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5" r:id="rId6"/>
    <p:sldId id="261" r:id="rId7"/>
    <p:sldId id="266" r:id="rId8"/>
    <p:sldId id="270" r:id="rId9"/>
    <p:sldId id="267" r:id="rId10"/>
    <p:sldId id="263" r:id="rId11"/>
    <p:sldId id="264" r:id="rId12"/>
    <p:sldId id="262" r:id="rId13"/>
    <p:sldId id="268" r:id="rId14"/>
    <p:sldId id="269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CC33"/>
    <a:srgbClr val="FF33CC"/>
    <a:srgbClr val="33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45" autoAdjust="0"/>
    <p:restoredTop sz="90036" autoAdjust="0"/>
  </p:normalViewPr>
  <p:slideViewPr>
    <p:cSldViewPr snapToGrid="0">
      <p:cViewPr varScale="1">
        <p:scale>
          <a:sx n="67" d="100"/>
          <a:sy n="67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4555F97-97A0-4839-9E67-9CC2F43E67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04FB1-13C6-4ADF-8A86-E98DAB36279C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2879E-F404-4FDE-A794-DAEA510A3085}" type="slidenum">
              <a:rPr lang="en-US"/>
              <a:pPr/>
              <a:t>8</a:t>
            </a:fld>
            <a:endParaRPr lang="en-US"/>
          </a:p>
        </p:txBody>
      </p:sp>
      <p:sp>
        <p:nvSpPr>
          <p:cNvPr id="114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Residual network: cancel as much flow as possible, and update the residual capacity of affected links.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2EC26-A79B-4EFA-AFF2-329B37A51BEB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Law of conservation of mass: In steady state, no node should be collecting extra material.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4CBF7-20AF-4A80-8CFC-D44CF34F8D6F}" type="slidenum">
              <a:rPr lang="en-US"/>
              <a:pPr/>
              <a:t>18</a:t>
            </a:fld>
            <a:endParaRPr lang="en-US"/>
          </a:p>
        </p:txBody>
      </p:sp>
      <p:sp>
        <p:nvSpPr>
          <p:cNvPr id="124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Law of conservation of mass: In steady state, no node should be collecting extra material.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3F4B0-2D5E-4DFE-A92B-717C0BEC1F8C}" type="slidenum">
              <a:rPr lang="en-US"/>
              <a:pPr/>
              <a:t>19</a:t>
            </a:fld>
            <a:endParaRPr lang="en-US"/>
          </a:p>
        </p:txBody>
      </p:sp>
      <p:sp>
        <p:nvSpPr>
          <p:cNvPr id="125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Ford-Fulkerson terminates, let flow= f*, with total flow volume = | f* |.</a:t>
            </a:r>
          </a:p>
          <a:p>
            <a:r>
              <a:rPr lang="en-US"/>
              <a:t>(1) Construct the residual network; (2) For all nodes that have possible augmentation paths</a:t>
            </a:r>
          </a:p>
          <a:p>
            <a:r>
              <a:rPr lang="en-US"/>
              <a:t>from source, color them red; all nodes to which there is no augmentation path, color them blue.</a:t>
            </a:r>
          </a:p>
          <a:p>
            <a:r>
              <a:rPr lang="en-US"/>
              <a:t>(3) Construct a bag around red nodes; (4) The outflow capacity of this bag must be zero.</a:t>
            </a:r>
          </a:p>
          <a:p>
            <a:r>
              <a:rPr lang="en-US"/>
              <a:t>(5) Therefore the network is carrying maximum flow already, which must be | f* |.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B46F4-2F8D-460C-A8F1-44177455FD3C}" type="slidenum">
              <a:rPr lang="en-US"/>
              <a:pPr/>
              <a:t>20</a:t>
            </a:fld>
            <a:endParaRPr lang="en-US"/>
          </a:p>
        </p:txBody>
      </p:sp>
      <p:sp>
        <p:nvSpPr>
          <p:cNvPr id="126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Max-flow Min-cut theorem: The maximum possible flow in a network (from source to sink) is exactly</a:t>
            </a:r>
          </a:p>
          <a:p>
            <a:r>
              <a:rPr lang="en-US"/>
              <a:t>equal to the minimum outflow capacity among all possible source-containing bags.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827088"/>
            <a:ext cx="9144000" cy="0"/>
          </a:xfrm>
          <a:prstGeom prst="line">
            <a:avLst/>
          </a:prstGeom>
          <a:noFill/>
          <a:ln w="19050">
            <a:solidFill>
              <a:srgbClr val="7EC5C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600075" y="709613"/>
            <a:ext cx="0" cy="233362"/>
          </a:xfrm>
          <a:prstGeom prst="line">
            <a:avLst/>
          </a:prstGeom>
          <a:noFill/>
          <a:ln w="19050">
            <a:solidFill>
              <a:srgbClr val="7EC5C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65163" y="395288"/>
            <a:ext cx="5930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Logistics Routing Plans: Max Flow Problem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95325" y="1771650"/>
            <a:ext cx="822325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Objectives and Agenda:</a:t>
            </a:r>
          </a:p>
          <a:p>
            <a:endParaRPr lang="en-US" sz="2400"/>
          </a:p>
          <a:p>
            <a:r>
              <a:rPr lang="en-US" sz="2400"/>
              <a:t>  1. Examples for flow of materials over limited capacity channels</a:t>
            </a:r>
          </a:p>
          <a:p>
            <a:endParaRPr lang="en-US" sz="2400"/>
          </a:p>
          <a:p>
            <a:r>
              <a:rPr lang="en-US" sz="2400"/>
              <a:t>  2. Finding maximum flows: Ford-Fulkerson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466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Initialize</a:t>
            </a:r>
            <a:endParaRPr lang="en-US" sz="2400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66750" y="1135063"/>
            <a:ext cx="6083300" cy="503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Step 1. Add 0-capacity links to pair ‘one-way’ edges</a:t>
            </a:r>
            <a:endParaRPr lang="en-US" sz="2200" b="1" i="1"/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238375"/>
            <a:ext cx="4776788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900" y="4235450"/>
            <a:ext cx="554355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3470275" y="3903663"/>
            <a:ext cx="633413" cy="1031875"/>
            <a:chOff x="2462" y="2423"/>
            <a:chExt cx="399" cy="650"/>
          </a:xfrm>
        </p:grpSpPr>
        <p:sp>
          <p:nvSpPr>
            <p:cNvPr id="106504" name="AutoShape 8"/>
            <p:cNvSpPr>
              <a:spLocks noChangeArrowheads="1"/>
            </p:cNvSpPr>
            <p:nvPr/>
          </p:nvSpPr>
          <p:spPr bwMode="auto">
            <a:xfrm rot="18459941">
              <a:off x="2342" y="2600"/>
              <a:ext cx="650" cy="29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2462" y="2646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Step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7069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Find an augmentation path</a:t>
            </a:r>
            <a:endParaRPr lang="en-US" sz="2400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8" y="1703388"/>
            <a:ext cx="461645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8775" y="4049713"/>
            <a:ext cx="5726113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518275" y="3073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Flow, f = 6 units</a:t>
            </a: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>
            <a:off x="7110413" y="3514725"/>
            <a:ext cx="371475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725488" y="985838"/>
            <a:ext cx="5668962" cy="503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Step 2. Find a positive flow from Source </a:t>
            </a:r>
            <a:r>
              <a:rPr lang="en-US" sz="2200">
                <a:sym typeface="Wingdings" pitchFamily="2" charset="2"/>
              </a:rPr>
              <a:t> Sink</a:t>
            </a:r>
            <a:endParaRPr lang="en-US" sz="2200"/>
          </a:p>
        </p:txBody>
      </p:sp>
      <p:sp>
        <p:nvSpPr>
          <p:cNvPr id="107533" name="AutoShape 13"/>
          <p:cNvSpPr>
            <a:spLocks noChangeArrowheads="1"/>
          </p:cNvSpPr>
          <p:nvPr/>
        </p:nvSpPr>
        <p:spPr bwMode="auto">
          <a:xfrm flipV="1">
            <a:off x="5453063" y="2225675"/>
            <a:ext cx="1135062" cy="844550"/>
          </a:xfrm>
          <a:custGeom>
            <a:avLst/>
            <a:gdLst>
              <a:gd name="G0" fmla="+- 7200 0 0"/>
              <a:gd name="G1" fmla="+- 18488 0 0"/>
              <a:gd name="G2" fmla="+- 6699 0 0"/>
              <a:gd name="G3" fmla="*/ 7200 1 2"/>
              <a:gd name="G4" fmla="+- G3 10800 0"/>
              <a:gd name="G5" fmla="+- 21600 7200 18488"/>
              <a:gd name="G6" fmla="+- 18488 6699 0"/>
              <a:gd name="G7" fmla="*/ G6 1 2"/>
              <a:gd name="G8" fmla="*/ 1848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88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6699 h 21600"/>
              <a:gd name="T4" fmla="*/ 0 w 21600"/>
              <a:gd name="T5" fmla="*/ 16824 h 21600"/>
              <a:gd name="T6" fmla="*/ 9244 w 21600"/>
              <a:gd name="T7" fmla="*/ 21600 h 21600"/>
              <a:gd name="T8" fmla="*/ 18488 w 21600"/>
              <a:gd name="T9" fmla="*/ 14714 h 21600"/>
              <a:gd name="T10" fmla="*/ 21600 w 21600"/>
              <a:gd name="T11" fmla="*/ 669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6699"/>
                </a:lnTo>
                <a:lnTo>
                  <a:pt x="10312" y="6699"/>
                </a:lnTo>
                <a:lnTo>
                  <a:pt x="10312" y="12048"/>
                </a:lnTo>
                <a:lnTo>
                  <a:pt x="0" y="12048"/>
                </a:lnTo>
                <a:lnTo>
                  <a:pt x="0" y="21600"/>
                </a:lnTo>
                <a:lnTo>
                  <a:pt x="18488" y="21600"/>
                </a:lnTo>
                <a:lnTo>
                  <a:pt x="18488" y="6699"/>
                </a:lnTo>
                <a:lnTo>
                  <a:pt x="21600" y="66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1075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646113" y="366713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Method...</a:t>
            </a:r>
            <a:endParaRPr lang="en-US" sz="2400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690688"/>
            <a:ext cx="5089525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738" y="4184650"/>
            <a:ext cx="57292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25488" y="985838"/>
            <a:ext cx="5703887" cy="503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Step 3. Update the residual network due to flow f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 flipV="1">
            <a:off x="5961063" y="2265363"/>
            <a:ext cx="1135062" cy="844550"/>
          </a:xfrm>
          <a:custGeom>
            <a:avLst/>
            <a:gdLst>
              <a:gd name="G0" fmla="+- 7200 0 0"/>
              <a:gd name="G1" fmla="+- 18488 0 0"/>
              <a:gd name="G2" fmla="+- 6699 0 0"/>
              <a:gd name="G3" fmla="*/ 7200 1 2"/>
              <a:gd name="G4" fmla="+- G3 10800 0"/>
              <a:gd name="G5" fmla="+- 21600 7200 18488"/>
              <a:gd name="G6" fmla="+- 18488 6699 0"/>
              <a:gd name="G7" fmla="*/ G6 1 2"/>
              <a:gd name="G8" fmla="*/ 1848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88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6699 h 21600"/>
              <a:gd name="T4" fmla="*/ 0 w 21600"/>
              <a:gd name="T5" fmla="*/ 16824 h 21600"/>
              <a:gd name="T6" fmla="*/ 9244 w 21600"/>
              <a:gd name="T7" fmla="*/ 21600 h 21600"/>
              <a:gd name="T8" fmla="*/ 18488 w 21600"/>
              <a:gd name="T9" fmla="*/ 14714 h 21600"/>
              <a:gd name="T10" fmla="*/ 21600 w 21600"/>
              <a:gd name="T11" fmla="*/ 669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6699"/>
                </a:lnTo>
                <a:lnTo>
                  <a:pt x="10312" y="6699"/>
                </a:lnTo>
                <a:lnTo>
                  <a:pt x="10312" y="12048"/>
                </a:lnTo>
                <a:lnTo>
                  <a:pt x="0" y="12048"/>
                </a:lnTo>
                <a:lnTo>
                  <a:pt x="0" y="21600"/>
                </a:lnTo>
                <a:lnTo>
                  <a:pt x="18488" y="21600"/>
                </a:lnTo>
                <a:lnTo>
                  <a:pt x="18488" y="6699"/>
                </a:lnTo>
                <a:lnTo>
                  <a:pt x="21600" y="66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6794500" y="3249613"/>
            <a:ext cx="226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Current total flow: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722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Method….</a:t>
            </a:r>
            <a:endParaRPr lang="en-US" sz="2400"/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262063"/>
            <a:ext cx="4864100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345113" y="1041400"/>
            <a:ext cx="3665537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Augmentation path: &lt;D, M, B, S&gt;</a:t>
            </a:r>
          </a:p>
          <a:p>
            <a:r>
              <a:rPr lang="en-US"/>
              <a:t>Max flow: 2</a:t>
            </a: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 flipH="1" flipV="1">
            <a:off x="3746500" y="1500188"/>
            <a:ext cx="1203325" cy="417512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 flipH="1">
            <a:off x="1728788" y="1460500"/>
            <a:ext cx="1800225" cy="1397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 flipH="1">
            <a:off x="625475" y="1670050"/>
            <a:ext cx="865188" cy="7953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624" name="AutoShape 8"/>
          <p:cNvSpPr>
            <a:spLocks noChangeArrowheads="1"/>
          </p:cNvSpPr>
          <p:nvPr/>
        </p:nvSpPr>
        <p:spPr bwMode="auto">
          <a:xfrm flipV="1">
            <a:off x="5832475" y="2135188"/>
            <a:ext cx="1135063" cy="844550"/>
          </a:xfrm>
          <a:custGeom>
            <a:avLst/>
            <a:gdLst>
              <a:gd name="G0" fmla="+- 7200 0 0"/>
              <a:gd name="G1" fmla="+- 18488 0 0"/>
              <a:gd name="G2" fmla="+- 6699 0 0"/>
              <a:gd name="G3" fmla="*/ 7200 1 2"/>
              <a:gd name="G4" fmla="+- G3 10800 0"/>
              <a:gd name="G5" fmla="+- 21600 7200 18488"/>
              <a:gd name="G6" fmla="+- 18488 6699 0"/>
              <a:gd name="G7" fmla="*/ G6 1 2"/>
              <a:gd name="G8" fmla="*/ 1848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88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6699 h 21600"/>
              <a:gd name="T4" fmla="*/ 0 w 21600"/>
              <a:gd name="T5" fmla="*/ 16824 h 21600"/>
              <a:gd name="T6" fmla="*/ 9244 w 21600"/>
              <a:gd name="T7" fmla="*/ 21600 h 21600"/>
              <a:gd name="T8" fmla="*/ 18488 w 21600"/>
              <a:gd name="T9" fmla="*/ 14714 h 21600"/>
              <a:gd name="T10" fmla="*/ 21600 w 21600"/>
              <a:gd name="T11" fmla="*/ 669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6699"/>
                </a:lnTo>
                <a:lnTo>
                  <a:pt x="10312" y="6699"/>
                </a:lnTo>
                <a:lnTo>
                  <a:pt x="10312" y="12048"/>
                </a:lnTo>
                <a:lnTo>
                  <a:pt x="0" y="12048"/>
                </a:lnTo>
                <a:lnTo>
                  <a:pt x="0" y="21600"/>
                </a:lnTo>
                <a:lnTo>
                  <a:pt x="18488" y="21600"/>
                </a:lnTo>
                <a:lnTo>
                  <a:pt x="18488" y="6699"/>
                </a:lnTo>
                <a:lnTo>
                  <a:pt x="21600" y="66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6367463" y="3000375"/>
            <a:ext cx="2603500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Current total flow: 6+2 </a:t>
            </a:r>
          </a:p>
          <a:p>
            <a:r>
              <a:rPr lang="en-US"/>
              <a:t>Residual network</a:t>
            </a:r>
          </a:p>
        </p:txBody>
      </p:sp>
      <p:sp>
        <p:nvSpPr>
          <p:cNvPr id="111629" name="Freeform 13"/>
          <p:cNvSpPr>
            <a:spLocks noEditPoints="1"/>
          </p:cNvSpPr>
          <p:nvPr/>
        </p:nvSpPr>
        <p:spPr bwMode="auto">
          <a:xfrm>
            <a:off x="5876925" y="4303713"/>
            <a:ext cx="1473200" cy="534987"/>
          </a:xfrm>
          <a:custGeom>
            <a:avLst/>
            <a:gdLst/>
            <a:ahLst/>
            <a:cxnLst>
              <a:cxn ang="0">
                <a:pos x="921" y="337"/>
              </a:cxn>
              <a:cxn ang="0">
                <a:pos x="60" y="35"/>
              </a:cxn>
              <a:cxn ang="0">
                <a:pos x="58" y="35"/>
              </a:cxn>
              <a:cxn ang="0">
                <a:pos x="56" y="33"/>
              </a:cxn>
              <a:cxn ang="0">
                <a:pos x="56" y="32"/>
              </a:cxn>
              <a:cxn ang="0">
                <a:pos x="56" y="29"/>
              </a:cxn>
              <a:cxn ang="0">
                <a:pos x="56" y="27"/>
              </a:cxn>
              <a:cxn ang="0">
                <a:pos x="58" y="27"/>
              </a:cxn>
              <a:cxn ang="0">
                <a:pos x="60" y="26"/>
              </a:cxn>
              <a:cxn ang="0">
                <a:pos x="63" y="27"/>
              </a:cxn>
              <a:cxn ang="0">
                <a:pos x="924" y="328"/>
              </a:cxn>
              <a:cxn ang="0">
                <a:pos x="926" y="329"/>
              </a:cxn>
              <a:cxn ang="0">
                <a:pos x="926" y="331"/>
              </a:cxn>
              <a:cxn ang="0">
                <a:pos x="928" y="332"/>
              </a:cxn>
              <a:cxn ang="0">
                <a:pos x="928" y="334"/>
              </a:cxn>
              <a:cxn ang="0">
                <a:pos x="926" y="335"/>
              </a:cxn>
              <a:cxn ang="0">
                <a:pos x="924" y="337"/>
              </a:cxn>
              <a:cxn ang="0">
                <a:pos x="923" y="337"/>
              </a:cxn>
              <a:cxn ang="0">
                <a:pos x="921" y="337"/>
              </a:cxn>
              <a:cxn ang="0">
                <a:pos x="921" y="337"/>
              </a:cxn>
              <a:cxn ang="0">
                <a:pos x="60" y="71"/>
              </a:cxn>
              <a:cxn ang="0">
                <a:pos x="0" y="10"/>
              </a:cxn>
              <a:cxn ang="0">
                <a:pos x="85" y="0"/>
              </a:cxn>
              <a:cxn ang="0">
                <a:pos x="60" y="71"/>
              </a:cxn>
            </a:cxnLst>
            <a:rect l="0" t="0" r="r" b="b"/>
            <a:pathLst>
              <a:path w="928" h="337">
                <a:moveTo>
                  <a:pt x="921" y="337"/>
                </a:moveTo>
                <a:lnTo>
                  <a:pt x="60" y="35"/>
                </a:lnTo>
                <a:lnTo>
                  <a:pt x="58" y="35"/>
                </a:lnTo>
                <a:lnTo>
                  <a:pt x="56" y="33"/>
                </a:lnTo>
                <a:lnTo>
                  <a:pt x="56" y="32"/>
                </a:lnTo>
                <a:lnTo>
                  <a:pt x="56" y="29"/>
                </a:lnTo>
                <a:lnTo>
                  <a:pt x="56" y="27"/>
                </a:lnTo>
                <a:lnTo>
                  <a:pt x="58" y="27"/>
                </a:lnTo>
                <a:lnTo>
                  <a:pt x="60" y="26"/>
                </a:lnTo>
                <a:lnTo>
                  <a:pt x="63" y="27"/>
                </a:lnTo>
                <a:lnTo>
                  <a:pt x="924" y="328"/>
                </a:lnTo>
                <a:lnTo>
                  <a:pt x="926" y="329"/>
                </a:lnTo>
                <a:lnTo>
                  <a:pt x="926" y="331"/>
                </a:lnTo>
                <a:lnTo>
                  <a:pt x="928" y="332"/>
                </a:lnTo>
                <a:lnTo>
                  <a:pt x="928" y="334"/>
                </a:lnTo>
                <a:lnTo>
                  <a:pt x="926" y="335"/>
                </a:lnTo>
                <a:lnTo>
                  <a:pt x="924" y="337"/>
                </a:lnTo>
                <a:lnTo>
                  <a:pt x="923" y="337"/>
                </a:lnTo>
                <a:lnTo>
                  <a:pt x="921" y="337"/>
                </a:lnTo>
                <a:lnTo>
                  <a:pt x="921" y="337"/>
                </a:lnTo>
                <a:close/>
                <a:moveTo>
                  <a:pt x="60" y="71"/>
                </a:moveTo>
                <a:lnTo>
                  <a:pt x="0" y="10"/>
                </a:lnTo>
                <a:lnTo>
                  <a:pt x="85" y="0"/>
                </a:lnTo>
                <a:lnTo>
                  <a:pt x="60" y="71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0" name="Freeform 14"/>
          <p:cNvSpPr>
            <a:spLocks noEditPoints="1"/>
          </p:cNvSpPr>
          <p:nvPr/>
        </p:nvSpPr>
        <p:spPr bwMode="auto">
          <a:xfrm>
            <a:off x="6238875" y="4914900"/>
            <a:ext cx="1139825" cy="806450"/>
          </a:xfrm>
          <a:custGeom>
            <a:avLst/>
            <a:gdLst/>
            <a:ahLst/>
            <a:cxnLst>
              <a:cxn ang="0">
                <a:pos x="716" y="8"/>
              </a:cxn>
              <a:cxn ang="0">
                <a:pos x="55" y="474"/>
              </a:cxn>
              <a:cxn ang="0">
                <a:pos x="53" y="476"/>
              </a:cxn>
              <a:cxn ang="0">
                <a:pos x="52" y="476"/>
              </a:cxn>
              <a:cxn ang="0">
                <a:pos x="50" y="474"/>
              </a:cxn>
              <a:cxn ang="0">
                <a:pos x="49" y="474"/>
              </a:cxn>
              <a:cxn ang="0">
                <a:pos x="47" y="471"/>
              </a:cxn>
              <a:cxn ang="0">
                <a:pos x="47" y="470"/>
              </a:cxn>
              <a:cxn ang="0">
                <a:pos x="49" y="468"/>
              </a:cxn>
              <a:cxn ang="0">
                <a:pos x="50" y="467"/>
              </a:cxn>
              <a:cxn ang="0">
                <a:pos x="710" y="0"/>
              </a:cxn>
              <a:cxn ang="0">
                <a:pos x="712" y="0"/>
              </a:cxn>
              <a:cxn ang="0">
                <a:pos x="715" y="0"/>
              </a:cxn>
              <a:cxn ang="0">
                <a:pos x="716" y="0"/>
              </a:cxn>
              <a:cxn ang="0">
                <a:pos x="718" y="2"/>
              </a:cxn>
              <a:cxn ang="0">
                <a:pos x="718" y="4"/>
              </a:cxn>
              <a:cxn ang="0">
                <a:pos x="718" y="5"/>
              </a:cxn>
              <a:cxn ang="0">
                <a:pos x="718" y="7"/>
              </a:cxn>
              <a:cxn ang="0">
                <a:pos x="716" y="8"/>
              </a:cxn>
              <a:cxn ang="0">
                <a:pos x="716" y="8"/>
              </a:cxn>
              <a:cxn ang="0">
                <a:pos x="85" y="495"/>
              </a:cxn>
              <a:cxn ang="0">
                <a:pos x="0" y="508"/>
              </a:cxn>
              <a:cxn ang="0">
                <a:pos x="41" y="433"/>
              </a:cxn>
              <a:cxn ang="0">
                <a:pos x="85" y="495"/>
              </a:cxn>
            </a:cxnLst>
            <a:rect l="0" t="0" r="r" b="b"/>
            <a:pathLst>
              <a:path w="718" h="508">
                <a:moveTo>
                  <a:pt x="716" y="8"/>
                </a:moveTo>
                <a:lnTo>
                  <a:pt x="55" y="474"/>
                </a:lnTo>
                <a:lnTo>
                  <a:pt x="53" y="476"/>
                </a:lnTo>
                <a:lnTo>
                  <a:pt x="52" y="476"/>
                </a:lnTo>
                <a:lnTo>
                  <a:pt x="50" y="474"/>
                </a:lnTo>
                <a:lnTo>
                  <a:pt x="49" y="474"/>
                </a:lnTo>
                <a:lnTo>
                  <a:pt x="47" y="471"/>
                </a:lnTo>
                <a:lnTo>
                  <a:pt x="47" y="470"/>
                </a:lnTo>
                <a:lnTo>
                  <a:pt x="49" y="468"/>
                </a:lnTo>
                <a:lnTo>
                  <a:pt x="50" y="467"/>
                </a:lnTo>
                <a:lnTo>
                  <a:pt x="710" y="0"/>
                </a:lnTo>
                <a:lnTo>
                  <a:pt x="712" y="0"/>
                </a:lnTo>
                <a:lnTo>
                  <a:pt x="715" y="0"/>
                </a:lnTo>
                <a:lnTo>
                  <a:pt x="716" y="0"/>
                </a:lnTo>
                <a:lnTo>
                  <a:pt x="718" y="2"/>
                </a:lnTo>
                <a:lnTo>
                  <a:pt x="718" y="4"/>
                </a:lnTo>
                <a:lnTo>
                  <a:pt x="718" y="5"/>
                </a:lnTo>
                <a:lnTo>
                  <a:pt x="718" y="7"/>
                </a:lnTo>
                <a:lnTo>
                  <a:pt x="716" y="8"/>
                </a:lnTo>
                <a:lnTo>
                  <a:pt x="716" y="8"/>
                </a:lnTo>
                <a:close/>
                <a:moveTo>
                  <a:pt x="85" y="495"/>
                </a:moveTo>
                <a:lnTo>
                  <a:pt x="0" y="508"/>
                </a:lnTo>
                <a:lnTo>
                  <a:pt x="41" y="433"/>
                </a:lnTo>
                <a:lnTo>
                  <a:pt x="85" y="49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1" name="Freeform 15"/>
          <p:cNvSpPr>
            <a:spLocks noEditPoints="1"/>
          </p:cNvSpPr>
          <p:nvPr/>
        </p:nvSpPr>
        <p:spPr bwMode="auto">
          <a:xfrm>
            <a:off x="5745163" y="4349750"/>
            <a:ext cx="382587" cy="1392238"/>
          </a:xfrm>
          <a:custGeom>
            <a:avLst/>
            <a:gdLst/>
            <a:ahLst/>
            <a:cxnLst>
              <a:cxn ang="0">
                <a:pos x="231" y="874"/>
              </a:cxn>
              <a:cxn ang="0">
                <a:pos x="28" y="62"/>
              </a:cxn>
              <a:cxn ang="0">
                <a:pos x="28" y="60"/>
              </a:cxn>
              <a:cxn ang="0">
                <a:pos x="28" y="59"/>
              </a:cxn>
              <a:cxn ang="0">
                <a:pos x="30" y="57"/>
              </a:cxn>
              <a:cxn ang="0">
                <a:pos x="32" y="57"/>
              </a:cxn>
              <a:cxn ang="0">
                <a:pos x="33" y="56"/>
              </a:cxn>
              <a:cxn ang="0">
                <a:pos x="35" y="57"/>
              </a:cxn>
              <a:cxn ang="0">
                <a:pos x="36" y="59"/>
              </a:cxn>
              <a:cxn ang="0">
                <a:pos x="38" y="60"/>
              </a:cxn>
              <a:cxn ang="0">
                <a:pos x="241" y="871"/>
              </a:cxn>
              <a:cxn ang="0">
                <a:pos x="240" y="874"/>
              </a:cxn>
              <a:cxn ang="0">
                <a:pos x="240" y="876"/>
              </a:cxn>
              <a:cxn ang="0">
                <a:pos x="238" y="877"/>
              </a:cxn>
              <a:cxn ang="0">
                <a:pos x="237" y="877"/>
              </a:cxn>
              <a:cxn ang="0">
                <a:pos x="235" y="877"/>
              </a:cxn>
              <a:cxn ang="0">
                <a:pos x="234" y="877"/>
              </a:cxn>
              <a:cxn ang="0">
                <a:pos x="232" y="876"/>
              </a:cxn>
              <a:cxn ang="0">
                <a:pos x="231" y="874"/>
              </a:cxn>
              <a:cxn ang="0">
                <a:pos x="231" y="874"/>
              </a:cxn>
              <a:cxn ang="0">
                <a:pos x="0" y="83"/>
              </a:cxn>
              <a:cxn ang="0">
                <a:pos x="18" y="0"/>
              </a:cxn>
              <a:cxn ang="0">
                <a:pos x="73" y="65"/>
              </a:cxn>
              <a:cxn ang="0">
                <a:pos x="0" y="83"/>
              </a:cxn>
            </a:cxnLst>
            <a:rect l="0" t="0" r="r" b="b"/>
            <a:pathLst>
              <a:path w="241" h="877">
                <a:moveTo>
                  <a:pt x="231" y="874"/>
                </a:moveTo>
                <a:lnTo>
                  <a:pt x="28" y="62"/>
                </a:lnTo>
                <a:lnTo>
                  <a:pt x="28" y="60"/>
                </a:lnTo>
                <a:lnTo>
                  <a:pt x="28" y="59"/>
                </a:lnTo>
                <a:lnTo>
                  <a:pt x="30" y="57"/>
                </a:lnTo>
                <a:lnTo>
                  <a:pt x="32" y="57"/>
                </a:lnTo>
                <a:lnTo>
                  <a:pt x="33" y="56"/>
                </a:lnTo>
                <a:lnTo>
                  <a:pt x="35" y="57"/>
                </a:lnTo>
                <a:lnTo>
                  <a:pt x="36" y="59"/>
                </a:lnTo>
                <a:lnTo>
                  <a:pt x="38" y="60"/>
                </a:lnTo>
                <a:lnTo>
                  <a:pt x="241" y="871"/>
                </a:lnTo>
                <a:lnTo>
                  <a:pt x="240" y="874"/>
                </a:lnTo>
                <a:lnTo>
                  <a:pt x="240" y="876"/>
                </a:lnTo>
                <a:lnTo>
                  <a:pt x="238" y="877"/>
                </a:lnTo>
                <a:lnTo>
                  <a:pt x="237" y="877"/>
                </a:lnTo>
                <a:lnTo>
                  <a:pt x="235" y="877"/>
                </a:lnTo>
                <a:lnTo>
                  <a:pt x="234" y="877"/>
                </a:lnTo>
                <a:lnTo>
                  <a:pt x="232" y="876"/>
                </a:lnTo>
                <a:lnTo>
                  <a:pt x="231" y="874"/>
                </a:lnTo>
                <a:lnTo>
                  <a:pt x="231" y="874"/>
                </a:lnTo>
                <a:close/>
                <a:moveTo>
                  <a:pt x="0" y="83"/>
                </a:moveTo>
                <a:lnTo>
                  <a:pt x="18" y="0"/>
                </a:lnTo>
                <a:lnTo>
                  <a:pt x="73" y="65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2" name="Freeform 16"/>
          <p:cNvSpPr>
            <a:spLocks noEditPoints="1"/>
          </p:cNvSpPr>
          <p:nvPr/>
        </p:nvSpPr>
        <p:spPr bwMode="auto">
          <a:xfrm>
            <a:off x="5870575" y="4356100"/>
            <a:ext cx="354013" cy="1319213"/>
          </a:xfrm>
          <a:custGeom>
            <a:avLst/>
            <a:gdLst/>
            <a:ahLst/>
            <a:cxnLst>
              <a:cxn ang="0">
                <a:pos x="10" y="5"/>
              </a:cxn>
              <a:cxn ang="0">
                <a:pos x="194" y="768"/>
              </a:cxn>
              <a:cxn ang="0">
                <a:pos x="194" y="770"/>
              </a:cxn>
              <a:cxn ang="0">
                <a:pos x="194" y="771"/>
              </a:cxn>
              <a:cxn ang="0">
                <a:pos x="193" y="773"/>
              </a:cxn>
              <a:cxn ang="0">
                <a:pos x="191" y="775"/>
              </a:cxn>
              <a:cxn ang="0">
                <a:pos x="188" y="775"/>
              </a:cxn>
              <a:cxn ang="0">
                <a:pos x="187" y="773"/>
              </a:cxn>
              <a:cxn ang="0">
                <a:pos x="185" y="771"/>
              </a:cxn>
              <a:cxn ang="0">
                <a:pos x="185" y="770"/>
              </a:cxn>
              <a:cxn ang="0">
                <a:pos x="0" y="6"/>
              </a:cxn>
              <a:cxn ang="0">
                <a:pos x="0" y="5"/>
              </a:cxn>
              <a:cxn ang="0">
                <a:pos x="1" y="3"/>
              </a:cxn>
              <a:cxn ang="0">
                <a:pos x="3" y="2"/>
              </a:cxn>
              <a:cxn ang="0">
                <a:pos x="4" y="0"/>
              </a:cxn>
              <a:cxn ang="0">
                <a:pos x="6" y="0"/>
              </a:cxn>
              <a:cxn ang="0">
                <a:pos x="7" y="2"/>
              </a:cxn>
              <a:cxn ang="0">
                <a:pos x="9" y="3"/>
              </a:cxn>
              <a:cxn ang="0">
                <a:pos x="10" y="5"/>
              </a:cxn>
              <a:cxn ang="0">
                <a:pos x="10" y="5"/>
              </a:cxn>
              <a:cxn ang="0">
                <a:pos x="223" y="749"/>
              </a:cxn>
              <a:cxn ang="0">
                <a:pos x="205" y="831"/>
              </a:cxn>
              <a:cxn ang="0">
                <a:pos x="150" y="767"/>
              </a:cxn>
              <a:cxn ang="0">
                <a:pos x="223" y="749"/>
              </a:cxn>
            </a:cxnLst>
            <a:rect l="0" t="0" r="r" b="b"/>
            <a:pathLst>
              <a:path w="223" h="831">
                <a:moveTo>
                  <a:pt x="10" y="5"/>
                </a:moveTo>
                <a:lnTo>
                  <a:pt x="194" y="768"/>
                </a:lnTo>
                <a:lnTo>
                  <a:pt x="194" y="770"/>
                </a:lnTo>
                <a:lnTo>
                  <a:pt x="194" y="771"/>
                </a:lnTo>
                <a:lnTo>
                  <a:pt x="193" y="773"/>
                </a:lnTo>
                <a:lnTo>
                  <a:pt x="191" y="775"/>
                </a:lnTo>
                <a:lnTo>
                  <a:pt x="188" y="775"/>
                </a:lnTo>
                <a:lnTo>
                  <a:pt x="187" y="773"/>
                </a:lnTo>
                <a:lnTo>
                  <a:pt x="185" y="771"/>
                </a:lnTo>
                <a:lnTo>
                  <a:pt x="185" y="770"/>
                </a:lnTo>
                <a:lnTo>
                  <a:pt x="0" y="6"/>
                </a:lnTo>
                <a:lnTo>
                  <a:pt x="0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0"/>
                </a:lnTo>
                <a:lnTo>
                  <a:pt x="7" y="2"/>
                </a:lnTo>
                <a:lnTo>
                  <a:pt x="9" y="3"/>
                </a:lnTo>
                <a:lnTo>
                  <a:pt x="10" y="5"/>
                </a:lnTo>
                <a:lnTo>
                  <a:pt x="10" y="5"/>
                </a:lnTo>
                <a:close/>
                <a:moveTo>
                  <a:pt x="223" y="749"/>
                </a:moveTo>
                <a:lnTo>
                  <a:pt x="205" y="831"/>
                </a:lnTo>
                <a:lnTo>
                  <a:pt x="150" y="767"/>
                </a:lnTo>
                <a:lnTo>
                  <a:pt x="223" y="74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3" name="Freeform 17"/>
          <p:cNvSpPr>
            <a:spLocks noEditPoints="1"/>
          </p:cNvSpPr>
          <p:nvPr/>
        </p:nvSpPr>
        <p:spPr bwMode="auto">
          <a:xfrm>
            <a:off x="3541713" y="4295775"/>
            <a:ext cx="2163762" cy="209550"/>
          </a:xfrm>
          <a:custGeom>
            <a:avLst/>
            <a:gdLst/>
            <a:ahLst/>
            <a:cxnLst>
              <a:cxn ang="0">
                <a:pos x="1359" y="11"/>
              </a:cxn>
              <a:cxn ang="0">
                <a:pos x="64" y="100"/>
              </a:cxn>
              <a:cxn ang="0">
                <a:pos x="60" y="100"/>
              </a:cxn>
              <a:cxn ang="0">
                <a:pos x="59" y="99"/>
              </a:cxn>
              <a:cxn ang="0">
                <a:pos x="57" y="97"/>
              </a:cxn>
              <a:cxn ang="0">
                <a:pos x="57" y="96"/>
              </a:cxn>
              <a:cxn ang="0">
                <a:pos x="57" y="94"/>
              </a:cxn>
              <a:cxn ang="0">
                <a:pos x="59" y="93"/>
              </a:cxn>
              <a:cxn ang="0">
                <a:pos x="60" y="91"/>
              </a:cxn>
              <a:cxn ang="0">
                <a:pos x="62" y="91"/>
              </a:cxn>
              <a:cxn ang="0">
                <a:pos x="1357" y="0"/>
              </a:cxn>
              <a:cxn ang="0">
                <a:pos x="1359" y="0"/>
              </a:cxn>
              <a:cxn ang="0">
                <a:pos x="1360" y="2"/>
              </a:cxn>
              <a:cxn ang="0">
                <a:pos x="1362" y="3"/>
              </a:cxn>
              <a:cxn ang="0">
                <a:pos x="1363" y="5"/>
              </a:cxn>
              <a:cxn ang="0">
                <a:pos x="1362" y="6"/>
              </a:cxn>
              <a:cxn ang="0">
                <a:pos x="1362" y="8"/>
              </a:cxn>
              <a:cxn ang="0">
                <a:pos x="1360" y="9"/>
              </a:cxn>
              <a:cxn ang="0">
                <a:pos x="1359" y="11"/>
              </a:cxn>
              <a:cxn ang="0">
                <a:pos x="1359" y="11"/>
              </a:cxn>
              <a:cxn ang="0">
                <a:pos x="77" y="132"/>
              </a:cxn>
              <a:cxn ang="0">
                <a:pos x="0" y="100"/>
              </a:cxn>
              <a:cxn ang="0">
                <a:pos x="73" y="58"/>
              </a:cxn>
              <a:cxn ang="0">
                <a:pos x="77" y="132"/>
              </a:cxn>
            </a:cxnLst>
            <a:rect l="0" t="0" r="r" b="b"/>
            <a:pathLst>
              <a:path w="1363" h="132">
                <a:moveTo>
                  <a:pt x="1359" y="11"/>
                </a:moveTo>
                <a:lnTo>
                  <a:pt x="64" y="100"/>
                </a:lnTo>
                <a:lnTo>
                  <a:pt x="60" y="100"/>
                </a:lnTo>
                <a:lnTo>
                  <a:pt x="59" y="99"/>
                </a:lnTo>
                <a:lnTo>
                  <a:pt x="57" y="97"/>
                </a:lnTo>
                <a:lnTo>
                  <a:pt x="57" y="96"/>
                </a:lnTo>
                <a:lnTo>
                  <a:pt x="57" y="94"/>
                </a:lnTo>
                <a:lnTo>
                  <a:pt x="59" y="93"/>
                </a:lnTo>
                <a:lnTo>
                  <a:pt x="60" y="91"/>
                </a:lnTo>
                <a:lnTo>
                  <a:pt x="62" y="91"/>
                </a:lnTo>
                <a:lnTo>
                  <a:pt x="1357" y="0"/>
                </a:lnTo>
                <a:lnTo>
                  <a:pt x="1359" y="0"/>
                </a:lnTo>
                <a:lnTo>
                  <a:pt x="1360" y="2"/>
                </a:lnTo>
                <a:lnTo>
                  <a:pt x="1362" y="3"/>
                </a:lnTo>
                <a:lnTo>
                  <a:pt x="1363" y="5"/>
                </a:lnTo>
                <a:lnTo>
                  <a:pt x="1362" y="6"/>
                </a:lnTo>
                <a:lnTo>
                  <a:pt x="1362" y="8"/>
                </a:lnTo>
                <a:lnTo>
                  <a:pt x="1360" y="9"/>
                </a:lnTo>
                <a:lnTo>
                  <a:pt x="1359" y="11"/>
                </a:lnTo>
                <a:lnTo>
                  <a:pt x="1359" y="11"/>
                </a:lnTo>
                <a:close/>
                <a:moveTo>
                  <a:pt x="77" y="132"/>
                </a:moveTo>
                <a:lnTo>
                  <a:pt x="0" y="100"/>
                </a:lnTo>
                <a:lnTo>
                  <a:pt x="73" y="58"/>
                </a:lnTo>
                <a:lnTo>
                  <a:pt x="77" y="13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4" name="Freeform 18"/>
          <p:cNvSpPr>
            <a:spLocks noEditPoints="1"/>
          </p:cNvSpPr>
          <p:nvPr/>
        </p:nvSpPr>
        <p:spPr bwMode="auto">
          <a:xfrm>
            <a:off x="3487738" y="4476750"/>
            <a:ext cx="2601912" cy="1319213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1584" y="799"/>
              </a:cxn>
              <a:cxn ang="0">
                <a:pos x="1586" y="799"/>
              </a:cxn>
              <a:cxn ang="0">
                <a:pos x="1587" y="800"/>
              </a:cxn>
              <a:cxn ang="0">
                <a:pos x="1587" y="803"/>
              </a:cxn>
              <a:cxn ang="0">
                <a:pos x="1587" y="805"/>
              </a:cxn>
              <a:cxn ang="0">
                <a:pos x="1586" y="806"/>
              </a:cxn>
              <a:cxn ang="0">
                <a:pos x="1584" y="806"/>
              </a:cxn>
              <a:cxn ang="0">
                <a:pos x="1581" y="806"/>
              </a:cxn>
              <a:cxn ang="0">
                <a:pos x="1580" y="806"/>
              </a:cxn>
              <a:cxn ang="0">
                <a:pos x="3" y="9"/>
              </a:cxn>
              <a:cxn ang="0">
                <a:pos x="2" y="9"/>
              </a:cxn>
              <a:cxn ang="0">
                <a:pos x="0" y="6"/>
              </a:cxn>
              <a:cxn ang="0">
                <a:pos x="0" y="5"/>
              </a:cxn>
              <a:cxn ang="0">
                <a:pos x="0" y="3"/>
              </a:cxn>
              <a:cxn ang="0">
                <a:pos x="2" y="2"/>
              </a:cxn>
              <a:cxn ang="0">
                <a:pos x="3" y="0"/>
              </a:cxn>
              <a:cxn ang="0">
                <a:pos x="5" y="0"/>
              </a:cxn>
              <a:cxn ang="0">
                <a:pos x="6" y="2"/>
              </a:cxn>
              <a:cxn ang="0">
                <a:pos x="6" y="2"/>
              </a:cxn>
              <a:cxn ang="0">
                <a:pos x="1589" y="762"/>
              </a:cxn>
              <a:cxn ang="0">
                <a:pos x="1639" y="831"/>
              </a:cxn>
              <a:cxn ang="0">
                <a:pos x="1554" y="831"/>
              </a:cxn>
              <a:cxn ang="0">
                <a:pos x="1589" y="762"/>
              </a:cxn>
            </a:cxnLst>
            <a:rect l="0" t="0" r="r" b="b"/>
            <a:pathLst>
              <a:path w="1639" h="831">
                <a:moveTo>
                  <a:pt x="6" y="2"/>
                </a:moveTo>
                <a:lnTo>
                  <a:pt x="1584" y="799"/>
                </a:lnTo>
                <a:lnTo>
                  <a:pt x="1586" y="799"/>
                </a:lnTo>
                <a:lnTo>
                  <a:pt x="1587" y="800"/>
                </a:lnTo>
                <a:lnTo>
                  <a:pt x="1587" y="803"/>
                </a:lnTo>
                <a:lnTo>
                  <a:pt x="1587" y="805"/>
                </a:lnTo>
                <a:lnTo>
                  <a:pt x="1586" y="806"/>
                </a:lnTo>
                <a:lnTo>
                  <a:pt x="1584" y="806"/>
                </a:lnTo>
                <a:lnTo>
                  <a:pt x="1581" y="806"/>
                </a:lnTo>
                <a:lnTo>
                  <a:pt x="1580" y="806"/>
                </a:lnTo>
                <a:lnTo>
                  <a:pt x="3" y="9"/>
                </a:lnTo>
                <a:lnTo>
                  <a:pt x="2" y="9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2" y="2"/>
                </a:lnTo>
                <a:lnTo>
                  <a:pt x="3" y="0"/>
                </a:lnTo>
                <a:lnTo>
                  <a:pt x="5" y="0"/>
                </a:lnTo>
                <a:lnTo>
                  <a:pt x="6" y="2"/>
                </a:lnTo>
                <a:lnTo>
                  <a:pt x="6" y="2"/>
                </a:lnTo>
                <a:close/>
                <a:moveTo>
                  <a:pt x="1589" y="762"/>
                </a:moveTo>
                <a:lnTo>
                  <a:pt x="1639" y="831"/>
                </a:lnTo>
                <a:lnTo>
                  <a:pt x="1554" y="831"/>
                </a:lnTo>
                <a:lnTo>
                  <a:pt x="1589" y="76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5" name="Freeform 19"/>
          <p:cNvSpPr>
            <a:spLocks noEditPoints="1"/>
          </p:cNvSpPr>
          <p:nvPr/>
        </p:nvSpPr>
        <p:spPr bwMode="auto">
          <a:xfrm>
            <a:off x="4024313" y="5848350"/>
            <a:ext cx="2057400" cy="492125"/>
          </a:xfrm>
          <a:custGeom>
            <a:avLst/>
            <a:gdLst/>
            <a:ahLst/>
            <a:cxnLst>
              <a:cxn ang="0">
                <a:pos x="1292" y="9"/>
              </a:cxn>
              <a:cxn ang="0">
                <a:pos x="62" y="281"/>
              </a:cxn>
              <a:cxn ang="0">
                <a:pos x="61" y="281"/>
              </a:cxn>
              <a:cxn ang="0">
                <a:pos x="59" y="279"/>
              </a:cxn>
              <a:cxn ang="0">
                <a:pos x="57" y="278"/>
              </a:cxn>
              <a:cxn ang="0">
                <a:pos x="56" y="276"/>
              </a:cxn>
              <a:cxn ang="0">
                <a:pos x="56" y="275"/>
              </a:cxn>
              <a:cxn ang="0">
                <a:pos x="57" y="273"/>
              </a:cxn>
              <a:cxn ang="0">
                <a:pos x="59" y="272"/>
              </a:cxn>
              <a:cxn ang="0">
                <a:pos x="61" y="272"/>
              </a:cxn>
              <a:cxn ang="0">
                <a:pos x="1290" y="0"/>
              </a:cxn>
              <a:cxn ang="0">
                <a:pos x="1292" y="0"/>
              </a:cxn>
              <a:cxn ang="0">
                <a:pos x="1293" y="2"/>
              </a:cxn>
              <a:cxn ang="0">
                <a:pos x="1295" y="2"/>
              </a:cxn>
              <a:cxn ang="0">
                <a:pos x="1296" y="5"/>
              </a:cxn>
              <a:cxn ang="0">
                <a:pos x="1296" y="6"/>
              </a:cxn>
              <a:cxn ang="0">
                <a:pos x="1295" y="8"/>
              </a:cxn>
              <a:cxn ang="0">
                <a:pos x="1293" y="9"/>
              </a:cxn>
              <a:cxn ang="0">
                <a:pos x="1292" y="9"/>
              </a:cxn>
              <a:cxn ang="0">
                <a:pos x="1292" y="9"/>
              </a:cxn>
              <a:cxn ang="0">
                <a:pos x="82" y="310"/>
              </a:cxn>
              <a:cxn ang="0">
                <a:pos x="0" y="290"/>
              </a:cxn>
              <a:cxn ang="0">
                <a:pos x="65" y="237"/>
              </a:cxn>
              <a:cxn ang="0">
                <a:pos x="82" y="310"/>
              </a:cxn>
            </a:cxnLst>
            <a:rect l="0" t="0" r="r" b="b"/>
            <a:pathLst>
              <a:path w="1296" h="310">
                <a:moveTo>
                  <a:pt x="1292" y="9"/>
                </a:moveTo>
                <a:lnTo>
                  <a:pt x="62" y="281"/>
                </a:lnTo>
                <a:lnTo>
                  <a:pt x="61" y="281"/>
                </a:lnTo>
                <a:lnTo>
                  <a:pt x="59" y="279"/>
                </a:lnTo>
                <a:lnTo>
                  <a:pt x="57" y="278"/>
                </a:lnTo>
                <a:lnTo>
                  <a:pt x="56" y="276"/>
                </a:lnTo>
                <a:lnTo>
                  <a:pt x="56" y="275"/>
                </a:lnTo>
                <a:lnTo>
                  <a:pt x="57" y="273"/>
                </a:lnTo>
                <a:lnTo>
                  <a:pt x="59" y="272"/>
                </a:lnTo>
                <a:lnTo>
                  <a:pt x="61" y="272"/>
                </a:lnTo>
                <a:lnTo>
                  <a:pt x="1290" y="0"/>
                </a:lnTo>
                <a:lnTo>
                  <a:pt x="1292" y="0"/>
                </a:lnTo>
                <a:lnTo>
                  <a:pt x="1293" y="2"/>
                </a:lnTo>
                <a:lnTo>
                  <a:pt x="1295" y="2"/>
                </a:lnTo>
                <a:lnTo>
                  <a:pt x="1296" y="5"/>
                </a:lnTo>
                <a:lnTo>
                  <a:pt x="1296" y="6"/>
                </a:lnTo>
                <a:lnTo>
                  <a:pt x="1295" y="8"/>
                </a:lnTo>
                <a:lnTo>
                  <a:pt x="1293" y="9"/>
                </a:lnTo>
                <a:lnTo>
                  <a:pt x="1292" y="9"/>
                </a:lnTo>
                <a:lnTo>
                  <a:pt x="1292" y="9"/>
                </a:lnTo>
                <a:close/>
                <a:moveTo>
                  <a:pt x="82" y="310"/>
                </a:moveTo>
                <a:lnTo>
                  <a:pt x="0" y="290"/>
                </a:lnTo>
                <a:lnTo>
                  <a:pt x="65" y="237"/>
                </a:lnTo>
                <a:lnTo>
                  <a:pt x="82" y="31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6" name="Freeform 20"/>
          <p:cNvSpPr>
            <a:spLocks noEditPoints="1"/>
          </p:cNvSpPr>
          <p:nvPr/>
        </p:nvSpPr>
        <p:spPr bwMode="auto">
          <a:xfrm>
            <a:off x="2303463" y="5554663"/>
            <a:ext cx="1530350" cy="790575"/>
          </a:xfrm>
          <a:custGeom>
            <a:avLst/>
            <a:gdLst/>
            <a:ahLst/>
            <a:cxnLst>
              <a:cxn ang="0">
                <a:pos x="958" y="498"/>
              </a:cxn>
              <a:cxn ang="0">
                <a:pos x="55" y="33"/>
              </a:cxn>
              <a:cxn ang="0">
                <a:pos x="53" y="32"/>
              </a:cxn>
              <a:cxn ang="0">
                <a:pos x="52" y="30"/>
              </a:cxn>
              <a:cxn ang="0">
                <a:pos x="52" y="29"/>
              </a:cxn>
              <a:cxn ang="0">
                <a:pos x="52" y="27"/>
              </a:cxn>
              <a:cxn ang="0">
                <a:pos x="53" y="26"/>
              </a:cxn>
              <a:cxn ang="0">
                <a:pos x="55" y="24"/>
              </a:cxn>
              <a:cxn ang="0">
                <a:pos x="56" y="24"/>
              </a:cxn>
              <a:cxn ang="0">
                <a:pos x="59" y="24"/>
              </a:cxn>
              <a:cxn ang="0">
                <a:pos x="962" y="489"/>
              </a:cxn>
              <a:cxn ang="0">
                <a:pos x="964" y="490"/>
              </a:cxn>
              <a:cxn ang="0">
                <a:pos x="964" y="492"/>
              </a:cxn>
              <a:cxn ang="0">
                <a:pos x="964" y="493"/>
              </a:cxn>
              <a:cxn ang="0">
                <a:pos x="964" y="496"/>
              </a:cxn>
              <a:cxn ang="0">
                <a:pos x="962" y="496"/>
              </a:cxn>
              <a:cxn ang="0">
                <a:pos x="961" y="498"/>
              </a:cxn>
              <a:cxn ang="0">
                <a:pos x="959" y="498"/>
              </a:cxn>
              <a:cxn ang="0">
                <a:pos x="958" y="498"/>
              </a:cxn>
              <a:cxn ang="0">
                <a:pos x="958" y="498"/>
              </a:cxn>
              <a:cxn ang="0">
                <a:pos x="50" y="68"/>
              </a:cxn>
              <a:cxn ang="0">
                <a:pos x="0" y="0"/>
              </a:cxn>
              <a:cxn ang="0">
                <a:pos x="85" y="1"/>
              </a:cxn>
              <a:cxn ang="0">
                <a:pos x="50" y="68"/>
              </a:cxn>
            </a:cxnLst>
            <a:rect l="0" t="0" r="r" b="b"/>
            <a:pathLst>
              <a:path w="964" h="498">
                <a:moveTo>
                  <a:pt x="958" y="498"/>
                </a:moveTo>
                <a:lnTo>
                  <a:pt x="55" y="33"/>
                </a:lnTo>
                <a:lnTo>
                  <a:pt x="53" y="32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5" y="24"/>
                </a:lnTo>
                <a:lnTo>
                  <a:pt x="56" y="24"/>
                </a:lnTo>
                <a:lnTo>
                  <a:pt x="59" y="24"/>
                </a:lnTo>
                <a:lnTo>
                  <a:pt x="962" y="489"/>
                </a:lnTo>
                <a:lnTo>
                  <a:pt x="964" y="490"/>
                </a:lnTo>
                <a:lnTo>
                  <a:pt x="964" y="492"/>
                </a:lnTo>
                <a:lnTo>
                  <a:pt x="964" y="493"/>
                </a:lnTo>
                <a:lnTo>
                  <a:pt x="964" y="496"/>
                </a:lnTo>
                <a:lnTo>
                  <a:pt x="962" y="496"/>
                </a:lnTo>
                <a:lnTo>
                  <a:pt x="961" y="498"/>
                </a:lnTo>
                <a:lnTo>
                  <a:pt x="959" y="498"/>
                </a:lnTo>
                <a:lnTo>
                  <a:pt x="958" y="498"/>
                </a:lnTo>
                <a:lnTo>
                  <a:pt x="958" y="498"/>
                </a:lnTo>
                <a:close/>
                <a:moveTo>
                  <a:pt x="50" y="68"/>
                </a:moveTo>
                <a:lnTo>
                  <a:pt x="0" y="0"/>
                </a:lnTo>
                <a:lnTo>
                  <a:pt x="85" y="1"/>
                </a:lnTo>
                <a:lnTo>
                  <a:pt x="50" y="68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7" name="Freeform 21"/>
          <p:cNvSpPr>
            <a:spLocks noEditPoints="1"/>
          </p:cNvSpPr>
          <p:nvPr/>
        </p:nvSpPr>
        <p:spPr bwMode="auto">
          <a:xfrm>
            <a:off x="2303463" y="4508500"/>
            <a:ext cx="1031875" cy="939800"/>
          </a:xfrm>
          <a:custGeom>
            <a:avLst/>
            <a:gdLst/>
            <a:ahLst/>
            <a:cxnLst>
              <a:cxn ang="0">
                <a:pos x="649" y="7"/>
              </a:cxn>
              <a:cxn ang="0">
                <a:pos x="50" y="554"/>
              </a:cxn>
              <a:cxn ang="0">
                <a:pos x="48" y="554"/>
              </a:cxn>
              <a:cxn ang="0">
                <a:pos x="47" y="554"/>
              </a:cxn>
              <a:cxn ang="0">
                <a:pos x="45" y="554"/>
              </a:cxn>
              <a:cxn ang="0">
                <a:pos x="44" y="553"/>
              </a:cxn>
              <a:cxn ang="0">
                <a:pos x="42" y="551"/>
              </a:cxn>
              <a:cxn ang="0">
                <a:pos x="42" y="549"/>
              </a:cxn>
              <a:cxn ang="0">
                <a:pos x="42" y="548"/>
              </a:cxn>
              <a:cxn ang="0">
                <a:pos x="44" y="546"/>
              </a:cxn>
              <a:cxn ang="0">
                <a:pos x="643" y="1"/>
              </a:cxn>
              <a:cxn ang="0">
                <a:pos x="644" y="0"/>
              </a:cxn>
              <a:cxn ang="0">
                <a:pos x="646" y="0"/>
              </a:cxn>
              <a:cxn ang="0">
                <a:pos x="647" y="0"/>
              </a:cxn>
              <a:cxn ang="0">
                <a:pos x="649" y="1"/>
              </a:cxn>
              <a:cxn ang="0">
                <a:pos x="650" y="3"/>
              </a:cxn>
              <a:cxn ang="0">
                <a:pos x="650" y="4"/>
              </a:cxn>
              <a:cxn ang="0">
                <a:pos x="650" y="6"/>
              </a:cxn>
              <a:cxn ang="0">
                <a:pos x="649" y="7"/>
              </a:cxn>
              <a:cxn ang="0">
                <a:pos x="649" y="7"/>
              </a:cxn>
              <a:cxn ang="0">
                <a:pos x="82" y="569"/>
              </a:cxn>
              <a:cxn ang="0">
                <a:pos x="0" y="592"/>
              </a:cxn>
              <a:cxn ang="0">
                <a:pos x="30" y="513"/>
              </a:cxn>
              <a:cxn ang="0">
                <a:pos x="82" y="569"/>
              </a:cxn>
            </a:cxnLst>
            <a:rect l="0" t="0" r="r" b="b"/>
            <a:pathLst>
              <a:path w="650" h="592">
                <a:moveTo>
                  <a:pt x="649" y="7"/>
                </a:moveTo>
                <a:lnTo>
                  <a:pt x="50" y="554"/>
                </a:lnTo>
                <a:lnTo>
                  <a:pt x="48" y="554"/>
                </a:lnTo>
                <a:lnTo>
                  <a:pt x="47" y="554"/>
                </a:lnTo>
                <a:lnTo>
                  <a:pt x="45" y="554"/>
                </a:lnTo>
                <a:lnTo>
                  <a:pt x="44" y="553"/>
                </a:lnTo>
                <a:lnTo>
                  <a:pt x="42" y="551"/>
                </a:lnTo>
                <a:lnTo>
                  <a:pt x="42" y="549"/>
                </a:lnTo>
                <a:lnTo>
                  <a:pt x="42" y="548"/>
                </a:lnTo>
                <a:lnTo>
                  <a:pt x="44" y="546"/>
                </a:lnTo>
                <a:lnTo>
                  <a:pt x="643" y="1"/>
                </a:lnTo>
                <a:lnTo>
                  <a:pt x="644" y="0"/>
                </a:lnTo>
                <a:lnTo>
                  <a:pt x="646" y="0"/>
                </a:lnTo>
                <a:lnTo>
                  <a:pt x="647" y="0"/>
                </a:lnTo>
                <a:lnTo>
                  <a:pt x="649" y="1"/>
                </a:lnTo>
                <a:lnTo>
                  <a:pt x="650" y="3"/>
                </a:lnTo>
                <a:lnTo>
                  <a:pt x="650" y="4"/>
                </a:lnTo>
                <a:lnTo>
                  <a:pt x="650" y="6"/>
                </a:lnTo>
                <a:lnTo>
                  <a:pt x="649" y="7"/>
                </a:lnTo>
                <a:lnTo>
                  <a:pt x="649" y="7"/>
                </a:lnTo>
                <a:close/>
                <a:moveTo>
                  <a:pt x="82" y="569"/>
                </a:moveTo>
                <a:lnTo>
                  <a:pt x="0" y="592"/>
                </a:lnTo>
                <a:lnTo>
                  <a:pt x="30" y="513"/>
                </a:lnTo>
                <a:lnTo>
                  <a:pt x="82" y="5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8" name="Freeform 22"/>
          <p:cNvSpPr>
            <a:spLocks noEditPoints="1"/>
          </p:cNvSpPr>
          <p:nvPr/>
        </p:nvSpPr>
        <p:spPr bwMode="auto">
          <a:xfrm>
            <a:off x="3395663" y="4545013"/>
            <a:ext cx="544512" cy="1725612"/>
          </a:xfrm>
          <a:custGeom>
            <a:avLst/>
            <a:gdLst/>
            <a:ahLst/>
            <a:cxnLst>
              <a:cxn ang="0">
                <a:pos x="333" y="1084"/>
              </a:cxn>
              <a:cxn ang="0">
                <a:pos x="29" y="62"/>
              </a:cxn>
              <a:cxn ang="0">
                <a:pos x="28" y="60"/>
              </a:cxn>
              <a:cxn ang="0">
                <a:pos x="29" y="59"/>
              </a:cxn>
              <a:cxn ang="0">
                <a:pos x="31" y="57"/>
              </a:cxn>
              <a:cxn ang="0">
                <a:pos x="32" y="56"/>
              </a:cxn>
              <a:cxn ang="0">
                <a:pos x="34" y="56"/>
              </a:cxn>
              <a:cxn ang="0">
                <a:pos x="35" y="57"/>
              </a:cxn>
              <a:cxn ang="0">
                <a:pos x="37" y="57"/>
              </a:cxn>
              <a:cxn ang="0">
                <a:pos x="38" y="59"/>
              </a:cxn>
              <a:cxn ang="0">
                <a:pos x="343" y="1081"/>
              </a:cxn>
              <a:cxn ang="0">
                <a:pos x="343" y="1082"/>
              </a:cxn>
              <a:cxn ang="0">
                <a:pos x="343" y="1084"/>
              </a:cxn>
              <a:cxn ang="0">
                <a:pos x="341" y="1085"/>
              </a:cxn>
              <a:cxn ang="0">
                <a:pos x="339" y="1087"/>
              </a:cxn>
              <a:cxn ang="0">
                <a:pos x="338" y="1087"/>
              </a:cxn>
              <a:cxn ang="0">
                <a:pos x="336" y="1087"/>
              </a:cxn>
              <a:cxn ang="0">
                <a:pos x="335" y="1085"/>
              </a:cxn>
              <a:cxn ang="0">
                <a:pos x="333" y="1084"/>
              </a:cxn>
              <a:cxn ang="0">
                <a:pos x="333" y="1084"/>
              </a:cxn>
              <a:cxn ang="0">
                <a:pos x="0" y="83"/>
              </a:cxn>
              <a:cxn ang="0">
                <a:pos x="16" y="0"/>
              </a:cxn>
              <a:cxn ang="0">
                <a:pos x="73" y="62"/>
              </a:cxn>
              <a:cxn ang="0">
                <a:pos x="0" y="83"/>
              </a:cxn>
            </a:cxnLst>
            <a:rect l="0" t="0" r="r" b="b"/>
            <a:pathLst>
              <a:path w="343" h="1087">
                <a:moveTo>
                  <a:pt x="333" y="1084"/>
                </a:moveTo>
                <a:lnTo>
                  <a:pt x="29" y="62"/>
                </a:lnTo>
                <a:lnTo>
                  <a:pt x="28" y="60"/>
                </a:lnTo>
                <a:lnTo>
                  <a:pt x="29" y="59"/>
                </a:lnTo>
                <a:lnTo>
                  <a:pt x="31" y="57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7"/>
                </a:lnTo>
                <a:lnTo>
                  <a:pt x="38" y="59"/>
                </a:lnTo>
                <a:lnTo>
                  <a:pt x="343" y="1081"/>
                </a:lnTo>
                <a:lnTo>
                  <a:pt x="343" y="1082"/>
                </a:lnTo>
                <a:lnTo>
                  <a:pt x="343" y="1084"/>
                </a:lnTo>
                <a:lnTo>
                  <a:pt x="341" y="1085"/>
                </a:lnTo>
                <a:lnTo>
                  <a:pt x="339" y="1087"/>
                </a:lnTo>
                <a:lnTo>
                  <a:pt x="338" y="1087"/>
                </a:lnTo>
                <a:lnTo>
                  <a:pt x="336" y="1087"/>
                </a:lnTo>
                <a:lnTo>
                  <a:pt x="335" y="1085"/>
                </a:lnTo>
                <a:lnTo>
                  <a:pt x="333" y="1084"/>
                </a:lnTo>
                <a:lnTo>
                  <a:pt x="333" y="1084"/>
                </a:lnTo>
                <a:close/>
                <a:moveTo>
                  <a:pt x="0" y="83"/>
                </a:moveTo>
                <a:lnTo>
                  <a:pt x="16" y="0"/>
                </a:lnTo>
                <a:lnTo>
                  <a:pt x="73" y="62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6483350" y="42735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6845300" y="53482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14</a:t>
            </a:r>
            <a:endParaRPr lang="en-US"/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6149975" y="49228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8</a:t>
            </a:r>
            <a:endParaRPr lang="en-US"/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5684838" y="48625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12</a:t>
            </a:r>
            <a:endParaRPr lang="en-US"/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521200" y="51958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5081588" y="61134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4</a:t>
            </a:r>
            <a:endParaRPr lang="en-US"/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3768725" y="54086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2636838" y="47132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1648" name="Rectangle 32"/>
          <p:cNvSpPr>
            <a:spLocks noChangeArrowheads="1"/>
          </p:cNvSpPr>
          <p:nvPr/>
        </p:nvSpPr>
        <p:spPr bwMode="auto">
          <a:xfrm>
            <a:off x="2924175" y="6035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sp>
        <p:nvSpPr>
          <p:cNvPr id="111649" name="Freeform 33"/>
          <p:cNvSpPr>
            <a:spLocks noEditPoints="1"/>
          </p:cNvSpPr>
          <p:nvPr/>
        </p:nvSpPr>
        <p:spPr bwMode="auto">
          <a:xfrm>
            <a:off x="2430463" y="4635500"/>
            <a:ext cx="898525" cy="865188"/>
          </a:xfrm>
          <a:custGeom>
            <a:avLst/>
            <a:gdLst/>
            <a:ahLst/>
            <a:cxnLst>
              <a:cxn ang="0">
                <a:pos x="2" y="538"/>
              </a:cxn>
              <a:cxn ang="0">
                <a:pos x="517" y="41"/>
              </a:cxn>
              <a:cxn ang="0">
                <a:pos x="519" y="40"/>
              </a:cxn>
              <a:cxn ang="0">
                <a:pos x="520" y="40"/>
              </a:cxn>
              <a:cxn ang="0">
                <a:pos x="522" y="40"/>
              </a:cxn>
              <a:cxn ang="0">
                <a:pos x="523" y="41"/>
              </a:cxn>
              <a:cxn ang="0">
                <a:pos x="525" y="43"/>
              </a:cxn>
              <a:cxn ang="0">
                <a:pos x="525" y="44"/>
              </a:cxn>
              <a:cxn ang="0">
                <a:pos x="525" y="46"/>
              </a:cxn>
              <a:cxn ang="0">
                <a:pos x="523" y="47"/>
              </a:cxn>
              <a:cxn ang="0">
                <a:pos x="10" y="544"/>
              </a:cxn>
              <a:cxn ang="0">
                <a:pos x="6" y="545"/>
              </a:cxn>
              <a:cxn ang="0">
                <a:pos x="5" y="545"/>
              </a:cxn>
              <a:cxn ang="0">
                <a:pos x="3" y="545"/>
              </a:cxn>
              <a:cxn ang="0">
                <a:pos x="2" y="544"/>
              </a:cxn>
              <a:cxn ang="0">
                <a:pos x="0" y="542"/>
              </a:cxn>
              <a:cxn ang="0">
                <a:pos x="0" y="541"/>
              </a:cxn>
              <a:cxn ang="0">
                <a:pos x="0" y="539"/>
              </a:cxn>
              <a:cxn ang="0">
                <a:pos x="2" y="538"/>
              </a:cxn>
              <a:cxn ang="0">
                <a:pos x="2" y="538"/>
              </a:cxn>
              <a:cxn ang="0">
                <a:pos x="485" y="26"/>
              </a:cxn>
              <a:cxn ang="0">
                <a:pos x="566" y="0"/>
              </a:cxn>
              <a:cxn ang="0">
                <a:pos x="539" y="81"/>
              </a:cxn>
              <a:cxn ang="0">
                <a:pos x="485" y="26"/>
              </a:cxn>
            </a:cxnLst>
            <a:rect l="0" t="0" r="r" b="b"/>
            <a:pathLst>
              <a:path w="566" h="545">
                <a:moveTo>
                  <a:pt x="2" y="538"/>
                </a:moveTo>
                <a:lnTo>
                  <a:pt x="517" y="41"/>
                </a:lnTo>
                <a:lnTo>
                  <a:pt x="519" y="40"/>
                </a:lnTo>
                <a:lnTo>
                  <a:pt x="520" y="40"/>
                </a:lnTo>
                <a:lnTo>
                  <a:pt x="522" y="40"/>
                </a:lnTo>
                <a:lnTo>
                  <a:pt x="523" y="41"/>
                </a:lnTo>
                <a:lnTo>
                  <a:pt x="525" y="43"/>
                </a:lnTo>
                <a:lnTo>
                  <a:pt x="525" y="44"/>
                </a:lnTo>
                <a:lnTo>
                  <a:pt x="525" y="46"/>
                </a:lnTo>
                <a:lnTo>
                  <a:pt x="523" y="47"/>
                </a:lnTo>
                <a:lnTo>
                  <a:pt x="10" y="544"/>
                </a:lnTo>
                <a:lnTo>
                  <a:pt x="6" y="545"/>
                </a:lnTo>
                <a:lnTo>
                  <a:pt x="5" y="545"/>
                </a:lnTo>
                <a:lnTo>
                  <a:pt x="3" y="545"/>
                </a:lnTo>
                <a:lnTo>
                  <a:pt x="2" y="544"/>
                </a:lnTo>
                <a:lnTo>
                  <a:pt x="0" y="542"/>
                </a:lnTo>
                <a:lnTo>
                  <a:pt x="0" y="541"/>
                </a:lnTo>
                <a:lnTo>
                  <a:pt x="0" y="539"/>
                </a:lnTo>
                <a:lnTo>
                  <a:pt x="2" y="538"/>
                </a:lnTo>
                <a:lnTo>
                  <a:pt x="2" y="538"/>
                </a:lnTo>
                <a:close/>
                <a:moveTo>
                  <a:pt x="485" y="26"/>
                </a:moveTo>
                <a:lnTo>
                  <a:pt x="566" y="0"/>
                </a:lnTo>
                <a:lnTo>
                  <a:pt x="539" y="81"/>
                </a:lnTo>
                <a:lnTo>
                  <a:pt x="485" y="26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0" name="Freeform 34"/>
          <p:cNvSpPr>
            <a:spLocks noEditPoints="1"/>
          </p:cNvSpPr>
          <p:nvPr/>
        </p:nvSpPr>
        <p:spPr bwMode="auto">
          <a:xfrm>
            <a:off x="2490788" y="5514975"/>
            <a:ext cx="1306512" cy="701675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770" y="409"/>
              </a:cxn>
              <a:cxn ang="0">
                <a:pos x="771" y="409"/>
              </a:cxn>
              <a:cxn ang="0">
                <a:pos x="771" y="412"/>
              </a:cxn>
              <a:cxn ang="0">
                <a:pos x="771" y="413"/>
              </a:cxn>
              <a:cxn ang="0">
                <a:pos x="771" y="415"/>
              </a:cxn>
              <a:cxn ang="0">
                <a:pos x="770" y="416"/>
              </a:cxn>
              <a:cxn ang="0">
                <a:pos x="768" y="416"/>
              </a:cxn>
              <a:cxn ang="0">
                <a:pos x="767" y="418"/>
              </a:cxn>
              <a:cxn ang="0">
                <a:pos x="765" y="416"/>
              </a:cxn>
              <a:cxn ang="0">
                <a:pos x="3" y="10"/>
              </a:cxn>
              <a:cxn ang="0">
                <a:pos x="2" y="10"/>
              </a:cxn>
              <a:cxn ang="0">
                <a:pos x="0" y="8"/>
              </a:cxn>
              <a:cxn ang="0">
                <a:pos x="0" y="5"/>
              </a:cxn>
              <a:cxn ang="0">
                <a:pos x="2" y="4"/>
              </a:cxn>
              <a:cxn ang="0">
                <a:pos x="2" y="2"/>
              </a:cxn>
              <a:cxn ang="0">
                <a:pos x="3" y="2"/>
              </a:cxn>
              <a:cxn ang="0">
                <a:pos x="6" y="0"/>
              </a:cxn>
              <a:cxn ang="0">
                <a:pos x="8" y="2"/>
              </a:cxn>
              <a:cxn ang="0">
                <a:pos x="8" y="2"/>
              </a:cxn>
              <a:cxn ang="0">
                <a:pos x="774" y="372"/>
              </a:cxn>
              <a:cxn ang="0">
                <a:pos x="823" y="442"/>
              </a:cxn>
              <a:cxn ang="0">
                <a:pos x="738" y="441"/>
              </a:cxn>
              <a:cxn ang="0">
                <a:pos x="774" y="372"/>
              </a:cxn>
            </a:cxnLst>
            <a:rect l="0" t="0" r="r" b="b"/>
            <a:pathLst>
              <a:path w="823" h="442">
                <a:moveTo>
                  <a:pt x="8" y="2"/>
                </a:moveTo>
                <a:lnTo>
                  <a:pt x="770" y="409"/>
                </a:lnTo>
                <a:lnTo>
                  <a:pt x="771" y="409"/>
                </a:lnTo>
                <a:lnTo>
                  <a:pt x="771" y="412"/>
                </a:lnTo>
                <a:lnTo>
                  <a:pt x="771" y="413"/>
                </a:lnTo>
                <a:lnTo>
                  <a:pt x="771" y="415"/>
                </a:lnTo>
                <a:lnTo>
                  <a:pt x="770" y="416"/>
                </a:lnTo>
                <a:lnTo>
                  <a:pt x="768" y="416"/>
                </a:lnTo>
                <a:lnTo>
                  <a:pt x="767" y="418"/>
                </a:lnTo>
                <a:lnTo>
                  <a:pt x="765" y="416"/>
                </a:lnTo>
                <a:lnTo>
                  <a:pt x="3" y="10"/>
                </a:lnTo>
                <a:lnTo>
                  <a:pt x="2" y="10"/>
                </a:lnTo>
                <a:lnTo>
                  <a:pt x="0" y="8"/>
                </a:lnTo>
                <a:lnTo>
                  <a:pt x="0" y="5"/>
                </a:lnTo>
                <a:lnTo>
                  <a:pt x="2" y="4"/>
                </a:lnTo>
                <a:lnTo>
                  <a:pt x="2" y="2"/>
                </a:lnTo>
                <a:lnTo>
                  <a:pt x="3" y="2"/>
                </a:ln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close/>
                <a:moveTo>
                  <a:pt x="774" y="372"/>
                </a:moveTo>
                <a:lnTo>
                  <a:pt x="823" y="442"/>
                </a:lnTo>
                <a:lnTo>
                  <a:pt x="738" y="441"/>
                </a:lnTo>
                <a:lnTo>
                  <a:pt x="774" y="3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1" name="Freeform 35"/>
          <p:cNvSpPr>
            <a:spLocks noEditPoints="1"/>
          </p:cNvSpPr>
          <p:nvPr/>
        </p:nvSpPr>
        <p:spPr bwMode="auto">
          <a:xfrm>
            <a:off x="3367088" y="4749800"/>
            <a:ext cx="436562" cy="1346200"/>
          </a:xfrm>
          <a:custGeom>
            <a:avLst/>
            <a:gdLst/>
            <a:ahLst/>
            <a:cxnLst>
              <a:cxn ang="0">
                <a:pos x="9" y="3"/>
              </a:cxn>
              <a:cxn ang="0">
                <a:pos x="248" y="786"/>
              </a:cxn>
              <a:cxn ang="0">
                <a:pos x="248" y="788"/>
              </a:cxn>
              <a:cxn ang="0">
                <a:pos x="246" y="791"/>
              </a:cxn>
              <a:cxn ang="0">
                <a:pos x="245" y="792"/>
              </a:cxn>
              <a:cxn ang="0">
                <a:pos x="243" y="792"/>
              </a:cxn>
              <a:cxn ang="0">
                <a:pos x="242" y="792"/>
              </a:cxn>
              <a:cxn ang="0">
                <a:pos x="240" y="792"/>
              </a:cxn>
              <a:cxn ang="0">
                <a:pos x="239" y="791"/>
              </a:cxn>
              <a:cxn ang="0">
                <a:pos x="239" y="789"/>
              </a:cxn>
              <a:cxn ang="0">
                <a:pos x="0" y="6"/>
              </a:cxn>
              <a:cxn ang="0">
                <a:pos x="0" y="4"/>
              </a:cxn>
              <a:cxn ang="0">
                <a:pos x="0" y="1"/>
              </a:cxn>
              <a:cxn ang="0">
                <a:pos x="2" y="0"/>
              </a:cxn>
              <a:cxn ang="0">
                <a:pos x="3" y="0"/>
              </a:cxn>
              <a:cxn ang="0">
                <a:pos x="5" y="0"/>
              </a:cxn>
              <a:cxn ang="0">
                <a:pos x="6" y="0"/>
              </a:cxn>
              <a:cxn ang="0">
                <a:pos x="8" y="1"/>
              </a:cxn>
              <a:cxn ang="0">
                <a:pos x="9" y="3"/>
              </a:cxn>
              <a:cxn ang="0">
                <a:pos x="9" y="3"/>
              </a:cxn>
              <a:cxn ang="0">
                <a:pos x="275" y="765"/>
              </a:cxn>
              <a:cxn ang="0">
                <a:pos x="262" y="848"/>
              </a:cxn>
              <a:cxn ang="0">
                <a:pos x="202" y="788"/>
              </a:cxn>
              <a:cxn ang="0">
                <a:pos x="275" y="765"/>
              </a:cxn>
            </a:cxnLst>
            <a:rect l="0" t="0" r="r" b="b"/>
            <a:pathLst>
              <a:path w="275" h="848">
                <a:moveTo>
                  <a:pt x="9" y="3"/>
                </a:moveTo>
                <a:lnTo>
                  <a:pt x="248" y="786"/>
                </a:lnTo>
                <a:lnTo>
                  <a:pt x="248" y="788"/>
                </a:lnTo>
                <a:lnTo>
                  <a:pt x="246" y="791"/>
                </a:lnTo>
                <a:lnTo>
                  <a:pt x="245" y="792"/>
                </a:lnTo>
                <a:lnTo>
                  <a:pt x="243" y="792"/>
                </a:lnTo>
                <a:lnTo>
                  <a:pt x="242" y="792"/>
                </a:lnTo>
                <a:lnTo>
                  <a:pt x="240" y="792"/>
                </a:lnTo>
                <a:lnTo>
                  <a:pt x="239" y="791"/>
                </a:lnTo>
                <a:lnTo>
                  <a:pt x="239" y="789"/>
                </a:lnTo>
                <a:lnTo>
                  <a:pt x="0" y="6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5" y="0"/>
                </a:lnTo>
                <a:lnTo>
                  <a:pt x="6" y="0"/>
                </a:lnTo>
                <a:lnTo>
                  <a:pt x="8" y="1"/>
                </a:lnTo>
                <a:lnTo>
                  <a:pt x="9" y="3"/>
                </a:lnTo>
                <a:lnTo>
                  <a:pt x="9" y="3"/>
                </a:lnTo>
                <a:close/>
                <a:moveTo>
                  <a:pt x="275" y="765"/>
                </a:moveTo>
                <a:lnTo>
                  <a:pt x="262" y="848"/>
                </a:lnTo>
                <a:lnTo>
                  <a:pt x="202" y="788"/>
                </a:lnTo>
                <a:lnTo>
                  <a:pt x="275" y="76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2" name="Freeform 36"/>
          <p:cNvSpPr>
            <a:spLocks noEditPoints="1"/>
          </p:cNvSpPr>
          <p:nvPr/>
        </p:nvSpPr>
        <p:spPr bwMode="auto">
          <a:xfrm>
            <a:off x="4151313" y="5791200"/>
            <a:ext cx="1697037" cy="390525"/>
          </a:xfrm>
          <a:custGeom>
            <a:avLst/>
            <a:gdLst/>
            <a:ahLst/>
            <a:cxnLst>
              <a:cxn ang="0">
                <a:pos x="3" y="235"/>
              </a:cxn>
              <a:cxn ang="0">
                <a:pos x="1007" y="30"/>
              </a:cxn>
              <a:cxn ang="0">
                <a:pos x="1008" y="30"/>
              </a:cxn>
              <a:cxn ang="0">
                <a:pos x="1010" y="30"/>
              </a:cxn>
              <a:cxn ang="0">
                <a:pos x="1011" y="31"/>
              </a:cxn>
              <a:cxn ang="0">
                <a:pos x="1011" y="33"/>
              </a:cxn>
              <a:cxn ang="0">
                <a:pos x="1011" y="36"/>
              </a:cxn>
              <a:cxn ang="0">
                <a:pos x="1011" y="38"/>
              </a:cxn>
              <a:cxn ang="0">
                <a:pos x="1010" y="39"/>
              </a:cxn>
              <a:cxn ang="0">
                <a:pos x="1008" y="39"/>
              </a:cxn>
              <a:cxn ang="0">
                <a:pos x="6" y="246"/>
              </a:cxn>
              <a:cxn ang="0">
                <a:pos x="3" y="244"/>
              </a:cxn>
              <a:cxn ang="0">
                <a:pos x="2" y="244"/>
              </a:cxn>
              <a:cxn ang="0">
                <a:pos x="0" y="242"/>
              </a:cxn>
              <a:cxn ang="0">
                <a:pos x="0" y="241"/>
              </a:cxn>
              <a:cxn ang="0">
                <a:pos x="0" y="239"/>
              </a:cxn>
              <a:cxn ang="0">
                <a:pos x="0" y="238"/>
              </a:cxn>
              <a:cxn ang="0">
                <a:pos x="2" y="236"/>
              </a:cxn>
              <a:cxn ang="0">
                <a:pos x="3" y="235"/>
              </a:cxn>
              <a:cxn ang="0">
                <a:pos x="3" y="235"/>
              </a:cxn>
              <a:cxn ang="0">
                <a:pos x="987" y="0"/>
              </a:cxn>
              <a:cxn ang="0">
                <a:pos x="1069" y="22"/>
              </a:cxn>
              <a:cxn ang="0">
                <a:pos x="1002" y="74"/>
              </a:cxn>
              <a:cxn ang="0">
                <a:pos x="987" y="0"/>
              </a:cxn>
            </a:cxnLst>
            <a:rect l="0" t="0" r="r" b="b"/>
            <a:pathLst>
              <a:path w="1069" h="246">
                <a:moveTo>
                  <a:pt x="3" y="235"/>
                </a:moveTo>
                <a:lnTo>
                  <a:pt x="1007" y="30"/>
                </a:lnTo>
                <a:lnTo>
                  <a:pt x="1008" y="30"/>
                </a:lnTo>
                <a:lnTo>
                  <a:pt x="1010" y="30"/>
                </a:lnTo>
                <a:lnTo>
                  <a:pt x="1011" y="31"/>
                </a:lnTo>
                <a:lnTo>
                  <a:pt x="1011" y="33"/>
                </a:lnTo>
                <a:lnTo>
                  <a:pt x="1011" y="36"/>
                </a:lnTo>
                <a:lnTo>
                  <a:pt x="1011" y="38"/>
                </a:lnTo>
                <a:lnTo>
                  <a:pt x="1010" y="39"/>
                </a:lnTo>
                <a:lnTo>
                  <a:pt x="1008" y="39"/>
                </a:lnTo>
                <a:lnTo>
                  <a:pt x="6" y="246"/>
                </a:lnTo>
                <a:lnTo>
                  <a:pt x="3" y="244"/>
                </a:lnTo>
                <a:lnTo>
                  <a:pt x="2" y="244"/>
                </a:lnTo>
                <a:lnTo>
                  <a:pt x="0" y="242"/>
                </a:lnTo>
                <a:lnTo>
                  <a:pt x="0" y="241"/>
                </a:lnTo>
                <a:lnTo>
                  <a:pt x="0" y="239"/>
                </a:lnTo>
                <a:lnTo>
                  <a:pt x="0" y="238"/>
                </a:lnTo>
                <a:lnTo>
                  <a:pt x="2" y="236"/>
                </a:lnTo>
                <a:lnTo>
                  <a:pt x="3" y="235"/>
                </a:lnTo>
                <a:lnTo>
                  <a:pt x="3" y="235"/>
                </a:lnTo>
                <a:close/>
                <a:moveTo>
                  <a:pt x="987" y="0"/>
                </a:moveTo>
                <a:lnTo>
                  <a:pt x="1069" y="22"/>
                </a:lnTo>
                <a:lnTo>
                  <a:pt x="1002" y="74"/>
                </a:lnTo>
                <a:lnTo>
                  <a:pt x="987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3" name="Freeform 37"/>
          <p:cNvSpPr>
            <a:spLocks noEditPoints="1"/>
          </p:cNvSpPr>
          <p:nvPr/>
        </p:nvSpPr>
        <p:spPr bwMode="auto">
          <a:xfrm>
            <a:off x="3843338" y="4560888"/>
            <a:ext cx="2087562" cy="1060450"/>
          </a:xfrm>
          <a:custGeom>
            <a:avLst/>
            <a:gdLst/>
            <a:ahLst/>
            <a:cxnLst>
              <a:cxn ang="0">
                <a:pos x="1309" y="668"/>
              </a:cxn>
              <a:cxn ang="0">
                <a:pos x="53" y="32"/>
              </a:cxn>
              <a:cxn ang="0">
                <a:pos x="51" y="32"/>
              </a:cxn>
              <a:cxn ang="0">
                <a:pos x="51" y="29"/>
              </a:cxn>
              <a:cxn ang="0">
                <a:pos x="51" y="28"/>
              </a:cxn>
              <a:cxn ang="0">
                <a:pos x="51" y="26"/>
              </a:cxn>
              <a:cxn ang="0">
                <a:pos x="53" y="25"/>
              </a:cxn>
              <a:cxn ang="0">
                <a:pos x="54" y="25"/>
              </a:cxn>
              <a:cxn ang="0">
                <a:pos x="56" y="23"/>
              </a:cxn>
              <a:cxn ang="0">
                <a:pos x="57" y="25"/>
              </a:cxn>
              <a:cxn ang="0">
                <a:pos x="1313" y="659"/>
              </a:cxn>
              <a:cxn ang="0">
                <a:pos x="1313" y="661"/>
              </a:cxn>
              <a:cxn ang="0">
                <a:pos x="1315" y="662"/>
              </a:cxn>
              <a:cxn ang="0">
                <a:pos x="1315" y="664"/>
              </a:cxn>
              <a:cxn ang="0">
                <a:pos x="1315" y="667"/>
              </a:cxn>
              <a:cxn ang="0">
                <a:pos x="1313" y="667"/>
              </a:cxn>
              <a:cxn ang="0">
                <a:pos x="1312" y="668"/>
              </a:cxn>
              <a:cxn ang="0">
                <a:pos x="1310" y="668"/>
              </a:cxn>
              <a:cxn ang="0">
                <a:pos x="1309" y="668"/>
              </a:cxn>
              <a:cxn ang="0">
                <a:pos x="1309" y="668"/>
              </a:cxn>
              <a:cxn ang="0">
                <a:pos x="50" y="69"/>
              </a:cxn>
              <a:cxn ang="0">
                <a:pos x="0" y="0"/>
              </a:cxn>
              <a:cxn ang="0">
                <a:pos x="85" y="0"/>
              </a:cxn>
              <a:cxn ang="0">
                <a:pos x="50" y="69"/>
              </a:cxn>
            </a:cxnLst>
            <a:rect l="0" t="0" r="r" b="b"/>
            <a:pathLst>
              <a:path w="1315" h="668">
                <a:moveTo>
                  <a:pt x="1309" y="668"/>
                </a:moveTo>
                <a:lnTo>
                  <a:pt x="53" y="32"/>
                </a:lnTo>
                <a:lnTo>
                  <a:pt x="51" y="32"/>
                </a:lnTo>
                <a:lnTo>
                  <a:pt x="51" y="29"/>
                </a:lnTo>
                <a:lnTo>
                  <a:pt x="51" y="28"/>
                </a:lnTo>
                <a:lnTo>
                  <a:pt x="51" y="26"/>
                </a:lnTo>
                <a:lnTo>
                  <a:pt x="53" y="25"/>
                </a:lnTo>
                <a:lnTo>
                  <a:pt x="54" y="25"/>
                </a:lnTo>
                <a:lnTo>
                  <a:pt x="56" y="23"/>
                </a:lnTo>
                <a:lnTo>
                  <a:pt x="57" y="25"/>
                </a:lnTo>
                <a:lnTo>
                  <a:pt x="1313" y="659"/>
                </a:lnTo>
                <a:lnTo>
                  <a:pt x="1313" y="661"/>
                </a:lnTo>
                <a:lnTo>
                  <a:pt x="1315" y="662"/>
                </a:lnTo>
                <a:lnTo>
                  <a:pt x="1315" y="664"/>
                </a:lnTo>
                <a:lnTo>
                  <a:pt x="1315" y="667"/>
                </a:lnTo>
                <a:lnTo>
                  <a:pt x="1313" y="667"/>
                </a:lnTo>
                <a:lnTo>
                  <a:pt x="1312" y="668"/>
                </a:lnTo>
                <a:lnTo>
                  <a:pt x="1310" y="668"/>
                </a:lnTo>
                <a:lnTo>
                  <a:pt x="1309" y="668"/>
                </a:lnTo>
                <a:lnTo>
                  <a:pt x="1309" y="668"/>
                </a:lnTo>
                <a:close/>
                <a:moveTo>
                  <a:pt x="50" y="69"/>
                </a:moveTo>
                <a:lnTo>
                  <a:pt x="0" y="0"/>
                </a:lnTo>
                <a:lnTo>
                  <a:pt x="85" y="0"/>
                </a:lnTo>
                <a:lnTo>
                  <a:pt x="50" y="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4" name="Freeform 38"/>
          <p:cNvSpPr>
            <a:spLocks noEditPoints="1"/>
          </p:cNvSpPr>
          <p:nvPr/>
        </p:nvSpPr>
        <p:spPr bwMode="auto">
          <a:xfrm>
            <a:off x="4030663" y="4373563"/>
            <a:ext cx="1544637" cy="180975"/>
          </a:xfrm>
          <a:custGeom>
            <a:avLst/>
            <a:gdLst/>
            <a:ahLst/>
            <a:cxnLst>
              <a:cxn ang="0">
                <a:pos x="5" y="103"/>
              </a:cxn>
              <a:cxn ang="0">
                <a:pos x="911" y="33"/>
              </a:cxn>
              <a:cxn ang="0">
                <a:pos x="912" y="33"/>
              </a:cxn>
              <a:cxn ang="0">
                <a:pos x="914" y="33"/>
              </a:cxn>
              <a:cxn ang="0">
                <a:pos x="915" y="35"/>
              </a:cxn>
              <a:cxn ang="0">
                <a:pos x="915" y="38"/>
              </a:cxn>
              <a:cxn ang="0">
                <a:pos x="915" y="39"/>
              </a:cxn>
              <a:cxn ang="0">
                <a:pos x="914" y="41"/>
              </a:cxn>
              <a:cxn ang="0">
                <a:pos x="912" y="41"/>
              </a:cxn>
              <a:cxn ang="0">
                <a:pos x="911" y="42"/>
              </a:cxn>
              <a:cxn ang="0">
                <a:pos x="5" y="114"/>
              </a:cxn>
              <a:cxn ang="0">
                <a:pos x="3" y="112"/>
              </a:cxn>
              <a:cxn ang="0">
                <a:pos x="2" y="112"/>
              </a:cxn>
              <a:cxn ang="0">
                <a:pos x="0" y="111"/>
              </a:cxn>
              <a:cxn ang="0">
                <a:pos x="0" y="109"/>
              </a:cxn>
              <a:cxn ang="0">
                <a:pos x="0" y="106"/>
              </a:cxn>
              <a:cxn ang="0">
                <a:pos x="0" y="105"/>
              </a:cxn>
              <a:cxn ang="0">
                <a:pos x="2" y="105"/>
              </a:cxn>
              <a:cxn ang="0">
                <a:pos x="5" y="103"/>
              </a:cxn>
              <a:cxn ang="0">
                <a:pos x="5" y="103"/>
              </a:cxn>
              <a:cxn ang="0">
                <a:pos x="896" y="0"/>
              </a:cxn>
              <a:cxn ang="0">
                <a:pos x="973" y="32"/>
              </a:cxn>
              <a:cxn ang="0">
                <a:pos x="902" y="76"/>
              </a:cxn>
              <a:cxn ang="0">
                <a:pos x="896" y="0"/>
              </a:cxn>
            </a:cxnLst>
            <a:rect l="0" t="0" r="r" b="b"/>
            <a:pathLst>
              <a:path w="973" h="114">
                <a:moveTo>
                  <a:pt x="5" y="103"/>
                </a:moveTo>
                <a:lnTo>
                  <a:pt x="911" y="33"/>
                </a:lnTo>
                <a:lnTo>
                  <a:pt x="912" y="33"/>
                </a:lnTo>
                <a:lnTo>
                  <a:pt x="914" y="33"/>
                </a:lnTo>
                <a:lnTo>
                  <a:pt x="915" y="35"/>
                </a:lnTo>
                <a:lnTo>
                  <a:pt x="915" y="38"/>
                </a:lnTo>
                <a:lnTo>
                  <a:pt x="915" y="39"/>
                </a:lnTo>
                <a:lnTo>
                  <a:pt x="914" y="41"/>
                </a:lnTo>
                <a:lnTo>
                  <a:pt x="912" y="41"/>
                </a:lnTo>
                <a:lnTo>
                  <a:pt x="911" y="42"/>
                </a:lnTo>
                <a:lnTo>
                  <a:pt x="5" y="114"/>
                </a:lnTo>
                <a:lnTo>
                  <a:pt x="3" y="112"/>
                </a:lnTo>
                <a:lnTo>
                  <a:pt x="2" y="112"/>
                </a:lnTo>
                <a:lnTo>
                  <a:pt x="0" y="111"/>
                </a:lnTo>
                <a:lnTo>
                  <a:pt x="0" y="109"/>
                </a:lnTo>
                <a:lnTo>
                  <a:pt x="0" y="106"/>
                </a:lnTo>
                <a:lnTo>
                  <a:pt x="0" y="105"/>
                </a:lnTo>
                <a:lnTo>
                  <a:pt x="2" y="105"/>
                </a:lnTo>
                <a:lnTo>
                  <a:pt x="5" y="103"/>
                </a:lnTo>
                <a:lnTo>
                  <a:pt x="5" y="103"/>
                </a:lnTo>
                <a:close/>
                <a:moveTo>
                  <a:pt x="896" y="0"/>
                </a:moveTo>
                <a:lnTo>
                  <a:pt x="973" y="32"/>
                </a:lnTo>
                <a:lnTo>
                  <a:pt x="902" y="76"/>
                </a:lnTo>
                <a:lnTo>
                  <a:pt x="896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5" name="Freeform 39"/>
          <p:cNvSpPr>
            <a:spLocks noEditPoints="1"/>
          </p:cNvSpPr>
          <p:nvPr/>
        </p:nvSpPr>
        <p:spPr bwMode="auto">
          <a:xfrm>
            <a:off x="6007100" y="4462463"/>
            <a:ext cx="1243013" cy="4191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724" y="228"/>
              </a:cxn>
              <a:cxn ang="0">
                <a:pos x="725" y="229"/>
              </a:cxn>
              <a:cxn ang="0">
                <a:pos x="727" y="231"/>
              </a:cxn>
              <a:cxn ang="0">
                <a:pos x="728" y="232"/>
              </a:cxn>
              <a:cxn ang="0">
                <a:pos x="728" y="234"/>
              </a:cxn>
              <a:cxn ang="0">
                <a:pos x="727" y="235"/>
              </a:cxn>
              <a:cxn ang="0">
                <a:pos x="725" y="237"/>
              </a:cxn>
              <a:cxn ang="0">
                <a:pos x="724" y="237"/>
              </a:cxn>
              <a:cxn ang="0">
                <a:pos x="722" y="237"/>
              </a:cxn>
              <a:cxn ang="0">
                <a:pos x="3" y="9"/>
              </a:cxn>
              <a:cxn ang="0">
                <a:pos x="2" y="8"/>
              </a:cxn>
              <a:cxn ang="0">
                <a:pos x="0" y="8"/>
              </a:cxn>
              <a:cxn ang="0">
                <a:pos x="0" y="5"/>
              </a:cxn>
              <a:cxn ang="0">
                <a:pos x="0" y="3"/>
              </a:cxn>
              <a:cxn ang="0">
                <a:pos x="0" y="2"/>
              </a:cxn>
              <a:cxn ang="0">
                <a:pos x="2" y="0"/>
              </a:cxn>
              <a:cxn ang="0">
                <a:pos x="3" y="0"/>
              </a:cxn>
              <a:cxn ang="0">
                <a:pos x="6" y="0"/>
              </a:cxn>
              <a:cxn ang="0">
                <a:pos x="6" y="0"/>
              </a:cxn>
              <a:cxn ang="0">
                <a:pos x="722" y="193"/>
              </a:cxn>
              <a:cxn ang="0">
                <a:pos x="783" y="252"/>
              </a:cxn>
              <a:cxn ang="0">
                <a:pos x="700" y="264"/>
              </a:cxn>
              <a:cxn ang="0">
                <a:pos x="722" y="193"/>
              </a:cxn>
            </a:cxnLst>
            <a:rect l="0" t="0" r="r" b="b"/>
            <a:pathLst>
              <a:path w="783" h="264">
                <a:moveTo>
                  <a:pt x="6" y="0"/>
                </a:moveTo>
                <a:lnTo>
                  <a:pt x="724" y="228"/>
                </a:lnTo>
                <a:lnTo>
                  <a:pt x="725" y="229"/>
                </a:lnTo>
                <a:lnTo>
                  <a:pt x="727" y="231"/>
                </a:lnTo>
                <a:lnTo>
                  <a:pt x="728" y="232"/>
                </a:lnTo>
                <a:lnTo>
                  <a:pt x="728" y="234"/>
                </a:lnTo>
                <a:lnTo>
                  <a:pt x="727" y="235"/>
                </a:lnTo>
                <a:lnTo>
                  <a:pt x="725" y="237"/>
                </a:lnTo>
                <a:lnTo>
                  <a:pt x="724" y="237"/>
                </a:lnTo>
                <a:lnTo>
                  <a:pt x="722" y="237"/>
                </a:lnTo>
                <a:lnTo>
                  <a:pt x="3" y="9"/>
                </a:lnTo>
                <a:lnTo>
                  <a:pt x="2" y="8"/>
                </a:lnTo>
                <a:lnTo>
                  <a:pt x="0" y="8"/>
                </a:lnTo>
                <a:lnTo>
                  <a:pt x="0" y="5"/>
                </a:lnTo>
                <a:lnTo>
                  <a:pt x="0" y="3"/>
                </a:lnTo>
                <a:lnTo>
                  <a:pt x="0" y="2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lnTo>
                  <a:pt x="6" y="0"/>
                </a:lnTo>
                <a:close/>
                <a:moveTo>
                  <a:pt x="722" y="193"/>
                </a:moveTo>
                <a:lnTo>
                  <a:pt x="783" y="252"/>
                </a:lnTo>
                <a:lnTo>
                  <a:pt x="700" y="264"/>
                </a:lnTo>
                <a:lnTo>
                  <a:pt x="722" y="19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6" name="Freeform 40"/>
          <p:cNvSpPr>
            <a:spLocks noEditPoints="1"/>
          </p:cNvSpPr>
          <p:nvPr/>
        </p:nvSpPr>
        <p:spPr bwMode="auto">
          <a:xfrm>
            <a:off x="6369050" y="4951413"/>
            <a:ext cx="820738" cy="566737"/>
          </a:xfrm>
          <a:custGeom>
            <a:avLst/>
            <a:gdLst/>
            <a:ahLst/>
            <a:cxnLst>
              <a:cxn ang="0">
                <a:pos x="2" y="348"/>
              </a:cxn>
              <a:cxn ang="0">
                <a:pos x="462" y="32"/>
              </a:cxn>
              <a:cxn ang="0">
                <a:pos x="464" y="32"/>
              </a:cxn>
              <a:cxn ang="0">
                <a:pos x="466" y="32"/>
              </a:cxn>
              <a:cxn ang="0">
                <a:pos x="467" y="32"/>
              </a:cxn>
              <a:cxn ang="0">
                <a:pos x="469" y="34"/>
              </a:cxn>
              <a:cxn ang="0">
                <a:pos x="470" y="35"/>
              </a:cxn>
              <a:cxn ang="0">
                <a:pos x="470" y="37"/>
              </a:cxn>
              <a:cxn ang="0">
                <a:pos x="469" y="38"/>
              </a:cxn>
              <a:cxn ang="0">
                <a:pos x="469" y="40"/>
              </a:cxn>
              <a:cxn ang="0">
                <a:pos x="8" y="355"/>
              </a:cxn>
              <a:cxn ang="0">
                <a:pos x="5" y="357"/>
              </a:cxn>
              <a:cxn ang="0">
                <a:pos x="3" y="355"/>
              </a:cxn>
              <a:cxn ang="0">
                <a:pos x="2" y="355"/>
              </a:cxn>
              <a:cxn ang="0">
                <a:pos x="0" y="354"/>
              </a:cxn>
              <a:cxn ang="0">
                <a:pos x="0" y="352"/>
              </a:cxn>
              <a:cxn ang="0">
                <a:pos x="0" y="351"/>
              </a:cxn>
              <a:cxn ang="0">
                <a:pos x="0" y="349"/>
              </a:cxn>
              <a:cxn ang="0">
                <a:pos x="2" y="348"/>
              </a:cxn>
              <a:cxn ang="0">
                <a:pos x="2" y="348"/>
              </a:cxn>
              <a:cxn ang="0">
                <a:pos x="434" y="12"/>
              </a:cxn>
              <a:cxn ang="0">
                <a:pos x="517" y="0"/>
              </a:cxn>
              <a:cxn ang="0">
                <a:pos x="476" y="75"/>
              </a:cxn>
              <a:cxn ang="0">
                <a:pos x="434" y="12"/>
              </a:cxn>
            </a:cxnLst>
            <a:rect l="0" t="0" r="r" b="b"/>
            <a:pathLst>
              <a:path w="517" h="357">
                <a:moveTo>
                  <a:pt x="2" y="348"/>
                </a:moveTo>
                <a:lnTo>
                  <a:pt x="462" y="32"/>
                </a:lnTo>
                <a:lnTo>
                  <a:pt x="464" y="32"/>
                </a:lnTo>
                <a:lnTo>
                  <a:pt x="466" y="32"/>
                </a:lnTo>
                <a:lnTo>
                  <a:pt x="467" y="32"/>
                </a:lnTo>
                <a:lnTo>
                  <a:pt x="469" y="34"/>
                </a:lnTo>
                <a:lnTo>
                  <a:pt x="470" y="35"/>
                </a:lnTo>
                <a:lnTo>
                  <a:pt x="470" y="37"/>
                </a:lnTo>
                <a:lnTo>
                  <a:pt x="469" y="38"/>
                </a:lnTo>
                <a:lnTo>
                  <a:pt x="469" y="40"/>
                </a:lnTo>
                <a:lnTo>
                  <a:pt x="8" y="355"/>
                </a:lnTo>
                <a:lnTo>
                  <a:pt x="5" y="357"/>
                </a:lnTo>
                <a:lnTo>
                  <a:pt x="3" y="355"/>
                </a:lnTo>
                <a:lnTo>
                  <a:pt x="2" y="355"/>
                </a:lnTo>
                <a:lnTo>
                  <a:pt x="0" y="354"/>
                </a:lnTo>
                <a:lnTo>
                  <a:pt x="0" y="352"/>
                </a:lnTo>
                <a:lnTo>
                  <a:pt x="0" y="351"/>
                </a:lnTo>
                <a:lnTo>
                  <a:pt x="0" y="349"/>
                </a:lnTo>
                <a:lnTo>
                  <a:pt x="2" y="348"/>
                </a:lnTo>
                <a:lnTo>
                  <a:pt x="2" y="348"/>
                </a:lnTo>
                <a:close/>
                <a:moveTo>
                  <a:pt x="434" y="12"/>
                </a:moveTo>
                <a:lnTo>
                  <a:pt x="517" y="0"/>
                </a:lnTo>
                <a:lnTo>
                  <a:pt x="476" y="75"/>
                </a:lnTo>
                <a:lnTo>
                  <a:pt x="434" y="1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57" name="Rectangle 41"/>
          <p:cNvSpPr>
            <a:spLocks noChangeArrowheads="1"/>
          </p:cNvSpPr>
          <p:nvPr/>
        </p:nvSpPr>
        <p:spPr bwMode="auto">
          <a:xfrm>
            <a:off x="2908300" y="50323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2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1658" name="Rectangle 42"/>
          <p:cNvSpPr>
            <a:spLocks noChangeArrowheads="1"/>
          </p:cNvSpPr>
          <p:nvPr/>
        </p:nvSpPr>
        <p:spPr bwMode="auto">
          <a:xfrm>
            <a:off x="3073400" y="5630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  <p:sp>
        <p:nvSpPr>
          <p:cNvPr id="111659" name="Rectangle 43"/>
          <p:cNvSpPr>
            <a:spLocks noChangeArrowheads="1"/>
          </p:cNvSpPr>
          <p:nvPr/>
        </p:nvSpPr>
        <p:spPr bwMode="auto">
          <a:xfrm>
            <a:off x="3360738" y="52133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4854575" y="48196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1662" name="Rectangle 46"/>
          <p:cNvSpPr>
            <a:spLocks noChangeArrowheads="1"/>
          </p:cNvSpPr>
          <p:nvPr/>
        </p:nvSpPr>
        <p:spPr bwMode="auto">
          <a:xfrm>
            <a:off x="6484938" y="4640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33CC"/>
                </a:solidFill>
              </a:rPr>
              <a:t>8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1663" name="Rectangle 47"/>
          <p:cNvSpPr>
            <a:spLocks noChangeArrowheads="1"/>
          </p:cNvSpPr>
          <p:nvPr/>
        </p:nvSpPr>
        <p:spPr bwMode="auto">
          <a:xfrm>
            <a:off x="6529388" y="51530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1664" name="Rectangle 48"/>
          <p:cNvSpPr>
            <a:spLocks noChangeArrowheads="1"/>
          </p:cNvSpPr>
          <p:nvPr/>
        </p:nvSpPr>
        <p:spPr bwMode="auto">
          <a:xfrm>
            <a:off x="4914900" y="57800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  <p:sp>
        <p:nvSpPr>
          <p:cNvPr id="111665" name="Freeform 49"/>
          <p:cNvSpPr>
            <a:spLocks/>
          </p:cNvSpPr>
          <p:nvPr/>
        </p:nvSpPr>
        <p:spPr bwMode="auto">
          <a:xfrm>
            <a:off x="7342188" y="4725988"/>
            <a:ext cx="269875" cy="271462"/>
          </a:xfrm>
          <a:custGeom>
            <a:avLst/>
            <a:gdLst/>
            <a:ahLst/>
            <a:cxnLst>
              <a:cxn ang="0">
                <a:pos x="76" y="1"/>
              </a:cxn>
              <a:cxn ang="0">
                <a:pos x="59" y="4"/>
              </a:cxn>
              <a:cxn ang="0">
                <a:pos x="44" y="10"/>
              </a:cxn>
              <a:cxn ang="0">
                <a:pos x="30" y="19"/>
              </a:cxn>
              <a:cxn ang="0">
                <a:pos x="18" y="31"/>
              </a:cxn>
              <a:cxn ang="0">
                <a:pos x="9" y="45"/>
              </a:cxn>
              <a:cxn ang="0">
                <a:pos x="3" y="60"/>
              </a:cxn>
              <a:cxn ang="0">
                <a:pos x="0" y="77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1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1"/>
              </a:cxn>
              <a:cxn ang="0">
                <a:pos x="150" y="139"/>
              </a:cxn>
              <a:cxn ang="0">
                <a:pos x="160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7"/>
              </a:cxn>
              <a:cxn ang="0">
                <a:pos x="167" y="60"/>
              </a:cxn>
              <a:cxn ang="0">
                <a:pos x="160" y="45"/>
              </a:cxn>
              <a:cxn ang="0">
                <a:pos x="150" y="31"/>
              </a:cxn>
              <a:cxn ang="0">
                <a:pos x="140" y="19"/>
              </a:cxn>
              <a:cxn ang="0">
                <a:pos x="126" y="10"/>
              </a:cxn>
              <a:cxn ang="0">
                <a:pos x="111" y="4"/>
              </a:cxn>
              <a:cxn ang="0">
                <a:pos x="94" y="1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76" y="1"/>
                </a:lnTo>
                <a:lnTo>
                  <a:pt x="67" y="1"/>
                </a:lnTo>
                <a:lnTo>
                  <a:pt x="59" y="4"/>
                </a:lnTo>
                <a:lnTo>
                  <a:pt x="52" y="7"/>
                </a:lnTo>
                <a:lnTo>
                  <a:pt x="44" y="10"/>
                </a:lnTo>
                <a:lnTo>
                  <a:pt x="36" y="15"/>
                </a:lnTo>
                <a:lnTo>
                  <a:pt x="30" y="19"/>
                </a:lnTo>
                <a:lnTo>
                  <a:pt x="24" y="25"/>
                </a:lnTo>
                <a:lnTo>
                  <a:pt x="18" y="31"/>
                </a:lnTo>
                <a:lnTo>
                  <a:pt x="14" y="37"/>
                </a:lnTo>
                <a:lnTo>
                  <a:pt x="9" y="45"/>
                </a:lnTo>
                <a:lnTo>
                  <a:pt x="6" y="53"/>
                </a:lnTo>
                <a:lnTo>
                  <a:pt x="3" y="60"/>
                </a:lnTo>
                <a:lnTo>
                  <a:pt x="1" y="68"/>
                </a:lnTo>
                <a:lnTo>
                  <a:pt x="0" y="77"/>
                </a:lnTo>
                <a:lnTo>
                  <a:pt x="0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1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70"/>
                </a:lnTo>
                <a:lnTo>
                  <a:pt x="76" y="170"/>
                </a:lnTo>
                <a:lnTo>
                  <a:pt x="85" y="171"/>
                </a:lnTo>
                <a:lnTo>
                  <a:pt x="94" y="170"/>
                </a:lnTo>
                <a:lnTo>
                  <a:pt x="102" y="170"/>
                </a:lnTo>
                <a:lnTo>
                  <a:pt x="111" y="167"/>
                </a:lnTo>
                <a:lnTo>
                  <a:pt x="119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1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60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3"/>
                </a:lnTo>
                <a:lnTo>
                  <a:pt x="170" y="94"/>
                </a:lnTo>
                <a:lnTo>
                  <a:pt x="170" y="86"/>
                </a:lnTo>
                <a:lnTo>
                  <a:pt x="170" y="77"/>
                </a:lnTo>
                <a:lnTo>
                  <a:pt x="169" y="68"/>
                </a:lnTo>
                <a:lnTo>
                  <a:pt x="167" y="60"/>
                </a:lnTo>
                <a:lnTo>
                  <a:pt x="164" y="53"/>
                </a:lnTo>
                <a:lnTo>
                  <a:pt x="160" y="45"/>
                </a:lnTo>
                <a:lnTo>
                  <a:pt x="155" y="37"/>
                </a:lnTo>
                <a:lnTo>
                  <a:pt x="150" y="31"/>
                </a:lnTo>
                <a:lnTo>
                  <a:pt x="146" y="25"/>
                </a:lnTo>
                <a:lnTo>
                  <a:pt x="140" y="19"/>
                </a:lnTo>
                <a:lnTo>
                  <a:pt x="132" y="15"/>
                </a:lnTo>
                <a:lnTo>
                  <a:pt x="126" y="10"/>
                </a:lnTo>
                <a:lnTo>
                  <a:pt x="119" y="7"/>
                </a:lnTo>
                <a:lnTo>
                  <a:pt x="111" y="4"/>
                </a:lnTo>
                <a:lnTo>
                  <a:pt x="102" y="1"/>
                </a:lnTo>
                <a:lnTo>
                  <a:pt x="94" y="1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66" name="Freeform 50"/>
          <p:cNvSpPr>
            <a:spLocks/>
          </p:cNvSpPr>
          <p:nvPr/>
        </p:nvSpPr>
        <p:spPr bwMode="auto">
          <a:xfrm>
            <a:off x="7342188" y="4725988"/>
            <a:ext cx="269875" cy="271462"/>
          </a:xfrm>
          <a:custGeom>
            <a:avLst/>
            <a:gdLst/>
            <a:ahLst/>
            <a:cxnLst>
              <a:cxn ang="0">
                <a:pos x="76" y="1"/>
              </a:cxn>
              <a:cxn ang="0">
                <a:pos x="59" y="4"/>
              </a:cxn>
              <a:cxn ang="0">
                <a:pos x="44" y="10"/>
              </a:cxn>
              <a:cxn ang="0">
                <a:pos x="30" y="19"/>
              </a:cxn>
              <a:cxn ang="0">
                <a:pos x="18" y="31"/>
              </a:cxn>
              <a:cxn ang="0">
                <a:pos x="9" y="45"/>
              </a:cxn>
              <a:cxn ang="0">
                <a:pos x="3" y="60"/>
              </a:cxn>
              <a:cxn ang="0">
                <a:pos x="0" y="77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1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1"/>
              </a:cxn>
              <a:cxn ang="0">
                <a:pos x="150" y="139"/>
              </a:cxn>
              <a:cxn ang="0">
                <a:pos x="160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7"/>
              </a:cxn>
              <a:cxn ang="0">
                <a:pos x="167" y="60"/>
              </a:cxn>
              <a:cxn ang="0">
                <a:pos x="160" y="45"/>
              </a:cxn>
              <a:cxn ang="0">
                <a:pos x="150" y="31"/>
              </a:cxn>
              <a:cxn ang="0">
                <a:pos x="140" y="19"/>
              </a:cxn>
              <a:cxn ang="0">
                <a:pos x="126" y="10"/>
              </a:cxn>
              <a:cxn ang="0">
                <a:pos x="111" y="4"/>
              </a:cxn>
              <a:cxn ang="0">
                <a:pos x="94" y="1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76" y="1"/>
                </a:lnTo>
                <a:lnTo>
                  <a:pt x="67" y="1"/>
                </a:lnTo>
                <a:lnTo>
                  <a:pt x="59" y="4"/>
                </a:lnTo>
                <a:lnTo>
                  <a:pt x="52" y="7"/>
                </a:lnTo>
                <a:lnTo>
                  <a:pt x="44" y="10"/>
                </a:lnTo>
                <a:lnTo>
                  <a:pt x="36" y="15"/>
                </a:lnTo>
                <a:lnTo>
                  <a:pt x="30" y="19"/>
                </a:lnTo>
                <a:lnTo>
                  <a:pt x="24" y="25"/>
                </a:lnTo>
                <a:lnTo>
                  <a:pt x="18" y="31"/>
                </a:lnTo>
                <a:lnTo>
                  <a:pt x="14" y="37"/>
                </a:lnTo>
                <a:lnTo>
                  <a:pt x="9" y="45"/>
                </a:lnTo>
                <a:lnTo>
                  <a:pt x="6" y="53"/>
                </a:lnTo>
                <a:lnTo>
                  <a:pt x="3" y="60"/>
                </a:lnTo>
                <a:lnTo>
                  <a:pt x="1" y="68"/>
                </a:lnTo>
                <a:lnTo>
                  <a:pt x="0" y="77"/>
                </a:lnTo>
                <a:lnTo>
                  <a:pt x="0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1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70"/>
                </a:lnTo>
                <a:lnTo>
                  <a:pt x="76" y="170"/>
                </a:lnTo>
                <a:lnTo>
                  <a:pt x="85" y="171"/>
                </a:lnTo>
                <a:lnTo>
                  <a:pt x="94" y="170"/>
                </a:lnTo>
                <a:lnTo>
                  <a:pt x="102" y="170"/>
                </a:lnTo>
                <a:lnTo>
                  <a:pt x="111" y="167"/>
                </a:lnTo>
                <a:lnTo>
                  <a:pt x="119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1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60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3"/>
                </a:lnTo>
                <a:lnTo>
                  <a:pt x="170" y="94"/>
                </a:lnTo>
                <a:lnTo>
                  <a:pt x="170" y="86"/>
                </a:lnTo>
                <a:lnTo>
                  <a:pt x="170" y="77"/>
                </a:lnTo>
                <a:lnTo>
                  <a:pt x="169" y="68"/>
                </a:lnTo>
                <a:lnTo>
                  <a:pt x="167" y="60"/>
                </a:lnTo>
                <a:lnTo>
                  <a:pt x="164" y="53"/>
                </a:lnTo>
                <a:lnTo>
                  <a:pt x="160" y="45"/>
                </a:lnTo>
                <a:lnTo>
                  <a:pt x="155" y="37"/>
                </a:lnTo>
                <a:lnTo>
                  <a:pt x="150" y="31"/>
                </a:lnTo>
                <a:lnTo>
                  <a:pt x="146" y="25"/>
                </a:lnTo>
                <a:lnTo>
                  <a:pt x="140" y="19"/>
                </a:lnTo>
                <a:lnTo>
                  <a:pt x="132" y="15"/>
                </a:lnTo>
                <a:lnTo>
                  <a:pt x="126" y="10"/>
                </a:lnTo>
                <a:lnTo>
                  <a:pt x="119" y="7"/>
                </a:lnTo>
                <a:lnTo>
                  <a:pt x="111" y="4"/>
                </a:lnTo>
                <a:lnTo>
                  <a:pt x="102" y="1"/>
                </a:lnTo>
                <a:lnTo>
                  <a:pt x="94" y="1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67" name="Rectangle 51"/>
          <p:cNvSpPr>
            <a:spLocks noChangeArrowheads="1"/>
          </p:cNvSpPr>
          <p:nvPr/>
        </p:nvSpPr>
        <p:spPr bwMode="auto">
          <a:xfrm>
            <a:off x="7405688" y="4757738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111668" name="Freeform 52"/>
          <p:cNvSpPr>
            <a:spLocks/>
          </p:cNvSpPr>
          <p:nvPr/>
        </p:nvSpPr>
        <p:spPr bwMode="auto">
          <a:xfrm>
            <a:off x="5681663" y="4062413"/>
            <a:ext cx="273050" cy="273050"/>
          </a:xfrm>
          <a:custGeom>
            <a:avLst/>
            <a:gdLst/>
            <a:ahLst/>
            <a:cxnLst>
              <a:cxn ang="0">
                <a:pos x="78" y="2"/>
              </a:cxn>
              <a:cxn ang="0">
                <a:pos x="61" y="5"/>
              </a:cxn>
              <a:cxn ang="0">
                <a:pos x="44" y="11"/>
              </a:cxn>
              <a:cxn ang="0">
                <a:pos x="32" y="20"/>
              </a:cxn>
              <a:cxn ang="0">
                <a:pos x="20" y="32"/>
              </a:cxn>
              <a:cxn ang="0">
                <a:pos x="11" y="46"/>
              </a:cxn>
              <a:cxn ang="0">
                <a:pos x="5" y="61"/>
              </a:cxn>
              <a:cxn ang="0">
                <a:pos x="0" y="77"/>
              </a:cxn>
              <a:cxn ang="0">
                <a:pos x="0" y="94"/>
              </a:cxn>
              <a:cxn ang="0">
                <a:pos x="5" y="111"/>
              </a:cxn>
              <a:cxn ang="0">
                <a:pos x="11" y="126"/>
              </a:cxn>
              <a:cxn ang="0">
                <a:pos x="20" y="140"/>
              </a:cxn>
              <a:cxn ang="0">
                <a:pos x="32" y="152"/>
              </a:cxn>
              <a:cxn ang="0">
                <a:pos x="44" y="161"/>
              </a:cxn>
              <a:cxn ang="0">
                <a:pos x="61" y="167"/>
              </a:cxn>
              <a:cxn ang="0">
                <a:pos x="78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2" y="140"/>
              </a:cxn>
              <a:cxn ang="0">
                <a:pos x="161" y="126"/>
              </a:cxn>
              <a:cxn ang="0">
                <a:pos x="167" y="111"/>
              </a:cxn>
              <a:cxn ang="0">
                <a:pos x="170" y="94"/>
              </a:cxn>
              <a:cxn ang="0">
                <a:pos x="170" y="77"/>
              </a:cxn>
              <a:cxn ang="0">
                <a:pos x="167" y="61"/>
              </a:cxn>
              <a:cxn ang="0">
                <a:pos x="161" y="46"/>
              </a:cxn>
              <a:cxn ang="0">
                <a:pos x="152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2" h="172">
                <a:moveTo>
                  <a:pt x="85" y="0"/>
                </a:moveTo>
                <a:lnTo>
                  <a:pt x="78" y="2"/>
                </a:lnTo>
                <a:lnTo>
                  <a:pt x="68" y="2"/>
                </a:lnTo>
                <a:lnTo>
                  <a:pt x="61" y="5"/>
                </a:lnTo>
                <a:lnTo>
                  <a:pt x="52" y="8"/>
                </a:lnTo>
                <a:lnTo>
                  <a:pt x="44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20" y="32"/>
                </a:lnTo>
                <a:lnTo>
                  <a:pt x="15" y="38"/>
                </a:lnTo>
                <a:lnTo>
                  <a:pt x="11" y="46"/>
                </a:lnTo>
                <a:lnTo>
                  <a:pt x="6" y="53"/>
                </a:lnTo>
                <a:lnTo>
                  <a:pt x="5" y="61"/>
                </a:lnTo>
                <a:lnTo>
                  <a:pt x="2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2" y="103"/>
                </a:lnTo>
                <a:lnTo>
                  <a:pt x="5" y="111"/>
                </a:lnTo>
                <a:lnTo>
                  <a:pt x="6" y="118"/>
                </a:lnTo>
                <a:lnTo>
                  <a:pt x="11" y="126"/>
                </a:lnTo>
                <a:lnTo>
                  <a:pt x="15" y="134"/>
                </a:lnTo>
                <a:lnTo>
                  <a:pt x="20" y="140"/>
                </a:lnTo>
                <a:lnTo>
                  <a:pt x="26" y="146"/>
                </a:lnTo>
                <a:lnTo>
                  <a:pt x="32" y="152"/>
                </a:lnTo>
                <a:lnTo>
                  <a:pt x="38" y="156"/>
                </a:lnTo>
                <a:lnTo>
                  <a:pt x="44" y="161"/>
                </a:lnTo>
                <a:lnTo>
                  <a:pt x="52" y="164"/>
                </a:lnTo>
                <a:lnTo>
                  <a:pt x="61" y="167"/>
                </a:lnTo>
                <a:lnTo>
                  <a:pt x="68" y="170"/>
                </a:lnTo>
                <a:lnTo>
                  <a:pt x="78" y="170"/>
                </a:lnTo>
                <a:lnTo>
                  <a:pt x="85" y="172"/>
                </a:lnTo>
                <a:lnTo>
                  <a:pt x="94" y="170"/>
                </a:lnTo>
                <a:lnTo>
                  <a:pt x="103" y="170"/>
                </a:lnTo>
                <a:lnTo>
                  <a:pt x="111" y="167"/>
                </a:lnTo>
                <a:lnTo>
                  <a:pt x="119" y="164"/>
                </a:lnTo>
                <a:lnTo>
                  <a:pt x="126" y="161"/>
                </a:lnTo>
                <a:lnTo>
                  <a:pt x="134" y="156"/>
                </a:lnTo>
                <a:lnTo>
                  <a:pt x="140" y="152"/>
                </a:lnTo>
                <a:lnTo>
                  <a:pt x="146" y="146"/>
                </a:lnTo>
                <a:lnTo>
                  <a:pt x="152" y="140"/>
                </a:lnTo>
                <a:lnTo>
                  <a:pt x="157" y="134"/>
                </a:lnTo>
                <a:lnTo>
                  <a:pt x="161" y="126"/>
                </a:lnTo>
                <a:lnTo>
                  <a:pt x="164" y="118"/>
                </a:lnTo>
                <a:lnTo>
                  <a:pt x="167" y="111"/>
                </a:lnTo>
                <a:lnTo>
                  <a:pt x="169" y="103"/>
                </a:lnTo>
                <a:lnTo>
                  <a:pt x="170" y="94"/>
                </a:lnTo>
                <a:lnTo>
                  <a:pt x="172" y="87"/>
                </a:lnTo>
                <a:lnTo>
                  <a:pt x="170" y="77"/>
                </a:lnTo>
                <a:lnTo>
                  <a:pt x="169" y="68"/>
                </a:lnTo>
                <a:lnTo>
                  <a:pt x="167" y="61"/>
                </a:lnTo>
                <a:lnTo>
                  <a:pt x="164" y="53"/>
                </a:lnTo>
                <a:lnTo>
                  <a:pt x="161" y="46"/>
                </a:lnTo>
                <a:lnTo>
                  <a:pt x="157" y="38"/>
                </a:lnTo>
                <a:lnTo>
                  <a:pt x="152" y="32"/>
                </a:lnTo>
                <a:lnTo>
                  <a:pt x="146" y="26"/>
                </a:lnTo>
                <a:lnTo>
                  <a:pt x="140" y="20"/>
                </a:lnTo>
                <a:lnTo>
                  <a:pt x="134" y="15"/>
                </a:lnTo>
                <a:lnTo>
                  <a:pt x="126" y="11"/>
                </a:lnTo>
                <a:lnTo>
                  <a:pt x="119" y="8"/>
                </a:lnTo>
                <a:lnTo>
                  <a:pt x="111" y="5"/>
                </a:lnTo>
                <a:lnTo>
                  <a:pt x="103" y="2"/>
                </a:lnTo>
                <a:lnTo>
                  <a:pt x="94" y="2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69" name="Freeform 53"/>
          <p:cNvSpPr>
            <a:spLocks/>
          </p:cNvSpPr>
          <p:nvPr/>
        </p:nvSpPr>
        <p:spPr bwMode="auto">
          <a:xfrm>
            <a:off x="5681663" y="4062413"/>
            <a:ext cx="273050" cy="273050"/>
          </a:xfrm>
          <a:custGeom>
            <a:avLst/>
            <a:gdLst/>
            <a:ahLst/>
            <a:cxnLst>
              <a:cxn ang="0">
                <a:pos x="78" y="2"/>
              </a:cxn>
              <a:cxn ang="0">
                <a:pos x="61" y="5"/>
              </a:cxn>
              <a:cxn ang="0">
                <a:pos x="44" y="11"/>
              </a:cxn>
              <a:cxn ang="0">
                <a:pos x="32" y="20"/>
              </a:cxn>
              <a:cxn ang="0">
                <a:pos x="20" y="32"/>
              </a:cxn>
              <a:cxn ang="0">
                <a:pos x="11" y="46"/>
              </a:cxn>
              <a:cxn ang="0">
                <a:pos x="5" y="61"/>
              </a:cxn>
              <a:cxn ang="0">
                <a:pos x="0" y="77"/>
              </a:cxn>
              <a:cxn ang="0">
                <a:pos x="0" y="94"/>
              </a:cxn>
              <a:cxn ang="0">
                <a:pos x="5" y="111"/>
              </a:cxn>
              <a:cxn ang="0">
                <a:pos x="11" y="126"/>
              </a:cxn>
              <a:cxn ang="0">
                <a:pos x="20" y="140"/>
              </a:cxn>
              <a:cxn ang="0">
                <a:pos x="32" y="152"/>
              </a:cxn>
              <a:cxn ang="0">
                <a:pos x="44" y="161"/>
              </a:cxn>
              <a:cxn ang="0">
                <a:pos x="61" y="167"/>
              </a:cxn>
              <a:cxn ang="0">
                <a:pos x="78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2" y="140"/>
              </a:cxn>
              <a:cxn ang="0">
                <a:pos x="161" y="126"/>
              </a:cxn>
              <a:cxn ang="0">
                <a:pos x="167" y="111"/>
              </a:cxn>
              <a:cxn ang="0">
                <a:pos x="170" y="94"/>
              </a:cxn>
              <a:cxn ang="0">
                <a:pos x="170" y="77"/>
              </a:cxn>
              <a:cxn ang="0">
                <a:pos x="167" y="61"/>
              </a:cxn>
              <a:cxn ang="0">
                <a:pos x="161" y="46"/>
              </a:cxn>
              <a:cxn ang="0">
                <a:pos x="152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2" h="172">
                <a:moveTo>
                  <a:pt x="85" y="0"/>
                </a:moveTo>
                <a:lnTo>
                  <a:pt x="78" y="2"/>
                </a:lnTo>
                <a:lnTo>
                  <a:pt x="68" y="2"/>
                </a:lnTo>
                <a:lnTo>
                  <a:pt x="61" y="5"/>
                </a:lnTo>
                <a:lnTo>
                  <a:pt x="52" y="8"/>
                </a:lnTo>
                <a:lnTo>
                  <a:pt x="44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20" y="32"/>
                </a:lnTo>
                <a:lnTo>
                  <a:pt x="15" y="38"/>
                </a:lnTo>
                <a:lnTo>
                  <a:pt x="11" y="46"/>
                </a:lnTo>
                <a:lnTo>
                  <a:pt x="6" y="53"/>
                </a:lnTo>
                <a:lnTo>
                  <a:pt x="5" y="61"/>
                </a:lnTo>
                <a:lnTo>
                  <a:pt x="2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2" y="103"/>
                </a:lnTo>
                <a:lnTo>
                  <a:pt x="5" y="111"/>
                </a:lnTo>
                <a:lnTo>
                  <a:pt x="6" y="118"/>
                </a:lnTo>
                <a:lnTo>
                  <a:pt x="11" y="126"/>
                </a:lnTo>
                <a:lnTo>
                  <a:pt x="15" y="134"/>
                </a:lnTo>
                <a:lnTo>
                  <a:pt x="20" y="140"/>
                </a:lnTo>
                <a:lnTo>
                  <a:pt x="26" y="146"/>
                </a:lnTo>
                <a:lnTo>
                  <a:pt x="32" y="152"/>
                </a:lnTo>
                <a:lnTo>
                  <a:pt x="38" y="156"/>
                </a:lnTo>
                <a:lnTo>
                  <a:pt x="44" y="161"/>
                </a:lnTo>
                <a:lnTo>
                  <a:pt x="52" y="164"/>
                </a:lnTo>
                <a:lnTo>
                  <a:pt x="61" y="167"/>
                </a:lnTo>
                <a:lnTo>
                  <a:pt x="68" y="170"/>
                </a:lnTo>
                <a:lnTo>
                  <a:pt x="78" y="170"/>
                </a:lnTo>
                <a:lnTo>
                  <a:pt x="85" y="172"/>
                </a:lnTo>
                <a:lnTo>
                  <a:pt x="94" y="170"/>
                </a:lnTo>
                <a:lnTo>
                  <a:pt x="103" y="170"/>
                </a:lnTo>
                <a:lnTo>
                  <a:pt x="111" y="167"/>
                </a:lnTo>
                <a:lnTo>
                  <a:pt x="119" y="164"/>
                </a:lnTo>
                <a:lnTo>
                  <a:pt x="126" y="161"/>
                </a:lnTo>
                <a:lnTo>
                  <a:pt x="134" y="156"/>
                </a:lnTo>
                <a:lnTo>
                  <a:pt x="140" y="152"/>
                </a:lnTo>
                <a:lnTo>
                  <a:pt x="146" y="146"/>
                </a:lnTo>
                <a:lnTo>
                  <a:pt x="152" y="140"/>
                </a:lnTo>
                <a:lnTo>
                  <a:pt x="157" y="134"/>
                </a:lnTo>
                <a:lnTo>
                  <a:pt x="161" y="126"/>
                </a:lnTo>
                <a:lnTo>
                  <a:pt x="164" y="118"/>
                </a:lnTo>
                <a:lnTo>
                  <a:pt x="167" y="111"/>
                </a:lnTo>
                <a:lnTo>
                  <a:pt x="169" y="103"/>
                </a:lnTo>
                <a:lnTo>
                  <a:pt x="170" y="94"/>
                </a:lnTo>
                <a:lnTo>
                  <a:pt x="172" y="87"/>
                </a:lnTo>
                <a:lnTo>
                  <a:pt x="170" y="77"/>
                </a:lnTo>
                <a:lnTo>
                  <a:pt x="169" y="68"/>
                </a:lnTo>
                <a:lnTo>
                  <a:pt x="167" y="61"/>
                </a:lnTo>
                <a:lnTo>
                  <a:pt x="164" y="53"/>
                </a:lnTo>
                <a:lnTo>
                  <a:pt x="161" y="46"/>
                </a:lnTo>
                <a:lnTo>
                  <a:pt x="157" y="38"/>
                </a:lnTo>
                <a:lnTo>
                  <a:pt x="152" y="32"/>
                </a:lnTo>
                <a:lnTo>
                  <a:pt x="146" y="26"/>
                </a:lnTo>
                <a:lnTo>
                  <a:pt x="140" y="20"/>
                </a:lnTo>
                <a:lnTo>
                  <a:pt x="134" y="15"/>
                </a:lnTo>
                <a:lnTo>
                  <a:pt x="126" y="11"/>
                </a:lnTo>
                <a:lnTo>
                  <a:pt x="119" y="8"/>
                </a:lnTo>
                <a:lnTo>
                  <a:pt x="111" y="5"/>
                </a:lnTo>
                <a:lnTo>
                  <a:pt x="103" y="2"/>
                </a:lnTo>
                <a:lnTo>
                  <a:pt x="94" y="2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0" name="Rectangle 54"/>
          <p:cNvSpPr>
            <a:spLocks noChangeArrowheads="1"/>
          </p:cNvSpPr>
          <p:nvPr/>
        </p:nvSpPr>
        <p:spPr bwMode="auto">
          <a:xfrm>
            <a:off x="5729288" y="4094163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111671" name="Freeform 55"/>
          <p:cNvSpPr>
            <a:spLocks/>
          </p:cNvSpPr>
          <p:nvPr/>
        </p:nvSpPr>
        <p:spPr bwMode="auto">
          <a:xfrm>
            <a:off x="6075363" y="5721350"/>
            <a:ext cx="269875" cy="2698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3"/>
              </a:cxn>
              <a:cxn ang="0">
                <a:pos x="44" y="10"/>
              </a:cxn>
              <a:cxn ang="0">
                <a:pos x="30" y="19"/>
              </a:cxn>
              <a:cxn ang="0">
                <a:pos x="18" y="30"/>
              </a:cxn>
              <a:cxn ang="0">
                <a:pos x="9" y="44"/>
              </a:cxn>
              <a:cxn ang="0">
                <a:pos x="3" y="59"/>
              </a:cxn>
              <a:cxn ang="0">
                <a:pos x="0" y="75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0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0"/>
              </a:cxn>
              <a:cxn ang="0">
                <a:pos x="150" y="139"/>
              </a:cxn>
              <a:cxn ang="0">
                <a:pos x="159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5"/>
              </a:cxn>
              <a:cxn ang="0">
                <a:pos x="167" y="59"/>
              </a:cxn>
              <a:cxn ang="0">
                <a:pos x="159" y="44"/>
              </a:cxn>
              <a:cxn ang="0">
                <a:pos x="150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0" h="170">
                <a:moveTo>
                  <a:pt x="85" y="0"/>
                </a:moveTo>
                <a:lnTo>
                  <a:pt x="76" y="0"/>
                </a:lnTo>
                <a:lnTo>
                  <a:pt x="67" y="1"/>
                </a:lnTo>
                <a:lnTo>
                  <a:pt x="59" y="3"/>
                </a:lnTo>
                <a:lnTo>
                  <a:pt x="52" y="6"/>
                </a:lnTo>
                <a:lnTo>
                  <a:pt x="44" y="10"/>
                </a:lnTo>
                <a:lnTo>
                  <a:pt x="36" y="13"/>
                </a:lnTo>
                <a:lnTo>
                  <a:pt x="30" y="19"/>
                </a:lnTo>
                <a:lnTo>
                  <a:pt x="24" y="24"/>
                </a:lnTo>
                <a:lnTo>
                  <a:pt x="18" y="30"/>
                </a:lnTo>
                <a:lnTo>
                  <a:pt x="14" y="37"/>
                </a:lnTo>
                <a:lnTo>
                  <a:pt x="9" y="44"/>
                </a:lnTo>
                <a:lnTo>
                  <a:pt x="6" y="51"/>
                </a:lnTo>
                <a:lnTo>
                  <a:pt x="3" y="59"/>
                </a:lnTo>
                <a:lnTo>
                  <a:pt x="1" y="68"/>
                </a:lnTo>
                <a:lnTo>
                  <a:pt x="0" y="75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0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68"/>
                </a:lnTo>
                <a:lnTo>
                  <a:pt x="76" y="170"/>
                </a:lnTo>
                <a:lnTo>
                  <a:pt x="85" y="170"/>
                </a:lnTo>
                <a:lnTo>
                  <a:pt x="94" y="170"/>
                </a:lnTo>
                <a:lnTo>
                  <a:pt x="102" y="168"/>
                </a:lnTo>
                <a:lnTo>
                  <a:pt x="111" y="167"/>
                </a:lnTo>
                <a:lnTo>
                  <a:pt x="118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0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59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0" y="85"/>
                </a:lnTo>
                <a:lnTo>
                  <a:pt x="170" y="75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59" y="44"/>
                </a:lnTo>
                <a:lnTo>
                  <a:pt x="155" y="37"/>
                </a:lnTo>
                <a:lnTo>
                  <a:pt x="150" y="30"/>
                </a:lnTo>
                <a:lnTo>
                  <a:pt x="146" y="24"/>
                </a:lnTo>
                <a:lnTo>
                  <a:pt x="140" y="19"/>
                </a:lnTo>
                <a:lnTo>
                  <a:pt x="132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2" y="1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2" name="Freeform 56"/>
          <p:cNvSpPr>
            <a:spLocks/>
          </p:cNvSpPr>
          <p:nvPr/>
        </p:nvSpPr>
        <p:spPr bwMode="auto">
          <a:xfrm>
            <a:off x="6075363" y="5721350"/>
            <a:ext cx="269875" cy="2698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3"/>
              </a:cxn>
              <a:cxn ang="0">
                <a:pos x="44" y="10"/>
              </a:cxn>
              <a:cxn ang="0">
                <a:pos x="30" y="19"/>
              </a:cxn>
              <a:cxn ang="0">
                <a:pos x="18" y="30"/>
              </a:cxn>
              <a:cxn ang="0">
                <a:pos x="9" y="44"/>
              </a:cxn>
              <a:cxn ang="0">
                <a:pos x="3" y="59"/>
              </a:cxn>
              <a:cxn ang="0">
                <a:pos x="0" y="75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0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0"/>
              </a:cxn>
              <a:cxn ang="0">
                <a:pos x="150" y="139"/>
              </a:cxn>
              <a:cxn ang="0">
                <a:pos x="159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5"/>
              </a:cxn>
              <a:cxn ang="0">
                <a:pos x="167" y="59"/>
              </a:cxn>
              <a:cxn ang="0">
                <a:pos x="159" y="44"/>
              </a:cxn>
              <a:cxn ang="0">
                <a:pos x="150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0" h="170">
                <a:moveTo>
                  <a:pt x="85" y="0"/>
                </a:moveTo>
                <a:lnTo>
                  <a:pt x="76" y="0"/>
                </a:lnTo>
                <a:lnTo>
                  <a:pt x="67" y="1"/>
                </a:lnTo>
                <a:lnTo>
                  <a:pt x="59" y="3"/>
                </a:lnTo>
                <a:lnTo>
                  <a:pt x="52" y="6"/>
                </a:lnTo>
                <a:lnTo>
                  <a:pt x="44" y="10"/>
                </a:lnTo>
                <a:lnTo>
                  <a:pt x="36" y="13"/>
                </a:lnTo>
                <a:lnTo>
                  <a:pt x="30" y="19"/>
                </a:lnTo>
                <a:lnTo>
                  <a:pt x="24" y="24"/>
                </a:lnTo>
                <a:lnTo>
                  <a:pt x="18" y="30"/>
                </a:lnTo>
                <a:lnTo>
                  <a:pt x="14" y="37"/>
                </a:lnTo>
                <a:lnTo>
                  <a:pt x="9" y="44"/>
                </a:lnTo>
                <a:lnTo>
                  <a:pt x="6" y="51"/>
                </a:lnTo>
                <a:lnTo>
                  <a:pt x="3" y="59"/>
                </a:lnTo>
                <a:lnTo>
                  <a:pt x="1" y="68"/>
                </a:lnTo>
                <a:lnTo>
                  <a:pt x="0" y="75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0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68"/>
                </a:lnTo>
                <a:lnTo>
                  <a:pt x="76" y="170"/>
                </a:lnTo>
                <a:lnTo>
                  <a:pt x="85" y="170"/>
                </a:lnTo>
                <a:lnTo>
                  <a:pt x="94" y="170"/>
                </a:lnTo>
                <a:lnTo>
                  <a:pt x="102" y="168"/>
                </a:lnTo>
                <a:lnTo>
                  <a:pt x="111" y="167"/>
                </a:lnTo>
                <a:lnTo>
                  <a:pt x="118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0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59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0" y="85"/>
                </a:lnTo>
                <a:lnTo>
                  <a:pt x="170" y="75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59" y="44"/>
                </a:lnTo>
                <a:lnTo>
                  <a:pt x="155" y="37"/>
                </a:lnTo>
                <a:lnTo>
                  <a:pt x="150" y="30"/>
                </a:lnTo>
                <a:lnTo>
                  <a:pt x="146" y="24"/>
                </a:lnTo>
                <a:lnTo>
                  <a:pt x="140" y="19"/>
                </a:lnTo>
                <a:lnTo>
                  <a:pt x="132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2" y="1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3" name="Rectangle 57"/>
          <p:cNvSpPr>
            <a:spLocks noChangeArrowheads="1"/>
          </p:cNvSpPr>
          <p:nvPr/>
        </p:nvSpPr>
        <p:spPr bwMode="auto">
          <a:xfrm>
            <a:off x="6137275" y="57531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K</a:t>
            </a:r>
            <a:endParaRPr lang="en-US"/>
          </a:p>
        </p:txBody>
      </p:sp>
      <p:sp>
        <p:nvSpPr>
          <p:cNvPr id="111674" name="Freeform 58"/>
          <p:cNvSpPr>
            <a:spLocks/>
          </p:cNvSpPr>
          <p:nvPr/>
        </p:nvSpPr>
        <p:spPr bwMode="auto">
          <a:xfrm>
            <a:off x="2033588" y="5387975"/>
            <a:ext cx="269875" cy="273050"/>
          </a:xfrm>
          <a:custGeom>
            <a:avLst/>
            <a:gdLst/>
            <a:ahLst/>
            <a:cxnLst>
              <a:cxn ang="0">
                <a:pos x="76" y="2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6"/>
              </a:cxn>
              <a:cxn ang="0">
                <a:pos x="3" y="61"/>
              </a:cxn>
              <a:cxn ang="0">
                <a:pos x="0" y="77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39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7"/>
              </a:cxn>
              <a:cxn ang="0">
                <a:pos x="165" y="61"/>
              </a:cxn>
              <a:cxn ang="0">
                <a:pos x="159" y="46"/>
              </a:cxn>
              <a:cxn ang="0">
                <a:pos x="150" y="32"/>
              </a:cxn>
              <a:cxn ang="0">
                <a:pos x="139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2"/>
                </a:lnTo>
                <a:lnTo>
                  <a:pt x="66" y="2"/>
                </a:lnTo>
                <a:lnTo>
                  <a:pt x="59" y="5"/>
                </a:lnTo>
                <a:lnTo>
                  <a:pt x="51" y="8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6"/>
                </a:lnTo>
                <a:lnTo>
                  <a:pt x="6" y="53"/>
                </a:lnTo>
                <a:lnTo>
                  <a:pt x="3" y="61"/>
                </a:lnTo>
                <a:lnTo>
                  <a:pt x="1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8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6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6" y="170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1" y="170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6"/>
                </a:lnTo>
                <a:lnTo>
                  <a:pt x="139" y="152"/>
                </a:lnTo>
                <a:lnTo>
                  <a:pt x="145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8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7"/>
                </a:lnTo>
                <a:lnTo>
                  <a:pt x="170" y="77"/>
                </a:lnTo>
                <a:lnTo>
                  <a:pt x="168" y="68"/>
                </a:lnTo>
                <a:lnTo>
                  <a:pt x="165" y="61"/>
                </a:lnTo>
                <a:lnTo>
                  <a:pt x="164" y="53"/>
                </a:lnTo>
                <a:lnTo>
                  <a:pt x="159" y="46"/>
                </a:lnTo>
                <a:lnTo>
                  <a:pt x="155" y="38"/>
                </a:lnTo>
                <a:lnTo>
                  <a:pt x="150" y="32"/>
                </a:lnTo>
                <a:lnTo>
                  <a:pt x="145" y="26"/>
                </a:lnTo>
                <a:lnTo>
                  <a:pt x="139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8"/>
                </a:lnTo>
                <a:lnTo>
                  <a:pt x="111" y="5"/>
                </a:lnTo>
                <a:lnTo>
                  <a:pt x="101" y="2"/>
                </a:lnTo>
                <a:lnTo>
                  <a:pt x="94" y="2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5" name="Freeform 59"/>
          <p:cNvSpPr>
            <a:spLocks/>
          </p:cNvSpPr>
          <p:nvPr/>
        </p:nvSpPr>
        <p:spPr bwMode="auto">
          <a:xfrm>
            <a:off x="2033588" y="5387975"/>
            <a:ext cx="269875" cy="273050"/>
          </a:xfrm>
          <a:custGeom>
            <a:avLst/>
            <a:gdLst/>
            <a:ahLst/>
            <a:cxnLst>
              <a:cxn ang="0">
                <a:pos x="76" y="2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6"/>
              </a:cxn>
              <a:cxn ang="0">
                <a:pos x="3" y="61"/>
              </a:cxn>
              <a:cxn ang="0">
                <a:pos x="0" y="77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39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7"/>
              </a:cxn>
              <a:cxn ang="0">
                <a:pos x="165" y="61"/>
              </a:cxn>
              <a:cxn ang="0">
                <a:pos x="159" y="46"/>
              </a:cxn>
              <a:cxn ang="0">
                <a:pos x="150" y="32"/>
              </a:cxn>
              <a:cxn ang="0">
                <a:pos x="139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2"/>
                </a:lnTo>
                <a:lnTo>
                  <a:pt x="66" y="2"/>
                </a:lnTo>
                <a:lnTo>
                  <a:pt x="59" y="5"/>
                </a:lnTo>
                <a:lnTo>
                  <a:pt x="51" y="8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6"/>
                </a:lnTo>
                <a:lnTo>
                  <a:pt x="6" y="53"/>
                </a:lnTo>
                <a:lnTo>
                  <a:pt x="3" y="61"/>
                </a:lnTo>
                <a:lnTo>
                  <a:pt x="1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8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6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6" y="170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1" y="170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6"/>
                </a:lnTo>
                <a:lnTo>
                  <a:pt x="139" y="152"/>
                </a:lnTo>
                <a:lnTo>
                  <a:pt x="145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8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7"/>
                </a:lnTo>
                <a:lnTo>
                  <a:pt x="170" y="77"/>
                </a:lnTo>
                <a:lnTo>
                  <a:pt x="168" y="68"/>
                </a:lnTo>
                <a:lnTo>
                  <a:pt x="165" y="61"/>
                </a:lnTo>
                <a:lnTo>
                  <a:pt x="164" y="53"/>
                </a:lnTo>
                <a:lnTo>
                  <a:pt x="159" y="46"/>
                </a:lnTo>
                <a:lnTo>
                  <a:pt x="155" y="38"/>
                </a:lnTo>
                <a:lnTo>
                  <a:pt x="150" y="32"/>
                </a:lnTo>
                <a:lnTo>
                  <a:pt x="145" y="26"/>
                </a:lnTo>
                <a:lnTo>
                  <a:pt x="139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8"/>
                </a:lnTo>
                <a:lnTo>
                  <a:pt x="111" y="5"/>
                </a:lnTo>
                <a:lnTo>
                  <a:pt x="101" y="2"/>
                </a:lnTo>
                <a:lnTo>
                  <a:pt x="94" y="2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6" name="Rectangle 60"/>
          <p:cNvSpPr>
            <a:spLocks noChangeArrowheads="1"/>
          </p:cNvSpPr>
          <p:nvPr/>
        </p:nvSpPr>
        <p:spPr bwMode="auto">
          <a:xfrm>
            <a:off x="2112963" y="54197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</a:t>
            </a:r>
            <a:endParaRPr lang="en-US"/>
          </a:p>
        </p:txBody>
      </p:sp>
      <p:sp>
        <p:nvSpPr>
          <p:cNvPr id="111677" name="Freeform 61"/>
          <p:cNvSpPr>
            <a:spLocks/>
          </p:cNvSpPr>
          <p:nvPr/>
        </p:nvSpPr>
        <p:spPr bwMode="auto">
          <a:xfrm>
            <a:off x="3268663" y="4275138"/>
            <a:ext cx="273050" cy="2698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61" y="3"/>
              </a:cxn>
              <a:cxn ang="0">
                <a:pos x="44" y="10"/>
              </a:cxn>
              <a:cxn ang="0">
                <a:pos x="32" y="19"/>
              </a:cxn>
              <a:cxn ang="0">
                <a:pos x="20" y="30"/>
              </a:cxn>
              <a:cxn ang="0">
                <a:pos x="11" y="44"/>
              </a:cxn>
              <a:cxn ang="0">
                <a:pos x="4" y="59"/>
              </a:cxn>
              <a:cxn ang="0">
                <a:pos x="0" y="76"/>
              </a:cxn>
              <a:cxn ang="0">
                <a:pos x="0" y="94"/>
              </a:cxn>
              <a:cxn ang="0">
                <a:pos x="4" y="110"/>
              </a:cxn>
              <a:cxn ang="0">
                <a:pos x="11" y="126"/>
              </a:cxn>
              <a:cxn ang="0">
                <a:pos x="20" y="139"/>
              </a:cxn>
              <a:cxn ang="0">
                <a:pos x="32" y="150"/>
              </a:cxn>
              <a:cxn ang="0">
                <a:pos x="44" y="159"/>
              </a:cxn>
              <a:cxn ang="0">
                <a:pos x="61" y="167"/>
              </a:cxn>
              <a:cxn ang="0">
                <a:pos x="77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59"/>
              </a:cxn>
              <a:cxn ang="0">
                <a:pos x="140" y="150"/>
              </a:cxn>
              <a:cxn ang="0">
                <a:pos x="152" y="139"/>
              </a:cxn>
              <a:cxn ang="0">
                <a:pos x="161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6"/>
              </a:cxn>
              <a:cxn ang="0">
                <a:pos x="167" y="59"/>
              </a:cxn>
              <a:cxn ang="0">
                <a:pos x="161" y="44"/>
              </a:cxn>
              <a:cxn ang="0">
                <a:pos x="152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2" h="170">
                <a:moveTo>
                  <a:pt x="85" y="0"/>
                </a:moveTo>
                <a:lnTo>
                  <a:pt x="77" y="0"/>
                </a:lnTo>
                <a:lnTo>
                  <a:pt x="68" y="1"/>
                </a:lnTo>
                <a:lnTo>
                  <a:pt x="61" y="3"/>
                </a:lnTo>
                <a:lnTo>
                  <a:pt x="52" y="6"/>
                </a:lnTo>
                <a:lnTo>
                  <a:pt x="44" y="10"/>
                </a:lnTo>
                <a:lnTo>
                  <a:pt x="38" y="13"/>
                </a:lnTo>
                <a:lnTo>
                  <a:pt x="32" y="19"/>
                </a:lnTo>
                <a:lnTo>
                  <a:pt x="26" y="24"/>
                </a:lnTo>
                <a:lnTo>
                  <a:pt x="20" y="30"/>
                </a:lnTo>
                <a:lnTo>
                  <a:pt x="15" y="38"/>
                </a:lnTo>
                <a:lnTo>
                  <a:pt x="11" y="44"/>
                </a:lnTo>
                <a:lnTo>
                  <a:pt x="6" y="51"/>
                </a:lnTo>
                <a:lnTo>
                  <a:pt x="4" y="59"/>
                </a:lnTo>
                <a:lnTo>
                  <a:pt x="1" y="68"/>
                </a:lnTo>
                <a:lnTo>
                  <a:pt x="0" y="76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4" y="110"/>
                </a:lnTo>
                <a:lnTo>
                  <a:pt x="6" y="118"/>
                </a:lnTo>
                <a:lnTo>
                  <a:pt x="11" y="126"/>
                </a:lnTo>
                <a:lnTo>
                  <a:pt x="15" y="132"/>
                </a:lnTo>
                <a:lnTo>
                  <a:pt x="20" y="139"/>
                </a:lnTo>
                <a:lnTo>
                  <a:pt x="26" y="145"/>
                </a:lnTo>
                <a:lnTo>
                  <a:pt x="32" y="150"/>
                </a:lnTo>
                <a:lnTo>
                  <a:pt x="38" y="156"/>
                </a:lnTo>
                <a:lnTo>
                  <a:pt x="44" y="159"/>
                </a:lnTo>
                <a:lnTo>
                  <a:pt x="52" y="164"/>
                </a:lnTo>
                <a:lnTo>
                  <a:pt x="61" y="167"/>
                </a:lnTo>
                <a:lnTo>
                  <a:pt x="68" y="168"/>
                </a:lnTo>
                <a:lnTo>
                  <a:pt x="77" y="170"/>
                </a:lnTo>
                <a:lnTo>
                  <a:pt x="85" y="170"/>
                </a:lnTo>
                <a:lnTo>
                  <a:pt x="94" y="170"/>
                </a:lnTo>
                <a:lnTo>
                  <a:pt x="103" y="168"/>
                </a:lnTo>
                <a:lnTo>
                  <a:pt x="111" y="167"/>
                </a:lnTo>
                <a:lnTo>
                  <a:pt x="118" y="164"/>
                </a:lnTo>
                <a:lnTo>
                  <a:pt x="126" y="159"/>
                </a:lnTo>
                <a:lnTo>
                  <a:pt x="134" y="156"/>
                </a:lnTo>
                <a:lnTo>
                  <a:pt x="140" y="150"/>
                </a:lnTo>
                <a:lnTo>
                  <a:pt x="146" y="145"/>
                </a:lnTo>
                <a:lnTo>
                  <a:pt x="152" y="139"/>
                </a:lnTo>
                <a:lnTo>
                  <a:pt x="156" y="132"/>
                </a:lnTo>
                <a:lnTo>
                  <a:pt x="161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2" y="85"/>
                </a:lnTo>
                <a:lnTo>
                  <a:pt x="170" y="76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61" y="44"/>
                </a:lnTo>
                <a:lnTo>
                  <a:pt x="156" y="38"/>
                </a:lnTo>
                <a:lnTo>
                  <a:pt x="152" y="30"/>
                </a:lnTo>
                <a:lnTo>
                  <a:pt x="146" y="24"/>
                </a:lnTo>
                <a:lnTo>
                  <a:pt x="140" y="19"/>
                </a:lnTo>
                <a:lnTo>
                  <a:pt x="134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3" y="1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8" name="Freeform 62"/>
          <p:cNvSpPr>
            <a:spLocks/>
          </p:cNvSpPr>
          <p:nvPr/>
        </p:nvSpPr>
        <p:spPr bwMode="auto">
          <a:xfrm>
            <a:off x="3268663" y="4275138"/>
            <a:ext cx="273050" cy="2698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61" y="3"/>
              </a:cxn>
              <a:cxn ang="0">
                <a:pos x="44" y="10"/>
              </a:cxn>
              <a:cxn ang="0">
                <a:pos x="32" y="19"/>
              </a:cxn>
              <a:cxn ang="0">
                <a:pos x="20" y="30"/>
              </a:cxn>
              <a:cxn ang="0">
                <a:pos x="11" y="44"/>
              </a:cxn>
              <a:cxn ang="0">
                <a:pos x="4" y="59"/>
              </a:cxn>
              <a:cxn ang="0">
                <a:pos x="0" y="76"/>
              </a:cxn>
              <a:cxn ang="0">
                <a:pos x="0" y="94"/>
              </a:cxn>
              <a:cxn ang="0">
                <a:pos x="4" y="110"/>
              </a:cxn>
              <a:cxn ang="0">
                <a:pos x="11" y="126"/>
              </a:cxn>
              <a:cxn ang="0">
                <a:pos x="20" y="139"/>
              </a:cxn>
              <a:cxn ang="0">
                <a:pos x="32" y="150"/>
              </a:cxn>
              <a:cxn ang="0">
                <a:pos x="44" y="159"/>
              </a:cxn>
              <a:cxn ang="0">
                <a:pos x="61" y="167"/>
              </a:cxn>
              <a:cxn ang="0">
                <a:pos x="77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59"/>
              </a:cxn>
              <a:cxn ang="0">
                <a:pos x="140" y="150"/>
              </a:cxn>
              <a:cxn ang="0">
                <a:pos x="152" y="139"/>
              </a:cxn>
              <a:cxn ang="0">
                <a:pos x="161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6"/>
              </a:cxn>
              <a:cxn ang="0">
                <a:pos x="167" y="59"/>
              </a:cxn>
              <a:cxn ang="0">
                <a:pos x="161" y="44"/>
              </a:cxn>
              <a:cxn ang="0">
                <a:pos x="152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2" h="170">
                <a:moveTo>
                  <a:pt x="85" y="0"/>
                </a:moveTo>
                <a:lnTo>
                  <a:pt x="77" y="0"/>
                </a:lnTo>
                <a:lnTo>
                  <a:pt x="68" y="1"/>
                </a:lnTo>
                <a:lnTo>
                  <a:pt x="61" y="3"/>
                </a:lnTo>
                <a:lnTo>
                  <a:pt x="52" y="6"/>
                </a:lnTo>
                <a:lnTo>
                  <a:pt x="44" y="10"/>
                </a:lnTo>
                <a:lnTo>
                  <a:pt x="38" y="13"/>
                </a:lnTo>
                <a:lnTo>
                  <a:pt x="32" y="19"/>
                </a:lnTo>
                <a:lnTo>
                  <a:pt x="26" y="24"/>
                </a:lnTo>
                <a:lnTo>
                  <a:pt x="20" y="30"/>
                </a:lnTo>
                <a:lnTo>
                  <a:pt x="15" y="38"/>
                </a:lnTo>
                <a:lnTo>
                  <a:pt x="11" y="44"/>
                </a:lnTo>
                <a:lnTo>
                  <a:pt x="6" y="51"/>
                </a:lnTo>
                <a:lnTo>
                  <a:pt x="4" y="59"/>
                </a:lnTo>
                <a:lnTo>
                  <a:pt x="1" y="68"/>
                </a:lnTo>
                <a:lnTo>
                  <a:pt x="0" y="76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4" y="110"/>
                </a:lnTo>
                <a:lnTo>
                  <a:pt x="6" y="118"/>
                </a:lnTo>
                <a:lnTo>
                  <a:pt x="11" y="126"/>
                </a:lnTo>
                <a:lnTo>
                  <a:pt x="15" y="132"/>
                </a:lnTo>
                <a:lnTo>
                  <a:pt x="20" y="139"/>
                </a:lnTo>
                <a:lnTo>
                  <a:pt x="26" y="145"/>
                </a:lnTo>
                <a:lnTo>
                  <a:pt x="32" y="150"/>
                </a:lnTo>
                <a:lnTo>
                  <a:pt x="38" y="156"/>
                </a:lnTo>
                <a:lnTo>
                  <a:pt x="44" y="159"/>
                </a:lnTo>
                <a:lnTo>
                  <a:pt x="52" y="164"/>
                </a:lnTo>
                <a:lnTo>
                  <a:pt x="61" y="167"/>
                </a:lnTo>
                <a:lnTo>
                  <a:pt x="68" y="168"/>
                </a:lnTo>
                <a:lnTo>
                  <a:pt x="77" y="170"/>
                </a:lnTo>
                <a:lnTo>
                  <a:pt x="85" y="170"/>
                </a:lnTo>
                <a:lnTo>
                  <a:pt x="94" y="170"/>
                </a:lnTo>
                <a:lnTo>
                  <a:pt x="103" y="168"/>
                </a:lnTo>
                <a:lnTo>
                  <a:pt x="111" y="167"/>
                </a:lnTo>
                <a:lnTo>
                  <a:pt x="118" y="164"/>
                </a:lnTo>
                <a:lnTo>
                  <a:pt x="126" y="159"/>
                </a:lnTo>
                <a:lnTo>
                  <a:pt x="134" y="156"/>
                </a:lnTo>
                <a:lnTo>
                  <a:pt x="140" y="150"/>
                </a:lnTo>
                <a:lnTo>
                  <a:pt x="146" y="145"/>
                </a:lnTo>
                <a:lnTo>
                  <a:pt x="152" y="139"/>
                </a:lnTo>
                <a:lnTo>
                  <a:pt x="156" y="132"/>
                </a:lnTo>
                <a:lnTo>
                  <a:pt x="161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2" y="85"/>
                </a:lnTo>
                <a:lnTo>
                  <a:pt x="170" y="76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61" y="44"/>
                </a:lnTo>
                <a:lnTo>
                  <a:pt x="156" y="38"/>
                </a:lnTo>
                <a:lnTo>
                  <a:pt x="152" y="30"/>
                </a:lnTo>
                <a:lnTo>
                  <a:pt x="146" y="24"/>
                </a:lnTo>
                <a:lnTo>
                  <a:pt x="140" y="19"/>
                </a:lnTo>
                <a:lnTo>
                  <a:pt x="134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3" y="1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79" name="Rectangle 63"/>
          <p:cNvSpPr>
            <a:spLocks noChangeArrowheads="1"/>
          </p:cNvSpPr>
          <p:nvPr/>
        </p:nvSpPr>
        <p:spPr bwMode="auto">
          <a:xfrm>
            <a:off x="3341688" y="4306888"/>
            <a:ext cx="13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11680" name="Freeform 64"/>
          <p:cNvSpPr>
            <a:spLocks/>
          </p:cNvSpPr>
          <p:nvPr/>
        </p:nvSpPr>
        <p:spPr bwMode="auto">
          <a:xfrm>
            <a:off x="3783013" y="6276975"/>
            <a:ext cx="269875" cy="27305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4"/>
              </a:cxn>
              <a:cxn ang="0">
                <a:pos x="3" y="61"/>
              </a:cxn>
              <a:cxn ang="0">
                <a:pos x="0" y="78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8"/>
              </a:cxn>
              <a:cxn ang="0">
                <a:pos x="165" y="61"/>
              </a:cxn>
              <a:cxn ang="0">
                <a:pos x="159" y="44"/>
              </a:cxn>
              <a:cxn ang="0">
                <a:pos x="150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0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0"/>
                </a:lnTo>
                <a:lnTo>
                  <a:pt x="67" y="2"/>
                </a:lnTo>
                <a:lnTo>
                  <a:pt x="59" y="5"/>
                </a:lnTo>
                <a:lnTo>
                  <a:pt x="51" y="6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4"/>
                </a:lnTo>
                <a:lnTo>
                  <a:pt x="6" y="52"/>
                </a:lnTo>
                <a:lnTo>
                  <a:pt x="3" y="61"/>
                </a:lnTo>
                <a:lnTo>
                  <a:pt x="1" y="69"/>
                </a:lnTo>
                <a:lnTo>
                  <a:pt x="0" y="78"/>
                </a:lnTo>
                <a:lnTo>
                  <a:pt x="0" y="85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9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7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7" y="169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2" y="169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7"/>
                </a:lnTo>
                <a:lnTo>
                  <a:pt x="140" y="152"/>
                </a:lnTo>
                <a:lnTo>
                  <a:pt x="146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9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5"/>
                </a:lnTo>
                <a:lnTo>
                  <a:pt x="170" y="78"/>
                </a:lnTo>
                <a:lnTo>
                  <a:pt x="168" y="69"/>
                </a:lnTo>
                <a:lnTo>
                  <a:pt x="165" y="61"/>
                </a:lnTo>
                <a:lnTo>
                  <a:pt x="164" y="52"/>
                </a:lnTo>
                <a:lnTo>
                  <a:pt x="159" y="44"/>
                </a:lnTo>
                <a:lnTo>
                  <a:pt x="155" y="38"/>
                </a:lnTo>
                <a:lnTo>
                  <a:pt x="150" y="32"/>
                </a:lnTo>
                <a:lnTo>
                  <a:pt x="146" y="26"/>
                </a:lnTo>
                <a:lnTo>
                  <a:pt x="140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6"/>
                </a:lnTo>
                <a:lnTo>
                  <a:pt x="111" y="5"/>
                </a:lnTo>
                <a:lnTo>
                  <a:pt x="102" y="2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81" name="Freeform 65"/>
          <p:cNvSpPr>
            <a:spLocks/>
          </p:cNvSpPr>
          <p:nvPr/>
        </p:nvSpPr>
        <p:spPr bwMode="auto">
          <a:xfrm>
            <a:off x="3783013" y="6276975"/>
            <a:ext cx="269875" cy="27305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4"/>
              </a:cxn>
              <a:cxn ang="0">
                <a:pos x="3" y="61"/>
              </a:cxn>
              <a:cxn ang="0">
                <a:pos x="0" y="78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8"/>
              </a:cxn>
              <a:cxn ang="0">
                <a:pos x="165" y="61"/>
              </a:cxn>
              <a:cxn ang="0">
                <a:pos x="159" y="44"/>
              </a:cxn>
              <a:cxn ang="0">
                <a:pos x="150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0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0"/>
                </a:lnTo>
                <a:lnTo>
                  <a:pt x="67" y="2"/>
                </a:lnTo>
                <a:lnTo>
                  <a:pt x="59" y="5"/>
                </a:lnTo>
                <a:lnTo>
                  <a:pt x="51" y="6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4"/>
                </a:lnTo>
                <a:lnTo>
                  <a:pt x="6" y="52"/>
                </a:lnTo>
                <a:lnTo>
                  <a:pt x="3" y="61"/>
                </a:lnTo>
                <a:lnTo>
                  <a:pt x="1" y="69"/>
                </a:lnTo>
                <a:lnTo>
                  <a:pt x="0" y="78"/>
                </a:lnTo>
                <a:lnTo>
                  <a:pt x="0" y="85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9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7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7" y="169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2" y="169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7"/>
                </a:lnTo>
                <a:lnTo>
                  <a:pt x="140" y="152"/>
                </a:lnTo>
                <a:lnTo>
                  <a:pt x="146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9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5"/>
                </a:lnTo>
                <a:lnTo>
                  <a:pt x="170" y="78"/>
                </a:lnTo>
                <a:lnTo>
                  <a:pt x="168" y="69"/>
                </a:lnTo>
                <a:lnTo>
                  <a:pt x="165" y="61"/>
                </a:lnTo>
                <a:lnTo>
                  <a:pt x="164" y="52"/>
                </a:lnTo>
                <a:lnTo>
                  <a:pt x="159" y="44"/>
                </a:lnTo>
                <a:lnTo>
                  <a:pt x="155" y="38"/>
                </a:lnTo>
                <a:lnTo>
                  <a:pt x="150" y="32"/>
                </a:lnTo>
                <a:lnTo>
                  <a:pt x="146" y="26"/>
                </a:lnTo>
                <a:lnTo>
                  <a:pt x="140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6"/>
                </a:lnTo>
                <a:lnTo>
                  <a:pt x="111" y="5"/>
                </a:lnTo>
                <a:lnTo>
                  <a:pt x="102" y="2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82" name="Rectangle 66"/>
          <p:cNvSpPr>
            <a:spLocks noChangeArrowheads="1"/>
          </p:cNvSpPr>
          <p:nvPr/>
        </p:nvSpPr>
        <p:spPr bwMode="auto">
          <a:xfrm>
            <a:off x="3862388" y="630872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1694" name="Rectangle 78"/>
          <p:cNvSpPr>
            <a:spLocks noChangeArrowheads="1"/>
          </p:cNvSpPr>
          <p:nvPr/>
        </p:nvSpPr>
        <p:spPr bwMode="auto">
          <a:xfrm>
            <a:off x="6845300" y="53482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14</a:t>
            </a:r>
            <a:endParaRPr lang="en-US"/>
          </a:p>
        </p:txBody>
      </p:sp>
      <p:sp>
        <p:nvSpPr>
          <p:cNvPr id="111695" name="Rectangle 79"/>
          <p:cNvSpPr>
            <a:spLocks noChangeArrowheads="1"/>
          </p:cNvSpPr>
          <p:nvPr/>
        </p:nvSpPr>
        <p:spPr bwMode="auto">
          <a:xfrm>
            <a:off x="6149975" y="49228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8</a:t>
            </a:r>
            <a:endParaRPr lang="en-US"/>
          </a:p>
        </p:txBody>
      </p:sp>
      <p:sp>
        <p:nvSpPr>
          <p:cNvPr id="111696" name="Rectangle 80"/>
          <p:cNvSpPr>
            <a:spLocks noChangeArrowheads="1"/>
          </p:cNvSpPr>
          <p:nvPr/>
        </p:nvSpPr>
        <p:spPr bwMode="auto">
          <a:xfrm>
            <a:off x="5684838" y="486251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12</a:t>
            </a:r>
            <a:endParaRPr lang="en-US"/>
          </a:p>
        </p:txBody>
      </p:sp>
      <p:sp>
        <p:nvSpPr>
          <p:cNvPr id="111697" name="Rectangle 81"/>
          <p:cNvSpPr>
            <a:spLocks noChangeArrowheads="1"/>
          </p:cNvSpPr>
          <p:nvPr/>
        </p:nvSpPr>
        <p:spPr bwMode="auto">
          <a:xfrm>
            <a:off x="4586288" y="4137025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1698" name="Rectangle 82"/>
          <p:cNvSpPr>
            <a:spLocks noChangeArrowheads="1"/>
          </p:cNvSpPr>
          <p:nvPr/>
        </p:nvSpPr>
        <p:spPr bwMode="auto">
          <a:xfrm>
            <a:off x="4521200" y="51958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11699" name="Rectangle 83"/>
          <p:cNvSpPr>
            <a:spLocks noChangeArrowheads="1"/>
          </p:cNvSpPr>
          <p:nvPr/>
        </p:nvSpPr>
        <p:spPr bwMode="auto">
          <a:xfrm>
            <a:off x="5081588" y="61134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4</a:t>
            </a:r>
            <a:endParaRPr lang="en-US"/>
          </a:p>
        </p:txBody>
      </p:sp>
      <p:sp>
        <p:nvSpPr>
          <p:cNvPr id="111700" name="Rectangle 84"/>
          <p:cNvSpPr>
            <a:spLocks noChangeArrowheads="1"/>
          </p:cNvSpPr>
          <p:nvPr/>
        </p:nvSpPr>
        <p:spPr bwMode="auto">
          <a:xfrm>
            <a:off x="3768725" y="54086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111702" name="Rectangle 86"/>
          <p:cNvSpPr>
            <a:spLocks noChangeArrowheads="1"/>
          </p:cNvSpPr>
          <p:nvPr/>
        </p:nvSpPr>
        <p:spPr bwMode="auto">
          <a:xfrm>
            <a:off x="2924175" y="60356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sp>
        <p:nvSpPr>
          <p:cNvPr id="111712" name="Rectangle 96"/>
          <p:cNvSpPr>
            <a:spLocks noChangeArrowheads="1"/>
          </p:cNvSpPr>
          <p:nvPr/>
        </p:nvSpPr>
        <p:spPr bwMode="auto">
          <a:xfrm>
            <a:off x="3073400" y="56308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  <p:sp>
        <p:nvSpPr>
          <p:cNvPr id="111713" name="Rectangle 97"/>
          <p:cNvSpPr>
            <a:spLocks noChangeArrowheads="1"/>
          </p:cNvSpPr>
          <p:nvPr/>
        </p:nvSpPr>
        <p:spPr bwMode="auto">
          <a:xfrm>
            <a:off x="3360738" y="52133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1714" name="Rectangle 98"/>
          <p:cNvSpPr>
            <a:spLocks noChangeArrowheads="1"/>
          </p:cNvSpPr>
          <p:nvPr/>
        </p:nvSpPr>
        <p:spPr bwMode="auto">
          <a:xfrm>
            <a:off x="4854575" y="48196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1715" name="Rectangle 99"/>
          <p:cNvSpPr>
            <a:spLocks noChangeArrowheads="1"/>
          </p:cNvSpPr>
          <p:nvPr/>
        </p:nvSpPr>
        <p:spPr bwMode="auto">
          <a:xfrm>
            <a:off x="4743450" y="446881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2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1717" name="Rectangle 101"/>
          <p:cNvSpPr>
            <a:spLocks noChangeArrowheads="1"/>
          </p:cNvSpPr>
          <p:nvPr/>
        </p:nvSpPr>
        <p:spPr bwMode="auto">
          <a:xfrm>
            <a:off x="6529388" y="51530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1718" name="Rectangle 102"/>
          <p:cNvSpPr>
            <a:spLocks noChangeArrowheads="1"/>
          </p:cNvSpPr>
          <p:nvPr/>
        </p:nvSpPr>
        <p:spPr bwMode="auto">
          <a:xfrm>
            <a:off x="4914900" y="57800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798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Method…..</a:t>
            </a:r>
            <a:endParaRPr lang="en-US" sz="2400"/>
          </a:p>
        </p:txBody>
      </p:sp>
      <p:grpSp>
        <p:nvGrpSpPr>
          <p:cNvPr id="112775" name="Group 135"/>
          <p:cNvGrpSpPr>
            <a:grpSpLocks/>
          </p:cNvGrpSpPr>
          <p:nvPr/>
        </p:nvGrpSpPr>
        <p:grpSpPr bwMode="auto">
          <a:xfrm>
            <a:off x="246063" y="1020763"/>
            <a:ext cx="4752975" cy="2300287"/>
            <a:chOff x="242" y="781"/>
            <a:chExt cx="3514" cy="1583"/>
          </a:xfrm>
        </p:grpSpPr>
        <p:sp>
          <p:nvSpPr>
            <p:cNvPr id="112643" name="Freeform 3"/>
            <p:cNvSpPr>
              <a:spLocks noEditPoints="1"/>
            </p:cNvSpPr>
            <p:nvPr/>
          </p:nvSpPr>
          <p:spPr bwMode="auto">
            <a:xfrm>
              <a:off x="2663" y="933"/>
              <a:ext cx="928" cy="337"/>
            </a:xfrm>
            <a:custGeom>
              <a:avLst/>
              <a:gdLst/>
              <a:ahLst/>
              <a:cxnLst>
                <a:cxn ang="0">
                  <a:pos x="921" y="337"/>
                </a:cxn>
                <a:cxn ang="0">
                  <a:pos x="60" y="35"/>
                </a:cxn>
                <a:cxn ang="0">
                  <a:pos x="58" y="35"/>
                </a:cxn>
                <a:cxn ang="0">
                  <a:pos x="56" y="33"/>
                </a:cxn>
                <a:cxn ang="0">
                  <a:pos x="56" y="32"/>
                </a:cxn>
                <a:cxn ang="0">
                  <a:pos x="56" y="29"/>
                </a:cxn>
                <a:cxn ang="0">
                  <a:pos x="56" y="27"/>
                </a:cxn>
                <a:cxn ang="0">
                  <a:pos x="58" y="27"/>
                </a:cxn>
                <a:cxn ang="0">
                  <a:pos x="60" y="26"/>
                </a:cxn>
                <a:cxn ang="0">
                  <a:pos x="63" y="27"/>
                </a:cxn>
                <a:cxn ang="0">
                  <a:pos x="924" y="328"/>
                </a:cxn>
                <a:cxn ang="0">
                  <a:pos x="926" y="329"/>
                </a:cxn>
                <a:cxn ang="0">
                  <a:pos x="926" y="331"/>
                </a:cxn>
                <a:cxn ang="0">
                  <a:pos x="928" y="332"/>
                </a:cxn>
                <a:cxn ang="0">
                  <a:pos x="928" y="334"/>
                </a:cxn>
                <a:cxn ang="0">
                  <a:pos x="926" y="335"/>
                </a:cxn>
                <a:cxn ang="0">
                  <a:pos x="924" y="337"/>
                </a:cxn>
                <a:cxn ang="0">
                  <a:pos x="923" y="337"/>
                </a:cxn>
                <a:cxn ang="0">
                  <a:pos x="921" y="337"/>
                </a:cxn>
                <a:cxn ang="0">
                  <a:pos x="921" y="337"/>
                </a:cxn>
                <a:cxn ang="0">
                  <a:pos x="60" y="71"/>
                </a:cxn>
                <a:cxn ang="0">
                  <a:pos x="0" y="10"/>
                </a:cxn>
                <a:cxn ang="0">
                  <a:pos x="85" y="0"/>
                </a:cxn>
                <a:cxn ang="0">
                  <a:pos x="60" y="71"/>
                </a:cxn>
              </a:cxnLst>
              <a:rect l="0" t="0" r="r" b="b"/>
              <a:pathLst>
                <a:path w="928" h="337">
                  <a:moveTo>
                    <a:pt x="921" y="337"/>
                  </a:moveTo>
                  <a:lnTo>
                    <a:pt x="60" y="35"/>
                  </a:lnTo>
                  <a:lnTo>
                    <a:pt x="58" y="35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8" y="27"/>
                  </a:lnTo>
                  <a:lnTo>
                    <a:pt x="60" y="26"/>
                  </a:lnTo>
                  <a:lnTo>
                    <a:pt x="63" y="27"/>
                  </a:lnTo>
                  <a:lnTo>
                    <a:pt x="924" y="328"/>
                  </a:lnTo>
                  <a:lnTo>
                    <a:pt x="926" y="329"/>
                  </a:lnTo>
                  <a:lnTo>
                    <a:pt x="926" y="331"/>
                  </a:lnTo>
                  <a:lnTo>
                    <a:pt x="928" y="332"/>
                  </a:lnTo>
                  <a:lnTo>
                    <a:pt x="928" y="334"/>
                  </a:lnTo>
                  <a:lnTo>
                    <a:pt x="926" y="335"/>
                  </a:lnTo>
                  <a:lnTo>
                    <a:pt x="924" y="337"/>
                  </a:lnTo>
                  <a:lnTo>
                    <a:pt x="923" y="337"/>
                  </a:lnTo>
                  <a:lnTo>
                    <a:pt x="921" y="337"/>
                  </a:lnTo>
                  <a:lnTo>
                    <a:pt x="921" y="337"/>
                  </a:lnTo>
                  <a:close/>
                  <a:moveTo>
                    <a:pt x="60" y="71"/>
                  </a:moveTo>
                  <a:lnTo>
                    <a:pt x="0" y="10"/>
                  </a:lnTo>
                  <a:lnTo>
                    <a:pt x="85" y="0"/>
                  </a:lnTo>
                  <a:lnTo>
                    <a:pt x="60" y="7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4" name="Freeform 4"/>
            <p:cNvSpPr>
              <a:spLocks noEditPoints="1"/>
            </p:cNvSpPr>
            <p:nvPr/>
          </p:nvSpPr>
          <p:spPr bwMode="auto">
            <a:xfrm>
              <a:off x="2891" y="1318"/>
              <a:ext cx="718" cy="508"/>
            </a:xfrm>
            <a:custGeom>
              <a:avLst/>
              <a:gdLst/>
              <a:ahLst/>
              <a:cxnLst>
                <a:cxn ang="0">
                  <a:pos x="716" y="8"/>
                </a:cxn>
                <a:cxn ang="0">
                  <a:pos x="55" y="474"/>
                </a:cxn>
                <a:cxn ang="0">
                  <a:pos x="53" y="476"/>
                </a:cxn>
                <a:cxn ang="0">
                  <a:pos x="52" y="476"/>
                </a:cxn>
                <a:cxn ang="0">
                  <a:pos x="50" y="474"/>
                </a:cxn>
                <a:cxn ang="0">
                  <a:pos x="49" y="474"/>
                </a:cxn>
                <a:cxn ang="0">
                  <a:pos x="47" y="471"/>
                </a:cxn>
                <a:cxn ang="0">
                  <a:pos x="47" y="470"/>
                </a:cxn>
                <a:cxn ang="0">
                  <a:pos x="49" y="468"/>
                </a:cxn>
                <a:cxn ang="0">
                  <a:pos x="50" y="467"/>
                </a:cxn>
                <a:cxn ang="0">
                  <a:pos x="710" y="0"/>
                </a:cxn>
                <a:cxn ang="0">
                  <a:pos x="712" y="0"/>
                </a:cxn>
                <a:cxn ang="0">
                  <a:pos x="715" y="0"/>
                </a:cxn>
                <a:cxn ang="0">
                  <a:pos x="716" y="0"/>
                </a:cxn>
                <a:cxn ang="0">
                  <a:pos x="718" y="2"/>
                </a:cxn>
                <a:cxn ang="0">
                  <a:pos x="718" y="4"/>
                </a:cxn>
                <a:cxn ang="0">
                  <a:pos x="718" y="5"/>
                </a:cxn>
                <a:cxn ang="0">
                  <a:pos x="718" y="7"/>
                </a:cxn>
                <a:cxn ang="0">
                  <a:pos x="716" y="8"/>
                </a:cxn>
                <a:cxn ang="0">
                  <a:pos x="716" y="8"/>
                </a:cxn>
                <a:cxn ang="0">
                  <a:pos x="85" y="495"/>
                </a:cxn>
                <a:cxn ang="0">
                  <a:pos x="0" y="508"/>
                </a:cxn>
                <a:cxn ang="0">
                  <a:pos x="41" y="433"/>
                </a:cxn>
                <a:cxn ang="0">
                  <a:pos x="85" y="495"/>
                </a:cxn>
              </a:cxnLst>
              <a:rect l="0" t="0" r="r" b="b"/>
              <a:pathLst>
                <a:path w="718" h="508">
                  <a:moveTo>
                    <a:pt x="716" y="8"/>
                  </a:moveTo>
                  <a:lnTo>
                    <a:pt x="55" y="474"/>
                  </a:lnTo>
                  <a:lnTo>
                    <a:pt x="53" y="476"/>
                  </a:lnTo>
                  <a:lnTo>
                    <a:pt x="52" y="476"/>
                  </a:lnTo>
                  <a:lnTo>
                    <a:pt x="50" y="474"/>
                  </a:lnTo>
                  <a:lnTo>
                    <a:pt x="49" y="474"/>
                  </a:lnTo>
                  <a:lnTo>
                    <a:pt x="47" y="471"/>
                  </a:lnTo>
                  <a:lnTo>
                    <a:pt x="47" y="470"/>
                  </a:lnTo>
                  <a:lnTo>
                    <a:pt x="49" y="468"/>
                  </a:lnTo>
                  <a:lnTo>
                    <a:pt x="50" y="467"/>
                  </a:lnTo>
                  <a:lnTo>
                    <a:pt x="710" y="0"/>
                  </a:lnTo>
                  <a:lnTo>
                    <a:pt x="712" y="0"/>
                  </a:lnTo>
                  <a:lnTo>
                    <a:pt x="715" y="0"/>
                  </a:lnTo>
                  <a:lnTo>
                    <a:pt x="716" y="0"/>
                  </a:lnTo>
                  <a:lnTo>
                    <a:pt x="718" y="2"/>
                  </a:lnTo>
                  <a:lnTo>
                    <a:pt x="718" y="4"/>
                  </a:lnTo>
                  <a:lnTo>
                    <a:pt x="718" y="5"/>
                  </a:lnTo>
                  <a:lnTo>
                    <a:pt x="718" y="7"/>
                  </a:lnTo>
                  <a:lnTo>
                    <a:pt x="716" y="8"/>
                  </a:lnTo>
                  <a:lnTo>
                    <a:pt x="716" y="8"/>
                  </a:lnTo>
                  <a:close/>
                  <a:moveTo>
                    <a:pt x="85" y="495"/>
                  </a:moveTo>
                  <a:lnTo>
                    <a:pt x="0" y="508"/>
                  </a:lnTo>
                  <a:lnTo>
                    <a:pt x="41" y="433"/>
                  </a:lnTo>
                  <a:lnTo>
                    <a:pt x="85" y="49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5" name="Freeform 5"/>
            <p:cNvSpPr>
              <a:spLocks noEditPoints="1"/>
            </p:cNvSpPr>
            <p:nvPr/>
          </p:nvSpPr>
          <p:spPr bwMode="auto">
            <a:xfrm>
              <a:off x="2580" y="962"/>
              <a:ext cx="241" cy="877"/>
            </a:xfrm>
            <a:custGeom>
              <a:avLst/>
              <a:gdLst/>
              <a:ahLst/>
              <a:cxnLst>
                <a:cxn ang="0">
                  <a:pos x="231" y="874"/>
                </a:cxn>
                <a:cxn ang="0">
                  <a:pos x="28" y="62"/>
                </a:cxn>
                <a:cxn ang="0">
                  <a:pos x="28" y="60"/>
                </a:cxn>
                <a:cxn ang="0">
                  <a:pos x="28" y="59"/>
                </a:cxn>
                <a:cxn ang="0">
                  <a:pos x="30" y="57"/>
                </a:cxn>
                <a:cxn ang="0">
                  <a:pos x="32" y="57"/>
                </a:cxn>
                <a:cxn ang="0">
                  <a:pos x="33" y="56"/>
                </a:cxn>
                <a:cxn ang="0">
                  <a:pos x="35" y="57"/>
                </a:cxn>
                <a:cxn ang="0">
                  <a:pos x="36" y="59"/>
                </a:cxn>
                <a:cxn ang="0">
                  <a:pos x="38" y="60"/>
                </a:cxn>
                <a:cxn ang="0">
                  <a:pos x="241" y="871"/>
                </a:cxn>
                <a:cxn ang="0">
                  <a:pos x="240" y="874"/>
                </a:cxn>
                <a:cxn ang="0">
                  <a:pos x="240" y="876"/>
                </a:cxn>
                <a:cxn ang="0">
                  <a:pos x="238" y="877"/>
                </a:cxn>
                <a:cxn ang="0">
                  <a:pos x="237" y="877"/>
                </a:cxn>
                <a:cxn ang="0">
                  <a:pos x="235" y="877"/>
                </a:cxn>
                <a:cxn ang="0">
                  <a:pos x="234" y="877"/>
                </a:cxn>
                <a:cxn ang="0">
                  <a:pos x="232" y="876"/>
                </a:cxn>
                <a:cxn ang="0">
                  <a:pos x="231" y="874"/>
                </a:cxn>
                <a:cxn ang="0">
                  <a:pos x="231" y="874"/>
                </a:cxn>
                <a:cxn ang="0">
                  <a:pos x="0" y="83"/>
                </a:cxn>
                <a:cxn ang="0">
                  <a:pos x="18" y="0"/>
                </a:cxn>
                <a:cxn ang="0">
                  <a:pos x="73" y="65"/>
                </a:cxn>
                <a:cxn ang="0">
                  <a:pos x="0" y="83"/>
                </a:cxn>
              </a:cxnLst>
              <a:rect l="0" t="0" r="r" b="b"/>
              <a:pathLst>
                <a:path w="241" h="877">
                  <a:moveTo>
                    <a:pt x="231" y="874"/>
                  </a:moveTo>
                  <a:lnTo>
                    <a:pt x="28" y="62"/>
                  </a:lnTo>
                  <a:lnTo>
                    <a:pt x="28" y="60"/>
                  </a:lnTo>
                  <a:lnTo>
                    <a:pt x="28" y="59"/>
                  </a:lnTo>
                  <a:lnTo>
                    <a:pt x="30" y="57"/>
                  </a:lnTo>
                  <a:lnTo>
                    <a:pt x="32" y="57"/>
                  </a:lnTo>
                  <a:lnTo>
                    <a:pt x="33" y="56"/>
                  </a:lnTo>
                  <a:lnTo>
                    <a:pt x="35" y="57"/>
                  </a:lnTo>
                  <a:lnTo>
                    <a:pt x="36" y="59"/>
                  </a:lnTo>
                  <a:lnTo>
                    <a:pt x="38" y="60"/>
                  </a:lnTo>
                  <a:lnTo>
                    <a:pt x="241" y="871"/>
                  </a:lnTo>
                  <a:lnTo>
                    <a:pt x="240" y="874"/>
                  </a:lnTo>
                  <a:lnTo>
                    <a:pt x="240" y="876"/>
                  </a:lnTo>
                  <a:lnTo>
                    <a:pt x="238" y="877"/>
                  </a:lnTo>
                  <a:lnTo>
                    <a:pt x="237" y="877"/>
                  </a:lnTo>
                  <a:lnTo>
                    <a:pt x="235" y="877"/>
                  </a:lnTo>
                  <a:lnTo>
                    <a:pt x="234" y="877"/>
                  </a:lnTo>
                  <a:lnTo>
                    <a:pt x="232" y="876"/>
                  </a:lnTo>
                  <a:lnTo>
                    <a:pt x="231" y="874"/>
                  </a:lnTo>
                  <a:lnTo>
                    <a:pt x="231" y="874"/>
                  </a:lnTo>
                  <a:close/>
                  <a:moveTo>
                    <a:pt x="0" y="83"/>
                  </a:moveTo>
                  <a:lnTo>
                    <a:pt x="18" y="0"/>
                  </a:lnTo>
                  <a:lnTo>
                    <a:pt x="73" y="6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6" name="Freeform 6"/>
            <p:cNvSpPr>
              <a:spLocks noEditPoints="1"/>
            </p:cNvSpPr>
            <p:nvPr/>
          </p:nvSpPr>
          <p:spPr bwMode="auto">
            <a:xfrm>
              <a:off x="2659" y="966"/>
              <a:ext cx="223" cy="831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4" y="768"/>
                </a:cxn>
                <a:cxn ang="0">
                  <a:pos x="194" y="770"/>
                </a:cxn>
                <a:cxn ang="0">
                  <a:pos x="194" y="771"/>
                </a:cxn>
                <a:cxn ang="0">
                  <a:pos x="193" y="773"/>
                </a:cxn>
                <a:cxn ang="0">
                  <a:pos x="191" y="775"/>
                </a:cxn>
                <a:cxn ang="0">
                  <a:pos x="188" y="775"/>
                </a:cxn>
                <a:cxn ang="0">
                  <a:pos x="187" y="773"/>
                </a:cxn>
                <a:cxn ang="0">
                  <a:pos x="185" y="771"/>
                </a:cxn>
                <a:cxn ang="0">
                  <a:pos x="185" y="770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223" y="749"/>
                </a:cxn>
                <a:cxn ang="0">
                  <a:pos x="205" y="831"/>
                </a:cxn>
                <a:cxn ang="0">
                  <a:pos x="150" y="767"/>
                </a:cxn>
                <a:cxn ang="0">
                  <a:pos x="223" y="749"/>
                </a:cxn>
              </a:cxnLst>
              <a:rect l="0" t="0" r="r" b="b"/>
              <a:pathLst>
                <a:path w="223" h="831">
                  <a:moveTo>
                    <a:pt x="10" y="5"/>
                  </a:moveTo>
                  <a:lnTo>
                    <a:pt x="194" y="768"/>
                  </a:lnTo>
                  <a:lnTo>
                    <a:pt x="194" y="770"/>
                  </a:lnTo>
                  <a:lnTo>
                    <a:pt x="194" y="771"/>
                  </a:lnTo>
                  <a:lnTo>
                    <a:pt x="193" y="773"/>
                  </a:lnTo>
                  <a:lnTo>
                    <a:pt x="191" y="775"/>
                  </a:lnTo>
                  <a:lnTo>
                    <a:pt x="188" y="775"/>
                  </a:lnTo>
                  <a:lnTo>
                    <a:pt x="187" y="773"/>
                  </a:lnTo>
                  <a:lnTo>
                    <a:pt x="185" y="771"/>
                  </a:lnTo>
                  <a:lnTo>
                    <a:pt x="185" y="770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0" y="5"/>
                  </a:lnTo>
                  <a:close/>
                  <a:moveTo>
                    <a:pt x="223" y="749"/>
                  </a:moveTo>
                  <a:lnTo>
                    <a:pt x="205" y="831"/>
                  </a:lnTo>
                  <a:lnTo>
                    <a:pt x="150" y="767"/>
                  </a:lnTo>
                  <a:lnTo>
                    <a:pt x="223" y="74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7" name="Freeform 7"/>
            <p:cNvSpPr>
              <a:spLocks noEditPoints="1"/>
            </p:cNvSpPr>
            <p:nvPr/>
          </p:nvSpPr>
          <p:spPr bwMode="auto">
            <a:xfrm>
              <a:off x="1192" y="928"/>
              <a:ext cx="1363" cy="132"/>
            </a:xfrm>
            <a:custGeom>
              <a:avLst/>
              <a:gdLst/>
              <a:ahLst/>
              <a:cxnLst>
                <a:cxn ang="0">
                  <a:pos x="1359" y="11"/>
                </a:cxn>
                <a:cxn ang="0">
                  <a:pos x="64" y="100"/>
                </a:cxn>
                <a:cxn ang="0">
                  <a:pos x="60" y="100"/>
                </a:cxn>
                <a:cxn ang="0">
                  <a:pos x="59" y="99"/>
                </a:cxn>
                <a:cxn ang="0">
                  <a:pos x="57" y="97"/>
                </a:cxn>
                <a:cxn ang="0">
                  <a:pos x="57" y="96"/>
                </a:cxn>
                <a:cxn ang="0">
                  <a:pos x="57" y="94"/>
                </a:cxn>
                <a:cxn ang="0">
                  <a:pos x="59" y="93"/>
                </a:cxn>
                <a:cxn ang="0">
                  <a:pos x="60" y="91"/>
                </a:cxn>
                <a:cxn ang="0">
                  <a:pos x="62" y="91"/>
                </a:cxn>
                <a:cxn ang="0">
                  <a:pos x="1357" y="0"/>
                </a:cxn>
                <a:cxn ang="0">
                  <a:pos x="1359" y="0"/>
                </a:cxn>
                <a:cxn ang="0">
                  <a:pos x="1360" y="2"/>
                </a:cxn>
                <a:cxn ang="0">
                  <a:pos x="1362" y="3"/>
                </a:cxn>
                <a:cxn ang="0">
                  <a:pos x="1363" y="5"/>
                </a:cxn>
                <a:cxn ang="0">
                  <a:pos x="1362" y="6"/>
                </a:cxn>
                <a:cxn ang="0">
                  <a:pos x="1362" y="8"/>
                </a:cxn>
                <a:cxn ang="0">
                  <a:pos x="1360" y="9"/>
                </a:cxn>
                <a:cxn ang="0">
                  <a:pos x="1359" y="11"/>
                </a:cxn>
                <a:cxn ang="0">
                  <a:pos x="1359" y="11"/>
                </a:cxn>
                <a:cxn ang="0">
                  <a:pos x="77" y="132"/>
                </a:cxn>
                <a:cxn ang="0">
                  <a:pos x="0" y="100"/>
                </a:cxn>
                <a:cxn ang="0">
                  <a:pos x="73" y="58"/>
                </a:cxn>
                <a:cxn ang="0">
                  <a:pos x="77" y="132"/>
                </a:cxn>
              </a:cxnLst>
              <a:rect l="0" t="0" r="r" b="b"/>
              <a:pathLst>
                <a:path w="1363" h="132">
                  <a:moveTo>
                    <a:pt x="1359" y="11"/>
                  </a:moveTo>
                  <a:lnTo>
                    <a:pt x="64" y="100"/>
                  </a:lnTo>
                  <a:lnTo>
                    <a:pt x="60" y="100"/>
                  </a:lnTo>
                  <a:lnTo>
                    <a:pt x="59" y="99"/>
                  </a:lnTo>
                  <a:lnTo>
                    <a:pt x="57" y="97"/>
                  </a:lnTo>
                  <a:lnTo>
                    <a:pt x="57" y="96"/>
                  </a:lnTo>
                  <a:lnTo>
                    <a:pt x="57" y="94"/>
                  </a:lnTo>
                  <a:lnTo>
                    <a:pt x="59" y="93"/>
                  </a:lnTo>
                  <a:lnTo>
                    <a:pt x="60" y="91"/>
                  </a:lnTo>
                  <a:lnTo>
                    <a:pt x="62" y="91"/>
                  </a:lnTo>
                  <a:lnTo>
                    <a:pt x="1357" y="0"/>
                  </a:lnTo>
                  <a:lnTo>
                    <a:pt x="1359" y="0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5"/>
                  </a:lnTo>
                  <a:lnTo>
                    <a:pt x="1362" y="6"/>
                  </a:lnTo>
                  <a:lnTo>
                    <a:pt x="1362" y="8"/>
                  </a:lnTo>
                  <a:lnTo>
                    <a:pt x="1360" y="9"/>
                  </a:lnTo>
                  <a:lnTo>
                    <a:pt x="1359" y="11"/>
                  </a:lnTo>
                  <a:lnTo>
                    <a:pt x="1359" y="11"/>
                  </a:lnTo>
                  <a:close/>
                  <a:moveTo>
                    <a:pt x="77" y="132"/>
                  </a:moveTo>
                  <a:lnTo>
                    <a:pt x="0" y="100"/>
                  </a:lnTo>
                  <a:lnTo>
                    <a:pt x="73" y="58"/>
                  </a:lnTo>
                  <a:lnTo>
                    <a:pt x="77" y="13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8" name="Freeform 8"/>
            <p:cNvSpPr>
              <a:spLocks noEditPoints="1"/>
            </p:cNvSpPr>
            <p:nvPr/>
          </p:nvSpPr>
          <p:spPr bwMode="auto">
            <a:xfrm>
              <a:off x="1158" y="1042"/>
              <a:ext cx="1639" cy="83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584" y="799"/>
                </a:cxn>
                <a:cxn ang="0">
                  <a:pos x="1586" y="799"/>
                </a:cxn>
                <a:cxn ang="0">
                  <a:pos x="1587" y="800"/>
                </a:cxn>
                <a:cxn ang="0">
                  <a:pos x="1587" y="803"/>
                </a:cxn>
                <a:cxn ang="0">
                  <a:pos x="1587" y="805"/>
                </a:cxn>
                <a:cxn ang="0">
                  <a:pos x="1586" y="806"/>
                </a:cxn>
                <a:cxn ang="0">
                  <a:pos x="1584" y="806"/>
                </a:cxn>
                <a:cxn ang="0">
                  <a:pos x="1581" y="806"/>
                </a:cxn>
                <a:cxn ang="0">
                  <a:pos x="1580" y="806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1589" y="762"/>
                </a:cxn>
                <a:cxn ang="0">
                  <a:pos x="1639" y="831"/>
                </a:cxn>
                <a:cxn ang="0">
                  <a:pos x="1554" y="831"/>
                </a:cxn>
                <a:cxn ang="0">
                  <a:pos x="1589" y="762"/>
                </a:cxn>
              </a:cxnLst>
              <a:rect l="0" t="0" r="r" b="b"/>
              <a:pathLst>
                <a:path w="1639" h="831">
                  <a:moveTo>
                    <a:pt x="6" y="2"/>
                  </a:moveTo>
                  <a:lnTo>
                    <a:pt x="1584" y="799"/>
                  </a:lnTo>
                  <a:lnTo>
                    <a:pt x="1586" y="799"/>
                  </a:lnTo>
                  <a:lnTo>
                    <a:pt x="1587" y="800"/>
                  </a:lnTo>
                  <a:lnTo>
                    <a:pt x="1587" y="803"/>
                  </a:lnTo>
                  <a:lnTo>
                    <a:pt x="1587" y="805"/>
                  </a:lnTo>
                  <a:lnTo>
                    <a:pt x="1586" y="806"/>
                  </a:lnTo>
                  <a:lnTo>
                    <a:pt x="1584" y="806"/>
                  </a:lnTo>
                  <a:lnTo>
                    <a:pt x="1581" y="806"/>
                  </a:lnTo>
                  <a:lnTo>
                    <a:pt x="1580" y="806"/>
                  </a:lnTo>
                  <a:lnTo>
                    <a:pt x="3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close/>
                  <a:moveTo>
                    <a:pt x="1589" y="762"/>
                  </a:moveTo>
                  <a:lnTo>
                    <a:pt x="1639" y="831"/>
                  </a:lnTo>
                  <a:lnTo>
                    <a:pt x="1554" y="831"/>
                  </a:lnTo>
                  <a:lnTo>
                    <a:pt x="1589" y="76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49" name="Freeform 9"/>
            <p:cNvSpPr>
              <a:spLocks noEditPoints="1"/>
            </p:cNvSpPr>
            <p:nvPr/>
          </p:nvSpPr>
          <p:spPr bwMode="auto">
            <a:xfrm>
              <a:off x="1496" y="1906"/>
              <a:ext cx="1296" cy="310"/>
            </a:xfrm>
            <a:custGeom>
              <a:avLst/>
              <a:gdLst/>
              <a:ahLst/>
              <a:cxnLst>
                <a:cxn ang="0">
                  <a:pos x="1292" y="9"/>
                </a:cxn>
                <a:cxn ang="0">
                  <a:pos x="62" y="281"/>
                </a:cxn>
                <a:cxn ang="0">
                  <a:pos x="61" y="281"/>
                </a:cxn>
                <a:cxn ang="0">
                  <a:pos x="59" y="279"/>
                </a:cxn>
                <a:cxn ang="0">
                  <a:pos x="57" y="278"/>
                </a:cxn>
                <a:cxn ang="0">
                  <a:pos x="56" y="276"/>
                </a:cxn>
                <a:cxn ang="0">
                  <a:pos x="56" y="275"/>
                </a:cxn>
                <a:cxn ang="0">
                  <a:pos x="57" y="273"/>
                </a:cxn>
                <a:cxn ang="0">
                  <a:pos x="59" y="272"/>
                </a:cxn>
                <a:cxn ang="0">
                  <a:pos x="61" y="272"/>
                </a:cxn>
                <a:cxn ang="0">
                  <a:pos x="1290" y="0"/>
                </a:cxn>
                <a:cxn ang="0">
                  <a:pos x="1292" y="0"/>
                </a:cxn>
                <a:cxn ang="0">
                  <a:pos x="1293" y="2"/>
                </a:cxn>
                <a:cxn ang="0">
                  <a:pos x="1295" y="2"/>
                </a:cxn>
                <a:cxn ang="0">
                  <a:pos x="1296" y="5"/>
                </a:cxn>
                <a:cxn ang="0">
                  <a:pos x="1296" y="6"/>
                </a:cxn>
                <a:cxn ang="0">
                  <a:pos x="1295" y="8"/>
                </a:cxn>
                <a:cxn ang="0">
                  <a:pos x="1293" y="9"/>
                </a:cxn>
                <a:cxn ang="0">
                  <a:pos x="1292" y="9"/>
                </a:cxn>
                <a:cxn ang="0">
                  <a:pos x="1292" y="9"/>
                </a:cxn>
                <a:cxn ang="0">
                  <a:pos x="82" y="310"/>
                </a:cxn>
                <a:cxn ang="0">
                  <a:pos x="0" y="290"/>
                </a:cxn>
                <a:cxn ang="0">
                  <a:pos x="65" y="237"/>
                </a:cxn>
                <a:cxn ang="0">
                  <a:pos x="82" y="310"/>
                </a:cxn>
              </a:cxnLst>
              <a:rect l="0" t="0" r="r" b="b"/>
              <a:pathLst>
                <a:path w="1296" h="310">
                  <a:moveTo>
                    <a:pt x="1292" y="9"/>
                  </a:moveTo>
                  <a:lnTo>
                    <a:pt x="62" y="281"/>
                  </a:lnTo>
                  <a:lnTo>
                    <a:pt x="61" y="281"/>
                  </a:lnTo>
                  <a:lnTo>
                    <a:pt x="59" y="279"/>
                  </a:lnTo>
                  <a:lnTo>
                    <a:pt x="57" y="278"/>
                  </a:lnTo>
                  <a:lnTo>
                    <a:pt x="56" y="276"/>
                  </a:lnTo>
                  <a:lnTo>
                    <a:pt x="56" y="275"/>
                  </a:lnTo>
                  <a:lnTo>
                    <a:pt x="57" y="273"/>
                  </a:lnTo>
                  <a:lnTo>
                    <a:pt x="59" y="272"/>
                  </a:lnTo>
                  <a:lnTo>
                    <a:pt x="61" y="272"/>
                  </a:lnTo>
                  <a:lnTo>
                    <a:pt x="1290" y="0"/>
                  </a:lnTo>
                  <a:lnTo>
                    <a:pt x="1292" y="0"/>
                  </a:lnTo>
                  <a:lnTo>
                    <a:pt x="1293" y="2"/>
                  </a:lnTo>
                  <a:lnTo>
                    <a:pt x="1295" y="2"/>
                  </a:lnTo>
                  <a:lnTo>
                    <a:pt x="1296" y="5"/>
                  </a:lnTo>
                  <a:lnTo>
                    <a:pt x="1296" y="6"/>
                  </a:lnTo>
                  <a:lnTo>
                    <a:pt x="1295" y="8"/>
                  </a:lnTo>
                  <a:lnTo>
                    <a:pt x="1293" y="9"/>
                  </a:lnTo>
                  <a:lnTo>
                    <a:pt x="1292" y="9"/>
                  </a:lnTo>
                  <a:lnTo>
                    <a:pt x="1292" y="9"/>
                  </a:lnTo>
                  <a:close/>
                  <a:moveTo>
                    <a:pt x="82" y="310"/>
                  </a:moveTo>
                  <a:lnTo>
                    <a:pt x="0" y="290"/>
                  </a:lnTo>
                  <a:lnTo>
                    <a:pt x="65" y="237"/>
                  </a:lnTo>
                  <a:lnTo>
                    <a:pt x="82" y="31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50" name="Freeform 10"/>
            <p:cNvSpPr>
              <a:spLocks noEditPoints="1"/>
            </p:cNvSpPr>
            <p:nvPr/>
          </p:nvSpPr>
          <p:spPr bwMode="auto">
            <a:xfrm>
              <a:off x="412" y="1721"/>
              <a:ext cx="964" cy="498"/>
            </a:xfrm>
            <a:custGeom>
              <a:avLst/>
              <a:gdLst/>
              <a:ahLst/>
              <a:cxnLst>
                <a:cxn ang="0">
                  <a:pos x="958" y="498"/>
                </a:cxn>
                <a:cxn ang="0">
                  <a:pos x="55" y="33"/>
                </a:cxn>
                <a:cxn ang="0">
                  <a:pos x="53" y="32"/>
                </a:cxn>
                <a:cxn ang="0">
                  <a:pos x="52" y="30"/>
                </a:cxn>
                <a:cxn ang="0">
                  <a:pos x="52" y="29"/>
                </a:cxn>
                <a:cxn ang="0">
                  <a:pos x="52" y="27"/>
                </a:cxn>
                <a:cxn ang="0">
                  <a:pos x="53" y="26"/>
                </a:cxn>
                <a:cxn ang="0">
                  <a:pos x="55" y="24"/>
                </a:cxn>
                <a:cxn ang="0">
                  <a:pos x="56" y="24"/>
                </a:cxn>
                <a:cxn ang="0">
                  <a:pos x="59" y="24"/>
                </a:cxn>
                <a:cxn ang="0">
                  <a:pos x="962" y="489"/>
                </a:cxn>
                <a:cxn ang="0">
                  <a:pos x="964" y="490"/>
                </a:cxn>
                <a:cxn ang="0">
                  <a:pos x="964" y="492"/>
                </a:cxn>
                <a:cxn ang="0">
                  <a:pos x="964" y="493"/>
                </a:cxn>
                <a:cxn ang="0">
                  <a:pos x="964" y="496"/>
                </a:cxn>
                <a:cxn ang="0">
                  <a:pos x="962" y="496"/>
                </a:cxn>
                <a:cxn ang="0">
                  <a:pos x="961" y="498"/>
                </a:cxn>
                <a:cxn ang="0">
                  <a:pos x="959" y="498"/>
                </a:cxn>
                <a:cxn ang="0">
                  <a:pos x="958" y="498"/>
                </a:cxn>
                <a:cxn ang="0">
                  <a:pos x="958" y="498"/>
                </a:cxn>
                <a:cxn ang="0">
                  <a:pos x="50" y="68"/>
                </a:cxn>
                <a:cxn ang="0">
                  <a:pos x="0" y="0"/>
                </a:cxn>
                <a:cxn ang="0">
                  <a:pos x="85" y="1"/>
                </a:cxn>
                <a:cxn ang="0">
                  <a:pos x="50" y="68"/>
                </a:cxn>
              </a:cxnLst>
              <a:rect l="0" t="0" r="r" b="b"/>
              <a:pathLst>
                <a:path w="964" h="498">
                  <a:moveTo>
                    <a:pt x="958" y="498"/>
                  </a:moveTo>
                  <a:lnTo>
                    <a:pt x="55" y="33"/>
                  </a:lnTo>
                  <a:lnTo>
                    <a:pt x="53" y="32"/>
                  </a:lnTo>
                  <a:lnTo>
                    <a:pt x="52" y="30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3" y="26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9" y="24"/>
                  </a:lnTo>
                  <a:lnTo>
                    <a:pt x="962" y="489"/>
                  </a:lnTo>
                  <a:lnTo>
                    <a:pt x="964" y="490"/>
                  </a:lnTo>
                  <a:lnTo>
                    <a:pt x="964" y="492"/>
                  </a:lnTo>
                  <a:lnTo>
                    <a:pt x="964" y="493"/>
                  </a:lnTo>
                  <a:lnTo>
                    <a:pt x="964" y="496"/>
                  </a:lnTo>
                  <a:lnTo>
                    <a:pt x="962" y="496"/>
                  </a:lnTo>
                  <a:lnTo>
                    <a:pt x="961" y="498"/>
                  </a:lnTo>
                  <a:lnTo>
                    <a:pt x="959" y="498"/>
                  </a:lnTo>
                  <a:lnTo>
                    <a:pt x="958" y="498"/>
                  </a:lnTo>
                  <a:lnTo>
                    <a:pt x="958" y="498"/>
                  </a:lnTo>
                  <a:close/>
                  <a:moveTo>
                    <a:pt x="50" y="68"/>
                  </a:moveTo>
                  <a:lnTo>
                    <a:pt x="0" y="0"/>
                  </a:lnTo>
                  <a:lnTo>
                    <a:pt x="85" y="1"/>
                  </a:lnTo>
                  <a:lnTo>
                    <a:pt x="50" y="6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51" name="Freeform 11"/>
            <p:cNvSpPr>
              <a:spLocks noEditPoints="1"/>
            </p:cNvSpPr>
            <p:nvPr/>
          </p:nvSpPr>
          <p:spPr bwMode="auto">
            <a:xfrm>
              <a:off x="412" y="1062"/>
              <a:ext cx="650" cy="592"/>
            </a:xfrm>
            <a:custGeom>
              <a:avLst/>
              <a:gdLst/>
              <a:ahLst/>
              <a:cxnLst>
                <a:cxn ang="0">
                  <a:pos x="649" y="7"/>
                </a:cxn>
                <a:cxn ang="0">
                  <a:pos x="50" y="554"/>
                </a:cxn>
                <a:cxn ang="0">
                  <a:pos x="48" y="554"/>
                </a:cxn>
                <a:cxn ang="0">
                  <a:pos x="47" y="554"/>
                </a:cxn>
                <a:cxn ang="0">
                  <a:pos x="45" y="554"/>
                </a:cxn>
                <a:cxn ang="0">
                  <a:pos x="44" y="553"/>
                </a:cxn>
                <a:cxn ang="0">
                  <a:pos x="42" y="551"/>
                </a:cxn>
                <a:cxn ang="0">
                  <a:pos x="42" y="549"/>
                </a:cxn>
                <a:cxn ang="0">
                  <a:pos x="42" y="548"/>
                </a:cxn>
                <a:cxn ang="0">
                  <a:pos x="44" y="546"/>
                </a:cxn>
                <a:cxn ang="0">
                  <a:pos x="643" y="1"/>
                </a:cxn>
                <a:cxn ang="0">
                  <a:pos x="644" y="0"/>
                </a:cxn>
                <a:cxn ang="0">
                  <a:pos x="646" y="0"/>
                </a:cxn>
                <a:cxn ang="0">
                  <a:pos x="647" y="0"/>
                </a:cxn>
                <a:cxn ang="0">
                  <a:pos x="649" y="1"/>
                </a:cxn>
                <a:cxn ang="0">
                  <a:pos x="650" y="3"/>
                </a:cxn>
                <a:cxn ang="0">
                  <a:pos x="650" y="4"/>
                </a:cxn>
                <a:cxn ang="0">
                  <a:pos x="650" y="6"/>
                </a:cxn>
                <a:cxn ang="0">
                  <a:pos x="649" y="7"/>
                </a:cxn>
                <a:cxn ang="0">
                  <a:pos x="649" y="7"/>
                </a:cxn>
                <a:cxn ang="0">
                  <a:pos x="82" y="569"/>
                </a:cxn>
                <a:cxn ang="0">
                  <a:pos x="0" y="592"/>
                </a:cxn>
                <a:cxn ang="0">
                  <a:pos x="30" y="513"/>
                </a:cxn>
                <a:cxn ang="0">
                  <a:pos x="82" y="569"/>
                </a:cxn>
              </a:cxnLst>
              <a:rect l="0" t="0" r="r" b="b"/>
              <a:pathLst>
                <a:path w="650" h="592">
                  <a:moveTo>
                    <a:pt x="649" y="7"/>
                  </a:moveTo>
                  <a:lnTo>
                    <a:pt x="50" y="554"/>
                  </a:lnTo>
                  <a:lnTo>
                    <a:pt x="48" y="554"/>
                  </a:lnTo>
                  <a:lnTo>
                    <a:pt x="47" y="554"/>
                  </a:lnTo>
                  <a:lnTo>
                    <a:pt x="45" y="554"/>
                  </a:lnTo>
                  <a:lnTo>
                    <a:pt x="44" y="553"/>
                  </a:lnTo>
                  <a:lnTo>
                    <a:pt x="42" y="551"/>
                  </a:lnTo>
                  <a:lnTo>
                    <a:pt x="42" y="549"/>
                  </a:lnTo>
                  <a:lnTo>
                    <a:pt x="42" y="548"/>
                  </a:lnTo>
                  <a:lnTo>
                    <a:pt x="44" y="546"/>
                  </a:lnTo>
                  <a:lnTo>
                    <a:pt x="643" y="1"/>
                  </a:lnTo>
                  <a:lnTo>
                    <a:pt x="644" y="0"/>
                  </a:lnTo>
                  <a:lnTo>
                    <a:pt x="646" y="0"/>
                  </a:lnTo>
                  <a:lnTo>
                    <a:pt x="647" y="0"/>
                  </a:lnTo>
                  <a:lnTo>
                    <a:pt x="649" y="1"/>
                  </a:lnTo>
                  <a:lnTo>
                    <a:pt x="650" y="3"/>
                  </a:lnTo>
                  <a:lnTo>
                    <a:pt x="650" y="4"/>
                  </a:lnTo>
                  <a:lnTo>
                    <a:pt x="650" y="6"/>
                  </a:lnTo>
                  <a:lnTo>
                    <a:pt x="649" y="7"/>
                  </a:lnTo>
                  <a:lnTo>
                    <a:pt x="649" y="7"/>
                  </a:lnTo>
                  <a:close/>
                  <a:moveTo>
                    <a:pt x="82" y="569"/>
                  </a:moveTo>
                  <a:lnTo>
                    <a:pt x="0" y="592"/>
                  </a:lnTo>
                  <a:lnTo>
                    <a:pt x="30" y="513"/>
                  </a:lnTo>
                  <a:lnTo>
                    <a:pt x="82" y="5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52" name="Freeform 12"/>
            <p:cNvSpPr>
              <a:spLocks noEditPoints="1"/>
            </p:cNvSpPr>
            <p:nvPr/>
          </p:nvSpPr>
          <p:spPr bwMode="auto">
            <a:xfrm>
              <a:off x="1100" y="1085"/>
              <a:ext cx="343" cy="1087"/>
            </a:xfrm>
            <a:custGeom>
              <a:avLst/>
              <a:gdLst/>
              <a:ahLst/>
              <a:cxnLst>
                <a:cxn ang="0">
                  <a:pos x="333" y="1084"/>
                </a:cxn>
                <a:cxn ang="0">
                  <a:pos x="29" y="62"/>
                </a:cxn>
                <a:cxn ang="0">
                  <a:pos x="28" y="60"/>
                </a:cxn>
                <a:cxn ang="0">
                  <a:pos x="29" y="59"/>
                </a:cxn>
                <a:cxn ang="0">
                  <a:pos x="31" y="57"/>
                </a:cxn>
                <a:cxn ang="0">
                  <a:pos x="32" y="56"/>
                </a:cxn>
                <a:cxn ang="0">
                  <a:pos x="34" y="56"/>
                </a:cxn>
                <a:cxn ang="0">
                  <a:pos x="35" y="57"/>
                </a:cxn>
                <a:cxn ang="0">
                  <a:pos x="37" y="57"/>
                </a:cxn>
                <a:cxn ang="0">
                  <a:pos x="38" y="59"/>
                </a:cxn>
                <a:cxn ang="0">
                  <a:pos x="343" y="1081"/>
                </a:cxn>
                <a:cxn ang="0">
                  <a:pos x="343" y="1082"/>
                </a:cxn>
                <a:cxn ang="0">
                  <a:pos x="343" y="1084"/>
                </a:cxn>
                <a:cxn ang="0">
                  <a:pos x="341" y="1085"/>
                </a:cxn>
                <a:cxn ang="0">
                  <a:pos x="339" y="1087"/>
                </a:cxn>
                <a:cxn ang="0">
                  <a:pos x="338" y="1087"/>
                </a:cxn>
                <a:cxn ang="0">
                  <a:pos x="336" y="1087"/>
                </a:cxn>
                <a:cxn ang="0">
                  <a:pos x="335" y="1085"/>
                </a:cxn>
                <a:cxn ang="0">
                  <a:pos x="333" y="1084"/>
                </a:cxn>
                <a:cxn ang="0">
                  <a:pos x="333" y="1084"/>
                </a:cxn>
                <a:cxn ang="0">
                  <a:pos x="0" y="83"/>
                </a:cxn>
                <a:cxn ang="0">
                  <a:pos x="16" y="0"/>
                </a:cxn>
                <a:cxn ang="0">
                  <a:pos x="73" y="62"/>
                </a:cxn>
                <a:cxn ang="0">
                  <a:pos x="0" y="83"/>
                </a:cxn>
              </a:cxnLst>
              <a:rect l="0" t="0" r="r" b="b"/>
              <a:pathLst>
                <a:path w="343" h="1087">
                  <a:moveTo>
                    <a:pt x="333" y="1084"/>
                  </a:moveTo>
                  <a:lnTo>
                    <a:pt x="29" y="62"/>
                  </a:lnTo>
                  <a:lnTo>
                    <a:pt x="28" y="60"/>
                  </a:lnTo>
                  <a:lnTo>
                    <a:pt x="29" y="59"/>
                  </a:lnTo>
                  <a:lnTo>
                    <a:pt x="31" y="57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5" y="57"/>
                  </a:lnTo>
                  <a:lnTo>
                    <a:pt x="37" y="57"/>
                  </a:lnTo>
                  <a:lnTo>
                    <a:pt x="38" y="59"/>
                  </a:lnTo>
                  <a:lnTo>
                    <a:pt x="343" y="1081"/>
                  </a:lnTo>
                  <a:lnTo>
                    <a:pt x="343" y="1082"/>
                  </a:lnTo>
                  <a:lnTo>
                    <a:pt x="343" y="1084"/>
                  </a:lnTo>
                  <a:lnTo>
                    <a:pt x="341" y="1085"/>
                  </a:lnTo>
                  <a:lnTo>
                    <a:pt x="339" y="1087"/>
                  </a:lnTo>
                  <a:lnTo>
                    <a:pt x="338" y="1087"/>
                  </a:lnTo>
                  <a:lnTo>
                    <a:pt x="336" y="1087"/>
                  </a:lnTo>
                  <a:lnTo>
                    <a:pt x="335" y="1085"/>
                  </a:lnTo>
                  <a:lnTo>
                    <a:pt x="333" y="1084"/>
                  </a:lnTo>
                  <a:lnTo>
                    <a:pt x="333" y="1084"/>
                  </a:lnTo>
                  <a:close/>
                  <a:moveTo>
                    <a:pt x="0" y="83"/>
                  </a:moveTo>
                  <a:lnTo>
                    <a:pt x="16" y="0"/>
                  </a:lnTo>
                  <a:lnTo>
                    <a:pt x="73" y="62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Rectangle 13"/>
            <p:cNvSpPr>
              <a:spLocks noChangeArrowheads="1"/>
            </p:cNvSpPr>
            <p:nvPr/>
          </p:nvSpPr>
          <p:spPr bwMode="auto">
            <a:xfrm>
              <a:off x="3044" y="915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0</a:t>
              </a:r>
              <a:endParaRPr lang="en-US"/>
            </a:p>
          </p:txBody>
        </p:sp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3272" y="1591"/>
              <a:ext cx="15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2835" y="1322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8</a:t>
              </a:r>
              <a:endParaRPr lang="en-US"/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2542" y="1285"/>
              <a:ext cx="15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12</a:t>
              </a:r>
              <a:endParaRPr lang="en-US"/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1810" y="1495"/>
              <a:ext cx="15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2161" y="2073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4</a:t>
              </a:r>
              <a:endParaRPr lang="en-US"/>
            </a:p>
          </p:txBody>
        </p:sp>
        <p:sp>
          <p:nvSpPr>
            <p:cNvPr id="112659" name="Rectangle 19"/>
            <p:cNvSpPr>
              <a:spLocks noChangeArrowheads="1"/>
            </p:cNvSpPr>
            <p:nvPr/>
          </p:nvSpPr>
          <p:spPr bwMode="auto">
            <a:xfrm>
              <a:off x="1335" y="1629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12660" name="Rectangle 20"/>
            <p:cNvSpPr>
              <a:spLocks noChangeArrowheads="1"/>
            </p:cNvSpPr>
            <p:nvPr/>
          </p:nvSpPr>
          <p:spPr bwMode="auto">
            <a:xfrm>
              <a:off x="622" y="1191"/>
              <a:ext cx="15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15</a:t>
              </a:r>
              <a:endParaRPr lang="en-US"/>
            </a:p>
          </p:txBody>
        </p:sp>
        <p:sp>
          <p:nvSpPr>
            <p:cNvPr id="112661" name="Rectangle 21"/>
            <p:cNvSpPr>
              <a:spLocks noChangeArrowheads="1"/>
            </p:cNvSpPr>
            <p:nvPr/>
          </p:nvSpPr>
          <p:spPr bwMode="auto">
            <a:xfrm>
              <a:off x="803" y="2025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0</a:t>
              </a:r>
              <a:endParaRPr lang="en-US"/>
            </a:p>
          </p:txBody>
        </p:sp>
        <p:sp>
          <p:nvSpPr>
            <p:cNvPr id="112662" name="Freeform 22"/>
            <p:cNvSpPr>
              <a:spLocks noEditPoints="1"/>
            </p:cNvSpPr>
            <p:nvPr/>
          </p:nvSpPr>
          <p:spPr bwMode="auto">
            <a:xfrm>
              <a:off x="492" y="1142"/>
              <a:ext cx="566" cy="545"/>
            </a:xfrm>
            <a:custGeom>
              <a:avLst/>
              <a:gdLst/>
              <a:ahLst/>
              <a:cxnLst>
                <a:cxn ang="0">
                  <a:pos x="2" y="538"/>
                </a:cxn>
                <a:cxn ang="0">
                  <a:pos x="517" y="41"/>
                </a:cxn>
                <a:cxn ang="0">
                  <a:pos x="519" y="40"/>
                </a:cxn>
                <a:cxn ang="0">
                  <a:pos x="520" y="40"/>
                </a:cxn>
                <a:cxn ang="0">
                  <a:pos x="522" y="40"/>
                </a:cxn>
                <a:cxn ang="0">
                  <a:pos x="523" y="41"/>
                </a:cxn>
                <a:cxn ang="0">
                  <a:pos x="525" y="43"/>
                </a:cxn>
                <a:cxn ang="0">
                  <a:pos x="525" y="44"/>
                </a:cxn>
                <a:cxn ang="0">
                  <a:pos x="525" y="46"/>
                </a:cxn>
                <a:cxn ang="0">
                  <a:pos x="523" y="47"/>
                </a:cxn>
                <a:cxn ang="0">
                  <a:pos x="10" y="544"/>
                </a:cxn>
                <a:cxn ang="0">
                  <a:pos x="6" y="545"/>
                </a:cxn>
                <a:cxn ang="0">
                  <a:pos x="5" y="545"/>
                </a:cxn>
                <a:cxn ang="0">
                  <a:pos x="3" y="545"/>
                </a:cxn>
                <a:cxn ang="0">
                  <a:pos x="2" y="544"/>
                </a:cxn>
                <a:cxn ang="0">
                  <a:pos x="0" y="542"/>
                </a:cxn>
                <a:cxn ang="0">
                  <a:pos x="0" y="541"/>
                </a:cxn>
                <a:cxn ang="0">
                  <a:pos x="0" y="539"/>
                </a:cxn>
                <a:cxn ang="0">
                  <a:pos x="2" y="538"/>
                </a:cxn>
                <a:cxn ang="0">
                  <a:pos x="2" y="538"/>
                </a:cxn>
                <a:cxn ang="0">
                  <a:pos x="485" y="26"/>
                </a:cxn>
                <a:cxn ang="0">
                  <a:pos x="566" y="0"/>
                </a:cxn>
                <a:cxn ang="0">
                  <a:pos x="539" y="81"/>
                </a:cxn>
                <a:cxn ang="0">
                  <a:pos x="485" y="26"/>
                </a:cxn>
              </a:cxnLst>
              <a:rect l="0" t="0" r="r" b="b"/>
              <a:pathLst>
                <a:path w="566" h="545">
                  <a:moveTo>
                    <a:pt x="2" y="538"/>
                  </a:moveTo>
                  <a:lnTo>
                    <a:pt x="517" y="41"/>
                  </a:lnTo>
                  <a:lnTo>
                    <a:pt x="519" y="40"/>
                  </a:lnTo>
                  <a:lnTo>
                    <a:pt x="520" y="40"/>
                  </a:lnTo>
                  <a:lnTo>
                    <a:pt x="522" y="40"/>
                  </a:lnTo>
                  <a:lnTo>
                    <a:pt x="523" y="41"/>
                  </a:lnTo>
                  <a:lnTo>
                    <a:pt x="525" y="43"/>
                  </a:lnTo>
                  <a:lnTo>
                    <a:pt x="525" y="44"/>
                  </a:lnTo>
                  <a:lnTo>
                    <a:pt x="525" y="46"/>
                  </a:lnTo>
                  <a:lnTo>
                    <a:pt x="523" y="47"/>
                  </a:lnTo>
                  <a:lnTo>
                    <a:pt x="10" y="544"/>
                  </a:lnTo>
                  <a:lnTo>
                    <a:pt x="6" y="545"/>
                  </a:lnTo>
                  <a:lnTo>
                    <a:pt x="5" y="545"/>
                  </a:lnTo>
                  <a:lnTo>
                    <a:pt x="3" y="545"/>
                  </a:lnTo>
                  <a:lnTo>
                    <a:pt x="2" y="544"/>
                  </a:lnTo>
                  <a:lnTo>
                    <a:pt x="0" y="542"/>
                  </a:lnTo>
                  <a:lnTo>
                    <a:pt x="0" y="541"/>
                  </a:lnTo>
                  <a:lnTo>
                    <a:pt x="0" y="539"/>
                  </a:lnTo>
                  <a:lnTo>
                    <a:pt x="2" y="538"/>
                  </a:lnTo>
                  <a:lnTo>
                    <a:pt x="2" y="538"/>
                  </a:lnTo>
                  <a:close/>
                  <a:moveTo>
                    <a:pt x="485" y="26"/>
                  </a:moveTo>
                  <a:lnTo>
                    <a:pt x="566" y="0"/>
                  </a:lnTo>
                  <a:lnTo>
                    <a:pt x="539" y="81"/>
                  </a:lnTo>
                  <a:lnTo>
                    <a:pt x="485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3" name="Freeform 23"/>
            <p:cNvSpPr>
              <a:spLocks noEditPoints="1"/>
            </p:cNvSpPr>
            <p:nvPr/>
          </p:nvSpPr>
          <p:spPr bwMode="auto">
            <a:xfrm>
              <a:off x="530" y="1696"/>
              <a:ext cx="823" cy="442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70" y="409"/>
                </a:cxn>
                <a:cxn ang="0">
                  <a:pos x="771" y="409"/>
                </a:cxn>
                <a:cxn ang="0">
                  <a:pos x="771" y="412"/>
                </a:cxn>
                <a:cxn ang="0">
                  <a:pos x="771" y="413"/>
                </a:cxn>
                <a:cxn ang="0">
                  <a:pos x="771" y="415"/>
                </a:cxn>
                <a:cxn ang="0">
                  <a:pos x="770" y="416"/>
                </a:cxn>
                <a:cxn ang="0">
                  <a:pos x="768" y="416"/>
                </a:cxn>
                <a:cxn ang="0">
                  <a:pos x="767" y="418"/>
                </a:cxn>
                <a:cxn ang="0">
                  <a:pos x="765" y="416"/>
                </a:cxn>
                <a:cxn ang="0">
                  <a:pos x="3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774" y="372"/>
                </a:cxn>
                <a:cxn ang="0">
                  <a:pos x="823" y="442"/>
                </a:cxn>
                <a:cxn ang="0">
                  <a:pos x="738" y="441"/>
                </a:cxn>
                <a:cxn ang="0">
                  <a:pos x="774" y="372"/>
                </a:cxn>
              </a:cxnLst>
              <a:rect l="0" t="0" r="r" b="b"/>
              <a:pathLst>
                <a:path w="823" h="442">
                  <a:moveTo>
                    <a:pt x="8" y="2"/>
                  </a:moveTo>
                  <a:lnTo>
                    <a:pt x="770" y="409"/>
                  </a:lnTo>
                  <a:lnTo>
                    <a:pt x="771" y="409"/>
                  </a:lnTo>
                  <a:lnTo>
                    <a:pt x="771" y="412"/>
                  </a:lnTo>
                  <a:lnTo>
                    <a:pt x="771" y="413"/>
                  </a:lnTo>
                  <a:lnTo>
                    <a:pt x="771" y="415"/>
                  </a:lnTo>
                  <a:lnTo>
                    <a:pt x="770" y="416"/>
                  </a:lnTo>
                  <a:lnTo>
                    <a:pt x="768" y="416"/>
                  </a:lnTo>
                  <a:lnTo>
                    <a:pt x="767" y="418"/>
                  </a:lnTo>
                  <a:lnTo>
                    <a:pt x="765" y="416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2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close/>
                  <a:moveTo>
                    <a:pt x="774" y="372"/>
                  </a:moveTo>
                  <a:lnTo>
                    <a:pt x="823" y="442"/>
                  </a:lnTo>
                  <a:lnTo>
                    <a:pt x="738" y="441"/>
                  </a:lnTo>
                  <a:lnTo>
                    <a:pt x="774" y="37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4" name="Freeform 24"/>
            <p:cNvSpPr>
              <a:spLocks noEditPoints="1"/>
            </p:cNvSpPr>
            <p:nvPr/>
          </p:nvSpPr>
          <p:spPr bwMode="auto">
            <a:xfrm>
              <a:off x="1082" y="1214"/>
              <a:ext cx="275" cy="848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248" y="786"/>
                </a:cxn>
                <a:cxn ang="0">
                  <a:pos x="248" y="788"/>
                </a:cxn>
                <a:cxn ang="0">
                  <a:pos x="246" y="791"/>
                </a:cxn>
                <a:cxn ang="0">
                  <a:pos x="245" y="792"/>
                </a:cxn>
                <a:cxn ang="0">
                  <a:pos x="243" y="792"/>
                </a:cxn>
                <a:cxn ang="0">
                  <a:pos x="242" y="792"/>
                </a:cxn>
                <a:cxn ang="0">
                  <a:pos x="240" y="792"/>
                </a:cxn>
                <a:cxn ang="0">
                  <a:pos x="239" y="791"/>
                </a:cxn>
                <a:cxn ang="0">
                  <a:pos x="239" y="789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275" y="765"/>
                </a:cxn>
                <a:cxn ang="0">
                  <a:pos x="262" y="848"/>
                </a:cxn>
                <a:cxn ang="0">
                  <a:pos x="202" y="788"/>
                </a:cxn>
                <a:cxn ang="0">
                  <a:pos x="275" y="765"/>
                </a:cxn>
              </a:cxnLst>
              <a:rect l="0" t="0" r="r" b="b"/>
              <a:pathLst>
                <a:path w="275" h="848">
                  <a:moveTo>
                    <a:pt x="9" y="3"/>
                  </a:moveTo>
                  <a:lnTo>
                    <a:pt x="248" y="786"/>
                  </a:lnTo>
                  <a:lnTo>
                    <a:pt x="248" y="788"/>
                  </a:lnTo>
                  <a:lnTo>
                    <a:pt x="246" y="791"/>
                  </a:lnTo>
                  <a:lnTo>
                    <a:pt x="245" y="792"/>
                  </a:lnTo>
                  <a:lnTo>
                    <a:pt x="243" y="792"/>
                  </a:lnTo>
                  <a:lnTo>
                    <a:pt x="242" y="792"/>
                  </a:lnTo>
                  <a:lnTo>
                    <a:pt x="240" y="792"/>
                  </a:lnTo>
                  <a:lnTo>
                    <a:pt x="239" y="791"/>
                  </a:lnTo>
                  <a:lnTo>
                    <a:pt x="239" y="78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9" y="3"/>
                  </a:lnTo>
                  <a:close/>
                  <a:moveTo>
                    <a:pt x="275" y="765"/>
                  </a:moveTo>
                  <a:lnTo>
                    <a:pt x="262" y="848"/>
                  </a:lnTo>
                  <a:lnTo>
                    <a:pt x="202" y="788"/>
                  </a:lnTo>
                  <a:lnTo>
                    <a:pt x="275" y="76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5" name="Freeform 25"/>
            <p:cNvSpPr>
              <a:spLocks noEditPoints="1"/>
            </p:cNvSpPr>
            <p:nvPr/>
          </p:nvSpPr>
          <p:spPr bwMode="auto">
            <a:xfrm>
              <a:off x="1576" y="1870"/>
              <a:ext cx="1069" cy="246"/>
            </a:xfrm>
            <a:custGeom>
              <a:avLst/>
              <a:gdLst/>
              <a:ahLst/>
              <a:cxnLst>
                <a:cxn ang="0">
                  <a:pos x="3" y="235"/>
                </a:cxn>
                <a:cxn ang="0">
                  <a:pos x="1007" y="30"/>
                </a:cxn>
                <a:cxn ang="0">
                  <a:pos x="1008" y="30"/>
                </a:cxn>
                <a:cxn ang="0">
                  <a:pos x="1010" y="30"/>
                </a:cxn>
                <a:cxn ang="0">
                  <a:pos x="1011" y="31"/>
                </a:cxn>
                <a:cxn ang="0">
                  <a:pos x="1011" y="33"/>
                </a:cxn>
                <a:cxn ang="0">
                  <a:pos x="1011" y="36"/>
                </a:cxn>
                <a:cxn ang="0">
                  <a:pos x="1011" y="38"/>
                </a:cxn>
                <a:cxn ang="0">
                  <a:pos x="1010" y="39"/>
                </a:cxn>
                <a:cxn ang="0">
                  <a:pos x="1008" y="39"/>
                </a:cxn>
                <a:cxn ang="0">
                  <a:pos x="6" y="246"/>
                </a:cxn>
                <a:cxn ang="0">
                  <a:pos x="3" y="244"/>
                </a:cxn>
                <a:cxn ang="0">
                  <a:pos x="2" y="244"/>
                </a:cxn>
                <a:cxn ang="0">
                  <a:pos x="0" y="242"/>
                </a:cxn>
                <a:cxn ang="0">
                  <a:pos x="0" y="241"/>
                </a:cxn>
                <a:cxn ang="0">
                  <a:pos x="0" y="239"/>
                </a:cxn>
                <a:cxn ang="0">
                  <a:pos x="0" y="238"/>
                </a:cxn>
                <a:cxn ang="0">
                  <a:pos x="2" y="236"/>
                </a:cxn>
                <a:cxn ang="0">
                  <a:pos x="3" y="235"/>
                </a:cxn>
                <a:cxn ang="0">
                  <a:pos x="3" y="235"/>
                </a:cxn>
                <a:cxn ang="0">
                  <a:pos x="987" y="0"/>
                </a:cxn>
                <a:cxn ang="0">
                  <a:pos x="1069" y="22"/>
                </a:cxn>
                <a:cxn ang="0">
                  <a:pos x="1002" y="74"/>
                </a:cxn>
                <a:cxn ang="0">
                  <a:pos x="987" y="0"/>
                </a:cxn>
              </a:cxnLst>
              <a:rect l="0" t="0" r="r" b="b"/>
              <a:pathLst>
                <a:path w="1069" h="246">
                  <a:moveTo>
                    <a:pt x="3" y="235"/>
                  </a:moveTo>
                  <a:lnTo>
                    <a:pt x="1007" y="30"/>
                  </a:lnTo>
                  <a:lnTo>
                    <a:pt x="1008" y="30"/>
                  </a:lnTo>
                  <a:lnTo>
                    <a:pt x="1010" y="30"/>
                  </a:lnTo>
                  <a:lnTo>
                    <a:pt x="1011" y="31"/>
                  </a:lnTo>
                  <a:lnTo>
                    <a:pt x="1011" y="33"/>
                  </a:lnTo>
                  <a:lnTo>
                    <a:pt x="1011" y="36"/>
                  </a:lnTo>
                  <a:lnTo>
                    <a:pt x="1011" y="38"/>
                  </a:lnTo>
                  <a:lnTo>
                    <a:pt x="1010" y="39"/>
                  </a:lnTo>
                  <a:lnTo>
                    <a:pt x="1008" y="39"/>
                  </a:lnTo>
                  <a:lnTo>
                    <a:pt x="6" y="246"/>
                  </a:lnTo>
                  <a:lnTo>
                    <a:pt x="3" y="244"/>
                  </a:lnTo>
                  <a:lnTo>
                    <a:pt x="2" y="244"/>
                  </a:lnTo>
                  <a:lnTo>
                    <a:pt x="0" y="242"/>
                  </a:lnTo>
                  <a:lnTo>
                    <a:pt x="0" y="241"/>
                  </a:lnTo>
                  <a:lnTo>
                    <a:pt x="0" y="239"/>
                  </a:lnTo>
                  <a:lnTo>
                    <a:pt x="0" y="238"/>
                  </a:lnTo>
                  <a:lnTo>
                    <a:pt x="2" y="236"/>
                  </a:lnTo>
                  <a:lnTo>
                    <a:pt x="3" y="235"/>
                  </a:lnTo>
                  <a:lnTo>
                    <a:pt x="3" y="235"/>
                  </a:lnTo>
                  <a:close/>
                  <a:moveTo>
                    <a:pt x="987" y="0"/>
                  </a:moveTo>
                  <a:lnTo>
                    <a:pt x="1069" y="22"/>
                  </a:lnTo>
                  <a:lnTo>
                    <a:pt x="1002" y="74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6" name="Freeform 26"/>
            <p:cNvSpPr>
              <a:spLocks noEditPoints="1"/>
            </p:cNvSpPr>
            <p:nvPr/>
          </p:nvSpPr>
          <p:spPr bwMode="auto">
            <a:xfrm>
              <a:off x="1382" y="1095"/>
              <a:ext cx="1315" cy="668"/>
            </a:xfrm>
            <a:custGeom>
              <a:avLst/>
              <a:gdLst/>
              <a:ahLst/>
              <a:cxnLst>
                <a:cxn ang="0">
                  <a:pos x="1309" y="668"/>
                </a:cxn>
                <a:cxn ang="0">
                  <a:pos x="53" y="32"/>
                </a:cxn>
                <a:cxn ang="0">
                  <a:pos x="51" y="32"/>
                </a:cxn>
                <a:cxn ang="0">
                  <a:pos x="51" y="29"/>
                </a:cxn>
                <a:cxn ang="0">
                  <a:pos x="51" y="28"/>
                </a:cxn>
                <a:cxn ang="0">
                  <a:pos x="51" y="26"/>
                </a:cxn>
                <a:cxn ang="0">
                  <a:pos x="53" y="25"/>
                </a:cxn>
                <a:cxn ang="0">
                  <a:pos x="54" y="25"/>
                </a:cxn>
                <a:cxn ang="0">
                  <a:pos x="56" y="23"/>
                </a:cxn>
                <a:cxn ang="0">
                  <a:pos x="57" y="25"/>
                </a:cxn>
                <a:cxn ang="0">
                  <a:pos x="1313" y="659"/>
                </a:cxn>
                <a:cxn ang="0">
                  <a:pos x="1313" y="661"/>
                </a:cxn>
                <a:cxn ang="0">
                  <a:pos x="1315" y="662"/>
                </a:cxn>
                <a:cxn ang="0">
                  <a:pos x="1315" y="664"/>
                </a:cxn>
                <a:cxn ang="0">
                  <a:pos x="1315" y="667"/>
                </a:cxn>
                <a:cxn ang="0">
                  <a:pos x="1313" y="667"/>
                </a:cxn>
                <a:cxn ang="0">
                  <a:pos x="1312" y="668"/>
                </a:cxn>
                <a:cxn ang="0">
                  <a:pos x="1310" y="668"/>
                </a:cxn>
                <a:cxn ang="0">
                  <a:pos x="1309" y="668"/>
                </a:cxn>
                <a:cxn ang="0">
                  <a:pos x="1309" y="668"/>
                </a:cxn>
                <a:cxn ang="0">
                  <a:pos x="50" y="69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50" y="69"/>
                </a:cxn>
              </a:cxnLst>
              <a:rect l="0" t="0" r="r" b="b"/>
              <a:pathLst>
                <a:path w="1315" h="668">
                  <a:moveTo>
                    <a:pt x="1309" y="668"/>
                  </a:moveTo>
                  <a:lnTo>
                    <a:pt x="53" y="32"/>
                  </a:lnTo>
                  <a:lnTo>
                    <a:pt x="51" y="32"/>
                  </a:lnTo>
                  <a:lnTo>
                    <a:pt x="51" y="29"/>
                  </a:lnTo>
                  <a:lnTo>
                    <a:pt x="51" y="28"/>
                  </a:lnTo>
                  <a:lnTo>
                    <a:pt x="51" y="26"/>
                  </a:lnTo>
                  <a:lnTo>
                    <a:pt x="53" y="25"/>
                  </a:lnTo>
                  <a:lnTo>
                    <a:pt x="54" y="25"/>
                  </a:lnTo>
                  <a:lnTo>
                    <a:pt x="56" y="23"/>
                  </a:lnTo>
                  <a:lnTo>
                    <a:pt x="57" y="25"/>
                  </a:lnTo>
                  <a:lnTo>
                    <a:pt x="1313" y="659"/>
                  </a:lnTo>
                  <a:lnTo>
                    <a:pt x="1313" y="661"/>
                  </a:lnTo>
                  <a:lnTo>
                    <a:pt x="1315" y="662"/>
                  </a:lnTo>
                  <a:lnTo>
                    <a:pt x="1315" y="664"/>
                  </a:lnTo>
                  <a:lnTo>
                    <a:pt x="1315" y="667"/>
                  </a:lnTo>
                  <a:lnTo>
                    <a:pt x="1313" y="667"/>
                  </a:lnTo>
                  <a:lnTo>
                    <a:pt x="1312" y="668"/>
                  </a:lnTo>
                  <a:lnTo>
                    <a:pt x="1310" y="668"/>
                  </a:lnTo>
                  <a:lnTo>
                    <a:pt x="1309" y="668"/>
                  </a:lnTo>
                  <a:lnTo>
                    <a:pt x="1309" y="668"/>
                  </a:lnTo>
                  <a:close/>
                  <a:moveTo>
                    <a:pt x="50" y="69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7" name="Freeform 27"/>
            <p:cNvSpPr>
              <a:spLocks noEditPoints="1"/>
            </p:cNvSpPr>
            <p:nvPr/>
          </p:nvSpPr>
          <p:spPr bwMode="auto">
            <a:xfrm>
              <a:off x="1500" y="977"/>
              <a:ext cx="973" cy="114"/>
            </a:xfrm>
            <a:custGeom>
              <a:avLst/>
              <a:gdLst/>
              <a:ahLst/>
              <a:cxnLst>
                <a:cxn ang="0">
                  <a:pos x="5" y="103"/>
                </a:cxn>
                <a:cxn ang="0">
                  <a:pos x="911" y="33"/>
                </a:cxn>
                <a:cxn ang="0">
                  <a:pos x="912" y="33"/>
                </a:cxn>
                <a:cxn ang="0">
                  <a:pos x="914" y="33"/>
                </a:cxn>
                <a:cxn ang="0">
                  <a:pos x="915" y="35"/>
                </a:cxn>
                <a:cxn ang="0">
                  <a:pos x="915" y="38"/>
                </a:cxn>
                <a:cxn ang="0">
                  <a:pos x="915" y="39"/>
                </a:cxn>
                <a:cxn ang="0">
                  <a:pos x="914" y="41"/>
                </a:cxn>
                <a:cxn ang="0">
                  <a:pos x="912" y="41"/>
                </a:cxn>
                <a:cxn ang="0">
                  <a:pos x="911" y="42"/>
                </a:cxn>
                <a:cxn ang="0">
                  <a:pos x="5" y="114"/>
                </a:cxn>
                <a:cxn ang="0">
                  <a:pos x="3" y="112"/>
                </a:cxn>
                <a:cxn ang="0">
                  <a:pos x="2" y="112"/>
                </a:cxn>
                <a:cxn ang="0">
                  <a:pos x="0" y="111"/>
                </a:cxn>
                <a:cxn ang="0">
                  <a:pos x="0" y="109"/>
                </a:cxn>
                <a:cxn ang="0">
                  <a:pos x="0" y="106"/>
                </a:cxn>
                <a:cxn ang="0">
                  <a:pos x="0" y="105"/>
                </a:cxn>
                <a:cxn ang="0">
                  <a:pos x="2" y="105"/>
                </a:cxn>
                <a:cxn ang="0">
                  <a:pos x="5" y="103"/>
                </a:cxn>
                <a:cxn ang="0">
                  <a:pos x="5" y="103"/>
                </a:cxn>
                <a:cxn ang="0">
                  <a:pos x="896" y="0"/>
                </a:cxn>
                <a:cxn ang="0">
                  <a:pos x="973" y="32"/>
                </a:cxn>
                <a:cxn ang="0">
                  <a:pos x="902" y="76"/>
                </a:cxn>
                <a:cxn ang="0">
                  <a:pos x="896" y="0"/>
                </a:cxn>
              </a:cxnLst>
              <a:rect l="0" t="0" r="r" b="b"/>
              <a:pathLst>
                <a:path w="973" h="114">
                  <a:moveTo>
                    <a:pt x="5" y="103"/>
                  </a:moveTo>
                  <a:lnTo>
                    <a:pt x="911" y="33"/>
                  </a:lnTo>
                  <a:lnTo>
                    <a:pt x="912" y="33"/>
                  </a:lnTo>
                  <a:lnTo>
                    <a:pt x="914" y="33"/>
                  </a:lnTo>
                  <a:lnTo>
                    <a:pt x="915" y="35"/>
                  </a:lnTo>
                  <a:lnTo>
                    <a:pt x="915" y="38"/>
                  </a:lnTo>
                  <a:lnTo>
                    <a:pt x="915" y="39"/>
                  </a:lnTo>
                  <a:lnTo>
                    <a:pt x="914" y="41"/>
                  </a:lnTo>
                  <a:lnTo>
                    <a:pt x="912" y="41"/>
                  </a:lnTo>
                  <a:lnTo>
                    <a:pt x="911" y="42"/>
                  </a:lnTo>
                  <a:lnTo>
                    <a:pt x="5" y="114"/>
                  </a:lnTo>
                  <a:lnTo>
                    <a:pt x="3" y="112"/>
                  </a:lnTo>
                  <a:lnTo>
                    <a:pt x="2" y="112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2" y="105"/>
                  </a:lnTo>
                  <a:lnTo>
                    <a:pt x="5" y="103"/>
                  </a:lnTo>
                  <a:lnTo>
                    <a:pt x="5" y="103"/>
                  </a:lnTo>
                  <a:close/>
                  <a:moveTo>
                    <a:pt x="896" y="0"/>
                  </a:moveTo>
                  <a:lnTo>
                    <a:pt x="973" y="32"/>
                  </a:lnTo>
                  <a:lnTo>
                    <a:pt x="902" y="7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Freeform 28"/>
            <p:cNvSpPr>
              <a:spLocks noEditPoints="1"/>
            </p:cNvSpPr>
            <p:nvPr/>
          </p:nvSpPr>
          <p:spPr bwMode="auto">
            <a:xfrm>
              <a:off x="2745" y="1033"/>
              <a:ext cx="783" cy="26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24" y="228"/>
                </a:cxn>
                <a:cxn ang="0">
                  <a:pos x="725" y="229"/>
                </a:cxn>
                <a:cxn ang="0">
                  <a:pos x="727" y="231"/>
                </a:cxn>
                <a:cxn ang="0">
                  <a:pos x="728" y="232"/>
                </a:cxn>
                <a:cxn ang="0">
                  <a:pos x="728" y="234"/>
                </a:cxn>
                <a:cxn ang="0">
                  <a:pos x="727" y="235"/>
                </a:cxn>
                <a:cxn ang="0">
                  <a:pos x="725" y="237"/>
                </a:cxn>
                <a:cxn ang="0">
                  <a:pos x="724" y="237"/>
                </a:cxn>
                <a:cxn ang="0">
                  <a:pos x="722" y="237"/>
                </a:cxn>
                <a:cxn ang="0">
                  <a:pos x="3" y="9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722" y="193"/>
                </a:cxn>
                <a:cxn ang="0">
                  <a:pos x="783" y="252"/>
                </a:cxn>
                <a:cxn ang="0">
                  <a:pos x="700" y="264"/>
                </a:cxn>
                <a:cxn ang="0">
                  <a:pos x="722" y="193"/>
                </a:cxn>
              </a:cxnLst>
              <a:rect l="0" t="0" r="r" b="b"/>
              <a:pathLst>
                <a:path w="783" h="264">
                  <a:moveTo>
                    <a:pt x="6" y="0"/>
                  </a:moveTo>
                  <a:lnTo>
                    <a:pt x="724" y="228"/>
                  </a:lnTo>
                  <a:lnTo>
                    <a:pt x="725" y="229"/>
                  </a:lnTo>
                  <a:lnTo>
                    <a:pt x="727" y="231"/>
                  </a:lnTo>
                  <a:lnTo>
                    <a:pt x="728" y="232"/>
                  </a:lnTo>
                  <a:lnTo>
                    <a:pt x="728" y="234"/>
                  </a:lnTo>
                  <a:lnTo>
                    <a:pt x="727" y="235"/>
                  </a:lnTo>
                  <a:lnTo>
                    <a:pt x="725" y="237"/>
                  </a:lnTo>
                  <a:lnTo>
                    <a:pt x="724" y="237"/>
                  </a:lnTo>
                  <a:lnTo>
                    <a:pt x="722" y="237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722" y="193"/>
                  </a:moveTo>
                  <a:lnTo>
                    <a:pt x="783" y="252"/>
                  </a:lnTo>
                  <a:lnTo>
                    <a:pt x="700" y="264"/>
                  </a:lnTo>
                  <a:lnTo>
                    <a:pt x="722" y="19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Freeform 29"/>
            <p:cNvSpPr>
              <a:spLocks noEditPoints="1"/>
            </p:cNvSpPr>
            <p:nvPr/>
          </p:nvSpPr>
          <p:spPr bwMode="auto">
            <a:xfrm>
              <a:off x="2973" y="1341"/>
              <a:ext cx="517" cy="357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462" y="32"/>
                </a:cxn>
                <a:cxn ang="0">
                  <a:pos x="464" y="32"/>
                </a:cxn>
                <a:cxn ang="0">
                  <a:pos x="466" y="32"/>
                </a:cxn>
                <a:cxn ang="0">
                  <a:pos x="467" y="32"/>
                </a:cxn>
                <a:cxn ang="0">
                  <a:pos x="469" y="34"/>
                </a:cxn>
                <a:cxn ang="0">
                  <a:pos x="470" y="35"/>
                </a:cxn>
                <a:cxn ang="0">
                  <a:pos x="470" y="37"/>
                </a:cxn>
                <a:cxn ang="0">
                  <a:pos x="469" y="38"/>
                </a:cxn>
                <a:cxn ang="0">
                  <a:pos x="469" y="40"/>
                </a:cxn>
                <a:cxn ang="0">
                  <a:pos x="8" y="355"/>
                </a:cxn>
                <a:cxn ang="0">
                  <a:pos x="5" y="357"/>
                </a:cxn>
                <a:cxn ang="0">
                  <a:pos x="3" y="355"/>
                </a:cxn>
                <a:cxn ang="0">
                  <a:pos x="2" y="355"/>
                </a:cxn>
                <a:cxn ang="0">
                  <a:pos x="0" y="354"/>
                </a:cxn>
                <a:cxn ang="0">
                  <a:pos x="0" y="352"/>
                </a:cxn>
                <a:cxn ang="0">
                  <a:pos x="0" y="351"/>
                </a:cxn>
                <a:cxn ang="0">
                  <a:pos x="0" y="349"/>
                </a:cxn>
                <a:cxn ang="0">
                  <a:pos x="2" y="348"/>
                </a:cxn>
                <a:cxn ang="0">
                  <a:pos x="2" y="348"/>
                </a:cxn>
                <a:cxn ang="0">
                  <a:pos x="434" y="12"/>
                </a:cxn>
                <a:cxn ang="0">
                  <a:pos x="517" y="0"/>
                </a:cxn>
                <a:cxn ang="0">
                  <a:pos x="476" y="75"/>
                </a:cxn>
                <a:cxn ang="0">
                  <a:pos x="434" y="12"/>
                </a:cxn>
              </a:cxnLst>
              <a:rect l="0" t="0" r="r" b="b"/>
              <a:pathLst>
                <a:path w="517" h="357">
                  <a:moveTo>
                    <a:pt x="2" y="348"/>
                  </a:moveTo>
                  <a:lnTo>
                    <a:pt x="462" y="32"/>
                  </a:lnTo>
                  <a:lnTo>
                    <a:pt x="464" y="32"/>
                  </a:lnTo>
                  <a:lnTo>
                    <a:pt x="466" y="32"/>
                  </a:lnTo>
                  <a:lnTo>
                    <a:pt x="467" y="32"/>
                  </a:lnTo>
                  <a:lnTo>
                    <a:pt x="469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69" y="38"/>
                  </a:lnTo>
                  <a:lnTo>
                    <a:pt x="469" y="40"/>
                  </a:lnTo>
                  <a:lnTo>
                    <a:pt x="8" y="355"/>
                  </a:lnTo>
                  <a:lnTo>
                    <a:pt x="5" y="357"/>
                  </a:lnTo>
                  <a:lnTo>
                    <a:pt x="3" y="355"/>
                  </a:lnTo>
                  <a:lnTo>
                    <a:pt x="2" y="355"/>
                  </a:lnTo>
                  <a:lnTo>
                    <a:pt x="0" y="354"/>
                  </a:lnTo>
                  <a:lnTo>
                    <a:pt x="0" y="352"/>
                  </a:lnTo>
                  <a:lnTo>
                    <a:pt x="0" y="351"/>
                  </a:lnTo>
                  <a:lnTo>
                    <a:pt x="0" y="349"/>
                  </a:lnTo>
                  <a:lnTo>
                    <a:pt x="2" y="348"/>
                  </a:lnTo>
                  <a:lnTo>
                    <a:pt x="2" y="348"/>
                  </a:lnTo>
                  <a:close/>
                  <a:moveTo>
                    <a:pt x="434" y="12"/>
                  </a:moveTo>
                  <a:lnTo>
                    <a:pt x="517" y="0"/>
                  </a:lnTo>
                  <a:lnTo>
                    <a:pt x="476" y="75"/>
                  </a:lnTo>
                  <a:lnTo>
                    <a:pt x="434" y="1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Rectangle 30"/>
            <p:cNvSpPr>
              <a:spLocks noChangeArrowheads="1"/>
            </p:cNvSpPr>
            <p:nvPr/>
          </p:nvSpPr>
          <p:spPr bwMode="auto">
            <a:xfrm>
              <a:off x="792" y="1393"/>
              <a:ext cx="76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2</a:t>
              </a:r>
              <a:endParaRPr lang="en-US"/>
            </a:p>
          </p:txBody>
        </p:sp>
        <p:sp>
          <p:nvSpPr>
            <p:cNvPr id="112671" name="Rectangle 31"/>
            <p:cNvSpPr>
              <a:spLocks noChangeArrowheads="1"/>
            </p:cNvSpPr>
            <p:nvPr/>
          </p:nvSpPr>
          <p:spPr bwMode="auto">
            <a:xfrm>
              <a:off x="897" y="1770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6</a:t>
              </a:r>
              <a:endParaRPr lang="en-US"/>
            </a:p>
          </p:txBody>
        </p:sp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1078" y="1506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2673" name="Rectangle 33"/>
            <p:cNvSpPr>
              <a:spLocks noChangeArrowheads="1"/>
            </p:cNvSpPr>
            <p:nvPr/>
          </p:nvSpPr>
          <p:spPr bwMode="auto">
            <a:xfrm>
              <a:off x="2019" y="1258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2674" name="Rectangle 34"/>
            <p:cNvSpPr>
              <a:spLocks noChangeArrowheads="1"/>
            </p:cNvSpPr>
            <p:nvPr/>
          </p:nvSpPr>
          <p:spPr bwMode="auto">
            <a:xfrm>
              <a:off x="3046" y="1146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8</a:t>
              </a:r>
              <a:endParaRPr lang="en-US"/>
            </a:p>
          </p:txBody>
        </p:sp>
        <p:sp>
          <p:nvSpPr>
            <p:cNvPr id="112675" name="Rectangle 35"/>
            <p:cNvSpPr>
              <a:spLocks noChangeArrowheads="1"/>
            </p:cNvSpPr>
            <p:nvPr/>
          </p:nvSpPr>
          <p:spPr bwMode="auto">
            <a:xfrm>
              <a:off x="3074" y="1468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2676" name="Rectangle 36"/>
            <p:cNvSpPr>
              <a:spLocks noChangeArrowheads="1"/>
            </p:cNvSpPr>
            <p:nvPr/>
          </p:nvSpPr>
          <p:spPr bwMode="auto">
            <a:xfrm>
              <a:off x="2057" y="1863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6</a:t>
              </a:r>
              <a:endParaRPr lang="en-US"/>
            </a:p>
          </p:txBody>
        </p:sp>
        <p:sp>
          <p:nvSpPr>
            <p:cNvPr id="112677" name="Freeform 37"/>
            <p:cNvSpPr>
              <a:spLocks/>
            </p:cNvSpPr>
            <p:nvPr/>
          </p:nvSpPr>
          <p:spPr bwMode="auto">
            <a:xfrm>
              <a:off x="3586" y="1199"/>
              <a:ext cx="170" cy="171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59" y="4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1"/>
                </a:cxn>
                <a:cxn ang="0">
                  <a:pos x="9" y="45"/>
                </a:cxn>
                <a:cxn ang="0">
                  <a:pos x="3" y="60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1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1"/>
                </a:cxn>
                <a:cxn ang="0">
                  <a:pos x="150" y="139"/>
                </a:cxn>
                <a:cxn ang="0">
                  <a:pos x="160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0"/>
                </a:cxn>
                <a:cxn ang="0">
                  <a:pos x="160" y="45"/>
                </a:cxn>
                <a:cxn ang="0">
                  <a:pos x="150" y="31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4"/>
                </a:cxn>
                <a:cxn ang="0">
                  <a:pos x="94" y="1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lnTo>
                    <a:pt x="76" y="1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2" y="7"/>
                  </a:lnTo>
                  <a:lnTo>
                    <a:pt x="44" y="10"/>
                  </a:lnTo>
                  <a:lnTo>
                    <a:pt x="36" y="15"/>
                  </a:lnTo>
                  <a:lnTo>
                    <a:pt x="30" y="19"/>
                  </a:lnTo>
                  <a:lnTo>
                    <a:pt x="24" y="25"/>
                  </a:lnTo>
                  <a:lnTo>
                    <a:pt x="18" y="31"/>
                  </a:lnTo>
                  <a:lnTo>
                    <a:pt x="14" y="37"/>
                  </a:lnTo>
                  <a:lnTo>
                    <a:pt x="9" y="45"/>
                  </a:lnTo>
                  <a:lnTo>
                    <a:pt x="6" y="53"/>
                  </a:lnTo>
                  <a:lnTo>
                    <a:pt x="3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1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70"/>
                  </a:lnTo>
                  <a:lnTo>
                    <a:pt x="76" y="170"/>
                  </a:lnTo>
                  <a:lnTo>
                    <a:pt x="85" y="171"/>
                  </a:lnTo>
                  <a:lnTo>
                    <a:pt x="94" y="170"/>
                  </a:lnTo>
                  <a:lnTo>
                    <a:pt x="102" y="170"/>
                  </a:lnTo>
                  <a:lnTo>
                    <a:pt x="111" y="167"/>
                  </a:lnTo>
                  <a:lnTo>
                    <a:pt x="119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1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0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0" y="86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0"/>
                  </a:lnTo>
                  <a:lnTo>
                    <a:pt x="164" y="53"/>
                  </a:lnTo>
                  <a:lnTo>
                    <a:pt x="160" y="45"/>
                  </a:lnTo>
                  <a:lnTo>
                    <a:pt x="155" y="37"/>
                  </a:lnTo>
                  <a:lnTo>
                    <a:pt x="150" y="31"/>
                  </a:lnTo>
                  <a:lnTo>
                    <a:pt x="146" y="25"/>
                  </a:lnTo>
                  <a:lnTo>
                    <a:pt x="140" y="19"/>
                  </a:lnTo>
                  <a:lnTo>
                    <a:pt x="132" y="15"/>
                  </a:lnTo>
                  <a:lnTo>
                    <a:pt x="126" y="10"/>
                  </a:lnTo>
                  <a:lnTo>
                    <a:pt x="119" y="7"/>
                  </a:lnTo>
                  <a:lnTo>
                    <a:pt x="111" y="4"/>
                  </a:lnTo>
                  <a:lnTo>
                    <a:pt x="102" y="1"/>
                  </a:lnTo>
                  <a:lnTo>
                    <a:pt x="94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78" name="Freeform 38"/>
            <p:cNvSpPr>
              <a:spLocks/>
            </p:cNvSpPr>
            <p:nvPr/>
          </p:nvSpPr>
          <p:spPr bwMode="auto">
            <a:xfrm>
              <a:off x="3586" y="1199"/>
              <a:ext cx="170" cy="171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59" y="4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1"/>
                </a:cxn>
                <a:cxn ang="0">
                  <a:pos x="9" y="45"/>
                </a:cxn>
                <a:cxn ang="0">
                  <a:pos x="3" y="60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1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1"/>
                </a:cxn>
                <a:cxn ang="0">
                  <a:pos x="150" y="139"/>
                </a:cxn>
                <a:cxn ang="0">
                  <a:pos x="160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0"/>
                </a:cxn>
                <a:cxn ang="0">
                  <a:pos x="160" y="45"/>
                </a:cxn>
                <a:cxn ang="0">
                  <a:pos x="150" y="31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4"/>
                </a:cxn>
                <a:cxn ang="0">
                  <a:pos x="94" y="1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lnTo>
                    <a:pt x="76" y="1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2" y="7"/>
                  </a:lnTo>
                  <a:lnTo>
                    <a:pt x="44" y="10"/>
                  </a:lnTo>
                  <a:lnTo>
                    <a:pt x="36" y="15"/>
                  </a:lnTo>
                  <a:lnTo>
                    <a:pt x="30" y="19"/>
                  </a:lnTo>
                  <a:lnTo>
                    <a:pt x="24" y="25"/>
                  </a:lnTo>
                  <a:lnTo>
                    <a:pt x="18" y="31"/>
                  </a:lnTo>
                  <a:lnTo>
                    <a:pt x="14" y="37"/>
                  </a:lnTo>
                  <a:lnTo>
                    <a:pt x="9" y="45"/>
                  </a:lnTo>
                  <a:lnTo>
                    <a:pt x="6" y="53"/>
                  </a:lnTo>
                  <a:lnTo>
                    <a:pt x="3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1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70"/>
                  </a:lnTo>
                  <a:lnTo>
                    <a:pt x="76" y="170"/>
                  </a:lnTo>
                  <a:lnTo>
                    <a:pt x="85" y="171"/>
                  </a:lnTo>
                  <a:lnTo>
                    <a:pt x="94" y="170"/>
                  </a:lnTo>
                  <a:lnTo>
                    <a:pt x="102" y="170"/>
                  </a:lnTo>
                  <a:lnTo>
                    <a:pt x="111" y="167"/>
                  </a:lnTo>
                  <a:lnTo>
                    <a:pt x="119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1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0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0" y="86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0"/>
                  </a:lnTo>
                  <a:lnTo>
                    <a:pt x="164" y="53"/>
                  </a:lnTo>
                  <a:lnTo>
                    <a:pt x="160" y="45"/>
                  </a:lnTo>
                  <a:lnTo>
                    <a:pt x="155" y="37"/>
                  </a:lnTo>
                  <a:lnTo>
                    <a:pt x="150" y="31"/>
                  </a:lnTo>
                  <a:lnTo>
                    <a:pt x="146" y="25"/>
                  </a:lnTo>
                  <a:lnTo>
                    <a:pt x="140" y="19"/>
                  </a:lnTo>
                  <a:lnTo>
                    <a:pt x="132" y="15"/>
                  </a:lnTo>
                  <a:lnTo>
                    <a:pt x="126" y="10"/>
                  </a:lnTo>
                  <a:lnTo>
                    <a:pt x="119" y="7"/>
                  </a:lnTo>
                  <a:lnTo>
                    <a:pt x="111" y="4"/>
                  </a:lnTo>
                  <a:lnTo>
                    <a:pt x="102" y="1"/>
                  </a:lnTo>
                  <a:lnTo>
                    <a:pt x="94" y="1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79" name="Rectangle 39"/>
            <p:cNvSpPr>
              <a:spLocks noChangeArrowheads="1"/>
            </p:cNvSpPr>
            <p:nvPr/>
          </p:nvSpPr>
          <p:spPr bwMode="auto">
            <a:xfrm>
              <a:off x="3626" y="1218"/>
              <a:ext cx="1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12680" name="Freeform 40"/>
            <p:cNvSpPr>
              <a:spLocks/>
            </p:cNvSpPr>
            <p:nvPr/>
          </p:nvSpPr>
          <p:spPr bwMode="auto">
            <a:xfrm>
              <a:off x="2540" y="781"/>
              <a:ext cx="172" cy="172"/>
            </a:xfrm>
            <a:custGeom>
              <a:avLst/>
              <a:gdLst/>
              <a:ahLst/>
              <a:cxnLst>
                <a:cxn ang="0">
                  <a:pos x="78" y="2"/>
                </a:cxn>
                <a:cxn ang="0">
                  <a:pos x="61" y="5"/>
                </a:cxn>
                <a:cxn ang="0">
                  <a:pos x="44" y="11"/>
                </a:cxn>
                <a:cxn ang="0">
                  <a:pos x="32" y="20"/>
                </a:cxn>
                <a:cxn ang="0">
                  <a:pos x="20" y="32"/>
                </a:cxn>
                <a:cxn ang="0">
                  <a:pos x="11" y="46"/>
                </a:cxn>
                <a:cxn ang="0">
                  <a:pos x="5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5" y="111"/>
                </a:cxn>
                <a:cxn ang="0">
                  <a:pos x="11" y="126"/>
                </a:cxn>
                <a:cxn ang="0">
                  <a:pos x="20" y="140"/>
                </a:cxn>
                <a:cxn ang="0">
                  <a:pos x="32" y="152"/>
                </a:cxn>
                <a:cxn ang="0">
                  <a:pos x="44" y="161"/>
                </a:cxn>
                <a:cxn ang="0">
                  <a:pos x="61" y="167"/>
                </a:cxn>
                <a:cxn ang="0">
                  <a:pos x="78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2" y="140"/>
                </a:cxn>
                <a:cxn ang="0">
                  <a:pos x="161" y="126"/>
                </a:cxn>
                <a:cxn ang="0">
                  <a:pos x="167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1"/>
                </a:cxn>
                <a:cxn ang="0">
                  <a:pos x="161" y="46"/>
                </a:cxn>
                <a:cxn ang="0">
                  <a:pos x="152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2" h="172">
                  <a:moveTo>
                    <a:pt x="85" y="0"/>
                  </a:moveTo>
                  <a:lnTo>
                    <a:pt x="78" y="2"/>
                  </a:lnTo>
                  <a:lnTo>
                    <a:pt x="68" y="2"/>
                  </a:lnTo>
                  <a:lnTo>
                    <a:pt x="61" y="5"/>
                  </a:lnTo>
                  <a:lnTo>
                    <a:pt x="52" y="8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1" y="46"/>
                  </a:lnTo>
                  <a:lnTo>
                    <a:pt x="6" y="53"/>
                  </a:lnTo>
                  <a:lnTo>
                    <a:pt x="5" y="61"/>
                  </a:lnTo>
                  <a:lnTo>
                    <a:pt x="2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2" y="103"/>
                  </a:lnTo>
                  <a:lnTo>
                    <a:pt x="5" y="111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4"/>
                  </a:lnTo>
                  <a:lnTo>
                    <a:pt x="20" y="140"/>
                  </a:lnTo>
                  <a:lnTo>
                    <a:pt x="26" y="146"/>
                  </a:lnTo>
                  <a:lnTo>
                    <a:pt x="32" y="152"/>
                  </a:lnTo>
                  <a:lnTo>
                    <a:pt x="38" y="156"/>
                  </a:lnTo>
                  <a:lnTo>
                    <a:pt x="44" y="161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70"/>
                  </a:lnTo>
                  <a:lnTo>
                    <a:pt x="78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3" y="170"/>
                  </a:lnTo>
                  <a:lnTo>
                    <a:pt x="111" y="167"/>
                  </a:lnTo>
                  <a:lnTo>
                    <a:pt x="119" y="164"/>
                  </a:lnTo>
                  <a:lnTo>
                    <a:pt x="126" y="161"/>
                  </a:lnTo>
                  <a:lnTo>
                    <a:pt x="134" y="156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2" y="140"/>
                  </a:lnTo>
                  <a:lnTo>
                    <a:pt x="157" y="134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1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2" y="87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1"/>
                  </a:lnTo>
                  <a:lnTo>
                    <a:pt x="164" y="53"/>
                  </a:lnTo>
                  <a:lnTo>
                    <a:pt x="161" y="46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4" y="15"/>
                  </a:lnTo>
                  <a:lnTo>
                    <a:pt x="126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1" name="Freeform 41"/>
            <p:cNvSpPr>
              <a:spLocks/>
            </p:cNvSpPr>
            <p:nvPr/>
          </p:nvSpPr>
          <p:spPr bwMode="auto">
            <a:xfrm>
              <a:off x="2540" y="781"/>
              <a:ext cx="172" cy="172"/>
            </a:xfrm>
            <a:custGeom>
              <a:avLst/>
              <a:gdLst/>
              <a:ahLst/>
              <a:cxnLst>
                <a:cxn ang="0">
                  <a:pos x="78" y="2"/>
                </a:cxn>
                <a:cxn ang="0">
                  <a:pos x="61" y="5"/>
                </a:cxn>
                <a:cxn ang="0">
                  <a:pos x="44" y="11"/>
                </a:cxn>
                <a:cxn ang="0">
                  <a:pos x="32" y="20"/>
                </a:cxn>
                <a:cxn ang="0">
                  <a:pos x="20" y="32"/>
                </a:cxn>
                <a:cxn ang="0">
                  <a:pos x="11" y="46"/>
                </a:cxn>
                <a:cxn ang="0">
                  <a:pos x="5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5" y="111"/>
                </a:cxn>
                <a:cxn ang="0">
                  <a:pos x="11" y="126"/>
                </a:cxn>
                <a:cxn ang="0">
                  <a:pos x="20" y="140"/>
                </a:cxn>
                <a:cxn ang="0">
                  <a:pos x="32" y="152"/>
                </a:cxn>
                <a:cxn ang="0">
                  <a:pos x="44" y="161"/>
                </a:cxn>
                <a:cxn ang="0">
                  <a:pos x="61" y="167"/>
                </a:cxn>
                <a:cxn ang="0">
                  <a:pos x="78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2" y="140"/>
                </a:cxn>
                <a:cxn ang="0">
                  <a:pos x="161" y="126"/>
                </a:cxn>
                <a:cxn ang="0">
                  <a:pos x="167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1"/>
                </a:cxn>
                <a:cxn ang="0">
                  <a:pos x="161" y="46"/>
                </a:cxn>
                <a:cxn ang="0">
                  <a:pos x="152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2" h="172">
                  <a:moveTo>
                    <a:pt x="85" y="0"/>
                  </a:moveTo>
                  <a:lnTo>
                    <a:pt x="78" y="2"/>
                  </a:lnTo>
                  <a:lnTo>
                    <a:pt x="68" y="2"/>
                  </a:lnTo>
                  <a:lnTo>
                    <a:pt x="61" y="5"/>
                  </a:lnTo>
                  <a:lnTo>
                    <a:pt x="52" y="8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1" y="46"/>
                  </a:lnTo>
                  <a:lnTo>
                    <a:pt x="6" y="53"/>
                  </a:lnTo>
                  <a:lnTo>
                    <a:pt x="5" y="61"/>
                  </a:lnTo>
                  <a:lnTo>
                    <a:pt x="2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2" y="103"/>
                  </a:lnTo>
                  <a:lnTo>
                    <a:pt x="5" y="111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4"/>
                  </a:lnTo>
                  <a:lnTo>
                    <a:pt x="20" y="140"/>
                  </a:lnTo>
                  <a:lnTo>
                    <a:pt x="26" y="146"/>
                  </a:lnTo>
                  <a:lnTo>
                    <a:pt x="32" y="152"/>
                  </a:lnTo>
                  <a:lnTo>
                    <a:pt x="38" y="156"/>
                  </a:lnTo>
                  <a:lnTo>
                    <a:pt x="44" y="161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70"/>
                  </a:lnTo>
                  <a:lnTo>
                    <a:pt x="78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3" y="170"/>
                  </a:lnTo>
                  <a:lnTo>
                    <a:pt x="111" y="167"/>
                  </a:lnTo>
                  <a:lnTo>
                    <a:pt x="119" y="164"/>
                  </a:lnTo>
                  <a:lnTo>
                    <a:pt x="126" y="161"/>
                  </a:lnTo>
                  <a:lnTo>
                    <a:pt x="134" y="156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2" y="140"/>
                  </a:lnTo>
                  <a:lnTo>
                    <a:pt x="157" y="134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1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2" y="87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1"/>
                  </a:lnTo>
                  <a:lnTo>
                    <a:pt x="164" y="53"/>
                  </a:lnTo>
                  <a:lnTo>
                    <a:pt x="161" y="46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4" y="15"/>
                  </a:lnTo>
                  <a:lnTo>
                    <a:pt x="126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4" y="2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2" name="Rectangle 42"/>
            <p:cNvSpPr>
              <a:spLocks noChangeArrowheads="1"/>
            </p:cNvSpPr>
            <p:nvPr/>
          </p:nvSpPr>
          <p:spPr bwMode="auto">
            <a:xfrm>
              <a:off x="2571" y="801"/>
              <a:ext cx="13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112683" name="Freeform 43"/>
            <p:cNvSpPr>
              <a:spLocks/>
            </p:cNvSpPr>
            <p:nvPr/>
          </p:nvSpPr>
          <p:spPr bwMode="auto">
            <a:xfrm>
              <a:off x="2788" y="1826"/>
              <a:ext cx="170" cy="17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3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0"/>
                </a:cxn>
                <a:cxn ang="0">
                  <a:pos x="9" y="44"/>
                </a:cxn>
                <a:cxn ang="0">
                  <a:pos x="3" y="59"/>
                </a:cxn>
                <a:cxn ang="0">
                  <a:pos x="0" y="75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0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0"/>
                </a:cxn>
                <a:cxn ang="0">
                  <a:pos x="150" y="139"/>
                </a:cxn>
                <a:cxn ang="0">
                  <a:pos x="159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5"/>
                </a:cxn>
                <a:cxn ang="0">
                  <a:pos x="167" y="59"/>
                </a:cxn>
                <a:cxn ang="0">
                  <a:pos x="159" y="44"/>
                </a:cxn>
                <a:cxn ang="0">
                  <a:pos x="150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0" h="170">
                  <a:moveTo>
                    <a:pt x="85" y="0"/>
                  </a:moveTo>
                  <a:lnTo>
                    <a:pt x="76" y="0"/>
                  </a:lnTo>
                  <a:lnTo>
                    <a:pt x="67" y="1"/>
                  </a:lnTo>
                  <a:lnTo>
                    <a:pt x="59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68"/>
                  </a:lnTo>
                  <a:lnTo>
                    <a:pt x="76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2" y="168"/>
                  </a:lnTo>
                  <a:lnTo>
                    <a:pt x="111" y="167"/>
                  </a:lnTo>
                  <a:lnTo>
                    <a:pt x="118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5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59" y="44"/>
                  </a:lnTo>
                  <a:lnTo>
                    <a:pt x="155" y="37"/>
                  </a:lnTo>
                  <a:lnTo>
                    <a:pt x="150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4" name="Freeform 44"/>
            <p:cNvSpPr>
              <a:spLocks/>
            </p:cNvSpPr>
            <p:nvPr/>
          </p:nvSpPr>
          <p:spPr bwMode="auto">
            <a:xfrm>
              <a:off x="2788" y="1826"/>
              <a:ext cx="170" cy="17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3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0"/>
                </a:cxn>
                <a:cxn ang="0">
                  <a:pos x="9" y="44"/>
                </a:cxn>
                <a:cxn ang="0">
                  <a:pos x="3" y="59"/>
                </a:cxn>
                <a:cxn ang="0">
                  <a:pos x="0" y="75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0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0"/>
                </a:cxn>
                <a:cxn ang="0">
                  <a:pos x="150" y="139"/>
                </a:cxn>
                <a:cxn ang="0">
                  <a:pos x="159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5"/>
                </a:cxn>
                <a:cxn ang="0">
                  <a:pos x="167" y="59"/>
                </a:cxn>
                <a:cxn ang="0">
                  <a:pos x="159" y="44"/>
                </a:cxn>
                <a:cxn ang="0">
                  <a:pos x="150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0" h="170">
                  <a:moveTo>
                    <a:pt x="85" y="0"/>
                  </a:moveTo>
                  <a:lnTo>
                    <a:pt x="76" y="0"/>
                  </a:lnTo>
                  <a:lnTo>
                    <a:pt x="67" y="1"/>
                  </a:lnTo>
                  <a:lnTo>
                    <a:pt x="59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68"/>
                  </a:lnTo>
                  <a:lnTo>
                    <a:pt x="76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2" y="168"/>
                  </a:lnTo>
                  <a:lnTo>
                    <a:pt x="111" y="167"/>
                  </a:lnTo>
                  <a:lnTo>
                    <a:pt x="118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5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59" y="44"/>
                  </a:lnTo>
                  <a:lnTo>
                    <a:pt x="155" y="37"/>
                  </a:lnTo>
                  <a:lnTo>
                    <a:pt x="150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5" name="Rectangle 45"/>
            <p:cNvSpPr>
              <a:spLocks noChangeArrowheads="1"/>
            </p:cNvSpPr>
            <p:nvPr/>
          </p:nvSpPr>
          <p:spPr bwMode="auto">
            <a:xfrm>
              <a:off x="2826" y="1846"/>
              <a:ext cx="10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K</a:t>
              </a:r>
              <a:endParaRPr lang="en-US"/>
            </a:p>
          </p:txBody>
        </p:sp>
        <p:sp>
          <p:nvSpPr>
            <p:cNvPr id="112686" name="Freeform 46"/>
            <p:cNvSpPr>
              <a:spLocks/>
            </p:cNvSpPr>
            <p:nvPr/>
          </p:nvSpPr>
          <p:spPr bwMode="auto">
            <a:xfrm>
              <a:off x="242" y="1616"/>
              <a:ext cx="170" cy="17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6"/>
                </a:cxn>
                <a:cxn ang="0">
                  <a:pos x="3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39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5" y="61"/>
                </a:cxn>
                <a:cxn ang="0">
                  <a:pos x="159" y="46"/>
                </a:cxn>
                <a:cxn ang="0">
                  <a:pos x="150" y="32"/>
                </a:cxn>
                <a:cxn ang="0">
                  <a:pos x="139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2"/>
                  </a:lnTo>
                  <a:lnTo>
                    <a:pt x="66" y="2"/>
                  </a:lnTo>
                  <a:lnTo>
                    <a:pt x="59" y="5"/>
                  </a:lnTo>
                  <a:lnTo>
                    <a:pt x="51" y="8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6"/>
                  </a:lnTo>
                  <a:lnTo>
                    <a:pt x="6" y="53"/>
                  </a:lnTo>
                  <a:lnTo>
                    <a:pt x="3" y="61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6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6" y="170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1" y="170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6"/>
                  </a:lnTo>
                  <a:lnTo>
                    <a:pt x="139" y="152"/>
                  </a:lnTo>
                  <a:lnTo>
                    <a:pt x="145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7"/>
                  </a:lnTo>
                  <a:lnTo>
                    <a:pt x="170" y="77"/>
                  </a:lnTo>
                  <a:lnTo>
                    <a:pt x="168" y="68"/>
                  </a:lnTo>
                  <a:lnTo>
                    <a:pt x="165" y="61"/>
                  </a:lnTo>
                  <a:lnTo>
                    <a:pt x="164" y="53"/>
                  </a:lnTo>
                  <a:lnTo>
                    <a:pt x="159" y="46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5" y="26"/>
                  </a:lnTo>
                  <a:lnTo>
                    <a:pt x="139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8"/>
                  </a:lnTo>
                  <a:lnTo>
                    <a:pt x="111" y="5"/>
                  </a:lnTo>
                  <a:lnTo>
                    <a:pt x="101" y="2"/>
                  </a:lnTo>
                  <a:lnTo>
                    <a:pt x="9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7" name="Freeform 47"/>
            <p:cNvSpPr>
              <a:spLocks/>
            </p:cNvSpPr>
            <p:nvPr/>
          </p:nvSpPr>
          <p:spPr bwMode="auto">
            <a:xfrm>
              <a:off x="242" y="1616"/>
              <a:ext cx="170" cy="17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6"/>
                </a:cxn>
                <a:cxn ang="0">
                  <a:pos x="3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39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5" y="61"/>
                </a:cxn>
                <a:cxn ang="0">
                  <a:pos x="159" y="46"/>
                </a:cxn>
                <a:cxn ang="0">
                  <a:pos x="150" y="32"/>
                </a:cxn>
                <a:cxn ang="0">
                  <a:pos x="139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2"/>
                  </a:lnTo>
                  <a:lnTo>
                    <a:pt x="66" y="2"/>
                  </a:lnTo>
                  <a:lnTo>
                    <a:pt x="59" y="5"/>
                  </a:lnTo>
                  <a:lnTo>
                    <a:pt x="51" y="8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6"/>
                  </a:lnTo>
                  <a:lnTo>
                    <a:pt x="6" y="53"/>
                  </a:lnTo>
                  <a:lnTo>
                    <a:pt x="3" y="61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6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6" y="170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1" y="170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6"/>
                  </a:lnTo>
                  <a:lnTo>
                    <a:pt x="139" y="152"/>
                  </a:lnTo>
                  <a:lnTo>
                    <a:pt x="145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7"/>
                  </a:lnTo>
                  <a:lnTo>
                    <a:pt x="170" y="77"/>
                  </a:lnTo>
                  <a:lnTo>
                    <a:pt x="168" y="68"/>
                  </a:lnTo>
                  <a:lnTo>
                    <a:pt x="165" y="61"/>
                  </a:lnTo>
                  <a:lnTo>
                    <a:pt x="164" y="53"/>
                  </a:lnTo>
                  <a:lnTo>
                    <a:pt x="159" y="46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5" y="26"/>
                  </a:lnTo>
                  <a:lnTo>
                    <a:pt x="139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8"/>
                  </a:lnTo>
                  <a:lnTo>
                    <a:pt x="111" y="5"/>
                  </a:lnTo>
                  <a:lnTo>
                    <a:pt x="101" y="2"/>
                  </a:lnTo>
                  <a:lnTo>
                    <a:pt x="94" y="2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8" name="Rectangle 48"/>
            <p:cNvSpPr>
              <a:spLocks noChangeArrowheads="1"/>
            </p:cNvSpPr>
            <p:nvPr/>
          </p:nvSpPr>
          <p:spPr bwMode="auto">
            <a:xfrm>
              <a:off x="292" y="1636"/>
              <a:ext cx="8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12689" name="Freeform 49"/>
            <p:cNvSpPr>
              <a:spLocks/>
            </p:cNvSpPr>
            <p:nvPr/>
          </p:nvSpPr>
          <p:spPr bwMode="auto">
            <a:xfrm>
              <a:off x="1020" y="915"/>
              <a:ext cx="172" cy="170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61" y="3"/>
                </a:cxn>
                <a:cxn ang="0">
                  <a:pos x="44" y="10"/>
                </a:cxn>
                <a:cxn ang="0">
                  <a:pos x="32" y="19"/>
                </a:cxn>
                <a:cxn ang="0">
                  <a:pos x="20" y="30"/>
                </a:cxn>
                <a:cxn ang="0">
                  <a:pos x="11" y="44"/>
                </a:cxn>
                <a:cxn ang="0">
                  <a:pos x="4" y="59"/>
                </a:cxn>
                <a:cxn ang="0">
                  <a:pos x="0" y="76"/>
                </a:cxn>
                <a:cxn ang="0">
                  <a:pos x="0" y="94"/>
                </a:cxn>
                <a:cxn ang="0">
                  <a:pos x="4" y="110"/>
                </a:cxn>
                <a:cxn ang="0">
                  <a:pos x="11" y="126"/>
                </a:cxn>
                <a:cxn ang="0">
                  <a:pos x="20" y="139"/>
                </a:cxn>
                <a:cxn ang="0">
                  <a:pos x="32" y="150"/>
                </a:cxn>
                <a:cxn ang="0">
                  <a:pos x="44" y="159"/>
                </a:cxn>
                <a:cxn ang="0">
                  <a:pos x="61" y="167"/>
                </a:cxn>
                <a:cxn ang="0">
                  <a:pos x="77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59"/>
                </a:cxn>
                <a:cxn ang="0">
                  <a:pos x="140" y="150"/>
                </a:cxn>
                <a:cxn ang="0">
                  <a:pos x="152" y="139"/>
                </a:cxn>
                <a:cxn ang="0">
                  <a:pos x="161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6"/>
                </a:cxn>
                <a:cxn ang="0">
                  <a:pos x="167" y="59"/>
                </a:cxn>
                <a:cxn ang="0">
                  <a:pos x="161" y="44"/>
                </a:cxn>
                <a:cxn ang="0">
                  <a:pos x="152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2" h="170">
                  <a:moveTo>
                    <a:pt x="85" y="0"/>
                  </a:moveTo>
                  <a:lnTo>
                    <a:pt x="77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8" y="13"/>
                  </a:lnTo>
                  <a:lnTo>
                    <a:pt x="32" y="19"/>
                  </a:lnTo>
                  <a:lnTo>
                    <a:pt x="26" y="24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1" y="44"/>
                  </a:lnTo>
                  <a:lnTo>
                    <a:pt x="6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4" y="110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2"/>
                  </a:lnTo>
                  <a:lnTo>
                    <a:pt x="20" y="139"/>
                  </a:lnTo>
                  <a:lnTo>
                    <a:pt x="26" y="145"/>
                  </a:lnTo>
                  <a:lnTo>
                    <a:pt x="32" y="150"/>
                  </a:lnTo>
                  <a:lnTo>
                    <a:pt x="38" y="156"/>
                  </a:lnTo>
                  <a:lnTo>
                    <a:pt x="44" y="159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68"/>
                  </a:lnTo>
                  <a:lnTo>
                    <a:pt x="77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3" y="168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59"/>
                  </a:lnTo>
                  <a:lnTo>
                    <a:pt x="134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2" y="139"/>
                  </a:lnTo>
                  <a:lnTo>
                    <a:pt x="156" y="132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2" y="85"/>
                  </a:lnTo>
                  <a:lnTo>
                    <a:pt x="170" y="76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61" y="44"/>
                  </a:lnTo>
                  <a:lnTo>
                    <a:pt x="156" y="38"/>
                  </a:lnTo>
                  <a:lnTo>
                    <a:pt x="152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4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0" name="Freeform 50"/>
            <p:cNvSpPr>
              <a:spLocks/>
            </p:cNvSpPr>
            <p:nvPr/>
          </p:nvSpPr>
          <p:spPr bwMode="auto">
            <a:xfrm>
              <a:off x="1020" y="915"/>
              <a:ext cx="172" cy="170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61" y="3"/>
                </a:cxn>
                <a:cxn ang="0">
                  <a:pos x="44" y="10"/>
                </a:cxn>
                <a:cxn ang="0">
                  <a:pos x="32" y="19"/>
                </a:cxn>
                <a:cxn ang="0">
                  <a:pos x="20" y="30"/>
                </a:cxn>
                <a:cxn ang="0">
                  <a:pos x="11" y="44"/>
                </a:cxn>
                <a:cxn ang="0">
                  <a:pos x="4" y="59"/>
                </a:cxn>
                <a:cxn ang="0">
                  <a:pos x="0" y="76"/>
                </a:cxn>
                <a:cxn ang="0">
                  <a:pos x="0" y="94"/>
                </a:cxn>
                <a:cxn ang="0">
                  <a:pos x="4" y="110"/>
                </a:cxn>
                <a:cxn ang="0">
                  <a:pos x="11" y="126"/>
                </a:cxn>
                <a:cxn ang="0">
                  <a:pos x="20" y="139"/>
                </a:cxn>
                <a:cxn ang="0">
                  <a:pos x="32" y="150"/>
                </a:cxn>
                <a:cxn ang="0">
                  <a:pos x="44" y="159"/>
                </a:cxn>
                <a:cxn ang="0">
                  <a:pos x="61" y="167"/>
                </a:cxn>
                <a:cxn ang="0">
                  <a:pos x="77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59"/>
                </a:cxn>
                <a:cxn ang="0">
                  <a:pos x="140" y="150"/>
                </a:cxn>
                <a:cxn ang="0">
                  <a:pos x="152" y="139"/>
                </a:cxn>
                <a:cxn ang="0">
                  <a:pos x="161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6"/>
                </a:cxn>
                <a:cxn ang="0">
                  <a:pos x="167" y="59"/>
                </a:cxn>
                <a:cxn ang="0">
                  <a:pos x="161" y="44"/>
                </a:cxn>
                <a:cxn ang="0">
                  <a:pos x="152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2" h="170">
                  <a:moveTo>
                    <a:pt x="85" y="0"/>
                  </a:moveTo>
                  <a:lnTo>
                    <a:pt x="77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8" y="13"/>
                  </a:lnTo>
                  <a:lnTo>
                    <a:pt x="32" y="19"/>
                  </a:lnTo>
                  <a:lnTo>
                    <a:pt x="26" y="24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1" y="44"/>
                  </a:lnTo>
                  <a:lnTo>
                    <a:pt x="6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4" y="110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2"/>
                  </a:lnTo>
                  <a:lnTo>
                    <a:pt x="20" y="139"/>
                  </a:lnTo>
                  <a:lnTo>
                    <a:pt x="26" y="145"/>
                  </a:lnTo>
                  <a:lnTo>
                    <a:pt x="32" y="150"/>
                  </a:lnTo>
                  <a:lnTo>
                    <a:pt x="38" y="156"/>
                  </a:lnTo>
                  <a:lnTo>
                    <a:pt x="44" y="159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68"/>
                  </a:lnTo>
                  <a:lnTo>
                    <a:pt x="77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3" y="168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59"/>
                  </a:lnTo>
                  <a:lnTo>
                    <a:pt x="134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2" y="139"/>
                  </a:lnTo>
                  <a:lnTo>
                    <a:pt x="156" y="132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2" y="85"/>
                  </a:lnTo>
                  <a:lnTo>
                    <a:pt x="170" y="76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61" y="44"/>
                  </a:lnTo>
                  <a:lnTo>
                    <a:pt x="156" y="38"/>
                  </a:lnTo>
                  <a:lnTo>
                    <a:pt x="152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4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1" name="Rectangle 51"/>
            <p:cNvSpPr>
              <a:spLocks noChangeArrowheads="1"/>
            </p:cNvSpPr>
            <p:nvPr/>
          </p:nvSpPr>
          <p:spPr bwMode="auto">
            <a:xfrm>
              <a:off x="1066" y="935"/>
              <a:ext cx="10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112692" name="Freeform 52"/>
            <p:cNvSpPr>
              <a:spLocks/>
            </p:cNvSpPr>
            <p:nvPr/>
          </p:nvSpPr>
          <p:spPr bwMode="auto">
            <a:xfrm>
              <a:off x="1344" y="2176"/>
              <a:ext cx="170" cy="17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4"/>
                </a:cxn>
                <a:cxn ang="0">
                  <a:pos x="3" y="61"/>
                </a:cxn>
                <a:cxn ang="0">
                  <a:pos x="0" y="78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8"/>
                </a:cxn>
                <a:cxn ang="0">
                  <a:pos x="165" y="61"/>
                </a:cxn>
                <a:cxn ang="0">
                  <a:pos x="159" y="44"/>
                </a:cxn>
                <a:cxn ang="0">
                  <a:pos x="150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0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0"/>
                  </a:lnTo>
                  <a:lnTo>
                    <a:pt x="67" y="2"/>
                  </a:lnTo>
                  <a:lnTo>
                    <a:pt x="59" y="5"/>
                  </a:lnTo>
                  <a:lnTo>
                    <a:pt x="51" y="6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4"/>
                  </a:lnTo>
                  <a:lnTo>
                    <a:pt x="6" y="52"/>
                  </a:lnTo>
                  <a:lnTo>
                    <a:pt x="3" y="61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9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7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7" y="169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2" y="169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7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9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8"/>
                  </a:lnTo>
                  <a:lnTo>
                    <a:pt x="168" y="69"/>
                  </a:lnTo>
                  <a:lnTo>
                    <a:pt x="165" y="61"/>
                  </a:lnTo>
                  <a:lnTo>
                    <a:pt x="164" y="52"/>
                  </a:lnTo>
                  <a:lnTo>
                    <a:pt x="159" y="44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6"/>
                  </a:lnTo>
                  <a:lnTo>
                    <a:pt x="111" y="5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3" name="Freeform 53"/>
            <p:cNvSpPr>
              <a:spLocks/>
            </p:cNvSpPr>
            <p:nvPr/>
          </p:nvSpPr>
          <p:spPr bwMode="auto">
            <a:xfrm>
              <a:off x="1344" y="2176"/>
              <a:ext cx="170" cy="17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4"/>
                </a:cxn>
                <a:cxn ang="0">
                  <a:pos x="3" y="61"/>
                </a:cxn>
                <a:cxn ang="0">
                  <a:pos x="0" y="78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8"/>
                </a:cxn>
                <a:cxn ang="0">
                  <a:pos x="165" y="61"/>
                </a:cxn>
                <a:cxn ang="0">
                  <a:pos x="159" y="44"/>
                </a:cxn>
                <a:cxn ang="0">
                  <a:pos x="150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0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0"/>
                  </a:lnTo>
                  <a:lnTo>
                    <a:pt x="67" y="2"/>
                  </a:lnTo>
                  <a:lnTo>
                    <a:pt x="59" y="5"/>
                  </a:lnTo>
                  <a:lnTo>
                    <a:pt x="51" y="6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4"/>
                  </a:lnTo>
                  <a:lnTo>
                    <a:pt x="6" y="52"/>
                  </a:lnTo>
                  <a:lnTo>
                    <a:pt x="3" y="61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9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7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7" y="169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2" y="169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7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9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8"/>
                  </a:lnTo>
                  <a:lnTo>
                    <a:pt x="168" y="69"/>
                  </a:lnTo>
                  <a:lnTo>
                    <a:pt x="165" y="61"/>
                  </a:lnTo>
                  <a:lnTo>
                    <a:pt x="164" y="52"/>
                  </a:lnTo>
                  <a:lnTo>
                    <a:pt x="159" y="44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6"/>
                  </a:lnTo>
                  <a:lnTo>
                    <a:pt x="111" y="5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94" name="Rectangle 54"/>
            <p:cNvSpPr>
              <a:spLocks noChangeArrowheads="1"/>
            </p:cNvSpPr>
            <p:nvPr/>
          </p:nvSpPr>
          <p:spPr bwMode="auto">
            <a:xfrm>
              <a:off x="1395" y="2196"/>
              <a:ext cx="8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112695" name="Rectangle 55"/>
            <p:cNvSpPr>
              <a:spLocks noChangeArrowheads="1"/>
            </p:cNvSpPr>
            <p:nvPr/>
          </p:nvSpPr>
          <p:spPr bwMode="auto">
            <a:xfrm>
              <a:off x="3272" y="1592"/>
              <a:ext cx="15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14</a:t>
              </a:r>
              <a:endParaRPr lang="en-US"/>
            </a:p>
          </p:txBody>
        </p:sp>
        <p:sp>
          <p:nvSpPr>
            <p:cNvPr id="112696" name="Rectangle 56"/>
            <p:cNvSpPr>
              <a:spLocks noChangeArrowheads="1"/>
            </p:cNvSpPr>
            <p:nvPr/>
          </p:nvSpPr>
          <p:spPr bwMode="auto">
            <a:xfrm>
              <a:off x="2835" y="1322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8</a:t>
              </a:r>
              <a:endParaRPr lang="en-US"/>
            </a:p>
          </p:txBody>
        </p:sp>
        <p:sp>
          <p:nvSpPr>
            <p:cNvPr id="112697" name="Rectangle 57"/>
            <p:cNvSpPr>
              <a:spLocks noChangeArrowheads="1"/>
            </p:cNvSpPr>
            <p:nvPr/>
          </p:nvSpPr>
          <p:spPr bwMode="auto">
            <a:xfrm>
              <a:off x="2542" y="1285"/>
              <a:ext cx="151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12</a:t>
              </a:r>
              <a:endParaRPr lang="en-US"/>
            </a:p>
          </p:txBody>
        </p:sp>
        <p:sp>
          <p:nvSpPr>
            <p:cNvPr id="112698" name="Rectangle 58"/>
            <p:cNvSpPr>
              <a:spLocks noChangeArrowheads="1"/>
            </p:cNvSpPr>
            <p:nvPr/>
          </p:nvSpPr>
          <p:spPr bwMode="auto">
            <a:xfrm>
              <a:off x="1849" y="828"/>
              <a:ext cx="150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10</a:t>
              </a:r>
              <a:endParaRPr lang="en-US"/>
            </a:p>
          </p:txBody>
        </p:sp>
        <p:sp>
          <p:nvSpPr>
            <p:cNvPr id="112699" name="Rectangle 59"/>
            <p:cNvSpPr>
              <a:spLocks noChangeArrowheads="1"/>
            </p:cNvSpPr>
            <p:nvPr/>
          </p:nvSpPr>
          <p:spPr bwMode="auto">
            <a:xfrm>
              <a:off x="1810" y="1495"/>
              <a:ext cx="15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12700" name="Rectangle 60"/>
            <p:cNvSpPr>
              <a:spLocks noChangeArrowheads="1"/>
            </p:cNvSpPr>
            <p:nvPr/>
          </p:nvSpPr>
          <p:spPr bwMode="auto">
            <a:xfrm>
              <a:off x="2161" y="2073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4</a:t>
              </a:r>
              <a:endParaRPr lang="en-US"/>
            </a:p>
          </p:txBody>
        </p:sp>
        <p:sp>
          <p:nvSpPr>
            <p:cNvPr id="112701" name="Rectangle 61"/>
            <p:cNvSpPr>
              <a:spLocks noChangeArrowheads="1"/>
            </p:cNvSpPr>
            <p:nvPr/>
          </p:nvSpPr>
          <p:spPr bwMode="auto">
            <a:xfrm>
              <a:off x="1335" y="1629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12702" name="Rectangle 62"/>
            <p:cNvSpPr>
              <a:spLocks noChangeArrowheads="1"/>
            </p:cNvSpPr>
            <p:nvPr/>
          </p:nvSpPr>
          <p:spPr bwMode="auto">
            <a:xfrm>
              <a:off x="803" y="2025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0</a:t>
              </a:r>
              <a:endParaRPr lang="en-US"/>
            </a:p>
          </p:txBody>
        </p:sp>
        <p:sp>
          <p:nvSpPr>
            <p:cNvPr id="112703" name="Rectangle 63"/>
            <p:cNvSpPr>
              <a:spLocks noChangeArrowheads="1"/>
            </p:cNvSpPr>
            <p:nvPr/>
          </p:nvSpPr>
          <p:spPr bwMode="auto">
            <a:xfrm>
              <a:off x="897" y="1768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6</a:t>
              </a:r>
              <a:endParaRPr lang="en-US"/>
            </a:p>
          </p:txBody>
        </p:sp>
        <p:sp>
          <p:nvSpPr>
            <p:cNvPr id="112704" name="Rectangle 64"/>
            <p:cNvSpPr>
              <a:spLocks noChangeArrowheads="1"/>
            </p:cNvSpPr>
            <p:nvPr/>
          </p:nvSpPr>
          <p:spPr bwMode="auto">
            <a:xfrm>
              <a:off x="1078" y="1505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2705" name="Rectangle 65"/>
            <p:cNvSpPr>
              <a:spLocks noChangeArrowheads="1"/>
            </p:cNvSpPr>
            <p:nvPr/>
          </p:nvSpPr>
          <p:spPr bwMode="auto">
            <a:xfrm>
              <a:off x="2019" y="1258"/>
              <a:ext cx="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2706" name="Rectangle 66"/>
            <p:cNvSpPr>
              <a:spLocks noChangeArrowheads="1"/>
            </p:cNvSpPr>
            <p:nvPr/>
          </p:nvSpPr>
          <p:spPr bwMode="auto">
            <a:xfrm>
              <a:off x="1950" y="1038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2</a:t>
              </a:r>
              <a:endParaRPr lang="en-US"/>
            </a:p>
          </p:txBody>
        </p:sp>
        <p:sp>
          <p:nvSpPr>
            <p:cNvPr id="112707" name="Rectangle 67"/>
            <p:cNvSpPr>
              <a:spLocks noChangeArrowheads="1"/>
            </p:cNvSpPr>
            <p:nvPr/>
          </p:nvSpPr>
          <p:spPr bwMode="auto">
            <a:xfrm>
              <a:off x="3074" y="1468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12708" name="Rectangle 68"/>
            <p:cNvSpPr>
              <a:spLocks noChangeArrowheads="1"/>
            </p:cNvSpPr>
            <p:nvPr/>
          </p:nvSpPr>
          <p:spPr bwMode="auto">
            <a:xfrm>
              <a:off x="2057" y="1864"/>
              <a:ext cx="7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6</a:t>
              </a:r>
              <a:endParaRPr lang="en-US"/>
            </a:p>
          </p:txBody>
        </p:sp>
      </p:grpSp>
      <p:sp>
        <p:nvSpPr>
          <p:cNvPr id="112709" name="Freeform 69"/>
          <p:cNvSpPr>
            <a:spLocks noEditPoints="1"/>
          </p:cNvSpPr>
          <p:nvPr/>
        </p:nvSpPr>
        <p:spPr bwMode="auto">
          <a:xfrm>
            <a:off x="7112000" y="4306888"/>
            <a:ext cx="1473200" cy="534987"/>
          </a:xfrm>
          <a:custGeom>
            <a:avLst/>
            <a:gdLst/>
            <a:ahLst/>
            <a:cxnLst>
              <a:cxn ang="0">
                <a:pos x="921" y="337"/>
              </a:cxn>
              <a:cxn ang="0">
                <a:pos x="60" y="35"/>
              </a:cxn>
              <a:cxn ang="0">
                <a:pos x="58" y="35"/>
              </a:cxn>
              <a:cxn ang="0">
                <a:pos x="56" y="33"/>
              </a:cxn>
              <a:cxn ang="0">
                <a:pos x="56" y="32"/>
              </a:cxn>
              <a:cxn ang="0">
                <a:pos x="56" y="29"/>
              </a:cxn>
              <a:cxn ang="0">
                <a:pos x="56" y="27"/>
              </a:cxn>
              <a:cxn ang="0">
                <a:pos x="58" y="27"/>
              </a:cxn>
              <a:cxn ang="0">
                <a:pos x="60" y="26"/>
              </a:cxn>
              <a:cxn ang="0">
                <a:pos x="63" y="27"/>
              </a:cxn>
              <a:cxn ang="0">
                <a:pos x="924" y="328"/>
              </a:cxn>
              <a:cxn ang="0">
                <a:pos x="926" y="329"/>
              </a:cxn>
              <a:cxn ang="0">
                <a:pos x="926" y="331"/>
              </a:cxn>
              <a:cxn ang="0">
                <a:pos x="928" y="332"/>
              </a:cxn>
              <a:cxn ang="0">
                <a:pos x="928" y="334"/>
              </a:cxn>
              <a:cxn ang="0">
                <a:pos x="926" y="335"/>
              </a:cxn>
              <a:cxn ang="0">
                <a:pos x="924" y="337"/>
              </a:cxn>
              <a:cxn ang="0">
                <a:pos x="923" y="337"/>
              </a:cxn>
              <a:cxn ang="0">
                <a:pos x="921" y="337"/>
              </a:cxn>
              <a:cxn ang="0">
                <a:pos x="921" y="337"/>
              </a:cxn>
              <a:cxn ang="0">
                <a:pos x="60" y="71"/>
              </a:cxn>
              <a:cxn ang="0">
                <a:pos x="0" y="10"/>
              </a:cxn>
              <a:cxn ang="0">
                <a:pos x="85" y="0"/>
              </a:cxn>
              <a:cxn ang="0">
                <a:pos x="60" y="71"/>
              </a:cxn>
            </a:cxnLst>
            <a:rect l="0" t="0" r="r" b="b"/>
            <a:pathLst>
              <a:path w="928" h="337">
                <a:moveTo>
                  <a:pt x="921" y="337"/>
                </a:moveTo>
                <a:lnTo>
                  <a:pt x="60" y="35"/>
                </a:lnTo>
                <a:lnTo>
                  <a:pt x="58" y="35"/>
                </a:lnTo>
                <a:lnTo>
                  <a:pt x="56" y="33"/>
                </a:lnTo>
                <a:lnTo>
                  <a:pt x="56" y="32"/>
                </a:lnTo>
                <a:lnTo>
                  <a:pt x="56" y="29"/>
                </a:lnTo>
                <a:lnTo>
                  <a:pt x="56" y="27"/>
                </a:lnTo>
                <a:lnTo>
                  <a:pt x="58" y="27"/>
                </a:lnTo>
                <a:lnTo>
                  <a:pt x="60" y="26"/>
                </a:lnTo>
                <a:lnTo>
                  <a:pt x="63" y="27"/>
                </a:lnTo>
                <a:lnTo>
                  <a:pt x="924" y="328"/>
                </a:lnTo>
                <a:lnTo>
                  <a:pt x="926" y="329"/>
                </a:lnTo>
                <a:lnTo>
                  <a:pt x="926" y="331"/>
                </a:lnTo>
                <a:lnTo>
                  <a:pt x="928" y="332"/>
                </a:lnTo>
                <a:lnTo>
                  <a:pt x="928" y="334"/>
                </a:lnTo>
                <a:lnTo>
                  <a:pt x="926" y="335"/>
                </a:lnTo>
                <a:lnTo>
                  <a:pt x="924" y="337"/>
                </a:lnTo>
                <a:lnTo>
                  <a:pt x="923" y="337"/>
                </a:lnTo>
                <a:lnTo>
                  <a:pt x="921" y="337"/>
                </a:lnTo>
                <a:lnTo>
                  <a:pt x="921" y="337"/>
                </a:lnTo>
                <a:close/>
                <a:moveTo>
                  <a:pt x="60" y="71"/>
                </a:moveTo>
                <a:lnTo>
                  <a:pt x="0" y="10"/>
                </a:lnTo>
                <a:lnTo>
                  <a:pt x="85" y="0"/>
                </a:lnTo>
                <a:lnTo>
                  <a:pt x="60" y="71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0" name="Freeform 70"/>
          <p:cNvSpPr>
            <a:spLocks noEditPoints="1"/>
          </p:cNvSpPr>
          <p:nvPr/>
        </p:nvSpPr>
        <p:spPr bwMode="auto">
          <a:xfrm>
            <a:off x="7473950" y="4918075"/>
            <a:ext cx="1139825" cy="806450"/>
          </a:xfrm>
          <a:custGeom>
            <a:avLst/>
            <a:gdLst/>
            <a:ahLst/>
            <a:cxnLst>
              <a:cxn ang="0">
                <a:pos x="716" y="8"/>
              </a:cxn>
              <a:cxn ang="0">
                <a:pos x="55" y="474"/>
              </a:cxn>
              <a:cxn ang="0">
                <a:pos x="53" y="476"/>
              </a:cxn>
              <a:cxn ang="0">
                <a:pos x="52" y="476"/>
              </a:cxn>
              <a:cxn ang="0">
                <a:pos x="50" y="474"/>
              </a:cxn>
              <a:cxn ang="0">
                <a:pos x="49" y="474"/>
              </a:cxn>
              <a:cxn ang="0">
                <a:pos x="47" y="471"/>
              </a:cxn>
              <a:cxn ang="0">
                <a:pos x="47" y="470"/>
              </a:cxn>
              <a:cxn ang="0">
                <a:pos x="49" y="468"/>
              </a:cxn>
              <a:cxn ang="0">
                <a:pos x="50" y="467"/>
              </a:cxn>
              <a:cxn ang="0">
                <a:pos x="710" y="0"/>
              </a:cxn>
              <a:cxn ang="0">
                <a:pos x="712" y="0"/>
              </a:cxn>
              <a:cxn ang="0">
                <a:pos x="715" y="0"/>
              </a:cxn>
              <a:cxn ang="0">
                <a:pos x="716" y="0"/>
              </a:cxn>
              <a:cxn ang="0">
                <a:pos x="718" y="2"/>
              </a:cxn>
              <a:cxn ang="0">
                <a:pos x="718" y="4"/>
              </a:cxn>
              <a:cxn ang="0">
                <a:pos x="718" y="5"/>
              </a:cxn>
              <a:cxn ang="0">
                <a:pos x="718" y="7"/>
              </a:cxn>
              <a:cxn ang="0">
                <a:pos x="716" y="8"/>
              </a:cxn>
              <a:cxn ang="0">
                <a:pos x="716" y="8"/>
              </a:cxn>
              <a:cxn ang="0">
                <a:pos x="85" y="495"/>
              </a:cxn>
              <a:cxn ang="0">
                <a:pos x="0" y="508"/>
              </a:cxn>
              <a:cxn ang="0">
                <a:pos x="41" y="433"/>
              </a:cxn>
              <a:cxn ang="0">
                <a:pos x="85" y="495"/>
              </a:cxn>
            </a:cxnLst>
            <a:rect l="0" t="0" r="r" b="b"/>
            <a:pathLst>
              <a:path w="718" h="508">
                <a:moveTo>
                  <a:pt x="716" y="8"/>
                </a:moveTo>
                <a:lnTo>
                  <a:pt x="55" y="474"/>
                </a:lnTo>
                <a:lnTo>
                  <a:pt x="53" y="476"/>
                </a:lnTo>
                <a:lnTo>
                  <a:pt x="52" y="476"/>
                </a:lnTo>
                <a:lnTo>
                  <a:pt x="50" y="474"/>
                </a:lnTo>
                <a:lnTo>
                  <a:pt x="49" y="474"/>
                </a:lnTo>
                <a:lnTo>
                  <a:pt x="47" y="471"/>
                </a:lnTo>
                <a:lnTo>
                  <a:pt x="47" y="470"/>
                </a:lnTo>
                <a:lnTo>
                  <a:pt x="49" y="468"/>
                </a:lnTo>
                <a:lnTo>
                  <a:pt x="50" y="467"/>
                </a:lnTo>
                <a:lnTo>
                  <a:pt x="710" y="0"/>
                </a:lnTo>
                <a:lnTo>
                  <a:pt x="712" y="0"/>
                </a:lnTo>
                <a:lnTo>
                  <a:pt x="715" y="0"/>
                </a:lnTo>
                <a:lnTo>
                  <a:pt x="716" y="0"/>
                </a:lnTo>
                <a:lnTo>
                  <a:pt x="718" y="2"/>
                </a:lnTo>
                <a:lnTo>
                  <a:pt x="718" y="4"/>
                </a:lnTo>
                <a:lnTo>
                  <a:pt x="718" y="5"/>
                </a:lnTo>
                <a:lnTo>
                  <a:pt x="718" y="7"/>
                </a:lnTo>
                <a:lnTo>
                  <a:pt x="716" y="8"/>
                </a:lnTo>
                <a:lnTo>
                  <a:pt x="716" y="8"/>
                </a:lnTo>
                <a:close/>
                <a:moveTo>
                  <a:pt x="85" y="495"/>
                </a:moveTo>
                <a:lnTo>
                  <a:pt x="0" y="508"/>
                </a:lnTo>
                <a:lnTo>
                  <a:pt x="41" y="433"/>
                </a:lnTo>
                <a:lnTo>
                  <a:pt x="85" y="49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1" name="Freeform 71"/>
          <p:cNvSpPr>
            <a:spLocks noEditPoints="1"/>
          </p:cNvSpPr>
          <p:nvPr/>
        </p:nvSpPr>
        <p:spPr bwMode="auto">
          <a:xfrm>
            <a:off x="6980238" y="4352925"/>
            <a:ext cx="382587" cy="1392238"/>
          </a:xfrm>
          <a:custGeom>
            <a:avLst/>
            <a:gdLst/>
            <a:ahLst/>
            <a:cxnLst>
              <a:cxn ang="0">
                <a:pos x="231" y="874"/>
              </a:cxn>
              <a:cxn ang="0">
                <a:pos x="28" y="62"/>
              </a:cxn>
              <a:cxn ang="0">
                <a:pos x="28" y="60"/>
              </a:cxn>
              <a:cxn ang="0">
                <a:pos x="28" y="59"/>
              </a:cxn>
              <a:cxn ang="0">
                <a:pos x="30" y="57"/>
              </a:cxn>
              <a:cxn ang="0">
                <a:pos x="32" y="57"/>
              </a:cxn>
              <a:cxn ang="0">
                <a:pos x="33" y="56"/>
              </a:cxn>
              <a:cxn ang="0">
                <a:pos x="35" y="57"/>
              </a:cxn>
              <a:cxn ang="0">
                <a:pos x="36" y="59"/>
              </a:cxn>
              <a:cxn ang="0">
                <a:pos x="38" y="60"/>
              </a:cxn>
              <a:cxn ang="0">
                <a:pos x="241" y="871"/>
              </a:cxn>
              <a:cxn ang="0">
                <a:pos x="240" y="874"/>
              </a:cxn>
              <a:cxn ang="0">
                <a:pos x="240" y="876"/>
              </a:cxn>
              <a:cxn ang="0">
                <a:pos x="238" y="877"/>
              </a:cxn>
              <a:cxn ang="0">
                <a:pos x="237" y="877"/>
              </a:cxn>
              <a:cxn ang="0">
                <a:pos x="235" y="877"/>
              </a:cxn>
              <a:cxn ang="0">
                <a:pos x="234" y="877"/>
              </a:cxn>
              <a:cxn ang="0">
                <a:pos x="232" y="876"/>
              </a:cxn>
              <a:cxn ang="0">
                <a:pos x="231" y="874"/>
              </a:cxn>
              <a:cxn ang="0">
                <a:pos x="231" y="874"/>
              </a:cxn>
              <a:cxn ang="0">
                <a:pos x="0" y="83"/>
              </a:cxn>
              <a:cxn ang="0">
                <a:pos x="18" y="0"/>
              </a:cxn>
              <a:cxn ang="0">
                <a:pos x="73" y="65"/>
              </a:cxn>
              <a:cxn ang="0">
                <a:pos x="0" y="83"/>
              </a:cxn>
            </a:cxnLst>
            <a:rect l="0" t="0" r="r" b="b"/>
            <a:pathLst>
              <a:path w="241" h="877">
                <a:moveTo>
                  <a:pt x="231" y="874"/>
                </a:moveTo>
                <a:lnTo>
                  <a:pt x="28" y="62"/>
                </a:lnTo>
                <a:lnTo>
                  <a:pt x="28" y="60"/>
                </a:lnTo>
                <a:lnTo>
                  <a:pt x="28" y="59"/>
                </a:lnTo>
                <a:lnTo>
                  <a:pt x="30" y="57"/>
                </a:lnTo>
                <a:lnTo>
                  <a:pt x="32" y="57"/>
                </a:lnTo>
                <a:lnTo>
                  <a:pt x="33" y="56"/>
                </a:lnTo>
                <a:lnTo>
                  <a:pt x="35" y="57"/>
                </a:lnTo>
                <a:lnTo>
                  <a:pt x="36" y="59"/>
                </a:lnTo>
                <a:lnTo>
                  <a:pt x="38" y="60"/>
                </a:lnTo>
                <a:lnTo>
                  <a:pt x="241" y="871"/>
                </a:lnTo>
                <a:lnTo>
                  <a:pt x="240" y="874"/>
                </a:lnTo>
                <a:lnTo>
                  <a:pt x="240" y="876"/>
                </a:lnTo>
                <a:lnTo>
                  <a:pt x="238" y="877"/>
                </a:lnTo>
                <a:lnTo>
                  <a:pt x="237" y="877"/>
                </a:lnTo>
                <a:lnTo>
                  <a:pt x="235" y="877"/>
                </a:lnTo>
                <a:lnTo>
                  <a:pt x="234" y="877"/>
                </a:lnTo>
                <a:lnTo>
                  <a:pt x="232" y="876"/>
                </a:lnTo>
                <a:lnTo>
                  <a:pt x="231" y="874"/>
                </a:lnTo>
                <a:lnTo>
                  <a:pt x="231" y="874"/>
                </a:lnTo>
                <a:close/>
                <a:moveTo>
                  <a:pt x="0" y="83"/>
                </a:moveTo>
                <a:lnTo>
                  <a:pt x="18" y="0"/>
                </a:lnTo>
                <a:lnTo>
                  <a:pt x="73" y="65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2" name="Freeform 72"/>
          <p:cNvSpPr>
            <a:spLocks noEditPoints="1"/>
          </p:cNvSpPr>
          <p:nvPr/>
        </p:nvSpPr>
        <p:spPr bwMode="auto">
          <a:xfrm>
            <a:off x="7105650" y="4359275"/>
            <a:ext cx="354013" cy="1319213"/>
          </a:xfrm>
          <a:custGeom>
            <a:avLst/>
            <a:gdLst/>
            <a:ahLst/>
            <a:cxnLst>
              <a:cxn ang="0">
                <a:pos x="10" y="5"/>
              </a:cxn>
              <a:cxn ang="0">
                <a:pos x="194" y="768"/>
              </a:cxn>
              <a:cxn ang="0">
                <a:pos x="194" y="770"/>
              </a:cxn>
              <a:cxn ang="0">
                <a:pos x="194" y="771"/>
              </a:cxn>
              <a:cxn ang="0">
                <a:pos x="193" y="773"/>
              </a:cxn>
              <a:cxn ang="0">
                <a:pos x="191" y="775"/>
              </a:cxn>
              <a:cxn ang="0">
                <a:pos x="188" y="775"/>
              </a:cxn>
              <a:cxn ang="0">
                <a:pos x="187" y="773"/>
              </a:cxn>
              <a:cxn ang="0">
                <a:pos x="185" y="771"/>
              </a:cxn>
              <a:cxn ang="0">
                <a:pos x="185" y="770"/>
              </a:cxn>
              <a:cxn ang="0">
                <a:pos x="0" y="6"/>
              </a:cxn>
              <a:cxn ang="0">
                <a:pos x="0" y="5"/>
              </a:cxn>
              <a:cxn ang="0">
                <a:pos x="1" y="3"/>
              </a:cxn>
              <a:cxn ang="0">
                <a:pos x="3" y="2"/>
              </a:cxn>
              <a:cxn ang="0">
                <a:pos x="4" y="0"/>
              </a:cxn>
              <a:cxn ang="0">
                <a:pos x="6" y="0"/>
              </a:cxn>
              <a:cxn ang="0">
                <a:pos x="7" y="2"/>
              </a:cxn>
              <a:cxn ang="0">
                <a:pos x="9" y="3"/>
              </a:cxn>
              <a:cxn ang="0">
                <a:pos x="10" y="5"/>
              </a:cxn>
              <a:cxn ang="0">
                <a:pos x="10" y="5"/>
              </a:cxn>
              <a:cxn ang="0">
                <a:pos x="223" y="749"/>
              </a:cxn>
              <a:cxn ang="0">
                <a:pos x="205" y="831"/>
              </a:cxn>
              <a:cxn ang="0">
                <a:pos x="150" y="767"/>
              </a:cxn>
              <a:cxn ang="0">
                <a:pos x="223" y="749"/>
              </a:cxn>
            </a:cxnLst>
            <a:rect l="0" t="0" r="r" b="b"/>
            <a:pathLst>
              <a:path w="223" h="831">
                <a:moveTo>
                  <a:pt x="10" y="5"/>
                </a:moveTo>
                <a:lnTo>
                  <a:pt x="194" y="768"/>
                </a:lnTo>
                <a:lnTo>
                  <a:pt x="194" y="770"/>
                </a:lnTo>
                <a:lnTo>
                  <a:pt x="194" y="771"/>
                </a:lnTo>
                <a:lnTo>
                  <a:pt x="193" y="773"/>
                </a:lnTo>
                <a:lnTo>
                  <a:pt x="191" y="775"/>
                </a:lnTo>
                <a:lnTo>
                  <a:pt x="188" y="775"/>
                </a:lnTo>
                <a:lnTo>
                  <a:pt x="187" y="773"/>
                </a:lnTo>
                <a:lnTo>
                  <a:pt x="185" y="771"/>
                </a:lnTo>
                <a:lnTo>
                  <a:pt x="185" y="770"/>
                </a:lnTo>
                <a:lnTo>
                  <a:pt x="0" y="6"/>
                </a:lnTo>
                <a:lnTo>
                  <a:pt x="0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0"/>
                </a:lnTo>
                <a:lnTo>
                  <a:pt x="7" y="2"/>
                </a:lnTo>
                <a:lnTo>
                  <a:pt x="9" y="3"/>
                </a:lnTo>
                <a:lnTo>
                  <a:pt x="10" y="5"/>
                </a:lnTo>
                <a:lnTo>
                  <a:pt x="10" y="5"/>
                </a:lnTo>
                <a:close/>
                <a:moveTo>
                  <a:pt x="223" y="749"/>
                </a:moveTo>
                <a:lnTo>
                  <a:pt x="205" y="831"/>
                </a:lnTo>
                <a:lnTo>
                  <a:pt x="150" y="767"/>
                </a:lnTo>
                <a:lnTo>
                  <a:pt x="223" y="74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3" name="Freeform 73"/>
          <p:cNvSpPr>
            <a:spLocks noEditPoints="1"/>
          </p:cNvSpPr>
          <p:nvPr/>
        </p:nvSpPr>
        <p:spPr bwMode="auto">
          <a:xfrm>
            <a:off x="4776788" y="4298950"/>
            <a:ext cx="2163762" cy="209550"/>
          </a:xfrm>
          <a:custGeom>
            <a:avLst/>
            <a:gdLst/>
            <a:ahLst/>
            <a:cxnLst>
              <a:cxn ang="0">
                <a:pos x="1359" y="11"/>
              </a:cxn>
              <a:cxn ang="0">
                <a:pos x="64" y="100"/>
              </a:cxn>
              <a:cxn ang="0">
                <a:pos x="60" y="100"/>
              </a:cxn>
              <a:cxn ang="0">
                <a:pos x="59" y="99"/>
              </a:cxn>
              <a:cxn ang="0">
                <a:pos x="57" y="97"/>
              </a:cxn>
              <a:cxn ang="0">
                <a:pos x="57" y="96"/>
              </a:cxn>
              <a:cxn ang="0">
                <a:pos x="57" y="94"/>
              </a:cxn>
              <a:cxn ang="0">
                <a:pos x="59" y="93"/>
              </a:cxn>
              <a:cxn ang="0">
                <a:pos x="60" y="91"/>
              </a:cxn>
              <a:cxn ang="0">
                <a:pos x="62" y="91"/>
              </a:cxn>
              <a:cxn ang="0">
                <a:pos x="1357" y="0"/>
              </a:cxn>
              <a:cxn ang="0">
                <a:pos x="1359" y="0"/>
              </a:cxn>
              <a:cxn ang="0">
                <a:pos x="1360" y="2"/>
              </a:cxn>
              <a:cxn ang="0">
                <a:pos x="1362" y="3"/>
              </a:cxn>
              <a:cxn ang="0">
                <a:pos x="1363" y="5"/>
              </a:cxn>
              <a:cxn ang="0">
                <a:pos x="1362" y="6"/>
              </a:cxn>
              <a:cxn ang="0">
                <a:pos x="1362" y="8"/>
              </a:cxn>
              <a:cxn ang="0">
                <a:pos x="1360" y="9"/>
              </a:cxn>
              <a:cxn ang="0">
                <a:pos x="1359" y="11"/>
              </a:cxn>
              <a:cxn ang="0">
                <a:pos x="1359" y="11"/>
              </a:cxn>
              <a:cxn ang="0">
                <a:pos x="77" y="132"/>
              </a:cxn>
              <a:cxn ang="0">
                <a:pos x="0" y="100"/>
              </a:cxn>
              <a:cxn ang="0">
                <a:pos x="73" y="58"/>
              </a:cxn>
              <a:cxn ang="0">
                <a:pos x="77" y="132"/>
              </a:cxn>
            </a:cxnLst>
            <a:rect l="0" t="0" r="r" b="b"/>
            <a:pathLst>
              <a:path w="1363" h="132">
                <a:moveTo>
                  <a:pt x="1359" y="11"/>
                </a:moveTo>
                <a:lnTo>
                  <a:pt x="64" y="100"/>
                </a:lnTo>
                <a:lnTo>
                  <a:pt x="60" y="100"/>
                </a:lnTo>
                <a:lnTo>
                  <a:pt x="59" y="99"/>
                </a:lnTo>
                <a:lnTo>
                  <a:pt x="57" y="97"/>
                </a:lnTo>
                <a:lnTo>
                  <a:pt x="57" y="96"/>
                </a:lnTo>
                <a:lnTo>
                  <a:pt x="57" y="94"/>
                </a:lnTo>
                <a:lnTo>
                  <a:pt x="59" y="93"/>
                </a:lnTo>
                <a:lnTo>
                  <a:pt x="60" y="91"/>
                </a:lnTo>
                <a:lnTo>
                  <a:pt x="62" y="91"/>
                </a:lnTo>
                <a:lnTo>
                  <a:pt x="1357" y="0"/>
                </a:lnTo>
                <a:lnTo>
                  <a:pt x="1359" y="0"/>
                </a:lnTo>
                <a:lnTo>
                  <a:pt x="1360" y="2"/>
                </a:lnTo>
                <a:lnTo>
                  <a:pt x="1362" y="3"/>
                </a:lnTo>
                <a:lnTo>
                  <a:pt x="1363" y="5"/>
                </a:lnTo>
                <a:lnTo>
                  <a:pt x="1362" y="6"/>
                </a:lnTo>
                <a:lnTo>
                  <a:pt x="1362" y="8"/>
                </a:lnTo>
                <a:lnTo>
                  <a:pt x="1360" y="9"/>
                </a:lnTo>
                <a:lnTo>
                  <a:pt x="1359" y="11"/>
                </a:lnTo>
                <a:lnTo>
                  <a:pt x="1359" y="11"/>
                </a:lnTo>
                <a:close/>
                <a:moveTo>
                  <a:pt x="77" y="132"/>
                </a:moveTo>
                <a:lnTo>
                  <a:pt x="0" y="100"/>
                </a:lnTo>
                <a:lnTo>
                  <a:pt x="73" y="58"/>
                </a:lnTo>
                <a:lnTo>
                  <a:pt x="77" y="13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4" name="Freeform 74"/>
          <p:cNvSpPr>
            <a:spLocks noEditPoints="1"/>
          </p:cNvSpPr>
          <p:nvPr/>
        </p:nvSpPr>
        <p:spPr bwMode="auto">
          <a:xfrm>
            <a:off x="4722813" y="4479925"/>
            <a:ext cx="2601912" cy="1319213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1584" y="799"/>
              </a:cxn>
              <a:cxn ang="0">
                <a:pos x="1586" y="799"/>
              </a:cxn>
              <a:cxn ang="0">
                <a:pos x="1587" y="800"/>
              </a:cxn>
              <a:cxn ang="0">
                <a:pos x="1587" y="803"/>
              </a:cxn>
              <a:cxn ang="0">
                <a:pos x="1587" y="805"/>
              </a:cxn>
              <a:cxn ang="0">
                <a:pos x="1586" y="806"/>
              </a:cxn>
              <a:cxn ang="0">
                <a:pos x="1584" y="806"/>
              </a:cxn>
              <a:cxn ang="0">
                <a:pos x="1581" y="806"/>
              </a:cxn>
              <a:cxn ang="0">
                <a:pos x="1580" y="806"/>
              </a:cxn>
              <a:cxn ang="0">
                <a:pos x="3" y="9"/>
              </a:cxn>
              <a:cxn ang="0">
                <a:pos x="2" y="9"/>
              </a:cxn>
              <a:cxn ang="0">
                <a:pos x="0" y="6"/>
              </a:cxn>
              <a:cxn ang="0">
                <a:pos x="0" y="5"/>
              </a:cxn>
              <a:cxn ang="0">
                <a:pos x="0" y="3"/>
              </a:cxn>
              <a:cxn ang="0">
                <a:pos x="2" y="2"/>
              </a:cxn>
              <a:cxn ang="0">
                <a:pos x="3" y="0"/>
              </a:cxn>
              <a:cxn ang="0">
                <a:pos x="5" y="0"/>
              </a:cxn>
              <a:cxn ang="0">
                <a:pos x="6" y="2"/>
              </a:cxn>
              <a:cxn ang="0">
                <a:pos x="6" y="2"/>
              </a:cxn>
              <a:cxn ang="0">
                <a:pos x="1589" y="762"/>
              </a:cxn>
              <a:cxn ang="0">
                <a:pos x="1639" y="831"/>
              </a:cxn>
              <a:cxn ang="0">
                <a:pos x="1554" y="831"/>
              </a:cxn>
              <a:cxn ang="0">
                <a:pos x="1589" y="762"/>
              </a:cxn>
            </a:cxnLst>
            <a:rect l="0" t="0" r="r" b="b"/>
            <a:pathLst>
              <a:path w="1639" h="831">
                <a:moveTo>
                  <a:pt x="6" y="2"/>
                </a:moveTo>
                <a:lnTo>
                  <a:pt x="1584" y="799"/>
                </a:lnTo>
                <a:lnTo>
                  <a:pt x="1586" y="799"/>
                </a:lnTo>
                <a:lnTo>
                  <a:pt x="1587" y="800"/>
                </a:lnTo>
                <a:lnTo>
                  <a:pt x="1587" y="803"/>
                </a:lnTo>
                <a:lnTo>
                  <a:pt x="1587" y="805"/>
                </a:lnTo>
                <a:lnTo>
                  <a:pt x="1586" y="806"/>
                </a:lnTo>
                <a:lnTo>
                  <a:pt x="1584" y="806"/>
                </a:lnTo>
                <a:lnTo>
                  <a:pt x="1581" y="806"/>
                </a:lnTo>
                <a:lnTo>
                  <a:pt x="1580" y="806"/>
                </a:lnTo>
                <a:lnTo>
                  <a:pt x="3" y="9"/>
                </a:lnTo>
                <a:lnTo>
                  <a:pt x="2" y="9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2" y="2"/>
                </a:lnTo>
                <a:lnTo>
                  <a:pt x="3" y="0"/>
                </a:lnTo>
                <a:lnTo>
                  <a:pt x="5" y="0"/>
                </a:lnTo>
                <a:lnTo>
                  <a:pt x="6" y="2"/>
                </a:lnTo>
                <a:lnTo>
                  <a:pt x="6" y="2"/>
                </a:lnTo>
                <a:close/>
                <a:moveTo>
                  <a:pt x="1589" y="762"/>
                </a:moveTo>
                <a:lnTo>
                  <a:pt x="1639" y="831"/>
                </a:lnTo>
                <a:lnTo>
                  <a:pt x="1554" y="831"/>
                </a:lnTo>
                <a:lnTo>
                  <a:pt x="1589" y="76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5" name="Freeform 75"/>
          <p:cNvSpPr>
            <a:spLocks noEditPoints="1"/>
          </p:cNvSpPr>
          <p:nvPr/>
        </p:nvSpPr>
        <p:spPr bwMode="auto">
          <a:xfrm>
            <a:off x="5259388" y="5851525"/>
            <a:ext cx="2057400" cy="492125"/>
          </a:xfrm>
          <a:custGeom>
            <a:avLst/>
            <a:gdLst/>
            <a:ahLst/>
            <a:cxnLst>
              <a:cxn ang="0">
                <a:pos x="1292" y="9"/>
              </a:cxn>
              <a:cxn ang="0">
                <a:pos x="62" y="281"/>
              </a:cxn>
              <a:cxn ang="0">
                <a:pos x="61" y="281"/>
              </a:cxn>
              <a:cxn ang="0">
                <a:pos x="59" y="279"/>
              </a:cxn>
              <a:cxn ang="0">
                <a:pos x="57" y="278"/>
              </a:cxn>
              <a:cxn ang="0">
                <a:pos x="56" y="276"/>
              </a:cxn>
              <a:cxn ang="0">
                <a:pos x="56" y="275"/>
              </a:cxn>
              <a:cxn ang="0">
                <a:pos x="57" y="273"/>
              </a:cxn>
              <a:cxn ang="0">
                <a:pos x="59" y="272"/>
              </a:cxn>
              <a:cxn ang="0">
                <a:pos x="61" y="272"/>
              </a:cxn>
              <a:cxn ang="0">
                <a:pos x="1290" y="0"/>
              </a:cxn>
              <a:cxn ang="0">
                <a:pos x="1292" y="0"/>
              </a:cxn>
              <a:cxn ang="0">
                <a:pos x="1293" y="2"/>
              </a:cxn>
              <a:cxn ang="0">
                <a:pos x="1295" y="2"/>
              </a:cxn>
              <a:cxn ang="0">
                <a:pos x="1296" y="5"/>
              </a:cxn>
              <a:cxn ang="0">
                <a:pos x="1296" y="6"/>
              </a:cxn>
              <a:cxn ang="0">
                <a:pos x="1295" y="8"/>
              </a:cxn>
              <a:cxn ang="0">
                <a:pos x="1293" y="9"/>
              </a:cxn>
              <a:cxn ang="0">
                <a:pos x="1292" y="9"/>
              </a:cxn>
              <a:cxn ang="0">
                <a:pos x="1292" y="9"/>
              </a:cxn>
              <a:cxn ang="0">
                <a:pos x="82" y="310"/>
              </a:cxn>
              <a:cxn ang="0">
                <a:pos x="0" y="290"/>
              </a:cxn>
              <a:cxn ang="0">
                <a:pos x="65" y="237"/>
              </a:cxn>
              <a:cxn ang="0">
                <a:pos x="82" y="310"/>
              </a:cxn>
            </a:cxnLst>
            <a:rect l="0" t="0" r="r" b="b"/>
            <a:pathLst>
              <a:path w="1296" h="310">
                <a:moveTo>
                  <a:pt x="1292" y="9"/>
                </a:moveTo>
                <a:lnTo>
                  <a:pt x="62" y="281"/>
                </a:lnTo>
                <a:lnTo>
                  <a:pt x="61" y="281"/>
                </a:lnTo>
                <a:lnTo>
                  <a:pt x="59" y="279"/>
                </a:lnTo>
                <a:lnTo>
                  <a:pt x="57" y="278"/>
                </a:lnTo>
                <a:lnTo>
                  <a:pt x="56" y="276"/>
                </a:lnTo>
                <a:lnTo>
                  <a:pt x="56" y="275"/>
                </a:lnTo>
                <a:lnTo>
                  <a:pt x="57" y="273"/>
                </a:lnTo>
                <a:lnTo>
                  <a:pt x="59" y="272"/>
                </a:lnTo>
                <a:lnTo>
                  <a:pt x="61" y="272"/>
                </a:lnTo>
                <a:lnTo>
                  <a:pt x="1290" y="0"/>
                </a:lnTo>
                <a:lnTo>
                  <a:pt x="1292" y="0"/>
                </a:lnTo>
                <a:lnTo>
                  <a:pt x="1293" y="2"/>
                </a:lnTo>
                <a:lnTo>
                  <a:pt x="1295" y="2"/>
                </a:lnTo>
                <a:lnTo>
                  <a:pt x="1296" y="5"/>
                </a:lnTo>
                <a:lnTo>
                  <a:pt x="1296" y="6"/>
                </a:lnTo>
                <a:lnTo>
                  <a:pt x="1295" y="8"/>
                </a:lnTo>
                <a:lnTo>
                  <a:pt x="1293" y="9"/>
                </a:lnTo>
                <a:lnTo>
                  <a:pt x="1292" y="9"/>
                </a:lnTo>
                <a:lnTo>
                  <a:pt x="1292" y="9"/>
                </a:lnTo>
                <a:close/>
                <a:moveTo>
                  <a:pt x="82" y="310"/>
                </a:moveTo>
                <a:lnTo>
                  <a:pt x="0" y="290"/>
                </a:lnTo>
                <a:lnTo>
                  <a:pt x="65" y="237"/>
                </a:lnTo>
                <a:lnTo>
                  <a:pt x="82" y="31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6" name="Freeform 76"/>
          <p:cNvSpPr>
            <a:spLocks noEditPoints="1"/>
          </p:cNvSpPr>
          <p:nvPr/>
        </p:nvSpPr>
        <p:spPr bwMode="auto">
          <a:xfrm>
            <a:off x="3538538" y="5557838"/>
            <a:ext cx="1530350" cy="790575"/>
          </a:xfrm>
          <a:custGeom>
            <a:avLst/>
            <a:gdLst/>
            <a:ahLst/>
            <a:cxnLst>
              <a:cxn ang="0">
                <a:pos x="958" y="498"/>
              </a:cxn>
              <a:cxn ang="0">
                <a:pos x="55" y="33"/>
              </a:cxn>
              <a:cxn ang="0">
                <a:pos x="53" y="32"/>
              </a:cxn>
              <a:cxn ang="0">
                <a:pos x="52" y="30"/>
              </a:cxn>
              <a:cxn ang="0">
                <a:pos x="52" y="29"/>
              </a:cxn>
              <a:cxn ang="0">
                <a:pos x="52" y="27"/>
              </a:cxn>
              <a:cxn ang="0">
                <a:pos x="53" y="26"/>
              </a:cxn>
              <a:cxn ang="0">
                <a:pos x="55" y="24"/>
              </a:cxn>
              <a:cxn ang="0">
                <a:pos x="56" y="24"/>
              </a:cxn>
              <a:cxn ang="0">
                <a:pos x="59" y="24"/>
              </a:cxn>
              <a:cxn ang="0">
                <a:pos x="962" y="489"/>
              </a:cxn>
              <a:cxn ang="0">
                <a:pos x="964" y="490"/>
              </a:cxn>
              <a:cxn ang="0">
                <a:pos x="964" y="492"/>
              </a:cxn>
              <a:cxn ang="0">
                <a:pos x="964" y="493"/>
              </a:cxn>
              <a:cxn ang="0">
                <a:pos x="964" y="496"/>
              </a:cxn>
              <a:cxn ang="0">
                <a:pos x="962" y="496"/>
              </a:cxn>
              <a:cxn ang="0">
                <a:pos x="961" y="498"/>
              </a:cxn>
              <a:cxn ang="0">
                <a:pos x="959" y="498"/>
              </a:cxn>
              <a:cxn ang="0">
                <a:pos x="958" y="498"/>
              </a:cxn>
              <a:cxn ang="0">
                <a:pos x="958" y="498"/>
              </a:cxn>
              <a:cxn ang="0">
                <a:pos x="50" y="68"/>
              </a:cxn>
              <a:cxn ang="0">
                <a:pos x="0" y="0"/>
              </a:cxn>
              <a:cxn ang="0">
                <a:pos x="85" y="1"/>
              </a:cxn>
              <a:cxn ang="0">
                <a:pos x="50" y="68"/>
              </a:cxn>
            </a:cxnLst>
            <a:rect l="0" t="0" r="r" b="b"/>
            <a:pathLst>
              <a:path w="964" h="498">
                <a:moveTo>
                  <a:pt x="958" y="498"/>
                </a:moveTo>
                <a:lnTo>
                  <a:pt x="55" y="33"/>
                </a:lnTo>
                <a:lnTo>
                  <a:pt x="53" y="32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5" y="24"/>
                </a:lnTo>
                <a:lnTo>
                  <a:pt x="56" y="24"/>
                </a:lnTo>
                <a:lnTo>
                  <a:pt x="59" y="24"/>
                </a:lnTo>
                <a:lnTo>
                  <a:pt x="962" y="489"/>
                </a:lnTo>
                <a:lnTo>
                  <a:pt x="964" y="490"/>
                </a:lnTo>
                <a:lnTo>
                  <a:pt x="964" y="492"/>
                </a:lnTo>
                <a:lnTo>
                  <a:pt x="964" y="493"/>
                </a:lnTo>
                <a:lnTo>
                  <a:pt x="964" y="496"/>
                </a:lnTo>
                <a:lnTo>
                  <a:pt x="962" y="496"/>
                </a:lnTo>
                <a:lnTo>
                  <a:pt x="961" y="498"/>
                </a:lnTo>
                <a:lnTo>
                  <a:pt x="959" y="498"/>
                </a:lnTo>
                <a:lnTo>
                  <a:pt x="958" y="498"/>
                </a:lnTo>
                <a:lnTo>
                  <a:pt x="958" y="498"/>
                </a:lnTo>
                <a:close/>
                <a:moveTo>
                  <a:pt x="50" y="68"/>
                </a:moveTo>
                <a:lnTo>
                  <a:pt x="0" y="0"/>
                </a:lnTo>
                <a:lnTo>
                  <a:pt x="85" y="1"/>
                </a:lnTo>
                <a:lnTo>
                  <a:pt x="50" y="68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7" name="Freeform 77"/>
          <p:cNvSpPr>
            <a:spLocks noEditPoints="1"/>
          </p:cNvSpPr>
          <p:nvPr/>
        </p:nvSpPr>
        <p:spPr bwMode="auto">
          <a:xfrm>
            <a:off x="3538538" y="4511675"/>
            <a:ext cx="1031875" cy="939800"/>
          </a:xfrm>
          <a:custGeom>
            <a:avLst/>
            <a:gdLst/>
            <a:ahLst/>
            <a:cxnLst>
              <a:cxn ang="0">
                <a:pos x="649" y="7"/>
              </a:cxn>
              <a:cxn ang="0">
                <a:pos x="50" y="554"/>
              </a:cxn>
              <a:cxn ang="0">
                <a:pos x="48" y="554"/>
              </a:cxn>
              <a:cxn ang="0">
                <a:pos x="47" y="554"/>
              </a:cxn>
              <a:cxn ang="0">
                <a:pos x="45" y="554"/>
              </a:cxn>
              <a:cxn ang="0">
                <a:pos x="44" y="553"/>
              </a:cxn>
              <a:cxn ang="0">
                <a:pos x="42" y="551"/>
              </a:cxn>
              <a:cxn ang="0">
                <a:pos x="42" y="549"/>
              </a:cxn>
              <a:cxn ang="0">
                <a:pos x="42" y="548"/>
              </a:cxn>
              <a:cxn ang="0">
                <a:pos x="44" y="546"/>
              </a:cxn>
              <a:cxn ang="0">
                <a:pos x="643" y="1"/>
              </a:cxn>
              <a:cxn ang="0">
                <a:pos x="644" y="0"/>
              </a:cxn>
              <a:cxn ang="0">
                <a:pos x="646" y="0"/>
              </a:cxn>
              <a:cxn ang="0">
                <a:pos x="647" y="0"/>
              </a:cxn>
              <a:cxn ang="0">
                <a:pos x="649" y="1"/>
              </a:cxn>
              <a:cxn ang="0">
                <a:pos x="650" y="3"/>
              </a:cxn>
              <a:cxn ang="0">
                <a:pos x="650" y="4"/>
              </a:cxn>
              <a:cxn ang="0">
                <a:pos x="650" y="6"/>
              </a:cxn>
              <a:cxn ang="0">
                <a:pos x="649" y="7"/>
              </a:cxn>
              <a:cxn ang="0">
                <a:pos x="649" y="7"/>
              </a:cxn>
              <a:cxn ang="0">
                <a:pos x="82" y="569"/>
              </a:cxn>
              <a:cxn ang="0">
                <a:pos x="0" y="592"/>
              </a:cxn>
              <a:cxn ang="0">
                <a:pos x="30" y="513"/>
              </a:cxn>
              <a:cxn ang="0">
                <a:pos x="82" y="569"/>
              </a:cxn>
            </a:cxnLst>
            <a:rect l="0" t="0" r="r" b="b"/>
            <a:pathLst>
              <a:path w="650" h="592">
                <a:moveTo>
                  <a:pt x="649" y="7"/>
                </a:moveTo>
                <a:lnTo>
                  <a:pt x="50" y="554"/>
                </a:lnTo>
                <a:lnTo>
                  <a:pt x="48" y="554"/>
                </a:lnTo>
                <a:lnTo>
                  <a:pt x="47" y="554"/>
                </a:lnTo>
                <a:lnTo>
                  <a:pt x="45" y="554"/>
                </a:lnTo>
                <a:lnTo>
                  <a:pt x="44" y="553"/>
                </a:lnTo>
                <a:lnTo>
                  <a:pt x="42" y="551"/>
                </a:lnTo>
                <a:lnTo>
                  <a:pt x="42" y="549"/>
                </a:lnTo>
                <a:lnTo>
                  <a:pt x="42" y="548"/>
                </a:lnTo>
                <a:lnTo>
                  <a:pt x="44" y="546"/>
                </a:lnTo>
                <a:lnTo>
                  <a:pt x="643" y="1"/>
                </a:lnTo>
                <a:lnTo>
                  <a:pt x="644" y="0"/>
                </a:lnTo>
                <a:lnTo>
                  <a:pt x="646" y="0"/>
                </a:lnTo>
                <a:lnTo>
                  <a:pt x="647" y="0"/>
                </a:lnTo>
                <a:lnTo>
                  <a:pt x="649" y="1"/>
                </a:lnTo>
                <a:lnTo>
                  <a:pt x="650" y="3"/>
                </a:lnTo>
                <a:lnTo>
                  <a:pt x="650" y="4"/>
                </a:lnTo>
                <a:lnTo>
                  <a:pt x="650" y="6"/>
                </a:lnTo>
                <a:lnTo>
                  <a:pt x="649" y="7"/>
                </a:lnTo>
                <a:lnTo>
                  <a:pt x="649" y="7"/>
                </a:lnTo>
                <a:close/>
                <a:moveTo>
                  <a:pt x="82" y="569"/>
                </a:moveTo>
                <a:lnTo>
                  <a:pt x="0" y="592"/>
                </a:lnTo>
                <a:lnTo>
                  <a:pt x="30" y="513"/>
                </a:lnTo>
                <a:lnTo>
                  <a:pt x="82" y="5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8" name="Freeform 78"/>
          <p:cNvSpPr>
            <a:spLocks noEditPoints="1"/>
          </p:cNvSpPr>
          <p:nvPr/>
        </p:nvSpPr>
        <p:spPr bwMode="auto">
          <a:xfrm>
            <a:off x="4630738" y="4548188"/>
            <a:ext cx="544512" cy="1725612"/>
          </a:xfrm>
          <a:custGeom>
            <a:avLst/>
            <a:gdLst/>
            <a:ahLst/>
            <a:cxnLst>
              <a:cxn ang="0">
                <a:pos x="333" y="1084"/>
              </a:cxn>
              <a:cxn ang="0">
                <a:pos x="29" y="62"/>
              </a:cxn>
              <a:cxn ang="0">
                <a:pos x="28" y="60"/>
              </a:cxn>
              <a:cxn ang="0">
                <a:pos x="29" y="59"/>
              </a:cxn>
              <a:cxn ang="0">
                <a:pos x="31" y="57"/>
              </a:cxn>
              <a:cxn ang="0">
                <a:pos x="32" y="56"/>
              </a:cxn>
              <a:cxn ang="0">
                <a:pos x="34" y="56"/>
              </a:cxn>
              <a:cxn ang="0">
                <a:pos x="35" y="57"/>
              </a:cxn>
              <a:cxn ang="0">
                <a:pos x="37" y="57"/>
              </a:cxn>
              <a:cxn ang="0">
                <a:pos x="38" y="59"/>
              </a:cxn>
              <a:cxn ang="0">
                <a:pos x="343" y="1081"/>
              </a:cxn>
              <a:cxn ang="0">
                <a:pos x="343" y="1082"/>
              </a:cxn>
              <a:cxn ang="0">
                <a:pos x="343" y="1084"/>
              </a:cxn>
              <a:cxn ang="0">
                <a:pos x="341" y="1085"/>
              </a:cxn>
              <a:cxn ang="0">
                <a:pos x="339" y="1087"/>
              </a:cxn>
              <a:cxn ang="0">
                <a:pos x="338" y="1087"/>
              </a:cxn>
              <a:cxn ang="0">
                <a:pos x="336" y="1087"/>
              </a:cxn>
              <a:cxn ang="0">
                <a:pos x="335" y="1085"/>
              </a:cxn>
              <a:cxn ang="0">
                <a:pos x="333" y="1084"/>
              </a:cxn>
              <a:cxn ang="0">
                <a:pos x="333" y="1084"/>
              </a:cxn>
              <a:cxn ang="0">
                <a:pos x="0" y="83"/>
              </a:cxn>
              <a:cxn ang="0">
                <a:pos x="16" y="0"/>
              </a:cxn>
              <a:cxn ang="0">
                <a:pos x="73" y="62"/>
              </a:cxn>
              <a:cxn ang="0">
                <a:pos x="0" y="83"/>
              </a:cxn>
            </a:cxnLst>
            <a:rect l="0" t="0" r="r" b="b"/>
            <a:pathLst>
              <a:path w="343" h="1087">
                <a:moveTo>
                  <a:pt x="333" y="1084"/>
                </a:moveTo>
                <a:lnTo>
                  <a:pt x="29" y="62"/>
                </a:lnTo>
                <a:lnTo>
                  <a:pt x="28" y="60"/>
                </a:lnTo>
                <a:lnTo>
                  <a:pt x="29" y="59"/>
                </a:lnTo>
                <a:lnTo>
                  <a:pt x="31" y="57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7"/>
                </a:lnTo>
                <a:lnTo>
                  <a:pt x="38" y="59"/>
                </a:lnTo>
                <a:lnTo>
                  <a:pt x="343" y="1081"/>
                </a:lnTo>
                <a:lnTo>
                  <a:pt x="343" y="1082"/>
                </a:lnTo>
                <a:lnTo>
                  <a:pt x="343" y="1084"/>
                </a:lnTo>
                <a:lnTo>
                  <a:pt x="341" y="1085"/>
                </a:lnTo>
                <a:lnTo>
                  <a:pt x="339" y="1087"/>
                </a:lnTo>
                <a:lnTo>
                  <a:pt x="338" y="1087"/>
                </a:lnTo>
                <a:lnTo>
                  <a:pt x="336" y="1087"/>
                </a:lnTo>
                <a:lnTo>
                  <a:pt x="335" y="1085"/>
                </a:lnTo>
                <a:lnTo>
                  <a:pt x="333" y="1084"/>
                </a:lnTo>
                <a:lnTo>
                  <a:pt x="333" y="1084"/>
                </a:lnTo>
                <a:close/>
                <a:moveTo>
                  <a:pt x="0" y="83"/>
                </a:moveTo>
                <a:lnTo>
                  <a:pt x="16" y="0"/>
                </a:lnTo>
                <a:lnTo>
                  <a:pt x="73" y="62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19" name="Rectangle 79"/>
          <p:cNvSpPr>
            <a:spLocks noChangeArrowheads="1"/>
          </p:cNvSpPr>
          <p:nvPr/>
        </p:nvSpPr>
        <p:spPr bwMode="auto">
          <a:xfrm>
            <a:off x="7718425" y="42767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sp>
        <p:nvSpPr>
          <p:cNvPr id="112721" name="Rectangle 81"/>
          <p:cNvSpPr>
            <a:spLocks noChangeArrowheads="1"/>
          </p:cNvSpPr>
          <p:nvPr/>
        </p:nvSpPr>
        <p:spPr bwMode="auto">
          <a:xfrm>
            <a:off x="7326313" y="48275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33CC"/>
                </a:solidFill>
              </a:rPr>
              <a:t>18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2722" name="Rectangle 82"/>
          <p:cNvSpPr>
            <a:spLocks noChangeArrowheads="1"/>
          </p:cNvSpPr>
          <p:nvPr/>
        </p:nvSpPr>
        <p:spPr bwMode="auto">
          <a:xfrm>
            <a:off x="6980238" y="48656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2723" name="Rectangle 83"/>
          <p:cNvSpPr>
            <a:spLocks noChangeArrowheads="1"/>
          </p:cNvSpPr>
          <p:nvPr/>
        </p:nvSpPr>
        <p:spPr bwMode="auto">
          <a:xfrm>
            <a:off x="5756275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12724" name="Rectangle 84"/>
          <p:cNvSpPr>
            <a:spLocks noChangeArrowheads="1"/>
          </p:cNvSpPr>
          <p:nvPr/>
        </p:nvSpPr>
        <p:spPr bwMode="auto">
          <a:xfrm>
            <a:off x="6316663" y="61166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4</a:t>
            </a:r>
            <a:endParaRPr lang="en-US"/>
          </a:p>
        </p:txBody>
      </p:sp>
      <p:sp>
        <p:nvSpPr>
          <p:cNvPr id="112725" name="Rectangle 85"/>
          <p:cNvSpPr>
            <a:spLocks noChangeArrowheads="1"/>
          </p:cNvSpPr>
          <p:nvPr/>
        </p:nvSpPr>
        <p:spPr bwMode="auto">
          <a:xfrm>
            <a:off x="5003800" y="5411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112726" name="Rectangle 86"/>
          <p:cNvSpPr>
            <a:spLocks noChangeArrowheads="1"/>
          </p:cNvSpPr>
          <p:nvPr/>
        </p:nvSpPr>
        <p:spPr bwMode="auto">
          <a:xfrm>
            <a:off x="3871913" y="47164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2727" name="Rectangle 87"/>
          <p:cNvSpPr>
            <a:spLocks noChangeArrowheads="1"/>
          </p:cNvSpPr>
          <p:nvPr/>
        </p:nvSpPr>
        <p:spPr bwMode="auto">
          <a:xfrm>
            <a:off x="4159250" y="60388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sp>
        <p:nvSpPr>
          <p:cNvPr id="112728" name="Freeform 88"/>
          <p:cNvSpPr>
            <a:spLocks noEditPoints="1"/>
          </p:cNvSpPr>
          <p:nvPr/>
        </p:nvSpPr>
        <p:spPr bwMode="auto">
          <a:xfrm>
            <a:off x="3665538" y="4638675"/>
            <a:ext cx="898525" cy="865188"/>
          </a:xfrm>
          <a:custGeom>
            <a:avLst/>
            <a:gdLst/>
            <a:ahLst/>
            <a:cxnLst>
              <a:cxn ang="0">
                <a:pos x="2" y="538"/>
              </a:cxn>
              <a:cxn ang="0">
                <a:pos x="517" y="41"/>
              </a:cxn>
              <a:cxn ang="0">
                <a:pos x="519" y="40"/>
              </a:cxn>
              <a:cxn ang="0">
                <a:pos x="520" y="40"/>
              </a:cxn>
              <a:cxn ang="0">
                <a:pos x="522" y="40"/>
              </a:cxn>
              <a:cxn ang="0">
                <a:pos x="523" y="41"/>
              </a:cxn>
              <a:cxn ang="0">
                <a:pos x="525" y="43"/>
              </a:cxn>
              <a:cxn ang="0">
                <a:pos x="525" y="44"/>
              </a:cxn>
              <a:cxn ang="0">
                <a:pos x="525" y="46"/>
              </a:cxn>
              <a:cxn ang="0">
                <a:pos x="523" y="47"/>
              </a:cxn>
              <a:cxn ang="0">
                <a:pos x="10" y="544"/>
              </a:cxn>
              <a:cxn ang="0">
                <a:pos x="6" y="545"/>
              </a:cxn>
              <a:cxn ang="0">
                <a:pos x="5" y="545"/>
              </a:cxn>
              <a:cxn ang="0">
                <a:pos x="3" y="545"/>
              </a:cxn>
              <a:cxn ang="0">
                <a:pos x="2" y="544"/>
              </a:cxn>
              <a:cxn ang="0">
                <a:pos x="0" y="542"/>
              </a:cxn>
              <a:cxn ang="0">
                <a:pos x="0" y="541"/>
              </a:cxn>
              <a:cxn ang="0">
                <a:pos x="0" y="539"/>
              </a:cxn>
              <a:cxn ang="0">
                <a:pos x="2" y="538"/>
              </a:cxn>
              <a:cxn ang="0">
                <a:pos x="2" y="538"/>
              </a:cxn>
              <a:cxn ang="0">
                <a:pos x="485" y="26"/>
              </a:cxn>
              <a:cxn ang="0">
                <a:pos x="566" y="0"/>
              </a:cxn>
              <a:cxn ang="0">
                <a:pos x="539" y="81"/>
              </a:cxn>
              <a:cxn ang="0">
                <a:pos x="485" y="26"/>
              </a:cxn>
            </a:cxnLst>
            <a:rect l="0" t="0" r="r" b="b"/>
            <a:pathLst>
              <a:path w="566" h="545">
                <a:moveTo>
                  <a:pt x="2" y="538"/>
                </a:moveTo>
                <a:lnTo>
                  <a:pt x="517" y="41"/>
                </a:lnTo>
                <a:lnTo>
                  <a:pt x="519" y="40"/>
                </a:lnTo>
                <a:lnTo>
                  <a:pt x="520" y="40"/>
                </a:lnTo>
                <a:lnTo>
                  <a:pt x="522" y="40"/>
                </a:lnTo>
                <a:lnTo>
                  <a:pt x="523" y="41"/>
                </a:lnTo>
                <a:lnTo>
                  <a:pt x="525" y="43"/>
                </a:lnTo>
                <a:lnTo>
                  <a:pt x="525" y="44"/>
                </a:lnTo>
                <a:lnTo>
                  <a:pt x="525" y="46"/>
                </a:lnTo>
                <a:lnTo>
                  <a:pt x="523" y="47"/>
                </a:lnTo>
                <a:lnTo>
                  <a:pt x="10" y="544"/>
                </a:lnTo>
                <a:lnTo>
                  <a:pt x="6" y="545"/>
                </a:lnTo>
                <a:lnTo>
                  <a:pt x="5" y="545"/>
                </a:lnTo>
                <a:lnTo>
                  <a:pt x="3" y="545"/>
                </a:lnTo>
                <a:lnTo>
                  <a:pt x="2" y="544"/>
                </a:lnTo>
                <a:lnTo>
                  <a:pt x="0" y="542"/>
                </a:lnTo>
                <a:lnTo>
                  <a:pt x="0" y="541"/>
                </a:lnTo>
                <a:lnTo>
                  <a:pt x="0" y="539"/>
                </a:lnTo>
                <a:lnTo>
                  <a:pt x="2" y="538"/>
                </a:lnTo>
                <a:lnTo>
                  <a:pt x="2" y="538"/>
                </a:lnTo>
                <a:close/>
                <a:moveTo>
                  <a:pt x="485" y="26"/>
                </a:moveTo>
                <a:lnTo>
                  <a:pt x="566" y="0"/>
                </a:lnTo>
                <a:lnTo>
                  <a:pt x="539" y="81"/>
                </a:lnTo>
                <a:lnTo>
                  <a:pt x="485" y="26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29" name="Freeform 89"/>
          <p:cNvSpPr>
            <a:spLocks noEditPoints="1"/>
          </p:cNvSpPr>
          <p:nvPr/>
        </p:nvSpPr>
        <p:spPr bwMode="auto">
          <a:xfrm>
            <a:off x="3725863" y="5518150"/>
            <a:ext cx="1306512" cy="701675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770" y="409"/>
              </a:cxn>
              <a:cxn ang="0">
                <a:pos x="771" y="409"/>
              </a:cxn>
              <a:cxn ang="0">
                <a:pos x="771" y="412"/>
              </a:cxn>
              <a:cxn ang="0">
                <a:pos x="771" y="413"/>
              </a:cxn>
              <a:cxn ang="0">
                <a:pos x="771" y="415"/>
              </a:cxn>
              <a:cxn ang="0">
                <a:pos x="770" y="416"/>
              </a:cxn>
              <a:cxn ang="0">
                <a:pos x="768" y="416"/>
              </a:cxn>
              <a:cxn ang="0">
                <a:pos x="767" y="418"/>
              </a:cxn>
              <a:cxn ang="0">
                <a:pos x="765" y="416"/>
              </a:cxn>
              <a:cxn ang="0">
                <a:pos x="3" y="10"/>
              </a:cxn>
              <a:cxn ang="0">
                <a:pos x="2" y="10"/>
              </a:cxn>
              <a:cxn ang="0">
                <a:pos x="0" y="8"/>
              </a:cxn>
              <a:cxn ang="0">
                <a:pos x="0" y="5"/>
              </a:cxn>
              <a:cxn ang="0">
                <a:pos x="2" y="4"/>
              </a:cxn>
              <a:cxn ang="0">
                <a:pos x="2" y="2"/>
              </a:cxn>
              <a:cxn ang="0">
                <a:pos x="3" y="2"/>
              </a:cxn>
              <a:cxn ang="0">
                <a:pos x="6" y="0"/>
              </a:cxn>
              <a:cxn ang="0">
                <a:pos x="8" y="2"/>
              </a:cxn>
              <a:cxn ang="0">
                <a:pos x="8" y="2"/>
              </a:cxn>
              <a:cxn ang="0">
                <a:pos x="774" y="372"/>
              </a:cxn>
              <a:cxn ang="0">
                <a:pos x="823" y="442"/>
              </a:cxn>
              <a:cxn ang="0">
                <a:pos x="738" y="441"/>
              </a:cxn>
              <a:cxn ang="0">
                <a:pos x="774" y="372"/>
              </a:cxn>
            </a:cxnLst>
            <a:rect l="0" t="0" r="r" b="b"/>
            <a:pathLst>
              <a:path w="823" h="442">
                <a:moveTo>
                  <a:pt x="8" y="2"/>
                </a:moveTo>
                <a:lnTo>
                  <a:pt x="770" y="409"/>
                </a:lnTo>
                <a:lnTo>
                  <a:pt x="771" y="409"/>
                </a:lnTo>
                <a:lnTo>
                  <a:pt x="771" y="412"/>
                </a:lnTo>
                <a:lnTo>
                  <a:pt x="771" y="413"/>
                </a:lnTo>
                <a:lnTo>
                  <a:pt x="771" y="415"/>
                </a:lnTo>
                <a:lnTo>
                  <a:pt x="770" y="416"/>
                </a:lnTo>
                <a:lnTo>
                  <a:pt x="768" y="416"/>
                </a:lnTo>
                <a:lnTo>
                  <a:pt x="767" y="418"/>
                </a:lnTo>
                <a:lnTo>
                  <a:pt x="765" y="416"/>
                </a:lnTo>
                <a:lnTo>
                  <a:pt x="3" y="10"/>
                </a:lnTo>
                <a:lnTo>
                  <a:pt x="2" y="10"/>
                </a:lnTo>
                <a:lnTo>
                  <a:pt x="0" y="8"/>
                </a:lnTo>
                <a:lnTo>
                  <a:pt x="0" y="5"/>
                </a:lnTo>
                <a:lnTo>
                  <a:pt x="2" y="4"/>
                </a:lnTo>
                <a:lnTo>
                  <a:pt x="2" y="2"/>
                </a:lnTo>
                <a:lnTo>
                  <a:pt x="3" y="2"/>
                </a:ln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close/>
                <a:moveTo>
                  <a:pt x="774" y="372"/>
                </a:moveTo>
                <a:lnTo>
                  <a:pt x="823" y="442"/>
                </a:lnTo>
                <a:lnTo>
                  <a:pt x="738" y="441"/>
                </a:lnTo>
                <a:lnTo>
                  <a:pt x="774" y="3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0" name="Freeform 90"/>
          <p:cNvSpPr>
            <a:spLocks noEditPoints="1"/>
          </p:cNvSpPr>
          <p:nvPr/>
        </p:nvSpPr>
        <p:spPr bwMode="auto">
          <a:xfrm>
            <a:off x="4602163" y="4752975"/>
            <a:ext cx="436562" cy="1346200"/>
          </a:xfrm>
          <a:custGeom>
            <a:avLst/>
            <a:gdLst/>
            <a:ahLst/>
            <a:cxnLst>
              <a:cxn ang="0">
                <a:pos x="9" y="3"/>
              </a:cxn>
              <a:cxn ang="0">
                <a:pos x="248" y="786"/>
              </a:cxn>
              <a:cxn ang="0">
                <a:pos x="248" y="788"/>
              </a:cxn>
              <a:cxn ang="0">
                <a:pos x="246" y="791"/>
              </a:cxn>
              <a:cxn ang="0">
                <a:pos x="245" y="792"/>
              </a:cxn>
              <a:cxn ang="0">
                <a:pos x="243" y="792"/>
              </a:cxn>
              <a:cxn ang="0">
                <a:pos x="242" y="792"/>
              </a:cxn>
              <a:cxn ang="0">
                <a:pos x="240" y="792"/>
              </a:cxn>
              <a:cxn ang="0">
                <a:pos x="239" y="791"/>
              </a:cxn>
              <a:cxn ang="0">
                <a:pos x="239" y="789"/>
              </a:cxn>
              <a:cxn ang="0">
                <a:pos x="0" y="6"/>
              </a:cxn>
              <a:cxn ang="0">
                <a:pos x="0" y="4"/>
              </a:cxn>
              <a:cxn ang="0">
                <a:pos x="0" y="1"/>
              </a:cxn>
              <a:cxn ang="0">
                <a:pos x="2" y="0"/>
              </a:cxn>
              <a:cxn ang="0">
                <a:pos x="3" y="0"/>
              </a:cxn>
              <a:cxn ang="0">
                <a:pos x="5" y="0"/>
              </a:cxn>
              <a:cxn ang="0">
                <a:pos x="6" y="0"/>
              </a:cxn>
              <a:cxn ang="0">
                <a:pos x="8" y="1"/>
              </a:cxn>
              <a:cxn ang="0">
                <a:pos x="9" y="3"/>
              </a:cxn>
              <a:cxn ang="0">
                <a:pos x="9" y="3"/>
              </a:cxn>
              <a:cxn ang="0">
                <a:pos x="275" y="765"/>
              </a:cxn>
              <a:cxn ang="0">
                <a:pos x="262" y="848"/>
              </a:cxn>
              <a:cxn ang="0">
                <a:pos x="202" y="788"/>
              </a:cxn>
              <a:cxn ang="0">
                <a:pos x="275" y="765"/>
              </a:cxn>
            </a:cxnLst>
            <a:rect l="0" t="0" r="r" b="b"/>
            <a:pathLst>
              <a:path w="275" h="848">
                <a:moveTo>
                  <a:pt x="9" y="3"/>
                </a:moveTo>
                <a:lnTo>
                  <a:pt x="248" y="786"/>
                </a:lnTo>
                <a:lnTo>
                  <a:pt x="248" y="788"/>
                </a:lnTo>
                <a:lnTo>
                  <a:pt x="246" y="791"/>
                </a:lnTo>
                <a:lnTo>
                  <a:pt x="245" y="792"/>
                </a:lnTo>
                <a:lnTo>
                  <a:pt x="243" y="792"/>
                </a:lnTo>
                <a:lnTo>
                  <a:pt x="242" y="792"/>
                </a:lnTo>
                <a:lnTo>
                  <a:pt x="240" y="792"/>
                </a:lnTo>
                <a:lnTo>
                  <a:pt x="239" y="791"/>
                </a:lnTo>
                <a:lnTo>
                  <a:pt x="239" y="789"/>
                </a:lnTo>
                <a:lnTo>
                  <a:pt x="0" y="6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5" y="0"/>
                </a:lnTo>
                <a:lnTo>
                  <a:pt x="6" y="0"/>
                </a:lnTo>
                <a:lnTo>
                  <a:pt x="8" y="1"/>
                </a:lnTo>
                <a:lnTo>
                  <a:pt x="9" y="3"/>
                </a:lnTo>
                <a:lnTo>
                  <a:pt x="9" y="3"/>
                </a:lnTo>
                <a:close/>
                <a:moveTo>
                  <a:pt x="275" y="765"/>
                </a:moveTo>
                <a:lnTo>
                  <a:pt x="262" y="848"/>
                </a:lnTo>
                <a:lnTo>
                  <a:pt x="202" y="788"/>
                </a:lnTo>
                <a:lnTo>
                  <a:pt x="275" y="76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1" name="Freeform 91"/>
          <p:cNvSpPr>
            <a:spLocks noEditPoints="1"/>
          </p:cNvSpPr>
          <p:nvPr/>
        </p:nvSpPr>
        <p:spPr bwMode="auto">
          <a:xfrm>
            <a:off x="5386388" y="5794375"/>
            <a:ext cx="1697037" cy="390525"/>
          </a:xfrm>
          <a:custGeom>
            <a:avLst/>
            <a:gdLst/>
            <a:ahLst/>
            <a:cxnLst>
              <a:cxn ang="0">
                <a:pos x="3" y="235"/>
              </a:cxn>
              <a:cxn ang="0">
                <a:pos x="1007" y="30"/>
              </a:cxn>
              <a:cxn ang="0">
                <a:pos x="1008" y="30"/>
              </a:cxn>
              <a:cxn ang="0">
                <a:pos x="1010" y="30"/>
              </a:cxn>
              <a:cxn ang="0">
                <a:pos x="1011" y="31"/>
              </a:cxn>
              <a:cxn ang="0">
                <a:pos x="1011" y="33"/>
              </a:cxn>
              <a:cxn ang="0">
                <a:pos x="1011" y="36"/>
              </a:cxn>
              <a:cxn ang="0">
                <a:pos x="1011" y="38"/>
              </a:cxn>
              <a:cxn ang="0">
                <a:pos x="1010" y="39"/>
              </a:cxn>
              <a:cxn ang="0">
                <a:pos x="1008" y="39"/>
              </a:cxn>
              <a:cxn ang="0">
                <a:pos x="6" y="246"/>
              </a:cxn>
              <a:cxn ang="0">
                <a:pos x="3" y="244"/>
              </a:cxn>
              <a:cxn ang="0">
                <a:pos x="2" y="244"/>
              </a:cxn>
              <a:cxn ang="0">
                <a:pos x="0" y="242"/>
              </a:cxn>
              <a:cxn ang="0">
                <a:pos x="0" y="241"/>
              </a:cxn>
              <a:cxn ang="0">
                <a:pos x="0" y="239"/>
              </a:cxn>
              <a:cxn ang="0">
                <a:pos x="0" y="238"/>
              </a:cxn>
              <a:cxn ang="0">
                <a:pos x="2" y="236"/>
              </a:cxn>
              <a:cxn ang="0">
                <a:pos x="3" y="235"/>
              </a:cxn>
              <a:cxn ang="0">
                <a:pos x="3" y="235"/>
              </a:cxn>
              <a:cxn ang="0">
                <a:pos x="987" y="0"/>
              </a:cxn>
              <a:cxn ang="0">
                <a:pos x="1069" y="22"/>
              </a:cxn>
              <a:cxn ang="0">
                <a:pos x="1002" y="74"/>
              </a:cxn>
              <a:cxn ang="0">
                <a:pos x="987" y="0"/>
              </a:cxn>
            </a:cxnLst>
            <a:rect l="0" t="0" r="r" b="b"/>
            <a:pathLst>
              <a:path w="1069" h="246">
                <a:moveTo>
                  <a:pt x="3" y="235"/>
                </a:moveTo>
                <a:lnTo>
                  <a:pt x="1007" y="30"/>
                </a:lnTo>
                <a:lnTo>
                  <a:pt x="1008" y="30"/>
                </a:lnTo>
                <a:lnTo>
                  <a:pt x="1010" y="30"/>
                </a:lnTo>
                <a:lnTo>
                  <a:pt x="1011" y="31"/>
                </a:lnTo>
                <a:lnTo>
                  <a:pt x="1011" y="33"/>
                </a:lnTo>
                <a:lnTo>
                  <a:pt x="1011" y="36"/>
                </a:lnTo>
                <a:lnTo>
                  <a:pt x="1011" y="38"/>
                </a:lnTo>
                <a:lnTo>
                  <a:pt x="1010" y="39"/>
                </a:lnTo>
                <a:lnTo>
                  <a:pt x="1008" y="39"/>
                </a:lnTo>
                <a:lnTo>
                  <a:pt x="6" y="246"/>
                </a:lnTo>
                <a:lnTo>
                  <a:pt x="3" y="244"/>
                </a:lnTo>
                <a:lnTo>
                  <a:pt x="2" y="244"/>
                </a:lnTo>
                <a:lnTo>
                  <a:pt x="0" y="242"/>
                </a:lnTo>
                <a:lnTo>
                  <a:pt x="0" y="241"/>
                </a:lnTo>
                <a:lnTo>
                  <a:pt x="0" y="239"/>
                </a:lnTo>
                <a:lnTo>
                  <a:pt x="0" y="238"/>
                </a:lnTo>
                <a:lnTo>
                  <a:pt x="2" y="236"/>
                </a:lnTo>
                <a:lnTo>
                  <a:pt x="3" y="235"/>
                </a:lnTo>
                <a:lnTo>
                  <a:pt x="3" y="235"/>
                </a:lnTo>
                <a:close/>
                <a:moveTo>
                  <a:pt x="987" y="0"/>
                </a:moveTo>
                <a:lnTo>
                  <a:pt x="1069" y="22"/>
                </a:lnTo>
                <a:lnTo>
                  <a:pt x="1002" y="74"/>
                </a:lnTo>
                <a:lnTo>
                  <a:pt x="987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2" name="Freeform 92"/>
          <p:cNvSpPr>
            <a:spLocks noEditPoints="1"/>
          </p:cNvSpPr>
          <p:nvPr/>
        </p:nvSpPr>
        <p:spPr bwMode="auto">
          <a:xfrm>
            <a:off x="5078413" y="4564063"/>
            <a:ext cx="2087562" cy="1060450"/>
          </a:xfrm>
          <a:custGeom>
            <a:avLst/>
            <a:gdLst/>
            <a:ahLst/>
            <a:cxnLst>
              <a:cxn ang="0">
                <a:pos x="1309" y="668"/>
              </a:cxn>
              <a:cxn ang="0">
                <a:pos x="53" y="32"/>
              </a:cxn>
              <a:cxn ang="0">
                <a:pos x="51" y="32"/>
              </a:cxn>
              <a:cxn ang="0">
                <a:pos x="51" y="29"/>
              </a:cxn>
              <a:cxn ang="0">
                <a:pos x="51" y="28"/>
              </a:cxn>
              <a:cxn ang="0">
                <a:pos x="51" y="26"/>
              </a:cxn>
              <a:cxn ang="0">
                <a:pos x="53" y="25"/>
              </a:cxn>
              <a:cxn ang="0">
                <a:pos x="54" y="25"/>
              </a:cxn>
              <a:cxn ang="0">
                <a:pos x="56" y="23"/>
              </a:cxn>
              <a:cxn ang="0">
                <a:pos x="57" y="25"/>
              </a:cxn>
              <a:cxn ang="0">
                <a:pos x="1313" y="659"/>
              </a:cxn>
              <a:cxn ang="0">
                <a:pos x="1313" y="661"/>
              </a:cxn>
              <a:cxn ang="0">
                <a:pos x="1315" y="662"/>
              </a:cxn>
              <a:cxn ang="0">
                <a:pos x="1315" y="664"/>
              </a:cxn>
              <a:cxn ang="0">
                <a:pos x="1315" y="667"/>
              </a:cxn>
              <a:cxn ang="0">
                <a:pos x="1313" y="667"/>
              </a:cxn>
              <a:cxn ang="0">
                <a:pos x="1312" y="668"/>
              </a:cxn>
              <a:cxn ang="0">
                <a:pos x="1310" y="668"/>
              </a:cxn>
              <a:cxn ang="0">
                <a:pos x="1309" y="668"/>
              </a:cxn>
              <a:cxn ang="0">
                <a:pos x="1309" y="668"/>
              </a:cxn>
              <a:cxn ang="0">
                <a:pos x="50" y="69"/>
              </a:cxn>
              <a:cxn ang="0">
                <a:pos x="0" y="0"/>
              </a:cxn>
              <a:cxn ang="0">
                <a:pos x="85" y="0"/>
              </a:cxn>
              <a:cxn ang="0">
                <a:pos x="50" y="69"/>
              </a:cxn>
            </a:cxnLst>
            <a:rect l="0" t="0" r="r" b="b"/>
            <a:pathLst>
              <a:path w="1315" h="668">
                <a:moveTo>
                  <a:pt x="1309" y="668"/>
                </a:moveTo>
                <a:lnTo>
                  <a:pt x="53" y="32"/>
                </a:lnTo>
                <a:lnTo>
                  <a:pt x="51" y="32"/>
                </a:lnTo>
                <a:lnTo>
                  <a:pt x="51" y="29"/>
                </a:lnTo>
                <a:lnTo>
                  <a:pt x="51" y="28"/>
                </a:lnTo>
                <a:lnTo>
                  <a:pt x="51" y="26"/>
                </a:lnTo>
                <a:lnTo>
                  <a:pt x="53" y="25"/>
                </a:lnTo>
                <a:lnTo>
                  <a:pt x="54" y="25"/>
                </a:lnTo>
                <a:lnTo>
                  <a:pt x="56" y="23"/>
                </a:lnTo>
                <a:lnTo>
                  <a:pt x="57" y="25"/>
                </a:lnTo>
                <a:lnTo>
                  <a:pt x="1313" y="659"/>
                </a:lnTo>
                <a:lnTo>
                  <a:pt x="1313" y="661"/>
                </a:lnTo>
                <a:lnTo>
                  <a:pt x="1315" y="662"/>
                </a:lnTo>
                <a:lnTo>
                  <a:pt x="1315" y="664"/>
                </a:lnTo>
                <a:lnTo>
                  <a:pt x="1315" y="667"/>
                </a:lnTo>
                <a:lnTo>
                  <a:pt x="1313" y="667"/>
                </a:lnTo>
                <a:lnTo>
                  <a:pt x="1312" y="668"/>
                </a:lnTo>
                <a:lnTo>
                  <a:pt x="1310" y="668"/>
                </a:lnTo>
                <a:lnTo>
                  <a:pt x="1309" y="668"/>
                </a:lnTo>
                <a:lnTo>
                  <a:pt x="1309" y="668"/>
                </a:lnTo>
                <a:close/>
                <a:moveTo>
                  <a:pt x="50" y="69"/>
                </a:moveTo>
                <a:lnTo>
                  <a:pt x="0" y="0"/>
                </a:lnTo>
                <a:lnTo>
                  <a:pt x="85" y="0"/>
                </a:lnTo>
                <a:lnTo>
                  <a:pt x="50" y="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3" name="Freeform 93"/>
          <p:cNvSpPr>
            <a:spLocks noEditPoints="1"/>
          </p:cNvSpPr>
          <p:nvPr/>
        </p:nvSpPr>
        <p:spPr bwMode="auto">
          <a:xfrm>
            <a:off x="5265738" y="4376738"/>
            <a:ext cx="1544637" cy="180975"/>
          </a:xfrm>
          <a:custGeom>
            <a:avLst/>
            <a:gdLst/>
            <a:ahLst/>
            <a:cxnLst>
              <a:cxn ang="0">
                <a:pos x="5" y="103"/>
              </a:cxn>
              <a:cxn ang="0">
                <a:pos x="911" y="33"/>
              </a:cxn>
              <a:cxn ang="0">
                <a:pos x="912" y="33"/>
              </a:cxn>
              <a:cxn ang="0">
                <a:pos x="914" y="33"/>
              </a:cxn>
              <a:cxn ang="0">
                <a:pos x="915" y="35"/>
              </a:cxn>
              <a:cxn ang="0">
                <a:pos x="915" y="38"/>
              </a:cxn>
              <a:cxn ang="0">
                <a:pos x="915" y="39"/>
              </a:cxn>
              <a:cxn ang="0">
                <a:pos x="914" y="41"/>
              </a:cxn>
              <a:cxn ang="0">
                <a:pos x="912" y="41"/>
              </a:cxn>
              <a:cxn ang="0">
                <a:pos x="911" y="42"/>
              </a:cxn>
              <a:cxn ang="0">
                <a:pos x="5" y="114"/>
              </a:cxn>
              <a:cxn ang="0">
                <a:pos x="3" y="112"/>
              </a:cxn>
              <a:cxn ang="0">
                <a:pos x="2" y="112"/>
              </a:cxn>
              <a:cxn ang="0">
                <a:pos x="0" y="111"/>
              </a:cxn>
              <a:cxn ang="0">
                <a:pos x="0" y="109"/>
              </a:cxn>
              <a:cxn ang="0">
                <a:pos x="0" y="106"/>
              </a:cxn>
              <a:cxn ang="0">
                <a:pos x="0" y="105"/>
              </a:cxn>
              <a:cxn ang="0">
                <a:pos x="2" y="105"/>
              </a:cxn>
              <a:cxn ang="0">
                <a:pos x="5" y="103"/>
              </a:cxn>
              <a:cxn ang="0">
                <a:pos x="5" y="103"/>
              </a:cxn>
              <a:cxn ang="0">
                <a:pos x="896" y="0"/>
              </a:cxn>
              <a:cxn ang="0">
                <a:pos x="973" y="32"/>
              </a:cxn>
              <a:cxn ang="0">
                <a:pos x="902" y="76"/>
              </a:cxn>
              <a:cxn ang="0">
                <a:pos x="896" y="0"/>
              </a:cxn>
            </a:cxnLst>
            <a:rect l="0" t="0" r="r" b="b"/>
            <a:pathLst>
              <a:path w="973" h="114">
                <a:moveTo>
                  <a:pt x="5" y="103"/>
                </a:moveTo>
                <a:lnTo>
                  <a:pt x="911" y="33"/>
                </a:lnTo>
                <a:lnTo>
                  <a:pt x="912" y="33"/>
                </a:lnTo>
                <a:lnTo>
                  <a:pt x="914" y="33"/>
                </a:lnTo>
                <a:lnTo>
                  <a:pt x="915" y="35"/>
                </a:lnTo>
                <a:lnTo>
                  <a:pt x="915" y="38"/>
                </a:lnTo>
                <a:lnTo>
                  <a:pt x="915" y="39"/>
                </a:lnTo>
                <a:lnTo>
                  <a:pt x="914" y="41"/>
                </a:lnTo>
                <a:lnTo>
                  <a:pt x="912" y="41"/>
                </a:lnTo>
                <a:lnTo>
                  <a:pt x="911" y="42"/>
                </a:lnTo>
                <a:lnTo>
                  <a:pt x="5" y="114"/>
                </a:lnTo>
                <a:lnTo>
                  <a:pt x="3" y="112"/>
                </a:lnTo>
                <a:lnTo>
                  <a:pt x="2" y="112"/>
                </a:lnTo>
                <a:lnTo>
                  <a:pt x="0" y="111"/>
                </a:lnTo>
                <a:lnTo>
                  <a:pt x="0" y="109"/>
                </a:lnTo>
                <a:lnTo>
                  <a:pt x="0" y="106"/>
                </a:lnTo>
                <a:lnTo>
                  <a:pt x="0" y="105"/>
                </a:lnTo>
                <a:lnTo>
                  <a:pt x="2" y="105"/>
                </a:lnTo>
                <a:lnTo>
                  <a:pt x="5" y="103"/>
                </a:lnTo>
                <a:lnTo>
                  <a:pt x="5" y="103"/>
                </a:lnTo>
                <a:close/>
                <a:moveTo>
                  <a:pt x="896" y="0"/>
                </a:moveTo>
                <a:lnTo>
                  <a:pt x="973" y="32"/>
                </a:lnTo>
                <a:lnTo>
                  <a:pt x="902" y="76"/>
                </a:lnTo>
                <a:lnTo>
                  <a:pt x="896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4" name="Freeform 94"/>
          <p:cNvSpPr>
            <a:spLocks noEditPoints="1"/>
          </p:cNvSpPr>
          <p:nvPr/>
        </p:nvSpPr>
        <p:spPr bwMode="auto">
          <a:xfrm>
            <a:off x="7242175" y="4465638"/>
            <a:ext cx="1243013" cy="4191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724" y="228"/>
              </a:cxn>
              <a:cxn ang="0">
                <a:pos x="725" y="229"/>
              </a:cxn>
              <a:cxn ang="0">
                <a:pos x="727" y="231"/>
              </a:cxn>
              <a:cxn ang="0">
                <a:pos x="728" y="232"/>
              </a:cxn>
              <a:cxn ang="0">
                <a:pos x="728" y="234"/>
              </a:cxn>
              <a:cxn ang="0">
                <a:pos x="727" y="235"/>
              </a:cxn>
              <a:cxn ang="0">
                <a:pos x="725" y="237"/>
              </a:cxn>
              <a:cxn ang="0">
                <a:pos x="724" y="237"/>
              </a:cxn>
              <a:cxn ang="0">
                <a:pos x="722" y="237"/>
              </a:cxn>
              <a:cxn ang="0">
                <a:pos x="3" y="9"/>
              </a:cxn>
              <a:cxn ang="0">
                <a:pos x="2" y="8"/>
              </a:cxn>
              <a:cxn ang="0">
                <a:pos x="0" y="8"/>
              </a:cxn>
              <a:cxn ang="0">
                <a:pos x="0" y="5"/>
              </a:cxn>
              <a:cxn ang="0">
                <a:pos x="0" y="3"/>
              </a:cxn>
              <a:cxn ang="0">
                <a:pos x="0" y="2"/>
              </a:cxn>
              <a:cxn ang="0">
                <a:pos x="2" y="0"/>
              </a:cxn>
              <a:cxn ang="0">
                <a:pos x="3" y="0"/>
              </a:cxn>
              <a:cxn ang="0">
                <a:pos x="6" y="0"/>
              </a:cxn>
              <a:cxn ang="0">
                <a:pos x="6" y="0"/>
              </a:cxn>
              <a:cxn ang="0">
                <a:pos x="722" y="193"/>
              </a:cxn>
              <a:cxn ang="0">
                <a:pos x="783" y="252"/>
              </a:cxn>
              <a:cxn ang="0">
                <a:pos x="700" y="264"/>
              </a:cxn>
              <a:cxn ang="0">
                <a:pos x="722" y="193"/>
              </a:cxn>
            </a:cxnLst>
            <a:rect l="0" t="0" r="r" b="b"/>
            <a:pathLst>
              <a:path w="783" h="264">
                <a:moveTo>
                  <a:pt x="6" y="0"/>
                </a:moveTo>
                <a:lnTo>
                  <a:pt x="724" y="228"/>
                </a:lnTo>
                <a:lnTo>
                  <a:pt x="725" y="229"/>
                </a:lnTo>
                <a:lnTo>
                  <a:pt x="727" y="231"/>
                </a:lnTo>
                <a:lnTo>
                  <a:pt x="728" y="232"/>
                </a:lnTo>
                <a:lnTo>
                  <a:pt x="728" y="234"/>
                </a:lnTo>
                <a:lnTo>
                  <a:pt x="727" y="235"/>
                </a:lnTo>
                <a:lnTo>
                  <a:pt x="725" y="237"/>
                </a:lnTo>
                <a:lnTo>
                  <a:pt x="724" y="237"/>
                </a:lnTo>
                <a:lnTo>
                  <a:pt x="722" y="237"/>
                </a:lnTo>
                <a:lnTo>
                  <a:pt x="3" y="9"/>
                </a:lnTo>
                <a:lnTo>
                  <a:pt x="2" y="8"/>
                </a:lnTo>
                <a:lnTo>
                  <a:pt x="0" y="8"/>
                </a:lnTo>
                <a:lnTo>
                  <a:pt x="0" y="5"/>
                </a:lnTo>
                <a:lnTo>
                  <a:pt x="0" y="3"/>
                </a:lnTo>
                <a:lnTo>
                  <a:pt x="0" y="2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lnTo>
                  <a:pt x="6" y="0"/>
                </a:lnTo>
                <a:close/>
                <a:moveTo>
                  <a:pt x="722" y="193"/>
                </a:moveTo>
                <a:lnTo>
                  <a:pt x="783" y="252"/>
                </a:lnTo>
                <a:lnTo>
                  <a:pt x="700" y="264"/>
                </a:lnTo>
                <a:lnTo>
                  <a:pt x="722" y="19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5" name="Freeform 95"/>
          <p:cNvSpPr>
            <a:spLocks noEditPoints="1"/>
          </p:cNvSpPr>
          <p:nvPr/>
        </p:nvSpPr>
        <p:spPr bwMode="auto">
          <a:xfrm>
            <a:off x="7604125" y="4954588"/>
            <a:ext cx="820738" cy="566737"/>
          </a:xfrm>
          <a:custGeom>
            <a:avLst/>
            <a:gdLst/>
            <a:ahLst/>
            <a:cxnLst>
              <a:cxn ang="0">
                <a:pos x="2" y="348"/>
              </a:cxn>
              <a:cxn ang="0">
                <a:pos x="462" y="32"/>
              </a:cxn>
              <a:cxn ang="0">
                <a:pos x="464" y="32"/>
              </a:cxn>
              <a:cxn ang="0">
                <a:pos x="466" y="32"/>
              </a:cxn>
              <a:cxn ang="0">
                <a:pos x="467" y="32"/>
              </a:cxn>
              <a:cxn ang="0">
                <a:pos x="469" y="34"/>
              </a:cxn>
              <a:cxn ang="0">
                <a:pos x="470" y="35"/>
              </a:cxn>
              <a:cxn ang="0">
                <a:pos x="470" y="37"/>
              </a:cxn>
              <a:cxn ang="0">
                <a:pos x="469" y="38"/>
              </a:cxn>
              <a:cxn ang="0">
                <a:pos x="469" y="40"/>
              </a:cxn>
              <a:cxn ang="0">
                <a:pos x="8" y="355"/>
              </a:cxn>
              <a:cxn ang="0">
                <a:pos x="5" y="357"/>
              </a:cxn>
              <a:cxn ang="0">
                <a:pos x="3" y="355"/>
              </a:cxn>
              <a:cxn ang="0">
                <a:pos x="2" y="355"/>
              </a:cxn>
              <a:cxn ang="0">
                <a:pos x="0" y="354"/>
              </a:cxn>
              <a:cxn ang="0">
                <a:pos x="0" y="352"/>
              </a:cxn>
              <a:cxn ang="0">
                <a:pos x="0" y="351"/>
              </a:cxn>
              <a:cxn ang="0">
                <a:pos x="0" y="349"/>
              </a:cxn>
              <a:cxn ang="0">
                <a:pos x="2" y="348"/>
              </a:cxn>
              <a:cxn ang="0">
                <a:pos x="2" y="348"/>
              </a:cxn>
              <a:cxn ang="0">
                <a:pos x="434" y="12"/>
              </a:cxn>
              <a:cxn ang="0">
                <a:pos x="517" y="0"/>
              </a:cxn>
              <a:cxn ang="0">
                <a:pos x="476" y="75"/>
              </a:cxn>
              <a:cxn ang="0">
                <a:pos x="434" y="12"/>
              </a:cxn>
            </a:cxnLst>
            <a:rect l="0" t="0" r="r" b="b"/>
            <a:pathLst>
              <a:path w="517" h="357">
                <a:moveTo>
                  <a:pt x="2" y="348"/>
                </a:moveTo>
                <a:lnTo>
                  <a:pt x="462" y="32"/>
                </a:lnTo>
                <a:lnTo>
                  <a:pt x="464" y="32"/>
                </a:lnTo>
                <a:lnTo>
                  <a:pt x="466" y="32"/>
                </a:lnTo>
                <a:lnTo>
                  <a:pt x="467" y="32"/>
                </a:lnTo>
                <a:lnTo>
                  <a:pt x="469" y="34"/>
                </a:lnTo>
                <a:lnTo>
                  <a:pt x="470" y="35"/>
                </a:lnTo>
                <a:lnTo>
                  <a:pt x="470" y="37"/>
                </a:lnTo>
                <a:lnTo>
                  <a:pt x="469" y="38"/>
                </a:lnTo>
                <a:lnTo>
                  <a:pt x="469" y="40"/>
                </a:lnTo>
                <a:lnTo>
                  <a:pt x="8" y="355"/>
                </a:lnTo>
                <a:lnTo>
                  <a:pt x="5" y="357"/>
                </a:lnTo>
                <a:lnTo>
                  <a:pt x="3" y="355"/>
                </a:lnTo>
                <a:lnTo>
                  <a:pt x="2" y="355"/>
                </a:lnTo>
                <a:lnTo>
                  <a:pt x="0" y="354"/>
                </a:lnTo>
                <a:lnTo>
                  <a:pt x="0" y="352"/>
                </a:lnTo>
                <a:lnTo>
                  <a:pt x="0" y="351"/>
                </a:lnTo>
                <a:lnTo>
                  <a:pt x="0" y="349"/>
                </a:lnTo>
                <a:lnTo>
                  <a:pt x="2" y="348"/>
                </a:lnTo>
                <a:lnTo>
                  <a:pt x="2" y="348"/>
                </a:lnTo>
                <a:close/>
                <a:moveTo>
                  <a:pt x="434" y="12"/>
                </a:moveTo>
                <a:lnTo>
                  <a:pt x="517" y="0"/>
                </a:lnTo>
                <a:lnTo>
                  <a:pt x="476" y="75"/>
                </a:lnTo>
                <a:lnTo>
                  <a:pt x="434" y="1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6" name="Rectangle 96"/>
          <p:cNvSpPr>
            <a:spLocks noChangeArrowheads="1"/>
          </p:cNvSpPr>
          <p:nvPr/>
        </p:nvSpPr>
        <p:spPr bwMode="auto">
          <a:xfrm>
            <a:off x="4143375" y="50355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12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2737" name="Rectangle 97"/>
          <p:cNvSpPr>
            <a:spLocks noChangeArrowheads="1"/>
          </p:cNvSpPr>
          <p:nvPr/>
        </p:nvSpPr>
        <p:spPr bwMode="auto">
          <a:xfrm>
            <a:off x="4308475" y="56340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  <p:sp>
        <p:nvSpPr>
          <p:cNvPr id="112738" name="Rectangle 98"/>
          <p:cNvSpPr>
            <a:spLocks noChangeArrowheads="1"/>
          </p:cNvSpPr>
          <p:nvPr/>
        </p:nvSpPr>
        <p:spPr bwMode="auto">
          <a:xfrm>
            <a:off x="4595813" y="52165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2739" name="Rectangle 99"/>
          <p:cNvSpPr>
            <a:spLocks noChangeArrowheads="1"/>
          </p:cNvSpPr>
          <p:nvPr/>
        </p:nvSpPr>
        <p:spPr bwMode="auto">
          <a:xfrm>
            <a:off x="6089650" y="48228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2740" name="Rectangle 100"/>
          <p:cNvSpPr>
            <a:spLocks noChangeArrowheads="1"/>
          </p:cNvSpPr>
          <p:nvPr/>
        </p:nvSpPr>
        <p:spPr bwMode="auto">
          <a:xfrm>
            <a:off x="7720013" y="46434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8</a:t>
            </a:r>
            <a:endParaRPr lang="en-US"/>
          </a:p>
        </p:txBody>
      </p:sp>
      <p:sp>
        <p:nvSpPr>
          <p:cNvPr id="112741" name="Rectangle 101"/>
          <p:cNvSpPr>
            <a:spLocks noChangeArrowheads="1"/>
          </p:cNvSpPr>
          <p:nvPr/>
        </p:nvSpPr>
        <p:spPr bwMode="auto">
          <a:xfrm>
            <a:off x="7724775" y="50879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10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2742" name="Rectangle 102"/>
          <p:cNvSpPr>
            <a:spLocks noChangeArrowheads="1"/>
          </p:cNvSpPr>
          <p:nvPr/>
        </p:nvSpPr>
        <p:spPr bwMode="auto">
          <a:xfrm>
            <a:off x="6149975" y="57832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  <p:sp>
        <p:nvSpPr>
          <p:cNvPr id="112743" name="Freeform 103"/>
          <p:cNvSpPr>
            <a:spLocks/>
          </p:cNvSpPr>
          <p:nvPr/>
        </p:nvSpPr>
        <p:spPr bwMode="auto">
          <a:xfrm>
            <a:off x="8577263" y="4729163"/>
            <a:ext cx="269875" cy="271462"/>
          </a:xfrm>
          <a:custGeom>
            <a:avLst/>
            <a:gdLst/>
            <a:ahLst/>
            <a:cxnLst>
              <a:cxn ang="0">
                <a:pos x="76" y="1"/>
              </a:cxn>
              <a:cxn ang="0">
                <a:pos x="59" y="4"/>
              </a:cxn>
              <a:cxn ang="0">
                <a:pos x="44" y="10"/>
              </a:cxn>
              <a:cxn ang="0">
                <a:pos x="30" y="19"/>
              </a:cxn>
              <a:cxn ang="0">
                <a:pos x="18" y="31"/>
              </a:cxn>
              <a:cxn ang="0">
                <a:pos x="9" y="45"/>
              </a:cxn>
              <a:cxn ang="0">
                <a:pos x="3" y="60"/>
              </a:cxn>
              <a:cxn ang="0">
                <a:pos x="0" y="77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1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1"/>
              </a:cxn>
              <a:cxn ang="0">
                <a:pos x="150" y="139"/>
              </a:cxn>
              <a:cxn ang="0">
                <a:pos x="160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7"/>
              </a:cxn>
              <a:cxn ang="0">
                <a:pos x="167" y="60"/>
              </a:cxn>
              <a:cxn ang="0">
                <a:pos x="160" y="45"/>
              </a:cxn>
              <a:cxn ang="0">
                <a:pos x="150" y="31"/>
              </a:cxn>
              <a:cxn ang="0">
                <a:pos x="140" y="19"/>
              </a:cxn>
              <a:cxn ang="0">
                <a:pos x="126" y="10"/>
              </a:cxn>
              <a:cxn ang="0">
                <a:pos x="111" y="4"/>
              </a:cxn>
              <a:cxn ang="0">
                <a:pos x="94" y="1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76" y="1"/>
                </a:lnTo>
                <a:lnTo>
                  <a:pt x="67" y="1"/>
                </a:lnTo>
                <a:lnTo>
                  <a:pt x="59" y="4"/>
                </a:lnTo>
                <a:lnTo>
                  <a:pt x="52" y="7"/>
                </a:lnTo>
                <a:lnTo>
                  <a:pt x="44" y="10"/>
                </a:lnTo>
                <a:lnTo>
                  <a:pt x="36" y="15"/>
                </a:lnTo>
                <a:lnTo>
                  <a:pt x="30" y="19"/>
                </a:lnTo>
                <a:lnTo>
                  <a:pt x="24" y="25"/>
                </a:lnTo>
                <a:lnTo>
                  <a:pt x="18" y="31"/>
                </a:lnTo>
                <a:lnTo>
                  <a:pt x="14" y="37"/>
                </a:lnTo>
                <a:lnTo>
                  <a:pt x="9" y="45"/>
                </a:lnTo>
                <a:lnTo>
                  <a:pt x="6" y="53"/>
                </a:lnTo>
                <a:lnTo>
                  <a:pt x="3" y="60"/>
                </a:lnTo>
                <a:lnTo>
                  <a:pt x="1" y="68"/>
                </a:lnTo>
                <a:lnTo>
                  <a:pt x="0" y="77"/>
                </a:lnTo>
                <a:lnTo>
                  <a:pt x="0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1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70"/>
                </a:lnTo>
                <a:lnTo>
                  <a:pt x="76" y="170"/>
                </a:lnTo>
                <a:lnTo>
                  <a:pt x="85" y="171"/>
                </a:lnTo>
                <a:lnTo>
                  <a:pt x="94" y="170"/>
                </a:lnTo>
                <a:lnTo>
                  <a:pt x="102" y="170"/>
                </a:lnTo>
                <a:lnTo>
                  <a:pt x="111" y="167"/>
                </a:lnTo>
                <a:lnTo>
                  <a:pt x="119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1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60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3"/>
                </a:lnTo>
                <a:lnTo>
                  <a:pt x="170" y="94"/>
                </a:lnTo>
                <a:lnTo>
                  <a:pt x="170" y="86"/>
                </a:lnTo>
                <a:lnTo>
                  <a:pt x="170" y="77"/>
                </a:lnTo>
                <a:lnTo>
                  <a:pt x="169" y="68"/>
                </a:lnTo>
                <a:lnTo>
                  <a:pt x="167" y="60"/>
                </a:lnTo>
                <a:lnTo>
                  <a:pt x="164" y="53"/>
                </a:lnTo>
                <a:lnTo>
                  <a:pt x="160" y="45"/>
                </a:lnTo>
                <a:lnTo>
                  <a:pt x="155" y="37"/>
                </a:lnTo>
                <a:lnTo>
                  <a:pt x="150" y="31"/>
                </a:lnTo>
                <a:lnTo>
                  <a:pt x="146" y="25"/>
                </a:lnTo>
                <a:lnTo>
                  <a:pt x="140" y="19"/>
                </a:lnTo>
                <a:lnTo>
                  <a:pt x="132" y="15"/>
                </a:lnTo>
                <a:lnTo>
                  <a:pt x="126" y="10"/>
                </a:lnTo>
                <a:lnTo>
                  <a:pt x="119" y="7"/>
                </a:lnTo>
                <a:lnTo>
                  <a:pt x="111" y="4"/>
                </a:lnTo>
                <a:lnTo>
                  <a:pt x="102" y="1"/>
                </a:lnTo>
                <a:lnTo>
                  <a:pt x="94" y="1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4" name="Freeform 104"/>
          <p:cNvSpPr>
            <a:spLocks/>
          </p:cNvSpPr>
          <p:nvPr/>
        </p:nvSpPr>
        <p:spPr bwMode="auto">
          <a:xfrm>
            <a:off x="8577263" y="4729163"/>
            <a:ext cx="269875" cy="271462"/>
          </a:xfrm>
          <a:custGeom>
            <a:avLst/>
            <a:gdLst/>
            <a:ahLst/>
            <a:cxnLst>
              <a:cxn ang="0">
                <a:pos x="76" y="1"/>
              </a:cxn>
              <a:cxn ang="0">
                <a:pos x="59" y="4"/>
              </a:cxn>
              <a:cxn ang="0">
                <a:pos x="44" y="10"/>
              </a:cxn>
              <a:cxn ang="0">
                <a:pos x="30" y="19"/>
              </a:cxn>
              <a:cxn ang="0">
                <a:pos x="18" y="31"/>
              </a:cxn>
              <a:cxn ang="0">
                <a:pos x="9" y="45"/>
              </a:cxn>
              <a:cxn ang="0">
                <a:pos x="3" y="60"/>
              </a:cxn>
              <a:cxn ang="0">
                <a:pos x="0" y="77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1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1"/>
              </a:cxn>
              <a:cxn ang="0">
                <a:pos x="150" y="139"/>
              </a:cxn>
              <a:cxn ang="0">
                <a:pos x="160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7"/>
              </a:cxn>
              <a:cxn ang="0">
                <a:pos x="167" y="60"/>
              </a:cxn>
              <a:cxn ang="0">
                <a:pos x="160" y="45"/>
              </a:cxn>
              <a:cxn ang="0">
                <a:pos x="150" y="31"/>
              </a:cxn>
              <a:cxn ang="0">
                <a:pos x="140" y="19"/>
              </a:cxn>
              <a:cxn ang="0">
                <a:pos x="126" y="10"/>
              </a:cxn>
              <a:cxn ang="0">
                <a:pos x="111" y="4"/>
              </a:cxn>
              <a:cxn ang="0">
                <a:pos x="94" y="1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76" y="1"/>
                </a:lnTo>
                <a:lnTo>
                  <a:pt x="67" y="1"/>
                </a:lnTo>
                <a:lnTo>
                  <a:pt x="59" y="4"/>
                </a:lnTo>
                <a:lnTo>
                  <a:pt x="52" y="7"/>
                </a:lnTo>
                <a:lnTo>
                  <a:pt x="44" y="10"/>
                </a:lnTo>
                <a:lnTo>
                  <a:pt x="36" y="15"/>
                </a:lnTo>
                <a:lnTo>
                  <a:pt x="30" y="19"/>
                </a:lnTo>
                <a:lnTo>
                  <a:pt x="24" y="25"/>
                </a:lnTo>
                <a:lnTo>
                  <a:pt x="18" y="31"/>
                </a:lnTo>
                <a:lnTo>
                  <a:pt x="14" y="37"/>
                </a:lnTo>
                <a:lnTo>
                  <a:pt x="9" y="45"/>
                </a:lnTo>
                <a:lnTo>
                  <a:pt x="6" y="53"/>
                </a:lnTo>
                <a:lnTo>
                  <a:pt x="3" y="60"/>
                </a:lnTo>
                <a:lnTo>
                  <a:pt x="1" y="68"/>
                </a:lnTo>
                <a:lnTo>
                  <a:pt x="0" y="77"/>
                </a:lnTo>
                <a:lnTo>
                  <a:pt x="0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1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70"/>
                </a:lnTo>
                <a:lnTo>
                  <a:pt x="76" y="170"/>
                </a:lnTo>
                <a:lnTo>
                  <a:pt x="85" y="171"/>
                </a:lnTo>
                <a:lnTo>
                  <a:pt x="94" y="170"/>
                </a:lnTo>
                <a:lnTo>
                  <a:pt x="102" y="170"/>
                </a:lnTo>
                <a:lnTo>
                  <a:pt x="111" y="167"/>
                </a:lnTo>
                <a:lnTo>
                  <a:pt x="119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1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60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3"/>
                </a:lnTo>
                <a:lnTo>
                  <a:pt x="170" y="94"/>
                </a:lnTo>
                <a:lnTo>
                  <a:pt x="170" y="86"/>
                </a:lnTo>
                <a:lnTo>
                  <a:pt x="170" y="77"/>
                </a:lnTo>
                <a:lnTo>
                  <a:pt x="169" y="68"/>
                </a:lnTo>
                <a:lnTo>
                  <a:pt x="167" y="60"/>
                </a:lnTo>
                <a:lnTo>
                  <a:pt x="164" y="53"/>
                </a:lnTo>
                <a:lnTo>
                  <a:pt x="160" y="45"/>
                </a:lnTo>
                <a:lnTo>
                  <a:pt x="155" y="37"/>
                </a:lnTo>
                <a:lnTo>
                  <a:pt x="150" y="31"/>
                </a:lnTo>
                <a:lnTo>
                  <a:pt x="146" y="25"/>
                </a:lnTo>
                <a:lnTo>
                  <a:pt x="140" y="19"/>
                </a:lnTo>
                <a:lnTo>
                  <a:pt x="132" y="15"/>
                </a:lnTo>
                <a:lnTo>
                  <a:pt x="126" y="10"/>
                </a:lnTo>
                <a:lnTo>
                  <a:pt x="119" y="7"/>
                </a:lnTo>
                <a:lnTo>
                  <a:pt x="111" y="4"/>
                </a:lnTo>
                <a:lnTo>
                  <a:pt x="102" y="1"/>
                </a:lnTo>
                <a:lnTo>
                  <a:pt x="94" y="1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5" name="Rectangle 105"/>
          <p:cNvSpPr>
            <a:spLocks noChangeArrowheads="1"/>
          </p:cNvSpPr>
          <p:nvPr/>
        </p:nvSpPr>
        <p:spPr bwMode="auto">
          <a:xfrm>
            <a:off x="8640763" y="476091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112746" name="Freeform 106"/>
          <p:cNvSpPr>
            <a:spLocks/>
          </p:cNvSpPr>
          <p:nvPr/>
        </p:nvSpPr>
        <p:spPr bwMode="auto">
          <a:xfrm>
            <a:off x="6916738" y="4065588"/>
            <a:ext cx="273050" cy="273050"/>
          </a:xfrm>
          <a:custGeom>
            <a:avLst/>
            <a:gdLst/>
            <a:ahLst/>
            <a:cxnLst>
              <a:cxn ang="0">
                <a:pos x="78" y="2"/>
              </a:cxn>
              <a:cxn ang="0">
                <a:pos x="61" y="5"/>
              </a:cxn>
              <a:cxn ang="0">
                <a:pos x="44" y="11"/>
              </a:cxn>
              <a:cxn ang="0">
                <a:pos x="32" y="20"/>
              </a:cxn>
              <a:cxn ang="0">
                <a:pos x="20" y="32"/>
              </a:cxn>
              <a:cxn ang="0">
                <a:pos x="11" y="46"/>
              </a:cxn>
              <a:cxn ang="0">
                <a:pos x="5" y="61"/>
              </a:cxn>
              <a:cxn ang="0">
                <a:pos x="0" y="77"/>
              </a:cxn>
              <a:cxn ang="0">
                <a:pos x="0" y="94"/>
              </a:cxn>
              <a:cxn ang="0">
                <a:pos x="5" y="111"/>
              </a:cxn>
              <a:cxn ang="0">
                <a:pos x="11" y="126"/>
              </a:cxn>
              <a:cxn ang="0">
                <a:pos x="20" y="140"/>
              </a:cxn>
              <a:cxn ang="0">
                <a:pos x="32" y="152"/>
              </a:cxn>
              <a:cxn ang="0">
                <a:pos x="44" y="161"/>
              </a:cxn>
              <a:cxn ang="0">
                <a:pos x="61" y="167"/>
              </a:cxn>
              <a:cxn ang="0">
                <a:pos x="78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2" y="140"/>
              </a:cxn>
              <a:cxn ang="0">
                <a:pos x="161" y="126"/>
              </a:cxn>
              <a:cxn ang="0">
                <a:pos x="167" y="111"/>
              </a:cxn>
              <a:cxn ang="0">
                <a:pos x="170" y="94"/>
              </a:cxn>
              <a:cxn ang="0">
                <a:pos x="170" y="77"/>
              </a:cxn>
              <a:cxn ang="0">
                <a:pos x="167" y="61"/>
              </a:cxn>
              <a:cxn ang="0">
                <a:pos x="161" y="46"/>
              </a:cxn>
              <a:cxn ang="0">
                <a:pos x="152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2" h="172">
                <a:moveTo>
                  <a:pt x="85" y="0"/>
                </a:moveTo>
                <a:lnTo>
                  <a:pt x="78" y="2"/>
                </a:lnTo>
                <a:lnTo>
                  <a:pt x="68" y="2"/>
                </a:lnTo>
                <a:lnTo>
                  <a:pt x="61" y="5"/>
                </a:lnTo>
                <a:lnTo>
                  <a:pt x="52" y="8"/>
                </a:lnTo>
                <a:lnTo>
                  <a:pt x="44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20" y="32"/>
                </a:lnTo>
                <a:lnTo>
                  <a:pt x="15" y="38"/>
                </a:lnTo>
                <a:lnTo>
                  <a:pt x="11" y="46"/>
                </a:lnTo>
                <a:lnTo>
                  <a:pt x="6" y="53"/>
                </a:lnTo>
                <a:lnTo>
                  <a:pt x="5" y="61"/>
                </a:lnTo>
                <a:lnTo>
                  <a:pt x="2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2" y="103"/>
                </a:lnTo>
                <a:lnTo>
                  <a:pt x="5" y="111"/>
                </a:lnTo>
                <a:lnTo>
                  <a:pt x="6" y="118"/>
                </a:lnTo>
                <a:lnTo>
                  <a:pt x="11" y="126"/>
                </a:lnTo>
                <a:lnTo>
                  <a:pt x="15" y="134"/>
                </a:lnTo>
                <a:lnTo>
                  <a:pt x="20" y="140"/>
                </a:lnTo>
                <a:lnTo>
                  <a:pt x="26" y="146"/>
                </a:lnTo>
                <a:lnTo>
                  <a:pt x="32" y="152"/>
                </a:lnTo>
                <a:lnTo>
                  <a:pt x="38" y="156"/>
                </a:lnTo>
                <a:lnTo>
                  <a:pt x="44" y="161"/>
                </a:lnTo>
                <a:lnTo>
                  <a:pt x="52" y="164"/>
                </a:lnTo>
                <a:lnTo>
                  <a:pt x="61" y="167"/>
                </a:lnTo>
                <a:lnTo>
                  <a:pt x="68" y="170"/>
                </a:lnTo>
                <a:lnTo>
                  <a:pt x="78" y="170"/>
                </a:lnTo>
                <a:lnTo>
                  <a:pt x="85" y="172"/>
                </a:lnTo>
                <a:lnTo>
                  <a:pt x="94" y="170"/>
                </a:lnTo>
                <a:lnTo>
                  <a:pt x="103" y="170"/>
                </a:lnTo>
                <a:lnTo>
                  <a:pt x="111" y="167"/>
                </a:lnTo>
                <a:lnTo>
                  <a:pt x="119" y="164"/>
                </a:lnTo>
                <a:lnTo>
                  <a:pt x="126" y="161"/>
                </a:lnTo>
                <a:lnTo>
                  <a:pt x="134" y="156"/>
                </a:lnTo>
                <a:lnTo>
                  <a:pt x="140" y="152"/>
                </a:lnTo>
                <a:lnTo>
                  <a:pt x="146" y="146"/>
                </a:lnTo>
                <a:lnTo>
                  <a:pt x="152" y="140"/>
                </a:lnTo>
                <a:lnTo>
                  <a:pt x="157" y="134"/>
                </a:lnTo>
                <a:lnTo>
                  <a:pt x="161" y="126"/>
                </a:lnTo>
                <a:lnTo>
                  <a:pt x="164" y="118"/>
                </a:lnTo>
                <a:lnTo>
                  <a:pt x="167" y="111"/>
                </a:lnTo>
                <a:lnTo>
                  <a:pt x="169" y="103"/>
                </a:lnTo>
                <a:lnTo>
                  <a:pt x="170" y="94"/>
                </a:lnTo>
                <a:lnTo>
                  <a:pt x="172" y="87"/>
                </a:lnTo>
                <a:lnTo>
                  <a:pt x="170" y="77"/>
                </a:lnTo>
                <a:lnTo>
                  <a:pt x="169" y="68"/>
                </a:lnTo>
                <a:lnTo>
                  <a:pt x="167" y="61"/>
                </a:lnTo>
                <a:lnTo>
                  <a:pt x="164" y="53"/>
                </a:lnTo>
                <a:lnTo>
                  <a:pt x="161" y="46"/>
                </a:lnTo>
                <a:lnTo>
                  <a:pt x="157" y="38"/>
                </a:lnTo>
                <a:lnTo>
                  <a:pt x="152" y="32"/>
                </a:lnTo>
                <a:lnTo>
                  <a:pt x="146" y="26"/>
                </a:lnTo>
                <a:lnTo>
                  <a:pt x="140" y="20"/>
                </a:lnTo>
                <a:lnTo>
                  <a:pt x="134" y="15"/>
                </a:lnTo>
                <a:lnTo>
                  <a:pt x="126" y="11"/>
                </a:lnTo>
                <a:lnTo>
                  <a:pt x="119" y="8"/>
                </a:lnTo>
                <a:lnTo>
                  <a:pt x="111" y="5"/>
                </a:lnTo>
                <a:lnTo>
                  <a:pt x="103" y="2"/>
                </a:lnTo>
                <a:lnTo>
                  <a:pt x="94" y="2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7" name="Freeform 107"/>
          <p:cNvSpPr>
            <a:spLocks/>
          </p:cNvSpPr>
          <p:nvPr/>
        </p:nvSpPr>
        <p:spPr bwMode="auto">
          <a:xfrm>
            <a:off x="6916738" y="4065588"/>
            <a:ext cx="273050" cy="273050"/>
          </a:xfrm>
          <a:custGeom>
            <a:avLst/>
            <a:gdLst/>
            <a:ahLst/>
            <a:cxnLst>
              <a:cxn ang="0">
                <a:pos x="78" y="2"/>
              </a:cxn>
              <a:cxn ang="0">
                <a:pos x="61" y="5"/>
              </a:cxn>
              <a:cxn ang="0">
                <a:pos x="44" y="11"/>
              </a:cxn>
              <a:cxn ang="0">
                <a:pos x="32" y="20"/>
              </a:cxn>
              <a:cxn ang="0">
                <a:pos x="20" y="32"/>
              </a:cxn>
              <a:cxn ang="0">
                <a:pos x="11" y="46"/>
              </a:cxn>
              <a:cxn ang="0">
                <a:pos x="5" y="61"/>
              </a:cxn>
              <a:cxn ang="0">
                <a:pos x="0" y="77"/>
              </a:cxn>
              <a:cxn ang="0">
                <a:pos x="0" y="94"/>
              </a:cxn>
              <a:cxn ang="0">
                <a:pos x="5" y="111"/>
              </a:cxn>
              <a:cxn ang="0">
                <a:pos x="11" y="126"/>
              </a:cxn>
              <a:cxn ang="0">
                <a:pos x="20" y="140"/>
              </a:cxn>
              <a:cxn ang="0">
                <a:pos x="32" y="152"/>
              </a:cxn>
              <a:cxn ang="0">
                <a:pos x="44" y="161"/>
              </a:cxn>
              <a:cxn ang="0">
                <a:pos x="61" y="167"/>
              </a:cxn>
              <a:cxn ang="0">
                <a:pos x="78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2" y="140"/>
              </a:cxn>
              <a:cxn ang="0">
                <a:pos x="161" y="126"/>
              </a:cxn>
              <a:cxn ang="0">
                <a:pos x="167" y="111"/>
              </a:cxn>
              <a:cxn ang="0">
                <a:pos x="170" y="94"/>
              </a:cxn>
              <a:cxn ang="0">
                <a:pos x="170" y="77"/>
              </a:cxn>
              <a:cxn ang="0">
                <a:pos x="167" y="61"/>
              </a:cxn>
              <a:cxn ang="0">
                <a:pos x="161" y="46"/>
              </a:cxn>
              <a:cxn ang="0">
                <a:pos x="152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2" h="172">
                <a:moveTo>
                  <a:pt x="85" y="0"/>
                </a:moveTo>
                <a:lnTo>
                  <a:pt x="78" y="2"/>
                </a:lnTo>
                <a:lnTo>
                  <a:pt x="68" y="2"/>
                </a:lnTo>
                <a:lnTo>
                  <a:pt x="61" y="5"/>
                </a:lnTo>
                <a:lnTo>
                  <a:pt x="52" y="8"/>
                </a:lnTo>
                <a:lnTo>
                  <a:pt x="44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20" y="32"/>
                </a:lnTo>
                <a:lnTo>
                  <a:pt x="15" y="38"/>
                </a:lnTo>
                <a:lnTo>
                  <a:pt x="11" y="46"/>
                </a:lnTo>
                <a:lnTo>
                  <a:pt x="6" y="53"/>
                </a:lnTo>
                <a:lnTo>
                  <a:pt x="5" y="61"/>
                </a:lnTo>
                <a:lnTo>
                  <a:pt x="2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2" y="103"/>
                </a:lnTo>
                <a:lnTo>
                  <a:pt x="5" y="111"/>
                </a:lnTo>
                <a:lnTo>
                  <a:pt x="6" y="118"/>
                </a:lnTo>
                <a:lnTo>
                  <a:pt x="11" y="126"/>
                </a:lnTo>
                <a:lnTo>
                  <a:pt x="15" y="134"/>
                </a:lnTo>
                <a:lnTo>
                  <a:pt x="20" y="140"/>
                </a:lnTo>
                <a:lnTo>
                  <a:pt x="26" y="146"/>
                </a:lnTo>
                <a:lnTo>
                  <a:pt x="32" y="152"/>
                </a:lnTo>
                <a:lnTo>
                  <a:pt x="38" y="156"/>
                </a:lnTo>
                <a:lnTo>
                  <a:pt x="44" y="161"/>
                </a:lnTo>
                <a:lnTo>
                  <a:pt x="52" y="164"/>
                </a:lnTo>
                <a:lnTo>
                  <a:pt x="61" y="167"/>
                </a:lnTo>
                <a:lnTo>
                  <a:pt x="68" y="170"/>
                </a:lnTo>
                <a:lnTo>
                  <a:pt x="78" y="170"/>
                </a:lnTo>
                <a:lnTo>
                  <a:pt x="85" y="172"/>
                </a:lnTo>
                <a:lnTo>
                  <a:pt x="94" y="170"/>
                </a:lnTo>
                <a:lnTo>
                  <a:pt x="103" y="170"/>
                </a:lnTo>
                <a:lnTo>
                  <a:pt x="111" y="167"/>
                </a:lnTo>
                <a:lnTo>
                  <a:pt x="119" y="164"/>
                </a:lnTo>
                <a:lnTo>
                  <a:pt x="126" y="161"/>
                </a:lnTo>
                <a:lnTo>
                  <a:pt x="134" y="156"/>
                </a:lnTo>
                <a:lnTo>
                  <a:pt x="140" y="152"/>
                </a:lnTo>
                <a:lnTo>
                  <a:pt x="146" y="146"/>
                </a:lnTo>
                <a:lnTo>
                  <a:pt x="152" y="140"/>
                </a:lnTo>
                <a:lnTo>
                  <a:pt x="157" y="134"/>
                </a:lnTo>
                <a:lnTo>
                  <a:pt x="161" y="126"/>
                </a:lnTo>
                <a:lnTo>
                  <a:pt x="164" y="118"/>
                </a:lnTo>
                <a:lnTo>
                  <a:pt x="167" y="111"/>
                </a:lnTo>
                <a:lnTo>
                  <a:pt x="169" y="103"/>
                </a:lnTo>
                <a:lnTo>
                  <a:pt x="170" y="94"/>
                </a:lnTo>
                <a:lnTo>
                  <a:pt x="172" y="87"/>
                </a:lnTo>
                <a:lnTo>
                  <a:pt x="170" y="77"/>
                </a:lnTo>
                <a:lnTo>
                  <a:pt x="169" y="68"/>
                </a:lnTo>
                <a:lnTo>
                  <a:pt x="167" y="61"/>
                </a:lnTo>
                <a:lnTo>
                  <a:pt x="164" y="53"/>
                </a:lnTo>
                <a:lnTo>
                  <a:pt x="161" y="46"/>
                </a:lnTo>
                <a:lnTo>
                  <a:pt x="157" y="38"/>
                </a:lnTo>
                <a:lnTo>
                  <a:pt x="152" y="32"/>
                </a:lnTo>
                <a:lnTo>
                  <a:pt x="146" y="26"/>
                </a:lnTo>
                <a:lnTo>
                  <a:pt x="140" y="20"/>
                </a:lnTo>
                <a:lnTo>
                  <a:pt x="134" y="15"/>
                </a:lnTo>
                <a:lnTo>
                  <a:pt x="126" y="11"/>
                </a:lnTo>
                <a:lnTo>
                  <a:pt x="119" y="8"/>
                </a:lnTo>
                <a:lnTo>
                  <a:pt x="111" y="5"/>
                </a:lnTo>
                <a:lnTo>
                  <a:pt x="103" y="2"/>
                </a:lnTo>
                <a:lnTo>
                  <a:pt x="94" y="2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48" name="Rectangle 108"/>
          <p:cNvSpPr>
            <a:spLocks noChangeArrowheads="1"/>
          </p:cNvSpPr>
          <p:nvPr/>
        </p:nvSpPr>
        <p:spPr bwMode="auto">
          <a:xfrm>
            <a:off x="6964363" y="4097338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112749" name="Freeform 109"/>
          <p:cNvSpPr>
            <a:spLocks/>
          </p:cNvSpPr>
          <p:nvPr/>
        </p:nvSpPr>
        <p:spPr bwMode="auto">
          <a:xfrm>
            <a:off x="7310438" y="5724525"/>
            <a:ext cx="269875" cy="2698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3"/>
              </a:cxn>
              <a:cxn ang="0">
                <a:pos x="44" y="10"/>
              </a:cxn>
              <a:cxn ang="0">
                <a:pos x="30" y="19"/>
              </a:cxn>
              <a:cxn ang="0">
                <a:pos x="18" y="30"/>
              </a:cxn>
              <a:cxn ang="0">
                <a:pos x="9" y="44"/>
              </a:cxn>
              <a:cxn ang="0">
                <a:pos x="3" y="59"/>
              </a:cxn>
              <a:cxn ang="0">
                <a:pos x="0" y="75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0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0"/>
              </a:cxn>
              <a:cxn ang="0">
                <a:pos x="150" y="139"/>
              </a:cxn>
              <a:cxn ang="0">
                <a:pos x="159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5"/>
              </a:cxn>
              <a:cxn ang="0">
                <a:pos x="167" y="59"/>
              </a:cxn>
              <a:cxn ang="0">
                <a:pos x="159" y="44"/>
              </a:cxn>
              <a:cxn ang="0">
                <a:pos x="150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0" h="170">
                <a:moveTo>
                  <a:pt x="85" y="0"/>
                </a:moveTo>
                <a:lnTo>
                  <a:pt x="76" y="0"/>
                </a:lnTo>
                <a:lnTo>
                  <a:pt x="67" y="1"/>
                </a:lnTo>
                <a:lnTo>
                  <a:pt x="59" y="3"/>
                </a:lnTo>
                <a:lnTo>
                  <a:pt x="52" y="6"/>
                </a:lnTo>
                <a:lnTo>
                  <a:pt x="44" y="10"/>
                </a:lnTo>
                <a:lnTo>
                  <a:pt x="36" y="13"/>
                </a:lnTo>
                <a:lnTo>
                  <a:pt x="30" y="19"/>
                </a:lnTo>
                <a:lnTo>
                  <a:pt x="24" y="24"/>
                </a:lnTo>
                <a:lnTo>
                  <a:pt x="18" y="30"/>
                </a:lnTo>
                <a:lnTo>
                  <a:pt x="14" y="37"/>
                </a:lnTo>
                <a:lnTo>
                  <a:pt x="9" y="44"/>
                </a:lnTo>
                <a:lnTo>
                  <a:pt x="6" y="51"/>
                </a:lnTo>
                <a:lnTo>
                  <a:pt x="3" y="59"/>
                </a:lnTo>
                <a:lnTo>
                  <a:pt x="1" y="68"/>
                </a:lnTo>
                <a:lnTo>
                  <a:pt x="0" y="75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0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68"/>
                </a:lnTo>
                <a:lnTo>
                  <a:pt x="76" y="170"/>
                </a:lnTo>
                <a:lnTo>
                  <a:pt x="85" y="170"/>
                </a:lnTo>
                <a:lnTo>
                  <a:pt x="94" y="170"/>
                </a:lnTo>
                <a:lnTo>
                  <a:pt x="102" y="168"/>
                </a:lnTo>
                <a:lnTo>
                  <a:pt x="111" y="167"/>
                </a:lnTo>
                <a:lnTo>
                  <a:pt x="118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0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59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0" y="85"/>
                </a:lnTo>
                <a:lnTo>
                  <a:pt x="170" y="75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59" y="44"/>
                </a:lnTo>
                <a:lnTo>
                  <a:pt x="155" y="37"/>
                </a:lnTo>
                <a:lnTo>
                  <a:pt x="150" y="30"/>
                </a:lnTo>
                <a:lnTo>
                  <a:pt x="146" y="24"/>
                </a:lnTo>
                <a:lnTo>
                  <a:pt x="140" y="19"/>
                </a:lnTo>
                <a:lnTo>
                  <a:pt x="132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2" y="1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0" name="Freeform 110"/>
          <p:cNvSpPr>
            <a:spLocks/>
          </p:cNvSpPr>
          <p:nvPr/>
        </p:nvSpPr>
        <p:spPr bwMode="auto">
          <a:xfrm>
            <a:off x="7310438" y="5724525"/>
            <a:ext cx="269875" cy="2698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3"/>
              </a:cxn>
              <a:cxn ang="0">
                <a:pos x="44" y="10"/>
              </a:cxn>
              <a:cxn ang="0">
                <a:pos x="30" y="19"/>
              </a:cxn>
              <a:cxn ang="0">
                <a:pos x="18" y="30"/>
              </a:cxn>
              <a:cxn ang="0">
                <a:pos x="9" y="44"/>
              </a:cxn>
              <a:cxn ang="0">
                <a:pos x="3" y="59"/>
              </a:cxn>
              <a:cxn ang="0">
                <a:pos x="0" y="75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0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0"/>
              </a:cxn>
              <a:cxn ang="0">
                <a:pos x="150" y="139"/>
              </a:cxn>
              <a:cxn ang="0">
                <a:pos x="159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5"/>
              </a:cxn>
              <a:cxn ang="0">
                <a:pos x="167" y="59"/>
              </a:cxn>
              <a:cxn ang="0">
                <a:pos x="159" y="44"/>
              </a:cxn>
              <a:cxn ang="0">
                <a:pos x="150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0" h="170">
                <a:moveTo>
                  <a:pt x="85" y="0"/>
                </a:moveTo>
                <a:lnTo>
                  <a:pt x="76" y="0"/>
                </a:lnTo>
                <a:lnTo>
                  <a:pt x="67" y="1"/>
                </a:lnTo>
                <a:lnTo>
                  <a:pt x="59" y="3"/>
                </a:lnTo>
                <a:lnTo>
                  <a:pt x="52" y="6"/>
                </a:lnTo>
                <a:lnTo>
                  <a:pt x="44" y="10"/>
                </a:lnTo>
                <a:lnTo>
                  <a:pt x="36" y="13"/>
                </a:lnTo>
                <a:lnTo>
                  <a:pt x="30" y="19"/>
                </a:lnTo>
                <a:lnTo>
                  <a:pt x="24" y="24"/>
                </a:lnTo>
                <a:lnTo>
                  <a:pt x="18" y="30"/>
                </a:lnTo>
                <a:lnTo>
                  <a:pt x="14" y="37"/>
                </a:lnTo>
                <a:lnTo>
                  <a:pt x="9" y="44"/>
                </a:lnTo>
                <a:lnTo>
                  <a:pt x="6" y="51"/>
                </a:lnTo>
                <a:lnTo>
                  <a:pt x="3" y="59"/>
                </a:lnTo>
                <a:lnTo>
                  <a:pt x="1" y="68"/>
                </a:lnTo>
                <a:lnTo>
                  <a:pt x="0" y="75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0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68"/>
                </a:lnTo>
                <a:lnTo>
                  <a:pt x="76" y="170"/>
                </a:lnTo>
                <a:lnTo>
                  <a:pt x="85" y="170"/>
                </a:lnTo>
                <a:lnTo>
                  <a:pt x="94" y="170"/>
                </a:lnTo>
                <a:lnTo>
                  <a:pt x="102" y="168"/>
                </a:lnTo>
                <a:lnTo>
                  <a:pt x="111" y="167"/>
                </a:lnTo>
                <a:lnTo>
                  <a:pt x="118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0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59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0" y="85"/>
                </a:lnTo>
                <a:lnTo>
                  <a:pt x="170" y="75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59" y="44"/>
                </a:lnTo>
                <a:lnTo>
                  <a:pt x="155" y="37"/>
                </a:lnTo>
                <a:lnTo>
                  <a:pt x="150" y="30"/>
                </a:lnTo>
                <a:lnTo>
                  <a:pt x="146" y="24"/>
                </a:lnTo>
                <a:lnTo>
                  <a:pt x="140" y="19"/>
                </a:lnTo>
                <a:lnTo>
                  <a:pt x="132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2" y="1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1" name="Rectangle 111"/>
          <p:cNvSpPr>
            <a:spLocks noChangeArrowheads="1"/>
          </p:cNvSpPr>
          <p:nvPr/>
        </p:nvSpPr>
        <p:spPr bwMode="auto">
          <a:xfrm>
            <a:off x="7372350" y="57562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K</a:t>
            </a:r>
            <a:endParaRPr lang="en-US"/>
          </a:p>
        </p:txBody>
      </p:sp>
      <p:sp>
        <p:nvSpPr>
          <p:cNvPr id="112752" name="Freeform 112"/>
          <p:cNvSpPr>
            <a:spLocks/>
          </p:cNvSpPr>
          <p:nvPr/>
        </p:nvSpPr>
        <p:spPr bwMode="auto">
          <a:xfrm>
            <a:off x="3268663" y="5391150"/>
            <a:ext cx="269875" cy="273050"/>
          </a:xfrm>
          <a:custGeom>
            <a:avLst/>
            <a:gdLst/>
            <a:ahLst/>
            <a:cxnLst>
              <a:cxn ang="0">
                <a:pos x="76" y="2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6"/>
              </a:cxn>
              <a:cxn ang="0">
                <a:pos x="3" y="61"/>
              </a:cxn>
              <a:cxn ang="0">
                <a:pos x="0" y="77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39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7"/>
              </a:cxn>
              <a:cxn ang="0">
                <a:pos x="165" y="61"/>
              </a:cxn>
              <a:cxn ang="0">
                <a:pos x="159" y="46"/>
              </a:cxn>
              <a:cxn ang="0">
                <a:pos x="150" y="32"/>
              </a:cxn>
              <a:cxn ang="0">
                <a:pos x="139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2"/>
                </a:lnTo>
                <a:lnTo>
                  <a:pt x="66" y="2"/>
                </a:lnTo>
                <a:lnTo>
                  <a:pt x="59" y="5"/>
                </a:lnTo>
                <a:lnTo>
                  <a:pt x="51" y="8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6"/>
                </a:lnTo>
                <a:lnTo>
                  <a:pt x="6" y="53"/>
                </a:lnTo>
                <a:lnTo>
                  <a:pt x="3" y="61"/>
                </a:lnTo>
                <a:lnTo>
                  <a:pt x="1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8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6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6" y="170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1" y="170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6"/>
                </a:lnTo>
                <a:lnTo>
                  <a:pt x="139" y="152"/>
                </a:lnTo>
                <a:lnTo>
                  <a:pt x="145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8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7"/>
                </a:lnTo>
                <a:lnTo>
                  <a:pt x="170" y="77"/>
                </a:lnTo>
                <a:lnTo>
                  <a:pt x="168" y="68"/>
                </a:lnTo>
                <a:lnTo>
                  <a:pt x="165" y="61"/>
                </a:lnTo>
                <a:lnTo>
                  <a:pt x="164" y="53"/>
                </a:lnTo>
                <a:lnTo>
                  <a:pt x="159" y="46"/>
                </a:lnTo>
                <a:lnTo>
                  <a:pt x="155" y="38"/>
                </a:lnTo>
                <a:lnTo>
                  <a:pt x="150" y="32"/>
                </a:lnTo>
                <a:lnTo>
                  <a:pt x="145" y="26"/>
                </a:lnTo>
                <a:lnTo>
                  <a:pt x="139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8"/>
                </a:lnTo>
                <a:lnTo>
                  <a:pt x="111" y="5"/>
                </a:lnTo>
                <a:lnTo>
                  <a:pt x="101" y="2"/>
                </a:lnTo>
                <a:lnTo>
                  <a:pt x="94" y="2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3" name="Freeform 113"/>
          <p:cNvSpPr>
            <a:spLocks/>
          </p:cNvSpPr>
          <p:nvPr/>
        </p:nvSpPr>
        <p:spPr bwMode="auto">
          <a:xfrm>
            <a:off x="3268663" y="5391150"/>
            <a:ext cx="269875" cy="273050"/>
          </a:xfrm>
          <a:custGeom>
            <a:avLst/>
            <a:gdLst/>
            <a:ahLst/>
            <a:cxnLst>
              <a:cxn ang="0">
                <a:pos x="76" y="2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6"/>
              </a:cxn>
              <a:cxn ang="0">
                <a:pos x="3" y="61"/>
              </a:cxn>
              <a:cxn ang="0">
                <a:pos x="0" y="77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39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7"/>
              </a:cxn>
              <a:cxn ang="0">
                <a:pos x="165" y="61"/>
              </a:cxn>
              <a:cxn ang="0">
                <a:pos x="159" y="46"/>
              </a:cxn>
              <a:cxn ang="0">
                <a:pos x="150" y="32"/>
              </a:cxn>
              <a:cxn ang="0">
                <a:pos x="139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2"/>
                </a:lnTo>
                <a:lnTo>
                  <a:pt x="66" y="2"/>
                </a:lnTo>
                <a:lnTo>
                  <a:pt x="59" y="5"/>
                </a:lnTo>
                <a:lnTo>
                  <a:pt x="51" y="8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6"/>
                </a:lnTo>
                <a:lnTo>
                  <a:pt x="6" y="53"/>
                </a:lnTo>
                <a:lnTo>
                  <a:pt x="3" y="61"/>
                </a:lnTo>
                <a:lnTo>
                  <a:pt x="1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8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6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6" y="170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1" y="170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6"/>
                </a:lnTo>
                <a:lnTo>
                  <a:pt x="139" y="152"/>
                </a:lnTo>
                <a:lnTo>
                  <a:pt x="145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8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7"/>
                </a:lnTo>
                <a:lnTo>
                  <a:pt x="170" y="77"/>
                </a:lnTo>
                <a:lnTo>
                  <a:pt x="168" y="68"/>
                </a:lnTo>
                <a:lnTo>
                  <a:pt x="165" y="61"/>
                </a:lnTo>
                <a:lnTo>
                  <a:pt x="164" y="53"/>
                </a:lnTo>
                <a:lnTo>
                  <a:pt x="159" y="46"/>
                </a:lnTo>
                <a:lnTo>
                  <a:pt x="155" y="38"/>
                </a:lnTo>
                <a:lnTo>
                  <a:pt x="150" y="32"/>
                </a:lnTo>
                <a:lnTo>
                  <a:pt x="145" y="26"/>
                </a:lnTo>
                <a:lnTo>
                  <a:pt x="139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8"/>
                </a:lnTo>
                <a:lnTo>
                  <a:pt x="111" y="5"/>
                </a:lnTo>
                <a:lnTo>
                  <a:pt x="101" y="2"/>
                </a:lnTo>
                <a:lnTo>
                  <a:pt x="94" y="2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4" name="Rectangle 114"/>
          <p:cNvSpPr>
            <a:spLocks noChangeArrowheads="1"/>
          </p:cNvSpPr>
          <p:nvPr/>
        </p:nvSpPr>
        <p:spPr bwMode="auto">
          <a:xfrm>
            <a:off x="3348038" y="54229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</a:t>
            </a:r>
            <a:endParaRPr lang="en-US"/>
          </a:p>
        </p:txBody>
      </p:sp>
      <p:sp>
        <p:nvSpPr>
          <p:cNvPr id="112755" name="Freeform 115"/>
          <p:cNvSpPr>
            <a:spLocks/>
          </p:cNvSpPr>
          <p:nvPr/>
        </p:nvSpPr>
        <p:spPr bwMode="auto">
          <a:xfrm>
            <a:off x="4503738" y="4278313"/>
            <a:ext cx="273050" cy="2698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61" y="3"/>
              </a:cxn>
              <a:cxn ang="0">
                <a:pos x="44" y="10"/>
              </a:cxn>
              <a:cxn ang="0">
                <a:pos x="32" y="19"/>
              </a:cxn>
              <a:cxn ang="0">
                <a:pos x="20" y="30"/>
              </a:cxn>
              <a:cxn ang="0">
                <a:pos x="11" y="44"/>
              </a:cxn>
              <a:cxn ang="0">
                <a:pos x="4" y="59"/>
              </a:cxn>
              <a:cxn ang="0">
                <a:pos x="0" y="76"/>
              </a:cxn>
              <a:cxn ang="0">
                <a:pos x="0" y="94"/>
              </a:cxn>
              <a:cxn ang="0">
                <a:pos x="4" y="110"/>
              </a:cxn>
              <a:cxn ang="0">
                <a:pos x="11" y="126"/>
              </a:cxn>
              <a:cxn ang="0">
                <a:pos x="20" y="139"/>
              </a:cxn>
              <a:cxn ang="0">
                <a:pos x="32" y="150"/>
              </a:cxn>
              <a:cxn ang="0">
                <a:pos x="44" y="159"/>
              </a:cxn>
              <a:cxn ang="0">
                <a:pos x="61" y="167"/>
              </a:cxn>
              <a:cxn ang="0">
                <a:pos x="77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59"/>
              </a:cxn>
              <a:cxn ang="0">
                <a:pos x="140" y="150"/>
              </a:cxn>
              <a:cxn ang="0">
                <a:pos x="152" y="139"/>
              </a:cxn>
              <a:cxn ang="0">
                <a:pos x="161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6"/>
              </a:cxn>
              <a:cxn ang="0">
                <a:pos x="167" y="59"/>
              </a:cxn>
              <a:cxn ang="0">
                <a:pos x="161" y="44"/>
              </a:cxn>
              <a:cxn ang="0">
                <a:pos x="152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2" h="170">
                <a:moveTo>
                  <a:pt x="85" y="0"/>
                </a:moveTo>
                <a:lnTo>
                  <a:pt x="77" y="0"/>
                </a:lnTo>
                <a:lnTo>
                  <a:pt x="68" y="1"/>
                </a:lnTo>
                <a:lnTo>
                  <a:pt x="61" y="3"/>
                </a:lnTo>
                <a:lnTo>
                  <a:pt x="52" y="6"/>
                </a:lnTo>
                <a:lnTo>
                  <a:pt x="44" y="10"/>
                </a:lnTo>
                <a:lnTo>
                  <a:pt x="38" y="13"/>
                </a:lnTo>
                <a:lnTo>
                  <a:pt x="32" y="19"/>
                </a:lnTo>
                <a:lnTo>
                  <a:pt x="26" y="24"/>
                </a:lnTo>
                <a:lnTo>
                  <a:pt x="20" y="30"/>
                </a:lnTo>
                <a:lnTo>
                  <a:pt x="15" y="38"/>
                </a:lnTo>
                <a:lnTo>
                  <a:pt x="11" y="44"/>
                </a:lnTo>
                <a:lnTo>
                  <a:pt x="6" y="51"/>
                </a:lnTo>
                <a:lnTo>
                  <a:pt x="4" y="59"/>
                </a:lnTo>
                <a:lnTo>
                  <a:pt x="1" y="68"/>
                </a:lnTo>
                <a:lnTo>
                  <a:pt x="0" y="76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4" y="110"/>
                </a:lnTo>
                <a:lnTo>
                  <a:pt x="6" y="118"/>
                </a:lnTo>
                <a:lnTo>
                  <a:pt x="11" y="126"/>
                </a:lnTo>
                <a:lnTo>
                  <a:pt x="15" y="132"/>
                </a:lnTo>
                <a:lnTo>
                  <a:pt x="20" y="139"/>
                </a:lnTo>
                <a:lnTo>
                  <a:pt x="26" y="145"/>
                </a:lnTo>
                <a:lnTo>
                  <a:pt x="32" y="150"/>
                </a:lnTo>
                <a:lnTo>
                  <a:pt x="38" y="156"/>
                </a:lnTo>
                <a:lnTo>
                  <a:pt x="44" y="159"/>
                </a:lnTo>
                <a:lnTo>
                  <a:pt x="52" y="164"/>
                </a:lnTo>
                <a:lnTo>
                  <a:pt x="61" y="167"/>
                </a:lnTo>
                <a:lnTo>
                  <a:pt x="68" y="168"/>
                </a:lnTo>
                <a:lnTo>
                  <a:pt x="77" y="170"/>
                </a:lnTo>
                <a:lnTo>
                  <a:pt x="85" y="170"/>
                </a:lnTo>
                <a:lnTo>
                  <a:pt x="94" y="170"/>
                </a:lnTo>
                <a:lnTo>
                  <a:pt x="103" y="168"/>
                </a:lnTo>
                <a:lnTo>
                  <a:pt x="111" y="167"/>
                </a:lnTo>
                <a:lnTo>
                  <a:pt x="118" y="164"/>
                </a:lnTo>
                <a:lnTo>
                  <a:pt x="126" y="159"/>
                </a:lnTo>
                <a:lnTo>
                  <a:pt x="134" y="156"/>
                </a:lnTo>
                <a:lnTo>
                  <a:pt x="140" y="150"/>
                </a:lnTo>
                <a:lnTo>
                  <a:pt x="146" y="145"/>
                </a:lnTo>
                <a:lnTo>
                  <a:pt x="152" y="139"/>
                </a:lnTo>
                <a:lnTo>
                  <a:pt x="156" y="132"/>
                </a:lnTo>
                <a:lnTo>
                  <a:pt x="161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2" y="85"/>
                </a:lnTo>
                <a:lnTo>
                  <a:pt x="170" y="76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61" y="44"/>
                </a:lnTo>
                <a:lnTo>
                  <a:pt x="156" y="38"/>
                </a:lnTo>
                <a:lnTo>
                  <a:pt x="152" y="30"/>
                </a:lnTo>
                <a:lnTo>
                  <a:pt x="146" y="24"/>
                </a:lnTo>
                <a:lnTo>
                  <a:pt x="140" y="19"/>
                </a:lnTo>
                <a:lnTo>
                  <a:pt x="134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3" y="1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6" name="Freeform 116"/>
          <p:cNvSpPr>
            <a:spLocks/>
          </p:cNvSpPr>
          <p:nvPr/>
        </p:nvSpPr>
        <p:spPr bwMode="auto">
          <a:xfrm>
            <a:off x="4503738" y="4278313"/>
            <a:ext cx="273050" cy="2698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61" y="3"/>
              </a:cxn>
              <a:cxn ang="0">
                <a:pos x="44" y="10"/>
              </a:cxn>
              <a:cxn ang="0">
                <a:pos x="32" y="19"/>
              </a:cxn>
              <a:cxn ang="0">
                <a:pos x="20" y="30"/>
              </a:cxn>
              <a:cxn ang="0">
                <a:pos x="11" y="44"/>
              </a:cxn>
              <a:cxn ang="0">
                <a:pos x="4" y="59"/>
              </a:cxn>
              <a:cxn ang="0">
                <a:pos x="0" y="76"/>
              </a:cxn>
              <a:cxn ang="0">
                <a:pos x="0" y="94"/>
              </a:cxn>
              <a:cxn ang="0">
                <a:pos x="4" y="110"/>
              </a:cxn>
              <a:cxn ang="0">
                <a:pos x="11" y="126"/>
              </a:cxn>
              <a:cxn ang="0">
                <a:pos x="20" y="139"/>
              </a:cxn>
              <a:cxn ang="0">
                <a:pos x="32" y="150"/>
              </a:cxn>
              <a:cxn ang="0">
                <a:pos x="44" y="159"/>
              </a:cxn>
              <a:cxn ang="0">
                <a:pos x="61" y="167"/>
              </a:cxn>
              <a:cxn ang="0">
                <a:pos x="77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59"/>
              </a:cxn>
              <a:cxn ang="0">
                <a:pos x="140" y="150"/>
              </a:cxn>
              <a:cxn ang="0">
                <a:pos x="152" y="139"/>
              </a:cxn>
              <a:cxn ang="0">
                <a:pos x="161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6"/>
              </a:cxn>
              <a:cxn ang="0">
                <a:pos x="167" y="59"/>
              </a:cxn>
              <a:cxn ang="0">
                <a:pos x="161" y="44"/>
              </a:cxn>
              <a:cxn ang="0">
                <a:pos x="152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2" h="170">
                <a:moveTo>
                  <a:pt x="85" y="0"/>
                </a:moveTo>
                <a:lnTo>
                  <a:pt x="77" y="0"/>
                </a:lnTo>
                <a:lnTo>
                  <a:pt x="68" y="1"/>
                </a:lnTo>
                <a:lnTo>
                  <a:pt x="61" y="3"/>
                </a:lnTo>
                <a:lnTo>
                  <a:pt x="52" y="6"/>
                </a:lnTo>
                <a:lnTo>
                  <a:pt x="44" y="10"/>
                </a:lnTo>
                <a:lnTo>
                  <a:pt x="38" y="13"/>
                </a:lnTo>
                <a:lnTo>
                  <a:pt x="32" y="19"/>
                </a:lnTo>
                <a:lnTo>
                  <a:pt x="26" y="24"/>
                </a:lnTo>
                <a:lnTo>
                  <a:pt x="20" y="30"/>
                </a:lnTo>
                <a:lnTo>
                  <a:pt x="15" y="38"/>
                </a:lnTo>
                <a:lnTo>
                  <a:pt x="11" y="44"/>
                </a:lnTo>
                <a:lnTo>
                  <a:pt x="6" y="51"/>
                </a:lnTo>
                <a:lnTo>
                  <a:pt x="4" y="59"/>
                </a:lnTo>
                <a:lnTo>
                  <a:pt x="1" y="68"/>
                </a:lnTo>
                <a:lnTo>
                  <a:pt x="0" y="76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4" y="110"/>
                </a:lnTo>
                <a:lnTo>
                  <a:pt x="6" y="118"/>
                </a:lnTo>
                <a:lnTo>
                  <a:pt x="11" y="126"/>
                </a:lnTo>
                <a:lnTo>
                  <a:pt x="15" y="132"/>
                </a:lnTo>
                <a:lnTo>
                  <a:pt x="20" y="139"/>
                </a:lnTo>
                <a:lnTo>
                  <a:pt x="26" y="145"/>
                </a:lnTo>
                <a:lnTo>
                  <a:pt x="32" y="150"/>
                </a:lnTo>
                <a:lnTo>
                  <a:pt x="38" y="156"/>
                </a:lnTo>
                <a:lnTo>
                  <a:pt x="44" y="159"/>
                </a:lnTo>
                <a:lnTo>
                  <a:pt x="52" y="164"/>
                </a:lnTo>
                <a:lnTo>
                  <a:pt x="61" y="167"/>
                </a:lnTo>
                <a:lnTo>
                  <a:pt x="68" y="168"/>
                </a:lnTo>
                <a:lnTo>
                  <a:pt x="77" y="170"/>
                </a:lnTo>
                <a:lnTo>
                  <a:pt x="85" y="170"/>
                </a:lnTo>
                <a:lnTo>
                  <a:pt x="94" y="170"/>
                </a:lnTo>
                <a:lnTo>
                  <a:pt x="103" y="168"/>
                </a:lnTo>
                <a:lnTo>
                  <a:pt x="111" y="167"/>
                </a:lnTo>
                <a:lnTo>
                  <a:pt x="118" y="164"/>
                </a:lnTo>
                <a:lnTo>
                  <a:pt x="126" y="159"/>
                </a:lnTo>
                <a:lnTo>
                  <a:pt x="134" y="156"/>
                </a:lnTo>
                <a:lnTo>
                  <a:pt x="140" y="150"/>
                </a:lnTo>
                <a:lnTo>
                  <a:pt x="146" y="145"/>
                </a:lnTo>
                <a:lnTo>
                  <a:pt x="152" y="139"/>
                </a:lnTo>
                <a:lnTo>
                  <a:pt x="156" y="132"/>
                </a:lnTo>
                <a:lnTo>
                  <a:pt x="161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2" y="85"/>
                </a:lnTo>
                <a:lnTo>
                  <a:pt x="170" y="76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61" y="44"/>
                </a:lnTo>
                <a:lnTo>
                  <a:pt x="156" y="38"/>
                </a:lnTo>
                <a:lnTo>
                  <a:pt x="152" y="30"/>
                </a:lnTo>
                <a:lnTo>
                  <a:pt x="146" y="24"/>
                </a:lnTo>
                <a:lnTo>
                  <a:pt x="140" y="19"/>
                </a:lnTo>
                <a:lnTo>
                  <a:pt x="134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3" y="1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7" name="Rectangle 117"/>
          <p:cNvSpPr>
            <a:spLocks noChangeArrowheads="1"/>
          </p:cNvSpPr>
          <p:nvPr/>
        </p:nvSpPr>
        <p:spPr bwMode="auto">
          <a:xfrm>
            <a:off x="4576763" y="4310063"/>
            <a:ext cx="13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112758" name="Freeform 118"/>
          <p:cNvSpPr>
            <a:spLocks/>
          </p:cNvSpPr>
          <p:nvPr/>
        </p:nvSpPr>
        <p:spPr bwMode="auto">
          <a:xfrm>
            <a:off x="5018088" y="6280150"/>
            <a:ext cx="269875" cy="27305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4"/>
              </a:cxn>
              <a:cxn ang="0">
                <a:pos x="3" y="61"/>
              </a:cxn>
              <a:cxn ang="0">
                <a:pos x="0" y="78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8"/>
              </a:cxn>
              <a:cxn ang="0">
                <a:pos x="165" y="61"/>
              </a:cxn>
              <a:cxn ang="0">
                <a:pos x="159" y="44"/>
              </a:cxn>
              <a:cxn ang="0">
                <a:pos x="150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0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0"/>
                </a:lnTo>
                <a:lnTo>
                  <a:pt x="67" y="2"/>
                </a:lnTo>
                <a:lnTo>
                  <a:pt x="59" y="5"/>
                </a:lnTo>
                <a:lnTo>
                  <a:pt x="51" y="6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4"/>
                </a:lnTo>
                <a:lnTo>
                  <a:pt x="6" y="52"/>
                </a:lnTo>
                <a:lnTo>
                  <a:pt x="3" y="61"/>
                </a:lnTo>
                <a:lnTo>
                  <a:pt x="1" y="69"/>
                </a:lnTo>
                <a:lnTo>
                  <a:pt x="0" y="78"/>
                </a:lnTo>
                <a:lnTo>
                  <a:pt x="0" y="85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9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7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7" y="169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2" y="169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7"/>
                </a:lnTo>
                <a:lnTo>
                  <a:pt x="140" y="152"/>
                </a:lnTo>
                <a:lnTo>
                  <a:pt x="146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9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5"/>
                </a:lnTo>
                <a:lnTo>
                  <a:pt x="170" y="78"/>
                </a:lnTo>
                <a:lnTo>
                  <a:pt x="168" y="69"/>
                </a:lnTo>
                <a:lnTo>
                  <a:pt x="165" y="61"/>
                </a:lnTo>
                <a:lnTo>
                  <a:pt x="164" y="52"/>
                </a:lnTo>
                <a:lnTo>
                  <a:pt x="159" y="44"/>
                </a:lnTo>
                <a:lnTo>
                  <a:pt x="155" y="38"/>
                </a:lnTo>
                <a:lnTo>
                  <a:pt x="150" y="32"/>
                </a:lnTo>
                <a:lnTo>
                  <a:pt x="146" y="26"/>
                </a:lnTo>
                <a:lnTo>
                  <a:pt x="140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6"/>
                </a:lnTo>
                <a:lnTo>
                  <a:pt x="111" y="5"/>
                </a:lnTo>
                <a:lnTo>
                  <a:pt x="102" y="2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9" name="Freeform 119"/>
          <p:cNvSpPr>
            <a:spLocks/>
          </p:cNvSpPr>
          <p:nvPr/>
        </p:nvSpPr>
        <p:spPr bwMode="auto">
          <a:xfrm>
            <a:off x="5018088" y="6280150"/>
            <a:ext cx="269875" cy="27305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4"/>
              </a:cxn>
              <a:cxn ang="0">
                <a:pos x="3" y="61"/>
              </a:cxn>
              <a:cxn ang="0">
                <a:pos x="0" y="78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8"/>
              </a:cxn>
              <a:cxn ang="0">
                <a:pos x="165" y="61"/>
              </a:cxn>
              <a:cxn ang="0">
                <a:pos x="159" y="44"/>
              </a:cxn>
              <a:cxn ang="0">
                <a:pos x="150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0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0"/>
                </a:lnTo>
                <a:lnTo>
                  <a:pt x="67" y="2"/>
                </a:lnTo>
                <a:lnTo>
                  <a:pt x="59" y="5"/>
                </a:lnTo>
                <a:lnTo>
                  <a:pt x="51" y="6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4"/>
                </a:lnTo>
                <a:lnTo>
                  <a:pt x="6" y="52"/>
                </a:lnTo>
                <a:lnTo>
                  <a:pt x="3" y="61"/>
                </a:lnTo>
                <a:lnTo>
                  <a:pt x="1" y="69"/>
                </a:lnTo>
                <a:lnTo>
                  <a:pt x="0" y="78"/>
                </a:lnTo>
                <a:lnTo>
                  <a:pt x="0" y="85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9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7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7" y="169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2" y="169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7"/>
                </a:lnTo>
                <a:lnTo>
                  <a:pt x="140" y="152"/>
                </a:lnTo>
                <a:lnTo>
                  <a:pt x="146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9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5"/>
                </a:lnTo>
                <a:lnTo>
                  <a:pt x="170" y="78"/>
                </a:lnTo>
                <a:lnTo>
                  <a:pt x="168" y="69"/>
                </a:lnTo>
                <a:lnTo>
                  <a:pt x="165" y="61"/>
                </a:lnTo>
                <a:lnTo>
                  <a:pt x="164" y="52"/>
                </a:lnTo>
                <a:lnTo>
                  <a:pt x="159" y="44"/>
                </a:lnTo>
                <a:lnTo>
                  <a:pt x="155" y="38"/>
                </a:lnTo>
                <a:lnTo>
                  <a:pt x="150" y="32"/>
                </a:lnTo>
                <a:lnTo>
                  <a:pt x="146" y="26"/>
                </a:lnTo>
                <a:lnTo>
                  <a:pt x="140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6"/>
                </a:lnTo>
                <a:lnTo>
                  <a:pt x="111" y="5"/>
                </a:lnTo>
                <a:lnTo>
                  <a:pt x="102" y="2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0" name="Rectangle 120"/>
          <p:cNvSpPr>
            <a:spLocks noChangeArrowheads="1"/>
          </p:cNvSpPr>
          <p:nvPr/>
        </p:nvSpPr>
        <p:spPr bwMode="auto">
          <a:xfrm>
            <a:off x="5097463" y="63119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P</a:t>
            </a:r>
            <a:endParaRPr lang="en-US"/>
          </a:p>
        </p:txBody>
      </p:sp>
      <p:sp>
        <p:nvSpPr>
          <p:cNvPr id="112761" name="Rectangle 121"/>
          <p:cNvSpPr>
            <a:spLocks noChangeArrowheads="1"/>
          </p:cNvSpPr>
          <p:nvPr/>
        </p:nvSpPr>
        <p:spPr bwMode="auto">
          <a:xfrm>
            <a:off x="8059738" y="53800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2764" name="Rectangle 124"/>
          <p:cNvSpPr>
            <a:spLocks noChangeArrowheads="1"/>
          </p:cNvSpPr>
          <p:nvPr/>
        </p:nvSpPr>
        <p:spPr bwMode="auto">
          <a:xfrm>
            <a:off x="5821363" y="41402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2765" name="Rectangle 125"/>
          <p:cNvSpPr>
            <a:spLocks noChangeArrowheads="1"/>
          </p:cNvSpPr>
          <p:nvPr/>
        </p:nvSpPr>
        <p:spPr bwMode="auto">
          <a:xfrm>
            <a:off x="5756275" y="51990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112767" name="Rectangle 127"/>
          <p:cNvSpPr>
            <a:spLocks noChangeArrowheads="1"/>
          </p:cNvSpPr>
          <p:nvPr/>
        </p:nvSpPr>
        <p:spPr bwMode="auto">
          <a:xfrm>
            <a:off x="5003800" y="5411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112770" name="Rectangle 130"/>
          <p:cNvSpPr>
            <a:spLocks noChangeArrowheads="1"/>
          </p:cNvSpPr>
          <p:nvPr/>
        </p:nvSpPr>
        <p:spPr bwMode="auto">
          <a:xfrm>
            <a:off x="4595813" y="52165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2771" name="Rectangle 131"/>
          <p:cNvSpPr>
            <a:spLocks noChangeArrowheads="1"/>
          </p:cNvSpPr>
          <p:nvPr/>
        </p:nvSpPr>
        <p:spPr bwMode="auto">
          <a:xfrm>
            <a:off x="6089650" y="48228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112772" name="Rectangle 132"/>
          <p:cNvSpPr>
            <a:spLocks noChangeArrowheads="1"/>
          </p:cNvSpPr>
          <p:nvPr/>
        </p:nvSpPr>
        <p:spPr bwMode="auto">
          <a:xfrm>
            <a:off x="5978525" y="44719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12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2776" name="Text Box 136"/>
          <p:cNvSpPr txBox="1">
            <a:spLocks noChangeArrowheads="1"/>
          </p:cNvSpPr>
          <p:nvPr/>
        </p:nvSpPr>
        <p:spPr bwMode="auto">
          <a:xfrm>
            <a:off x="5087938" y="1041400"/>
            <a:ext cx="3976687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Augmentation path: &lt;D, K, M, B, S&gt;</a:t>
            </a:r>
          </a:p>
          <a:p>
            <a:r>
              <a:rPr lang="en-US"/>
              <a:t>Max flow: 10</a:t>
            </a:r>
          </a:p>
        </p:txBody>
      </p:sp>
      <p:sp>
        <p:nvSpPr>
          <p:cNvPr id="112777" name="AutoShape 137"/>
          <p:cNvSpPr>
            <a:spLocks noChangeArrowheads="1"/>
          </p:cNvSpPr>
          <p:nvPr/>
        </p:nvSpPr>
        <p:spPr bwMode="auto">
          <a:xfrm flipV="1">
            <a:off x="5832475" y="2135188"/>
            <a:ext cx="1135063" cy="844550"/>
          </a:xfrm>
          <a:custGeom>
            <a:avLst/>
            <a:gdLst>
              <a:gd name="G0" fmla="+- 7200 0 0"/>
              <a:gd name="G1" fmla="+- 18488 0 0"/>
              <a:gd name="G2" fmla="+- 6699 0 0"/>
              <a:gd name="G3" fmla="*/ 7200 1 2"/>
              <a:gd name="G4" fmla="+- G3 10800 0"/>
              <a:gd name="G5" fmla="+- 21600 7200 18488"/>
              <a:gd name="G6" fmla="+- 18488 6699 0"/>
              <a:gd name="G7" fmla="*/ G6 1 2"/>
              <a:gd name="G8" fmla="*/ 1848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88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6699 h 21600"/>
              <a:gd name="T4" fmla="*/ 0 w 21600"/>
              <a:gd name="T5" fmla="*/ 16824 h 21600"/>
              <a:gd name="T6" fmla="*/ 9244 w 21600"/>
              <a:gd name="T7" fmla="*/ 21600 h 21600"/>
              <a:gd name="T8" fmla="*/ 18488 w 21600"/>
              <a:gd name="T9" fmla="*/ 14714 h 21600"/>
              <a:gd name="T10" fmla="*/ 21600 w 21600"/>
              <a:gd name="T11" fmla="*/ 669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6699"/>
                </a:lnTo>
                <a:lnTo>
                  <a:pt x="10312" y="6699"/>
                </a:lnTo>
                <a:lnTo>
                  <a:pt x="10312" y="12048"/>
                </a:lnTo>
                <a:lnTo>
                  <a:pt x="0" y="12048"/>
                </a:lnTo>
                <a:lnTo>
                  <a:pt x="0" y="21600"/>
                </a:lnTo>
                <a:lnTo>
                  <a:pt x="18488" y="21600"/>
                </a:lnTo>
                <a:lnTo>
                  <a:pt x="18488" y="6699"/>
                </a:lnTo>
                <a:lnTo>
                  <a:pt x="21600" y="66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8" name="Text Box 138"/>
          <p:cNvSpPr txBox="1">
            <a:spLocks noChangeArrowheads="1"/>
          </p:cNvSpPr>
          <p:nvPr/>
        </p:nvSpPr>
        <p:spPr bwMode="auto">
          <a:xfrm>
            <a:off x="5772150" y="3021013"/>
            <a:ext cx="3000375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Current total flow: 6+2+10 </a:t>
            </a:r>
          </a:p>
          <a:p>
            <a:r>
              <a:rPr lang="en-US"/>
              <a:t>Residual network</a:t>
            </a:r>
          </a:p>
        </p:txBody>
      </p:sp>
      <p:sp>
        <p:nvSpPr>
          <p:cNvPr id="112779" name="Line 139"/>
          <p:cNvSpPr>
            <a:spLocks noChangeShapeType="1"/>
          </p:cNvSpPr>
          <p:nvPr/>
        </p:nvSpPr>
        <p:spPr bwMode="auto">
          <a:xfrm flipH="1">
            <a:off x="3876675" y="1819275"/>
            <a:ext cx="914400" cy="6858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0" name="Line 140"/>
          <p:cNvSpPr>
            <a:spLocks noChangeShapeType="1"/>
          </p:cNvSpPr>
          <p:nvPr/>
        </p:nvSpPr>
        <p:spPr bwMode="auto">
          <a:xfrm flipH="1" flipV="1">
            <a:off x="3438525" y="1311275"/>
            <a:ext cx="279400" cy="12827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1" name="Line 141"/>
          <p:cNvSpPr>
            <a:spLocks noChangeShapeType="1"/>
          </p:cNvSpPr>
          <p:nvPr/>
        </p:nvSpPr>
        <p:spPr bwMode="auto">
          <a:xfrm flipH="1">
            <a:off x="1570038" y="1222375"/>
            <a:ext cx="1789112" cy="1397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782" name="Line 142"/>
          <p:cNvSpPr>
            <a:spLocks noChangeShapeType="1"/>
          </p:cNvSpPr>
          <p:nvPr/>
        </p:nvSpPr>
        <p:spPr bwMode="auto">
          <a:xfrm flipH="1">
            <a:off x="517525" y="1431925"/>
            <a:ext cx="793750" cy="833438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951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Method……</a:t>
            </a:r>
            <a:endParaRPr lang="en-US" sz="2400"/>
          </a:p>
        </p:txBody>
      </p:sp>
      <p:grpSp>
        <p:nvGrpSpPr>
          <p:cNvPr id="115831" name="Group 119"/>
          <p:cNvGrpSpPr>
            <a:grpSpLocks/>
          </p:cNvGrpSpPr>
          <p:nvPr/>
        </p:nvGrpSpPr>
        <p:grpSpPr bwMode="auto">
          <a:xfrm>
            <a:off x="327025" y="1063625"/>
            <a:ext cx="4445000" cy="2141538"/>
            <a:chOff x="206" y="670"/>
            <a:chExt cx="3514" cy="1597"/>
          </a:xfrm>
        </p:grpSpPr>
        <p:sp>
          <p:nvSpPr>
            <p:cNvPr id="115715" name="Freeform 3"/>
            <p:cNvSpPr>
              <a:spLocks noEditPoints="1"/>
            </p:cNvSpPr>
            <p:nvPr/>
          </p:nvSpPr>
          <p:spPr bwMode="auto">
            <a:xfrm>
              <a:off x="2627" y="822"/>
              <a:ext cx="928" cy="337"/>
            </a:xfrm>
            <a:custGeom>
              <a:avLst/>
              <a:gdLst/>
              <a:ahLst/>
              <a:cxnLst>
                <a:cxn ang="0">
                  <a:pos x="921" y="337"/>
                </a:cxn>
                <a:cxn ang="0">
                  <a:pos x="60" y="35"/>
                </a:cxn>
                <a:cxn ang="0">
                  <a:pos x="58" y="35"/>
                </a:cxn>
                <a:cxn ang="0">
                  <a:pos x="56" y="33"/>
                </a:cxn>
                <a:cxn ang="0">
                  <a:pos x="56" y="32"/>
                </a:cxn>
                <a:cxn ang="0">
                  <a:pos x="56" y="29"/>
                </a:cxn>
                <a:cxn ang="0">
                  <a:pos x="56" y="27"/>
                </a:cxn>
                <a:cxn ang="0">
                  <a:pos x="58" y="27"/>
                </a:cxn>
                <a:cxn ang="0">
                  <a:pos x="60" y="26"/>
                </a:cxn>
                <a:cxn ang="0">
                  <a:pos x="63" y="27"/>
                </a:cxn>
                <a:cxn ang="0">
                  <a:pos x="924" y="328"/>
                </a:cxn>
                <a:cxn ang="0">
                  <a:pos x="926" y="329"/>
                </a:cxn>
                <a:cxn ang="0">
                  <a:pos x="926" y="331"/>
                </a:cxn>
                <a:cxn ang="0">
                  <a:pos x="928" y="332"/>
                </a:cxn>
                <a:cxn ang="0">
                  <a:pos x="928" y="334"/>
                </a:cxn>
                <a:cxn ang="0">
                  <a:pos x="926" y="335"/>
                </a:cxn>
                <a:cxn ang="0">
                  <a:pos x="924" y="337"/>
                </a:cxn>
                <a:cxn ang="0">
                  <a:pos x="923" y="337"/>
                </a:cxn>
                <a:cxn ang="0">
                  <a:pos x="921" y="337"/>
                </a:cxn>
                <a:cxn ang="0">
                  <a:pos x="921" y="337"/>
                </a:cxn>
                <a:cxn ang="0">
                  <a:pos x="60" y="71"/>
                </a:cxn>
                <a:cxn ang="0">
                  <a:pos x="0" y="10"/>
                </a:cxn>
                <a:cxn ang="0">
                  <a:pos x="85" y="0"/>
                </a:cxn>
                <a:cxn ang="0">
                  <a:pos x="60" y="71"/>
                </a:cxn>
              </a:cxnLst>
              <a:rect l="0" t="0" r="r" b="b"/>
              <a:pathLst>
                <a:path w="928" h="337">
                  <a:moveTo>
                    <a:pt x="921" y="337"/>
                  </a:moveTo>
                  <a:lnTo>
                    <a:pt x="60" y="35"/>
                  </a:lnTo>
                  <a:lnTo>
                    <a:pt x="58" y="35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8" y="27"/>
                  </a:lnTo>
                  <a:lnTo>
                    <a:pt x="60" y="26"/>
                  </a:lnTo>
                  <a:lnTo>
                    <a:pt x="63" y="27"/>
                  </a:lnTo>
                  <a:lnTo>
                    <a:pt x="924" y="328"/>
                  </a:lnTo>
                  <a:lnTo>
                    <a:pt x="926" y="329"/>
                  </a:lnTo>
                  <a:lnTo>
                    <a:pt x="926" y="331"/>
                  </a:lnTo>
                  <a:lnTo>
                    <a:pt x="928" y="332"/>
                  </a:lnTo>
                  <a:lnTo>
                    <a:pt x="928" y="334"/>
                  </a:lnTo>
                  <a:lnTo>
                    <a:pt x="926" y="335"/>
                  </a:lnTo>
                  <a:lnTo>
                    <a:pt x="924" y="337"/>
                  </a:lnTo>
                  <a:lnTo>
                    <a:pt x="923" y="337"/>
                  </a:lnTo>
                  <a:lnTo>
                    <a:pt x="921" y="337"/>
                  </a:lnTo>
                  <a:lnTo>
                    <a:pt x="921" y="337"/>
                  </a:lnTo>
                  <a:close/>
                  <a:moveTo>
                    <a:pt x="60" y="71"/>
                  </a:moveTo>
                  <a:lnTo>
                    <a:pt x="0" y="10"/>
                  </a:lnTo>
                  <a:lnTo>
                    <a:pt x="85" y="0"/>
                  </a:lnTo>
                  <a:lnTo>
                    <a:pt x="60" y="7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6" name="Freeform 4"/>
            <p:cNvSpPr>
              <a:spLocks noEditPoints="1"/>
            </p:cNvSpPr>
            <p:nvPr/>
          </p:nvSpPr>
          <p:spPr bwMode="auto">
            <a:xfrm>
              <a:off x="2855" y="1207"/>
              <a:ext cx="718" cy="508"/>
            </a:xfrm>
            <a:custGeom>
              <a:avLst/>
              <a:gdLst/>
              <a:ahLst/>
              <a:cxnLst>
                <a:cxn ang="0">
                  <a:pos x="716" y="8"/>
                </a:cxn>
                <a:cxn ang="0">
                  <a:pos x="55" y="474"/>
                </a:cxn>
                <a:cxn ang="0">
                  <a:pos x="53" y="476"/>
                </a:cxn>
                <a:cxn ang="0">
                  <a:pos x="52" y="476"/>
                </a:cxn>
                <a:cxn ang="0">
                  <a:pos x="50" y="474"/>
                </a:cxn>
                <a:cxn ang="0">
                  <a:pos x="49" y="474"/>
                </a:cxn>
                <a:cxn ang="0">
                  <a:pos x="47" y="471"/>
                </a:cxn>
                <a:cxn ang="0">
                  <a:pos x="47" y="470"/>
                </a:cxn>
                <a:cxn ang="0">
                  <a:pos x="49" y="468"/>
                </a:cxn>
                <a:cxn ang="0">
                  <a:pos x="50" y="467"/>
                </a:cxn>
                <a:cxn ang="0">
                  <a:pos x="710" y="0"/>
                </a:cxn>
                <a:cxn ang="0">
                  <a:pos x="712" y="0"/>
                </a:cxn>
                <a:cxn ang="0">
                  <a:pos x="715" y="0"/>
                </a:cxn>
                <a:cxn ang="0">
                  <a:pos x="716" y="0"/>
                </a:cxn>
                <a:cxn ang="0">
                  <a:pos x="718" y="2"/>
                </a:cxn>
                <a:cxn ang="0">
                  <a:pos x="718" y="4"/>
                </a:cxn>
                <a:cxn ang="0">
                  <a:pos x="718" y="5"/>
                </a:cxn>
                <a:cxn ang="0">
                  <a:pos x="718" y="7"/>
                </a:cxn>
                <a:cxn ang="0">
                  <a:pos x="716" y="8"/>
                </a:cxn>
                <a:cxn ang="0">
                  <a:pos x="716" y="8"/>
                </a:cxn>
                <a:cxn ang="0">
                  <a:pos x="85" y="495"/>
                </a:cxn>
                <a:cxn ang="0">
                  <a:pos x="0" y="508"/>
                </a:cxn>
                <a:cxn ang="0">
                  <a:pos x="41" y="433"/>
                </a:cxn>
                <a:cxn ang="0">
                  <a:pos x="85" y="495"/>
                </a:cxn>
              </a:cxnLst>
              <a:rect l="0" t="0" r="r" b="b"/>
              <a:pathLst>
                <a:path w="718" h="508">
                  <a:moveTo>
                    <a:pt x="716" y="8"/>
                  </a:moveTo>
                  <a:lnTo>
                    <a:pt x="55" y="474"/>
                  </a:lnTo>
                  <a:lnTo>
                    <a:pt x="53" y="476"/>
                  </a:lnTo>
                  <a:lnTo>
                    <a:pt x="52" y="476"/>
                  </a:lnTo>
                  <a:lnTo>
                    <a:pt x="50" y="474"/>
                  </a:lnTo>
                  <a:lnTo>
                    <a:pt x="49" y="474"/>
                  </a:lnTo>
                  <a:lnTo>
                    <a:pt x="47" y="471"/>
                  </a:lnTo>
                  <a:lnTo>
                    <a:pt x="47" y="470"/>
                  </a:lnTo>
                  <a:lnTo>
                    <a:pt x="49" y="468"/>
                  </a:lnTo>
                  <a:lnTo>
                    <a:pt x="50" y="467"/>
                  </a:lnTo>
                  <a:lnTo>
                    <a:pt x="710" y="0"/>
                  </a:lnTo>
                  <a:lnTo>
                    <a:pt x="712" y="0"/>
                  </a:lnTo>
                  <a:lnTo>
                    <a:pt x="715" y="0"/>
                  </a:lnTo>
                  <a:lnTo>
                    <a:pt x="716" y="0"/>
                  </a:lnTo>
                  <a:lnTo>
                    <a:pt x="718" y="2"/>
                  </a:lnTo>
                  <a:lnTo>
                    <a:pt x="718" y="4"/>
                  </a:lnTo>
                  <a:lnTo>
                    <a:pt x="718" y="5"/>
                  </a:lnTo>
                  <a:lnTo>
                    <a:pt x="718" y="7"/>
                  </a:lnTo>
                  <a:lnTo>
                    <a:pt x="716" y="8"/>
                  </a:lnTo>
                  <a:lnTo>
                    <a:pt x="716" y="8"/>
                  </a:lnTo>
                  <a:close/>
                  <a:moveTo>
                    <a:pt x="85" y="495"/>
                  </a:moveTo>
                  <a:lnTo>
                    <a:pt x="0" y="508"/>
                  </a:lnTo>
                  <a:lnTo>
                    <a:pt x="41" y="433"/>
                  </a:lnTo>
                  <a:lnTo>
                    <a:pt x="85" y="49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7" name="Freeform 5"/>
            <p:cNvSpPr>
              <a:spLocks noEditPoints="1"/>
            </p:cNvSpPr>
            <p:nvPr/>
          </p:nvSpPr>
          <p:spPr bwMode="auto">
            <a:xfrm>
              <a:off x="2544" y="851"/>
              <a:ext cx="241" cy="877"/>
            </a:xfrm>
            <a:custGeom>
              <a:avLst/>
              <a:gdLst/>
              <a:ahLst/>
              <a:cxnLst>
                <a:cxn ang="0">
                  <a:pos x="231" y="874"/>
                </a:cxn>
                <a:cxn ang="0">
                  <a:pos x="28" y="62"/>
                </a:cxn>
                <a:cxn ang="0">
                  <a:pos x="28" y="60"/>
                </a:cxn>
                <a:cxn ang="0">
                  <a:pos x="28" y="59"/>
                </a:cxn>
                <a:cxn ang="0">
                  <a:pos x="30" y="57"/>
                </a:cxn>
                <a:cxn ang="0">
                  <a:pos x="32" y="57"/>
                </a:cxn>
                <a:cxn ang="0">
                  <a:pos x="33" y="56"/>
                </a:cxn>
                <a:cxn ang="0">
                  <a:pos x="35" y="57"/>
                </a:cxn>
                <a:cxn ang="0">
                  <a:pos x="36" y="59"/>
                </a:cxn>
                <a:cxn ang="0">
                  <a:pos x="38" y="60"/>
                </a:cxn>
                <a:cxn ang="0">
                  <a:pos x="241" y="871"/>
                </a:cxn>
                <a:cxn ang="0">
                  <a:pos x="240" y="874"/>
                </a:cxn>
                <a:cxn ang="0">
                  <a:pos x="240" y="876"/>
                </a:cxn>
                <a:cxn ang="0">
                  <a:pos x="238" y="877"/>
                </a:cxn>
                <a:cxn ang="0">
                  <a:pos x="237" y="877"/>
                </a:cxn>
                <a:cxn ang="0">
                  <a:pos x="235" y="877"/>
                </a:cxn>
                <a:cxn ang="0">
                  <a:pos x="234" y="877"/>
                </a:cxn>
                <a:cxn ang="0">
                  <a:pos x="232" y="876"/>
                </a:cxn>
                <a:cxn ang="0">
                  <a:pos x="231" y="874"/>
                </a:cxn>
                <a:cxn ang="0">
                  <a:pos x="231" y="874"/>
                </a:cxn>
                <a:cxn ang="0">
                  <a:pos x="0" y="83"/>
                </a:cxn>
                <a:cxn ang="0">
                  <a:pos x="18" y="0"/>
                </a:cxn>
                <a:cxn ang="0">
                  <a:pos x="73" y="65"/>
                </a:cxn>
                <a:cxn ang="0">
                  <a:pos x="0" y="83"/>
                </a:cxn>
              </a:cxnLst>
              <a:rect l="0" t="0" r="r" b="b"/>
              <a:pathLst>
                <a:path w="241" h="877">
                  <a:moveTo>
                    <a:pt x="231" y="874"/>
                  </a:moveTo>
                  <a:lnTo>
                    <a:pt x="28" y="62"/>
                  </a:lnTo>
                  <a:lnTo>
                    <a:pt x="28" y="60"/>
                  </a:lnTo>
                  <a:lnTo>
                    <a:pt x="28" y="59"/>
                  </a:lnTo>
                  <a:lnTo>
                    <a:pt x="30" y="57"/>
                  </a:lnTo>
                  <a:lnTo>
                    <a:pt x="32" y="57"/>
                  </a:lnTo>
                  <a:lnTo>
                    <a:pt x="33" y="56"/>
                  </a:lnTo>
                  <a:lnTo>
                    <a:pt x="35" y="57"/>
                  </a:lnTo>
                  <a:lnTo>
                    <a:pt x="36" y="59"/>
                  </a:lnTo>
                  <a:lnTo>
                    <a:pt x="38" y="60"/>
                  </a:lnTo>
                  <a:lnTo>
                    <a:pt x="241" y="871"/>
                  </a:lnTo>
                  <a:lnTo>
                    <a:pt x="240" y="874"/>
                  </a:lnTo>
                  <a:lnTo>
                    <a:pt x="240" y="876"/>
                  </a:lnTo>
                  <a:lnTo>
                    <a:pt x="238" y="877"/>
                  </a:lnTo>
                  <a:lnTo>
                    <a:pt x="237" y="877"/>
                  </a:lnTo>
                  <a:lnTo>
                    <a:pt x="235" y="877"/>
                  </a:lnTo>
                  <a:lnTo>
                    <a:pt x="234" y="877"/>
                  </a:lnTo>
                  <a:lnTo>
                    <a:pt x="232" y="876"/>
                  </a:lnTo>
                  <a:lnTo>
                    <a:pt x="231" y="874"/>
                  </a:lnTo>
                  <a:lnTo>
                    <a:pt x="231" y="874"/>
                  </a:lnTo>
                  <a:close/>
                  <a:moveTo>
                    <a:pt x="0" y="83"/>
                  </a:moveTo>
                  <a:lnTo>
                    <a:pt x="18" y="0"/>
                  </a:lnTo>
                  <a:lnTo>
                    <a:pt x="73" y="65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8" name="Freeform 6"/>
            <p:cNvSpPr>
              <a:spLocks noEditPoints="1"/>
            </p:cNvSpPr>
            <p:nvPr/>
          </p:nvSpPr>
          <p:spPr bwMode="auto">
            <a:xfrm>
              <a:off x="2623" y="855"/>
              <a:ext cx="223" cy="831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94" y="768"/>
                </a:cxn>
                <a:cxn ang="0">
                  <a:pos x="194" y="770"/>
                </a:cxn>
                <a:cxn ang="0">
                  <a:pos x="194" y="771"/>
                </a:cxn>
                <a:cxn ang="0">
                  <a:pos x="193" y="773"/>
                </a:cxn>
                <a:cxn ang="0">
                  <a:pos x="191" y="775"/>
                </a:cxn>
                <a:cxn ang="0">
                  <a:pos x="188" y="775"/>
                </a:cxn>
                <a:cxn ang="0">
                  <a:pos x="187" y="773"/>
                </a:cxn>
                <a:cxn ang="0">
                  <a:pos x="185" y="771"/>
                </a:cxn>
                <a:cxn ang="0">
                  <a:pos x="185" y="770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7" y="2"/>
                </a:cxn>
                <a:cxn ang="0">
                  <a:pos x="9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223" y="749"/>
                </a:cxn>
                <a:cxn ang="0">
                  <a:pos x="205" y="831"/>
                </a:cxn>
                <a:cxn ang="0">
                  <a:pos x="150" y="767"/>
                </a:cxn>
                <a:cxn ang="0">
                  <a:pos x="223" y="749"/>
                </a:cxn>
              </a:cxnLst>
              <a:rect l="0" t="0" r="r" b="b"/>
              <a:pathLst>
                <a:path w="223" h="831">
                  <a:moveTo>
                    <a:pt x="10" y="5"/>
                  </a:moveTo>
                  <a:lnTo>
                    <a:pt x="194" y="768"/>
                  </a:lnTo>
                  <a:lnTo>
                    <a:pt x="194" y="770"/>
                  </a:lnTo>
                  <a:lnTo>
                    <a:pt x="194" y="771"/>
                  </a:lnTo>
                  <a:lnTo>
                    <a:pt x="193" y="773"/>
                  </a:lnTo>
                  <a:lnTo>
                    <a:pt x="191" y="775"/>
                  </a:lnTo>
                  <a:lnTo>
                    <a:pt x="188" y="775"/>
                  </a:lnTo>
                  <a:lnTo>
                    <a:pt x="187" y="773"/>
                  </a:lnTo>
                  <a:lnTo>
                    <a:pt x="185" y="771"/>
                  </a:lnTo>
                  <a:lnTo>
                    <a:pt x="185" y="770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2"/>
                  </a:lnTo>
                  <a:lnTo>
                    <a:pt x="9" y="3"/>
                  </a:lnTo>
                  <a:lnTo>
                    <a:pt x="10" y="5"/>
                  </a:lnTo>
                  <a:lnTo>
                    <a:pt x="10" y="5"/>
                  </a:lnTo>
                  <a:close/>
                  <a:moveTo>
                    <a:pt x="223" y="749"/>
                  </a:moveTo>
                  <a:lnTo>
                    <a:pt x="205" y="831"/>
                  </a:lnTo>
                  <a:lnTo>
                    <a:pt x="150" y="767"/>
                  </a:lnTo>
                  <a:lnTo>
                    <a:pt x="223" y="74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19" name="Freeform 7"/>
            <p:cNvSpPr>
              <a:spLocks noEditPoints="1"/>
            </p:cNvSpPr>
            <p:nvPr/>
          </p:nvSpPr>
          <p:spPr bwMode="auto">
            <a:xfrm>
              <a:off x="1156" y="817"/>
              <a:ext cx="1363" cy="132"/>
            </a:xfrm>
            <a:custGeom>
              <a:avLst/>
              <a:gdLst/>
              <a:ahLst/>
              <a:cxnLst>
                <a:cxn ang="0">
                  <a:pos x="1359" y="11"/>
                </a:cxn>
                <a:cxn ang="0">
                  <a:pos x="64" y="100"/>
                </a:cxn>
                <a:cxn ang="0">
                  <a:pos x="60" y="100"/>
                </a:cxn>
                <a:cxn ang="0">
                  <a:pos x="59" y="99"/>
                </a:cxn>
                <a:cxn ang="0">
                  <a:pos x="57" y="97"/>
                </a:cxn>
                <a:cxn ang="0">
                  <a:pos x="57" y="96"/>
                </a:cxn>
                <a:cxn ang="0">
                  <a:pos x="57" y="94"/>
                </a:cxn>
                <a:cxn ang="0">
                  <a:pos x="59" y="93"/>
                </a:cxn>
                <a:cxn ang="0">
                  <a:pos x="60" y="91"/>
                </a:cxn>
                <a:cxn ang="0">
                  <a:pos x="62" y="91"/>
                </a:cxn>
                <a:cxn ang="0">
                  <a:pos x="1357" y="0"/>
                </a:cxn>
                <a:cxn ang="0">
                  <a:pos x="1359" y="0"/>
                </a:cxn>
                <a:cxn ang="0">
                  <a:pos x="1360" y="2"/>
                </a:cxn>
                <a:cxn ang="0">
                  <a:pos x="1362" y="3"/>
                </a:cxn>
                <a:cxn ang="0">
                  <a:pos x="1363" y="5"/>
                </a:cxn>
                <a:cxn ang="0">
                  <a:pos x="1362" y="6"/>
                </a:cxn>
                <a:cxn ang="0">
                  <a:pos x="1362" y="8"/>
                </a:cxn>
                <a:cxn ang="0">
                  <a:pos x="1360" y="9"/>
                </a:cxn>
                <a:cxn ang="0">
                  <a:pos x="1359" y="11"/>
                </a:cxn>
                <a:cxn ang="0">
                  <a:pos x="1359" y="11"/>
                </a:cxn>
                <a:cxn ang="0">
                  <a:pos x="77" y="132"/>
                </a:cxn>
                <a:cxn ang="0">
                  <a:pos x="0" y="100"/>
                </a:cxn>
                <a:cxn ang="0">
                  <a:pos x="73" y="58"/>
                </a:cxn>
                <a:cxn ang="0">
                  <a:pos x="77" y="132"/>
                </a:cxn>
              </a:cxnLst>
              <a:rect l="0" t="0" r="r" b="b"/>
              <a:pathLst>
                <a:path w="1363" h="132">
                  <a:moveTo>
                    <a:pt x="1359" y="11"/>
                  </a:moveTo>
                  <a:lnTo>
                    <a:pt x="64" y="100"/>
                  </a:lnTo>
                  <a:lnTo>
                    <a:pt x="60" y="100"/>
                  </a:lnTo>
                  <a:lnTo>
                    <a:pt x="59" y="99"/>
                  </a:lnTo>
                  <a:lnTo>
                    <a:pt x="57" y="97"/>
                  </a:lnTo>
                  <a:lnTo>
                    <a:pt x="57" y="96"/>
                  </a:lnTo>
                  <a:lnTo>
                    <a:pt x="57" y="94"/>
                  </a:lnTo>
                  <a:lnTo>
                    <a:pt x="59" y="93"/>
                  </a:lnTo>
                  <a:lnTo>
                    <a:pt x="60" y="91"/>
                  </a:lnTo>
                  <a:lnTo>
                    <a:pt x="62" y="91"/>
                  </a:lnTo>
                  <a:lnTo>
                    <a:pt x="1357" y="0"/>
                  </a:lnTo>
                  <a:lnTo>
                    <a:pt x="1359" y="0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5"/>
                  </a:lnTo>
                  <a:lnTo>
                    <a:pt x="1362" y="6"/>
                  </a:lnTo>
                  <a:lnTo>
                    <a:pt x="1362" y="8"/>
                  </a:lnTo>
                  <a:lnTo>
                    <a:pt x="1360" y="9"/>
                  </a:lnTo>
                  <a:lnTo>
                    <a:pt x="1359" y="11"/>
                  </a:lnTo>
                  <a:lnTo>
                    <a:pt x="1359" y="11"/>
                  </a:lnTo>
                  <a:close/>
                  <a:moveTo>
                    <a:pt x="77" y="132"/>
                  </a:moveTo>
                  <a:lnTo>
                    <a:pt x="0" y="100"/>
                  </a:lnTo>
                  <a:lnTo>
                    <a:pt x="73" y="58"/>
                  </a:lnTo>
                  <a:lnTo>
                    <a:pt x="77" y="13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0" name="Freeform 8"/>
            <p:cNvSpPr>
              <a:spLocks noEditPoints="1"/>
            </p:cNvSpPr>
            <p:nvPr/>
          </p:nvSpPr>
          <p:spPr bwMode="auto">
            <a:xfrm>
              <a:off x="1122" y="931"/>
              <a:ext cx="1639" cy="83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584" y="799"/>
                </a:cxn>
                <a:cxn ang="0">
                  <a:pos x="1586" y="799"/>
                </a:cxn>
                <a:cxn ang="0">
                  <a:pos x="1587" y="800"/>
                </a:cxn>
                <a:cxn ang="0">
                  <a:pos x="1587" y="803"/>
                </a:cxn>
                <a:cxn ang="0">
                  <a:pos x="1587" y="805"/>
                </a:cxn>
                <a:cxn ang="0">
                  <a:pos x="1586" y="806"/>
                </a:cxn>
                <a:cxn ang="0">
                  <a:pos x="1584" y="806"/>
                </a:cxn>
                <a:cxn ang="0">
                  <a:pos x="1581" y="806"/>
                </a:cxn>
                <a:cxn ang="0">
                  <a:pos x="1580" y="806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1589" y="762"/>
                </a:cxn>
                <a:cxn ang="0">
                  <a:pos x="1639" y="831"/>
                </a:cxn>
                <a:cxn ang="0">
                  <a:pos x="1554" y="831"/>
                </a:cxn>
                <a:cxn ang="0">
                  <a:pos x="1589" y="762"/>
                </a:cxn>
              </a:cxnLst>
              <a:rect l="0" t="0" r="r" b="b"/>
              <a:pathLst>
                <a:path w="1639" h="831">
                  <a:moveTo>
                    <a:pt x="6" y="2"/>
                  </a:moveTo>
                  <a:lnTo>
                    <a:pt x="1584" y="799"/>
                  </a:lnTo>
                  <a:lnTo>
                    <a:pt x="1586" y="799"/>
                  </a:lnTo>
                  <a:lnTo>
                    <a:pt x="1587" y="800"/>
                  </a:lnTo>
                  <a:lnTo>
                    <a:pt x="1587" y="803"/>
                  </a:lnTo>
                  <a:lnTo>
                    <a:pt x="1587" y="805"/>
                  </a:lnTo>
                  <a:lnTo>
                    <a:pt x="1586" y="806"/>
                  </a:lnTo>
                  <a:lnTo>
                    <a:pt x="1584" y="806"/>
                  </a:lnTo>
                  <a:lnTo>
                    <a:pt x="1581" y="806"/>
                  </a:lnTo>
                  <a:lnTo>
                    <a:pt x="1580" y="806"/>
                  </a:lnTo>
                  <a:lnTo>
                    <a:pt x="3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close/>
                  <a:moveTo>
                    <a:pt x="1589" y="762"/>
                  </a:moveTo>
                  <a:lnTo>
                    <a:pt x="1639" y="831"/>
                  </a:lnTo>
                  <a:lnTo>
                    <a:pt x="1554" y="831"/>
                  </a:lnTo>
                  <a:lnTo>
                    <a:pt x="1589" y="76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1" name="Freeform 9"/>
            <p:cNvSpPr>
              <a:spLocks noEditPoints="1"/>
            </p:cNvSpPr>
            <p:nvPr/>
          </p:nvSpPr>
          <p:spPr bwMode="auto">
            <a:xfrm>
              <a:off x="1460" y="1795"/>
              <a:ext cx="1296" cy="310"/>
            </a:xfrm>
            <a:custGeom>
              <a:avLst/>
              <a:gdLst/>
              <a:ahLst/>
              <a:cxnLst>
                <a:cxn ang="0">
                  <a:pos x="1292" y="9"/>
                </a:cxn>
                <a:cxn ang="0">
                  <a:pos x="62" y="281"/>
                </a:cxn>
                <a:cxn ang="0">
                  <a:pos x="61" y="281"/>
                </a:cxn>
                <a:cxn ang="0">
                  <a:pos x="59" y="279"/>
                </a:cxn>
                <a:cxn ang="0">
                  <a:pos x="57" y="278"/>
                </a:cxn>
                <a:cxn ang="0">
                  <a:pos x="56" y="276"/>
                </a:cxn>
                <a:cxn ang="0">
                  <a:pos x="56" y="275"/>
                </a:cxn>
                <a:cxn ang="0">
                  <a:pos x="57" y="273"/>
                </a:cxn>
                <a:cxn ang="0">
                  <a:pos x="59" y="272"/>
                </a:cxn>
                <a:cxn ang="0">
                  <a:pos x="61" y="272"/>
                </a:cxn>
                <a:cxn ang="0">
                  <a:pos x="1290" y="0"/>
                </a:cxn>
                <a:cxn ang="0">
                  <a:pos x="1292" y="0"/>
                </a:cxn>
                <a:cxn ang="0">
                  <a:pos x="1293" y="2"/>
                </a:cxn>
                <a:cxn ang="0">
                  <a:pos x="1295" y="2"/>
                </a:cxn>
                <a:cxn ang="0">
                  <a:pos x="1296" y="5"/>
                </a:cxn>
                <a:cxn ang="0">
                  <a:pos x="1296" y="6"/>
                </a:cxn>
                <a:cxn ang="0">
                  <a:pos x="1295" y="8"/>
                </a:cxn>
                <a:cxn ang="0">
                  <a:pos x="1293" y="9"/>
                </a:cxn>
                <a:cxn ang="0">
                  <a:pos x="1292" y="9"/>
                </a:cxn>
                <a:cxn ang="0">
                  <a:pos x="1292" y="9"/>
                </a:cxn>
                <a:cxn ang="0">
                  <a:pos x="82" y="310"/>
                </a:cxn>
                <a:cxn ang="0">
                  <a:pos x="0" y="290"/>
                </a:cxn>
                <a:cxn ang="0">
                  <a:pos x="65" y="237"/>
                </a:cxn>
                <a:cxn ang="0">
                  <a:pos x="82" y="310"/>
                </a:cxn>
              </a:cxnLst>
              <a:rect l="0" t="0" r="r" b="b"/>
              <a:pathLst>
                <a:path w="1296" h="310">
                  <a:moveTo>
                    <a:pt x="1292" y="9"/>
                  </a:moveTo>
                  <a:lnTo>
                    <a:pt x="62" y="281"/>
                  </a:lnTo>
                  <a:lnTo>
                    <a:pt x="61" y="281"/>
                  </a:lnTo>
                  <a:lnTo>
                    <a:pt x="59" y="279"/>
                  </a:lnTo>
                  <a:lnTo>
                    <a:pt x="57" y="278"/>
                  </a:lnTo>
                  <a:lnTo>
                    <a:pt x="56" y="276"/>
                  </a:lnTo>
                  <a:lnTo>
                    <a:pt x="56" y="275"/>
                  </a:lnTo>
                  <a:lnTo>
                    <a:pt x="57" y="273"/>
                  </a:lnTo>
                  <a:lnTo>
                    <a:pt x="59" y="272"/>
                  </a:lnTo>
                  <a:lnTo>
                    <a:pt x="61" y="272"/>
                  </a:lnTo>
                  <a:lnTo>
                    <a:pt x="1290" y="0"/>
                  </a:lnTo>
                  <a:lnTo>
                    <a:pt x="1292" y="0"/>
                  </a:lnTo>
                  <a:lnTo>
                    <a:pt x="1293" y="2"/>
                  </a:lnTo>
                  <a:lnTo>
                    <a:pt x="1295" y="2"/>
                  </a:lnTo>
                  <a:lnTo>
                    <a:pt x="1296" y="5"/>
                  </a:lnTo>
                  <a:lnTo>
                    <a:pt x="1296" y="6"/>
                  </a:lnTo>
                  <a:lnTo>
                    <a:pt x="1295" y="8"/>
                  </a:lnTo>
                  <a:lnTo>
                    <a:pt x="1293" y="9"/>
                  </a:lnTo>
                  <a:lnTo>
                    <a:pt x="1292" y="9"/>
                  </a:lnTo>
                  <a:lnTo>
                    <a:pt x="1292" y="9"/>
                  </a:lnTo>
                  <a:close/>
                  <a:moveTo>
                    <a:pt x="82" y="310"/>
                  </a:moveTo>
                  <a:lnTo>
                    <a:pt x="0" y="290"/>
                  </a:lnTo>
                  <a:lnTo>
                    <a:pt x="65" y="237"/>
                  </a:lnTo>
                  <a:lnTo>
                    <a:pt x="82" y="31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2" name="Freeform 10"/>
            <p:cNvSpPr>
              <a:spLocks noEditPoints="1"/>
            </p:cNvSpPr>
            <p:nvPr/>
          </p:nvSpPr>
          <p:spPr bwMode="auto">
            <a:xfrm>
              <a:off x="376" y="1610"/>
              <a:ext cx="964" cy="498"/>
            </a:xfrm>
            <a:custGeom>
              <a:avLst/>
              <a:gdLst/>
              <a:ahLst/>
              <a:cxnLst>
                <a:cxn ang="0">
                  <a:pos x="958" y="498"/>
                </a:cxn>
                <a:cxn ang="0">
                  <a:pos x="55" y="33"/>
                </a:cxn>
                <a:cxn ang="0">
                  <a:pos x="53" y="32"/>
                </a:cxn>
                <a:cxn ang="0">
                  <a:pos x="52" y="30"/>
                </a:cxn>
                <a:cxn ang="0">
                  <a:pos x="52" y="29"/>
                </a:cxn>
                <a:cxn ang="0">
                  <a:pos x="52" y="27"/>
                </a:cxn>
                <a:cxn ang="0">
                  <a:pos x="53" y="26"/>
                </a:cxn>
                <a:cxn ang="0">
                  <a:pos x="55" y="24"/>
                </a:cxn>
                <a:cxn ang="0">
                  <a:pos x="56" y="24"/>
                </a:cxn>
                <a:cxn ang="0">
                  <a:pos x="59" y="24"/>
                </a:cxn>
                <a:cxn ang="0">
                  <a:pos x="962" y="489"/>
                </a:cxn>
                <a:cxn ang="0">
                  <a:pos x="964" y="490"/>
                </a:cxn>
                <a:cxn ang="0">
                  <a:pos x="964" y="492"/>
                </a:cxn>
                <a:cxn ang="0">
                  <a:pos x="964" y="493"/>
                </a:cxn>
                <a:cxn ang="0">
                  <a:pos x="964" y="496"/>
                </a:cxn>
                <a:cxn ang="0">
                  <a:pos x="962" y="496"/>
                </a:cxn>
                <a:cxn ang="0">
                  <a:pos x="961" y="498"/>
                </a:cxn>
                <a:cxn ang="0">
                  <a:pos x="959" y="498"/>
                </a:cxn>
                <a:cxn ang="0">
                  <a:pos x="958" y="498"/>
                </a:cxn>
                <a:cxn ang="0">
                  <a:pos x="958" y="498"/>
                </a:cxn>
                <a:cxn ang="0">
                  <a:pos x="50" y="68"/>
                </a:cxn>
                <a:cxn ang="0">
                  <a:pos x="0" y="0"/>
                </a:cxn>
                <a:cxn ang="0">
                  <a:pos x="85" y="1"/>
                </a:cxn>
                <a:cxn ang="0">
                  <a:pos x="50" y="68"/>
                </a:cxn>
              </a:cxnLst>
              <a:rect l="0" t="0" r="r" b="b"/>
              <a:pathLst>
                <a:path w="964" h="498">
                  <a:moveTo>
                    <a:pt x="958" y="498"/>
                  </a:moveTo>
                  <a:lnTo>
                    <a:pt x="55" y="33"/>
                  </a:lnTo>
                  <a:lnTo>
                    <a:pt x="53" y="32"/>
                  </a:lnTo>
                  <a:lnTo>
                    <a:pt x="52" y="30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3" y="26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9" y="24"/>
                  </a:lnTo>
                  <a:lnTo>
                    <a:pt x="962" y="489"/>
                  </a:lnTo>
                  <a:lnTo>
                    <a:pt x="964" y="490"/>
                  </a:lnTo>
                  <a:lnTo>
                    <a:pt x="964" y="492"/>
                  </a:lnTo>
                  <a:lnTo>
                    <a:pt x="964" y="493"/>
                  </a:lnTo>
                  <a:lnTo>
                    <a:pt x="964" y="496"/>
                  </a:lnTo>
                  <a:lnTo>
                    <a:pt x="962" y="496"/>
                  </a:lnTo>
                  <a:lnTo>
                    <a:pt x="961" y="498"/>
                  </a:lnTo>
                  <a:lnTo>
                    <a:pt x="959" y="498"/>
                  </a:lnTo>
                  <a:lnTo>
                    <a:pt x="958" y="498"/>
                  </a:lnTo>
                  <a:lnTo>
                    <a:pt x="958" y="498"/>
                  </a:lnTo>
                  <a:close/>
                  <a:moveTo>
                    <a:pt x="50" y="68"/>
                  </a:moveTo>
                  <a:lnTo>
                    <a:pt x="0" y="0"/>
                  </a:lnTo>
                  <a:lnTo>
                    <a:pt x="85" y="1"/>
                  </a:lnTo>
                  <a:lnTo>
                    <a:pt x="50" y="6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3" name="Freeform 11"/>
            <p:cNvSpPr>
              <a:spLocks noEditPoints="1"/>
            </p:cNvSpPr>
            <p:nvPr/>
          </p:nvSpPr>
          <p:spPr bwMode="auto">
            <a:xfrm>
              <a:off x="376" y="951"/>
              <a:ext cx="650" cy="592"/>
            </a:xfrm>
            <a:custGeom>
              <a:avLst/>
              <a:gdLst/>
              <a:ahLst/>
              <a:cxnLst>
                <a:cxn ang="0">
                  <a:pos x="649" y="7"/>
                </a:cxn>
                <a:cxn ang="0">
                  <a:pos x="50" y="554"/>
                </a:cxn>
                <a:cxn ang="0">
                  <a:pos x="48" y="554"/>
                </a:cxn>
                <a:cxn ang="0">
                  <a:pos x="47" y="554"/>
                </a:cxn>
                <a:cxn ang="0">
                  <a:pos x="45" y="554"/>
                </a:cxn>
                <a:cxn ang="0">
                  <a:pos x="44" y="553"/>
                </a:cxn>
                <a:cxn ang="0">
                  <a:pos x="42" y="551"/>
                </a:cxn>
                <a:cxn ang="0">
                  <a:pos x="42" y="549"/>
                </a:cxn>
                <a:cxn ang="0">
                  <a:pos x="42" y="548"/>
                </a:cxn>
                <a:cxn ang="0">
                  <a:pos x="44" y="546"/>
                </a:cxn>
                <a:cxn ang="0">
                  <a:pos x="643" y="1"/>
                </a:cxn>
                <a:cxn ang="0">
                  <a:pos x="644" y="0"/>
                </a:cxn>
                <a:cxn ang="0">
                  <a:pos x="646" y="0"/>
                </a:cxn>
                <a:cxn ang="0">
                  <a:pos x="647" y="0"/>
                </a:cxn>
                <a:cxn ang="0">
                  <a:pos x="649" y="1"/>
                </a:cxn>
                <a:cxn ang="0">
                  <a:pos x="650" y="3"/>
                </a:cxn>
                <a:cxn ang="0">
                  <a:pos x="650" y="4"/>
                </a:cxn>
                <a:cxn ang="0">
                  <a:pos x="650" y="6"/>
                </a:cxn>
                <a:cxn ang="0">
                  <a:pos x="649" y="7"/>
                </a:cxn>
                <a:cxn ang="0">
                  <a:pos x="649" y="7"/>
                </a:cxn>
                <a:cxn ang="0">
                  <a:pos x="82" y="569"/>
                </a:cxn>
                <a:cxn ang="0">
                  <a:pos x="0" y="592"/>
                </a:cxn>
                <a:cxn ang="0">
                  <a:pos x="30" y="513"/>
                </a:cxn>
                <a:cxn ang="0">
                  <a:pos x="82" y="569"/>
                </a:cxn>
              </a:cxnLst>
              <a:rect l="0" t="0" r="r" b="b"/>
              <a:pathLst>
                <a:path w="650" h="592">
                  <a:moveTo>
                    <a:pt x="649" y="7"/>
                  </a:moveTo>
                  <a:lnTo>
                    <a:pt x="50" y="554"/>
                  </a:lnTo>
                  <a:lnTo>
                    <a:pt x="48" y="554"/>
                  </a:lnTo>
                  <a:lnTo>
                    <a:pt x="47" y="554"/>
                  </a:lnTo>
                  <a:lnTo>
                    <a:pt x="45" y="554"/>
                  </a:lnTo>
                  <a:lnTo>
                    <a:pt x="44" y="553"/>
                  </a:lnTo>
                  <a:lnTo>
                    <a:pt x="42" y="551"/>
                  </a:lnTo>
                  <a:lnTo>
                    <a:pt x="42" y="549"/>
                  </a:lnTo>
                  <a:lnTo>
                    <a:pt x="42" y="548"/>
                  </a:lnTo>
                  <a:lnTo>
                    <a:pt x="44" y="546"/>
                  </a:lnTo>
                  <a:lnTo>
                    <a:pt x="643" y="1"/>
                  </a:lnTo>
                  <a:lnTo>
                    <a:pt x="644" y="0"/>
                  </a:lnTo>
                  <a:lnTo>
                    <a:pt x="646" y="0"/>
                  </a:lnTo>
                  <a:lnTo>
                    <a:pt x="647" y="0"/>
                  </a:lnTo>
                  <a:lnTo>
                    <a:pt x="649" y="1"/>
                  </a:lnTo>
                  <a:lnTo>
                    <a:pt x="650" y="3"/>
                  </a:lnTo>
                  <a:lnTo>
                    <a:pt x="650" y="4"/>
                  </a:lnTo>
                  <a:lnTo>
                    <a:pt x="650" y="6"/>
                  </a:lnTo>
                  <a:lnTo>
                    <a:pt x="649" y="7"/>
                  </a:lnTo>
                  <a:lnTo>
                    <a:pt x="649" y="7"/>
                  </a:lnTo>
                  <a:close/>
                  <a:moveTo>
                    <a:pt x="82" y="569"/>
                  </a:moveTo>
                  <a:lnTo>
                    <a:pt x="0" y="592"/>
                  </a:lnTo>
                  <a:lnTo>
                    <a:pt x="30" y="513"/>
                  </a:lnTo>
                  <a:lnTo>
                    <a:pt x="82" y="5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4" name="Freeform 12"/>
            <p:cNvSpPr>
              <a:spLocks noEditPoints="1"/>
            </p:cNvSpPr>
            <p:nvPr/>
          </p:nvSpPr>
          <p:spPr bwMode="auto">
            <a:xfrm>
              <a:off x="1064" y="974"/>
              <a:ext cx="343" cy="1087"/>
            </a:xfrm>
            <a:custGeom>
              <a:avLst/>
              <a:gdLst/>
              <a:ahLst/>
              <a:cxnLst>
                <a:cxn ang="0">
                  <a:pos x="333" y="1084"/>
                </a:cxn>
                <a:cxn ang="0">
                  <a:pos x="29" y="62"/>
                </a:cxn>
                <a:cxn ang="0">
                  <a:pos x="28" y="60"/>
                </a:cxn>
                <a:cxn ang="0">
                  <a:pos x="29" y="59"/>
                </a:cxn>
                <a:cxn ang="0">
                  <a:pos x="31" y="57"/>
                </a:cxn>
                <a:cxn ang="0">
                  <a:pos x="32" y="56"/>
                </a:cxn>
                <a:cxn ang="0">
                  <a:pos x="34" y="56"/>
                </a:cxn>
                <a:cxn ang="0">
                  <a:pos x="35" y="57"/>
                </a:cxn>
                <a:cxn ang="0">
                  <a:pos x="37" y="57"/>
                </a:cxn>
                <a:cxn ang="0">
                  <a:pos x="38" y="59"/>
                </a:cxn>
                <a:cxn ang="0">
                  <a:pos x="343" y="1081"/>
                </a:cxn>
                <a:cxn ang="0">
                  <a:pos x="343" y="1082"/>
                </a:cxn>
                <a:cxn ang="0">
                  <a:pos x="343" y="1084"/>
                </a:cxn>
                <a:cxn ang="0">
                  <a:pos x="341" y="1085"/>
                </a:cxn>
                <a:cxn ang="0">
                  <a:pos x="339" y="1087"/>
                </a:cxn>
                <a:cxn ang="0">
                  <a:pos x="338" y="1087"/>
                </a:cxn>
                <a:cxn ang="0">
                  <a:pos x="336" y="1087"/>
                </a:cxn>
                <a:cxn ang="0">
                  <a:pos x="335" y="1085"/>
                </a:cxn>
                <a:cxn ang="0">
                  <a:pos x="333" y="1084"/>
                </a:cxn>
                <a:cxn ang="0">
                  <a:pos x="333" y="1084"/>
                </a:cxn>
                <a:cxn ang="0">
                  <a:pos x="0" y="83"/>
                </a:cxn>
                <a:cxn ang="0">
                  <a:pos x="16" y="0"/>
                </a:cxn>
                <a:cxn ang="0">
                  <a:pos x="73" y="62"/>
                </a:cxn>
                <a:cxn ang="0">
                  <a:pos x="0" y="83"/>
                </a:cxn>
              </a:cxnLst>
              <a:rect l="0" t="0" r="r" b="b"/>
              <a:pathLst>
                <a:path w="343" h="1087">
                  <a:moveTo>
                    <a:pt x="333" y="1084"/>
                  </a:moveTo>
                  <a:lnTo>
                    <a:pt x="29" y="62"/>
                  </a:lnTo>
                  <a:lnTo>
                    <a:pt x="28" y="60"/>
                  </a:lnTo>
                  <a:lnTo>
                    <a:pt x="29" y="59"/>
                  </a:lnTo>
                  <a:lnTo>
                    <a:pt x="31" y="57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5" y="57"/>
                  </a:lnTo>
                  <a:lnTo>
                    <a:pt x="37" y="57"/>
                  </a:lnTo>
                  <a:lnTo>
                    <a:pt x="38" y="59"/>
                  </a:lnTo>
                  <a:lnTo>
                    <a:pt x="343" y="1081"/>
                  </a:lnTo>
                  <a:lnTo>
                    <a:pt x="343" y="1082"/>
                  </a:lnTo>
                  <a:lnTo>
                    <a:pt x="343" y="1084"/>
                  </a:lnTo>
                  <a:lnTo>
                    <a:pt x="341" y="1085"/>
                  </a:lnTo>
                  <a:lnTo>
                    <a:pt x="339" y="1087"/>
                  </a:lnTo>
                  <a:lnTo>
                    <a:pt x="338" y="1087"/>
                  </a:lnTo>
                  <a:lnTo>
                    <a:pt x="336" y="1087"/>
                  </a:lnTo>
                  <a:lnTo>
                    <a:pt x="335" y="1085"/>
                  </a:lnTo>
                  <a:lnTo>
                    <a:pt x="333" y="1084"/>
                  </a:lnTo>
                  <a:lnTo>
                    <a:pt x="333" y="1084"/>
                  </a:lnTo>
                  <a:close/>
                  <a:moveTo>
                    <a:pt x="0" y="83"/>
                  </a:moveTo>
                  <a:lnTo>
                    <a:pt x="16" y="0"/>
                  </a:lnTo>
                  <a:lnTo>
                    <a:pt x="73" y="62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5" name="Rectangle 13"/>
            <p:cNvSpPr>
              <a:spLocks noChangeArrowheads="1"/>
            </p:cNvSpPr>
            <p:nvPr/>
          </p:nvSpPr>
          <p:spPr bwMode="auto">
            <a:xfrm>
              <a:off x="3008" y="803"/>
              <a:ext cx="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0</a:t>
              </a:r>
              <a:endParaRPr lang="en-US"/>
            </a:p>
          </p:txBody>
        </p:sp>
        <p:sp>
          <p:nvSpPr>
            <p:cNvPr id="115726" name="Rectangle 14"/>
            <p:cNvSpPr>
              <a:spLocks noChangeArrowheads="1"/>
            </p:cNvSpPr>
            <p:nvPr/>
          </p:nvSpPr>
          <p:spPr bwMode="auto">
            <a:xfrm>
              <a:off x="2762" y="1149"/>
              <a:ext cx="16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18</a:t>
              </a:r>
              <a:endParaRPr lang="en-US"/>
            </a:p>
          </p:txBody>
        </p:sp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2544" y="1174"/>
              <a:ext cx="8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2</a:t>
              </a:r>
              <a:endParaRPr lang="en-US"/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1773" y="1384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10</a:t>
              </a:r>
              <a:endParaRPr lang="en-US"/>
            </a:p>
          </p:txBody>
        </p:sp>
        <p:sp>
          <p:nvSpPr>
            <p:cNvPr id="115729" name="Rectangle 17"/>
            <p:cNvSpPr>
              <a:spLocks noChangeArrowheads="1"/>
            </p:cNvSpPr>
            <p:nvPr/>
          </p:nvSpPr>
          <p:spPr bwMode="auto">
            <a:xfrm>
              <a:off x="2126" y="1962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4</a:t>
              </a:r>
              <a:endParaRPr lang="en-US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1299" y="1518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7</a:t>
              </a:r>
              <a:endParaRPr lang="en-US"/>
            </a:p>
          </p:txBody>
        </p:sp>
        <p:sp>
          <p:nvSpPr>
            <p:cNvPr id="115731" name="Rectangle 19"/>
            <p:cNvSpPr>
              <a:spLocks noChangeArrowheads="1"/>
            </p:cNvSpPr>
            <p:nvPr/>
          </p:nvSpPr>
          <p:spPr bwMode="auto">
            <a:xfrm>
              <a:off x="586" y="1080"/>
              <a:ext cx="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5</a:t>
              </a:r>
              <a:endParaRPr lang="en-US"/>
            </a:p>
          </p:txBody>
        </p:sp>
        <p:sp>
          <p:nvSpPr>
            <p:cNvPr id="115732" name="Rectangle 20"/>
            <p:cNvSpPr>
              <a:spLocks noChangeArrowheads="1"/>
            </p:cNvSpPr>
            <p:nvPr/>
          </p:nvSpPr>
          <p:spPr bwMode="auto">
            <a:xfrm>
              <a:off x="767" y="1913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0</a:t>
              </a:r>
              <a:endParaRPr lang="en-US"/>
            </a:p>
          </p:txBody>
        </p:sp>
        <p:sp>
          <p:nvSpPr>
            <p:cNvPr id="115733" name="Freeform 21"/>
            <p:cNvSpPr>
              <a:spLocks noEditPoints="1"/>
            </p:cNvSpPr>
            <p:nvPr/>
          </p:nvSpPr>
          <p:spPr bwMode="auto">
            <a:xfrm>
              <a:off x="456" y="1031"/>
              <a:ext cx="566" cy="545"/>
            </a:xfrm>
            <a:custGeom>
              <a:avLst/>
              <a:gdLst/>
              <a:ahLst/>
              <a:cxnLst>
                <a:cxn ang="0">
                  <a:pos x="2" y="538"/>
                </a:cxn>
                <a:cxn ang="0">
                  <a:pos x="517" y="41"/>
                </a:cxn>
                <a:cxn ang="0">
                  <a:pos x="519" y="40"/>
                </a:cxn>
                <a:cxn ang="0">
                  <a:pos x="520" y="40"/>
                </a:cxn>
                <a:cxn ang="0">
                  <a:pos x="522" y="40"/>
                </a:cxn>
                <a:cxn ang="0">
                  <a:pos x="523" y="41"/>
                </a:cxn>
                <a:cxn ang="0">
                  <a:pos x="525" y="43"/>
                </a:cxn>
                <a:cxn ang="0">
                  <a:pos x="525" y="44"/>
                </a:cxn>
                <a:cxn ang="0">
                  <a:pos x="525" y="46"/>
                </a:cxn>
                <a:cxn ang="0">
                  <a:pos x="523" y="47"/>
                </a:cxn>
                <a:cxn ang="0">
                  <a:pos x="10" y="544"/>
                </a:cxn>
                <a:cxn ang="0">
                  <a:pos x="6" y="545"/>
                </a:cxn>
                <a:cxn ang="0">
                  <a:pos x="5" y="545"/>
                </a:cxn>
                <a:cxn ang="0">
                  <a:pos x="3" y="545"/>
                </a:cxn>
                <a:cxn ang="0">
                  <a:pos x="2" y="544"/>
                </a:cxn>
                <a:cxn ang="0">
                  <a:pos x="0" y="542"/>
                </a:cxn>
                <a:cxn ang="0">
                  <a:pos x="0" y="541"/>
                </a:cxn>
                <a:cxn ang="0">
                  <a:pos x="0" y="539"/>
                </a:cxn>
                <a:cxn ang="0">
                  <a:pos x="2" y="538"/>
                </a:cxn>
                <a:cxn ang="0">
                  <a:pos x="2" y="538"/>
                </a:cxn>
                <a:cxn ang="0">
                  <a:pos x="485" y="26"/>
                </a:cxn>
                <a:cxn ang="0">
                  <a:pos x="566" y="0"/>
                </a:cxn>
                <a:cxn ang="0">
                  <a:pos x="539" y="81"/>
                </a:cxn>
                <a:cxn ang="0">
                  <a:pos x="485" y="26"/>
                </a:cxn>
              </a:cxnLst>
              <a:rect l="0" t="0" r="r" b="b"/>
              <a:pathLst>
                <a:path w="566" h="545">
                  <a:moveTo>
                    <a:pt x="2" y="538"/>
                  </a:moveTo>
                  <a:lnTo>
                    <a:pt x="517" y="41"/>
                  </a:lnTo>
                  <a:lnTo>
                    <a:pt x="519" y="40"/>
                  </a:lnTo>
                  <a:lnTo>
                    <a:pt x="520" y="40"/>
                  </a:lnTo>
                  <a:lnTo>
                    <a:pt x="522" y="40"/>
                  </a:lnTo>
                  <a:lnTo>
                    <a:pt x="523" y="41"/>
                  </a:lnTo>
                  <a:lnTo>
                    <a:pt x="525" y="43"/>
                  </a:lnTo>
                  <a:lnTo>
                    <a:pt x="525" y="44"/>
                  </a:lnTo>
                  <a:lnTo>
                    <a:pt x="525" y="46"/>
                  </a:lnTo>
                  <a:lnTo>
                    <a:pt x="523" y="47"/>
                  </a:lnTo>
                  <a:lnTo>
                    <a:pt x="10" y="544"/>
                  </a:lnTo>
                  <a:lnTo>
                    <a:pt x="6" y="545"/>
                  </a:lnTo>
                  <a:lnTo>
                    <a:pt x="5" y="545"/>
                  </a:lnTo>
                  <a:lnTo>
                    <a:pt x="3" y="545"/>
                  </a:lnTo>
                  <a:lnTo>
                    <a:pt x="2" y="544"/>
                  </a:lnTo>
                  <a:lnTo>
                    <a:pt x="0" y="542"/>
                  </a:lnTo>
                  <a:lnTo>
                    <a:pt x="0" y="541"/>
                  </a:lnTo>
                  <a:lnTo>
                    <a:pt x="0" y="539"/>
                  </a:lnTo>
                  <a:lnTo>
                    <a:pt x="2" y="538"/>
                  </a:lnTo>
                  <a:lnTo>
                    <a:pt x="2" y="538"/>
                  </a:lnTo>
                  <a:close/>
                  <a:moveTo>
                    <a:pt x="485" y="26"/>
                  </a:moveTo>
                  <a:lnTo>
                    <a:pt x="566" y="0"/>
                  </a:lnTo>
                  <a:lnTo>
                    <a:pt x="539" y="81"/>
                  </a:lnTo>
                  <a:lnTo>
                    <a:pt x="485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4" name="Freeform 22"/>
            <p:cNvSpPr>
              <a:spLocks noEditPoints="1"/>
            </p:cNvSpPr>
            <p:nvPr/>
          </p:nvSpPr>
          <p:spPr bwMode="auto">
            <a:xfrm>
              <a:off x="494" y="1585"/>
              <a:ext cx="823" cy="442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70" y="409"/>
                </a:cxn>
                <a:cxn ang="0">
                  <a:pos x="771" y="409"/>
                </a:cxn>
                <a:cxn ang="0">
                  <a:pos x="771" y="412"/>
                </a:cxn>
                <a:cxn ang="0">
                  <a:pos x="771" y="413"/>
                </a:cxn>
                <a:cxn ang="0">
                  <a:pos x="771" y="415"/>
                </a:cxn>
                <a:cxn ang="0">
                  <a:pos x="770" y="416"/>
                </a:cxn>
                <a:cxn ang="0">
                  <a:pos x="768" y="416"/>
                </a:cxn>
                <a:cxn ang="0">
                  <a:pos x="767" y="418"/>
                </a:cxn>
                <a:cxn ang="0">
                  <a:pos x="765" y="416"/>
                </a:cxn>
                <a:cxn ang="0">
                  <a:pos x="3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774" y="372"/>
                </a:cxn>
                <a:cxn ang="0">
                  <a:pos x="823" y="442"/>
                </a:cxn>
                <a:cxn ang="0">
                  <a:pos x="738" y="441"/>
                </a:cxn>
                <a:cxn ang="0">
                  <a:pos x="774" y="372"/>
                </a:cxn>
              </a:cxnLst>
              <a:rect l="0" t="0" r="r" b="b"/>
              <a:pathLst>
                <a:path w="823" h="442">
                  <a:moveTo>
                    <a:pt x="8" y="2"/>
                  </a:moveTo>
                  <a:lnTo>
                    <a:pt x="770" y="409"/>
                  </a:lnTo>
                  <a:lnTo>
                    <a:pt x="771" y="409"/>
                  </a:lnTo>
                  <a:lnTo>
                    <a:pt x="771" y="412"/>
                  </a:lnTo>
                  <a:lnTo>
                    <a:pt x="771" y="413"/>
                  </a:lnTo>
                  <a:lnTo>
                    <a:pt x="771" y="415"/>
                  </a:lnTo>
                  <a:lnTo>
                    <a:pt x="770" y="416"/>
                  </a:lnTo>
                  <a:lnTo>
                    <a:pt x="768" y="416"/>
                  </a:lnTo>
                  <a:lnTo>
                    <a:pt x="767" y="418"/>
                  </a:lnTo>
                  <a:lnTo>
                    <a:pt x="765" y="416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2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close/>
                  <a:moveTo>
                    <a:pt x="774" y="372"/>
                  </a:moveTo>
                  <a:lnTo>
                    <a:pt x="823" y="442"/>
                  </a:lnTo>
                  <a:lnTo>
                    <a:pt x="738" y="441"/>
                  </a:lnTo>
                  <a:lnTo>
                    <a:pt x="774" y="37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5" name="Freeform 23"/>
            <p:cNvSpPr>
              <a:spLocks noEditPoints="1"/>
            </p:cNvSpPr>
            <p:nvPr/>
          </p:nvSpPr>
          <p:spPr bwMode="auto">
            <a:xfrm>
              <a:off x="1046" y="1103"/>
              <a:ext cx="275" cy="848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248" y="786"/>
                </a:cxn>
                <a:cxn ang="0">
                  <a:pos x="248" y="788"/>
                </a:cxn>
                <a:cxn ang="0">
                  <a:pos x="246" y="791"/>
                </a:cxn>
                <a:cxn ang="0">
                  <a:pos x="245" y="792"/>
                </a:cxn>
                <a:cxn ang="0">
                  <a:pos x="243" y="792"/>
                </a:cxn>
                <a:cxn ang="0">
                  <a:pos x="242" y="792"/>
                </a:cxn>
                <a:cxn ang="0">
                  <a:pos x="240" y="792"/>
                </a:cxn>
                <a:cxn ang="0">
                  <a:pos x="239" y="791"/>
                </a:cxn>
                <a:cxn ang="0">
                  <a:pos x="239" y="789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275" y="765"/>
                </a:cxn>
                <a:cxn ang="0">
                  <a:pos x="262" y="848"/>
                </a:cxn>
                <a:cxn ang="0">
                  <a:pos x="202" y="788"/>
                </a:cxn>
                <a:cxn ang="0">
                  <a:pos x="275" y="765"/>
                </a:cxn>
              </a:cxnLst>
              <a:rect l="0" t="0" r="r" b="b"/>
              <a:pathLst>
                <a:path w="275" h="848">
                  <a:moveTo>
                    <a:pt x="9" y="3"/>
                  </a:moveTo>
                  <a:lnTo>
                    <a:pt x="248" y="786"/>
                  </a:lnTo>
                  <a:lnTo>
                    <a:pt x="248" y="788"/>
                  </a:lnTo>
                  <a:lnTo>
                    <a:pt x="246" y="791"/>
                  </a:lnTo>
                  <a:lnTo>
                    <a:pt x="245" y="792"/>
                  </a:lnTo>
                  <a:lnTo>
                    <a:pt x="243" y="792"/>
                  </a:lnTo>
                  <a:lnTo>
                    <a:pt x="242" y="792"/>
                  </a:lnTo>
                  <a:lnTo>
                    <a:pt x="240" y="792"/>
                  </a:lnTo>
                  <a:lnTo>
                    <a:pt x="239" y="791"/>
                  </a:lnTo>
                  <a:lnTo>
                    <a:pt x="239" y="789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9" y="3"/>
                  </a:lnTo>
                  <a:close/>
                  <a:moveTo>
                    <a:pt x="275" y="765"/>
                  </a:moveTo>
                  <a:lnTo>
                    <a:pt x="262" y="848"/>
                  </a:lnTo>
                  <a:lnTo>
                    <a:pt x="202" y="788"/>
                  </a:lnTo>
                  <a:lnTo>
                    <a:pt x="275" y="76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6" name="Freeform 24"/>
            <p:cNvSpPr>
              <a:spLocks noEditPoints="1"/>
            </p:cNvSpPr>
            <p:nvPr/>
          </p:nvSpPr>
          <p:spPr bwMode="auto">
            <a:xfrm>
              <a:off x="1540" y="1759"/>
              <a:ext cx="1069" cy="246"/>
            </a:xfrm>
            <a:custGeom>
              <a:avLst/>
              <a:gdLst/>
              <a:ahLst/>
              <a:cxnLst>
                <a:cxn ang="0">
                  <a:pos x="3" y="235"/>
                </a:cxn>
                <a:cxn ang="0">
                  <a:pos x="1007" y="30"/>
                </a:cxn>
                <a:cxn ang="0">
                  <a:pos x="1008" y="30"/>
                </a:cxn>
                <a:cxn ang="0">
                  <a:pos x="1010" y="30"/>
                </a:cxn>
                <a:cxn ang="0">
                  <a:pos x="1011" y="31"/>
                </a:cxn>
                <a:cxn ang="0">
                  <a:pos x="1011" y="33"/>
                </a:cxn>
                <a:cxn ang="0">
                  <a:pos x="1011" y="36"/>
                </a:cxn>
                <a:cxn ang="0">
                  <a:pos x="1011" y="38"/>
                </a:cxn>
                <a:cxn ang="0">
                  <a:pos x="1010" y="39"/>
                </a:cxn>
                <a:cxn ang="0">
                  <a:pos x="1008" y="39"/>
                </a:cxn>
                <a:cxn ang="0">
                  <a:pos x="6" y="246"/>
                </a:cxn>
                <a:cxn ang="0">
                  <a:pos x="3" y="244"/>
                </a:cxn>
                <a:cxn ang="0">
                  <a:pos x="2" y="244"/>
                </a:cxn>
                <a:cxn ang="0">
                  <a:pos x="0" y="242"/>
                </a:cxn>
                <a:cxn ang="0">
                  <a:pos x="0" y="241"/>
                </a:cxn>
                <a:cxn ang="0">
                  <a:pos x="0" y="239"/>
                </a:cxn>
                <a:cxn ang="0">
                  <a:pos x="0" y="238"/>
                </a:cxn>
                <a:cxn ang="0">
                  <a:pos x="2" y="236"/>
                </a:cxn>
                <a:cxn ang="0">
                  <a:pos x="3" y="235"/>
                </a:cxn>
                <a:cxn ang="0">
                  <a:pos x="3" y="235"/>
                </a:cxn>
                <a:cxn ang="0">
                  <a:pos x="987" y="0"/>
                </a:cxn>
                <a:cxn ang="0">
                  <a:pos x="1069" y="22"/>
                </a:cxn>
                <a:cxn ang="0">
                  <a:pos x="1002" y="74"/>
                </a:cxn>
                <a:cxn ang="0">
                  <a:pos x="987" y="0"/>
                </a:cxn>
              </a:cxnLst>
              <a:rect l="0" t="0" r="r" b="b"/>
              <a:pathLst>
                <a:path w="1069" h="246">
                  <a:moveTo>
                    <a:pt x="3" y="235"/>
                  </a:moveTo>
                  <a:lnTo>
                    <a:pt x="1007" y="30"/>
                  </a:lnTo>
                  <a:lnTo>
                    <a:pt x="1008" y="30"/>
                  </a:lnTo>
                  <a:lnTo>
                    <a:pt x="1010" y="30"/>
                  </a:lnTo>
                  <a:lnTo>
                    <a:pt x="1011" y="31"/>
                  </a:lnTo>
                  <a:lnTo>
                    <a:pt x="1011" y="33"/>
                  </a:lnTo>
                  <a:lnTo>
                    <a:pt x="1011" y="36"/>
                  </a:lnTo>
                  <a:lnTo>
                    <a:pt x="1011" y="38"/>
                  </a:lnTo>
                  <a:lnTo>
                    <a:pt x="1010" y="39"/>
                  </a:lnTo>
                  <a:lnTo>
                    <a:pt x="1008" y="39"/>
                  </a:lnTo>
                  <a:lnTo>
                    <a:pt x="6" y="246"/>
                  </a:lnTo>
                  <a:lnTo>
                    <a:pt x="3" y="244"/>
                  </a:lnTo>
                  <a:lnTo>
                    <a:pt x="2" y="244"/>
                  </a:lnTo>
                  <a:lnTo>
                    <a:pt x="0" y="242"/>
                  </a:lnTo>
                  <a:lnTo>
                    <a:pt x="0" y="241"/>
                  </a:lnTo>
                  <a:lnTo>
                    <a:pt x="0" y="239"/>
                  </a:lnTo>
                  <a:lnTo>
                    <a:pt x="0" y="238"/>
                  </a:lnTo>
                  <a:lnTo>
                    <a:pt x="2" y="236"/>
                  </a:lnTo>
                  <a:lnTo>
                    <a:pt x="3" y="235"/>
                  </a:lnTo>
                  <a:lnTo>
                    <a:pt x="3" y="235"/>
                  </a:lnTo>
                  <a:close/>
                  <a:moveTo>
                    <a:pt x="987" y="0"/>
                  </a:moveTo>
                  <a:lnTo>
                    <a:pt x="1069" y="22"/>
                  </a:lnTo>
                  <a:lnTo>
                    <a:pt x="1002" y="74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7" name="Freeform 25"/>
            <p:cNvSpPr>
              <a:spLocks noEditPoints="1"/>
            </p:cNvSpPr>
            <p:nvPr/>
          </p:nvSpPr>
          <p:spPr bwMode="auto">
            <a:xfrm>
              <a:off x="1346" y="984"/>
              <a:ext cx="1315" cy="668"/>
            </a:xfrm>
            <a:custGeom>
              <a:avLst/>
              <a:gdLst/>
              <a:ahLst/>
              <a:cxnLst>
                <a:cxn ang="0">
                  <a:pos x="1309" y="668"/>
                </a:cxn>
                <a:cxn ang="0">
                  <a:pos x="53" y="32"/>
                </a:cxn>
                <a:cxn ang="0">
                  <a:pos x="51" y="32"/>
                </a:cxn>
                <a:cxn ang="0">
                  <a:pos x="51" y="29"/>
                </a:cxn>
                <a:cxn ang="0">
                  <a:pos x="51" y="28"/>
                </a:cxn>
                <a:cxn ang="0">
                  <a:pos x="51" y="26"/>
                </a:cxn>
                <a:cxn ang="0">
                  <a:pos x="53" y="25"/>
                </a:cxn>
                <a:cxn ang="0">
                  <a:pos x="54" y="25"/>
                </a:cxn>
                <a:cxn ang="0">
                  <a:pos x="56" y="23"/>
                </a:cxn>
                <a:cxn ang="0">
                  <a:pos x="57" y="25"/>
                </a:cxn>
                <a:cxn ang="0">
                  <a:pos x="1313" y="659"/>
                </a:cxn>
                <a:cxn ang="0">
                  <a:pos x="1313" y="661"/>
                </a:cxn>
                <a:cxn ang="0">
                  <a:pos x="1315" y="662"/>
                </a:cxn>
                <a:cxn ang="0">
                  <a:pos x="1315" y="664"/>
                </a:cxn>
                <a:cxn ang="0">
                  <a:pos x="1315" y="667"/>
                </a:cxn>
                <a:cxn ang="0">
                  <a:pos x="1313" y="667"/>
                </a:cxn>
                <a:cxn ang="0">
                  <a:pos x="1312" y="668"/>
                </a:cxn>
                <a:cxn ang="0">
                  <a:pos x="1310" y="668"/>
                </a:cxn>
                <a:cxn ang="0">
                  <a:pos x="1309" y="668"/>
                </a:cxn>
                <a:cxn ang="0">
                  <a:pos x="1309" y="668"/>
                </a:cxn>
                <a:cxn ang="0">
                  <a:pos x="50" y="69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50" y="69"/>
                </a:cxn>
              </a:cxnLst>
              <a:rect l="0" t="0" r="r" b="b"/>
              <a:pathLst>
                <a:path w="1315" h="668">
                  <a:moveTo>
                    <a:pt x="1309" y="668"/>
                  </a:moveTo>
                  <a:lnTo>
                    <a:pt x="53" y="32"/>
                  </a:lnTo>
                  <a:lnTo>
                    <a:pt x="51" y="32"/>
                  </a:lnTo>
                  <a:lnTo>
                    <a:pt x="51" y="29"/>
                  </a:lnTo>
                  <a:lnTo>
                    <a:pt x="51" y="28"/>
                  </a:lnTo>
                  <a:lnTo>
                    <a:pt x="51" y="26"/>
                  </a:lnTo>
                  <a:lnTo>
                    <a:pt x="53" y="25"/>
                  </a:lnTo>
                  <a:lnTo>
                    <a:pt x="54" y="25"/>
                  </a:lnTo>
                  <a:lnTo>
                    <a:pt x="56" y="23"/>
                  </a:lnTo>
                  <a:lnTo>
                    <a:pt x="57" y="25"/>
                  </a:lnTo>
                  <a:lnTo>
                    <a:pt x="1313" y="659"/>
                  </a:lnTo>
                  <a:lnTo>
                    <a:pt x="1313" y="661"/>
                  </a:lnTo>
                  <a:lnTo>
                    <a:pt x="1315" y="662"/>
                  </a:lnTo>
                  <a:lnTo>
                    <a:pt x="1315" y="664"/>
                  </a:lnTo>
                  <a:lnTo>
                    <a:pt x="1315" y="667"/>
                  </a:lnTo>
                  <a:lnTo>
                    <a:pt x="1313" y="667"/>
                  </a:lnTo>
                  <a:lnTo>
                    <a:pt x="1312" y="668"/>
                  </a:lnTo>
                  <a:lnTo>
                    <a:pt x="1310" y="668"/>
                  </a:lnTo>
                  <a:lnTo>
                    <a:pt x="1309" y="668"/>
                  </a:lnTo>
                  <a:lnTo>
                    <a:pt x="1309" y="668"/>
                  </a:lnTo>
                  <a:close/>
                  <a:moveTo>
                    <a:pt x="50" y="69"/>
                  </a:moveTo>
                  <a:lnTo>
                    <a:pt x="0" y="0"/>
                  </a:lnTo>
                  <a:lnTo>
                    <a:pt x="85" y="0"/>
                  </a:lnTo>
                  <a:lnTo>
                    <a:pt x="50" y="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8" name="Freeform 26"/>
            <p:cNvSpPr>
              <a:spLocks noEditPoints="1"/>
            </p:cNvSpPr>
            <p:nvPr/>
          </p:nvSpPr>
          <p:spPr bwMode="auto">
            <a:xfrm>
              <a:off x="1464" y="866"/>
              <a:ext cx="973" cy="114"/>
            </a:xfrm>
            <a:custGeom>
              <a:avLst/>
              <a:gdLst/>
              <a:ahLst/>
              <a:cxnLst>
                <a:cxn ang="0">
                  <a:pos x="5" y="103"/>
                </a:cxn>
                <a:cxn ang="0">
                  <a:pos x="911" y="33"/>
                </a:cxn>
                <a:cxn ang="0">
                  <a:pos x="912" y="33"/>
                </a:cxn>
                <a:cxn ang="0">
                  <a:pos x="914" y="33"/>
                </a:cxn>
                <a:cxn ang="0">
                  <a:pos x="915" y="35"/>
                </a:cxn>
                <a:cxn ang="0">
                  <a:pos x="915" y="38"/>
                </a:cxn>
                <a:cxn ang="0">
                  <a:pos x="915" y="39"/>
                </a:cxn>
                <a:cxn ang="0">
                  <a:pos x="914" y="41"/>
                </a:cxn>
                <a:cxn ang="0">
                  <a:pos x="912" y="41"/>
                </a:cxn>
                <a:cxn ang="0">
                  <a:pos x="911" y="42"/>
                </a:cxn>
                <a:cxn ang="0">
                  <a:pos x="5" y="114"/>
                </a:cxn>
                <a:cxn ang="0">
                  <a:pos x="3" y="112"/>
                </a:cxn>
                <a:cxn ang="0">
                  <a:pos x="2" y="112"/>
                </a:cxn>
                <a:cxn ang="0">
                  <a:pos x="0" y="111"/>
                </a:cxn>
                <a:cxn ang="0">
                  <a:pos x="0" y="109"/>
                </a:cxn>
                <a:cxn ang="0">
                  <a:pos x="0" y="106"/>
                </a:cxn>
                <a:cxn ang="0">
                  <a:pos x="0" y="105"/>
                </a:cxn>
                <a:cxn ang="0">
                  <a:pos x="2" y="105"/>
                </a:cxn>
                <a:cxn ang="0">
                  <a:pos x="5" y="103"/>
                </a:cxn>
                <a:cxn ang="0">
                  <a:pos x="5" y="103"/>
                </a:cxn>
                <a:cxn ang="0">
                  <a:pos x="896" y="0"/>
                </a:cxn>
                <a:cxn ang="0">
                  <a:pos x="973" y="32"/>
                </a:cxn>
                <a:cxn ang="0">
                  <a:pos x="902" y="76"/>
                </a:cxn>
                <a:cxn ang="0">
                  <a:pos x="896" y="0"/>
                </a:cxn>
              </a:cxnLst>
              <a:rect l="0" t="0" r="r" b="b"/>
              <a:pathLst>
                <a:path w="973" h="114">
                  <a:moveTo>
                    <a:pt x="5" y="103"/>
                  </a:moveTo>
                  <a:lnTo>
                    <a:pt x="911" y="33"/>
                  </a:lnTo>
                  <a:lnTo>
                    <a:pt x="912" y="33"/>
                  </a:lnTo>
                  <a:lnTo>
                    <a:pt x="914" y="33"/>
                  </a:lnTo>
                  <a:lnTo>
                    <a:pt x="915" y="35"/>
                  </a:lnTo>
                  <a:lnTo>
                    <a:pt x="915" y="38"/>
                  </a:lnTo>
                  <a:lnTo>
                    <a:pt x="915" y="39"/>
                  </a:lnTo>
                  <a:lnTo>
                    <a:pt x="914" y="41"/>
                  </a:lnTo>
                  <a:lnTo>
                    <a:pt x="912" y="41"/>
                  </a:lnTo>
                  <a:lnTo>
                    <a:pt x="911" y="42"/>
                  </a:lnTo>
                  <a:lnTo>
                    <a:pt x="5" y="114"/>
                  </a:lnTo>
                  <a:lnTo>
                    <a:pt x="3" y="112"/>
                  </a:lnTo>
                  <a:lnTo>
                    <a:pt x="2" y="112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2" y="105"/>
                  </a:lnTo>
                  <a:lnTo>
                    <a:pt x="5" y="103"/>
                  </a:lnTo>
                  <a:lnTo>
                    <a:pt x="5" y="103"/>
                  </a:lnTo>
                  <a:close/>
                  <a:moveTo>
                    <a:pt x="896" y="0"/>
                  </a:moveTo>
                  <a:lnTo>
                    <a:pt x="973" y="32"/>
                  </a:lnTo>
                  <a:lnTo>
                    <a:pt x="902" y="76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9" name="Freeform 27"/>
            <p:cNvSpPr>
              <a:spLocks noEditPoints="1"/>
            </p:cNvSpPr>
            <p:nvPr/>
          </p:nvSpPr>
          <p:spPr bwMode="auto">
            <a:xfrm>
              <a:off x="2709" y="922"/>
              <a:ext cx="783" cy="26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24" y="228"/>
                </a:cxn>
                <a:cxn ang="0">
                  <a:pos x="725" y="229"/>
                </a:cxn>
                <a:cxn ang="0">
                  <a:pos x="727" y="231"/>
                </a:cxn>
                <a:cxn ang="0">
                  <a:pos x="728" y="232"/>
                </a:cxn>
                <a:cxn ang="0">
                  <a:pos x="728" y="234"/>
                </a:cxn>
                <a:cxn ang="0">
                  <a:pos x="727" y="235"/>
                </a:cxn>
                <a:cxn ang="0">
                  <a:pos x="725" y="237"/>
                </a:cxn>
                <a:cxn ang="0">
                  <a:pos x="724" y="237"/>
                </a:cxn>
                <a:cxn ang="0">
                  <a:pos x="722" y="237"/>
                </a:cxn>
                <a:cxn ang="0">
                  <a:pos x="3" y="9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722" y="193"/>
                </a:cxn>
                <a:cxn ang="0">
                  <a:pos x="783" y="252"/>
                </a:cxn>
                <a:cxn ang="0">
                  <a:pos x="700" y="264"/>
                </a:cxn>
                <a:cxn ang="0">
                  <a:pos x="722" y="193"/>
                </a:cxn>
              </a:cxnLst>
              <a:rect l="0" t="0" r="r" b="b"/>
              <a:pathLst>
                <a:path w="783" h="264">
                  <a:moveTo>
                    <a:pt x="6" y="0"/>
                  </a:moveTo>
                  <a:lnTo>
                    <a:pt x="724" y="228"/>
                  </a:lnTo>
                  <a:lnTo>
                    <a:pt x="725" y="229"/>
                  </a:lnTo>
                  <a:lnTo>
                    <a:pt x="727" y="231"/>
                  </a:lnTo>
                  <a:lnTo>
                    <a:pt x="728" y="232"/>
                  </a:lnTo>
                  <a:lnTo>
                    <a:pt x="728" y="234"/>
                  </a:lnTo>
                  <a:lnTo>
                    <a:pt x="727" y="235"/>
                  </a:lnTo>
                  <a:lnTo>
                    <a:pt x="725" y="237"/>
                  </a:lnTo>
                  <a:lnTo>
                    <a:pt x="724" y="237"/>
                  </a:lnTo>
                  <a:lnTo>
                    <a:pt x="722" y="237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722" y="193"/>
                  </a:moveTo>
                  <a:lnTo>
                    <a:pt x="783" y="252"/>
                  </a:lnTo>
                  <a:lnTo>
                    <a:pt x="700" y="264"/>
                  </a:lnTo>
                  <a:lnTo>
                    <a:pt x="722" y="19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0" name="Freeform 28"/>
            <p:cNvSpPr>
              <a:spLocks noEditPoints="1"/>
            </p:cNvSpPr>
            <p:nvPr/>
          </p:nvSpPr>
          <p:spPr bwMode="auto">
            <a:xfrm>
              <a:off x="2937" y="1230"/>
              <a:ext cx="517" cy="357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462" y="32"/>
                </a:cxn>
                <a:cxn ang="0">
                  <a:pos x="464" y="32"/>
                </a:cxn>
                <a:cxn ang="0">
                  <a:pos x="466" y="32"/>
                </a:cxn>
                <a:cxn ang="0">
                  <a:pos x="467" y="32"/>
                </a:cxn>
                <a:cxn ang="0">
                  <a:pos x="469" y="34"/>
                </a:cxn>
                <a:cxn ang="0">
                  <a:pos x="470" y="35"/>
                </a:cxn>
                <a:cxn ang="0">
                  <a:pos x="470" y="37"/>
                </a:cxn>
                <a:cxn ang="0">
                  <a:pos x="469" y="38"/>
                </a:cxn>
                <a:cxn ang="0">
                  <a:pos x="469" y="40"/>
                </a:cxn>
                <a:cxn ang="0">
                  <a:pos x="8" y="355"/>
                </a:cxn>
                <a:cxn ang="0">
                  <a:pos x="5" y="357"/>
                </a:cxn>
                <a:cxn ang="0">
                  <a:pos x="3" y="355"/>
                </a:cxn>
                <a:cxn ang="0">
                  <a:pos x="2" y="355"/>
                </a:cxn>
                <a:cxn ang="0">
                  <a:pos x="0" y="354"/>
                </a:cxn>
                <a:cxn ang="0">
                  <a:pos x="0" y="352"/>
                </a:cxn>
                <a:cxn ang="0">
                  <a:pos x="0" y="351"/>
                </a:cxn>
                <a:cxn ang="0">
                  <a:pos x="0" y="349"/>
                </a:cxn>
                <a:cxn ang="0">
                  <a:pos x="2" y="348"/>
                </a:cxn>
                <a:cxn ang="0">
                  <a:pos x="2" y="348"/>
                </a:cxn>
                <a:cxn ang="0">
                  <a:pos x="434" y="12"/>
                </a:cxn>
                <a:cxn ang="0">
                  <a:pos x="517" y="0"/>
                </a:cxn>
                <a:cxn ang="0">
                  <a:pos x="476" y="75"/>
                </a:cxn>
                <a:cxn ang="0">
                  <a:pos x="434" y="12"/>
                </a:cxn>
              </a:cxnLst>
              <a:rect l="0" t="0" r="r" b="b"/>
              <a:pathLst>
                <a:path w="517" h="357">
                  <a:moveTo>
                    <a:pt x="2" y="348"/>
                  </a:moveTo>
                  <a:lnTo>
                    <a:pt x="462" y="32"/>
                  </a:lnTo>
                  <a:lnTo>
                    <a:pt x="464" y="32"/>
                  </a:lnTo>
                  <a:lnTo>
                    <a:pt x="466" y="32"/>
                  </a:lnTo>
                  <a:lnTo>
                    <a:pt x="467" y="32"/>
                  </a:lnTo>
                  <a:lnTo>
                    <a:pt x="469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69" y="38"/>
                  </a:lnTo>
                  <a:lnTo>
                    <a:pt x="469" y="40"/>
                  </a:lnTo>
                  <a:lnTo>
                    <a:pt x="8" y="355"/>
                  </a:lnTo>
                  <a:lnTo>
                    <a:pt x="5" y="357"/>
                  </a:lnTo>
                  <a:lnTo>
                    <a:pt x="3" y="355"/>
                  </a:lnTo>
                  <a:lnTo>
                    <a:pt x="2" y="355"/>
                  </a:lnTo>
                  <a:lnTo>
                    <a:pt x="0" y="354"/>
                  </a:lnTo>
                  <a:lnTo>
                    <a:pt x="0" y="352"/>
                  </a:lnTo>
                  <a:lnTo>
                    <a:pt x="0" y="351"/>
                  </a:lnTo>
                  <a:lnTo>
                    <a:pt x="0" y="349"/>
                  </a:lnTo>
                  <a:lnTo>
                    <a:pt x="2" y="348"/>
                  </a:lnTo>
                  <a:lnTo>
                    <a:pt x="2" y="348"/>
                  </a:lnTo>
                  <a:close/>
                  <a:moveTo>
                    <a:pt x="434" y="12"/>
                  </a:moveTo>
                  <a:lnTo>
                    <a:pt x="517" y="0"/>
                  </a:lnTo>
                  <a:lnTo>
                    <a:pt x="476" y="75"/>
                  </a:lnTo>
                  <a:lnTo>
                    <a:pt x="434" y="1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1" name="Rectangle 29"/>
            <p:cNvSpPr>
              <a:spLocks noChangeArrowheads="1"/>
            </p:cNvSpPr>
            <p:nvPr/>
          </p:nvSpPr>
          <p:spPr bwMode="auto">
            <a:xfrm>
              <a:off x="757" y="1281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12</a:t>
              </a:r>
              <a:endParaRPr lang="en-US"/>
            </a:p>
          </p:txBody>
        </p:sp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861" y="1659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6</a:t>
              </a:r>
              <a:endParaRPr lang="en-US"/>
            </a:p>
          </p:txBody>
        </p:sp>
        <p:sp>
          <p:nvSpPr>
            <p:cNvPr id="115743" name="Rectangle 31"/>
            <p:cNvSpPr>
              <a:spLocks noChangeArrowheads="1"/>
            </p:cNvSpPr>
            <p:nvPr/>
          </p:nvSpPr>
          <p:spPr bwMode="auto">
            <a:xfrm>
              <a:off x="1042" y="1395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0</a:t>
              </a:r>
              <a:endParaRPr lang="en-US"/>
            </a:p>
          </p:txBody>
        </p:sp>
        <p:sp>
          <p:nvSpPr>
            <p:cNvPr id="115744" name="Rectangle 32"/>
            <p:cNvSpPr>
              <a:spLocks noChangeArrowheads="1"/>
            </p:cNvSpPr>
            <p:nvPr/>
          </p:nvSpPr>
          <p:spPr bwMode="auto">
            <a:xfrm>
              <a:off x="1983" y="1147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0</a:t>
              </a:r>
              <a:endParaRPr lang="en-US"/>
            </a:p>
          </p:txBody>
        </p:sp>
        <p:sp>
          <p:nvSpPr>
            <p:cNvPr id="115745" name="Rectangle 33"/>
            <p:cNvSpPr>
              <a:spLocks noChangeArrowheads="1"/>
            </p:cNvSpPr>
            <p:nvPr/>
          </p:nvSpPr>
          <p:spPr bwMode="auto">
            <a:xfrm>
              <a:off x="3010" y="1033"/>
              <a:ext cx="8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8</a:t>
              </a:r>
              <a:endParaRPr lang="en-US"/>
            </a:p>
          </p:txBody>
        </p:sp>
        <p:sp>
          <p:nvSpPr>
            <p:cNvPr id="115746" name="Rectangle 34"/>
            <p:cNvSpPr>
              <a:spLocks noChangeArrowheads="1"/>
            </p:cNvSpPr>
            <p:nvPr/>
          </p:nvSpPr>
          <p:spPr bwMode="auto">
            <a:xfrm>
              <a:off x="3013" y="1314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10</a:t>
              </a:r>
              <a:endParaRPr lang="en-US"/>
            </a:p>
          </p:txBody>
        </p:sp>
        <p:sp>
          <p:nvSpPr>
            <p:cNvPr id="115747" name="Rectangle 35"/>
            <p:cNvSpPr>
              <a:spLocks noChangeArrowheads="1"/>
            </p:cNvSpPr>
            <p:nvPr/>
          </p:nvSpPr>
          <p:spPr bwMode="auto">
            <a:xfrm>
              <a:off x="2021" y="1752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/>
                <a:t>6</a:t>
              </a:r>
              <a:endParaRPr lang="en-US"/>
            </a:p>
          </p:txBody>
        </p:sp>
        <p:sp>
          <p:nvSpPr>
            <p:cNvPr id="115748" name="Freeform 36"/>
            <p:cNvSpPr>
              <a:spLocks/>
            </p:cNvSpPr>
            <p:nvPr/>
          </p:nvSpPr>
          <p:spPr bwMode="auto">
            <a:xfrm>
              <a:off x="3550" y="1088"/>
              <a:ext cx="170" cy="171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59" y="4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1"/>
                </a:cxn>
                <a:cxn ang="0">
                  <a:pos x="9" y="45"/>
                </a:cxn>
                <a:cxn ang="0">
                  <a:pos x="3" y="60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1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1"/>
                </a:cxn>
                <a:cxn ang="0">
                  <a:pos x="150" y="139"/>
                </a:cxn>
                <a:cxn ang="0">
                  <a:pos x="160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0"/>
                </a:cxn>
                <a:cxn ang="0">
                  <a:pos x="160" y="45"/>
                </a:cxn>
                <a:cxn ang="0">
                  <a:pos x="150" y="31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4"/>
                </a:cxn>
                <a:cxn ang="0">
                  <a:pos x="94" y="1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lnTo>
                    <a:pt x="76" y="1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2" y="7"/>
                  </a:lnTo>
                  <a:lnTo>
                    <a:pt x="44" y="10"/>
                  </a:lnTo>
                  <a:lnTo>
                    <a:pt x="36" y="15"/>
                  </a:lnTo>
                  <a:lnTo>
                    <a:pt x="30" y="19"/>
                  </a:lnTo>
                  <a:lnTo>
                    <a:pt x="24" y="25"/>
                  </a:lnTo>
                  <a:lnTo>
                    <a:pt x="18" y="31"/>
                  </a:lnTo>
                  <a:lnTo>
                    <a:pt x="14" y="37"/>
                  </a:lnTo>
                  <a:lnTo>
                    <a:pt x="9" y="45"/>
                  </a:lnTo>
                  <a:lnTo>
                    <a:pt x="6" y="53"/>
                  </a:lnTo>
                  <a:lnTo>
                    <a:pt x="3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1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70"/>
                  </a:lnTo>
                  <a:lnTo>
                    <a:pt x="76" y="170"/>
                  </a:lnTo>
                  <a:lnTo>
                    <a:pt x="85" y="171"/>
                  </a:lnTo>
                  <a:lnTo>
                    <a:pt x="94" y="170"/>
                  </a:lnTo>
                  <a:lnTo>
                    <a:pt x="102" y="170"/>
                  </a:lnTo>
                  <a:lnTo>
                    <a:pt x="111" y="167"/>
                  </a:lnTo>
                  <a:lnTo>
                    <a:pt x="119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1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0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0" y="86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0"/>
                  </a:lnTo>
                  <a:lnTo>
                    <a:pt x="164" y="53"/>
                  </a:lnTo>
                  <a:lnTo>
                    <a:pt x="160" y="45"/>
                  </a:lnTo>
                  <a:lnTo>
                    <a:pt x="155" y="37"/>
                  </a:lnTo>
                  <a:lnTo>
                    <a:pt x="150" y="31"/>
                  </a:lnTo>
                  <a:lnTo>
                    <a:pt x="146" y="25"/>
                  </a:lnTo>
                  <a:lnTo>
                    <a:pt x="140" y="19"/>
                  </a:lnTo>
                  <a:lnTo>
                    <a:pt x="132" y="15"/>
                  </a:lnTo>
                  <a:lnTo>
                    <a:pt x="126" y="10"/>
                  </a:lnTo>
                  <a:lnTo>
                    <a:pt x="119" y="7"/>
                  </a:lnTo>
                  <a:lnTo>
                    <a:pt x="111" y="4"/>
                  </a:lnTo>
                  <a:lnTo>
                    <a:pt x="102" y="1"/>
                  </a:lnTo>
                  <a:lnTo>
                    <a:pt x="94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49" name="Freeform 37"/>
            <p:cNvSpPr>
              <a:spLocks/>
            </p:cNvSpPr>
            <p:nvPr/>
          </p:nvSpPr>
          <p:spPr bwMode="auto">
            <a:xfrm>
              <a:off x="3550" y="1088"/>
              <a:ext cx="170" cy="171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59" y="4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1"/>
                </a:cxn>
                <a:cxn ang="0">
                  <a:pos x="9" y="45"/>
                </a:cxn>
                <a:cxn ang="0">
                  <a:pos x="3" y="60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1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1"/>
                </a:cxn>
                <a:cxn ang="0">
                  <a:pos x="150" y="139"/>
                </a:cxn>
                <a:cxn ang="0">
                  <a:pos x="160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0"/>
                </a:cxn>
                <a:cxn ang="0">
                  <a:pos x="160" y="45"/>
                </a:cxn>
                <a:cxn ang="0">
                  <a:pos x="150" y="31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4"/>
                </a:cxn>
                <a:cxn ang="0">
                  <a:pos x="94" y="1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lnTo>
                    <a:pt x="76" y="1"/>
                  </a:lnTo>
                  <a:lnTo>
                    <a:pt x="67" y="1"/>
                  </a:lnTo>
                  <a:lnTo>
                    <a:pt x="59" y="4"/>
                  </a:lnTo>
                  <a:lnTo>
                    <a:pt x="52" y="7"/>
                  </a:lnTo>
                  <a:lnTo>
                    <a:pt x="44" y="10"/>
                  </a:lnTo>
                  <a:lnTo>
                    <a:pt x="36" y="15"/>
                  </a:lnTo>
                  <a:lnTo>
                    <a:pt x="30" y="19"/>
                  </a:lnTo>
                  <a:lnTo>
                    <a:pt x="24" y="25"/>
                  </a:lnTo>
                  <a:lnTo>
                    <a:pt x="18" y="31"/>
                  </a:lnTo>
                  <a:lnTo>
                    <a:pt x="14" y="37"/>
                  </a:lnTo>
                  <a:lnTo>
                    <a:pt x="9" y="45"/>
                  </a:lnTo>
                  <a:lnTo>
                    <a:pt x="6" y="53"/>
                  </a:lnTo>
                  <a:lnTo>
                    <a:pt x="3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1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70"/>
                  </a:lnTo>
                  <a:lnTo>
                    <a:pt x="76" y="170"/>
                  </a:lnTo>
                  <a:lnTo>
                    <a:pt x="85" y="171"/>
                  </a:lnTo>
                  <a:lnTo>
                    <a:pt x="94" y="170"/>
                  </a:lnTo>
                  <a:lnTo>
                    <a:pt x="102" y="170"/>
                  </a:lnTo>
                  <a:lnTo>
                    <a:pt x="111" y="167"/>
                  </a:lnTo>
                  <a:lnTo>
                    <a:pt x="119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1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60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0" y="86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0"/>
                  </a:lnTo>
                  <a:lnTo>
                    <a:pt x="164" y="53"/>
                  </a:lnTo>
                  <a:lnTo>
                    <a:pt x="160" y="45"/>
                  </a:lnTo>
                  <a:lnTo>
                    <a:pt x="155" y="37"/>
                  </a:lnTo>
                  <a:lnTo>
                    <a:pt x="150" y="31"/>
                  </a:lnTo>
                  <a:lnTo>
                    <a:pt x="146" y="25"/>
                  </a:lnTo>
                  <a:lnTo>
                    <a:pt x="140" y="19"/>
                  </a:lnTo>
                  <a:lnTo>
                    <a:pt x="132" y="15"/>
                  </a:lnTo>
                  <a:lnTo>
                    <a:pt x="126" y="10"/>
                  </a:lnTo>
                  <a:lnTo>
                    <a:pt x="119" y="7"/>
                  </a:lnTo>
                  <a:lnTo>
                    <a:pt x="111" y="4"/>
                  </a:lnTo>
                  <a:lnTo>
                    <a:pt x="102" y="1"/>
                  </a:lnTo>
                  <a:lnTo>
                    <a:pt x="94" y="1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0" name="Rectangle 38"/>
            <p:cNvSpPr>
              <a:spLocks noChangeArrowheads="1"/>
            </p:cNvSpPr>
            <p:nvPr/>
          </p:nvSpPr>
          <p:spPr bwMode="auto">
            <a:xfrm>
              <a:off x="3589" y="1108"/>
              <a:ext cx="11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D</a:t>
              </a:r>
              <a:endParaRPr lang="en-US"/>
            </a:p>
          </p:txBody>
        </p:sp>
        <p:sp>
          <p:nvSpPr>
            <p:cNvPr id="115751" name="Freeform 39"/>
            <p:cNvSpPr>
              <a:spLocks/>
            </p:cNvSpPr>
            <p:nvPr/>
          </p:nvSpPr>
          <p:spPr bwMode="auto">
            <a:xfrm>
              <a:off x="2504" y="670"/>
              <a:ext cx="172" cy="172"/>
            </a:xfrm>
            <a:custGeom>
              <a:avLst/>
              <a:gdLst/>
              <a:ahLst/>
              <a:cxnLst>
                <a:cxn ang="0">
                  <a:pos x="78" y="2"/>
                </a:cxn>
                <a:cxn ang="0">
                  <a:pos x="61" y="5"/>
                </a:cxn>
                <a:cxn ang="0">
                  <a:pos x="44" y="11"/>
                </a:cxn>
                <a:cxn ang="0">
                  <a:pos x="32" y="20"/>
                </a:cxn>
                <a:cxn ang="0">
                  <a:pos x="20" y="32"/>
                </a:cxn>
                <a:cxn ang="0">
                  <a:pos x="11" y="46"/>
                </a:cxn>
                <a:cxn ang="0">
                  <a:pos x="5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5" y="111"/>
                </a:cxn>
                <a:cxn ang="0">
                  <a:pos x="11" y="126"/>
                </a:cxn>
                <a:cxn ang="0">
                  <a:pos x="20" y="140"/>
                </a:cxn>
                <a:cxn ang="0">
                  <a:pos x="32" y="152"/>
                </a:cxn>
                <a:cxn ang="0">
                  <a:pos x="44" y="161"/>
                </a:cxn>
                <a:cxn ang="0">
                  <a:pos x="61" y="167"/>
                </a:cxn>
                <a:cxn ang="0">
                  <a:pos x="78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2" y="140"/>
                </a:cxn>
                <a:cxn ang="0">
                  <a:pos x="161" y="126"/>
                </a:cxn>
                <a:cxn ang="0">
                  <a:pos x="167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1"/>
                </a:cxn>
                <a:cxn ang="0">
                  <a:pos x="161" y="46"/>
                </a:cxn>
                <a:cxn ang="0">
                  <a:pos x="152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2" h="172">
                  <a:moveTo>
                    <a:pt x="85" y="0"/>
                  </a:moveTo>
                  <a:lnTo>
                    <a:pt x="78" y="2"/>
                  </a:lnTo>
                  <a:lnTo>
                    <a:pt x="68" y="2"/>
                  </a:lnTo>
                  <a:lnTo>
                    <a:pt x="61" y="5"/>
                  </a:lnTo>
                  <a:lnTo>
                    <a:pt x="52" y="8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1" y="46"/>
                  </a:lnTo>
                  <a:lnTo>
                    <a:pt x="6" y="53"/>
                  </a:lnTo>
                  <a:lnTo>
                    <a:pt x="5" y="61"/>
                  </a:lnTo>
                  <a:lnTo>
                    <a:pt x="2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2" y="103"/>
                  </a:lnTo>
                  <a:lnTo>
                    <a:pt x="5" y="111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4"/>
                  </a:lnTo>
                  <a:lnTo>
                    <a:pt x="20" y="140"/>
                  </a:lnTo>
                  <a:lnTo>
                    <a:pt x="26" y="146"/>
                  </a:lnTo>
                  <a:lnTo>
                    <a:pt x="32" y="152"/>
                  </a:lnTo>
                  <a:lnTo>
                    <a:pt x="38" y="156"/>
                  </a:lnTo>
                  <a:lnTo>
                    <a:pt x="44" y="161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70"/>
                  </a:lnTo>
                  <a:lnTo>
                    <a:pt x="78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3" y="170"/>
                  </a:lnTo>
                  <a:lnTo>
                    <a:pt x="111" y="167"/>
                  </a:lnTo>
                  <a:lnTo>
                    <a:pt x="119" y="164"/>
                  </a:lnTo>
                  <a:lnTo>
                    <a:pt x="126" y="161"/>
                  </a:lnTo>
                  <a:lnTo>
                    <a:pt x="134" y="156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2" y="140"/>
                  </a:lnTo>
                  <a:lnTo>
                    <a:pt x="157" y="134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1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2" y="87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1"/>
                  </a:lnTo>
                  <a:lnTo>
                    <a:pt x="164" y="53"/>
                  </a:lnTo>
                  <a:lnTo>
                    <a:pt x="161" y="46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4" y="15"/>
                  </a:lnTo>
                  <a:lnTo>
                    <a:pt x="126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2" name="Freeform 40"/>
            <p:cNvSpPr>
              <a:spLocks/>
            </p:cNvSpPr>
            <p:nvPr/>
          </p:nvSpPr>
          <p:spPr bwMode="auto">
            <a:xfrm>
              <a:off x="2504" y="670"/>
              <a:ext cx="172" cy="172"/>
            </a:xfrm>
            <a:custGeom>
              <a:avLst/>
              <a:gdLst/>
              <a:ahLst/>
              <a:cxnLst>
                <a:cxn ang="0">
                  <a:pos x="78" y="2"/>
                </a:cxn>
                <a:cxn ang="0">
                  <a:pos x="61" y="5"/>
                </a:cxn>
                <a:cxn ang="0">
                  <a:pos x="44" y="11"/>
                </a:cxn>
                <a:cxn ang="0">
                  <a:pos x="32" y="20"/>
                </a:cxn>
                <a:cxn ang="0">
                  <a:pos x="20" y="32"/>
                </a:cxn>
                <a:cxn ang="0">
                  <a:pos x="11" y="46"/>
                </a:cxn>
                <a:cxn ang="0">
                  <a:pos x="5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5" y="111"/>
                </a:cxn>
                <a:cxn ang="0">
                  <a:pos x="11" y="126"/>
                </a:cxn>
                <a:cxn ang="0">
                  <a:pos x="20" y="140"/>
                </a:cxn>
                <a:cxn ang="0">
                  <a:pos x="32" y="152"/>
                </a:cxn>
                <a:cxn ang="0">
                  <a:pos x="44" y="161"/>
                </a:cxn>
                <a:cxn ang="0">
                  <a:pos x="61" y="167"/>
                </a:cxn>
                <a:cxn ang="0">
                  <a:pos x="78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2" y="140"/>
                </a:cxn>
                <a:cxn ang="0">
                  <a:pos x="161" y="126"/>
                </a:cxn>
                <a:cxn ang="0">
                  <a:pos x="167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7" y="61"/>
                </a:cxn>
                <a:cxn ang="0">
                  <a:pos x="161" y="46"/>
                </a:cxn>
                <a:cxn ang="0">
                  <a:pos x="152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2" h="172">
                  <a:moveTo>
                    <a:pt x="85" y="0"/>
                  </a:moveTo>
                  <a:lnTo>
                    <a:pt x="78" y="2"/>
                  </a:lnTo>
                  <a:lnTo>
                    <a:pt x="68" y="2"/>
                  </a:lnTo>
                  <a:lnTo>
                    <a:pt x="61" y="5"/>
                  </a:lnTo>
                  <a:lnTo>
                    <a:pt x="52" y="8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1" y="46"/>
                  </a:lnTo>
                  <a:lnTo>
                    <a:pt x="6" y="53"/>
                  </a:lnTo>
                  <a:lnTo>
                    <a:pt x="5" y="61"/>
                  </a:lnTo>
                  <a:lnTo>
                    <a:pt x="2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2" y="103"/>
                  </a:lnTo>
                  <a:lnTo>
                    <a:pt x="5" y="111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4"/>
                  </a:lnTo>
                  <a:lnTo>
                    <a:pt x="20" y="140"/>
                  </a:lnTo>
                  <a:lnTo>
                    <a:pt x="26" y="146"/>
                  </a:lnTo>
                  <a:lnTo>
                    <a:pt x="32" y="152"/>
                  </a:lnTo>
                  <a:lnTo>
                    <a:pt x="38" y="156"/>
                  </a:lnTo>
                  <a:lnTo>
                    <a:pt x="44" y="161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70"/>
                  </a:lnTo>
                  <a:lnTo>
                    <a:pt x="78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3" y="170"/>
                  </a:lnTo>
                  <a:lnTo>
                    <a:pt x="111" y="167"/>
                  </a:lnTo>
                  <a:lnTo>
                    <a:pt x="119" y="164"/>
                  </a:lnTo>
                  <a:lnTo>
                    <a:pt x="126" y="161"/>
                  </a:lnTo>
                  <a:lnTo>
                    <a:pt x="134" y="156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2" y="140"/>
                  </a:lnTo>
                  <a:lnTo>
                    <a:pt x="157" y="134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1"/>
                  </a:lnTo>
                  <a:lnTo>
                    <a:pt x="169" y="103"/>
                  </a:lnTo>
                  <a:lnTo>
                    <a:pt x="170" y="94"/>
                  </a:lnTo>
                  <a:lnTo>
                    <a:pt x="172" y="87"/>
                  </a:lnTo>
                  <a:lnTo>
                    <a:pt x="170" y="77"/>
                  </a:lnTo>
                  <a:lnTo>
                    <a:pt x="169" y="68"/>
                  </a:lnTo>
                  <a:lnTo>
                    <a:pt x="167" y="61"/>
                  </a:lnTo>
                  <a:lnTo>
                    <a:pt x="164" y="53"/>
                  </a:lnTo>
                  <a:lnTo>
                    <a:pt x="161" y="46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4" y="15"/>
                  </a:lnTo>
                  <a:lnTo>
                    <a:pt x="126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4" y="2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3" name="Rectangle 41"/>
            <p:cNvSpPr>
              <a:spLocks noChangeArrowheads="1"/>
            </p:cNvSpPr>
            <p:nvPr/>
          </p:nvSpPr>
          <p:spPr bwMode="auto">
            <a:xfrm>
              <a:off x="2534" y="690"/>
              <a:ext cx="14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M</a:t>
              </a:r>
              <a:endParaRPr lang="en-US"/>
            </a:p>
          </p:txBody>
        </p:sp>
        <p:sp>
          <p:nvSpPr>
            <p:cNvPr id="115754" name="Freeform 42"/>
            <p:cNvSpPr>
              <a:spLocks/>
            </p:cNvSpPr>
            <p:nvPr/>
          </p:nvSpPr>
          <p:spPr bwMode="auto">
            <a:xfrm>
              <a:off x="2752" y="1715"/>
              <a:ext cx="170" cy="17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3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0"/>
                </a:cxn>
                <a:cxn ang="0">
                  <a:pos x="9" y="44"/>
                </a:cxn>
                <a:cxn ang="0">
                  <a:pos x="3" y="59"/>
                </a:cxn>
                <a:cxn ang="0">
                  <a:pos x="0" y="75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0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0"/>
                </a:cxn>
                <a:cxn ang="0">
                  <a:pos x="150" y="139"/>
                </a:cxn>
                <a:cxn ang="0">
                  <a:pos x="159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5"/>
                </a:cxn>
                <a:cxn ang="0">
                  <a:pos x="167" y="59"/>
                </a:cxn>
                <a:cxn ang="0">
                  <a:pos x="159" y="44"/>
                </a:cxn>
                <a:cxn ang="0">
                  <a:pos x="150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0" h="170">
                  <a:moveTo>
                    <a:pt x="85" y="0"/>
                  </a:moveTo>
                  <a:lnTo>
                    <a:pt x="76" y="0"/>
                  </a:lnTo>
                  <a:lnTo>
                    <a:pt x="67" y="1"/>
                  </a:lnTo>
                  <a:lnTo>
                    <a:pt x="59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68"/>
                  </a:lnTo>
                  <a:lnTo>
                    <a:pt x="76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2" y="168"/>
                  </a:lnTo>
                  <a:lnTo>
                    <a:pt x="111" y="167"/>
                  </a:lnTo>
                  <a:lnTo>
                    <a:pt x="118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5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59" y="44"/>
                  </a:lnTo>
                  <a:lnTo>
                    <a:pt x="155" y="37"/>
                  </a:lnTo>
                  <a:lnTo>
                    <a:pt x="150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5" name="Freeform 43"/>
            <p:cNvSpPr>
              <a:spLocks/>
            </p:cNvSpPr>
            <p:nvPr/>
          </p:nvSpPr>
          <p:spPr bwMode="auto">
            <a:xfrm>
              <a:off x="2752" y="1715"/>
              <a:ext cx="170" cy="17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3"/>
                </a:cxn>
                <a:cxn ang="0">
                  <a:pos x="44" y="10"/>
                </a:cxn>
                <a:cxn ang="0">
                  <a:pos x="30" y="19"/>
                </a:cxn>
                <a:cxn ang="0">
                  <a:pos x="18" y="30"/>
                </a:cxn>
                <a:cxn ang="0">
                  <a:pos x="9" y="44"/>
                </a:cxn>
                <a:cxn ang="0">
                  <a:pos x="3" y="59"/>
                </a:cxn>
                <a:cxn ang="0">
                  <a:pos x="0" y="75"/>
                </a:cxn>
                <a:cxn ang="0">
                  <a:pos x="0" y="94"/>
                </a:cxn>
                <a:cxn ang="0">
                  <a:pos x="3" y="110"/>
                </a:cxn>
                <a:cxn ang="0">
                  <a:pos x="9" y="126"/>
                </a:cxn>
                <a:cxn ang="0">
                  <a:pos x="18" y="139"/>
                </a:cxn>
                <a:cxn ang="0">
                  <a:pos x="30" y="150"/>
                </a:cxn>
                <a:cxn ang="0">
                  <a:pos x="44" y="160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0"/>
                </a:cxn>
                <a:cxn ang="0">
                  <a:pos x="140" y="150"/>
                </a:cxn>
                <a:cxn ang="0">
                  <a:pos x="150" y="139"/>
                </a:cxn>
                <a:cxn ang="0">
                  <a:pos x="159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5"/>
                </a:cxn>
                <a:cxn ang="0">
                  <a:pos x="167" y="59"/>
                </a:cxn>
                <a:cxn ang="0">
                  <a:pos x="159" y="44"/>
                </a:cxn>
                <a:cxn ang="0">
                  <a:pos x="150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0" h="170">
                  <a:moveTo>
                    <a:pt x="85" y="0"/>
                  </a:moveTo>
                  <a:lnTo>
                    <a:pt x="76" y="0"/>
                  </a:lnTo>
                  <a:lnTo>
                    <a:pt x="67" y="1"/>
                  </a:lnTo>
                  <a:lnTo>
                    <a:pt x="59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6" y="13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4" y="37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9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3" y="110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4" y="133"/>
                  </a:lnTo>
                  <a:lnTo>
                    <a:pt x="18" y="139"/>
                  </a:lnTo>
                  <a:lnTo>
                    <a:pt x="24" y="145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4" y="160"/>
                  </a:lnTo>
                  <a:lnTo>
                    <a:pt x="52" y="163"/>
                  </a:lnTo>
                  <a:lnTo>
                    <a:pt x="59" y="167"/>
                  </a:lnTo>
                  <a:lnTo>
                    <a:pt x="67" y="168"/>
                  </a:lnTo>
                  <a:lnTo>
                    <a:pt x="76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2" y="168"/>
                  </a:lnTo>
                  <a:lnTo>
                    <a:pt x="111" y="167"/>
                  </a:lnTo>
                  <a:lnTo>
                    <a:pt x="118" y="163"/>
                  </a:lnTo>
                  <a:lnTo>
                    <a:pt x="126" y="160"/>
                  </a:lnTo>
                  <a:lnTo>
                    <a:pt x="132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0" y="139"/>
                  </a:lnTo>
                  <a:lnTo>
                    <a:pt x="155" y="133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5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59" y="44"/>
                  </a:lnTo>
                  <a:lnTo>
                    <a:pt x="155" y="37"/>
                  </a:lnTo>
                  <a:lnTo>
                    <a:pt x="150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2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2" y="1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6" name="Rectangle 44"/>
            <p:cNvSpPr>
              <a:spLocks noChangeArrowheads="1"/>
            </p:cNvSpPr>
            <p:nvPr/>
          </p:nvSpPr>
          <p:spPr bwMode="auto">
            <a:xfrm>
              <a:off x="2791" y="1735"/>
              <a:ext cx="11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K</a:t>
              </a:r>
              <a:endParaRPr lang="en-US"/>
            </a:p>
          </p:txBody>
        </p:sp>
        <p:sp>
          <p:nvSpPr>
            <p:cNvPr id="115757" name="Freeform 45"/>
            <p:cNvSpPr>
              <a:spLocks/>
            </p:cNvSpPr>
            <p:nvPr/>
          </p:nvSpPr>
          <p:spPr bwMode="auto">
            <a:xfrm>
              <a:off x="206" y="1505"/>
              <a:ext cx="170" cy="17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6"/>
                </a:cxn>
                <a:cxn ang="0">
                  <a:pos x="3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39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5" y="61"/>
                </a:cxn>
                <a:cxn ang="0">
                  <a:pos x="159" y="46"/>
                </a:cxn>
                <a:cxn ang="0">
                  <a:pos x="150" y="32"/>
                </a:cxn>
                <a:cxn ang="0">
                  <a:pos x="139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2"/>
                  </a:lnTo>
                  <a:lnTo>
                    <a:pt x="66" y="2"/>
                  </a:lnTo>
                  <a:lnTo>
                    <a:pt x="59" y="5"/>
                  </a:lnTo>
                  <a:lnTo>
                    <a:pt x="51" y="8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6"/>
                  </a:lnTo>
                  <a:lnTo>
                    <a:pt x="6" y="53"/>
                  </a:lnTo>
                  <a:lnTo>
                    <a:pt x="3" y="61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6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6" y="170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1" y="170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6"/>
                  </a:lnTo>
                  <a:lnTo>
                    <a:pt x="139" y="152"/>
                  </a:lnTo>
                  <a:lnTo>
                    <a:pt x="145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7"/>
                  </a:lnTo>
                  <a:lnTo>
                    <a:pt x="170" y="77"/>
                  </a:lnTo>
                  <a:lnTo>
                    <a:pt x="168" y="68"/>
                  </a:lnTo>
                  <a:lnTo>
                    <a:pt x="165" y="61"/>
                  </a:lnTo>
                  <a:lnTo>
                    <a:pt x="164" y="53"/>
                  </a:lnTo>
                  <a:lnTo>
                    <a:pt x="159" y="46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5" y="26"/>
                  </a:lnTo>
                  <a:lnTo>
                    <a:pt x="139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8"/>
                  </a:lnTo>
                  <a:lnTo>
                    <a:pt x="111" y="5"/>
                  </a:lnTo>
                  <a:lnTo>
                    <a:pt x="101" y="2"/>
                  </a:lnTo>
                  <a:lnTo>
                    <a:pt x="9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8" name="Freeform 46"/>
            <p:cNvSpPr>
              <a:spLocks/>
            </p:cNvSpPr>
            <p:nvPr/>
          </p:nvSpPr>
          <p:spPr bwMode="auto">
            <a:xfrm>
              <a:off x="206" y="1505"/>
              <a:ext cx="170" cy="172"/>
            </a:xfrm>
            <a:custGeom>
              <a:avLst/>
              <a:gdLst/>
              <a:ahLst/>
              <a:cxnLst>
                <a:cxn ang="0">
                  <a:pos x="76" y="2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6"/>
                </a:cxn>
                <a:cxn ang="0">
                  <a:pos x="3" y="61"/>
                </a:cxn>
                <a:cxn ang="0">
                  <a:pos x="0" y="77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39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7"/>
                </a:cxn>
                <a:cxn ang="0">
                  <a:pos x="165" y="61"/>
                </a:cxn>
                <a:cxn ang="0">
                  <a:pos x="159" y="46"/>
                </a:cxn>
                <a:cxn ang="0">
                  <a:pos x="150" y="32"/>
                </a:cxn>
                <a:cxn ang="0">
                  <a:pos x="139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2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2"/>
                  </a:lnTo>
                  <a:lnTo>
                    <a:pt x="66" y="2"/>
                  </a:lnTo>
                  <a:lnTo>
                    <a:pt x="59" y="5"/>
                  </a:lnTo>
                  <a:lnTo>
                    <a:pt x="51" y="8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6"/>
                  </a:lnTo>
                  <a:lnTo>
                    <a:pt x="6" y="53"/>
                  </a:lnTo>
                  <a:lnTo>
                    <a:pt x="3" y="61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7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8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6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6" y="170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1" y="170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6"/>
                  </a:lnTo>
                  <a:lnTo>
                    <a:pt x="139" y="152"/>
                  </a:lnTo>
                  <a:lnTo>
                    <a:pt x="145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8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7"/>
                  </a:lnTo>
                  <a:lnTo>
                    <a:pt x="170" y="77"/>
                  </a:lnTo>
                  <a:lnTo>
                    <a:pt x="168" y="68"/>
                  </a:lnTo>
                  <a:lnTo>
                    <a:pt x="165" y="61"/>
                  </a:lnTo>
                  <a:lnTo>
                    <a:pt x="164" y="53"/>
                  </a:lnTo>
                  <a:lnTo>
                    <a:pt x="159" y="46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5" y="26"/>
                  </a:lnTo>
                  <a:lnTo>
                    <a:pt x="139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8"/>
                  </a:lnTo>
                  <a:lnTo>
                    <a:pt x="111" y="5"/>
                  </a:lnTo>
                  <a:lnTo>
                    <a:pt x="101" y="2"/>
                  </a:lnTo>
                  <a:lnTo>
                    <a:pt x="94" y="2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59" name="Rectangle 47"/>
            <p:cNvSpPr>
              <a:spLocks noChangeArrowheads="1"/>
            </p:cNvSpPr>
            <p:nvPr/>
          </p:nvSpPr>
          <p:spPr bwMode="auto">
            <a:xfrm>
              <a:off x="256" y="1525"/>
              <a:ext cx="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S</a:t>
              </a:r>
              <a:endParaRPr lang="en-US"/>
            </a:p>
          </p:txBody>
        </p:sp>
        <p:sp>
          <p:nvSpPr>
            <p:cNvPr id="115760" name="Freeform 48"/>
            <p:cNvSpPr>
              <a:spLocks/>
            </p:cNvSpPr>
            <p:nvPr/>
          </p:nvSpPr>
          <p:spPr bwMode="auto">
            <a:xfrm>
              <a:off x="984" y="804"/>
              <a:ext cx="172" cy="170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61" y="3"/>
                </a:cxn>
                <a:cxn ang="0">
                  <a:pos x="44" y="10"/>
                </a:cxn>
                <a:cxn ang="0">
                  <a:pos x="32" y="19"/>
                </a:cxn>
                <a:cxn ang="0">
                  <a:pos x="20" y="30"/>
                </a:cxn>
                <a:cxn ang="0">
                  <a:pos x="11" y="44"/>
                </a:cxn>
                <a:cxn ang="0">
                  <a:pos x="4" y="59"/>
                </a:cxn>
                <a:cxn ang="0">
                  <a:pos x="0" y="76"/>
                </a:cxn>
                <a:cxn ang="0">
                  <a:pos x="0" y="94"/>
                </a:cxn>
                <a:cxn ang="0">
                  <a:pos x="4" y="110"/>
                </a:cxn>
                <a:cxn ang="0">
                  <a:pos x="11" y="126"/>
                </a:cxn>
                <a:cxn ang="0">
                  <a:pos x="20" y="139"/>
                </a:cxn>
                <a:cxn ang="0">
                  <a:pos x="32" y="150"/>
                </a:cxn>
                <a:cxn ang="0">
                  <a:pos x="44" y="159"/>
                </a:cxn>
                <a:cxn ang="0">
                  <a:pos x="61" y="167"/>
                </a:cxn>
                <a:cxn ang="0">
                  <a:pos x="77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59"/>
                </a:cxn>
                <a:cxn ang="0">
                  <a:pos x="140" y="150"/>
                </a:cxn>
                <a:cxn ang="0">
                  <a:pos x="152" y="139"/>
                </a:cxn>
                <a:cxn ang="0">
                  <a:pos x="161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6"/>
                </a:cxn>
                <a:cxn ang="0">
                  <a:pos x="167" y="59"/>
                </a:cxn>
                <a:cxn ang="0">
                  <a:pos x="161" y="44"/>
                </a:cxn>
                <a:cxn ang="0">
                  <a:pos x="152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2" h="170">
                  <a:moveTo>
                    <a:pt x="85" y="0"/>
                  </a:moveTo>
                  <a:lnTo>
                    <a:pt x="77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8" y="13"/>
                  </a:lnTo>
                  <a:lnTo>
                    <a:pt x="32" y="19"/>
                  </a:lnTo>
                  <a:lnTo>
                    <a:pt x="26" y="24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1" y="44"/>
                  </a:lnTo>
                  <a:lnTo>
                    <a:pt x="6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4" y="110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2"/>
                  </a:lnTo>
                  <a:lnTo>
                    <a:pt x="20" y="139"/>
                  </a:lnTo>
                  <a:lnTo>
                    <a:pt x="26" y="145"/>
                  </a:lnTo>
                  <a:lnTo>
                    <a:pt x="32" y="150"/>
                  </a:lnTo>
                  <a:lnTo>
                    <a:pt x="38" y="156"/>
                  </a:lnTo>
                  <a:lnTo>
                    <a:pt x="44" y="159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68"/>
                  </a:lnTo>
                  <a:lnTo>
                    <a:pt x="77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3" y="168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59"/>
                  </a:lnTo>
                  <a:lnTo>
                    <a:pt x="134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2" y="139"/>
                  </a:lnTo>
                  <a:lnTo>
                    <a:pt x="156" y="132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2" y="85"/>
                  </a:lnTo>
                  <a:lnTo>
                    <a:pt x="170" y="76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61" y="44"/>
                  </a:lnTo>
                  <a:lnTo>
                    <a:pt x="156" y="38"/>
                  </a:lnTo>
                  <a:lnTo>
                    <a:pt x="152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4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1" name="Freeform 49"/>
            <p:cNvSpPr>
              <a:spLocks/>
            </p:cNvSpPr>
            <p:nvPr/>
          </p:nvSpPr>
          <p:spPr bwMode="auto">
            <a:xfrm>
              <a:off x="984" y="804"/>
              <a:ext cx="172" cy="170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61" y="3"/>
                </a:cxn>
                <a:cxn ang="0">
                  <a:pos x="44" y="10"/>
                </a:cxn>
                <a:cxn ang="0">
                  <a:pos x="32" y="19"/>
                </a:cxn>
                <a:cxn ang="0">
                  <a:pos x="20" y="30"/>
                </a:cxn>
                <a:cxn ang="0">
                  <a:pos x="11" y="44"/>
                </a:cxn>
                <a:cxn ang="0">
                  <a:pos x="4" y="59"/>
                </a:cxn>
                <a:cxn ang="0">
                  <a:pos x="0" y="76"/>
                </a:cxn>
                <a:cxn ang="0">
                  <a:pos x="0" y="94"/>
                </a:cxn>
                <a:cxn ang="0">
                  <a:pos x="4" y="110"/>
                </a:cxn>
                <a:cxn ang="0">
                  <a:pos x="11" y="126"/>
                </a:cxn>
                <a:cxn ang="0">
                  <a:pos x="20" y="139"/>
                </a:cxn>
                <a:cxn ang="0">
                  <a:pos x="32" y="150"/>
                </a:cxn>
                <a:cxn ang="0">
                  <a:pos x="44" y="159"/>
                </a:cxn>
                <a:cxn ang="0">
                  <a:pos x="61" y="167"/>
                </a:cxn>
                <a:cxn ang="0">
                  <a:pos x="77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59"/>
                </a:cxn>
                <a:cxn ang="0">
                  <a:pos x="140" y="150"/>
                </a:cxn>
                <a:cxn ang="0">
                  <a:pos x="152" y="139"/>
                </a:cxn>
                <a:cxn ang="0">
                  <a:pos x="161" y="126"/>
                </a:cxn>
                <a:cxn ang="0">
                  <a:pos x="167" y="110"/>
                </a:cxn>
                <a:cxn ang="0">
                  <a:pos x="170" y="94"/>
                </a:cxn>
                <a:cxn ang="0">
                  <a:pos x="170" y="76"/>
                </a:cxn>
                <a:cxn ang="0">
                  <a:pos x="167" y="59"/>
                </a:cxn>
                <a:cxn ang="0">
                  <a:pos x="161" y="44"/>
                </a:cxn>
                <a:cxn ang="0">
                  <a:pos x="152" y="30"/>
                </a:cxn>
                <a:cxn ang="0">
                  <a:pos x="140" y="19"/>
                </a:cxn>
                <a:cxn ang="0">
                  <a:pos x="126" y="10"/>
                </a:cxn>
                <a:cxn ang="0">
                  <a:pos x="111" y="3"/>
                </a:cxn>
                <a:cxn ang="0">
                  <a:pos x="94" y="0"/>
                </a:cxn>
              </a:cxnLst>
              <a:rect l="0" t="0" r="r" b="b"/>
              <a:pathLst>
                <a:path w="172" h="170">
                  <a:moveTo>
                    <a:pt x="85" y="0"/>
                  </a:moveTo>
                  <a:lnTo>
                    <a:pt x="77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2" y="6"/>
                  </a:lnTo>
                  <a:lnTo>
                    <a:pt x="44" y="10"/>
                  </a:lnTo>
                  <a:lnTo>
                    <a:pt x="38" y="13"/>
                  </a:lnTo>
                  <a:lnTo>
                    <a:pt x="32" y="19"/>
                  </a:lnTo>
                  <a:lnTo>
                    <a:pt x="26" y="24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1" y="44"/>
                  </a:lnTo>
                  <a:lnTo>
                    <a:pt x="6" y="51"/>
                  </a:lnTo>
                  <a:lnTo>
                    <a:pt x="4" y="59"/>
                  </a:lnTo>
                  <a:lnTo>
                    <a:pt x="1" y="68"/>
                  </a:lnTo>
                  <a:lnTo>
                    <a:pt x="0" y="76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1"/>
                  </a:lnTo>
                  <a:lnTo>
                    <a:pt x="4" y="110"/>
                  </a:lnTo>
                  <a:lnTo>
                    <a:pt x="6" y="118"/>
                  </a:lnTo>
                  <a:lnTo>
                    <a:pt x="11" y="126"/>
                  </a:lnTo>
                  <a:lnTo>
                    <a:pt x="15" y="132"/>
                  </a:lnTo>
                  <a:lnTo>
                    <a:pt x="20" y="139"/>
                  </a:lnTo>
                  <a:lnTo>
                    <a:pt x="26" y="145"/>
                  </a:lnTo>
                  <a:lnTo>
                    <a:pt x="32" y="150"/>
                  </a:lnTo>
                  <a:lnTo>
                    <a:pt x="38" y="156"/>
                  </a:lnTo>
                  <a:lnTo>
                    <a:pt x="44" y="159"/>
                  </a:lnTo>
                  <a:lnTo>
                    <a:pt x="52" y="164"/>
                  </a:lnTo>
                  <a:lnTo>
                    <a:pt x="61" y="167"/>
                  </a:lnTo>
                  <a:lnTo>
                    <a:pt x="68" y="168"/>
                  </a:lnTo>
                  <a:lnTo>
                    <a:pt x="77" y="170"/>
                  </a:lnTo>
                  <a:lnTo>
                    <a:pt x="85" y="170"/>
                  </a:lnTo>
                  <a:lnTo>
                    <a:pt x="94" y="170"/>
                  </a:lnTo>
                  <a:lnTo>
                    <a:pt x="103" y="168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59"/>
                  </a:lnTo>
                  <a:lnTo>
                    <a:pt x="134" y="156"/>
                  </a:lnTo>
                  <a:lnTo>
                    <a:pt x="140" y="150"/>
                  </a:lnTo>
                  <a:lnTo>
                    <a:pt x="146" y="145"/>
                  </a:lnTo>
                  <a:lnTo>
                    <a:pt x="152" y="139"/>
                  </a:lnTo>
                  <a:lnTo>
                    <a:pt x="156" y="132"/>
                  </a:lnTo>
                  <a:lnTo>
                    <a:pt x="161" y="126"/>
                  </a:lnTo>
                  <a:lnTo>
                    <a:pt x="164" y="118"/>
                  </a:lnTo>
                  <a:lnTo>
                    <a:pt x="167" y="110"/>
                  </a:lnTo>
                  <a:lnTo>
                    <a:pt x="169" y="101"/>
                  </a:lnTo>
                  <a:lnTo>
                    <a:pt x="170" y="94"/>
                  </a:lnTo>
                  <a:lnTo>
                    <a:pt x="172" y="85"/>
                  </a:lnTo>
                  <a:lnTo>
                    <a:pt x="170" y="76"/>
                  </a:lnTo>
                  <a:lnTo>
                    <a:pt x="169" y="68"/>
                  </a:lnTo>
                  <a:lnTo>
                    <a:pt x="167" y="59"/>
                  </a:lnTo>
                  <a:lnTo>
                    <a:pt x="164" y="51"/>
                  </a:lnTo>
                  <a:lnTo>
                    <a:pt x="161" y="44"/>
                  </a:lnTo>
                  <a:lnTo>
                    <a:pt x="156" y="38"/>
                  </a:lnTo>
                  <a:lnTo>
                    <a:pt x="152" y="30"/>
                  </a:lnTo>
                  <a:lnTo>
                    <a:pt x="146" y="24"/>
                  </a:lnTo>
                  <a:lnTo>
                    <a:pt x="140" y="19"/>
                  </a:lnTo>
                  <a:lnTo>
                    <a:pt x="134" y="13"/>
                  </a:lnTo>
                  <a:lnTo>
                    <a:pt x="126" y="10"/>
                  </a:lnTo>
                  <a:lnTo>
                    <a:pt x="118" y="6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2" name="Rectangle 50"/>
            <p:cNvSpPr>
              <a:spLocks noChangeArrowheads="1"/>
            </p:cNvSpPr>
            <p:nvPr/>
          </p:nvSpPr>
          <p:spPr bwMode="auto">
            <a:xfrm>
              <a:off x="1031" y="824"/>
              <a:ext cx="10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B</a:t>
              </a:r>
              <a:endParaRPr lang="en-US"/>
            </a:p>
          </p:txBody>
        </p:sp>
        <p:sp>
          <p:nvSpPr>
            <p:cNvPr id="115763" name="Freeform 51"/>
            <p:cNvSpPr>
              <a:spLocks/>
            </p:cNvSpPr>
            <p:nvPr/>
          </p:nvSpPr>
          <p:spPr bwMode="auto">
            <a:xfrm>
              <a:off x="1308" y="2065"/>
              <a:ext cx="170" cy="17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4"/>
                </a:cxn>
                <a:cxn ang="0">
                  <a:pos x="3" y="61"/>
                </a:cxn>
                <a:cxn ang="0">
                  <a:pos x="0" y="78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8"/>
                </a:cxn>
                <a:cxn ang="0">
                  <a:pos x="165" y="61"/>
                </a:cxn>
                <a:cxn ang="0">
                  <a:pos x="159" y="44"/>
                </a:cxn>
                <a:cxn ang="0">
                  <a:pos x="150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0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0"/>
                  </a:lnTo>
                  <a:lnTo>
                    <a:pt x="67" y="2"/>
                  </a:lnTo>
                  <a:lnTo>
                    <a:pt x="59" y="5"/>
                  </a:lnTo>
                  <a:lnTo>
                    <a:pt x="51" y="6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4"/>
                  </a:lnTo>
                  <a:lnTo>
                    <a:pt x="6" y="52"/>
                  </a:lnTo>
                  <a:lnTo>
                    <a:pt x="3" y="61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9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7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7" y="169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2" y="169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7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9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8"/>
                  </a:lnTo>
                  <a:lnTo>
                    <a:pt x="168" y="69"/>
                  </a:lnTo>
                  <a:lnTo>
                    <a:pt x="165" y="61"/>
                  </a:lnTo>
                  <a:lnTo>
                    <a:pt x="164" y="52"/>
                  </a:lnTo>
                  <a:lnTo>
                    <a:pt x="159" y="44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6"/>
                  </a:lnTo>
                  <a:lnTo>
                    <a:pt x="111" y="5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4" name="Freeform 52"/>
            <p:cNvSpPr>
              <a:spLocks/>
            </p:cNvSpPr>
            <p:nvPr/>
          </p:nvSpPr>
          <p:spPr bwMode="auto">
            <a:xfrm>
              <a:off x="1308" y="2065"/>
              <a:ext cx="170" cy="172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59" y="5"/>
                </a:cxn>
                <a:cxn ang="0">
                  <a:pos x="44" y="11"/>
                </a:cxn>
                <a:cxn ang="0">
                  <a:pos x="30" y="20"/>
                </a:cxn>
                <a:cxn ang="0">
                  <a:pos x="18" y="32"/>
                </a:cxn>
                <a:cxn ang="0">
                  <a:pos x="9" y="44"/>
                </a:cxn>
                <a:cxn ang="0">
                  <a:pos x="3" y="61"/>
                </a:cxn>
                <a:cxn ang="0">
                  <a:pos x="0" y="78"/>
                </a:cxn>
                <a:cxn ang="0">
                  <a:pos x="0" y="94"/>
                </a:cxn>
                <a:cxn ang="0">
                  <a:pos x="3" y="111"/>
                </a:cxn>
                <a:cxn ang="0">
                  <a:pos x="9" y="126"/>
                </a:cxn>
                <a:cxn ang="0">
                  <a:pos x="18" y="140"/>
                </a:cxn>
                <a:cxn ang="0">
                  <a:pos x="30" y="152"/>
                </a:cxn>
                <a:cxn ang="0">
                  <a:pos x="44" y="161"/>
                </a:cxn>
                <a:cxn ang="0">
                  <a:pos x="59" y="167"/>
                </a:cxn>
                <a:cxn ang="0">
                  <a:pos x="76" y="170"/>
                </a:cxn>
                <a:cxn ang="0">
                  <a:pos x="94" y="170"/>
                </a:cxn>
                <a:cxn ang="0">
                  <a:pos x="111" y="167"/>
                </a:cxn>
                <a:cxn ang="0">
                  <a:pos x="126" y="161"/>
                </a:cxn>
                <a:cxn ang="0">
                  <a:pos x="140" y="152"/>
                </a:cxn>
                <a:cxn ang="0">
                  <a:pos x="150" y="140"/>
                </a:cxn>
                <a:cxn ang="0">
                  <a:pos x="159" y="126"/>
                </a:cxn>
                <a:cxn ang="0">
                  <a:pos x="165" y="111"/>
                </a:cxn>
                <a:cxn ang="0">
                  <a:pos x="170" y="94"/>
                </a:cxn>
                <a:cxn ang="0">
                  <a:pos x="170" y="78"/>
                </a:cxn>
                <a:cxn ang="0">
                  <a:pos x="165" y="61"/>
                </a:cxn>
                <a:cxn ang="0">
                  <a:pos x="159" y="44"/>
                </a:cxn>
                <a:cxn ang="0">
                  <a:pos x="150" y="32"/>
                </a:cxn>
                <a:cxn ang="0">
                  <a:pos x="140" y="20"/>
                </a:cxn>
                <a:cxn ang="0">
                  <a:pos x="126" y="11"/>
                </a:cxn>
                <a:cxn ang="0">
                  <a:pos x="111" y="5"/>
                </a:cxn>
                <a:cxn ang="0">
                  <a:pos x="94" y="0"/>
                </a:cxn>
              </a:cxnLst>
              <a:rect l="0" t="0" r="r" b="b"/>
              <a:pathLst>
                <a:path w="170" h="172">
                  <a:moveTo>
                    <a:pt x="85" y="0"/>
                  </a:moveTo>
                  <a:lnTo>
                    <a:pt x="76" y="0"/>
                  </a:lnTo>
                  <a:lnTo>
                    <a:pt x="67" y="2"/>
                  </a:lnTo>
                  <a:lnTo>
                    <a:pt x="59" y="5"/>
                  </a:lnTo>
                  <a:lnTo>
                    <a:pt x="51" y="6"/>
                  </a:lnTo>
                  <a:lnTo>
                    <a:pt x="44" y="11"/>
                  </a:lnTo>
                  <a:lnTo>
                    <a:pt x="36" y="15"/>
                  </a:lnTo>
                  <a:lnTo>
                    <a:pt x="30" y="20"/>
                  </a:lnTo>
                  <a:lnTo>
                    <a:pt x="24" y="26"/>
                  </a:lnTo>
                  <a:lnTo>
                    <a:pt x="18" y="32"/>
                  </a:lnTo>
                  <a:lnTo>
                    <a:pt x="13" y="38"/>
                  </a:lnTo>
                  <a:lnTo>
                    <a:pt x="9" y="44"/>
                  </a:lnTo>
                  <a:lnTo>
                    <a:pt x="6" y="52"/>
                  </a:lnTo>
                  <a:lnTo>
                    <a:pt x="3" y="61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5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1"/>
                  </a:lnTo>
                  <a:lnTo>
                    <a:pt x="6" y="119"/>
                  </a:lnTo>
                  <a:lnTo>
                    <a:pt x="9" y="126"/>
                  </a:lnTo>
                  <a:lnTo>
                    <a:pt x="13" y="134"/>
                  </a:lnTo>
                  <a:lnTo>
                    <a:pt x="18" y="140"/>
                  </a:lnTo>
                  <a:lnTo>
                    <a:pt x="24" y="146"/>
                  </a:lnTo>
                  <a:lnTo>
                    <a:pt x="30" y="152"/>
                  </a:lnTo>
                  <a:lnTo>
                    <a:pt x="36" y="157"/>
                  </a:lnTo>
                  <a:lnTo>
                    <a:pt x="44" y="161"/>
                  </a:lnTo>
                  <a:lnTo>
                    <a:pt x="51" y="164"/>
                  </a:lnTo>
                  <a:lnTo>
                    <a:pt x="59" y="167"/>
                  </a:lnTo>
                  <a:lnTo>
                    <a:pt x="67" y="169"/>
                  </a:lnTo>
                  <a:lnTo>
                    <a:pt x="76" y="170"/>
                  </a:lnTo>
                  <a:lnTo>
                    <a:pt x="85" y="172"/>
                  </a:lnTo>
                  <a:lnTo>
                    <a:pt x="94" y="170"/>
                  </a:lnTo>
                  <a:lnTo>
                    <a:pt x="102" y="169"/>
                  </a:lnTo>
                  <a:lnTo>
                    <a:pt x="111" y="167"/>
                  </a:lnTo>
                  <a:lnTo>
                    <a:pt x="118" y="164"/>
                  </a:lnTo>
                  <a:lnTo>
                    <a:pt x="126" y="161"/>
                  </a:lnTo>
                  <a:lnTo>
                    <a:pt x="132" y="157"/>
                  </a:lnTo>
                  <a:lnTo>
                    <a:pt x="140" y="152"/>
                  </a:lnTo>
                  <a:lnTo>
                    <a:pt x="146" y="146"/>
                  </a:lnTo>
                  <a:lnTo>
                    <a:pt x="150" y="140"/>
                  </a:lnTo>
                  <a:lnTo>
                    <a:pt x="155" y="134"/>
                  </a:lnTo>
                  <a:lnTo>
                    <a:pt x="159" y="126"/>
                  </a:lnTo>
                  <a:lnTo>
                    <a:pt x="164" y="119"/>
                  </a:lnTo>
                  <a:lnTo>
                    <a:pt x="165" y="111"/>
                  </a:lnTo>
                  <a:lnTo>
                    <a:pt x="168" y="103"/>
                  </a:lnTo>
                  <a:lnTo>
                    <a:pt x="170" y="94"/>
                  </a:lnTo>
                  <a:lnTo>
                    <a:pt x="170" y="85"/>
                  </a:lnTo>
                  <a:lnTo>
                    <a:pt x="170" y="78"/>
                  </a:lnTo>
                  <a:lnTo>
                    <a:pt x="168" y="69"/>
                  </a:lnTo>
                  <a:lnTo>
                    <a:pt x="165" y="61"/>
                  </a:lnTo>
                  <a:lnTo>
                    <a:pt x="164" y="52"/>
                  </a:lnTo>
                  <a:lnTo>
                    <a:pt x="159" y="44"/>
                  </a:lnTo>
                  <a:lnTo>
                    <a:pt x="155" y="38"/>
                  </a:lnTo>
                  <a:lnTo>
                    <a:pt x="150" y="32"/>
                  </a:lnTo>
                  <a:lnTo>
                    <a:pt x="146" y="26"/>
                  </a:lnTo>
                  <a:lnTo>
                    <a:pt x="140" y="20"/>
                  </a:lnTo>
                  <a:lnTo>
                    <a:pt x="132" y="15"/>
                  </a:lnTo>
                  <a:lnTo>
                    <a:pt x="126" y="11"/>
                  </a:lnTo>
                  <a:lnTo>
                    <a:pt x="118" y="6"/>
                  </a:lnTo>
                  <a:lnTo>
                    <a:pt x="111" y="5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65" name="Rectangle 53"/>
            <p:cNvSpPr>
              <a:spLocks noChangeArrowheads="1"/>
            </p:cNvSpPr>
            <p:nvPr/>
          </p:nvSpPr>
          <p:spPr bwMode="auto">
            <a:xfrm>
              <a:off x="1358" y="2085"/>
              <a:ext cx="8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P</a:t>
              </a:r>
              <a:endParaRPr lang="en-US"/>
            </a:p>
          </p:txBody>
        </p:sp>
        <p:sp>
          <p:nvSpPr>
            <p:cNvPr id="115766" name="Rectangle 54"/>
            <p:cNvSpPr>
              <a:spLocks noChangeArrowheads="1"/>
            </p:cNvSpPr>
            <p:nvPr/>
          </p:nvSpPr>
          <p:spPr bwMode="auto">
            <a:xfrm>
              <a:off x="3224" y="1498"/>
              <a:ext cx="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4</a:t>
              </a:r>
              <a:endParaRPr lang="en-US"/>
            </a:p>
          </p:txBody>
        </p:sp>
        <p:sp>
          <p:nvSpPr>
            <p:cNvPr id="115767" name="Rectangle 55"/>
            <p:cNvSpPr>
              <a:spLocks noChangeArrowheads="1"/>
            </p:cNvSpPr>
            <p:nvPr/>
          </p:nvSpPr>
          <p:spPr bwMode="auto">
            <a:xfrm>
              <a:off x="1814" y="717"/>
              <a:ext cx="8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0</a:t>
              </a:r>
              <a:endParaRPr lang="en-US"/>
            </a:p>
          </p:txBody>
        </p:sp>
        <p:sp>
          <p:nvSpPr>
            <p:cNvPr id="115768" name="Rectangle 56"/>
            <p:cNvSpPr>
              <a:spLocks noChangeArrowheads="1"/>
            </p:cNvSpPr>
            <p:nvPr/>
          </p:nvSpPr>
          <p:spPr bwMode="auto">
            <a:xfrm>
              <a:off x="1773" y="1384"/>
              <a:ext cx="1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10</a:t>
              </a:r>
              <a:endParaRPr lang="en-US"/>
            </a:p>
          </p:txBody>
        </p:sp>
        <p:sp>
          <p:nvSpPr>
            <p:cNvPr id="115769" name="Rectangle 57"/>
            <p:cNvSpPr>
              <a:spLocks noChangeArrowheads="1"/>
            </p:cNvSpPr>
            <p:nvPr/>
          </p:nvSpPr>
          <p:spPr bwMode="auto">
            <a:xfrm>
              <a:off x="1299" y="1518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7</a:t>
              </a:r>
              <a:endParaRPr lang="en-US"/>
            </a:p>
          </p:txBody>
        </p:sp>
        <p:sp>
          <p:nvSpPr>
            <p:cNvPr id="115770" name="Rectangle 58"/>
            <p:cNvSpPr>
              <a:spLocks noChangeArrowheads="1"/>
            </p:cNvSpPr>
            <p:nvPr/>
          </p:nvSpPr>
          <p:spPr bwMode="auto">
            <a:xfrm>
              <a:off x="1042" y="1395"/>
              <a:ext cx="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0</a:t>
              </a:r>
              <a:endParaRPr lang="en-US"/>
            </a:p>
          </p:txBody>
        </p:sp>
        <p:sp>
          <p:nvSpPr>
            <p:cNvPr id="115771" name="Rectangle 59"/>
            <p:cNvSpPr>
              <a:spLocks noChangeArrowheads="1"/>
            </p:cNvSpPr>
            <p:nvPr/>
          </p:nvSpPr>
          <p:spPr bwMode="auto">
            <a:xfrm>
              <a:off x="1983" y="1147"/>
              <a:ext cx="8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0</a:t>
              </a:r>
              <a:endParaRPr lang="en-US"/>
            </a:p>
          </p:txBody>
        </p:sp>
        <p:sp>
          <p:nvSpPr>
            <p:cNvPr id="115772" name="Rectangle 60"/>
            <p:cNvSpPr>
              <a:spLocks noChangeArrowheads="1"/>
            </p:cNvSpPr>
            <p:nvPr/>
          </p:nvSpPr>
          <p:spPr bwMode="auto">
            <a:xfrm>
              <a:off x="1913" y="926"/>
              <a:ext cx="16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/>
                <a:t>12</a:t>
              </a:r>
              <a:endParaRPr lang="en-US"/>
            </a:p>
          </p:txBody>
        </p:sp>
      </p:grpSp>
      <p:sp>
        <p:nvSpPr>
          <p:cNvPr id="115773" name="Freeform 61"/>
          <p:cNvSpPr>
            <a:spLocks noEditPoints="1"/>
          </p:cNvSpPr>
          <p:nvPr/>
        </p:nvSpPr>
        <p:spPr bwMode="auto">
          <a:xfrm>
            <a:off x="7026275" y="4319588"/>
            <a:ext cx="1473200" cy="534987"/>
          </a:xfrm>
          <a:custGeom>
            <a:avLst/>
            <a:gdLst/>
            <a:ahLst/>
            <a:cxnLst>
              <a:cxn ang="0">
                <a:pos x="921" y="337"/>
              </a:cxn>
              <a:cxn ang="0">
                <a:pos x="60" y="35"/>
              </a:cxn>
              <a:cxn ang="0">
                <a:pos x="58" y="35"/>
              </a:cxn>
              <a:cxn ang="0">
                <a:pos x="56" y="33"/>
              </a:cxn>
              <a:cxn ang="0">
                <a:pos x="56" y="32"/>
              </a:cxn>
              <a:cxn ang="0">
                <a:pos x="56" y="29"/>
              </a:cxn>
              <a:cxn ang="0">
                <a:pos x="56" y="27"/>
              </a:cxn>
              <a:cxn ang="0">
                <a:pos x="58" y="27"/>
              </a:cxn>
              <a:cxn ang="0">
                <a:pos x="60" y="26"/>
              </a:cxn>
              <a:cxn ang="0">
                <a:pos x="63" y="27"/>
              </a:cxn>
              <a:cxn ang="0">
                <a:pos x="924" y="328"/>
              </a:cxn>
              <a:cxn ang="0">
                <a:pos x="926" y="329"/>
              </a:cxn>
              <a:cxn ang="0">
                <a:pos x="926" y="331"/>
              </a:cxn>
              <a:cxn ang="0">
                <a:pos x="928" y="332"/>
              </a:cxn>
              <a:cxn ang="0">
                <a:pos x="928" y="334"/>
              </a:cxn>
              <a:cxn ang="0">
                <a:pos x="926" y="335"/>
              </a:cxn>
              <a:cxn ang="0">
                <a:pos x="924" y="337"/>
              </a:cxn>
              <a:cxn ang="0">
                <a:pos x="923" y="337"/>
              </a:cxn>
              <a:cxn ang="0">
                <a:pos x="921" y="337"/>
              </a:cxn>
              <a:cxn ang="0">
                <a:pos x="921" y="337"/>
              </a:cxn>
              <a:cxn ang="0">
                <a:pos x="60" y="71"/>
              </a:cxn>
              <a:cxn ang="0">
                <a:pos x="0" y="10"/>
              </a:cxn>
              <a:cxn ang="0">
                <a:pos x="85" y="0"/>
              </a:cxn>
              <a:cxn ang="0">
                <a:pos x="60" y="71"/>
              </a:cxn>
            </a:cxnLst>
            <a:rect l="0" t="0" r="r" b="b"/>
            <a:pathLst>
              <a:path w="928" h="337">
                <a:moveTo>
                  <a:pt x="921" y="337"/>
                </a:moveTo>
                <a:lnTo>
                  <a:pt x="60" y="35"/>
                </a:lnTo>
                <a:lnTo>
                  <a:pt x="58" y="35"/>
                </a:lnTo>
                <a:lnTo>
                  <a:pt x="56" y="33"/>
                </a:lnTo>
                <a:lnTo>
                  <a:pt x="56" y="32"/>
                </a:lnTo>
                <a:lnTo>
                  <a:pt x="56" y="29"/>
                </a:lnTo>
                <a:lnTo>
                  <a:pt x="56" y="27"/>
                </a:lnTo>
                <a:lnTo>
                  <a:pt x="58" y="27"/>
                </a:lnTo>
                <a:lnTo>
                  <a:pt x="60" y="26"/>
                </a:lnTo>
                <a:lnTo>
                  <a:pt x="63" y="27"/>
                </a:lnTo>
                <a:lnTo>
                  <a:pt x="924" y="328"/>
                </a:lnTo>
                <a:lnTo>
                  <a:pt x="926" y="329"/>
                </a:lnTo>
                <a:lnTo>
                  <a:pt x="926" y="331"/>
                </a:lnTo>
                <a:lnTo>
                  <a:pt x="928" y="332"/>
                </a:lnTo>
                <a:lnTo>
                  <a:pt x="928" y="334"/>
                </a:lnTo>
                <a:lnTo>
                  <a:pt x="926" y="335"/>
                </a:lnTo>
                <a:lnTo>
                  <a:pt x="924" y="337"/>
                </a:lnTo>
                <a:lnTo>
                  <a:pt x="923" y="337"/>
                </a:lnTo>
                <a:lnTo>
                  <a:pt x="921" y="337"/>
                </a:lnTo>
                <a:lnTo>
                  <a:pt x="921" y="337"/>
                </a:lnTo>
                <a:close/>
                <a:moveTo>
                  <a:pt x="60" y="71"/>
                </a:moveTo>
                <a:lnTo>
                  <a:pt x="0" y="10"/>
                </a:lnTo>
                <a:lnTo>
                  <a:pt x="85" y="0"/>
                </a:lnTo>
                <a:lnTo>
                  <a:pt x="60" y="71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74" name="Freeform 62"/>
          <p:cNvSpPr>
            <a:spLocks noEditPoints="1"/>
          </p:cNvSpPr>
          <p:nvPr/>
        </p:nvSpPr>
        <p:spPr bwMode="auto">
          <a:xfrm>
            <a:off x="7388225" y="4930775"/>
            <a:ext cx="1139825" cy="806450"/>
          </a:xfrm>
          <a:custGeom>
            <a:avLst/>
            <a:gdLst/>
            <a:ahLst/>
            <a:cxnLst>
              <a:cxn ang="0">
                <a:pos x="716" y="8"/>
              </a:cxn>
              <a:cxn ang="0">
                <a:pos x="55" y="474"/>
              </a:cxn>
              <a:cxn ang="0">
                <a:pos x="53" y="476"/>
              </a:cxn>
              <a:cxn ang="0">
                <a:pos x="52" y="476"/>
              </a:cxn>
              <a:cxn ang="0">
                <a:pos x="50" y="474"/>
              </a:cxn>
              <a:cxn ang="0">
                <a:pos x="49" y="474"/>
              </a:cxn>
              <a:cxn ang="0">
                <a:pos x="47" y="471"/>
              </a:cxn>
              <a:cxn ang="0">
                <a:pos x="47" y="470"/>
              </a:cxn>
              <a:cxn ang="0">
                <a:pos x="49" y="468"/>
              </a:cxn>
              <a:cxn ang="0">
                <a:pos x="50" y="467"/>
              </a:cxn>
              <a:cxn ang="0">
                <a:pos x="710" y="0"/>
              </a:cxn>
              <a:cxn ang="0">
                <a:pos x="712" y="0"/>
              </a:cxn>
              <a:cxn ang="0">
                <a:pos x="715" y="0"/>
              </a:cxn>
              <a:cxn ang="0">
                <a:pos x="716" y="0"/>
              </a:cxn>
              <a:cxn ang="0">
                <a:pos x="718" y="2"/>
              </a:cxn>
              <a:cxn ang="0">
                <a:pos x="718" y="4"/>
              </a:cxn>
              <a:cxn ang="0">
                <a:pos x="718" y="5"/>
              </a:cxn>
              <a:cxn ang="0">
                <a:pos x="718" y="7"/>
              </a:cxn>
              <a:cxn ang="0">
                <a:pos x="716" y="8"/>
              </a:cxn>
              <a:cxn ang="0">
                <a:pos x="716" y="8"/>
              </a:cxn>
              <a:cxn ang="0">
                <a:pos x="85" y="495"/>
              </a:cxn>
              <a:cxn ang="0">
                <a:pos x="0" y="508"/>
              </a:cxn>
              <a:cxn ang="0">
                <a:pos x="41" y="433"/>
              </a:cxn>
              <a:cxn ang="0">
                <a:pos x="85" y="495"/>
              </a:cxn>
            </a:cxnLst>
            <a:rect l="0" t="0" r="r" b="b"/>
            <a:pathLst>
              <a:path w="718" h="508">
                <a:moveTo>
                  <a:pt x="716" y="8"/>
                </a:moveTo>
                <a:lnTo>
                  <a:pt x="55" y="474"/>
                </a:lnTo>
                <a:lnTo>
                  <a:pt x="53" y="476"/>
                </a:lnTo>
                <a:lnTo>
                  <a:pt x="52" y="476"/>
                </a:lnTo>
                <a:lnTo>
                  <a:pt x="50" y="474"/>
                </a:lnTo>
                <a:lnTo>
                  <a:pt x="49" y="474"/>
                </a:lnTo>
                <a:lnTo>
                  <a:pt x="47" y="471"/>
                </a:lnTo>
                <a:lnTo>
                  <a:pt x="47" y="470"/>
                </a:lnTo>
                <a:lnTo>
                  <a:pt x="49" y="468"/>
                </a:lnTo>
                <a:lnTo>
                  <a:pt x="50" y="467"/>
                </a:lnTo>
                <a:lnTo>
                  <a:pt x="710" y="0"/>
                </a:lnTo>
                <a:lnTo>
                  <a:pt x="712" y="0"/>
                </a:lnTo>
                <a:lnTo>
                  <a:pt x="715" y="0"/>
                </a:lnTo>
                <a:lnTo>
                  <a:pt x="716" y="0"/>
                </a:lnTo>
                <a:lnTo>
                  <a:pt x="718" y="2"/>
                </a:lnTo>
                <a:lnTo>
                  <a:pt x="718" y="4"/>
                </a:lnTo>
                <a:lnTo>
                  <a:pt x="718" y="5"/>
                </a:lnTo>
                <a:lnTo>
                  <a:pt x="718" y="7"/>
                </a:lnTo>
                <a:lnTo>
                  <a:pt x="716" y="8"/>
                </a:lnTo>
                <a:lnTo>
                  <a:pt x="716" y="8"/>
                </a:lnTo>
                <a:close/>
                <a:moveTo>
                  <a:pt x="85" y="495"/>
                </a:moveTo>
                <a:lnTo>
                  <a:pt x="0" y="508"/>
                </a:lnTo>
                <a:lnTo>
                  <a:pt x="41" y="433"/>
                </a:lnTo>
                <a:lnTo>
                  <a:pt x="85" y="49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75" name="Freeform 63"/>
          <p:cNvSpPr>
            <a:spLocks noEditPoints="1"/>
          </p:cNvSpPr>
          <p:nvPr/>
        </p:nvSpPr>
        <p:spPr bwMode="auto">
          <a:xfrm>
            <a:off x="6894513" y="4365625"/>
            <a:ext cx="382587" cy="1392238"/>
          </a:xfrm>
          <a:custGeom>
            <a:avLst/>
            <a:gdLst/>
            <a:ahLst/>
            <a:cxnLst>
              <a:cxn ang="0">
                <a:pos x="231" y="874"/>
              </a:cxn>
              <a:cxn ang="0">
                <a:pos x="28" y="62"/>
              </a:cxn>
              <a:cxn ang="0">
                <a:pos x="28" y="60"/>
              </a:cxn>
              <a:cxn ang="0">
                <a:pos x="28" y="59"/>
              </a:cxn>
              <a:cxn ang="0">
                <a:pos x="30" y="57"/>
              </a:cxn>
              <a:cxn ang="0">
                <a:pos x="32" y="57"/>
              </a:cxn>
              <a:cxn ang="0">
                <a:pos x="33" y="56"/>
              </a:cxn>
              <a:cxn ang="0">
                <a:pos x="35" y="57"/>
              </a:cxn>
              <a:cxn ang="0">
                <a:pos x="36" y="59"/>
              </a:cxn>
              <a:cxn ang="0">
                <a:pos x="38" y="60"/>
              </a:cxn>
              <a:cxn ang="0">
                <a:pos x="241" y="871"/>
              </a:cxn>
              <a:cxn ang="0">
                <a:pos x="240" y="874"/>
              </a:cxn>
              <a:cxn ang="0">
                <a:pos x="240" y="876"/>
              </a:cxn>
              <a:cxn ang="0">
                <a:pos x="238" y="877"/>
              </a:cxn>
              <a:cxn ang="0">
                <a:pos x="237" y="877"/>
              </a:cxn>
              <a:cxn ang="0">
                <a:pos x="235" y="877"/>
              </a:cxn>
              <a:cxn ang="0">
                <a:pos x="234" y="877"/>
              </a:cxn>
              <a:cxn ang="0">
                <a:pos x="232" y="876"/>
              </a:cxn>
              <a:cxn ang="0">
                <a:pos x="231" y="874"/>
              </a:cxn>
              <a:cxn ang="0">
                <a:pos x="231" y="874"/>
              </a:cxn>
              <a:cxn ang="0">
                <a:pos x="0" y="83"/>
              </a:cxn>
              <a:cxn ang="0">
                <a:pos x="18" y="0"/>
              </a:cxn>
              <a:cxn ang="0">
                <a:pos x="73" y="65"/>
              </a:cxn>
              <a:cxn ang="0">
                <a:pos x="0" y="83"/>
              </a:cxn>
            </a:cxnLst>
            <a:rect l="0" t="0" r="r" b="b"/>
            <a:pathLst>
              <a:path w="241" h="877">
                <a:moveTo>
                  <a:pt x="231" y="874"/>
                </a:moveTo>
                <a:lnTo>
                  <a:pt x="28" y="62"/>
                </a:lnTo>
                <a:lnTo>
                  <a:pt x="28" y="60"/>
                </a:lnTo>
                <a:lnTo>
                  <a:pt x="28" y="59"/>
                </a:lnTo>
                <a:lnTo>
                  <a:pt x="30" y="57"/>
                </a:lnTo>
                <a:lnTo>
                  <a:pt x="32" y="57"/>
                </a:lnTo>
                <a:lnTo>
                  <a:pt x="33" y="56"/>
                </a:lnTo>
                <a:lnTo>
                  <a:pt x="35" y="57"/>
                </a:lnTo>
                <a:lnTo>
                  <a:pt x="36" y="59"/>
                </a:lnTo>
                <a:lnTo>
                  <a:pt x="38" y="60"/>
                </a:lnTo>
                <a:lnTo>
                  <a:pt x="241" y="871"/>
                </a:lnTo>
                <a:lnTo>
                  <a:pt x="240" y="874"/>
                </a:lnTo>
                <a:lnTo>
                  <a:pt x="240" y="876"/>
                </a:lnTo>
                <a:lnTo>
                  <a:pt x="238" y="877"/>
                </a:lnTo>
                <a:lnTo>
                  <a:pt x="237" y="877"/>
                </a:lnTo>
                <a:lnTo>
                  <a:pt x="235" y="877"/>
                </a:lnTo>
                <a:lnTo>
                  <a:pt x="234" y="877"/>
                </a:lnTo>
                <a:lnTo>
                  <a:pt x="232" y="876"/>
                </a:lnTo>
                <a:lnTo>
                  <a:pt x="231" y="874"/>
                </a:lnTo>
                <a:lnTo>
                  <a:pt x="231" y="874"/>
                </a:lnTo>
                <a:close/>
                <a:moveTo>
                  <a:pt x="0" y="83"/>
                </a:moveTo>
                <a:lnTo>
                  <a:pt x="18" y="0"/>
                </a:lnTo>
                <a:lnTo>
                  <a:pt x="73" y="65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76" name="Freeform 64"/>
          <p:cNvSpPr>
            <a:spLocks noEditPoints="1"/>
          </p:cNvSpPr>
          <p:nvPr/>
        </p:nvSpPr>
        <p:spPr bwMode="auto">
          <a:xfrm>
            <a:off x="7019925" y="4371975"/>
            <a:ext cx="354013" cy="1319213"/>
          </a:xfrm>
          <a:custGeom>
            <a:avLst/>
            <a:gdLst/>
            <a:ahLst/>
            <a:cxnLst>
              <a:cxn ang="0">
                <a:pos x="10" y="5"/>
              </a:cxn>
              <a:cxn ang="0">
                <a:pos x="194" y="768"/>
              </a:cxn>
              <a:cxn ang="0">
                <a:pos x="194" y="770"/>
              </a:cxn>
              <a:cxn ang="0">
                <a:pos x="194" y="771"/>
              </a:cxn>
              <a:cxn ang="0">
                <a:pos x="193" y="773"/>
              </a:cxn>
              <a:cxn ang="0">
                <a:pos x="191" y="775"/>
              </a:cxn>
              <a:cxn ang="0">
                <a:pos x="188" y="775"/>
              </a:cxn>
              <a:cxn ang="0">
                <a:pos x="187" y="773"/>
              </a:cxn>
              <a:cxn ang="0">
                <a:pos x="185" y="771"/>
              </a:cxn>
              <a:cxn ang="0">
                <a:pos x="185" y="770"/>
              </a:cxn>
              <a:cxn ang="0">
                <a:pos x="0" y="6"/>
              </a:cxn>
              <a:cxn ang="0">
                <a:pos x="0" y="5"/>
              </a:cxn>
              <a:cxn ang="0">
                <a:pos x="1" y="3"/>
              </a:cxn>
              <a:cxn ang="0">
                <a:pos x="3" y="2"/>
              </a:cxn>
              <a:cxn ang="0">
                <a:pos x="4" y="0"/>
              </a:cxn>
              <a:cxn ang="0">
                <a:pos x="6" y="0"/>
              </a:cxn>
              <a:cxn ang="0">
                <a:pos x="7" y="2"/>
              </a:cxn>
              <a:cxn ang="0">
                <a:pos x="9" y="3"/>
              </a:cxn>
              <a:cxn ang="0">
                <a:pos x="10" y="5"/>
              </a:cxn>
              <a:cxn ang="0">
                <a:pos x="10" y="5"/>
              </a:cxn>
              <a:cxn ang="0">
                <a:pos x="223" y="749"/>
              </a:cxn>
              <a:cxn ang="0">
                <a:pos x="205" y="831"/>
              </a:cxn>
              <a:cxn ang="0">
                <a:pos x="150" y="767"/>
              </a:cxn>
              <a:cxn ang="0">
                <a:pos x="223" y="749"/>
              </a:cxn>
            </a:cxnLst>
            <a:rect l="0" t="0" r="r" b="b"/>
            <a:pathLst>
              <a:path w="223" h="831">
                <a:moveTo>
                  <a:pt x="10" y="5"/>
                </a:moveTo>
                <a:lnTo>
                  <a:pt x="194" y="768"/>
                </a:lnTo>
                <a:lnTo>
                  <a:pt x="194" y="770"/>
                </a:lnTo>
                <a:lnTo>
                  <a:pt x="194" y="771"/>
                </a:lnTo>
                <a:lnTo>
                  <a:pt x="193" y="773"/>
                </a:lnTo>
                <a:lnTo>
                  <a:pt x="191" y="775"/>
                </a:lnTo>
                <a:lnTo>
                  <a:pt x="188" y="775"/>
                </a:lnTo>
                <a:lnTo>
                  <a:pt x="187" y="773"/>
                </a:lnTo>
                <a:lnTo>
                  <a:pt x="185" y="771"/>
                </a:lnTo>
                <a:lnTo>
                  <a:pt x="185" y="770"/>
                </a:lnTo>
                <a:lnTo>
                  <a:pt x="0" y="6"/>
                </a:lnTo>
                <a:lnTo>
                  <a:pt x="0" y="5"/>
                </a:lnTo>
                <a:lnTo>
                  <a:pt x="1" y="3"/>
                </a:lnTo>
                <a:lnTo>
                  <a:pt x="3" y="2"/>
                </a:lnTo>
                <a:lnTo>
                  <a:pt x="4" y="0"/>
                </a:lnTo>
                <a:lnTo>
                  <a:pt x="6" y="0"/>
                </a:lnTo>
                <a:lnTo>
                  <a:pt x="7" y="2"/>
                </a:lnTo>
                <a:lnTo>
                  <a:pt x="9" y="3"/>
                </a:lnTo>
                <a:lnTo>
                  <a:pt x="10" y="5"/>
                </a:lnTo>
                <a:lnTo>
                  <a:pt x="10" y="5"/>
                </a:lnTo>
                <a:close/>
                <a:moveTo>
                  <a:pt x="223" y="749"/>
                </a:moveTo>
                <a:lnTo>
                  <a:pt x="205" y="831"/>
                </a:lnTo>
                <a:lnTo>
                  <a:pt x="150" y="767"/>
                </a:lnTo>
                <a:lnTo>
                  <a:pt x="223" y="74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77" name="Freeform 65"/>
          <p:cNvSpPr>
            <a:spLocks noEditPoints="1"/>
          </p:cNvSpPr>
          <p:nvPr/>
        </p:nvSpPr>
        <p:spPr bwMode="auto">
          <a:xfrm>
            <a:off x="4691063" y="4311650"/>
            <a:ext cx="2163762" cy="209550"/>
          </a:xfrm>
          <a:custGeom>
            <a:avLst/>
            <a:gdLst/>
            <a:ahLst/>
            <a:cxnLst>
              <a:cxn ang="0">
                <a:pos x="1359" y="11"/>
              </a:cxn>
              <a:cxn ang="0">
                <a:pos x="64" y="100"/>
              </a:cxn>
              <a:cxn ang="0">
                <a:pos x="60" y="100"/>
              </a:cxn>
              <a:cxn ang="0">
                <a:pos x="59" y="99"/>
              </a:cxn>
              <a:cxn ang="0">
                <a:pos x="57" y="97"/>
              </a:cxn>
              <a:cxn ang="0">
                <a:pos x="57" y="96"/>
              </a:cxn>
              <a:cxn ang="0">
                <a:pos x="57" y="94"/>
              </a:cxn>
              <a:cxn ang="0">
                <a:pos x="59" y="93"/>
              </a:cxn>
              <a:cxn ang="0">
                <a:pos x="60" y="91"/>
              </a:cxn>
              <a:cxn ang="0">
                <a:pos x="62" y="91"/>
              </a:cxn>
              <a:cxn ang="0">
                <a:pos x="1357" y="0"/>
              </a:cxn>
              <a:cxn ang="0">
                <a:pos x="1359" y="0"/>
              </a:cxn>
              <a:cxn ang="0">
                <a:pos x="1360" y="2"/>
              </a:cxn>
              <a:cxn ang="0">
                <a:pos x="1362" y="3"/>
              </a:cxn>
              <a:cxn ang="0">
                <a:pos x="1363" y="5"/>
              </a:cxn>
              <a:cxn ang="0">
                <a:pos x="1362" y="6"/>
              </a:cxn>
              <a:cxn ang="0">
                <a:pos x="1362" y="8"/>
              </a:cxn>
              <a:cxn ang="0">
                <a:pos x="1360" y="9"/>
              </a:cxn>
              <a:cxn ang="0">
                <a:pos x="1359" y="11"/>
              </a:cxn>
              <a:cxn ang="0">
                <a:pos x="1359" y="11"/>
              </a:cxn>
              <a:cxn ang="0">
                <a:pos x="77" y="132"/>
              </a:cxn>
              <a:cxn ang="0">
                <a:pos x="0" y="100"/>
              </a:cxn>
              <a:cxn ang="0">
                <a:pos x="73" y="58"/>
              </a:cxn>
              <a:cxn ang="0">
                <a:pos x="77" y="132"/>
              </a:cxn>
            </a:cxnLst>
            <a:rect l="0" t="0" r="r" b="b"/>
            <a:pathLst>
              <a:path w="1363" h="132">
                <a:moveTo>
                  <a:pt x="1359" y="11"/>
                </a:moveTo>
                <a:lnTo>
                  <a:pt x="64" y="100"/>
                </a:lnTo>
                <a:lnTo>
                  <a:pt x="60" y="100"/>
                </a:lnTo>
                <a:lnTo>
                  <a:pt x="59" y="99"/>
                </a:lnTo>
                <a:lnTo>
                  <a:pt x="57" y="97"/>
                </a:lnTo>
                <a:lnTo>
                  <a:pt x="57" y="96"/>
                </a:lnTo>
                <a:lnTo>
                  <a:pt x="57" y="94"/>
                </a:lnTo>
                <a:lnTo>
                  <a:pt x="59" y="93"/>
                </a:lnTo>
                <a:lnTo>
                  <a:pt x="60" y="91"/>
                </a:lnTo>
                <a:lnTo>
                  <a:pt x="62" y="91"/>
                </a:lnTo>
                <a:lnTo>
                  <a:pt x="1357" y="0"/>
                </a:lnTo>
                <a:lnTo>
                  <a:pt x="1359" y="0"/>
                </a:lnTo>
                <a:lnTo>
                  <a:pt x="1360" y="2"/>
                </a:lnTo>
                <a:lnTo>
                  <a:pt x="1362" y="3"/>
                </a:lnTo>
                <a:lnTo>
                  <a:pt x="1363" y="5"/>
                </a:lnTo>
                <a:lnTo>
                  <a:pt x="1362" y="6"/>
                </a:lnTo>
                <a:lnTo>
                  <a:pt x="1362" y="8"/>
                </a:lnTo>
                <a:lnTo>
                  <a:pt x="1360" y="9"/>
                </a:lnTo>
                <a:lnTo>
                  <a:pt x="1359" y="11"/>
                </a:lnTo>
                <a:lnTo>
                  <a:pt x="1359" y="11"/>
                </a:lnTo>
                <a:close/>
                <a:moveTo>
                  <a:pt x="77" y="132"/>
                </a:moveTo>
                <a:lnTo>
                  <a:pt x="0" y="100"/>
                </a:lnTo>
                <a:lnTo>
                  <a:pt x="73" y="58"/>
                </a:lnTo>
                <a:lnTo>
                  <a:pt x="77" y="13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78" name="Freeform 66"/>
          <p:cNvSpPr>
            <a:spLocks noEditPoints="1"/>
          </p:cNvSpPr>
          <p:nvPr/>
        </p:nvSpPr>
        <p:spPr bwMode="auto">
          <a:xfrm>
            <a:off x="4637088" y="4492625"/>
            <a:ext cx="2601912" cy="1319213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1584" y="799"/>
              </a:cxn>
              <a:cxn ang="0">
                <a:pos x="1586" y="799"/>
              </a:cxn>
              <a:cxn ang="0">
                <a:pos x="1587" y="800"/>
              </a:cxn>
              <a:cxn ang="0">
                <a:pos x="1587" y="803"/>
              </a:cxn>
              <a:cxn ang="0">
                <a:pos x="1587" y="805"/>
              </a:cxn>
              <a:cxn ang="0">
                <a:pos x="1586" y="806"/>
              </a:cxn>
              <a:cxn ang="0">
                <a:pos x="1584" y="806"/>
              </a:cxn>
              <a:cxn ang="0">
                <a:pos x="1581" y="806"/>
              </a:cxn>
              <a:cxn ang="0">
                <a:pos x="1580" y="806"/>
              </a:cxn>
              <a:cxn ang="0">
                <a:pos x="3" y="9"/>
              </a:cxn>
              <a:cxn ang="0">
                <a:pos x="2" y="9"/>
              </a:cxn>
              <a:cxn ang="0">
                <a:pos x="0" y="6"/>
              </a:cxn>
              <a:cxn ang="0">
                <a:pos x="0" y="5"/>
              </a:cxn>
              <a:cxn ang="0">
                <a:pos x="0" y="3"/>
              </a:cxn>
              <a:cxn ang="0">
                <a:pos x="2" y="2"/>
              </a:cxn>
              <a:cxn ang="0">
                <a:pos x="3" y="0"/>
              </a:cxn>
              <a:cxn ang="0">
                <a:pos x="5" y="0"/>
              </a:cxn>
              <a:cxn ang="0">
                <a:pos x="6" y="2"/>
              </a:cxn>
              <a:cxn ang="0">
                <a:pos x="6" y="2"/>
              </a:cxn>
              <a:cxn ang="0">
                <a:pos x="1589" y="762"/>
              </a:cxn>
              <a:cxn ang="0">
                <a:pos x="1639" y="831"/>
              </a:cxn>
              <a:cxn ang="0">
                <a:pos x="1554" y="831"/>
              </a:cxn>
              <a:cxn ang="0">
                <a:pos x="1589" y="762"/>
              </a:cxn>
            </a:cxnLst>
            <a:rect l="0" t="0" r="r" b="b"/>
            <a:pathLst>
              <a:path w="1639" h="831">
                <a:moveTo>
                  <a:pt x="6" y="2"/>
                </a:moveTo>
                <a:lnTo>
                  <a:pt x="1584" y="799"/>
                </a:lnTo>
                <a:lnTo>
                  <a:pt x="1586" y="799"/>
                </a:lnTo>
                <a:lnTo>
                  <a:pt x="1587" y="800"/>
                </a:lnTo>
                <a:lnTo>
                  <a:pt x="1587" y="803"/>
                </a:lnTo>
                <a:lnTo>
                  <a:pt x="1587" y="805"/>
                </a:lnTo>
                <a:lnTo>
                  <a:pt x="1586" y="806"/>
                </a:lnTo>
                <a:lnTo>
                  <a:pt x="1584" y="806"/>
                </a:lnTo>
                <a:lnTo>
                  <a:pt x="1581" y="806"/>
                </a:lnTo>
                <a:lnTo>
                  <a:pt x="1580" y="806"/>
                </a:lnTo>
                <a:lnTo>
                  <a:pt x="3" y="9"/>
                </a:lnTo>
                <a:lnTo>
                  <a:pt x="2" y="9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lnTo>
                  <a:pt x="2" y="2"/>
                </a:lnTo>
                <a:lnTo>
                  <a:pt x="3" y="0"/>
                </a:lnTo>
                <a:lnTo>
                  <a:pt x="5" y="0"/>
                </a:lnTo>
                <a:lnTo>
                  <a:pt x="6" y="2"/>
                </a:lnTo>
                <a:lnTo>
                  <a:pt x="6" y="2"/>
                </a:lnTo>
                <a:close/>
                <a:moveTo>
                  <a:pt x="1589" y="762"/>
                </a:moveTo>
                <a:lnTo>
                  <a:pt x="1639" y="831"/>
                </a:lnTo>
                <a:lnTo>
                  <a:pt x="1554" y="831"/>
                </a:lnTo>
                <a:lnTo>
                  <a:pt x="1589" y="76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79" name="Freeform 67"/>
          <p:cNvSpPr>
            <a:spLocks noEditPoints="1"/>
          </p:cNvSpPr>
          <p:nvPr/>
        </p:nvSpPr>
        <p:spPr bwMode="auto">
          <a:xfrm>
            <a:off x="5173663" y="5864225"/>
            <a:ext cx="2057400" cy="492125"/>
          </a:xfrm>
          <a:custGeom>
            <a:avLst/>
            <a:gdLst/>
            <a:ahLst/>
            <a:cxnLst>
              <a:cxn ang="0">
                <a:pos x="1292" y="9"/>
              </a:cxn>
              <a:cxn ang="0">
                <a:pos x="62" y="281"/>
              </a:cxn>
              <a:cxn ang="0">
                <a:pos x="61" y="281"/>
              </a:cxn>
              <a:cxn ang="0">
                <a:pos x="59" y="279"/>
              </a:cxn>
              <a:cxn ang="0">
                <a:pos x="57" y="278"/>
              </a:cxn>
              <a:cxn ang="0">
                <a:pos x="56" y="276"/>
              </a:cxn>
              <a:cxn ang="0">
                <a:pos x="56" y="275"/>
              </a:cxn>
              <a:cxn ang="0">
                <a:pos x="57" y="273"/>
              </a:cxn>
              <a:cxn ang="0">
                <a:pos x="59" y="272"/>
              </a:cxn>
              <a:cxn ang="0">
                <a:pos x="61" y="272"/>
              </a:cxn>
              <a:cxn ang="0">
                <a:pos x="1290" y="0"/>
              </a:cxn>
              <a:cxn ang="0">
                <a:pos x="1292" y="0"/>
              </a:cxn>
              <a:cxn ang="0">
                <a:pos x="1293" y="2"/>
              </a:cxn>
              <a:cxn ang="0">
                <a:pos x="1295" y="2"/>
              </a:cxn>
              <a:cxn ang="0">
                <a:pos x="1296" y="5"/>
              </a:cxn>
              <a:cxn ang="0">
                <a:pos x="1296" y="6"/>
              </a:cxn>
              <a:cxn ang="0">
                <a:pos x="1295" y="8"/>
              </a:cxn>
              <a:cxn ang="0">
                <a:pos x="1293" y="9"/>
              </a:cxn>
              <a:cxn ang="0">
                <a:pos x="1292" y="9"/>
              </a:cxn>
              <a:cxn ang="0">
                <a:pos x="1292" y="9"/>
              </a:cxn>
              <a:cxn ang="0">
                <a:pos x="82" y="310"/>
              </a:cxn>
              <a:cxn ang="0">
                <a:pos x="0" y="290"/>
              </a:cxn>
              <a:cxn ang="0">
                <a:pos x="65" y="237"/>
              </a:cxn>
              <a:cxn ang="0">
                <a:pos x="82" y="310"/>
              </a:cxn>
            </a:cxnLst>
            <a:rect l="0" t="0" r="r" b="b"/>
            <a:pathLst>
              <a:path w="1296" h="310">
                <a:moveTo>
                  <a:pt x="1292" y="9"/>
                </a:moveTo>
                <a:lnTo>
                  <a:pt x="62" y="281"/>
                </a:lnTo>
                <a:lnTo>
                  <a:pt x="61" y="281"/>
                </a:lnTo>
                <a:lnTo>
                  <a:pt x="59" y="279"/>
                </a:lnTo>
                <a:lnTo>
                  <a:pt x="57" y="278"/>
                </a:lnTo>
                <a:lnTo>
                  <a:pt x="56" y="276"/>
                </a:lnTo>
                <a:lnTo>
                  <a:pt x="56" y="275"/>
                </a:lnTo>
                <a:lnTo>
                  <a:pt x="57" y="273"/>
                </a:lnTo>
                <a:lnTo>
                  <a:pt x="59" y="272"/>
                </a:lnTo>
                <a:lnTo>
                  <a:pt x="61" y="272"/>
                </a:lnTo>
                <a:lnTo>
                  <a:pt x="1290" y="0"/>
                </a:lnTo>
                <a:lnTo>
                  <a:pt x="1292" y="0"/>
                </a:lnTo>
                <a:lnTo>
                  <a:pt x="1293" y="2"/>
                </a:lnTo>
                <a:lnTo>
                  <a:pt x="1295" y="2"/>
                </a:lnTo>
                <a:lnTo>
                  <a:pt x="1296" y="5"/>
                </a:lnTo>
                <a:lnTo>
                  <a:pt x="1296" y="6"/>
                </a:lnTo>
                <a:lnTo>
                  <a:pt x="1295" y="8"/>
                </a:lnTo>
                <a:lnTo>
                  <a:pt x="1293" y="9"/>
                </a:lnTo>
                <a:lnTo>
                  <a:pt x="1292" y="9"/>
                </a:lnTo>
                <a:lnTo>
                  <a:pt x="1292" y="9"/>
                </a:lnTo>
                <a:close/>
                <a:moveTo>
                  <a:pt x="82" y="310"/>
                </a:moveTo>
                <a:lnTo>
                  <a:pt x="0" y="290"/>
                </a:lnTo>
                <a:lnTo>
                  <a:pt x="65" y="237"/>
                </a:lnTo>
                <a:lnTo>
                  <a:pt x="82" y="31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80" name="Freeform 68"/>
          <p:cNvSpPr>
            <a:spLocks noEditPoints="1"/>
          </p:cNvSpPr>
          <p:nvPr/>
        </p:nvSpPr>
        <p:spPr bwMode="auto">
          <a:xfrm>
            <a:off x="3452813" y="5570538"/>
            <a:ext cx="1530350" cy="790575"/>
          </a:xfrm>
          <a:custGeom>
            <a:avLst/>
            <a:gdLst/>
            <a:ahLst/>
            <a:cxnLst>
              <a:cxn ang="0">
                <a:pos x="958" y="498"/>
              </a:cxn>
              <a:cxn ang="0">
                <a:pos x="55" y="33"/>
              </a:cxn>
              <a:cxn ang="0">
                <a:pos x="53" y="32"/>
              </a:cxn>
              <a:cxn ang="0">
                <a:pos x="52" y="30"/>
              </a:cxn>
              <a:cxn ang="0">
                <a:pos x="52" y="29"/>
              </a:cxn>
              <a:cxn ang="0">
                <a:pos x="52" y="27"/>
              </a:cxn>
              <a:cxn ang="0">
                <a:pos x="53" y="26"/>
              </a:cxn>
              <a:cxn ang="0">
                <a:pos x="55" y="24"/>
              </a:cxn>
              <a:cxn ang="0">
                <a:pos x="56" y="24"/>
              </a:cxn>
              <a:cxn ang="0">
                <a:pos x="59" y="24"/>
              </a:cxn>
              <a:cxn ang="0">
                <a:pos x="962" y="489"/>
              </a:cxn>
              <a:cxn ang="0">
                <a:pos x="964" y="490"/>
              </a:cxn>
              <a:cxn ang="0">
                <a:pos x="964" y="492"/>
              </a:cxn>
              <a:cxn ang="0">
                <a:pos x="964" y="493"/>
              </a:cxn>
              <a:cxn ang="0">
                <a:pos x="964" y="496"/>
              </a:cxn>
              <a:cxn ang="0">
                <a:pos x="962" y="496"/>
              </a:cxn>
              <a:cxn ang="0">
                <a:pos x="961" y="498"/>
              </a:cxn>
              <a:cxn ang="0">
                <a:pos x="959" y="498"/>
              </a:cxn>
              <a:cxn ang="0">
                <a:pos x="958" y="498"/>
              </a:cxn>
              <a:cxn ang="0">
                <a:pos x="958" y="498"/>
              </a:cxn>
              <a:cxn ang="0">
                <a:pos x="50" y="68"/>
              </a:cxn>
              <a:cxn ang="0">
                <a:pos x="0" y="0"/>
              </a:cxn>
              <a:cxn ang="0">
                <a:pos x="85" y="1"/>
              </a:cxn>
              <a:cxn ang="0">
                <a:pos x="50" y="68"/>
              </a:cxn>
            </a:cxnLst>
            <a:rect l="0" t="0" r="r" b="b"/>
            <a:pathLst>
              <a:path w="964" h="498">
                <a:moveTo>
                  <a:pt x="958" y="498"/>
                </a:moveTo>
                <a:lnTo>
                  <a:pt x="55" y="33"/>
                </a:lnTo>
                <a:lnTo>
                  <a:pt x="53" y="32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5" y="24"/>
                </a:lnTo>
                <a:lnTo>
                  <a:pt x="56" y="24"/>
                </a:lnTo>
                <a:lnTo>
                  <a:pt x="59" y="24"/>
                </a:lnTo>
                <a:lnTo>
                  <a:pt x="962" y="489"/>
                </a:lnTo>
                <a:lnTo>
                  <a:pt x="964" y="490"/>
                </a:lnTo>
                <a:lnTo>
                  <a:pt x="964" y="492"/>
                </a:lnTo>
                <a:lnTo>
                  <a:pt x="964" y="493"/>
                </a:lnTo>
                <a:lnTo>
                  <a:pt x="964" y="496"/>
                </a:lnTo>
                <a:lnTo>
                  <a:pt x="962" y="496"/>
                </a:lnTo>
                <a:lnTo>
                  <a:pt x="961" y="498"/>
                </a:lnTo>
                <a:lnTo>
                  <a:pt x="959" y="498"/>
                </a:lnTo>
                <a:lnTo>
                  <a:pt x="958" y="498"/>
                </a:lnTo>
                <a:lnTo>
                  <a:pt x="958" y="498"/>
                </a:lnTo>
                <a:close/>
                <a:moveTo>
                  <a:pt x="50" y="68"/>
                </a:moveTo>
                <a:lnTo>
                  <a:pt x="0" y="0"/>
                </a:lnTo>
                <a:lnTo>
                  <a:pt x="85" y="1"/>
                </a:lnTo>
                <a:lnTo>
                  <a:pt x="50" y="68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81" name="Freeform 69"/>
          <p:cNvSpPr>
            <a:spLocks noEditPoints="1"/>
          </p:cNvSpPr>
          <p:nvPr/>
        </p:nvSpPr>
        <p:spPr bwMode="auto">
          <a:xfrm>
            <a:off x="3452813" y="4524375"/>
            <a:ext cx="1031875" cy="939800"/>
          </a:xfrm>
          <a:custGeom>
            <a:avLst/>
            <a:gdLst/>
            <a:ahLst/>
            <a:cxnLst>
              <a:cxn ang="0">
                <a:pos x="649" y="7"/>
              </a:cxn>
              <a:cxn ang="0">
                <a:pos x="50" y="554"/>
              </a:cxn>
              <a:cxn ang="0">
                <a:pos x="48" y="554"/>
              </a:cxn>
              <a:cxn ang="0">
                <a:pos x="47" y="554"/>
              </a:cxn>
              <a:cxn ang="0">
                <a:pos x="45" y="554"/>
              </a:cxn>
              <a:cxn ang="0">
                <a:pos x="44" y="553"/>
              </a:cxn>
              <a:cxn ang="0">
                <a:pos x="42" y="551"/>
              </a:cxn>
              <a:cxn ang="0">
                <a:pos x="42" y="549"/>
              </a:cxn>
              <a:cxn ang="0">
                <a:pos x="42" y="548"/>
              </a:cxn>
              <a:cxn ang="0">
                <a:pos x="44" y="546"/>
              </a:cxn>
              <a:cxn ang="0">
                <a:pos x="643" y="1"/>
              </a:cxn>
              <a:cxn ang="0">
                <a:pos x="644" y="0"/>
              </a:cxn>
              <a:cxn ang="0">
                <a:pos x="646" y="0"/>
              </a:cxn>
              <a:cxn ang="0">
                <a:pos x="647" y="0"/>
              </a:cxn>
              <a:cxn ang="0">
                <a:pos x="649" y="1"/>
              </a:cxn>
              <a:cxn ang="0">
                <a:pos x="650" y="3"/>
              </a:cxn>
              <a:cxn ang="0">
                <a:pos x="650" y="4"/>
              </a:cxn>
              <a:cxn ang="0">
                <a:pos x="650" y="6"/>
              </a:cxn>
              <a:cxn ang="0">
                <a:pos x="649" y="7"/>
              </a:cxn>
              <a:cxn ang="0">
                <a:pos x="649" y="7"/>
              </a:cxn>
              <a:cxn ang="0">
                <a:pos x="82" y="569"/>
              </a:cxn>
              <a:cxn ang="0">
                <a:pos x="0" y="592"/>
              </a:cxn>
              <a:cxn ang="0">
                <a:pos x="30" y="513"/>
              </a:cxn>
              <a:cxn ang="0">
                <a:pos x="82" y="569"/>
              </a:cxn>
            </a:cxnLst>
            <a:rect l="0" t="0" r="r" b="b"/>
            <a:pathLst>
              <a:path w="650" h="592">
                <a:moveTo>
                  <a:pt x="649" y="7"/>
                </a:moveTo>
                <a:lnTo>
                  <a:pt x="50" y="554"/>
                </a:lnTo>
                <a:lnTo>
                  <a:pt x="48" y="554"/>
                </a:lnTo>
                <a:lnTo>
                  <a:pt x="47" y="554"/>
                </a:lnTo>
                <a:lnTo>
                  <a:pt x="45" y="554"/>
                </a:lnTo>
                <a:lnTo>
                  <a:pt x="44" y="553"/>
                </a:lnTo>
                <a:lnTo>
                  <a:pt x="42" y="551"/>
                </a:lnTo>
                <a:lnTo>
                  <a:pt x="42" y="549"/>
                </a:lnTo>
                <a:lnTo>
                  <a:pt x="42" y="548"/>
                </a:lnTo>
                <a:lnTo>
                  <a:pt x="44" y="546"/>
                </a:lnTo>
                <a:lnTo>
                  <a:pt x="643" y="1"/>
                </a:lnTo>
                <a:lnTo>
                  <a:pt x="644" y="0"/>
                </a:lnTo>
                <a:lnTo>
                  <a:pt x="646" y="0"/>
                </a:lnTo>
                <a:lnTo>
                  <a:pt x="647" y="0"/>
                </a:lnTo>
                <a:lnTo>
                  <a:pt x="649" y="1"/>
                </a:lnTo>
                <a:lnTo>
                  <a:pt x="650" y="3"/>
                </a:lnTo>
                <a:lnTo>
                  <a:pt x="650" y="4"/>
                </a:lnTo>
                <a:lnTo>
                  <a:pt x="650" y="6"/>
                </a:lnTo>
                <a:lnTo>
                  <a:pt x="649" y="7"/>
                </a:lnTo>
                <a:lnTo>
                  <a:pt x="649" y="7"/>
                </a:lnTo>
                <a:close/>
                <a:moveTo>
                  <a:pt x="82" y="569"/>
                </a:moveTo>
                <a:lnTo>
                  <a:pt x="0" y="592"/>
                </a:lnTo>
                <a:lnTo>
                  <a:pt x="30" y="513"/>
                </a:lnTo>
                <a:lnTo>
                  <a:pt x="82" y="5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82" name="Freeform 70"/>
          <p:cNvSpPr>
            <a:spLocks noEditPoints="1"/>
          </p:cNvSpPr>
          <p:nvPr/>
        </p:nvSpPr>
        <p:spPr bwMode="auto">
          <a:xfrm>
            <a:off x="4545013" y="4560888"/>
            <a:ext cx="544512" cy="1725612"/>
          </a:xfrm>
          <a:custGeom>
            <a:avLst/>
            <a:gdLst/>
            <a:ahLst/>
            <a:cxnLst>
              <a:cxn ang="0">
                <a:pos x="333" y="1084"/>
              </a:cxn>
              <a:cxn ang="0">
                <a:pos x="29" y="62"/>
              </a:cxn>
              <a:cxn ang="0">
                <a:pos x="28" y="60"/>
              </a:cxn>
              <a:cxn ang="0">
                <a:pos x="29" y="59"/>
              </a:cxn>
              <a:cxn ang="0">
                <a:pos x="31" y="57"/>
              </a:cxn>
              <a:cxn ang="0">
                <a:pos x="32" y="56"/>
              </a:cxn>
              <a:cxn ang="0">
                <a:pos x="34" y="56"/>
              </a:cxn>
              <a:cxn ang="0">
                <a:pos x="35" y="57"/>
              </a:cxn>
              <a:cxn ang="0">
                <a:pos x="37" y="57"/>
              </a:cxn>
              <a:cxn ang="0">
                <a:pos x="38" y="59"/>
              </a:cxn>
              <a:cxn ang="0">
                <a:pos x="343" y="1081"/>
              </a:cxn>
              <a:cxn ang="0">
                <a:pos x="343" y="1082"/>
              </a:cxn>
              <a:cxn ang="0">
                <a:pos x="343" y="1084"/>
              </a:cxn>
              <a:cxn ang="0">
                <a:pos x="341" y="1085"/>
              </a:cxn>
              <a:cxn ang="0">
                <a:pos x="339" y="1087"/>
              </a:cxn>
              <a:cxn ang="0">
                <a:pos x="338" y="1087"/>
              </a:cxn>
              <a:cxn ang="0">
                <a:pos x="336" y="1087"/>
              </a:cxn>
              <a:cxn ang="0">
                <a:pos x="335" y="1085"/>
              </a:cxn>
              <a:cxn ang="0">
                <a:pos x="333" y="1084"/>
              </a:cxn>
              <a:cxn ang="0">
                <a:pos x="333" y="1084"/>
              </a:cxn>
              <a:cxn ang="0">
                <a:pos x="0" y="83"/>
              </a:cxn>
              <a:cxn ang="0">
                <a:pos x="16" y="0"/>
              </a:cxn>
              <a:cxn ang="0">
                <a:pos x="73" y="62"/>
              </a:cxn>
              <a:cxn ang="0">
                <a:pos x="0" y="83"/>
              </a:cxn>
            </a:cxnLst>
            <a:rect l="0" t="0" r="r" b="b"/>
            <a:pathLst>
              <a:path w="343" h="1087">
                <a:moveTo>
                  <a:pt x="333" y="1084"/>
                </a:moveTo>
                <a:lnTo>
                  <a:pt x="29" y="62"/>
                </a:lnTo>
                <a:lnTo>
                  <a:pt x="28" y="60"/>
                </a:lnTo>
                <a:lnTo>
                  <a:pt x="29" y="59"/>
                </a:lnTo>
                <a:lnTo>
                  <a:pt x="31" y="57"/>
                </a:lnTo>
                <a:lnTo>
                  <a:pt x="32" y="56"/>
                </a:lnTo>
                <a:lnTo>
                  <a:pt x="34" y="56"/>
                </a:lnTo>
                <a:lnTo>
                  <a:pt x="35" y="57"/>
                </a:lnTo>
                <a:lnTo>
                  <a:pt x="37" y="57"/>
                </a:lnTo>
                <a:lnTo>
                  <a:pt x="38" y="59"/>
                </a:lnTo>
                <a:lnTo>
                  <a:pt x="343" y="1081"/>
                </a:lnTo>
                <a:lnTo>
                  <a:pt x="343" y="1082"/>
                </a:lnTo>
                <a:lnTo>
                  <a:pt x="343" y="1084"/>
                </a:lnTo>
                <a:lnTo>
                  <a:pt x="341" y="1085"/>
                </a:lnTo>
                <a:lnTo>
                  <a:pt x="339" y="1087"/>
                </a:lnTo>
                <a:lnTo>
                  <a:pt x="338" y="1087"/>
                </a:lnTo>
                <a:lnTo>
                  <a:pt x="336" y="1087"/>
                </a:lnTo>
                <a:lnTo>
                  <a:pt x="335" y="1085"/>
                </a:lnTo>
                <a:lnTo>
                  <a:pt x="333" y="1084"/>
                </a:lnTo>
                <a:lnTo>
                  <a:pt x="333" y="1084"/>
                </a:lnTo>
                <a:close/>
                <a:moveTo>
                  <a:pt x="0" y="83"/>
                </a:moveTo>
                <a:lnTo>
                  <a:pt x="16" y="0"/>
                </a:lnTo>
                <a:lnTo>
                  <a:pt x="73" y="62"/>
                </a:lnTo>
                <a:lnTo>
                  <a:pt x="0" y="8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83" name="Rectangle 71"/>
          <p:cNvSpPr>
            <a:spLocks noChangeArrowheads="1"/>
          </p:cNvSpPr>
          <p:nvPr/>
        </p:nvSpPr>
        <p:spPr bwMode="auto">
          <a:xfrm>
            <a:off x="7632700" y="42894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sp>
        <p:nvSpPr>
          <p:cNvPr id="115784" name="Rectangle 72"/>
          <p:cNvSpPr>
            <a:spLocks noChangeArrowheads="1"/>
          </p:cNvSpPr>
          <p:nvPr/>
        </p:nvSpPr>
        <p:spPr bwMode="auto">
          <a:xfrm>
            <a:off x="7240588" y="48402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18</a:t>
            </a:r>
            <a:endParaRPr lang="en-US"/>
          </a:p>
        </p:txBody>
      </p:sp>
      <p:sp>
        <p:nvSpPr>
          <p:cNvPr id="115785" name="Rectangle 73"/>
          <p:cNvSpPr>
            <a:spLocks noChangeArrowheads="1"/>
          </p:cNvSpPr>
          <p:nvPr/>
        </p:nvSpPr>
        <p:spPr bwMode="auto">
          <a:xfrm>
            <a:off x="6894513" y="48783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2</a:t>
            </a:r>
            <a:endParaRPr lang="en-US"/>
          </a:p>
        </p:txBody>
      </p:sp>
      <p:sp>
        <p:nvSpPr>
          <p:cNvPr id="115786" name="Rectangle 74"/>
          <p:cNvSpPr>
            <a:spLocks noChangeArrowheads="1"/>
          </p:cNvSpPr>
          <p:nvPr/>
        </p:nvSpPr>
        <p:spPr bwMode="auto">
          <a:xfrm>
            <a:off x="5670550" y="52117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10</a:t>
            </a:r>
            <a:endParaRPr lang="en-US"/>
          </a:p>
        </p:txBody>
      </p:sp>
      <p:sp>
        <p:nvSpPr>
          <p:cNvPr id="115787" name="Rectangle 75"/>
          <p:cNvSpPr>
            <a:spLocks noChangeArrowheads="1"/>
          </p:cNvSpPr>
          <p:nvPr/>
        </p:nvSpPr>
        <p:spPr bwMode="auto">
          <a:xfrm>
            <a:off x="6230938" y="61293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5789" name="Rectangle 77"/>
          <p:cNvSpPr>
            <a:spLocks noChangeArrowheads="1"/>
          </p:cNvSpPr>
          <p:nvPr/>
        </p:nvSpPr>
        <p:spPr bwMode="auto">
          <a:xfrm>
            <a:off x="3786188" y="47291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5790" name="Rectangle 78"/>
          <p:cNvSpPr>
            <a:spLocks noChangeArrowheads="1"/>
          </p:cNvSpPr>
          <p:nvPr/>
        </p:nvSpPr>
        <p:spPr bwMode="auto">
          <a:xfrm>
            <a:off x="4073525" y="60515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0</a:t>
            </a:r>
            <a:endParaRPr lang="en-US"/>
          </a:p>
        </p:txBody>
      </p:sp>
      <p:sp>
        <p:nvSpPr>
          <p:cNvPr id="115791" name="Freeform 79"/>
          <p:cNvSpPr>
            <a:spLocks noEditPoints="1"/>
          </p:cNvSpPr>
          <p:nvPr/>
        </p:nvSpPr>
        <p:spPr bwMode="auto">
          <a:xfrm>
            <a:off x="3579813" y="4651375"/>
            <a:ext cx="898525" cy="865188"/>
          </a:xfrm>
          <a:custGeom>
            <a:avLst/>
            <a:gdLst/>
            <a:ahLst/>
            <a:cxnLst>
              <a:cxn ang="0">
                <a:pos x="2" y="538"/>
              </a:cxn>
              <a:cxn ang="0">
                <a:pos x="517" y="41"/>
              </a:cxn>
              <a:cxn ang="0">
                <a:pos x="519" y="40"/>
              </a:cxn>
              <a:cxn ang="0">
                <a:pos x="520" y="40"/>
              </a:cxn>
              <a:cxn ang="0">
                <a:pos x="522" y="40"/>
              </a:cxn>
              <a:cxn ang="0">
                <a:pos x="523" y="41"/>
              </a:cxn>
              <a:cxn ang="0">
                <a:pos x="525" y="43"/>
              </a:cxn>
              <a:cxn ang="0">
                <a:pos x="525" y="44"/>
              </a:cxn>
              <a:cxn ang="0">
                <a:pos x="525" y="46"/>
              </a:cxn>
              <a:cxn ang="0">
                <a:pos x="523" y="47"/>
              </a:cxn>
              <a:cxn ang="0">
                <a:pos x="10" y="544"/>
              </a:cxn>
              <a:cxn ang="0">
                <a:pos x="6" y="545"/>
              </a:cxn>
              <a:cxn ang="0">
                <a:pos x="5" y="545"/>
              </a:cxn>
              <a:cxn ang="0">
                <a:pos x="3" y="545"/>
              </a:cxn>
              <a:cxn ang="0">
                <a:pos x="2" y="544"/>
              </a:cxn>
              <a:cxn ang="0">
                <a:pos x="0" y="542"/>
              </a:cxn>
              <a:cxn ang="0">
                <a:pos x="0" y="541"/>
              </a:cxn>
              <a:cxn ang="0">
                <a:pos x="0" y="539"/>
              </a:cxn>
              <a:cxn ang="0">
                <a:pos x="2" y="538"/>
              </a:cxn>
              <a:cxn ang="0">
                <a:pos x="2" y="538"/>
              </a:cxn>
              <a:cxn ang="0">
                <a:pos x="485" y="26"/>
              </a:cxn>
              <a:cxn ang="0">
                <a:pos x="566" y="0"/>
              </a:cxn>
              <a:cxn ang="0">
                <a:pos x="539" y="81"/>
              </a:cxn>
              <a:cxn ang="0">
                <a:pos x="485" y="26"/>
              </a:cxn>
            </a:cxnLst>
            <a:rect l="0" t="0" r="r" b="b"/>
            <a:pathLst>
              <a:path w="566" h="545">
                <a:moveTo>
                  <a:pt x="2" y="538"/>
                </a:moveTo>
                <a:lnTo>
                  <a:pt x="517" y="41"/>
                </a:lnTo>
                <a:lnTo>
                  <a:pt x="519" y="40"/>
                </a:lnTo>
                <a:lnTo>
                  <a:pt x="520" y="40"/>
                </a:lnTo>
                <a:lnTo>
                  <a:pt x="522" y="40"/>
                </a:lnTo>
                <a:lnTo>
                  <a:pt x="523" y="41"/>
                </a:lnTo>
                <a:lnTo>
                  <a:pt x="525" y="43"/>
                </a:lnTo>
                <a:lnTo>
                  <a:pt x="525" y="44"/>
                </a:lnTo>
                <a:lnTo>
                  <a:pt x="525" y="46"/>
                </a:lnTo>
                <a:lnTo>
                  <a:pt x="523" y="47"/>
                </a:lnTo>
                <a:lnTo>
                  <a:pt x="10" y="544"/>
                </a:lnTo>
                <a:lnTo>
                  <a:pt x="6" y="545"/>
                </a:lnTo>
                <a:lnTo>
                  <a:pt x="5" y="545"/>
                </a:lnTo>
                <a:lnTo>
                  <a:pt x="3" y="545"/>
                </a:lnTo>
                <a:lnTo>
                  <a:pt x="2" y="544"/>
                </a:lnTo>
                <a:lnTo>
                  <a:pt x="0" y="542"/>
                </a:lnTo>
                <a:lnTo>
                  <a:pt x="0" y="541"/>
                </a:lnTo>
                <a:lnTo>
                  <a:pt x="0" y="539"/>
                </a:lnTo>
                <a:lnTo>
                  <a:pt x="2" y="538"/>
                </a:lnTo>
                <a:lnTo>
                  <a:pt x="2" y="538"/>
                </a:lnTo>
                <a:close/>
                <a:moveTo>
                  <a:pt x="485" y="26"/>
                </a:moveTo>
                <a:lnTo>
                  <a:pt x="566" y="0"/>
                </a:lnTo>
                <a:lnTo>
                  <a:pt x="539" y="81"/>
                </a:lnTo>
                <a:lnTo>
                  <a:pt x="485" y="26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2" name="Freeform 80"/>
          <p:cNvSpPr>
            <a:spLocks noEditPoints="1"/>
          </p:cNvSpPr>
          <p:nvPr/>
        </p:nvSpPr>
        <p:spPr bwMode="auto">
          <a:xfrm>
            <a:off x="3640138" y="5530850"/>
            <a:ext cx="1306512" cy="701675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770" y="409"/>
              </a:cxn>
              <a:cxn ang="0">
                <a:pos x="771" y="409"/>
              </a:cxn>
              <a:cxn ang="0">
                <a:pos x="771" y="412"/>
              </a:cxn>
              <a:cxn ang="0">
                <a:pos x="771" y="413"/>
              </a:cxn>
              <a:cxn ang="0">
                <a:pos x="771" y="415"/>
              </a:cxn>
              <a:cxn ang="0">
                <a:pos x="770" y="416"/>
              </a:cxn>
              <a:cxn ang="0">
                <a:pos x="768" y="416"/>
              </a:cxn>
              <a:cxn ang="0">
                <a:pos x="767" y="418"/>
              </a:cxn>
              <a:cxn ang="0">
                <a:pos x="765" y="416"/>
              </a:cxn>
              <a:cxn ang="0">
                <a:pos x="3" y="10"/>
              </a:cxn>
              <a:cxn ang="0">
                <a:pos x="2" y="10"/>
              </a:cxn>
              <a:cxn ang="0">
                <a:pos x="0" y="8"/>
              </a:cxn>
              <a:cxn ang="0">
                <a:pos x="0" y="5"/>
              </a:cxn>
              <a:cxn ang="0">
                <a:pos x="2" y="4"/>
              </a:cxn>
              <a:cxn ang="0">
                <a:pos x="2" y="2"/>
              </a:cxn>
              <a:cxn ang="0">
                <a:pos x="3" y="2"/>
              </a:cxn>
              <a:cxn ang="0">
                <a:pos x="6" y="0"/>
              </a:cxn>
              <a:cxn ang="0">
                <a:pos x="8" y="2"/>
              </a:cxn>
              <a:cxn ang="0">
                <a:pos x="8" y="2"/>
              </a:cxn>
              <a:cxn ang="0">
                <a:pos x="774" y="372"/>
              </a:cxn>
              <a:cxn ang="0">
                <a:pos x="823" y="442"/>
              </a:cxn>
              <a:cxn ang="0">
                <a:pos x="738" y="441"/>
              </a:cxn>
              <a:cxn ang="0">
                <a:pos x="774" y="372"/>
              </a:cxn>
            </a:cxnLst>
            <a:rect l="0" t="0" r="r" b="b"/>
            <a:pathLst>
              <a:path w="823" h="442">
                <a:moveTo>
                  <a:pt x="8" y="2"/>
                </a:moveTo>
                <a:lnTo>
                  <a:pt x="770" y="409"/>
                </a:lnTo>
                <a:lnTo>
                  <a:pt x="771" y="409"/>
                </a:lnTo>
                <a:lnTo>
                  <a:pt x="771" y="412"/>
                </a:lnTo>
                <a:lnTo>
                  <a:pt x="771" y="413"/>
                </a:lnTo>
                <a:lnTo>
                  <a:pt x="771" y="415"/>
                </a:lnTo>
                <a:lnTo>
                  <a:pt x="770" y="416"/>
                </a:lnTo>
                <a:lnTo>
                  <a:pt x="768" y="416"/>
                </a:lnTo>
                <a:lnTo>
                  <a:pt x="767" y="418"/>
                </a:lnTo>
                <a:lnTo>
                  <a:pt x="765" y="416"/>
                </a:lnTo>
                <a:lnTo>
                  <a:pt x="3" y="10"/>
                </a:lnTo>
                <a:lnTo>
                  <a:pt x="2" y="10"/>
                </a:lnTo>
                <a:lnTo>
                  <a:pt x="0" y="8"/>
                </a:lnTo>
                <a:lnTo>
                  <a:pt x="0" y="5"/>
                </a:lnTo>
                <a:lnTo>
                  <a:pt x="2" y="4"/>
                </a:lnTo>
                <a:lnTo>
                  <a:pt x="2" y="2"/>
                </a:lnTo>
                <a:lnTo>
                  <a:pt x="3" y="2"/>
                </a:lnTo>
                <a:lnTo>
                  <a:pt x="6" y="0"/>
                </a:lnTo>
                <a:lnTo>
                  <a:pt x="8" y="2"/>
                </a:lnTo>
                <a:lnTo>
                  <a:pt x="8" y="2"/>
                </a:lnTo>
                <a:close/>
                <a:moveTo>
                  <a:pt x="774" y="372"/>
                </a:moveTo>
                <a:lnTo>
                  <a:pt x="823" y="442"/>
                </a:lnTo>
                <a:lnTo>
                  <a:pt x="738" y="441"/>
                </a:lnTo>
                <a:lnTo>
                  <a:pt x="774" y="3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3" name="Freeform 81"/>
          <p:cNvSpPr>
            <a:spLocks noEditPoints="1"/>
          </p:cNvSpPr>
          <p:nvPr/>
        </p:nvSpPr>
        <p:spPr bwMode="auto">
          <a:xfrm>
            <a:off x="4516438" y="4765675"/>
            <a:ext cx="436562" cy="1346200"/>
          </a:xfrm>
          <a:custGeom>
            <a:avLst/>
            <a:gdLst/>
            <a:ahLst/>
            <a:cxnLst>
              <a:cxn ang="0">
                <a:pos x="9" y="3"/>
              </a:cxn>
              <a:cxn ang="0">
                <a:pos x="248" y="786"/>
              </a:cxn>
              <a:cxn ang="0">
                <a:pos x="248" y="788"/>
              </a:cxn>
              <a:cxn ang="0">
                <a:pos x="246" y="791"/>
              </a:cxn>
              <a:cxn ang="0">
                <a:pos x="245" y="792"/>
              </a:cxn>
              <a:cxn ang="0">
                <a:pos x="243" y="792"/>
              </a:cxn>
              <a:cxn ang="0">
                <a:pos x="242" y="792"/>
              </a:cxn>
              <a:cxn ang="0">
                <a:pos x="240" y="792"/>
              </a:cxn>
              <a:cxn ang="0">
                <a:pos x="239" y="791"/>
              </a:cxn>
              <a:cxn ang="0">
                <a:pos x="239" y="789"/>
              </a:cxn>
              <a:cxn ang="0">
                <a:pos x="0" y="6"/>
              </a:cxn>
              <a:cxn ang="0">
                <a:pos x="0" y="4"/>
              </a:cxn>
              <a:cxn ang="0">
                <a:pos x="0" y="1"/>
              </a:cxn>
              <a:cxn ang="0">
                <a:pos x="2" y="0"/>
              </a:cxn>
              <a:cxn ang="0">
                <a:pos x="3" y="0"/>
              </a:cxn>
              <a:cxn ang="0">
                <a:pos x="5" y="0"/>
              </a:cxn>
              <a:cxn ang="0">
                <a:pos x="6" y="0"/>
              </a:cxn>
              <a:cxn ang="0">
                <a:pos x="8" y="1"/>
              </a:cxn>
              <a:cxn ang="0">
                <a:pos x="9" y="3"/>
              </a:cxn>
              <a:cxn ang="0">
                <a:pos x="9" y="3"/>
              </a:cxn>
              <a:cxn ang="0">
                <a:pos x="275" y="765"/>
              </a:cxn>
              <a:cxn ang="0">
                <a:pos x="262" y="848"/>
              </a:cxn>
              <a:cxn ang="0">
                <a:pos x="202" y="788"/>
              </a:cxn>
              <a:cxn ang="0">
                <a:pos x="275" y="765"/>
              </a:cxn>
            </a:cxnLst>
            <a:rect l="0" t="0" r="r" b="b"/>
            <a:pathLst>
              <a:path w="275" h="848">
                <a:moveTo>
                  <a:pt x="9" y="3"/>
                </a:moveTo>
                <a:lnTo>
                  <a:pt x="248" y="786"/>
                </a:lnTo>
                <a:lnTo>
                  <a:pt x="248" y="788"/>
                </a:lnTo>
                <a:lnTo>
                  <a:pt x="246" y="791"/>
                </a:lnTo>
                <a:lnTo>
                  <a:pt x="245" y="792"/>
                </a:lnTo>
                <a:lnTo>
                  <a:pt x="243" y="792"/>
                </a:lnTo>
                <a:lnTo>
                  <a:pt x="242" y="792"/>
                </a:lnTo>
                <a:lnTo>
                  <a:pt x="240" y="792"/>
                </a:lnTo>
                <a:lnTo>
                  <a:pt x="239" y="791"/>
                </a:lnTo>
                <a:lnTo>
                  <a:pt x="239" y="789"/>
                </a:lnTo>
                <a:lnTo>
                  <a:pt x="0" y="6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3" y="0"/>
                </a:lnTo>
                <a:lnTo>
                  <a:pt x="5" y="0"/>
                </a:lnTo>
                <a:lnTo>
                  <a:pt x="6" y="0"/>
                </a:lnTo>
                <a:lnTo>
                  <a:pt x="8" y="1"/>
                </a:lnTo>
                <a:lnTo>
                  <a:pt x="9" y="3"/>
                </a:lnTo>
                <a:lnTo>
                  <a:pt x="9" y="3"/>
                </a:lnTo>
                <a:close/>
                <a:moveTo>
                  <a:pt x="275" y="765"/>
                </a:moveTo>
                <a:lnTo>
                  <a:pt x="262" y="848"/>
                </a:lnTo>
                <a:lnTo>
                  <a:pt x="202" y="788"/>
                </a:lnTo>
                <a:lnTo>
                  <a:pt x="275" y="76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4" name="Freeform 82"/>
          <p:cNvSpPr>
            <a:spLocks noEditPoints="1"/>
          </p:cNvSpPr>
          <p:nvPr/>
        </p:nvSpPr>
        <p:spPr bwMode="auto">
          <a:xfrm>
            <a:off x="5300663" y="5807075"/>
            <a:ext cx="1697037" cy="390525"/>
          </a:xfrm>
          <a:custGeom>
            <a:avLst/>
            <a:gdLst/>
            <a:ahLst/>
            <a:cxnLst>
              <a:cxn ang="0">
                <a:pos x="3" y="235"/>
              </a:cxn>
              <a:cxn ang="0">
                <a:pos x="1007" y="30"/>
              </a:cxn>
              <a:cxn ang="0">
                <a:pos x="1008" y="30"/>
              </a:cxn>
              <a:cxn ang="0">
                <a:pos x="1010" y="30"/>
              </a:cxn>
              <a:cxn ang="0">
                <a:pos x="1011" y="31"/>
              </a:cxn>
              <a:cxn ang="0">
                <a:pos x="1011" y="33"/>
              </a:cxn>
              <a:cxn ang="0">
                <a:pos x="1011" y="36"/>
              </a:cxn>
              <a:cxn ang="0">
                <a:pos x="1011" y="38"/>
              </a:cxn>
              <a:cxn ang="0">
                <a:pos x="1010" y="39"/>
              </a:cxn>
              <a:cxn ang="0">
                <a:pos x="1008" y="39"/>
              </a:cxn>
              <a:cxn ang="0">
                <a:pos x="6" y="246"/>
              </a:cxn>
              <a:cxn ang="0">
                <a:pos x="3" y="244"/>
              </a:cxn>
              <a:cxn ang="0">
                <a:pos x="2" y="244"/>
              </a:cxn>
              <a:cxn ang="0">
                <a:pos x="0" y="242"/>
              </a:cxn>
              <a:cxn ang="0">
                <a:pos x="0" y="241"/>
              </a:cxn>
              <a:cxn ang="0">
                <a:pos x="0" y="239"/>
              </a:cxn>
              <a:cxn ang="0">
                <a:pos x="0" y="238"/>
              </a:cxn>
              <a:cxn ang="0">
                <a:pos x="2" y="236"/>
              </a:cxn>
              <a:cxn ang="0">
                <a:pos x="3" y="235"/>
              </a:cxn>
              <a:cxn ang="0">
                <a:pos x="3" y="235"/>
              </a:cxn>
              <a:cxn ang="0">
                <a:pos x="987" y="0"/>
              </a:cxn>
              <a:cxn ang="0">
                <a:pos x="1069" y="22"/>
              </a:cxn>
              <a:cxn ang="0">
                <a:pos x="1002" y="74"/>
              </a:cxn>
              <a:cxn ang="0">
                <a:pos x="987" y="0"/>
              </a:cxn>
            </a:cxnLst>
            <a:rect l="0" t="0" r="r" b="b"/>
            <a:pathLst>
              <a:path w="1069" h="246">
                <a:moveTo>
                  <a:pt x="3" y="235"/>
                </a:moveTo>
                <a:lnTo>
                  <a:pt x="1007" y="30"/>
                </a:lnTo>
                <a:lnTo>
                  <a:pt x="1008" y="30"/>
                </a:lnTo>
                <a:lnTo>
                  <a:pt x="1010" y="30"/>
                </a:lnTo>
                <a:lnTo>
                  <a:pt x="1011" y="31"/>
                </a:lnTo>
                <a:lnTo>
                  <a:pt x="1011" y="33"/>
                </a:lnTo>
                <a:lnTo>
                  <a:pt x="1011" y="36"/>
                </a:lnTo>
                <a:lnTo>
                  <a:pt x="1011" y="38"/>
                </a:lnTo>
                <a:lnTo>
                  <a:pt x="1010" y="39"/>
                </a:lnTo>
                <a:lnTo>
                  <a:pt x="1008" y="39"/>
                </a:lnTo>
                <a:lnTo>
                  <a:pt x="6" y="246"/>
                </a:lnTo>
                <a:lnTo>
                  <a:pt x="3" y="244"/>
                </a:lnTo>
                <a:lnTo>
                  <a:pt x="2" y="244"/>
                </a:lnTo>
                <a:lnTo>
                  <a:pt x="0" y="242"/>
                </a:lnTo>
                <a:lnTo>
                  <a:pt x="0" y="241"/>
                </a:lnTo>
                <a:lnTo>
                  <a:pt x="0" y="239"/>
                </a:lnTo>
                <a:lnTo>
                  <a:pt x="0" y="238"/>
                </a:lnTo>
                <a:lnTo>
                  <a:pt x="2" y="236"/>
                </a:lnTo>
                <a:lnTo>
                  <a:pt x="3" y="235"/>
                </a:lnTo>
                <a:lnTo>
                  <a:pt x="3" y="235"/>
                </a:lnTo>
                <a:close/>
                <a:moveTo>
                  <a:pt x="987" y="0"/>
                </a:moveTo>
                <a:lnTo>
                  <a:pt x="1069" y="22"/>
                </a:lnTo>
                <a:lnTo>
                  <a:pt x="1002" y="74"/>
                </a:lnTo>
                <a:lnTo>
                  <a:pt x="987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5" name="Freeform 83"/>
          <p:cNvSpPr>
            <a:spLocks noEditPoints="1"/>
          </p:cNvSpPr>
          <p:nvPr/>
        </p:nvSpPr>
        <p:spPr bwMode="auto">
          <a:xfrm>
            <a:off x="4992688" y="4576763"/>
            <a:ext cx="2087562" cy="1060450"/>
          </a:xfrm>
          <a:custGeom>
            <a:avLst/>
            <a:gdLst/>
            <a:ahLst/>
            <a:cxnLst>
              <a:cxn ang="0">
                <a:pos x="1309" y="668"/>
              </a:cxn>
              <a:cxn ang="0">
                <a:pos x="53" y="32"/>
              </a:cxn>
              <a:cxn ang="0">
                <a:pos x="51" y="32"/>
              </a:cxn>
              <a:cxn ang="0">
                <a:pos x="51" y="29"/>
              </a:cxn>
              <a:cxn ang="0">
                <a:pos x="51" y="28"/>
              </a:cxn>
              <a:cxn ang="0">
                <a:pos x="51" y="26"/>
              </a:cxn>
              <a:cxn ang="0">
                <a:pos x="53" y="25"/>
              </a:cxn>
              <a:cxn ang="0">
                <a:pos x="54" y="25"/>
              </a:cxn>
              <a:cxn ang="0">
                <a:pos x="56" y="23"/>
              </a:cxn>
              <a:cxn ang="0">
                <a:pos x="57" y="25"/>
              </a:cxn>
              <a:cxn ang="0">
                <a:pos x="1313" y="659"/>
              </a:cxn>
              <a:cxn ang="0">
                <a:pos x="1313" y="661"/>
              </a:cxn>
              <a:cxn ang="0">
                <a:pos x="1315" y="662"/>
              </a:cxn>
              <a:cxn ang="0">
                <a:pos x="1315" y="664"/>
              </a:cxn>
              <a:cxn ang="0">
                <a:pos x="1315" y="667"/>
              </a:cxn>
              <a:cxn ang="0">
                <a:pos x="1313" y="667"/>
              </a:cxn>
              <a:cxn ang="0">
                <a:pos x="1312" y="668"/>
              </a:cxn>
              <a:cxn ang="0">
                <a:pos x="1310" y="668"/>
              </a:cxn>
              <a:cxn ang="0">
                <a:pos x="1309" y="668"/>
              </a:cxn>
              <a:cxn ang="0">
                <a:pos x="1309" y="668"/>
              </a:cxn>
              <a:cxn ang="0">
                <a:pos x="50" y="69"/>
              </a:cxn>
              <a:cxn ang="0">
                <a:pos x="0" y="0"/>
              </a:cxn>
              <a:cxn ang="0">
                <a:pos x="85" y="0"/>
              </a:cxn>
              <a:cxn ang="0">
                <a:pos x="50" y="69"/>
              </a:cxn>
            </a:cxnLst>
            <a:rect l="0" t="0" r="r" b="b"/>
            <a:pathLst>
              <a:path w="1315" h="668">
                <a:moveTo>
                  <a:pt x="1309" y="668"/>
                </a:moveTo>
                <a:lnTo>
                  <a:pt x="53" y="32"/>
                </a:lnTo>
                <a:lnTo>
                  <a:pt x="51" y="32"/>
                </a:lnTo>
                <a:lnTo>
                  <a:pt x="51" y="29"/>
                </a:lnTo>
                <a:lnTo>
                  <a:pt x="51" y="28"/>
                </a:lnTo>
                <a:lnTo>
                  <a:pt x="51" y="26"/>
                </a:lnTo>
                <a:lnTo>
                  <a:pt x="53" y="25"/>
                </a:lnTo>
                <a:lnTo>
                  <a:pt x="54" y="25"/>
                </a:lnTo>
                <a:lnTo>
                  <a:pt x="56" y="23"/>
                </a:lnTo>
                <a:lnTo>
                  <a:pt x="57" y="25"/>
                </a:lnTo>
                <a:lnTo>
                  <a:pt x="1313" y="659"/>
                </a:lnTo>
                <a:lnTo>
                  <a:pt x="1313" y="661"/>
                </a:lnTo>
                <a:lnTo>
                  <a:pt x="1315" y="662"/>
                </a:lnTo>
                <a:lnTo>
                  <a:pt x="1315" y="664"/>
                </a:lnTo>
                <a:lnTo>
                  <a:pt x="1315" y="667"/>
                </a:lnTo>
                <a:lnTo>
                  <a:pt x="1313" y="667"/>
                </a:lnTo>
                <a:lnTo>
                  <a:pt x="1312" y="668"/>
                </a:lnTo>
                <a:lnTo>
                  <a:pt x="1310" y="668"/>
                </a:lnTo>
                <a:lnTo>
                  <a:pt x="1309" y="668"/>
                </a:lnTo>
                <a:lnTo>
                  <a:pt x="1309" y="668"/>
                </a:lnTo>
                <a:close/>
                <a:moveTo>
                  <a:pt x="50" y="69"/>
                </a:moveTo>
                <a:lnTo>
                  <a:pt x="0" y="0"/>
                </a:lnTo>
                <a:lnTo>
                  <a:pt x="85" y="0"/>
                </a:lnTo>
                <a:lnTo>
                  <a:pt x="50" y="6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6" name="Freeform 84"/>
          <p:cNvSpPr>
            <a:spLocks noEditPoints="1"/>
          </p:cNvSpPr>
          <p:nvPr/>
        </p:nvSpPr>
        <p:spPr bwMode="auto">
          <a:xfrm>
            <a:off x="5180013" y="4389438"/>
            <a:ext cx="1544637" cy="180975"/>
          </a:xfrm>
          <a:custGeom>
            <a:avLst/>
            <a:gdLst/>
            <a:ahLst/>
            <a:cxnLst>
              <a:cxn ang="0">
                <a:pos x="5" y="103"/>
              </a:cxn>
              <a:cxn ang="0">
                <a:pos x="911" y="33"/>
              </a:cxn>
              <a:cxn ang="0">
                <a:pos x="912" y="33"/>
              </a:cxn>
              <a:cxn ang="0">
                <a:pos x="914" y="33"/>
              </a:cxn>
              <a:cxn ang="0">
                <a:pos x="915" y="35"/>
              </a:cxn>
              <a:cxn ang="0">
                <a:pos x="915" y="38"/>
              </a:cxn>
              <a:cxn ang="0">
                <a:pos x="915" y="39"/>
              </a:cxn>
              <a:cxn ang="0">
                <a:pos x="914" y="41"/>
              </a:cxn>
              <a:cxn ang="0">
                <a:pos x="912" y="41"/>
              </a:cxn>
              <a:cxn ang="0">
                <a:pos x="911" y="42"/>
              </a:cxn>
              <a:cxn ang="0">
                <a:pos x="5" y="114"/>
              </a:cxn>
              <a:cxn ang="0">
                <a:pos x="3" y="112"/>
              </a:cxn>
              <a:cxn ang="0">
                <a:pos x="2" y="112"/>
              </a:cxn>
              <a:cxn ang="0">
                <a:pos x="0" y="111"/>
              </a:cxn>
              <a:cxn ang="0">
                <a:pos x="0" y="109"/>
              </a:cxn>
              <a:cxn ang="0">
                <a:pos x="0" y="106"/>
              </a:cxn>
              <a:cxn ang="0">
                <a:pos x="0" y="105"/>
              </a:cxn>
              <a:cxn ang="0">
                <a:pos x="2" y="105"/>
              </a:cxn>
              <a:cxn ang="0">
                <a:pos x="5" y="103"/>
              </a:cxn>
              <a:cxn ang="0">
                <a:pos x="5" y="103"/>
              </a:cxn>
              <a:cxn ang="0">
                <a:pos x="896" y="0"/>
              </a:cxn>
              <a:cxn ang="0">
                <a:pos x="973" y="32"/>
              </a:cxn>
              <a:cxn ang="0">
                <a:pos x="902" y="76"/>
              </a:cxn>
              <a:cxn ang="0">
                <a:pos x="896" y="0"/>
              </a:cxn>
            </a:cxnLst>
            <a:rect l="0" t="0" r="r" b="b"/>
            <a:pathLst>
              <a:path w="973" h="114">
                <a:moveTo>
                  <a:pt x="5" y="103"/>
                </a:moveTo>
                <a:lnTo>
                  <a:pt x="911" y="33"/>
                </a:lnTo>
                <a:lnTo>
                  <a:pt x="912" y="33"/>
                </a:lnTo>
                <a:lnTo>
                  <a:pt x="914" y="33"/>
                </a:lnTo>
                <a:lnTo>
                  <a:pt x="915" y="35"/>
                </a:lnTo>
                <a:lnTo>
                  <a:pt x="915" y="38"/>
                </a:lnTo>
                <a:lnTo>
                  <a:pt x="915" y="39"/>
                </a:lnTo>
                <a:lnTo>
                  <a:pt x="914" y="41"/>
                </a:lnTo>
                <a:lnTo>
                  <a:pt x="912" y="41"/>
                </a:lnTo>
                <a:lnTo>
                  <a:pt x="911" y="42"/>
                </a:lnTo>
                <a:lnTo>
                  <a:pt x="5" y="114"/>
                </a:lnTo>
                <a:lnTo>
                  <a:pt x="3" y="112"/>
                </a:lnTo>
                <a:lnTo>
                  <a:pt x="2" y="112"/>
                </a:lnTo>
                <a:lnTo>
                  <a:pt x="0" y="111"/>
                </a:lnTo>
                <a:lnTo>
                  <a:pt x="0" y="109"/>
                </a:lnTo>
                <a:lnTo>
                  <a:pt x="0" y="106"/>
                </a:lnTo>
                <a:lnTo>
                  <a:pt x="0" y="105"/>
                </a:lnTo>
                <a:lnTo>
                  <a:pt x="2" y="105"/>
                </a:lnTo>
                <a:lnTo>
                  <a:pt x="5" y="103"/>
                </a:lnTo>
                <a:lnTo>
                  <a:pt x="5" y="103"/>
                </a:lnTo>
                <a:close/>
                <a:moveTo>
                  <a:pt x="896" y="0"/>
                </a:moveTo>
                <a:lnTo>
                  <a:pt x="973" y="32"/>
                </a:lnTo>
                <a:lnTo>
                  <a:pt x="902" y="76"/>
                </a:lnTo>
                <a:lnTo>
                  <a:pt x="896" y="0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7" name="Freeform 85"/>
          <p:cNvSpPr>
            <a:spLocks noEditPoints="1"/>
          </p:cNvSpPr>
          <p:nvPr/>
        </p:nvSpPr>
        <p:spPr bwMode="auto">
          <a:xfrm>
            <a:off x="7156450" y="4478338"/>
            <a:ext cx="1243013" cy="4191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724" y="228"/>
              </a:cxn>
              <a:cxn ang="0">
                <a:pos x="725" y="229"/>
              </a:cxn>
              <a:cxn ang="0">
                <a:pos x="727" y="231"/>
              </a:cxn>
              <a:cxn ang="0">
                <a:pos x="728" y="232"/>
              </a:cxn>
              <a:cxn ang="0">
                <a:pos x="728" y="234"/>
              </a:cxn>
              <a:cxn ang="0">
                <a:pos x="727" y="235"/>
              </a:cxn>
              <a:cxn ang="0">
                <a:pos x="725" y="237"/>
              </a:cxn>
              <a:cxn ang="0">
                <a:pos x="724" y="237"/>
              </a:cxn>
              <a:cxn ang="0">
                <a:pos x="722" y="237"/>
              </a:cxn>
              <a:cxn ang="0">
                <a:pos x="3" y="9"/>
              </a:cxn>
              <a:cxn ang="0">
                <a:pos x="2" y="8"/>
              </a:cxn>
              <a:cxn ang="0">
                <a:pos x="0" y="8"/>
              </a:cxn>
              <a:cxn ang="0">
                <a:pos x="0" y="5"/>
              </a:cxn>
              <a:cxn ang="0">
                <a:pos x="0" y="3"/>
              </a:cxn>
              <a:cxn ang="0">
                <a:pos x="0" y="2"/>
              </a:cxn>
              <a:cxn ang="0">
                <a:pos x="2" y="0"/>
              </a:cxn>
              <a:cxn ang="0">
                <a:pos x="3" y="0"/>
              </a:cxn>
              <a:cxn ang="0">
                <a:pos x="6" y="0"/>
              </a:cxn>
              <a:cxn ang="0">
                <a:pos x="6" y="0"/>
              </a:cxn>
              <a:cxn ang="0">
                <a:pos x="722" y="193"/>
              </a:cxn>
              <a:cxn ang="0">
                <a:pos x="783" y="252"/>
              </a:cxn>
              <a:cxn ang="0">
                <a:pos x="700" y="264"/>
              </a:cxn>
              <a:cxn ang="0">
                <a:pos x="722" y="193"/>
              </a:cxn>
            </a:cxnLst>
            <a:rect l="0" t="0" r="r" b="b"/>
            <a:pathLst>
              <a:path w="783" h="264">
                <a:moveTo>
                  <a:pt x="6" y="0"/>
                </a:moveTo>
                <a:lnTo>
                  <a:pt x="724" y="228"/>
                </a:lnTo>
                <a:lnTo>
                  <a:pt x="725" y="229"/>
                </a:lnTo>
                <a:lnTo>
                  <a:pt x="727" y="231"/>
                </a:lnTo>
                <a:lnTo>
                  <a:pt x="728" y="232"/>
                </a:lnTo>
                <a:lnTo>
                  <a:pt x="728" y="234"/>
                </a:lnTo>
                <a:lnTo>
                  <a:pt x="727" y="235"/>
                </a:lnTo>
                <a:lnTo>
                  <a:pt x="725" y="237"/>
                </a:lnTo>
                <a:lnTo>
                  <a:pt x="724" y="237"/>
                </a:lnTo>
                <a:lnTo>
                  <a:pt x="722" y="237"/>
                </a:lnTo>
                <a:lnTo>
                  <a:pt x="3" y="9"/>
                </a:lnTo>
                <a:lnTo>
                  <a:pt x="2" y="8"/>
                </a:lnTo>
                <a:lnTo>
                  <a:pt x="0" y="8"/>
                </a:lnTo>
                <a:lnTo>
                  <a:pt x="0" y="5"/>
                </a:lnTo>
                <a:lnTo>
                  <a:pt x="0" y="3"/>
                </a:lnTo>
                <a:lnTo>
                  <a:pt x="0" y="2"/>
                </a:lnTo>
                <a:lnTo>
                  <a:pt x="2" y="0"/>
                </a:lnTo>
                <a:lnTo>
                  <a:pt x="3" y="0"/>
                </a:lnTo>
                <a:lnTo>
                  <a:pt x="6" y="0"/>
                </a:lnTo>
                <a:lnTo>
                  <a:pt x="6" y="0"/>
                </a:lnTo>
                <a:close/>
                <a:moveTo>
                  <a:pt x="722" y="193"/>
                </a:moveTo>
                <a:lnTo>
                  <a:pt x="783" y="252"/>
                </a:lnTo>
                <a:lnTo>
                  <a:pt x="700" y="264"/>
                </a:lnTo>
                <a:lnTo>
                  <a:pt x="722" y="193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8" name="Freeform 86"/>
          <p:cNvSpPr>
            <a:spLocks noEditPoints="1"/>
          </p:cNvSpPr>
          <p:nvPr/>
        </p:nvSpPr>
        <p:spPr bwMode="auto">
          <a:xfrm>
            <a:off x="7518400" y="4967288"/>
            <a:ext cx="820738" cy="566737"/>
          </a:xfrm>
          <a:custGeom>
            <a:avLst/>
            <a:gdLst/>
            <a:ahLst/>
            <a:cxnLst>
              <a:cxn ang="0">
                <a:pos x="2" y="348"/>
              </a:cxn>
              <a:cxn ang="0">
                <a:pos x="462" y="32"/>
              </a:cxn>
              <a:cxn ang="0">
                <a:pos x="464" y="32"/>
              </a:cxn>
              <a:cxn ang="0">
                <a:pos x="466" y="32"/>
              </a:cxn>
              <a:cxn ang="0">
                <a:pos x="467" y="32"/>
              </a:cxn>
              <a:cxn ang="0">
                <a:pos x="469" y="34"/>
              </a:cxn>
              <a:cxn ang="0">
                <a:pos x="470" y="35"/>
              </a:cxn>
              <a:cxn ang="0">
                <a:pos x="470" y="37"/>
              </a:cxn>
              <a:cxn ang="0">
                <a:pos x="469" y="38"/>
              </a:cxn>
              <a:cxn ang="0">
                <a:pos x="469" y="40"/>
              </a:cxn>
              <a:cxn ang="0">
                <a:pos x="8" y="355"/>
              </a:cxn>
              <a:cxn ang="0">
                <a:pos x="5" y="357"/>
              </a:cxn>
              <a:cxn ang="0">
                <a:pos x="3" y="355"/>
              </a:cxn>
              <a:cxn ang="0">
                <a:pos x="2" y="355"/>
              </a:cxn>
              <a:cxn ang="0">
                <a:pos x="0" y="354"/>
              </a:cxn>
              <a:cxn ang="0">
                <a:pos x="0" y="352"/>
              </a:cxn>
              <a:cxn ang="0">
                <a:pos x="0" y="351"/>
              </a:cxn>
              <a:cxn ang="0">
                <a:pos x="0" y="349"/>
              </a:cxn>
              <a:cxn ang="0">
                <a:pos x="2" y="348"/>
              </a:cxn>
              <a:cxn ang="0">
                <a:pos x="2" y="348"/>
              </a:cxn>
              <a:cxn ang="0">
                <a:pos x="434" y="12"/>
              </a:cxn>
              <a:cxn ang="0">
                <a:pos x="517" y="0"/>
              </a:cxn>
              <a:cxn ang="0">
                <a:pos x="476" y="75"/>
              </a:cxn>
              <a:cxn ang="0">
                <a:pos x="434" y="12"/>
              </a:cxn>
            </a:cxnLst>
            <a:rect l="0" t="0" r="r" b="b"/>
            <a:pathLst>
              <a:path w="517" h="357">
                <a:moveTo>
                  <a:pt x="2" y="348"/>
                </a:moveTo>
                <a:lnTo>
                  <a:pt x="462" y="32"/>
                </a:lnTo>
                <a:lnTo>
                  <a:pt x="464" y="32"/>
                </a:lnTo>
                <a:lnTo>
                  <a:pt x="466" y="32"/>
                </a:lnTo>
                <a:lnTo>
                  <a:pt x="467" y="32"/>
                </a:lnTo>
                <a:lnTo>
                  <a:pt x="469" y="34"/>
                </a:lnTo>
                <a:lnTo>
                  <a:pt x="470" y="35"/>
                </a:lnTo>
                <a:lnTo>
                  <a:pt x="470" y="37"/>
                </a:lnTo>
                <a:lnTo>
                  <a:pt x="469" y="38"/>
                </a:lnTo>
                <a:lnTo>
                  <a:pt x="469" y="40"/>
                </a:lnTo>
                <a:lnTo>
                  <a:pt x="8" y="355"/>
                </a:lnTo>
                <a:lnTo>
                  <a:pt x="5" y="357"/>
                </a:lnTo>
                <a:lnTo>
                  <a:pt x="3" y="355"/>
                </a:lnTo>
                <a:lnTo>
                  <a:pt x="2" y="355"/>
                </a:lnTo>
                <a:lnTo>
                  <a:pt x="0" y="354"/>
                </a:lnTo>
                <a:lnTo>
                  <a:pt x="0" y="352"/>
                </a:lnTo>
                <a:lnTo>
                  <a:pt x="0" y="351"/>
                </a:lnTo>
                <a:lnTo>
                  <a:pt x="0" y="349"/>
                </a:lnTo>
                <a:lnTo>
                  <a:pt x="2" y="348"/>
                </a:lnTo>
                <a:lnTo>
                  <a:pt x="2" y="348"/>
                </a:lnTo>
                <a:close/>
                <a:moveTo>
                  <a:pt x="434" y="12"/>
                </a:moveTo>
                <a:lnTo>
                  <a:pt x="517" y="0"/>
                </a:lnTo>
                <a:lnTo>
                  <a:pt x="476" y="75"/>
                </a:lnTo>
                <a:lnTo>
                  <a:pt x="434" y="1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799" name="Rectangle 87"/>
          <p:cNvSpPr>
            <a:spLocks noChangeArrowheads="1"/>
          </p:cNvSpPr>
          <p:nvPr/>
        </p:nvSpPr>
        <p:spPr bwMode="auto">
          <a:xfrm>
            <a:off x="4057650" y="50482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16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5800" name="Rectangle 88"/>
          <p:cNvSpPr>
            <a:spLocks noChangeArrowheads="1"/>
          </p:cNvSpPr>
          <p:nvPr/>
        </p:nvSpPr>
        <p:spPr bwMode="auto">
          <a:xfrm>
            <a:off x="4222750" y="56467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6</a:t>
            </a:r>
            <a:endParaRPr lang="en-US"/>
          </a:p>
        </p:txBody>
      </p:sp>
      <p:sp>
        <p:nvSpPr>
          <p:cNvPr id="115802" name="Rectangle 90"/>
          <p:cNvSpPr>
            <a:spLocks noChangeArrowheads="1"/>
          </p:cNvSpPr>
          <p:nvPr/>
        </p:nvSpPr>
        <p:spPr bwMode="auto">
          <a:xfrm>
            <a:off x="6003925" y="48355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0</a:t>
            </a:r>
            <a:endParaRPr lang="en-US"/>
          </a:p>
        </p:txBody>
      </p:sp>
      <p:sp>
        <p:nvSpPr>
          <p:cNvPr id="115803" name="Rectangle 91"/>
          <p:cNvSpPr>
            <a:spLocks noChangeArrowheads="1"/>
          </p:cNvSpPr>
          <p:nvPr/>
        </p:nvSpPr>
        <p:spPr bwMode="auto">
          <a:xfrm>
            <a:off x="7634288" y="46561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/>
              <a:t>8</a:t>
            </a:r>
            <a:endParaRPr lang="en-US"/>
          </a:p>
        </p:txBody>
      </p:sp>
      <p:sp>
        <p:nvSpPr>
          <p:cNvPr id="115804" name="Rectangle 92"/>
          <p:cNvSpPr>
            <a:spLocks noChangeArrowheads="1"/>
          </p:cNvSpPr>
          <p:nvPr/>
        </p:nvSpPr>
        <p:spPr bwMode="auto">
          <a:xfrm>
            <a:off x="7639050" y="510063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14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5805" name="Rectangle 93"/>
          <p:cNvSpPr>
            <a:spLocks noChangeArrowheads="1"/>
          </p:cNvSpPr>
          <p:nvPr/>
        </p:nvSpPr>
        <p:spPr bwMode="auto">
          <a:xfrm>
            <a:off x="6015038" y="5746750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33CC"/>
                </a:solidFill>
              </a:rPr>
              <a:t>10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5806" name="Freeform 94"/>
          <p:cNvSpPr>
            <a:spLocks/>
          </p:cNvSpPr>
          <p:nvPr/>
        </p:nvSpPr>
        <p:spPr bwMode="auto">
          <a:xfrm>
            <a:off x="8491538" y="4741863"/>
            <a:ext cx="269875" cy="271462"/>
          </a:xfrm>
          <a:custGeom>
            <a:avLst/>
            <a:gdLst/>
            <a:ahLst/>
            <a:cxnLst>
              <a:cxn ang="0">
                <a:pos x="76" y="1"/>
              </a:cxn>
              <a:cxn ang="0">
                <a:pos x="59" y="4"/>
              </a:cxn>
              <a:cxn ang="0">
                <a:pos x="44" y="10"/>
              </a:cxn>
              <a:cxn ang="0">
                <a:pos x="30" y="19"/>
              </a:cxn>
              <a:cxn ang="0">
                <a:pos x="18" y="31"/>
              </a:cxn>
              <a:cxn ang="0">
                <a:pos x="9" y="45"/>
              </a:cxn>
              <a:cxn ang="0">
                <a:pos x="3" y="60"/>
              </a:cxn>
              <a:cxn ang="0">
                <a:pos x="0" y="77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1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1"/>
              </a:cxn>
              <a:cxn ang="0">
                <a:pos x="150" y="139"/>
              </a:cxn>
              <a:cxn ang="0">
                <a:pos x="160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7"/>
              </a:cxn>
              <a:cxn ang="0">
                <a:pos x="167" y="60"/>
              </a:cxn>
              <a:cxn ang="0">
                <a:pos x="160" y="45"/>
              </a:cxn>
              <a:cxn ang="0">
                <a:pos x="150" y="31"/>
              </a:cxn>
              <a:cxn ang="0">
                <a:pos x="140" y="19"/>
              </a:cxn>
              <a:cxn ang="0">
                <a:pos x="126" y="10"/>
              </a:cxn>
              <a:cxn ang="0">
                <a:pos x="111" y="4"/>
              </a:cxn>
              <a:cxn ang="0">
                <a:pos x="94" y="1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76" y="1"/>
                </a:lnTo>
                <a:lnTo>
                  <a:pt x="67" y="1"/>
                </a:lnTo>
                <a:lnTo>
                  <a:pt x="59" y="4"/>
                </a:lnTo>
                <a:lnTo>
                  <a:pt x="52" y="7"/>
                </a:lnTo>
                <a:lnTo>
                  <a:pt x="44" y="10"/>
                </a:lnTo>
                <a:lnTo>
                  <a:pt x="36" y="15"/>
                </a:lnTo>
                <a:lnTo>
                  <a:pt x="30" y="19"/>
                </a:lnTo>
                <a:lnTo>
                  <a:pt x="24" y="25"/>
                </a:lnTo>
                <a:lnTo>
                  <a:pt x="18" y="31"/>
                </a:lnTo>
                <a:lnTo>
                  <a:pt x="14" y="37"/>
                </a:lnTo>
                <a:lnTo>
                  <a:pt x="9" y="45"/>
                </a:lnTo>
                <a:lnTo>
                  <a:pt x="6" y="53"/>
                </a:lnTo>
                <a:lnTo>
                  <a:pt x="3" y="60"/>
                </a:lnTo>
                <a:lnTo>
                  <a:pt x="1" y="68"/>
                </a:lnTo>
                <a:lnTo>
                  <a:pt x="0" y="77"/>
                </a:lnTo>
                <a:lnTo>
                  <a:pt x="0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1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70"/>
                </a:lnTo>
                <a:lnTo>
                  <a:pt x="76" y="170"/>
                </a:lnTo>
                <a:lnTo>
                  <a:pt x="85" y="171"/>
                </a:lnTo>
                <a:lnTo>
                  <a:pt x="94" y="170"/>
                </a:lnTo>
                <a:lnTo>
                  <a:pt x="102" y="170"/>
                </a:lnTo>
                <a:lnTo>
                  <a:pt x="111" y="167"/>
                </a:lnTo>
                <a:lnTo>
                  <a:pt x="119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1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60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3"/>
                </a:lnTo>
                <a:lnTo>
                  <a:pt x="170" y="94"/>
                </a:lnTo>
                <a:lnTo>
                  <a:pt x="170" y="86"/>
                </a:lnTo>
                <a:lnTo>
                  <a:pt x="170" y="77"/>
                </a:lnTo>
                <a:lnTo>
                  <a:pt x="169" y="68"/>
                </a:lnTo>
                <a:lnTo>
                  <a:pt x="167" y="60"/>
                </a:lnTo>
                <a:lnTo>
                  <a:pt x="164" y="53"/>
                </a:lnTo>
                <a:lnTo>
                  <a:pt x="160" y="45"/>
                </a:lnTo>
                <a:lnTo>
                  <a:pt x="155" y="37"/>
                </a:lnTo>
                <a:lnTo>
                  <a:pt x="150" y="31"/>
                </a:lnTo>
                <a:lnTo>
                  <a:pt x="146" y="25"/>
                </a:lnTo>
                <a:lnTo>
                  <a:pt x="140" y="19"/>
                </a:lnTo>
                <a:lnTo>
                  <a:pt x="132" y="15"/>
                </a:lnTo>
                <a:lnTo>
                  <a:pt x="126" y="10"/>
                </a:lnTo>
                <a:lnTo>
                  <a:pt x="119" y="7"/>
                </a:lnTo>
                <a:lnTo>
                  <a:pt x="111" y="4"/>
                </a:lnTo>
                <a:lnTo>
                  <a:pt x="102" y="1"/>
                </a:lnTo>
                <a:lnTo>
                  <a:pt x="94" y="1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07" name="Freeform 95"/>
          <p:cNvSpPr>
            <a:spLocks/>
          </p:cNvSpPr>
          <p:nvPr/>
        </p:nvSpPr>
        <p:spPr bwMode="auto">
          <a:xfrm>
            <a:off x="8491538" y="4741863"/>
            <a:ext cx="269875" cy="271462"/>
          </a:xfrm>
          <a:custGeom>
            <a:avLst/>
            <a:gdLst/>
            <a:ahLst/>
            <a:cxnLst>
              <a:cxn ang="0">
                <a:pos x="76" y="1"/>
              </a:cxn>
              <a:cxn ang="0">
                <a:pos x="59" y="4"/>
              </a:cxn>
              <a:cxn ang="0">
                <a:pos x="44" y="10"/>
              </a:cxn>
              <a:cxn ang="0">
                <a:pos x="30" y="19"/>
              </a:cxn>
              <a:cxn ang="0">
                <a:pos x="18" y="31"/>
              </a:cxn>
              <a:cxn ang="0">
                <a:pos x="9" y="45"/>
              </a:cxn>
              <a:cxn ang="0">
                <a:pos x="3" y="60"/>
              </a:cxn>
              <a:cxn ang="0">
                <a:pos x="0" y="77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1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1"/>
              </a:cxn>
              <a:cxn ang="0">
                <a:pos x="150" y="139"/>
              </a:cxn>
              <a:cxn ang="0">
                <a:pos x="160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7"/>
              </a:cxn>
              <a:cxn ang="0">
                <a:pos x="167" y="60"/>
              </a:cxn>
              <a:cxn ang="0">
                <a:pos x="160" y="45"/>
              </a:cxn>
              <a:cxn ang="0">
                <a:pos x="150" y="31"/>
              </a:cxn>
              <a:cxn ang="0">
                <a:pos x="140" y="19"/>
              </a:cxn>
              <a:cxn ang="0">
                <a:pos x="126" y="10"/>
              </a:cxn>
              <a:cxn ang="0">
                <a:pos x="111" y="4"/>
              </a:cxn>
              <a:cxn ang="0">
                <a:pos x="94" y="1"/>
              </a:cxn>
            </a:cxnLst>
            <a:rect l="0" t="0" r="r" b="b"/>
            <a:pathLst>
              <a:path w="170" h="171">
                <a:moveTo>
                  <a:pt x="85" y="0"/>
                </a:moveTo>
                <a:lnTo>
                  <a:pt x="76" y="1"/>
                </a:lnTo>
                <a:lnTo>
                  <a:pt x="67" y="1"/>
                </a:lnTo>
                <a:lnTo>
                  <a:pt x="59" y="4"/>
                </a:lnTo>
                <a:lnTo>
                  <a:pt x="52" y="7"/>
                </a:lnTo>
                <a:lnTo>
                  <a:pt x="44" y="10"/>
                </a:lnTo>
                <a:lnTo>
                  <a:pt x="36" y="15"/>
                </a:lnTo>
                <a:lnTo>
                  <a:pt x="30" y="19"/>
                </a:lnTo>
                <a:lnTo>
                  <a:pt x="24" y="25"/>
                </a:lnTo>
                <a:lnTo>
                  <a:pt x="18" y="31"/>
                </a:lnTo>
                <a:lnTo>
                  <a:pt x="14" y="37"/>
                </a:lnTo>
                <a:lnTo>
                  <a:pt x="9" y="45"/>
                </a:lnTo>
                <a:lnTo>
                  <a:pt x="6" y="53"/>
                </a:lnTo>
                <a:lnTo>
                  <a:pt x="3" y="60"/>
                </a:lnTo>
                <a:lnTo>
                  <a:pt x="1" y="68"/>
                </a:lnTo>
                <a:lnTo>
                  <a:pt x="0" y="77"/>
                </a:lnTo>
                <a:lnTo>
                  <a:pt x="0" y="86"/>
                </a:lnTo>
                <a:lnTo>
                  <a:pt x="0" y="94"/>
                </a:lnTo>
                <a:lnTo>
                  <a:pt x="1" y="103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1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70"/>
                </a:lnTo>
                <a:lnTo>
                  <a:pt x="76" y="170"/>
                </a:lnTo>
                <a:lnTo>
                  <a:pt x="85" y="171"/>
                </a:lnTo>
                <a:lnTo>
                  <a:pt x="94" y="170"/>
                </a:lnTo>
                <a:lnTo>
                  <a:pt x="102" y="170"/>
                </a:lnTo>
                <a:lnTo>
                  <a:pt x="111" y="167"/>
                </a:lnTo>
                <a:lnTo>
                  <a:pt x="119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1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60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3"/>
                </a:lnTo>
                <a:lnTo>
                  <a:pt x="170" y="94"/>
                </a:lnTo>
                <a:lnTo>
                  <a:pt x="170" y="86"/>
                </a:lnTo>
                <a:lnTo>
                  <a:pt x="170" y="77"/>
                </a:lnTo>
                <a:lnTo>
                  <a:pt x="169" y="68"/>
                </a:lnTo>
                <a:lnTo>
                  <a:pt x="167" y="60"/>
                </a:lnTo>
                <a:lnTo>
                  <a:pt x="164" y="53"/>
                </a:lnTo>
                <a:lnTo>
                  <a:pt x="160" y="45"/>
                </a:lnTo>
                <a:lnTo>
                  <a:pt x="155" y="37"/>
                </a:lnTo>
                <a:lnTo>
                  <a:pt x="150" y="31"/>
                </a:lnTo>
                <a:lnTo>
                  <a:pt x="146" y="25"/>
                </a:lnTo>
                <a:lnTo>
                  <a:pt x="140" y="19"/>
                </a:lnTo>
                <a:lnTo>
                  <a:pt x="132" y="15"/>
                </a:lnTo>
                <a:lnTo>
                  <a:pt x="126" y="10"/>
                </a:lnTo>
                <a:lnTo>
                  <a:pt x="119" y="7"/>
                </a:lnTo>
                <a:lnTo>
                  <a:pt x="111" y="4"/>
                </a:lnTo>
                <a:lnTo>
                  <a:pt x="102" y="1"/>
                </a:lnTo>
                <a:lnTo>
                  <a:pt x="94" y="1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08" name="Rectangle 96"/>
          <p:cNvSpPr>
            <a:spLocks noChangeArrowheads="1"/>
          </p:cNvSpPr>
          <p:nvPr/>
        </p:nvSpPr>
        <p:spPr bwMode="auto">
          <a:xfrm>
            <a:off x="8555038" y="4773613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D</a:t>
            </a:r>
            <a:endParaRPr lang="en-US"/>
          </a:p>
        </p:txBody>
      </p:sp>
      <p:sp>
        <p:nvSpPr>
          <p:cNvPr id="115809" name="Freeform 97"/>
          <p:cNvSpPr>
            <a:spLocks/>
          </p:cNvSpPr>
          <p:nvPr/>
        </p:nvSpPr>
        <p:spPr bwMode="auto">
          <a:xfrm>
            <a:off x="6831013" y="4078288"/>
            <a:ext cx="273050" cy="273050"/>
          </a:xfrm>
          <a:custGeom>
            <a:avLst/>
            <a:gdLst/>
            <a:ahLst/>
            <a:cxnLst>
              <a:cxn ang="0">
                <a:pos x="78" y="2"/>
              </a:cxn>
              <a:cxn ang="0">
                <a:pos x="61" y="5"/>
              </a:cxn>
              <a:cxn ang="0">
                <a:pos x="44" y="11"/>
              </a:cxn>
              <a:cxn ang="0">
                <a:pos x="32" y="20"/>
              </a:cxn>
              <a:cxn ang="0">
                <a:pos x="20" y="32"/>
              </a:cxn>
              <a:cxn ang="0">
                <a:pos x="11" y="46"/>
              </a:cxn>
              <a:cxn ang="0">
                <a:pos x="5" y="61"/>
              </a:cxn>
              <a:cxn ang="0">
                <a:pos x="0" y="77"/>
              </a:cxn>
              <a:cxn ang="0">
                <a:pos x="0" y="94"/>
              </a:cxn>
              <a:cxn ang="0">
                <a:pos x="5" y="111"/>
              </a:cxn>
              <a:cxn ang="0">
                <a:pos x="11" y="126"/>
              </a:cxn>
              <a:cxn ang="0">
                <a:pos x="20" y="140"/>
              </a:cxn>
              <a:cxn ang="0">
                <a:pos x="32" y="152"/>
              </a:cxn>
              <a:cxn ang="0">
                <a:pos x="44" y="161"/>
              </a:cxn>
              <a:cxn ang="0">
                <a:pos x="61" y="167"/>
              </a:cxn>
              <a:cxn ang="0">
                <a:pos x="78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2" y="140"/>
              </a:cxn>
              <a:cxn ang="0">
                <a:pos x="161" y="126"/>
              </a:cxn>
              <a:cxn ang="0">
                <a:pos x="167" y="111"/>
              </a:cxn>
              <a:cxn ang="0">
                <a:pos x="170" y="94"/>
              </a:cxn>
              <a:cxn ang="0">
                <a:pos x="170" y="77"/>
              </a:cxn>
              <a:cxn ang="0">
                <a:pos x="167" y="61"/>
              </a:cxn>
              <a:cxn ang="0">
                <a:pos x="161" y="46"/>
              </a:cxn>
              <a:cxn ang="0">
                <a:pos x="152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2" h="172">
                <a:moveTo>
                  <a:pt x="85" y="0"/>
                </a:moveTo>
                <a:lnTo>
                  <a:pt x="78" y="2"/>
                </a:lnTo>
                <a:lnTo>
                  <a:pt x="68" y="2"/>
                </a:lnTo>
                <a:lnTo>
                  <a:pt x="61" y="5"/>
                </a:lnTo>
                <a:lnTo>
                  <a:pt x="52" y="8"/>
                </a:lnTo>
                <a:lnTo>
                  <a:pt x="44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20" y="32"/>
                </a:lnTo>
                <a:lnTo>
                  <a:pt x="15" y="38"/>
                </a:lnTo>
                <a:lnTo>
                  <a:pt x="11" y="46"/>
                </a:lnTo>
                <a:lnTo>
                  <a:pt x="6" y="53"/>
                </a:lnTo>
                <a:lnTo>
                  <a:pt x="5" y="61"/>
                </a:lnTo>
                <a:lnTo>
                  <a:pt x="2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2" y="103"/>
                </a:lnTo>
                <a:lnTo>
                  <a:pt x="5" y="111"/>
                </a:lnTo>
                <a:lnTo>
                  <a:pt x="6" y="118"/>
                </a:lnTo>
                <a:lnTo>
                  <a:pt x="11" y="126"/>
                </a:lnTo>
                <a:lnTo>
                  <a:pt x="15" y="134"/>
                </a:lnTo>
                <a:lnTo>
                  <a:pt x="20" y="140"/>
                </a:lnTo>
                <a:lnTo>
                  <a:pt x="26" y="146"/>
                </a:lnTo>
                <a:lnTo>
                  <a:pt x="32" y="152"/>
                </a:lnTo>
                <a:lnTo>
                  <a:pt x="38" y="156"/>
                </a:lnTo>
                <a:lnTo>
                  <a:pt x="44" y="161"/>
                </a:lnTo>
                <a:lnTo>
                  <a:pt x="52" y="164"/>
                </a:lnTo>
                <a:lnTo>
                  <a:pt x="61" y="167"/>
                </a:lnTo>
                <a:lnTo>
                  <a:pt x="68" y="170"/>
                </a:lnTo>
                <a:lnTo>
                  <a:pt x="78" y="170"/>
                </a:lnTo>
                <a:lnTo>
                  <a:pt x="85" y="172"/>
                </a:lnTo>
                <a:lnTo>
                  <a:pt x="94" y="170"/>
                </a:lnTo>
                <a:lnTo>
                  <a:pt x="103" y="170"/>
                </a:lnTo>
                <a:lnTo>
                  <a:pt x="111" y="167"/>
                </a:lnTo>
                <a:lnTo>
                  <a:pt x="119" y="164"/>
                </a:lnTo>
                <a:lnTo>
                  <a:pt x="126" y="161"/>
                </a:lnTo>
                <a:lnTo>
                  <a:pt x="134" y="156"/>
                </a:lnTo>
                <a:lnTo>
                  <a:pt x="140" y="152"/>
                </a:lnTo>
                <a:lnTo>
                  <a:pt x="146" y="146"/>
                </a:lnTo>
                <a:lnTo>
                  <a:pt x="152" y="140"/>
                </a:lnTo>
                <a:lnTo>
                  <a:pt x="157" y="134"/>
                </a:lnTo>
                <a:lnTo>
                  <a:pt x="161" y="126"/>
                </a:lnTo>
                <a:lnTo>
                  <a:pt x="164" y="118"/>
                </a:lnTo>
                <a:lnTo>
                  <a:pt x="167" y="111"/>
                </a:lnTo>
                <a:lnTo>
                  <a:pt x="169" y="103"/>
                </a:lnTo>
                <a:lnTo>
                  <a:pt x="170" y="94"/>
                </a:lnTo>
                <a:lnTo>
                  <a:pt x="172" y="87"/>
                </a:lnTo>
                <a:lnTo>
                  <a:pt x="170" y="77"/>
                </a:lnTo>
                <a:lnTo>
                  <a:pt x="169" y="68"/>
                </a:lnTo>
                <a:lnTo>
                  <a:pt x="167" y="61"/>
                </a:lnTo>
                <a:lnTo>
                  <a:pt x="164" y="53"/>
                </a:lnTo>
                <a:lnTo>
                  <a:pt x="161" y="46"/>
                </a:lnTo>
                <a:lnTo>
                  <a:pt x="157" y="38"/>
                </a:lnTo>
                <a:lnTo>
                  <a:pt x="152" y="32"/>
                </a:lnTo>
                <a:lnTo>
                  <a:pt x="146" y="26"/>
                </a:lnTo>
                <a:lnTo>
                  <a:pt x="140" y="20"/>
                </a:lnTo>
                <a:lnTo>
                  <a:pt x="134" y="15"/>
                </a:lnTo>
                <a:lnTo>
                  <a:pt x="126" y="11"/>
                </a:lnTo>
                <a:lnTo>
                  <a:pt x="119" y="8"/>
                </a:lnTo>
                <a:lnTo>
                  <a:pt x="111" y="5"/>
                </a:lnTo>
                <a:lnTo>
                  <a:pt x="103" y="2"/>
                </a:lnTo>
                <a:lnTo>
                  <a:pt x="94" y="2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0" name="Freeform 98"/>
          <p:cNvSpPr>
            <a:spLocks/>
          </p:cNvSpPr>
          <p:nvPr/>
        </p:nvSpPr>
        <p:spPr bwMode="auto">
          <a:xfrm>
            <a:off x="6831013" y="4078288"/>
            <a:ext cx="273050" cy="273050"/>
          </a:xfrm>
          <a:custGeom>
            <a:avLst/>
            <a:gdLst/>
            <a:ahLst/>
            <a:cxnLst>
              <a:cxn ang="0">
                <a:pos x="78" y="2"/>
              </a:cxn>
              <a:cxn ang="0">
                <a:pos x="61" y="5"/>
              </a:cxn>
              <a:cxn ang="0">
                <a:pos x="44" y="11"/>
              </a:cxn>
              <a:cxn ang="0">
                <a:pos x="32" y="20"/>
              </a:cxn>
              <a:cxn ang="0">
                <a:pos x="20" y="32"/>
              </a:cxn>
              <a:cxn ang="0">
                <a:pos x="11" y="46"/>
              </a:cxn>
              <a:cxn ang="0">
                <a:pos x="5" y="61"/>
              </a:cxn>
              <a:cxn ang="0">
                <a:pos x="0" y="77"/>
              </a:cxn>
              <a:cxn ang="0">
                <a:pos x="0" y="94"/>
              </a:cxn>
              <a:cxn ang="0">
                <a:pos x="5" y="111"/>
              </a:cxn>
              <a:cxn ang="0">
                <a:pos x="11" y="126"/>
              </a:cxn>
              <a:cxn ang="0">
                <a:pos x="20" y="140"/>
              </a:cxn>
              <a:cxn ang="0">
                <a:pos x="32" y="152"/>
              </a:cxn>
              <a:cxn ang="0">
                <a:pos x="44" y="161"/>
              </a:cxn>
              <a:cxn ang="0">
                <a:pos x="61" y="167"/>
              </a:cxn>
              <a:cxn ang="0">
                <a:pos x="78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2" y="140"/>
              </a:cxn>
              <a:cxn ang="0">
                <a:pos x="161" y="126"/>
              </a:cxn>
              <a:cxn ang="0">
                <a:pos x="167" y="111"/>
              </a:cxn>
              <a:cxn ang="0">
                <a:pos x="170" y="94"/>
              </a:cxn>
              <a:cxn ang="0">
                <a:pos x="170" y="77"/>
              </a:cxn>
              <a:cxn ang="0">
                <a:pos x="167" y="61"/>
              </a:cxn>
              <a:cxn ang="0">
                <a:pos x="161" y="46"/>
              </a:cxn>
              <a:cxn ang="0">
                <a:pos x="152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2" h="172">
                <a:moveTo>
                  <a:pt x="85" y="0"/>
                </a:moveTo>
                <a:lnTo>
                  <a:pt x="78" y="2"/>
                </a:lnTo>
                <a:lnTo>
                  <a:pt x="68" y="2"/>
                </a:lnTo>
                <a:lnTo>
                  <a:pt x="61" y="5"/>
                </a:lnTo>
                <a:lnTo>
                  <a:pt x="52" y="8"/>
                </a:lnTo>
                <a:lnTo>
                  <a:pt x="44" y="11"/>
                </a:lnTo>
                <a:lnTo>
                  <a:pt x="38" y="15"/>
                </a:lnTo>
                <a:lnTo>
                  <a:pt x="32" y="20"/>
                </a:lnTo>
                <a:lnTo>
                  <a:pt x="26" y="26"/>
                </a:lnTo>
                <a:lnTo>
                  <a:pt x="20" y="32"/>
                </a:lnTo>
                <a:lnTo>
                  <a:pt x="15" y="38"/>
                </a:lnTo>
                <a:lnTo>
                  <a:pt x="11" y="46"/>
                </a:lnTo>
                <a:lnTo>
                  <a:pt x="6" y="53"/>
                </a:lnTo>
                <a:lnTo>
                  <a:pt x="5" y="61"/>
                </a:lnTo>
                <a:lnTo>
                  <a:pt x="2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2" y="103"/>
                </a:lnTo>
                <a:lnTo>
                  <a:pt x="5" y="111"/>
                </a:lnTo>
                <a:lnTo>
                  <a:pt x="6" y="118"/>
                </a:lnTo>
                <a:lnTo>
                  <a:pt x="11" y="126"/>
                </a:lnTo>
                <a:lnTo>
                  <a:pt x="15" y="134"/>
                </a:lnTo>
                <a:lnTo>
                  <a:pt x="20" y="140"/>
                </a:lnTo>
                <a:lnTo>
                  <a:pt x="26" y="146"/>
                </a:lnTo>
                <a:lnTo>
                  <a:pt x="32" y="152"/>
                </a:lnTo>
                <a:lnTo>
                  <a:pt x="38" y="156"/>
                </a:lnTo>
                <a:lnTo>
                  <a:pt x="44" y="161"/>
                </a:lnTo>
                <a:lnTo>
                  <a:pt x="52" y="164"/>
                </a:lnTo>
                <a:lnTo>
                  <a:pt x="61" y="167"/>
                </a:lnTo>
                <a:lnTo>
                  <a:pt x="68" y="170"/>
                </a:lnTo>
                <a:lnTo>
                  <a:pt x="78" y="170"/>
                </a:lnTo>
                <a:lnTo>
                  <a:pt x="85" y="172"/>
                </a:lnTo>
                <a:lnTo>
                  <a:pt x="94" y="170"/>
                </a:lnTo>
                <a:lnTo>
                  <a:pt x="103" y="170"/>
                </a:lnTo>
                <a:lnTo>
                  <a:pt x="111" y="167"/>
                </a:lnTo>
                <a:lnTo>
                  <a:pt x="119" y="164"/>
                </a:lnTo>
                <a:lnTo>
                  <a:pt x="126" y="161"/>
                </a:lnTo>
                <a:lnTo>
                  <a:pt x="134" y="156"/>
                </a:lnTo>
                <a:lnTo>
                  <a:pt x="140" y="152"/>
                </a:lnTo>
                <a:lnTo>
                  <a:pt x="146" y="146"/>
                </a:lnTo>
                <a:lnTo>
                  <a:pt x="152" y="140"/>
                </a:lnTo>
                <a:lnTo>
                  <a:pt x="157" y="134"/>
                </a:lnTo>
                <a:lnTo>
                  <a:pt x="161" y="126"/>
                </a:lnTo>
                <a:lnTo>
                  <a:pt x="164" y="118"/>
                </a:lnTo>
                <a:lnTo>
                  <a:pt x="167" y="111"/>
                </a:lnTo>
                <a:lnTo>
                  <a:pt x="169" y="103"/>
                </a:lnTo>
                <a:lnTo>
                  <a:pt x="170" y="94"/>
                </a:lnTo>
                <a:lnTo>
                  <a:pt x="172" y="87"/>
                </a:lnTo>
                <a:lnTo>
                  <a:pt x="170" y="77"/>
                </a:lnTo>
                <a:lnTo>
                  <a:pt x="169" y="68"/>
                </a:lnTo>
                <a:lnTo>
                  <a:pt x="167" y="61"/>
                </a:lnTo>
                <a:lnTo>
                  <a:pt x="164" y="53"/>
                </a:lnTo>
                <a:lnTo>
                  <a:pt x="161" y="46"/>
                </a:lnTo>
                <a:lnTo>
                  <a:pt x="157" y="38"/>
                </a:lnTo>
                <a:lnTo>
                  <a:pt x="152" y="32"/>
                </a:lnTo>
                <a:lnTo>
                  <a:pt x="146" y="26"/>
                </a:lnTo>
                <a:lnTo>
                  <a:pt x="140" y="20"/>
                </a:lnTo>
                <a:lnTo>
                  <a:pt x="134" y="15"/>
                </a:lnTo>
                <a:lnTo>
                  <a:pt x="126" y="11"/>
                </a:lnTo>
                <a:lnTo>
                  <a:pt x="119" y="8"/>
                </a:lnTo>
                <a:lnTo>
                  <a:pt x="111" y="5"/>
                </a:lnTo>
                <a:lnTo>
                  <a:pt x="103" y="2"/>
                </a:lnTo>
                <a:lnTo>
                  <a:pt x="94" y="2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1" name="Rectangle 99"/>
          <p:cNvSpPr>
            <a:spLocks noChangeArrowheads="1"/>
          </p:cNvSpPr>
          <p:nvPr/>
        </p:nvSpPr>
        <p:spPr bwMode="auto">
          <a:xfrm>
            <a:off x="6878638" y="4110038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M</a:t>
            </a:r>
            <a:endParaRPr lang="en-US"/>
          </a:p>
        </p:txBody>
      </p:sp>
      <p:sp>
        <p:nvSpPr>
          <p:cNvPr id="115812" name="Freeform 100"/>
          <p:cNvSpPr>
            <a:spLocks/>
          </p:cNvSpPr>
          <p:nvPr/>
        </p:nvSpPr>
        <p:spPr bwMode="auto">
          <a:xfrm>
            <a:off x="7224713" y="5737225"/>
            <a:ext cx="269875" cy="2698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3"/>
              </a:cxn>
              <a:cxn ang="0">
                <a:pos x="44" y="10"/>
              </a:cxn>
              <a:cxn ang="0">
                <a:pos x="30" y="19"/>
              </a:cxn>
              <a:cxn ang="0">
                <a:pos x="18" y="30"/>
              </a:cxn>
              <a:cxn ang="0">
                <a:pos x="9" y="44"/>
              </a:cxn>
              <a:cxn ang="0">
                <a:pos x="3" y="59"/>
              </a:cxn>
              <a:cxn ang="0">
                <a:pos x="0" y="75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0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0"/>
              </a:cxn>
              <a:cxn ang="0">
                <a:pos x="150" y="139"/>
              </a:cxn>
              <a:cxn ang="0">
                <a:pos x="159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5"/>
              </a:cxn>
              <a:cxn ang="0">
                <a:pos x="167" y="59"/>
              </a:cxn>
              <a:cxn ang="0">
                <a:pos x="159" y="44"/>
              </a:cxn>
              <a:cxn ang="0">
                <a:pos x="150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0" h="170">
                <a:moveTo>
                  <a:pt x="85" y="0"/>
                </a:moveTo>
                <a:lnTo>
                  <a:pt x="76" y="0"/>
                </a:lnTo>
                <a:lnTo>
                  <a:pt x="67" y="1"/>
                </a:lnTo>
                <a:lnTo>
                  <a:pt x="59" y="3"/>
                </a:lnTo>
                <a:lnTo>
                  <a:pt x="52" y="6"/>
                </a:lnTo>
                <a:lnTo>
                  <a:pt x="44" y="10"/>
                </a:lnTo>
                <a:lnTo>
                  <a:pt x="36" y="13"/>
                </a:lnTo>
                <a:lnTo>
                  <a:pt x="30" y="19"/>
                </a:lnTo>
                <a:lnTo>
                  <a:pt x="24" y="24"/>
                </a:lnTo>
                <a:lnTo>
                  <a:pt x="18" y="30"/>
                </a:lnTo>
                <a:lnTo>
                  <a:pt x="14" y="37"/>
                </a:lnTo>
                <a:lnTo>
                  <a:pt x="9" y="44"/>
                </a:lnTo>
                <a:lnTo>
                  <a:pt x="6" y="51"/>
                </a:lnTo>
                <a:lnTo>
                  <a:pt x="3" y="59"/>
                </a:lnTo>
                <a:lnTo>
                  <a:pt x="1" y="68"/>
                </a:lnTo>
                <a:lnTo>
                  <a:pt x="0" y="75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0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68"/>
                </a:lnTo>
                <a:lnTo>
                  <a:pt x="76" y="170"/>
                </a:lnTo>
                <a:lnTo>
                  <a:pt x="85" y="170"/>
                </a:lnTo>
                <a:lnTo>
                  <a:pt x="94" y="170"/>
                </a:lnTo>
                <a:lnTo>
                  <a:pt x="102" y="168"/>
                </a:lnTo>
                <a:lnTo>
                  <a:pt x="111" y="167"/>
                </a:lnTo>
                <a:lnTo>
                  <a:pt x="118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0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59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0" y="85"/>
                </a:lnTo>
                <a:lnTo>
                  <a:pt x="170" y="75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59" y="44"/>
                </a:lnTo>
                <a:lnTo>
                  <a:pt x="155" y="37"/>
                </a:lnTo>
                <a:lnTo>
                  <a:pt x="150" y="30"/>
                </a:lnTo>
                <a:lnTo>
                  <a:pt x="146" y="24"/>
                </a:lnTo>
                <a:lnTo>
                  <a:pt x="140" y="19"/>
                </a:lnTo>
                <a:lnTo>
                  <a:pt x="132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2" y="1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3" name="Freeform 101"/>
          <p:cNvSpPr>
            <a:spLocks/>
          </p:cNvSpPr>
          <p:nvPr/>
        </p:nvSpPr>
        <p:spPr bwMode="auto">
          <a:xfrm>
            <a:off x="7224713" y="5737225"/>
            <a:ext cx="269875" cy="269875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3"/>
              </a:cxn>
              <a:cxn ang="0">
                <a:pos x="44" y="10"/>
              </a:cxn>
              <a:cxn ang="0">
                <a:pos x="30" y="19"/>
              </a:cxn>
              <a:cxn ang="0">
                <a:pos x="18" y="30"/>
              </a:cxn>
              <a:cxn ang="0">
                <a:pos x="9" y="44"/>
              </a:cxn>
              <a:cxn ang="0">
                <a:pos x="3" y="59"/>
              </a:cxn>
              <a:cxn ang="0">
                <a:pos x="0" y="75"/>
              </a:cxn>
              <a:cxn ang="0">
                <a:pos x="0" y="94"/>
              </a:cxn>
              <a:cxn ang="0">
                <a:pos x="3" y="110"/>
              </a:cxn>
              <a:cxn ang="0">
                <a:pos x="9" y="126"/>
              </a:cxn>
              <a:cxn ang="0">
                <a:pos x="18" y="139"/>
              </a:cxn>
              <a:cxn ang="0">
                <a:pos x="30" y="150"/>
              </a:cxn>
              <a:cxn ang="0">
                <a:pos x="44" y="160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0"/>
              </a:cxn>
              <a:cxn ang="0">
                <a:pos x="140" y="150"/>
              </a:cxn>
              <a:cxn ang="0">
                <a:pos x="150" y="139"/>
              </a:cxn>
              <a:cxn ang="0">
                <a:pos x="159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5"/>
              </a:cxn>
              <a:cxn ang="0">
                <a:pos x="167" y="59"/>
              </a:cxn>
              <a:cxn ang="0">
                <a:pos x="159" y="44"/>
              </a:cxn>
              <a:cxn ang="0">
                <a:pos x="150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0" h="170">
                <a:moveTo>
                  <a:pt x="85" y="0"/>
                </a:moveTo>
                <a:lnTo>
                  <a:pt x="76" y="0"/>
                </a:lnTo>
                <a:lnTo>
                  <a:pt x="67" y="1"/>
                </a:lnTo>
                <a:lnTo>
                  <a:pt x="59" y="3"/>
                </a:lnTo>
                <a:lnTo>
                  <a:pt x="52" y="6"/>
                </a:lnTo>
                <a:lnTo>
                  <a:pt x="44" y="10"/>
                </a:lnTo>
                <a:lnTo>
                  <a:pt x="36" y="13"/>
                </a:lnTo>
                <a:lnTo>
                  <a:pt x="30" y="19"/>
                </a:lnTo>
                <a:lnTo>
                  <a:pt x="24" y="24"/>
                </a:lnTo>
                <a:lnTo>
                  <a:pt x="18" y="30"/>
                </a:lnTo>
                <a:lnTo>
                  <a:pt x="14" y="37"/>
                </a:lnTo>
                <a:lnTo>
                  <a:pt x="9" y="44"/>
                </a:lnTo>
                <a:lnTo>
                  <a:pt x="6" y="51"/>
                </a:lnTo>
                <a:lnTo>
                  <a:pt x="3" y="59"/>
                </a:lnTo>
                <a:lnTo>
                  <a:pt x="1" y="68"/>
                </a:lnTo>
                <a:lnTo>
                  <a:pt x="0" y="75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3" y="110"/>
                </a:lnTo>
                <a:lnTo>
                  <a:pt x="6" y="118"/>
                </a:lnTo>
                <a:lnTo>
                  <a:pt x="9" y="126"/>
                </a:lnTo>
                <a:lnTo>
                  <a:pt x="14" y="133"/>
                </a:lnTo>
                <a:lnTo>
                  <a:pt x="18" y="139"/>
                </a:lnTo>
                <a:lnTo>
                  <a:pt x="24" y="145"/>
                </a:lnTo>
                <a:lnTo>
                  <a:pt x="30" y="150"/>
                </a:lnTo>
                <a:lnTo>
                  <a:pt x="36" y="156"/>
                </a:lnTo>
                <a:lnTo>
                  <a:pt x="44" y="160"/>
                </a:lnTo>
                <a:lnTo>
                  <a:pt x="52" y="163"/>
                </a:lnTo>
                <a:lnTo>
                  <a:pt x="59" y="167"/>
                </a:lnTo>
                <a:lnTo>
                  <a:pt x="67" y="168"/>
                </a:lnTo>
                <a:lnTo>
                  <a:pt x="76" y="170"/>
                </a:lnTo>
                <a:lnTo>
                  <a:pt x="85" y="170"/>
                </a:lnTo>
                <a:lnTo>
                  <a:pt x="94" y="170"/>
                </a:lnTo>
                <a:lnTo>
                  <a:pt x="102" y="168"/>
                </a:lnTo>
                <a:lnTo>
                  <a:pt x="111" y="167"/>
                </a:lnTo>
                <a:lnTo>
                  <a:pt x="118" y="163"/>
                </a:lnTo>
                <a:lnTo>
                  <a:pt x="126" y="160"/>
                </a:lnTo>
                <a:lnTo>
                  <a:pt x="132" y="156"/>
                </a:lnTo>
                <a:lnTo>
                  <a:pt x="140" y="150"/>
                </a:lnTo>
                <a:lnTo>
                  <a:pt x="146" y="145"/>
                </a:lnTo>
                <a:lnTo>
                  <a:pt x="150" y="139"/>
                </a:lnTo>
                <a:lnTo>
                  <a:pt x="155" y="133"/>
                </a:lnTo>
                <a:lnTo>
                  <a:pt x="159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0" y="85"/>
                </a:lnTo>
                <a:lnTo>
                  <a:pt x="170" y="75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59" y="44"/>
                </a:lnTo>
                <a:lnTo>
                  <a:pt x="155" y="37"/>
                </a:lnTo>
                <a:lnTo>
                  <a:pt x="150" y="30"/>
                </a:lnTo>
                <a:lnTo>
                  <a:pt x="146" y="24"/>
                </a:lnTo>
                <a:lnTo>
                  <a:pt x="140" y="19"/>
                </a:lnTo>
                <a:lnTo>
                  <a:pt x="132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2" y="1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4" name="Rectangle 102"/>
          <p:cNvSpPr>
            <a:spLocks noChangeArrowheads="1"/>
          </p:cNvSpPr>
          <p:nvPr/>
        </p:nvSpPr>
        <p:spPr bwMode="auto">
          <a:xfrm>
            <a:off x="7286625" y="5768975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K</a:t>
            </a:r>
            <a:endParaRPr lang="en-US"/>
          </a:p>
        </p:txBody>
      </p:sp>
      <p:sp>
        <p:nvSpPr>
          <p:cNvPr id="115815" name="Freeform 103"/>
          <p:cNvSpPr>
            <a:spLocks/>
          </p:cNvSpPr>
          <p:nvPr/>
        </p:nvSpPr>
        <p:spPr bwMode="auto">
          <a:xfrm>
            <a:off x="3182938" y="5403850"/>
            <a:ext cx="269875" cy="273050"/>
          </a:xfrm>
          <a:custGeom>
            <a:avLst/>
            <a:gdLst/>
            <a:ahLst/>
            <a:cxnLst>
              <a:cxn ang="0">
                <a:pos x="76" y="2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6"/>
              </a:cxn>
              <a:cxn ang="0">
                <a:pos x="3" y="61"/>
              </a:cxn>
              <a:cxn ang="0">
                <a:pos x="0" y="77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39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7"/>
              </a:cxn>
              <a:cxn ang="0">
                <a:pos x="165" y="61"/>
              </a:cxn>
              <a:cxn ang="0">
                <a:pos x="159" y="46"/>
              </a:cxn>
              <a:cxn ang="0">
                <a:pos x="150" y="32"/>
              </a:cxn>
              <a:cxn ang="0">
                <a:pos x="139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2"/>
                </a:lnTo>
                <a:lnTo>
                  <a:pt x="66" y="2"/>
                </a:lnTo>
                <a:lnTo>
                  <a:pt x="59" y="5"/>
                </a:lnTo>
                <a:lnTo>
                  <a:pt x="51" y="8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6"/>
                </a:lnTo>
                <a:lnTo>
                  <a:pt x="6" y="53"/>
                </a:lnTo>
                <a:lnTo>
                  <a:pt x="3" y="61"/>
                </a:lnTo>
                <a:lnTo>
                  <a:pt x="1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8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6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6" y="170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1" y="170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6"/>
                </a:lnTo>
                <a:lnTo>
                  <a:pt x="139" y="152"/>
                </a:lnTo>
                <a:lnTo>
                  <a:pt x="145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8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7"/>
                </a:lnTo>
                <a:lnTo>
                  <a:pt x="170" y="77"/>
                </a:lnTo>
                <a:lnTo>
                  <a:pt x="168" y="68"/>
                </a:lnTo>
                <a:lnTo>
                  <a:pt x="165" y="61"/>
                </a:lnTo>
                <a:lnTo>
                  <a:pt x="164" y="53"/>
                </a:lnTo>
                <a:lnTo>
                  <a:pt x="159" y="46"/>
                </a:lnTo>
                <a:lnTo>
                  <a:pt x="155" y="38"/>
                </a:lnTo>
                <a:lnTo>
                  <a:pt x="150" y="32"/>
                </a:lnTo>
                <a:lnTo>
                  <a:pt x="145" y="26"/>
                </a:lnTo>
                <a:lnTo>
                  <a:pt x="139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8"/>
                </a:lnTo>
                <a:lnTo>
                  <a:pt x="111" y="5"/>
                </a:lnTo>
                <a:lnTo>
                  <a:pt x="101" y="2"/>
                </a:lnTo>
                <a:lnTo>
                  <a:pt x="94" y="2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6" name="Freeform 104"/>
          <p:cNvSpPr>
            <a:spLocks/>
          </p:cNvSpPr>
          <p:nvPr/>
        </p:nvSpPr>
        <p:spPr bwMode="auto">
          <a:xfrm>
            <a:off x="3182938" y="5403850"/>
            <a:ext cx="269875" cy="273050"/>
          </a:xfrm>
          <a:custGeom>
            <a:avLst/>
            <a:gdLst/>
            <a:ahLst/>
            <a:cxnLst>
              <a:cxn ang="0">
                <a:pos x="76" y="2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6"/>
              </a:cxn>
              <a:cxn ang="0">
                <a:pos x="3" y="61"/>
              </a:cxn>
              <a:cxn ang="0">
                <a:pos x="0" y="77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39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7"/>
              </a:cxn>
              <a:cxn ang="0">
                <a:pos x="165" y="61"/>
              </a:cxn>
              <a:cxn ang="0">
                <a:pos x="159" y="46"/>
              </a:cxn>
              <a:cxn ang="0">
                <a:pos x="150" y="32"/>
              </a:cxn>
              <a:cxn ang="0">
                <a:pos x="139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2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2"/>
                </a:lnTo>
                <a:lnTo>
                  <a:pt x="66" y="2"/>
                </a:lnTo>
                <a:lnTo>
                  <a:pt x="59" y="5"/>
                </a:lnTo>
                <a:lnTo>
                  <a:pt x="51" y="8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6"/>
                </a:lnTo>
                <a:lnTo>
                  <a:pt x="6" y="53"/>
                </a:lnTo>
                <a:lnTo>
                  <a:pt x="3" y="61"/>
                </a:lnTo>
                <a:lnTo>
                  <a:pt x="1" y="68"/>
                </a:lnTo>
                <a:lnTo>
                  <a:pt x="0" y="77"/>
                </a:lnTo>
                <a:lnTo>
                  <a:pt x="0" y="87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8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6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6" y="170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1" y="170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6"/>
                </a:lnTo>
                <a:lnTo>
                  <a:pt x="139" y="152"/>
                </a:lnTo>
                <a:lnTo>
                  <a:pt x="145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8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7"/>
                </a:lnTo>
                <a:lnTo>
                  <a:pt x="170" y="77"/>
                </a:lnTo>
                <a:lnTo>
                  <a:pt x="168" y="68"/>
                </a:lnTo>
                <a:lnTo>
                  <a:pt x="165" y="61"/>
                </a:lnTo>
                <a:lnTo>
                  <a:pt x="164" y="53"/>
                </a:lnTo>
                <a:lnTo>
                  <a:pt x="159" y="46"/>
                </a:lnTo>
                <a:lnTo>
                  <a:pt x="155" y="38"/>
                </a:lnTo>
                <a:lnTo>
                  <a:pt x="150" y="32"/>
                </a:lnTo>
                <a:lnTo>
                  <a:pt x="145" y="26"/>
                </a:lnTo>
                <a:lnTo>
                  <a:pt x="139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8"/>
                </a:lnTo>
                <a:lnTo>
                  <a:pt x="111" y="5"/>
                </a:lnTo>
                <a:lnTo>
                  <a:pt x="101" y="2"/>
                </a:lnTo>
                <a:lnTo>
                  <a:pt x="94" y="2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7" name="Rectangle 105"/>
          <p:cNvSpPr>
            <a:spLocks noChangeArrowheads="1"/>
          </p:cNvSpPr>
          <p:nvPr/>
        </p:nvSpPr>
        <p:spPr bwMode="auto">
          <a:xfrm>
            <a:off x="3262313" y="54356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S</a:t>
            </a:r>
            <a:endParaRPr lang="en-US"/>
          </a:p>
        </p:txBody>
      </p:sp>
      <p:sp>
        <p:nvSpPr>
          <p:cNvPr id="115818" name="Freeform 106"/>
          <p:cNvSpPr>
            <a:spLocks/>
          </p:cNvSpPr>
          <p:nvPr/>
        </p:nvSpPr>
        <p:spPr bwMode="auto">
          <a:xfrm>
            <a:off x="4418013" y="4291013"/>
            <a:ext cx="273050" cy="2698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61" y="3"/>
              </a:cxn>
              <a:cxn ang="0">
                <a:pos x="44" y="10"/>
              </a:cxn>
              <a:cxn ang="0">
                <a:pos x="32" y="19"/>
              </a:cxn>
              <a:cxn ang="0">
                <a:pos x="20" y="30"/>
              </a:cxn>
              <a:cxn ang="0">
                <a:pos x="11" y="44"/>
              </a:cxn>
              <a:cxn ang="0">
                <a:pos x="4" y="59"/>
              </a:cxn>
              <a:cxn ang="0">
                <a:pos x="0" y="76"/>
              </a:cxn>
              <a:cxn ang="0">
                <a:pos x="0" y="94"/>
              </a:cxn>
              <a:cxn ang="0">
                <a:pos x="4" y="110"/>
              </a:cxn>
              <a:cxn ang="0">
                <a:pos x="11" y="126"/>
              </a:cxn>
              <a:cxn ang="0">
                <a:pos x="20" y="139"/>
              </a:cxn>
              <a:cxn ang="0">
                <a:pos x="32" y="150"/>
              </a:cxn>
              <a:cxn ang="0">
                <a:pos x="44" y="159"/>
              </a:cxn>
              <a:cxn ang="0">
                <a:pos x="61" y="167"/>
              </a:cxn>
              <a:cxn ang="0">
                <a:pos x="77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59"/>
              </a:cxn>
              <a:cxn ang="0">
                <a:pos x="140" y="150"/>
              </a:cxn>
              <a:cxn ang="0">
                <a:pos x="152" y="139"/>
              </a:cxn>
              <a:cxn ang="0">
                <a:pos x="161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6"/>
              </a:cxn>
              <a:cxn ang="0">
                <a:pos x="167" y="59"/>
              </a:cxn>
              <a:cxn ang="0">
                <a:pos x="161" y="44"/>
              </a:cxn>
              <a:cxn ang="0">
                <a:pos x="152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2" h="170">
                <a:moveTo>
                  <a:pt x="85" y="0"/>
                </a:moveTo>
                <a:lnTo>
                  <a:pt x="77" y="0"/>
                </a:lnTo>
                <a:lnTo>
                  <a:pt x="68" y="1"/>
                </a:lnTo>
                <a:lnTo>
                  <a:pt x="61" y="3"/>
                </a:lnTo>
                <a:lnTo>
                  <a:pt x="52" y="6"/>
                </a:lnTo>
                <a:lnTo>
                  <a:pt x="44" y="10"/>
                </a:lnTo>
                <a:lnTo>
                  <a:pt x="38" y="13"/>
                </a:lnTo>
                <a:lnTo>
                  <a:pt x="32" y="19"/>
                </a:lnTo>
                <a:lnTo>
                  <a:pt x="26" y="24"/>
                </a:lnTo>
                <a:lnTo>
                  <a:pt x="20" y="30"/>
                </a:lnTo>
                <a:lnTo>
                  <a:pt x="15" y="38"/>
                </a:lnTo>
                <a:lnTo>
                  <a:pt x="11" y="44"/>
                </a:lnTo>
                <a:lnTo>
                  <a:pt x="6" y="51"/>
                </a:lnTo>
                <a:lnTo>
                  <a:pt x="4" y="59"/>
                </a:lnTo>
                <a:lnTo>
                  <a:pt x="1" y="68"/>
                </a:lnTo>
                <a:lnTo>
                  <a:pt x="0" y="76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4" y="110"/>
                </a:lnTo>
                <a:lnTo>
                  <a:pt x="6" y="118"/>
                </a:lnTo>
                <a:lnTo>
                  <a:pt x="11" y="126"/>
                </a:lnTo>
                <a:lnTo>
                  <a:pt x="15" y="132"/>
                </a:lnTo>
                <a:lnTo>
                  <a:pt x="20" y="139"/>
                </a:lnTo>
                <a:lnTo>
                  <a:pt x="26" y="145"/>
                </a:lnTo>
                <a:lnTo>
                  <a:pt x="32" y="150"/>
                </a:lnTo>
                <a:lnTo>
                  <a:pt x="38" y="156"/>
                </a:lnTo>
                <a:lnTo>
                  <a:pt x="44" y="159"/>
                </a:lnTo>
                <a:lnTo>
                  <a:pt x="52" y="164"/>
                </a:lnTo>
                <a:lnTo>
                  <a:pt x="61" y="167"/>
                </a:lnTo>
                <a:lnTo>
                  <a:pt x="68" y="168"/>
                </a:lnTo>
                <a:lnTo>
                  <a:pt x="77" y="170"/>
                </a:lnTo>
                <a:lnTo>
                  <a:pt x="85" y="170"/>
                </a:lnTo>
                <a:lnTo>
                  <a:pt x="94" y="170"/>
                </a:lnTo>
                <a:lnTo>
                  <a:pt x="103" y="168"/>
                </a:lnTo>
                <a:lnTo>
                  <a:pt x="111" y="167"/>
                </a:lnTo>
                <a:lnTo>
                  <a:pt x="118" y="164"/>
                </a:lnTo>
                <a:lnTo>
                  <a:pt x="126" y="159"/>
                </a:lnTo>
                <a:lnTo>
                  <a:pt x="134" y="156"/>
                </a:lnTo>
                <a:lnTo>
                  <a:pt x="140" y="150"/>
                </a:lnTo>
                <a:lnTo>
                  <a:pt x="146" y="145"/>
                </a:lnTo>
                <a:lnTo>
                  <a:pt x="152" y="139"/>
                </a:lnTo>
                <a:lnTo>
                  <a:pt x="156" y="132"/>
                </a:lnTo>
                <a:lnTo>
                  <a:pt x="161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2" y="85"/>
                </a:lnTo>
                <a:lnTo>
                  <a:pt x="170" y="76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61" y="44"/>
                </a:lnTo>
                <a:lnTo>
                  <a:pt x="156" y="38"/>
                </a:lnTo>
                <a:lnTo>
                  <a:pt x="152" y="30"/>
                </a:lnTo>
                <a:lnTo>
                  <a:pt x="146" y="24"/>
                </a:lnTo>
                <a:lnTo>
                  <a:pt x="140" y="19"/>
                </a:lnTo>
                <a:lnTo>
                  <a:pt x="134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3" y="1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19" name="Freeform 107"/>
          <p:cNvSpPr>
            <a:spLocks/>
          </p:cNvSpPr>
          <p:nvPr/>
        </p:nvSpPr>
        <p:spPr bwMode="auto">
          <a:xfrm>
            <a:off x="4418013" y="4291013"/>
            <a:ext cx="273050" cy="269875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61" y="3"/>
              </a:cxn>
              <a:cxn ang="0">
                <a:pos x="44" y="10"/>
              </a:cxn>
              <a:cxn ang="0">
                <a:pos x="32" y="19"/>
              </a:cxn>
              <a:cxn ang="0">
                <a:pos x="20" y="30"/>
              </a:cxn>
              <a:cxn ang="0">
                <a:pos x="11" y="44"/>
              </a:cxn>
              <a:cxn ang="0">
                <a:pos x="4" y="59"/>
              </a:cxn>
              <a:cxn ang="0">
                <a:pos x="0" y="76"/>
              </a:cxn>
              <a:cxn ang="0">
                <a:pos x="0" y="94"/>
              </a:cxn>
              <a:cxn ang="0">
                <a:pos x="4" y="110"/>
              </a:cxn>
              <a:cxn ang="0">
                <a:pos x="11" y="126"/>
              </a:cxn>
              <a:cxn ang="0">
                <a:pos x="20" y="139"/>
              </a:cxn>
              <a:cxn ang="0">
                <a:pos x="32" y="150"/>
              </a:cxn>
              <a:cxn ang="0">
                <a:pos x="44" y="159"/>
              </a:cxn>
              <a:cxn ang="0">
                <a:pos x="61" y="167"/>
              </a:cxn>
              <a:cxn ang="0">
                <a:pos x="77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59"/>
              </a:cxn>
              <a:cxn ang="0">
                <a:pos x="140" y="150"/>
              </a:cxn>
              <a:cxn ang="0">
                <a:pos x="152" y="139"/>
              </a:cxn>
              <a:cxn ang="0">
                <a:pos x="161" y="126"/>
              </a:cxn>
              <a:cxn ang="0">
                <a:pos x="167" y="110"/>
              </a:cxn>
              <a:cxn ang="0">
                <a:pos x="170" y="94"/>
              </a:cxn>
              <a:cxn ang="0">
                <a:pos x="170" y="76"/>
              </a:cxn>
              <a:cxn ang="0">
                <a:pos x="167" y="59"/>
              </a:cxn>
              <a:cxn ang="0">
                <a:pos x="161" y="44"/>
              </a:cxn>
              <a:cxn ang="0">
                <a:pos x="152" y="30"/>
              </a:cxn>
              <a:cxn ang="0">
                <a:pos x="140" y="19"/>
              </a:cxn>
              <a:cxn ang="0">
                <a:pos x="126" y="10"/>
              </a:cxn>
              <a:cxn ang="0">
                <a:pos x="111" y="3"/>
              </a:cxn>
              <a:cxn ang="0">
                <a:pos x="94" y="0"/>
              </a:cxn>
            </a:cxnLst>
            <a:rect l="0" t="0" r="r" b="b"/>
            <a:pathLst>
              <a:path w="172" h="170">
                <a:moveTo>
                  <a:pt x="85" y="0"/>
                </a:moveTo>
                <a:lnTo>
                  <a:pt x="77" y="0"/>
                </a:lnTo>
                <a:lnTo>
                  <a:pt x="68" y="1"/>
                </a:lnTo>
                <a:lnTo>
                  <a:pt x="61" y="3"/>
                </a:lnTo>
                <a:lnTo>
                  <a:pt x="52" y="6"/>
                </a:lnTo>
                <a:lnTo>
                  <a:pt x="44" y="10"/>
                </a:lnTo>
                <a:lnTo>
                  <a:pt x="38" y="13"/>
                </a:lnTo>
                <a:lnTo>
                  <a:pt x="32" y="19"/>
                </a:lnTo>
                <a:lnTo>
                  <a:pt x="26" y="24"/>
                </a:lnTo>
                <a:lnTo>
                  <a:pt x="20" y="30"/>
                </a:lnTo>
                <a:lnTo>
                  <a:pt x="15" y="38"/>
                </a:lnTo>
                <a:lnTo>
                  <a:pt x="11" y="44"/>
                </a:lnTo>
                <a:lnTo>
                  <a:pt x="6" y="51"/>
                </a:lnTo>
                <a:lnTo>
                  <a:pt x="4" y="59"/>
                </a:lnTo>
                <a:lnTo>
                  <a:pt x="1" y="68"/>
                </a:lnTo>
                <a:lnTo>
                  <a:pt x="0" y="76"/>
                </a:lnTo>
                <a:lnTo>
                  <a:pt x="0" y="85"/>
                </a:lnTo>
                <a:lnTo>
                  <a:pt x="0" y="94"/>
                </a:lnTo>
                <a:lnTo>
                  <a:pt x="1" y="101"/>
                </a:lnTo>
                <a:lnTo>
                  <a:pt x="4" y="110"/>
                </a:lnTo>
                <a:lnTo>
                  <a:pt x="6" y="118"/>
                </a:lnTo>
                <a:lnTo>
                  <a:pt x="11" y="126"/>
                </a:lnTo>
                <a:lnTo>
                  <a:pt x="15" y="132"/>
                </a:lnTo>
                <a:lnTo>
                  <a:pt x="20" y="139"/>
                </a:lnTo>
                <a:lnTo>
                  <a:pt x="26" y="145"/>
                </a:lnTo>
                <a:lnTo>
                  <a:pt x="32" y="150"/>
                </a:lnTo>
                <a:lnTo>
                  <a:pt x="38" y="156"/>
                </a:lnTo>
                <a:lnTo>
                  <a:pt x="44" y="159"/>
                </a:lnTo>
                <a:lnTo>
                  <a:pt x="52" y="164"/>
                </a:lnTo>
                <a:lnTo>
                  <a:pt x="61" y="167"/>
                </a:lnTo>
                <a:lnTo>
                  <a:pt x="68" y="168"/>
                </a:lnTo>
                <a:lnTo>
                  <a:pt x="77" y="170"/>
                </a:lnTo>
                <a:lnTo>
                  <a:pt x="85" y="170"/>
                </a:lnTo>
                <a:lnTo>
                  <a:pt x="94" y="170"/>
                </a:lnTo>
                <a:lnTo>
                  <a:pt x="103" y="168"/>
                </a:lnTo>
                <a:lnTo>
                  <a:pt x="111" y="167"/>
                </a:lnTo>
                <a:lnTo>
                  <a:pt x="118" y="164"/>
                </a:lnTo>
                <a:lnTo>
                  <a:pt x="126" y="159"/>
                </a:lnTo>
                <a:lnTo>
                  <a:pt x="134" y="156"/>
                </a:lnTo>
                <a:lnTo>
                  <a:pt x="140" y="150"/>
                </a:lnTo>
                <a:lnTo>
                  <a:pt x="146" y="145"/>
                </a:lnTo>
                <a:lnTo>
                  <a:pt x="152" y="139"/>
                </a:lnTo>
                <a:lnTo>
                  <a:pt x="156" y="132"/>
                </a:lnTo>
                <a:lnTo>
                  <a:pt x="161" y="126"/>
                </a:lnTo>
                <a:lnTo>
                  <a:pt x="164" y="118"/>
                </a:lnTo>
                <a:lnTo>
                  <a:pt x="167" y="110"/>
                </a:lnTo>
                <a:lnTo>
                  <a:pt x="169" y="101"/>
                </a:lnTo>
                <a:lnTo>
                  <a:pt x="170" y="94"/>
                </a:lnTo>
                <a:lnTo>
                  <a:pt x="172" y="85"/>
                </a:lnTo>
                <a:lnTo>
                  <a:pt x="170" y="76"/>
                </a:lnTo>
                <a:lnTo>
                  <a:pt x="169" y="68"/>
                </a:lnTo>
                <a:lnTo>
                  <a:pt x="167" y="59"/>
                </a:lnTo>
                <a:lnTo>
                  <a:pt x="164" y="51"/>
                </a:lnTo>
                <a:lnTo>
                  <a:pt x="161" y="44"/>
                </a:lnTo>
                <a:lnTo>
                  <a:pt x="156" y="38"/>
                </a:lnTo>
                <a:lnTo>
                  <a:pt x="152" y="30"/>
                </a:lnTo>
                <a:lnTo>
                  <a:pt x="146" y="24"/>
                </a:lnTo>
                <a:lnTo>
                  <a:pt x="140" y="19"/>
                </a:lnTo>
                <a:lnTo>
                  <a:pt x="134" y="13"/>
                </a:lnTo>
                <a:lnTo>
                  <a:pt x="126" y="10"/>
                </a:lnTo>
                <a:lnTo>
                  <a:pt x="118" y="6"/>
                </a:lnTo>
                <a:lnTo>
                  <a:pt x="111" y="3"/>
                </a:lnTo>
                <a:lnTo>
                  <a:pt x="103" y="1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20" name="Rectangle 108"/>
          <p:cNvSpPr>
            <a:spLocks noChangeArrowheads="1"/>
          </p:cNvSpPr>
          <p:nvPr/>
        </p:nvSpPr>
        <p:spPr bwMode="auto">
          <a:xfrm>
            <a:off x="4491038" y="4322763"/>
            <a:ext cx="134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B</a:t>
            </a:r>
            <a:endParaRPr lang="en-US"/>
          </a:p>
        </p:txBody>
      </p:sp>
      <p:sp>
        <p:nvSpPr>
          <p:cNvPr id="115821" name="Freeform 109"/>
          <p:cNvSpPr>
            <a:spLocks/>
          </p:cNvSpPr>
          <p:nvPr/>
        </p:nvSpPr>
        <p:spPr bwMode="auto">
          <a:xfrm>
            <a:off x="4932363" y="6292850"/>
            <a:ext cx="269875" cy="27305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4"/>
              </a:cxn>
              <a:cxn ang="0">
                <a:pos x="3" y="61"/>
              </a:cxn>
              <a:cxn ang="0">
                <a:pos x="0" y="78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8"/>
              </a:cxn>
              <a:cxn ang="0">
                <a:pos x="165" y="61"/>
              </a:cxn>
              <a:cxn ang="0">
                <a:pos x="159" y="44"/>
              </a:cxn>
              <a:cxn ang="0">
                <a:pos x="150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0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0"/>
                </a:lnTo>
                <a:lnTo>
                  <a:pt x="67" y="2"/>
                </a:lnTo>
                <a:lnTo>
                  <a:pt x="59" y="5"/>
                </a:lnTo>
                <a:lnTo>
                  <a:pt x="51" y="6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4"/>
                </a:lnTo>
                <a:lnTo>
                  <a:pt x="6" y="52"/>
                </a:lnTo>
                <a:lnTo>
                  <a:pt x="3" y="61"/>
                </a:lnTo>
                <a:lnTo>
                  <a:pt x="1" y="69"/>
                </a:lnTo>
                <a:lnTo>
                  <a:pt x="0" y="78"/>
                </a:lnTo>
                <a:lnTo>
                  <a:pt x="0" y="85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9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7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7" y="169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2" y="169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7"/>
                </a:lnTo>
                <a:lnTo>
                  <a:pt x="140" y="152"/>
                </a:lnTo>
                <a:lnTo>
                  <a:pt x="146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9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5"/>
                </a:lnTo>
                <a:lnTo>
                  <a:pt x="170" y="78"/>
                </a:lnTo>
                <a:lnTo>
                  <a:pt x="168" y="69"/>
                </a:lnTo>
                <a:lnTo>
                  <a:pt x="165" y="61"/>
                </a:lnTo>
                <a:lnTo>
                  <a:pt x="164" y="52"/>
                </a:lnTo>
                <a:lnTo>
                  <a:pt x="159" y="44"/>
                </a:lnTo>
                <a:lnTo>
                  <a:pt x="155" y="38"/>
                </a:lnTo>
                <a:lnTo>
                  <a:pt x="150" y="32"/>
                </a:lnTo>
                <a:lnTo>
                  <a:pt x="146" y="26"/>
                </a:lnTo>
                <a:lnTo>
                  <a:pt x="140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6"/>
                </a:lnTo>
                <a:lnTo>
                  <a:pt x="111" y="5"/>
                </a:lnTo>
                <a:lnTo>
                  <a:pt x="102" y="2"/>
                </a:lnTo>
                <a:lnTo>
                  <a:pt x="94" y="0"/>
                </a:lnTo>
                <a:lnTo>
                  <a:pt x="85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22" name="Freeform 110"/>
          <p:cNvSpPr>
            <a:spLocks/>
          </p:cNvSpPr>
          <p:nvPr/>
        </p:nvSpPr>
        <p:spPr bwMode="auto">
          <a:xfrm>
            <a:off x="4932363" y="6292850"/>
            <a:ext cx="269875" cy="273050"/>
          </a:xfrm>
          <a:custGeom>
            <a:avLst/>
            <a:gdLst/>
            <a:ahLst/>
            <a:cxnLst>
              <a:cxn ang="0">
                <a:pos x="76" y="0"/>
              </a:cxn>
              <a:cxn ang="0">
                <a:pos x="59" y="5"/>
              </a:cxn>
              <a:cxn ang="0">
                <a:pos x="44" y="11"/>
              </a:cxn>
              <a:cxn ang="0">
                <a:pos x="30" y="20"/>
              </a:cxn>
              <a:cxn ang="0">
                <a:pos x="18" y="32"/>
              </a:cxn>
              <a:cxn ang="0">
                <a:pos x="9" y="44"/>
              </a:cxn>
              <a:cxn ang="0">
                <a:pos x="3" y="61"/>
              </a:cxn>
              <a:cxn ang="0">
                <a:pos x="0" y="78"/>
              </a:cxn>
              <a:cxn ang="0">
                <a:pos x="0" y="94"/>
              </a:cxn>
              <a:cxn ang="0">
                <a:pos x="3" y="111"/>
              </a:cxn>
              <a:cxn ang="0">
                <a:pos x="9" y="126"/>
              </a:cxn>
              <a:cxn ang="0">
                <a:pos x="18" y="140"/>
              </a:cxn>
              <a:cxn ang="0">
                <a:pos x="30" y="152"/>
              </a:cxn>
              <a:cxn ang="0">
                <a:pos x="44" y="161"/>
              </a:cxn>
              <a:cxn ang="0">
                <a:pos x="59" y="167"/>
              </a:cxn>
              <a:cxn ang="0">
                <a:pos x="76" y="170"/>
              </a:cxn>
              <a:cxn ang="0">
                <a:pos x="94" y="170"/>
              </a:cxn>
              <a:cxn ang="0">
                <a:pos x="111" y="167"/>
              </a:cxn>
              <a:cxn ang="0">
                <a:pos x="126" y="161"/>
              </a:cxn>
              <a:cxn ang="0">
                <a:pos x="140" y="152"/>
              </a:cxn>
              <a:cxn ang="0">
                <a:pos x="150" y="140"/>
              </a:cxn>
              <a:cxn ang="0">
                <a:pos x="159" y="126"/>
              </a:cxn>
              <a:cxn ang="0">
                <a:pos x="165" y="111"/>
              </a:cxn>
              <a:cxn ang="0">
                <a:pos x="170" y="94"/>
              </a:cxn>
              <a:cxn ang="0">
                <a:pos x="170" y="78"/>
              </a:cxn>
              <a:cxn ang="0">
                <a:pos x="165" y="61"/>
              </a:cxn>
              <a:cxn ang="0">
                <a:pos x="159" y="44"/>
              </a:cxn>
              <a:cxn ang="0">
                <a:pos x="150" y="32"/>
              </a:cxn>
              <a:cxn ang="0">
                <a:pos x="140" y="20"/>
              </a:cxn>
              <a:cxn ang="0">
                <a:pos x="126" y="11"/>
              </a:cxn>
              <a:cxn ang="0">
                <a:pos x="111" y="5"/>
              </a:cxn>
              <a:cxn ang="0">
                <a:pos x="94" y="0"/>
              </a:cxn>
            </a:cxnLst>
            <a:rect l="0" t="0" r="r" b="b"/>
            <a:pathLst>
              <a:path w="170" h="172">
                <a:moveTo>
                  <a:pt x="85" y="0"/>
                </a:moveTo>
                <a:lnTo>
                  <a:pt x="76" y="0"/>
                </a:lnTo>
                <a:lnTo>
                  <a:pt x="67" y="2"/>
                </a:lnTo>
                <a:lnTo>
                  <a:pt x="59" y="5"/>
                </a:lnTo>
                <a:lnTo>
                  <a:pt x="51" y="6"/>
                </a:lnTo>
                <a:lnTo>
                  <a:pt x="44" y="11"/>
                </a:lnTo>
                <a:lnTo>
                  <a:pt x="36" y="15"/>
                </a:lnTo>
                <a:lnTo>
                  <a:pt x="30" y="20"/>
                </a:lnTo>
                <a:lnTo>
                  <a:pt x="24" y="26"/>
                </a:lnTo>
                <a:lnTo>
                  <a:pt x="18" y="32"/>
                </a:lnTo>
                <a:lnTo>
                  <a:pt x="13" y="38"/>
                </a:lnTo>
                <a:lnTo>
                  <a:pt x="9" y="44"/>
                </a:lnTo>
                <a:lnTo>
                  <a:pt x="6" y="52"/>
                </a:lnTo>
                <a:lnTo>
                  <a:pt x="3" y="61"/>
                </a:lnTo>
                <a:lnTo>
                  <a:pt x="1" y="69"/>
                </a:lnTo>
                <a:lnTo>
                  <a:pt x="0" y="78"/>
                </a:lnTo>
                <a:lnTo>
                  <a:pt x="0" y="85"/>
                </a:lnTo>
                <a:lnTo>
                  <a:pt x="0" y="94"/>
                </a:lnTo>
                <a:lnTo>
                  <a:pt x="1" y="103"/>
                </a:lnTo>
                <a:lnTo>
                  <a:pt x="3" y="111"/>
                </a:lnTo>
                <a:lnTo>
                  <a:pt x="6" y="119"/>
                </a:lnTo>
                <a:lnTo>
                  <a:pt x="9" y="126"/>
                </a:lnTo>
                <a:lnTo>
                  <a:pt x="13" y="134"/>
                </a:lnTo>
                <a:lnTo>
                  <a:pt x="18" y="140"/>
                </a:lnTo>
                <a:lnTo>
                  <a:pt x="24" y="146"/>
                </a:lnTo>
                <a:lnTo>
                  <a:pt x="30" y="152"/>
                </a:lnTo>
                <a:lnTo>
                  <a:pt x="36" y="157"/>
                </a:lnTo>
                <a:lnTo>
                  <a:pt x="44" y="161"/>
                </a:lnTo>
                <a:lnTo>
                  <a:pt x="51" y="164"/>
                </a:lnTo>
                <a:lnTo>
                  <a:pt x="59" y="167"/>
                </a:lnTo>
                <a:lnTo>
                  <a:pt x="67" y="169"/>
                </a:lnTo>
                <a:lnTo>
                  <a:pt x="76" y="170"/>
                </a:lnTo>
                <a:lnTo>
                  <a:pt x="85" y="172"/>
                </a:lnTo>
                <a:lnTo>
                  <a:pt x="94" y="170"/>
                </a:lnTo>
                <a:lnTo>
                  <a:pt x="102" y="169"/>
                </a:lnTo>
                <a:lnTo>
                  <a:pt x="111" y="167"/>
                </a:lnTo>
                <a:lnTo>
                  <a:pt x="118" y="164"/>
                </a:lnTo>
                <a:lnTo>
                  <a:pt x="126" y="161"/>
                </a:lnTo>
                <a:lnTo>
                  <a:pt x="132" y="157"/>
                </a:lnTo>
                <a:lnTo>
                  <a:pt x="140" y="152"/>
                </a:lnTo>
                <a:lnTo>
                  <a:pt x="146" y="146"/>
                </a:lnTo>
                <a:lnTo>
                  <a:pt x="150" y="140"/>
                </a:lnTo>
                <a:lnTo>
                  <a:pt x="155" y="134"/>
                </a:lnTo>
                <a:lnTo>
                  <a:pt x="159" y="126"/>
                </a:lnTo>
                <a:lnTo>
                  <a:pt x="164" y="119"/>
                </a:lnTo>
                <a:lnTo>
                  <a:pt x="165" y="111"/>
                </a:lnTo>
                <a:lnTo>
                  <a:pt x="168" y="103"/>
                </a:lnTo>
                <a:lnTo>
                  <a:pt x="170" y="94"/>
                </a:lnTo>
                <a:lnTo>
                  <a:pt x="170" y="85"/>
                </a:lnTo>
                <a:lnTo>
                  <a:pt x="170" y="78"/>
                </a:lnTo>
                <a:lnTo>
                  <a:pt x="168" y="69"/>
                </a:lnTo>
                <a:lnTo>
                  <a:pt x="165" y="61"/>
                </a:lnTo>
                <a:lnTo>
                  <a:pt x="164" y="52"/>
                </a:lnTo>
                <a:lnTo>
                  <a:pt x="159" y="44"/>
                </a:lnTo>
                <a:lnTo>
                  <a:pt x="155" y="38"/>
                </a:lnTo>
                <a:lnTo>
                  <a:pt x="150" y="32"/>
                </a:lnTo>
                <a:lnTo>
                  <a:pt x="146" y="26"/>
                </a:lnTo>
                <a:lnTo>
                  <a:pt x="140" y="20"/>
                </a:lnTo>
                <a:lnTo>
                  <a:pt x="132" y="15"/>
                </a:lnTo>
                <a:lnTo>
                  <a:pt x="126" y="11"/>
                </a:lnTo>
                <a:lnTo>
                  <a:pt x="118" y="6"/>
                </a:lnTo>
                <a:lnTo>
                  <a:pt x="111" y="5"/>
                </a:lnTo>
                <a:lnTo>
                  <a:pt x="102" y="2"/>
                </a:lnTo>
                <a:lnTo>
                  <a:pt x="94" y="0"/>
                </a:lnTo>
                <a:lnTo>
                  <a:pt x="85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823" name="Rectangle 111"/>
          <p:cNvSpPr>
            <a:spLocks noChangeArrowheads="1"/>
          </p:cNvSpPr>
          <p:nvPr/>
        </p:nvSpPr>
        <p:spPr bwMode="auto">
          <a:xfrm>
            <a:off x="5011738" y="632460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P</a:t>
            </a:r>
            <a:endParaRPr lang="en-US"/>
          </a:p>
        </p:txBody>
      </p:sp>
      <p:sp>
        <p:nvSpPr>
          <p:cNvPr id="115824" name="Rectangle 112"/>
          <p:cNvSpPr>
            <a:spLocks noChangeArrowheads="1"/>
          </p:cNvSpPr>
          <p:nvPr/>
        </p:nvSpPr>
        <p:spPr bwMode="auto">
          <a:xfrm>
            <a:off x="7974013" y="539273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0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5825" name="Rectangle 113"/>
          <p:cNvSpPr>
            <a:spLocks noChangeArrowheads="1"/>
          </p:cNvSpPr>
          <p:nvPr/>
        </p:nvSpPr>
        <p:spPr bwMode="auto">
          <a:xfrm>
            <a:off x="5735638" y="415290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0</a:t>
            </a:r>
            <a:endParaRPr lang="en-US"/>
          </a:p>
        </p:txBody>
      </p:sp>
      <p:sp>
        <p:nvSpPr>
          <p:cNvPr id="115826" name="Rectangle 114"/>
          <p:cNvSpPr>
            <a:spLocks noChangeArrowheads="1"/>
          </p:cNvSpPr>
          <p:nvPr/>
        </p:nvSpPr>
        <p:spPr bwMode="auto">
          <a:xfrm>
            <a:off x="5670550" y="5211763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10</a:t>
            </a:r>
            <a:endParaRPr lang="en-US"/>
          </a:p>
        </p:txBody>
      </p:sp>
      <p:sp>
        <p:nvSpPr>
          <p:cNvPr id="115827" name="Rectangle 115"/>
          <p:cNvSpPr>
            <a:spLocks noChangeArrowheads="1"/>
          </p:cNvSpPr>
          <p:nvPr/>
        </p:nvSpPr>
        <p:spPr bwMode="auto">
          <a:xfrm>
            <a:off x="4868863" y="523557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3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5828" name="Rectangle 116"/>
          <p:cNvSpPr>
            <a:spLocks noChangeArrowheads="1"/>
          </p:cNvSpPr>
          <p:nvPr/>
        </p:nvSpPr>
        <p:spPr bwMode="auto">
          <a:xfrm>
            <a:off x="4549775" y="5289550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FF33CC"/>
                </a:solidFill>
              </a:rPr>
              <a:t>4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115829" name="Rectangle 117"/>
          <p:cNvSpPr>
            <a:spLocks noChangeArrowheads="1"/>
          </p:cNvSpPr>
          <p:nvPr/>
        </p:nvSpPr>
        <p:spPr bwMode="auto">
          <a:xfrm>
            <a:off x="6003925" y="48355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0</a:t>
            </a:r>
            <a:endParaRPr lang="en-US"/>
          </a:p>
        </p:txBody>
      </p:sp>
      <p:sp>
        <p:nvSpPr>
          <p:cNvPr id="115830" name="Rectangle 118"/>
          <p:cNvSpPr>
            <a:spLocks noChangeArrowheads="1"/>
          </p:cNvSpPr>
          <p:nvPr/>
        </p:nvSpPr>
        <p:spPr bwMode="auto">
          <a:xfrm>
            <a:off x="5892800" y="4484688"/>
            <a:ext cx="20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12</a:t>
            </a:r>
            <a:endParaRPr lang="en-US"/>
          </a:p>
        </p:txBody>
      </p:sp>
      <p:sp>
        <p:nvSpPr>
          <p:cNvPr id="115832" name="Text Box 120"/>
          <p:cNvSpPr txBox="1">
            <a:spLocks noChangeArrowheads="1"/>
          </p:cNvSpPr>
          <p:nvPr/>
        </p:nvSpPr>
        <p:spPr bwMode="auto">
          <a:xfrm>
            <a:off x="5087938" y="1041400"/>
            <a:ext cx="3892550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Augmentation path: &lt;D, K, P, B, S&gt;</a:t>
            </a:r>
          </a:p>
          <a:p>
            <a:r>
              <a:rPr lang="en-US"/>
              <a:t>Max flow: 4</a:t>
            </a:r>
          </a:p>
        </p:txBody>
      </p:sp>
      <p:sp>
        <p:nvSpPr>
          <p:cNvPr id="115833" name="AutoShape 121"/>
          <p:cNvSpPr>
            <a:spLocks noChangeArrowheads="1"/>
          </p:cNvSpPr>
          <p:nvPr/>
        </p:nvSpPr>
        <p:spPr bwMode="auto">
          <a:xfrm flipV="1">
            <a:off x="5832475" y="2135188"/>
            <a:ext cx="1135063" cy="844550"/>
          </a:xfrm>
          <a:custGeom>
            <a:avLst/>
            <a:gdLst>
              <a:gd name="G0" fmla="+- 7200 0 0"/>
              <a:gd name="G1" fmla="+- 18488 0 0"/>
              <a:gd name="G2" fmla="+- 6699 0 0"/>
              <a:gd name="G3" fmla="*/ 7200 1 2"/>
              <a:gd name="G4" fmla="+- G3 10800 0"/>
              <a:gd name="G5" fmla="+- 21600 7200 18488"/>
              <a:gd name="G6" fmla="+- 18488 6699 0"/>
              <a:gd name="G7" fmla="*/ G6 1 2"/>
              <a:gd name="G8" fmla="*/ 18488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88 1 2"/>
              <a:gd name="G15" fmla="+- G5 0 G4"/>
              <a:gd name="G16" fmla="+- G0 0 G4"/>
              <a:gd name="G17" fmla="*/ G2 G15 G16"/>
              <a:gd name="T0" fmla="*/ 14400 w 21600"/>
              <a:gd name="T1" fmla="*/ 0 h 21600"/>
              <a:gd name="T2" fmla="*/ 7200 w 21600"/>
              <a:gd name="T3" fmla="*/ 6699 h 21600"/>
              <a:gd name="T4" fmla="*/ 0 w 21600"/>
              <a:gd name="T5" fmla="*/ 16824 h 21600"/>
              <a:gd name="T6" fmla="*/ 9244 w 21600"/>
              <a:gd name="T7" fmla="*/ 21600 h 21600"/>
              <a:gd name="T8" fmla="*/ 18488 w 21600"/>
              <a:gd name="T9" fmla="*/ 14714 h 21600"/>
              <a:gd name="T10" fmla="*/ 21600 w 21600"/>
              <a:gd name="T11" fmla="*/ 6699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400" y="0"/>
                </a:moveTo>
                <a:lnTo>
                  <a:pt x="7200" y="6699"/>
                </a:lnTo>
                <a:lnTo>
                  <a:pt x="10312" y="6699"/>
                </a:lnTo>
                <a:lnTo>
                  <a:pt x="10312" y="12048"/>
                </a:lnTo>
                <a:lnTo>
                  <a:pt x="0" y="12048"/>
                </a:lnTo>
                <a:lnTo>
                  <a:pt x="0" y="21600"/>
                </a:lnTo>
                <a:lnTo>
                  <a:pt x="18488" y="21600"/>
                </a:lnTo>
                <a:lnTo>
                  <a:pt x="18488" y="6699"/>
                </a:lnTo>
                <a:lnTo>
                  <a:pt x="21600" y="66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834" name="Text Box 122"/>
          <p:cNvSpPr txBox="1">
            <a:spLocks noChangeArrowheads="1"/>
          </p:cNvSpPr>
          <p:nvPr/>
        </p:nvSpPr>
        <p:spPr bwMode="auto">
          <a:xfrm>
            <a:off x="5772150" y="3021013"/>
            <a:ext cx="3270250" cy="71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Current total flow: 6+2+10+4 </a:t>
            </a:r>
          </a:p>
          <a:p>
            <a:r>
              <a:rPr lang="en-US"/>
              <a:t>Residual network</a:t>
            </a:r>
          </a:p>
        </p:txBody>
      </p:sp>
      <p:sp>
        <p:nvSpPr>
          <p:cNvPr id="115835" name="AutoShape 123"/>
          <p:cNvSpPr>
            <a:spLocks noChangeArrowheads="1"/>
          </p:cNvSpPr>
          <p:nvPr/>
        </p:nvSpPr>
        <p:spPr bwMode="auto">
          <a:xfrm flipH="1">
            <a:off x="2386013" y="4989513"/>
            <a:ext cx="307975" cy="109378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836" name="Rectangle 124"/>
          <p:cNvSpPr>
            <a:spLocks noChangeArrowheads="1"/>
          </p:cNvSpPr>
          <p:nvPr/>
        </p:nvSpPr>
        <p:spPr bwMode="auto">
          <a:xfrm>
            <a:off x="157163" y="4841875"/>
            <a:ext cx="22336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more</a:t>
            </a:r>
          </a:p>
          <a:p>
            <a:r>
              <a:rPr lang="en-US"/>
              <a:t>Augmentation paths</a:t>
            </a:r>
          </a:p>
          <a:p>
            <a:endParaRPr lang="en-US"/>
          </a:p>
          <a:p>
            <a:r>
              <a:rPr lang="en-US">
                <a:sym typeface="Wingdings" pitchFamily="2" charset="2"/>
              </a:rPr>
              <a:t> DONE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4246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Proof</a:t>
            </a:r>
            <a:endParaRPr lang="en-US" sz="2400"/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969963" y="2111375"/>
            <a:ext cx="58166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Network G, flow f1	</a:t>
            </a:r>
            <a:r>
              <a:rPr lang="en-US" sz="2400">
                <a:sym typeface="Wingdings" pitchFamily="2" charset="2"/>
              </a:rPr>
              <a:t> residual network G</a:t>
            </a:r>
            <a:r>
              <a:rPr lang="en-US" sz="2400" baseline="-25000">
                <a:sym typeface="Wingdings" pitchFamily="2" charset="2"/>
              </a:rPr>
              <a:t>f1</a:t>
            </a:r>
            <a:endParaRPr lang="en-US" sz="2400" baseline="-2500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858963" y="3651250"/>
            <a:ext cx="6088062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Network </a:t>
            </a:r>
            <a:r>
              <a:rPr lang="en-US" sz="2400">
                <a:sym typeface="Wingdings" pitchFamily="2" charset="2"/>
              </a:rPr>
              <a:t>G</a:t>
            </a:r>
            <a:r>
              <a:rPr lang="en-US" sz="2400" baseline="-25000">
                <a:sym typeface="Wingdings" pitchFamily="2" charset="2"/>
              </a:rPr>
              <a:t>f1</a:t>
            </a:r>
            <a:r>
              <a:rPr lang="en-US" sz="2400"/>
              <a:t>, flow f2	</a:t>
            </a:r>
            <a:r>
              <a:rPr lang="en-US" sz="2400">
                <a:sym typeface="Wingdings" pitchFamily="2" charset="2"/>
              </a:rPr>
              <a:t> residual network G</a:t>
            </a:r>
            <a:r>
              <a:rPr lang="en-US" sz="2400" baseline="-25000">
                <a:sym typeface="Wingdings" pitchFamily="2" charset="2"/>
              </a:rPr>
              <a:t>f1, f2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966788" y="5081588"/>
            <a:ext cx="7113587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Network </a:t>
            </a:r>
            <a:r>
              <a:rPr lang="en-US" sz="2400">
                <a:sym typeface="Wingdings" pitchFamily="2" charset="2"/>
              </a:rPr>
              <a:t>G</a:t>
            </a:r>
            <a:r>
              <a:rPr lang="en-US" sz="2400"/>
              <a:t>, flow (f1 + f2)       </a:t>
            </a:r>
            <a:r>
              <a:rPr lang="en-US" sz="2400">
                <a:sym typeface="Wingdings" pitchFamily="2" charset="2"/>
              </a:rPr>
              <a:t> residual network G</a:t>
            </a:r>
            <a:r>
              <a:rPr lang="en-US" sz="2400" baseline="-25000">
                <a:sym typeface="Wingdings" pitchFamily="2" charset="2"/>
              </a:rPr>
              <a:t>f1, f2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1211263" y="6075363"/>
            <a:ext cx="502602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=&gt; We can solve the problem in stages!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685800" y="1169988"/>
            <a:ext cx="5554663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Property 1: We can add augmentation flows</a:t>
            </a:r>
            <a:endParaRPr lang="en-US" sz="2400" baseline="-25000">
              <a:solidFill>
                <a:schemeClr val="accent2"/>
              </a:solidFill>
            </a:endParaRPr>
          </a:p>
        </p:txBody>
      </p:sp>
      <p:cxnSp>
        <p:nvCxnSpPr>
          <p:cNvPr id="116746" name="AutoShape 10"/>
          <p:cNvCxnSpPr>
            <a:cxnSpLocks noChangeShapeType="1"/>
            <a:stCxn id="116739" idx="3"/>
            <a:endCxn id="116740" idx="1"/>
          </p:cNvCxnSpPr>
          <p:nvPr/>
        </p:nvCxnSpPr>
        <p:spPr bwMode="auto">
          <a:xfrm flipH="1">
            <a:off x="1858963" y="2344738"/>
            <a:ext cx="4927600" cy="1539875"/>
          </a:xfrm>
          <a:prstGeom prst="bentConnector5">
            <a:avLst>
              <a:gd name="adj1" fmla="val -4639"/>
              <a:gd name="adj2" fmla="val 50000"/>
              <a:gd name="adj3" fmla="val 104639"/>
            </a:avLst>
          </a:prstGeom>
          <a:noFill/>
          <a:ln w="9525">
            <a:solidFill>
              <a:srgbClr val="FF33CC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146925" y="4335463"/>
            <a:ext cx="863600" cy="5762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439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Proof..</a:t>
            </a:r>
            <a:endParaRPr lang="en-US" sz="2400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700088" y="1117600"/>
            <a:ext cx="778827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Property 2: Every source-containing bag has same net outflow</a:t>
            </a:r>
          </a:p>
        </p:txBody>
      </p:sp>
      <p:grpSp>
        <p:nvGrpSpPr>
          <p:cNvPr id="117796" name="Group 36"/>
          <p:cNvGrpSpPr>
            <a:grpSpLocks/>
          </p:cNvGrpSpPr>
          <p:nvPr/>
        </p:nvGrpSpPr>
        <p:grpSpPr bwMode="auto">
          <a:xfrm>
            <a:off x="257175" y="3451225"/>
            <a:ext cx="6292850" cy="3059113"/>
            <a:chOff x="366" y="2174"/>
            <a:chExt cx="3964" cy="1927"/>
          </a:xfrm>
        </p:grpSpPr>
        <p:sp>
          <p:nvSpPr>
            <p:cNvPr id="117764" name="Freeform 4"/>
            <p:cNvSpPr>
              <a:spLocks/>
            </p:cNvSpPr>
            <p:nvPr/>
          </p:nvSpPr>
          <p:spPr bwMode="auto">
            <a:xfrm>
              <a:off x="2237" y="2174"/>
              <a:ext cx="2093" cy="1927"/>
            </a:xfrm>
            <a:custGeom>
              <a:avLst/>
              <a:gdLst/>
              <a:ahLst/>
              <a:cxnLst>
                <a:cxn ang="0">
                  <a:pos x="1573" y="117"/>
                </a:cxn>
                <a:cxn ang="0">
                  <a:pos x="908" y="480"/>
                </a:cxn>
                <a:cxn ang="0">
                  <a:pos x="215" y="1015"/>
                </a:cxn>
                <a:cxn ang="0">
                  <a:pos x="64" y="1516"/>
                </a:cxn>
                <a:cxn ang="0">
                  <a:pos x="599" y="1900"/>
                </a:cxn>
                <a:cxn ang="0">
                  <a:pos x="1861" y="1653"/>
                </a:cxn>
                <a:cxn ang="0">
                  <a:pos x="1991" y="254"/>
                </a:cxn>
                <a:cxn ang="0">
                  <a:pos x="1573" y="117"/>
                </a:cxn>
              </a:cxnLst>
              <a:rect l="0" t="0" r="r" b="b"/>
              <a:pathLst>
                <a:path w="2093" h="1927">
                  <a:moveTo>
                    <a:pt x="1573" y="117"/>
                  </a:moveTo>
                  <a:cubicBezTo>
                    <a:pt x="1393" y="155"/>
                    <a:pt x="1134" y="330"/>
                    <a:pt x="908" y="480"/>
                  </a:cubicBezTo>
                  <a:cubicBezTo>
                    <a:pt x="682" y="630"/>
                    <a:pt x="356" y="842"/>
                    <a:pt x="215" y="1015"/>
                  </a:cubicBezTo>
                  <a:cubicBezTo>
                    <a:pt x="74" y="1188"/>
                    <a:pt x="0" y="1369"/>
                    <a:pt x="64" y="1516"/>
                  </a:cubicBezTo>
                  <a:cubicBezTo>
                    <a:pt x="128" y="1663"/>
                    <a:pt x="300" y="1877"/>
                    <a:pt x="599" y="1900"/>
                  </a:cubicBezTo>
                  <a:cubicBezTo>
                    <a:pt x="898" y="1923"/>
                    <a:pt x="1629" y="1927"/>
                    <a:pt x="1861" y="1653"/>
                  </a:cubicBezTo>
                  <a:cubicBezTo>
                    <a:pt x="2093" y="1379"/>
                    <a:pt x="2041" y="508"/>
                    <a:pt x="1991" y="254"/>
                  </a:cubicBezTo>
                  <a:cubicBezTo>
                    <a:pt x="1941" y="0"/>
                    <a:pt x="1753" y="79"/>
                    <a:pt x="1573" y="117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3711" y="2782"/>
              <a:ext cx="171" cy="1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2666" y="2364"/>
              <a:ext cx="171" cy="1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M</a:t>
              </a:r>
            </a:p>
          </p:txBody>
        </p:sp>
        <p:sp>
          <p:nvSpPr>
            <p:cNvPr id="117768" name="Oval 8"/>
            <p:cNvSpPr>
              <a:spLocks noChangeArrowheads="1"/>
            </p:cNvSpPr>
            <p:nvPr/>
          </p:nvSpPr>
          <p:spPr bwMode="auto">
            <a:xfrm>
              <a:off x="2913" y="3409"/>
              <a:ext cx="171" cy="1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K</a:t>
              </a:r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366" y="3200"/>
              <a:ext cx="17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</a:t>
              </a:r>
            </a:p>
          </p:txBody>
        </p:sp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1145" y="2497"/>
              <a:ext cx="17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17771" name="Oval 11"/>
            <p:cNvSpPr>
              <a:spLocks noChangeArrowheads="1"/>
            </p:cNvSpPr>
            <p:nvPr/>
          </p:nvSpPr>
          <p:spPr bwMode="auto">
            <a:xfrm>
              <a:off x="1468" y="3761"/>
              <a:ext cx="17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P</a:t>
              </a:r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 flipH="1" flipV="1">
              <a:off x="2789" y="2526"/>
              <a:ext cx="922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 flipH="1">
              <a:off x="3017" y="2906"/>
              <a:ext cx="713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 flipH="1" flipV="1">
              <a:off x="2723" y="2545"/>
              <a:ext cx="218" cy="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2789" y="2554"/>
              <a:ext cx="200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 flipH="1">
              <a:off x="1316" y="2516"/>
              <a:ext cx="135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>
              <a:off x="1288" y="2630"/>
              <a:ext cx="1634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 flipH="1">
              <a:off x="1620" y="3495"/>
              <a:ext cx="1293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 flipH="1" flipV="1">
              <a:off x="537" y="3305"/>
              <a:ext cx="96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Line 20"/>
            <p:cNvSpPr>
              <a:spLocks noChangeShapeType="1"/>
            </p:cNvSpPr>
            <p:nvPr/>
          </p:nvSpPr>
          <p:spPr bwMode="auto">
            <a:xfrm flipH="1">
              <a:off x="537" y="2649"/>
              <a:ext cx="646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Line 21"/>
            <p:cNvSpPr>
              <a:spLocks noChangeShapeType="1"/>
            </p:cNvSpPr>
            <p:nvPr/>
          </p:nvSpPr>
          <p:spPr bwMode="auto">
            <a:xfrm flipH="1" flipV="1">
              <a:off x="1240" y="2668"/>
              <a:ext cx="323" cy="10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Text Box 22"/>
            <p:cNvSpPr txBox="1">
              <a:spLocks noChangeArrowheads="1"/>
            </p:cNvSpPr>
            <p:nvPr/>
          </p:nvSpPr>
          <p:spPr bwMode="auto">
            <a:xfrm>
              <a:off x="3077" y="2381"/>
              <a:ext cx="30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6/8</a:t>
              </a:r>
            </a:p>
          </p:txBody>
        </p:sp>
        <p:sp>
          <p:nvSpPr>
            <p:cNvPr id="117783" name="Text Box 23"/>
            <p:cNvSpPr txBox="1">
              <a:spLocks noChangeArrowheads="1"/>
            </p:cNvSpPr>
            <p:nvPr/>
          </p:nvSpPr>
          <p:spPr bwMode="auto">
            <a:xfrm>
              <a:off x="3305" y="3056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6/14</a:t>
              </a:r>
            </a:p>
          </p:txBody>
        </p:sp>
        <p:sp>
          <p:nvSpPr>
            <p:cNvPr id="117784" name="Text Box 24"/>
            <p:cNvSpPr txBox="1">
              <a:spLocks noChangeArrowheads="1"/>
            </p:cNvSpPr>
            <p:nvPr/>
          </p:nvSpPr>
          <p:spPr bwMode="auto">
            <a:xfrm>
              <a:off x="2868" y="2790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0/14</a:t>
              </a:r>
            </a:p>
          </p:txBody>
        </p:sp>
        <p:sp>
          <p:nvSpPr>
            <p:cNvPr id="117785" name="Text Box 25"/>
            <p:cNvSpPr txBox="1">
              <a:spLocks noChangeArrowheads="1"/>
            </p:cNvSpPr>
            <p:nvPr/>
          </p:nvSpPr>
          <p:spPr bwMode="auto">
            <a:xfrm>
              <a:off x="2536" y="2752"/>
              <a:ext cx="3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6/6</a:t>
              </a:r>
            </a:p>
          </p:txBody>
        </p:sp>
        <p:sp>
          <p:nvSpPr>
            <p:cNvPr id="117786" name="Text Box 26"/>
            <p:cNvSpPr txBox="1">
              <a:spLocks noChangeArrowheads="1"/>
            </p:cNvSpPr>
            <p:nvPr/>
          </p:nvSpPr>
          <p:spPr bwMode="auto">
            <a:xfrm>
              <a:off x="1871" y="2305"/>
              <a:ext cx="445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12/12</a:t>
              </a:r>
            </a:p>
          </p:txBody>
        </p:sp>
        <p:sp>
          <p:nvSpPr>
            <p:cNvPr id="117787" name="Text Box 27"/>
            <p:cNvSpPr txBox="1">
              <a:spLocks noChangeArrowheads="1"/>
            </p:cNvSpPr>
            <p:nvPr/>
          </p:nvSpPr>
          <p:spPr bwMode="auto">
            <a:xfrm>
              <a:off x="1848" y="299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6/10</a:t>
              </a:r>
            </a:p>
          </p:txBody>
        </p:sp>
        <p:sp>
          <p:nvSpPr>
            <p:cNvPr id="117788" name="Text Box 28"/>
            <p:cNvSpPr txBox="1">
              <a:spLocks noChangeArrowheads="1"/>
            </p:cNvSpPr>
            <p:nvPr/>
          </p:nvSpPr>
          <p:spPr bwMode="auto">
            <a:xfrm>
              <a:off x="2275" y="356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6/10</a:t>
              </a:r>
            </a:p>
          </p:txBody>
        </p:sp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1367" y="3094"/>
              <a:ext cx="2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0/7</a:t>
              </a:r>
            </a:p>
          </p:txBody>
        </p:sp>
        <p:sp>
          <p:nvSpPr>
            <p:cNvPr id="117790" name="Text Box 30"/>
            <p:cNvSpPr txBox="1">
              <a:spLocks noChangeArrowheads="1"/>
            </p:cNvSpPr>
            <p:nvPr/>
          </p:nvSpPr>
          <p:spPr bwMode="auto">
            <a:xfrm>
              <a:off x="616" y="2657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6/17</a:t>
              </a:r>
            </a:p>
          </p:txBody>
        </p:sp>
        <p:sp>
          <p:nvSpPr>
            <p:cNvPr id="117791" name="Text Box 31"/>
            <p:cNvSpPr txBox="1">
              <a:spLocks noChangeArrowheads="1"/>
            </p:cNvSpPr>
            <p:nvPr/>
          </p:nvSpPr>
          <p:spPr bwMode="auto">
            <a:xfrm>
              <a:off x="769" y="3499"/>
              <a:ext cx="30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6/6</a:t>
              </a:r>
            </a:p>
          </p:txBody>
        </p:sp>
        <p:sp>
          <p:nvSpPr>
            <p:cNvPr id="117792" name="Freeform 32"/>
            <p:cNvSpPr>
              <a:spLocks/>
            </p:cNvSpPr>
            <p:nvPr/>
          </p:nvSpPr>
          <p:spPr bwMode="auto">
            <a:xfrm>
              <a:off x="1702" y="2180"/>
              <a:ext cx="2455" cy="1823"/>
            </a:xfrm>
            <a:custGeom>
              <a:avLst/>
              <a:gdLst/>
              <a:ahLst/>
              <a:cxnLst>
                <a:cxn ang="0">
                  <a:pos x="1490" y="450"/>
                </a:cxn>
                <a:cxn ang="0">
                  <a:pos x="1172" y="102"/>
                </a:cxn>
                <a:cxn ang="0">
                  <a:pos x="434" y="12"/>
                </a:cxn>
                <a:cxn ang="0">
                  <a:pos x="62" y="174"/>
                </a:cxn>
                <a:cxn ang="0">
                  <a:pos x="62" y="558"/>
                </a:cxn>
                <a:cxn ang="0">
                  <a:pos x="272" y="1062"/>
                </a:cxn>
                <a:cxn ang="0">
                  <a:pos x="638" y="1092"/>
                </a:cxn>
                <a:cxn ang="0">
                  <a:pos x="1406" y="714"/>
                </a:cxn>
                <a:cxn ang="0">
                  <a:pos x="1490" y="450"/>
                </a:cxn>
              </a:cxnLst>
              <a:rect l="0" t="0" r="r" b="b"/>
              <a:pathLst>
                <a:path w="1550" h="1151">
                  <a:moveTo>
                    <a:pt x="1490" y="450"/>
                  </a:moveTo>
                  <a:cubicBezTo>
                    <a:pt x="1451" y="348"/>
                    <a:pt x="1348" y="175"/>
                    <a:pt x="1172" y="102"/>
                  </a:cubicBezTo>
                  <a:cubicBezTo>
                    <a:pt x="996" y="29"/>
                    <a:pt x="619" y="0"/>
                    <a:pt x="434" y="12"/>
                  </a:cubicBezTo>
                  <a:cubicBezTo>
                    <a:pt x="249" y="24"/>
                    <a:pt x="124" y="83"/>
                    <a:pt x="62" y="174"/>
                  </a:cubicBezTo>
                  <a:cubicBezTo>
                    <a:pt x="0" y="265"/>
                    <a:pt x="27" y="410"/>
                    <a:pt x="62" y="558"/>
                  </a:cubicBezTo>
                  <a:cubicBezTo>
                    <a:pt x="97" y="706"/>
                    <a:pt x="176" y="973"/>
                    <a:pt x="272" y="1062"/>
                  </a:cubicBezTo>
                  <a:cubicBezTo>
                    <a:pt x="368" y="1151"/>
                    <a:pt x="449" y="1150"/>
                    <a:pt x="638" y="1092"/>
                  </a:cubicBezTo>
                  <a:cubicBezTo>
                    <a:pt x="827" y="1034"/>
                    <a:pt x="1262" y="823"/>
                    <a:pt x="1406" y="714"/>
                  </a:cubicBezTo>
                  <a:cubicBezTo>
                    <a:pt x="1550" y="605"/>
                    <a:pt x="1529" y="552"/>
                    <a:pt x="1490" y="450"/>
                  </a:cubicBez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6819900" y="3605213"/>
            <a:ext cx="2195513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Example:</a:t>
            </a:r>
          </a:p>
          <a:p>
            <a:r>
              <a:rPr lang="en-US" sz="1600"/>
              <a:t>Compare </a:t>
            </a:r>
            <a:r>
              <a:rPr lang="en-US" sz="1600" b="1" i="1"/>
              <a:t>net flow</a:t>
            </a:r>
            <a:r>
              <a:rPr lang="en-US" sz="1600"/>
              <a:t> out of</a:t>
            </a:r>
          </a:p>
          <a:p>
            <a:r>
              <a:rPr lang="en-US" sz="1600"/>
              <a:t>blue bag and red bag</a:t>
            </a:r>
          </a:p>
        </p:txBody>
      </p:sp>
      <p:sp>
        <p:nvSpPr>
          <p:cNvPr id="117795" name="Rectangle 35"/>
          <p:cNvSpPr>
            <a:spLocks noChangeArrowheads="1"/>
          </p:cNvSpPr>
          <p:nvPr/>
        </p:nvSpPr>
        <p:spPr bwMode="auto">
          <a:xfrm>
            <a:off x="612775" y="1863725"/>
            <a:ext cx="68595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Network G, flow f, amount: | f |</a:t>
            </a:r>
          </a:p>
          <a:p>
            <a:endParaRPr lang="en-US" sz="2400" b="1"/>
          </a:p>
          <a:p>
            <a:r>
              <a:rPr lang="en-US" sz="2400" b="1"/>
              <a:t>	Each </a:t>
            </a:r>
            <a:r>
              <a:rPr lang="en-US" sz="2400"/>
              <a:t>source-containing bag, net outflow = |f|</a:t>
            </a:r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7043738" y="5335588"/>
            <a:ext cx="86360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Why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447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Proof...</a:t>
            </a:r>
            <a:endParaRPr lang="en-US" sz="2400"/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700088" y="1117600"/>
            <a:ext cx="8193087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Definition: Outflow capacity of a bag = total capacity of outflows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365125" y="2039938"/>
            <a:ext cx="6292850" cy="3059112"/>
            <a:chOff x="366" y="2174"/>
            <a:chExt cx="3964" cy="1927"/>
          </a:xfrm>
        </p:grpSpPr>
        <p:sp>
          <p:nvSpPr>
            <p:cNvPr id="123909" name="Freeform 5"/>
            <p:cNvSpPr>
              <a:spLocks/>
            </p:cNvSpPr>
            <p:nvPr/>
          </p:nvSpPr>
          <p:spPr bwMode="auto">
            <a:xfrm>
              <a:off x="2237" y="2174"/>
              <a:ext cx="2093" cy="1927"/>
            </a:xfrm>
            <a:custGeom>
              <a:avLst/>
              <a:gdLst/>
              <a:ahLst/>
              <a:cxnLst>
                <a:cxn ang="0">
                  <a:pos x="1573" y="117"/>
                </a:cxn>
                <a:cxn ang="0">
                  <a:pos x="908" y="480"/>
                </a:cxn>
                <a:cxn ang="0">
                  <a:pos x="215" y="1015"/>
                </a:cxn>
                <a:cxn ang="0">
                  <a:pos x="64" y="1516"/>
                </a:cxn>
                <a:cxn ang="0">
                  <a:pos x="599" y="1900"/>
                </a:cxn>
                <a:cxn ang="0">
                  <a:pos x="1861" y="1653"/>
                </a:cxn>
                <a:cxn ang="0">
                  <a:pos x="1991" y="254"/>
                </a:cxn>
                <a:cxn ang="0">
                  <a:pos x="1573" y="117"/>
                </a:cxn>
              </a:cxnLst>
              <a:rect l="0" t="0" r="r" b="b"/>
              <a:pathLst>
                <a:path w="2093" h="1927">
                  <a:moveTo>
                    <a:pt x="1573" y="117"/>
                  </a:moveTo>
                  <a:cubicBezTo>
                    <a:pt x="1393" y="155"/>
                    <a:pt x="1134" y="330"/>
                    <a:pt x="908" y="480"/>
                  </a:cubicBezTo>
                  <a:cubicBezTo>
                    <a:pt x="682" y="630"/>
                    <a:pt x="356" y="842"/>
                    <a:pt x="215" y="1015"/>
                  </a:cubicBezTo>
                  <a:cubicBezTo>
                    <a:pt x="74" y="1188"/>
                    <a:pt x="0" y="1369"/>
                    <a:pt x="64" y="1516"/>
                  </a:cubicBezTo>
                  <a:cubicBezTo>
                    <a:pt x="128" y="1663"/>
                    <a:pt x="300" y="1877"/>
                    <a:pt x="599" y="1900"/>
                  </a:cubicBezTo>
                  <a:cubicBezTo>
                    <a:pt x="898" y="1923"/>
                    <a:pt x="1629" y="1927"/>
                    <a:pt x="1861" y="1653"/>
                  </a:cubicBezTo>
                  <a:cubicBezTo>
                    <a:pt x="2093" y="1379"/>
                    <a:pt x="2041" y="508"/>
                    <a:pt x="1991" y="254"/>
                  </a:cubicBezTo>
                  <a:cubicBezTo>
                    <a:pt x="1941" y="0"/>
                    <a:pt x="1753" y="79"/>
                    <a:pt x="1573" y="117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0" name="Oval 6"/>
            <p:cNvSpPr>
              <a:spLocks noChangeArrowheads="1"/>
            </p:cNvSpPr>
            <p:nvPr/>
          </p:nvSpPr>
          <p:spPr bwMode="auto">
            <a:xfrm>
              <a:off x="3711" y="2782"/>
              <a:ext cx="171" cy="1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123911" name="Oval 7"/>
            <p:cNvSpPr>
              <a:spLocks noChangeArrowheads="1"/>
            </p:cNvSpPr>
            <p:nvPr/>
          </p:nvSpPr>
          <p:spPr bwMode="auto">
            <a:xfrm>
              <a:off x="2666" y="2364"/>
              <a:ext cx="171" cy="1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M</a:t>
              </a:r>
            </a:p>
          </p:txBody>
        </p:sp>
        <p:sp>
          <p:nvSpPr>
            <p:cNvPr id="123912" name="Oval 8"/>
            <p:cNvSpPr>
              <a:spLocks noChangeArrowheads="1"/>
            </p:cNvSpPr>
            <p:nvPr/>
          </p:nvSpPr>
          <p:spPr bwMode="auto">
            <a:xfrm>
              <a:off x="2913" y="3409"/>
              <a:ext cx="171" cy="17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K</a:t>
              </a:r>
            </a:p>
          </p:txBody>
        </p:sp>
        <p:sp>
          <p:nvSpPr>
            <p:cNvPr id="123913" name="Oval 9"/>
            <p:cNvSpPr>
              <a:spLocks noChangeArrowheads="1"/>
            </p:cNvSpPr>
            <p:nvPr/>
          </p:nvSpPr>
          <p:spPr bwMode="auto">
            <a:xfrm>
              <a:off x="366" y="3200"/>
              <a:ext cx="17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</a:t>
              </a:r>
            </a:p>
          </p:txBody>
        </p:sp>
        <p:sp>
          <p:nvSpPr>
            <p:cNvPr id="123914" name="Oval 10"/>
            <p:cNvSpPr>
              <a:spLocks noChangeArrowheads="1"/>
            </p:cNvSpPr>
            <p:nvPr/>
          </p:nvSpPr>
          <p:spPr bwMode="auto">
            <a:xfrm>
              <a:off x="1145" y="2497"/>
              <a:ext cx="17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23915" name="Oval 11"/>
            <p:cNvSpPr>
              <a:spLocks noChangeArrowheads="1"/>
            </p:cNvSpPr>
            <p:nvPr/>
          </p:nvSpPr>
          <p:spPr bwMode="auto">
            <a:xfrm>
              <a:off x="1468" y="3761"/>
              <a:ext cx="171" cy="17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P</a:t>
              </a:r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 flipH="1" flipV="1">
              <a:off x="2789" y="2526"/>
              <a:ext cx="922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 flipH="1">
              <a:off x="3017" y="2906"/>
              <a:ext cx="713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 flipH="1" flipV="1">
              <a:off x="2723" y="2545"/>
              <a:ext cx="218" cy="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2789" y="2554"/>
              <a:ext cx="200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H="1">
              <a:off x="1316" y="2516"/>
              <a:ext cx="1359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1" name="Line 17"/>
            <p:cNvSpPr>
              <a:spLocks noChangeShapeType="1"/>
            </p:cNvSpPr>
            <p:nvPr/>
          </p:nvSpPr>
          <p:spPr bwMode="auto">
            <a:xfrm>
              <a:off x="1288" y="2630"/>
              <a:ext cx="1634" cy="8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 flipH="1">
              <a:off x="1620" y="3495"/>
              <a:ext cx="1293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 flipH="1" flipV="1">
              <a:off x="537" y="3305"/>
              <a:ext cx="960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 flipH="1">
              <a:off x="537" y="2649"/>
              <a:ext cx="646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 flipH="1" flipV="1">
              <a:off x="1240" y="2668"/>
              <a:ext cx="323" cy="10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3077" y="2381"/>
              <a:ext cx="30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6/8</a:t>
              </a:r>
            </a:p>
          </p:txBody>
        </p:sp>
        <p:sp>
          <p:nvSpPr>
            <p:cNvPr id="123927" name="Text Box 23"/>
            <p:cNvSpPr txBox="1">
              <a:spLocks noChangeArrowheads="1"/>
            </p:cNvSpPr>
            <p:nvPr/>
          </p:nvSpPr>
          <p:spPr bwMode="auto">
            <a:xfrm>
              <a:off x="3305" y="3056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6/14</a:t>
              </a:r>
            </a:p>
          </p:txBody>
        </p:sp>
        <p:sp>
          <p:nvSpPr>
            <p:cNvPr id="123928" name="Text Box 24"/>
            <p:cNvSpPr txBox="1">
              <a:spLocks noChangeArrowheads="1"/>
            </p:cNvSpPr>
            <p:nvPr/>
          </p:nvSpPr>
          <p:spPr bwMode="auto">
            <a:xfrm>
              <a:off x="2868" y="2790"/>
              <a:ext cx="3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0/14</a:t>
              </a:r>
            </a:p>
          </p:txBody>
        </p:sp>
        <p:sp>
          <p:nvSpPr>
            <p:cNvPr id="123929" name="Text Box 25"/>
            <p:cNvSpPr txBox="1">
              <a:spLocks noChangeArrowheads="1"/>
            </p:cNvSpPr>
            <p:nvPr/>
          </p:nvSpPr>
          <p:spPr bwMode="auto">
            <a:xfrm>
              <a:off x="2536" y="2752"/>
              <a:ext cx="3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6/6</a:t>
              </a:r>
            </a:p>
          </p:txBody>
        </p:sp>
        <p:sp>
          <p:nvSpPr>
            <p:cNvPr id="123930" name="Text Box 26"/>
            <p:cNvSpPr txBox="1">
              <a:spLocks noChangeArrowheads="1"/>
            </p:cNvSpPr>
            <p:nvPr/>
          </p:nvSpPr>
          <p:spPr bwMode="auto">
            <a:xfrm>
              <a:off x="1871" y="2305"/>
              <a:ext cx="445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12/12</a:t>
              </a:r>
            </a:p>
          </p:txBody>
        </p:sp>
        <p:sp>
          <p:nvSpPr>
            <p:cNvPr id="123931" name="Text Box 27"/>
            <p:cNvSpPr txBox="1">
              <a:spLocks noChangeArrowheads="1"/>
            </p:cNvSpPr>
            <p:nvPr/>
          </p:nvSpPr>
          <p:spPr bwMode="auto">
            <a:xfrm>
              <a:off x="1848" y="2992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6/10</a:t>
              </a:r>
            </a:p>
          </p:txBody>
        </p:sp>
        <p:sp>
          <p:nvSpPr>
            <p:cNvPr id="123932" name="Text Box 28"/>
            <p:cNvSpPr txBox="1">
              <a:spLocks noChangeArrowheads="1"/>
            </p:cNvSpPr>
            <p:nvPr/>
          </p:nvSpPr>
          <p:spPr bwMode="auto">
            <a:xfrm>
              <a:off x="2275" y="3560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6/10</a:t>
              </a:r>
            </a:p>
          </p:txBody>
        </p:sp>
        <p:sp>
          <p:nvSpPr>
            <p:cNvPr id="123933" name="Text Box 29"/>
            <p:cNvSpPr txBox="1">
              <a:spLocks noChangeArrowheads="1"/>
            </p:cNvSpPr>
            <p:nvPr/>
          </p:nvSpPr>
          <p:spPr bwMode="auto">
            <a:xfrm>
              <a:off x="1367" y="3094"/>
              <a:ext cx="2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0/7</a:t>
              </a:r>
            </a:p>
          </p:txBody>
        </p:sp>
        <p:sp>
          <p:nvSpPr>
            <p:cNvPr id="123934" name="Text Box 30"/>
            <p:cNvSpPr txBox="1">
              <a:spLocks noChangeArrowheads="1"/>
            </p:cNvSpPr>
            <p:nvPr/>
          </p:nvSpPr>
          <p:spPr bwMode="auto">
            <a:xfrm>
              <a:off x="616" y="2657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6/17</a:t>
              </a:r>
            </a:p>
          </p:txBody>
        </p:sp>
        <p:sp>
          <p:nvSpPr>
            <p:cNvPr id="123935" name="Text Box 31"/>
            <p:cNvSpPr txBox="1">
              <a:spLocks noChangeArrowheads="1"/>
            </p:cNvSpPr>
            <p:nvPr/>
          </p:nvSpPr>
          <p:spPr bwMode="auto">
            <a:xfrm>
              <a:off x="769" y="3499"/>
              <a:ext cx="30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6/6</a:t>
              </a:r>
            </a:p>
          </p:txBody>
        </p:sp>
        <p:sp>
          <p:nvSpPr>
            <p:cNvPr id="123936" name="Freeform 32"/>
            <p:cNvSpPr>
              <a:spLocks/>
            </p:cNvSpPr>
            <p:nvPr/>
          </p:nvSpPr>
          <p:spPr bwMode="auto">
            <a:xfrm>
              <a:off x="1702" y="2180"/>
              <a:ext cx="2455" cy="1823"/>
            </a:xfrm>
            <a:custGeom>
              <a:avLst/>
              <a:gdLst/>
              <a:ahLst/>
              <a:cxnLst>
                <a:cxn ang="0">
                  <a:pos x="1490" y="450"/>
                </a:cxn>
                <a:cxn ang="0">
                  <a:pos x="1172" y="102"/>
                </a:cxn>
                <a:cxn ang="0">
                  <a:pos x="434" y="12"/>
                </a:cxn>
                <a:cxn ang="0">
                  <a:pos x="62" y="174"/>
                </a:cxn>
                <a:cxn ang="0">
                  <a:pos x="62" y="558"/>
                </a:cxn>
                <a:cxn ang="0">
                  <a:pos x="272" y="1062"/>
                </a:cxn>
                <a:cxn ang="0">
                  <a:pos x="638" y="1092"/>
                </a:cxn>
                <a:cxn ang="0">
                  <a:pos x="1406" y="714"/>
                </a:cxn>
                <a:cxn ang="0">
                  <a:pos x="1490" y="450"/>
                </a:cxn>
              </a:cxnLst>
              <a:rect l="0" t="0" r="r" b="b"/>
              <a:pathLst>
                <a:path w="1550" h="1151">
                  <a:moveTo>
                    <a:pt x="1490" y="450"/>
                  </a:moveTo>
                  <a:cubicBezTo>
                    <a:pt x="1451" y="348"/>
                    <a:pt x="1348" y="175"/>
                    <a:pt x="1172" y="102"/>
                  </a:cubicBezTo>
                  <a:cubicBezTo>
                    <a:pt x="996" y="29"/>
                    <a:pt x="619" y="0"/>
                    <a:pt x="434" y="12"/>
                  </a:cubicBezTo>
                  <a:cubicBezTo>
                    <a:pt x="249" y="24"/>
                    <a:pt x="124" y="83"/>
                    <a:pt x="62" y="174"/>
                  </a:cubicBezTo>
                  <a:cubicBezTo>
                    <a:pt x="0" y="265"/>
                    <a:pt x="27" y="410"/>
                    <a:pt x="62" y="558"/>
                  </a:cubicBezTo>
                  <a:cubicBezTo>
                    <a:pt x="97" y="706"/>
                    <a:pt x="176" y="973"/>
                    <a:pt x="272" y="1062"/>
                  </a:cubicBezTo>
                  <a:cubicBezTo>
                    <a:pt x="368" y="1151"/>
                    <a:pt x="449" y="1150"/>
                    <a:pt x="638" y="1092"/>
                  </a:cubicBezTo>
                  <a:cubicBezTo>
                    <a:pt x="827" y="1034"/>
                    <a:pt x="1262" y="823"/>
                    <a:pt x="1406" y="714"/>
                  </a:cubicBezTo>
                  <a:cubicBezTo>
                    <a:pt x="1550" y="605"/>
                    <a:pt x="1529" y="552"/>
                    <a:pt x="1490" y="450"/>
                  </a:cubicBez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4046538" y="5534025"/>
            <a:ext cx="3748087" cy="8350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Examples:</a:t>
            </a:r>
          </a:p>
          <a:p>
            <a:r>
              <a:rPr lang="en-US" sz="1600"/>
              <a:t>Outflow capacity of </a:t>
            </a:r>
            <a:r>
              <a:rPr lang="en-US" sz="1600">
                <a:solidFill>
                  <a:srgbClr val="FF0000"/>
                </a:solidFill>
              </a:rPr>
              <a:t>red bag</a:t>
            </a:r>
            <a:r>
              <a:rPr lang="en-US" sz="1600"/>
              <a:t> = 8+6+10 = 24</a:t>
            </a:r>
          </a:p>
          <a:p>
            <a:r>
              <a:rPr lang="en-US" sz="1600"/>
              <a:t>Outflow capacity of </a:t>
            </a:r>
            <a:r>
              <a:rPr lang="en-US" sz="1600">
                <a:solidFill>
                  <a:schemeClr val="accent2"/>
                </a:solidFill>
              </a:rPr>
              <a:t>blue bag</a:t>
            </a:r>
            <a:r>
              <a:rPr lang="en-US" sz="1600"/>
              <a:t> = 12+10 =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4627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Proof….</a:t>
            </a:r>
            <a:endParaRPr lang="en-US" sz="2400"/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673100" y="1111250"/>
            <a:ext cx="6496050" cy="101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Suppose, at termination, total flow in network = f*</a:t>
            </a:r>
          </a:p>
          <a:p>
            <a:endParaRPr lang="en-US"/>
          </a:p>
          <a:p>
            <a:pPr>
              <a:buFont typeface="Symbol" pitchFamily="18" charset="2"/>
              <a:buNone/>
            </a:pPr>
            <a:r>
              <a:rPr lang="en-US"/>
              <a:t>Using f*, we have </a:t>
            </a:r>
            <a:r>
              <a:rPr lang="en-US" b="1" i="1"/>
              <a:t>no augmentation path</a:t>
            </a:r>
            <a:r>
              <a:rPr lang="en-US"/>
              <a:t> from source </a:t>
            </a:r>
            <a:r>
              <a:rPr lang="en-US">
                <a:sym typeface="Wingdings" pitchFamily="2" charset="2"/>
              </a:rPr>
              <a:t> sink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522288" y="2630488"/>
            <a:ext cx="39290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OUT-OF-BAG</a:t>
            </a:r>
            <a:r>
              <a:rPr lang="en-US"/>
              <a:t>:</a:t>
            </a:r>
          </a:p>
          <a:p>
            <a:r>
              <a:rPr lang="en-US"/>
              <a:t>Set of nodes with </a:t>
            </a:r>
            <a:r>
              <a:rPr lang="en-US" b="1"/>
              <a:t>no</a:t>
            </a:r>
            <a:r>
              <a:rPr lang="en-US"/>
              <a:t> augmentation</a:t>
            </a:r>
          </a:p>
          <a:p>
            <a:r>
              <a:rPr lang="en-US"/>
              <a:t>path from source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975225" y="2698750"/>
            <a:ext cx="33956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IN-BAG</a:t>
            </a:r>
            <a:r>
              <a:rPr lang="en-US"/>
              <a:t>:</a:t>
            </a:r>
          </a:p>
          <a:p>
            <a:r>
              <a:rPr lang="en-US"/>
              <a:t>Set of nodes with augmentation</a:t>
            </a:r>
          </a:p>
          <a:p>
            <a:r>
              <a:rPr lang="en-US"/>
              <a:t>path from source</a:t>
            </a: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1262063" y="3552825"/>
            <a:ext cx="239712" cy="8683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6276975" y="3878263"/>
            <a:ext cx="241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Residual network, G</a:t>
            </a:r>
            <a:r>
              <a:rPr lang="en-US" baseline="-25000"/>
              <a:t>f*</a:t>
            </a:r>
          </a:p>
        </p:txBody>
      </p:sp>
      <p:grpSp>
        <p:nvGrpSpPr>
          <p:cNvPr id="118813" name="Group 29"/>
          <p:cNvGrpSpPr>
            <a:grpSpLocks/>
          </p:cNvGrpSpPr>
          <p:nvPr/>
        </p:nvGrpSpPr>
        <p:grpSpPr bwMode="auto">
          <a:xfrm>
            <a:off x="1239838" y="3708400"/>
            <a:ext cx="5386387" cy="2970213"/>
            <a:chOff x="781" y="2336"/>
            <a:chExt cx="3393" cy="1871"/>
          </a:xfrm>
        </p:grpSpPr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 flipH="1">
              <a:off x="3099" y="2336"/>
              <a:ext cx="317" cy="2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3" name="Oval 9"/>
            <p:cNvSpPr>
              <a:spLocks noChangeArrowheads="1"/>
            </p:cNvSpPr>
            <p:nvPr/>
          </p:nvSpPr>
          <p:spPr bwMode="auto">
            <a:xfrm>
              <a:off x="3574" y="2958"/>
              <a:ext cx="386" cy="38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Source</a:t>
              </a:r>
            </a:p>
          </p:txBody>
        </p:sp>
        <p:sp>
          <p:nvSpPr>
            <p:cNvPr id="118794" name="Oval 10"/>
            <p:cNvSpPr>
              <a:spLocks noChangeArrowheads="1"/>
            </p:cNvSpPr>
            <p:nvPr/>
          </p:nvSpPr>
          <p:spPr bwMode="auto">
            <a:xfrm>
              <a:off x="2852" y="2730"/>
              <a:ext cx="138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18795" name="Oval 11"/>
            <p:cNvSpPr>
              <a:spLocks noChangeArrowheads="1"/>
            </p:cNvSpPr>
            <p:nvPr/>
          </p:nvSpPr>
          <p:spPr bwMode="auto">
            <a:xfrm>
              <a:off x="3051" y="3573"/>
              <a:ext cx="138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18796" name="Oval 12"/>
            <p:cNvSpPr>
              <a:spLocks noChangeArrowheads="1"/>
            </p:cNvSpPr>
            <p:nvPr/>
          </p:nvSpPr>
          <p:spPr bwMode="auto">
            <a:xfrm>
              <a:off x="996" y="329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Sink</a:t>
              </a:r>
            </a:p>
          </p:txBody>
        </p:sp>
        <p:sp>
          <p:nvSpPr>
            <p:cNvPr id="118797" name="Oval 13"/>
            <p:cNvSpPr>
              <a:spLocks noChangeArrowheads="1"/>
            </p:cNvSpPr>
            <p:nvPr/>
          </p:nvSpPr>
          <p:spPr bwMode="auto">
            <a:xfrm>
              <a:off x="1624" y="2837"/>
              <a:ext cx="138" cy="1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18798" name="Oval 14"/>
            <p:cNvSpPr>
              <a:spLocks noChangeArrowheads="1"/>
            </p:cNvSpPr>
            <p:nvPr/>
          </p:nvSpPr>
          <p:spPr bwMode="auto">
            <a:xfrm>
              <a:off x="1885" y="3858"/>
              <a:ext cx="138" cy="1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 flipH="1">
              <a:off x="2033" y="3642"/>
              <a:ext cx="1004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Line 16"/>
            <p:cNvSpPr>
              <a:spLocks noChangeShapeType="1"/>
            </p:cNvSpPr>
            <p:nvPr/>
          </p:nvSpPr>
          <p:spPr bwMode="auto">
            <a:xfrm flipH="1">
              <a:off x="1751" y="2814"/>
              <a:ext cx="1097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Line 17"/>
            <p:cNvSpPr>
              <a:spLocks noChangeShapeType="1"/>
            </p:cNvSpPr>
            <p:nvPr/>
          </p:nvSpPr>
          <p:spPr bwMode="auto">
            <a:xfrm flipH="1">
              <a:off x="1952" y="2852"/>
              <a:ext cx="911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Line 18"/>
            <p:cNvSpPr>
              <a:spLocks noChangeShapeType="1"/>
            </p:cNvSpPr>
            <p:nvPr/>
          </p:nvSpPr>
          <p:spPr bwMode="auto">
            <a:xfrm flipH="1" flipV="1">
              <a:off x="1996" y="3445"/>
              <a:ext cx="1046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Freeform 19"/>
            <p:cNvSpPr>
              <a:spLocks/>
            </p:cNvSpPr>
            <p:nvPr/>
          </p:nvSpPr>
          <p:spPr bwMode="auto">
            <a:xfrm>
              <a:off x="2447" y="2513"/>
              <a:ext cx="1727" cy="1489"/>
            </a:xfrm>
            <a:custGeom>
              <a:avLst/>
              <a:gdLst/>
              <a:ahLst/>
              <a:cxnLst>
                <a:cxn ang="0">
                  <a:pos x="2125" y="950"/>
                </a:cxn>
                <a:cxn ang="0">
                  <a:pos x="1467" y="203"/>
                </a:cxn>
                <a:cxn ang="0">
                  <a:pos x="198" y="114"/>
                </a:cxn>
                <a:cxn ang="0">
                  <a:pos x="281" y="888"/>
                </a:cxn>
                <a:cxn ang="0">
                  <a:pos x="637" y="1718"/>
                </a:cxn>
                <a:cxn ang="0">
                  <a:pos x="1556" y="1650"/>
                </a:cxn>
                <a:cxn ang="0">
                  <a:pos x="2125" y="950"/>
                </a:cxn>
              </a:cxnLst>
              <a:rect l="0" t="0" r="r" b="b"/>
              <a:pathLst>
                <a:path w="2140" h="1845">
                  <a:moveTo>
                    <a:pt x="2125" y="950"/>
                  </a:moveTo>
                  <a:cubicBezTo>
                    <a:pt x="2110" y="709"/>
                    <a:pt x="1788" y="342"/>
                    <a:pt x="1467" y="203"/>
                  </a:cubicBezTo>
                  <a:cubicBezTo>
                    <a:pt x="1146" y="64"/>
                    <a:pt x="396" y="0"/>
                    <a:pt x="198" y="114"/>
                  </a:cubicBezTo>
                  <a:cubicBezTo>
                    <a:pt x="0" y="228"/>
                    <a:pt x="208" y="621"/>
                    <a:pt x="281" y="888"/>
                  </a:cubicBezTo>
                  <a:cubicBezTo>
                    <a:pt x="354" y="1155"/>
                    <a:pt x="425" y="1591"/>
                    <a:pt x="637" y="1718"/>
                  </a:cubicBezTo>
                  <a:cubicBezTo>
                    <a:pt x="849" y="1845"/>
                    <a:pt x="1305" y="1778"/>
                    <a:pt x="1556" y="1650"/>
                  </a:cubicBezTo>
                  <a:cubicBezTo>
                    <a:pt x="1807" y="1522"/>
                    <a:pt x="2140" y="1191"/>
                    <a:pt x="2125" y="950"/>
                  </a:cubicBez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Freeform 20"/>
            <p:cNvSpPr>
              <a:spLocks/>
            </p:cNvSpPr>
            <p:nvPr/>
          </p:nvSpPr>
          <p:spPr bwMode="auto">
            <a:xfrm>
              <a:off x="781" y="2570"/>
              <a:ext cx="1697" cy="1637"/>
            </a:xfrm>
            <a:custGeom>
              <a:avLst/>
              <a:gdLst/>
              <a:ahLst/>
              <a:cxnLst>
                <a:cxn ang="0">
                  <a:pos x="377" y="97"/>
                </a:cxn>
                <a:cxn ang="0">
                  <a:pos x="1310" y="104"/>
                </a:cxn>
                <a:cxn ang="0">
                  <a:pos x="1886" y="721"/>
                </a:cxn>
                <a:cxn ang="0">
                  <a:pos x="2030" y="1585"/>
                </a:cxn>
                <a:cxn ang="0">
                  <a:pos x="1454" y="1969"/>
                </a:cxn>
                <a:cxn ang="0">
                  <a:pos x="0" y="1942"/>
                </a:cxn>
              </a:cxnLst>
              <a:rect l="0" t="0" r="r" b="b"/>
              <a:pathLst>
                <a:path w="2102" h="2028">
                  <a:moveTo>
                    <a:pt x="377" y="97"/>
                  </a:moveTo>
                  <a:cubicBezTo>
                    <a:pt x="718" y="48"/>
                    <a:pt x="1059" y="0"/>
                    <a:pt x="1310" y="104"/>
                  </a:cubicBezTo>
                  <a:cubicBezTo>
                    <a:pt x="1561" y="208"/>
                    <a:pt x="1766" y="474"/>
                    <a:pt x="1886" y="721"/>
                  </a:cubicBezTo>
                  <a:cubicBezTo>
                    <a:pt x="2006" y="968"/>
                    <a:pt x="2102" y="1377"/>
                    <a:pt x="2030" y="1585"/>
                  </a:cubicBezTo>
                  <a:cubicBezTo>
                    <a:pt x="1958" y="1793"/>
                    <a:pt x="1792" y="1910"/>
                    <a:pt x="1454" y="1969"/>
                  </a:cubicBezTo>
                  <a:cubicBezTo>
                    <a:pt x="1116" y="2028"/>
                    <a:pt x="558" y="1985"/>
                    <a:pt x="0" y="1942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Line 21"/>
            <p:cNvSpPr>
              <a:spLocks noChangeShapeType="1"/>
            </p:cNvSpPr>
            <p:nvPr/>
          </p:nvSpPr>
          <p:spPr bwMode="auto">
            <a:xfrm flipH="1">
              <a:off x="3195" y="3298"/>
              <a:ext cx="412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 flipH="1">
              <a:off x="2873" y="2599"/>
              <a:ext cx="1097" cy="95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136" y="2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0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2335" y="299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0</a:t>
              </a: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2417" y="35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0</a:t>
              </a: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2452" y="334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</a:rPr>
                <a:t>0</a:t>
              </a:r>
            </a:p>
          </p:txBody>
        </p:sp>
      </p:grp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5048250" y="6335713"/>
            <a:ext cx="4006850" cy="40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=&gt; Existence of | f | &gt; |f*| impossible!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65163" y="395288"/>
            <a:ext cx="501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Logistics supply problem: Example 1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63513" y="5992813"/>
            <a:ext cx="8847137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What is the maximum power we can supply to Wan Chai for a Light-n-Sound Show?</a:t>
            </a:r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198438" y="904875"/>
            <a:ext cx="6999287" cy="4745038"/>
            <a:chOff x="576" y="1127"/>
            <a:chExt cx="4409" cy="2989"/>
          </a:xfrm>
        </p:grpSpPr>
        <p:sp>
          <p:nvSpPr>
            <p:cNvPr id="72712" name="Freeform 8"/>
            <p:cNvSpPr>
              <a:spLocks/>
            </p:cNvSpPr>
            <p:nvPr/>
          </p:nvSpPr>
          <p:spPr bwMode="auto">
            <a:xfrm>
              <a:off x="1241" y="1742"/>
              <a:ext cx="972" cy="94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27" y="52"/>
                </a:cxn>
                <a:cxn ang="0">
                  <a:pos x="0" y="111"/>
                </a:cxn>
                <a:cxn ang="0">
                  <a:pos x="27" y="203"/>
                </a:cxn>
                <a:cxn ang="0">
                  <a:pos x="105" y="262"/>
                </a:cxn>
                <a:cxn ang="0">
                  <a:pos x="190" y="307"/>
                </a:cxn>
                <a:cxn ang="0">
                  <a:pos x="210" y="373"/>
                </a:cxn>
                <a:cxn ang="0">
                  <a:pos x="262" y="478"/>
                </a:cxn>
                <a:cxn ang="0">
                  <a:pos x="315" y="569"/>
                </a:cxn>
                <a:cxn ang="0">
                  <a:pos x="380" y="694"/>
                </a:cxn>
                <a:cxn ang="0">
                  <a:pos x="459" y="759"/>
                </a:cxn>
                <a:cxn ang="0">
                  <a:pos x="445" y="818"/>
                </a:cxn>
                <a:cxn ang="0">
                  <a:pos x="472" y="883"/>
                </a:cxn>
                <a:cxn ang="0">
                  <a:pos x="570" y="942"/>
                </a:cxn>
                <a:cxn ang="0">
                  <a:pos x="589" y="982"/>
                </a:cxn>
                <a:cxn ang="0">
                  <a:pos x="694" y="995"/>
                </a:cxn>
                <a:cxn ang="0">
                  <a:pos x="805" y="1001"/>
                </a:cxn>
                <a:cxn ang="0">
                  <a:pos x="864" y="988"/>
                </a:cxn>
                <a:cxn ang="0">
                  <a:pos x="976" y="1014"/>
                </a:cxn>
                <a:cxn ang="0">
                  <a:pos x="1028" y="1027"/>
                </a:cxn>
                <a:cxn ang="0">
                  <a:pos x="1087" y="1040"/>
                </a:cxn>
              </a:cxnLst>
              <a:rect l="0" t="0" r="r" b="b"/>
              <a:pathLst>
                <a:path w="1087" h="1040">
                  <a:moveTo>
                    <a:pt x="59" y="0"/>
                  </a:moveTo>
                  <a:cubicBezTo>
                    <a:pt x="48" y="16"/>
                    <a:pt x="37" y="33"/>
                    <a:pt x="27" y="52"/>
                  </a:cubicBezTo>
                  <a:cubicBezTo>
                    <a:pt x="17" y="71"/>
                    <a:pt x="0" y="86"/>
                    <a:pt x="0" y="111"/>
                  </a:cubicBezTo>
                  <a:cubicBezTo>
                    <a:pt x="0" y="136"/>
                    <a:pt x="10" y="178"/>
                    <a:pt x="27" y="203"/>
                  </a:cubicBezTo>
                  <a:cubicBezTo>
                    <a:pt x="44" y="228"/>
                    <a:pt x="78" y="245"/>
                    <a:pt x="105" y="262"/>
                  </a:cubicBezTo>
                  <a:cubicBezTo>
                    <a:pt x="132" y="279"/>
                    <a:pt x="173" y="289"/>
                    <a:pt x="190" y="307"/>
                  </a:cubicBezTo>
                  <a:cubicBezTo>
                    <a:pt x="207" y="325"/>
                    <a:pt x="198" y="345"/>
                    <a:pt x="210" y="373"/>
                  </a:cubicBezTo>
                  <a:cubicBezTo>
                    <a:pt x="222" y="401"/>
                    <a:pt x="244" y="445"/>
                    <a:pt x="262" y="478"/>
                  </a:cubicBezTo>
                  <a:cubicBezTo>
                    <a:pt x="280" y="511"/>
                    <a:pt x="295" y="533"/>
                    <a:pt x="315" y="569"/>
                  </a:cubicBezTo>
                  <a:cubicBezTo>
                    <a:pt x="335" y="605"/>
                    <a:pt x="356" y="662"/>
                    <a:pt x="380" y="694"/>
                  </a:cubicBezTo>
                  <a:cubicBezTo>
                    <a:pt x="404" y="726"/>
                    <a:pt x="448" y="738"/>
                    <a:pt x="459" y="759"/>
                  </a:cubicBezTo>
                  <a:cubicBezTo>
                    <a:pt x="470" y="780"/>
                    <a:pt x="443" y="797"/>
                    <a:pt x="445" y="818"/>
                  </a:cubicBezTo>
                  <a:cubicBezTo>
                    <a:pt x="447" y="839"/>
                    <a:pt x="451" y="862"/>
                    <a:pt x="472" y="883"/>
                  </a:cubicBezTo>
                  <a:cubicBezTo>
                    <a:pt x="493" y="904"/>
                    <a:pt x="550" y="925"/>
                    <a:pt x="570" y="942"/>
                  </a:cubicBezTo>
                  <a:cubicBezTo>
                    <a:pt x="590" y="959"/>
                    <a:pt x="568" y="973"/>
                    <a:pt x="589" y="982"/>
                  </a:cubicBezTo>
                  <a:cubicBezTo>
                    <a:pt x="610" y="991"/>
                    <a:pt x="658" y="992"/>
                    <a:pt x="694" y="995"/>
                  </a:cubicBezTo>
                  <a:cubicBezTo>
                    <a:pt x="730" y="998"/>
                    <a:pt x="777" y="1002"/>
                    <a:pt x="805" y="1001"/>
                  </a:cubicBezTo>
                  <a:cubicBezTo>
                    <a:pt x="833" y="1000"/>
                    <a:pt x="836" y="986"/>
                    <a:pt x="864" y="988"/>
                  </a:cubicBezTo>
                  <a:cubicBezTo>
                    <a:pt x="892" y="990"/>
                    <a:pt x="949" y="1007"/>
                    <a:pt x="976" y="1014"/>
                  </a:cubicBezTo>
                  <a:cubicBezTo>
                    <a:pt x="1003" y="1021"/>
                    <a:pt x="1010" y="1023"/>
                    <a:pt x="1028" y="1027"/>
                  </a:cubicBezTo>
                  <a:cubicBezTo>
                    <a:pt x="1046" y="1031"/>
                    <a:pt x="1066" y="1035"/>
                    <a:pt x="1087" y="10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auto">
            <a:xfrm>
              <a:off x="1312" y="1338"/>
              <a:ext cx="3673" cy="2778"/>
            </a:xfrm>
            <a:custGeom>
              <a:avLst/>
              <a:gdLst/>
              <a:ahLst/>
              <a:cxnLst>
                <a:cxn ang="0">
                  <a:pos x="1237" y="1545"/>
                </a:cxn>
                <a:cxn ang="0">
                  <a:pos x="1342" y="1657"/>
                </a:cxn>
                <a:cxn ang="0">
                  <a:pos x="1361" y="1833"/>
                </a:cxn>
                <a:cxn ang="0">
                  <a:pos x="1505" y="2010"/>
                </a:cxn>
                <a:cxn ang="0">
                  <a:pos x="1656" y="1683"/>
                </a:cxn>
                <a:cxn ang="0">
                  <a:pos x="1885" y="1519"/>
                </a:cxn>
                <a:cxn ang="0">
                  <a:pos x="1977" y="1670"/>
                </a:cxn>
                <a:cxn ang="0">
                  <a:pos x="2127" y="1807"/>
                </a:cxn>
                <a:cxn ang="0">
                  <a:pos x="2310" y="1958"/>
                </a:cxn>
                <a:cxn ang="0">
                  <a:pos x="2193" y="2180"/>
                </a:cxn>
                <a:cxn ang="0">
                  <a:pos x="2350" y="2298"/>
                </a:cxn>
                <a:cxn ang="0">
                  <a:pos x="2271" y="2481"/>
                </a:cxn>
                <a:cxn ang="0">
                  <a:pos x="2396" y="2527"/>
                </a:cxn>
                <a:cxn ang="0">
                  <a:pos x="2546" y="2416"/>
                </a:cxn>
                <a:cxn ang="0">
                  <a:pos x="2729" y="2475"/>
                </a:cxn>
                <a:cxn ang="0">
                  <a:pos x="2670" y="2710"/>
                </a:cxn>
                <a:cxn ang="0">
                  <a:pos x="2670" y="2972"/>
                </a:cxn>
                <a:cxn ang="0">
                  <a:pos x="3004" y="2979"/>
                </a:cxn>
                <a:cxn ang="0">
                  <a:pos x="2900" y="2691"/>
                </a:cxn>
                <a:cxn ang="0">
                  <a:pos x="2985" y="2455"/>
                </a:cxn>
                <a:cxn ang="0">
                  <a:pos x="2808" y="2108"/>
                </a:cxn>
                <a:cxn ang="0">
                  <a:pos x="3089" y="1971"/>
                </a:cxn>
                <a:cxn ang="0">
                  <a:pos x="3161" y="1853"/>
                </a:cxn>
                <a:cxn ang="0">
                  <a:pos x="3044" y="1755"/>
                </a:cxn>
                <a:cxn ang="0">
                  <a:pos x="3004" y="1493"/>
                </a:cxn>
                <a:cxn ang="0">
                  <a:pos x="3188" y="1644"/>
                </a:cxn>
                <a:cxn ang="0">
                  <a:pos x="3358" y="1748"/>
                </a:cxn>
                <a:cxn ang="0">
                  <a:pos x="3377" y="2004"/>
                </a:cxn>
                <a:cxn ang="0">
                  <a:pos x="3390" y="2285"/>
                </a:cxn>
                <a:cxn ang="0">
                  <a:pos x="3521" y="2370"/>
                </a:cxn>
                <a:cxn ang="0">
                  <a:pos x="3521" y="2619"/>
                </a:cxn>
                <a:cxn ang="0">
                  <a:pos x="3862" y="2697"/>
                </a:cxn>
                <a:cxn ang="0">
                  <a:pos x="4058" y="2704"/>
                </a:cxn>
                <a:cxn ang="0">
                  <a:pos x="3894" y="2580"/>
                </a:cxn>
                <a:cxn ang="0">
                  <a:pos x="3796" y="2076"/>
                </a:cxn>
                <a:cxn ang="0">
                  <a:pos x="3966" y="2056"/>
                </a:cxn>
                <a:cxn ang="0">
                  <a:pos x="3881" y="1807"/>
                </a:cxn>
                <a:cxn ang="0">
                  <a:pos x="3711" y="1585"/>
                </a:cxn>
                <a:cxn ang="0">
                  <a:pos x="3842" y="1414"/>
                </a:cxn>
                <a:cxn ang="0">
                  <a:pos x="3947" y="1212"/>
                </a:cxn>
                <a:cxn ang="0">
                  <a:pos x="3986" y="1035"/>
                </a:cxn>
                <a:cxn ang="0">
                  <a:pos x="3705" y="838"/>
                </a:cxn>
                <a:cxn ang="0">
                  <a:pos x="3554" y="799"/>
                </a:cxn>
                <a:cxn ang="0">
                  <a:pos x="3554" y="524"/>
                </a:cxn>
                <a:cxn ang="0">
                  <a:pos x="3207" y="387"/>
                </a:cxn>
                <a:cxn ang="0">
                  <a:pos x="2952" y="204"/>
                </a:cxn>
                <a:cxn ang="0">
                  <a:pos x="2330" y="1"/>
                </a:cxn>
                <a:cxn ang="0">
                  <a:pos x="1996" y="308"/>
                </a:cxn>
                <a:cxn ang="0">
                  <a:pos x="1466" y="406"/>
                </a:cxn>
                <a:cxn ang="0">
                  <a:pos x="1217" y="262"/>
                </a:cxn>
                <a:cxn ang="0">
                  <a:pos x="975" y="243"/>
                </a:cxn>
                <a:cxn ang="0">
                  <a:pos x="654" y="125"/>
                </a:cxn>
                <a:cxn ang="0">
                  <a:pos x="288" y="295"/>
                </a:cxn>
                <a:cxn ang="0">
                  <a:pos x="0" y="439"/>
                </a:cxn>
              </a:cxnLst>
              <a:rect l="0" t="0" r="r" b="b"/>
              <a:pathLst>
                <a:path w="4109" h="3066">
                  <a:moveTo>
                    <a:pt x="1014" y="1486"/>
                  </a:moveTo>
                  <a:cubicBezTo>
                    <a:pt x="1067" y="1484"/>
                    <a:pt x="1121" y="1483"/>
                    <a:pt x="1158" y="1493"/>
                  </a:cubicBezTo>
                  <a:cubicBezTo>
                    <a:pt x="1195" y="1503"/>
                    <a:pt x="1215" y="1539"/>
                    <a:pt x="1237" y="1545"/>
                  </a:cubicBezTo>
                  <a:cubicBezTo>
                    <a:pt x="1259" y="1551"/>
                    <a:pt x="1273" y="1521"/>
                    <a:pt x="1289" y="1532"/>
                  </a:cubicBezTo>
                  <a:cubicBezTo>
                    <a:pt x="1305" y="1543"/>
                    <a:pt x="1326" y="1590"/>
                    <a:pt x="1335" y="1611"/>
                  </a:cubicBezTo>
                  <a:cubicBezTo>
                    <a:pt x="1344" y="1632"/>
                    <a:pt x="1344" y="1639"/>
                    <a:pt x="1342" y="1657"/>
                  </a:cubicBezTo>
                  <a:cubicBezTo>
                    <a:pt x="1340" y="1675"/>
                    <a:pt x="1324" y="1695"/>
                    <a:pt x="1322" y="1716"/>
                  </a:cubicBezTo>
                  <a:cubicBezTo>
                    <a:pt x="1320" y="1737"/>
                    <a:pt x="1323" y="1762"/>
                    <a:pt x="1329" y="1781"/>
                  </a:cubicBezTo>
                  <a:cubicBezTo>
                    <a:pt x="1335" y="1800"/>
                    <a:pt x="1348" y="1818"/>
                    <a:pt x="1361" y="1833"/>
                  </a:cubicBezTo>
                  <a:cubicBezTo>
                    <a:pt x="1374" y="1848"/>
                    <a:pt x="1398" y="1853"/>
                    <a:pt x="1407" y="1873"/>
                  </a:cubicBezTo>
                  <a:cubicBezTo>
                    <a:pt x="1416" y="1893"/>
                    <a:pt x="1398" y="1928"/>
                    <a:pt x="1414" y="1951"/>
                  </a:cubicBezTo>
                  <a:cubicBezTo>
                    <a:pt x="1430" y="1974"/>
                    <a:pt x="1480" y="1999"/>
                    <a:pt x="1505" y="2010"/>
                  </a:cubicBezTo>
                  <a:cubicBezTo>
                    <a:pt x="1530" y="2021"/>
                    <a:pt x="1548" y="2049"/>
                    <a:pt x="1564" y="2017"/>
                  </a:cubicBezTo>
                  <a:cubicBezTo>
                    <a:pt x="1580" y="1985"/>
                    <a:pt x="1589" y="1876"/>
                    <a:pt x="1604" y="1820"/>
                  </a:cubicBezTo>
                  <a:cubicBezTo>
                    <a:pt x="1619" y="1764"/>
                    <a:pt x="1630" y="1725"/>
                    <a:pt x="1656" y="1683"/>
                  </a:cubicBezTo>
                  <a:cubicBezTo>
                    <a:pt x="1682" y="1641"/>
                    <a:pt x="1734" y="1594"/>
                    <a:pt x="1761" y="1565"/>
                  </a:cubicBezTo>
                  <a:cubicBezTo>
                    <a:pt x="1788" y="1536"/>
                    <a:pt x="1799" y="1514"/>
                    <a:pt x="1820" y="1506"/>
                  </a:cubicBezTo>
                  <a:cubicBezTo>
                    <a:pt x="1841" y="1498"/>
                    <a:pt x="1863" y="1518"/>
                    <a:pt x="1885" y="1519"/>
                  </a:cubicBezTo>
                  <a:cubicBezTo>
                    <a:pt x="1907" y="1520"/>
                    <a:pt x="1932" y="1504"/>
                    <a:pt x="1950" y="1513"/>
                  </a:cubicBezTo>
                  <a:cubicBezTo>
                    <a:pt x="1968" y="1522"/>
                    <a:pt x="1992" y="1546"/>
                    <a:pt x="1996" y="1572"/>
                  </a:cubicBezTo>
                  <a:cubicBezTo>
                    <a:pt x="2000" y="1598"/>
                    <a:pt x="1980" y="1639"/>
                    <a:pt x="1977" y="1670"/>
                  </a:cubicBezTo>
                  <a:cubicBezTo>
                    <a:pt x="1974" y="1701"/>
                    <a:pt x="1964" y="1735"/>
                    <a:pt x="1977" y="1761"/>
                  </a:cubicBezTo>
                  <a:cubicBezTo>
                    <a:pt x="1990" y="1787"/>
                    <a:pt x="2030" y="1819"/>
                    <a:pt x="2055" y="1827"/>
                  </a:cubicBezTo>
                  <a:cubicBezTo>
                    <a:pt x="2080" y="1835"/>
                    <a:pt x="2102" y="1815"/>
                    <a:pt x="2127" y="1807"/>
                  </a:cubicBezTo>
                  <a:cubicBezTo>
                    <a:pt x="2152" y="1799"/>
                    <a:pt x="2184" y="1773"/>
                    <a:pt x="2206" y="1781"/>
                  </a:cubicBezTo>
                  <a:cubicBezTo>
                    <a:pt x="2228" y="1789"/>
                    <a:pt x="2241" y="1823"/>
                    <a:pt x="2258" y="1853"/>
                  </a:cubicBezTo>
                  <a:cubicBezTo>
                    <a:pt x="2275" y="1883"/>
                    <a:pt x="2310" y="1925"/>
                    <a:pt x="2310" y="1958"/>
                  </a:cubicBezTo>
                  <a:cubicBezTo>
                    <a:pt x="2310" y="1991"/>
                    <a:pt x="2268" y="2023"/>
                    <a:pt x="2258" y="2049"/>
                  </a:cubicBezTo>
                  <a:cubicBezTo>
                    <a:pt x="2248" y="2075"/>
                    <a:pt x="2263" y="2093"/>
                    <a:pt x="2252" y="2115"/>
                  </a:cubicBezTo>
                  <a:cubicBezTo>
                    <a:pt x="2241" y="2137"/>
                    <a:pt x="2215" y="2169"/>
                    <a:pt x="2193" y="2180"/>
                  </a:cubicBezTo>
                  <a:cubicBezTo>
                    <a:pt x="2171" y="2191"/>
                    <a:pt x="2117" y="2167"/>
                    <a:pt x="2121" y="2180"/>
                  </a:cubicBezTo>
                  <a:cubicBezTo>
                    <a:pt x="2125" y="2193"/>
                    <a:pt x="2181" y="2239"/>
                    <a:pt x="2219" y="2259"/>
                  </a:cubicBezTo>
                  <a:cubicBezTo>
                    <a:pt x="2257" y="2279"/>
                    <a:pt x="2323" y="2280"/>
                    <a:pt x="2350" y="2298"/>
                  </a:cubicBezTo>
                  <a:cubicBezTo>
                    <a:pt x="2377" y="2316"/>
                    <a:pt x="2383" y="2342"/>
                    <a:pt x="2382" y="2364"/>
                  </a:cubicBezTo>
                  <a:cubicBezTo>
                    <a:pt x="2381" y="2386"/>
                    <a:pt x="2361" y="2410"/>
                    <a:pt x="2343" y="2429"/>
                  </a:cubicBezTo>
                  <a:cubicBezTo>
                    <a:pt x="2325" y="2448"/>
                    <a:pt x="2286" y="2458"/>
                    <a:pt x="2271" y="2481"/>
                  </a:cubicBezTo>
                  <a:cubicBezTo>
                    <a:pt x="2256" y="2504"/>
                    <a:pt x="2241" y="2546"/>
                    <a:pt x="2252" y="2566"/>
                  </a:cubicBezTo>
                  <a:cubicBezTo>
                    <a:pt x="2263" y="2586"/>
                    <a:pt x="2313" y="2605"/>
                    <a:pt x="2337" y="2599"/>
                  </a:cubicBezTo>
                  <a:cubicBezTo>
                    <a:pt x="2361" y="2593"/>
                    <a:pt x="2370" y="2538"/>
                    <a:pt x="2396" y="2527"/>
                  </a:cubicBezTo>
                  <a:cubicBezTo>
                    <a:pt x="2422" y="2516"/>
                    <a:pt x="2469" y="2543"/>
                    <a:pt x="2494" y="2534"/>
                  </a:cubicBezTo>
                  <a:cubicBezTo>
                    <a:pt x="2519" y="2525"/>
                    <a:pt x="2537" y="2495"/>
                    <a:pt x="2546" y="2475"/>
                  </a:cubicBezTo>
                  <a:cubicBezTo>
                    <a:pt x="2555" y="2455"/>
                    <a:pt x="2533" y="2432"/>
                    <a:pt x="2546" y="2416"/>
                  </a:cubicBezTo>
                  <a:cubicBezTo>
                    <a:pt x="2559" y="2400"/>
                    <a:pt x="2605" y="2383"/>
                    <a:pt x="2625" y="2377"/>
                  </a:cubicBezTo>
                  <a:cubicBezTo>
                    <a:pt x="2645" y="2371"/>
                    <a:pt x="2647" y="2361"/>
                    <a:pt x="2664" y="2377"/>
                  </a:cubicBezTo>
                  <a:cubicBezTo>
                    <a:pt x="2681" y="2393"/>
                    <a:pt x="2711" y="2441"/>
                    <a:pt x="2729" y="2475"/>
                  </a:cubicBezTo>
                  <a:cubicBezTo>
                    <a:pt x="2747" y="2509"/>
                    <a:pt x="2776" y="2558"/>
                    <a:pt x="2775" y="2580"/>
                  </a:cubicBezTo>
                  <a:cubicBezTo>
                    <a:pt x="2774" y="2602"/>
                    <a:pt x="2741" y="2584"/>
                    <a:pt x="2723" y="2606"/>
                  </a:cubicBezTo>
                  <a:cubicBezTo>
                    <a:pt x="2705" y="2628"/>
                    <a:pt x="2677" y="2678"/>
                    <a:pt x="2670" y="2710"/>
                  </a:cubicBezTo>
                  <a:cubicBezTo>
                    <a:pt x="2663" y="2742"/>
                    <a:pt x="2688" y="2764"/>
                    <a:pt x="2684" y="2796"/>
                  </a:cubicBezTo>
                  <a:cubicBezTo>
                    <a:pt x="2680" y="2828"/>
                    <a:pt x="2646" y="2871"/>
                    <a:pt x="2644" y="2900"/>
                  </a:cubicBezTo>
                  <a:cubicBezTo>
                    <a:pt x="2642" y="2929"/>
                    <a:pt x="2656" y="2950"/>
                    <a:pt x="2670" y="2972"/>
                  </a:cubicBezTo>
                  <a:cubicBezTo>
                    <a:pt x="2684" y="2994"/>
                    <a:pt x="2688" y="3017"/>
                    <a:pt x="2729" y="3031"/>
                  </a:cubicBezTo>
                  <a:cubicBezTo>
                    <a:pt x="2770" y="3045"/>
                    <a:pt x="2873" y="3066"/>
                    <a:pt x="2919" y="3057"/>
                  </a:cubicBezTo>
                  <a:cubicBezTo>
                    <a:pt x="2965" y="3048"/>
                    <a:pt x="2995" y="3010"/>
                    <a:pt x="3004" y="2979"/>
                  </a:cubicBezTo>
                  <a:cubicBezTo>
                    <a:pt x="3013" y="2948"/>
                    <a:pt x="2984" y="2900"/>
                    <a:pt x="2972" y="2868"/>
                  </a:cubicBezTo>
                  <a:cubicBezTo>
                    <a:pt x="2960" y="2836"/>
                    <a:pt x="2944" y="2818"/>
                    <a:pt x="2932" y="2789"/>
                  </a:cubicBezTo>
                  <a:cubicBezTo>
                    <a:pt x="2920" y="2760"/>
                    <a:pt x="2909" y="2720"/>
                    <a:pt x="2900" y="2691"/>
                  </a:cubicBezTo>
                  <a:cubicBezTo>
                    <a:pt x="2891" y="2662"/>
                    <a:pt x="2869" y="2634"/>
                    <a:pt x="2880" y="2612"/>
                  </a:cubicBezTo>
                  <a:cubicBezTo>
                    <a:pt x="2891" y="2590"/>
                    <a:pt x="2948" y="2586"/>
                    <a:pt x="2965" y="2560"/>
                  </a:cubicBezTo>
                  <a:cubicBezTo>
                    <a:pt x="2982" y="2534"/>
                    <a:pt x="3017" y="2485"/>
                    <a:pt x="2985" y="2455"/>
                  </a:cubicBezTo>
                  <a:cubicBezTo>
                    <a:pt x="2953" y="2425"/>
                    <a:pt x="2813" y="2407"/>
                    <a:pt x="2775" y="2377"/>
                  </a:cubicBezTo>
                  <a:cubicBezTo>
                    <a:pt x="2737" y="2347"/>
                    <a:pt x="2751" y="2317"/>
                    <a:pt x="2756" y="2272"/>
                  </a:cubicBezTo>
                  <a:cubicBezTo>
                    <a:pt x="2761" y="2227"/>
                    <a:pt x="2787" y="2146"/>
                    <a:pt x="2808" y="2108"/>
                  </a:cubicBezTo>
                  <a:cubicBezTo>
                    <a:pt x="2829" y="2070"/>
                    <a:pt x="2848" y="2070"/>
                    <a:pt x="2880" y="2043"/>
                  </a:cubicBezTo>
                  <a:cubicBezTo>
                    <a:pt x="2912" y="2016"/>
                    <a:pt x="2963" y="1957"/>
                    <a:pt x="2998" y="1945"/>
                  </a:cubicBezTo>
                  <a:cubicBezTo>
                    <a:pt x="3033" y="1933"/>
                    <a:pt x="3059" y="1957"/>
                    <a:pt x="3089" y="1971"/>
                  </a:cubicBezTo>
                  <a:cubicBezTo>
                    <a:pt x="3119" y="1985"/>
                    <a:pt x="3160" y="2032"/>
                    <a:pt x="3181" y="2030"/>
                  </a:cubicBezTo>
                  <a:cubicBezTo>
                    <a:pt x="3202" y="2028"/>
                    <a:pt x="3217" y="1987"/>
                    <a:pt x="3214" y="1958"/>
                  </a:cubicBezTo>
                  <a:cubicBezTo>
                    <a:pt x="3211" y="1929"/>
                    <a:pt x="3168" y="1884"/>
                    <a:pt x="3161" y="1853"/>
                  </a:cubicBezTo>
                  <a:cubicBezTo>
                    <a:pt x="3154" y="1822"/>
                    <a:pt x="3188" y="1794"/>
                    <a:pt x="3174" y="1774"/>
                  </a:cubicBezTo>
                  <a:cubicBezTo>
                    <a:pt x="3160" y="1754"/>
                    <a:pt x="3098" y="1738"/>
                    <a:pt x="3076" y="1735"/>
                  </a:cubicBezTo>
                  <a:cubicBezTo>
                    <a:pt x="3054" y="1732"/>
                    <a:pt x="3059" y="1772"/>
                    <a:pt x="3044" y="1755"/>
                  </a:cubicBezTo>
                  <a:cubicBezTo>
                    <a:pt x="3029" y="1738"/>
                    <a:pt x="2995" y="1666"/>
                    <a:pt x="2985" y="1630"/>
                  </a:cubicBezTo>
                  <a:cubicBezTo>
                    <a:pt x="2975" y="1594"/>
                    <a:pt x="2982" y="1562"/>
                    <a:pt x="2985" y="1539"/>
                  </a:cubicBezTo>
                  <a:cubicBezTo>
                    <a:pt x="2988" y="1516"/>
                    <a:pt x="2988" y="1484"/>
                    <a:pt x="3004" y="1493"/>
                  </a:cubicBezTo>
                  <a:cubicBezTo>
                    <a:pt x="3020" y="1502"/>
                    <a:pt x="3070" y="1565"/>
                    <a:pt x="3083" y="1591"/>
                  </a:cubicBezTo>
                  <a:cubicBezTo>
                    <a:pt x="3096" y="1617"/>
                    <a:pt x="3065" y="1641"/>
                    <a:pt x="3083" y="1650"/>
                  </a:cubicBezTo>
                  <a:cubicBezTo>
                    <a:pt x="3101" y="1659"/>
                    <a:pt x="3153" y="1641"/>
                    <a:pt x="3188" y="1644"/>
                  </a:cubicBezTo>
                  <a:cubicBezTo>
                    <a:pt x="3223" y="1647"/>
                    <a:pt x="3268" y="1672"/>
                    <a:pt x="3292" y="1670"/>
                  </a:cubicBezTo>
                  <a:cubicBezTo>
                    <a:pt x="3316" y="1668"/>
                    <a:pt x="3321" y="1617"/>
                    <a:pt x="3332" y="1630"/>
                  </a:cubicBezTo>
                  <a:cubicBezTo>
                    <a:pt x="3343" y="1643"/>
                    <a:pt x="3356" y="1716"/>
                    <a:pt x="3358" y="1748"/>
                  </a:cubicBezTo>
                  <a:cubicBezTo>
                    <a:pt x="3360" y="1780"/>
                    <a:pt x="3349" y="1800"/>
                    <a:pt x="3345" y="1820"/>
                  </a:cubicBezTo>
                  <a:cubicBezTo>
                    <a:pt x="3341" y="1840"/>
                    <a:pt x="3327" y="1835"/>
                    <a:pt x="3332" y="1866"/>
                  </a:cubicBezTo>
                  <a:cubicBezTo>
                    <a:pt x="3337" y="1897"/>
                    <a:pt x="3368" y="1962"/>
                    <a:pt x="3377" y="2004"/>
                  </a:cubicBezTo>
                  <a:cubicBezTo>
                    <a:pt x="3386" y="2046"/>
                    <a:pt x="3384" y="2093"/>
                    <a:pt x="3384" y="2121"/>
                  </a:cubicBezTo>
                  <a:cubicBezTo>
                    <a:pt x="3384" y="2149"/>
                    <a:pt x="3376" y="2147"/>
                    <a:pt x="3377" y="2174"/>
                  </a:cubicBezTo>
                  <a:cubicBezTo>
                    <a:pt x="3378" y="2201"/>
                    <a:pt x="3379" y="2261"/>
                    <a:pt x="3390" y="2285"/>
                  </a:cubicBezTo>
                  <a:cubicBezTo>
                    <a:pt x="3401" y="2309"/>
                    <a:pt x="3439" y="2305"/>
                    <a:pt x="3443" y="2318"/>
                  </a:cubicBezTo>
                  <a:cubicBezTo>
                    <a:pt x="3447" y="2331"/>
                    <a:pt x="3404" y="2355"/>
                    <a:pt x="3417" y="2364"/>
                  </a:cubicBezTo>
                  <a:cubicBezTo>
                    <a:pt x="3430" y="2373"/>
                    <a:pt x="3499" y="2353"/>
                    <a:pt x="3521" y="2370"/>
                  </a:cubicBezTo>
                  <a:cubicBezTo>
                    <a:pt x="3543" y="2387"/>
                    <a:pt x="3539" y="2436"/>
                    <a:pt x="3548" y="2468"/>
                  </a:cubicBezTo>
                  <a:cubicBezTo>
                    <a:pt x="3557" y="2500"/>
                    <a:pt x="3578" y="2535"/>
                    <a:pt x="3574" y="2560"/>
                  </a:cubicBezTo>
                  <a:cubicBezTo>
                    <a:pt x="3570" y="2585"/>
                    <a:pt x="3516" y="2596"/>
                    <a:pt x="3521" y="2619"/>
                  </a:cubicBezTo>
                  <a:cubicBezTo>
                    <a:pt x="3526" y="2642"/>
                    <a:pt x="3575" y="2679"/>
                    <a:pt x="3606" y="2697"/>
                  </a:cubicBezTo>
                  <a:cubicBezTo>
                    <a:pt x="3637" y="2715"/>
                    <a:pt x="3662" y="2730"/>
                    <a:pt x="3705" y="2730"/>
                  </a:cubicBezTo>
                  <a:cubicBezTo>
                    <a:pt x="3748" y="2730"/>
                    <a:pt x="3831" y="2696"/>
                    <a:pt x="3862" y="2697"/>
                  </a:cubicBezTo>
                  <a:cubicBezTo>
                    <a:pt x="3893" y="2698"/>
                    <a:pt x="3881" y="2739"/>
                    <a:pt x="3894" y="2737"/>
                  </a:cubicBezTo>
                  <a:cubicBezTo>
                    <a:pt x="3907" y="2735"/>
                    <a:pt x="3913" y="2689"/>
                    <a:pt x="3940" y="2684"/>
                  </a:cubicBezTo>
                  <a:cubicBezTo>
                    <a:pt x="3967" y="2679"/>
                    <a:pt x="4032" y="2702"/>
                    <a:pt x="4058" y="2704"/>
                  </a:cubicBezTo>
                  <a:cubicBezTo>
                    <a:pt x="4084" y="2706"/>
                    <a:pt x="4109" y="2715"/>
                    <a:pt x="4097" y="2697"/>
                  </a:cubicBezTo>
                  <a:cubicBezTo>
                    <a:pt x="4085" y="2679"/>
                    <a:pt x="4020" y="2612"/>
                    <a:pt x="3986" y="2593"/>
                  </a:cubicBezTo>
                  <a:cubicBezTo>
                    <a:pt x="3952" y="2574"/>
                    <a:pt x="3908" y="2611"/>
                    <a:pt x="3894" y="2580"/>
                  </a:cubicBezTo>
                  <a:cubicBezTo>
                    <a:pt x="3880" y="2549"/>
                    <a:pt x="3903" y="2465"/>
                    <a:pt x="3901" y="2409"/>
                  </a:cubicBezTo>
                  <a:cubicBezTo>
                    <a:pt x="3899" y="2353"/>
                    <a:pt x="3899" y="2302"/>
                    <a:pt x="3881" y="2246"/>
                  </a:cubicBezTo>
                  <a:cubicBezTo>
                    <a:pt x="3863" y="2190"/>
                    <a:pt x="3807" y="2112"/>
                    <a:pt x="3796" y="2076"/>
                  </a:cubicBezTo>
                  <a:cubicBezTo>
                    <a:pt x="3785" y="2040"/>
                    <a:pt x="3796" y="2033"/>
                    <a:pt x="3816" y="2030"/>
                  </a:cubicBezTo>
                  <a:cubicBezTo>
                    <a:pt x="3836" y="2027"/>
                    <a:pt x="3889" y="2052"/>
                    <a:pt x="3914" y="2056"/>
                  </a:cubicBezTo>
                  <a:cubicBezTo>
                    <a:pt x="3939" y="2060"/>
                    <a:pt x="3974" y="2071"/>
                    <a:pt x="3966" y="2056"/>
                  </a:cubicBezTo>
                  <a:cubicBezTo>
                    <a:pt x="3958" y="2041"/>
                    <a:pt x="3893" y="1986"/>
                    <a:pt x="3868" y="1964"/>
                  </a:cubicBezTo>
                  <a:cubicBezTo>
                    <a:pt x="3843" y="1942"/>
                    <a:pt x="3814" y="1951"/>
                    <a:pt x="3816" y="1925"/>
                  </a:cubicBezTo>
                  <a:cubicBezTo>
                    <a:pt x="3818" y="1899"/>
                    <a:pt x="3890" y="1848"/>
                    <a:pt x="3881" y="1807"/>
                  </a:cubicBezTo>
                  <a:cubicBezTo>
                    <a:pt x="3872" y="1766"/>
                    <a:pt x="3780" y="1704"/>
                    <a:pt x="3764" y="1676"/>
                  </a:cubicBezTo>
                  <a:cubicBezTo>
                    <a:pt x="3748" y="1648"/>
                    <a:pt x="3792" y="1652"/>
                    <a:pt x="3783" y="1637"/>
                  </a:cubicBezTo>
                  <a:cubicBezTo>
                    <a:pt x="3774" y="1622"/>
                    <a:pt x="3726" y="1610"/>
                    <a:pt x="3711" y="1585"/>
                  </a:cubicBezTo>
                  <a:cubicBezTo>
                    <a:pt x="3696" y="1560"/>
                    <a:pt x="3681" y="1500"/>
                    <a:pt x="3692" y="1486"/>
                  </a:cubicBezTo>
                  <a:cubicBezTo>
                    <a:pt x="3703" y="1472"/>
                    <a:pt x="3752" y="1512"/>
                    <a:pt x="3777" y="1500"/>
                  </a:cubicBezTo>
                  <a:cubicBezTo>
                    <a:pt x="3802" y="1488"/>
                    <a:pt x="3817" y="1431"/>
                    <a:pt x="3842" y="1414"/>
                  </a:cubicBezTo>
                  <a:cubicBezTo>
                    <a:pt x="3867" y="1397"/>
                    <a:pt x="3915" y="1416"/>
                    <a:pt x="3927" y="1395"/>
                  </a:cubicBezTo>
                  <a:cubicBezTo>
                    <a:pt x="3939" y="1374"/>
                    <a:pt x="3911" y="1320"/>
                    <a:pt x="3914" y="1290"/>
                  </a:cubicBezTo>
                  <a:cubicBezTo>
                    <a:pt x="3917" y="1260"/>
                    <a:pt x="3939" y="1234"/>
                    <a:pt x="3947" y="1212"/>
                  </a:cubicBezTo>
                  <a:cubicBezTo>
                    <a:pt x="3955" y="1190"/>
                    <a:pt x="3963" y="1176"/>
                    <a:pt x="3960" y="1159"/>
                  </a:cubicBezTo>
                  <a:cubicBezTo>
                    <a:pt x="3957" y="1142"/>
                    <a:pt x="3923" y="1128"/>
                    <a:pt x="3927" y="1107"/>
                  </a:cubicBezTo>
                  <a:cubicBezTo>
                    <a:pt x="3931" y="1086"/>
                    <a:pt x="3995" y="1069"/>
                    <a:pt x="3986" y="1035"/>
                  </a:cubicBezTo>
                  <a:cubicBezTo>
                    <a:pt x="3977" y="1001"/>
                    <a:pt x="3919" y="944"/>
                    <a:pt x="3875" y="904"/>
                  </a:cubicBezTo>
                  <a:cubicBezTo>
                    <a:pt x="3831" y="864"/>
                    <a:pt x="3752" y="804"/>
                    <a:pt x="3724" y="793"/>
                  </a:cubicBezTo>
                  <a:cubicBezTo>
                    <a:pt x="3696" y="782"/>
                    <a:pt x="3717" y="853"/>
                    <a:pt x="3705" y="838"/>
                  </a:cubicBezTo>
                  <a:cubicBezTo>
                    <a:pt x="3693" y="823"/>
                    <a:pt x="3667" y="704"/>
                    <a:pt x="3652" y="701"/>
                  </a:cubicBezTo>
                  <a:cubicBezTo>
                    <a:pt x="3637" y="698"/>
                    <a:pt x="3629" y="803"/>
                    <a:pt x="3613" y="819"/>
                  </a:cubicBezTo>
                  <a:cubicBezTo>
                    <a:pt x="3597" y="835"/>
                    <a:pt x="3563" y="815"/>
                    <a:pt x="3554" y="799"/>
                  </a:cubicBezTo>
                  <a:cubicBezTo>
                    <a:pt x="3545" y="783"/>
                    <a:pt x="3551" y="741"/>
                    <a:pt x="3561" y="721"/>
                  </a:cubicBezTo>
                  <a:cubicBezTo>
                    <a:pt x="3571" y="701"/>
                    <a:pt x="3614" y="714"/>
                    <a:pt x="3613" y="681"/>
                  </a:cubicBezTo>
                  <a:cubicBezTo>
                    <a:pt x="3612" y="648"/>
                    <a:pt x="3592" y="580"/>
                    <a:pt x="3554" y="524"/>
                  </a:cubicBezTo>
                  <a:cubicBezTo>
                    <a:pt x="3516" y="468"/>
                    <a:pt x="3429" y="377"/>
                    <a:pt x="3384" y="348"/>
                  </a:cubicBezTo>
                  <a:cubicBezTo>
                    <a:pt x="3339" y="319"/>
                    <a:pt x="3315" y="342"/>
                    <a:pt x="3286" y="348"/>
                  </a:cubicBezTo>
                  <a:cubicBezTo>
                    <a:pt x="3257" y="354"/>
                    <a:pt x="3243" y="386"/>
                    <a:pt x="3207" y="387"/>
                  </a:cubicBezTo>
                  <a:cubicBezTo>
                    <a:pt x="3171" y="388"/>
                    <a:pt x="3093" y="367"/>
                    <a:pt x="3070" y="354"/>
                  </a:cubicBezTo>
                  <a:cubicBezTo>
                    <a:pt x="3047" y="341"/>
                    <a:pt x="3090" y="333"/>
                    <a:pt x="3070" y="308"/>
                  </a:cubicBezTo>
                  <a:cubicBezTo>
                    <a:pt x="3050" y="283"/>
                    <a:pt x="3001" y="232"/>
                    <a:pt x="2952" y="204"/>
                  </a:cubicBezTo>
                  <a:cubicBezTo>
                    <a:pt x="2903" y="176"/>
                    <a:pt x="2831" y="155"/>
                    <a:pt x="2775" y="138"/>
                  </a:cubicBezTo>
                  <a:cubicBezTo>
                    <a:pt x="2719" y="121"/>
                    <a:pt x="2692" y="128"/>
                    <a:pt x="2618" y="105"/>
                  </a:cubicBezTo>
                  <a:cubicBezTo>
                    <a:pt x="2544" y="82"/>
                    <a:pt x="2407" y="2"/>
                    <a:pt x="2330" y="1"/>
                  </a:cubicBezTo>
                  <a:cubicBezTo>
                    <a:pt x="2253" y="0"/>
                    <a:pt x="2197" y="63"/>
                    <a:pt x="2153" y="99"/>
                  </a:cubicBezTo>
                  <a:cubicBezTo>
                    <a:pt x="2109" y="135"/>
                    <a:pt x="2094" y="182"/>
                    <a:pt x="2068" y="217"/>
                  </a:cubicBezTo>
                  <a:cubicBezTo>
                    <a:pt x="2042" y="252"/>
                    <a:pt x="2037" y="292"/>
                    <a:pt x="1996" y="308"/>
                  </a:cubicBezTo>
                  <a:cubicBezTo>
                    <a:pt x="1955" y="324"/>
                    <a:pt x="1864" y="304"/>
                    <a:pt x="1820" y="315"/>
                  </a:cubicBezTo>
                  <a:cubicBezTo>
                    <a:pt x="1776" y="326"/>
                    <a:pt x="1793" y="359"/>
                    <a:pt x="1734" y="374"/>
                  </a:cubicBezTo>
                  <a:cubicBezTo>
                    <a:pt x="1675" y="389"/>
                    <a:pt x="1524" y="406"/>
                    <a:pt x="1466" y="406"/>
                  </a:cubicBezTo>
                  <a:cubicBezTo>
                    <a:pt x="1408" y="406"/>
                    <a:pt x="1439" y="388"/>
                    <a:pt x="1388" y="374"/>
                  </a:cubicBezTo>
                  <a:cubicBezTo>
                    <a:pt x="1337" y="360"/>
                    <a:pt x="1187" y="340"/>
                    <a:pt x="1158" y="321"/>
                  </a:cubicBezTo>
                  <a:cubicBezTo>
                    <a:pt x="1129" y="302"/>
                    <a:pt x="1222" y="276"/>
                    <a:pt x="1217" y="262"/>
                  </a:cubicBezTo>
                  <a:cubicBezTo>
                    <a:pt x="1212" y="248"/>
                    <a:pt x="1162" y="245"/>
                    <a:pt x="1126" y="236"/>
                  </a:cubicBezTo>
                  <a:cubicBezTo>
                    <a:pt x="1090" y="227"/>
                    <a:pt x="1026" y="209"/>
                    <a:pt x="1001" y="210"/>
                  </a:cubicBezTo>
                  <a:cubicBezTo>
                    <a:pt x="976" y="211"/>
                    <a:pt x="994" y="247"/>
                    <a:pt x="975" y="243"/>
                  </a:cubicBezTo>
                  <a:cubicBezTo>
                    <a:pt x="956" y="239"/>
                    <a:pt x="900" y="200"/>
                    <a:pt x="884" y="184"/>
                  </a:cubicBezTo>
                  <a:cubicBezTo>
                    <a:pt x="868" y="168"/>
                    <a:pt x="915" y="155"/>
                    <a:pt x="877" y="145"/>
                  </a:cubicBezTo>
                  <a:cubicBezTo>
                    <a:pt x="839" y="135"/>
                    <a:pt x="711" y="122"/>
                    <a:pt x="654" y="125"/>
                  </a:cubicBezTo>
                  <a:cubicBezTo>
                    <a:pt x="597" y="128"/>
                    <a:pt x="585" y="150"/>
                    <a:pt x="537" y="164"/>
                  </a:cubicBezTo>
                  <a:cubicBezTo>
                    <a:pt x="489" y="178"/>
                    <a:pt x="408" y="188"/>
                    <a:pt x="366" y="210"/>
                  </a:cubicBezTo>
                  <a:cubicBezTo>
                    <a:pt x="324" y="232"/>
                    <a:pt x="315" y="272"/>
                    <a:pt x="288" y="295"/>
                  </a:cubicBezTo>
                  <a:cubicBezTo>
                    <a:pt x="261" y="318"/>
                    <a:pt x="243" y="331"/>
                    <a:pt x="203" y="348"/>
                  </a:cubicBezTo>
                  <a:cubicBezTo>
                    <a:pt x="163" y="365"/>
                    <a:pt x="80" y="385"/>
                    <a:pt x="46" y="400"/>
                  </a:cubicBezTo>
                  <a:cubicBezTo>
                    <a:pt x="12" y="415"/>
                    <a:pt x="6" y="427"/>
                    <a:pt x="0" y="4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Freeform 10"/>
            <p:cNvSpPr>
              <a:spLocks/>
            </p:cNvSpPr>
            <p:nvPr/>
          </p:nvSpPr>
          <p:spPr bwMode="auto">
            <a:xfrm>
              <a:off x="873" y="2883"/>
              <a:ext cx="1500" cy="1178"/>
            </a:xfrm>
            <a:custGeom>
              <a:avLst/>
              <a:gdLst/>
              <a:ahLst/>
              <a:cxnLst>
                <a:cxn ang="0">
                  <a:pos x="570" y="1300"/>
                </a:cxn>
                <a:cxn ang="0">
                  <a:pos x="570" y="1097"/>
                </a:cxn>
                <a:cxn ang="0">
                  <a:pos x="570" y="1058"/>
                </a:cxn>
                <a:cxn ang="0">
                  <a:pos x="485" y="1005"/>
                </a:cxn>
                <a:cxn ang="0">
                  <a:pos x="557" y="953"/>
                </a:cxn>
                <a:cxn ang="0">
                  <a:pos x="564" y="835"/>
                </a:cxn>
                <a:cxn ang="0">
                  <a:pos x="512" y="744"/>
                </a:cxn>
                <a:cxn ang="0">
                  <a:pos x="492" y="645"/>
                </a:cxn>
                <a:cxn ang="0">
                  <a:pos x="368" y="600"/>
                </a:cxn>
                <a:cxn ang="0">
                  <a:pos x="322" y="672"/>
                </a:cxn>
                <a:cxn ang="0">
                  <a:pos x="328" y="744"/>
                </a:cxn>
                <a:cxn ang="0">
                  <a:pos x="47" y="724"/>
                </a:cxn>
                <a:cxn ang="0">
                  <a:pos x="47" y="632"/>
                </a:cxn>
                <a:cxn ang="0">
                  <a:pos x="93" y="567"/>
                </a:cxn>
                <a:cxn ang="0">
                  <a:pos x="230" y="475"/>
                </a:cxn>
                <a:cxn ang="0">
                  <a:pos x="276" y="410"/>
                </a:cxn>
                <a:cxn ang="0">
                  <a:pos x="204" y="390"/>
                </a:cxn>
                <a:cxn ang="0">
                  <a:pos x="197" y="318"/>
                </a:cxn>
                <a:cxn ang="0">
                  <a:pos x="230" y="272"/>
                </a:cxn>
                <a:cxn ang="0">
                  <a:pos x="99" y="200"/>
                </a:cxn>
                <a:cxn ang="0">
                  <a:pos x="119" y="141"/>
                </a:cxn>
                <a:cxn ang="0">
                  <a:pos x="368" y="56"/>
                </a:cxn>
                <a:cxn ang="0">
                  <a:pos x="466" y="11"/>
                </a:cxn>
                <a:cxn ang="0">
                  <a:pos x="551" y="17"/>
                </a:cxn>
                <a:cxn ang="0">
                  <a:pos x="616" y="115"/>
                </a:cxn>
                <a:cxn ang="0">
                  <a:pos x="538" y="194"/>
                </a:cxn>
                <a:cxn ang="0">
                  <a:pos x="525" y="312"/>
                </a:cxn>
                <a:cxn ang="0">
                  <a:pos x="616" y="377"/>
                </a:cxn>
                <a:cxn ang="0">
                  <a:pos x="675" y="423"/>
                </a:cxn>
                <a:cxn ang="0">
                  <a:pos x="675" y="501"/>
                </a:cxn>
                <a:cxn ang="0">
                  <a:pos x="701" y="580"/>
                </a:cxn>
                <a:cxn ang="0">
                  <a:pos x="721" y="632"/>
                </a:cxn>
                <a:cxn ang="0">
                  <a:pos x="780" y="652"/>
                </a:cxn>
                <a:cxn ang="0">
                  <a:pos x="832" y="665"/>
                </a:cxn>
                <a:cxn ang="0">
                  <a:pos x="872" y="613"/>
                </a:cxn>
                <a:cxn ang="0">
                  <a:pos x="924" y="580"/>
                </a:cxn>
                <a:cxn ang="0">
                  <a:pos x="1009" y="665"/>
                </a:cxn>
                <a:cxn ang="0">
                  <a:pos x="983" y="757"/>
                </a:cxn>
                <a:cxn ang="0">
                  <a:pos x="858" y="875"/>
                </a:cxn>
                <a:cxn ang="0">
                  <a:pos x="721" y="940"/>
                </a:cxn>
                <a:cxn ang="0">
                  <a:pos x="721" y="1051"/>
                </a:cxn>
                <a:cxn ang="0">
                  <a:pos x="806" y="1189"/>
                </a:cxn>
                <a:cxn ang="0">
                  <a:pos x="839" y="1091"/>
                </a:cxn>
                <a:cxn ang="0">
                  <a:pos x="970" y="986"/>
                </a:cxn>
                <a:cxn ang="0">
                  <a:pos x="1094" y="953"/>
                </a:cxn>
                <a:cxn ang="0">
                  <a:pos x="1232" y="986"/>
                </a:cxn>
                <a:cxn ang="0">
                  <a:pos x="1330" y="894"/>
                </a:cxn>
                <a:cxn ang="0">
                  <a:pos x="1448" y="861"/>
                </a:cxn>
                <a:cxn ang="0">
                  <a:pos x="1461" y="940"/>
                </a:cxn>
                <a:cxn ang="0">
                  <a:pos x="1605" y="920"/>
                </a:cxn>
                <a:cxn ang="0">
                  <a:pos x="1677" y="966"/>
                </a:cxn>
                <a:cxn ang="0">
                  <a:pos x="1611" y="1064"/>
                </a:cxn>
                <a:cxn ang="0">
                  <a:pos x="1611" y="1104"/>
                </a:cxn>
                <a:cxn ang="0">
                  <a:pos x="1467" y="1064"/>
                </a:cxn>
                <a:cxn ang="0">
                  <a:pos x="1421" y="1019"/>
                </a:cxn>
                <a:cxn ang="0">
                  <a:pos x="1349" y="1130"/>
                </a:cxn>
                <a:cxn ang="0">
                  <a:pos x="1290" y="1202"/>
                </a:cxn>
                <a:cxn ang="0">
                  <a:pos x="1153" y="1241"/>
                </a:cxn>
                <a:cxn ang="0">
                  <a:pos x="1074" y="1267"/>
                </a:cxn>
              </a:cxnLst>
              <a:rect l="0" t="0" r="r" b="b"/>
              <a:pathLst>
                <a:path w="1678" h="1300">
                  <a:moveTo>
                    <a:pt x="570" y="1300"/>
                  </a:moveTo>
                  <a:cubicBezTo>
                    <a:pt x="570" y="1218"/>
                    <a:pt x="570" y="1137"/>
                    <a:pt x="570" y="1097"/>
                  </a:cubicBezTo>
                  <a:cubicBezTo>
                    <a:pt x="570" y="1057"/>
                    <a:pt x="584" y="1073"/>
                    <a:pt x="570" y="1058"/>
                  </a:cubicBezTo>
                  <a:cubicBezTo>
                    <a:pt x="556" y="1043"/>
                    <a:pt x="487" y="1022"/>
                    <a:pt x="485" y="1005"/>
                  </a:cubicBezTo>
                  <a:cubicBezTo>
                    <a:pt x="483" y="988"/>
                    <a:pt x="544" y="981"/>
                    <a:pt x="557" y="953"/>
                  </a:cubicBezTo>
                  <a:cubicBezTo>
                    <a:pt x="570" y="925"/>
                    <a:pt x="571" y="870"/>
                    <a:pt x="564" y="835"/>
                  </a:cubicBezTo>
                  <a:cubicBezTo>
                    <a:pt x="557" y="800"/>
                    <a:pt x="524" y="776"/>
                    <a:pt x="512" y="744"/>
                  </a:cubicBezTo>
                  <a:cubicBezTo>
                    <a:pt x="500" y="712"/>
                    <a:pt x="516" y="669"/>
                    <a:pt x="492" y="645"/>
                  </a:cubicBezTo>
                  <a:cubicBezTo>
                    <a:pt x="468" y="621"/>
                    <a:pt x="396" y="596"/>
                    <a:pt x="368" y="600"/>
                  </a:cubicBezTo>
                  <a:cubicBezTo>
                    <a:pt x="340" y="604"/>
                    <a:pt x="329" y="648"/>
                    <a:pt x="322" y="672"/>
                  </a:cubicBezTo>
                  <a:cubicBezTo>
                    <a:pt x="315" y="696"/>
                    <a:pt x="374" y="735"/>
                    <a:pt x="328" y="744"/>
                  </a:cubicBezTo>
                  <a:cubicBezTo>
                    <a:pt x="282" y="753"/>
                    <a:pt x="94" y="743"/>
                    <a:pt x="47" y="724"/>
                  </a:cubicBezTo>
                  <a:cubicBezTo>
                    <a:pt x="0" y="705"/>
                    <a:pt x="39" y="658"/>
                    <a:pt x="47" y="632"/>
                  </a:cubicBezTo>
                  <a:cubicBezTo>
                    <a:pt x="55" y="606"/>
                    <a:pt x="63" y="593"/>
                    <a:pt x="93" y="567"/>
                  </a:cubicBezTo>
                  <a:cubicBezTo>
                    <a:pt x="123" y="541"/>
                    <a:pt x="200" y="501"/>
                    <a:pt x="230" y="475"/>
                  </a:cubicBezTo>
                  <a:cubicBezTo>
                    <a:pt x="260" y="449"/>
                    <a:pt x="280" y="424"/>
                    <a:pt x="276" y="410"/>
                  </a:cubicBezTo>
                  <a:cubicBezTo>
                    <a:pt x="272" y="396"/>
                    <a:pt x="217" y="405"/>
                    <a:pt x="204" y="390"/>
                  </a:cubicBezTo>
                  <a:cubicBezTo>
                    <a:pt x="191" y="375"/>
                    <a:pt x="193" y="338"/>
                    <a:pt x="197" y="318"/>
                  </a:cubicBezTo>
                  <a:cubicBezTo>
                    <a:pt x="201" y="298"/>
                    <a:pt x="246" y="292"/>
                    <a:pt x="230" y="272"/>
                  </a:cubicBezTo>
                  <a:cubicBezTo>
                    <a:pt x="214" y="252"/>
                    <a:pt x="117" y="222"/>
                    <a:pt x="99" y="200"/>
                  </a:cubicBezTo>
                  <a:cubicBezTo>
                    <a:pt x="81" y="178"/>
                    <a:pt x="74" y="165"/>
                    <a:pt x="119" y="141"/>
                  </a:cubicBezTo>
                  <a:cubicBezTo>
                    <a:pt x="164" y="117"/>
                    <a:pt x="310" y="78"/>
                    <a:pt x="368" y="56"/>
                  </a:cubicBezTo>
                  <a:cubicBezTo>
                    <a:pt x="426" y="34"/>
                    <a:pt x="436" y="17"/>
                    <a:pt x="466" y="11"/>
                  </a:cubicBezTo>
                  <a:cubicBezTo>
                    <a:pt x="496" y="5"/>
                    <a:pt x="526" y="0"/>
                    <a:pt x="551" y="17"/>
                  </a:cubicBezTo>
                  <a:cubicBezTo>
                    <a:pt x="576" y="34"/>
                    <a:pt x="618" y="86"/>
                    <a:pt x="616" y="115"/>
                  </a:cubicBezTo>
                  <a:cubicBezTo>
                    <a:pt x="614" y="144"/>
                    <a:pt x="553" y="161"/>
                    <a:pt x="538" y="194"/>
                  </a:cubicBezTo>
                  <a:cubicBezTo>
                    <a:pt x="523" y="227"/>
                    <a:pt x="512" y="282"/>
                    <a:pt x="525" y="312"/>
                  </a:cubicBezTo>
                  <a:cubicBezTo>
                    <a:pt x="538" y="342"/>
                    <a:pt x="591" y="359"/>
                    <a:pt x="616" y="377"/>
                  </a:cubicBezTo>
                  <a:cubicBezTo>
                    <a:pt x="641" y="395"/>
                    <a:pt x="665" y="402"/>
                    <a:pt x="675" y="423"/>
                  </a:cubicBezTo>
                  <a:cubicBezTo>
                    <a:pt x="685" y="444"/>
                    <a:pt x="671" y="475"/>
                    <a:pt x="675" y="501"/>
                  </a:cubicBezTo>
                  <a:cubicBezTo>
                    <a:pt x="679" y="527"/>
                    <a:pt x="693" y="558"/>
                    <a:pt x="701" y="580"/>
                  </a:cubicBezTo>
                  <a:cubicBezTo>
                    <a:pt x="709" y="602"/>
                    <a:pt x="708" y="620"/>
                    <a:pt x="721" y="632"/>
                  </a:cubicBezTo>
                  <a:cubicBezTo>
                    <a:pt x="734" y="644"/>
                    <a:pt x="762" y="647"/>
                    <a:pt x="780" y="652"/>
                  </a:cubicBezTo>
                  <a:cubicBezTo>
                    <a:pt x="798" y="657"/>
                    <a:pt x="817" y="671"/>
                    <a:pt x="832" y="665"/>
                  </a:cubicBezTo>
                  <a:cubicBezTo>
                    <a:pt x="847" y="659"/>
                    <a:pt x="857" y="627"/>
                    <a:pt x="872" y="613"/>
                  </a:cubicBezTo>
                  <a:cubicBezTo>
                    <a:pt x="887" y="599"/>
                    <a:pt x="901" y="571"/>
                    <a:pt x="924" y="580"/>
                  </a:cubicBezTo>
                  <a:cubicBezTo>
                    <a:pt x="947" y="589"/>
                    <a:pt x="999" y="636"/>
                    <a:pt x="1009" y="665"/>
                  </a:cubicBezTo>
                  <a:cubicBezTo>
                    <a:pt x="1019" y="694"/>
                    <a:pt x="1008" y="722"/>
                    <a:pt x="983" y="757"/>
                  </a:cubicBezTo>
                  <a:cubicBezTo>
                    <a:pt x="958" y="792"/>
                    <a:pt x="902" y="844"/>
                    <a:pt x="858" y="875"/>
                  </a:cubicBezTo>
                  <a:cubicBezTo>
                    <a:pt x="814" y="906"/>
                    <a:pt x="744" y="911"/>
                    <a:pt x="721" y="940"/>
                  </a:cubicBezTo>
                  <a:cubicBezTo>
                    <a:pt x="698" y="969"/>
                    <a:pt x="707" y="1010"/>
                    <a:pt x="721" y="1051"/>
                  </a:cubicBezTo>
                  <a:cubicBezTo>
                    <a:pt x="735" y="1092"/>
                    <a:pt x="787" y="1182"/>
                    <a:pt x="806" y="1189"/>
                  </a:cubicBezTo>
                  <a:cubicBezTo>
                    <a:pt x="825" y="1196"/>
                    <a:pt x="812" y="1125"/>
                    <a:pt x="839" y="1091"/>
                  </a:cubicBezTo>
                  <a:cubicBezTo>
                    <a:pt x="866" y="1057"/>
                    <a:pt x="928" y="1009"/>
                    <a:pt x="970" y="986"/>
                  </a:cubicBezTo>
                  <a:cubicBezTo>
                    <a:pt x="1012" y="963"/>
                    <a:pt x="1050" y="953"/>
                    <a:pt x="1094" y="953"/>
                  </a:cubicBezTo>
                  <a:cubicBezTo>
                    <a:pt x="1138" y="953"/>
                    <a:pt x="1193" y="996"/>
                    <a:pt x="1232" y="986"/>
                  </a:cubicBezTo>
                  <a:cubicBezTo>
                    <a:pt x="1271" y="976"/>
                    <a:pt x="1294" y="915"/>
                    <a:pt x="1330" y="894"/>
                  </a:cubicBezTo>
                  <a:cubicBezTo>
                    <a:pt x="1366" y="873"/>
                    <a:pt x="1426" y="853"/>
                    <a:pt x="1448" y="861"/>
                  </a:cubicBezTo>
                  <a:cubicBezTo>
                    <a:pt x="1470" y="869"/>
                    <a:pt x="1435" y="930"/>
                    <a:pt x="1461" y="940"/>
                  </a:cubicBezTo>
                  <a:cubicBezTo>
                    <a:pt x="1487" y="950"/>
                    <a:pt x="1569" y="916"/>
                    <a:pt x="1605" y="920"/>
                  </a:cubicBezTo>
                  <a:cubicBezTo>
                    <a:pt x="1641" y="924"/>
                    <a:pt x="1676" y="942"/>
                    <a:pt x="1677" y="966"/>
                  </a:cubicBezTo>
                  <a:cubicBezTo>
                    <a:pt x="1678" y="990"/>
                    <a:pt x="1622" y="1041"/>
                    <a:pt x="1611" y="1064"/>
                  </a:cubicBezTo>
                  <a:cubicBezTo>
                    <a:pt x="1600" y="1087"/>
                    <a:pt x="1635" y="1104"/>
                    <a:pt x="1611" y="1104"/>
                  </a:cubicBezTo>
                  <a:cubicBezTo>
                    <a:pt x="1587" y="1104"/>
                    <a:pt x="1499" y="1078"/>
                    <a:pt x="1467" y="1064"/>
                  </a:cubicBezTo>
                  <a:cubicBezTo>
                    <a:pt x="1435" y="1050"/>
                    <a:pt x="1441" y="1008"/>
                    <a:pt x="1421" y="1019"/>
                  </a:cubicBezTo>
                  <a:cubicBezTo>
                    <a:pt x="1401" y="1030"/>
                    <a:pt x="1371" y="1100"/>
                    <a:pt x="1349" y="1130"/>
                  </a:cubicBezTo>
                  <a:cubicBezTo>
                    <a:pt x="1327" y="1160"/>
                    <a:pt x="1323" y="1184"/>
                    <a:pt x="1290" y="1202"/>
                  </a:cubicBezTo>
                  <a:cubicBezTo>
                    <a:pt x="1257" y="1220"/>
                    <a:pt x="1189" y="1230"/>
                    <a:pt x="1153" y="1241"/>
                  </a:cubicBezTo>
                  <a:cubicBezTo>
                    <a:pt x="1117" y="1252"/>
                    <a:pt x="1085" y="1257"/>
                    <a:pt x="1074" y="12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Oval 11"/>
            <p:cNvSpPr>
              <a:spLocks noChangeArrowheads="1"/>
            </p:cNvSpPr>
            <p:nvPr/>
          </p:nvSpPr>
          <p:spPr bwMode="auto">
            <a:xfrm>
              <a:off x="966" y="3414"/>
              <a:ext cx="131" cy="1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Oval 12"/>
            <p:cNvSpPr>
              <a:spLocks noChangeArrowheads="1"/>
            </p:cNvSpPr>
            <p:nvPr/>
          </p:nvSpPr>
          <p:spPr bwMode="auto">
            <a:xfrm>
              <a:off x="2227" y="2566"/>
              <a:ext cx="131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1614" y="2113"/>
              <a:ext cx="131" cy="1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8" name="Oval 14"/>
            <p:cNvSpPr>
              <a:spLocks noChangeArrowheads="1"/>
            </p:cNvSpPr>
            <p:nvPr/>
          </p:nvSpPr>
          <p:spPr bwMode="auto">
            <a:xfrm>
              <a:off x="1705" y="1519"/>
              <a:ext cx="132" cy="1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9" name="Oval 15"/>
            <p:cNvSpPr>
              <a:spLocks noChangeArrowheads="1"/>
            </p:cNvSpPr>
            <p:nvPr/>
          </p:nvSpPr>
          <p:spPr bwMode="auto">
            <a:xfrm>
              <a:off x="2429" y="1757"/>
              <a:ext cx="132" cy="1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0" name="Oval 16"/>
            <p:cNvSpPr>
              <a:spLocks noChangeArrowheads="1"/>
            </p:cNvSpPr>
            <p:nvPr/>
          </p:nvSpPr>
          <p:spPr bwMode="auto">
            <a:xfrm>
              <a:off x="2854" y="1719"/>
              <a:ext cx="132" cy="1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3253" y="2881"/>
              <a:ext cx="132" cy="1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Oval 18"/>
            <p:cNvSpPr>
              <a:spLocks noChangeArrowheads="1"/>
            </p:cNvSpPr>
            <p:nvPr/>
          </p:nvSpPr>
          <p:spPr bwMode="auto">
            <a:xfrm>
              <a:off x="2632" y="2144"/>
              <a:ext cx="132" cy="13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3" name="Oval 19"/>
            <p:cNvSpPr>
              <a:spLocks noChangeArrowheads="1"/>
            </p:cNvSpPr>
            <p:nvPr/>
          </p:nvSpPr>
          <p:spPr bwMode="auto">
            <a:xfrm>
              <a:off x="3323" y="1458"/>
              <a:ext cx="132" cy="1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4" name="Text Box 20"/>
            <p:cNvSpPr txBox="1">
              <a:spLocks noChangeArrowheads="1"/>
            </p:cNvSpPr>
            <p:nvPr/>
          </p:nvSpPr>
          <p:spPr bwMode="auto">
            <a:xfrm>
              <a:off x="1644" y="3751"/>
              <a:ext cx="5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Lamma</a:t>
              </a:r>
            </a:p>
          </p:txBody>
        </p:sp>
        <p:sp>
          <p:nvSpPr>
            <p:cNvPr id="72725" name="Text Box 21"/>
            <p:cNvSpPr txBox="1">
              <a:spLocks noChangeArrowheads="1"/>
            </p:cNvSpPr>
            <p:nvPr/>
          </p:nvSpPr>
          <p:spPr bwMode="auto">
            <a:xfrm>
              <a:off x="576" y="3503"/>
              <a:ext cx="8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Power Station</a:t>
              </a:r>
            </a:p>
          </p:txBody>
        </p:sp>
        <p:sp>
          <p:nvSpPr>
            <p:cNvPr id="72726" name="Text Box 22"/>
            <p:cNvSpPr txBox="1">
              <a:spLocks noChangeArrowheads="1"/>
            </p:cNvSpPr>
            <p:nvPr/>
          </p:nvSpPr>
          <p:spPr bwMode="auto">
            <a:xfrm rot="3377095">
              <a:off x="2410" y="1342"/>
              <a:ext cx="6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hlink"/>
                  </a:solidFill>
                </a:rPr>
                <a:t>WanChai</a:t>
              </a:r>
            </a:p>
          </p:txBody>
        </p:sp>
        <p:sp>
          <p:nvSpPr>
            <p:cNvPr id="72727" name="Text Box 23"/>
            <p:cNvSpPr txBox="1">
              <a:spLocks noChangeArrowheads="1"/>
            </p:cNvSpPr>
            <p:nvPr/>
          </p:nvSpPr>
          <p:spPr bwMode="auto">
            <a:xfrm>
              <a:off x="3488" y="1363"/>
              <a:ext cx="6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NorthPoint</a:t>
              </a:r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3392" y="2774"/>
              <a:ext cx="7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RepulseBay</a:t>
              </a:r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2323" y="2459"/>
              <a:ext cx="6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Aberdeen</a:t>
              </a:r>
            </a:p>
          </p:txBody>
        </p:sp>
        <p:sp>
          <p:nvSpPr>
            <p:cNvPr id="72730" name="Text Box 26"/>
            <p:cNvSpPr txBox="1">
              <a:spLocks noChangeArrowheads="1"/>
            </p:cNvSpPr>
            <p:nvPr/>
          </p:nvSpPr>
          <p:spPr bwMode="auto">
            <a:xfrm>
              <a:off x="945" y="2069"/>
              <a:ext cx="6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PokFuLam</a:t>
              </a:r>
            </a:p>
          </p:txBody>
        </p:sp>
        <p:sp>
          <p:nvSpPr>
            <p:cNvPr id="72731" name="Text Box 27"/>
            <p:cNvSpPr txBox="1">
              <a:spLocks noChangeArrowheads="1"/>
            </p:cNvSpPr>
            <p:nvPr/>
          </p:nvSpPr>
          <p:spPr bwMode="auto">
            <a:xfrm>
              <a:off x="1190" y="1436"/>
              <a:ext cx="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Western</a:t>
              </a:r>
            </a:p>
          </p:txBody>
        </p:sp>
        <p:sp>
          <p:nvSpPr>
            <p:cNvPr id="72732" name="Text Box 28"/>
            <p:cNvSpPr txBox="1">
              <a:spLocks noChangeArrowheads="1"/>
            </p:cNvSpPr>
            <p:nvPr/>
          </p:nvSpPr>
          <p:spPr bwMode="auto">
            <a:xfrm>
              <a:off x="2202" y="1534"/>
              <a:ext cx="4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Central</a:t>
              </a:r>
            </a:p>
          </p:txBody>
        </p:sp>
        <p:sp>
          <p:nvSpPr>
            <p:cNvPr id="72733" name="Text Box 29"/>
            <p:cNvSpPr txBox="1">
              <a:spLocks noChangeArrowheads="1"/>
            </p:cNvSpPr>
            <p:nvPr/>
          </p:nvSpPr>
          <p:spPr bwMode="auto">
            <a:xfrm>
              <a:off x="1909" y="2094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HappyValley</a:t>
              </a:r>
            </a:p>
          </p:txBody>
        </p: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 flipV="1">
              <a:off x="1082" y="2670"/>
              <a:ext cx="1160" cy="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31"/>
            <p:cNvSpPr>
              <a:spLocks noChangeShapeType="1"/>
            </p:cNvSpPr>
            <p:nvPr/>
          </p:nvSpPr>
          <p:spPr bwMode="auto">
            <a:xfrm flipV="1">
              <a:off x="1066" y="2234"/>
              <a:ext cx="573" cy="1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 flipV="1">
              <a:off x="1087" y="2993"/>
              <a:ext cx="2165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 flipV="1">
              <a:off x="3318" y="1591"/>
              <a:ext cx="72" cy="1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 flipV="1">
              <a:off x="2742" y="1849"/>
              <a:ext cx="149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39" name="Line 35"/>
            <p:cNvSpPr>
              <a:spLocks noChangeShapeType="1"/>
            </p:cNvSpPr>
            <p:nvPr/>
          </p:nvSpPr>
          <p:spPr bwMode="auto">
            <a:xfrm flipH="1" flipV="1">
              <a:off x="2513" y="1891"/>
              <a:ext cx="135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0" name="Line 36"/>
            <p:cNvSpPr>
              <a:spLocks noChangeShapeType="1"/>
            </p:cNvSpPr>
            <p:nvPr/>
          </p:nvSpPr>
          <p:spPr bwMode="auto">
            <a:xfrm flipV="1">
              <a:off x="2554" y="1788"/>
              <a:ext cx="304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1" name="Line 37"/>
            <p:cNvSpPr>
              <a:spLocks noChangeShapeType="1"/>
            </p:cNvSpPr>
            <p:nvPr/>
          </p:nvSpPr>
          <p:spPr bwMode="auto">
            <a:xfrm flipH="1">
              <a:off x="2976" y="1551"/>
              <a:ext cx="343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 flipV="1">
              <a:off x="2322" y="2260"/>
              <a:ext cx="334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3" name="Line 39"/>
            <p:cNvSpPr>
              <a:spLocks noChangeShapeType="1"/>
            </p:cNvSpPr>
            <p:nvPr/>
          </p:nvSpPr>
          <p:spPr bwMode="auto">
            <a:xfrm flipV="1">
              <a:off x="1749" y="1856"/>
              <a:ext cx="6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4" name="Line 40"/>
            <p:cNvSpPr>
              <a:spLocks noChangeShapeType="1"/>
            </p:cNvSpPr>
            <p:nvPr/>
          </p:nvSpPr>
          <p:spPr bwMode="auto">
            <a:xfrm flipV="1">
              <a:off x="1688" y="1648"/>
              <a:ext cx="79" cy="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5" name="Line 41"/>
            <p:cNvSpPr>
              <a:spLocks noChangeShapeType="1"/>
            </p:cNvSpPr>
            <p:nvPr/>
          </p:nvSpPr>
          <p:spPr bwMode="auto">
            <a:xfrm>
              <a:off x="1841" y="1597"/>
              <a:ext cx="604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6" name="Line 42"/>
            <p:cNvSpPr>
              <a:spLocks noChangeShapeType="1"/>
            </p:cNvSpPr>
            <p:nvPr/>
          </p:nvSpPr>
          <p:spPr bwMode="auto">
            <a:xfrm flipH="1" flipV="1">
              <a:off x="1720" y="2239"/>
              <a:ext cx="50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>
              <a:off x="2349" y="2673"/>
              <a:ext cx="90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8" name="Line 44"/>
            <p:cNvSpPr>
              <a:spLocks noChangeShapeType="1"/>
            </p:cNvSpPr>
            <p:nvPr/>
          </p:nvSpPr>
          <p:spPr bwMode="auto">
            <a:xfrm>
              <a:off x="1740" y="2202"/>
              <a:ext cx="515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49" name="Line 45"/>
            <p:cNvSpPr>
              <a:spLocks noChangeShapeType="1"/>
            </p:cNvSpPr>
            <p:nvPr/>
          </p:nvSpPr>
          <p:spPr bwMode="auto">
            <a:xfrm flipH="1" flipV="1">
              <a:off x="2352" y="2632"/>
              <a:ext cx="917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>
              <a:off x="2544" y="1858"/>
              <a:ext cx="137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751" name="Text Box 47"/>
            <p:cNvSpPr txBox="1">
              <a:spLocks noChangeArrowheads="1"/>
            </p:cNvSpPr>
            <p:nvPr/>
          </p:nvSpPr>
          <p:spPr bwMode="auto">
            <a:xfrm>
              <a:off x="1188" y="259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30</a:t>
              </a:r>
            </a:p>
          </p:txBody>
        </p:sp>
        <p:sp>
          <p:nvSpPr>
            <p:cNvPr id="72752" name="Text Box 48"/>
            <p:cNvSpPr txBox="1">
              <a:spLocks noChangeArrowheads="1"/>
            </p:cNvSpPr>
            <p:nvPr/>
          </p:nvSpPr>
          <p:spPr bwMode="auto">
            <a:xfrm>
              <a:off x="1562" y="281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50</a:t>
              </a:r>
            </a:p>
          </p:txBody>
        </p:sp>
        <p:sp>
          <p:nvSpPr>
            <p:cNvPr id="72753" name="Text Box 49"/>
            <p:cNvSpPr txBox="1">
              <a:spLocks noChangeArrowheads="1"/>
            </p:cNvSpPr>
            <p:nvPr/>
          </p:nvSpPr>
          <p:spPr bwMode="auto">
            <a:xfrm>
              <a:off x="2010" y="302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40</a:t>
              </a:r>
            </a:p>
          </p:txBody>
        </p:sp>
        <p:sp>
          <p:nvSpPr>
            <p:cNvPr id="72754" name="Text Box 50"/>
            <p:cNvSpPr txBox="1">
              <a:spLocks noChangeArrowheads="1"/>
            </p:cNvSpPr>
            <p:nvPr/>
          </p:nvSpPr>
          <p:spPr bwMode="auto">
            <a:xfrm>
              <a:off x="2586" y="272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72755" name="Text Box 51"/>
            <p:cNvSpPr txBox="1">
              <a:spLocks noChangeArrowheads="1"/>
            </p:cNvSpPr>
            <p:nvPr/>
          </p:nvSpPr>
          <p:spPr bwMode="auto">
            <a:xfrm>
              <a:off x="2713" y="257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72756" name="Text Box 52"/>
            <p:cNvSpPr txBox="1">
              <a:spLocks noChangeArrowheads="1"/>
            </p:cNvSpPr>
            <p:nvPr/>
          </p:nvSpPr>
          <p:spPr bwMode="auto">
            <a:xfrm>
              <a:off x="1794" y="237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72757" name="Text Box 53"/>
            <p:cNvSpPr txBox="1">
              <a:spLocks noChangeArrowheads="1"/>
            </p:cNvSpPr>
            <p:nvPr/>
          </p:nvSpPr>
          <p:spPr bwMode="auto">
            <a:xfrm>
              <a:off x="2037" y="226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72758" name="Text Box 54"/>
            <p:cNvSpPr txBox="1">
              <a:spLocks noChangeArrowheads="1"/>
            </p:cNvSpPr>
            <p:nvPr/>
          </p:nvSpPr>
          <p:spPr bwMode="auto">
            <a:xfrm>
              <a:off x="1494" y="175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2759" name="Text Box 55"/>
            <p:cNvSpPr txBox="1">
              <a:spLocks noChangeArrowheads="1"/>
            </p:cNvSpPr>
            <p:nvPr/>
          </p:nvSpPr>
          <p:spPr bwMode="auto">
            <a:xfrm>
              <a:off x="1868" y="181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  <p:sp>
          <p:nvSpPr>
            <p:cNvPr id="72760" name="Text Box 56"/>
            <p:cNvSpPr txBox="1">
              <a:spLocks noChangeArrowheads="1"/>
            </p:cNvSpPr>
            <p:nvPr/>
          </p:nvSpPr>
          <p:spPr bwMode="auto">
            <a:xfrm>
              <a:off x="2003" y="145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2761" name="Text Box 57"/>
            <p:cNvSpPr txBox="1">
              <a:spLocks noChangeArrowheads="1"/>
            </p:cNvSpPr>
            <p:nvPr/>
          </p:nvSpPr>
          <p:spPr bwMode="auto">
            <a:xfrm>
              <a:off x="2466" y="2318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40</a:t>
              </a:r>
            </a:p>
          </p:txBody>
        </p:sp>
        <p:sp>
          <p:nvSpPr>
            <p:cNvPr id="72762" name="Text Box 58"/>
            <p:cNvSpPr txBox="1">
              <a:spLocks noChangeArrowheads="1"/>
            </p:cNvSpPr>
            <p:nvPr/>
          </p:nvSpPr>
          <p:spPr bwMode="auto">
            <a:xfrm>
              <a:off x="2369" y="192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15</a:t>
              </a:r>
            </a:p>
          </p:txBody>
        </p:sp>
        <p:sp>
          <p:nvSpPr>
            <p:cNvPr id="72763" name="Text Box 59"/>
            <p:cNvSpPr txBox="1">
              <a:spLocks noChangeArrowheads="1"/>
            </p:cNvSpPr>
            <p:nvPr/>
          </p:nvSpPr>
          <p:spPr bwMode="auto">
            <a:xfrm>
              <a:off x="2571" y="1874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15</a:t>
              </a:r>
            </a:p>
          </p:txBody>
        </p:sp>
        <p:sp>
          <p:nvSpPr>
            <p:cNvPr id="72764" name="Text Box 60"/>
            <p:cNvSpPr txBox="1">
              <a:spLocks noChangeArrowheads="1"/>
            </p:cNvSpPr>
            <p:nvPr/>
          </p:nvSpPr>
          <p:spPr bwMode="auto">
            <a:xfrm>
              <a:off x="3341" y="207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40</a:t>
              </a:r>
            </a:p>
          </p:txBody>
        </p:sp>
        <p:sp>
          <p:nvSpPr>
            <p:cNvPr id="72765" name="Text Box 61"/>
            <p:cNvSpPr txBox="1">
              <a:spLocks noChangeArrowheads="1"/>
            </p:cNvSpPr>
            <p:nvPr/>
          </p:nvSpPr>
          <p:spPr bwMode="auto">
            <a:xfrm>
              <a:off x="2779" y="1921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25</a:t>
              </a:r>
            </a:p>
          </p:txBody>
        </p:sp>
        <p:sp>
          <p:nvSpPr>
            <p:cNvPr id="72766" name="Text Box 62"/>
            <p:cNvSpPr txBox="1">
              <a:spLocks noChangeArrowheads="1"/>
            </p:cNvSpPr>
            <p:nvPr/>
          </p:nvSpPr>
          <p:spPr bwMode="auto">
            <a:xfrm>
              <a:off x="2571" y="1726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15</a:t>
              </a:r>
            </a:p>
          </p:txBody>
        </p:sp>
        <p:sp>
          <p:nvSpPr>
            <p:cNvPr id="72767" name="Text Box 63"/>
            <p:cNvSpPr txBox="1">
              <a:spLocks noChangeArrowheads="1"/>
            </p:cNvSpPr>
            <p:nvPr/>
          </p:nvSpPr>
          <p:spPr bwMode="auto">
            <a:xfrm>
              <a:off x="3080" y="1590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</a:t>
              </a:r>
            </a:p>
          </p:txBody>
        </p:sp>
      </p:grpSp>
      <p:sp>
        <p:nvSpPr>
          <p:cNvPr id="72768" name="Text Box 64"/>
          <p:cNvSpPr txBox="1">
            <a:spLocks noChangeArrowheads="1"/>
          </p:cNvSpPr>
          <p:nvPr/>
        </p:nvSpPr>
        <p:spPr bwMode="auto">
          <a:xfrm>
            <a:off x="6759575" y="1065213"/>
            <a:ext cx="2225675" cy="1200150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Legend:</a:t>
            </a:r>
          </a:p>
          <a:p>
            <a:r>
              <a:rPr lang="en-US" sz="1800"/>
              <a:t>Node: Sub-station</a:t>
            </a:r>
          </a:p>
          <a:p>
            <a:r>
              <a:rPr lang="en-US" sz="1800"/>
              <a:t>Edge: Power line</a:t>
            </a:r>
          </a:p>
          <a:p>
            <a:r>
              <a:rPr lang="en-US" sz="1800"/>
              <a:t>Weight: Line capacity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2868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Concluding remarks</a:t>
            </a:r>
            <a:endParaRPr lang="en-US" sz="2400"/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19138" y="1336675"/>
            <a:ext cx="742315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lphaLcParenBoth"/>
            </a:pPr>
            <a:r>
              <a:rPr lang="en-US" sz="2400"/>
              <a:t>How to find augmenting paths ?</a:t>
            </a:r>
          </a:p>
          <a:p>
            <a:pPr marL="342900" indent="-342900"/>
            <a:endParaRPr lang="en-US" sz="2400"/>
          </a:p>
          <a:p>
            <a:pPr marL="342900" indent="-342900"/>
            <a:r>
              <a:rPr lang="en-US" sz="2400"/>
              <a:t>		-- Need to search all possibilities on the network</a:t>
            </a:r>
          </a:p>
          <a:p>
            <a:pPr marL="342900" indent="-342900">
              <a:buFontTx/>
              <a:buAutoNum type="alphaLcParenBoth"/>
            </a:pPr>
            <a:endParaRPr lang="en-US" sz="2400"/>
          </a:p>
          <a:p>
            <a:pPr marL="342900" indent="-342900">
              <a:buFontTx/>
              <a:buAutoNum type="alphaLcParenBoth" startAt="2"/>
            </a:pPr>
            <a:r>
              <a:rPr lang="en-US" sz="2400"/>
              <a:t> Classical terminology:  The Max-flow Min-cut theorem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17550" y="3614738"/>
            <a:ext cx="8255000" cy="2292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(c) Applications:</a:t>
            </a:r>
          </a:p>
          <a:p>
            <a:endParaRPr lang="en-US" sz="2400"/>
          </a:p>
          <a:p>
            <a:r>
              <a:rPr lang="en-US" sz="2400"/>
              <a:t>	(i) Transportation Logistics (ships, airlines, trains)</a:t>
            </a:r>
          </a:p>
          <a:p>
            <a:endParaRPr lang="en-US" sz="2400"/>
          </a:p>
          <a:p>
            <a:r>
              <a:rPr lang="en-US" sz="2400"/>
              <a:t>	(ii) Design of supply networks</a:t>
            </a:r>
          </a:p>
          <a:p>
            <a:r>
              <a:rPr lang="en-US" sz="2400"/>
              <a:t>	     (water, sewage, chemical plant, food processing, roads)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4475163" y="6389688"/>
            <a:ext cx="4584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next topic: Project management using CPM/PERT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49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Method..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49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Method..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65163" y="395288"/>
            <a:ext cx="501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Logistics supply problem: Example 2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6888"/>
            <a:ext cx="76835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408488" y="900113"/>
            <a:ext cx="4206875" cy="132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Legend:</a:t>
            </a:r>
          </a:p>
          <a:p>
            <a:r>
              <a:rPr lang="en-US"/>
              <a:t>nodes: train line junctions;</a:t>
            </a:r>
          </a:p>
          <a:p>
            <a:r>
              <a:rPr lang="en-US"/>
              <a:t>edges: rail line;</a:t>
            </a:r>
          </a:p>
          <a:p>
            <a:r>
              <a:rPr lang="en-US"/>
              <a:t>weights: max no. of compartments/day 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85800" y="6216650"/>
            <a:ext cx="811212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Maximum number of compartments per day from Detroit</a:t>
            </a:r>
            <a:r>
              <a:rPr lang="en-US" sz="2400">
                <a:sym typeface="Wingdings" pitchFamily="2" charset="2"/>
              </a:rPr>
              <a:t> SF ?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665163" y="395288"/>
            <a:ext cx="4999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Maximum Flow Problem: definitions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0" y="2968625"/>
            <a:ext cx="51355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5611813" y="1179513"/>
            <a:ext cx="2554287" cy="101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SOURCE:</a:t>
            </a:r>
          </a:p>
          <a:p>
            <a:r>
              <a:rPr lang="en-US"/>
              <a:t>Node with </a:t>
            </a:r>
            <a:r>
              <a:rPr lang="en-US" i="1"/>
              <a:t>net</a:t>
            </a:r>
            <a:r>
              <a:rPr lang="en-US"/>
              <a:t> outflow:</a:t>
            </a:r>
          </a:p>
          <a:p>
            <a:r>
              <a:rPr lang="en-US"/>
              <a:t>Production point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427038" y="1192213"/>
            <a:ext cx="2427287" cy="101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SINK:</a:t>
            </a:r>
          </a:p>
          <a:p>
            <a:r>
              <a:rPr lang="en-US"/>
              <a:t>Node with </a:t>
            </a:r>
            <a:r>
              <a:rPr lang="en-US" i="1"/>
              <a:t>net</a:t>
            </a:r>
            <a:r>
              <a:rPr lang="en-US"/>
              <a:t> inflow;</a:t>
            </a:r>
          </a:p>
          <a:p>
            <a:r>
              <a:rPr lang="en-US"/>
              <a:t>Consumption point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863600" y="2325688"/>
            <a:ext cx="846138" cy="159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227388" y="1192213"/>
            <a:ext cx="1778000" cy="101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CAPACITY:</a:t>
            </a:r>
          </a:p>
          <a:p>
            <a:r>
              <a:rPr lang="en-US"/>
              <a:t>Maximum flow</a:t>
            </a:r>
          </a:p>
          <a:p>
            <a:r>
              <a:rPr lang="en-US"/>
              <a:t>on an edge</a:t>
            </a: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3621088" y="2219325"/>
            <a:ext cx="407987" cy="779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5978525" y="2203450"/>
            <a:ext cx="717550" cy="133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1228725" y="5861050"/>
            <a:ext cx="6924675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Efficient method to solve such problems:  </a:t>
            </a:r>
            <a:r>
              <a:rPr lang="en-US">
                <a:solidFill>
                  <a:srgbClr val="FF0000"/>
                </a:solidFill>
              </a:rPr>
              <a:t>Ford-Fulkerson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49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Method..</a:t>
            </a:r>
            <a:endParaRPr lang="en-US" sz="2400"/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897063" y="1887538"/>
            <a:ext cx="3994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Three fundamental concepts:</a:t>
            </a:r>
          </a:p>
          <a:p>
            <a:endParaRPr lang="en-US" sz="2400" b="1"/>
          </a:p>
          <a:p>
            <a:r>
              <a:rPr lang="en-US" sz="2400"/>
              <a:t>	1. </a:t>
            </a:r>
            <a:r>
              <a:rPr lang="en-US" sz="2400" i="1">
                <a:solidFill>
                  <a:schemeClr val="accent2"/>
                </a:solidFill>
              </a:rPr>
              <a:t>Flow cancellation</a:t>
            </a:r>
          </a:p>
          <a:p>
            <a:endParaRPr lang="en-US" sz="2400"/>
          </a:p>
          <a:p>
            <a:r>
              <a:rPr lang="en-US" sz="2400"/>
              <a:t>	2. </a:t>
            </a:r>
            <a:r>
              <a:rPr lang="en-US" sz="2400" i="1">
                <a:solidFill>
                  <a:schemeClr val="accent2"/>
                </a:solidFill>
              </a:rPr>
              <a:t>Augmentation flow</a:t>
            </a:r>
          </a:p>
          <a:p>
            <a:endParaRPr lang="en-US" sz="2400"/>
          </a:p>
          <a:p>
            <a:r>
              <a:rPr lang="en-US" sz="2400"/>
              <a:t>	3. </a:t>
            </a:r>
            <a:r>
              <a:rPr lang="en-US" sz="2400" i="1">
                <a:solidFill>
                  <a:schemeClr val="accent2"/>
                </a:solidFill>
              </a:rPr>
              <a:t>Residual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4" name="Rectangle 38"/>
          <p:cNvSpPr>
            <a:spLocks noChangeArrowheads="1"/>
          </p:cNvSpPr>
          <p:nvPr/>
        </p:nvSpPr>
        <p:spPr bwMode="auto">
          <a:xfrm>
            <a:off x="338138" y="3143250"/>
            <a:ext cx="7861300" cy="9937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5" name="Rectangle 39"/>
          <p:cNvSpPr>
            <a:spLocks noChangeArrowheads="1"/>
          </p:cNvSpPr>
          <p:nvPr/>
        </p:nvSpPr>
        <p:spPr bwMode="auto">
          <a:xfrm>
            <a:off x="361950" y="4459288"/>
            <a:ext cx="7861300" cy="9937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6" name="Rectangle 40"/>
          <p:cNvSpPr>
            <a:spLocks noChangeArrowheads="1"/>
          </p:cNvSpPr>
          <p:nvPr/>
        </p:nvSpPr>
        <p:spPr bwMode="auto">
          <a:xfrm>
            <a:off x="363538" y="5694363"/>
            <a:ext cx="7861300" cy="9937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413" name="Rectangle 37"/>
          <p:cNvSpPr>
            <a:spLocks noChangeArrowheads="1"/>
          </p:cNvSpPr>
          <p:nvPr/>
        </p:nvSpPr>
        <p:spPr bwMode="auto">
          <a:xfrm>
            <a:off x="338138" y="1838325"/>
            <a:ext cx="7861300" cy="99377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646113" y="366713"/>
            <a:ext cx="575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</a:t>
            </a:r>
            <a:r>
              <a:rPr lang="en-US" sz="2400"/>
              <a:t>Flow Cancellation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5140325" y="1827213"/>
            <a:ext cx="2940050" cy="1009650"/>
            <a:chOff x="404" y="1559"/>
            <a:chExt cx="1852" cy="636"/>
          </a:xfrm>
        </p:grpSpPr>
        <p:sp>
          <p:nvSpPr>
            <p:cNvPr id="101381" name="Oval 5"/>
            <p:cNvSpPr>
              <a:spLocks noChangeArrowheads="1"/>
            </p:cNvSpPr>
            <p:nvPr/>
          </p:nvSpPr>
          <p:spPr bwMode="auto">
            <a:xfrm>
              <a:off x="404" y="1756"/>
              <a:ext cx="243" cy="24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1382" name="Oval 6"/>
            <p:cNvSpPr>
              <a:spLocks noChangeArrowheads="1"/>
            </p:cNvSpPr>
            <p:nvPr/>
          </p:nvSpPr>
          <p:spPr bwMode="auto">
            <a:xfrm>
              <a:off x="2026" y="1769"/>
              <a:ext cx="230" cy="2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 flipH="1" flipV="1">
              <a:off x="647" y="1935"/>
              <a:ext cx="139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634" y="1820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1167" y="1559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14</a:t>
              </a:r>
            </a:p>
          </p:txBody>
        </p:sp>
        <p:sp>
          <p:nvSpPr>
            <p:cNvPr id="101386" name="Text Box 10"/>
            <p:cNvSpPr txBox="1">
              <a:spLocks noChangeArrowheads="1"/>
            </p:cNvSpPr>
            <p:nvPr/>
          </p:nvSpPr>
          <p:spPr bwMode="auto">
            <a:xfrm>
              <a:off x="1187" y="196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</p:grp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425450" y="4622800"/>
            <a:ext cx="125730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/>
            <a:r>
              <a:rPr lang="en-US"/>
              <a:t>Net flows:</a:t>
            </a:r>
          </a:p>
        </p:txBody>
      </p:sp>
      <p:grpSp>
        <p:nvGrpSpPr>
          <p:cNvPr id="101388" name="Group 12"/>
          <p:cNvGrpSpPr>
            <a:grpSpLocks/>
          </p:cNvGrpSpPr>
          <p:nvPr/>
        </p:nvGrpSpPr>
        <p:grpSpPr bwMode="auto">
          <a:xfrm>
            <a:off x="4968875" y="3079750"/>
            <a:ext cx="3079750" cy="973138"/>
            <a:chOff x="2943" y="1580"/>
            <a:chExt cx="1940" cy="613"/>
          </a:xfrm>
        </p:grpSpPr>
        <p:sp>
          <p:nvSpPr>
            <p:cNvPr id="101389" name="Text Box 13"/>
            <p:cNvSpPr txBox="1">
              <a:spLocks noChangeArrowheads="1"/>
            </p:cNvSpPr>
            <p:nvPr/>
          </p:nvSpPr>
          <p:spPr bwMode="auto">
            <a:xfrm>
              <a:off x="3672" y="1580"/>
              <a:ext cx="372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5/14</a:t>
              </a:r>
            </a:p>
          </p:txBody>
        </p:sp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3744" y="1961"/>
              <a:ext cx="299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3/6</a:t>
              </a:r>
            </a:p>
          </p:txBody>
        </p:sp>
        <p:sp>
          <p:nvSpPr>
            <p:cNvPr id="101391" name="Oval 15"/>
            <p:cNvSpPr>
              <a:spLocks noChangeArrowheads="1"/>
            </p:cNvSpPr>
            <p:nvPr/>
          </p:nvSpPr>
          <p:spPr bwMode="auto">
            <a:xfrm>
              <a:off x="2943" y="1764"/>
              <a:ext cx="254" cy="2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1392" name="Oval 16"/>
            <p:cNvSpPr>
              <a:spLocks noChangeArrowheads="1"/>
            </p:cNvSpPr>
            <p:nvPr/>
          </p:nvSpPr>
          <p:spPr bwMode="auto">
            <a:xfrm>
              <a:off x="4642" y="1777"/>
              <a:ext cx="241" cy="2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1393" name="Line 17"/>
            <p:cNvSpPr>
              <a:spLocks noChangeShapeType="1"/>
            </p:cNvSpPr>
            <p:nvPr/>
          </p:nvSpPr>
          <p:spPr bwMode="auto">
            <a:xfrm flipH="1" flipV="1">
              <a:off x="3197" y="1951"/>
              <a:ext cx="1459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394" name="Line 18"/>
            <p:cNvSpPr>
              <a:spLocks noChangeShapeType="1"/>
            </p:cNvSpPr>
            <p:nvPr/>
          </p:nvSpPr>
          <p:spPr bwMode="auto">
            <a:xfrm>
              <a:off x="3184" y="1831"/>
              <a:ext cx="1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5176838" y="4451350"/>
            <a:ext cx="2905125" cy="906463"/>
            <a:chOff x="454" y="2391"/>
            <a:chExt cx="1830" cy="571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166" y="2391"/>
              <a:ext cx="373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2/14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1309" y="2730"/>
              <a:ext cx="18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</a:p>
          </p:txBody>
        </p:sp>
        <p:sp>
          <p:nvSpPr>
            <p:cNvPr id="101398" name="Oval 22"/>
            <p:cNvSpPr>
              <a:spLocks noChangeArrowheads="1"/>
            </p:cNvSpPr>
            <p:nvPr/>
          </p:nvSpPr>
          <p:spPr bwMode="auto">
            <a:xfrm>
              <a:off x="454" y="258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1399" name="Oval 23"/>
            <p:cNvSpPr>
              <a:spLocks noChangeArrowheads="1"/>
            </p:cNvSpPr>
            <p:nvPr/>
          </p:nvSpPr>
          <p:spPr bwMode="auto">
            <a:xfrm>
              <a:off x="2057" y="259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 flipH="1" flipV="1">
              <a:off x="694" y="2759"/>
              <a:ext cx="1375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681" y="2645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425450" y="6034088"/>
            <a:ext cx="3646488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95300" indent="-495300"/>
            <a:r>
              <a:rPr lang="en-US"/>
              <a:t>Additional 7 units from b </a:t>
            </a:r>
            <a:r>
              <a:rPr lang="en-US">
                <a:sym typeface="Wingdings" pitchFamily="2" charset="2"/>
              </a:rPr>
              <a:t> a   ?!</a:t>
            </a:r>
            <a:endParaRPr lang="en-US"/>
          </a:p>
        </p:txBody>
      </p:sp>
      <p:grpSp>
        <p:nvGrpSpPr>
          <p:cNvPr id="101403" name="Group 27"/>
          <p:cNvGrpSpPr>
            <a:grpSpLocks/>
          </p:cNvGrpSpPr>
          <p:nvPr/>
        </p:nvGrpSpPr>
        <p:grpSpPr bwMode="auto">
          <a:xfrm>
            <a:off x="5218113" y="5783263"/>
            <a:ext cx="2894012" cy="963612"/>
            <a:chOff x="3389" y="3305"/>
            <a:chExt cx="1823" cy="607"/>
          </a:xfrm>
        </p:grpSpPr>
        <p:sp>
          <p:nvSpPr>
            <p:cNvPr id="101404" name="Text Box 28"/>
            <p:cNvSpPr txBox="1">
              <a:spLocks noChangeArrowheads="1"/>
            </p:cNvSpPr>
            <p:nvPr/>
          </p:nvSpPr>
          <p:spPr bwMode="auto">
            <a:xfrm>
              <a:off x="4216" y="3305"/>
              <a:ext cx="26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14</a:t>
              </a:r>
            </a:p>
          </p:txBody>
        </p:sp>
        <p:sp>
          <p:nvSpPr>
            <p:cNvPr id="101405" name="Text Box 29"/>
            <p:cNvSpPr txBox="1">
              <a:spLocks noChangeArrowheads="1"/>
            </p:cNvSpPr>
            <p:nvPr/>
          </p:nvSpPr>
          <p:spPr bwMode="auto">
            <a:xfrm>
              <a:off x="4214" y="3682"/>
              <a:ext cx="3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5/6</a:t>
              </a:r>
            </a:p>
          </p:txBody>
        </p:sp>
        <p:sp>
          <p:nvSpPr>
            <p:cNvPr id="101406" name="Oval 30"/>
            <p:cNvSpPr>
              <a:spLocks noChangeArrowheads="1"/>
            </p:cNvSpPr>
            <p:nvPr/>
          </p:nvSpPr>
          <p:spPr bwMode="auto">
            <a:xfrm>
              <a:off x="3389" y="3477"/>
              <a:ext cx="239" cy="2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101407" name="Oval 31"/>
            <p:cNvSpPr>
              <a:spLocks noChangeArrowheads="1"/>
            </p:cNvSpPr>
            <p:nvPr/>
          </p:nvSpPr>
          <p:spPr bwMode="auto">
            <a:xfrm>
              <a:off x="4986" y="3490"/>
              <a:ext cx="226" cy="2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101408" name="Line 32"/>
            <p:cNvSpPr>
              <a:spLocks noChangeShapeType="1"/>
            </p:cNvSpPr>
            <p:nvPr/>
          </p:nvSpPr>
          <p:spPr bwMode="auto">
            <a:xfrm flipH="1" flipV="1">
              <a:off x="3628" y="3653"/>
              <a:ext cx="1370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>
              <a:off x="3621" y="3540"/>
              <a:ext cx="1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10" name="Rectangle 34"/>
          <p:cNvSpPr>
            <a:spLocks noChangeArrowheads="1"/>
          </p:cNvSpPr>
          <p:nvPr/>
        </p:nvSpPr>
        <p:spPr bwMode="auto">
          <a:xfrm>
            <a:off x="425450" y="2079625"/>
            <a:ext cx="1082675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425450" y="3389313"/>
            <a:ext cx="3763963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Flow: 5 units, a </a:t>
            </a:r>
            <a:r>
              <a:rPr lang="en-US">
                <a:sym typeface="Wingdings" pitchFamily="2" charset="2"/>
              </a:rPr>
              <a:t> b, 3 units b  a</a:t>
            </a:r>
            <a:endParaRPr lang="en-US"/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831850" y="1209675"/>
            <a:ext cx="7342188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Flow Cancellation: Compute the </a:t>
            </a:r>
            <a:r>
              <a:rPr lang="en-US" b="1" i="1">
                <a:solidFill>
                  <a:srgbClr val="FF0000"/>
                </a:solidFill>
              </a:rPr>
              <a:t>NET FLOW</a:t>
            </a:r>
            <a:r>
              <a:rPr lang="en-US">
                <a:solidFill>
                  <a:srgbClr val="FF0000"/>
                </a:solidFill>
              </a:rPr>
              <a:t> between a pair of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nimBg="1"/>
      <p:bldP spid="101402" grpId="0" animBg="1"/>
      <p:bldP spid="101410" grpId="0" animBg="1"/>
      <p:bldP spid="1014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581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Augmenting Path</a:t>
            </a:r>
            <a:endParaRPr lang="en-US" sz="2400"/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47700" y="1258888"/>
            <a:ext cx="8212138" cy="436562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chemeClr val="accent2"/>
                </a:solidFill>
              </a:rPr>
              <a:t>Augmenting Path</a:t>
            </a:r>
            <a:r>
              <a:rPr lang="en-US" sz="2200">
                <a:solidFill>
                  <a:schemeClr val="accent2"/>
                </a:solidFill>
              </a:rPr>
              <a:t>: </a:t>
            </a:r>
            <a:r>
              <a:rPr lang="en-US" sz="2200"/>
              <a:t>any path from </a:t>
            </a:r>
            <a:r>
              <a:rPr lang="en-US" sz="2200" i="1"/>
              <a:t>source </a:t>
            </a:r>
            <a:r>
              <a:rPr lang="en-US" sz="2200" i="1">
                <a:sym typeface="Wingdings" pitchFamily="2" charset="2"/>
              </a:rPr>
              <a:t> sink</a:t>
            </a:r>
            <a:r>
              <a:rPr lang="en-US" sz="2200">
                <a:sym typeface="Wingdings" pitchFamily="2" charset="2"/>
              </a:rPr>
              <a:t> with positive capacity</a:t>
            </a:r>
            <a:endParaRPr lang="en-US" sz="220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46113" y="1938338"/>
            <a:ext cx="13477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1"/>
              <a:t>Examples</a:t>
            </a:r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3730625"/>
            <a:ext cx="6518275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9605" name="Group 37"/>
          <p:cNvGraphicFramePr>
            <a:graphicFrameLocks noGrp="1"/>
          </p:cNvGraphicFramePr>
          <p:nvPr/>
        </p:nvGraphicFramePr>
        <p:xfrm>
          <a:off x="2192338" y="2017713"/>
          <a:ext cx="3165475" cy="1584960"/>
        </p:xfrm>
        <a:graphic>
          <a:graphicData uri="http://schemas.openxmlformats.org/drawingml/2006/table">
            <a:tbl>
              <a:tblPr/>
              <a:tblGrid>
                <a:gridCol w="1914525"/>
                <a:gridCol w="125095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&lt;D, M, B, 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&lt;D, M, K, P, S&gt;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5815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Method: Residual network</a:t>
            </a:r>
            <a:endParaRPr lang="en-US" sz="2400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" y="1690688"/>
            <a:ext cx="5089525" cy="228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3738" y="4184650"/>
            <a:ext cx="57292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646113" y="1144588"/>
            <a:ext cx="4808537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Given a Network G, with flow, | </a:t>
            </a:r>
            <a:r>
              <a:rPr lang="en-US">
                <a:solidFill>
                  <a:srgbClr val="FF0000"/>
                </a:solidFill>
              </a:rPr>
              <a:t>f </a:t>
            </a:r>
            <a:r>
              <a:rPr lang="en-US"/>
              <a:t>|, on path </a:t>
            </a:r>
            <a:r>
              <a:rPr lang="en-US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6294438" y="2309813"/>
            <a:ext cx="2003425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Flow cancellation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3674" name="AutoShape 10"/>
          <p:cNvSpPr>
            <a:spLocks noChangeArrowheads="1"/>
          </p:cNvSpPr>
          <p:nvPr/>
        </p:nvSpPr>
        <p:spPr bwMode="auto">
          <a:xfrm>
            <a:off x="5684838" y="2125663"/>
            <a:ext cx="396875" cy="8461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AutoShape 11"/>
          <p:cNvSpPr>
            <a:spLocks noChangeArrowheads="1"/>
          </p:cNvSpPr>
          <p:nvPr/>
        </p:nvSpPr>
        <p:spPr bwMode="auto">
          <a:xfrm rot="5400000">
            <a:off x="6919119" y="2699544"/>
            <a:ext cx="755650" cy="1300162"/>
          </a:xfrm>
          <a:custGeom>
            <a:avLst/>
            <a:gdLst>
              <a:gd name="G0" fmla="+- 16965 0 0"/>
              <a:gd name="G1" fmla="+- 3786 0 0"/>
              <a:gd name="G2" fmla="+- 21600 0 3786"/>
              <a:gd name="G3" fmla="+- 10800 0 3786"/>
              <a:gd name="G4" fmla="+- 21600 0 16965"/>
              <a:gd name="G5" fmla="*/ G4 G3 10800"/>
              <a:gd name="G6" fmla="+- 21600 0 G5"/>
              <a:gd name="T0" fmla="*/ 16965 w 21600"/>
              <a:gd name="T1" fmla="*/ 0 h 21600"/>
              <a:gd name="T2" fmla="*/ 0 w 21600"/>
              <a:gd name="T3" fmla="*/ 10800 h 21600"/>
              <a:gd name="T4" fmla="*/ 1696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965" y="0"/>
                </a:moveTo>
                <a:lnTo>
                  <a:pt x="16965" y="3786"/>
                </a:lnTo>
                <a:lnTo>
                  <a:pt x="3375" y="3786"/>
                </a:lnTo>
                <a:lnTo>
                  <a:pt x="3375" y="17814"/>
                </a:lnTo>
                <a:lnTo>
                  <a:pt x="16965" y="17814"/>
                </a:lnTo>
                <a:lnTo>
                  <a:pt x="1696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3786"/>
                </a:moveTo>
                <a:lnTo>
                  <a:pt x="1350" y="17814"/>
                </a:lnTo>
                <a:lnTo>
                  <a:pt x="2700" y="17814"/>
                </a:lnTo>
                <a:lnTo>
                  <a:pt x="2700" y="3786"/>
                </a:lnTo>
                <a:close/>
              </a:path>
              <a:path w="21600" h="21600">
                <a:moveTo>
                  <a:pt x="0" y="3786"/>
                </a:moveTo>
                <a:lnTo>
                  <a:pt x="0" y="17814"/>
                </a:lnTo>
                <a:lnTo>
                  <a:pt x="675" y="17814"/>
                </a:lnTo>
                <a:lnTo>
                  <a:pt x="675" y="378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r>
              <a:rPr lang="en-US" sz="1800"/>
              <a:t>residual</a:t>
            </a:r>
          </a:p>
          <a:p>
            <a:pPr algn="ctr"/>
            <a:r>
              <a:rPr lang="en-US" sz="1800"/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646113" y="366713"/>
            <a:ext cx="3494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Ford-Fulkerson Method..</a:t>
            </a:r>
            <a:endParaRPr lang="en-US" sz="2400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160588" y="1689100"/>
            <a:ext cx="3798887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Initialize the network: zero flow</a:t>
            </a: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1833563" y="2687638"/>
            <a:ext cx="4448175" cy="123031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any augmenting path </a:t>
            </a:r>
            <a:r>
              <a:rPr lang="en-US" b="1" i="1"/>
              <a:t>p</a:t>
            </a:r>
          </a:p>
          <a:p>
            <a:pPr algn="ctr"/>
            <a:r>
              <a:rPr lang="en-US"/>
              <a:t>in network ?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820863" y="4502150"/>
            <a:ext cx="4465637" cy="427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Apply maximum flow allowed on p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2336800" y="5495925"/>
            <a:ext cx="3411538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Compute residual network</a:t>
            </a:r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7018338" y="2592388"/>
            <a:ext cx="1230312" cy="1417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Residual</a:t>
            </a:r>
          </a:p>
          <a:p>
            <a:pPr algn="ctr"/>
            <a:r>
              <a:rPr lang="en-US"/>
              <a:t>network</a:t>
            </a:r>
          </a:p>
          <a:p>
            <a:pPr algn="ctr"/>
            <a:r>
              <a:rPr lang="en-US"/>
              <a:t>Carries</a:t>
            </a:r>
          </a:p>
          <a:p>
            <a:pPr algn="ctr"/>
            <a:r>
              <a:rPr lang="en-US"/>
              <a:t>Max Flow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4035425" y="3910013"/>
            <a:ext cx="66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6248400" y="2951163"/>
            <a:ext cx="552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cxnSp>
        <p:nvCxnSpPr>
          <p:cNvPr id="110609" name="AutoShape 17"/>
          <p:cNvCxnSpPr>
            <a:cxnSpLocks noChangeShapeType="1"/>
            <a:stCxn id="110598" idx="1"/>
            <a:endCxn id="110596" idx="1"/>
          </p:cNvCxnSpPr>
          <p:nvPr/>
        </p:nvCxnSpPr>
        <p:spPr bwMode="auto">
          <a:xfrm rot="10800000">
            <a:off x="1833563" y="3303588"/>
            <a:ext cx="503237" cy="2389187"/>
          </a:xfrm>
          <a:prstGeom prst="bentConnector3">
            <a:avLst>
              <a:gd name="adj1" fmla="val 190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0610" name="AutoShape 18"/>
          <p:cNvCxnSpPr>
            <a:cxnSpLocks noChangeShapeType="1"/>
            <a:stCxn id="110596" idx="3"/>
            <a:endCxn id="110606" idx="1"/>
          </p:cNvCxnSpPr>
          <p:nvPr/>
        </p:nvCxnSpPr>
        <p:spPr bwMode="auto">
          <a:xfrm flipV="1">
            <a:off x="6281738" y="3302000"/>
            <a:ext cx="736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11" name="AutoShape 19"/>
          <p:cNvCxnSpPr>
            <a:cxnSpLocks noChangeShapeType="1"/>
            <a:stCxn id="110595" idx="2"/>
            <a:endCxn id="110596" idx="0"/>
          </p:cNvCxnSpPr>
          <p:nvPr/>
        </p:nvCxnSpPr>
        <p:spPr bwMode="auto">
          <a:xfrm flipH="1">
            <a:off x="4057650" y="2122488"/>
            <a:ext cx="3175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12" name="AutoShape 20"/>
          <p:cNvCxnSpPr>
            <a:cxnSpLocks noChangeShapeType="1"/>
            <a:stCxn id="110596" idx="2"/>
            <a:endCxn id="110597" idx="0"/>
          </p:cNvCxnSpPr>
          <p:nvPr/>
        </p:nvCxnSpPr>
        <p:spPr bwMode="auto">
          <a:xfrm flipH="1">
            <a:off x="4054475" y="3917950"/>
            <a:ext cx="317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613" name="AutoShape 21"/>
          <p:cNvCxnSpPr>
            <a:cxnSpLocks noChangeShapeType="1"/>
            <a:stCxn id="110597" idx="2"/>
            <a:endCxn id="110598" idx="0"/>
          </p:cNvCxnSpPr>
          <p:nvPr/>
        </p:nvCxnSpPr>
        <p:spPr bwMode="auto">
          <a:xfrm flipH="1">
            <a:off x="4043363" y="4929188"/>
            <a:ext cx="11112" cy="566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1084</Words>
  <Application>Microsoft PowerPoint</Application>
  <PresentationFormat>On-screen Show (4:3)</PresentationFormat>
  <Paragraphs>396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Wingdings</vt:lpstr>
      <vt:lpstr>Symbol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HKUST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Joneja</dc:creator>
  <cp:lastModifiedBy>Nikhilesh Joshi</cp:lastModifiedBy>
  <cp:revision>40</cp:revision>
  <dcterms:created xsi:type="dcterms:W3CDTF">2003-10-05T23:53:16Z</dcterms:created>
  <dcterms:modified xsi:type="dcterms:W3CDTF">2012-08-17T06:10:25Z</dcterms:modified>
</cp:coreProperties>
</file>