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3" r:id="rId3"/>
    <p:sldId id="329" r:id="rId4"/>
    <p:sldId id="334" r:id="rId5"/>
    <p:sldId id="332" r:id="rId6"/>
    <p:sldId id="331" r:id="rId7"/>
    <p:sldId id="330" r:id="rId8"/>
    <p:sldId id="333" r:id="rId9"/>
    <p:sldId id="257" r:id="rId10"/>
    <p:sldId id="258" r:id="rId11"/>
    <p:sldId id="259" r:id="rId12"/>
    <p:sldId id="260" r:id="rId13"/>
    <p:sldId id="261" r:id="rId14"/>
    <p:sldId id="335" r:id="rId15"/>
    <p:sldId id="336" r:id="rId16"/>
    <p:sldId id="262" r:id="rId17"/>
    <p:sldId id="313" r:id="rId18"/>
    <p:sldId id="314" r:id="rId19"/>
    <p:sldId id="263" r:id="rId20"/>
    <p:sldId id="264" r:id="rId21"/>
    <p:sldId id="265" r:id="rId22"/>
    <p:sldId id="315" r:id="rId23"/>
    <p:sldId id="267" r:id="rId24"/>
    <p:sldId id="339" r:id="rId25"/>
    <p:sldId id="340" r:id="rId26"/>
    <p:sldId id="337" r:id="rId27"/>
    <p:sldId id="316" r:id="rId28"/>
    <p:sldId id="317" r:id="rId29"/>
    <p:sldId id="318" r:id="rId30"/>
    <p:sldId id="341" r:id="rId31"/>
    <p:sldId id="342" r:id="rId32"/>
    <p:sldId id="343" r:id="rId33"/>
    <p:sldId id="338" r:id="rId34"/>
    <p:sldId id="319" r:id="rId35"/>
    <p:sldId id="320" r:id="rId36"/>
    <p:sldId id="321" r:id="rId37"/>
    <p:sldId id="322" r:id="rId38"/>
    <p:sldId id="328" r:id="rId39"/>
    <p:sldId id="324" r:id="rId40"/>
    <p:sldId id="325" r:id="rId41"/>
    <p:sldId id="32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9E65"/>
    <a:srgbClr val="EF8B47"/>
    <a:srgbClr val="F69616"/>
    <a:srgbClr val="D62A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75" d="100"/>
          <a:sy n="75" d="100"/>
        </p:scale>
        <p:origin x="2778" y="8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96F3-63CE-7A5D-333E-8B0E44759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710458-DF5F-4521-4C35-D3BB3BCC0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605F92-9E4C-7401-917C-C6F8214B8834}"/>
              </a:ext>
            </a:extLst>
          </p:cNvPr>
          <p:cNvSpPr>
            <a:spLocks noGrp="1"/>
          </p:cNvSpPr>
          <p:nvPr>
            <p:ph type="dt" sz="half" idx="10"/>
          </p:nvPr>
        </p:nvSpPr>
        <p:spPr/>
        <p:txBody>
          <a:bodyPr/>
          <a:lstStyle/>
          <a:p>
            <a:fld id="{0CD46524-CFA5-4BD9-9D7A-F03C0EAB3D8B}" type="datetimeFigureOut">
              <a:rPr lang="en-US" smtClean="0"/>
              <a:t>2/25/2024</a:t>
            </a:fld>
            <a:endParaRPr lang="en-US"/>
          </a:p>
        </p:txBody>
      </p:sp>
      <p:sp>
        <p:nvSpPr>
          <p:cNvPr id="5" name="Footer Placeholder 4">
            <a:extLst>
              <a:ext uri="{FF2B5EF4-FFF2-40B4-BE49-F238E27FC236}">
                <a16:creationId xmlns:a16="http://schemas.microsoft.com/office/drawing/2014/main" id="{00985E79-9583-924D-BA36-526B4F5A0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32761-28BE-EC99-7A1B-476A35699D35}"/>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18258518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2689C-8F5C-7D6F-A30D-ED19C1E68B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091F3E-A5C0-3B1B-19A0-8F2EA037B9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CC537-0AA8-8B64-1129-098E8B8FB70B}"/>
              </a:ext>
            </a:extLst>
          </p:cNvPr>
          <p:cNvSpPr>
            <a:spLocks noGrp="1"/>
          </p:cNvSpPr>
          <p:nvPr>
            <p:ph type="dt" sz="half" idx="10"/>
          </p:nvPr>
        </p:nvSpPr>
        <p:spPr/>
        <p:txBody>
          <a:bodyPr/>
          <a:lstStyle/>
          <a:p>
            <a:fld id="{0CD46524-CFA5-4BD9-9D7A-F03C0EAB3D8B}" type="datetimeFigureOut">
              <a:rPr lang="en-US" smtClean="0"/>
              <a:t>2/25/2024</a:t>
            </a:fld>
            <a:endParaRPr lang="en-US"/>
          </a:p>
        </p:txBody>
      </p:sp>
      <p:sp>
        <p:nvSpPr>
          <p:cNvPr id="5" name="Footer Placeholder 4">
            <a:extLst>
              <a:ext uri="{FF2B5EF4-FFF2-40B4-BE49-F238E27FC236}">
                <a16:creationId xmlns:a16="http://schemas.microsoft.com/office/drawing/2014/main" id="{0B5EB3CD-592E-D445-AE79-67D3E8568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A7BF4-BD33-0447-DA17-F250720565EE}"/>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188680339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87D24-DB98-806B-814E-18501E00AD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658C55-1E26-B1EF-522F-B41B057B89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1D2EB-5F56-1925-DB2C-FC7B2CA47336}"/>
              </a:ext>
            </a:extLst>
          </p:cNvPr>
          <p:cNvSpPr>
            <a:spLocks noGrp="1"/>
          </p:cNvSpPr>
          <p:nvPr>
            <p:ph type="dt" sz="half" idx="10"/>
          </p:nvPr>
        </p:nvSpPr>
        <p:spPr/>
        <p:txBody>
          <a:bodyPr/>
          <a:lstStyle/>
          <a:p>
            <a:fld id="{0CD46524-CFA5-4BD9-9D7A-F03C0EAB3D8B}" type="datetimeFigureOut">
              <a:rPr lang="en-US" smtClean="0"/>
              <a:t>2/25/2024</a:t>
            </a:fld>
            <a:endParaRPr lang="en-US"/>
          </a:p>
        </p:txBody>
      </p:sp>
      <p:sp>
        <p:nvSpPr>
          <p:cNvPr id="5" name="Footer Placeholder 4">
            <a:extLst>
              <a:ext uri="{FF2B5EF4-FFF2-40B4-BE49-F238E27FC236}">
                <a16:creationId xmlns:a16="http://schemas.microsoft.com/office/drawing/2014/main" id="{B98377E9-0DC3-4724-F1CA-816277FF2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9A5CA-E627-1DCC-52C2-54549429B8E4}"/>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42236983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6DD0-5AC9-844D-1162-8DB0A8CF8C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3429E-3BAD-71EE-6709-88344D146B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5F4AB-3443-D639-7D99-9CB2FA7DADDC}"/>
              </a:ext>
            </a:extLst>
          </p:cNvPr>
          <p:cNvSpPr>
            <a:spLocks noGrp="1"/>
          </p:cNvSpPr>
          <p:nvPr>
            <p:ph type="dt" sz="half" idx="10"/>
          </p:nvPr>
        </p:nvSpPr>
        <p:spPr/>
        <p:txBody>
          <a:bodyPr/>
          <a:lstStyle/>
          <a:p>
            <a:fld id="{0CD46524-CFA5-4BD9-9D7A-F03C0EAB3D8B}" type="datetimeFigureOut">
              <a:rPr lang="en-US" smtClean="0"/>
              <a:t>2/25/2024</a:t>
            </a:fld>
            <a:endParaRPr lang="en-US"/>
          </a:p>
        </p:txBody>
      </p:sp>
      <p:sp>
        <p:nvSpPr>
          <p:cNvPr id="5" name="Footer Placeholder 4">
            <a:extLst>
              <a:ext uri="{FF2B5EF4-FFF2-40B4-BE49-F238E27FC236}">
                <a16:creationId xmlns:a16="http://schemas.microsoft.com/office/drawing/2014/main" id="{551CE7F8-7C92-5F5A-00EF-FFE365164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9C084-0F77-13B5-292D-D15575793777}"/>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220102961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A64E-DC2C-F4D8-6EA8-97F1738CB5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21FCB2-A498-F534-D53B-A3D33EE11F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FC77E9-4DA1-4F8A-0FF5-469EA19823DE}"/>
              </a:ext>
            </a:extLst>
          </p:cNvPr>
          <p:cNvSpPr>
            <a:spLocks noGrp="1"/>
          </p:cNvSpPr>
          <p:nvPr>
            <p:ph type="dt" sz="half" idx="10"/>
          </p:nvPr>
        </p:nvSpPr>
        <p:spPr/>
        <p:txBody>
          <a:bodyPr/>
          <a:lstStyle/>
          <a:p>
            <a:fld id="{0CD46524-CFA5-4BD9-9D7A-F03C0EAB3D8B}" type="datetimeFigureOut">
              <a:rPr lang="en-US" smtClean="0"/>
              <a:t>2/25/2024</a:t>
            </a:fld>
            <a:endParaRPr lang="en-US"/>
          </a:p>
        </p:txBody>
      </p:sp>
      <p:sp>
        <p:nvSpPr>
          <p:cNvPr id="5" name="Footer Placeholder 4">
            <a:extLst>
              <a:ext uri="{FF2B5EF4-FFF2-40B4-BE49-F238E27FC236}">
                <a16:creationId xmlns:a16="http://schemas.microsoft.com/office/drawing/2014/main" id="{FF8957ED-7551-9228-1A20-9976466E4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36C50-ECEC-4207-D496-A4F87D3F5585}"/>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105159720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95B8-B2F7-F89D-9364-4608D0D67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313EA-0B09-1D0F-2D62-0812A5A553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012C2-658E-CF01-677F-2824671C0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89C45A-C707-A558-F6B9-4D37DB3ABC39}"/>
              </a:ext>
            </a:extLst>
          </p:cNvPr>
          <p:cNvSpPr>
            <a:spLocks noGrp="1"/>
          </p:cNvSpPr>
          <p:nvPr>
            <p:ph type="dt" sz="half" idx="10"/>
          </p:nvPr>
        </p:nvSpPr>
        <p:spPr/>
        <p:txBody>
          <a:bodyPr/>
          <a:lstStyle/>
          <a:p>
            <a:fld id="{0CD46524-CFA5-4BD9-9D7A-F03C0EAB3D8B}" type="datetimeFigureOut">
              <a:rPr lang="en-US" smtClean="0"/>
              <a:t>2/25/2024</a:t>
            </a:fld>
            <a:endParaRPr lang="en-US"/>
          </a:p>
        </p:txBody>
      </p:sp>
      <p:sp>
        <p:nvSpPr>
          <p:cNvPr id="6" name="Footer Placeholder 5">
            <a:extLst>
              <a:ext uri="{FF2B5EF4-FFF2-40B4-BE49-F238E27FC236}">
                <a16:creationId xmlns:a16="http://schemas.microsoft.com/office/drawing/2014/main" id="{02E1CADB-ECF2-6F71-7275-85D1729F8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B7FBF-CB2E-6302-920B-9FA59A417284}"/>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189489763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FEC7-7ADD-4095-4A67-AEE6B74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843FD7-BF0A-43B5-1414-6BB2ABE41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AFE73B-FF54-1787-125C-5A83E41EC9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4294B0-4A2C-EE7C-49B6-FAC5BF872F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DDC0F9-1DC0-E92D-287C-AF205D6335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60B616-2928-DE14-CF81-617152A3E8DF}"/>
              </a:ext>
            </a:extLst>
          </p:cNvPr>
          <p:cNvSpPr>
            <a:spLocks noGrp="1"/>
          </p:cNvSpPr>
          <p:nvPr>
            <p:ph type="dt" sz="half" idx="10"/>
          </p:nvPr>
        </p:nvSpPr>
        <p:spPr/>
        <p:txBody>
          <a:bodyPr/>
          <a:lstStyle/>
          <a:p>
            <a:fld id="{0CD46524-CFA5-4BD9-9D7A-F03C0EAB3D8B}" type="datetimeFigureOut">
              <a:rPr lang="en-US" smtClean="0"/>
              <a:t>2/25/2024</a:t>
            </a:fld>
            <a:endParaRPr lang="en-US"/>
          </a:p>
        </p:txBody>
      </p:sp>
      <p:sp>
        <p:nvSpPr>
          <p:cNvPr id="8" name="Footer Placeholder 7">
            <a:extLst>
              <a:ext uri="{FF2B5EF4-FFF2-40B4-BE49-F238E27FC236}">
                <a16:creationId xmlns:a16="http://schemas.microsoft.com/office/drawing/2014/main" id="{DC9ECC19-DC7E-89BF-4EA4-571309590D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DCA3E3-9084-071E-D0A8-64FA0FA4683C}"/>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207931447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48F2-3929-89E0-9C52-6E17251AD3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9C81C-25D9-DBA0-F693-168C54C7B424}"/>
              </a:ext>
            </a:extLst>
          </p:cNvPr>
          <p:cNvSpPr>
            <a:spLocks noGrp="1"/>
          </p:cNvSpPr>
          <p:nvPr>
            <p:ph type="dt" sz="half" idx="10"/>
          </p:nvPr>
        </p:nvSpPr>
        <p:spPr/>
        <p:txBody>
          <a:bodyPr/>
          <a:lstStyle/>
          <a:p>
            <a:fld id="{0CD46524-CFA5-4BD9-9D7A-F03C0EAB3D8B}" type="datetimeFigureOut">
              <a:rPr lang="en-US" smtClean="0"/>
              <a:t>2/25/2024</a:t>
            </a:fld>
            <a:endParaRPr lang="en-US"/>
          </a:p>
        </p:txBody>
      </p:sp>
      <p:sp>
        <p:nvSpPr>
          <p:cNvPr id="4" name="Footer Placeholder 3">
            <a:extLst>
              <a:ext uri="{FF2B5EF4-FFF2-40B4-BE49-F238E27FC236}">
                <a16:creationId xmlns:a16="http://schemas.microsoft.com/office/drawing/2014/main" id="{FDAE5771-2E47-F118-D2A2-F30590DC40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0AF370-8D2B-CFA8-4478-1B7F50C0FDEB}"/>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27601773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CA2F91-0FFE-0678-561F-C6386ADC7544}"/>
              </a:ext>
            </a:extLst>
          </p:cNvPr>
          <p:cNvSpPr>
            <a:spLocks noGrp="1"/>
          </p:cNvSpPr>
          <p:nvPr>
            <p:ph type="dt" sz="half" idx="10"/>
          </p:nvPr>
        </p:nvSpPr>
        <p:spPr/>
        <p:txBody>
          <a:bodyPr/>
          <a:lstStyle/>
          <a:p>
            <a:fld id="{0CD46524-CFA5-4BD9-9D7A-F03C0EAB3D8B}" type="datetimeFigureOut">
              <a:rPr lang="en-US" smtClean="0"/>
              <a:t>2/25/2024</a:t>
            </a:fld>
            <a:endParaRPr lang="en-US"/>
          </a:p>
        </p:txBody>
      </p:sp>
      <p:sp>
        <p:nvSpPr>
          <p:cNvPr id="3" name="Footer Placeholder 2">
            <a:extLst>
              <a:ext uri="{FF2B5EF4-FFF2-40B4-BE49-F238E27FC236}">
                <a16:creationId xmlns:a16="http://schemas.microsoft.com/office/drawing/2014/main" id="{7B267AAB-DD6A-1441-5478-8C5FF67A90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1AFA55-4AF3-94C6-67C3-DFF8C6A6EBFC}"/>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373557585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1991-8D32-00FB-BCF4-E97839FA5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0B442C-8C3F-B69C-588B-412B1D7C9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93B43C-7615-EDA7-A742-85E0DC6AE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A6607-4032-44DB-B43C-8BBB530D1485}"/>
              </a:ext>
            </a:extLst>
          </p:cNvPr>
          <p:cNvSpPr>
            <a:spLocks noGrp="1"/>
          </p:cNvSpPr>
          <p:nvPr>
            <p:ph type="dt" sz="half" idx="10"/>
          </p:nvPr>
        </p:nvSpPr>
        <p:spPr/>
        <p:txBody>
          <a:bodyPr/>
          <a:lstStyle/>
          <a:p>
            <a:fld id="{0CD46524-CFA5-4BD9-9D7A-F03C0EAB3D8B}" type="datetimeFigureOut">
              <a:rPr lang="en-US" smtClean="0"/>
              <a:t>2/25/2024</a:t>
            </a:fld>
            <a:endParaRPr lang="en-US"/>
          </a:p>
        </p:txBody>
      </p:sp>
      <p:sp>
        <p:nvSpPr>
          <p:cNvPr id="6" name="Footer Placeholder 5">
            <a:extLst>
              <a:ext uri="{FF2B5EF4-FFF2-40B4-BE49-F238E27FC236}">
                <a16:creationId xmlns:a16="http://schemas.microsoft.com/office/drawing/2014/main" id="{CCFC5B8B-646C-431F-51FF-06DE40D49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34415-AD96-E7F4-9188-411540329F0F}"/>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370396029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E5DF-0728-A729-1462-70C8BA631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758CA4-D68B-1BA5-B996-E562B7F85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6DC1F-87AB-A49F-4E58-5F25C2C94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8D73B-150F-16D2-5015-B96372EB14FF}"/>
              </a:ext>
            </a:extLst>
          </p:cNvPr>
          <p:cNvSpPr>
            <a:spLocks noGrp="1"/>
          </p:cNvSpPr>
          <p:nvPr>
            <p:ph type="dt" sz="half" idx="10"/>
          </p:nvPr>
        </p:nvSpPr>
        <p:spPr/>
        <p:txBody>
          <a:bodyPr/>
          <a:lstStyle/>
          <a:p>
            <a:fld id="{0CD46524-CFA5-4BD9-9D7A-F03C0EAB3D8B}" type="datetimeFigureOut">
              <a:rPr lang="en-US" smtClean="0"/>
              <a:t>2/25/2024</a:t>
            </a:fld>
            <a:endParaRPr lang="en-US"/>
          </a:p>
        </p:txBody>
      </p:sp>
      <p:sp>
        <p:nvSpPr>
          <p:cNvPr id="6" name="Footer Placeholder 5">
            <a:extLst>
              <a:ext uri="{FF2B5EF4-FFF2-40B4-BE49-F238E27FC236}">
                <a16:creationId xmlns:a16="http://schemas.microsoft.com/office/drawing/2014/main" id="{C7CC308E-04D5-57CD-0AAF-1291B149D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47B8A-4323-F4A3-7D6E-71E6CD24D183}"/>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310915526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238D1-E3FD-DAF7-D831-475C50503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4FF2EE-A298-C982-0180-4B54E86B8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B0ABA-9F9C-DE81-1D0D-141B9EF31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46524-CFA5-4BD9-9D7A-F03C0EAB3D8B}" type="datetimeFigureOut">
              <a:rPr lang="en-US" smtClean="0"/>
              <a:t>2/25/2024</a:t>
            </a:fld>
            <a:endParaRPr lang="en-US"/>
          </a:p>
        </p:txBody>
      </p:sp>
      <p:sp>
        <p:nvSpPr>
          <p:cNvPr id="5" name="Footer Placeholder 4">
            <a:extLst>
              <a:ext uri="{FF2B5EF4-FFF2-40B4-BE49-F238E27FC236}">
                <a16:creationId xmlns:a16="http://schemas.microsoft.com/office/drawing/2014/main" id="{D9EA0487-E336-E095-6DD5-5655EEDCD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15E5E-977B-5036-4DC3-E6610704D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26206-01C5-4D03-92DA-1E6E7BB914CA}" type="slidenum">
              <a:rPr lang="en-US" smtClean="0"/>
              <a:t>‹#›</a:t>
            </a:fld>
            <a:endParaRPr lang="en-US"/>
          </a:p>
        </p:txBody>
      </p:sp>
    </p:spTree>
    <p:extLst>
      <p:ext uri="{BB962C8B-B14F-4D97-AF65-F5344CB8AC3E}">
        <p14:creationId xmlns:p14="http://schemas.microsoft.com/office/powerpoint/2010/main" val="95287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eprint.iacr.org/2013/635.pdf" TargetMode="Externa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web.torproject.org/tor.git/blob_plain/release-0.2.4:/ReleaseNotes" TargetMode="External"/><Relationship Id="rId7" Type="http://schemas.openxmlformats.org/officeDocument/2006/relationships/image" Target="../media/image11.svg"/><Relationship Id="rId2" Type="http://schemas.openxmlformats.org/officeDocument/2006/relationships/hyperlink" Target="http://www.certicom.com/index.php/news/6-press-rreleases/314-certicom-sells-licensing-rights-to-nsa" TargetMode="Externa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hyperlink" Target="http://blog.quarkslab.com/imessage-privacy.html" TargetMode="External"/><Relationship Id="rId10" Type="http://schemas.openxmlformats.org/officeDocument/2006/relationships/image" Target="../media/image14.png"/><Relationship Id="rId4" Type="http://schemas.openxmlformats.org/officeDocument/2006/relationships/hyperlink" Target="https://en.bitcoin.it/wiki/Elliptic_Curve_Digital_Signature_Algorithm" TargetMode="External"/><Relationship Id="rId9" Type="http://schemas.openxmlformats.org/officeDocument/2006/relationships/image" Target="../media/image13.sv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4.xml.rels><?xml version="1.0" encoding="UTF-8" standalone="yes"?>
<Relationships xmlns="http://schemas.openxmlformats.org/package/2006/relationships"><Relationship Id="rId3" Type="http://schemas.openxmlformats.org/officeDocument/2006/relationships/hyperlink" Target="http://rump2007.cr.yp.to/15-shumow.pdf" TargetMode="External"/><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hyperlink" Target="http://arstechnica.com/security/2013/09/stop-using-nsa-influence-code-in-our-product-rsa-tells-customers/" TargetMode="External"/><Relationship Id="rId4" Type="http://schemas.openxmlformats.org/officeDocument/2006/relationships/hyperlink" Target="http://blog.cryptographyengineering.com/2013/09/the-many-flaws-of-dualecdrbg.htm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4"/>
            </a:gs>
            <a:gs pos="0">
              <a:srgbClr val="F69616"/>
            </a:gs>
            <a:gs pos="100000">
              <a:schemeClr val="accent4">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E806682E-6BEF-2AE4-767B-4324A0B6218F}"/>
              </a:ext>
            </a:extLst>
          </p:cNvPr>
          <p:cNvSpPr/>
          <p:nvPr/>
        </p:nvSpPr>
        <p:spPr>
          <a:xfrm rot="5400000">
            <a:off x="2559436" y="115407"/>
            <a:ext cx="12805637" cy="9180294"/>
          </a:xfrm>
          <a:custGeom>
            <a:avLst/>
            <a:gdLst>
              <a:gd name="connsiteX0" fmla="*/ 9825327 w 12805637"/>
              <a:gd name="connsiteY0" fmla="*/ 2593257 h 9180294"/>
              <a:gd name="connsiteX1" fmla="*/ 10456326 w 12805637"/>
              <a:gd name="connsiteY1" fmla="*/ 1331259 h 9180294"/>
              <a:gd name="connsiteX2" fmla="*/ 12174637 w 12805637"/>
              <a:gd name="connsiteY2" fmla="*/ 1331259 h 9180294"/>
              <a:gd name="connsiteX3" fmla="*/ 12805637 w 12805637"/>
              <a:gd name="connsiteY3" fmla="*/ 2593257 h 9180294"/>
              <a:gd name="connsiteX4" fmla="*/ 12174637 w 12805637"/>
              <a:gd name="connsiteY4" fmla="*/ 3855253 h 9180294"/>
              <a:gd name="connsiteX5" fmla="*/ 10456326 w 12805637"/>
              <a:gd name="connsiteY5" fmla="*/ 3855253 h 9180294"/>
              <a:gd name="connsiteX6" fmla="*/ 9825327 w 12805637"/>
              <a:gd name="connsiteY6" fmla="*/ 5255777 h 9180294"/>
              <a:gd name="connsiteX7" fmla="*/ 10456326 w 12805637"/>
              <a:gd name="connsiteY7" fmla="*/ 3993779 h 9180294"/>
              <a:gd name="connsiteX8" fmla="*/ 12174637 w 12805637"/>
              <a:gd name="connsiteY8" fmla="*/ 3993779 h 9180294"/>
              <a:gd name="connsiteX9" fmla="*/ 12805637 w 12805637"/>
              <a:gd name="connsiteY9" fmla="*/ 5255777 h 9180294"/>
              <a:gd name="connsiteX10" fmla="*/ 12174637 w 12805637"/>
              <a:gd name="connsiteY10" fmla="*/ 6517772 h 9180294"/>
              <a:gd name="connsiteX11" fmla="*/ 10456326 w 12805637"/>
              <a:gd name="connsiteY11" fmla="*/ 6517772 h 9180294"/>
              <a:gd name="connsiteX12" fmla="*/ 7368996 w 12805637"/>
              <a:gd name="connsiteY12" fmla="*/ 3924519 h 9180294"/>
              <a:gd name="connsiteX13" fmla="*/ 7999995 w 12805637"/>
              <a:gd name="connsiteY13" fmla="*/ 2662521 h 9180294"/>
              <a:gd name="connsiteX14" fmla="*/ 9718307 w 12805637"/>
              <a:gd name="connsiteY14" fmla="*/ 2662521 h 9180294"/>
              <a:gd name="connsiteX15" fmla="*/ 10349306 w 12805637"/>
              <a:gd name="connsiteY15" fmla="*/ 3924519 h 9180294"/>
              <a:gd name="connsiteX16" fmla="*/ 9718307 w 12805637"/>
              <a:gd name="connsiteY16" fmla="*/ 5186515 h 9180294"/>
              <a:gd name="connsiteX17" fmla="*/ 7999995 w 12805637"/>
              <a:gd name="connsiteY17" fmla="*/ 5186515 h 9180294"/>
              <a:gd name="connsiteX18" fmla="*/ 7368996 w 12805637"/>
              <a:gd name="connsiteY18" fmla="*/ 6587038 h 9180294"/>
              <a:gd name="connsiteX19" fmla="*/ 7999995 w 12805637"/>
              <a:gd name="connsiteY19" fmla="*/ 5325041 h 9180294"/>
              <a:gd name="connsiteX20" fmla="*/ 9718307 w 12805637"/>
              <a:gd name="connsiteY20" fmla="*/ 5325041 h 9180294"/>
              <a:gd name="connsiteX21" fmla="*/ 10349306 w 12805637"/>
              <a:gd name="connsiteY21" fmla="*/ 6587038 h 9180294"/>
              <a:gd name="connsiteX22" fmla="*/ 9718307 w 12805637"/>
              <a:gd name="connsiteY22" fmla="*/ 7849034 h 9180294"/>
              <a:gd name="connsiteX23" fmla="*/ 7999995 w 12805637"/>
              <a:gd name="connsiteY23" fmla="*/ 7849034 h 9180294"/>
              <a:gd name="connsiteX24" fmla="*/ 7368995 w 12805637"/>
              <a:gd name="connsiteY24" fmla="*/ 1261996 h 9180294"/>
              <a:gd name="connsiteX25" fmla="*/ 7999994 w 12805637"/>
              <a:gd name="connsiteY25" fmla="*/ 0 h 9180294"/>
              <a:gd name="connsiteX26" fmla="*/ 9718306 w 12805637"/>
              <a:gd name="connsiteY26" fmla="*/ 0 h 9180294"/>
              <a:gd name="connsiteX27" fmla="*/ 10349305 w 12805637"/>
              <a:gd name="connsiteY27" fmla="*/ 1261996 h 9180294"/>
              <a:gd name="connsiteX28" fmla="*/ 9718306 w 12805637"/>
              <a:gd name="connsiteY28" fmla="*/ 2523993 h 9180294"/>
              <a:gd name="connsiteX29" fmla="*/ 7999994 w 12805637"/>
              <a:gd name="connsiteY29" fmla="*/ 2523993 h 9180294"/>
              <a:gd name="connsiteX30" fmla="*/ 4912666 w 12805637"/>
              <a:gd name="connsiteY30" fmla="*/ 7918298 h 9180294"/>
              <a:gd name="connsiteX31" fmla="*/ 5543664 w 12805637"/>
              <a:gd name="connsiteY31" fmla="*/ 6656301 h 9180294"/>
              <a:gd name="connsiteX32" fmla="*/ 7261975 w 12805637"/>
              <a:gd name="connsiteY32" fmla="*/ 6656301 h 9180294"/>
              <a:gd name="connsiteX33" fmla="*/ 7892974 w 12805637"/>
              <a:gd name="connsiteY33" fmla="*/ 7918298 h 9180294"/>
              <a:gd name="connsiteX34" fmla="*/ 7261975 w 12805637"/>
              <a:gd name="connsiteY34" fmla="*/ 9180294 h 9180294"/>
              <a:gd name="connsiteX35" fmla="*/ 5543664 w 12805637"/>
              <a:gd name="connsiteY35" fmla="*/ 9180294 h 9180294"/>
              <a:gd name="connsiteX36" fmla="*/ 4912665 w 12805637"/>
              <a:gd name="connsiteY36" fmla="*/ 5255779 h 9180294"/>
              <a:gd name="connsiteX37" fmla="*/ 5543664 w 12805637"/>
              <a:gd name="connsiteY37" fmla="*/ 3993781 h 9180294"/>
              <a:gd name="connsiteX38" fmla="*/ 7261975 w 12805637"/>
              <a:gd name="connsiteY38" fmla="*/ 3993781 h 9180294"/>
              <a:gd name="connsiteX39" fmla="*/ 7892974 w 12805637"/>
              <a:gd name="connsiteY39" fmla="*/ 5255779 h 9180294"/>
              <a:gd name="connsiteX40" fmla="*/ 7261975 w 12805637"/>
              <a:gd name="connsiteY40" fmla="*/ 6517774 h 9180294"/>
              <a:gd name="connsiteX41" fmla="*/ 5543664 w 12805637"/>
              <a:gd name="connsiteY41" fmla="*/ 6517774 h 9180294"/>
              <a:gd name="connsiteX42" fmla="*/ 4912665 w 12805637"/>
              <a:gd name="connsiteY42" fmla="*/ 2593257 h 9180294"/>
              <a:gd name="connsiteX43" fmla="*/ 5543663 w 12805637"/>
              <a:gd name="connsiteY43" fmla="*/ 1331261 h 9180294"/>
              <a:gd name="connsiteX44" fmla="*/ 7261974 w 12805637"/>
              <a:gd name="connsiteY44" fmla="*/ 1331261 h 9180294"/>
              <a:gd name="connsiteX45" fmla="*/ 7892973 w 12805637"/>
              <a:gd name="connsiteY45" fmla="*/ 2593257 h 9180294"/>
              <a:gd name="connsiteX46" fmla="*/ 7261974 w 12805637"/>
              <a:gd name="connsiteY46" fmla="*/ 3855253 h 9180294"/>
              <a:gd name="connsiteX47" fmla="*/ 5543663 w 12805637"/>
              <a:gd name="connsiteY47" fmla="*/ 3855253 h 9180294"/>
              <a:gd name="connsiteX48" fmla="*/ 2456334 w 12805637"/>
              <a:gd name="connsiteY48" fmla="*/ 6587038 h 9180294"/>
              <a:gd name="connsiteX49" fmla="*/ 3087333 w 12805637"/>
              <a:gd name="connsiteY49" fmla="*/ 5325041 h 9180294"/>
              <a:gd name="connsiteX50" fmla="*/ 4805645 w 12805637"/>
              <a:gd name="connsiteY50" fmla="*/ 5325041 h 9180294"/>
              <a:gd name="connsiteX51" fmla="*/ 5436644 w 12805637"/>
              <a:gd name="connsiteY51" fmla="*/ 6587038 h 9180294"/>
              <a:gd name="connsiteX52" fmla="*/ 4805645 w 12805637"/>
              <a:gd name="connsiteY52" fmla="*/ 7849034 h 9180294"/>
              <a:gd name="connsiteX53" fmla="*/ 3087333 w 12805637"/>
              <a:gd name="connsiteY53" fmla="*/ 7849034 h 9180294"/>
              <a:gd name="connsiteX54" fmla="*/ 2456334 w 12805637"/>
              <a:gd name="connsiteY54" fmla="*/ 3924519 h 9180294"/>
              <a:gd name="connsiteX55" fmla="*/ 3087333 w 12805637"/>
              <a:gd name="connsiteY55" fmla="*/ 2662521 h 9180294"/>
              <a:gd name="connsiteX56" fmla="*/ 4805645 w 12805637"/>
              <a:gd name="connsiteY56" fmla="*/ 2662521 h 9180294"/>
              <a:gd name="connsiteX57" fmla="*/ 5436644 w 12805637"/>
              <a:gd name="connsiteY57" fmla="*/ 3924519 h 9180294"/>
              <a:gd name="connsiteX58" fmla="*/ 4805645 w 12805637"/>
              <a:gd name="connsiteY58" fmla="*/ 5186515 h 9180294"/>
              <a:gd name="connsiteX59" fmla="*/ 3087333 w 12805637"/>
              <a:gd name="connsiteY59" fmla="*/ 5186515 h 9180294"/>
              <a:gd name="connsiteX60" fmla="*/ 2456333 w 12805637"/>
              <a:gd name="connsiteY60" fmla="*/ 1261996 h 9180294"/>
              <a:gd name="connsiteX61" fmla="*/ 3087332 w 12805637"/>
              <a:gd name="connsiteY61" fmla="*/ 0 h 9180294"/>
              <a:gd name="connsiteX62" fmla="*/ 4805643 w 12805637"/>
              <a:gd name="connsiteY62" fmla="*/ 0 h 9180294"/>
              <a:gd name="connsiteX63" fmla="*/ 5436643 w 12805637"/>
              <a:gd name="connsiteY63" fmla="*/ 1261996 h 9180294"/>
              <a:gd name="connsiteX64" fmla="*/ 4805643 w 12805637"/>
              <a:gd name="connsiteY64" fmla="*/ 2523993 h 9180294"/>
              <a:gd name="connsiteX65" fmla="*/ 3087332 w 12805637"/>
              <a:gd name="connsiteY65" fmla="*/ 2523993 h 9180294"/>
              <a:gd name="connsiteX66" fmla="*/ 0 w 12805637"/>
              <a:gd name="connsiteY66" fmla="*/ 5255775 h 9180294"/>
              <a:gd name="connsiteX67" fmla="*/ 630999 w 12805637"/>
              <a:gd name="connsiteY67" fmla="*/ 3993779 h 9180294"/>
              <a:gd name="connsiteX68" fmla="*/ 2349311 w 12805637"/>
              <a:gd name="connsiteY68" fmla="*/ 3993779 h 9180294"/>
              <a:gd name="connsiteX69" fmla="*/ 2980310 w 12805637"/>
              <a:gd name="connsiteY69" fmla="*/ 5255775 h 9180294"/>
              <a:gd name="connsiteX70" fmla="*/ 2349311 w 12805637"/>
              <a:gd name="connsiteY70" fmla="*/ 6517771 h 9180294"/>
              <a:gd name="connsiteX71" fmla="*/ 630999 w 12805637"/>
              <a:gd name="connsiteY71" fmla="*/ 6517771 h 9180294"/>
              <a:gd name="connsiteX72" fmla="*/ 0 w 12805637"/>
              <a:gd name="connsiteY72" fmla="*/ 2593255 h 9180294"/>
              <a:gd name="connsiteX73" fmla="*/ 630999 w 12805637"/>
              <a:gd name="connsiteY73" fmla="*/ 1331259 h 9180294"/>
              <a:gd name="connsiteX74" fmla="*/ 2349311 w 12805637"/>
              <a:gd name="connsiteY74" fmla="*/ 1331259 h 9180294"/>
              <a:gd name="connsiteX75" fmla="*/ 2980310 w 12805637"/>
              <a:gd name="connsiteY75" fmla="*/ 2593255 h 9180294"/>
              <a:gd name="connsiteX76" fmla="*/ 2349311 w 12805637"/>
              <a:gd name="connsiteY76" fmla="*/ 3855251 h 9180294"/>
              <a:gd name="connsiteX77" fmla="*/ 630999 w 12805637"/>
              <a:gd name="connsiteY77" fmla="*/ 3855251 h 918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2805637" h="9180294">
                <a:moveTo>
                  <a:pt x="9825327" y="2593257"/>
                </a:moveTo>
                <a:lnTo>
                  <a:pt x="10456326" y="1331259"/>
                </a:lnTo>
                <a:lnTo>
                  <a:pt x="12174637" y="1331259"/>
                </a:lnTo>
                <a:lnTo>
                  <a:pt x="12805637" y="2593257"/>
                </a:lnTo>
                <a:lnTo>
                  <a:pt x="12174637" y="3855253"/>
                </a:lnTo>
                <a:lnTo>
                  <a:pt x="10456326" y="3855253"/>
                </a:lnTo>
                <a:close/>
                <a:moveTo>
                  <a:pt x="9825327" y="5255777"/>
                </a:moveTo>
                <a:lnTo>
                  <a:pt x="10456326" y="3993779"/>
                </a:lnTo>
                <a:lnTo>
                  <a:pt x="12174637" y="3993779"/>
                </a:lnTo>
                <a:lnTo>
                  <a:pt x="12805637" y="5255777"/>
                </a:lnTo>
                <a:lnTo>
                  <a:pt x="12174637" y="6517772"/>
                </a:lnTo>
                <a:lnTo>
                  <a:pt x="10456326" y="6517772"/>
                </a:lnTo>
                <a:close/>
                <a:moveTo>
                  <a:pt x="7368996" y="3924519"/>
                </a:moveTo>
                <a:lnTo>
                  <a:pt x="7999995" y="2662521"/>
                </a:lnTo>
                <a:lnTo>
                  <a:pt x="9718307" y="2662521"/>
                </a:lnTo>
                <a:lnTo>
                  <a:pt x="10349306" y="3924519"/>
                </a:lnTo>
                <a:lnTo>
                  <a:pt x="9718307" y="5186515"/>
                </a:lnTo>
                <a:lnTo>
                  <a:pt x="7999995" y="5186515"/>
                </a:lnTo>
                <a:close/>
                <a:moveTo>
                  <a:pt x="7368996" y="6587038"/>
                </a:moveTo>
                <a:lnTo>
                  <a:pt x="7999995" y="5325041"/>
                </a:lnTo>
                <a:lnTo>
                  <a:pt x="9718307" y="5325041"/>
                </a:lnTo>
                <a:lnTo>
                  <a:pt x="10349306" y="6587038"/>
                </a:lnTo>
                <a:lnTo>
                  <a:pt x="9718307" y="7849034"/>
                </a:lnTo>
                <a:lnTo>
                  <a:pt x="7999995" y="7849034"/>
                </a:lnTo>
                <a:close/>
                <a:moveTo>
                  <a:pt x="7368995" y="1261996"/>
                </a:moveTo>
                <a:lnTo>
                  <a:pt x="7999994" y="0"/>
                </a:lnTo>
                <a:lnTo>
                  <a:pt x="9718306" y="0"/>
                </a:lnTo>
                <a:lnTo>
                  <a:pt x="10349305" y="1261996"/>
                </a:lnTo>
                <a:lnTo>
                  <a:pt x="9718306" y="2523993"/>
                </a:lnTo>
                <a:lnTo>
                  <a:pt x="7999994" y="2523993"/>
                </a:lnTo>
                <a:close/>
                <a:moveTo>
                  <a:pt x="4912666" y="7918298"/>
                </a:moveTo>
                <a:lnTo>
                  <a:pt x="5543664" y="6656301"/>
                </a:lnTo>
                <a:lnTo>
                  <a:pt x="7261975" y="6656301"/>
                </a:lnTo>
                <a:lnTo>
                  <a:pt x="7892974" y="7918298"/>
                </a:lnTo>
                <a:lnTo>
                  <a:pt x="7261975" y="9180294"/>
                </a:lnTo>
                <a:lnTo>
                  <a:pt x="5543664" y="9180294"/>
                </a:lnTo>
                <a:close/>
                <a:moveTo>
                  <a:pt x="4912665" y="5255779"/>
                </a:moveTo>
                <a:lnTo>
                  <a:pt x="5543664" y="3993781"/>
                </a:lnTo>
                <a:lnTo>
                  <a:pt x="7261975" y="3993781"/>
                </a:lnTo>
                <a:lnTo>
                  <a:pt x="7892974" y="5255779"/>
                </a:lnTo>
                <a:lnTo>
                  <a:pt x="7261975" y="6517774"/>
                </a:lnTo>
                <a:lnTo>
                  <a:pt x="5543664" y="6517774"/>
                </a:lnTo>
                <a:close/>
                <a:moveTo>
                  <a:pt x="4912665" y="2593257"/>
                </a:moveTo>
                <a:lnTo>
                  <a:pt x="5543663" y="1331261"/>
                </a:lnTo>
                <a:lnTo>
                  <a:pt x="7261974" y="1331261"/>
                </a:lnTo>
                <a:lnTo>
                  <a:pt x="7892973" y="2593257"/>
                </a:lnTo>
                <a:lnTo>
                  <a:pt x="7261974" y="3855253"/>
                </a:lnTo>
                <a:lnTo>
                  <a:pt x="5543663" y="3855253"/>
                </a:lnTo>
                <a:close/>
                <a:moveTo>
                  <a:pt x="2456334" y="6587038"/>
                </a:moveTo>
                <a:lnTo>
                  <a:pt x="3087333" y="5325041"/>
                </a:lnTo>
                <a:lnTo>
                  <a:pt x="4805645" y="5325041"/>
                </a:lnTo>
                <a:lnTo>
                  <a:pt x="5436644" y="6587038"/>
                </a:lnTo>
                <a:lnTo>
                  <a:pt x="4805645" y="7849034"/>
                </a:lnTo>
                <a:lnTo>
                  <a:pt x="3087333" y="7849034"/>
                </a:lnTo>
                <a:close/>
                <a:moveTo>
                  <a:pt x="2456334" y="3924519"/>
                </a:moveTo>
                <a:lnTo>
                  <a:pt x="3087333" y="2662521"/>
                </a:lnTo>
                <a:lnTo>
                  <a:pt x="4805645" y="2662521"/>
                </a:lnTo>
                <a:lnTo>
                  <a:pt x="5436644" y="3924519"/>
                </a:lnTo>
                <a:lnTo>
                  <a:pt x="4805645" y="5186515"/>
                </a:lnTo>
                <a:lnTo>
                  <a:pt x="3087333" y="5186515"/>
                </a:lnTo>
                <a:close/>
                <a:moveTo>
                  <a:pt x="2456333" y="1261996"/>
                </a:moveTo>
                <a:lnTo>
                  <a:pt x="3087332" y="0"/>
                </a:lnTo>
                <a:lnTo>
                  <a:pt x="4805643" y="0"/>
                </a:lnTo>
                <a:lnTo>
                  <a:pt x="5436643" y="1261996"/>
                </a:lnTo>
                <a:lnTo>
                  <a:pt x="4805643" y="2523993"/>
                </a:lnTo>
                <a:lnTo>
                  <a:pt x="3087332" y="2523993"/>
                </a:lnTo>
                <a:close/>
                <a:moveTo>
                  <a:pt x="0" y="5255775"/>
                </a:moveTo>
                <a:lnTo>
                  <a:pt x="630999" y="3993779"/>
                </a:lnTo>
                <a:lnTo>
                  <a:pt x="2349311" y="3993779"/>
                </a:lnTo>
                <a:lnTo>
                  <a:pt x="2980310" y="5255775"/>
                </a:lnTo>
                <a:lnTo>
                  <a:pt x="2349311" y="6517771"/>
                </a:lnTo>
                <a:lnTo>
                  <a:pt x="630999" y="6517771"/>
                </a:lnTo>
                <a:close/>
                <a:moveTo>
                  <a:pt x="0" y="2593255"/>
                </a:moveTo>
                <a:lnTo>
                  <a:pt x="630999" y="1331259"/>
                </a:lnTo>
                <a:lnTo>
                  <a:pt x="2349311" y="1331259"/>
                </a:lnTo>
                <a:lnTo>
                  <a:pt x="2980310" y="2593255"/>
                </a:lnTo>
                <a:lnTo>
                  <a:pt x="2349311" y="3855251"/>
                </a:lnTo>
                <a:lnTo>
                  <a:pt x="630999" y="3855251"/>
                </a:lnTo>
                <a:close/>
              </a:path>
            </a:pathLst>
          </a:custGeom>
          <a:blipFill dpi="0" rotWithShape="0">
            <a:blip r:embed="rId2"/>
            <a:srcRect/>
            <a:stretch>
              <a:fillRect/>
            </a:stretch>
          </a:blipFill>
          <a:ln>
            <a:noFill/>
          </a:ln>
          <a:effectLst>
            <a:innerShdw blurRad="381000" dist="177800">
              <a:prstClr val="black">
                <a:alpha val="0"/>
              </a:prstClr>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31" name="TextBox 30">
            <a:extLst>
              <a:ext uri="{FF2B5EF4-FFF2-40B4-BE49-F238E27FC236}">
                <a16:creationId xmlns:a16="http://schemas.microsoft.com/office/drawing/2014/main" id="{FF6399CE-B87A-3D55-6A5D-7E4B5BFDD6BC}"/>
              </a:ext>
            </a:extLst>
          </p:cNvPr>
          <p:cNvSpPr txBox="1"/>
          <p:nvPr/>
        </p:nvSpPr>
        <p:spPr>
          <a:xfrm>
            <a:off x="238128" y="1217236"/>
            <a:ext cx="5316005" cy="1200329"/>
          </a:xfrm>
          <a:prstGeom prst="rect">
            <a:avLst/>
          </a:prstGeom>
          <a:noFill/>
          <a:effectLst>
            <a:innerShdw blurRad="368300" dist="76200" dir="13500000">
              <a:schemeClr val="bg1">
                <a:alpha val="48000"/>
              </a:schemeClr>
            </a:innerShdw>
          </a:effectLst>
        </p:spPr>
        <p:txBody>
          <a:bodyPr wrap="square" rtlCol="0">
            <a:spAutoFit/>
          </a:bodyPr>
          <a:lstStyle/>
          <a:p>
            <a:r>
              <a:rPr lang="en-IN" sz="7200" b="1" dirty="0">
                <a:effectLst>
                  <a:innerShdw dist="50800">
                    <a:schemeClr val="bg1">
                      <a:alpha val="70000"/>
                    </a:schemeClr>
                  </a:innerShdw>
                </a:effectLst>
                <a:latin typeface="Montserrat" panose="00000500000000000000" pitchFamily="2" charset="0"/>
              </a:rPr>
              <a:t>Module 3: </a:t>
            </a:r>
          </a:p>
        </p:txBody>
      </p:sp>
      <p:sp>
        <p:nvSpPr>
          <p:cNvPr id="33" name="TextBox 32">
            <a:extLst>
              <a:ext uri="{FF2B5EF4-FFF2-40B4-BE49-F238E27FC236}">
                <a16:creationId xmlns:a16="http://schemas.microsoft.com/office/drawing/2014/main" id="{31A6187A-58DE-634E-015C-4B2C6881A7AF}"/>
              </a:ext>
            </a:extLst>
          </p:cNvPr>
          <p:cNvSpPr txBox="1"/>
          <p:nvPr/>
        </p:nvSpPr>
        <p:spPr>
          <a:xfrm>
            <a:off x="309845" y="2663819"/>
            <a:ext cx="5669613" cy="1938992"/>
          </a:xfrm>
          <a:prstGeom prst="rect">
            <a:avLst/>
          </a:prstGeom>
          <a:noFill/>
          <a:effectLst>
            <a:innerShdw blurRad="406400" dist="50800" dir="5400000">
              <a:prstClr val="black"/>
            </a:innerShdw>
          </a:effectLst>
        </p:spPr>
        <p:txBody>
          <a:bodyPr wrap="square">
            <a:spAutoFit/>
          </a:bodyPr>
          <a:lstStyle/>
          <a:p>
            <a:r>
              <a:rPr lang="en-IN" sz="4000" b="1" dirty="0">
                <a:solidFill>
                  <a:srgbClr val="7030A0"/>
                </a:solidFill>
                <a:effectLst>
                  <a:innerShdw dist="50800" dir="13500000">
                    <a:prstClr val="black"/>
                  </a:innerShdw>
                </a:effectLst>
                <a:latin typeface="Montserrat" panose="00000500000000000000" pitchFamily="2" charset="0"/>
              </a:rPr>
              <a:t>Elliptic </a:t>
            </a:r>
          </a:p>
          <a:p>
            <a:r>
              <a:rPr lang="en-IN" sz="4000" b="1" dirty="0">
                <a:solidFill>
                  <a:srgbClr val="7030A0"/>
                </a:solidFill>
                <a:effectLst>
                  <a:innerShdw dist="50800" dir="13500000">
                    <a:prstClr val="black"/>
                  </a:innerShdw>
                </a:effectLst>
                <a:latin typeface="Montserrat" panose="00000500000000000000" pitchFamily="2" charset="0"/>
              </a:rPr>
              <a:t>Curve</a:t>
            </a:r>
          </a:p>
          <a:p>
            <a:r>
              <a:rPr lang="en-IN" sz="4000" b="1" dirty="0">
                <a:solidFill>
                  <a:srgbClr val="7030A0"/>
                </a:solidFill>
                <a:effectLst>
                  <a:innerShdw dist="50800" dir="13500000">
                    <a:prstClr val="black"/>
                  </a:innerShdw>
                </a:effectLst>
                <a:latin typeface="Montserrat" panose="00000500000000000000" pitchFamily="2" charset="0"/>
              </a:rPr>
              <a:t>Cryptography </a:t>
            </a:r>
            <a:endParaRPr lang="en-US" sz="4000" b="1" dirty="0">
              <a:solidFill>
                <a:srgbClr val="7030A0"/>
              </a:solidFill>
              <a:effectLst>
                <a:innerShdw dist="50800" dir="13500000">
                  <a:prstClr val="black"/>
                </a:innerShdw>
              </a:effectLst>
              <a:latin typeface="Montserrat" panose="00000500000000000000" pitchFamily="2" charset="0"/>
            </a:endParaRPr>
          </a:p>
        </p:txBody>
      </p:sp>
    </p:spTree>
    <p:extLst>
      <p:ext uri="{BB962C8B-B14F-4D97-AF65-F5344CB8AC3E}">
        <p14:creationId xmlns:p14="http://schemas.microsoft.com/office/powerpoint/2010/main" val="2926882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4"/>
            </a:gs>
            <a:gs pos="100000">
              <a:srgbClr val="F69616"/>
            </a:gs>
            <a:gs pos="100000">
              <a:schemeClr val="accent4">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936F82-2223-C370-A80E-437E6DD11ADB}"/>
              </a:ext>
            </a:extLst>
          </p:cNvPr>
          <p:cNvSpPr>
            <a:spLocks noGrp="1"/>
          </p:cNvSpPr>
          <p:nvPr>
            <p:ph type="title"/>
          </p:nvPr>
        </p:nvSpPr>
        <p:spPr>
          <a:xfrm>
            <a:off x="280147" y="512250"/>
            <a:ext cx="6798541" cy="792656"/>
          </a:xfrm>
        </p:spPr>
        <p:txBody>
          <a:bodyPr anchor="b">
            <a:normAutofit/>
          </a:bodyPr>
          <a:lstStyle/>
          <a:p>
            <a:r>
              <a:rPr lang="en-US" b="1" dirty="0">
                <a:latin typeface="Arial Black" panose="020B0A04020102020204" pitchFamily="34" charset="0"/>
              </a:rPr>
              <a:t>Definition</a:t>
            </a:r>
          </a:p>
        </p:txBody>
      </p:sp>
      <p:sp>
        <p:nvSpPr>
          <p:cNvPr id="6" name="TextBox 5">
            <a:extLst>
              <a:ext uri="{FF2B5EF4-FFF2-40B4-BE49-F238E27FC236}">
                <a16:creationId xmlns:a16="http://schemas.microsoft.com/office/drawing/2014/main" id="{99105CAA-4150-44DD-6E11-DE08240A484A}"/>
              </a:ext>
            </a:extLst>
          </p:cNvPr>
          <p:cNvSpPr txBox="1"/>
          <p:nvPr/>
        </p:nvSpPr>
        <p:spPr>
          <a:xfrm>
            <a:off x="319368" y="1374373"/>
            <a:ext cx="7097806" cy="369332"/>
          </a:xfrm>
          <a:prstGeom prst="rect">
            <a:avLst/>
          </a:prstGeom>
          <a:noFill/>
        </p:spPr>
        <p:txBody>
          <a:bodyPr wrap="square">
            <a:spAutoFit/>
          </a:bodyPr>
          <a:lstStyle/>
          <a:p>
            <a:pPr marL="285750" indent="-285750" algn="just">
              <a:buFont typeface="Arial" panose="020B0604020202020204" pitchFamily="34" charset="0"/>
              <a:buChar char="•"/>
            </a:pPr>
            <a:r>
              <a:rPr lang="en-US" dirty="0"/>
              <a:t>That graphs to something that looks a bit like this:</a:t>
            </a:r>
            <a:endParaRPr lang="en-US" sz="1800" dirty="0"/>
          </a:p>
        </p:txBody>
      </p:sp>
      <p:sp>
        <p:nvSpPr>
          <p:cNvPr id="7" name="Hexagon 6">
            <a:extLst>
              <a:ext uri="{FF2B5EF4-FFF2-40B4-BE49-F238E27FC236}">
                <a16:creationId xmlns:a16="http://schemas.microsoft.com/office/drawing/2014/main" id="{B2EEB239-3428-7141-4742-5B6D77E8BC36}"/>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3C09A3C0-BB8C-8B4B-8F86-51DFD006E7D6}"/>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41AEE520-3E5D-C58D-984F-F192C26FC52C}"/>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F9C8E3ED-8C4E-AAF3-51B5-CA199B3511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681C2036-B67D-6065-0E86-EDA2B5ABA1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5F8CE167-227C-2C7E-EF8F-3E56432A7C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33647" y="1556153"/>
            <a:ext cx="1120589" cy="1120589"/>
          </a:xfrm>
          <a:prstGeom prst="rect">
            <a:avLst/>
          </a:prstGeom>
        </p:spPr>
      </p:pic>
      <p:pic>
        <p:nvPicPr>
          <p:cNvPr id="2" name="Picture 1"/>
          <p:cNvPicPr>
            <a:picLocks noChangeAspect="1"/>
          </p:cNvPicPr>
          <p:nvPr/>
        </p:nvPicPr>
        <p:blipFill>
          <a:blip r:embed="rId8"/>
          <a:stretch>
            <a:fillRect/>
          </a:stretch>
        </p:blipFill>
        <p:spPr>
          <a:xfrm>
            <a:off x="2069026" y="1813172"/>
            <a:ext cx="3220781" cy="3147582"/>
          </a:xfrm>
          <a:prstGeom prst="rect">
            <a:avLst/>
          </a:prstGeom>
        </p:spPr>
      </p:pic>
      <p:sp>
        <p:nvSpPr>
          <p:cNvPr id="3" name="Rectangle 2"/>
          <p:cNvSpPr/>
          <p:nvPr/>
        </p:nvSpPr>
        <p:spPr>
          <a:xfrm>
            <a:off x="462740" y="5103674"/>
            <a:ext cx="8066117" cy="1200329"/>
          </a:xfrm>
          <a:prstGeom prst="rect">
            <a:avLst/>
          </a:prstGeom>
        </p:spPr>
        <p:txBody>
          <a:bodyPr wrap="square">
            <a:spAutoFit/>
          </a:bodyPr>
          <a:lstStyle/>
          <a:p>
            <a:pPr algn="just"/>
            <a:r>
              <a:rPr lang="en-US" dirty="0">
                <a:solidFill>
                  <a:srgbClr val="36393A"/>
                </a:solidFill>
                <a:latin typeface="-apple-system"/>
              </a:rPr>
              <a:t>There are other representations of elliptic curves, but technically an elliptic curve is the set of points satisfying an equation in two variables with degree two in one of the variables and three in the other. An elliptic curve is not just a pretty picture, it also has some properties that make it a good setting for cryptography.</a:t>
            </a:r>
            <a:endParaRPr lang="en-IN" dirty="0"/>
          </a:p>
        </p:txBody>
      </p:sp>
    </p:spTree>
    <p:extLst>
      <p:ext uri="{BB962C8B-B14F-4D97-AF65-F5344CB8AC3E}">
        <p14:creationId xmlns:p14="http://schemas.microsoft.com/office/powerpoint/2010/main" val="866885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81854AEA-6735-45BE-EB88-AA3C84324C64}"/>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462C1237-C24D-BAAF-9A2B-85E25867D3FB}"/>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B01FB5B-2D66-7C44-3341-EF2E2139F606}"/>
              </a:ext>
            </a:extLst>
          </p:cNvPr>
          <p:cNvSpPr txBox="1"/>
          <p:nvPr/>
        </p:nvSpPr>
        <p:spPr>
          <a:xfrm>
            <a:off x="212285" y="1188844"/>
            <a:ext cx="10778444" cy="2308324"/>
          </a:xfrm>
          <a:prstGeom prst="rect">
            <a:avLst/>
          </a:prstGeom>
          <a:noFill/>
        </p:spPr>
        <p:txBody>
          <a:bodyPr wrap="square">
            <a:spAutoFit/>
          </a:bodyPr>
          <a:lstStyle/>
          <a:p>
            <a:pPr marL="285750" indent="-285750" algn="just">
              <a:buFont typeface="Arial" panose="020B0604020202020204" pitchFamily="34" charset="0"/>
              <a:buChar char="•"/>
            </a:pPr>
            <a:r>
              <a:rPr lang="en-US" dirty="0"/>
              <a:t>Take a closer look at the elliptic curve plotted above. It has several interesting properties.</a:t>
            </a:r>
          </a:p>
          <a:p>
            <a:pPr marL="285750" indent="-285750" algn="just">
              <a:buFont typeface="Arial" panose="020B0604020202020204" pitchFamily="34" charset="0"/>
              <a:buChar char="•"/>
            </a:pPr>
            <a:r>
              <a:rPr lang="en-US" dirty="0"/>
              <a:t>One of these is horizontal symmetry. Any point on the curve can be reflected over the x axis and remain the same curve. A more interesting property is that any non-vertical line will intersect the curve in at most three places.</a:t>
            </a:r>
          </a:p>
          <a:p>
            <a:pPr marL="285750" indent="-285750" algn="just">
              <a:buFont typeface="Arial" panose="020B0604020202020204" pitchFamily="34" charset="0"/>
              <a:buChar char="•"/>
            </a:pPr>
            <a:r>
              <a:rPr lang="en-US" dirty="0"/>
              <a:t>Let's imagine this curve as the setting for a game of billiards. Take any two points on the curve and draw a line through them, it will intersect the curve at exactly one more place. In this game of billiards, you take a ball at point A, shoot it towards point B. When it hits the curve, the ball bounces either straight up (if it's below the x-axis) or straight down (if it's above the x-axis) to the other side of the curve.</a:t>
            </a:r>
          </a:p>
        </p:txBody>
      </p:sp>
      <p:sp>
        <p:nvSpPr>
          <p:cNvPr id="8" name="Title 1">
            <a:extLst>
              <a:ext uri="{FF2B5EF4-FFF2-40B4-BE49-F238E27FC236}">
                <a16:creationId xmlns:a16="http://schemas.microsoft.com/office/drawing/2014/main" id="{C2693EC5-0884-9ADC-9035-6AFB4DD69C92}"/>
              </a:ext>
            </a:extLst>
          </p:cNvPr>
          <p:cNvSpPr>
            <a:spLocks noGrp="1"/>
          </p:cNvSpPr>
          <p:nvPr>
            <p:ph type="title"/>
          </p:nvPr>
        </p:nvSpPr>
        <p:spPr>
          <a:xfrm>
            <a:off x="205304" y="311553"/>
            <a:ext cx="6798541" cy="792656"/>
          </a:xfrm>
        </p:spPr>
        <p:txBody>
          <a:bodyPr anchor="b">
            <a:normAutofit/>
          </a:bodyPr>
          <a:lstStyle/>
          <a:p>
            <a:r>
              <a:rPr lang="en-US" b="1" dirty="0">
                <a:latin typeface="Arial Black" panose="020B0A04020102020204" pitchFamily="34" charset="0"/>
              </a:rPr>
              <a:t>Horizontal Symmetry</a:t>
            </a:r>
          </a:p>
        </p:txBody>
      </p:sp>
      <p:sp>
        <p:nvSpPr>
          <p:cNvPr id="9" name="Hexagon 8">
            <a:extLst>
              <a:ext uri="{FF2B5EF4-FFF2-40B4-BE49-F238E27FC236}">
                <a16:creationId xmlns:a16="http://schemas.microsoft.com/office/drawing/2014/main" id="{CF237C2B-5A50-24B6-C9FE-058DE28F7E6E}"/>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09DDAC56-F425-09A5-0BAB-A7CCDB7B5FC0}"/>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011BFEC7-BFF1-71B4-507B-D955208E24A0}"/>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00115E1A-FA63-F3B0-5E4F-031E4F7A1C7D}"/>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481" y="3547882"/>
            <a:ext cx="3199941" cy="3199941"/>
          </a:xfrm>
          <a:prstGeom prst="rect">
            <a:avLst/>
          </a:prstGeom>
        </p:spPr>
      </p:pic>
    </p:spTree>
    <p:extLst>
      <p:ext uri="{BB962C8B-B14F-4D97-AF65-F5344CB8AC3E}">
        <p14:creationId xmlns:p14="http://schemas.microsoft.com/office/powerpoint/2010/main" val="464845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20D5E-BE2F-9AD3-C812-AA0A8834A2C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D175B20-98B0-D304-9039-03A9A91B649C}"/>
              </a:ext>
            </a:extLst>
          </p:cNvPr>
          <p:cNvSpPr>
            <a:spLocks noGrp="1"/>
          </p:cNvSpPr>
          <p:nvPr>
            <p:ph type="title"/>
          </p:nvPr>
        </p:nvSpPr>
        <p:spPr>
          <a:xfrm>
            <a:off x="205305" y="1556153"/>
            <a:ext cx="6798541" cy="792656"/>
          </a:xfrm>
        </p:spPr>
        <p:txBody>
          <a:bodyPr anchor="b">
            <a:normAutofit/>
          </a:bodyPr>
          <a:lstStyle/>
          <a:p>
            <a:r>
              <a:rPr lang="en-US" b="1" dirty="0">
                <a:latin typeface="Arial Black" panose="020B0A04020102020204" pitchFamily="34" charset="0"/>
              </a:rPr>
              <a:t>Horizontal Symmetry</a:t>
            </a:r>
          </a:p>
        </p:txBody>
      </p:sp>
      <p:sp>
        <p:nvSpPr>
          <p:cNvPr id="6" name="TextBox 5">
            <a:extLst>
              <a:ext uri="{FF2B5EF4-FFF2-40B4-BE49-F238E27FC236}">
                <a16:creationId xmlns:a16="http://schemas.microsoft.com/office/drawing/2014/main" id="{0F4BB547-8202-5CA3-20AD-953B7299F5AA}"/>
              </a:ext>
            </a:extLst>
          </p:cNvPr>
          <p:cNvSpPr txBox="1"/>
          <p:nvPr/>
        </p:nvSpPr>
        <p:spPr>
          <a:xfrm>
            <a:off x="280147" y="2540658"/>
            <a:ext cx="7097806" cy="3416320"/>
          </a:xfrm>
          <a:prstGeom prst="rect">
            <a:avLst/>
          </a:prstGeom>
          <a:noFill/>
        </p:spPr>
        <p:txBody>
          <a:bodyPr wrap="square">
            <a:spAutoFit/>
          </a:bodyPr>
          <a:lstStyle/>
          <a:p>
            <a:r>
              <a:rPr lang="en-US" dirty="0"/>
              <a:t>We can call this billiards move on two points "dot." Any two points on a curve can be dotted together to get a new point.</a:t>
            </a:r>
          </a:p>
          <a:p>
            <a:r>
              <a:rPr lang="en-US" dirty="0"/>
              <a:t>A dot B = C</a:t>
            </a:r>
          </a:p>
          <a:p>
            <a:r>
              <a:rPr lang="en-US" dirty="0"/>
              <a:t>We can also string moves together to "dot" a point with itself over and over.</a:t>
            </a:r>
          </a:p>
          <a:p>
            <a:r>
              <a:rPr lang="en-US" dirty="0"/>
              <a:t>A dot A = B</a:t>
            </a:r>
          </a:p>
          <a:p>
            <a:r>
              <a:rPr lang="en-US" dirty="0"/>
              <a:t>A dot B = C</a:t>
            </a:r>
          </a:p>
          <a:p>
            <a:r>
              <a:rPr lang="en-US" dirty="0"/>
              <a:t>A dot C = D</a:t>
            </a:r>
          </a:p>
          <a:p>
            <a:r>
              <a:rPr lang="en-US" dirty="0"/>
              <a:t>...</a:t>
            </a:r>
          </a:p>
          <a:p>
            <a:r>
              <a:rPr lang="en-US" dirty="0"/>
              <a:t>It turns out that if you have two points, an initial point "dotted" with itself n times to arrive at a final point, finding out n when you only know the final point and the first point is hard.</a:t>
            </a:r>
          </a:p>
        </p:txBody>
      </p:sp>
      <p:sp>
        <p:nvSpPr>
          <p:cNvPr id="7" name="Hexagon 6">
            <a:extLst>
              <a:ext uri="{FF2B5EF4-FFF2-40B4-BE49-F238E27FC236}">
                <a16:creationId xmlns:a16="http://schemas.microsoft.com/office/drawing/2014/main" id="{4582F584-CD14-F0A6-C475-2EC268221AA8}"/>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F1F42FDA-5DB0-E363-07D9-2642F829697D}"/>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C84F89E6-801A-7C41-8875-AC0486243F30}"/>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8085CA0E-55A8-4A4B-94AC-9945ED7067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C21AE11D-0B13-934F-DF82-5034E37943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ECCED2D9-00AA-18BF-F228-A01BE5E00E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198885830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3B37-B50F-B538-21D7-15006E8E79A1}"/>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DDD363C0-8749-C631-CEEF-B795E7A3387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1C729CDB-A2E2-7B71-A668-41AAA7B32EC2}"/>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07C82AA-02F4-6A67-BB0F-8D91F9D3BAF1}"/>
              </a:ext>
            </a:extLst>
          </p:cNvPr>
          <p:cNvSpPr txBox="1"/>
          <p:nvPr/>
        </p:nvSpPr>
        <p:spPr>
          <a:xfrm>
            <a:off x="327074" y="2655388"/>
            <a:ext cx="7419177" cy="2585323"/>
          </a:xfrm>
          <a:prstGeom prst="rect">
            <a:avLst/>
          </a:prstGeom>
          <a:noFill/>
        </p:spPr>
        <p:txBody>
          <a:bodyPr wrap="square">
            <a:spAutoFit/>
          </a:bodyPr>
          <a:lstStyle/>
          <a:p>
            <a:pPr marL="285750" indent="-285750" algn="just">
              <a:buFont typeface="Arial" panose="020B0604020202020204" pitchFamily="34" charset="0"/>
              <a:buChar char="•"/>
            </a:pPr>
            <a:r>
              <a:rPr lang="en-US" dirty="0"/>
              <a:t>Imagine one person plays our game alone in a room for a random period of time. It is easy for him to hit the ball over and over following the rules described above. </a:t>
            </a:r>
          </a:p>
          <a:p>
            <a:pPr marL="285750" indent="-285750" algn="just">
              <a:buFont typeface="Arial" panose="020B0604020202020204" pitchFamily="34" charset="0"/>
              <a:buChar char="•"/>
            </a:pPr>
            <a:r>
              <a:rPr lang="en-US" dirty="0"/>
              <a:t>If someone walks into the room later and sees where the ball has ended up, even if they know all the rules of the game and where the ball started, they cannot determine the number of times the ball was struck to get there without running through the whole game again until the ball gets to the same point. Easy to do, hard to undo: this is the basis for a very good Trapdoor Function.</a:t>
            </a:r>
            <a:endParaRPr lang="en-US" sz="2000" dirty="0"/>
          </a:p>
        </p:txBody>
      </p:sp>
      <p:sp>
        <p:nvSpPr>
          <p:cNvPr id="8" name="Title 1">
            <a:extLst>
              <a:ext uri="{FF2B5EF4-FFF2-40B4-BE49-F238E27FC236}">
                <a16:creationId xmlns:a16="http://schemas.microsoft.com/office/drawing/2014/main" id="{57E95125-E0AC-BB93-2946-F22FE0B2EB91}"/>
              </a:ext>
            </a:extLst>
          </p:cNvPr>
          <p:cNvSpPr>
            <a:spLocks noGrp="1"/>
          </p:cNvSpPr>
          <p:nvPr>
            <p:ph type="title"/>
          </p:nvPr>
        </p:nvSpPr>
        <p:spPr>
          <a:xfrm>
            <a:off x="327074" y="1215788"/>
            <a:ext cx="10191762" cy="792656"/>
          </a:xfrm>
        </p:spPr>
        <p:txBody>
          <a:bodyPr anchor="b">
            <a:normAutofit fontScale="90000"/>
          </a:bodyPr>
          <a:lstStyle/>
          <a:p>
            <a:r>
              <a:rPr lang="en-US" b="1" dirty="0">
                <a:latin typeface="Arial Black" panose="020B0A04020102020204" pitchFamily="34" charset="0"/>
              </a:rPr>
              <a:t>How difficult is it to break into it?</a:t>
            </a:r>
          </a:p>
        </p:txBody>
      </p:sp>
      <p:sp>
        <p:nvSpPr>
          <p:cNvPr id="9" name="Hexagon 8">
            <a:extLst>
              <a:ext uri="{FF2B5EF4-FFF2-40B4-BE49-F238E27FC236}">
                <a16:creationId xmlns:a16="http://schemas.microsoft.com/office/drawing/2014/main" id="{A7C22C50-4FB6-4453-47A6-1F1B4D9224BA}"/>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9553DD91-554C-8A5B-94AB-7A09CA13C7F8}"/>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BEEF14CA-F0E5-5006-D233-E96E5D62517D}"/>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20D3AA7C-1050-28D4-1BC5-E0E87D843CF7}"/>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26022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accent4">
            <a:lumMod val="50000"/>
          </a:schemeClr>
        </a:solidFill>
        <a:effectLst/>
      </p:bgPr>
    </p:bg>
    <p:spTree>
      <p:nvGrpSpPr>
        <p:cNvPr id="1" name="">
          <a:extLst>
            <a:ext uri="{FF2B5EF4-FFF2-40B4-BE49-F238E27FC236}">
              <a16:creationId xmlns:a16="http://schemas.microsoft.com/office/drawing/2014/main" id="{98177ABD-4C3D-695B-B312-35DD72441D56}"/>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A5DA6DCC-F539-054A-8567-18877610280D}"/>
              </a:ext>
            </a:extLst>
          </p:cNvPr>
          <p:cNvGrpSpPr/>
          <p:nvPr/>
        </p:nvGrpSpPr>
        <p:grpSpPr>
          <a:xfrm>
            <a:off x="-1949447" y="0"/>
            <a:ext cx="11600330" cy="6858000"/>
            <a:chOff x="-2" y="-1"/>
            <a:chExt cx="11600330" cy="6858000"/>
          </a:xfrm>
        </p:grpSpPr>
        <p:grpSp>
          <p:nvGrpSpPr>
            <p:cNvPr id="11" name="Group 10">
              <a:extLst>
                <a:ext uri="{FF2B5EF4-FFF2-40B4-BE49-F238E27FC236}">
                  <a16:creationId xmlns:a16="http://schemas.microsoft.com/office/drawing/2014/main" id="{EAD0DAB8-69A2-1FDC-DABC-7D390C675CC0}"/>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2A88D623-D18B-72A9-623D-CFDDD5872875}"/>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8D9076EB-E453-323D-DC3C-50A184FCA46C}"/>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408DE396-F0D7-8DB3-A65C-6443F8EDFE5C}"/>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29847202-1D0E-5096-F41D-BC39B6ED0BDA}"/>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0D956722-6BD6-E684-5C93-1483FC08952D}"/>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AD13A0AF-397E-4D12-A6B4-798BBEB9AF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D14BDF68-EB63-5983-A8E7-C61FB251DB3D}"/>
              </a:ext>
            </a:extLst>
          </p:cNvPr>
          <p:cNvGrpSpPr/>
          <p:nvPr/>
        </p:nvGrpSpPr>
        <p:grpSpPr>
          <a:xfrm>
            <a:off x="-2705096" y="0"/>
            <a:ext cx="11600329" cy="6858000"/>
            <a:chOff x="0" y="0"/>
            <a:chExt cx="11600329" cy="6858000"/>
          </a:xfrm>
        </p:grpSpPr>
        <p:grpSp>
          <p:nvGrpSpPr>
            <p:cNvPr id="6" name="Group 5">
              <a:extLst>
                <a:ext uri="{FF2B5EF4-FFF2-40B4-BE49-F238E27FC236}">
                  <a16:creationId xmlns:a16="http://schemas.microsoft.com/office/drawing/2014/main" id="{425D6DAE-CA13-9E3C-F829-A2D298641780}"/>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E6C011CE-F1B5-5BC3-20BD-6B04115F28BE}"/>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AA9A8E0F-210E-CC6F-0BDC-FA407A9CB989}"/>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BF54F826-5A02-9D5B-95A2-0304F29631D1}"/>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9A8F5FDA-80B6-5D99-4FB7-2285F8D8799E}"/>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F8C56C2B-9432-8277-A670-9104D9BC88D3}"/>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B09DD662-D4F5-6195-CD2E-F838D861E6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B31E2CA3-A422-2ACE-EEB7-248FB6033028}"/>
              </a:ext>
            </a:extLst>
          </p:cNvPr>
          <p:cNvGrpSpPr/>
          <p:nvPr/>
        </p:nvGrpSpPr>
        <p:grpSpPr>
          <a:xfrm>
            <a:off x="-3472885" y="0"/>
            <a:ext cx="11600329" cy="6858000"/>
            <a:chOff x="-1" y="-1"/>
            <a:chExt cx="11600329" cy="6858000"/>
          </a:xfrm>
        </p:grpSpPr>
        <p:grpSp>
          <p:nvGrpSpPr>
            <p:cNvPr id="19" name="Group 18">
              <a:extLst>
                <a:ext uri="{FF2B5EF4-FFF2-40B4-BE49-F238E27FC236}">
                  <a16:creationId xmlns:a16="http://schemas.microsoft.com/office/drawing/2014/main" id="{323AFB4E-1C7A-074B-342D-70D73BBB9AEB}"/>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2BAD03F7-AE66-04B7-9A00-6071764B77F3}"/>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529D43E2-E3A0-ECFE-728B-9812EC325BAF}"/>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A9B75E2D-F613-0659-9EDB-31898C61B97F}"/>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063525B1-809D-FE15-ABA9-2EA1A2254C8F}"/>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A2D47077-A0B4-2CC8-E2B7-FC6F770C291A}"/>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C4E2BF7E-4AEA-0B51-0307-DFB1F1C23B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98C24B2B-7CCC-13F9-0EE4-D96E61B5AC1E}"/>
              </a:ext>
            </a:extLst>
          </p:cNvPr>
          <p:cNvGrpSpPr/>
          <p:nvPr/>
        </p:nvGrpSpPr>
        <p:grpSpPr>
          <a:xfrm>
            <a:off x="-4228535" y="0"/>
            <a:ext cx="11600329" cy="6858000"/>
            <a:chOff x="-1" y="0"/>
            <a:chExt cx="11600329" cy="6858000"/>
          </a:xfrm>
        </p:grpSpPr>
        <p:sp>
          <p:nvSpPr>
            <p:cNvPr id="27" name="Freeform: Shape 26">
              <a:extLst>
                <a:ext uri="{FF2B5EF4-FFF2-40B4-BE49-F238E27FC236}">
                  <a16:creationId xmlns:a16="http://schemas.microsoft.com/office/drawing/2014/main" id="{C2ACAC0C-BBDD-3882-D259-BE213578E6EE}"/>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E444F196-101A-0228-CA23-2E5F7E53529E}"/>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B6CE3B86-CCB9-C0E1-872C-40E4D5A91D7A}"/>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797FA240-D19B-E07F-07D6-574B0533DDCF}"/>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631B0401-2D4B-96A5-626A-C64472092C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3AFDB212-055E-FE58-042F-A055CABF7423}"/>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1644212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745F22E-0BDA-64B6-CA69-A2917420E9E3}"/>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A0650152-8394-B3E0-3F4D-9A6D79F55081}"/>
              </a:ext>
            </a:extLst>
          </p:cNvPr>
          <p:cNvGrpSpPr/>
          <p:nvPr/>
        </p:nvGrpSpPr>
        <p:grpSpPr>
          <a:xfrm>
            <a:off x="-1949447" y="0"/>
            <a:ext cx="11600330" cy="6858000"/>
            <a:chOff x="-2" y="-1"/>
            <a:chExt cx="11600330" cy="6858000"/>
          </a:xfrm>
        </p:grpSpPr>
        <p:grpSp>
          <p:nvGrpSpPr>
            <p:cNvPr id="11" name="Group 10">
              <a:extLst>
                <a:ext uri="{FF2B5EF4-FFF2-40B4-BE49-F238E27FC236}">
                  <a16:creationId xmlns:a16="http://schemas.microsoft.com/office/drawing/2014/main" id="{7FCCAC65-298D-AF87-E2A1-55F42CCFBC80}"/>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9E257677-99BC-0CC7-6245-46C99D152E27}"/>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46B314C8-0D31-BCB6-C450-64F99CBAECBA}"/>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D0620241-3AE9-49D0-FF62-01D822E31DA4}"/>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A7922FAB-DDD6-82B8-D2D9-79D749C78F06}"/>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A0488FBD-434F-B5B5-8E7F-CD6A122ED723}"/>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0949A8A0-80BD-900F-237D-5A32A581FB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E8E70A4B-729D-C3F8-1FC0-BB00D6C0E46F}"/>
              </a:ext>
            </a:extLst>
          </p:cNvPr>
          <p:cNvGrpSpPr/>
          <p:nvPr/>
        </p:nvGrpSpPr>
        <p:grpSpPr>
          <a:xfrm>
            <a:off x="-2705096" y="0"/>
            <a:ext cx="11600329" cy="6858000"/>
            <a:chOff x="0" y="0"/>
            <a:chExt cx="11600329" cy="6858000"/>
          </a:xfrm>
        </p:grpSpPr>
        <p:grpSp>
          <p:nvGrpSpPr>
            <p:cNvPr id="6" name="Group 5">
              <a:extLst>
                <a:ext uri="{FF2B5EF4-FFF2-40B4-BE49-F238E27FC236}">
                  <a16:creationId xmlns:a16="http://schemas.microsoft.com/office/drawing/2014/main" id="{521FB4AC-10F7-A9D3-E050-61F09D033709}"/>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C1EDCACA-5A26-9FE3-CD82-BF6AA202C04D}"/>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8E2B828C-BAE7-7BA7-AE30-D22DD6AFEFA4}"/>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D106E4A6-674F-8DFA-421F-804A11411E9B}"/>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CC7EF6A2-CC4B-FDC5-E423-CB408B148477}"/>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4C9E6CD2-4179-65FF-0A12-64BA96C7A3A6}"/>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7C0AE60A-C28F-834D-5720-1EFBCC0047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45BD240F-E75E-34A4-AA67-ADA080597702}"/>
              </a:ext>
            </a:extLst>
          </p:cNvPr>
          <p:cNvGrpSpPr/>
          <p:nvPr/>
        </p:nvGrpSpPr>
        <p:grpSpPr>
          <a:xfrm>
            <a:off x="-3472885" y="0"/>
            <a:ext cx="11600329" cy="6858000"/>
            <a:chOff x="-1" y="-1"/>
            <a:chExt cx="11600329" cy="6858000"/>
          </a:xfrm>
        </p:grpSpPr>
        <p:grpSp>
          <p:nvGrpSpPr>
            <p:cNvPr id="19" name="Group 18">
              <a:extLst>
                <a:ext uri="{FF2B5EF4-FFF2-40B4-BE49-F238E27FC236}">
                  <a16:creationId xmlns:a16="http://schemas.microsoft.com/office/drawing/2014/main" id="{9FCA8163-CBB2-F39E-601C-2662B46DDA92}"/>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446FF38D-68AC-4F71-FF26-FE86F8F1EBB6}"/>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488B5C12-449C-D3E1-CB4B-7A8C1A93D045}"/>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DE418DF7-144B-21AB-E577-6C84B8081BDE}"/>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585ED80C-157B-F1A8-2C96-3B21F64B3B99}"/>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5E59A7CC-9F6F-08E9-A7FC-A7110BD14A04}"/>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848F84C9-DBC1-DABE-B903-365AFD8E0E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DF526BFA-A8C3-B43C-53C0-0C5F5ADEE701}"/>
              </a:ext>
            </a:extLst>
          </p:cNvPr>
          <p:cNvGrpSpPr/>
          <p:nvPr/>
        </p:nvGrpSpPr>
        <p:grpSpPr>
          <a:xfrm>
            <a:off x="-9982198" y="0"/>
            <a:ext cx="11600329" cy="6858000"/>
            <a:chOff x="-1" y="0"/>
            <a:chExt cx="11600329" cy="6858000"/>
          </a:xfrm>
        </p:grpSpPr>
        <p:sp>
          <p:nvSpPr>
            <p:cNvPr id="27" name="Freeform: Shape 26">
              <a:extLst>
                <a:ext uri="{FF2B5EF4-FFF2-40B4-BE49-F238E27FC236}">
                  <a16:creationId xmlns:a16="http://schemas.microsoft.com/office/drawing/2014/main" id="{DB494B09-622E-4389-AA11-53398ABFDAC8}"/>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AD58878D-9F84-A920-7758-7E14DA19377E}"/>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C0179674-CC0E-BB73-0DDE-12D96564C479}"/>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DA16D43D-1533-B4F9-C577-D16650F24E1D}"/>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00EEBA4A-08CC-9126-8DBB-604D82257F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158BE7C3-B199-41AF-B247-C34AA9DBABC0}"/>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548255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11D93-AFAB-A45C-1296-FAA45BC18CA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B5306F3-1368-49F0-CFB4-075AB450EDD0}"/>
              </a:ext>
            </a:extLst>
          </p:cNvPr>
          <p:cNvSpPr>
            <a:spLocks noGrp="1"/>
          </p:cNvSpPr>
          <p:nvPr>
            <p:ph type="title"/>
          </p:nvPr>
        </p:nvSpPr>
        <p:spPr>
          <a:xfrm>
            <a:off x="280147" y="790783"/>
            <a:ext cx="8705357" cy="792656"/>
          </a:xfrm>
        </p:spPr>
        <p:txBody>
          <a:bodyPr anchor="b">
            <a:normAutofit/>
          </a:bodyPr>
          <a:lstStyle/>
          <a:p>
            <a:r>
              <a:rPr lang="en-US" b="1" dirty="0">
                <a:latin typeface="Arial Black" panose="020B0A04020102020204" pitchFamily="34" charset="0"/>
              </a:rPr>
              <a:t>A Real Example</a:t>
            </a:r>
          </a:p>
        </p:txBody>
      </p:sp>
      <p:sp>
        <p:nvSpPr>
          <p:cNvPr id="6" name="TextBox 5">
            <a:extLst>
              <a:ext uri="{FF2B5EF4-FFF2-40B4-BE49-F238E27FC236}">
                <a16:creationId xmlns:a16="http://schemas.microsoft.com/office/drawing/2014/main" id="{0A3A3252-B2BE-3E89-67F4-3E2CA110AE54}"/>
              </a:ext>
            </a:extLst>
          </p:cNvPr>
          <p:cNvSpPr txBox="1"/>
          <p:nvPr/>
        </p:nvSpPr>
        <p:spPr>
          <a:xfrm>
            <a:off x="280147" y="1833522"/>
            <a:ext cx="5439009" cy="4524315"/>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6393A"/>
                </a:solidFill>
                <a:effectLst/>
                <a:latin typeface="-apple-system"/>
              </a:rPr>
              <a:t>This simplified curve above is great to look at and explain the general concept of elliptic curves, but it doesn't represent what the curves used for cryptography look like.</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For this, we have to restrict ourselves to numbers in a fixed range, like in RSA. Rather than allow any value for the points on the curve, we restrict ourselves to whole numbers in a fixed range.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0" i="0" dirty="0">
                <a:solidFill>
                  <a:srgbClr val="36393A"/>
                </a:solidFill>
                <a:effectLst/>
                <a:latin typeface="-apple-system"/>
              </a:rPr>
              <a:t>When computing the formula for the elliptic curve </a:t>
            </a:r>
            <a:r>
              <a:rPr lang="en-US" b="1" i="0" dirty="0">
                <a:solidFill>
                  <a:srgbClr val="36393A"/>
                </a:solidFill>
                <a:effectLst/>
                <a:latin typeface="-apple-system"/>
              </a:rPr>
              <a:t>(</a:t>
            </a:r>
            <a:r>
              <a:rPr lang="en-US" b="1" i="0" dirty="0" err="1">
                <a:solidFill>
                  <a:srgbClr val="36393A"/>
                </a:solidFill>
                <a:effectLst/>
                <a:latin typeface="-apple-system"/>
              </a:rPr>
              <a:t>y</a:t>
            </a:r>
            <a:r>
              <a:rPr lang="en-US" b="1" i="0" baseline="30000" dirty="0" err="1">
                <a:solidFill>
                  <a:srgbClr val="36393A"/>
                </a:solidFill>
                <a:effectLst/>
                <a:latin typeface="-apple-system"/>
              </a:rPr>
              <a:t>2</a:t>
            </a:r>
            <a:r>
              <a:rPr lang="en-US" b="1" i="0" dirty="0">
                <a:solidFill>
                  <a:srgbClr val="36393A"/>
                </a:solidFill>
                <a:effectLst/>
                <a:latin typeface="-apple-system"/>
              </a:rPr>
              <a:t> = </a:t>
            </a:r>
            <a:r>
              <a:rPr lang="en-US" b="1" i="0" dirty="0" err="1">
                <a:solidFill>
                  <a:srgbClr val="36393A"/>
                </a:solidFill>
                <a:effectLst/>
                <a:latin typeface="-apple-system"/>
              </a:rPr>
              <a:t>x</a:t>
            </a:r>
            <a:r>
              <a:rPr lang="en-US" b="1" i="0" baseline="30000" dirty="0" err="1">
                <a:solidFill>
                  <a:srgbClr val="36393A"/>
                </a:solidFill>
                <a:effectLst/>
                <a:latin typeface="-apple-system"/>
              </a:rPr>
              <a:t>3</a:t>
            </a:r>
            <a:r>
              <a:rPr lang="en-US" b="1" i="0" dirty="0">
                <a:solidFill>
                  <a:srgbClr val="36393A"/>
                </a:solidFill>
                <a:effectLst/>
                <a:latin typeface="-apple-system"/>
              </a:rPr>
              <a:t> + ax + b)</a:t>
            </a:r>
            <a:r>
              <a:rPr lang="en-US" b="0" i="0" dirty="0">
                <a:solidFill>
                  <a:srgbClr val="36393A"/>
                </a:solidFill>
                <a:effectLst/>
                <a:latin typeface="-apple-system"/>
              </a:rPr>
              <a:t>, we use the same trick of rolling over numbers when we hit the maximum. If we pick the maximum to be a prime number, the elliptic curve is called a prime curve and has excellent cryptographic properties.</a:t>
            </a:r>
            <a:endParaRPr lang="en-US" sz="1800" dirty="0"/>
          </a:p>
        </p:txBody>
      </p:sp>
      <p:sp>
        <p:nvSpPr>
          <p:cNvPr id="7" name="Hexagon 6">
            <a:extLst>
              <a:ext uri="{FF2B5EF4-FFF2-40B4-BE49-F238E27FC236}">
                <a16:creationId xmlns:a16="http://schemas.microsoft.com/office/drawing/2014/main" id="{23E8CE21-4688-A99B-B0E6-21006B1A6290}"/>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D66489D2-861E-45B3-7FBC-D2276E021246}"/>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9CD99013-183E-31C7-4D1D-373FC87917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5CFDCA88-3B76-89E2-7DA2-16CE2D0AEE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8CF6CA29-1687-79C0-CFDA-3595A76B3C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33647" y="1556153"/>
            <a:ext cx="1120589" cy="1120589"/>
          </a:xfrm>
          <a:prstGeom prst="rect">
            <a:avLst/>
          </a:prstGeom>
        </p:spPr>
      </p:pic>
      <p:pic>
        <p:nvPicPr>
          <p:cNvPr id="3" name="Picture 2"/>
          <p:cNvPicPr>
            <a:picLocks noChangeAspect="1"/>
          </p:cNvPicPr>
          <p:nvPr/>
        </p:nvPicPr>
        <p:blipFill>
          <a:blip r:embed="rId8"/>
          <a:stretch>
            <a:fillRect/>
          </a:stretch>
        </p:blipFill>
        <p:spPr>
          <a:xfrm>
            <a:off x="5883898" y="1587862"/>
            <a:ext cx="5846420" cy="4293693"/>
          </a:xfrm>
          <a:prstGeom prst="rect">
            <a:avLst/>
          </a:prstGeom>
        </p:spPr>
      </p:pic>
    </p:spTree>
    <p:extLst>
      <p:ext uri="{BB962C8B-B14F-4D97-AF65-F5344CB8AC3E}">
        <p14:creationId xmlns:p14="http://schemas.microsoft.com/office/powerpoint/2010/main" val="41057864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7382D-75D6-ACC5-45BA-8EED31D8BDFE}"/>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D411302A-A254-3E36-DAD3-4998945E7C32}"/>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668D39DD-BA68-A84F-B524-6F1AB290E72A}"/>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B32958E-5E61-2F0B-E191-D8E439075B49}"/>
              </a:ext>
            </a:extLst>
          </p:cNvPr>
          <p:cNvSpPr txBox="1"/>
          <p:nvPr/>
        </p:nvSpPr>
        <p:spPr>
          <a:xfrm>
            <a:off x="327075" y="2655388"/>
            <a:ext cx="5061790" cy="646331"/>
          </a:xfrm>
          <a:prstGeom prst="rect">
            <a:avLst/>
          </a:prstGeom>
          <a:noFill/>
        </p:spPr>
        <p:txBody>
          <a:bodyPr wrap="square">
            <a:spAutoFit/>
          </a:bodyPr>
          <a:lstStyle/>
          <a:p>
            <a:pPr marL="285750" indent="-285750" algn="just">
              <a:buFont typeface="Arial" panose="020B0604020202020204" pitchFamily="34" charset="0"/>
              <a:buChar char="•"/>
            </a:pPr>
            <a:r>
              <a:rPr lang="en-US" b="1" i="0" dirty="0">
                <a:solidFill>
                  <a:srgbClr val="36393A"/>
                </a:solidFill>
                <a:effectLst/>
                <a:latin typeface="-apple-system"/>
              </a:rPr>
              <a:t>Here's an example of a curve (</a:t>
            </a:r>
            <a:r>
              <a:rPr lang="en-US" b="1" i="0" dirty="0" err="1">
                <a:solidFill>
                  <a:srgbClr val="36393A"/>
                </a:solidFill>
                <a:effectLst/>
                <a:latin typeface="-apple-system"/>
              </a:rPr>
              <a:t>y</a:t>
            </a:r>
            <a:r>
              <a:rPr lang="en-US" b="1" i="0" baseline="30000" dirty="0" err="1">
                <a:solidFill>
                  <a:srgbClr val="36393A"/>
                </a:solidFill>
                <a:effectLst/>
                <a:latin typeface="-apple-system"/>
              </a:rPr>
              <a:t>2</a:t>
            </a:r>
            <a:r>
              <a:rPr lang="en-US" b="1" i="0" dirty="0">
                <a:solidFill>
                  <a:srgbClr val="36393A"/>
                </a:solidFill>
                <a:effectLst/>
                <a:latin typeface="-apple-system"/>
              </a:rPr>
              <a:t> = </a:t>
            </a:r>
            <a:r>
              <a:rPr lang="en-US" b="1" i="0" dirty="0" err="1">
                <a:solidFill>
                  <a:srgbClr val="36393A"/>
                </a:solidFill>
                <a:effectLst/>
                <a:latin typeface="-apple-system"/>
              </a:rPr>
              <a:t>x</a:t>
            </a:r>
            <a:r>
              <a:rPr lang="en-US" b="1" i="0" baseline="30000" dirty="0" err="1">
                <a:solidFill>
                  <a:srgbClr val="36393A"/>
                </a:solidFill>
                <a:effectLst/>
                <a:latin typeface="-apple-system"/>
              </a:rPr>
              <a:t>3</a:t>
            </a:r>
            <a:r>
              <a:rPr lang="en-US" b="1" i="0" dirty="0">
                <a:solidFill>
                  <a:srgbClr val="36393A"/>
                </a:solidFill>
                <a:effectLst/>
                <a:latin typeface="-apple-system"/>
              </a:rPr>
              <a:t> - x + 1) plotted for all numbers:</a:t>
            </a:r>
            <a:endParaRPr lang="en-US" sz="2000" b="1" dirty="0"/>
          </a:p>
        </p:txBody>
      </p:sp>
      <p:sp>
        <p:nvSpPr>
          <p:cNvPr id="9" name="Hexagon 8">
            <a:extLst>
              <a:ext uri="{FF2B5EF4-FFF2-40B4-BE49-F238E27FC236}">
                <a16:creationId xmlns:a16="http://schemas.microsoft.com/office/drawing/2014/main" id="{84B4B30C-2F2D-6B05-BCFF-7D41705EE7A4}"/>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41698060-197A-3226-D8EF-C6C33562C469}"/>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ACAC4D11-22D2-94E4-6389-8C41B6F48686}"/>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10628BE5-08B6-38A1-1D4D-0A06EB877588}"/>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457C6D20-DBDB-0255-C501-F434E0A8A257}"/>
              </a:ext>
            </a:extLst>
          </p:cNvPr>
          <p:cNvSpPr txBox="1">
            <a:spLocks/>
          </p:cNvSpPr>
          <p:nvPr/>
        </p:nvSpPr>
        <p:spPr>
          <a:xfrm>
            <a:off x="280147" y="790783"/>
            <a:ext cx="7205741" cy="7926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Arial Black" panose="020B0A04020102020204" pitchFamily="34" charset="0"/>
              </a:rPr>
              <a:t>A Real Example (continued)</a:t>
            </a:r>
          </a:p>
        </p:txBody>
      </p:sp>
      <p:pic>
        <p:nvPicPr>
          <p:cNvPr id="12" name="Picture 11">
            <a:extLst>
              <a:ext uri="{FF2B5EF4-FFF2-40B4-BE49-F238E27FC236}">
                <a16:creationId xmlns:a16="http://schemas.microsoft.com/office/drawing/2014/main" id="{5BBF8A04-1E48-60FD-5FFF-105219A74180}"/>
              </a:ext>
            </a:extLst>
          </p:cNvPr>
          <p:cNvPicPr>
            <a:picLocks noChangeAspect="1"/>
          </p:cNvPicPr>
          <p:nvPr/>
        </p:nvPicPr>
        <p:blipFill>
          <a:blip r:embed="rId3"/>
          <a:stretch>
            <a:fillRect/>
          </a:stretch>
        </p:blipFill>
        <p:spPr>
          <a:xfrm>
            <a:off x="5732960" y="1809644"/>
            <a:ext cx="5846420" cy="4293693"/>
          </a:xfrm>
          <a:prstGeom prst="rect">
            <a:avLst/>
          </a:prstGeom>
        </p:spPr>
      </p:pic>
    </p:spTree>
    <p:extLst>
      <p:ext uri="{BB962C8B-B14F-4D97-AF65-F5344CB8AC3E}">
        <p14:creationId xmlns:p14="http://schemas.microsoft.com/office/powerpoint/2010/main" val="85484139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DBC8-C865-E959-78E5-0C9CB7AB4B7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6EBC2E7-4BC3-E431-5C1F-0E9F1672EC47}"/>
              </a:ext>
            </a:extLst>
          </p:cNvPr>
          <p:cNvSpPr>
            <a:spLocks noGrp="1"/>
          </p:cNvSpPr>
          <p:nvPr>
            <p:ph type="title"/>
          </p:nvPr>
        </p:nvSpPr>
        <p:spPr>
          <a:xfrm>
            <a:off x="280147" y="790783"/>
            <a:ext cx="8953500" cy="792656"/>
          </a:xfrm>
        </p:spPr>
        <p:txBody>
          <a:bodyPr anchor="b">
            <a:normAutofit/>
          </a:bodyPr>
          <a:lstStyle/>
          <a:p>
            <a:r>
              <a:rPr lang="en-US" b="1" dirty="0">
                <a:latin typeface="Arial Black" panose="020B0A04020102020204" pitchFamily="34" charset="0"/>
              </a:rPr>
              <a:t>A Real Example (continued)</a:t>
            </a:r>
          </a:p>
        </p:txBody>
      </p:sp>
      <p:sp>
        <p:nvSpPr>
          <p:cNvPr id="7" name="Hexagon 6">
            <a:extLst>
              <a:ext uri="{FF2B5EF4-FFF2-40B4-BE49-F238E27FC236}">
                <a16:creationId xmlns:a16="http://schemas.microsoft.com/office/drawing/2014/main" id="{8862ED45-A9A7-E778-CF7E-B70D0A4B8C55}"/>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ADBADAB8-C9AE-2E8B-80E6-65C47397F87D}"/>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A015F16E-B30F-253D-C840-020FDD4CFC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0D32CC07-8224-5C5E-9E43-2924F573A1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029EE216-82A2-6C67-44DE-CDAE6844EC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25221" y="1860203"/>
            <a:ext cx="1120589" cy="1120589"/>
          </a:xfrm>
          <a:prstGeom prst="rect">
            <a:avLst/>
          </a:prstGeom>
        </p:spPr>
      </p:pic>
      <p:pic>
        <p:nvPicPr>
          <p:cNvPr id="2" name="Picture 2" descr="http://blog.cloudflare.com/content/images/image06.png">
            <a:extLst>
              <a:ext uri="{FF2B5EF4-FFF2-40B4-BE49-F238E27FC236}">
                <a16:creationId xmlns:a16="http://schemas.microsoft.com/office/drawing/2014/main" id="{6AF9D91D-98AD-B9B7-8B4E-F17E2148AD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0589" y="1806207"/>
            <a:ext cx="6664115" cy="47501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DE6CF04-F90F-27F3-C18E-97C49AA8E7E2}"/>
              </a:ext>
            </a:extLst>
          </p:cNvPr>
          <p:cNvSpPr txBox="1"/>
          <p:nvPr/>
        </p:nvSpPr>
        <p:spPr>
          <a:xfrm>
            <a:off x="237296" y="1806207"/>
            <a:ext cx="4919920" cy="923330"/>
          </a:xfrm>
          <a:prstGeom prst="rect">
            <a:avLst/>
          </a:prstGeom>
          <a:noFill/>
        </p:spPr>
        <p:txBody>
          <a:bodyPr wrap="square">
            <a:spAutoFit/>
          </a:bodyPr>
          <a:lstStyle/>
          <a:p>
            <a:pPr marL="285750" indent="-285750" algn="just">
              <a:buFont typeface="Arial" panose="020B0604020202020204" pitchFamily="34" charset="0"/>
              <a:buChar char="•"/>
            </a:pPr>
            <a:r>
              <a:rPr lang="en-US" b="1" dirty="0"/>
              <a:t>Here's the plot of the same curve with only the whole number points represented with a maximum of 97:</a:t>
            </a:r>
            <a:endParaRPr lang="en-US" sz="2000" b="1" dirty="0"/>
          </a:p>
        </p:txBody>
      </p:sp>
    </p:spTree>
    <p:extLst>
      <p:ext uri="{BB962C8B-B14F-4D97-AF65-F5344CB8AC3E}">
        <p14:creationId xmlns:p14="http://schemas.microsoft.com/office/powerpoint/2010/main" val="175007895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081E9-5535-BDCA-630E-7DB2DE55DD0F}"/>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D5C80B3F-D41C-2980-9245-475F4F6E5326}"/>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962890C1-F985-DB8F-ABB3-8DC71FF90102}"/>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5ECEB797-D2CA-2B56-F6C9-949B5651BFF7}"/>
              </a:ext>
            </a:extLst>
          </p:cNvPr>
          <p:cNvSpPr>
            <a:spLocks noGrp="1"/>
          </p:cNvSpPr>
          <p:nvPr>
            <p:ph type="title"/>
          </p:nvPr>
        </p:nvSpPr>
        <p:spPr>
          <a:xfrm>
            <a:off x="205304" y="552120"/>
            <a:ext cx="8727028" cy="792656"/>
          </a:xfrm>
        </p:spPr>
        <p:txBody>
          <a:bodyPr anchor="b">
            <a:normAutofit/>
          </a:bodyPr>
          <a:lstStyle/>
          <a:p>
            <a:r>
              <a:rPr lang="en-US" b="1" dirty="0">
                <a:latin typeface="Arial Black" panose="020B0A04020102020204" pitchFamily="34" charset="0"/>
              </a:rPr>
              <a:t>A Real Example (Continued)</a:t>
            </a:r>
          </a:p>
        </p:txBody>
      </p:sp>
      <p:sp>
        <p:nvSpPr>
          <p:cNvPr id="10" name="Hexagon 9">
            <a:extLst>
              <a:ext uri="{FF2B5EF4-FFF2-40B4-BE49-F238E27FC236}">
                <a16:creationId xmlns:a16="http://schemas.microsoft.com/office/drawing/2014/main" id="{6566C8E9-80E4-6088-851E-57897D27D82A}"/>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D0FE5C5A-1040-E5F3-740D-78D602769D99}"/>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6214D47E-B072-B06A-46C6-86EA59CC5230}"/>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31F8318-8515-64A0-B371-4D5EF80DAB37}"/>
              </a:ext>
            </a:extLst>
          </p:cNvPr>
          <p:cNvSpPr txBox="1"/>
          <p:nvPr/>
        </p:nvSpPr>
        <p:spPr>
          <a:xfrm>
            <a:off x="280147" y="1502008"/>
            <a:ext cx="4791075" cy="2031325"/>
          </a:xfrm>
          <a:prstGeom prst="rect">
            <a:avLst/>
          </a:prstGeom>
          <a:noFill/>
        </p:spPr>
        <p:txBody>
          <a:bodyPr wrap="square">
            <a:spAutoFit/>
          </a:bodyPr>
          <a:lstStyle/>
          <a:p>
            <a:pPr marL="285750" indent="-285750" algn="just">
              <a:buFont typeface="Arial" panose="020B0604020202020204" pitchFamily="34" charset="0"/>
              <a:buChar char="•"/>
            </a:pPr>
            <a:r>
              <a:rPr lang="en-US" dirty="0"/>
              <a:t>This hardly looks like a curve in the traditional sense, but it is. It's like the original curve was wrapped around at the edges and only the parts of the curve that hit whole number coordinates are colored in. You can even still see the horizontal symmetry.</a:t>
            </a:r>
          </a:p>
          <a:p>
            <a:pPr marL="285750" indent="-285750" algn="just">
              <a:buFont typeface="Arial" panose="020B0604020202020204" pitchFamily="34" charset="0"/>
              <a:buChar char="•"/>
            </a:pPr>
            <a:endParaRPr lang="en-US" dirty="0"/>
          </a:p>
        </p:txBody>
      </p:sp>
      <p:pic>
        <p:nvPicPr>
          <p:cNvPr id="3" name="Picture 2" descr="http://blog.cloudflare.com/content/images/image06.png">
            <a:extLst>
              <a:ext uri="{FF2B5EF4-FFF2-40B4-BE49-F238E27FC236}">
                <a16:creationId xmlns:a16="http://schemas.microsoft.com/office/drawing/2014/main" id="{84E9F537-5235-9596-2FE2-1879FC194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371" y="1638878"/>
            <a:ext cx="6742826" cy="4806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300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4">
            <a:lumMod val="5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8C2E3EC-44F2-5B1C-B897-B424B1AEC43D}"/>
              </a:ext>
            </a:extLst>
          </p:cNvPr>
          <p:cNvSpPr/>
          <p:nvPr/>
        </p:nvSpPr>
        <p:spPr>
          <a:xfrm>
            <a:off x="-6113931"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2719A2C0-D187-FD7F-AC5D-37DEF6732677}"/>
              </a:ext>
            </a:extLst>
          </p:cNvPr>
          <p:cNvSpPr/>
          <p:nvPr/>
        </p:nvSpPr>
        <p:spPr>
          <a:xfrm>
            <a:off x="-682214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CC37FE01-4FB8-A4C5-C6B6-01D4B407DCF3}"/>
              </a:ext>
            </a:extLst>
          </p:cNvPr>
          <p:cNvSpPr/>
          <p:nvPr/>
        </p:nvSpPr>
        <p:spPr>
          <a:xfrm>
            <a:off x="-7530352"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12" name="Freeform: Shape 11">
            <a:extLst>
              <a:ext uri="{FF2B5EF4-FFF2-40B4-BE49-F238E27FC236}">
                <a16:creationId xmlns:a16="http://schemas.microsoft.com/office/drawing/2014/main" id="{E3273BF4-7A8B-78E7-B527-54DB3B7EC21F}"/>
              </a:ext>
            </a:extLst>
          </p:cNvPr>
          <p:cNvSpPr/>
          <p:nvPr/>
        </p:nvSpPr>
        <p:spPr>
          <a:xfrm>
            <a:off x="-8238563" y="-2"/>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Tree>
    <p:extLst>
      <p:ext uri="{BB962C8B-B14F-4D97-AF65-F5344CB8AC3E}">
        <p14:creationId xmlns:p14="http://schemas.microsoft.com/office/powerpoint/2010/main" val="6334033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D4B24-F29F-9C50-AC7B-01E7784F959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15BF7A0-9A44-E251-D36F-7D87E8A7E894}"/>
              </a:ext>
            </a:extLst>
          </p:cNvPr>
          <p:cNvSpPr>
            <a:spLocks noGrp="1"/>
          </p:cNvSpPr>
          <p:nvPr>
            <p:ph type="title"/>
          </p:nvPr>
        </p:nvSpPr>
        <p:spPr>
          <a:xfrm>
            <a:off x="280147" y="384059"/>
            <a:ext cx="8423306" cy="792656"/>
          </a:xfrm>
        </p:spPr>
        <p:txBody>
          <a:bodyPr anchor="b">
            <a:normAutofit fontScale="90000"/>
          </a:bodyPr>
          <a:lstStyle/>
          <a:p>
            <a:r>
              <a:rPr lang="en-US" b="1" dirty="0">
                <a:latin typeface="Arial Black" panose="020B0A04020102020204" pitchFamily="34" charset="0"/>
              </a:rPr>
              <a:t>A Real Example (Continued)</a:t>
            </a:r>
          </a:p>
        </p:txBody>
      </p:sp>
      <p:sp>
        <p:nvSpPr>
          <p:cNvPr id="6" name="TextBox 5">
            <a:extLst>
              <a:ext uri="{FF2B5EF4-FFF2-40B4-BE49-F238E27FC236}">
                <a16:creationId xmlns:a16="http://schemas.microsoft.com/office/drawing/2014/main" id="{70DFC433-A3AB-26F5-B419-DB10B9E9F27E}"/>
              </a:ext>
            </a:extLst>
          </p:cNvPr>
          <p:cNvSpPr txBox="1"/>
          <p:nvPr/>
        </p:nvSpPr>
        <p:spPr>
          <a:xfrm>
            <a:off x="280147" y="1742636"/>
            <a:ext cx="4255277" cy="4247317"/>
          </a:xfrm>
          <a:prstGeom prst="rect">
            <a:avLst/>
          </a:prstGeom>
          <a:noFill/>
        </p:spPr>
        <p:txBody>
          <a:bodyPr wrap="square">
            <a:spAutoFit/>
          </a:bodyPr>
          <a:lstStyle/>
          <a:p>
            <a:pPr marL="285750" indent="-285750" algn="just">
              <a:buFont typeface="Arial" panose="020B0604020202020204" pitchFamily="34" charset="0"/>
              <a:buChar char="•"/>
            </a:pPr>
            <a:r>
              <a:rPr lang="en-US" dirty="0"/>
              <a:t>In fact, you can still play the billiards game on this curve and dot points together. The equation for a line on the curve still has the same properties. Moreover, the dot operation can be efficiently computed.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You can visualize the line between two points as a line that wraps around at the borders until it hits a point. It's as if in our billiards game, when a ball hits the edge of the board (the max) then it is magically transported to the opposite side of the table and continues on its path until reaching a point.</a:t>
            </a:r>
          </a:p>
        </p:txBody>
      </p:sp>
      <p:sp>
        <p:nvSpPr>
          <p:cNvPr id="7" name="Hexagon 6">
            <a:extLst>
              <a:ext uri="{FF2B5EF4-FFF2-40B4-BE49-F238E27FC236}">
                <a16:creationId xmlns:a16="http://schemas.microsoft.com/office/drawing/2014/main" id="{334275E7-86E3-B946-D6FA-A8D2A6A984E8}"/>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B93C573C-046E-BD20-4346-38E4F2AF10E0}"/>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38BE1B97-FA90-C0B5-CADA-2CEA9488754D}"/>
              </a:ext>
            </a:extLst>
          </p:cNvPr>
          <p:cNvSpPr/>
          <p:nvPr/>
        </p:nvSpPr>
        <p:spPr>
          <a:xfrm rot="5400000">
            <a:off x="8633904" y="186366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3007081F-7845-CB8F-30BC-FE85CB7DCA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C25807B3-2B22-29F5-6C34-F1E227144F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AE90D7CA-B31C-E403-CA57-E8BDBB136D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33647" y="1556153"/>
            <a:ext cx="1120589" cy="1120589"/>
          </a:xfrm>
          <a:prstGeom prst="rect">
            <a:avLst/>
          </a:prstGeom>
        </p:spPr>
      </p:pic>
      <p:pic>
        <p:nvPicPr>
          <p:cNvPr id="2" name="Picture 1" descr="http://blog.cloudflare.com/content/images/image06.png">
            <a:extLst>
              <a:ext uri="{FF2B5EF4-FFF2-40B4-BE49-F238E27FC236}">
                <a16:creationId xmlns:a16="http://schemas.microsoft.com/office/drawing/2014/main" id="{DB86EA3D-ECC1-6A88-0D9F-A3DC96C3A0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2431" y="1440990"/>
            <a:ext cx="6889422" cy="4910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022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F76EC-5167-E2F2-54E7-308C7D3B40E8}"/>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F34E54DF-52D5-18B8-6093-3597DD960EC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562FDE3E-1738-9CA7-A267-1ECE3431ED4B}"/>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8F8BF96E-0324-DCFC-BBBC-4A09F15BBFA8}"/>
              </a:ext>
            </a:extLst>
          </p:cNvPr>
          <p:cNvSpPr/>
          <p:nvPr/>
        </p:nvSpPr>
        <p:spPr>
          <a:xfrm rot="5400000">
            <a:off x="6803869" y="753025"/>
            <a:ext cx="1386130" cy="122619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4CD73C4F-D3EC-9FE5-CD57-79F981972177}"/>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EFD0A539-64F4-D2D5-8B59-1861550BB0F0}"/>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6A53FFCB-75A3-EFB4-5825-0509C73E73E9}"/>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C15BF7A0-9A44-E251-D36F-7D87E8A7E894}"/>
              </a:ext>
            </a:extLst>
          </p:cNvPr>
          <p:cNvSpPr txBox="1">
            <a:spLocks/>
          </p:cNvSpPr>
          <p:nvPr/>
        </p:nvSpPr>
        <p:spPr>
          <a:xfrm>
            <a:off x="280147" y="384059"/>
            <a:ext cx="8423306" cy="792656"/>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Arial Black" panose="020B0A04020102020204" pitchFamily="34" charset="0"/>
              </a:rPr>
              <a:t>A Real Example (Continued)</a:t>
            </a:r>
          </a:p>
        </p:txBody>
      </p:sp>
      <p:pic>
        <p:nvPicPr>
          <p:cNvPr id="3074" name="Picture 2" descr="http://blog.cloudflare.com/content/images/image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2843" y="1560094"/>
            <a:ext cx="6226159" cy="44379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14915" y="1433284"/>
            <a:ext cx="1593706" cy="369332"/>
          </a:xfrm>
          <a:prstGeom prst="rect">
            <a:avLst/>
          </a:prstGeom>
          <a:noFill/>
        </p:spPr>
        <p:txBody>
          <a:bodyPr wrap="none" rtlCol="0">
            <a:spAutoFit/>
          </a:bodyPr>
          <a:lstStyle/>
          <a:p>
            <a:r>
              <a:rPr lang="en-US" b="1" dirty="0">
                <a:latin typeface="Arial Black" panose="020B0A04020102020204" pitchFamily="34" charset="0"/>
              </a:rPr>
              <a:t>A dot B = C</a:t>
            </a:r>
            <a:endParaRPr lang="en-IN" dirty="0"/>
          </a:p>
        </p:txBody>
      </p:sp>
      <p:sp>
        <p:nvSpPr>
          <p:cNvPr id="4" name="TextBox 3"/>
          <p:cNvSpPr txBox="1"/>
          <p:nvPr/>
        </p:nvSpPr>
        <p:spPr>
          <a:xfrm>
            <a:off x="6835074" y="2024124"/>
            <a:ext cx="4571760" cy="3416320"/>
          </a:xfrm>
          <a:prstGeom prst="rect">
            <a:avLst/>
          </a:prstGeom>
          <a:noFill/>
        </p:spPr>
        <p:txBody>
          <a:bodyPr wrap="square" rtlCol="0">
            <a:spAutoFit/>
          </a:bodyPr>
          <a:lstStyle/>
          <a:p>
            <a:pPr algn="just"/>
            <a:r>
              <a:rPr lang="en-US" dirty="0"/>
              <a:t>With this new curve representation, you can take messages and represent them as points on the curve. You could imagine taking a message and setting it as the x coordinate, and solving for y to get a point on the curve. It is slightly more complicated than this in practice, but this is the general idea.</a:t>
            </a:r>
          </a:p>
          <a:p>
            <a:pPr algn="just"/>
            <a:endParaRPr lang="en-US" dirty="0"/>
          </a:p>
          <a:p>
            <a:pPr algn="just"/>
            <a:r>
              <a:rPr lang="en-US" dirty="0"/>
              <a:t>You get the points</a:t>
            </a:r>
          </a:p>
          <a:p>
            <a:pPr algn="just"/>
            <a:endParaRPr lang="en-US" dirty="0"/>
          </a:p>
          <a:p>
            <a:pPr algn="just"/>
            <a:r>
              <a:rPr lang="en-US" dirty="0"/>
              <a:t>(70,6), (76,48),(82,6), (69,22)</a:t>
            </a:r>
          </a:p>
          <a:p>
            <a:endParaRPr lang="en-US" dirty="0"/>
          </a:p>
        </p:txBody>
      </p:sp>
    </p:spTree>
    <p:extLst>
      <p:ext uri="{BB962C8B-B14F-4D97-AF65-F5344CB8AC3E}">
        <p14:creationId xmlns:p14="http://schemas.microsoft.com/office/powerpoint/2010/main" val="30275657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AA246-91C9-8C3F-5FA8-016F403FB36D}"/>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1478D0CE-8F4D-0386-AEA1-0704C0868056}"/>
              </a:ext>
            </a:extLst>
          </p:cNvPr>
          <p:cNvSpPr txBox="1">
            <a:spLocks/>
          </p:cNvSpPr>
          <p:nvPr/>
        </p:nvSpPr>
        <p:spPr>
          <a:xfrm>
            <a:off x="280147" y="384059"/>
            <a:ext cx="8423306" cy="792656"/>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Arial Black" panose="020B0A04020102020204" pitchFamily="34" charset="0"/>
              </a:rPr>
              <a:t>A Real Example (Continued)</a:t>
            </a:r>
          </a:p>
        </p:txBody>
      </p:sp>
      <p:pic>
        <p:nvPicPr>
          <p:cNvPr id="20" name="Picture 2" descr="http://blog.cloudflare.com/content/images/image01.gif">
            <a:extLst>
              <a:ext uri="{FF2B5EF4-FFF2-40B4-BE49-F238E27FC236}">
                <a16:creationId xmlns:a16="http://schemas.microsoft.com/office/drawing/2014/main" id="{8DD8A472-81C4-0A12-B62E-1534E7AB35B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2843" y="1560094"/>
            <a:ext cx="6226159" cy="443793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52210A7A-250E-3E5D-EE49-0EC27065A83B}"/>
              </a:ext>
            </a:extLst>
          </p:cNvPr>
          <p:cNvSpPr txBox="1"/>
          <p:nvPr/>
        </p:nvSpPr>
        <p:spPr>
          <a:xfrm>
            <a:off x="8314915" y="1433284"/>
            <a:ext cx="1593706" cy="369332"/>
          </a:xfrm>
          <a:prstGeom prst="rect">
            <a:avLst/>
          </a:prstGeom>
          <a:noFill/>
        </p:spPr>
        <p:txBody>
          <a:bodyPr wrap="none" rtlCol="0">
            <a:spAutoFit/>
          </a:bodyPr>
          <a:lstStyle/>
          <a:p>
            <a:r>
              <a:rPr lang="en-US" b="1" dirty="0">
                <a:latin typeface="Arial Black" panose="020B0A04020102020204" pitchFamily="34" charset="0"/>
              </a:rPr>
              <a:t>A dot B = C</a:t>
            </a:r>
            <a:endParaRPr lang="en-IN" dirty="0"/>
          </a:p>
        </p:txBody>
      </p:sp>
      <p:sp>
        <p:nvSpPr>
          <p:cNvPr id="24" name="TextBox 23">
            <a:extLst>
              <a:ext uri="{FF2B5EF4-FFF2-40B4-BE49-F238E27FC236}">
                <a16:creationId xmlns:a16="http://schemas.microsoft.com/office/drawing/2014/main" id="{DAE2F322-9793-A9F3-57A5-E39FD799EC44}"/>
              </a:ext>
            </a:extLst>
          </p:cNvPr>
          <p:cNvSpPr txBox="1"/>
          <p:nvPr/>
        </p:nvSpPr>
        <p:spPr>
          <a:xfrm>
            <a:off x="6835074" y="2024124"/>
            <a:ext cx="4571760" cy="4247317"/>
          </a:xfrm>
          <a:prstGeom prst="rect">
            <a:avLst/>
          </a:prstGeom>
          <a:noFill/>
        </p:spPr>
        <p:txBody>
          <a:bodyPr wrap="square" rtlCol="0">
            <a:spAutoFit/>
          </a:bodyPr>
          <a:lstStyle/>
          <a:p>
            <a:endParaRPr lang="en-US" dirty="0"/>
          </a:p>
          <a:p>
            <a:pPr marL="285750" indent="-285750" algn="just">
              <a:buFont typeface="Arial" panose="020B0604020202020204" pitchFamily="34" charset="0"/>
              <a:buChar char="•"/>
            </a:pPr>
            <a:r>
              <a:rPr lang="en-US" dirty="0"/>
              <a:t>An elliptic curve cryptosystem can be defined by picking a prime number as a </a:t>
            </a:r>
            <a:r>
              <a:rPr lang="en-US" b="1" dirty="0"/>
              <a:t>maximum (Key Size)</a:t>
            </a:r>
            <a:r>
              <a:rPr lang="en-US" dirty="0"/>
              <a:t>, a curve equation and a public point on the curve.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 private key is a number </a:t>
            </a:r>
            <a:r>
              <a:rPr lang="en-US" b="1" i="1" dirty="0" err="1"/>
              <a:t>priv</a:t>
            </a:r>
            <a:r>
              <a:rPr lang="en-US" dirty="0"/>
              <a:t>, and a public key is the public point dotted with itself </a:t>
            </a:r>
            <a:r>
              <a:rPr lang="en-US" b="1" i="1" dirty="0" err="1"/>
              <a:t>priv</a:t>
            </a:r>
            <a:r>
              <a:rPr lang="en-US" dirty="0"/>
              <a:t> times. Computing the private key from the public key in this kind of cryptosystem is called the elliptic curve discrete logarithm function.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turns out to be the Trapdoor Function we were looking for.</a:t>
            </a:r>
            <a:endParaRPr lang="en-IN" dirty="0"/>
          </a:p>
        </p:txBody>
      </p:sp>
    </p:spTree>
    <p:extLst>
      <p:ext uri="{BB962C8B-B14F-4D97-AF65-F5344CB8AC3E}">
        <p14:creationId xmlns:p14="http://schemas.microsoft.com/office/powerpoint/2010/main" val="3550711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42239-FFCB-F5A9-00CF-A3BFF711ACAF}"/>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327638F0-C5E1-59AD-C373-FB1EDD1F5367}"/>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F5AA7297-F431-F071-1C1C-7AAC7A3B4176}"/>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A9AF87F-1A6B-F441-B75B-DA8C10326896}"/>
              </a:ext>
            </a:extLst>
          </p:cNvPr>
          <p:cNvSpPr txBox="1"/>
          <p:nvPr/>
        </p:nvSpPr>
        <p:spPr>
          <a:xfrm>
            <a:off x="314608" y="1764094"/>
            <a:ext cx="11232347"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t>The elliptic curve discrete logarithm is the hard problem underpinning elliptic curve cryptography. Despite almost three decades of research, mathematicians still haven't found an algorithm to solve this problem that improves upon the naive approach.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In other words, unlike with factoring, based on currently understood mathematics there doesn't appear to be a shortcut that is narrowing the gap in a Trapdoor Function based around this problem.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This means that for numbers of the same size, solving elliptic curve discrete logarithms is significantly harder than factoring. Since a more computationally intensive hard problem means a stronger cryptographic system, it follows that elliptic curve cryptosystems are harder to break than RSA and Diffie-Hellman.</a:t>
            </a:r>
          </a:p>
        </p:txBody>
      </p:sp>
      <p:sp>
        <p:nvSpPr>
          <p:cNvPr id="8" name="Title 1">
            <a:extLst>
              <a:ext uri="{FF2B5EF4-FFF2-40B4-BE49-F238E27FC236}">
                <a16:creationId xmlns:a16="http://schemas.microsoft.com/office/drawing/2014/main" id="{CC2F85B8-DE8C-CB65-2FB5-80AF5A6759F2}"/>
              </a:ext>
            </a:extLst>
          </p:cNvPr>
          <p:cNvSpPr>
            <a:spLocks noGrp="1"/>
          </p:cNvSpPr>
          <p:nvPr>
            <p:ph type="title"/>
          </p:nvPr>
        </p:nvSpPr>
        <p:spPr>
          <a:xfrm>
            <a:off x="333642" y="615015"/>
            <a:ext cx="6798541" cy="792656"/>
          </a:xfrm>
        </p:spPr>
        <p:txBody>
          <a:bodyPr anchor="b">
            <a:normAutofit fontScale="90000"/>
          </a:bodyPr>
          <a:lstStyle/>
          <a:p>
            <a:r>
              <a:rPr lang="en-US" b="1" dirty="0">
                <a:latin typeface="Arial Black" panose="020B0A04020102020204" pitchFamily="34" charset="0"/>
              </a:rPr>
              <a:t>What does it all mean?</a:t>
            </a:r>
          </a:p>
        </p:txBody>
      </p:sp>
      <p:sp>
        <p:nvSpPr>
          <p:cNvPr id="9" name="Hexagon 8">
            <a:extLst>
              <a:ext uri="{FF2B5EF4-FFF2-40B4-BE49-F238E27FC236}">
                <a16:creationId xmlns:a16="http://schemas.microsoft.com/office/drawing/2014/main" id="{E03F0C49-76CF-B7FE-6B37-1A56342DADA2}"/>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18002A25-30A5-501D-4AA0-6861866B7A4C}"/>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016A64A6-DE9F-E342-CB5C-F55411A8DD73}"/>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3E13CA84-7FD7-11E7-BBD0-6A756DC18D6D}"/>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831270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accent4">
            <a:lumMod val="50000"/>
          </a:schemeClr>
        </a:solidFill>
        <a:effectLst/>
      </p:bgPr>
    </p:bg>
    <p:spTree>
      <p:nvGrpSpPr>
        <p:cNvPr id="1" name="">
          <a:extLst>
            <a:ext uri="{FF2B5EF4-FFF2-40B4-BE49-F238E27FC236}">
              <a16:creationId xmlns:a16="http://schemas.microsoft.com/office/drawing/2014/main" id="{C874BA0F-F559-437C-6D1D-DE9B5570D455}"/>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0464A53A-101E-A16C-C6EC-49AECF18971F}"/>
              </a:ext>
            </a:extLst>
          </p:cNvPr>
          <p:cNvGrpSpPr/>
          <p:nvPr/>
        </p:nvGrpSpPr>
        <p:grpSpPr>
          <a:xfrm>
            <a:off x="-1949447" y="0"/>
            <a:ext cx="11600330" cy="6858000"/>
            <a:chOff x="-2" y="-1"/>
            <a:chExt cx="11600330" cy="6858000"/>
          </a:xfrm>
        </p:grpSpPr>
        <p:grpSp>
          <p:nvGrpSpPr>
            <p:cNvPr id="11" name="Group 10">
              <a:extLst>
                <a:ext uri="{FF2B5EF4-FFF2-40B4-BE49-F238E27FC236}">
                  <a16:creationId xmlns:a16="http://schemas.microsoft.com/office/drawing/2014/main" id="{F09EAF8B-B7F4-F7C2-E40F-BCD55DA16BAF}"/>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D365F74B-F1C0-1F6F-9E65-CAC04E3560E3}"/>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4058EA55-1170-2458-3827-DFE84A6B7BE5}"/>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806593F4-9FCA-DACA-57DD-F67874BC6E16}"/>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BC17A18A-5BE4-DE8F-DEDB-044990962A6F}"/>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B6A8725B-E060-1053-F4B6-3F132938613F}"/>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5E1C8716-281E-1822-BEAC-80239043FA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5F011403-E6E9-62AE-25FE-C4F5064A24CA}"/>
              </a:ext>
            </a:extLst>
          </p:cNvPr>
          <p:cNvGrpSpPr/>
          <p:nvPr/>
        </p:nvGrpSpPr>
        <p:grpSpPr>
          <a:xfrm>
            <a:off x="-2705096" y="0"/>
            <a:ext cx="11600329" cy="6858000"/>
            <a:chOff x="0" y="0"/>
            <a:chExt cx="11600329" cy="6858000"/>
          </a:xfrm>
        </p:grpSpPr>
        <p:grpSp>
          <p:nvGrpSpPr>
            <p:cNvPr id="6" name="Group 5">
              <a:extLst>
                <a:ext uri="{FF2B5EF4-FFF2-40B4-BE49-F238E27FC236}">
                  <a16:creationId xmlns:a16="http://schemas.microsoft.com/office/drawing/2014/main" id="{96E74A28-7DA7-A81E-3933-6FDA3917E567}"/>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0A1095C4-1597-4C4C-722E-CBE1D053777A}"/>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13E62520-D826-4EEE-CE6E-D50080D42F58}"/>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E7620149-75C7-D97F-0A78-B215A7F4ADDB}"/>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A68567EF-41A7-D5B3-3F5A-84A6B22D1CDA}"/>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B46E992A-48E4-7F5B-2343-2C737A4D752A}"/>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C5A6D2B6-C151-1920-AE53-44354316AE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4DCF1308-8F1C-9FF0-FBE6-64B1A2A2A843}"/>
              </a:ext>
            </a:extLst>
          </p:cNvPr>
          <p:cNvGrpSpPr/>
          <p:nvPr/>
        </p:nvGrpSpPr>
        <p:grpSpPr>
          <a:xfrm>
            <a:off x="-3472885" y="0"/>
            <a:ext cx="11600329" cy="6858000"/>
            <a:chOff x="-1" y="-1"/>
            <a:chExt cx="11600329" cy="6858000"/>
          </a:xfrm>
        </p:grpSpPr>
        <p:grpSp>
          <p:nvGrpSpPr>
            <p:cNvPr id="19" name="Group 18">
              <a:extLst>
                <a:ext uri="{FF2B5EF4-FFF2-40B4-BE49-F238E27FC236}">
                  <a16:creationId xmlns:a16="http://schemas.microsoft.com/office/drawing/2014/main" id="{D0B5FB8D-9F8C-33A8-F4E1-ACB20F2378E2}"/>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371AAE16-B8E9-4533-6E93-51E9A9AAC924}"/>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A10A26A6-4EBC-A573-EF83-67CD5FEB9CEA}"/>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6A315FD9-AF10-C180-1A0E-BC4AAFA9A568}"/>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14D30F9E-7C86-5E2E-68D1-D81ED7479359}"/>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ADD09710-F65E-11A2-3E4D-7E5FA3681CDA}"/>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27867975-BCB9-2027-0AE8-5A0226DB91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2E20AA01-B626-7879-D1CB-307A1BB70DE4}"/>
              </a:ext>
            </a:extLst>
          </p:cNvPr>
          <p:cNvGrpSpPr/>
          <p:nvPr/>
        </p:nvGrpSpPr>
        <p:grpSpPr>
          <a:xfrm>
            <a:off x="-4228535" y="0"/>
            <a:ext cx="11600329" cy="6858000"/>
            <a:chOff x="-1" y="0"/>
            <a:chExt cx="11600329" cy="6858000"/>
          </a:xfrm>
        </p:grpSpPr>
        <p:sp>
          <p:nvSpPr>
            <p:cNvPr id="27" name="Freeform: Shape 26">
              <a:extLst>
                <a:ext uri="{FF2B5EF4-FFF2-40B4-BE49-F238E27FC236}">
                  <a16:creationId xmlns:a16="http://schemas.microsoft.com/office/drawing/2014/main" id="{6B81B481-473C-29D2-5AB2-0C7A7CC31372}"/>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9A8B88AE-FD4D-33CD-45C4-F141B7224FFA}"/>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AE6E759E-A86C-7C4B-E117-07D385BB9112}"/>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CD46C05F-1CB8-9FC6-E156-FFFBE1520933}"/>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D286471C-B185-C098-C72F-DF5A128007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5283A635-637F-D9EE-A283-6AF8D1526844}"/>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927109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accent4">
            <a:lumMod val="50000"/>
          </a:schemeClr>
        </a:solidFill>
        <a:effectLst/>
      </p:bgPr>
    </p:bg>
    <p:spTree>
      <p:nvGrpSpPr>
        <p:cNvPr id="1" name="">
          <a:extLst>
            <a:ext uri="{FF2B5EF4-FFF2-40B4-BE49-F238E27FC236}">
              <a16:creationId xmlns:a16="http://schemas.microsoft.com/office/drawing/2014/main" id="{48E63910-9212-C943-E37A-EB5A03244023}"/>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1EDD6ACB-7E37-3575-43CD-5689B389B25C}"/>
              </a:ext>
            </a:extLst>
          </p:cNvPr>
          <p:cNvGrpSpPr/>
          <p:nvPr/>
        </p:nvGrpSpPr>
        <p:grpSpPr>
          <a:xfrm>
            <a:off x="-1949447" y="0"/>
            <a:ext cx="11600330" cy="6858000"/>
            <a:chOff x="-2" y="-1"/>
            <a:chExt cx="11600330" cy="6858000"/>
          </a:xfrm>
        </p:grpSpPr>
        <p:grpSp>
          <p:nvGrpSpPr>
            <p:cNvPr id="11" name="Group 10">
              <a:extLst>
                <a:ext uri="{FF2B5EF4-FFF2-40B4-BE49-F238E27FC236}">
                  <a16:creationId xmlns:a16="http://schemas.microsoft.com/office/drawing/2014/main" id="{91C7BBA5-A348-68B1-AB05-5579F7ACDFC7}"/>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5131B1D5-2245-D21F-9159-BD2CB7445745}"/>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E61C5910-BC85-2244-D1E7-5959E37D419C}"/>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9BBB7EBF-D82B-E75A-E425-12588D68F36D}"/>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DE39FA45-85B4-3F29-8E05-1D4DE7F30C8C}"/>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C953007E-B599-C2F0-322F-C94FFC9A90E9}"/>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B202D8D4-D68D-FA61-1AE3-BCC084F010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3400A89F-B872-E121-FFEB-E098DC599EC0}"/>
              </a:ext>
            </a:extLst>
          </p:cNvPr>
          <p:cNvGrpSpPr/>
          <p:nvPr/>
        </p:nvGrpSpPr>
        <p:grpSpPr>
          <a:xfrm>
            <a:off x="-2705096" y="0"/>
            <a:ext cx="11600329" cy="6858000"/>
            <a:chOff x="0" y="0"/>
            <a:chExt cx="11600329" cy="6858000"/>
          </a:xfrm>
        </p:grpSpPr>
        <p:grpSp>
          <p:nvGrpSpPr>
            <p:cNvPr id="6" name="Group 5">
              <a:extLst>
                <a:ext uri="{FF2B5EF4-FFF2-40B4-BE49-F238E27FC236}">
                  <a16:creationId xmlns:a16="http://schemas.microsoft.com/office/drawing/2014/main" id="{FA8280D2-A663-EC4F-4B5D-A26EFD912371}"/>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13B32F5C-514A-4E6B-A63C-788DF9014121}"/>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DEC92217-E02B-993D-9FC8-E04B12D6D11D}"/>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4BF70BE2-519D-E17F-3F08-5959630FC03C}"/>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018821F1-F208-2CC1-1AB5-D5CC200052B9}"/>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4CA1EA96-45AC-E795-68BF-AA8BC339747D}"/>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4CD196ED-B2FE-01ED-9551-0D32758B85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35CBE36A-78CD-D47E-8BC0-94FA36C6E542}"/>
              </a:ext>
            </a:extLst>
          </p:cNvPr>
          <p:cNvGrpSpPr/>
          <p:nvPr/>
        </p:nvGrpSpPr>
        <p:grpSpPr>
          <a:xfrm>
            <a:off x="-3472885" y="0"/>
            <a:ext cx="11600329" cy="6858000"/>
            <a:chOff x="-1" y="-1"/>
            <a:chExt cx="11600329" cy="6858000"/>
          </a:xfrm>
        </p:grpSpPr>
        <p:grpSp>
          <p:nvGrpSpPr>
            <p:cNvPr id="19" name="Group 18">
              <a:extLst>
                <a:ext uri="{FF2B5EF4-FFF2-40B4-BE49-F238E27FC236}">
                  <a16:creationId xmlns:a16="http://schemas.microsoft.com/office/drawing/2014/main" id="{176DEA0F-F55C-3EC4-E948-E4BDD6DFEBFF}"/>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2F2C500C-87DB-87E4-1490-6D4ED75953AC}"/>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8AD78DE3-9463-21CE-1B42-7C9834FEBB50}"/>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60519FF9-03F0-DAA8-D1F4-D6DF4A74D6F4}"/>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5BC88CB4-EF38-9CD5-CEA4-54B32C795EA7}"/>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B91CFDDA-73CA-E322-0C1A-50EDDC38FCDE}"/>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A78799C2-FE66-C8CB-5240-0417EDC9D5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31FA7AA8-B628-9587-3B97-A7F5FDBCE50A}"/>
              </a:ext>
            </a:extLst>
          </p:cNvPr>
          <p:cNvGrpSpPr/>
          <p:nvPr/>
        </p:nvGrpSpPr>
        <p:grpSpPr>
          <a:xfrm>
            <a:off x="-9982198" y="0"/>
            <a:ext cx="11600329" cy="6858000"/>
            <a:chOff x="-1" y="0"/>
            <a:chExt cx="11600329" cy="6858000"/>
          </a:xfrm>
        </p:grpSpPr>
        <p:sp>
          <p:nvSpPr>
            <p:cNvPr id="27" name="Freeform: Shape 26">
              <a:extLst>
                <a:ext uri="{FF2B5EF4-FFF2-40B4-BE49-F238E27FC236}">
                  <a16:creationId xmlns:a16="http://schemas.microsoft.com/office/drawing/2014/main" id="{E649C3B0-A23D-4F9C-D357-4781F337121C}"/>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CB26593F-4FFB-3D03-C09F-3BA80A561B16}"/>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205E37E4-2F28-77B7-9F0C-2C777752F8D0}"/>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58AD33EE-6186-9F39-77EB-0FED99BDFAA0}"/>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383C54CD-2DCB-3D5F-F8CD-9E788C00CB3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75871A3F-CDFB-1BBE-50D9-11F2F345ABFD}"/>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10762776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1FC2B5DF-B02C-10A4-FDD5-16AAD5E88BA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4C453820-308B-67EE-2916-BA95B63F5A7C}"/>
              </a:ext>
            </a:extLst>
          </p:cNvPr>
          <p:cNvGrpSpPr/>
          <p:nvPr/>
        </p:nvGrpSpPr>
        <p:grpSpPr>
          <a:xfrm>
            <a:off x="-1949447" y="0"/>
            <a:ext cx="11600330" cy="6858000"/>
            <a:chOff x="-2" y="-1"/>
            <a:chExt cx="11600330" cy="6858000"/>
          </a:xfrm>
        </p:grpSpPr>
        <p:grpSp>
          <p:nvGrpSpPr>
            <p:cNvPr id="11" name="Group 10">
              <a:extLst>
                <a:ext uri="{FF2B5EF4-FFF2-40B4-BE49-F238E27FC236}">
                  <a16:creationId xmlns:a16="http://schemas.microsoft.com/office/drawing/2014/main" id="{1073B118-CC6C-2392-642C-5B78BA127970}"/>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FB5FCBB7-20A8-D7D5-711F-0BA5FA4D7EA3}"/>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F05E01D7-AF27-59C1-437C-F099356389BA}"/>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A105BEC3-5915-7BA4-9BD2-2E781BADB8F9}"/>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A81CC28B-3CD5-889B-65C7-D6AF6C6E3161}"/>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14E45D05-B032-F839-EAB6-4CCDAEC3BBBC}"/>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7C5F1A13-F492-6624-096E-5861FAAFED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4FAD41D2-3C9D-65F7-2B6D-2924DAFBF054}"/>
              </a:ext>
            </a:extLst>
          </p:cNvPr>
          <p:cNvGrpSpPr/>
          <p:nvPr/>
        </p:nvGrpSpPr>
        <p:grpSpPr>
          <a:xfrm>
            <a:off x="-2705096" y="0"/>
            <a:ext cx="11600329" cy="6858000"/>
            <a:chOff x="0" y="0"/>
            <a:chExt cx="11600329" cy="6858000"/>
          </a:xfrm>
        </p:grpSpPr>
        <p:grpSp>
          <p:nvGrpSpPr>
            <p:cNvPr id="6" name="Group 5">
              <a:extLst>
                <a:ext uri="{FF2B5EF4-FFF2-40B4-BE49-F238E27FC236}">
                  <a16:creationId xmlns:a16="http://schemas.microsoft.com/office/drawing/2014/main" id="{643E28A5-8505-4669-3E2C-B82F63BEA98B}"/>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9A60E444-1793-073B-71DA-86A1293D8794}"/>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84E227F5-83C9-7078-86BA-11F3CE4ECCCC}"/>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FDF10107-93F9-60C5-BC0A-A57CD9CB8C0B}"/>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1F8A038F-5497-4A22-1959-1597FE27DE56}"/>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B0278D2F-B101-71B7-B740-1F4610424030}"/>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E773E7E1-A7F3-671D-2EC7-1E37D6C3C2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BDDD40E3-1424-85CE-5627-3F407FA519AE}"/>
              </a:ext>
            </a:extLst>
          </p:cNvPr>
          <p:cNvGrpSpPr/>
          <p:nvPr/>
        </p:nvGrpSpPr>
        <p:grpSpPr>
          <a:xfrm>
            <a:off x="-9245599" y="1"/>
            <a:ext cx="11600329" cy="6858000"/>
            <a:chOff x="-1" y="-1"/>
            <a:chExt cx="11600329" cy="6858000"/>
          </a:xfrm>
        </p:grpSpPr>
        <p:grpSp>
          <p:nvGrpSpPr>
            <p:cNvPr id="19" name="Group 18">
              <a:extLst>
                <a:ext uri="{FF2B5EF4-FFF2-40B4-BE49-F238E27FC236}">
                  <a16:creationId xmlns:a16="http://schemas.microsoft.com/office/drawing/2014/main" id="{C65EB96B-9114-9C23-4B17-85681B95078A}"/>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1031D808-46AF-8FC8-0E8B-78EE85772218}"/>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857796AC-5973-02DA-8CE3-32E988E2A313}"/>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4455DB97-3B52-AE8E-DD4D-1FE166325229}"/>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F432A9EA-6789-BEAC-5369-74AA71AC1DE8}"/>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CD2F55BE-C3F4-C164-AAA7-6AC4FDAAC6C6}"/>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7AE3A65F-7590-02BA-2711-A117266D8A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AFC40EE8-9637-3EF1-EFE2-9187742EDE84}"/>
              </a:ext>
            </a:extLst>
          </p:cNvPr>
          <p:cNvGrpSpPr/>
          <p:nvPr/>
        </p:nvGrpSpPr>
        <p:grpSpPr>
          <a:xfrm>
            <a:off x="-9982198" y="0"/>
            <a:ext cx="11600329" cy="6858000"/>
            <a:chOff x="-1" y="0"/>
            <a:chExt cx="11600329" cy="6858000"/>
          </a:xfrm>
        </p:grpSpPr>
        <p:sp>
          <p:nvSpPr>
            <p:cNvPr id="27" name="Freeform: Shape 26">
              <a:extLst>
                <a:ext uri="{FF2B5EF4-FFF2-40B4-BE49-F238E27FC236}">
                  <a16:creationId xmlns:a16="http://schemas.microsoft.com/office/drawing/2014/main" id="{FBEBBDCA-80EB-A6D3-5F23-1F4F53FD6D8F}"/>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6A3DDA93-9776-8887-684E-9E0C88C1193F}"/>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BCBDA342-580F-ECF9-A5D8-829F79B67232}"/>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B3B40EC2-6CE0-5A54-D11C-FE2722C8FE2A}"/>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BF56F8B2-8F37-C398-CE5A-85214DFC7F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85815697-F826-0BC4-F23A-27072204E9C2}"/>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304207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3E1DF-405A-F961-FA48-5BF82B6A581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7BB1326-168F-68D7-367E-B8CF4EF58450}"/>
              </a:ext>
            </a:extLst>
          </p:cNvPr>
          <p:cNvSpPr>
            <a:spLocks noGrp="1"/>
          </p:cNvSpPr>
          <p:nvPr>
            <p:ph type="title"/>
          </p:nvPr>
        </p:nvSpPr>
        <p:spPr>
          <a:xfrm>
            <a:off x="280147" y="790783"/>
            <a:ext cx="8705357" cy="792656"/>
          </a:xfrm>
        </p:spPr>
        <p:txBody>
          <a:bodyPr anchor="b">
            <a:normAutofit/>
          </a:bodyPr>
          <a:lstStyle/>
          <a:p>
            <a:r>
              <a:rPr lang="en-US" b="1" dirty="0">
                <a:latin typeface="Arial Black" panose="020B0A04020102020204" pitchFamily="34" charset="0"/>
              </a:rPr>
              <a:t>Let’s Visualize it</a:t>
            </a:r>
          </a:p>
        </p:txBody>
      </p:sp>
      <p:sp>
        <p:nvSpPr>
          <p:cNvPr id="6" name="TextBox 5">
            <a:extLst>
              <a:ext uri="{FF2B5EF4-FFF2-40B4-BE49-F238E27FC236}">
                <a16:creationId xmlns:a16="http://schemas.microsoft.com/office/drawing/2014/main" id="{7FA266C6-E84E-C8B9-7A07-55BEE95FDF43}"/>
              </a:ext>
            </a:extLst>
          </p:cNvPr>
          <p:cNvSpPr txBox="1"/>
          <p:nvPr/>
        </p:nvSpPr>
        <p:spPr>
          <a:xfrm>
            <a:off x="280147" y="1833522"/>
            <a:ext cx="6742445" cy="4093428"/>
          </a:xfrm>
          <a:prstGeom prst="rect">
            <a:avLst/>
          </a:prstGeom>
          <a:noFill/>
        </p:spPr>
        <p:txBody>
          <a:bodyPr wrap="square">
            <a:spAutoFit/>
          </a:bodyPr>
          <a:lstStyle/>
          <a:p>
            <a:pPr marL="285750" indent="-285750" algn="just">
              <a:buFont typeface="Arial" panose="020B0604020202020204" pitchFamily="34" charset="0"/>
              <a:buChar char="•"/>
            </a:pPr>
            <a:r>
              <a:rPr lang="en-US" sz="2000" dirty="0"/>
              <a:t>To visualize how much harder it is to break, </a:t>
            </a:r>
            <a:r>
              <a:rPr lang="en-US" sz="2000" dirty="0" err="1"/>
              <a:t>Lenstra</a:t>
            </a:r>
            <a:r>
              <a:rPr lang="en-US" sz="2000" dirty="0"/>
              <a:t> recently introduced the concept of "</a:t>
            </a:r>
            <a:r>
              <a:rPr lang="en-US" sz="2000" dirty="0">
                <a:hlinkClick r:id="rId2">
                  <a:extLst>
                    <a:ext uri="{A12FA001-AC4F-418D-AE19-62706E023703}">
                      <ahyp:hlinkClr xmlns:ahyp="http://schemas.microsoft.com/office/drawing/2018/hyperlinkcolor" val="tx"/>
                    </a:ext>
                  </a:extLst>
                </a:hlinkClick>
              </a:rPr>
              <a:t>Global Security</a:t>
            </a:r>
            <a:r>
              <a:rPr lang="en-US" sz="2000" dirty="0"/>
              <a:t>." You can compute how much energy is needed to break a cryptographic algorithm, and compare that with how much water that energy could boil. This is a kind of cryptographic carbon footprint.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By this measure, breaking a </a:t>
            </a:r>
            <a:r>
              <a:rPr lang="en-US" sz="2000" b="1" dirty="0"/>
              <a:t>228-bit RSA </a:t>
            </a:r>
            <a:r>
              <a:rPr lang="en-US" sz="2000" dirty="0"/>
              <a:t>key requires less energy to than it takes to boil a teaspoon of water.</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Comparatively, breaking a </a:t>
            </a:r>
            <a:r>
              <a:rPr lang="en-US" sz="2000" b="1" dirty="0"/>
              <a:t>228-bit elliptic curve </a:t>
            </a:r>
            <a:r>
              <a:rPr lang="en-US" sz="2000" dirty="0"/>
              <a:t>key requires enough energy to boil all the water on earth. For this level of security with RSA, you'd need a key with 2,380-bits.</a:t>
            </a:r>
          </a:p>
        </p:txBody>
      </p:sp>
      <p:sp>
        <p:nvSpPr>
          <p:cNvPr id="7" name="Hexagon 6">
            <a:extLst>
              <a:ext uri="{FF2B5EF4-FFF2-40B4-BE49-F238E27FC236}">
                <a16:creationId xmlns:a16="http://schemas.microsoft.com/office/drawing/2014/main" id="{03933761-D4F3-C3D7-72AA-6E53595B6EF5}"/>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36FAAA6F-F233-EBAF-7971-4DAF7CC4FA00}"/>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625B59C8-E4BD-F819-213D-4C00DB7F1A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D41B1015-333F-B643-0ADF-1A67DF4D9F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42F6BB69-D6BB-645E-73E5-4B322621373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30549784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C1466-918E-4198-8F64-FA4618AC7D03}"/>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62AF05F0-EC01-145C-4ED8-78FC8C33D437}"/>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58B303F8-B965-0894-CF52-1EBC3CAC21E9}"/>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B1512AA-D7CF-DBF0-00BF-386A1709304D}"/>
              </a:ext>
            </a:extLst>
          </p:cNvPr>
          <p:cNvSpPr txBox="1"/>
          <p:nvPr/>
        </p:nvSpPr>
        <p:spPr>
          <a:xfrm>
            <a:off x="314608" y="1764094"/>
            <a:ext cx="11232347"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t>With </a:t>
            </a:r>
            <a:r>
              <a:rPr lang="en-US" sz="2400" dirty="0" err="1"/>
              <a:t>ECC</a:t>
            </a:r>
            <a:r>
              <a:rPr lang="en-US" sz="2400" dirty="0"/>
              <a:t>, you can use smaller keys to get the same levels of security. Small keys are important, especially in a world where more and more cryptography is done on less powerful devices like mobile phones.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While multiplying two prime numbers together is easier than factoring the product into its component parts, when the prime numbers start to get very long even just the multiplication step can take some time on a low powered device.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While you could likely continue to keep RSA secure by increasing the key length that comes with a cost of slower cryptographic performance on the client. </a:t>
            </a:r>
            <a:r>
              <a:rPr lang="en-US" sz="2400" dirty="0" err="1"/>
              <a:t>ECC</a:t>
            </a:r>
            <a:r>
              <a:rPr lang="en-US" sz="2400" dirty="0"/>
              <a:t> appears to offer a better tradeoff: </a:t>
            </a:r>
            <a:r>
              <a:rPr lang="en-US" sz="2400" b="1" dirty="0"/>
              <a:t>high security with short, fast keys</a:t>
            </a:r>
            <a:r>
              <a:rPr lang="en-US" sz="2400" dirty="0"/>
              <a:t>.</a:t>
            </a:r>
          </a:p>
        </p:txBody>
      </p:sp>
      <p:sp>
        <p:nvSpPr>
          <p:cNvPr id="9" name="Hexagon 8">
            <a:extLst>
              <a:ext uri="{FF2B5EF4-FFF2-40B4-BE49-F238E27FC236}">
                <a16:creationId xmlns:a16="http://schemas.microsoft.com/office/drawing/2014/main" id="{3A9CAC98-F01A-6DA3-BEFD-CA277655C4FE}"/>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0F98E1BD-0CD0-77D4-C1B6-C8F58187B6D2}"/>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5ED00990-A755-933E-4435-25CFF2208496}"/>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0F931ADB-E6B0-6873-6C35-B7913DDFECF5}"/>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1C6DF-F55D-F340-A1D1-23E4BE1A3786}"/>
              </a:ext>
            </a:extLst>
          </p:cNvPr>
          <p:cNvSpPr txBox="1">
            <a:spLocks/>
          </p:cNvSpPr>
          <p:nvPr/>
        </p:nvSpPr>
        <p:spPr>
          <a:xfrm>
            <a:off x="280147" y="790783"/>
            <a:ext cx="8705357" cy="7926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Arial Black" panose="020B0A04020102020204" pitchFamily="34" charset="0"/>
              </a:rPr>
              <a:t>Let’s Visualize it</a:t>
            </a:r>
            <a:endParaRPr lang="en-US" b="1" dirty="0">
              <a:latin typeface="Arial Black" panose="020B0A04020102020204" pitchFamily="34" charset="0"/>
            </a:endParaRPr>
          </a:p>
        </p:txBody>
      </p:sp>
    </p:spTree>
    <p:extLst>
      <p:ext uri="{BB962C8B-B14F-4D97-AF65-F5344CB8AC3E}">
        <p14:creationId xmlns:p14="http://schemas.microsoft.com/office/powerpoint/2010/main" val="113427057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95515-2792-4343-6BE0-5DD1F155741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303AA62-27A1-CE79-6445-D6CF5BAF839F}"/>
              </a:ext>
            </a:extLst>
          </p:cNvPr>
          <p:cNvSpPr>
            <a:spLocks noGrp="1"/>
          </p:cNvSpPr>
          <p:nvPr>
            <p:ph type="title"/>
          </p:nvPr>
        </p:nvSpPr>
        <p:spPr>
          <a:xfrm>
            <a:off x="280147" y="790783"/>
            <a:ext cx="8705357" cy="792656"/>
          </a:xfrm>
        </p:spPr>
        <p:txBody>
          <a:bodyPr anchor="b">
            <a:normAutofit/>
          </a:bodyPr>
          <a:lstStyle/>
          <a:p>
            <a:r>
              <a:rPr lang="en-US" b="1" dirty="0">
                <a:latin typeface="Arial Black" panose="020B0A04020102020204" pitchFamily="34" charset="0"/>
              </a:rPr>
              <a:t>Elliptic Curves in Action</a:t>
            </a:r>
          </a:p>
        </p:txBody>
      </p:sp>
      <p:sp>
        <p:nvSpPr>
          <p:cNvPr id="6" name="TextBox 5">
            <a:extLst>
              <a:ext uri="{FF2B5EF4-FFF2-40B4-BE49-F238E27FC236}">
                <a16:creationId xmlns:a16="http://schemas.microsoft.com/office/drawing/2014/main" id="{EC0BD4C7-48A9-162B-05FC-33B05378389D}"/>
              </a:ext>
            </a:extLst>
          </p:cNvPr>
          <p:cNvSpPr txBox="1"/>
          <p:nvPr/>
        </p:nvSpPr>
        <p:spPr>
          <a:xfrm>
            <a:off x="280148" y="1833522"/>
            <a:ext cx="7344334" cy="4524315"/>
          </a:xfrm>
          <a:prstGeom prst="rect">
            <a:avLst/>
          </a:prstGeom>
          <a:noFill/>
        </p:spPr>
        <p:txBody>
          <a:bodyPr wrap="square">
            <a:spAutoFit/>
          </a:bodyPr>
          <a:lstStyle/>
          <a:p>
            <a:pPr marL="285750" indent="-285750" algn="just">
              <a:buFont typeface="Arial" panose="020B0604020202020204" pitchFamily="34" charset="0"/>
              <a:buChar char="•"/>
            </a:pPr>
            <a:r>
              <a:rPr lang="en-US" dirty="0"/>
              <a:t>After a slow start, elliptic curve based algorithms are gaining popularity and the pace of adoption is accelerating. Elliptic curve cryptography is now used in a wide variety of applications: the </a:t>
            </a:r>
            <a:r>
              <a:rPr lang="en-US" dirty="0">
                <a:hlinkClick r:id="rId2">
                  <a:extLst>
                    <a:ext uri="{A12FA001-AC4F-418D-AE19-62706E023703}">
                      <ahyp:hlinkClr xmlns:ahyp="http://schemas.microsoft.com/office/drawing/2018/hyperlinkcolor" val="tx"/>
                    </a:ext>
                  </a:extLst>
                </a:hlinkClick>
              </a:rPr>
              <a:t>U.S. government</a:t>
            </a:r>
            <a:r>
              <a:rPr lang="en-US" dirty="0"/>
              <a:t> uses it to protect internal communications.</a:t>
            </a:r>
          </a:p>
          <a:p>
            <a:pPr algn="just"/>
            <a:endParaRPr lang="en-US" dirty="0"/>
          </a:p>
          <a:p>
            <a:pPr marL="285750" indent="-285750" algn="just">
              <a:buFont typeface="Arial" panose="020B0604020202020204" pitchFamily="34" charset="0"/>
              <a:buChar char="•"/>
            </a:pPr>
            <a:r>
              <a:rPr lang="en-US" dirty="0"/>
              <a:t>The Tor project uses it to help </a:t>
            </a:r>
            <a:r>
              <a:rPr lang="en-US" dirty="0">
                <a:hlinkClick r:id="rId3">
                  <a:extLst>
                    <a:ext uri="{A12FA001-AC4F-418D-AE19-62706E023703}">
                      <ahyp:hlinkClr xmlns:ahyp="http://schemas.microsoft.com/office/drawing/2018/hyperlinkcolor" val="tx"/>
                    </a:ext>
                  </a:extLst>
                </a:hlinkClick>
              </a:rPr>
              <a:t>assure anonymity</a:t>
            </a:r>
            <a:r>
              <a:rPr lang="en-US" dirty="0"/>
              <a:t>, it is the mechanism used to </a:t>
            </a:r>
            <a:r>
              <a:rPr lang="en-US" dirty="0">
                <a:hlinkClick r:id="rId4">
                  <a:extLst>
                    <a:ext uri="{A12FA001-AC4F-418D-AE19-62706E023703}">
                      <ahyp:hlinkClr xmlns:ahyp="http://schemas.microsoft.com/office/drawing/2018/hyperlinkcolor" val="tx"/>
                    </a:ext>
                  </a:extLst>
                </a:hlinkClick>
              </a:rPr>
              <a:t>prove ownership of bitcoins</a:t>
            </a:r>
            <a:r>
              <a:rPr lang="en-US" dirty="0"/>
              <a:t>.</a:t>
            </a:r>
          </a:p>
          <a:p>
            <a:pPr algn="just"/>
            <a:endParaRPr lang="en-US" dirty="0"/>
          </a:p>
          <a:p>
            <a:pPr marL="285750" indent="-285750" algn="just">
              <a:buFont typeface="Arial" panose="020B0604020202020204" pitchFamily="34" charset="0"/>
              <a:buChar char="•"/>
            </a:pPr>
            <a:r>
              <a:rPr lang="en-US" dirty="0"/>
              <a:t>It provides signatures in Apple's </a:t>
            </a:r>
            <a:r>
              <a:rPr lang="en-US" dirty="0">
                <a:hlinkClick r:id="rId5">
                  <a:extLst>
                    <a:ext uri="{A12FA001-AC4F-418D-AE19-62706E023703}">
                      <ahyp:hlinkClr xmlns:ahyp="http://schemas.microsoft.com/office/drawing/2018/hyperlinkcolor" val="tx"/>
                    </a:ext>
                  </a:extLst>
                </a:hlinkClick>
              </a:rPr>
              <a:t>iMessage service</a:t>
            </a:r>
            <a:r>
              <a:rPr lang="en-US" dirty="0"/>
              <a:t>.</a:t>
            </a:r>
          </a:p>
          <a:p>
            <a:pPr algn="just"/>
            <a:r>
              <a:rPr lang="en-US" dirty="0"/>
              <a:t> </a:t>
            </a:r>
          </a:p>
          <a:p>
            <a:pPr marL="285750" indent="-285750" algn="just">
              <a:buFont typeface="Arial" panose="020B0604020202020204" pitchFamily="34" charset="0"/>
              <a:buChar char="•"/>
            </a:pPr>
            <a:r>
              <a:rPr lang="en-US" dirty="0"/>
              <a:t>It is the preferred method for authentication for secure web browsing over SSL/TLS.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First generation cryptographic algorithms like RSA and Diffie-Hellman are still the norm in most arenas, but elliptic curve cryptography is quickly becoming the go-to solution for privacy and security online.</a:t>
            </a:r>
          </a:p>
        </p:txBody>
      </p:sp>
      <p:sp>
        <p:nvSpPr>
          <p:cNvPr id="7" name="Hexagon 6">
            <a:extLst>
              <a:ext uri="{FF2B5EF4-FFF2-40B4-BE49-F238E27FC236}">
                <a16:creationId xmlns:a16="http://schemas.microsoft.com/office/drawing/2014/main" id="{C259A2B4-976B-3AC7-BFF4-A123D461F812}"/>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11BD5FEA-9F1D-2DB9-C567-3196EF95E262}"/>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8F6CD552-6AFE-923C-9A99-7D65DE3631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B17FB782-30A3-80D5-2F82-4A7D35639F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A3D6F7FF-A7DB-11B1-FE0F-716EECA00C7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85312947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0499E4E-1496-AD7D-62E0-FDFF83513E64}"/>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091490B4-7F38-F062-3391-7103C86BEDD5}"/>
              </a:ext>
            </a:extLst>
          </p:cNvPr>
          <p:cNvGrpSpPr/>
          <p:nvPr/>
        </p:nvGrpSpPr>
        <p:grpSpPr>
          <a:xfrm>
            <a:off x="-7772402" y="1"/>
            <a:ext cx="11600330" cy="6858000"/>
            <a:chOff x="-2" y="-1"/>
            <a:chExt cx="11600330" cy="6858000"/>
          </a:xfrm>
        </p:grpSpPr>
        <p:grpSp>
          <p:nvGrpSpPr>
            <p:cNvPr id="11" name="Group 10">
              <a:extLst>
                <a:ext uri="{FF2B5EF4-FFF2-40B4-BE49-F238E27FC236}">
                  <a16:creationId xmlns:a16="http://schemas.microsoft.com/office/drawing/2014/main" id="{72D1D2B6-0B41-259D-FF46-3D946BC16602}"/>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5B497F55-512C-0A47-757B-DBFEC4D5E4AA}"/>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7D74DEA5-F37A-78B4-4FDC-5F9928FD0658}"/>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51E66CEE-5C87-4080-32F8-BB2C284F6A66}"/>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34FB9447-7709-4A38-E91C-E84390327E39}"/>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D9C7459E-C306-0C62-60A0-6AA0E82B1673}"/>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5FF9893F-52A6-B33E-6337-360D7879E5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C093EC7B-9C67-D4F5-F24D-0F87D06CB2E0}"/>
              </a:ext>
            </a:extLst>
          </p:cNvPr>
          <p:cNvGrpSpPr/>
          <p:nvPr/>
        </p:nvGrpSpPr>
        <p:grpSpPr>
          <a:xfrm>
            <a:off x="-8509000" y="2"/>
            <a:ext cx="11600329" cy="6858000"/>
            <a:chOff x="0" y="0"/>
            <a:chExt cx="11600329" cy="6858000"/>
          </a:xfrm>
        </p:grpSpPr>
        <p:grpSp>
          <p:nvGrpSpPr>
            <p:cNvPr id="6" name="Group 5">
              <a:extLst>
                <a:ext uri="{FF2B5EF4-FFF2-40B4-BE49-F238E27FC236}">
                  <a16:creationId xmlns:a16="http://schemas.microsoft.com/office/drawing/2014/main" id="{8FCB7B9A-EC6F-D4D1-A7A6-23D2307C2799}"/>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2458F743-A3A4-6289-949E-993D60B675B6}"/>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A4AB86B4-FBD1-C0F3-26CC-D49835602FE5}"/>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303DCF6C-914E-47BF-C3B0-6EAEFB7838B7}"/>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115587DA-6CB9-6E87-582A-41D2F7433F61}"/>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B999B44F-F3DD-172F-8BB8-F755AA1E3608}"/>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DA4B98A9-A1F4-522D-6C3E-D6878236E2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C8ACF144-5D9A-26C8-51B8-C3ED3D90D778}"/>
              </a:ext>
            </a:extLst>
          </p:cNvPr>
          <p:cNvGrpSpPr/>
          <p:nvPr/>
        </p:nvGrpSpPr>
        <p:grpSpPr>
          <a:xfrm>
            <a:off x="-9245599" y="1"/>
            <a:ext cx="11600329" cy="6858000"/>
            <a:chOff x="-1" y="-1"/>
            <a:chExt cx="11600329" cy="6858000"/>
          </a:xfrm>
        </p:grpSpPr>
        <p:grpSp>
          <p:nvGrpSpPr>
            <p:cNvPr id="19" name="Group 18">
              <a:extLst>
                <a:ext uri="{FF2B5EF4-FFF2-40B4-BE49-F238E27FC236}">
                  <a16:creationId xmlns:a16="http://schemas.microsoft.com/office/drawing/2014/main" id="{EE915CE5-7AFF-B32E-C2A3-67B35EF06233}"/>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0275BA62-E002-305C-F5E8-DEB2FD34DA12}"/>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2F0F4EEF-C8FA-C8B9-0E1C-180E0C138129}"/>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A7FE640D-086A-C170-0918-D35AFE4D4DED}"/>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CFE69C67-8DC6-6E51-82EA-2B2C8EB0CEAF}"/>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8F353F87-A900-6D6C-8C72-095BABF85C15}"/>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EB1685EE-03AA-608C-42A0-448F7F251E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DD1AEB12-4C1C-8ECA-4ECC-37A75FAF9E7F}"/>
              </a:ext>
            </a:extLst>
          </p:cNvPr>
          <p:cNvGrpSpPr/>
          <p:nvPr/>
        </p:nvGrpSpPr>
        <p:grpSpPr>
          <a:xfrm>
            <a:off x="-9982198" y="0"/>
            <a:ext cx="11600329" cy="6858000"/>
            <a:chOff x="-1" y="0"/>
            <a:chExt cx="11600329" cy="6858000"/>
          </a:xfrm>
        </p:grpSpPr>
        <p:sp>
          <p:nvSpPr>
            <p:cNvPr id="27" name="Freeform: Shape 26">
              <a:extLst>
                <a:ext uri="{FF2B5EF4-FFF2-40B4-BE49-F238E27FC236}">
                  <a16:creationId xmlns:a16="http://schemas.microsoft.com/office/drawing/2014/main" id="{A1861350-E292-6E55-8A59-21C970A4E01F}"/>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1FED74D1-C280-A14A-AB14-1EBE003D0104}"/>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2960F412-61E9-F554-57F2-F9277DC6F782}"/>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F83188D3-6239-D11B-FC0D-43AF0D8440CE}"/>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F718FDD7-0AAF-C4CA-E0BE-A263D0C6A3B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58710DFF-C498-2B7B-4B2F-7371939994E3}"/>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
        <p:nvSpPr>
          <p:cNvPr id="33" name="TextBox 32">
            <a:extLst>
              <a:ext uri="{FF2B5EF4-FFF2-40B4-BE49-F238E27FC236}">
                <a16:creationId xmlns:a16="http://schemas.microsoft.com/office/drawing/2014/main" id="{8D777456-FFEF-E6E6-DAA2-8856B889D33D}"/>
              </a:ext>
            </a:extLst>
          </p:cNvPr>
          <p:cNvSpPr txBox="1"/>
          <p:nvPr/>
        </p:nvSpPr>
        <p:spPr>
          <a:xfrm>
            <a:off x="5365664" y="2250912"/>
            <a:ext cx="5992340" cy="1323439"/>
          </a:xfrm>
          <a:prstGeom prst="rect">
            <a:avLst/>
          </a:prstGeom>
          <a:noFill/>
        </p:spPr>
        <p:txBody>
          <a:bodyPr wrap="square" rtlCol="0">
            <a:spAutoFit/>
          </a:bodyPr>
          <a:lstStyle/>
          <a:p>
            <a:pPr algn="ctr"/>
            <a:r>
              <a:rPr lang="en-IN" sz="8000" b="1" dirty="0">
                <a:latin typeface="Montserrat" panose="00000500000000000000" pitchFamily="2" charset="0"/>
              </a:rPr>
              <a:t>Agenda</a:t>
            </a:r>
            <a:endParaRPr lang="en-US" sz="8000" b="1" dirty="0">
              <a:latin typeface="Montserrat" panose="00000500000000000000" pitchFamily="2" charset="0"/>
            </a:endParaRPr>
          </a:p>
        </p:txBody>
      </p:sp>
    </p:spTree>
    <p:extLst>
      <p:ext uri="{BB962C8B-B14F-4D97-AF65-F5344CB8AC3E}">
        <p14:creationId xmlns:p14="http://schemas.microsoft.com/office/powerpoint/2010/main" val="10601683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accent4">
            <a:lumMod val="50000"/>
          </a:schemeClr>
        </a:solidFill>
        <a:effectLst/>
      </p:bgPr>
    </p:bg>
    <p:spTree>
      <p:nvGrpSpPr>
        <p:cNvPr id="1" name="">
          <a:extLst>
            <a:ext uri="{FF2B5EF4-FFF2-40B4-BE49-F238E27FC236}">
              <a16:creationId xmlns:a16="http://schemas.microsoft.com/office/drawing/2014/main" id="{5A318680-B331-324F-7CD3-639AB683DF38}"/>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593B8A3C-AC89-3F45-7103-F3C873B0FE84}"/>
              </a:ext>
            </a:extLst>
          </p:cNvPr>
          <p:cNvGrpSpPr/>
          <p:nvPr/>
        </p:nvGrpSpPr>
        <p:grpSpPr>
          <a:xfrm>
            <a:off x="-1949447" y="0"/>
            <a:ext cx="11600330" cy="6858000"/>
            <a:chOff x="-2" y="-1"/>
            <a:chExt cx="11600330" cy="6858000"/>
          </a:xfrm>
        </p:grpSpPr>
        <p:grpSp>
          <p:nvGrpSpPr>
            <p:cNvPr id="11" name="Group 10">
              <a:extLst>
                <a:ext uri="{FF2B5EF4-FFF2-40B4-BE49-F238E27FC236}">
                  <a16:creationId xmlns:a16="http://schemas.microsoft.com/office/drawing/2014/main" id="{416A277A-BE76-54AF-5CED-67489B1E2815}"/>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92B2C3DC-9413-A9D1-2075-C9E968CE4F98}"/>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985C8315-F0E0-A201-B459-1B66C7D880C2}"/>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00EDE24E-18B2-A181-0FA5-8BD6DB21D8E5}"/>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ACC5839E-2374-87BC-93C5-4D69FE8C5A40}"/>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CEB931C6-D903-BC55-F8E3-76196230BBCA}"/>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D28E57B6-3ECE-CF42-3F63-2A5FFE59AF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D5A78976-E086-7C09-6AE5-CAD8DA1C5C46}"/>
              </a:ext>
            </a:extLst>
          </p:cNvPr>
          <p:cNvGrpSpPr/>
          <p:nvPr/>
        </p:nvGrpSpPr>
        <p:grpSpPr>
          <a:xfrm>
            <a:off x="-2705096" y="0"/>
            <a:ext cx="11600329" cy="6858000"/>
            <a:chOff x="0" y="0"/>
            <a:chExt cx="11600329" cy="6858000"/>
          </a:xfrm>
        </p:grpSpPr>
        <p:grpSp>
          <p:nvGrpSpPr>
            <p:cNvPr id="6" name="Group 5">
              <a:extLst>
                <a:ext uri="{FF2B5EF4-FFF2-40B4-BE49-F238E27FC236}">
                  <a16:creationId xmlns:a16="http://schemas.microsoft.com/office/drawing/2014/main" id="{034E51A2-ABF9-3671-4952-99136B89CA39}"/>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95705C6B-0448-CB7E-1C97-BA2023CF1864}"/>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D914AAE6-67C9-E091-1E38-0324D0311F89}"/>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0B692317-8C13-DEB3-6CA2-EB5A9B2A3DAA}"/>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E52F224A-EA60-E1D6-F311-1A2B566B3874}"/>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A45D9620-6473-D3B0-942B-3F21A89DA5DB}"/>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AECDA0EF-C14D-C0B4-808E-252844D57C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1C6ED02D-EE3C-D514-477E-AB2632E2F9FA}"/>
              </a:ext>
            </a:extLst>
          </p:cNvPr>
          <p:cNvGrpSpPr/>
          <p:nvPr/>
        </p:nvGrpSpPr>
        <p:grpSpPr>
          <a:xfrm>
            <a:off x="-3472885" y="0"/>
            <a:ext cx="11600329" cy="6858000"/>
            <a:chOff x="-1" y="-1"/>
            <a:chExt cx="11600329" cy="6858000"/>
          </a:xfrm>
        </p:grpSpPr>
        <p:grpSp>
          <p:nvGrpSpPr>
            <p:cNvPr id="19" name="Group 18">
              <a:extLst>
                <a:ext uri="{FF2B5EF4-FFF2-40B4-BE49-F238E27FC236}">
                  <a16:creationId xmlns:a16="http://schemas.microsoft.com/office/drawing/2014/main" id="{DF617D95-478C-AB3E-E6F3-4CF4A15A0381}"/>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A105DDAD-3A70-208F-C7EE-38946A6CC47D}"/>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5C973272-1ABC-405C-D27C-351CFCAB3ECB}"/>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A523B005-FB00-DAC3-7829-CB6875B95C6D}"/>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AFBEEAF8-91F2-4000-A74D-DB0F34899E3D}"/>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7C895A47-1A79-D1DD-4996-F8D3A901392E}"/>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CCD8E81F-C044-C40E-38FA-7356E6E558B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5FD45CD9-5630-6456-A188-B8640C890D0F}"/>
              </a:ext>
            </a:extLst>
          </p:cNvPr>
          <p:cNvGrpSpPr/>
          <p:nvPr/>
        </p:nvGrpSpPr>
        <p:grpSpPr>
          <a:xfrm>
            <a:off x="-4228535" y="0"/>
            <a:ext cx="11600329" cy="6858000"/>
            <a:chOff x="-1" y="0"/>
            <a:chExt cx="11600329" cy="6858000"/>
          </a:xfrm>
        </p:grpSpPr>
        <p:sp>
          <p:nvSpPr>
            <p:cNvPr id="27" name="Freeform: Shape 26">
              <a:extLst>
                <a:ext uri="{FF2B5EF4-FFF2-40B4-BE49-F238E27FC236}">
                  <a16:creationId xmlns:a16="http://schemas.microsoft.com/office/drawing/2014/main" id="{82B4BD24-FEE1-B14E-BF93-D10A3AAB7158}"/>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EAB4A83E-F0A7-E473-2BA5-DEF9FF3C19DF}"/>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D52CBFED-24B3-5215-4917-BC0AEBD05518}"/>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5E1871F2-3E61-DB59-40EF-7FFA4F255346}"/>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13FA9C6F-DC1E-E815-FF2D-07D99E7FC9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6E81F1E7-4D47-B255-A49A-5D08D0890BB0}"/>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29239950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accent4">
            <a:lumMod val="50000"/>
          </a:schemeClr>
        </a:solidFill>
        <a:effectLst/>
      </p:bgPr>
    </p:bg>
    <p:spTree>
      <p:nvGrpSpPr>
        <p:cNvPr id="1" name="">
          <a:extLst>
            <a:ext uri="{FF2B5EF4-FFF2-40B4-BE49-F238E27FC236}">
              <a16:creationId xmlns:a16="http://schemas.microsoft.com/office/drawing/2014/main" id="{82EA3E98-0EC5-8A49-7410-76D90BBBB5D3}"/>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E5F773F6-E9C9-F797-1288-467D57D45FE0}"/>
              </a:ext>
            </a:extLst>
          </p:cNvPr>
          <p:cNvGrpSpPr/>
          <p:nvPr/>
        </p:nvGrpSpPr>
        <p:grpSpPr>
          <a:xfrm>
            <a:off x="-1949447" y="0"/>
            <a:ext cx="11600330" cy="6858000"/>
            <a:chOff x="-2" y="-1"/>
            <a:chExt cx="11600330" cy="6858000"/>
          </a:xfrm>
        </p:grpSpPr>
        <p:grpSp>
          <p:nvGrpSpPr>
            <p:cNvPr id="11" name="Group 10">
              <a:extLst>
                <a:ext uri="{FF2B5EF4-FFF2-40B4-BE49-F238E27FC236}">
                  <a16:creationId xmlns:a16="http://schemas.microsoft.com/office/drawing/2014/main" id="{A6EF2C54-C79D-F24B-0E34-C52BD487B3D6}"/>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81128357-66C4-3CAD-0862-800C5D08824F}"/>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613588AC-190A-8FAB-E81E-2A97C928B657}"/>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D6416D32-9927-841A-397C-E0DA922384D0}"/>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09EF7C1F-D82F-6A2B-6F93-ABEDBC3479CA}"/>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DF8894F2-2AA7-7387-8049-2DCF7E99A267}"/>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FCBD31F3-7B2D-E55B-0F04-01BBFE6CD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99B2B8DC-3457-BEF2-7A8D-7DA3C6A55552}"/>
              </a:ext>
            </a:extLst>
          </p:cNvPr>
          <p:cNvGrpSpPr/>
          <p:nvPr/>
        </p:nvGrpSpPr>
        <p:grpSpPr>
          <a:xfrm>
            <a:off x="-2705096" y="0"/>
            <a:ext cx="11600329" cy="6858000"/>
            <a:chOff x="0" y="0"/>
            <a:chExt cx="11600329" cy="6858000"/>
          </a:xfrm>
        </p:grpSpPr>
        <p:grpSp>
          <p:nvGrpSpPr>
            <p:cNvPr id="6" name="Group 5">
              <a:extLst>
                <a:ext uri="{FF2B5EF4-FFF2-40B4-BE49-F238E27FC236}">
                  <a16:creationId xmlns:a16="http://schemas.microsoft.com/office/drawing/2014/main" id="{A84323E7-D28E-5CF1-EAAF-2A6F1C473458}"/>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B386EB15-4AC3-36CA-DAF9-AF032DD3C159}"/>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62A781D5-5092-2F2B-0A1B-9001DFD8DA57}"/>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F15ADF20-D4B5-7827-BD23-0A844E830B08}"/>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2770CEC3-B086-4CD7-80B8-57BE66675895}"/>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B7F49259-F219-E4D1-B634-34303873AC70}"/>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88C99934-D249-7EAB-F030-C8122C8081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93D2CBC9-1E41-9636-61D8-F974E63D6650}"/>
              </a:ext>
            </a:extLst>
          </p:cNvPr>
          <p:cNvGrpSpPr/>
          <p:nvPr/>
        </p:nvGrpSpPr>
        <p:grpSpPr>
          <a:xfrm>
            <a:off x="-3472885" y="0"/>
            <a:ext cx="11600329" cy="6858000"/>
            <a:chOff x="-1" y="-1"/>
            <a:chExt cx="11600329" cy="6858000"/>
          </a:xfrm>
        </p:grpSpPr>
        <p:grpSp>
          <p:nvGrpSpPr>
            <p:cNvPr id="19" name="Group 18">
              <a:extLst>
                <a:ext uri="{FF2B5EF4-FFF2-40B4-BE49-F238E27FC236}">
                  <a16:creationId xmlns:a16="http://schemas.microsoft.com/office/drawing/2014/main" id="{93CEAEAB-1187-86C3-6983-306D43C4EC40}"/>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97AACAB1-C2FD-ECB8-30B2-745B3F2FA987}"/>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9110D6ED-EC26-BA11-56EE-7A2EF58BC95F}"/>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B70B2C9D-1809-F8F1-8285-F9873AF46AA8}"/>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843B6CC0-A166-6D39-FB1D-90D43181BBB8}"/>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A7FDA3C8-B37F-D86F-5881-09067F9DF02F}"/>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3ED1B217-497F-EC69-4F49-38FC12152B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08D8EA6C-D089-591D-598A-8FAAECD86067}"/>
              </a:ext>
            </a:extLst>
          </p:cNvPr>
          <p:cNvGrpSpPr/>
          <p:nvPr/>
        </p:nvGrpSpPr>
        <p:grpSpPr>
          <a:xfrm>
            <a:off x="-9982198" y="0"/>
            <a:ext cx="11600329" cy="6858000"/>
            <a:chOff x="-1" y="0"/>
            <a:chExt cx="11600329" cy="6858000"/>
          </a:xfrm>
        </p:grpSpPr>
        <p:sp>
          <p:nvSpPr>
            <p:cNvPr id="27" name="Freeform: Shape 26">
              <a:extLst>
                <a:ext uri="{FF2B5EF4-FFF2-40B4-BE49-F238E27FC236}">
                  <a16:creationId xmlns:a16="http://schemas.microsoft.com/office/drawing/2014/main" id="{E6A6FEB9-1E41-E7A2-94EA-93AE76B2041E}"/>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2D9B7603-9714-3984-BFAE-D8F176607C98}"/>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C38A8221-5071-61D1-E826-5A7034C72FEA}"/>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5C8570DE-EF7C-BE2C-D2AB-77712A53D005}"/>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FAAC43DF-BEF2-FD6E-ACA8-711061C8D1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24AEAEB8-DBE4-E0D9-9148-E4BAAD4AA44C}"/>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36104077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accent4">
            <a:lumMod val="50000"/>
          </a:schemeClr>
        </a:solidFill>
        <a:effectLst/>
      </p:bgPr>
    </p:bg>
    <p:spTree>
      <p:nvGrpSpPr>
        <p:cNvPr id="1" name="">
          <a:extLst>
            <a:ext uri="{FF2B5EF4-FFF2-40B4-BE49-F238E27FC236}">
              <a16:creationId xmlns:a16="http://schemas.microsoft.com/office/drawing/2014/main" id="{0C65111F-C980-9389-EBD7-21E85A5666F6}"/>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FCA5508B-A6D4-0827-EB5C-E0A2899221DE}"/>
              </a:ext>
            </a:extLst>
          </p:cNvPr>
          <p:cNvGrpSpPr/>
          <p:nvPr/>
        </p:nvGrpSpPr>
        <p:grpSpPr>
          <a:xfrm>
            <a:off x="-1949447" y="0"/>
            <a:ext cx="11600330" cy="6858000"/>
            <a:chOff x="-2" y="-1"/>
            <a:chExt cx="11600330" cy="6858000"/>
          </a:xfrm>
        </p:grpSpPr>
        <p:grpSp>
          <p:nvGrpSpPr>
            <p:cNvPr id="11" name="Group 10">
              <a:extLst>
                <a:ext uri="{FF2B5EF4-FFF2-40B4-BE49-F238E27FC236}">
                  <a16:creationId xmlns:a16="http://schemas.microsoft.com/office/drawing/2014/main" id="{449EC099-E214-66B1-4256-4784F616CD1C}"/>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13CEA039-65C1-849F-7C9D-6CB26D490CB3}"/>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C47F1C92-B111-4B5E-DFF9-5FBD2C058262}"/>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A3B2872C-A85B-0D9C-0194-1A50D9E23A85}"/>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65D43AF1-1DF4-7D52-6511-4293F2309812}"/>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C857CF0C-BB96-14D3-43E8-6C315744935F}"/>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52FC1BFF-CCE2-A6FA-6A21-1D001F931F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D1753282-9653-696F-CD94-D7A84D9420D1}"/>
              </a:ext>
            </a:extLst>
          </p:cNvPr>
          <p:cNvGrpSpPr/>
          <p:nvPr/>
        </p:nvGrpSpPr>
        <p:grpSpPr>
          <a:xfrm>
            <a:off x="-2705096" y="0"/>
            <a:ext cx="11600329" cy="6858000"/>
            <a:chOff x="0" y="0"/>
            <a:chExt cx="11600329" cy="6858000"/>
          </a:xfrm>
        </p:grpSpPr>
        <p:grpSp>
          <p:nvGrpSpPr>
            <p:cNvPr id="6" name="Group 5">
              <a:extLst>
                <a:ext uri="{FF2B5EF4-FFF2-40B4-BE49-F238E27FC236}">
                  <a16:creationId xmlns:a16="http://schemas.microsoft.com/office/drawing/2014/main" id="{FD33288A-C168-EB8D-34BD-34A752733969}"/>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49DF513D-CDD3-19A8-A40E-5EFD3527DF7E}"/>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1941FC3F-1F42-97CB-2D2F-CEE18836C9F0}"/>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134E4EF4-BF8C-4B0E-9699-1F63E4B9C31E}"/>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5ACA9570-8866-ED22-3D2E-6A06F7177D98}"/>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205A092C-94CD-69D1-3B6C-6DBD5D771800}"/>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7FF86BA1-3088-A3B0-5AFF-3A880B24F3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E66586E7-8090-FBD8-7994-E0AE6E23E1F0}"/>
              </a:ext>
            </a:extLst>
          </p:cNvPr>
          <p:cNvGrpSpPr/>
          <p:nvPr/>
        </p:nvGrpSpPr>
        <p:grpSpPr>
          <a:xfrm>
            <a:off x="-9245599" y="1"/>
            <a:ext cx="11600329" cy="6858000"/>
            <a:chOff x="-1" y="-1"/>
            <a:chExt cx="11600329" cy="6858000"/>
          </a:xfrm>
        </p:grpSpPr>
        <p:grpSp>
          <p:nvGrpSpPr>
            <p:cNvPr id="19" name="Group 18">
              <a:extLst>
                <a:ext uri="{FF2B5EF4-FFF2-40B4-BE49-F238E27FC236}">
                  <a16:creationId xmlns:a16="http://schemas.microsoft.com/office/drawing/2014/main" id="{37084405-66D7-828C-D3BC-667524846728}"/>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0CA91540-5831-D441-6EE9-FD62F39CF2F5}"/>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44EFE1E4-EE1C-8862-3287-3F695DC487D5}"/>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8F17F358-7B05-DA79-644C-EF8ECFCD9C08}"/>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7CEAB056-CC17-B992-CE65-95E6BA0BC05A}"/>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F89F601A-C7BB-3537-1193-FCF01D28379E}"/>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2B165E8B-3249-D3B0-A2A0-29FBECAF7A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805D485C-6A6D-9C2E-7AB7-030DEF118851}"/>
              </a:ext>
            </a:extLst>
          </p:cNvPr>
          <p:cNvGrpSpPr/>
          <p:nvPr/>
        </p:nvGrpSpPr>
        <p:grpSpPr>
          <a:xfrm>
            <a:off x="-9982198" y="0"/>
            <a:ext cx="11600329" cy="6858000"/>
            <a:chOff x="-1" y="0"/>
            <a:chExt cx="11600329" cy="6858000"/>
          </a:xfrm>
        </p:grpSpPr>
        <p:sp>
          <p:nvSpPr>
            <p:cNvPr id="27" name="Freeform: Shape 26">
              <a:extLst>
                <a:ext uri="{FF2B5EF4-FFF2-40B4-BE49-F238E27FC236}">
                  <a16:creationId xmlns:a16="http://schemas.microsoft.com/office/drawing/2014/main" id="{33C89A1E-717F-51AD-7D95-E7089C3DC538}"/>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4135670F-280D-FE26-D474-50020C7B1727}"/>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78C26B7A-947F-7A0E-1E98-D04A7EE66FBE}"/>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C7AC5A2C-A980-5558-63B7-85F8D826B338}"/>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4DEE12D8-C54D-425B-C3D4-7DCD2F52D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436F66FD-3F43-315C-C0B2-C8A57B295168}"/>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3465038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F73A6658-D45B-595D-927B-2E4285B1E375}"/>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81A129A2-BBF7-D653-7237-43B07A7F820C}"/>
              </a:ext>
            </a:extLst>
          </p:cNvPr>
          <p:cNvGrpSpPr/>
          <p:nvPr/>
        </p:nvGrpSpPr>
        <p:grpSpPr>
          <a:xfrm>
            <a:off x="-1949447" y="0"/>
            <a:ext cx="11600330" cy="6858000"/>
            <a:chOff x="-2" y="-1"/>
            <a:chExt cx="11600330" cy="6858000"/>
          </a:xfrm>
        </p:grpSpPr>
        <p:grpSp>
          <p:nvGrpSpPr>
            <p:cNvPr id="11" name="Group 10">
              <a:extLst>
                <a:ext uri="{FF2B5EF4-FFF2-40B4-BE49-F238E27FC236}">
                  <a16:creationId xmlns:a16="http://schemas.microsoft.com/office/drawing/2014/main" id="{2BD7FE13-BC53-04AC-4F2E-0F0740F6943D}"/>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40000C52-E69D-1C11-C01D-690F25F6C174}"/>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C57D6A30-4042-19B8-33B0-BCE7976BD275}"/>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9718B1EF-9C97-8512-68AF-03D5B204487F}"/>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7C02EED4-60FA-1AEC-8AEB-5341A803C282}"/>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83339AFB-4851-7553-10B7-6EF3AD35950A}"/>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FE2012CA-4694-18F5-AE91-FC3D796A8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C57FBEA0-FB1A-EA47-505D-65302DCC3B11}"/>
              </a:ext>
            </a:extLst>
          </p:cNvPr>
          <p:cNvGrpSpPr/>
          <p:nvPr/>
        </p:nvGrpSpPr>
        <p:grpSpPr>
          <a:xfrm>
            <a:off x="-8509000" y="2"/>
            <a:ext cx="11600329" cy="6858000"/>
            <a:chOff x="0" y="0"/>
            <a:chExt cx="11600329" cy="6858000"/>
          </a:xfrm>
        </p:grpSpPr>
        <p:grpSp>
          <p:nvGrpSpPr>
            <p:cNvPr id="6" name="Group 5">
              <a:extLst>
                <a:ext uri="{FF2B5EF4-FFF2-40B4-BE49-F238E27FC236}">
                  <a16:creationId xmlns:a16="http://schemas.microsoft.com/office/drawing/2014/main" id="{09E81642-EACD-09A9-7DEE-33AE4FC0F614}"/>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6ED0184F-5891-5219-15AB-FD365FABA763}"/>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FF8CF623-EEAA-48F0-4736-2E3D119EDE6A}"/>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FF8D97F6-1798-810B-7D32-3DC2A324B317}"/>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A28E2398-A259-618C-9B40-972D6FF18BCB}"/>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1E3E3891-1CA8-C181-4242-642CAC6BC2A0}"/>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CAF25D70-10A7-97A7-991E-E71596A7B6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0E8AA970-2971-D44D-54BD-D39C144EDE34}"/>
              </a:ext>
            </a:extLst>
          </p:cNvPr>
          <p:cNvGrpSpPr/>
          <p:nvPr/>
        </p:nvGrpSpPr>
        <p:grpSpPr>
          <a:xfrm>
            <a:off x="-9245599" y="1"/>
            <a:ext cx="11600329" cy="6858000"/>
            <a:chOff x="-1" y="-1"/>
            <a:chExt cx="11600329" cy="6858000"/>
          </a:xfrm>
        </p:grpSpPr>
        <p:grpSp>
          <p:nvGrpSpPr>
            <p:cNvPr id="19" name="Group 18">
              <a:extLst>
                <a:ext uri="{FF2B5EF4-FFF2-40B4-BE49-F238E27FC236}">
                  <a16:creationId xmlns:a16="http://schemas.microsoft.com/office/drawing/2014/main" id="{548CB67B-5F9E-DA5E-2A4F-C90BB9EF8FC4}"/>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1BF1D613-F25E-F1FA-5442-16E0FD33446F}"/>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C3041EF6-ECEF-9699-6E2D-A4427A698CBE}"/>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0923FD91-E67E-AB3E-1F38-8D9952551BF9}"/>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55E8545A-E0FF-8F15-1C6E-38C0E1182079}"/>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9628EC67-3988-A509-9F04-D76BF8F362D8}"/>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AA116920-9FE0-C7D5-6163-FDC75B1593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65632B9A-5C47-6A74-2BEF-050795178BC0}"/>
              </a:ext>
            </a:extLst>
          </p:cNvPr>
          <p:cNvGrpSpPr/>
          <p:nvPr/>
        </p:nvGrpSpPr>
        <p:grpSpPr>
          <a:xfrm>
            <a:off x="-9982198" y="0"/>
            <a:ext cx="11600329" cy="6858000"/>
            <a:chOff x="-1" y="0"/>
            <a:chExt cx="11600329" cy="6858000"/>
          </a:xfrm>
        </p:grpSpPr>
        <p:sp>
          <p:nvSpPr>
            <p:cNvPr id="27" name="Freeform: Shape 26">
              <a:extLst>
                <a:ext uri="{FF2B5EF4-FFF2-40B4-BE49-F238E27FC236}">
                  <a16:creationId xmlns:a16="http://schemas.microsoft.com/office/drawing/2014/main" id="{0641C863-1912-9756-14A7-2E7EF23B5ADF}"/>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A105D2F9-7501-68E7-7FA9-62023F6A0060}"/>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868CA12F-5101-738A-987C-E026B397D6EE}"/>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ED4BDC58-F117-4822-287A-2F0C62EBB1CD}"/>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FA604EE8-3C72-B433-FA59-D489211584C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F072F527-01BF-6350-9200-2DCEA60BCF01}"/>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4418946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5CA04-DCD1-7839-077E-AF1ABB697601}"/>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426D9094-2179-A243-E0AF-F0E52275681B}"/>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5CD7A83-A423-BCD2-BCB4-4DAC49FF8DFA}"/>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266B1E6-A1E9-9688-3C95-58DA375B9110}"/>
              </a:ext>
            </a:extLst>
          </p:cNvPr>
          <p:cNvSpPr txBox="1"/>
          <p:nvPr/>
        </p:nvSpPr>
        <p:spPr>
          <a:xfrm>
            <a:off x="244842" y="1335285"/>
            <a:ext cx="11232347" cy="5324535"/>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There have been some questions and uncertainties that have held them back from being fully embraced by everyone in the industry.</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One point that has been in the news recently is the Dual Elliptic Curve Deterministic Random Bit Generator (</a:t>
            </a:r>
            <a:r>
              <a:rPr lang="en-US" sz="2000" dirty="0" err="1"/>
              <a:t>Dual_EC_DRBG</a:t>
            </a:r>
            <a:r>
              <a:rPr lang="en-US" sz="2000" dirty="0"/>
              <a:t>). This is a random number generator standardized by the National Institute of Standards and Technology (NIST), and promoted by the NSA.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err="1"/>
              <a:t>Dual_EC_DRBG</a:t>
            </a:r>
            <a:r>
              <a:rPr lang="en-US" sz="2000" dirty="0"/>
              <a:t> generates random-looking numbers using the mathematics of elliptic curves. The algorithm itself involves taking points on a curve and repeatedly performing an elliptic curve "dot" operation. After publication it was </a:t>
            </a:r>
            <a:r>
              <a:rPr lang="en-US" sz="2000" dirty="0">
                <a:hlinkClick r:id="rId3">
                  <a:extLst>
                    <a:ext uri="{A12FA001-AC4F-418D-AE19-62706E023703}">
                      <ahyp:hlinkClr xmlns:ahyp="http://schemas.microsoft.com/office/drawing/2018/hyperlinkcolor" val="tx"/>
                    </a:ext>
                  </a:extLst>
                </a:hlinkClick>
              </a:rPr>
              <a:t>reported</a:t>
            </a:r>
            <a:r>
              <a:rPr lang="en-US" sz="2000" dirty="0"/>
              <a:t> that it could have been </a:t>
            </a:r>
            <a:r>
              <a:rPr lang="en-US" sz="2000" dirty="0">
                <a:hlinkClick r:id="rId4">
                  <a:extLst>
                    <a:ext uri="{A12FA001-AC4F-418D-AE19-62706E023703}">
                      <ahyp:hlinkClr xmlns:ahyp="http://schemas.microsoft.com/office/drawing/2018/hyperlinkcolor" val="tx"/>
                    </a:ext>
                  </a:extLst>
                </a:hlinkClick>
              </a:rPr>
              <a:t>designed with a backdoor</a:t>
            </a:r>
            <a:r>
              <a:rPr lang="en-US" sz="2000" dirty="0"/>
              <a:t>, meaning that the sequence of numbers returned could be fully predicted by someone with the right secret number.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Recently, the company RSA recalled several of their products because this random number generator was </a:t>
            </a:r>
            <a:r>
              <a:rPr lang="en-US" sz="2000" dirty="0">
                <a:hlinkClick r:id="rId5">
                  <a:extLst>
                    <a:ext uri="{A12FA001-AC4F-418D-AE19-62706E023703}">
                      <ahyp:hlinkClr xmlns:ahyp="http://schemas.microsoft.com/office/drawing/2018/hyperlinkcolor" val="tx"/>
                    </a:ext>
                  </a:extLst>
                </a:hlinkClick>
              </a:rPr>
              <a:t>set as the default PRNG for their line of security products</a:t>
            </a:r>
            <a:r>
              <a:rPr lang="en-US" sz="2000" dirty="0"/>
              <a:t>. Whether or not this random number generator was written with a backdoor or not does not change the strength of the elliptic curve technology itself, but it does raise questions about the standardization process for elliptic curves. </a:t>
            </a:r>
          </a:p>
        </p:txBody>
      </p:sp>
      <p:sp>
        <p:nvSpPr>
          <p:cNvPr id="9" name="Hexagon 8">
            <a:extLst>
              <a:ext uri="{FF2B5EF4-FFF2-40B4-BE49-F238E27FC236}">
                <a16:creationId xmlns:a16="http://schemas.microsoft.com/office/drawing/2014/main" id="{24324347-AE67-85B5-659D-6069D145921E}"/>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A26ACA8E-25D6-F984-4D01-1BFB37D10D7E}"/>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ACD916C7-1353-4C7B-D0EB-A8DEDF91F568}"/>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EEF53939-6C2C-2CDD-9ED0-69B002B75F49}"/>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A67012-1C8C-0BD5-20E4-2EB5C133320B}"/>
              </a:ext>
            </a:extLst>
          </p:cNvPr>
          <p:cNvSpPr txBox="1">
            <a:spLocks/>
          </p:cNvSpPr>
          <p:nvPr/>
        </p:nvSpPr>
        <p:spPr>
          <a:xfrm>
            <a:off x="244842" y="438051"/>
            <a:ext cx="8705357" cy="7926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Arial Black" panose="020B0A04020102020204" pitchFamily="34" charset="0"/>
              </a:rPr>
              <a:t>The Downside ??</a:t>
            </a:r>
          </a:p>
        </p:txBody>
      </p:sp>
    </p:spTree>
    <p:extLst>
      <p:ext uri="{BB962C8B-B14F-4D97-AF65-F5344CB8AC3E}">
        <p14:creationId xmlns:p14="http://schemas.microsoft.com/office/powerpoint/2010/main" val="3926094188"/>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32BF6-2075-0BAF-F06B-44DF87EC89A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030FCBF-BA93-D304-6DF1-1616317A85CC}"/>
              </a:ext>
            </a:extLst>
          </p:cNvPr>
          <p:cNvSpPr>
            <a:spLocks noGrp="1"/>
          </p:cNvSpPr>
          <p:nvPr>
            <p:ph type="title"/>
          </p:nvPr>
        </p:nvSpPr>
        <p:spPr>
          <a:xfrm>
            <a:off x="280147" y="790783"/>
            <a:ext cx="8705357" cy="792656"/>
          </a:xfrm>
        </p:spPr>
        <p:txBody>
          <a:bodyPr anchor="b">
            <a:normAutofit/>
          </a:bodyPr>
          <a:lstStyle/>
          <a:p>
            <a:r>
              <a:rPr lang="en-US" b="1" dirty="0">
                <a:latin typeface="Arial Black" panose="020B0A04020102020204" pitchFamily="34" charset="0"/>
              </a:rPr>
              <a:t>The Downside ??</a:t>
            </a:r>
          </a:p>
        </p:txBody>
      </p:sp>
      <p:sp>
        <p:nvSpPr>
          <p:cNvPr id="6" name="TextBox 5">
            <a:extLst>
              <a:ext uri="{FF2B5EF4-FFF2-40B4-BE49-F238E27FC236}">
                <a16:creationId xmlns:a16="http://schemas.microsoft.com/office/drawing/2014/main" id="{0642D74F-85DA-7986-48D8-A65ACF28F734}"/>
              </a:ext>
            </a:extLst>
          </p:cNvPr>
          <p:cNvSpPr txBox="1"/>
          <p:nvPr/>
        </p:nvSpPr>
        <p:spPr>
          <a:xfrm>
            <a:off x="280148" y="1833522"/>
            <a:ext cx="7344334" cy="3693319"/>
          </a:xfrm>
          <a:prstGeom prst="rect">
            <a:avLst/>
          </a:prstGeom>
          <a:noFill/>
        </p:spPr>
        <p:txBody>
          <a:bodyPr wrap="square">
            <a:spAutoFit/>
          </a:bodyPr>
          <a:lstStyle/>
          <a:p>
            <a:pPr marL="285750" indent="-285750" algn="just">
              <a:buFont typeface="Arial" panose="020B0604020202020204" pitchFamily="34" charset="0"/>
              <a:buChar char="•"/>
            </a:pPr>
            <a:r>
              <a:rPr lang="en-US" dirty="0"/>
              <a:t>Another uncertainty about elliptic curve cryptography is related to patents. There are over 130 patents that cover specific uses of elliptic curves owned by BlackBerry (through their 2009 acquisition of </a:t>
            </a:r>
            <a:r>
              <a:rPr lang="en-US" dirty="0" err="1"/>
              <a:t>Certicom</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Many of these patents were licensed for use by private organizations and even the NSA. This has given some developers pause over whether their implementations of </a:t>
            </a:r>
            <a:r>
              <a:rPr lang="en-US" dirty="0" err="1"/>
              <a:t>ECC</a:t>
            </a:r>
            <a:r>
              <a:rPr lang="en-US" dirty="0"/>
              <a:t> infringe upon this patent portfolio.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2007, </a:t>
            </a:r>
            <a:r>
              <a:rPr lang="en-US" dirty="0" err="1"/>
              <a:t>Certicom</a:t>
            </a:r>
            <a:r>
              <a:rPr lang="en-US" dirty="0"/>
              <a:t> filed suit against Sony for some uses of elliptic curves, however that lawsuit was dismissed in 2009.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There are now many implementations of elliptic curve cryptography that are thought to not infringe upon these patents and are in wide use.</a:t>
            </a:r>
          </a:p>
        </p:txBody>
      </p:sp>
      <p:sp>
        <p:nvSpPr>
          <p:cNvPr id="7" name="Hexagon 6">
            <a:extLst>
              <a:ext uri="{FF2B5EF4-FFF2-40B4-BE49-F238E27FC236}">
                <a16:creationId xmlns:a16="http://schemas.microsoft.com/office/drawing/2014/main" id="{2942111B-C636-5346-93B3-41384118BD3C}"/>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102387ED-25E8-180F-2D2E-A14A4B6DADC4}"/>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FADF1465-16B6-CAC5-41C8-D6031FA7AC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4C26D442-0733-AFD9-52AC-BCE2DC8A52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335ADFC5-55FE-F311-F9F0-6CF9B5152C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308840222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91EE0-DEAD-261E-32D0-58133C1B6D8C}"/>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A89215DA-15F8-E582-DBFC-CBB22973FED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D8B37B48-2B1F-4204-4DBF-B9492F8DB858}"/>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8A9DA63-FCDC-4873-3EA8-EAB4959F90B4}"/>
              </a:ext>
            </a:extLst>
          </p:cNvPr>
          <p:cNvSpPr txBox="1"/>
          <p:nvPr/>
        </p:nvSpPr>
        <p:spPr>
          <a:xfrm>
            <a:off x="183496" y="1846098"/>
            <a:ext cx="8307108" cy="3477875"/>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 </a:t>
            </a:r>
            <a:r>
              <a:rPr lang="en-US" sz="2000" dirty="0" err="1"/>
              <a:t>ECDSA</a:t>
            </a:r>
            <a:r>
              <a:rPr lang="en-US" sz="2000" dirty="0"/>
              <a:t> digital signature has a drawback compared to RSA in that it requires a good source of entropy. Without proper randomness, the private key could be revealed.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A flaw in the random number generator on Android allowed hackers to find the </a:t>
            </a:r>
            <a:r>
              <a:rPr lang="en-US" sz="2000" dirty="0" err="1"/>
              <a:t>ECDSA</a:t>
            </a:r>
            <a:r>
              <a:rPr lang="en-US" sz="2000" dirty="0"/>
              <a:t> private key used to protect the bitcoin wallets of several people in early 2013.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Sony's </a:t>
            </a:r>
            <a:r>
              <a:rPr lang="en-US" sz="2000" dirty="0" err="1"/>
              <a:t>Playstation</a:t>
            </a:r>
            <a:r>
              <a:rPr lang="en-US" sz="2000" dirty="0"/>
              <a:t> implementation of </a:t>
            </a:r>
            <a:r>
              <a:rPr lang="en-US" sz="2000" dirty="0" err="1"/>
              <a:t>ECDSA</a:t>
            </a:r>
            <a:r>
              <a:rPr lang="en-US" sz="2000" dirty="0"/>
              <a:t> had a similar vulnerability. A good source of random numbers is needed on the machine making the signatures. </a:t>
            </a:r>
            <a:r>
              <a:rPr lang="en-US" sz="2000" dirty="0" err="1"/>
              <a:t>Dual_EC_DRBG</a:t>
            </a:r>
            <a:r>
              <a:rPr lang="en-US" sz="2000" dirty="0"/>
              <a:t> is not recommended.</a:t>
            </a:r>
          </a:p>
        </p:txBody>
      </p:sp>
      <p:sp>
        <p:nvSpPr>
          <p:cNvPr id="9" name="Hexagon 8">
            <a:extLst>
              <a:ext uri="{FF2B5EF4-FFF2-40B4-BE49-F238E27FC236}">
                <a16:creationId xmlns:a16="http://schemas.microsoft.com/office/drawing/2014/main" id="{5ABE76F3-9A9B-0CE1-948F-0A9510ADE03D}"/>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C938D704-4533-C639-F065-6EA37AB60CFD}"/>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9108017C-9558-BE8B-0F22-085895E3B4E7}"/>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977AED44-1ACC-2C95-D81E-1E154B64D2A6}"/>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4B2479-184B-BA64-AB44-097D2C038CA2}"/>
              </a:ext>
            </a:extLst>
          </p:cNvPr>
          <p:cNvSpPr txBox="1">
            <a:spLocks/>
          </p:cNvSpPr>
          <p:nvPr/>
        </p:nvSpPr>
        <p:spPr>
          <a:xfrm>
            <a:off x="244842" y="438051"/>
            <a:ext cx="8705357" cy="7926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Arial Black" panose="020B0A04020102020204" pitchFamily="34" charset="0"/>
              </a:rPr>
              <a:t>The Downside ??</a:t>
            </a:r>
          </a:p>
        </p:txBody>
      </p:sp>
    </p:spTree>
    <p:extLst>
      <p:ext uri="{BB962C8B-B14F-4D97-AF65-F5344CB8AC3E}">
        <p14:creationId xmlns:p14="http://schemas.microsoft.com/office/powerpoint/2010/main" val="575671705"/>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D9E7C-19F9-5E3C-8961-4D889F053FC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2DFD16E-B68C-1C85-330C-2BE48ABA59BD}"/>
              </a:ext>
            </a:extLst>
          </p:cNvPr>
          <p:cNvSpPr>
            <a:spLocks noGrp="1"/>
          </p:cNvSpPr>
          <p:nvPr>
            <p:ph type="title"/>
          </p:nvPr>
        </p:nvSpPr>
        <p:spPr>
          <a:xfrm>
            <a:off x="280147" y="790783"/>
            <a:ext cx="8705357" cy="792656"/>
          </a:xfrm>
        </p:spPr>
        <p:txBody>
          <a:bodyPr anchor="b">
            <a:normAutofit/>
          </a:bodyPr>
          <a:lstStyle/>
          <a:p>
            <a:r>
              <a:rPr lang="en-US" b="1" dirty="0">
                <a:latin typeface="Arial Black" panose="020B0A04020102020204" pitchFamily="34" charset="0"/>
              </a:rPr>
              <a:t>Looking Ahead</a:t>
            </a:r>
          </a:p>
        </p:txBody>
      </p:sp>
      <p:sp>
        <p:nvSpPr>
          <p:cNvPr id="6" name="TextBox 5">
            <a:extLst>
              <a:ext uri="{FF2B5EF4-FFF2-40B4-BE49-F238E27FC236}">
                <a16:creationId xmlns:a16="http://schemas.microsoft.com/office/drawing/2014/main" id="{00E74936-54D9-70AF-BEF3-1C2E7135A087}"/>
              </a:ext>
            </a:extLst>
          </p:cNvPr>
          <p:cNvSpPr txBox="1"/>
          <p:nvPr/>
        </p:nvSpPr>
        <p:spPr>
          <a:xfrm>
            <a:off x="280148" y="1833522"/>
            <a:ext cx="7344334" cy="3693319"/>
          </a:xfrm>
          <a:prstGeom prst="rect">
            <a:avLst/>
          </a:prstGeom>
          <a:noFill/>
        </p:spPr>
        <p:txBody>
          <a:bodyPr wrap="square">
            <a:spAutoFit/>
          </a:bodyPr>
          <a:lstStyle/>
          <a:p>
            <a:pPr marL="285750" indent="-285750" algn="just">
              <a:buFont typeface="Arial" panose="020B0604020202020204" pitchFamily="34" charset="0"/>
              <a:buChar char="•"/>
            </a:pPr>
            <a:r>
              <a:rPr lang="en-US" dirty="0"/>
              <a:t>Even with the above cautions, the advantages of elliptic curve cryptography over traditional RSA are widely accepted. Many experts are concerned that the mathematical algorithms behind RSA and Diffie-Hellman could be broken within 5 years, leaving </a:t>
            </a:r>
            <a:r>
              <a:rPr lang="en-US" dirty="0" err="1"/>
              <a:t>ECC</a:t>
            </a:r>
            <a:r>
              <a:rPr lang="en-US" dirty="0"/>
              <a:t> as the only reasonable alternative.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Elliptic curves are supported by all modern browsers, and most certification authorities offer elliptic curve certificates. Every SSL connection will default to </a:t>
            </a:r>
            <a:r>
              <a:rPr lang="en-US" dirty="0" err="1"/>
              <a:t>ECC</a:t>
            </a:r>
            <a:r>
              <a:rPr lang="en-US" dirty="0"/>
              <a:t> on a modern browser. Soon, </a:t>
            </a:r>
            <a:r>
              <a:rPr lang="en-US" b="1" dirty="0" err="1"/>
              <a:t>CloudFlare</a:t>
            </a:r>
            <a:r>
              <a:rPr lang="en-US" dirty="0"/>
              <a:t> will allow customers to upload their own elliptic curve certificates. This will allow </a:t>
            </a:r>
            <a:r>
              <a:rPr lang="en-US" dirty="0" err="1"/>
              <a:t>ECC</a:t>
            </a:r>
            <a:r>
              <a:rPr lang="en-US" dirty="0"/>
              <a:t> to be used for identity verification as well as securing the underlying message, speeding up HTTPS sessions across the board. More on this when the feature becomes available.</a:t>
            </a:r>
          </a:p>
        </p:txBody>
      </p:sp>
      <p:sp>
        <p:nvSpPr>
          <p:cNvPr id="7" name="Hexagon 6">
            <a:extLst>
              <a:ext uri="{FF2B5EF4-FFF2-40B4-BE49-F238E27FC236}">
                <a16:creationId xmlns:a16="http://schemas.microsoft.com/office/drawing/2014/main" id="{50C1CA52-9437-70C1-9C52-BE2DB3369C33}"/>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8745BC3D-7D1E-493A-7D00-3234878A7A7B}"/>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CC69BAFC-5FDC-4F36-9141-EAA4E42AAA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443F36CE-89D4-A836-A553-28EA2565BF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CFAED6AF-334C-977C-E803-5EC5F63A51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2029083027"/>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accent4">
            <a:lumMod val="50000"/>
          </a:schemeClr>
        </a:solidFill>
        <a:effectLst/>
      </p:bgPr>
    </p:bg>
    <p:spTree>
      <p:nvGrpSpPr>
        <p:cNvPr id="1" name="">
          <a:extLst>
            <a:ext uri="{FF2B5EF4-FFF2-40B4-BE49-F238E27FC236}">
              <a16:creationId xmlns:a16="http://schemas.microsoft.com/office/drawing/2014/main" id="{E6DE736E-5511-0D8B-564F-EB8462B92D42}"/>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E96201D-E7FF-4AD4-8133-D21334FF0AAF}"/>
              </a:ext>
            </a:extLst>
          </p:cNvPr>
          <p:cNvGrpSpPr/>
          <p:nvPr/>
        </p:nvGrpSpPr>
        <p:grpSpPr>
          <a:xfrm>
            <a:off x="-2" y="-1"/>
            <a:ext cx="11600330" cy="6858000"/>
            <a:chOff x="-2" y="-1"/>
            <a:chExt cx="11600330" cy="6858000"/>
          </a:xfrm>
        </p:grpSpPr>
        <p:grpSp>
          <p:nvGrpSpPr>
            <p:cNvPr id="11" name="Group 10">
              <a:extLst>
                <a:ext uri="{FF2B5EF4-FFF2-40B4-BE49-F238E27FC236}">
                  <a16:creationId xmlns:a16="http://schemas.microsoft.com/office/drawing/2014/main" id="{6FBC561C-213E-9B3B-3D8D-26F80346A5D2}"/>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C7F09297-69F7-07E0-29BE-384E554416FD}"/>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2E7504D1-4EAB-4C51-7B10-52A7FE08D6A3}"/>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018037C8-D821-C306-B49B-C4C5BECF77BA}"/>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996A723D-6862-2455-3CA1-1C9DF6913B68}"/>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58CD4F17-9418-D3AA-2A16-5656D379A624}"/>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B9726699-F405-2004-040F-1980073E5E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spTree>
    <p:extLst>
      <p:ext uri="{BB962C8B-B14F-4D97-AF65-F5344CB8AC3E}">
        <p14:creationId xmlns:p14="http://schemas.microsoft.com/office/powerpoint/2010/main" val="256826159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chemeClr val="accent4">
            <a:lumMod val="50000"/>
          </a:schemeClr>
        </a:solidFill>
        <a:effectLst/>
      </p:bgPr>
    </p:bg>
    <p:spTree>
      <p:nvGrpSpPr>
        <p:cNvPr id="1" name="">
          <a:extLst>
            <a:ext uri="{FF2B5EF4-FFF2-40B4-BE49-F238E27FC236}">
              <a16:creationId xmlns:a16="http://schemas.microsoft.com/office/drawing/2014/main" id="{5D5F0EE7-CAA4-C1B9-2D0E-E8E96A1DA907}"/>
            </a:ext>
          </a:extLst>
        </p:cNvPr>
        <p:cNvGrpSpPr/>
        <p:nvPr/>
      </p:nvGrpSpPr>
      <p:grpSpPr>
        <a:xfrm>
          <a:off x="0" y="0"/>
          <a:ext cx="0" cy="0"/>
          <a:chOff x="0" y="0"/>
          <a:chExt cx="0" cy="0"/>
        </a:xfrm>
      </p:grpSpPr>
      <p:grpSp>
        <p:nvGrpSpPr>
          <p:cNvPr id="23" name="Group 22">
            <a:extLst>
              <a:ext uri="{FF2B5EF4-FFF2-40B4-BE49-F238E27FC236}">
                <a16:creationId xmlns:a16="http://schemas.microsoft.com/office/drawing/2014/main" id="{4451F830-0333-C1B7-CDB6-47E96C616F90}"/>
              </a:ext>
            </a:extLst>
          </p:cNvPr>
          <p:cNvGrpSpPr/>
          <p:nvPr/>
        </p:nvGrpSpPr>
        <p:grpSpPr>
          <a:xfrm>
            <a:off x="0" y="0"/>
            <a:ext cx="11600329" cy="6858000"/>
            <a:chOff x="0" y="0"/>
            <a:chExt cx="11600329" cy="6858000"/>
          </a:xfrm>
        </p:grpSpPr>
        <p:grpSp>
          <p:nvGrpSpPr>
            <p:cNvPr id="13" name="Group 12">
              <a:extLst>
                <a:ext uri="{FF2B5EF4-FFF2-40B4-BE49-F238E27FC236}">
                  <a16:creationId xmlns:a16="http://schemas.microsoft.com/office/drawing/2014/main" id="{ACC58002-E794-6996-1BE5-C9F2C16DF76D}"/>
                </a:ext>
              </a:extLst>
            </p:cNvPr>
            <p:cNvGrpSpPr/>
            <p:nvPr/>
          </p:nvGrpSpPr>
          <p:grpSpPr>
            <a:xfrm>
              <a:off x="0" y="0"/>
              <a:ext cx="11600329" cy="6858000"/>
              <a:chOff x="-1" y="-1"/>
              <a:chExt cx="11600329" cy="6858000"/>
            </a:xfrm>
          </p:grpSpPr>
          <p:sp>
            <p:nvSpPr>
              <p:cNvPr id="2" name="Freeform: Shape 1">
                <a:extLst>
                  <a:ext uri="{FF2B5EF4-FFF2-40B4-BE49-F238E27FC236}">
                    <a16:creationId xmlns:a16="http://schemas.microsoft.com/office/drawing/2014/main" id="{54F7A770-0AA2-439F-69E9-BC4FA2911474}"/>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18737B05-2DA6-C950-7564-639A497C5325}"/>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9" name="TextBox 8">
                <a:extLst>
                  <a:ext uri="{FF2B5EF4-FFF2-40B4-BE49-F238E27FC236}">
                    <a16:creationId xmlns:a16="http://schemas.microsoft.com/office/drawing/2014/main" id="{191963B0-D991-9A5B-9C05-4C5F8B85819D}"/>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0" name="TextBox 9">
                <a:extLst>
                  <a:ext uri="{FF2B5EF4-FFF2-40B4-BE49-F238E27FC236}">
                    <a16:creationId xmlns:a16="http://schemas.microsoft.com/office/drawing/2014/main" id="{1FCC87BD-27DA-8605-C4F7-53D1848B3445}"/>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2" name="TextBox 11">
                <a:extLst>
                  <a:ext uri="{FF2B5EF4-FFF2-40B4-BE49-F238E27FC236}">
                    <a16:creationId xmlns:a16="http://schemas.microsoft.com/office/drawing/2014/main" id="{2FCDFC57-6E1E-787A-762D-C772AEFD4C4E}"/>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5" name="Graphic 14" descr="Illustrator outline">
              <a:extLst>
                <a:ext uri="{FF2B5EF4-FFF2-40B4-BE49-F238E27FC236}">
                  <a16:creationId xmlns:a16="http://schemas.microsoft.com/office/drawing/2014/main" id="{48FA8744-C89D-0521-CD5D-C797338795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1801" y="3574349"/>
              <a:ext cx="1866900" cy="1866900"/>
            </a:xfrm>
            <a:prstGeom prst="rect">
              <a:avLst/>
            </a:prstGeom>
          </p:spPr>
        </p:pic>
      </p:grpSp>
    </p:spTree>
    <p:extLst>
      <p:ext uri="{BB962C8B-B14F-4D97-AF65-F5344CB8AC3E}">
        <p14:creationId xmlns:p14="http://schemas.microsoft.com/office/powerpoint/2010/main" val="288232174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07D1FF09-3C66-D3A5-F449-724DAE1662F8}"/>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3279BE6C-9361-BEA7-0CA9-953CBD6BE0DF}"/>
              </a:ext>
            </a:extLst>
          </p:cNvPr>
          <p:cNvGrpSpPr/>
          <p:nvPr/>
        </p:nvGrpSpPr>
        <p:grpSpPr>
          <a:xfrm>
            <a:off x="-1949447" y="0"/>
            <a:ext cx="11600330" cy="6858000"/>
            <a:chOff x="-2" y="-1"/>
            <a:chExt cx="11600330" cy="6858000"/>
          </a:xfrm>
        </p:grpSpPr>
        <p:grpSp>
          <p:nvGrpSpPr>
            <p:cNvPr id="11" name="Group 10">
              <a:extLst>
                <a:ext uri="{FF2B5EF4-FFF2-40B4-BE49-F238E27FC236}">
                  <a16:creationId xmlns:a16="http://schemas.microsoft.com/office/drawing/2014/main" id="{56F416E7-BCFC-99A8-6303-D351C86552EE}"/>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98AB301D-5A93-6F63-C2B8-582E9240840A}"/>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9E63C816-C378-033B-1544-45ABF476C712}"/>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77B19FAF-EB80-3782-C4F2-D9A5FE53828E}"/>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A9A857E0-6FFB-787C-061D-31FDCA116903}"/>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66A8A304-88AA-A509-7189-D551701D489C}"/>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1F3D829A-50D7-C196-1AA5-504C2C4144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3C485C52-A6D6-3B28-CB4D-12FD77D1D44B}"/>
              </a:ext>
            </a:extLst>
          </p:cNvPr>
          <p:cNvGrpSpPr/>
          <p:nvPr/>
        </p:nvGrpSpPr>
        <p:grpSpPr>
          <a:xfrm>
            <a:off x="-2705096" y="0"/>
            <a:ext cx="11600329" cy="6858000"/>
            <a:chOff x="0" y="0"/>
            <a:chExt cx="11600329" cy="6858000"/>
          </a:xfrm>
        </p:grpSpPr>
        <p:grpSp>
          <p:nvGrpSpPr>
            <p:cNvPr id="6" name="Group 5">
              <a:extLst>
                <a:ext uri="{FF2B5EF4-FFF2-40B4-BE49-F238E27FC236}">
                  <a16:creationId xmlns:a16="http://schemas.microsoft.com/office/drawing/2014/main" id="{26DE373A-E2B5-6BA0-5A0E-874560A4F6D2}"/>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4A23CC0B-0324-2BA7-028F-FE9BC7CF2446}"/>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E2468B0F-7161-8E50-A6E7-0F7FDF290656}"/>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21A8E29A-FB1A-094D-AD87-BA744FAB2004}"/>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3341B197-8B31-6FF0-DF17-27CA40ECA8E0}"/>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616D4742-92F2-DA73-A667-D5650AF9B064}"/>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6CE60577-B92D-EDAB-8910-1451E36BC7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7D97A045-7957-6986-45EF-E218998B30D0}"/>
              </a:ext>
            </a:extLst>
          </p:cNvPr>
          <p:cNvGrpSpPr/>
          <p:nvPr/>
        </p:nvGrpSpPr>
        <p:grpSpPr>
          <a:xfrm>
            <a:off x="-3472885" y="0"/>
            <a:ext cx="11600329" cy="6858000"/>
            <a:chOff x="-1" y="-1"/>
            <a:chExt cx="11600329" cy="6858000"/>
          </a:xfrm>
        </p:grpSpPr>
        <p:grpSp>
          <p:nvGrpSpPr>
            <p:cNvPr id="19" name="Group 18">
              <a:extLst>
                <a:ext uri="{FF2B5EF4-FFF2-40B4-BE49-F238E27FC236}">
                  <a16:creationId xmlns:a16="http://schemas.microsoft.com/office/drawing/2014/main" id="{183FAF53-D874-32C2-BC32-552C54F080D5}"/>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7757E17D-44B2-0A20-D11B-FEF2FBE47678}"/>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EB2C32D5-315B-5820-9A35-4EF09E208D16}"/>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01173DC7-39C5-F2C9-87A7-F5006016E743}"/>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E450464E-0795-B78F-1892-CC0F9A964541}"/>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42E9E61F-1495-516C-70AD-163804E5366B}"/>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D340EF3C-C58D-8E02-03BE-9DA232B104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86401CE1-9444-771E-38DE-099E2DAFDB0D}"/>
              </a:ext>
            </a:extLst>
          </p:cNvPr>
          <p:cNvGrpSpPr/>
          <p:nvPr/>
        </p:nvGrpSpPr>
        <p:grpSpPr>
          <a:xfrm>
            <a:off x="-4228535" y="0"/>
            <a:ext cx="11600329" cy="6858000"/>
            <a:chOff x="-1" y="0"/>
            <a:chExt cx="11600329" cy="6858000"/>
          </a:xfrm>
        </p:grpSpPr>
        <p:sp>
          <p:nvSpPr>
            <p:cNvPr id="27" name="Freeform: Shape 26">
              <a:extLst>
                <a:ext uri="{FF2B5EF4-FFF2-40B4-BE49-F238E27FC236}">
                  <a16:creationId xmlns:a16="http://schemas.microsoft.com/office/drawing/2014/main" id="{02764358-5435-2196-8A02-94D3977CC37B}"/>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9B3B26FF-D9B4-735C-5008-E84D1463A9F2}"/>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624238E9-4B4D-D10B-A6BB-4AFE29FD0584}"/>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E91D6E51-3C97-A26C-6098-4ED8937797B8}"/>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C2416567-1D2A-DD1E-AE42-B96B2797F12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26F629FE-DADC-2C81-A43D-A8FF56AE8035}"/>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25978625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accent4">
            <a:lumMod val="50000"/>
          </a:schemeClr>
        </a:solidFill>
        <a:effectLst/>
      </p:bgPr>
    </p:bg>
    <p:spTree>
      <p:nvGrpSpPr>
        <p:cNvPr id="1" name="">
          <a:extLst>
            <a:ext uri="{FF2B5EF4-FFF2-40B4-BE49-F238E27FC236}">
              <a16:creationId xmlns:a16="http://schemas.microsoft.com/office/drawing/2014/main" id="{53EC4897-7AB8-1C49-883C-067250A0DB55}"/>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98E4A144-D5DF-C9FF-0E9B-DADDF17BBBF4}"/>
              </a:ext>
            </a:extLst>
          </p:cNvPr>
          <p:cNvGrpSpPr/>
          <p:nvPr/>
        </p:nvGrpSpPr>
        <p:grpSpPr>
          <a:xfrm>
            <a:off x="-1" y="-1"/>
            <a:ext cx="11600329" cy="6858000"/>
            <a:chOff x="-1" y="-1"/>
            <a:chExt cx="11600329" cy="6858000"/>
          </a:xfrm>
        </p:grpSpPr>
        <p:grpSp>
          <p:nvGrpSpPr>
            <p:cNvPr id="13" name="Group 12">
              <a:extLst>
                <a:ext uri="{FF2B5EF4-FFF2-40B4-BE49-F238E27FC236}">
                  <a16:creationId xmlns:a16="http://schemas.microsoft.com/office/drawing/2014/main" id="{8E4129B7-6ED4-F05B-C58E-6559EE0F29D5}"/>
                </a:ext>
              </a:extLst>
            </p:cNvPr>
            <p:cNvGrpSpPr/>
            <p:nvPr/>
          </p:nvGrpSpPr>
          <p:grpSpPr>
            <a:xfrm>
              <a:off x="-1" y="-1"/>
              <a:ext cx="11600329" cy="6858000"/>
              <a:chOff x="-1" y="-1"/>
              <a:chExt cx="11600329" cy="6858000"/>
            </a:xfrm>
          </p:grpSpPr>
          <p:sp>
            <p:nvSpPr>
              <p:cNvPr id="2" name="Freeform: Shape 1">
                <a:extLst>
                  <a:ext uri="{FF2B5EF4-FFF2-40B4-BE49-F238E27FC236}">
                    <a16:creationId xmlns:a16="http://schemas.microsoft.com/office/drawing/2014/main" id="{87D66010-2A84-18DA-4703-A47507632C09}"/>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3" name="TextBox 2">
                <a:extLst>
                  <a:ext uri="{FF2B5EF4-FFF2-40B4-BE49-F238E27FC236}">
                    <a16:creationId xmlns:a16="http://schemas.microsoft.com/office/drawing/2014/main" id="{4A84C0A0-456E-31DC-C027-6585EC6D5629}"/>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9" name="TextBox 8">
                <a:extLst>
                  <a:ext uri="{FF2B5EF4-FFF2-40B4-BE49-F238E27FC236}">
                    <a16:creationId xmlns:a16="http://schemas.microsoft.com/office/drawing/2014/main" id="{15AF634D-1470-DB6C-F8BD-15F6ABA277C8}"/>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10" name="TextBox 9">
                <a:extLst>
                  <a:ext uri="{FF2B5EF4-FFF2-40B4-BE49-F238E27FC236}">
                    <a16:creationId xmlns:a16="http://schemas.microsoft.com/office/drawing/2014/main" id="{6DF2592C-C08A-041A-4021-8A90D34DF7B7}"/>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12" name="TextBox 11">
                <a:extLst>
                  <a:ext uri="{FF2B5EF4-FFF2-40B4-BE49-F238E27FC236}">
                    <a16:creationId xmlns:a16="http://schemas.microsoft.com/office/drawing/2014/main" id="{35518ADA-D5FF-F79A-74C7-6769FDD54823}"/>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15" name="Graphic 14" descr="Normal Distribution with solid fill">
              <a:extLst>
                <a:ext uri="{FF2B5EF4-FFF2-40B4-BE49-F238E27FC236}">
                  <a16:creationId xmlns:a16="http://schemas.microsoft.com/office/drawing/2014/main" id="{845CB8B8-8E6A-F4C5-6FF2-B0A73AF6E4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2900" y="3840740"/>
              <a:ext cx="1968500" cy="1968500"/>
            </a:xfrm>
            <a:prstGeom prst="rect">
              <a:avLst/>
            </a:prstGeom>
          </p:spPr>
        </p:pic>
      </p:grpSp>
    </p:spTree>
    <p:extLst>
      <p:ext uri="{BB962C8B-B14F-4D97-AF65-F5344CB8AC3E}">
        <p14:creationId xmlns:p14="http://schemas.microsoft.com/office/powerpoint/2010/main" val="202364449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chemeClr val="accent4">
            <a:lumMod val="50000"/>
          </a:schemeClr>
        </a:solidFill>
        <a:effectLst/>
      </p:bgPr>
    </p:bg>
    <p:spTree>
      <p:nvGrpSpPr>
        <p:cNvPr id="1" name="">
          <a:extLst>
            <a:ext uri="{FF2B5EF4-FFF2-40B4-BE49-F238E27FC236}">
              <a16:creationId xmlns:a16="http://schemas.microsoft.com/office/drawing/2014/main" id="{532BC63E-CD36-1C4F-CF8E-5F8C58714E2B}"/>
            </a:ext>
          </a:extLst>
        </p:cNvPr>
        <p:cNvGrpSpPr/>
        <p:nvPr/>
      </p:nvGrpSpPr>
      <p:grpSpPr>
        <a:xfrm>
          <a:off x="0" y="0"/>
          <a:ext cx="0" cy="0"/>
          <a:chOff x="0" y="0"/>
          <a:chExt cx="0" cy="0"/>
        </a:xfrm>
      </p:grpSpPr>
      <p:grpSp>
        <p:nvGrpSpPr>
          <p:cNvPr id="24" name="Group 23">
            <a:extLst>
              <a:ext uri="{FF2B5EF4-FFF2-40B4-BE49-F238E27FC236}">
                <a16:creationId xmlns:a16="http://schemas.microsoft.com/office/drawing/2014/main" id="{339042CA-27FC-9CBA-FFE4-56D359119E56}"/>
              </a:ext>
            </a:extLst>
          </p:cNvPr>
          <p:cNvGrpSpPr/>
          <p:nvPr/>
        </p:nvGrpSpPr>
        <p:grpSpPr>
          <a:xfrm>
            <a:off x="-1" y="0"/>
            <a:ext cx="11600329" cy="6858000"/>
            <a:chOff x="-1" y="0"/>
            <a:chExt cx="11600329" cy="6858000"/>
          </a:xfrm>
        </p:grpSpPr>
        <p:sp>
          <p:nvSpPr>
            <p:cNvPr id="2" name="Freeform: Shape 1">
              <a:extLst>
                <a:ext uri="{FF2B5EF4-FFF2-40B4-BE49-F238E27FC236}">
                  <a16:creationId xmlns:a16="http://schemas.microsoft.com/office/drawing/2014/main" id="{B8D63292-20F8-B566-7FA7-ADDEF5EF06DE}"/>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44C04FEB-8611-F85F-D2D4-3BE106B1E425}"/>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9" name="TextBox 8">
              <a:extLst>
                <a:ext uri="{FF2B5EF4-FFF2-40B4-BE49-F238E27FC236}">
                  <a16:creationId xmlns:a16="http://schemas.microsoft.com/office/drawing/2014/main" id="{1BAFAA36-30C3-8814-9652-A9FD33BCB3F4}"/>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10" name="TextBox 9">
              <a:extLst>
                <a:ext uri="{FF2B5EF4-FFF2-40B4-BE49-F238E27FC236}">
                  <a16:creationId xmlns:a16="http://schemas.microsoft.com/office/drawing/2014/main" id="{42D55F2B-7813-4103-1BC1-769FEEC33A54}"/>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11" name="Graphic 10" descr="Questions with solid fill">
              <a:extLst>
                <a:ext uri="{FF2B5EF4-FFF2-40B4-BE49-F238E27FC236}">
                  <a16:creationId xmlns:a16="http://schemas.microsoft.com/office/drawing/2014/main" id="{031B4F8E-A507-07EC-8A33-C415727EE5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4075668"/>
              <a:ext cx="1866900" cy="1866900"/>
            </a:xfrm>
            <a:prstGeom prst="rect">
              <a:avLst/>
            </a:prstGeom>
          </p:spPr>
        </p:pic>
        <p:sp>
          <p:nvSpPr>
            <p:cNvPr id="12" name="TextBox 11">
              <a:extLst>
                <a:ext uri="{FF2B5EF4-FFF2-40B4-BE49-F238E27FC236}">
                  <a16:creationId xmlns:a16="http://schemas.microsoft.com/office/drawing/2014/main" id="{37714AA6-D3B9-4FEA-A4EA-92C3037A0331}"/>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74937922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B5F01AFD-37E9-1AD0-616D-C84BF2DE6BB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0BFA1FEF-03EB-7E94-951D-AD5CFAFB8522}"/>
              </a:ext>
            </a:extLst>
          </p:cNvPr>
          <p:cNvGrpSpPr/>
          <p:nvPr/>
        </p:nvGrpSpPr>
        <p:grpSpPr>
          <a:xfrm>
            <a:off x="-1949447" y="0"/>
            <a:ext cx="11600330" cy="6858000"/>
            <a:chOff x="-2" y="-1"/>
            <a:chExt cx="11600330" cy="6858000"/>
          </a:xfrm>
        </p:grpSpPr>
        <p:grpSp>
          <p:nvGrpSpPr>
            <p:cNvPr id="11" name="Group 10">
              <a:extLst>
                <a:ext uri="{FF2B5EF4-FFF2-40B4-BE49-F238E27FC236}">
                  <a16:creationId xmlns:a16="http://schemas.microsoft.com/office/drawing/2014/main" id="{BB879025-9B60-8016-457E-4EA5EEB8EDE7}"/>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5ACC8C74-B024-B969-9B22-5469C8773042}"/>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B0617213-4C4C-97EA-55CF-8EBC074D63C3}"/>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F4BCF79B-FAA9-96CB-A7ED-998965B358E7}"/>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ADC19E09-3E7B-2E47-6DFD-E3E9CA95020A}"/>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52CE05F5-DE87-A2BF-3B4B-6B6D23ED9B0A}"/>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70D452CB-1B2B-4C25-F527-0FCB4A4139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C019E864-77F6-667F-6956-DFBEC97928EE}"/>
              </a:ext>
            </a:extLst>
          </p:cNvPr>
          <p:cNvGrpSpPr/>
          <p:nvPr/>
        </p:nvGrpSpPr>
        <p:grpSpPr>
          <a:xfrm>
            <a:off x="-2705096" y="0"/>
            <a:ext cx="11600329" cy="6858000"/>
            <a:chOff x="0" y="0"/>
            <a:chExt cx="11600329" cy="6858000"/>
          </a:xfrm>
        </p:grpSpPr>
        <p:grpSp>
          <p:nvGrpSpPr>
            <p:cNvPr id="6" name="Group 5">
              <a:extLst>
                <a:ext uri="{FF2B5EF4-FFF2-40B4-BE49-F238E27FC236}">
                  <a16:creationId xmlns:a16="http://schemas.microsoft.com/office/drawing/2014/main" id="{48CC8B31-C86C-548A-D0F9-56A0763066D2}"/>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9FE70534-BDEF-6B7D-640C-58FBD92E7396}"/>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D098C795-B7EC-082C-97FB-C4340E8FD6E5}"/>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B72B0619-97AB-B040-EEFD-384CD74A50C7}"/>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B1BDE297-E492-10D8-3DBB-63A76F09D9F5}"/>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778ED699-EEBD-2F89-9A33-1027F891E6CC}"/>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F991D2DC-336A-751F-B4BE-AE5F3E7190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E81630A3-D400-CC11-88C2-1ACBDBB0FAEA}"/>
              </a:ext>
            </a:extLst>
          </p:cNvPr>
          <p:cNvGrpSpPr/>
          <p:nvPr/>
        </p:nvGrpSpPr>
        <p:grpSpPr>
          <a:xfrm>
            <a:off x="-3472885" y="0"/>
            <a:ext cx="11600329" cy="6858000"/>
            <a:chOff x="-1" y="-1"/>
            <a:chExt cx="11600329" cy="6858000"/>
          </a:xfrm>
        </p:grpSpPr>
        <p:grpSp>
          <p:nvGrpSpPr>
            <p:cNvPr id="19" name="Group 18">
              <a:extLst>
                <a:ext uri="{FF2B5EF4-FFF2-40B4-BE49-F238E27FC236}">
                  <a16:creationId xmlns:a16="http://schemas.microsoft.com/office/drawing/2014/main" id="{B71A0535-B348-915A-8B82-F611F12D51F4}"/>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CFA763F1-9205-68C5-1F57-DCC3AC16FD52}"/>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F7CB8817-38F6-0E12-5FC2-B3007517C901}"/>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27178B92-1C70-FDD5-8DC6-2389DACC45C7}"/>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775974BF-E966-CDE0-4379-131FB5D9857C}"/>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6A11022E-84F2-BFE2-360F-6049B954973B}"/>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A1C1B988-96BA-4762-31AE-699BCD2935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76FF5C43-C691-5FA3-4A62-E208EC85FFCD}"/>
              </a:ext>
            </a:extLst>
          </p:cNvPr>
          <p:cNvGrpSpPr/>
          <p:nvPr/>
        </p:nvGrpSpPr>
        <p:grpSpPr>
          <a:xfrm>
            <a:off x="-9982198" y="0"/>
            <a:ext cx="11600329" cy="6858000"/>
            <a:chOff x="-1" y="0"/>
            <a:chExt cx="11600329" cy="6858000"/>
          </a:xfrm>
        </p:grpSpPr>
        <p:sp>
          <p:nvSpPr>
            <p:cNvPr id="27" name="Freeform: Shape 26">
              <a:extLst>
                <a:ext uri="{FF2B5EF4-FFF2-40B4-BE49-F238E27FC236}">
                  <a16:creationId xmlns:a16="http://schemas.microsoft.com/office/drawing/2014/main" id="{72EA05C2-644A-017C-FDF7-76C8881FD9EA}"/>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F65FE4C7-258E-D42D-1049-59B1526ED5CE}"/>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CEC31E47-AF74-D548-44EF-96D93AD971C8}"/>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98670EA1-8C25-0260-2A1F-916AFC18731F}"/>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74FE0590-0091-6D7C-29AA-337DAB54A1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AAABA0B6-29CE-6B0F-F6F2-41BF5AEF1763}"/>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34267675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D06672B7-FE80-65A9-670B-E0B2197F610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E147BA43-68E3-E666-5F43-1FC2B986EF07}"/>
              </a:ext>
            </a:extLst>
          </p:cNvPr>
          <p:cNvGrpSpPr/>
          <p:nvPr/>
        </p:nvGrpSpPr>
        <p:grpSpPr>
          <a:xfrm>
            <a:off x="-1949447" y="0"/>
            <a:ext cx="11600330" cy="6858000"/>
            <a:chOff x="-2" y="-1"/>
            <a:chExt cx="11600330" cy="6858000"/>
          </a:xfrm>
        </p:grpSpPr>
        <p:grpSp>
          <p:nvGrpSpPr>
            <p:cNvPr id="11" name="Group 10">
              <a:extLst>
                <a:ext uri="{FF2B5EF4-FFF2-40B4-BE49-F238E27FC236}">
                  <a16:creationId xmlns:a16="http://schemas.microsoft.com/office/drawing/2014/main" id="{7306F1A7-0E59-9B15-983A-06DA19AAB087}"/>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3E8334BE-5A58-BD52-C470-99421C0B8E1E}"/>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100F9214-EDC4-9253-6C2C-396D0B564DE2}"/>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3B0C4DA9-8DDF-E298-15CE-D8FD4B360993}"/>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44CC60E4-ACBD-AA2D-93AC-34E5B82269A7}"/>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B5D422C0-647A-C070-F6C7-300AB24C627D}"/>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5BEAB789-4DDD-F3DC-6CD6-3639BC5C18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4DDF4FDF-1019-B3D0-B2C0-59764183870D}"/>
              </a:ext>
            </a:extLst>
          </p:cNvPr>
          <p:cNvGrpSpPr/>
          <p:nvPr/>
        </p:nvGrpSpPr>
        <p:grpSpPr>
          <a:xfrm>
            <a:off x="-2705096" y="0"/>
            <a:ext cx="11600329" cy="6858000"/>
            <a:chOff x="0" y="0"/>
            <a:chExt cx="11600329" cy="6858000"/>
          </a:xfrm>
        </p:grpSpPr>
        <p:grpSp>
          <p:nvGrpSpPr>
            <p:cNvPr id="6" name="Group 5">
              <a:extLst>
                <a:ext uri="{FF2B5EF4-FFF2-40B4-BE49-F238E27FC236}">
                  <a16:creationId xmlns:a16="http://schemas.microsoft.com/office/drawing/2014/main" id="{01DC6CB2-F51A-48AF-972D-6B5C8585E2CD}"/>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716B2E63-C7FA-44EF-3D9B-F944B2402576}"/>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8A4A9C1C-3020-9020-174A-CBD2DB50E26B}"/>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21293F38-A47A-4ED2-A99D-AD24FF5F3FE6}"/>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6F7E6550-3218-E45E-EDE0-E7A808BD2F72}"/>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803526A7-7897-9BAE-4069-7991B7789971}"/>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CFAFDF24-FB2B-CCB3-BE18-4F6ABCE194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5D1EB149-97A2-8F41-E88C-906B12D7ABE2}"/>
              </a:ext>
            </a:extLst>
          </p:cNvPr>
          <p:cNvGrpSpPr/>
          <p:nvPr/>
        </p:nvGrpSpPr>
        <p:grpSpPr>
          <a:xfrm>
            <a:off x="-9245599" y="1"/>
            <a:ext cx="11600329" cy="6858000"/>
            <a:chOff x="-1" y="-1"/>
            <a:chExt cx="11600329" cy="6858000"/>
          </a:xfrm>
        </p:grpSpPr>
        <p:grpSp>
          <p:nvGrpSpPr>
            <p:cNvPr id="19" name="Group 18">
              <a:extLst>
                <a:ext uri="{FF2B5EF4-FFF2-40B4-BE49-F238E27FC236}">
                  <a16:creationId xmlns:a16="http://schemas.microsoft.com/office/drawing/2014/main" id="{5FF49EC1-93F6-430E-B05C-AA8F41A8E1F2}"/>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4F7D0A85-7A23-BBF5-1FE3-3C8628F50EF1}"/>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746E69E1-5B64-FF13-74D8-E7E17DE28942}"/>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E1E1E8B0-C672-F63E-7AD7-2507A937EDE6}"/>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8AFF617E-3B8B-ABBE-9A75-1BBE7F2BED0C}"/>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357E7B95-DA40-09A4-1481-0460FF5CFF98}"/>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CA152044-60D9-C712-4728-B12793386AD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70868E65-3E86-FCDF-1034-59CF8C1AD1CE}"/>
              </a:ext>
            </a:extLst>
          </p:cNvPr>
          <p:cNvGrpSpPr/>
          <p:nvPr/>
        </p:nvGrpSpPr>
        <p:grpSpPr>
          <a:xfrm>
            <a:off x="-9982198" y="0"/>
            <a:ext cx="11600329" cy="6858000"/>
            <a:chOff x="-1" y="0"/>
            <a:chExt cx="11600329" cy="6858000"/>
          </a:xfrm>
        </p:grpSpPr>
        <p:sp>
          <p:nvSpPr>
            <p:cNvPr id="27" name="Freeform: Shape 26">
              <a:extLst>
                <a:ext uri="{FF2B5EF4-FFF2-40B4-BE49-F238E27FC236}">
                  <a16:creationId xmlns:a16="http://schemas.microsoft.com/office/drawing/2014/main" id="{1338263B-499A-6542-6375-D939DFBAFFDF}"/>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3429608B-99A0-21DA-29EB-E11B5AE166D7}"/>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F669971C-2822-331E-D590-AD88BE2C89F0}"/>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CE67176C-8073-8E99-A3CE-87388DA0E59C}"/>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F1B08B9F-C419-9C46-5211-6EB58E6015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42BEA23A-4336-8522-1D2F-F1573F1A5AD8}"/>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3088120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1AD2B6D0-87CB-7EF8-391D-72A7B3817471}"/>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0C778B9B-9CA0-8C44-826C-FEE6849C137D}"/>
              </a:ext>
            </a:extLst>
          </p:cNvPr>
          <p:cNvGrpSpPr/>
          <p:nvPr/>
        </p:nvGrpSpPr>
        <p:grpSpPr>
          <a:xfrm>
            <a:off x="-1949447" y="0"/>
            <a:ext cx="11600330" cy="6858000"/>
            <a:chOff x="-2" y="-1"/>
            <a:chExt cx="11600330" cy="6858000"/>
          </a:xfrm>
        </p:grpSpPr>
        <p:grpSp>
          <p:nvGrpSpPr>
            <p:cNvPr id="11" name="Group 10">
              <a:extLst>
                <a:ext uri="{FF2B5EF4-FFF2-40B4-BE49-F238E27FC236}">
                  <a16:creationId xmlns:a16="http://schemas.microsoft.com/office/drawing/2014/main" id="{6746B5F5-C536-8A25-A24E-76B47BB87042}"/>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866BF9D3-66D4-D2CE-738B-22C5DFE30667}"/>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281B2DEB-0310-73C5-FB60-61343375A57D}"/>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CF786B8D-15E6-90FF-BC9A-E636656D8F20}"/>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D902F3C2-2A4F-5419-8BF5-9368169881D6}"/>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049D77D0-1843-4987-FC8D-50949ACE4F11}"/>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D72599C0-3280-2E98-A4E6-36121BCB3A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21ACDACC-40E0-9365-8ACA-257C4D5BEECD}"/>
              </a:ext>
            </a:extLst>
          </p:cNvPr>
          <p:cNvGrpSpPr/>
          <p:nvPr/>
        </p:nvGrpSpPr>
        <p:grpSpPr>
          <a:xfrm>
            <a:off x="-8509000" y="2"/>
            <a:ext cx="11600329" cy="6858000"/>
            <a:chOff x="0" y="0"/>
            <a:chExt cx="11600329" cy="6858000"/>
          </a:xfrm>
        </p:grpSpPr>
        <p:grpSp>
          <p:nvGrpSpPr>
            <p:cNvPr id="6" name="Group 5">
              <a:extLst>
                <a:ext uri="{FF2B5EF4-FFF2-40B4-BE49-F238E27FC236}">
                  <a16:creationId xmlns:a16="http://schemas.microsoft.com/office/drawing/2014/main" id="{57F6A34B-69AC-CAD6-D2D8-ECBD49F4C050}"/>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ACA1BC15-48AC-3381-4062-FB742617FE05}"/>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5FD8BF1D-9E2F-8708-1707-4D578694AE6E}"/>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D39667D2-69B9-457F-7CD1-F5541744DFD2}"/>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2E3C874E-A85B-2C31-9D60-9A7E027B7FDD}"/>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CC6DC28F-A6AF-0936-2270-FF086D3DE8DA}"/>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D589B2B4-41A6-38E2-9721-55107591A3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DF0DE743-ECCE-93F3-F657-F80A67F54868}"/>
              </a:ext>
            </a:extLst>
          </p:cNvPr>
          <p:cNvGrpSpPr/>
          <p:nvPr/>
        </p:nvGrpSpPr>
        <p:grpSpPr>
          <a:xfrm>
            <a:off x="-9245599" y="1"/>
            <a:ext cx="11600329" cy="6858000"/>
            <a:chOff x="-1" y="-1"/>
            <a:chExt cx="11600329" cy="6858000"/>
          </a:xfrm>
        </p:grpSpPr>
        <p:grpSp>
          <p:nvGrpSpPr>
            <p:cNvPr id="19" name="Group 18">
              <a:extLst>
                <a:ext uri="{FF2B5EF4-FFF2-40B4-BE49-F238E27FC236}">
                  <a16:creationId xmlns:a16="http://schemas.microsoft.com/office/drawing/2014/main" id="{93F08F19-212A-6E67-9029-A18272EF7B52}"/>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EF25456A-99E4-4217-00AB-4800A1A7A71C}"/>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C6232806-CDC1-3A18-2F20-8DB5A97EF608}"/>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ED91C7A7-77D1-10FB-5C81-F775D95158B7}"/>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E861058C-16FC-A8CC-A05C-9477963BC9F0}"/>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8F145BF4-8AE3-14AB-63B7-B4102F38F56F}"/>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8849F8B5-1D5F-C925-3D83-DFDCCA4881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2C8FD3D4-6F71-8816-BA84-45AF65A5CDC7}"/>
              </a:ext>
            </a:extLst>
          </p:cNvPr>
          <p:cNvGrpSpPr/>
          <p:nvPr/>
        </p:nvGrpSpPr>
        <p:grpSpPr>
          <a:xfrm>
            <a:off x="-9982198" y="0"/>
            <a:ext cx="11600329" cy="6858000"/>
            <a:chOff x="-1" y="0"/>
            <a:chExt cx="11600329" cy="6858000"/>
          </a:xfrm>
        </p:grpSpPr>
        <p:sp>
          <p:nvSpPr>
            <p:cNvPr id="27" name="Freeform: Shape 26">
              <a:extLst>
                <a:ext uri="{FF2B5EF4-FFF2-40B4-BE49-F238E27FC236}">
                  <a16:creationId xmlns:a16="http://schemas.microsoft.com/office/drawing/2014/main" id="{F45F3763-4881-5B1C-E08E-AD249D0CCCAB}"/>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E2F10B43-A789-E3A0-2A10-F12C6B53AF00}"/>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6556F3E9-4176-877F-5F69-327E459EEDC2}"/>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C1DF780E-5977-BE95-F256-7B0AE475BD92}"/>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0D2932EE-A26C-08BD-D037-47069159F3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1776C45C-6584-9014-8E05-61C165AD6AD3}"/>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26174537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BF306E0-2141-53DC-015A-3FD9218AB9E5}"/>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74277FB4-401D-3F55-10D9-E2B586F63E42}"/>
              </a:ext>
            </a:extLst>
          </p:cNvPr>
          <p:cNvGrpSpPr/>
          <p:nvPr/>
        </p:nvGrpSpPr>
        <p:grpSpPr>
          <a:xfrm>
            <a:off x="-1949447" y="0"/>
            <a:ext cx="11600330" cy="6858000"/>
            <a:chOff x="-2" y="-1"/>
            <a:chExt cx="11600330" cy="6858000"/>
          </a:xfrm>
        </p:grpSpPr>
        <p:grpSp>
          <p:nvGrpSpPr>
            <p:cNvPr id="11" name="Group 10">
              <a:extLst>
                <a:ext uri="{FF2B5EF4-FFF2-40B4-BE49-F238E27FC236}">
                  <a16:creationId xmlns:a16="http://schemas.microsoft.com/office/drawing/2014/main" id="{7C8988E6-C759-195D-B32C-9D75B14266C2}"/>
                </a:ext>
              </a:extLst>
            </p:cNvPr>
            <p:cNvGrpSpPr/>
            <p:nvPr/>
          </p:nvGrpSpPr>
          <p:grpSpPr>
            <a:xfrm>
              <a:off x="-2" y="-1"/>
              <a:ext cx="11600330" cy="6858000"/>
              <a:chOff x="-2" y="-1"/>
              <a:chExt cx="11600330" cy="6858000"/>
            </a:xfrm>
          </p:grpSpPr>
          <p:sp>
            <p:nvSpPr>
              <p:cNvPr id="9" name="Freeform: Shape 8">
                <a:extLst>
                  <a:ext uri="{FF2B5EF4-FFF2-40B4-BE49-F238E27FC236}">
                    <a16:creationId xmlns:a16="http://schemas.microsoft.com/office/drawing/2014/main" id="{DF41C136-332D-6988-047A-C34E36942091}"/>
                  </a:ext>
                </a:extLst>
              </p:cNvPr>
              <p:cNvSpPr/>
              <p:nvPr/>
            </p:nvSpPr>
            <p:spPr>
              <a:xfrm>
                <a:off x="-2" y="-1"/>
                <a:ext cx="11600330" cy="6858000"/>
              </a:xfrm>
              <a:custGeom>
                <a:avLst/>
                <a:gdLst>
                  <a:gd name="connsiteX0" fmla="*/ 0 w 11600330"/>
                  <a:gd name="connsiteY0" fmla="*/ 0 h 6858000"/>
                  <a:gd name="connsiteX1" fmla="*/ 11035553 w 11600330"/>
                  <a:gd name="connsiteY1" fmla="*/ 0 h 6858000"/>
                  <a:gd name="connsiteX2" fmla="*/ 11035553 w 11600330"/>
                  <a:gd name="connsiteY2" fmla="*/ 4697506 h 6858000"/>
                  <a:gd name="connsiteX3" fmla="*/ 11483787 w 11600330"/>
                  <a:gd name="connsiteY3" fmla="*/ 4697506 h 6858000"/>
                  <a:gd name="connsiteX4" fmla="*/ 11600330 w 11600330"/>
                  <a:gd name="connsiteY4" fmla="*/ 4814049 h 6858000"/>
                  <a:gd name="connsiteX5" fmla="*/ 11600330 w 11600330"/>
                  <a:gd name="connsiteY5" fmla="*/ 5280210 h 6858000"/>
                  <a:gd name="connsiteX6" fmla="*/ 11483787 w 11600330"/>
                  <a:gd name="connsiteY6" fmla="*/ 5396753 h 6858000"/>
                  <a:gd name="connsiteX7" fmla="*/ 11035553 w 11600330"/>
                  <a:gd name="connsiteY7" fmla="*/ 5396753 h 6858000"/>
                  <a:gd name="connsiteX8" fmla="*/ 11035553 w 11600330"/>
                  <a:gd name="connsiteY8" fmla="*/ 6858000 h 6858000"/>
                  <a:gd name="connsiteX9" fmla="*/ 0 w 1160033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30" h="6858000">
                    <a:moveTo>
                      <a:pt x="0" y="0"/>
                    </a:moveTo>
                    <a:lnTo>
                      <a:pt x="11035553" y="0"/>
                    </a:lnTo>
                    <a:lnTo>
                      <a:pt x="11035553" y="4697506"/>
                    </a:lnTo>
                    <a:lnTo>
                      <a:pt x="11483787" y="4697506"/>
                    </a:lnTo>
                    <a:cubicBezTo>
                      <a:pt x="11548152" y="4697506"/>
                      <a:pt x="11600330" y="4749684"/>
                      <a:pt x="11600330" y="4814049"/>
                    </a:cubicBezTo>
                    <a:lnTo>
                      <a:pt x="11600330" y="5280210"/>
                    </a:lnTo>
                    <a:cubicBezTo>
                      <a:pt x="11600330" y="5344575"/>
                      <a:pt x="11548152" y="5396753"/>
                      <a:pt x="11483787" y="5396753"/>
                    </a:cubicBezTo>
                    <a:lnTo>
                      <a:pt x="11035553" y="5396753"/>
                    </a:lnTo>
                    <a:lnTo>
                      <a:pt x="11035553" y="6858000"/>
                    </a:lnTo>
                    <a:lnTo>
                      <a:pt x="0" y="6858000"/>
                    </a:lnTo>
                    <a:close/>
                  </a:path>
                </a:pathLst>
              </a:custGeom>
              <a:solidFill>
                <a:schemeClr val="accent4">
                  <a:lumMod val="75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32C7F499-DC3D-8B5D-F4D8-6A5D6BF4D0FC}"/>
                  </a:ext>
                </a:extLst>
              </p:cNvPr>
              <p:cNvSpPr txBox="1"/>
              <p:nvPr/>
            </p:nvSpPr>
            <p:spPr>
              <a:xfrm>
                <a:off x="7874000" y="42733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04</a:t>
                </a:r>
                <a:endParaRPr lang="en-US" sz="9600" b="1" dirty="0">
                  <a:solidFill>
                    <a:schemeClr val="tx1">
                      <a:alpha val="32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30CF48FE-E804-C26A-F2CE-89ADCE935A70}"/>
                  </a:ext>
                </a:extLst>
              </p:cNvPr>
              <p:cNvSpPr txBox="1"/>
              <p:nvPr/>
            </p:nvSpPr>
            <p:spPr>
              <a:xfrm>
                <a:off x="7432675" y="1996996"/>
                <a:ext cx="2863850" cy="461665"/>
              </a:xfrm>
              <a:prstGeom prst="rect">
                <a:avLst/>
              </a:prstGeom>
              <a:noFill/>
            </p:spPr>
            <p:txBody>
              <a:bodyPr wrap="square" rtlCol="0">
                <a:spAutoFit/>
              </a:bodyPr>
              <a:lstStyle/>
              <a:p>
                <a:pPr algn="ctr"/>
                <a:r>
                  <a:rPr lang="en-IN" sz="2400" b="1" dirty="0">
                    <a:latin typeface="Montserrat" panose="00000500000000000000" pitchFamily="2" charset="0"/>
                  </a:rPr>
                  <a:t>Any Downside?</a:t>
                </a:r>
                <a:endParaRPr lang="en-US" sz="2400" b="1" dirty="0">
                  <a:latin typeface="Montserrat" panose="00000500000000000000" pitchFamily="2" charset="0"/>
                </a:endParaRPr>
              </a:p>
            </p:txBody>
          </p:sp>
          <p:sp>
            <p:nvSpPr>
              <p:cNvPr id="4" name="TextBox 3">
                <a:extLst>
                  <a:ext uri="{FF2B5EF4-FFF2-40B4-BE49-F238E27FC236}">
                    <a16:creationId xmlns:a16="http://schemas.microsoft.com/office/drawing/2014/main" id="{A32F73B8-353C-B81B-1367-CBA2F416EC4D}"/>
                  </a:ext>
                </a:extLst>
              </p:cNvPr>
              <p:cNvSpPr txBox="1"/>
              <p:nvPr/>
            </p:nvSpPr>
            <p:spPr>
              <a:xfrm>
                <a:off x="7261225" y="2746631"/>
                <a:ext cx="3206750" cy="646331"/>
              </a:xfrm>
              <a:prstGeom prst="rect">
                <a:avLst/>
              </a:prstGeom>
              <a:noFill/>
            </p:spPr>
            <p:txBody>
              <a:bodyPr wrap="square" rtlCol="0">
                <a:spAutoFit/>
              </a:bodyPr>
              <a:lstStyle/>
              <a:p>
                <a:pPr marL="285750" indent="-285750" algn="ctr">
                  <a:buFont typeface="Arial" panose="020B0604020202020204" pitchFamily="34" charset="0"/>
                  <a:buChar char="•"/>
                </a:pPr>
                <a:r>
                  <a:rPr lang="en-IN" dirty="0"/>
                  <a:t>Strengths and Weaknesses</a:t>
                </a:r>
              </a:p>
              <a:p>
                <a:pPr marL="285750" indent="-285750" algn="ctr">
                  <a:buFont typeface="Arial" panose="020B0604020202020204" pitchFamily="34" charset="0"/>
                  <a:buChar char="•"/>
                </a:pPr>
                <a:r>
                  <a:rPr lang="en-IN" dirty="0"/>
                  <a:t>Practical Implications</a:t>
                </a:r>
                <a:endParaRPr lang="en-US" dirty="0"/>
              </a:p>
            </p:txBody>
          </p:sp>
          <p:sp>
            <p:nvSpPr>
              <p:cNvPr id="8" name="TextBox 7">
                <a:extLst>
                  <a:ext uri="{FF2B5EF4-FFF2-40B4-BE49-F238E27FC236}">
                    <a16:creationId xmlns:a16="http://schemas.microsoft.com/office/drawing/2014/main" id="{AF340988-FE24-9721-8074-193FD37DE4FF}"/>
                  </a:ext>
                </a:extLst>
              </p:cNvPr>
              <p:cNvSpPr txBox="1"/>
              <p:nvPr/>
            </p:nvSpPr>
            <p:spPr>
              <a:xfrm>
                <a:off x="11054228" y="4764564"/>
                <a:ext cx="546100" cy="646331"/>
              </a:xfrm>
              <a:prstGeom prst="rect">
                <a:avLst/>
              </a:prstGeom>
              <a:noFill/>
            </p:spPr>
            <p:txBody>
              <a:bodyPr wrap="square" rtlCol="0">
                <a:spAutoFit/>
              </a:bodyPr>
              <a:lstStyle/>
              <a:p>
                <a:r>
                  <a:rPr lang="en-IN" sz="3600" b="1" dirty="0">
                    <a:latin typeface="Montserrat" panose="00000500000000000000" pitchFamily="2" charset="0"/>
                  </a:rPr>
                  <a:t>4</a:t>
                </a:r>
                <a:endParaRPr lang="en-US" sz="3600" b="1" dirty="0">
                  <a:latin typeface="Montserrat" panose="00000500000000000000" pitchFamily="2" charset="0"/>
                </a:endParaRPr>
              </a:p>
            </p:txBody>
          </p:sp>
        </p:grpSp>
        <p:pic>
          <p:nvPicPr>
            <p:cNvPr id="13" name="Graphic 12" descr="Bar graph with downward trend with solid fill">
              <a:extLst>
                <a:ext uri="{FF2B5EF4-FFF2-40B4-BE49-F238E27FC236}">
                  <a16:creationId xmlns:a16="http://schemas.microsoft.com/office/drawing/2014/main" id="{B6572139-68E9-C0E1-3275-C12A95D8AE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4000" y="3773964"/>
              <a:ext cx="1981200" cy="1981200"/>
            </a:xfrm>
            <a:prstGeom prst="rect">
              <a:avLst/>
            </a:prstGeom>
          </p:spPr>
        </p:pic>
      </p:grpSp>
      <p:grpSp>
        <p:nvGrpSpPr>
          <p:cNvPr id="5" name="Group 4">
            <a:extLst>
              <a:ext uri="{FF2B5EF4-FFF2-40B4-BE49-F238E27FC236}">
                <a16:creationId xmlns:a16="http://schemas.microsoft.com/office/drawing/2014/main" id="{7D5436AD-040E-64CA-E579-CCA37311257E}"/>
              </a:ext>
            </a:extLst>
          </p:cNvPr>
          <p:cNvGrpSpPr/>
          <p:nvPr/>
        </p:nvGrpSpPr>
        <p:grpSpPr>
          <a:xfrm>
            <a:off x="-2705096" y="0"/>
            <a:ext cx="11600329" cy="6858000"/>
            <a:chOff x="0" y="0"/>
            <a:chExt cx="11600329" cy="6858000"/>
          </a:xfrm>
        </p:grpSpPr>
        <p:grpSp>
          <p:nvGrpSpPr>
            <p:cNvPr id="6" name="Group 5">
              <a:extLst>
                <a:ext uri="{FF2B5EF4-FFF2-40B4-BE49-F238E27FC236}">
                  <a16:creationId xmlns:a16="http://schemas.microsoft.com/office/drawing/2014/main" id="{EB5AC3FC-459F-017F-B4D3-B6C9F92F5722}"/>
                </a:ext>
              </a:extLst>
            </p:cNvPr>
            <p:cNvGrpSpPr/>
            <p:nvPr/>
          </p:nvGrpSpPr>
          <p:grpSpPr>
            <a:xfrm>
              <a:off x="0" y="0"/>
              <a:ext cx="11600329" cy="6858000"/>
              <a:chOff x="-1" y="-1"/>
              <a:chExt cx="11600329" cy="6858000"/>
            </a:xfrm>
          </p:grpSpPr>
          <p:sp>
            <p:nvSpPr>
              <p:cNvPr id="12" name="Freeform: Shape 11">
                <a:extLst>
                  <a:ext uri="{FF2B5EF4-FFF2-40B4-BE49-F238E27FC236}">
                    <a16:creationId xmlns:a16="http://schemas.microsoft.com/office/drawing/2014/main" id="{681CFD72-1955-2933-06C9-80A96A8D705D}"/>
                  </a:ext>
                </a:extLst>
              </p:cNvPr>
              <p:cNvSpPr>
                <a:spLocks/>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3612777 h 6858000"/>
                  <a:gd name="connsiteX3" fmla="*/ 11483786 w 11600329"/>
                  <a:gd name="connsiteY3" fmla="*/ 3612777 h 6858000"/>
                  <a:gd name="connsiteX4" fmla="*/ 11600329 w 11600329"/>
                  <a:gd name="connsiteY4" fmla="*/ 3729320 h 6858000"/>
                  <a:gd name="connsiteX5" fmla="*/ 11600329 w 11600329"/>
                  <a:gd name="connsiteY5" fmla="*/ 4195481 h 6858000"/>
                  <a:gd name="connsiteX6" fmla="*/ 11483786 w 11600329"/>
                  <a:gd name="connsiteY6" fmla="*/ 4312024 h 6858000"/>
                  <a:gd name="connsiteX7" fmla="*/ 11035553 w 11600329"/>
                  <a:gd name="connsiteY7" fmla="*/ 4312024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3612777"/>
                    </a:lnTo>
                    <a:lnTo>
                      <a:pt x="11483786" y="3612777"/>
                    </a:lnTo>
                    <a:cubicBezTo>
                      <a:pt x="11548151" y="3612777"/>
                      <a:pt x="11600329" y="3664955"/>
                      <a:pt x="11600329" y="3729320"/>
                    </a:cubicBezTo>
                    <a:lnTo>
                      <a:pt x="11600329" y="4195481"/>
                    </a:lnTo>
                    <a:cubicBezTo>
                      <a:pt x="11600329" y="4259846"/>
                      <a:pt x="11548151" y="4312024"/>
                      <a:pt x="11483786" y="4312024"/>
                    </a:cubicBezTo>
                    <a:lnTo>
                      <a:pt x="11035553" y="4312024"/>
                    </a:lnTo>
                    <a:lnTo>
                      <a:pt x="11035553" y="6858000"/>
                    </a:lnTo>
                    <a:lnTo>
                      <a:pt x="0" y="6858000"/>
                    </a:lnTo>
                    <a:close/>
                  </a:path>
                </a:pathLst>
              </a:custGeom>
              <a:solidFill>
                <a:schemeClr val="accent4">
                  <a:lumMod val="60000"/>
                  <a:lumOff val="4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93AABD3F-A920-3BD6-28AB-EF02B3A4C574}"/>
                  </a:ext>
                </a:extLst>
              </p:cNvPr>
              <p:cNvSpPr txBox="1"/>
              <p:nvPr/>
            </p:nvSpPr>
            <p:spPr>
              <a:xfrm>
                <a:off x="7950200" y="344176"/>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03</a:t>
                </a:r>
                <a:endParaRPr lang="en-US" sz="9600" b="1" dirty="0">
                  <a:solidFill>
                    <a:schemeClr val="tx1">
                      <a:alpha val="32000"/>
                    </a:schemeClr>
                  </a:solidFill>
                  <a:latin typeface="Montserrat" panose="00000500000000000000" pitchFamily="2" charset="0"/>
                </a:endParaRPr>
              </a:p>
            </p:txBody>
          </p:sp>
          <p:sp>
            <p:nvSpPr>
              <p:cNvPr id="15" name="TextBox 14">
                <a:extLst>
                  <a:ext uri="{FF2B5EF4-FFF2-40B4-BE49-F238E27FC236}">
                    <a16:creationId xmlns:a16="http://schemas.microsoft.com/office/drawing/2014/main" id="{6C047A1A-0F7D-EFA2-642E-48DBD6DF3B58}"/>
                  </a:ext>
                </a:extLst>
              </p:cNvPr>
              <p:cNvSpPr txBox="1"/>
              <p:nvPr/>
            </p:nvSpPr>
            <p:spPr>
              <a:xfrm>
                <a:off x="7791450" y="1913836"/>
                <a:ext cx="2387600" cy="461665"/>
              </a:xfrm>
              <a:prstGeom prst="rect">
                <a:avLst/>
              </a:prstGeom>
              <a:noFill/>
            </p:spPr>
            <p:txBody>
              <a:bodyPr wrap="square" rtlCol="0">
                <a:spAutoFit/>
              </a:bodyPr>
              <a:lstStyle/>
              <a:p>
                <a:pPr algn="ctr"/>
                <a:r>
                  <a:rPr lang="en-IN" sz="2400" b="1" dirty="0">
                    <a:latin typeface="Montserrat" panose="00000500000000000000" pitchFamily="2" charset="0"/>
                  </a:rPr>
                  <a:t>Visualization</a:t>
                </a:r>
                <a:endParaRPr lang="en-US" sz="2400" b="1" dirty="0">
                  <a:latin typeface="Montserrat" panose="00000500000000000000" pitchFamily="2" charset="0"/>
                </a:endParaRPr>
              </a:p>
            </p:txBody>
          </p:sp>
          <p:sp>
            <p:nvSpPr>
              <p:cNvPr id="16" name="TextBox 15">
                <a:extLst>
                  <a:ext uri="{FF2B5EF4-FFF2-40B4-BE49-F238E27FC236}">
                    <a16:creationId xmlns:a16="http://schemas.microsoft.com/office/drawing/2014/main" id="{297AC836-B5B3-A16C-89ED-6828FF2A5CE2}"/>
                  </a:ext>
                </a:extLst>
              </p:cNvPr>
              <p:cNvSpPr txBox="1"/>
              <p:nvPr/>
            </p:nvSpPr>
            <p:spPr>
              <a:xfrm>
                <a:off x="7658100" y="2667000"/>
                <a:ext cx="2654300" cy="646331"/>
              </a:xfrm>
              <a:prstGeom prst="rect">
                <a:avLst/>
              </a:prstGeom>
              <a:noFill/>
            </p:spPr>
            <p:txBody>
              <a:bodyPr wrap="square" rtlCol="0">
                <a:spAutoFit/>
              </a:bodyPr>
              <a:lstStyle/>
              <a:p>
                <a:pPr algn="ctr"/>
                <a:r>
                  <a:rPr lang="en-IN" dirty="0"/>
                  <a:t>Let’s see how it actually works</a:t>
                </a:r>
                <a:endParaRPr lang="en-US" dirty="0"/>
              </a:p>
            </p:txBody>
          </p:sp>
          <p:sp>
            <p:nvSpPr>
              <p:cNvPr id="17" name="TextBox 16">
                <a:extLst>
                  <a:ext uri="{FF2B5EF4-FFF2-40B4-BE49-F238E27FC236}">
                    <a16:creationId xmlns:a16="http://schemas.microsoft.com/office/drawing/2014/main" id="{83A902EB-45C7-9354-468F-CA0E883FB13D}"/>
                  </a:ext>
                </a:extLst>
              </p:cNvPr>
              <p:cNvSpPr txBox="1"/>
              <p:nvPr/>
            </p:nvSpPr>
            <p:spPr>
              <a:xfrm>
                <a:off x="11054228" y="3705154"/>
                <a:ext cx="546100" cy="646331"/>
              </a:xfrm>
              <a:prstGeom prst="rect">
                <a:avLst/>
              </a:prstGeom>
              <a:noFill/>
            </p:spPr>
            <p:txBody>
              <a:bodyPr wrap="square" rtlCol="0">
                <a:spAutoFit/>
              </a:bodyPr>
              <a:lstStyle/>
              <a:p>
                <a:r>
                  <a:rPr lang="en-IN" sz="3600" b="1" dirty="0">
                    <a:latin typeface="Montserrat" panose="00000500000000000000" pitchFamily="2" charset="0"/>
                  </a:rPr>
                  <a:t>3</a:t>
                </a:r>
                <a:endParaRPr lang="en-US" sz="3600" b="1" dirty="0">
                  <a:latin typeface="Montserrat" panose="00000500000000000000" pitchFamily="2" charset="0"/>
                </a:endParaRPr>
              </a:p>
            </p:txBody>
          </p:sp>
        </p:grpSp>
        <p:pic>
          <p:nvPicPr>
            <p:cNvPr id="10" name="Graphic 9" descr="Illustrator outline">
              <a:extLst>
                <a:ext uri="{FF2B5EF4-FFF2-40B4-BE49-F238E27FC236}">
                  <a16:creationId xmlns:a16="http://schemas.microsoft.com/office/drawing/2014/main" id="{2EC397EE-2A6E-B271-C687-11202624A9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1801" y="3574349"/>
              <a:ext cx="1866900" cy="1866900"/>
            </a:xfrm>
            <a:prstGeom prst="rect">
              <a:avLst/>
            </a:prstGeom>
          </p:spPr>
        </p:pic>
      </p:grpSp>
      <p:grpSp>
        <p:nvGrpSpPr>
          <p:cNvPr id="18" name="Group 17">
            <a:extLst>
              <a:ext uri="{FF2B5EF4-FFF2-40B4-BE49-F238E27FC236}">
                <a16:creationId xmlns:a16="http://schemas.microsoft.com/office/drawing/2014/main" id="{87E6D574-198E-F671-D1ED-32F11049FF23}"/>
              </a:ext>
            </a:extLst>
          </p:cNvPr>
          <p:cNvGrpSpPr/>
          <p:nvPr/>
        </p:nvGrpSpPr>
        <p:grpSpPr>
          <a:xfrm>
            <a:off x="-3472885" y="0"/>
            <a:ext cx="11600329" cy="6858000"/>
            <a:chOff x="-1" y="-1"/>
            <a:chExt cx="11600329" cy="6858000"/>
          </a:xfrm>
        </p:grpSpPr>
        <p:grpSp>
          <p:nvGrpSpPr>
            <p:cNvPr id="19" name="Group 18">
              <a:extLst>
                <a:ext uri="{FF2B5EF4-FFF2-40B4-BE49-F238E27FC236}">
                  <a16:creationId xmlns:a16="http://schemas.microsoft.com/office/drawing/2014/main" id="{ED0F3716-005E-AC75-3B3C-B8690BE7FFE2}"/>
                </a:ext>
              </a:extLst>
            </p:cNvPr>
            <p:cNvGrpSpPr/>
            <p:nvPr/>
          </p:nvGrpSpPr>
          <p:grpSpPr>
            <a:xfrm>
              <a:off x="-1" y="-1"/>
              <a:ext cx="11600329" cy="6858000"/>
              <a:chOff x="-1" y="-1"/>
              <a:chExt cx="11600329" cy="6858000"/>
            </a:xfrm>
          </p:grpSpPr>
          <p:sp>
            <p:nvSpPr>
              <p:cNvPr id="21" name="Freeform: Shape 20">
                <a:extLst>
                  <a:ext uri="{FF2B5EF4-FFF2-40B4-BE49-F238E27FC236}">
                    <a16:creationId xmlns:a16="http://schemas.microsoft.com/office/drawing/2014/main" id="{DD0E84A7-D527-B9A0-D50B-AC88D0FC32BA}"/>
                  </a:ext>
                </a:extLst>
              </p:cNvPr>
              <p:cNvSpPr/>
              <p:nvPr/>
            </p:nvSpPr>
            <p:spPr>
              <a:xfrm>
                <a:off x="-1" y="-1"/>
                <a:ext cx="11600329" cy="6858000"/>
              </a:xfrm>
              <a:custGeom>
                <a:avLst/>
                <a:gdLst>
                  <a:gd name="connsiteX0" fmla="*/ 0 w 11600329"/>
                  <a:gd name="connsiteY0" fmla="*/ 0 h 6858000"/>
                  <a:gd name="connsiteX1" fmla="*/ 11035553 w 11600329"/>
                  <a:gd name="connsiteY1" fmla="*/ 0 h 6858000"/>
                  <a:gd name="connsiteX2" fmla="*/ 11035553 w 11600329"/>
                  <a:gd name="connsiteY2" fmla="*/ 2528048 h 6858000"/>
                  <a:gd name="connsiteX3" fmla="*/ 11483786 w 11600329"/>
                  <a:gd name="connsiteY3" fmla="*/ 2528048 h 6858000"/>
                  <a:gd name="connsiteX4" fmla="*/ 11600329 w 11600329"/>
                  <a:gd name="connsiteY4" fmla="*/ 2644591 h 6858000"/>
                  <a:gd name="connsiteX5" fmla="*/ 11600329 w 11600329"/>
                  <a:gd name="connsiteY5" fmla="*/ 3110752 h 6858000"/>
                  <a:gd name="connsiteX6" fmla="*/ 11483786 w 11600329"/>
                  <a:gd name="connsiteY6" fmla="*/ 3227295 h 6858000"/>
                  <a:gd name="connsiteX7" fmla="*/ 11035553 w 11600329"/>
                  <a:gd name="connsiteY7" fmla="*/ 3227295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2528048"/>
                    </a:lnTo>
                    <a:lnTo>
                      <a:pt x="11483786" y="2528048"/>
                    </a:lnTo>
                    <a:cubicBezTo>
                      <a:pt x="11548151" y="2528048"/>
                      <a:pt x="11600329" y="2580226"/>
                      <a:pt x="11600329" y="2644591"/>
                    </a:cubicBezTo>
                    <a:lnTo>
                      <a:pt x="11600329" y="3110752"/>
                    </a:lnTo>
                    <a:cubicBezTo>
                      <a:pt x="11600329" y="3175117"/>
                      <a:pt x="11548151" y="3227295"/>
                      <a:pt x="11483786" y="3227295"/>
                    </a:cubicBezTo>
                    <a:lnTo>
                      <a:pt x="11035553" y="3227295"/>
                    </a:lnTo>
                    <a:lnTo>
                      <a:pt x="11035553" y="6858000"/>
                    </a:lnTo>
                    <a:lnTo>
                      <a:pt x="0" y="6858000"/>
                    </a:lnTo>
                    <a:close/>
                  </a:path>
                </a:pathLst>
              </a:custGeom>
              <a:solidFill>
                <a:schemeClr val="accent4">
                  <a:lumMod val="40000"/>
                  <a:lumOff val="6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22" name="TextBox 21">
                <a:extLst>
                  <a:ext uri="{FF2B5EF4-FFF2-40B4-BE49-F238E27FC236}">
                    <a16:creationId xmlns:a16="http://schemas.microsoft.com/office/drawing/2014/main" id="{21CFC5FB-3184-F29D-C9AF-2271BC3B9E84}"/>
                  </a:ext>
                </a:extLst>
              </p:cNvPr>
              <p:cNvSpPr txBox="1"/>
              <p:nvPr/>
            </p:nvSpPr>
            <p:spPr>
              <a:xfrm>
                <a:off x="7962900" y="41914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02</a:t>
                </a:r>
                <a:endParaRPr lang="en-US" sz="9600" b="1" dirty="0">
                  <a:solidFill>
                    <a:schemeClr val="tx1">
                      <a:alpha val="32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F2FDCCA9-8DA4-95B6-217A-ECB459E693E5}"/>
                  </a:ext>
                </a:extLst>
              </p:cNvPr>
              <p:cNvSpPr txBox="1"/>
              <p:nvPr/>
            </p:nvSpPr>
            <p:spPr>
              <a:xfrm>
                <a:off x="7724775" y="1988800"/>
                <a:ext cx="2444750" cy="830997"/>
              </a:xfrm>
              <a:prstGeom prst="rect">
                <a:avLst/>
              </a:prstGeom>
              <a:noFill/>
            </p:spPr>
            <p:txBody>
              <a:bodyPr wrap="square" rtlCol="0">
                <a:spAutoFit/>
              </a:bodyPr>
              <a:lstStyle/>
              <a:p>
                <a:pPr algn="ctr"/>
                <a:r>
                  <a:rPr lang="en-IN" sz="2400" b="1" dirty="0">
                    <a:latin typeface="Montserrat" panose="00000500000000000000" pitchFamily="2" charset="0"/>
                  </a:rPr>
                  <a:t>A Real Example</a:t>
                </a:r>
                <a:endParaRPr lang="en-US" sz="2400" b="1" dirty="0">
                  <a:latin typeface="Montserrat" panose="00000500000000000000" pitchFamily="2" charset="0"/>
                </a:endParaRPr>
              </a:p>
            </p:txBody>
          </p:sp>
          <p:sp>
            <p:nvSpPr>
              <p:cNvPr id="24" name="TextBox 23">
                <a:extLst>
                  <a:ext uri="{FF2B5EF4-FFF2-40B4-BE49-F238E27FC236}">
                    <a16:creationId xmlns:a16="http://schemas.microsoft.com/office/drawing/2014/main" id="{60AF4D55-A79B-73D8-2CD1-A3AA86B4643F}"/>
                  </a:ext>
                </a:extLst>
              </p:cNvPr>
              <p:cNvSpPr txBox="1"/>
              <p:nvPr/>
            </p:nvSpPr>
            <p:spPr>
              <a:xfrm>
                <a:off x="7620000" y="3178362"/>
                <a:ext cx="2654300" cy="369332"/>
              </a:xfrm>
              <a:prstGeom prst="rect">
                <a:avLst/>
              </a:prstGeom>
              <a:noFill/>
            </p:spPr>
            <p:txBody>
              <a:bodyPr wrap="square" rtlCol="0">
                <a:spAutoFit/>
              </a:bodyPr>
              <a:lstStyle/>
              <a:p>
                <a:pPr algn="ctr"/>
                <a:r>
                  <a:rPr lang="en-IN" dirty="0"/>
                  <a:t>Let’s see a real example</a:t>
                </a:r>
                <a:endParaRPr lang="en-US" dirty="0"/>
              </a:p>
            </p:txBody>
          </p:sp>
          <p:sp>
            <p:nvSpPr>
              <p:cNvPr id="25" name="TextBox 24">
                <a:extLst>
                  <a:ext uri="{FF2B5EF4-FFF2-40B4-BE49-F238E27FC236}">
                    <a16:creationId xmlns:a16="http://schemas.microsoft.com/office/drawing/2014/main" id="{ACE9040F-B6B2-DD05-1D76-8DCA57544818}"/>
                  </a:ext>
                </a:extLst>
              </p:cNvPr>
              <p:cNvSpPr txBox="1"/>
              <p:nvPr/>
            </p:nvSpPr>
            <p:spPr>
              <a:xfrm>
                <a:off x="11054228" y="2620833"/>
                <a:ext cx="546100" cy="646331"/>
              </a:xfrm>
              <a:prstGeom prst="rect">
                <a:avLst/>
              </a:prstGeom>
              <a:noFill/>
            </p:spPr>
            <p:txBody>
              <a:bodyPr wrap="square" rtlCol="0">
                <a:spAutoFit/>
              </a:bodyPr>
              <a:lstStyle/>
              <a:p>
                <a:r>
                  <a:rPr lang="en-IN" sz="3600" b="1" dirty="0">
                    <a:latin typeface="Montserrat" panose="00000500000000000000" pitchFamily="2" charset="0"/>
                  </a:rPr>
                  <a:t>2</a:t>
                </a:r>
                <a:endParaRPr lang="en-US" sz="3600" b="1" dirty="0">
                  <a:latin typeface="Montserrat" panose="00000500000000000000" pitchFamily="2" charset="0"/>
                </a:endParaRPr>
              </a:p>
            </p:txBody>
          </p:sp>
        </p:grpSp>
        <p:pic>
          <p:nvPicPr>
            <p:cNvPr id="20" name="Graphic 19" descr="Normal Distribution with solid fill">
              <a:extLst>
                <a:ext uri="{FF2B5EF4-FFF2-40B4-BE49-F238E27FC236}">
                  <a16:creationId xmlns:a16="http://schemas.microsoft.com/office/drawing/2014/main" id="{BFC6778C-7597-B7B4-EB4C-DB2FDB8945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62900" y="3840740"/>
              <a:ext cx="1968500" cy="1968500"/>
            </a:xfrm>
            <a:prstGeom prst="rect">
              <a:avLst/>
            </a:prstGeom>
          </p:spPr>
        </p:pic>
      </p:grpSp>
      <p:grpSp>
        <p:nvGrpSpPr>
          <p:cNvPr id="26" name="Group 25">
            <a:extLst>
              <a:ext uri="{FF2B5EF4-FFF2-40B4-BE49-F238E27FC236}">
                <a16:creationId xmlns:a16="http://schemas.microsoft.com/office/drawing/2014/main" id="{E4654247-2F47-39DA-0A27-752C7DA653C4}"/>
              </a:ext>
            </a:extLst>
          </p:cNvPr>
          <p:cNvGrpSpPr/>
          <p:nvPr/>
        </p:nvGrpSpPr>
        <p:grpSpPr>
          <a:xfrm>
            <a:off x="-4228535" y="0"/>
            <a:ext cx="11600329" cy="6858000"/>
            <a:chOff x="-1" y="0"/>
            <a:chExt cx="11600329" cy="6858000"/>
          </a:xfrm>
        </p:grpSpPr>
        <p:sp>
          <p:nvSpPr>
            <p:cNvPr id="27" name="Freeform: Shape 26">
              <a:extLst>
                <a:ext uri="{FF2B5EF4-FFF2-40B4-BE49-F238E27FC236}">
                  <a16:creationId xmlns:a16="http://schemas.microsoft.com/office/drawing/2014/main" id="{CC946944-4A77-F945-4D80-FD89F378ED2E}"/>
                </a:ext>
              </a:extLst>
            </p:cNvPr>
            <p:cNvSpPr>
              <a:spLocks/>
            </p:cNvSpPr>
            <p:nvPr/>
          </p:nvSpPr>
          <p:spPr>
            <a:xfrm>
              <a:off x="-1" y="0"/>
              <a:ext cx="11600329" cy="6858000"/>
            </a:xfrm>
            <a:custGeom>
              <a:avLst/>
              <a:gdLst>
                <a:gd name="connsiteX0" fmla="*/ 0 w 11600329"/>
                <a:gd name="connsiteY0" fmla="*/ 0 h 6858000"/>
                <a:gd name="connsiteX1" fmla="*/ 11035553 w 11600329"/>
                <a:gd name="connsiteY1" fmla="*/ 0 h 6858000"/>
                <a:gd name="connsiteX2" fmla="*/ 11035553 w 11600329"/>
                <a:gd name="connsiteY2" fmla="*/ 1443319 h 6858000"/>
                <a:gd name="connsiteX3" fmla="*/ 11483786 w 11600329"/>
                <a:gd name="connsiteY3" fmla="*/ 1443319 h 6858000"/>
                <a:gd name="connsiteX4" fmla="*/ 11600329 w 11600329"/>
                <a:gd name="connsiteY4" fmla="*/ 1559862 h 6858000"/>
                <a:gd name="connsiteX5" fmla="*/ 11600329 w 11600329"/>
                <a:gd name="connsiteY5" fmla="*/ 2026023 h 6858000"/>
                <a:gd name="connsiteX6" fmla="*/ 11483786 w 11600329"/>
                <a:gd name="connsiteY6" fmla="*/ 2142566 h 6858000"/>
                <a:gd name="connsiteX7" fmla="*/ 11035553 w 11600329"/>
                <a:gd name="connsiteY7" fmla="*/ 2142566 h 6858000"/>
                <a:gd name="connsiteX8" fmla="*/ 11035553 w 11600329"/>
                <a:gd name="connsiteY8" fmla="*/ 6858000 h 6858000"/>
                <a:gd name="connsiteX9" fmla="*/ 0 w 11600329"/>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0329" h="6858000">
                  <a:moveTo>
                    <a:pt x="0" y="0"/>
                  </a:moveTo>
                  <a:lnTo>
                    <a:pt x="11035553" y="0"/>
                  </a:lnTo>
                  <a:lnTo>
                    <a:pt x="11035553" y="1443319"/>
                  </a:lnTo>
                  <a:lnTo>
                    <a:pt x="11483786" y="1443319"/>
                  </a:lnTo>
                  <a:cubicBezTo>
                    <a:pt x="11548151" y="1443319"/>
                    <a:pt x="11600329" y="1495497"/>
                    <a:pt x="11600329" y="1559862"/>
                  </a:cubicBezTo>
                  <a:lnTo>
                    <a:pt x="11600329" y="2026023"/>
                  </a:lnTo>
                  <a:cubicBezTo>
                    <a:pt x="11600329" y="2090388"/>
                    <a:pt x="11548151" y="2142566"/>
                    <a:pt x="11483786" y="2142566"/>
                  </a:cubicBezTo>
                  <a:lnTo>
                    <a:pt x="11035553" y="2142566"/>
                  </a:lnTo>
                  <a:lnTo>
                    <a:pt x="11035553" y="6858000"/>
                  </a:lnTo>
                  <a:lnTo>
                    <a:pt x="0" y="6858000"/>
                  </a:lnTo>
                  <a:close/>
                </a:path>
              </a:pathLst>
            </a:custGeom>
            <a:solidFill>
              <a:schemeClr val="accent4">
                <a:lumMod val="20000"/>
                <a:lumOff val="80000"/>
              </a:schemeClr>
            </a:solidFill>
            <a:ln>
              <a:no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FA9B2535-0215-520A-AE6F-C8BF4B3CFA2F}"/>
                </a:ext>
              </a:extLst>
            </p:cNvPr>
            <p:cNvSpPr txBox="1"/>
            <p:nvPr/>
          </p:nvSpPr>
          <p:spPr>
            <a:xfrm>
              <a:off x="8032750" y="440550"/>
              <a:ext cx="1968500" cy="1569660"/>
            </a:xfrm>
            <a:prstGeom prst="rect">
              <a:avLst/>
            </a:prstGeom>
            <a:noFill/>
          </p:spPr>
          <p:txBody>
            <a:bodyPr wrap="square" rtlCol="0">
              <a:spAutoFit/>
            </a:bodyPr>
            <a:lstStyle/>
            <a:p>
              <a:r>
                <a:rPr lang="en-IN" sz="9600" b="1" dirty="0">
                  <a:solidFill>
                    <a:schemeClr val="tx1">
                      <a:alpha val="32000"/>
                    </a:schemeClr>
                  </a:solidFill>
                  <a:latin typeface="Montserrat" panose="00000500000000000000" pitchFamily="2" charset="0"/>
                </a:rPr>
                <a:t>01</a:t>
              </a:r>
              <a:endParaRPr lang="en-US" sz="9600" b="1" dirty="0">
                <a:solidFill>
                  <a:schemeClr val="tx1">
                    <a:alpha val="32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57E0E9C0-8187-2F78-5697-366E9AB604F1}"/>
                </a:ext>
              </a:extLst>
            </p:cNvPr>
            <p:cNvSpPr txBox="1"/>
            <p:nvPr/>
          </p:nvSpPr>
          <p:spPr>
            <a:xfrm>
              <a:off x="7613650" y="2010210"/>
              <a:ext cx="2387600" cy="461665"/>
            </a:xfrm>
            <a:prstGeom prst="rect">
              <a:avLst/>
            </a:prstGeom>
            <a:noFill/>
          </p:spPr>
          <p:txBody>
            <a:bodyPr wrap="square" rtlCol="0">
              <a:spAutoFit/>
            </a:bodyPr>
            <a:lstStyle/>
            <a:p>
              <a:pPr algn="ctr"/>
              <a:r>
                <a:rPr lang="en-IN" sz="2400" b="1" dirty="0">
                  <a:latin typeface="Montserrat" panose="00000500000000000000" pitchFamily="2" charset="0"/>
                </a:rPr>
                <a:t>Definition</a:t>
              </a:r>
              <a:endParaRPr lang="en-US" sz="2400" b="1" dirty="0">
                <a:latin typeface="Montserrat" panose="00000500000000000000" pitchFamily="2" charset="0"/>
              </a:endParaRPr>
            </a:p>
          </p:txBody>
        </p:sp>
        <p:sp>
          <p:nvSpPr>
            <p:cNvPr id="30" name="TextBox 29">
              <a:extLst>
                <a:ext uri="{FF2B5EF4-FFF2-40B4-BE49-F238E27FC236}">
                  <a16:creationId xmlns:a16="http://schemas.microsoft.com/office/drawing/2014/main" id="{BEE34A94-DAB6-C43C-4246-4B948E43FEAA}"/>
                </a:ext>
              </a:extLst>
            </p:cNvPr>
            <p:cNvSpPr txBox="1"/>
            <p:nvPr/>
          </p:nvSpPr>
          <p:spPr>
            <a:xfrm>
              <a:off x="7480300" y="2667000"/>
              <a:ext cx="2654300" cy="1200329"/>
            </a:xfrm>
            <a:prstGeom prst="rect">
              <a:avLst/>
            </a:prstGeom>
            <a:noFill/>
          </p:spPr>
          <p:txBody>
            <a:bodyPr wrap="square" rtlCol="0">
              <a:spAutoFit/>
            </a:bodyPr>
            <a:lstStyle/>
            <a:p>
              <a:pPr marL="285750" indent="-285750" algn="ctr">
                <a:buFont typeface="Arial" panose="020B0604020202020204" pitchFamily="34" charset="0"/>
                <a:buChar char="•"/>
              </a:pPr>
              <a:r>
                <a:rPr lang="en-IN" dirty="0"/>
                <a:t>What is an Elliptic Curve?</a:t>
              </a:r>
            </a:p>
            <a:p>
              <a:pPr marL="285750" indent="-285750" algn="ctr">
                <a:buFont typeface="Arial" panose="020B0604020202020204" pitchFamily="34" charset="0"/>
                <a:buChar char="•"/>
              </a:pPr>
              <a:r>
                <a:rPr lang="en-IN" dirty="0"/>
                <a:t>What is Elliptic Curve Cryptography?</a:t>
              </a:r>
              <a:endParaRPr lang="en-US" dirty="0"/>
            </a:p>
          </p:txBody>
        </p:sp>
        <p:pic>
          <p:nvPicPr>
            <p:cNvPr id="31" name="Graphic 30" descr="Questions with solid fill">
              <a:extLst>
                <a:ext uri="{FF2B5EF4-FFF2-40B4-BE49-F238E27FC236}">
                  <a16:creationId xmlns:a16="http://schemas.microsoft.com/office/drawing/2014/main" id="{AE64B14E-03FC-D8F7-9159-69B99D7D00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4000" y="4075668"/>
              <a:ext cx="1866900" cy="1866900"/>
            </a:xfrm>
            <a:prstGeom prst="rect">
              <a:avLst/>
            </a:prstGeom>
          </p:spPr>
        </p:pic>
        <p:sp>
          <p:nvSpPr>
            <p:cNvPr id="32" name="TextBox 31">
              <a:extLst>
                <a:ext uri="{FF2B5EF4-FFF2-40B4-BE49-F238E27FC236}">
                  <a16:creationId xmlns:a16="http://schemas.microsoft.com/office/drawing/2014/main" id="{3388EC21-5E58-7225-429A-52712CB2BE95}"/>
                </a:ext>
              </a:extLst>
            </p:cNvPr>
            <p:cNvSpPr txBox="1"/>
            <p:nvPr/>
          </p:nvSpPr>
          <p:spPr>
            <a:xfrm>
              <a:off x="11054228" y="1462564"/>
              <a:ext cx="546100" cy="646331"/>
            </a:xfrm>
            <a:prstGeom prst="rect">
              <a:avLst/>
            </a:prstGeom>
            <a:noFill/>
          </p:spPr>
          <p:txBody>
            <a:bodyPr wrap="square" rtlCol="0">
              <a:spAutoFit/>
            </a:bodyPr>
            <a:lstStyle/>
            <a:p>
              <a:r>
                <a:rPr lang="en-IN" sz="3600" b="1" dirty="0">
                  <a:latin typeface="Montserrat" panose="00000500000000000000" pitchFamily="2" charset="0"/>
                </a:rPr>
                <a:t>1</a:t>
              </a:r>
              <a:endParaRPr lang="en-US" sz="3600" b="1" dirty="0">
                <a:latin typeface="Montserrat" panose="00000500000000000000" pitchFamily="2" charset="0"/>
              </a:endParaRPr>
            </a:p>
          </p:txBody>
        </p:sp>
      </p:grpSp>
    </p:spTree>
    <p:extLst>
      <p:ext uri="{BB962C8B-B14F-4D97-AF65-F5344CB8AC3E}">
        <p14:creationId xmlns:p14="http://schemas.microsoft.com/office/powerpoint/2010/main" val="8207716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4"/>
            </a:gs>
            <a:gs pos="100000">
              <a:srgbClr val="F69616"/>
            </a:gs>
            <a:gs pos="0">
              <a:schemeClr val="accent4">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455054EB-0C36-79EF-6EE9-C957AD884609}"/>
              </a:ext>
            </a:extLst>
          </p:cNvPr>
          <p:cNvSpPr/>
          <p:nvPr/>
        </p:nvSpPr>
        <p:spPr>
          <a:xfrm rot="5400000">
            <a:off x="2559436" y="-7161695"/>
            <a:ext cx="12805637" cy="9180294"/>
          </a:xfrm>
          <a:custGeom>
            <a:avLst/>
            <a:gdLst>
              <a:gd name="connsiteX0" fmla="*/ 9825327 w 12805637"/>
              <a:gd name="connsiteY0" fmla="*/ 2593257 h 9180294"/>
              <a:gd name="connsiteX1" fmla="*/ 10456326 w 12805637"/>
              <a:gd name="connsiteY1" fmla="*/ 1331259 h 9180294"/>
              <a:gd name="connsiteX2" fmla="*/ 12174637 w 12805637"/>
              <a:gd name="connsiteY2" fmla="*/ 1331259 h 9180294"/>
              <a:gd name="connsiteX3" fmla="*/ 12805637 w 12805637"/>
              <a:gd name="connsiteY3" fmla="*/ 2593257 h 9180294"/>
              <a:gd name="connsiteX4" fmla="*/ 12174637 w 12805637"/>
              <a:gd name="connsiteY4" fmla="*/ 3855253 h 9180294"/>
              <a:gd name="connsiteX5" fmla="*/ 10456326 w 12805637"/>
              <a:gd name="connsiteY5" fmla="*/ 3855253 h 9180294"/>
              <a:gd name="connsiteX6" fmla="*/ 9825327 w 12805637"/>
              <a:gd name="connsiteY6" fmla="*/ 5255777 h 9180294"/>
              <a:gd name="connsiteX7" fmla="*/ 10456326 w 12805637"/>
              <a:gd name="connsiteY7" fmla="*/ 3993779 h 9180294"/>
              <a:gd name="connsiteX8" fmla="*/ 12174637 w 12805637"/>
              <a:gd name="connsiteY8" fmla="*/ 3993779 h 9180294"/>
              <a:gd name="connsiteX9" fmla="*/ 12805637 w 12805637"/>
              <a:gd name="connsiteY9" fmla="*/ 5255777 h 9180294"/>
              <a:gd name="connsiteX10" fmla="*/ 12174637 w 12805637"/>
              <a:gd name="connsiteY10" fmla="*/ 6517772 h 9180294"/>
              <a:gd name="connsiteX11" fmla="*/ 10456326 w 12805637"/>
              <a:gd name="connsiteY11" fmla="*/ 6517772 h 9180294"/>
              <a:gd name="connsiteX12" fmla="*/ 7368996 w 12805637"/>
              <a:gd name="connsiteY12" fmla="*/ 3924519 h 9180294"/>
              <a:gd name="connsiteX13" fmla="*/ 7999995 w 12805637"/>
              <a:gd name="connsiteY13" fmla="*/ 2662521 h 9180294"/>
              <a:gd name="connsiteX14" fmla="*/ 9718307 w 12805637"/>
              <a:gd name="connsiteY14" fmla="*/ 2662521 h 9180294"/>
              <a:gd name="connsiteX15" fmla="*/ 10349306 w 12805637"/>
              <a:gd name="connsiteY15" fmla="*/ 3924519 h 9180294"/>
              <a:gd name="connsiteX16" fmla="*/ 9718307 w 12805637"/>
              <a:gd name="connsiteY16" fmla="*/ 5186515 h 9180294"/>
              <a:gd name="connsiteX17" fmla="*/ 7999995 w 12805637"/>
              <a:gd name="connsiteY17" fmla="*/ 5186515 h 9180294"/>
              <a:gd name="connsiteX18" fmla="*/ 7368996 w 12805637"/>
              <a:gd name="connsiteY18" fmla="*/ 6587038 h 9180294"/>
              <a:gd name="connsiteX19" fmla="*/ 7999995 w 12805637"/>
              <a:gd name="connsiteY19" fmla="*/ 5325041 h 9180294"/>
              <a:gd name="connsiteX20" fmla="*/ 9718307 w 12805637"/>
              <a:gd name="connsiteY20" fmla="*/ 5325041 h 9180294"/>
              <a:gd name="connsiteX21" fmla="*/ 10349306 w 12805637"/>
              <a:gd name="connsiteY21" fmla="*/ 6587038 h 9180294"/>
              <a:gd name="connsiteX22" fmla="*/ 9718307 w 12805637"/>
              <a:gd name="connsiteY22" fmla="*/ 7849034 h 9180294"/>
              <a:gd name="connsiteX23" fmla="*/ 7999995 w 12805637"/>
              <a:gd name="connsiteY23" fmla="*/ 7849034 h 9180294"/>
              <a:gd name="connsiteX24" fmla="*/ 7368995 w 12805637"/>
              <a:gd name="connsiteY24" fmla="*/ 1261996 h 9180294"/>
              <a:gd name="connsiteX25" fmla="*/ 7999994 w 12805637"/>
              <a:gd name="connsiteY25" fmla="*/ 0 h 9180294"/>
              <a:gd name="connsiteX26" fmla="*/ 9718306 w 12805637"/>
              <a:gd name="connsiteY26" fmla="*/ 0 h 9180294"/>
              <a:gd name="connsiteX27" fmla="*/ 10349305 w 12805637"/>
              <a:gd name="connsiteY27" fmla="*/ 1261996 h 9180294"/>
              <a:gd name="connsiteX28" fmla="*/ 9718306 w 12805637"/>
              <a:gd name="connsiteY28" fmla="*/ 2523993 h 9180294"/>
              <a:gd name="connsiteX29" fmla="*/ 7999994 w 12805637"/>
              <a:gd name="connsiteY29" fmla="*/ 2523993 h 9180294"/>
              <a:gd name="connsiteX30" fmla="*/ 4912666 w 12805637"/>
              <a:gd name="connsiteY30" fmla="*/ 7918298 h 9180294"/>
              <a:gd name="connsiteX31" fmla="*/ 5543664 w 12805637"/>
              <a:gd name="connsiteY31" fmla="*/ 6656301 h 9180294"/>
              <a:gd name="connsiteX32" fmla="*/ 7261975 w 12805637"/>
              <a:gd name="connsiteY32" fmla="*/ 6656301 h 9180294"/>
              <a:gd name="connsiteX33" fmla="*/ 7892974 w 12805637"/>
              <a:gd name="connsiteY33" fmla="*/ 7918298 h 9180294"/>
              <a:gd name="connsiteX34" fmla="*/ 7261975 w 12805637"/>
              <a:gd name="connsiteY34" fmla="*/ 9180294 h 9180294"/>
              <a:gd name="connsiteX35" fmla="*/ 5543664 w 12805637"/>
              <a:gd name="connsiteY35" fmla="*/ 9180294 h 9180294"/>
              <a:gd name="connsiteX36" fmla="*/ 4912665 w 12805637"/>
              <a:gd name="connsiteY36" fmla="*/ 5255779 h 9180294"/>
              <a:gd name="connsiteX37" fmla="*/ 5543664 w 12805637"/>
              <a:gd name="connsiteY37" fmla="*/ 3993781 h 9180294"/>
              <a:gd name="connsiteX38" fmla="*/ 7261975 w 12805637"/>
              <a:gd name="connsiteY38" fmla="*/ 3993781 h 9180294"/>
              <a:gd name="connsiteX39" fmla="*/ 7892974 w 12805637"/>
              <a:gd name="connsiteY39" fmla="*/ 5255779 h 9180294"/>
              <a:gd name="connsiteX40" fmla="*/ 7261975 w 12805637"/>
              <a:gd name="connsiteY40" fmla="*/ 6517774 h 9180294"/>
              <a:gd name="connsiteX41" fmla="*/ 5543664 w 12805637"/>
              <a:gd name="connsiteY41" fmla="*/ 6517774 h 9180294"/>
              <a:gd name="connsiteX42" fmla="*/ 4912665 w 12805637"/>
              <a:gd name="connsiteY42" fmla="*/ 2593257 h 9180294"/>
              <a:gd name="connsiteX43" fmla="*/ 5543663 w 12805637"/>
              <a:gd name="connsiteY43" fmla="*/ 1331261 h 9180294"/>
              <a:gd name="connsiteX44" fmla="*/ 7261974 w 12805637"/>
              <a:gd name="connsiteY44" fmla="*/ 1331261 h 9180294"/>
              <a:gd name="connsiteX45" fmla="*/ 7892973 w 12805637"/>
              <a:gd name="connsiteY45" fmla="*/ 2593257 h 9180294"/>
              <a:gd name="connsiteX46" fmla="*/ 7261974 w 12805637"/>
              <a:gd name="connsiteY46" fmla="*/ 3855253 h 9180294"/>
              <a:gd name="connsiteX47" fmla="*/ 5543663 w 12805637"/>
              <a:gd name="connsiteY47" fmla="*/ 3855253 h 9180294"/>
              <a:gd name="connsiteX48" fmla="*/ 2456334 w 12805637"/>
              <a:gd name="connsiteY48" fmla="*/ 6587038 h 9180294"/>
              <a:gd name="connsiteX49" fmla="*/ 3087333 w 12805637"/>
              <a:gd name="connsiteY49" fmla="*/ 5325041 h 9180294"/>
              <a:gd name="connsiteX50" fmla="*/ 4805645 w 12805637"/>
              <a:gd name="connsiteY50" fmla="*/ 5325041 h 9180294"/>
              <a:gd name="connsiteX51" fmla="*/ 5436644 w 12805637"/>
              <a:gd name="connsiteY51" fmla="*/ 6587038 h 9180294"/>
              <a:gd name="connsiteX52" fmla="*/ 4805645 w 12805637"/>
              <a:gd name="connsiteY52" fmla="*/ 7849034 h 9180294"/>
              <a:gd name="connsiteX53" fmla="*/ 3087333 w 12805637"/>
              <a:gd name="connsiteY53" fmla="*/ 7849034 h 9180294"/>
              <a:gd name="connsiteX54" fmla="*/ 2456334 w 12805637"/>
              <a:gd name="connsiteY54" fmla="*/ 3924519 h 9180294"/>
              <a:gd name="connsiteX55" fmla="*/ 3087333 w 12805637"/>
              <a:gd name="connsiteY55" fmla="*/ 2662521 h 9180294"/>
              <a:gd name="connsiteX56" fmla="*/ 4805645 w 12805637"/>
              <a:gd name="connsiteY56" fmla="*/ 2662521 h 9180294"/>
              <a:gd name="connsiteX57" fmla="*/ 5436644 w 12805637"/>
              <a:gd name="connsiteY57" fmla="*/ 3924519 h 9180294"/>
              <a:gd name="connsiteX58" fmla="*/ 4805645 w 12805637"/>
              <a:gd name="connsiteY58" fmla="*/ 5186515 h 9180294"/>
              <a:gd name="connsiteX59" fmla="*/ 3087333 w 12805637"/>
              <a:gd name="connsiteY59" fmla="*/ 5186515 h 9180294"/>
              <a:gd name="connsiteX60" fmla="*/ 2456333 w 12805637"/>
              <a:gd name="connsiteY60" fmla="*/ 1261996 h 9180294"/>
              <a:gd name="connsiteX61" fmla="*/ 3087332 w 12805637"/>
              <a:gd name="connsiteY61" fmla="*/ 0 h 9180294"/>
              <a:gd name="connsiteX62" fmla="*/ 4805643 w 12805637"/>
              <a:gd name="connsiteY62" fmla="*/ 0 h 9180294"/>
              <a:gd name="connsiteX63" fmla="*/ 5436643 w 12805637"/>
              <a:gd name="connsiteY63" fmla="*/ 1261996 h 9180294"/>
              <a:gd name="connsiteX64" fmla="*/ 4805643 w 12805637"/>
              <a:gd name="connsiteY64" fmla="*/ 2523993 h 9180294"/>
              <a:gd name="connsiteX65" fmla="*/ 3087332 w 12805637"/>
              <a:gd name="connsiteY65" fmla="*/ 2523993 h 9180294"/>
              <a:gd name="connsiteX66" fmla="*/ 0 w 12805637"/>
              <a:gd name="connsiteY66" fmla="*/ 5255775 h 9180294"/>
              <a:gd name="connsiteX67" fmla="*/ 630999 w 12805637"/>
              <a:gd name="connsiteY67" fmla="*/ 3993779 h 9180294"/>
              <a:gd name="connsiteX68" fmla="*/ 2349311 w 12805637"/>
              <a:gd name="connsiteY68" fmla="*/ 3993779 h 9180294"/>
              <a:gd name="connsiteX69" fmla="*/ 2980310 w 12805637"/>
              <a:gd name="connsiteY69" fmla="*/ 5255775 h 9180294"/>
              <a:gd name="connsiteX70" fmla="*/ 2349311 w 12805637"/>
              <a:gd name="connsiteY70" fmla="*/ 6517771 h 9180294"/>
              <a:gd name="connsiteX71" fmla="*/ 630999 w 12805637"/>
              <a:gd name="connsiteY71" fmla="*/ 6517771 h 9180294"/>
              <a:gd name="connsiteX72" fmla="*/ 0 w 12805637"/>
              <a:gd name="connsiteY72" fmla="*/ 2593255 h 9180294"/>
              <a:gd name="connsiteX73" fmla="*/ 630999 w 12805637"/>
              <a:gd name="connsiteY73" fmla="*/ 1331259 h 9180294"/>
              <a:gd name="connsiteX74" fmla="*/ 2349311 w 12805637"/>
              <a:gd name="connsiteY74" fmla="*/ 1331259 h 9180294"/>
              <a:gd name="connsiteX75" fmla="*/ 2980310 w 12805637"/>
              <a:gd name="connsiteY75" fmla="*/ 2593255 h 9180294"/>
              <a:gd name="connsiteX76" fmla="*/ 2349311 w 12805637"/>
              <a:gd name="connsiteY76" fmla="*/ 3855251 h 9180294"/>
              <a:gd name="connsiteX77" fmla="*/ 630999 w 12805637"/>
              <a:gd name="connsiteY77" fmla="*/ 3855251 h 918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2805637" h="9180294">
                <a:moveTo>
                  <a:pt x="9825327" y="2593257"/>
                </a:moveTo>
                <a:lnTo>
                  <a:pt x="10456326" y="1331259"/>
                </a:lnTo>
                <a:lnTo>
                  <a:pt x="12174637" y="1331259"/>
                </a:lnTo>
                <a:lnTo>
                  <a:pt x="12805637" y="2593257"/>
                </a:lnTo>
                <a:lnTo>
                  <a:pt x="12174637" y="3855253"/>
                </a:lnTo>
                <a:lnTo>
                  <a:pt x="10456326" y="3855253"/>
                </a:lnTo>
                <a:close/>
                <a:moveTo>
                  <a:pt x="9825327" y="5255777"/>
                </a:moveTo>
                <a:lnTo>
                  <a:pt x="10456326" y="3993779"/>
                </a:lnTo>
                <a:lnTo>
                  <a:pt x="12174637" y="3993779"/>
                </a:lnTo>
                <a:lnTo>
                  <a:pt x="12805637" y="5255777"/>
                </a:lnTo>
                <a:lnTo>
                  <a:pt x="12174637" y="6517772"/>
                </a:lnTo>
                <a:lnTo>
                  <a:pt x="10456326" y="6517772"/>
                </a:lnTo>
                <a:close/>
                <a:moveTo>
                  <a:pt x="7368996" y="3924519"/>
                </a:moveTo>
                <a:lnTo>
                  <a:pt x="7999995" y="2662521"/>
                </a:lnTo>
                <a:lnTo>
                  <a:pt x="9718307" y="2662521"/>
                </a:lnTo>
                <a:lnTo>
                  <a:pt x="10349306" y="3924519"/>
                </a:lnTo>
                <a:lnTo>
                  <a:pt x="9718307" y="5186515"/>
                </a:lnTo>
                <a:lnTo>
                  <a:pt x="7999995" y="5186515"/>
                </a:lnTo>
                <a:close/>
                <a:moveTo>
                  <a:pt x="7368996" y="6587038"/>
                </a:moveTo>
                <a:lnTo>
                  <a:pt x="7999995" y="5325041"/>
                </a:lnTo>
                <a:lnTo>
                  <a:pt x="9718307" y="5325041"/>
                </a:lnTo>
                <a:lnTo>
                  <a:pt x="10349306" y="6587038"/>
                </a:lnTo>
                <a:lnTo>
                  <a:pt x="9718307" y="7849034"/>
                </a:lnTo>
                <a:lnTo>
                  <a:pt x="7999995" y="7849034"/>
                </a:lnTo>
                <a:close/>
                <a:moveTo>
                  <a:pt x="7368995" y="1261996"/>
                </a:moveTo>
                <a:lnTo>
                  <a:pt x="7999994" y="0"/>
                </a:lnTo>
                <a:lnTo>
                  <a:pt x="9718306" y="0"/>
                </a:lnTo>
                <a:lnTo>
                  <a:pt x="10349305" y="1261996"/>
                </a:lnTo>
                <a:lnTo>
                  <a:pt x="9718306" y="2523993"/>
                </a:lnTo>
                <a:lnTo>
                  <a:pt x="7999994" y="2523993"/>
                </a:lnTo>
                <a:close/>
                <a:moveTo>
                  <a:pt x="4912666" y="7918298"/>
                </a:moveTo>
                <a:lnTo>
                  <a:pt x="5543664" y="6656301"/>
                </a:lnTo>
                <a:lnTo>
                  <a:pt x="7261975" y="6656301"/>
                </a:lnTo>
                <a:lnTo>
                  <a:pt x="7892974" y="7918298"/>
                </a:lnTo>
                <a:lnTo>
                  <a:pt x="7261975" y="9180294"/>
                </a:lnTo>
                <a:lnTo>
                  <a:pt x="5543664" y="9180294"/>
                </a:lnTo>
                <a:close/>
                <a:moveTo>
                  <a:pt x="4912665" y="5255779"/>
                </a:moveTo>
                <a:lnTo>
                  <a:pt x="5543664" y="3993781"/>
                </a:lnTo>
                <a:lnTo>
                  <a:pt x="7261975" y="3993781"/>
                </a:lnTo>
                <a:lnTo>
                  <a:pt x="7892974" y="5255779"/>
                </a:lnTo>
                <a:lnTo>
                  <a:pt x="7261975" y="6517774"/>
                </a:lnTo>
                <a:lnTo>
                  <a:pt x="5543664" y="6517774"/>
                </a:lnTo>
                <a:close/>
                <a:moveTo>
                  <a:pt x="4912665" y="2593257"/>
                </a:moveTo>
                <a:lnTo>
                  <a:pt x="5543663" y="1331261"/>
                </a:lnTo>
                <a:lnTo>
                  <a:pt x="7261974" y="1331261"/>
                </a:lnTo>
                <a:lnTo>
                  <a:pt x="7892973" y="2593257"/>
                </a:lnTo>
                <a:lnTo>
                  <a:pt x="7261974" y="3855253"/>
                </a:lnTo>
                <a:lnTo>
                  <a:pt x="5543663" y="3855253"/>
                </a:lnTo>
                <a:close/>
                <a:moveTo>
                  <a:pt x="2456334" y="6587038"/>
                </a:moveTo>
                <a:lnTo>
                  <a:pt x="3087333" y="5325041"/>
                </a:lnTo>
                <a:lnTo>
                  <a:pt x="4805645" y="5325041"/>
                </a:lnTo>
                <a:lnTo>
                  <a:pt x="5436644" y="6587038"/>
                </a:lnTo>
                <a:lnTo>
                  <a:pt x="4805645" y="7849034"/>
                </a:lnTo>
                <a:lnTo>
                  <a:pt x="3087333" y="7849034"/>
                </a:lnTo>
                <a:close/>
                <a:moveTo>
                  <a:pt x="2456334" y="3924519"/>
                </a:moveTo>
                <a:lnTo>
                  <a:pt x="3087333" y="2662521"/>
                </a:lnTo>
                <a:lnTo>
                  <a:pt x="4805645" y="2662521"/>
                </a:lnTo>
                <a:lnTo>
                  <a:pt x="5436644" y="3924519"/>
                </a:lnTo>
                <a:lnTo>
                  <a:pt x="4805645" y="5186515"/>
                </a:lnTo>
                <a:lnTo>
                  <a:pt x="3087333" y="5186515"/>
                </a:lnTo>
                <a:close/>
                <a:moveTo>
                  <a:pt x="2456333" y="1261996"/>
                </a:moveTo>
                <a:lnTo>
                  <a:pt x="3087332" y="0"/>
                </a:lnTo>
                <a:lnTo>
                  <a:pt x="4805643" y="0"/>
                </a:lnTo>
                <a:lnTo>
                  <a:pt x="5436643" y="1261996"/>
                </a:lnTo>
                <a:lnTo>
                  <a:pt x="4805643" y="2523993"/>
                </a:lnTo>
                <a:lnTo>
                  <a:pt x="3087332" y="2523993"/>
                </a:lnTo>
                <a:close/>
                <a:moveTo>
                  <a:pt x="0" y="5255775"/>
                </a:moveTo>
                <a:lnTo>
                  <a:pt x="630999" y="3993779"/>
                </a:lnTo>
                <a:lnTo>
                  <a:pt x="2349311" y="3993779"/>
                </a:lnTo>
                <a:lnTo>
                  <a:pt x="2980310" y="5255775"/>
                </a:lnTo>
                <a:lnTo>
                  <a:pt x="2349311" y="6517771"/>
                </a:lnTo>
                <a:lnTo>
                  <a:pt x="630999" y="6517771"/>
                </a:lnTo>
                <a:close/>
                <a:moveTo>
                  <a:pt x="0" y="2593255"/>
                </a:moveTo>
                <a:lnTo>
                  <a:pt x="630999" y="1331259"/>
                </a:lnTo>
                <a:lnTo>
                  <a:pt x="2349311" y="1331259"/>
                </a:lnTo>
                <a:lnTo>
                  <a:pt x="2980310" y="2593255"/>
                </a:lnTo>
                <a:lnTo>
                  <a:pt x="2349311" y="3855251"/>
                </a:lnTo>
                <a:lnTo>
                  <a:pt x="630999" y="3855251"/>
                </a:lnTo>
                <a:close/>
              </a:path>
            </a:pathLst>
          </a:custGeom>
          <a:blipFill dpi="0" rotWithShape="0">
            <a:blip r:embed="rId2"/>
            <a:srcRect/>
            <a:stretch>
              <a:fillRect/>
            </a:stretch>
          </a:blipFill>
          <a:ln>
            <a:noFill/>
          </a:ln>
          <a:effectLst>
            <a:innerShdw blurRad="381000" dist="177800">
              <a:prstClr val="black">
                <a:alpha val="0"/>
              </a:prstClr>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5" name="Title 1">
            <a:extLst>
              <a:ext uri="{FF2B5EF4-FFF2-40B4-BE49-F238E27FC236}">
                <a16:creationId xmlns:a16="http://schemas.microsoft.com/office/drawing/2014/main" id="{735AB893-E50E-0144-1173-3004F3427E8C}"/>
              </a:ext>
            </a:extLst>
          </p:cNvPr>
          <p:cNvSpPr>
            <a:spLocks noGrp="1"/>
          </p:cNvSpPr>
          <p:nvPr>
            <p:ph type="title"/>
          </p:nvPr>
        </p:nvSpPr>
        <p:spPr>
          <a:xfrm>
            <a:off x="275031" y="1182126"/>
            <a:ext cx="6798541" cy="792656"/>
          </a:xfrm>
        </p:spPr>
        <p:txBody>
          <a:bodyPr anchor="b">
            <a:normAutofit/>
          </a:bodyPr>
          <a:lstStyle/>
          <a:p>
            <a:r>
              <a:rPr lang="en-US" b="1" dirty="0">
                <a:latin typeface="Arial Black" panose="020B0A04020102020204" pitchFamily="34" charset="0"/>
              </a:rPr>
              <a:t>Definition</a:t>
            </a:r>
          </a:p>
        </p:txBody>
      </p:sp>
      <p:sp>
        <p:nvSpPr>
          <p:cNvPr id="2" name="Rectangle 1"/>
          <p:cNvSpPr/>
          <p:nvPr/>
        </p:nvSpPr>
        <p:spPr>
          <a:xfrm>
            <a:off x="275031" y="2540970"/>
            <a:ext cx="6096000" cy="1569660"/>
          </a:xfrm>
          <a:prstGeom prst="rect">
            <a:avLst/>
          </a:prstGeom>
        </p:spPr>
        <p:txBody>
          <a:bodyPr>
            <a:spAutoFit/>
          </a:bodyPr>
          <a:lstStyle/>
          <a:p>
            <a:r>
              <a:rPr lang="en-US" dirty="0">
                <a:solidFill>
                  <a:srgbClr val="36393A"/>
                </a:solidFill>
                <a:latin typeface="-apple-system"/>
              </a:rPr>
              <a:t>An elliptic curve is the set of points that satisfy a specific mathematical equation. The equation for an elliptic curve looks something like this:</a:t>
            </a:r>
          </a:p>
          <a:p>
            <a:endParaRPr lang="en-US" dirty="0">
              <a:solidFill>
                <a:srgbClr val="36393A"/>
              </a:solidFill>
              <a:latin typeface="-apple-system"/>
            </a:endParaRPr>
          </a:p>
          <a:p>
            <a:r>
              <a:rPr lang="en-US" sz="2400" b="1" dirty="0">
                <a:solidFill>
                  <a:srgbClr val="36393A"/>
                </a:solidFill>
                <a:latin typeface="-apple-system"/>
              </a:rPr>
              <a:t>y</a:t>
            </a:r>
            <a:r>
              <a:rPr lang="en-US" sz="2400" b="1" baseline="30000" dirty="0">
                <a:solidFill>
                  <a:srgbClr val="36393A"/>
                </a:solidFill>
                <a:latin typeface="-apple-system"/>
              </a:rPr>
              <a:t>2</a:t>
            </a:r>
            <a:r>
              <a:rPr lang="en-US" sz="2400" b="1" dirty="0">
                <a:solidFill>
                  <a:srgbClr val="36393A"/>
                </a:solidFill>
                <a:latin typeface="-apple-system"/>
              </a:rPr>
              <a:t> = x</a:t>
            </a:r>
            <a:r>
              <a:rPr lang="en-US" sz="2400" b="1" baseline="30000" dirty="0">
                <a:solidFill>
                  <a:srgbClr val="36393A"/>
                </a:solidFill>
                <a:latin typeface="-apple-system"/>
              </a:rPr>
              <a:t>3</a:t>
            </a:r>
            <a:r>
              <a:rPr lang="en-US" sz="2400" b="1" dirty="0">
                <a:solidFill>
                  <a:srgbClr val="36393A"/>
                </a:solidFill>
                <a:latin typeface="-apple-system"/>
              </a:rPr>
              <a:t> + ax + b</a:t>
            </a:r>
            <a:endParaRPr lang="en-US" sz="2400" b="1" i="0" dirty="0">
              <a:solidFill>
                <a:srgbClr val="36393A"/>
              </a:solidFill>
              <a:effectLst/>
              <a:latin typeface="-apple-system"/>
            </a:endParaRPr>
          </a:p>
        </p:txBody>
      </p:sp>
    </p:spTree>
    <p:extLst>
      <p:ext uri="{BB962C8B-B14F-4D97-AF65-F5344CB8AC3E}">
        <p14:creationId xmlns:p14="http://schemas.microsoft.com/office/powerpoint/2010/main" val="38218465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2827</Words>
  <Application>Microsoft Office PowerPoint</Application>
  <PresentationFormat>Widescreen</PresentationFormat>
  <Paragraphs>421</Paragraphs>
  <Slides>41</Slides>
  <Notes>0</Notes>
  <HiddenSlides>11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-apple-system</vt:lpstr>
      <vt:lpstr>Arial</vt:lpstr>
      <vt:lpstr>Arial Black</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Definition</vt:lpstr>
      <vt:lpstr>Definition</vt:lpstr>
      <vt:lpstr>Horizontal Symmetry</vt:lpstr>
      <vt:lpstr>Horizontal Symmetry</vt:lpstr>
      <vt:lpstr>How difficult is it to break into it?</vt:lpstr>
      <vt:lpstr>PowerPoint Presentation</vt:lpstr>
      <vt:lpstr>PowerPoint Presentation</vt:lpstr>
      <vt:lpstr>A Real Example</vt:lpstr>
      <vt:lpstr>PowerPoint Presentation</vt:lpstr>
      <vt:lpstr>A Real Example (continued)</vt:lpstr>
      <vt:lpstr>A Real Example (Continued)</vt:lpstr>
      <vt:lpstr>A Real Example (Continued)</vt:lpstr>
      <vt:lpstr>PowerPoint Presentation</vt:lpstr>
      <vt:lpstr>PowerPoint Presentation</vt:lpstr>
      <vt:lpstr>What does it all mean?</vt:lpstr>
      <vt:lpstr>PowerPoint Presentation</vt:lpstr>
      <vt:lpstr>PowerPoint Presentation</vt:lpstr>
      <vt:lpstr>PowerPoint Presentation</vt:lpstr>
      <vt:lpstr>Let’s Visualize it</vt:lpstr>
      <vt:lpstr>PowerPoint Presentation</vt:lpstr>
      <vt:lpstr>Elliptic Curves in Action</vt:lpstr>
      <vt:lpstr>PowerPoint Presentation</vt:lpstr>
      <vt:lpstr>PowerPoint Presentation</vt:lpstr>
      <vt:lpstr>PowerPoint Presentation</vt:lpstr>
      <vt:lpstr>PowerPoint Presentation</vt:lpstr>
      <vt:lpstr>PowerPoint Presentation</vt:lpstr>
      <vt:lpstr>The Downside ??</vt:lpstr>
      <vt:lpstr>PowerPoint Presentation</vt:lpstr>
      <vt:lpstr>Looking Ahead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Sridhar Iyer</dc:creator>
  <cp:lastModifiedBy>Sridhar Iyer</cp:lastModifiedBy>
  <cp:revision>9</cp:revision>
  <dcterms:created xsi:type="dcterms:W3CDTF">2024-02-23T16:31:48Z</dcterms:created>
  <dcterms:modified xsi:type="dcterms:W3CDTF">2024-02-25T16:19:26Z</dcterms:modified>
</cp:coreProperties>
</file>