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72" r:id="rId11"/>
    <p:sldId id="27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4" r:id="rId20"/>
    <p:sldId id="275" r:id="rId21"/>
    <p:sldId id="276" r:id="rId22"/>
    <p:sldId id="278" r:id="rId23"/>
    <p:sldId id="281" r:id="rId24"/>
    <p:sldId id="282" r:id="rId25"/>
    <p:sldId id="283" r:id="rId26"/>
    <p:sldId id="284" r:id="rId27"/>
    <p:sldId id="285" r:id="rId28"/>
    <p:sldId id="279" r:id="rId29"/>
    <p:sldId id="280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4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8BB6-CC29-48A8-BECA-EE9914B2F1A2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CDA-9B46-4BC9-AF34-C68BDCA1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6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8BB6-CC29-48A8-BECA-EE9914B2F1A2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CDA-9B46-4BC9-AF34-C68BDCA1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5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8BB6-CC29-48A8-BECA-EE9914B2F1A2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CDA-9B46-4BC9-AF34-C68BDCA1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8BB6-CC29-48A8-BECA-EE9914B2F1A2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CDA-9B46-4BC9-AF34-C68BDCA1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8BB6-CC29-48A8-BECA-EE9914B2F1A2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CDA-9B46-4BC9-AF34-C68BDCA1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8BB6-CC29-48A8-BECA-EE9914B2F1A2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CDA-9B46-4BC9-AF34-C68BDCA1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1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8BB6-CC29-48A8-BECA-EE9914B2F1A2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CDA-9B46-4BC9-AF34-C68BDCA1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8BB6-CC29-48A8-BECA-EE9914B2F1A2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CDA-9B46-4BC9-AF34-C68BDCA1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8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8BB6-CC29-48A8-BECA-EE9914B2F1A2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CDA-9B46-4BC9-AF34-C68BDCA1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3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8BB6-CC29-48A8-BECA-EE9914B2F1A2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CDA-9B46-4BC9-AF34-C68BDCA1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8BB6-CC29-48A8-BECA-EE9914B2F1A2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CDA-9B46-4BC9-AF34-C68BDCA1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9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28BB6-CC29-48A8-BECA-EE9914B2F1A2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6CDA-9B46-4BC9-AF34-C68BDCA1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931" y="221418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Chapter 6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Distributed File Systems and Name Services </a:t>
            </a:r>
            <a:r>
              <a:rPr lang="en-US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3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621118"/>
          </a:xfrm>
        </p:spPr>
        <p:txBody>
          <a:bodyPr/>
          <a:lstStyle/>
          <a:p>
            <a:r>
              <a:rPr lang="en-US" b="1" dirty="0"/>
              <a:t>Structured data is </a:t>
            </a:r>
            <a:r>
              <a:rPr lang="en-US" b="1" dirty="0">
                <a:solidFill>
                  <a:srgbClr val="FF0000"/>
                </a:solidFill>
              </a:rPr>
              <a:t>data that has been predefined and formatted to a set structure before being placed in data storage</a:t>
            </a:r>
            <a:r>
              <a:rPr lang="en-US" dirty="0"/>
              <a:t>, which is often referred to as </a:t>
            </a:r>
            <a:r>
              <a:rPr lang="en-US" dirty="0" smtClean="0">
                <a:solidFill>
                  <a:srgbClr val="FF0000"/>
                </a:solidFill>
              </a:rPr>
              <a:t>schema-on-write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 smtClean="0"/>
              <a:t>Pros: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Easily </a:t>
            </a:r>
            <a:r>
              <a:rPr lang="en-US" b="1" dirty="0">
                <a:solidFill>
                  <a:srgbClr val="FF0000"/>
                </a:solidFill>
              </a:rPr>
              <a:t>used by machine learning </a:t>
            </a:r>
            <a:r>
              <a:rPr lang="en-US" b="1" dirty="0" smtClean="0">
                <a:solidFill>
                  <a:srgbClr val="FF0000"/>
                </a:solidFill>
              </a:rPr>
              <a:t>algorithms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Increased access to more </a:t>
            </a:r>
            <a:r>
              <a:rPr lang="en-US" b="1" dirty="0" smtClean="0">
                <a:solidFill>
                  <a:srgbClr val="FF0000"/>
                </a:solidFill>
              </a:rPr>
              <a:t>tools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Increased </a:t>
            </a:r>
            <a:r>
              <a:rPr lang="en-US" b="1" dirty="0">
                <a:solidFill>
                  <a:srgbClr val="FF0000"/>
                </a:solidFill>
              </a:rPr>
              <a:t>access to more </a:t>
            </a:r>
            <a:r>
              <a:rPr lang="en-US" b="1" dirty="0" smtClean="0">
                <a:solidFill>
                  <a:srgbClr val="FF0000"/>
                </a:solidFill>
              </a:rPr>
              <a:t>tools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Limited storage options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53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Unstructured data is </a:t>
            </a:r>
            <a:r>
              <a:rPr lang="en-US" b="1" dirty="0">
                <a:solidFill>
                  <a:srgbClr val="FF0000"/>
                </a:solidFill>
              </a:rPr>
              <a:t>data stored in its native format and not processed until it is used</a:t>
            </a:r>
            <a:r>
              <a:rPr lang="en-US" dirty="0"/>
              <a:t>, which is known as </a:t>
            </a:r>
            <a:r>
              <a:rPr lang="en-US" dirty="0">
                <a:solidFill>
                  <a:srgbClr val="FF0000"/>
                </a:solidFill>
              </a:rPr>
              <a:t>schema-on-read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Pros: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Freedom </a:t>
            </a:r>
            <a:r>
              <a:rPr lang="en-US" b="1" dirty="0">
                <a:solidFill>
                  <a:srgbClr val="FF0000"/>
                </a:solidFill>
              </a:rPr>
              <a:t>of the native </a:t>
            </a:r>
            <a:r>
              <a:rPr lang="en-US" b="1" dirty="0" smtClean="0">
                <a:solidFill>
                  <a:srgbClr val="FF0000"/>
                </a:solidFill>
              </a:rPr>
              <a:t>format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Faster accumulation </a:t>
            </a:r>
            <a:r>
              <a:rPr lang="en-US" b="1" dirty="0" smtClean="0">
                <a:solidFill>
                  <a:srgbClr val="FF0000"/>
                </a:solidFill>
              </a:rPr>
              <a:t>rates</a:t>
            </a:r>
          </a:p>
          <a:p>
            <a:r>
              <a:rPr lang="en-US" b="1" dirty="0" smtClean="0"/>
              <a:t>Cons: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Requires </a:t>
            </a:r>
            <a:r>
              <a:rPr lang="en-US" b="1" dirty="0">
                <a:solidFill>
                  <a:srgbClr val="FF0000"/>
                </a:solidFill>
              </a:rPr>
              <a:t>data science </a:t>
            </a:r>
            <a:r>
              <a:rPr lang="en-US" b="1" dirty="0" smtClean="0">
                <a:solidFill>
                  <a:srgbClr val="FF0000"/>
                </a:solidFill>
              </a:rPr>
              <a:t>expertise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Specialized tools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1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le Models&#10;Mutable and Immutable Files&#10;• Mutable&#10;– An update performed on a file overwrites on its old&#10;contents&#10;– A file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19" y="599293"/>
            <a:ext cx="7629088" cy="572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388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 </a:t>
            </a:r>
            <a:r>
              <a:rPr lang="en-US" b="1" dirty="0"/>
              <a:t>Accessing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File Accessing Models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depends on </a:t>
            </a:r>
            <a:r>
              <a:rPr lang="en-US" dirty="0" smtClean="0"/>
              <a:t>the following two factors: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1</a:t>
            </a:r>
            <a:r>
              <a:rPr lang="en-US" b="1" dirty="0"/>
              <a:t>. </a:t>
            </a:r>
            <a:r>
              <a:rPr lang="en-US" b="1" dirty="0" smtClean="0"/>
              <a:t>Method of Accessing </a:t>
            </a:r>
            <a:r>
              <a:rPr lang="en-US" b="1" dirty="0"/>
              <a:t>remote </a:t>
            </a:r>
            <a:r>
              <a:rPr lang="en-US" b="1" dirty="0" smtClean="0"/>
              <a:t>files</a:t>
            </a:r>
          </a:p>
          <a:p>
            <a:pPr marL="0" indent="0">
              <a:buNone/>
            </a:pPr>
            <a:r>
              <a:rPr lang="en-US" b="1" dirty="0" smtClean="0"/>
              <a:t>	2</a:t>
            </a:r>
            <a:r>
              <a:rPr lang="en-US" b="1" dirty="0"/>
              <a:t>. Unit of Data Transfer</a:t>
            </a:r>
          </a:p>
        </p:txBody>
      </p:sp>
    </p:spTree>
    <p:extLst>
      <p:ext uri="{BB962C8B-B14F-4D97-AF65-F5344CB8AC3E}">
        <p14:creationId xmlns:p14="http://schemas.microsoft.com/office/powerpoint/2010/main" val="254888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567" y="151483"/>
            <a:ext cx="8932688" cy="670651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4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876" y="163773"/>
            <a:ext cx="8307354" cy="62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625" y="163773"/>
            <a:ext cx="8561846" cy="64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8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810" y="286604"/>
            <a:ext cx="8227352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8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930" y="272955"/>
            <a:ext cx="8289176" cy="622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1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936" y="368489"/>
            <a:ext cx="8227352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3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117" y="955343"/>
            <a:ext cx="9791984" cy="49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94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243" y="382138"/>
            <a:ext cx="8063750" cy="60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9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53" y="300251"/>
            <a:ext cx="8227352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31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r>
              <a:rPr lang="en-US" b="1" dirty="0"/>
              <a:t>F</a:t>
            </a:r>
            <a:r>
              <a:rPr lang="en-US" b="1" dirty="0" smtClean="0"/>
              <a:t>ile-caching </a:t>
            </a:r>
            <a:r>
              <a:rPr lang="en-US" b="1" dirty="0"/>
              <a:t>S</a:t>
            </a:r>
            <a:r>
              <a:rPr lang="en-US" b="1" dirty="0" smtClean="0"/>
              <a:t>cheme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4743948"/>
          </a:xfrm>
        </p:spPr>
        <p:txBody>
          <a:bodyPr/>
          <a:lstStyle/>
          <a:p>
            <a:r>
              <a:rPr lang="en-US" dirty="0"/>
              <a:t>A file-caching scheme for a distributed file system </a:t>
            </a:r>
            <a:r>
              <a:rPr lang="en-US" dirty="0">
                <a:solidFill>
                  <a:srgbClr val="FF0000"/>
                </a:solidFill>
              </a:rPr>
              <a:t>contributes to its scalability and reliability as it is possible to cache remotely located data on a client node</a:t>
            </a:r>
            <a:r>
              <a:rPr lang="en-US" dirty="0"/>
              <a:t>. Every distributed file system use some form of file caching</a:t>
            </a:r>
            <a:r>
              <a:rPr lang="en-US" dirty="0" smtClean="0"/>
              <a:t>.</a:t>
            </a:r>
          </a:p>
          <a:p>
            <a:r>
              <a:rPr lang="en-US" dirty="0"/>
              <a:t>The following can be used:</a:t>
            </a:r>
          </a:p>
          <a:p>
            <a:pPr marL="457200" lvl="1" indent="0">
              <a:buNone/>
            </a:pPr>
            <a:r>
              <a:rPr lang="en-US" sz="2800" b="1" dirty="0" smtClean="0"/>
              <a:t>1 Cache </a:t>
            </a:r>
            <a:r>
              <a:rPr lang="en-US" sz="2800" b="1" dirty="0"/>
              <a:t>Location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dirty="0" smtClean="0"/>
              <a:t>2 Modification propagation</a:t>
            </a:r>
          </a:p>
          <a:p>
            <a:pPr marL="457200" lvl="1" indent="0">
              <a:buNone/>
            </a:pPr>
            <a:r>
              <a:rPr lang="en-US" sz="2800" b="1" dirty="0" smtClean="0"/>
              <a:t>3 Cache </a:t>
            </a:r>
            <a:r>
              <a:rPr lang="en-US" sz="2800" b="1" dirty="0"/>
              <a:t>validation schemes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323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Distributed File System (DFS)</a:t>
            </a:r>
          </a:p>
          <a:p>
            <a:r>
              <a:rPr lang="en-US" b="1" dirty="0" smtClean="0"/>
              <a:t>Network File System (NFS)</a:t>
            </a:r>
          </a:p>
          <a:p>
            <a:r>
              <a:rPr lang="en-US" b="1" dirty="0" smtClean="0"/>
              <a:t>Andrew File System (AFS)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8592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06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15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94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11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5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5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535" y="928048"/>
            <a:ext cx="10363826" cy="513610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 </a:t>
            </a:r>
            <a:r>
              <a:rPr lang="en-US" sz="2400" b="1" dirty="0">
                <a:latin typeface="Cambria" panose="02040503050406030204" pitchFamily="18" charset="0"/>
              </a:rPr>
              <a:t>Distributed File System (DFS) </a:t>
            </a:r>
            <a:r>
              <a:rPr lang="en-US" sz="2400" dirty="0">
                <a:latin typeface="Cambria" panose="02040503050406030204" pitchFamily="18" charset="0"/>
              </a:rPr>
              <a:t>as the name suggests, is a file system that is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distributed on multiple file servers or multiple locations. </a:t>
            </a:r>
            <a:endParaRPr lang="en-US" sz="2400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sz="2400" dirty="0" smtClean="0">
              <a:latin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</a:rPr>
              <a:t>It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allows programs to access or store isolated files</a:t>
            </a:r>
            <a:r>
              <a:rPr lang="en-US" sz="2400" dirty="0">
                <a:latin typeface="Cambria" panose="02040503050406030204" pitchFamily="18" charset="0"/>
              </a:rPr>
              <a:t> as they do with the local ones,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allowing programmers to access files from </a:t>
            </a:r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any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network or computer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endParaRPr lang="en-US" sz="2400" dirty="0" smtClean="0">
              <a:latin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</a:rPr>
              <a:t>The </a:t>
            </a:r>
            <a:r>
              <a:rPr lang="en-US" sz="2400" dirty="0">
                <a:latin typeface="Cambria" panose="02040503050406030204" pitchFamily="18" charset="0"/>
              </a:rPr>
              <a:t>main purpose of the Distributed File System (DFS) is to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allows users of physically distributed systems to share their data and resources by using a Common File System. </a:t>
            </a:r>
            <a:endParaRPr lang="en-US" sz="2400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60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7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TRIBUTED FILE SYSTEMS&#10;Distributed file system support:&#10;• Remote Information Sharing-&#10;&#10;Allows a file to be&#10;transparently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289" y="435407"/>
            <a:ext cx="8097245" cy="607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40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7" y="310534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Features of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92" y="1119117"/>
            <a:ext cx="10515600" cy="515885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 Transparency</a:t>
            </a:r>
            <a:r>
              <a:rPr lang="en-US" b="1" dirty="0"/>
              <a:t>:</a:t>
            </a:r>
            <a:endParaRPr lang="en-US" dirty="0"/>
          </a:p>
          <a:p>
            <a:pPr lvl="1" fontAlgn="base"/>
            <a:r>
              <a:rPr lang="en-US" b="1" dirty="0">
                <a:solidFill>
                  <a:srgbClr val="FF0000"/>
                </a:solidFill>
              </a:rPr>
              <a:t>Structure transparency</a:t>
            </a:r>
            <a:r>
              <a:rPr lang="en-US" b="1" dirty="0"/>
              <a:t>:</a:t>
            </a:r>
            <a:r>
              <a:rPr lang="en-US" dirty="0"/>
              <a:t> There is </a:t>
            </a:r>
            <a:r>
              <a:rPr lang="en-US" dirty="0">
                <a:solidFill>
                  <a:srgbClr val="FF0000"/>
                </a:solidFill>
              </a:rPr>
              <a:t>no need for the client to know about the number or locations of file servers and the storage devices. </a:t>
            </a:r>
            <a:r>
              <a:rPr lang="en-US" dirty="0"/>
              <a:t>Multiple file servers should be provided for performance, adaptability, and dependability.</a:t>
            </a:r>
          </a:p>
          <a:p>
            <a:pPr lvl="1" fontAlgn="base"/>
            <a:r>
              <a:rPr lang="en-US" b="1" dirty="0">
                <a:solidFill>
                  <a:srgbClr val="FF0000"/>
                </a:solidFill>
              </a:rPr>
              <a:t>Access transparency</a:t>
            </a:r>
            <a:r>
              <a:rPr lang="en-US" b="1" dirty="0"/>
              <a:t>: </a:t>
            </a:r>
            <a:r>
              <a:rPr lang="en-US" dirty="0"/>
              <a:t>Both </a:t>
            </a:r>
            <a:r>
              <a:rPr lang="en-US" dirty="0">
                <a:solidFill>
                  <a:srgbClr val="FF0000"/>
                </a:solidFill>
              </a:rPr>
              <a:t>local and remote files should be accessible in the same manner</a:t>
            </a:r>
            <a:r>
              <a:rPr lang="en-US" dirty="0"/>
              <a:t>. The file system should be automatically located on the accessed file and send it to the client’s side.</a:t>
            </a:r>
          </a:p>
          <a:p>
            <a:pPr lvl="1" fontAlgn="base"/>
            <a:r>
              <a:rPr lang="en-US" b="1" dirty="0">
                <a:solidFill>
                  <a:srgbClr val="FF0000"/>
                </a:solidFill>
              </a:rPr>
              <a:t>Naming transparency</a:t>
            </a:r>
            <a:r>
              <a:rPr lang="en-US" b="1" dirty="0"/>
              <a:t>: </a:t>
            </a:r>
            <a:r>
              <a:rPr lang="en-US" dirty="0"/>
              <a:t>There </a:t>
            </a:r>
            <a:r>
              <a:rPr lang="en-US" dirty="0">
                <a:solidFill>
                  <a:srgbClr val="FF0000"/>
                </a:solidFill>
              </a:rPr>
              <a:t>should not be any hint in the name of the file to the location of the file</a:t>
            </a:r>
            <a:r>
              <a:rPr lang="en-US" dirty="0"/>
              <a:t>. Once a name is given to the file, it should not be changed during transferring from one node to another.</a:t>
            </a:r>
          </a:p>
          <a:p>
            <a:pPr lvl="1" fontAlgn="base"/>
            <a:r>
              <a:rPr lang="en-US" b="1" dirty="0">
                <a:solidFill>
                  <a:srgbClr val="FF0000"/>
                </a:solidFill>
              </a:rPr>
              <a:t>Replication transparency</a:t>
            </a:r>
            <a:r>
              <a:rPr lang="en-US" b="1" dirty="0"/>
              <a:t>: </a:t>
            </a:r>
            <a:r>
              <a:rPr lang="en-US" dirty="0"/>
              <a:t>If a file is copied on multiple nodes, both the copies of the </a:t>
            </a:r>
            <a:r>
              <a:rPr lang="en-US" dirty="0">
                <a:solidFill>
                  <a:srgbClr val="FF0000"/>
                </a:solidFill>
              </a:rPr>
              <a:t>file and their locations should be hidden from one node to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0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287"/>
            <a:ext cx="10515600" cy="518067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 smtClean="0">
                <a:solidFill>
                  <a:srgbClr val="FF0000"/>
                </a:solidFill>
              </a:rPr>
              <a:t>2. User mobility</a:t>
            </a:r>
            <a:r>
              <a:rPr lang="en-US" b="1" dirty="0" smtClean="0"/>
              <a:t>:</a:t>
            </a:r>
            <a:r>
              <a:rPr lang="en-US" dirty="0" smtClean="0"/>
              <a:t> It will </a:t>
            </a:r>
            <a:r>
              <a:rPr lang="en-US" dirty="0" smtClean="0">
                <a:solidFill>
                  <a:srgbClr val="FF0000"/>
                </a:solidFill>
              </a:rPr>
              <a:t>automatically bring the user’s home directory to the node where the user logs in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b="1" dirty="0" smtClean="0">
                <a:solidFill>
                  <a:srgbClr val="FF0000"/>
                </a:solidFill>
              </a:rPr>
              <a:t>3. Performance</a:t>
            </a:r>
            <a:r>
              <a:rPr lang="en-US" b="1" dirty="0" smtClean="0"/>
              <a:t>:</a:t>
            </a:r>
            <a:r>
              <a:rPr lang="en-US" dirty="0" smtClean="0"/>
              <a:t> Performance is based on the average amount of time needed to convince the client requests. This time covers the </a:t>
            </a:r>
            <a:r>
              <a:rPr lang="en-US" dirty="0" smtClean="0">
                <a:solidFill>
                  <a:srgbClr val="FF0000"/>
                </a:solidFill>
              </a:rPr>
              <a:t>CPU time + time taken to access secondary storage + network access time</a:t>
            </a:r>
            <a:r>
              <a:rPr lang="en-US" dirty="0" smtClean="0"/>
              <a:t>. It is advisable that the </a:t>
            </a:r>
            <a:r>
              <a:rPr lang="en-US" dirty="0" smtClean="0">
                <a:solidFill>
                  <a:srgbClr val="FF0000"/>
                </a:solidFill>
              </a:rPr>
              <a:t>performance of the Distributed File System be similar to that of a centralized file system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b="1" dirty="0" smtClean="0">
                <a:solidFill>
                  <a:srgbClr val="FF0000"/>
                </a:solidFill>
              </a:rPr>
              <a:t>4. Simplicity and ease of use</a:t>
            </a:r>
            <a:r>
              <a:rPr lang="en-US" b="1" dirty="0" smtClean="0"/>
              <a:t>:</a:t>
            </a:r>
            <a:r>
              <a:rPr lang="en-US" dirty="0" smtClean="0"/>
              <a:t> The </a:t>
            </a:r>
            <a:r>
              <a:rPr lang="en-US" dirty="0" smtClean="0">
                <a:solidFill>
                  <a:srgbClr val="FF0000"/>
                </a:solidFill>
              </a:rPr>
              <a:t>user interface of a file system should be simple </a:t>
            </a:r>
            <a:r>
              <a:rPr lang="en-US" dirty="0" smtClean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number of commands in the file should be small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1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1570"/>
            <a:ext cx="10515600" cy="57675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5. High availability</a:t>
            </a:r>
            <a:r>
              <a:rPr lang="en-US" b="1" dirty="0" smtClean="0"/>
              <a:t>:</a:t>
            </a:r>
            <a:r>
              <a:rPr lang="en-US" dirty="0" smtClean="0"/>
              <a:t> A </a:t>
            </a:r>
            <a:r>
              <a:rPr lang="en-US" dirty="0" smtClean="0">
                <a:solidFill>
                  <a:srgbClr val="FF0000"/>
                </a:solidFill>
              </a:rPr>
              <a:t>Distributed File System should be able to continue in case of any partial failures</a:t>
            </a:r>
            <a:r>
              <a:rPr lang="en-US" dirty="0" smtClean="0"/>
              <a:t> like a link failure, a node failure, or a storage drive crash.</a:t>
            </a:r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6. </a:t>
            </a:r>
            <a:r>
              <a:rPr lang="en-US" b="1" dirty="0" smtClean="0">
                <a:solidFill>
                  <a:srgbClr val="FF0000"/>
                </a:solidFill>
              </a:rPr>
              <a:t>High reliability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Probability of loss of stored data should be minimized. System should </a:t>
            </a:r>
            <a:r>
              <a:rPr lang="en-US" dirty="0" smtClean="0">
                <a:solidFill>
                  <a:srgbClr val="FF0000"/>
                </a:solidFill>
              </a:rPr>
              <a:t>automatically generate backup copies of critical files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7. </a:t>
            </a:r>
            <a:r>
              <a:rPr lang="en-US" b="1" dirty="0" smtClean="0">
                <a:solidFill>
                  <a:srgbClr val="FF0000"/>
                </a:solidFill>
              </a:rPr>
              <a:t>Scalability</a:t>
            </a:r>
            <a:r>
              <a:rPr lang="en-US" dirty="0" smtClean="0"/>
              <a:t>: Growth of nodes and users should not seriously disrupt service</a:t>
            </a:r>
          </a:p>
        </p:txBody>
      </p:sp>
    </p:spTree>
    <p:extLst>
      <p:ext uri="{BB962C8B-B14F-4D97-AF65-F5344CB8AC3E}">
        <p14:creationId xmlns:p14="http://schemas.microsoft.com/office/powerpoint/2010/main" val="147538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47" y="1145060"/>
            <a:ext cx="10515600" cy="4955489"/>
          </a:xfrm>
        </p:spPr>
        <p:txBody>
          <a:bodyPr/>
          <a:lstStyle/>
          <a:p>
            <a:r>
              <a:rPr lang="en-US" dirty="0" smtClean="0"/>
              <a:t>8. </a:t>
            </a:r>
            <a:r>
              <a:rPr lang="en-US" b="1" dirty="0" smtClean="0">
                <a:solidFill>
                  <a:srgbClr val="FF0000"/>
                </a:solidFill>
              </a:rPr>
              <a:t>Data integrity</a:t>
            </a:r>
            <a:r>
              <a:rPr lang="en-US" dirty="0" smtClean="0"/>
              <a:t>: Concurrent access </a:t>
            </a:r>
            <a:r>
              <a:rPr lang="en-US" dirty="0" smtClean="0">
                <a:solidFill>
                  <a:srgbClr val="FF0000"/>
                </a:solidFill>
              </a:rPr>
              <a:t>requests from multiple users who are competing to access the file must be properly synchronized</a:t>
            </a:r>
            <a:r>
              <a:rPr lang="en-US" dirty="0" smtClean="0"/>
              <a:t> by the use of some form of concurrency control mechanism. </a:t>
            </a:r>
          </a:p>
          <a:p>
            <a:endParaRPr lang="en-US" dirty="0" smtClean="0"/>
          </a:p>
          <a:p>
            <a:r>
              <a:rPr lang="en-US" dirty="0" smtClean="0"/>
              <a:t>9. </a:t>
            </a:r>
            <a:r>
              <a:rPr lang="en-US" b="1" dirty="0" smtClean="0">
                <a:solidFill>
                  <a:srgbClr val="FF0000"/>
                </a:solidFill>
              </a:rPr>
              <a:t>Security:</a:t>
            </a:r>
            <a:r>
              <a:rPr lang="en-US" dirty="0" smtClean="0"/>
              <a:t> Users should be confident of the privacy of their data.</a:t>
            </a:r>
          </a:p>
          <a:p>
            <a:endParaRPr lang="en-US" dirty="0" smtClean="0"/>
          </a:p>
          <a:p>
            <a:r>
              <a:rPr lang="en-US" dirty="0" smtClean="0"/>
              <a:t>10. </a:t>
            </a:r>
            <a:r>
              <a:rPr lang="en-US" b="1" dirty="0" smtClean="0">
                <a:solidFill>
                  <a:srgbClr val="FF0000"/>
                </a:solidFill>
              </a:rPr>
              <a:t>Heterogeneity</a:t>
            </a:r>
            <a:r>
              <a:rPr lang="en-US" dirty="0" smtClean="0"/>
              <a:t>: There should be </a:t>
            </a:r>
            <a:r>
              <a:rPr lang="en-US" dirty="0" smtClean="0">
                <a:solidFill>
                  <a:srgbClr val="FF0000"/>
                </a:solidFill>
              </a:rPr>
              <a:t>easy access to shared data </a:t>
            </a:r>
            <a:r>
              <a:rPr lang="en-US" dirty="0" smtClean="0"/>
              <a:t>on diverse platforms.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2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666" y="395784"/>
            <a:ext cx="7863792" cy="590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2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3027</TotalTime>
  <Words>274</Words>
  <Application>Microsoft Office PowerPoint</Application>
  <PresentationFormat>Widescreen</PresentationFormat>
  <Paragraphs>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Office Theme</vt:lpstr>
      <vt:lpstr>Chapter 6 Distributed File Systems and Name Services  </vt:lpstr>
      <vt:lpstr>PowerPoint Presentation</vt:lpstr>
      <vt:lpstr>PowerPoint Presentation</vt:lpstr>
      <vt:lpstr>PowerPoint Presentation</vt:lpstr>
      <vt:lpstr>Features of DFS</vt:lpstr>
      <vt:lpstr>PowerPoint Presentation</vt:lpstr>
      <vt:lpstr>PowerPoint Presentation</vt:lpstr>
      <vt:lpstr>PowerPoint Presentation</vt:lpstr>
      <vt:lpstr>PowerPoint Presentation</vt:lpstr>
      <vt:lpstr>Structured data</vt:lpstr>
      <vt:lpstr>Unstructured data</vt:lpstr>
      <vt:lpstr>PowerPoint Presentation</vt:lpstr>
      <vt:lpstr>File Accessing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File-caching Scheme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Distributed File Systems and Name Services  </dc:title>
  <dc:creator>ANIKET</dc:creator>
  <cp:lastModifiedBy>ANIKET</cp:lastModifiedBy>
  <cp:revision>16</cp:revision>
  <dcterms:created xsi:type="dcterms:W3CDTF">2021-04-07T11:12:23Z</dcterms:created>
  <dcterms:modified xsi:type="dcterms:W3CDTF">2021-04-09T13:40:18Z</dcterms:modified>
</cp:coreProperties>
</file>