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30FED0C-EAF9-45EB-92ED-08DC9112A87E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1DAB47A-6D92-4048-A25C-8D07D9D80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48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ED0C-EAF9-45EB-92ED-08DC9112A87E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B47A-6D92-4048-A25C-8D07D9D80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24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ED0C-EAF9-45EB-92ED-08DC9112A87E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B47A-6D92-4048-A25C-8D07D9D80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031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ED0C-EAF9-45EB-92ED-08DC9112A87E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B47A-6D92-4048-A25C-8D07D9D80734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6562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ED0C-EAF9-45EB-92ED-08DC9112A87E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B47A-6D92-4048-A25C-8D07D9D80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531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ED0C-EAF9-45EB-92ED-08DC9112A87E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B47A-6D92-4048-A25C-8D07D9D80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40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ED0C-EAF9-45EB-92ED-08DC9112A87E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B47A-6D92-4048-A25C-8D07D9D80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07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ED0C-EAF9-45EB-92ED-08DC9112A87E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B47A-6D92-4048-A25C-8D07D9D80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648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ED0C-EAF9-45EB-92ED-08DC9112A87E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B47A-6D92-4048-A25C-8D07D9D80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102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ED0C-EAF9-45EB-92ED-08DC9112A87E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B47A-6D92-4048-A25C-8D07D9D80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9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ED0C-EAF9-45EB-92ED-08DC9112A87E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B47A-6D92-4048-A25C-8D07D9D80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64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ED0C-EAF9-45EB-92ED-08DC9112A87E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B47A-6D92-4048-A25C-8D07D9D80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8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ED0C-EAF9-45EB-92ED-08DC9112A87E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B47A-6D92-4048-A25C-8D07D9D80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78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ED0C-EAF9-45EB-92ED-08DC9112A87E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B47A-6D92-4048-A25C-8D07D9D80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04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ED0C-EAF9-45EB-92ED-08DC9112A87E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B47A-6D92-4048-A25C-8D07D9D80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93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ED0C-EAF9-45EB-92ED-08DC9112A87E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B47A-6D92-4048-A25C-8D07D9D80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50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ED0C-EAF9-45EB-92ED-08DC9112A87E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B47A-6D92-4048-A25C-8D07D9D80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50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FED0C-EAF9-45EB-92ED-08DC9112A87E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AB47A-6D92-4048-A25C-8D07D9D80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793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028" y="2036763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IN" i="1" dirty="0" smtClean="0"/>
              <a:t>Chap 4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i="1" dirty="0"/>
              <a:t>Resource and Process Management </a:t>
            </a: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77439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47854"/>
            <a:ext cx="9905999" cy="4843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10. Stability:</a:t>
            </a:r>
          </a:p>
          <a:p>
            <a:pPr lvl="1"/>
            <a:r>
              <a:rPr lang="en-IN" sz="2400" dirty="0"/>
              <a:t>Fruitless migration of processes, known as </a:t>
            </a:r>
            <a:r>
              <a:rPr lang="en-IN" sz="2400" b="1" dirty="0">
                <a:solidFill>
                  <a:srgbClr val="FFFF00"/>
                </a:solidFill>
              </a:rPr>
              <a:t>processor thrashing, must be prevented. </a:t>
            </a:r>
          </a:p>
          <a:p>
            <a:pPr lvl="1"/>
            <a:r>
              <a:rPr lang="en-IN" sz="2400" dirty="0" smtClean="0"/>
              <a:t>E.g</a:t>
            </a:r>
            <a:r>
              <a:rPr lang="en-IN" sz="2400" dirty="0"/>
              <a:t>. if nodes n1 and n2 observe that node n3 is idle and then offload a portion of their work to n3 without being aware of the offloading decision made by the other node. </a:t>
            </a:r>
          </a:p>
          <a:p>
            <a:pPr lvl="1"/>
            <a:r>
              <a:rPr lang="en-IN" sz="2400" dirty="0" smtClean="0"/>
              <a:t>Now </a:t>
            </a:r>
            <a:r>
              <a:rPr lang="en-IN" sz="2400" dirty="0"/>
              <a:t>if n3 becomes overloaded due to this </a:t>
            </a:r>
            <a:r>
              <a:rPr lang="en-IN" sz="2400" b="1" dirty="0">
                <a:solidFill>
                  <a:srgbClr val="FFFF00"/>
                </a:solidFill>
              </a:rPr>
              <a:t>it may again start transferring its processes to other nodes</a:t>
            </a:r>
            <a:r>
              <a:rPr lang="en-IN" sz="2400" dirty="0"/>
              <a:t>. </a:t>
            </a:r>
          </a:p>
          <a:p>
            <a:pPr lvl="1"/>
            <a:r>
              <a:rPr lang="en-IN" sz="2400" dirty="0" smtClean="0"/>
              <a:t>This </a:t>
            </a:r>
            <a:r>
              <a:rPr lang="en-IN" sz="2400" dirty="0"/>
              <a:t>is caused by scheduling decisions being made at each </a:t>
            </a:r>
            <a:r>
              <a:rPr lang="en-IN" sz="2400" dirty="0" smtClean="0"/>
              <a:t>node, independent </a:t>
            </a:r>
            <a:r>
              <a:rPr lang="en-IN" sz="2400" dirty="0"/>
              <a:t>of decisions made by other nodes. </a:t>
            </a:r>
          </a:p>
        </p:txBody>
      </p:sp>
    </p:spTree>
    <p:extLst>
      <p:ext uri="{BB962C8B-B14F-4D97-AF65-F5344CB8AC3E}">
        <p14:creationId xmlns:p14="http://schemas.microsoft.com/office/powerpoint/2010/main" val="3670214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168" y="1583473"/>
            <a:ext cx="9905999" cy="4371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The following assumptions are made in this approach: </a:t>
            </a: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r>
              <a:rPr lang="en-IN" dirty="0"/>
              <a:t>A </a:t>
            </a:r>
            <a:r>
              <a:rPr lang="en-IN" b="1" dirty="0">
                <a:solidFill>
                  <a:srgbClr val="FFFF00"/>
                </a:solidFill>
              </a:rPr>
              <a:t>process has already been split up </a:t>
            </a:r>
            <a:r>
              <a:rPr lang="en-IN" dirty="0"/>
              <a:t>into pieces called </a:t>
            </a:r>
            <a:r>
              <a:rPr lang="en-IN" b="1" dirty="0">
                <a:solidFill>
                  <a:srgbClr val="FFFF00"/>
                </a:solidFill>
              </a:rPr>
              <a:t>tasks</a:t>
            </a:r>
            <a:r>
              <a:rPr lang="en-IN" b="1" dirty="0"/>
              <a:t>. </a:t>
            </a:r>
            <a:endParaRPr lang="en-IN" dirty="0"/>
          </a:p>
          <a:p>
            <a:r>
              <a:rPr lang="en-IN" dirty="0" smtClean="0"/>
              <a:t>This </a:t>
            </a:r>
            <a:r>
              <a:rPr lang="en-IN" b="1" dirty="0">
                <a:solidFill>
                  <a:srgbClr val="FFFF00"/>
                </a:solidFill>
              </a:rPr>
              <a:t>split occurs along natural boundaries </a:t>
            </a:r>
            <a:r>
              <a:rPr lang="en-IN" dirty="0"/>
              <a:t>(such as a method), so that </a:t>
            </a:r>
            <a:r>
              <a:rPr lang="en-IN" b="1" dirty="0">
                <a:solidFill>
                  <a:srgbClr val="FFFF00"/>
                </a:solidFill>
              </a:rPr>
              <a:t>each task will have integrity in itself</a:t>
            </a:r>
            <a:r>
              <a:rPr lang="en-IN" dirty="0"/>
              <a:t> and data transfers among the tasks are minimized. </a:t>
            </a:r>
          </a:p>
          <a:p>
            <a:r>
              <a:rPr lang="en-IN" dirty="0" smtClean="0"/>
              <a:t>The </a:t>
            </a:r>
            <a:r>
              <a:rPr lang="en-IN" dirty="0"/>
              <a:t>amount of </a:t>
            </a:r>
            <a:r>
              <a:rPr lang="en-IN" b="1" dirty="0">
                <a:solidFill>
                  <a:srgbClr val="FFFF00"/>
                </a:solidFill>
              </a:rPr>
              <a:t>computation required by each task and the speed of each CPU are known</a:t>
            </a:r>
            <a:r>
              <a:rPr lang="en-IN" dirty="0"/>
              <a:t>. The </a:t>
            </a:r>
            <a:r>
              <a:rPr lang="en-IN" b="1" dirty="0">
                <a:solidFill>
                  <a:srgbClr val="FFFF00"/>
                </a:solidFill>
              </a:rPr>
              <a:t>cost of processing each task on every node is known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19833" y="373192"/>
            <a:ext cx="9905998" cy="942653"/>
          </a:xfrm>
        </p:spPr>
        <p:txBody>
          <a:bodyPr/>
          <a:lstStyle/>
          <a:p>
            <a:r>
              <a:rPr lang="en-IN" b="1" dirty="0"/>
              <a:t>Task Assignment Approach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6883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4075" y="1438507"/>
            <a:ext cx="9905999" cy="4259766"/>
          </a:xfrm>
        </p:spPr>
        <p:txBody>
          <a:bodyPr>
            <a:normAutofit/>
          </a:bodyPr>
          <a:lstStyle/>
          <a:p>
            <a:r>
              <a:rPr lang="en-IN" dirty="0"/>
              <a:t>The </a:t>
            </a:r>
            <a:r>
              <a:rPr lang="en-IN" b="1" dirty="0">
                <a:solidFill>
                  <a:srgbClr val="FFFF00"/>
                </a:solidFill>
              </a:rPr>
              <a:t>IPC cost between every pair of tasks is already known</a:t>
            </a:r>
            <a:r>
              <a:rPr lang="en-IN" dirty="0"/>
              <a:t>. </a:t>
            </a:r>
          </a:p>
          <a:p>
            <a:r>
              <a:rPr lang="en-IN" dirty="0"/>
              <a:t>The </a:t>
            </a:r>
            <a:r>
              <a:rPr lang="en-IN" b="1" dirty="0">
                <a:solidFill>
                  <a:srgbClr val="FFFF00"/>
                </a:solidFill>
              </a:rPr>
              <a:t>IPC cost is 0 </a:t>
            </a:r>
            <a:r>
              <a:rPr lang="en-IN" dirty="0"/>
              <a:t>for tasks assigned to the same node.</a:t>
            </a:r>
          </a:p>
          <a:p>
            <a:r>
              <a:rPr lang="en-IN" dirty="0" smtClean="0"/>
              <a:t>If </a:t>
            </a:r>
            <a:r>
              <a:rPr lang="en-IN" dirty="0"/>
              <a:t>two tasks communicate </a:t>
            </a:r>
            <a:r>
              <a:rPr lang="en-IN" i="1" dirty="0"/>
              <a:t>n </a:t>
            </a:r>
            <a:r>
              <a:rPr lang="en-IN" dirty="0"/>
              <a:t>times and the average time for each inter-task communication is </a:t>
            </a:r>
            <a:r>
              <a:rPr lang="en-IN" i="1" dirty="0"/>
              <a:t>t</a:t>
            </a:r>
            <a:r>
              <a:rPr lang="en-IN" dirty="0"/>
              <a:t>, </a:t>
            </a:r>
            <a:r>
              <a:rPr lang="en-IN" dirty="0" smtClean="0"/>
              <a:t>then </a:t>
            </a:r>
            <a:r>
              <a:rPr lang="en-IN" b="1" dirty="0">
                <a:solidFill>
                  <a:srgbClr val="FFFF00"/>
                </a:solidFill>
              </a:rPr>
              <a:t>IPC costs </a:t>
            </a:r>
            <a:r>
              <a:rPr lang="en-IN" dirty="0"/>
              <a:t>for the two tasks </a:t>
            </a:r>
            <a:r>
              <a:rPr lang="en-IN" b="1" dirty="0">
                <a:solidFill>
                  <a:srgbClr val="FFFF00"/>
                </a:solidFill>
              </a:rPr>
              <a:t>is </a:t>
            </a:r>
            <a:r>
              <a:rPr lang="en-IN" sz="2800" b="1" i="1" dirty="0">
                <a:solidFill>
                  <a:srgbClr val="FFFF00"/>
                </a:solidFill>
              </a:rPr>
              <a:t>n * t</a:t>
            </a:r>
            <a:r>
              <a:rPr lang="en-IN" i="1" dirty="0"/>
              <a:t>. </a:t>
            </a:r>
            <a:endParaRPr lang="en-IN" dirty="0"/>
          </a:p>
          <a:p>
            <a:r>
              <a:rPr lang="en-IN" b="1" dirty="0" smtClean="0">
                <a:solidFill>
                  <a:srgbClr val="FFFF00"/>
                </a:solidFill>
              </a:rPr>
              <a:t>Precedence </a:t>
            </a:r>
            <a:r>
              <a:rPr lang="en-IN" b="1" dirty="0">
                <a:solidFill>
                  <a:srgbClr val="FFFF00"/>
                </a:solidFill>
              </a:rPr>
              <a:t>relationships </a:t>
            </a:r>
            <a:r>
              <a:rPr lang="en-IN" dirty="0"/>
              <a:t>among the tasks are known. </a:t>
            </a:r>
          </a:p>
          <a:p>
            <a:r>
              <a:rPr lang="en-IN" b="1" dirty="0" smtClean="0">
                <a:solidFill>
                  <a:srgbClr val="FFFF00"/>
                </a:solidFill>
              </a:rPr>
              <a:t>Reassignment </a:t>
            </a:r>
            <a:r>
              <a:rPr lang="en-IN" b="1" dirty="0">
                <a:solidFill>
                  <a:srgbClr val="FFFF00"/>
                </a:solidFill>
              </a:rPr>
              <a:t>of tasks is not possible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63849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773" y="1070517"/>
            <a:ext cx="9905999" cy="4427034"/>
          </a:xfrm>
        </p:spPr>
        <p:txBody>
          <a:bodyPr/>
          <a:lstStyle/>
          <a:p>
            <a:r>
              <a:rPr lang="en-IN" dirty="0"/>
              <a:t>Goal of this method is to </a:t>
            </a:r>
            <a:r>
              <a:rPr lang="en-IN" b="1" dirty="0"/>
              <a:t>assign the tasks of a process to the nodes of a distributed system</a:t>
            </a:r>
            <a:r>
              <a:rPr lang="en-IN" dirty="0"/>
              <a:t> in such a manner as to achieve goals such as: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400" b="1" i="1" dirty="0" smtClean="0">
                <a:solidFill>
                  <a:srgbClr val="FFFF00"/>
                </a:solidFill>
              </a:rPr>
              <a:t>Minimization </a:t>
            </a:r>
            <a:r>
              <a:rPr lang="en-IN" sz="2400" b="1" i="1" dirty="0">
                <a:solidFill>
                  <a:srgbClr val="FFFF00"/>
                </a:solidFill>
              </a:rPr>
              <a:t>of IPC </a:t>
            </a:r>
            <a:r>
              <a:rPr lang="en-IN" sz="2400" b="1" i="1" dirty="0" smtClean="0">
                <a:solidFill>
                  <a:srgbClr val="FFFF00"/>
                </a:solidFill>
              </a:rPr>
              <a:t>costs.</a:t>
            </a:r>
            <a:endParaRPr lang="en-IN" sz="2400" b="1" i="1" dirty="0">
              <a:solidFill>
                <a:srgbClr val="FFFF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400" b="1" i="1" dirty="0" smtClean="0">
                <a:solidFill>
                  <a:srgbClr val="FFFF00"/>
                </a:solidFill>
              </a:rPr>
              <a:t>Quick </a:t>
            </a:r>
            <a:r>
              <a:rPr lang="en-IN" sz="2400" b="1" i="1" dirty="0">
                <a:solidFill>
                  <a:srgbClr val="FFFF00"/>
                </a:solidFill>
              </a:rPr>
              <a:t>turnaround time </a:t>
            </a:r>
            <a:r>
              <a:rPr lang="en-IN" sz="2400" i="1" dirty="0"/>
              <a:t>for the complete </a:t>
            </a:r>
            <a:r>
              <a:rPr lang="en-IN" sz="2400" i="1" dirty="0" smtClean="0"/>
              <a:t>process. </a:t>
            </a:r>
            <a:endParaRPr lang="en-IN" sz="2400" i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400" b="1" i="1" dirty="0" smtClean="0">
                <a:solidFill>
                  <a:srgbClr val="FFFF00"/>
                </a:solidFill>
              </a:rPr>
              <a:t>A </a:t>
            </a:r>
            <a:r>
              <a:rPr lang="en-IN" sz="2400" b="1" i="1" dirty="0">
                <a:solidFill>
                  <a:srgbClr val="FFFF00"/>
                </a:solidFill>
              </a:rPr>
              <a:t>high degree of </a:t>
            </a:r>
            <a:r>
              <a:rPr lang="en-IN" sz="2400" b="1" i="1" dirty="0" smtClean="0">
                <a:solidFill>
                  <a:srgbClr val="FFFF00"/>
                </a:solidFill>
              </a:rPr>
              <a:t>parallelism.</a:t>
            </a:r>
            <a:endParaRPr lang="en-IN" sz="2400" b="1" i="1" dirty="0">
              <a:solidFill>
                <a:srgbClr val="FFFF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400" b="1" i="1" dirty="0" smtClean="0">
                <a:solidFill>
                  <a:srgbClr val="FFFF00"/>
                </a:solidFill>
              </a:rPr>
              <a:t>Efficient </a:t>
            </a:r>
            <a:r>
              <a:rPr lang="en-IN" sz="2400" b="1" i="1" dirty="0">
                <a:solidFill>
                  <a:srgbClr val="FFFF00"/>
                </a:solidFill>
              </a:rPr>
              <a:t>utilization of system resources </a:t>
            </a:r>
            <a:r>
              <a:rPr lang="en-IN" sz="2400" i="1" dirty="0"/>
              <a:t>in </a:t>
            </a:r>
            <a:r>
              <a:rPr lang="en-IN" sz="2400" i="1" dirty="0" smtClean="0"/>
              <a:t>general.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1257487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490653"/>
            <a:ext cx="9905999" cy="5910147"/>
          </a:xfrm>
        </p:spPr>
        <p:txBody>
          <a:bodyPr>
            <a:noAutofit/>
          </a:bodyPr>
          <a:lstStyle/>
          <a:p>
            <a:r>
              <a:rPr lang="en-IN" dirty="0"/>
              <a:t>These </a:t>
            </a:r>
            <a:r>
              <a:rPr lang="en-IN" b="1" dirty="0">
                <a:solidFill>
                  <a:srgbClr val="FFFF00"/>
                </a:solidFill>
              </a:rPr>
              <a:t>goals often conflict</a:t>
            </a:r>
            <a:r>
              <a:rPr lang="en-IN" dirty="0"/>
              <a:t>. </a:t>
            </a:r>
            <a:endParaRPr lang="en-IN" dirty="0" smtClean="0"/>
          </a:p>
          <a:p>
            <a:pPr lvl="1"/>
            <a:r>
              <a:rPr lang="en-IN" sz="2200" dirty="0" smtClean="0"/>
              <a:t>E.g</a:t>
            </a:r>
            <a:r>
              <a:rPr lang="en-IN" sz="2200" dirty="0"/>
              <a:t>., while minimizing IPC costs tends to </a:t>
            </a:r>
            <a:r>
              <a:rPr lang="en-IN" sz="2200" b="1" dirty="0">
                <a:solidFill>
                  <a:srgbClr val="FFFF00"/>
                </a:solidFill>
              </a:rPr>
              <a:t>assign all tasks of a process to a single node</a:t>
            </a:r>
            <a:r>
              <a:rPr lang="en-IN" sz="2200" dirty="0"/>
              <a:t>, efficient utilization of system resources tries to </a:t>
            </a:r>
            <a:r>
              <a:rPr lang="en-IN" sz="2200" b="1" dirty="0">
                <a:solidFill>
                  <a:srgbClr val="FFFF00"/>
                </a:solidFill>
              </a:rPr>
              <a:t>distribute the tasks evenly among the nodes</a:t>
            </a:r>
            <a:r>
              <a:rPr lang="en-IN" sz="2200" dirty="0"/>
              <a:t>. </a:t>
            </a:r>
          </a:p>
          <a:p>
            <a:r>
              <a:rPr lang="en-IN" dirty="0" smtClean="0"/>
              <a:t>So </a:t>
            </a:r>
            <a:r>
              <a:rPr lang="en-IN" dirty="0"/>
              <a:t>also, </a:t>
            </a:r>
            <a:r>
              <a:rPr lang="en-IN" b="1" dirty="0">
                <a:solidFill>
                  <a:srgbClr val="FFFF00"/>
                </a:solidFill>
              </a:rPr>
              <a:t>quick turnaround time and a high degree of parallelism encourage parallel execution of the tasks</a:t>
            </a:r>
            <a:r>
              <a:rPr lang="en-IN" dirty="0"/>
              <a:t>, the </a:t>
            </a:r>
            <a:r>
              <a:rPr lang="en-IN" b="1" dirty="0">
                <a:solidFill>
                  <a:srgbClr val="FFFF00"/>
                </a:solidFill>
              </a:rPr>
              <a:t>precedence relationship</a:t>
            </a:r>
            <a:r>
              <a:rPr lang="en-IN" dirty="0"/>
              <a:t> among the tasks </a:t>
            </a:r>
            <a:r>
              <a:rPr lang="en-IN" b="1" dirty="0">
                <a:solidFill>
                  <a:srgbClr val="FFFF00"/>
                </a:solidFill>
              </a:rPr>
              <a:t>limits their parallel execution</a:t>
            </a:r>
            <a:r>
              <a:rPr lang="en-IN" dirty="0"/>
              <a:t>. </a:t>
            </a:r>
          </a:p>
          <a:p>
            <a:r>
              <a:rPr lang="en-IN" dirty="0" smtClean="0"/>
              <a:t>In case of </a:t>
            </a:r>
            <a:r>
              <a:rPr lang="en-IN" i="1" dirty="0" smtClean="0"/>
              <a:t>m </a:t>
            </a:r>
            <a:r>
              <a:rPr lang="en-IN" dirty="0" smtClean="0"/>
              <a:t>tasks and </a:t>
            </a:r>
            <a:r>
              <a:rPr lang="en-IN" i="1" dirty="0" smtClean="0"/>
              <a:t>q </a:t>
            </a:r>
            <a:r>
              <a:rPr lang="en-IN" dirty="0" smtClean="0"/>
              <a:t>nodes, there are </a:t>
            </a:r>
            <a:r>
              <a:rPr lang="en-IN" sz="2800" b="1" i="1" dirty="0" smtClean="0">
                <a:solidFill>
                  <a:srgbClr val="FFFF00"/>
                </a:solidFill>
              </a:rPr>
              <a:t>m*q</a:t>
            </a:r>
            <a:r>
              <a:rPr lang="en-IN" b="1" i="1" dirty="0" smtClean="0">
                <a:solidFill>
                  <a:srgbClr val="FFFF00"/>
                </a:solidFill>
              </a:rPr>
              <a:t> </a:t>
            </a:r>
            <a:r>
              <a:rPr lang="en-IN" b="1" dirty="0" smtClean="0">
                <a:solidFill>
                  <a:srgbClr val="FFFF00"/>
                </a:solidFill>
              </a:rPr>
              <a:t>possible assignments of tasks</a:t>
            </a:r>
            <a:r>
              <a:rPr lang="en-IN" dirty="0" smtClean="0"/>
              <a:t> to nodes . </a:t>
            </a:r>
          </a:p>
          <a:p>
            <a:r>
              <a:rPr lang="en-IN" dirty="0" smtClean="0"/>
              <a:t>In </a:t>
            </a:r>
            <a:r>
              <a:rPr lang="en-IN" dirty="0"/>
              <a:t>practice, however, the </a:t>
            </a:r>
            <a:r>
              <a:rPr lang="en-IN" b="1" dirty="0">
                <a:solidFill>
                  <a:srgbClr val="FFFF00"/>
                </a:solidFill>
              </a:rPr>
              <a:t>actual number of possible assignments of tasks to nodes may be</a:t>
            </a:r>
            <a:r>
              <a:rPr lang="en-IN" dirty="0"/>
              <a:t> </a:t>
            </a:r>
            <a:r>
              <a:rPr lang="en-IN" b="1" dirty="0">
                <a:solidFill>
                  <a:srgbClr val="FFFF00"/>
                </a:solidFill>
              </a:rPr>
              <a:t>less than </a:t>
            </a:r>
            <a:r>
              <a:rPr lang="en-IN" b="1" i="1" dirty="0" smtClean="0">
                <a:solidFill>
                  <a:srgbClr val="FFFF00"/>
                </a:solidFill>
              </a:rPr>
              <a:t>m*q </a:t>
            </a:r>
            <a:r>
              <a:rPr lang="en-IN" dirty="0"/>
              <a:t>due to the restriction that certain tasks cannot be assigned to certain nodes due to their specific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35777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29308"/>
            <a:ext cx="9905998" cy="1132223"/>
          </a:xfrm>
        </p:spPr>
        <p:txBody>
          <a:bodyPr/>
          <a:lstStyle/>
          <a:p>
            <a:r>
              <a:rPr lang="en-IN" b="1" dirty="0"/>
              <a:t>RESOURCE MANAGEMENT IN DISTRIBUTED SYSTEMS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85278"/>
            <a:ext cx="9905999" cy="3705923"/>
          </a:xfrm>
        </p:spPr>
        <p:txBody>
          <a:bodyPr>
            <a:normAutofit/>
          </a:bodyPr>
          <a:lstStyle/>
          <a:p>
            <a:r>
              <a:rPr lang="en-IN" dirty="0"/>
              <a:t>Distributed systems contain a </a:t>
            </a:r>
            <a:r>
              <a:rPr lang="en-IN" b="1" dirty="0">
                <a:solidFill>
                  <a:srgbClr val="FFFF00"/>
                </a:solidFill>
              </a:rPr>
              <a:t>set of resources interconnected by a network</a:t>
            </a:r>
            <a:r>
              <a:rPr lang="en-IN" dirty="0"/>
              <a:t>. </a:t>
            </a:r>
          </a:p>
          <a:p>
            <a:r>
              <a:rPr lang="en-IN" b="1" dirty="0" smtClean="0">
                <a:solidFill>
                  <a:srgbClr val="FFFF00"/>
                </a:solidFill>
              </a:rPr>
              <a:t>Processes </a:t>
            </a:r>
            <a:r>
              <a:rPr lang="en-IN" b="1" dirty="0">
                <a:solidFill>
                  <a:srgbClr val="FFFF00"/>
                </a:solidFill>
              </a:rPr>
              <a:t>are migrated </a:t>
            </a:r>
            <a:r>
              <a:rPr lang="en-IN" dirty="0"/>
              <a:t>to </a:t>
            </a:r>
            <a:r>
              <a:rPr lang="en-IN" dirty="0" smtClean="0"/>
              <a:t>fulfil </a:t>
            </a:r>
            <a:r>
              <a:rPr lang="en-IN" dirty="0"/>
              <a:t>their resource requirements. </a:t>
            </a:r>
          </a:p>
          <a:p>
            <a:r>
              <a:rPr lang="en-IN" dirty="0" smtClean="0"/>
              <a:t>The</a:t>
            </a:r>
            <a:r>
              <a:rPr lang="en-IN" b="1" dirty="0" smtClean="0">
                <a:solidFill>
                  <a:srgbClr val="FFFF00"/>
                </a:solidFill>
              </a:rPr>
              <a:t> </a:t>
            </a:r>
            <a:r>
              <a:rPr lang="en-IN" b="1" dirty="0">
                <a:solidFill>
                  <a:srgbClr val="FFFF00"/>
                </a:solidFill>
              </a:rPr>
              <a:t>Resource manager </a:t>
            </a:r>
            <a:r>
              <a:rPr lang="en-IN" dirty="0"/>
              <a:t>is responsible to control the assignment of resources to processes. </a:t>
            </a:r>
          </a:p>
          <a:p>
            <a:r>
              <a:rPr lang="en-IN" dirty="0" smtClean="0"/>
              <a:t>The </a:t>
            </a:r>
            <a:r>
              <a:rPr lang="en-IN" b="1" dirty="0">
                <a:solidFill>
                  <a:srgbClr val="FFFF00"/>
                </a:solidFill>
              </a:rPr>
              <a:t>resources can be logical (shared file) or physical </a:t>
            </a:r>
            <a:r>
              <a:rPr lang="en-IN" dirty="0"/>
              <a:t>(CPU) resource. </a:t>
            </a:r>
          </a:p>
          <a:p>
            <a:r>
              <a:rPr lang="en-IN" b="1" dirty="0" smtClean="0">
                <a:solidFill>
                  <a:srgbClr val="FFFF00"/>
                </a:solidFill>
              </a:rPr>
              <a:t>Scheduling </a:t>
            </a:r>
            <a:r>
              <a:rPr lang="en-IN" b="1" dirty="0">
                <a:solidFill>
                  <a:srgbClr val="FFFF00"/>
                </a:solidFill>
              </a:rPr>
              <a:t>is the way </a:t>
            </a:r>
            <a:r>
              <a:rPr lang="en-IN" dirty="0"/>
              <a:t>in which processors are assigned to run on the available resources.</a:t>
            </a:r>
          </a:p>
        </p:txBody>
      </p:sp>
    </p:spTree>
    <p:extLst>
      <p:ext uri="{BB962C8B-B14F-4D97-AF65-F5344CB8AC3E}">
        <p14:creationId xmlns:p14="http://schemas.microsoft.com/office/powerpoint/2010/main" val="283641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06645"/>
            <a:ext cx="9905998" cy="1478570"/>
          </a:xfrm>
        </p:spPr>
        <p:txBody>
          <a:bodyPr>
            <a:normAutofit/>
          </a:bodyPr>
          <a:lstStyle/>
          <a:p>
            <a:r>
              <a:rPr lang="en-IN" b="1" dirty="0"/>
              <a:t>Desirable Features of global Scheduling </a:t>
            </a:r>
            <a:r>
              <a:rPr lang="en-IN" b="1" dirty="0" smtClean="0"/>
              <a:t>algorithm</a:t>
            </a:r>
            <a:r>
              <a:rPr lang="en-IN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7393" y="2349848"/>
            <a:ext cx="9905999" cy="354171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b="1" dirty="0"/>
              <a:t>General purpose </a:t>
            </a:r>
            <a:endParaRPr lang="en-IN" b="1" dirty="0" smtClean="0"/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Efficiency </a:t>
            </a:r>
            <a:endParaRPr lang="en-IN" b="1" dirty="0" smtClean="0"/>
          </a:p>
          <a:p>
            <a:pPr marL="457200" indent="-457200">
              <a:buFont typeface="+mj-lt"/>
              <a:buAutoNum type="arabicPeriod"/>
            </a:pPr>
            <a:r>
              <a:rPr lang="en-IN" b="1" dirty="0" smtClean="0"/>
              <a:t>Fairness </a:t>
            </a:r>
            <a:endParaRPr lang="en-IN" b="1" dirty="0" smtClean="0"/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Dynamic </a:t>
            </a:r>
            <a:endParaRPr lang="en-IN" b="1" dirty="0" smtClean="0"/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Transparency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1502" y="2249487"/>
            <a:ext cx="61443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en-IN" sz="2400" b="1" dirty="0"/>
              <a:t>Scalability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en-IN" sz="2400" b="1" dirty="0" smtClean="0"/>
              <a:t>Fault </a:t>
            </a:r>
            <a:r>
              <a:rPr lang="en-IN" sz="2400" b="1" dirty="0"/>
              <a:t>tolerance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en-IN" sz="2400" b="1" dirty="0" smtClean="0"/>
              <a:t>Quick </a:t>
            </a:r>
            <a:r>
              <a:rPr lang="en-IN" sz="2400" b="1" dirty="0"/>
              <a:t>decision making </a:t>
            </a:r>
            <a:r>
              <a:rPr lang="en-IN" sz="2400" b="1" dirty="0" smtClean="0"/>
              <a:t>capability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en-IN" sz="2400" b="1" dirty="0" smtClean="0"/>
              <a:t>Balanced </a:t>
            </a:r>
            <a:r>
              <a:rPr lang="en-IN" sz="2400" b="1" dirty="0" err="1" smtClean="0"/>
              <a:t>syst</a:t>
            </a:r>
            <a:r>
              <a:rPr lang="en-IN" sz="2400" b="1" dirty="0" smtClean="0"/>
              <a:t> perf </a:t>
            </a:r>
            <a:r>
              <a:rPr lang="en-IN" sz="2400" b="1" dirty="0"/>
              <a:t>and scheduling overhead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en-IN" sz="2400" b="1" dirty="0" smtClean="0"/>
              <a:t>Stability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72869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14038"/>
            <a:ext cx="9905999" cy="5307982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1. </a:t>
            </a:r>
            <a:r>
              <a:rPr lang="en-IN" b="1" dirty="0"/>
              <a:t>General </a:t>
            </a:r>
            <a:r>
              <a:rPr lang="en-IN" b="1" dirty="0" smtClean="0"/>
              <a:t>purpose:</a:t>
            </a:r>
          </a:p>
          <a:p>
            <a:pPr lvl="1"/>
            <a:r>
              <a:rPr lang="en-IN" sz="2400" dirty="0" smtClean="0"/>
              <a:t>A </a:t>
            </a:r>
            <a:r>
              <a:rPr lang="en-IN" sz="2400" dirty="0"/>
              <a:t>scheduling approach should </a:t>
            </a:r>
            <a:r>
              <a:rPr lang="en-IN" sz="2400" dirty="0" smtClean="0"/>
              <a:t>be </a:t>
            </a:r>
            <a:r>
              <a:rPr lang="en-IN" sz="2400" b="1" dirty="0" smtClean="0">
                <a:solidFill>
                  <a:srgbClr val="FFFF00"/>
                </a:solidFill>
              </a:rPr>
              <a:t>uniformly applicable</a:t>
            </a:r>
            <a:r>
              <a:rPr lang="en-IN" sz="2400" dirty="0" smtClean="0"/>
              <a:t> </a:t>
            </a:r>
            <a:r>
              <a:rPr lang="en-IN" sz="2400" dirty="0"/>
              <a:t>to </a:t>
            </a:r>
            <a:r>
              <a:rPr lang="en-IN" sz="2400" dirty="0" smtClean="0"/>
              <a:t>different </a:t>
            </a:r>
            <a:r>
              <a:rPr lang="en-IN" sz="2400" dirty="0"/>
              <a:t>types of applications that can be executed. </a:t>
            </a:r>
          </a:p>
          <a:p>
            <a:pPr lvl="1"/>
            <a:r>
              <a:rPr lang="en-IN" sz="2400" dirty="0" smtClean="0"/>
              <a:t>Interactive </a:t>
            </a:r>
            <a:r>
              <a:rPr lang="en-IN" sz="2400" dirty="0"/>
              <a:t>jobs, distributed and parallel applications, as </a:t>
            </a:r>
            <a:r>
              <a:rPr lang="en-IN" sz="2400" dirty="0" smtClean="0"/>
              <a:t>well as </a:t>
            </a:r>
            <a:r>
              <a:rPr lang="en-IN" sz="2400" dirty="0"/>
              <a:t>non- interactive batch jobs, </a:t>
            </a:r>
            <a:r>
              <a:rPr lang="en-IN" sz="2400" b="1" dirty="0">
                <a:solidFill>
                  <a:srgbClr val="FFFF00"/>
                </a:solidFill>
              </a:rPr>
              <a:t>should all be supported with good performance</a:t>
            </a:r>
            <a:r>
              <a:rPr lang="en-IN" sz="2400" dirty="0"/>
              <a:t>. </a:t>
            </a:r>
          </a:p>
          <a:p>
            <a:pPr lvl="1"/>
            <a:r>
              <a:rPr lang="en-IN" sz="2400" dirty="0" smtClean="0"/>
              <a:t>This </a:t>
            </a:r>
            <a:r>
              <a:rPr lang="en-IN" sz="2400" dirty="0"/>
              <a:t>property is a straightforward one, but to some extent </a:t>
            </a:r>
            <a:r>
              <a:rPr lang="en-IN" sz="2400" b="1" dirty="0">
                <a:solidFill>
                  <a:srgbClr val="FFFF00"/>
                </a:solidFill>
              </a:rPr>
              <a:t>difficult to achieve</a:t>
            </a:r>
            <a:r>
              <a:rPr lang="en-IN" sz="2400" dirty="0"/>
              <a:t>. </a:t>
            </a:r>
          </a:p>
          <a:p>
            <a:pPr lvl="1"/>
            <a:r>
              <a:rPr lang="en-IN" sz="2400" dirty="0" smtClean="0"/>
              <a:t>Because </a:t>
            </a:r>
            <a:r>
              <a:rPr lang="en-IN" sz="2400" b="1" dirty="0">
                <a:solidFill>
                  <a:srgbClr val="FFFF00"/>
                </a:solidFill>
              </a:rPr>
              <a:t>different kinds of jobs have different attributes</a:t>
            </a:r>
            <a:r>
              <a:rPr lang="en-IN" sz="2400" dirty="0"/>
              <a:t>, their requirements to the scheduler may contradict. </a:t>
            </a:r>
          </a:p>
          <a:p>
            <a:pPr lvl="1"/>
            <a:r>
              <a:rPr lang="en-IN" sz="2400" dirty="0"/>
              <a:t>T</a:t>
            </a:r>
            <a:r>
              <a:rPr lang="en-IN" sz="2400" dirty="0" smtClean="0"/>
              <a:t>o </a:t>
            </a:r>
            <a:r>
              <a:rPr lang="en-IN" sz="2400" dirty="0"/>
              <a:t>achieve the general purpose, a </a:t>
            </a:r>
            <a:r>
              <a:rPr lang="en-IN" sz="2400" b="1" dirty="0" smtClean="0">
                <a:solidFill>
                  <a:srgbClr val="FFFF00"/>
                </a:solidFill>
              </a:rPr>
              <a:t>trade-off </a:t>
            </a:r>
            <a:r>
              <a:rPr lang="en-IN" sz="2400" b="1" dirty="0">
                <a:solidFill>
                  <a:srgbClr val="FFFF00"/>
                </a:solidFill>
              </a:rPr>
              <a:t>may have to be made</a:t>
            </a:r>
            <a:r>
              <a:rPr lang="en-IN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6961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58283"/>
            <a:ext cx="9905999" cy="556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2. Efficiency:</a:t>
            </a:r>
          </a:p>
          <a:p>
            <a:pPr lvl="1"/>
            <a:r>
              <a:rPr lang="en-IN" sz="2400" b="1" dirty="0">
                <a:solidFill>
                  <a:srgbClr val="FFFF00"/>
                </a:solidFill>
              </a:rPr>
              <a:t>S</a:t>
            </a:r>
            <a:r>
              <a:rPr lang="en-IN" sz="2400" b="1" dirty="0" smtClean="0">
                <a:solidFill>
                  <a:srgbClr val="FFFF00"/>
                </a:solidFill>
              </a:rPr>
              <a:t>hould </a:t>
            </a:r>
            <a:r>
              <a:rPr lang="en-IN" sz="2400" b="1" dirty="0">
                <a:solidFill>
                  <a:srgbClr val="FFFF00"/>
                </a:solidFill>
              </a:rPr>
              <a:t>improve the performance of scheduled jobs</a:t>
            </a:r>
            <a:r>
              <a:rPr lang="en-IN" sz="2400" dirty="0">
                <a:solidFill>
                  <a:srgbClr val="FFFF00"/>
                </a:solidFill>
              </a:rPr>
              <a:t> </a:t>
            </a:r>
            <a:r>
              <a:rPr lang="en-IN" sz="2400" dirty="0"/>
              <a:t>as much as </a:t>
            </a:r>
            <a:r>
              <a:rPr lang="en-IN" sz="2400" dirty="0" smtClean="0"/>
              <a:t>possible.</a:t>
            </a:r>
          </a:p>
          <a:p>
            <a:pPr lvl="1"/>
            <a:r>
              <a:rPr lang="en-IN" sz="2400" b="1" dirty="0">
                <a:solidFill>
                  <a:srgbClr val="FFFF00"/>
                </a:solidFill>
              </a:rPr>
              <a:t>S</a:t>
            </a:r>
            <a:r>
              <a:rPr lang="en-IN" sz="2400" b="1" dirty="0" smtClean="0">
                <a:solidFill>
                  <a:srgbClr val="FFFF00"/>
                </a:solidFill>
              </a:rPr>
              <a:t>cheduling </a:t>
            </a:r>
            <a:r>
              <a:rPr lang="en-IN" sz="2400" b="1" dirty="0">
                <a:solidFill>
                  <a:srgbClr val="FFFF00"/>
                </a:solidFill>
              </a:rPr>
              <a:t>should incur reasonably low overhead</a:t>
            </a:r>
            <a:r>
              <a:rPr lang="en-IN" sz="2400" dirty="0"/>
              <a:t> so that it would not counter attack the benefits. </a:t>
            </a:r>
          </a:p>
          <a:p>
            <a:pPr marL="0" indent="0">
              <a:buNone/>
            </a:pPr>
            <a:r>
              <a:rPr lang="en-IN" b="1" dirty="0" smtClean="0"/>
              <a:t>3. Fairness:</a:t>
            </a:r>
          </a:p>
          <a:p>
            <a:pPr lvl="1"/>
            <a:r>
              <a:rPr lang="en-IN" sz="2400" dirty="0"/>
              <a:t>Sharing resources among users raises new challenges in guaranteeing that </a:t>
            </a:r>
            <a:r>
              <a:rPr lang="en-IN" sz="2400" b="1" dirty="0">
                <a:solidFill>
                  <a:srgbClr val="FFFF00"/>
                </a:solidFill>
              </a:rPr>
              <a:t>each user obtains his/her fair share when demand is </a:t>
            </a:r>
            <a:r>
              <a:rPr lang="en-IN" sz="2400" b="1" dirty="0" smtClean="0">
                <a:solidFill>
                  <a:srgbClr val="FFFF00"/>
                </a:solidFill>
              </a:rPr>
              <a:t>heavy</a:t>
            </a:r>
            <a:r>
              <a:rPr lang="en-IN" sz="2400" dirty="0" smtClean="0"/>
              <a:t>. </a:t>
            </a:r>
            <a:endParaRPr lang="en-IN" sz="2400" dirty="0"/>
          </a:p>
          <a:p>
            <a:pPr lvl="1"/>
            <a:r>
              <a:rPr lang="en-IN" sz="2400" dirty="0" smtClean="0"/>
              <a:t>In </a:t>
            </a:r>
            <a:r>
              <a:rPr lang="en-IN" sz="2400" dirty="0"/>
              <a:t>a distributed system, this problem could </a:t>
            </a:r>
            <a:r>
              <a:rPr lang="en-IN" sz="2400"/>
              <a:t>be </a:t>
            </a:r>
            <a:r>
              <a:rPr lang="en-IN" sz="2400" smtClean="0"/>
              <a:t>worsened </a:t>
            </a:r>
            <a:r>
              <a:rPr lang="en-IN" sz="2400" dirty="0" smtClean="0"/>
              <a:t>such that </a:t>
            </a:r>
            <a:r>
              <a:rPr lang="en-IN" sz="2400" b="1" dirty="0">
                <a:solidFill>
                  <a:srgbClr val="FFFF00"/>
                </a:solidFill>
              </a:rPr>
              <a:t>one user </a:t>
            </a:r>
            <a:r>
              <a:rPr lang="en-IN" sz="2400" b="1" dirty="0" smtClean="0">
                <a:solidFill>
                  <a:srgbClr val="FFFF00"/>
                </a:solidFill>
              </a:rPr>
              <a:t>may consume </a:t>
            </a:r>
            <a:r>
              <a:rPr lang="en-IN" sz="2400" b="1" dirty="0">
                <a:solidFill>
                  <a:srgbClr val="FFFF00"/>
                </a:solidFill>
              </a:rPr>
              <a:t>the entire </a:t>
            </a:r>
            <a:r>
              <a:rPr lang="en-IN" sz="2400" b="1" dirty="0" smtClean="0">
                <a:solidFill>
                  <a:srgbClr val="FFFF00"/>
                </a:solidFill>
              </a:rPr>
              <a:t>system</a:t>
            </a:r>
            <a:r>
              <a:rPr lang="en-IN" sz="2400" dirty="0"/>
              <a:t>.</a:t>
            </a:r>
            <a:r>
              <a:rPr lang="en-IN" sz="2400" dirty="0" smtClean="0"/>
              <a:t> </a:t>
            </a:r>
          </a:p>
          <a:p>
            <a:pPr lvl="1"/>
            <a:r>
              <a:rPr lang="en-IN" sz="2400" dirty="0" smtClean="0"/>
              <a:t>This may lead to </a:t>
            </a:r>
            <a:r>
              <a:rPr lang="en-IN" sz="2400" b="1" dirty="0" smtClean="0">
                <a:solidFill>
                  <a:srgbClr val="FFFF00"/>
                </a:solidFill>
              </a:rPr>
              <a:t>Starvation or DNS</a:t>
            </a:r>
            <a:endParaRPr lang="en-IN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35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8060"/>
            <a:ext cx="10801544" cy="6779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600" b="1" dirty="0" smtClean="0"/>
              <a:t>4. Dynamic:</a:t>
            </a:r>
          </a:p>
          <a:p>
            <a:pPr lvl="1"/>
            <a:r>
              <a:rPr lang="en-IN" sz="2400" dirty="0"/>
              <a:t>The algorithms employed to decide where to process a </a:t>
            </a:r>
            <a:r>
              <a:rPr lang="en-IN" sz="2400" dirty="0" smtClean="0"/>
              <a:t>task </a:t>
            </a:r>
            <a:r>
              <a:rPr lang="en-IN" sz="2400" dirty="0"/>
              <a:t>should </a:t>
            </a:r>
            <a:r>
              <a:rPr lang="en-IN" sz="2400" b="1" dirty="0">
                <a:solidFill>
                  <a:srgbClr val="FFFF00"/>
                </a:solidFill>
              </a:rPr>
              <a:t>respond to load </a:t>
            </a:r>
            <a:r>
              <a:rPr lang="en-IN" sz="2400" b="1" dirty="0" smtClean="0">
                <a:solidFill>
                  <a:srgbClr val="FFFF00"/>
                </a:solidFill>
              </a:rPr>
              <a:t>changes </a:t>
            </a:r>
            <a:r>
              <a:rPr lang="en-IN" sz="2400" b="1" dirty="0">
                <a:solidFill>
                  <a:srgbClr val="FFFF00"/>
                </a:solidFill>
              </a:rPr>
              <a:t>and exploit the full extent of the resources available</a:t>
            </a:r>
            <a:r>
              <a:rPr lang="en-IN" sz="2600" dirty="0"/>
              <a:t>.</a:t>
            </a:r>
          </a:p>
          <a:p>
            <a:pPr marL="0" indent="0">
              <a:buNone/>
            </a:pPr>
            <a:r>
              <a:rPr lang="en-IN" sz="2600" b="1" dirty="0" smtClean="0"/>
              <a:t>5. Transparency:</a:t>
            </a:r>
          </a:p>
          <a:p>
            <a:pPr lvl="1"/>
            <a:r>
              <a:rPr lang="en-IN" sz="2400" dirty="0"/>
              <a:t>The </a:t>
            </a:r>
            <a:r>
              <a:rPr lang="en-IN" sz="2400" dirty="0" smtClean="0"/>
              <a:t>behaviour </a:t>
            </a:r>
            <a:r>
              <a:rPr lang="en-IN" sz="2400" dirty="0"/>
              <a:t>and result of a task’s execution should </a:t>
            </a:r>
            <a:r>
              <a:rPr lang="en-IN" sz="2400" b="1" dirty="0">
                <a:solidFill>
                  <a:srgbClr val="FFFF00"/>
                </a:solidFill>
              </a:rPr>
              <a:t>not be affected by </a:t>
            </a:r>
            <a:r>
              <a:rPr lang="en-IN" sz="2400" b="1" dirty="0" smtClean="0">
                <a:solidFill>
                  <a:srgbClr val="FFFF00"/>
                </a:solidFill>
              </a:rPr>
              <a:t>the </a:t>
            </a:r>
            <a:r>
              <a:rPr lang="en-IN" sz="2400" b="1" dirty="0">
                <a:solidFill>
                  <a:srgbClr val="FFFF00"/>
                </a:solidFill>
              </a:rPr>
              <a:t>host(s) on which it executes</a:t>
            </a:r>
            <a:r>
              <a:rPr lang="en-IN" sz="2400" dirty="0"/>
              <a:t>. </a:t>
            </a:r>
          </a:p>
          <a:p>
            <a:pPr lvl="1"/>
            <a:r>
              <a:rPr lang="en-IN" sz="2400" dirty="0" smtClean="0"/>
              <a:t>There </a:t>
            </a:r>
            <a:r>
              <a:rPr lang="en-IN" sz="2400" dirty="0"/>
              <a:t>should be </a:t>
            </a:r>
            <a:r>
              <a:rPr lang="en-IN" sz="2400" b="1" dirty="0">
                <a:solidFill>
                  <a:srgbClr val="FFFF00"/>
                </a:solidFill>
              </a:rPr>
              <a:t>no difference between local and remote execution</a:t>
            </a:r>
            <a:r>
              <a:rPr lang="en-IN" sz="2400" dirty="0"/>
              <a:t>. </a:t>
            </a:r>
          </a:p>
          <a:p>
            <a:pPr lvl="1"/>
            <a:r>
              <a:rPr lang="en-IN" sz="2400" b="1" dirty="0" smtClean="0">
                <a:solidFill>
                  <a:srgbClr val="FFFF00"/>
                </a:solidFill>
              </a:rPr>
              <a:t>No </a:t>
            </a:r>
            <a:r>
              <a:rPr lang="en-IN" sz="2400" b="1" dirty="0">
                <a:solidFill>
                  <a:srgbClr val="FFFF00"/>
                </a:solidFill>
              </a:rPr>
              <a:t>user effort should be required </a:t>
            </a:r>
            <a:r>
              <a:rPr lang="en-IN" sz="2400" dirty="0"/>
              <a:t>in deciding where to execute a task or in initiating remote </a:t>
            </a:r>
            <a:r>
              <a:rPr lang="en-IN" sz="2400" dirty="0" smtClean="0"/>
              <a:t>execution.</a:t>
            </a:r>
            <a:endParaRPr lang="en-IN" sz="2400" dirty="0"/>
          </a:p>
          <a:p>
            <a:pPr lvl="1"/>
            <a:r>
              <a:rPr lang="en-IN" sz="2400" dirty="0" smtClean="0"/>
              <a:t>Further, the </a:t>
            </a:r>
            <a:r>
              <a:rPr lang="en-IN" sz="2400" b="1" dirty="0" smtClean="0">
                <a:solidFill>
                  <a:srgbClr val="FFFF00"/>
                </a:solidFill>
              </a:rPr>
              <a:t>applications </a:t>
            </a:r>
            <a:r>
              <a:rPr lang="en-IN" sz="2400" b="1" dirty="0">
                <a:solidFill>
                  <a:srgbClr val="FFFF00"/>
                </a:solidFill>
              </a:rPr>
              <a:t>should not be changed greatly</a:t>
            </a:r>
            <a:r>
              <a:rPr lang="en-IN" sz="2400" dirty="0"/>
              <a:t>. </a:t>
            </a:r>
          </a:p>
          <a:p>
            <a:pPr lvl="1"/>
            <a:r>
              <a:rPr lang="en-IN" sz="2400" dirty="0" smtClean="0"/>
              <a:t>It </a:t>
            </a:r>
            <a:r>
              <a:rPr lang="en-IN" sz="2400" dirty="0"/>
              <a:t>is </a:t>
            </a:r>
            <a:r>
              <a:rPr lang="en-IN" sz="2400" b="1" dirty="0">
                <a:solidFill>
                  <a:srgbClr val="FFFF00"/>
                </a:solidFill>
              </a:rPr>
              <a:t>undesirable to have to modify the application programs </a:t>
            </a:r>
            <a:r>
              <a:rPr lang="en-IN" sz="2400" dirty="0"/>
              <a:t>in order to execute them in the system. </a:t>
            </a:r>
          </a:p>
        </p:txBody>
      </p:sp>
    </p:spTree>
    <p:extLst>
      <p:ext uri="{BB962C8B-B14F-4D97-AF65-F5344CB8AC3E}">
        <p14:creationId xmlns:p14="http://schemas.microsoft.com/office/powerpoint/2010/main" val="2671880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35620"/>
            <a:ext cx="9905999" cy="5653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6. Scalability:</a:t>
            </a:r>
          </a:p>
          <a:p>
            <a:pPr lvl="1"/>
            <a:r>
              <a:rPr lang="en-IN" sz="2400" dirty="0"/>
              <a:t>A scheduling algorithm should </a:t>
            </a:r>
            <a:r>
              <a:rPr lang="en-IN" sz="2400" b="1" dirty="0">
                <a:solidFill>
                  <a:srgbClr val="FFFF00"/>
                </a:solidFill>
              </a:rPr>
              <a:t>scale well as the number of nodes increases</a:t>
            </a:r>
            <a:r>
              <a:rPr lang="en-IN" sz="2400" dirty="0"/>
              <a:t>. </a:t>
            </a:r>
          </a:p>
          <a:p>
            <a:pPr lvl="1"/>
            <a:r>
              <a:rPr lang="en-IN" sz="2400" dirty="0" smtClean="0"/>
              <a:t>An </a:t>
            </a:r>
            <a:r>
              <a:rPr lang="en-IN" sz="2400" dirty="0"/>
              <a:t>algorithm that makes scheduling decisions by </a:t>
            </a:r>
            <a:r>
              <a:rPr lang="en-IN" sz="2400" b="1" dirty="0">
                <a:solidFill>
                  <a:srgbClr val="FFFF00"/>
                </a:solidFill>
              </a:rPr>
              <a:t>first inquiring the workload from all the nodes and then selecting the most lightly loaded node has poor scalability</a:t>
            </a:r>
            <a:r>
              <a:rPr lang="en-IN" sz="2400" dirty="0" smtClean="0"/>
              <a:t>.</a:t>
            </a:r>
            <a:endParaRPr lang="en-IN" sz="2400" dirty="0"/>
          </a:p>
          <a:p>
            <a:pPr lvl="1"/>
            <a:r>
              <a:rPr lang="en-IN" sz="2400" dirty="0" smtClean="0"/>
              <a:t>This </a:t>
            </a:r>
            <a:r>
              <a:rPr lang="en-IN" sz="2400" dirty="0"/>
              <a:t>will work fine only when there are </a:t>
            </a:r>
            <a:r>
              <a:rPr lang="en-IN" sz="2400" b="1" dirty="0">
                <a:solidFill>
                  <a:srgbClr val="FFFF00"/>
                </a:solidFill>
              </a:rPr>
              <a:t>few nodes in the system</a:t>
            </a:r>
            <a:r>
              <a:rPr lang="en-IN" sz="2400" dirty="0"/>
              <a:t>. </a:t>
            </a:r>
          </a:p>
          <a:p>
            <a:pPr lvl="1"/>
            <a:r>
              <a:rPr lang="en-IN" sz="2400" dirty="0" smtClean="0"/>
              <a:t>Also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FFFF00"/>
                </a:solidFill>
              </a:rPr>
              <a:t>network traffic quickly consumes network bandwidth</a:t>
            </a:r>
            <a:r>
              <a:rPr lang="en-IN" sz="2400" dirty="0"/>
              <a:t>. </a:t>
            </a:r>
          </a:p>
          <a:p>
            <a:pPr lvl="1"/>
            <a:r>
              <a:rPr lang="en-IN" sz="2400" dirty="0" smtClean="0"/>
              <a:t>A </a:t>
            </a:r>
            <a:r>
              <a:rPr lang="en-IN" sz="2400" dirty="0"/>
              <a:t>simple approach is to </a:t>
            </a:r>
            <a:r>
              <a:rPr lang="en-IN" sz="2400" b="1" dirty="0">
                <a:solidFill>
                  <a:srgbClr val="FFFF00"/>
                </a:solidFill>
              </a:rPr>
              <a:t>probe only </a:t>
            </a:r>
            <a:r>
              <a:rPr lang="en-IN" sz="2400" b="1" i="1" dirty="0">
                <a:solidFill>
                  <a:srgbClr val="FFFF00"/>
                </a:solidFill>
              </a:rPr>
              <a:t>m </a:t>
            </a:r>
            <a:r>
              <a:rPr lang="en-IN" sz="2400" b="1" dirty="0">
                <a:solidFill>
                  <a:srgbClr val="FFFF00"/>
                </a:solidFill>
              </a:rPr>
              <a:t>of </a:t>
            </a:r>
            <a:r>
              <a:rPr lang="en-IN" sz="2400" b="1" i="1" dirty="0">
                <a:solidFill>
                  <a:srgbClr val="FFFF00"/>
                </a:solidFill>
              </a:rPr>
              <a:t>N </a:t>
            </a:r>
            <a:r>
              <a:rPr lang="en-IN" sz="2400" b="1" dirty="0">
                <a:solidFill>
                  <a:srgbClr val="FFFF00"/>
                </a:solidFill>
              </a:rPr>
              <a:t>nodes </a:t>
            </a:r>
            <a:r>
              <a:rPr lang="en-IN" sz="2400" dirty="0"/>
              <a:t>for selecting a node. </a:t>
            </a:r>
          </a:p>
        </p:txBody>
      </p:sp>
    </p:spTree>
    <p:extLst>
      <p:ext uri="{BB962C8B-B14F-4D97-AF65-F5344CB8AC3E}">
        <p14:creationId xmlns:p14="http://schemas.microsoft.com/office/powerpoint/2010/main" val="1206455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80585"/>
            <a:ext cx="9905999" cy="5575610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7. Fault tolerance:</a:t>
            </a:r>
          </a:p>
          <a:p>
            <a:pPr lvl="1"/>
            <a:r>
              <a:rPr lang="en-IN" sz="2400" dirty="0"/>
              <a:t>A good scheduling algorithm should </a:t>
            </a:r>
            <a:r>
              <a:rPr lang="en-IN" sz="2400" b="1" dirty="0">
                <a:solidFill>
                  <a:srgbClr val="FFFF00"/>
                </a:solidFill>
              </a:rPr>
              <a:t>not be disabled by the crash of one or more nodes</a:t>
            </a:r>
            <a:r>
              <a:rPr lang="en-IN" sz="2400" dirty="0"/>
              <a:t> of the system. </a:t>
            </a:r>
          </a:p>
          <a:p>
            <a:pPr lvl="1"/>
            <a:r>
              <a:rPr lang="en-IN" sz="2400" dirty="0" smtClean="0"/>
              <a:t>Also</a:t>
            </a:r>
            <a:r>
              <a:rPr lang="en-IN" sz="2400" dirty="0"/>
              <a:t>, if the nodes are partitioned into two or more groups due to link failures, the </a:t>
            </a:r>
            <a:r>
              <a:rPr lang="en-IN" sz="2400" b="1" dirty="0">
                <a:solidFill>
                  <a:srgbClr val="FFFF00"/>
                </a:solidFill>
              </a:rPr>
              <a:t>algorithm should be capable of functioning properly for the nodes within a group</a:t>
            </a:r>
            <a:r>
              <a:rPr lang="en-IN" sz="2400" dirty="0"/>
              <a:t>. </a:t>
            </a:r>
          </a:p>
          <a:p>
            <a:pPr lvl="1"/>
            <a:r>
              <a:rPr lang="en-IN" sz="2400" dirty="0" smtClean="0"/>
              <a:t>Algorithms </a:t>
            </a:r>
            <a:r>
              <a:rPr lang="en-IN" sz="2400" dirty="0"/>
              <a:t>that have </a:t>
            </a:r>
            <a:r>
              <a:rPr lang="en-IN" sz="2400" b="1" dirty="0">
                <a:solidFill>
                  <a:srgbClr val="FFFF00"/>
                </a:solidFill>
              </a:rPr>
              <a:t>decentralized decision making capability and consider only available nodes</a:t>
            </a:r>
            <a:r>
              <a:rPr lang="en-IN" sz="2400" dirty="0"/>
              <a:t> in their decision making have better fault tolerance </a:t>
            </a:r>
            <a:r>
              <a:rPr lang="en-IN" sz="2400" dirty="0" smtClean="0"/>
              <a:t>capability.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09100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80585"/>
            <a:ext cx="9905999" cy="5809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8. </a:t>
            </a:r>
            <a:r>
              <a:rPr lang="en-IN" b="1" dirty="0"/>
              <a:t>Quick decision making </a:t>
            </a:r>
            <a:r>
              <a:rPr lang="en-IN" b="1" dirty="0" smtClean="0"/>
              <a:t>capability:</a:t>
            </a:r>
          </a:p>
          <a:p>
            <a:pPr lvl="1"/>
            <a:r>
              <a:rPr lang="en-IN" sz="2400" dirty="0" smtClean="0"/>
              <a:t>Heuristic </a:t>
            </a:r>
            <a:r>
              <a:rPr lang="en-IN" sz="2400" dirty="0"/>
              <a:t>methods requiring less computational efforts (and hence less time) while providing </a:t>
            </a:r>
            <a:r>
              <a:rPr lang="en-IN" sz="2400" b="1" dirty="0">
                <a:solidFill>
                  <a:srgbClr val="FFFF00"/>
                </a:solidFill>
              </a:rPr>
              <a:t>near-optimal results are preferable to exhaustive (optimal) solution methods.</a:t>
            </a:r>
            <a:r>
              <a:rPr lang="en-IN" sz="2400" dirty="0"/>
              <a:t> </a:t>
            </a:r>
            <a:endParaRPr lang="en-IN" sz="2400" dirty="0" smtClean="0"/>
          </a:p>
          <a:p>
            <a:pPr marL="457200" lvl="1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9. </a:t>
            </a:r>
            <a:r>
              <a:rPr lang="en-IN" b="1" dirty="0"/>
              <a:t>Balanced system performance and scheduling </a:t>
            </a:r>
            <a:r>
              <a:rPr lang="en-IN" b="1" dirty="0" smtClean="0"/>
              <a:t>overhead:</a:t>
            </a:r>
          </a:p>
          <a:p>
            <a:pPr lvl="1"/>
            <a:r>
              <a:rPr lang="en-IN" sz="2400" b="1" dirty="0">
                <a:solidFill>
                  <a:srgbClr val="FFFF00"/>
                </a:solidFill>
              </a:rPr>
              <a:t>Algorithms that provide near-optimal system performance with a minimum of global state information</a:t>
            </a:r>
            <a:r>
              <a:rPr lang="en-IN" sz="2400" dirty="0">
                <a:solidFill>
                  <a:srgbClr val="FFFF00"/>
                </a:solidFill>
              </a:rPr>
              <a:t> </a:t>
            </a:r>
            <a:r>
              <a:rPr lang="en-IN" sz="2400" dirty="0" smtClean="0"/>
              <a:t>gathering </a:t>
            </a:r>
            <a:r>
              <a:rPr lang="en-IN" sz="2400" dirty="0"/>
              <a:t>overhead are desirable. </a:t>
            </a:r>
          </a:p>
          <a:p>
            <a:pPr lvl="1"/>
            <a:r>
              <a:rPr lang="en-IN" sz="2400" dirty="0" smtClean="0"/>
              <a:t>This </a:t>
            </a:r>
            <a:r>
              <a:rPr lang="en-IN" sz="2400" dirty="0"/>
              <a:t>is </a:t>
            </a:r>
            <a:r>
              <a:rPr lang="en-IN" sz="2400" dirty="0" smtClean="0"/>
              <a:t>because,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FFFF00"/>
                </a:solidFill>
              </a:rPr>
              <a:t>overhead increases</a:t>
            </a:r>
            <a:r>
              <a:rPr lang="en-IN" sz="2400" dirty="0"/>
              <a:t> as the amount of global state information collected increases. </a:t>
            </a:r>
          </a:p>
        </p:txBody>
      </p:sp>
    </p:spTree>
    <p:extLst>
      <p:ext uri="{BB962C8B-B14F-4D97-AF65-F5344CB8AC3E}">
        <p14:creationId xmlns:p14="http://schemas.microsoft.com/office/powerpoint/2010/main" val="1469550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77</TotalTime>
  <Words>1057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Tw Cen MT</vt:lpstr>
      <vt:lpstr>Wingdings</vt:lpstr>
      <vt:lpstr>Circuit</vt:lpstr>
      <vt:lpstr>Chap 4 Resource and Process Management  </vt:lpstr>
      <vt:lpstr>RESOURCE MANAGEMENT IN DISTRIBUTED SYSTEMS </vt:lpstr>
      <vt:lpstr>Desirable Features of global Scheduling algorithm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 Assignment Approach 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4 Resource and Process Management  </dc:title>
  <dc:creator>Aniket Kore</dc:creator>
  <cp:lastModifiedBy>Aniket Kore</cp:lastModifiedBy>
  <cp:revision>29</cp:revision>
  <dcterms:created xsi:type="dcterms:W3CDTF">2022-03-29T03:26:01Z</dcterms:created>
  <dcterms:modified xsi:type="dcterms:W3CDTF">2022-10-07T04:16:24Z</dcterms:modified>
</cp:coreProperties>
</file>