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6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55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0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766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438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823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89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70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171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810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6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8072E-1ABB-4249-B6F6-06A63EE26838}" type="datetimeFigureOut">
              <a:rPr lang="en-IN" smtClean="0"/>
              <a:t>20-07-2024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9162C-D87D-4BEF-B96C-69CDB31082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909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285" y="2721463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Chapter 2</a:t>
            </a:r>
            <a:br>
              <a:rPr lang="en-US" dirty="0" smtClean="0"/>
            </a:br>
            <a:r>
              <a:rPr lang="en-US" dirty="0" smtClean="0"/>
              <a:t>Basic Crypto primitives </a:t>
            </a:r>
            <a:r>
              <a:rPr lang="en-US" smtClean="0"/>
              <a:t>and </a:t>
            </a:r>
            <a:r>
              <a:rPr lang="en-US" smtClean="0"/>
              <a:t>Block chain </a:t>
            </a:r>
            <a:r>
              <a:rPr lang="en-US" dirty="0" smtClean="0"/>
              <a:t>1.0: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66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Verifiable Random Functions (VRFs)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Definition:</a:t>
            </a:r>
            <a:r>
              <a:rPr lang="en-US" dirty="0" smtClean="0"/>
              <a:t> A function that produces a pseudo-random output that can be verified for correctness.</a:t>
            </a:r>
          </a:p>
          <a:p>
            <a:pPr marL="0" indent="0">
              <a:buNone/>
            </a:pPr>
            <a:r>
              <a:rPr lang="en-US" b="1" dirty="0" smtClean="0"/>
              <a:t>Key properties: </a:t>
            </a:r>
          </a:p>
          <a:p>
            <a:r>
              <a:rPr lang="en-US" dirty="0" smtClean="0"/>
              <a:t>Uniqueness: One unique output for each input</a:t>
            </a:r>
          </a:p>
          <a:p>
            <a:r>
              <a:rPr lang="en-US" dirty="0" err="1" smtClean="0"/>
              <a:t>Pseudorandomness</a:t>
            </a:r>
            <a:r>
              <a:rPr lang="en-US" dirty="0" smtClean="0"/>
              <a:t>: Output appears random</a:t>
            </a:r>
          </a:p>
          <a:p>
            <a:r>
              <a:rPr lang="en-US" dirty="0" smtClean="0"/>
              <a:t>Verifiability: Anyone can verify the correctness of the output</a:t>
            </a:r>
          </a:p>
          <a:p>
            <a:pPr marL="0" indent="0">
              <a:buNone/>
            </a:pPr>
            <a:r>
              <a:rPr lang="en-US" dirty="0" smtClean="0"/>
              <a:t>Applications in block chain: </a:t>
            </a:r>
          </a:p>
          <a:p>
            <a:r>
              <a:rPr lang="en-US" dirty="0" smtClean="0"/>
              <a:t>Leader election in consensus protocols</a:t>
            </a:r>
          </a:p>
          <a:p>
            <a:r>
              <a:rPr lang="en-US" dirty="0" smtClean="0"/>
              <a:t>Random beacon for distributed systems</a:t>
            </a:r>
          </a:p>
          <a:p>
            <a:r>
              <a:rPr lang="en-US" dirty="0" smtClean="0"/>
              <a:t>Secure, verifiable lottery systems</a:t>
            </a: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779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Zero-Knowledge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cryptographic method where one party can prove to another that a statement is true without revealing any information apart from the fact that the statement is indeed true.</a:t>
            </a:r>
            <a:endParaRPr lang="en-US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Types: </a:t>
            </a:r>
          </a:p>
          <a:p>
            <a:r>
              <a:rPr lang="en-IN" dirty="0" smtClean="0"/>
              <a:t>Interactive: Prover and verifier exchange multiple messages</a:t>
            </a:r>
          </a:p>
          <a:p>
            <a:r>
              <a:rPr lang="en-IN" dirty="0" smtClean="0"/>
              <a:t>Non-interactive: Prover sends a single message to verifier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38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Zero-Knowledge Systems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Key properties:</a:t>
            </a:r>
          </a:p>
          <a:p>
            <a:r>
              <a:rPr lang="en-US" dirty="0" smtClean="0"/>
              <a:t> Completeness: If the statement is true, an honest verifier will be convinced.</a:t>
            </a:r>
          </a:p>
          <a:p>
            <a:r>
              <a:rPr lang="en-US" dirty="0" smtClean="0"/>
              <a:t>Soundness: A cheating prover cannot convince the verifier of a false statement.</a:t>
            </a:r>
          </a:p>
          <a:p>
            <a:r>
              <a:rPr lang="en-US" dirty="0" smtClean="0"/>
              <a:t>Zero-knowledge: The verifier learns nothing except the validity of the statement</a:t>
            </a:r>
          </a:p>
          <a:p>
            <a:pPr marL="0" indent="0">
              <a:buNone/>
            </a:pPr>
            <a:r>
              <a:rPr lang="en-US" b="1" dirty="0" smtClean="0"/>
              <a:t>Applications in </a:t>
            </a:r>
            <a:r>
              <a:rPr lang="en-US" b="1" dirty="0" err="1" smtClean="0"/>
              <a:t>blockchain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Privacy-preserving transactions (e.g., </a:t>
            </a:r>
            <a:r>
              <a:rPr lang="en-US" dirty="0" err="1" smtClean="0"/>
              <a:t>Zcash</a:t>
            </a:r>
            <a:r>
              <a:rPr lang="en-US" dirty="0" smtClean="0"/>
              <a:t>)</a:t>
            </a:r>
          </a:p>
          <a:p>
            <a:r>
              <a:rPr lang="en-US" dirty="0" smtClean="0"/>
              <a:t>Identity verification without revealing personal data</a:t>
            </a:r>
          </a:p>
          <a:p>
            <a:r>
              <a:rPr lang="en-US" dirty="0" smtClean="0"/>
              <a:t>Confidential smart contracts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092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Block chain Basics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Definition: </a:t>
            </a:r>
            <a:r>
              <a:rPr lang="en-US" dirty="0" smtClean="0"/>
              <a:t>A distributed, decentralized ledger that records transactions across many computers.</a:t>
            </a:r>
          </a:p>
          <a:p>
            <a:pPr marL="0" indent="0">
              <a:buNone/>
            </a:pPr>
            <a:r>
              <a:rPr lang="en-US" b="1" dirty="0" smtClean="0"/>
              <a:t>Key features: </a:t>
            </a:r>
          </a:p>
          <a:p>
            <a:r>
              <a:rPr lang="en-US" dirty="0" smtClean="0"/>
              <a:t>Immutability: Once recorded, data cannot be altered</a:t>
            </a:r>
          </a:p>
          <a:p>
            <a:r>
              <a:rPr lang="en-US" dirty="0" smtClean="0"/>
              <a:t>Transparency: All transactions are visible to network participants</a:t>
            </a:r>
          </a:p>
          <a:p>
            <a:r>
              <a:rPr lang="en-US" dirty="0" smtClean="0"/>
              <a:t>Decentralization: No single point of control or failure</a:t>
            </a:r>
          </a:p>
          <a:p>
            <a:pPr marL="0" indent="0">
              <a:buNone/>
            </a:pPr>
            <a:r>
              <a:rPr lang="en-US" b="1" dirty="0" smtClean="0"/>
              <a:t>Structure: </a:t>
            </a:r>
          </a:p>
          <a:p>
            <a:r>
              <a:rPr lang="en-US" dirty="0" smtClean="0"/>
              <a:t>Blocks: Contains a set of transactions and metadata</a:t>
            </a:r>
          </a:p>
          <a:p>
            <a:r>
              <a:rPr lang="en-US" dirty="0" smtClean="0"/>
              <a:t>Chain: Blocks linked together using cryptographic hashes</a:t>
            </a:r>
          </a:p>
          <a:p>
            <a:pPr marL="0" indent="0">
              <a:buNone/>
            </a:pPr>
            <a:r>
              <a:rPr lang="en-US" b="1" dirty="0" smtClean="0"/>
              <a:t>Consensus: </a:t>
            </a:r>
            <a:r>
              <a:rPr lang="en-US" dirty="0" smtClean="0"/>
              <a:t>Agreement on the state of the ledger among network participants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8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Bitcoin Block chain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First successful implementation of block chain technology (2009)</a:t>
            </a:r>
          </a:p>
          <a:p>
            <a:pPr marL="0" indent="0">
              <a:buNone/>
            </a:pPr>
            <a:r>
              <a:rPr lang="en-US" b="1" dirty="0" smtClean="0"/>
              <a:t>Key innovations: </a:t>
            </a:r>
          </a:p>
          <a:p>
            <a:r>
              <a:rPr lang="en-US" dirty="0" smtClean="0"/>
              <a:t>Solving the double-spending problem without a central authority</a:t>
            </a:r>
          </a:p>
          <a:p>
            <a:r>
              <a:rPr lang="en-US" dirty="0" smtClean="0"/>
              <a:t>Achieving decentralized consensus through proof-of-work</a:t>
            </a:r>
          </a:p>
          <a:p>
            <a:pPr marL="0" indent="0">
              <a:buNone/>
            </a:pPr>
            <a:r>
              <a:rPr lang="en-US" b="1" dirty="0" smtClean="0"/>
              <a:t>Components:</a:t>
            </a:r>
          </a:p>
          <a:p>
            <a:r>
              <a:rPr lang="en-US" dirty="0" smtClean="0"/>
              <a:t> Transactions: Transfer of Bitcoin between addresses</a:t>
            </a:r>
          </a:p>
          <a:p>
            <a:r>
              <a:rPr lang="en-US" dirty="0" smtClean="0"/>
              <a:t>Blocks: Grouping of transactions, includes previous block's hash</a:t>
            </a:r>
          </a:p>
          <a:p>
            <a:pPr lvl="0"/>
            <a:r>
              <a:rPr lang="en-US" dirty="0" smtClean="0"/>
              <a:t> </a:t>
            </a:r>
            <a:r>
              <a:rPr lang="en-US" altLang="en-US" dirty="0">
                <a:latin typeface="Arial" panose="020B0604020202020204" pitchFamily="34" charset="0"/>
              </a:rPr>
              <a:t>Mining: Process of creating new blocks and earning rewards </a:t>
            </a:r>
            <a:endParaRPr lang="en-US" altLang="en-US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dirty="0" smtClean="0"/>
              <a:t>Features:</a:t>
            </a:r>
          </a:p>
          <a:p>
            <a:r>
              <a:rPr lang="en-US" dirty="0" smtClean="0"/>
              <a:t> Fixed supply: Maximum of 21 million bitcoins</a:t>
            </a:r>
          </a:p>
          <a:p>
            <a:r>
              <a:rPr lang="en-US" dirty="0" smtClean="0"/>
              <a:t>Halving: Mining reward reduces by half approximately every 4 years</a:t>
            </a:r>
          </a:p>
          <a:p>
            <a:pPr lvl="0"/>
            <a:endParaRPr lang="en-US" altLang="en-US" dirty="0">
              <a:latin typeface="Arial" panose="020B0604020202020204" pitchFamily="34" charset="0"/>
            </a:endParaRPr>
          </a:p>
          <a:p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603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Challenges in Bitcoin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24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Scalability: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Limited transaction throughput (~ 7 transactions per second)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Block size limit of 1 MB</a:t>
            </a:r>
          </a:p>
          <a:p>
            <a:r>
              <a:rPr lang="en-US" b="1" dirty="0" smtClean="0"/>
              <a:t>Energy consumption: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power usage in mining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Environmental concerns due to carbon footprint</a:t>
            </a:r>
          </a:p>
          <a:p>
            <a:r>
              <a:rPr lang="en-US" b="1" dirty="0" smtClean="0"/>
              <a:t>Privacy: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Pseudonymous but not fully anonymous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Transaction graph analysis can reveal patterns</a:t>
            </a:r>
          </a:p>
          <a:p>
            <a:r>
              <a:rPr lang="en-US" b="1" dirty="0" smtClean="0"/>
              <a:t>Centralization concerns: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Mining pool concentration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Influence of large holders ("whales")</a:t>
            </a:r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832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Solutions to Bitcoin Challenges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6203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Scalability solutions: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Layer 2 solutions: Lightning Network for faster, cheaper transactions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SegWit</a:t>
            </a:r>
            <a:r>
              <a:rPr lang="en-US" dirty="0" smtClean="0"/>
              <a:t>: Increased block capacity without changing block size</a:t>
            </a:r>
          </a:p>
          <a:p>
            <a:r>
              <a:rPr lang="en-US" b="1" dirty="0" smtClean="0"/>
              <a:t>Energy efficiency: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Alternative consensus mechanisms (e.g., Proof of Stake)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of renewable energy sources for mining</a:t>
            </a:r>
          </a:p>
          <a:p>
            <a:r>
              <a:rPr lang="en-IN" b="1" dirty="0" smtClean="0"/>
              <a:t>Privacy enhancements: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err="1" smtClean="0"/>
              <a:t>CoinJoin</a:t>
            </a:r>
            <a:r>
              <a:rPr lang="en-IN" dirty="0" smtClean="0"/>
              <a:t>: Mixing transactions to obscure transaction graph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Confidential Transactions: Hide transaction amounts</a:t>
            </a:r>
            <a:endParaRPr lang="en-US" dirty="0"/>
          </a:p>
          <a:p>
            <a:r>
              <a:rPr lang="en-US" b="1" dirty="0" smtClean="0"/>
              <a:t>Decentralization efforts: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ASIC-resistant mining algorithms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Governance improvements in newer block chains</a:t>
            </a:r>
          </a:p>
          <a:p>
            <a:pPr marL="0" indent="0">
              <a:buNone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2511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Work (</a:t>
            </a:r>
            <a:r>
              <a:rPr lang="en-IN" dirty="0" err="1" smtClean="0"/>
              <a:t>PoW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Consensus mechanism used by Bitcoin and many other cryptocurrencies.</a:t>
            </a:r>
          </a:p>
          <a:p>
            <a:r>
              <a:rPr lang="en-US" b="1" dirty="0" smtClean="0"/>
              <a:t>Process: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Miners compete to solve a cryptographic puzzle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First to solve creates the next block and receives a reward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Other nodes verify the solution and add the block to their chain</a:t>
            </a:r>
          </a:p>
          <a:p>
            <a:r>
              <a:rPr lang="en-US" b="1" dirty="0" smtClean="0"/>
              <a:t>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Proven security over long period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Highly decentralized (anyone can participate with proper hardware)</a:t>
            </a:r>
          </a:p>
          <a:p>
            <a:r>
              <a:rPr lang="en-US" b="1" dirty="0" smtClean="0"/>
              <a:t>Cons: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intensive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Potential for 51% attacks if mining becomes too centralized</a:t>
            </a:r>
          </a:p>
          <a:p>
            <a:pPr marL="0" indent="0">
              <a:buNone/>
            </a:pPr>
            <a:r>
              <a:rPr lang="en-US" b="1" dirty="0" smtClean="0"/>
              <a:t>Key parameters: </a:t>
            </a:r>
            <a:r>
              <a:rPr lang="en-US" dirty="0" smtClean="0"/>
              <a:t>Difficulty adjustment, block time, reward structure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75331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Proof of Stake (</a:t>
            </a:r>
            <a:r>
              <a:rPr lang="en-IN" dirty="0" err="1" smtClean="0"/>
              <a:t>PoS</a:t>
            </a:r>
            <a:r>
              <a:rPr lang="en-IN" dirty="0" smtClean="0"/>
              <a:t>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smtClean="0"/>
              <a:t>Alternative consensus mechanism gaining popularity</a:t>
            </a:r>
          </a:p>
          <a:p>
            <a:r>
              <a:rPr lang="en-US" b="1" dirty="0" smtClean="0"/>
              <a:t>Process: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Validators stake cryptocurrency to propose and validate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Chance of being chosen to create a block proportional to stake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Validators earn transaction fees and sometimes newly minted coins</a:t>
            </a:r>
          </a:p>
          <a:p>
            <a:r>
              <a:rPr lang="en-US" b="1" dirty="0" smtClean="0"/>
              <a:t>Pros: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Energy efficient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Potentially more decentralized (lower barriers to entry)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Economic penalties for misbehavior (slashing)</a:t>
            </a:r>
          </a:p>
          <a:p>
            <a:r>
              <a:rPr lang="en-US" b="1" dirty="0" smtClean="0"/>
              <a:t>Cons: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"Nothing at stake" problem (potential to validate multiple chains)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Initial distribution and "rich get richer" concerns</a:t>
            </a:r>
          </a:p>
          <a:p>
            <a:pPr marL="0" indent="0">
              <a:buNone/>
            </a:pPr>
            <a:r>
              <a:rPr lang="pt-BR" b="1" dirty="0" smtClean="0"/>
              <a:t>Examples:</a:t>
            </a:r>
            <a:r>
              <a:rPr lang="pt-BR" dirty="0" smtClean="0"/>
              <a:t> Ethereum 2.0, Cardano, Tezos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6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Alternatives to Bitcoin Consensus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Delegated Proof of Stake (</a:t>
            </a:r>
            <a:r>
              <a:rPr lang="en-US" b="1" dirty="0" err="1" smtClean="0"/>
              <a:t>DPoS</a:t>
            </a:r>
            <a:r>
              <a:rPr lang="en-US" b="1" dirty="0" smtClean="0"/>
              <a:t>):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Stakeholders vote for a limited number of block producers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Faster and more scalable, but more centralized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EOS</a:t>
            </a:r>
          </a:p>
          <a:p>
            <a:r>
              <a:rPr lang="en-US" b="1" dirty="0" smtClean="0"/>
              <a:t>Proof of Authority (</a:t>
            </a:r>
            <a:r>
              <a:rPr lang="en-US" b="1" dirty="0" err="1" smtClean="0"/>
              <a:t>PoA</a:t>
            </a:r>
            <a:r>
              <a:rPr lang="en-US" b="1" dirty="0" smtClean="0"/>
              <a:t>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Trusted entities validate transactions and create blocks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Suitable for private or consortium </a:t>
            </a:r>
            <a:r>
              <a:rPr lang="en-US" dirty="0" err="1" smtClean="0"/>
              <a:t>blockchains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Some </a:t>
            </a:r>
            <a:r>
              <a:rPr lang="en-US" dirty="0" err="1" smtClean="0"/>
              <a:t>Ethereum</a:t>
            </a:r>
            <a:r>
              <a:rPr lang="en-US" dirty="0" smtClean="0"/>
              <a:t> </a:t>
            </a:r>
            <a:r>
              <a:rPr lang="en-US" dirty="0" err="1" smtClean="0"/>
              <a:t>testnets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3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Overview:</a:t>
            </a:r>
            <a:r>
              <a:rPr lang="en-US" dirty="0" smtClean="0"/>
              <a:t> Introduction to the key concepts of cryptographic primitives and their application in block chain technology.</a:t>
            </a:r>
          </a:p>
          <a:p>
            <a:r>
              <a:rPr lang="en-IN" dirty="0" smtClean="0"/>
              <a:t>What are cryptographic primitives?</a:t>
            </a:r>
          </a:p>
          <a:p>
            <a:r>
              <a:rPr lang="en-US" dirty="0" smtClean="0"/>
              <a:t>Importance in securing digital information.</a:t>
            </a:r>
          </a:p>
          <a:p>
            <a:r>
              <a:rPr lang="en-IN" dirty="0" smtClean="0"/>
              <a:t>Introduction to </a:t>
            </a:r>
            <a:r>
              <a:rPr lang="en-IN" dirty="0" err="1" smtClean="0"/>
              <a:t>blockchain</a:t>
            </a:r>
            <a:r>
              <a:rPr lang="en-IN" dirty="0" smtClean="0"/>
              <a:t> technology.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252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Alternatives to Bitcoin Consensus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Practical Byzantine Fault Tolerance (PBFT):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Consensus through a voting process among known validators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High throughput, low latency, but limited scalability in validator set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</a:t>
            </a:r>
            <a:r>
              <a:rPr lang="en-US" dirty="0" err="1" smtClean="0"/>
              <a:t>Hyperledger</a:t>
            </a:r>
            <a:r>
              <a:rPr lang="en-US" dirty="0" smtClean="0"/>
              <a:t> Fabric</a:t>
            </a:r>
          </a:p>
          <a:p>
            <a:r>
              <a:rPr lang="en-US" b="1" dirty="0" smtClean="0"/>
              <a:t>Directed Acyclic Graphs (DAGs):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Transactions reference and validate previous transactions directly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Potential for higher scalability and lower fees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Example: IOTA, </a:t>
            </a:r>
            <a:r>
              <a:rPr lang="en-US" dirty="0" err="1" smtClean="0"/>
              <a:t>Hedera</a:t>
            </a:r>
            <a:r>
              <a:rPr lang="en-US" dirty="0" smtClean="0"/>
              <a:t> </a:t>
            </a:r>
            <a:r>
              <a:rPr lang="en-US" dirty="0" err="1" smtClean="0"/>
              <a:t>Hashgraph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044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Bitcoin Scripting Language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Stack-based language for transaction validation.</a:t>
            </a:r>
          </a:p>
          <a:p>
            <a:pPr marL="0" indent="0">
              <a:buNone/>
            </a:pPr>
            <a:r>
              <a:rPr lang="en-US" b="1" dirty="0" smtClean="0"/>
              <a:t>Characteristics:</a:t>
            </a:r>
          </a:p>
          <a:p>
            <a:r>
              <a:rPr lang="en-US" dirty="0" smtClean="0"/>
              <a:t> Intentionally not Turing-complete for security</a:t>
            </a:r>
          </a:p>
          <a:p>
            <a:r>
              <a:rPr lang="en-US" dirty="0" smtClean="0"/>
              <a:t>Limited set of operations (opcodes)</a:t>
            </a:r>
          </a:p>
          <a:p>
            <a:r>
              <a:rPr lang="en-US" dirty="0" smtClean="0"/>
              <a:t>Stateless: cannot store information between executions</a:t>
            </a:r>
          </a:p>
          <a:p>
            <a:pPr marL="0" indent="0">
              <a:buNone/>
            </a:pPr>
            <a:r>
              <a:rPr lang="en-US" b="1" dirty="0" smtClean="0"/>
              <a:t>Key concepts: </a:t>
            </a:r>
          </a:p>
          <a:p>
            <a:r>
              <a:rPr lang="en-US" dirty="0" smtClean="0"/>
              <a:t>Script: Series of instructions for spending bitcoins</a:t>
            </a:r>
          </a:p>
          <a:p>
            <a:r>
              <a:rPr lang="en-US" dirty="0" smtClean="0"/>
              <a:t>Stack: Data structure for temporary storage during execution</a:t>
            </a:r>
          </a:p>
          <a:p>
            <a:pPr marL="0" indent="0">
              <a:buNone/>
            </a:pPr>
            <a:r>
              <a:rPr lang="en-US" b="1" dirty="0" smtClean="0"/>
              <a:t>Execution: </a:t>
            </a:r>
          </a:p>
          <a:p>
            <a:r>
              <a:rPr lang="en-US" dirty="0" smtClean="0"/>
              <a:t>Scripts are run by every full node to validate transactions</a:t>
            </a:r>
          </a:p>
          <a:p>
            <a:r>
              <a:rPr lang="en-US" dirty="0" smtClean="0"/>
              <a:t>A transaction is valid if the script executes successfully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584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Uses of Bitcoin Scripting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Multi-signature transactions: </a:t>
            </a:r>
          </a:p>
          <a:p>
            <a:r>
              <a:rPr lang="en-US" dirty="0" smtClean="0"/>
              <a:t>Require multiple parties to sign for spending</a:t>
            </a:r>
          </a:p>
          <a:p>
            <a:r>
              <a:rPr lang="en-US" dirty="0" smtClean="0"/>
              <a:t>Example: 2-of-3 </a:t>
            </a:r>
            <a:r>
              <a:rPr lang="en-US" dirty="0" err="1" smtClean="0"/>
              <a:t>multisig</a:t>
            </a:r>
            <a:r>
              <a:rPr lang="en-US" dirty="0" smtClean="0"/>
              <a:t> for improved security</a:t>
            </a:r>
          </a:p>
          <a:p>
            <a:pPr marL="0" indent="0">
              <a:buNone/>
            </a:pPr>
            <a:r>
              <a:rPr lang="en-US" b="1" dirty="0" smtClean="0"/>
              <a:t>Time-locked transactions:</a:t>
            </a:r>
          </a:p>
          <a:p>
            <a:r>
              <a:rPr lang="en-US" dirty="0" smtClean="0"/>
              <a:t> Funds cannot be spent until a certain time or block height</a:t>
            </a:r>
          </a:p>
          <a:p>
            <a:r>
              <a:rPr lang="en-US" dirty="0" smtClean="0"/>
              <a:t>Uses: Trust funds, long-term savings</a:t>
            </a:r>
          </a:p>
          <a:p>
            <a:pPr marL="0" indent="0">
              <a:buNone/>
            </a:pPr>
            <a:r>
              <a:rPr lang="en-US" b="1" dirty="0" smtClean="0"/>
              <a:t>Payment channels:</a:t>
            </a:r>
          </a:p>
          <a:p>
            <a:r>
              <a:rPr lang="en-US" dirty="0" smtClean="0"/>
              <a:t> Allow off-chain transactions for improved scalability</a:t>
            </a:r>
          </a:p>
          <a:p>
            <a:r>
              <a:rPr lang="en-US" dirty="0" smtClean="0"/>
              <a:t>Basis for Lightning Network</a:t>
            </a:r>
          </a:p>
          <a:p>
            <a:pPr marL="0" indent="0">
              <a:buNone/>
            </a:pPr>
            <a:r>
              <a:rPr lang="en-US" b="1" dirty="0" smtClean="0"/>
              <a:t>Simple conditional payments:</a:t>
            </a:r>
          </a:p>
          <a:p>
            <a:r>
              <a:rPr lang="en-US" dirty="0" smtClean="0"/>
              <a:t> Release funds if a specific condition is met</a:t>
            </a:r>
          </a:p>
          <a:p>
            <a:r>
              <a:rPr lang="en-US" dirty="0" smtClean="0"/>
              <a:t>Example: Hash Time Locked Contracts (HTLCs) for atomic swaps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8838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992" y="2563202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333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Hash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hash function takes an input and returns a fixed-size string of bytes.</a:t>
            </a:r>
          </a:p>
          <a:p>
            <a:pPr marL="0" indent="0">
              <a:buNone/>
            </a:pPr>
            <a:r>
              <a:rPr lang="en-US" b="1" dirty="0" smtClean="0"/>
              <a:t>Properties:</a:t>
            </a:r>
          </a:p>
          <a:p>
            <a:r>
              <a:rPr lang="en-IN" dirty="0" smtClean="0"/>
              <a:t>Fixed-size output.</a:t>
            </a:r>
          </a:p>
          <a:p>
            <a:r>
              <a:rPr lang="en-IN" dirty="0" smtClean="0"/>
              <a:t>Deterministic.</a:t>
            </a:r>
          </a:p>
          <a:p>
            <a:r>
              <a:rPr lang="en-IN" dirty="0" smtClean="0"/>
              <a:t>Pre-image resistance.</a:t>
            </a:r>
          </a:p>
          <a:p>
            <a:r>
              <a:rPr lang="en-IN" dirty="0" smtClean="0"/>
              <a:t>Fast computation.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54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Puzzle Friendly Hash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2906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Hash functions designed to be computationally intensive to invert.</a:t>
            </a:r>
          </a:p>
          <a:p>
            <a:pPr marL="0" indent="0">
              <a:buNone/>
            </a:pPr>
            <a:r>
              <a:rPr lang="en-US" b="1" dirty="0" smtClean="0"/>
              <a:t>Characteristics: </a:t>
            </a:r>
          </a:p>
          <a:p>
            <a:r>
              <a:rPr lang="en-US" dirty="0" smtClean="0"/>
              <a:t>No shortcut to find a specific output other than trying random inputs</a:t>
            </a:r>
          </a:p>
          <a:p>
            <a:r>
              <a:rPr lang="en-US" dirty="0" smtClean="0"/>
              <a:t>Uniform distribution of outputs</a:t>
            </a:r>
          </a:p>
          <a:p>
            <a:pPr marL="0" indent="0">
              <a:buNone/>
            </a:pPr>
            <a:r>
              <a:rPr lang="en-US" b="1" dirty="0" smtClean="0"/>
              <a:t>Importance:</a:t>
            </a:r>
          </a:p>
          <a:p>
            <a:r>
              <a:rPr lang="en-US" dirty="0" smtClean="0"/>
              <a:t> Used in mining puzzles and proof-of-work systems</a:t>
            </a:r>
          </a:p>
          <a:p>
            <a:r>
              <a:rPr lang="en-US" dirty="0" smtClean="0"/>
              <a:t>Ensures fairness in mining competitions</a:t>
            </a:r>
          </a:p>
          <a:p>
            <a:pPr marL="0"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Bitcoin's use of SHA-256 in mining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0727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Collision Resistant Hash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56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hash function where it is computationally infeasible to find two different inputs that produce the same hash output.</a:t>
            </a:r>
          </a:p>
          <a:p>
            <a:pPr marL="0" indent="0">
              <a:buNone/>
            </a:pPr>
            <a:r>
              <a:rPr lang="en-US" b="1" dirty="0" smtClean="0"/>
              <a:t>Properties: </a:t>
            </a:r>
          </a:p>
          <a:p>
            <a:r>
              <a:rPr lang="en-US" dirty="0" smtClean="0"/>
              <a:t>Strong collision resistance: Can't find any two inputs with the same hash</a:t>
            </a:r>
          </a:p>
          <a:p>
            <a:r>
              <a:rPr lang="en-US" dirty="0" smtClean="0"/>
              <a:t>Weak collision resistance: Given one input, can't find another with the same hash</a:t>
            </a:r>
          </a:p>
          <a:p>
            <a:pPr marL="0" indent="0">
              <a:buNone/>
            </a:pPr>
            <a:r>
              <a:rPr lang="en-US" b="1" dirty="0" smtClean="0"/>
              <a:t>Importance:</a:t>
            </a:r>
          </a:p>
          <a:p>
            <a:r>
              <a:rPr lang="en-US" dirty="0" smtClean="0"/>
              <a:t> Ensures data integrity</a:t>
            </a:r>
          </a:p>
          <a:p>
            <a:r>
              <a:rPr lang="en-US" dirty="0" smtClean="0"/>
              <a:t>Guarantees uniqueness of </a:t>
            </a:r>
            <a:r>
              <a:rPr lang="en-US" dirty="0" err="1" smtClean="0"/>
              <a:t>blockchain</a:t>
            </a:r>
            <a:r>
              <a:rPr lang="en-US" dirty="0" smtClean="0"/>
              <a:t> entries</a:t>
            </a:r>
          </a:p>
          <a:p>
            <a:r>
              <a:rPr lang="en-US" dirty="0" smtClean="0"/>
              <a:t>Prevents malicious alterations of </a:t>
            </a:r>
            <a:r>
              <a:rPr lang="en-US" dirty="0" err="1" smtClean="0"/>
              <a:t>blockchain</a:t>
            </a:r>
            <a:r>
              <a:rPr lang="en-US" dirty="0" smtClean="0"/>
              <a:t> history</a:t>
            </a:r>
          </a:p>
          <a:p>
            <a:pPr marL="0" indent="0">
              <a:buNone/>
            </a:pPr>
            <a:r>
              <a:rPr lang="en-IN" b="1" dirty="0" smtClean="0"/>
              <a:t>Applications: </a:t>
            </a:r>
            <a:r>
              <a:rPr lang="en-IN" dirty="0" smtClean="0"/>
              <a:t>Digital signatures, </a:t>
            </a:r>
            <a:r>
              <a:rPr lang="en-IN" dirty="0" err="1" smtClean="0"/>
              <a:t>blockchain</a:t>
            </a:r>
            <a:r>
              <a:rPr lang="en-IN" dirty="0" smtClean="0"/>
              <a:t> integrity</a:t>
            </a: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836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Components:</a:t>
            </a:r>
          </a:p>
          <a:p>
            <a:r>
              <a:rPr lang="en-US" dirty="0" smtClean="0"/>
              <a:t> Private key: Used for signing, kept secret</a:t>
            </a:r>
          </a:p>
          <a:p>
            <a:r>
              <a:rPr lang="en-US" dirty="0" smtClean="0"/>
              <a:t>Public key: Used for verification, can be shared</a:t>
            </a:r>
          </a:p>
          <a:p>
            <a:r>
              <a:rPr lang="en-US" dirty="0" smtClean="0"/>
              <a:t>Signing algorithm: Creates signature using private key and message</a:t>
            </a:r>
          </a:p>
          <a:p>
            <a:r>
              <a:rPr lang="en-US" dirty="0" smtClean="0"/>
              <a:t>Verification algorithm: Verifies signature using public key and message</a:t>
            </a:r>
          </a:p>
          <a:p>
            <a:pPr marL="0" indent="0">
              <a:buNone/>
            </a:pPr>
            <a:r>
              <a:rPr lang="en-US" b="1" dirty="0" smtClean="0"/>
              <a:t>Process: </a:t>
            </a:r>
          </a:p>
          <a:p>
            <a:r>
              <a:rPr lang="en-US" dirty="0" smtClean="0"/>
              <a:t>Signer hashes the message</a:t>
            </a:r>
          </a:p>
          <a:p>
            <a:r>
              <a:rPr lang="en-US" dirty="0" smtClean="0"/>
              <a:t>Encrypts hash with private key to create signature</a:t>
            </a:r>
          </a:p>
          <a:p>
            <a:r>
              <a:rPr lang="en-US" dirty="0" smtClean="0"/>
              <a:t>Verifier decrypts signature with public key and compares to message hash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174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Digital Signatures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Properties: </a:t>
            </a:r>
          </a:p>
          <a:p>
            <a:r>
              <a:rPr lang="en-US" dirty="0" smtClean="0"/>
              <a:t>Authentication: Proves the identity of the signer</a:t>
            </a:r>
          </a:p>
          <a:p>
            <a:r>
              <a:rPr lang="en-US" dirty="0" smtClean="0"/>
              <a:t>Non-repudiation: Signer can't deny signing later</a:t>
            </a:r>
          </a:p>
          <a:p>
            <a:r>
              <a:rPr lang="en-US" dirty="0" smtClean="0"/>
              <a:t>Integrity: Any change to the message invalidates the signature</a:t>
            </a:r>
          </a:p>
          <a:p>
            <a:pPr marL="0" indent="0">
              <a:buNone/>
            </a:pPr>
            <a:r>
              <a:rPr lang="en-US" b="1" dirty="0" smtClean="0"/>
              <a:t>Use in block chain: </a:t>
            </a:r>
            <a:r>
              <a:rPr lang="en-US" dirty="0" smtClean="0"/>
              <a:t>Signing transactions, proving ownership of funds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762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Key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cryptographic system that uses pairs of keys: public keys that can be disseminated widely, and private keys that are known only to the owner.</a:t>
            </a:r>
          </a:p>
          <a:p>
            <a:pPr marL="0" indent="0">
              <a:buNone/>
            </a:pPr>
            <a:r>
              <a:rPr lang="en-US" b="1" dirty="0" smtClean="0"/>
              <a:t>Key Concepts: </a:t>
            </a:r>
          </a:p>
          <a:p>
            <a:r>
              <a:rPr lang="en-US" dirty="0" smtClean="0"/>
              <a:t>Public key: Shared openly, used for encryption</a:t>
            </a:r>
          </a:p>
          <a:p>
            <a:r>
              <a:rPr lang="en-US" dirty="0" smtClean="0"/>
              <a:t>Private key: Kept secret, used for decryption</a:t>
            </a:r>
          </a:p>
          <a:p>
            <a:pPr marL="0" indent="0">
              <a:buNone/>
            </a:pPr>
            <a:r>
              <a:rPr lang="en-US" b="1" dirty="0" smtClean="0"/>
              <a:t>Applications: </a:t>
            </a:r>
          </a:p>
          <a:p>
            <a:r>
              <a:rPr lang="en-US" dirty="0" smtClean="0"/>
              <a:t>Secure communication: Encrypt with recipient's public key</a:t>
            </a:r>
          </a:p>
          <a:p>
            <a:r>
              <a:rPr lang="en-US" dirty="0" smtClean="0"/>
              <a:t>Digital signatures: Sign with sender's private key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2137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Public Key Cryptography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Popular algorithms: </a:t>
            </a:r>
          </a:p>
          <a:p>
            <a:r>
              <a:rPr lang="en-US" dirty="0" smtClean="0"/>
              <a:t>RSA: Based on the difficulty of factoring large numbers</a:t>
            </a:r>
          </a:p>
          <a:p>
            <a:r>
              <a:rPr lang="en-US" dirty="0" smtClean="0"/>
              <a:t>ECC (Elliptic Curve Cryptography): Based on algebraic structure of elliptic curves.</a:t>
            </a:r>
          </a:p>
          <a:p>
            <a:pPr marL="0" indent="0">
              <a:buNone/>
            </a:pPr>
            <a:r>
              <a:rPr lang="en-US" b="1" dirty="0" smtClean="0"/>
              <a:t>Use in block chain: </a:t>
            </a:r>
            <a:r>
              <a:rPr lang="en-US" dirty="0" smtClean="0"/>
              <a:t>Address generation, transaction signing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3713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1370</Words>
  <Application>Microsoft Office PowerPoint</Application>
  <PresentationFormat>Widescreen</PresentationFormat>
  <Paragraphs>212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Chapter 2 Basic Crypto primitives and Block chain 1.0:</vt:lpstr>
      <vt:lpstr>Introduction</vt:lpstr>
      <vt:lpstr>Hash Functions</vt:lpstr>
      <vt:lpstr>Puzzle Friendly Hash</vt:lpstr>
      <vt:lpstr>Collision Resistant Hash</vt:lpstr>
      <vt:lpstr>Digital Signatures</vt:lpstr>
      <vt:lpstr>Digital Signatures</vt:lpstr>
      <vt:lpstr>Public Key Cryptography</vt:lpstr>
      <vt:lpstr>Public Key Cryptography</vt:lpstr>
      <vt:lpstr>Verifiable Random Functions (VRFs)</vt:lpstr>
      <vt:lpstr>Zero-Knowledge Systems</vt:lpstr>
      <vt:lpstr>Zero-Knowledge Systems</vt:lpstr>
      <vt:lpstr>Block chain Basics</vt:lpstr>
      <vt:lpstr>Bitcoin Block chain</vt:lpstr>
      <vt:lpstr>Challenges in Bitcoin</vt:lpstr>
      <vt:lpstr>Solutions to Bitcoin Challenges</vt:lpstr>
      <vt:lpstr>Proof of Work (PoW)</vt:lpstr>
      <vt:lpstr>Proof of Stake (PoS)</vt:lpstr>
      <vt:lpstr>Alternatives to Bitcoin Consensus</vt:lpstr>
      <vt:lpstr>Alternatives to Bitcoin Consensus</vt:lpstr>
      <vt:lpstr>Bitcoin Scripting Language</vt:lpstr>
      <vt:lpstr>Uses of Bitcoin Scripting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Basic Crypto primitives and Blockchain 1.0:</dc:title>
  <dc:creator>Chinmay Raut</dc:creator>
  <cp:lastModifiedBy>Chinmay Raut</cp:lastModifiedBy>
  <cp:revision>13</cp:revision>
  <dcterms:created xsi:type="dcterms:W3CDTF">2024-07-20T04:15:36Z</dcterms:created>
  <dcterms:modified xsi:type="dcterms:W3CDTF">2024-07-20T09:00:07Z</dcterms:modified>
</cp:coreProperties>
</file>