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302" r:id="rId3"/>
    <p:sldId id="303" r:id="rId4"/>
    <p:sldId id="304" r:id="rId5"/>
    <p:sldId id="305" r:id="rId6"/>
    <p:sldId id="306" r:id="rId7"/>
    <p:sldId id="307" r:id="rId8"/>
    <p:sldId id="308" r:id="rId9"/>
    <p:sldId id="329" r:id="rId10"/>
    <p:sldId id="257" r:id="rId11"/>
    <p:sldId id="259" r:id="rId12"/>
    <p:sldId id="258" r:id="rId13"/>
    <p:sldId id="264" r:id="rId14"/>
    <p:sldId id="265" r:id="rId15"/>
    <p:sldId id="266" r:id="rId16"/>
    <p:sldId id="267" r:id="rId17"/>
    <p:sldId id="268" r:id="rId18"/>
    <p:sldId id="269" r:id="rId19"/>
    <p:sldId id="270" r:id="rId20"/>
    <p:sldId id="271" r:id="rId21"/>
    <p:sldId id="272" r:id="rId22"/>
    <p:sldId id="297" r:id="rId23"/>
    <p:sldId id="330" r:id="rId24"/>
    <p:sldId id="273" r:id="rId25"/>
    <p:sldId id="274" r:id="rId26"/>
    <p:sldId id="275" r:id="rId27"/>
    <p:sldId id="276" r:id="rId28"/>
    <p:sldId id="277" r:id="rId29"/>
    <p:sldId id="278" r:id="rId30"/>
    <p:sldId id="280" r:id="rId31"/>
    <p:sldId id="282" r:id="rId32"/>
    <p:sldId id="283" r:id="rId33"/>
    <p:sldId id="284" r:id="rId34"/>
    <p:sldId id="285" r:id="rId35"/>
    <p:sldId id="281" r:id="rId36"/>
    <p:sldId id="286" r:id="rId37"/>
    <p:sldId id="287" r:id="rId38"/>
    <p:sldId id="288" r:id="rId39"/>
    <p:sldId id="289" r:id="rId40"/>
    <p:sldId id="290" r:id="rId41"/>
    <p:sldId id="291" r:id="rId42"/>
    <p:sldId id="292" r:id="rId43"/>
    <p:sldId id="293" r:id="rId44"/>
    <p:sldId id="294" r:id="rId45"/>
    <p:sldId id="295" r:id="rId46"/>
    <p:sldId id="279" r:id="rId47"/>
    <p:sldId id="296" r:id="rId48"/>
    <p:sldId id="298" r:id="rId49"/>
    <p:sldId id="331" r:id="rId50"/>
    <p:sldId id="299"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8"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89496" autoAdjust="0"/>
  </p:normalViewPr>
  <p:slideViewPr>
    <p:cSldViewPr snapToGrid="0">
      <p:cViewPr varScale="1">
        <p:scale>
          <a:sx n="103" d="100"/>
          <a:sy n="103" d="100"/>
        </p:scale>
        <p:origin x="2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476B2C-98F9-4CD2-9B0A-83D306A19DDE}" type="datetimeFigureOut">
              <a:rPr lang="en-IN" smtClean="0"/>
              <a:t>09-08-2024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ED3B12-63AE-4028-B8AE-BFDAA835CCD9}" type="slidenum">
              <a:rPr lang="en-IN" smtClean="0"/>
              <a:t>‹#›</a:t>
            </a:fld>
            <a:endParaRPr lang="en-IN"/>
          </a:p>
        </p:txBody>
      </p:sp>
    </p:spTree>
    <p:extLst>
      <p:ext uri="{BB962C8B-B14F-4D97-AF65-F5344CB8AC3E}">
        <p14:creationId xmlns:p14="http://schemas.microsoft.com/office/powerpoint/2010/main" val="1978345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www.theknowledgeacademy.com/blog/ethereum-blockchain/" TargetMode="External"/><Relationship Id="rId3" Type="http://schemas.openxmlformats.org/officeDocument/2006/relationships/hyperlink" Target="https://www.theknowledgeacademy.com/blog/what-is-blockchain/" TargetMode="External"/><Relationship Id="rId7" Type="http://schemas.openxmlformats.org/officeDocument/2006/relationships/hyperlink" Target="https://www.theknowledgeacademy.com/blog/smart-contracts-in-blockchain/"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www.theknowledgeacademy.com/blog/bitcoin-blockchain/" TargetMode="External"/><Relationship Id="rId5" Type="http://schemas.openxmlformats.org/officeDocument/2006/relationships/hyperlink" Target="https://www.theknowledgeacademy.com/blog/what-is-bitcoin-mining/" TargetMode="External"/><Relationship Id="rId4" Type="http://schemas.openxmlformats.org/officeDocument/2006/relationships/hyperlink" Target="https://www.theknowledgeacademy.com/blog/blockchain-interview-questions/" TargetMode="External"/><Relationship Id="rId9" Type="http://schemas.openxmlformats.org/officeDocument/2006/relationships/hyperlink" Target="https://www.theknowledgeacademy.com/courses/blockchain-training/bitcoin-and-cryptocurrency-cours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highlight>
                  <a:srgbClr val="FFFFFF"/>
                </a:highlight>
                <a:latin typeface="Poppins" panose="00000500000000000000" pitchFamily="2" charset="0"/>
              </a:rPr>
              <a:t>1991</a:t>
            </a:r>
            <a:endParaRPr lang="en-US" b="0" i="0" dirty="0">
              <a:solidFill>
                <a:srgbClr val="000000"/>
              </a:solidFill>
              <a:effectLst/>
              <a:highlight>
                <a:srgbClr val="FFFFFF"/>
              </a:highlight>
              <a:latin typeface="Poppins" panose="00000500000000000000" pitchFamily="2" charset="0"/>
            </a:endParaRPr>
          </a:p>
          <a:p>
            <a:pPr algn="just"/>
            <a:r>
              <a:rPr lang="en-US" b="0" i="0" dirty="0">
                <a:solidFill>
                  <a:srgbClr val="000000"/>
                </a:solidFill>
                <a:effectLst/>
                <a:highlight>
                  <a:srgbClr val="FFFFFF"/>
                </a:highlight>
                <a:latin typeface="Poppins" panose="00000500000000000000" pitchFamily="2" charset="0"/>
              </a:rPr>
              <a:t>In 1991, two scientists, Stuart Haber and W. Scott </a:t>
            </a:r>
            <a:r>
              <a:rPr lang="en-US" b="0" i="0" dirty="0" err="1">
                <a:solidFill>
                  <a:srgbClr val="000000"/>
                </a:solidFill>
                <a:effectLst/>
                <a:highlight>
                  <a:srgbClr val="FFFFFF"/>
                </a:highlight>
                <a:latin typeface="Poppins" panose="00000500000000000000" pitchFamily="2" charset="0"/>
              </a:rPr>
              <a:t>Stornetta</a:t>
            </a:r>
            <a:r>
              <a:rPr lang="en-US" b="0" i="0" dirty="0">
                <a:solidFill>
                  <a:srgbClr val="000000"/>
                </a:solidFill>
                <a:effectLst/>
                <a:highlight>
                  <a:srgbClr val="FFFFFF"/>
                </a:highlight>
                <a:latin typeface="Poppins" panose="00000500000000000000" pitchFamily="2" charset="0"/>
              </a:rPr>
              <a:t>, published their work in cryptography. Their work included a chain of blocks secured using cryptography so the content and its date couldn't be tampered with. This system later became known as </a:t>
            </a:r>
            <a:r>
              <a:rPr lang="en-US" b="0" i="0" u="none" strike="noStrike" dirty="0">
                <a:solidFill>
                  <a:srgbClr val="44318D"/>
                </a:solidFill>
                <a:effectLst/>
                <a:highlight>
                  <a:srgbClr val="FFFFFF"/>
                </a:highlight>
                <a:latin typeface="Poppins" panose="00000500000000000000" pitchFamily="2" charset="0"/>
                <a:hlinkClick r:id="rId3"/>
              </a:rPr>
              <a:t>Blockchain Technology</a:t>
            </a:r>
            <a:r>
              <a:rPr lang="en-US" b="0" i="0" dirty="0">
                <a:solidFill>
                  <a:srgbClr val="000000"/>
                </a:solidFill>
                <a:effectLst/>
                <a:highlight>
                  <a:srgbClr val="FFFFFF"/>
                </a:highlight>
                <a:latin typeface="Poppins" panose="00000500000000000000" pitchFamily="2" charset="0"/>
              </a:rPr>
              <a:t>, referring to the chain of blocks, where each block stored vital information.  </a:t>
            </a:r>
          </a:p>
          <a:p>
            <a:pPr algn="l"/>
            <a:r>
              <a:rPr lang="en-US" b="1" i="0" dirty="0">
                <a:solidFill>
                  <a:srgbClr val="000000"/>
                </a:solidFill>
                <a:effectLst/>
                <a:highlight>
                  <a:srgbClr val="FFFFFF"/>
                </a:highlight>
                <a:latin typeface="Poppins" panose="00000500000000000000" pitchFamily="2" charset="0"/>
              </a:rPr>
              <a:t>1992</a:t>
            </a:r>
            <a:endParaRPr lang="en-US" b="0" i="0" dirty="0">
              <a:solidFill>
                <a:srgbClr val="000000"/>
              </a:solidFill>
              <a:effectLst/>
              <a:highlight>
                <a:srgbClr val="FFFFFF"/>
              </a:highlight>
              <a:latin typeface="Poppins" panose="00000500000000000000" pitchFamily="2" charset="0"/>
            </a:endParaRPr>
          </a:p>
          <a:p>
            <a:pPr algn="just"/>
            <a:r>
              <a:rPr lang="en-US" b="0" i="0" dirty="0">
                <a:solidFill>
                  <a:srgbClr val="000000"/>
                </a:solidFill>
                <a:effectLst/>
                <a:highlight>
                  <a:srgbClr val="FFFFFF"/>
                </a:highlight>
                <a:latin typeface="Poppins" panose="00000500000000000000" pitchFamily="2" charset="0"/>
              </a:rPr>
              <a:t>The system was further upgraded in 1992 when Merkle Trees was included to make it more efficient. This made adding multiple documents on one block in a Blockchain possible. Unfortunately, this technology reached a cease in 2004 due to a patent. </a:t>
            </a:r>
          </a:p>
          <a:p>
            <a:pPr algn="l"/>
            <a:r>
              <a:rPr lang="en-US" b="1" i="0" dirty="0">
                <a:solidFill>
                  <a:srgbClr val="000000"/>
                </a:solidFill>
                <a:effectLst/>
                <a:highlight>
                  <a:srgbClr val="FFFFFF"/>
                </a:highlight>
                <a:latin typeface="Poppins" panose="00000500000000000000" pitchFamily="2" charset="0"/>
              </a:rPr>
              <a:t>2000</a:t>
            </a:r>
            <a:endParaRPr lang="en-US" b="0" i="0" dirty="0">
              <a:solidFill>
                <a:srgbClr val="000000"/>
              </a:solidFill>
              <a:effectLst/>
              <a:highlight>
                <a:srgbClr val="FFFFFF"/>
              </a:highlight>
              <a:latin typeface="Poppins" panose="00000500000000000000" pitchFamily="2" charset="0"/>
            </a:endParaRPr>
          </a:p>
          <a:p>
            <a:pPr algn="just"/>
            <a:r>
              <a:rPr lang="en-US" b="0" i="0" dirty="0">
                <a:solidFill>
                  <a:srgbClr val="000000"/>
                </a:solidFill>
                <a:effectLst/>
                <a:highlight>
                  <a:srgbClr val="FFFFFF"/>
                </a:highlight>
                <a:latin typeface="Poppins" panose="00000500000000000000" pitchFamily="2" charset="0"/>
              </a:rPr>
              <a:t>Stefan </a:t>
            </a:r>
            <a:r>
              <a:rPr lang="en-US" b="0" i="0" dirty="0" err="1">
                <a:solidFill>
                  <a:srgbClr val="000000"/>
                </a:solidFill>
                <a:effectLst/>
                <a:highlight>
                  <a:srgbClr val="FFFFFF"/>
                </a:highlight>
                <a:latin typeface="Poppins" panose="00000500000000000000" pitchFamily="2" charset="0"/>
              </a:rPr>
              <a:t>Konst</a:t>
            </a:r>
            <a:r>
              <a:rPr lang="en-US" b="0" i="0" dirty="0">
                <a:solidFill>
                  <a:srgbClr val="000000"/>
                </a:solidFill>
                <a:effectLst/>
                <a:highlight>
                  <a:srgbClr val="FFFFFF"/>
                </a:highlight>
                <a:latin typeface="Poppins" panose="00000500000000000000" pitchFamily="2" charset="0"/>
              </a:rPr>
              <a:t> published his theory for cryptographically secured chains and their implementation in 2000.  </a:t>
            </a:r>
          </a:p>
          <a:p>
            <a:pPr algn="just"/>
            <a:r>
              <a:rPr lang="en-US" b="0" i="1" dirty="0">
                <a:solidFill>
                  <a:srgbClr val="000000"/>
                </a:solidFill>
                <a:effectLst/>
                <a:highlight>
                  <a:srgbClr val="FFFFFF"/>
                </a:highlight>
                <a:latin typeface="Poppins" panose="00000500000000000000" pitchFamily="2" charset="0"/>
              </a:rPr>
              <a:t>Refer to these </a:t>
            </a:r>
            <a:r>
              <a:rPr lang="en-US" b="0" i="1" u="none" strike="noStrike" dirty="0">
                <a:solidFill>
                  <a:srgbClr val="44318D"/>
                </a:solidFill>
                <a:effectLst/>
                <a:highlight>
                  <a:srgbClr val="FFFFFF"/>
                </a:highlight>
                <a:latin typeface="Poppins" panose="00000500000000000000" pitchFamily="2" charset="0"/>
                <a:hlinkClick r:id="rId4"/>
              </a:rPr>
              <a:t>Blockchain Interview Questions and Answers</a:t>
            </a:r>
            <a:r>
              <a:rPr lang="en-US" b="0" i="1" dirty="0">
                <a:solidFill>
                  <a:srgbClr val="000000"/>
                </a:solidFill>
                <a:effectLst/>
                <a:highlight>
                  <a:srgbClr val="FFFFFF"/>
                </a:highlight>
                <a:latin typeface="Poppins" panose="00000500000000000000" pitchFamily="2" charset="0"/>
              </a:rPr>
              <a:t> to crack your next job interview!</a:t>
            </a:r>
            <a:endParaRPr lang="en-US" b="0" i="0" dirty="0">
              <a:solidFill>
                <a:srgbClr val="000000"/>
              </a:solidFill>
              <a:effectLst/>
              <a:highlight>
                <a:srgbClr val="FFFFFF"/>
              </a:highlight>
              <a:latin typeface="Poppins" panose="00000500000000000000" pitchFamily="2" charset="0"/>
            </a:endParaRPr>
          </a:p>
          <a:p>
            <a:pPr algn="l"/>
            <a:r>
              <a:rPr lang="en-US" b="1" i="0" dirty="0">
                <a:solidFill>
                  <a:srgbClr val="000000"/>
                </a:solidFill>
                <a:effectLst/>
                <a:highlight>
                  <a:srgbClr val="FFFFFF"/>
                </a:highlight>
                <a:latin typeface="Poppins" panose="00000500000000000000" pitchFamily="2" charset="0"/>
              </a:rPr>
              <a:t>2004</a:t>
            </a:r>
            <a:endParaRPr lang="en-US" b="0" i="0" dirty="0">
              <a:solidFill>
                <a:srgbClr val="000000"/>
              </a:solidFill>
              <a:effectLst/>
              <a:highlight>
                <a:srgbClr val="FFFFFF"/>
              </a:highlight>
              <a:latin typeface="Poppins" panose="00000500000000000000" pitchFamily="2" charset="0"/>
            </a:endParaRPr>
          </a:p>
          <a:p>
            <a:pPr algn="just"/>
            <a:r>
              <a:rPr lang="en-US" b="0" i="0" dirty="0">
                <a:solidFill>
                  <a:srgbClr val="000000"/>
                </a:solidFill>
                <a:effectLst/>
                <a:highlight>
                  <a:srgbClr val="FFFFFF"/>
                </a:highlight>
                <a:latin typeface="Poppins" panose="00000500000000000000" pitchFamily="2" charset="0"/>
              </a:rPr>
              <a:t>Hal Finney introduced a digital Cash system in 2004. This system was referred to as Reusable proof of work, and it solved the critical issue of double spending by registering token ownership.   </a:t>
            </a:r>
          </a:p>
          <a:p>
            <a:pPr algn="l"/>
            <a:r>
              <a:rPr lang="en-US" b="1" i="0" dirty="0">
                <a:solidFill>
                  <a:srgbClr val="000000"/>
                </a:solidFill>
                <a:effectLst/>
                <a:highlight>
                  <a:srgbClr val="FFFFFF"/>
                </a:highlight>
                <a:latin typeface="Poppins" panose="00000500000000000000" pitchFamily="2" charset="0"/>
              </a:rPr>
              <a:t>2008</a:t>
            </a:r>
            <a:endParaRPr lang="en-US" b="0" i="0" dirty="0">
              <a:solidFill>
                <a:srgbClr val="000000"/>
              </a:solidFill>
              <a:effectLst/>
              <a:highlight>
                <a:srgbClr val="FFFFFF"/>
              </a:highlight>
              <a:latin typeface="Poppins" panose="00000500000000000000" pitchFamily="2" charset="0"/>
            </a:endParaRPr>
          </a:p>
          <a:p>
            <a:pPr algn="just"/>
            <a:r>
              <a:rPr lang="en-US" b="0" i="0" dirty="0">
                <a:solidFill>
                  <a:srgbClr val="000000"/>
                </a:solidFill>
                <a:effectLst/>
                <a:highlight>
                  <a:srgbClr val="FFFFFF"/>
                </a:highlight>
                <a:latin typeface="Poppins" panose="00000500000000000000" pitchFamily="2" charset="0"/>
              </a:rPr>
              <a:t>Satoshi Nakamoto modified Merkle Tree’s model in 2008, leading to a more secure system containing a data exchange history. This concept of a Distributed Blockchain was documented in his white paper “a peer-to-peer electronic cash system”. This peer-to-peer network of time stamps led to Blockchain becoming the backbone of cryptography.</a:t>
            </a:r>
          </a:p>
          <a:p>
            <a:pPr algn="l"/>
            <a:r>
              <a:rPr lang="en-US" b="1" i="0" dirty="0">
                <a:solidFill>
                  <a:srgbClr val="000000"/>
                </a:solidFill>
                <a:effectLst/>
                <a:highlight>
                  <a:srgbClr val="FFFFFF"/>
                </a:highlight>
                <a:latin typeface="Poppins" panose="00000500000000000000" pitchFamily="2" charset="0"/>
              </a:rPr>
              <a:t>2009</a:t>
            </a:r>
            <a:endParaRPr lang="en-US" b="0" i="0" dirty="0">
              <a:solidFill>
                <a:srgbClr val="000000"/>
              </a:solidFill>
              <a:effectLst/>
              <a:highlight>
                <a:srgbClr val="FFFFFF"/>
              </a:highlight>
              <a:latin typeface="Poppins" panose="00000500000000000000" pitchFamily="2" charset="0"/>
            </a:endParaRPr>
          </a:p>
          <a:p>
            <a:pPr algn="just"/>
            <a:r>
              <a:rPr lang="en-US" b="0" i="0" dirty="0">
                <a:solidFill>
                  <a:srgbClr val="000000"/>
                </a:solidFill>
                <a:effectLst/>
                <a:highlight>
                  <a:srgbClr val="FFFFFF"/>
                </a:highlight>
                <a:latin typeface="Poppins" panose="00000500000000000000" pitchFamily="2" charset="0"/>
              </a:rPr>
              <a:t>This was an important year in Blockchain history as Satoshi Nakamoto released the white paper for Bitcoin in 2009. Blockchain reached a new peak of security at this stage, as documented by an event in the UK in 2013.    </a:t>
            </a:r>
          </a:p>
          <a:p>
            <a:pPr algn="just"/>
            <a:r>
              <a:rPr lang="en-US" b="0" i="0" dirty="0">
                <a:solidFill>
                  <a:srgbClr val="000000"/>
                </a:solidFill>
                <a:effectLst/>
                <a:highlight>
                  <a:srgbClr val="FFFFFF"/>
                </a:highlight>
                <a:latin typeface="Poppins" panose="00000500000000000000" pitchFamily="2" charset="0"/>
              </a:rPr>
              <a:t>James Howells, an IT worker in the UK, started mining bitcoins in 2009, spending over 14000 GBP until 2013. Once he was done </a:t>
            </a:r>
            <a:r>
              <a:rPr lang="en-US" b="0" i="0" u="none" strike="noStrike" dirty="0">
                <a:solidFill>
                  <a:srgbClr val="44318D"/>
                </a:solidFill>
                <a:effectLst/>
                <a:highlight>
                  <a:srgbClr val="FFFFFF"/>
                </a:highlight>
                <a:latin typeface="Poppins" panose="00000500000000000000" pitchFamily="2" charset="0"/>
                <a:hlinkClick r:id="rId5"/>
              </a:rPr>
              <a:t>Mining Bitcoins</a:t>
            </a:r>
            <a:r>
              <a:rPr lang="en-US" b="0" i="0" dirty="0">
                <a:solidFill>
                  <a:srgbClr val="000000"/>
                </a:solidFill>
                <a:effectLst/>
                <a:highlight>
                  <a:srgbClr val="FFFFFF"/>
                </a:highlight>
                <a:latin typeface="Poppins" panose="00000500000000000000" pitchFamily="2" charset="0"/>
              </a:rPr>
              <a:t>, he extracted his drive and sold the remaining parts of his laptop. Unfortunately, he tossed his hard drive away with garbage while cleaning his room in 2013. A few years passed, and while he could not claim his Bitcoins, which rose to a value of more than 105 million GBP by 2017, no one else could claim that money.  </a:t>
            </a:r>
          </a:p>
          <a:p>
            <a:pPr algn="l"/>
            <a:r>
              <a:rPr lang="en-US" b="1" i="0" dirty="0">
                <a:solidFill>
                  <a:srgbClr val="000000"/>
                </a:solidFill>
                <a:effectLst/>
                <a:highlight>
                  <a:srgbClr val="FFFFFF"/>
                </a:highlight>
                <a:latin typeface="Poppins" panose="00000500000000000000" pitchFamily="2" charset="0"/>
              </a:rPr>
              <a:t>2014</a:t>
            </a:r>
            <a:endParaRPr lang="en-US" b="0" i="0" dirty="0">
              <a:solidFill>
                <a:srgbClr val="000000"/>
              </a:solidFill>
              <a:effectLst/>
              <a:highlight>
                <a:srgbClr val="FFFFFF"/>
              </a:highlight>
              <a:latin typeface="Poppins" panose="00000500000000000000" pitchFamily="2" charset="0"/>
            </a:endParaRPr>
          </a:p>
          <a:p>
            <a:pPr algn="just"/>
            <a:r>
              <a:rPr lang="en-US" b="0" i="0" dirty="0">
                <a:solidFill>
                  <a:srgbClr val="000000"/>
                </a:solidFill>
                <a:effectLst/>
                <a:highlight>
                  <a:srgbClr val="FFFFFF"/>
                </a:highlight>
                <a:latin typeface="Poppins" panose="00000500000000000000" pitchFamily="2" charset="0"/>
              </a:rPr>
              <a:t>Blockchain Technology was separated from currency, leading to the birth of Blockchain 2.0 in 2014. This changed the focus of industries away from digital currency and its trajectory to the development of Blockchain technologies.   </a:t>
            </a:r>
          </a:p>
          <a:p>
            <a:pPr algn="l"/>
            <a:r>
              <a:rPr lang="en-US" b="1" i="0" dirty="0">
                <a:solidFill>
                  <a:srgbClr val="000000"/>
                </a:solidFill>
                <a:effectLst/>
                <a:highlight>
                  <a:srgbClr val="FFFFFF"/>
                </a:highlight>
                <a:latin typeface="Poppins" panose="00000500000000000000" pitchFamily="2" charset="0"/>
              </a:rPr>
              <a:t>2015</a:t>
            </a:r>
            <a:endParaRPr lang="en-US" b="0" i="0" dirty="0">
              <a:solidFill>
                <a:srgbClr val="000000"/>
              </a:solidFill>
              <a:effectLst/>
              <a:highlight>
                <a:srgbClr val="FFFFFF"/>
              </a:highlight>
              <a:latin typeface="Poppins" panose="00000500000000000000" pitchFamily="2" charset="0"/>
            </a:endParaRPr>
          </a:p>
          <a:p>
            <a:pPr algn="just"/>
            <a:r>
              <a:rPr lang="en-US" b="0" i="0" dirty="0" err="1">
                <a:solidFill>
                  <a:srgbClr val="000000"/>
                </a:solidFill>
                <a:effectLst/>
                <a:highlight>
                  <a:srgbClr val="FFFFFF"/>
                </a:highlight>
                <a:latin typeface="Poppins" panose="00000500000000000000" pitchFamily="2" charset="0"/>
              </a:rPr>
              <a:t>Vitalik</a:t>
            </a:r>
            <a:r>
              <a:rPr lang="en-US" b="0" i="0" dirty="0">
                <a:solidFill>
                  <a:srgbClr val="000000"/>
                </a:solidFill>
                <a:effectLst/>
                <a:highlight>
                  <a:srgbClr val="FFFFFF"/>
                </a:highlight>
                <a:latin typeface="Poppins" panose="00000500000000000000" pitchFamily="2" charset="0"/>
              </a:rPr>
              <a:t> </a:t>
            </a:r>
            <a:r>
              <a:rPr lang="en-US" b="0" i="0" dirty="0" err="1">
                <a:solidFill>
                  <a:srgbClr val="000000"/>
                </a:solidFill>
                <a:effectLst/>
                <a:highlight>
                  <a:srgbClr val="FFFFFF"/>
                </a:highlight>
                <a:latin typeface="Poppins" panose="00000500000000000000" pitchFamily="2" charset="0"/>
              </a:rPr>
              <a:t>Buterin</a:t>
            </a:r>
            <a:r>
              <a:rPr lang="en-US" b="0" i="0" dirty="0">
                <a:solidFill>
                  <a:srgbClr val="000000"/>
                </a:solidFill>
                <a:effectLst/>
                <a:highlight>
                  <a:srgbClr val="FFFFFF"/>
                </a:highlight>
                <a:latin typeface="Poppins" panose="00000500000000000000" pitchFamily="2" charset="0"/>
              </a:rPr>
              <a:t> created and launched the Ethereum Frontier Network with its other co-founders in 2015. Ethereum was another open-source Blockchain, which later reached the second highest market </a:t>
            </a:r>
            <a:r>
              <a:rPr lang="en-US" b="0" i="0" dirty="0" err="1">
                <a:solidFill>
                  <a:srgbClr val="000000"/>
                </a:solidFill>
                <a:effectLst/>
                <a:highlight>
                  <a:srgbClr val="FFFFFF"/>
                </a:highlight>
                <a:latin typeface="Poppins" panose="00000500000000000000" pitchFamily="2" charset="0"/>
              </a:rPr>
              <a:t>capitalisation</a:t>
            </a:r>
            <a:r>
              <a:rPr lang="en-US" b="0" i="0" dirty="0">
                <a:solidFill>
                  <a:srgbClr val="000000"/>
                </a:solidFill>
                <a:effectLst/>
                <a:highlight>
                  <a:srgbClr val="FFFFFF"/>
                </a:highlight>
                <a:latin typeface="Poppins" panose="00000500000000000000" pitchFamily="2" charset="0"/>
              </a:rPr>
              <a:t>, second only to </a:t>
            </a:r>
            <a:r>
              <a:rPr lang="en-US" b="0" i="0" u="none" strike="noStrike" dirty="0">
                <a:solidFill>
                  <a:srgbClr val="44318D"/>
                </a:solidFill>
                <a:effectLst/>
                <a:highlight>
                  <a:srgbClr val="FFFFFF"/>
                </a:highlight>
                <a:latin typeface="Poppins" panose="00000500000000000000" pitchFamily="2" charset="0"/>
                <a:hlinkClick r:id="rId6"/>
              </a:rPr>
              <a:t>Bitcoin</a:t>
            </a:r>
            <a:r>
              <a:rPr lang="en-US" b="0" i="0" dirty="0">
                <a:solidFill>
                  <a:srgbClr val="000000"/>
                </a:solidFill>
                <a:effectLst/>
                <a:highlight>
                  <a:srgbClr val="FFFFFF"/>
                </a:highlight>
                <a:latin typeface="Poppins" panose="00000500000000000000" pitchFamily="2" charset="0"/>
              </a:rPr>
              <a:t>. Ethereum came with </a:t>
            </a:r>
            <a:r>
              <a:rPr lang="en-US" b="0" i="0" u="none" strike="noStrike" dirty="0">
                <a:solidFill>
                  <a:srgbClr val="44318D"/>
                </a:solidFill>
                <a:effectLst/>
                <a:highlight>
                  <a:srgbClr val="FFFFFF"/>
                </a:highlight>
                <a:latin typeface="Poppins" panose="00000500000000000000" pitchFamily="2" charset="0"/>
                <a:hlinkClick r:id="rId7"/>
              </a:rPr>
              <a:t>smart contract</a:t>
            </a:r>
            <a:r>
              <a:rPr lang="en-US" b="1" i="0" dirty="0">
                <a:solidFill>
                  <a:srgbClr val="000000"/>
                </a:solidFill>
                <a:effectLst/>
                <a:highlight>
                  <a:srgbClr val="FFFFFF"/>
                </a:highlight>
                <a:latin typeface="Poppins" panose="00000500000000000000" pitchFamily="2" charset="0"/>
              </a:rPr>
              <a:t> </a:t>
            </a:r>
            <a:r>
              <a:rPr lang="en-US" b="0" i="0" dirty="0">
                <a:solidFill>
                  <a:srgbClr val="000000"/>
                </a:solidFill>
                <a:effectLst/>
                <a:highlight>
                  <a:srgbClr val="FFFFFF"/>
                </a:highlight>
                <a:latin typeface="Poppins" panose="00000500000000000000" pitchFamily="2" charset="0"/>
              </a:rPr>
              <a:t>functionality and the ability to deploy </a:t>
            </a:r>
            <a:r>
              <a:rPr lang="en-US" b="0" i="0" dirty="0" err="1">
                <a:solidFill>
                  <a:srgbClr val="000000"/>
                </a:solidFill>
                <a:effectLst/>
                <a:highlight>
                  <a:srgbClr val="FFFFFF"/>
                </a:highlight>
                <a:latin typeface="Poppins" panose="00000500000000000000" pitchFamily="2" charset="0"/>
              </a:rPr>
              <a:t>decentralised</a:t>
            </a:r>
            <a:r>
              <a:rPr lang="en-US" b="0" i="0" dirty="0">
                <a:solidFill>
                  <a:srgbClr val="000000"/>
                </a:solidFill>
                <a:effectLst/>
                <a:highlight>
                  <a:srgbClr val="FFFFFF"/>
                </a:highlight>
                <a:latin typeface="Poppins" panose="00000500000000000000" pitchFamily="2" charset="0"/>
              </a:rPr>
              <a:t> applications, allowing users to interact with them.   </a:t>
            </a:r>
          </a:p>
          <a:p>
            <a:pPr algn="just"/>
            <a:r>
              <a:rPr lang="en-US" b="0" i="0" dirty="0">
                <a:solidFill>
                  <a:srgbClr val="000000"/>
                </a:solidFill>
                <a:effectLst/>
                <a:highlight>
                  <a:srgbClr val="FFFFFF"/>
                </a:highlight>
                <a:latin typeface="Poppins" panose="00000500000000000000" pitchFamily="2" charset="0"/>
              </a:rPr>
              <a:t>The Linux Foundation launched the Hyperledger project in the same year, where it started working on an open-source Blockchain. It was developed as an umbrella project, facilitating the collaborative development of distributed ledgers. Its fundamental goal is to enhance performance to help in global transactions. </a:t>
            </a:r>
          </a:p>
          <a:p>
            <a:pPr algn="l"/>
            <a:r>
              <a:rPr lang="en-US" b="1" i="0" dirty="0">
                <a:solidFill>
                  <a:srgbClr val="000000"/>
                </a:solidFill>
                <a:effectLst/>
                <a:highlight>
                  <a:srgbClr val="FFFFFF"/>
                </a:highlight>
                <a:latin typeface="Poppins" panose="00000500000000000000" pitchFamily="2" charset="0"/>
              </a:rPr>
              <a:t>2016</a:t>
            </a:r>
            <a:endParaRPr lang="en-US" b="0" i="0" dirty="0">
              <a:solidFill>
                <a:srgbClr val="000000"/>
              </a:solidFill>
              <a:effectLst/>
              <a:highlight>
                <a:srgbClr val="FFFFFF"/>
              </a:highlight>
              <a:latin typeface="Poppins" panose="00000500000000000000" pitchFamily="2" charset="0"/>
            </a:endParaRPr>
          </a:p>
          <a:p>
            <a:pPr algn="just"/>
            <a:r>
              <a:rPr lang="en-US" b="0" i="0" dirty="0">
                <a:solidFill>
                  <a:srgbClr val="000000"/>
                </a:solidFill>
                <a:effectLst/>
                <a:highlight>
                  <a:srgbClr val="FFFFFF"/>
                </a:highlight>
                <a:latin typeface="Poppins" panose="00000500000000000000" pitchFamily="2" charset="0"/>
              </a:rPr>
              <a:t>Blockchain was finally referred to as a single term rather than two different entities, moving further from how it was described in Satoshi Nakamoto's original white paper on Blockchain.   </a:t>
            </a:r>
          </a:p>
          <a:p>
            <a:pPr algn="just"/>
            <a:r>
              <a:rPr lang="en-US" b="0" i="0" dirty="0">
                <a:solidFill>
                  <a:srgbClr val="000000"/>
                </a:solidFill>
                <a:effectLst/>
                <a:highlight>
                  <a:srgbClr val="FFFFFF"/>
                </a:highlight>
                <a:latin typeface="Poppins" panose="00000500000000000000" pitchFamily="2" charset="0"/>
              </a:rPr>
              <a:t>In 2016, when Blockchain started seeing the face of mainstream popularity, the </a:t>
            </a:r>
            <a:r>
              <a:rPr lang="en-US" b="0" i="0" dirty="0" err="1">
                <a:solidFill>
                  <a:srgbClr val="000000"/>
                </a:solidFill>
                <a:effectLst/>
                <a:highlight>
                  <a:srgbClr val="FFFFFF"/>
                </a:highlight>
                <a:latin typeface="Poppins" panose="00000500000000000000" pitchFamily="2" charset="0"/>
              </a:rPr>
              <a:t>Decentralised</a:t>
            </a:r>
            <a:r>
              <a:rPr lang="en-US" b="0" i="0" dirty="0">
                <a:solidFill>
                  <a:srgbClr val="000000"/>
                </a:solidFill>
                <a:effectLst/>
                <a:highlight>
                  <a:srgbClr val="FFFFFF"/>
                </a:highlight>
                <a:latin typeface="Poppins" panose="00000500000000000000" pitchFamily="2" charset="0"/>
              </a:rPr>
              <a:t> Autonomous </a:t>
            </a:r>
            <a:r>
              <a:rPr lang="en-US" b="0" i="0" dirty="0" err="1">
                <a:solidFill>
                  <a:srgbClr val="000000"/>
                </a:solidFill>
                <a:effectLst/>
                <a:highlight>
                  <a:srgbClr val="FFFFFF"/>
                </a:highlight>
                <a:latin typeface="Poppins" panose="00000500000000000000" pitchFamily="2" charset="0"/>
              </a:rPr>
              <a:t>Organisation</a:t>
            </a:r>
            <a:r>
              <a:rPr lang="en-US" b="0" i="0" dirty="0">
                <a:solidFill>
                  <a:srgbClr val="000000"/>
                </a:solidFill>
                <a:effectLst/>
                <a:highlight>
                  <a:srgbClr val="FFFFFF"/>
                </a:highlight>
                <a:latin typeface="Poppins" panose="00000500000000000000" pitchFamily="2" charset="0"/>
              </a:rPr>
              <a:t> of Ethereum (DAO Ethereum) had its code exploited. This led to a difference in the principles of its stockholders, leading to a hard fork in </a:t>
            </a:r>
            <a:r>
              <a:rPr lang="en-US" b="0" i="0" u="none" strike="noStrike" dirty="0">
                <a:solidFill>
                  <a:srgbClr val="44318D"/>
                </a:solidFill>
                <a:effectLst/>
                <a:highlight>
                  <a:srgbClr val="FFFFFF"/>
                </a:highlight>
                <a:latin typeface="Poppins" panose="00000500000000000000" pitchFamily="2" charset="0"/>
                <a:hlinkClick r:id="rId8"/>
              </a:rPr>
              <a:t>Ethereum</a:t>
            </a:r>
            <a:r>
              <a:rPr lang="en-US" b="0" i="0" dirty="0">
                <a:solidFill>
                  <a:srgbClr val="000000"/>
                </a:solidFill>
                <a:effectLst/>
                <a:highlight>
                  <a:srgbClr val="FFFFFF"/>
                </a:highlight>
                <a:latin typeface="Poppins" panose="00000500000000000000" pitchFamily="2" charset="0"/>
              </a:rPr>
              <a:t>. Simultaneously a Cryptocurrency exchange service known as </a:t>
            </a:r>
            <a:r>
              <a:rPr lang="en-US" b="0" i="0" dirty="0" err="1">
                <a:solidFill>
                  <a:srgbClr val="000000"/>
                </a:solidFill>
                <a:effectLst/>
                <a:highlight>
                  <a:srgbClr val="FFFFFF"/>
                </a:highlight>
                <a:latin typeface="Poppins" panose="00000500000000000000" pitchFamily="2" charset="0"/>
              </a:rPr>
              <a:t>Bitfinex</a:t>
            </a:r>
            <a:r>
              <a:rPr lang="en-US" b="0" i="0" dirty="0">
                <a:solidFill>
                  <a:srgbClr val="000000"/>
                </a:solidFill>
                <a:effectLst/>
                <a:highlight>
                  <a:srgbClr val="FFFFFF"/>
                </a:highlight>
                <a:latin typeface="Poppins" panose="00000500000000000000" pitchFamily="2" charset="0"/>
              </a:rPr>
              <a:t> was hacked, and 120,000 bitcoins were stolen in the process. </a:t>
            </a:r>
          </a:p>
          <a:p>
            <a:pPr algn="l"/>
            <a:r>
              <a:rPr lang="en-US" b="1" i="0" dirty="0">
                <a:solidFill>
                  <a:srgbClr val="000000"/>
                </a:solidFill>
                <a:effectLst/>
                <a:highlight>
                  <a:srgbClr val="FFFFFF"/>
                </a:highlight>
                <a:latin typeface="Poppins" panose="00000500000000000000" pitchFamily="2" charset="0"/>
              </a:rPr>
              <a:t>2017</a:t>
            </a:r>
            <a:endParaRPr lang="en-US" b="0" i="0" dirty="0">
              <a:solidFill>
                <a:srgbClr val="000000"/>
              </a:solidFill>
              <a:effectLst/>
              <a:highlight>
                <a:srgbClr val="FFFFFF"/>
              </a:highlight>
              <a:latin typeface="Poppins" panose="00000500000000000000" pitchFamily="2" charset="0"/>
            </a:endParaRPr>
          </a:p>
          <a:p>
            <a:pPr algn="just"/>
            <a:r>
              <a:rPr lang="en-US" b="0" i="0" dirty="0">
                <a:solidFill>
                  <a:srgbClr val="000000"/>
                </a:solidFill>
                <a:effectLst/>
                <a:highlight>
                  <a:srgbClr val="FFFFFF"/>
                </a:highlight>
                <a:latin typeface="Poppins" panose="00000500000000000000" pitchFamily="2" charset="0"/>
              </a:rPr>
              <a:t>Japan </a:t>
            </a:r>
            <a:r>
              <a:rPr lang="en-US" b="0" i="0" dirty="0" err="1">
                <a:solidFill>
                  <a:srgbClr val="000000"/>
                </a:solidFill>
                <a:effectLst/>
                <a:highlight>
                  <a:srgbClr val="FFFFFF"/>
                </a:highlight>
                <a:latin typeface="Poppins" panose="00000500000000000000" pitchFamily="2" charset="0"/>
              </a:rPr>
              <a:t>recognised</a:t>
            </a:r>
            <a:r>
              <a:rPr lang="en-US" b="0" i="0" dirty="0">
                <a:solidFill>
                  <a:srgbClr val="000000"/>
                </a:solidFill>
                <a:effectLst/>
                <a:highlight>
                  <a:srgbClr val="FFFFFF"/>
                </a:highlight>
                <a:latin typeface="Poppins" panose="00000500000000000000" pitchFamily="2" charset="0"/>
              </a:rPr>
              <a:t> Bitcoin as a legal form of payment method in 2017. In the same year, Block. One, a private company, launched an Electro-Optical System (EOS) as a native Cryptocurrency.  EOS.IO has been used as a </a:t>
            </a:r>
            <a:r>
              <a:rPr lang="en-US" b="0" i="0" dirty="0" err="1">
                <a:solidFill>
                  <a:srgbClr val="000000"/>
                </a:solidFill>
                <a:effectLst/>
                <a:highlight>
                  <a:srgbClr val="FFFFFF"/>
                </a:highlight>
                <a:latin typeface="Poppins" panose="00000500000000000000" pitchFamily="2" charset="0"/>
              </a:rPr>
              <a:t>decentralised</a:t>
            </a:r>
            <a:r>
              <a:rPr lang="en-US" b="0" i="0" dirty="0">
                <a:solidFill>
                  <a:srgbClr val="000000"/>
                </a:solidFill>
                <a:effectLst/>
                <a:highlight>
                  <a:srgbClr val="FFFFFF"/>
                </a:highlight>
                <a:latin typeface="Poppins" panose="00000500000000000000" pitchFamily="2" charset="0"/>
              </a:rPr>
              <a:t> operating system and facilitates the deployment of </a:t>
            </a:r>
            <a:r>
              <a:rPr lang="en-US" b="0" i="0" dirty="0" err="1">
                <a:solidFill>
                  <a:srgbClr val="000000"/>
                </a:solidFill>
                <a:effectLst/>
                <a:highlight>
                  <a:srgbClr val="FFFFFF"/>
                </a:highlight>
                <a:latin typeface="Poppins" panose="00000500000000000000" pitchFamily="2" charset="0"/>
              </a:rPr>
              <a:t>decentralised</a:t>
            </a:r>
            <a:r>
              <a:rPr lang="en-US" b="0" i="0" dirty="0">
                <a:solidFill>
                  <a:srgbClr val="000000"/>
                </a:solidFill>
                <a:effectLst/>
                <a:highlight>
                  <a:srgbClr val="FFFFFF"/>
                </a:highlight>
                <a:latin typeface="Poppins" panose="00000500000000000000" pitchFamily="2" charset="0"/>
              </a:rPr>
              <a:t> apps via autonomous </a:t>
            </a:r>
            <a:r>
              <a:rPr lang="en-US" b="0" i="0" dirty="0" err="1">
                <a:solidFill>
                  <a:srgbClr val="000000"/>
                </a:solidFill>
                <a:effectLst/>
                <a:highlight>
                  <a:srgbClr val="FFFFFF"/>
                </a:highlight>
                <a:latin typeface="Poppins" panose="00000500000000000000" pitchFamily="2" charset="0"/>
              </a:rPr>
              <a:t>decentralised</a:t>
            </a:r>
            <a:r>
              <a:rPr lang="en-US" b="0" i="0" dirty="0">
                <a:solidFill>
                  <a:srgbClr val="000000"/>
                </a:solidFill>
                <a:effectLst/>
                <a:highlight>
                  <a:srgbClr val="FFFFFF"/>
                </a:highlight>
                <a:latin typeface="Poppins" panose="00000500000000000000" pitchFamily="2" charset="0"/>
              </a:rPr>
              <a:t> corp. </a:t>
            </a:r>
          </a:p>
          <a:p>
            <a:pPr algn="l"/>
            <a:r>
              <a:rPr lang="en-US" b="1" i="0" dirty="0">
                <a:solidFill>
                  <a:srgbClr val="000000"/>
                </a:solidFill>
                <a:effectLst/>
                <a:highlight>
                  <a:srgbClr val="FFFFFF"/>
                </a:highlight>
                <a:latin typeface="Poppins" panose="00000500000000000000" pitchFamily="2" charset="0"/>
              </a:rPr>
              <a:t>2018</a:t>
            </a:r>
            <a:endParaRPr lang="en-US" b="0" i="0" dirty="0">
              <a:solidFill>
                <a:srgbClr val="000000"/>
              </a:solidFill>
              <a:effectLst/>
              <a:highlight>
                <a:srgbClr val="FFFFFF"/>
              </a:highlight>
              <a:latin typeface="Poppins" panose="00000500000000000000" pitchFamily="2" charset="0"/>
            </a:endParaRPr>
          </a:p>
          <a:p>
            <a:pPr algn="just"/>
            <a:r>
              <a:rPr lang="en-US" b="0" i="0" dirty="0">
                <a:solidFill>
                  <a:srgbClr val="000000"/>
                </a:solidFill>
                <a:effectLst/>
                <a:highlight>
                  <a:srgbClr val="FFFFFF"/>
                </a:highlight>
                <a:latin typeface="Poppins" panose="00000500000000000000" pitchFamily="2" charset="0"/>
              </a:rPr>
              <a:t>Bitcoin turned ten years old in 2018, marking its success; however, what followed was not as celebratory for Bitcoin. Online platforms soon started banning Cryptocurrency advertisements, with Google, Facebook, and Twitter following suit. At the end of 2018, Bitcoin’s value reached a significant low of 3157.23 GBP. </a:t>
            </a:r>
          </a:p>
          <a:p>
            <a:pPr algn="just"/>
            <a:r>
              <a:rPr lang="en-US" b="0" i="1" dirty="0">
                <a:solidFill>
                  <a:srgbClr val="000000"/>
                </a:solidFill>
                <a:effectLst/>
                <a:highlight>
                  <a:srgbClr val="FFFFFF"/>
                </a:highlight>
                <a:latin typeface="Poppins" panose="00000500000000000000" pitchFamily="2" charset="0"/>
              </a:rPr>
              <a:t>Want to know more about cryptocurrencies? Sign up for our </a:t>
            </a:r>
            <a:r>
              <a:rPr lang="en-US" b="1" i="1" u="none" strike="noStrike" dirty="0">
                <a:solidFill>
                  <a:srgbClr val="000000"/>
                </a:solidFill>
                <a:effectLst/>
                <a:highlight>
                  <a:srgbClr val="FFFFFF"/>
                </a:highlight>
                <a:latin typeface="Poppins" panose="00000500000000000000" pitchFamily="2" charset="0"/>
                <a:hlinkClick r:id="rId9"/>
              </a:rPr>
              <a:t>Bitcoin And Cryptocurrency course</a:t>
            </a:r>
            <a:r>
              <a:rPr lang="en-US" b="0" i="1" dirty="0">
                <a:solidFill>
                  <a:srgbClr val="000000"/>
                </a:solidFill>
                <a:effectLst/>
                <a:highlight>
                  <a:srgbClr val="FFFFFF"/>
                </a:highlight>
                <a:latin typeface="Poppins" panose="00000500000000000000" pitchFamily="2" charset="0"/>
              </a:rPr>
              <a:t>!</a:t>
            </a:r>
            <a:r>
              <a:rPr lang="en-US" b="0" i="0" dirty="0">
                <a:solidFill>
                  <a:srgbClr val="000000"/>
                </a:solidFill>
                <a:effectLst/>
                <a:highlight>
                  <a:srgbClr val="FFFFFF"/>
                </a:highlight>
                <a:latin typeface="Poppins" panose="00000500000000000000" pitchFamily="2" charset="0"/>
              </a:rPr>
              <a:t> </a:t>
            </a:r>
          </a:p>
          <a:p>
            <a:pPr algn="l"/>
            <a:r>
              <a:rPr lang="en-US" b="1" i="0" dirty="0">
                <a:solidFill>
                  <a:srgbClr val="000000"/>
                </a:solidFill>
                <a:effectLst/>
                <a:highlight>
                  <a:srgbClr val="FFFFFF"/>
                </a:highlight>
                <a:latin typeface="Poppins" panose="00000500000000000000" pitchFamily="2" charset="0"/>
              </a:rPr>
              <a:t>2019</a:t>
            </a:r>
            <a:endParaRPr lang="en-US" b="0" i="0" dirty="0">
              <a:solidFill>
                <a:srgbClr val="000000"/>
              </a:solidFill>
              <a:effectLst/>
              <a:highlight>
                <a:srgbClr val="FFFFFF"/>
              </a:highlight>
              <a:latin typeface="Poppins" panose="00000500000000000000" pitchFamily="2" charset="0"/>
            </a:endParaRPr>
          </a:p>
          <a:p>
            <a:pPr algn="just"/>
            <a:r>
              <a:rPr lang="en-US" b="0" i="0" dirty="0">
                <a:solidFill>
                  <a:srgbClr val="000000"/>
                </a:solidFill>
                <a:effectLst/>
                <a:highlight>
                  <a:srgbClr val="FFFFFF"/>
                </a:highlight>
                <a:latin typeface="Poppins" panose="00000500000000000000" pitchFamily="2" charset="0"/>
              </a:rPr>
              <a:t>The Ethereum network exceeded 1 million transactions per day in 2019. Soon, Amazon announced an Amazon Managed Blockchain service on its Amazon Web Services (AWS) Platform.   </a:t>
            </a:r>
          </a:p>
          <a:p>
            <a:pPr algn="l"/>
            <a:r>
              <a:rPr lang="en-US" b="1" i="0" dirty="0">
                <a:solidFill>
                  <a:srgbClr val="000000"/>
                </a:solidFill>
                <a:effectLst/>
                <a:highlight>
                  <a:srgbClr val="FFFFFF"/>
                </a:highlight>
                <a:latin typeface="Poppins" panose="00000500000000000000" pitchFamily="2" charset="0"/>
              </a:rPr>
              <a:t>2020</a:t>
            </a:r>
            <a:endParaRPr lang="en-US" b="0" i="0" dirty="0">
              <a:solidFill>
                <a:srgbClr val="000000"/>
              </a:solidFill>
              <a:effectLst/>
              <a:highlight>
                <a:srgbClr val="FFFFFF"/>
              </a:highlight>
              <a:latin typeface="Poppins" panose="00000500000000000000" pitchFamily="2" charset="0"/>
            </a:endParaRPr>
          </a:p>
          <a:p>
            <a:pPr algn="just"/>
            <a:r>
              <a:rPr lang="en-US" b="0" i="0" dirty="0">
                <a:solidFill>
                  <a:srgbClr val="000000"/>
                </a:solidFill>
                <a:effectLst/>
                <a:highlight>
                  <a:srgbClr val="FFFFFF"/>
                </a:highlight>
                <a:latin typeface="Poppins" panose="00000500000000000000" pitchFamily="2" charset="0"/>
              </a:rPr>
              <a:t> Ethereum launched Beacon Chain in 2020 in preparation for Ethereum 2.0. Stablecoins, which are more stable than traditional cryptocurrencies, also saw a rising popularity this year.  </a:t>
            </a:r>
          </a:p>
          <a:p>
            <a:pPr algn="l"/>
            <a:r>
              <a:rPr lang="en-US" b="1" i="0" dirty="0">
                <a:solidFill>
                  <a:srgbClr val="000000"/>
                </a:solidFill>
                <a:effectLst/>
                <a:highlight>
                  <a:srgbClr val="FFFFFF"/>
                </a:highlight>
                <a:latin typeface="Poppins" panose="00000500000000000000" pitchFamily="2" charset="0"/>
              </a:rPr>
              <a:t>2021</a:t>
            </a:r>
            <a:endParaRPr lang="en-US" b="0" i="0" dirty="0">
              <a:solidFill>
                <a:srgbClr val="000000"/>
              </a:solidFill>
              <a:effectLst/>
              <a:highlight>
                <a:srgbClr val="FFFFFF"/>
              </a:highlight>
              <a:latin typeface="Poppins" panose="00000500000000000000" pitchFamily="2" charset="0"/>
            </a:endParaRPr>
          </a:p>
          <a:p>
            <a:pPr algn="just"/>
            <a:r>
              <a:rPr lang="en-US" b="0" i="0" dirty="0">
                <a:solidFill>
                  <a:srgbClr val="000000"/>
                </a:solidFill>
                <a:effectLst/>
                <a:highlight>
                  <a:srgbClr val="FFFFFF"/>
                </a:highlight>
                <a:latin typeface="Poppins" panose="00000500000000000000" pitchFamily="2" charset="0"/>
              </a:rPr>
              <a:t>2021 can be considered the most eventful year for Blockchain Technology which, includes the impact of the COVID-19 pandemic. Here's a roadmap of how this year unfolded in the realm of Blockchain and digital assets: </a:t>
            </a:r>
          </a:p>
          <a:p>
            <a:pPr algn="just"/>
            <a:r>
              <a:rPr lang="en-US" b="1" i="0" dirty="0">
                <a:solidFill>
                  <a:srgbClr val="000000"/>
                </a:solidFill>
                <a:effectLst/>
                <a:highlight>
                  <a:srgbClr val="FFFFFF"/>
                </a:highlight>
                <a:latin typeface="Poppins" panose="00000500000000000000" pitchFamily="2" charset="0"/>
              </a:rPr>
              <a:t>1) Q1: Rise of NFTs</a:t>
            </a:r>
            <a:endParaRPr lang="en-US" b="0" i="0" dirty="0">
              <a:solidFill>
                <a:srgbClr val="000000"/>
              </a:solidFill>
              <a:effectLst/>
              <a:highlight>
                <a:srgbClr val="FFFFFF"/>
              </a:highlight>
              <a:latin typeface="Poppins" panose="00000500000000000000" pitchFamily="2" charset="0"/>
            </a:endParaRPr>
          </a:p>
          <a:p>
            <a:pPr algn="just"/>
            <a:r>
              <a:rPr lang="en-US" b="0" i="0" dirty="0">
                <a:solidFill>
                  <a:srgbClr val="000000"/>
                </a:solidFill>
                <a:effectLst/>
                <a:highlight>
                  <a:srgbClr val="FFFFFF"/>
                </a:highlight>
                <a:latin typeface="Poppins" panose="00000500000000000000" pitchFamily="2" charset="0"/>
              </a:rPr>
              <a:t>1) January - March</a:t>
            </a:r>
          </a:p>
          <a:p>
            <a:pPr algn="just"/>
            <a:r>
              <a:rPr lang="en-US" b="0" i="0" dirty="0">
                <a:solidFill>
                  <a:srgbClr val="000000"/>
                </a:solidFill>
                <a:effectLst/>
                <a:highlight>
                  <a:srgbClr val="FFFFFF"/>
                </a:highlight>
                <a:latin typeface="Poppins" panose="00000500000000000000" pitchFamily="2" charset="0"/>
              </a:rPr>
              <a:t>a) NFTs gain significant traction, becoming a popular form of digital assets.</a:t>
            </a:r>
          </a:p>
          <a:p>
            <a:pPr algn="just"/>
            <a:r>
              <a:rPr lang="en-US" b="0" i="0" dirty="0">
                <a:solidFill>
                  <a:srgbClr val="000000"/>
                </a:solidFill>
                <a:effectLst/>
                <a:highlight>
                  <a:srgbClr val="FFFFFF"/>
                </a:highlight>
                <a:latin typeface="Poppins" panose="00000500000000000000" pitchFamily="2" charset="0"/>
              </a:rPr>
              <a:t>b) Artists and traders embrace NFT marketplaces like </a:t>
            </a:r>
            <a:r>
              <a:rPr lang="en-US" b="0" i="0" dirty="0" err="1">
                <a:solidFill>
                  <a:srgbClr val="000000"/>
                </a:solidFill>
                <a:effectLst/>
                <a:highlight>
                  <a:srgbClr val="FFFFFF"/>
                </a:highlight>
                <a:latin typeface="Poppins" panose="00000500000000000000" pitchFamily="2" charset="0"/>
              </a:rPr>
              <a:t>OpenSea</a:t>
            </a:r>
            <a:r>
              <a:rPr lang="en-US" b="0" i="0" dirty="0">
                <a:solidFill>
                  <a:srgbClr val="000000"/>
                </a:solidFill>
                <a:effectLst/>
                <a:highlight>
                  <a:srgbClr val="FFFFFF"/>
                </a:highlight>
                <a:latin typeface="Poppins" panose="00000500000000000000" pitchFamily="2" charset="0"/>
              </a:rPr>
              <a:t> for trading digital art, videos, and music records.</a:t>
            </a:r>
          </a:p>
          <a:p>
            <a:pPr algn="just"/>
            <a:r>
              <a:rPr lang="en-US" b="0" i="0" dirty="0">
                <a:solidFill>
                  <a:srgbClr val="000000"/>
                </a:solidFill>
                <a:effectLst/>
                <a:highlight>
                  <a:srgbClr val="FFFFFF"/>
                </a:highlight>
                <a:latin typeface="Poppins" panose="00000500000000000000" pitchFamily="2" charset="0"/>
              </a:rPr>
              <a:t>c) The surge in NFT popularity boosts the digital assets market.</a:t>
            </a:r>
          </a:p>
          <a:p>
            <a:pPr algn="just"/>
            <a:r>
              <a:rPr lang="en-US" b="1" i="0" dirty="0">
                <a:solidFill>
                  <a:srgbClr val="000000"/>
                </a:solidFill>
                <a:effectLst/>
                <a:highlight>
                  <a:srgbClr val="FFFFFF"/>
                </a:highlight>
                <a:latin typeface="Poppins" panose="00000500000000000000" pitchFamily="2" charset="0"/>
              </a:rPr>
              <a:t>2) Q2: Virtual World and Metaverse Creation</a:t>
            </a:r>
            <a:endParaRPr lang="en-US" b="0" i="0" dirty="0">
              <a:solidFill>
                <a:srgbClr val="000000"/>
              </a:solidFill>
              <a:effectLst/>
              <a:highlight>
                <a:srgbClr val="FFFFFF"/>
              </a:highlight>
              <a:latin typeface="Poppins" panose="00000500000000000000" pitchFamily="2" charset="0"/>
            </a:endParaRPr>
          </a:p>
          <a:p>
            <a:pPr algn="just"/>
            <a:r>
              <a:rPr lang="en-US" b="0" i="0" dirty="0">
                <a:solidFill>
                  <a:srgbClr val="000000"/>
                </a:solidFill>
                <a:effectLst/>
                <a:highlight>
                  <a:srgbClr val="FFFFFF"/>
                </a:highlight>
                <a:latin typeface="Poppins" panose="00000500000000000000" pitchFamily="2" charset="0"/>
              </a:rPr>
              <a:t>2) April - June</a:t>
            </a:r>
          </a:p>
          <a:p>
            <a:pPr algn="just"/>
            <a:r>
              <a:rPr lang="en-US" b="0" i="0" dirty="0">
                <a:solidFill>
                  <a:srgbClr val="000000"/>
                </a:solidFill>
                <a:effectLst/>
                <a:highlight>
                  <a:srgbClr val="FFFFFF"/>
                </a:highlight>
                <a:latin typeface="Poppins" panose="00000500000000000000" pitchFamily="2" charset="0"/>
              </a:rPr>
              <a:t>a) The pandemic-driven remote work culture continues to evolve.</a:t>
            </a:r>
          </a:p>
          <a:p>
            <a:pPr algn="just"/>
            <a:r>
              <a:rPr lang="en-US" b="0" i="0" dirty="0">
                <a:solidFill>
                  <a:srgbClr val="000000"/>
                </a:solidFill>
                <a:effectLst/>
                <a:highlight>
                  <a:srgbClr val="FFFFFF"/>
                </a:highlight>
                <a:latin typeface="Poppins" panose="00000500000000000000" pitchFamily="2" charset="0"/>
              </a:rPr>
              <a:t>b) Increased interest in Virtual Reality (VR) and Augmented Reality (AR) technologies.</a:t>
            </a:r>
          </a:p>
          <a:p>
            <a:pPr algn="just"/>
            <a:r>
              <a:rPr lang="en-US" b="0" i="0" dirty="0">
                <a:solidFill>
                  <a:srgbClr val="000000"/>
                </a:solidFill>
                <a:effectLst/>
                <a:highlight>
                  <a:srgbClr val="FFFFFF"/>
                </a:highlight>
                <a:latin typeface="Poppins" panose="00000500000000000000" pitchFamily="2" charset="0"/>
              </a:rPr>
              <a:t>c) Integration of VR, AR, and Web3 technologies leads to the </a:t>
            </a:r>
            <a:r>
              <a:rPr lang="en-US" b="0" i="0" dirty="0" err="1">
                <a:solidFill>
                  <a:srgbClr val="000000"/>
                </a:solidFill>
                <a:effectLst/>
                <a:highlight>
                  <a:srgbClr val="FFFFFF"/>
                </a:highlight>
                <a:latin typeface="Poppins" panose="00000500000000000000" pitchFamily="2" charset="0"/>
              </a:rPr>
              <a:t>conceptualisation</a:t>
            </a:r>
            <a:r>
              <a:rPr lang="en-US" b="0" i="0" dirty="0">
                <a:solidFill>
                  <a:srgbClr val="000000"/>
                </a:solidFill>
                <a:effectLst/>
                <a:highlight>
                  <a:srgbClr val="FFFFFF"/>
                </a:highlight>
                <a:latin typeface="Poppins" panose="00000500000000000000" pitchFamily="2" charset="0"/>
              </a:rPr>
              <a:t> of the Metaverse.</a:t>
            </a:r>
          </a:p>
          <a:p>
            <a:pPr algn="just"/>
            <a:r>
              <a:rPr lang="en-US" b="0" i="0" dirty="0">
                <a:solidFill>
                  <a:srgbClr val="000000"/>
                </a:solidFill>
                <a:effectLst/>
                <a:highlight>
                  <a:srgbClr val="FFFFFF"/>
                </a:highlight>
                <a:latin typeface="Poppins" panose="00000500000000000000" pitchFamily="2" charset="0"/>
              </a:rPr>
              <a:t>d) Mark Zuckerberg announces Facebook’s rebranding to Meta, reflecting a focus on building the Metaverse.</a:t>
            </a:r>
          </a:p>
          <a:p>
            <a:pPr algn="just"/>
            <a:r>
              <a:rPr lang="en-US" b="1" i="0" dirty="0">
                <a:solidFill>
                  <a:srgbClr val="000000"/>
                </a:solidFill>
                <a:effectLst/>
                <a:highlight>
                  <a:srgbClr val="FFFFFF"/>
                </a:highlight>
                <a:latin typeface="Poppins" panose="00000500000000000000" pitchFamily="2" charset="0"/>
              </a:rPr>
              <a:t>3) Q3: Bitcoin's Highs and Lows</a:t>
            </a:r>
            <a:endParaRPr lang="en-US" b="0" i="0" dirty="0">
              <a:solidFill>
                <a:srgbClr val="000000"/>
              </a:solidFill>
              <a:effectLst/>
              <a:highlight>
                <a:srgbClr val="FFFFFF"/>
              </a:highlight>
              <a:latin typeface="Poppins" panose="00000500000000000000" pitchFamily="2" charset="0"/>
            </a:endParaRPr>
          </a:p>
          <a:p>
            <a:pPr algn="just"/>
            <a:r>
              <a:rPr lang="en-US" b="0" i="0" dirty="0">
                <a:solidFill>
                  <a:srgbClr val="000000"/>
                </a:solidFill>
                <a:effectLst/>
                <a:highlight>
                  <a:srgbClr val="FFFFFF"/>
                </a:highlight>
                <a:latin typeface="Poppins" panose="00000500000000000000" pitchFamily="2" charset="0"/>
              </a:rPr>
              <a:t>3) July - September</a:t>
            </a:r>
          </a:p>
          <a:p>
            <a:pPr algn="just"/>
            <a:r>
              <a:rPr lang="en-US" b="0" i="0" dirty="0">
                <a:solidFill>
                  <a:srgbClr val="000000"/>
                </a:solidFill>
                <a:effectLst/>
                <a:highlight>
                  <a:srgbClr val="FFFFFF"/>
                </a:highlight>
                <a:latin typeface="Poppins" panose="00000500000000000000" pitchFamily="2" charset="0"/>
              </a:rPr>
              <a:t>a) Bitcoin reaches an all-time high value of £53,884.68.</a:t>
            </a:r>
          </a:p>
          <a:p>
            <a:pPr algn="just"/>
            <a:r>
              <a:rPr lang="en-US" b="0" i="0" dirty="0">
                <a:solidFill>
                  <a:srgbClr val="000000"/>
                </a:solidFill>
                <a:effectLst/>
                <a:highlight>
                  <a:srgbClr val="FFFFFF"/>
                </a:highlight>
                <a:latin typeface="Poppins" panose="00000500000000000000" pitchFamily="2" charset="0"/>
              </a:rPr>
              <a:t>b) Elon Musk endorses Bitcoin as a payment method for Tesla vehicles.</a:t>
            </a:r>
          </a:p>
          <a:p>
            <a:pPr algn="just"/>
            <a:r>
              <a:rPr lang="en-US" b="0" i="0" dirty="0">
                <a:solidFill>
                  <a:srgbClr val="000000"/>
                </a:solidFill>
                <a:effectLst/>
                <a:highlight>
                  <a:srgbClr val="FFFFFF"/>
                </a:highlight>
                <a:latin typeface="Poppins" panose="00000500000000000000" pitchFamily="2" charset="0"/>
              </a:rPr>
              <a:t>c) Musk later retracted this endorsement due to environmental concerns related to Bitcoin mining.</a:t>
            </a:r>
          </a:p>
          <a:p>
            <a:pPr algn="just"/>
            <a:r>
              <a:rPr lang="en-US" b="1" i="0" dirty="0">
                <a:solidFill>
                  <a:srgbClr val="000000"/>
                </a:solidFill>
                <a:effectLst/>
                <a:highlight>
                  <a:srgbClr val="FFFFFF"/>
                </a:highlight>
                <a:latin typeface="Poppins" panose="00000500000000000000" pitchFamily="2" charset="0"/>
              </a:rPr>
              <a:t>4) Q4: Global Reactions to Cryptocurrency</a:t>
            </a:r>
            <a:endParaRPr lang="en-US" b="0" i="0" dirty="0">
              <a:solidFill>
                <a:srgbClr val="000000"/>
              </a:solidFill>
              <a:effectLst/>
              <a:highlight>
                <a:srgbClr val="FFFFFF"/>
              </a:highlight>
              <a:latin typeface="Poppins" panose="00000500000000000000" pitchFamily="2" charset="0"/>
            </a:endParaRPr>
          </a:p>
          <a:p>
            <a:pPr algn="just"/>
            <a:r>
              <a:rPr lang="en-US" b="0" i="0" dirty="0">
                <a:solidFill>
                  <a:srgbClr val="000000"/>
                </a:solidFill>
                <a:effectLst/>
                <a:highlight>
                  <a:srgbClr val="FFFFFF"/>
                </a:highlight>
                <a:latin typeface="Poppins" panose="00000500000000000000" pitchFamily="2" charset="0"/>
              </a:rPr>
              <a:t>4) October - December</a:t>
            </a:r>
          </a:p>
          <a:p>
            <a:pPr algn="just"/>
            <a:r>
              <a:rPr lang="en-US" b="0" i="0" dirty="0">
                <a:solidFill>
                  <a:srgbClr val="000000"/>
                </a:solidFill>
                <a:effectLst/>
                <a:highlight>
                  <a:srgbClr val="FFFFFF"/>
                </a:highlight>
                <a:latin typeface="Poppins" panose="00000500000000000000" pitchFamily="2" charset="0"/>
              </a:rPr>
              <a:t>a) El Salvador becomes the first country to adopt Bitcoin as legal tender.</a:t>
            </a:r>
          </a:p>
          <a:p>
            <a:pPr algn="just"/>
            <a:r>
              <a:rPr lang="en-US" b="0" i="0" dirty="0">
                <a:solidFill>
                  <a:srgbClr val="000000"/>
                </a:solidFill>
                <a:effectLst/>
                <a:highlight>
                  <a:srgbClr val="FFFFFF"/>
                </a:highlight>
                <a:latin typeface="Poppins" panose="00000500000000000000" pitchFamily="2" charset="0"/>
              </a:rPr>
              <a:t>b) India bans the use of Cryptocurrencies as a payment method.</a:t>
            </a:r>
          </a:p>
          <a:p>
            <a:pPr algn="just"/>
            <a:r>
              <a:rPr lang="en-US" b="0" i="0" dirty="0">
                <a:solidFill>
                  <a:srgbClr val="000000"/>
                </a:solidFill>
                <a:effectLst/>
                <a:highlight>
                  <a:srgbClr val="FFFFFF"/>
                </a:highlight>
                <a:latin typeface="Poppins" panose="00000500000000000000" pitchFamily="2" charset="0"/>
              </a:rPr>
              <a:t>c) Despite varied national responses, Web3 technology sees widespread promotion and adoption globally.</a:t>
            </a:r>
          </a:p>
          <a:p>
            <a:pPr algn="l"/>
            <a:r>
              <a:rPr lang="en-US" b="1" i="0" dirty="0">
                <a:solidFill>
                  <a:srgbClr val="000000"/>
                </a:solidFill>
                <a:effectLst/>
                <a:highlight>
                  <a:srgbClr val="FFFFFF"/>
                </a:highlight>
                <a:latin typeface="Poppins" panose="00000500000000000000" pitchFamily="2" charset="0"/>
              </a:rPr>
              <a:t>2022</a:t>
            </a:r>
            <a:endParaRPr lang="en-US" b="0" i="0" dirty="0">
              <a:solidFill>
                <a:srgbClr val="000000"/>
              </a:solidFill>
              <a:effectLst/>
              <a:highlight>
                <a:srgbClr val="FFFFFF"/>
              </a:highlight>
              <a:latin typeface="Poppins" panose="00000500000000000000" pitchFamily="2" charset="0"/>
            </a:endParaRPr>
          </a:p>
          <a:p>
            <a:pPr algn="just"/>
            <a:r>
              <a:rPr lang="en-US" b="0" i="0" dirty="0">
                <a:solidFill>
                  <a:srgbClr val="000000"/>
                </a:solidFill>
                <a:effectLst/>
                <a:highlight>
                  <a:srgbClr val="FFFFFF"/>
                </a:highlight>
                <a:latin typeface="Poppins" panose="00000500000000000000" pitchFamily="2" charset="0"/>
              </a:rPr>
              <a:t>The year 2022 carried the previous popularity of NFTs, leading to more excellent opportunities for trading and earning with NFTs. It was further endorsed on the Metaverse by several corporate giants like Adidas, Puma, Nike, Walmart, Gucci and Ferrari. These companies created and promoted NFT designs based on their products for avatars on Metaverse. </a:t>
            </a:r>
          </a:p>
          <a:p>
            <a:pPr algn="just"/>
            <a:r>
              <a:rPr lang="en-US" b="0" i="0" dirty="0">
                <a:solidFill>
                  <a:srgbClr val="000000"/>
                </a:solidFill>
                <a:effectLst/>
                <a:highlight>
                  <a:srgbClr val="FFFFFF"/>
                </a:highlight>
                <a:latin typeface="Poppins" panose="00000500000000000000" pitchFamily="2" charset="0"/>
              </a:rPr>
              <a:t>However, NFTs were not taken positively everywhere, with India taxing digital assets at 30%. Blockchain and its uses continue to be explored and tested in various fields, such as Blockchain in the Supply Chain, satellite communication using Smart Contracts, entertainment, automation, and real estate.</a:t>
            </a:r>
          </a:p>
          <a:p>
            <a:pPr algn="l"/>
            <a:r>
              <a:rPr lang="en-US" b="1" i="0" dirty="0">
                <a:solidFill>
                  <a:srgbClr val="000000"/>
                </a:solidFill>
                <a:effectLst/>
                <a:highlight>
                  <a:srgbClr val="FFFFFF"/>
                </a:highlight>
                <a:latin typeface="Poppins" panose="00000500000000000000" pitchFamily="2" charset="0"/>
              </a:rPr>
              <a:t>2023</a:t>
            </a:r>
            <a:endParaRPr lang="en-US" b="0" i="0" dirty="0">
              <a:solidFill>
                <a:srgbClr val="000000"/>
              </a:solidFill>
              <a:effectLst/>
              <a:highlight>
                <a:srgbClr val="FFFFFF"/>
              </a:highlight>
              <a:latin typeface="Poppins" panose="00000500000000000000" pitchFamily="2" charset="0"/>
            </a:endParaRPr>
          </a:p>
          <a:p>
            <a:pPr algn="just"/>
            <a:r>
              <a:rPr lang="en-US" b="0" i="0" dirty="0">
                <a:solidFill>
                  <a:srgbClr val="000000"/>
                </a:solidFill>
                <a:effectLst/>
                <a:highlight>
                  <a:srgbClr val="FFFFFF"/>
                </a:highlight>
                <a:latin typeface="Poppins" panose="00000500000000000000" pitchFamily="2" charset="0"/>
              </a:rPr>
              <a:t>Despite the recent setbacks for Cryptocurrency, businesses continue to explore Blockchain Technology with increased vigilance. While it has traditionally found applications in finance and banking, the scope extends far beyond. Think gaming, media, real estate, healthcare, cybersecurity, Smart Contracts, NFTs, IoT, transportation, supply chain management, and even government services. </a:t>
            </a:r>
          </a:p>
          <a:p>
            <a:pPr algn="just"/>
            <a:r>
              <a:rPr lang="en-US" b="0" i="0" dirty="0">
                <a:solidFill>
                  <a:srgbClr val="000000"/>
                </a:solidFill>
                <a:effectLst/>
                <a:highlight>
                  <a:srgbClr val="FFFFFF"/>
                </a:highlight>
                <a:latin typeface="Poppins" panose="00000500000000000000" pitchFamily="2" charset="0"/>
              </a:rPr>
              <a:t>However, the real game-changer might just be Web 3.0—an internet iteration that promises </a:t>
            </a:r>
            <a:r>
              <a:rPr lang="en-US" b="0" i="0" dirty="0" err="1">
                <a:solidFill>
                  <a:srgbClr val="000000"/>
                </a:solidFill>
                <a:effectLst/>
                <a:highlight>
                  <a:srgbClr val="FFFFFF"/>
                </a:highlight>
                <a:latin typeface="Poppins" panose="00000500000000000000" pitchFamily="2" charset="0"/>
              </a:rPr>
              <a:t>decentralisation</a:t>
            </a:r>
            <a:r>
              <a:rPr lang="en-US" b="0" i="0" dirty="0">
                <a:solidFill>
                  <a:srgbClr val="000000"/>
                </a:solidFill>
                <a:effectLst/>
                <a:highlight>
                  <a:srgbClr val="FFFFFF"/>
                </a:highlight>
                <a:latin typeface="Poppins" panose="00000500000000000000" pitchFamily="2" charset="0"/>
              </a:rPr>
              <a:t> and robust data security, propelling Blockchain Technology to new heights!</a:t>
            </a:r>
          </a:p>
          <a:p>
            <a:endParaRPr lang="en-IN" dirty="0"/>
          </a:p>
        </p:txBody>
      </p:sp>
      <p:sp>
        <p:nvSpPr>
          <p:cNvPr id="4" name="Slide Number Placeholder 3"/>
          <p:cNvSpPr>
            <a:spLocks noGrp="1"/>
          </p:cNvSpPr>
          <p:nvPr>
            <p:ph type="sldNum" sz="quarter" idx="5"/>
          </p:nvPr>
        </p:nvSpPr>
        <p:spPr/>
        <p:txBody>
          <a:bodyPr/>
          <a:lstStyle/>
          <a:p>
            <a:fld id="{97ED3B12-63AE-4028-B8AE-BFDAA835CCD9}" type="slidenum">
              <a:rPr lang="en-IN" smtClean="0"/>
              <a:t>16</a:t>
            </a:fld>
            <a:endParaRPr lang="en-IN"/>
          </a:p>
        </p:txBody>
      </p:sp>
    </p:spTree>
    <p:extLst>
      <p:ext uri="{BB962C8B-B14F-4D97-AF65-F5344CB8AC3E}">
        <p14:creationId xmlns:p14="http://schemas.microsoft.com/office/powerpoint/2010/main" val="2462198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a:solidFill>
                  <a:schemeClr val="tx1"/>
                </a:solidFill>
                <a:effectLst/>
                <a:latin typeface="+mn-lt"/>
                <a:ea typeface="+mn-ea"/>
                <a:cs typeface="+mn-cs"/>
              </a:rPr>
              <a:t>1. Immutable</a:t>
            </a:r>
          </a:p>
          <a:p>
            <a:pPr fontAlgn="base"/>
            <a:r>
              <a:rPr lang="en-US" sz="1200" b="0" i="0" kern="1200" dirty="0">
                <a:solidFill>
                  <a:schemeClr val="tx1"/>
                </a:solidFill>
                <a:effectLst/>
                <a:latin typeface="+mn-lt"/>
                <a:ea typeface="+mn-ea"/>
                <a:cs typeface="+mn-cs"/>
              </a:rPr>
              <a:t>Immutability means that the </a:t>
            </a:r>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is a permanent and unalterable network. Blockchain technology functions through a collection of nodes. Once a transaction is recorded on the </a:t>
            </a:r>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it cannot be modified or deleted. This makes the </a:t>
            </a:r>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an immutable and tamper-proof ledger that provides a high degree of security and trust.</a:t>
            </a:r>
          </a:p>
          <a:p>
            <a:pPr fontAlgn="base"/>
            <a:r>
              <a:rPr lang="en-US" sz="1200" b="0" i="0" kern="1200" dirty="0">
                <a:solidFill>
                  <a:schemeClr val="tx1"/>
                </a:solidFill>
                <a:effectLst/>
                <a:latin typeface="+mn-lt"/>
                <a:ea typeface="+mn-ea"/>
                <a:cs typeface="+mn-cs"/>
              </a:rPr>
              <a:t>Every node in the network has a copy of the digital ledger. To add a transaction every node checks the validity of the transaction and if the majority of the nodes think that it is a valid transaction then it is added to the network. This means that without the approval of a majority of nodes no one can add any transaction blocks to the ledger. </a:t>
            </a:r>
          </a:p>
          <a:p>
            <a:pPr fontAlgn="base"/>
            <a:r>
              <a:rPr lang="en-US" sz="1200" b="0" i="0" kern="1200" dirty="0">
                <a:solidFill>
                  <a:schemeClr val="tx1"/>
                </a:solidFill>
                <a:effectLst/>
                <a:latin typeface="+mn-lt"/>
                <a:ea typeface="+mn-ea"/>
                <a:cs typeface="+mn-cs"/>
              </a:rPr>
              <a:t>Any validated records are irreversible and cannot be changed. This means that any user on the network won’t be able to edit, change or delete it. </a:t>
            </a:r>
          </a:p>
          <a:p>
            <a:pPr fontAlgn="base"/>
            <a:r>
              <a:rPr lang="en-US" sz="1200" b="1" i="0" kern="1200" dirty="0">
                <a:solidFill>
                  <a:schemeClr val="tx1"/>
                </a:solidFill>
                <a:effectLst/>
                <a:latin typeface="+mn-lt"/>
                <a:ea typeface="+mn-ea"/>
                <a:cs typeface="+mn-cs"/>
              </a:rPr>
              <a:t>2. Distributed</a:t>
            </a:r>
          </a:p>
          <a:p>
            <a:pPr fontAlgn="base"/>
            <a:r>
              <a:rPr lang="en-US" sz="1200" b="0" i="0" kern="1200" dirty="0">
                <a:solidFill>
                  <a:schemeClr val="tx1"/>
                </a:solidFill>
                <a:effectLst/>
                <a:latin typeface="+mn-lt"/>
                <a:ea typeface="+mn-ea"/>
                <a:cs typeface="+mn-cs"/>
              </a:rPr>
              <a:t>All network participants have a copy of the ledger for complete transparency. A public ledger will provide complete information about all the participants on the network and transactions. The distributed computational power across the computers ensures a better outcome. </a:t>
            </a:r>
          </a:p>
          <a:p>
            <a:pPr fontAlgn="base"/>
            <a:r>
              <a:rPr lang="en-US" sz="1200" b="1" i="0" kern="1200" dirty="0">
                <a:solidFill>
                  <a:schemeClr val="tx1"/>
                </a:solidFill>
                <a:effectLst/>
                <a:latin typeface="+mn-lt"/>
                <a:ea typeface="+mn-ea"/>
                <a:cs typeface="+mn-cs"/>
              </a:rPr>
              <a:t>Distributed ledger is one of the important features of blockchains due to many reasons like: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In distributed ledger tracking what’s happening in the ledger is easy as changes propagate really fast in a distributed ledger. </a:t>
            </a:r>
          </a:p>
          <a:p>
            <a:pPr fontAlgn="base"/>
            <a:r>
              <a:rPr lang="en-US" sz="1200" b="0" i="0" kern="1200" dirty="0">
                <a:solidFill>
                  <a:schemeClr val="tx1"/>
                </a:solidFill>
                <a:effectLst/>
                <a:latin typeface="+mn-lt"/>
                <a:ea typeface="+mn-ea"/>
                <a:cs typeface="+mn-cs"/>
              </a:rPr>
              <a:t>Every node on the </a:t>
            </a:r>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network must maintain the ledger and participate in the validation. </a:t>
            </a:r>
          </a:p>
          <a:p>
            <a:pPr fontAlgn="base"/>
            <a:r>
              <a:rPr lang="en-US" sz="1200" b="0" i="0" kern="1200" dirty="0">
                <a:solidFill>
                  <a:schemeClr val="tx1"/>
                </a:solidFill>
                <a:effectLst/>
                <a:latin typeface="+mn-lt"/>
                <a:ea typeface="+mn-ea"/>
                <a:cs typeface="+mn-cs"/>
              </a:rPr>
              <a:t>Any change in the ledger will be updated in seconds or minutes and due to no involvement of intermediaries in the </a:t>
            </a:r>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the validation for the change will be done quickly. </a:t>
            </a:r>
          </a:p>
          <a:p>
            <a:pPr fontAlgn="base"/>
            <a:r>
              <a:rPr lang="en-US" sz="1200" b="0" i="0" kern="1200" dirty="0">
                <a:solidFill>
                  <a:schemeClr val="tx1"/>
                </a:solidFill>
                <a:effectLst/>
                <a:latin typeface="+mn-lt"/>
                <a:ea typeface="+mn-ea"/>
                <a:cs typeface="+mn-cs"/>
              </a:rPr>
              <a:t>If a user wants to add a new block then other participating nodes have to verify the transaction. For a new block to be added to the </a:t>
            </a:r>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network it must be approved by a majority of the nodes on the network. </a:t>
            </a:r>
          </a:p>
          <a:p>
            <a:pPr fontAlgn="base"/>
            <a:r>
              <a:rPr lang="en-US" sz="1200" b="0" i="0" kern="1200" dirty="0">
                <a:solidFill>
                  <a:schemeClr val="tx1"/>
                </a:solidFill>
                <a:effectLst/>
                <a:latin typeface="+mn-lt"/>
                <a:ea typeface="+mn-ea"/>
                <a:cs typeface="+mn-cs"/>
              </a:rPr>
              <a:t>In a </a:t>
            </a:r>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network, no node will get any sort of special treatment or favors from the network. Everyone will have to follow the standard procedure to add a new block to the network.</a:t>
            </a:r>
          </a:p>
          <a:p>
            <a:pPr fontAlgn="base"/>
            <a:r>
              <a:rPr lang="en-US" sz="1200" b="1" i="0" kern="1200" dirty="0">
                <a:solidFill>
                  <a:schemeClr val="tx1"/>
                </a:solidFill>
                <a:effectLst/>
                <a:latin typeface="+mn-lt"/>
                <a:ea typeface="+mn-ea"/>
                <a:cs typeface="+mn-cs"/>
              </a:rPr>
              <a:t>3. Decentralized</a:t>
            </a:r>
          </a:p>
          <a:p>
            <a:pPr fontAlgn="base"/>
            <a:r>
              <a:rPr lang="en-US" sz="1200" b="0" i="0" kern="1200" dirty="0">
                <a:solidFill>
                  <a:schemeClr val="tx1"/>
                </a:solidFill>
                <a:effectLst/>
                <a:latin typeface="+mn-lt"/>
                <a:ea typeface="+mn-ea"/>
                <a:cs typeface="+mn-cs"/>
              </a:rPr>
              <a:t>Blockchain technology is a decentralized system, which means that there is no central authority controlling the network. Instead, the network is made up of a large number of nodes that work together to verify and validate transactions. Each and every node in the </a:t>
            </a:r>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network will have the same copy of the ledger.</a:t>
            </a:r>
          </a:p>
          <a:p>
            <a:pPr fontAlgn="base"/>
            <a:r>
              <a:rPr lang="en-US" sz="1200" b="1" i="0" kern="1200" dirty="0">
                <a:solidFill>
                  <a:schemeClr val="tx1"/>
                </a:solidFill>
                <a:effectLst/>
                <a:latin typeface="+mn-lt"/>
                <a:ea typeface="+mn-ea"/>
                <a:cs typeface="+mn-cs"/>
              </a:rPr>
              <a:t>Decentralization property offers many advantages in the </a:t>
            </a:r>
            <a:r>
              <a:rPr lang="en-US" sz="1200" b="1" i="0" kern="1200" dirty="0" err="1">
                <a:solidFill>
                  <a:schemeClr val="tx1"/>
                </a:solidFill>
                <a:effectLst/>
                <a:latin typeface="+mn-lt"/>
                <a:ea typeface="+mn-ea"/>
                <a:cs typeface="+mn-cs"/>
              </a:rPr>
              <a:t>blockchain</a:t>
            </a:r>
            <a:r>
              <a:rPr lang="en-US" sz="1200" b="1" i="0" kern="1200" dirty="0">
                <a:solidFill>
                  <a:schemeClr val="tx1"/>
                </a:solidFill>
                <a:effectLst/>
                <a:latin typeface="+mn-lt"/>
                <a:ea typeface="+mn-ea"/>
                <a:cs typeface="+mn-cs"/>
              </a:rPr>
              <a:t> network:</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As a </a:t>
            </a:r>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network does not depend on human calculations it is fully organized and fault-tolerant.</a:t>
            </a:r>
          </a:p>
          <a:p>
            <a:pPr fontAlgn="base"/>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network is less prone to failure due to the decentralized nature of the network. Attacking the system is more expensive for the hackers hence it is less likely to fail.</a:t>
            </a:r>
          </a:p>
          <a:p>
            <a:pPr fontAlgn="base"/>
            <a:r>
              <a:rPr lang="en-US" sz="1200" b="0" i="0" kern="1200" dirty="0">
                <a:solidFill>
                  <a:schemeClr val="tx1"/>
                </a:solidFill>
                <a:effectLst/>
                <a:latin typeface="+mn-lt"/>
                <a:ea typeface="+mn-ea"/>
                <a:cs typeface="+mn-cs"/>
              </a:rPr>
              <a:t>There is no third-party involved hence no added risk in the system.</a:t>
            </a:r>
          </a:p>
          <a:p>
            <a:pPr fontAlgn="base"/>
            <a:r>
              <a:rPr lang="en-US" sz="1200" b="0" i="0" kern="1200" dirty="0">
                <a:solidFill>
                  <a:schemeClr val="tx1"/>
                </a:solidFill>
                <a:effectLst/>
                <a:latin typeface="+mn-lt"/>
                <a:ea typeface="+mn-ea"/>
                <a:cs typeface="+mn-cs"/>
              </a:rPr>
              <a:t>The decentralized nature of </a:t>
            </a:r>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facilitates creating a transparent profile for every participant on the network. Thus, every change is traceable, and more concreate.</a:t>
            </a:r>
          </a:p>
          <a:p>
            <a:pPr fontAlgn="base"/>
            <a:r>
              <a:rPr lang="en-US" sz="1200" b="0" i="0" kern="1200" dirty="0">
                <a:solidFill>
                  <a:schemeClr val="tx1"/>
                </a:solidFill>
                <a:effectLst/>
                <a:latin typeface="+mn-lt"/>
                <a:ea typeface="+mn-ea"/>
                <a:cs typeface="+mn-cs"/>
              </a:rPr>
              <a:t>Users now have control over their properties and they don’t have to rely on third-party to maintain and manage their assets.</a:t>
            </a:r>
          </a:p>
          <a:p>
            <a:pPr fontAlgn="base"/>
            <a:r>
              <a:rPr lang="en-US" sz="1200" b="1" i="0" kern="1200" dirty="0">
                <a:solidFill>
                  <a:schemeClr val="tx1"/>
                </a:solidFill>
                <a:effectLst/>
                <a:latin typeface="+mn-lt"/>
                <a:ea typeface="+mn-ea"/>
                <a:cs typeface="+mn-cs"/>
              </a:rPr>
              <a:t>4. Secure</a:t>
            </a:r>
          </a:p>
          <a:p>
            <a:pPr fontAlgn="base"/>
            <a:r>
              <a:rPr lang="en-US" sz="1200" b="0" i="0" kern="1200" dirty="0">
                <a:solidFill>
                  <a:schemeClr val="tx1"/>
                </a:solidFill>
                <a:effectLst/>
                <a:latin typeface="+mn-lt"/>
                <a:ea typeface="+mn-ea"/>
                <a:cs typeface="+mn-cs"/>
              </a:rPr>
              <a:t>All the records in the </a:t>
            </a:r>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are individually encrypted. Using encryption adds another layer of security to the entire process on the </a:t>
            </a:r>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network. Since there is no central authority, it does not mean that one can simply add, update or delete data on the network.</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Every information on the </a:t>
            </a:r>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is hashed cryptographically which means that every piece of data has a unique identity on the network. All the blocks contain a unique hash of their own and the hash of the previous block. Due to this property, the blocks are cryptographically linked with each other. Any attempt to modify the data means to change all the hash IDs which is quite impossible.</a:t>
            </a:r>
          </a:p>
          <a:p>
            <a:pPr fontAlgn="base"/>
            <a:r>
              <a:rPr lang="en-US" sz="1200" b="1" i="0" kern="1200" dirty="0">
                <a:solidFill>
                  <a:schemeClr val="tx1"/>
                </a:solidFill>
                <a:effectLst/>
                <a:latin typeface="+mn-lt"/>
                <a:ea typeface="+mn-ea"/>
                <a:cs typeface="+mn-cs"/>
              </a:rPr>
              <a:t>5. Consensus</a:t>
            </a:r>
          </a:p>
          <a:p>
            <a:pPr fontAlgn="base"/>
            <a:r>
              <a:rPr lang="en-US" sz="1200" b="0" i="0" kern="1200" dirty="0">
                <a:solidFill>
                  <a:schemeClr val="tx1"/>
                </a:solidFill>
                <a:effectLst/>
                <a:latin typeface="+mn-lt"/>
                <a:ea typeface="+mn-ea"/>
                <a:cs typeface="+mn-cs"/>
              </a:rPr>
              <a:t>Every </a:t>
            </a:r>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has a consensus to help the network to make quick and unbiased decisions. Consensus is a decision-making algorithm for the group of nodes active on the network to reach an agreement quickly and faster and for the smooth functioning of the system. Nodes might not trust each other but they can trust the algorithm that runs at the core of the network to make decisions. There are many consensus algorithms available each with its pros and cons. Every </a:t>
            </a:r>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must have a consensus algorithm otherwise it will lose its value.</a:t>
            </a:r>
          </a:p>
          <a:p>
            <a:pPr fontAlgn="base"/>
            <a:r>
              <a:rPr lang="en-US" sz="1200" b="1" i="0" kern="1200" dirty="0">
                <a:solidFill>
                  <a:schemeClr val="tx1"/>
                </a:solidFill>
                <a:effectLst/>
                <a:latin typeface="+mn-lt"/>
                <a:ea typeface="+mn-ea"/>
                <a:cs typeface="+mn-cs"/>
              </a:rPr>
              <a:t>6. Unanimous</a:t>
            </a:r>
          </a:p>
          <a:p>
            <a:pPr fontAlgn="base"/>
            <a:r>
              <a:rPr lang="en-US" sz="1200" b="0" i="0" kern="1200" dirty="0">
                <a:solidFill>
                  <a:schemeClr val="tx1"/>
                </a:solidFill>
                <a:effectLst/>
                <a:latin typeface="+mn-lt"/>
                <a:ea typeface="+mn-ea"/>
                <a:cs typeface="+mn-cs"/>
              </a:rPr>
              <a:t>All the network participants agree to the validity of the records before they can be added to the network. When a node wants to add a block to the network then it must get majority voting otherwise the block cannot be added to the network. A node cannot simply add, update, or delete information from the network. Every record is updated simultaneously and the </a:t>
            </a:r>
            <a:r>
              <a:rPr lang="en-US" sz="1200" b="0" i="0" kern="1200" dirty="0" err="1">
                <a:solidFill>
                  <a:schemeClr val="tx1"/>
                </a:solidFill>
                <a:effectLst/>
                <a:latin typeface="+mn-lt"/>
                <a:ea typeface="+mn-ea"/>
                <a:cs typeface="+mn-cs"/>
              </a:rPr>
              <a:t>updations</a:t>
            </a:r>
            <a:r>
              <a:rPr lang="en-US" sz="1200" b="0" i="0" kern="1200" dirty="0">
                <a:solidFill>
                  <a:schemeClr val="tx1"/>
                </a:solidFill>
                <a:effectLst/>
                <a:latin typeface="+mn-lt"/>
                <a:ea typeface="+mn-ea"/>
                <a:cs typeface="+mn-cs"/>
              </a:rPr>
              <a:t> propagate quickly in the network. So it is not possible to make any change without consent from the majority of nodes in the network.</a:t>
            </a:r>
          </a:p>
          <a:p>
            <a:pPr fontAlgn="base"/>
            <a:r>
              <a:rPr lang="en-US" sz="1200" b="1" i="0" kern="1200" dirty="0">
                <a:solidFill>
                  <a:schemeClr val="tx1"/>
                </a:solidFill>
                <a:effectLst/>
                <a:latin typeface="+mn-lt"/>
                <a:ea typeface="+mn-ea"/>
                <a:cs typeface="+mn-cs"/>
              </a:rPr>
              <a:t>7. Faster Settlement</a:t>
            </a:r>
          </a:p>
          <a:p>
            <a:pPr fontAlgn="base"/>
            <a:r>
              <a:rPr lang="en-US" sz="1200" b="0" i="0" kern="1200" dirty="0">
                <a:solidFill>
                  <a:schemeClr val="tx1"/>
                </a:solidFill>
                <a:effectLst/>
                <a:latin typeface="+mn-lt"/>
                <a:ea typeface="+mn-ea"/>
                <a:cs typeface="+mn-cs"/>
              </a:rPr>
              <a:t>Traditional banking systems are prone to many reasons for fallout like taking days to process a transaction after finalizing all settlements, which can be corrupted easily. On the other hand, </a:t>
            </a:r>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offers a faster settlement compared to traditional banking systems. This </a:t>
            </a:r>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feature helps make life easier.</a:t>
            </a:r>
          </a:p>
          <a:p>
            <a:pPr fontAlgn="base"/>
            <a:r>
              <a:rPr lang="en-US" sz="1200" b="0" i="0" kern="1200" dirty="0">
                <a:solidFill>
                  <a:schemeClr val="tx1"/>
                </a:solidFill>
                <a:effectLst/>
                <a:latin typeface="+mn-lt"/>
                <a:ea typeface="+mn-ea"/>
                <a:cs typeface="+mn-cs"/>
              </a:rPr>
              <a:t>Blockchain technology is increasing and improving day by day and has a really bright future in the upcoming years. The transparency, trust, and temper proof characteristics have led to many applications of it like bitcoin, Ethereum, etc. It is a pillar in making the business and governmental procedures more secure, efficient, and effective.</a:t>
            </a:r>
          </a:p>
          <a:p>
            <a:pPr fontAlgn="base"/>
            <a:r>
              <a:rPr lang="en-US" sz="1200" b="1" i="0" kern="1200" dirty="0">
                <a:solidFill>
                  <a:schemeClr val="tx1"/>
                </a:solidFill>
                <a:effectLst/>
                <a:latin typeface="+mn-lt"/>
                <a:ea typeface="+mn-ea"/>
                <a:cs typeface="+mn-cs"/>
              </a:rPr>
              <a:t>More Features of Blockchain</a:t>
            </a:r>
          </a:p>
          <a:p>
            <a:pPr fontAlgn="base"/>
            <a:r>
              <a:rPr lang="en-US" sz="1200" b="1" i="0" kern="1200" dirty="0">
                <a:solidFill>
                  <a:schemeClr val="tx1"/>
                </a:solidFill>
                <a:effectLst/>
                <a:latin typeface="+mn-lt"/>
                <a:ea typeface="+mn-ea"/>
                <a:cs typeface="+mn-cs"/>
              </a:rPr>
              <a:t>Smart Contracts – </a:t>
            </a:r>
            <a:r>
              <a:rPr lang="en-US" sz="1200" b="0" i="0" kern="1200" dirty="0">
                <a:solidFill>
                  <a:schemeClr val="tx1"/>
                </a:solidFill>
                <a:effectLst/>
                <a:latin typeface="+mn-lt"/>
                <a:ea typeface="+mn-ea"/>
                <a:cs typeface="+mn-cs"/>
              </a:rPr>
              <a:t>Blockchain technology enables the creation and execution of smart contracts, which are self-executing contracts that automatically execute when certain conditions are met. Smart contracts have the potential to revolutionize various industries by providing a secure and transparent way to execute contracts.</a:t>
            </a:r>
          </a:p>
          <a:p>
            <a:pPr fontAlgn="base"/>
            <a:r>
              <a:rPr lang="en-US" sz="1200" b="1" i="0" kern="1200" dirty="0">
                <a:solidFill>
                  <a:schemeClr val="tx1"/>
                </a:solidFill>
                <a:effectLst/>
                <a:latin typeface="+mn-lt"/>
                <a:ea typeface="+mn-ea"/>
                <a:cs typeface="+mn-cs"/>
              </a:rPr>
              <a:t>Transparency</a:t>
            </a:r>
            <a:r>
              <a:rPr lang="en-US" sz="1200" b="0" i="0" kern="1200" dirty="0">
                <a:solidFill>
                  <a:schemeClr val="tx1"/>
                </a:solidFill>
                <a:effectLst/>
                <a:latin typeface="+mn-lt"/>
                <a:ea typeface="+mn-ea"/>
                <a:cs typeface="+mn-cs"/>
              </a:rPr>
              <a:t> – The </a:t>
            </a:r>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ledger is public and transparent, which means that anyone can access and view the transactions on the network. This makes it a highly transparent system that is resistant to fraud and corruption.</a:t>
            </a:r>
          </a:p>
          <a:p>
            <a:pPr fontAlgn="base"/>
            <a:r>
              <a:rPr lang="en-US" sz="1200" b="1" i="0" kern="1200" dirty="0">
                <a:solidFill>
                  <a:schemeClr val="tx1"/>
                </a:solidFill>
                <a:effectLst/>
                <a:latin typeface="+mn-lt"/>
                <a:ea typeface="+mn-ea"/>
                <a:cs typeface="+mn-cs"/>
              </a:rPr>
              <a:t>Applications of Blockchain</a:t>
            </a:r>
            <a:r>
              <a:rPr lang="en-US" sz="1200" b="0" i="0" kern="1200" dirty="0">
                <a:solidFill>
                  <a:schemeClr val="tx1"/>
                </a:solidFill>
                <a:effectLst/>
                <a:latin typeface="+mn-lt"/>
                <a:ea typeface="+mn-ea"/>
                <a:cs typeface="+mn-cs"/>
              </a:rPr>
              <a:t> – Blockchain technology has a wide range of applications across various industries. Some of the most well-known applications include cryptocurrency, supply chain management, identity verification, and voting systems. However, </a:t>
            </a:r>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technology has the potential to revolutionize many other industries as well, such as healthcare, real estate, and finance.</a:t>
            </a:r>
          </a:p>
          <a:p>
            <a:pPr fontAlgn="base"/>
            <a:r>
              <a:rPr lang="en-US" sz="1200" b="1" i="0" kern="1200" dirty="0">
                <a:solidFill>
                  <a:schemeClr val="tx1"/>
                </a:solidFill>
                <a:effectLst/>
                <a:latin typeface="+mn-lt"/>
                <a:ea typeface="+mn-ea"/>
                <a:cs typeface="+mn-cs"/>
              </a:rPr>
              <a:t>Conclusion: </a:t>
            </a:r>
            <a:r>
              <a:rPr lang="en-US" sz="1200" b="0" i="0" kern="1200" dirty="0">
                <a:solidFill>
                  <a:schemeClr val="tx1"/>
                </a:solidFill>
                <a:effectLst/>
                <a:latin typeface="+mn-lt"/>
                <a:ea typeface="+mn-ea"/>
                <a:cs typeface="+mn-cs"/>
              </a:rPr>
              <a:t>In conclusion, </a:t>
            </a:r>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technology is a revolutionary technology that has the potential to transform various industries. Its decentralized, secure, transparent, and immutable nature make it a highly desirable platform for various applications. As the technology continues to evolve and mature, we can expect to see more innovative use cases for </a:t>
            </a:r>
            <a:r>
              <a:rPr lang="en-US" sz="1200" b="0" i="0" kern="1200" dirty="0" err="1">
                <a:solidFill>
                  <a:schemeClr val="tx1"/>
                </a:solidFill>
                <a:effectLst/>
                <a:latin typeface="+mn-lt"/>
                <a:ea typeface="+mn-ea"/>
                <a:cs typeface="+mn-cs"/>
              </a:rPr>
              <a:t>blockchain</a:t>
            </a:r>
            <a:r>
              <a:rPr lang="en-US" sz="1200" b="0" i="0" kern="1200" dirty="0">
                <a:solidFill>
                  <a:schemeClr val="tx1"/>
                </a:solidFill>
                <a:effectLst/>
                <a:latin typeface="+mn-lt"/>
                <a:ea typeface="+mn-ea"/>
                <a:cs typeface="+mn-cs"/>
              </a:rPr>
              <a:t> technology in the future.</a:t>
            </a:r>
          </a:p>
          <a:p>
            <a:endParaRPr lang="en-IN" dirty="0"/>
          </a:p>
        </p:txBody>
      </p:sp>
      <p:sp>
        <p:nvSpPr>
          <p:cNvPr id="4" name="Slide Number Placeholder 3"/>
          <p:cNvSpPr>
            <a:spLocks noGrp="1"/>
          </p:cNvSpPr>
          <p:nvPr>
            <p:ph type="sldNum" sz="quarter" idx="10"/>
          </p:nvPr>
        </p:nvSpPr>
        <p:spPr/>
        <p:txBody>
          <a:bodyPr/>
          <a:lstStyle/>
          <a:p>
            <a:fld id="{97ED3B12-63AE-4028-B8AE-BFDAA835CCD9}" type="slidenum">
              <a:rPr lang="en-IN" smtClean="0"/>
              <a:t>17</a:t>
            </a:fld>
            <a:endParaRPr lang="en-IN"/>
          </a:p>
        </p:txBody>
      </p:sp>
    </p:spTree>
    <p:extLst>
      <p:ext uri="{BB962C8B-B14F-4D97-AF65-F5344CB8AC3E}">
        <p14:creationId xmlns:p14="http://schemas.microsoft.com/office/powerpoint/2010/main" val="2565773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73239"/>
                </a:solidFill>
                <a:effectLst/>
                <a:latin typeface="Nunito" pitchFamily="2" charset="0"/>
              </a:rPr>
              <a:t>The 5 Blockchain 7ayers are explained below:</a:t>
            </a:r>
          </a:p>
          <a:p>
            <a:pPr algn="l" fontAlgn="base"/>
            <a:r>
              <a:rPr lang="en-US" b="1" i="0" dirty="0">
                <a:solidFill>
                  <a:srgbClr val="273239"/>
                </a:solidFill>
                <a:effectLst/>
                <a:latin typeface="Nunito" pitchFamily="2" charset="0"/>
              </a:rPr>
              <a:t>1. Hardware or Infrastructure Layer</a:t>
            </a:r>
          </a:p>
          <a:p>
            <a:pPr algn="l" fontAlgn="base">
              <a:buFont typeface="Arial" panose="020B0604020202020204" pitchFamily="34" charset="0"/>
              <a:buChar char="•"/>
            </a:pPr>
            <a:r>
              <a:rPr lang="en-US" b="0" i="0" dirty="0">
                <a:solidFill>
                  <a:srgbClr val="273239"/>
                </a:solidFill>
                <a:effectLst/>
                <a:latin typeface="Nunito" pitchFamily="2" charset="0"/>
              </a:rPr>
              <a:t>Hardware or infrastructure makes up the Blockchain’s top layer. On a server housed in a data center, the content for the Blockchain is hosted.</a:t>
            </a:r>
          </a:p>
          <a:p>
            <a:pPr algn="l" fontAlgn="base">
              <a:buFont typeface="Arial" panose="020B0604020202020204" pitchFamily="34" charset="0"/>
              <a:buChar char="•"/>
            </a:pPr>
            <a:r>
              <a:rPr lang="en-US" b="0" i="0" dirty="0">
                <a:solidFill>
                  <a:srgbClr val="273239"/>
                </a:solidFill>
                <a:effectLst/>
                <a:latin typeface="Nunito" pitchFamily="2" charset="0"/>
              </a:rPr>
              <a:t>Client-server architecture, as used in web browsing and other applications, refers to the process where clients request data or content from application servers.</a:t>
            </a:r>
          </a:p>
          <a:p>
            <a:pPr algn="l" fontAlgn="base">
              <a:buFont typeface="Arial" panose="020B0604020202020204" pitchFamily="34" charset="0"/>
              <a:buChar char="•"/>
            </a:pPr>
            <a:r>
              <a:rPr lang="en-US" b="0" i="0" dirty="0">
                <a:solidFill>
                  <a:srgbClr val="273239"/>
                </a:solidFill>
                <a:effectLst/>
                <a:latin typeface="Nunito" pitchFamily="2" charset="0"/>
              </a:rPr>
              <a:t>Blockchain technology typically uses a Peer-to-Peer (P2P) network of computers to calculate, validate, and record transactions in an ordered format in a shared ledger.</a:t>
            </a:r>
          </a:p>
          <a:p>
            <a:pPr algn="l" fontAlgn="base">
              <a:buFont typeface="Arial" panose="020B0604020202020204" pitchFamily="34" charset="0"/>
              <a:buChar char="•"/>
            </a:pPr>
            <a:r>
              <a:rPr lang="en-US" b="0" i="0" dirty="0">
                <a:solidFill>
                  <a:srgbClr val="273239"/>
                </a:solidFill>
                <a:effectLst/>
                <a:latin typeface="Nunito" pitchFamily="2" charset="0"/>
              </a:rPr>
              <a:t>A distributed database is the end result, and it keeps track of all the data, transactions, and other pertinent information.</a:t>
            </a:r>
          </a:p>
          <a:p>
            <a:pPr algn="l" fontAlgn="base">
              <a:buFont typeface="Arial" panose="020B0604020202020204" pitchFamily="34" charset="0"/>
              <a:buChar char="•"/>
            </a:pPr>
            <a:r>
              <a:rPr lang="en-US" b="0" i="0" dirty="0">
                <a:solidFill>
                  <a:srgbClr val="273239"/>
                </a:solidFill>
                <a:effectLst/>
                <a:latin typeface="Nunito" pitchFamily="2" charset="0"/>
              </a:rPr>
              <a:t>Nodes are the computers that make up a peer-to-peer network. The Blockchain network’s nodes are responsible for verifying transactions, grouping them into blocks, broadcasting them to the network, and so forth.</a:t>
            </a:r>
          </a:p>
          <a:p>
            <a:pPr algn="l" fontAlgn="base">
              <a:buFont typeface="Arial" panose="020B0604020202020204" pitchFamily="34" charset="0"/>
              <a:buChar char="•"/>
            </a:pPr>
            <a:r>
              <a:rPr lang="en-US" b="0" i="0" dirty="0">
                <a:solidFill>
                  <a:srgbClr val="273239"/>
                </a:solidFill>
                <a:effectLst/>
                <a:latin typeface="Nunito" pitchFamily="2" charset="0"/>
              </a:rPr>
              <a:t>In the event that all parties agree, the nodes update their local copies of the ledger and commit the block to the Blockchain network. A device is referred to and utilized as a node after it connects to a blockchain network.</a:t>
            </a:r>
          </a:p>
          <a:p>
            <a:pPr algn="l" fontAlgn="base"/>
            <a:r>
              <a:rPr lang="en-US" b="1" i="0" dirty="0">
                <a:solidFill>
                  <a:srgbClr val="273239"/>
                </a:solidFill>
                <a:effectLst/>
                <a:latin typeface="Nunito" pitchFamily="2" charset="0"/>
              </a:rPr>
              <a:t>2. Data Layer</a:t>
            </a:r>
          </a:p>
          <a:p>
            <a:pPr algn="l" fontAlgn="base">
              <a:buFont typeface="Arial" panose="020B0604020202020204" pitchFamily="34" charset="0"/>
              <a:buChar char="•"/>
            </a:pPr>
            <a:r>
              <a:rPr lang="en-US" b="0" i="0" dirty="0">
                <a:solidFill>
                  <a:srgbClr val="273239"/>
                </a:solidFill>
                <a:effectLst/>
                <a:latin typeface="Nunito" pitchFamily="2" charset="0"/>
              </a:rPr>
              <a:t>The linked list used to represent a blockchain’s data structures has two main components: pointers and a linked list of blocks that arrange the transactions.</a:t>
            </a:r>
          </a:p>
          <a:p>
            <a:pPr algn="l" fontAlgn="base">
              <a:buFont typeface="Arial" panose="020B0604020202020204" pitchFamily="34" charset="0"/>
              <a:buChar char="•"/>
            </a:pPr>
            <a:r>
              <a:rPr lang="en-US" b="0" i="0" dirty="0">
                <a:solidFill>
                  <a:srgbClr val="273239"/>
                </a:solidFill>
                <a:effectLst/>
                <a:latin typeface="Nunito" pitchFamily="2" charset="0"/>
              </a:rPr>
              <a:t>A linked list is a collection of chained blocks where each block is filled with data and pointers to the block before it. Pointers are variables that refer to the location of other variables.</a:t>
            </a:r>
          </a:p>
          <a:p>
            <a:pPr algn="l" fontAlgn="base">
              <a:buFont typeface="Arial" panose="020B0604020202020204" pitchFamily="34" charset="0"/>
              <a:buChar char="•"/>
            </a:pPr>
            <a:r>
              <a:rPr lang="en-US" b="0" i="0" dirty="0">
                <a:solidFill>
                  <a:srgbClr val="273239"/>
                </a:solidFill>
                <a:effectLst/>
                <a:latin typeface="Nunito" pitchFamily="2" charset="0"/>
              </a:rPr>
              <a:t>A Merkle tree is a binary tree of hashes that holds the hash of the Merkle root along with other information including the hash of the previous block, the date, the nonce, the block version number, and the current difficulty goal.</a:t>
            </a:r>
          </a:p>
          <a:p>
            <a:pPr algn="l" fontAlgn="base">
              <a:buFont typeface="Arial" panose="020B0604020202020204" pitchFamily="34" charset="0"/>
              <a:buChar char="•"/>
            </a:pPr>
            <a:r>
              <a:rPr lang="en-US" b="0" i="0" dirty="0">
                <a:solidFill>
                  <a:srgbClr val="273239"/>
                </a:solidFill>
                <a:effectLst/>
                <a:latin typeface="Nunito" pitchFamily="2" charset="0"/>
              </a:rPr>
              <a:t>Blockchain technology is secured, has integrity, and is irrefutable due to a Merkle tree.</a:t>
            </a:r>
          </a:p>
          <a:p>
            <a:pPr algn="l" fontAlgn="base">
              <a:buFont typeface="Arial" panose="020B0604020202020204" pitchFamily="34" charset="0"/>
              <a:buChar char="•"/>
            </a:pPr>
            <a:r>
              <a:rPr lang="en-US" b="0" i="0" dirty="0">
                <a:solidFill>
                  <a:srgbClr val="273239"/>
                </a:solidFill>
                <a:effectLst/>
                <a:latin typeface="Nunito" pitchFamily="2" charset="0"/>
              </a:rPr>
              <a:t>A hash tree, also known as a Merkle tree, is a tree in which each leaf node is labeled with the cryptographic hash of a data block and each non-leaf node is labeled with the labels of all of its child nodes.</a:t>
            </a:r>
          </a:p>
          <a:p>
            <a:pPr algn="l" fontAlgn="base">
              <a:buFont typeface="Arial" panose="020B0604020202020204" pitchFamily="34" charset="0"/>
              <a:buChar char="•"/>
            </a:pPr>
            <a:r>
              <a:rPr lang="en-US" b="0" i="0" dirty="0">
                <a:solidFill>
                  <a:srgbClr val="273239"/>
                </a:solidFill>
                <a:effectLst/>
                <a:latin typeface="Nunito" pitchFamily="2" charset="0"/>
              </a:rPr>
              <a:t>In order to guarantee the security and integrity of the data stored there, transactions are digitally signed on the blockchain.</a:t>
            </a:r>
          </a:p>
          <a:p>
            <a:pPr algn="l" fontAlgn="base">
              <a:buFont typeface="Arial" panose="020B0604020202020204" pitchFamily="34" charset="0"/>
              <a:buChar char="•"/>
            </a:pPr>
            <a:r>
              <a:rPr lang="en-US" b="0" i="0" dirty="0">
                <a:solidFill>
                  <a:srgbClr val="273239"/>
                </a:solidFill>
                <a:effectLst/>
                <a:latin typeface="Nunito" pitchFamily="2" charset="0"/>
              </a:rPr>
              <a:t>Anybody with the public key can validate the signer of a transaction that has been signed using a private key.</a:t>
            </a:r>
          </a:p>
          <a:p>
            <a:pPr algn="l" fontAlgn="base">
              <a:buFont typeface="Arial" panose="020B0604020202020204" pitchFamily="34" charset="0"/>
              <a:buChar char="•"/>
            </a:pPr>
            <a:r>
              <a:rPr lang="en-US" b="0" i="0" dirty="0">
                <a:solidFill>
                  <a:srgbClr val="273239"/>
                </a:solidFill>
                <a:effectLst/>
                <a:latin typeface="Nunito" pitchFamily="2" charset="0"/>
              </a:rPr>
              <a:t>Because the encrypted data is also signed, the digital signature ensures data integrity and verifies information tampering.</a:t>
            </a:r>
          </a:p>
          <a:p>
            <a:pPr algn="l" fontAlgn="base">
              <a:buFont typeface="Arial" panose="020B0604020202020204" pitchFamily="34" charset="0"/>
              <a:buChar char="•"/>
            </a:pPr>
            <a:r>
              <a:rPr lang="en-US" b="0" i="0" dirty="0">
                <a:solidFill>
                  <a:srgbClr val="273239"/>
                </a:solidFill>
                <a:effectLst/>
                <a:latin typeface="Nunito" pitchFamily="2" charset="0"/>
              </a:rPr>
              <a:t>Data encryption prevents the detection of the information. The sender’s or owner’s identity is also protected by a digital signature.</a:t>
            </a:r>
          </a:p>
          <a:p>
            <a:pPr algn="l" fontAlgn="base">
              <a:buFont typeface="Arial" panose="020B0604020202020204" pitchFamily="34" charset="0"/>
              <a:buChar char="•"/>
            </a:pPr>
            <a:r>
              <a:rPr lang="en-US" b="0" i="0" dirty="0">
                <a:solidFill>
                  <a:srgbClr val="273239"/>
                </a:solidFill>
                <a:effectLst/>
                <a:latin typeface="Nunito" pitchFamily="2" charset="0"/>
              </a:rPr>
              <a:t>The structure of a block on a blockchain is determined by the data layer.</a:t>
            </a:r>
          </a:p>
          <a:p>
            <a:pPr algn="l" fontAlgn="base"/>
            <a:r>
              <a:rPr lang="en-US" b="1" i="0" dirty="0">
                <a:solidFill>
                  <a:srgbClr val="273239"/>
                </a:solidFill>
                <a:effectLst/>
                <a:latin typeface="Nunito" pitchFamily="2" charset="0"/>
              </a:rPr>
              <a:t>3. Network Layer</a:t>
            </a:r>
          </a:p>
          <a:p>
            <a:pPr algn="l" fontAlgn="base">
              <a:buFont typeface="Arial" panose="020B0604020202020204" pitchFamily="34" charset="0"/>
              <a:buChar char="•"/>
            </a:pPr>
            <a:r>
              <a:rPr lang="en-US" b="0" i="0" dirty="0">
                <a:solidFill>
                  <a:srgbClr val="273239"/>
                </a:solidFill>
                <a:effectLst/>
                <a:latin typeface="Nunito" pitchFamily="2" charset="0"/>
              </a:rPr>
              <a:t>The network layer is also known as the peer-to-peer (P2P) layer. In addition to being known as the propagation layer, it is in charge of inter-node communication.</a:t>
            </a:r>
          </a:p>
          <a:p>
            <a:pPr algn="l" fontAlgn="base">
              <a:buFont typeface="Arial" panose="020B0604020202020204" pitchFamily="34" charset="0"/>
              <a:buChar char="•"/>
            </a:pPr>
            <a:r>
              <a:rPr lang="en-US" b="0" i="0" dirty="0">
                <a:solidFill>
                  <a:srgbClr val="273239"/>
                </a:solidFill>
                <a:effectLst/>
                <a:latin typeface="Nunito" pitchFamily="2" charset="0"/>
              </a:rPr>
              <a:t>Transactions, block propagation, and discovery are handled by the network layer.</a:t>
            </a:r>
          </a:p>
          <a:p>
            <a:pPr algn="l" fontAlgn="base">
              <a:buFont typeface="Arial" panose="020B0604020202020204" pitchFamily="34" charset="0"/>
              <a:buChar char="•"/>
            </a:pPr>
            <a:r>
              <a:rPr lang="en-US" b="0" i="0" dirty="0">
                <a:solidFill>
                  <a:srgbClr val="273239"/>
                </a:solidFill>
                <a:effectLst/>
                <a:latin typeface="Nunito" pitchFamily="2" charset="0"/>
              </a:rPr>
              <a:t>The network layer makes sure that nodes are able to communicate, synchronize, and propagate with one another in order to keep the blockchain network’s present state valid.</a:t>
            </a:r>
          </a:p>
          <a:p>
            <a:pPr algn="l" fontAlgn="base">
              <a:buFont typeface="Arial" panose="020B0604020202020204" pitchFamily="34" charset="0"/>
              <a:buChar char="•"/>
            </a:pPr>
            <a:r>
              <a:rPr lang="en-US" b="0" i="0" dirty="0">
                <a:solidFill>
                  <a:srgbClr val="273239"/>
                </a:solidFill>
                <a:effectLst/>
                <a:latin typeface="Nunito" pitchFamily="2" charset="0"/>
              </a:rPr>
              <a:t>Peer-to-peer networks are types of computer networks where nodes are dispersed and share workloads in order to accomplish a common purpose. Nodes also carry out blockchain transactions.</a:t>
            </a:r>
          </a:p>
          <a:p>
            <a:pPr algn="l" fontAlgn="base">
              <a:buFont typeface="Arial" panose="020B0604020202020204" pitchFamily="34" charset="0"/>
              <a:buChar char="•"/>
            </a:pPr>
            <a:r>
              <a:rPr lang="en-US" b="0" i="0" dirty="0">
                <a:solidFill>
                  <a:srgbClr val="273239"/>
                </a:solidFill>
                <a:effectLst/>
                <a:latin typeface="Nunito" pitchFamily="2" charset="0"/>
              </a:rPr>
              <a:t>The terms “full node” and “light node” refer to two different types of nodes. Ensured by full nodes include mining, consensus rule enforcement, and transaction validation and verification. Light nodes, however, can send transactions and merely store the Blockchain header.</a:t>
            </a:r>
          </a:p>
          <a:p>
            <a:pPr algn="l" fontAlgn="base"/>
            <a:r>
              <a:rPr lang="en-US" b="1" i="0" dirty="0">
                <a:solidFill>
                  <a:srgbClr val="273239"/>
                </a:solidFill>
                <a:effectLst/>
                <a:latin typeface="Nunito" pitchFamily="2" charset="0"/>
              </a:rPr>
              <a:t>4. Consensus Layer</a:t>
            </a:r>
          </a:p>
          <a:p>
            <a:pPr algn="l" fontAlgn="base">
              <a:buFont typeface="Arial" panose="020B0604020202020204" pitchFamily="34" charset="0"/>
              <a:buChar char="•"/>
            </a:pPr>
            <a:r>
              <a:rPr lang="en-US" b="0" i="0" dirty="0">
                <a:solidFill>
                  <a:srgbClr val="273239"/>
                </a:solidFill>
                <a:effectLst/>
                <a:latin typeface="Nunito" pitchFamily="2" charset="0"/>
              </a:rPr>
              <a:t>Blockchain platforms cannot function without the consensus layer. Whether using Ethereum, Hyperledger, or another blockchain, the consensus layer is the most important and fundamental layer.</a:t>
            </a:r>
          </a:p>
          <a:p>
            <a:pPr algn="l" fontAlgn="base">
              <a:buFont typeface="Arial" panose="020B0604020202020204" pitchFamily="34" charset="0"/>
              <a:buChar char="•"/>
            </a:pPr>
            <a:r>
              <a:rPr lang="en-US" b="0" i="0" dirty="0">
                <a:solidFill>
                  <a:srgbClr val="273239"/>
                </a:solidFill>
                <a:effectLst/>
                <a:latin typeface="Nunito" pitchFamily="2" charset="0"/>
              </a:rPr>
              <a:t>The consensus layer is in charge of validating the blocks, putting them in the proper sequence, and making sure everyone is in agreement.</a:t>
            </a:r>
          </a:p>
          <a:p>
            <a:pPr algn="l" fontAlgn="base">
              <a:buFont typeface="Arial" panose="020B0604020202020204" pitchFamily="34" charset="0"/>
              <a:buChar char="•"/>
            </a:pPr>
            <a:r>
              <a:rPr lang="en-US" b="0" i="0" dirty="0">
                <a:solidFill>
                  <a:srgbClr val="273239"/>
                </a:solidFill>
                <a:effectLst/>
                <a:latin typeface="Nunito" pitchFamily="2" charset="0"/>
              </a:rPr>
              <a:t>The distributed peer-to-peer network’s consensus layer establishes a certain set of agreements between nodes.</a:t>
            </a:r>
          </a:p>
          <a:p>
            <a:pPr algn="l" fontAlgn="base">
              <a:buFont typeface="Arial" panose="020B0604020202020204" pitchFamily="34" charset="0"/>
              <a:buChar char="•"/>
            </a:pPr>
            <a:r>
              <a:rPr lang="en-US" b="0" i="0" dirty="0">
                <a:solidFill>
                  <a:srgbClr val="273239"/>
                </a:solidFill>
                <a:effectLst/>
                <a:latin typeface="Nunito" pitchFamily="2" charset="0"/>
              </a:rPr>
              <a:t>Power remains distributed and decentralized due to the consensus layer.</a:t>
            </a:r>
          </a:p>
          <a:p>
            <a:pPr algn="l" fontAlgn="base"/>
            <a:r>
              <a:rPr lang="en-US" b="1" i="0" dirty="0">
                <a:solidFill>
                  <a:srgbClr val="273239"/>
                </a:solidFill>
                <a:effectLst/>
                <a:latin typeface="Nunito" pitchFamily="2" charset="0"/>
              </a:rPr>
              <a:t>5. Incentive Layer</a:t>
            </a:r>
          </a:p>
          <a:p>
            <a:pPr algn="l" fontAlgn="base"/>
            <a:r>
              <a:rPr lang="en-US" b="0" i="0" dirty="0">
                <a:solidFill>
                  <a:srgbClr val="273239"/>
                </a:solidFill>
                <a:effectLst/>
                <a:latin typeface="Nunito" pitchFamily="2" charset="0"/>
              </a:rPr>
              <a:t>This stack’s optional incentive layer is the fourth tier. This layer handles how network nodes are compensated for the effort they put forth to establish consensus in terms of rewards. Depending on the consensus process being used, this layer may or may not be implemented.</a:t>
            </a:r>
          </a:p>
          <a:p>
            <a:pPr algn="l" fontAlgn="base">
              <a:buFont typeface="Arial" panose="020B0604020202020204" pitchFamily="34" charset="0"/>
              <a:buChar char="•"/>
            </a:pPr>
            <a:r>
              <a:rPr lang="en-US" b="0" i="0" dirty="0">
                <a:solidFill>
                  <a:srgbClr val="273239"/>
                </a:solidFill>
                <a:effectLst/>
                <a:latin typeface="Nunito" pitchFamily="2" charset="0"/>
              </a:rPr>
              <a:t>This layer defines the minimum amount of transaction fees needed to perform actions on the blockchain.</a:t>
            </a:r>
          </a:p>
          <a:p>
            <a:pPr algn="l" fontAlgn="base">
              <a:buFont typeface="Arial" panose="020B0604020202020204" pitchFamily="34" charset="0"/>
              <a:buChar char="•"/>
            </a:pPr>
            <a:r>
              <a:rPr lang="en-US" b="0" i="0" dirty="0">
                <a:solidFill>
                  <a:srgbClr val="273239"/>
                </a:solidFill>
                <a:effectLst/>
                <a:latin typeface="Nunito" pitchFamily="2" charset="0"/>
              </a:rPr>
              <a:t>This determines the variant types of incentives available on the network.</a:t>
            </a:r>
          </a:p>
          <a:p>
            <a:pPr algn="l" fontAlgn="base"/>
            <a:r>
              <a:rPr lang="en-US" b="1" i="0" dirty="0">
                <a:solidFill>
                  <a:srgbClr val="273239"/>
                </a:solidFill>
                <a:effectLst/>
                <a:latin typeface="Nunito" pitchFamily="2" charset="0"/>
              </a:rPr>
              <a:t>6. Contract Layer</a:t>
            </a:r>
          </a:p>
          <a:p>
            <a:pPr algn="l" fontAlgn="base"/>
            <a:r>
              <a:rPr lang="en-US" b="0" i="0" dirty="0">
                <a:solidFill>
                  <a:srgbClr val="273239"/>
                </a:solidFill>
                <a:effectLst/>
                <a:latin typeface="Nunito" pitchFamily="2" charset="0"/>
              </a:rPr>
              <a:t>The information in the contracts layer, which is right next to the application layer and specifies how a service will operate and what kind of information will be made accessible, is similar to that in a real-world contract. In essence, there are four types of contracts, which are briefly discussed below:</a:t>
            </a:r>
          </a:p>
          <a:p>
            <a:pPr algn="l" fontAlgn="base">
              <a:buFont typeface="Arial" panose="020B0604020202020204" pitchFamily="34" charset="0"/>
              <a:buChar char="•"/>
            </a:pPr>
            <a:r>
              <a:rPr lang="en-US" b="1" i="0" dirty="0">
                <a:solidFill>
                  <a:srgbClr val="273239"/>
                </a:solidFill>
                <a:effectLst/>
                <a:latin typeface="Nunito" pitchFamily="2" charset="0"/>
              </a:rPr>
              <a:t>Service contract:</a:t>
            </a:r>
            <a:r>
              <a:rPr lang="en-US" b="0" i="0" dirty="0">
                <a:solidFill>
                  <a:srgbClr val="273239"/>
                </a:solidFill>
                <a:effectLst/>
                <a:latin typeface="Nunito" pitchFamily="2" charset="0"/>
              </a:rPr>
              <a:t> The endpoint’s offerings and the protocols to be used in the communication process are described in this contract for the benefit of the client as well as the general public.</a:t>
            </a:r>
          </a:p>
          <a:p>
            <a:pPr algn="l" fontAlgn="base">
              <a:buFont typeface="Arial" panose="020B0604020202020204" pitchFamily="34" charset="0"/>
              <a:buChar char="•"/>
            </a:pPr>
            <a:r>
              <a:rPr lang="en-US" b="1" i="0" dirty="0">
                <a:solidFill>
                  <a:srgbClr val="273239"/>
                </a:solidFill>
                <a:effectLst/>
                <a:latin typeface="Nunito" pitchFamily="2" charset="0"/>
              </a:rPr>
              <a:t>Data contract: </a:t>
            </a:r>
            <a:r>
              <a:rPr lang="en-US" b="0" i="0" dirty="0">
                <a:solidFill>
                  <a:srgbClr val="273239"/>
                </a:solidFill>
                <a:effectLst/>
                <a:latin typeface="Nunito" pitchFamily="2" charset="0"/>
              </a:rPr>
              <a:t>A data contract lays out the terms of the data that a service will exchange. The data contract must be accepted by the service as well as the client.</a:t>
            </a:r>
          </a:p>
          <a:p>
            <a:pPr algn="l" fontAlgn="base">
              <a:buFont typeface="Arial" panose="020B0604020202020204" pitchFamily="34" charset="0"/>
              <a:buChar char="•"/>
            </a:pPr>
            <a:r>
              <a:rPr lang="en-US" b="1" i="0" dirty="0">
                <a:solidFill>
                  <a:srgbClr val="273239"/>
                </a:solidFill>
                <a:effectLst/>
                <a:latin typeface="Nunito" pitchFamily="2" charset="0"/>
              </a:rPr>
              <a:t>Message contract: </a:t>
            </a:r>
            <a:r>
              <a:rPr lang="en-US" b="0" i="0" dirty="0">
                <a:solidFill>
                  <a:srgbClr val="273239"/>
                </a:solidFill>
                <a:effectLst/>
                <a:latin typeface="Nunito" pitchFamily="2" charset="0"/>
              </a:rPr>
              <a:t>An agreement over a message governs a data contract. Its main function is to customize the SOAP message parameters’ type formatting. The SOAP format is used by WCF for communication purposes, it should be noted. Simple Object Access Protocol is the abbreviation for this.</a:t>
            </a:r>
          </a:p>
          <a:p>
            <a:pPr algn="l" fontAlgn="base">
              <a:buFont typeface="Arial" panose="020B0604020202020204" pitchFamily="34" charset="0"/>
              <a:buChar char="•"/>
            </a:pPr>
            <a:r>
              <a:rPr lang="en-US" b="1" i="0" dirty="0">
                <a:solidFill>
                  <a:srgbClr val="273239"/>
                </a:solidFill>
                <a:effectLst/>
                <a:latin typeface="Nunito" pitchFamily="2" charset="0"/>
              </a:rPr>
              <a:t>Policy and Binding: </a:t>
            </a:r>
            <a:r>
              <a:rPr lang="en-US" b="0" i="0" dirty="0">
                <a:solidFill>
                  <a:srgbClr val="273239"/>
                </a:solidFill>
                <a:effectLst/>
                <a:latin typeface="Nunito" pitchFamily="2" charset="0"/>
              </a:rPr>
              <a:t>There are a few prerequisites that must be met in order to communicate with a service, and these prerequisites are set forth in the policy and legally binding agreements. This contract must be adhered to by the client.</a:t>
            </a:r>
          </a:p>
          <a:p>
            <a:pPr algn="l" fontAlgn="base">
              <a:buFont typeface="Arial" panose="020B0604020202020204" pitchFamily="34" charset="0"/>
              <a:buNone/>
            </a:pPr>
            <a:r>
              <a:rPr lang="en-US" b="1" i="0" dirty="0">
                <a:solidFill>
                  <a:srgbClr val="273239"/>
                </a:solidFill>
                <a:effectLst/>
                <a:latin typeface="Nunito" pitchFamily="2" charset="0"/>
              </a:rPr>
              <a:t>7.</a:t>
            </a:r>
            <a:r>
              <a:rPr lang="en-US" b="0" i="0" dirty="0">
                <a:solidFill>
                  <a:srgbClr val="273239"/>
                </a:solidFill>
                <a:effectLst/>
                <a:latin typeface="Nunito" pitchFamily="2" charset="0"/>
              </a:rPr>
              <a:t> </a:t>
            </a:r>
            <a:r>
              <a:rPr lang="en-US" b="1" i="0" dirty="0">
                <a:solidFill>
                  <a:srgbClr val="273239"/>
                </a:solidFill>
                <a:effectLst/>
                <a:latin typeface="Nunito" pitchFamily="2" charset="0"/>
              </a:rPr>
              <a:t>Application and Presentation Layer</a:t>
            </a:r>
          </a:p>
          <a:p>
            <a:pPr marL="171450" indent="-171450" algn="l" fontAlgn="base">
              <a:buFont typeface="Arial" panose="020B0604020202020204" pitchFamily="34" charset="0"/>
              <a:buChar char="•"/>
            </a:pPr>
            <a:r>
              <a:rPr lang="en-US" b="0" i="0" dirty="0">
                <a:solidFill>
                  <a:srgbClr val="273239"/>
                </a:solidFill>
                <a:effectLst/>
                <a:latin typeface="Nunito" pitchFamily="2" charset="0"/>
              </a:rPr>
              <a:t>The application layer is subdivided into the execution layer and the application layer.</a:t>
            </a:r>
          </a:p>
          <a:p>
            <a:pPr algn="l" fontAlgn="base">
              <a:buFont typeface="Arial" panose="020B0604020202020204" pitchFamily="34" charset="0"/>
              <a:buChar char="•"/>
            </a:pPr>
            <a:r>
              <a:rPr lang="en-US" b="0" i="0" dirty="0">
                <a:solidFill>
                  <a:srgbClr val="273239"/>
                </a:solidFill>
                <a:effectLst/>
                <a:latin typeface="Nunito" pitchFamily="2" charset="0"/>
              </a:rPr>
              <a:t>The programs that end users utilize to engage with the blockchain network are included in the application layer.</a:t>
            </a:r>
          </a:p>
          <a:p>
            <a:pPr algn="l" fontAlgn="base">
              <a:buFont typeface="Arial" panose="020B0604020202020204" pitchFamily="34" charset="0"/>
              <a:buChar char="•"/>
            </a:pPr>
            <a:r>
              <a:rPr lang="en-US" b="0" i="0" dirty="0">
                <a:solidFill>
                  <a:srgbClr val="273239"/>
                </a:solidFill>
                <a:effectLst/>
                <a:latin typeface="Nunito" pitchFamily="2" charset="0"/>
              </a:rPr>
              <a:t>Scripts, APIs, user interfaces, and frameworks made up the application layer, together with smart contracts, </a:t>
            </a:r>
            <a:r>
              <a:rPr lang="en-US" b="0" i="0" dirty="0" err="1">
                <a:solidFill>
                  <a:srgbClr val="273239"/>
                </a:solidFill>
                <a:effectLst/>
                <a:latin typeface="Nunito" pitchFamily="2" charset="0"/>
              </a:rPr>
              <a:t>chaincode</a:t>
            </a:r>
            <a:r>
              <a:rPr lang="en-US" b="0" i="0" dirty="0">
                <a:solidFill>
                  <a:srgbClr val="273239"/>
                </a:solidFill>
                <a:effectLst/>
                <a:latin typeface="Nunito" pitchFamily="2" charset="0"/>
              </a:rPr>
              <a:t>, and decentralized applications (</a:t>
            </a:r>
            <a:r>
              <a:rPr lang="en-US" b="0" i="0" dirty="0" err="1">
                <a:solidFill>
                  <a:srgbClr val="273239"/>
                </a:solidFill>
                <a:effectLst/>
                <a:latin typeface="Nunito" pitchFamily="2" charset="0"/>
              </a:rPr>
              <a:t>dApps</a:t>
            </a:r>
            <a:r>
              <a:rPr lang="en-US" b="0" i="0" dirty="0">
                <a:solidFill>
                  <a:srgbClr val="273239"/>
                </a:solidFill>
                <a:effectLst/>
                <a:latin typeface="Nunito" pitchFamily="2" charset="0"/>
              </a:rPr>
              <a:t>). The blockchain network serves as the back-end system for various applications, which are connected to it through APIs.</a:t>
            </a:r>
          </a:p>
          <a:p>
            <a:pPr algn="l" fontAlgn="base">
              <a:buFont typeface="Arial" panose="020B0604020202020204" pitchFamily="34" charset="0"/>
              <a:buChar char="•"/>
            </a:pPr>
            <a:r>
              <a:rPr lang="en-US" b="0" i="0" dirty="0">
                <a:solidFill>
                  <a:srgbClr val="273239"/>
                </a:solidFill>
                <a:effectLst/>
                <a:latin typeface="Nunito" pitchFamily="2" charset="0"/>
              </a:rPr>
              <a:t>Chain code, smart contracts, and underlying rules make up the execution layer, which is a sublayer.</a:t>
            </a:r>
          </a:p>
          <a:p>
            <a:pPr algn="l" fontAlgn="base">
              <a:buFont typeface="Arial" panose="020B0604020202020204" pitchFamily="34" charset="0"/>
              <a:buChar char="•"/>
            </a:pPr>
            <a:r>
              <a:rPr lang="en-US" b="0" i="0" dirty="0">
                <a:solidFill>
                  <a:srgbClr val="273239"/>
                </a:solidFill>
                <a:effectLst/>
                <a:latin typeface="Nunito" pitchFamily="2" charset="0"/>
              </a:rPr>
              <a:t>However, the transaction is validated and carried out at the semantic layer before moving from the application layer to the execution layer.</a:t>
            </a:r>
          </a:p>
          <a:p>
            <a:pPr algn="l" fontAlgn="base">
              <a:buFont typeface="Arial" panose="020B0604020202020204" pitchFamily="34" charset="0"/>
              <a:buChar char="•"/>
            </a:pPr>
            <a:r>
              <a:rPr lang="en-US" b="0" i="0" dirty="0">
                <a:solidFill>
                  <a:srgbClr val="273239"/>
                </a:solidFill>
                <a:effectLst/>
                <a:latin typeface="Nunito" pitchFamily="2" charset="0"/>
              </a:rPr>
              <a:t>Applications transmit instructions to the execution layer, which carries out transaction processing and maintains the Blockchain’s deterministic nature.</a:t>
            </a:r>
          </a:p>
          <a:p>
            <a:endParaRPr lang="en-IN" dirty="0"/>
          </a:p>
        </p:txBody>
      </p:sp>
      <p:sp>
        <p:nvSpPr>
          <p:cNvPr id="4" name="Slide Number Placeholder 3"/>
          <p:cNvSpPr>
            <a:spLocks noGrp="1"/>
          </p:cNvSpPr>
          <p:nvPr>
            <p:ph type="sldNum" sz="quarter" idx="10"/>
          </p:nvPr>
        </p:nvSpPr>
        <p:spPr/>
        <p:txBody>
          <a:bodyPr/>
          <a:lstStyle/>
          <a:p>
            <a:fld id="{0B5DA7C9-65F2-4679-8043-A3B492F0969F}" type="slidenum">
              <a:rPr lang="en-IN" smtClean="0"/>
              <a:t>23</a:t>
            </a:fld>
            <a:endParaRPr lang="en-IN"/>
          </a:p>
        </p:txBody>
      </p:sp>
    </p:spTree>
    <p:extLst>
      <p:ext uri="{BB962C8B-B14F-4D97-AF65-F5344CB8AC3E}">
        <p14:creationId xmlns:p14="http://schemas.microsoft.com/office/powerpoint/2010/main" val="2994098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08BF94C-ACC9-4A90-B6C7-AE136DF6FEF4}"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C338-D0EE-40C2-82E8-CABCAB6BDAA6}" type="slidenum">
              <a:rPr lang="en-IN" smtClean="0"/>
              <a:t>‹#›</a:t>
            </a:fld>
            <a:endParaRPr lang="en-IN"/>
          </a:p>
        </p:txBody>
      </p:sp>
    </p:spTree>
    <p:extLst>
      <p:ext uri="{BB962C8B-B14F-4D97-AF65-F5344CB8AC3E}">
        <p14:creationId xmlns:p14="http://schemas.microsoft.com/office/powerpoint/2010/main" val="774305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08BF94C-ACC9-4A90-B6C7-AE136DF6FEF4}"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C338-D0EE-40C2-82E8-CABCAB6BDAA6}" type="slidenum">
              <a:rPr lang="en-IN" smtClean="0"/>
              <a:t>‹#›</a:t>
            </a:fld>
            <a:endParaRPr lang="en-IN"/>
          </a:p>
        </p:txBody>
      </p:sp>
    </p:spTree>
    <p:extLst>
      <p:ext uri="{BB962C8B-B14F-4D97-AF65-F5344CB8AC3E}">
        <p14:creationId xmlns:p14="http://schemas.microsoft.com/office/powerpoint/2010/main" val="3957222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08BF94C-ACC9-4A90-B6C7-AE136DF6FEF4}"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C338-D0EE-40C2-82E8-CABCAB6BDAA6}" type="slidenum">
              <a:rPr lang="en-IN" smtClean="0"/>
              <a:t>‹#›</a:t>
            </a:fld>
            <a:endParaRPr lang="en-IN"/>
          </a:p>
        </p:txBody>
      </p:sp>
    </p:spTree>
    <p:extLst>
      <p:ext uri="{BB962C8B-B14F-4D97-AF65-F5344CB8AC3E}">
        <p14:creationId xmlns:p14="http://schemas.microsoft.com/office/powerpoint/2010/main" val="854213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08BF94C-ACC9-4A90-B6C7-AE136DF6FEF4}"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C338-D0EE-40C2-82E8-CABCAB6BDAA6}" type="slidenum">
              <a:rPr lang="en-IN" smtClean="0"/>
              <a:t>‹#›</a:t>
            </a:fld>
            <a:endParaRPr lang="en-IN"/>
          </a:p>
        </p:txBody>
      </p:sp>
    </p:spTree>
    <p:extLst>
      <p:ext uri="{BB962C8B-B14F-4D97-AF65-F5344CB8AC3E}">
        <p14:creationId xmlns:p14="http://schemas.microsoft.com/office/powerpoint/2010/main" val="3619875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8BF94C-ACC9-4A90-B6C7-AE136DF6FEF4}" type="datetimeFigureOut">
              <a:rPr lang="en-IN" smtClean="0"/>
              <a:t>09-08-2024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0BC338-D0EE-40C2-82E8-CABCAB6BDAA6}" type="slidenum">
              <a:rPr lang="en-IN" smtClean="0"/>
              <a:t>‹#›</a:t>
            </a:fld>
            <a:endParaRPr lang="en-IN"/>
          </a:p>
        </p:txBody>
      </p:sp>
    </p:spTree>
    <p:extLst>
      <p:ext uri="{BB962C8B-B14F-4D97-AF65-F5344CB8AC3E}">
        <p14:creationId xmlns:p14="http://schemas.microsoft.com/office/powerpoint/2010/main" val="3747005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08BF94C-ACC9-4A90-B6C7-AE136DF6FEF4}"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0BC338-D0EE-40C2-82E8-CABCAB6BDAA6}" type="slidenum">
              <a:rPr lang="en-IN" smtClean="0"/>
              <a:t>‹#›</a:t>
            </a:fld>
            <a:endParaRPr lang="en-IN"/>
          </a:p>
        </p:txBody>
      </p:sp>
    </p:spTree>
    <p:extLst>
      <p:ext uri="{BB962C8B-B14F-4D97-AF65-F5344CB8AC3E}">
        <p14:creationId xmlns:p14="http://schemas.microsoft.com/office/powerpoint/2010/main" val="4164239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08BF94C-ACC9-4A90-B6C7-AE136DF6FEF4}" type="datetimeFigureOut">
              <a:rPr lang="en-IN" smtClean="0"/>
              <a:t>09-08-2024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0BC338-D0EE-40C2-82E8-CABCAB6BDAA6}" type="slidenum">
              <a:rPr lang="en-IN" smtClean="0"/>
              <a:t>‹#›</a:t>
            </a:fld>
            <a:endParaRPr lang="en-IN"/>
          </a:p>
        </p:txBody>
      </p:sp>
    </p:spTree>
    <p:extLst>
      <p:ext uri="{BB962C8B-B14F-4D97-AF65-F5344CB8AC3E}">
        <p14:creationId xmlns:p14="http://schemas.microsoft.com/office/powerpoint/2010/main" val="38339106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08BF94C-ACC9-4A90-B6C7-AE136DF6FEF4}" type="datetimeFigureOut">
              <a:rPr lang="en-IN" smtClean="0"/>
              <a:t>09-08-2024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0BC338-D0EE-40C2-82E8-CABCAB6BDAA6}" type="slidenum">
              <a:rPr lang="en-IN" smtClean="0"/>
              <a:t>‹#›</a:t>
            </a:fld>
            <a:endParaRPr lang="en-IN"/>
          </a:p>
        </p:txBody>
      </p:sp>
    </p:spTree>
    <p:extLst>
      <p:ext uri="{BB962C8B-B14F-4D97-AF65-F5344CB8AC3E}">
        <p14:creationId xmlns:p14="http://schemas.microsoft.com/office/powerpoint/2010/main" val="3319251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8BF94C-ACC9-4A90-B6C7-AE136DF6FEF4}" type="datetimeFigureOut">
              <a:rPr lang="en-IN" smtClean="0"/>
              <a:t>09-08-2024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0BC338-D0EE-40C2-82E8-CABCAB6BDAA6}" type="slidenum">
              <a:rPr lang="en-IN" smtClean="0"/>
              <a:t>‹#›</a:t>
            </a:fld>
            <a:endParaRPr lang="en-IN"/>
          </a:p>
        </p:txBody>
      </p:sp>
    </p:spTree>
    <p:extLst>
      <p:ext uri="{BB962C8B-B14F-4D97-AF65-F5344CB8AC3E}">
        <p14:creationId xmlns:p14="http://schemas.microsoft.com/office/powerpoint/2010/main" val="2547627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8BF94C-ACC9-4A90-B6C7-AE136DF6FEF4}"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0BC338-D0EE-40C2-82E8-CABCAB6BDAA6}" type="slidenum">
              <a:rPr lang="en-IN" smtClean="0"/>
              <a:t>‹#›</a:t>
            </a:fld>
            <a:endParaRPr lang="en-IN"/>
          </a:p>
        </p:txBody>
      </p:sp>
    </p:spTree>
    <p:extLst>
      <p:ext uri="{BB962C8B-B14F-4D97-AF65-F5344CB8AC3E}">
        <p14:creationId xmlns:p14="http://schemas.microsoft.com/office/powerpoint/2010/main" val="2272066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08BF94C-ACC9-4A90-B6C7-AE136DF6FEF4}" type="datetimeFigureOut">
              <a:rPr lang="en-IN" smtClean="0"/>
              <a:t>09-08-2024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0BC338-D0EE-40C2-82E8-CABCAB6BDAA6}" type="slidenum">
              <a:rPr lang="en-IN" smtClean="0"/>
              <a:t>‹#›</a:t>
            </a:fld>
            <a:endParaRPr lang="en-IN"/>
          </a:p>
        </p:txBody>
      </p:sp>
    </p:spTree>
    <p:extLst>
      <p:ext uri="{BB962C8B-B14F-4D97-AF65-F5344CB8AC3E}">
        <p14:creationId xmlns:p14="http://schemas.microsoft.com/office/powerpoint/2010/main" val="68283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8BF94C-ACC9-4A90-B6C7-AE136DF6FEF4}" type="datetimeFigureOut">
              <a:rPr lang="en-IN" smtClean="0"/>
              <a:t>09-08-2024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0BC338-D0EE-40C2-82E8-CABCAB6BDAA6}" type="slidenum">
              <a:rPr lang="en-IN" smtClean="0"/>
              <a:t>‹#›</a:t>
            </a:fld>
            <a:endParaRPr lang="en-IN"/>
          </a:p>
        </p:txBody>
      </p:sp>
    </p:spTree>
    <p:extLst>
      <p:ext uri="{BB962C8B-B14F-4D97-AF65-F5344CB8AC3E}">
        <p14:creationId xmlns:p14="http://schemas.microsoft.com/office/powerpoint/2010/main" val="137547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xorbin.com/tools/sha256-hash-calculato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www.shiksha.com/online-courses/articles/proof-of-importance-poi-in-blockchain/"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www.shiksha.com/online-courses/articles/is-blockchain-security-strong-enough-for-bank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Chapter 1</a:t>
            </a:r>
            <a:br>
              <a:rPr lang="en-US" dirty="0"/>
            </a:br>
            <a:r>
              <a:rPr lang="en-US" dirty="0">
                <a:solidFill>
                  <a:srgbClr val="FF0000"/>
                </a:solidFill>
              </a:rPr>
              <a:t>Introduction and Basics of Distributed Computing</a:t>
            </a:r>
            <a:endParaRPr lang="en-IN" dirty="0">
              <a:solidFill>
                <a:srgbClr val="FF0000"/>
              </a:solidFill>
            </a:endParaRPr>
          </a:p>
        </p:txBody>
      </p:sp>
    </p:spTree>
    <p:extLst>
      <p:ext uri="{BB962C8B-B14F-4D97-AF65-F5344CB8AC3E}">
        <p14:creationId xmlns:p14="http://schemas.microsoft.com/office/powerpoint/2010/main" val="4202557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Blockchain Overview</a:t>
            </a:r>
            <a:endParaRPr lang="en-IN" b="1" dirty="0"/>
          </a:p>
        </p:txBody>
      </p:sp>
      <p:sp>
        <p:nvSpPr>
          <p:cNvPr id="3" name="Content Placeholder 2"/>
          <p:cNvSpPr>
            <a:spLocks noGrp="1"/>
          </p:cNvSpPr>
          <p:nvPr>
            <p:ph idx="1"/>
          </p:nvPr>
        </p:nvSpPr>
        <p:spPr/>
        <p:txBody>
          <a:bodyPr/>
          <a:lstStyle/>
          <a:p>
            <a:pPr algn="just"/>
            <a:r>
              <a:rPr lang="en-US" dirty="0"/>
              <a:t>Blockchain is a shared, immutable ledger that facilitates the process of recording transactions and tracking assets in a business network. </a:t>
            </a:r>
          </a:p>
          <a:p>
            <a:pPr algn="just"/>
            <a:r>
              <a:rPr lang="en-US" dirty="0"/>
              <a:t>An </a:t>
            </a:r>
            <a:r>
              <a:rPr lang="en-US" i="1" dirty="0"/>
              <a:t>asset</a:t>
            </a:r>
            <a:r>
              <a:rPr lang="en-US" dirty="0"/>
              <a:t> can be tangible (a house, car, cash, land) or intangible (intellectual property, patents, copyrights, branding). </a:t>
            </a:r>
          </a:p>
          <a:p>
            <a:pPr algn="just"/>
            <a:r>
              <a:rPr lang="en-US" dirty="0"/>
              <a:t>Virtually anything of value can be tracked and traded on a Blockchain network, reducing risk and cutting costs for all involved.</a:t>
            </a:r>
          </a:p>
          <a:p>
            <a:pPr algn="just"/>
            <a:r>
              <a:rPr lang="en-US" dirty="0"/>
              <a:t>Blockchain, sometimes referred to as distributed ledger technology (DLT).</a:t>
            </a:r>
            <a:endParaRPr lang="en-IN" dirty="0"/>
          </a:p>
        </p:txBody>
      </p:sp>
      <p:pic>
        <p:nvPicPr>
          <p:cNvPr id="5" name="Picture 4"/>
          <p:cNvPicPr>
            <a:picLocks noChangeAspect="1"/>
          </p:cNvPicPr>
          <p:nvPr/>
        </p:nvPicPr>
        <p:blipFill>
          <a:blip r:embed="rId2"/>
          <a:stretch>
            <a:fillRect/>
          </a:stretch>
        </p:blipFill>
        <p:spPr>
          <a:xfrm>
            <a:off x="9451731" y="113995"/>
            <a:ext cx="2444261" cy="1644162"/>
          </a:xfrm>
          <a:prstGeom prst="rect">
            <a:avLst/>
          </a:prstGeom>
        </p:spPr>
      </p:pic>
    </p:spTree>
    <p:extLst>
      <p:ext uri="{BB962C8B-B14F-4D97-AF65-F5344CB8AC3E}">
        <p14:creationId xmlns:p14="http://schemas.microsoft.com/office/powerpoint/2010/main" val="30330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Analogy of Blockchain Technology</a:t>
            </a:r>
            <a:endParaRPr lang="en-IN" b="1" dirty="0"/>
          </a:p>
        </p:txBody>
      </p:sp>
      <p:sp>
        <p:nvSpPr>
          <p:cNvPr id="3" name="Content Placeholder 2"/>
          <p:cNvSpPr>
            <a:spLocks noGrp="1"/>
          </p:cNvSpPr>
          <p:nvPr>
            <p:ph idx="1"/>
          </p:nvPr>
        </p:nvSpPr>
        <p:spPr/>
        <p:txBody>
          <a:bodyPr>
            <a:normAutofit fontScale="85000" lnSpcReduction="20000"/>
          </a:bodyPr>
          <a:lstStyle/>
          <a:p>
            <a:pPr algn="just"/>
            <a:r>
              <a:rPr lang="en-US" dirty="0"/>
              <a:t>A simple analogy for how Blockchain technology operates can be compared to how a Google Docs document works. </a:t>
            </a:r>
          </a:p>
          <a:p>
            <a:pPr algn="just"/>
            <a:r>
              <a:rPr lang="en-US" dirty="0"/>
              <a:t>When you create a Google Doc and share it with a group of people, the document is simply distributed instead of copied or transferred. </a:t>
            </a:r>
          </a:p>
          <a:p>
            <a:pPr algn="just"/>
            <a:r>
              <a:rPr lang="en-US" dirty="0"/>
              <a:t>This creates a decentralized distribution chain that gives everyone access to the base document at the same time. </a:t>
            </a:r>
          </a:p>
          <a:p>
            <a:pPr algn="just"/>
            <a:r>
              <a:rPr lang="en-US" dirty="0"/>
              <a:t>No one is locked out awaiting changes from another party, while all modifications to the document are being recorded in real-time, making changes completely transparent. </a:t>
            </a:r>
          </a:p>
          <a:p>
            <a:pPr algn="just"/>
            <a:r>
              <a:rPr lang="en-US" dirty="0"/>
              <a:t>A significant gap to note however is that unlike Google Docs, original content and data on the Blockchain cannot be modified once written, adding to its level of security.</a:t>
            </a:r>
          </a:p>
          <a:p>
            <a:pPr algn="just"/>
            <a:r>
              <a:rPr lang="en-US" dirty="0"/>
              <a:t>Of course, Blockchain is more complicated than a Google Doc, but the analogy is apt because it illustrates critical ideas of the technology.</a:t>
            </a:r>
          </a:p>
          <a:p>
            <a:endParaRPr lang="en-IN" dirty="0"/>
          </a:p>
        </p:txBody>
      </p:sp>
    </p:spTree>
    <p:extLst>
      <p:ext uri="{BB962C8B-B14F-4D97-AF65-F5344CB8AC3E}">
        <p14:creationId xmlns:p14="http://schemas.microsoft.com/office/powerpoint/2010/main" val="2090534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Why Blockchain is important?</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Business runs on information. </a:t>
            </a:r>
          </a:p>
          <a:p>
            <a:pPr algn="just"/>
            <a:r>
              <a:rPr lang="en-US" dirty="0"/>
              <a:t>The faster it’s received and the more accurate it is, the better. </a:t>
            </a:r>
          </a:p>
          <a:p>
            <a:pPr algn="just"/>
            <a:r>
              <a:rPr lang="en-US" dirty="0"/>
              <a:t>Blockchain is ideal for delivering that information because it provides immediate, shared and completely transparent information stored on an immutable ledger that can be accessed only by permissioned network members. </a:t>
            </a:r>
          </a:p>
          <a:p>
            <a:pPr algn="just"/>
            <a:r>
              <a:rPr lang="en-US" dirty="0"/>
              <a:t>A Blockchain network can track orders, payments, accounts, production and much more. </a:t>
            </a:r>
          </a:p>
          <a:p>
            <a:pPr algn="just"/>
            <a:r>
              <a:rPr lang="en-US" dirty="0"/>
              <a:t>And because members share a single view of the truth, you can see all details of a transaction end to end, giving you greater confidence, as well as new efficiencies and opportunities.</a:t>
            </a:r>
            <a:endParaRPr lang="en-IN" dirty="0"/>
          </a:p>
        </p:txBody>
      </p:sp>
    </p:spTree>
    <p:extLst>
      <p:ext uri="{BB962C8B-B14F-4D97-AF65-F5344CB8AC3E}">
        <p14:creationId xmlns:p14="http://schemas.microsoft.com/office/powerpoint/2010/main" val="3941363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Blockchain Vs Database</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351223582"/>
              </p:ext>
            </p:extLst>
          </p:nvPr>
        </p:nvGraphicFramePr>
        <p:xfrm>
          <a:off x="838200" y="1951514"/>
          <a:ext cx="10515599" cy="4099560"/>
        </p:xfrm>
        <a:graphic>
          <a:graphicData uri="http://schemas.openxmlformats.org/drawingml/2006/table">
            <a:tbl>
              <a:tblPr>
                <a:tableStyleId>{BDBED569-4797-4DF1-A0F4-6AAB3CD982D8}</a:tableStyleId>
              </a:tblPr>
              <a:tblGrid>
                <a:gridCol w="2002971">
                  <a:extLst>
                    <a:ext uri="{9D8B030D-6E8A-4147-A177-3AD203B41FA5}">
                      <a16:colId xmlns:a16="http://schemas.microsoft.com/office/drawing/2014/main" val="1067588338"/>
                    </a:ext>
                  </a:extLst>
                </a:gridCol>
                <a:gridCol w="4256314">
                  <a:extLst>
                    <a:ext uri="{9D8B030D-6E8A-4147-A177-3AD203B41FA5}">
                      <a16:colId xmlns:a16="http://schemas.microsoft.com/office/drawing/2014/main" val="2244487877"/>
                    </a:ext>
                  </a:extLst>
                </a:gridCol>
                <a:gridCol w="4256314">
                  <a:extLst>
                    <a:ext uri="{9D8B030D-6E8A-4147-A177-3AD203B41FA5}">
                      <a16:colId xmlns:a16="http://schemas.microsoft.com/office/drawing/2014/main" val="1475188344"/>
                    </a:ext>
                  </a:extLst>
                </a:gridCol>
              </a:tblGrid>
              <a:tr h="0">
                <a:tc>
                  <a:txBody>
                    <a:bodyPr/>
                    <a:lstStyle/>
                    <a:p>
                      <a:pPr algn="ctr" fontAlgn="base"/>
                      <a:r>
                        <a:rPr lang="en-IN" sz="1400" b="1" dirty="0">
                          <a:effectLst/>
                        </a:rPr>
                        <a:t>Parameters</a:t>
                      </a:r>
                    </a:p>
                  </a:txBody>
                  <a:tcPr marL="38100" marR="38100" marT="95250" marB="95250" anchor="ctr"/>
                </a:tc>
                <a:tc>
                  <a:txBody>
                    <a:bodyPr/>
                    <a:lstStyle/>
                    <a:p>
                      <a:pPr algn="ctr" fontAlgn="base"/>
                      <a:r>
                        <a:rPr lang="en-IN" sz="1400" b="1" dirty="0">
                          <a:effectLst/>
                        </a:rPr>
                        <a:t>                Blockchain Architecture                 </a:t>
                      </a:r>
                    </a:p>
                  </a:txBody>
                  <a:tcPr marL="95250" marR="95250" marT="95250" marB="95250" anchor="ctr"/>
                </a:tc>
                <a:tc>
                  <a:txBody>
                    <a:bodyPr/>
                    <a:lstStyle/>
                    <a:p>
                      <a:pPr algn="ctr" fontAlgn="base"/>
                      <a:r>
                        <a:rPr lang="en-IN" sz="1400" b="1" dirty="0">
                          <a:effectLst/>
                        </a:rPr>
                        <a:t>                          Database                              </a:t>
                      </a:r>
                    </a:p>
                  </a:txBody>
                  <a:tcPr marL="95250" marR="95250" marT="95250" marB="95250" anchor="ctr"/>
                </a:tc>
                <a:extLst>
                  <a:ext uri="{0D108BD9-81ED-4DB2-BD59-A6C34878D82A}">
                    <a16:rowId xmlns:a16="http://schemas.microsoft.com/office/drawing/2014/main" val="3581134948"/>
                  </a:ext>
                </a:extLst>
              </a:tr>
              <a:tr h="0">
                <a:tc>
                  <a:txBody>
                    <a:bodyPr/>
                    <a:lstStyle/>
                    <a:p>
                      <a:pPr algn="ctr" fontAlgn="base"/>
                      <a:r>
                        <a:rPr lang="en-IN">
                          <a:effectLst/>
                        </a:rPr>
                        <a:t>Control</a:t>
                      </a:r>
                      <a:endParaRPr lang="en-IN" b="1">
                        <a:effectLst/>
                      </a:endParaRPr>
                    </a:p>
                  </a:txBody>
                  <a:tcPr marL="38100" marR="38100" marT="90926" marB="90926" anchor="ctr"/>
                </a:tc>
                <a:tc>
                  <a:txBody>
                    <a:bodyPr/>
                    <a:lstStyle/>
                    <a:p>
                      <a:pPr algn="l" fontAlgn="ctr"/>
                      <a:r>
                        <a:rPr lang="en-US" sz="1250" dirty="0">
                          <a:effectLst/>
                        </a:rPr>
                        <a:t>Blockchain is decentralized because there is no single point of failure and there is no central authority to control the Blockchain.</a:t>
                      </a:r>
                      <a:endParaRPr lang="en-US" sz="1250" b="0" dirty="0">
                        <a:effectLst/>
                      </a:endParaRPr>
                    </a:p>
                  </a:txBody>
                  <a:tcPr marL="95250" marR="95250" marT="133350" marB="133350" anchor="ctr"/>
                </a:tc>
                <a:tc>
                  <a:txBody>
                    <a:bodyPr/>
                    <a:lstStyle/>
                    <a:p>
                      <a:pPr algn="l" fontAlgn="ctr"/>
                      <a:r>
                        <a:rPr lang="en-IN" sz="1250">
                          <a:effectLst/>
                        </a:rPr>
                        <a:t>The database is Centralized.</a:t>
                      </a:r>
                      <a:endParaRPr lang="en-IN" sz="1250" b="0">
                        <a:effectLst/>
                      </a:endParaRPr>
                    </a:p>
                  </a:txBody>
                  <a:tcPr marL="95250" marR="95250" marT="133350" marB="133350" anchor="ctr"/>
                </a:tc>
                <a:extLst>
                  <a:ext uri="{0D108BD9-81ED-4DB2-BD59-A6C34878D82A}">
                    <a16:rowId xmlns:a16="http://schemas.microsoft.com/office/drawing/2014/main" val="2069315253"/>
                  </a:ext>
                </a:extLst>
              </a:tr>
              <a:tr h="0">
                <a:tc>
                  <a:txBody>
                    <a:bodyPr/>
                    <a:lstStyle/>
                    <a:p>
                      <a:pPr algn="ctr" fontAlgn="base"/>
                      <a:r>
                        <a:rPr lang="en-IN">
                          <a:effectLst/>
                        </a:rPr>
                        <a:t>Operations</a:t>
                      </a:r>
                      <a:endParaRPr lang="en-IN" b="1">
                        <a:effectLst/>
                      </a:endParaRPr>
                    </a:p>
                  </a:txBody>
                  <a:tcPr marL="38100" marR="38100" marT="90926" marB="90926" anchor="ctr"/>
                </a:tc>
                <a:tc>
                  <a:txBody>
                    <a:bodyPr/>
                    <a:lstStyle/>
                    <a:p>
                      <a:pPr algn="l" fontAlgn="ctr"/>
                      <a:r>
                        <a:rPr lang="en-US" sz="1250">
                          <a:effectLst/>
                        </a:rPr>
                        <a:t>Blockchain has only an Insert operation.</a:t>
                      </a:r>
                      <a:endParaRPr lang="en-US" sz="1250" b="0">
                        <a:effectLst/>
                      </a:endParaRPr>
                    </a:p>
                  </a:txBody>
                  <a:tcPr marL="95250" marR="95250" marT="133350" marB="133350" anchor="ctr"/>
                </a:tc>
                <a:tc>
                  <a:txBody>
                    <a:bodyPr/>
                    <a:lstStyle/>
                    <a:p>
                      <a:pPr algn="l" fontAlgn="ctr"/>
                      <a:r>
                        <a:rPr lang="en-US" sz="1250">
                          <a:effectLst/>
                        </a:rPr>
                        <a:t>The database has Create, Read, Update, and Delete operations.</a:t>
                      </a:r>
                      <a:endParaRPr lang="en-US" sz="1250" b="0">
                        <a:effectLst/>
                      </a:endParaRPr>
                    </a:p>
                  </a:txBody>
                  <a:tcPr marL="95250" marR="95250" marT="133350" marB="133350" anchor="ctr"/>
                </a:tc>
                <a:extLst>
                  <a:ext uri="{0D108BD9-81ED-4DB2-BD59-A6C34878D82A}">
                    <a16:rowId xmlns:a16="http://schemas.microsoft.com/office/drawing/2014/main" val="1550385508"/>
                  </a:ext>
                </a:extLst>
              </a:tr>
              <a:tr h="0">
                <a:tc>
                  <a:txBody>
                    <a:bodyPr/>
                    <a:lstStyle/>
                    <a:p>
                      <a:pPr algn="ctr" fontAlgn="base"/>
                      <a:r>
                        <a:rPr lang="en-IN">
                          <a:effectLst/>
                        </a:rPr>
                        <a:t>Strength</a:t>
                      </a:r>
                      <a:endParaRPr lang="en-IN" b="1">
                        <a:effectLst/>
                      </a:endParaRPr>
                    </a:p>
                  </a:txBody>
                  <a:tcPr marL="38100" marR="38100" marT="90926" marB="90926" anchor="ctr"/>
                </a:tc>
                <a:tc>
                  <a:txBody>
                    <a:bodyPr/>
                    <a:lstStyle/>
                    <a:p>
                      <a:pPr algn="l" fontAlgn="ctr"/>
                      <a:r>
                        <a:rPr lang="en-IN" sz="1250">
                          <a:effectLst/>
                        </a:rPr>
                        <a:t>It is robust technology.</a:t>
                      </a:r>
                      <a:endParaRPr lang="en-IN" sz="1250" b="0">
                        <a:effectLst/>
                      </a:endParaRPr>
                    </a:p>
                  </a:txBody>
                  <a:tcPr marL="95250" marR="95250" marT="133350" marB="133350" anchor="ctr"/>
                </a:tc>
                <a:tc>
                  <a:txBody>
                    <a:bodyPr/>
                    <a:lstStyle/>
                    <a:p>
                      <a:pPr algn="l" fontAlgn="ctr"/>
                      <a:r>
                        <a:rPr lang="en-US" sz="1250">
                          <a:effectLst/>
                        </a:rPr>
                        <a:t>The database is not fully robust technology.</a:t>
                      </a:r>
                      <a:endParaRPr lang="en-US" sz="1250" b="0">
                        <a:effectLst/>
                      </a:endParaRPr>
                    </a:p>
                  </a:txBody>
                  <a:tcPr marL="95250" marR="95250" marT="133350" marB="133350" anchor="ctr"/>
                </a:tc>
                <a:extLst>
                  <a:ext uri="{0D108BD9-81ED-4DB2-BD59-A6C34878D82A}">
                    <a16:rowId xmlns:a16="http://schemas.microsoft.com/office/drawing/2014/main" val="1865200134"/>
                  </a:ext>
                </a:extLst>
              </a:tr>
              <a:tr h="0">
                <a:tc>
                  <a:txBody>
                    <a:bodyPr/>
                    <a:lstStyle/>
                    <a:p>
                      <a:pPr algn="ctr" fontAlgn="base"/>
                      <a:r>
                        <a:rPr lang="en-IN">
                          <a:effectLst/>
                        </a:rPr>
                        <a:t>Mutability</a:t>
                      </a:r>
                      <a:endParaRPr lang="en-IN" b="1">
                        <a:effectLst/>
                      </a:endParaRPr>
                    </a:p>
                  </a:txBody>
                  <a:tcPr marL="38100" marR="38100" marT="90926" marB="90926" anchor="ctr"/>
                </a:tc>
                <a:tc>
                  <a:txBody>
                    <a:bodyPr/>
                    <a:lstStyle/>
                    <a:p>
                      <a:pPr algn="l" fontAlgn="ctr"/>
                      <a:r>
                        <a:rPr lang="en-US" sz="1250">
                          <a:effectLst/>
                        </a:rPr>
                        <a:t>Blockchain is immutable technology and we cannot change it back or we cannot go back.</a:t>
                      </a:r>
                      <a:endParaRPr lang="en-US" sz="1250" b="0">
                        <a:effectLst/>
                      </a:endParaRPr>
                    </a:p>
                  </a:txBody>
                  <a:tcPr marL="95250" marR="95250" marT="133350" marB="133350" anchor="ctr"/>
                </a:tc>
                <a:tc>
                  <a:txBody>
                    <a:bodyPr/>
                    <a:lstStyle/>
                    <a:p>
                      <a:pPr algn="l" fontAlgn="ctr"/>
                      <a:r>
                        <a:rPr lang="en-US" sz="1250">
                          <a:effectLst/>
                        </a:rPr>
                        <a:t>The database is a fully mutable technology, The data can be edited in the database.</a:t>
                      </a:r>
                      <a:endParaRPr lang="en-US" sz="1250" b="0">
                        <a:effectLst/>
                      </a:endParaRPr>
                    </a:p>
                  </a:txBody>
                  <a:tcPr marL="95250" marR="95250" marT="133350" marB="133350" anchor="ctr"/>
                </a:tc>
                <a:extLst>
                  <a:ext uri="{0D108BD9-81ED-4DB2-BD59-A6C34878D82A}">
                    <a16:rowId xmlns:a16="http://schemas.microsoft.com/office/drawing/2014/main" val="3621762576"/>
                  </a:ext>
                </a:extLst>
              </a:tr>
              <a:tr h="0">
                <a:tc>
                  <a:txBody>
                    <a:bodyPr/>
                    <a:lstStyle/>
                    <a:p>
                      <a:pPr algn="ctr" fontAlgn="base"/>
                      <a:r>
                        <a:rPr lang="en-IN">
                          <a:effectLst/>
                        </a:rPr>
                        <a:t>Rights</a:t>
                      </a:r>
                      <a:endParaRPr lang="en-IN" b="1">
                        <a:effectLst/>
                      </a:endParaRPr>
                    </a:p>
                  </a:txBody>
                  <a:tcPr marL="38100" marR="38100" marT="90926" marB="90926" anchor="ctr"/>
                </a:tc>
                <a:tc>
                  <a:txBody>
                    <a:bodyPr/>
                    <a:lstStyle/>
                    <a:p>
                      <a:pPr algn="l" fontAlgn="ctr"/>
                      <a:r>
                        <a:rPr lang="en-US" sz="1250">
                          <a:effectLst/>
                        </a:rPr>
                        <a:t>Anyone with the right proof of work can write on the blockchain.</a:t>
                      </a:r>
                      <a:endParaRPr lang="en-US" sz="1250" b="0">
                        <a:effectLst/>
                      </a:endParaRPr>
                    </a:p>
                  </a:txBody>
                  <a:tcPr marL="95250" marR="95250" marT="133350" marB="133350" anchor="ctr"/>
                </a:tc>
                <a:tc>
                  <a:txBody>
                    <a:bodyPr/>
                    <a:lstStyle/>
                    <a:p>
                      <a:pPr algn="l" fontAlgn="ctr"/>
                      <a:r>
                        <a:rPr lang="en-US" sz="1250">
                          <a:effectLst/>
                        </a:rPr>
                        <a:t>In the database reading and writing can do so.</a:t>
                      </a:r>
                      <a:endParaRPr lang="en-US" sz="1250" b="0">
                        <a:effectLst/>
                      </a:endParaRPr>
                    </a:p>
                  </a:txBody>
                  <a:tcPr marL="95250" marR="95250" marT="133350" marB="133350" anchor="ctr"/>
                </a:tc>
                <a:extLst>
                  <a:ext uri="{0D108BD9-81ED-4DB2-BD59-A6C34878D82A}">
                    <a16:rowId xmlns:a16="http://schemas.microsoft.com/office/drawing/2014/main" val="3911245017"/>
                  </a:ext>
                </a:extLst>
              </a:tr>
              <a:tr h="0">
                <a:tc>
                  <a:txBody>
                    <a:bodyPr/>
                    <a:lstStyle/>
                    <a:p>
                      <a:pPr algn="ctr" fontAlgn="base"/>
                      <a:r>
                        <a:rPr lang="en-IN">
                          <a:effectLst/>
                        </a:rPr>
                        <a:t>Speed</a:t>
                      </a:r>
                      <a:endParaRPr lang="en-IN" b="1">
                        <a:effectLst/>
                      </a:endParaRPr>
                    </a:p>
                  </a:txBody>
                  <a:tcPr marL="38100" marR="38100" marT="90926" marB="90926" anchor="ctr"/>
                </a:tc>
                <a:tc>
                  <a:txBody>
                    <a:bodyPr/>
                    <a:lstStyle/>
                    <a:p>
                      <a:pPr algn="l" fontAlgn="ctr"/>
                      <a:r>
                        <a:rPr lang="en-US" sz="1250">
                          <a:effectLst/>
                        </a:rPr>
                        <a:t>It is slow in speed.</a:t>
                      </a:r>
                      <a:endParaRPr lang="en-US" sz="1250" b="0">
                        <a:effectLst/>
                      </a:endParaRPr>
                    </a:p>
                  </a:txBody>
                  <a:tcPr marL="95250" marR="95250" marT="133350" marB="133350" anchor="ctr"/>
                </a:tc>
                <a:tc>
                  <a:txBody>
                    <a:bodyPr/>
                    <a:lstStyle/>
                    <a:p>
                      <a:pPr algn="l" fontAlgn="ctr"/>
                      <a:r>
                        <a:rPr lang="en-US" sz="1250" dirty="0">
                          <a:effectLst/>
                        </a:rPr>
                        <a:t>It is faster as compared to Blockchain.</a:t>
                      </a:r>
                      <a:endParaRPr lang="en-US" sz="1250" b="0" dirty="0">
                        <a:effectLst/>
                      </a:endParaRPr>
                    </a:p>
                  </a:txBody>
                  <a:tcPr marL="95250" marR="95250" marT="133350" marB="133350" anchor="ctr"/>
                </a:tc>
                <a:extLst>
                  <a:ext uri="{0D108BD9-81ED-4DB2-BD59-A6C34878D82A}">
                    <a16:rowId xmlns:a16="http://schemas.microsoft.com/office/drawing/2014/main" val="1698362130"/>
                  </a:ext>
                </a:extLst>
              </a:tr>
            </a:tbl>
          </a:graphicData>
        </a:graphic>
      </p:graphicFrame>
    </p:spTree>
    <p:extLst>
      <p:ext uri="{BB962C8B-B14F-4D97-AF65-F5344CB8AC3E}">
        <p14:creationId xmlns:p14="http://schemas.microsoft.com/office/powerpoint/2010/main" val="1442470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Byzantine Generals Problem</a:t>
            </a:r>
          </a:p>
        </p:txBody>
      </p:sp>
      <p:sp>
        <p:nvSpPr>
          <p:cNvPr id="3" name="Content Placeholder 2"/>
          <p:cNvSpPr>
            <a:spLocks noGrp="1"/>
          </p:cNvSpPr>
          <p:nvPr>
            <p:ph idx="1"/>
          </p:nvPr>
        </p:nvSpPr>
        <p:spPr/>
        <p:txBody>
          <a:bodyPr>
            <a:normAutofit fontScale="85000" lnSpcReduction="10000"/>
          </a:bodyPr>
          <a:lstStyle/>
          <a:p>
            <a:pPr algn="just"/>
            <a:r>
              <a:rPr lang="en-US" dirty="0"/>
              <a:t>The Byzantine Generals Problem is a classic problem in distributed computing and computer science that illustrates the challenges of achieving consensus in a network of nodes (generals) when some of the nodes may be faulty or malicious. </a:t>
            </a:r>
          </a:p>
          <a:p>
            <a:pPr algn="just"/>
            <a:r>
              <a:rPr lang="en-US" dirty="0"/>
              <a:t>The problem was first introduced by Leslie </a:t>
            </a:r>
            <a:r>
              <a:rPr lang="en-US" dirty="0" err="1"/>
              <a:t>Lamport</a:t>
            </a:r>
            <a:r>
              <a:rPr lang="en-US" dirty="0"/>
              <a:t>, Robert </a:t>
            </a:r>
            <a:r>
              <a:rPr lang="en-US" dirty="0" err="1"/>
              <a:t>Shostak</a:t>
            </a:r>
            <a:r>
              <a:rPr lang="en-US" dirty="0"/>
              <a:t>, and Marshall Pease in a 1982 paper titled "The Byzantine Generals Problem.“</a:t>
            </a:r>
          </a:p>
          <a:p>
            <a:pPr algn="just"/>
            <a:r>
              <a:rPr lang="en-US" dirty="0"/>
              <a:t>In this scenario, a group of Byzantine generals surround a city they intend to attack or retreat from. </a:t>
            </a:r>
          </a:p>
          <a:p>
            <a:pPr algn="just"/>
            <a:r>
              <a:rPr lang="en-US" dirty="0"/>
              <a:t>The generals must reach a consensus on whether to attack or retreat, but some of the generals might be traitors who send conflicting messages to confuse the loyal generals. </a:t>
            </a:r>
          </a:p>
          <a:p>
            <a:pPr algn="just"/>
            <a:r>
              <a:rPr lang="en-US" dirty="0"/>
              <a:t>The loyal generals need to agree on a common decision despite the possibility of receiving contradictory messages from the traitorous generals.</a:t>
            </a:r>
            <a:endParaRPr lang="en-IN" dirty="0"/>
          </a:p>
        </p:txBody>
      </p:sp>
    </p:spTree>
    <p:extLst>
      <p:ext uri="{BB962C8B-B14F-4D97-AF65-F5344CB8AC3E}">
        <p14:creationId xmlns:p14="http://schemas.microsoft.com/office/powerpoint/2010/main" val="1707888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yzantine problem with 3 generals. PBFT can only tolerate maliciou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554" y="1036111"/>
            <a:ext cx="5266592" cy="455441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46965" y="96715"/>
            <a:ext cx="5750292" cy="369332"/>
          </a:xfrm>
          <a:prstGeom prst="rect">
            <a:avLst/>
          </a:prstGeom>
        </p:spPr>
        <p:txBody>
          <a:bodyPr wrap="none">
            <a:spAutoFit/>
          </a:bodyPr>
          <a:lstStyle/>
          <a:p>
            <a:r>
              <a:rPr lang="en-US" b="1" dirty="0">
                <a:latin typeface="Söhne"/>
              </a:rPr>
              <a:t>K</a:t>
            </a:r>
            <a:r>
              <a:rPr lang="en-US" b="1" i="0" dirty="0">
                <a:effectLst/>
                <a:latin typeface="Söhne"/>
              </a:rPr>
              <a:t>ey challenges of the Byzantine Generals Problem</a:t>
            </a:r>
            <a:endParaRPr lang="en-IN" b="1" dirty="0"/>
          </a:p>
        </p:txBody>
      </p:sp>
      <p:sp>
        <p:nvSpPr>
          <p:cNvPr id="5" name="Rectangle 4"/>
          <p:cNvSpPr/>
          <p:nvPr/>
        </p:nvSpPr>
        <p:spPr>
          <a:xfrm>
            <a:off x="6016624" y="466047"/>
            <a:ext cx="5703522" cy="3970318"/>
          </a:xfrm>
          <a:prstGeom prst="rect">
            <a:avLst/>
          </a:prstGeom>
        </p:spPr>
        <p:txBody>
          <a:bodyPr wrap="square">
            <a:spAutoFit/>
          </a:bodyPr>
          <a:lstStyle/>
          <a:p>
            <a:pPr algn="just">
              <a:buFont typeface="+mj-lt"/>
              <a:buAutoNum type="arabicPeriod"/>
            </a:pPr>
            <a:r>
              <a:rPr lang="en-US" b="1" i="0" dirty="0">
                <a:effectLst/>
                <a:latin typeface="Söhne"/>
              </a:rPr>
              <a:t>Traitorous Generals:</a:t>
            </a:r>
            <a:r>
              <a:rPr lang="en-US" b="0" i="0" dirty="0">
                <a:effectLst/>
                <a:latin typeface="Söhne"/>
              </a:rPr>
              <a:t> The problem assumes that some generals might be traitors who will try to disrupt the consensus process by sending inconsistent messages to different generals.</a:t>
            </a:r>
          </a:p>
          <a:p>
            <a:pPr algn="just">
              <a:buFont typeface="+mj-lt"/>
              <a:buAutoNum type="arabicPeriod"/>
            </a:pPr>
            <a:r>
              <a:rPr lang="en-US" b="1" i="0" dirty="0">
                <a:effectLst/>
                <a:latin typeface="Söhne"/>
              </a:rPr>
              <a:t>Asynchronous Communication:</a:t>
            </a:r>
            <a:r>
              <a:rPr lang="en-US" b="0" i="0" dirty="0">
                <a:effectLst/>
                <a:latin typeface="Söhne"/>
              </a:rPr>
              <a:t> Generals can only communicate by sending messages to each other, and there is no guarantee about the timing of message delivery or the order in which they will be received.</a:t>
            </a:r>
          </a:p>
          <a:p>
            <a:pPr algn="just">
              <a:buFont typeface="+mj-lt"/>
              <a:buAutoNum type="arabicPeriod"/>
            </a:pPr>
            <a:r>
              <a:rPr lang="en-US" b="1" i="0" dirty="0">
                <a:effectLst/>
                <a:latin typeface="Söhne"/>
              </a:rPr>
              <a:t>Uncertain Information:</a:t>
            </a:r>
            <a:r>
              <a:rPr lang="en-US" b="0" i="0" dirty="0">
                <a:effectLst/>
                <a:latin typeface="Söhne"/>
              </a:rPr>
              <a:t> Loyal generals need to decide on the majority course of action based on the received messages, but they cannot be certain which generals are traitors and which are loyal. This uncertainty complicates the decision-making process.</a:t>
            </a:r>
          </a:p>
        </p:txBody>
      </p:sp>
      <p:sp>
        <p:nvSpPr>
          <p:cNvPr id="6" name="Rectangle 5"/>
          <p:cNvSpPr/>
          <p:nvPr/>
        </p:nvSpPr>
        <p:spPr>
          <a:xfrm>
            <a:off x="6016624" y="4436365"/>
            <a:ext cx="6096000" cy="2308324"/>
          </a:xfrm>
          <a:prstGeom prst="rect">
            <a:avLst/>
          </a:prstGeom>
        </p:spPr>
        <p:txBody>
          <a:bodyPr>
            <a:spAutoFit/>
          </a:bodyPr>
          <a:lstStyle/>
          <a:p>
            <a:pPr algn="just"/>
            <a:r>
              <a:rPr lang="en-US" sz="1600" b="0" i="0" dirty="0">
                <a:solidFill>
                  <a:srgbClr val="FF0000"/>
                </a:solidFill>
                <a:effectLst/>
                <a:latin typeface="Söhne"/>
              </a:rPr>
              <a:t>Solving the Byzantine Generals Problem involves designing algorithms and protocols that allow the loyal generals to agree on a common decision, even in the presence of faulty or malicious nodes. There are different variations of the problem, such as the "Byzantine Fault Tolerance" (BFT) protocols, which aim to provide robust consensus mechanisms in distributed systems.</a:t>
            </a:r>
          </a:p>
          <a:p>
            <a:pPr algn="just"/>
            <a:r>
              <a:rPr lang="en-US" sz="1600" dirty="0"/>
              <a:t>Practical Byzantine Fault Tolerance" (PBFT) algorithm, proposed by Castro and </a:t>
            </a:r>
            <a:r>
              <a:rPr lang="en-US" sz="1600" dirty="0" err="1"/>
              <a:t>Liskov</a:t>
            </a:r>
            <a:r>
              <a:rPr lang="en-US" sz="1600" dirty="0"/>
              <a:t> in 1999 is designed to provide consensus even when up to one-third of the nodes are faulty or malicious.</a:t>
            </a:r>
            <a:endParaRPr lang="en-IN" sz="1600" dirty="0">
              <a:solidFill>
                <a:srgbClr val="FF0000"/>
              </a:solidFill>
            </a:endParaRPr>
          </a:p>
        </p:txBody>
      </p:sp>
    </p:spTree>
    <p:extLst>
      <p:ext uri="{BB962C8B-B14F-4D97-AF65-F5344CB8AC3E}">
        <p14:creationId xmlns:p14="http://schemas.microsoft.com/office/powerpoint/2010/main" val="1538817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C477752-ACCA-41C1-9B1D-D0CED1F9CBD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47664"/>
            <a:ext cx="6163624" cy="1306475"/>
          </a:xfrm>
        </p:spPr>
        <p:txBody>
          <a:bodyPr vert="horz" lIns="91440" tIns="45720" rIns="91440" bIns="45720" rtlCol="0" anchor="ctr">
            <a:normAutofit/>
          </a:bodyPr>
          <a:lstStyle/>
          <a:p>
            <a:pPr algn="ctr"/>
            <a:r>
              <a:rPr lang="en-US" sz="5200" b="1" kern="1200">
                <a:solidFill>
                  <a:schemeClr val="tx1"/>
                </a:solidFill>
                <a:latin typeface="+mj-lt"/>
                <a:ea typeface="+mj-ea"/>
                <a:cs typeface="+mj-cs"/>
              </a:rPr>
              <a:t>History of Blockchain</a:t>
            </a:r>
          </a:p>
        </p:txBody>
      </p:sp>
      <p:sp>
        <p:nvSpPr>
          <p:cNvPr id="3" name="TextBox 2">
            <a:extLst>
              <a:ext uri="{FF2B5EF4-FFF2-40B4-BE49-F238E27FC236}">
                <a16:creationId xmlns:a16="http://schemas.microsoft.com/office/drawing/2014/main" id="{D9796D73-9A98-19A1-7DD8-7A96418246B7}"/>
              </a:ext>
            </a:extLst>
          </p:cNvPr>
          <p:cNvSpPr txBox="1"/>
          <p:nvPr/>
        </p:nvSpPr>
        <p:spPr>
          <a:xfrm>
            <a:off x="416760" y="6279949"/>
            <a:ext cx="7188623" cy="501489"/>
          </a:xfrm>
          <a:prstGeom prst="rect">
            <a:avLst/>
          </a:prstGeom>
        </p:spPr>
        <p:txBody>
          <a:bodyPr vert="horz" lIns="91440" tIns="45720" rIns="91440" bIns="45720" rtlCol="0" anchor="ctr">
            <a:normAutofit/>
          </a:bodyPr>
          <a:lstStyle/>
          <a:p>
            <a:pPr>
              <a:lnSpc>
                <a:spcPct val="90000"/>
              </a:lnSpc>
              <a:spcBef>
                <a:spcPts val="1000"/>
              </a:spcBef>
            </a:pPr>
            <a:r>
              <a:rPr lang="en-US" sz="2400" b="1" kern="1200" dirty="0">
                <a:solidFill>
                  <a:srgbClr val="FF0000"/>
                </a:solidFill>
                <a:latin typeface="+mn-lt"/>
                <a:ea typeface="+mn-ea"/>
                <a:cs typeface="+mn-cs"/>
              </a:rPr>
              <a:t>Refer Notes Section Below for a Detailed Description.</a:t>
            </a:r>
          </a:p>
        </p:txBody>
      </p:sp>
      <p:pic>
        <p:nvPicPr>
          <p:cNvPr id="6" name="Picture 5">
            <a:extLst>
              <a:ext uri="{FF2B5EF4-FFF2-40B4-BE49-F238E27FC236}">
                <a16:creationId xmlns:a16="http://schemas.microsoft.com/office/drawing/2014/main" id="{99EDCB4C-5F66-D32E-03FB-F3372644A0DA}"/>
              </a:ext>
            </a:extLst>
          </p:cNvPr>
          <p:cNvPicPr>
            <a:picLocks noChangeAspect="1"/>
          </p:cNvPicPr>
          <p:nvPr/>
        </p:nvPicPr>
        <p:blipFill>
          <a:blip r:embed="rId3"/>
          <a:stretch>
            <a:fillRect/>
          </a:stretch>
        </p:blipFill>
        <p:spPr>
          <a:xfrm>
            <a:off x="838200" y="1876083"/>
            <a:ext cx="10512547" cy="4388988"/>
          </a:xfrm>
          <a:prstGeom prst="rect">
            <a:avLst/>
          </a:prstGeom>
        </p:spPr>
      </p:pic>
    </p:spTree>
    <p:extLst>
      <p:ext uri="{BB962C8B-B14F-4D97-AF65-F5344CB8AC3E}">
        <p14:creationId xmlns:p14="http://schemas.microsoft.com/office/powerpoint/2010/main" val="985694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Features of Blockchain</a:t>
            </a:r>
            <a:endParaRPr lang="en-IN" b="1" dirty="0"/>
          </a:p>
        </p:txBody>
      </p:sp>
      <p:pic>
        <p:nvPicPr>
          <p:cNvPr id="5122" name="Picture 2" descr="Features of Blockch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559920"/>
            <a:ext cx="9525000" cy="4762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0118091-1298-1CEF-09AB-BA9E2FB1E890}"/>
              </a:ext>
            </a:extLst>
          </p:cNvPr>
          <p:cNvSpPr txBox="1"/>
          <p:nvPr/>
        </p:nvSpPr>
        <p:spPr>
          <a:xfrm>
            <a:off x="967563" y="6507126"/>
            <a:ext cx="6358270" cy="369332"/>
          </a:xfrm>
          <a:prstGeom prst="rect">
            <a:avLst/>
          </a:prstGeom>
          <a:noFill/>
        </p:spPr>
        <p:txBody>
          <a:bodyPr wrap="square" rtlCol="0">
            <a:spAutoFit/>
          </a:bodyPr>
          <a:lstStyle/>
          <a:p>
            <a:r>
              <a:rPr lang="en-US" b="1" dirty="0">
                <a:solidFill>
                  <a:srgbClr val="FF0000"/>
                </a:solidFill>
              </a:rPr>
              <a:t>Refer Notes Section Below for a Detailed Description.</a:t>
            </a:r>
            <a:endParaRPr lang="en-IN" b="1" dirty="0">
              <a:solidFill>
                <a:srgbClr val="FF0000"/>
              </a:solidFill>
            </a:endParaRPr>
          </a:p>
        </p:txBody>
      </p:sp>
    </p:spTree>
    <p:extLst>
      <p:ext uri="{BB962C8B-B14F-4D97-AF65-F5344CB8AC3E}">
        <p14:creationId xmlns:p14="http://schemas.microsoft.com/office/powerpoint/2010/main" val="3787668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88291"/>
          </a:xfrm>
        </p:spPr>
        <p:txBody>
          <a:bodyPr/>
          <a:lstStyle/>
          <a:p>
            <a:r>
              <a:rPr lang="en-IN" b="1" dirty="0"/>
              <a:t>Important Blockchain terminologies (1/4)</a:t>
            </a:r>
            <a:endParaRPr lang="en-IN" dirty="0"/>
          </a:p>
        </p:txBody>
      </p:sp>
      <p:sp>
        <p:nvSpPr>
          <p:cNvPr id="3" name="Content Placeholder 2"/>
          <p:cNvSpPr>
            <a:spLocks noGrp="1"/>
          </p:cNvSpPr>
          <p:nvPr>
            <p:ph idx="1"/>
          </p:nvPr>
        </p:nvSpPr>
        <p:spPr>
          <a:xfrm>
            <a:off x="838200" y="701965"/>
            <a:ext cx="10515600" cy="6156035"/>
          </a:xfrm>
        </p:spPr>
        <p:txBody>
          <a:bodyPr>
            <a:noAutofit/>
          </a:bodyPr>
          <a:lstStyle/>
          <a:p>
            <a:pPr algn="just"/>
            <a:r>
              <a:rPr lang="en-US" sz="1400" b="1" dirty="0"/>
              <a:t>Node</a:t>
            </a:r>
            <a:r>
              <a:rPr lang="en-US" sz="1400" dirty="0"/>
              <a:t> : A member of the Blockchain network.</a:t>
            </a:r>
          </a:p>
          <a:p>
            <a:pPr algn="just"/>
            <a:r>
              <a:rPr lang="en-US" sz="1400" b="1" dirty="0"/>
              <a:t>Address</a:t>
            </a:r>
            <a:r>
              <a:rPr lang="en-US" sz="1400" dirty="0"/>
              <a:t> : An address is a string of alphanumeric characters which identify an entity in the Blockchain network. Used to send and receive cryptocurrency transactions.</a:t>
            </a:r>
          </a:p>
          <a:p>
            <a:pPr algn="just"/>
            <a:r>
              <a:rPr lang="en-US" sz="1400" b="1" dirty="0"/>
              <a:t>Distributed ledger </a:t>
            </a:r>
            <a:r>
              <a:rPr lang="en-US" sz="1400" dirty="0"/>
              <a:t>: A ledger which is maintained on many nodes in a decentralized network. The records are stored in a chronological order. This ledger can be of two types : Permissioned and Unpermissioned based on who has the access to view the ledger.</a:t>
            </a:r>
          </a:p>
          <a:p>
            <a:pPr algn="just"/>
            <a:r>
              <a:rPr lang="en-US" sz="1400" b="1" dirty="0"/>
              <a:t>Peer to peer </a:t>
            </a:r>
            <a:r>
              <a:rPr lang="en-US" sz="1400" dirty="0"/>
              <a:t>: Also short termed as P2P. As the name suggests, interactions that happen between two peers(parties/entities) in a highly interconnected network.</a:t>
            </a:r>
          </a:p>
          <a:p>
            <a:pPr algn="just"/>
            <a:r>
              <a:rPr lang="en-US" sz="1400" b="1" dirty="0"/>
              <a:t>Block </a:t>
            </a:r>
            <a:r>
              <a:rPr lang="en-US" sz="1400" dirty="0"/>
              <a:t>: A block is a data structure that contains all the necessary metadata about the block(Block Header) itself and contains transactions. The first block in a Blockchain is called the genesis block.</a:t>
            </a:r>
          </a:p>
          <a:p>
            <a:pPr algn="just"/>
            <a:r>
              <a:rPr lang="en-US" sz="1400" b="1" dirty="0"/>
              <a:t>Block height </a:t>
            </a:r>
            <a:r>
              <a:rPr lang="en-US" sz="1400" dirty="0"/>
              <a:t>: Block height is the number of blocks connected in the Blockchain. Block height is a usually measure of the amount of data in the Blockchain.</a:t>
            </a:r>
          </a:p>
          <a:p>
            <a:pPr algn="just"/>
            <a:r>
              <a:rPr lang="en-US" sz="1400" b="1" dirty="0"/>
              <a:t>Blockchain</a:t>
            </a:r>
            <a:r>
              <a:rPr lang="en-US" sz="1400" dirty="0"/>
              <a:t> : A chain of blocks which contain some metadata about the block, some transactions and joined to the previous block by the previous block’s hash value.</a:t>
            </a:r>
          </a:p>
          <a:p>
            <a:pPr algn="just"/>
            <a:r>
              <a:rPr lang="en-US" sz="1400" b="1" dirty="0"/>
              <a:t>Block explorer </a:t>
            </a:r>
            <a:r>
              <a:rPr lang="en-US" sz="1400" dirty="0"/>
              <a:t>: A tool to see statistics of a block in a Blockchain. </a:t>
            </a:r>
          </a:p>
          <a:p>
            <a:pPr algn="just"/>
            <a:r>
              <a:rPr lang="en-US" sz="1400" b="1" dirty="0"/>
              <a:t>Hash</a:t>
            </a:r>
            <a:r>
              <a:rPr lang="en-US" sz="1400" dirty="0"/>
              <a:t> : Performing a hash function on the data in a Blockchain is termed as hash. Commonly used in sentences like the hash of “hello” file is 2cf24dba5fb0a30e26e83b2ac5b9e29e1b161e5c1fa7425e73043362938b9824”. Used in verifying cryptocurrency transactions. Blockchain uses SHA256 algorithm. </a:t>
            </a:r>
            <a:r>
              <a:rPr lang="en-US" sz="1400" dirty="0">
                <a:hlinkClick r:id="rId2"/>
              </a:rPr>
              <a:t>https://xorbin.com/tools/sha256-hash-calculator</a:t>
            </a:r>
            <a:endParaRPr lang="en-US" sz="1400" dirty="0"/>
          </a:p>
          <a:p>
            <a:pPr algn="just"/>
            <a:r>
              <a:rPr lang="en-US" sz="1400" b="1" dirty="0"/>
              <a:t>Hash rate</a:t>
            </a:r>
            <a:r>
              <a:rPr lang="en-US" sz="1400" dirty="0"/>
              <a:t>: Performance of a computer mining is measured in hashes per second or hash rate.</a:t>
            </a:r>
          </a:p>
          <a:p>
            <a:pPr algn="just"/>
            <a:r>
              <a:rPr lang="en-US" sz="1400" b="1" dirty="0"/>
              <a:t>Cryptographic hash function </a:t>
            </a:r>
            <a:r>
              <a:rPr lang="en-US" sz="1400" dirty="0"/>
              <a:t>: A function that takes a variable-size input and output is a fixed-size unique value. SHA-256 algorithm is a cryptographic hash function example.</a:t>
            </a:r>
          </a:p>
          <a:p>
            <a:pPr algn="just"/>
            <a:r>
              <a:rPr lang="en-US" sz="1400" b="1" dirty="0"/>
              <a:t>Mining</a:t>
            </a:r>
            <a:r>
              <a:rPr lang="en-US" sz="1400" dirty="0"/>
              <a:t> : Process of solving a complex mathematical problem in order to attach the new block of transactions to the Blockchain. This term is used in reference to Blockchain that use Proof-of-Work as consensus mechanism. But general use of this term is prevalent too.</a:t>
            </a:r>
          </a:p>
          <a:p>
            <a:pPr algn="just"/>
            <a:r>
              <a:rPr lang="en-US" sz="1400" b="1" dirty="0"/>
              <a:t>Difficulty</a:t>
            </a:r>
            <a:r>
              <a:rPr lang="en-US" sz="1400" dirty="0"/>
              <a:t> : Hardness with which a new block of transactions can be connected to the Blockchain. In Bitcoin, the difficulty is adjusted every 2016 blocks to keep the time of mining a new block at about 10 minutes.</a:t>
            </a:r>
            <a:endParaRPr lang="en-IN" sz="1400" dirty="0"/>
          </a:p>
        </p:txBody>
      </p:sp>
    </p:spTree>
    <p:extLst>
      <p:ext uri="{BB962C8B-B14F-4D97-AF65-F5344CB8AC3E}">
        <p14:creationId xmlns:p14="http://schemas.microsoft.com/office/powerpoint/2010/main" val="1521774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Important Blockchain terminologies (2/4)</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b="1" dirty="0"/>
              <a:t>Block reward : </a:t>
            </a:r>
            <a:r>
              <a:rPr lang="en-US" dirty="0"/>
              <a:t>Reward that is given to the entity which connects the new block to the Blockchain. In the case of Bitcoin, miners get a reward of 12.5 Bitcoins for attaching new block to the Blockchain. In the case of </a:t>
            </a:r>
            <a:r>
              <a:rPr lang="en-US" dirty="0" err="1"/>
              <a:t>Peercoin</a:t>
            </a:r>
            <a:r>
              <a:rPr lang="en-US" dirty="0"/>
              <a:t>, minters get a reward of 42.64 (at the time of writing this article) </a:t>
            </a:r>
            <a:r>
              <a:rPr lang="en-US" dirty="0" err="1"/>
              <a:t>Peercoins</a:t>
            </a:r>
            <a:r>
              <a:rPr lang="en-US" dirty="0"/>
              <a:t> for attaching a new block of transactions to the Blockchain.</a:t>
            </a:r>
          </a:p>
          <a:p>
            <a:pPr algn="just" fontAlgn="base"/>
            <a:r>
              <a:rPr lang="en-US" b="1" dirty="0"/>
              <a:t>Cryptocurrency : </a:t>
            </a:r>
            <a:r>
              <a:rPr lang="en-US" dirty="0"/>
              <a:t>A format of digital asset which is regulated and transacted on the Blockchain network. Encryption techniques are used to regulate the cryptocurrency, hence the name.</a:t>
            </a:r>
          </a:p>
          <a:p>
            <a:pPr algn="just" fontAlgn="base"/>
            <a:r>
              <a:rPr lang="en-US" b="1" dirty="0"/>
              <a:t>Satoshi : </a:t>
            </a:r>
            <a:r>
              <a:rPr lang="en-US" dirty="0"/>
              <a:t>The smallest recordable unit of currency in the Bitcoin. Currently, a </a:t>
            </a:r>
            <a:r>
              <a:rPr lang="en-US" dirty="0" err="1"/>
              <a:t>satoshi</a:t>
            </a:r>
            <a:r>
              <a:rPr lang="en-US" dirty="0"/>
              <a:t> is numerically equal to 0.00000001 BTC.</a:t>
            </a:r>
          </a:p>
          <a:p>
            <a:pPr algn="just" fontAlgn="base"/>
            <a:r>
              <a:rPr lang="en-US" b="1" dirty="0"/>
              <a:t>Altcoin : </a:t>
            </a:r>
            <a:r>
              <a:rPr lang="en-US" dirty="0"/>
              <a:t>An alternative to Bitcoin (</a:t>
            </a:r>
            <a:r>
              <a:rPr lang="en-US" dirty="0" err="1"/>
              <a:t>ALTernative</a:t>
            </a:r>
            <a:r>
              <a:rPr lang="en-US" dirty="0"/>
              <a:t> COIN). A famous altcoin is </a:t>
            </a:r>
            <a:r>
              <a:rPr lang="en-US" dirty="0" err="1"/>
              <a:t>Litecoin</a:t>
            </a:r>
            <a:r>
              <a:rPr lang="en-US" dirty="0"/>
              <a:t>.</a:t>
            </a:r>
          </a:p>
          <a:p>
            <a:pPr algn="just" fontAlgn="base"/>
            <a:r>
              <a:rPr lang="en-US" b="1" dirty="0"/>
              <a:t>Wallet : </a:t>
            </a:r>
            <a:r>
              <a:rPr lang="en-US" dirty="0"/>
              <a:t>A wallet is a file that contains the private keys of an entity. A wallet provides an interface to view and do transactions on the Blockchain. Different wallets for different type of Blockchain.</a:t>
            </a:r>
          </a:p>
          <a:p>
            <a:pPr algn="just"/>
            <a:endParaRPr lang="en-IN" dirty="0"/>
          </a:p>
        </p:txBody>
      </p:sp>
    </p:spTree>
    <p:extLst>
      <p:ext uri="{BB962C8B-B14F-4D97-AF65-F5344CB8AC3E}">
        <p14:creationId xmlns:p14="http://schemas.microsoft.com/office/powerpoint/2010/main" val="1080858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Distributed Computing</a:t>
            </a:r>
            <a:endParaRPr lang="en-IN" b="1" dirty="0"/>
          </a:p>
        </p:txBody>
      </p:sp>
      <p:sp>
        <p:nvSpPr>
          <p:cNvPr id="3" name="Content Placeholder 2"/>
          <p:cNvSpPr>
            <a:spLocks noGrp="1"/>
          </p:cNvSpPr>
          <p:nvPr>
            <p:ph idx="1"/>
          </p:nvPr>
        </p:nvSpPr>
        <p:spPr/>
        <p:txBody>
          <a:bodyPr/>
          <a:lstStyle/>
          <a:p>
            <a:pPr algn="just"/>
            <a:r>
              <a:rPr lang="en-US" dirty="0"/>
              <a:t>Distributed computing is the method of making multiple computers work together to solve a common problem. </a:t>
            </a:r>
          </a:p>
          <a:p>
            <a:pPr algn="just"/>
            <a:r>
              <a:rPr lang="en-US" dirty="0"/>
              <a:t>It makes a computer network appear as a powerful single computer that provides large-scale resources to deal with complex challenges.</a:t>
            </a:r>
          </a:p>
          <a:p>
            <a:pPr algn="just"/>
            <a:r>
              <a:rPr lang="en-US" dirty="0"/>
              <a:t>Distributed computing is one of the fundamental computing principles that drive the Blockchain technology. </a:t>
            </a:r>
            <a:endParaRPr lang="en-IN" dirty="0"/>
          </a:p>
        </p:txBody>
      </p:sp>
    </p:spTree>
    <p:extLst>
      <p:ext uri="{BB962C8B-B14F-4D97-AF65-F5344CB8AC3E}">
        <p14:creationId xmlns:p14="http://schemas.microsoft.com/office/powerpoint/2010/main" val="2999684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Important Blockchain terminologies (3/4)</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b="1" dirty="0"/>
              <a:t>Consensus</a:t>
            </a:r>
            <a:r>
              <a:rPr lang="en-US" dirty="0"/>
              <a:t>: Consensus is a way for all the nodes in a network to agree on the shared state of the ledger (list of transactions). Some common consensus mechanisms are Raft, </a:t>
            </a:r>
            <a:r>
              <a:rPr lang="en-US" dirty="0" err="1"/>
              <a:t>Paxos</a:t>
            </a:r>
            <a:r>
              <a:rPr lang="en-US" dirty="0"/>
              <a:t>, Byzantine Fault Tolerance algorithm, Proof-of-Work(</a:t>
            </a:r>
            <a:r>
              <a:rPr lang="en-US" dirty="0" err="1"/>
              <a:t>PoW</a:t>
            </a:r>
            <a:r>
              <a:rPr lang="en-US" dirty="0"/>
              <a:t>), Proof-of-Stake (</a:t>
            </a:r>
            <a:r>
              <a:rPr lang="en-US" dirty="0" err="1"/>
              <a:t>PoS</a:t>
            </a:r>
            <a:r>
              <a:rPr lang="en-US" dirty="0"/>
              <a:t>), etc.</a:t>
            </a:r>
          </a:p>
          <a:p>
            <a:pPr algn="just"/>
            <a:r>
              <a:rPr lang="en-US" b="1" dirty="0"/>
              <a:t>Smart contract</a:t>
            </a:r>
            <a:r>
              <a:rPr lang="en-US" dirty="0"/>
              <a:t>: A smart contract has details and permissions written in code that require an exact sequence of events to take place to trigger the agreement of the terms mentioned in the smart contract. It can also include the time constraints that can introduce deadlines in the contract. Also known as </a:t>
            </a:r>
            <a:r>
              <a:rPr lang="en-US" dirty="0" err="1"/>
              <a:t>cryptocontract</a:t>
            </a:r>
            <a:r>
              <a:rPr lang="en-US" dirty="0"/>
              <a:t> and digital contract. It was first put forward by Nick Szabo in 1994.</a:t>
            </a:r>
          </a:p>
          <a:p>
            <a:pPr algn="just"/>
            <a:r>
              <a:rPr lang="en-US" b="1" dirty="0"/>
              <a:t>Transaction</a:t>
            </a:r>
            <a:r>
              <a:rPr lang="en-US" dirty="0"/>
              <a:t>: An exchange of assets between two parties/entities.</a:t>
            </a:r>
          </a:p>
          <a:p>
            <a:pPr algn="just"/>
            <a:r>
              <a:rPr lang="en-US" b="1" dirty="0"/>
              <a:t>Transaction Fee</a:t>
            </a:r>
            <a:r>
              <a:rPr lang="en-US" dirty="0"/>
              <a:t>: A part of the digital asset (cryptocurrency) that is charged from the parties who perform that transaction as a way to pay the networks who invest their resources in order to sustain the Blockchain. In a proof of stake based Blockchain (like </a:t>
            </a:r>
            <a:r>
              <a:rPr lang="en-US" dirty="0" err="1"/>
              <a:t>Peercoin</a:t>
            </a:r>
            <a:r>
              <a:rPr lang="en-US" dirty="0"/>
              <a:t>). the transaction fee is transferred to the minter/forger once he validates the new block of transactions successfully.</a:t>
            </a:r>
            <a:endParaRPr lang="en-IN" dirty="0"/>
          </a:p>
        </p:txBody>
      </p:sp>
    </p:spTree>
    <p:extLst>
      <p:ext uri="{BB962C8B-B14F-4D97-AF65-F5344CB8AC3E}">
        <p14:creationId xmlns:p14="http://schemas.microsoft.com/office/powerpoint/2010/main" val="11401115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Important Blockchain terminologies (4/4)</a:t>
            </a:r>
            <a:endParaRPr lang="en-IN" dirty="0"/>
          </a:p>
        </p:txBody>
      </p:sp>
      <p:sp>
        <p:nvSpPr>
          <p:cNvPr id="3" name="Content Placeholder 2"/>
          <p:cNvSpPr>
            <a:spLocks noGrp="1"/>
          </p:cNvSpPr>
          <p:nvPr>
            <p:ph idx="1"/>
          </p:nvPr>
        </p:nvSpPr>
        <p:spPr>
          <a:xfrm>
            <a:off x="838200" y="1825625"/>
            <a:ext cx="10515600" cy="4741430"/>
          </a:xfrm>
        </p:spPr>
        <p:txBody>
          <a:bodyPr>
            <a:noAutofit/>
          </a:bodyPr>
          <a:lstStyle/>
          <a:p>
            <a:pPr algn="just"/>
            <a:r>
              <a:rPr lang="en-US" sz="1600" b="1" dirty="0"/>
              <a:t>Blockchain fork</a:t>
            </a:r>
            <a:r>
              <a:rPr lang="en-US" sz="1600" dirty="0"/>
              <a:t>: An act of Blockchain software update which leads to splitting of a Blockchain into two or more valid blockchains. There are three common types of forks in Blockchain, namely, hard fork, soft fork, temporary/accidental fork.</a:t>
            </a:r>
          </a:p>
          <a:p>
            <a:pPr algn="just"/>
            <a:r>
              <a:rPr lang="en-US" sz="1600" b="1" dirty="0"/>
              <a:t>51% attack</a:t>
            </a:r>
            <a:r>
              <a:rPr lang="en-US" sz="1600" dirty="0"/>
              <a:t>: An attack in which a single organization (of entities) performs invalid activities on the Blockchain network because they control 51% of the network’s resources. In the Bitcoin network, it refers to owning 51% of miners. In </a:t>
            </a:r>
            <a:r>
              <a:rPr lang="en-US" sz="1600" dirty="0" err="1"/>
              <a:t>Peercoin</a:t>
            </a:r>
            <a:r>
              <a:rPr lang="en-US" sz="1600" dirty="0"/>
              <a:t>, it refers to owning 51% of </a:t>
            </a:r>
            <a:r>
              <a:rPr lang="en-US" sz="1600" dirty="0" err="1"/>
              <a:t>peercoins</a:t>
            </a:r>
            <a:r>
              <a:rPr lang="en-US" sz="1600" dirty="0"/>
              <a:t>.</a:t>
            </a:r>
          </a:p>
          <a:p>
            <a:pPr algn="just"/>
            <a:r>
              <a:rPr lang="en-US" sz="1600" b="1" dirty="0"/>
              <a:t>Double Spend</a:t>
            </a:r>
            <a:r>
              <a:rPr lang="en-US" sz="1600" dirty="0"/>
              <a:t>: An act of using the same digital asset (cryptocurrency) twice. Its a common type of attack in blockchains. This type of attack becomes more difficult with increasing members that add the new block to the chain.</a:t>
            </a:r>
          </a:p>
          <a:p>
            <a:pPr algn="just"/>
            <a:r>
              <a:rPr lang="en-US" sz="1600" b="1" dirty="0"/>
              <a:t>Confirmation</a:t>
            </a:r>
            <a:r>
              <a:rPr lang="en-US" sz="1600" dirty="0"/>
              <a:t>: The confirmation is the act of successfully adding a transaction to the Blockchain after verification. As a rule of thumb, more confirmations means more security against a double spend attack (permanency).</a:t>
            </a:r>
          </a:p>
          <a:p>
            <a:pPr algn="just"/>
            <a:r>
              <a:rPr lang="en-US" sz="1600" b="1" dirty="0" err="1"/>
              <a:t>Testnet</a:t>
            </a:r>
            <a:r>
              <a:rPr lang="en-US" sz="1600" dirty="0"/>
              <a:t>: As the name suggests, a Bitcoin test Blockchain which is used by the network developers to carry out tests so that the main Blockchain network is not affected. Assets in a </a:t>
            </a:r>
            <a:r>
              <a:rPr lang="en-US" sz="1600" dirty="0" err="1"/>
              <a:t>testnet</a:t>
            </a:r>
            <a:r>
              <a:rPr lang="en-US" sz="1600" dirty="0"/>
              <a:t> do not have any value. There have been three generations of </a:t>
            </a:r>
            <a:r>
              <a:rPr lang="en-US" sz="1600" dirty="0" err="1"/>
              <a:t>testnet</a:t>
            </a:r>
            <a:r>
              <a:rPr lang="en-US" sz="1600" dirty="0"/>
              <a:t> at the time of writing this article i.e., Testnet1, Testnet2, Testnet3 (currently).</a:t>
            </a:r>
          </a:p>
          <a:p>
            <a:pPr algn="just"/>
            <a:r>
              <a:rPr lang="en-US" sz="1600" b="1" dirty="0" err="1"/>
              <a:t>dApp</a:t>
            </a:r>
            <a:r>
              <a:rPr lang="en-US" sz="1600" dirty="0"/>
              <a:t>: </a:t>
            </a:r>
            <a:r>
              <a:rPr lang="en-US" sz="1600" dirty="0">
                <a:solidFill>
                  <a:srgbClr val="FF0000"/>
                </a:solidFill>
              </a:rPr>
              <a:t>Full form : decentralized Application</a:t>
            </a:r>
            <a:r>
              <a:rPr lang="en-US" sz="1600" dirty="0"/>
              <a:t>. An application that is open sourced which is operated anonymously and has its data stored on a Blockchain. It must have some kind of incentive for the members who help to construct the Blockchain.</a:t>
            </a:r>
          </a:p>
          <a:p>
            <a:pPr algn="just"/>
            <a:r>
              <a:rPr lang="en-US" sz="1600" b="1" dirty="0"/>
              <a:t>ASIC</a:t>
            </a:r>
            <a:r>
              <a:rPr lang="en-US" sz="1600" dirty="0"/>
              <a:t> : </a:t>
            </a:r>
            <a:r>
              <a:rPr lang="en-US" sz="1600" dirty="0">
                <a:solidFill>
                  <a:srgbClr val="FF0000"/>
                </a:solidFill>
              </a:rPr>
              <a:t>Full form : Application Specific Integrated Circuit</a:t>
            </a:r>
            <a:r>
              <a:rPr lang="en-US" sz="1600" dirty="0"/>
              <a:t>. These are a type of computers which are designed for performing a special task. In the case of Bitcoin, ASIC computers are used to solve SHA-256 hashing problem which help to connect the new blocks to the Blockchain.</a:t>
            </a:r>
            <a:endParaRPr lang="en-IN" sz="1600" dirty="0"/>
          </a:p>
        </p:txBody>
      </p:sp>
    </p:spTree>
    <p:extLst>
      <p:ext uri="{BB962C8B-B14F-4D97-AF65-F5344CB8AC3E}">
        <p14:creationId xmlns:p14="http://schemas.microsoft.com/office/powerpoint/2010/main" val="1149789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Core Components of Blockchain Architecture</a:t>
            </a:r>
            <a:endParaRPr lang="en-IN" dirty="0"/>
          </a:p>
        </p:txBody>
      </p:sp>
      <p:sp>
        <p:nvSpPr>
          <p:cNvPr id="3" name="Content Placeholder 2"/>
          <p:cNvSpPr>
            <a:spLocks noGrp="1"/>
          </p:cNvSpPr>
          <p:nvPr>
            <p:ph idx="1"/>
          </p:nvPr>
        </p:nvSpPr>
        <p:spPr/>
        <p:txBody>
          <a:bodyPr>
            <a:normAutofit fontScale="55000" lnSpcReduction="20000"/>
          </a:bodyPr>
          <a:lstStyle/>
          <a:p>
            <a:pPr algn="just" fontAlgn="base"/>
            <a:r>
              <a:rPr lang="en-US" b="1" dirty="0"/>
              <a:t>Node: </a:t>
            </a:r>
            <a:r>
              <a:rPr lang="en-US" dirty="0"/>
              <a:t>Nodes are network participants and their devices permit them to keep track of the distributed ledger and serve as communication hubs in various network tasks. A block broadcasts all the network nodes when a miner looks to add a new block in transactions to the Blockchain.</a:t>
            </a:r>
          </a:p>
          <a:p>
            <a:pPr algn="just" fontAlgn="base"/>
            <a:r>
              <a:rPr lang="en-US" b="1" dirty="0"/>
              <a:t>Transactions: </a:t>
            </a:r>
            <a:r>
              <a:rPr lang="en-US" dirty="0"/>
              <a:t>A transaction refers to a contract or agreement and transfers of assets between parties. The asset is typically cash or property. The network of computers in Blockchain stores the transactional data as copy with the storage typically referred to as a digital ledger. </a:t>
            </a:r>
          </a:p>
          <a:p>
            <a:pPr algn="just" fontAlgn="base"/>
            <a:r>
              <a:rPr lang="en-US" b="1" dirty="0"/>
              <a:t>Block: </a:t>
            </a:r>
            <a:r>
              <a:rPr lang="en-US" dirty="0"/>
              <a:t>A block in a Blockchain network is similar to a link in a chain. In the field of cryptocurrency, blocks are like records that store transactions like a record book, and those are encrypted into a hash tree. There are a huge number of transactions occurring every day in the world. It is important for the users to keep track of those transactions, and they do it with the help of a block structure. The block structure of the Blockchain is mentioned in the very first diagram in this article.</a:t>
            </a:r>
          </a:p>
          <a:p>
            <a:pPr algn="just" fontAlgn="base"/>
            <a:r>
              <a:rPr lang="en-US" b="1" dirty="0"/>
              <a:t>Chain:</a:t>
            </a:r>
            <a:r>
              <a:rPr lang="en-US" dirty="0"/>
              <a:t> Chain is the concept where all the blocks are connected with the help of a chain in the whole Blockchain structure in the world. And those blocks are connected with the help of the previous block hash and it indicates a chaining structure.</a:t>
            </a:r>
          </a:p>
          <a:p>
            <a:pPr algn="just" fontAlgn="base"/>
            <a:r>
              <a:rPr lang="en-US" b="1" dirty="0"/>
              <a:t>Miners:</a:t>
            </a:r>
            <a:r>
              <a:rPr lang="en-US" dirty="0"/>
              <a:t> Blockchain mining is a process that validates every step in the transactions while operating all cryptocurrencies. People involved in this mining they called miners. Blockchain mining is a process to validate each step in the transactions while operating cryptocurrencies.</a:t>
            </a:r>
          </a:p>
          <a:p>
            <a:pPr algn="just" fontAlgn="base"/>
            <a:r>
              <a:rPr lang="en-US" b="1" dirty="0"/>
              <a:t>Consensus:</a:t>
            </a:r>
            <a:r>
              <a:rPr lang="en-US" dirty="0"/>
              <a:t> A consensus is a fault-tolerant mechanism that is used in computer and Blockchain systems to achieve the necessary agreement on a single state of the network among distributed processes or multi-agent systems, such as with cryptocurrencies. It is useful in record keeping and other things. </a:t>
            </a:r>
          </a:p>
          <a:p>
            <a:endParaRPr lang="en-IN" dirty="0"/>
          </a:p>
        </p:txBody>
      </p:sp>
    </p:spTree>
    <p:extLst>
      <p:ext uri="{BB962C8B-B14F-4D97-AF65-F5344CB8AC3E}">
        <p14:creationId xmlns:p14="http://schemas.microsoft.com/office/powerpoint/2010/main" val="1206187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Layered structure of the </a:t>
            </a:r>
            <a:r>
              <a:rPr lang="en-US" dirty="0" err="1"/>
              <a:t>Blockchain</a:t>
            </a:r>
            <a:r>
              <a:rPr lang="en-US" dirty="0"/>
              <a:t> architecture</a:t>
            </a:r>
            <a:br>
              <a:rPr lang="en-US" dirty="0"/>
            </a:br>
            <a:endParaRPr lang="en-IN" dirty="0"/>
          </a:p>
        </p:txBody>
      </p:sp>
      <p:pic>
        <p:nvPicPr>
          <p:cNvPr id="4" name="Content Placeholder 3"/>
          <p:cNvPicPr>
            <a:picLocks noGrp="1" noChangeAspect="1"/>
          </p:cNvPicPr>
          <p:nvPr>
            <p:ph idx="1"/>
          </p:nvPr>
        </p:nvPicPr>
        <p:blipFill>
          <a:blip r:embed="rId3"/>
          <a:stretch>
            <a:fillRect/>
          </a:stretch>
        </p:blipFill>
        <p:spPr>
          <a:xfrm>
            <a:off x="2509897" y="1825625"/>
            <a:ext cx="7172205" cy="4351338"/>
          </a:xfrm>
          <a:prstGeom prst="rect">
            <a:avLst/>
          </a:prstGeom>
        </p:spPr>
      </p:pic>
      <p:sp>
        <p:nvSpPr>
          <p:cNvPr id="3" name="TextBox 2">
            <a:extLst>
              <a:ext uri="{FF2B5EF4-FFF2-40B4-BE49-F238E27FC236}">
                <a16:creationId xmlns:a16="http://schemas.microsoft.com/office/drawing/2014/main" id="{99509C4C-4B2F-B4DB-8256-B3BA8933C900}"/>
              </a:ext>
            </a:extLst>
          </p:cNvPr>
          <p:cNvSpPr txBox="1"/>
          <p:nvPr/>
        </p:nvSpPr>
        <p:spPr>
          <a:xfrm>
            <a:off x="967563" y="6507126"/>
            <a:ext cx="6358270" cy="369332"/>
          </a:xfrm>
          <a:prstGeom prst="rect">
            <a:avLst/>
          </a:prstGeom>
          <a:noFill/>
        </p:spPr>
        <p:txBody>
          <a:bodyPr wrap="square" rtlCol="0">
            <a:spAutoFit/>
          </a:bodyPr>
          <a:lstStyle/>
          <a:p>
            <a:r>
              <a:rPr lang="en-US" b="1" dirty="0">
                <a:solidFill>
                  <a:srgbClr val="FF0000"/>
                </a:solidFill>
              </a:rPr>
              <a:t>Refer Notes Section Below for a Detailed Description.</a:t>
            </a:r>
            <a:endParaRPr lang="en-IN" b="1" dirty="0">
              <a:solidFill>
                <a:srgbClr val="FF0000"/>
              </a:solidFill>
            </a:endParaRPr>
          </a:p>
        </p:txBody>
      </p:sp>
    </p:spTree>
    <p:extLst>
      <p:ext uri="{BB962C8B-B14F-4D97-AF65-F5344CB8AC3E}">
        <p14:creationId xmlns:p14="http://schemas.microsoft.com/office/powerpoint/2010/main" val="3372248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346" y="238376"/>
            <a:ext cx="10515600" cy="621703"/>
          </a:xfrm>
        </p:spPr>
        <p:txBody>
          <a:bodyPr>
            <a:normAutofit fontScale="90000"/>
          </a:bodyPr>
          <a:lstStyle/>
          <a:p>
            <a:r>
              <a:rPr lang="en-US" b="1" dirty="0"/>
              <a:t>Block in Blockchain</a:t>
            </a:r>
            <a:endParaRPr lang="en-IN" b="1" dirty="0"/>
          </a:p>
        </p:txBody>
      </p:sp>
      <p:pic>
        <p:nvPicPr>
          <p:cNvPr id="6146" name="Picture 2" descr="Blockchain | NI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771" y="1485468"/>
            <a:ext cx="10455563" cy="2552378"/>
          </a:xfrm>
          <a:prstGeom prst="rect">
            <a:avLst/>
          </a:prstGeom>
          <a:solidFill>
            <a:schemeClr val="bg1"/>
          </a:solidFill>
          <a:ln w="25400">
            <a:solidFill>
              <a:schemeClr val="accent2">
                <a:lumMod val="75000"/>
              </a:schemeClr>
            </a:solidFill>
          </a:ln>
        </p:spPr>
      </p:pic>
      <p:pic>
        <p:nvPicPr>
          <p:cNvPr id="3" name="Picture 2"/>
          <p:cNvPicPr>
            <a:picLocks noChangeAspect="1"/>
          </p:cNvPicPr>
          <p:nvPr/>
        </p:nvPicPr>
        <p:blipFill>
          <a:blip r:embed="rId3"/>
          <a:stretch>
            <a:fillRect/>
          </a:stretch>
        </p:blipFill>
        <p:spPr>
          <a:xfrm>
            <a:off x="530770" y="4240669"/>
            <a:ext cx="10455563" cy="2589524"/>
          </a:xfrm>
          <a:prstGeom prst="rect">
            <a:avLst/>
          </a:prstGeom>
          <a:ln w="25400">
            <a:solidFill>
              <a:schemeClr val="accent2">
                <a:lumMod val="75000"/>
              </a:schemeClr>
            </a:solidFill>
          </a:ln>
        </p:spPr>
      </p:pic>
      <p:pic>
        <p:nvPicPr>
          <p:cNvPr id="4" name="Picture 3"/>
          <p:cNvPicPr>
            <a:picLocks noChangeAspect="1"/>
          </p:cNvPicPr>
          <p:nvPr/>
        </p:nvPicPr>
        <p:blipFill>
          <a:blip r:embed="rId4"/>
          <a:stretch>
            <a:fillRect/>
          </a:stretch>
        </p:blipFill>
        <p:spPr>
          <a:xfrm>
            <a:off x="899783" y="930220"/>
            <a:ext cx="10372725" cy="352425"/>
          </a:xfrm>
          <a:prstGeom prst="rect">
            <a:avLst/>
          </a:prstGeom>
        </p:spPr>
      </p:pic>
    </p:spTree>
    <p:extLst>
      <p:ext uri="{BB962C8B-B14F-4D97-AF65-F5344CB8AC3E}">
        <p14:creationId xmlns:p14="http://schemas.microsoft.com/office/powerpoint/2010/main" val="3559876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in Blockchain</a:t>
            </a:r>
            <a:endParaRPr lang="en-IN" b="1" dirty="0"/>
          </a:p>
        </p:txBody>
      </p:sp>
      <p:sp>
        <p:nvSpPr>
          <p:cNvPr id="3" name="Content Placeholder 2"/>
          <p:cNvSpPr>
            <a:spLocks noGrp="1"/>
          </p:cNvSpPr>
          <p:nvPr>
            <p:ph idx="1"/>
          </p:nvPr>
        </p:nvSpPr>
        <p:spPr/>
        <p:txBody>
          <a:bodyPr>
            <a:normAutofit fontScale="92500" lnSpcReduction="20000"/>
          </a:bodyPr>
          <a:lstStyle/>
          <a:p>
            <a:pPr algn="just"/>
            <a:r>
              <a:rPr lang="en-US" dirty="0"/>
              <a:t>A block is actually the building block or the key element of a Blockchain.</a:t>
            </a:r>
          </a:p>
          <a:p>
            <a:pPr algn="just"/>
            <a:r>
              <a:rPr lang="en-US" dirty="0"/>
              <a:t>The definition of a Blockchain is based on its blocks. A Blockchain is a chain of multiple blocks.</a:t>
            </a:r>
          </a:p>
          <a:p>
            <a:pPr algn="just"/>
            <a:r>
              <a:rPr lang="en-US" dirty="0"/>
              <a:t>Blocks contain transactions. Each block contains a different number of transactions.</a:t>
            </a:r>
          </a:p>
          <a:p>
            <a:pPr algn="just"/>
            <a:r>
              <a:rPr lang="en-US" dirty="0"/>
              <a:t>These transactions are contained in blocks so that they would be added to the distributed ledger.</a:t>
            </a:r>
          </a:p>
          <a:p>
            <a:pPr algn="just"/>
            <a:r>
              <a:rPr lang="en-US" dirty="0"/>
              <a:t>The number of transactions is limited by the block size and gas limit. Generally, the block contains more than 500 transactions.</a:t>
            </a:r>
          </a:p>
          <a:p>
            <a:pPr algn="just"/>
            <a:r>
              <a:rPr lang="en-US" dirty="0"/>
              <a:t>Other than transactions, a block also consists of some metadata. This metadata is stored in the header of the Blockchain.</a:t>
            </a:r>
          </a:p>
          <a:p>
            <a:pPr algn="just"/>
            <a:r>
              <a:rPr lang="en-US" dirty="0"/>
              <a:t>The size of a block header is 80 bytes.</a:t>
            </a:r>
          </a:p>
          <a:p>
            <a:endParaRPr lang="en-IN" dirty="0"/>
          </a:p>
        </p:txBody>
      </p:sp>
    </p:spTree>
    <p:extLst>
      <p:ext uri="{BB962C8B-B14F-4D97-AF65-F5344CB8AC3E}">
        <p14:creationId xmlns:p14="http://schemas.microsoft.com/office/powerpoint/2010/main" val="2170565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in Blockchain</a:t>
            </a:r>
            <a:endParaRPr lang="en-IN" b="1" dirty="0"/>
          </a:p>
        </p:txBody>
      </p:sp>
      <p:sp>
        <p:nvSpPr>
          <p:cNvPr id="3" name="Content Placeholder 2"/>
          <p:cNvSpPr>
            <a:spLocks noGrp="1"/>
          </p:cNvSpPr>
          <p:nvPr>
            <p:ph idx="1"/>
          </p:nvPr>
        </p:nvSpPr>
        <p:spPr/>
        <p:txBody>
          <a:bodyPr>
            <a:normAutofit fontScale="77500" lnSpcReduction="20000"/>
          </a:bodyPr>
          <a:lstStyle/>
          <a:p>
            <a:pPr algn="just"/>
            <a:r>
              <a:rPr lang="en-US" dirty="0"/>
              <a:t>As the blocks are linked together one after the other, they have a parent-child relationship. </a:t>
            </a:r>
          </a:p>
          <a:p>
            <a:pPr algn="just"/>
            <a:r>
              <a:rPr lang="en-US" dirty="0"/>
              <a:t>Each block is the parent of the upcoming block. Each child block contains the hash of the previous block i.e., its parent block. </a:t>
            </a:r>
          </a:p>
          <a:p>
            <a:pPr algn="just"/>
            <a:r>
              <a:rPr lang="en-US" dirty="0"/>
              <a:t>The first block of the Blockchain is called Genesis Block and it has no parent. </a:t>
            </a:r>
          </a:p>
          <a:p>
            <a:pPr algn="just"/>
            <a:r>
              <a:rPr lang="en-US" dirty="0"/>
              <a:t>The block contains different fields which can be roughly categorized as listed below:</a:t>
            </a:r>
          </a:p>
          <a:p>
            <a:pPr marL="514350" indent="-514350" algn="just">
              <a:buFont typeface="+mj-lt"/>
              <a:buAutoNum type="alphaLcParenR"/>
            </a:pPr>
            <a:r>
              <a:rPr lang="en-US" dirty="0">
                <a:solidFill>
                  <a:srgbClr val="FF0000"/>
                </a:solidFill>
              </a:rPr>
              <a:t>The block size</a:t>
            </a:r>
            <a:r>
              <a:rPr lang="en-US" dirty="0"/>
              <a:t>: The size of this field is 4 bytes and it contains the size of the block.</a:t>
            </a:r>
          </a:p>
          <a:p>
            <a:pPr marL="514350" indent="-514350" algn="just">
              <a:buFont typeface="+mj-lt"/>
              <a:buAutoNum type="alphaLcParenR"/>
            </a:pPr>
            <a:r>
              <a:rPr lang="en-US" dirty="0">
                <a:solidFill>
                  <a:srgbClr val="FF0000"/>
                </a:solidFill>
              </a:rPr>
              <a:t>The block header</a:t>
            </a:r>
            <a:r>
              <a:rPr lang="en-US" dirty="0"/>
              <a:t>: The size of a block header is 80 bytes. It further contains different fields.</a:t>
            </a:r>
          </a:p>
          <a:p>
            <a:pPr marL="514350" indent="-514350" algn="just">
              <a:buFont typeface="+mj-lt"/>
              <a:buAutoNum type="alphaLcParenR"/>
            </a:pPr>
            <a:r>
              <a:rPr lang="en-US" dirty="0">
                <a:solidFill>
                  <a:srgbClr val="FF0000"/>
                </a:solidFill>
              </a:rPr>
              <a:t>The transaction counter</a:t>
            </a:r>
            <a:r>
              <a:rPr lang="en-US" dirty="0"/>
              <a:t>: This field contains the number of transactions and the size of it is between 1-9 bytes.</a:t>
            </a:r>
          </a:p>
          <a:p>
            <a:pPr marL="514350" indent="-514350" algn="just">
              <a:buFont typeface="+mj-lt"/>
              <a:buAutoNum type="alphaLcParenR"/>
            </a:pPr>
            <a:r>
              <a:rPr lang="en-US" dirty="0">
                <a:solidFill>
                  <a:srgbClr val="FF0000"/>
                </a:solidFill>
              </a:rPr>
              <a:t>The transactions</a:t>
            </a:r>
            <a:r>
              <a:rPr lang="en-US" dirty="0"/>
              <a:t>: This field contains transactions of the block and its size is variable.</a:t>
            </a:r>
          </a:p>
          <a:p>
            <a:endParaRPr lang="en-IN" dirty="0"/>
          </a:p>
        </p:txBody>
      </p:sp>
    </p:spTree>
    <p:extLst>
      <p:ext uri="{BB962C8B-B14F-4D97-AF65-F5344CB8AC3E}">
        <p14:creationId xmlns:p14="http://schemas.microsoft.com/office/powerpoint/2010/main" val="2468120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Block Header</a:t>
            </a:r>
            <a:endParaRPr lang="en-IN" b="1" dirty="0"/>
          </a:p>
        </p:txBody>
      </p:sp>
      <p:sp>
        <p:nvSpPr>
          <p:cNvPr id="3" name="Content Placeholder 2"/>
          <p:cNvSpPr>
            <a:spLocks noGrp="1"/>
          </p:cNvSpPr>
          <p:nvPr>
            <p:ph idx="1"/>
          </p:nvPr>
        </p:nvSpPr>
        <p:spPr>
          <a:xfrm>
            <a:off x="231618" y="1536252"/>
            <a:ext cx="6558481" cy="4351338"/>
          </a:xfrm>
        </p:spPr>
        <p:txBody>
          <a:bodyPr>
            <a:normAutofit fontScale="62500" lnSpcReduction="20000"/>
          </a:bodyPr>
          <a:lstStyle/>
          <a:p>
            <a:pPr algn="just"/>
            <a:r>
              <a:rPr lang="en-US" dirty="0">
                <a:solidFill>
                  <a:srgbClr val="FF0000"/>
                </a:solidFill>
              </a:rPr>
              <a:t>Version</a:t>
            </a:r>
            <a:r>
              <a:rPr lang="en-US" dirty="0"/>
              <a:t>: This field stores the version number to show software upgrades. The size of the version field is 4 bytes.</a:t>
            </a:r>
          </a:p>
          <a:p>
            <a:pPr algn="just"/>
            <a:r>
              <a:rPr lang="en-US" dirty="0">
                <a:solidFill>
                  <a:srgbClr val="FF0000"/>
                </a:solidFill>
              </a:rPr>
              <a:t>Hash of the previous block</a:t>
            </a:r>
            <a:r>
              <a:rPr lang="en-US" dirty="0"/>
              <a:t>: Every block header gives information about the previous or parent block. This field contains the hash value of the previous block and this reference connects all the blocks. The size of this field is 32 bytes.</a:t>
            </a:r>
          </a:p>
          <a:p>
            <a:pPr algn="just"/>
            <a:r>
              <a:rPr lang="en-US" dirty="0" err="1">
                <a:solidFill>
                  <a:srgbClr val="FF0000"/>
                </a:solidFill>
              </a:rPr>
              <a:t>Merkle</a:t>
            </a:r>
            <a:r>
              <a:rPr lang="en-US" dirty="0">
                <a:solidFill>
                  <a:srgbClr val="FF0000"/>
                </a:solidFill>
              </a:rPr>
              <a:t> tree root</a:t>
            </a:r>
            <a:r>
              <a:rPr lang="en-US" dirty="0"/>
              <a:t>: A </a:t>
            </a:r>
            <a:r>
              <a:rPr lang="en-US" dirty="0" err="1"/>
              <a:t>Merkle</a:t>
            </a:r>
            <a:r>
              <a:rPr lang="en-US" dirty="0"/>
              <a:t> tree is a structure obtained from hashing the transactional data of a block. The root of this tree is stored in the block header under this field. 32 bytes is the size of the </a:t>
            </a:r>
            <a:r>
              <a:rPr lang="en-US" dirty="0" err="1"/>
              <a:t>Merkle</a:t>
            </a:r>
            <a:r>
              <a:rPr lang="en-US" dirty="0"/>
              <a:t> tree root field.</a:t>
            </a:r>
          </a:p>
          <a:p>
            <a:pPr algn="just"/>
            <a:r>
              <a:rPr lang="en-US" dirty="0">
                <a:solidFill>
                  <a:srgbClr val="FF0000"/>
                </a:solidFill>
              </a:rPr>
              <a:t>Timestamp</a:t>
            </a:r>
            <a:r>
              <a:rPr lang="en-US" dirty="0"/>
              <a:t>: This field contains the time at which the block was created. The size of this field is 4 bytes.</a:t>
            </a:r>
          </a:p>
          <a:p>
            <a:pPr algn="just"/>
            <a:r>
              <a:rPr lang="en-US" dirty="0">
                <a:solidFill>
                  <a:srgbClr val="FF0000"/>
                </a:solidFill>
              </a:rPr>
              <a:t>Difficulty</a:t>
            </a:r>
            <a:r>
              <a:rPr lang="en-US" dirty="0"/>
              <a:t>: The mining difficulty at the time of the block creation is stored in this field. Its size is 4 bytes.</a:t>
            </a:r>
          </a:p>
          <a:p>
            <a:pPr algn="just"/>
            <a:r>
              <a:rPr lang="en-US" dirty="0">
                <a:solidFill>
                  <a:srgbClr val="FF0000"/>
                </a:solidFill>
              </a:rPr>
              <a:t>Nonce</a:t>
            </a:r>
            <a:r>
              <a:rPr lang="en-US" dirty="0"/>
              <a:t>: A nonce (</a:t>
            </a:r>
            <a:r>
              <a:rPr lang="en-IN" dirty="0"/>
              <a:t>number only used once)</a:t>
            </a:r>
            <a:r>
              <a:rPr lang="en-US" dirty="0"/>
              <a:t> is a value used during the mining of the block. This field’s size is also 4 bytes.</a:t>
            </a:r>
          </a:p>
          <a:p>
            <a:pPr algn="just"/>
            <a:endParaRPr lang="en-IN" dirty="0"/>
          </a:p>
        </p:txBody>
      </p:sp>
      <p:pic>
        <p:nvPicPr>
          <p:cNvPr id="1026" name="Picture 2" descr="A Decomposition Of The Bitcoin Block Header - DataDrivenInves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954" y="1690688"/>
            <a:ext cx="5025428" cy="32181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733229" y="1536799"/>
            <a:ext cx="777844" cy="307777"/>
          </a:xfrm>
          <a:prstGeom prst="rect">
            <a:avLst/>
          </a:prstGeom>
          <a:noFill/>
        </p:spPr>
        <p:txBody>
          <a:bodyPr wrap="square" rtlCol="0">
            <a:spAutoFit/>
          </a:bodyPr>
          <a:lstStyle/>
          <a:p>
            <a:r>
              <a:rPr lang="en-US" sz="1400" b="1" dirty="0">
                <a:solidFill>
                  <a:schemeClr val="accent5">
                    <a:lumMod val="75000"/>
                  </a:schemeClr>
                </a:solidFill>
              </a:rPr>
              <a:t>(Bytes)</a:t>
            </a:r>
            <a:endParaRPr lang="en-IN" sz="1400" b="1" dirty="0">
              <a:solidFill>
                <a:schemeClr val="accent5">
                  <a:lumMod val="75000"/>
                </a:schemeClr>
              </a:solidFill>
            </a:endParaRPr>
          </a:p>
        </p:txBody>
      </p:sp>
    </p:spTree>
    <p:extLst>
      <p:ext uri="{BB962C8B-B14F-4D97-AF65-F5344CB8AC3E}">
        <p14:creationId xmlns:p14="http://schemas.microsoft.com/office/powerpoint/2010/main" val="3618314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Properties of Block</a:t>
            </a:r>
            <a:endParaRPr lang="en-IN" b="1" dirty="0"/>
          </a:p>
        </p:txBody>
      </p:sp>
      <p:sp>
        <p:nvSpPr>
          <p:cNvPr id="3" name="Content Placeholder 2"/>
          <p:cNvSpPr>
            <a:spLocks noGrp="1"/>
          </p:cNvSpPr>
          <p:nvPr>
            <p:ph idx="1"/>
          </p:nvPr>
        </p:nvSpPr>
        <p:spPr/>
        <p:txBody>
          <a:bodyPr>
            <a:normAutofit fontScale="70000" lnSpcReduction="20000"/>
          </a:bodyPr>
          <a:lstStyle/>
          <a:p>
            <a:pPr algn="just"/>
            <a:r>
              <a:rPr lang="en-US" b="1" dirty="0"/>
              <a:t>Difficulty Property</a:t>
            </a:r>
            <a:r>
              <a:rPr lang="en-US" dirty="0"/>
              <a:t>: This property gives the difficulty level of solving the puzzle to mine the block.</a:t>
            </a:r>
          </a:p>
          <a:p>
            <a:pPr algn="just"/>
            <a:r>
              <a:rPr lang="en-IN" b="1" dirty="0" err="1"/>
              <a:t>TotalDifficulty</a:t>
            </a:r>
            <a:r>
              <a:rPr lang="en-IN" b="1" dirty="0"/>
              <a:t> Property:</a:t>
            </a:r>
            <a:r>
              <a:rPr lang="en-US" dirty="0"/>
              <a:t>This property of the block tells us the total difficulty of the </a:t>
            </a:r>
            <a:r>
              <a:rPr lang="en-US" dirty="0" err="1"/>
              <a:t>blockchain</a:t>
            </a:r>
            <a:r>
              <a:rPr lang="en-US" dirty="0"/>
              <a:t>.</a:t>
            </a:r>
          </a:p>
          <a:p>
            <a:pPr algn="just"/>
            <a:r>
              <a:rPr lang="en-IN" b="1" dirty="0" err="1"/>
              <a:t>GasLimit</a:t>
            </a:r>
            <a:r>
              <a:rPr lang="en-IN" b="1" dirty="0"/>
              <a:t> Property: </a:t>
            </a:r>
            <a:r>
              <a:rPr lang="en-US" dirty="0"/>
              <a:t>This property tells us the maximum gas allowed by the block which in turn tells us about the number of transactions that the block can accommodate.</a:t>
            </a:r>
          </a:p>
          <a:p>
            <a:pPr algn="just"/>
            <a:r>
              <a:rPr lang="en-IN" b="1" dirty="0" err="1"/>
              <a:t>GasUsed</a:t>
            </a:r>
            <a:r>
              <a:rPr lang="en-IN" b="1" dirty="0"/>
              <a:t> Property: </a:t>
            </a:r>
            <a:r>
              <a:rPr lang="en-US" dirty="0"/>
              <a:t>The </a:t>
            </a:r>
            <a:r>
              <a:rPr lang="en-US" dirty="0" err="1"/>
              <a:t>gasUsed</a:t>
            </a:r>
            <a:r>
              <a:rPr lang="en-US" dirty="0"/>
              <a:t> property gives the amount of gas used by the block for executing all of its transactions.</a:t>
            </a:r>
          </a:p>
          <a:p>
            <a:pPr algn="just"/>
            <a:r>
              <a:rPr lang="en-IN" b="1" dirty="0"/>
              <a:t>Number Property: </a:t>
            </a:r>
            <a:r>
              <a:rPr lang="en-US" dirty="0"/>
              <a:t>The number shows the block number in the list of blocks.</a:t>
            </a:r>
          </a:p>
          <a:p>
            <a:pPr algn="just"/>
            <a:r>
              <a:rPr lang="en-IN" b="1" dirty="0"/>
              <a:t>Transactions Property: </a:t>
            </a:r>
            <a:r>
              <a:rPr lang="en-US" dirty="0"/>
              <a:t>This means all of the transactions contained in the block.</a:t>
            </a:r>
          </a:p>
          <a:p>
            <a:pPr algn="just"/>
            <a:r>
              <a:rPr lang="en-IN" b="1" dirty="0"/>
              <a:t>Hash Property: </a:t>
            </a:r>
            <a:r>
              <a:rPr lang="en-US" dirty="0"/>
              <a:t>This property shows the hash of the block.</a:t>
            </a:r>
          </a:p>
          <a:p>
            <a:pPr algn="just"/>
            <a:r>
              <a:rPr lang="en-IN" b="1" dirty="0" err="1"/>
              <a:t>ParentHash</a:t>
            </a:r>
            <a:r>
              <a:rPr lang="en-IN" b="1" dirty="0"/>
              <a:t> Property: </a:t>
            </a:r>
            <a:r>
              <a:rPr lang="en-US" dirty="0"/>
              <a:t>This property saves the hash of the previous block.</a:t>
            </a:r>
          </a:p>
          <a:p>
            <a:pPr algn="just"/>
            <a:r>
              <a:rPr lang="en-IN" b="1" dirty="0"/>
              <a:t>Nonce Property: </a:t>
            </a:r>
            <a:r>
              <a:rPr lang="en-US" dirty="0"/>
              <a:t>Nonce property shows the nonce value. It is a variable used in mining the block.</a:t>
            </a:r>
          </a:p>
          <a:p>
            <a:pPr algn="just"/>
            <a:r>
              <a:rPr lang="en-IN" b="1" dirty="0"/>
              <a:t>Miner Property: T</a:t>
            </a:r>
            <a:r>
              <a:rPr lang="en-US" dirty="0"/>
              <a:t>he miner property gives information about the miner of the block. This gives the account of the block miner.</a:t>
            </a:r>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b="1" dirty="0"/>
          </a:p>
          <a:p>
            <a:endParaRPr lang="en-IN" dirty="0"/>
          </a:p>
        </p:txBody>
      </p:sp>
    </p:spTree>
    <p:extLst>
      <p:ext uri="{BB962C8B-B14F-4D97-AF65-F5344CB8AC3E}">
        <p14:creationId xmlns:p14="http://schemas.microsoft.com/office/powerpoint/2010/main" val="1307425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Types of Blockchain Architecture</a:t>
            </a:r>
            <a:endParaRPr lang="en-IN" dirty="0"/>
          </a:p>
        </p:txBody>
      </p:sp>
      <p:sp>
        <p:nvSpPr>
          <p:cNvPr id="7" name="Content Placeholder 6"/>
          <p:cNvSpPr>
            <a:spLocks noGrp="1"/>
          </p:cNvSpPr>
          <p:nvPr>
            <p:ph idx="1"/>
          </p:nvPr>
        </p:nvSpPr>
        <p:spPr/>
        <p:txBody>
          <a:bodyPr>
            <a:normAutofit/>
          </a:bodyPr>
          <a:lstStyle/>
          <a:p>
            <a:pPr marL="514350" indent="-514350">
              <a:buAutoNum type="arabicPeriod"/>
            </a:pPr>
            <a:r>
              <a:rPr lang="en-US" b="1" dirty="0"/>
              <a:t>Public Blockchain</a:t>
            </a:r>
          </a:p>
          <a:p>
            <a:pPr marL="514350" indent="-514350">
              <a:buAutoNum type="arabicPeriod"/>
            </a:pPr>
            <a:r>
              <a:rPr lang="en-US" b="1" dirty="0"/>
              <a:t>Private Blockchain</a:t>
            </a:r>
          </a:p>
          <a:p>
            <a:pPr marL="514350" indent="-514350">
              <a:buAutoNum type="arabicPeriod"/>
            </a:pPr>
            <a:r>
              <a:rPr lang="en-US" b="1" dirty="0"/>
              <a:t>Hybrid Blockchain</a:t>
            </a:r>
          </a:p>
          <a:p>
            <a:pPr marL="514350" indent="-514350">
              <a:buAutoNum type="arabicPeriod"/>
            </a:pPr>
            <a:r>
              <a:rPr lang="en-US" b="1" dirty="0"/>
              <a:t>Consortium Blockchain</a:t>
            </a:r>
          </a:p>
          <a:p>
            <a:pPr marL="0" indent="0">
              <a:buNone/>
            </a:pPr>
            <a:endParaRPr lang="en-IN" dirty="0"/>
          </a:p>
        </p:txBody>
      </p:sp>
    </p:spTree>
    <p:extLst>
      <p:ext uri="{BB962C8B-B14F-4D97-AF65-F5344CB8AC3E}">
        <p14:creationId xmlns:p14="http://schemas.microsoft.com/office/powerpoint/2010/main" val="1482618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solidFill>
                  <a:schemeClr val="dk1"/>
                </a:solidFill>
                <a:latin typeface="Times New Roman"/>
                <a:ea typeface="Times New Roman"/>
                <a:cs typeface="Times New Roman"/>
                <a:sym typeface="Times New Roman"/>
              </a:rPr>
              <a:t>Centralized systems</a:t>
            </a:r>
            <a:endParaRPr lang="en-IN" dirty="0"/>
          </a:p>
        </p:txBody>
      </p:sp>
      <p:sp>
        <p:nvSpPr>
          <p:cNvPr id="3" name="Content Placeholder 2"/>
          <p:cNvSpPr>
            <a:spLocks noGrp="1"/>
          </p:cNvSpPr>
          <p:nvPr>
            <p:ph idx="1"/>
          </p:nvPr>
        </p:nvSpPr>
        <p:spPr/>
        <p:txBody>
          <a:bodyPr>
            <a:normAutofit fontScale="70000" lnSpcReduction="20000"/>
          </a:bodyPr>
          <a:lstStyle/>
          <a:p>
            <a:pPr lvl="0" algn="just"/>
            <a:r>
              <a:rPr lang="en-US" dirty="0">
                <a:latin typeface="Times New Roman"/>
                <a:ea typeface="Times New Roman"/>
                <a:cs typeface="Times New Roman"/>
                <a:sym typeface="Times New Roman"/>
              </a:rPr>
              <a:t>Centralized systems are systems that use client/server architecture where one or more client nodes are directly connected to a central server.</a:t>
            </a:r>
          </a:p>
          <a:p>
            <a:pPr algn="just"/>
            <a:r>
              <a:rPr lang="en-US" b="1" dirty="0">
                <a:solidFill>
                  <a:schemeClr val="dk1"/>
                </a:solidFill>
                <a:latin typeface="Arial"/>
                <a:ea typeface="Arial"/>
                <a:cs typeface="Arial"/>
                <a:sym typeface="Arial"/>
              </a:rPr>
              <a:t>Disadvantages of Centralized System</a:t>
            </a:r>
            <a:endParaRPr lang="en-US" b="1" dirty="0">
              <a:solidFill>
                <a:schemeClr val="dk1"/>
              </a:solidFill>
              <a:latin typeface="Times New Roman"/>
              <a:ea typeface="Times New Roman"/>
              <a:cs typeface="Times New Roman"/>
              <a:sym typeface="Times New Roman"/>
            </a:endParaRPr>
          </a:p>
          <a:p>
            <a:pPr marL="571500" lvl="0" indent="-571500" algn="just">
              <a:lnSpc>
                <a:spcPct val="150000"/>
              </a:lnSpc>
              <a:spcBef>
                <a:spcPts val="0"/>
              </a:spcBef>
              <a:buClr>
                <a:schemeClr val="dk1"/>
              </a:buClr>
              <a:buSzPts val="2000"/>
              <a:buFont typeface="+mj-lt"/>
              <a:buAutoNum type="romanLcPeriod"/>
            </a:pPr>
            <a:r>
              <a:rPr lang="en-US" b="1" dirty="0">
                <a:latin typeface="Times New Roman"/>
                <a:ea typeface="Times New Roman"/>
                <a:cs typeface="Times New Roman"/>
                <a:sym typeface="Times New Roman"/>
              </a:rPr>
              <a:t>Highly dependent on the network connectivity </a:t>
            </a:r>
            <a:r>
              <a:rPr lang="en-US" dirty="0">
                <a:latin typeface="Times New Roman"/>
                <a:ea typeface="Times New Roman"/>
                <a:cs typeface="Times New Roman"/>
                <a:sym typeface="Times New Roman"/>
              </a:rPr>
              <a:t>– System can fail if the nodes lose connectivity as there is only one central node. </a:t>
            </a:r>
          </a:p>
          <a:p>
            <a:pPr marL="571500" lvl="0" indent="-571500" algn="just">
              <a:lnSpc>
                <a:spcPct val="150000"/>
              </a:lnSpc>
              <a:spcBef>
                <a:spcPts val="0"/>
              </a:spcBef>
              <a:buClr>
                <a:schemeClr val="dk1"/>
              </a:buClr>
              <a:buSzPts val="2000"/>
              <a:buFont typeface="+mj-lt"/>
              <a:buAutoNum type="romanLcPeriod"/>
            </a:pPr>
            <a:r>
              <a:rPr lang="en-US" b="1" dirty="0">
                <a:latin typeface="Times New Roman"/>
                <a:ea typeface="Times New Roman"/>
                <a:cs typeface="Times New Roman"/>
                <a:sym typeface="Times New Roman"/>
              </a:rPr>
              <a:t>No graceful degradation of system </a:t>
            </a:r>
            <a:r>
              <a:rPr lang="en-US" dirty="0">
                <a:latin typeface="Times New Roman"/>
                <a:ea typeface="Times New Roman"/>
                <a:cs typeface="Times New Roman"/>
                <a:sym typeface="Times New Roman"/>
              </a:rPr>
              <a:t>– abrupt failure of the entire system </a:t>
            </a:r>
          </a:p>
          <a:p>
            <a:pPr marL="571500" lvl="0" indent="-571500" algn="just">
              <a:lnSpc>
                <a:spcPct val="150000"/>
              </a:lnSpc>
              <a:spcBef>
                <a:spcPts val="0"/>
              </a:spcBef>
              <a:buClr>
                <a:schemeClr val="dk1"/>
              </a:buClr>
              <a:buSzPts val="2000"/>
              <a:buFont typeface="+mj-lt"/>
              <a:buAutoNum type="romanLcPeriod"/>
            </a:pPr>
            <a:r>
              <a:rPr lang="en-US" b="1" dirty="0">
                <a:latin typeface="Times New Roman"/>
                <a:ea typeface="Times New Roman"/>
                <a:cs typeface="Times New Roman"/>
                <a:sym typeface="Times New Roman"/>
              </a:rPr>
              <a:t>Less possibility of data backup - </a:t>
            </a:r>
            <a:r>
              <a:rPr lang="en-US" dirty="0">
                <a:latin typeface="Times New Roman"/>
                <a:ea typeface="Times New Roman"/>
                <a:cs typeface="Times New Roman"/>
                <a:sym typeface="Times New Roman"/>
              </a:rPr>
              <a:t>If the server node fails and there is no backup, you lose the data straight away </a:t>
            </a:r>
          </a:p>
          <a:p>
            <a:pPr marL="571500" lvl="0" indent="-571500" algn="just">
              <a:lnSpc>
                <a:spcPct val="150000"/>
              </a:lnSpc>
              <a:spcBef>
                <a:spcPts val="0"/>
              </a:spcBef>
              <a:buClr>
                <a:schemeClr val="dk1"/>
              </a:buClr>
              <a:buSzPts val="2000"/>
              <a:buFont typeface="+mj-lt"/>
              <a:buAutoNum type="romanLcPeriod"/>
            </a:pPr>
            <a:r>
              <a:rPr lang="en-US" b="1" dirty="0">
                <a:latin typeface="Times New Roman"/>
                <a:ea typeface="Times New Roman"/>
                <a:cs typeface="Times New Roman"/>
                <a:sym typeface="Times New Roman"/>
              </a:rPr>
              <a:t>Difficult server maintenance</a:t>
            </a:r>
            <a:r>
              <a:rPr lang="en-US" dirty="0">
                <a:latin typeface="Times New Roman"/>
                <a:ea typeface="Times New Roman"/>
                <a:cs typeface="Times New Roman"/>
                <a:sym typeface="Times New Roman"/>
              </a:rPr>
              <a:t> – There is only one server node and due to availability reasons, it is inefficient and unprofessional to take the server down for maintenance. So, updates have to be done on-the-fly(hot updates) which is difficult and the system could break.</a:t>
            </a:r>
          </a:p>
          <a:p>
            <a:pPr lvl="0" algn="just"/>
            <a:endParaRPr lang="en-US" dirty="0"/>
          </a:p>
          <a:p>
            <a:endParaRPr lang="en-IN" dirty="0"/>
          </a:p>
        </p:txBody>
      </p:sp>
      <p:pic>
        <p:nvPicPr>
          <p:cNvPr id="4" name="Google Shape;373;p46" descr="Image result for centralised system"/>
          <p:cNvPicPr preferRelativeResize="0"/>
          <p:nvPr/>
        </p:nvPicPr>
        <p:blipFill rotWithShape="1">
          <a:blip r:embed="rId2">
            <a:alphaModFix/>
          </a:blip>
          <a:srcRect/>
          <a:stretch/>
        </p:blipFill>
        <p:spPr>
          <a:xfrm>
            <a:off x="8414238" y="78887"/>
            <a:ext cx="2277208" cy="1746738"/>
          </a:xfrm>
          <a:prstGeom prst="rect">
            <a:avLst/>
          </a:prstGeom>
          <a:noFill/>
          <a:ln>
            <a:noFill/>
          </a:ln>
        </p:spPr>
      </p:pic>
    </p:spTree>
    <p:extLst>
      <p:ext uri="{BB962C8B-B14F-4D97-AF65-F5344CB8AC3E}">
        <p14:creationId xmlns:p14="http://schemas.microsoft.com/office/powerpoint/2010/main" val="31451154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 Public Blockchain</a:t>
            </a:r>
            <a:endParaRPr lang="en-IN" b="1" dirty="0"/>
          </a:p>
        </p:txBody>
      </p:sp>
      <p:sp>
        <p:nvSpPr>
          <p:cNvPr id="3" name="Content Placeholder 2"/>
          <p:cNvSpPr>
            <a:spLocks noGrp="1"/>
          </p:cNvSpPr>
          <p:nvPr>
            <p:ph idx="1"/>
          </p:nvPr>
        </p:nvSpPr>
        <p:spPr/>
        <p:txBody>
          <a:bodyPr>
            <a:normAutofit fontScale="92500" lnSpcReduction="20000"/>
          </a:bodyPr>
          <a:lstStyle/>
          <a:p>
            <a:pPr algn="just"/>
            <a:r>
              <a:rPr lang="en-US" dirty="0"/>
              <a:t>It is a </a:t>
            </a:r>
            <a:r>
              <a:rPr lang="en-US" dirty="0" err="1"/>
              <a:t>permissionless</a:t>
            </a:r>
            <a:r>
              <a:rPr lang="en-US" dirty="0"/>
              <a:t> distributed ledger on which anybody can join and conduct transactions. </a:t>
            </a:r>
          </a:p>
          <a:p>
            <a:pPr algn="just"/>
            <a:r>
              <a:rPr lang="en-US" dirty="0"/>
              <a:t>It is a non-restrictive form of the ledger in which each peer has a copy. This also means that anyone with an internet connection can access the public Blockchain.</a:t>
            </a:r>
          </a:p>
          <a:p>
            <a:pPr algn="just"/>
            <a:r>
              <a:rPr lang="en-US" dirty="0"/>
              <a:t>This user has access to historical and contemporary records and the ability to perform mining operations.</a:t>
            </a:r>
          </a:p>
          <a:p>
            <a:pPr algn="just"/>
            <a:r>
              <a:rPr lang="en-US" dirty="0"/>
              <a:t>These complex computations must be performed to verify transactions and add them to the ledger. </a:t>
            </a:r>
          </a:p>
          <a:p>
            <a:pPr algn="just"/>
            <a:r>
              <a:rPr lang="en-US" dirty="0"/>
              <a:t>On the Blockchain network, no valid record or transaction may be altered. Because the source code is usually open, anybody can check the transactions, uncover problems, and suggest fixes.</a:t>
            </a:r>
          </a:p>
          <a:p>
            <a:endParaRPr lang="en-IN" dirty="0"/>
          </a:p>
        </p:txBody>
      </p:sp>
      <p:pic>
        <p:nvPicPr>
          <p:cNvPr id="5" name="Picture 4"/>
          <p:cNvPicPr>
            <a:picLocks noChangeAspect="1"/>
          </p:cNvPicPr>
          <p:nvPr/>
        </p:nvPicPr>
        <p:blipFill>
          <a:blip r:embed="rId2"/>
          <a:stretch>
            <a:fillRect/>
          </a:stretch>
        </p:blipFill>
        <p:spPr>
          <a:xfrm>
            <a:off x="6312877" y="1"/>
            <a:ext cx="4876800" cy="1690688"/>
          </a:xfrm>
          <a:prstGeom prst="rect">
            <a:avLst/>
          </a:prstGeom>
        </p:spPr>
      </p:pic>
    </p:spTree>
    <p:extLst>
      <p:ext uri="{BB962C8B-B14F-4D97-AF65-F5344CB8AC3E}">
        <p14:creationId xmlns:p14="http://schemas.microsoft.com/office/powerpoint/2010/main" val="41319202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Public Blockchain</a:t>
            </a:r>
            <a:endParaRPr lang="en-IN" dirty="0"/>
          </a:p>
        </p:txBody>
      </p:sp>
      <p:sp>
        <p:nvSpPr>
          <p:cNvPr id="3" name="Content Placeholder 2"/>
          <p:cNvSpPr>
            <a:spLocks noGrp="1"/>
          </p:cNvSpPr>
          <p:nvPr>
            <p:ph idx="1"/>
          </p:nvPr>
        </p:nvSpPr>
        <p:spPr/>
        <p:txBody>
          <a:bodyPr/>
          <a:lstStyle/>
          <a:p>
            <a:pPr algn="just"/>
            <a:r>
              <a:rPr lang="en-US" dirty="0">
                <a:solidFill>
                  <a:srgbClr val="FF0000"/>
                </a:solidFill>
              </a:rPr>
              <a:t>Trustable</a:t>
            </a:r>
            <a:r>
              <a:rPr lang="en-US" dirty="0"/>
              <a:t>: Public Blockchain nodes do not need to know or trust each other because the proof-of-work procedure ensures no fraudulent transactions.</a:t>
            </a:r>
          </a:p>
          <a:p>
            <a:pPr algn="just"/>
            <a:r>
              <a:rPr lang="en-US" dirty="0">
                <a:solidFill>
                  <a:srgbClr val="FF0000"/>
                </a:solidFill>
              </a:rPr>
              <a:t>Secure</a:t>
            </a:r>
            <a:r>
              <a:rPr lang="en-US" dirty="0"/>
              <a:t>: A public network can have as many participants or nodes as it wants, making it a secure network. The higher the network's size, the more records are distributed, and the more difficult it is for hackers to hack the entire network.</a:t>
            </a:r>
          </a:p>
          <a:p>
            <a:pPr algn="just"/>
            <a:r>
              <a:rPr lang="en-US" dirty="0">
                <a:solidFill>
                  <a:srgbClr val="FF0000"/>
                </a:solidFill>
              </a:rPr>
              <a:t>Open and Transparent</a:t>
            </a:r>
            <a:r>
              <a:rPr lang="en-US" dirty="0"/>
              <a:t>: The data on a public Blockchain is transparent to all member nodes. Every authorized node has a copy of the Blockchain records or digital ledger.</a:t>
            </a:r>
          </a:p>
          <a:p>
            <a:endParaRPr lang="en-IN" dirty="0"/>
          </a:p>
        </p:txBody>
      </p:sp>
    </p:spTree>
    <p:extLst>
      <p:ext uri="{BB962C8B-B14F-4D97-AF65-F5344CB8AC3E}">
        <p14:creationId xmlns:p14="http://schemas.microsoft.com/office/powerpoint/2010/main" val="2837941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Public Blockchain</a:t>
            </a:r>
            <a:endParaRPr lang="en-IN" dirty="0"/>
          </a:p>
        </p:txBody>
      </p:sp>
      <p:sp>
        <p:nvSpPr>
          <p:cNvPr id="3" name="Content Placeholder 2"/>
          <p:cNvSpPr>
            <a:spLocks noGrp="1"/>
          </p:cNvSpPr>
          <p:nvPr>
            <p:ph idx="1"/>
          </p:nvPr>
        </p:nvSpPr>
        <p:spPr/>
        <p:txBody>
          <a:bodyPr/>
          <a:lstStyle/>
          <a:p>
            <a:pPr algn="just"/>
            <a:r>
              <a:rPr lang="en-US" dirty="0">
                <a:solidFill>
                  <a:srgbClr val="FF0000"/>
                </a:solidFill>
              </a:rPr>
              <a:t>Lower TPS</a:t>
            </a:r>
            <a:r>
              <a:rPr lang="en-US" dirty="0"/>
              <a:t>: The number of transactions per second in a public Blockchain is extremely low. This is because it is a large network with many nodes which take time to verify a transaction and do proof-of-work.</a:t>
            </a:r>
          </a:p>
          <a:p>
            <a:pPr algn="just"/>
            <a:r>
              <a:rPr lang="en-US" dirty="0">
                <a:solidFill>
                  <a:srgbClr val="FF0000"/>
                </a:solidFill>
              </a:rPr>
              <a:t>Scalability Issues</a:t>
            </a:r>
            <a:r>
              <a:rPr lang="en-US" dirty="0"/>
              <a:t>: Its transactions are processed and completed slowly. This harms scalability. Because the more we try to expand the network's size, the slower it will become.</a:t>
            </a:r>
          </a:p>
          <a:p>
            <a:pPr algn="just"/>
            <a:r>
              <a:rPr lang="en-US" dirty="0">
                <a:solidFill>
                  <a:srgbClr val="FF0000"/>
                </a:solidFill>
              </a:rPr>
              <a:t>High Energy Consumption</a:t>
            </a:r>
            <a:r>
              <a:rPr lang="en-US" dirty="0"/>
              <a:t>: The proof-of-work device is expensive and requires lots of energy. Technology will undoubtedly need to develop energy-efficient consensus methods.</a:t>
            </a:r>
          </a:p>
          <a:p>
            <a:pPr algn="just"/>
            <a:endParaRPr lang="en-IN" dirty="0"/>
          </a:p>
        </p:txBody>
      </p:sp>
    </p:spTree>
    <p:extLst>
      <p:ext uri="{BB962C8B-B14F-4D97-AF65-F5344CB8AC3E}">
        <p14:creationId xmlns:p14="http://schemas.microsoft.com/office/powerpoint/2010/main" val="36316387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Uses of Public Blockchain</a:t>
            </a:r>
          </a:p>
        </p:txBody>
      </p:sp>
      <p:sp>
        <p:nvSpPr>
          <p:cNvPr id="3" name="Content Placeholder 2"/>
          <p:cNvSpPr>
            <a:spLocks noGrp="1"/>
          </p:cNvSpPr>
          <p:nvPr>
            <p:ph idx="1"/>
          </p:nvPr>
        </p:nvSpPr>
        <p:spPr/>
        <p:txBody>
          <a:bodyPr/>
          <a:lstStyle/>
          <a:p>
            <a:r>
              <a:rPr lang="en-US" dirty="0">
                <a:solidFill>
                  <a:srgbClr val="FF0000"/>
                </a:solidFill>
              </a:rPr>
              <a:t>Voting</a:t>
            </a:r>
            <a:r>
              <a:rPr lang="en-US" dirty="0"/>
              <a:t>: Governments can use a public </a:t>
            </a:r>
            <a:r>
              <a:rPr lang="en-US" dirty="0" err="1"/>
              <a:t>blockchain</a:t>
            </a:r>
            <a:r>
              <a:rPr lang="en-US" dirty="0"/>
              <a:t> to vote, ensuring openness and trust.</a:t>
            </a:r>
          </a:p>
          <a:p>
            <a:r>
              <a:rPr lang="en-US" dirty="0">
                <a:solidFill>
                  <a:srgbClr val="FF0000"/>
                </a:solidFill>
              </a:rPr>
              <a:t>Fundraising</a:t>
            </a:r>
            <a:r>
              <a:rPr lang="en-US" dirty="0"/>
              <a:t>: Businesses or initiatives can use the public Blockchain to improve transparency and trust.</a:t>
            </a:r>
          </a:p>
          <a:p>
            <a:endParaRPr lang="en-IN" dirty="0"/>
          </a:p>
        </p:txBody>
      </p:sp>
    </p:spTree>
    <p:extLst>
      <p:ext uri="{BB962C8B-B14F-4D97-AF65-F5344CB8AC3E}">
        <p14:creationId xmlns:p14="http://schemas.microsoft.com/office/powerpoint/2010/main" val="1353780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2. Private Blockchain</a:t>
            </a:r>
            <a:endParaRPr lang="en-IN" b="1" dirty="0"/>
          </a:p>
        </p:txBody>
      </p:sp>
      <p:sp>
        <p:nvSpPr>
          <p:cNvPr id="3" name="Content Placeholder 2"/>
          <p:cNvSpPr>
            <a:spLocks noGrp="1"/>
          </p:cNvSpPr>
          <p:nvPr>
            <p:ph idx="1"/>
          </p:nvPr>
        </p:nvSpPr>
        <p:spPr/>
        <p:txBody>
          <a:bodyPr/>
          <a:lstStyle/>
          <a:p>
            <a:pPr algn="just"/>
            <a:r>
              <a:rPr lang="en-US" dirty="0"/>
              <a:t>A Blockchain network operates in a private context, such as a restricted network, or is controlled by a single identity. </a:t>
            </a:r>
          </a:p>
          <a:p>
            <a:pPr algn="just"/>
            <a:r>
              <a:rPr lang="en-US" dirty="0"/>
              <a:t>While it has a similar peer-to-peer connection and decentralization to a public Blockchain network, this Blockchain is far smaller.</a:t>
            </a:r>
          </a:p>
          <a:p>
            <a:pPr algn="just"/>
            <a:r>
              <a:rPr lang="en-US" dirty="0"/>
              <a:t>They are often run on a small network within a firm or organization rather than open to anybody who wants to contribute processing power. </a:t>
            </a:r>
          </a:p>
          <a:p>
            <a:pPr algn="just"/>
            <a:r>
              <a:rPr lang="en-US" dirty="0"/>
              <a:t>Permissioned Blockchain and business Blockchain are two more terms for them.</a:t>
            </a:r>
          </a:p>
          <a:p>
            <a:endParaRPr lang="en-IN" dirty="0"/>
          </a:p>
        </p:txBody>
      </p:sp>
      <p:pic>
        <p:nvPicPr>
          <p:cNvPr id="4" name="Picture 3"/>
          <p:cNvPicPr>
            <a:picLocks noChangeAspect="1"/>
          </p:cNvPicPr>
          <p:nvPr/>
        </p:nvPicPr>
        <p:blipFill>
          <a:blip r:embed="rId2"/>
          <a:stretch>
            <a:fillRect/>
          </a:stretch>
        </p:blipFill>
        <p:spPr>
          <a:xfrm>
            <a:off x="6664569" y="27781"/>
            <a:ext cx="4876800" cy="1797844"/>
          </a:xfrm>
          <a:prstGeom prst="rect">
            <a:avLst/>
          </a:prstGeom>
        </p:spPr>
      </p:pic>
    </p:spTree>
    <p:extLst>
      <p:ext uri="{BB962C8B-B14F-4D97-AF65-F5344CB8AC3E}">
        <p14:creationId xmlns:p14="http://schemas.microsoft.com/office/powerpoint/2010/main" val="3346506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Private Blockchain</a:t>
            </a:r>
            <a:endParaRPr lang="en-IN" b="1" dirty="0"/>
          </a:p>
        </p:txBody>
      </p:sp>
      <p:sp>
        <p:nvSpPr>
          <p:cNvPr id="3" name="Content Placeholder 2"/>
          <p:cNvSpPr>
            <a:spLocks noGrp="1"/>
          </p:cNvSpPr>
          <p:nvPr>
            <p:ph idx="1"/>
          </p:nvPr>
        </p:nvSpPr>
        <p:spPr/>
        <p:txBody>
          <a:bodyPr/>
          <a:lstStyle/>
          <a:p>
            <a:r>
              <a:rPr lang="en-US" dirty="0">
                <a:solidFill>
                  <a:srgbClr val="FF0000"/>
                </a:solidFill>
              </a:rPr>
              <a:t>Speed</a:t>
            </a:r>
            <a:r>
              <a:rPr lang="en-US" dirty="0"/>
              <a:t>: Private Blockchain transactions are faster. This is because a private network has a smaller number of nodes, which shortens the time it takes to verify a transaction.</a:t>
            </a:r>
          </a:p>
          <a:p>
            <a:r>
              <a:rPr lang="en-US" dirty="0">
                <a:solidFill>
                  <a:srgbClr val="FF0000"/>
                </a:solidFill>
              </a:rPr>
              <a:t>Scalability</a:t>
            </a:r>
            <a:r>
              <a:rPr lang="en-US" dirty="0"/>
              <a:t>: You can tailor the size of your private Blockchain to meet your specific requirements. This makes private </a:t>
            </a:r>
            <a:r>
              <a:rPr lang="en-US" dirty="0" err="1"/>
              <a:t>blockchains</a:t>
            </a:r>
            <a:r>
              <a:rPr lang="en-US" dirty="0"/>
              <a:t> particularly scalable since they allow companies to easily raise or decrease their network size.</a:t>
            </a:r>
          </a:p>
          <a:p>
            <a:endParaRPr lang="en-IN" dirty="0"/>
          </a:p>
        </p:txBody>
      </p:sp>
    </p:spTree>
    <p:extLst>
      <p:ext uri="{BB962C8B-B14F-4D97-AF65-F5344CB8AC3E}">
        <p14:creationId xmlns:p14="http://schemas.microsoft.com/office/powerpoint/2010/main" val="13515722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Private Blockchain</a:t>
            </a:r>
            <a:endParaRPr lang="en-IN" b="1" dirty="0"/>
          </a:p>
        </p:txBody>
      </p:sp>
      <p:sp>
        <p:nvSpPr>
          <p:cNvPr id="3" name="Content Placeholder 2"/>
          <p:cNvSpPr>
            <a:spLocks noGrp="1"/>
          </p:cNvSpPr>
          <p:nvPr>
            <p:ph idx="1"/>
          </p:nvPr>
        </p:nvSpPr>
        <p:spPr/>
        <p:txBody>
          <a:bodyPr/>
          <a:lstStyle/>
          <a:p>
            <a:pPr algn="just"/>
            <a:r>
              <a:rPr lang="en-US" dirty="0">
                <a:solidFill>
                  <a:srgbClr val="FF0000"/>
                </a:solidFill>
              </a:rPr>
              <a:t>Trust Building</a:t>
            </a:r>
            <a:r>
              <a:rPr lang="en-US" dirty="0"/>
              <a:t>: In a private network, there are fewer participants than in a private network.</a:t>
            </a:r>
          </a:p>
          <a:p>
            <a:pPr algn="just"/>
            <a:r>
              <a:rPr lang="en-US" dirty="0">
                <a:solidFill>
                  <a:srgbClr val="FF0000"/>
                </a:solidFill>
              </a:rPr>
              <a:t>Lower Security</a:t>
            </a:r>
            <a:r>
              <a:rPr lang="en-US" dirty="0"/>
              <a:t>: A private Blockchain network has fewer nodes or members, so it is more vulnerable to a security compromise.</a:t>
            </a:r>
          </a:p>
          <a:p>
            <a:pPr algn="just"/>
            <a:r>
              <a:rPr lang="en-US" dirty="0">
                <a:solidFill>
                  <a:srgbClr val="FF0000"/>
                </a:solidFill>
              </a:rPr>
              <a:t>Centralization</a:t>
            </a:r>
            <a:r>
              <a:rPr lang="en-US" dirty="0"/>
              <a:t>: </a:t>
            </a:r>
            <a:r>
              <a:rPr lang="en-US"/>
              <a:t>Private Blockchain </a:t>
            </a:r>
            <a:r>
              <a:rPr lang="en-US" dirty="0"/>
              <a:t>are limited in that they require a central Identity and Access Management (IAM) system to function. This system provides full administrative and monitoring capabilities.</a:t>
            </a:r>
          </a:p>
          <a:p>
            <a:pPr algn="just"/>
            <a:endParaRPr lang="en-IN" dirty="0"/>
          </a:p>
        </p:txBody>
      </p:sp>
    </p:spTree>
    <p:extLst>
      <p:ext uri="{BB962C8B-B14F-4D97-AF65-F5344CB8AC3E}">
        <p14:creationId xmlns:p14="http://schemas.microsoft.com/office/powerpoint/2010/main" val="2005321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Uses of Private Blockchain</a:t>
            </a:r>
          </a:p>
        </p:txBody>
      </p:sp>
      <p:sp>
        <p:nvSpPr>
          <p:cNvPr id="3" name="Content Placeholder 2"/>
          <p:cNvSpPr>
            <a:spLocks noGrp="1"/>
          </p:cNvSpPr>
          <p:nvPr>
            <p:ph idx="1"/>
          </p:nvPr>
        </p:nvSpPr>
        <p:spPr/>
        <p:txBody>
          <a:bodyPr/>
          <a:lstStyle/>
          <a:p>
            <a:pPr algn="just"/>
            <a:r>
              <a:rPr lang="en-US" dirty="0">
                <a:solidFill>
                  <a:srgbClr val="FF0000"/>
                </a:solidFill>
              </a:rPr>
              <a:t>Supply Chain Management</a:t>
            </a:r>
            <a:r>
              <a:rPr lang="en-US" dirty="0"/>
              <a:t>: A private Blockchain can be used to manage a company's supply chain.</a:t>
            </a:r>
          </a:p>
          <a:p>
            <a:pPr algn="just"/>
            <a:r>
              <a:rPr lang="en-US" dirty="0">
                <a:solidFill>
                  <a:srgbClr val="FF0000"/>
                </a:solidFill>
              </a:rPr>
              <a:t>Asset Ownership</a:t>
            </a:r>
            <a:r>
              <a:rPr lang="en-US" dirty="0"/>
              <a:t>: A private Blockchain can be used to track and verify assets.</a:t>
            </a:r>
          </a:p>
          <a:p>
            <a:pPr algn="just"/>
            <a:r>
              <a:rPr lang="en-US" dirty="0">
                <a:solidFill>
                  <a:srgbClr val="FF0000"/>
                </a:solidFill>
              </a:rPr>
              <a:t>Internal Voting</a:t>
            </a:r>
            <a:r>
              <a:rPr lang="en-US" dirty="0"/>
              <a:t>: Internal voting is also possible with a private Blockchain.</a:t>
            </a:r>
          </a:p>
          <a:p>
            <a:pPr marL="0" indent="0">
              <a:buNone/>
            </a:pPr>
            <a:endParaRPr lang="en-IN" dirty="0"/>
          </a:p>
        </p:txBody>
      </p:sp>
    </p:spTree>
    <p:extLst>
      <p:ext uri="{BB962C8B-B14F-4D97-AF65-F5344CB8AC3E}">
        <p14:creationId xmlns:p14="http://schemas.microsoft.com/office/powerpoint/2010/main" val="3333491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3. Hybrid Blockchain</a:t>
            </a:r>
          </a:p>
        </p:txBody>
      </p:sp>
      <p:sp>
        <p:nvSpPr>
          <p:cNvPr id="3" name="Content Placeholder 2"/>
          <p:cNvSpPr>
            <a:spLocks noGrp="1"/>
          </p:cNvSpPr>
          <p:nvPr>
            <p:ph idx="1"/>
          </p:nvPr>
        </p:nvSpPr>
        <p:spPr/>
        <p:txBody>
          <a:bodyPr/>
          <a:lstStyle/>
          <a:p>
            <a:pPr algn="just"/>
            <a:r>
              <a:rPr lang="en-US" dirty="0"/>
              <a:t>Organizations who expect the best of both worlds use a hybrid Blockchain, which combines the features of both private and public Blockchain. </a:t>
            </a:r>
          </a:p>
          <a:p>
            <a:pPr algn="just"/>
            <a:r>
              <a:rPr lang="en-US" dirty="0"/>
              <a:t>It enables enterprises to construct a private, permission-based system alongside a public, </a:t>
            </a:r>
            <a:r>
              <a:rPr lang="en-US" dirty="0" err="1"/>
              <a:t>permissionless</a:t>
            </a:r>
            <a:r>
              <a:rPr lang="en-US" dirty="0"/>
              <a:t> system, allowing them to choose who has access to certain Blockchain data and what data is made public.</a:t>
            </a:r>
          </a:p>
          <a:p>
            <a:pPr algn="just"/>
            <a:r>
              <a:rPr lang="en-US" dirty="0"/>
              <a:t>In a hybrid Blockchain, transactions and records are typically not made public, but they can be validated if necessary by granting access via a smart contract.</a:t>
            </a:r>
          </a:p>
          <a:p>
            <a:endParaRPr lang="en-IN" dirty="0"/>
          </a:p>
        </p:txBody>
      </p:sp>
      <p:pic>
        <p:nvPicPr>
          <p:cNvPr id="4" name="Picture 3"/>
          <p:cNvPicPr>
            <a:picLocks noChangeAspect="1"/>
          </p:cNvPicPr>
          <p:nvPr/>
        </p:nvPicPr>
        <p:blipFill>
          <a:blip r:embed="rId2"/>
          <a:stretch>
            <a:fillRect/>
          </a:stretch>
        </p:blipFill>
        <p:spPr>
          <a:xfrm>
            <a:off x="6096000" y="93540"/>
            <a:ext cx="4665784" cy="1732085"/>
          </a:xfrm>
          <a:prstGeom prst="rect">
            <a:avLst/>
          </a:prstGeom>
        </p:spPr>
      </p:pic>
    </p:spTree>
    <p:extLst>
      <p:ext uri="{BB962C8B-B14F-4D97-AF65-F5344CB8AC3E}">
        <p14:creationId xmlns:p14="http://schemas.microsoft.com/office/powerpoint/2010/main" val="3473549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of Hybrid Blockchain</a:t>
            </a:r>
          </a:p>
        </p:txBody>
      </p:sp>
      <p:sp>
        <p:nvSpPr>
          <p:cNvPr id="3" name="Content Placeholder 2"/>
          <p:cNvSpPr>
            <a:spLocks noGrp="1"/>
          </p:cNvSpPr>
          <p:nvPr>
            <p:ph idx="1"/>
          </p:nvPr>
        </p:nvSpPr>
        <p:spPr/>
        <p:txBody>
          <a:bodyPr/>
          <a:lstStyle/>
          <a:p>
            <a:pPr algn="just"/>
            <a:r>
              <a:rPr lang="en-US" dirty="0">
                <a:solidFill>
                  <a:srgbClr val="FF0000"/>
                </a:solidFill>
              </a:rPr>
              <a:t>Secure</a:t>
            </a:r>
            <a:r>
              <a:rPr lang="en-US" dirty="0"/>
              <a:t>: Hybrid Blockchain operates within a closed environment, preventing outside hackers from launching a 51 percent attack on the network.</a:t>
            </a:r>
          </a:p>
          <a:p>
            <a:pPr algn="just"/>
            <a:r>
              <a:rPr lang="en-US" dirty="0">
                <a:solidFill>
                  <a:srgbClr val="FF0000"/>
                </a:solidFill>
              </a:rPr>
              <a:t>Cost-Effective</a:t>
            </a:r>
            <a:r>
              <a:rPr lang="en-US" dirty="0"/>
              <a:t>: It also safeguards privacy while allowing third-party contact. Transactions are inexpensive and quick and scale better than a public Blockchain network.</a:t>
            </a:r>
          </a:p>
          <a:p>
            <a:endParaRPr lang="en-IN" dirty="0"/>
          </a:p>
        </p:txBody>
      </p:sp>
    </p:spTree>
    <p:extLst>
      <p:ext uri="{BB962C8B-B14F-4D97-AF65-F5344CB8AC3E}">
        <p14:creationId xmlns:p14="http://schemas.microsoft.com/office/powerpoint/2010/main" val="842802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solidFill>
                  <a:schemeClr val="dk1"/>
                </a:solidFill>
                <a:latin typeface="Arial"/>
                <a:ea typeface="Arial"/>
                <a:cs typeface="Arial"/>
                <a:sym typeface="Arial"/>
              </a:rPr>
              <a:t>Decentralized systems</a:t>
            </a:r>
            <a:endParaRPr lang="en-IN" dirty="0"/>
          </a:p>
        </p:txBody>
      </p:sp>
      <p:sp>
        <p:nvSpPr>
          <p:cNvPr id="3" name="Content Placeholder 2"/>
          <p:cNvSpPr>
            <a:spLocks noGrp="1"/>
          </p:cNvSpPr>
          <p:nvPr>
            <p:ph idx="1"/>
          </p:nvPr>
        </p:nvSpPr>
        <p:spPr/>
        <p:txBody>
          <a:bodyPr>
            <a:normAutofit fontScale="77500" lnSpcReduction="20000"/>
          </a:bodyPr>
          <a:lstStyle/>
          <a:p>
            <a:pPr algn="just">
              <a:lnSpc>
                <a:spcPct val="100000"/>
              </a:lnSpc>
              <a:spcBef>
                <a:spcPts val="0"/>
              </a:spcBef>
              <a:buClr>
                <a:schemeClr val="dk1"/>
              </a:buClr>
              <a:buSzPts val="2400"/>
            </a:pPr>
            <a:r>
              <a:rPr lang="en-US" dirty="0">
                <a:latin typeface="Times New Roman"/>
                <a:ea typeface="Times New Roman"/>
                <a:cs typeface="Times New Roman"/>
                <a:sym typeface="Times New Roman"/>
              </a:rPr>
              <a:t>A </a:t>
            </a:r>
            <a:r>
              <a:rPr lang="en-US" b="1" dirty="0">
                <a:latin typeface="Times New Roman"/>
                <a:ea typeface="Times New Roman"/>
                <a:cs typeface="Times New Roman"/>
                <a:sym typeface="Times New Roman"/>
              </a:rPr>
              <a:t>decentralized system</a:t>
            </a:r>
            <a:r>
              <a:rPr lang="en-US" dirty="0">
                <a:latin typeface="Times New Roman"/>
                <a:ea typeface="Times New Roman"/>
                <a:cs typeface="Times New Roman"/>
                <a:sym typeface="Times New Roman"/>
              </a:rPr>
              <a:t> is an interconnected information system in which no single entity is the sole authority.</a:t>
            </a:r>
            <a:endParaRPr lang="en-US" dirty="0">
              <a:sym typeface="Times New Roman"/>
            </a:endParaRPr>
          </a:p>
          <a:p>
            <a:pPr algn="just">
              <a:lnSpc>
                <a:spcPct val="100000"/>
              </a:lnSpc>
              <a:spcBef>
                <a:spcPts val="0"/>
              </a:spcBef>
              <a:buClr>
                <a:schemeClr val="dk1"/>
              </a:buClr>
              <a:buSzPts val="2400"/>
            </a:pPr>
            <a:r>
              <a:rPr lang="en-US" dirty="0">
                <a:latin typeface="Times New Roman"/>
                <a:ea typeface="Times New Roman"/>
                <a:cs typeface="Times New Roman"/>
                <a:sym typeface="Times New Roman"/>
              </a:rPr>
              <a:t>A decentralized system generally has multiple authoritative nodes, each of which serves a subset of the total end users.</a:t>
            </a:r>
            <a:endParaRPr lang="en-US" dirty="0"/>
          </a:p>
          <a:p>
            <a:pPr lvl="0"/>
            <a:r>
              <a:rPr lang="en-US" b="1" dirty="0">
                <a:solidFill>
                  <a:schemeClr val="dk1"/>
                </a:solidFill>
                <a:latin typeface="Arial"/>
                <a:ea typeface="Arial"/>
                <a:cs typeface="Arial"/>
                <a:sym typeface="Arial"/>
              </a:rPr>
              <a:t>Advantages of Decentralized System </a:t>
            </a:r>
            <a:endParaRPr lang="en-US" b="1" dirty="0">
              <a:solidFill>
                <a:schemeClr val="dk1"/>
              </a:solidFill>
              <a:latin typeface="Times New Roman"/>
              <a:ea typeface="Times New Roman"/>
              <a:cs typeface="Times New Roman"/>
              <a:sym typeface="Times New Roman"/>
            </a:endParaRPr>
          </a:p>
          <a:p>
            <a:pPr marL="571500" lvl="0" indent="-571500" algn="just">
              <a:lnSpc>
                <a:spcPct val="150000"/>
              </a:lnSpc>
              <a:spcBef>
                <a:spcPts val="0"/>
              </a:spcBef>
              <a:buClr>
                <a:schemeClr val="dk1"/>
              </a:buClr>
              <a:buSzPts val="2400"/>
              <a:buFont typeface="+mj-lt"/>
              <a:buAutoNum type="romanLcPeriod"/>
            </a:pPr>
            <a:r>
              <a:rPr lang="en-US" b="1" dirty="0">
                <a:latin typeface="Times New Roman"/>
                <a:ea typeface="Times New Roman"/>
                <a:cs typeface="Times New Roman"/>
                <a:sym typeface="Times New Roman"/>
              </a:rPr>
              <a:t>Minimal problem of performance bottlenecks occurring </a:t>
            </a:r>
            <a:r>
              <a:rPr lang="en-US" dirty="0">
                <a:latin typeface="Times New Roman"/>
                <a:ea typeface="Times New Roman"/>
                <a:cs typeface="Times New Roman"/>
                <a:sym typeface="Times New Roman"/>
              </a:rPr>
              <a:t>– The entire load gets balanced on all the nodes; leading to minimal to no bottleneck situations </a:t>
            </a:r>
          </a:p>
          <a:p>
            <a:pPr marL="571500" lvl="0" indent="-571500" algn="just">
              <a:lnSpc>
                <a:spcPct val="150000"/>
              </a:lnSpc>
              <a:spcBef>
                <a:spcPts val="0"/>
              </a:spcBef>
              <a:buClr>
                <a:schemeClr val="dk1"/>
              </a:buClr>
              <a:buSzPts val="2400"/>
              <a:buFont typeface="+mj-lt"/>
              <a:buAutoNum type="romanLcPeriod"/>
            </a:pPr>
            <a:r>
              <a:rPr lang="en-US" b="1" dirty="0">
                <a:latin typeface="Times New Roman"/>
                <a:ea typeface="Times New Roman"/>
                <a:cs typeface="Times New Roman"/>
                <a:sym typeface="Times New Roman"/>
              </a:rPr>
              <a:t>High availability </a:t>
            </a:r>
            <a:r>
              <a:rPr lang="en-US" dirty="0">
                <a:latin typeface="Times New Roman"/>
                <a:ea typeface="Times New Roman"/>
                <a:cs typeface="Times New Roman"/>
                <a:sym typeface="Times New Roman"/>
              </a:rPr>
              <a:t>– Some nodes are always available/online for work, leading to high availability </a:t>
            </a:r>
          </a:p>
          <a:p>
            <a:pPr marL="571500" lvl="0" indent="-571500" algn="just">
              <a:lnSpc>
                <a:spcPct val="150000"/>
              </a:lnSpc>
              <a:spcBef>
                <a:spcPts val="0"/>
              </a:spcBef>
              <a:buClr>
                <a:schemeClr val="dk1"/>
              </a:buClr>
              <a:buSzPts val="2400"/>
              <a:buFont typeface="+mj-lt"/>
              <a:buAutoNum type="romanLcPeriod"/>
            </a:pPr>
            <a:r>
              <a:rPr lang="en-US" b="1" dirty="0">
                <a:latin typeface="Times New Roman"/>
                <a:ea typeface="Times New Roman"/>
                <a:cs typeface="Times New Roman"/>
                <a:sym typeface="Times New Roman"/>
              </a:rPr>
              <a:t>More autonomy and control over resources </a:t>
            </a:r>
            <a:r>
              <a:rPr lang="en-US" dirty="0">
                <a:latin typeface="Times New Roman"/>
                <a:ea typeface="Times New Roman"/>
                <a:cs typeface="Times New Roman"/>
                <a:sym typeface="Times New Roman"/>
              </a:rPr>
              <a:t>– As each node controls its own behavior, it has better autonomy leading to more control over resources.</a:t>
            </a:r>
          </a:p>
          <a:p>
            <a:endParaRPr lang="en-IN" dirty="0"/>
          </a:p>
        </p:txBody>
      </p:sp>
      <p:pic>
        <p:nvPicPr>
          <p:cNvPr id="4" name="Google Shape;392;p48"/>
          <p:cNvPicPr preferRelativeResize="0"/>
          <p:nvPr/>
        </p:nvPicPr>
        <p:blipFill rotWithShape="1">
          <a:blip r:embed="rId2">
            <a:alphaModFix/>
          </a:blip>
          <a:srcRect/>
          <a:stretch/>
        </p:blipFill>
        <p:spPr>
          <a:xfrm>
            <a:off x="7799011" y="365125"/>
            <a:ext cx="3050697" cy="1315671"/>
          </a:xfrm>
          <a:prstGeom prst="rect">
            <a:avLst/>
          </a:prstGeom>
          <a:noFill/>
          <a:ln>
            <a:noFill/>
          </a:ln>
        </p:spPr>
      </p:pic>
    </p:spTree>
    <p:extLst>
      <p:ext uri="{BB962C8B-B14F-4D97-AF65-F5344CB8AC3E}">
        <p14:creationId xmlns:p14="http://schemas.microsoft.com/office/powerpoint/2010/main" val="2949126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Disadvantages of Hybrid Blockchain</a:t>
            </a:r>
          </a:p>
        </p:txBody>
      </p:sp>
      <p:sp>
        <p:nvSpPr>
          <p:cNvPr id="3" name="Content Placeholder 2"/>
          <p:cNvSpPr>
            <a:spLocks noGrp="1"/>
          </p:cNvSpPr>
          <p:nvPr>
            <p:ph idx="1"/>
          </p:nvPr>
        </p:nvSpPr>
        <p:spPr/>
        <p:txBody>
          <a:bodyPr/>
          <a:lstStyle/>
          <a:p>
            <a:pPr algn="just"/>
            <a:r>
              <a:rPr lang="en-US" dirty="0">
                <a:solidFill>
                  <a:srgbClr val="FF0000"/>
                </a:solidFill>
              </a:rPr>
              <a:t>Lack of Transparency</a:t>
            </a:r>
            <a:r>
              <a:rPr lang="en-US" dirty="0"/>
              <a:t>: Because information can be hidden, this type of Blockchain isn't completely transparent.</a:t>
            </a:r>
          </a:p>
          <a:p>
            <a:pPr algn="just"/>
            <a:r>
              <a:rPr lang="en-US" dirty="0">
                <a:solidFill>
                  <a:srgbClr val="FF0000"/>
                </a:solidFill>
              </a:rPr>
              <a:t>Less Incentive</a:t>
            </a:r>
            <a:r>
              <a:rPr lang="en-US" dirty="0"/>
              <a:t>: Upgrading can be difficult, and users have no incentive to participate in or contribute to the network.</a:t>
            </a:r>
          </a:p>
          <a:p>
            <a:pPr algn="just"/>
            <a:endParaRPr lang="en-IN" dirty="0"/>
          </a:p>
        </p:txBody>
      </p:sp>
    </p:spTree>
    <p:extLst>
      <p:ext uri="{BB962C8B-B14F-4D97-AF65-F5344CB8AC3E}">
        <p14:creationId xmlns:p14="http://schemas.microsoft.com/office/powerpoint/2010/main" val="5121905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Uses of Hybrid Blockchain</a:t>
            </a:r>
          </a:p>
        </p:txBody>
      </p:sp>
      <p:sp>
        <p:nvSpPr>
          <p:cNvPr id="3" name="Content Placeholder 2"/>
          <p:cNvSpPr>
            <a:spLocks noGrp="1"/>
          </p:cNvSpPr>
          <p:nvPr>
            <p:ph idx="1"/>
          </p:nvPr>
        </p:nvSpPr>
        <p:spPr/>
        <p:txBody>
          <a:bodyPr/>
          <a:lstStyle/>
          <a:p>
            <a:pPr algn="just"/>
            <a:r>
              <a:rPr lang="en-US" dirty="0">
                <a:solidFill>
                  <a:srgbClr val="FF0000"/>
                </a:solidFill>
              </a:rPr>
              <a:t>Real Estate</a:t>
            </a:r>
            <a:r>
              <a:rPr lang="en-US" dirty="0"/>
              <a:t>: Real-estate companies can use hybrid networks to run their systems and offer information to the public.</a:t>
            </a:r>
          </a:p>
          <a:p>
            <a:pPr algn="just"/>
            <a:r>
              <a:rPr lang="en-US" dirty="0">
                <a:solidFill>
                  <a:srgbClr val="FF0000"/>
                </a:solidFill>
              </a:rPr>
              <a:t>Retail</a:t>
            </a:r>
            <a:r>
              <a:rPr lang="en-US" dirty="0"/>
              <a:t>: The hybrid network can also help retailers streamline their processes.</a:t>
            </a:r>
          </a:p>
          <a:p>
            <a:pPr algn="just"/>
            <a:r>
              <a:rPr lang="en-US" dirty="0">
                <a:solidFill>
                  <a:srgbClr val="FF0000"/>
                </a:solidFill>
              </a:rPr>
              <a:t>Highly Regulated Markets</a:t>
            </a:r>
            <a:r>
              <a:rPr lang="en-US" dirty="0"/>
              <a:t>: Hybrid Blockchain are also well-suited to highly regulated areas like the banking sector.</a:t>
            </a:r>
          </a:p>
          <a:p>
            <a:endParaRPr lang="en-IN" dirty="0"/>
          </a:p>
        </p:txBody>
      </p:sp>
    </p:spTree>
    <p:extLst>
      <p:ext uri="{BB962C8B-B14F-4D97-AF65-F5344CB8AC3E}">
        <p14:creationId xmlns:p14="http://schemas.microsoft.com/office/powerpoint/2010/main" val="6440340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4. Consortium Blockchain</a:t>
            </a:r>
            <a:r>
              <a:rPr lang="en-IN" dirty="0"/>
              <a:t/>
            </a:r>
            <a:br>
              <a:rPr lang="en-IN" dirty="0"/>
            </a:br>
            <a:endParaRPr lang="en-IN" dirty="0"/>
          </a:p>
        </p:txBody>
      </p:sp>
      <p:sp>
        <p:nvSpPr>
          <p:cNvPr id="3" name="Content Placeholder 2"/>
          <p:cNvSpPr>
            <a:spLocks noGrp="1"/>
          </p:cNvSpPr>
          <p:nvPr>
            <p:ph idx="1"/>
          </p:nvPr>
        </p:nvSpPr>
        <p:spPr/>
        <p:txBody>
          <a:bodyPr/>
          <a:lstStyle/>
          <a:p>
            <a:pPr algn="just"/>
            <a:r>
              <a:rPr lang="en-US" dirty="0"/>
              <a:t>In the same way that a hybrid Blockchain has both private and public Blockchain features, a Consortium Blockchain, also known as a federated Blockchain, does.</a:t>
            </a:r>
          </a:p>
          <a:p>
            <a:pPr algn="just"/>
            <a:r>
              <a:rPr lang="en-US" dirty="0"/>
              <a:t>However, it differs because it involves various organizational members working together on a decentralized network.</a:t>
            </a:r>
          </a:p>
          <a:p>
            <a:pPr algn="just"/>
            <a:r>
              <a:rPr lang="en-US" dirty="0"/>
              <a:t>Predetermined nodes control the consensus methods in a consortium Blockchain. </a:t>
            </a:r>
          </a:p>
          <a:p>
            <a:pPr algn="just"/>
            <a:r>
              <a:rPr lang="en-US" dirty="0"/>
              <a:t>It has a validator node responsible for initiating, receiving, and validating transactions. Transactions can be initiated or received by member nodes.</a:t>
            </a:r>
          </a:p>
          <a:p>
            <a:endParaRPr lang="en-IN" dirty="0"/>
          </a:p>
        </p:txBody>
      </p:sp>
    </p:spTree>
    <p:extLst>
      <p:ext uri="{BB962C8B-B14F-4D97-AF65-F5344CB8AC3E}">
        <p14:creationId xmlns:p14="http://schemas.microsoft.com/office/powerpoint/2010/main" val="36149505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Advantages of Consortium Blockchain</a:t>
            </a:r>
          </a:p>
        </p:txBody>
      </p:sp>
      <p:sp>
        <p:nvSpPr>
          <p:cNvPr id="3" name="Content Placeholder 2"/>
          <p:cNvSpPr>
            <a:spLocks noGrp="1"/>
          </p:cNvSpPr>
          <p:nvPr>
            <p:ph idx="1"/>
          </p:nvPr>
        </p:nvSpPr>
        <p:spPr/>
        <p:txBody>
          <a:bodyPr/>
          <a:lstStyle/>
          <a:p>
            <a:pPr algn="just"/>
            <a:r>
              <a:rPr lang="en-US" dirty="0">
                <a:solidFill>
                  <a:srgbClr val="FF0000"/>
                </a:solidFill>
              </a:rPr>
              <a:t>Secure</a:t>
            </a:r>
            <a:r>
              <a:rPr lang="en-US" dirty="0"/>
              <a:t>: A consortium Blockchain is more secure, scalable, and efficient than a public Blockchain network. It, like private and mixed Blockchain, has access controls.</a:t>
            </a:r>
          </a:p>
          <a:p>
            <a:endParaRPr lang="en-IN" dirty="0"/>
          </a:p>
        </p:txBody>
      </p:sp>
    </p:spTree>
    <p:extLst>
      <p:ext uri="{BB962C8B-B14F-4D97-AF65-F5344CB8AC3E}">
        <p14:creationId xmlns:p14="http://schemas.microsoft.com/office/powerpoint/2010/main" val="763076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Disadvantages of Consortium Blockchain</a:t>
            </a:r>
          </a:p>
        </p:txBody>
      </p:sp>
      <p:sp>
        <p:nvSpPr>
          <p:cNvPr id="3" name="Content Placeholder 2"/>
          <p:cNvSpPr>
            <a:spLocks noGrp="1"/>
          </p:cNvSpPr>
          <p:nvPr>
            <p:ph idx="1"/>
          </p:nvPr>
        </p:nvSpPr>
        <p:spPr/>
        <p:txBody>
          <a:bodyPr/>
          <a:lstStyle/>
          <a:p>
            <a:pPr algn="just"/>
            <a:r>
              <a:rPr lang="en-US" dirty="0">
                <a:solidFill>
                  <a:srgbClr val="FF0000"/>
                </a:solidFill>
              </a:rPr>
              <a:t>Lack of Transparency</a:t>
            </a:r>
            <a:r>
              <a:rPr lang="en-US" dirty="0"/>
              <a:t>: The consortium </a:t>
            </a:r>
            <a:r>
              <a:rPr lang="en-US" dirty="0" err="1"/>
              <a:t>blockchain</a:t>
            </a:r>
            <a:r>
              <a:rPr lang="en-US" dirty="0"/>
              <a:t> has a lower degree of transparency. If a member node is infiltrated, it can still be hacked, and the Blockchain's rules can render the network inoperable.</a:t>
            </a:r>
          </a:p>
          <a:p>
            <a:endParaRPr lang="en-IN" dirty="0"/>
          </a:p>
        </p:txBody>
      </p:sp>
    </p:spTree>
    <p:extLst>
      <p:ext uri="{BB962C8B-B14F-4D97-AF65-F5344CB8AC3E}">
        <p14:creationId xmlns:p14="http://schemas.microsoft.com/office/powerpoint/2010/main" val="1594111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Uses of Consortium Blockchain</a:t>
            </a:r>
          </a:p>
        </p:txBody>
      </p:sp>
      <p:sp>
        <p:nvSpPr>
          <p:cNvPr id="3" name="Content Placeholder 2"/>
          <p:cNvSpPr>
            <a:spLocks noGrp="1"/>
          </p:cNvSpPr>
          <p:nvPr>
            <p:ph idx="1"/>
          </p:nvPr>
        </p:nvSpPr>
        <p:spPr/>
        <p:txBody>
          <a:bodyPr/>
          <a:lstStyle/>
          <a:p>
            <a:pPr algn="just"/>
            <a:r>
              <a:rPr lang="en-US" dirty="0">
                <a:solidFill>
                  <a:srgbClr val="FF0000"/>
                </a:solidFill>
              </a:rPr>
              <a:t>Banking and Payments</a:t>
            </a:r>
            <a:r>
              <a:rPr lang="en-US" dirty="0"/>
              <a:t>: A consortium can be formed by a group of banks working together. They have control over which nodes will validate transactions.</a:t>
            </a:r>
          </a:p>
          <a:p>
            <a:pPr algn="just"/>
            <a:r>
              <a:rPr lang="en-US" dirty="0">
                <a:solidFill>
                  <a:srgbClr val="FF0000"/>
                </a:solidFill>
              </a:rPr>
              <a:t>Research</a:t>
            </a:r>
            <a:r>
              <a:rPr lang="en-US" dirty="0"/>
              <a:t>: A consortium Blockchain can be employed to share research data and outcomes.</a:t>
            </a:r>
          </a:p>
          <a:p>
            <a:pPr algn="just"/>
            <a:r>
              <a:rPr lang="en-US" dirty="0">
                <a:solidFill>
                  <a:srgbClr val="FF0000"/>
                </a:solidFill>
              </a:rPr>
              <a:t>Food Tracking</a:t>
            </a:r>
            <a:r>
              <a:rPr lang="en-US" dirty="0"/>
              <a:t>: It is also apt for food tracking.</a:t>
            </a:r>
          </a:p>
          <a:p>
            <a:endParaRPr lang="en-IN" dirty="0"/>
          </a:p>
        </p:txBody>
      </p:sp>
    </p:spTree>
    <p:extLst>
      <p:ext uri="{BB962C8B-B14F-4D97-AF65-F5344CB8AC3E}">
        <p14:creationId xmlns:p14="http://schemas.microsoft.com/office/powerpoint/2010/main" val="38860810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noChangeAspect="1"/>
          </p:cNvPicPr>
          <p:nvPr/>
        </p:nvPicPr>
        <p:blipFill>
          <a:blip r:embed="rId2"/>
          <a:stretch>
            <a:fillRect/>
          </a:stretch>
        </p:blipFill>
        <p:spPr>
          <a:xfrm>
            <a:off x="2221381" y="1087071"/>
            <a:ext cx="7696484" cy="4351338"/>
          </a:xfrm>
          <a:prstGeom prst="rect">
            <a:avLst/>
          </a:prstGeom>
        </p:spPr>
      </p:pic>
    </p:spTree>
    <p:extLst>
      <p:ext uri="{BB962C8B-B14F-4D97-AF65-F5344CB8AC3E}">
        <p14:creationId xmlns:p14="http://schemas.microsoft.com/office/powerpoint/2010/main" val="96486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Mining difficulty</a:t>
            </a:r>
          </a:p>
        </p:txBody>
      </p:sp>
      <p:sp>
        <p:nvSpPr>
          <p:cNvPr id="3" name="Content Placeholder 2"/>
          <p:cNvSpPr>
            <a:spLocks noGrp="1"/>
          </p:cNvSpPr>
          <p:nvPr>
            <p:ph idx="1"/>
          </p:nvPr>
        </p:nvSpPr>
        <p:spPr/>
        <p:txBody>
          <a:bodyPr>
            <a:normAutofit fontScale="77500" lnSpcReduction="20000"/>
          </a:bodyPr>
          <a:lstStyle/>
          <a:p>
            <a:pPr algn="just"/>
            <a:r>
              <a:rPr lang="en-US" b="1" dirty="0"/>
              <a:t>Every Blockchain has a mining process by which miners can generate fresh coins. An algorithm regulates how difficult it is for the miners to mine a certain block.</a:t>
            </a:r>
            <a:r>
              <a:rPr lang="en-US" dirty="0"/>
              <a:t> This difficulty is known as </a:t>
            </a:r>
            <a:r>
              <a:rPr lang="en-US" dirty="0">
                <a:solidFill>
                  <a:srgbClr val="FF0000"/>
                </a:solidFill>
              </a:rPr>
              <a:t>mining difficulty</a:t>
            </a:r>
            <a:r>
              <a:rPr lang="en-US" dirty="0"/>
              <a:t>. </a:t>
            </a:r>
          </a:p>
          <a:p>
            <a:pPr algn="just"/>
            <a:r>
              <a:rPr lang="en-US" dirty="0"/>
              <a:t>For mining a block, a miner must solve complex mathematical problems by finding a valid hash. </a:t>
            </a:r>
          </a:p>
          <a:p>
            <a:pPr algn="just"/>
            <a:r>
              <a:rPr lang="en-US" dirty="0"/>
              <a:t>As the process progresses, the network adjusts the rate so miners can find valid hashes. </a:t>
            </a:r>
          </a:p>
          <a:p>
            <a:pPr algn="just"/>
            <a:r>
              <a:rPr lang="en-US" dirty="0"/>
              <a:t>Each Blockchain has its algorithm to regulate this adjustment. </a:t>
            </a:r>
          </a:p>
          <a:p>
            <a:pPr algn="just"/>
            <a:r>
              <a:rPr lang="en-US" dirty="0"/>
              <a:t>The algorithm increases or decreases the mining difficulty based on the rate at which miners can mine a block. </a:t>
            </a:r>
          </a:p>
          <a:p>
            <a:pPr algn="just"/>
            <a:r>
              <a:rPr lang="en-US" dirty="0"/>
              <a:t>Currently, it takes about 10 minutes to mine a Bitcoin block.</a:t>
            </a:r>
          </a:p>
          <a:p>
            <a:pPr algn="just"/>
            <a:r>
              <a:rPr lang="en-US" dirty="0"/>
              <a:t>After every 2,016 blocks are mined, Bitcoin adjusts its mining difficulty</a:t>
            </a:r>
            <a:r>
              <a:rPr lang="en-US"/>
              <a:t>. </a:t>
            </a:r>
          </a:p>
          <a:p>
            <a:pPr algn="just"/>
            <a:r>
              <a:rPr lang="en-US"/>
              <a:t>The difficulty will increase based on the number of miners and their combined hash power. </a:t>
            </a:r>
            <a:endParaRPr lang="en-US" dirty="0"/>
          </a:p>
          <a:p>
            <a:endParaRPr lang="en-IN" dirty="0"/>
          </a:p>
        </p:txBody>
      </p:sp>
    </p:spTree>
    <p:extLst>
      <p:ext uri="{BB962C8B-B14F-4D97-AF65-F5344CB8AC3E}">
        <p14:creationId xmlns:p14="http://schemas.microsoft.com/office/powerpoint/2010/main" val="42303992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the difficulty</a:t>
            </a: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𝒄𝒖𝒓𝒓𝒆𝒏</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𝒕</m:t>
                          </m:r>
                        </m:e>
                        <m:sub>
                          <m:r>
                            <a:rPr lang="en-US" sz="2000" b="1" i="1" smtClean="0">
                              <a:latin typeface="Cambria Math" panose="02040503050406030204" pitchFamily="18" charset="0"/>
                            </a:rPr>
                            <m:t>𝒅𝒊𝒇𝒇𝒊𝒄𝒖𝒍𝒕𝒚</m:t>
                          </m:r>
                        </m:sub>
                      </m:sSub>
                      <m:r>
                        <a:rPr lang="en-US" sz="2000" b="1" i="1" smtClean="0">
                          <a:latin typeface="Cambria Math" panose="02040503050406030204" pitchFamily="18" charset="0"/>
                        </a:rPr>
                        <m:t>=</m:t>
                      </m:r>
                      <m:r>
                        <a:rPr lang="en-US" sz="2000" b="1" i="1" smtClean="0">
                          <a:latin typeface="Cambria Math" panose="02040503050406030204" pitchFamily="18" charset="0"/>
                        </a:rPr>
                        <m:t>𝒑𝒓𝒆𝒗𝒊𝒐𝒖</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𝒔</m:t>
                          </m:r>
                        </m:e>
                        <m:sub>
                          <m:r>
                            <a:rPr lang="en-US" sz="2000" b="1" i="1" smtClean="0">
                              <a:latin typeface="Cambria Math" panose="02040503050406030204" pitchFamily="18" charset="0"/>
                            </a:rPr>
                            <m:t>𝒅𝒊𝒇𝒇𝒊𝒄𝒖𝒍𝒕𝒚</m:t>
                          </m:r>
                        </m:sub>
                      </m:sSub>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m:t>
                          </m:r>
                          <m:r>
                            <a:rPr lang="en-US" sz="2000" b="1" i="1" smtClean="0">
                              <a:latin typeface="Cambria Math" panose="02040503050406030204" pitchFamily="18" charset="0"/>
                            </a:rPr>
                            <m:t>𝟐</m:t>
                          </m:r>
                          <m:r>
                            <a:rPr lang="en-US" sz="2000" b="1" i="1" smtClean="0">
                              <a:latin typeface="Cambria Math" panose="02040503050406030204" pitchFamily="18" charset="0"/>
                            </a:rPr>
                            <m:t> </m:t>
                          </m:r>
                          <m:r>
                            <a:rPr lang="en-US" sz="2000" b="1" i="1" smtClean="0">
                              <a:latin typeface="Cambria Math" panose="02040503050406030204" pitchFamily="18" charset="0"/>
                            </a:rPr>
                            <m:t>𝒘𝒆𝒆𝒌𝒔</m:t>
                          </m:r>
                          <m:r>
                            <a:rPr lang="en-US" sz="2000" b="1" i="1" smtClean="0">
                              <a:latin typeface="Cambria Math" panose="02040503050406030204" pitchFamily="18" charset="0"/>
                            </a:rPr>
                            <m:t> </m:t>
                          </m:r>
                          <m:r>
                            <a:rPr lang="en-US" sz="2000" b="1" i="1" smtClean="0">
                              <a:latin typeface="Cambria Math" panose="02040503050406030204" pitchFamily="18" charset="0"/>
                            </a:rPr>
                            <m:t>𝒊𝒏</m:t>
                          </m:r>
                          <m:r>
                            <a:rPr lang="en-US" sz="2000" b="1" i="1" smtClean="0">
                              <a:latin typeface="Cambria Math" panose="02040503050406030204" pitchFamily="18" charset="0"/>
                            </a:rPr>
                            <m:t> </m:t>
                          </m:r>
                          <m:r>
                            <a:rPr lang="en-US" sz="2000" b="1" i="1" smtClean="0">
                              <a:latin typeface="Cambria Math" panose="02040503050406030204" pitchFamily="18" charset="0"/>
                            </a:rPr>
                            <m:t>𝒎𝒊𝒍𝒍𝒊𝒔𝒆𝒄𝒐𝒏𝒅𝒔</m:t>
                          </m:r>
                          <m:r>
                            <a:rPr lang="en-US" sz="2000" b="1" i="1" smtClean="0">
                              <a:latin typeface="Cambria Math" panose="02040503050406030204" pitchFamily="18" charset="0"/>
                            </a:rPr>
                            <m:t>)</m:t>
                          </m:r>
                        </m:num>
                        <m:den>
                          <m:r>
                            <a:rPr lang="en-US" sz="2000" b="1" i="1" smtClean="0">
                              <a:latin typeface="Cambria Math" panose="02040503050406030204" pitchFamily="18" charset="0"/>
                            </a:rPr>
                            <m:t>(</m:t>
                          </m:r>
                          <m:r>
                            <a:rPr lang="en-US" sz="2000" b="1" i="1" smtClean="0">
                              <a:latin typeface="Cambria Math" panose="02040503050406030204" pitchFamily="18" charset="0"/>
                            </a:rPr>
                            <m:t>𝒎𝒊𝒍𝒍𝒊𝒔𝒆𝒄𝒐𝒏𝒅𝒔</m:t>
                          </m:r>
                          <m:r>
                            <a:rPr lang="en-US" sz="2000" b="1" i="1" smtClean="0">
                              <a:latin typeface="Cambria Math" panose="02040503050406030204" pitchFamily="18" charset="0"/>
                            </a:rPr>
                            <m:t> </m:t>
                          </m:r>
                          <m:r>
                            <a:rPr lang="en-US" sz="2000" b="1" i="1" smtClean="0">
                              <a:latin typeface="Cambria Math" panose="02040503050406030204" pitchFamily="18" charset="0"/>
                            </a:rPr>
                            <m:t>𝒕𝒐</m:t>
                          </m:r>
                          <m:r>
                            <a:rPr lang="en-US" sz="2000" b="1" i="1" smtClean="0">
                              <a:latin typeface="Cambria Math" panose="02040503050406030204" pitchFamily="18" charset="0"/>
                            </a:rPr>
                            <m:t> </m:t>
                          </m:r>
                          <m:r>
                            <a:rPr lang="en-US" sz="2000" b="1" i="1" smtClean="0">
                              <a:latin typeface="Cambria Math" panose="02040503050406030204" pitchFamily="18" charset="0"/>
                            </a:rPr>
                            <m:t>𝒎𝒊𝒏𝒆</m:t>
                          </m:r>
                          <m:r>
                            <a:rPr lang="en-US" sz="2000" b="1" i="1" smtClean="0">
                              <a:latin typeface="Cambria Math" panose="02040503050406030204" pitchFamily="18" charset="0"/>
                            </a:rPr>
                            <m:t> </m:t>
                          </m:r>
                          <m:r>
                            <a:rPr lang="en-US" sz="2000" b="1" i="1" smtClean="0">
                              <a:latin typeface="Cambria Math" panose="02040503050406030204" pitchFamily="18" charset="0"/>
                            </a:rPr>
                            <m:t>𝒍𝒂𝒔𝒕</m:t>
                          </m:r>
                          <m:r>
                            <a:rPr lang="en-US" sz="2000" b="1" i="1" smtClean="0">
                              <a:latin typeface="Cambria Math" panose="02040503050406030204" pitchFamily="18" charset="0"/>
                            </a:rPr>
                            <m:t> </m:t>
                          </m:r>
                          <m:r>
                            <a:rPr lang="en-US" sz="2000" b="1" i="1" smtClean="0">
                              <a:latin typeface="Cambria Math" panose="02040503050406030204" pitchFamily="18" charset="0"/>
                            </a:rPr>
                            <m:t>𝟐𝟎𝟏𝟔</m:t>
                          </m:r>
                          <m:r>
                            <a:rPr lang="en-US" sz="2000" b="1" i="1" smtClean="0">
                              <a:latin typeface="Cambria Math" panose="02040503050406030204" pitchFamily="18" charset="0"/>
                            </a:rPr>
                            <m:t> </m:t>
                          </m:r>
                          <m:r>
                            <a:rPr lang="en-US" sz="2000" b="1" i="1" smtClean="0">
                              <a:latin typeface="Cambria Math" panose="02040503050406030204" pitchFamily="18" charset="0"/>
                            </a:rPr>
                            <m:t>𝒃𝒍𝒐𝒄𝒌𝒔</m:t>
                          </m:r>
                          <m:r>
                            <a:rPr lang="en-US" sz="2000" b="1" i="1" smtClean="0">
                              <a:latin typeface="Cambria Math" panose="02040503050406030204" pitchFamily="18" charset="0"/>
                            </a:rPr>
                            <m:t>)</m:t>
                          </m:r>
                        </m:den>
                      </m:f>
                    </m:oMath>
                  </m:oMathPara>
                </a14:m>
                <a:endParaRPr lang="en-US" sz="2000" b="1" dirty="0"/>
              </a:p>
              <a:p>
                <a:pPr marL="0" indent="0">
                  <a:buNone/>
                </a:pPr>
                <a:endParaRPr lang="en-US" dirty="0"/>
              </a:p>
              <a:p>
                <a:pPr marL="0" indent="0" algn="just">
                  <a:buNone/>
                </a:pPr>
                <a:r>
                  <a:rPr lang="en-US" dirty="0">
                    <a:solidFill>
                      <a:srgbClr val="FF0000"/>
                    </a:solidFill>
                  </a:rPr>
                  <a:t>Example 1</a:t>
                </a:r>
                <a:r>
                  <a:rPr lang="en-US" dirty="0"/>
                  <a:t>: Suppose the previous difficulty was set to 20 and the given threshold before the change in difficulty level is 2 weeks. If the last 2016 blocks were mined in 1119100 milliseconds, then after 2 weeks what will be the level of difficulty? [use ceiling to round off to the next integer]</a:t>
                </a:r>
              </a:p>
              <a:p>
                <a:pPr marL="0" indent="0">
                  <a:buNone/>
                </a:pPr>
                <a:r>
                  <a:rPr lang="en-US" dirty="0">
                    <a:solidFill>
                      <a:srgbClr val="FF0000"/>
                    </a:solidFill>
                  </a:rPr>
                  <a:t>Solution</a:t>
                </a:r>
                <a:r>
                  <a:rPr lang="en-US" dirty="0"/>
                  <a:t>: </a:t>
                </a:r>
              </a:p>
              <a:p>
                <a:pPr marL="0" indent="0">
                  <a:buNone/>
                </a:pPr>
                <a14:m>
                  <m:oMathPara xmlns:m="http://schemas.openxmlformats.org/officeDocument/2006/math">
                    <m:oMathParaPr>
                      <m:jc m:val="centerGroup"/>
                    </m:oMathParaPr>
                    <m:oMath xmlns:m="http://schemas.openxmlformats.org/officeDocument/2006/math">
                      <m:r>
                        <a:rPr lang="en-US" sz="1500" b="1" i="1" smtClean="0">
                          <a:latin typeface="Cambria Math" panose="02040503050406030204" pitchFamily="18" charset="0"/>
                        </a:rPr>
                        <m:t>𝒄𝒖𝒓𝒓𝒆𝒏</m:t>
                      </m:r>
                      <m:sSub>
                        <m:sSubPr>
                          <m:ctrlPr>
                            <a:rPr lang="en-US" sz="1500" b="1" i="1" smtClean="0">
                              <a:latin typeface="Cambria Math" panose="02040503050406030204" pitchFamily="18" charset="0"/>
                            </a:rPr>
                          </m:ctrlPr>
                        </m:sSubPr>
                        <m:e>
                          <m:r>
                            <a:rPr lang="en-US" sz="1500" b="1" i="1" smtClean="0">
                              <a:latin typeface="Cambria Math" panose="02040503050406030204" pitchFamily="18" charset="0"/>
                            </a:rPr>
                            <m:t>𝒕</m:t>
                          </m:r>
                        </m:e>
                        <m:sub>
                          <m:r>
                            <a:rPr lang="en-US" sz="1500" b="1" i="1" smtClean="0">
                              <a:latin typeface="Cambria Math" panose="02040503050406030204" pitchFamily="18" charset="0"/>
                            </a:rPr>
                            <m:t>𝒅𝒊𝒇𝒇𝒊𝒄𝒖𝒍𝒕𝒚</m:t>
                          </m:r>
                        </m:sub>
                      </m:sSub>
                      <m:r>
                        <a:rPr lang="en-US" sz="1500" b="1" i="1" smtClean="0">
                          <a:latin typeface="Cambria Math" panose="02040503050406030204" pitchFamily="18" charset="0"/>
                        </a:rPr>
                        <m:t>=</m:t>
                      </m:r>
                      <m:r>
                        <a:rPr lang="en-US" sz="1500" b="1" i="1" smtClean="0">
                          <a:latin typeface="Cambria Math" panose="02040503050406030204" pitchFamily="18" charset="0"/>
                        </a:rPr>
                        <m:t>𝒑𝒓𝒆𝒗𝒊𝒐𝒖</m:t>
                      </m:r>
                      <m:sSub>
                        <m:sSubPr>
                          <m:ctrlPr>
                            <a:rPr lang="en-US" sz="1500" b="1" i="1" smtClean="0">
                              <a:latin typeface="Cambria Math" panose="02040503050406030204" pitchFamily="18" charset="0"/>
                            </a:rPr>
                          </m:ctrlPr>
                        </m:sSubPr>
                        <m:e>
                          <m:r>
                            <a:rPr lang="en-US" sz="1500" b="1" i="1" smtClean="0">
                              <a:latin typeface="Cambria Math" panose="02040503050406030204" pitchFamily="18" charset="0"/>
                            </a:rPr>
                            <m:t>𝒔</m:t>
                          </m:r>
                        </m:e>
                        <m:sub>
                          <m:r>
                            <a:rPr lang="en-US" sz="1500" b="1" i="1" smtClean="0">
                              <a:latin typeface="Cambria Math" panose="02040503050406030204" pitchFamily="18" charset="0"/>
                            </a:rPr>
                            <m:t>𝒅𝒊𝒇𝒇𝒊𝒄𝒖𝒍𝒕𝒚</m:t>
                          </m:r>
                        </m:sub>
                      </m:sSub>
                      <m:r>
                        <a:rPr lang="en-US" sz="1500" b="1" i="1" smtClean="0">
                          <a:latin typeface="Cambria Math" panose="02040503050406030204" pitchFamily="18" charset="0"/>
                        </a:rPr>
                        <m:t>∗</m:t>
                      </m:r>
                      <m:f>
                        <m:fPr>
                          <m:ctrlPr>
                            <a:rPr lang="en-US" sz="1500" b="1" i="1" smtClean="0">
                              <a:latin typeface="Cambria Math" panose="02040503050406030204" pitchFamily="18" charset="0"/>
                            </a:rPr>
                          </m:ctrlPr>
                        </m:fPr>
                        <m:num>
                          <m:d>
                            <m:dPr>
                              <m:ctrlPr>
                                <a:rPr lang="en-US" sz="1500" b="1" i="1" smtClean="0">
                                  <a:latin typeface="Cambria Math" panose="02040503050406030204" pitchFamily="18" charset="0"/>
                                </a:rPr>
                              </m:ctrlPr>
                            </m:dPr>
                            <m:e>
                              <m:r>
                                <a:rPr lang="en-US" sz="1500" b="1" i="1" smtClean="0">
                                  <a:latin typeface="Cambria Math" panose="02040503050406030204" pitchFamily="18" charset="0"/>
                                </a:rPr>
                                <m:t>𝟐</m:t>
                              </m:r>
                              <m:r>
                                <a:rPr lang="en-US" sz="1500" b="1" i="1" smtClean="0">
                                  <a:latin typeface="Cambria Math" panose="02040503050406030204" pitchFamily="18" charset="0"/>
                                </a:rPr>
                                <m:t> </m:t>
                              </m:r>
                              <m:r>
                                <a:rPr lang="en-US" sz="1500" b="1" i="1" smtClean="0">
                                  <a:latin typeface="Cambria Math" panose="02040503050406030204" pitchFamily="18" charset="0"/>
                                </a:rPr>
                                <m:t>𝒘𝒆𝒆𝒌𝒔</m:t>
                              </m:r>
                              <m:r>
                                <a:rPr lang="en-US" sz="1500" b="1" i="1" smtClean="0">
                                  <a:latin typeface="Cambria Math" panose="02040503050406030204" pitchFamily="18" charset="0"/>
                                </a:rPr>
                                <m:t> </m:t>
                              </m:r>
                              <m:r>
                                <a:rPr lang="en-US" sz="1500" b="1" i="1" smtClean="0">
                                  <a:latin typeface="Cambria Math" panose="02040503050406030204" pitchFamily="18" charset="0"/>
                                </a:rPr>
                                <m:t>𝒊𝒏</m:t>
                              </m:r>
                              <m:r>
                                <a:rPr lang="en-US" sz="1500" b="1" i="1" smtClean="0">
                                  <a:latin typeface="Cambria Math" panose="02040503050406030204" pitchFamily="18" charset="0"/>
                                </a:rPr>
                                <m:t> </m:t>
                              </m:r>
                              <m:r>
                                <a:rPr lang="en-US" sz="1500" b="1" i="1" smtClean="0">
                                  <a:latin typeface="Cambria Math" panose="02040503050406030204" pitchFamily="18" charset="0"/>
                                </a:rPr>
                                <m:t>𝒎𝒊𝒍𝒍𝒊𝒔𝒆𝒄𝒐𝒏𝒅𝒔</m:t>
                              </m:r>
                            </m:e>
                          </m:d>
                        </m:num>
                        <m:den>
                          <m:d>
                            <m:dPr>
                              <m:ctrlPr>
                                <a:rPr lang="en-US" sz="1500" b="1" i="1" smtClean="0">
                                  <a:latin typeface="Cambria Math" panose="02040503050406030204" pitchFamily="18" charset="0"/>
                                </a:rPr>
                              </m:ctrlPr>
                            </m:dPr>
                            <m:e>
                              <m:r>
                                <a:rPr lang="en-US" sz="1500" b="1" i="1" smtClean="0">
                                  <a:latin typeface="Cambria Math" panose="02040503050406030204" pitchFamily="18" charset="0"/>
                                </a:rPr>
                                <m:t>𝒎𝒊𝒍𝒍𝒊𝒔𝒆𝒄𝒐𝒏𝒅𝒔</m:t>
                              </m:r>
                              <m:r>
                                <a:rPr lang="en-US" sz="1500" b="1" i="1" smtClean="0">
                                  <a:latin typeface="Cambria Math" panose="02040503050406030204" pitchFamily="18" charset="0"/>
                                </a:rPr>
                                <m:t> </m:t>
                              </m:r>
                              <m:r>
                                <a:rPr lang="en-US" sz="1500" b="1" i="1" smtClean="0">
                                  <a:latin typeface="Cambria Math" panose="02040503050406030204" pitchFamily="18" charset="0"/>
                                </a:rPr>
                                <m:t>𝒕𝒐</m:t>
                              </m:r>
                              <m:r>
                                <a:rPr lang="en-US" sz="1500" b="1" i="1" smtClean="0">
                                  <a:latin typeface="Cambria Math" panose="02040503050406030204" pitchFamily="18" charset="0"/>
                                </a:rPr>
                                <m:t> </m:t>
                              </m:r>
                              <m:r>
                                <a:rPr lang="en-US" sz="1500" b="1" i="1" smtClean="0">
                                  <a:latin typeface="Cambria Math" panose="02040503050406030204" pitchFamily="18" charset="0"/>
                                </a:rPr>
                                <m:t>𝒎𝒊𝒏𝒆</m:t>
                              </m:r>
                              <m:r>
                                <a:rPr lang="en-US" sz="1500" b="1" i="1" smtClean="0">
                                  <a:latin typeface="Cambria Math" panose="02040503050406030204" pitchFamily="18" charset="0"/>
                                </a:rPr>
                                <m:t> </m:t>
                              </m:r>
                              <m:r>
                                <a:rPr lang="en-US" sz="1500" b="1" i="1" smtClean="0">
                                  <a:latin typeface="Cambria Math" panose="02040503050406030204" pitchFamily="18" charset="0"/>
                                </a:rPr>
                                <m:t>𝒍𝒂𝒔𝒕</m:t>
                              </m:r>
                              <m:r>
                                <a:rPr lang="en-US" sz="1500" b="1" i="1" smtClean="0">
                                  <a:latin typeface="Cambria Math" panose="02040503050406030204" pitchFamily="18" charset="0"/>
                                </a:rPr>
                                <m:t> </m:t>
                              </m:r>
                              <m:r>
                                <a:rPr lang="en-US" sz="1500" b="1" i="1" smtClean="0">
                                  <a:latin typeface="Cambria Math" panose="02040503050406030204" pitchFamily="18" charset="0"/>
                                </a:rPr>
                                <m:t>𝟐𝟎𝟏𝟔</m:t>
                              </m:r>
                              <m:r>
                                <a:rPr lang="en-US" sz="1500" b="1" i="1" smtClean="0">
                                  <a:latin typeface="Cambria Math" panose="02040503050406030204" pitchFamily="18" charset="0"/>
                                </a:rPr>
                                <m:t> </m:t>
                              </m:r>
                              <m:r>
                                <a:rPr lang="en-US" sz="1500" b="1" i="1" smtClean="0">
                                  <a:latin typeface="Cambria Math" panose="02040503050406030204" pitchFamily="18" charset="0"/>
                                </a:rPr>
                                <m:t>𝒃𝒍𝒐𝒄𝒌𝒔</m:t>
                              </m:r>
                            </m:e>
                          </m:d>
                        </m:den>
                      </m:f>
                      <m:r>
                        <a:rPr lang="en-US" sz="1500" b="1" i="1" smtClean="0">
                          <a:latin typeface="Cambria Math" panose="02040503050406030204" pitchFamily="18" charset="0"/>
                        </a:rPr>
                        <m:t>=</m:t>
                      </m:r>
                      <m:r>
                        <a:rPr lang="en-US" sz="1500" b="1" i="1" smtClean="0">
                          <a:latin typeface="Cambria Math" panose="02040503050406030204" pitchFamily="18" charset="0"/>
                        </a:rPr>
                        <m:t>𝟐𝟎</m:t>
                      </m:r>
                      <m:r>
                        <a:rPr lang="en-US" sz="1500" b="1" i="1" smtClean="0">
                          <a:latin typeface="Cambria Math" panose="02040503050406030204" pitchFamily="18" charset="0"/>
                        </a:rPr>
                        <m:t>∗</m:t>
                      </m:r>
                      <m:f>
                        <m:fPr>
                          <m:ctrlPr>
                            <a:rPr lang="en-US" sz="1500" b="1" i="1" smtClean="0">
                              <a:latin typeface="Cambria Math" panose="02040503050406030204" pitchFamily="18" charset="0"/>
                            </a:rPr>
                          </m:ctrlPr>
                        </m:fPr>
                        <m:num>
                          <m:r>
                            <a:rPr lang="en-US" sz="1500" b="1" i="1" smtClean="0">
                              <a:latin typeface="Cambria Math" panose="02040503050406030204" pitchFamily="18" charset="0"/>
                            </a:rPr>
                            <m:t>𝟐</m:t>
                          </m:r>
                          <m:r>
                            <a:rPr lang="en-US" sz="1500" b="1" i="1" smtClean="0">
                              <a:latin typeface="Cambria Math" panose="02040503050406030204" pitchFamily="18" charset="0"/>
                            </a:rPr>
                            <m:t>∗</m:t>
                          </m:r>
                          <m:r>
                            <a:rPr lang="en-US" sz="1500" b="1" i="1" smtClean="0">
                              <a:latin typeface="Cambria Math" panose="02040503050406030204" pitchFamily="18" charset="0"/>
                            </a:rPr>
                            <m:t>𝟕</m:t>
                          </m:r>
                          <m:r>
                            <a:rPr lang="en-US" sz="1500" b="1" i="1" smtClean="0">
                              <a:latin typeface="Cambria Math" panose="02040503050406030204" pitchFamily="18" charset="0"/>
                            </a:rPr>
                            <m:t>∗</m:t>
                          </m:r>
                          <m:r>
                            <a:rPr lang="en-US" sz="1500" b="1" i="1" smtClean="0">
                              <a:latin typeface="Cambria Math" panose="02040503050406030204" pitchFamily="18" charset="0"/>
                            </a:rPr>
                            <m:t>𝟐𝟒</m:t>
                          </m:r>
                          <m:r>
                            <a:rPr lang="en-US" sz="1500" b="1" i="1" smtClean="0">
                              <a:latin typeface="Cambria Math" panose="02040503050406030204" pitchFamily="18" charset="0"/>
                            </a:rPr>
                            <m:t>∗</m:t>
                          </m:r>
                          <m:r>
                            <a:rPr lang="en-US" sz="1500" b="1" i="1" smtClean="0">
                              <a:latin typeface="Cambria Math" panose="02040503050406030204" pitchFamily="18" charset="0"/>
                            </a:rPr>
                            <m:t>𝟔𝟎</m:t>
                          </m:r>
                          <m:r>
                            <a:rPr lang="en-US" sz="1500" b="1" i="1" smtClean="0">
                              <a:latin typeface="Cambria Math" panose="02040503050406030204" pitchFamily="18" charset="0"/>
                            </a:rPr>
                            <m:t>∗</m:t>
                          </m:r>
                          <m:r>
                            <a:rPr lang="en-US" sz="1500" b="1" i="1" smtClean="0">
                              <a:latin typeface="Cambria Math" panose="02040503050406030204" pitchFamily="18" charset="0"/>
                            </a:rPr>
                            <m:t>𝟔𝟎</m:t>
                          </m:r>
                          <m:r>
                            <a:rPr lang="en-US" sz="1500" b="1" i="1" smtClean="0">
                              <a:latin typeface="Cambria Math" panose="02040503050406030204" pitchFamily="18" charset="0"/>
                            </a:rPr>
                            <m:t>∗</m:t>
                          </m:r>
                          <m:r>
                            <a:rPr lang="en-US" sz="1500" b="1" i="1" smtClean="0">
                              <a:latin typeface="Cambria Math" panose="02040503050406030204" pitchFamily="18" charset="0"/>
                            </a:rPr>
                            <m:t>𝟏𝟎𝟎𝟎</m:t>
                          </m:r>
                        </m:num>
                        <m:den>
                          <m:r>
                            <a:rPr lang="en-US" sz="1500" b="1" i="1" smtClean="0">
                              <a:latin typeface="Cambria Math" panose="02040503050406030204" pitchFamily="18" charset="0"/>
                            </a:rPr>
                            <m:t>𝟏𝟏𝟏𝟗𝟏𝟎𝟎</m:t>
                          </m:r>
                        </m:den>
                      </m:f>
                      <m:r>
                        <a:rPr lang="en-US" sz="1500" b="1" i="1" smtClean="0">
                          <a:latin typeface="Cambria Math" panose="02040503050406030204" pitchFamily="18" charset="0"/>
                        </a:rPr>
                        <m:t>=</m:t>
                      </m:r>
                      <m:r>
                        <a:rPr lang="en-US" sz="1500" b="1" i="1" smtClean="0">
                          <a:latin typeface="Cambria Math" panose="02040503050406030204" pitchFamily="18" charset="0"/>
                        </a:rPr>
                        <m:t>𝟐𝟏𝟔𝟏𝟕</m:t>
                      </m:r>
                      <m:r>
                        <a:rPr lang="en-US" sz="1500" b="1" i="1" smtClean="0">
                          <a:latin typeface="Cambria Math" panose="02040503050406030204" pitchFamily="18" charset="0"/>
                        </a:rPr>
                        <m:t>.</m:t>
                      </m:r>
                      <m:r>
                        <a:rPr lang="en-US" sz="1500" b="1" i="1" smtClean="0">
                          <a:latin typeface="Cambria Math" panose="02040503050406030204" pitchFamily="18" charset="0"/>
                        </a:rPr>
                        <m:t>𝟑𝟕𝟏𝟏</m:t>
                      </m:r>
                      <m:r>
                        <a:rPr lang="en-US" sz="1500" b="1" i="1" smtClean="0">
                          <a:latin typeface="Cambria Math" panose="02040503050406030204" pitchFamily="18" charset="0"/>
                        </a:rPr>
                        <m:t> </m:t>
                      </m:r>
                      <m:r>
                        <a:rPr lang="en-US" sz="1500" b="1" i="1" smtClean="0">
                          <a:latin typeface="Cambria Math" panose="02040503050406030204" pitchFamily="18" charset="0"/>
                        </a:rPr>
                        <m:t>𝒎𝒊𝒍𝒍𝒊𝒔𝒆𝒄𝒐𝒏𝒅𝒔</m:t>
                      </m:r>
                      <m:r>
                        <a:rPr lang="en-US" sz="1500" b="1" i="1" smtClean="0">
                          <a:latin typeface="Cambria Math" panose="02040503050406030204" pitchFamily="18" charset="0"/>
                        </a:rPr>
                        <m:t> ≈</m:t>
                      </m:r>
                      <m:r>
                        <a:rPr lang="en-US" sz="1500" b="1" i="1" smtClean="0">
                          <a:latin typeface="Cambria Math" panose="02040503050406030204" pitchFamily="18" charset="0"/>
                          <a:ea typeface="Cambria Math" panose="02040503050406030204" pitchFamily="18" charset="0"/>
                        </a:rPr>
                        <m:t>𝟐𝟐</m:t>
                      </m:r>
                      <m:r>
                        <a:rPr lang="en-US" sz="1500" b="1" i="1" smtClean="0">
                          <a:latin typeface="Cambria Math" panose="02040503050406030204" pitchFamily="18" charset="0"/>
                          <a:ea typeface="Cambria Math" panose="02040503050406030204" pitchFamily="18" charset="0"/>
                        </a:rPr>
                        <m:t> </m:t>
                      </m:r>
                      <m:r>
                        <a:rPr lang="en-US" sz="1500" b="1" i="1" smtClean="0">
                          <a:latin typeface="Cambria Math" panose="02040503050406030204" pitchFamily="18" charset="0"/>
                          <a:ea typeface="Cambria Math" panose="02040503050406030204" pitchFamily="18" charset="0"/>
                        </a:rPr>
                        <m:t>𝒔𝒆𝒄𝒐𝒏𝒅𝒔</m:t>
                      </m:r>
                    </m:oMath>
                  </m:oMathPara>
                </a14:m>
                <a:endParaRPr lang="en-US" sz="1500"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r="-1159"/>
                </a:stretch>
              </a:blipFill>
            </p:spPr>
            <p:txBody>
              <a:bodyPr/>
              <a:lstStyle/>
              <a:p>
                <a:r>
                  <a:rPr lang="en-IN">
                    <a:noFill/>
                  </a:rPr>
                  <a:t> </a:t>
                </a:r>
              </a:p>
            </p:txBody>
          </p:sp>
        </mc:Fallback>
      </mc:AlternateContent>
    </p:spTree>
    <p:extLst>
      <p:ext uri="{BB962C8B-B14F-4D97-AF65-F5344CB8AC3E}">
        <p14:creationId xmlns:p14="http://schemas.microsoft.com/office/powerpoint/2010/main" val="3879518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9EA773-0015-B5A3-B43F-B04052AC37FA}"/>
                  </a:ext>
                </a:extLst>
              </p:cNvPr>
              <p:cNvSpPr>
                <a:spLocks noGrp="1"/>
              </p:cNvSpPr>
              <p:nvPr>
                <p:ph idx="1"/>
              </p:nvPr>
            </p:nvSpPr>
            <p:spPr>
              <a:xfrm>
                <a:off x="838200" y="390293"/>
                <a:ext cx="10515600" cy="5786670"/>
              </a:xfrm>
            </p:spPr>
            <p:txBody>
              <a:bodyPr/>
              <a:lstStyle/>
              <a:p>
                <a:pPr marL="0" indent="0" algn="just">
                  <a:buNone/>
                </a:pPr>
                <a:r>
                  <a:rPr lang="en-US" dirty="0">
                    <a:solidFill>
                      <a:srgbClr val="FF0000"/>
                    </a:solidFill>
                  </a:rPr>
                  <a:t>Example 2</a:t>
                </a:r>
                <a:r>
                  <a:rPr lang="en-US" dirty="0"/>
                  <a:t>: Suppose at a given instance, the difficulty set by a Bitcoin network is 63, with the last 2016 blocks mined in 10 days. What will be the next computed value of the difficulty? [use ceiling to round off to the next integer]</a:t>
                </a:r>
              </a:p>
              <a:p>
                <a:pPr marL="0" indent="0">
                  <a:buNone/>
                </a:pPr>
                <a:r>
                  <a:rPr lang="en-US" dirty="0">
                    <a:solidFill>
                      <a:srgbClr val="FF0000"/>
                    </a:solidFill>
                  </a:rPr>
                  <a:t>Solution</a:t>
                </a:r>
                <a:r>
                  <a:rPr lang="en-US" dirty="0"/>
                  <a:t>: </a:t>
                </a:r>
              </a:p>
              <a:p>
                <a:pPr marL="0" indent="0">
                  <a:buNone/>
                </a:pPr>
                <a14:m>
                  <m:oMathPara xmlns:m="http://schemas.openxmlformats.org/officeDocument/2006/math">
                    <m:oMathParaPr>
                      <m:jc m:val="centerGroup"/>
                    </m:oMathParaPr>
                    <m:oMath xmlns:m="http://schemas.openxmlformats.org/officeDocument/2006/math">
                      <m:r>
                        <a:rPr lang="en-US" sz="2000" b="1" i="1" smtClean="0">
                          <a:latin typeface="Cambria Math" panose="02040503050406030204" pitchFamily="18" charset="0"/>
                        </a:rPr>
                        <m:t>𝒄𝒖𝒓𝒓𝒆𝒏</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𝒕</m:t>
                          </m:r>
                        </m:e>
                        <m:sub>
                          <m:r>
                            <a:rPr lang="en-US" sz="2000" b="1" i="1" smtClean="0">
                              <a:latin typeface="Cambria Math" panose="02040503050406030204" pitchFamily="18" charset="0"/>
                            </a:rPr>
                            <m:t>𝒅𝒊𝒇𝒇𝒊𝒄𝒖𝒍𝒕𝒚</m:t>
                          </m:r>
                        </m:sub>
                      </m:sSub>
                      <m:r>
                        <a:rPr lang="en-US" sz="2000" b="1" i="1" smtClean="0">
                          <a:latin typeface="Cambria Math" panose="02040503050406030204" pitchFamily="18" charset="0"/>
                        </a:rPr>
                        <m:t>=</m:t>
                      </m:r>
                      <m:r>
                        <a:rPr lang="en-US" sz="2000" b="1" i="1" smtClean="0">
                          <a:latin typeface="Cambria Math" panose="02040503050406030204" pitchFamily="18" charset="0"/>
                        </a:rPr>
                        <m:t>𝒑𝒓𝒆𝒗𝒊𝒐𝒖</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𝒔</m:t>
                          </m:r>
                        </m:e>
                        <m:sub>
                          <m:r>
                            <a:rPr lang="en-US" sz="2000" b="1" i="1" smtClean="0">
                              <a:latin typeface="Cambria Math" panose="02040503050406030204" pitchFamily="18" charset="0"/>
                            </a:rPr>
                            <m:t>𝒅𝒊𝒇𝒇𝒊𝒄𝒖𝒍𝒕𝒚</m:t>
                          </m:r>
                        </m:sub>
                      </m:sSub>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𝟐</m:t>
                              </m:r>
                              <m:r>
                                <a:rPr lang="en-US" sz="2000" b="1" i="1" smtClean="0">
                                  <a:latin typeface="Cambria Math" panose="02040503050406030204" pitchFamily="18" charset="0"/>
                                </a:rPr>
                                <m:t> </m:t>
                              </m:r>
                              <m:r>
                                <a:rPr lang="en-US" sz="2000" b="1" i="1" smtClean="0">
                                  <a:latin typeface="Cambria Math" panose="02040503050406030204" pitchFamily="18" charset="0"/>
                                </a:rPr>
                                <m:t>𝒘𝒆𝒆𝒌𝒔</m:t>
                              </m:r>
                              <m:r>
                                <a:rPr lang="en-US" sz="2000" b="1" i="1" smtClean="0">
                                  <a:latin typeface="Cambria Math" panose="02040503050406030204" pitchFamily="18" charset="0"/>
                                </a:rPr>
                                <m:t> </m:t>
                              </m:r>
                              <m:r>
                                <a:rPr lang="en-US" sz="2000" b="1" i="1" smtClean="0">
                                  <a:latin typeface="Cambria Math" panose="02040503050406030204" pitchFamily="18" charset="0"/>
                                </a:rPr>
                                <m:t>𝒊𝒏</m:t>
                              </m:r>
                              <m:r>
                                <a:rPr lang="en-US" sz="2000" b="1" i="1" smtClean="0">
                                  <a:latin typeface="Cambria Math" panose="02040503050406030204" pitchFamily="18" charset="0"/>
                                </a:rPr>
                                <m:t> </m:t>
                              </m:r>
                              <m:r>
                                <a:rPr lang="en-US" sz="2000" b="1" i="1" smtClean="0">
                                  <a:latin typeface="Cambria Math" panose="02040503050406030204" pitchFamily="18" charset="0"/>
                                </a:rPr>
                                <m:t>𝒎𝒊𝒍𝒍𝒊𝒔𝒆𝒄𝒐𝒏𝒅𝒔</m:t>
                              </m:r>
                            </m:e>
                          </m:d>
                        </m:num>
                        <m:den>
                          <m:d>
                            <m:dPr>
                              <m:ctrlPr>
                                <a:rPr lang="en-US" sz="2000" b="1" i="1" smtClean="0">
                                  <a:latin typeface="Cambria Math" panose="02040503050406030204" pitchFamily="18" charset="0"/>
                                </a:rPr>
                              </m:ctrlPr>
                            </m:dPr>
                            <m:e>
                              <m:r>
                                <a:rPr lang="en-US" sz="2000" b="1" i="1" smtClean="0">
                                  <a:latin typeface="Cambria Math" panose="02040503050406030204" pitchFamily="18" charset="0"/>
                                </a:rPr>
                                <m:t>𝒎𝒊𝒍𝒍𝒊𝒔𝒆𝒄𝒐𝒏𝒅𝒔</m:t>
                              </m:r>
                              <m:r>
                                <a:rPr lang="en-US" sz="2000" b="1" i="1" smtClean="0">
                                  <a:latin typeface="Cambria Math" panose="02040503050406030204" pitchFamily="18" charset="0"/>
                                </a:rPr>
                                <m:t> </m:t>
                              </m:r>
                              <m:r>
                                <a:rPr lang="en-US" sz="2000" b="1" i="1" smtClean="0">
                                  <a:latin typeface="Cambria Math" panose="02040503050406030204" pitchFamily="18" charset="0"/>
                                </a:rPr>
                                <m:t>𝒕𝒐</m:t>
                              </m:r>
                              <m:r>
                                <a:rPr lang="en-US" sz="2000" b="1" i="1" smtClean="0">
                                  <a:latin typeface="Cambria Math" panose="02040503050406030204" pitchFamily="18" charset="0"/>
                                </a:rPr>
                                <m:t> </m:t>
                              </m:r>
                              <m:r>
                                <a:rPr lang="en-US" sz="2000" b="1" i="1" smtClean="0">
                                  <a:latin typeface="Cambria Math" panose="02040503050406030204" pitchFamily="18" charset="0"/>
                                </a:rPr>
                                <m:t>𝒎𝒊𝒏𝒆</m:t>
                              </m:r>
                              <m:r>
                                <a:rPr lang="en-US" sz="2000" b="1" i="1" smtClean="0">
                                  <a:latin typeface="Cambria Math" panose="02040503050406030204" pitchFamily="18" charset="0"/>
                                </a:rPr>
                                <m:t> </m:t>
                              </m:r>
                              <m:r>
                                <a:rPr lang="en-US" sz="2000" b="1" i="1" smtClean="0">
                                  <a:latin typeface="Cambria Math" panose="02040503050406030204" pitchFamily="18" charset="0"/>
                                </a:rPr>
                                <m:t>𝒍𝒂𝒔𝒕</m:t>
                              </m:r>
                              <m:r>
                                <a:rPr lang="en-US" sz="2000" b="1" i="1" smtClean="0">
                                  <a:latin typeface="Cambria Math" panose="02040503050406030204" pitchFamily="18" charset="0"/>
                                </a:rPr>
                                <m:t> </m:t>
                              </m:r>
                              <m:r>
                                <a:rPr lang="en-US" sz="2000" b="1" i="1" smtClean="0">
                                  <a:latin typeface="Cambria Math" panose="02040503050406030204" pitchFamily="18" charset="0"/>
                                </a:rPr>
                                <m:t>𝟐𝟎𝟏𝟔</m:t>
                              </m:r>
                              <m:r>
                                <a:rPr lang="en-US" sz="2000" b="1" i="1" smtClean="0">
                                  <a:latin typeface="Cambria Math" panose="02040503050406030204" pitchFamily="18" charset="0"/>
                                </a:rPr>
                                <m:t> </m:t>
                              </m:r>
                              <m:r>
                                <a:rPr lang="en-US" sz="2000" b="1" i="1" smtClean="0">
                                  <a:latin typeface="Cambria Math" panose="02040503050406030204" pitchFamily="18" charset="0"/>
                                </a:rPr>
                                <m:t>𝒃𝒍𝒐𝒄𝒌𝒔</m:t>
                              </m:r>
                            </m:e>
                          </m:d>
                        </m:den>
                      </m:f>
                      <m:r>
                        <a:rPr lang="en-US" sz="2000" b="1" i="1" smtClean="0">
                          <a:latin typeface="Cambria Math" panose="02040503050406030204" pitchFamily="18" charset="0"/>
                        </a:rPr>
                        <m:t>=</m:t>
                      </m:r>
                      <m:r>
                        <a:rPr lang="en-US" sz="2000" b="1" i="1" smtClean="0">
                          <a:latin typeface="Cambria Math" panose="02040503050406030204" pitchFamily="18" charset="0"/>
                        </a:rPr>
                        <m:t>𝟔𝟑</m:t>
                      </m:r>
                      <m:r>
                        <a:rPr lang="en-US" sz="2000" b="1" i="1" smtClean="0">
                          <a:latin typeface="Cambria Math" panose="02040503050406030204" pitchFamily="18" charset="0"/>
                        </a:rPr>
                        <m:t>∗</m:t>
                      </m:r>
                      <m:f>
                        <m:fPr>
                          <m:ctrlPr>
                            <a:rPr lang="en-US" sz="2000" b="1" i="1" smtClean="0">
                              <a:latin typeface="Cambria Math" panose="02040503050406030204" pitchFamily="18" charset="0"/>
                            </a:rPr>
                          </m:ctrlPr>
                        </m:fPr>
                        <m:num>
                          <m:r>
                            <a:rPr lang="en-US" sz="2000" b="1" i="1" smtClean="0">
                              <a:latin typeface="Cambria Math" panose="02040503050406030204" pitchFamily="18" charset="0"/>
                            </a:rPr>
                            <m:t>𝟐</m:t>
                          </m:r>
                          <m:r>
                            <a:rPr lang="en-US" sz="2000" b="1" i="1" smtClean="0">
                              <a:latin typeface="Cambria Math" panose="02040503050406030204" pitchFamily="18" charset="0"/>
                            </a:rPr>
                            <m:t>∗</m:t>
                          </m:r>
                          <m:r>
                            <a:rPr lang="en-US" sz="2000" b="1" i="1" smtClean="0">
                              <a:latin typeface="Cambria Math" panose="02040503050406030204" pitchFamily="18" charset="0"/>
                            </a:rPr>
                            <m:t>𝟕</m:t>
                          </m:r>
                          <m:r>
                            <a:rPr lang="en-US" sz="2000" b="1" i="1" smtClean="0">
                              <a:latin typeface="Cambria Math" panose="02040503050406030204" pitchFamily="18" charset="0"/>
                            </a:rPr>
                            <m:t>∗</m:t>
                          </m:r>
                          <m:r>
                            <a:rPr lang="en-US" sz="2000" b="1" i="1" smtClean="0">
                              <a:latin typeface="Cambria Math" panose="02040503050406030204" pitchFamily="18" charset="0"/>
                            </a:rPr>
                            <m:t>𝟐𝟒</m:t>
                          </m:r>
                          <m:r>
                            <a:rPr lang="en-US" sz="2000" b="1" i="1" smtClean="0">
                              <a:latin typeface="Cambria Math" panose="02040503050406030204" pitchFamily="18" charset="0"/>
                            </a:rPr>
                            <m:t>∗</m:t>
                          </m:r>
                          <m:r>
                            <a:rPr lang="en-US" sz="2000" b="1" i="1" smtClean="0">
                              <a:latin typeface="Cambria Math" panose="02040503050406030204" pitchFamily="18" charset="0"/>
                            </a:rPr>
                            <m:t>𝟔𝟎</m:t>
                          </m:r>
                          <m:r>
                            <a:rPr lang="en-US" sz="2000" b="1" i="1" smtClean="0">
                              <a:latin typeface="Cambria Math" panose="02040503050406030204" pitchFamily="18" charset="0"/>
                            </a:rPr>
                            <m:t>∗</m:t>
                          </m:r>
                          <m:r>
                            <a:rPr lang="en-US" sz="2000" b="1" i="1" smtClean="0">
                              <a:latin typeface="Cambria Math" panose="02040503050406030204" pitchFamily="18" charset="0"/>
                            </a:rPr>
                            <m:t>𝟔𝟎</m:t>
                          </m:r>
                          <m:r>
                            <a:rPr lang="en-US" sz="2000" b="1" i="1" smtClean="0">
                              <a:latin typeface="Cambria Math" panose="02040503050406030204" pitchFamily="18" charset="0"/>
                            </a:rPr>
                            <m:t>∗</m:t>
                          </m:r>
                          <m:r>
                            <a:rPr lang="en-US" sz="2000" b="1" i="1" smtClean="0">
                              <a:latin typeface="Cambria Math" panose="02040503050406030204" pitchFamily="18" charset="0"/>
                            </a:rPr>
                            <m:t>𝟏𝟎𝟎𝟎</m:t>
                          </m:r>
                        </m:num>
                        <m:den>
                          <m:r>
                            <a:rPr lang="en-US" sz="2000" b="1" i="1" smtClean="0">
                              <a:latin typeface="Cambria Math" panose="02040503050406030204" pitchFamily="18" charset="0"/>
                            </a:rPr>
                            <m:t>𝟏𝟎</m:t>
                          </m:r>
                          <m:r>
                            <a:rPr lang="en-US" sz="2000" b="1" i="1" smtClean="0">
                              <a:latin typeface="Cambria Math" panose="02040503050406030204" pitchFamily="18" charset="0"/>
                            </a:rPr>
                            <m:t>∗</m:t>
                          </m:r>
                          <m:r>
                            <a:rPr lang="en-US" sz="2000" b="1" i="1">
                              <a:latin typeface="Cambria Math" panose="02040503050406030204" pitchFamily="18" charset="0"/>
                            </a:rPr>
                            <m:t>𝟐𝟒</m:t>
                          </m:r>
                          <m:r>
                            <a:rPr lang="en-US" sz="2000" b="1" i="1">
                              <a:latin typeface="Cambria Math" panose="02040503050406030204" pitchFamily="18" charset="0"/>
                            </a:rPr>
                            <m:t>∗</m:t>
                          </m:r>
                          <m:r>
                            <a:rPr lang="en-US" sz="2000" b="1" i="1">
                              <a:latin typeface="Cambria Math" panose="02040503050406030204" pitchFamily="18" charset="0"/>
                            </a:rPr>
                            <m:t>𝟔𝟎</m:t>
                          </m:r>
                          <m:r>
                            <a:rPr lang="en-US" sz="2000" b="1" i="1">
                              <a:latin typeface="Cambria Math" panose="02040503050406030204" pitchFamily="18" charset="0"/>
                            </a:rPr>
                            <m:t>∗</m:t>
                          </m:r>
                          <m:r>
                            <a:rPr lang="en-US" sz="2000" b="1" i="1">
                              <a:latin typeface="Cambria Math" panose="02040503050406030204" pitchFamily="18" charset="0"/>
                            </a:rPr>
                            <m:t>𝟔𝟎</m:t>
                          </m:r>
                          <m:r>
                            <a:rPr lang="en-US" sz="2000" b="1" i="1">
                              <a:latin typeface="Cambria Math" panose="02040503050406030204" pitchFamily="18" charset="0"/>
                            </a:rPr>
                            <m:t>∗</m:t>
                          </m:r>
                          <m:r>
                            <a:rPr lang="en-US" sz="2000" b="1" i="1">
                              <a:latin typeface="Cambria Math" panose="02040503050406030204" pitchFamily="18" charset="0"/>
                            </a:rPr>
                            <m:t>𝟏𝟎𝟎𝟎</m:t>
                          </m:r>
                        </m:den>
                      </m:f>
                      <m:r>
                        <a:rPr lang="en-US" sz="2000" b="1" i="1" smtClean="0">
                          <a:latin typeface="Cambria Math" panose="02040503050406030204" pitchFamily="18" charset="0"/>
                        </a:rPr>
                        <m:t>=</m:t>
                      </m:r>
                      <m:r>
                        <a:rPr lang="en-US" sz="2000" b="1" i="1" smtClean="0">
                          <a:latin typeface="Cambria Math" panose="02040503050406030204" pitchFamily="18" charset="0"/>
                        </a:rPr>
                        <m:t>𝟖𝟖</m:t>
                      </m:r>
                      <m:r>
                        <a:rPr lang="en-US" sz="2000" b="1" i="1" smtClean="0">
                          <a:latin typeface="Cambria Math" panose="02040503050406030204" pitchFamily="18" charset="0"/>
                        </a:rPr>
                        <m:t>.</m:t>
                      </m:r>
                      <m:r>
                        <a:rPr lang="en-US" sz="2000" b="1" i="1" smtClean="0">
                          <a:latin typeface="Cambria Math" panose="02040503050406030204" pitchFamily="18" charset="0"/>
                        </a:rPr>
                        <m:t>𝟐</m:t>
                      </m:r>
                      <m:r>
                        <a:rPr lang="en-US" sz="2000" b="1" i="1" smtClean="0">
                          <a:latin typeface="Cambria Math" panose="02040503050406030204" pitchFamily="18" charset="0"/>
                        </a:rPr>
                        <m:t>𝒎𝒊𝒍𝒍𝒊𝒔𝒆𝒄𝒐𝒏𝒅𝒔</m:t>
                      </m:r>
                      <m:r>
                        <a:rPr lang="en-US" sz="2000" b="1" i="1" smtClean="0">
                          <a:latin typeface="Cambria Math" panose="02040503050406030204" pitchFamily="18" charset="0"/>
                        </a:rPr>
                        <m:t> ≈</m:t>
                      </m:r>
                      <m:r>
                        <a:rPr lang="en-US" sz="2000" b="1" i="1" smtClean="0">
                          <a:latin typeface="Cambria Math" panose="02040503050406030204" pitchFamily="18" charset="0"/>
                        </a:rPr>
                        <m:t>𝟖𝟗</m:t>
                      </m:r>
                      <m:r>
                        <a:rPr lang="en-US" sz="2000" b="1" i="1" smtClean="0">
                          <a:latin typeface="Cambria Math" panose="02040503050406030204" pitchFamily="18" charset="0"/>
                          <a:ea typeface="Cambria Math" panose="02040503050406030204" pitchFamily="18" charset="0"/>
                        </a:rPr>
                        <m:t> </m:t>
                      </m:r>
                      <m:r>
                        <a:rPr lang="en-US" sz="2000" b="1" i="1" smtClean="0">
                          <a:latin typeface="Cambria Math" panose="02040503050406030204" pitchFamily="18" charset="0"/>
                          <a:ea typeface="Cambria Math" panose="02040503050406030204" pitchFamily="18" charset="0"/>
                        </a:rPr>
                        <m:t>𝒎𝒊𝒍𝒍𝒊𝒔𝒆𝒄𝒐𝒏𝒅𝒔</m:t>
                      </m:r>
                    </m:oMath>
                  </m:oMathPara>
                </a14:m>
                <a:endParaRPr lang="en-US" sz="2000" dirty="0"/>
              </a:p>
              <a:p>
                <a:endParaRPr lang="en-IN" dirty="0"/>
              </a:p>
            </p:txBody>
          </p:sp>
        </mc:Choice>
        <mc:Fallback xmlns="">
          <p:sp>
            <p:nvSpPr>
              <p:cNvPr id="3" name="Content Placeholder 2">
                <a:extLst>
                  <a:ext uri="{FF2B5EF4-FFF2-40B4-BE49-F238E27FC236}">
                    <a16:creationId xmlns:a16="http://schemas.microsoft.com/office/drawing/2014/main" id="{C39EA773-0015-B5A3-B43F-B04052AC37FA}"/>
                  </a:ext>
                </a:extLst>
              </p:cNvPr>
              <p:cNvSpPr>
                <a:spLocks noGrp="1" noRot="1" noChangeAspect="1" noMove="1" noResize="1" noEditPoints="1" noAdjustHandles="1" noChangeArrowheads="1" noChangeShapeType="1" noTextEdit="1"/>
              </p:cNvSpPr>
              <p:nvPr>
                <p:ph idx="1"/>
              </p:nvPr>
            </p:nvSpPr>
            <p:spPr>
              <a:xfrm>
                <a:off x="838200" y="390293"/>
                <a:ext cx="10515600" cy="5786670"/>
              </a:xfrm>
              <a:blipFill>
                <a:blip r:embed="rId2"/>
                <a:stretch>
                  <a:fillRect l="-1217" t="-1686" r="-1159"/>
                </a:stretch>
              </a:blipFill>
            </p:spPr>
            <p:txBody>
              <a:bodyPr/>
              <a:lstStyle/>
              <a:p>
                <a:r>
                  <a:rPr lang="en-IN">
                    <a:noFill/>
                  </a:rPr>
                  <a:t> </a:t>
                </a:r>
              </a:p>
            </p:txBody>
          </p:sp>
        </mc:Fallback>
      </mc:AlternateContent>
    </p:spTree>
    <p:extLst>
      <p:ext uri="{BB962C8B-B14F-4D97-AF65-F5344CB8AC3E}">
        <p14:creationId xmlns:p14="http://schemas.microsoft.com/office/powerpoint/2010/main" val="2985679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Distributed Ledger Technology (DLT)</a:t>
            </a:r>
            <a:endParaRPr lang="en-IN" b="1" dirty="0"/>
          </a:p>
        </p:txBody>
      </p:sp>
      <p:sp>
        <p:nvSpPr>
          <p:cNvPr id="3" name="Content Placeholder 2"/>
          <p:cNvSpPr>
            <a:spLocks noGrp="1"/>
          </p:cNvSpPr>
          <p:nvPr>
            <p:ph idx="1"/>
          </p:nvPr>
        </p:nvSpPr>
        <p:spPr/>
        <p:txBody>
          <a:bodyPr/>
          <a:lstStyle/>
          <a:p>
            <a:pPr algn="just"/>
            <a:r>
              <a:rPr lang="en-US" dirty="0"/>
              <a:t>Distributed ledger technology (DLT) is the technological infrastructure and protocols that allow simultaneous access, validation, and record updating across a networked database. </a:t>
            </a:r>
          </a:p>
          <a:p>
            <a:pPr algn="just"/>
            <a:r>
              <a:rPr lang="en-US" dirty="0"/>
              <a:t>DLT is the technology Blockchain are created from, and the infrastructure allows users to view any changes and who made them, reduces the need to audit data, ensures data is reliable, and only provides access to those that need it.</a:t>
            </a:r>
            <a:endParaRPr lang="en-IN" dirty="0"/>
          </a:p>
        </p:txBody>
      </p:sp>
    </p:spTree>
    <p:extLst>
      <p:ext uri="{BB962C8B-B14F-4D97-AF65-F5344CB8AC3E}">
        <p14:creationId xmlns:p14="http://schemas.microsoft.com/office/powerpoint/2010/main" val="3743802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90000"/>
              </a:lnSpc>
              <a:spcBef>
                <a:spcPct val="0"/>
              </a:spcBef>
            </a:pPr>
            <a:r>
              <a:rPr lang="en-US" sz="2800" b="1" i="0" u="none" strike="noStrike" cap="none" dirty="0" err="1">
                <a:solidFill>
                  <a:schemeClr val="dk1"/>
                </a:solidFill>
                <a:latin typeface="Times New Roman"/>
                <a:ea typeface="Times New Roman"/>
                <a:cs typeface="Times New Roman"/>
                <a:sym typeface="Times New Roman"/>
              </a:rPr>
              <a:t>Merkle</a:t>
            </a:r>
            <a:r>
              <a:rPr lang="en-US" sz="2800" b="1" i="0" u="none" strike="noStrike" cap="none" dirty="0">
                <a:solidFill>
                  <a:schemeClr val="dk1"/>
                </a:solidFill>
                <a:latin typeface="Times New Roman"/>
                <a:ea typeface="Times New Roman"/>
                <a:cs typeface="Times New Roman"/>
                <a:sym typeface="Times New Roman"/>
              </a:rPr>
              <a:t> tree</a:t>
            </a:r>
            <a:endParaRPr lang="en-IN" dirty="0"/>
          </a:p>
        </p:txBody>
      </p:sp>
      <p:sp>
        <p:nvSpPr>
          <p:cNvPr id="3" name="Content Placeholder 2"/>
          <p:cNvSpPr>
            <a:spLocks noGrp="1"/>
          </p:cNvSpPr>
          <p:nvPr>
            <p:ph idx="1"/>
          </p:nvPr>
        </p:nvSpPr>
        <p:spPr/>
        <p:txBody>
          <a:bodyPr/>
          <a:lstStyle/>
          <a:p>
            <a:pPr lvl="0"/>
            <a:r>
              <a:rPr lang="en-US" dirty="0">
                <a:latin typeface="Times New Roman"/>
                <a:ea typeface="Times New Roman"/>
                <a:cs typeface="Times New Roman"/>
                <a:sym typeface="Times New Roman"/>
              </a:rPr>
              <a:t>A </a:t>
            </a:r>
            <a:r>
              <a:rPr lang="en-US" dirty="0" err="1">
                <a:latin typeface="Times New Roman"/>
                <a:ea typeface="Times New Roman"/>
                <a:cs typeface="Times New Roman"/>
                <a:sym typeface="Times New Roman"/>
              </a:rPr>
              <a:t>Merkle</a:t>
            </a:r>
            <a:r>
              <a:rPr lang="en-US" dirty="0">
                <a:latin typeface="Times New Roman"/>
                <a:ea typeface="Times New Roman"/>
                <a:cs typeface="Times New Roman"/>
                <a:sym typeface="Times New Roman"/>
              </a:rPr>
              <a:t> tree is a binary tree where all the leaf nodes represent hashes of the data blocks. </a:t>
            </a:r>
          </a:p>
          <a:p>
            <a:pPr lvl="0"/>
            <a:r>
              <a:rPr lang="en-US" dirty="0">
                <a:latin typeface="Times New Roman"/>
                <a:ea typeface="Times New Roman"/>
                <a:cs typeface="Times New Roman"/>
                <a:sym typeface="Times New Roman"/>
              </a:rPr>
              <a:t>Each parent node has the hashed value of the hashes of its children. </a:t>
            </a:r>
          </a:p>
          <a:p>
            <a:pPr lvl="0"/>
            <a:r>
              <a:rPr lang="en-US" dirty="0">
                <a:latin typeface="Times New Roman"/>
                <a:ea typeface="Times New Roman"/>
                <a:cs typeface="Times New Roman"/>
                <a:sym typeface="Times New Roman"/>
              </a:rPr>
              <a:t>Hashing continues until the root node of the tree.</a:t>
            </a:r>
            <a:endParaRPr lang="en-US" dirty="0"/>
          </a:p>
          <a:p>
            <a:endParaRPr lang="en-IN" dirty="0"/>
          </a:p>
        </p:txBody>
      </p:sp>
      <p:pic>
        <p:nvPicPr>
          <p:cNvPr id="4" name="Google Shape;550;p64"/>
          <p:cNvPicPr preferRelativeResize="0"/>
          <p:nvPr/>
        </p:nvPicPr>
        <p:blipFill rotWithShape="1">
          <a:blip r:embed="rId2">
            <a:alphaModFix/>
          </a:blip>
          <a:srcRect/>
          <a:stretch/>
        </p:blipFill>
        <p:spPr>
          <a:xfrm>
            <a:off x="1890346" y="3807069"/>
            <a:ext cx="6413500" cy="2815312"/>
          </a:xfrm>
          <a:prstGeom prst="rect">
            <a:avLst/>
          </a:prstGeom>
          <a:solidFill>
            <a:srgbClr val="FFFFFF"/>
          </a:solidFill>
          <a:ln>
            <a:noFill/>
          </a:ln>
        </p:spPr>
      </p:pic>
    </p:spTree>
    <p:extLst>
      <p:ext uri="{BB962C8B-B14F-4D97-AF65-F5344CB8AC3E}">
        <p14:creationId xmlns:p14="http://schemas.microsoft.com/office/powerpoint/2010/main" val="26874461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a:t>
            </a:r>
            <a:r>
              <a:rPr lang="en-US" dirty="0" err="1"/>
              <a:t>Merkle</a:t>
            </a:r>
            <a:r>
              <a:rPr lang="en-US" dirty="0"/>
              <a:t> Tree in Blockchain</a:t>
            </a:r>
            <a:endParaRPr lang="en-IN" dirty="0"/>
          </a:p>
        </p:txBody>
      </p:sp>
      <p:sp>
        <p:nvSpPr>
          <p:cNvPr id="3" name="Content Placeholder 2"/>
          <p:cNvSpPr>
            <a:spLocks noGrp="1"/>
          </p:cNvSpPr>
          <p:nvPr>
            <p:ph idx="1"/>
          </p:nvPr>
        </p:nvSpPr>
        <p:spPr/>
        <p:txBody>
          <a:bodyPr/>
          <a:lstStyle/>
          <a:p>
            <a:r>
              <a:rPr lang="en-US" dirty="0" err="1"/>
              <a:t>Merkle</a:t>
            </a:r>
            <a:r>
              <a:rPr lang="en-US" dirty="0"/>
              <a:t> trees provide four significant advantages - </a:t>
            </a:r>
          </a:p>
          <a:p>
            <a:pPr marL="514350" indent="-514350" algn="just">
              <a:buFont typeface="+mj-lt"/>
              <a:buAutoNum type="arabicPeriod"/>
            </a:pPr>
            <a:r>
              <a:rPr lang="en-US" dirty="0">
                <a:solidFill>
                  <a:srgbClr val="FF0000"/>
                </a:solidFill>
              </a:rPr>
              <a:t>Validate the data's integrity</a:t>
            </a:r>
            <a:r>
              <a:rPr lang="en-US" dirty="0"/>
              <a:t>: It can be used to validate the data's integrity effectively.</a:t>
            </a:r>
          </a:p>
          <a:p>
            <a:pPr marL="514350" indent="-514350" algn="just">
              <a:buFont typeface="+mj-lt"/>
              <a:buAutoNum type="arabicPeriod"/>
            </a:pPr>
            <a:r>
              <a:rPr lang="en-US" dirty="0">
                <a:solidFill>
                  <a:srgbClr val="FF0000"/>
                </a:solidFill>
              </a:rPr>
              <a:t>Takes little disk space</a:t>
            </a:r>
            <a:r>
              <a:rPr lang="en-US" dirty="0"/>
              <a:t>: Compared to other data structures, the </a:t>
            </a:r>
            <a:r>
              <a:rPr lang="en-US" dirty="0" err="1"/>
              <a:t>Merkle</a:t>
            </a:r>
            <a:r>
              <a:rPr lang="en-US" dirty="0"/>
              <a:t> tree takes up very little disk space.</a:t>
            </a:r>
          </a:p>
          <a:p>
            <a:pPr marL="514350" indent="-514350" algn="just">
              <a:buFont typeface="+mj-lt"/>
              <a:buAutoNum type="arabicPeriod"/>
            </a:pPr>
            <a:r>
              <a:rPr lang="en-US" dirty="0">
                <a:solidFill>
                  <a:srgbClr val="FF0000"/>
                </a:solidFill>
              </a:rPr>
              <a:t>Tiny information across networks</a:t>
            </a:r>
            <a:r>
              <a:rPr lang="en-US" dirty="0"/>
              <a:t>: </a:t>
            </a:r>
            <a:r>
              <a:rPr lang="en-US" dirty="0" err="1"/>
              <a:t>Merkle</a:t>
            </a:r>
            <a:r>
              <a:rPr lang="en-US" dirty="0"/>
              <a:t> trees can be broken down into small pieces of data for verification.</a:t>
            </a:r>
          </a:p>
          <a:p>
            <a:pPr marL="514350" indent="-514350" algn="just">
              <a:buFont typeface="+mj-lt"/>
              <a:buAutoNum type="arabicPeriod"/>
            </a:pPr>
            <a:r>
              <a:rPr lang="en-US" dirty="0">
                <a:solidFill>
                  <a:srgbClr val="FF0000"/>
                </a:solidFill>
              </a:rPr>
              <a:t>Efficient Verification</a:t>
            </a:r>
            <a:r>
              <a:rPr lang="en-US" dirty="0"/>
              <a:t>: The data format is efficient, and verifying the data's integrity takes only a few moments.</a:t>
            </a:r>
          </a:p>
          <a:p>
            <a:endParaRPr lang="en-IN" dirty="0"/>
          </a:p>
        </p:txBody>
      </p:sp>
    </p:spTree>
    <p:extLst>
      <p:ext uri="{BB962C8B-B14F-4D97-AF65-F5344CB8AC3E}">
        <p14:creationId xmlns:p14="http://schemas.microsoft.com/office/powerpoint/2010/main" val="20979266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Fork in Blockchain</a:t>
            </a:r>
            <a:endParaRPr lang="en-IN" dirty="0"/>
          </a:p>
        </p:txBody>
      </p:sp>
      <p:sp>
        <p:nvSpPr>
          <p:cNvPr id="3" name="Content Placeholder 2"/>
          <p:cNvSpPr>
            <a:spLocks noGrp="1"/>
          </p:cNvSpPr>
          <p:nvPr>
            <p:ph idx="1"/>
          </p:nvPr>
        </p:nvSpPr>
        <p:spPr/>
        <p:txBody>
          <a:bodyPr/>
          <a:lstStyle/>
          <a:p>
            <a:pPr algn="just"/>
            <a:r>
              <a:rPr lang="en-US" b="1" dirty="0"/>
              <a:t>Forks</a:t>
            </a:r>
            <a:r>
              <a:rPr lang="en-US" dirty="0"/>
              <a:t> represent an upgrade to the Blockchain’s underlying protocols initiated by the Blockchain community. </a:t>
            </a:r>
          </a:p>
          <a:p>
            <a:pPr algn="just"/>
            <a:r>
              <a:rPr lang="en-US" dirty="0"/>
              <a:t>Forks divide the Blockchain into two chains. Sometimes, the two chains are compatible, resulting in a </a:t>
            </a:r>
            <a:r>
              <a:rPr lang="en-US" b="1" dirty="0"/>
              <a:t>soft fork</a:t>
            </a:r>
            <a:r>
              <a:rPr lang="en-US" dirty="0"/>
              <a:t>. </a:t>
            </a:r>
          </a:p>
          <a:p>
            <a:pPr algn="just"/>
            <a:r>
              <a:rPr lang="en-US" dirty="0"/>
              <a:t>Other times, the changes in the protocols are so significant that the two chains are not compatible anymore, resulting in a </a:t>
            </a:r>
            <a:r>
              <a:rPr lang="en-US" b="1" dirty="0"/>
              <a:t>hard fork</a:t>
            </a:r>
            <a:r>
              <a:rPr lang="en-US" dirty="0"/>
              <a:t>.</a:t>
            </a:r>
          </a:p>
          <a:p>
            <a:pPr algn="just"/>
            <a:r>
              <a:rPr lang="en-US" dirty="0"/>
              <a:t>Hard forks and soft forks are</a:t>
            </a:r>
            <a:r>
              <a:rPr lang="en-US" b="1" dirty="0"/>
              <a:t> </a:t>
            </a:r>
            <a:r>
              <a:rPr lang="en-US" dirty="0"/>
              <a:t>intentional forks. However, there is another type of fork called </a:t>
            </a:r>
            <a:r>
              <a:rPr lang="en-US" b="1" dirty="0"/>
              <a:t>accidental</a:t>
            </a:r>
            <a:r>
              <a:rPr lang="en-US" dirty="0"/>
              <a:t> or </a:t>
            </a:r>
            <a:r>
              <a:rPr lang="en-US" b="1" dirty="0"/>
              <a:t>natural fork</a:t>
            </a:r>
            <a:r>
              <a:rPr lang="en-US" dirty="0"/>
              <a:t>. This happens when two miners mine a block simultaneously, and both are deemed valid by the validators.</a:t>
            </a:r>
            <a:endParaRPr lang="en-IN" dirty="0"/>
          </a:p>
        </p:txBody>
      </p:sp>
      <p:pic>
        <p:nvPicPr>
          <p:cNvPr id="4" name="Picture 3"/>
          <p:cNvPicPr>
            <a:picLocks noChangeAspect="1"/>
          </p:cNvPicPr>
          <p:nvPr/>
        </p:nvPicPr>
        <p:blipFill>
          <a:blip r:embed="rId2"/>
          <a:stretch>
            <a:fillRect/>
          </a:stretch>
        </p:blipFill>
        <p:spPr>
          <a:xfrm>
            <a:off x="7702061" y="175846"/>
            <a:ext cx="3481753" cy="1649779"/>
          </a:xfrm>
          <a:prstGeom prst="rect">
            <a:avLst/>
          </a:prstGeom>
        </p:spPr>
      </p:pic>
    </p:spTree>
    <p:extLst>
      <p:ext uri="{BB962C8B-B14F-4D97-AF65-F5344CB8AC3E}">
        <p14:creationId xmlns:p14="http://schemas.microsoft.com/office/powerpoint/2010/main" val="3226865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Soft Fork</a:t>
            </a:r>
            <a:endParaRPr lang="en-IN" b="1" dirty="0"/>
          </a:p>
        </p:txBody>
      </p:sp>
      <p:sp>
        <p:nvSpPr>
          <p:cNvPr id="3" name="Content Placeholder 2"/>
          <p:cNvSpPr>
            <a:spLocks noGrp="1"/>
          </p:cNvSpPr>
          <p:nvPr>
            <p:ph idx="1"/>
          </p:nvPr>
        </p:nvSpPr>
        <p:spPr/>
        <p:txBody>
          <a:bodyPr/>
          <a:lstStyle/>
          <a:p>
            <a:pPr algn="just"/>
            <a:r>
              <a:rPr lang="en-US" dirty="0"/>
              <a:t>A soft fork is considered to be the most reasonable of the two. </a:t>
            </a:r>
          </a:p>
          <a:p>
            <a:pPr algn="just"/>
            <a:r>
              <a:rPr lang="en-US" dirty="0"/>
              <a:t>It is an intentional fork usually used to update the protocols slightly while ensuring that the new protocol remains backward compatible with blocks formed prior to the fork. </a:t>
            </a:r>
          </a:p>
          <a:p>
            <a:pPr algn="just"/>
            <a:r>
              <a:rPr lang="en-US" dirty="0"/>
              <a:t>This means that updating the new protocol is optional for nodes, resulting in only one chain.</a:t>
            </a:r>
            <a:endParaRPr lang="en-IN" dirty="0"/>
          </a:p>
        </p:txBody>
      </p:sp>
      <p:pic>
        <p:nvPicPr>
          <p:cNvPr id="4" name="Picture 3"/>
          <p:cNvPicPr>
            <a:picLocks noChangeAspect="1"/>
          </p:cNvPicPr>
          <p:nvPr/>
        </p:nvPicPr>
        <p:blipFill>
          <a:blip r:embed="rId2"/>
          <a:stretch>
            <a:fillRect/>
          </a:stretch>
        </p:blipFill>
        <p:spPr>
          <a:xfrm>
            <a:off x="2755656" y="4580792"/>
            <a:ext cx="7296150" cy="2154116"/>
          </a:xfrm>
          <a:prstGeom prst="rect">
            <a:avLst/>
          </a:prstGeom>
        </p:spPr>
      </p:pic>
    </p:spTree>
    <p:extLst>
      <p:ext uri="{BB962C8B-B14F-4D97-AF65-F5344CB8AC3E}">
        <p14:creationId xmlns:p14="http://schemas.microsoft.com/office/powerpoint/2010/main" val="41707030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1985"/>
          </a:xfrm>
        </p:spPr>
        <p:txBody>
          <a:bodyPr/>
          <a:lstStyle/>
          <a:p>
            <a:r>
              <a:rPr lang="en-US" b="1" dirty="0"/>
              <a:t>Hard Fork</a:t>
            </a:r>
            <a:endParaRPr lang="en-IN" b="1" dirty="0"/>
          </a:p>
        </p:txBody>
      </p:sp>
      <p:sp>
        <p:nvSpPr>
          <p:cNvPr id="3" name="Content Placeholder 2"/>
          <p:cNvSpPr>
            <a:spLocks noGrp="1"/>
          </p:cNvSpPr>
          <p:nvPr>
            <p:ph idx="1"/>
          </p:nvPr>
        </p:nvSpPr>
        <p:spPr>
          <a:xfrm>
            <a:off x="750277" y="1207110"/>
            <a:ext cx="10515600" cy="4351338"/>
          </a:xfrm>
        </p:spPr>
        <p:txBody>
          <a:bodyPr/>
          <a:lstStyle/>
          <a:p>
            <a:pPr algn="just"/>
            <a:r>
              <a:rPr lang="en-US" dirty="0"/>
              <a:t>The hard fork is usually an intentional fork resulting in the chains being incompatible. </a:t>
            </a:r>
          </a:p>
          <a:p>
            <a:pPr algn="just"/>
            <a:r>
              <a:rPr lang="en-US" dirty="0"/>
              <a:t>The chains continue following different paths from the point of the fork. </a:t>
            </a:r>
          </a:p>
          <a:p>
            <a:pPr algn="just"/>
            <a:r>
              <a:rPr lang="en-US" dirty="0"/>
              <a:t>One chain follows the new protocol, while the other continues to follow the old protocols.</a:t>
            </a:r>
          </a:p>
          <a:p>
            <a:pPr algn="just"/>
            <a:r>
              <a:rPr lang="en-US" dirty="0"/>
              <a:t>Hard forks have been used previously to add functionalities, improve the network’s speed, and decrease gas fees. </a:t>
            </a:r>
            <a:endParaRPr lang="en-IN" dirty="0"/>
          </a:p>
        </p:txBody>
      </p:sp>
      <p:pic>
        <p:nvPicPr>
          <p:cNvPr id="4" name="Picture 3"/>
          <p:cNvPicPr>
            <a:picLocks noChangeAspect="1"/>
          </p:cNvPicPr>
          <p:nvPr/>
        </p:nvPicPr>
        <p:blipFill>
          <a:blip r:embed="rId2"/>
          <a:stretch>
            <a:fillRect/>
          </a:stretch>
        </p:blipFill>
        <p:spPr>
          <a:xfrm>
            <a:off x="3169992" y="4800600"/>
            <a:ext cx="7153275" cy="1994878"/>
          </a:xfrm>
          <a:prstGeom prst="rect">
            <a:avLst/>
          </a:prstGeom>
        </p:spPr>
      </p:pic>
    </p:spTree>
    <p:extLst>
      <p:ext uri="{BB962C8B-B14F-4D97-AF65-F5344CB8AC3E}">
        <p14:creationId xmlns:p14="http://schemas.microsoft.com/office/powerpoint/2010/main" val="15865478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Hard Fork Vs Soft Fork</a:t>
            </a:r>
            <a:endParaRPr lang="en-IN"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37293165"/>
              </p:ext>
            </p:extLst>
          </p:nvPr>
        </p:nvGraphicFramePr>
        <p:xfrm>
          <a:off x="1336433" y="1485899"/>
          <a:ext cx="8106504" cy="4532733"/>
        </p:xfrm>
        <a:graphic>
          <a:graphicData uri="http://schemas.openxmlformats.org/drawingml/2006/table">
            <a:tbl>
              <a:tblPr>
                <a:tableStyleId>{BC89EF96-8CEA-46FF-86C4-4CE0E7609802}</a:tableStyleId>
              </a:tblPr>
              <a:tblGrid>
                <a:gridCol w="2702168">
                  <a:extLst>
                    <a:ext uri="{9D8B030D-6E8A-4147-A177-3AD203B41FA5}">
                      <a16:colId xmlns:a16="http://schemas.microsoft.com/office/drawing/2014/main" val="213753154"/>
                    </a:ext>
                  </a:extLst>
                </a:gridCol>
                <a:gridCol w="2702168">
                  <a:extLst>
                    <a:ext uri="{9D8B030D-6E8A-4147-A177-3AD203B41FA5}">
                      <a16:colId xmlns:a16="http://schemas.microsoft.com/office/drawing/2014/main" val="4232409617"/>
                    </a:ext>
                  </a:extLst>
                </a:gridCol>
                <a:gridCol w="2702168">
                  <a:extLst>
                    <a:ext uri="{9D8B030D-6E8A-4147-A177-3AD203B41FA5}">
                      <a16:colId xmlns:a16="http://schemas.microsoft.com/office/drawing/2014/main" val="3071394835"/>
                    </a:ext>
                  </a:extLst>
                </a:gridCol>
              </a:tblGrid>
              <a:tr h="230245">
                <a:tc>
                  <a:txBody>
                    <a:bodyPr/>
                    <a:lstStyle/>
                    <a:p>
                      <a:pPr algn="ctr"/>
                      <a:r>
                        <a:rPr lang="en-IN" sz="1100">
                          <a:effectLst/>
                        </a:rPr>
                        <a:t>Characteristics</a:t>
                      </a:r>
                    </a:p>
                  </a:txBody>
                  <a:tcPr marL="53720" marR="53720" marT="26860" marB="26860" anchor="ctr"/>
                </a:tc>
                <a:tc>
                  <a:txBody>
                    <a:bodyPr/>
                    <a:lstStyle/>
                    <a:p>
                      <a:pPr algn="ctr"/>
                      <a:r>
                        <a:rPr lang="en-IN" sz="1100">
                          <a:effectLst/>
                        </a:rPr>
                        <a:t>Hard Forks</a:t>
                      </a:r>
                    </a:p>
                  </a:txBody>
                  <a:tcPr marL="53720" marR="53720" marT="26860" marB="26860" anchor="ctr"/>
                </a:tc>
                <a:tc>
                  <a:txBody>
                    <a:bodyPr/>
                    <a:lstStyle/>
                    <a:p>
                      <a:pPr algn="ctr"/>
                      <a:r>
                        <a:rPr lang="en-IN" sz="1100">
                          <a:effectLst/>
                        </a:rPr>
                        <a:t>Soft Forks</a:t>
                      </a:r>
                    </a:p>
                  </a:txBody>
                  <a:tcPr marL="53720" marR="53720" marT="26860" marB="26860" anchor="ctr"/>
                </a:tc>
                <a:extLst>
                  <a:ext uri="{0D108BD9-81ED-4DB2-BD59-A6C34878D82A}">
                    <a16:rowId xmlns:a16="http://schemas.microsoft.com/office/drawing/2014/main" val="644559141"/>
                  </a:ext>
                </a:extLst>
              </a:tr>
              <a:tr h="894024">
                <a:tc>
                  <a:txBody>
                    <a:bodyPr/>
                    <a:lstStyle/>
                    <a:p>
                      <a:pPr algn="ctr"/>
                      <a:r>
                        <a:rPr lang="en-IN" sz="1100">
                          <a:effectLst/>
                        </a:rPr>
                        <a:t>Authority level</a:t>
                      </a:r>
                    </a:p>
                  </a:txBody>
                  <a:tcPr marL="53720" marR="53720" marT="26860" marB="26860" anchor="ctr"/>
                </a:tc>
                <a:tc>
                  <a:txBody>
                    <a:bodyPr/>
                    <a:lstStyle/>
                    <a:p>
                      <a:pPr algn="just"/>
                      <a:r>
                        <a:rPr lang="en-US" sz="1100" dirty="0">
                          <a:effectLst/>
                        </a:rPr>
                        <a:t>They often make a change to the original protocol, thus requiring a stronger consensus of nodes and miners</a:t>
                      </a:r>
                    </a:p>
                  </a:txBody>
                  <a:tcPr marL="53720" marR="53720" marT="26860" marB="26860" anchor="ctr"/>
                </a:tc>
                <a:tc>
                  <a:txBody>
                    <a:bodyPr/>
                    <a:lstStyle/>
                    <a:p>
                      <a:pPr algn="just"/>
                      <a:r>
                        <a:rPr lang="en-US" sz="1100">
                          <a:effectLst/>
                        </a:rPr>
                        <a:t>It is backward-compatible, so attackers can reinstate earlier models by manipulating the nodes.</a:t>
                      </a:r>
                    </a:p>
                  </a:txBody>
                  <a:tcPr marL="53720" marR="53720" marT="26860" marB="26860" anchor="ctr"/>
                </a:tc>
                <a:extLst>
                  <a:ext uri="{0D108BD9-81ED-4DB2-BD59-A6C34878D82A}">
                    <a16:rowId xmlns:a16="http://schemas.microsoft.com/office/drawing/2014/main" val="1063922234"/>
                  </a:ext>
                </a:extLst>
              </a:tr>
              <a:tr h="726394">
                <a:tc>
                  <a:txBody>
                    <a:bodyPr/>
                    <a:lstStyle/>
                    <a:p>
                      <a:pPr algn="ctr"/>
                      <a:r>
                        <a:rPr lang="en-IN" sz="1100">
                          <a:effectLst/>
                        </a:rPr>
                        <a:t>Split in the chain</a:t>
                      </a:r>
                    </a:p>
                  </a:txBody>
                  <a:tcPr marL="53720" marR="53720" marT="26860" marB="26860" anchor="ctr"/>
                </a:tc>
                <a:tc>
                  <a:txBody>
                    <a:bodyPr/>
                    <a:lstStyle/>
                    <a:p>
                      <a:pPr algn="just"/>
                      <a:r>
                        <a:rPr lang="en-US" sz="1100" dirty="0">
                          <a:effectLst/>
                        </a:rPr>
                        <a:t>The original chain splits into two.</a:t>
                      </a:r>
                    </a:p>
                  </a:txBody>
                  <a:tcPr marL="53720" marR="53720" marT="26860" marB="26860" anchor="ctr"/>
                </a:tc>
                <a:tc>
                  <a:txBody>
                    <a:bodyPr/>
                    <a:lstStyle/>
                    <a:p>
                      <a:pPr algn="just"/>
                      <a:r>
                        <a:rPr lang="en-US" sz="1100" dirty="0">
                          <a:effectLst/>
                        </a:rPr>
                        <a:t>There is no splitting as the original chain moves forward with minor upgrades.</a:t>
                      </a:r>
                    </a:p>
                  </a:txBody>
                  <a:tcPr marL="53720" marR="53720" marT="26860" marB="26860" anchor="ctr"/>
                </a:tc>
                <a:extLst>
                  <a:ext uri="{0D108BD9-81ED-4DB2-BD59-A6C34878D82A}">
                    <a16:rowId xmlns:a16="http://schemas.microsoft.com/office/drawing/2014/main" val="927034547"/>
                  </a:ext>
                </a:extLst>
              </a:tr>
              <a:tr h="726394">
                <a:tc>
                  <a:txBody>
                    <a:bodyPr/>
                    <a:lstStyle/>
                    <a:p>
                      <a:pPr algn="ctr"/>
                      <a:r>
                        <a:rPr lang="en-IN" sz="1100">
                          <a:effectLst/>
                        </a:rPr>
                        <a:t>Need for upgradation</a:t>
                      </a:r>
                    </a:p>
                  </a:txBody>
                  <a:tcPr marL="53720" marR="53720" marT="26860" marB="26860" anchor="ctr"/>
                </a:tc>
                <a:tc>
                  <a:txBody>
                    <a:bodyPr/>
                    <a:lstStyle/>
                    <a:p>
                      <a:pPr algn="just"/>
                      <a:r>
                        <a:rPr lang="en-US" sz="1100">
                          <a:effectLst/>
                        </a:rPr>
                        <a:t>All the users on the network need to agree to the new chain in order to use it.</a:t>
                      </a:r>
                    </a:p>
                  </a:txBody>
                  <a:tcPr marL="53720" marR="53720" marT="26860" marB="26860" anchor="ctr"/>
                </a:tc>
                <a:tc>
                  <a:txBody>
                    <a:bodyPr/>
                    <a:lstStyle/>
                    <a:p>
                      <a:pPr algn="just"/>
                      <a:r>
                        <a:rPr lang="en-US" sz="1100" dirty="0">
                          <a:effectLst/>
                        </a:rPr>
                        <a:t>Only the ones that have the use of upgrades need to upgrade their network.</a:t>
                      </a:r>
                    </a:p>
                  </a:txBody>
                  <a:tcPr marL="53720" marR="53720" marT="26860" marB="26860" anchor="ctr"/>
                </a:tc>
                <a:extLst>
                  <a:ext uri="{0D108BD9-81ED-4DB2-BD59-A6C34878D82A}">
                    <a16:rowId xmlns:a16="http://schemas.microsoft.com/office/drawing/2014/main" val="309550276"/>
                  </a:ext>
                </a:extLst>
              </a:tr>
              <a:tr h="1061652">
                <a:tc>
                  <a:txBody>
                    <a:bodyPr/>
                    <a:lstStyle/>
                    <a:p>
                      <a:pPr algn="ctr"/>
                      <a:r>
                        <a:rPr lang="en-IN" sz="1100">
                          <a:effectLst/>
                        </a:rPr>
                        <a:t>Vulnerability</a:t>
                      </a:r>
                    </a:p>
                  </a:txBody>
                  <a:tcPr marL="53720" marR="53720" marT="26860" marB="26860" anchor="ctr"/>
                </a:tc>
                <a:tc>
                  <a:txBody>
                    <a:bodyPr/>
                    <a:lstStyle/>
                    <a:p>
                      <a:pPr algn="just"/>
                      <a:r>
                        <a:rPr lang="en-US" sz="1100">
                          <a:effectLst/>
                        </a:rPr>
                        <a:t>It is not backward compatible. Hence hackers can take the majority consensus by manipulation and create a hard fork.</a:t>
                      </a:r>
                    </a:p>
                  </a:txBody>
                  <a:tcPr marL="53720" marR="53720" marT="26860" marB="26860" anchor="ctr"/>
                </a:tc>
                <a:tc>
                  <a:txBody>
                    <a:bodyPr/>
                    <a:lstStyle/>
                    <a:p>
                      <a:pPr algn="just"/>
                      <a:r>
                        <a:rPr lang="en-US" sz="1100" dirty="0">
                          <a:effectLst/>
                        </a:rPr>
                        <a:t>It is backward-compatible, so attackers can reinstate earlier model by manipulating the nodes.</a:t>
                      </a:r>
                    </a:p>
                  </a:txBody>
                  <a:tcPr marL="53720" marR="53720" marT="26860" marB="26860" anchor="ctr"/>
                </a:tc>
                <a:extLst>
                  <a:ext uri="{0D108BD9-81ED-4DB2-BD59-A6C34878D82A}">
                    <a16:rowId xmlns:a16="http://schemas.microsoft.com/office/drawing/2014/main" val="3966253702"/>
                  </a:ext>
                </a:extLst>
              </a:tr>
              <a:tr h="894024">
                <a:tc>
                  <a:txBody>
                    <a:bodyPr/>
                    <a:lstStyle/>
                    <a:p>
                      <a:pPr algn="ctr"/>
                      <a:r>
                        <a:rPr lang="en-IN" sz="1100">
                          <a:effectLst/>
                        </a:rPr>
                        <a:t>Power Requirements</a:t>
                      </a:r>
                    </a:p>
                  </a:txBody>
                  <a:tcPr marL="53720" marR="53720" marT="26860" marB="26860" anchor="ctr"/>
                </a:tc>
                <a:tc>
                  <a:txBody>
                    <a:bodyPr/>
                    <a:lstStyle/>
                    <a:p>
                      <a:pPr algn="just"/>
                      <a:r>
                        <a:rPr lang="en-US" sz="1100">
                          <a:effectLst/>
                        </a:rPr>
                        <a:t>Hard forks require high computational power since a new side chain generates out of the original one.</a:t>
                      </a:r>
                    </a:p>
                  </a:txBody>
                  <a:tcPr marL="53720" marR="53720" marT="26860" marB="26860" anchor="ctr"/>
                </a:tc>
                <a:tc>
                  <a:txBody>
                    <a:bodyPr/>
                    <a:lstStyle/>
                    <a:p>
                      <a:pPr algn="just"/>
                      <a:r>
                        <a:rPr lang="en-US" sz="1100" dirty="0">
                          <a:effectLst/>
                        </a:rPr>
                        <a:t>Generally, 51% hash power is required for a soft fork.</a:t>
                      </a:r>
                    </a:p>
                  </a:txBody>
                  <a:tcPr marL="53720" marR="53720" marT="26860" marB="26860" anchor="ctr"/>
                </a:tc>
                <a:extLst>
                  <a:ext uri="{0D108BD9-81ED-4DB2-BD59-A6C34878D82A}">
                    <a16:rowId xmlns:a16="http://schemas.microsoft.com/office/drawing/2014/main" val="3361343319"/>
                  </a:ext>
                </a:extLst>
              </a:tr>
            </a:tbl>
          </a:graphicData>
        </a:graphic>
      </p:graphicFrame>
    </p:spTree>
    <p:extLst>
      <p:ext uri="{BB962C8B-B14F-4D97-AF65-F5344CB8AC3E}">
        <p14:creationId xmlns:p14="http://schemas.microsoft.com/office/powerpoint/2010/main" val="4321418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4A93-5E2D-4A74-6A58-BA34C82DE1AC}"/>
              </a:ext>
            </a:extLst>
          </p:cNvPr>
          <p:cNvSpPr>
            <a:spLocks noGrp="1"/>
          </p:cNvSpPr>
          <p:nvPr>
            <p:ph type="title"/>
          </p:nvPr>
        </p:nvSpPr>
        <p:spPr/>
        <p:txBody>
          <a:bodyPr/>
          <a:lstStyle/>
          <a:p>
            <a:r>
              <a:rPr lang="en-IN" b="1" i="0" dirty="0">
                <a:solidFill>
                  <a:srgbClr val="1B2437"/>
                </a:solidFill>
                <a:effectLst/>
                <a:latin typeface="Inter"/>
              </a:rPr>
              <a:t>What is Consensus?</a:t>
            </a:r>
            <a:endParaRPr lang="en-IN" dirty="0"/>
          </a:p>
        </p:txBody>
      </p:sp>
      <p:sp>
        <p:nvSpPr>
          <p:cNvPr id="3" name="Content Placeholder 2">
            <a:extLst>
              <a:ext uri="{FF2B5EF4-FFF2-40B4-BE49-F238E27FC236}">
                <a16:creationId xmlns:a16="http://schemas.microsoft.com/office/drawing/2014/main" id="{B50B9C76-E785-AC2A-BA19-8E242ADF02C5}"/>
              </a:ext>
            </a:extLst>
          </p:cNvPr>
          <p:cNvSpPr>
            <a:spLocks noGrp="1"/>
          </p:cNvSpPr>
          <p:nvPr>
            <p:ph idx="1"/>
          </p:nvPr>
        </p:nvSpPr>
        <p:spPr/>
        <p:txBody>
          <a:bodyPr>
            <a:normAutofit fontScale="92500"/>
          </a:bodyPr>
          <a:lstStyle/>
          <a:p>
            <a:pPr algn="just"/>
            <a:r>
              <a:rPr lang="en-US" b="1" i="0" dirty="0">
                <a:effectLst/>
                <a:latin typeface="Inter"/>
              </a:rPr>
              <a:t>Consensus means achieving a state of a decision on which all network participants agree.</a:t>
            </a:r>
            <a:r>
              <a:rPr lang="en-US" b="0" i="0" dirty="0">
                <a:effectLst/>
                <a:latin typeface="Inter"/>
              </a:rPr>
              <a:t> For example, a group of friends decides on a trip to Goa without conflicts. Here, reaching a decision to visit Goa together is a state of consensus or mutual agreement. </a:t>
            </a:r>
          </a:p>
          <a:p>
            <a:pPr algn="just"/>
            <a:r>
              <a:rPr lang="en-US" b="0" i="0" dirty="0">
                <a:effectLst/>
                <a:latin typeface="Inter"/>
              </a:rPr>
              <a:t>However, getting a no-conflict decision agreement by each person in a group seems far-fetched. Maybe someone wants to go to Manali instead. How could a group of friends possibly reach a consensus? Moreover, how can numerous strangers achieve consensus in a network?</a:t>
            </a:r>
          </a:p>
          <a:p>
            <a:pPr algn="just"/>
            <a:r>
              <a:rPr lang="en-US" b="1" i="0" dirty="0">
                <a:effectLst/>
                <a:latin typeface="Inter"/>
              </a:rPr>
              <a:t>In order to avoid centralization and conflicts among members, the system requires a consensus mechanism or algorithm.</a:t>
            </a:r>
            <a:endParaRPr lang="en-US" b="0" i="0" dirty="0">
              <a:effectLst/>
              <a:latin typeface="Inter"/>
            </a:endParaRPr>
          </a:p>
          <a:p>
            <a:endParaRPr lang="en-IN" dirty="0"/>
          </a:p>
        </p:txBody>
      </p:sp>
    </p:spTree>
    <p:extLst>
      <p:ext uri="{BB962C8B-B14F-4D97-AF65-F5344CB8AC3E}">
        <p14:creationId xmlns:p14="http://schemas.microsoft.com/office/powerpoint/2010/main" val="19265667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A2DB2-C162-1F2C-043F-4FBF4D22D002}"/>
              </a:ext>
            </a:extLst>
          </p:cNvPr>
          <p:cNvSpPr>
            <a:spLocks noGrp="1"/>
          </p:cNvSpPr>
          <p:nvPr>
            <p:ph type="title"/>
          </p:nvPr>
        </p:nvSpPr>
        <p:spPr/>
        <p:txBody>
          <a:bodyPr/>
          <a:lstStyle/>
          <a:p>
            <a:r>
              <a:rPr lang="en-IN" b="1" i="0" dirty="0">
                <a:solidFill>
                  <a:srgbClr val="1B2437"/>
                </a:solidFill>
                <a:effectLst/>
                <a:latin typeface="Inter"/>
              </a:rPr>
              <a:t>What is Consensus Mechanism?</a:t>
            </a:r>
            <a:br>
              <a:rPr lang="en-IN" b="1" i="0" dirty="0">
                <a:solidFill>
                  <a:srgbClr val="1B2437"/>
                </a:solidFill>
                <a:effectLst/>
                <a:latin typeface="Inter"/>
              </a:rPr>
            </a:br>
            <a:endParaRPr lang="en-IN" dirty="0"/>
          </a:p>
        </p:txBody>
      </p:sp>
      <p:sp>
        <p:nvSpPr>
          <p:cNvPr id="3" name="Content Placeholder 2">
            <a:extLst>
              <a:ext uri="{FF2B5EF4-FFF2-40B4-BE49-F238E27FC236}">
                <a16:creationId xmlns:a16="http://schemas.microsoft.com/office/drawing/2014/main" id="{035296BB-5C6F-7FFD-D4BD-64AB90616BDB}"/>
              </a:ext>
            </a:extLst>
          </p:cNvPr>
          <p:cNvSpPr>
            <a:spLocks noGrp="1"/>
          </p:cNvSpPr>
          <p:nvPr>
            <p:ph idx="1"/>
          </p:nvPr>
        </p:nvSpPr>
        <p:spPr/>
        <p:txBody>
          <a:bodyPr>
            <a:normAutofit fontScale="92500" lnSpcReduction="20000"/>
          </a:bodyPr>
          <a:lstStyle/>
          <a:p>
            <a:pPr algn="just"/>
            <a:r>
              <a:rPr lang="en-US" b="0" i="0" dirty="0">
                <a:effectLst/>
                <a:latin typeface="Inter"/>
              </a:rPr>
              <a:t>A consensus algorithm is a way to keep network members synchronized under democracy. With decentralization, each network member has equal power to make decisions in the system. Hence, rules need to be established for network members (or nodes) to implement new changes to the system with a global agreement.</a:t>
            </a:r>
          </a:p>
          <a:p>
            <a:pPr algn="just"/>
            <a:r>
              <a:rPr lang="en-US" b="1" i="0" dirty="0">
                <a:effectLst/>
                <a:latin typeface="Inter"/>
              </a:rPr>
              <a:t>“The purpose of the Consensus mechanism in a decentralized network is to allow a group of independent nodes to distribute the right to update as well as validate the change in the network equally. Therefore, decide on the next update of a decentralized network.”</a:t>
            </a:r>
            <a:endParaRPr lang="en-US" b="0" i="0" dirty="0">
              <a:effectLst/>
              <a:latin typeface="Inter"/>
            </a:endParaRPr>
          </a:p>
          <a:p>
            <a:pPr algn="just"/>
            <a:r>
              <a:rPr lang="en-US" b="0" i="0" dirty="0">
                <a:effectLst/>
                <a:latin typeface="Inter"/>
              </a:rPr>
              <a:t>In a blockchain, each participant shares the exact same copy of the network transactions, which helps them stay synchronized and connected. </a:t>
            </a:r>
          </a:p>
          <a:p>
            <a:endParaRPr lang="en-IN" dirty="0"/>
          </a:p>
        </p:txBody>
      </p:sp>
    </p:spTree>
    <p:extLst>
      <p:ext uri="{BB962C8B-B14F-4D97-AF65-F5344CB8AC3E}">
        <p14:creationId xmlns:p14="http://schemas.microsoft.com/office/powerpoint/2010/main" val="29821524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29346-7E47-51EA-A3DC-B9A489B9C208}"/>
              </a:ext>
            </a:extLst>
          </p:cNvPr>
          <p:cNvSpPr>
            <a:spLocks noGrp="1"/>
          </p:cNvSpPr>
          <p:nvPr>
            <p:ph type="title"/>
          </p:nvPr>
        </p:nvSpPr>
        <p:spPr/>
        <p:txBody>
          <a:bodyPr/>
          <a:lstStyle/>
          <a:p>
            <a:r>
              <a:rPr lang="en-IN" b="1" i="0" dirty="0">
                <a:solidFill>
                  <a:srgbClr val="1B2437"/>
                </a:solidFill>
                <a:effectLst/>
                <a:latin typeface="Inter"/>
              </a:rPr>
              <a:t>How Does Consensus Work?</a:t>
            </a:r>
            <a:br>
              <a:rPr lang="en-IN" b="1" i="0" dirty="0">
                <a:solidFill>
                  <a:srgbClr val="1B2437"/>
                </a:solidFill>
                <a:effectLst/>
                <a:latin typeface="Inter"/>
              </a:rPr>
            </a:br>
            <a:endParaRPr lang="en-IN" dirty="0"/>
          </a:p>
        </p:txBody>
      </p:sp>
      <p:sp>
        <p:nvSpPr>
          <p:cNvPr id="3" name="Content Placeholder 2">
            <a:extLst>
              <a:ext uri="{FF2B5EF4-FFF2-40B4-BE49-F238E27FC236}">
                <a16:creationId xmlns:a16="http://schemas.microsoft.com/office/drawing/2014/main" id="{A5D2BFA8-0C28-4E9F-DC7C-2FA680518AE9}"/>
              </a:ext>
            </a:extLst>
          </p:cNvPr>
          <p:cNvSpPr>
            <a:spLocks noGrp="1"/>
          </p:cNvSpPr>
          <p:nvPr>
            <p:ph idx="1"/>
          </p:nvPr>
        </p:nvSpPr>
        <p:spPr/>
        <p:txBody>
          <a:bodyPr/>
          <a:lstStyle/>
          <a:p>
            <a:pPr algn="just"/>
            <a:r>
              <a:rPr lang="en-US" b="0" i="0" dirty="0">
                <a:effectLst/>
                <a:latin typeface="Inter"/>
              </a:rPr>
              <a:t>There are a number of consensus mechanisms to operate on a decentralized network.</a:t>
            </a:r>
            <a:r>
              <a:rPr lang="en-US" b="1" i="0" dirty="0">
                <a:effectLst/>
                <a:latin typeface="Inter"/>
              </a:rPr>
              <a:t> Each algorithm has its own way of reaching a global agreement on a network update.</a:t>
            </a:r>
            <a:endParaRPr lang="en-US" b="0" i="0" dirty="0">
              <a:effectLst/>
              <a:latin typeface="Inter"/>
            </a:endParaRPr>
          </a:p>
          <a:p>
            <a:pPr algn="just"/>
            <a:r>
              <a:rPr lang="en-US" b="0" i="0" dirty="0">
                <a:effectLst/>
                <a:latin typeface="Inter"/>
              </a:rPr>
              <a:t>Generally, consensus protocols form at least 51% of participants in the network to agree on the upcoming change. </a:t>
            </a:r>
          </a:p>
          <a:p>
            <a:pPr algn="just"/>
            <a:r>
              <a:rPr lang="en-US" b="0" i="0" dirty="0">
                <a:effectLst/>
                <a:latin typeface="Inter"/>
              </a:rPr>
              <a:t>If they agree, the network system gets updated with the new change. Otherwise, it rejects the change by mutual agreement.</a:t>
            </a:r>
          </a:p>
          <a:p>
            <a:endParaRPr lang="en-IN" dirty="0"/>
          </a:p>
        </p:txBody>
      </p:sp>
    </p:spTree>
    <p:extLst>
      <p:ext uri="{BB962C8B-B14F-4D97-AF65-F5344CB8AC3E}">
        <p14:creationId xmlns:p14="http://schemas.microsoft.com/office/powerpoint/2010/main" val="10510929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41AD6-68AB-A048-856A-2933B7353D57}"/>
              </a:ext>
            </a:extLst>
          </p:cNvPr>
          <p:cNvSpPr>
            <a:spLocks noGrp="1"/>
          </p:cNvSpPr>
          <p:nvPr>
            <p:ph type="title"/>
          </p:nvPr>
        </p:nvSpPr>
        <p:spPr/>
        <p:txBody>
          <a:bodyPr/>
          <a:lstStyle/>
          <a:p>
            <a:r>
              <a:rPr lang="en-IN" b="1" i="0" dirty="0">
                <a:solidFill>
                  <a:srgbClr val="1B2437"/>
                </a:solidFill>
                <a:effectLst/>
                <a:latin typeface="Inter"/>
              </a:rPr>
              <a:t>Types of Consensus Mechanisms</a:t>
            </a:r>
            <a:br>
              <a:rPr lang="en-IN" b="1" i="0" dirty="0">
                <a:solidFill>
                  <a:srgbClr val="1B2437"/>
                </a:solidFill>
                <a:effectLst/>
                <a:latin typeface="Inter"/>
              </a:rPr>
            </a:br>
            <a:endParaRPr lang="en-IN" dirty="0"/>
          </a:p>
        </p:txBody>
      </p:sp>
      <p:pic>
        <p:nvPicPr>
          <p:cNvPr id="1026" name="Picture 2" descr="types">
            <a:extLst>
              <a:ext uri="{FF2B5EF4-FFF2-40B4-BE49-F238E27FC236}">
                <a16:creationId xmlns:a16="http://schemas.microsoft.com/office/drawing/2014/main" id="{1855C617-0ADE-CBA1-8F66-2B239314255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9219" y="967564"/>
            <a:ext cx="10694581" cy="5890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3542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Distributed Ledger Technology Works?</a:t>
            </a:r>
            <a:endParaRPr lang="en-IN" dirty="0"/>
          </a:p>
        </p:txBody>
      </p:sp>
      <p:sp>
        <p:nvSpPr>
          <p:cNvPr id="3" name="Content Placeholder 2"/>
          <p:cNvSpPr>
            <a:spLocks noGrp="1"/>
          </p:cNvSpPr>
          <p:nvPr>
            <p:ph idx="1"/>
          </p:nvPr>
        </p:nvSpPr>
        <p:spPr/>
        <p:txBody>
          <a:bodyPr/>
          <a:lstStyle/>
          <a:p>
            <a:pPr algn="just"/>
            <a:r>
              <a:rPr lang="en-US" dirty="0"/>
              <a:t>DLTs allow information to be stored securely and accurately using cryptography. </a:t>
            </a:r>
          </a:p>
          <a:p>
            <a:pPr algn="just"/>
            <a:r>
              <a:rPr lang="en-US" dirty="0"/>
              <a:t>The data can be accessed using "keys" and cryptographic signatures. </a:t>
            </a:r>
          </a:p>
          <a:p>
            <a:pPr algn="just"/>
            <a:r>
              <a:rPr lang="en-US" dirty="0"/>
              <a:t>Once the information is stored, it can become an immutable database; the rules of the network, written into the coding of the database programming, govern the ledger.</a:t>
            </a:r>
          </a:p>
          <a:p>
            <a:pPr algn="just"/>
            <a:r>
              <a:rPr lang="en-US" i="1" dirty="0"/>
              <a:t>If something is immutable, it is unable to be changed. Distributed ledgers are only immutable if they are programmed to be that way. Blockchains are always immutable because they are decentralized public ledgers</a:t>
            </a:r>
            <a:endParaRPr lang="en-IN" dirty="0"/>
          </a:p>
        </p:txBody>
      </p:sp>
    </p:spTree>
    <p:extLst>
      <p:ext uri="{BB962C8B-B14F-4D97-AF65-F5344CB8AC3E}">
        <p14:creationId xmlns:p14="http://schemas.microsoft.com/office/powerpoint/2010/main" val="15469386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02C52-075B-F9B7-6343-C4A52B6F77A8}"/>
              </a:ext>
            </a:extLst>
          </p:cNvPr>
          <p:cNvSpPr>
            <a:spLocks noGrp="1"/>
          </p:cNvSpPr>
          <p:nvPr>
            <p:ph type="title"/>
          </p:nvPr>
        </p:nvSpPr>
        <p:spPr/>
        <p:txBody>
          <a:bodyPr/>
          <a:lstStyle/>
          <a:p>
            <a:r>
              <a:rPr lang="en-IN" b="1" i="0" dirty="0">
                <a:solidFill>
                  <a:srgbClr val="1B2437"/>
                </a:solidFill>
                <a:effectLst/>
                <a:latin typeface="Inter"/>
              </a:rPr>
              <a:t>Proof of Work (</a:t>
            </a:r>
            <a:r>
              <a:rPr lang="en-IN" b="1" i="0" dirty="0" err="1">
                <a:solidFill>
                  <a:srgbClr val="1B2437"/>
                </a:solidFill>
                <a:effectLst/>
                <a:latin typeface="Inter"/>
              </a:rPr>
              <a:t>PoW</a:t>
            </a:r>
            <a:r>
              <a:rPr lang="en-IN" b="1" i="0" dirty="0">
                <a:solidFill>
                  <a:srgbClr val="1B2437"/>
                </a:solidFill>
                <a:effectLst/>
                <a:latin typeface="Inter"/>
              </a:rPr>
              <a:t>)</a:t>
            </a:r>
            <a:r>
              <a:rPr lang="en-IN" b="0" i="0" dirty="0">
                <a:solidFill>
                  <a:srgbClr val="1B2437"/>
                </a:solidFill>
                <a:effectLst/>
                <a:latin typeface="Inter"/>
              </a:rPr>
              <a:t/>
            </a:r>
            <a:br>
              <a:rPr lang="en-IN" b="0" i="0" dirty="0">
                <a:solidFill>
                  <a:srgbClr val="1B2437"/>
                </a:solidFill>
                <a:effectLst/>
                <a:latin typeface="Inter"/>
              </a:rPr>
            </a:br>
            <a:endParaRPr lang="en-IN" dirty="0"/>
          </a:p>
        </p:txBody>
      </p:sp>
      <p:sp>
        <p:nvSpPr>
          <p:cNvPr id="3" name="Content Placeholder 2">
            <a:extLst>
              <a:ext uri="{FF2B5EF4-FFF2-40B4-BE49-F238E27FC236}">
                <a16:creationId xmlns:a16="http://schemas.microsoft.com/office/drawing/2014/main" id="{389A8B80-DF25-3466-29A5-244EDD22B2AC}"/>
              </a:ext>
            </a:extLst>
          </p:cNvPr>
          <p:cNvSpPr>
            <a:spLocks noGrp="1"/>
          </p:cNvSpPr>
          <p:nvPr>
            <p:ph idx="1"/>
          </p:nvPr>
        </p:nvSpPr>
        <p:spPr>
          <a:xfrm>
            <a:off x="838200" y="1825625"/>
            <a:ext cx="10515600" cy="4288096"/>
          </a:xfrm>
        </p:spPr>
        <p:txBody>
          <a:bodyPr>
            <a:normAutofit lnSpcReduction="10000"/>
          </a:bodyPr>
          <a:lstStyle/>
          <a:p>
            <a:pPr algn="just"/>
            <a:r>
              <a:rPr lang="en-US" dirty="0" err="1">
                <a:latin typeface="Inter"/>
              </a:rPr>
              <a:t>PoW</a:t>
            </a:r>
            <a:r>
              <a:rPr lang="en-US" b="0" i="0" dirty="0">
                <a:effectLst/>
                <a:latin typeface="Inter"/>
              </a:rPr>
              <a:t> is a popular consensus algorithm used by Bitcoin and Ethereum networks. Here, miners (or block adders) have to do</a:t>
            </a:r>
            <a:r>
              <a:rPr lang="en-US" b="1" i="0" dirty="0">
                <a:effectLst/>
                <a:latin typeface="Inter"/>
              </a:rPr>
              <a:t> heavy mathematical computations</a:t>
            </a:r>
            <a:r>
              <a:rPr lang="en-US" b="0" i="0" dirty="0">
                <a:effectLst/>
                <a:latin typeface="Inter"/>
              </a:rPr>
              <a:t> to find a</a:t>
            </a:r>
            <a:r>
              <a:rPr lang="en-US" b="1" i="0" dirty="0">
                <a:effectLst/>
                <a:latin typeface="Inter"/>
              </a:rPr>
              <a:t> right hash</a:t>
            </a:r>
            <a:r>
              <a:rPr lang="en-US" b="0" i="0" dirty="0">
                <a:effectLst/>
                <a:latin typeface="Inter"/>
              </a:rPr>
              <a:t> by changing the nonce of the block. The miner who finds the</a:t>
            </a:r>
            <a:r>
              <a:rPr lang="en-US" b="1" i="0" dirty="0">
                <a:effectLst/>
                <a:latin typeface="Inter"/>
              </a:rPr>
              <a:t> hash below the difficulty level </a:t>
            </a:r>
            <a:r>
              <a:rPr lang="en-US" b="0" i="0" dirty="0">
                <a:effectLst/>
                <a:latin typeface="Inter"/>
              </a:rPr>
              <a:t>gets the chance to add his block to the network. Hence, takes the reward.</a:t>
            </a:r>
          </a:p>
          <a:p>
            <a:pPr algn="just"/>
            <a:r>
              <a:rPr lang="en-US" b="0" i="0" dirty="0">
                <a:effectLst/>
                <a:latin typeface="Inter"/>
              </a:rPr>
              <a:t>It’s a</a:t>
            </a:r>
            <a:r>
              <a:rPr lang="en-US" b="1" i="0" dirty="0">
                <a:effectLst/>
                <a:latin typeface="Inter"/>
              </a:rPr>
              <a:t> puzzle-friendly</a:t>
            </a:r>
            <a:r>
              <a:rPr lang="en-US" b="0" i="0" dirty="0">
                <a:effectLst/>
                <a:latin typeface="Inter"/>
              </a:rPr>
              <a:t> way to reach consensus by using high computational power.  Afterward, already present network participants valid transactions in the block added by the miner.</a:t>
            </a:r>
          </a:p>
          <a:p>
            <a:pPr algn="just"/>
            <a:r>
              <a:rPr lang="en-US" b="1" dirty="0"/>
              <a:t>Blockchains using </a:t>
            </a:r>
            <a:r>
              <a:rPr lang="en-US" b="1" dirty="0" err="1"/>
              <a:t>PoW</a:t>
            </a:r>
            <a:r>
              <a:rPr lang="en-US" b="1" dirty="0"/>
              <a:t> algorithm</a:t>
            </a:r>
            <a:r>
              <a:rPr lang="en-US" dirty="0"/>
              <a:t>: Bitcoin, Ethereum, Dogecoin, Litecoin, </a:t>
            </a:r>
            <a:r>
              <a:rPr lang="en-US" dirty="0" err="1"/>
              <a:t>Zcash</a:t>
            </a:r>
            <a:r>
              <a:rPr lang="en-US" dirty="0"/>
              <a:t>, Horizon, and many more.</a:t>
            </a:r>
            <a:endParaRPr lang="en-IN" dirty="0"/>
          </a:p>
        </p:txBody>
      </p:sp>
    </p:spTree>
    <p:extLst>
      <p:ext uri="{BB962C8B-B14F-4D97-AF65-F5344CB8AC3E}">
        <p14:creationId xmlns:p14="http://schemas.microsoft.com/office/powerpoint/2010/main" val="14572171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8B578-1511-5A6D-82AA-706E2D423756}"/>
              </a:ext>
            </a:extLst>
          </p:cNvPr>
          <p:cNvSpPr>
            <a:spLocks noGrp="1"/>
          </p:cNvSpPr>
          <p:nvPr>
            <p:ph type="title"/>
          </p:nvPr>
        </p:nvSpPr>
        <p:spPr/>
        <p:txBody>
          <a:bodyPr/>
          <a:lstStyle/>
          <a:p>
            <a:r>
              <a:rPr lang="en-IN" b="1" i="0" dirty="0">
                <a:solidFill>
                  <a:srgbClr val="1B2437"/>
                </a:solidFill>
                <a:effectLst/>
                <a:latin typeface="Inter"/>
              </a:rPr>
              <a:t>Proof of Stake (</a:t>
            </a:r>
            <a:r>
              <a:rPr lang="en-IN" b="1" i="0" dirty="0" err="1">
                <a:solidFill>
                  <a:srgbClr val="1B2437"/>
                </a:solidFill>
                <a:effectLst/>
                <a:latin typeface="Inter"/>
              </a:rPr>
              <a:t>PoS</a:t>
            </a:r>
            <a:r>
              <a:rPr lang="en-IN" b="1" i="0" dirty="0">
                <a:solidFill>
                  <a:srgbClr val="1B2437"/>
                </a:solidFill>
                <a:effectLst/>
                <a:latin typeface="Inter"/>
              </a:rPr>
              <a:t>)</a:t>
            </a:r>
            <a:r>
              <a:rPr lang="en-IN" b="0" i="0" dirty="0">
                <a:solidFill>
                  <a:srgbClr val="1B2437"/>
                </a:solidFill>
                <a:effectLst/>
                <a:latin typeface="Inter"/>
              </a:rPr>
              <a:t/>
            </a:r>
            <a:br>
              <a:rPr lang="en-IN" b="0" i="0" dirty="0">
                <a:solidFill>
                  <a:srgbClr val="1B2437"/>
                </a:solidFill>
                <a:effectLst/>
                <a:latin typeface="Inter"/>
              </a:rPr>
            </a:br>
            <a:endParaRPr lang="en-IN" dirty="0"/>
          </a:p>
        </p:txBody>
      </p:sp>
      <p:sp>
        <p:nvSpPr>
          <p:cNvPr id="3" name="Content Placeholder 2">
            <a:extLst>
              <a:ext uri="{FF2B5EF4-FFF2-40B4-BE49-F238E27FC236}">
                <a16:creationId xmlns:a16="http://schemas.microsoft.com/office/drawing/2014/main" id="{1DB15924-0461-A765-B6EE-EB73A57857E8}"/>
              </a:ext>
            </a:extLst>
          </p:cNvPr>
          <p:cNvSpPr>
            <a:spLocks noGrp="1"/>
          </p:cNvSpPr>
          <p:nvPr>
            <p:ph idx="1"/>
          </p:nvPr>
        </p:nvSpPr>
        <p:spPr/>
        <p:txBody>
          <a:bodyPr/>
          <a:lstStyle/>
          <a:p>
            <a:pPr algn="just"/>
            <a:r>
              <a:rPr lang="en-US" dirty="0" err="1">
                <a:latin typeface="Inter"/>
              </a:rPr>
              <a:t>PoS</a:t>
            </a:r>
            <a:r>
              <a:rPr lang="en-US" b="0" i="0" dirty="0">
                <a:effectLst/>
                <a:latin typeface="Inter"/>
              </a:rPr>
              <a:t> consensus</a:t>
            </a:r>
            <a:r>
              <a:rPr lang="en-US" b="1" i="0" dirty="0">
                <a:effectLst/>
                <a:latin typeface="Inter"/>
              </a:rPr>
              <a:t> eliminates the high energy consumption</a:t>
            </a:r>
            <a:r>
              <a:rPr lang="en-US" b="0" i="0" dirty="0">
                <a:effectLst/>
                <a:latin typeface="Inter"/>
              </a:rPr>
              <a:t> by </a:t>
            </a:r>
            <a:r>
              <a:rPr lang="en-US" b="0" i="0" dirty="0" err="1">
                <a:effectLst/>
                <a:latin typeface="Inter"/>
              </a:rPr>
              <a:t>PoW</a:t>
            </a:r>
            <a:r>
              <a:rPr lang="en-US" b="0" i="0" dirty="0">
                <a:effectLst/>
                <a:latin typeface="Inter"/>
              </a:rPr>
              <a:t>. </a:t>
            </a:r>
            <a:r>
              <a:rPr lang="en-US" b="0" i="0" dirty="0" err="1">
                <a:effectLst/>
                <a:latin typeface="Inter"/>
              </a:rPr>
              <a:t>PoS</a:t>
            </a:r>
            <a:r>
              <a:rPr lang="en-US" b="0" i="0" dirty="0">
                <a:effectLst/>
                <a:latin typeface="Inter"/>
              </a:rPr>
              <a:t> uses a </a:t>
            </a:r>
            <a:r>
              <a:rPr lang="en-US" b="1" i="0" dirty="0">
                <a:effectLst/>
                <a:latin typeface="Inter"/>
              </a:rPr>
              <a:t>staking mechanism</a:t>
            </a:r>
            <a:r>
              <a:rPr lang="en-US" b="0" i="0" dirty="0">
                <a:effectLst/>
                <a:latin typeface="Inter"/>
              </a:rPr>
              <a:t> in which</a:t>
            </a:r>
            <a:r>
              <a:rPr lang="en-US" b="1" i="0" dirty="0">
                <a:effectLst/>
                <a:latin typeface="Inter"/>
              </a:rPr>
              <a:t> miners (or validators) hold some of their earned coins</a:t>
            </a:r>
            <a:r>
              <a:rPr lang="en-US" b="0" i="0" dirty="0">
                <a:effectLst/>
                <a:latin typeface="Inter"/>
              </a:rPr>
              <a:t> in the network to get selected for adding a block.</a:t>
            </a:r>
          </a:p>
          <a:p>
            <a:pPr algn="just"/>
            <a:r>
              <a:rPr lang="en-US" b="0" i="0" dirty="0">
                <a:effectLst/>
                <a:latin typeface="Inter"/>
              </a:rPr>
              <a:t>It’s not an initial consensus algorithm for a network. It can only be implemented after a network gets a good amount of participants (or nodes).</a:t>
            </a:r>
          </a:p>
          <a:p>
            <a:pPr algn="just"/>
            <a:r>
              <a:rPr lang="en-US" b="1" i="0" dirty="0">
                <a:effectLst/>
                <a:latin typeface="Inter"/>
              </a:rPr>
              <a:t>Blockchains using </a:t>
            </a:r>
            <a:r>
              <a:rPr lang="en-US" b="1" i="0" dirty="0" err="1">
                <a:effectLst/>
                <a:latin typeface="Inter"/>
              </a:rPr>
              <a:t>PoS</a:t>
            </a:r>
            <a:r>
              <a:rPr lang="en-US" b="1" i="0" dirty="0">
                <a:effectLst/>
                <a:latin typeface="Inter"/>
              </a:rPr>
              <a:t> algorithm:</a:t>
            </a:r>
            <a:r>
              <a:rPr lang="en-US" b="0" i="0" dirty="0">
                <a:effectLst/>
                <a:latin typeface="Inter"/>
              </a:rPr>
              <a:t> </a:t>
            </a:r>
            <a:r>
              <a:rPr lang="en-US" b="0" i="0" dirty="0" err="1">
                <a:effectLst/>
                <a:latin typeface="Inter"/>
              </a:rPr>
              <a:t>Polkadot</a:t>
            </a:r>
            <a:r>
              <a:rPr lang="en-US" b="0" i="0" dirty="0">
                <a:effectLst/>
                <a:latin typeface="Inter"/>
              </a:rPr>
              <a:t>, EOSIO, Cardano, Ethereum 2.0, and many more.</a:t>
            </a:r>
            <a:endParaRPr lang="en-IN" dirty="0"/>
          </a:p>
        </p:txBody>
      </p:sp>
    </p:spTree>
    <p:extLst>
      <p:ext uri="{BB962C8B-B14F-4D97-AF65-F5344CB8AC3E}">
        <p14:creationId xmlns:p14="http://schemas.microsoft.com/office/powerpoint/2010/main" val="33358335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E9D1-9E8C-DD6B-6715-621CEE84054C}"/>
              </a:ext>
            </a:extLst>
          </p:cNvPr>
          <p:cNvSpPr>
            <a:spLocks noGrp="1"/>
          </p:cNvSpPr>
          <p:nvPr>
            <p:ph type="title"/>
          </p:nvPr>
        </p:nvSpPr>
        <p:spPr/>
        <p:txBody>
          <a:bodyPr/>
          <a:lstStyle/>
          <a:p>
            <a:r>
              <a:rPr lang="en-US" b="1" i="0" dirty="0">
                <a:solidFill>
                  <a:srgbClr val="1B2437"/>
                </a:solidFill>
                <a:effectLst/>
                <a:latin typeface="Inter"/>
              </a:rPr>
              <a:t>Delegated Proof of Stake (</a:t>
            </a:r>
            <a:r>
              <a:rPr lang="en-US" b="1" i="0" dirty="0" err="1">
                <a:solidFill>
                  <a:srgbClr val="1B2437"/>
                </a:solidFill>
                <a:effectLst/>
                <a:latin typeface="Inter"/>
              </a:rPr>
              <a:t>DPoS</a:t>
            </a:r>
            <a:r>
              <a:rPr lang="en-US" b="1" i="0" dirty="0">
                <a:solidFill>
                  <a:srgbClr val="1B2437"/>
                </a:solidFill>
                <a:effectLst/>
                <a:latin typeface="Inter"/>
              </a:rPr>
              <a:t>)</a:t>
            </a:r>
            <a:r>
              <a:rPr lang="en-US" b="0" i="0" dirty="0">
                <a:solidFill>
                  <a:srgbClr val="1B2437"/>
                </a:solidFill>
                <a:effectLst/>
                <a:latin typeface="Inter"/>
              </a:rPr>
              <a:t/>
            </a:r>
            <a:br>
              <a:rPr lang="en-US" b="0" i="0" dirty="0">
                <a:solidFill>
                  <a:srgbClr val="1B2437"/>
                </a:solidFill>
                <a:effectLst/>
                <a:latin typeface="Inter"/>
              </a:rPr>
            </a:br>
            <a:endParaRPr lang="en-IN" dirty="0"/>
          </a:p>
        </p:txBody>
      </p:sp>
      <p:sp>
        <p:nvSpPr>
          <p:cNvPr id="3" name="Content Placeholder 2">
            <a:extLst>
              <a:ext uri="{FF2B5EF4-FFF2-40B4-BE49-F238E27FC236}">
                <a16:creationId xmlns:a16="http://schemas.microsoft.com/office/drawing/2014/main" id="{00912CD4-C24C-1F30-18C6-FEC67DE40585}"/>
              </a:ext>
            </a:extLst>
          </p:cNvPr>
          <p:cNvSpPr>
            <a:spLocks noGrp="1"/>
          </p:cNvSpPr>
          <p:nvPr>
            <p:ph idx="1"/>
          </p:nvPr>
        </p:nvSpPr>
        <p:spPr/>
        <p:txBody>
          <a:bodyPr/>
          <a:lstStyle/>
          <a:p>
            <a:pPr algn="just"/>
            <a:r>
              <a:rPr lang="en-US" dirty="0" err="1">
                <a:latin typeface="Inter"/>
              </a:rPr>
              <a:t>DPoS</a:t>
            </a:r>
            <a:r>
              <a:rPr lang="en-US" b="0" i="0" dirty="0">
                <a:effectLst/>
                <a:latin typeface="Inter"/>
              </a:rPr>
              <a:t> improves the </a:t>
            </a:r>
            <a:r>
              <a:rPr lang="en-US" b="0" i="0" dirty="0" err="1">
                <a:effectLst/>
                <a:latin typeface="Inter"/>
              </a:rPr>
              <a:t>PoS</a:t>
            </a:r>
            <a:r>
              <a:rPr lang="en-US" b="0" i="0" dirty="0">
                <a:effectLst/>
                <a:latin typeface="Inter"/>
              </a:rPr>
              <a:t> mechanism by introducing voting for delegates. </a:t>
            </a:r>
          </a:p>
          <a:p>
            <a:pPr algn="just"/>
            <a:r>
              <a:rPr lang="en-US" b="0" i="0" dirty="0">
                <a:effectLst/>
                <a:latin typeface="Inter"/>
              </a:rPr>
              <a:t>Here,</a:t>
            </a:r>
            <a:r>
              <a:rPr lang="en-US" b="1" i="0" dirty="0">
                <a:effectLst/>
                <a:latin typeface="Inter"/>
              </a:rPr>
              <a:t> network participants vote for the trusted delegates (or miners) using their coins</a:t>
            </a:r>
            <a:r>
              <a:rPr lang="en-US" b="0" i="0" dirty="0">
                <a:effectLst/>
                <a:latin typeface="Inter"/>
              </a:rPr>
              <a:t>. </a:t>
            </a:r>
          </a:p>
          <a:p>
            <a:pPr algn="just"/>
            <a:r>
              <a:rPr lang="en-US" b="0" i="0" dirty="0">
                <a:effectLst/>
                <a:latin typeface="Inter"/>
              </a:rPr>
              <a:t>Then, based on a random selection, one voted delegate gets the chance to add its block.</a:t>
            </a:r>
          </a:p>
          <a:p>
            <a:pPr algn="just"/>
            <a:r>
              <a:rPr lang="en-IN" b="1" dirty="0"/>
              <a:t>Blockchains using the </a:t>
            </a:r>
            <a:r>
              <a:rPr lang="en-IN" b="1" dirty="0" err="1"/>
              <a:t>DPoS</a:t>
            </a:r>
            <a:r>
              <a:rPr lang="en-IN" b="1" dirty="0"/>
              <a:t> algorithm</a:t>
            </a:r>
            <a:r>
              <a:rPr lang="en-IN" dirty="0"/>
              <a:t>: EOS, </a:t>
            </a:r>
            <a:r>
              <a:rPr lang="en-IN" dirty="0" err="1"/>
              <a:t>Lisk</a:t>
            </a:r>
            <a:r>
              <a:rPr lang="en-IN" dirty="0"/>
              <a:t>, Ark y Tron</a:t>
            </a:r>
          </a:p>
        </p:txBody>
      </p:sp>
    </p:spTree>
    <p:extLst>
      <p:ext uri="{BB962C8B-B14F-4D97-AF65-F5344CB8AC3E}">
        <p14:creationId xmlns:p14="http://schemas.microsoft.com/office/powerpoint/2010/main" val="113496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7F40-AC59-6ED2-9A1D-C0EDB896C400}"/>
              </a:ext>
            </a:extLst>
          </p:cNvPr>
          <p:cNvSpPr>
            <a:spLocks noGrp="1"/>
          </p:cNvSpPr>
          <p:nvPr>
            <p:ph type="title"/>
          </p:nvPr>
        </p:nvSpPr>
        <p:spPr/>
        <p:txBody>
          <a:bodyPr/>
          <a:lstStyle/>
          <a:p>
            <a:r>
              <a:rPr lang="en-IN" b="1" i="0" dirty="0">
                <a:solidFill>
                  <a:srgbClr val="1B2437"/>
                </a:solidFill>
                <a:effectLst/>
                <a:latin typeface="Inter"/>
              </a:rPr>
              <a:t>Proof of Importance (</a:t>
            </a:r>
            <a:r>
              <a:rPr lang="en-IN" b="1" i="0" dirty="0" err="1">
                <a:solidFill>
                  <a:srgbClr val="1B2437"/>
                </a:solidFill>
                <a:effectLst/>
                <a:latin typeface="Inter"/>
              </a:rPr>
              <a:t>PoI</a:t>
            </a:r>
            <a:r>
              <a:rPr lang="en-IN" b="1" i="0" dirty="0">
                <a:solidFill>
                  <a:srgbClr val="1B2437"/>
                </a:solidFill>
                <a:effectLst/>
                <a:latin typeface="Inter"/>
              </a:rPr>
              <a:t>)</a:t>
            </a:r>
            <a:endParaRPr lang="en-IN" dirty="0"/>
          </a:p>
        </p:txBody>
      </p:sp>
      <p:sp>
        <p:nvSpPr>
          <p:cNvPr id="3" name="Content Placeholder 2">
            <a:extLst>
              <a:ext uri="{FF2B5EF4-FFF2-40B4-BE49-F238E27FC236}">
                <a16:creationId xmlns:a16="http://schemas.microsoft.com/office/drawing/2014/main" id="{47A193F1-215F-9AAA-9BF6-9091E2E3F2B7}"/>
              </a:ext>
            </a:extLst>
          </p:cNvPr>
          <p:cNvSpPr>
            <a:spLocks noGrp="1"/>
          </p:cNvSpPr>
          <p:nvPr>
            <p:ph idx="1"/>
          </p:nvPr>
        </p:nvSpPr>
        <p:spPr/>
        <p:txBody>
          <a:bodyPr/>
          <a:lstStyle/>
          <a:p>
            <a:pPr algn="just"/>
            <a:r>
              <a:rPr lang="en-US" b="0" i="0" u="sng" dirty="0" err="1">
                <a:effectLst/>
                <a:latin typeface="Inter"/>
                <a:hlinkClick r:id="rId2">
                  <a:extLst>
                    <a:ext uri="{A12FA001-AC4F-418D-AE19-62706E023703}">
                      <ahyp:hlinkClr xmlns:ahyp="http://schemas.microsoft.com/office/drawing/2018/hyperlinkcolor" xmlns="" val="tx"/>
                    </a:ext>
                  </a:extLst>
                </a:hlinkClick>
              </a:rPr>
              <a:t>PoI</a:t>
            </a:r>
            <a:r>
              <a:rPr lang="en-US" b="0" i="0" dirty="0">
                <a:effectLst/>
                <a:latin typeface="Inter"/>
              </a:rPr>
              <a:t> uses</a:t>
            </a:r>
            <a:r>
              <a:rPr lang="en-US" b="1" i="0" dirty="0">
                <a:effectLst/>
                <a:latin typeface="Inter"/>
              </a:rPr>
              <a:t> importance scores </a:t>
            </a:r>
            <a:r>
              <a:rPr lang="en-US" b="0" i="0" dirty="0">
                <a:effectLst/>
                <a:latin typeface="Inter"/>
              </a:rPr>
              <a:t>to select the one block harvester out of all participants. </a:t>
            </a:r>
          </a:p>
          <a:p>
            <a:pPr algn="just"/>
            <a:r>
              <a:rPr lang="en-US" b="0" i="0" dirty="0">
                <a:effectLst/>
                <a:latin typeface="Inter"/>
              </a:rPr>
              <a:t>It aims to eliminate favors toward rich stakeholders in </a:t>
            </a:r>
            <a:r>
              <a:rPr lang="en-US" b="0" i="0" dirty="0" err="1">
                <a:effectLst/>
                <a:latin typeface="Inter"/>
              </a:rPr>
              <a:t>PoS</a:t>
            </a:r>
            <a:r>
              <a:rPr lang="en-US" b="0" i="0" dirty="0">
                <a:effectLst/>
                <a:latin typeface="Inter"/>
              </a:rPr>
              <a:t> consensus. </a:t>
            </a:r>
          </a:p>
          <a:p>
            <a:pPr algn="just"/>
            <a:r>
              <a:rPr lang="en-US" b="0" i="0" dirty="0">
                <a:effectLst/>
                <a:latin typeface="Inter"/>
              </a:rPr>
              <a:t>The importance score depends on your quality transactions and reputation in the network.</a:t>
            </a:r>
          </a:p>
          <a:p>
            <a:pPr algn="just"/>
            <a:r>
              <a:rPr lang="en-US" b="1" dirty="0"/>
              <a:t>Blockchain using </a:t>
            </a:r>
            <a:r>
              <a:rPr lang="en-US" b="1" dirty="0" err="1"/>
              <a:t>PoI</a:t>
            </a:r>
            <a:r>
              <a:rPr lang="en-US" b="1" dirty="0"/>
              <a:t> algorithm</a:t>
            </a:r>
            <a:r>
              <a:rPr lang="en-US" dirty="0"/>
              <a:t>: New Economy Movement (NEM)</a:t>
            </a:r>
            <a:endParaRPr lang="en-IN" dirty="0"/>
          </a:p>
        </p:txBody>
      </p:sp>
    </p:spTree>
    <p:extLst>
      <p:ext uri="{BB962C8B-B14F-4D97-AF65-F5344CB8AC3E}">
        <p14:creationId xmlns:p14="http://schemas.microsoft.com/office/powerpoint/2010/main" val="9564111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A9CC-32BD-DABC-66E8-AA051FD9BAE8}"/>
              </a:ext>
            </a:extLst>
          </p:cNvPr>
          <p:cNvSpPr>
            <a:spLocks noGrp="1"/>
          </p:cNvSpPr>
          <p:nvPr>
            <p:ph type="title"/>
          </p:nvPr>
        </p:nvSpPr>
        <p:spPr/>
        <p:txBody>
          <a:bodyPr/>
          <a:lstStyle/>
          <a:p>
            <a:r>
              <a:rPr lang="en-IN" b="1" i="0" dirty="0">
                <a:solidFill>
                  <a:srgbClr val="1B2437"/>
                </a:solidFill>
                <a:effectLst/>
                <a:latin typeface="Inter"/>
              </a:rPr>
              <a:t>Proof of Capacity (PoC)</a:t>
            </a:r>
            <a:r>
              <a:rPr lang="en-IN" b="0" i="0" dirty="0">
                <a:solidFill>
                  <a:srgbClr val="1B2437"/>
                </a:solidFill>
                <a:effectLst/>
                <a:latin typeface="Inter"/>
              </a:rPr>
              <a:t/>
            </a:r>
            <a:br>
              <a:rPr lang="en-IN" b="0" i="0" dirty="0">
                <a:solidFill>
                  <a:srgbClr val="1B2437"/>
                </a:solidFill>
                <a:effectLst/>
                <a:latin typeface="Inter"/>
              </a:rPr>
            </a:br>
            <a:endParaRPr lang="en-IN" dirty="0"/>
          </a:p>
        </p:txBody>
      </p:sp>
      <p:sp>
        <p:nvSpPr>
          <p:cNvPr id="3" name="Content Placeholder 2">
            <a:extLst>
              <a:ext uri="{FF2B5EF4-FFF2-40B4-BE49-F238E27FC236}">
                <a16:creationId xmlns:a16="http://schemas.microsoft.com/office/drawing/2014/main" id="{9AE3D0EE-BDCA-3657-B54C-C0D219F82915}"/>
              </a:ext>
            </a:extLst>
          </p:cNvPr>
          <p:cNvSpPr>
            <a:spLocks noGrp="1"/>
          </p:cNvSpPr>
          <p:nvPr>
            <p:ph idx="1"/>
          </p:nvPr>
        </p:nvSpPr>
        <p:spPr/>
        <p:txBody>
          <a:bodyPr>
            <a:normAutofit lnSpcReduction="10000"/>
          </a:bodyPr>
          <a:lstStyle/>
          <a:p>
            <a:pPr algn="just"/>
            <a:r>
              <a:rPr lang="en-US" dirty="0">
                <a:latin typeface="Inter"/>
              </a:rPr>
              <a:t>PoC</a:t>
            </a:r>
            <a:r>
              <a:rPr lang="en-US" b="0" i="0" dirty="0">
                <a:effectLst/>
                <a:latin typeface="Inter"/>
              </a:rPr>
              <a:t> uses the</a:t>
            </a:r>
            <a:r>
              <a:rPr lang="en-US" b="1" i="0" dirty="0">
                <a:effectLst/>
                <a:latin typeface="Inter"/>
              </a:rPr>
              <a:t> disk or storage capacity for mining a block</a:t>
            </a:r>
            <a:r>
              <a:rPr lang="en-US" b="0" i="0" dirty="0">
                <a:effectLst/>
                <a:latin typeface="Inter"/>
              </a:rPr>
              <a:t> in a decentralized network. </a:t>
            </a:r>
          </a:p>
          <a:p>
            <a:pPr algn="just"/>
            <a:r>
              <a:rPr lang="en-US" b="0" i="0" dirty="0">
                <a:effectLst/>
                <a:latin typeface="Inter"/>
              </a:rPr>
              <a:t>It exchanges the computation factor with disk space. </a:t>
            </a:r>
          </a:p>
          <a:p>
            <a:pPr algn="just"/>
            <a:r>
              <a:rPr lang="en-US" b="0" i="0" dirty="0">
                <a:effectLst/>
                <a:latin typeface="Inter"/>
              </a:rPr>
              <a:t>The PoC motivates miners to collect a list of all the possible nonce and block hashes before the actual mining. </a:t>
            </a:r>
          </a:p>
          <a:p>
            <a:pPr algn="just"/>
            <a:r>
              <a:rPr lang="en-US" b="0" i="0" dirty="0">
                <a:effectLst/>
                <a:latin typeface="Inter"/>
              </a:rPr>
              <a:t>At the time, the miner just uploads the calculated files of possible hashes to the network. PoC reduces the time taken to add and validate the block of transactions.</a:t>
            </a:r>
          </a:p>
          <a:p>
            <a:pPr algn="just"/>
            <a:r>
              <a:rPr lang="en-US" b="1" i="0" dirty="0">
                <a:effectLst/>
                <a:latin typeface="Inter"/>
              </a:rPr>
              <a:t>Blockchains using PoC algorithm:</a:t>
            </a:r>
            <a:r>
              <a:rPr lang="en-US" b="0" i="0" dirty="0">
                <a:effectLst/>
                <a:latin typeface="Inter"/>
              </a:rPr>
              <a:t> </a:t>
            </a:r>
            <a:r>
              <a:rPr lang="en-US" b="0" i="0" dirty="0" err="1">
                <a:effectLst/>
                <a:latin typeface="Inter"/>
              </a:rPr>
              <a:t>Burstcoin</a:t>
            </a:r>
            <a:r>
              <a:rPr lang="en-US" b="0" i="0" dirty="0">
                <a:effectLst/>
                <a:latin typeface="Inter"/>
              </a:rPr>
              <a:t>, </a:t>
            </a:r>
            <a:r>
              <a:rPr lang="en-US" b="0" i="0" dirty="0" err="1">
                <a:effectLst/>
                <a:latin typeface="Inter"/>
              </a:rPr>
              <a:t>Storj</a:t>
            </a:r>
            <a:r>
              <a:rPr lang="en-US" b="0" i="0" dirty="0">
                <a:effectLst/>
                <a:latin typeface="Inter"/>
              </a:rPr>
              <a:t>, Chia, and </a:t>
            </a:r>
            <a:r>
              <a:rPr lang="en-US" b="0" i="0" dirty="0" err="1">
                <a:effectLst/>
                <a:latin typeface="Inter"/>
              </a:rPr>
              <a:t>SpaceMint</a:t>
            </a:r>
            <a:r>
              <a:rPr lang="en-US" b="0" i="0" dirty="0">
                <a:effectLst/>
                <a:latin typeface="Inter"/>
              </a:rPr>
              <a:t>.</a:t>
            </a:r>
          </a:p>
          <a:p>
            <a:pPr algn="just"/>
            <a:endParaRPr lang="en-IN" dirty="0"/>
          </a:p>
        </p:txBody>
      </p:sp>
    </p:spTree>
    <p:extLst>
      <p:ext uri="{BB962C8B-B14F-4D97-AF65-F5344CB8AC3E}">
        <p14:creationId xmlns:p14="http://schemas.microsoft.com/office/powerpoint/2010/main" val="41010053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0332F-EF80-D806-7F0A-1586CC3194FF}"/>
              </a:ext>
            </a:extLst>
          </p:cNvPr>
          <p:cNvSpPr>
            <a:spLocks noGrp="1"/>
          </p:cNvSpPr>
          <p:nvPr>
            <p:ph type="title"/>
          </p:nvPr>
        </p:nvSpPr>
        <p:spPr/>
        <p:txBody>
          <a:bodyPr/>
          <a:lstStyle/>
          <a:p>
            <a:r>
              <a:rPr lang="en-US" b="1" i="0" dirty="0">
                <a:solidFill>
                  <a:srgbClr val="1B2437"/>
                </a:solidFill>
                <a:effectLst/>
                <a:latin typeface="Inter"/>
              </a:rPr>
              <a:t>Proof of Elapsed Time (</a:t>
            </a:r>
            <a:r>
              <a:rPr lang="en-US" b="1" i="0" dirty="0" err="1">
                <a:solidFill>
                  <a:srgbClr val="1B2437"/>
                </a:solidFill>
                <a:effectLst/>
                <a:latin typeface="Inter"/>
              </a:rPr>
              <a:t>PoET</a:t>
            </a:r>
            <a:r>
              <a:rPr lang="en-US" b="1" i="0" dirty="0">
                <a:solidFill>
                  <a:srgbClr val="1B2437"/>
                </a:solidFill>
                <a:effectLst/>
                <a:latin typeface="Inter"/>
              </a:rPr>
              <a:t>)</a:t>
            </a:r>
            <a:r>
              <a:rPr lang="en-US" b="0" i="0" dirty="0">
                <a:solidFill>
                  <a:srgbClr val="1B2437"/>
                </a:solidFill>
                <a:effectLst/>
                <a:latin typeface="Inter"/>
              </a:rPr>
              <a:t/>
            </a:r>
            <a:br>
              <a:rPr lang="en-US" b="0" i="0" dirty="0">
                <a:solidFill>
                  <a:srgbClr val="1B2437"/>
                </a:solidFill>
                <a:effectLst/>
                <a:latin typeface="Inter"/>
              </a:rPr>
            </a:br>
            <a:endParaRPr lang="en-IN" dirty="0"/>
          </a:p>
        </p:txBody>
      </p:sp>
      <p:sp>
        <p:nvSpPr>
          <p:cNvPr id="3" name="Content Placeholder 2">
            <a:extLst>
              <a:ext uri="{FF2B5EF4-FFF2-40B4-BE49-F238E27FC236}">
                <a16:creationId xmlns:a16="http://schemas.microsoft.com/office/drawing/2014/main" id="{17903D50-81B5-FE11-29D4-CD47BDF0D845}"/>
              </a:ext>
            </a:extLst>
          </p:cNvPr>
          <p:cNvSpPr>
            <a:spLocks noGrp="1"/>
          </p:cNvSpPr>
          <p:nvPr>
            <p:ph idx="1"/>
          </p:nvPr>
        </p:nvSpPr>
        <p:spPr/>
        <p:txBody>
          <a:bodyPr>
            <a:normAutofit lnSpcReduction="10000"/>
          </a:bodyPr>
          <a:lstStyle/>
          <a:p>
            <a:pPr algn="just"/>
            <a:r>
              <a:rPr lang="en-US" dirty="0" err="1">
                <a:latin typeface="Inter"/>
              </a:rPr>
              <a:t>PoET</a:t>
            </a:r>
            <a:r>
              <a:rPr lang="en-US" b="0" i="0" dirty="0">
                <a:effectLst/>
                <a:latin typeface="Inter"/>
              </a:rPr>
              <a:t> mechanism uses</a:t>
            </a:r>
            <a:r>
              <a:rPr lang="en-US" b="1" i="0" dirty="0">
                <a:effectLst/>
                <a:latin typeface="Inter"/>
              </a:rPr>
              <a:t> time-lottery-based</a:t>
            </a:r>
            <a:r>
              <a:rPr lang="en-US" b="0" i="0" dirty="0">
                <a:effectLst/>
                <a:latin typeface="Inter"/>
              </a:rPr>
              <a:t> concepts. </a:t>
            </a:r>
          </a:p>
          <a:p>
            <a:pPr algn="just"/>
            <a:r>
              <a:rPr lang="en-US" b="0" i="0" dirty="0">
                <a:effectLst/>
                <a:latin typeface="Inter"/>
              </a:rPr>
              <a:t>It</a:t>
            </a:r>
            <a:r>
              <a:rPr lang="en-US" b="1" i="0" dirty="0">
                <a:effectLst/>
                <a:latin typeface="Inter"/>
              </a:rPr>
              <a:t> distributes random waiting times to each miner</a:t>
            </a:r>
            <a:r>
              <a:rPr lang="en-US" b="0" i="0" dirty="0">
                <a:effectLst/>
                <a:latin typeface="Inter"/>
              </a:rPr>
              <a:t>. </a:t>
            </a:r>
          </a:p>
          <a:p>
            <a:pPr algn="just"/>
            <a:r>
              <a:rPr lang="en-US" b="0" i="0" dirty="0">
                <a:effectLst/>
                <a:latin typeface="Inter"/>
              </a:rPr>
              <a:t>For that waiting time the miner node sleeps, and the first woken up node (or short waiting time node) gets the chance to add its block to the network.</a:t>
            </a:r>
          </a:p>
          <a:p>
            <a:pPr algn="l"/>
            <a:r>
              <a:rPr lang="en-US" b="0" i="0" dirty="0">
                <a:effectLst/>
                <a:latin typeface="Inter"/>
              </a:rPr>
              <a:t>Afterward, the block verification takes place by network validators, and a new block gets added.</a:t>
            </a:r>
          </a:p>
          <a:p>
            <a:pPr algn="l"/>
            <a:r>
              <a:rPr lang="en-US" b="1" i="0" dirty="0">
                <a:effectLst/>
                <a:latin typeface="Inter"/>
              </a:rPr>
              <a:t>Blockchain using </a:t>
            </a:r>
            <a:r>
              <a:rPr lang="en-US" b="1" i="0" dirty="0" err="1">
                <a:effectLst/>
                <a:latin typeface="Inter"/>
              </a:rPr>
              <a:t>PoET</a:t>
            </a:r>
            <a:r>
              <a:rPr lang="en-US" b="1" i="0" dirty="0">
                <a:effectLst/>
                <a:latin typeface="Inter"/>
              </a:rPr>
              <a:t> algorithm: </a:t>
            </a:r>
            <a:r>
              <a:rPr lang="en-US" b="0" i="0" dirty="0">
                <a:effectLst/>
                <a:latin typeface="Inter"/>
              </a:rPr>
              <a:t>Hyperledger Sawtooth</a:t>
            </a:r>
          </a:p>
          <a:p>
            <a:pPr marL="0" indent="0">
              <a:buNone/>
            </a:pPr>
            <a:r>
              <a:rPr lang="en-US" b="0" i="0" dirty="0">
                <a:solidFill>
                  <a:srgbClr val="445578"/>
                </a:solidFill>
                <a:effectLst/>
                <a:latin typeface="Inter"/>
              </a:rPr>
              <a:t/>
            </a:r>
            <a:br>
              <a:rPr lang="en-US" b="0" i="0" dirty="0">
                <a:solidFill>
                  <a:srgbClr val="445578"/>
                </a:solidFill>
                <a:effectLst/>
                <a:latin typeface="Inter"/>
              </a:rPr>
            </a:br>
            <a:endParaRPr lang="en-IN" dirty="0"/>
          </a:p>
        </p:txBody>
      </p:sp>
    </p:spTree>
    <p:extLst>
      <p:ext uri="{BB962C8B-B14F-4D97-AF65-F5344CB8AC3E}">
        <p14:creationId xmlns:p14="http://schemas.microsoft.com/office/powerpoint/2010/main" val="256321402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804BF-AEAE-FA59-429F-41237915B813}"/>
              </a:ext>
            </a:extLst>
          </p:cNvPr>
          <p:cNvSpPr>
            <a:spLocks noGrp="1"/>
          </p:cNvSpPr>
          <p:nvPr>
            <p:ph type="title"/>
          </p:nvPr>
        </p:nvSpPr>
        <p:spPr/>
        <p:txBody>
          <a:bodyPr/>
          <a:lstStyle/>
          <a:p>
            <a:r>
              <a:rPr lang="en-IN" b="1" i="0" dirty="0">
                <a:solidFill>
                  <a:srgbClr val="1B2437"/>
                </a:solidFill>
                <a:effectLst/>
                <a:latin typeface="Inter"/>
              </a:rPr>
              <a:t>Proof of Activity (</a:t>
            </a:r>
            <a:r>
              <a:rPr lang="en-IN" b="1" i="0" dirty="0" err="1">
                <a:solidFill>
                  <a:srgbClr val="1B2437"/>
                </a:solidFill>
                <a:effectLst/>
                <a:latin typeface="Inter"/>
              </a:rPr>
              <a:t>PoA</a:t>
            </a:r>
            <a:r>
              <a:rPr lang="en-IN" b="1" i="0" dirty="0">
                <a:solidFill>
                  <a:srgbClr val="1B2437"/>
                </a:solidFill>
                <a:effectLst/>
                <a:latin typeface="Inter"/>
              </a:rPr>
              <a:t>)</a:t>
            </a:r>
            <a:r>
              <a:rPr lang="en-IN" b="0" i="0" dirty="0">
                <a:solidFill>
                  <a:srgbClr val="1B2437"/>
                </a:solidFill>
                <a:effectLst/>
                <a:latin typeface="Inter"/>
              </a:rPr>
              <a:t/>
            </a:r>
            <a:br>
              <a:rPr lang="en-IN" b="0" i="0" dirty="0">
                <a:solidFill>
                  <a:srgbClr val="1B2437"/>
                </a:solidFill>
                <a:effectLst/>
                <a:latin typeface="Inter"/>
              </a:rPr>
            </a:br>
            <a:endParaRPr lang="en-IN" dirty="0"/>
          </a:p>
        </p:txBody>
      </p:sp>
      <p:sp>
        <p:nvSpPr>
          <p:cNvPr id="3" name="Content Placeholder 2">
            <a:extLst>
              <a:ext uri="{FF2B5EF4-FFF2-40B4-BE49-F238E27FC236}">
                <a16:creationId xmlns:a16="http://schemas.microsoft.com/office/drawing/2014/main" id="{4CDA2153-F8D1-CC93-18DC-E7DB44B9AB34}"/>
              </a:ext>
            </a:extLst>
          </p:cNvPr>
          <p:cNvSpPr>
            <a:spLocks noGrp="1"/>
          </p:cNvSpPr>
          <p:nvPr>
            <p:ph idx="1"/>
          </p:nvPr>
        </p:nvSpPr>
        <p:spPr/>
        <p:txBody>
          <a:bodyPr/>
          <a:lstStyle/>
          <a:p>
            <a:pPr algn="just"/>
            <a:r>
              <a:rPr lang="en-US" dirty="0">
                <a:latin typeface="Inter"/>
              </a:rPr>
              <a:t>Proof of Activity (</a:t>
            </a:r>
            <a:r>
              <a:rPr lang="en-US" dirty="0" err="1">
                <a:latin typeface="Inter"/>
              </a:rPr>
              <a:t>PoA</a:t>
            </a:r>
            <a:r>
              <a:rPr lang="en-US" dirty="0">
                <a:latin typeface="Inter"/>
              </a:rPr>
              <a:t>)</a:t>
            </a:r>
            <a:r>
              <a:rPr lang="en-US" b="0" i="0" dirty="0">
                <a:effectLst/>
                <a:latin typeface="Inter"/>
              </a:rPr>
              <a:t> </a:t>
            </a:r>
            <a:r>
              <a:rPr lang="en-US" b="1" i="0" dirty="0">
                <a:effectLst/>
                <a:latin typeface="Inter"/>
              </a:rPr>
              <a:t>combines </a:t>
            </a:r>
            <a:r>
              <a:rPr lang="en-US" b="1" i="0" dirty="0" err="1">
                <a:effectLst/>
                <a:latin typeface="Inter"/>
              </a:rPr>
              <a:t>PoW</a:t>
            </a:r>
            <a:r>
              <a:rPr lang="en-US" b="1" i="0" dirty="0">
                <a:effectLst/>
                <a:latin typeface="Inter"/>
              </a:rPr>
              <a:t> and </a:t>
            </a:r>
            <a:r>
              <a:rPr lang="en-US" b="1" i="0" dirty="0" err="1">
                <a:effectLst/>
                <a:latin typeface="Inter"/>
              </a:rPr>
              <a:t>PoS</a:t>
            </a:r>
            <a:r>
              <a:rPr lang="en-US" b="0" i="0" dirty="0">
                <a:effectLst/>
                <a:latin typeface="Inter"/>
              </a:rPr>
              <a:t> mechanisms. </a:t>
            </a:r>
          </a:p>
          <a:p>
            <a:pPr algn="just"/>
            <a:r>
              <a:rPr lang="en-US" b="0" i="0" dirty="0">
                <a:effectLst/>
                <a:latin typeface="Inter"/>
              </a:rPr>
              <a:t>First, the miners must do the heavy computation to add an empty block with header information and reward address. </a:t>
            </a:r>
          </a:p>
          <a:p>
            <a:pPr algn="just"/>
            <a:r>
              <a:rPr lang="en-US" b="0" i="0" dirty="0">
                <a:effectLst/>
                <a:latin typeface="Inter"/>
              </a:rPr>
              <a:t>Afterward, one empty block gets chosen based on the number of coins they hold in their respective accounts. </a:t>
            </a:r>
          </a:p>
          <a:p>
            <a:pPr algn="just"/>
            <a:r>
              <a:rPr lang="en-US" b="0" i="0" dirty="0">
                <a:effectLst/>
                <a:latin typeface="Inter"/>
              </a:rPr>
              <a:t>Then, the miner of that empty block gets the chance to add its transactions to the block. </a:t>
            </a:r>
          </a:p>
          <a:p>
            <a:pPr algn="just"/>
            <a:r>
              <a:rPr lang="en-US" b="0" i="0" dirty="0">
                <a:effectLst/>
                <a:latin typeface="Inter"/>
              </a:rPr>
              <a:t>Moreover, the transactions are verified by network validators.</a:t>
            </a:r>
            <a:endParaRPr lang="en-IN" dirty="0"/>
          </a:p>
        </p:txBody>
      </p:sp>
    </p:spTree>
    <p:extLst>
      <p:ext uri="{BB962C8B-B14F-4D97-AF65-F5344CB8AC3E}">
        <p14:creationId xmlns:p14="http://schemas.microsoft.com/office/powerpoint/2010/main" val="42643457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23E6-1C7F-CD0D-1B41-FCA20E616FF7}"/>
              </a:ext>
            </a:extLst>
          </p:cNvPr>
          <p:cNvSpPr>
            <a:spLocks noGrp="1"/>
          </p:cNvSpPr>
          <p:nvPr>
            <p:ph type="title"/>
          </p:nvPr>
        </p:nvSpPr>
        <p:spPr/>
        <p:txBody>
          <a:bodyPr/>
          <a:lstStyle/>
          <a:p>
            <a:r>
              <a:rPr lang="en-IN" b="1" i="0" dirty="0">
                <a:solidFill>
                  <a:srgbClr val="1B2437"/>
                </a:solidFill>
                <a:effectLst/>
                <a:latin typeface="Inter"/>
              </a:rPr>
              <a:t>Proof of Authority (</a:t>
            </a:r>
            <a:r>
              <a:rPr lang="en-IN" b="1" i="0" dirty="0" err="1">
                <a:solidFill>
                  <a:srgbClr val="1B2437"/>
                </a:solidFill>
                <a:effectLst/>
                <a:latin typeface="Inter"/>
              </a:rPr>
              <a:t>PoA</a:t>
            </a:r>
            <a:r>
              <a:rPr lang="en-IN" b="1" i="0" dirty="0">
                <a:solidFill>
                  <a:srgbClr val="1B2437"/>
                </a:solidFill>
                <a:effectLst/>
                <a:latin typeface="Inter"/>
              </a:rPr>
              <a:t>)</a:t>
            </a:r>
            <a:r>
              <a:rPr lang="en-IN" b="0" i="0" dirty="0">
                <a:solidFill>
                  <a:srgbClr val="1B2437"/>
                </a:solidFill>
                <a:effectLst/>
                <a:latin typeface="Inter"/>
              </a:rPr>
              <a:t/>
            </a:r>
            <a:br>
              <a:rPr lang="en-IN" b="0" i="0" dirty="0">
                <a:solidFill>
                  <a:srgbClr val="1B2437"/>
                </a:solidFill>
                <a:effectLst/>
                <a:latin typeface="Inter"/>
              </a:rPr>
            </a:br>
            <a:endParaRPr lang="en-IN" dirty="0"/>
          </a:p>
        </p:txBody>
      </p:sp>
      <p:sp>
        <p:nvSpPr>
          <p:cNvPr id="3" name="Content Placeholder 2">
            <a:extLst>
              <a:ext uri="{FF2B5EF4-FFF2-40B4-BE49-F238E27FC236}">
                <a16:creationId xmlns:a16="http://schemas.microsoft.com/office/drawing/2014/main" id="{3A41ADA3-0045-D81C-C2FA-DC7A20508DFB}"/>
              </a:ext>
            </a:extLst>
          </p:cNvPr>
          <p:cNvSpPr>
            <a:spLocks noGrp="1"/>
          </p:cNvSpPr>
          <p:nvPr>
            <p:ph idx="1"/>
          </p:nvPr>
        </p:nvSpPr>
        <p:spPr/>
        <p:txBody>
          <a:bodyPr/>
          <a:lstStyle/>
          <a:p>
            <a:pPr algn="just"/>
            <a:r>
              <a:rPr lang="en-US" dirty="0">
                <a:latin typeface="Inter"/>
              </a:rPr>
              <a:t>Proof of Authority (</a:t>
            </a:r>
            <a:r>
              <a:rPr lang="en-US" dirty="0" err="1">
                <a:latin typeface="Inter"/>
              </a:rPr>
              <a:t>PoA</a:t>
            </a:r>
            <a:r>
              <a:rPr lang="en-US" dirty="0">
                <a:latin typeface="Inter"/>
              </a:rPr>
              <a:t>)</a:t>
            </a:r>
            <a:r>
              <a:rPr lang="en-US" b="0" i="0" dirty="0">
                <a:effectLst/>
                <a:latin typeface="Inter"/>
              </a:rPr>
              <a:t> consensus utilizes by private or permissioned blockchain networks. </a:t>
            </a:r>
          </a:p>
          <a:p>
            <a:pPr algn="just"/>
            <a:r>
              <a:rPr lang="en-US" b="0" i="0" dirty="0" err="1">
                <a:effectLst/>
                <a:latin typeface="Inter"/>
              </a:rPr>
              <a:t>PoA</a:t>
            </a:r>
            <a:r>
              <a:rPr lang="en-US" b="0" i="0" dirty="0">
                <a:effectLst/>
                <a:latin typeface="Inter"/>
              </a:rPr>
              <a:t> highly</a:t>
            </a:r>
            <a:r>
              <a:rPr lang="en-US" b="1" i="0" dirty="0">
                <a:effectLst/>
                <a:latin typeface="Inter"/>
              </a:rPr>
              <a:t> depends on the reputation of the miner </a:t>
            </a:r>
            <a:r>
              <a:rPr lang="en-US" b="0" i="0" dirty="0">
                <a:effectLst/>
                <a:latin typeface="Inter"/>
              </a:rPr>
              <a:t>or the network participant who wishes to add a new block of transactions. </a:t>
            </a:r>
          </a:p>
          <a:p>
            <a:pPr algn="just"/>
            <a:r>
              <a:rPr lang="en-US" b="0" i="0" dirty="0">
                <a:effectLst/>
                <a:latin typeface="Inter"/>
              </a:rPr>
              <a:t>Here, miners stake their reputation instead of coins.</a:t>
            </a:r>
          </a:p>
          <a:p>
            <a:pPr algn="just"/>
            <a:r>
              <a:rPr lang="en-IN" b="1" i="0" dirty="0">
                <a:effectLst/>
                <a:latin typeface="Inter"/>
              </a:rPr>
              <a:t>Blockchain using </a:t>
            </a:r>
            <a:r>
              <a:rPr lang="en-IN" b="1" i="0" dirty="0" err="1">
                <a:effectLst/>
                <a:latin typeface="Inter"/>
              </a:rPr>
              <a:t>PoA</a:t>
            </a:r>
            <a:r>
              <a:rPr lang="en-IN" b="1" i="0" dirty="0">
                <a:effectLst/>
                <a:latin typeface="Inter"/>
              </a:rPr>
              <a:t> algorithm: </a:t>
            </a:r>
            <a:r>
              <a:rPr lang="en-IN" b="0" i="0" dirty="0" err="1">
                <a:effectLst/>
                <a:latin typeface="Inter"/>
              </a:rPr>
              <a:t>VeChain</a:t>
            </a:r>
            <a:endParaRPr lang="en-IN" dirty="0"/>
          </a:p>
        </p:txBody>
      </p:sp>
    </p:spTree>
    <p:extLst>
      <p:ext uri="{BB962C8B-B14F-4D97-AF65-F5344CB8AC3E}">
        <p14:creationId xmlns:p14="http://schemas.microsoft.com/office/powerpoint/2010/main" val="13377835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5B990-2249-D8C2-1EB0-24551F2826C0}"/>
              </a:ext>
            </a:extLst>
          </p:cNvPr>
          <p:cNvSpPr>
            <a:spLocks noGrp="1"/>
          </p:cNvSpPr>
          <p:nvPr>
            <p:ph type="title"/>
          </p:nvPr>
        </p:nvSpPr>
        <p:spPr/>
        <p:txBody>
          <a:bodyPr/>
          <a:lstStyle/>
          <a:p>
            <a:r>
              <a:rPr lang="en-IN" b="1" i="0" dirty="0">
                <a:solidFill>
                  <a:srgbClr val="1B2437"/>
                </a:solidFill>
                <a:effectLst/>
                <a:latin typeface="Inter"/>
              </a:rPr>
              <a:t>Proof of Burn (</a:t>
            </a:r>
            <a:r>
              <a:rPr lang="en-IN" b="1" i="0" dirty="0" err="1">
                <a:solidFill>
                  <a:srgbClr val="1B2437"/>
                </a:solidFill>
                <a:effectLst/>
                <a:latin typeface="Inter"/>
              </a:rPr>
              <a:t>PoB</a:t>
            </a:r>
            <a:r>
              <a:rPr lang="en-IN" b="1" i="0" dirty="0">
                <a:solidFill>
                  <a:srgbClr val="1B2437"/>
                </a:solidFill>
                <a:effectLst/>
                <a:latin typeface="Inter"/>
              </a:rPr>
              <a:t>)</a:t>
            </a:r>
            <a:r>
              <a:rPr lang="en-IN" b="0" i="0" dirty="0">
                <a:solidFill>
                  <a:srgbClr val="1B2437"/>
                </a:solidFill>
                <a:effectLst/>
                <a:latin typeface="Inter"/>
              </a:rPr>
              <a:t/>
            </a:r>
            <a:br>
              <a:rPr lang="en-IN" b="0" i="0" dirty="0">
                <a:solidFill>
                  <a:srgbClr val="1B2437"/>
                </a:solidFill>
                <a:effectLst/>
                <a:latin typeface="Inter"/>
              </a:rPr>
            </a:br>
            <a:endParaRPr lang="en-IN" dirty="0"/>
          </a:p>
        </p:txBody>
      </p:sp>
      <p:sp>
        <p:nvSpPr>
          <p:cNvPr id="3" name="Content Placeholder 2">
            <a:extLst>
              <a:ext uri="{FF2B5EF4-FFF2-40B4-BE49-F238E27FC236}">
                <a16:creationId xmlns:a16="http://schemas.microsoft.com/office/drawing/2014/main" id="{E0311166-DDD8-EF78-9A92-0D142C783CC1}"/>
              </a:ext>
            </a:extLst>
          </p:cNvPr>
          <p:cNvSpPr>
            <a:spLocks noGrp="1"/>
          </p:cNvSpPr>
          <p:nvPr>
            <p:ph idx="1"/>
          </p:nvPr>
        </p:nvSpPr>
        <p:spPr/>
        <p:txBody>
          <a:bodyPr>
            <a:normAutofit fontScale="92500"/>
          </a:bodyPr>
          <a:lstStyle/>
          <a:p>
            <a:pPr algn="just"/>
            <a:r>
              <a:rPr lang="en-US" dirty="0" err="1">
                <a:latin typeface="Inter"/>
              </a:rPr>
              <a:t>PoB</a:t>
            </a:r>
            <a:r>
              <a:rPr lang="en-US" b="0" i="0" dirty="0">
                <a:effectLst/>
                <a:latin typeface="Inter"/>
              </a:rPr>
              <a:t> allows miners to add their block by </a:t>
            </a:r>
            <a:r>
              <a:rPr lang="en-US" b="1" i="0" dirty="0">
                <a:effectLst/>
                <a:latin typeface="Inter"/>
              </a:rPr>
              <a:t>sending some of their coins to an </a:t>
            </a:r>
            <a:r>
              <a:rPr lang="en-US" b="1" i="0" dirty="0" err="1">
                <a:effectLst/>
                <a:latin typeface="Inter"/>
              </a:rPr>
              <a:t>unspendable</a:t>
            </a:r>
            <a:r>
              <a:rPr lang="en-US" b="1" i="0" dirty="0">
                <a:effectLst/>
                <a:latin typeface="Inter"/>
              </a:rPr>
              <a:t> account</a:t>
            </a:r>
            <a:r>
              <a:rPr lang="en-US" b="0" i="0" dirty="0">
                <a:effectLst/>
                <a:latin typeface="Inter"/>
              </a:rPr>
              <a:t>. </a:t>
            </a:r>
          </a:p>
          <a:p>
            <a:pPr algn="just"/>
            <a:r>
              <a:rPr lang="en-US" b="0" i="0" dirty="0">
                <a:effectLst/>
                <a:latin typeface="Inter"/>
              </a:rPr>
              <a:t>This process of sending your earned coins to an escrow account is called </a:t>
            </a:r>
            <a:r>
              <a:rPr lang="en-US" b="1" i="0" dirty="0">
                <a:effectLst/>
                <a:latin typeface="Inter"/>
              </a:rPr>
              <a:t>burning the coins</a:t>
            </a:r>
            <a:r>
              <a:rPr lang="en-US" b="0" i="0" dirty="0">
                <a:effectLst/>
                <a:latin typeface="Inter"/>
              </a:rPr>
              <a:t>.</a:t>
            </a:r>
          </a:p>
          <a:p>
            <a:pPr algn="just"/>
            <a:r>
              <a:rPr lang="en-US" b="0" i="0" dirty="0" err="1">
                <a:effectLst/>
                <a:latin typeface="Inter"/>
              </a:rPr>
              <a:t>PoB</a:t>
            </a:r>
            <a:r>
              <a:rPr lang="en-US" b="0" i="0" dirty="0">
                <a:effectLst/>
                <a:latin typeface="Inter"/>
              </a:rPr>
              <a:t> eliminated the burnt coins permanently from regular transactions. Hence, they become </a:t>
            </a:r>
            <a:r>
              <a:rPr lang="en-US" b="0" i="0" dirty="0" err="1">
                <a:effectLst/>
                <a:latin typeface="Inter"/>
              </a:rPr>
              <a:t>unspendable</a:t>
            </a:r>
            <a:r>
              <a:rPr lang="en-US" b="0" i="0" dirty="0">
                <a:effectLst/>
                <a:latin typeface="Inter"/>
              </a:rPr>
              <a:t> even by its owner.</a:t>
            </a:r>
          </a:p>
          <a:p>
            <a:pPr algn="just"/>
            <a:r>
              <a:rPr lang="en-US" b="0" i="0" dirty="0">
                <a:effectLst/>
                <a:latin typeface="Inter"/>
              </a:rPr>
              <a:t>The more coins a miner burns, the higher his chances of adding his new block of transactions to the network. Burning coins brings virtual mining rights to the miner.</a:t>
            </a:r>
          </a:p>
          <a:p>
            <a:pPr algn="just"/>
            <a:r>
              <a:rPr lang="en-US" b="1" i="0" dirty="0">
                <a:effectLst/>
                <a:latin typeface="Inter"/>
              </a:rPr>
              <a:t>Blockchain using </a:t>
            </a:r>
            <a:r>
              <a:rPr lang="en-US" b="1" i="0" dirty="0" err="1">
                <a:effectLst/>
                <a:latin typeface="Inter"/>
              </a:rPr>
              <a:t>PoB</a:t>
            </a:r>
            <a:r>
              <a:rPr lang="en-US" b="1" i="0" dirty="0">
                <a:effectLst/>
                <a:latin typeface="Inter"/>
              </a:rPr>
              <a:t> algorithm: </a:t>
            </a:r>
            <a:r>
              <a:rPr lang="en-US" b="0" i="0" dirty="0" err="1">
                <a:effectLst/>
                <a:latin typeface="Inter"/>
              </a:rPr>
              <a:t>Slimcoin</a:t>
            </a:r>
            <a:endParaRPr lang="en-US" b="0" i="0" dirty="0">
              <a:effectLst/>
              <a:latin typeface="Inter"/>
            </a:endParaRPr>
          </a:p>
          <a:p>
            <a:pPr algn="just"/>
            <a:endParaRPr lang="en-IN" dirty="0"/>
          </a:p>
        </p:txBody>
      </p:sp>
    </p:spTree>
    <p:extLst>
      <p:ext uri="{BB962C8B-B14F-4D97-AF65-F5344CB8AC3E}">
        <p14:creationId xmlns:p14="http://schemas.microsoft.com/office/powerpoint/2010/main" val="41690798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ED5E-28D0-4EA4-9E23-65CF34E74566}"/>
              </a:ext>
            </a:extLst>
          </p:cNvPr>
          <p:cNvSpPr>
            <a:spLocks noGrp="1"/>
          </p:cNvSpPr>
          <p:nvPr>
            <p:ph type="title"/>
          </p:nvPr>
        </p:nvSpPr>
        <p:spPr/>
        <p:txBody>
          <a:bodyPr/>
          <a:lstStyle/>
          <a:p>
            <a:r>
              <a:rPr lang="en-IN" b="1" i="0" dirty="0">
                <a:solidFill>
                  <a:srgbClr val="1B2437"/>
                </a:solidFill>
                <a:effectLst/>
                <a:latin typeface="Inter"/>
              </a:rPr>
              <a:t>Byzantine Fault Tolerance (BFT)</a:t>
            </a:r>
            <a:r>
              <a:rPr lang="en-IN" b="0" i="0" dirty="0">
                <a:solidFill>
                  <a:srgbClr val="1B2437"/>
                </a:solidFill>
                <a:effectLst/>
                <a:latin typeface="Inter"/>
              </a:rPr>
              <a:t/>
            </a:r>
            <a:br>
              <a:rPr lang="en-IN" b="0" i="0" dirty="0">
                <a:solidFill>
                  <a:srgbClr val="1B2437"/>
                </a:solidFill>
                <a:effectLst/>
                <a:latin typeface="Inter"/>
              </a:rPr>
            </a:br>
            <a:endParaRPr lang="en-IN" dirty="0"/>
          </a:p>
        </p:txBody>
      </p:sp>
      <p:sp>
        <p:nvSpPr>
          <p:cNvPr id="3" name="Content Placeholder 2">
            <a:extLst>
              <a:ext uri="{FF2B5EF4-FFF2-40B4-BE49-F238E27FC236}">
                <a16:creationId xmlns:a16="http://schemas.microsoft.com/office/drawing/2014/main" id="{7386ED7E-6B38-6FD4-3EED-CAC75757B90C}"/>
              </a:ext>
            </a:extLst>
          </p:cNvPr>
          <p:cNvSpPr>
            <a:spLocks noGrp="1"/>
          </p:cNvSpPr>
          <p:nvPr>
            <p:ph idx="1"/>
          </p:nvPr>
        </p:nvSpPr>
        <p:spPr/>
        <p:txBody>
          <a:bodyPr/>
          <a:lstStyle/>
          <a:p>
            <a:pPr algn="just"/>
            <a:r>
              <a:rPr lang="en-US" dirty="0">
                <a:latin typeface="Inter"/>
              </a:rPr>
              <a:t>BFT</a:t>
            </a:r>
            <a:r>
              <a:rPr lang="en-US" b="0" i="0" dirty="0">
                <a:effectLst/>
                <a:latin typeface="Inter"/>
              </a:rPr>
              <a:t> aims to</a:t>
            </a:r>
            <a:r>
              <a:rPr lang="en-US" b="1" i="0" dirty="0">
                <a:effectLst/>
                <a:latin typeface="Inter"/>
              </a:rPr>
              <a:t> resolve Byzantine Generals’ decisional puzzle</a:t>
            </a:r>
            <a:r>
              <a:rPr lang="en-US" b="0" i="0" dirty="0">
                <a:effectLst/>
                <a:latin typeface="Inter"/>
              </a:rPr>
              <a:t>. </a:t>
            </a:r>
          </a:p>
          <a:p>
            <a:pPr algn="just"/>
            <a:r>
              <a:rPr lang="en-US" b="0" i="0" dirty="0">
                <a:effectLst/>
                <a:latin typeface="Inter"/>
              </a:rPr>
              <a:t>It’s based on the communication problem that generals of different armies might have to decide to attack or retreat at the same time.</a:t>
            </a:r>
          </a:p>
          <a:p>
            <a:pPr algn="just"/>
            <a:r>
              <a:rPr lang="en-IN" b="0" i="0" dirty="0">
                <a:effectLst/>
                <a:latin typeface="Inter"/>
              </a:rPr>
              <a:t>BFT mechanism regulates the communication between nodes using </a:t>
            </a:r>
            <a:r>
              <a:rPr lang="en-IN" dirty="0">
                <a:latin typeface="Inter"/>
              </a:rPr>
              <a:t>hashes</a:t>
            </a:r>
            <a:r>
              <a:rPr lang="en-IN" b="0" i="0" dirty="0">
                <a:effectLst/>
                <a:latin typeface="Inter"/>
              </a:rPr>
              <a:t>, </a:t>
            </a:r>
            <a:r>
              <a:rPr lang="en-IN" dirty="0">
                <a:latin typeface="Inter"/>
              </a:rPr>
              <a:t>digital signatures</a:t>
            </a:r>
            <a:r>
              <a:rPr lang="en-IN" b="0" i="0" dirty="0">
                <a:effectLst/>
                <a:latin typeface="Inter"/>
              </a:rPr>
              <a:t>, and metadata. It embraces the synchronization among nodes of a decentralized network. </a:t>
            </a:r>
          </a:p>
          <a:p>
            <a:pPr algn="just"/>
            <a:r>
              <a:rPr lang="en-IN" b="1" i="0" dirty="0">
                <a:effectLst/>
                <a:latin typeface="Inter"/>
              </a:rPr>
              <a:t>Blockchains using BFT algorithm: </a:t>
            </a:r>
            <a:r>
              <a:rPr lang="en-IN" b="0" i="0" dirty="0">
                <a:effectLst/>
                <a:latin typeface="Inter"/>
              </a:rPr>
              <a:t>Hyperledger Fabric and </a:t>
            </a:r>
            <a:r>
              <a:rPr lang="en-IN" b="0" i="0" dirty="0" err="1">
                <a:effectLst/>
                <a:latin typeface="Inter"/>
              </a:rPr>
              <a:t>Zilliqa</a:t>
            </a:r>
            <a:endParaRPr lang="en-IN" b="0" i="0" dirty="0">
              <a:effectLst/>
              <a:latin typeface="Inter"/>
            </a:endParaRPr>
          </a:p>
          <a:p>
            <a:pPr algn="just"/>
            <a:endParaRPr lang="en-IN" dirty="0"/>
          </a:p>
        </p:txBody>
      </p:sp>
    </p:spTree>
    <p:extLst>
      <p:ext uri="{BB962C8B-B14F-4D97-AF65-F5344CB8AC3E}">
        <p14:creationId xmlns:p14="http://schemas.microsoft.com/office/powerpoint/2010/main" val="1710649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Uses of Distributed Ledger Technology</a:t>
            </a:r>
            <a:endParaRPr lang="en-IN" dirty="0"/>
          </a:p>
        </p:txBody>
      </p:sp>
      <p:sp>
        <p:nvSpPr>
          <p:cNvPr id="3" name="Content Placeholder 2"/>
          <p:cNvSpPr>
            <a:spLocks noGrp="1"/>
          </p:cNvSpPr>
          <p:nvPr>
            <p:ph idx="1"/>
          </p:nvPr>
        </p:nvSpPr>
        <p:spPr/>
        <p:txBody>
          <a:bodyPr>
            <a:normAutofit fontScale="62500" lnSpcReduction="20000"/>
          </a:bodyPr>
          <a:lstStyle/>
          <a:p>
            <a:pPr algn="just"/>
            <a:r>
              <a:rPr lang="en-US" b="1" dirty="0"/>
              <a:t>Record transactions. </a:t>
            </a:r>
            <a:r>
              <a:rPr lang="en-US" dirty="0"/>
              <a:t>DLT enables secure, transparent and decentralized transactions without the need for a central authority. As DLT is a ledger, it records inflows and outflows. Though this naturally lends itself to financial records, DLT can record any type of transaction even without financial undertones.</a:t>
            </a:r>
          </a:p>
          <a:p>
            <a:pPr algn="just"/>
            <a:r>
              <a:rPr lang="en-US" b="1" dirty="0"/>
              <a:t>Secure identities. </a:t>
            </a:r>
            <a:r>
              <a:rPr lang="en-US" dirty="0"/>
              <a:t>DLT can be used to create a secure and tamper-proof digital identity for individuals, as the technology can provide a reliable way to verify identities and prevent identity theft.</a:t>
            </a:r>
          </a:p>
          <a:p>
            <a:pPr algn="just"/>
            <a:r>
              <a:rPr lang="en-US" b="1" dirty="0"/>
              <a:t>Collect votes. </a:t>
            </a:r>
            <a:r>
              <a:rPr lang="en-US" dirty="0"/>
              <a:t>DLT can be used to create a secure and transparent voting system that can prevent voter fraud and ensure the integrity of the voting process. As mentioned above, as transactions (financial or non-financial) are recorded, a transparent, immutable, open ledger of interactions with users is saved. This enhances the equity and believability of a collection of opinions.</a:t>
            </a:r>
          </a:p>
          <a:p>
            <a:pPr algn="just"/>
            <a:r>
              <a:rPr lang="en-US" b="1" dirty="0"/>
              <a:t>Enter contracts. </a:t>
            </a:r>
            <a:r>
              <a:rPr lang="en-US" dirty="0"/>
              <a:t>DLT allows for smart contracts, agreements that automatically execute or complete based on prevailing conditions. For example, an insurance claim may automatically release funds once the claim has been processed. This limits error, and DLTs make it more difficult for precarious activity by bad actors.</a:t>
            </a:r>
          </a:p>
          <a:p>
            <a:pPr algn="just"/>
            <a:r>
              <a:rPr lang="en-US" b="1" dirty="0"/>
              <a:t>Demonstrate ownership. </a:t>
            </a:r>
            <a:r>
              <a:rPr lang="en-US" dirty="0"/>
              <a:t>DLT can be used to record property transactions, creating a tamper-proof and transparent record of ownership and transfer of property. Though there are some limitations on translating real-world ownership of physical assets to a distributed ledger, the ledger may be able to convey an unchangeable source of truth regarding ownership.</a:t>
            </a:r>
          </a:p>
          <a:p>
            <a:pPr algn="just"/>
            <a:endParaRPr lang="en-IN" dirty="0"/>
          </a:p>
        </p:txBody>
      </p:sp>
    </p:spTree>
    <p:extLst>
      <p:ext uri="{BB962C8B-B14F-4D97-AF65-F5344CB8AC3E}">
        <p14:creationId xmlns:p14="http://schemas.microsoft.com/office/powerpoint/2010/main" val="34267882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89B17D-0568-A1DA-EEC6-8E4D513DB2F5}"/>
              </a:ext>
            </a:extLst>
          </p:cNvPr>
          <p:cNvSpPr>
            <a:spLocks noGrp="1"/>
          </p:cNvSpPr>
          <p:nvPr>
            <p:ph type="title"/>
          </p:nvPr>
        </p:nvSpPr>
        <p:spPr>
          <a:xfrm>
            <a:off x="1371597" y="348865"/>
            <a:ext cx="10044023" cy="877729"/>
          </a:xfrm>
        </p:spPr>
        <p:txBody>
          <a:bodyPr anchor="ctr">
            <a:normAutofit/>
          </a:bodyPr>
          <a:lstStyle/>
          <a:p>
            <a:r>
              <a:rPr lang="en-US" sz="1900" b="1" i="0">
                <a:solidFill>
                  <a:srgbClr val="FFFFFF"/>
                </a:solidFill>
                <a:effectLst/>
                <a:latin typeface="Inter"/>
              </a:rPr>
              <a:t>Pros and Cons of Consensus Mechanisms</a:t>
            </a:r>
            <a:br>
              <a:rPr lang="en-US" sz="1900" b="1" i="0">
                <a:solidFill>
                  <a:srgbClr val="FFFFFF"/>
                </a:solidFill>
                <a:effectLst/>
                <a:latin typeface="Inter"/>
              </a:rPr>
            </a:br>
            <a:r>
              <a:rPr lang="en-US" sz="1900">
                <a:solidFill>
                  <a:srgbClr val="FFFFFF"/>
                </a:solidFill>
              </a:rPr>
              <a:t/>
            </a:r>
            <a:br>
              <a:rPr lang="en-US" sz="1900">
                <a:solidFill>
                  <a:srgbClr val="FFFFFF"/>
                </a:solidFill>
              </a:rPr>
            </a:br>
            <a:endParaRPr lang="en-IN" sz="1900">
              <a:solidFill>
                <a:srgbClr val="FFFFFF"/>
              </a:solidFill>
            </a:endParaRPr>
          </a:p>
        </p:txBody>
      </p:sp>
      <p:graphicFrame>
        <p:nvGraphicFramePr>
          <p:cNvPr id="4" name="Content Placeholder 3">
            <a:extLst>
              <a:ext uri="{FF2B5EF4-FFF2-40B4-BE49-F238E27FC236}">
                <a16:creationId xmlns:a16="http://schemas.microsoft.com/office/drawing/2014/main" id="{CD98968B-B653-E55F-F418-E9CF0AC542B1}"/>
              </a:ext>
            </a:extLst>
          </p:cNvPr>
          <p:cNvGraphicFramePr>
            <a:graphicFrameLocks noGrp="1"/>
          </p:cNvGraphicFramePr>
          <p:nvPr>
            <p:ph idx="1"/>
            <p:extLst>
              <p:ext uri="{D42A27DB-BD31-4B8C-83A1-F6EECF244321}">
                <p14:modId xmlns:p14="http://schemas.microsoft.com/office/powerpoint/2010/main" val="3800072336"/>
              </p:ext>
            </p:extLst>
          </p:nvPr>
        </p:nvGraphicFramePr>
        <p:xfrm>
          <a:off x="644056" y="2131693"/>
          <a:ext cx="10927830" cy="4154578"/>
        </p:xfrm>
        <a:graphic>
          <a:graphicData uri="http://schemas.openxmlformats.org/drawingml/2006/table">
            <a:tbl>
              <a:tblPr/>
              <a:tblGrid>
                <a:gridCol w="5343757">
                  <a:extLst>
                    <a:ext uri="{9D8B030D-6E8A-4147-A177-3AD203B41FA5}">
                      <a16:colId xmlns:a16="http://schemas.microsoft.com/office/drawing/2014/main" val="2332805138"/>
                    </a:ext>
                  </a:extLst>
                </a:gridCol>
                <a:gridCol w="5584073">
                  <a:extLst>
                    <a:ext uri="{9D8B030D-6E8A-4147-A177-3AD203B41FA5}">
                      <a16:colId xmlns:a16="http://schemas.microsoft.com/office/drawing/2014/main" val="1603810323"/>
                    </a:ext>
                  </a:extLst>
                </a:gridCol>
              </a:tblGrid>
              <a:tr h="610755">
                <a:tc>
                  <a:txBody>
                    <a:bodyPr/>
                    <a:lstStyle/>
                    <a:p>
                      <a:pPr algn="l" fontAlgn="ctr">
                        <a:spcBef>
                          <a:spcPts val="0"/>
                        </a:spcBef>
                        <a:spcAft>
                          <a:spcPts val="0"/>
                        </a:spcAft>
                      </a:pPr>
                      <a:r>
                        <a:rPr lang="en-IN" sz="2100" b="1" i="0" u="none" strike="noStrike">
                          <a:solidFill>
                            <a:schemeClr val="tx1"/>
                          </a:solidFill>
                          <a:effectLst/>
                          <a:latin typeface="Arial" panose="020B0604020202020204" pitchFamily="34" charset="0"/>
                        </a:rPr>
                        <a:t>PROS</a:t>
                      </a:r>
                      <a:endParaRPr lang="en-IN" sz="2100" b="0" i="0" u="none" strike="noStrike">
                        <a:solidFill>
                          <a:schemeClr val="tx1"/>
                        </a:solidFill>
                        <a:effectLst/>
                        <a:latin typeface="Arial" panose="020B0604020202020204" pitchFamily="34" charset="0"/>
                      </a:endParaRPr>
                    </a:p>
                  </a:txBody>
                  <a:tcPr marL="181054" marR="181054" marT="120702" marB="120702" anchor="ctr">
                    <a:lnL w="6350" cap="flat" cmpd="sng" algn="ctr">
                      <a:solidFill>
                        <a:srgbClr val="F5F6F9"/>
                      </a:solidFill>
                      <a:prstDash val="solid"/>
                      <a:round/>
                      <a:headEnd type="none" w="med" len="med"/>
                      <a:tailEnd type="none" w="med" len="med"/>
                    </a:lnL>
                    <a:lnR w="6350" cap="flat" cmpd="sng" algn="ctr">
                      <a:solidFill>
                        <a:srgbClr val="F5F6F9"/>
                      </a:solidFill>
                      <a:prstDash val="solid"/>
                      <a:round/>
                      <a:headEnd type="none" w="med" len="med"/>
                      <a:tailEnd type="none" w="med" len="med"/>
                    </a:lnR>
                    <a:lnT w="6350" cap="flat" cmpd="sng" algn="ctr">
                      <a:solidFill>
                        <a:srgbClr val="F5F6F9"/>
                      </a:solidFill>
                      <a:prstDash val="solid"/>
                      <a:round/>
                      <a:headEnd type="none" w="med" len="med"/>
                      <a:tailEnd type="none" w="med" len="med"/>
                    </a:lnT>
                    <a:lnB w="6350" cap="flat" cmpd="sng" algn="ctr">
                      <a:solidFill>
                        <a:srgbClr val="F5F6F9"/>
                      </a:solidFill>
                      <a:prstDash val="solid"/>
                      <a:round/>
                      <a:headEnd type="none" w="med" len="med"/>
                      <a:tailEnd type="none" w="med" len="med"/>
                    </a:lnB>
                  </a:tcPr>
                </a:tc>
                <a:tc>
                  <a:txBody>
                    <a:bodyPr/>
                    <a:lstStyle/>
                    <a:p>
                      <a:pPr algn="l" fontAlgn="ctr">
                        <a:spcBef>
                          <a:spcPts val="0"/>
                        </a:spcBef>
                        <a:spcAft>
                          <a:spcPts val="0"/>
                        </a:spcAft>
                      </a:pPr>
                      <a:r>
                        <a:rPr lang="en-IN" sz="2100" b="1" i="0" u="none" strike="noStrike">
                          <a:solidFill>
                            <a:schemeClr val="tx1"/>
                          </a:solidFill>
                          <a:effectLst/>
                          <a:latin typeface="Arial" panose="020B0604020202020204" pitchFamily="34" charset="0"/>
                        </a:rPr>
                        <a:t>CONS</a:t>
                      </a:r>
                      <a:endParaRPr lang="en-IN" sz="2100" b="0" i="0" u="none" strike="noStrike">
                        <a:solidFill>
                          <a:schemeClr val="tx1"/>
                        </a:solidFill>
                        <a:effectLst/>
                        <a:latin typeface="Arial" panose="020B0604020202020204" pitchFamily="34" charset="0"/>
                      </a:endParaRPr>
                    </a:p>
                  </a:txBody>
                  <a:tcPr marL="181054" marR="181054" marT="120702" marB="120702" anchor="ctr">
                    <a:lnL w="6350" cap="flat" cmpd="sng" algn="ctr">
                      <a:solidFill>
                        <a:srgbClr val="F5F6F9"/>
                      </a:solidFill>
                      <a:prstDash val="solid"/>
                      <a:round/>
                      <a:headEnd type="none" w="med" len="med"/>
                      <a:tailEnd type="none" w="med" len="med"/>
                    </a:lnL>
                    <a:lnR w="6350" cap="flat" cmpd="sng" algn="ctr">
                      <a:solidFill>
                        <a:srgbClr val="F5F6F9"/>
                      </a:solidFill>
                      <a:prstDash val="solid"/>
                      <a:round/>
                      <a:headEnd type="none" w="med" len="med"/>
                      <a:tailEnd type="none" w="med" len="med"/>
                    </a:lnR>
                    <a:lnT w="6350" cap="flat" cmpd="sng" algn="ctr">
                      <a:solidFill>
                        <a:srgbClr val="F5F6F9"/>
                      </a:solidFill>
                      <a:prstDash val="solid"/>
                      <a:round/>
                      <a:headEnd type="none" w="med" len="med"/>
                      <a:tailEnd type="none" w="med" len="med"/>
                    </a:lnT>
                    <a:lnB w="6350" cap="flat" cmpd="sng" algn="ctr">
                      <a:solidFill>
                        <a:srgbClr val="F5F6F9"/>
                      </a:solidFill>
                      <a:prstDash val="solid"/>
                      <a:round/>
                      <a:headEnd type="none" w="med" len="med"/>
                      <a:tailEnd type="none" w="med" len="med"/>
                    </a:lnB>
                  </a:tcPr>
                </a:tc>
                <a:extLst>
                  <a:ext uri="{0D108BD9-81ED-4DB2-BD59-A6C34878D82A}">
                    <a16:rowId xmlns:a16="http://schemas.microsoft.com/office/drawing/2014/main" val="3564363584"/>
                  </a:ext>
                </a:extLst>
              </a:tr>
              <a:tr h="3543823">
                <a:tc>
                  <a:txBody>
                    <a:bodyPr/>
                    <a:lstStyle/>
                    <a:p>
                      <a:pPr algn="l" fontAlgn="ctr">
                        <a:spcBef>
                          <a:spcPts val="0"/>
                        </a:spcBef>
                        <a:spcAft>
                          <a:spcPts val="0"/>
                        </a:spcAft>
                      </a:pPr>
                      <a:r>
                        <a:rPr lang="en-US" sz="2100" b="0" i="0" u="none" strike="noStrike">
                          <a:solidFill>
                            <a:schemeClr val="tx1"/>
                          </a:solidFill>
                          <a:effectLst/>
                          <a:latin typeface="Arial" panose="020B0604020202020204" pitchFamily="34" charset="0"/>
                        </a:rPr>
                        <a:t>– Establishing global agreement in a distributed network.</a:t>
                      </a:r>
                      <a:br>
                        <a:rPr lang="en-US" sz="2100" b="0" i="0" u="none" strike="noStrike">
                          <a:solidFill>
                            <a:schemeClr val="tx1"/>
                          </a:solidFill>
                          <a:effectLst/>
                          <a:latin typeface="Arial" panose="020B0604020202020204" pitchFamily="34" charset="0"/>
                        </a:rPr>
                      </a:br>
                      <a:r>
                        <a:rPr lang="en-US" sz="2100" b="0" i="0" u="none" strike="noStrike">
                          <a:solidFill>
                            <a:schemeClr val="tx1"/>
                          </a:solidFill>
                          <a:effectLst/>
                          <a:latin typeface="Arial" panose="020B0604020202020204" pitchFamily="34" charset="0"/>
                        </a:rPr>
                        <a:t/>
                      </a:r>
                      <a:br>
                        <a:rPr lang="en-US" sz="2100" b="0" i="0" u="none" strike="noStrike">
                          <a:solidFill>
                            <a:schemeClr val="tx1"/>
                          </a:solidFill>
                          <a:effectLst/>
                          <a:latin typeface="Arial" panose="020B0604020202020204" pitchFamily="34" charset="0"/>
                        </a:rPr>
                      </a:br>
                      <a:r>
                        <a:rPr lang="en-US" sz="2100" b="0" i="0" u="none" strike="noStrike">
                          <a:solidFill>
                            <a:schemeClr val="tx1"/>
                          </a:solidFill>
                          <a:effectLst/>
                          <a:latin typeface="Arial" panose="020B0604020202020204" pitchFamily="34" charset="0"/>
                        </a:rPr>
                        <a:t>– Create protection and </a:t>
                      </a:r>
                      <a:r>
                        <a:rPr lang="en-US" sz="2100" b="0" i="0" u="sng" strike="noStrike">
                          <a:solidFill>
                            <a:schemeClr val="tx1"/>
                          </a:solidFill>
                          <a:effectLst/>
                          <a:latin typeface="Arial" panose="020B0604020202020204" pitchFamily="34" charset="0"/>
                          <a:hlinkClick r:id="rId2">
                            <a:extLst>
                              <a:ext uri="{A12FA001-AC4F-418D-AE19-62706E023703}">
                                <ahyp:hlinkClr xmlns:ahyp="http://schemas.microsoft.com/office/drawing/2018/hyperlinkcolor" xmlns="" val="tx"/>
                              </a:ext>
                            </a:extLst>
                          </a:hlinkClick>
                        </a:rPr>
                        <a:t>security</a:t>
                      </a:r>
                      <a:r>
                        <a:rPr lang="en-US" sz="2100" b="0" i="0" u="none" strike="noStrike">
                          <a:solidFill>
                            <a:schemeClr val="tx1"/>
                          </a:solidFill>
                          <a:effectLst/>
                          <a:latin typeface="Arial" panose="020B0604020202020204" pitchFamily="34" charset="0"/>
                        </a:rPr>
                        <a:t> against intruder attacks.</a:t>
                      </a:r>
                      <a:br>
                        <a:rPr lang="en-US" sz="2100" b="0" i="0" u="none" strike="noStrike">
                          <a:solidFill>
                            <a:schemeClr val="tx1"/>
                          </a:solidFill>
                          <a:effectLst/>
                          <a:latin typeface="Arial" panose="020B0604020202020204" pitchFamily="34" charset="0"/>
                        </a:rPr>
                      </a:br>
                      <a:r>
                        <a:rPr lang="en-US" sz="2100" b="0" i="0" u="none" strike="noStrike">
                          <a:solidFill>
                            <a:schemeClr val="tx1"/>
                          </a:solidFill>
                          <a:effectLst/>
                          <a:latin typeface="Arial" panose="020B0604020202020204" pitchFamily="34" charset="0"/>
                        </a:rPr>
                        <a:t/>
                      </a:r>
                      <a:br>
                        <a:rPr lang="en-US" sz="2100" b="0" i="0" u="none" strike="noStrike">
                          <a:solidFill>
                            <a:schemeClr val="tx1"/>
                          </a:solidFill>
                          <a:effectLst/>
                          <a:latin typeface="Arial" panose="020B0604020202020204" pitchFamily="34" charset="0"/>
                        </a:rPr>
                      </a:br>
                      <a:r>
                        <a:rPr lang="en-US" sz="2100" b="0" i="0" u="none" strike="noStrike">
                          <a:solidFill>
                            <a:schemeClr val="tx1"/>
                          </a:solidFill>
                          <a:effectLst/>
                          <a:latin typeface="Arial" panose="020B0604020202020204" pitchFamily="34" charset="0"/>
                        </a:rPr>
                        <a:t>– Mechanisms are available for both permission and permissionless blockchain networks.</a:t>
                      </a:r>
                    </a:p>
                  </a:txBody>
                  <a:tcPr marL="181054" marR="181054" marT="120702" marB="120702" anchor="ctr">
                    <a:lnL w="6350" cap="flat" cmpd="sng" algn="ctr">
                      <a:solidFill>
                        <a:srgbClr val="F5F6F9"/>
                      </a:solidFill>
                      <a:prstDash val="solid"/>
                      <a:round/>
                      <a:headEnd type="none" w="med" len="med"/>
                      <a:tailEnd type="none" w="med" len="med"/>
                    </a:lnL>
                    <a:lnR w="6350" cap="flat" cmpd="sng" algn="ctr">
                      <a:solidFill>
                        <a:srgbClr val="F5F6F9"/>
                      </a:solidFill>
                      <a:prstDash val="solid"/>
                      <a:round/>
                      <a:headEnd type="none" w="med" len="med"/>
                      <a:tailEnd type="none" w="med" len="med"/>
                    </a:lnR>
                    <a:lnT w="6350" cap="flat" cmpd="sng" algn="ctr">
                      <a:solidFill>
                        <a:srgbClr val="F5F6F9"/>
                      </a:solidFill>
                      <a:prstDash val="solid"/>
                      <a:round/>
                      <a:headEnd type="none" w="med" len="med"/>
                      <a:tailEnd type="none" w="med" len="med"/>
                    </a:lnT>
                    <a:lnB w="6350" cap="flat" cmpd="sng" algn="ctr">
                      <a:solidFill>
                        <a:srgbClr val="F5F6F9"/>
                      </a:solidFill>
                      <a:prstDash val="solid"/>
                      <a:round/>
                      <a:headEnd type="none" w="med" len="med"/>
                      <a:tailEnd type="none" w="med" len="med"/>
                    </a:lnB>
                  </a:tcPr>
                </a:tc>
                <a:tc>
                  <a:txBody>
                    <a:bodyPr/>
                    <a:lstStyle/>
                    <a:p>
                      <a:pPr algn="l" fontAlgn="ctr">
                        <a:spcBef>
                          <a:spcPts val="0"/>
                        </a:spcBef>
                        <a:spcAft>
                          <a:spcPts val="0"/>
                        </a:spcAft>
                      </a:pPr>
                      <a:r>
                        <a:rPr lang="en-US" sz="2100" b="0" i="0" u="none" strike="noStrike" dirty="0">
                          <a:solidFill>
                            <a:schemeClr val="tx1"/>
                          </a:solidFill>
                          <a:effectLst/>
                          <a:latin typeface="Arial" panose="020B0604020202020204" pitchFamily="34" charset="0"/>
                        </a:rPr>
                        <a:t>– Few of the mechanisms consume high power and energy, leading to environmental hazards.</a:t>
                      </a:r>
                      <a:br>
                        <a:rPr lang="en-US" sz="2100" b="0" i="0" u="none" strike="noStrike" dirty="0">
                          <a:solidFill>
                            <a:schemeClr val="tx1"/>
                          </a:solidFill>
                          <a:effectLst/>
                          <a:latin typeface="Arial" panose="020B0604020202020204" pitchFamily="34" charset="0"/>
                        </a:rPr>
                      </a:br>
                      <a:r>
                        <a:rPr lang="en-US" sz="2100" b="0" i="0" u="none" strike="noStrike" dirty="0">
                          <a:solidFill>
                            <a:schemeClr val="tx1"/>
                          </a:solidFill>
                          <a:effectLst/>
                          <a:latin typeface="Arial" panose="020B0604020202020204" pitchFamily="34" charset="0"/>
                        </a:rPr>
                        <a:t/>
                      </a:r>
                      <a:br>
                        <a:rPr lang="en-US" sz="2100" b="0" i="0" u="none" strike="noStrike" dirty="0">
                          <a:solidFill>
                            <a:schemeClr val="tx1"/>
                          </a:solidFill>
                          <a:effectLst/>
                          <a:latin typeface="Arial" panose="020B0604020202020204" pitchFamily="34" charset="0"/>
                        </a:rPr>
                      </a:br>
                      <a:r>
                        <a:rPr lang="en-US" sz="2100" b="0" i="0" u="none" strike="noStrike" dirty="0">
                          <a:solidFill>
                            <a:schemeClr val="tx1"/>
                          </a:solidFill>
                          <a:effectLst/>
                          <a:latin typeface="Arial" panose="020B0604020202020204" pitchFamily="34" charset="0"/>
                        </a:rPr>
                        <a:t>– Some of the mechanisms are susceptible to 51% attacks and Sybil attacks.</a:t>
                      </a:r>
                      <a:br>
                        <a:rPr lang="en-US" sz="2100" b="0" i="0" u="none" strike="noStrike" dirty="0">
                          <a:solidFill>
                            <a:schemeClr val="tx1"/>
                          </a:solidFill>
                          <a:effectLst/>
                          <a:latin typeface="Arial" panose="020B0604020202020204" pitchFamily="34" charset="0"/>
                        </a:rPr>
                      </a:br>
                      <a:r>
                        <a:rPr lang="en-US" sz="2100" b="0" i="0" u="none" strike="noStrike" dirty="0">
                          <a:solidFill>
                            <a:schemeClr val="tx1"/>
                          </a:solidFill>
                          <a:effectLst/>
                          <a:latin typeface="Arial" panose="020B0604020202020204" pitchFamily="34" charset="0"/>
                        </a:rPr>
                        <a:t/>
                      </a:r>
                      <a:br>
                        <a:rPr lang="en-US" sz="2100" b="0" i="0" u="none" strike="noStrike" dirty="0">
                          <a:solidFill>
                            <a:schemeClr val="tx1"/>
                          </a:solidFill>
                          <a:effectLst/>
                          <a:latin typeface="Arial" panose="020B0604020202020204" pitchFamily="34" charset="0"/>
                        </a:rPr>
                      </a:br>
                      <a:r>
                        <a:rPr lang="en-US" sz="2100" b="0" i="0" u="none" strike="noStrike" dirty="0">
                          <a:solidFill>
                            <a:schemeClr val="tx1"/>
                          </a:solidFill>
                          <a:effectLst/>
                          <a:latin typeface="Arial" panose="020B0604020202020204" pitchFamily="34" charset="0"/>
                        </a:rPr>
                        <a:t>– The constant fear of turning a decentralized network into a centralized one.</a:t>
                      </a:r>
                    </a:p>
                  </a:txBody>
                  <a:tcPr marL="181054" marR="181054" marT="120702" marB="120702" anchor="ctr">
                    <a:lnL w="6350" cap="flat" cmpd="sng" algn="ctr">
                      <a:solidFill>
                        <a:srgbClr val="F5F6F9"/>
                      </a:solidFill>
                      <a:prstDash val="solid"/>
                      <a:round/>
                      <a:headEnd type="none" w="med" len="med"/>
                      <a:tailEnd type="none" w="med" len="med"/>
                    </a:lnL>
                    <a:lnR w="6350" cap="flat" cmpd="sng" algn="ctr">
                      <a:solidFill>
                        <a:srgbClr val="F5F6F9"/>
                      </a:solidFill>
                      <a:prstDash val="solid"/>
                      <a:round/>
                      <a:headEnd type="none" w="med" len="med"/>
                      <a:tailEnd type="none" w="med" len="med"/>
                    </a:lnR>
                    <a:lnT w="6350" cap="flat" cmpd="sng" algn="ctr">
                      <a:solidFill>
                        <a:srgbClr val="F5F6F9"/>
                      </a:solidFill>
                      <a:prstDash val="solid"/>
                      <a:round/>
                      <a:headEnd type="none" w="med" len="med"/>
                      <a:tailEnd type="none" w="med" len="med"/>
                    </a:lnT>
                    <a:lnB w="6350" cap="flat" cmpd="sng" algn="ctr">
                      <a:solidFill>
                        <a:srgbClr val="F5F6F9"/>
                      </a:solidFill>
                      <a:prstDash val="solid"/>
                      <a:round/>
                      <a:headEnd type="none" w="med" len="med"/>
                      <a:tailEnd type="none" w="med" len="med"/>
                    </a:lnB>
                  </a:tcPr>
                </a:tc>
                <a:extLst>
                  <a:ext uri="{0D108BD9-81ED-4DB2-BD59-A6C34878D82A}">
                    <a16:rowId xmlns:a16="http://schemas.microsoft.com/office/drawing/2014/main" val="3051469139"/>
                  </a:ext>
                </a:extLst>
              </a:tr>
            </a:tbl>
          </a:graphicData>
        </a:graphic>
      </p:graphicFrame>
    </p:spTree>
    <p:extLst>
      <p:ext uri="{BB962C8B-B14F-4D97-AF65-F5344CB8AC3E}">
        <p14:creationId xmlns:p14="http://schemas.microsoft.com/office/powerpoint/2010/main" val="1090085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Pros and Cons of DLT</a:t>
            </a:r>
            <a:endParaRPr lang="en-IN" dirty="0"/>
          </a:p>
        </p:txBody>
      </p:sp>
      <p:graphicFrame>
        <p:nvGraphicFramePr>
          <p:cNvPr id="4" name="Table 3"/>
          <p:cNvGraphicFramePr>
            <a:graphicFrameLocks noGrp="1"/>
          </p:cNvGraphicFramePr>
          <p:nvPr/>
        </p:nvGraphicFramePr>
        <p:xfrm>
          <a:off x="1875693" y="1607689"/>
          <a:ext cx="8128000" cy="4119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730990240"/>
                    </a:ext>
                  </a:extLst>
                </a:gridCol>
                <a:gridCol w="4064000">
                  <a:extLst>
                    <a:ext uri="{9D8B030D-6E8A-4147-A177-3AD203B41FA5}">
                      <a16:colId xmlns:a16="http://schemas.microsoft.com/office/drawing/2014/main" val="3005734173"/>
                    </a:ext>
                  </a:extLst>
                </a:gridCol>
              </a:tblGrid>
              <a:tr h="370840">
                <a:tc>
                  <a:txBody>
                    <a:bodyPr/>
                    <a:lstStyle/>
                    <a:p>
                      <a:pPr algn="ctr"/>
                      <a:r>
                        <a:rPr lang="en-US" dirty="0"/>
                        <a:t>Pros</a:t>
                      </a:r>
                      <a:endParaRPr lang="en-IN" dirty="0"/>
                    </a:p>
                  </a:txBody>
                  <a:tcPr/>
                </a:tc>
                <a:tc>
                  <a:txBody>
                    <a:bodyPr/>
                    <a:lstStyle/>
                    <a:p>
                      <a:pPr algn="ctr"/>
                      <a:r>
                        <a:rPr lang="en-US" dirty="0"/>
                        <a:t>Cons</a:t>
                      </a:r>
                      <a:endParaRPr lang="en-IN" dirty="0"/>
                    </a:p>
                  </a:txBody>
                  <a:tcPr/>
                </a:tc>
                <a:extLst>
                  <a:ext uri="{0D108BD9-81ED-4DB2-BD59-A6C34878D82A}">
                    <a16:rowId xmlns:a16="http://schemas.microsoft.com/office/drawing/2014/main" val="1490589586"/>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Spreads systematic risk around, minimizing the risk of a single point of failure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Is more complex compared to traditional ledger solutions</a:t>
                      </a:r>
                    </a:p>
                    <a:p>
                      <a:pPr algn="just"/>
                      <a:endParaRPr lang="en-IN" dirty="0"/>
                    </a:p>
                  </a:txBody>
                  <a:tcPr/>
                </a:tc>
                <a:extLst>
                  <a:ext uri="{0D108BD9-81ED-4DB2-BD59-A6C34878D82A}">
                    <a16:rowId xmlns:a16="http://schemas.microsoft.com/office/drawing/2014/main" val="18986526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Has greater security due to cryptographic algorithms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Often requires higher energy consumption for operation</a:t>
                      </a:r>
                    </a:p>
                  </a:txBody>
                  <a:tcPr/>
                </a:tc>
                <a:extLst>
                  <a:ext uri="{0D108BD9-81ED-4DB2-BD59-A6C34878D82A}">
                    <a16:rowId xmlns:a16="http://schemas.microsoft.com/office/drawing/2014/main" val="264981081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Allows for transparency and visibility into operations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May have difficult scaling as more users/transactions occur</a:t>
                      </a:r>
                    </a:p>
                  </a:txBody>
                  <a:tcPr/>
                </a:tc>
                <a:extLst>
                  <a:ext uri="{0D108BD9-81ED-4DB2-BD59-A6C34878D82A}">
                    <a16:rowId xmlns:a16="http://schemas.microsoft.com/office/drawing/2014/main" val="213180315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May prove to be more efficient due to smart contract automation</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Still remains risky due to lack of regulation</a:t>
                      </a:r>
                    </a:p>
                  </a:txBody>
                  <a:tcPr/>
                </a:tc>
                <a:extLst>
                  <a:ext uri="{0D108BD9-81ED-4DB2-BD59-A6C34878D82A}">
                    <a16:rowId xmlns:a16="http://schemas.microsoft.com/office/drawing/2014/main" val="3193712226"/>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Offers individuals with limited access to traditional systems potentially greater capabilities</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May prove to be difficult to reverse fraudulent or erroneous activity</a:t>
                      </a:r>
                    </a:p>
                  </a:txBody>
                  <a:tcPr/>
                </a:tc>
                <a:extLst>
                  <a:ext uri="{0D108BD9-81ED-4DB2-BD59-A6C34878D82A}">
                    <a16:rowId xmlns:a16="http://schemas.microsoft.com/office/drawing/2014/main" val="2538124346"/>
                  </a:ext>
                </a:extLst>
              </a:tr>
            </a:tbl>
          </a:graphicData>
        </a:graphic>
      </p:graphicFrame>
    </p:spTree>
    <p:extLst>
      <p:ext uri="{BB962C8B-B14F-4D97-AF65-F5344CB8AC3E}">
        <p14:creationId xmlns:p14="http://schemas.microsoft.com/office/powerpoint/2010/main" val="1040735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09588DA8-065E-4F6F-8EFD-43104AB2E0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81" name="Rectangle 3080">
            <a:extLst>
              <a:ext uri="{FF2B5EF4-FFF2-40B4-BE49-F238E27FC236}">
                <a16:creationId xmlns:a16="http://schemas.microsoft.com/office/drawing/2014/main" id="{C4285719-470E-454C-AF62-8323075F1F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CD9FE4EF-C4D8-49A0-B2FF-81D8DB7D8A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4300840D-0A0B-4512-BACA-B439D5B9C57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Rectangle 3086">
            <a:extLst>
              <a:ext uri="{FF2B5EF4-FFF2-40B4-BE49-F238E27FC236}">
                <a16:creationId xmlns:a16="http://schemas.microsoft.com/office/drawing/2014/main" id="{D2B78728-A580-49A7-84F9-6EF6F583ADE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9" name="Freeform: Shape 3088">
            <a:extLst>
              <a:ext uri="{FF2B5EF4-FFF2-40B4-BE49-F238E27FC236}">
                <a16:creationId xmlns:a16="http://schemas.microsoft.com/office/drawing/2014/main" id="{38FAA1A1-D861-433F-88FA-1E9D6FD31D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91" name="Rectangle 3090">
            <a:extLst>
              <a:ext uri="{FF2B5EF4-FFF2-40B4-BE49-F238E27FC236}">
                <a16:creationId xmlns:a16="http://schemas.microsoft.com/office/drawing/2014/main" id="{8D71EDA1-87BF-4D5D-AB79-F346FD1927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5C1FF-3A28-89FC-8292-F2F388BC0B80}"/>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Need for Distributed Record Keeping</a:t>
            </a:r>
            <a:endParaRPr lang="en-IN" sz="4000" dirty="0">
              <a:solidFill>
                <a:srgbClr val="FFFFFF"/>
              </a:solidFill>
            </a:endParaRPr>
          </a:p>
        </p:txBody>
      </p:sp>
      <p:sp>
        <p:nvSpPr>
          <p:cNvPr id="3" name="Content Placeholder 2">
            <a:extLst>
              <a:ext uri="{FF2B5EF4-FFF2-40B4-BE49-F238E27FC236}">
                <a16:creationId xmlns:a16="http://schemas.microsoft.com/office/drawing/2014/main" id="{81F60193-205A-8884-EEF3-3FB1F68DEE5D}"/>
              </a:ext>
            </a:extLst>
          </p:cNvPr>
          <p:cNvSpPr>
            <a:spLocks noGrp="1"/>
          </p:cNvSpPr>
          <p:nvPr>
            <p:ph idx="1"/>
          </p:nvPr>
        </p:nvSpPr>
        <p:spPr>
          <a:xfrm>
            <a:off x="4134811" y="148856"/>
            <a:ext cx="7869348" cy="6699006"/>
          </a:xfrm>
        </p:spPr>
        <p:txBody>
          <a:bodyPr anchor="ctr">
            <a:noAutofit/>
          </a:bodyPr>
          <a:lstStyle/>
          <a:p>
            <a:pPr marL="0" marR="0" lvl="0" indent="0" algn="just"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rPr>
              <a:t>Distributed record-keeping, often facilitated by technologies like blockchain, is valuable for several reasons:</a:t>
            </a:r>
          </a:p>
          <a:p>
            <a:pPr marL="0" marR="0" lvl="0" indent="0" algn="just" defTabSz="914400" rtl="0" eaLnBrk="0" fontAlgn="base" latinLnBrk="0" hangingPunct="0">
              <a:spcBef>
                <a:spcPct val="0"/>
              </a:spcBef>
              <a:spcAft>
                <a:spcPts val="600"/>
              </a:spcAft>
              <a:buClrTx/>
              <a:buSzTx/>
              <a:buFontTx/>
              <a:buAutoNum type="arabicPeriod"/>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Immutability</a:t>
            </a:r>
            <a:r>
              <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rPr>
              <a:t>: Distributed record-keeping systems create a tamper-resistant ledger where once data is added, it becomes extremely difficult to alter or delete. This immutability is crucial for maintaining the integrity of historical records and preventing fraud.</a:t>
            </a:r>
          </a:p>
          <a:p>
            <a:pPr marL="0" marR="0" lvl="0" indent="0" algn="just" defTabSz="914400" rtl="0" eaLnBrk="0" fontAlgn="base" latinLnBrk="0" hangingPunct="0">
              <a:spcBef>
                <a:spcPct val="0"/>
              </a:spcBef>
              <a:spcAft>
                <a:spcPts val="600"/>
              </a:spcAft>
              <a:buClrTx/>
              <a:buSzTx/>
              <a:buFontTx/>
              <a:buAutoNum type="arabicPeriod" startAt="2"/>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Decentralization</a:t>
            </a:r>
            <a:r>
              <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rPr>
              <a:t>: Distributed systems do not rely on a single central authority or intermediary. This reduces the risk of a single point of failure, censorship, or manipulation by a central entity. Instead, data is stored across a network of nodes, making it more resilient.</a:t>
            </a:r>
          </a:p>
          <a:p>
            <a:pPr marL="0" marR="0" lvl="0" indent="0" algn="just" defTabSz="914400" rtl="0" eaLnBrk="0" fontAlgn="base" latinLnBrk="0" hangingPunct="0">
              <a:spcBef>
                <a:spcPct val="0"/>
              </a:spcBef>
              <a:spcAft>
                <a:spcPts val="600"/>
              </a:spcAft>
              <a:buClrTx/>
              <a:buSzTx/>
              <a:buFontTx/>
              <a:buAutoNum type="arabicPeriod" startAt="3"/>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Transparency</a:t>
            </a:r>
            <a:r>
              <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rPr>
              <a:t>: Transactions and data on distributed ledgers are typically visible to all participants in the network. This transparency enhances trust among users, as they can independently verify the accuracy and legitimacy of the records.</a:t>
            </a:r>
          </a:p>
          <a:p>
            <a:pPr marL="0" marR="0" lvl="0" indent="0" algn="just" defTabSz="914400" rtl="0" eaLnBrk="0" fontAlgn="base" latinLnBrk="0" hangingPunct="0">
              <a:spcBef>
                <a:spcPct val="0"/>
              </a:spcBef>
              <a:spcAft>
                <a:spcPts val="600"/>
              </a:spcAft>
              <a:buClrTx/>
              <a:buSzTx/>
              <a:buFontTx/>
              <a:buAutoNum type="arabicPeriod" startAt="4"/>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Security</a:t>
            </a:r>
            <a:r>
              <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rPr>
              <a:t>: Distributed record-keeping often employs strong cryptographic techniques to secure data. This enhances the security and privacy of sensitive information, making it difficult for unauthorized parties to access or manipulate data.</a:t>
            </a:r>
          </a:p>
          <a:p>
            <a:pPr marL="0" marR="0" lvl="0" indent="0" algn="just" defTabSz="914400" rtl="0" eaLnBrk="0" fontAlgn="base" latinLnBrk="0" hangingPunct="0">
              <a:spcBef>
                <a:spcPct val="0"/>
              </a:spcBef>
              <a:spcAft>
                <a:spcPts val="600"/>
              </a:spcAft>
              <a:buClrTx/>
              <a:buSzTx/>
              <a:buFontTx/>
              <a:buAutoNum type="arabicPeriod" startAt="5"/>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Efficiency</a:t>
            </a:r>
            <a:r>
              <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rPr>
              <a:t>: Smart contracts and automation on distributed networks can streamline record-keeping processes, reducing the need for manual intervention and intermediaries. This can lead to faster, more efficient transactions and reduced operational costs.</a:t>
            </a:r>
          </a:p>
          <a:p>
            <a:pPr marL="0" marR="0" lvl="0" indent="0" algn="just" defTabSz="914400" rtl="0" eaLnBrk="0" fontAlgn="base" latinLnBrk="0" hangingPunct="0">
              <a:spcBef>
                <a:spcPct val="0"/>
              </a:spcBef>
              <a:spcAft>
                <a:spcPts val="600"/>
              </a:spcAft>
              <a:buClrTx/>
              <a:buSzTx/>
              <a:buFontTx/>
              <a:buAutoNum type="arabicPeriod" startAt="6"/>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Global Accessibility</a:t>
            </a:r>
            <a:r>
              <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rPr>
              <a:t>: Distributed record-keeping systems are accessible from anywhere with an internet connection. This global accessibility is especially valuable for businesses and individuals operating across borders.</a:t>
            </a:r>
          </a:p>
          <a:p>
            <a:pPr marL="0" marR="0" lvl="0" indent="0" algn="just" defTabSz="914400" rtl="0" eaLnBrk="0" fontAlgn="base" latinLnBrk="0" hangingPunct="0">
              <a:spcBef>
                <a:spcPct val="0"/>
              </a:spcBef>
              <a:spcAft>
                <a:spcPts val="600"/>
              </a:spcAft>
              <a:buClrTx/>
              <a:buSzTx/>
              <a:buFontTx/>
              <a:buAutoNum type="arabicPeriod" startAt="7"/>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Trustless Transactions</a:t>
            </a:r>
            <a:r>
              <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rPr>
              <a:t>: In many cases, distributed record-keeping systems enable trustless transactions, meaning parties can engage in transactions without needing to trust each other explicitly. The trust is established through the underlying technology and consensus mechanisms.</a:t>
            </a:r>
          </a:p>
          <a:p>
            <a:pPr marL="0" marR="0" lvl="0" indent="0" algn="just" defTabSz="914400" rtl="0" eaLnBrk="0" fontAlgn="base" latinLnBrk="0" hangingPunct="0">
              <a:spcBef>
                <a:spcPct val="0"/>
              </a:spcBef>
              <a:spcAft>
                <a:spcPts val="600"/>
              </a:spcAft>
              <a:buClrTx/>
              <a:buSzTx/>
              <a:buFontTx/>
              <a:buAutoNum type="arabicPeriod" startAt="8"/>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Auditability</a:t>
            </a:r>
            <a:r>
              <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rPr>
              <a:t>: Every transaction and change to the ledger is recorded, creating a comprehensive audit trail. This is valuable for compliance, accountability, and dispute resolution.</a:t>
            </a:r>
          </a:p>
          <a:p>
            <a:pPr marL="0" marR="0" lvl="0" indent="0" algn="just" defTabSz="914400" rtl="0" eaLnBrk="0" fontAlgn="base" latinLnBrk="0" hangingPunct="0">
              <a:spcBef>
                <a:spcPct val="0"/>
              </a:spcBef>
              <a:spcAft>
                <a:spcPts val="600"/>
              </a:spcAft>
              <a:buClrTx/>
              <a:buSzTx/>
              <a:buFontTx/>
              <a:buAutoNum type="arabicPeriod" startAt="9"/>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Innovation</a:t>
            </a:r>
            <a:r>
              <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rPr>
              <a:t>: Distributed record-keeping has spurred innovation in various fields, including finance (cryptocurrencies), supply chain management, voting systems, and more. It provides a foundation for new ways of conducting business and managing data.</a:t>
            </a:r>
          </a:p>
          <a:p>
            <a:pPr marL="0" marR="0" lvl="0" indent="0" algn="just" defTabSz="914400" rtl="0" eaLnBrk="0" fontAlgn="base" latinLnBrk="0" hangingPunct="0">
              <a:spcBef>
                <a:spcPct val="0"/>
              </a:spcBef>
              <a:spcAft>
                <a:spcPts val="600"/>
              </a:spcAft>
              <a:buClrTx/>
              <a:buSzTx/>
              <a:buFontTx/>
              <a:buAutoNum type="arabicPeriod" startAt="10"/>
              <a:tabLst/>
            </a:pPr>
            <a:r>
              <a:rPr kumimoji="0" lang="en-US" altLang="en-US" sz="1200" b="1" i="0" u="none" strike="noStrike" cap="none" normalizeH="0" baseline="0" dirty="0">
                <a:ln>
                  <a:noFill/>
                </a:ln>
                <a:effectLst/>
                <a:latin typeface="Times New Roman" panose="02020603050405020304" pitchFamily="18" charset="0"/>
                <a:cs typeface="Times New Roman" panose="02020603050405020304" pitchFamily="18" charset="0"/>
              </a:rPr>
              <a:t>Resilience</a:t>
            </a:r>
            <a:r>
              <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rPr>
              <a:t>: Distributed systems are inherently resilient to network disruptions, as the data is redundantly stored across multiple nodes. This resilience is critical in scenarios where uninterrupted access to records is essential.</a:t>
            </a:r>
          </a:p>
          <a:p>
            <a:pPr marL="0" marR="0" lvl="0" indent="0" algn="just" defTabSz="914400" rtl="0" eaLnBrk="0" fontAlgn="base" latinLnBrk="0" hangingPunct="0">
              <a:spcBef>
                <a:spcPct val="0"/>
              </a:spcBef>
              <a:spcAft>
                <a:spcPts val="600"/>
              </a:spcAft>
              <a:buClrTx/>
              <a:buSzTx/>
              <a:buFontTx/>
              <a:buNone/>
              <a:tabLst/>
            </a:pPr>
            <a:r>
              <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rPr>
              <a:t>Overall, the need for distributed record-keeping arises from the desire for increased trust, security, transparency, and efficiency in various applications, from financial transactions to supply chain management and beyond</a:t>
            </a:r>
            <a:r>
              <a:rPr lang="en-US" altLang="en-US" sz="1200" dirty="0">
                <a:latin typeface="Times New Roman" panose="02020603050405020304" pitchFamily="18" charset="0"/>
                <a:cs typeface="Times New Roman" panose="02020603050405020304" pitchFamily="18" charset="0"/>
              </a:rPr>
              <a:t>.</a:t>
            </a:r>
            <a:endParaRPr kumimoji="0" lang="en-US" altLang="en-US" sz="12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0290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TotalTime>
  <Words>5997</Words>
  <Application>Microsoft Office PowerPoint</Application>
  <PresentationFormat>Widescreen</PresentationFormat>
  <Paragraphs>542</Paragraphs>
  <Slides>70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70</vt:i4>
      </vt:variant>
    </vt:vector>
  </HeadingPairs>
  <TitlesOfParts>
    <vt:vector size="80" baseType="lpstr">
      <vt:lpstr>Arial</vt:lpstr>
      <vt:lpstr>Calibri</vt:lpstr>
      <vt:lpstr>Calibri Light</vt:lpstr>
      <vt:lpstr>Cambria Math</vt:lpstr>
      <vt:lpstr>Inter</vt:lpstr>
      <vt:lpstr>Nunito</vt:lpstr>
      <vt:lpstr>Poppins</vt:lpstr>
      <vt:lpstr>Söhne</vt:lpstr>
      <vt:lpstr>Times New Roman</vt:lpstr>
      <vt:lpstr>Office Theme</vt:lpstr>
      <vt:lpstr>Chapter 1 Introduction and Basics of Distributed Computing</vt:lpstr>
      <vt:lpstr>Distributed Computing</vt:lpstr>
      <vt:lpstr>Centralized systems</vt:lpstr>
      <vt:lpstr>Decentralized systems</vt:lpstr>
      <vt:lpstr>Distributed Ledger Technology (DLT)</vt:lpstr>
      <vt:lpstr>How Distributed Ledger Technology Works?</vt:lpstr>
      <vt:lpstr>Uses of Distributed Ledger Technology</vt:lpstr>
      <vt:lpstr>Pros and Cons of DLT</vt:lpstr>
      <vt:lpstr>Need for Distributed Record Keeping</vt:lpstr>
      <vt:lpstr>Blockchain Overview</vt:lpstr>
      <vt:lpstr>Analogy of Blockchain Technology</vt:lpstr>
      <vt:lpstr>Why Blockchain is important?</vt:lpstr>
      <vt:lpstr>Blockchain Vs Database</vt:lpstr>
      <vt:lpstr>Byzantine Generals Problem</vt:lpstr>
      <vt:lpstr>PowerPoint Presentation</vt:lpstr>
      <vt:lpstr>History of Blockchain</vt:lpstr>
      <vt:lpstr>Features of Blockchain</vt:lpstr>
      <vt:lpstr>Important Blockchain terminologies (1/4)</vt:lpstr>
      <vt:lpstr>Important Blockchain terminologies (2/4)</vt:lpstr>
      <vt:lpstr>Important Blockchain terminologies (3/4)</vt:lpstr>
      <vt:lpstr>Important Blockchain terminologies (4/4)</vt:lpstr>
      <vt:lpstr>Core Components of Blockchain Architecture</vt:lpstr>
      <vt:lpstr>Layered structure of the Blockchain architecture </vt:lpstr>
      <vt:lpstr>Block in Blockchain</vt:lpstr>
      <vt:lpstr>Block in Blockchain</vt:lpstr>
      <vt:lpstr>Block in Blockchain</vt:lpstr>
      <vt:lpstr>Block Header</vt:lpstr>
      <vt:lpstr>Properties of Block</vt:lpstr>
      <vt:lpstr>Types of Blockchain Architecture</vt:lpstr>
      <vt:lpstr>1. Public Blockchain</vt:lpstr>
      <vt:lpstr>Advantages of Public Blockchain</vt:lpstr>
      <vt:lpstr>Disadvantages of Public Blockchain</vt:lpstr>
      <vt:lpstr>Uses of Public Blockchain</vt:lpstr>
      <vt:lpstr>2. Private Blockchain</vt:lpstr>
      <vt:lpstr>Advantages of Private Blockchain</vt:lpstr>
      <vt:lpstr>Disadvantages of Private Blockchain</vt:lpstr>
      <vt:lpstr>Uses of Private Blockchain</vt:lpstr>
      <vt:lpstr>3. Hybrid Blockchain</vt:lpstr>
      <vt:lpstr>Advantages of Hybrid Blockchain</vt:lpstr>
      <vt:lpstr>Disadvantages of Hybrid Blockchain</vt:lpstr>
      <vt:lpstr>Uses of Hybrid Blockchain</vt:lpstr>
      <vt:lpstr>4. Consortium Blockchain </vt:lpstr>
      <vt:lpstr>Advantages of Consortium Blockchain</vt:lpstr>
      <vt:lpstr>Disadvantages of Consortium Blockchain</vt:lpstr>
      <vt:lpstr>Uses of Consortium Blockchain</vt:lpstr>
      <vt:lpstr>PowerPoint Presentation</vt:lpstr>
      <vt:lpstr>Mining difficulty</vt:lpstr>
      <vt:lpstr>Setting the difficulty</vt:lpstr>
      <vt:lpstr>PowerPoint Presentation</vt:lpstr>
      <vt:lpstr>Merkle tree</vt:lpstr>
      <vt:lpstr>Benefits of Merkle Tree in Blockchain</vt:lpstr>
      <vt:lpstr>Fork in Blockchain</vt:lpstr>
      <vt:lpstr>Soft Fork</vt:lpstr>
      <vt:lpstr>Hard Fork</vt:lpstr>
      <vt:lpstr>Hard Fork Vs Soft Fork</vt:lpstr>
      <vt:lpstr>What is Consensus?</vt:lpstr>
      <vt:lpstr>What is Consensus Mechanism? </vt:lpstr>
      <vt:lpstr>How Does Consensus Work? </vt:lpstr>
      <vt:lpstr>Types of Consensus Mechanisms </vt:lpstr>
      <vt:lpstr>Proof of Work (PoW) </vt:lpstr>
      <vt:lpstr>Proof of Stake (PoS) </vt:lpstr>
      <vt:lpstr>Delegated Proof of Stake (DPoS) </vt:lpstr>
      <vt:lpstr>Proof of Importance (PoI)</vt:lpstr>
      <vt:lpstr>Proof of Capacity (PoC) </vt:lpstr>
      <vt:lpstr>Proof of Elapsed Time (PoET) </vt:lpstr>
      <vt:lpstr>Proof of Activity (PoA) </vt:lpstr>
      <vt:lpstr>Proof of Authority (PoA) </vt:lpstr>
      <vt:lpstr>Proof of Burn (PoB) </vt:lpstr>
      <vt:lpstr>Byzantine Fault Tolerance (BFT) </vt:lpstr>
      <vt:lpstr>Pros and Cons of Consensus Mechanisms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and Basics of Distributed Computing</dc:title>
  <dc:creator>Nilesh Patil (Dr.)</dc:creator>
  <cp:lastModifiedBy>Chinmay Raut</cp:lastModifiedBy>
  <cp:revision>70</cp:revision>
  <dcterms:created xsi:type="dcterms:W3CDTF">2023-08-21T03:35:53Z</dcterms:created>
  <dcterms:modified xsi:type="dcterms:W3CDTF">2024-08-09T03:39:40Z</dcterms:modified>
</cp:coreProperties>
</file>