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84" r:id="rId6"/>
    <p:sldId id="260" r:id="rId7"/>
    <p:sldId id="285" r:id="rId8"/>
    <p:sldId id="261" r:id="rId9"/>
    <p:sldId id="262" r:id="rId10"/>
    <p:sldId id="263" r:id="rId11"/>
    <p:sldId id="264" r:id="rId12"/>
    <p:sldId id="265" r:id="rId13"/>
    <p:sldId id="266" r:id="rId14"/>
    <p:sldId id="267" r:id="rId15"/>
    <p:sldId id="268" r:id="rId16"/>
    <p:sldId id="269" r:id="rId17"/>
    <p:sldId id="270" r:id="rId18"/>
    <p:sldId id="271" r:id="rId19"/>
    <p:sldId id="286" r:id="rId20"/>
    <p:sldId id="273" r:id="rId21"/>
    <p:sldId id="274" r:id="rId22"/>
    <p:sldId id="275" r:id="rId23"/>
    <p:sldId id="276" r:id="rId24"/>
    <p:sldId id="277" r:id="rId25"/>
    <p:sldId id="278" r:id="rId26"/>
    <p:sldId id="279" r:id="rId27"/>
    <p:sldId id="280" r:id="rId28"/>
    <p:sldId id="281" r:id="rId29"/>
    <p:sldId id="282"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2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1798C-02AA-4BB8-8AAC-D1E8083F7F27}" v="1" dt="2023-07-06T00:51:23.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107" d="100"/>
          <a:sy n="107" d="100"/>
        </p:scale>
        <p:origin x="1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Patil" userId="f7c9743a4218020f" providerId="LiveId" clId="{7641798C-02AA-4BB8-8AAC-D1E8083F7F27}"/>
    <pc:docChg chg="undo custSel addSld modSld">
      <pc:chgData name="Nilesh Patil" userId="f7c9743a4218020f" providerId="LiveId" clId="{7641798C-02AA-4BB8-8AAC-D1E8083F7F27}" dt="2023-07-06T01:18:33.593" v="136" actId="20577"/>
      <pc:docMkLst>
        <pc:docMk/>
      </pc:docMkLst>
      <pc:sldChg chg="modSp mod">
        <pc:chgData name="Nilesh Patil" userId="f7c9743a4218020f" providerId="LiveId" clId="{7641798C-02AA-4BB8-8AAC-D1E8083F7F27}" dt="2023-07-06T00:41:15.746" v="18" actId="20577"/>
        <pc:sldMkLst>
          <pc:docMk/>
          <pc:sldMk cId="3382212053" sldId="257"/>
        </pc:sldMkLst>
        <pc:spChg chg="mod">
          <ac:chgData name="Nilesh Patil" userId="f7c9743a4218020f" providerId="LiveId" clId="{7641798C-02AA-4BB8-8AAC-D1E8083F7F27}" dt="2023-07-06T00:41:15.746" v="18" actId="20577"/>
          <ac:spMkLst>
            <pc:docMk/>
            <pc:sldMk cId="3382212053" sldId="257"/>
            <ac:spMk id="3" creationId="{39DE6BDF-6939-7905-0F8A-DCC97761A0F3}"/>
          </ac:spMkLst>
        </pc:spChg>
      </pc:sldChg>
      <pc:sldChg chg="addSp modSp mod">
        <pc:chgData name="Nilesh Patil" userId="f7c9743a4218020f" providerId="LiveId" clId="{7641798C-02AA-4BB8-8AAC-D1E8083F7F27}" dt="2023-07-06T00:48:05.143" v="23" actId="14100"/>
        <pc:sldMkLst>
          <pc:docMk/>
          <pc:sldMk cId="1036555138" sldId="260"/>
        </pc:sldMkLst>
        <pc:spChg chg="add mod">
          <ac:chgData name="Nilesh Patil" userId="f7c9743a4218020f" providerId="LiveId" clId="{7641798C-02AA-4BB8-8AAC-D1E8083F7F27}" dt="2023-07-06T00:48:05.143" v="23" actId="14100"/>
          <ac:spMkLst>
            <pc:docMk/>
            <pc:sldMk cId="1036555138" sldId="260"/>
            <ac:spMk id="4" creationId="{AC006142-307A-FF31-848F-5F6956B0BDA1}"/>
          </ac:spMkLst>
        </pc:spChg>
      </pc:sldChg>
      <pc:sldChg chg="addSp delSp modSp mod setBg">
        <pc:chgData name="Nilesh Patil" userId="f7c9743a4218020f" providerId="LiveId" clId="{7641798C-02AA-4BB8-8AAC-D1E8083F7F27}" dt="2023-07-06T00:52:43.754" v="29" actId="26606"/>
        <pc:sldMkLst>
          <pc:docMk/>
          <pc:sldMk cId="2442259239" sldId="262"/>
        </pc:sldMkLst>
        <pc:spChg chg="add del">
          <ac:chgData name="Nilesh Patil" userId="f7c9743a4218020f" providerId="LiveId" clId="{7641798C-02AA-4BB8-8AAC-D1E8083F7F27}" dt="2023-07-06T00:52:43.754" v="29" actId="26606"/>
          <ac:spMkLst>
            <pc:docMk/>
            <pc:sldMk cId="2442259239" sldId="262"/>
            <ac:spMk id="9" creationId="{D153EDB2-4AAD-43F4-AE78-4D326C813369}"/>
          </ac:spMkLst>
        </pc:spChg>
        <pc:grpChg chg="add del">
          <ac:chgData name="Nilesh Patil" userId="f7c9743a4218020f" providerId="LiveId" clId="{7641798C-02AA-4BB8-8AAC-D1E8083F7F27}" dt="2023-07-06T00:52:43.754" v="29" actId="26606"/>
          <ac:grpSpMkLst>
            <pc:docMk/>
            <pc:sldMk cId="2442259239" sldId="262"/>
            <ac:grpSpMk id="11" creationId="{A3CB7779-72E2-4E92-AE18-6BBC335DD881}"/>
          </ac:grpSpMkLst>
        </pc:grpChg>
        <pc:graphicFrameChg chg="mod modGraphic">
          <ac:chgData name="Nilesh Patil" userId="f7c9743a4218020f" providerId="LiveId" clId="{7641798C-02AA-4BB8-8AAC-D1E8083F7F27}" dt="2023-07-06T00:52:43.754" v="29" actId="26606"/>
          <ac:graphicFrameMkLst>
            <pc:docMk/>
            <pc:sldMk cId="2442259239" sldId="262"/>
            <ac:graphicFrameMk id="4" creationId="{E67CE23A-8C5F-7860-119F-BBB309F7C159}"/>
          </ac:graphicFrameMkLst>
        </pc:graphicFrameChg>
      </pc:sldChg>
      <pc:sldChg chg="modSp mod">
        <pc:chgData name="Nilesh Patil" userId="f7c9743a4218020f" providerId="LiveId" clId="{7641798C-02AA-4BB8-8AAC-D1E8083F7F27}" dt="2023-07-06T01:11:18.369" v="98" actId="20577"/>
        <pc:sldMkLst>
          <pc:docMk/>
          <pc:sldMk cId="2360328267" sldId="268"/>
        </pc:sldMkLst>
        <pc:graphicFrameChg chg="modGraphic">
          <ac:chgData name="Nilesh Patil" userId="f7c9743a4218020f" providerId="LiveId" clId="{7641798C-02AA-4BB8-8AAC-D1E8083F7F27}" dt="2023-07-06T01:11:18.369" v="98" actId="20577"/>
          <ac:graphicFrameMkLst>
            <pc:docMk/>
            <pc:sldMk cId="2360328267" sldId="268"/>
            <ac:graphicFrameMk id="5" creationId="{17BB0A18-EDF0-E9D5-11B9-18BFBAB0D524}"/>
          </ac:graphicFrameMkLst>
        </pc:graphicFrameChg>
      </pc:sldChg>
      <pc:sldChg chg="modSp mod">
        <pc:chgData name="Nilesh Patil" userId="f7c9743a4218020f" providerId="LiveId" clId="{7641798C-02AA-4BB8-8AAC-D1E8083F7F27}" dt="2023-07-06T01:16:23.621" v="135" actId="20577"/>
        <pc:sldMkLst>
          <pc:docMk/>
          <pc:sldMk cId="2501521333" sldId="275"/>
        </pc:sldMkLst>
        <pc:spChg chg="mod">
          <ac:chgData name="Nilesh Patil" userId="f7c9743a4218020f" providerId="LiveId" clId="{7641798C-02AA-4BB8-8AAC-D1E8083F7F27}" dt="2023-07-06T01:16:23.621" v="135" actId="20577"/>
          <ac:spMkLst>
            <pc:docMk/>
            <pc:sldMk cId="2501521333" sldId="275"/>
            <ac:spMk id="3" creationId="{6483CCCB-A55A-0A69-82C8-B74FB1D28455}"/>
          </ac:spMkLst>
        </pc:spChg>
      </pc:sldChg>
      <pc:sldChg chg="modSp mod">
        <pc:chgData name="Nilesh Patil" userId="f7c9743a4218020f" providerId="LiveId" clId="{7641798C-02AA-4BB8-8AAC-D1E8083F7F27}" dt="2023-07-06T01:18:33.593" v="136" actId="20577"/>
        <pc:sldMkLst>
          <pc:docMk/>
          <pc:sldMk cId="4290720817" sldId="276"/>
        </pc:sldMkLst>
        <pc:spChg chg="mod">
          <ac:chgData name="Nilesh Patil" userId="f7c9743a4218020f" providerId="LiveId" clId="{7641798C-02AA-4BB8-8AAC-D1E8083F7F27}" dt="2023-07-06T01:18:33.593" v="136" actId="20577"/>
          <ac:spMkLst>
            <pc:docMk/>
            <pc:sldMk cId="4290720817" sldId="276"/>
            <ac:spMk id="3" creationId="{3AFB79EC-563F-D02A-2744-EF0685FB6330}"/>
          </ac:spMkLst>
        </pc:spChg>
      </pc:sldChg>
      <pc:sldChg chg="addSp delSp new mod">
        <pc:chgData name="Nilesh Patil" userId="f7c9743a4218020f" providerId="LiveId" clId="{7641798C-02AA-4BB8-8AAC-D1E8083F7F27}" dt="2023-07-06T00:51:23.744" v="27"/>
        <pc:sldMkLst>
          <pc:docMk/>
          <pc:sldMk cId="355531176" sldId="285"/>
        </pc:sldMkLst>
        <pc:spChg chg="del">
          <ac:chgData name="Nilesh Patil" userId="f7c9743a4218020f" providerId="LiveId" clId="{7641798C-02AA-4BB8-8AAC-D1E8083F7F27}" dt="2023-07-06T00:51:20.440" v="25" actId="478"/>
          <ac:spMkLst>
            <pc:docMk/>
            <pc:sldMk cId="355531176" sldId="285"/>
            <ac:spMk id="2" creationId="{09265800-0C3B-28A7-EDEE-97B89E245862}"/>
          </ac:spMkLst>
        </pc:spChg>
        <pc:spChg chg="del">
          <ac:chgData name="Nilesh Patil" userId="f7c9743a4218020f" providerId="LiveId" clId="{7641798C-02AA-4BB8-8AAC-D1E8083F7F27}" dt="2023-07-06T00:51:22.200" v="26" actId="478"/>
          <ac:spMkLst>
            <pc:docMk/>
            <pc:sldMk cId="355531176" sldId="285"/>
            <ac:spMk id="3" creationId="{B358E84A-E65B-C2D0-E1B9-01C4AA4BE290}"/>
          </ac:spMkLst>
        </pc:spChg>
        <pc:picChg chg="add">
          <ac:chgData name="Nilesh Patil" userId="f7c9743a4218020f" providerId="LiveId" clId="{7641798C-02AA-4BB8-8AAC-D1E8083F7F27}" dt="2023-07-06T00:51:23.744" v="27"/>
          <ac:picMkLst>
            <pc:docMk/>
            <pc:sldMk cId="355531176" sldId="285"/>
            <ac:picMk id="1026" creationId="{F6803658-0ECF-07E1-EC9A-B3D2F59C70E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93D64-E4C6-49F4-8684-79BCA8D070D5}" type="doc">
      <dgm:prSet loTypeId="urn:microsoft.com/office/officeart/2016/7/layout/RoundedRectangleTimeline" loCatId="process" qsTypeId="urn:microsoft.com/office/officeart/2005/8/quickstyle/simple2" qsCatId="simple" csTypeId="urn:microsoft.com/office/officeart/2005/8/colors/accent1_2" csCatId="accent1" phldr="1"/>
      <dgm:spPr/>
      <dgm:t>
        <a:bodyPr/>
        <a:lstStyle/>
        <a:p>
          <a:endParaRPr lang="en-US"/>
        </a:p>
      </dgm:t>
    </dgm:pt>
    <dgm:pt modelId="{7AF3B2FC-BFD5-4223-8AF7-42F5E7D759E0}">
      <dgm:prSet/>
      <dgm:spPr/>
      <dgm:t>
        <a:bodyPr/>
        <a:lstStyle/>
        <a:p>
          <a:r>
            <a:rPr lang="en-US"/>
            <a:t>2013</a:t>
          </a:r>
        </a:p>
      </dgm:t>
    </dgm:pt>
    <dgm:pt modelId="{B33329FD-4FE0-4006-8727-F26DE3F06B1E}" type="parTrans" cxnId="{E59EA0C6-B0BD-490D-B3BA-D5900D23213F}">
      <dgm:prSet/>
      <dgm:spPr/>
      <dgm:t>
        <a:bodyPr/>
        <a:lstStyle/>
        <a:p>
          <a:endParaRPr lang="en-US"/>
        </a:p>
      </dgm:t>
    </dgm:pt>
    <dgm:pt modelId="{5E0D58D8-CC7D-40D9-BB33-634308832DA1}" type="sibTrans" cxnId="{E59EA0C6-B0BD-490D-B3BA-D5900D23213F}">
      <dgm:prSet/>
      <dgm:spPr/>
      <dgm:t>
        <a:bodyPr/>
        <a:lstStyle/>
        <a:p>
          <a:endParaRPr lang="en-US"/>
        </a:p>
      </dgm:t>
    </dgm:pt>
    <dgm:pt modelId="{30AE9215-4361-49B4-B89C-171ADCA15F42}">
      <dgm:prSet/>
      <dgm:spPr/>
      <dgm:t>
        <a:bodyPr/>
        <a:lstStyle/>
        <a:p>
          <a:r>
            <a:rPr lang="en-US"/>
            <a:t>Ethereum was first described in Vitalik Buterin’s white paper in 2013 with the goal of developing decentralized applications.</a:t>
          </a:r>
        </a:p>
      </dgm:t>
    </dgm:pt>
    <dgm:pt modelId="{AA833B18-2C91-4FB7-8FEA-DBE118971B63}" type="parTrans" cxnId="{ED7539E3-F6D3-464F-9234-34BC727C7696}">
      <dgm:prSet/>
      <dgm:spPr/>
      <dgm:t>
        <a:bodyPr/>
        <a:lstStyle/>
        <a:p>
          <a:endParaRPr lang="en-US"/>
        </a:p>
      </dgm:t>
    </dgm:pt>
    <dgm:pt modelId="{4DCE5749-5063-4909-BE76-AA853B739188}" type="sibTrans" cxnId="{ED7539E3-F6D3-464F-9234-34BC727C7696}">
      <dgm:prSet/>
      <dgm:spPr/>
      <dgm:t>
        <a:bodyPr/>
        <a:lstStyle/>
        <a:p>
          <a:endParaRPr lang="en-US"/>
        </a:p>
      </dgm:t>
    </dgm:pt>
    <dgm:pt modelId="{FBF880A2-0268-4211-BF01-596B7FE501F4}">
      <dgm:prSet/>
      <dgm:spPr/>
      <dgm:t>
        <a:bodyPr/>
        <a:lstStyle/>
        <a:p>
          <a:r>
            <a:rPr lang="en-US"/>
            <a:t>2014</a:t>
          </a:r>
        </a:p>
      </dgm:t>
    </dgm:pt>
    <dgm:pt modelId="{B44C74A2-E756-4302-950E-94AD07E49761}" type="parTrans" cxnId="{8A654CE2-75A4-49B2-8C85-7FF8619A9035}">
      <dgm:prSet/>
      <dgm:spPr/>
      <dgm:t>
        <a:bodyPr/>
        <a:lstStyle/>
        <a:p>
          <a:endParaRPr lang="en-US"/>
        </a:p>
      </dgm:t>
    </dgm:pt>
    <dgm:pt modelId="{36858E12-A63A-4471-9EDA-5AE7ABC3565D}" type="sibTrans" cxnId="{8A654CE2-75A4-49B2-8C85-7FF8619A9035}">
      <dgm:prSet/>
      <dgm:spPr/>
      <dgm:t>
        <a:bodyPr/>
        <a:lstStyle/>
        <a:p>
          <a:endParaRPr lang="en-US"/>
        </a:p>
      </dgm:t>
    </dgm:pt>
    <dgm:pt modelId="{F4EE37E1-D1A0-4E58-9FFC-D63044F425EB}">
      <dgm:prSet/>
      <dgm:spPr/>
      <dgm:t>
        <a:bodyPr/>
        <a:lstStyle/>
        <a:p>
          <a:r>
            <a:rPr lang="en-US"/>
            <a:t>In 2014, EVM was specified in a paper by Gavin Wood, and the formal development of the software also began.</a:t>
          </a:r>
        </a:p>
      </dgm:t>
    </dgm:pt>
    <dgm:pt modelId="{699775B5-E973-468A-BC75-0EFFD9F5FB48}" type="parTrans" cxnId="{DAABE958-A0E4-4FEA-B0F1-C981A474E4AF}">
      <dgm:prSet/>
      <dgm:spPr/>
      <dgm:t>
        <a:bodyPr/>
        <a:lstStyle/>
        <a:p>
          <a:endParaRPr lang="en-US"/>
        </a:p>
      </dgm:t>
    </dgm:pt>
    <dgm:pt modelId="{A90DF20D-A954-4823-813F-4FC44AFBAE38}" type="sibTrans" cxnId="{DAABE958-A0E4-4FEA-B0F1-C981A474E4AF}">
      <dgm:prSet/>
      <dgm:spPr/>
      <dgm:t>
        <a:bodyPr/>
        <a:lstStyle/>
        <a:p>
          <a:endParaRPr lang="en-US"/>
        </a:p>
      </dgm:t>
    </dgm:pt>
    <dgm:pt modelId="{9FDCDDF9-2EB3-4DF2-A8D8-2C660F927696}">
      <dgm:prSet/>
      <dgm:spPr/>
      <dgm:t>
        <a:bodyPr/>
        <a:lstStyle/>
        <a:p>
          <a:r>
            <a:rPr lang="en-US"/>
            <a:t>2015</a:t>
          </a:r>
        </a:p>
      </dgm:t>
    </dgm:pt>
    <dgm:pt modelId="{F607B5CB-6715-4D2B-8D59-2139FA070C3B}" type="parTrans" cxnId="{217B5796-33F3-4F27-B32F-DE07730F34BB}">
      <dgm:prSet/>
      <dgm:spPr/>
      <dgm:t>
        <a:bodyPr/>
        <a:lstStyle/>
        <a:p>
          <a:endParaRPr lang="en-US"/>
        </a:p>
      </dgm:t>
    </dgm:pt>
    <dgm:pt modelId="{013C5BD8-46FF-4466-8139-9E372A044AAE}" type="sibTrans" cxnId="{217B5796-33F3-4F27-B32F-DE07730F34BB}">
      <dgm:prSet/>
      <dgm:spPr/>
      <dgm:t>
        <a:bodyPr/>
        <a:lstStyle/>
        <a:p>
          <a:endParaRPr lang="en-US"/>
        </a:p>
      </dgm:t>
    </dgm:pt>
    <dgm:pt modelId="{FA49A557-8FA5-4FF0-B974-0E01A5AD9D95}">
      <dgm:prSet/>
      <dgm:spPr/>
      <dgm:t>
        <a:bodyPr/>
        <a:lstStyle/>
        <a:p>
          <a:r>
            <a:rPr lang="en-US"/>
            <a:t>In 2015, Ethereum created its genesis block marking the official launch of the platform.</a:t>
          </a:r>
        </a:p>
      </dgm:t>
    </dgm:pt>
    <dgm:pt modelId="{19A1EE9D-4C15-4EC7-9944-E497FB397EEF}" type="parTrans" cxnId="{1DD9FB8E-42AA-4163-B610-FF8231254946}">
      <dgm:prSet/>
      <dgm:spPr/>
      <dgm:t>
        <a:bodyPr/>
        <a:lstStyle/>
        <a:p>
          <a:endParaRPr lang="en-US"/>
        </a:p>
      </dgm:t>
    </dgm:pt>
    <dgm:pt modelId="{D3689548-D8FE-4965-839D-358B75B4BA43}" type="sibTrans" cxnId="{1DD9FB8E-42AA-4163-B610-FF8231254946}">
      <dgm:prSet/>
      <dgm:spPr/>
      <dgm:t>
        <a:bodyPr/>
        <a:lstStyle/>
        <a:p>
          <a:endParaRPr lang="en-US"/>
        </a:p>
      </dgm:t>
    </dgm:pt>
    <dgm:pt modelId="{F93F65DC-EE5A-4E04-944C-807ED378D3E3}">
      <dgm:prSet/>
      <dgm:spPr/>
      <dgm:t>
        <a:bodyPr/>
        <a:lstStyle/>
        <a:p>
          <a:r>
            <a:rPr lang="en-US"/>
            <a:t>2018</a:t>
          </a:r>
        </a:p>
      </dgm:t>
    </dgm:pt>
    <dgm:pt modelId="{E6ED3D71-F1A7-4179-BCDA-0BCE76925222}" type="parTrans" cxnId="{2D6E57B0-7081-4511-844C-01FD829A9008}">
      <dgm:prSet/>
      <dgm:spPr/>
      <dgm:t>
        <a:bodyPr/>
        <a:lstStyle/>
        <a:p>
          <a:endParaRPr lang="en-US"/>
        </a:p>
      </dgm:t>
    </dgm:pt>
    <dgm:pt modelId="{6803A580-A5EB-40AE-8840-0D1795C9FD99}" type="sibTrans" cxnId="{2D6E57B0-7081-4511-844C-01FD829A9008}">
      <dgm:prSet/>
      <dgm:spPr/>
      <dgm:t>
        <a:bodyPr/>
        <a:lstStyle/>
        <a:p>
          <a:endParaRPr lang="en-US"/>
        </a:p>
      </dgm:t>
    </dgm:pt>
    <dgm:pt modelId="{FD888114-D706-46C1-A0F9-89A8C3512D8C}">
      <dgm:prSet/>
      <dgm:spPr/>
      <dgm:t>
        <a:bodyPr/>
        <a:lstStyle/>
        <a:p>
          <a:r>
            <a:rPr lang="en-US"/>
            <a:t>In 2018, Ethereum took second place in Bitcoin in terms of market capitalization.</a:t>
          </a:r>
        </a:p>
      </dgm:t>
    </dgm:pt>
    <dgm:pt modelId="{D8B09879-80F4-48B6-8527-4A0F970FDBD7}" type="parTrans" cxnId="{0FE33004-FFC8-47EE-AE04-E3727E73CE61}">
      <dgm:prSet/>
      <dgm:spPr/>
      <dgm:t>
        <a:bodyPr/>
        <a:lstStyle/>
        <a:p>
          <a:endParaRPr lang="en-US"/>
        </a:p>
      </dgm:t>
    </dgm:pt>
    <dgm:pt modelId="{2C10FB1D-AFCC-484F-8769-60DCA2D01BC7}" type="sibTrans" cxnId="{0FE33004-FFC8-47EE-AE04-E3727E73CE61}">
      <dgm:prSet/>
      <dgm:spPr/>
      <dgm:t>
        <a:bodyPr/>
        <a:lstStyle/>
        <a:p>
          <a:endParaRPr lang="en-US"/>
        </a:p>
      </dgm:t>
    </dgm:pt>
    <dgm:pt modelId="{E448D296-4818-4470-8AAA-9FE2E1A154BA}">
      <dgm:prSet/>
      <dgm:spPr/>
      <dgm:t>
        <a:bodyPr/>
        <a:lstStyle/>
        <a:p>
          <a:r>
            <a:rPr lang="en-US"/>
            <a:t>2021</a:t>
          </a:r>
        </a:p>
      </dgm:t>
    </dgm:pt>
    <dgm:pt modelId="{92C1B39A-16A0-457F-AFBE-ABDBFD703064}" type="parTrans" cxnId="{DA1FBCB2-34A2-468B-B7B0-0C968457E774}">
      <dgm:prSet/>
      <dgm:spPr/>
      <dgm:t>
        <a:bodyPr/>
        <a:lstStyle/>
        <a:p>
          <a:endParaRPr lang="en-US"/>
        </a:p>
      </dgm:t>
    </dgm:pt>
    <dgm:pt modelId="{AB2F24D6-507E-4319-9C7D-1B311AF037A3}" type="sibTrans" cxnId="{DA1FBCB2-34A2-468B-B7B0-0C968457E774}">
      <dgm:prSet/>
      <dgm:spPr/>
      <dgm:t>
        <a:bodyPr/>
        <a:lstStyle/>
        <a:p>
          <a:endParaRPr lang="en-US"/>
        </a:p>
      </dgm:t>
    </dgm:pt>
    <dgm:pt modelId="{B883C9D0-15A8-482E-B8E2-411AD1691780}">
      <dgm:prSet/>
      <dgm:spPr/>
      <dgm:t>
        <a:bodyPr/>
        <a:lstStyle/>
        <a:p>
          <a:r>
            <a:rPr lang="en-US" dirty="0"/>
            <a:t>In 2021, a major network upgrade named London included Ethereum improvement proposal  and introduced a mechanism for reducing transaction fee volatility.</a:t>
          </a:r>
        </a:p>
      </dgm:t>
    </dgm:pt>
    <dgm:pt modelId="{33890A52-10F0-484B-AE2B-4AC0856FFC58}" type="parTrans" cxnId="{259CCF42-EB29-4312-9AC4-1EBD6D766F42}">
      <dgm:prSet/>
      <dgm:spPr/>
      <dgm:t>
        <a:bodyPr/>
        <a:lstStyle/>
        <a:p>
          <a:endParaRPr lang="en-US"/>
        </a:p>
      </dgm:t>
    </dgm:pt>
    <dgm:pt modelId="{3059D8C7-FDDE-42F3-8EA3-A3C440347E09}" type="sibTrans" cxnId="{259CCF42-EB29-4312-9AC4-1EBD6D766F42}">
      <dgm:prSet/>
      <dgm:spPr/>
      <dgm:t>
        <a:bodyPr/>
        <a:lstStyle/>
        <a:p>
          <a:endParaRPr lang="en-US"/>
        </a:p>
      </dgm:t>
    </dgm:pt>
    <dgm:pt modelId="{1338EFED-F574-40CB-B28A-71316A04C0EC}">
      <dgm:prSet/>
      <dgm:spPr/>
      <dgm:t>
        <a:bodyPr/>
        <a:lstStyle/>
        <a:p>
          <a:r>
            <a:rPr lang="en-US"/>
            <a:t>2022</a:t>
          </a:r>
        </a:p>
      </dgm:t>
    </dgm:pt>
    <dgm:pt modelId="{79B49973-36BF-4257-98FB-0526A7360B42}" type="parTrans" cxnId="{7B2A9465-9CC1-45AF-BDDB-C6F14812A42D}">
      <dgm:prSet/>
      <dgm:spPr/>
      <dgm:t>
        <a:bodyPr/>
        <a:lstStyle/>
        <a:p>
          <a:endParaRPr lang="en-US"/>
        </a:p>
      </dgm:t>
    </dgm:pt>
    <dgm:pt modelId="{2711949B-E337-4ADC-96BF-FB5321DA09EA}" type="sibTrans" cxnId="{7B2A9465-9CC1-45AF-BDDB-C6F14812A42D}">
      <dgm:prSet/>
      <dgm:spPr/>
      <dgm:t>
        <a:bodyPr/>
        <a:lstStyle/>
        <a:p>
          <a:endParaRPr lang="en-US"/>
        </a:p>
      </dgm:t>
    </dgm:pt>
    <dgm:pt modelId="{69C395AB-D8D5-459C-A05D-219C08743A2B}">
      <dgm:prSet/>
      <dgm:spPr/>
      <dgm:t>
        <a:bodyPr/>
        <a:lstStyle/>
        <a:p>
          <a:r>
            <a:rPr lang="en-US"/>
            <a:t>In 2022, Ethereum has shifted from PoW (Proof-of-Work) to PoS (Proof-of-Stake) consensus mechanism, which is also known as Ethereum Merge. It has reduced Ethereum’s energy consumption by ~ 99.95%. </a:t>
          </a:r>
        </a:p>
      </dgm:t>
    </dgm:pt>
    <dgm:pt modelId="{F6B9E2AA-C25E-4909-B319-66650D978D3F}" type="parTrans" cxnId="{47A93B28-099C-45F3-AE98-B7E099729A02}">
      <dgm:prSet/>
      <dgm:spPr/>
      <dgm:t>
        <a:bodyPr/>
        <a:lstStyle/>
        <a:p>
          <a:endParaRPr lang="en-US"/>
        </a:p>
      </dgm:t>
    </dgm:pt>
    <dgm:pt modelId="{3B3E47B6-E7E8-4F64-9F81-D714E295BD3F}" type="sibTrans" cxnId="{47A93B28-099C-45F3-AE98-B7E099729A02}">
      <dgm:prSet/>
      <dgm:spPr/>
      <dgm:t>
        <a:bodyPr/>
        <a:lstStyle/>
        <a:p>
          <a:endParaRPr lang="en-US"/>
        </a:p>
      </dgm:t>
    </dgm:pt>
    <dgm:pt modelId="{BC0A0694-6F56-4ABD-B764-017E06207150}" type="pres">
      <dgm:prSet presAssocID="{9DC93D64-E4C6-49F4-8684-79BCA8D070D5}" presName="Name0" presStyleCnt="0">
        <dgm:presLayoutVars>
          <dgm:chMax/>
          <dgm:chPref/>
          <dgm:animLvl val="lvl"/>
        </dgm:presLayoutVars>
      </dgm:prSet>
      <dgm:spPr/>
      <dgm:t>
        <a:bodyPr/>
        <a:lstStyle/>
        <a:p>
          <a:endParaRPr lang="en-US"/>
        </a:p>
      </dgm:t>
    </dgm:pt>
    <dgm:pt modelId="{C1003CC0-08C5-4F94-9A43-DB1F364F59B3}" type="pres">
      <dgm:prSet presAssocID="{7AF3B2FC-BFD5-4223-8AF7-42F5E7D759E0}" presName="composite1" presStyleCnt="0"/>
      <dgm:spPr/>
    </dgm:pt>
    <dgm:pt modelId="{71F4B6F6-653D-439C-84CC-81E4BD8C105D}" type="pres">
      <dgm:prSet presAssocID="{7AF3B2FC-BFD5-4223-8AF7-42F5E7D759E0}" presName="parent1" presStyleLbl="alignNode1" presStyleIdx="0" presStyleCnt="6">
        <dgm:presLayoutVars>
          <dgm:chMax val="1"/>
          <dgm:chPref val="1"/>
          <dgm:bulletEnabled val="1"/>
        </dgm:presLayoutVars>
      </dgm:prSet>
      <dgm:spPr/>
      <dgm:t>
        <a:bodyPr/>
        <a:lstStyle/>
        <a:p>
          <a:endParaRPr lang="en-US"/>
        </a:p>
      </dgm:t>
    </dgm:pt>
    <dgm:pt modelId="{FF9CCD7B-CE6D-41CB-BF41-BD94C9702B7B}" type="pres">
      <dgm:prSet presAssocID="{7AF3B2FC-BFD5-4223-8AF7-42F5E7D759E0}" presName="Childtext1" presStyleLbl="revTx" presStyleIdx="0" presStyleCnt="6">
        <dgm:presLayoutVars>
          <dgm:bulletEnabled val="1"/>
        </dgm:presLayoutVars>
      </dgm:prSet>
      <dgm:spPr/>
      <dgm:t>
        <a:bodyPr/>
        <a:lstStyle/>
        <a:p>
          <a:endParaRPr lang="en-US"/>
        </a:p>
      </dgm:t>
    </dgm:pt>
    <dgm:pt modelId="{166682BE-ED19-4B54-91EF-2E57F565F1F8}" type="pres">
      <dgm:prSet presAssocID="{7AF3B2FC-BFD5-4223-8AF7-42F5E7D759E0}" presName="ConnectLine1" presStyleLbl="sibTrans1D1" presStyleIdx="0" presStyleCnt="6"/>
      <dgm:spPr>
        <a:noFill/>
        <a:ln w="6350" cap="flat" cmpd="sng" algn="ctr">
          <a:solidFill>
            <a:schemeClr val="accent1">
              <a:hueOff val="0"/>
              <a:satOff val="0"/>
              <a:lumOff val="0"/>
              <a:alphaOff val="0"/>
            </a:schemeClr>
          </a:solidFill>
          <a:prstDash val="dash"/>
          <a:miter lim="800000"/>
        </a:ln>
        <a:effectLst/>
      </dgm:spPr>
    </dgm:pt>
    <dgm:pt modelId="{3337050E-8F30-46DA-91B4-72FF0830A68B}" type="pres">
      <dgm:prSet presAssocID="{7AF3B2FC-BFD5-4223-8AF7-42F5E7D759E0}" presName="ConnectLineEnd1" presStyleLbl="lnNode1" presStyleIdx="0" presStyleCnt="6"/>
      <dgm:spPr/>
    </dgm:pt>
    <dgm:pt modelId="{A0FB5473-6328-46D2-8BA2-1071D484E8FD}" type="pres">
      <dgm:prSet presAssocID="{7AF3B2FC-BFD5-4223-8AF7-42F5E7D759E0}" presName="EmptyPane1" presStyleCnt="0"/>
      <dgm:spPr/>
    </dgm:pt>
    <dgm:pt modelId="{58FCCD18-80C1-41E9-B2E6-A0039EB69589}" type="pres">
      <dgm:prSet presAssocID="{5E0D58D8-CC7D-40D9-BB33-634308832DA1}" presName="spaceBetweenRectangles1" presStyleCnt="0"/>
      <dgm:spPr/>
    </dgm:pt>
    <dgm:pt modelId="{3E0B099F-ADD1-4F4E-AB84-22363FE3B977}" type="pres">
      <dgm:prSet presAssocID="{FBF880A2-0268-4211-BF01-596B7FE501F4}" presName="composite1" presStyleCnt="0"/>
      <dgm:spPr/>
    </dgm:pt>
    <dgm:pt modelId="{35E1EB40-3DF5-4CDF-9A92-31B7EB570FBF}" type="pres">
      <dgm:prSet presAssocID="{FBF880A2-0268-4211-BF01-596B7FE501F4}" presName="parent1" presStyleLbl="alignNode1" presStyleIdx="1" presStyleCnt="6">
        <dgm:presLayoutVars>
          <dgm:chMax val="1"/>
          <dgm:chPref val="1"/>
          <dgm:bulletEnabled val="1"/>
        </dgm:presLayoutVars>
      </dgm:prSet>
      <dgm:spPr/>
      <dgm:t>
        <a:bodyPr/>
        <a:lstStyle/>
        <a:p>
          <a:endParaRPr lang="en-US"/>
        </a:p>
      </dgm:t>
    </dgm:pt>
    <dgm:pt modelId="{0314F593-5C08-4999-84DA-0A310E93FCFB}" type="pres">
      <dgm:prSet presAssocID="{FBF880A2-0268-4211-BF01-596B7FE501F4}" presName="Childtext1" presStyleLbl="revTx" presStyleIdx="1" presStyleCnt="6">
        <dgm:presLayoutVars>
          <dgm:bulletEnabled val="1"/>
        </dgm:presLayoutVars>
      </dgm:prSet>
      <dgm:spPr/>
      <dgm:t>
        <a:bodyPr/>
        <a:lstStyle/>
        <a:p>
          <a:endParaRPr lang="en-US"/>
        </a:p>
      </dgm:t>
    </dgm:pt>
    <dgm:pt modelId="{DC82DB72-34EC-46AC-AC70-01721C8AA6D7}" type="pres">
      <dgm:prSet presAssocID="{FBF880A2-0268-4211-BF01-596B7FE501F4}" presName="ConnectLine1" presStyleLbl="sibTrans1D1" presStyleIdx="1" presStyleCnt="6"/>
      <dgm:spPr>
        <a:noFill/>
        <a:ln w="6350" cap="flat" cmpd="sng" algn="ctr">
          <a:solidFill>
            <a:schemeClr val="accent1">
              <a:hueOff val="0"/>
              <a:satOff val="0"/>
              <a:lumOff val="0"/>
              <a:alphaOff val="0"/>
            </a:schemeClr>
          </a:solidFill>
          <a:prstDash val="dash"/>
          <a:miter lim="800000"/>
        </a:ln>
        <a:effectLst/>
      </dgm:spPr>
    </dgm:pt>
    <dgm:pt modelId="{3D599B74-F11E-4174-A516-D497036C90E7}" type="pres">
      <dgm:prSet presAssocID="{FBF880A2-0268-4211-BF01-596B7FE501F4}" presName="ConnectLineEnd1" presStyleLbl="lnNode1" presStyleIdx="1" presStyleCnt="6"/>
      <dgm:spPr/>
    </dgm:pt>
    <dgm:pt modelId="{27F75BA4-93DD-4421-96B8-16D2B1872BE1}" type="pres">
      <dgm:prSet presAssocID="{FBF880A2-0268-4211-BF01-596B7FE501F4}" presName="EmptyPane1" presStyleCnt="0"/>
      <dgm:spPr/>
    </dgm:pt>
    <dgm:pt modelId="{487C0AC9-DE02-496E-93C5-D9D856C33E67}" type="pres">
      <dgm:prSet presAssocID="{36858E12-A63A-4471-9EDA-5AE7ABC3565D}" presName="spaceBetweenRectangles1" presStyleCnt="0"/>
      <dgm:spPr/>
    </dgm:pt>
    <dgm:pt modelId="{394963C8-4E58-4D72-A5ED-2C6BD3560674}" type="pres">
      <dgm:prSet presAssocID="{9FDCDDF9-2EB3-4DF2-A8D8-2C660F927696}" presName="composite1" presStyleCnt="0"/>
      <dgm:spPr/>
    </dgm:pt>
    <dgm:pt modelId="{E8FDDEFC-D3A4-434E-B1CE-156FE5F59C2D}" type="pres">
      <dgm:prSet presAssocID="{9FDCDDF9-2EB3-4DF2-A8D8-2C660F927696}" presName="parent1" presStyleLbl="alignNode1" presStyleIdx="2" presStyleCnt="6">
        <dgm:presLayoutVars>
          <dgm:chMax val="1"/>
          <dgm:chPref val="1"/>
          <dgm:bulletEnabled val="1"/>
        </dgm:presLayoutVars>
      </dgm:prSet>
      <dgm:spPr/>
      <dgm:t>
        <a:bodyPr/>
        <a:lstStyle/>
        <a:p>
          <a:endParaRPr lang="en-US"/>
        </a:p>
      </dgm:t>
    </dgm:pt>
    <dgm:pt modelId="{FF98587F-2125-45FA-9BBF-149F6E498F1F}" type="pres">
      <dgm:prSet presAssocID="{9FDCDDF9-2EB3-4DF2-A8D8-2C660F927696}" presName="Childtext1" presStyleLbl="revTx" presStyleIdx="2" presStyleCnt="6">
        <dgm:presLayoutVars>
          <dgm:bulletEnabled val="1"/>
        </dgm:presLayoutVars>
      </dgm:prSet>
      <dgm:spPr/>
      <dgm:t>
        <a:bodyPr/>
        <a:lstStyle/>
        <a:p>
          <a:endParaRPr lang="en-US"/>
        </a:p>
      </dgm:t>
    </dgm:pt>
    <dgm:pt modelId="{E4188CC9-9ACF-43FE-940B-83E26C77A276}" type="pres">
      <dgm:prSet presAssocID="{9FDCDDF9-2EB3-4DF2-A8D8-2C660F927696}" presName="ConnectLine1" presStyleLbl="sibTrans1D1" presStyleIdx="2" presStyleCnt="6"/>
      <dgm:spPr>
        <a:noFill/>
        <a:ln w="6350" cap="flat" cmpd="sng" algn="ctr">
          <a:solidFill>
            <a:schemeClr val="accent1">
              <a:hueOff val="0"/>
              <a:satOff val="0"/>
              <a:lumOff val="0"/>
              <a:alphaOff val="0"/>
            </a:schemeClr>
          </a:solidFill>
          <a:prstDash val="dash"/>
          <a:miter lim="800000"/>
        </a:ln>
        <a:effectLst/>
      </dgm:spPr>
    </dgm:pt>
    <dgm:pt modelId="{51CC30E3-A26D-412A-B936-968F67A6CEBB}" type="pres">
      <dgm:prSet presAssocID="{9FDCDDF9-2EB3-4DF2-A8D8-2C660F927696}" presName="ConnectLineEnd1" presStyleLbl="lnNode1" presStyleIdx="2" presStyleCnt="6"/>
      <dgm:spPr/>
    </dgm:pt>
    <dgm:pt modelId="{3BE6732A-3B54-485A-9F25-3CBF4283B9A8}" type="pres">
      <dgm:prSet presAssocID="{9FDCDDF9-2EB3-4DF2-A8D8-2C660F927696}" presName="EmptyPane1" presStyleCnt="0"/>
      <dgm:spPr/>
    </dgm:pt>
    <dgm:pt modelId="{603B2168-3175-43F5-B9BD-E2233EB08DFF}" type="pres">
      <dgm:prSet presAssocID="{013C5BD8-46FF-4466-8139-9E372A044AAE}" presName="spaceBetweenRectangles1" presStyleCnt="0"/>
      <dgm:spPr/>
    </dgm:pt>
    <dgm:pt modelId="{AB2C53B3-3AE2-43CF-98B9-14E504E136BA}" type="pres">
      <dgm:prSet presAssocID="{F93F65DC-EE5A-4E04-944C-807ED378D3E3}" presName="composite1" presStyleCnt="0"/>
      <dgm:spPr/>
    </dgm:pt>
    <dgm:pt modelId="{96332E7A-4235-4106-A32C-0490AD5B4523}" type="pres">
      <dgm:prSet presAssocID="{F93F65DC-EE5A-4E04-944C-807ED378D3E3}" presName="parent1" presStyleLbl="alignNode1" presStyleIdx="3" presStyleCnt="6">
        <dgm:presLayoutVars>
          <dgm:chMax val="1"/>
          <dgm:chPref val="1"/>
          <dgm:bulletEnabled val="1"/>
        </dgm:presLayoutVars>
      </dgm:prSet>
      <dgm:spPr/>
      <dgm:t>
        <a:bodyPr/>
        <a:lstStyle/>
        <a:p>
          <a:endParaRPr lang="en-US"/>
        </a:p>
      </dgm:t>
    </dgm:pt>
    <dgm:pt modelId="{1093AD01-F29D-4B73-B62D-6E0A2C4E0160}" type="pres">
      <dgm:prSet presAssocID="{F93F65DC-EE5A-4E04-944C-807ED378D3E3}" presName="Childtext1" presStyleLbl="revTx" presStyleIdx="3" presStyleCnt="6">
        <dgm:presLayoutVars>
          <dgm:bulletEnabled val="1"/>
        </dgm:presLayoutVars>
      </dgm:prSet>
      <dgm:spPr/>
      <dgm:t>
        <a:bodyPr/>
        <a:lstStyle/>
        <a:p>
          <a:endParaRPr lang="en-US"/>
        </a:p>
      </dgm:t>
    </dgm:pt>
    <dgm:pt modelId="{CD7C27E1-CC59-47DA-B4DE-D45A12B36CF0}" type="pres">
      <dgm:prSet presAssocID="{F93F65DC-EE5A-4E04-944C-807ED378D3E3}" presName="ConnectLine1" presStyleLbl="sibTrans1D1" presStyleIdx="3" presStyleCnt="6"/>
      <dgm:spPr>
        <a:noFill/>
        <a:ln w="6350" cap="flat" cmpd="sng" algn="ctr">
          <a:solidFill>
            <a:schemeClr val="accent1">
              <a:hueOff val="0"/>
              <a:satOff val="0"/>
              <a:lumOff val="0"/>
              <a:alphaOff val="0"/>
            </a:schemeClr>
          </a:solidFill>
          <a:prstDash val="dash"/>
          <a:miter lim="800000"/>
        </a:ln>
        <a:effectLst/>
      </dgm:spPr>
    </dgm:pt>
    <dgm:pt modelId="{4F93E3E1-8613-4587-ADBC-E3192A21D2B9}" type="pres">
      <dgm:prSet presAssocID="{F93F65DC-EE5A-4E04-944C-807ED378D3E3}" presName="ConnectLineEnd1" presStyleLbl="lnNode1" presStyleIdx="3" presStyleCnt="6"/>
      <dgm:spPr/>
    </dgm:pt>
    <dgm:pt modelId="{EFC9F321-0F59-42B0-BB61-9E30EB8B6F33}" type="pres">
      <dgm:prSet presAssocID="{F93F65DC-EE5A-4E04-944C-807ED378D3E3}" presName="EmptyPane1" presStyleCnt="0"/>
      <dgm:spPr/>
    </dgm:pt>
    <dgm:pt modelId="{FEA4E5DC-AB0E-4C99-AA0B-31075D609752}" type="pres">
      <dgm:prSet presAssocID="{6803A580-A5EB-40AE-8840-0D1795C9FD99}" presName="spaceBetweenRectangles1" presStyleCnt="0"/>
      <dgm:spPr/>
    </dgm:pt>
    <dgm:pt modelId="{CFE0A215-1D51-4D68-83F3-C2CA955FFE62}" type="pres">
      <dgm:prSet presAssocID="{E448D296-4818-4470-8AAA-9FE2E1A154BA}" presName="composite1" presStyleCnt="0"/>
      <dgm:spPr/>
    </dgm:pt>
    <dgm:pt modelId="{6CC69B54-4835-4DCB-BE52-EC9E8D9D5466}" type="pres">
      <dgm:prSet presAssocID="{E448D296-4818-4470-8AAA-9FE2E1A154BA}" presName="parent1" presStyleLbl="alignNode1" presStyleIdx="4" presStyleCnt="6">
        <dgm:presLayoutVars>
          <dgm:chMax val="1"/>
          <dgm:chPref val="1"/>
          <dgm:bulletEnabled val="1"/>
        </dgm:presLayoutVars>
      </dgm:prSet>
      <dgm:spPr/>
      <dgm:t>
        <a:bodyPr/>
        <a:lstStyle/>
        <a:p>
          <a:endParaRPr lang="en-US"/>
        </a:p>
      </dgm:t>
    </dgm:pt>
    <dgm:pt modelId="{5D2B52E2-1F90-4CCC-A1F4-7A0CD4E9459D}" type="pres">
      <dgm:prSet presAssocID="{E448D296-4818-4470-8AAA-9FE2E1A154BA}" presName="Childtext1" presStyleLbl="revTx" presStyleIdx="4" presStyleCnt="6">
        <dgm:presLayoutVars>
          <dgm:bulletEnabled val="1"/>
        </dgm:presLayoutVars>
      </dgm:prSet>
      <dgm:spPr/>
      <dgm:t>
        <a:bodyPr/>
        <a:lstStyle/>
        <a:p>
          <a:endParaRPr lang="en-US"/>
        </a:p>
      </dgm:t>
    </dgm:pt>
    <dgm:pt modelId="{BB25DCCC-891E-46CD-B6E5-C0AD030A9B00}" type="pres">
      <dgm:prSet presAssocID="{E448D296-4818-4470-8AAA-9FE2E1A154BA}" presName="ConnectLine1" presStyleLbl="sibTrans1D1" presStyleIdx="4" presStyleCnt="6"/>
      <dgm:spPr>
        <a:noFill/>
        <a:ln w="6350" cap="flat" cmpd="sng" algn="ctr">
          <a:solidFill>
            <a:schemeClr val="accent1">
              <a:hueOff val="0"/>
              <a:satOff val="0"/>
              <a:lumOff val="0"/>
              <a:alphaOff val="0"/>
            </a:schemeClr>
          </a:solidFill>
          <a:prstDash val="dash"/>
          <a:miter lim="800000"/>
        </a:ln>
        <a:effectLst/>
      </dgm:spPr>
    </dgm:pt>
    <dgm:pt modelId="{021D1FD5-FC94-40F9-A70D-9A22DF4AE704}" type="pres">
      <dgm:prSet presAssocID="{E448D296-4818-4470-8AAA-9FE2E1A154BA}" presName="ConnectLineEnd1" presStyleLbl="lnNode1" presStyleIdx="4" presStyleCnt="6"/>
      <dgm:spPr/>
    </dgm:pt>
    <dgm:pt modelId="{CB36AD1C-2477-49D0-A955-7101701B980C}" type="pres">
      <dgm:prSet presAssocID="{E448D296-4818-4470-8AAA-9FE2E1A154BA}" presName="EmptyPane1" presStyleCnt="0"/>
      <dgm:spPr/>
    </dgm:pt>
    <dgm:pt modelId="{D50B8BD3-B93A-4FE1-A23A-6906D3265B6F}" type="pres">
      <dgm:prSet presAssocID="{AB2F24D6-507E-4319-9C7D-1B311AF037A3}" presName="spaceBetweenRectangles1" presStyleCnt="0"/>
      <dgm:spPr/>
    </dgm:pt>
    <dgm:pt modelId="{DBAB9CD4-3FDD-460C-B540-9E0C26F238E1}" type="pres">
      <dgm:prSet presAssocID="{1338EFED-F574-40CB-B28A-71316A04C0EC}" presName="composite1" presStyleCnt="0"/>
      <dgm:spPr/>
    </dgm:pt>
    <dgm:pt modelId="{CD3691EB-E5E4-404D-A1B7-8ACE72E049FB}" type="pres">
      <dgm:prSet presAssocID="{1338EFED-F574-40CB-B28A-71316A04C0EC}" presName="parent1" presStyleLbl="alignNode1" presStyleIdx="5" presStyleCnt="6">
        <dgm:presLayoutVars>
          <dgm:chMax val="1"/>
          <dgm:chPref val="1"/>
          <dgm:bulletEnabled val="1"/>
        </dgm:presLayoutVars>
      </dgm:prSet>
      <dgm:spPr/>
      <dgm:t>
        <a:bodyPr/>
        <a:lstStyle/>
        <a:p>
          <a:endParaRPr lang="en-US"/>
        </a:p>
      </dgm:t>
    </dgm:pt>
    <dgm:pt modelId="{33D0601A-7435-46A1-AD8A-6B618AB35B8B}" type="pres">
      <dgm:prSet presAssocID="{1338EFED-F574-40CB-B28A-71316A04C0EC}" presName="Childtext1" presStyleLbl="revTx" presStyleIdx="5" presStyleCnt="6">
        <dgm:presLayoutVars>
          <dgm:bulletEnabled val="1"/>
        </dgm:presLayoutVars>
      </dgm:prSet>
      <dgm:spPr/>
      <dgm:t>
        <a:bodyPr/>
        <a:lstStyle/>
        <a:p>
          <a:endParaRPr lang="en-US"/>
        </a:p>
      </dgm:t>
    </dgm:pt>
    <dgm:pt modelId="{2A86856F-F74F-483D-B66A-C5EA7DF1D0EA}" type="pres">
      <dgm:prSet presAssocID="{1338EFED-F574-40CB-B28A-71316A04C0EC}" presName="ConnectLine1" presStyleLbl="sibTrans1D1" presStyleIdx="5" presStyleCnt="6"/>
      <dgm:spPr>
        <a:noFill/>
        <a:ln w="6350" cap="flat" cmpd="sng" algn="ctr">
          <a:solidFill>
            <a:schemeClr val="accent1">
              <a:hueOff val="0"/>
              <a:satOff val="0"/>
              <a:lumOff val="0"/>
              <a:alphaOff val="0"/>
            </a:schemeClr>
          </a:solidFill>
          <a:prstDash val="dash"/>
          <a:miter lim="800000"/>
        </a:ln>
        <a:effectLst/>
      </dgm:spPr>
    </dgm:pt>
    <dgm:pt modelId="{BFF987E7-BAC8-4C64-8988-FB041938CCA1}" type="pres">
      <dgm:prSet presAssocID="{1338EFED-F574-40CB-B28A-71316A04C0EC}" presName="ConnectLineEnd1" presStyleLbl="lnNode1" presStyleIdx="5" presStyleCnt="6"/>
      <dgm:spPr/>
    </dgm:pt>
    <dgm:pt modelId="{C76A4398-4512-4DD0-B839-DC9D49149827}" type="pres">
      <dgm:prSet presAssocID="{1338EFED-F574-40CB-B28A-71316A04C0EC}" presName="EmptyPane1" presStyleCnt="0"/>
      <dgm:spPr/>
    </dgm:pt>
  </dgm:ptLst>
  <dgm:cxnLst>
    <dgm:cxn modelId="{00427E32-1222-4819-9AC2-DB354AD0D7F9}" type="presOf" srcId="{69C395AB-D8D5-459C-A05D-219C08743A2B}" destId="{33D0601A-7435-46A1-AD8A-6B618AB35B8B}" srcOrd="0" destOrd="0" presId="urn:microsoft.com/office/officeart/2016/7/layout/RoundedRectangleTimeline"/>
    <dgm:cxn modelId="{7B2A9465-9CC1-45AF-BDDB-C6F14812A42D}" srcId="{9DC93D64-E4C6-49F4-8684-79BCA8D070D5}" destId="{1338EFED-F574-40CB-B28A-71316A04C0EC}" srcOrd="5" destOrd="0" parTransId="{79B49973-36BF-4257-98FB-0526A7360B42}" sibTransId="{2711949B-E337-4ADC-96BF-FB5321DA09EA}"/>
    <dgm:cxn modelId="{DAABE958-A0E4-4FEA-B0F1-C981A474E4AF}" srcId="{FBF880A2-0268-4211-BF01-596B7FE501F4}" destId="{F4EE37E1-D1A0-4E58-9FFC-D63044F425EB}" srcOrd="0" destOrd="0" parTransId="{699775B5-E973-468A-BC75-0EFFD9F5FB48}" sibTransId="{A90DF20D-A954-4823-813F-4FC44AFBAE38}"/>
    <dgm:cxn modelId="{B6AA789F-DDF0-477F-9A8A-FB3643318E67}" type="presOf" srcId="{FA49A557-8FA5-4FF0-B974-0E01A5AD9D95}" destId="{FF98587F-2125-45FA-9BBF-149F6E498F1F}" srcOrd="0" destOrd="0" presId="urn:microsoft.com/office/officeart/2016/7/layout/RoundedRectangleTimeline"/>
    <dgm:cxn modelId="{FFAC72CB-D9C8-4A3A-A186-06D7BADC25AA}" type="presOf" srcId="{FD888114-D706-46C1-A0F9-89A8C3512D8C}" destId="{1093AD01-F29D-4B73-B62D-6E0A2C4E0160}" srcOrd="0" destOrd="0" presId="urn:microsoft.com/office/officeart/2016/7/layout/RoundedRectangleTimeline"/>
    <dgm:cxn modelId="{39CB6D82-CC84-48F3-A8FE-1E254A2F6CFF}" type="presOf" srcId="{F93F65DC-EE5A-4E04-944C-807ED378D3E3}" destId="{96332E7A-4235-4106-A32C-0490AD5B4523}" srcOrd="0" destOrd="0" presId="urn:microsoft.com/office/officeart/2016/7/layout/RoundedRectangleTimeline"/>
    <dgm:cxn modelId="{DA1FBCB2-34A2-468B-B7B0-0C968457E774}" srcId="{9DC93D64-E4C6-49F4-8684-79BCA8D070D5}" destId="{E448D296-4818-4470-8AAA-9FE2E1A154BA}" srcOrd="4" destOrd="0" parTransId="{92C1B39A-16A0-457F-AFBE-ABDBFD703064}" sibTransId="{AB2F24D6-507E-4319-9C7D-1B311AF037A3}"/>
    <dgm:cxn modelId="{1DD9FB8E-42AA-4163-B610-FF8231254946}" srcId="{9FDCDDF9-2EB3-4DF2-A8D8-2C660F927696}" destId="{FA49A557-8FA5-4FF0-B974-0E01A5AD9D95}" srcOrd="0" destOrd="0" parTransId="{19A1EE9D-4C15-4EC7-9944-E497FB397EEF}" sibTransId="{D3689548-D8FE-4965-839D-358B75B4BA43}"/>
    <dgm:cxn modelId="{9256F7A2-817C-4C54-BC29-274C37CD042C}" type="presOf" srcId="{30AE9215-4361-49B4-B89C-171ADCA15F42}" destId="{FF9CCD7B-CE6D-41CB-BF41-BD94C9702B7B}" srcOrd="0" destOrd="0" presId="urn:microsoft.com/office/officeart/2016/7/layout/RoundedRectangleTimeline"/>
    <dgm:cxn modelId="{0FE33004-FFC8-47EE-AE04-E3727E73CE61}" srcId="{F93F65DC-EE5A-4E04-944C-807ED378D3E3}" destId="{FD888114-D706-46C1-A0F9-89A8C3512D8C}" srcOrd="0" destOrd="0" parTransId="{D8B09879-80F4-48B6-8527-4A0F970FDBD7}" sibTransId="{2C10FB1D-AFCC-484F-8769-60DCA2D01BC7}"/>
    <dgm:cxn modelId="{9FBE4327-DE4C-4FAC-BCD6-60CCDF4E0C15}" type="presOf" srcId="{9FDCDDF9-2EB3-4DF2-A8D8-2C660F927696}" destId="{E8FDDEFC-D3A4-434E-B1CE-156FE5F59C2D}" srcOrd="0" destOrd="0" presId="urn:microsoft.com/office/officeart/2016/7/layout/RoundedRectangleTimeline"/>
    <dgm:cxn modelId="{27BC78CE-1BA5-49CD-A362-0D37F5D4ADCE}" type="presOf" srcId="{1338EFED-F574-40CB-B28A-71316A04C0EC}" destId="{CD3691EB-E5E4-404D-A1B7-8ACE72E049FB}" srcOrd="0" destOrd="0" presId="urn:microsoft.com/office/officeart/2016/7/layout/RoundedRectangleTimeline"/>
    <dgm:cxn modelId="{E59EA0C6-B0BD-490D-B3BA-D5900D23213F}" srcId="{9DC93D64-E4C6-49F4-8684-79BCA8D070D5}" destId="{7AF3B2FC-BFD5-4223-8AF7-42F5E7D759E0}" srcOrd="0" destOrd="0" parTransId="{B33329FD-4FE0-4006-8727-F26DE3F06B1E}" sibTransId="{5E0D58D8-CC7D-40D9-BB33-634308832DA1}"/>
    <dgm:cxn modelId="{DC58774A-2C89-4DC5-A954-FEB099B9C405}" type="presOf" srcId="{B883C9D0-15A8-482E-B8E2-411AD1691780}" destId="{5D2B52E2-1F90-4CCC-A1F4-7A0CD4E9459D}" srcOrd="0" destOrd="0" presId="urn:microsoft.com/office/officeart/2016/7/layout/RoundedRectangleTimeline"/>
    <dgm:cxn modelId="{F83C9C1D-941F-474A-88E9-D0BE6F5E813F}" type="presOf" srcId="{F4EE37E1-D1A0-4E58-9FFC-D63044F425EB}" destId="{0314F593-5C08-4999-84DA-0A310E93FCFB}" srcOrd="0" destOrd="0" presId="urn:microsoft.com/office/officeart/2016/7/layout/RoundedRectangleTimeline"/>
    <dgm:cxn modelId="{E9669E1B-DD17-43F7-9AAE-B9ACBC3396AF}" type="presOf" srcId="{9DC93D64-E4C6-49F4-8684-79BCA8D070D5}" destId="{BC0A0694-6F56-4ABD-B764-017E06207150}" srcOrd="0" destOrd="0" presId="urn:microsoft.com/office/officeart/2016/7/layout/RoundedRectangleTimeline"/>
    <dgm:cxn modelId="{2D6E57B0-7081-4511-844C-01FD829A9008}" srcId="{9DC93D64-E4C6-49F4-8684-79BCA8D070D5}" destId="{F93F65DC-EE5A-4E04-944C-807ED378D3E3}" srcOrd="3" destOrd="0" parTransId="{E6ED3D71-F1A7-4179-BCDA-0BCE76925222}" sibTransId="{6803A580-A5EB-40AE-8840-0D1795C9FD99}"/>
    <dgm:cxn modelId="{8A654CE2-75A4-49B2-8C85-7FF8619A9035}" srcId="{9DC93D64-E4C6-49F4-8684-79BCA8D070D5}" destId="{FBF880A2-0268-4211-BF01-596B7FE501F4}" srcOrd="1" destOrd="0" parTransId="{B44C74A2-E756-4302-950E-94AD07E49761}" sibTransId="{36858E12-A63A-4471-9EDA-5AE7ABC3565D}"/>
    <dgm:cxn modelId="{A9A20B87-4218-4D85-8501-176BFD430178}" type="presOf" srcId="{7AF3B2FC-BFD5-4223-8AF7-42F5E7D759E0}" destId="{71F4B6F6-653D-439C-84CC-81E4BD8C105D}" srcOrd="0" destOrd="0" presId="urn:microsoft.com/office/officeart/2016/7/layout/RoundedRectangleTimeline"/>
    <dgm:cxn modelId="{ED7539E3-F6D3-464F-9234-34BC727C7696}" srcId="{7AF3B2FC-BFD5-4223-8AF7-42F5E7D759E0}" destId="{30AE9215-4361-49B4-B89C-171ADCA15F42}" srcOrd="0" destOrd="0" parTransId="{AA833B18-2C91-4FB7-8FEA-DBE118971B63}" sibTransId="{4DCE5749-5063-4909-BE76-AA853B739188}"/>
    <dgm:cxn modelId="{47A93B28-099C-45F3-AE98-B7E099729A02}" srcId="{1338EFED-F574-40CB-B28A-71316A04C0EC}" destId="{69C395AB-D8D5-459C-A05D-219C08743A2B}" srcOrd="0" destOrd="0" parTransId="{F6B9E2AA-C25E-4909-B319-66650D978D3F}" sibTransId="{3B3E47B6-E7E8-4F64-9F81-D714E295BD3F}"/>
    <dgm:cxn modelId="{259CCF42-EB29-4312-9AC4-1EBD6D766F42}" srcId="{E448D296-4818-4470-8AAA-9FE2E1A154BA}" destId="{B883C9D0-15A8-482E-B8E2-411AD1691780}" srcOrd="0" destOrd="0" parTransId="{33890A52-10F0-484B-AE2B-4AC0856FFC58}" sibTransId="{3059D8C7-FDDE-42F3-8EA3-A3C440347E09}"/>
    <dgm:cxn modelId="{217B5796-33F3-4F27-B32F-DE07730F34BB}" srcId="{9DC93D64-E4C6-49F4-8684-79BCA8D070D5}" destId="{9FDCDDF9-2EB3-4DF2-A8D8-2C660F927696}" srcOrd="2" destOrd="0" parTransId="{F607B5CB-6715-4D2B-8D59-2139FA070C3B}" sibTransId="{013C5BD8-46FF-4466-8139-9E372A044AAE}"/>
    <dgm:cxn modelId="{F8B04D14-226D-48FA-B9F8-37E78C1F6008}" type="presOf" srcId="{E448D296-4818-4470-8AAA-9FE2E1A154BA}" destId="{6CC69B54-4835-4DCB-BE52-EC9E8D9D5466}" srcOrd="0" destOrd="0" presId="urn:microsoft.com/office/officeart/2016/7/layout/RoundedRectangleTimeline"/>
    <dgm:cxn modelId="{3BA52BAC-D568-411E-8FF0-48E3316A3ABE}" type="presOf" srcId="{FBF880A2-0268-4211-BF01-596B7FE501F4}" destId="{35E1EB40-3DF5-4CDF-9A92-31B7EB570FBF}" srcOrd="0" destOrd="0" presId="urn:microsoft.com/office/officeart/2016/7/layout/RoundedRectangleTimeline"/>
    <dgm:cxn modelId="{2ACDE399-9EA5-46FA-887A-4FF085EB4CEB}" type="presParOf" srcId="{BC0A0694-6F56-4ABD-B764-017E06207150}" destId="{C1003CC0-08C5-4F94-9A43-DB1F364F59B3}" srcOrd="0" destOrd="0" presId="urn:microsoft.com/office/officeart/2016/7/layout/RoundedRectangleTimeline"/>
    <dgm:cxn modelId="{388AF33F-587A-4317-A466-8DFA0BA3F03D}" type="presParOf" srcId="{C1003CC0-08C5-4F94-9A43-DB1F364F59B3}" destId="{71F4B6F6-653D-439C-84CC-81E4BD8C105D}" srcOrd="0" destOrd="0" presId="urn:microsoft.com/office/officeart/2016/7/layout/RoundedRectangleTimeline"/>
    <dgm:cxn modelId="{F98DDC26-D712-4714-AF8A-E102EA5C3B8A}" type="presParOf" srcId="{C1003CC0-08C5-4F94-9A43-DB1F364F59B3}" destId="{FF9CCD7B-CE6D-41CB-BF41-BD94C9702B7B}" srcOrd="1" destOrd="0" presId="urn:microsoft.com/office/officeart/2016/7/layout/RoundedRectangleTimeline"/>
    <dgm:cxn modelId="{5FB30EDA-ACA0-4747-B287-286413392553}" type="presParOf" srcId="{C1003CC0-08C5-4F94-9A43-DB1F364F59B3}" destId="{166682BE-ED19-4B54-91EF-2E57F565F1F8}" srcOrd="2" destOrd="0" presId="urn:microsoft.com/office/officeart/2016/7/layout/RoundedRectangleTimeline"/>
    <dgm:cxn modelId="{F7454A6A-0337-4714-8414-929A449C5EA4}" type="presParOf" srcId="{C1003CC0-08C5-4F94-9A43-DB1F364F59B3}" destId="{3337050E-8F30-46DA-91B4-72FF0830A68B}" srcOrd="3" destOrd="0" presId="urn:microsoft.com/office/officeart/2016/7/layout/RoundedRectangleTimeline"/>
    <dgm:cxn modelId="{4F2CFD24-9FA5-4C4F-9074-0B6935D3F671}" type="presParOf" srcId="{C1003CC0-08C5-4F94-9A43-DB1F364F59B3}" destId="{A0FB5473-6328-46D2-8BA2-1071D484E8FD}" srcOrd="4" destOrd="0" presId="urn:microsoft.com/office/officeart/2016/7/layout/RoundedRectangleTimeline"/>
    <dgm:cxn modelId="{37D7A810-E888-43EA-AA16-1781938A43FB}" type="presParOf" srcId="{BC0A0694-6F56-4ABD-B764-017E06207150}" destId="{58FCCD18-80C1-41E9-B2E6-A0039EB69589}" srcOrd="1" destOrd="0" presId="urn:microsoft.com/office/officeart/2016/7/layout/RoundedRectangleTimeline"/>
    <dgm:cxn modelId="{9820370A-4471-434B-963B-B64F4CAB4567}" type="presParOf" srcId="{BC0A0694-6F56-4ABD-B764-017E06207150}" destId="{3E0B099F-ADD1-4F4E-AB84-22363FE3B977}" srcOrd="2" destOrd="0" presId="urn:microsoft.com/office/officeart/2016/7/layout/RoundedRectangleTimeline"/>
    <dgm:cxn modelId="{E1204975-7F8B-466C-8CCC-8F3BF68DAFA7}" type="presParOf" srcId="{3E0B099F-ADD1-4F4E-AB84-22363FE3B977}" destId="{35E1EB40-3DF5-4CDF-9A92-31B7EB570FBF}" srcOrd="0" destOrd="0" presId="urn:microsoft.com/office/officeart/2016/7/layout/RoundedRectangleTimeline"/>
    <dgm:cxn modelId="{9122FEF4-5A92-4398-BA7C-F285FD516844}" type="presParOf" srcId="{3E0B099F-ADD1-4F4E-AB84-22363FE3B977}" destId="{0314F593-5C08-4999-84DA-0A310E93FCFB}" srcOrd="1" destOrd="0" presId="urn:microsoft.com/office/officeart/2016/7/layout/RoundedRectangleTimeline"/>
    <dgm:cxn modelId="{3403E18E-FE95-415E-8269-222BE9C4BA44}" type="presParOf" srcId="{3E0B099F-ADD1-4F4E-AB84-22363FE3B977}" destId="{DC82DB72-34EC-46AC-AC70-01721C8AA6D7}" srcOrd="2" destOrd="0" presId="urn:microsoft.com/office/officeart/2016/7/layout/RoundedRectangleTimeline"/>
    <dgm:cxn modelId="{217A2A7F-2F44-49D1-BABD-DF9B4E0377A2}" type="presParOf" srcId="{3E0B099F-ADD1-4F4E-AB84-22363FE3B977}" destId="{3D599B74-F11E-4174-A516-D497036C90E7}" srcOrd="3" destOrd="0" presId="urn:microsoft.com/office/officeart/2016/7/layout/RoundedRectangleTimeline"/>
    <dgm:cxn modelId="{201814FA-4CB1-4D09-8B86-95A68A11E60B}" type="presParOf" srcId="{3E0B099F-ADD1-4F4E-AB84-22363FE3B977}" destId="{27F75BA4-93DD-4421-96B8-16D2B1872BE1}" srcOrd="4" destOrd="0" presId="urn:microsoft.com/office/officeart/2016/7/layout/RoundedRectangleTimeline"/>
    <dgm:cxn modelId="{13F22B9C-7DAF-4E19-AF72-FC3951A30208}" type="presParOf" srcId="{BC0A0694-6F56-4ABD-B764-017E06207150}" destId="{487C0AC9-DE02-496E-93C5-D9D856C33E67}" srcOrd="3" destOrd="0" presId="urn:microsoft.com/office/officeart/2016/7/layout/RoundedRectangleTimeline"/>
    <dgm:cxn modelId="{B42A7703-182F-434B-8847-7003DB447678}" type="presParOf" srcId="{BC0A0694-6F56-4ABD-B764-017E06207150}" destId="{394963C8-4E58-4D72-A5ED-2C6BD3560674}" srcOrd="4" destOrd="0" presId="urn:microsoft.com/office/officeart/2016/7/layout/RoundedRectangleTimeline"/>
    <dgm:cxn modelId="{5AC2C739-446D-4966-A09B-A9F8F68F27DC}" type="presParOf" srcId="{394963C8-4E58-4D72-A5ED-2C6BD3560674}" destId="{E8FDDEFC-D3A4-434E-B1CE-156FE5F59C2D}" srcOrd="0" destOrd="0" presId="urn:microsoft.com/office/officeart/2016/7/layout/RoundedRectangleTimeline"/>
    <dgm:cxn modelId="{4D0108F3-DFC4-46A7-BCFF-3EE77AB1DA85}" type="presParOf" srcId="{394963C8-4E58-4D72-A5ED-2C6BD3560674}" destId="{FF98587F-2125-45FA-9BBF-149F6E498F1F}" srcOrd="1" destOrd="0" presId="urn:microsoft.com/office/officeart/2016/7/layout/RoundedRectangleTimeline"/>
    <dgm:cxn modelId="{626B616A-CD1F-4F55-A32B-9E4EF993CF66}" type="presParOf" srcId="{394963C8-4E58-4D72-A5ED-2C6BD3560674}" destId="{E4188CC9-9ACF-43FE-940B-83E26C77A276}" srcOrd="2" destOrd="0" presId="urn:microsoft.com/office/officeart/2016/7/layout/RoundedRectangleTimeline"/>
    <dgm:cxn modelId="{26771CE2-1D07-4830-87AD-89E9A86DA7A7}" type="presParOf" srcId="{394963C8-4E58-4D72-A5ED-2C6BD3560674}" destId="{51CC30E3-A26D-412A-B936-968F67A6CEBB}" srcOrd="3" destOrd="0" presId="urn:microsoft.com/office/officeart/2016/7/layout/RoundedRectangleTimeline"/>
    <dgm:cxn modelId="{7E791E01-AB15-48CE-801C-4B025CDCBDB6}" type="presParOf" srcId="{394963C8-4E58-4D72-A5ED-2C6BD3560674}" destId="{3BE6732A-3B54-485A-9F25-3CBF4283B9A8}" srcOrd="4" destOrd="0" presId="urn:microsoft.com/office/officeart/2016/7/layout/RoundedRectangleTimeline"/>
    <dgm:cxn modelId="{C45EC179-E566-428F-8905-B0081F4A9137}" type="presParOf" srcId="{BC0A0694-6F56-4ABD-B764-017E06207150}" destId="{603B2168-3175-43F5-B9BD-E2233EB08DFF}" srcOrd="5" destOrd="0" presId="urn:microsoft.com/office/officeart/2016/7/layout/RoundedRectangleTimeline"/>
    <dgm:cxn modelId="{31C18CC7-889A-4BDB-932F-46E655F93E50}" type="presParOf" srcId="{BC0A0694-6F56-4ABD-B764-017E06207150}" destId="{AB2C53B3-3AE2-43CF-98B9-14E504E136BA}" srcOrd="6" destOrd="0" presId="urn:microsoft.com/office/officeart/2016/7/layout/RoundedRectangleTimeline"/>
    <dgm:cxn modelId="{E60633FB-05C8-4689-8B57-7BC91460479C}" type="presParOf" srcId="{AB2C53B3-3AE2-43CF-98B9-14E504E136BA}" destId="{96332E7A-4235-4106-A32C-0490AD5B4523}" srcOrd="0" destOrd="0" presId="urn:microsoft.com/office/officeart/2016/7/layout/RoundedRectangleTimeline"/>
    <dgm:cxn modelId="{86CC3BD5-ADB5-4B9C-815B-235F189EDBF7}" type="presParOf" srcId="{AB2C53B3-3AE2-43CF-98B9-14E504E136BA}" destId="{1093AD01-F29D-4B73-B62D-6E0A2C4E0160}" srcOrd="1" destOrd="0" presId="urn:microsoft.com/office/officeart/2016/7/layout/RoundedRectangleTimeline"/>
    <dgm:cxn modelId="{F19B2CE4-E23D-46B8-9C2A-C46EE11CF0B9}" type="presParOf" srcId="{AB2C53B3-3AE2-43CF-98B9-14E504E136BA}" destId="{CD7C27E1-CC59-47DA-B4DE-D45A12B36CF0}" srcOrd="2" destOrd="0" presId="urn:microsoft.com/office/officeart/2016/7/layout/RoundedRectangleTimeline"/>
    <dgm:cxn modelId="{4886F075-FEF9-4CC3-BDBF-564C4C12AA63}" type="presParOf" srcId="{AB2C53B3-3AE2-43CF-98B9-14E504E136BA}" destId="{4F93E3E1-8613-4587-ADBC-E3192A21D2B9}" srcOrd="3" destOrd="0" presId="urn:microsoft.com/office/officeart/2016/7/layout/RoundedRectangleTimeline"/>
    <dgm:cxn modelId="{D1794134-3651-4316-B74E-43E744F4FAF9}" type="presParOf" srcId="{AB2C53B3-3AE2-43CF-98B9-14E504E136BA}" destId="{EFC9F321-0F59-42B0-BB61-9E30EB8B6F33}" srcOrd="4" destOrd="0" presId="urn:microsoft.com/office/officeart/2016/7/layout/RoundedRectangleTimeline"/>
    <dgm:cxn modelId="{A03C2B97-0C99-4944-8550-116635C40FA9}" type="presParOf" srcId="{BC0A0694-6F56-4ABD-B764-017E06207150}" destId="{FEA4E5DC-AB0E-4C99-AA0B-31075D609752}" srcOrd="7" destOrd="0" presId="urn:microsoft.com/office/officeart/2016/7/layout/RoundedRectangleTimeline"/>
    <dgm:cxn modelId="{3A16D1D6-15EF-402B-9F4D-53E5926CC217}" type="presParOf" srcId="{BC0A0694-6F56-4ABD-B764-017E06207150}" destId="{CFE0A215-1D51-4D68-83F3-C2CA955FFE62}" srcOrd="8" destOrd="0" presId="urn:microsoft.com/office/officeart/2016/7/layout/RoundedRectangleTimeline"/>
    <dgm:cxn modelId="{F87E5F6F-2621-4507-822A-17F5CC37B154}" type="presParOf" srcId="{CFE0A215-1D51-4D68-83F3-C2CA955FFE62}" destId="{6CC69B54-4835-4DCB-BE52-EC9E8D9D5466}" srcOrd="0" destOrd="0" presId="urn:microsoft.com/office/officeart/2016/7/layout/RoundedRectangleTimeline"/>
    <dgm:cxn modelId="{459C81D4-A6FD-4008-9375-BF18F17F0EA3}" type="presParOf" srcId="{CFE0A215-1D51-4D68-83F3-C2CA955FFE62}" destId="{5D2B52E2-1F90-4CCC-A1F4-7A0CD4E9459D}" srcOrd="1" destOrd="0" presId="urn:microsoft.com/office/officeart/2016/7/layout/RoundedRectangleTimeline"/>
    <dgm:cxn modelId="{EB99492B-F9DB-4F74-B1B7-CAE9829FCB9B}" type="presParOf" srcId="{CFE0A215-1D51-4D68-83F3-C2CA955FFE62}" destId="{BB25DCCC-891E-46CD-B6E5-C0AD030A9B00}" srcOrd="2" destOrd="0" presId="urn:microsoft.com/office/officeart/2016/7/layout/RoundedRectangleTimeline"/>
    <dgm:cxn modelId="{9D5E3AF2-E7A9-40FB-BA4F-FF6135310386}" type="presParOf" srcId="{CFE0A215-1D51-4D68-83F3-C2CA955FFE62}" destId="{021D1FD5-FC94-40F9-A70D-9A22DF4AE704}" srcOrd="3" destOrd="0" presId="urn:microsoft.com/office/officeart/2016/7/layout/RoundedRectangleTimeline"/>
    <dgm:cxn modelId="{6DFED516-139D-401C-AB74-37125B4F516E}" type="presParOf" srcId="{CFE0A215-1D51-4D68-83F3-C2CA955FFE62}" destId="{CB36AD1C-2477-49D0-A955-7101701B980C}" srcOrd="4" destOrd="0" presId="urn:microsoft.com/office/officeart/2016/7/layout/RoundedRectangleTimeline"/>
    <dgm:cxn modelId="{10B49835-E25F-4B47-8B65-CB7037A5EB2B}" type="presParOf" srcId="{BC0A0694-6F56-4ABD-B764-017E06207150}" destId="{D50B8BD3-B93A-4FE1-A23A-6906D3265B6F}" srcOrd="9" destOrd="0" presId="urn:microsoft.com/office/officeart/2016/7/layout/RoundedRectangleTimeline"/>
    <dgm:cxn modelId="{1058C2BD-0C9E-4DFD-B190-27C41CC13CDE}" type="presParOf" srcId="{BC0A0694-6F56-4ABD-B764-017E06207150}" destId="{DBAB9CD4-3FDD-460C-B540-9E0C26F238E1}" srcOrd="10" destOrd="0" presId="urn:microsoft.com/office/officeart/2016/7/layout/RoundedRectangleTimeline"/>
    <dgm:cxn modelId="{CB0050C5-84FA-4F5C-9E88-EF3DFF2BACEA}" type="presParOf" srcId="{DBAB9CD4-3FDD-460C-B540-9E0C26F238E1}" destId="{CD3691EB-E5E4-404D-A1B7-8ACE72E049FB}" srcOrd="0" destOrd="0" presId="urn:microsoft.com/office/officeart/2016/7/layout/RoundedRectangleTimeline"/>
    <dgm:cxn modelId="{D0544A4C-F3A5-4944-8297-7A9B2186132A}" type="presParOf" srcId="{DBAB9CD4-3FDD-460C-B540-9E0C26F238E1}" destId="{33D0601A-7435-46A1-AD8A-6B618AB35B8B}" srcOrd="1" destOrd="0" presId="urn:microsoft.com/office/officeart/2016/7/layout/RoundedRectangleTimeline"/>
    <dgm:cxn modelId="{E6B339BF-C036-467B-91AA-E6FFBAED842D}" type="presParOf" srcId="{DBAB9CD4-3FDD-460C-B540-9E0C26F238E1}" destId="{2A86856F-F74F-483D-B66A-C5EA7DF1D0EA}" srcOrd="2" destOrd="0" presId="urn:microsoft.com/office/officeart/2016/7/layout/RoundedRectangleTimeline"/>
    <dgm:cxn modelId="{BE6959C2-591B-488D-9FB3-BDAE3D8FC1AE}" type="presParOf" srcId="{DBAB9CD4-3FDD-460C-B540-9E0C26F238E1}" destId="{BFF987E7-BAC8-4C64-8988-FB041938CCA1}" srcOrd="3" destOrd="0" presId="urn:microsoft.com/office/officeart/2016/7/layout/RoundedRectangleTimeline"/>
    <dgm:cxn modelId="{5C66DD58-202F-41A6-8D02-C0B1229D83EB}" type="presParOf" srcId="{DBAB9CD4-3FDD-460C-B540-9E0C26F238E1}" destId="{C76A4398-4512-4DD0-B839-DC9D49149827}"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4B6F6-653D-439C-84CC-81E4BD8C105D}">
      <dsp:nvSpPr>
        <dsp:cNvPr id="0" name=""/>
        <dsp:cNvSpPr/>
      </dsp:nvSpPr>
      <dsp:spPr>
        <a:xfrm rot="16200000">
          <a:off x="1137947" y="1867810"/>
          <a:ext cx="542676" cy="1691143"/>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2013</a:t>
          </a:r>
        </a:p>
      </dsp:txBody>
      <dsp:txXfrm rot="5400000">
        <a:off x="590205" y="2468535"/>
        <a:ext cx="1664652" cy="489694"/>
      </dsp:txXfrm>
    </dsp:sp>
    <dsp:sp modelId="{FF9CCD7B-CE6D-41CB-BF41-BD94C9702B7B}">
      <dsp:nvSpPr>
        <dsp:cNvPr id="0" name=""/>
        <dsp:cNvSpPr/>
      </dsp:nvSpPr>
      <dsp:spPr>
        <a:xfrm>
          <a:off x="0" y="0"/>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lvl="0" algn="ctr" defTabSz="711200">
            <a:lnSpc>
              <a:spcPct val="90000"/>
            </a:lnSpc>
            <a:spcBef>
              <a:spcPct val="0"/>
            </a:spcBef>
            <a:spcAft>
              <a:spcPct val="35000"/>
            </a:spcAft>
          </a:pPr>
          <a:r>
            <a:rPr lang="en-US" sz="1600" kern="1200"/>
            <a:t>Ethereum was first described in Vitalik Buterin’s white paper in 2013 with the goal of developing decentralized applications.</a:t>
          </a:r>
        </a:p>
      </dsp:txBody>
      <dsp:txXfrm>
        <a:off x="0" y="0"/>
        <a:ext cx="2818571" cy="1899367"/>
      </dsp:txXfrm>
    </dsp:sp>
    <dsp:sp modelId="{166682BE-ED19-4B54-91EF-2E57F565F1F8}">
      <dsp:nvSpPr>
        <dsp:cNvPr id="0" name=""/>
        <dsp:cNvSpPr/>
      </dsp:nvSpPr>
      <dsp:spPr>
        <a:xfrm>
          <a:off x="1409285" y="2007903"/>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337050E-8F30-46DA-91B4-72FF0830A68B}">
      <dsp:nvSpPr>
        <dsp:cNvPr id="0" name=""/>
        <dsp:cNvSpPr/>
      </dsp:nvSpPr>
      <dsp:spPr>
        <a:xfrm>
          <a:off x="1355018" y="1899367"/>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5E1EB40-3DF5-4CDF-9A92-31B7EB570FBF}">
      <dsp:nvSpPr>
        <dsp:cNvPr id="0" name=""/>
        <dsp:cNvSpPr/>
      </dsp:nvSpPr>
      <dsp:spPr>
        <a:xfrm>
          <a:off x="2254857" y="2442044"/>
          <a:ext cx="1691143" cy="5426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2014</a:t>
          </a:r>
        </a:p>
      </dsp:txBody>
      <dsp:txXfrm>
        <a:off x="2254857" y="2442044"/>
        <a:ext cx="1691143" cy="542676"/>
      </dsp:txXfrm>
    </dsp:sp>
    <dsp:sp modelId="{0314F593-5C08-4999-84DA-0A310E93FCFB}">
      <dsp:nvSpPr>
        <dsp:cNvPr id="0" name=""/>
        <dsp:cNvSpPr/>
      </dsp:nvSpPr>
      <dsp:spPr>
        <a:xfrm>
          <a:off x="1691143" y="3527397"/>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lvl="0" algn="ctr" defTabSz="711200">
            <a:lnSpc>
              <a:spcPct val="90000"/>
            </a:lnSpc>
            <a:spcBef>
              <a:spcPct val="0"/>
            </a:spcBef>
            <a:spcAft>
              <a:spcPct val="35000"/>
            </a:spcAft>
          </a:pPr>
          <a:r>
            <a:rPr lang="en-US" sz="1600" kern="1200"/>
            <a:t>In 2014, EVM was specified in a paper by Gavin Wood, and the formal development of the software also began.</a:t>
          </a:r>
        </a:p>
      </dsp:txBody>
      <dsp:txXfrm>
        <a:off x="1691143" y="3527397"/>
        <a:ext cx="2818571" cy="1899367"/>
      </dsp:txXfrm>
    </dsp:sp>
    <dsp:sp modelId="{DC82DB72-34EC-46AC-AC70-01721C8AA6D7}">
      <dsp:nvSpPr>
        <dsp:cNvPr id="0" name=""/>
        <dsp:cNvSpPr/>
      </dsp:nvSpPr>
      <dsp:spPr>
        <a:xfrm>
          <a:off x="3100428" y="2984720"/>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D599B74-F11E-4174-A516-D497036C90E7}">
      <dsp:nvSpPr>
        <dsp:cNvPr id="0" name=""/>
        <dsp:cNvSpPr/>
      </dsp:nvSpPr>
      <dsp:spPr>
        <a:xfrm>
          <a:off x="3046161" y="3418861"/>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FDDEFC-D3A4-434E-B1CE-156FE5F59C2D}">
      <dsp:nvSpPr>
        <dsp:cNvPr id="0" name=""/>
        <dsp:cNvSpPr/>
      </dsp:nvSpPr>
      <dsp:spPr>
        <a:xfrm>
          <a:off x="3946000" y="2442044"/>
          <a:ext cx="1691143" cy="5426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2015</a:t>
          </a:r>
        </a:p>
      </dsp:txBody>
      <dsp:txXfrm>
        <a:off x="3946000" y="2442044"/>
        <a:ext cx="1691143" cy="542676"/>
      </dsp:txXfrm>
    </dsp:sp>
    <dsp:sp modelId="{FF98587F-2125-45FA-9BBF-149F6E498F1F}">
      <dsp:nvSpPr>
        <dsp:cNvPr id="0" name=""/>
        <dsp:cNvSpPr/>
      </dsp:nvSpPr>
      <dsp:spPr>
        <a:xfrm>
          <a:off x="3382286" y="0"/>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lvl="0" algn="ctr" defTabSz="711200">
            <a:lnSpc>
              <a:spcPct val="90000"/>
            </a:lnSpc>
            <a:spcBef>
              <a:spcPct val="0"/>
            </a:spcBef>
            <a:spcAft>
              <a:spcPct val="35000"/>
            </a:spcAft>
          </a:pPr>
          <a:r>
            <a:rPr lang="en-US" sz="1600" kern="1200"/>
            <a:t>In 2015, Ethereum created its genesis block marking the official launch of the platform.</a:t>
          </a:r>
        </a:p>
      </dsp:txBody>
      <dsp:txXfrm>
        <a:off x="3382286" y="0"/>
        <a:ext cx="2818571" cy="1899367"/>
      </dsp:txXfrm>
    </dsp:sp>
    <dsp:sp modelId="{E4188CC9-9ACF-43FE-940B-83E26C77A276}">
      <dsp:nvSpPr>
        <dsp:cNvPr id="0" name=""/>
        <dsp:cNvSpPr/>
      </dsp:nvSpPr>
      <dsp:spPr>
        <a:xfrm>
          <a:off x="4791571" y="2007903"/>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1CC30E3-A26D-412A-B936-968F67A6CEBB}">
      <dsp:nvSpPr>
        <dsp:cNvPr id="0" name=""/>
        <dsp:cNvSpPr/>
      </dsp:nvSpPr>
      <dsp:spPr>
        <a:xfrm>
          <a:off x="4737304" y="1899367"/>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6332E7A-4235-4106-A32C-0490AD5B4523}">
      <dsp:nvSpPr>
        <dsp:cNvPr id="0" name=""/>
        <dsp:cNvSpPr/>
      </dsp:nvSpPr>
      <dsp:spPr>
        <a:xfrm>
          <a:off x="5637143" y="2442044"/>
          <a:ext cx="1691143" cy="5426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2018</a:t>
          </a:r>
        </a:p>
      </dsp:txBody>
      <dsp:txXfrm>
        <a:off x="5637143" y="2442044"/>
        <a:ext cx="1691143" cy="542676"/>
      </dsp:txXfrm>
    </dsp:sp>
    <dsp:sp modelId="{1093AD01-F29D-4B73-B62D-6E0A2C4E0160}">
      <dsp:nvSpPr>
        <dsp:cNvPr id="0" name=""/>
        <dsp:cNvSpPr/>
      </dsp:nvSpPr>
      <dsp:spPr>
        <a:xfrm>
          <a:off x="5073429" y="3527397"/>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lvl="0" algn="ctr" defTabSz="711200">
            <a:lnSpc>
              <a:spcPct val="90000"/>
            </a:lnSpc>
            <a:spcBef>
              <a:spcPct val="0"/>
            </a:spcBef>
            <a:spcAft>
              <a:spcPct val="35000"/>
            </a:spcAft>
          </a:pPr>
          <a:r>
            <a:rPr lang="en-US" sz="1600" kern="1200"/>
            <a:t>In 2018, Ethereum took second place in Bitcoin in terms of market capitalization.</a:t>
          </a:r>
        </a:p>
      </dsp:txBody>
      <dsp:txXfrm>
        <a:off x="5073429" y="3527397"/>
        <a:ext cx="2818571" cy="1899367"/>
      </dsp:txXfrm>
    </dsp:sp>
    <dsp:sp modelId="{CD7C27E1-CC59-47DA-B4DE-D45A12B36CF0}">
      <dsp:nvSpPr>
        <dsp:cNvPr id="0" name=""/>
        <dsp:cNvSpPr/>
      </dsp:nvSpPr>
      <dsp:spPr>
        <a:xfrm>
          <a:off x="6482715" y="2984720"/>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F93E3E1-8613-4587-ADBC-E3192A21D2B9}">
      <dsp:nvSpPr>
        <dsp:cNvPr id="0" name=""/>
        <dsp:cNvSpPr/>
      </dsp:nvSpPr>
      <dsp:spPr>
        <a:xfrm>
          <a:off x="6428447" y="3418861"/>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CC69B54-4835-4DCB-BE52-EC9E8D9D5466}">
      <dsp:nvSpPr>
        <dsp:cNvPr id="0" name=""/>
        <dsp:cNvSpPr/>
      </dsp:nvSpPr>
      <dsp:spPr>
        <a:xfrm>
          <a:off x="7328286" y="2442044"/>
          <a:ext cx="1691143" cy="5426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2021</a:t>
          </a:r>
        </a:p>
      </dsp:txBody>
      <dsp:txXfrm>
        <a:off x="7328286" y="2442044"/>
        <a:ext cx="1691143" cy="542676"/>
      </dsp:txXfrm>
    </dsp:sp>
    <dsp:sp modelId="{5D2B52E2-1F90-4CCC-A1F4-7A0CD4E9459D}">
      <dsp:nvSpPr>
        <dsp:cNvPr id="0" name=""/>
        <dsp:cNvSpPr/>
      </dsp:nvSpPr>
      <dsp:spPr>
        <a:xfrm>
          <a:off x="6764572" y="0"/>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lvl="0" algn="ctr" defTabSz="711200">
            <a:lnSpc>
              <a:spcPct val="90000"/>
            </a:lnSpc>
            <a:spcBef>
              <a:spcPct val="0"/>
            </a:spcBef>
            <a:spcAft>
              <a:spcPct val="35000"/>
            </a:spcAft>
          </a:pPr>
          <a:r>
            <a:rPr lang="en-US" sz="1600" kern="1200" dirty="0"/>
            <a:t>In 2021, a major network upgrade named London included Ethereum improvement proposal  and introduced a mechanism for reducing transaction fee volatility.</a:t>
          </a:r>
        </a:p>
      </dsp:txBody>
      <dsp:txXfrm>
        <a:off x="6764572" y="0"/>
        <a:ext cx="2818571" cy="1899367"/>
      </dsp:txXfrm>
    </dsp:sp>
    <dsp:sp modelId="{BB25DCCC-891E-46CD-B6E5-C0AD030A9B00}">
      <dsp:nvSpPr>
        <dsp:cNvPr id="0" name=""/>
        <dsp:cNvSpPr/>
      </dsp:nvSpPr>
      <dsp:spPr>
        <a:xfrm>
          <a:off x="8173858" y="2007903"/>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21D1FD5-FC94-40F9-A70D-9A22DF4AE704}">
      <dsp:nvSpPr>
        <dsp:cNvPr id="0" name=""/>
        <dsp:cNvSpPr/>
      </dsp:nvSpPr>
      <dsp:spPr>
        <a:xfrm>
          <a:off x="8119590" y="1899367"/>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3691EB-E5E4-404D-A1B7-8ACE72E049FB}">
      <dsp:nvSpPr>
        <dsp:cNvPr id="0" name=""/>
        <dsp:cNvSpPr/>
      </dsp:nvSpPr>
      <dsp:spPr>
        <a:xfrm rot="5400000">
          <a:off x="9593662" y="1867810"/>
          <a:ext cx="542676" cy="1691143"/>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kern="1200"/>
            <a:t>2022</a:t>
          </a:r>
        </a:p>
      </dsp:txBody>
      <dsp:txXfrm rot="-5400000">
        <a:off x="9019429" y="2468535"/>
        <a:ext cx="1664652" cy="489694"/>
      </dsp:txXfrm>
    </dsp:sp>
    <dsp:sp modelId="{33D0601A-7435-46A1-AD8A-6B618AB35B8B}">
      <dsp:nvSpPr>
        <dsp:cNvPr id="0" name=""/>
        <dsp:cNvSpPr/>
      </dsp:nvSpPr>
      <dsp:spPr>
        <a:xfrm>
          <a:off x="8455715" y="3527397"/>
          <a:ext cx="2818571" cy="189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lvl="0" algn="ctr" defTabSz="711200">
            <a:lnSpc>
              <a:spcPct val="90000"/>
            </a:lnSpc>
            <a:spcBef>
              <a:spcPct val="0"/>
            </a:spcBef>
            <a:spcAft>
              <a:spcPct val="35000"/>
            </a:spcAft>
          </a:pPr>
          <a:r>
            <a:rPr lang="en-US" sz="1600" kern="1200"/>
            <a:t>In 2022, Ethereum has shifted from PoW (Proof-of-Work) to PoS (Proof-of-Stake) consensus mechanism, which is also known as Ethereum Merge. It has reduced Ethereum’s energy consumption by ~ 99.95%. </a:t>
          </a:r>
        </a:p>
      </dsp:txBody>
      <dsp:txXfrm>
        <a:off x="8455715" y="3527397"/>
        <a:ext cx="2818571" cy="1899367"/>
      </dsp:txXfrm>
    </dsp:sp>
    <dsp:sp modelId="{2A86856F-F74F-483D-B66A-C5EA7DF1D0EA}">
      <dsp:nvSpPr>
        <dsp:cNvPr id="0" name=""/>
        <dsp:cNvSpPr/>
      </dsp:nvSpPr>
      <dsp:spPr>
        <a:xfrm>
          <a:off x="9865001" y="2984720"/>
          <a:ext cx="0" cy="434141"/>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FF987E7-BAC8-4C64-8988-FB041938CCA1}">
      <dsp:nvSpPr>
        <dsp:cNvPr id="0" name=""/>
        <dsp:cNvSpPr/>
      </dsp:nvSpPr>
      <dsp:spPr>
        <a:xfrm>
          <a:off x="9810733" y="3418861"/>
          <a:ext cx="108535" cy="10853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D739-B0BB-41A4-BBB2-6349DDDA6932}"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DA7C9-65F2-4679-8043-A3B492F0969F}" type="slidenum">
              <a:rPr lang="en-IN" smtClean="0"/>
              <a:t>‹#›</a:t>
            </a:fld>
            <a:endParaRPr lang="en-IN"/>
          </a:p>
        </p:txBody>
      </p:sp>
    </p:spTree>
    <p:extLst>
      <p:ext uri="{BB962C8B-B14F-4D97-AF65-F5344CB8AC3E}">
        <p14:creationId xmlns:p14="http://schemas.microsoft.com/office/powerpoint/2010/main" val="268781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5DA7C9-65F2-4679-8043-A3B492F0969F}" type="slidenum">
              <a:rPr lang="en-IN" smtClean="0"/>
              <a:t>5</a:t>
            </a:fld>
            <a:endParaRPr lang="en-IN"/>
          </a:p>
        </p:txBody>
      </p:sp>
    </p:spTree>
    <p:extLst>
      <p:ext uri="{BB962C8B-B14F-4D97-AF65-F5344CB8AC3E}">
        <p14:creationId xmlns:p14="http://schemas.microsoft.com/office/powerpoint/2010/main" val="102260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5DA7C9-65F2-4679-8043-A3B492F0969F}" type="slidenum">
              <a:rPr lang="en-IN" smtClean="0"/>
              <a:t>16</a:t>
            </a:fld>
            <a:endParaRPr lang="en-IN"/>
          </a:p>
        </p:txBody>
      </p:sp>
    </p:spTree>
    <p:extLst>
      <p:ext uri="{BB962C8B-B14F-4D97-AF65-F5344CB8AC3E}">
        <p14:creationId xmlns:p14="http://schemas.microsoft.com/office/powerpoint/2010/main" val="258566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1" i="0" dirty="0">
                <a:solidFill>
                  <a:srgbClr val="273239"/>
                </a:solidFill>
                <a:effectLst/>
                <a:latin typeface="Nunito" pitchFamily="2" charset="0"/>
              </a:rPr>
              <a:t>1. Create:</a:t>
            </a:r>
            <a:r>
              <a:rPr lang="en-US" b="0" i="0" dirty="0">
                <a:solidFill>
                  <a:srgbClr val="273239"/>
                </a:solidFill>
                <a:effectLst/>
                <a:latin typeface="Nunito" pitchFamily="2" charset="0"/>
              </a:rPr>
              <a:t> Contract reiteration and negotiation constitute a significant part of the first phase. First, the parties must agree on the contract’s overall content and goals. This can be done online or offline. This is similar to traditional contract negotiations. On the blockchain being used to draw up the smart contract, all participants must have a wallet. Once the contents of the smart contract have been finalized, they must be converted into code.</a:t>
            </a:r>
          </a:p>
          <a:p>
            <a:pPr algn="just" fontAlgn="base"/>
            <a:r>
              <a:rPr lang="en-US" b="0" i="0" dirty="0">
                <a:solidFill>
                  <a:srgbClr val="273239"/>
                </a:solidFill>
                <a:effectLst/>
                <a:latin typeface="Nunito" pitchFamily="2" charset="0"/>
              </a:rPr>
              <a:t>The following tasks are done in this phase:</a:t>
            </a:r>
          </a:p>
          <a:p>
            <a:pPr algn="just" fontAlgn="base">
              <a:buFont typeface="Arial" panose="020B0604020202020204" pitchFamily="34" charset="0"/>
              <a:buChar char="•"/>
            </a:pPr>
            <a:r>
              <a:rPr lang="en-US" b="0" i="0" dirty="0">
                <a:solidFill>
                  <a:srgbClr val="273239"/>
                </a:solidFill>
                <a:effectLst/>
                <a:latin typeface="Nunito" pitchFamily="2" charset="0"/>
              </a:rPr>
              <a:t>Negotiation of multiple parties.</a:t>
            </a:r>
          </a:p>
          <a:p>
            <a:pPr algn="just" fontAlgn="base">
              <a:buFont typeface="Arial" panose="020B0604020202020204" pitchFamily="34" charset="0"/>
              <a:buChar char="•"/>
            </a:pPr>
            <a:r>
              <a:rPr lang="en-US" b="0" i="0" dirty="0">
                <a:solidFill>
                  <a:srgbClr val="273239"/>
                </a:solidFill>
                <a:effectLst/>
                <a:latin typeface="Nunito" pitchFamily="2" charset="0"/>
              </a:rPr>
              <a:t>Smart contract’s design, implementation, and validation.</a:t>
            </a:r>
          </a:p>
          <a:p>
            <a:pPr algn="just" fontAlgn="base"/>
            <a:r>
              <a:rPr lang="en-US" b="1" i="0" dirty="0">
                <a:solidFill>
                  <a:srgbClr val="273239"/>
                </a:solidFill>
                <a:effectLst/>
                <a:latin typeface="Nunito" pitchFamily="2" charset="0"/>
              </a:rPr>
              <a:t>2. Freeze: </a:t>
            </a:r>
            <a:r>
              <a:rPr lang="en-US" b="0" i="0" dirty="0">
                <a:solidFill>
                  <a:srgbClr val="273239"/>
                </a:solidFill>
                <a:effectLst/>
                <a:latin typeface="Nunito" pitchFamily="2" charset="0"/>
              </a:rPr>
              <a:t>Validation of the transactions on a blockchain is done by a set of computers across the network called nodes. These nodes are the blockchain miners. A small fee must be paid to the miners in exchange for this service to keep the ecosystem from being flooded with smart contracts. The smart contract and its participants become open to the public on the public ledger during the ‘freeze’ phase. Digital assets of both involved parties in the smart contracts are locked via freezing the corresponding digital wallets, and nodes operate as a governance board that verifies whether the preconditions for smart contract execution have been satisfied.</a:t>
            </a:r>
          </a:p>
          <a:p>
            <a:pPr algn="just" fontAlgn="base"/>
            <a:r>
              <a:rPr lang="en-US" b="0" i="0" dirty="0">
                <a:solidFill>
                  <a:srgbClr val="273239"/>
                </a:solidFill>
                <a:effectLst/>
                <a:latin typeface="Nunito" pitchFamily="2" charset="0"/>
              </a:rPr>
              <a:t>The following tasks are done in this phase:</a:t>
            </a:r>
          </a:p>
          <a:p>
            <a:pPr algn="just" fontAlgn="base">
              <a:buFont typeface="Arial" panose="020B0604020202020204" pitchFamily="34" charset="0"/>
              <a:buChar char="•"/>
            </a:pPr>
            <a:r>
              <a:rPr lang="en-US" b="0" i="0" dirty="0">
                <a:solidFill>
                  <a:srgbClr val="273239"/>
                </a:solidFill>
                <a:effectLst/>
                <a:latin typeface="Nunito" pitchFamily="2" charset="0"/>
              </a:rPr>
              <a:t>Smart Contracts are stored on the blockchain.</a:t>
            </a:r>
          </a:p>
          <a:p>
            <a:pPr algn="just" fontAlgn="base">
              <a:buFont typeface="Arial" panose="020B0604020202020204" pitchFamily="34" charset="0"/>
              <a:buChar char="•"/>
            </a:pPr>
            <a:r>
              <a:rPr lang="en-US" b="0" i="0" dirty="0">
                <a:solidFill>
                  <a:srgbClr val="273239"/>
                </a:solidFill>
                <a:effectLst/>
                <a:latin typeface="Nunito" pitchFamily="2" charset="0"/>
              </a:rPr>
              <a:t>Freezing of digital assets of involved parties.</a:t>
            </a:r>
          </a:p>
          <a:p>
            <a:pPr algn="just" fontAlgn="base"/>
            <a:r>
              <a:rPr lang="en-US" b="1" i="0" dirty="0">
                <a:solidFill>
                  <a:srgbClr val="273239"/>
                </a:solidFill>
                <a:effectLst/>
                <a:latin typeface="Nunito" pitchFamily="2" charset="0"/>
              </a:rPr>
              <a:t>3. Execute: </a:t>
            </a:r>
            <a:r>
              <a:rPr lang="en-US" b="0" i="0" dirty="0">
                <a:solidFill>
                  <a:srgbClr val="273239"/>
                </a:solidFill>
                <a:effectLst/>
                <a:latin typeface="Nunito" pitchFamily="2" charset="0"/>
              </a:rPr>
              <a:t>Participating nodes read contracts that are stored on the distributed ledger. The integrity of a smart contract is verified by the authenticating nodes, and the code is executed by the smart contract’s interference engine (or by the compiler). When the inputs for the execution from one party are received in the form of coins (commitment to goods through coins), the interference engine creates a transaction triggered by the met criteria.</a:t>
            </a:r>
          </a:p>
          <a:p>
            <a:pPr algn="just" fontAlgn="base"/>
            <a:r>
              <a:rPr lang="en-US" b="0" i="0" dirty="0">
                <a:solidFill>
                  <a:srgbClr val="273239"/>
                </a:solidFill>
                <a:effectLst/>
                <a:latin typeface="Nunito" pitchFamily="2" charset="0"/>
              </a:rPr>
              <a:t>Now the new transaction data is added to the blockchain and to ensure fulfillment according to the agreed-upon terms in the Smart contract the governing nodes now verify it again. ‘Consensus mechanism’ governs this verification process.</a:t>
            </a:r>
          </a:p>
          <a:p>
            <a:pPr algn="just" fontAlgn="base"/>
            <a:r>
              <a:rPr lang="en-US" b="0" i="0" dirty="0">
                <a:solidFill>
                  <a:srgbClr val="273239"/>
                </a:solidFill>
                <a:effectLst/>
                <a:latin typeface="Nunito" pitchFamily="2" charset="0"/>
              </a:rPr>
              <a:t>The following tasks are done in this phase:</a:t>
            </a:r>
          </a:p>
          <a:p>
            <a:pPr algn="just" fontAlgn="base">
              <a:buFont typeface="Arial" panose="020B0604020202020204" pitchFamily="34" charset="0"/>
              <a:buChar char="•"/>
            </a:pPr>
            <a:r>
              <a:rPr lang="en-US" b="0" i="0" dirty="0">
                <a:solidFill>
                  <a:srgbClr val="273239"/>
                </a:solidFill>
                <a:effectLst/>
                <a:latin typeface="Nunito" pitchFamily="2" charset="0"/>
              </a:rPr>
              <a:t>Evaluation of smart contract condition</a:t>
            </a:r>
          </a:p>
          <a:p>
            <a:pPr algn="just" fontAlgn="base">
              <a:buFont typeface="Arial" panose="020B0604020202020204" pitchFamily="34" charset="0"/>
              <a:buChar char="•"/>
            </a:pPr>
            <a:r>
              <a:rPr lang="en-US" b="0" i="0" dirty="0">
                <a:solidFill>
                  <a:srgbClr val="273239"/>
                </a:solidFill>
                <a:effectLst/>
                <a:latin typeface="Nunito" pitchFamily="2" charset="0"/>
              </a:rPr>
              <a:t>Auto execute smart contract statement triggered</a:t>
            </a:r>
          </a:p>
          <a:p>
            <a:pPr algn="just" fontAlgn="base"/>
            <a:r>
              <a:rPr lang="en-US" b="1" i="0" dirty="0">
                <a:solidFill>
                  <a:srgbClr val="273239"/>
                </a:solidFill>
                <a:effectLst/>
                <a:latin typeface="Nunito" pitchFamily="2" charset="0"/>
              </a:rPr>
              <a:t>4. Finalize:</a:t>
            </a:r>
            <a:r>
              <a:rPr lang="en-US" b="0" i="0" dirty="0">
                <a:solidFill>
                  <a:srgbClr val="273239"/>
                </a:solidFill>
                <a:effectLst/>
                <a:latin typeface="Nunito" pitchFamily="2" charset="0"/>
              </a:rPr>
              <a:t> After a smart contract has been executed, the new states of all involved parties are updated. Now the updated state information and resulting transactions are put in the distributed ledger of the blockchain and the consensus mechanism verifies that the assets transferred by the first party have been received and unfreezes the assets for the receiving party.</a:t>
            </a:r>
          </a:p>
          <a:p>
            <a:pPr algn="just" fontAlgn="base"/>
            <a:r>
              <a:rPr lang="en-US" b="0" i="0" dirty="0">
                <a:solidFill>
                  <a:srgbClr val="273239"/>
                </a:solidFill>
                <a:effectLst/>
                <a:latin typeface="Nunito" pitchFamily="2" charset="0"/>
              </a:rPr>
              <a:t>The following tasks are done in this phase:</a:t>
            </a:r>
          </a:p>
          <a:p>
            <a:pPr algn="just" fontAlgn="base">
              <a:buFont typeface="Arial" panose="020B0604020202020204" pitchFamily="34" charset="0"/>
              <a:buChar char="•"/>
            </a:pPr>
            <a:r>
              <a:rPr lang="en-US" b="0" i="0" dirty="0">
                <a:solidFill>
                  <a:srgbClr val="273239"/>
                </a:solidFill>
                <a:effectLst/>
                <a:latin typeface="Nunito" pitchFamily="2" charset="0"/>
              </a:rPr>
              <a:t>State updating and digital assets allocated.</a:t>
            </a:r>
          </a:p>
          <a:p>
            <a:pPr algn="just" fontAlgn="base">
              <a:buFont typeface="Arial" panose="020B0604020202020204" pitchFamily="34" charset="0"/>
              <a:buChar char="•"/>
            </a:pPr>
            <a:r>
              <a:rPr lang="en-US" b="0" i="0" dirty="0">
                <a:solidFill>
                  <a:srgbClr val="273239"/>
                </a:solidFill>
                <a:effectLst/>
                <a:latin typeface="Nunito" pitchFamily="2" charset="0"/>
              </a:rPr>
              <a:t>Unfreezing of digital assets received from the first party.</a:t>
            </a:r>
          </a:p>
          <a:p>
            <a:pPr algn="just" fontAlgn="base"/>
            <a:r>
              <a:rPr lang="en-US" b="0" i="0" dirty="0">
                <a:solidFill>
                  <a:srgbClr val="273239"/>
                </a:solidFill>
                <a:effectLst/>
                <a:latin typeface="Nunito" pitchFamily="2" charset="0"/>
              </a:rPr>
              <a:t>The smart contract has completed the whole life cycle. During freezing, execution, and finalization the sequence of transactions has been executed and stored in the blockchain.</a:t>
            </a:r>
          </a:p>
          <a:p>
            <a:endParaRPr lang="en-IN" dirty="0"/>
          </a:p>
        </p:txBody>
      </p:sp>
      <p:sp>
        <p:nvSpPr>
          <p:cNvPr id="4" name="Slide Number Placeholder 3"/>
          <p:cNvSpPr>
            <a:spLocks noGrp="1"/>
          </p:cNvSpPr>
          <p:nvPr>
            <p:ph type="sldNum" sz="quarter" idx="10"/>
          </p:nvPr>
        </p:nvSpPr>
        <p:spPr/>
        <p:txBody>
          <a:bodyPr/>
          <a:lstStyle/>
          <a:p>
            <a:fld id="{0B5DA7C9-65F2-4679-8043-A3B492F0969F}" type="slidenum">
              <a:rPr lang="en-IN" smtClean="0"/>
              <a:t>19</a:t>
            </a:fld>
            <a:endParaRPr lang="en-IN"/>
          </a:p>
        </p:txBody>
      </p:sp>
    </p:spTree>
    <p:extLst>
      <p:ext uri="{BB962C8B-B14F-4D97-AF65-F5344CB8AC3E}">
        <p14:creationId xmlns:p14="http://schemas.microsoft.com/office/powerpoint/2010/main" val="332474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064-0573-D22B-209B-A1B9D4526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031CBF-58AB-6819-5CD3-68CCF5AD5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38F29F-2FB1-B450-405D-15A2A3BBCFD5}"/>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E3F0607D-3AFF-8392-A659-B74DF7DDA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21194-AE6A-4B79-1402-5746F3E10F3F}"/>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164332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F6A5-DFF0-09BC-1D58-70D4CCE77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BB440-4AE4-E0E6-4046-EA095BB0D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5A22D-1F14-49CE-0FE3-AA569A1A8C0F}"/>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5BCCE739-0B7A-C99E-AE7D-BAD1128FA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422E0-52C9-B80C-023E-17B473CF4E4F}"/>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141687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31FBB-DC6F-D4B2-E6B1-39AC9FC66C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2DA811-8BD8-C592-7771-B44931575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73F8F-E305-99F0-5AE4-492032A12CE2}"/>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7014C321-1306-75C0-4CE4-44E2B830B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D6299-A93C-5F06-0E8D-6F77848DF73D}"/>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73818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F3A0-B761-5CF1-AE7D-FFA9F328F6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6BC73C-11BD-3C35-5B53-7C5616E16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AB292-56B0-B11E-C532-0915B183C606}"/>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5E441C48-C8C6-8078-418C-8DB9E69B0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2DBC9-FF5A-BA66-4AE3-CF5C7D0FF85B}"/>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351074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2D07-E450-1953-D4DC-55685AF44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ACBEB6-076A-DF2F-8557-562212367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CF576-6812-E99A-0FB9-A87070DA6F07}"/>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16CEFE4B-9E3D-79BF-96D5-EE6439E2B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9CF5F-D93A-D5FE-510F-C25C9D5FD6C5}"/>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103859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84D9-14F8-C852-EF19-9FD6C6247E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32131-44C4-BF0D-D876-3F54EFA9F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E03F1C-BA7F-D3F7-99A5-DB1E16F52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D0B7AA-3CEC-69D3-82CE-F594E63BB9D0}"/>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6" name="Footer Placeholder 5">
            <a:extLst>
              <a:ext uri="{FF2B5EF4-FFF2-40B4-BE49-F238E27FC236}">
                <a16:creationId xmlns:a16="http://schemas.microsoft.com/office/drawing/2014/main" id="{BCBA5B8B-BABE-7C70-CB36-5C6E32BB20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B3D38-EF14-5707-E8C8-3BE3D1863573}"/>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224781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546A-2C24-80CD-99DD-DD858E378F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467516-64D9-1484-D2A6-444F3C743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E9F6F-E1D6-6239-A7E7-C8AD1ABCE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C3EFAB-6602-DCCC-8005-FB5D27BCF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C32A2C-914A-3B05-CB83-CECA67B952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2A0270-B4C5-558D-0A27-3CBB4376DFC0}"/>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8" name="Footer Placeholder 7">
            <a:extLst>
              <a:ext uri="{FF2B5EF4-FFF2-40B4-BE49-F238E27FC236}">
                <a16:creationId xmlns:a16="http://schemas.microsoft.com/office/drawing/2014/main" id="{77A25FCB-D2BD-BD38-DF3A-71A1F97B3B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B759D5-CF42-24B3-62B5-A87D6030FF29}"/>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415032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A1BC-514B-0806-E53D-87EEAA2BD0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A09BA-5ED5-8B7D-55C3-BFBBC09E8BF8}"/>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4" name="Footer Placeholder 3">
            <a:extLst>
              <a:ext uri="{FF2B5EF4-FFF2-40B4-BE49-F238E27FC236}">
                <a16:creationId xmlns:a16="http://schemas.microsoft.com/office/drawing/2014/main" id="{4D460CBC-587B-8C1B-7707-262A7A20F1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FEE6BB-9AE1-4573-6125-31EA34CFC63B}"/>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161960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9DF82-51D1-305A-4126-9C391DD36A99}"/>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3" name="Footer Placeholder 2">
            <a:extLst>
              <a:ext uri="{FF2B5EF4-FFF2-40B4-BE49-F238E27FC236}">
                <a16:creationId xmlns:a16="http://schemas.microsoft.com/office/drawing/2014/main" id="{FAB01666-83C1-5F5B-4A3F-0E7EDA6FAA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66D6C3-D355-FEE6-174E-63449FBFB4E2}"/>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111217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9F58-1D2B-61A5-841C-8CA2B57BA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1BD69D-EF4D-4902-471B-1BADAA776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DC1CDF-95A6-659F-0732-F6DF3E505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EC657-8744-4B7C-A752-0A112CF6B5BD}"/>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6" name="Footer Placeholder 5">
            <a:extLst>
              <a:ext uri="{FF2B5EF4-FFF2-40B4-BE49-F238E27FC236}">
                <a16:creationId xmlns:a16="http://schemas.microsoft.com/office/drawing/2014/main" id="{3A5229C8-BBB3-9003-C6B1-BDAB128CED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17237-E4AC-7BE7-15D1-F5175BE5E899}"/>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387086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6ACA-C0C1-5E27-0231-5F929C0A3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B94594-72D9-1F1D-D46A-12B4B7F67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D68D64-D75C-71F9-7EDF-66D433F6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8C392-1A4D-1CD9-54D3-2D124338CFC0}"/>
              </a:ext>
            </a:extLst>
          </p:cNvPr>
          <p:cNvSpPr>
            <a:spLocks noGrp="1"/>
          </p:cNvSpPr>
          <p:nvPr>
            <p:ph type="dt" sz="half" idx="10"/>
          </p:nvPr>
        </p:nvSpPr>
        <p:spPr/>
        <p:txBody>
          <a:bodyPr/>
          <a:lstStyle/>
          <a:p>
            <a:fld id="{BAAE72D3-13EE-4452-9A5D-04E5B2C2416E}" type="datetimeFigureOut">
              <a:rPr lang="en-IN" smtClean="0"/>
              <a:t>30-09-2023</a:t>
            </a:fld>
            <a:endParaRPr lang="en-IN"/>
          </a:p>
        </p:txBody>
      </p:sp>
      <p:sp>
        <p:nvSpPr>
          <p:cNvPr id="6" name="Footer Placeholder 5">
            <a:extLst>
              <a:ext uri="{FF2B5EF4-FFF2-40B4-BE49-F238E27FC236}">
                <a16:creationId xmlns:a16="http://schemas.microsoft.com/office/drawing/2014/main" id="{6DBEA70C-A1AD-3586-F0CB-6E28317CA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BE4CA-C972-F57E-4AF4-1AE81A8E9C01}"/>
              </a:ext>
            </a:extLst>
          </p:cNvPr>
          <p:cNvSpPr>
            <a:spLocks noGrp="1"/>
          </p:cNvSpPr>
          <p:nvPr>
            <p:ph type="sldNum" sz="quarter" idx="12"/>
          </p:nvPr>
        </p:nvSpPr>
        <p:spPr/>
        <p:txBody>
          <a:bodyPr/>
          <a:lstStyle/>
          <a:p>
            <a:fld id="{77294C31-3B26-4547-90BA-DEA1B4E55282}" type="slidenum">
              <a:rPr lang="en-IN" smtClean="0"/>
              <a:t>‹#›</a:t>
            </a:fld>
            <a:endParaRPr lang="en-IN"/>
          </a:p>
        </p:txBody>
      </p:sp>
    </p:spTree>
    <p:extLst>
      <p:ext uri="{BB962C8B-B14F-4D97-AF65-F5344CB8AC3E}">
        <p14:creationId xmlns:p14="http://schemas.microsoft.com/office/powerpoint/2010/main" val="295763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74B10-F220-ADA9-490D-943C6E70B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BF1C1F-D596-65D7-621A-DFE560617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1D1F-D1AB-78A4-34E5-0184F6904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E72D3-13EE-4452-9A5D-04E5B2C2416E}" type="datetimeFigureOut">
              <a:rPr lang="en-IN" smtClean="0"/>
              <a:t>30-09-2023</a:t>
            </a:fld>
            <a:endParaRPr lang="en-IN"/>
          </a:p>
        </p:txBody>
      </p:sp>
      <p:sp>
        <p:nvSpPr>
          <p:cNvPr id="5" name="Footer Placeholder 4">
            <a:extLst>
              <a:ext uri="{FF2B5EF4-FFF2-40B4-BE49-F238E27FC236}">
                <a16:creationId xmlns:a16="http://schemas.microsoft.com/office/drawing/2014/main" id="{D8CBC368-1A0F-1DCA-F749-801B15552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655C46-2F36-703C-FD9C-154E1D0ED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94C31-3B26-4547-90BA-DEA1B4E55282}" type="slidenum">
              <a:rPr lang="en-IN" smtClean="0"/>
              <a:t>‹#›</a:t>
            </a:fld>
            <a:endParaRPr lang="en-IN"/>
          </a:p>
        </p:txBody>
      </p:sp>
    </p:spTree>
    <p:extLst>
      <p:ext uri="{BB962C8B-B14F-4D97-AF65-F5344CB8AC3E}">
        <p14:creationId xmlns:p14="http://schemas.microsoft.com/office/powerpoint/2010/main" val="413939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rytic/evm-opcode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rufflesuite.com/ganache/" TargetMode="External"/><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B5B0058-AF13-4859-B429-4EDDE2A26F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9375D5-019B-3D82-D876-C5729DE3ABD9}"/>
              </a:ext>
            </a:extLst>
          </p:cNvPr>
          <p:cNvSpPr>
            <a:spLocks noGrp="1"/>
          </p:cNvSpPr>
          <p:nvPr>
            <p:ph type="ctrTitle"/>
          </p:nvPr>
        </p:nvSpPr>
        <p:spPr>
          <a:xfrm>
            <a:off x="6687737" y="1384296"/>
            <a:ext cx="4605340" cy="2387600"/>
          </a:xfrm>
        </p:spPr>
        <p:txBody>
          <a:bodyPr>
            <a:normAutofit/>
          </a:bodyPr>
          <a:lstStyle/>
          <a:p>
            <a:r>
              <a:rPr lang="en-US" sz="4300" dirty="0">
                <a:solidFill>
                  <a:schemeClr val="bg1"/>
                </a:solidFill>
              </a:rPr>
              <a:t>Ethereum, Smart Contracts &amp; Solidity Programming</a:t>
            </a:r>
            <a:endParaRPr lang="en-IN" sz="4300" dirty="0">
              <a:solidFill>
                <a:schemeClr val="bg1"/>
              </a:solidFill>
            </a:endParaRPr>
          </a:p>
        </p:txBody>
      </p:sp>
      <p:sp>
        <p:nvSpPr>
          <p:cNvPr id="3" name="Subtitle 2">
            <a:extLst>
              <a:ext uri="{FF2B5EF4-FFF2-40B4-BE49-F238E27FC236}">
                <a16:creationId xmlns:a16="http://schemas.microsoft.com/office/drawing/2014/main" id="{C219C43F-6F06-592D-29A6-55CEDC74ED0A}"/>
              </a:ext>
            </a:extLst>
          </p:cNvPr>
          <p:cNvSpPr>
            <a:spLocks noGrp="1"/>
          </p:cNvSpPr>
          <p:nvPr>
            <p:ph type="subTitle" idx="1"/>
          </p:nvPr>
        </p:nvSpPr>
        <p:spPr>
          <a:xfrm>
            <a:off x="6687737" y="3863971"/>
            <a:ext cx="4605340" cy="1655762"/>
          </a:xfrm>
        </p:spPr>
        <p:txBody>
          <a:bodyPr>
            <a:normAutofit/>
          </a:bodyPr>
          <a:lstStyle/>
          <a:p>
            <a:r>
              <a:rPr lang="en-US" sz="2000" dirty="0">
                <a:solidFill>
                  <a:schemeClr val="bg1"/>
                </a:solidFill>
              </a:rPr>
              <a:t>Dr. Nilesh M. Patil</a:t>
            </a:r>
          </a:p>
          <a:p>
            <a:r>
              <a:rPr lang="en-US" sz="2000" dirty="0">
                <a:solidFill>
                  <a:schemeClr val="bg1"/>
                </a:solidFill>
              </a:rPr>
              <a:t>Associate Professor</a:t>
            </a:r>
          </a:p>
          <a:p>
            <a:r>
              <a:rPr lang="en-US" sz="2000" dirty="0">
                <a:solidFill>
                  <a:schemeClr val="bg1"/>
                </a:solidFill>
              </a:rPr>
              <a:t>SVKM’s </a:t>
            </a:r>
            <a:r>
              <a:rPr lang="en-US" sz="2000" dirty="0" err="1">
                <a:solidFill>
                  <a:schemeClr val="bg1"/>
                </a:solidFill>
              </a:rPr>
              <a:t>Dwarkadas</a:t>
            </a:r>
            <a:r>
              <a:rPr lang="en-US" sz="2000" dirty="0">
                <a:solidFill>
                  <a:schemeClr val="bg1"/>
                </a:solidFill>
              </a:rPr>
              <a:t> J Sanghvi College of Engineering, Mumbai</a:t>
            </a:r>
            <a:endParaRPr lang="en-IN" sz="2000" dirty="0">
              <a:solidFill>
                <a:schemeClr val="bg1"/>
              </a:solidFill>
            </a:endParaRPr>
          </a:p>
        </p:txBody>
      </p:sp>
      <p:pic>
        <p:nvPicPr>
          <p:cNvPr id="1026" name="Picture 2" descr="Ether Rises to Record High Over Surge in Ethereum Blockchain | Time">
            <a:extLst>
              <a:ext uri="{FF2B5EF4-FFF2-40B4-BE49-F238E27FC236}">
                <a16:creationId xmlns:a16="http://schemas.microsoft.com/office/drawing/2014/main" id="{837176BF-9416-E448-6D57-4BFED985FD6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2044" r="4939" b="-2"/>
          <a:stretch/>
        </p:blipFill>
        <p:spPr bwMode="auto">
          <a:xfrm>
            <a:off x="473874" y="1057275"/>
            <a:ext cx="5917401" cy="474345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84C2E9E-0B5D-4B5F-9A1F-70EBDCE390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F36B2BE-65F4-46E3-AFDD-A9AE9E8850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62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B2BE-D6F4-7A86-502C-6423887BA7D4}"/>
              </a:ext>
            </a:extLst>
          </p:cNvPr>
          <p:cNvSpPr>
            <a:spLocks noGrp="1"/>
          </p:cNvSpPr>
          <p:nvPr>
            <p:ph type="title"/>
          </p:nvPr>
        </p:nvSpPr>
        <p:spPr/>
        <p:txBody>
          <a:bodyPr/>
          <a:lstStyle/>
          <a:p>
            <a:r>
              <a:rPr lang="en-IN" b="1" dirty="0">
                <a:solidFill>
                  <a:srgbClr val="FF0000"/>
                </a:solidFill>
                <a:latin typeface="system-ui"/>
              </a:rPr>
              <a:t>C</a:t>
            </a:r>
            <a:r>
              <a:rPr lang="en-IN" b="1" i="0" dirty="0">
                <a:solidFill>
                  <a:srgbClr val="FF0000"/>
                </a:solidFill>
                <a:effectLst/>
                <a:latin typeface="system-ui"/>
              </a:rPr>
              <a:t>haracteristics of Ethereum Accounts</a:t>
            </a:r>
            <a:endParaRPr lang="en-IN" dirty="0">
              <a:solidFill>
                <a:srgbClr val="FF0000"/>
              </a:solidFill>
            </a:endParaRPr>
          </a:p>
        </p:txBody>
      </p:sp>
      <p:pic>
        <p:nvPicPr>
          <p:cNvPr id="3074" name="Picture 2">
            <a:extLst>
              <a:ext uri="{FF2B5EF4-FFF2-40B4-BE49-F238E27FC236}">
                <a16:creationId xmlns:a16="http://schemas.microsoft.com/office/drawing/2014/main" id="{2DDB2F63-1DC1-4B11-6A83-4EFFB95E7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2" y="1498945"/>
            <a:ext cx="9553575"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37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1AD98-E1DD-34CD-311C-FE3BE2DAC1DE}"/>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FF0000"/>
                </a:solidFill>
              </a:rPr>
              <a:t>Working of Ethereum</a:t>
            </a:r>
          </a:p>
        </p:txBody>
      </p:sp>
      <p:pic>
        <p:nvPicPr>
          <p:cNvPr id="2050" name="Picture 2">
            <a:extLst>
              <a:ext uri="{FF2B5EF4-FFF2-40B4-BE49-F238E27FC236}">
                <a16:creationId xmlns:a16="http://schemas.microsoft.com/office/drawing/2014/main" id="{1D653D18-5C90-FE73-7596-856BE46F9F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234" y="2133600"/>
            <a:ext cx="5620126" cy="41635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mart Contract - Ethereum">
            <a:extLst>
              <a:ext uri="{FF2B5EF4-FFF2-40B4-BE49-F238E27FC236}">
                <a16:creationId xmlns:a16="http://schemas.microsoft.com/office/drawing/2014/main" id="{366F0262-0BD1-4086-96B0-791691EAFD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02961" y="2133600"/>
            <a:ext cx="6107806" cy="416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7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6024-AE27-8B9D-291E-D5558EF37DC1}"/>
              </a:ext>
            </a:extLst>
          </p:cNvPr>
          <p:cNvSpPr>
            <a:spLocks noGrp="1"/>
          </p:cNvSpPr>
          <p:nvPr>
            <p:ph type="title"/>
          </p:nvPr>
        </p:nvSpPr>
        <p:spPr/>
        <p:txBody>
          <a:bodyPr/>
          <a:lstStyle/>
          <a:p>
            <a:r>
              <a:rPr lang="en-IN" b="1" i="0" dirty="0">
                <a:solidFill>
                  <a:srgbClr val="FF0000"/>
                </a:solidFill>
                <a:effectLst/>
                <a:latin typeface="Nunito" pitchFamily="2" charset="0"/>
              </a:rPr>
              <a:t>Applications of Ethereum</a:t>
            </a:r>
            <a:endParaRPr lang="en-IN" dirty="0">
              <a:solidFill>
                <a:srgbClr val="FF0000"/>
              </a:solidFill>
            </a:endParaRPr>
          </a:p>
        </p:txBody>
      </p:sp>
      <p:sp>
        <p:nvSpPr>
          <p:cNvPr id="3" name="Content Placeholder 2">
            <a:extLst>
              <a:ext uri="{FF2B5EF4-FFF2-40B4-BE49-F238E27FC236}">
                <a16:creationId xmlns:a16="http://schemas.microsoft.com/office/drawing/2014/main" id="{CD3A5B20-6B4E-8506-B750-F8AB69497C7E}"/>
              </a:ext>
            </a:extLst>
          </p:cNvPr>
          <p:cNvSpPr>
            <a:spLocks noGrp="1"/>
          </p:cNvSpPr>
          <p:nvPr>
            <p:ph idx="1"/>
          </p:nvPr>
        </p:nvSpPr>
        <p:spPr>
          <a:xfrm>
            <a:off x="838200" y="1411356"/>
            <a:ext cx="10515600" cy="5377069"/>
          </a:xfrm>
        </p:spPr>
        <p:txBody>
          <a:bodyPr>
            <a:normAutofit fontScale="55000" lnSpcReduction="20000"/>
          </a:bodyPr>
          <a:lstStyle/>
          <a:p>
            <a:pPr algn="just" fontAlgn="base">
              <a:buFont typeface="Arial" panose="020B0604020202020204" pitchFamily="34" charset="0"/>
              <a:buChar char="•"/>
            </a:pPr>
            <a:r>
              <a:rPr lang="en-US" sz="3800" b="1" i="0" dirty="0">
                <a:solidFill>
                  <a:srgbClr val="C00000"/>
                </a:solidFill>
                <a:effectLst/>
              </a:rPr>
              <a:t>Voting</a:t>
            </a:r>
            <a:r>
              <a:rPr lang="en-US" sz="3800" b="1" i="0" dirty="0">
                <a:solidFill>
                  <a:srgbClr val="273239"/>
                </a:solidFill>
                <a:effectLst/>
              </a:rPr>
              <a:t>: </a:t>
            </a:r>
            <a:r>
              <a:rPr lang="en-US" sz="3800" b="0" i="0" dirty="0">
                <a:solidFill>
                  <a:srgbClr val="273239"/>
                </a:solidFill>
                <a:effectLst/>
              </a:rPr>
              <a:t>Voting systems are adopting Ethereum. The results of polls are available publicly, ensuring a transparent fair system thus eliminating voting malpractices.</a:t>
            </a:r>
          </a:p>
          <a:p>
            <a:pPr algn="just" fontAlgn="base">
              <a:buFont typeface="Arial" panose="020B0604020202020204" pitchFamily="34" charset="0"/>
              <a:buChar char="•"/>
            </a:pPr>
            <a:r>
              <a:rPr lang="en-US" sz="3800" b="1" i="0" dirty="0">
                <a:solidFill>
                  <a:srgbClr val="00B0F0"/>
                </a:solidFill>
                <a:effectLst/>
              </a:rPr>
              <a:t>Agreements</a:t>
            </a:r>
            <a:r>
              <a:rPr lang="en-US" sz="3800" b="1" i="0" dirty="0">
                <a:solidFill>
                  <a:srgbClr val="273239"/>
                </a:solidFill>
                <a:effectLst/>
              </a:rPr>
              <a:t>: </a:t>
            </a:r>
            <a:r>
              <a:rPr lang="en-US" sz="3800" b="0" i="0" dirty="0">
                <a:solidFill>
                  <a:srgbClr val="273239"/>
                </a:solidFill>
                <a:effectLst/>
              </a:rPr>
              <a:t>With Ethereum smart contracts, agreements and contracts can be maintained and executed without any alteration. Ethereum can be used for creating smart contracts and for digitally recording transactions based on them.</a:t>
            </a:r>
          </a:p>
          <a:p>
            <a:pPr algn="just" fontAlgn="base">
              <a:buFont typeface="Arial" panose="020B0604020202020204" pitchFamily="34" charset="0"/>
              <a:buChar char="•"/>
            </a:pPr>
            <a:r>
              <a:rPr lang="en-US" sz="3800" b="1" i="0" dirty="0">
                <a:solidFill>
                  <a:srgbClr val="00B050"/>
                </a:solidFill>
                <a:effectLst/>
              </a:rPr>
              <a:t>Banking systems</a:t>
            </a:r>
            <a:r>
              <a:rPr lang="en-US" sz="3800" b="1" i="0" dirty="0">
                <a:solidFill>
                  <a:srgbClr val="273239"/>
                </a:solidFill>
                <a:effectLst/>
              </a:rPr>
              <a:t>: </a:t>
            </a:r>
            <a:r>
              <a:rPr lang="en-US" sz="3800" b="0" i="0" dirty="0">
                <a:solidFill>
                  <a:srgbClr val="273239"/>
                </a:solidFill>
                <a:effectLst/>
              </a:rPr>
              <a:t>Due to the decentralized nature of the Ethereum blockchain it becomes challenging for hackers to gain unauthorized access to the network. It also makes payments on the Ethereum network secure, so banks are using Ethereum as a channel for making payments.</a:t>
            </a:r>
          </a:p>
          <a:p>
            <a:pPr algn="just" fontAlgn="base">
              <a:buFont typeface="Arial" panose="020B0604020202020204" pitchFamily="34" charset="0"/>
              <a:buChar char="•"/>
            </a:pPr>
            <a:r>
              <a:rPr lang="en-US" sz="3800" b="1" i="0" dirty="0">
                <a:solidFill>
                  <a:srgbClr val="7030A0"/>
                </a:solidFill>
                <a:effectLst/>
              </a:rPr>
              <a:t>Shipping</a:t>
            </a:r>
            <a:r>
              <a:rPr lang="en-US" sz="3800" b="1" i="0" dirty="0">
                <a:solidFill>
                  <a:srgbClr val="273239"/>
                </a:solidFill>
                <a:effectLst/>
              </a:rPr>
              <a:t>: </a:t>
            </a:r>
            <a:r>
              <a:rPr lang="en-US" sz="3800" b="0" i="0" dirty="0">
                <a:solidFill>
                  <a:srgbClr val="273239"/>
                </a:solidFill>
                <a:effectLst/>
              </a:rPr>
              <a:t>Ethereum provides a tracking framework that helps with the tracking of cargo and prevents goods from being misplaced.</a:t>
            </a:r>
          </a:p>
          <a:p>
            <a:pPr algn="just" fontAlgn="base">
              <a:buFont typeface="Arial" panose="020B0604020202020204" pitchFamily="34" charset="0"/>
              <a:buChar char="•"/>
            </a:pPr>
            <a:r>
              <a:rPr lang="en-US" sz="3800" b="1" i="0" dirty="0">
                <a:solidFill>
                  <a:schemeClr val="accent2">
                    <a:lumMod val="75000"/>
                  </a:schemeClr>
                </a:solidFill>
                <a:effectLst/>
              </a:rPr>
              <a:t>Crowdfunding</a:t>
            </a:r>
            <a:r>
              <a:rPr lang="en-US" sz="3800" b="1" i="0" dirty="0">
                <a:solidFill>
                  <a:srgbClr val="273239"/>
                </a:solidFill>
                <a:effectLst/>
              </a:rPr>
              <a:t>: </a:t>
            </a:r>
            <a:r>
              <a:rPr lang="en-US" sz="3800" b="0" i="0" dirty="0">
                <a:solidFill>
                  <a:srgbClr val="273239"/>
                </a:solidFill>
                <a:effectLst/>
              </a:rPr>
              <a:t>Applying Ethereum smart contracts to blockchain-based crowdfunding platforms helps to increase trust and information symmetry. It creates many possibilities for startups by raising funds to create their own digital cryptocurrency.</a:t>
            </a:r>
          </a:p>
          <a:p>
            <a:pPr algn="just" fontAlgn="base">
              <a:buFont typeface="Arial" panose="020B0604020202020204" pitchFamily="34" charset="0"/>
              <a:buChar char="•"/>
            </a:pPr>
            <a:r>
              <a:rPr lang="en-US" sz="3800" b="1" i="0" dirty="0">
                <a:solidFill>
                  <a:schemeClr val="accent4">
                    <a:lumMod val="75000"/>
                  </a:schemeClr>
                </a:solidFill>
                <a:effectLst/>
              </a:rPr>
              <a:t>Domain names</a:t>
            </a:r>
            <a:r>
              <a:rPr lang="en-US" sz="3800" b="1" i="0" dirty="0">
                <a:solidFill>
                  <a:srgbClr val="273239"/>
                </a:solidFill>
                <a:effectLst/>
              </a:rPr>
              <a:t>: </a:t>
            </a:r>
            <a:r>
              <a:rPr lang="en-US" sz="3800" b="0" i="0" dirty="0">
                <a:solidFill>
                  <a:srgbClr val="273239"/>
                </a:solidFill>
                <a:effectLst/>
              </a:rPr>
              <a:t>Ethereum name service allows crypto users to buy and manage their own domain names on Ethereum, thus simplifying decentralized transactions without putting users to remember long, machine-readable addresses.</a:t>
            </a:r>
          </a:p>
          <a:p>
            <a:endParaRPr lang="en-IN" dirty="0"/>
          </a:p>
        </p:txBody>
      </p:sp>
    </p:spTree>
    <p:extLst>
      <p:ext uri="{BB962C8B-B14F-4D97-AF65-F5344CB8AC3E}">
        <p14:creationId xmlns:p14="http://schemas.microsoft.com/office/powerpoint/2010/main" val="384409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33E5-8C2F-3B8D-F1A2-1A5E8ADECE88}"/>
              </a:ext>
            </a:extLst>
          </p:cNvPr>
          <p:cNvSpPr>
            <a:spLocks noGrp="1"/>
          </p:cNvSpPr>
          <p:nvPr>
            <p:ph type="title"/>
          </p:nvPr>
        </p:nvSpPr>
        <p:spPr/>
        <p:txBody>
          <a:bodyPr/>
          <a:lstStyle/>
          <a:p>
            <a:r>
              <a:rPr lang="en-IN" i="0" dirty="0">
                <a:solidFill>
                  <a:srgbClr val="FF0000"/>
                </a:solidFill>
                <a:effectLst/>
                <a:latin typeface="Nunito" pitchFamily="2" charset="0"/>
              </a:rPr>
              <a:t>Benefits of Ethereum</a:t>
            </a:r>
            <a:endParaRPr lang="en-IN" dirty="0">
              <a:solidFill>
                <a:srgbClr val="FF0000"/>
              </a:solidFill>
            </a:endParaRPr>
          </a:p>
        </p:txBody>
      </p:sp>
      <p:sp>
        <p:nvSpPr>
          <p:cNvPr id="3" name="Content Placeholder 2">
            <a:extLst>
              <a:ext uri="{FF2B5EF4-FFF2-40B4-BE49-F238E27FC236}">
                <a16:creationId xmlns:a16="http://schemas.microsoft.com/office/drawing/2014/main" id="{4EED947C-2ACB-DF01-380D-81394E70C39F}"/>
              </a:ext>
            </a:extLst>
          </p:cNvPr>
          <p:cNvSpPr>
            <a:spLocks noGrp="1"/>
          </p:cNvSpPr>
          <p:nvPr>
            <p:ph idx="1"/>
          </p:nvPr>
        </p:nvSpPr>
        <p:spPr>
          <a:xfrm>
            <a:off x="838200" y="1470991"/>
            <a:ext cx="10515600" cy="4705972"/>
          </a:xfrm>
        </p:spPr>
        <p:txBody>
          <a:bodyPr>
            <a:normAutofit fontScale="70000" lnSpcReduction="20000"/>
          </a:bodyPr>
          <a:lstStyle/>
          <a:p>
            <a:pPr algn="just" fontAlgn="base">
              <a:buFont typeface="Arial" panose="020B0604020202020204" pitchFamily="34" charset="0"/>
              <a:buChar char="•"/>
            </a:pPr>
            <a:r>
              <a:rPr lang="en-US" sz="3600" b="1" i="0" dirty="0">
                <a:solidFill>
                  <a:srgbClr val="273239"/>
                </a:solidFill>
                <a:effectLst/>
              </a:rPr>
              <a:t>Availability: </a:t>
            </a:r>
            <a:r>
              <a:rPr lang="en-US" sz="3600" b="0" i="0" dirty="0">
                <a:solidFill>
                  <a:srgbClr val="273239"/>
                </a:solidFill>
                <a:effectLst/>
              </a:rPr>
              <a:t>As the Ethereum network is decentralized so there is </a:t>
            </a:r>
            <a:r>
              <a:rPr lang="en-US" sz="3600" b="0" i="0" dirty="0">
                <a:solidFill>
                  <a:srgbClr val="C00000"/>
                </a:solidFill>
                <a:effectLst/>
              </a:rPr>
              <a:t>no downtime</a:t>
            </a:r>
            <a:r>
              <a:rPr lang="en-US" sz="3600" b="0" i="0" dirty="0">
                <a:solidFill>
                  <a:srgbClr val="273239"/>
                </a:solidFill>
                <a:effectLst/>
              </a:rPr>
              <a:t>. Even if one node goes down other computing nodes are available.</a:t>
            </a:r>
          </a:p>
          <a:p>
            <a:pPr algn="just" fontAlgn="base">
              <a:buFont typeface="Arial" panose="020B0604020202020204" pitchFamily="34" charset="0"/>
              <a:buChar char="•"/>
            </a:pPr>
            <a:r>
              <a:rPr lang="en-US" sz="3600" b="1" i="0" dirty="0">
                <a:solidFill>
                  <a:srgbClr val="273239"/>
                </a:solidFill>
                <a:effectLst/>
              </a:rPr>
              <a:t>Privacy: </a:t>
            </a:r>
            <a:r>
              <a:rPr lang="en-US" sz="3600" b="0" i="0" dirty="0">
                <a:solidFill>
                  <a:srgbClr val="273239"/>
                </a:solidFill>
                <a:effectLst/>
              </a:rPr>
              <a:t>Users don’t need to enter their personal credentials while using the network for exchanges, thus allowing them to remain </a:t>
            </a:r>
            <a:r>
              <a:rPr lang="en-US" sz="3600" b="0" i="0" dirty="0">
                <a:solidFill>
                  <a:srgbClr val="00B050"/>
                </a:solidFill>
                <a:effectLst/>
              </a:rPr>
              <a:t>anonymous</a:t>
            </a:r>
            <a:r>
              <a:rPr lang="en-US" sz="3600" b="0" i="0" dirty="0">
                <a:solidFill>
                  <a:srgbClr val="273239"/>
                </a:solidFill>
                <a:effectLst/>
              </a:rPr>
              <a:t>.</a:t>
            </a:r>
          </a:p>
          <a:p>
            <a:pPr algn="just" fontAlgn="base">
              <a:buFont typeface="Arial" panose="020B0604020202020204" pitchFamily="34" charset="0"/>
              <a:buChar char="•"/>
            </a:pPr>
            <a:r>
              <a:rPr lang="en-US" sz="3600" b="1" i="0" dirty="0">
                <a:solidFill>
                  <a:srgbClr val="273239"/>
                </a:solidFill>
                <a:effectLst/>
              </a:rPr>
              <a:t>Security: </a:t>
            </a:r>
            <a:r>
              <a:rPr lang="en-US" sz="3600" b="0" i="0" dirty="0">
                <a:solidFill>
                  <a:srgbClr val="273239"/>
                </a:solidFill>
                <a:effectLst/>
              </a:rPr>
              <a:t>Ethereum is designed to be </a:t>
            </a:r>
            <a:r>
              <a:rPr lang="en-US" sz="3600" b="0" i="0" dirty="0" err="1">
                <a:solidFill>
                  <a:srgbClr val="00B0F0"/>
                </a:solidFill>
                <a:effectLst/>
              </a:rPr>
              <a:t>unhackable</a:t>
            </a:r>
            <a:r>
              <a:rPr lang="en-US" sz="3600" b="0" i="0" dirty="0">
                <a:solidFill>
                  <a:srgbClr val="273239"/>
                </a:solidFill>
                <a:effectLst/>
              </a:rPr>
              <a:t>, as the hackers have to get control of the majority of the network nodes to exploit the network.</a:t>
            </a:r>
          </a:p>
          <a:p>
            <a:pPr algn="just" fontAlgn="base">
              <a:buFont typeface="Arial" panose="020B0604020202020204" pitchFamily="34" charset="0"/>
              <a:buChar char="•"/>
            </a:pPr>
            <a:r>
              <a:rPr lang="en-US" sz="3600" b="1" i="0" dirty="0">
                <a:solidFill>
                  <a:srgbClr val="273239"/>
                </a:solidFill>
                <a:effectLst/>
              </a:rPr>
              <a:t>Rapid deployment: </a:t>
            </a:r>
            <a:r>
              <a:rPr lang="en-US" sz="3600" b="0" i="0" dirty="0">
                <a:solidFill>
                  <a:srgbClr val="273239"/>
                </a:solidFill>
                <a:effectLst/>
              </a:rPr>
              <a:t>On Ethereum decentralized networks, enterprises can easily </a:t>
            </a:r>
            <a:r>
              <a:rPr lang="en-US" sz="3600" b="0" i="0" dirty="0">
                <a:solidFill>
                  <a:srgbClr val="7030A0"/>
                </a:solidFill>
                <a:effectLst/>
              </a:rPr>
              <a:t>deploy and manage </a:t>
            </a:r>
            <a:r>
              <a:rPr lang="en-US" sz="3600" b="0" i="0" dirty="0">
                <a:solidFill>
                  <a:srgbClr val="273239"/>
                </a:solidFill>
                <a:effectLst/>
              </a:rPr>
              <a:t>private blockchain networks instead of coding blockchain implementation from scratch.</a:t>
            </a:r>
          </a:p>
          <a:p>
            <a:pPr algn="just" fontAlgn="base">
              <a:buFont typeface="Arial" panose="020B0604020202020204" pitchFamily="34" charset="0"/>
              <a:buChar char="•"/>
            </a:pPr>
            <a:r>
              <a:rPr lang="en-US" sz="3600" b="1" i="0" dirty="0">
                <a:solidFill>
                  <a:srgbClr val="273239"/>
                </a:solidFill>
                <a:effectLst/>
              </a:rPr>
              <a:t>Network size:</a:t>
            </a:r>
            <a:r>
              <a:rPr lang="en-US" sz="3600" b="0" i="0" dirty="0">
                <a:solidFill>
                  <a:srgbClr val="273239"/>
                </a:solidFill>
                <a:effectLst/>
              </a:rPr>
              <a:t> Ethereum network can work with </a:t>
            </a:r>
            <a:r>
              <a:rPr lang="en-US" sz="3600" b="0" i="0" dirty="0">
                <a:solidFill>
                  <a:schemeClr val="accent2">
                    <a:lumMod val="75000"/>
                  </a:schemeClr>
                </a:solidFill>
                <a:effectLst/>
              </a:rPr>
              <a:t>hundreds of nodes </a:t>
            </a:r>
            <a:r>
              <a:rPr lang="en-US" sz="3600" b="0" i="0" dirty="0">
                <a:solidFill>
                  <a:srgbClr val="273239"/>
                </a:solidFill>
                <a:effectLst/>
              </a:rPr>
              <a:t>and </a:t>
            </a:r>
            <a:r>
              <a:rPr lang="en-US" sz="3600" b="0" i="0" dirty="0">
                <a:solidFill>
                  <a:schemeClr val="accent4">
                    <a:lumMod val="75000"/>
                  </a:schemeClr>
                </a:solidFill>
                <a:effectLst/>
              </a:rPr>
              <a:t>millions of users</a:t>
            </a:r>
            <a:r>
              <a:rPr lang="en-US" sz="3600" b="0" i="0" dirty="0">
                <a:solidFill>
                  <a:srgbClr val="273239"/>
                </a:solidFill>
                <a:effectLst/>
              </a:rPr>
              <a:t>. </a:t>
            </a:r>
          </a:p>
          <a:p>
            <a:pPr algn="just" fontAlgn="base">
              <a:buFont typeface="Arial" panose="020B0604020202020204" pitchFamily="34" charset="0"/>
              <a:buChar char="•"/>
            </a:pPr>
            <a:r>
              <a:rPr lang="en-US" sz="3600" b="1" i="0" dirty="0">
                <a:solidFill>
                  <a:srgbClr val="273239"/>
                </a:solidFill>
                <a:effectLst/>
              </a:rPr>
              <a:t>Data coordination: </a:t>
            </a:r>
            <a:r>
              <a:rPr lang="en-US" sz="3600" b="0" i="0" dirty="0">
                <a:solidFill>
                  <a:srgbClr val="273239"/>
                </a:solidFill>
                <a:effectLst/>
              </a:rPr>
              <a:t>Ethereum decentralized architecture better allocates information so that the network participants </a:t>
            </a:r>
            <a:r>
              <a:rPr lang="en-US" sz="3600" b="0" i="0" dirty="0">
                <a:solidFill>
                  <a:schemeClr val="accent5">
                    <a:lumMod val="75000"/>
                  </a:schemeClr>
                </a:solidFill>
                <a:effectLst/>
              </a:rPr>
              <a:t>don’t have to rely on a central entity</a:t>
            </a:r>
            <a:r>
              <a:rPr lang="en-US" sz="3600" b="0" i="0" dirty="0">
                <a:solidFill>
                  <a:srgbClr val="273239"/>
                </a:solidFill>
                <a:effectLst/>
              </a:rPr>
              <a:t> to manage the system and mediate transactions.</a:t>
            </a:r>
          </a:p>
          <a:p>
            <a:endParaRPr lang="en-IN" dirty="0"/>
          </a:p>
        </p:txBody>
      </p:sp>
    </p:spTree>
    <p:extLst>
      <p:ext uri="{BB962C8B-B14F-4D97-AF65-F5344CB8AC3E}">
        <p14:creationId xmlns:p14="http://schemas.microsoft.com/office/powerpoint/2010/main" val="294031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B2CC-2181-ACA7-4B93-086B014D70DE}"/>
              </a:ext>
            </a:extLst>
          </p:cNvPr>
          <p:cNvSpPr>
            <a:spLocks noGrp="1"/>
          </p:cNvSpPr>
          <p:nvPr>
            <p:ph type="title"/>
          </p:nvPr>
        </p:nvSpPr>
        <p:spPr/>
        <p:txBody>
          <a:bodyPr/>
          <a:lstStyle/>
          <a:p>
            <a:r>
              <a:rPr lang="en-IN" i="0">
                <a:solidFill>
                  <a:srgbClr val="FF0000"/>
                </a:solidFill>
                <a:effectLst/>
                <a:latin typeface="Nunito" pitchFamily="2" charset="0"/>
              </a:rPr>
              <a:t>Drawbacks of Ethereum</a:t>
            </a:r>
            <a:endParaRPr lang="en-IN" dirty="0">
              <a:solidFill>
                <a:srgbClr val="FF0000"/>
              </a:solidFill>
            </a:endParaRPr>
          </a:p>
        </p:txBody>
      </p:sp>
      <p:sp>
        <p:nvSpPr>
          <p:cNvPr id="3" name="Content Placeholder 2">
            <a:extLst>
              <a:ext uri="{FF2B5EF4-FFF2-40B4-BE49-F238E27FC236}">
                <a16:creationId xmlns:a16="http://schemas.microsoft.com/office/drawing/2014/main" id="{5C1734D0-6B75-4825-8109-79E611970345}"/>
              </a:ext>
            </a:extLst>
          </p:cNvPr>
          <p:cNvSpPr>
            <a:spLocks noGrp="1"/>
          </p:cNvSpPr>
          <p:nvPr>
            <p:ph idx="1"/>
          </p:nvPr>
        </p:nvSpPr>
        <p:spPr/>
        <p:txBody>
          <a:bodyPr/>
          <a:lstStyle/>
          <a:p>
            <a:pPr algn="just" fontAlgn="base">
              <a:buFont typeface="Arial" panose="020B0604020202020204" pitchFamily="34" charset="0"/>
              <a:buChar char="•"/>
            </a:pPr>
            <a:r>
              <a:rPr lang="en-US" b="1" i="0" dirty="0">
                <a:solidFill>
                  <a:srgbClr val="00B0F0"/>
                </a:solidFill>
                <a:effectLst/>
                <a:latin typeface="+mj-lt"/>
              </a:rPr>
              <a:t>Complicated programming language</a:t>
            </a:r>
            <a:r>
              <a:rPr lang="en-US" b="1" i="0" dirty="0">
                <a:solidFill>
                  <a:srgbClr val="273239"/>
                </a:solidFill>
                <a:effectLst/>
                <a:latin typeface="+mj-lt"/>
              </a:rPr>
              <a:t>: </a:t>
            </a:r>
            <a:r>
              <a:rPr lang="en-US" b="0" i="0" dirty="0">
                <a:solidFill>
                  <a:srgbClr val="273239"/>
                </a:solidFill>
                <a:effectLst/>
                <a:latin typeface="+mj-lt"/>
              </a:rPr>
              <a:t>Learning solidity for programming smart contracts on Ethereum can be challenging.</a:t>
            </a:r>
          </a:p>
          <a:p>
            <a:pPr algn="just" fontAlgn="base">
              <a:buFont typeface="Arial" panose="020B0604020202020204" pitchFamily="34" charset="0"/>
              <a:buChar char="•"/>
            </a:pPr>
            <a:r>
              <a:rPr lang="en-US" b="1" i="0" dirty="0">
                <a:solidFill>
                  <a:srgbClr val="00B050"/>
                </a:solidFill>
                <a:effectLst/>
                <a:latin typeface="+mj-lt"/>
              </a:rPr>
              <a:t>Volatile cryptocurrency</a:t>
            </a:r>
            <a:r>
              <a:rPr lang="en-US" b="1" i="0" dirty="0">
                <a:solidFill>
                  <a:srgbClr val="273239"/>
                </a:solidFill>
                <a:effectLst/>
                <a:latin typeface="+mj-lt"/>
              </a:rPr>
              <a:t>: </a:t>
            </a:r>
            <a:r>
              <a:rPr lang="en-US" b="0" i="0" dirty="0">
                <a:solidFill>
                  <a:srgbClr val="273239"/>
                </a:solidFill>
                <a:effectLst/>
                <a:latin typeface="+mj-lt"/>
              </a:rPr>
              <a:t>Ethereum investing can be risky as the price of Ether is very volatile, resulting in significant gains as well as a significant losses.</a:t>
            </a:r>
          </a:p>
          <a:p>
            <a:pPr algn="just" fontAlgn="base">
              <a:buFont typeface="Arial" panose="020B0604020202020204" pitchFamily="34" charset="0"/>
              <a:buChar char="•"/>
            </a:pPr>
            <a:r>
              <a:rPr lang="en-US" b="1" i="0" dirty="0">
                <a:solidFill>
                  <a:schemeClr val="accent2">
                    <a:lumMod val="75000"/>
                  </a:schemeClr>
                </a:solidFill>
                <a:effectLst/>
                <a:latin typeface="+mj-lt"/>
              </a:rPr>
              <a:t>Low transaction rate</a:t>
            </a:r>
            <a:r>
              <a:rPr lang="en-US" b="1" i="0" dirty="0">
                <a:solidFill>
                  <a:srgbClr val="273239"/>
                </a:solidFill>
                <a:effectLst/>
                <a:latin typeface="+mj-lt"/>
              </a:rPr>
              <a:t>: </a:t>
            </a:r>
            <a:r>
              <a:rPr lang="en-US" b="0" i="0" dirty="0">
                <a:solidFill>
                  <a:srgbClr val="273239"/>
                </a:solidFill>
                <a:effectLst/>
                <a:latin typeface="+mj-lt"/>
              </a:rPr>
              <a:t>Bitcoin has an average transaction rate of 7 TPS and Ethereum has an average speed of 15 TPS which is almost double that of Bitcoin but it is still not enough.</a:t>
            </a:r>
          </a:p>
          <a:p>
            <a:endParaRPr lang="en-IN" dirty="0"/>
          </a:p>
        </p:txBody>
      </p:sp>
    </p:spTree>
    <p:extLst>
      <p:ext uri="{BB962C8B-B14F-4D97-AF65-F5344CB8AC3E}">
        <p14:creationId xmlns:p14="http://schemas.microsoft.com/office/powerpoint/2010/main" val="222966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5F23-87A8-FA24-58CA-436C970D4075}"/>
              </a:ext>
            </a:extLst>
          </p:cNvPr>
          <p:cNvSpPr>
            <a:spLocks noGrp="1"/>
          </p:cNvSpPr>
          <p:nvPr>
            <p:ph type="title"/>
          </p:nvPr>
        </p:nvSpPr>
        <p:spPr/>
        <p:txBody>
          <a:bodyPr/>
          <a:lstStyle/>
          <a:p>
            <a:r>
              <a:rPr lang="en-US" dirty="0">
                <a:solidFill>
                  <a:srgbClr val="FF0000"/>
                </a:solidFill>
              </a:rPr>
              <a:t>Bitcoin Vs Ethereum</a:t>
            </a:r>
            <a:endParaRPr lang="en-IN" dirty="0">
              <a:solidFill>
                <a:srgbClr val="FF0000"/>
              </a:solidFill>
            </a:endParaRPr>
          </a:p>
        </p:txBody>
      </p:sp>
      <p:graphicFrame>
        <p:nvGraphicFramePr>
          <p:cNvPr id="5" name="Table 5">
            <a:extLst>
              <a:ext uri="{FF2B5EF4-FFF2-40B4-BE49-F238E27FC236}">
                <a16:creationId xmlns:a16="http://schemas.microsoft.com/office/drawing/2014/main" id="{17BB0A18-EDF0-E9D5-11B9-18BFBAB0D524}"/>
              </a:ext>
            </a:extLst>
          </p:cNvPr>
          <p:cNvGraphicFramePr>
            <a:graphicFrameLocks noGrp="1"/>
          </p:cNvGraphicFramePr>
          <p:nvPr>
            <p:extLst>
              <p:ext uri="{D42A27DB-BD31-4B8C-83A1-F6EECF244321}">
                <p14:modId xmlns:p14="http://schemas.microsoft.com/office/powerpoint/2010/main" val="1189494165"/>
              </p:ext>
            </p:extLst>
          </p:nvPr>
        </p:nvGraphicFramePr>
        <p:xfrm>
          <a:off x="1127539" y="1534675"/>
          <a:ext cx="10226261" cy="4150360"/>
        </p:xfrm>
        <a:graphic>
          <a:graphicData uri="http://schemas.openxmlformats.org/drawingml/2006/table">
            <a:tbl>
              <a:tblPr firstRow="1" bandRow="1">
                <a:tableStyleId>{5C22544A-7EE6-4342-B048-85BDC9FD1C3A}</a:tableStyleId>
              </a:tblPr>
              <a:tblGrid>
                <a:gridCol w="2520440">
                  <a:extLst>
                    <a:ext uri="{9D8B030D-6E8A-4147-A177-3AD203B41FA5}">
                      <a16:colId xmlns:a16="http://schemas.microsoft.com/office/drawing/2014/main" val="2839790077"/>
                    </a:ext>
                  </a:extLst>
                </a:gridCol>
                <a:gridCol w="3617525">
                  <a:extLst>
                    <a:ext uri="{9D8B030D-6E8A-4147-A177-3AD203B41FA5}">
                      <a16:colId xmlns:a16="http://schemas.microsoft.com/office/drawing/2014/main" val="1828871605"/>
                    </a:ext>
                  </a:extLst>
                </a:gridCol>
                <a:gridCol w="4088296">
                  <a:extLst>
                    <a:ext uri="{9D8B030D-6E8A-4147-A177-3AD203B41FA5}">
                      <a16:colId xmlns:a16="http://schemas.microsoft.com/office/drawing/2014/main" val="2733726767"/>
                    </a:ext>
                  </a:extLst>
                </a:gridCol>
              </a:tblGrid>
              <a:tr h="370840">
                <a:tc>
                  <a:txBody>
                    <a:bodyPr/>
                    <a:lstStyle/>
                    <a:p>
                      <a:r>
                        <a:rPr lang="en-US" dirty="0"/>
                        <a:t>Parameters</a:t>
                      </a:r>
                      <a:endParaRPr lang="en-IN" dirty="0"/>
                    </a:p>
                  </a:txBody>
                  <a:tcPr/>
                </a:tc>
                <a:tc>
                  <a:txBody>
                    <a:bodyPr/>
                    <a:lstStyle/>
                    <a:p>
                      <a:r>
                        <a:rPr lang="en-US" dirty="0"/>
                        <a:t>Bitcoin (BTC)</a:t>
                      </a:r>
                      <a:endParaRPr lang="en-IN" dirty="0"/>
                    </a:p>
                  </a:txBody>
                  <a:tcPr/>
                </a:tc>
                <a:tc>
                  <a:txBody>
                    <a:bodyPr/>
                    <a:lstStyle/>
                    <a:p>
                      <a:r>
                        <a:rPr lang="en-US" dirty="0"/>
                        <a:t>Ethereum (ETH)</a:t>
                      </a:r>
                      <a:endParaRPr lang="en-IN" dirty="0"/>
                    </a:p>
                  </a:txBody>
                  <a:tcPr/>
                </a:tc>
                <a:extLst>
                  <a:ext uri="{0D108BD9-81ED-4DB2-BD59-A6C34878D82A}">
                    <a16:rowId xmlns:a16="http://schemas.microsoft.com/office/drawing/2014/main" val="2384318091"/>
                  </a:ext>
                </a:extLst>
              </a:tr>
              <a:tr h="370840">
                <a:tc>
                  <a:txBody>
                    <a:bodyPr/>
                    <a:lstStyle/>
                    <a:p>
                      <a:r>
                        <a:rPr lang="en-US" dirty="0"/>
                        <a:t>Creator(s)</a:t>
                      </a:r>
                      <a:endParaRPr lang="en-IN" dirty="0"/>
                    </a:p>
                  </a:txBody>
                  <a:tcPr/>
                </a:tc>
                <a:tc>
                  <a:txBody>
                    <a:bodyPr/>
                    <a:lstStyle/>
                    <a:p>
                      <a:r>
                        <a:rPr lang="en-US" dirty="0"/>
                        <a:t>Satoshi Nakamoto</a:t>
                      </a:r>
                      <a:endParaRPr lang="en-IN" dirty="0"/>
                    </a:p>
                  </a:txBody>
                  <a:tcPr/>
                </a:tc>
                <a:tc>
                  <a:txBody>
                    <a:bodyPr/>
                    <a:lstStyle/>
                    <a:p>
                      <a:r>
                        <a:rPr lang="en-US" dirty="0" err="1"/>
                        <a:t>Vitalik</a:t>
                      </a:r>
                      <a:r>
                        <a:rPr lang="en-US" dirty="0"/>
                        <a:t> </a:t>
                      </a:r>
                      <a:r>
                        <a:rPr lang="en-US" dirty="0" err="1"/>
                        <a:t>Butterin</a:t>
                      </a:r>
                      <a:r>
                        <a:rPr lang="en-US" dirty="0"/>
                        <a:t>, Gavin Wood, etc.</a:t>
                      </a:r>
                      <a:endParaRPr lang="en-IN" dirty="0"/>
                    </a:p>
                  </a:txBody>
                  <a:tcPr/>
                </a:tc>
                <a:extLst>
                  <a:ext uri="{0D108BD9-81ED-4DB2-BD59-A6C34878D82A}">
                    <a16:rowId xmlns:a16="http://schemas.microsoft.com/office/drawing/2014/main" val="2688010443"/>
                  </a:ext>
                </a:extLst>
              </a:tr>
              <a:tr h="370840">
                <a:tc>
                  <a:txBody>
                    <a:bodyPr/>
                    <a:lstStyle/>
                    <a:p>
                      <a:r>
                        <a:rPr lang="en-US" dirty="0"/>
                        <a:t>Launching Date</a:t>
                      </a:r>
                      <a:endParaRPr lang="en-IN" dirty="0"/>
                    </a:p>
                  </a:txBody>
                  <a:tcPr/>
                </a:tc>
                <a:tc>
                  <a:txBody>
                    <a:bodyPr/>
                    <a:lstStyle/>
                    <a:p>
                      <a:r>
                        <a:rPr lang="en-US" dirty="0"/>
                        <a:t>January 2009</a:t>
                      </a:r>
                      <a:endParaRPr lang="en-IN" dirty="0"/>
                    </a:p>
                  </a:txBody>
                  <a:tcPr/>
                </a:tc>
                <a:tc>
                  <a:txBody>
                    <a:bodyPr/>
                    <a:lstStyle/>
                    <a:p>
                      <a:r>
                        <a:rPr lang="en-US" dirty="0"/>
                        <a:t>July 2015</a:t>
                      </a:r>
                      <a:endParaRPr lang="en-IN" dirty="0"/>
                    </a:p>
                  </a:txBody>
                  <a:tcPr/>
                </a:tc>
                <a:extLst>
                  <a:ext uri="{0D108BD9-81ED-4DB2-BD59-A6C34878D82A}">
                    <a16:rowId xmlns:a16="http://schemas.microsoft.com/office/drawing/2014/main" val="850082626"/>
                  </a:ext>
                </a:extLst>
              </a:tr>
              <a:tr h="370840">
                <a:tc>
                  <a:txBody>
                    <a:bodyPr/>
                    <a:lstStyle/>
                    <a:p>
                      <a:r>
                        <a:rPr lang="en-US" dirty="0"/>
                        <a:t>Currency Vs Platform</a:t>
                      </a:r>
                      <a:endParaRPr lang="en-IN" dirty="0"/>
                    </a:p>
                  </a:txBody>
                  <a:tcPr/>
                </a:tc>
                <a:tc>
                  <a:txBody>
                    <a:bodyPr/>
                    <a:lstStyle/>
                    <a:p>
                      <a:r>
                        <a:rPr lang="en-US" dirty="0"/>
                        <a:t>Alternative to traditional flat currencies (medium of exchange, store of value) </a:t>
                      </a:r>
                      <a:endParaRPr lang="en-IN" dirty="0"/>
                    </a:p>
                  </a:txBody>
                  <a:tcPr/>
                </a:tc>
                <a:tc>
                  <a:txBody>
                    <a:bodyPr/>
                    <a:lstStyle/>
                    <a:p>
                      <a:r>
                        <a:rPr lang="en-US" dirty="0"/>
                        <a:t>Platform to run smart contracts and applications via Ether</a:t>
                      </a:r>
                      <a:endParaRPr lang="en-IN" dirty="0"/>
                    </a:p>
                  </a:txBody>
                  <a:tcPr/>
                </a:tc>
                <a:extLst>
                  <a:ext uri="{0D108BD9-81ED-4DB2-BD59-A6C34878D82A}">
                    <a16:rowId xmlns:a16="http://schemas.microsoft.com/office/drawing/2014/main" val="4133587651"/>
                  </a:ext>
                </a:extLst>
              </a:tr>
              <a:tr h="370840">
                <a:tc>
                  <a:txBody>
                    <a:bodyPr/>
                    <a:lstStyle/>
                    <a:p>
                      <a:r>
                        <a:rPr lang="en-US" dirty="0"/>
                        <a:t>Cryptographic Algorithm</a:t>
                      </a:r>
                      <a:endParaRPr lang="en-IN" dirty="0"/>
                    </a:p>
                  </a:txBody>
                  <a:tcPr/>
                </a:tc>
                <a:tc>
                  <a:txBody>
                    <a:bodyPr/>
                    <a:lstStyle/>
                    <a:p>
                      <a:r>
                        <a:rPr lang="en-US" dirty="0"/>
                        <a:t>SHA-256 algorithm</a:t>
                      </a:r>
                      <a:endParaRPr lang="en-IN" dirty="0"/>
                    </a:p>
                  </a:txBody>
                  <a:tcPr/>
                </a:tc>
                <a:tc>
                  <a:txBody>
                    <a:bodyPr/>
                    <a:lstStyle/>
                    <a:p>
                      <a:r>
                        <a:rPr lang="en-US" dirty="0" err="1"/>
                        <a:t>Ethash</a:t>
                      </a:r>
                      <a:endParaRPr lang="en-IN" dirty="0"/>
                    </a:p>
                  </a:txBody>
                  <a:tcPr/>
                </a:tc>
                <a:extLst>
                  <a:ext uri="{0D108BD9-81ED-4DB2-BD59-A6C34878D82A}">
                    <a16:rowId xmlns:a16="http://schemas.microsoft.com/office/drawing/2014/main" val="2939674203"/>
                  </a:ext>
                </a:extLst>
              </a:tr>
              <a:tr h="370840">
                <a:tc>
                  <a:txBody>
                    <a:bodyPr/>
                    <a:lstStyle/>
                    <a:p>
                      <a:r>
                        <a:rPr lang="en-US" dirty="0"/>
                        <a:t>Consensus Algorithm</a:t>
                      </a:r>
                      <a:endParaRPr lang="en-IN" dirty="0"/>
                    </a:p>
                  </a:txBody>
                  <a:tcPr/>
                </a:tc>
                <a:tc>
                  <a:txBody>
                    <a:bodyPr/>
                    <a:lstStyle/>
                    <a:p>
                      <a:r>
                        <a:rPr lang="en-US" dirty="0" err="1"/>
                        <a:t>PoW</a:t>
                      </a:r>
                      <a:endParaRPr lang="en-IN" dirty="0"/>
                    </a:p>
                  </a:txBody>
                  <a:tcPr/>
                </a:tc>
                <a:tc>
                  <a:txBody>
                    <a:bodyPr/>
                    <a:lstStyle/>
                    <a:p>
                      <a:r>
                        <a:rPr lang="en-US" dirty="0" err="1"/>
                        <a:t>PoW</a:t>
                      </a:r>
                      <a:r>
                        <a:rPr lang="en-US" dirty="0"/>
                        <a:t>, moving to </a:t>
                      </a:r>
                      <a:r>
                        <a:rPr lang="en-US" dirty="0" err="1"/>
                        <a:t>PoS</a:t>
                      </a:r>
                      <a:endParaRPr lang="en-IN" dirty="0"/>
                    </a:p>
                  </a:txBody>
                  <a:tcPr/>
                </a:tc>
                <a:extLst>
                  <a:ext uri="{0D108BD9-81ED-4DB2-BD59-A6C34878D82A}">
                    <a16:rowId xmlns:a16="http://schemas.microsoft.com/office/drawing/2014/main" val="891974234"/>
                  </a:ext>
                </a:extLst>
              </a:tr>
              <a:tr h="370840">
                <a:tc>
                  <a:txBody>
                    <a:bodyPr/>
                    <a:lstStyle/>
                    <a:p>
                      <a:r>
                        <a:rPr lang="en-US" dirty="0"/>
                        <a:t>Block finding time</a:t>
                      </a:r>
                      <a:endParaRPr lang="en-IN" dirty="0"/>
                    </a:p>
                  </a:txBody>
                  <a:tcPr/>
                </a:tc>
                <a:tc>
                  <a:txBody>
                    <a:bodyPr/>
                    <a:lstStyle/>
                    <a:p>
                      <a:r>
                        <a:rPr lang="en-US" dirty="0"/>
                        <a:t>10 minutes on average</a:t>
                      </a:r>
                      <a:endParaRPr lang="en-IN" dirty="0"/>
                    </a:p>
                  </a:txBody>
                  <a:tcPr/>
                </a:tc>
                <a:tc>
                  <a:txBody>
                    <a:bodyPr/>
                    <a:lstStyle/>
                    <a:p>
                      <a:r>
                        <a:rPr lang="en-US" dirty="0"/>
                        <a:t>10 -12 seconds on average</a:t>
                      </a:r>
                      <a:endParaRPr lang="en-IN" dirty="0"/>
                    </a:p>
                  </a:txBody>
                  <a:tcPr/>
                </a:tc>
                <a:extLst>
                  <a:ext uri="{0D108BD9-81ED-4DB2-BD59-A6C34878D82A}">
                    <a16:rowId xmlns:a16="http://schemas.microsoft.com/office/drawing/2014/main" val="2354275132"/>
                  </a:ext>
                </a:extLst>
              </a:tr>
              <a:tr h="370840">
                <a:tc>
                  <a:txBody>
                    <a:bodyPr/>
                    <a:lstStyle/>
                    <a:p>
                      <a:r>
                        <a:rPr lang="en-US" dirty="0"/>
                        <a:t>Transaction Throughput</a:t>
                      </a:r>
                      <a:endParaRPr lang="en-IN" dirty="0"/>
                    </a:p>
                  </a:txBody>
                  <a:tcPr/>
                </a:tc>
                <a:tc>
                  <a:txBody>
                    <a:bodyPr/>
                    <a:lstStyle/>
                    <a:p>
                      <a:r>
                        <a:rPr lang="en-US" dirty="0"/>
                        <a:t>7 transactions per second</a:t>
                      </a:r>
                      <a:endParaRPr lang="en-IN" dirty="0"/>
                    </a:p>
                  </a:txBody>
                  <a:tcPr/>
                </a:tc>
                <a:tc>
                  <a:txBody>
                    <a:bodyPr/>
                    <a:lstStyle/>
                    <a:p>
                      <a:r>
                        <a:rPr lang="en-US" dirty="0"/>
                        <a:t>15 transactions per second</a:t>
                      </a:r>
                      <a:endParaRPr lang="en-IN" dirty="0"/>
                    </a:p>
                  </a:txBody>
                  <a:tcPr/>
                </a:tc>
                <a:extLst>
                  <a:ext uri="{0D108BD9-81ED-4DB2-BD59-A6C34878D82A}">
                    <a16:rowId xmlns:a16="http://schemas.microsoft.com/office/drawing/2014/main" val="2232168888"/>
                  </a:ext>
                </a:extLst>
              </a:tr>
              <a:tr h="370840">
                <a:tc>
                  <a:txBody>
                    <a:bodyPr/>
                    <a:lstStyle/>
                    <a:p>
                      <a:r>
                        <a:rPr lang="en-US" dirty="0"/>
                        <a:t>Supply</a:t>
                      </a:r>
                      <a:endParaRPr lang="en-IN" dirty="0"/>
                    </a:p>
                  </a:txBody>
                  <a:tcPr/>
                </a:tc>
                <a:tc>
                  <a:txBody>
                    <a:bodyPr/>
                    <a:lstStyle/>
                    <a:p>
                      <a:r>
                        <a:rPr lang="en-US" dirty="0"/>
                        <a:t>Finite supply – capped at 21 million BTC</a:t>
                      </a:r>
                      <a:endParaRPr lang="en-IN" dirty="0"/>
                    </a:p>
                  </a:txBody>
                  <a:tcPr/>
                </a:tc>
                <a:tc>
                  <a:txBody>
                    <a:bodyPr/>
                    <a:lstStyle/>
                    <a:p>
                      <a:r>
                        <a:rPr lang="en-US" dirty="0"/>
                        <a:t>Infinite Supply</a:t>
                      </a:r>
                      <a:endParaRPr lang="en-IN" dirty="0"/>
                    </a:p>
                  </a:txBody>
                  <a:tcPr/>
                </a:tc>
                <a:extLst>
                  <a:ext uri="{0D108BD9-81ED-4DB2-BD59-A6C34878D82A}">
                    <a16:rowId xmlns:a16="http://schemas.microsoft.com/office/drawing/2014/main" val="2321100704"/>
                  </a:ext>
                </a:extLst>
              </a:tr>
            </a:tbl>
          </a:graphicData>
        </a:graphic>
      </p:graphicFrame>
    </p:spTree>
    <p:extLst>
      <p:ext uri="{BB962C8B-B14F-4D97-AF65-F5344CB8AC3E}">
        <p14:creationId xmlns:p14="http://schemas.microsoft.com/office/powerpoint/2010/main" val="236032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D1D5-08DC-061D-BCEA-77186997CD6B}"/>
              </a:ext>
            </a:extLst>
          </p:cNvPr>
          <p:cNvSpPr>
            <a:spLocks noGrp="1"/>
          </p:cNvSpPr>
          <p:nvPr>
            <p:ph type="title"/>
          </p:nvPr>
        </p:nvSpPr>
        <p:spPr/>
        <p:txBody>
          <a:bodyPr/>
          <a:lstStyle/>
          <a:p>
            <a:r>
              <a:rPr lang="en-US">
                <a:solidFill>
                  <a:srgbClr val="FF0000"/>
                </a:solidFill>
              </a:rPr>
              <a:t>Smart Contracts</a:t>
            </a:r>
            <a:endParaRPr lang="en-IN" dirty="0">
              <a:solidFill>
                <a:srgbClr val="FF0000"/>
              </a:solidFill>
            </a:endParaRPr>
          </a:p>
        </p:txBody>
      </p:sp>
      <p:sp>
        <p:nvSpPr>
          <p:cNvPr id="3" name="Content Placeholder 2">
            <a:extLst>
              <a:ext uri="{FF2B5EF4-FFF2-40B4-BE49-F238E27FC236}">
                <a16:creationId xmlns:a16="http://schemas.microsoft.com/office/drawing/2014/main" id="{AC6756A6-D97F-50A3-E25C-824BD26BF684}"/>
              </a:ext>
            </a:extLst>
          </p:cNvPr>
          <p:cNvSpPr>
            <a:spLocks noGrp="1"/>
          </p:cNvSpPr>
          <p:nvPr>
            <p:ph idx="1"/>
          </p:nvPr>
        </p:nvSpPr>
        <p:spPr/>
        <p:txBody>
          <a:bodyPr/>
          <a:lstStyle/>
          <a:p>
            <a:pPr algn="just"/>
            <a:r>
              <a:rPr lang="en-US" sz="2400" b="0" i="0" u="none" strike="noStrike" baseline="0" dirty="0"/>
              <a:t>A "smart contract" is simply a program that runs on the Ethereum Blockchain. </a:t>
            </a:r>
          </a:p>
          <a:p>
            <a:pPr algn="just"/>
            <a:r>
              <a:rPr lang="en-US" sz="2400" b="0" i="0" u="none" strike="noStrike" baseline="0" dirty="0"/>
              <a:t>It's a collection of code (its functions) and data (its state) that resides at a specific address on the Ethereum blockchain.</a:t>
            </a:r>
          </a:p>
          <a:p>
            <a:pPr algn="just"/>
            <a:r>
              <a:rPr lang="en-US" sz="2400" b="0" i="0" u="none" strike="noStrike" baseline="0" dirty="0"/>
              <a:t>Smart contracts allow the performance of credible transactions without third parties. These transactions are trackable and irreversible.</a:t>
            </a:r>
          </a:p>
          <a:p>
            <a:pPr algn="just"/>
            <a:r>
              <a:rPr lang="en-US" sz="2400" b="0" i="0" u="none" strike="noStrike" baseline="0" dirty="0"/>
              <a:t>A smart contract is a code that runs on EVM.</a:t>
            </a:r>
          </a:p>
          <a:p>
            <a:pPr algn="just"/>
            <a:r>
              <a:rPr lang="en-US" sz="2400" b="0" i="0" u="none" strike="noStrike" baseline="0" dirty="0"/>
              <a:t>Using the logic programmed in the contract it can distribute that ether to accounts or even other smart contracts.</a:t>
            </a:r>
          </a:p>
          <a:p>
            <a:pPr marL="0" indent="0">
              <a:buNone/>
            </a:pPr>
            <a:endParaRPr lang="en-IN" dirty="0"/>
          </a:p>
        </p:txBody>
      </p:sp>
    </p:spTree>
    <p:extLst>
      <p:ext uri="{BB962C8B-B14F-4D97-AF65-F5344CB8AC3E}">
        <p14:creationId xmlns:p14="http://schemas.microsoft.com/office/powerpoint/2010/main" val="152055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234F-0DF7-8AF9-4FF7-C1C2964152C2}"/>
              </a:ext>
            </a:extLst>
          </p:cNvPr>
          <p:cNvSpPr>
            <a:spLocks noGrp="1"/>
          </p:cNvSpPr>
          <p:nvPr>
            <p:ph type="title"/>
          </p:nvPr>
        </p:nvSpPr>
        <p:spPr>
          <a:xfrm>
            <a:off x="768626" y="18255"/>
            <a:ext cx="10515600" cy="1015415"/>
          </a:xfrm>
        </p:spPr>
        <p:txBody>
          <a:bodyPr/>
          <a:lstStyle/>
          <a:p>
            <a:r>
              <a:rPr lang="en-US" dirty="0">
                <a:solidFill>
                  <a:srgbClr val="FF0000"/>
                </a:solidFill>
              </a:rPr>
              <a:t>Features of Smart Contract</a:t>
            </a:r>
            <a:endParaRPr lang="en-IN" dirty="0">
              <a:solidFill>
                <a:srgbClr val="FF0000"/>
              </a:solidFill>
            </a:endParaRPr>
          </a:p>
        </p:txBody>
      </p:sp>
      <p:sp>
        <p:nvSpPr>
          <p:cNvPr id="3" name="Content Placeholder 2">
            <a:extLst>
              <a:ext uri="{FF2B5EF4-FFF2-40B4-BE49-F238E27FC236}">
                <a16:creationId xmlns:a16="http://schemas.microsoft.com/office/drawing/2014/main" id="{1CFEDB5B-CC26-AF34-9DA7-C0EEF7314B5B}"/>
              </a:ext>
            </a:extLst>
          </p:cNvPr>
          <p:cNvSpPr>
            <a:spLocks noGrp="1"/>
          </p:cNvSpPr>
          <p:nvPr>
            <p:ph idx="1"/>
          </p:nvPr>
        </p:nvSpPr>
        <p:spPr>
          <a:xfrm>
            <a:off x="838200" y="834887"/>
            <a:ext cx="10515600" cy="5874025"/>
          </a:xfrm>
        </p:spPr>
        <p:txBody>
          <a:bodyPr>
            <a:noAutofit/>
          </a:bodyPr>
          <a:lstStyle/>
          <a:p>
            <a:pPr algn="just"/>
            <a:r>
              <a:rPr lang="en-US" sz="1800" b="1" i="0" u="none" strike="noStrike" baseline="0" dirty="0">
                <a:latin typeface="Calibri" panose="020F0502020204030204" pitchFamily="34" charset="0"/>
                <a:cs typeface="Calibri" panose="020F0502020204030204" pitchFamily="34" charset="0"/>
              </a:rPr>
              <a:t>Distributed: </a:t>
            </a:r>
            <a:r>
              <a:rPr lang="en-US" sz="1800" b="0" i="0" u="none" strike="noStrike" baseline="0" dirty="0">
                <a:latin typeface="Calibri" panose="020F0502020204030204" pitchFamily="34" charset="0"/>
                <a:cs typeface="Calibri" panose="020F0502020204030204" pitchFamily="34" charset="0"/>
              </a:rPr>
              <a:t>Everyone on the network is guaranteed to have a copy of all the conditions of the smart contract and they cannot be changed by one of the parties. A smart contract is replicated and distributed by all the nodes connected to the network.</a:t>
            </a:r>
          </a:p>
          <a:p>
            <a:pPr algn="just"/>
            <a:r>
              <a:rPr lang="en-US" sz="1800" b="1" i="0" u="none" strike="noStrike" baseline="0" dirty="0">
                <a:latin typeface="Calibri" panose="020F0502020204030204" pitchFamily="34" charset="0"/>
                <a:cs typeface="Calibri" panose="020F0502020204030204" pitchFamily="34" charset="0"/>
              </a:rPr>
              <a:t>Deterministic: </a:t>
            </a:r>
            <a:r>
              <a:rPr lang="en-US" sz="1800" b="0" i="0" u="none" strike="noStrike" baseline="0" dirty="0">
                <a:latin typeface="Calibri" panose="020F0502020204030204" pitchFamily="34" charset="0"/>
                <a:cs typeface="Calibri" panose="020F0502020204030204" pitchFamily="34" charset="0"/>
              </a:rPr>
              <a:t>Smart contracts can only perform functions for which they are designed only when the required conditions are met. The final outcome will not vary, no matter who executes the smart contract.</a:t>
            </a:r>
          </a:p>
          <a:p>
            <a:pPr algn="just"/>
            <a:r>
              <a:rPr lang="en-US" sz="1800" b="1" i="0" u="none" strike="noStrike" baseline="0" dirty="0">
                <a:latin typeface="Calibri" panose="020F0502020204030204" pitchFamily="34" charset="0"/>
                <a:cs typeface="Calibri" panose="020F0502020204030204" pitchFamily="34" charset="0"/>
              </a:rPr>
              <a:t>Immutable: </a:t>
            </a:r>
            <a:r>
              <a:rPr lang="en-US" sz="1800" b="0" i="0" u="none" strike="noStrike" baseline="0" dirty="0">
                <a:latin typeface="Calibri" panose="020F0502020204030204" pitchFamily="34" charset="0"/>
                <a:cs typeface="Calibri" panose="020F0502020204030204" pitchFamily="34" charset="0"/>
              </a:rPr>
              <a:t>Once deployed smart contract cannot be changed, it can only be removed as long as the functionality is implemented previously.</a:t>
            </a:r>
          </a:p>
          <a:p>
            <a:pPr algn="just"/>
            <a:r>
              <a:rPr lang="en-US" sz="1800" b="1" i="0" u="none" strike="noStrike" baseline="0" dirty="0">
                <a:latin typeface="Calibri" panose="020F0502020204030204" pitchFamily="34" charset="0"/>
                <a:cs typeface="Calibri" panose="020F0502020204030204" pitchFamily="34" charset="0"/>
              </a:rPr>
              <a:t>Autonomy: </a:t>
            </a:r>
            <a:r>
              <a:rPr lang="en-US" sz="1800" b="0" i="0" u="none" strike="noStrike" baseline="0" dirty="0">
                <a:latin typeface="Calibri" panose="020F0502020204030204" pitchFamily="34" charset="0"/>
                <a:cs typeface="Calibri" panose="020F0502020204030204" pitchFamily="34" charset="0"/>
              </a:rPr>
              <a:t>There is no third party involved. The contract is made by you and shared between the parties. No intermediaries are involved which minimizes bullying and grants full authority to the dealing parties. Also, the smart contract is maintained and executed by all the nodes on the network, thus removing all the controlling power from any one party’s hand.</a:t>
            </a:r>
          </a:p>
          <a:p>
            <a:pPr algn="just"/>
            <a:r>
              <a:rPr lang="en-US" sz="1800" b="1" i="0" u="none" strike="noStrike" baseline="0" dirty="0">
                <a:latin typeface="Calibri" panose="020F0502020204030204" pitchFamily="34" charset="0"/>
                <a:cs typeface="Calibri" panose="020F0502020204030204" pitchFamily="34" charset="0"/>
              </a:rPr>
              <a:t>Customizable: </a:t>
            </a:r>
            <a:r>
              <a:rPr lang="en-US" sz="1800" b="0" i="0" u="none" strike="noStrike" baseline="0" dirty="0">
                <a:latin typeface="Calibri" panose="020F0502020204030204" pitchFamily="34" charset="0"/>
                <a:cs typeface="Calibri" panose="020F0502020204030204" pitchFamily="34" charset="0"/>
              </a:rPr>
              <a:t>Smart contracts have the ability for modification or we can say customization before being launched to do what the user wants it to do.</a:t>
            </a:r>
          </a:p>
          <a:p>
            <a:pPr algn="just"/>
            <a:r>
              <a:rPr lang="en-US" sz="1800" b="1" i="0" u="none" strike="noStrike" baseline="0" dirty="0">
                <a:latin typeface="Calibri" panose="020F0502020204030204" pitchFamily="34" charset="0"/>
                <a:cs typeface="Calibri" panose="020F0502020204030204" pitchFamily="34" charset="0"/>
              </a:rPr>
              <a:t>Transparent: </a:t>
            </a:r>
            <a:r>
              <a:rPr lang="en-US" sz="1800" b="0" i="0" u="none" strike="noStrike" baseline="0" dirty="0">
                <a:latin typeface="Calibri" panose="020F0502020204030204" pitchFamily="34" charset="0"/>
                <a:cs typeface="Calibri" panose="020F0502020204030204" pitchFamily="34" charset="0"/>
              </a:rPr>
              <a:t>Smart contracts are always stored on a publicly distributed ledger called Blockchain due to which the code is visible to everyone, whether or not they are participants in the smart contract.</a:t>
            </a:r>
          </a:p>
          <a:p>
            <a:pPr algn="just"/>
            <a:r>
              <a:rPr lang="en-US" sz="1800" b="1" i="0" u="none" strike="noStrike" baseline="0" dirty="0">
                <a:latin typeface="Calibri" panose="020F0502020204030204" pitchFamily="34" charset="0"/>
                <a:cs typeface="Calibri" panose="020F0502020204030204" pitchFamily="34" charset="0"/>
              </a:rPr>
              <a:t>Trustless: </a:t>
            </a:r>
            <a:r>
              <a:rPr lang="en-US" sz="1800" b="0" i="0" u="none" strike="noStrike" baseline="0" dirty="0">
                <a:latin typeface="Calibri" panose="020F0502020204030204" pitchFamily="34" charset="0"/>
                <a:cs typeface="Calibri" panose="020F0502020204030204" pitchFamily="34" charset="0"/>
              </a:rPr>
              <a:t>These are not required by third parties to verify the integrity of the process or to check whether the required conditions are met.</a:t>
            </a:r>
          </a:p>
          <a:p>
            <a:pPr algn="just"/>
            <a:r>
              <a:rPr lang="en-US" sz="1800" b="1" i="0" u="none" strike="noStrike" baseline="0" dirty="0">
                <a:latin typeface="Calibri" panose="020F0502020204030204" pitchFamily="34" charset="0"/>
                <a:cs typeface="Calibri" panose="020F0502020204030204" pitchFamily="34" charset="0"/>
              </a:rPr>
              <a:t>Self-verifying: </a:t>
            </a:r>
            <a:r>
              <a:rPr lang="en-US" sz="1800" b="0" i="0" u="none" strike="noStrike" baseline="0" dirty="0">
                <a:latin typeface="Calibri" panose="020F0502020204030204" pitchFamily="34" charset="0"/>
                <a:cs typeface="Calibri" panose="020F0502020204030204" pitchFamily="34" charset="0"/>
              </a:rPr>
              <a:t>These are self-verifying due to automated possibilities.</a:t>
            </a:r>
          </a:p>
          <a:p>
            <a:pPr algn="just"/>
            <a:r>
              <a:rPr lang="en-US" sz="1800" b="1" i="0" u="none" strike="noStrike" baseline="0" dirty="0">
                <a:latin typeface="Calibri" panose="020F0502020204030204" pitchFamily="34" charset="0"/>
                <a:cs typeface="Calibri" panose="020F0502020204030204" pitchFamily="34" charset="0"/>
              </a:rPr>
              <a:t>Self-enforcing: </a:t>
            </a:r>
            <a:r>
              <a:rPr lang="en-US" sz="1800" b="0" i="0" u="none" strike="noStrike" baseline="0" dirty="0">
                <a:latin typeface="Calibri" panose="020F0502020204030204" pitchFamily="34" charset="0"/>
                <a:cs typeface="Calibri" panose="020F0502020204030204" pitchFamily="34" charset="0"/>
              </a:rPr>
              <a:t>These are self-enforcing when the conditions and rules are met at all stages.</a:t>
            </a:r>
          </a:p>
          <a:p>
            <a:pPr algn="just"/>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40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C993-43F2-44C6-CAE9-3A05BBFF98A3}"/>
              </a:ext>
            </a:extLst>
          </p:cNvPr>
          <p:cNvSpPr>
            <a:spLocks noGrp="1"/>
          </p:cNvSpPr>
          <p:nvPr>
            <p:ph type="title"/>
          </p:nvPr>
        </p:nvSpPr>
        <p:spPr/>
        <p:txBody>
          <a:bodyPr/>
          <a:lstStyle/>
          <a:p>
            <a:r>
              <a:rPr lang="en-US" dirty="0">
                <a:solidFill>
                  <a:srgbClr val="FF0000"/>
                </a:solidFill>
              </a:rPr>
              <a:t>Capabilities of Smart Contract</a:t>
            </a:r>
            <a:endParaRPr lang="en-IN" dirty="0">
              <a:solidFill>
                <a:srgbClr val="FF0000"/>
              </a:solidFill>
            </a:endParaRPr>
          </a:p>
        </p:txBody>
      </p:sp>
      <p:sp>
        <p:nvSpPr>
          <p:cNvPr id="3" name="Content Placeholder 2">
            <a:extLst>
              <a:ext uri="{FF2B5EF4-FFF2-40B4-BE49-F238E27FC236}">
                <a16:creationId xmlns:a16="http://schemas.microsoft.com/office/drawing/2014/main" id="{87D6AE75-C2D1-DD28-ADEC-CAB00750217B}"/>
              </a:ext>
            </a:extLst>
          </p:cNvPr>
          <p:cNvSpPr>
            <a:spLocks noGrp="1"/>
          </p:cNvSpPr>
          <p:nvPr>
            <p:ph idx="1"/>
          </p:nvPr>
        </p:nvSpPr>
        <p:spPr/>
        <p:txBody>
          <a:bodyPr>
            <a:normAutofit fontScale="92500" lnSpcReduction="10000"/>
          </a:bodyPr>
          <a:lstStyle/>
          <a:p>
            <a:pPr algn="just"/>
            <a:r>
              <a:rPr lang="en-US" sz="1800" b="1" i="0" u="none" strike="noStrike" baseline="0" dirty="0">
                <a:latin typeface="Calisto MT" panose="02040603050505030304" pitchFamily="18" charset="0"/>
              </a:rPr>
              <a:t>Accuracy: </a:t>
            </a:r>
            <a:r>
              <a:rPr lang="en-US" sz="1800" b="0" i="0" u="none" strike="noStrike" baseline="0" dirty="0">
                <a:latin typeface="Calisto MT" panose="02040603050505030304" pitchFamily="18" charset="0"/>
              </a:rPr>
              <a:t>Smart contracts are accurate to the limit a programmer has accurately coded them for execution.</a:t>
            </a:r>
          </a:p>
          <a:p>
            <a:pPr algn="just"/>
            <a:r>
              <a:rPr lang="en-US" sz="1800" b="1" i="0" u="none" strike="noStrike" baseline="0" dirty="0">
                <a:latin typeface="Calisto MT" panose="02040603050505030304" pitchFamily="18" charset="0"/>
              </a:rPr>
              <a:t>Automation: </a:t>
            </a:r>
            <a:r>
              <a:rPr lang="en-US" sz="1800" b="0" i="0" u="none" strike="noStrike" baseline="0" dirty="0">
                <a:latin typeface="Calisto MT" panose="02040603050505030304" pitchFamily="18" charset="0"/>
              </a:rPr>
              <a:t>Smart contracts can automate the tasks/ processes that are done manually.</a:t>
            </a:r>
          </a:p>
          <a:p>
            <a:pPr algn="just"/>
            <a:r>
              <a:rPr lang="en-US" sz="1800" b="1" i="0" u="none" strike="noStrike" baseline="0" dirty="0">
                <a:latin typeface="Calisto MT" panose="02040603050505030304" pitchFamily="18" charset="0"/>
              </a:rPr>
              <a:t>Speed: </a:t>
            </a:r>
            <a:r>
              <a:rPr lang="en-US" sz="1800" b="0" i="0" u="none" strike="noStrike" baseline="0" dirty="0">
                <a:latin typeface="Calisto MT" panose="02040603050505030304" pitchFamily="18" charset="0"/>
              </a:rPr>
              <a:t>Smart contracts use software code to automate tasks, thereby reducing the time it takes to maneuver through all the human interaction-related processes. Because everything is coded, the time taken to do all the work is the time taken for the code in the smart contract to execute.</a:t>
            </a:r>
          </a:p>
          <a:p>
            <a:pPr algn="just"/>
            <a:r>
              <a:rPr lang="en-US" sz="1800" b="1" i="0" u="none" strike="noStrike" baseline="0" dirty="0">
                <a:latin typeface="Calisto MT" panose="02040603050505030304" pitchFamily="18" charset="0"/>
              </a:rPr>
              <a:t>Backup: </a:t>
            </a:r>
            <a:r>
              <a:rPr lang="en-US" sz="1800" b="0" i="0" u="none" strike="noStrike" baseline="0" dirty="0">
                <a:latin typeface="Calisto MT" panose="02040603050505030304" pitchFamily="18" charset="0"/>
              </a:rPr>
              <a:t>Every node in the blockchain maintains the shared ledger, providing probably the best backup facility.</a:t>
            </a:r>
          </a:p>
          <a:p>
            <a:pPr algn="just"/>
            <a:r>
              <a:rPr lang="en-US" sz="1800" b="1" i="0" u="none" strike="noStrike" baseline="0" dirty="0">
                <a:latin typeface="Calisto MT" panose="02040603050505030304" pitchFamily="18" charset="0"/>
              </a:rPr>
              <a:t>Security: </a:t>
            </a:r>
            <a:r>
              <a:rPr lang="en-US" sz="1800" b="0" i="0" u="none" strike="noStrike" baseline="0" dirty="0">
                <a:latin typeface="Calisto MT" panose="02040603050505030304" pitchFamily="18" charset="0"/>
              </a:rPr>
              <a:t>Cryptography can make sure that the assets are safe and sound. Even if someone breaks the encryption, the hacker will have to modify all the blocks that come after the block which has been modified. Please note that this is a highly difficult and computation-intensive task and is practically impossible for a small or medium-sized organization to do.</a:t>
            </a:r>
          </a:p>
          <a:p>
            <a:pPr algn="just"/>
            <a:r>
              <a:rPr lang="en-US" sz="1800" b="1" i="0" u="none" strike="noStrike" baseline="0" dirty="0">
                <a:latin typeface="Calisto MT" panose="02040603050505030304" pitchFamily="18" charset="0"/>
              </a:rPr>
              <a:t>Savings: </a:t>
            </a:r>
            <a:r>
              <a:rPr lang="en-US" sz="1800" b="0" i="0" u="none" strike="noStrike" baseline="0" dirty="0">
                <a:latin typeface="Calisto MT" panose="02040603050505030304" pitchFamily="18" charset="0"/>
              </a:rPr>
              <a:t>Smart contracts save money as they eliminate the presence of intermediaries in the process. Also, the money spent on the paperwork is minimal to zero.</a:t>
            </a:r>
          </a:p>
          <a:p>
            <a:pPr algn="just"/>
            <a:r>
              <a:rPr lang="en-US" sz="1800" b="1" i="0" u="none" strike="noStrike" baseline="0" dirty="0">
                <a:latin typeface="Calisto MT" panose="02040603050505030304" pitchFamily="18" charset="0"/>
              </a:rPr>
              <a:t>Manages information: </a:t>
            </a:r>
            <a:r>
              <a:rPr lang="en-US" sz="1800" b="0" i="0" u="none" strike="noStrike" baseline="0" dirty="0">
                <a:latin typeface="Calisto MT" panose="02040603050505030304" pitchFamily="18" charset="0"/>
              </a:rPr>
              <a:t>Smart contract manages users’ agreements, and stores information about an application like domain registration, membership records, etc.</a:t>
            </a:r>
          </a:p>
          <a:p>
            <a:pPr algn="just"/>
            <a:r>
              <a:rPr lang="en-US" sz="1800" b="1" i="0" u="none" strike="noStrike" baseline="0" dirty="0">
                <a:latin typeface="Calisto MT" panose="02040603050505030304" pitchFamily="18" charset="0"/>
              </a:rPr>
              <a:t>Multi-signature accounts: </a:t>
            </a:r>
            <a:r>
              <a:rPr lang="en-US" sz="1800" b="0" i="0" u="none" strike="noStrike" baseline="0" dirty="0">
                <a:latin typeface="Calisto MT" panose="02040603050505030304" pitchFamily="18" charset="0"/>
              </a:rPr>
              <a:t>Smart contracts support multi-signature accounts to distribute funds as soon as all the parties involved confirm the agreement.</a:t>
            </a:r>
          </a:p>
          <a:p>
            <a:pPr algn="just"/>
            <a:endParaRPr lang="en-IN" dirty="0"/>
          </a:p>
        </p:txBody>
      </p:sp>
    </p:spTree>
    <p:extLst>
      <p:ext uri="{BB962C8B-B14F-4D97-AF65-F5344CB8AC3E}">
        <p14:creationId xmlns:p14="http://schemas.microsoft.com/office/powerpoint/2010/main" val="313228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Life Cycle of Smart Contract</a:t>
            </a:r>
            <a:endParaRPr lang="en-IN" dirty="0">
              <a:solidFill>
                <a:srgbClr val="FF0000"/>
              </a:solidFill>
            </a:endParaRPr>
          </a:p>
        </p:txBody>
      </p:sp>
      <p:pic>
        <p:nvPicPr>
          <p:cNvPr id="4" name="Picture 2" descr="Phases of smart contract">
            <a:extLst>
              <a:ext uri="{FF2B5EF4-FFF2-40B4-BE49-F238E27FC236}">
                <a16:creationId xmlns:a16="http://schemas.microsoft.com/office/drawing/2014/main" id="{E5A1BFCB-032E-5E3B-A0CB-734AE8B1D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713" y="1690688"/>
            <a:ext cx="2762250" cy="4438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13476" y="1690688"/>
            <a:ext cx="5578524" cy="923330"/>
          </a:xfrm>
          <a:prstGeom prst="rect">
            <a:avLst/>
          </a:prstGeom>
        </p:spPr>
        <p:txBody>
          <a:bodyPr wrap="square">
            <a:spAutoFit/>
          </a:bodyPr>
          <a:lstStyle/>
          <a:p>
            <a:pPr algn="just" fontAlgn="base">
              <a:buFont typeface="Arial" panose="020B0604020202020204" pitchFamily="34" charset="0"/>
              <a:buChar char="•"/>
            </a:pPr>
            <a:r>
              <a:rPr lang="en-US" dirty="0">
                <a:solidFill>
                  <a:srgbClr val="273239"/>
                </a:solidFill>
                <a:latin typeface="Nunito" pitchFamily="2" charset="0"/>
              </a:rPr>
              <a:t>Negotiation of multiple parties.</a:t>
            </a:r>
          </a:p>
          <a:p>
            <a:pPr algn="just" fontAlgn="base">
              <a:buFont typeface="Arial" panose="020B0604020202020204" pitchFamily="34" charset="0"/>
              <a:buChar char="•"/>
            </a:pPr>
            <a:r>
              <a:rPr lang="en-US" dirty="0">
                <a:solidFill>
                  <a:srgbClr val="273239"/>
                </a:solidFill>
                <a:latin typeface="Nunito" pitchFamily="2" charset="0"/>
              </a:rPr>
              <a:t>Smart contract’s design, implementation, and validation.</a:t>
            </a:r>
          </a:p>
        </p:txBody>
      </p:sp>
      <p:sp>
        <p:nvSpPr>
          <p:cNvPr id="5" name="Rectangle 4"/>
          <p:cNvSpPr/>
          <p:nvPr/>
        </p:nvSpPr>
        <p:spPr>
          <a:xfrm>
            <a:off x="6613476" y="2940515"/>
            <a:ext cx="6096000" cy="646331"/>
          </a:xfrm>
          <a:prstGeom prst="rect">
            <a:avLst/>
          </a:prstGeom>
        </p:spPr>
        <p:txBody>
          <a:bodyPr>
            <a:spAutoFit/>
          </a:bodyPr>
          <a:lstStyle/>
          <a:p>
            <a:pPr algn="just" fontAlgn="base">
              <a:buFont typeface="Arial" panose="020B0604020202020204" pitchFamily="34" charset="0"/>
              <a:buChar char="•"/>
            </a:pPr>
            <a:r>
              <a:rPr lang="en-US" dirty="0">
                <a:solidFill>
                  <a:srgbClr val="273239"/>
                </a:solidFill>
                <a:latin typeface="Nunito" pitchFamily="2" charset="0"/>
              </a:rPr>
              <a:t>Smart Contracts are stored on the Blockchain.</a:t>
            </a:r>
          </a:p>
          <a:p>
            <a:pPr algn="just" fontAlgn="base">
              <a:buFont typeface="Arial" panose="020B0604020202020204" pitchFamily="34" charset="0"/>
              <a:buChar char="•"/>
            </a:pPr>
            <a:r>
              <a:rPr lang="en-US" dirty="0">
                <a:solidFill>
                  <a:srgbClr val="273239"/>
                </a:solidFill>
                <a:latin typeface="Nunito" pitchFamily="2" charset="0"/>
              </a:rPr>
              <a:t>Freezing of digital assets of involved parties.</a:t>
            </a:r>
          </a:p>
        </p:txBody>
      </p:sp>
      <p:sp>
        <p:nvSpPr>
          <p:cNvPr id="6" name="Rectangle 5"/>
          <p:cNvSpPr/>
          <p:nvPr/>
        </p:nvSpPr>
        <p:spPr>
          <a:xfrm>
            <a:off x="6613476" y="4144839"/>
            <a:ext cx="5315712" cy="646331"/>
          </a:xfrm>
          <a:prstGeom prst="rect">
            <a:avLst/>
          </a:prstGeom>
        </p:spPr>
        <p:txBody>
          <a:bodyPr wrap="square">
            <a:spAutoFit/>
          </a:bodyPr>
          <a:lstStyle/>
          <a:p>
            <a:pPr algn="just" fontAlgn="base">
              <a:buFont typeface="Arial" panose="020B0604020202020204" pitchFamily="34" charset="0"/>
              <a:buChar char="•"/>
            </a:pPr>
            <a:r>
              <a:rPr lang="en-US" dirty="0">
                <a:solidFill>
                  <a:srgbClr val="273239"/>
                </a:solidFill>
                <a:latin typeface="Nunito" pitchFamily="2" charset="0"/>
              </a:rPr>
              <a:t>Evaluation of smart contract condition</a:t>
            </a:r>
          </a:p>
          <a:p>
            <a:pPr algn="just" fontAlgn="base">
              <a:buFont typeface="Arial" panose="020B0604020202020204" pitchFamily="34" charset="0"/>
              <a:buChar char="•"/>
            </a:pPr>
            <a:r>
              <a:rPr lang="en-US" dirty="0">
                <a:solidFill>
                  <a:srgbClr val="273239"/>
                </a:solidFill>
                <a:latin typeface="Nunito" pitchFamily="2" charset="0"/>
              </a:rPr>
              <a:t>Auto execute smart contract statement triggered</a:t>
            </a:r>
          </a:p>
        </p:txBody>
      </p:sp>
      <p:sp>
        <p:nvSpPr>
          <p:cNvPr id="7" name="Rectangle 6"/>
          <p:cNvSpPr/>
          <p:nvPr/>
        </p:nvSpPr>
        <p:spPr>
          <a:xfrm>
            <a:off x="6630963" y="5349163"/>
            <a:ext cx="5414733" cy="923330"/>
          </a:xfrm>
          <a:prstGeom prst="rect">
            <a:avLst/>
          </a:prstGeom>
        </p:spPr>
        <p:txBody>
          <a:bodyPr wrap="square">
            <a:spAutoFit/>
          </a:bodyPr>
          <a:lstStyle/>
          <a:p>
            <a:pPr algn="just" fontAlgn="base">
              <a:buFont typeface="Arial" panose="020B0604020202020204" pitchFamily="34" charset="0"/>
              <a:buChar char="•"/>
            </a:pPr>
            <a:r>
              <a:rPr lang="en-US" dirty="0">
                <a:solidFill>
                  <a:srgbClr val="273239"/>
                </a:solidFill>
                <a:latin typeface="Nunito" pitchFamily="2" charset="0"/>
              </a:rPr>
              <a:t>State updating and digital assets allocated.</a:t>
            </a:r>
          </a:p>
          <a:p>
            <a:pPr algn="just" fontAlgn="base">
              <a:buFont typeface="Arial" panose="020B0604020202020204" pitchFamily="34" charset="0"/>
              <a:buChar char="•"/>
            </a:pPr>
            <a:r>
              <a:rPr lang="en-US" dirty="0">
                <a:solidFill>
                  <a:srgbClr val="273239"/>
                </a:solidFill>
                <a:latin typeface="Nunito" pitchFamily="2" charset="0"/>
              </a:rPr>
              <a:t>Unfreezing of digital assets received from the first party.</a:t>
            </a:r>
          </a:p>
        </p:txBody>
      </p:sp>
    </p:spTree>
    <p:extLst>
      <p:ext uri="{BB962C8B-B14F-4D97-AF65-F5344CB8AC3E}">
        <p14:creationId xmlns:p14="http://schemas.microsoft.com/office/powerpoint/2010/main" val="291067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400E-9698-1E95-6E00-2A8ED2446299}"/>
              </a:ext>
            </a:extLst>
          </p:cNvPr>
          <p:cNvSpPr>
            <a:spLocks noGrp="1"/>
          </p:cNvSpPr>
          <p:nvPr>
            <p:ph type="title"/>
          </p:nvPr>
        </p:nvSpPr>
        <p:spPr>
          <a:xfrm>
            <a:off x="838200" y="126586"/>
            <a:ext cx="10515600" cy="1325563"/>
          </a:xfrm>
        </p:spPr>
        <p:txBody>
          <a:bodyPr/>
          <a:lstStyle/>
          <a:p>
            <a:r>
              <a:rPr lang="en-US" dirty="0">
                <a:solidFill>
                  <a:srgbClr val="FF0000"/>
                </a:solidFill>
              </a:rPr>
              <a:t>Ethereum</a:t>
            </a:r>
            <a:endParaRPr lang="en-IN" dirty="0">
              <a:solidFill>
                <a:srgbClr val="FF0000"/>
              </a:solidFill>
            </a:endParaRPr>
          </a:p>
        </p:txBody>
      </p:sp>
      <p:sp>
        <p:nvSpPr>
          <p:cNvPr id="3" name="Content Placeholder 2">
            <a:extLst>
              <a:ext uri="{FF2B5EF4-FFF2-40B4-BE49-F238E27FC236}">
                <a16:creationId xmlns:a16="http://schemas.microsoft.com/office/drawing/2014/main" id="{39DE6BDF-6939-7905-0F8A-DCC97761A0F3}"/>
              </a:ext>
            </a:extLst>
          </p:cNvPr>
          <p:cNvSpPr>
            <a:spLocks noGrp="1"/>
          </p:cNvSpPr>
          <p:nvPr>
            <p:ph idx="1"/>
          </p:nvPr>
        </p:nvSpPr>
        <p:spPr>
          <a:xfrm>
            <a:off x="838200" y="1272208"/>
            <a:ext cx="10515600" cy="5585791"/>
          </a:xfrm>
        </p:spPr>
        <p:txBody>
          <a:bodyPr>
            <a:noAutofit/>
          </a:bodyPr>
          <a:lstStyle/>
          <a:p>
            <a:pPr algn="just"/>
            <a:r>
              <a:rPr lang="en-US" sz="2400" b="0" i="0" dirty="0">
                <a:solidFill>
                  <a:srgbClr val="4A4A4A"/>
                </a:solidFill>
                <a:effectLst/>
              </a:rPr>
              <a:t>Ethereum is an </a:t>
            </a:r>
            <a:r>
              <a:rPr lang="en-US" sz="2400" b="0" i="0" dirty="0">
                <a:solidFill>
                  <a:srgbClr val="FF0000"/>
                </a:solidFill>
                <a:effectLst/>
              </a:rPr>
              <a:t>open-source</a:t>
            </a:r>
            <a:r>
              <a:rPr lang="en-US" sz="2400" b="0" i="0" dirty="0">
                <a:solidFill>
                  <a:srgbClr val="4A4A4A"/>
                </a:solidFill>
                <a:effectLst/>
              </a:rPr>
              <a:t> &amp; </a:t>
            </a:r>
            <a:r>
              <a:rPr lang="en-US" sz="2400" b="0" i="0" dirty="0">
                <a:solidFill>
                  <a:srgbClr val="00B050"/>
                </a:solidFill>
                <a:effectLst/>
              </a:rPr>
              <a:t>public</a:t>
            </a:r>
            <a:r>
              <a:rPr lang="en-US" sz="2400" b="0" i="0" dirty="0">
                <a:solidFill>
                  <a:srgbClr val="4A4A4A"/>
                </a:solidFill>
                <a:effectLst/>
              </a:rPr>
              <a:t> Blockchain based distributed computing platform for building </a:t>
            </a:r>
            <a:r>
              <a:rPr lang="en-US" sz="2400" b="0" i="0" dirty="0">
                <a:solidFill>
                  <a:srgbClr val="00B0F0"/>
                </a:solidFill>
                <a:effectLst/>
              </a:rPr>
              <a:t>decentralized</a:t>
            </a:r>
            <a:r>
              <a:rPr lang="en-US" sz="2400" b="0" i="0" dirty="0">
                <a:solidFill>
                  <a:srgbClr val="4A4A4A"/>
                </a:solidFill>
                <a:effectLst/>
              </a:rPr>
              <a:t> applications. </a:t>
            </a:r>
          </a:p>
          <a:p>
            <a:pPr algn="just"/>
            <a:r>
              <a:rPr lang="en-US" sz="2400" b="0" i="0" dirty="0">
                <a:solidFill>
                  <a:srgbClr val="273239"/>
                </a:solidFill>
                <a:effectLst/>
              </a:rPr>
              <a:t>The Ethereum network is fueled by its own cryptocurrency called ‘</a:t>
            </a:r>
            <a:r>
              <a:rPr lang="en-US" sz="2400" dirty="0">
                <a:solidFill>
                  <a:srgbClr val="C00000"/>
                </a:solidFill>
              </a:rPr>
              <a:t>E</a:t>
            </a:r>
            <a:r>
              <a:rPr lang="en-US" sz="2400" b="0" i="0" dirty="0">
                <a:solidFill>
                  <a:srgbClr val="C00000"/>
                </a:solidFill>
                <a:effectLst/>
              </a:rPr>
              <a:t>ther</a:t>
            </a:r>
            <a:r>
              <a:rPr lang="en-US" sz="2400" b="0" i="0" dirty="0">
                <a:solidFill>
                  <a:srgbClr val="273239"/>
                </a:solidFill>
                <a:effectLst/>
              </a:rPr>
              <a:t>’. </a:t>
            </a:r>
          </a:p>
          <a:p>
            <a:pPr algn="just"/>
            <a:r>
              <a:rPr lang="en-US" sz="2400" dirty="0"/>
              <a:t>The Ethereum network is currently famous for allowing the implementation of </a:t>
            </a:r>
            <a:r>
              <a:rPr lang="en-US" sz="2400" dirty="0">
                <a:solidFill>
                  <a:srgbClr val="FF0000"/>
                </a:solidFill>
              </a:rPr>
              <a:t>smart contracts</a:t>
            </a:r>
            <a:r>
              <a:rPr lang="en-US" sz="2400" dirty="0"/>
              <a:t>. Smart contracts can be thought of as ‘cryptographic bank lockers’ which contain certain values. </a:t>
            </a:r>
          </a:p>
          <a:p>
            <a:pPr algn="just"/>
            <a:r>
              <a:rPr lang="en-US" sz="2400" dirty="0"/>
              <a:t>These </a:t>
            </a:r>
            <a:r>
              <a:rPr lang="en-US" sz="2400" dirty="0">
                <a:solidFill>
                  <a:schemeClr val="accent2">
                    <a:lumMod val="50000"/>
                  </a:schemeClr>
                </a:solidFill>
              </a:rPr>
              <a:t>cryptographic lockers </a:t>
            </a:r>
            <a:r>
              <a:rPr lang="en-US" sz="2400" dirty="0"/>
              <a:t>can only be unlocked when certain conditions are met. </a:t>
            </a:r>
          </a:p>
          <a:p>
            <a:pPr algn="just"/>
            <a:r>
              <a:rPr lang="en-US" sz="2400" dirty="0"/>
              <a:t>Ethereum is often called </a:t>
            </a:r>
            <a:r>
              <a:rPr lang="en-US" sz="2400" dirty="0">
                <a:solidFill>
                  <a:srgbClr val="7030A0"/>
                </a:solidFill>
              </a:rPr>
              <a:t>Blockchain 2.0 </a:t>
            </a:r>
            <a:r>
              <a:rPr lang="en-US" sz="2400" dirty="0"/>
              <a:t>since it proved the potential of blockchain technology beyond the financial sector. </a:t>
            </a:r>
          </a:p>
          <a:p>
            <a:pPr algn="just"/>
            <a:r>
              <a:rPr lang="en-US" sz="2400" b="0" i="0" dirty="0">
                <a:effectLst/>
              </a:rPr>
              <a:t>Anyone across the globe can connect with the Ethereum blockchain to develop a program and can maintain the current state of the network, hence also called the </a:t>
            </a:r>
            <a:r>
              <a:rPr lang="en-US" sz="2400" b="1" i="1" dirty="0">
                <a:effectLst/>
              </a:rPr>
              <a:t>“World Computer”.</a:t>
            </a:r>
            <a:endParaRPr lang="en-US" sz="2400" dirty="0"/>
          </a:p>
          <a:p>
            <a:pPr algn="just"/>
            <a:r>
              <a:rPr lang="en-US" sz="2400" dirty="0"/>
              <a:t>The consensus mechanism used in Ethereum is </a:t>
            </a:r>
            <a:r>
              <a:rPr lang="en-US" sz="2400" dirty="0">
                <a:solidFill>
                  <a:srgbClr val="00B0F0"/>
                </a:solidFill>
              </a:rPr>
              <a:t>Proof of Stake </a:t>
            </a:r>
            <a:r>
              <a:rPr lang="en-US" sz="2400" dirty="0"/>
              <a:t>(</a:t>
            </a:r>
            <a:r>
              <a:rPr lang="en-US" sz="2400" dirty="0" err="1"/>
              <a:t>PoS</a:t>
            </a:r>
            <a:r>
              <a:rPr lang="en-US" sz="2400" dirty="0"/>
              <a:t>).</a:t>
            </a:r>
            <a:endParaRPr lang="en-IN" sz="2400" dirty="0"/>
          </a:p>
        </p:txBody>
      </p:sp>
    </p:spTree>
    <p:extLst>
      <p:ext uri="{BB962C8B-B14F-4D97-AF65-F5344CB8AC3E}">
        <p14:creationId xmlns:p14="http://schemas.microsoft.com/office/powerpoint/2010/main" val="338221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A332-DDA5-17B3-C2E6-1818C6B58C85}"/>
              </a:ext>
            </a:extLst>
          </p:cNvPr>
          <p:cNvSpPr>
            <a:spLocks noGrp="1"/>
          </p:cNvSpPr>
          <p:nvPr>
            <p:ph type="title"/>
          </p:nvPr>
        </p:nvSpPr>
        <p:spPr/>
        <p:txBody>
          <a:bodyPr/>
          <a:lstStyle/>
          <a:p>
            <a:r>
              <a:rPr lang="en-US" dirty="0">
                <a:solidFill>
                  <a:srgbClr val="FF0000"/>
                </a:solidFill>
              </a:rPr>
              <a:t>Benefits of Smart Contracts</a:t>
            </a:r>
            <a:endParaRPr lang="en-IN" dirty="0">
              <a:solidFill>
                <a:srgbClr val="FF0000"/>
              </a:solidFill>
            </a:endParaRPr>
          </a:p>
        </p:txBody>
      </p:sp>
      <p:sp>
        <p:nvSpPr>
          <p:cNvPr id="3" name="Content Placeholder 2">
            <a:extLst>
              <a:ext uri="{FF2B5EF4-FFF2-40B4-BE49-F238E27FC236}">
                <a16:creationId xmlns:a16="http://schemas.microsoft.com/office/drawing/2014/main" id="{C1F32F63-5B61-DE38-5AE0-EDA4C7B69D9B}"/>
              </a:ext>
            </a:extLst>
          </p:cNvPr>
          <p:cNvSpPr>
            <a:spLocks noGrp="1"/>
          </p:cNvSpPr>
          <p:nvPr>
            <p:ph idx="1"/>
          </p:nvPr>
        </p:nvSpPr>
        <p:spPr>
          <a:xfrm>
            <a:off x="838200" y="1331843"/>
            <a:ext cx="10515600" cy="5446644"/>
          </a:xfrm>
        </p:spPr>
        <p:txBody>
          <a:bodyPr>
            <a:normAutofit/>
          </a:bodyPr>
          <a:lstStyle/>
          <a:p>
            <a:pPr algn="just"/>
            <a:r>
              <a:rPr lang="en-US" sz="1800" b="1" i="0" u="none" strike="noStrike" baseline="0" dirty="0">
                <a:latin typeface="Calisto MT" panose="02040603050505030304" pitchFamily="18" charset="0"/>
              </a:rPr>
              <a:t>Recordkeeping: </a:t>
            </a:r>
            <a:r>
              <a:rPr lang="en-US" sz="1800" b="0" i="0" u="none" strike="noStrike" baseline="0" dirty="0">
                <a:latin typeface="Calisto MT" panose="02040603050505030304" pitchFamily="18" charset="0"/>
              </a:rPr>
              <a:t>All contract transactions are stored in chronological order in the blockchain and can be accessed along with the complete audit trail. However, the parties involved can be secured cryptographically for full privacy.</a:t>
            </a:r>
          </a:p>
          <a:p>
            <a:pPr algn="just"/>
            <a:r>
              <a:rPr lang="en-US" sz="1800" b="1" i="0" u="none" strike="noStrike" baseline="0" dirty="0">
                <a:latin typeface="Calisto MT" panose="02040603050505030304" pitchFamily="18" charset="0"/>
              </a:rPr>
              <a:t>Autonomy: </a:t>
            </a:r>
            <a:r>
              <a:rPr lang="en-US" sz="1800" b="0" i="0" u="none" strike="noStrike" baseline="0" dirty="0">
                <a:latin typeface="Calisto MT" panose="02040603050505030304" pitchFamily="18" charset="0"/>
              </a:rPr>
              <a:t>There are direct dealings between parties. Smart contracts remove the need for intermediaries and allow for transparent, direct relationships with customers.</a:t>
            </a:r>
          </a:p>
          <a:p>
            <a:pPr algn="just"/>
            <a:r>
              <a:rPr lang="en-US" sz="1800" b="1" i="0" u="none" strike="noStrike" baseline="0" dirty="0">
                <a:latin typeface="Calisto MT" panose="02040603050505030304" pitchFamily="18" charset="0"/>
              </a:rPr>
              <a:t>Reduce fraud: </a:t>
            </a:r>
            <a:r>
              <a:rPr lang="en-US" sz="1800" b="0" i="0" u="none" strike="noStrike" baseline="0" dirty="0">
                <a:latin typeface="Calisto MT" panose="02040603050505030304" pitchFamily="18" charset="0"/>
              </a:rPr>
              <a:t>Fraudulent activity detection and reduction. Smart contracts are stored in the blockchain. Forcefully modifying the blockchain is very difficult as it’s computation-intensive. Also, a violation of the smart contract can be detected by the nodes in the network and such a violation attempt is marked invalid and not stored in the blockchain.</a:t>
            </a:r>
          </a:p>
          <a:p>
            <a:pPr algn="just"/>
            <a:r>
              <a:rPr lang="en-US" sz="1800" b="1" i="0" u="none" strike="noStrike" baseline="0" dirty="0">
                <a:latin typeface="Calisto MT" panose="02040603050505030304" pitchFamily="18" charset="0"/>
              </a:rPr>
              <a:t>Fault-tolerance: </a:t>
            </a:r>
            <a:r>
              <a:rPr lang="en-US" sz="1800" b="0" i="0" u="none" strike="noStrike" baseline="0" dirty="0">
                <a:latin typeface="Calisto MT" panose="02040603050505030304" pitchFamily="18" charset="0"/>
              </a:rPr>
              <a:t>Since no single person or entity is in control of the digital assets, one-party domination and situation of one part backing out do not happen as the platform is decentralized and so even if one node detaches itself from the network, the contract remains intact.</a:t>
            </a:r>
          </a:p>
          <a:p>
            <a:pPr algn="just"/>
            <a:r>
              <a:rPr lang="en-US" sz="1800" b="1" i="0" u="none" strike="noStrike" baseline="0" dirty="0">
                <a:latin typeface="Calisto MT" panose="02040603050505030304" pitchFamily="18" charset="0"/>
              </a:rPr>
              <a:t>Enhanced trust: </a:t>
            </a:r>
            <a:r>
              <a:rPr lang="en-US" sz="1800" b="0" i="0" u="none" strike="noStrike" baseline="0" dirty="0">
                <a:latin typeface="Calisto MT" panose="02040603050505030304" pitchFamily="18" charset="0"/>
              </a:rPr>
              <a:t>Business agreements are automatically executed and enforced. Plus, these agreements are immutable and therefore unbreakable and undeniable.</a:t>
            </a:r>
          </a:p>
          <a:p>
            <a:pPr algn="just"/>
            <a:r>
              <a:rPr lang="en-US" sz="1800" b="1" i="0" u="none" strike="noStrike" baseline="0" dirty="0">
                <a:latin typeface="Calisto MT" panose="02040603050505030304" pitchFamily="18" charset="0"/>
              </a:rPr>
              <a:t>Cost-efficiency: </a:t>
            </a:r>
            <a:r>
              <a:rPr lang="en-US" sz="1800" b="0" i="0" u="none" strike="noStrike" baseline="0" dirty="0">
                <a:latin typeface="Calisto MT" panose="02040603050505030304" pitchFamily="18" charset="0"/>
              </a:rPr>
              <a:t>The application of smart contracts eliminates the need for intermediaries(brokers, lawyers, notaries, witnesses, etc.) leading to reduced costs. Also eliminates paperwork leading to paper saving and money-saving.</a:t>
            </a:r>
          </a:p>
          <a:p>
            <a:endParaRPr lang="en-IN" dirty="0"/>
          </a:p>
        </p:txBody>
      </p:sp>
    </p:spTree>
    <p:extLst>
      <p:ext uri="{BB962C8B-B14F-4D97-AF65-F5344CB8AC3E}">
        <p14:creationId xmlns:p14="http://schemas.microsoft.com/office/powerpoint/2010/main" val="2688901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BCC8-DF98-A182-AAED-3AD3DCAB5D88}"/>
              </a:ext>
            </a:extLst>
          </p:cNvPr>
          <p:cNvSpPr>
            <a:spLocks noGrp="1"/>
          </p:cNvSpPr>
          <p:nvPr>
            <p:ph type="title"/>
          </p:nvPr>
        </p:nvSpPr>
        <p:spPr/>
        <p:txBody>
          <a:bodyPr/>
          <a:lstStyle/>
          <a:p>
            <a:r>
              <a:rPr lang="en-US" dirty="0">
                <a:solidFill>
                  <a:srgbClr val="FF0000"/>
                </a:solidFill>
              </a:rPr>
              <a:t>Challenges of Smart Contract</a:t>
            </a:r>
            <a:endParaRPr lang="en-IN" dirty="0">
              <a:solidFill>
                <a:srgbClr val="FF0000"/>
              </a:solidFill>
            </a:endParaRPr>
          </a:p>
        </p:txBody>
      </p:sp>
      <p:sp>
        <p:nvSpPr>
          <p:cNvPr id="3" name="Content Placeholder 2">
            <a:extLst>
              <a:ext uri="{FF2B5EF4-FFF2-40B4-BE49-F238E27FC236}">
                <a16:creationId xmlns:a16="http://schemas.microsoft.com/office/drawing/2014/main" id="{393A3CA0-2D57-32BD-EF1E-D6059A1E835D}"/>
              </a:ext>
            </a:extLst>
          </p:cNvPr>
          <p:cNvSpPr>
            <a:spLocks noGrp="1"/>
          </p:cNvSpPr>
          <p:nvPr>
            <p:ph idx="1"/>
          </p:nvPr>
        </p:nvSpPr>
        <p:spPr/>
        <p:txBody>
          <a:bodyPr/>
          <a:lstStyle/>
          <a:p>
            <a:pPr algn="just"/>
            <a:r>
              <a:rPr lang="en-US" sz="2000" b="1" i="0" u="none" strike="noStrike" baseline="0" dirty="0">
                <a:latin typeface="Calisto MT" panose="02040603050505030304" pitchFamily="18" charset="0"/>
              </a:rPr>
              <a:t>No regulations: </a:t>
            </a:r>
            <a:r>
              <a:rPr lang="en-US" sz="2000" b="0" i="0" u="none" strike="noStrike" baseline="0" dirty="0">
                <a:latin typeface="Calisto MT" panose="02040603050505030304" pitchFamily="18" charset="0"/>
              </a:rPr>
              <a:t>A lack of international regulations focusing on Blockchain technology (and related technology like smart contracts, mining, and use cases like cryptocurrency) makes these technologies difficult to oversee.</a:t>
            </a:r>
          </a:p>
          <a:p>
            <a:pPr algn="just"/>
            <a:r>
              <a:rPr lang="en-US" sz="2000" b="1" i="0" u="none" strike="noStrike" baseline="0" dirty="0">
                <a:latin typeface="Calisto MT" panose="02040603050505030304" pitchFamily="18" charset="0"/>
              </a:rPr>
              <a:t>Difficult to implement: </a:t>
            </a:r>
            <a:r>
              <a:rPr lang="en-US" sz="2000" b="0" i="0" u="none" strike="noStrike" baseline="0" dirty="0">
                <a:latin typeface="Calisto MT" panose="02040603050505030304" pitchFamily="18" charset="0"/>
              </a:rPr>
              <a:t>Smart contracts are also complicated to implement because it’s still a relatively new concept and research is still going on to understand the smart contract and its implications fully.</a:t>
            </a:r>
          </a:p>
          <a:p>
            <a:pPr algn="just"/>
            <a:r>
              <a:rPr lang="en-US" sz="2000" b="1" i="0" u="none" strike="noStrike" baseline="0" dirty="0">
                <a:latin typeface="Calisto MT" panose="02040603050505030304" pitchFamily="18" charset="0"/>
              </a:rPr>
              <a:t>Immutable: </a:t>
            </a:r>
            <a:r>
              <a:rPr lang="en-US" sz="2000" b="0" i="0" u="none" strike="noStrike" baseline="0" dirty="0">
                <a:latin typeface="Calisto MT" panose="02040603050505030304" pitchFamily="18" charset="0"/>
              </a:rPr>
              <a:t>They are practically immutable. Whenever there is a change that has to be incorporated into the contract, a new contract has to be made and implemented in the blockchain.</a:t>
            </a:r>
          </a:p>
          <a:p>
            <a:pPr algn="just"/>
            <a:r>
              <a:rPr lang="en-US" sz="2000" b="1" i="0" u="none" strike="noStrike" baseline="0" dirty="0">
                <a:latin typeface="Calisto MT" panose="02040603050505030304" pitchFamily="18" charset="0"/>
              </a:rPr>
              <a:t>Alignment: </a:t>
            </a:r>
            <a:r>
              <a:rPr lang="en-US" sz="2000" b="0" i="0" u="none" strike="noStrike" baseline="0" dirty="0">
                <a:latin typeface="Calisto MT" panose="02040603050505030304" pitchFamily="18" charset="0"/>
              </a:rPr>
              <a:t>Smart contracts can speed the execution of the process that span multiple parties irrespective of the fact whether the smart contracts are in alignment with all the parties’ intention and understanding.</a:t>
            </a:r>
          </a:p>
          <a:p>
            <a:pPr marL="0" indent="0">
              <a:buNone/>
            </a:pPr>
            <a:endParaRPr lang="en-IN" dirty="0"/>
          </a:p>
        </p:txBody>
      </p:sp>
    </p:spTree>
    <p:extLst>
      <p:ext uri="{BB962C8B-B14F-4D97-AF65-F5344CB8AC3E}">
        <p14:creationId xmlns:p14="http://schemas.microsoft.com/office/powerpoint/2010/main" val="290147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3A46-157C-90D4-9542-9C8F9E6BD47E}"/>
              </a:ext>
            </a:extLst>
          </p:cNvPr>
          <p:cNvSpPr>
            <a:spLocks noGrp="1"/>
          </p:cNvSpPr>
          <p:nvPr>
            <p:ph type="title"/>
          </p:nvPr>
        </p:nvSpPr>
        <p:spPr/>
        <p:txBody>
          <a:bodyPr/>
          <a:lstStyle/>
          <a:p>
            <a:r>
              <a:rPr lang="en-US" dirty="0">
                <a:solidFill>
                  <a:srgbClr val="FF0000"/>
                </a:solidFill>
              </a:rPr>
              <a:t>Solidity Programming for Smart Contract</a:t>
            </a:r>
            <a:endParaRPr lang="en-IN" dirty="0">
              <a:solidFill>
                <a:srgbClr val="FF0000"/>
              </a:solidFill>
            </a:endParaRPr>
          </a:p>
        </p:txBody>
      </p:sp>
      <p:sp>
        <p:nvSpPr>
          <p:cNvPr id="3" name="Content Placeholder 2">
            <a:extLst>
              <a:ext uri="{FF2B5EF4-FFF2-40B4-BE49-F238E27FC236}">
                <a16:creationId xmlns:a16="http://schemas.microsoft.com/office/drawing/2014/main" id="{6483CCCB-A55A-0A69-82C8-B74FB1D28455}"/>
              </a:ext>
            </a:extLst>
          </p:cNvPr>
          <p:cNvSpPr>
            <a:spLocks noGrp="1"/>
          </p:cNvSpPr>
          <p:nvPr>
            <p:ph idx="1"/>
          </p:nvPr>
        </p:nvSpPr>
        <p:spPr/>
        <p:txBody>
          <a:bodyPr>
            <a:normAutofit fontScale="92500" lnSpcReduction="10000"/>
          </a:bodyPr>
          <a:lstStyle/>
          <a:p>
            <a:pPr algn="just"/>
            <a:r>
              <a:rPr lang="en-US" b="0" i="0" dirty="0">
                <a:solidFill>
                  <a:srgbClr val="404040"/>
                </a:solidFill>
                <a:effectLst/>
                <a:latin typeface="Lato" panose="020F0502020204030203" pitchFamily="34" charset="0"/>
              </a:rPr>
              <a:t>Solidity is an </a:t>
            </a:r>
            <a:r>
              <a:rPr lang="en-US" b="0" i="0" dirty="0">
                <a:solidFill>
                  <a:srgbClr val="00B050"/>
                </a:solidFill>
                <a:effectLst/>
                <a:latin typeface="Lato" panose="020F0502020204030203" pitchFamily="34" charset="0"/>
              </a:rPr>
              <a:t>object-oriented</a:t>
            </a:r>
            <a:r>
              <a:rPr lang="en-US" b="0" i="0" dirty="0">
                <a:solidFill>
                  <a:srgbClr val="404040"/>
                </a:solidFill>
                <a:effectLst/>
                <a:latin typeface="Lato" panose="020F0502020204030203" pitchFamily="34" charset="0"/>
              </a:rPr>
              <a:t>, </a:t>
            </a:r>
            <a:r>
              <a:rPr lang="en-US" b="0" i="0" dirty="0">
                <a:solidFill>
                  <a:srgbClr val="00B0F0"/>
                </a:solidFill>
                <a:effectLst/>
                <a:latin typeface="Lato" panose="020F0502020204030203" pitchFamily="34" charset="0"/>
              </a:rPr>
              <a:t>high-level</a:t>
            </a:r>
            <a:r>
              <a:rPr lang="en-US" b="0" i="0" dirty="0">
                <a:solidFill>
                  <a:srgbClr val="404040"/>
                </a:solidFill>
                <a:effectLst/>
                <a:latin typeface="Lato" panose="020F0502020204030203" pitchFamily="34" charset="0"/>
              </a:rPr>
              <a:t> language for implementing smart contracts.</a:t>
            </a:r>
          </a:p>
          <a:p>
            <a:pPr algn="just"/>
            <a:r>
              <a:rPr lang="en-US" b="0" i="0" dirty="0">
                <a:solidFill>
                  <a:srgbClr val="404040"/>
                </a:solidFill>
                <a:effectLst/>
                <a:latin typeface="Lato" panose="020F0502020204030203" pitchFamily="34" charset="0"/>
              </a:rPr>
              <a:t>Solidity is a </a:t>
            </a:r>
            <a:r>
              <a:rPr lang="en-US" dirty="0">
                <a:solidFill>
                  <a:srgbClr val="002FA7"/>
                </a:solidFill>
                <a:latin typeface="Lato" panose="020F0502020204030203" pitchFamily="34" charset="0"/>
              </a:rPr>
              <a:t>curly-bracket language</a:t>
            </a:r>
            <a:r>
              <a:rPr lang="en-US" b="0" i="0" dirty="0">
                <a:solidFill>
                  <a:srgbClr val="404040"/>
                </a:solidFill>
                <a:effectLst/>
                <a:latin typeface="Lato" panose="020F0502020204030203" pitchFamily="34" charset="0"/>
              </a:rPr>
              <a:t> designed to target the Ethereum Virtual Machine (EVM). </a:t>
            </a:r>
          </a:p>
          <a:p>
            <a:pPr algn="just"/>
            <a:r>
              <a:rPr lang="en-US" b="0" i="0" dirty="0">
                <a:solidFill>
                  <a:srgbClr val="404040"/>
                </a:solidFill>
                <a:effectLst/>
                <a:latin typeface="Lato" panose="020F0502020204030203" pitchFamily="34" charset="0"/>
              </a:rPr>
              <a:t>It is influenced by C++, Python, and JavaScript. </a:t>
            </a:r>
          </a:p>
          <a:p>
            <a:pPr algn="just"/>
            <a:r>
              <a:rPr lang="en-US" b="0" i="0" dirty="0">
                <a:solidFill>
                  <a:srgbClr val="404040"/>
                </a:solidFill>
                <a:effectLst/>
                <a:latin typeface="Lato" panose="020F0502020204030203" pitchFamily="34" charset="0"/>
              </a:rPr>
              <a:t>Solidity is </a:t>
            </a:r>
            <a:r>
              <a:rPr lang="en-US" b="0" i="0" dirty="0">
                <a:solidFill>
                  <a:srgbClr val="C00000"/>
                </a:solidFill>
                <a:effectLst/>
                <a:latin typeface="Lato" panose="020F0502020204030203" pitchFamily="34" charset="0"/>
              </a:rPr>
              <a:t>statically typed</a:t>
            </a:r>
            <a:r>
              <a:rPr lang="en-US" dirty="0">
                <a:solidFill>
                  <a:srgbClr val="404040"/>
                </a:solidFill>
                <a:latin typeface="Lato" panose="020F0502020204030203" pitchFamily="34" charset="0"/>
              </a:rPr>
              <a:t>;</a:t>
            </a:r>
            <a:r>
              <a:rPr lang="en-US" b="0" i="0" dirty="0">
                <a:solidFill>
                  <a:srgbClr val="404040"/>
                </a:solidFill>
                <a:effectLst/>
                <a:latin typeface="Lato" panose="020F0502020204030203" pitchFamily="34" charset="0"/>
              </a:rPr>
              <a:t> and supports OOPs concepts like inheritance, Polymorphism.</a:t>
            </a:r>
          </a:p>
          <a:p>
            <a:pPr algn="just"/>
            <a:r>
              <a:rPr lang="en-US" b="0" i="0" u="none" strike="noStrike" baseline="0" dirty="0">
                <a:latin typeface="Lato" panose="020F0502020204030203" pitchFamily="34" charset="0"/>
                <a:ea typeface="Lato" panose="020F0502020204030203" pitchFamily="34" charset="0"/>
                <a:cs typeface="Lato" panose="020F0502020204030203" pitchFamily="34" charset="0"/>
              </a:rPr>
              <a:t>Solidity programs are written and saved with a </a:t>
            </a:r>
            <a:r>
              <a:rPr lang="en-US" b="0" i="0" u="none" strike="noStrike" baseline="0" dirty="0">
                <a:solidFill>
                  <a:srgbClr val="C00000"/>
                </a:solidFill>
                <a:latin typeface="Lato" panose="020F0502020204030203" pitchFamily="34" charset="0"/>
                <a:ea typeface="Lato" panose="020F0502020204030203" pitchFamily="34" charset="0"/>
                <a:cs typeface="Lato" panose="020F0502020204030203" pitchFamily="34" charset="0"/>
              </a:rPr>
              <a:t>.sol extension</a:t>
            </a:r>
            <a:r>
              <a:rPr lang="en-US"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and statements are terminated in solidity programming with a </a:t>
            </a:r>
            <a:r>
              <a:rPr lang="en-US" b="0" i="0" u="none" strike="noStrike" baseline="0" dirty="0">
                <a:solidFill>
                  <a:srgbClr val="C00000"/>
                </a:solidFill>
                <a:latin typeface="Lato" panose="020F0502020204030203" pitchFamily="34" charset="0"/>
                <a:ea typeface="Lato" panose="020F0502020204030203" pitchFamily="34" charset="0"/>
                <a:cs typeface="Lato" panose="020F0502020204030203" pitchFamily="34" charset="0"/>
              </a:rPr>
              <a:t>semicolon (;). </a:t>
            </a:r>
          </a:p>
          <a:p>
            <a:pPr algn="just"/>
            <a:r>
              <a:rPr lang="en-US" b="0" i="0" dirty="0">
                <a:solidFill>
                  <a:srgbClr val="404040"/>
                </a:solidFill>
                <a:effectLst/>
                <a:latin typeface="Lato" panose="020F0502020204030203" pitchFamily="34" charset="0"/>
              </a:rPr>
              <a:t>With Solidity, you can create contracts for uses such as voting, crowdfunding, blind auctions, and multi-signature wallets.</a:t>
            </a:r>
            <a:endParaRPr lang="en-IN" dirty="0"/>
          </a:p>
        </p:txBody>
      </p:sp>
    </p:spTree>
    <p:extLst>
      <p:ext uri="{BB962C8B-B14F-4D97-AF65-F5344CB8AC3E}">
        <p14:creationId xmlns:p14="http://schemas.microsoft.com/office/powerpoint/2010/main" val="250152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D821-C72C-B57E-7997-0856BE3774E7}"/>
              </a:ext>
            </a:extLst>
          </p:cNvPr>
          <p:cNvSpPr>
            <a:spLocks noGrp="1"/>
          </p:cNvSpPr>
          <p:nvPr>
            <p:ph type="title"/>
          </p:nvPr>
        </p:nvSpPr>
        <p:spPr/>
        <p:txBody>
          <a:bodyPr/>
          <a:lstStyle/>
          <a:p>
            <a:r>
              <a:rPr lang="en-US">
                <a:solidFill>
                  <a:srgbClr val="FF0000"/>
                </a:solidFill>
              </a:rPr>
              <a:t>Layout of Contract in Solidity</a:t>
            </a:r>
            <a:endParaRPr lang="en-IN" dirty="0">
              <a:solidFill>
                <a:srgbClr val="FF0000"/>
              </a:solidFill>
            </a:endParaRPr>
          </a:p>
        </p:txBody>
      </p:sp>
      <p:sp>
        <p:nvSpPr>
          <p:cNvPr id="3" name="Content Placeholder 2">
            <a:extLst>
              <a:ext uri="{FF2B5EF4-FFF2-40B4-BE49-F238E27FC236}">
                <a16:creationId xmlns:a16="http://schemas.microsoft.com/office/drawing/2014/main" id="{3AFB79EC-563F-D02A-2744-EF0685FB6330}"/>
              </a:ext>
            </a:extLst>
          </p:cNvPr>
          <p:cNvSpPr>
            <a:spLocks noGrp="1"/>
          </p:cNvSpPr>
          <p:nvPr>
            <p:ph idx="1"/>
          </p:nvPr>
        </p:nvSpPr>
        <p:spPr>
          <a:xfrm>
            <a:off x="838200" y="1825625"/>
            <a:ext cx="7279640" cy="4351338"/>
          </a:xfrm>
        </p:spPr>
        <p:txBody>
          <a:bodyPr>
            <a:normAutofit fontScale="70000" lnSpcReduction="20000"/>
          </a:bodyPr>
          <a:lstStyle/>
          <a:p>
            <a:pPr algn="just"/>
            <a:r>
              <a:rPr lang="en-US" dirty="0">
                <a:solidFill>
                  <a:srgbClr val="C00000"/>
                </a:solidFill>
              </a:rPr>
              <a:t>License</a:t>
            </a:r>
            <a:r>
              <a:rPr lang="en-US" dirty="0"/>
              <a:t>: Each source file must start with a comment indicating its license.</a:t>
            </a:r>
          </a:p>
          <a:p>
            <a:pPr algn="just"/>
            <a:r>
              <a:rPr lang="en-US" dirty="0">
                <a:solidFill>
                  <a:srgbClr val="C00000"/>
                </a:solidFill>
              </a:rPr>
              <a:t>Version pragma</a:t>
            </a:r>
            <a:r>
              <a:rPr lang="en-US" dirty="0"/>
              <a:t>: Source files may be annotated with a version pragma to reject compilation with future compiler versions that might introduce incompatible changes. These versions always have versions of the form 0.x.0 or x.0.0.</a:t>
            </a:r>
          </a:p>
          <a:p>
            <a:pPr algn="just"/>
            <a:r>
              <a:rPr lang="en-US" dirty="0">
                <a:solidFill>
                  <a:srgbClr val="C00000"/>
                </a:solidFill>
              </a:rPr>
              <a:t>Import statements</a:t>
            </a:r>
            <a:r>
              <a:rPr lang="en-US" dirty="0"/>
              <a:t>: for importing other contracts/libraries</a:t>
            </a:r>
          </a:p>
          <a:p>
            <a:pPr algn="just"/>
            <a:r>
              <a:rPr lang="en-US" dirty="0">
                <a:solidFill>
                  <a:srgbClr val="C00000"/>
                </a:solidFill>
              </a:rPr>
              <a:t>Contract definition</a:t>
            </a:r>
            <a:r>
              <a:rPr lang="en-US" dirty="0"/>
              <a:t>: to declare a new contract. The name of the contract is prefixed by the keyword contract.</a:t>
            </a:r>
          </a:p>
          <a:p>
            <a:pPr algn="just" fontAlgn="base"/>
            <a:r>
              <a:rPr lang="en-US" b="0" i="0" dirty="0">
                <a:effectLst/>
                <a:latin typeface="Open Sans" panose="020B0606030504020204" pitchFamily="34" charset="0"/>
              </a:rPr>
              <a:t>These contracts can contain several elements more or less familiar to programming languages, namely:</a:t>
            </a:r>
          </a:p>
          <a:p>
            <a:pPr algn="just" fontAlgn="base">
              <a:buFont typeface="Arial" panose="020B0604020202020204" pitchFamily="34" charset="0"/>
              <a:buChar char="•"/>
            </a:pPr>
            <a:r>
              <a:rPr lang="en-US" b="0" i="0" dirty="0">
                <a:solidFill>
                  <a:srgbClr val="0070C0"/>
                </a:solidFill>
                <a:effectLst/>
                <a:latin typeface="inherit"/>
              </a:rPr>
              <a:t>State variables (string, </a:t>
            </a:r>
            <a:r>
              <a:rPr lang="en-US" b="0" i="0" dirty="0" err="1">
                <a:solidFill>
                  <a:srgbClr val="0070C0"/>
                </a:solidFill>
                <a:effectLst/>
                <a:latin typeface="inherit"/>
              </a:rPr>
              <a:t>uint</a:t>
            </a:r>
            <a:r>
              <a:rPr lang="en-US" b="0" i="0" dirty="0">
                <a:solidFill>
                  <a:srgbClr val="0070C0"/>
                </a:solidFill>
                <a:effectLst/>
                <a:latin typeface="inherit"/>
              </a:rPr>
              <a:t>, address, etc.)</a:t>
            </a:r>
          </a:p>
          <a:p>
            <a:pPr algn="just" fontAlgn="base">
              <a:buFont typeface="Arial" panose="020B0604020202020204" pitchFamily="34" charset="0"/>
              <a:buChar char="•"/>
            </a:pPr>
            <a:r>
              <a:rPr lang="en-US" b="0" i="0" dirty="0">
                <a:solidFill>
                  <a:srgbClr val="0070C0"/>
                </a:solidFill>
                <a:effectLst/>
                <a:latin typeface="inherit"/>
              </a:rPr>
              <a:t>Functions</a:t>
            </a:r>
          </a:p>
          <a:p>
            <a:pPr algn="just" fontAlgn="base">
              <a:buFont typeface="Arial" panose="020B0604020202020204" pitchFamily="34" charset="0"/>
              <a:buChar char="•"/>
            </a:pPr>
            <a:r>
              <a:rPr lang="en-US" b="0" i="0" dirty="0">
                <a:solidFill>
                  <a:srgbClr val="0070C0"/>
                </a:solidFill>
                <a:effectLst/>
                <a:latin typeface="inherit"/>
              </a:rPr>
              <a:t>Function modifier</a:t>
            </a:r>
          </a:p>
          <a:p>
            <a:pPr algn="just" fontAlgn="base">
              <a:buFont typeface="Arial" panose="020B0604020202020204" pitchFamily="34" charset="0"/>
              <a:buChar char="•"/>
            </a:pPr>
            <a:r>
              <a:rPr lang="en-US" b="0" i="0" dirty="0">
                <a:solidFill>
                  <a:srgbClr val="0070C0"/>
                </a:solidFill>
                <a:effectLst/>
                <a:latin typeface="inherit"/>
              </a:rPr>
              <a:t>Events</a:t>
            </a:r>
          </a:p>
          <a:p>
            <a:pPr algn="just"/>
            <a:endParaRPr lang="en-IN" dirty="0"/>
          </a:p>
        </p:txBody>
      </p:sp>
      <p:pic>
        <p:nvPicPr>
          <p:cNvPr id="6" name="Picture 5">
            <a:extLst>
              <a:ext uri="{FF2B5EF4-FFF2-40B4-BE49-F238E27FC236}">
                <a16:creationId xmlns:a16="http://schemas.microsoft.com/office/drawing/2014/main" id="{59306467-80A5-9A01-3ABB-0800D42247BF}"/>
              </a:ext>
            </a:extLst>
          </p:cNvPr>
          <p:cNvPicPr>
            <a:picLocks noChangeAspect="1"/>
          </p:cNvPicPr>
          <p:nvPr/>
        </p:nvPicPr>
        <p:blipFill>
          <a:blip r:embed="rId2"/>
          <a:stretch>
            <a:fillRect/>
          </a:stretch>
        </p:blipFill>
        <p:spPr>
          <a:xfrm>
            <a:off x="8422640" y="2366962"/>
            <a:ext cx="3769360" cy="2124075"/>
          </a:xfrm>
          <a:prstGeom prst="rect">
            <a:avLst/>
          </a:prstGeom>
        </p:spPr>
      </p:pic>
    </p:spTree>
    <p:extLst>
      <p:ext uri="{BB962C8B-B14F-4D97-AF65-F5344CB8AC3E}">
        <p14:creationId xmlns:p14="http://schemas.microsoft.com/office/powerpoint/2010/main" val="429072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B920-8745-8C8A-6904-261A12FC6AC1}"/>
              </a:ext>
            </a:extLst>
          </p:cNvPr>
          <p:cNvSpPr>
            <a:spLocks noGrp="1"/>
          </p:cNvSpPr>
          <p:nvPr>
            <p:ph type="title"/>
          </p:nvPr>
        </p:nvSpPr>
        <p:spPr/>
        <p:txBody>
          <a:bodyPr/>
          <a:lstStyle/>
          <a:p>
            <a:r>
              <a:rPr lang="en-US" dirty="0">
                <a:solidFill>
                  <a:srgbClr val="FF0000"/>
                </a:solidFill>
              </a:rPr>
              <a:t>Smart Contract Compilation</a:t>
            </a:r>
            <a:endParaRPr lang="en-IN" dirty="0">
              <a:solidFill>
                <a:srgbClr val="FF0000"/>
              </a:solidFill>
            </a:endParaRPr>
          </a:p>
        </p:txBody>
      </p:sp>
      <p:pic>
        <p:nvPicPr>
          <p:cNvPr id="3076" name="Picture 4">
            <a:extLst>
              <a:ext uri="{FF2B5EF4-FFF2-40B4-BE49-F238E27FC236}">
                <a16:creationId xmlns:a16="http://schemas.microsoft.com/office/drawing/2014/main" id="{88B53E43-FF15-B339-134B-E0AE0B4AD2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8" y="2024755"/>
            <a:ext cx="8537713" cy="3558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7A811-BD41-DA5D-2D8E-19473192CF47}"/>
              </a:ext>
            </a:extLst>
          </p:cNvPr>
          <p:cNvSpPr txBox="1"/>
          <p:nvPr/>
        </p:nvSpPr>
        <p:spPr>
          <a:xfrm>
            <a:off x="5503793" y="1389062"/>
            <a:ext cx="6097656" cy="1754326"/>
          </a:xfrm>
          <a:prstGeom prst="rect">
            <a:avLst/>
          </a:prstGeom>
          <a:noFill/>
        </p:spPr>
        <p:txBody>
          <a:bodyPr wrap="square">
            <a:spAutoFit/>
          </a:bodyPr>
          <a:lstStyle/>
          <a:p>
            <a:pPr algn="just"/>
            <a:r>
              <a:rPr lang="en-US" b="0" i="0" dirty="0">
                <a:solidFill>
                  <a:srgbClr val="C00000"/>
                </a:solidFill>
                <a:effectLst/>
                <a:latin typeface="Circular"/>
              </a:rPr>
              <a:t>Bytecode</a:t>
            </a:r>
            <a:r>
              <a:rPr lang="en-US" b="0" i="0" dirty="0">
                <a:solidFill>
                  <a:srgbClr val="6D7380"/>
                </a:solidFill>
                <a:effectLst/>
                <a:latin typeface="Circular"/>
              </a:rPr>
              <a:t> is the information that our Solidity code gets “translated” into. It contains instructions to the computer in binary. Bytecode is generally compact numeric codes, constants, and other pieces of information. Each instruction step is an operation which is referred to as “</a:t>
            </a:r>
            <a:r>
              <a:rPr lang="en-US" b="0" i="0" u="none" strike="noStrike" dirty="0">
                <a:solidFill>
                  <a:srgbClr val="375BD2"/>
                </a:solidFill>
                <a:effectLst/>
                <a:latin typeface="Circular"/>
                <a:hlinkClick r:id="rId3"/>
              </a:rPr>
              <a:t>opcodes</a:t>
            </a:r>
            <a:r>
              <a:rPr lang="en-US" b="0" i="0" dirty="0">
                <a:solidFill>
                  <a:srgbClr val="6D7380"/>
                </a:solidFill>
                <a:effectLst/>
                <a:latin typeface="Circular"/>
              </a:rPr>
              <a:t>,” which are typically one-byte (eight-bits) long. </a:t>
            </a:r>
            <a:endParaRPr lang="en-IN" dirty="0"/>
          </a:p>
        </p:txBody>
      </p:sp>
      <p:sp>
        <p:nvSpPr>
          <p:cNvPr id="9" name="TextBox 8">
            <a:extLst>
              <a:ext uri="{FF2B5EF4-FFF2-40B4-BE49-F238E27FC236}">
                <a16:creationId xmlns:a16="http://schemas.microsoft.com/office/drawing/2014/main" id="{8020711A-E2EB-20B1-FB99-ED9ADEE37EAA}"/>
              </a:ext>
            </a:extLst>
          </p:cNvPr>
          <p:cNvSpPr txBox="1"/>
          <p:nvPr/>
        </p:nvSpPr>
        <p:spPr>
          <a:xfrm>
            <a:off x="5503793" y="4567301"/>
            <a:ext cx="6097656" cy="2031325"/>
          </a:xfrm>
          <a:prstGeom prst="rect">
            <a:avLst/>
          </a:prstGeom>
          <a:noFill/>
        </p:spPr>
        <p:txBody>
          <a:bodyPr wrap="square">
            <a:spAutoFit/>
          </a:bodyPr>
          <a:lstStyle/>
          <a:p>
            <a:pPr algn="just"/>
            <a:r>
              <a:rPr lang="en-US" b="0" i="0" dirty="0">
                <a:solidFill>
                  <a:srgbClr val="6D7380"/>
                </a:solidFill>
                <a:effectLst/>
                <a:latin typeface="Circular"/>
              </a:rPr>
              <a:t>ABIs are </a:t>
            </a:r>
            <a:r>
              <a:rPr lang="en-US" b="0" i="0" dirty="0">
                <a:solidFill>
                  <a:srgbClr val="C00000"/>
                </a:solidFill>
                <a:effectLst/>
                <a:latin typeface="Circular"/>
              </a:rPr>
              <a:t>application binary interfaces</a:t>
            </a:r>
            <a:r>
              <a:rPr lang="en-US" b="0" i="0" dirty="0">
                <a:solidFill>
                  <a:srgbClr val="6D7380"/>
                </a:solidFill>
                <a:effectLst/>
                <a:latin typeface="Circular"/>
              </a:rPr>
              <a:t>. They define the methods and variables that are available in a smart contract and which we can use to interact with that smart contract. So ABIs are the definitions that help us know the method names, parameters and arguments, and data types that we can use to interact with a smart contract, and also the structure of events emitted by the smart contract.</a:t>
            </a:r>
            <a:endParaRPr lang="en-IN" dirty="0"/>
          </a:p>
        </p:txBody>
      </p:sp>
    </p:spTree>
    <p:extLst>
      <p:ext uri="{BB962C8B-B14F-4D97-AF65-F5344CB8AC3E}">
        <p14:creationId xmlns:p14="http://schemas.microsoft.com/office/powerpoint/2010/main" val="2839839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E8D41CF8-5232-42BC-8D05-AFEDE21539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ounded Rectangle 5">
            <a:extLst>
              <a:ext uri="{FF2B5EF4-FFF2-40B4-BE49-F238E27FC236}">
                <a16:creationId xmlns:a16="http://schemas.microsoft.com/office/drawing/2014/main" id="{49237091-E62C-4878-AA4C-0B9995ADB2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reenshot of a computer&#10;&#10;Description automatically generated">
            <a:extLst>
              <a:ext uri="{FF2B5EF4-FFF2-40B4-BE49-F238E27FC236}">
                <a16:creationId xmlns:a16="http://schemas.microsoft.com/office/drawing/2014/main" id="{4F7524BA-79BB-5513-189C-F09BF73717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288" y="2251075"/>
            <a:ext cx="6300788" cy="3516313"/>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descr="A diagram of a data type&#10;&#10;Description automatically generated">
            <a:extLst>
              <a:ext uri="{FF2B5EF4-FFF2-40B4-BE49-F238E27FC236}">
                <a16:creationId xmlns:a16="http://schemas.microsoft.com/office/drawing/2014/main" id="{9C5324CE-17DF-8BF5-5262-00D8FC7BC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2251075"/>
            <a:ext cx="3506788" cy="351631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1B75A7-F538-F724-06C9-9CAE224229C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rgbClr val="FF0000"/>
                </a:solidFill>
                <a:latin typeface="+mj-lt"/>
                <a:ea typeface="+mj-ea"/>
                <a:cs typeface="+mj-cs"/>
              </a:rPr>
              <a:t>Data Types in Solidity</a:t>
            </a:r>
          </a:p>
        </p:txBody>
      </p:sp>
    </p:spTree>
    <p:extLst>
      <p:ext uri="{BB962C8B-B14F-4D97-AF65-F5344CB8AC3E}">
        <p14:creationId xmlns:p14="http://schemas.microsoft.com/office/powerpoint/2010/main" val="2265443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601A-0245-D855-9AC9-3880A4A3D81B}"/>
              </a:ext>
            </a:extLst>
          </p:cNvPr>
          <p:cNvSpPr>
            <a:spLocks noGrp="1"/>
          </p:cNvSpPr>
          <p:nvPr>
            <p:ph type="title"/>
          </p:nvPr>
        </p:nvSpPr>
        <p:spPr/>
        <p:txBody>
          <a:bodyPr/>
          <a:lstStyle/>
          <a:p>
            <a:r>
              <a:rPr lang="en-US" dirty="0">
                <a:solidFill>
                  <a:srgbClr val="FF0000"/>
                </a:solidFill>
              </a:rPr>
              <a:t>Function Definition in Solidity</a:t>
            </a:r>
            <a:endParaRPr lang="en-IN" dirty="0">
              <a:solidFill>
                <a:srgbClr val="FF0000"/>
              </a:solidFill>
            </a:endParaRPr>
          </a:p>
        </p:txBody>
      </p:sp>
      <p:pic>
        <p:nvPicPr>
          <p:cNvPr id="5122" name="Picture 2">
            <a:extLst>
              <a:ext uri="{FF2B5EF4-FFF2-40B4-BE49-F238E27FC236}">
                <a16:creationId xmlns:a16="http://schemas.microsoft.com/office/drawing/2014/main" id="{58D12186-4573-FE64-E78D-0DBC2FC2BC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487" y="2058194"/>
            <a:ext cx="9849678" cy="443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0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0C58-7686-8ED2-3EBB-95A69D12D522}"/>
              </a:ext>
            </a:extLst>
          </p:cNvPr>
          <p:cNvSpPr>
            <a:spLocks noGrp="1"/>
          </p:cNvSpPr>
          <p:nvPr>
            <p:ph type="title"/>
          </p:nvPr>
        </p:nvSpPr>
        <p:spPr/>
        <p:txBody>
          <a:bodyPr/>
          <a:lstStyle/>
          <a:p>
            <a:r>
              <a:rPr lang="en-US" dirty="0">
                <a:solidFill>
                  <a:srgbClr val="FF0000"/>
                </a:solidFill>
              </a:rPr>
              <a:t>Visibility of Contracts</a:t>
            </a:r>
            <a:endParaRPr lang="en-IN" dirty="0">
              <a:solidFill>
                <a:srgbClr val="FF0000"/>
              </a:solidFill>
            </a:endParaRPr>
          </a:p>
        </p:txBody>
      </p:sp>
      <p:graphicFrame>
        <p:nvGraphicFramePr>
          <p:cNvPr id="4" name="Table 4">
            <a:extLst>
              <a:ext uri="{FF2B5EF4-FFF2-40B4-BE49-F238E27FC236}">
                <a16:creationId xmlns:a16="http://schemas.microsoft.com/office/drawing/2014/main" id="{8E4B7727-893D-C868-0F93-FE357ECED587}"/>
              </a:ext>
            </a:extLst>
          </p:cNvPr>
          <p:cNvGraphicFramePr>
            <a:graphicFrameLocks noGrp="1"/>
          </p:cNvGraphicFramePr>
          <p:nvPr>
            <p:ph idx="1"/>
            <p:extLst>
              <p:ext uri="{D42A27DB-BD31-4B8C-83A1-F6EECF244321}">
                <p14:modId xmlns:p14="http://schemas.microsoft.com/office/powerpoint/2010/main" val="703667755"/>
              </p:ext>
            </p:extLst>
          </p:nvPr>
        </p:nvGraphicFramePr>
        <p:xfrm>
          <a:off x="838200" y="1356141"/>
          <a:ext cx="10515597" cy="4754880"/>
        </p:xfrm>
        <a:graphic>
          <a:graphicData uri="http://schemas.openxmlformats.org/drawingml/2006/table">
            <a:tbl>
              <a:tblPr firstRow="1" bandRow="1">
                <a:tableStyleId>{5940675A-B579-460E-94D1-54222C63F5DA}</a:tableStyleId>
              </a:tblPr>
              <a:tblGrid>
                <a:gridCol w="1298713">
                  <a:extLst>
                    <a:ext uri="{9D8B030D-6E8A-4147-A177-3AD203B41FA5}">
                      <a16:colId xmlns:a16="http://schemas.microsoft.com/office/drawing/2014/main" val="1301151285"/>
                    </a:ext>
                  </a:extLst>
                </a:gridCol>
                <a:gridCol w="5711685">
                  <a:extLst>
                    <a:ext uri="{9D8B030D-6E8A-4147-A177-3AD203B41FA5}">
                      <a16:colId xmlns:a16="http://schemas.microsoft.com/office/drawing/2014/main" val="1498502801"/>
                    </a:ext>
                  </a:extLst>
                </a:gridCol>
                <a:gridCol w="3505199">
                  <a:extLst>
                    <a:ext uri="{9D8B030D-6E8A-4147-A177-3AD203B41FA5}">
                      <a16:colId xmlns:a16="http://schemas.microsoft.com/office/drawing/2014/main" val="3752663322"/>
                    </a:ext>
                  </a:extLst>
                </a:gridCol>
              </a:tblGrid>
              <a:tr h="370840">
                <a:tc>
                  <a:txBody>
                    <a:bodyPr/>
                    <a:lstStyle/>
                    <a:p>
                      <a:r>
                        <a:rPr lang="en-US" dirty="0"/>
                        <a:t>Private</a:t>
                      </a:r>
                      <a:endParaRPr lang="en-IN" dirty="0"/>
                    </a:p>
                  </a:txBody>
                  <a:tcPr/>
                </a:tc>
                <a:tc>
                  <a:txBody>
                    <a:bodyPr/>
                    <a:lstStyle/>
                    <a:p>
                      <a:r>
                        <a:rPr lang="en-US" sz="1800" b="0" i="0" kern="1200" dirty="0">
                          <a:solidFill>
                            <a:schemeClr val="tx1"/>
                          </a:solidFill>
                          <a:effectLst/>
                          <a:latin typeface="+mn-lt"/>
                          <a:ea typeface="+mn-ea"/>
                          <a:cs typeface="+mn-cs"/>
                        </a:rPr>
                        <a:t>A private function/state variable is only available inside the contract that defines it. It is generally good practice to keep functions private.</a:t>
                      </a:r>
                    </a:p>
                    <a:p>
                      <a:endParaRPr lang="en-IN" dirty="0"/>
                    </a:p>
                  </a:txBody>
                  <a:tcPr/>
                </a:tc>
                <a:tc>
                  <a:txBody>
                    <a:bodyPr/>
                    <a:lstStyle/>
                    <a:p>
                      <a:endParaRPr lang="en-IN" dirty="0"/>
                    </a:p>
                  </a:txBody>
                  <a:tcPr/>
                </a:tc>
                <a:extLst>
                  <a:ext uri="{0D108BD9-81ED-4DB2-BD59-A6C34878D82A}">
                    <a16:rowId xmlns:a16="http://schemas.microsoft.com/office/drawing/2014/main" val="2656795586"/>
                  </a:ext>
                </a:extLst>
              </a:tr>
              <a:tr h="370840">
                <a:tc>
                  <a:txBody>
                    <a:bodyPr/>
                    <a:lstStyle/>
                    <a:p>
                      <a:r>
                        <a:rPr lang="en-US" dirty="0"/>
                        <a:t>Internal</a:t>
                      </a:r>
                      <a:endParaRPr lang="en-IN" dirty="0"/>
                    </a:p>
                  </a:txBody>
                  <a:tcPr/>
                </a:tc>
                <a:tc>
                  <a:txBody>
                    <a:bodyPr/>
                    <a:lstStyle/>
                    <a:p>
                      <a:pPr algn="just"/>
                      <a:r>
                        <a:rPr lang="en-US" sz="1800" b="0" i="0" kern="1200" dirty="0">
                          <a:solidFill>
                            <a:schemeClr val="tx1"/>
                          </a:solidFill>
                          <a:effectLst/>
                          <a:latin typeface="+mn-lt"/>
                          <a:ea typeface="+mn-ea"/>
                          <a:cs typeface="+mn-cs"/>
                        </a:rPr>
                        <a:t>An internal function/state variable is only available inside the contract that defines it </a:t>
                      </a:r>
                      <a:r>
                        <a:rPr lang="en-US" sz="1800" b="1" i="0" kern="1200" dirty="0">
                          <a:solidFill>
                            <a:schemeClr val="tx1"/>
                          </a:solidFill>
                          <a:effectLst/>
                          <a:latin typeface="+mn-lt"/>
                          <a:ea typeface="+mn-ea"/>
                          <a:cs typeface="+mn-cs"/>
                        </a:rPr>
                        <a:t>AND </a:t>
                      </a:r>
                      <a:r>
                        <a:rPr lang="en-US" sz="1800" b="0" i="0" kern="1200" dirty="0">
                          <a:solidFill>
                            <a:schemeClr val="tx1"/>
                          </a:solidFill>
                          <a:effectLst/>
                          <a:latin typeface="+mn-lt"/>
                          <a:ea typeface="+mn-ea"/>
                          <a:cs typeface="+mn-cs"/>
                        </a:rPr>
                        <a:t>any contracts that inherit it.</a:t>
                      </a:r>
                    </a:p>
                    <a:p>
                      <a:pPr algn="just"/>
                      <a:endParaRPr lang="en-US" sz="1800" b="0" i="0" kern="1200" dirty="0">
                        <a:solidFill>
                          <a:schemeClr val="tx1"/>
                        </a:solidFill>
                        <a:effectLst/>
                        <a:latin typeface="+mn-lt"/>
                        <a:ea typeface="+mn-ea"/>
                        <a:cs typeface="+mn-cs"/>
                      </a:endParaRPr>
                    </a:p>
                  </a:txBody>
                  <a:tcPr/>
                </a:tc>
                <a:tc>
                  <a:txBody>
                    <a:bodyPr/>
                    <a:lstStyle/>
                    <a:p>
                      <a:endParaRPr lang="en-IN" dirty="0"/>
                    </a:p>
                  </a:txBody>
                  <a:tcPr/>
                </a:tc>
                <a:extLst>
                  <a:ext uri="{0D108BD9-81ED-4DB2-BD59-A6C34878D82A}">
                    <a16:rowId xmlns:a16="http://schemas.microsoft.com/office/drawing/2014/main" val="2184229979"/>
                  </a:ext>
                </a:extLst>
              </a:tr>
              <a:tr h="370840">
                <a:tc>
                  <a:txBody>
                    <a:bodyPr/>
                    <a:lstStyle/>
                    <a:p>
                      <a:r>
                        <a:rPr lang="en-US" dirty="0"/>
                        <a:t>External</a:t>
                      </a:r>
                      <a:endParaRPr lang="en-IN" dirty="0"/>
                    </a:p>
                  </a:txBody>
                  <a:tcPr/>
                </a:tc>
                <a:tc>
                  <a:txBody>
                    <a:bodyPr/>
                    <a:lstStyle/>
                    <a:p>
                      <a:pPr algn="just"/>
                      <a:r>
                        <a:rPr lang="en-US" sz="1800" b="0" i="0" kern="1200" dirty="0">
                          <a:solidFill>
                            <a:schemeClr val="tx1"/>
                          </a:solidFill>
                          <a:effectLst/>
                          <a:latin typeface="+mn-lt"/>
                          <a:ea typeface="+mn-ea"/>
                          <a:cs typeface="+mn-cs"/>
                        </a:rPr>
                        <a:t>An external function can only be called by external contracts.  Not visible inside the contract that defines it. </a:t>
                      </a:r>
                    </a:p>
                    <a:p>
                      <a:pPr algn="just"/>
                      <a:endParaRPr lang="en-US" sz="1800" b="0" i="0" kern="1200" dirty="0">
                        <a:solidFill>
                          <a:schemeClr val="tx1"/>
                        </a:solidFill>
                        <a:effectLst/>
                        <a:latin typeface="+mn-lt"/>
                        <a:ea typeface="+mn-ea"/>
                        <a:cs typeface="+mn-cs"/>
                      </a:endParaRPr>
                    </a:p>
                    <a:p>
                      <a:pPr algn="just"/>
                      <a:endParaRPr lang="en-US" sz="1800" b="0" i="0" kern="1200" dirty="0">
                        <a:solidFill>
                          <a:schemeClr val="tx1"/>
                        </a:solidFill>
                        <a:effectLst/>
                        <a:latin typeface="+mn-lt"/>
                        <a:ea typeface="+mn-ea"/>
                        <a:cs typeface="+mn-cs"/>
                      </a:endParaRPr>
                    </a:p>
                  </a:txBody>
                  <a:tcPr/>
                </a:tc>
                <a:tc>
                  <a:txBody>
                    <a:bodyPr/>
                    <a:lstStyle/>
                    <a:p>
                      <a:endParaRPr lang="en-IN" dirty="0"/>
                    </a:p>
                  </a:txBody>
                  <a:tcPr/>
                </a:tc>
                <a:extLst>
                  <a:ext uri="{0D108BD9-81ED-4DB2-BD59-A6C34878D82A}">
                    <a16:rowId xmlns:a16="http://schemas.microsoft.com/office/drawing/2014/main" val="2629928916"/>
                  </a:ext>
                </a:extLst>
              </a:tr>
              <a:tr h="370840">
                <a:tc>
                  <a:txBody>
                    <a:bodyPr/>
                    <a:lstStyle/>
                    <a:p>
                      <a:r>
                        <a:rPr lang="en-US" dirty="0"/>
                        <a:t>Public</a:t>
                      </a:r>
                      <a:endParaRPr lang="en-IN" dirty="0"/>
                    </a:p>
                  </a:txBody>
                  <a:tcPr/>
                </a:tc>
                <a:tc>
                  <a:txBody>
                    <a:bodyPr/>
                    <a:lstStyle/>
                    <a:p>
                      <a:pPr algn="just"/>
                      <a:r>
                        <a:rPr lang="en-US" sz="1800" b="0" i="0" kern="1200" dirty="0">
                          <a:solidFill>
                            <a:schemeClr val="tx1"/>
                          </a:solidFill>
                          <a:effectLst/>
                          <a:latin typeface="+mn-lt"/>
                          <a:ea typeface="+mn-ea"/>
                          <a:cs typeface="+mn-cs"/>
                        </a:rPr>
                        <a:t>A public function/state variable is available to any contract or third party that wants to call it. Public is the default if visibility is not specified.</a:t>
                      </a:r>
                    </a:p>
                    <a:p>
                      <a:pPr algn="just"/>
                      <a:endParaRPr lang="en-IN" dirty="0"/>
                    </a:p>
                  </a:txBody>
                  <a:tcPr/>
                </a:tc>
                <a:tc>
                  <a:txBody>
                    <a:bodyPr/>
                    <a:lstStyle/>
                    <a:p>
                      <a:endParaRPr lang="en-IN" dirty="0"/>
                    </a:p>
                  </a:txBody>
                  <a:tcPr/>
                </a:tc>
                <a:extLst>
                  <a:ext uri="{0D108BD9-81ED-4DB2-BD59-A6C34878D82A}">
                    <a16:rowId xmlns:a16="http://schemas.microsoft.com/office/drawing/2014/main" val="3288993013"/>
                  </a:ext>
                </a:extLst>
              </a:tr>
            </a:tbl>
          </a:graphicData>
        </a:graphic>
      </p:graphicFrame>
      <p:pic>
        <p:nvPicPr>
          <p:cNvPr id="6" name="Picture 5" descr="A close-up of a sign&#10;&#10;Description automatically generated">
            <a:extLst>
              <a:ext uri="{FF2B5EF4-FFF2-40B4-BE49-F238E27FC236}">
                <a16:creationId xmlns:a16="http://schemas.microsoft.com/office/drawing/2014/main" id="{E35A11A1-5335-49E9-1304-AE66AD4738AE}"/>
              </a:ext>
            </a:extLst>
          </p:cNvPr>
          <p:cNvPicPr>
            <a:picLocks noChangeAspect="1"/>
          </p:cNvPicPr>
          <p:nvPr/>
        </p:nvPicPr>
        <p:blipFill>
          <a:blip r:embed="rId2"/>
          <a:stretch>
            <a:fillRect/>
          </a:stretch>
        </p:blipFill>
        <p:spPr>
          <a:xfrm>
            <a:off x="7882557" y="1572588"/>
            <a:ext cx="3357356" cy="923925"/>
          </a:xfrm>
          <a:prstGeom prst="rect">
            <a:avLst/>
          </a:prstGeom>
        </p:spPr>
      </p:pic>
      <p:pic>
        <p:nvPicPr>
          <p:cNvPr id="8" name="Picture 7" descr="A blue rectangle with white text&#10;&#10;Description automatically generated">
            <a:extLst>
              <a:ext uri="{FF2B5EF4-FFF2-40B4-BE49-F238E27FC236}">
                <a16:creationId xmlns:a16="http://schemas.microsoft.com/office/drawing/2014/main" id="{3C712FC9-3096-A88D-A1F9-CB4E3A9B3FCE}"/>
              </a:ext>
            </a:extLst>
          </p:cNvPr>
          <p:cNvPicPr>
            <a:picLocks noChangeAspect="1"/>
          </p:cNvPicPr>
          <p:nvPr/>
        </p:nvPicPr>
        <p:blipFill>
          <a:blip r:embed="rId3"/>
          <a:stretch>
            <a:fillRect/>
          </a:stretch>
        </p:blipFill>
        <p:spPr>
          <a:xfrm>
            <a:off x="7953788" y="2681704"/>
            <a:ext cx="3286125" cy="885825"/>
          </a:xfrm>
          <a:prstGeom prst="rect">
            <a:avLst/>
          </a:prstGeom>
        </p:spPr>
      </p:pic>
      <p:pic>
        <p:nvPicPr>
          <p:cNvPr id="10" name="Picture 9" descr="A close-up of a sign&#10;&#10;Description automatically generated">
            <a:extLst>
              <a:ext uri="{FF2B5EF4-FFF2-40B4-BE49-F238E27FC236}">
                <a16:creationId xmlns:a16="http://schemas.microsoft.com/office/drawing/2014/main" id="{819867B2-DF0A-1287-6D83-7552A017527F}"/>
              </a:ext>
            </a:extLst>
          </p:cNvPr>
          <p:cNvPicPr>
            <a:picLocks noChangeAspect="1"/>
          </p:cNvPicPr>
          <p:nvPr/>
        </p:nvPicPr>
        <p:blipFill>
          <a:blip r:embed="rId4"/>
          <a:stretch>
            <a:fillRect/>
          </a:stretch>
        </p:blipFill>
        <p:spPr>
          <a:xfrm>
            <a:off x="7991473" y="3841804"/>
            <a:ext cx="3362325" cy="923925"/>
          </a:xfrm>
          <a:prstGeom prst="rect">
            <a:avLst/>
          </a:prstGeom>
        </p:spPr>
      </p:pic>
      <p:pic>
        <p:nvPicPr>
          <p:cNvPr id="12" name="Picture 11" descr="A blue rectangle with white text&#10;&#10;Description automatically generated">
            <a:extLst>
              <a:ext uri="{FF2B5EF4-FFF2-40B4-BE49-F238E27FC236}">
                <a16:creationId xmlns:a16="http://schemas.microsoft.com/office/drawing/2014/main" id="{C0004A99-F5D5-EADF-DC60-E6607BA6B152}"/>
              </a:ext>
            </a:extLst>
          </p:cNvPr>
          <p:cNvPicPr>
            <a:picLocks noChangeAspect="1"/>
          </p:cNvPicPr>
          <p:nvPr/>
        </p:nvPicPr>
        <p:blipFill>
          <a:blip r:embed="rId5"/>
          <a:stretch>
            <a:fillRect/>
          </a:stretch>
        </p:blipFill>
        <p:spPr>
          <a:xfrm>
            <a:off x="7953788" y="5029446"/>
            <a:ext cx="3305175" cy="942975"/>
          </a:xfrm>
          <a:prstGeom prst="rect">
            <a:avLst/>
          </a:prstGeom>
        </p:spPr>
      </p:pic>
    </p:spTree>
    <p:extLst>
      <p:ext uri="{BB962C8B-B14F-4D97-AF65-F5344CB8AC3E}">
        <p14:creationId xmlns:p14="http://schemas.microsoft.com/office/powerpoint/2010/main" val="36579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72AC-5813-8816-898B-BA5FE46AD731}"/>
              </a:ext>
            </a:extLst>
          </p:cNvPr>
          <p:cNvSpPr>
            <a:spLocks noGrp="1"/>
          </p:cNvSpPr>
          <p:nvPr>
            <p:ph type="title"/>
          </p:nvPr>
        </p:nvSpPr>
        <p:spPr/>
        <p:txBody>
          <a:bodyPr/>
          <a:lstStyle/>
          <a:p>
            <a:pPr algn="just"/>
            <a:r>
              <a:rPr lang="en-US" i="0" dirty="0">
                <a:solidFill>
                  <a:srgbClr val="FF0000"/>
                </a:solidFill>
                <a:effectLst/>
                <a:latin typeface="-apple-system"/>
              </a:rPr>
              <a:t>Pure and View Functions in Solidity smart contracts</a:t>
            </a:r>
            <a:endParaRPr lang="en-IN" dirty="0">
              <a:solidFill>
                <a:srgbClr val="FF0000"/>
              </a:solidFill>
            </a:endParaRPr>
          </a:p>
        </p:txBody>
      </p:sp>
      <p:graphicFrame>
        <p:nvGraphicFramePr>
          <p:cNvPr id="4" name="Table 4">
            <a:extLst>
              <a:ext uri="{FF2B5EF4-FFF2-40B4-BE49-F238E27FC236}">
                <a16:creationId xmlns:a16="http://schemas.microsoft.com/office/drawing/2014/main" id="{823F094A-DF5F-B5F5-AFF9-CF07E6731D3C}"/>
              </a:ext>
            </a:extLst>
          </p:cNvPr>
          <p:cNvGraphicFramePr>
            <a:graphicFrameLocks noGrp="1"/>
          </p:cNvGraphicFramePr>
          <p:nvPr>
            <p:ph idx="1"/>
            <p:extLst>
              <p:ext uri="{D42A27DB-BD31-4B8C-83A1-F6EECF244321}">
                <p14:modId xmlns:p14="http://schemas.microsoft.com/office/powerpoint/2010/main" val="2201346678"/>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72417287"/>
                    </a:ext>
                  </a:extLst>
                </a:gridCol>
                <a:gridCol w="5257800">
                  <a:extLst>
                    <a:ext uri="{9D8B030D-6E8A-4147-A177-3AD203B41FA5}">
                      <a16:colId xmlns:a16="http://schemas.microsoft.com/office/drawing/2014/main" val="280853092"/>
                    </a:ext>
                  </a:extLst>
                </a:gridCol>
              </a:tblGrid>
              <a:tr h="370840">
                <a:tc>
                  <a:txBody>
                    <a:bodyPr/>
                    <a:lstStyle/>
                    <a:p>
                      <a:pPr algn="just"/>
                      <a:r>
                        <a:rPr lang="en-US" dirty="0"/>
                        <a:t>View Function</a:t>
                      </a:r>
                      <a:endParaRPr lang="en-IN" dirty="0"/>
                    </a:p>
                  </a:txBody>
                  <a:tcPr/>
                </a:tc>
                <a:tc>
                  <a:txBody>
                    <a:bodyPr/>
                    <a:lstStyle/>
                    <a:p>
                      <a:pPr algn="just"/>
                      <a:r>
                        <a:rPr lang="en-US" dirty="0"/>
                        <a:t>Pure Function</a:t>
                      </a:r>
                      <a:endParaRPr lang="en-IN" dirty="0"/>
                    </a:p>
                  </a:txBody>
                  <a:tcPr/>
                </a:tc>
                <a:extLst>
                  <a:ext uri="{0D108BD9-81ED-4DB2-BD59-A6C34878D82A}">
                    <a16:rowId xmlns:a16="http://schemas.microsoft.com/office/drawing/2014/main" val="2439071789"/>
                  </a:ext>
                </a:extLst>
              </a:tr>
              <a:tr h="370840">
                <a:tc>
                  <a:txBody>
                    <a:bodyPr/>
                    <a:lstStyle/>
                    <a:p>
                      <a:pPr algn="just"/>
                      <a:r>
                        <a:rPr lang="en-US" sz="1800" b="1" i="0" kern="1200" dirty="0">
                          <a:solidFill>
                            <a:schemeClr val="dk1"/>
                          </a:solidFill>
                          <a:effectLst/>
                          <a:latin typeface="+mn-lt"/>
                          <a:ea typeface="+mn-ea"/>
                          <a:cs typeface="+mn-cs"/>
                        </a:rPr>
                        <a:t>View </a:t>
                      </a:r>
                      <a:r>
                        <a:rPr lang="en-US" sz="1800" b="0" i="0" kern="1200" dirty="0">
                          <a:solidFill>
                            <a:schemeClr val="dk1"/>
                          </a:solidFill>
                          <a:effectLst/>
                          <a:latin typeface="+mn-lt"/>
                          <a:ea typeface="+mn-ea"/>
                          <a:cs typeface="+mn-cs"/>
                        </a:rPr>
                        <a:t>functions are read only functions and </a:t>
                      </a:r>
                      <a:r>
                        <a:rPr lang="en-US" sz="1800" b="1" i="1" kern="1200" dirty="0">
                          <a:solidFill>
                            <a:schemeClr val="dk1"/>
                          </a:solidFill>
                          <a:effectLst/>
                          <a:latin typeface="+mn-lt"/>
                          <a:ea typeface="+mn-ea"/>
                          <a:cs typeface="+mn-cs"/>
                        </a:rPr>
                        <a:t>do not modify the state</a:t>
                      </a:r>
                      <a:r>
                        <a:rPr lang="en-US" sz="1800" b="0" i="0" kern="1200" dirty="0">
                          <a:solidFill>
                            <a:schemeClr val="dk1"/>
                          </a:solidFill>
                          <a:effectLst/>
                          <a:latin typeface="+mn-lt"/>
                          <a:ea typeface="+mn-ea"/>
                          <a:cs typeface="+mn-cs"/>
                        </a:rPr>
                        <a:t> of the Blockchain. In other words if you want to read data from the block chain one can use view. Getter method are by default view functions. These functions </a:t>
                      </a:r>
                      <a:r>
                        <a:rPr lang="en-US" sz="1800" b="1" i="0" kern="1200" dirty="0">
                          <a:solidFill>
                            <a:schemeClr val="dk1"/>
                          </a:solidFill>
                          <a:effectLst/>
                          <a:latin typeface="+mn-lt"/>
                          <a:ea typeface="+mn-ea"/>
                          <a:cs typeface="+mn-cs"/>
                        </a:rPr>
                        <a:t>cannot</a:t>
                      </a:r>
                      <a:r>
                        <a:rPr lang="en-US" sz="1800" b="0" i="0" kern="1200" dirty="0">
                          <a:solidFill>
                            <a:schemeClr val="dk1"/>
                          </a:solidFill>
                          <a:effectLst/>
                          <a:latin typeface="+mn-lt"/>
                          <a:ea typeface="+mn-ea"/>
                          <a:cs typeface="+mn-cs"/>
                        </a:rPr>
                        <a:t>:</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Write to state variables – update the Blockchain</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Emit events</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Create contracts</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Send ether</a:t>
                      </a:r>
                    </a:p>
                    <a:p>
                      <a:pPr algn="just"/>
                      <a:endParaRPr lang="en-IN" dirty="0"/>
                    </a:p>
                  </a:txBody>
                  <a:tcPr/>
                </a:tc>
                <a:tc>
                  <a:txBody>
                    <a:bodyPr/>
                    <a:lstStyle/>
                    <a:p>
                      <a:pPr algn="just"/>
                      <a:r>
                        <a:rPr lang="en-US" sz="1800" b="1" i="0" kern="1200" dirty="0">
                          <a:solidFill>
                            <a:schemeClr val="dk1"/>
                          </a:solidFill>
                          <a:effectLst/>
                          <a:latin typeface="+mn-lt"/>
                          <a:ea typeface="+mn-ea"/>
                          <a:cs typeface="+mn-cs"/>
                        </a:rPr>
                        <a:t>Pure </a:t>
                      </a:r>
                      <a:r>
                        <a:rPr lang="en-US" sz="1800" b="0" i="0" kern="1200" dirty="0">
                          <a:solidFill>
                            <a:schemeClr val="dk1"/>
                          </a:solidFill>
                          <a:effectLst/>
                          <a:latin typeface="+mn-lt"/>
                          <a:ea typeface="+mn-ea"/>
                          <a:cs typeface="+mn-cs"/>
                        </a:rPr>
                        <a:t>functions are more restrictive then view functions and </a:t>
                      </a:r>
                      <a:r>
                        <a:rPr lang="en-US" sz="1800" b="1" i="1" kern="1200" dirty="0">
                          <a:solidFill>
                            <a:schemeClr val="dk1"/>
                          </a:solidFill>
                          <a:effectLst/>
                          <a:latin typeface="+mn-lt"/>
                          <a:ea typeface="+mn-ea"/>
                          <a:cs typeface="+mn-cs"/>
                        </a:rPr>
                        <a:t>do not modify the state</a:t>
                      </a:r>
                      <a:r>
                        <a:rPr lang="en-US" sz="1800" b="0" i="1" kern="1200" dirty="0">
                          <a:solidFill>
                            <a:schemeClr val="dk1"/>
                          </a:solidFill>
                          <a:effectLst/>
                          <a:latin typeface="+mn-lt"/>
                          <a:ea typeface="+mn-ea"/>
                          <a:cs typeface="+mn-cs"/>
                        </a:rPr>
                        <a:t> AND </a:t>
                      </a:r>
                      <a:r>
                        <a:rPr lang="en-US" sz="1800" b="1" i="1" kern="1200" dirty="0">
                          <a:solidFill>
                            <a:schemeClr val="dk1"/>
                          </a:solidFill>
                          <a:effectLst/>
                          <a:latin typeface="+mn-lt"/>
                          <a:ea typeface="+mn-ea"/>
                          <a:cs typeface="+mn-cs"/>
                        </a:rPr>
                        <a:t>do not read the state</a:t>
                      </a:r>
                      <a:r>
                        <a:rPr lang="en-US" sz="1800" b="0" i="0" kern="1200" dirty="0">
                          <a:solidFill>
                            <a:schemeClr val="dk1"/>
                          </a:solidFill>
                          <a:effectLst/>
                          <a:latin typeface="+mn-lt"/>
                          <a:ea typeface="+mn-ea"/>
                          <a:cs typeface="+mn-cs"/>
                        </a:rPr>
                        <a:t> of the Blockchain.  These functions </a:t>
                      </a:r>
                      <a:r>
                        <a:rPr lang="en-US" sz="1800" b="1" i="0" kern="1200" dirty="0">
                          <a:solidFill>
                            <a:schemeClr val="dk1"/>
                          </a:solidFill>
                          <a:effectLst/>
                          <a:latin typeface="+mn-lt"/>
                          <a:ea typeface="+mn-ea"/>
                          <a:cs typeface="+mn-cs"/>
                        </a:rPr>
                        <a:t>cannot</a:t>
                      </a:r>
                      <a:r>
                        <a:rPr lang="en-US" sz="1800" b="0" i="0" kern="1200" dirty="0">
                          <a:solidFill>
                            <a:schemeClr val="dk1"/>
                          </a:solidFill>
                          <a:effectLst/>
                          <a:latin typeface="+mn-lt"/>
                          <a:ea typeface="+mn-ea"/>
                          <a:cs typeface="+mn-cs"/>
                        </a:rPr>
                        <a:t>:</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Read from state variables – read the Blockchain</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Access balances</a:t>
                      </a:r>
                    </a:p>
                    <a:p>
                      <a:pPr marL="742950" lvl="1" indent="-285750" algn="just">
                        <a:buFont typeface="Arial" panose="020B0604020202020204" pitchFamily="34" charset="0"/>
                        <a:buChar char="•"/>
                      </a:pPr>
                      <a:r>
                        <a:rPr lang="en-US" sz="1800" b="0" i="0" kern="1200" dirty="0">
                          <a:solidFill>
                            <a:schemeClr val="dk1"/>
                          </a:solidFill>
                          <a:effectLst/>
                          <a:latin typeface="+mn-lt"/>
                          <a:ea typeface="+mn-ea"/>
                          <a:cs typeface="+mn-cs"/>
                        </a:rPr>
                        <a:t>Call functions not marked pure</a:t>
                      </a:r>
                    </a:p>
                    <a:p>
                      <a:pPr algn="just"/>
                      <a:endParaRPr lang="en-IN" dirty="0"/>
                    </a:p>
                  </a:txBody>
                  <a:tcPr/>
                </a:tc>
                <a:extLst>
                  <a:ext uri="{0D108BD9-81ED-4DB2-BD59-A6C34878D82A}">
                    <a16:rowId xmlns:a16="http://schemas.microsoft.com/office/drawing/2014/main" val="734745235"/>
                  </a:ext>
                </a:extLst>
              </a:tr>
            </a:tbl>
          </a:graphicData>
        </a:graphic>
      </p:graphicFrame>
    </p:spTree>
    <p:extLst>
      <p:ext uri="{BB962C8B-B14F-4D97-AF65-F5344CB8AC3E}">
        <p14:creationId xmlns:p14="http://schemas.microsoft.com/office/powerpoint/2010/main" val="93470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FCF-F5A8-81F7-595E-1DAA2EB87126}"/>
              </a:ext>
            </a:extLst>
          </p:cNvPr>
          <p:cNvSpPr>
            <a:spLocks noGrp="1"/>
          </p:cNvSpPr>
          <p:nvPr>
            <p:ph type="title"/>
          </p:nvPr>
        </p:nvSpPr>
        <p:spPr/>
        <p:txBody>
          <a:bodyPr/>
          <a:lstStyle/>
          <a:p>
            <a:r>
              <a:rPr lang="en-US" dirty="0">
                <a:solidFill>
                  <a:srgbClr val="FF0000"/>
                </a:solidFill>
              </a:rPr>
              <a:t>Ethereum Development Tool</a:t>
            </a:r>
            <a:endParaRPr lang="en-IN" dirty="0">
              <a:solidFill>
                <a:srgbClr val="FF0000"/>
              </a:solidFill>
            </a:endParaRPr>
          </a:p>
        </p:txBody>
      </p:sp>
      <p:graphicFrame>
        <p:nvGraphicFramePr>
          <p:cNvPr id="4" name="Table 4">
            <a:extLst>
              <a:ext uri="{FF2B5EF4-FFF2-40B4-BE49-F238E27FC236}">
                <a16:creationId xmlns:a16="http://schemas.microsoft.com/office/drawing/2014/main" id="{FDA90331-E305-0CC0-F93A-3640E899CBA0}"/>
              </a:ext>
            </a:extLst>
          </p:cNvPr>
          <p:cNvGraphicFramePr>
            <a:graphicFrameLocks noGrp="1"/>
          </p:cNvGraphicFramePr>
          <p:nvPr>
            <p:ph idx="1"/>
            <p:extLst>
              <p:ext uri="{D42A27DB-BD31-4B8C-83A1-F6EECF244321}">
                <p14:modId xmlns:p14="http://schemas.microsoft.com/office/powerpoint/2010/main" val="1094703821"/>
              </p:ext>
            </p:extLst>
          </p:nvPr>
        </p:nvGraphicFramePr>
        <p:xfrm>
          <a:off x="278296" y="1825625"/>
          <a:ext cx="11628784" cy="1559560"/>
        </p:xfrm>
        <a:graphic>
          <a:graphicData uri="http://schemas.openxmlformats.org/drawingml/2006/table">
            <a:tbl>
              <a:tblPr firstRow="1" bandRow="1">
                <a:tableStyleId>{5C22544A-7EE6-4342-B048-85BDC9FD1C3A}</a:tableStyleId>
              </a:tblPr>
              <a:tblGrid>
                <a:gridCol w="2907196">
                  <a:extLst>
                    <a:ext uri="{9D8B030D-6E8A-4147-A177-3AD203B41FA5}">
                      <a16:colId xmlns:a16="http://schemas.microsoft.com/office/drawing/2014/main" val="2547032842"/>
                    </a:ext>
                  </a:extLst>
                </a:gridCol>
                <a:gridCol w="3334578">
                  <a:extLst>
                    <a:ext uri="{9D8B030D-6E8A-4147-A177-3AD203B41FA5}">
                      <a16:colId xmlns:a16="http://schemas.microsoft.com/office/drawing/2014/main" val="3862004409"/>
                    </a:ext>
                  </a:extLst>
                </a:gridCol>
                <a:gridCol w="2479814">
                  <a:extLst>
                    <a:ext uri="{9D8B030D-6E8A-4147-A177-3AD203B41FA5}">
                      <a16:colId xmlns:a16="http://schemas.microsoft.com/office/drawing/2014/main" val="1879085431"/>
                    </a:ext>
                  </a:extLst>
                </a:gridCol>
                <a:gridCol w="2907196">
                  <a:extLst>
                    <a:ext uri="{9D8B030D-6E8A-4147-A177-3AD203B41FA5}">
                      <a16:colId xmlns:a16="http://schemas.microsoft.com/office/drawing/2014/main" val="1255023856"/>
                    </a:ext>
                  </a:extLst>
                </a:gridCol>
              </a:tblGrid>
              <a:tr h="370840">
                <a:tc>
                  <a:txBody>
                    <a:bodyPr/>
                    <a:lstStyle/>
                    <a:p>
                      <a:r>
                        <a:rPr lang="en-US" dirty="0"/>
                        <a:t>IDE</a:t>
                      </a:r>
                      <a:endParaRPr lang="en-IN" dirty="0"/>
                    </a:p>
                  </a:txBody>
                  <a:tcPr/>
                </a:tc>
                <a:tc>
                  <a:txBody>
                    <a:bodyPr/>
                    <a:lstStyle/>
                    <a:p>
                      <a:r>
                        <a:rPr lang="en-US" dirty="0"/>
                        <a:t>Test Nodes</a:t>
                      </a:r>
                      <a:endParaRPr lang="en-IN" dirty="0"/>
                    </a:p>
                  </a:txBody>
                  <a:tcPr/>
                </a:tc>
                <a:tc>
                  <a:txBody>
                    <a:bodyPr/>
                    <a:lstStyle/>
                    <a:p>
                      <a:r>
                        <a:rPr lang="en-US" dirty="0"/>
                        <a:t>Command Line Tools</a:t>
                      </a:r>
                      <a:endParaRPr lang="en-IN" dirty="0"/>
                    </a:p>
                  </a:txBody>
                  <a:tcPr/>
                </a:tc>
                <a:tc>
                  <a:txBody>
                    <a:bodyPr/>
                    <a:lstStyle/>
                    <a:p>
                      <a:r>
                        <a:rPr lang="en-US" dirty="0"/>
                        <a:t>Browsers</a:t>
                      </a:r>
                      <a:endParaRPr lang="en-IN" dirty="0"/>
                    </a:p>
                  </a:txBody>
                  <a:tcPr/>
                </a:tc>
                <a:extLst>
                  <a:ext uri="{0D108BD9-81ED-4DB2-BD59-A6C34878D82A}">
                    <a16:rowId xmlns:a16="http://schemas.microsoft.com/office/drawing/2014/main" val="2191190171"/>
                  </a:ext>
                </a:extLst>
              </a:tr>
              <a:tr h="370840">
                <a:tc>
                  <a:txBody>
                    <a:bodyPr/>
                    <a:lstStyle/>
                    <a:p>
                      <a:r>
                        <a:rPr lang="en-US" dirty="0"/>
                        <a:t>Remix </a:t>
                      </a:r>
                      <a:r>
                        <a:rPr lang="en-US" dirty="0">
                          <a:hlinkClick r:id="rId2"/>
                        </a:rPr>
                        <a:t>https://remix.ethereum.org/</a:t>
                      </a:r>
                      <a:endParaRPr lang="en-US" dirty="0"/>
                    </a:p>
                    <a:p>
                      <a:endParaRPr lang="en-US" dirty="0"/>
                    </a:p>
                    <a:p>
                      <a:r>
                        <a:rPr lang="en-US" dirty="0" err="1"/>
                        <a:t>EthFiddle</a:t>
                      </a:r>
                      <a:endParaRPr lang="en-IN" dirty="0"/>
                    </a:p>
                  </a:txBody>
                  <a:tcPr/>
                </a:tc>
                <a:tc>
                  <a:txBody>
                    <a:bodyPr/>
                    <a:lstStyle/>
                    <a:p>
                      <a:r>
                        <a:rPr lang="en-US" dirty="0"/>
                        <a:t>Ganache</a:t>
                      </a:r>
                    </a:p>
                    <a:p>
                      <a:r>
                        <a:rPr lang="en-US" dirty="0">
                          <a:hlinkClick r:id="rId3"/>
                        </a:rPr>
                        <a:t>https://trufflesuite.com/ganache/</a:t>
                      </a:r>
                      <a:endParaRPr lang="en-US" dirty="0"/>
                    </a:p>
                    <a:p>
                      <a:endParaRPr lang="en-US" dirty="0"/>
                    </a:p>
                    <a:p>
                      <a:r>
                        <a:rPr lang="en-US" dirty="0" err="1"/>
                        <a:t>Pythereum</a:t>
                      </a:r>
                      <a:endParaRPr lang="en-IN" dirty="0"/>
                    </a:p>
                  </a:txBody>
                  <a:tcPr/>
                </a:tc>
                <a:tc>
                  <a:txBody>
                    <a:bodyPr/>
                    <a:lstStyle/>
                    <a:p>
                      <a:r>
                        <a:rPr lang="en-US" dirty="0"/>
                        <a:t>Truffle</a:t>
                      </a:r>
                    </a:p>
                    <a:p>
                      <a:r>
                        <a:rPr lang="en-US" dirty="0"/>
                        <a:t>Embark</a:t>
                      </a:r>
                    </a:p>
                    <a:p>
                      <a:r>
                        <a:rPr lang="en-US" dirty="0"/>
                        <a:t>Dapple</a:t>
                      </a:r>
                      <a:endParaRPr lang="en-IN" dirty="0"/>
                    </a:p>
                  </a:txBody>
                  <a:tcPr/>
                </a:tc>
                <a:tc>
                  <a:txBody>
                    <a:bodyPr/>
                    <a:lstStyle/>
                    <a:p>
                      <a:r>
                        <a:rPr lang="en-US" dirty="0"/>
                        <a:t>Mist</a:t>
                      </a:r>
                    </a:p>
                    <a:p>
                      <a:r>
                        <a:rPr lang="en-US" dirty="0" err="1"/>
                        <a:t>Metamask</a:t>
                      </a:r>
                      <a:endParaRPr lang="en-IN" dirty="0"/>
                    </a:p>
                  </a:txBody>
                  <a:tcPr/>
                </a:tc>
                <a:extLst>
                  <a:ext uri="{0D108BD9-81ED-4DB2-BD59-A6C34878D82A}">
                    <a16:rowId xmlns:a16="http://schemas.microsoft.com/office/drawing/2014/main" val="1563063125"/>
                  </a:ext>
                </a:extLst>
              </a:tr>
            </a:tbl>
          </a:graphicData>
        </a:graphic>
      </p:graphicFrame>
    </p:spTree>
    <p:extLst>
      <p:ext uri="{BB962C8B-B14F-4D97-AF65-F5344CB8AC3E}">
        <p14:creationId xmlns:p14="http://schemas.microsoft.com/office/powerpoint/2010/main" val="102980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e and white background&#10;&#10;Description automatically generated">
            <a:extLst>
              <a:ext uri="{FF2B5EF4-FFF2-40B4-BE49-F238E27FC236}">
                <a16:creationId xmlns:a16="http://schemas.microsoft.com/office/drawing/2014/main" id="{AC57CB9A-7E65-64BD-723E-37F40540D250}"/>
              </a:ext>
            </a:extLst>
          </p:cNvPr>
          <p:cNvPicPr>
            <a:picLocks noChangeAspect="1"/>
          </p:cNvPicPr>
          <p:nvPr/>
        </p:nvPicPr>
        <p:blipFill rotWithShape="1">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59AA-49E0-40C3-F05F-D99E8BD64161}"/>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History of Ethereum</a:t>
            </a:r>
            <a:endParaRPr lang="en-IN" dirty="0">
              <a:solidFill>
                <a:srgbClr val="FF0000"/>
              </a:solidFill>
            </a:endParaRPr>
          </a:p>
        </p:txBody>
      </p:sp>
      <p:graphicFrame>
        <p:nvGraphicFramePr>
          <p:cNvPr id="7" name="Content Placeholder 2">
            <a:extLst>
              <a:ext uri="{FF2B5EF4-FFF2-40B4-BE49-F238E27FC236}">
                <a16:creationId xmlns:a16="http://schemas.microsoft.com/office/drawing/2014/main" id="{20DF5D5B-FCC3-C4E1-8225-CF30EF9AE3B5}"/>
              </a:ext>
            </a:extLst>
          </p:cNvPr>
          <p:cNvGraphicFramePr>
            <a:graphicFrameLocks noGrp="1"/>
          </p:cNvGraphicFramePr>
          <p:nvPr>
            <p:ph idx="1"/>
            <p:extLst>
              <p:ext uri="{D42A27DB-BD31-4B8C-83A1-F6EECF244321}">
                <p14:modId xmlns:p14="http://schemas.microsoft.com/office/powerpoint/2010/main" val="2994601598"/>
              </p:ext>
            </p:extLst>
          </p:nvPr>
        </p:nvGraphicFramePr>
        <p:xfrm>
          <a:off x="443947" y="1431234"/>
          <a:ext cx="11274287" cy="5426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13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DD34-B7AD-EF06-163C-4BA1458DFF3F}"/>
              </a:ext>
            </a:extLst>
          </p:cNvPr>
          <p:cNvSpPr>
            <a:spLocks noGrp="1"/>
          </p:cNvSpPr>
          <p:nvPr>
            <p:ph type="title"/>
          </p:nvPr>
        </p:nvSpPr>
        <p:spPr/>
        <p:txBody>
          <a:bodyPr/>
          <a:lstStyle/>
          <a:p>
            <a:r>
              <a:rPr lang="en-IN" b="1" i="0" dirty="0">
                <a:solidFill>
                  <a:srgbClr val="273239"/>
                </a:solidFill>
                <a:effectLst/>
                <a:latin typeface="Source Sans 3"/>
              </a:rPr>
              <a:t>Turing-Complete in Ethereum</a:t>
            </a:r>
            <a:endParaRPr lang="en-IN" dirty="0"/>
          </a:p>
        </p:txBody>
      </p:sp>
      <p:sp>
        <p:nvSpPr>
          <p:cNvPr id="3" name="Content Placeholder 2">
            <a:extLst>
              <a:ext uri="{FF2B5EF4-FFF2-40B4-BE49-F238E27FC236}">
                <a16:creationId xmlns:a16="http://schemas.microsoft.com/office/drawing/2014/main" id="{CB40D2ED-9C1C-5D50-C0E6-49946353F1D0}"/>
              </a:ext>
            </a:extLst>
          </p:cNvPr>
          <p:cNvSpPr>
            <a:spLocks noGrp="1"/>
          </p:cNvSpPr>
          <p:nvPr>
            <p:ph idx="1"/>
          </p:nvPr>
        </p:nvSpPr>
        <p:spPr/>
        <p:txBody>
          <a:bodyPr/>
          <a:lstStyle/>
          <a:p>
            <a:pPr algn="just"/>
            <a:r>
              <a:rPr lang="en-US" b="0" i="0" dirty="0">
                <a:solidFill>
                  <a:srgbClr val="273239"/>
                </a:solidFill>
                <a:effectLst/>
                <a:latin typeface="Nunito" pitchFamily="2" charset="0"/>
              </a:rPr>
              <a:t>Turing Complete refers to the idea that given infinite time, any program in one language could be written in another. </a:t>
            </a:r>
          </a:p>
          <a:p>
            <a:pPr algn="just"/>
            <a:r>
              <a:rPr lang="en-US" b="0" i="0" dirty="0">
                <a:solidFill>
                  <a:srgbClr val="273239"/>
                </a:solidFill>
                <a:effectLst/>
                <a:latin typeface="Nunito" pitchFamily="2" charset="0"/>
              </a:rPr>
              <a:t>In Ethereum, Turing Complete means using conditional statements and loops to program smart contracts.</a:t>
            </a:r>
          </a:p>
          <a:p>
            <a:pPr algn="just"/>
            <a:r>
              <a:rPr lang="en-US" b="0" i="0" dirty="0">
                <a:solidFill>
                  <a:srgbClr val="273239"/>
                </a:solidFill>
                <a:effectLst/>
                <a:latin typeface="Nunito" pitchFamily="2" charset="0"/>
              </a:rPr>
              <a:t>Turing-completeness is a word defined by Alan Turing which it describes the idea that some computing machines are capable of performing any task a computer can perform. </a:t>
            </a:r>
            <a:endParaRPr lang="en-US" dirty="0">
              <a:solidFill>
                <a:srgbClr val="273239"/>
              </a:solidFill>
              <a:latin typeface="Nunito" pitchFamily="2" charset="0"/>
            </a:endParaRPr>
          </a:p>
          <a:p>
            <a:pPr algn="just"/>
            <a:endParaRPr lang="en-IN" dirty="0"/>
          </a:p>
        </p:txBody>
      </p:sp>
    </p:spTree>
    <p:extLst>
      <p:ext uri="{BB962C8B-B14F-4D97-AF65-F5344CB8AC3E}">
        <p14:creationId xmlns:p14="http://schemas.microsoft.com/office/powerpoint/2010/main" val="142633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AA5A-7D23-2D67-3EAB-47CCEDC9454E}"/>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Impact of Turing Completeness On Cryptocurrency</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3193F50-5F22-7D80-6D28-C554147FB8DF}"/>
              </a:ext>
            </a:extLst>
          </p:cNvPr>
          <p:cNvSpPr>
            <a:spLocks noGrp="1"/>
          </p:cNvSpPr>
          <p:nvPr>
            <p:ph idx="1"/>
          </p:nvPr>
        </p:nvSpPr>
        <p:spPr/>
        <p:txBody>
          <a:bodyPr>
            <a:normAutofit fontScale="85000" lnSpcReduction="20000"/>
          </a:bodyPr>
          <a:lstStyle/>
          <a:p>
            <a:pPr algn="just"/>
            <a:r>
              <a:rPr lang="en-US" b="0" i="0" dirty="0">
                <a:solidFill>
                  <a:srgbClr val="273239"/>
                </a:solidFill>
                <a:effectLst/>
                <a:latin typeface="Nunito" pitchFamily="2" charset="0"/>
              </a:rPr>
              <a:t>One of the main obstacles that cryptocurrency runs into is reliance on a third party, typically an entity such as a bank. </a:t>
            </a:r>
          </a:p>
          <a:p>
            <a:pPr algn="just" fontAlgn="base">
              <a:buFont typeface="Arial" panose="020B0604020202020204" pitchFamily="34" charset="0"/>
              <a:buChar char="•"/>
            </a:pPr>
            <a:r>
              <a:rPr lang="en-US" b="0" i="0" dirty="0">
                <a:solidFill>
                  <a:srgbClr val="273239"/>
                </a:solidFill>
                <a:effectLst/>
                <a:latin typeface="Nunito" pitchFamily="2" charset="0"/>
              </a:rPr>
              <a:t>These companies are responsible for ensuring that a cryptocurrency can be used in everyday transactions because it must be compatible with traditional banking services. Turing completeness is a characteristic of a programming language. </a:t>
            </a:r>
          </a:p>
          <a:p>
            <a:pPr algn="just" fontAlgn="base">
              <a:buFont typeface="Arial" panose="020B0604020202020204" pitchFamily="34" charset="0"/>
              <a:buChar char="•"/>
            </a:pPr>
            <a:r>
              <a:rPr lang="en-US" b="0" i="0" dirty="0">
                <a:solidFill>
                  <a:srgbClr val="273239"/>
                </a:solidFill>
                <a:effectLst/>
                <a:latin typeface="Nunito" pitchFamily="2" charset="0"/>
              </a:rPr>
              <a:t>A language is Turing complete if it can be used to simulate a Turing machine, which means that an appropriately designed program can solve any problem that a Universal Turing Machine (UTM) can solve. </a:t>
            </a:r>
          </a:p>
          <a:p>
            <a:pPr algn="just" fontAlgn="base">
              <a:buFont typeface="Arial" panose="020B0604020202020204" pitchFamily="34" charset="0"/>
              <a:buChar char="•"/>
            </a:pPr>
            <a:r>
              <a:rPr lang="en-US" b="0" i="0" dirty="0">
                <a:solidFill>
                  <a:srgbClr val="273239"/>
                </a:solidFill>
                <a:effectLst/>
                <a:latin typeface="Nunito" pitchFamily="2" charset="0"/>
              </a:rPr>
              <a:t>In order for this to be feasible, programs must be free from restrictions, such as halting and infinite loops. </a:t>
            </a:r>
          </a:p>
          <a:p>
            <a:pPr algn="just" fontAlgn="base">
              <a:buFont typeface="Arial" panose="020B0604020202020204" pitchFamily="34" charset="0"/>
              <a:buChar char="•"/>
            </a:pPr>
            <a:r>
              <a:rPr lang="en-US" b="0" i="0" dirty="0">
                <a:solidFill>
                  <a:srgbClr val="273239"/>
                </a:solidFill>
                <a:effectLst/>
                <a:latin typeface="Nunito" pitchFamily="2" charset="0"/>
              </a:rPr>
              <a:t>Theoretically, Turing’s completeness enables the development of highly advanced programs in one language and allows other projects or companies to create highly advanced applications using the same tools.</a:t>
            </a:r>
          </a:p>
          <a:p>
            <a:pPr algn="just"/>
            <a:endParaRPr lang="en-IN" dirty="0"/>
          </a:p>
        </p:txBody>
      </p:sp>
    </p:spTree>
    <p:extLst>
      <p:ext uri="{BB962C8B-B14F-4D97-AF65-F5344CB8AC3E}">
        <p14:creationId xmlns:p14="http://schemas.microsoft.com/office/powerpoint/2010/main" val="92446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0C9D-A42E-CE95-08B4-E153F51F9629}"/>
              </a:ext>
            </a:extLst>
          </p:cNvPr>
          <p:cNvSpPr>
            <a:spLocks noGrp="1"/>
          </p:cNvSpPr>
          <p:nvPr>
            <p:ph type="title"/>
          </p:nvPr>
        </p:nvSpPr>
        <p:spPr/>
        <p:txBody>
          <a:bodyPr/>
          <a:lstStyle/>
          <a:p>
            <a:r>
              <a:rPr lang="en-IN" b="1" i="0" dirty="0">
                <a:solidFill>
                  <a:srgbClr val="273239"/>
                </a:solidFill>
                <a:effectLst/>
                <a:latin typeface="Nunito" pitchFamily="2" charset="0"/>
              </a:rPr>
              <a:t>Ethereum as Turing Completeness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315BAEC-2DB7-904A-A526-5A136083D87E}"/>
              </a:ext>
            </a:extLst>
          </p:cNvPr>
          <p:cNvSpPr>
            <a:spLocks noGrp="1"/>
          </p:cNvSpPr>
          <p:nvPr>
            <p:ph idx="1"/>
          </p:nvPr>
        </p:nvSpPr>
        <p:spPr/>
        <p:txBody>
          <a:bodyPr>
            <a:normAutofit lnSpcReduction="10000"/>
          </a:bodyPr>
          <a:lstStyle/>
          <a:p>
            <a:pPr algn="just" fontAlgn="base"/>
            <a:r>
              <a:rPr lang="en-US" b="0" i="0" dirty="0">
                <a:solidFill>
                  <a:srgbClr val="273239"/>
                </a:solidFill>
                <a:effectLst/>
                <a:latin typeface="Nunito" pitchFamily="2" charset="0"/>
              </a:rPr>
              <a:t>Ethereum is a cryptocurrency built with Turing completeness in mind. </a:t>
            </a:r>
          </a:p>
          <a:p>
            <a:pPr algn="just" fontAlgn="base">
              <a:buFont typeface="Arial" panose="020B0604020202020204" pitchFamily="34" charset="0"/>
              <a:buChar char="•"/>
            </a:pPr>
            <a:r>
              <a:rPr lang="en-US" b="0" i="0" dirty="0">
                <a:solidFill>
                  <a:srgbClr val="273239"/>
                </a:solidFill>
                <a:effectLst/>
                <a:latin typeface="Nunito" pitchFamily="2" charset="0"/>
              </a:rPr>
              <a:t>Since it relies on programmable smart contracts, Ethereum is not reliant on third-party services to function. </a:t>
            </a:r>
          </a:p>
          <a:p>
            <a:pPr algn="just" fontAlgn="base">
              <a:buFont typeface="Arial" panose="020B0604020202020204" pitchFamily="34" charset="0"/>
              <a:buChar char="•"/>
            </a:pPr>
            <a:r>
              <a:rPr lang="en-US" b="0" i="0" dirty="0">
                <a:solidFill>
                  <a:srgbClr val="273239"/>
                </a:solidFill>
                <a:effectLst/>
                <a:latin typeface="Nunito" pitchFamily="2" charset="0"/>
              </a:rPr>
              <a:t>This means that, theoretically, one could buy a house or make other major purchases on the Ethereum blockchain through the use of a smart contract.</a:t>
            </a:r>
          </a:p>
          <a:p>
            <a:pPr algn="just" fontAlgn="base">
              <a:buFont typeface="Arial" panose="020B0604020202020204" pitchFamily="34" charset="0"/>
              <a:buChar char="•"/>
            </a:pPr>
            <a:r>
              <a:rPr lang="en-US" b="0" i="0" dirty="0">
                <a:solidFill>
                  <a:srgbClr val="273239"/>
                </a:solidFill>
                <a:effectLst/>
                <a:latin typeface="Nunito" pitchFamily="2" charset="0"/>
              </a:rPr>
              <a:t>However, there are concerns regarding whether or not this is feasible due to the high costs associated with Turing complete systems and their ability to run continuously without human intervention.</a:t>
            </a:r>
          </a:p>
          <a:p>
            <a:endParaRPr lang="en-IN" dirty="0"/>
          </a:p>
        </p:txBody>
      </p:sp>
    </p:spTree>
    <p:extLst>
      <p:ext uri="{BB962C8B-B14F-4D97-AF65-F5344CB8AC3E}">
        <p14:creationId xmlns:p14="http://schemas.microsoft.com/office/powerpoint/2010/main" val="3674346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DC1A-8F5C-1791-D404-794B0E3DA554}"/>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Does a System Have To Be Turing Complete To Be Useful in Blockchain?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8B14B7C-C3D1-4E6C-3510-5F3A814AC885}"/>
              </a:ext>
            </a:extLst>
          </p:cNvPr>
          <p:cNvSpPr>
            <a:spLocks noGrp="1"/>
          </p:cNvSpPr>
          <p:nvPr>
            <p:ph idx="1"/>
          </p:nvPr>
        </p:nvSpPr>
        <p:spPr/>
        <p:txBody>
          <a:bodyPr>
            <a:normAutofit fontScale="85000" lnSpcReduction="20000"/>
          </a:bodyPr>
          <a:lstStyle/>
          <a:p>
            <a:pPr algn="just" fontAlgn="base">
              <a:buFont typeface="Arial" panose="020B0604020202020204" pitchFamily="34" charset="0"/>
              <a:buChar char="•"/>
            </a:pPr>
            <a:r>
              <a:rPr lang="en-US" b="0" i="0" dirty="0">
                <a:solidFill>
                  <a:srgbClr val="273239"/>
                </a:solidFill>
                <a:effectLst/>
                <a:latin typeface="Nunito" pitchFamily="2" charset="0"/>
              </a:rPr>
              <a:t>A system has to be Turing complete in order to be useful in blockchain, but it can have all the other desirable properties of a blockchain, such as decentralization and trustless transactions.</a:t>
            </a:r>
          </a:p>
          <a:p>
            <a:pPr algn="just" fontAlgn="base">
              <a:buFont typeface="Arial" panose="020B0604020202020204" pitchFamily="34" charset="0"/>
              <a:buChar char="•"/>
            </a:pPr>
            <a:r>
              <a:rPr lang="en-US" b="0" i="0" dirty="0">
                <a:solidFill>
                  <a:srgbClr val="273239"/>
                </a:solidFill>
                <a:effectLst/>
                <a:latin typeface="Nunito" pitchFamily="2" charset="0"/>
              </a:rPr>
              <a:t>A system is Turing complete if it can simulate an arbitrary computer program. Turing complete systems have to be able to run any possible computation, which includes the most complex types of computation such as those found in blockchain. This type of system also often has better performance than other systems because it can use a set of rules which are more efficient when solving problems with many steps.</a:t>
            </a:r>
          </a:p>
          <a:p>
            <a:pPr algn="just" fontAlgn="base">
              <a:buFont typeface="Arial" panose="020B0604020202020204" pitchFamily="34" charset="0"/>
              <a:buChar char="•"/>
            </a:pPr>
            <a:r>
              <a:rPr lang="en-US" b="0" i="0" dirty="0">
                <a:solidFill>
                  <a:srgbClr val="273239"/>
                </a:solidFill>
                <a:effectLst/>
                <a:latin typeface="Nunito" pitchFamily="2" charset="0"/>
              </a:rPr>
              <a:t>In addition to being Turing complete, a system must also be decentralized and allow trustless transactions according to consensus in order for it to be useful in the blockchain. These properties are necessary for the security and consistency that a blockchain needs in order for its data records or “blocks” to have value and meaning.</a:t>
            </a:r>
          </a:p>
          <a:p>
            <a:pPr marL="0" indent="0">
              <a:buNone/>
            </a:pPr>
            <a:endParaRPr lang="en-IN" dirty="0"/>
          </a:p>
        </p:txBody>
      </p:sp>
    </p:spTree>
    <p:extLst>
      <p:ext uri="{BB962C8B-B14F-4D97-AF65-F5344CB8AC3E}">
        <p14:creationId xmlns:p14="http://schemas.microsoft.com/office/powerpoint/2010/main" val="317795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8D09-5522-847B-62DD-D0ADC6C092D4}"/>
              </a:ext>
            </a:extLst>
          </p:cNvPr>
          <p:cNvSpPr>
            <a:spLocks noGrp="1"/>
          </p:cNvSpPr>
          <p:nvPr>
            <p:ph type="title"/>
          </p:nvPr>
        </p:nvSpPr>
        <p:spPr/>
        <p:txBody>
          <a:bodyPr/>
          <a:lstStyle/>
          <a:p>
            <a:r>
              <a:rPr lang="en-US" b="1" i="0" dirty="0">
                <a:solidFill>
                  <a:srgbClr val="24292F"/>
                </a:solidFill>
                <a:effectLst/>
                <a:latin typeface="-apple-system"/>
              </a:rPr>
              <a:t>Enforcing Legal Contracts with Smart Contracts</a:t>
            </a:r>
            <a:endParaRPr lang="en-IN" dirty="0"/>
          </a:p>
        </p:txBody>
      </p:sp>
      <p:sp>
        <p:nvSpPr>
          <p:cNvPr id="3" name="Content Placeholder 2">
            <a:extLst>
              <a:ext uri="{FF2B5EF4-FFF2-40B4-BE49-F238E27FC236}">
                <a16:creationId xmlns:a16="http://schemas.microsoft.com/office/drawing/2014/main" id="{250CB6DB-FC7F-C506-24DC-9AE05463C895}"/>
              </a:ext>
            </a:extLst>
          </p:cNvPr>
          <p:cNvSpPr>
            <a:spLocks noGrp="1"/>
          </p:cNvSpPr>
          <p:nvPr>
            <p:ph idx="1"/>
          </p:nvPr>
        </p:nvSpPr>
        <p:spPr>
          <a:xfrm>
            <a:off x="838200" y="1825624"/>
            <a:ext cx="10515600" cy="4872887"/>
          </a:xfrm>
        </p:spPr>
        <p:txBody>
          <a:bodyPr>
            <a:normAutofit fontScale="92500" lnSpcReduction="20000"/>
          </a:bodyPr>
          <a:lstStyle/>
          <a:p>
            <a:pPr marL="0" indent="0" algn="just">
              <a:buNone/>
            </a:pPr>
            <a:r>
              <a:rPr lang="en-US" b="0" i="0" dirty="0">
                <a:solidFill>
                  <a:srgbClr val="24292F"/>
                </a:solidFill>
                <a:effectLst/>
                <a:latin typeface="-apple-system"/>
              </a:rPr>
              <a:t>Smart contracts can be used to automate and enforce various aspects of legal contracts, such as:</a:t>
            </a:r>
          </a:p>
          <a:p>
            <a:pPr marL="742950" lvl="1" indent="-285750" algn="just">
              <a:buFont typeface="+mj-lt"/>
              <a:buAutoNum type="arabicPeriod"/>
            </a:pPr>
            <a:r>
              <a:rPr lang="en-US" b="1" i="0" dirty="0">
                <a:solidFill>
                  <a:srgbClr val="24292F"/>
                </a:solidFill>
                <a:effectLst/>
                <a:latin typeface="-apple-system"/>
              </a:rPr>
              <a:t>Payment and Escrow:</a:t>
            </a:r>
            <a:r>
              <a:rPr lang="en-US" b="0" i="0" dirty="0">
                <a:solidFill>
                  <a:srgbClr val="24292F"/>
                </a:solidFill>
                <a:effectLst/>
                <a:latin typeface="-apple-system"/>
              </a:rPr>
              <a:t> Smart contracts can hold funds in escrow and release them automatically when certain conditions are met. This is particularly useful for agreements where payment depends on the fulfillment of specific obligations.</a:t>
            </a:r>
          </a:p>
          <a:p>
            <a:pPr marL="742950" lvl="1" indent="-285750" algn="just">
              <a:buFont typeface="+mj-lt"/>
              <a:buAutoNum type="arabicPeriod"/>
            </a:pPr>
            <a:r>
              <a:rPr lang="en-US" b="1" i="0" dirty="0">
                <a:solidFill>
                  <a:srgbClr val="24292F"/>
                </a:solidFill>
                <a:effectLst/>
                <a:latin typeface="-apple-system"/>
              </a:rPr>
              <a:t>Tokenization of Assets:</a:t>
            </a:r>
            <a:r>
              <a:rPr lang="en-US" b="0" i="0" dirty="0">
                <a:solidFill>
                  <a:srgbClr val="24292F"/>
                </a:solidFill>
                <a:effectLst/>
                <a:latin typeface="-apple-system"/>
              </a:rPr>
              <a:t> Assets like real estate or company shares can be tokenized using smart contracts, making it easier to transfer ownership and enforce contractual terms related to these assets.</a:t>
            </a:r>
          </a:p>
          <a:p>
            <a:pPr marL="742950" lvl="1" indent="-285750" algn="just">
              <a:buFont typeface="+mj-lt"/>
              <a:buAutoNum type="arabicPeriod"/>
            </a:pPr>
            <a:r>
              <a:rPr lang="en-US" b="1" i="0" dirty="0">
                <a:solidFill>
                  <a:srgbClr val="24292F"/>
                </a:solidFill>
                <a:effectLst/>
                <a:latin typeface="-apple-system"/>
              </a:rPr>
              <a:t>Supply Chain Agreements:</a:t>
            </a:r>
            <a:r>
              <a:rPr lang="en-US" b="0" i="0" dirty="0">
                <a:solidFill>
                  <a:srgbClr val="24292F"/>
                </a:solidFill>
                <a:effectLst/>
                <a:latin typeface="-apple-system"/>
              </a:rPr>
              <a:t> Smart contracts can track the movement of goods in a supply chain, automatically triggering actions (e.g., payment, quality checks) when predefined conditions are satisfied.</a:t>
            </a:r>
          </a:p>
          <a:p>
            <a:pPr marL="742950" lvl="1" indent="-285750" algn="just">
              <a:buFont typeface="+mj-lt"/>
              <a:buAutoNum type="arabicPeriod"/>
            </a:pPr>
            <a:r>
              <a:rPr lang="en-US" b="1" i="0" dirty="0">
                <a:solidFill>
                  <a:srgbClr val="24292F"/>
                </a:solidFill>
                <a:effectLst/>
                <a:latin typeface="-apple-system"/>
              </a:rPr>
              <a:t>Insurance Claims:</a:t>
            </a:r>
            <a:r>
              <a:rPr lang="en-US" b="0" i="0" dirty="0">
                <a:solidFill>
                  <a:srgbClr val="24292F"/>
                </a:solidFill>
                <a:effectLst/>
                <a:latin typeface="-apple-system"/>
              </a:rPr>
              <a:t> In the insurance industry, smart contracts can automate claims processing, ensuring that payouts are made when conditions in the insurance policy are met.</a:t>
            </a:r>
          </a:p>
          <a:p>
            <a:pPr marL="742950" lvl="1" indent="-285750" algn="just">
              <a:buFont typeface="+mj-lt"/>
              <a:buAutoNum type="arabicPeriod"/>
            </a:pPr>
            <a:r>
              <a:rPr lang="en-US" b="1" i="0" dirty="0">
                <a:solidFill>
                  <a:srgbClr val="24292F"/>
                </a:solidFill>
                <a:effectLst/>
                <a:latin typeface="-apple-system"/>
              </a:rPr>
              <a:t>Royalty Agreements:</a:t>
            </a:r>
            <a:r>
              <a:rPr lang="en-US" b="0" i="0" dirty="0">
                <a:solidFill>
                  <a:srgbClr val="24292F"/>
                </a:solidFill>
                <a:effectLst/>
                <a:latin typeface="-apple-system"/>
              </a:rPr>
              <a:t> Content creators, musicians, and authors can use smart contracts to receive automatic royalties based on usage or sales of their work.</a:t>
            </a:r>
          </a:p>
          <a:p>
            <a:pPr marL="0" indent="0" algn="just">
              <a:buNone/>
            </a:pPr>
            <a:endParaRPr lang="en-IN" dirty="0"/>
          </a:p>
        </p:txBody>
      </p:sp>
    </p:spTree>
    <p:extLst>
      <p:ext uri="{BB962C8B-B14F-4D97-AF65-F5344CB8AC3E}">
        <p14:creationId xmlns:p14="http://schemas.microsoft.com/office/powerpoint/2010/main" val="350630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0A80-8695-522F-11A8-901292C478C5}"/>
              </a:ext>
            </a:extLst>
          </p:cNvPr>
          <p:cNvSpPr>
            <a:spLocks noGrp="1"/>
          </p:cNvSpPr>
          <p:nvPr>
            <p:ph type="title"/>
          </p:nvPr>
        </p:nvSpPr>
        <p:spPr/>
        <p:txBody>
          <a:bodyPr/>
          <a:lstStyle/>
          <a:p>
            <a:r>
              <a:rPr lang="en-US" dirty="0"/>
              <a:t>Ethereum State </a:t>
            </a:r>
            <a:r>
              <a:rPr lang="en-US" dirty="0" err="1"/>
              <a:t>Trie</a:t>
            </a:r>
            <a:r>
              <a:rPr lang="en-US" dirty="0"/>
              <a:t> Architecture (1/6)</a:t>
            </a:r>
            <a:endParaRPr lang="en-IN" dirty="0"/>
          </a:p>
        </p:txBody>
      </p:sp>
      <p:pic>
        <p:nvPicPr>
          <p:cNvPr id="4" name="Content Placeholder 3">
            <a:extLst>
              <a:ext uri="{FF2B5EF4-FFF2-40B4-BE49-F238E27FC236}">
                <a16:creationId xmlns:a16="http://schemas.microsoft.com/office/drawing/2014/main" id="{1F63C976-BC4F-91B6-5251-FC404A7963E6}"/>
              </a:ext>
            </a:extLst>
          </p:cNvPr>
          <p:cNvPicPr>
            <a:picLocks noGrp="1" noChangeAspect="1"/>
          </p:cNvPicPr>
          <p:nvPr>
            <p:ph idx="1"/>
          </p:nvPr>
        </p:nvPicPr>
        <p:blipFill>
          <a:blip r:embed="rId2"/>
          <a:stretch>
            <a:fillRect/>
          </a:stretch>
        </p:blipFill>
        <p:spPr>
          <a:xfrm>
            <a:off x="1052623" y="1360966"/>
            <a:ext cx="9622465" cy="5497033"/>
          </a:xfrm>
          <a:prstGeom prst="rect">
            <a:avLst/>
          </a:prstGeom>
        </p:spPr>
      </p:pic>
    </p:spTree>
    <p:extLst>
      <p:ext uri="{BB962C8B-B14F-4D97-AF65-F5344CB8AC3E}">
        <p14:creationId xmlns:p14="http://schemas.microsoft.com/office/powerpoint/2010/main" val="2015971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533-27D2-74DB-709B-04F0BD6C76F8}"/>
              </a:ext>
            </a:extLst>
          </p:cNvPr>
          <p:cNvSpPr>
            <a:spLocks noGrp="1"/>
          </p:cNvSpPr>
          <p:nvPr>
            <p:ph type="title"/>
          </p:nvPr>
        </p:nvSpPr>
        <p:spPr/>
        <p:txBody>
          <a:bodyPr/>
          <a:lstStyle/>
          <a:p>
            <a:r>
              <a:rPr lang="en-US" dirty="0"/>
              <a:t>Ethereum State </a:t>
            </a:r>
            <a:r>
              <a:rPr lang="en-US" dirty="0" err="1"/>
              <a:t>Trie</a:t>
            </a:r>
            <a:r>
              <a:rPr lang="en-US" dirty="0"/>
              <a:t> Architecture (2/6)</a:t>
            </a:r>
            <a:endParaRPr lang="en-IN" dirty="0"/>
          </a:p>
        </p:txBody>
      </p:sp>
      <p:sp>
        <p:nvSpPr>
          <p:cNvPr id="3" name="Content Placeholder 2">
            <a:extLst>
              <a:ext uri="{FF2B5EF4-FFF2-40B4-BE49-F238E27FC236}">
                <a16:creationId xmlns:a16="http://schemas.microsoft.com/office/drawing/2014/main" id="{B39ABA83-D015-E59F-7E7A-8CE4C69ABAE4}"/>
              </a:ext>
            </a:extLst>
          </p:cNvPr>
          <p:cNvSpPr>
            <a:spLocks noGrp="1"/>
          </p:cNvSpPr>
          <p:nvPr>
            <p:ph idx="1"/>
          </p:nvPr>
        </p:nvSpPr>
        <p:spPr/>
        <p:txBody>
          <a:bodyPr>
            <a:normAutofit fontScale="92500" lnSpcReduction="20000"/>
          </a:bodyPr>
          <a:lstStyle/>
          <a:p>
            <a:r>
              <a:rPr lang="en-US" b="0" i="0" dirty="0">
                <a:solidFill>
                  <a:srgbClr val="242424"/>
                </a:solidFill>
                <a:effectLst/>
                <a:latin typeface="source-serif-pro"/>
              </a:rPr>
              <a:t>Ethereum is often called “world state machine” and uses original data storage to record states(accounts) and transactions. </a:t>
            </a:r>
          </a:p>
          <a:p>
            <a:r>
              <a:rPr lang="en-US" b="0" i="0" dirty="0">
                <a:solidFill>
                  <a:srgbClr val="242424"/>
                </a:solidFill>
                <a:effectLst/>
                <a:latin typeface="source-serif-pro"/>
              </a:rPr>
              <a:t>State </a:t>
            </a:r>
            <a:r>
              <a:rPr lang="en-US" b="0" i="0" dirty="0" err="1">
                <a:solidFill>
                  <a:srgbClr val="242424"/>
                </a:solidFill>
                <a:effectLst/>
                <a:latin typeface="source-serif-pro"/>
              </a:rPr>
              <a:t>trie</a:t>
            </a:r>
            <a:r>
              <a:rPr lang="en-US" b="0" i="0" dirty="0">
                <a:solidFill>
                  <a:srgbClr val="242424"/>
                </a:solidFill>
                <a:effectLst/>
                <a:latin typeface="source-serif-pro"/>
              </a:rPr>
              <a:t> is a core database in Ethereum.</a:t>
            </a:r>
          </a:p>
          <a:p>
            <a:r>
              <a:rPr lang="en-US" dirty="0"/>
              <a:t>State </a:t>
            </a:r>
            <a:r>
              <a:rPr lang="en-US" dirty="0" err="1"/>
              <a:t>trie</a:t>
            </a:r>
            <a:r>
              <a:rPr lang="en-US" dirty="0"/>
              <a:t> has four types: world state </a:t>
            </a:r>
            <a:r>
              <a:rPr lang="en-US" dirty="0" err="1"/>
              <a:t>trie</a:t>
            </a:r>
            <a:r>
              <a:rPr lang="en-US" dirty="0"/>
              <a:t>, transaction </a:t>
            </a:r>
            <a:r>
              <a:rPr lang="en-US" dirty="0" err="1"/>
              <a:t>trie</a:t>
            </a:r>
            <a:r>
              <a:rPr lang="en-US" dirty="0"/>
              <a:t>, transaction receipt </a:t>
            </a:r>
            <a:r>
              <a:rPr lang="en-US" dirty="0" err="1"/>
              <a:t>trie</a:t>
            </a:r>
            <a:r>
              <a:rPr lang="en-US" dirty="0"/>
              <a:t>, and account storage </a:t>
            </a:r>
            <a:r>
              <a:rPr lang="en-US" dirty="0" err="1"/>
              <a:t>trie</a:t>
            </a:r>
            <a:r>
              <a:rPr lang="en-US" dirty="0"/>
              <a:t>. </a:t>
            </a:r>
          </a:p>
          <a:p>
            <a:pPr algn="just"/>
            <a:r>
              <a:rPr lang="en-US" dirty="0"/>
              <a:t>Each state </a:t>
            </a:r>
            <a:r>
              <a:rPr lang="en-US" dirty="0" err="1"/>
              <a:t>trie</a:t>
            </a:r>
            <a:r>
              <a:rPr lang="en-US" dirty="0"/>
              <a:t> is constructed with Merkle Patricia </a:t>
            </a:r>
            <a:r>
              <a:rPr lang="en-US" dirty="0" err="1"/>
              <a:t>Trie</a:t>
            </a:r>
            <a:r>
              <a:rPr lang="en-US" dirty="0"/>
              <a:t> and only root node(top node of state </a:t>
            </a:r>
            <a:r>
              <a:rPr lang="en-US" dirty="0" err="1"/>
              <a:t>trie</a:t>
            </a:r>
            <a:r>
              <a:rPr lang="en-US" dirty="0"/>
              <a:t>) is stored in block to spare storage.</a:t>
            </a:r>
          </a:p>
          <a:p>
            <a:pPr algn="just"/>
            <a:r>
              <a:rPr lang="en-US" b="0" i="0" dirty="0">
                <a:solidFill>
                  <a:srgbClr val="242424"/>
                </a:solidFill>
                <a:effectLst/>
                <a:latin typeface="source-serif-pro"/>
              </a:rPr>
              <a:t>Merkle Patricia </a:t>
            </a:r>
            <a:r>
              <a:rPr lang="en-US" b="0" i="0" dirty="0" err="1">
                <a:solidFill>
                  <a:srgbClr val="242424"/>
                </a:solidFill>
                <a:effectLst/>
                <a:latin typeface="source-serif-pro"/>
              </a:rPr>
              <a:t>Trie</a:t>
            </a:r>
            <a:r>
              <a:rPr lang="en-US" b="0" i="0" dirty="0">
                <a:solidFill>
                  <a:srgbClr val="242424"/>
                </a:solidFill>
                <a:effectLst/>
                <a:latin typeface="source-serif-pro"/>
              </a:rPr>
              <a:t>, or Prefix Tree, is a data structure which is fastest at finding common prefixes, simple to implement, and requires small memory.</a:t>
            </a:r>
          </a:p>
          <a:p>
            <a:pPr algn="just"/>
            <a:r>
              <a:rPr lang="en-US" b="0" i="0" dirty="0">
                <a:solidFill>
                  <a:srgbClr val="242424"/>
                </a:solidFill>
                <a:effectLst/>
                <a:latin typeface="source-serif-pro"/>
              </a:rPr>
              <a:t>Merkel Patricia </a:t>
            </a:r>
            <a:r>
              <a:rPr lang="en-US" b="0" i="0" dirty="0" err="1">
                <a:solidFill>
                  <a:srgbClr val="242424"/>
                </a:solidFill>
                <a:effectLst/>
                <a:latin typeface="source-serif-pro"/>
              </a:rPr>
              <a:t>Trie</a:t>
            </a:r>
            <a:r>
              <a:rPr lang="en-US" b="0" i="0" dirty="0">
                <a:solidFill>
                  <a:srgbClr val="242424"/>
                </a:solidFill>
                <a:effectLst/>
                <a:latin typeface="source-serif-pro"/>
              </a:rPr>
              <a:t> is mainly comprised of three types of nodes: extension node, branch node, and leaf node. Each node is decided by the sha3 hash value of its contents and the hash is used as a key.</a:t>
            </a:r>
            <a:endParaRPr lang="en-IN" dirty="0"/>
          </a:p>
        </p:txBody>
      </p:sp>
    </p:spTree>
    <p:extLst>
      <p:ext uri="{BB962C8B-B14F-4D97-AF65-F5344CB8AC3E}">
        <p14:creationId xmlns:p14="http://schemas.microsoft.com/office/powerpoint/2010/main" val="1661730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BD9A-5B35-AC7D-06C3-B9CAB92DAADE}"/>
              </a:ext>
            </a:extLst>
          </p:cNvPr>
          <p:cNvSpPr>
            <a:spLocks noGrp="1"/>
          </p:cNvSpPr>
          <p:nvPr>
            <p:ph type="title"/>
          </p:nvPr>
        </p:nvSpPr>
        <p:spPr/>
        <p:txBody>
          <a:bodyPr>
            <a:normAutofit/>
          </a:bodyPr>
          <a:lstStyle/>
          <a:p>
            <a:r>
              <a:rPr lang="en-US" dirty="0"/>
              <a:t>Ethereum State </a:t>
            </a:r>
            <a:r>
              <a:rPr lang="en-US" dirty="0" err="1"/>
              <a:t>Trie</a:t>
            </a:r>
            <a:r>
              <a:rPr lang="en-US" dirty="0"/>
              <a:t> Architecture (3/6)</a:t>
            </a:r>
            <a:endParaRPr lang="en-IN" dirty="0"/>
          </a:p>
        </p:txBody>
      </p:sp>
      <p:sp>
        <p:nvSpPr>
          <p:cNvPr id="3" name="Content Placeholder 2">
            <a:extLst>
              <a:ext uri="{FF2B5EF4-FFF2-40B4-BE49-F238E27FC236}">
                <a16:creationId xmlns:a16="http://schemas.microsoft.com/office/drawing/2014/main" id="{30A61AB3-E1A4-2992-5058-D61CA1C2EE89}"/>
              </a:ext>
            </a:extLst>
          </p:cNvPr>
          <p:cNvSpPr>
            <a:spLocks noGrp="1"/>
          </p:cNvSpPr>
          <p:nvPr>
            <p:ph idx="1"/>
          </p:nvPr>
        </p:nvSpPr>
        <p:spPr/>
        <p:txBody>
          <a:bodyPr>
            <a:normAutofit fontScale="92500" lnSpcReduction="20000"/>
          </a:bodyPr>
          <a:lstStyle/>
          <a:p>
            <a:pPr marL="0" indent="0">
              <a:buNone/>
            </a:pPr>
            <a:r>
              <a:rPr lang="en-US" b="1" i="0" dirty="0">
                <a:solidFill>
                  <a:srgbClr val="242424"/>
                </a:solidFill>
                <a:effectLst/>
                <a:latin typeface="sohne"/>
              </a:rPr>
              <a:t>World State </a:t>
            </a:r>
            <a:r>
              <a:rPr lang="en-US" b="1" i="0" dirty="0" err="1">
                <a:solidFill>
                  <a:srgbClr val="242424"/>
                </a:solidFill>
                <a:effectLst/>
                <a:latin typeface="sohne"/>
              </a:rPr>
              <a:t>Trie</a:t>
            </a:r>
            <a:r>
              <a:rPr lang="en-US" b="1" i="0" dirty="0">
                <a:solidFill>
                  <a:srgbClr val="242424"/>
                </a:solidFill>
                <a:effectLst/>
                <a:latin typeface="sohne"/>
              </a:rPr>
              <a:t>(State </a:t>
            </a:r>
            <a:r>
              <a:rPr lang="en-US" b="1" i="0" dirty="0" err="1">
                <a:solidFill>
                  <a:srgbClr val="242424"/>
                </a:solidFill>
                <a:effectLst/>
                <a:latin typeface="sohne"/>
              </a:rPr>
              <a:t>Trie</a:t>
            </a:r>
            <a:r>
              <a:rPr lang="en-US" b="1" i="0" dirty="0">
                <a:solidFill>
                  <a:srgbClr val="242424"/>
                </a:solidFill>
                <a:effectLst/>
                <a:latin typeface="sohne"/>
              </a:rPr>
              <a:t>, Global State </a:t>
            </a:r>
            <a:r>
              <a:rPr lang="en-US" b="1" i="0" dirty="0" err="1">
                <a:solidFill>
                  <a:srgbClr val="242424"/>
                </a:solidFill>
                <a:effectLst/>
                <a:latin typeface="sohne"/>
              </a:rPr>
              <a:t>Trie</a:t>
            </a:r>
            <a:r>
              <a:rPr lang="en-US" b="1" i="0" dirty="0">
                <a:solidFill>
                  <a:srgbClr val="242424"/>
                </a:solidFill>
                <a:effectLst/>
                <a:latin typeface="sohne"/>
              </a:rPr>
              <a:t>)</a:t>
            </a:r>
          </a:p>
          <a:p>
            <a:pPr algn="just"/>
            <a:r>
              <a:rPr lang="en-US" b="0" i="0" dirty="0">
                <a:solidFill>
                  <a:srgbClr val="242424"/>
                </a:solidFill>
                <a:effectLst/>
                <a:latin typeface="source-serif-pro"/>
              </a:rPr>
              <a:t>World state </a:t>
            </a:r>
            <a:r>
              <a:rPr lang="en-US" b="0" i="0" dirty="0" err="1">
                <a:solidFill>
                  <a:srgbClr val="242424"/>
                </a:solidFill>
                <a:effectLst/>
                <a:latin typeface="source-serif-pro"/>
              </a:rPr>
              <a:t>trie</a:t>
            </a:r>
            <a:r>
              <a:rPr lang="en-US" b="0" i="0" dirty="0">
                <a:solidFill>
                  <a:srgbClr val="242424"/>
                </a:solidFill>
                <a:effectLst/>
                <a:latin typeface="source-serif-pro"/>
              </a:rPr>
              <a:t> is a </a:t>
            </a:r>
            <a:r>
              <a:rPr lang="en-US" b="0" i="0" dirty="0">
                <a:solidFill>
                  <a:srgbClr val="FF0000"/>
                </a:solidFill>
                <a:effectLst/>
                <a:latin typeface="source-serif-pro"/>
              </a:rPr>
              <a:t>mapping</a:t>
            </a:r>
            <a:r>
              <a:rPr lang="en-US" b="0" i="0" dirty="0">
                <a:solidFill>
                  <a:srgbClr val="242424"/>
                </a:solidFill>
                <a:effectLst/>
                <a:latin typeface="source-serif-pro"/>
              </a:rPr>
              <a:t> between addresses and account states. </a:t>
            </a:r>
          </a:p>
          <a:p>
            <a:pPr algn="just"/>
            <a:r>
              <a:rPr lang="en-US" b="0" i="0" dirty="0">
                <a:solidFill>
                  <a:srgbClr val="242424"/>
                </a:solidFill>
                <a:effectLst/>
                <a:latin typeface="source-serif-pro"/>
              </a:rPr>
              <a:t>It can be seen as a </a:t>
            </a:r>
            <a:r>
              <a:rPr lang="en-US" b="0" i="0" dirty="0">
                <a:solidFill>
                  <a:srgbClr val="FF0000"/>
                </a:solidFill>
                <a:effectLst/>
                <a:latin typeface="source-serif-pro"/>
              </a:rPr>
              <a:t>global state </a:t>
            </a:r>
            <a:r>
              <a:rPr lang="en-US" b="0" i="0" dirty="0">
                <a:solidFill>
                  <a:srgbClr val="242424"/>
                </a:solidFill>
                <a:effectLst/>
                <a:latin typeface="source-serif-pro"/>
              </a:rPr>
              <a:t>that is constantly updated by transaction executions. </a:t>
            </a:r>
          </a:p>
          <a:p>
            <a:pPr algn="just"/>
            <a:r>
              <a:rPr lang="en-US" b="0" i="0" dirty="0">
                <a:solidFill>
                  <a:srgbClr val="242424"/>
                </a:solidFill>
                <a:effectLst/>
                <a:latin typeface="source-serif-pro"/>
              </a:rPr>
              <a:t>The Ethereum network is a decentralized computer and state </a:t>
            </a:r>
            <a:r>
              <a:rPr lang="en-US" b="0" i="0" dirty="0" err="1">
                <a:solidFill>
                  <a:srgbClr val="242424"/>
                </a:solidFill>
                <a:effectLst/>
                <a:latin typeface="source-serif-pro"/>
              </a:rPr>
              <a:t>trie</a:t>
            </a:r>
            <a:r>
              <a:rPr lang="en-US" b="0" i="0" dirty="0">
                <a:solidFill>
                  <a:srgbClr val="242424"/>
                </a:solidFill>
                <a:effectLst/>
                <a:latin typeface="source-serif-pro"/>
              </a:rPr>
              <a:t> is considered </a:t>
            </a:r>
            <a:r>
              <a:rPr lang="en-US" b="0" i="0" dirty="0">
                <a:solidFill>
                  <a:srgbClr val="FF0000"/>
                </a:solidFill>
                <a:effectLst/>
                <a:latin typeface="source-serif-pro"/>
              </a:rPr>
              <a:t>hard drive</a:t>
            </a:r>
            <a:r>
              <a:rPr lang="en-US" b="0" i="0" dirty="0">
                <a:solidFill>
                  <a:srgbClr val="242424"/>
                </a:solidFill>
                <a:effectLst/>
                <a:latin typeface="source-serif-pro"/>
              </a:rPr>
              <a:t>. </a:t>
            </a:r>
          </a:p>
          <a:p>
            <a:pPr algn="just"/>
            <a:r>
              <a:rPr lang="en-US" b="0" i="0" dirty="0">
                <a:solidFill>
                  <a:srgbClr val="242424"/>
                </a:solidFill>
                <a:effectLst/>
                <a:latin typeface="source-serif-pro"/>
              </a:rPr>
              <a:t>All the information about accounts are stored in world state </a:t>
            </a:r>
            <a:r>
              <a:rPr lang="en-US" b="0" i="0" dirty="0" err="1">
                <a:solidFill>
                  <a:srgbClr val="242424"/>
                </a:solidFill>
                <a:effectLst/>
                <a:latin typeface="source-serif-pro"/>
              </a:rPr>
              <a:t>trie</a:t>
            </a:r>
            <a:r>
              <a:rPr lang="en-US" b="0" i="0" dirty="0">
                <a:solidFill>
                  <a:srgbClr val="242424"/>
                </a:solidFill>
                <a:effectLst/>
                <a:latin typeface="source-serif-pro"/>
              </a:rPr>
              <a:t> and you can retrieve information by querying it. </a:t>
            </a:r>
          </a:p>
          <a:p>
            <a:pPr algn="just"/>
            <a:r>
              <a:rPr lang="en-US" b="0" i="0" dirty="0">
                <a:solidFill>
                  <a:srgbClr val="242424"/>
                </a:solidFill>
                <a:effectLst/>
                <a:latin typeface="source-serif-pro"/>
              </a:rPr>
              <a:t>World state </a:t>
            </a:r>
            <a:r>
              <a:rPr lang="en-US" b="0" i="0" dirty="0" err="1">
                <a:solidFill>
                  <a:srgbClr val="242424"/>
                </a:solidFill>
                <a:effectLst/>
                <a:latin typeface="source-serif-pro"/>
              </a:rPr>
              <a:t>trie</a:t>
            </a:r>
            <a:r>
              <a:rPr lang="en-US" b="0" i="0" dirty="0">
                <a:solidFill>
                  <a:srgbClr val="242424"/>
                </a:solidFill>
                <a:effectLst/>
                <a:latin typeface="source-serif-pro"/>
              </a:rPr>
              <a:t> is closely related to account storage </a:t>
            </a:r>
            <a:r>
              <a:rPr lang="en-US" b="0" i="0" dirty="0" err="1">
                <a:solidFill>
                  <a:srgbClr val="242424"/>
                </a:solidFill>
                <a:effectLst/>
                <a:latin typeface="source-serif-pro"/>
              </a:rPr>
              <a:t>trie</a:t>
            </a:r>
            <a:r>
              <a:rPr lang="en-US" b="0" i="0" dirty="0">
                <a:solidFill>
                  <a:srgbClr val="242424"/>
                </a:solidFill>
                <a:effectLst/>
                <a:latin typeface="source-serif-pro"/>
              </a:rPr>
              <a:t> because it has “</a:t>
            </a:r>
            <a:r>
              <a:rPr lang="en-US" b="0" i="0" dirty="0" err="1">
                <a:solidFill>
                  <a:srgbClr val="242424"/>
                </a:solidFill>
                <a:effectLst/>
                <a:latin typeface="source-serif-pro"/>
              </a:rPr>
              <a:t>storageRoot</a:t>
            </a:r>
            <a:r>
              <a:rPr lang="en-US" b="0" i="0" dirty="0">
                <a:solidFill>
                  <a:srgbClr val="242424"/>
                </a:solidFill>
                <a:effectLst/>
                <a:latin typeface="source-serif-pro"/>
              </a:rPr>
              <a:t>” field that points the root node in account storage </a:t>
            </a:r>
            <a:r>
              <a:rPr lang="en-US" b="0" i="0" dirty="0" err="1">
                <a:solidFill>
                  <a:srgbClr val="242424"/>
                </a:solidFill>
                <a:effectLst/>
                <a:latin typeface="source-serif-pro"/>
              </a:rPr>
              <a:t>trie</a:t>
            </a:r>
            <a:r>
              <a:rPr lang="en-US" b="0" i="0" dirty="0">
                <a:solidFill>
                  <a:srgbClr val="242424"/>
                </a:solidFill>
                <a:effectLst/>
                <a:latin typeface="source-serif-pro"/>
              </a:rPr>
              <a:t>.</a:t>
            </a:r>
            <a:r>
              <a:rPr lang="en-US" b="1" i="0" dirty="0">
                <a:solidFill>
                  <a:srgbClr val="242424"/>
                </a:solidFill>
                <a:effectLst/>
                <a:latin typeface="sohne"/>
              </a:rPr>
              <a:t/>
            </a:r>
            <a:br>
              <a:rPr lang="en-US" b="1" i="0" dirty="0">
                <a:solidFill>
                  <a:srgbClr val="242424"/>
                </a:solidFill>
                <a:effectLst/>
                <a:latin typeface="sohne"/>
              </a:rPr>
            </a:br>
            <a:endParaRPr lang="en-IN" dirty="0"/>
          </a:p>
        </p:txBody>
      </p:sp>
    </p:spTree>
    <p:extLst>
      <p:ext uri="{BB962C8B-B14F-4D97-AF65-F5344CB8AC3E}">
        <p14:creationId xmlns:p14="http://schemas.microsoft.com/office/powerpoint/2010/main" val="2552231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BD9A-5B35-AC7D-06C3-B9CAB92DAADE}"/>
              </a:ext>
            </a:extLst>
          </p:cNvPr>
          <p:cNvSpPr>
            <a:spLocks noGrp="1"/>
          </p:cNvSpPr>
          <p:nvPr>
            <p:ph type="title"/>
          </p:nvPr>
        </p:nvSpPr>
        <p:spPr/>
        <p:txBody>
          <a:bodyPr>
            <a:normAutofit/>
          </a:bodyPr>
          <a:lstStyle/>
          <a:p>
            <a:r>
              <a:rPr lang="en-US" dirty="0"/>
              <a:t>Ethereum State </a:t>
            </a:r>
            <a:r>
              <a:rPr lang="en-US" dirty="0" err="1"/>
              <a:t>Trie</a:t>
            </a:r>
            <a:r>
              <a:rPr lang="en-US" dirty="0"/>
              <a:t> Architecture (4/6)</a:t>
            </a:r>
            <a:endParaRPr lang="en-IN" dirty="0"/>
          </a:p>
        </p:txBody>
      </p:sp>
      <p:sp>
        <p:nvSpPr>
          <p:cNvPr id="3" name="Content Placeholder 2">
            <a:extLst>
              <a:ext uri="{FF2B5EF4-FFF2-40B4-BE49-F238E27FC236}">
                <a16:creationId xmlns:a16="http://schemas.microsoft.com/office/drawing/2014/main" id="{30A61AB3-E1A4-2992-5058-D61CA1C2EE89}"/>
              </a:ext>
            </a:extLst>
          </p:cNvPr>
          <p:cNvSpPr>
            <a:spLocks noGrp="1"/>
          </p:cNvSpPr>
          <p:nvPr>
            <p:ph idx="1"/>
          </p:nvPr>
        </p:nvSpPr>
        <p:spPr>
          <a:xfrm>
            <a:off x="838200" y="1825625"/>
            <a:ext cx="5372100" cy="4351338"/>
          </a:xfrm>
        </p:spPr>
        <p:txBody>
          <a:bodyPr>
            <a:normAutofit fontScale="77500" lnSpcReduction="20000"/>
          </a:bodyPr>
          <a:lstStyle/>
          <a:p>
            <a:pPr marL="0" indent="0" algn="l">
              <a:buNone/>
            </a:pPr>
            <a:r>
              <a:rPr lang="en-IN" b="1" i="0" dirty="0">
                <a:solidFill>
                  <a:srgbClr val="242424"/>
                </a:solidFill>
                <a:effectLst/>
                <a:latin typeface="sohne"/>
              </a:rPr>
              <a:t>Account Storage </a:t>
            </a:r>
            <a:r>
              <a:rPr lang="en-IN" b="1" i="0" dirty="0" err="1">
                <a:solidFill>
                  <a:srgbClr val="242424"/>
                </a:solidFill>
                <a:effectLst/>
                <a:latin typeface="sohne"/>
              </a:rPr>
              <a:t>Trie</a:t>
            </a:r>
            <a:endParaRPr lang="en-IN" b="1" i="0" dirty="0">
              <a:solidFill>
                <a:srgbClr val="242424"/>
              </a:solidFill>
              <a:effectLst/>
              <a:latin typeface="sohne"/>
            </a:endParaRPr>
          </a:p>
          <a:p>
            <a:pPr algn="just"/>
            <a:r>
              <a:rPr lang="en-US" b="0" i="0" dirty="0">
                <a:solidFill>
                  <a:srgbClr val="242424"/>
                </a:solidFill>
                <a:effectLst/>
                <a:latin typeface="source-serif-pro"/>
              </a:rPr>
              <a:t>Account Storage </a:t>
            </a:r>
            <a:r>
              <a:rPr lang="en-US" b="0" i="0" dirty="0" err="1">
                <a:solidFill>
                  <a:srgbClr val="242424"/>
                </a:solidFill>
                <a:effectLst/>
                <a:latin typeface="source-serif-pro"/>
              </a:rPr>
              <a:t>Trie</a:t>
            </a:r>
            <a:r>
              <a:rPr lang="en-US" b="0" i="0" dirty="0">
                <a:solidFill>
                  <a:srgbClr val="242424"/>
                </a:solidFill>
                <a:effectLst/>
                <a:latin typeface="source-serif-pro"/>
              </a:rPr>
              <a:t> is where data associated with an account is stored. </a:t>
            </a:r>
          </a:p>
          <a:p>
            <a:pPr algn="just"/>
            <a:r>
              <a:rPr lang="en-US" b="0" i="0" dirty="0">
                <a:solidFill>
                  <a:srgbClr val="242424"/>
                </a:solidFill>
                <a:effectLst/>
                <a:latin typeface="source-serif-pro"/>
              </a:rPr>
              <a:t>This is only relevant for Contract Account and all smart contract data is persisted in the account storage </a:t>
            </a:r>
            <a:r>
              <a:rPr lang="en-US" b="0" i="0" dirty="0" err="1">
                <a:solidFill>
                  <a:srgbClr val="242424"/>
                </a:solidFill>
                <a:effectLst/>
                <a:latin typeface="source-serif-pro"/>
              </a:rPr>
              <a:t>trie</a:t>
            </a:r>
            <a:r>
              <a:rPr lang="en-US" b="0" i="0" dirty="0">
                <a:solidFill>
                  <a:srgbClr val="242424"/>
                </a:solidFill>
                <a:effectLst/>
                <a:latin typeface="source-serif-pro"/>
              </a:rPr>
              <a:t> as a mapping between 32-bytes integers.</a:t>
            </a:r>
          </a:p>
          <a:p>
            <a:pPr algn="just"/>
            <a:r>
              <a:rPr lang="en-US" b="0" i="0" dirty="0">
                <a:solidFill>
                  <a:srgbClr val="242424"/>
                </a:solidFill>
                <a:effectLst/>
                <a:latin typeface="source-serif-pro"/>
              </a:rPr>
              <a:t>And, account state stores information about accounts such as how much the account has and how many transactions were sent from the account. </a:t>
            </a:r>
          </a:p>
          <a:p>
            <a:pPr algn="just"/>
            <a:r>
              <a:rPr lang="en-US" b="0" i="0" dirty="0">
                <a:solidFill>
                  <a:srgbClr val="242424"/>
                </a:solidFill>
                <a:effectLst/>
                <a:latin typeface="source-serif-pro"/>
              </a:rPr>
              <a:t>It has four fields: nonce, balance, </a:t>
            </a:r>
            <a:r>
              <a:rPr lang="en-US" b="0" i="0" dirty="0" err="1">
                <a:solidFill>
                  <a:srgbClr val="242424"/>
                </a:solidFill>
                <a:effectLst/>
                <a:latin typeface="source-serif-pro"/>
              </a:rPr>
              <a:t>storageRoot</a:t>
            </a:r>
            <a:r>
              <a:rPr lang="en-US" b="0" i="0" dirty="0">
                <a:solidFill>
                  <a:srgbClr val="242424"/>
                </a:solidFill>
                <a:effectLst/>
                <a:latin typeface="source-serif-pro"/>
              </a:rPr>
              <a:t>, and </a:t>
            </a:r>
            <a:r>
              <a:rPr lang="en-US" b="0" i="0" dirty="0" err="1">
                <a:solidFill>
                  <a:srgbClr val="242424"/>
                </a:solidFill>
                <a:effectLst/>
                <a:latin typeface="source-serif-pro"/>
              </a:rPr>
              <a:t>codeHash</a:t>
            </a:r>
            <a:r>
              <a:rPr lang="en-US" b="0" i="0" dirty="0">
                <a:solidFill>
                  <a:srgbClr val="242424"/>
                </a:solidFill>
                <a:effectLst/>
                <a:latin typeface="source-serif-pro"/>
              </a:rPr>
              <a:t>. </a:t>
            </a:r>
          </a:p>
          <a:p>
            <a:pPr algn="just"/>
            <a:r>
              <a:rPr lang="en-US" b="0" i="0" dirty="0">
                <a:solidFill>
                  <a:srgbClr val="242424"/>
                </a:solidFill>
                <a:effectLst/>
                <a:latin typeface="source-serif-pro"/>
              </a:rPr>
              <a:t>It is a leaf node in world state </a:t>
            </a:r>
            <a:r>
              <a:rPr lang="en-US" b="0" i="0" dirty="0" err="1">
                <a:solidFill>
                  <a:srgbClr val="242424"/>
                </a:solidFill>
                <a:effectLst/>
                <a:latin typeface="source-serif-pro"/>
              </a:rPr>
              <a:t>trie</a:t>
            </a:r>
            <a:r>
              <a:rPr lang="en-US" b="0" i="0" dirty="0">
                <a:solidFill>
                  <a:srgbClr val="242424"/>
                </a:solidFill>
                <a:effectLst/>
                <a:latin typeface="source-serif-pro"/>
              </a:rPr>
              <a:t>.</a:t>
            </a:r>
          </a:p>
          <a:p>
            <a:pPr marL="0" indent="0" algn="just">
              <a:buNone/>
            </a:pPr>
            <a:endParaRPr lang="en-IN" b="1" i="0" dirty="0">
              <a:solidFill>
                <a:srgbClr val="242424"/>
              </a:solidFill>
              <a:effectLst/>
              <a:latin typeface="sohne"/>
            </a:endParaRPr>
          </a:p>
        </p:txBody>
      </p:sp>
      <p:pic>
        <p:nvPicPr>
          <p:cNvPr id="5" name="Picture 4">
            <a:extLst>
              <a:ext uri="{FF2B5EF4-FFF2-40B4-BE49-F238E27FC236}">
                <a16:creationId xmlns:a16="http://schemas.microsoft.com/office/drawing/2014/main" id="{7BEFEEB2-2F73-96DA-6138-5CFEB9BD9D13}"/>
              </a:ext>
            </a:extLst>
          </p:cNvPr>
          <p:cNvPicPr>
            <a:picLocks noChangeAspect="1"/>
          </p:cNvPicPr>
          <p:nvPr/>
        </p:nvPicPr>
        <p:blipFill>
          <a:blip r:embed="rId2"/>
          <a:stretch>
            <a:fillRect/>
          </a:stretch>
        </p:blipFill>
        <p:spPr>
          <a:xfrm>
            <a:off x="6529277" y="2228850"/>
            <a:ext cx="5372100" cy="2400300"/>
          </a:xfrm>
          <a:prstGeom prst="rect">
            <a:avLst/>
          </a:prstGeom>
        </p:spPr>
      </p:pic>
    </p:spTree>
    <p:extLst>
      <p:ext uri="{BB962C8B-B14F-4D97-AF65-F5344CB8AC3E}">
        <p14:creationId xmlns:p14="http://schemas.microsoft.com/office/powerpoint/2010/main" val="2197844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9F0-146B-0468-1A33-5D70776FF3D4}"/>
              </a:ext>
            </a:extLst>
          </p:cNvPr>
          <p:cNvSpPr>
            <a:spLocks noGrp="1"/>
          </p:cNvSpPr>
          <p:nvPr>
            <p:ph type="title"/>
          </p:nvPr>
        </p:nvSpPr>
        <p:spPr/>
        <p:txBody>
          <a:bodyPr/>
          <a:lstStyle/>
          <a:p>
            <a:r>
              <a:rPr lang="en-US" dirty="0"/>
              <a:t>Ethereum State </a:t>
            </a:r>
            <a:r>
              <a:rPr lang="en-US" dirty="0" err="1"/>
              <a:t>Trie</a:t>
            </a:r>
            <a:r>
              <a:rPr lang="en-US" dirty="0"/>
              <a:t> Architecture (5/6)</a:t>
            </a:r>
            <a:endParaRPr lang="en-IN" dirty="0"/>
          </a:p>
        </p:txBody>
      </p:sp>
      <p:sp>
        <p:nvSpPr>
          <p:cNvPr id="3" name="Content Placeholder 2">
            <a:extLst>
              <a:ext uri="{FF2B5EF4-FFF2-40B4-BE49-F238E27FC236}">
                <a16:creationId xmlns:a16="http://schemas.microsoft.com/office/drawing/2014/main" id="{A5A682AF-B4EA-909C-C4EF-4BBD7AFC9EC2}"/>
              </a:ext>
            </a:extLst>
          </p:cNvPr>
          <p:cNvSpPr>
            <a:spLocks noGrp="1"/>
          </p:cNvSpPr>
          <p:nvPr>
            <p:ph idx="1"/>
          </p:nvPr>
        </p:nvSpPr>
        <p:spPr>
          <a:xfrm>
            <a:off x="0" y="1690688"/>
            <a:ext cx="6337005" cy="4351338"/>
          </a:xfrm>
        </p:spPr>
        <p:txBody>
          <a:bodyPr>
            <a:normAutofit fontScale="85000" lnSpcReduction="20000"/>
          </a:bodyPr>
          <a:lstStyle/>
          <a:p>
            <a:pPr marL="0" indent="0">
              <a:buNone/>
            </a:pPr>
            <a:r>
              <a:rPr lang="en-IN" b="1" i="0" dirty="0">
                <a:solidFill>
                  <a:srgbClr val="242424"/>
                </a:solidFill>
                <a:effectLst/>
                <a:latin typeface="sohne"/>
              </a:rPr>
              <a:t>Transaction </a:t>
            </a:r>
            <a:r>
              <a:rPr lang="en-IN" b="1" i="0" dirty="0" err="1">
                <a:solidFill>
                  <a:srgbClr val="242424"/>
                </a:solidFill>
                <a:effectLst/>
                <a:latin typeface="sohne"/>
              </a:rPr>
              <a:t>Trie</a:t>
            </a:r>
            <a:endParaRPr lang="en-IN" b="1" i="0" dirty="0">
              <a:solidFill>
                <a:srgbClr val="242424"/>
              </a:solidFill>
              <a:effectLst/>
              <a:latin typeface="sohne"/>
            </a:endParaRPr>
          </a:p>
          <a:p>
            <a:pPr algn="just"/>
            <a:r>
              <a:rPr lang="en-US" b="0" i="0" dirty="0">
                <a:solidFill>
                  <a:srgbClr val="242424"/>
                </a:solidFill>
                <a:effectLst/>
                <a:latin typeface="source-serif-pro"/>
              </a:rPr>
              <a:t>Transaction </a:t>
            </a:r>
            <a:r>
              <a:rPr lang="en-US" b="0" i="0" dirty="0" err="1">
                <a:solidFill>
                  <a:srgbClr val="242424"/>
                </a:solidFill>
                <a:effectLst/>
                <a:latin typeface="source-serif-pro"/>
              </a:rPr>
              <a:t>trie</a:t>
            </a:r>
            <a:r>
              <a:rPr lang="en-US" b="0" i="0" dirty="0">
                <a:solidFill>
                  <a:srgbClr val="242424"/>
                </a:solidFill>
                <a:effectLst/>
                <a:latin typeface="source-serif-pro"/>
              </a:rPr>
              <a:t> records transactions in Ethereum. </a:t>
            </a:r>
          </a:p>
          <a:p>
            <a:pPr algn="just"/>
            <a:r>
              <a:rPr lang="en-US" b="0" i="0" dirty="0">
                <a:solidFill>
                  <a:srgbClr val="242424"/>
                </a:solidFill>
                <a:effectLst/>
                <a:latin typeface="source-serif-pro"/>
              </a:rPr>
              <a:t>Transaction plays a core role to change states, as Ethereum is transaction-based “state” machine. </a:t>
            </a:r>
          </a:p>
          <a:p>
            <a:pPr algn="just"/>
            <a:r>
              <a:rPr lang="en-US" b="0" i="0" dirty="0">
                <a:solidFill>
                  <a:srgbClr val="242424"/>
                </a:solidFill>
                <a:effectLst/>
                <a:latin typeface="source-serif-pro"/>
              </a:rPr>
              <a:t>Once the transaction is recorded in a block, it cannot be changed permanently as to prove the balance of accounts(world state). </a:t>
            </a:r>
          </a:p>
          <a:p>
            <a:pPr algn="just"/>
            <a:r>
              <a:rPr lang="en-US" b="0" i="0" dirty="0">
                <a:solidFill>
                  <a:srgbClr val="242424"/>
                </a:solidFill>
                <a:effectLst/>
                <a:latin typeface="source-serif-pro"/>
              </a:rPr>
              <a:t>As Transaction </a:t>
            </a:r>
            <a:r>
              <a:rPr lang="en-US" b="0" i="0" dirty="0" err="1">
                <a:solidFill>
                  <a:srgbClr val="242424"/>
                </a:solidFill>
                <a:effectLst/>
                <a:latin typeface="source-serif-pro"/>
              </a:rPr>
              <a:t>Trie</a:t>
            </a:r>
            <a:r>
              <a:rPr lang="en-US" b="0" i="0" dirty="0">
                <a:solidFill>
                  <a:srgbClr val="242424"/>
                </a:solidFill>
                <a:effectLst/>
                <a:latin typeface="source-serif-pro"/>
              </a:rPr>
              <a:t> is constructed with Modified Merkel Patricia </a:t>
            </a:r>
            <a:r>
              <a:rPr lang="en-US" b="0" i="0" dirty="0" err="1">
                <a:solidFill>
                  <a:srgbClr val="242424"/>
                </a:solidFill>
                <a:effectLst/>
                <a:latin typeface="source-serif-pro"/>
              </a:rPr>
              <a:t>Trie</a:t>
            </a:r>
            <a:r>
              <a:rPr lang="en-US" b="0" i="0" dirty="0">
                <a:solidFill>
                  <a:srgbClr val="242424"/>
                </a:solidFill>
                <a:effectLst/>
                <a:latin typeface="source-serif-pro"/>
              </a:rPr>
              <a:t>, the only root node is stored in the block. </a:t>
            </a:r>
          </a:p>
          <a:p>
            <a:pPr algn="just"/>
            <a:r>
              <a:rPr lang="en-US" b="0" i="0" dirty="0">
                <a:solidFill>
                  <a:srgbClr val="242424"/>
                </a:solidFill>
                <a:effectLst/>
                <a:latin typeface="source-serif-pro"/>
              </a:rPr>
              <a:t>Below gray box describes the transaction data field.</a:t>
            </a:r>
            <a:endParaRPr lang="en-IN" dirty="0"/>
          </a:p>
        </p:txBody>
      </p:sp>
      <p:pic>
        <p:nvPicPr>
          <p:cNvPr id="5" name="Picture 4">
            <a:extLst>
              <a:ext uri="{FF2B5EF4-FFF2-40B4-BE49-F238E27FC236}">
                <a16:creationId xmlns:a16="http://schemas.microsoft.com/office/drawing/2014/main" id="{67539CBB-2825-F530-29A2-92624A81106B}"/>
              </a:ext>
            </a:extLst>
          </p:cNvPr>
          <p:cNvPicPr>
            <a:picLocks noChangeAspect="1"/>
          </p:cNvPicPr>
          <p:nvPr/>
        </p:nvPicPr>
        <p:blipFill>
          <a:blip r:embed="rId2"/>
          <a:stretch>
            <a:fillRect/>
          </a:stretch>
        </p:blipFill>
        <p:spPr>
          <a:xfrm>
            <a:off x="6337005" y="1485107"/>
            <a:ext cx="5854995" cy="4762500"/>
          </a:xfrm>
          <a:prstGeom prst="rect">
            <a:avLst/>
          </a:prstGeom>
        </p:spPr>
      </p:pic>
    </p:spTree>
    <p:extLst>
      <p:ext uri="{BB962C8B-B14F-4D97-AF65-F5344CB8AC3E}">
        <p14:creationId xmlns:p14="http://schemas.microsoft.com/office/powerpoint/2010/main" val="107644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95B-3396-65F0-9D66-8CA8AF6BBC50}"/>
              </a:ext>
            </a:extLst>
          </p:cNvPr>
          <p:cNvSpPr>
            <a:spLocks noGrp="1"/>
          </p:cNvSpPr>
          <p:nvPr>
            <p:ph type="title"/>
          </p:nvPr>
        </p:nvSpPr>
        <p:spPr/>
        <p:txBody>
          <a:bodyPr/>
          <a:lstStyle/>
          <a:p>
            <a:r>
              <a:rPr lang="en-US" dirty="0"/>
              <a:t>Features of Ethereum</a:t>
            </a:r>
            <a:endParaRPr lang="en-IN" dirty="0"/>
          </a:p>
        </p:txBody>
      </p:sp>
      <p:sp>
        <p:nvSpPr>
          <p:cNvPr id="3" name="Content Placeholder 2">
            <a:extLst>
              <a:ext uri="{FF2B5EF4-FFF2-40B4-BE49-F238E27FC236}">
                <a16:creationId xmlns:a16="http://schemas.microsoft.com/office/drawing/2014/main" id="{1893F87C-DEE5-8377-44AD-7BB258A2BA33}"/>
              </a:ext>
            </a:extLst>
          </p:cNvPr>
          <p:cNvSpPr>
            <a:spLocks noGrp="1"/>
          </p:cNvSpPr>
          <p:nvPr>
            <p:ph idx="1"/>
          </p:nvPr>
        </p:nvSpPr>
        <p:spPr/>
        <p:txBody>
          <a:bodyPr/>
          <a:lstStyle/>
          <a:p>
            <a:r>
              <a:rPr lang="en-US" dirty="0"/>
              <a:t>Smart Contracts – </a:t>
            </a:r>
            <a:r>
              <a:rPr lang="en-US" dirty="0">
                <a:solidFill>
                  <a:srgbClr val="FF0000"/>
                </a:solidFill>
              </a:rPr>
              <a:t>Solidity Programming</a:t>
            </a:r>
          </a:p>
          <a:p>
            <a:r>
              <a:rPr lang="en-US" dirty="0"/>
              <a:t>Ethereum Virtual Machine (EVM)</a:t>
            </a:r>
          </a:p>
          <a:p>
            <a:r>
              <a:rPr lang="en-US" dirty="0"/>
              <a:t>Ether</a:t>
            </a:r>
          </a:p>
          <a:p>
            <a:r>
              <a:rPr lang="en-US" dirty="0"/>
              <a:t>Decentralized Applications (</a:t>
            </a:r>
            <a:r>
              <a:rPr lang="en-US" dirty="0" err="1"/>
              <a:t>Dapps</a:t>
            </a:r>
            <a:r>
              <a:rPr lang="en-US" dirty="0"/>
              <a:t>)</a:t>
            </a:r>
          </a:p>
          <a:p>
            <a:r>
              <a:rPr lang="en-US" dirty="0"/>
              <a:t>Decentralized Autonomous Organizations (DAO) – </a:t>
            </a:r>
            <a:r>
              <a:rPr lang="en-US" dirty="0">
                <a:solidFill>
                  <a:srgbClr val="00B050"/>
                </a:solidFill>
              </a:rPr>
              <a:t>Democratic Decision-making</a:t>
            </a:r>
          </a:p>
          <a:p>
            <a:endParaRPr lang="en-IN" dirty="0"/>
          </a:p>
        </p:txBody>
      </p:sp>
    </p:spTree>
    <p:extLst>
      <p:ext uri="{BB962C8B-B14F-4D97-AF65-F5344CB8AC3E}">
        <p14:creationId xmlns:p14="http://schemas.microsoft.com/office/powerpoint/2010/main" val="456169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C9F0-146B-0468-1A33-5D70776FF3D4}"/>
              </a:ext>
            </a:extLst>
          </p:cNvPr>
          <p:cNvSpPr>
            <a:spLocks noGrp="1"/>
          </p:cNvSpPr>
          <p:nvPr>
            <p:ph type="title"/>
          </p:nvPr>
        </p:nvSpPr>
        <p:spPr/>
        <p:txBody>
          <a:bodyPr/>
          <a:lstStyle/>
          <a:p>
            <a:r>
              <a:rPr lang="en-US" dirty="0"/>
              <a:t>Ethereum State </a:t>
            </a:r>
            <a:r>
              <a:rPr lang="en-US" dirty="0" err="1"/>
              <a:t>Trie</a:t>
            </a:r>
            <a:r>
              <a:rPr lang="en-US" dirty="0"/>
              <a:t> Architecture (6/6)</a:t>
            </a:r>
            <a:endParaRPr lang="en-IN" dirty="0"/>
          </a:p>
        </p:txBody>
      </p:sp>
      <p:sp>
        <p:nvSpPr>
          <p:cNvPr id="3" name="Content Placeholder 2">
            <a:extLst>
              <a:ext uri="{FF2B5EF4-FFF2-40B4-BE49-F238E27FC236}">
                <a16:creationId xmlns:a16="http://schemas.microsoft.com/office/drawing/2014/main" id="{A5A682AF-B4EA-909C-C4EF-4BBD7AFC9EC2}"/>
              </a:ext>
            </a:extLst>
          </p:cNvPr>
          <p:cNvSpPr>
            <a:spLocks noGrp="1"/>
          </p:cNvSpPr>
          <p:nvPr>
            <p:ph idx="1"/>
          </p:nvPr>
        </p:nvSpPr>
        <p:spPr>
          <a:xfrm>
            <a:off x="0" y="1690688"/>
            <a:ext cx="5720315" cy="4351338"/>
          </a:xfrm>
        </p:spPr>
        <p:txBody>
          <a:bodyPr>
            <a:normAutofit fontScale="92500" lnSpcReduction="20000"/>
          </a:bodyPr>
          <a:lstStyle/>
          <a:p>
            <a:pPr marL="0" indent="0" algn="l">
              <a:buNone/>
            </a:pPr>
            <a:r>
              <a:rPr lang="en-IN" b="1" i="0" dirty="0">
                <a:solidFill>
                  <a:srgbClr val="242424"/>
                </a:solidFill>
                <a:effectLst/>
                <a:latin typeface="sohne"/>
              </a:rPr>
              <a:t>Transaction Receipt </a:t>
            </a:r>
            <a:r>
              <a:rPr lang="en-IN" b="1" i="0" dirty="0" err="1">
                <a:solidFill>
                  <a:srgbClr val="242424"/>
                </a:solidFill>
                <a:effectLst/>
                <a:latin typeface="sohne"/>
              </a:rPr>
              <a:t>Trie</a:t>
            </a:r>
            <a:r>
              <a:rPr lang="en-IN" b="1" i="0" dirty="0">
                <a:solidFill>
                  <a:srgbClr val="242424"/>
                </a:solidFill>
                <a:effectLst/>
                <a:latin typeface="sohne"/>
              </a:rPr>
              <a:t>(Receipt </a:t>
            </a:r>
            <a:r>
              <a:rPr lang="en-IN" b="1" i="0" dirty="0" err="1">
                <a:solidFill>
                  <a:srgbClr val="242424"/>
                </a:solidFill>
                <a:effectLst/>
                <a:latin typeface="sohne"/>
              </a:rPr>
              <a:t>Trie</a:t>
            </a:r>
            <a:r>
              <a:rPr lang="en-IN" b="1" i="0" dirty="0">
                <a:solidFill>
                  <a:srgbClr val="242424"/>
                </a:solidFill>
                <a:effectLst/>
                <a:latin typeface="sohne"/>
              </a:rPr>
              <a:t>)</a:t>
            </a:r>
          </a:p>
          <a:p>
            <a:pPr algn="just"/>
            <a:r>
              <a:rPr lang="en-US" b="0" i="0" dirty="0">
                <a:solidFill>
                  <a:srgbClr val="242424"/>
                </a:solidFill>
                <a:effectLst/>
                <a:latin typeface="source-serif-pro"/>
              </a:rPr>
              <a:t>Transaction Receipt </a:t>
            </a:r>
            <a:r>
              <a:rPr lang="en-US" b="0" i="0" dirty="0" err="1">
                <a:solidFill>
                  <a:srgbClr val="242424"/>
                </a:solidFill>
                <a:effectLst/>
                <a:latin typeface="source-serif-pro"/>
              </a:rPr>
              <a:t>Trie</a:t>
            </a:r>
            <a:r>
              <a:rPr lang="en-US" b="0" i="0" dirty="0">
                <a:solidFill>
                  <a:srgbClr val="242424"/>
                </a:solidFill>
                <a:effectLst/>
                <a:latin typeface="source-serif-pro"/>
              </a:rPr>
              <a:t> records receipts(outcome) of transactions. </a:t>
            </a:r>
          </a:p>
          <a:p>
            <a:pPr algn="just"/>
            <a:r>
              <a:rPr lang="en-US" b="0" i="0" dirty="0">
                <a:solidFill>
                  <a:srgbClr val="242424"/>
                </a:solidFill>
                <a:effectLst/>
                <a:latin typeface="source-serif-pro"/>
              </a:rPr>
              <a:t>The receipt is a result of the transaction which is executed successfully. </a:t>
            </a:r>
          </a:p>
          <a:p>
            <a:pPr algn="just"/>
            <a:r>
              <a:rPr lang="en-US" b="0" i="0" dirty="0">
                <a:solidFill>
                  <a:srgbClr val="242424"/>
                </a:solidFill>
                <a:effectLst/>
                <a:latin typeface="source-serif-pro"/>
              </a:rPr>
              <a:t>The receipt includes a hash of transaction, block number, amount of gas used, and address of contract, etc. </a:t>
            </a:r>
          </a:p>
          <a:p>
            <a:pPr algn="just"/>
            <a:r>
              <a:rPr lang="en-US" b="0" i="0" dirty="0">
                <a:solidFill>
                  <a:srgbClr val="242424"/>
                </a:solidFill>
                <a:effectLst/>
                <a:latin typeface="source-serif-pro"/>
              </a:rPr>
              <a:t>Here are the fields transaction receipt has.</a:t>
            </a:r>
            <a:endParaRPr lang="en-IN" dirty="0"/>
          </a:p>
        </p:txBody>
      </p:sp>
      <p:pic>
        <p:nvPicPr>
          <p:cNvPr id="6" name="Picture 5">
            <a:extLst>
              <a:ext uri="{FF2B5EF4-FFF2-40B4-BE49-F238E27FC236}">
                <a16:creationId xmlns:a16="http://schemas.microsoft.com/office/drawing/2014/main" id="{B9B1FDA8-DCEF-A8CB-6895-A1A2B332F713}"/>
              </a:ext>
            </a:extLst>
          </p:cNvPr>
          <p:cNvPicPr>
            <a:picLocks noChangeAspect="1"/>
          </p:cNvPicPr>
          <p:nvPr/>
        </p:nvPicPr>
        <p:blipFill>
          <a:blip r:embed="rId2"/>
          <a:stretch>
            <a:fillRect/>
          </a:stretch>
        </p:blipFill>
        <p:spPr>
          <a:xfrm>
            <a:off x="5854995" y="1382232"/>
            <a:ext cx="6337005" cy="5475768"/>
          </a:xfrm>
          <a:prstGeom prst="rect">
            <a:avLst/>
          </a:prstGeom>
        </p:spPr>
      </p:pic>
    </p:spTree>
    <p:extLst>
      <p:ext uri="{BB962C8B-B14F-4D97-AF65-F5344CB8AC3E}">
        <p14:creationId xmlns:p14="http://schemas.microsoft.com/office/powerpoint/2010/main" val="2324796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F51-AA7F-5622-F554-806BBAC33774}"/>
              </a:ext>
            </a:extLst>
          </p:cNvPr>
          <p:cNvSpPr>
            <a:spLocks noGrp="1"/>
          </p:cNvSpPr>
          <p:nvPr>
            <p:ph type="title"/>
          </p:nvPr>
        </p:nvSpPr>
        <p:spPr/>
        <p:txBody>
          <a:bodyPr/>
          <a:lstStyle/>
          <a:p>
            <a:r>
              <a:rPr lang="en-US" dirty="0">
                <a:solidFill>
                  <a:srgbClr val="343541"/>
                </a:solidFill>
                <a:latin typeface="Söhne"/>
              </a:rPr>
              <a:t>F</a:t>
            </a:r>
            <a:r>
              <a:rPr lang="en-US" b="0" i="0" dirty="0">
                <a:solidFill>
                  <a:srgbClr val="343541"/>
                </a:solidFill>
                <a:effectLst/>
                <a:latin typeface="Söhne"/>
              </a:rPr>
              <a:t>actors affecting the cost of execution in smart contract</a:t>
            </a:r>
            <a:endParaRPr lang="en-IN" dirty="0"/>
          </a:p>
        </p:txBody>
      </p:sp>
      <p:sp>
        <p:nvSpPr>
          <p:cNvPr id="3" name="Content Placeholder 2">
            <a:extLst>
              <a:ext uri="{FF2B5EF4-FFF2-40B4-BE49-F238E27FC236}">
                <a16:creationId xmlns:a16="http://schemas.microsoft.com/office/drawing/2014/main" id="{B5CF70EF-410F-41C5-A9C6-04B069646CD2}"/>
              </a:ext>
            </a:extLst>
          </p:cNvPr>
          <p:cNvSpPr>
            <a:spLocks noGrp="1"/>
          </p:cNvSpPr>
          <p:nvPr>
            <p:ph idx="1"/>
          </p:nvPr>
        </p:nvSpPr>
        <p:spPr/>
        <p:txBody>
          <a:bodyPr>
            <a:normAutofit fontScale="92500" lnSpcReduction="20000"/>
          </a:bodyPr>
          <a:lstStyle/>
          <a:p>
            <a:pPr algn="just"/>
            <a:r>
              <a:rPr lang="en-US" b="0" i="0" dirty="0">
                <a:solidFill>
                  <a:srgbClr val="374151"/>
                </a:solidFill>
                <a:effectLst/>
                <a:latin typeface="Söhne"/>
              </a:rPr>
              <a:t>The factors affecting the cost of execution in a smart contract include:</a:t>
            </a:r>
          </a:p>
          <a:p>
            <a:pPr algn="just">
              <a:buFont typeface="+mj-lt"/>
              <a:buAutoNum type="arabicPeriod"/>
            </a:pPr>
            <a:r>
              <a:rPr lang="en-US" b="1" i="0" dirty="0">
                <a:solidFill>
                  <a:srgbClr val="374151"/>
                </a:solidFill>
                <a:effectLst/>
                <a:latin typeface="Söhne"/>
              </a:rPr>
              <a:t>Complexity</a:t>
            </a:r>
            <a:r>
              <a:rPr lang="en-US" b="0" i="0" dirty="0">
                <a:solidFill>
                  <a:srgbClr val="374151"/>
                </a:solidFill>
                <a:effectLst/>
                <a:latin typeface="Söhne"/>
              </a:rPr>
              <a:t>: More complex contracts with intricate logic and calculations generally cost more to execute.</a:t>
            </a:r>
          </a:p>
          <a:p>
            <a:pPr algn="just">
              <a:buFont typeface="+mj-lt"/>
              <a:buAutoNum type="arabicPeriod"/>
            </a:pPr>
            <a:r>
              <a:rPr lang="en-US" b="1" i="0" dirty="0">
                <a:solidFill>
                  <a:srgbClr val="374151"/>
                </a:solidFill>
                <a:effectLst/>
                <a:latin typeface="Söhne"/>
              </a:rPr>
              <a:t>Gas Price</a:t>
            </a:r>
            <a:r>
              <a:rPr lang="en-US" b="0" i="0" dirty="0">
                <a:solidFill>
                  <a:srgbClr val="374151"/>
                </a:solidFill>
                <a:effectLst/>
                <a:latin typeface="Söhne"/>
              </a:rPr>
              <a:t>: The cost of gas (transaction fees) on the blockchain network at the time of execution influences the overall cost.</a:t>
            </a:r>
          </a:p>
          <a:p>
            <a:pPr algn="just">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Storing data on the blockchain incurs costs, so the amount of data manipulated or stored affects the execution cost.</a:t>
            </a:r>
          </a:p>
          <a:p>
            <a:pPr algn="just">
              <a:buFont typeface="+mj-lt"/>
              <a:buAutoNum type="arabicPeriod"/>
            </a:pPr>
            <a:r>
              <a:rPr lang="en-US" b="1" i="0" dirty="0">
                <a:solidFill>
                  <a:srgbClr val="374151"/>
                </a:solidFill>
                <a:effectLst/>
                <a:latin typeface="Söhne"/>
              </a:rPr>
              <a:t>Interactions</a:t>
            </a:r>
            <a:r>
              <a:rPr lang="en-US" b="0" i="0" dirty="0">
                <a:solidFill>
                  <a:srgbClr val="374151"/>
                </a:solidFill>
                <a:effectLst/>
                <a:latin typeface="Söhne"/>
              </a:rPr>
              <a:t>: The number of interactions with other contracts or external data sources impacts the cost.</a:t>
            </a:r>
          </a:p>
          <a:p>
            <a:pPr algn="just">
              <a:buFont typeface="+mj-lt"/>
              <a:buAutoNum type="arabicPeriod"/>
            </a:pPr>
            <a:r>
              <a:rPr lang="en-US" b="1" i="0" dirty="0">
                <a:solidFill>
                  <a:srgbClr val="374151"/>
                </a:solidFill>
                <a:effectLst/>
                <a:latin typeface="Söhne"/>
              </a:rPr>
              <a:t>Blockchain Platform</a:t>
            </a:r>
            <a:r>
              <a:rPr lang="en-US" b="0" i="0" dirty="0">
                <a:solidFill>
                  <a:srgbClr val="374151"/>
                </a:solidFill>
                <a:effectLst/>
                <a:latin typeface="Söhne"/>
              </a:rPr>
              <a:t>: Different blockchain platforms have varying fee structures, affecting execution costs.</a:t>
            </a:r>
          </a:p>
          <a:p>
            <a:endParaRPr lang="en-IN" dirty="0"/>
          </a:p>
        </p:txBody>
      </p:sp>
    </p:spTree>
    <p:extLst>
      <p:ext uri="{BB962C8B-B14F-4D97-AF65-F5344CB8AC3E}">
        <p14:creationId xmlns:p14="http://schemas.microsoft.com/office/powerpoint/2010/main" val="4075762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72D0-68D8-3C4B-0D07-FEB73A69547C}"/>
              </a:ext>
            </a:extLst>
          </p:cNvPr>
          <p:cNvSpPr>
            <a:spLocks noGrp="1"/>
          </p:cNvSpPr>
          <p:nvPr>
            <p:ph type="title"/>
          </p:nvPr>
        </p:nvSpPr>
        <p:spPr/>
        <p:txBody>
          <a:bodyPr/>
          <a:lstStyle/>
          <a:p>
            <a:r>
              <a:rPr lang="en-US" b="0" i="0" dirty="0">
                <a:solidFill>
                  <a:srgbClr val="374151"/>
                </a:solidFill>
                <a:effectLst/>
                <a:latin typeface="Söhne"/>
              </a:rPr>
              <a:t>Before the London Hard Fork update in Ethereum (pre-London)</a:t>
            </a:r>
            <a:endParaRPr lang="en-IN" dirty="0"/>
          </a:p>
        </p:txBody>
      </p:sp>
      <p:sp>
        <p:nvSpPr>
          <p:cNvPr id="3" name="Content Placeholder 2">
            <a:extLst>
              <a:ext uri="{FF2B5EF4-FFF2-40B4-BE49-F238E27FC236}">
                <a16:creationId xmlns:a16="http://schemas.microsoft.com/office/drawing/2014/main" id="{E23CB09A-9833-2DF3-4523-1749F58D6520}"/>
              </a:ext>
            </a:extLst>
          </p:cNvPr>
          <p:cNvSpPr>
            <a:spLocks noGrp="1"/>
          </p:cNvSpPr>
          <p:nvPr>
            <p:ph idx="1"/>
          </p:nvPr>
        </p:nvSpPr>
        <p:spPr/>
        <p:txBody>
          <a:bodyPr/>
          <a:lstStyle/>
          <a:p>
            <a:pPr algn="just">
              <a:buFont typeface="+mj-lt"/>
              <a:buAutoNum type="arabicPeriod"/>
            </a:pPr>
            <a:r>
              <a:rPr lang="en-US" b="1" i="0" dirty="0">
                <a:solidFill>
                  <a:srgbClr val="374151"/>
                </a:solidFill>
                <a:effectLst/>
                <a:latin typeface="Söhne"/>
              </a:rPr>
              <a:t>Gas Costs</a:t>
            </a:r>
            <a:r>
              <a:rPr lang="en-US" b="0" i="0" dirty="0">
                <a:solidFill>
                  <a:srgbClr val="374151"/>
                </a:solidFill>
                <a:effectLst/>
                <a:latin typeface="Söhne"/>
              </a:rPr>
              <a:t>: Gas fees were primarily determined by supply and demand, meaning users had to bid higher gas prices to have their transactions processed faster.</a:t>
            </a:r>
          </a:p>
          <a:p>
            <a:pPr algn="just">
              <a:buFont typeface="+mj-lt"/>
              <a:buAutoNum type="arabicPeriod"/>
            </a:pPr>
            <a:r>
              <a:rPr lang="en-US" b="1" i="0" dirty="0">
                <a:solidFill>
                  <a:srgbClr val="374151"/>
                </a:solidFill>
                <a:effectLst/>
                <a:latin typeface="Söhne"/>
              </a:rPr>
              <a:t>Base Fee</a:t>
            </a:r>
            <a:r>
              <a:rPr lang="en-US" b="0" i="0" dirty="0">
                <a:solidFill>
                  <a:srgbClr val="374151"/>
                </a:solidFill>
                <a:effectLst/>
                <a:latin typeface="Söhne"/>
              </a:rPr>
              <a:t>: There was no fixed "base fee." Instead, it was dynamically adjusted to maintain a certain block size target.</a:t>
            </a:r>
          </a:p>
          <a:p>
            <a:pPr algn="just">
              <a:buFont typeface="+mj-lt"/>
              <a:buAutoNum type="arabicPeriod"/>
            </a:pPr>
            <a:r>
              <a:rPr lang="en-US" b="1" i="0" dirty="0">
                <a:solidFill>
                  <a:srgbClr val="374151"/>
                </a:solidFill>
                <a:effectLst/>
                <a:latin typeface="Söhne"/>
              </a:rPr>
              <a:t>Uncle Rewards</a:t>
            </a:r>
            <a:r>
              <a:rPr lang="en-US" b="0" i="0" dirty="0">
                <a:solidFill>
                  <a:srgbClr val="374151"/>
                </a:solidFill>
                <a:effectLst/>
                <a:latin typeface="Söhne"/>
              </a:rPr>
              <a:t>: Miners received uncle rewards in addition to transaction fees, making gas costs less predictable.</a:t>
            </a:r>
          </a:p>
          <a:p>
            <a:endParaRPr lang="en-IN" dirty="0"/>
          </a:p>
        </p:txBody>
      </p:sp>
      <p:sp>
        <p:nvSpPr>
          <p:cNvPr id="4" name="Rectangle 3"/>
          <p:cNvSpPr/>
          <p:nvPr/>
        </p:nvSpPr>
        <p:spPr>
          <a:xfrm>
            <a:off x="900953" y="4826675"/>
            <a:ext cx="10390094" cy="2031325"/>
          </a:xfrm>
          <a:prstGeom prst="rect">
            <a:avLst/>
          </a:prstGeom>
        </p:spPr>
        <p:txBody>
          <a:bodyPr wrap="square">
            <a:spAutoFit/>
          </a:bodyPr>
          <a:lstStyle/>
          <a:p>
            <a:r>
              <a:rPr lang="en-US" dirty="0">
                <a:solidFill>
                  <a:srgbClr val="FF0000"/>
                </a:solidFill>
                <a:latin typeface="system-ui"/>
              </a:rPr>
              <a:t>Before the London Upgrade, ETH Gas worked like </a:t>
            </a:r>
            <a:r>
              <a:rPr lang="en-US" dirty="0" smtClean="0">
                <a:solidFill>
                  <a:srgbClr val="FF0000"/>
                </a:solidFill>
                <a:latin typeface="system-ui"/>
              </a:rPr>
              <a:t>this</a:t>
            </a:r>
            <a:r>
              <a:rPr lang="en-US" dirty="0" smtClean="0">
                <a:latin typeface="system-ui"/>
              </a:rPr>
              <a:t>:</a:t>
            </a:r>
          </a:p>
          <a:p>
            <a:pPr marL="342900" indent="-342900">
              <a:buFont typeface="+mj-lt"/>
              <a:buAutoNum type="arabicPeriod"/>
            </a:pPr>
            <a:r>
              <a:rPr lang="en-US" dirty="0" smtClean="0">
                <a:latin typeface="Figtree"/>
              </a:rPr>
              <a:t>Assume </a:t>
            </a:r>
            <a:r>
              <a:rPr lang="en-US" dirty="0">
                <a:latin typeface="Figtree"/>
              </a:rPr>
              <a:t>Alice wants to pay Bob 1 ETH. The Gas limit is 21,000 units while the Gas price is 200 </a:t>
            </a:r>
            <a:r>
              <a:rPr lang="en-US" dirty="0" err="1" smtClean="0">
                <a:latin typeface="Figtree"/>
              </a:rPr>
              <a:t>gwei</a:t>
            </a:r>
            <a:r>
              <a:rPr lang="en-US" dirty="0" smtClean="0">
                <a:latin typeface="Figtree"/>
              </a:rPr>
              <a:t>.</a:t>
            </a:r>
          </a:p>
          <a:p>
            <a:pPr marL="342900" indent="-342900">
              <a:buFont typeface="+mj-lt"/>
              <a:buAutoNum type="arabicPeriod"/>
            </a:pPr>
            <a:r>
              <a:rPr lang="en-US" dirty="0" smtClean="0">
                <a:latin typeface="Figtree"/>
              </a:rPr>
              <a:t>The </a:t>
            </a:r>
            <a:r>
              <a:rPr lang="en-US" dirty="0">
                <a:latin typeface="Figtree"/>
              </a:rPr>
              <a:t>total fee is calculated as: (Gas units (limit) x Gas price per unit). In this example, that would equate to: 21,000 x 200 = 4,200,000 </a:t>
            </a:r>
            <a:r>
              <a:rPr lang="en-US" dirty="0" err="1">
                <a:latin typeface="Figtree"/>
              </a:rPr>
              <a:t>gwei</a:t>
            </a:r>
            <a:r>
              <a:rPr lang="en-US" dirty="0">
                <a:latin typeface="Figtree"/>
              </a:rPr>
              <a:t> or 0.0042 </a:t>
            </a:r>
            <a:r>
              <a:rPr lang="en-US" dirty="0" smtClean="0">
                <a:latin typeface="Figtree"/>
              </a:rPr>
              <a:t>ETH.</a:t>
            </a:r>
          </a:p>
          <a:p>
            <a:pPr marL="342900" indent="-342900">
              <a:buFont typeface="+mj-lt"/>
              <a:buAutoNum type="arabicPeriod"/>
            </a:pPr>
            <a:r>
              <a:rPr lang="en-US" dirty="0" smtClean="0">
                <a:latin typeface="Figtree"/>
              </a:rPr>
              <a:t>When </a:t>
            </a:r>
            <a:r>
              <a:rPr lang="en-US" dirty="0">
                <a:latin typeface="Figtree"/>
              </a:rPr>
              <a:t>Alice sends the ETH, 1.0042 ETH is taken from her wallet. Bob receives 1.0000 ETH. An Ethereum miner receives 0.0042 ETH.</a:t>
            </a:r>
            <a:endParaRPr lang="en-US" b="0" i="0" dirty="0">
              <a:effectLst/>
              <a:latin typeface="Figtree"/>
            </a:endParaRPr>
          </a:p>
        </p:txBody>
      </p:sp>
    </p:spTree>
    <p:extLst>
      <p:ext uri="{BB962C8B-B14F-4D97-AF65-F5344CB8AC3E}">
        <p14:creationId xmlns:p14="http://schemas.microsoft.com/office/powerpoint/2010/main" val="139844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1A9B-7A9E-F860-7226-3D1F42D4BD5A}"/>
              </a:ext>
            </a:extLst>
          </p:cNvPr>
          <p:cNvSpPr>
            <a:spLocks noGrp="1"/>
          </p:cNvSpPr>
          <p:nvPr>
            <p:ph type="title"/>
          </p:nvPr>
        </p:nvSpPr>
        <p:spPr/>
        <p:txBody>
          <a:bodyPr/>
          <a:lstStyle/>
          <a:p>
            <a:r>
              <a:rPr lang="en-US" b="0" i="0" dirty="0">
                <a:solidFill>
                  <a:srgbClr val="374151"/>
                </a:solidFill>
                <a:effectLst/>
                <a:latin typeface="Söhne"/>
              </a:rPr>
              <a:t>After the London Hard Fork update in Ethereum (post-London):</a:t>
            </a:r>
            <a:endParaRPr lang="en-IN" dirty="0"/>
          </a:p>
        </p:txBody>
      </p:sp>
      <p:sp>
        <p:nvSpPr>
          <p:cNvPr id="3" name="Content Placeholder 2">
            <a:extLst>
              <a:ext uri="{FF2B5EF4-FFF2-40B4-BE49-F238E27FC236}">
                <a16:creationId xmlns:a16="http://schemas.microsoft.com/office/drawing/2014/main" id="{0EDB27F4-C686-26B6-CEBA-A63BE2A4A683}"/>
              </a:ext>
            </a:extLst>
          </p:cNvPr>
          <p:cNvSpPr>
            <a:spLocks noGrp="1"/>
          </p:cNvSpPr>
          <p:nvPr>
            <p:ph idx="1"/>
          </p:nvPr>
        </p:nvSpPr>
        <p:spPr>
          <a:xfrm>
            <a:off x="165847" y="1861484"/>
            <a:ext cx="6450106" cy="4351338"/>
          </a:xfrm>
        </p:spPr>
        <p:txBody>
          <a:bodyPr>
            <a:normAutofit fontScale="85000" lnSpcReduction="20000"/>
          </a:bodyPr>
          <a:lstStyle/>
          <a:p>
            <a:pPr algn="just">
              <a:buFont typeface="+mj-lt"/>
              <a:buAutoNum type="arabicPeriod"/>
            </a:pPr>
            <a:r>
              <a:rPr lang="en-US" b="1" i="0" dirty="0">
                <a:solidFill>
                  <a:srgbClr val="374151"/>
                </a:solidFill>
                <a:effectLst/>
                <a:latin typeface="Söhne"/>
              </a:rPr>
              <a:t>Gas Costs</a:t>
            </a:r>
            <a:r>
              <a:rPr lang="en-US" b="0" i="0" dirty="0">
                <a:solidFill>
                  <a:srgbClr val="374151"/>
                </a:solidFill>
                <a:effectLst/>
                <a:latin typeface="Söhne"/>
              </a:rPr>
              <a:t>: Gas fees are more predictable due to the introduction of the "base fee" mechanism.</a:t>
            </a:r>
          </a:p>
          <a:p>
            <a:pPr algn="just">
              <a:buFont typeface="+mj-lt"/>
              <a:buAutoNum type="arabicPeriod"/>
            </a:pPr>
            <a:r>
              <a:rPr lang="en-US" b="1" i="0" dirty="0">
                <a:solidFill>
                  <a:srgbClr val="374151"/>
                </a:solidFill>
                <a:effectLst/>
                <a:latin typeface="Söhne"/>
              </a:rPr>
              <a:t>Base Fee</a:t>
            </a:r>
            <a:r>
              <a:rPr lang="en-US" b="0" i="0" dirty="0">
                <a:solidFill>
                  <a:srgbClr val="374151"/>
                </a:solidFill>
                <a:effectLst/>
                <a:latin typeface="Söhne"/>
              </a:rPr>
              <a:t>: The base fee is now a part of every transaction and is burned, making it less prone to volatility. It's determined algorithmically based on network congestion.</a:t>
            </a:r>
          </a:p>
          <a:p>
            <a:pPr algn="just">
              <a:buFont typeface="+mj-lt"/>
              <a:buAutoNum type="arabicPeriod"/>
            </a:pPr>
            <a:r>
              <a:rPr lang="en-US" b="1" i="0" dirty="0">
                <a:solidFill>
                  <a:srgbClr val="374151"/>
                </a:solidFill>
                <a:effectLst/>
                <a:latin typeface="Söhne"/>
              </a:rPr>
              <a:t>EIP-1559</a:t>
            </a:r>
            <a:r>
              <a:rPr lang="en-US" b="0" i="0" dirty="0">
                <a:solidFill>
                  <a:srgbClr val="374151"/>
                </a:solidFill>
                <a:effectLst/>
                <a:latin typeface="Söhne"/>
              </a:rPr>
              <a:t>: Ethereum Improvement Proposal (EIP) 1559 introduced the base fee and a more predictable fee structure, improving user experience and reducing fee volatility.</a:t>
            </a:r>
          </a:p>
          <a:p>
            <a:pPr algn="just"/>
            <a:r>
              <a:rPr lang="en-US" b="0" i="0" dirty="0">
                <a:solidFill>
                  <a:srgbClr val="374151"/>
                </a:solidFill>
                <a:effectLst/>
                <a:latin typeface="Söhne"/>
              </a:rPr>
              <a:t>Overall, the London Hard Fork aimed to make gas fees on the Ethereum network more predictable and user-friendly.</a:t>
            </a:r>
          </a:p>
          <a:p>
            <a:pPr marL="0" indent="0" algn="just">
              <a:buNone/>
            </a:pPr>
            <a:endParaRPr lang="en-IN" dirty="0"/>
          </a:p>
        </p:txBody>
      </p:sp>
      <p:sp>
        <p:nvSpPr>
          <p:cNvPr id="4" name="Rectangle 3"/>
          <p:cNvSpPr/>
          <p:nvPr/>
        </p:nvSpPr>
        <p:spPr>
          <a:xfrm>
            <a:off x="6866964" y="2065527"/>
            <a:ext cx="5253318" cy="3139321"/>
          </a:xfrm>
          <a:prstGeom prst="rect">
            <a:avLst/>
          </a:prstGeom>
        </p:spPr>
        <p:txBody>
          <a:bodyPr wrap="square">
            <a:spAutoFit/>
          </a:bodyPr>
          <a:lstStyle/>
          <a:p>
            <a:r>
              <a:rPr lang="en-US" dirty="0">
                <a:solidFill>
                  <a:srgbClr val="FF0000"/>
                </a:solidFill>
                <a:latin typeface="system-ui"/>
              </a:rPr>
              <a:t>After the London Upgrade, Gas works like this:</a:t>
            </a:r>
          </a:p>
          <a:p>
            <a:pPr marL="342900" indent="-342900" algn="just">
              <a:buFont typeface="+mj-lt"/>
              <a:buAutoNum type="arabicPeriod"/>
            </a:pPr>
            <a:r>
              <a:rPr lang="en-US" dirty="0">
                <a:latin typeface="Figtree"/>
              </a:rPr>
              <a:t>Assume Alice wants to send Bob 1 ETH. The Gas limit is 21,000 units, the base fee is 100 </a:t>
            </a:r>
            <a:r>
              <a:rPr lang="en-US" dirty="0" err="1">
                <a:latin typeface="Figtree"/>
              </a:rPr>
              <a:t>gwei</a:t>
            </a:r>
            <a:r>
              <a:rPr lang="en-US" dirty="0">
                <a:latin typeface="Figtree"/>
              </a:rPr>
              <a:t>, and Alice includes a tip of 10 </a:t>
            </a:r>
            <a:r>
              <a:rPr lang="en-US" dirty="0" err="1" smtClean="0">
                <a:latin typeface="Figtree"/>
              </a:rPr>
              <a:t>gwei</a:t>
            </a:r>
            <a:r>
              <a:rPr lang="en-US" dirty="0" smtClean="0">
                <a:latin typeface="Figtree"/>
              </a:rPr>
              <a:t>.</a:t>
            </a:r>
          </a:p>
          <a:p>
            <a:pPr marL="342900" indent="-342900" algn="just">
              <a:buFont typeface="+mj-lt"/>
              <a:buAutoNum type="arabicPeriod"/>
            </a:pPr>
            <a:r>
              <a:rPr lang="en-US" dirty="0" smtClean="0">
                <a:latin typeface="Figtree"/>
              </a:rPr>
              <a:t>The </a:t>
            </a:r>
            <a:r>
              <a:rPr lang="en-US" dirty="0">
                <a:latin typeface="Figtree"/>
              </a:rPr>
              <a:t>new formula is: Gas units (limit) x (Base fee + Tip). This can be calculated as 21,000 x (100 + 10) = 2,310,000 </a:t>
            </a:r>
            <a:r>
              <a:rPr lang="en-US" dirty="0" err="1">
                <a:latin typeface="Figtree"/>
              </a:rPr>
              <a:t>gwei</a:t>
            </a:r>
            <a:r>
              <a:rPr lang="en-US" dirty="0">
                <a:latin typeface="Figtree"/>
              </a:rPr>
              <a:t> or 0.00231 </a:t>
            </a:r>
            <a:r>
              <a:rPr lang="en-US" dirty="0" smtClean="0">
                <a:latin typeface="Figtree"/>
              </a:rPr>
              <a:t>ETH.</a:t>
            </a:r>
          </a:p>
          <a:p>
            <a:pPr marL="342900" indent="-342900" algn="just">
              <a:buFont typeface="+mj-lt"/>
              <a:buAutoNum type="arabicPeriod"/>
            </a:pPr>
            <a:r>
              <a:rPr lang="en-US" dirty="0" smtClean="0">
                <a:latin typeface="Figtree"/>
              </a:rPr>
              <a:t>When </a:t>
            </a:r>
            <a:r>
              <a:rPr lang="en-US" dirty="0">
                <a:latin typeface="Figtree"/>
              </a:rPr>
              <a:t>Alice sends the ETH, 1.00231 ETH will be subtracted from her wallet. Bob will receive 1.0000 ETH. A miner will receive the tip of </a:t>
            </a:r>
            <a:r>
              <a:rPr lang="en-US" dirty="0" smtClean="0">
                <a:latin typeface="Figtree"/>
              </a:rPr>
              <a:t>0.000231 </a:t>
            </a:r>
            <a:r>
              <a:rPr lang="en-US" dirty="0">
                <a:latin typeface="Figtree"/>
              </a:rPr>
              <a:t>ETH. </a:t>
            </a:r>
            <a:r>
              <a:rPr lang="en-US" dirty="0" smtClean="0">
                <a:latin typeface="Figtree"/>
              </a:rPr>
              <a:t>0.00231 </a:t>
            </a:r>
            <a:r>
              <a:rPr lang="en-US" dirty="0">
                <a:latin typeface="Figtree"/>
              </a:rPr>
              <a:t>ETH will be burned.</a:t>
            </a:r>
            <a:endParaRPr lang="en-US" b="0" i="0" dirty="0">
              <a:effectLst/>
              <a:latin typeface="Figtree"/>
            </a:endParaRPr>
          </a:p>
        </p:txBody>
      </p:sp>
    </p:spTree>
    <p:extLst>
      <p:ext uri="{BB962C8B-B14F-4D97-AF65-F5344CB8AC3E}">
        <p14:creationId xmlns:p14="http://schemas.microsoft.com/office/powerpoint/2010/main" val="3364408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E5BDF23-48F3-74B2-FC04-A2C361C8FC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66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0171" y="594360"/>
            <a:ext cx="9669780" cy="5463539"/>
          </a:xfrm>
          <a:prstGeom prst="rect">
            <a:avLst/>
          </a:prstGeom>
        </p:spPr>
      </p:pic>
      <p:sp>
        <p:nvSpPr>
          <p:cNvPr id="4" name="TextBox 3"/>
          <p:cNvSpPr txBox="1"/>
          <p:nvPr/>
        </p:nvSpPr>
        <p:spPr>
          <a:xfrm>
            <a:off x="4069080" y="1438394"/>
            <a:ext cx="2457450" cy="369332"/>
          </a:xfrm>
          <a:prstGeom prst="rect">
            <a:avLst/>
          </a:prstGeom>
          <a:noFill/>
        </p:spPr>
        <p:txBody>
          <a:bodyPr wrap="square" rtlCol="0">
            <a:spAutoFit/>
          </a:bodyPr>
          <a:lstStyle/>
          <a:p>
            <a:r>
              <a:rPr lang="en-US" dirty="0">
                <a:solidFill>
                  <a:srgbClr val="FF0000"/>
                </a:solidFill>
              </a:rPr>
              <a:t>(4</a:t>
            </a:r>
            <a:r>
              <a:rPr lang="en-US" baseline="30000" dirty="0">
                <a:solidFill>
                  <a:srgbClr val="FF0000"/>
                </a:solidFill>
              </a:rPr>
              <a:t>th</a:t>
            </a:r>
            <a:r>
              <a:rPr lang="en-US" dirty="0">
                <a:solidFill>
                  <a:srgbClr val="FF0000"/>
                </a:solidFill>
              </a:rPr>
              <a:t> September, 2023)</a:t>
            </a:r>
            <a:endParaRPr lang="en-IN" dirty="0">
              <a:solidFill>
                <a:srgbClr val="FF0000"/>
              </a:solidFill>
            </a:endParaRPr>
          </a:p>
        </p:txBody>
      </p:sp>
    </p:spTree>
    <p:extLst>
      <p:ext uri="{BB962C8B-B14F-4D97-AF65-F5344CB8AC3E}">
        <p14:creationId xmlns:p14="http://schemas.microsoft.com/office/powerpoint/2010/main" val="353911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0CE6-5CB1-616D-C200-4D2B69E4646E}"/>
              </a:ext>
            </a:extLst>
          </p:cNvPr>
          <p:cNvSpPr>
            <a:spLocks noGrp="1"/>
          </p:cNvSpPr>
          <p:nvPr>
            <p:ph type="title"/>
          </p:nvPr>
        </p:nvSpPr>
        <p:spPr/>
        <p:txBody>
          <a:bodyPr/>
          <a:lstStyle/>
          <a:p>
            <a:r>
              <a:rPr lang="en-US" dirty="0">
                <a:solidFill>
                  <a:srgbClr val="FF0000"/>
                </a:solidFill>
              </a:rPr>
              <a:t>Ether</a:t>
            </a:r>
            <a:endParaRPr lang="en-IN" dirty="0">
              <a:solidFill>
                <a:srgbClr val="FF0000"/>
              </a:solidFill>
            </a:endParaRPr>
          </a:p>
        </p:txBody>
      </p:sp>
      <p:pic>
        <p:nvPicPr>
          <p:cNvPr id="5" name="Picture 4">
            <a:extLst>
              <a:ext uri="{FF2B5EF4-FFF2-40B4-BE49-F238E27FC236}">
                <a16:creationId xmlns:a16="http://schemas.microsoft.com/office/drawing/2014/main" id="{169534B1-797D-1185-82A1-622925F37129}"/>
              </a:ext>
            </a:extLst>
          </p:cNvPr>
          <p:cNvPicPr>
            <a:picLocks noChangeAspect="1"/>
          </p:cNvPicPr>
          <p:nvPr/>
        </p:nvPicPr>
        <p:blipFill>
          <a:blip r:embed="rId2"/>
          <a:stretch>
            <a:fillRect/>
          </a:stretch>
        </p:blipFill>
        <p:spPr>
          <a:xfrm>
            <a:off x="962025" y="1352550"/>
            <a:ext cx="10267950" cy="4152900"/>
          </a:xfrm>
          <a:prstGeom prst="rect">
            <a:avLst/>
          </a:prstGeom>
        </p:spPr>
      </p:pic>
      <p:sp>
        <p:nvSpPr>
          <p:cNvPr id="4" name="TextBox 3">
            <a:extLst>
              <a:ext uri="{FF2B5EF4-FFF2-40B4-BE49-F238E27FC236}">
                <a16:creationId xmlns:a16="http://schemas.microsoft.com/office/drawing/2014/main" id="{AC006142-307A-FF31-848F-5F6956B0BDA1}"/>
              </a:ext>
            </a:extLst>
          </p:cNvPr>
          <p:cNvSpPr txBox="1"/>
          <p:nvPr/>
        </p:nvSpPr>
        <p:spPr>
          <a:xfrm>
            <a:off x="3436453" y="5505450"/>
            <a:ext cx="7917347" cy="646331"/>
          </a:xfrm>
          <a:prstGeom prst="rect">
            <a:avLst/>
          </a:prstGeom>
          <a:noFill/>
        </p:spPr>
        <p:txBody>
          <a:bodyPr wrap="square">
            <a:spAutoFit/>
          </a:bodyPr>
          <a:lstStyle/>
          <a:p>
            <a:r>
              <a:rPr lang="en-US" b="0" i="0" dirty="0">
                <a:solidFill>
                  <a:srgbClr val="111111"/>
                </a:solidFill>
                <a:effectLst/>
                <a:latin typeface="SourceSansPro"/>
              </a:rPr>
              <a:t>So, if the gas limit was 20,000 and the price per unit was 200 </a:t>
            </a:r>
            <a:r>
              <a:rPr lang="en-US" b="0" i="0" dirty="0" err="1">
                <a:solidFill>
                  <a:srgbClr val="111111"/>
                </a:solidFill>
                <a:effectLst/>
                <a:latin typeface="SourceSansPro"/>
              </a:rPr>
              <a:t>gwei</a:t>
            </a:r>
            <a:r>
              <a:rPr lang="en-US" b="0" i="0" dirty="0">
                <a:solidFill>
                  <a:srgbClr val="111111"/>
                </a:solidFill>
                <a:effectLst/>
                <a:latin typeface="SourceSansPro"/>
              </a:rPr>
              <a:t>, the calculation would be 20,000 * 200 = 4,000,000 </a:t>
            </a:r>
            <a:r>
              <a:rPr lang="en-US" b="0" i="0" dirty="0" err="1">
                <a:solidFill>
                  <a:srgbClr val="111111"/>
                </a:solidFill>
                <a:effectLst/>
                <a:latin typeface="SourceSansPro"/>
              </a:rPr>
              <a:t>gwei</a:t>
            </a:r>
            <a:r>
              <a:rPr lang="en-US" b="0" i="0" dirty="0">
                <a:solidFill>
                  <a:srgbClr val="111111"/>
                </a:solidFill>
                <a:effectLst/>
                <a:latin typeface="SourceSansPro"/>
              </a:rPr>
              <a:t> or 0.004 ETH.</a:t>
            </a:r>
            <a:endParaRPr lang="en-IN" dirty="0"/>
          </a:p>
        </p:txBody>
      </p:sp>
    </p:spTree>
    <p:extLst>
      <p:ext uri="{BB962C8B-B14F-4D97-AF65-F5344CB8AC3E}">
        <p14:creationId xmlns:p14="http://schemas.microsoft.com/office/powerpoint/2010/main" val="103655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Ethereum Gas Fees? How ETH Gas Fees Work — tastycrypto">
            <a:extLst>
              <a:ext uri="{FF2B5EF4-FFF2-40B4-BE49-F238E27FC236}">
                <a16:creationId xmlns:a16="http://schemas.microsoft.com/office/drawing/2014/main" id="{F6803658-0ECF-07E1-EC9A-B3D2F59C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3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3184-30DE-B16B-C99F-91CAB2866BA9}"/>
              </a:ext>
            </a:extLst>
          </p:cNvPr>
          <p:cNvSpPr>
            <a:spLocks noGrp="1"/>
          </p:cNvSpPr>
          <p:nvPr>
            <p:ph type="title"/>
          </p:nvPr>
        </p:nvSpPr>
        <p:spPr/>
        <p:txBody>
          <a:bodyPr/>
          <a:lstStyle/>
          <a:p>
            <a:r>
              <a:rPr lang="en-US" dirty="0">
                <a:solidFill>
                  <a:srgbClr val="FF0000"/>
                </a:solidFill>
              </a:rPr>
              <a:t>Types of Accounts</a:t>
            </a:r>
            <a:endParaRPr lang="en-IN" dirty="0">
              <a:solidFill>
                <a:srgbClr val="FF0000"/>
              </a:solidFill>
            </a:endParaRPr>
          </a:p>
        </p:txBody>
      </p:sp>
      <p:sp>
        <p:nvSpPr>
          <p:cNvPr id="3" name="Content Placeholder 2">
            <a:extLst>
              <a:ext uri="{FF2B5EF4-FFF2-40B4-BE49-F238E27FC236}">
                <a16:creationId xmlns:a16="http://schemas.microsoft.com/office/drawing/2014/main" id="{5485F173-5AC6-ECE0-CB18-796B2BC81E1A}"/>
              </a:ext>
            </a:extLst>
          </p:cNvPr>
          <p:cNvSpPr>
            <a:spLocks noGrp="1"/>
          </p:cNvSpPr>
          <p:nvPr>
            <p:ph idx="1"/>
          </p:nvPr>
        </p:nvSpPr>
        <p:spPr/>
        <p:txBody>
          <a:bodyPr/>
          <a:lstStyle/>
          <a:p>
            <a:pPr algn="just"/>
            <a:r>
              <a:rPr lang="en-US" b="0" i="0" dirty="0">
                <a:solidFill>
                  <a:srgbClr val="3D3D4E"/>
                </a:solidFill>
                <a:effectLst/>
              </a:rPr>
              <a:t>Accounts on the Ethereum network differ from traditional accounts. These accounts can be created by anyone. </a:t>
            </a:r>
          </a:p>
          <a:p>
            <a:pPr algn="just"/>
            <a:r>
              <a:rPr lang="en-US" b="0" i="0" dirty="0">
                <a:solidFill>
                  <a:srgbClr val="3D3D4E"/>
                </a:solidFill>
                <a:effectLst/>
              </a:rPr>
              <a:t>Their main purpose is to hold the Ether and send transactions. </a:t>
            </a:r>
          </a:p>
          <a:p>
            <a:pPr algn="just"/>
            <a:r>
              <a:rPr lang="en-US" b="0" i="0" dirty="0">
                <a:solidFill>
                  <a:srgbClr val="3D3D4E"/>
                </a:solidFill>
                <a:effectLst/>
              </a:rPr>
              <a:t>The different types of accounts are given below:</a:t>
            </a:r>
          </a:p>
          <a:p>
            <a:pPr marL="514350" indent="-514350" algn="just">
              <a:buFont typeface="+mj-lt"/>
              <a:buAutoNum type="arabicPeriod"/>
            </a:pPr>
            <a:r>
              <a:rPr lang="en-US" b="0" i="0" dirty="0">
                <a:solidFill>
                  <a:srgbClr val="00B0F0"/>
                </a:solidFill>
                <a:effectLst/>
              </a:rPr>
              <a:t>Externally owned account (EOA)</a:t>
            </a:r>
          </a:p>
          <a:p>
            <a:pPr marL="514350" indent="-514350" algn="just">
              <a:buFont typeface="+mj-lt"/>
              <a:buAutoNum type="arabicPeriod"/>
            </a:pPr>
            <a:r>
              <a:rPr lang="en-US" b="0" i="0" dirty="0">
                <a:solidFill>
                  <a:srgbClr val="00B0F0"/>
                </a:solidFill>
                <a:effectLst/>
              </a:rPr>
              <a:t>Contract account (CA)</a:t>
            </a:r>
          </a:p>
          <a:p>
            <a:endParaRPr lang="en-IN" dirty="0"/>
          </a:p>
        </p:txBody>
      </p:sp>
    </p:spTree>
    <p:extLst>
      <p:ext uri="{BB962C8B-B14F-4D97-AF65-F5344CB8AC3E}">
        <p14:creationId xmlns:p14="http://schemas.microsoft.com/office/powerpoint/2010/main" val="97642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7CE23A-8C5F-7860-119F-BBB309F7C159}"/>
              </a:ext>
            </a:extLst>
          </p:cNvPr>
          <p:cNvGraphicFramePr>
            <a:graphicFrameLocks noGrp="1"/>
          </p:cNvGraphicFramePr>
          <p:nvPr>
            <p:extLst>
              <p:ext uri="{D42A27DB-BD31-4B8C-83A1-F6EECF244321}">
                <p14:modId xmlns:p14="http://schemas.microsoft.com/office/powerpoint/2010/main" val="837999514"/>
              </p:ext>
            </p:extLst>
          </p:nvPr>
        </p:nvGraphicFramePr>
        <p:xfrm>
          <a:off x="785192" y="397565"/>
          <a:ext cx="10525537" cy="5834265"/>
        </p:xfrm>
        <a:graphic>
          <a:graphicData uri="http://schemas.openxmlformats.org/drawingml/2006/table">
            <a:tbl>
              <a:tblPr firstRow="1" bandRow="1">
                <a:tableStyleId>{5C22544A-7EE6-4342-B048-85BDC9FD1C3A}</a:tableStyleId>
              </a:tblPr>
              <a:tblGrid>
                <a:gridCol w="1474434">
                  <a:extLst>
                    <a:ext uri="{9D8B030D-6E8A-4147-A177-3AD203B41FA5}">
                      <a16:colId xmlns:a16="http://schemas.microsoft.com/office/drawing/2014/main" val="1340762229"/>
                    </a:ext>
                  </a:extLst>
                </a:gridCol>
                <a:gridCol w="4363236">
                  <a:extLst>
                    <a:ext uri="{9D8B030D-6E8A-4147-A177-3AD203B41FA5}">
                      <a16:colId xmlns:a16="http://schemas.microsoft.com/office/drawing/2014/main" val="1965846235"/>
                    </a:ext>
                  </a:extLst>
                </a:gridCol>
                <a:gridCol w="4687867">
                  <a:extLst>
                    <a:ext uri="{9D8B030D-6E8A-4147-A177-3AD203B41FA5}">
                      <a16:colId xmlns:a16="http://schemas.microsoft.com/office/drawing/2014/main" val="1024064665"/>
                    </a:ext>
                  </a:extLst>
                </a:gridCol>
              </a:tblGrid>
              <a:tr h="564545">
                <a:tc>
                  <a:txBody>
                    <a:bodyPr/>
                    <a:lstStyle/>
                    <a:p>
                      <a:r>
                        <a:rPr lang="en-US" sz="2400"/>
                        <a:t>Sr. No.</a:t>
                      </a:r>
                      <a:endParaRPr lang="en-IN" sz="2400" dirty="0"/>
                    </a:p>
                  </a:txBody>
                  <a:tcPr/>
                </a:tc>
                <a:tc>
                  <a:txBody>
                    <a:bodyPr/>
                    <a:lstStyle/>
                    <a:p>
                      <a:r>
                        <a:rPr lang="en-US" sz="2400"/>
                        <a:t>Externally Owned Accounts (EOA)</a:t>
                      </a:r>
                      <a:endParaRPr lang="en-IN" sz="2400" dirty="0"/>
                    </a:p>
                  </a:txBody>
                  <a:tcPr/>
                </a:tc>
                <a:tc>
                  <a:txBody>
                    <a:bodyPr/>
                    <a:lstStyle/>
                    <a:p>
                      <a:r>
                        <a:rPr lang="en-US" sz="2400"/>
                        <a:t>Contract Accounts (CA)</a:t>
                      </a:r>
                      <a:endParaRPr lang="en-IN" sz="2400" dirty="0"/>
                    </a:p>
                  </a:txBody>
                  <a:tcPr/>
                </a:tc>
                <a:extLst>
                  <a:ext uri="{0D108BD9-81ED-4DB2-BD59-A6C34878D82A}">
                    <a16:rowId xmlns:a16="http://schemas.microsoft.com/office/drawing/2014/main" val="3251501902"/>
                  </a:ext>
                </a:extLst>
              </a:tr>
              <a:tr h="1809638">
                <a:tc>
                  <a:txBody>
                    <a:bodyPr/>
                    <a:lstStyle/>
                    <a:p>
                      <a:r>
                        <a:rPr lang="en-US" sz="2400"/>
                        <a:t>1</a:t>
                      </a:r>
                      <a:endParaRPr lang="en-IN" sz="2400" dirty="0"/>
                    </a:p>
                  </a:txBody>
                  <a:tcPr/>
                </a:tc>
                <a:tc>
                  <a:txBody>
                    <a:bodyPr/>
                    <a:lstStyle/>
                    <a:p>
                      <a:pPr algn="just"/>
                      <a:r>
                        <a:rPr lang="en-US" sz="2400" b="0" i="0" kern="1200">
                          <a:solidFill>
                            <a:schemeClr val="dk1"/>
                          </a:solidFill>
                          <a:effectLst/>
                          <a:latin typeface="+mn-lt"/>
                          <a:ea typeface="+mn-ea"/>
                          <a:cs typeface="+mn-cs"/>
                        </a:rPr>
                        <a:t>EOAs are </a:t>
                      </a:r>
                      <a:r>
                        <a:rPr lang="en-US" sz="2400" b="0" i="0" kern="1200">
                          <a:solidFill>
                            <a:srgbClr val="FF0000"/>
                          </a:solidFill>
                          <a:effectLst/>
                          <a:latin typeface="+mn-lt"/>
                          <a:ea typeface="+mn-ea"/>
                          <a:cs typeface="+mn-cs"/>
                        </a:rPr>
                        <a:t>controlled by users</a:t>
                      </a:r>
                      <a:r>
                        <a:rPr lang="en-US" sz="2400" b="0" i="0" kern="1200">
                          <a:solidFill>
                            <a:schemeClr val="dk1"/>
                          </a:solidFill>
                          <a:effectLst/>
                          <a:latin typeface="+mn-lt"/>
                          <a:ea typeface="+mn-ea"/>
                          <a:cs typeface="+mn-cs"/>
                        </a:rPr>
                        <a:t>. This control occurs often through software such as a </a:t>
                      </a:r>
                      <a:r>
                        <a:rPr lang="en-US" sz="2400" b="0" i="0" kern="1200">
                          <a:solidFill>
                            <a:srgbClr val="00B050"/>
                          </a:solidFill>
                          <a:effectLst/>
                          <a:latin typeface="+mn-lt"/>
                          <a:ea typeface="+mn-ea"/>
                          <a:cs typeface="+mn-cs"/>
                        </a:rPr>
                        <a:t>wallet application</a:t>
                      </a:r>
                      <a:r>
                        <a:rPr lang="en-US" sz="2400" b="0" i="0" kern="1200">
                          <a:solidFill>
                            <a:schemeClr val="dk1"/>
                          </a:solidFill>
                          <a:effectLst/>
                          <a:latin typeface="+mn-lt"/>
                          <a:ea typeface="+mn-ea"/>
                          <a:cs typeface="+mn-cs"/>
                        </a:rPr>
                        <a:t>.</a:t>
                      </a:r>
                      <a:endParaRPr lang="en-IN" sz="2400" dirty="0"/>
                    </a:p>
                  </a:txBody>
                  <a:tcPr/>
                </a:tc>
                <a:tc>
                  <a:txBody>
                    <a:bodyPr/>
                    <a:lstStyle/>
                    <a:p>
                      <a:pPr algn="just"/>
                      <a:r>
                        <a:rPr lang="en-US" sz="2400"/>
                        <a:t>A contract account is </a:t>
                      </a:r>
                      <a:r>
                        <a:rPr lang="en-US" sz="2400">
                          <a:solidFill>
                            <a:srgbClr val="FF0000"/>
                          </a:solidFill>
                        </a:rPr>
                        <a:t>controlled by code </a:t>
                      </a:r>
                      <a:r>
                        <a:rPr lang="en-US" sz="2400"/>
                        <a:t>executed by the Ethereum Virtual Machine. It is also referred to as a </a:t>
                      </a:r>
                      <a:r>
                        <a:rPr lang="en-US" sz="2400">
                          <a:solidFill>
                            <a:srgbClr val="00B050"/>
                          </a:solidFill>
                        </a:rPr>
                        <a:t>smart contract</a:t>
                      </a:r>
                      <a:r>
                        <a:rPr lang="en-US" sz="2400"/>
                        <a:t>. </a:t>
                      </a:r>
                      <a:endParaRPr lang="en-IN" sz="2400" dirty="0"/>
                    </a:p>
                  </a:txBody>
                  <a:tcPr/>
                </a:tc>
                <a:extLst>
                  <a:ext uri="{0D108BD9-81ED-4DB2-BD59-A6C34878D82A}">
                    <a16:rowId xmlns:a16="http://schemas.microsoft.com/office/drawing/2014/main" val="1605813875"/>
                  </a:ext>
                </a:extLst>
              </a:tr>
              <a:tr h="1392029">
                <a:tc>
                  <a:txBody>
                    <a:bodyPr/>
                    <a:lstStyle/>
                    <a:p>
                      <a:r>
                        <a:rPr lang="en-US" sz="2400"/>
                        <a:t>2</a:t>
                      </a:r>
                      <a:endParaRPr lang="en-IN" sz="2400" dirty="0"/>
                    </a:p>
                  </a:txBody>
                  <a:tcPr/>
                </a:tc>
                <a:tc>
                  <a:txBody>
                    <a:bodyPr/>
                    <a:lstStyle/>
                    <a:p>
                      <a:pPr algn="just"/>
                      <a:r>
                        <a:rPr lang="en-US" sz="2400" b="0" i="0" kern="1200">
                          <a:solidFill>
                            <a:schemeClr val="dk1"/>
                          </a:solidFill>
                          <a:effectLst/>
                          <a:latin typeface="+mn-lt"/>
                          <a:ea typeface="+mn-ea"/>
                          <a:cs typeface="+mn-cs"/>
                        </a:rPr>
                        <a:t>Externally owned accounts are simple accounts </a:t>
                      </a:r>
                      <a:r>
                        <a:rPr lang="en-US" sz="2400" b="0" i="0" kern="1200">
                          <a:solidFill>
                            <a:srgbClr val="0070C0"/>
                          </a:solidFill>
                          <a:effectLst/>
                          <a:latin typeface="+mn-lt"/>
                          <a:ea typeface="+mn-ea"/>
                          <a:cs typeface="+mn-cs"/>
                        </a:rPr>
                        <a:t>without</a:t>
                      </a:r>
                      <a:r>
                        <a:rPr lang="en-US" sz="2400" b="0" i="0" kern="1200">
                          <a:solidFill>
                            <a:schemeClr val="dk1"/>
                          </a:solidFill>
                          <a:effectLst/>
                          <a:latin typeface="+mn-lt"/>
                          <a:ea typeface="+mn-ea"/>
                          <a:cs typeface="+mn-cs"/>
                        </a:rPr>
                        <a:t> any </a:t>
                      </a:r>
                      <a:r>
                        <a:rPr lang="en-US" sz="2400" b="0" i="0" kern="1200">
                          <a:solidFill>
                            <a:srgbClr val="0070C0"/>
                          </a:solidFill>
                          <a:effectLst/>
                          <a:latin typeface="+mn-lt"/>
                          <a:ea typeface="+mn-ea"/>
                          <a:cs typeface="+mn-cs"/>
                        </a:rPr>
                        <a:t>associated code or data storage</a:t>
                      </a:r>
                      <a:r>
                        <a:rPr lang="en-US" sz="2400" b="0" i="0" kern="1200">
                          <a:solidFill>
                            <a:schemeClr val="dk1"/>
                          </a:solidFill>
                          <a:effectLst/>
                          <a:latin typeface="+mn-lt"/>
                          <a:ea typeface="+mn-ea"/>
                          <a:cs typeface="+mn-cs"/>
                        </a:rPr>
                        <a:t>.</a:t>
                      </a:r>
                      <a:endParaRPr lang="en-IN" sz="2400" dirty="0"/>
                    </a:p>
                  </a:txBody>
                  <a:tcPr/>
                </a:tc>
                <a:tc>
                  <a:txBody>
                    <a:bodyPr/>
                    <a:lstStyle/>
                    <a:p>
                      <a:pPr algn="just"/>
                      <a:r>
                        <a:rPr lang="en-US" sz="2400" b="0" i="0" kern="1200">
                          <a:solidFill>
                            <a:schemeClr val="dk1"/>
                          </a:solidFill>
                          <a:effectLst/>
                          <a:latin typeface="+mn-lt"/>
                          <a:ea typeface="+mn-ea"/>
                          <a:cs typeface="+mn-cs"/>
                        </a:rPr>
                        <a:t>Contract accounts have </a:t>
                      </a:r>
                      <a:r>
                        <a:rPr lang="en-US" sz="2400" b="0" i="0" kern="1200">
                          <a:solidFill>
                            <a:srgbClr val="0070C0"/>
                          </a:solidFill>
                          <a:effectLst/>
                          <a:latin typeface="+mn-lt"/>
                          <a:ea typeface="+mn-ea"/>
                          <a:cs typeface="+mn-cs"/>
                        </a:rPr>
                        <a:t>associated code and data storage</a:t>
                      </a:r>
                      <a:r>
                        <a:rPr lang="en-US" sz="2400" b="0" i="0" kern="1200">
                          <a:solidFill>
                            <a:schemeClr val="dk1"/>
                          </a:solidFill>
                          <a:effectLst/>
                          <a:latin typeface="+mn-lt"/>
                          <a:ea typeface="+mn-ea"/>
                          <a:cs typeface="+mn-cs"/>
                        </a:rPr>
                        <a:t>.</a:t>
                      </a:r>
                      <a:endParaRPr lang="en-IN" sz="2400" dirty="0"/>
                    </a:p>
                  </a:txBody>
                  <a:tcPr/>
                </a:tc>
                <a:extLst>
                  <a:ext uri="{0D108BD9-81ED-4DB2-BD59-A6C34878D82A}">
                    <a16:rowId xmlns:a16="http://schemas.microsoft.com/office/drawing/2014/main" val="3662136630"/>
                  </a:ext>
                </a:extLst>
              </a:tr>
              <a:tr h="1809638">
                <a:tc>
                  <a:txBody>
                    <a:bodyPr/>
                    <a:lstStyle/>
                    <a:p>
                      <a:r>
                        <a:rPr lang="en-US" sz="2400"/>
                        <a:t>3</a:t>
                      </a:r>
                      <a:endParaRPr lang="en-IN" sz="2400" dirty="0"/>
                    </a:p>
                  </a:txBody>
                  <a:tcPr/>
                </a:tc>
                <a:tc>
                  <a:txBody>
                    <a:bodyPr/>
                    <a:lstStyle/>
                    <a:p>
                      <a:pPr algn="just"/>
                      <a:r>
                        <a:rPr lang="en-US" sz="2400" b="0" i="0" kern="1200">
                          <a:solidFill>
                            <a:schemeClr val="dk1"/>
                          </a:solidFill>
                          <a:effectLst/>
                          <a:latin typeface="+mn-lt"/>
                          <a:ea typeface="+mn-ea"/>
                          <a:cs typeface="+mn-cs"/>
                        </a:rPr>
                        <a:t>This type of Ethereum account is controlled by and cryptographically signed using a </a:t>
                      </a:r>
                      <a:r>
                        <a:rPr lang="en-US" sz="2400" b="0" i="0" kern="1200">
                          <a:solidFill>
                            <a:srgbClr val="C00000"/>
                          </a:solidFill>
                          <a:effectLst/>
                          <a:latin typeface="+mn-lt"/>
                          <a:ea typeface="+mn-ea"/>
                          <a:cs typeface="+mn-cs"/>
                        </a:rPr>
                        <a:t>private key </a:t>
                      </a:r>
                      <a:r>
                        <a:rPr lang="en-US" sz="2400" b="0" i="0" kern="1200">
                          <a:solidFill>
                            <a:schemeClr val="dk1"/>
                          </a:solidFill>
                          <a:effectLst/>
                          <a:latin typeface="+mn-lt"/>
                          <a:ea typeface="+mn-ea"/>
                          <a:cs typeface="+mn-cs"/>
                        </a:rPr>
                        <a:t>in the "real world."</a:t>
                      </a:r>
                      <a:endParaRPr lang="en-IN" sz="2400" dirty="0"/>
                    </a:p>
                  </a:txBody>
                  <a:tcPr/>
                </a:tc>
                <a:tc>
                  <a:txBody>
                    <a:bodyPr/>
                    <a:lstStyle/>
                    <a:p>
                      <a:pPr algn="just"/>
                      <a:r>
                        <a:rPr lang="en-US" sz="2400" b="0" i="0" kern="1200">
                          <a:solidFill>
                            <a:schemeClr val="dk1"/>
                          </a:solidFill>
                          <a:effectLst/>
                          <a:latin typeface="+mn-lt"/>
                          <a:ea typeface="+mn-ea"/>
                          <a:cs typeface="+mn-cs"/>
                        </a:rPr>
                        <a:t>They "control themselves.” These accounts do so in the way determined by their smart contract code. </a:t>
                      </a:r>
                      <a:r>
                        <a:rPr lang="en-US" sz="2400" b="0" i="0" kern="1200">
                          <a:solidFill>
                            <a:srgbClr val="C00000"/>
                          </a:solidFill>
                          <a:effectLst/>
                          <a:latin typeface="+mn-lt"/>
                          <a:ea typeface="+mn-ea"/>
                          <a:cs typeface="+mn-cs"/>
                        </a:rPr>
                        <a:t>Do not have private keys</a:t>
                      </a:r>
                      <a:r>
                        <a:rPr lang="en-US" sz="2400" b="0" i="0" kern="1200">
                          <a:solidFill>
                            <a:schemeClr val="dk1"/>
                          </a:solidFill>
                          <a:effectLst/>
                          <a:latin typeface="+mn-lt"/>
                          <a:ea typeface="+mn-ea"/>
                          <a:cs typeface="+mn-cs"/>
                        </a:rPr>
                        <a:t>.</a:t>
                      </a:r>
                      <a:endParaRPr lang="en-IN" sz="2400" dirty="0"/>
                    </a:p>
                  </a:txBody>
                  <a:tcPr/>
                </a:tc>
                <a:extLst>
                  <a:ext uri="{0D108BD9-81ED-4DB2-BD59-A6C34878D82A}">
                    <a16:rowId xmlns:a16="http://schemas.microsoft.com/office/drawing/2014/main" val="3616879336"/>
                  </a:ext>
                </a:extLst>
              </a:tr>
            </a:tbl>
          </a:graphicData>
        </a:graphic>
      </p:graphicFrame>
    </p:spTree>
    <p:extLst>
      <p:ext uri="{BB962C8B-B14F-4D97-AF65-F5344CB8AC3E}">
        <p14:creationId xmlns:p14="http://schemas.microsoft.com/office/powerpoint/2010/main" val="2442259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3573</Words>
  <Application>Microsoft Office PowerPoint</Application>
  <PresentationFormat>Widescreen</PresentationFormat>
  <Paragraphs>312</Paragraphs>
  <Slides>44</Slides>
  <Notes>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44</vt:i4>
      </vt:variant>
    </vt:vector>
  </HeadingPairs>
  <TitlesOfParts>
    <vt:vector size="62" baseType="lpstr">
      <vt:lpstr>-apple-system</vt:lpstr>
      <vt:lpstr>Arial</vt:lpstr>
      <vt:lpstr>Calibri</vt:lpstr>
      <vt:lpstr>Calibri Light</vt:lpstr>
      <vt:lpstr>Calisto MT</vt:lpstr>
      <vt:lpstr>Circular</vt:lpstr>
      <vt:lpstr>Figtree</vt:lpstr>
      <vt:lpstr>inherit</vt:lpstr>
      <vt:lpstr>Lato</vt:lpstr>
      <vt:lpstr>Nunito</vt:lpstr>
      <vt:lpstr>Open Sans</vt:lpstr>
      <vt:lpstr>sohne</vt:lpstr>
      <vt:lpstr>Söhne</vt:lpstr>
      <vt:lpstr>Source Sans 3</vt:lpstr>
      <vt:lpstr>SourceSansPro</vt:lpstr>
      <vt:lpstr>source-serif-pro</vt:lpstr>
      <vt:lpstr>system-ui</vt:lpstr>
      <vt:lpstr>Office Theme</vt:lpstr>
      <vt:lpstr>Ethereum, Smart Contracts &amp; Solidity Programming</vt:lpstr>
      <vt:lpstr>Ethereum</vt:lpstr>
      <vt:lpstr>History of Ethereum</vt:lpstr>
      <vt:lpstr>Features of Ethereum</vt:lpstr>
      <vt:lpstr>PowerPoint Presentation</vt:lpstr>
      <vt:lpstr>Ether</vt:lpstr>
      <vt:lpstr>PowerPoint Presentation</vt:lpstr>
      <vt:lpstr>Types of Accounts</vt:lpstr>
      <vt:lpstr>PowerPoint Presentation</vt:lpstr>
      <vt:lpstr>Characteristics of Ethereum Accounts</vt:lpstr>
      <vt:lpstr>Working of Ethereum</vt:lpstr>
      <vt:lpstr>Applications of Ethereum</vt:lpstr>
      <vt:lpstr>Benefits of Ethereum</vt:lpstr>
      <vt:lpstr>Drawbacks of Ethereum</vt:lpstr>
      <vt:lpstr>Bitcoin Vs Ethereum</vt:lpstr>
      <vt:lpstr>Smart Contracts</vt:lpstr>
      <vt:lpstr>Features of Smart Contract</vt:lpstr>
      <vt:lpstr>Capabilities of Smart Contract</vt:lpstr>
      <vt:lpstr>Life Cycle of Smart Contract</vt:lpstr>
      <vt:lpstr>Benefits of Smart Contracts</vt:lpstr>
      <vt:lpstr>Challenges of Smart Contract</vt:lpstr>
      <vt:lpstr>Solidity Programming for Smart Contract</vt:lpstr>
      <vt:lpstr>Layout of Contract in Solidity</vt:lpstr>
      <vt:lpstr>Smart Contract Compilation</vt:lpstr>
      <vt:lpstr>Data Types in Solidity</vt:lpstr>
      <vt:lpstr>Function Definition in Solidity</vt:lpstr>
      <vt:lpstr>Visibility of Contracts</vt:lpstr>
      <vt:lpstr>Pure and View Functions in Solidity smart contracts</vt:lpstr>
      <vt:lpstr>Ethereum Development Tool</vt:lpstr>
      <vt:lpstr>Turing-Complete in Ethereum</vt:lpstr>
      <vt:lpstr>Impact of Turing Completeness On Cryptocurrency </vt:lpstr>
      <vt:lpstr>Ethereum as Turing Completeness </vt:lpstr>
      <vt:lpstr>Does a System Have To Be Turing Complete To Be Useful in Blockchain? </vt:lpstr>
      <vt:lpstr>Enforcing Legal Contracts with Smart Contracts</vt:lpstr>
      <vt:lpstr>Ethereum State Trie Architecture (1/6)</vt:lpstr>
      <vt:lpstr>Ethereum State Trie Architecture (2/6)</vt:lpstr>
      <vt:lpstr>Ethereum State Trie Architecture (3/6)</vt:lpstr>
      <vt:lpstr>Ethereum State Trie Architecture (4/6)</vt:lpstr>
      <vt:lpstr>Ethereum State Trie Architecture (5/6)</vt:lpstr>
      <vt:lpstr>Ethereum State Trie Architecture (6/6)</vt:lpstr>
      <vt:lpstr>Factors affecting the cost of execution in smart contract</vt:lpstr>
      <vt:lpstr>Before the London Hard Fork update in Ethereum (pre-London)</vt:lpstr>
      <vt:lpstr>After the London Hard Fork update in Ethereum (post-London):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Smart Contracts &amp; Solidity Programming</dc:title>
  <dc:creator>Nilesh Patil</dc:creator>
  <cp:lastModifiedBy>Nilesh Patil (Dr.)</cp:lastModifiedBy>
  <cp:revision>55</cp:revision>
  <dcterms:created xsi:type="dcterms:W3CDTF">2023-07-04T15:04:19Z</dcterms:created>
  <dcterms:modified xsi:type="dcterms:W3CDTF">2023-09-30T08:51:17Z</dcterms:modified>
</cp:coreProperties>
</file>