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4" r:id="rId6"/>
    <p:sldId id="275" r:id="rId7"/>
    <p:sldId id="276" r:id="rId8"/>
    <p:sldId id="278" r:id="rId9"/>
    <p:sldId id="277" r:id="rId10"/>
    <p:sldId id="279" r:id="rId11"/>
    <p:sldId id="280" r:id="rId12"/>
    <p:sldId id="260" r:id="rId13"/>
    <p:sldId id="261" r:id="rId14"/>
    <p:sldId id="269" r:id="rId15"/>
    <p:sldId id="270" r:id="rId16"/>
    <p:sldId id="262" r:id="rId17"/>
    <p:sldId id="263" r:id="rId18"/>
    <p:sldId id="264" r:id="rId19"/>
    <p:sldId id="265" r:id="rId20"/>
    <p:sldId id="266" r:id="rId21"/>
    <p:sldId id="267" r:id="rId22"/>
    <p:sldId id="271" r:id="rId23"/>
    <p:sldId id="272" r:id="rId24"/>
    <p:sldId id="268" r:id="rId25"/>
    <p:sldId id="273"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64418-2772-4ACC-F9E1-53A6B0BB19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00F2E0-AC80-541D-9719-5DA9A08779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294124-6B87-871A-5E6A-5096BACE0A12}"/>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5" name="Footer Placeholder 4">
            <a:extLst>
              <a:ext uri="{FF2B5EF4-FFF2-40B4-BE49-F238E27FC236}">
                <a16:creationId xmlns:a16="http://schemas.microsoft.com/office/drawing/2014/main" id="{6E208520-9192-AF71-CA5B-8803FC8580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683A6C-36DB-6912-0E65-FD3B78981B9A}"/>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23240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C652B-74B9-99D6-BDB9-9C0E0EA596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DCD38C-6C1C-823B-EE2F-B2FBFF7E3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EA7B0F-8208-6984-A43C-A04C80C31678}"/>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5" name="Footer Placeholder 4">
            <a:extLst>
              <a:ext uri="{FF2B5EF4-FFF2-40B4-BE49-F238E27FC236}">
                <a16:creationId xmlns:a16="http://schemas.microsoft.com/office/drawing/2014/main" id="{5AA807DB-FE86-52DC-F7DA-DBB6C4235B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09477A-63B8-BB37-F885-A78E1AD780AC}"/>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3053497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45C1D-4897-4B99-9FF4-1A4BA7FD30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8D7B-893A-2EB1-ADD0-E1325DAD3D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DD7CBA-473F-F14C-840C-99608D2DD829}"/>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5" name="Footer Placeholder 4">
            <a:extLst>
              <a:ext uri="{FF2B5EF4-FFF2-40B4-BE49-F238E27FC236}">
                <a16:creationId xmlns:a16="http://schemas.microsoft.com/office/drawing/2014/main" id="{1C3266AD-6854-7593-00E8-CB090F1C7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3C95CF-EEFD-9001-7D5A-13D2A95E60A3}"/>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325340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71DEE-7CA3-AFE6-18EE-185B09887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817028-81B5-3136-82CF-C17777F3F5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8FB84-4ACB-533B-480B-546982B5220D}"/>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5" name="Footer Placeholder 4">
            <a:extLst>
              <a:ext uri="{FF2B5EF4-FFF2-40B4-BE49-F238E27FC236}">
                <a16:creationId xmlns:a16="http://schemas.microsoft.com/office/drawing/2014/main" id="{F0EF6E9F-80BF-DF7D-82F2-79C0DB748C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77A70D-5CBE-9B64-F0C2-A28746F8585D}"/>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1664848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E1115-8B82-E311-1612-821127DC5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56D8A9-B144-A23F-AD37-DD8EB16341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8F1127-753B-C7F7-F802-C77A27F20082}"/>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5" name="Footer Placeholder 4">
            <a:extLst>
              <a:ext uri="{FF2B5EF4-FFF2-40B4-BE49-F238E27FC236}">
                <a16:creationId xmlns:a16="http://schemas.microsoft.com/office/drawing/2014/main" id="{A79D9F8F-B3EF-B000-CA63-C6C6D377C4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EE6C49-6690-D936-BCB5-EAB52D1D4B2D}"/>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296612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F578E-BC9F-BC33-255E-F09F924E3A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DA74C3-B31A-8864-0ED6-E935B30427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2863A1-55BC-078D-6B53-A14DB5E471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4D3CB7-6492-BBE4-3A61-A43B7B46C41A}"/>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6" name="Footer Placeholder 5">
            <a:extLst>
              <a:ext uri="{FF2B5EF4-FFF2-40B4-BE49-F238E27FC236}">
                <a16:creationId xmlns:a16="http://schemas.microsoft.com/office/drawing/2014/main" id="{73EB230C-B236-B54B-89C7-86AAE229DF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A1170C-775C-1A3E-4FF4-CC702AE11D25}"/>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1124319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BD632-0441-E9F4-3139-F036264F33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E8287D-6DAF-CA71-0B93-7D783E37EF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1DB07C-0BBB-4578-1F4B-D3B7C22299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DD8E6E-38B9-99AC-83E6-E0E8767311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EDCBED-D76D-3D28-4F59-3ED51E924A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681705-EFA4-E2B6-6073-D89EE81B8EFC}"/>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8" name="Footer Placeholder 7">
            <a:extLst>
              <a:ext uri="{FF2B5EF4-FFF2-40B4-BE49-F238E27FC236}">
                <a16:creationId xmlns:a16="http://schemas.microsoft.com/office/drawing/2014/main" id="{6509A3FB-D54A-DFD5-B637-A69D9DDB9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B824A4B-22CA-918B-24B3-9FB9A85042B7}"/>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90011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8ABB-AE0C-A298-2306-ED8400C1B6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E970A2-50F6-CF83-A6D6-99D566F20DB7}"/>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4" name="Footer Placeholder 3">
            <a:extLst>
              <a:ext uri="{FF2B5EF4-FFF2-40B4-BE49-F238E27FC236}">
                <a16:creationId xmlns:a16="http://schemas.microsoft.com/office/drawing/2014/main" id="{4AB3BDBD-BE32-3A43-E811-726D7AC8CC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A8FE241-821C-5BC2-6A3B-4A24F903C4C7}"/>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3297663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5B77B7-43C6-BC81-2962-A49D0B9C30DC}"/>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3" name="Footer Placeholder 2">
            <a:extLst>
              <a:ext uri="{FF2B5EF4-FFF2-40B4-BE49-F238E27FC236}">
                <a16:creationId xmlns:a16="http://schemas.microsoft.com/office/drawing/2014/main" id="{0A1C0C4E-968D-4BEF-4BA8-8E668AA9EE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B3CFCB-D701-4969-147E-173FE8EE0A5D}"/>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683008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A830-565E-CD80-5C6C-16EA9B2AD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C6403FA-CF74-1932-5BC4-569FD40BA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C72ABA-2566-1D45-47DB-B645EFFD1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2FB0F0-0FFA-4082-947D-A1A702211FB2}"/>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6" name="Footer Placeholder 5">
            <a:extLst>
              <a:ext uri="{FF2B5EF4-FFF2-40B4-BE49-F238E27FC236}">
                <a16:creationId xmlns:a16="http://schemas.microsoft.com/office/drawing/2014/main" id="{A4C879B5-257A-FAF2-150C-433CC2B585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775427-CF6C-0C38-AA9F-9943AD4B380E}"/>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3721782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BD08E-2744-AB6E-1F1C-7E382B7D8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20CB7A-4393-546E-D1D2-3813791A9E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546999-886E-E47F-7DA3-7EA9359014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A35575-A2E2-68FE-5C8F-569E90F5B135}"/>
              </a:ext>
            </a:extLst>
          </p:cNvPr>
          <p:cNvSpPr>
            <a:spLocks noGrp="1"/>
          </p:cNvSpPr>
          <p:nvPr>
            <p:ph type="dt" sz="half" idx="10"/>
          </p:nvPr>
        </p:nvSpPr>
        <p:spPr/>
        <p:txBody>
          <a:bodyPr/>
          <a:lstStyle/>
          <a:p>
            <a:fld id="{9814D154-B263-46E6-83EB-4ED30A123E87}" type="datetimeFigureOut">
              <a:rPr lang="en-IN" smtClean="0"/>
              <a:t>16-07-2024</a:t>
            </a:fld>
            <a:endParaRPr lang="en-IN"/>
          </a:p>
        </p:txBody>
      </p:sp>
      <p:sp>
        <p:nvSpPr>
          <p:cNvPr id="6" name="Footer Placeholder 5">
            <a:extLst>
              <a:ext uri="{FF2B5EF4-FFF2-40B4-BE49-F238E27FC236}">
                <a16:creationId xmlns:a16="http://schemas.microsoft.com/office/drawing/2014/main" id="{2DF8A460-8C44-6CB6-5A51-49CD26EA4E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24B541-7056-3645-8D90-30D326D3F6D3}"/>
              </a:ext>
            </a:extLst>
          </p:cNvPr>
          <p:cNvSpPr>
            <a:spLocks noGrp="1"/>
          </p:cNvSpPr>
          <p:nvPr>
            <p:ph type="sldNum" sz="quarter" idx="12"/>
          </p:nvPr>
        </p:nvSpPr>
        <p:spPr/>
        <p:txBody>
          <a:bodyPr/>
          <a:lstStyle/>
          <a:p>
            <a:fld id="{B396C0ED-EC00-4484-ACB7-A1D0042969BB}" type="slidenum">
              <a:rPr lang="en-IN" smtClean="0"/>
              <a:t>‹#›</a:t>
            </a:fld>
            <a:endParaRPr lang="en-IN"/>
          </a:p>
        </p:txBody>
      </p:sp>
    </p:spTree>
    <p:extLst>
      <p:ext uri="{BB962C8B-B14F-4D97-AF65-F5344CB8AC3E}">
        <p14:creationId xmlns:p14="http://schemas.microsoft.com/office/powerpoint/2010/main" val="2561261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90E7DC-19B2-8985-BD61-A85B38AB17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DC6CA-5825-4AA7-70E5-FD7303E129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1D4D04-E0E2-377E-CBA4-8625BBF1E4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14D154-B263-46E6-83EB-4ED30A123E87}" type="datetimeFigureOut">
              <a:rPr lang="en-IN" smtClean="0"/>
              <a:t>16-07-2024</a:t>
            </a:fld>
            <a:endParaRPr lang="en-IN"/>
          </a:p>
        </p:txBody>
      </p:sp>
      <p:sp>
        <p:nvSpPr>
          <p:cNvPr id="5" name="Footer Placeholder 4">
            <a:extLst>
              <a:ext uri="{FF2B5EF4-FFF2-40B4-BE49-F238E27FC236}">
                <a16:creationId xmlns:a16="http://schemas.microsoft.com/office/drawing/2014/main" id="{21E68EE8-4E03-DDB5-D29C-67048857AA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36523C3-ADEC-75EB-A3EF-0FC077D4BE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6C0ED-EC00-4484-ACB7-A1D0042969BB}" type="slidenum">
              <a:rPr lang="en-IN" smtClean="0"/>
              <a:t>‹#›</a:t>
            </a:fld>
            <a:endParaRPr lang="en-IN"/>
          </a:p>
        </p:txBody>
      </p:sp>
    </p:spTree>
    <p:extLst>
      <p:ext uri="{BB962C8B-B14F-4D97-AF65-F5344CB8AC3E}">
        <p14:creationId xmlns:p14="http://schemas.microsoft.com/office/powerpoint/2010/main" val="356396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55548-AEDF-8550-1418-C51F40A6608E}"/>
              </a:ext>
            </a:extLst>
          </p:cNvPr>
          <p:cNvSpPr>
            <a:spLocks noGrp="1"/>
          </p:cNvSpPr>
          <p:nvPr>
            <p:ph type="ctrTitle"/>
          </p:nvPr>
        </p:nvSpPr>
        <p:spPr/>
        <p:txBody>
          <a:bodyPr/>
          <a:lstStyle/>
          <a:p>
            <a:r>
              <a:rPr lang="en-US" dirty="0"/>
              <a:t>Chapter 4</a:t>
            </a:r>
            <a:br>
              <a:rPr lang="en-US" dirty="0"/>
            </a:br>
            <a:r>
              <a:rPr lang="en-IN" dirty="0"/>
              <a:t>Blockchain 3.0</a:t>
            </a:r>
          </a:p>
        </p:txBody>
      </p:sp>
      <p:sp>
        <p:nvSpPr>
          <p:cNvPr id="3" name="Subtitle 2">
            <a:extLst>
              <a:ext uri="{FF2B5EF4-FFF2-40B4-BE49-F238E27FC236}">
                <a16:creationId xmlns:a16="http://schemas.microsoft.com/office/drawing/2014/main" id="{9E65F0F7-7860-D5F1-4342-4F1B3857C7FC}"/>
              </a:ext>
            </a:extLst>
          </p:cNvPr>
          <p:cNvSpPr>
            <a:spLocks noGrp="1"/>
          </p:cNvSpPr>
          <p:nvPr>
            <p:ph type="subTitle" idx="1"/>
          </p:nvPr>
        </p:nvSpPr>
        <p:spPr/>
        <p:txBody>
          <a:bodyPr/>
          <a:lstStyle/>
          <a:p>
            <a:r>
              <a:rPr lang="en-US" dirty="0"/>
              <a:t>Dr. Nilesh M. Patil</a:t>
            </a:r>
            <a:endParaRPr lang="en-IN" dirty="0"/>
          </a:p>
        </p:txBody>
      </p:sp>
    </p:spTree>
    <p:extLst>
      <p:ext uri="{BB962C8B-B14F-4D97-AF65-F5344CB8AC3E}">
        <p14:creationId xmlns:p14="http://schemas.microsoft.com/office/powerpoint/2010/main" val="3557601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4E001-49F6-E100-4521-37BFAB615ABF}"/>
              </a:ext>
            </a:extLst>
          </p:cNvPr>
          <p:cNvSpPr>
            <a:spLocks noGrp="1"/>
          </p:cNvSpPr>
          <p:nvPr>
            <p:ph type="title"/>
          </p:nvPr>
        </p:nvSpPr>
        <p:spPr/>
        <p:txBody>
          <a:bodyPr/>
          <a:lstStyle/>
          <a:p>
            <a:r>
              <a:rPr lang="en-US" b="1" dirty="0"/>
              <a:t>Hyperledger Tools</a:t>
            </a:r>
            <a:endParaRPr lang="en-IN" b="1" dirty="0"/>
          </a:p>
        </p:txBody>
      </p:sp>
      <p:sp>
        <p:nvSpPr>
          <p:cNvPr id="3" name="Content Placeholder 2">
            <a:extLst>
              <a:ext uri="{FF2B5EF4-FFF2-40B4-BE49-F238E27FC236}">
                <a16:creationId xmlns:a16="http://schemas.microsoft.com/office/drawing/2014/main" id="{A63D9BE2-AA1D-29CD-9B90-1971D2095847}"/>
              </a:ext>
            </a:extLst>
          </p:cNvPr>
          <p:cNvSpPr>
            <a:spLocks noGrp="1"/>
          </p:cNvSpPr>
          <p:nvPr>
            <p:ph idx="1"/>
          </p:nvPr>
        </p:nvSpPr>
        <p:spPr>
          <a:xfrm>
            <a:off x="838200" y="1509823"/>
            <a:ext cx="10515600" cy="4667140"/>
          </a:xfrm>
        </p:spPr>
        <p:txBody>
          <a:bodyPr>
            <a:normAutofit fontScale="85000" lnSpcReduction="10000"/>
          </a:bodyPr>
          <a:lstStyle/>
          <a:p>
            <a:pPr algn="just">
              <a:buFont typeface="+mj-lt"/>
              <a:buAutoNum type="arabicPeriod"/>
            </a:pPr>
            <a:r>
              <a:rPr lang="en-US" b="1" i="0" dirty="0">
                <a:solidFill>
                  <a:srgbClr val="242424"/>
                </a:solidFill>
                <a:effectLst/>
                <a:latin typeface="source-serif-pro"/>
              </a:rPr>
              <a:t>Caliper — </a:t>
            </a:r>
            <a:r>
              <a:rPr lang="en-US" b="0" i="0" dirty="0">
                <a:solidFill>
                  <a:srgbClr val="242424"/>
                </a:solidFill>
                <a:effectLst/>
                <a:latin typeface="source-serif-pro"/>
              </a:rPr>
              <a:t>It is a performance benchmark tool for blockchain platforms/implementation. It uses the predefined set of use cases to evaluate.</a:t>
            </a:r>
          </a:p>
          <a:p>
            <a:pPr algn="just">
              <a:buFont typeface="+mj-lt"/>
              <a:buAutoNum type="arabicPeriod"/>
            </a:pPr>
            <a:r>
              <a:rPr lang="en-US" b="1" i="0" dirty="0">
                <a:solidFill>
                  <a:srgbClr val="242424"/>
                </a:solidFill>
                <a:effectLst/>
                <a:latin typeface="source-serif-pro"/>
              </a:rPr>
              <a:t>Cello</a:t>
            </a:r>
            <a:r>
              <a:rPr lang="en-US" b="0" i="0" dirty="0">
                <a:solidFill>
                  <a:srgbClr val="242424"/>
                </a:solidFill>
                <a:effectLst/>
                <a:latin typeface="source-serif-pro"/>
              </a:rPr>
              <a:t> — It is an on-demand, deploy “as a service” tool to reduce the complexity of deploying the platforms and applications.</a:t>
            </a:r>
          </a:p>
          <a:p>
            <a:pPr algn="just">
              <a:buFont typeface="+mj-lt"/>
              <a:buAutoNum type="arabicPeriod"/>
            </a:pPr>
            <a:r>
              <a:rPr lang="en-US" b="1" i="0" dirty="0">
                <a:solidFill>
                  <a:srgbClr val="242424"/>
                </a:solidFill>
                <a:effectLst/>
                <a:latin typeface="source-serif-pro"/>
              </a:rPr>
              <a:t>Composer</a:t>
            </a:r>
            <a:r>
              <a:rPr lang="en-US" b="0" i="0" dirty="0">
                <a:solidFill>
                  <a:srgbClr val="242424"/>
                </a:solidFill>
                <a:effectLst/>
                <a:latin typeface="source-serif-pro"/>
              </a:rPr>
              <a:t> — It is a simplified tool to develop blockchain networks, smart contracts, and permission for the Hyperledger Fabric Blockchain platform.</a:t>
            </a:r>
          </a:p>
          <a:p>
            <a:pPr algn="just">
              <a:buFont typeface="+mj-lt"/>
              <a:buAutoNum type="arabicPeriod"/>
            </a:pPr>
            <a:r>
              <a:rPr lang="en-US" b="1" i="0" dirty="0">
                <a:solidFill>
                  <a:srgbClr val="242424"/>
                </a:solidFill>
                <a:effectLst/>
                <a:latin typeface="source-serif-pro"/>
              </a:rPr>
              <a:t>Explorer</a:t>
            </a:r>
            <a:r>
              <a:rPr lang="en-US" b="0" i="0" dirty="0">
                <a:solidFill>
                  <a:srgbClr val="242424"/>
                </a:solidFill>
                <a:effectLst/>
                <a:latin typeface="source-serif-pro"/>
              </a:rPr>
              <a:t> — It is an explorer for the Blockchain network to view Transactions, Blocks, etc.</a:t>
            </a:r>
          </a:p>
          <a:p>
            <a:pPr algn="just">
              <a:buFont typeface="+mj-lt"/>
              <a:buAutoNum type="arabicPeriod"/>
            </a:pPr>
            <a:r>
              <a:rPr lang="en-US" b="1" i="0" dirty="0">
                <a:solidFill>
                  <a:srgbClr val="242424"/>
                </a:solidFill>
                <a:effectLst/>
                <a:latin typeface="source-serif-pro"/>
              </a:rPr>
              <a:t>Quilt</a:t>
            </a:r>
            <a:r>
              <a:rPr lang="en-US" b="0" i="0" dirty="0">
                <a:solidFill>
                  <a:srgbClr val="242424"/>
                </a:solidFill>
                <a:effectLst/>
                <a:latin typeface="source-serif-pro"/>
              </a:rPr>
              <a:t> — It is a tool that can be used to build interoperability between Hyperledger projects or traditional applications using the ILP protocols.</a:t>
            </a:r>
          </a:p>
          <a:p>
            <a:pPr algn="just">
              <a:buFont typeface="+mj-lt"/>
              <a:buAutoNum type="arabicPeriod"/>
            </a:pPr>
            <a:r>
              <a:rPr lang="en-US" b="1" i="0" dirty="0">
                <a:solidFill>
                  <a:srgbClr val="242424"/>
                </a:solidFill>
                <a:effectLst/>
                <a:latin typeface="source-serif-pro"/>
              </a:rPr>
              <a:t>Ursa</a:t>
            </a:r>
            <a:r>
              <a:rPr lang="en-US" b="0" i="0" dirty="0">
                <a:solidFill>
                  <a:srgbClr val="242424"/>
                </a:solidFill>
                <a:effectLst/>
                <a:latin typeface="source-serif-pro"/>
              </a:rPr>
              <a:t> — Shared cryptographic library for better security and reusability of cryptographic standards across projects and applications.</a:t>
            </a:r>
          </a:p>
          <a:p>
            <a:endParaRPr lang="en-IN" dirty="0"/>
          </a:p>
        </p:txBody>
      </p:sp>
    </p:spTree>
    <p:extLst>
      <p:ext uri="{BB962C8B-B14F-4D97-AF65-F5344CB8AC3E}">
        <p14:creationId xmlns:p14="http://schemas.microsoft.com/office/powerpoint/2010/main" val="670633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id="{6BC8DD5A-2177-6753-E2F9-C07A00190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226215-1101-7AC1-DC5E-F2FE68C48BE3}"/>
              </a:ext>
            </a:extLst>
          </p:cNvPr>
          <p:cNvSpPr>
            <a:spLocks noGrp="1"/>
          </p:cNvSpPr>
          <p:nvPr>
            <p:ph type="title"/>
          </p:nvPr>
        </p:nvSpPr>
        <p:spPr>
          <a:xfrm>
            <a:off x="1142901" y="274104"/>
            <a:ext cx="9906199" cy="1157242"/>
          </a:xfrm>
        </p:spPr>
        <p:txBody>
          <a:bodyPr>
            <a:normAutofit/>
          </a:bodyPr>
          <a:lstStyle/>
          <a:p>
            <a:pPr algn="ctr"/>
            <a:r>
              <a:rPr lang="en-US" sz="4000" b="1" dirty="0"/>
              <a:t>Bitcoin Vs Ethereum Vs Hyperledger</a:t>
            </a:r>
            <a:endParaRPr lang="en-IN" sz="4000" b="1"/>
          </a:p>
        </p:txBody>
      </p:sp>
      <p:graphicFrame>
        <p:nvGraphicFramePr>
          <p:cNvPr id="4" name="Content Placeholder 3">
            <a:extLst>
              <a:ext uri="{FF2B5EF4-FFF2-40B4-BE49-F238E27FC236}">
                <a16:creationId xmlns:a16="http://schemas.microsoft.com/office/drawing/2014/main" id="{13367F95-FAEB-078A-585F-E2E3036A0587}"/>
              </a:ext>
            </a:extLst>
          </p:cNvPr>
          <p:cNvGraphicFramePr>
            <a:graphicFrameLocks noGrp="1"/>
          </p:cNvGraphicFramePr>
          <p:nvPr>
            <p:ph idx="1"/>
            <p:extLst>
              <p:ext uri="{D42A27DB-BD31-4B8C-83A1-F6EECF244321}">
                <p14:modId xmlns:p14="http://schemas.microsoft.com/office/powerpoint/2010/main" val="1779607942"/>
              </p:ext>
            </p:extLst>
          </p:nvPr>
        </p:nvGraphicFramePr>
        <p:xfrm>
          <a:off x="1250830" y="2141590"/>
          <a:ext cx="9690341" cy="3836931"/>
        </p:xfrm>
        <a:graphic>
          <a:graphicData uri="http://schemas.openxmlformats.org/drawingml/2006/table">
            <a:tbl>
              <a:tblPr firstRow="1" bandRow="1"/>
              <a:tblGrid>
                <a:gridCol w="2313887">
                  <a:extLst>
                    <a:ext uri="{9D8B030D-6E8A-4147-A177-3AD203B41FA5}">
                      <a16:colId xmlns:a16="http://schemas.microsoft.com/office/drawing/2014/main" val="34925910"/>
                    </a:ext>
                  </a:extLst>
                </a:gridCol>
                <a:gridCol w="1954059">
                  <a:extLst>
                    <a:ext uri="{9D8B030D-6E8A-4147-A177-3AD203B41FA5}">
                      <a16:colId xmlns:a16="http://schemas.microsoft.com/office/drawing/2014/main" val="613293673"/>
                    </a:ext>
                  </a:extLst>
                </a:gridCol>
                <a:gridCol w="1684188">
                  <a:extLst>
                    <a:ext uri="{9D8B030D-6E8A-4147-A177-3AD203B41FA5}">
                      <a16:colId xmlns:a16="http://schemas.microsoft.com/office/drawing/2014/main" val="3458032905"/>
                    </a:ext>
                  </a:extLst>
                </a:gridCol>
                <a:gridCol w="3738207">
                  <a:extLst>
                    <a:ext uri="{9D8B030D-6E8A-4147-A177-3AD203B41FA5}">
                      <a16:colId xmlns:a16="http://schemas.microsoft.com/office/drawing/2014/main" val="2637528518"/>
                    </a:ext>
                  </a:extLst>
                </a:gridCol>
              </a:tblGrid>
              <a:tr h="477566">
                <a:tc>
                  <a:txBody>
                    <a:bodyPr/>
                    <a:lstStyle/>
                    <a:p>
                      <a:pPr algn="ctr" fontAlgn="ctr">
                        <a:spcBef>
                          <a:spcPts val="0"/>
                        </a:spcBef>
                        <a:spcAft>
                          <a:spcPts val="0"/>
                        </a:spcAft>
                      </a:pPr>
                      <a:r>
                        <a:rPr lang="en-IN" sz="2100" b="1" i="0" u="none" strike="noStrike">
                          <a:effectLst/>
                          <a:latin typeface="Arial" panose="020B0604020202020204" pitchFamily="34" charset="0"/>
                        </a:rPr>
                        <a:t>Parameters</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008DD9"/>
                    </a:solidFill>
                  </a:tcPr>
                </a:tc>
                <a:tc>
                  <a:txBody>
                    <a:bodyPr/>
                    <a:lstStyle/>
                    <a:p>
                      <a:pPr algn="ctr" fontAlgn="ctr">
                        <a:spcBef>
                          <a:spcPts val="0"/>
                        </a:spcBef>
                        <a:spcAft>
                          <a:spcPts val="0"/>
                        </a:spcAft>
                      </a:pPr>
                      <a:r>
                        <a:rPr lang="en-IN" sz="2100" b="1" i="0" u="none" strike="noStrike">
                          <a:effectLst/>
                          <a:latin typeface="Arial" panose="020B0604020202020204" pitchFamily="34" charset="0"/>
                        </a:rPr>
                        <a:t>Bitcoin</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008DD9"/>
                    </a:solidFill>
                  </a:tcPr>
                </a:tc>
                <a:tc>
                  <a:txBody>
                    <a:bodyPr/>
                    <a:lstStyle/>
                    <a:p>
                      <a:pPr algn="ctr" fontAlgn="ctr">
                        <a:spcBef>
                          <a:spcPts val="0"/>
                        </a:spcBef>
                        <a:spcAft>
                          <a:spcPts val="0"/>
                        </a:spcAft>
                      </a:pPr>
                      <a:r>
                        <a:rPr lang="en-IN" sz="2100" b="1" i="0" u="none" strike="noStrike">
                          <a:effectLst/>
                          <a:latin typeface="Arial" panose="020B0604020202020204" pitchFamily="34" charset="0"/>
                        </a:rPr>
                        <a:t>Ethereum</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008DD9"/>
                    </a:solidFill>
                  </a:tcPr>
                </a:tc>
                <a:tc>
                  <a:txBody>
                    <a:bodyPr/>
                    <a:lstStyle/>
                    <a:p>
                      <a:pPr algn="ctr" fontAlgn="ctr">
                        <a:spcBef>
                          <a:spcPts val="0"/>
                        </a:spcBef>
                        <a:spcAft>
                          <a:spcPts val="0"/>
                        </a:spcAft>
                      </a:pPr>
                      <a:r>
                        <a:rPr lang="en-IN" sz="2100" b="1" i="0" u="none" strike="noStrike">
                          <a:effectLst/>
                          <a:latin typeface="Arial" panose="020B0604020202020204" pitchFamily="34" charset="0"/>
                        </a:rPr>
                        <a:t>Hyperledger</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008DD9"/>
                    </a:solidFill>
                  </a:tcPr>
                </a:tc>
                <a:extLst>
                  <a:ext uri="{0D108BD9-81ED-4DB2-BD59-A6C34878D82A}">
                    <a16:rowId xmlns:a16="http://schemas.microsoft.com/office/drawing/2014/main" val="1912356084"/>
                  </a:ext>
                </a:extLst>
              </a:tr>
              <a:tr h="801411">
                <a:tc>
                  <a:txBody>
                    <a:bodyPr/>
                    <a:lstStyle/>
                    <a:p>
                      <a:pPr algn="ctr" fontAlgn="ctr">
                        <a:spcBef>
                          <a:spcPts val="0"/>
                        </a:spcBef>
                        <a:spcAft>
                          <a:spcPts val="0"/>
                        </a:spcAft>
                      </a:pPr>
                      <a:r>
                        <a:rPr lang="en-IN" sz="2100" b="1" i="0" u="none" strike="noStrike">
                          <a:effectLst/>
                          <a:latin typeface="Arial" panose="020B0604020202020204" pitchFamily="34" charset="0"/>
                        </a:rPr>
                        <a:t>Cryptocurrency</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BCC7D8"/>
                    </a:solidFill>
                  </a:tcPr>
                </a:tc>
                <a:tc>
                  <a:txBody>
                    <a:bodyPr/>
                    <a:lstStyle/>
                    <a:p>
                      <a:pPr algn="ctr" fontAlgn="ctr">
                        <a:spcBef>
                          <a:spcPts val="0"/>
                        </a:spcBef>
                        <a:spcAft>
                          <a:spcPts val="0"/>
                        </a:spcAft>
                      </a:pPr>
                      <a:r>
                        <a:rPr lang="en-IN" sz="2100" b="0" i="0" u="none" strike="noStrike">
                          <a:effectLst/>
                          <a:latin typeface="Arial" panose="020B0604020202020204" pitchFamily="34" charset="0"/>
                        </a:rPr>
                        <a:t>Bitcoin</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Ether</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US" sz="2100" b="0" i="0" u="none" strike="noStrike">
                          <a:effectLst/>
                          <a:latin typeface="Arial" panose="020B0604020202020204" pitchFamily="34" charset="0"/>
                        </a:rPr>
                        <a:t>None; can be implemented if deemed necessary</a:t>
                      </a:r>
                    </a:p>
                  </a:txBody>
                  <a:tcPr marL="38382" marR="110540" marT="55270" marB="55270" anchor="ctr">
                    <a:lnL>
                      <a:noFill/>
                    </a:lnL>
                    <a:lnR>
                      <a:noFill/>
                    </a:lnR>
                    <a:lnT>
                      <a:noFill/>
                    </a:lnT>
                    <a:lnB>
                      <a:noFill/>
                    </a:lnB>
                  </a:tcPr>
                </a:tc>
                <a:extLst>
                  <a:ext uri="{0D108BD9-81ED-4DB2-BD59-A6C34878D82A}">
                    <a16:rowId xmlns:a16="http://schemas.microsoft.com/office/drawing/2014/main" val="3002987199"/>
                  </a:ext>
                </a:extLst>
              </a:tr>
              <a:tr h="477566">
                <a:tc>
                  <a:txBody>
                    <a:bodyPr/>
                    <a:lstStyle/>
                    <a:p>
                      <a:pPr algn="ctr" fontAlgn="ctr">
                        <a:spcBef>
                          <a:spcPts val="0"/>
                        </a:spcBef>
                        <a:spcAft>
                          <a:spcPts val="0"/>
                        </a:spcAft>
                      </a:pPr>
                      <a:r>
                        <a:rPr lang="en-IN" sz="2100" b="1" i="0" u="none" strike="noStrike">
                          <a:effectLst/>
                          <a:latin typeface="Arial" panose="020B0604020202020204" pitchFamily="34" charset="0"/>
                        </a:rPr>
                        <a:t>Network</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BCC7D8"/>
                    </a:solidFill>
                  </a:tcPr>
                </a:tc>
                <a:tc>
                  <a:txBody>
                    <a:bodyPr/>
                    <a:lstStyle/>
                    <a:p>
                      <a:pPr algn="ctr" fontAlgn="ctr">
                        <a:spcBef>
                          <a:spcPts val="0"/>
                        </a:spcBef>
                        <a:spcAft>
                          <a:spcPts val="0"/>
                        </a:spcAft>
                      </a:pPr>
                      <a:r>
                        <a:rPr lang="en-IN" sz="2100" b="0" i="0" u="none" strike="noStrike">
                          <a:effectLst/>
                          <a:latin typeface="Arial" panose="020B0604020202020204" pitchFamily="34" charset="0"/>
                        </a:rPr>
                        <a:t>Public</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Public</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Permissioned</a:t>
                      </a:r>
                    </a:p>
                  </a:txBody>
                  <a:tcPr marL="38382" marR="110540" marT="55270" marB="55270" anchor="ctr">
                    <a:lnL>
                      <a:noFill/>
                    </a:lnL>
                    <a:lnR>
                      <a:noFill/>
                    </a:lnR>
                    <a:lnT>
                      <a:noFill/>
                    </a:lnT>
                    <a:lnB>
                      <a:noFill/>
                    </a:lnB>
                  </a:tcPr>
                </a:tc>
                <a:extLst>
                  <a:ext uri="{0D108BD9-81ED-4DB2-BD59-A6C34878D82A}">
                    <a16:rowId xmlns:a16="http://schemas.microsoft.com/office/drawing/2014/main" val="1094069898"/>
                  </a:ext>
                </a:extLst>
              </a:tr>
              <a:tr h="801411">
                <a:tc>
                  <a:txBody>
                    <a:bodyPr/>
                    <a:lstStyle/>
                    <a:p>
                      <a:pPr algn="ctr" fontAlgn="ctr">
                        <a:spcBef>
                          <a:spcPts val="0"/>
                        </a:spcBef>
                        <a:spcAft>
                          <a:spcPts val="0"/>
                        </a:spcAft>
                      </a:pPr>
                      <a:r>
                        <a:rPr lang="en-IN" sz="2100" b="1" i="0" u="none" strike="noStrike">
                          <a:effectLst/>
                          <a:latin typeface="Arial" panose="020B0604020202020204" pitchFamily="34" charset="0"/>
                        </a:rPr>
                        <a:t>Consensus</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BCC7D8"/>
                    </a:solidFill>
                  </a:tcPr>
                </a:tc>
                <a:tc>
                  <a:txBody>
                    <a:bodyPr/>
                    <a:lstStyle/>
                    <a:p>
                      <a:pPr algn="ctr" fontAlgn="ctr">
                        <a:spcBef>
                          <a:spcPts val="0"/>
                        </a:spcBef>
                        <a:spcAft>
                          <a:spcPts val="0"/>
                        </a:spcAft>
                      </a:pPr>
                      <a:r>
                        <a:rPr lang="en-IN" sz="2100" b="0" i="0" u="none" strike="noStrike">
                          <a:effectLst/>
                          <a:latin typeface="Arial" panose="020B0604020202020204" pitchFamily="34" charset="0"/>
                        </a:rPr>
                        <a:t>Proof of Work (SHA26)</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Ethash</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dirty="0">
                          <a:effectLst/>
                          <a:latin typeface="Arial" panose="020B0604020202020204" pitchFamily="34" charset="0"/>
                        </a:rPr>
                        <a:t>Practical Fault Byzantine Tolerance</a:t>
                      </a:r>
                    </a:p>
                  </a:txBody>
                  <a:tcPr marL="38382" marR="110540" marT="55270" marB="55270" anchor="ctr">
                    <a:lnL>
                      <a:noFill/>
                    </a:lnL>
                    <a:lnR>
                      <a:noFill/>
                    </a:lnR>
                    <a:lnT>
                      <a:noFill/>
                    </a:lnT>
                    <a:lnB>
                      <a:noFill/>
                    </a:lnB>
                  </a:tcPr>
                </a:tc>
                <a:extLst>
                  <a:ext uri="{0D108BD9-81ED-4DB2-BD59-A6C34878D82A}">
                    <a16:rowId xmlns:a16="http://schemas.microsoft.com/office/drawing/2014/main" val="2985905569"/>
                  </a:ext>
                </a:extLst>
              </a:tr>
              <a:tr h="801411">
                <a:tc>
                  <a:txBody>
                    <a:bodyPr/>
                    <a:lstStyle/>
                    <a:p>
                      <a:pPr algn="ctr" fontAlgn="ctr">
                        <a:spcBef>
                          <a:spcPts val="0"/>
                        </a:spcBef>
                        <a:spcAft>
                          <a:spcPts val="0"/>
                        </a:spcAft>
                      </a:pPr>
                      <a:r>
                        <a:rPr lang="en-IN" sz="2100" b="1" i="0" u="none" strike="noStrike">
                          <a:effectLst/>
                          <a:latin typeface="Arial" panose="020B0604020202020204" pitchFamily="34" charset="0"/>
                        </a:rPr>
                        <a:t>Smart Contract</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BCC7D8"/>
                    </a:solidFill>
                  </a:tcPr>
                </a:tc>
                <a:tc>
                  <a:txBody>
                    <a:bodyPr/>
                    <a:lstStyle/>
                    <a:p>
                      <a:pPr algn="ctr" fontAlgn="ctr">
                        <a:spcBef>
                          <a:spcPts val="0"/>
                        </a:spcBef>
                        <a:spcAft>
                          <a:spcPts val="0"/>
                        </a:spcAft>
                      </a:pPr>
                      <a:r>
                        <a:rPr lang="en-IN" sz="2100" b="0" i="0" u="none" strike="noStrike">
                          <a:effectLst/>
                          <a:latin typeface="Arial" panose="020B0604020202020204" pitchFamily="34" charset="0"/>
                        </a:rPr>
                        <a:t>None</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Yes (solidity)</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Yes (chaincode)</a:t>
                      </a:r>
                    </a:p>
                  </a:txBody>
                  <a:tcPr marL="38382" marR="110540" marT="55270" marB="55270" anchor="ctr">
                    <a:lnL>
                      <a:noFill/>
                    </a:lnL>
                    <a:lnR>
                      <a:noFill/>
                    </a:lnR>
                    <a:lnT>
                      <a:noFill/>
                    </a:lnT>
                    <a:lnB>
                      <a:noFill/>
                    </a:lnB>
                  </a:tcPr>
                </a:tc>
                <a:extLst>
                  <a:ext uri="{0D108BD9-81ED-4DB2-BD59-A6C34878D82A}">
                    <a16:rowId xmlns:a16="http://schemas.microsoft.com/office/drawing/2014/main" val="1740521173"/>
                  </a:ext>
                </a:extLst>
              </a:tr>
              <a:tr h="477566">
                <a:tc>
                  <a:txBody>
                    <a:bodyPr/>
                    <a:lstStyle/>
                    <a:p>
                      <a:pPr algn="ctr" fontAlgn="ctr">
                        <a:spcBef>
                          <a:spcPts val="0"/>
                        </a:spcBef>
                        <a:spcAft>
                          <a:spcPts val="0"/>
                        </a:spcAft>
                      </a:pPr>
                      <a:r>
                        <a:rPr lang="en-IN" sz="2100" b="1" i="0" u="none" strike="noStrike">
                          <a:effectLst/>
                          <a:latin typeface="Arial" panose="020B0604020202020204" pitchFamily="34" charset="0"/>
                        </a:rPr>
                        <a:t>Language</a:t>
                      </a:r>
                      <a:endParaRPr lang="en-IN" sz="2100" b="0" i="0" u="none" strike="noStrike">
                        <a:effectLst/>
                        <a:latin typeface="Arial" panose="020B0604020202020204" pitchFamily="34" charset="0"/>
                      </a:endParaRPr>
                    </a:p>
                  </a:txBody>
                  <a:tcPr marL="38382" marR="110540" marT="55270" marB="55270" anchor="ctr">
                    <a:lnL>
                      <a:noFill/>
                    </a:lnL>
                    <a:lnR>
                      <a:noFill/>
                    </a:lnR>
                    <a:lnT>
                      <a:noFill/>
                    </a:lnT>
                    <a:lnB>
                      <a:noFill/>
                    </a:lnB>
                    <a:solidFill>
                      <a:srgbClr val="BCC7D8"/>
                    </a:solidFill>
                  </a:tcPr>
                </a:tc>
                <a:tc>
                  <a:txBody>
                    <a:bodyPr/>
                    <a:lstStyle/>
                    <a:p>
                      <a:pPr algn="ctr" fontAlgn="ctr">
                        <a:spcBef>
                          <a:spcPts val="0"/>
                        </a:spcBef>
                        <a:spcAft>
                          <a:spcPts val="0"/>
                        </a:spcAft>
                      </a:pPr>
                      <a:r>
                        <a:rPr lang="en-IN" sz="2100" b="0" i="0" u="none" strike="noStrike">
                          <a:effectLst/>
                          <a:latin typeface="Arial" panose="020B0604020202020204" pitchFamily="34" charset="0"/>
                        </a:rPr>
                        <a:t>c++</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a:effectLst/>
                          <a:latin typeface="Arial" panose="020B0604020202020204" pitchFamily="34" charset="0"/>
                        </a:rPr>
                        <a:t>golang/java</a:t>
                      </a:r>
                    </a:p>
                  </a:txBody>
                  <a:tcPr marL="38382" marR="110540" marT="55270" marB="55270" anchor="ctr">
                    <a:lnL>
                      <a:noFill/>
                    </a:lnL>
                    <a:lnR>
                      <a:noFill/>
                    </a:lnR>
                    <a:lnT>
                      <a:noFill/>
                    </a:lnT>
                    <a:lnB>
                      <a:noFill/>
                    </a:lnB>
                  </a:tcPr>
                </a:tc>
                <a:tc>
                  <a:txBody>
                    <a:bodyPr/>
                    <a:lstStyle/>
                    <a:p>
                      <a:pPr algn="ctr" fontAlgn="ctr">
                        <a:spcBef>
                          <a:spcPts val="0"/>
                        </a:spcBef>
                        <a:spcAft>
                          <a:spcPts val="0"/>
                        </a:spcAft>
                      </a:pPr>
                      <a:r>
                        <a:rPr lang="en-IN" sz="2100" b="0" i="0" u="none" strike="noStrike" dirty="0" err="1">
                          <a:effectLst/>
                          <a:latin typeface="Arial" panose="020B0604020202020204" pitchFamily="34" charset="0"/>
                        </a:rPr>
                        <a:t>golang</a:t>
                      </a:r>
                      <a:r>
                        <a:rPr lang="en-IN" sz="2100" b="0" i="0" u="none" strike="noStrike" dirty="0">
                          <a:effectLst/>
                          <a:latin typeface="Arial" panose="020B0604020202020204" pitchFamily="34" charset="0"/>
                        </a:rPr>
                        <a:t>/python</a:t>
                      </a:r>
                    </a:p>
                  </a:txBody>
                  <a:tcPr marL="38382" marR="110540" marT="55270" marB="55270" anchor="ctr">
                    <a:lnL>
                      <a:noFill/>
                    </a:lnL>
                    <a:lnR>
                      <a:noFill/>
                    </a:lnR>
                    <a:lnT>
                      <a:noFill/>
                    </a:lnT>
                    <a:lnB>
                      <a:noFill/>
                    </a:lnB>
                  </a:tcPr>
                </a:tc>
                <a:extLst>
                  <a:ext uri="{0D108BD9-81ED-4DB2-BD59-A6C34878D82A}">
                    <a16:rowId xmlns:a16="http://schemas.microsoft.com/office/drawing/2014/main" val="1379774695"/>
                  </a:ext>
                </a:extLst>
              </a:tr>
            </a:tbl>
          </a:graphicData>
        </a:graphic>
      </p:graphicFrame>
    </p:spTree>
    <p:extLst>
      <p:ext uri="{BB962C8B-B14F-4D97-AF65-F5344CB8AC3E}">
        <p14:creationId xmlns:p14="http://schemas.microsoft.com/office/powerpoint/2010/main" val="3512842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55E3-4BD4-25EB-9317-B1A57E7A08BD}"/>
              </a:ext>
            </a:extLst>
          </p:cNvPr>
          <p:cNvSpPr>
            <a:spLocks noGrp="1"/>
          </p:cNvSpPr>
          <p:nvPr>
            <p:ph type="title"/>
          </p:nvPr>
        </p:nvSpPr>
        <p:spPr/>
        <p:txBody>
          <a:bodyPr/>
          <a:lstStyle/>
          <a:p>
            <a:r>
              <a:rPr lang="en-IN" b="0" i="0" dirty="0">
                <a:solidFill>
                  <a:srgbClr val="232F3E"/>
                </a:solidFill>
                <a:effectLst/>
                <a:latin typeface="AmazonEmberBold"/>
              </a:rPr>
              <a:t>Hyperledger Fabric</a:t>
            </a:r>
            <a:endParaRPr lang="en-IN" dirty="0"/>
          </a:p>
        </p:txBody>
      </p:sp>
      <p:sp>
        <p:nvSpPr>
          <p:cNvPr id="3" name="Content Placeholder 2">
            <a:extLst>
              <a:ext uri="{FF2B5EF4-FFF2-40B4-BE49-F238E27FC236}">
                <a16:creationId xmlns:a16="http://schemas.microsoft.com/office/drawing/2014/main" id="{7F8BBBFA-6813-01BF-9FAE-66747D07AC91}"/>
              </a:ext>
            </a:extLst>
          </p:cNvPr>
          <p:cNvSpPr>
            <a:spLocks noGrp="1"/>
          </p:cNvSpPr>
          <p:nvPr>
            <p:ph idx="1"/>
          </p:nvPr>
        </p:nvSpPr>
        <p:spPr/>
        <p:txBody>
          <a:bodyPr/>
          <a:lstStyle/>
          <a:p>
            <a:pPr algn="just"/>
            <a:r>
              <a:rPr lang="en-US" b="0" i="0" dirty="0">
                <a:effectLst/>
              </a:rPr>
              <a:t>Hyperledger Fabric is an </a:t>
            </a:r>
            <a:r>
              <a:rPr lang="en-US" b="0" i="0" dirty="0">
                <a:solidFill>
                  <a:srgbClr val="0070C0"/>
                </a:solidFill>
                <a:effectLst/>
              </a:rPr>
              <a:t>open source, permissioned </a:t>
            </a:r>
            <a:r>
              <a:rPr lang="en-US" b="0" i="0" dirty="0">
                <a:effectLst/>
              </a:rPr>
              <a:t>blockchain framework, started in 2015 by </a:t>
            </a:r>
            <a:r>
              <a:rPr lang="en-US" b="0" i="0" dirty="0">
                <a:solidFill>
                  <a:srgbClr val="FF0000"/>
                </a:solidFill>
                <a:effectLst/>
              </a:rPr>
              <a:t>The Linux Foundation</a:t>
            </a:r>
            <a:r>
              <a:rPr lang="en-US" b="0" i="0" dirty="0">
                <a:effectLst/>
              </a:rPr>
              <a:t>. </a:t>
            </a:r>
          </a:p>
          <a:p>
            <a:pPr algn="just"/>
            <a:r>
              <a:rPr lang="en-US" b="0" i="0" dirty="0">
                <a:effectLst/>
              </a:rPr>
              <a:t>It is a modular, general-purpose framework that offers unique </a:t>
            </a:r>
            <a:r>
              <a:rPr lang="en-US" b="0" i="0" dirty="0">
                <a:solidFill>
                  <a:srgbClr val="C00000"/>
                </a:solidFill>
                <a:effectLst/>
              </a:rPr>
              <a:t>identity management </a:t>
            </a:r>
            <a:r>
              <a:rPr lang="en-US" b="0" i="0" dirty="0">
                <a:effectLst/>
              </a:rPr>
              <a:t>and </a:t>
            </a:r>
            <a:r>
              <a:rPr lang="en-US" b="0" i="0" dirty="0">
                <a:solidFill>
                  <a:srgbClr val="00B0F0"/>
                </a:solidFill>
                <a:effectLst/>
              </a:rPr>
              <a:t>access control features</a:t>
            </a:r>
            <a:r>
              <a:rPr lang="en-US" b="0" i="0" dirty="0">
                <a:effectLst/>
              </a:rPr>
              <a:t>, which make it suitable for a variety of industry applications such as track-and-trace of supply chains, trade finance, loyalty and rewards, as well as clearing and settlement of financial assets.</a:t>
            </a:r>
          </a:p>
          <a:p>
            <a:pPr algn="just"/>
            <a:r>
              <a:rPr lang="en-US" dirty="0"/>
              <a:t>It </a:t>
            </a:r>
            <a:r>
              <a:rPr lang="en-US" b="0" i="0" dirty="0">
                <a:effectLst/>
              </a:rPr>
              <a:t>provide high levels of secrecy, robustness, adaptability, and scalability.</a:t>
            </a:r>
            <a:endParaRPr lang="en-IN" dirty="0"/>
          </a:p>
        </p:txBody>
      </p:sp>
    </p:spTree>
    <p:extLst>
      <p:ext uri="{BB962C8B-B14F-4D97-AF65-F5344CB8AC3E}">
        <p14:creationId xmlns:p14="http://schemas.microsoft.com/office/powerpoint/2010/main" val="2348474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589D-152C-C78A-47F3-4F42CB672779}"/>
              </a:ext>
            </a:extLst>
          </p:cNvPr>
          <p:cNvSpPr>
            <a:spLocks noGrp="1"/>
          </p:cNvSpPr>
          <p:nvPr>
            <p:ph type="title"/>
          </p:nvPr>
        </p:nvSpPr>
        <p:spPr/>
        <p:txBody>
          <a:bodyPr/>
          <a:lstStyle/>
          <a:p>
            <a:r>
              <a:rPr lang="en-US" b="0" i="0" dirty="0">
                <a:solidFill>
                  <a:srgbClr val="272C37"/>
                </a:solidFill>
                <a:effectLst/>
                <a:latin typeface="Roboto" panose="02000000000000000000" pitchFamily="2" charset="0"/>
              </a:rPr>
              <a:t>How Does Hyperledger Fabric Work?</a:t>
            </a:r>
            <a:br>
              <a:rPr lang="en-US"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E1BF6268-1503-8B95-39B3-AB3AFE981E81}"/>
              </a:ext>
            </a:extLst>
          </p:cNvPr>
          <p:cNvSpPr>
            <a:spLocks noGrp="1"/>
          </p:cNvSpPr>
          <p:nvPr>
            <p:ph idx="1"/>
          </p:nvPr>
        </p:nvSpPr>
        <p:spPr>
          <a:xfrm>
            <a:off x="838200" y="1190846"/>
            <a:ext cx="10515600" cy="5475767"/>
          </a:xfrm>
        </p:spPr>
        <p:txBody>
          <a:bodyPr>
            <a:normAutofit fontScale="55000" lnSpcReduction="20000"/>
          </a:bodyPr>
          <a:lstStyle/>
          <a:p>
            <a:pPr algn="just"/>
            <a:r>
              <a:rPr lang="en-US" b="0" i="0" dirty="0">
                <a:solidFill>
                  <a:srgbClr val="333333"/>
                </a:solidFill>
                <a:effectLst/>
              </a:rPr>
              <a:t>A Hyperledger Fabric network is comprised of unique organizations (or members) that interact with each other on the network. For example, an organization could be a bank in a network comprised of financial institutions or a shipping partner in a supply chain network. </a:t>
            </a:r>
          </a:p>
          <a:p>
            <a:pPr algn="just"/>
            <a:r>
              <a:rPr lang="en-US" b="0" i="0" dirty="0">
                <a:solidFill>
                  <a:srgbClr val="333333"/>
                </a:solidFill>
                <a:effectLst/>
              </a:rPr>
              <a:t>From a Fabric component perspective, each organization has a </a:t>
            </a:r>
            <a:r>
              <a:rPr lang="en-US" b="1" i="0" dirty="0">
                <a:solidFill>
                  <a:srgbClr val="333333"/>
                </a:solidFill>
                <a:effectLst/>
              </a:rPr>
              <a:t>Fabric certificate authority </a:t>
            </a:r>
            <a:r>
              <a:rPr lang="en-US" b="0" i="0" dirty="0">
                <a:solidFill>
                  <a:srgbClr val="333333"/>
                </a:solidFill>
                <a:effectLst/>
              </a:rPr>
              <a:t>and </a:t>
            </a:r>
            <a:r>
              <a:rPr lang="en-US" b="1" i="0" dirty="0">
                <a:solidFill>
                  <a:srgbClr val="333333"/>
                </a:solidFill>
                <a:effectLst/>
              </a:rPr>
              <a:t>one or more peer nodes</a:t>
            </a:r>
            <a:r>
              <a:rPr lang="en-US" b="0" i="0" dirty="0">
                <a:solidFill>
                  <a:srgbClr val="333333"/>
                </a:solidFill>
                <a:effectLst/>
              </a:rPr>
              <a:t>. </a:t>
            </a:r>
          </a:p>
          <a:p>
            <a:pPr algn="just"/>
            <a:r>
              <a:rPr lang="en-US" b="0" i="0" dirty="0">
                <a:solidFill>
                  <a:srgbClr val="333333"/>
                </a:solidFill>
                <a:effectLst/>
              </a:rPr>
              <a:t>A Fabric network also has an </a:t>
            </a:r>
            <a:r>
              <a:rPr lang="en-US" b="0" i="0" dirty="0">
                <a:solidFill>
                  <a:srgbClr val="00B0F0"/>
                </a:solidFill>
                <a:effectLst/>
              </a:rPr>
              <a:t>ordering service </a:t>
            </a:r>
            <a:r>
              <a:rPr lang="en-US" b="0" i="0" dirty="0">
                <a:solidFill>
                  <a:srgbClr val="333333"/>
                </a:solidFill>
                <a:effectLst/>
              </a:rPr>
              <a:t>shared by all organizations in the network, and this component helps </a:t>
            </a:r>
            <a:r>
              <a:rPr lang="en-US" b="0" i="0" dirty="0">
                <a:solidFill>
                  <a:srgbClr val="FF0000"/>
                </a:solidFill>
                <a:effectLst/>
              </a:rPr>
              <a:t>process transactions </a:t>
            </a:r>
            <a:r>
              <a:rPr lang="en-US" b="0" i="0" dirty="0">
                <a:solidFill>
                  <a:srgbClr val="333333"/>
                </a:solidFill>
                <a:effectLst/>
              </a:rPr>
              <a:t>for the network. </a:t>
            </a:r>
          </a:p>
          <a:p>
            <a:pPr algn="just"/>
            <a:r>
              <a:rPr lang="en-US" b="0" i="0" dirty="0">
                <a:solidFill>
                  <a:srgbClr val="333333"/>
                </a:solidFill>
                <a:effectLst/>
              </a:rPr>
              <a:t>An organization in a network is defined by a </a:t>
            </a:r>
            <a:r>
              <a:rPr lang="en-US" b="1" i="0" dirty="0">
                <a:solidFill>
                  <a:srgbClr val="333333"/>
                </a:solidFill>
                <a:effectLst/>
              </a:rPr>
              <a:t>root certificate </a:t>
            </a:r>
            <a:r>
              <a:rPr lang="en-US" b="0" i="0" dirty="0">
                <a:solidFill>
                  <a:srgbClr val="333333"/>
                </a:solidFill>
                <a:effectLst/>
              </a:rPr>
              <a:t>specific to that organization. </a:t>
            </a:r>
          </a:p>
          <a:p>
            <a:pPr algn="just"/>
            <a:r>
              <a:rPr lang="en-US" b="0" i="0" dirty="0">
                <a:solidFill>
                  <a:srgbClr val="333333"/>
                </a:solidFill>
                <a:effectLst/>
              </a:rPr>
              <a:t>Users and other components (like peer nodes) in that organization are also identified by certificates, and these certificates are derived from this root certificate, ensuring other organizations in the network can relate a user to their organization. These certificates also specify the permissions for each entity on the network, like read-only versus full access on a channel.</a:t>
            </a:r>
          </a:p>
          <a:p>
            <a:pPr algn="just"/>
            <a:r>
              <a:rPr lang="en-US" b="0" i="0" dirty="0">
                <a:solidFill>
                  <a:srgbClr val="333333"/>
                </a:solidFill>
                <a:effectLst/>
              </a:rPr>
              <a:t>A root certificate for an organization is stored in the </a:t>
            </a:r>
            <a:r>
              <a:rPr lang="en-US" b="0" i="0" dirty="0">
                <a:solidFill>
                  <a:srgbClr val="C00000"/>
                </a:solidFill>
                <a:effectLst/>
              </a:rPr>
              <a:t>Fabric certificate authority </a:t>
            </a:r>
            <a:r>
              <a:rPr lang="en-US" b="0" i="0" dirty="0">
                <a:solidFill>
                  <a:srgbClr val="333333"/>
                </a:solidFill>
                <a:effectLst/>
              </a:rPr>
              <a:t>(CA). The Fabric CA also issues certificates for users in an organization and handles other related operations. An enterprise-grade Fabric CA utilizes a variety of components and can deployed in a variety of ways using a Hardware Security Module (HSM) for root certificate protection.</a:t>
            </a:r>
          </a:p>
          <a:p>
            <a:pPr algn="just"/>
            <a:r>
              <a:rPr lang="en-US" b="0" i="0" dirty="0">
                <a:solidFill>
                  <a:srgbClr val="333333"/>
                </a:solidFill>
                <a:effectLst/>
              </a:rPr>
              <a:t>An organization also creates one or more peer nodes as components to carry out operations on behalf of that organization. </a:t>
            </a:r>
          </a:p>
          <a:p>
            <a:pPr algn="just"/>
            <a:r>
              <a:rPr lang="en-US" b="0" i="0" dirty="0">
                <a:solidFill>
                  <a:srgbClr val="333333"/>
                </a:solidFill>
                <a:effectLst/>
              </a:rPr>
              <a:t>Specifically, a peer node </a:t>
            </a:r>
            <a:r>
              <a:rPr lang="en-US" b="0" i="0" dirty="0">
                <a:solidFill>
                  <a:srgbClr val="00B050"/>
                </a:solidFill>
                <a:effectLst/>
              </a:rPr>
              <a:t>endorses transactions </a:t>
            </a:r>
            <a:r>
              <a:rPr lang="en-US" b="0" i="0" dirty="0">
                <a:solidFill>
                  <a:srgbClr val="333333"/>
                </a:solidFill>
                <a:effectLst/>
              </a:rPr>
              <a:t>proposed on the network, stores and executes smart contract code (known as </a:t>
            </a:r>
            <a:r>
              <a:rPr lang="en-US" b="0" i="0" dirty="0" err="1">
                <a:solidFill>
                  <a:srgbClr val="333333"/>
                </a:solidFill>
                <a:effectLst/>
              </a:rPr>
              <a:t>chaincode</a:t>
            </a:r>
            <a:r>
              <a:rPr lang="en-US" b="0" i="0" dirty="0">
                <a:solidFill>
                  <a:srgbClr val="333333"/>
                </a:solidFill>
                <a:effectLst/>
              </a:rPr>
              <a:t> in Fabric), and stores a local copy of the ledger for access. </a:t>
            </a:r>
          </a:p>
          <a:p>
            <a:pPr algn="just"/>
            <a:r>
              <a:rPr lang="en-US" b="0" i="0" dirty="0">
                <a:solidFill>
                  <a:srgbClr val="333333"/>
                </a:solidFill>
                <a:effectLst/>
              </a:rPr>
              <a:t>Fabric clients typically interact with peer nodes to read the ledger, add new </a:t>
            </a:r>
            <a:r>
              <a:rPr lang="en-US" b="0" i="0" dirty="0" err="1">
                <a:solidFill>
                  <a:srgbClr val="333333"/>
                </a:solidFill>
                <a:effectLst/>
              </a:rPr>
              <a:t>chaincode</a:t>
            </a:r>
            <a:r>
              <a:rPr lang="en-US" b="0" i="0" dirty="0">
                <a:solidFill>
                  <a:srgbClr val="333333"/>
                </a:solidFill>
                <a:effectLst/>
              </a:rPr>
              <a:t> to the network, or propose a new transaction. A peer node typically runs on its own computer, like an Amazon EC2 instance.</a:t>
            </a:r>
          </a:p>
          <a:p>
            <a:pPr algn="just"/>
            <a:r>
              <a:rPr lang="en-US" b="0" i="0" dirty="0">
                <a:solidFill>
                  <a:srgbClr val="333333"/>
                </a:solidFill>
                <a:effectLst/>
              </a:rPr>
              <a:t>Finally, a Fabric network also includes of an ordering service shared by all members of the network. The ordering service makes sure new transactions on the network are properly ordered in new blocks and have the proper endorsements. The ordering service then broadcasts a new block of transactions to peer nodes in each organization. </a:t>
            </a:r>
          </a:p>
          <a:p>
            <a:pPr algn="just"/>
            <a:r>
              <a:rPr lang="en-US" b="0" i="0" dirty="0">
                <a:solidFill>
                  <a:srgbClr val="333333"/>
                </a:solidFill>
                <a:effectLst/>
              </a:rPr>
              <a:t>Peer nodes update their local copy of the ledger with this new block.</a:t>
            </a:r>
          </a:p>
          <a:p>
            <a:pPr algn="just"/>
            <a:endParaRPr lang="en-IN" dirty="0"/>
          </a:p>
        </p:txBody>
      </p:sp>
    </p:spTree>
    <p:extLst>
      <p:ext uri="{BB962C8B-B14F-4D97-AF65-F5344CB8AC3E}">
        <p14:creationId xmlns:p14="http://schemas.microsoft.com/office/powerpoint/2010/main" val="3869536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3D19-F8C4-68E5-3BB4-C4B15D22DC43}"/>
              </a:ext>
            </a:extLst>
          </p:cNvPr>
          <p:cNvSpPr>
            <a:spLocks noGrp="1"/>
          </p:cNvSpPr>
          <p:nvPr>
            <p:ph type="title"/>
          </p:nvPr>
        </p:nvSpPr>
        <p:spPr>
          <a:xfrm>
            <a:off x="838200" y="365126"/>
            <a:ext cx="10515600" cy="1136650"/>
          </a:xfrm>
        </p:spPr>
        <p:txBody>
          <a:bodyPr/>
          <a:lstStyle/>
          <a:p>
            <a:r>
              <a:rPr lang="en-US" dirty="0"/>
              <a:t>Hyperledger Fabric Architecture</a:t>
            </a:r>
            <a:endParaRPr lang="en-IN" dirty="0"/>
          </a:p>
        </p:txBody>
      </p:sp>
      <p:pic>
        <p:nvPicPr>
          <p:cNvPr id="5" name="Picture 4">
            <a:extLst>
              <a:ext uri="{FF2B5EF4-FFF2-40B4-BE49-F238E27FC236}">
                <a16:creationId xmlns:a16="http://schemas.microsoft.com/office/drawing/2014/main" id="{4513FDE9-2197-05CA-CD9D-F976D9B5C16D}"/>
              </a:ext>
            </a:extLst>
          </p:cNvPr>
          <p:cNvPicPr>
            <a:picLocks noChangeAspect="1"/>
          </p:cNvPicPr>
          <p:nvPr/>
        </p:nvPicPr>
        <p:blipFill>
          <a:blip r:embed="rId2"/>
          <a:stretch>
            <a:fillRect/>
          </a:stretch>
        </p:blipFill>
        <p:spPr>
          <a:xfrm>
            <a:off x="966787" y="1501775"/>
            <a:ext cx="10258425" cy="4991100"/>
          </a:xfrm>
          <a:prstGeom prst="rect">
            <a:avLst/>
          </a:prstGeom>
        </p:spPr>
      </p:pic>
    </p:spTree>
    <p:extLst>
      <p:ext uri="{BB962C8B-B14F-4D97-AF65-F5344CB8AC3E}">
        <p14:creationId xmlns:p14="http://schemas.microsoft.com/office/powerpoint/2010/main" val="2939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2F4E4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EA9EE-B943-A92E-7295-9F00399B4EEC}"/>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Nodes and Roles</a:t>
            </a:r>
          </a:p>
        </p:txBody>
      </p:sp>
      <p:pic>
        <p:nvPicPr>
          <p:cNvPr id="5" name="Content Placeholder 4">
            <a:extLst>
              <a:ext uri="{FF2B5EF4-FFF2-40B4-BE49-F238E27FC236}">
                <a16:creationId xmlns:a16="http://schemas.microsoft.com/office/drawing/2014/main" id="{B1E79503-8978-C71A-B081-28602D2A0281}"/>
              </a:ext>
            </a:extLst>
          </p:cNvPr>
          <p:cNvPicPr>
            <a:picLocks noGrp="1" noChangeAspect="1"/>
          </p:cNvPicPr>
          <p:nvPr>
            <p:ph idx="1"/>
          </p:nvPr>
        </p:nvPicPr>
        <p:blipFill>
          <a:blip r:embed="rId2"/>
          <a:stretch>
            <a:fillRect/>
          </a:stretch>
        </p:blipFill>
        <p:spPr>
          <a:xfrm>
            <a:off x="4038600" y="1082156"/>
            <a:ext cx="7188199" cy="4690299"/>
          </a:xfrm>
          <a:prstGeom prst="rect">
            <a:avLst/>
          </a:prstGeom>
        </p:spPr>
      </p:pic>
    </p:spTree>
    <p:extLst>
      <p:ext uri="{BB962C8B-B14F-4D97-AF65-F5344CB8AC3E}">
        <p14:creationId xmlns:p14="http://schemas.microsoft.com/office/powerpoint/2010/main" val="3523104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31911-7324-A802-9BA8-3C226E38A665}"/>
              </a:ext>
            </a:extLst>
          </p:cNvPr>
          <p:cNvSpPr>
            <a:spLocks noGrp="1"/>
          </p:cNvSpPr>
          <p:nvPr>
            <p:ph type="title"/>
          </p:nvPr>
        </p:nvSpPr>
        <p:spPr>
          <a:xfrm>
            <a:off x="838200" y="365125"/>
            <a:ext cx="10740656" cy="1325563"/>
          </a:xfrm>
        </p:spPr>
        <p:txBody>
          <a:bodyPr>
            <a:normAutofit fontScale="90000"/>
          </a:bodyPr>
          <a:lstStyle/>
          <a:p>
            <a:r>
              <a:rPr lang="en-US" b="0" i="0" dirty="0">
                <a:solidFill>
                  <a:srgbClr val="272C37"/>
                </a:solidFill>
                <a:effectLst/>
                <a:latin typeface="Roboto" panose="02000000000000000000" pitchFamily="2" charset="0"/>
              </a:rPr>
              <a:t>Components of Hyperledger Fabric System</a:t>
            </a:r>
            <a:br>
              <a:rPr lang="en-US" b="0" i="0" dirty="0">
                <a:solidFill>
                  <a:srgbClr val="272C37"/>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51C48084-83E5-D51C-0AD8-564E4C15644D}"/>
              </a:ext>
            </a:extLst>
          </p:cNvPr>
          <p:cNvSpPr>
            <a:spLocks noGrp="1"/>
          </p:cNvSpPr>
          <p:nvPr>
            <p:ph idx="1"/>
          </p:nvPr>
        </p:nvSpPr>
        <p:spPr/>
        <p:txBody>
          <a:bodyPr>
            <a:normAutofit fontScale="77500" lnSpcReduction="20000"/>
          </a:bodyPr>
          <a:lstStyle/>
          <a:p>
            <a:pPr algn="just"/>
            <a:r>
              <a:rPr lang="en-US" b="0" i="0" dirty="0">
                <a:solidFill>
                  <a:srgbClr val="51565E"/>
                </a:solidFill>
                <a:effectLst/>
                <a:latin typeface="Roboto" panose="02000000000000000000" pitchFamily="2" charset="0"/>
              </a:rPr>
              <a:t>There is a notion of networks in Hyperledger Fabric allowing member companies to join and interact. </a:t>
            </a:r>
          </a:p>
          <a:p>
            <a:pPr algn="just"/>
            <a:r>
              <a:rPr lang="en-US" b="0" i="0" dirty="0">
                <a:solidFill>
                  <a:srgbClr val="51565E"/>
                </a:solidFill>
                <a:effectLst/>
                <a:latin typeface="Roboto" panose="02000000000000000000" pitchFamily="2" charset="0"/>
              </a:rPr>
              <a:t>A channel is a tunnel via which one organization can interact surreptitiously with other organizations that have joined the same channel. </a:t>
            </a:r>
          </a:p>
          <a:p>
            <a:pPr algn="just"/>
            <a:r>
              <a:rPr lang="en-US" b="0" i="0" dirty="0">
                <a:solidFill>
                  <a:srgbClr val="51565E"/>
                </a:solidFill>
                <a:effectLst/>
                <a:latin typeface="Roboto" panose="02000000000000000000" pitchFamily="2" charset="0"/>
              </a:rPr>
              <a:t>Others who do not participate in the channel in issue will never have access to any of the channel's transactions or data. </a:t>
            </a:r>
          </a:p>
          <a:p>
            <a:pPr algn="just"/>
            <a:r>
              <a:rPr lang="en-US" b="0" i="0" dirty="0">
                <a:solidFill>
                  <a:srgbClr val="51565E"/>
                </a:solidFill>
                <a:effectLst/>
                <a:latin typeface="Roboto" panose="02000000000000000000" pitchFamily="2" charset="0"/>
              </a:rPr>
              <a:t>The critical components in the Hyperledger Fabric System are as follows:</a:t>
            </a:r>
          </a:p>
          <a:p>
            <a:pPr marL="514350" indent="-514350" algn="just">
              <a:buAutoNum type="arabicPeriod"/>
            </a:pPr>
            <a:r>
              <a:rPr lang="en-US" dirty="0">
                <a:solidFill>
                  <a:srgbClr val="51565E"/>
                </a:solidFill>
                <a:latin typeface="Roboto" panose="02000000000000000000" pitchFamily="2" charset="0"/>
              </a:rPr>
              <a:t>Assets</a:t>
            </a:r>
          </a:p>
          <a:p>
            <a:pPr marL="514350" indent="-514350" algn="just">
              <a:buAutoNum type="arabicPeriod"/>
            </a:pPr>
            <a:r>
              <a:rPr lang="en-US" b="0" i="0" dirty="0" err="1">
                <a:solidFill>
                  <a:srgbClr val="51565E"/>
                </a:solidFill>
                <a:effectLst/>
                <a:latin typeface="Roboto" panose="02000000000000000000" pitchFamily="2" charset="0"/>
              </a:rPr>
              <a:t>Chaincode</a:t>
            </a:r>
            <a:endParaRPr lang="en-US" b="0" i="0" dirty="0">
              <a:solidFill>
                <a:srgbClr val="51565E"/>
              </a:solidFill>
              <a:effectLst/>
              <a:latin typeface="Roboto" panose="02000000000000000000" pitchFamily="2" charset="0"/>
            </a:endParaRPr>
          </a:p>
          <a:p>
            <a:pPr marL="514350" indent="-514350" algn="just">
              <a:buAutoNum type="arabicPeriod"/>
            </a:pPr>
            <a:r>
              <a:rPr lang="en-US" dirty="0">
                <a:solidFill>
                  <a:srgbClr val="51565E"/>
                </a:solidFill>
                <a:latin typeface="Roboto" panose="02000000000000000000" pitchFamily="2" charset="0"/>
              </a:rPr>
              <a:t>Ledger</a:t>
            </a:r>
          </a:p>
          <a:p>
            <a:pPr marL="514350" indent="-514350" algn="just">
              <a:buAutoNum type="arabicPeriod"/>
            </a:pPr>
            <a:r>
              <a:rPr lang="en-US" b="0" i="0" dirty="0">
                <a:solidFill>
                  <a:srgbClr val="51565E"/>
                </a:solidFill>
                <a:effectLst/>
                <a:latin typeface="Roboto" panose="02000000000000000000" pitchFamily="2" charset="0"/>
              </a:rPr>
              <a:t>Security</a:t>
            </a:r>
          </a:p>
          <a:p>
            <a:pPr marL="514350" indent="-514350" algn="just">
              <a:buAutoNum type="arabicPeriod"/>
            </a:pPr>
            <a:r>
              <a:rPr lang="en-US" dirty="0">
                <a:solidFill>
                  <a:srgbClr val="51565E"/>
                </a:solidFill>
                <a:latin typeface="Roboto" panose="02000000000000000000" pitchFamily="2" charset="0"/>
              </a:rPr>
              <a:t>Consensus</a:t>
            </a:r>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89955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4024-C381-DF57-E2C1-C3D10CC65104}"/>
              </a:ext>
            </a:extLst>
          </p:cNvPr>
          <p:cNvSpPr>
            <a:spLocks noGrp="1"/>
          </p:cNvSpPr>
          <p:nvPr>
            <p:ph type="title"/>
          </p:nvPr>
        </p:nvSpPr>
        <p:spPr/>
        <p:txBody>
          <a:bodyPr/>
          <a:lstStyle/>
          <a:p>
            <a:r>
              <a:rPr lang="en-US" dirty="0"/>
              <a:t>Assets</a:t>
            </a:r>
            <a:endParaRPr lang="en-IN" dirty="0"/>
          </a:p>
        </p:txBody>
      </p:sp>
      <p:sp>
        <p:nvSpPr>
          <p:cNvPr id="3" name="Content Placeholder 2">
            <a:extLst>
              <a:ext uri="{FF2B5EF4-FFF2-40B4-BE49-F238E27FC236}">
                <a16:creationId xmlns:a16="http://schemas.microsoft.com/office/drawing/2014/main" id="{5EFD8C55-80D5-3427-309D-83472D1A9134}"/>
              </a:ext>
            </a:extLst>
          </p:cNvPr>
          <p:cNvSpPr>
            <a:spLocks noGrp="1"/>
          </p:cNvSpPr>
          <p:nvPr>
            <p:ph idx="1"/>
          </p:nvPr>
        </p:nvSpPr>
        <p:spPr/>
        <p:txBody>
          <a:bodyPr/>
          <a:lstStyle/>
          <a:p>
            <a:pPr algn="just"/>
            <a:r>
              <a:rPr lang="en-US" b="0" i="0" dirty="0">
                <a:solidFill>
                  <a:srgbClr val="51565E"/>
                </a:solidFill>
                <a:effectLst/>
                <a:latin typeface="Roboto" panose="02000000000000000000" pitchFamily="2" charset="0"/>
              </a:rPr>
              <a:t>Assets can range from tangible to intangible. </a:t>
            </a:r>
          </a:p>
          <a:p>
            <a:pPr algn="just"/>
            <a:r>
              <a:rPr lang="en-US" b="0" i="0" dirty="0">
                <a:solidFill>
                  <a:srgbClr val="51565E"/>
                </a:solidFill>
                <a:effectLst/>
                <a:latin typeface="Roboto" panose="02000000000000000000" pitchFamily="2" charset="0"/>
              </a:rPr>
              <a:t>Hyperledger Fabric allows users to change holdings by using the chain code transaction procedure. </a:t>
            </a:r>
          </a:p>
          <a:p>
            <a:pPr algn="just"/>
            <a:r>
              <a:rPr lang="en-US" b="0" i="0" dirty="0">
                <a:solidFill>
                  <a:srgbClr val="51565E"/>
                </a:solidFill>
                <a:effectLst/>
                <a:latin typeface="Roboto" panose="02000000000000000000" pitchFamily="2" charset="0"/>
              </a:rPr>
              <a:t>Assets are represented as a sequence of key-value pairs in the Hyperledger Fabric system, with transitions being recorded as trades on a ledger route. </a:t>
            </a:r>
          </a:p>
          <a:p>
            <a:pPr algn="just"/>
            <a:r>
              <a:rPr lang="en-US" b="0" i="0" dirty="0">
                <a:solidFill>
                  <a:srgbClr val="51565E"/>
                </a:solidFill>
                <a:effectLst/>
                <a:latin typeface="Roboto" panose="02000000000000000000" pitchFamily="2" charset="0"/>
              </a:rPr>
              <a:t>Assets are represented in binary and </a:t>
            </a:r>
            <a:r>
              <a:rPr lang="en-US" dirty="0">
                <a:solidFill>
                  <a:srgbClr val="1179EF"/>
                </a:solidFill>
                <a:latin typeface="Roboto" panose="02000000000000000000" pitchFamily="2" charset="0"/>
              </a:rPr>
              <a:t>JSON</a:t>
            </a:r>
            <a:r>
              <a:rPr lang="en-US" b="0" i="0" dirty="0">
                <a:solidFill>
                  <a:srgbClr val="51565E"/>
                </a:solidFill>
                <a:effectLst/>
                <a:latin typeface="Roboto" panose="02000000000000000000" pitchFamily="2" charset="0"/>
              </a:rPr>
              <a:t> formats.</a:t>
            </a:r>
          </a:p>
          <a:p>
            <a:endParaRPr lang="en-IN" dirty="0"/>
          </a:p>
        </p:txBody>
      </p:sp>
    </p:spTree>
    <p:extLst>
      <p:ext uri="{BB962C8B-B14F-4D97-AF65-F5344CB8AC3E}">
        <p14:creationId xmlns:p14="http://schemas.microsoft.com/office/powerpoint/2010/main" val="299400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0D9FC-76CF-1ACB-2092-016F4C7EAFEA}"/>
              </a:ext>
            </a:extLst>
          </p:cNvPr>
          <p:cNvSpPr>
            <a:spLocks noGrp="1"/>
          </p:cNvSpPr>
          <p:nvPr>
            <p:ph type="title"/>
          </p:nvPr>
        </p:nvSpPr>
        <p:spPr/>
        <p:txBody>
          <a:bodyPr/>
          <a:lstStyle/>
          <a:p>
            <a:r>
              <a:rPr lang="en-US" dirty="0" err="1"/>
              <a:t>Chaincode</a:t>
            </a:r>
            <a:endParaRPr lang="en-IN" dirty="0"/>
          </a:p>
        </p:txBody>
      </p:sp>
      <p:sp>
        <p:nvSpPr>
          <p:cNvPr id="3" name="Content Placeholder 2">
            <a:extLst>
              <a:ext uri="{FF2B5EF4-FFF2-40B4-BE49-F238E27FC236}">
                <a16:creationId xmlns:a16="http://schemas.microsoft.com/office/drawing/2014/main" id="{43A5E639-C955-04D2-F22C-06B5BAF10E15}"/>
              </a:ext>
            </a:extLst>
          </p:cNvPr>
          <p:cNvSpPr>
            <a:spLocks noGrp="1"/>
          </p:cNvSpPr>
          <p:nvPr>
            <p:ph idx="1"/>
          </p:nvPr>
        </p:nvSpPr>
        <p:spPr/>
        <p:txBody>
          <a:bodyPr/>
          <a:lstStyle/>
          <a:p>
            <a:pPr algn="just"/>
            <a:r>
              <a:rPr lang="en-US" b="0" i="0" dirty="0" err="1">
                <a:solidFill>
                  <a:srgbClr val="51565E"/>
                </a:solidFill>
                <a:effectLst/>
                <a:latin typeface="Roboto" panose="02000000000000000000" pitchFamily="2" charset="0"/>
              </a:rPr>
              <a:t>Chaincode</a:t>
            </a:r>
            <a:r>
              <a:rPr lang="en-US" b="0" i="0" dirty="0">
                <a:solidFill>
                  <a:srgbClr val="51565E"/>
                </a:solidFill>
                <a:effectLst/>
                <a:latin typeface="Roboto" panose="02000000000000000000" pitchFamily="2" charset="0"/>
              </a:rPr>
              <a:t> actions begin with a transaction concept and are then tested against the ledger's current state data. </a:t>
            </a:r>
          </a:p>
          <a:p>
            <a:pPr algn="just"/>
            <a:r>
              <a:rPr lang="en-US" b="0" i="0" dirty="0">
                <a:solidFill>
                  <a:srgbClr val="51565E"/>
                </a:solidFill>
                <a:effectLst/>
                <a:latin typeface="Roboto" panose="02000000000000000000" pitchFamily="2" charset="0"/>
              </a:rPr>
              <a:t>Additionally, </a:t>
            </a:r>
            <a:r>
              <a:rPr lang="en-US" b="0" i="0" dirty="0" err="1">
                <a:solidFill>
                  <a:srgbClr val="51565E"/>
                </a:solidFill>
                <a:effectLst/>
                <a:latin typeface="Roboto" panose="02000000000000000000" pitchFamily="2" charset="0"/>
              </a:rPr>
              <a:t>Chaincode</a:t>
            </a:r>
            <a:r>
              <a:rPr lang="en-US" b="0" i="0" dirty="0">
                <a:solidFill>
                  <a:srgbClr val="51565E"/>
                </a:solidFill>
                <a:effectLst/>
                <a:latin typeface="Roboto" panose="02000000000000000000" pitchFamily="2" charset="0"/>
              </a:rPr>
              <a:t> implementation provides a set of key-value entries that may be transmitted to the network and applied to all users' logs.</a:t>
            </a:r>
            <a:endParaRPr lang="en-IN" dirty="0"/>
          </a:p>
        </p:txBody>
      </p:sp>
    </p:spTree>
    <p:extLst>
      <p:ext uri="{BB962C8B-B14F-4D97-AF65-F5344CB8AC3E}">
        <p14:creationId xmlns:p14="http://schemas.microsoft.com/office/powerpoint/2010/main" val="3535203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CC0E7-61E2-5D28-BD47-E241D74C2576}"/>
              </a:ext>
            </a:extLst>
          </p:cNvPr>
          <p:cNvSpPr>
            <a:spLocks noGrp="1"/>
          </p:cNvSpPr>
          <p:nvPr>
            <p:ph type="title"/>
          </p:nvPr>
        </p:nvSpPr>
        <p:spPr/>
        <p:txBody>
          <a:bodyPr/>
          <a:lstStyle/>
          <a:p>
            <a:r>
              <a:rPr lang="en-US" dirty="0"/>
              <a:t>Ledger</a:t>
            </a:r>
            <a:endParaRPr lang="en-IN" dirty="0"/>
          </a:p>
        </p:txBody>
      </p:sp>
      <p:sp>
        <p:nvSpPr>
          <p:cNvPr id="3" name="Content Placeholder 2">
            <a:extLst>
              <a:ext uri="{FF2B5EF4-FFF2-40B4-BE49-F238E27FC236}">
                <a16:creationId xmlns:a16="http://schemas.microsoft.com/office/drawing/2014/main" id="{B6FF920D-3E4E-8027-3DBA-F5E5D6235BBC}"/>
              </a:ext>
            </a:extLst>
          </p:cNvPr>
          <p:cNvSpPr>
            <a:spLocks noGrp="1"/>
          </p:cNvSpPr>
          <p:nvPr>
            <p:ph idx="1"/>
          </p:nvPr>
        </p:nvSpPr>
        <p:spPr/>
        <p:txBody>
          <a:bodyPr/>
          <a:lstStyle/>
          <a:p>
            <a:pPr algn="just"/>
            <a:r>
              <a:rPr lang="en-US" b="0" i="0" dirty="0">
                <a:solidFill>
                  <a:srgbClr val="51565E"/>
                </a:solidFill>
                <a:effectLst/>
                <a:latin typeface="Roboto" panose="02000000000000000000" pitchFamily="2" charset="0"/>
              </a:rPr>
              <a:t>All modifications in the Fabric's value are documented in a damage-resistant, chronological ledger. </a:t>
            </a:r>
          </a:p>
          <a:p>
            <a:pPr algn="just"/>
            <a:r>
              <a:rPr lang="en-US" b="0" i="0" dirty="0">
                <a:solidFill>
                  <a:srgbClr val="51565E"/>
                </a:solidFill>
                <a:effectLst/>
                <a:latin typeface="Roboto" panose="02000000000000000000" pitchFamily="2" charset="0"/>
              </a:rPr>
              <a:t>Every operation creates a set of asset key-value pairs in the ledger, generated, modified, or removed.</a:t>
            </a:r>
            <a:endParaRPr lang="en-IN" dirty="0"/>
          </a:p>
        </p:txBody>
      </p:sp>
    </p:spTree>
    <p:extLst>
      <p:ext uri="{BB962C8B-B14F-4D97-AF65-F5344CB8AC3E}">
        <p14:creationId xmlns:p14="http://schemas.microsoft.com/office/powerpoint/2010/main" val="2411833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58EA-9188-1777-EC15-11112D482F49}"/>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38F0DB50-C367-4E0B-6EE6-3736BBD1B782}"/>
              </a:ext>
            </a:extLst>
          </p:cNvPr>
          <p:cNvSpPr>
            <a:spLocks noGrp="1"/>
          </p:cNvSpPr>
          <p:nvPr>
            <p:ph idx="1"/>
          </p:nvPr>
        </p:nvSpPr>
        <p:spPr/>
        <p:txBody>
          <a:bodyPr>
            <a:normAutofit fontScale="85000" lnSpcReduction="20000"/>
          </a:bodyPr>
          <a:lstStyle/>
          <a:p>
            <a:pPr algn="just"/>
            <a:r>
              <a:rPr lang="en-US" b="0" i="0" dirty="0">
                <a:effectLst/>
                <a:latin typeface="Söhne"/>
              </a:rPr>
              <a:t>Blockchain 3.0 refers to the evolution of blockchain technology beyond its initial use case in cryptocurrencies (Blockchain 1.0) and smart contracts (Blockchain 2.0). </a:t>
            </a:r>
          </a:p>
          <a:p>
            <a:pPr algn="just"/>
            <a:r>
              <a:rPr lang="en-US" b="0" i="0" dirty="0">
                <a:effectLst/>
                <a:latin typeface="Söhne"/>
              </a:rPr>
              <a:t>It typically involves advancements such as </a:t>
            </a:r>
            <a:r>
              <a:rPr lang="en-US" b="0" i="0" dirty="0">
                <a:solidFill>
                  <a:srgbClr val="FF0000"/>
                </a:solidFill>
                <a:effectLst/>
                <a:latin typeface="Söhne"/>
              </a:rPr>
              <a:t>scalability</a:t>
            </a:r>
            <a:r>
              <a:rPr lang="en-US" b="0" i="0" dirty="0">
                <a:effectLst/>
                <a:latin typeface="Söhne"/>
              </a:rPr>
              <a:t>, </a:t>
            </a:r>
            <a:r>
              <a:rPr lang="en-US" b="0" i="0" dirty="0">
                <a:solidFill>
                  <a:srgbClr val="00B050"/>
                </a:solidFill>
                <a:effectLst/>
                <a:latin typeface="Söhne"/>
              </a:rPr>
              <a:t>interoperability</a:t>
            </a:r>
            <a:r>
              <a:rPr lang="en-US" b="0" i="0" dirty="0">
                <a:effectLst/>
                <a:latin typeface="Söhne"/>
              </a:rPr>
              <a:t>, and </a:t>
            </a:r>
            <a:r>
              <a:rPr lang="en-US" b="0" i="0" dirty="0">
                <a:solidFill>
                  <a:srgbClr val="C00000"/>
                </a:solidFill>
                <a:effectLst/>
                <a:latin typeface="Söhne"/>
              </a:rPr>
              <a:t>improved consensus algorithms </a:t>
            </a:r>
            <a:r>
              <a:rPr lang="en-US" b="0" i="0" dirty="0">
                <a:effectLst/>
                <a:latin typeface="Söhne"/>
              </a:rPr>
              <a:t>to enable a wider range of applications and enhance blockchain's practicality and efficiency.</a:t>
            </a:r>
          </a:p>
          <a:p>
            <a:pPr algn="just"/>
            <a:r>
              <a:rPr lang="en-US" b="0" i="0" dirty="0">
                <a:effectLst/>
                <a:latin typeface="Inter"/>
              </a:rPr>
              <a:t>It uses </a:t>
            </a:r>
            <a:r>
              <a:rPr lang="en-US" b="0" i="0" dirty="0">
                <a:solidFill>
                  <a:srgbClr val="0070C0"/>
                </a:solidFill>
                <a:effectLst/>
                <a:latin typeface="Inter"/>
              </a:rPr>
              <a:t>directed acyclic graphs </a:t>
            </a:r>
            <a:r>
              <a:rPr lang="en-US" b="0" i="0" dirty="0">
                <a:effectLst/>
                <a:latin typeface="Inter"/>
              </a:rPr>
              <a:t>(DAGs) as a data structure to process transactions. DAGs enable the unidirectional flow of information, eliminating the need for block times and allowing transactions to be processed instantly. This remarkable speed enables Blockchain 3.0 to process an astonishing </a:t>
            </a:r>
            <a:r>
              <a:rPr lang="en-US" b="0" i="0" dirty="0">
                <a:solidFill>
                  <a:schemeClr val="accent2">
                    <a:lumMod val="75000"/>
                  </a:schemeClr>
                </a:solidFill>
                <a:effectLst/>
                <a:latin typeface="Inter"/>
              </a:rPr>
              <a:t>10,000 transactions per second</a:t>
            </a:r>
            <a:r>
              <a:rPr lang="en-US" b="0" i="0" dirty="0">
                <a:effectLst/>
                <a:latin typeface="Inter"/>
              </a:rPr>
              <a:t>, which surpasses the rate of traditional financial institutions such as Visa.</a:t>
            </a:r>
          </a:p>
          <a:p>
            <a:pPr algn="just"/>
            <a:r>
              <a:rPr lang="en-US" b="0" i="0" dirty="0">
                <a:effectLst/>
                <a:latin typeface="Inter"/>
              </a:rPr>
              <a:t>Blockchain 3.0 enhances the security of sensitive information in healthcare, logistics, and even voting systems, allowing for </a:t>
            </a:r>
            <a:r>
              <a:rPr lang="en-US" b="0" i="0" dirty="0">
                <a:solidFill>
                  <a:srgbClr val="C00000"/>
                </a:solidFill>
                <a:effectLst/>
                <a:latin typeface="Inter"/>
              </a:rPr>
              <a:t>greater transparency </a:t>
            </a:r>
            <a:r>
              <a:rPr lang="en-US" b="0" i="0" dirty="0">
                <a:effectLst/>
                <a:latin typeface="Inter"/>
              </a:rPr>
              <a:t>and </a:t>
            </a:r>
            <a:r>
              <a:rPr lang="en-US" b="0" i="0" dirty="0">
                <a:solidFill>
                  <a:srgbClr val="00B0F0"/>
                </a:solidFill>
                <a:effectLst/>
                <a:latin typeface="Inter"/>
              </a:rPr>
              <a:t>accessibility</a:t>
            </a:r>
            <a:r>
              <a:rPr lang="en-US" b="0" i="0" dirty="0">
                <a:effectLst/>
                <a:latin typeface="Inter"/>
              </a:rPr>
              <a:t> while tightening security.</a:t>
            </a:r>
            <a:endParaRPr lang="en-IN" dirty="0"/>
          </a:p>
        </p:txBody>
      </p:sp>
    </p:spTree>
    <p:extLst>
      <p:ext uri="{BB962C8B-B14F-4D97-AF65-F5344CB8AC3E}">
        <p14:creationId xmlns:p14="http://schemas.microsoft.com/office/powerpoint/2010/main" val="45140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A82DE-C6D2-4B09-01A9-CDA258130243}"/>
              </a:ext>
            </a:extLst>
          </p:cNvPr>
          <p:cNvSpPr>
            <a:spLocks noGrp="1"/>
          </p:cNvSpPr>
          <p:nvPr>
            <p:ph type="title"/>
          </p:nvPr>
        </p:nvSpPr>
        <p:spPr/>
        <p:txBody>
          <a:bodyPr/>
          <a:lstStyle/>
          <a:p>
            <a:r>
              <a:rPr lang="en-US" dirty="0"/>
              <a:t>Security</a:t>
            </a:r>
            <a:endParaRPr lang="en-IN" dirty="0"/>
          </a:p>
        </p:txBody>
      </p:sp>
      <p:sp>
        <p:nvSpPr>
          <p:cNvPr id="3" name="Content Placeholder 2">
            <a:extLst>
              <a:ext uri="{FF2B5EF4-FFF2-40B4-BE49-F238E27FC236}">
                <a16:creationId xmlns:a16="http://schemas.microsoft.com/office/drawing/2014/main" id="{FB0C73A1-4EB5-418B-E299-582C506E5CB9}"/>
              </a:ext>
            </a:extLst>
          </p:cNvPr>
          <p:cNvSpPr>
            <a:spLocks noGrp="1"/>
          </p:cNvSpPr>
          <p:nvPr>
            <p:ph idx="1"/>
          </p:nvPr>
        </p:nvSpPr>
        <p:spPr/>
        <p:txBody>
          <a:bodyPr/>
          <a:lstStyle/>
          <a:p>
            <a:pPr algn="just"/>
            <a:r>
              <a:rPr lang="en-US" b="0" i="0" dirty="0">
                <a:solidFill>
                  <a:srgbClr val="51565E"/>
                </a:solidFill>
                <a:effectLst/>
                <a:latin typeface="Roboto" panose="02000000000000000000" pitchFamily="2" charset="0"/>
              </a:rPr>
              <a:t>Hyperledger Fabric is the backbone of a distributed transaction processing system in which all participants are recognized. </a:t>
            </a:r>
          </a:p>
          <a:p>
            <a:pPr algn="just"/>
            <a:r>
              <a:rPr lang="en-US" b="0" i="0" dirty="0">
                <a:solidFill>
                  <a:srgbClr val="51565E"/>
                </a:solidFill>
                <a:effectLst/>
                <a:latin typeface="Roboto" panose="02000000000000000000" pitchFamily="2" charset="0"/>
              </a:rPr>
              <a:t>Cryptographic licenses are associated with enterprises, networking devices, app developers or client applications using Public Key Infrastructure. </a:t>
            </a:r>
          </a:p>
          <a:p>
            <a:pPr algn="just"/>
            <a:r>
              <a:rPr lang="en-US" b="0" i="0" dirty="0">
                <a:solidFill>
                  <a:srgbClr val="51565E"/>
                </a:solidFill>
                <a:effectLst/>
                <a:latin typeface="Roboto" panose="02000000000000000000" pitchFamily="2" charset="0"/>
              </a:rPr>
              <a:t>As a result, data access control may be governed and monitored at the network and channel levels, providing safety.</a:t>
            </a:r>
            <a:endParaRPr lang="en-IN" dirty="0"/>
          </a:p>
        </p:txBody>
      </p:sp>
    </p:spTree>
    <p:extLst>
      <p:ext uri="{BB962C8B-B14F-4D97-AF65-F5344CB8AC3E}">
        <p14:creationId xmlns:p14="http://schemas.microsoft.com/office/powerpoint/2010/main" val="25782471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09CA0-8E3E-D295-6035-8F62B4E663D5}"/>
              </a:ext>
            </a:extLst>
          </p:cNvPr>
          <p:cNvSpPr>
            <a:spLocks noGrp="1"/>
          </p:cNvSpPr>
          <p:nvPr>
            <p:ph type="title"/>
          </p:nvPr>
        </p:nvSpPr>
        <p:spPr/>
        <p:txBody>
          <a:bodyPr/>
          <a:lstStyle/>
          <a:p>
            <a:r>
              <a:rPr lang="en-US" dirty="0"/>
              <a:t>Consensus</a:t>
            </a:r>
            <a:endParaRPr lang="en-IN" dirty="0"/>
          </a:p>
        </p:txBody>
      </p:sp>
      <p:sp>
        <p:nvSpPr>
          <p:cNvPr id="3" name="Content Placeholder 2">
            <a:extLst>
              <a:ext uri="{FF2B5EF4-FFF2-40B4-BE49-F238E27FC236}">
                <a16:creationId xmlns:a16="http://schemas.microsoft.com/office/drawing/2014/main" id="{8FE72076-DA0A-8ABE-D422-8EA3F56D15A6}"/>
              </a:ext>
            </a:extLst>
          </p:cNvPr>
          <p:cNvSpPr>
            <a:spLocks noGrp="1"/>
          </p:cNvSpPr>
          <p:nvPr>
            <p:ph idx="1"/>
          </p:nvPr>
        </p:nvSpPr>
        <p:spPr/>
        <p:txBody>
          <a:bodyPr/>
          <a:lstStyle/>
          <a:p>
            <a:pPr algn="just"/>
            <a:r>
              <a:rPr lang="en-US" b="0" i="0" dirty="0">
                <a:solidFill>
                  <a:srgbClr val="51565E"/>
                </a:solidFill>
                <a:effectLst/>
                <a:latin typeface="Roboto" panose="02000000000000000000" pitchFamily="2" charset="0"/>
              </a:rPr>
              <a:t>Consensus comprises more than merely reacting to transaction execution, as evidenced by its prominent role in the whole operation pipeline in Hyperledger Fabric, from demand and authorization to scheduling, validation, and pledge.</a:t>
            </a:r>
          </a:p>
          <a:p>
            <a:pPr algn="just"/>
            <a:r>
              <a:rPr lang="en-US" b="0" i="0" dirty="0">
                <a:solidFill>
                  <a:srgbClr val="51565E"/>
                </a:solidFill>
                <a:effectLst/>
                <a:latin typeface="Roboto" panose="02000000000000000000" pitchFamily="2" charset="0"/>
              </a:rPr>
              <a:t> In a nutshell, consensus refers to the complete verification of the integrity of a block's transactions.</a:t>
            </a:r>
            <a:endParaRPr lang="en-IN" dirty="0"/>
          </a:p>
        </p:txBody>
      </p:sp>
    </p:spTree>
    <p:extLst>
      <p:ext uri="{BB962C8B-B14F-4D97-AF65-F5344CB8AC3E}">
        <p14:creationId xmlns:p14="http://schemas.microsoft.com/office/powerpoint/2010/main" val="3810700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DE21-9DF3-A9E5-3AFC-E427316855E6}"/>
              </a:ext>
            </a:extLst>
          </p:cNvPr>
          <p:cNvSpPr>
            <a:spLocks noGrp="1"/>
          </p:cNvSpPr>
          <p:nvPr>
            <p:ph type="title"/>
          </p:nvPr>
        </p:nvSpPr>
        <p:spPr/>
        <p:txBody>
          <a:bodyPr/>
          <a:lstStyle/>
          <a:p>
            <a:r>
              <a:rPr lang="en-IN" b="0" i="0" dirty="0">
                <a:solidFill>
                  <a:srgbClr val="232F3E"/>
                </a:solidFill>
                <a:effectLst/>
                <a:latin typeface="AmazonEmberBold"/>
              </a:rPr>
              <a:t>Hyperledger Fabric Transaction Flow</a:t>
            </a:r>
            <a:br>
              <a:rPr lang="en-IN" b="0" i="0" dirty="0">
                <a:solidFill>
                  <a:srgbClr val="232F3E"/>
                </a:solidFill>
                <a:effectLst/>
                <a:latin typeface="AmazonEmberBold"/>
              </a:rPr>
            </a:br>
            <a:endParaRPr lang="en-IN" dirty="0"/>
          </a:p>
        </p:txBody>
      </p:sp>
      <p:pic>
        <p:nvPicPr>
          <p:cNvPr id="1026" name="Picture 2">
            <a:extLst>
              <a:ext uri="{FF2B5EF4-FFF2-40B4-BE49-F238E27FC236}">
                <a16:creationId xmlns:a16="http://schemas.microsoft.com/office/drawing/2014/main" id="{7B24B043-2271-1838-E4F1-43CCAC8D7F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2745" y="2210502"/>
            <a:ext cx="9906509" cy="358158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B3A45E2-137E-8AB3-9ECB-60666A9F0289}"/>
              </a:ext>
            </a:extLst>
          </p:cNvPr>
          <p:cNvSpPr txBox="1"/>
          <p:nvPr/>
        </p:nvSpPr>
        <p:spPr>
          <a:xfrm>
            <a:off x="1578311" y="6169709"/>
            <a:ext cx="9199935" cy="369332"/>
          </a:xfrm>
          <a:prstGeom prst="rect">
            <a:avLst/>
          </a:prstGeom>
          <a:noFill/>
        </p:spPr>
        <p:txBody>
          <a:bodyPr wrap="square">
            <a:spAutoFit/>
          </a:bodyPr>
          <a:lstStyle/>
          <a:p>
            <a:r>
              <a:rPr lang="en-IN" dirty="0"/>
              <a:t>https://blog.clairvoyantsoft.com/hyperledger-fabric-transaction-flow-c6bcc2142b5a</a:t>
            </a:r>
          </a:p>
        </p:txBody>
      </p:sp>
    </p:spTree>
    <p:extLst>
      <p:ext uri="{BB962C8B-B14F-4D97-AF65-F5344CB8AC3E}">
        <p14:creationId xmlns:p14="http://schemas.microsoft.com/office/powerpoint/2010/main" val="3293542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8466-8B61-2152-4C6C-FD8F781DB336}"/>
              </a:ext>
            </a:extLst>
          </p:cNvPr>
          <p:cNvSpPr>
            <a:spLocks noGrp="1"/>
          </p:cNvSpPr>
          <p:nvPr>
            <p:ph type="title"/>
          </p:nvPr>
        </p:nvSpPr>
        <p:spPr/>
        <p:txBody>
          <a:bodyPr/>
          <a:lstStyle/>
          <a:p>
            <a:r>
              <a:rPr lang="en-IN" b="0" i="0" dirty="0">
                <a:solidFill>
                  <a:srgbClr val="232F3E"/>
                </a:solidFill>
                <a:effectLst/>
                <a:latin typeface="AmazonEmberBold"/>
              </a:rPr>
              <a:t>Hyperledger Fabric Transaction Flow</a:t>
            </a:r>
            <a:endParaRPr lang="en-IN" dirty="0"/>
          </a:p>
        </p:txBody>
      </p:sp>
      <p:sp>
        <p:nvSpPr>
          <p:cNvPr id="3" name="Content Placeholder 2">
            <a:extLst>
              <a:ext uri="{FF2B5EF4-FFF2-40B4-BE49-F238E27FC236}">
                <a16:creationId xmlns:a16="http://schemas.microsoft.com/office/drawing/2014/main" id="{736606E5-AD48-279E-6CB4-DF603B914EFD}"/>
              </a:ext>
            </a:extLst>
          </p:cNvPr>
          <p:cNvSpPr>
            <a:spLocks noGrp="1"/>
          </p:cNvSpPr>
          <p:nvPr>
            <p:ph idx="1"/>
          </p:nvPr>
        </p:nvSpPr>
        <p:spPr/>
        <p:txBody>
          <a:bodyPr>
            <a:normAutofit fontScale="77500" lnSpcReduction="20000"/>
          </a:bodyPr>
          <a:lstStyle/>
          <a:p>
            <a:pPr marL="0" indent="0" algn="just">
              <a:buNone/>
            </a:pPr>
            <a:r>
              <a:rPr lang="en-US" b="0" i="0" dirty="0">
                <a:solidFill>
                  <a:srgbClr val="333333"/>
                </a:solidFill>
                <a:effectLst/>
                <a:latin typeface="AmazonEmber"/>
              </a:rPr>
              <a:t>1. The transaction flow begins when a client application sends a transaction proposal to peers in each organization for endorsement.</a:t>
            </a:r>
          </a:p>
          <a:p>
            <a:pPr marL="0" indent="0" algn="just">
              <a:buNone/>
            </a:pPr>
            <a:r>
              <a:rPr lang="en-US" b="0" i="0" dirty="0">
                <a:solidFill>
                  <a:srgbClr val="333333"/>
                </a:solidFill>
                <a:effectLst/>
                <a:latin typeface="AmazonEmber"/>
              </a:rPr>
              <a:t>2. The peers verify the submitting client’s identity and authority to submit the transaction. Next, they simulate the outcome of the proposed transaction and if it matches what was expected, it sends an endorsement signature back to the client.</a:t>
            </a:r>
          </a:p>
          <a:p>
            <a:pPr marL="0" indent="0" algn="just">
              <a:buNone/>
            </a:pPr>
            <a:r>
              <a:rPr lang="en-US" b="0" i="0" dirty="0">
                <a:solidFill>
                  <a:srgbClr val="333333"/>
                </a:solidFill>
                <a:effectLst/>
                <a:latin typeface="AmazonEmber"/>
              </a:rPr>
              <a:t>3. The client collects endorsements from peers, and once it receives the proper number of endorsements defined in the endorsement policy, it sends the transaction to the ordering service.</a:t>
            </a:r>
          </a:p>
          <a:p>
            <a:pPr marL="0" indent="0" algn="just">
              <a:buNone/>
            </a:pPr>
            <a:r>
              <a:rPr lang="en-US" b="0" i="0" dirty="0">
                <a:solidFill>
                  <a:srgbClr val="333333"/>
                </a:solidFill>
                <a:effectLst/>
                <a:latin typeface="AmazonEmber"/>
              </a:rPr>
              <a:t>4. Lastly, the ordering service checks to see if the transaction has the proper number of endorsements to satisfy the endorsement policy. It then chronologically orders and packages the approved transactions into blocks, and sends these blocks to peer nodes in each organization. Peer nodes receive new blocks of transactions from the ordering service, and then do a final validation for transactions in that block. Once this is complete, the new block is added to the ledger and the state of the ledger is updated. The new transactions are now committed.</a:t>
            </a:r>
          </a:p>
          <a:p>
            <a:pPr algn="just"/>
            <a:endParaRPr lang="en-IN" dirty="0"/>
          </a:p>
        </p:txBody>
      </p:sp>
    </p:spTree>
    <p:extLst>
      <p:ext uri="{BB962C8B-B14F-4D97-AF65-F5344CB8AC3E}">
        <p14:creationId xmlns:p14="http://schemas.microsoft.com/office/powerpoint/2010/main" val="14769030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435BD-5363-C637-7410-33E3B207E0C2}"/>
              </a:ext>
            </a:extLst>
          </p:cNvPr>
          <p:cNvSpPr>
            <a:spLocks noGrp="1"/>
          </p:cNvSpPr>
          <p:nvPr>
            <p:ph type="title"/>
          </p:nvPr>
        </p:nvSpPr>
        <p:spPr/>
        <p:txBody>
          <a:bodyPr/>
          <a:lstStyle/>
          <a:p>
            <a:r>
              <a:rPr lang="en-US" dirty="0"/>
              <a:t>Benefits of Hyperledger Fabric</a:t>
            </a:r>
            <a:endParaRPr lang="en-IN" dirty="0"/>
          </a:p>
        </p:txBody>
      </p:sp>
      <p:sp>
        <p:nvSpPr>
          <p:cNvPr id="3" name="Content Placeholder 2">
            <a:extLst>
              <a:ext uri="{FF2B5EF4-FFF2-40B4-BE49-F238E27FC236}">
                <a16:creationId xmlns:a16="http://schemas.microsoft.com/office/drawing/2014/main" id="{969F341E-6F7F-82FA-26F8-CA701CB048EB}"/>
              </a:ext>
            </a:extLst>
          </p:cNvPr>
          <p:cNvSpPr>
            <a:spLocks noGrp="1"/>
          </p:cNvSpPr>
          <p:nvPr>
            <p:ph idx="1"/>
          </p:nvPr>
        </p:nvSpPr>
        <p:spPr>
          <a:xfrm>
            <a:off x="838200" y="1825625"/>
            <a:ext cx="10515600" cy="4667250"/>
          </a:xfrm>
        </p:spPr>
        <p:txBody>
          <a:bodyPr>
            <a:normAutofit fontScale="85000" lnSpcReduction="10000"/>
          </a:bodyPr>
          <a:lstStyle/>
          <a:p>
            <a:pPr algn="just">
              <a:buFont typeface="Arial" panose="020B0604020202020204" pitchFamily="34" charset="0"/>
              <a:buChar char="•"/>
            </a:pPr>
            <a:r>
              <a:rPr lang="en-US" b="1" i="0" dirty="0">
                <a:solidFill>
                  <a:srgbClr val="272C37"/>
                </a:solidFill>
                <a:effectLst/>
              </a:rPr>
              <a:t>Network With Authorization</a:t>
            </a:r>
            <a:r>
              <a:rPr lang="en-US" b="0" i="0" dirty="0">
                <a:solidFill>
                  <a:srgbClr val="272C37"/>
                </a:solidFill>
                <a:effectLst/>
              </a:rPr>
              <a:t>: </a:t>
            </a:r>
            <a:r>
              <a:rPr lang="en-US" b="0" i="0" dirty="0">
                <a:solidFill>
                  <a:srgbClr val="51565E"/>
                </a:solidFill>
                <a:effectLst/>
              </a:rPr>
              <a:t>Instead of an open network of anonymous participants, establish decentralized confidence in a web of known members.</a:t>
            </a:r>
          </a:p>
          <a:p>
            <a:pPr algn="l">
              <a:buFont typeface="Arial" panose="020B0604020202020204" pitchFamily="34" charset="0"/>
              <a:buChar char="•"/>
            </a:pPr>
            <a:r>
              <a:rPr lang="en-US" b="1" i="0" dirty="0">
                <a:solidFill>
                  <a:srgbClr val="272C37"/>
                </a:solidFill>
                <a:effectLst/>
              </a:rPr>
              <a:t>Transactions Are Private</a:t>
            </a:r>
            <a:r>
              <a:rPr lang="en-US" b="0" i="0" dirty="0">
                <a:solidFill>
                  <a:srgbClr val="272C37"/>
                </a:solidFill>
                <a:effectLst/>
              </a:rPr>
              <a:t>: </a:t>
            </a:r>
            <a:r>
              <a:rPr lang="en-US" b="0" i="0" dirty="0">
                <a:solidFill>
                  <a:srgbClr val="51565E"/>
                </a:solidFill>
                <a:effectLst/>
              </a:rPr>
              <a:t>Only share the info you want with the people you want.</a:t>
            </a:r>
          </a:p>
          <a:p>
            <a:pPr algn="just">
              <a:buFont typeface="Arial" panose="020B0604020202020204" pitchFamily="34" charset="0"/>
              <a:buChar char="•"/>
            </a:pPr>
            <a:r>
              <a:rPr lang="en-US" b="1" i="0" dirty="0">
                <a:solidFill>
                  <a:srgbClr val="272C37"/>
                </a:solidFill>
                <a:effectLst/>
              </a:rPr>
              <a:t>Architecture Is Pluggable</a:t>
            </a:r>
            <a:r>
              <a:rPr lang="en-US" b="0" i="0" dirty="0">
                <a:solidFill>
                  <a:srgbClr val="272C37"/>
                </a:solidFill>
                <a:effectLst/>
              </a:rPr>
              <a:t>: </a:t>
            </a:r>
            <a:r>
              <a:rPr lang="en-US" b="0" i="0" dirty="0">
                <a:solidFill>
                  <a:srgbClr val="51565E"/>
                </a:solidFill>
                <a:effectLst/>
              </a:rPr>
              <a:t>Rather than a one-size-fits-all strategy, tailoring the blockchain to industry demands a pluggable design.</a:t>
            </a:r>
          </a:p>
          <a:p>
            <a:pPr algn="just">
              <a:buFont typeface="Arial" panose="020B0604020202020204" pitchFamily="34" charset="0"/>
              <a:buChar char="•"/>
            </a:pPr>
            <a:r>
              <a:rPr lang="en-US" b="1" i="0" dirty="0">
                <a:solidFill>
                  <a:srgbClr val="272C37"/>
                </a:solidFill>
                <a:effectLst/>
              </a:rPr>
              <a:t>Starting-up Is Simple</a:t>
            </a:r>
            <a:r>
              <a:rPr lang="en-US" b="0" i="0" dirty="0">
                <a:solidFill>
                  <a:srgbClr val="272C37"/>
                </a:solidFill>
                <a:effectLst/>
              </a:rPr>
              <a:t>: </a:t>
            </a:r>
            <a:r>
              <a:rPr lang="en-US" b="0" i="0" dirty="0">
                <a:solidFill>
                  <a:srgbClr val="51565E"/>
                </a:solidFill>
                <a:effectLst/>
              </a:rPr>
              <a:t>Instead of learning proprietary languages and architectures, smart program contracts in the languages your team uses. The number of trust levels and verification is minimized, which keeps the network and processing clean.</a:t>
            </a:r>
          </a:p>
          <a:p>
            <a:pPr algn="just">
              <a:buFont typeface="Arial" panose="020B0604020202020204" pitchFamily="34" charset="0"/>
              <a:buChar char="•"/>
            </a:pPr>
            <a:r>
              <a:rPr lang="en-US" b="1" i="0" dirty="0">
                <a:solidFill>
                  <a:srgbClr val="272C37"/>
                </a:solidFill>
                <a:effectLst/>
              </a:rPr>
              <a:t>Access, Control and Governance</a:t>
            </a:r>
            <a:r>
              <a:rPr lang="en-US" b="0" i="0" dirty="0">
                <a:solidFill>
                  <a:srgbClr val="272C37"/>
                </a:solidFill>
                <a:effectLst/>
              </a:rPr>
              <a:t>: </a:t>
            </a:r>
            <a:r>
              <a:rPr lang="en-US" b="0" i="0" dirty="0">
                <a:solidFill>
                  <a:srgbClr val="51565E"/>
                </a:solidFill>
                <a:effectLst/>
              </a:rPr>
              <a:t>Fabric networks are composed of channels that are a private ‘subnet’ of communication between different or more specified users on the web, allowing them to interact securely and secretly.</a:t>
            </a:r>
            <a:r>
              <a:rPr lang="en-US" b="0" i="0" dirty="0">
                <a:solidFill>
                  <a:srgbClr val="51565E"/>
                </a:solidFill>
                <a:effectLst/>
                <a:latin typeface="Roboto" panose="02000000000000000000" pitchFamily="2" charset="0"/>
              </a:rPr>
              <a:t> </a:t>
            </a:r>
          </a:p>
          <a:p>
            <a:pPr algn="l">
              <a:buFont typeface="Arial" panose="020B0604020202020204" pitchFamily="34" charset="0"/>
              <a:buChar char="•"/>
            </a:pPr>
            <a:endParaRPr lang="en-US" b="0" i="0" dirty="0">
              <a:solidFill>
                <a:srgbClr val="51565E"/>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378335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F2C1-47F6-685C-BD06-4E0D5777E321}"/>
              </a:ext>
            </a:extLst>
          </p:cNvPr>
          <p:cNvSpPr>
            <a:spLocks noGrp="1"/>
          </p:cNvSpPr>
          <p:nvPr>
            <p:ph type="title"/>
          </p:nvPr>
        </p:nvSpPr>
        <p:spPr/>
        <p:txBody>
          <a:bodyPr>
            <a:normAutofit fontScale="90000"/>
          </a:bodyPr>
          <a:lstStyle/>
          <a:p>
            <a:r>
              <a:rPr lang="en-IN" b="0" i="0" dirty="0">
                <a:solidFill>
                  <a:srgbClr val="232F3E"/>
                </a:solidFill>
                <a:effectLst/>
                <a:latin typeface="AmazonEmberBold"/>
              </a:rPr>
              <a:t>Hyperledger Fabric vs. Hyperledger Sawtooth</a:t>
            </a:r>
            <a:br>
              <a:rPr lang="en-IN" b="0" i="0" dirty="0">
                <a:solidFill>
                  <a:srgbClr val="232F3E"/>
                </a:solidFill>
                <a:effectLst/>
                <a:latin typeface="AmazonEmberBold"/>
              </a:rPr>
            </a:br>
            <a:endParaRPr lang="en-IN" dirty="0"/>
          </a:p>
        </p:txBody>
      </p:sp>
      <p:graphicFrame>
        <p:nvGraphicFramePr>
          <p:cNvPr id="4" name="Content Placeholder 3">
            <a:extLst>
              <a:ext uri="{FF2B5EF4-FFF2-40B4-BE49-F238E27FC236}">
                <a16:creationId xmlns:a16="http://schemas.microsoft.com/office/drawing/2014/main" id="{4C2BA4AE-DDA4-DCB5-2A52-5B4374472C4D}"/>
              </a:ext>
            </a:extLst>
          </p:cNvPr>
          <p:cNvGraphicFramePr>
            <a:graphicFrameLocks noGrp="1"/>
          </p:cNvGraphicFramePr>
          <p:nvPr>
            <p:ph idx="1"/>
            <p:extLst>
              <p:ext uri="{D42A27DB-BD31-4B8C-83A1-F6EECF244321}">
                <p14:modId xmlns:p14="http://schemas.microsoft.com/office/powerpoint/2010/main" val="3376168516"/>
              </p:ext>
            </p:extLst>
          </p:nvPr>
        </p:nvGraphicFramePr>
        <p:xfrm>
          <a:off x="297711" y="1148317"/>
          <a:ext cx="11600121" cy="5507664"/>
        </p:xfrm>
        <a:graphic>
          <a:graphicData uri="http://schemas.openxmlformats.org/drawingml/2006/table">
            <a:tbl>
              <a:tblPr>
                <a:tableStyleId>{5940675A-B579-460E-94D1-54222C63F5DA}</a:tableStyleId>
              </a:tblPr>
              <a:tblGrid>
                <a:gridCol w="2076830">
                  <a:extLst>
                    <a:ext uri="{9D8B030D-6E8A-4147-A177-3AD203B41FA5}">
                      <a16:colId xmlns:a16="http://schemas.microsoft.com/office/drawing/2014/main" val="3245303466"/>
                    </a:ext>
                  </a:extLst>
                </a:gridCol>
                <a:gridCol w="4471783">
                  <a:extLst>
                    <a:ext uri="{9D8B030D-6E8A-4147-A177-3AD203B41FA5}">
                      <a16:colId xmlns:a16="http://schemas.microsoft.com/office/drawing/2014/main" val="2690212224"/>
                    </a:ext>
                  </a:extLst>
                </a:gridCol>
                <a:gridCol w="5051508">
                  <a:extLst>
                    <a:ext uri="{9D8B030D-6E8A-4147-A177-3AD203B41FA5}">
                      <a16:colId xmlns:a16="http://schemas.microsoft.com/office/drawing/2014/main" val="4089867554"/>
                    </a:ext>
                  </a:extLst>
                </a:gridCol>
              </a:tblGrid>
              <a:tr h="483696">
                <a:tc>
                  <a:txBody>
                    <a:bodyPr/>
                    <a:lstStyle/>
                    <a:p>
                      <a:pPr algn="ctr"/>
                      <a:r>
                        <a:rPr lang="en-IN" sz="1400" b="0" cap="all">
                          <a:effectLst/>
                        </a:rPr>
                        <a:t>CHARACTERISTICS</a:t>
                      </a:r>
                      <a:endParaRPr lang="en-IN" sz="1400" cap="all">
                        <a:effectLst/>
                      </a:endParaRPr>
                    </a:p>
                  </a:txBody>
                  <a:tcPr marL="15140" marR="15140" marT="15140" marB="15140"/>
                </a:tc>
                <a:tc>
                  <a:txBody>
                    <a:bodyPr/>
                    <a:lstStyle/>
                    <a:p>
                      <a:pPr algn="ctr"/>
                      <a:r>
                        <a:rPr lang="en-IN" sz="1400" b="0" cap="all">
                          <a:effectLst/>
                        </a:rPr>
                        <a:t>HYPERLEDGER FABRIC</a:t>
                      </a:r>
                      <a:endParaRPr lang="en-IN" sz="1400" cap="all">
                        <a:effectLst/>
                      </a:endParaRPr>
                    </a:p>
                  </a:txBody>
                  <a:tcPr marL="15140" marR="15140" marT="15140" marB="15140"/>
                </a:tc>
                <a:tc>
                  <a:txBody>
                    <a:bodyPr/>
                    <a:lstStyle/>
                    <a:p>
                      <a:pPr algn="ctr"/>
                      <a:r>
                        <a:rPr lang="en-IN" sz="1400" b="0" cap="all">
                          <a:effectLst/>
                        </a:rPr>
                        <a:t>HYPERLEDGER SAWTOOTH</a:t>
                      </a:r>
                      <a:br>
                        <a:rPr lang="en-IN" sz="1400" cap="all">
                          <a:effectLst/>
                        </a:rPr>
                      </a:br>
                      <a:endParaRPr lang="en-IN" sz="1400" cap="all">
                        <a:effectLst/>
                      </a:endParaRPr>
                    </a:p>
                  </a:txBody>
                  <a:tcPr marL="15140" marR="15140" marT="15140" marB="15140"/>
                </a:tc>
                <a:extLst>
                  <a:ext uri="{0D108BD9-81ED-4DB2-BD59-A6C34878D82A}">
                    <a16:rowId xmlns:a16="http://schemas.microsoft.com/office/drawing/2014/main" val="769208435"/>
                  </a:ext>
                </a:extLst>
              </a:tr>
              <a:tr h="374143">
                <a:tc>
                  <a:txBody>
                    <a:bodyPr/>
                    <a:lstStyle/>
                    <a:p>
                      <a:r>
                        <a:rPr lang="en-IN" sz="1400" b="0">
                          <a:effectLst/>
                        </a:rPr>
                        <a:t>Permissions</a:t>
                      </a:r>
                      <a:endParaRPr lang="en-IN" sz="1400">
                        <a:effectLst/>
                      </a:endParaRPr>
                    </a:p>
                  </a:txBody>
                  <a:tcPr marL="15140" marR="15140" marT="15140" marB="15140"/>
                </a:tc>
                <a:tc>
                  <a:txBody>
                    <a:bodyPr/>
                    <a:lstStyle/>
                    <a:p>
                      <a:r>
                        <a:rPr lang="en-US" sz="1400">
                          <a:effectLst/>
                        </a:rPr>
                        <a:t>Created specifically for permissioned networks.</a:t>
                      </a:r>
                    </a:p>
                  </a:txBody>
                  <a:tcPr marL="15140" marR="15140" marT="15140" marB="15140"/>
                </a:tc>
                <a:tc>
                  <a:txBody>
                    <a:bodyPr/>
                    <a:lstStyle/>
                    <a:p>
                      <a:r>
                        <a:rPr lang="en-US" sz="1400">
                          <a:effectLst/>
                        </a:rPr>
                        <a:t>Supports permissioned and permissionless networks.</a:t>
                      </a:r>
                    </a:p>
                  </a:txBody>
                  <a:tcPr marL="15140" marR="15140" marT="15140" marB="15140"/>
                </a:tc>
                <a:extLst>
                  <a:ext uri="{0D108BD9-81ED-4DB2-BD59-A6C34878D82A}">
                    <a16:rowId xmlns:a16="http://schemas.microsoft.com/office/drawing/2014/main" val="795050722"/>
                  </a:ext>
                </a:extLst>
              </a:tr>
              <a:tr h="714674">
                <a:tc>
                  <a:txBody>
                    <a:bodyPr/>
                    <a:lstStyle/>
                    <a:p>
                      <a:r>
                        <a:rPr lang="en-IN" sz="1400" b="0">
                          <a:effectLst/>
                        </a:rPr>
                        <a:t>Privacy and Network Governance</a:t>
                      </a:r>
                      <a:endParaRPr lang="en-IN" sz="1400">
                        <a:effectLst/>
                      </a:endParaRPr>
                    </a:p>
                  </a:txBody>
                  <a:tcPr marL="15140" marR="15140" marT="15140" marB="15140"/>
                </a:tc>
                <a:tc>
                  <a:txBody>
                    <a:bodyPr/>
                    <a:lstStyle/>
                    <a:p>
                      <a:r>
                        <a:rPr lang="en-US" sz="1400">
                          <a:effectLst/>
                        </a:rPr>
                        <a:t>Provide complete data isolation between a set of participants. Strict network governance enabled by the Hyperledger Fabric certificate authority (CA), and channels.</a:t>
                      </a:r>
                    </a:p>
                  </a:txBody>
                  <a:tcPr marL="15140" marR="15140" marT="15140" marB="15140"/>
                </a:tc>
                <a:tc>
                  <a:txBody>
                    <a:bodyPr/>
                    <a:lstStyle/>
                    <a:p>
                      <a:r>
                        <a:rPr lang="en-US" sz="1400">
                          <a:effectLst/>
                        </a:rPr>
                        <a:t>All network peers have access to all transaction data. Does not provide channels or certificate authority (CA) capabilities.</a:t>
                      </a:r>
                    </a:p>
                  </a:txBody>
                  <a:tcPr marL="15140" marR="15140" marT="15140" marB="15140"/>
                </a:tc>
                <a:extLst>
                  <a:ext uri="{0D108BD9-81ED-4DB2-BD59-A6C34878D82A}">
                    <a16:rowId xmlns:a16="http://schemas.microsoft.com/office/drawing/2014/main" val="3121019815"/>
                  </a:ext>
                </a:extLst>
              </a:tr>
              <a:tr h="1838639">
                <a:tc>
                  <a:txBody>
                    <a:bodyPr/>
                    <a:lstStyle/>
                    <a:p>
                      <a:r>
                        <a:rPr lang="en-IN" sz="1400" b="0">
                          <a:effectLst/>
                        </a:rPr>
                        <a:t>Transaction Flow</a:t>
                      </a:r>
                      <a:endParaRPr lang="en-IN" sz="1400">
                        <a:effectLst/>
                      </a:endParaRPr>
                    </a:p>
                  </a:txBody>
                  <a:tcPr marL="15140" marR="15140" marT="15140" marB="15140"/>
                </a:tc>
                <a:tc>
                  <a:txBody>
                    <a:bodyPr/>
                    <a:lstStyle/>
                    <a:p>
                      <a:r>
                        <a:rPr lang="en-US" sz="1400">
                          <a:effectLst/>
                        </a:rPr>
                        <a:t>Unique Execute-Order-Commit endorsement model where transactions are initially executed on a set of peers while ordering service handles packaging and delivery.</a:t>
                      </a:r>
                    </a:p>
                    <a:p>
                      <a:r>
                        <a:rPr lang="en-US" sz="1400">
                          <a:effectLst/>
                        </a:rPr>
                        <a:t> </a:t>
                      </a:r>
                    </a:p>
                    <a:p>
                      <a:r>
                        <a:rPr lang="en-US" sz="1400">
                          <a:effectLst/>
                        </a:rPr>
                        <a:t>Flexibility in defining set of required endorsers at the data level or contract level. This approach makes the framework more scalable and prevents nondeterminism in contract code.</a:t>
                      </a:r>
                    </a:p>
                  </a:txBody>
                  <a:tcPr marL="15140" marR="15140" marT="15140" marB="15140"/>
                </a:tc>
                <a:tc>
                  <a:txBody>
                    <a:bodyPr/>
                    <a:lstStyle/>
                    <a:p>
                      <a:r>
                        <a:rPr lang="en-US" sz="1400">
                          <a:effectLst/>
                        </a:rPr>
                        <a:t>Traditional Order-Execute-Commit flow. Sawtooth Validator handles transaction processing, ordering, and delivery. </a:t>
                      </a:r>
                    </a:p>
                  </a:txBody>
                  <a:tcPr marL="15140" marR="15140" marT="15140" marB="15140"/>
                </a:tc>
                <a:extLst>
                  <a:ext uri="{0D108BD9-81ED-4DB2-BD59-A6C34878D82A}">
                    <a16:rowId xmlns:a16="http://schemas.microsoft.com/office/drawing/2014/main" val="35504741"/>
                  </a:ext>
                </a:extLst>
              </a:tr>
              <a:tr h="1838639">
                <a:tc>
                  <a:txBody>
                    <a:bodyPr/>
                    <a:lstStyle/>
                    <a:p>
                      <a:r>
                        <a:rPr lang="en-IN" sz="1400" b="0">
                          <a:effectLst/>
                        </a:rPr>
                        <a:t>Consensus Algorithms</a:t>
                      </a:r>
                      <a:endParaRPr lang="en-IN" sz="1400">
                        <a:effectLst/>
                      </a:endParaRPr>
                    </a:p>
                  </a:txBody>
                  <a:tcPr marL="15140" marR="15140" marT="15140" marB="15140"/>
                </a:tc>
                <a:tc>
                  <a:txBody>
                    <a:bodyPr/>
                    <a:lstStyle/>
                    <a:p>
                      <a:r>
                        <a:rPr lang="en-US" sz="1400">
                          <a:effectLst/>
                        </a:rPr>
                        <a:t>Pluggable consensus algorithm allowing the orderer to be switched based on needs of the environment.</a:t>
                      </a:r>
                    </a:p>
                    <a:p>
                      <a:r>
                        <a:rPr lang="en-US" sz="1400">
                          <a:effectLst/>
                        </a:rPr>
                        <a:t> </a:t>
                      </a:r>
                    </a:p>
                    <a:p>
                      <a:r>
                        <a:rPr lang="en-US" sz="1400">
                          <a:effectLst/>
                        </a:rPr>
                        <a:t>Amazon Managed Blockchain's ordering service is built using Amazon QLDB technology and has an immutable change log that accurately maintains the complete history of all transactions in the blockchain network, ensuring durability of the data.</a:t>
                      </a:r>
                    </a:p>
                  </a:txBody>
                  <a:tcPr marL="15140" marR="15140" marT="15140" marB="15140"/>
                </a:tc>
                <a:tc>
                  <a:txBody>
                    <a:bodyPr/>
                    <a:lstStyle/>
                    <a:p>
                      <a:r>
                        <a:rPr lang="en-US" sz="1400" dirty="0">
                          <a:effectLst/>
                        </a:rPr>
                        <a:t>Uses a default “Proof-of-Elapsed Time (</a:t>
                      </a:r>
                      <a:r>
                        <a:rPr lang="en-US" sz="1400" dirty="0" err="1">
                          <a:effectLst/>
                        </a:rPr>
                        <a:t>PoET</a:t>
                      </a:r>
                      <a:r>
                        <a:rPr lang="en-US" sz="1400" dirty="0">
                          <a:effectLst/>
                        </a:rPr>
                        <a:t>)” algorithm, which is a Byzantine Fault consensus mechanism that relies on a specialized hardware component. </a:t>
                      </a:r>
                    </a:p>
                  </a:txBody>
                  <a:tcPr marL="15140" marR="15140" marT="15140" marB="15140"/>
                </a:tc>
                <a:extLst>
                  <a:ext uri="{0D108BD9-81ED-4DB2-BD59-A6C34878D82A}">
                    <a16:rowId xmlns:a16="http://schemas.microsoft.com/office/drawing/2014/main" val="255624604"/>
                  </a:ext>
                </a:extLst>
              </a:tr>
              <a:tr h="257873">
                <a:tc>
                  <a:txBody>
                    <a:bodyPr/>
                    <a:lstStyle/>
                    <a:p>
                      <a:r>
                        <a:rPr lang="en-IN" sz="1400" b="0">
                          <a:effectLst/>
                        </a:rPr>
                        <a:t>Smart Contract Language</a:t>
                      </a:r>
                      <a:endParaRPr lang="en-IN" sz="1400">
                        <a:effectLst/>
                      </a:endParaRPr>
                    </a:p>
                  </a:txBody>
                  <a:tcPr marL="15140" marR="15140" marT="15140" marB="15140"/>
                </a:tc>
                <a:tc>
                  <a:txBody>
                    <a:bodyPr/>
                    <a:lstStyle/>
                    <a:p>
                      <a:r>
                        <a:rPr lang="en-IN" sz="1400">
                          <a:effectLst/>
                        </a:rPr>
                        <a:t>Go, Java, Node.js</a:t>
                      </a:r>
                    </a:p>
                  </a:txBody>
                  <a:tcPr marL="15140" marR="15140" marT="15140" marB="15140"/>
                </a:tc>
                <a:tc>
                  <a:txBody>
                    <a:bodyPr/>
                    <a:lstStyle/>
                    <a:p>
                      <a:r>
                        <a:rPr lang="en-IN" sz="1400" dirty="0">
                          <a:effectLst/>
                        </a:rPr>
                        <a:t>Go, Java, Python, Rust</a:t>
                      </a:r>
                    </a:p>
                  </a:txBody>
                  <a:tcPr marL="15140" marR="15140" marT="15140" marB="15140"/>
                </a:tc>
                <a:extLst>
                  <a:ext uri="{0D108BD9-81ED-4DB2-BD59-A6C34878D82A}">
                    <a16:rowId xmlns:a16="http://schemas.microsoft.com/office/drawing/2014/main" val="2533574513"/>
                  </a:ext>
                </a:extLst>
              </a:tr>
            </a:tbl>
          </a:graphicData>
        </a:graphic>
      </p:graphicFrame>
    </p:spTree>
    <p:extLst>
      <p:ext uri="{BB962C8B-B14F-4D97-AF65-F5344CB8AC3E}">
        <p14:creationId xmlns:p14="http://schemas.microsoft.com/office/powerpoint/2010/main" val="1044508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Permissioned vs Permissionless Blockchains - 101 Blockchai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136" y="298938"/>
            <a:ext cx="8476302" cy="6320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714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3CAEA-7E5A-2714-1598-554735E4454C}"/>
              </a:ext>
            </a:extLst>
          </p:cNvPr>
          <p:cNvSpPr>
            <a:spLocks noGrp="1"/>
          </p:cNvSpPr>
          <p:nvPr>
            <p:ph type="title"/>
          </p:nvPr>
        </p:nvSpPr>
        <p:spPr/>
        <p:txBody>
          <a:bodyPr/>
          <a:lstStyle/>
          <a:p>
            <a:pPr algn="ctr"/>
            <a:r>
              <a:rPr lang="en-US" dirty="0"/>
              <a:t>Microsoft Azure’s Blockchain As A Service (BAAS)</a:t>
            </a:r>
            <a:endParaRPr lang="en-IN" dirty="0"/>
          </a:p>
        </p:txBody>
      </p:sp>
      <p:sp>
        <p:nvSpPr>
          <p:cNvPr id="3" name="Content Placeholder 2">
            <a:extLst>
              <a:ext uri="{FF2B5EF4-FFF2-40B4-BE49-F238E27FC236}">
                <a16:creationId xmlns:a16="http://schemas.microsoft.com/office/drawing/2014/main" id="{6F2A320E-997E-3A69-462A-278D8C409710}"/>
              </a:ext>
            </a:extLst>
          </p:cNvPr>
          <p:cNvSpPr>
            <a:spLocks noGrp="1"/>
          </p:cNvSpPr>
          <p:nvPr>
            <p:ph idx="1"/>
          </p:nvPr>
        </p:nvSpPr>
        <p:spPr/>
        <p:txBody>
          <a:bodyPr>
            <a:normAutofit fontScale="92500" lnSpcReduction="10000"/>
          </a:bodyPr>
          <a:lstStyle/>
          <a:p>
            <a:pPr algn="just"/>
            <a:r>
              <a:rPr lang="en-US" b="0" i="0" dirty="0">
                <a:solidFill>
                  <a:srgbClr val="222222"/>
                </a:solidFill>
                <a:effectLst/>
                <a:latin typeface="Verdana" panose="020B0604030504040204" pitchFamily="34" charset="0"/>
              </a:rPr>
              <a:t>Azure Blockchain Service is a </a:t>
            </a:r>
            <a:r>
              <a:rPr lang="en-US" b="0" i="0" dirty="0">
                <a:solidFill>
                  <a:srgbClr val="FF0000"/>
                </a:solidFill>
                <a:effectLst/>
                <a:latin typeface="Verdana" panose="020B0604030504040204" pitchFamily="34" charset="0"/>
              </a:rPr>
              <a:t>fully managed ledger service</a:t>
            </a:r>
            <a:r>
              <a:rPr lang="en-US" b="0" i="0" dirty="0">
                <a:solidFill>
                  <a:srgbClr val="222222"/>
                </a:solidFill>
                <a:effectLst/>
                <a:latin typeface="Verdana" panose="020B0604030504040204" pitchFamily="34" charset="0"/>
              </a:rPr>
              <a:t> that gives users the ability to </a:t>
            </a:r>
            <a:r>
              <a:rPr lang="en-US" b="0" i="0" dirty="0">
                <a:solidFill>
                  <a:srgbClr val="00B050"/>
                </a:solidFill>
                <a:effectLst/>
                <a:latin typeface="Verdana" panose="020B0604030504040204" pitchFamily="34" charset="0"/>
              </a:rPr>
              <a:t>grow and operate blockchain networks</a:t>
            </a:r>
            <a:r>
              <a:rPr lang="en-US" b="0" i="0" dirty="0">
                <a:solidFill>
                  <a:srgbClr val="222222"/>
                </a:solidFill>
                <a:effectLst/>
                <a:latin typeface="Verdana" panose="020B0604030504040204" pitchFamily="34" charset="0"/>
              </a:rPr>
              <a:t> at scale in Azure, via unified control for both </a:t>
            </a:r>
            <a:r>
              <a:rPr lang="en-US" b="0" i="0" dirty="0">
                <a:solidFill>
                  <a:srgbClr val="00B0F0"/>
                </a:solidFill>
                <a:effectLst/>
                <a:latin typeface="Verdana" panose="020B0604030504040204" pitchFamily="34" charset="0"/>
              </a:rPr>
              <a:t>infrastructure management </a:t>
            </a:r>
            <a:r>
              <a:rPr lang="en-US" b="0" i="0" dirty="0">
                <a:solidFill>
                  <a:srgbClr val="222222"/>
                </a:solidFill>
                <a:effectLst/>
                <a:latin typeface="Verdana" panose="020B0604030504040204" pitchFamily="34" charset="0"/>
              </a:rPr>
              <a:t>as well as </a:t>
            </a:r>
            <a:r>
              <a:rPr lang="en-US" b="0" i="0" dirty="0">
                <a:solidFill>
                  <a:srgbClr val="7030A0"/>
                </a:solidFill>
                <a:effectLst/>
                <a:latin typeface="Verdana" panose="020B0604030504040204" pitchFamily="34" charset="0"/>
              </a:rPr>
              <a:t>blockchain network governance</a:t>
            </a:r>
            <a:r>
              <a:rPr lang="en-US" b="0" i="0" dirty="0">
                <a:solidFill>
                  <a:srgbClr val="222222"/>
                </a:solidFill>
                <a:effectLst/>
                <a:latin typeface="Verdana" panose="020B0604030504040204" pitchFamily="34" charset="0"/>
              </a:rPr>
              <a:t>.</a:t>
            </a:r>
          </a:p>
          <a:p>
            <a:pPr algn="l"/>
            <a:r>
              <a:rPr lang="en-US" b="0" i="0" dirty="0">
                <a:solidFill>
                  <a:srgbClr val="222222"/>
                </a:solidFill>
                <a:effectLst/>
                <a:latin typeface="Verdana" panose="020B0604030504040204" pitchFamily="34" charset="0"/>
              </a:rPr>
              <a:t>It provides the following:</a:t>
            </a:r>
          </a:p>
          <a:p>
            <a:pPr marL="971550" lvl="1" indent="-514350">
              <a:buFont typeface="+mj-lt"/>
              <a:buAutoNum type="arabicPeriod"/>
            </a:pPr>
            <a:r>
              <a:rPr lang="en-US" b="0" i="0" dirty="0">
                <a:solidFill>
                  <a:srgbClr val="222222"/>
                </a:solidFill>
                <a:effectLst/>
                <a:latin typeface="Verdana" panose="020B0604030504040204" pitchFamily="34" charset="0"/>
              </a:rPr>
              <a:t>Simple network deployment and operations</a:t>
            </a:r>
          </a:p>
          <a:p>
            <a:pPr marL="971550" lvl="1" indent="-514350">
              <a:buFont typeface="+mj-lt"/>
              <a:buAutoNum type="arabicPeriod"/>
            </a:pPr>
            <a:r>
              <a:rPr lang="en-US" b="0" i="0" dirty="0">
                <a:solidFill>
                  <a:srgbClr val="222222"/>
                </a:solidFill>
                <a:effectLst/>
                <a:latin typeface="Verdana" panose="020B0604030504040204" pitchFamily="34" charset="0"/>
              </a:rPr>
              <a:t>Consortium management</a:t>
            </a:r>
          </a:p>
          <a:p>
            <a:pPr marL="971550" lvl="1" indent="-514350">
              <a:buFont typeface="+mj-lt"/>
              <a:buAutoNum type="arabicPeriod"/>
            </a:pPr>
            <a:r>
              <a:rPr lang="en-US" b="0" i="0" dirty="0">
                <a:solidFill>
                  <a:srgbClr val="222222"/>
                </a:solidFill>
                <a:effectLst/>
                <a:latin typeface="Verdana" panose="020B0604030504040204" pitchFamily="34" charset="0"/>
              </a:rPr>
              <a:t>Smart contracts with development tools</a:t>
            </a:r>
          </a:p>
          <a:p>
            <a:pPr algn="just"/>
            <a:r>
              <a:rPr lang="en-US" b="0" i="0" dirty="0">
                <a:solidFill>
                  <a:srgbClr val="222222"/>
                </a:solidFill>
                <a:effectLst/>
                <a:latin typeface="Verdana" panose="020B0604030504040204" pitchFamily="34" charset="0"/>
              </a:rPr>
              <a:t>It provides support for the Ethereum Quorum ledger using the </a:t>
            </a:r>
            <a:r>
              <a:rPr lang="en-US" b="0" i="0" dirty="0">
                <a:solidFill>
                  <a:srgbClr val="C00000"/>
                </a:solidFill>
                <a:effectLst/>
                <a:latin typeface="Verdana" panose="020B0604030504040204" pitchFamily="34" charset="0"/>
              </a:rPr>
              <a:t>Istanbul Byzantine Fault Tolerance </a:t>
            </a:r>
            <a:r>
              <a:rPr lang="en-US" b="0" i="0" dirty="0">
                <a:solidFill>
                  <a:srgbClr val="222222"/>
                </a:solidFill>
                <a:effectLst/>
                <a:latin typeface="Verdana" panose="020B0604030504040204" pitchFamily="34" charset="0"/>
              </a:rPr>
              <a:t>(IBFT) consensus mechanism.</a:t>
            </a:r>
          </a:p>
          <a:p>
            <a:pPr algn="just"/>
            <a:endParaRPr lang="en-IN" dirty="0"/>
          </a:p>
        </p:txBody>
      </p:sp>
    </p:spTree>
    <p:extLst>
      <p:ext uri="{BB962C8B-B14F-4D97-AF65-F5344CB8AC3E}">
        <p14:creationId xmlns:p14="http://schemas.microsoft.com/office/powerpoint/2010/main" val="2251207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DBC32-3CAF-566C-5024-7753D64009CE}"/>
              </a:ext>
            </a:extLst>
          </p:cNvPr>
          <p:cNvSpPr>
            <a:spLocks noGrp="1"/>
          </p:cNvSpPr>
          <p:nvPr>
            <p:ph type="title"/>
          </p:nvPr>
        </p:nvSpPr>
        <p:spPr>
          <a:xfrm>
            <a:off x="838200" y="142395"/>
            <a:ext cx="10515600" cy="538642"/>
          </a:xfrm>
        </p:spPr>
        <p:txBody>
          <a:bodyPr>
            <a:normAutofit fontScale="90000"/>
          </a:bodyPr>
          <a:lstStyle/>
          <a:p>
            <a:r>
              <a:rPr lang="en-US" dirty="0"/>
              <a:t>Features of Microsoft Azure’s Blockchain</a:t>
            </a:r>
            <a:endParaRPr lang="en-IN" dirty="0"/>
          </a:p>
        </p:txBody>
      </p:sp>
      <p:pic>
        <p:nvPicPr>
          <p:cNvPr id="8" name="Picture 7">
            <a:extLst>
              <a:ext uri="{FF2B5EF4-FFF2-40B4-BE49-F238E27FC236}">
                <a16:creationId xmlns:a16="http://schemas.microsoft.com/office/drawing/2014/main" id="{27E5E82B-9DEB-2C65-D477-C0C073C01DBD}"/>
              </a:ext>
            </a:extLst>
          </p:cNvPr>
          <p:cNvPicPr>
            <a:picLocks noChangeAspect="1"/>
          </p:cNvPicPr>
          <p:nvPr/>
        </p:nvPicPr>
        <p:blipFill>
          <a:blip r:embed="rId2"/>
          <a:stretch>
            <a:fillRect/>
          </a:stretch>
        </p:blipFill>
        <p:spPr>
          <a:xfrm>
            <a:off x="2457450" y="747713"/>
            <a:ext cx="7277100" cy="5429250"/>
          </a:xfrm>
          <a:prstGeom prst="rect">
            <a:avLst/>
          </a:prstGeom>
        </p:spPr>
      </p:pic>
    </p:spTree>
    <p:extLst>
      <p:ext uri="{BB962C8B-B14F-4D97-AF65-F5344CB8AC3E}">
        <p14:creationId xmlns:p14="http://schemas.microsoft.com/office/powerpoint/2010/main" val="8507351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3F60D-93C8-815A-2400-0CB1B8C5AD5F}"/>
              </a:ext>
            </a:extLst>
          </p:cNvPr>
          <p:cNvSpPr>
            <a:spLocks noGrp="1"/>
          </p:cNvSpPr>
          <p:nvPr>
            <p:ph type="title"/>
          </p:nvPr>
        </p:nvSpPr>
        <p:spPr/>
        <p:txBody>
          <a:bodyPr/>
          <a:lstStyle/>
          <a:p>
            <a:r>
              <a:rPr lang="en-US" dirty="0"/>
              <a:t>Features of Microsoft Azure’s Blockchain</a:t>
            </a:r>
            <a:endParaRPr lang="en-IN" dirty="0"/>
          </a:p>
        </p:txBody>
      </p:sp>
      <p:sp>
        <p:nvSpPr>
          <p:cNvPr id="3" name="Content Placeholder 2">
            <a:extLst>
              <a:ext uri="{FF2B5EF4-FFF2-40B4-BE49-F238E27FC236}">
                <a16:creationId xmlns:a16="http://schemas.microsoft.com/office/drawing/2014/main" id="{D71A4B7C-94C8-E2A0-BA14-533463503482}"/>
              </a:ext>
            </a:extLst>
          </p:cNvPr>
          <p:cNvSpPr>
            <a:spLocks noGrp="1"/>
          </p:cNvSpPr>
          <p:nvPr>
            <p:ph idx="1"/>
          </p:nvPr>
        </p:nvSpPr>
        <p:spPr/>
        <p:txBody>
          <a:bodyPr>
            <a:normAutofit fontScale="92500" lnSpcReduction="20000"/>
          </a:bodyPr>
          <a:lstStyle/>
          <a:p>
            <a:pPr marL="514350" indent="-514350" algn="just">
              <a:buFont typeface="+mj-lt"/>
              <a:buAutoNum type="arabicPeriod"/>
            </a:pPr>
            <a:r>
              <a:rPr lang="en-US" b="1" dirty="0">
                <a:solidFill>
                  <a:srgbClr val="C00000"/>
                </a:solidFill>
              </a:rPr>
              <a:t>Multiple Framework Support</a:t>
            </a:r>
            <a:r>
              <a:rPr lang="en-US" dirty="0"/>
              <a:t>: Azure Blockchain Services comes with the support of four prominent Azure blockchain frameworks, including the Quorum, Ethereum, Corda, and Hyperledger Fabric. These frameworks are also not limited, </a:t>
            </a:r>
            <a:r>
              <a:rPr lang="en-US" b="0" i="0" dirty="0">
                <a:solidFill>
                  <a:srgbClr val="19232D"/>
                </a:solidFill>
                <a:effectLst/>
                <a:latin typeface="proxima-nova"/>
              </a:rPr>
              <a:t>there will be more “Azure Blockchain Framework.”</a:t>
            </a:r>
          </a:p>
          <a:p>
            <a:pPr marL="514350" indent="-514350" algn="just">
              <a:buFont typeface="+mj-lt"/>
              <a:buAutoNum type="arabicPeriod"/>
            </a:pPr>
            <a:r>
              <a:rPr lang="en-US" b="1" dirty="0">
                <a:solidFill>
                  <a:srgbClr val="C00000"/>
                </a:solidFill>
                <a:latin typeface="proxima-nova"/>
              </a:rPr>
              <a:t>No Administration Required</a:t>
            </a:r>
            <a:r>
              <a:rPr lang="en-US" dirty="0">
                <a:solidFill>
                  <a:srgbClr val="19232D"/>
                </a:solidFill>
                <a:latin typeface="proxima-nova"/>
              </a:rPr>
              <a:t>: </a:t>
            </a:r>
            <a:r>
              <a:rPr lang="en-US" b="0" i="0" dirty="0">
                <a:solidFill>
                  <a:srgbClr val="19232D"/>
                </a:solidFill>
                <a:effectLst/>
                <a:latin typeface="proxima-nova"/>
              </a:rPr>
              <a:t>Azure manages all the backend tools and infrastructure for managing the blockchain network.</a:t>
            </a:r>
            <a:endParaRPr lang="en-US" dirty="0">
              <a:solidFill>
                <a:srgbClr val="19232D"/>
              </a:solidFill>
              <a:latin typeface="proxima-nova"/>
            </a:endParaRPr>
          </a:p>
          <a:p>
            <a:pPr marL="514350" indent="-514350" algn="just">
              <a:buFont typeface="+mj-lt"/>
              <a:buAutoNum type="arabicPeriod"/>
            </a:pPr>
            <a:r>
              <a:rPr lang="en-US" b="1" dirty="0">
                <a:solidFill>
                  <a:srgbClr val="C00000"/>
                </a:solidFill>
              </a:rPr>
              <a:t>Simplified Deployment</a:t>
            </a:r>
            <a:r>
              <a:rPr lang="en-US" dirty="0"/>
              <a:t>: It is easy to deploy Azure blockchain service through the available blockchain tools such as the Azure CLI, Azure portal. Even the Visual Studio code has been updated to support the Azure Blockchain extension, which makes it easier for the developer to create blockchain-related apps.  Other than that, it is also accessible to provisioning validator and transaction nodes. Moreover, you can also manage the security and the storage of Azure Virtual Networks.</a:t>
            </a:r>
            <a:endParaRPr lang="en-IN" dirty="0"/>
          </a:p>
        </p:txBody>
      </p:sp>
    </p:spTree>
    <p:extLst>
      <p:ext uri="{BB962C8B-B14F-4D97-AF65-F5344CB8AC3E}">
        <p14:creationId xmlns:p14="http://schemas.microsoft.com/office/powerpoint/2010/main" val="397404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26F83-5913-3433-54D3-B7D54C012354}"/>
              </a:ext>
            </a:extLst>
          </p:cNvPr>
          <p:cNvSpPr>
            <a:spLocks noGrp="1"/>
          </p:cNvSpPr>
          <p:nvPr>
            <p:ph type="title"/>
          </p:nvPr>
        </p:nvSpPr>
        <p:spPr/>
        <p:txBody>
          <a:bodyPr/>
          <a:lstStyle/>
          <a:p>
            <a:r>
              <a:rPr lang="en-IN" b="1" i="0" dirty="0">
                <a:solidFill>
                  <a:srgbClr val="000000"/>
                </a:solidFill>
                <a:effectLst/>
                <a:latin typeface="Inter"/>
              </a:rPr>
              <a:t>Features of Blockchain 3.0</a:t>
            </a:r>
            <a:endParaRPr lang="en-IN" dirty="0"/>
          </a:p>
        </p:txBody>
      </p:sp>
      <p:sp>
        <p:nvSpPr>
          <p:cNvPr id="3" name="Content Placeholder 2">
            <a:extLst>
              <a:ext uri="{FF2B5EF4-FFF2-40B4-BE49-F238E27FC236}">
                <a16:creationId xmlns:a16="http://schemas.microsoft.com/office/drawing/2014/main" id="{711B60C3-2306-AA18-11D1-B55B1FC2BFDB}"/>
              </a:ext>
            </a:extLst>
          </p:cNvPr>
          <p:cNvSpPr>
            <a:spLocks noGrp="1"/>
          </p:cNvSpPr>
          <p:nvPr>
            <p:ph idx="1"/>
          </p:nvPr>
        </p:nvSpPr>
        <p:spPr/>
        <p:txBody>
          <a:bodyPr>
            <a:normAutofit fontScale="62500" lnSpcReduction="20000"/>
          </a:bodyPr>
          <a:lstStyle/>
          <a:p>
            <a:pPr algn="just"/>
            <a:r>
              <a:rPr lang="en-US" b="0" i="0" dirty="0">
                <a:effectLst/>
                <a:latin typeface="Inter"/>
              </a:rPr>
              <a:t>Some key features of Blockchain 3.0 include,</a:t>
            </a:r>
          </a:p>
          <a:p>
            <a:pPr marL="0" indent="0" algn="just">
              <a:buNone/>
            </a:pPr>
            <a:r>
              <a:rPr lang="en-US" b="1" i="0" dirty="0">
                <a:effectLst/>
                <a:latin typeface="Inter"/>
              </a:rPr>
              <a:t>1. Interoperability: </a:t>
            </a:r>
            <a:r>
              <a:rPr lang="en-US" b="0" i="0" dirty="0">
                <a:effectLst/>
                <a:latin typeface="Inter"/>
              </a:rPr>
              <a:t>Blockchain 3.0 allows different blockchain networks to communicate and share data, enabling cross-chain transactions and interoperability between </a:t>
            </a:r>
            <a:r>
              <a:rPr lang="en-US" b="0" i="0" dirty="0" err="1">
                <a:effectLst/>
                <a:latin typeface="Inter"/>
              </a:rPr>
              <a:t>dApps</a:t>
            </a:r>
            <a:r>
              <a:rPr lang="en-US" b="0" i="0" dirty="0">
                <a:effectLst/>
                <a:latin typeface="Inter"/>
              </a:rPr>
              <a:t>.</a:t>
            </a:r>
          </a:p>
          <a:p>
            <a:pPr marL="0" indent="0" algn="just">
              <a:buNone/>
            </a:pPr>
            <a:r>
              <a:rPr lang="en-US" b="1" i="0" dirty="0">
                <a:effectLst/>
                <a:latin typeface="Inter"/>
              </a:rPr>
              <a:t>2. Scalability: </a:t>
            </a:r>
            <a:r>
              <a:rPr lang="en-US" b="0" i="0" dirty="0">
                <a:effectLst/>
                <a:latin typeface="Inter"/>
              </a:rPr>
              <a:t>Blockchain 3.0 aims to overcome the scalability issues of earlier versions of blockchain technology by incorporating solutions such as sharding, side chains, and off-chain transactions.</a:t>
            </a:r>
          </a:p>
          <a:p>
            <a:pPr marL="0" indent="0" algn="just">
              <a:buNone/>
            </a:pPr>
            <a:r>
              <a:rPr lang="en-US" b="1" i="0" dirty="0">
                <a:effectLst/>
                <a:latin typeface="Inter"/>
              </a:rPr>
              <a:t>3. Privacy: </a:t>
            </a:r>
            <a:r>
              <a:rPr lang="en-US" b="0" i="0" dirty="0">
                <a:effectLst/>
                <a:latin typeface="Inter"/>
              </a:rPr>
              <a:t>Blockchain 3.0 introduces new privacy features such as zero-knowledge proofs, ring signatures, and stealth addresses. It enables users to maintain anonymity while transacting on the blockchain.</a:t>
            </a:r>
          </a:p>
          <a:p>
            <a:pPr marL="0" indent="0" algn="just">
              <a:buNone/>
            </a:pPr>
            <a:r>
              <a:rPr lang="en-US" b="1" i="0" dirty="0">
                <a:effectLst/>
                <a:latin typeface="Inter"/>
              </a:rPr>
              <a:t>4. Advanced Smart Contracts: </a:t>
            </a:r>
            <a:r>
              <a:rPr lang="en-US" b="0" i="0" dirty="0">
                <a:effectLst/>
                <a:latin typeface="Inter"/>
              </a:rPr>
              <a:t>Blockchain 3.0 allows for more complex and sophisticated contracts, enabling a wider range of </a:t>
            </a:r>
            <a:r>
              <a:rPr lang="en-US" b="0" i="0" dirty="0" err="1">
                <a:effectLst/>
                <a:latin typeface="Inter"/>
              </a:rPr>
              <a:t>dApps</a:t>
            </a:r>
            <a:r>
              <a:rPr lang="en-US" b="0" i="0" dirty="0">
                <a:effectLst/>
                <a:latin typeface="Inter"/>
              </a:rPr>
              <a:t>.</a:t>
            </a:r>
          </a:p>
          <a:p>
            <a:pPr marL="0" indent="0" algn="just">
              <a:buNone/>
            </a:pPr>
            <a:r>
              <a:rPr lang="en-US" b="1" i="0" dirty="0">
                <a:effectLst/>
                <a:latin typeface="Inter"/>
              </a:rPr>
              <a:t>5. Governance: </a:t>
            </a:r>
            <a:r>
              <a:rPr lang="en-US" b="0" i="0" dirty="0">
                <a:effectLst/>
                <a:latin typeface="Inter"/>
              </a:rPr>
              <a:t>Blockchain 3.0 introduces new mechanisms for decentralized governance. It allows stakeholders to participate in decision-making and helps ensure blockchain networks remain decentralized and secure.</a:t>
            </a:r>
          </a:p>
          <a:p>
            <a:pPr marL="0" indent="0" algn="just">
              <a:buNone/>
            </a:pPr>
            <a:r>
              <a:rPr lang="en-US" b="1" i="0" dirty="0">
                <a:effectLst/>
                <a:latin typeface="Inter"/>
              </a:rPr>
              <a:t>6. Sustainability: </a:t>
            </a:r>
            <a:r>
              <a:rPr lang="en-US" b="0" i="0" dirty="0">
                <a:effectLst/>
                <a:latin typeface="Inter"/>
              </a:rPr>
              <a:t>Blockchain 3.0 incorporates new consensus mechanisms that are more environmentally sustainable than earlier versions.</a:t>
            </a:r>
          </a:p>
          <a:p>
            <a:pPr algn="just"/>
            <a:endParaRPr lang="en-IN" dirty="0"/>
          </a:p>
        </p:txBody>
      </p:sp>
    </p:spTree>
    <p:extLst>
      <p:ext uri="{BB962C8B-B14F-4D97-AF65-F5344CB8AC3E}">
        <p14:creationId xmlns:p14="http://schemas.microsoft.com/office/powerpoint/2010/main" val="213161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63455-CFC0-9A2E-3713-F9403B70AB80}"/>
              </a:ext>
            </a:extLst>
          </p:cNvPr>
          <p:cNvSpPr>
            <a:spLocks noGrp="1"/>
          </p:cNvSpPr>
          <p:nvPr>
            <p:ph type="title"/>
          </p:nvPr>
        </p:nvSpPr>
        <p:spPr/>
        <p:txBody>
          <a:bodyPr/>
          <a:lstStyle/>
          <a:p>
            <a:r>
              <a:rPr lang="en-US" dirty="0"/>
              <a:t>Features of Microsoft Azure’s Blockchain</a:t>
            </a:r>
            <a:endParaRPr lang="en-IN" dirty="0"/>
          </a:p>
        </p:txBody>
      </p:sp>
      <p:sp>
        <p:nvSpPr>
          <p:cNvPr id="3" name="Content Placeholder 2">
            <a:extLst>
              <a:ext uri="{FF2B5EF4-FFF2-40B4-BE49-F238E27FC236}">
                <a16:creationId xmlns:a16="http://schemas.microsoft.com/office/drawing/2014/main" id="{F25195F8-AFE1-4762-D18B-B5A6BF9DCE78}"/>
              </a:ext>
            </a:extLst>
          </p:cNvPr>
          <p:cNvSpPr>
            <a:spLocks noGrp="1"/>
          </p:cNvSpPr>
          <p:nvPr>
            <p:ph idx="1"/>
          </p:nvPr>
        </p:nvSpPr>
        <p:spPr>
          <a:xfrm>
            <a:off x="838200" y="1825625"/>
            <a:ext cx="10515600" cy="4755928"/>
          </a:xfrm>
        </p:spPr>
        <p:txBody>
          <a:bodyPr>
            <a:normAutofit fontScale="77500" lnSpcReduction="20000"/>
          </a:bodyPr>
          <a:lstStyle/>
          <a:p>
            <a:pPr marL="514350" indent="-514350" algn="just" fontAlgn="base">
              <a:buFont typeface="+mj-lt"/>
              <a:buAutoNum type="arabicPeriod" startAt="4"/>
            </a:pPr>
            <a:r>
              <a:rPr lang="en-US" b="1" i="0" dirty="0">
                <a:solidFill>
                  <a:srgbClr val="C00000"/>
                </a:solidFill>
                <a:effectLst/>
                <a:latin typeface="inherit"/>
              </a:rPr>
              <a:t>Security:</a:t>
            </a:r>
            <a:r>
              <a:rPr lang="en-US" b="1" i="0" dirty="0">
                <a:solidFill>
                  <a:srgbClr val="19232D"/>
                </a:solidFill>
                <a:effectLst/>
                <a:latin typeface="inherit"/>
              </a:rPr>
              <a:t> </a:t>
            </a:r>
            <a:r>
              <a:rPr lang="en-US" b="0" i="0" dirty="0">
                <a:solidFill>
                  <a:srgbClr val="19232D"/>
                </a:solidFill>
                <a:effectLst/>
                <a:latin typeface="proxima-nova"/>
              </a:rPr>
              <a:t>All the transaction and validator nodes are protected using firewall rules. As the owner, you need to configure the firewall before you can access them. Also, data encryption is provided for all the transaction nodes. It is done via TLS.  On top of it, you can also add basic authentication, add more firewall rules, or even add access keys.</a:t>
            </a:r>
          </a:p>
          <a:p>
            <a:pPr marL="514350" indent="-514350" algn="just" fontAlgn="base">
              <a:buFont typeface="+mj-lt"/>
              <a:buAutoNum type="arabicPeriod" startAt="4"/>
            </a:pPr>
            <a:r>
              <a:rPr lang="en-US" b="1" i="0" dirty="0">
                <a:solidFill>
                  <a:srgbClr val="C00000"/>
                </a:solidFill>
                <a:effectLst/>
                <a:latin typeface="proxima-nova"/>
              </a:rPr>
              <a:t>Maintenance:</a:t>
            </a:r>
            <a:r>
              <a:rPr lang="en-US" b="0" i="0" dirty="0">
                <a:solidFill>
                  <a:srgbClr val="19232D"/>
                </a:solidFill>
                <a:effectLst/>
                <a:latin typeface="proxima-nova"/>
              </a:rPr>
              <a:t> The nodes are also maintained to ensure that they run with the latest version of the Blockchain. Azure BaaS is a managed service, and hence everything is managed by the Azure themselves. </a:t>
            </a:r>
          </a:p>
          <a:p>
            <a:pPr marL="514350" indent="-514350" algn="just" fontAlgn="base">
              <a:buFont typeface="+mj-lt"/>
              <a:buAutoNum type="arabicPeriod" startAt="4"/>
            </a:pPr>
            <a:r>
              <a:rPr lang="en-US" b="1" i="0" dirty="0">
                <a:solidFill>
                  <a:srgbClr val="C00000"/>
                </a:solidFill>
                <a:effectLst/>
                <a:latin typeface="proxima-nova"/>
              </a:rPr>
              <a:t>Consortium management: </a:t>
            </a:r>
            <a:r>
              <a:rPr lang="en-US" b="0" i="0" dirty="0">
                <a:solidFill>
                  <a:srgbClr val="19232D"/>
                </a:solidFill>
                <a:effectLst/>
                <a:latin typeface="proxima-nova"/>
              </a:rPr>
              <a:t>The consortium blockchain management is baked within the Azure Blockchain. With it, you get full access to the consortia. You also get full node management and the ability to add or remove members. Other key features supported by the consortium management include simplified policy enforcement and codeless </a:t>
            </a:r>
            <a:r>
              <a:rPr lang="en-US" b="0" i="0" dirty="0" err="1">
                <a:solidFill>
                  <a:srgbClr val="19232D"/>
                </a:solidFill>
                <a:effectLst/>
                <a:latin typeface="proxima-nova"/>
              </a:rPr>
              <a:t>permissioning</a:t>
            </a:r>
            <a:r>
              <a:rPr lang="en-US" b="0" i="0" dirty="0">
                <a:solidFill>
                  <a:srgbClr val="19232D"/>
                </a:solidFill>
                <a:effectLst/>
                <a:latin typeface="proxima-nova"/>
              </a:rPr>
              <a:t>. </a:t>
            </a:r>
          </a:p>
          <a:p>
            <a:pPr marL="514350" indent="-514350" algn="just" fontAlgn="base">
              <a:buFont typeface="+mj-lt"/>
              <a:buAutoNum type="arabicPeriod" startAt="4"/>
            </a:pPr>
            <a:r>
              <a:rPr lang="en-US" b="1" i="0" dirty="0">
                <a:solidFill>
                  <a:srgbClr val="C00000"/>
                </a:solidFill>
                <a:effectLst/>
                <a:latin typeface="inherit"/>
              </a:rPr>
              <a:t>Monitoring and logging: </a:t>
            </a:r>
            <a:r>
              <a:rPr lang="en-US" b="0" i="0" dirty="0">
                <a:solidFill>
                  <a:srgbClr val="19232D"/>
                </a:solidFill>
                <a:effectLst/>
                <a:latin typeface="proxima-nova"/>
              </a:rPr>
              <a:t>The monitoring feature is fully developed. Here, you will get tons of rich metrics to monitor your blockchain environment. It is managed by Azure Monitor Service, where you can get information about nodes storage, CPU, memory, and other important metrics, including transaction queue depth, blocks mined, and so on!</a:t>
            </a:r>
          </a:p>
          <a:p>
            <a:pPr algn="just" fontAlgn="base"/>
            <a:endParaRPr lang="en-US" b="0" i="0" dirty="0">
              <a:solidFill>
                <a:srgbClr val="19232D"/>
              </a:solidFill>
              <a:effectLst/>
              <a:latin typeface="proxima-nova"/>
            </a:endParaRPr>
          </a:p>
          <a:p>
            <a:endParaRPr lang="en-IN" dirty="0"/>
          </a:p>
        </p:txBody>
      </p:sp>
    </p:spTree>
    <p:extLst>
      <p:ext uri="{BB962C8B-B14F-4D97-AF65-F5344CB8AC3E}">
        <p14:creationId xmlns:p14="http://schemas.microsoft.com/office/powerpoint/2010/main" val="30524496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AA2B4-3537-7D47-AE01-F8B3CCFCE9F1}"/>
              </a:ext>
            </a:extLst>
          </p:cNvPr>
          <p:cNvSpPr>
            <a:spLocks noGrp="1"/>
          </p:cNvSpPr>
          <p:nvPr>
            <p:ph type="title"/>
          </p:nvPr>
        </p:nvSpPr>
        <p:spPr/>
        <p:txBody>
          <a:bodyPr/>
          <a:lstStyle/>
          <a:p>
            <a:r>
              <a:rPr lang="en-IN" dirty="0"/>
              <a:t>Azure Blockchain Workbench Architecture </a:t>
            </a:r>
          </a:p>
        </p:txBody>
      </p:sp>
      <p:pic>
        <p:nvPicPr>
          <p:cNvPr id="2050" name="Picture 2" descr="Azure Architecture Supply Chain Track and Trace">
            <a:extLst>
              <a:ext uri="{FF2B5EF4-FFF2-40B4-BE49-F238E27FC236}">
                <a16:creationId xmlns:a16="http://schemas.microsoft.com/office/drawing/2014/main" id="{0478C0D4-1837-9DF4-0F98-BEC433A367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258" y="1241556"/>
            <a:ext cx="10632558" cy="5528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446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921C9-B3DD-AE17-08D0-CC47497261BA}"/>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D809BBED-99B0-D5F5-B7A8-75936C07EB8A}"/>
              </a:ext>
            </a:extLst>
          </p:cNvPr>
          <p:cNvSpPr>
            <a:spLocks noGrp="1"/>
          </p:cNvSpPr>
          <p:nvPr>
            <p:ph idx="1"/>
          </p:nvPr>
        </p:nvSpPr>
        <p:spPr>
          <a:xfrm>
            <a:off x="838200" y="1307805"/>
            <a:ext cx="10515600" cy="4869158"/>
          </a:xfrm>
        </p:spPr>
        <p:txBody>
          <a:bodyPr>
            <a:normAutofit fontScale="62500" lnSpcReduction="20000"/>
          </a:bodyPr>
          <a:lstStyle/>
          <a:p>
            <a:r>
              <a:rPr lang="en-IN" b="1" dirty="0"/>
              <a:t>Identity and authentication</a:t>
            </a:r>
          </a:p>
          <a:p>
            <a:pPr marL="514350" indent="-514350" algn="just">
              <a:buFont typeface="+mj-lt"/>
              <a:buAutoNum type="arabicPeriod"/>
            </a:pPr>
            <a:r>
              <a:rPr lang="en-US" dirty="0"/>
              <a:t>Using Blockchain Workbench, a consortium can federate their enterprise identities using </a:t>
            </a:r>
            <a:r>
              <a:rPr lang="en-US" dirty="0">
                <a:solidFill>
                  <a:srgbClr val="FF0000"/>
                </a:solidFill>
              </a:rPr>
              <a:t>Azure Active Directory (Azure AD). </a:t>
            </a:r>
          </a:p>
          <a:p>
            <a:pPr marL="514350" indent="-514350" algn="just">
              <a:buFont typeface="+mj-lt"/>
              <a:buAutoNum type="arabicPeriod"/>
            </a:pPr>
            <a:r>
              <a:rPr lang="en-US" dirty="0"/>
              <a:t>The identity mapping facilitates authenticated login to client APIs and applications and uses the authentication policies of organizations. </a:t>
            </a:r>
          </a:p>
          <a:p>
            <a:pPr marL="514350" indent="-514350" algn="just">
              <a:buFont typeface="+mj-lt"/>
              <a:buAutoNum type="arabicPeriod"/>
            </a:pPr>
            <a:r>
              <a:rPr lang="en-US" dirty="0"/>
              <a:t>Workbench also provides the ability to associate enterprise </a:t>
            </a:r>
            <a:r>
              <a:rPr lang="en-US" dirty="0">
                <a:solidFill>
                  <a:srgbClr val="FF0000"/>
                </a:solidFill>
              </a:rPr>
              <a:t>identities to specific roles </a:t>
            </a:r>
            <a:r>
              <a:rPr lang="en-US" dirty="0"/>
              <a:t>within a given smart contract. In addition, Workbench also provides a mechanism to identify the actions those roles can take and at what time. </a:t>
            </a:r>
          </a:p>
          <a:p>
            <a:pPr marL="514350" indent="-514350" algn="just">
              <a:buFont typeface="+mj-lt"/>
              <a:buAutoNum type="arabicPeriod"/>
            </a:pPr>
            <a:r>
              <a:rPr lang="en-US" dirty="0"/>
              <a:t>After Blockchain Workbench is deployed, users interact with Blockchain Workbench either via </a:t>
            </a:r>
            <a:r>
              <a:rPr lang="en-US" dirty="0">
                <a:solidFill>
                  <a:srgbClr val="FF0000"/>
                </a:solidFill>
              </a:rPr>
              <a:t>the client applications, REST-based client API, or Messaging API</a:t>
            </a:r>
            <a:r>
              <a:rPr lang="en-US" dirty="0"/>
              <a:t>. </a:t>
            </a:r>
          </a:p>
          <a:p>
            <a:pPr marL="514350" indent="-514350" algn="just">
              <a:buFont typeface="+mj-lt"/>
              <a:buAutoNum type="arabicPeriod"/>
            </a:pPr>
            <a:r>
              <a:rPr lang="en-US" dirty="0"/>
              <a:t>Users </a:t>
            </a:r>
            <a:r>
              <a:rPr lang="en-US" dirty="0">
                <a:solidFill>
                  <a:srgbClr val="FF0000"/>
                </a:solidFill>
              </a:rPr>
              <a:t>federate their identities </a:t>
            </a:r>
            <a:r>
              <a:rPr lang="en-US" dirty="0"/>
              <a:t>to a consortium Azure AD by </a:t>
            </a:r>
            <a:r>
              <a:rPr lang="en-US" dirty="0">
                <a:solidFill>
                  <a:srgbClr val="FF0000"/>
                </a:solidFill>
              </a:rPr>
              <a:t>sending an email invitation </a:t>
            </a:r>
            <a:r>
              <a:rPr lang="en-US" dirty="0"/>
              <a:t>to participants at their email address. </a:t>
            </a:r>
          </a:p>
          <a:p>
            <a:pPr marL="514350" indent="-514350" algn="just">
              <a:buFont typeface="+mj-lt"/>
              <a:buAutoNum type="arabicPeriod"/>
            </a:pPr>
            <a:r>
              <a:rPr lang="en-US" dirty="0"/>
              <a:t>When logging in, these users are authenticated using the name, password, and policies. For example, </a:t>
            </a:r>
            <a:r>
              <a:rPr lang="en-US" dirty="0">
                <a:solidFill>
                  <a:srgbClr val="FF0000"/>
                </a:solidFill>
              </a:rPr>
              <a:t>two-factor authentication </a:t>
            </a:r>
            <a:r>
              <a:rPr lang="en-US" dirty="0"/>
              <a:t>of their organization. </a:t>
            </a:r>
          </a:p>
          <a:p>
            <a:pPr marL="514350" indent="-514350" algn="just">
              <a:buFont typeface="+mj-lt"/>
              <a:buAutoNum type="arabicPeriod"/>
            </a:pPr>
            <a:r>
              <a:rPr lang="en-US" dirty="0"/>
              <a:t>Azure AD is also used to assign users to a special administrator group. </a:t>
            </a:r>
          </a:p>
          <a:p>
            <a:pPr marL="514350" indent="-514350" algn="just">
              <a:buFont typeface="+mj-lt"/>
              <a:buAutoNum type="arabicPeriod"/>
            </a:pPr>
            <a:r>
              <a:rPr lang="en-US" dirty="0"/>
              <a:t>Users associated with the administrator group are granted access to rights and actions within Blockchain Workbench including deploying contracts and giving permissions to a user to access a contract. </a:t>
            </a:r>
          </a:p>
          <a:p>
            <a:pPr marL="514350" indent="-514350" algn="just">
              <a:buFont typeface="+mj-lt"/>
              <a:buAutoNum type="arabicPeriod"/>
            </a:pPr>
            <a:r>
              <a:rPr lang="en-US" dirty="0"/>
              <a:t>Users outside this group do not have access to administrator actions.</a:t>
            </a:r>
            <a:endParaRPr lang="en-IN" dirty="0"/>
          </a:p>
        </p:txBody>
      </p:sp>
    </p:spTree>
    <p:extLst>
      <p:ext uri="{BB962C8B-B14F-4D97-AF65-F5344CB8AC3E}">
        <p14:creationId xmlns:p14="http://schemas.microsoft.com/office/powerpoint/2010/main" val="757679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74C8F-62A1-7B6F-A38C-822644B0C9B4}"/>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33041E4A-D42C-FE4D-16B9-1AB851E63E07}"/>
              </a:ext>
            </a:extLst>
          </p:cNvPr>
          <p:cNvSpPr>
            <a:spLocks noGrp="1"/>
          </p:cNvSpPr>
          <p:nvPr>
            <p:ph idx="1"/>
          </p:nvPr>
        </p:nvSpPr>
        <p:spPr/>
        <p:txBody>
          <a:bodyPr>
            <a:normAutofit fontScale="77500" lnSpcReduction="20000"/>
          </a:bodyPr>
          <a:lstStyle/>
          <a:p>
            <a:r>
              <a:rPr lang="en-IN" b="1" dirty="0"/>
              <a:t>Client applications</a:t>
            </a:r>
          </a:p>
          <a:p>
            <a:pPr marL="514350" indent="-514350" algn="just">
              <a:buFont typeface="+mj-lt"/>
              <a:buAutoNum type="arabicPeriod"/>
            </a:pPr>
            <a:r>
              <a:rPr lang="en-US" dirty="0"/>
              <a:t>Workbench provides automatically generated client applications for web and mobile (iOS, Android), which can be used to validate, test, and view blockchain applications. </a:t>
            </a:r>
          </a:p>
          <a:p>
            <a:pPr marL="514350" indent="-514350" algn="just">
              <a:buFont typeface="+mj-lt"/>
              <a:buAutoNum type="arabicPeriod"/>
            </a:pPr>
            <a:r>
              <a:rPr lang="en-US" dirty="0"/>
              <a:t>The application interface is dynamically generated based on smart contract metadata and can accommodate any use case. </a:t>
            </a:r>
          </a:p>
          <a:p>
            <a:pPr marL="514350" indent="-514350" algn="just">
              <a:buFont typeface="+mj-lt"/>
              <a:buAutoNum type="arabicPeriod"/>
            </a:pPr>
            <a:r>
              <a:rPr lang="en-US" dirty="0"/>
              <a:t>The client applications deliver a user-facing front end to the complete blockchain applications generated by Blockchain Workbench.</a:t>
            </a:r>
            <a:r>
              <a:rPr lang="en-IN" dirty="0"/>
              <a:t> </a:t>
            </a:r>
          </a:p>
          <a:p>
            <a:pPr marL="514350" indent="-514350" algn="just">
              <a:buFont typeface="+mj-lt"/>
              <a:buAutoNum type="arabicPeriod"/>
            </a:pPr>
            <a:r>
              <a:rPr lang="en-US" dirty="0"/>
              <a:t>In the web application, authorized users can access the Administrator Console. </a:t>
            </a:r>
          </a:p>
          <a:p>
            <a:pPr marL="514350" indent="-514350" algn="just">
              <a:buFont typeface="+mj-lt"/>
              <a:buAutoNum type="arabicPeriod"/>
            </a:pPr>
            <a:r>
              <a:rPr lang="en-US" dirty="0"/>
              <a:t>The console is available to users in the Administrator group in Azure AD and provides access to the following functionality: </a:t>
            </a:r>
          </a:p>
          <a:p>
            <a:pPr marL="1028700" lvl="1" indent="-571500" algn="just">
              <a:buFont typeface="+mj-lt"/>
              <a:buAutoNum type="romanLcPeriod"/>
            </a:pPr>
            <a:r>
              <a:rPr lang="en-US" dirty="0"/>
              <a:t>Deploy Microsoft provided smart contracts for popular scenarios. For example, an asset transfer scenario. </a:t>
            </a:r>
          </a:p>
          <a:p>
            <a:pPr marL="1028700" lvl="1" indent="-571500" algn="just">
              <a:buFont typeface="+mj-lt"/>
              <a:buAutoNum type="romanLcPeriod"/>
            </a:pPr>
            <a:r>
              <a:rPr lang="en-US" dirty="0"/>
              <a:t>Upload and deploy their own smart contracts. </a:t>
            </a:r>
          </a:p>
          <a:p>
            <a:pPr marL="1028700" lvl="1" indent="-571500" algn="just">
              <a:buFont typeface="+mj-lt"/>
              <a:buAutoNum type="romanLcPeriod"/>
            </a:pPr>
            <a:r>
              <a:rPr lang="en-US" dirty="0"/>
              <a:t>Assign a user access to the smart contract in the context of a specific role.</a:t>
            </a:r>
            <a:endParaRPr lang="en-IN" dirty="0"/>
          </a:p>
        </p:txBody>
      </p:sp>
    </p:spTree>
    <p:extLst>
      <p:ext uri="{BB962C8B-B14F-4D97-AF65-F5344CB8AC3E}">
        <p14:creationId xmlns:p14="http://schemas.microsoft.com/office/powerpoint/2010/main" val="3106429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5258-4604-F8A4-560F-3116BA12A176}"/>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AF07C403-01B1-1985-34FE-E82F4671A9FC}"/>
              </a:ext>
            </a:extLst>
          </p:cNvPr>
          <p:cNvSpPr>
            <a:spLocks noGrp="1"/>
          </p:cNvSpPr>
          <p:nvPr>
            <p:ph idx="1"/>
          </p:nvPr>
        </p:nvSpPr>
        <p:spPr/>
        <p:txBody>
          <a:bodyPr>
            <a:normAutofit fontScale="85000" lnSpcReduction="20000"/>
          </a:bodyPr>
          <a:lstStyle/>
          <a:p>
            <a:r>
              <a:rPr lang="en-IN" b="1" dirty="0"/>
              <a:t>Gateway service API</a:t>
            </a:r>
          </a:p>
          <a:p>
            <a:pPr marL="514350" indent="-514350" algn="just">
              <a:buFont typeface="+mj-lt"/>
              <a:buAutoNum type="arabicPeriod"/>
            </a:pPr>
            <a:r>
              <a:rPr lang="en-US" dirty="0"/>
              <a:t>Blockchain Workbench includes a </a:t>
            </a:r>
            <a:r>
              <a:rPr lang="en-US" dirty="0">
                <a:solidFill>
                  <a:srgbClr val="FF0000"/>
                </a:solidFill>
              </a:rPr>
              <a:t>REST-based gateway </a:t>
            </a:r>
            <a:r>
              <a:rPr lang="en-US" dirty="0"/>
              <a:t>service API. </a:t>
            </a:r>
          </a:p>
          <a:p>
            <a:pPr marL="514350" indent="-514350" algn="just">
              <a:buFont typeface="+mj-lt"/>
              <a:buAutoNum type="arabicPeriod"/>
            </a:pPr>
            <a:r>
              <a:rPr lang="en-US" dirty="0"/>
              <a:t>When writing to a blockchain, the API generates and delivers messages to an </a:t>
            </a:r>
            <a:r>
              <a:rPr lang="en-US" dirty="0">
                <a:solidFill>
                  <a:srgbClr val="FF0000"/>
                </a:solidFill>
              </a:rPr>
              <a:t>event broker</a:t>
            </a:r>
            <a:r>
              <a:rPr lang="en-US" dirty="0"/>
              <a:t>. </a:t>
            </a:r>
          </a:p>
          <a:p>
            <a:pPr marL="514350" indent="-514350" algn="just">
              <a:buFont typeface="+mj-lt"/>
              <a:buAutoNum type="arabicPeriod"/>
            </a:pPr>
            <a:r>
              <a:rPr lang="en-US" dirty="0"/>
              <a:t>When data is requested by the API, queries are sent to the </a:t>
            </a:r>
            <a:r>
              <a:rPr lang="en-US" dirty="0">
                <a:solidFill>
                  <a:srgbClr val="FF0000"/>
                </a:solidFill>
              </a:rPr>
              <a:t>off-chain SQL database</a:t>
            </a:r>
            <a:r>
              <a:rPr lang="en-US" dirty="0"/>
              <a:t>. </a:t>
            </a:r>
          </a:p>
          <a:p>
            <a:pPr marL="514350" indent="-514350" algn="just">
              <a:buFont typeface="+mj-lt"/>
              <a:buAutoNum type="arabicPeriod"/>
            </a:pPr>
            <a:r>
              <a:rPr lang="en-US" dirty="0"/>
              <a:t>The SQL database contains a </a:t>
            </a:r>
            <a:r>
              <a:rPr lang="en-US" dirty="0">
                <a:solidFill>
                  <a:srgbClr val="FF0000"/>
                </a:solidFill>
              </a:rPr>
              <a:t>replica of on-chain data and metadata </a:t>
            </a:r>
            <a:r>
              <a:rPr lang="en-US" dirty="0"/>
              <a:t>that provides context and configuration information for supported smart contracts. </a:t>
            </a:r>
          </a:p>
          <a:p>
            <a:pPr marL="514350" indent="-514350" algn="just">
              <a:buFont typeface="+mj-lt"/>
              <a:buAutoNum type="arabicPeriod"/>
            </a:pPr>
            <a:r>
              <a:rPr lang="en-US" dirty="0"/>
              <a:t>Queries return the required data from the off-chain replica in a format informed by the metadata for the contract. </a:t>
            </a:r>
          </a:p>
          <a:p>
            <a:pPr marL="514350" indent="-514350" algn="just">
              <a:buFont typeface="+mj-lt"/>
              <a:buAutoNum type="arabicPeriod"/>
            </a:pPr>
            <a:r>
              <a:rPr lang="en-US" dirty="0"/>
              <a:t>Developers can access the gateway service API to build or integrate blockchain solutions without relying on Blockchain Workbench client apps.</a:t>
            </a:r>
            <a:endParaRPr lang="en-IN" dirty="0"/>
          </a:p>
        </p:txBody>
      </p:sp>
    </p:spTree>
    <p:extLst>
      <p:ext uri="{BB962C8B-B14F-4D97-AF65-F5344CB8AC3E}">
        <p14:creationId xmlns:p14="http://schemas.microsoft.com/office/powerpoint/2010/main" val="13565127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61135-4FF2-C6CD-05F2-4C6479167997}"/>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C1B8CA1A-E7B4-63A6-B381-95C69EBFDFEF}"/>
              </a:ext>
            </a:extLst>
          </p:cNvPr>
          <p:cNvSpPr>
            <a:spLocks noGrp="1"/>
          </p:cNvSpPr>
          <p:nvPr>
            <p:ph idx="1"/>
          </p:nvPr>
        </p:nvSpPr>
        <p:spPr/>
        <p:txBody>
          <a:bodyPr>
            <a:normAutofit fontScale="85000" lnSpcReduction="20000"/>
          </a:bodyPr>
          <a:lstStyle/>
          <a:p>
            <a:r>
              <a:rPr lang="en-IN" b="1" dirty="0"/>
              <a:t>Message broker for incoming messages</a:t>
            </a:r>
          </a:p>
          <a:p>
            <a:pPr marL="514350" indent="-514350" algn="just">
              <a:buFont typeface="+mj-lt"/>
              <a:buAutoNum type="arabicPeriod"/>
            </a:pPr>
            <a:r>
              <a:rPr lang="en-US" dirty="0"/>
              <a:t>Developers who want to send messages directly to Blockchain Workbench can send messages directly to </a:t>
            </a:r>
            <a:r>
              <a:rPr lang="en-US" dirty="0">
                <a:solidFill>
                  <a:srgbClr val="FF0000"/>
                </a:solidFill>
              </a:rPr>
              <a:t>Service Bus</a:t>
            </a:r>
            <a:r>
              <a:rPr lang="en-US" dirty="0"/>
              <a:t>. </a:t>
            </a:r>
          </a:p>
          <a:p>
            <a:pPr marL="514350" indent="-514350" algn="just">
              <a:buFont typeface="+mj-lt"/>
              <a:buAutoNum type="arabicPeriod"/>
            </a:pPr>
            <a:r>
              <a:rPr lang="en-US" dirty="0"/>
              <a:t>For example, </a:t>
            </a:r>
            <a:r>
              <a:rPr lang="en-US" dirty="0">
                <a:solidFill>
                  <a:srgbClr val="FF0000"/>
                </a:solidFill>
              </a:rPr>
              <a:t>messages API </a:t>
            </a:r>
            <a:r>
              <a:rPr lang="en-US" dirty="0"/>
              <a:t>could be used for system-to-system integration or IoT devices. </a:t>
            </a:r>
          </a:p>
          <a:p>
            <a:pPr algn="just"/>
            <a:r>
              <a:rPr lang="en-US" b="1" dirty="0"/>
              <a:t>Message broker for downstream consumers </a:t>
            </a:r>
          </a:p>
          <a:p>
            <a:pPr marL="514350" indent="-514350" algn="just">
              <a:buFont typeface="+mj-lt"/>
              <a:buAutoNum type="arabicPeriod"/>
            </a:pPr>
            <a:r>
              <a:rPr lang="en-US" dirty="0"/>
              <a:t>During the lifecycle of the application, events occur. Events can be triggered by the </a:t>
            </a:r>
            <a:r>
              <a:rPr lang="en-US" dirty="0">
                <a:solidFill>
                  <a:srgbClr val="FF0000"/>
                </a:solidFill>
              </a:rPr>
              <a:t>Gateway API or on the ledger</a:t>
            </a:r>
            <a:r>
              <a:rPr lang="en-US" dirty="0"/>
              <a:t>. </a:t>
            </a:r>
          </a:p>
          <a:p>
            <a:pPr marL="514350" indent="-514350" algn="just">
              <a:buFont typeface="+mj-lt"/>
              <a:buAutoNum type="arabicPeriod"/>
            </a:pPr>
            <a:r>
              <a:rPr lang="en-US" dirty="0"/>
              <a:t>Event notifications can initiate </a:t>
            </a:r>
            <a:r>
              <a:rPr lang="en-US" dirty="0">
                <a:solidFill>
                  <a:srgbClr val="FF0000"/>
                </a:solidFill>
              </a:rPr>
              <a:t>downstream code </a:t>
            </a:r>
            <a:r>
              <a:rPr lang="en-US" dirty="0"/>
              <a:t>based on the event. </a:t>
            </a:r>
          </a:p>
          <a:p>
            <a:pPr marL="514350" indent="-514350" algn="just">
              <a:buFont typeface="+mj-lt"/>
              <a:buAutoNum type="arabicPeriod"/>
            </a:pPr>
            <a:r>
              <a:rPr lang="en-US" dirty="0"/>
              <a:t>Blockchain Workbench automatically deploys two types of event consumers. </a:t>
            </a:r>
          </a:p>
          <a:p>
            <a:pPr marL="514350" indent="-514350" algn="just">
              <a:buFont typeface="+mj-lt"/>
              <a:buAutoNum type="arabicPeriod"/>
            </a:pPr>
            <a:r>
              <a:rPr lang="en-US" dirty="0"/>
              <a:t>One consumer is triggered by blockchain events to </a:t>
            </a:r>
            <a:r>
              <a:rPr lang="en-US" dirty="0">
                <a:solidFill>
                  <a:srgbClr val="FF0000"/>
                </a:solidFill>
              </a:rPr>
              <a:t>populate the off-chain SQL store</a:t>
            </a:r>
            <a:r>
              <a:rPr lang="en-US" dirty="0"/>
              <a:t>. The other consumer is to </a:t>
            </a:r>
            <a:r>
              <a:rPr lang="en-US" dirty="0">
                <a:solidFill>
                  <a:srgbClr val="FF0000"/>
                </a:solidFill>
              </a:rPr>
              <a:t>capture metadata for events </a:t>
            </a:r>
            <a:r>
              <a:rPr lang="en-US" dirty="0"/>
              <a:t>generated by the API related to the upload and storage of documents.</a:t>
            </a:r>
            <a:endParaRPr lang="en-IN" dirty="0"/>
          </a:p>
        </p:txBody>
      </p:sp>
    </p:spTree>
    <p:extLst>
      <p:ext uri="{BB962C8B-B14F-4D97-AF65-F5344CB8AC3E}">
        <p14:creationId xmlns:p14="http://schemas.microsoft.com/office/powerpoint/2010/main" val="35629504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44299-368C-6673-11A2-C649366C35CE}"/>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E9734247-DA07-2E4B-3489-35EEB4D495FE}"/>
              </a:ext>
            </a:extLst>
          </p:cNvPr>
          <p:cNvSpPr>
            <a:spLocks noGrp="1"/>
          </p:cNvSpPr>
          <p:nvPr>
            <p:ph idx="1"/>
          </p:nvPr>
        </p:nvSpPr>
        <p:spPr>
          <a:xfrm>
            <a:off x="838200" y="1499191"/>
            <a:ext cx="10515600" cy="4677772"/>
          </a:xfrm>
        </p:spPr>
        <p:txBody>
          <a:bodyPr>
            <a:normAutofit fontScale="92500" lnSpcReduction="20000"/>
          </a:bodyPr>
          <a:lstStyle/>
          <a:p>
            <a:pPr algn="just"/>
            <a:r>
              <a:rPr lang="en-US" b="1" dirty="0"/>
              <a:t>Message consumers: </a:t>
            </a:r>
            <a:r>
              <a:rPr lang="en-US" dirty="0"/>
              <a:t>Message consumers take messages from Service Bus. The underlying </a:t>
            </a:r>
            <a:r>
              <a:rPr lang="en-US" dirty="0" err="1"/>
              <a:t>eventing</a:t>
            </a:r>
            <a:r>
              <a:rPr lang="en-US" dirty="0"/>
              <a:t> model for message consumers allows for extensions of additional services and systems. For example, you could add support to populate </a:t>
            </a:r>
            <a:r>
              <a:rPr lang="en-US" dirty="0" err="1"/>
              <a:t>CosmosDB</a:t>
            </a:r>
            <a:r>
              <a:rPr lang="en-US" dirty="0"/>
              <a:t> or evaluate messages using Azure Streaming Analytics. The following sections describe the message consumers included in Blockchain Workbench. </a:t>
            </a:r>
          </a:p>
          <a:p>
            <a:pPr algn="just"/>
            <a:r>
              <a:rPr lang="en-US" b="1" dirty="0"/>
              <a:t>Distributed ledger consumer: </a:t>
            </a:r>
            <a:r>
              <a:rPr lang="en-US" dirty="0"/>
              <a:t>Distributed ledger technology (DLT) messages contain the metadata for transactions to be written to the blockchain. The consumer retrieves the messages and pushes the data to a transaction builder, signer, and router. </a:t>
            </a:r>
          </a:p>
          <a:p>
            <a:pPr algn="just"/>
            <a:r>
              <a:rPr lang="en-US" b="1" dirty="0"/>
              <a:t>Database consumer: </a:t>
            </a:r>
            <a:r>
              <a:rPr lang="en-US" dirty="0"/>
              <a:t>The database consumer takes messages from Service Bus and pushes the data to an attached database, such as SQL database. </a:t>
            </a:r>
          </a:p>
          <a:p>
            <a:pPr algn="just"/>
            <a:r>
              <a:rPr lang="en-US" b="1" dirty="0"/>
              <a:t>Storage consumer: </a:t>
            </a:r>
            <a:r>
              <a:rPr lang="en-US" dirty="0"/>
              <a:t>The storage consumer takes messages from Service Bus and pushes data to an attached storage. For example, storing hashed documents in Azure Storage.</a:t>
            </a:r>
            <a:endParaRPr lang="en-IN" dirty="0"/>
          </a:p>
        </p:txBody>
      </p:sp>
    </p:spTree>
    <p:extLst>
      <p:ext uri="{BB962C8B-B14F-4D97-AF65-F5344CB8AC3E}">
        <p14:creationId xmlns:p14="http://schemas.microsoft.com/office/powerpoint/2010/main" val="29629535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6784B-AE73-D148-ABE4-21950C2C50DA}"/>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4C4246B2-317F-9F76-2E7B-81CD10EAB819}"/>
              </a:ext>
            </a:extLst>
          </p:cNvPr>
          <p:cNvSpPr>
            <a:spLocks noGrp="1"/>
          </p:cNvSpPr>
          <p:nvPr>
            <p:ph idx="1"/>
          </p:nvPr>
        </p:nvSpPr>
        <p:spPr/>
        <p:txBody>
          <a:bodyPr>
            <a:normAutofit fontScale="62500" lnSpcReduction="20000"/>
          </a:bodyPr>
          <a:lstStyle/>
          <a:p>
            <a:pPr algn="just"/>
            <a:r>
              <a:rPr lang="en-US" b="1" dirty="0"/>
              <a:t>Transaction builder and signer: </a:t>
            </a:r>
          </a:p>
          <a:p>
            <a:pPr marL="514350" indent="-514350" algn="just">
              <a:buFont typeface="+mj-lt"/>
              <a:buAutoNum type="arabicPeriod"/>
            </a:pPr>
            <a:r>
              <a:rPr lang="en-US" dirty="0"/>
              <a:t>If a message on the inbound message broker needs to be written to the blockchain, it will be processed by the DLT consumer. </a:t>
            </a:r>
          </a:p>
          <a:p>
            <a:pPr marL="514350" indent="-514350" algn="just">
              <a:buFont typeface="+mj-lt"/>
              <a:buAutoNum type="arabicPeriod"/>
            </a:pPr>
            <a:r>
              <a:rPr lang="en-US" dirty="0"/>
              <a:t>The DLT consumer is a service, which retrieves the message containing metadata for a desired transaction to execute and then sends the information to the transaction builder and signer. </a:t>
            </a:r>
          </a:p>
          <a:p>
            <a:pPr marL="514350" indent="-514350" algn="just">
              <a:buFont typeface="+mj-lt"/>
              <a:buAutoNum type="arabicPeriod"/>
            </a:pPr>
            <a:r>
              <a:rPr lang="en-US" dirty="0"/>
              <a:t>The transaction builder and signer </a:t>
            </a:r>
            <a:r>
              <a:rPr lang="en-US" dirty="0">
                <a:solidFill>
                  <a:srgbClr val="FF0000"/>
                </a:solidFill>
              </a:rPr>
              <a:t>assembles a blockchain transaction based </a:t>
            </a:r>
            <a:r>
              <a:rPr lang="en-US" dirty="0"/>
              <a:t>on the data and the desired blockchain destination. </a:t>
            </a:r>
          </a:p>
          <a:p>
            <a:pPr marL="514350" indent="-514350" algn="just">
              <a:buFont typeface="+mj-lt"/>
              <a:buAutoNum type="arabicPeriod"/>
            </a:pPr>
            <a:r>
              <a:rPr lang="en-US" dirty="0"/>
              <a:t>Once assembled, the transaction is signed. </a:t>
            </a:r>
            <a:r>
              <a:rPr lang="en-US" dirty="0">
                <a:solidFill>
                  <a:srgbClr val="FF0000"/>
                </a:solidFill>
              </a:rPr>
              <a:t>Private keys are stored in Azure Key Vault</a:t>
            </a:r>
            <a:r>
              <a:rPr lang="en-US" dirty="0"/>
              <a:t>. </a:t>
            </a:r>
          </a:p>
          <a:p>
            <a:pPr marL="514350" indent="-514350" algn="just">
              <a:buFont typeface="+mj-lt"/>
              <a:buAutoNum type="arabicPeriod"/>
            </a:pPr>
            <a:r>
              <a:rPr lang="en-US" dirty="0"/>
              <a:t>Blockchain Workbench </a:t>
            </a:r>
            <a:r>
              <a:rPr lang="en-US" dirty="0">
                <a:solidFill>
                  <a:srgbClr val="FF0000"/>
                </a:solidFill>
              </a:rPr>
              <a:t>retrieves the appropriate private key from Key Vault and signs the transaction outside of Key Vault</a:t>
            </a:r>
            <a:r>
              <a:rPr lang="en-US" dirty="0"/>
              <a:t>. </a:t>
            </a:r>
          </a:p>
          <a:p>
            <a:pPr marL="514350" indent="-514350" algn="just">
              <a:buFont typeface="+mj-lt"/>
              <a:buAutoNum type="arabicPeriod"/>
            </a:pPr>
            <a:r>
              <a:rPr lang="en-US" dirty="0"/>
              <a:t>Once signed, the transaction is sent to transaction routers and ledgers. </a:t>
            </a:r>
          </a:p>
          <a:p>
            <a:pPr algn="just"/>
            <a:r>
              <a:rPr lang="en-US" b="1" dirty="0"/>
              <a:t>Transaction routers and ledgers:  </a:t>
            </a:r>
          </a:p>
          <a:p>
            <a:pPr marL="514350" indent="-514350" algn="just">
              <a:buFont typeface="+mj-lt"/>
              <a:buAutoNum type="arabicPeriod"/>
            </a:pPr>
            <a:r>
              <a:rPr lang="en-US" dirty="0"/>
              <a:t>Transaction routers and ledgers </a:t>
            </a:r>
            <a:r>
              <a:rPr lang="en-US" dirty="0">
                <a:solidFill>
                  <a:srgbClr val="FF0000"/>
                </a:solidFill>
              </a:rPr>
              <a:t>take signed transactions </a:t>
            </a:r>
            <a:r>
              <a:rPr lang="en-US" dirty="0"/>
              <a:t>and route them to the appropriate blockchain. </a:t>
            </a:r>
          </a:p>
          <a:p>
            <a:pPr marL="514350" indent="-514350" algn="just">
              <a:buFont typeface="+mj-lt"/>
              <a:buAutoNum type="arabicPeriod"/>
            </a:pPr>
            <a:r>
              <a:rPr lang="en-US" dirty="0"/>
              <a:t>Currently, Blockchain Workbench supports Ethereum as its target blockchain.</a:t>
            </a:r>
            <a:endParaRPr lang="en-IN" dirty="0"/>
          </a:p>
        </p:txBody>
      </p:sp>
    </p:spTree>
    <p:extLst>
      <p:ext uri="{BB962C8B-B14F-4D97-AF65-F5344CB8AC3E}">
        <p14:creationId xmlns:p14="http://schemas.microsoft.com/office/powerpoint/2010/main" val="40505177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18746-0C45-225B-2FCC-2DCA3F3702BE}"/>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9F829613-EDBB-02BD-9880-3E8ADC9F6992}"/>
              </a:ext>
            </a:extLst>
          </p:cNvPr>
          <p:cNvSpPr>
            <a:spLocks noGrp="1"/>
          </p:cNvSpPr>
          <p:nvPr>
            <p:ph idx="1"/>
          </p:nvPr>
        </p:nvSpPr>
        <p:spPr/>
        <p:txBody>
          <a:bodyPr>
            <a:normAutofit fontScale="92500" lnSpcReduction="20000"/>
          </a:bodyPr>
          <a:lstStyle/>
          <a:p>
            <a:r>
              <a:rPr lang="en-US" b="1" dirty="0"/>
              <a:t>DLT watcher </a:t>
            </a:r>
          </a:p>
          <a:p>
            <a:pPr marL="514350" indent="-514350" algn="just">
              <a:buFont typeface="+mj-lt"/>
              <a:buAutoNum type="arabicPeriod"/>
            </a:pPr>
            <a:r>
              <a:rPr lang="en-US" dirty="0"/>
              <a:t>A distributed ledger technology (DLT) watcher </a:t>
            </a:r>
            <a:r>
              <a:rPr lang="en-US" dirty="0">
                <a:solidFill>
                  <a:srgbClr val="FF0000"/>
                </a:solidFill>
              </a:rPr>
              <a:t>monitors events occurring on blockchains </a:t>
            </a:r>
            <a:r>
              <a:rPr lang="en-US" dirty="0"/>
              <a:t>attached to Blockchain Workbench. </a:t>
            </a:r>
          </a:p>
          <a:p>
            <a:pPr marL="514350" indent="-514350" algn="just">
              <a:buFont typeface="+mj-lt"/>
              <a:buAutoNum type="arabicPeriod"/>
            </a:pPr>
            <a:r>
              <a:rPr lang="en-US" dirty="0"/>
              <a:t>Events reflect information relevant to individuals and systems. For example, the creation of new contract instances, execution of transactions, and changes of state. </a:t>
            </a:r>
          </a:p>
          <a:p>
            <a:pPr marL="514350" indent="-514350" algn="just">
              <a:buFont typeface="+mj-lt"/>
              <a:buAutoNum type="arabicPeriod"/>
            </a:pPr>
            <a:r>
              <a:rPr lang="en-US" dirty="0"/>
              <a:t>The events are captured and sent to the outbound message broker, so they can be consumed by downstream consumers. </a:t>
            </a:r>
          </a:p>
          <a:p>
            <a:pPr marL="514350" indent="-514350" algn="just">
              <a:buFont typeface="+mj-lt"/>
              <a:buAutoNum type="arabicPeriod"/>
            </a:pPr>
            <a:r>
              <a:rPr lang="en-US" dirty="0"/>
              <a:t>For example, the SQL consumer monitors events, consumes them, and populates the SQL database with the included values. </a:t>
            </a:r>
          </a:p>
          <a:p>
            <a:pPr marL="514350" indent="-514350" algn="just">
              <a:buFont typeface="+mj-lt"/>
              <a:buAutoNum type="arabicPeriod"/>
            </a:pPr>
            <a:r>
              <a:rPr lang="en-US" dirty="0"/>
              <a:t>The copy enables the recreation of a replica of on-chain data in an off-chain store.</a:t>
            </a:r>
            <a:endParaRPr lang="en-IN" dirty="0"/>
          </a:p>
        </p:txBody>
      </p:sp>
    </p:spTree>
    <p:extLst>
      <p:ext uri="{BB962C8B-B14F-4D97-AF65-F5344CB8AC3E}">
        <p14:creationId xmlns:p14="http://schemas.microsoft.com/office/powerpoint/2010/main" val="25550197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B1AD-179F-0993-B564-2EADC0D390DE}"/>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FFF6B6BC-7D0C-66E0-A1B1-1F3B703BC019}"/>
              </a:ext>
            </a:extLst>
          </p:cNvPr>
          <p:cNvSpPr>
            <a:spLocks noGrp="1"/>
          </p:cNvSpPr>
          <p:nvPr>
            <p:ph idx="1"/>
          </p:nvPr>
        </p:nvSpPr>
        <p:spPr/>
        <p:txBody>
          <a:bodyPr>
            <a:normAutofit fontScale="85000" lnSpcReduction="20000"/>
          </a:bodyPr>
          <a:lstStyle/>
          <a:p>
            <a:pPr algn="just"/>
            <a:r>
              <a:rPr lang="en-US" b="1" dirty="0"/>
              <a:t>Azure SQL database </a:t>
            </a:r>
          </a:p>
          <a:p>
            <a:pPr marL="514350" indent="-514350" algn="just">
              <a:buFont typeface="+mj-lt"/>
              <a:buAutoNum type="arabicPeriod"/>
            </a:pPr>
            <a:r>
              <a:rPr lang="en-US" dirty="0"/>
              <a:t>The Azure SQL database attached to Blockchain Workbench stores contract definitions, configuration metadata, and a SQL-accessible replica of data stored in the blockchain. </a:t>
            </a:r>
          </a:p>
          <a:p>
            <a:pPr marL="514350" indent="-514350" algn="just">
              <a:buFont typeface="+mj-lt"/>
              <a:buAutoNum type="arabicPeriod"/>
            </a:pPr>
            <a:r>
              <a:rPr lang="en-US" dirty="0"/>
              <a:t>This data can easily be queried, visualized, or analyzed by directly accessing the database. </a:t>
            </a:r>
          </a:p>
          <a:p>
            <a:pPr marL="514350" indent="-514350" algn="just">
              <a:buFont typeface="+mj-lt"/>
              <a:buAutoNum type="arabicPeriod"/>
            </a:pPr>
            <a:r>
              <a:rPr lang="en-US" dirty="0"/>
              <a:t>Developers and other users can use the database for reporting, analytics, or other data-centric integrations. For example, users can visualize transaction data using Power BI. </a:t>
            </a:r>
          </a:p>
          <a:p>
            <a:pPr marL="514350" indent="-514350" algn="just">
              <a:buFont typeface="+mj-lt"/>
              <a:buAutoNum type="arabicPeriod"/>
            </a:pPr>
            <a:r>
              <a:rPr lang="en-US" dirty="0"/>
              <a:t>This off-chain storage provides the ability for enterprise organizations to query data in SQL rather than in a blockchain ledger. </a:t>
            </a:r>
          </a:p>
          <a:p>
            <a:pPr marL="514350" indent="-514350" algn="just">
              <a:buFont typeface="+mj-lt"/>
              <a:buAutoNum type="arabicPeriod"/>
            </a:pPr>
            <a:r>
              <a:rPr lang="en-US" dirty="0"/>
              <a:t>Also, by standardizing on a standard schema that's agnostic of blockchain technology stacks, the off-chain storage enables the reuse of reports and other artifacts across projects, scenarios, and organizations.</a:t>
            </a:r>
            <a:endParaRPr lang="en-IN" dirty="0"/>
          </a:p>
        </p:txBody>
      </p:sp>
    </p:spTree>
    <p:extLst>
      <p:ext uri="{BB962C8B-B14F-4D97-AF65-F5344CB8AC3E}">
        <p14:creationId xmlns:p14="http://schemas.microsoft.com/office/powerpoint/2010/main" val="284274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BEAE-BA34-EB6A-9879-62ABAD9E5C40}"/>
              </a:ext>
            </a:extLst>
          </p:cNvPr>
          <p:cNvSpPr>
            <a:spLocks noGrp="1"/>
          </p:cNvSpPr>
          <p:nvPr>
            <p:ph type="title"/>
          </p:nvPr>
        </p:nvSpPr>
        <p:spPr/>
        <p:txBody>
          <a:bodyPr/>
          <a:lstStyle/>
          <a:p>
            <a:r>
              <a:rPr lang="en-US" b="1" i="0" dirty="0">
                <a:solidFill>
                  <a:srgbClr val="000000"/>
                </a:solidFill>
                <a:effectLst/>
                <a:latin typeface="Inter"/>
              </a:rPr>
              <a:t>Examples of Blockchain 3.0 Projects</a:t>
            </a:r>
            <a:br>
              <a:rPr lang="en-US" b="1" i="0" dirty="0">
                <a:solidFill>
                  <a:srgbClr val="000000"/>
                </a:solidFill>
                <a:effectLst/>
                <a:latin typeface="Inter"/>
              </a:rPr>
            </a:br>
            <a:endParaRPr lang="en-IN" dirty="0"/>
          </a:p>
        </p:txBody>
      </p:sp>
      <p:sp>
        <p:nvSpPr>
          <p:cNvPr id="3" name="Content Placeholder 2">
            <a:extLst>
              <a:ext uri="{FF2B5EF4-FFF2-40B4-BE49-F238E27FC236}">
                <a16:creationId xmlns:a16="http://schemas.microsoft.com/office/drawing/2014/main" id="{BE39E412-D523-FFD0-A61B-83A1C3B88561}"/>
              </a:ext>
            </a:extLst>
          </p:cNvPr>
          <p:cNvSpPr>
            <a:spLocks noGrp="1"/>
          </p:cNvSpPr>
          <p:nvPr>
            <p:ph idx="1"/>
          </p:nvPr>
        </p:nvSpPr>
        <p:spPr>
          <a:xfrm>
            <a:off x="838200" y="1244009"/>
            <a:ext cx="10515600" cy="4932954"/>
          </a:xfrm>
        </p:spPr>
        <p:txBody>
          <a:bodyPr>
            <a:normAutofit fontScale="62500" lnSpcReduction="20000"/>
          </a:bodyPr>
          <a:lstStyle/>
          <a:p>
            <a:pPr marL="0" indent="0" algn="just">
              <a:buNone/>
            </a:pPr>
            <a:r>
              <a:rPr lang="en-US" b="0" i="0" dirty="0">
                <a:effectLst/>
                <a:latin typeface="Inter"/>
              </a:rPr>
              <a:t>Some examples of blockchain 3.0 include,</a:t>
            </a:r>
          </a:p>
          <a:p>
            <a:pPr marL="0" indent="0" algn="just">
              <a:buNone/>
            </a:pPr>
            <a:r>
              <a:rPr lang="en-US" b="1" i="0" dirty="0">
                <a:effectLst/>
                <a:latin typeface="Inter"/>
              </a:rPr>
              <a:t>1. EOS</a:t>
            </a:r>
          </a:p>
          <a:p>
            <a:pPr algn="just"/>
            <a:r>
              <a:rPr lang="en-US" b="0" i="0" dirty="0">
                <a:effectLst/>
                <a:latin typeface="Inter"/>
              </a:rPr>
              <a:t>EOS is a blockchain platform that aims to provide a highly scalable and flexible infrastructure for decentralized applications (</a:t>
            </a:r>
            <a:r>
              <a:rPr lang="en-US" b="0" i="0" dirty="0" err="1">
                <a:effectLst/>
                <a:latin typeface="Inter"/>
              </a:rPr>
              <a:t>dApps</a:t>
            </a:r>
            <a:r>
              <a:rPr lang="en-US" b="0" i="0" dirty="0">
                <a:effectLst/>
                <a:latin typeface="Inter"/>
              </a:rPr>
              <a:t>).</a:t>
            </a:r>
          </a:p>
          <a:p>
            <a:pPr algn="just"/>
            <a:r>
              <a:rPr lang="en-US" b="0" i="0" dirty="0">
                <a:effectLst/>
                <a:latin typeface="Inter"/>
              </a:rPr>
              <a:t>It uses a Delegated Proof-of-Stake (</a:t>
            </a:r>
            <a:r>
              <a:rPr lang="en-US" b="0" i="0" dirty="0" err="1">
                <a:effectLst/>
                <a:latin typeface="Inter"/>
              </a:rPr>
              <a:t>DPoS</a:t>
            </a:r>
            <a:r>
              <a:rPr lang="en-US" b="0" i="0" dirty="0">
                <a:effectLst/>
                <a:latin typeface="Inter"/>
              </a:rPr>
              <a:t>) consensus algorithm, which is faster and more efficient than traditional algorithms like Proof-of-Work (</a:t>
            </a:r>
            <a:r>
              <a:rPr lang="en-US" b="0" i="0" dirty="0" err="1">
                <a:effectLst/>
                <a:latin typeface="Inter"/>
              </a:rPr>
              <a:t>PoW</a:t>
            </a:r>
            <a:r>
              <a:rPr lang="en-US" b="0" i="0" dirty="0">
                <a:effectLst/>
                <a:latin typeface="Inter"/>
              </a:rPr>
              <a:t>) and Proof-of-Stake (</a:t>
            </a:r>
            <a:r>
              <a:rPr lang="en-US" b="0" i="0" dirty="0" err="1">
                <a:effectLst/>
                <a:latin typeface="Inter"/>
              </a:rPr>
              <a:t>PoS</a:t>
            </a:r>
            <a:r>
              <a:rPr lang="en-US" b="0" i="0" dirty="0">
                <a:effectLst/>
                <a:latin typeface="Inter"/>
              </a:rPr>
              <a:t>).</a:t>
            </a:r>
          </a:p>
          <a:p>
            <a:pPr marL="0" indent="0" algn="just">
              <a:buNone/>
            </a:pPr>
            <a:r>
              <a:rPr lang="en-US" b="1" i="0" dirty="0">
                <a:effectLst/>
                <a:latin typeface="Inter"/>
              </a:rPr>
              <a:t>2. Cardano</a:t>
            </a:r>
          </a:p>
          <a:p>
            <a:pPr algn="just"/>
            <a:r>
              <a:rPr lang="en-US" b="0" i="0" dirty="0">
                <a:effectLst/>
                <a:latin typeface="Inter"/>
              </a:rPr>
              <a:t>Cardano is a blockchain platform that uses a unique consensus algorithm called Ouroboros. It aims to provide a highly secure and scalable infrastructure for </a:t>
            </a:r>
            <a:r>
              <a:rPr lang="en-US" b="0" i="0" dirty="0" err="1">
                <a:effectLst/>
                <a:latin typeface="Inter"/>
              </a:rPr>
              <a:t>dApps</a:t>
            </a:r>
            <a:r>
              <a:rPr lang="en-US" b="0" i="0" dirty="0">
                <a:effectLst/>
                <a:latin typeface="Inter"/>
              </a:rPr>
              <a:t> and smart contracts.</a:t>
            </a:r>
          </a:p>
          <a:p>
            <a:pPr algn="just"/>
            <a:r>
              <a:rPr lang="en-US" b="0" i="0" dirty="0">
                <a:effectLst/>
                <a:latin typeface="Inter"/>
              </a:rPr>
              <a:t>Cardano also incorporates a treasury system that allows stakeholders to vote on allocating funds for development initiatives.</a:t>
            </a:r>
          </a:p>
          <a:p>
            <a:pPr marL="0" indent="0" algn="just">
              <a:buNone/>
            </a:pPr>
            <a:r>
              <a:rPr lang="en-US" b="1" i="0" dirty="0">
                <a:effectLst/>
                <a:latin typeface="Inter"/>
              </a:rPr>
              <a:t>3. </a:t>
            </a:r>
            <a:r>
              <a:rPr lang="en-US" b="1" i="0" dirty="0" err="1">
                <a:effectLst/>
                <a:latin typeface="Inter"/>
              </a:rPr>
              <a:t>Polkadot</a:t>
            </a:r>
            <a:endParaRPr lang="en-US" b="1" i="0" dirty="0">
              <a:effectLst/>
              <a:latin typeface="Inter"/>
            </a:endParaRPr>
          </a:p>
          <a:p>
            <a:pPr algn="just"/>
            <a:r>
              <a:rPr lang="en-US" b="0" i="0" dirty="0" err="1">
                <a:effectLst/>
                <a:latin typeface="Inter"/>
              </a:rPr>
              <a:t>Polkadot</a:t>
            </a:r>
            <a:r>
              <a:rPr lang="en-US" b="0" i="0" dirty="0">
                <a:effectLst/>
                <a:latin typeface="Inter"/>
              </a:rPr>
              <a:t> is a blockchain platform that aims to provide interoperability between different blockchains. It uses a unique sharding architecture to process multiple transactions simultaneously.</a:t>
            </a:r>
          </a:p>
          <a:p>
            <a:pPr algn="just"/>
            <a:r>
              <a:rPr lang="en-US" b="0" i="0" dirty="0" err="1">
                <a:effectLst/>
                <a:latin typeface="Inter"/>
              </a:rPr>
              <a:t>Polkadot</a:t>
            </a:r>
            <a:r>
              <a:rPr lang="en-US" b="0" i="0" dirty="0">
                <a:effectLst/>
                <a:latin typeface="Inter"/>
              </a:rPr>
              <a:t> also incorporates a governance mechanism that allows stakeholders to vote on important decisions related to the platform.</a:t>
            </a:r>
          </a:p>
          <a:p>
            <a:pPr algn="just"/>
            <a:endParaRPr lang="en-IN" dirty="0"/>
          </a:p>
        </p:txBody>
      </p:sp>
    </p:spTree>
    <p:extLst>
      <p:ext uri="{BB962C8B-B14F-4D97-AF65-F5344CB8AC3E}">
        <p14:creationId xmlns:p14="http://schemas.microsoft.com/office/powerpoint/2010/main" val="1235742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9285-31D9-8A69-4DAA-0E5F7BC6C828}"/>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AEAE18F8-7403-23A6-6B77-333651471F62}"/>
              </a:ext>
            </a:extLst>
          </p:cNvPr>
          <p:cNvSpPr>
            <a:spLocks noGrp="1"/>
          </p:cNvSpPr>
          <p:nvPr>
            <p:ph idx="1"/>
          </p:nvPr>
        </p:nvSpPr>
        <p:spPr/>
        <p:txBody>
          <a:bodyPr>
            <a:normAutofit fontScale="70000" lnSpcReduction="20000"/>
          </a:bodyPr>
          <a:lstStyle/>
          <a:p>
            <a:pPr algn="just"/>
            <a:r>
              <a:rPr lang="en-US" b="1" dirty="0"/>
              <a:t>Azure Storage </a:t>
            </a:r>
          </a:p>
          <a:p>
            <a:pPr marL="514350" indent="-514350" algn="just">
              <a:buFont typeface="+mj-lt"/>
              <a:buAutoNum type="arabicPeriod"/>
            </a:pPr>
            <a:r>
              <a:rPr lang="en-US" dirty="0"/>
              <a:t>Azure Storage is used to store contracts and metadata associated with contracts. </a:t>
            </a:r>
          </a:p>
          <a:p>
            <a:pPr marL="514350" indent="-514350" algn="just">
              <a:buFont typeface="+mj-lt"/>
              <a:buAutoNum type="arabicPeriod"/>
            </a:pPr>
            <a:r>
              <a:rPr lang="en-US" dirty="0"/>
              <a:t>From purchase orders and bills of lading; to images used in the news and medical imagery, to video originating from a continuum including police body cameras and major motion pictures, documents play a role in many blockchain-centric scenarios. </a:t>
            </a:r>
          </a:p>
          <a:p>
            <a:pPr marL="514350" indent="-514350" algn="just">
              <a:buFont typeface="+mj-lt"/>
              <a:buAutoNum type="arabicPeriod"/>
            </a:pPr>
            <a:r>
              <a:rPr lang="en-US" dirty="0"/>
              <a:t>Documents are not appropriate to place directly on the blockchain. Blockchain Workbench supports the ability to add documents or other media content with blockchain business logic. </a:t>
            </a:r>
          </a:p>
          <a:p>
            <a:pPr marL="514350" indent="-514350" algn="just">
              <a:buFont typeface="+mj-lt"/>
              <a:buAutoNum type="arabicPeriod"/>
            </a:pPr>
            <a:r>
              <a:rPr lang="en-US" dirty="0"/>
              <a:t>A hash of the document or media content is stored in the blockchain and the actual document or media content is stored in Azure Storage. </a:t>
            </a:r>
          </a:p>
          <a:p>
            <a:pPr marL="514350" indent="-514350" algn="just">
              <a:buFont typeface="+mj-lt"/>
              <a:buAutoNum type="arabicPeriod"/>
            </a:pPr>
            <a:r>
              <a:rPr lang="en-US" dirty="0"/>
              <a:t>The associated transaction information is delivered to the inbound message broker, packaged up, signed, and routed to the blockchain. This process triggers events, which are shared via the outbound message broker. </a:t>
            </a:r>
          </a:p>
          <a:p>
            <a:pPr marL="514350" indent="-514350" algn="just">
              <a:buFont typeface="+mj-lt"/>
              <a:buAutoNum type="arabicPeriod"/>
            </a:pPr>
            <a:r>
              <a:rPr lang="en-US" dirty="0"/>
              <a:t>The SQL DB consumes this information and sends it to the DB for later querying. </a:t>
            </a:r>
          </a:p>
          <a:p>
            <a:pPr marL="514350" indent="-514350" algn="just">
              <a:buFont typeface="+mj-lt"/>
              <a:buAutoNum type="arabicPeriod"/>
            </a:pPr>
            <a:r>
              <a:rPr lang="en-US" dirty="0"/>
              <a:t>Downstream systems could also consume these events to act as appropriate.</a:t>
            </a:r>
            <a:endParaRPr lang="en-IN" dirty="0"/>
          </a:p>
        </p:txBody>
      </p:sp>
    </p:spTree>
    <p:extLst>
      <p:ext uri="{BB962C8B-B14F-4D97-AF65-F5344CB8AC3E}">
        <p14:creationId xmlns:p14="http://schemas.microsoft.com/office/powerpoint/2010/main" val="29539152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6581E-33F8-D61D-D1C7-ACDA64873E5E}"/>
              </a:ext>
            </a:extLst>
          </p:cNvPr>
          <p:cNvSpPr>
            <a:spLocks noGrp="1"/>
          </p:cNvSpPr>
          <p:nvPr>
            <p:ph type="title"/>
          </p:nvPr>
        </p:nvSpPr>
        <p:spPr/>
        <p:txBody>
          <a:bodyPr/>
          <a:lstStyle/>
          <a:p>
            <a:r>
              <a:rPr lang="en-IN" dirty="0"/>
              <a:t>Azure Blockchain Workbench Architecture </a:t>
            </a:r>
          </a:p>
        </p:txBody>
      </p:sp>
      <p:sp>
        <p:nvSpPr>
          <p:cNvPr id="3" name="Content Placeholder 2">
            <a:extLst>
              <a:ext uri="{FF2B5EF4-FFF2-40B4-BE49-F238E27FC236}">
                <a16:creationId xmlns:a16="http://schemas.microsoft.com/office/drawing/2014/main" id="{849DCD54-4C8D-41DD-4598-8918C0E0F52E}"/>
              </a:ext>
            </a:extLst>
          </p:cNvPr>
          <p:cNvSpPr>
            <a:spLocks noGrp="1"/>
          </p:cNvSpPr>
          <p:nvPr>
            <p:ph idx="1"/>
          </p:nvPr>
        </p:nvSpPr>
        <p:spPr/>
        <p:txBody>
          <a:bodyPr>
            <a:normAutofit lnSpcReduction="10000"/>
          </a:bodyPr>
          <a:lstStyle/>
          <a:p>
            <a:r>
              <a:rPr lang="en-US" b="1" dirty="0"/>
              <a:t>Monitoring</a:t>
            </a:r>
            <a:r>
              <a:rPr lang="en-US" dirty="0"/>
              <a:t> </a:t>
            </a:r>
          </a:p>
          <a:p>
            <a:pPr marL="514350" indent="-514350" algn="just">
              <a:buFont typeface="+mj-lt"/>
              <a:buAutoNum type="arabicPeriod"/>
            </a:pPr>
            <a:r>
              <a:rPr lang="en-US" dirty="0"/>
              <a:t>Workbench provides application logging using Application Insights and Azure Monitor. </a:t>
            </a:r>
          </a:p>
          <a:p>
            <a:pPr marL="514350" indent="-514350" algn="just">
              <a:buFont typeface="+mj-lt"/>
              <a:buAutoNum type="arabicPeriod"/>
            </a:pPr>
            <a:r>
              <a:rPr lang="en-US" dirty="0"/>
              <a:t>Application Insights is used to store all logged information from Blockchain Workbench and includes errors, warnings, and successful operations. </a:t>
            </a:r>
          </a:p>
          <a:p>
            <a:pPr marL="514350" indent="-514350" algn="just">
              <a:buFont typeface="+mj-lt"/>
              <a:buAutoNum type="arabicPeriod"/>
            </a:pPr>
            <a:r>
              <a:rPr lang="en-US" dirty="0"/>
              <a:t>Application Insights can be used by developers to debug issues with Blockchain Workbench. </a:t>
            </a:r>
          </a:p>
          <a:p>
            <a:pPr marL="514350" indent="-514350" algn="just">
              <a:buFont typeface="+mj-lt"/>
              <a:buAutoNum type="arabicPeriod"/>
            </a:pPr>
            <a:r>
              <a:rPr lang="en-US" dirty="0"/>
              <a:t>Azure Monitor provides information on the health of the blockchain network.</a:t>
            </a:r>
            <a:endParaRPr lang="en-IN" dirty="0"/>
          </a:p>
        </p:txBody>
      </p:sp>
    </p:spTree>
    <p:extLst>
      <p:ext uri="{BB962C8B-B14F-4D97-AF65-F5344CB8AC3E}">
        <p14:creationId xmlns:p14="http://schemas.microsoft.com/office/powerpoint/2010/main" val="9198944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68DC-C41F-65CF-94FC-CBA7FA298E17}"/>
              </a:ext>
            </a:extLst>
          </p:cNvPr>
          <p:cNvSpPr>
            <a:spLocks noGrp="1"/>
          </p:cNvSpPr>
          <p:nvPr>
            <p:ph type="title"/>
          </p:nvPr>
        </p:nvSpPr>
        <p:spPr/>
        <p:txBody>
          <a:bodyPr/>
          <a:lstStyle/>
          <a:p>
            <a:r>
              <a:rPr lang="en-US" b="1" i="0" dirty="0">
                <a:solidFill>
                  <a:srgbClr val="414141"/>
                </a:solidFill>
                <a:effectLst/>
                <a:latin typeface="Roboto" panose="02000000000000000000" pitchFamily="2" charset="0"/>
              </a:rPr>
              <a:t>Benefits of Azure Blockchain Service</a:t>
            </a:r>
            <a:endParaRPr lang="en-IN" dirty="0"/>
          </a:p>
        </p:txBody>
      </p:sp>
      <p:sp>
        <p:nvSpPr>
          <p:cNvPr id="3" name="Content Placeholder 2">
            <a:extLst>
              <a:ext uri="{FF2B5EF4-FFF2-40B4-BE49-F238E27FC236}">
                <a16:creationId xmlns:a16="http://schemas.microsoft.com/office/drawing/2014/main" id="{886BDB6E-F38A-44A4-F0C0-9A6F6FC742CE}"/>
              </a:ext>
            </a:extLst>
          </p:cNvPr>
          <p:cNvSpPr>
            <a:spLocks noGrp="1"/>
          </p:cNvSpPr>
          <p:nvPr>
            <p:ph idx="1"/>
          </p:nvPr>
        </p:nvSpPr>
        <p:spPr/>
        <p:txBody>
          <a:bodyPr>
            <a:normAutofit lnSpcReduction="10000"/>
          </a:bodyPr>
          <a:lstStyle/>
          <a:p>
            <a:r>
              <a:rPr lang="en-US" dirty="0">
                <a:solidFill>
                  <a:srgbClr val="FF0000"/>
                </a:solidFill>
              </a:rPr>
              <a:t>Lower Cost </a:t>
            </a:r>
            <a:r>
              <a:rPr lang="en-US" dirty="0"/>
              <a:t>:Azure is a bespoke suite of solutions where you only pay for what you use</a:t>
            </a:r>
          </a:p>
          <a:p>
            <a:r>
              <a:rPr lang="en-US" dirty="0">
                <a:solidFill>
                  <a:srgbClr val="FF0000"/>
                </a:solidFill>
              </a:rPr>
              <a:t>Higher Security</a:t>
            </a:r>
            <a:r>
              <a:rPr lang="en-US" dirty="0"/>
              <a:t>: Microsoft provides leading security and compliance for data privacy laws</a:t>
            </a:r>
          </a:p>
          <a:p>
            <a:r>
              <a:rPr lang="en-US" dirty="0">
                <a:solidFill>
                  <a:srgbClr val="FF0000"/>
                </a:solidFill>
              </a:rPr>
              <a:t>Increased Productivity</a:t>
            </a:r>
            <a:r>
              <a:rPr lang="en-US" dirty="0"/>
              <a:t>: Azure comes with many accelerators to enable rapid implementation of solutions</a:t>
            </a:r>
          </a:p>
          <a:p>
            <a:r>
              <a:rPr lang="en-US" dirty="0">
                <a:solidFill>
                  <a:srgbClr val="FF0000"/>
                </a:solidFill>
              </a:rPr>
              <a:t>Global Scale</a:t>
            </a:r>
            <a:r>
              <a:rPr lang="en-US" dirty="0"/>
              <a:t>: Azure is built so that solutions can seamlessly flex from small to a global scale </a:t>
            </a:r>
          </a:p>
          <a:p>
            <a:r>
              <a:rPr lang="en-US" dirty="0">
                <a:solidFill>
                  <a:srgbClr val="FF0000"/>
                </a:solidFill>
              </a:rPr>
              <a:t>Intelligent</a:t>
            </a:r>
            <a:r>
              <a:rPr lang="en-US" dirty="0"/>
              <a:t>: Microsoft is bringing their investment in AI into Azure to help you manage your network</a:t>
            </a:r>
          </a:p>
          <a:p>
            <a:pPr marL="0" indent="0">
              <a:buNone/>
            </a:pPr>
            <a:endParaRPr lang="en-IN" dirty="0"/>
          </a:p>
        </p:txBody>
      </p:sp>
    </p:spTree>
    <p:extLst>
      <p:ext uri="{BB962C8B-B14F-4D97-AF65-F5344CB8AC3E}">
        <p14:creationId xmlns:p14="http://schemas.microsoft.com/office/powerpoint/2010/main" val="263771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F77A6-CE8A-7952-F2E7-FA32D340F89A}"/>
              </a:ext>
            </a:extLst>
          </p:cNvPr>
          <p:cNvSpPr>
            <a:spLocks noGrp="1"/>
          </p:cNvSpPr>
          <p:nvPr>
            <p:ph type="title"/>
          </p:nvPr>
        </p:nvSpPr>
        <p:spPr/>
        <p:txBody>
          <a:bodyPr/>
          <a:lstStyle/>
          <a:p>
            <a:r>
              <a:rPr lang="en-US" dirty="0"/>
              <a:t>Introduction to Hyperledger</a:t>
            </a:r>
            <a:endParaRPr lang="en-IN" dirty="0"/>
          </a:p>
        </p:txBody>
      </p:sp>
      <p:sp>
        <p:nvSpPr>
          <p:cNvPr id="3" name="Content Placeholder 2">
            <a:extLst>
              <a:ext uri="{FF2B5EF4-FFF2-40B4-BE49-F238E27FC236}">
                <a16:creationId xmlns:a16="http://schemas.microsoft.com/office/drawing/2014/main" id="{947E9741-CFB5-968A-EADD-098ABB5640FA}"/>
              </a:ext>
            </a:extLst>
          </p:cNvPr>
          <p:cNvSpPr>
            <a:spLocks noGrp="1"/>
          </p:cNvSpPr>
          <p:nvPr>
            <p:ph idx="1"/>
          </p:nvPr>
        </p:nvSpPr>
        <p:spPr>
          <a:xfrm>
            <a:off x="838200" y="1488558"/>
            <a:ext cx="10515600" cy="5124893"/>
          </a:xfrm>
        </p:spPr>
        <p:txBody>
          <a:bodyPr>
            <a:normAutofit lnSpcReduction="10000"/>
          </a:bodyPr>
          <a:lstStyle/>
          <a:p>
            <a:pPr algn="just"/>
            <a:r>
              <a:rPr lang="en-US" b="0" i="0" dirty="0">
                <a:solidFill>
                  <a:srgbClr val="3A3A3A"/>
                </a:solidFill>
                <a:effectLst/>
                <a:latin typeface="Open Sans" panose="020B0606030504020204" pitchFamily="34" charset="0"/>
              </a:rPr>
              <a:t>“Hyperledger is an open-sourced community of communities to benefit an ecosystem of Hyperledger based solution providers and users focused on blockchain related use cases that will work across a variety of industrial sectors.“ – Brian </a:t>
            </a:r>
            <a:r>
              <a:rPr lang="en-US" b="0" i="0" dirty="0" err="1">
                <a:solidFill>
                  <a:srgbClr val="3A3A3A"/>
                </a:solidFill>
                <a:effectLst/>
                <a:latin typeface="Open Sans" panose="020B0606030504020204" pitchFamily="34" charset="0"/>
              </a:rPr>
              <a:t>Behlendorf</a:t>
            </a:r>
            <a:r>
              <a:rPr lang="en-US" b="0" i="0" dirty="0">
                <a:solidFill>
                  <a:srgbClr val="3A3A3A"/>
                </a:solidFill>
                <a:effectLst/>
                <a:latin typeface="Open Sans" panose="020B0606030504020204" pitchFamily="34" charset="0"/>
              </a:rPr>
              <a:t>, Executive Director of Hyperledger.</a:t>
            </a:r>
          </a:p>
          <a:p>
            <a:pPr algn="just"/>
            <a:r>
              <a:rPr lang="en-US" b="0" i="0" dirty="0">
                <a:solidFill>
                  <a:srgbClr val="3A3A3A"/>
                </a:solidFill>
                <a:effectLst/>
                <a:latin typeface="Open Sans" panose="020B0606030504020204" pitchFamily="34" charset="0"/>
              </a:rPr>
              <a:t>Hyperledger is an open-source collaborative effort created to advance cross-industry </a:t>
            </a:r>
            <a:r>
              <a:rPr lang="en-US" dirty="0">
                <a:solidFill>
                  <a:srgbClr val="6458C0"/>
                </a:solidFill>
                <a:latin typeface="Open Sans" panose="020B0606030504020204" pitchFamily="34" charset="0"/>
              </a:rPr>
              <a:t>blockchain technologies</a:t>
            </a:r>
            <a:r>
              <a:rPr lang="en-US" b="0" i="0" dirty="0">
                <a:solidFill>
                  <a:srgbClr val="3A3A3A"/>
                </a:solidFill>
                <a:effectLst/>
                <a:latin typeface="Open Sans" panose="020B0606030504020204" pitchFamily="34" charset="0"/>
              </a:rPr>
              <a:t>. </a:t>
            </a:r>
          </a:p>
          <a:p>
            <a:pPr algn="just"/>
            <a:r>
              <a:rPr lang="en-US" b="0" i="0" dirty="0">
                <a:solidFill>
                  <a:srgbClr val="3A3A3A"/>
                </a:solidFill>
                <a:effectLst/>
                <a:latin typeface="Open Sans" panose="020B0606030504020204" pitchFamily="34" charset="0"/>
              </a:rPr>
              <a:t>It is not a specific blockchain or cryptocurrency, but rather a collection of blockchain frameworks, tools, and libraries that are designed to provide developers with a starting point for building robust, enterprise-grade blockchain solutions.</a:t>
            </a:r>
          </a:p>
          <a:p>
            <a:pPr algn="just"/>
            <a:r>
              <a:rPr lang="en-US" b="0" i="0" dirty="0">
                <a:solidFill>
                  <a:srgbClr val="3A3A3A"/>
                </a:solidFill>
                <a:effectLst/>
                <a:latin typeface="Open Sans" panose="020B0606030504020204" pitchFamily="34" charset="0"/>
              </a:rPr>
              <a:t>The project is managed by the Linux Foundation and is supported by a global community of developers and contributors who work together to improve the performance, scalability, and security of blockchain technology.</a:t>
            </a:r>
          </a:p>
          <a:p>
            <a:endParaRPr lang="en-IN" dirty="0"/>
          </a:p>
        </p:txBody>
      </p:sp>
    </p:spTree>
    <p:extLst>
      <p:ext uri="{BB962C8B-B14F-4D97-AF65-F5344CB8AC3E}">
        <p14:creationId xmlns:p14="http://schemas.microsoft.com/office/powerpoint/2010/main" val="123041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2A5E-D6F2-182A-1EAB-63E4C922E4C0}"/>
              </a:ext>
            </a:extLst>
          </p:cNvPr>
          <p:cNvSpPr>
            <a:spLocks noGrp="1"/>
          </p:cNvSpPr>
          <p:nvPr>
            <p:ph type="title"/>
          </p:nvPr>
        </p:nvSpPr>
        <p:spPr/>
        <p:txBody>
          <a:bodyPr/>
          <a:lstStyle/>
          <a:p>
            <a:r>
              <a:rPr lang="en-US" dirty="0"/>
              <a:t>Why is Hyperledger Necessary?</a:t>
            </a:r>
            <a:endParaRPr lang="en-IN" dirty="0"/>
          </a:p>
        </p:txBody>
      </p:sp>
      <p:sp>
        <p:nvSpPr>
          <p:cNvPr id="3" name="Content Placeholder 2">
            <a:extLst>
              <a:ext uri="{FF2B5EF4-FFF2-40B4-BE49-F238E27FC236}">
                <a16:creationId xmlns:a16="http://schemas.microsoft.com/office/drawing/2014/main" id="{8882D724-B2EC-6F9D-4408-3DD6769C8717}"/>
              </a:ext>
            </a:extLst>
          </p:cNvPr>
          <p:cNvSpPr>
            <a:spLocks noGrp="1"/>
          </p:cNvSpPr>
          <p:nvPr>
            <p:ph idx="1"/>
          </p:nvPr>
        </p:nvSpPr>
        <p:spPr/>
        <p:txBody>
          <a:bodyPr>
            <a:normAutofit lnSpcReduction="10000"/>
          </a:bodyPr>
          <a:lstStyle/>
          <a:p>
            <a:r>
              <a:rPr lang="en-US" dirty="0"/>
              <a:t>Public blockchains do not support private and confidential transactions.</a:t>
            </a:r>
          </a:p>
          <a:p>
            <a:r>
              <a:rPr lang="en-US" dirty="0"/>
              <a:t>Public blockchain is having issues with scalability.</a:t>
            </a:r>
          </a:p>
          <a:p>
            <a:pPr algn="just"/>
            <a:r>
              <a:rPr lang="en-US" dirty="0"/>
              <a:t>During rigorous testing, developers involved realized that in blockchain networks, where every peer needs to validate each and every transaction and run consensus at the same time, take a huge blow in terms of scalability. </a:t>
            </a:r>
          </a:p>
          <a:p>
            <a:pPr algn="just"/>
            <a:r>
              <a:rPr lang="en-US" dirty="0"/>
              <a:t>Above that, transactions with a measure of confidentiality and privacy attached to them cannot be executed on public blockchains due to the exhaustive measures that are taken to ensure the integrity of a transaction.</a:t>
            </a:r>
            <a:endParaRPr lang="en-IN" dirty="0"/>
          </a:p>
        </p:txBody>
      </p:sp>
    </p:spTree>
    <p:extLst>
      <p:ext uri="{BB962C8B-B14F-4D97-AF65-F5344CB8AC3E}">
        <p14:creationId xmlns:p14="http://schemas.microsoft.com/office/powerpoint/2010/main" val="3230353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9A683-81F6-82A5-D471-729D07403237}"/>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Hyperledger Transaction </a:t>
            </a:r>
            <a:endParaRPr lang="en-IN" dirty="0"/>
          </a:p>
        </p:txBody>
      </p:sp>
      <p:pic>
        <p:nvPicPr>
          <p:cNvPr id="4" name="Content Placeholder 3">
            <a:extLst>
              <a:ext uri="{FF2B5EF4-FFF2-40B4-BE49-F238E27FC236}">
                <a16:creationId xmlns:a16="http://schemas.microsoft.com/office/drawing/2014/main" id="{224CDC07-3062-F82A-D3F8-04F0227B1385}"/>
              </a:ext>
            </a:extLst>
          </p:cNvPr>
          <p:cNvPicPr>
            <a:picLocks noGrp="1" noChangeAspect="1"/>
          </p:cNvPicPr>
          <p:nvPr>
            <p:ph idx="1"/>
          </p:nvPr>
        </p:nvPicPr>
        <p:blipFill>
          <a:blip r:embed="rId2"/>
          <a:stretch>
            <a:fillRect/>
          </a:stretch>
        </p:blipFill>
        <p:spPr>
          <a:xfrm>
            <a:off x="1242220" y="1825625"/>
            <a:ext cx="9707560" cy="4351338"/>
          </a:xfrm>
          <a:prstGeom prst="rect">
            <a:avLst/>
          </a:prstGeom>
        </p:spPr>
      </p:pic>
      <p:sp>
        <p:nvSpPr>
          <p:cNvPr id="6" name="TextBox 5">
            <a:extLst>
              <a:ext uri="{FF2B5EF4-FFF2-40B4-BE49-F238E27FC236}">
                <a16:creationId xmlns:a16="http://schemas.microsoft.com/office/drawing/2014/main" id="{C7A8AD1C-8E7A-9BA3-0703-848206DE39A3}"/>
              </a:ext>
            </a:extLst>
          </p:cNvPr>
          <p:cNvSpPr txBox="1"/>
          <p:nvPr/>
        </p:nvSpPr>
        <p:spPr>
          <a:xfrm>
            <a:off x="5677785" y="5365530"/>
            <a:ext cx="45719" cy="369332"/>
          </a:xfrm>
          <a:prstGeom prst="rect">
            <a:avLst/>
          </a:prstGeom>
          <a:noFill/>
        </p:spPr>
        <p:txBody>
          <a:bodyPr wrap="square" rtlCol="0">
            <a:spAutoFit/>
          </a:bodyPr>
          <a:lstStyle/>
          <a:p>
            <a:r>
              <a:rPr lang="en-US" dirty="0"/>
              <a:t>, </a:t>
            </a:r>
            <a:endParaRPr lang="en-IN" dirty="0"/>
          </a:p>
        </p:txBody>
      </p:sp>
    </p:spTree>
    <p:extLst>
      <p:ext uri="{BB962C8B-B14F-4D97-AF65-F5344CB8AC3E}">
        <p14:creationId xmlns:p14="http://schemas.microsoft.com/office/powerpoint/2010/main" val="3223903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5CC2C-CAD5-631D-E784-10A526541022}"/>
              </a:ext>
            </a:extLst>
          </p:cNvPr>
          <p:cNvSpPr>
            <a:spLocks noGrp="1"/>
          </p:cNvSpPr>
          <p:nvPr>
            <p:ph type="title"/>
          </p:nvPr>
        </p:nvSpPr>
        <p:spPr/>
        <p:txBody>
          <a:bodyPr/>
          <a:lstStyle/>
          <a:p>
            <a:r>
              <a:rPr lang="en-US" dirty="0"/>
              <a:t>Hyperledger Frameworks and Tools</a:t>
            </a:r>
            <a:endParaRPr lang="en-IN" dirty="0"/>
          </a:p>
        </p:txBody>
      </p:sp>
      <p:pic>
        <p:nvPicPr>
          <p:cNvPr id="2050" name="Picture 2">
            <a:extLst>
              <a:ext uri="{FF2B5EF4-FFF2-40B4-BE49-F238E27FC236}">
                <a16:creationId xmlns:a16="http://schemas.microsoft.com/office/drawing/2014/main" id="{79289F8C-0554-4C92-E436-694D4DC02F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908189"/>
            <a:ext cx="10515600" cy="4186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638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2C49-3A5D-BEE4-7A5D-0894F131101D}"/>
              </a:ext>
            </a:extLst>
          </p:cNvPr>
          <p:cNvSpPr>
            <a:spLocks noGrp="1"/>
          </p:cNvSpPr>
          <p:nvPr>
            <p:ph type="title"/>
          </p:nvPr>
        </p:nvSpPr>
        <p:spPr/>
        <p:txBody>
          <a:bodyPr/>
          <a:lstStyle/>
          <a:p>
            <a:r>
              <a:rPr lang="en-IN" b="1" i="0" dirty="0">
                <a:solidFill>
                  <a:srgbClr val="4A4A4A"/>
                </a:solidFill>
                <a:effectLst/>
                <a:latin typeface="Open Sans" panose="020B0606030504020204" pitchFamily="34" charset="0"/>
              </a:rPr>
              <a:t>Hyperledger Frameworks</a:t>
            </a:r>
            <a:br>
              <a:rPr lang="en-IN" b="0" i="0" dirty="0">
                <a:solidFill>
                  <a:srgbClr val="4A4A4A"/>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C8E5488F-9EE0-C9BC-6ED4-907E263ED541}"/>
              </a:ext>
            </a:extLst>
          </p:cNvPr>
          <p:cNvSpPr>
            <a:spLocks noGrp="1"/>
          </p:cNvSpPr>
          <p:nvPr>
            <p:ph idx="1"/>
          </p:nvPr>
        </p:nvSpPr>
        <p:spPr/>
        <p:txBody>
          <a:bodyPr>
            <a:normAutofit/>
          </a:bodyPr>
          <a:lstStyle/>
          <a:p>
            <a:pPr algn="just">
              <a:buFont typeface="Arial" panose="020B0604020202020204" pitchFamily="34" charset="0"/>
              <a:buChar char="•"/>
            </a:pPr>
            <a:r>
              <a:rPr lang="en-US" b="1" i="0" dirty="0">
                <a:solidFill>
                  <a:srgbClr val="4A4A4A"/>
                </a:solidFill>
                <a:effectLst/>
                <a:latin typeface="Open Sans" panose="020B0606030504020204" pitchFamily="34" charset="0"/>
              </a:rPr>
              <a:t>Hyperledger Fabric,</a:t>
            </a:r>
            <a:r>
              <a:rPr lang="en-US" b="0" i="0" dirty="0">
                <a:solidFill>
                  <a:srgbClr val="4A4A4A"/>
                </a:solidFill>
                <a:effectLst/>
                <a:latin typeface="Open Sans" panose="020B0606030504020204" pitchFamily="34" charset="0"/>
              </a:rPr>
              <a:t> used extensively in supply-chain networks</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Hyperledger Sawtooth,</a:t>
            </a:r>
            <a:r>
              <a:rPr lang="en-US" b="0" i="0" dirty="0">
                <a:solidFill>
                  <a:srgbClr val="4A4A4A"/>
                </a:solidFill>
                <a:effectLst/>
                <a:latin typeface="Open Sans" panose="020B0606030504020204" pitchFamily="34" charset="0"/>
              </a:rPr>
              <a:t> is being used in the fishing industry to track the journey of fishes</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Hyperledger Burrow,</a:t>
            </a:r>
            <a:r>
              <a:rPr lang="en-US" b="0" i="0" dirty="0">
                <a:solidFill>
                  <a:srgbClr val="4A4A4A"/>
                </a:solidFill>
                <a:effectLst/>
                <a:latin typeface="Open Sans" panose="020B0606030504020204" pitchFamily="34" charset="0"/>
              </a:rPr>
              <a:t> which is being used to run Ethereum smart contracts in a Hyperledger network</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Hyperledger Iroha,</a:t>
            </a:r>
            <a:r>
              <a:rPr lang="en-US" b="0" i="0" dirty="0">
                <a:solidFill>
                  <a:srgbClr val="4A4A4A"/>
                </a:solidFill>
                <a:effectLst/>
                <a:latin typeface="Open Sans" panose="020B0606030504020204" pitchFamily="34" charset="0"/>
              </a:rPr>
              <a:t> finds usage in mobile application optimization with the help of blockchain</a:t>
            </a:r>
          </a:p>
          <a:p>
            <a:pPr algn="just">
              <a:buFont typeface="Arial" panose="020B0604020202020204" pitchFamily="34" charset="0"/>
              <a:buChar char="•"/>
            </a:pPr>
            <a:r>
              <a:rPr lang="en-US" b="1" i="0" dirty="0">
                <a:solidFill>
                  <a:srgbClr val="4A4A4A"/>
                </a:solidFill>
                <a:effectLst/>
                <a:latin typeface="Open Sans" panose="020B0606030504020204" pitchFamily="34" charset="0"/>
              </a:rPr>
              <a:t>Hyperledger Indy,</a:t>
            </a:r>
            <a:r>
              <a:rPr lang="en-US" b="0" i="0" dirty="0">
                <a:solidFill>
                  <a:srgbClr val="4A4A4A"/>
                </a:solidFill>
                <a:effectLst/>
                <a:latin typeface="Open Sans" panose="020B0606030504020204" pitchFamily="34" charset="0"/>
              </a:rPr>
              <a:t> is being used as a decentralized identity database service for businesses</a:t>
            </a:r>
          </a:p>
          <a:p>
            <a:endParaRPr lang="en-IN" dirty="0"/>
          </a:p>
        </p:txBody>
      </p:sp>
    </p:spTree>
    <p:extLst>
      <p:ext uri="{BB962C8B-B14F-4D97-AF65-F5344CB8AC3E}">
        <p14:creationId xmlns:p14="http://schemas.microsoft.com/office/powerpoint/2010/main" val="234214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4429</Words>
  <Application>Microsoft Office PowerPoint</Application>
  <PresentationFormat>Widescreen</PresentationFormat>
  <Paragraphs>266</Paragraphs>
  <Slides>42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42</vt:i4>
      </vt:variant>
    </vt:vector>
  </HeadingPairs>
  <TitlesOfParts>
    <vt:vector size="56" baseType="lpstr">
      <vt:lpstr>AmazonEmber</vt:lpstr>
      <vt:lpstr>AmazonEmberBold</vt:lpstr>
      <vt:lpstr>Arial</vt:lpstr>
      <vt:lpstr>Calibri</vt:lpstr>
      <vt:lpstr>Calibri Light</vt:lpstr>
      <vt:lpstr>inherit</vt:lpstr>
      <vt:lpstr>Inter</vt:lpstr>
      <vt:lpstr>Open Sans</vt:lpstr>
      <vt:lpstr>proxima-nova</vt:lpstr>
      <vt:lpstr>Roboto</vt:lpstr>
      <vt:lpstr>Söhne</vt:lpstr>
      <vt:lpstr>source-serif-pro</vt:lpstr>
      <vt:lpstr>Verdana</vt:lpstr>
      <vt:lpstr>Office Theme</vt:lpstr>
      <vt:lpstr>Chapter 4 Blockchain 3.0</vt:lpstr>
      <vt:lpstr>Introduction</vt:lpstr>
      <vt:lpstr>Features of Blockchain 3.0</vt:lpstr>
      <vt:lpstr>Examples of Blockchain 3.0 Projects </vt:lpstr>
      <vt:lpstr>Introduction to Hyperledger</vt:lpstr>
      <vt:lpstr>Why is Hyperledger Necessary?</vt:lpstr>
      <vt:lpstr>Hyperledger Transaction </vt:lpstr>
      <vt:lpstr>Hyperledger Frameworks and Tools</vt:lpstr>
      <vt:lpstr>Hyperledger Frameworks </vt:lpstr>
      <vt:lpstr>Hyperledger Tools</vt:lpstr>
      <vt:lpstr>Bitcoin Vs Ethereum Vs Hyperledger</vt:lpstr>
      <vt:lpstr>Hyperledger Fabric</vt:lpstr>
      <vt:lpstr>How Does Hyperledger Fabric Work? </vt:lpstr>
      <vt:lpstr>Hyperledger Fabric Architecture</vt:lpstr>
      <vt:lpstr>Nodes and Roles</vt:lpstr>
      <vt:lpstr>Components of Hyperledger Fabric System </vt:lpstr>
      <vt:lpstr>Assets</vt:lpstr>
      <vt:lpstr>Chaincode</vt:lpstr>
      <vt:lpstr>Ledger</vt:lpstr>
      <vt:lpstr>Security</vt:lpstr>
      <vt:lpstr>Consensus</vt:lpstr>
      <vt:lpstr>Hyperledger Fabric Transaction Flow </vt:lpstr>
      <vt:lpstr>Hyperledger Fabric Transaction Flow</vt:lpstr>
      <vt:lpstr>Benefits of Hyperledger Fabric</vt:lpstr>
      <vt:lpstr>Hyperledger Fabric vs. Hyperledger Sawtooth </vt:lpstr>
      <vt:lpstr>PowerPoint Presentation</vt:lpstr>
      <vt:lpstr>Microsoft Azure’s Blockchain As A Service (BAAS)</vt:lpstr>
      <vt:lpstr>Features of Microsoft Azure’s Blockchain</vt:lpstr>
      <vt:lpstr>Features of Microsoft Azure’s Blockchain</vt:lpstr>
      <vt:lpstr>Features of Microsoft Azure’s Blockchain</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Azure Blockchain Workbench Architecture </vt:lpstr>
      <vt:lpstr>Benefits of Azure Blockchain Service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Blockchain 3.0</dc:title>
  <dc:creator>Nilesh Patil</dc:creator>
  <cp:lastModifiedBy>Nilesh Patil (Dr.)</cp:lastModifiedBy>
  <cp:revision>35</cp:revision>
  <dcterms:created xsi:type="dcterms:W3CDTF">2023-09-24T15:15:31Z</dcterms:created>
  <dcterms:modified xsi:type="dcterms:W3CDTF">2024-07-16T16:17:18Z</dcterms:modified>
</cp:coreProperties>
</file>