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56" r:id="rId21"/>
    <p:sldId id="257" r:id="rId22"/>
    <p:sldId id="259" r:id="rId23"/>
    <p:sldId id="260" r:id="rId24"/>
    <p:sldId id="261" r:id="rId25"/>
    <p:sldId id="262" r:id="rId26"/>
    <p:sldId id="258" r:id="rId27"/>
    <p:sldId id="263" r:id="rId28"/>
    <p:sldId id="267" r:id="rId29"/>
    <p:sldId id="266" r:id="rId30"/>
    <p:sldId id="265" r:id="rId31"/>
    <p:sldId id="268" r:id="rId32"/>
    <p:sldId id="26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8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72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67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88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3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68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57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65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9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43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65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1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1.bp.blogspot.com/-H1n2JrNpcDA/WDxCt7ehkvI/AAAAAAAACcA/FdsLSOVNsbch8oPZ4dvZs6V14i8Crhk6QCLcB/s1600/bus.P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4.bp.blogspot.com/-n-LJ4NEtx4k/WDxDDvTZUgI/AAAAAAAACcE/PhXbrqdB4SoH83G6K1qSH9iG_GhYnv8KwCLcB/s1600/cross.P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2.bp.blogspot.com/-AJSxpZ-GOhg/WDxCXCiK9nI/AAAAAAAACb8/a21ILCesme4jmu3WpustiAF_MtuaHJvoACLcB/s1600/hns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105" y="2457627"/>
            <a:ext cx="8637073" cy="172735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Introduction to </a:t>
            </a:r>
            <a:r>
              <a:rPr lang="en-IN" b="1" i="1" dirty="0" smtClean="0"/>
              <a:t>DISTRIBUTED SYSTEMS </a:t>
            </a:r>
            <a:r>
              <a:rPr lang="en-IN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106" y="1037397"/>
            <a:ext cx="8637072" cy="1071095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02824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371" y="849864"/>
            <a:ext cx="7082444" cy="523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996" y="847899"/>
            <a:ext cx="7067139" cy="52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312" y="831273"/>
            <a:ext cx="7146819" cy="52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212" y="822960"/>
            <a:ext cx="7096293" cy="52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0" t="5200" r="4687" b="13496"/>
          <a:stretch/>
        </p:blipFill>
        <p:spPr>
          <a:xfrm>
            <a:off x="2117586" y="864526"/>
            <a:ext cx="8140319" cy="52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17"/>
          <a:stretch/>
        </p:blipFill>
        <p:spPr>
          <a:xfrm>
            <a:off x="1962608" y="864522"/>
            <a:ext cx="7721719" cy="1971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5950"/>
          <a:stretch/>
        </p:blipFill>
        <p:spPr>
          <a:xfrm>
            <a:off x="1962608" y="2394066"/>
            <a:ext cx="7721719" cy="3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17" b="40955"/>
          <a:stretch/>
        </p:blipFill>
        <p:spPr>
          <a:xfrm>
            <a:off x="2513824" y="841178"/>
            <a:ext cx="7114890" cy="9649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77228"/>
          <a:stretch/>
        </p:blipFill>
        <p:spPr>
          <a:xfrm>
            <a:off x="2513825" y="1806104"/>
            <a:ext cx="7114890" cy="421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-8" b="71707"/>
          <a:stretch/>
        </p:blipFill>
        <p:spPr>
          <a:xfrm>
            <a:off x="2513823" y="2227811"/>
            <a:ext cx="7079063" cy="1147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1129" r="11439"/>
          <a:stretch/>
        </p:blipFill>
        <p:spPr>
          <a:xfrm>
            <a:off x="2502131" y="3374967"/>
            <a:ext cx="7074131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355" y="839585"/>
            <a:ext cx="7439972" cy="52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263" y="839586"/>
            <a:ext cx="7311187" cy="525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704" y="831273"/>
            <a:ext cx="7165809" cy="5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75" y="814647"/>
            <a:ext cx="8584834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1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638" y="1744699"/>
            <a:ext cx="8637073" cy="2618554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Software &amp; Hardware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1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74" y="830318"/>
            <a:ext cx="9603275" cy="739657"/>
          </a:xfrm>
        </p:spPr>
        <p:txBody>
          <a:bodyPr/>
          <a:lstStyle/>
          <a:p>
            <a:r>
              <a:rPr lang="en-IN" b="1" dirty="0"/>
              <a:t>Hardware concepts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674" y="1773995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Hardware in Distributed Systems can be organized in several different ways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457200" lvl="0" indent="-457200" fontAlgn="base">
              <a:buFont typeface="+mj-lt"/>
              <a:buAutoNum type="arabicPeriod"/>
            </a:pPr>
            <a:r>
              <a:rPr lang="en-IN" b="1" dirty="0"/>
              <a:t>Shared Memory </a:t>
            </a:r>
            <a:r>
              <a:rPr lang="en-IN" dirty="0"/>
              <a:t>(</a:t>
            </a:r>
            <a:r>
              <a:rPr lang="en-IN" b="1" dirty="0">
                <a:solidFill>
                  <a:srgbClr val="FF0000"/>
                </a:solidFill>
              </a:rPr>
              <a:t>Multiprocessors</a:t>
            </a:r>
            <a:r>
              <a:rPr lang="en-IN" dirty="0"/>
              <a:t> , which have a single address space).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IN" b="1" dirty="0"/>
              <a:t>Private Memory </a:t>
            </a:r>
            <a:r>
              <a:rPr lang="en-IN" dirty="0"/>
              <a:t>(</a:t>
            </a:r>
            <a:r>
              <a:rPr lang="en-IN" b="1" dirty="0" err="1">
                <a:solidFill>
                  <a:srgbClr val="FF0000"/>
                </a:solidFill>
              </a:rPr>
              <a:t>Multicomputers</a:t>
            </a:r>
            <a:r>
              <a:rPr lang="en-IN" dirty="0"/>
              <a:t>, each CPU has a direct connection to its local memory).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1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69" y="1870841"/>
            <a:ext cx="9603275" cy="378469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Multiprocessors – Bus </a:t>
            </a:r>
            <a:r>
              <a:rPr lang="en-IN" b="1" dirty="0" smtClean="0"/>
              <a:t>Based</a:t>
            </a:r>
            <a:endParaRPr lang="en-IN" dirty="0"/>
          </a:p>
          <a:p>
            <a:pPr lvl="0" fontAlgn="base"/>
            <a:r>
              <a:rPr lang="en-IN" dirty="0"/>
              <a:t>Have limited scalability</a:t>
            </a:r>
          </a:p>
          <a:p>
            <a:pPr lvl="0" fontAlgn="base"/>
            <a:r>
              <a:rPr lang="en-IN" dirty="0"/>
              <a:t>Cache Memory help avoid bus overloading.</a:t>
            </a:r>
          </a:p>
          <a:p>
            <a:endParaRPr lang="en-IN" dirty="0"/>
          </a:p>
        </p:txBody>
      </p:sp>
      <p:pic>
        <p:nvPicPr>
          <p:cNvPr id="4" name="Picture 3" descr="https://1.bp.blogspot.com/-H1n2JrNpcDA/WDxCt7ehkvI/AAAAAAAACcA/FdsLSOVNsbch8oPZ4dvZs6V14i8Crhk6QCLcB/s400/bus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30" y="3601908"/>
            <a:ext cx="5919952" cy="20536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en-IN" b="1" dirty="0"/>
              <a:t>Multiprocessors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3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042" y="952569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2. Multiprocessors </a:t>
            </a:r>
            <a:r>
              <a:rPr lang="en-IN" b="1" dirty="0"/>
              <a:t>– Switch </a:t>
            </a:r>
            <a:r>
              <a:rPr lang="en-IN" b="1" dirty="0" smtClean="0"/>
              <a:t>Based</a:t>
            </a:r>
            <a:endParaRPr lang="en-IN" dirty="0"/>
          </a:p>
          <a:p>
            <a:pPr lvl="0" fontAlgn="base"/>
            <a:r>
              <a:rPr lang="en-IN" i="1" dirty="0">
                <a:solidFill>
                  <a:srgbClr val="FF0000"/>
                </a:solidFill>
              </a:rPr>
              <a:t>Different CPUs can access different memories simultaneously</a:t>
            </a:r>
          </a:p>
          <a:p>
            <a:pPr lvl="0" fontAlgn="base"/>
            <a:r>
              <a:rPr lang="en-IN" dirty="0"/>
              <a:t>The number of switches limits the number of CPUs that can access memory simultaneously</a:t>
            </a:r>
          </a:p>
          <a:p>
            <a:pPr marL="0" indent="0">
              <a:buNone/>
            </a:pPr>
            <a:r>
              <a:rPr lang="en-IN" sz="1600" dirty="0" smtClean="0"/>
              <a:t>      a</a:t>
            </a:r>
            <a:r>
              <a:rPr lang="en-IN" sz="1600" dirty="0"/>
              <a:t>) A crossbar </a:t>
            </a:r>
            <a:r>
              <a:rPr lang="en-IN" sz="1600" dirty="0" smtClean="0"/>
              <a:t>switch</a:t>
            </a:r>
          </a:p>
          <a:p>
            <a:pPr marL="0" indent="0">
              <a:buNone/>
            </a:pPr>
            <a:r>
              <a:rPr lang="en-IN" sz="1600" dirty="0" smtClean="0"/>
              <a:t>      b</a:t>
            </a:r>
            <a:r>
              <a:rPr lang="en-IN" sz="1600" dirty="0"/>
              <a:t>) An omega switching network</a:t>
            </a:r>
          </a:p>
          <a:p>
            <a:endParaRPr lang="en-IN" dirty="0"/>
          </a:p>
        </p:txBody>
      </p:sp>
      <p:pic>
        <p:nvPicPr>
          <p:cNvPr id="4" name="Picture 3" descr="https://4.bp.blogspot.com/-n-LJ4NEtx4k/WDxDDvTZUgI/AAAAAAAACcE/PhXbrqdB4SoH83G6K1qSH9iG_GhYnv8KwCLcB/s400/cross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03" y="2490952"/>
            <a:ext cx="5654566" cy="3293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Multicomputers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Homogeneous</a:t>
            </a:r>
            <a:r>
              <a:rPr lang="en-IN" b="1" dirty="0" smtClean="0"/>
              <a:t>:</a:t>
            </a:r>
            <a:endParaRPr lang="en-IN" dirty="0"/>
          </a:p>
          <a:p>
            <a:pPr lvl="0" fontAlgn="base"/>
            <a:r>
              <a:rPr lang="en-IN" b="1" i="1" dirty="0" smtClean="0">
                <a:solidFill>
                  <a:srgbClr val="FF0000"/>
                </a:solidFill>
              </a:rPr>
              <a:t>All CPUs and memory are identical;</a:t>
            </a:r>
          </a:p>
          <a:p>
            <a:pPr lvl="0" fontAlgn="base"/>
            <a:r>
              <a:rPr lang="en-IN" dirty="0" smtClean="0"/>
              <a:t>Connected through a </a:t>
            </a:r>
            <a:r>
              <a:rPr lang="en-IN" b="1" i="1" dirty="0" smtClean="0">
                <a:solidFill>
                  <a:srgbClr val="FF0000"/>
                </a:solidFill>
              </a:rPr>
              <a:t>broadcast shared multi access network </a:t>
            </a:r>
            <a:r>
              <a:rPr lang="en-IN" dirty="0" smtClean="0"/>
              <a:t>(like Ethernet) in bus based systems;</a:t>
            </a:r>
          </a:p>
          <a:p>
            <a:pPr lvl="0" fontAlgn="base"/>
            <a:r>
              <a:rPr lang="en-IN" dirty="0" smtClean="0"/>
              <a:t>Messages </a:t>
            </a:r>
            <a:r>
              <a:rPr lang="en-IN" dirty="0"/>
              <a:t>routed through an </a:t>
            </a:r>
            <a:r>
              <a:rPr lang="en-IN" dirty="0" smtClean="0"/>
              <a:t>interconnection </a:t>
            </a:r>
            <a:r>
              <a:rPr lang="en-IN" dirty="0"/>
              <a:t>network in switch-based </a:t>
            </a:r>
            <a:r>
              <a:rPr lang="en-IN" dirty="0" smtClean="0"/>
              <a:t>multicomputer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2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760" y="1303282"/>
            <a:ext cx="9603275" cy="442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2. Heterogeneous:</a:t>
            </a:r>
            <a:r>
              <a:rPr lang="en-IN" dirty="0"/>
              <a:t> </a:t>
            </a:r>
          </a:p>
          <a:p>
            <a:pPr lvl="0" fontAlgn="base"/>
            <a:r>
              <a:rPr lang="en-IN" dirty="0"/>
              <a:t>The most usual topology;</a:t>
            </a:r>
          </a:p>
          <a:p>
            <a:pPr lvl="0" fontAlgn="base"/>
            <a:r>
              <a:rPr lang="en-IN" b="1" i="1" dirty="0">
                <a:solidFill>
                  <a:srgbClr val="FF0000"/>
                </a:solidFill>
              </a:rPr>
              <a:t>Computers may vary widely with respect to processor type, memory size, I/O bandwidth;</a:t>
            </a:r>
          </a:p>
          <a:p>
            <a:pPr lvl="0" fontAlgn="base"/>
            <a:r>
              <a:rPr lang="en-IN" b="1" i="1" dirty="0">
                <a:solidFill>
                  <a:srgbClr val="FF0000"/>
                </a:solidFill>
              </a:rPr>
              <a:t>Connections are also diverse </a:t>
            </a:r>
            <a:r>
              <a:rPr lang="en-IN" dirty="0"/>
              <a:t>(a single multicomputer can simultaneously use LANs, Wide Area ATM, and frame relay networks);</a:t>
            </a:r>
          </a:p>
          <a:p>
            <a:pPr lvl="0" fontAlgn="base"/>
            <a:r>
              <a:rPr lang="en-IN" b="1" i="1" dirty="0">
                <a:solidFill>
                  <a:srgbClr val="FF0000"/>
                </a:solidFill>
              </a:rPr>
              <a:t>Sophisticated software is needed to build applications due to the </a:t>
            </a:r>
            <a:r>
              <a:rPr lang="en-IN" b="1" i="1">
                <a:solidFill>
                  <a:srgbClr val="FF0000"/>
                </a:solidFill>
              </a:rPr>
              <a:t>inherent </a:t>
            </a:r>
            <a:r>
              <a:rPr lang="en-IN" b="1" i="1" smtClean="0">
                <a:solidFill>
                  <a:srgbClr val="FF0000"/>
                </a:solidFill>
              </a:rPr>
              <a:t>heterogeneity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1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2.bp.blogspot.com/-AJSxpZ-GOhg/WDxCXCiK9nI/AAAAAAAACb8/a21ILCesme4jmu3WpustiAF_MtuaHJvoACLcB/s400/hns.pn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545" y="1366345"/>
            <a:ext cx="7315200" cy="4025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21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1121489"/>
            <a:ext cx="9603275" cy="843945"/>
          </a:xfrm>
        </p:spPr>
        <p:txBody>
          <a:bodyPr/>
          <a:lstStyle/>
          <a:p>
            <a:r>
              <a:rPr lang="en-IN" b="1" dirty="0"/>
              <a:t>Software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Network operating system (NOS</a:t>
            </a:r>
            <a:r>
              <a:rPr lang="en-IN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Distributed </a:t>
            </a:r>
            <a:r>
              <a:rPr lang="en-IN" b="1" dirty="0"/>
              <a:t>operating </a:t>
            </a:r>
            <a:r>
              <a:rPr lang="en-IN" b="1" dirty="0" smtClean="0"/>
              <a:t>system (DOS)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Middleware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27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77" y="809297"/>
            <a:ext cx="9603275" cy="45939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Network Operating </a:t>
            </a:r>
            <a:r>
              <a:rPr lang="en-IN" b="1" dirty="0" smtClean="0"/>
              <a:t>System</a:t>
            </a:r>
            <a:r>
              <a:rPr lang="en-IN" dirty="0" smtClean="0"/>
              <a:t>: </a:t>
            </a:r>
          </a:p>
          <a:p>
            <a:r>
              <a:rPr lang="en-IN" b="1" i="1" dirty="0" smtClean="0">
                <a:solidFill>
                  <a:srgbClr val="FF0000"/>
                </a:solidFill>
              </a:rPr>
              <a:t>Each </a:t>
            </a:r>
            <a:r>
              <a:rPr lang="en-IN" b="1" i="1" dirty="0">
                <a:solidFill>
                  <a:srgbClr val="FF0000"/>
                </a:solidFill>
              </a:rPr>
              <a:t>computer has its own operating system</a:t>
            </a:r>
            <a:r>
              <a:rPr lang="en-IN" dirty="0"/>
              <a:t> with networking </a:t>
            </a:r>
            <a:r>
              <a:rPr lang="en-IN" dirty="0" smtClean="0"/>
              <a:t>facilities</a:t>
            </a:r>
          </a:p>
          <a:p>
            <a:r>
              <a:rPr lang="en-IN" dirty="0" smtClean="0"/>
              <a:t>Computers </a:t>
            </a:r>
            <a:r>
              <a:rPr lang="en-IN" dirty="0"/>
              <a:t>work </a:t>
            </a:r>
            <a:r>
              <a:rPr lang="en-IN" dirty="0" smtClean="0"/>
              <a:t>independently.</a:t>
            </a:r>
          </a:p>
          <a:p>
            <a:r>
              <a:rPr lang="en-IN" dirty="0" smtClean="0"/>
              <a:t>Highly </a:t>
            </a:r>
            <a:r>
              <a:rPr lang="en-IN" b="1" i="1" dirty="0">
                <a:solidFill>
                  <a:srgbClr val="FF0000"/>
                </a:solidFill>
              </a:rPr>
              <a:t>file oriented </a:t>
            </a:r>
            <a:r>
              <a:rPr lang="en-IN" dirty="0"/>
              <a:t>(basically, processors share only files)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271" t="33341" r="31694" b="40808"/>
          <a:stretch/>
        </p:blipFill>
        <p:spPr>
          <a:xfrm>
            <a:off x="3111063" y="3211393"/>
            <a:ext cx="6100134" cy="33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072055"/>
            <a:ext cx="9603275" cy="43942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Distributed Operating </a:t>
            </a:r>
            <a:r>
              <a:rPr lang="en-IN" b="1" dirty="0" smtClean="0"/>
              <a:t>System</a:t>
            </a:r>
            <a:r>
              <a:rPr lang="en-IN" dirty="0" smtClean="0"/>
              <a:t>: </a:t>
            </a:r>
          </a:p>
          <a:p>
            <a:r>
              <a:rPr lang="en-IN" dirty="0" smtClean="0"/>
              <a:t>OS </a:t>
            </a:r>
            <a:r>
              <a:rPr lang="en-IN" dirty="0"/>
              <a:t>on each computer knows about the other computers </a:t>
            </a:r>
          </a:p>
          <a:p>
            <a:r>
              <a:rPr lang="en-IN" b="1" i="1" dirty="0" smtClean="0">
                <a:solidFill>
                  <a:srgbClr val="FF0000"/>
                </a:solidFill>
              </a:rPr>
              <a:t>OS </a:t>
            </a:r>
            <a:r>
              <a:rPr lang="en-IN" b="1" i="1" dirty="0">
                <a:solidFill>
                  <a:srgbClr val="FF0000"/>
                </a:solidFill>
              </a:rPr>
              <a:t>on different computers </a:t>
            </a:r>
            <a:r>
              <a:rPr lang="en-IN" b="1" i="1" dirty="0" smtClean="0">
                <a:solidFill>
                  <a:srgbClr val="FF0000"/>
                </a:solidFill>
              </a:rPr>
              <a:t>is generally </a:t>
            </a:r>
            <a:r>
              <a:rPr lang="en-IN" b="1" i="1" dirty="0">
                <a:solidFill>
                  <a:srgbClr val="FF0000"/>
                </a:solidFill>
              </a:rPr>
              <a:t>the same </a:t>
            </a:r>
          </a:p>
          <a:p>
            <a:r>
              <a:rPr lang="en-IN" dirty="0" smtClean="0"/>
              <a:t>Services </a:t>
            </a:r>
            <a:r>
              <a:rPr lang="en-IN" dirty="0"/>
              <a:t>are generally (</a:t>
            </a:r>
            <a:r>
              <a:rPr lang="en-IN" dirty="0" smtClean="0"/>
              <a:t>transparently</a:t>
            </a:r>
            <a:r>
              <a:rPr lang="en-IN" dirty="0"/>
              <a:t>) distributed across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353" t="29953" r="34729" b="46078"/>
          <a:stretch/>
        </p:blipFill>
        <p:spPr>
          <a:xfrm>
            <a:off x="2809175" y="3105610"/>
            <a:ext cx="6245464" cy="33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725" y="796235"/>
            <a:ext cx="7620727" cy="53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18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OS vs Distributed OS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781" t="35907" r="18837" b="22666"/>
          <a:stretch/>
        </p:blipFill>
        <p:spPr>
          <a:xfrm>
            <a:off x="2280744" y="1699707"/>
            <a:ext cx="7472856" cy="43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146" y="994610"/>
            <a:ext cx="9603275" cy="3294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/>
              <a:t>Middleware</a:t>
            </a:r>
            <a:r>
              <a:rPr lang="en-IN" dirty="0" smtClean="0"/>
              <a:t>:</a:t>
            </a:r>
          </a:p>
          <a:p>
            <a:r>
              <a:rPr lang="en-IN" b="1" i="1" dirty="0" smtClean="0">
                <a:solidFill>
                  <a:srgbClr val="FF0000"/>
                </a:solidFill>
              </a:rPr>
              <a:t>OS </a:t>
            </a:r>
            <a:r>
              <a:rPr lang="en-IN" b="1" i="1" dirty="0">
                <a:solidFill>
                  <a:srgbClr val="FF0000"/>
                </a:solidFill>
              </a:rPr>
              <a:t>on each computer need not know about the other </a:t>
            </a:r>
            <a:r>
              <a:rPr lang="en-IN" b="1" i="1" dirty="0" smtClean="0">
                <a:solidFill>
                  <a:srgbClr val="FF0000"/>
                </a:solidFill>
              </a:rPr>
              <a:t>computers</a:t>
            </a:r>
          </a:p>
          <a:p>
            <a:r>
              <a:rPr lang="en-IN" b="1" i="1" dirty="0" smtClean="0">
                <a:solidFill>
                  <a:srgbClr val="FF0000"/>
                </a:solidFill>
              </a:rPr>
              <a:t>OS </a:t>
            </a:r>
            <a:r>
              <a:rPr lang="en-IN" b="1" i="1" dirty="0">
                <a:solidFill>
                  <a:srgbClr val="FF0000"/>
                </a:solidFill>
              </a:rPr>
              <a:t>on different computers need not generally be the </a:t>
            </a:r>
            <a:r>
              <a:rPr lang="en-IN" b="1" i="1" dirty="0" smtClean="0">
                <a:solidFill>
                  <a:srgbClr val="FF0000"/>
                </a:solidFill>
              </a:rPr>
              <a:t>same</a:t>
            </a:r>
          </a:p>
          <a:p>
            <a:r>
              <a:rPr lang="en-IN" dirty="0" smtClean="0"/>
              <a:t>Services </a:t>
            </a:r>
            <a:r>
              <a:rPr lang="en-IN" dirty="0"/>
              <a:t>are generally (transparently) distributed across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259" t="38361" r="27671" b="27004"/>
          <a:stretch/>
        </p:blipFill>
        <p:spPr>
          <a:xfrm>
            <a:off x="3069812" y="3049607"/>
            <a:ext cx="5471941" cy="35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986" t="39684" r="27811" b="30004"/>
          <a:stretch/>
        </p:blipFill>
        <p:spPr>
          <a:xfrm>
            <a:off x="2423661" y="1376854"/>
            <a:ext cx="7081763" cy="38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936" y="803937"/>
            <a:ext cx="7078133" cy="52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7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997" y="821793"/>
            <a:ext cx="7498079" cy="52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9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998" y="804016"/>
            <a:ext cx="7855526" cy="52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4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070" y="787257"/>
            <a:ext cx="7065818" cy="53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018" y="831273"/>
            <a:ext cx="7134186" cy="52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260" y="806334"/>
            <a:ext cx="7227434" cy="529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93</TotalTime>
  <Words>230</Words>
  <Application>Microsoft Office PowerPoint</Application>
  <PresentationFormat>Widescreen</PresentationFormat>
  <Paragraphs>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</vt:lpstr>
      <vt:lpstr>Gallery</vt:lpstr>
      <vt:lpstr>Introduction to DISTRIBUTED SYSTEMS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&amp; Hardware concepts</vt:lpstr>
      <vt:lpstr>Hardware concepts </vt:lpstr>
      <vt:lpstr>Multiprocessors</vt:lpstr>
      <vt:lpstr>PowerPoint Presentation</vt:lpstr>
      <vt:lpstr>Multicomputers</vt:lpstr>
      <vt:lpstr>PowerPoint Presentation</vt:lpstr>
      <vt:lpstr>PowerPoint Presentation</vt:lpstr>
      <vt:lpstr>Software Concepts</vt:lpstr>
      <vt:lpstr>PowerPoint Presentation</vt:lpstr>
      <vt:lpstr>PowerPoint Presentation</vt:lpstr>
      <vt:lpstr>Network OS vs Distributed OS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&amp; Hardware concepts</dc:title>
  <dc:creator>Aniket Kore</dc:creator>
  <cp:lastModifiedBy>Ashok Patade</cp:lastModifiedBy>
  <cp:revision>23</cp:revision>
  <dcterms:created xsi:type="dcterms:W3CDTF">2022-01-15T02:40:46Z</dcterms:created>
  <dcterms:modified xsi:type="dcterms:W3CDTF">2024-05-17T10:50:15Z</dcterms:modified>
</cp:coreProperties>
</file>