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75" r:id="rId10"/>
    <p:sldId id="265" r:id="rId11"/>
    <p:sldId id="266" r:id="rId12"/>
    <p:sldId id="269" r:id="rId13"/>
    <p:sldId id="270" r:id="rId14"/>
    <p:sldId id="271" r:id="rId15"/>
    <p:sldId id="273" r:id="rId16"/>
    <p:sldId id="272" r:id="rId17"/>
    <p:sldId id="274" r:id="rId18"/>
    <p:sldId id="276" r:id="rId19"/>
    <p:sldId id="267" r:id="rId20"/>
    <p:sldId id="262"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950227-EAAE-4056-817D-7053A5D8AAE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C0EF9-5CA8-48FA-B28D-49E29947952A}" type="slidenum">
              <a:rPr lang="en-US" smtClean="0"/>
              <a:t>‹#›</a:t>
            </a:fld>
            <a:endParaRPr lang="en-US"/>
          </a:p>
        </p:txBody>
      </p:sp>
    </p:spTree>
    <p:extLst>
      <p:ext uri="{BB962C8B-B14F-4D97-AF65-F5344CB8AC3E}">
        <p14:creationId xmlns:p14="http://schemas.microsoft.com/office/powerpoint/2010/main" val="2222054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950227-EAAE-4056-817D-7053A5D8AAE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C0EF9-5CA8-48FA-B28D-49E29947952A}" type="slidenum">
              <a:rPr lang="en-US" smtClean="0"/>
              <a:t>‹#›</a:t>
            </a:fld>
            <a:endParaRPr lang="en-US"/>
          </a:p>
        </p:txBody>
      </p:sp>
    </p:spTree>
    <p:extLst>
      <p:ext uri="{BB962C8B-B14F-4D97-AF65-F5344CB8AC3E}">
        <p14:creationId xmlns:p14="http://schemas.microsoft.com/office/powerpoint/2010/main" val="1230024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950227-EAAE-4056-817D-7053A5D8AAE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C0EF9-5CA8-48FA-B28D-49E29947952A}" type="slidenum">
              <a:rPr lang="en-US" smtClean="0"/>
              <a:t>‹#›</a:t>
            </a:fld>
            <a:endParaRPr lang="en-US"/>
          </a:p>
        </p:txBody>
      </p:sp>
    </p:spTree>
    <p:extLst>
      <p:ext uri="{BB962C8B-B14F-4D97-AF65-F5344CB8AC3E}">
        <p14:creationId xmlns:p14="http://schemas.microsoft.com/office/powerpoint/2010/main" val="308871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950227-EAAE-4056-817D-7053A5D8AAE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C0EF9-5CA8-48FA-B28D-49E29947952A}" type="slidenum">
              <a:rPr lang="en-US" smtClean="0"/>
              <a:t>‹#›</a:t>
            </a:fld>
            <a:endParaRPr lang="en-US"/>
          </a:p>
        </p:txBody>
      </p:sp>
    </p:spTree>
    <p:extLst>
      <p:ext uri="{BB962C8B-B14F-4D97-AF65-F5344CB8AC3E}">
        <p14:creationId xmlns:p14="http://schemas.microsoft.com/office/powerpoint/2010/main" val="429039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950227-EAAE-4056-817D-7053A5D8AAE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C0EF9-5CA8-48FA-B28D-49E29947952A}" type="slidenum">
              <a:rPr lang="en-US" smtClean="0"/>
              <a:t>‹#›</a:t>
            </a:fld>
            <a:endParaRPr lang="en-US"/>
          </a:p>
        </p:txBody>
      </p:sp>
    </p:spTree>
    <p:extLst>
      <p:ext uri="{BB962C8B-B14F-4D97-AF65-F5344CB8AC3E}">
        <p14:creationId xmlns:p14="http://schemas.microsoft.com/office/powerpoint/2010/main" val="106258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950227-EAAE-4056-817D-7053A5D8AAEE}"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C0EF9-5CA8-48FA-B28D-49E29947952A}" type="slidenum">
              <a:rPr lang="en-US" smtClean="0"/>
              <a:t>‹#›</a:t>
            </a:fld>
            <a:endParaRPr lang="en-US"/>
          </a:p>
        </p:txBody>
      </p:sp>
    </p:spTree>
    <p:extLst>
      <p:ext uri="{BB962C8B-B14F-4D97-AF65-F5344CB8AC3E}">
        <p14:creationId xmlns:p14="http://schemas.microsoft.com/office/powerpoint/2010/main" val="273396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950227-EAAE-4056-817D-7053A5D8AAEE}" type="datetimeFigureOut">
              <a:rPr lang="en-US" smtClean="0"/>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DC0EF9-5CA8-48FA-B28D-49E29947952A}" type="slidenum">
              <a:rPr lang="en-US" smtClean="0"/>
              <a:t>‹#›</a:t>
            </a:fld>
            <a:endParaRPr lang="en-US"/>
          </a:p>
        </p:txBody>
      </p:sp>
    </p:spTree>
    <p:extLst>
      <p:ext uri="{BB962C8B-B14F-4D97-AF65-F5344CB8AC3E}">
        <p14:creationId xmlns:p14="http://schemas.microsoft.com/office/powerpoint/2010/main" val="1647554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950227-EAAE-4056-817D-7053A5D8AAEE}" type="datetimeFigureOut">
              <a:rPr lang="en-US" smtClean="0"/>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DC0EF9-5CA8-48FA-B28D-49E29947952A}" type="slidenum">
              <a:rPr lang="en-US" smtClean="0"/>
              <a:t>‹#›</a:t>
            </a:fld>
            <a:endParaRPr lang="en-US"/>
          </a:p>
        </p:txBody>
      </p:sp>
    </p:spTree>
    <p:extLst>
      <p:ext uri="{BB962C8B-B14F-4D97-AF65-F5344CB8AC3E}">
        <p14:creationId xmlns:p14="http://schemas.microsoft.com/office/powerpoint/2010/main" val="231424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50227-EAAE-4056-817D-7053A5D8AAEE}" type="datetimeFigureOut">
              <a:rPr lang="en-US" smtClean="0"/>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DC0EF9-5CA8-48FA-B28D-49E29947952A}" type="slidenum">
              <a:rPr lang="en-US" smtClean="0"/>
              <a:t>‹#›</a:t>
            </a:fld>
            <a:endParaRPr lang="en-US"/>
          </a:p>
        </p:txBody>
      </p:sp>
    </p:spTree>
    <p:extLst>
      <p:ext uri="{BB962C8B-B14F-4D97-AF65-F5344CB8AC3E}">
        <p14:creationId xmlns:p14="http://schemas.microsoft.com/office/powerpoint/2010/main" val="222861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50227-EAAE-4056-817D-7053A5D8AAEE}"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C0EF9-5CA8-48FA-B28D-49E29947952A}" type="slidenum">
              <a:rPr lang="en-US" smtClean="0"/>
              <a:t>‹#›</a:t>
            </a:fld>
            <a:endParaRPr lang="en-US"/>
          </a:p>
        </p:txBody>
      </p:sp>
    </p:spTree>
    <p:extLst>
      <p:ext uri="{BB962C8B-B14F-4D97-AF65-F5344CB8AC3E}">
        <p14:creationId xmlns:p14="http://schemas.microsoft.com/office/powerpoint/2010/main" val="57944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50227-EAAE-4056-817D-7053A5D8AAEE}"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C0EF9-5CA8-48FA-B28D-49E29947952A}" type="slidenum">
              <a:rPr lang="en-US" smtClean="0"/>
              <a:t>‹#›</a:t>
            </a:fld>
            <a:endParaRPr lang="en-US"/>
          </a:p>
        </p:txBody>
      </p:sp>
    </p:spTree>
    <p:extLst>
      <p:ext uri="{BB962C8B-B14F-4D97-AF65-F5344CB8AC3E}">
        <p14:creationId xmlns:p14="http://schemas.microsoft.com/office/powerpoint/2010/main" val="200737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50227-EAAE-4056-817D-7053A5D8AAEE}" type="datetimeFigureOut">
              <a:rPr lang="en-US" smtClean="0"/>
              <a:t>9/15/2022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DC0EF9-5CA8-48FA-B28D-49E29947952A}" type="slidenum">
              <a:rPr lang="en-US" smtClean="0"/>
              <a:t>‹#›</a:t>
            </a:fld>
            <a:endParaRPr lang="en-US"/>
          </a:p>
        </p:txBody>
      </p:sp>
    </p:spTree>
    <p:extLst>
      <p:ext uri="{BB962C8B-B14F-4D97-AF65-F5344CB8AC3E}">
        <p14:creationId xmlns:p14="http://schemas.microsoft.com/office/powerpoint/2010/main" val="4170767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i="1" dirty="0" smtClean="0">
                <a:solidFill>
                  <a:srgbClr val="FF0000"/>
                </a:solidFill>
                <a:latin typeface="Times New Roman" panose="02020603050405020304" pitchFamily="18" charset="0"/>
                <a:cs typeface="Times New Roman" panose="02020603050405020304" pitchFamily="18" charset="0"/>
              </a:rPr>
              <a:t>Middleware in DC</a:t>
            </a:r>
            <a:endParaRPr lang="en-US" sz="8000" i="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001300" y="3602038"/>
            <a:ext cx="3666699" cy="601472"/>
          </a:xfrm>
        </p:spPr>
        <p:txBody>
          <a:bodyPr/>
          <a:lstStyle/>
          <a:p>
            <a:r>
              <a:rPr lang="en-US" b="1" i="1" dirty="0" smtClean="0">
                <a:solidFill>
                  <a:srgbClr val="FF0000"/>
                </a:solidFill>
              </a:rPr>
              <a:t>Chap 1 (Continued)</a:t>
            </a:r>
            <a:endParaRPr lang="en-US" b="1" i="1" dirty="0">
              <a:solidFill>
                <a:srgbClr val="FF0000"/>
              </a:solidFill>
            </a:endParaRPr>
          </a:p>
        </p:txBody>
      </p:sp>
    </p:spTree>
    <p:extLst>
      <p:ext uri="{BB962C8B-B14F-4D97-AF65-F5344CB8AC3E}">
        <p14:creationId xmlns:p14="http://schemas.microsoft.com/office/powerpoint/2010/main" val="4208246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descr="MOM &#10;14 &#10;School of Engineering,CUSAT &#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4" y="0"/>
            <a:ext cx="1218775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a:srcRect l="35874" t="39505" r="34546" b="22808"/>
          <a:stretch/>
        </p:blipFill>
        <p:spPr>
          <a:xfrm>
            <a:off x="2349690" y="2055813"/>
            <a:ext cx="7492620" cy="3773559"/>
          </a:xfrm>
          <a:prstGeom prst="rect">
            <a:avLst/>
          </a:prstGeom>
        </p:spPr>
      </p:pic>
    </p:spTree>
    <p:extLst>
      <p:ext uri="{BB962C8B-B14F-4D97-AF65-F5344CB8AC3E}">
        <p14:creationId xmlns:p14="http://schemas.microsoft.com/office/powerpoint/2010/main" val="1941441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descr="PROPERTIES OF MOM &#10;Asynchronous interaction &#10;•Client and server are only loosely coupled &#10;•Messages are queued &#10;•Good for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4" y="0"/>
            <a:ext cx="121877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6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descr="MOM ADVANTAGES &#10;●Asynchronous &#10;●Flexible &#10;●Portability &#10;●Interoperability &#10;●Reduces Complexity &#10;16 &#10;School of Engineer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0" y="0"/>
            <a:ext cx="1218775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95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descr="MOM PRODUCTS &#10;•IBM WebsphereMQ Series &#10;•Sonic MQ &#10;•MS MQ &#10;•Java Message Queue &#10;18 &#10;School of Engineering,CUSAT &#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8775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81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descr="RPC (REMOTE PROCEDURE CALL) &#10;•An inter-process communication. &#10;•Allows a computer program to cause a subroutine or proced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4" y="0"/>
            <a:ext cx="121877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24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4716"/>
            <a:ext cx="10515600" cy="5972247"/>
          </a:xfrm>
        </p:spPr>
        <p:txBody>
          <a:bodyPr>
            <a:normAutofit/>
          </a:bodyPr>
          <a:lstStyle/>
          <a:p>
            <a:r>
              <a:rPr lang="en-US" sz="2400" dirty="0">
                <a:latin typeface="Times New Roman" panose="02020603050405020304" pitchFamily="18" charset="0"/>
                <a:cs typeface="Times New Roman" panose="02020603050405020304" pitchFamily="18" charset="0"/>
              </a:rPr>
              <a:t>RPC exists since the 1970s and are the oldest type of middleware and it is </a:t>
            </a:r>
            <a:r>
              <a:rPr lang="en-US" sz="2400" dirty="0">
                <a:solidFill>
                  <a:srgbClr val="FF0000"/>
                </a:solidFill>
                <a:latin typeface="Times New Roman" panose="02020603050405020304" pitchFamily="18" charset="0"/>
                <a:cs typeface="Times New Roman" panose="02020603050405020304" pitchFamily="18" charset="0"/>
              </a:rPr>
              <a:t>client/server based. </a:t>
            </a:r>
            <a:endParaRPr lang="en-US" sz="2400" dirty="0" smtClean="0">
              <a:solidFill>
                <a:srgbClr val="FF0000"/>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solidFill>
                  <a:srgbClr val="FF0000"/>
                </a:solidFill>
                <a:latin typeface="Times New Roman" panose="02020603050405020304" pitchFamily="18" charset="0"/>
                <a:cs typeface="Times New Roman" panose="02020603050405020304" pitchFamily="18" charset="0"/>
              </a:rPr>
              <a:t>One </a:t>
            </a:r>
            <a:r>
              <a:rPr lang="en-US" sz="2400" dirty="0">
                <a:solidFill>
                  <a:srgbClr val="FF0000"/>
                </a:solidFill>
                <a:latin typeface="Times New Roman" panose="02020603050405020304" pitchFamily="18" charset="0"/>
                <a:cs typeface="Times New Roman" panose="02020603050405020304" pitchFamily="18" charset="0"/>
              </a:rPr>
              <a:t>client can request a service from a program located in another computer</a:t>
            </a:r>
            <a:r>
              <a:rPr lang="en-US" sz="2400" dirty="0">
                <a:latin typeface="Times New Roman" panose="02020603050405020304" pitchFamily="18" charset="0"/>
                <a:cs typeface="Times New Roman" panose="02020603050405020304" pitchFamily="18" charset="0"/>
              </a:rPr>
              <a:t> in a network without having to understand network </a:t>
            </a:r>
            <a:r>
              <a:rPr lang="en-US" sz="2400" dirty="0" smtClean="0">
                <a:latin typeface="Times New Roman" panose="02020603050405020304" pitchFamily="18" charset="0"/>
                <a:cs typeface="Times New Roman" panose="02020603050405020304" pitchFamily="18" charset="0"/>
              </a:rPr>
              <a:t>details. </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RPCs </a:t>
            </a:r>
            <a:r>
              <a:rPr lang="en-US" sz="2400" dirty="0">
                <a:latin typeface="Times New Roman" panose="02020603050405020304" pitchFamily="18" charset="0"/>
                <a:cs typeface="Times New Roman" panose="02020603050405020304" pitchFamily="18" charset="0"/>
              </a:rPr>
              <a:t>are synchronous; </a:t>
            </a:r>
            <a:r>
              <a:rPr lang="en-US" sz="2400" dirty="0" smtClean="0">
                <a:solidFill>
                  <a:srgbClr val="FF0000"/>
                </a:solidFill>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requesting program is suspended until the results of the remote procedure are </a:t>
            </a:r>
            <a:r>
              <a:rPr lang="en-US" sz="2400" dirty="0" smtClean="0">
                <a:solidFill>
                  <a:srgbClr val="FF0000"/>
                </a:solidFill>
                <a:latin typeface="Times New Roman" panose="02020603050405020304" pitchFamily="18" charset="0"/>
                <a:cs typeface="Times New Roman" panose="02020603050405020304" pitchFamily="18" charset="0"/>
              </a:rPr>
              <a:t>returned</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the RPC’s use a point-to-point communication, they are </a:t>
            </a:r>
            <a:r>
              <a:rPr lang="en-US" sz="2400" dirty="0">
                <a:solidFill>
                  <a:srgbClr val="FF0000"/>
                </a:solidFill>
                <a:latin typeface="Times New Roman" panose="02020603050405020304" pitchFamily="18" charset="0"/>
                <a:cs typeface="Times New Roman" panose="02020603050405020304" pitchFamily="18" charset="0"/>
              </a:rPr>
              <a:t>not scalable and consume a vast amount of resources </a:t>
            </a:r>
            <a:r>
              <a:rPr lang="en-US" sz="2400" dirty="0">
                <a:latin typeface="Times New Roman" panose="02020603050405020304" pitchFamily="18" charset="0"/>
                <a:cs typeface="Times New Roman" panose="02020603050405020304" pitchFamily="18" charset="0"/>
              </a:rPr>
              <a:t>during they </a:t>
            </a:r>
            <a:r>
              <a:rPr lang="en-US" sz="2400" dirty="0" smtClean="0">
                <a:latin typeface="Times New Roman" panose="02020603050405020304" pitchFamily="18" charset="0"/>
                <a:cs typeface="Times New Roman" panose="02020603050405020304" pitchFamily="18" charset="0"/>
              </a:rPr>
              <a:t>processing. </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Despite </a:t>
            </a:r>
            <a:r>
              <a:rPr lang="en-US" sz="2400" dirty="0">
                <a:latin typeface="Times New Roman" panose="02020603050405020304" pitchFamily="18" charset="0"/>
                <a:cs typeface="Times New Roman" panose="02020603050405020304" pitchFamily="18" charset="0"/>
              </a:rPr>
              <a:t>the simplicity, </a:t>
            </a:r>
            <a:r>
              <a:rPr lang="en-US" sz="2400" dirty="0">
                <a:solidFill>
                  <a:srgbClr val="FF0000"/>
                </a:solidFill>
                <a:latin typeface="Times New Roman" panose="02020603050405020304" pitchFamily="18" charset="0"/>
                <a:cs typeface="Times New Roman" panose="02020603050405020304" pitchFamily="18" charset="0"/>
              </a:rPr>
              <a:t>the complexity of their maintenance and performance issues, </a:t>
            </a:r>
            <a:r>
              <a:rPr lang="en-US" sz="2400" dirty="0">
                <a:latin typeface="Times New Roman" panose="02020603050405020304" pitchFamily="18" charset="0"/>
                <a:cs typeface="Times New Roman" panose="02020603050405020304" pitchFamily="18" charset="0"/>
              </a:rPr>
              <a:t>make this middleware </a:t>
            </a:r>
            <a:r>
              <a:rPr lang="en-US" sz="2400" dirty="0">
                <a:solidFill>
                  <a:srgbClr val="FF0000"/>
                </a:solidFill>
                <a:latin typeface="Times New Roman" panose="02020603050405020304" pitchFamily="18" charset="0"/>
                <a:cs typeface="Times New Roman" panose="02020603050405020304" pitchFamily="18" charset="0"/>
              </a:rPr>
              <a:t>not a viable solution </a:t>
            </a:r>
            <a:r>
              <a:rPr lang="en-US" sz="2400" dirty="0">
                <a:latin typeface="Times New Roman" panose="02020603050405020304" pitchFamily="18" charset="0"/>
                <a:cs typeface="Times New Roman" panose="02020603050405020304" pitchFamily="18" charset="0"/>
              </a:rPr>
              <a:t>in scenarios where there are many applications requiring integration.</a:t>
            </a:r>
          </a:p>
        </p:txBody>
      </p:sp>
    </p:spTree>
    <p:extLst>
      <p:ext uri="{BB962C8B-B14F-4D97-AF65-F5344CB8AC3E}">
        <p14:creationId xmlns:p14="http://schemas.microsoft.com/office/powerpoint/2010/main" val="4115124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RPC &#10;21 &#10;School of Engineering,CUSAT &#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8775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p:cNvPicPr>
            <a:picLocks noGrp="1" noChangeAspect="1"/>
          </p:cNvPicPr>
          <p:nvPr>
            <p:ph idx="1"/>
          </p:nvPr>
        </p:nvPicPr>
        <p:blipFill rotWithShape="1">
          <a:blip r:embed="rId3"/>
          <a:srcRect l="30132" t="26419" r="30015" b="34375"/>
          <a:stretch/>
        </p:blipFill>
        <p:spPr>
          <a:xfrm>
            <a:off x="1871279" y="1555845"/>
            <a:ext cx="8445193" cy="4671018"/>
          </a:xfrm>
          <a:prstGeom prst="rect">
            <a:avLst/>
          </a:prstGeom>
        </p:spPr>
      </p:pic>
    </p:spTree>
    <p:extLst>
      <p:ext uri="{BB962C8B-B14F-4D97-AF65-F5344CB8AC3E}">
        <p14:creationId xmlns:p14="http://schemas.microsoft.com/office/powerpoint/2010/main" val="411083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descr="ORB (OBJECT REQUEST BROKER) &#10;•Middleware infrastructure that support the development of distributed object-oriented appl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4" y="0"/>
            <a:ext cx="12188256" cy="6858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771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376"/>
            <a:ext cx="10515600" cy="5985894"/>
          </a:xfrm>
        </p:spPr>
        <p:txBody>
          <a:bodyPr>
            <a:normAutofit/>
          </a:bodyPr>
          <a:lstStyle/>
          <a:p>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a:t>
            </a:r>
            <a:r>
              <a:rPr lang="en-US" sz="2400" dirty="0" smtClean="0">
                <a:solidFill>
                  <a:srgbClr val="FF0000"/>
                </a:solidFill>
                <a:latin typeface="Times New Roman" panose="02020603050405020304" pitchFamily="18" charset="0"/>
                <a:cs typeface="Times New Roman" panose="02020603050405020304" pitchFamily="18" charset="0"/>
              </a:rPr>
              <a:t> role of ORB is to control the communication between objects </a:t>
            </a:r>
            <a:r>
              <a:rPr lang="en-US" sz="2400" dirty="0" smtClean="0">
                <a:latin typeface="Times New Roman" panose="02020603050405020304" pitchFamily="18" charset="0"/>
                <a:cs typeface="Times New Roman" panose="02020603050405020304" pitchFamily="18" charset="0"/>
              </a:rPr>
              <a:t>in distributed computing.</a:t>
            </a:r>
          </a:p>
          <a:p>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ORB are </a:t>
            </a:r>
            <a:r>
              <a:rPr lang="en-US" sz="2400" dirty="0" smtClean="0">
                <a:solidFill>
                  <a:srgbClr val="FF0000"/>
                </a:solidFill>
                <a:latin typeface="Times New Roman" panose="02020603050405020304" pitchFamily="18" charset="0"/>
                <a:cs typeface="Times New Roman" panose="02020603050405020304" pitchFamily="18" charset="0"/>
              </a:rPr>
              <a:t>small applications that use standard interfaces and protocols </a:t>
            </a:r>
            <a:r>
              <a:rPr lang="en-US" sz="2400" dirty="0" smtClean="0">
                <a:latin typeface="Times New Roman" panose="02020603050405020304" pitchFamily="18" charset="0"/>
                <a:cs typeface="Times New Roman" panose="02020603050405020304" pitchFamily="18" charset="0"/>
              </a:rPr>
              <a:t>to communicate with one another. </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Because they are built over standards, </a:t>
            </a:r>
            <a:r>
              <a:rPr lang="en-US" sz="2400" dirty="0" smtClean="0">
                <a:solidFill>
                  <a:srgbClr val="FF0000"/>
                </a:solidFill>
                <a:latin typeface="Times New Roman" panose="02020603050405020304" pitchFamily="18" charset="0"/>
                <a:cs typeface="Times New Roman" panose="02020603050405020304" pitchFamily="18" charset="0"/>
              </a:rPr>
              <a:t>two compliant objects should be able to exchange information and carry out application functions by invoking each other methods</a:t>
            </a:r>
            <a:r>
              <a:rPr lang="en-US" sz="2400" dirty="0" smtClean="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smtClean="0">
                <a:solidFill>
                  <a:srgbClr val="FF0000"/>
                </a:solidFill>
                <a:latin typeface="Times New Roman" panose="02020603050405020304" pitchFamily="18" charset="0"/>
                <a:cs typeface="Times New Roman" panose="02020603050405020304" pitchFamily="18" charset="0"/>
              </a:rPr>
              <a:t>ORB allows an object to request services from other object without having to learn his location</a:t>
            </a:r>
            <a:r>
              <a:rPr lang="en-US" sz="2400" dirty="0" smtClean="0">
                <a:latin typeface="Times New Roman" panose="02020603050405020304" pitchFamily="18" charset="0"/>
                <a:cs typeface="Times New Roman" panose="02020603050405020304" pitchFamily="18" charset="0"/>
              </a:rPr>
              <a:t> in a distributed network using the CORBA Interface repository to locate and communicate with a requested object.</a:t>
            </a:r>
            <a:endParaRPr lang="en-US" sz="2400" dirty="0"/>
          </a:p>
          <a:p>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p>
        </p:txBody>
      </p:sp>
    </p:spTree>
    <p:extLst>
      <p:ext uri="{BB962C8B-B14F-4D97-AF65-F5344CB8AC3E}">
        <p14:creationId xmlns:p14="http://schemas.microsoft.com/office/powerpoint/2010/main" val="1525666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descr="ORB &#10;Client Application &#10;Remote Service &#10;(Object) &#10;ORB &#10;Locate service &#10;Activate service &#10;communicate &#10;Establish &#10;connec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12221610" cy="687705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p:cNvPicPr>
            <a:picLocks noGrp="1" noChangeAspect="1"/>
          </p:cNvPicPr>
          <p:nvPr>
            <p:ph idx="1"/>
          </p:nvPr>
        </p:nvPicPr>
        <p:blipFill rotWithShape="1">
          <a:blip r:embed="rId3"/>
          <a:srcRect l="27488" t="25164" r="26312" b="32807"/>
          <a:stretch/>
        </p:blipFill>
        <p:spPr>
          <a:xfrm>
            <a:off x="1186090" y="1690688"/>
            <a:ext cx="9849430" cy="5037658"/>
          </a:xfrm>
          <a:prstGeom prst="rect">
            <a:avLst/>
          </a:prstGeom>
        </p:spPr>
      </p:pic>
    </p:spTree>
    <p:extLst>
      <p:ext uri="{BB962C8B-B14F-4D97-AF65-F5344CB8AC3E}">
        <p14:creationId xmlns:p14="http://schemas.microsoft.com/office/powerpoint/2010/main" val="2361529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RODUCTION &#10;•Middlewareis computer software that provides services to software applications beyond those available from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0" y="-14087"/>
            <a:ext cx="12212510" cy="687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234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descr="TRANSACTION PROCESSING MONITORS &#10;•For long the dominant form of middleware. &#10;•Main goal is to support execution of distri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4" y="13648"/>
            <a:ext cx="1218775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3"/>
          <a:srcRect l="28637" t="36521" r="13358" b="23181"/>
          <a:stretch/>
        </p:blipFill>
        <p:spPr>
          <a:xfrm>
            <a:off x="655092" y="2055813"/>
            <a:ext cx="10194879" cy="3982088"/>
          </a:xfrm>
          <a:prstGeom prst="rect">
            <a:avLst/>
          </a:prstGeom>
        </p:spPr>
      </p:pic>
    </p:spTree>
    <p:extLst>
      <p:ext uri="{BB962C8B-B14F-4D97-AF65-F5344CB8AC3E}">
        <p14:creationId xmlns:p14="http://schemas.microsoft.com/office/powerpoint/2010/main" val="1057549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descr="CONCLUSION &#10;●Middleware is connectivity software . &#10;●Consists of a set of enabling services. &#10;•Middleware is independent 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4" y="0"/>
            <a:ext cx="121877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84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2" name="Picture 4" descr="WHAT IS MIDDLEWARE ? &#10;•Layer between OS and distributed applications. &#10;•Hides complexity and heterogeneity of distributed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4" y="0"/>
            <a:ext cx="12188256" cy="6858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182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MIDDLEWARE APPLICATION &#10;•Middleware services are sets of distributed software that provide a more functional set of APIs 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877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359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MIDDLEWARE ARCHITECTURE &#10;8 &#10;School of Engineering,CUSAT &#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 y="0"/>
            <a:ext cx="121877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91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MIDDLEWARE OBJECTIVES &#10;•Hide heterogeneity &#10;•Location independence &#10;•Common functionality needed by many applications &#10;•S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4" y="0"/>
            <a:ext cx="121877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327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TYPES OF MIDDLEWARE &#10;There are different types of middleware and we are going to discuss about… &#10;•MESSAGE ORIENTED MIDDLE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0" y="0"/>
            <a:ext cx="1218775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47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MOM (MESSAGE ORIENTED MIDDLEWARE) &#10;•MOM is a client / server infrastructure which allows the application to be distribut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0" y="0"/>
            <a:ext cx="1218775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6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836" y="474495"/>
            <a:ext cx="10515600" cy="6090077"/>
          </a:xfrm>
        </p:spPr>
        <p:txBody>
          <a:bodyPr>
            <a:normAutofit/>
          </a:bodyPr>
          <a:lstStyle/>
          <a:p>
            <a:r>
              <a:rPr lang="en-US" sz="2400" dirty="0">
                <a:latin typeface="Times New Roman" panose="02020603050405020304" pitchFamily="18" charset="0"/>
                <a:cs typeface="Times New Roman" panose="02020603050405020304" pitchFamily="18" charset="0"/>
              </a:rPr>
              <a:t>MOM is a type of middleware that </a:t>
            </a:r>
            <a:r>
              <a:rPr lang="en-US" sz="2400" dirty="0">
                <a:solidFill>
                  <a:srgbClr val="FF0000"/>
                </a:solidFill>
                <a:latin typeface="Times New Roman" panose="02020603050405020304" pitchFamily="18" charset="0"/>
                <a:cs typeface="Times New Roman" panose="02020603050405020304" pitchFamily="18" charset="0"/>
              </a:rPr>
              <a:t>uses messages as the method of </a:t>
            </a:r>
            <a:r>
              <a:rPr lang="en-US" sz="2400" dirty="0" smtClean="0">
                <a:solidFill>
                  <a:srgbClr val="FF0000"/>
                </a:solidFill>
                <a:latin typeface="Times New Roman" panose="02020603050405020304" pitchFamily="18" charset="0"/>
                <a:cs typeface="Times New Roman" panose="02020603050405020304" pitchFamily="18" charset="0"/>
              </a:rPr>
              <a:t>integration</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MOM the applications </a:t>
            </a:r>
            <a:r>
              <a:rPr lang="en-US" sz="2400" b="1" i="1" u="sng" dirty="0">
                <a:solidFill>
                  <a:srgbClr val="FF0000"/>
                </a:solidFill>
                <a:latin typeface="Times New Roman" panose="02020603050405020304" pitchFamily="18" charset="0"/>
                <a:cs typeface="Times New Roman" panose="02020603050405020304" pitchFamily="18" charset="0"/>
              </a:rPr>
              <a:t>are decoupled</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i.e</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Sender </a:t>
            </a:r>
            <a:r>
              <a:rPr lang="en-US" sz="2400" dirty="0">
                <a:solidFill>
                  <a:srgbClr val="FF0000"/>
                </a:solidFill>
                <a:latin typeface="Times New Roman" panose="02020603050405020304" pitchFamily="18" charset="0"/>
                <a:cs typeface="Times New Roman" panose="02020603050405020304" pitchFamily="18" charset="0"/>
              </a:rPr>
              <a:t>and receivers are never aware of each other</a:t>
            </a:r>
            <a:r>
              <a:rPr lang="en-US" sz="2400" dirty="0">
                <a:latin typeface="Times New Roman" panose="02020603050405020304" pitchFamily="18" charset="0"/>
                <a:cs typeface="Times New Roman" panose="02020603050405020304" pitchFamily="18" charset="0"/>
              </a:rPr>
              <a:t>; instead </a:t>
            </a:r>
            <a:r>
              <a:rPr lang="en-US" sz="2400" dirty="0">
                <a:solidFill>
                  <a:srgbClr val="FF0000"/>
                </a:solidFill>
                <a:latin typeface="Times New Roman" panose="02020603050405020304" pitchFamily="18" charset="0"/>
                <a:cs typeface="Times New Roman" panose="02020603050405020304" pitchFamily="18" charset="0"/>
              </a:rPr>
              <a:t>they send and receive the messages from the messaging system</a:t>
            </a:r>
            <a:r>
              <a:rPr lang="en-US" sz="2400" dirty="0">
                <a:latin typeface="Times New Roman" panose="02020603050405020304" pitchFamily="18" charset="0"/>
                <a:cs typeface="Times New Roman" panose="02020603050405020304" pitchFamily="18" charset="0"/>
              </a:rPr>
              <a:t>. It is the </a:t>
            </a:r>
            <a:r>
              <a:rPr lang="en-US" sz="2400" dirty="0">
                <a:solidFill>
                  <a:srgbClr val="FF0000"/>
                </a:solidFill>
                <a:latin typeface="Times New Roman" panose="02020603050405020304" pitchFamily="18" charset="0"/>
                <a:cs typeface="Times New Roman" panose="02020603050405020304" pitchFamily="18" charset="0"/>
              </a:rPr>
              <a:t>responsibility of the MOM to get the messages to their </a:t>
            </a:r>
            <a:r>
              <a:rPr lang="en-US" sz="2400" dirty="0" smtClean="0">
                <a:solidFill>
                  <a:srgbClr val="FF0000"/>
                </a:solidFill>
                <a:latin typeface="Times New Roman" panose="02020603050405020304" pitchFamily="18" charset="0"/>
                <a:cs typeface="Times New Roman" panose="02020603050405020304" pitchFamily="18" charset="0"/>
              </a:rPr>
              <a:t>destinations.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messaging system uses channels that the applications can recognize and the </a:t>
            </a:r>
            <a:r>
              <a:rPr lang="en-US" sz="2400" dirty="0">
                <a:solidFill>
                  <a:srgbClr val="FF0000"/>
                </a:solidFill>
                <a:latin typeface="Times New Roman" panose="02020603050405020304" pitchFamily="18" charset="0"/>
                <a:cs typeface="Times New Roman" panose="02020603050405020304" pitchFamily="18" charset="0"/>
              </a:rPr>
              <a:t>messages can be sent and received asynchronously</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asynchronous paradigm allows the application to continue functioning after sending a request</a:t>
            </a:r>
            <a:r>
              <a:rPr lang="en-US" sz="2400" dirty="0">
                <a:latin typeface="Times New Roman" panose="02020603050405020304" pitchFamily="18" charset="0"/>
                <a:cs typeface="Times New Roman" panose="02020603050405020304" pitchFamily="18" charset="0"/>
              </a:rPr>
              <a:t>, so if the message is taking too much time it is possible to process other messages while is waiting, they can deal with down connections and queue messages until it’s viable to deliver </a:t>
            </a:r>
            <a:r>
              <a:rPr lang="en-US" sz="2400" dirty="0" smtClean="0">
                <a:latin typeface="Times New Roman" panose="02020603050405020304" pitchFamily="18" charset="0"/>
                <a:cs typeface="Times New Roman" panose="02020603050405020304" pitchFamily="18" charset="0"/>
              </a:rPr>
              <a:t>them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94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TotalTime>
  <Words>342</Words>
  <Application>Microsoft Office PowerPoint</Application>
  <PresentationFormat>Widescreen</PresentationFormat>
  <Paragraphs>23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Middleware in DC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 in DC</dc:title>
  <dc:creator>ANIKET</dc:creator>
  <cp:lastModifiedBy>Aniket Kore</cp:lastModifiedBy>
  <cp:revision>22</cp:revision>
  <dcterms:created xsi:type="dcterms:W3CDTF">2021-02-11T14:36:18Z</dcterms:created>
  <dcterms:modified xsi:type="dcterms:W3CDTF">2022-09-15T04:12:25Z</dcterms:modified>
</cp:coreProperties>
</file>