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9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4" r:id="rId13"/>
    <p:sldId id="293" r:id="rId14"/>
    <p:sldId id="267" r:id="rId15"/>
    <p:sldId id="292" r:id="rId16"/>
    <p:sldId id="268" r:id="rId17"/>
    <p:sldId id="269" r:id="rId18"/>
    <p:sldId id="270" r:id="rId19"/>
    <p:sldId id="271" r:id="rId20"/>
    <p:sldId id="290" r:id="rId21"/>
    <p:sldId id="291" r:id="rId22"/>
    <p:sldId id="272" r:id="rId23"/>
    <p:sldId id="273" r:id="rId24"/>
    <p:sldId id="287" r:id="rId25"/>
    <p:sldId id="288" r:id="rId26"/>
    <p:sldId id="289" r:id="rId27"/>
    <p:sldId id="274" r:id="rId28"/>
    <p:sldId id="275" r:id="rId29"/>
    <p:sldId id="276" r:id="rId30"/>
    <p:sldId id="277" r:id="rId31"/>
    <p:sldId id="279" r:id="rId32"/>
    <p:sldId id="280" r:id="rId33"/>
    <p:sldId id="281" r:id="rId34"/>
    <p:sldId id="282" r:id="rId35"/>
    <p:sldId id="278" r:id="rId36"/>
    <p:sldId id="283" r:id="rId37"/>
    <p:sldId id="284" r:id="rId38"/>
    <p:sldId id="285" r:id="rId39"/>
    <p:sldId id="28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94"/>
  </p:normalViewPr>
  <p:slideViewPr>
    <p:cSldViewPr snapToGrid="0" snapToObjects="1">
      <p:cViewPr varScale="1">
        <p:scale>
          <a:sx n="115" d="100"/>
          <a:sy n="115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35EFA-80AA-7849-BCBA-7DFFD86AC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 to Distributed Systems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B6198-23CB-AB43-9DD3-372B2512E5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 ASHOK PATADE</a:t>
            </a:r>
          </a:p>
        </p:txBody>
      </p:sp>
    </p:spTree>
    <p:extLst>
      <p:ext uri="{BB962C8B-B14F-4D97-AF65-F5344CB8AC3E}">
        <p14:creationId xmlns:p14="http://schemas.microsoft.com/office/powerpoint/2010/main" val="186003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26B77-B310-F648-8801-704A0482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Distributed Systems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683AA-6804-974D-84B0-BE9C0E0E2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(1)	Bringing Users and Resources Together </a:t>
            </a:r>
          </a:p>
          <a:p>
            <a:r>
              <a:rPr lang="en-US" b="1" dirty="0"/>
              <a:t>(2)	Transparency </a:t>
            </a:r>
          </a:p>
          <a:p>
            <a:r>
              <a:rPr lang="en-US" b="1" dirty="0"/>
              <a:t>(3)	Openness </a:t>
            </a:r>
          </a:p>
          <a:p>
            <a:r>
              <a:rPr lang="en-US" b="1" dirty="0"/>
              <a:t>(4)	Scalability </a:t>
            </a:r>
          </a:p>
          <a:p>
            <a:r>
              <a:rPr lang="en-US" b="1" dirty="0"/>
              <a:t>(5)	Reliability </a:t>
            </a:r>
          </a:p>
          <a:p>
            <a:r>
              <a:rPr lang="en-US" b="1" dirty="0"/>
              <a:t>(6)	Performance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81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B1C7-0DFD-9040-8BB7-8BC53C64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Distributed System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F2DA9-3A42-6B45-AE37-891791055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Distributed Computing Systems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US" dirty="0"/>
              <a:t>(A)	Cluster Computing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US" dirty="0"/>
              <a:t>(B)	Grid Computing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US" dirty="0"/>
              <a:t>Distributed Information Systems</a:t>
            </a:r>
            <a:r>
              <a:rPr lang="en-IN" dirty="0"/>
              <a:t> </a:t>
            </a:r>
          </a:p>
          <a:p>
            <a:pPr marL="342900" indent="-342900">
              <a:buAutoNum type="alphaUcParenBoth"/>
            </a:pPr>
            <a:r>
              <a:rPr lang="en-US" dirty="0"/>
              <a:t>Transaction Processing Systems</a:t>
            </a:r>
            <a:r>
              <a:rPr lang="en-IN" dirty="0"/>
              <a:t> </a:t>
            </a:r>
          </a:p>
          <a:p>
            <a:pPr marL="342900" indent="-342900">
              <a:buAutoNum type="alphaUcParenBoth"/>
            </a:pPr>
            <a:r>
              <a:rPr lang="en-IN" dirty="0"/>
              <a:t>Enterprise Application Integration</a:t>
            </a:r>
          </a:p>
          <a:p>
            <a:pPr marL="0" indent="0">
              <a:buNone/>
            </a:pPr>
            <a:r>
              <a:rPr lang="en-US" dirty="0"/>
              <a:t>Distributed Pervasive Systems</a:t>
            </a:r>
            <a:r>
              <a:rPr lang="en-IN" dirty="0"/>
              <a:t> </a:t>
            </a:r>
          </a:p>
          <a:p>
            <a:pPr marL="342900" indent="-342900">
              <a:buAutoNum type="alphaUcParenBoth"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9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Computing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5362" name="Picture 2" descr="1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290" y="2181109"/>
            <a:ext cx="5900214" cy="224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72488" y="4517239"/>
            <a:ext cx="3749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Fig. 1.4.1 : Cluster Computing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7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Computing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4339" name="Picture 3" descr="1A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301" y="2488681"/>
            <a:ext cx="4515773" cy="225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113143" y="4838394"/>
            <a:ext cx="350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Fig. 1.4.2 : Grid Computing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878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FC66-0677-6644-8053-E383195A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 Models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05CC1-E81D-D44C-A28B-FEB15AC9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Model</a:t>
            </a:r>
            <a:r>
              <a:rPr lang="en-IN" dirty="0"/>
              <a:t> </a:t>
            </a:r>
          </a:p>
          <a:p>
            <a:r>
              <a:rPr lang="en-US" dirty="0"/>
              <a:t>(A)	Early distributed systems</a:t>
            </a:r>
            <a:r>
              <a:rPr lang="en-IN" dirty="0"/>
              <a:t> </a:t>
            </a:r>
          </a:p>
          <a:p>
            <a:r>
              <a:rPr lang="en-US" dirty="0"/>
              <a:t>(B)	Internet-scale distributed systems</a:t>
            </a:r>
            <a:r>
              <a:rPr lang="en-IN" dirty="0"/>
              <a:t> </a:t>
            </a:r>
          </a:p>
          <a:p>
            <a:r>
              <a:rPr lang="en-US" dirty="0"/>
              <a:t>(C)	Contemporary distributed systems</a:t>
            </a:r>
            <a:r>
              <a:rPr lang="en-IN" dirty="0"/>
              <a:t> </a:t>
            </a:r>
          </a:p>
          <a:p>
            <a:r>
              <a:rPr lang="en-US" dirty="0"/>
              <a:t>(D)	Types of Physical Models Based on Hardware and Computation </a:t>
            </a:r>
          </a:p>
          <a:p>
            <a:r>
              <a:rPr lang="en-GB" b="1" dirty="0"/>
              <a:t>(1)	Minicomputer Model</a:t>
            </a:r>
            <a:endParaRPr lang="en-IN" b="1" dirty="0"/>
          </a:p>
          <a:p>
            <a:r>
              <a:rPr lang="en-GB" b="1" dirty="0"/>
              <a:t>(2)	Workstation Model</a:t>
            </a:r>
            <a:endParaRPr lang="en-IN" b="1" dirty="0"/>
          </a:p>
          <a:p>
            <a:r>
              <a:rPr lang="en-GB" b="1" dirty="0"/>
              <a:t>(3)	Workstation-Server Model</a:t>
            </a:r>
            <a:endParaRPr lang="en-IN" b="1" dirty="0"/>
          </a:p>
          <a:p>
            <a:r>
              <a:rPr lang="en-GB" b="1" dirty="0"/>
              <a:t>(4)	Processor-Pool Model</a:t>
            </a:r>
            <a:endParaRPr lang="en-IN" b="1" dirty="0"/>
          </a:p>
          <a:p>
            <a:r>
              <a:rPr lang="en-GB" b="1" dirty="0"/>
              <a:t>(5)	Hybrid Model</a:t>
            </a:r>
            <a:endParaRPr lang="en-IN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6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Physical Models Based on Hardware and Computation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3314" name="Picture 2" descr="1A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996" y="2057717"/>
            <a:ext cx="6126163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30622" y="6195352"/>
            <a:ext cx="4615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Fig. 1.5.1 : Distributed System Physical Models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251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FC66-0677-6644-8053-E383195A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 Models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05CC1-E81D-D44C-A28B-FEB15AC9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Architectural Model</a:t>
            </a:r>
            <a:r>
              <a:rPr lang="en-IN" dirty="0"/>
              <a:t> </a:t>
            </a:r>
          </a:p>
          <a:p>
            <a:r>
              <a:rPr lang="en-US" dirty="0"/>
              <a:t>(A)	Client-Server Model</a:t>
            </a:r>
            <a:r>
              <a:rPr lang="en-IN" dirty="0"/>
              <a:t> </a:t>
            </a:r>
          </a:p>
          <a:p>
            <a:r>
              <a:rPr lang="en-US" dirty="0"/>
              <a:t>(B)	Peer-to-Peer Model</a:t>
            </a:r>
            <a:r>
              <a:rPr lang="en-IN" dirty="0"/>
              <a:t> </a:t>
            </a:r>
            <a:endParaRPr lang="en-US" dirty="0"/>
          </a:p>
        </p:txBody>
      </p:sp>
      <p:pic>
        <p:nvPicPr>
          <p:cNvPr id="12290" name="Picture 2" descr="1A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294" y="2103120"/>
            <a:ext cx="6263908" cy="259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848399" y="5179942"/>
            <a:ext cx="4269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Fig. 1.5.2 : Distributed Architectural Model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734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1EA63-E8D8-D040-BE40-C304D8B0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between Client-server and Peer-to-Peer Model</a:t>
            </a:r>
            <a:r>
              <a:rPr lang="en-IN" dirty="0"/>
              <a:t> 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98792A-57B2-9347-9CEA-BC4153616A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969841"/>
              </p:ext>
            </p:extLst>
          </p:nvPr>
        </p:nvGraphicFramePr>
        <p:xfrm>
          <a:off x="1066800" y="2014194"/>
          <a:ext cx="10058400" cy="44213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3568">
                  <a:extLst>
                    <a:ext uri="{9D8B030D-6E8A-4147-A177-3AD203B41FA5}">
                      <a16:colId xmlns:a16="http://schemas.microsoft.com/office/drawing/2014/main" val="41312741"/>
                    </a:ext>
                  </a:extLst>
                </a:gridCol>
                <a:gridCol w="4024165">
                  <a:extLst>
                    <a:ext uri="{9D8B030D-6E8A-4147-A177-3AD203B41FA5}">
                      <a16:colId xmlns:a16="http://schemas.microsoft.com/office/drawing/2014/main" val="3095217952"/>
                    </a:ext>
                  </a:extLst>
                </a:gridCol>
                <a:gridCol w="4440667">
                  <a:extLst>
                    <a:ext uri="{9D8B030D-6E8A-4147-A177-3AD203B41FA5}">
                      <a16:colId xmlns:a16="http://schemas.microsoft.com/office/drawing/2014/main" val="4289261571"/>
                    </a:ext>
                  </a:extLst>
                </a:gridCol>
              </a:tblGrid>
              <a:tr h="235933">
                <a:tc>
                  <a:txBody>
                    <a:bodyPr/>
                    <a:lstStyle/>
                    <a:p>
                      <a:pPr marL="252095" indent="-252095" algn="ctr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000">
                          <a:effectLst/>
                        </a:rPr>
                        <a:t>Basis of Comparison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2095" indent="-252095" algn="ctr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000">
                          <a:effectLst/>
                        </a:rPr>
                        <a:t>Client-Server Model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2095" indent="-252095" algn="ctr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000">
                          <a:effectLst/>
                        </a:rPr>
                        <a:t>Peer-to-Peer Model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1072442"/>
                  </a:ext>
                </a:extLst>
              </a:tr>
              <a:tr h="493683"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000">
                          <a:effectLst/>
                        </a:rPr>
                        <a:t>Basic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000">
                          <a:effectLst/>
                        </a:rPr>
                        <a:t>In a client-server network, we have a specific server and specific clients connected to the server.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000">
                          <a:effectLst/>
                        </a:rPr>
                        <a:t>In a peer-to-peer network, clients are not distinguished; every node act as a client and server.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9550545"/>
                  </a:ext>
                </a:extLst>
              </a:tr>
              <a:tr h="235933"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000">
                          <a:effectLst/>
                        </a:rPr>
                        <a:t>Expense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000">
                          <a:effectLst/>
                        </a:rPr>
                        <a:t>A Client-Server network is more expensive to implement.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000">
                          <a:effectLst/>
                        </a:rPr>
                        <a:t>A Peer-to-Peer is less expensive to implement.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9525695"/>
                  </a:ext>
                </a:extLst>
              </a:tr>
              <a:tr h="493683"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000">
                          <a:effectLst/>
                        </a:rPr>
                        <a:t>Stability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000">
                          <a:effectLst/>
                        </a:rPr>
                        <a:t>It is more stable and scalable than a peer-to-peer network.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000">
                          <a:effectLst/>
                        </a:rPr>
                        <a:t>It is less stable and scalable, if the number of peers increases in the system.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8582336"/>
                  </a:ext>
                </a:extLst>
              </a:tr>
              <a:tr h="493683"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000">
                          <a:effectLst/>
                        </a:rPr>
                        <a:t>Data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000">
                          <a:effectLst/>
                        </a:rPr>
                        <a:t>In a client-server network, the data is stored in a centralized server.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000">
                          <a:effectLst/>
                        </a:rPr>
                        <a:t>In a peer-to-peer network, each peer has its own data.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1640410"/>
                  </a:ext>
                </a:extLst>
              </a:tr>
              <a:tr h="493683"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000">
                          <a:effectLst/>
                        </a:rPr>
                        <a:t>Server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000">
                          <a:effectLst/>
                        </a:rPr>
                        <a:t>A server may get overloaded when many customers make simultaneous service requests.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000">
                          <a:effectLst/>
                        </a:rPr>
                        <a:t>A server is not bottlenecked since the services are dispersed among numerous servers using a peer-to-peer network.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3560593"/>
                  </a:ext>
                </a:extLst>
              </a:tr>
              <a:tr h="235933"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000">
                          <a:effectLst/>
                        </a:rPr>
                        <a:t>Focus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000">
                          <a:effectLst/>
                        </a:rPr>
                        <a:t>Sharing the information.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000">
                          <a:effectLst/>
                        </a:rPr>
                        <a:t>Connectivity.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1840803"/>
                  </a:ext>
                </a:extLst>
              </a:tr>
              <a:tr h="493683"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000">
                          <a:effectLst/>
                        </a:rPr>
                        <a:t>Service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000">
                          <a:effectLst/>
                        </a:rPr>
                        <a:t>The server provides the requested service in response to the client's request.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000">
                          <a:effectLst/>
                        </a:rPr>
                        <a:t>Each node has the ability to both request and delivers services.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901454"/>
                  </a:ext>
                </a:extLst>
              </a:tr>
              <a:tr h="493683"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000">
                          <a:effectLst/>
                        </a:rPr>
                        <a:t>Performance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000">
                          <a:effectLst/>
                        </a:rPr>
                        <a:t>Because the server does the bulk of the work, performance is unaffected by the growth of clients.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000">
                          <a:effectLst/>
                        </a:rPr>
                        <a:t>Because resources are shared in a big peer-to-peer network, performance will likely to suffer.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5125947"/>
                  </a:ext>
                </a:extLst>
              </a:tr>
              <a:tr h="751432"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000">
                          <a:effectLst/>
                        </a:rPr>
                        <a:t>Security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000">
                          <a:effectLst/>
                        </a:rPr>
                        <a:t>A Client-Server network is a secured network because the server can verify a client's access to any area of the network, making it secure.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000" dirty="0">
                          <a:effectLst/>
                        </a:rPr>
                        <a:t>The network's security deteriorates, and its susceptibility grows as the number of peers rises.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328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7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FC66-0677-6644-8053-E383195A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 Models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05CC1-E81D-D44C-A28B-FEB15AC9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Model</a:t>
            </a:r>
            <a:r>
              <a:rPr lang="en-IN" dirty="0"/>
              <a:t> </a:t>
            </a:r>
            <a:endParaRPr lang="en-US" dirty="0"/>
          </a:p>
          <a:p>
            <a:r>
              <a:rPr lang="en-US" dirty="0"/>
              <a:t>(A)	Interaction Model</a:t>
            </a:r>
            <a:r>
              <a:rPr lang="en-IN" dirty="0"/>
              <a:t> </a:t>
            </a:r>
          </a:p>
          <a:p>
            <a:r>
              <a:rPr lang="en-US" dirty="0"/>
              <a:t>(B)	Fault Model</a:t>
            </a:r>
            <a:r>
              <a:rPr lang="en-IN" dirty="0"/>
              <a:t> </a:t>
            </a:r>
          </a:p>
          <a:p>
            <a:r>
              <a:rPr lang="en-US" dirty="0"/>
              <a:t>(C)	Security Model</a:t>
            </a:r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5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678A-74A1-4E4A-95BA-71A28220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Concepts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F9BC-C685-2647-90DD-BEB9082F7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931920"/>
          </a:xfrm>
        </p:spPr>
        <p:txBody>
          <a:bodyPr/>
          <a:lstStyle/>
          <a:p>
            <a:r>
              <a:rPr lang="en-US" dirty="0"/>
              <a:t>Hardware in distributed systems can be organized in several different ways </a:t>
            </a:r>
          </a:p>
          <a:p>
            <a:r>
              <a:rPr lang="en-US" dirty="0"/>
              <a:t>(1)	Multiprocessor System</a:t>
            </a:r>
            <a:r>
              <a:rPr lang="en-IN" dirty="0"/>
              <a:t> </a:t>
            </a:r>
          </a:p>
          <a:p>
            <a:r>
              <a:rPr lang="en-US" dirty="0"/>
              <a:t>(2)	Multicomputer Systems</a:t>
            </a:r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7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6152-9BF2-0B40-BE63-28C87A63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Introduction to Distributed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AF7F0-9DA0-C746-B974-77A386E3D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1.1 Characterization of Distributed Systems: Issues, Goals, and Types of distributed systems, Distributed System Models, Hardware concepts, Software Concept.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r>
              <a:rPr lang="en-IN" dirty="0"/>
              <a:t>1.2 Middleware: Services offered by middleware, Client Server model.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5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System </a:t>
            </a:r>
            <a:r>
              <a:rPr lang="en-US" dirty="0"/>
              <a:t>	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8368" y="5044479"/>
            <a:ext cx="8908458" cy="225789"/>
          </a:xfrm>
          <a:prstGeom prst="rect">
            <a:avLst/>
          </a:prstGeom>
        </p:spPr>
      </p:pic>
      <p:pic>
        <p:nvPicPr>
          <p:cNvPr id="10242" name="Picture 2" descr="1A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595" y="2103120"/>
            <a:ext cx="4778810" cy="267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14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Multicomputer Systems</a:t>
            </a:r>
            <a:endParaRPr lang="en-IN" dirty="0"/>
          </a:p>
        </p:txBody>
      </p:sp>
      <p:pic>
        <p:nvPicPr>
          <p:cNvPr id="11268" name="Picture 4" descr="1A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146" y="2086495"/>
            <a:ext cx="3772992" cy="301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016924" y="5384861"/>
            <a:ext cx="3371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1.6.2 : Multicomputer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410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C1B4-D2D9-7844-85CA-38434AA8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Multiprocessor and Multicomputer Systems</a:t>
            </a:r>
            <a:r>
              <a:rPr lang="en-IN" dirty="0"/>
              <a:t> 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B9238C-393B-0A47-BD76-D9C122819F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099070"/>
              </p:ext>
            </p:extLst>
          </p:nvPr>
        </p:nvGraphicFramePr>
        <p:xfrm>
          <a:off x="1066800" y="1921396"/>
          <a:ext cx="9571319" cy="45423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6885">
                  <a:extLst>
                    <a:ext uri="{9D8B030D-6E8A-4147-A177-3AD203B41FA5}">
                      <a16:colId xmlns:a16="http://schemas.microsoft.com/office/drawing/2014/main" val="2907626998"/>
                    </a:ext>
                  </a:extLst>
                </a:gridCol>
                <a:gridCol w="4558756">
                  <a:extLst>
                    <a:ext uri="{9D8B030D-6E8A-4147-A177-3AD203B41FA5}">
                      <a16:colId xmlns:a16="http://schemas.microsoft.com/office/drawing/2014/main" val="3343778387"/>
                    </a:ext>
                  </a:extLst>
                </a:gridCol>
                <a:gridCol w="4535678">
                  <a:extLst>
                    <a:ext uri="{9D8B030D-6E8A-4147-A177-3AD203B41FA5}">
                      <a16:colId xmlns:a16="http://schemas.microsoft.com/office/drawing/2014/main" val="655692600"/>
                    </a:ext>
                  </a:extLst>
                </a:gridCol>
              </a:tblGrid>
              <a:tr h="984296">
                <a:tc>
                  <a:txBody>
                    <a:bodyPr/>
                    <a:lstStyle/>
                    <a:p>
                      <a:pPr marL="252095" indent="-252095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endParaRPr lang="en-GB" sz="1400" dirty="0">
                        <a:effectLst/>
                      </a:endParaRPr>
                    </a:p>
                    <a:p>
                      <a:pPr marL="252095" indent="-252095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 dirty="0">
                          <a:effectLst/>
                        </a:rPr>
                        <a:t>Sr. </a:t>
                      </a:r>
                    </a:p>
                    <a:p>
                      <a:pPr marL="252095" indent="-252095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 dirty="0">
                          <a:effectLst/>
                        </a:rPr>
                        <a:t>No.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2095" indent="-252095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endParaRPr lang="en-GB" sz="1400" dirty="0">
                        <a:effectLst/>
                      </a:endParaRPr>
                    </a:p>
                    <a:p>
                      <a:pPr marL="252095" indent="-252095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 dirty="0">
                          <a:effectLst/>
                        </a:rPr>
                        <a:t/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Multiprocessor System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2095" indent="-252095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endParaRPr lang="en-GB" sz="1400" dirty="0">
                        <a:effectLst/>
                      </a:endParaRPr>
                    </a:p>
                    <a:p>
                      <a:pPr marL="252095" indent="-252095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endParaRPr lang="en-GB" sz="1400" dirty="0">
                        <a:effectLst/>
                      </a:endParaRPr>
                    </a:p>
                    <a:p>
                      <a:pPr marL="252095" indent="-252095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 dirty="0">
                          <a:effectLst/>
                        </a:rPr>
                        <a:t>Multicomputer System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6491583"/>
                  </a:ext>
                </a:extLst>
              </a:tr>
              <a:tr h="984296">
                <a:tc>
                  <a:txBody>
                    <a:bodyPr/>
                    <a:lstStyle/>
                    <a:p>
                      <a:pPr marL="252095" indent="-252095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endParaRPr lang="en-GB" sz="1400" dirty="0">
                        <a:effectLst/>
                      </a:endParaRPr>
                    </a:p>
                    <a:p>
                      <a:pPr marL="252095" indent="-252095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 dirty="0">
                          <a:effectLst/>
                        </a:rPr>
                        <a:t>(1)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endParaRPr lang="en-GB" sz="1400" dirty="0">
                        <a:effectLst/>
                      </a:endParaRPr>
                    </a:p>
                    <a:p>
                      <a:pPr marL="252095" indent="-252095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 dirty="0">
                          <a:effectLst/>
                        </a:rPr>
                        <a:t>A multiprocessor is a system with two or more central processing units (CPUs) that can perform multiple tasks.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endParaRPr lang="en-GB" sz="1400" dirty="0">
                        <a:effectLst/>
                      </a:endParaRPr>
                    </a:p>
                    <a:p>
                      <a:pPr marL="252095" indent="-252095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 dirty="0">
                          <a:effectLst/>
                        </a:rPr>
                        <a:t>A multicomputer is a system with multiple processors that are attached via an interconnection network to perform a computation task.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9451244"/>
                  </a:ext>
                </a:extLst>
              </a:tr>
              <a:tr h="733717">
                <a:tc>
                  <a:txBody>
                    <a:bodyPr/>
                    <a:lstStyle/>
                    <a:p>
                      <a:pPr marL="252095" indent="-252095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endParaRPr lang="en-GB" sz="1400" dirty="0">
                        <a:effectLst/>
                      </a:endParaRPr>
                    </a:p>
                    <a:p>
                      <a:pPr marL="252095" indent="-252095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 dirty="0">
                          <a:effectLst/>
                        </a:rPr>
                        <a:t>(2)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endParaRPr lang="en-GB" sz="1400" dirty="0">
                        <a:effectLst/>
                      </a:endParaRPr>
                    </a:p>
                    <a:p>
                      <a:pPr marL="252095" indent="-252095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 dirty="0">
                          <a:effectLst/>
                        </a:rPr>
                        <a:t>A multiprocessor system is a single computer that operates with multiple CPUs.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endParaRPr lang="en-GB" sz="1400" dirty="0">
                        <a:effectLst/>
                      </a:endParaRPr>
                    </a:p>
                    <a:p>
                      <a:pPr marL="252095" indent="-252095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 dirty="0">
                          <a:effectLst/>
                        </a:rPr>
                        <a:t>A multicomputer system is a cluster of computers that operate as a singular computer.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3157139"/>
                  </a:ext>
                </a:extLst>
              </a:tr>
              <a:tr h="810818">
                <a:tc>
                  <a:txBody>
                    <a:bodyPr/>
                    <a:lstStyle/>
                    <a:p>
                      <a:pPr marL="252095" indent="-252095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endParaRPr lang="en-GB" sz="1400" dirty="0">
                        <a:effectLst/>
                      </a:endParaRPr>
                    </a:p>
                    <a:p>
                      <a:pPr marL="252095" indent="-252095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 dirty="0">
                          <a:effectLst/>
                        </a:rPr>
                        <a:t>(3)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endParaRPr lang="en-GB" sz="1400" dirty="0">
                        <a:effectLst/>
                      </a:endParaRPr>
                    </a:p>
                    <a:p>
                      <a:pPr marL="252095" indent="-252095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 dirty="0">
                          <a:effectLst/>
                        </a:rPr>
                        <a:t>Construction of multiprocessor is difficult and cost ineffective than a multicomputer.</a:t>
                      </a:r>
                      <a:endParaRPr lang="en-IN" sz="1400" dirty="0">
                        <a:effectLst/>
                      </a:endParaRPr>
                    </a:p>
                    <a:p>
                      <a:pPr marL="252095" indent="-252095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endParaRPr lang="en-GB" sz="1400" dirty="0">
                        <a:effectLst/>
                      </a:endParaRPr>
                    </a:p>
                    <a:p>
                      <a:pPr marL="252095" indent="-252095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 dirty="0">
                          <a:effectLst/>
                        </a:rPr>
                        <a:t>Construction of multicomputer is easier and cost effective than a multiprocessor.</a:t>
                      </a:r>
                      <a:endParaRPr lang="en-IN" sz="1400" dirty="0">
                        <a:effectLst/>
                      </a:endParaRPr>
                    </a:p>
                    <a:p>
                      <a:pPr marL="252095" indent="-252095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0380936"/>
                  </a:ext>
                </a:extLst>
              </a:tr>
              <a:tr h="483137">
                <a:tc>
                  <a:txBody>
                    <a:bodyPr/>
                    <a:lstStyle/>
                    <a:p>
                      <a:pPr marL="252095" indent="-252095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endParaRPr lang="en-GB" sz="1400" dirty="0">
                        <a:effectLst/>
                      </a:endParaRPr>
                    </a:p>
                    <a:p>
                      <a:pPr marL="252095" indent="-252095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 dirty="0">
                          <a:effectLst/>
                        </a:rPr>
                        <a:t>(4)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endParaRPr lang="en-GB" sz="1400" dirty="0">
                        <a:effectLst/>
                      </a:endParaRPr>
                    </a:p>
                    <a:p>
                      <a:pPr marL="252095" indent="-252095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 dirty="0">
                          <a:effectLst/>
                        </a:rPr>
                        <a:t>In multiprocessor system, program tends to be easier.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endParaRPr lang="en-GB" sz="1400" dirty="0">
                        <a:effectLst/>
                      </a:endParaRPr>
                    </a:p>
                    <a:p>
                      <a:pPr marL="252095" indent="-252095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 dirty="0">
                          <a:effectLst/>
                        </a:rPr>
                        <a:t>In multicomputer system, program tends to be more difficult.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8393340"/>
                  </a:ext>
                </a:extLst>
              </a:tr>
              <a:tr h="483137">
                <a:tc>
                  <a:txBody>
                    <a:bodyPr/>
                    <a:lstStyle/>
                    <a:p>
                      <a:pPr marL="252095" indent="-252095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endParaRPr lang="en-GB" sz="1400" dirty="0">
                        <a:effectLst/>
                      </a:endParaRPr>
                    </a:p>
                    <a:p>
                      <a:pPr marL="252095" indent="-252095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 dirty="0">
                          <a:effectLst/>
                        </a:rPr>
                        <a:t>(5)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endParaRPr lang="en-GB" sz="1400" dirty="0">
                        <a:effectLst/>
                      </a:endParaRPr>
                    </a:p>
                    <a:p>
                      <a:pPr marL="252095" indent="-252095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 dirty="0">
                          <a:effectLst/>
                        </a:rPr>
                        <a:t>Multiprocessor supports parallel computing.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endParaRPr lang="en-GB" sz="1400" dirty="0">
                        <a:effectLst/>
                      </a:endParaRPr>
                    </a:p>
                    <a:p>
                      <a:pPr marL="252095" indent="-252095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 dirty="0">
                          <a:effectLst/>
                        </a:rPr>
                        <a:t>Multicomputer supports distributed computing.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6476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39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661E-5F28-AD49-98B1-3CC5C35B6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Concepts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E3701-E9ED-8145-82CD-CDE0054EA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Operating Systems</a:t>
            </a:r>
            <a:r>
              <a:rPr lang="en-IN" dirty="0"/>
              <a:t> </a:t>
            </a:r>
          </a:p>
          <a:p>
            <a:r>
              <a:rPr lang="en-US" dirty="0"/>
              <a:t>Network Operating System</a:t>
            </a:r>
            <a:r>
              <a:rPr lang="en-IN" dirty="0"/>
              <a:t> </a:t>
            </a:r>
          </a:p>
          <a:p>
            <a:r>
              <a:rPr lang="en-US" dirty="0"/>
              <a:t>Middleware</a:t>
            </a:r>
            <a:r>
              <a:rPr lang="en-IN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Operating Systems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8824" y="5219023"/>
            <a:ext cx="8120805" cy="466881"/>
          </a:xfrm>
          <a:prstGeom prst="rect">
            <a:avLst/>
          </a:prstGeom>
        </p:spPr>
      </p:pic>
      <p:pic>
        <p:nvPicPr>
          <p:cNvPr id="8195" name="Picture 3" descr="1A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824" y="2103120"/>
            <a:ext cx="5274351" cy="2929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636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Operating System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0948" y="2014194"/>
            <a:ext cx="4750103" cy="26908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948" y="4991523"/>
            <a:ext cx="7842056" cy="22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3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6706" y="5251128"/>
            <a:ext cx="7718068" cy="279132"/>
          </a:xfrm>
          <a:prstGeom prst="rect">
            <a:avLst/>
          </a:prstGeom>
        </p:spPr>
      </p:pic>
      <p:pic>
        <p:nvPicPr>
          <p:cNvPr id="9219" name="Picture 3" descr="1A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706" y="2202872"/>
            <a:ext cx="4118587" cy="285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82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37D7-A15E-B041-94B2-E5BBE1AD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between the DOS, NOS, and Middleware</a:t>
            </a:r>
            <a:r>
              <a:rPr lang="en-IN" dirty="0"/>
              <a:t> 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E69920-2552-D54C-A971-8822F0BA18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65303"/>
              </p:ext>
            </p:extLst>
          </p:nvPr>
        </p:nvGraphicFramePr>
        <p:xfrm>
          <a:off x="1238490" y="2014194"/>
          <a:ext cx="9886711" cy="44506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9044">
                  <a:extLst>
                    <a:ext uri="{9D8B030D-6E8A-4147-A177-3AD203B41FA5}">
                      <a16:colId xmlns:a16="http://schemas.microsoft.com/office/drawing/2014/main" val="421348648"/>
                    </a:ext>
                  </a:extLst>
                </a:gridCol>
                <a:gridCol w="2465408">
                  <a:extLst>
                    <a:ext uri="{9D8B030D-6E8A-4147-A177-3AD203B41FA5}">
                      <a16:colId xmlns:a16="http://schemas.microsoft.com/office/drawing/2014/main" val="2414939603"/>
                    </a:ext>
                  </a:extLst>
                </a:gridCol>
                <a:gridCol w="1817225">
                  <a:extLst>
                    <a:ext uri="{9D8B030D-6E8A-4147-A177-3AD203B41FA5}">
                      <a16:colId xmlns:a16="http://schemas.microsoft.com/office/drawing/2014/main" val="4213146659"/>
                    </a:ext>
                  </a:extLst>
                </a:gridCol>
                <a:gridCol w="1845658">
                  <a:extLst>
                    <a:ext uri="{9D8B030D-6E8A-4147-A177-3AD203B41FA5}">
                      <a16:colId xmlns:a16="http://schemas.microsoft.com/office/drawing/2014/main" val="4266923409"/>
                    </a:ext>
                  </a:extLst>
                </a:gridCol>
                <a:gridCol w="1372104">
                  <a:extLst>
                    <a:ext uri="{9D8B030D-6E8A-4147-A177-3AD203B41FA5}">
                      <a16:colId xmlns:a16="http://schemas.microsoft.com/office/drawing/2014/main" val="2885990542"/>
                    </a:ext>
                  </a:extLst>
                </a:gridCol>
                <a:gridCol w="1217272">
                  <a:extLst>
                    <a:ext uri="{9D8B030D-6E8A-4147-A177-3AD203B41FA5}">
                      <a16:colId xmlns:a16="http://schemas.microsoft.com/office/drawing/2014/main" val="4133005948"/>
                    </a:ext>
                  </a:extLst>
                </a:gridCol>
              </a:tblGrid>
              <a:tr h="312946">
                <a:tc rowSpan="2">
                  <a:txBody>
                    <a:bodyPr/>
                    <a:lstStyle/>
                    <a:p>
                      <a:pPr marL="252095" indent="-252095" algn="ctr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>
                          <a:effectLst/>
                        </a:rPr>
                        <a:t>Sr. No.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252095" indent="-252095" algn="ctr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 dirty="0">
                          <a:effectLst/>
                        </a:rPr>
                        <a:t>Features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252095" indent="-252095" algn="ctr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000">
                          <a:effectLst/>
                        </a:rPr>
                        <a:t>Distributed Operating System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52095" indent="-252095" algn="ctr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 dirty="0">
                          <a:effectLst/>
                        </a:rPr>
                        <a:t>Network </a:t>
                      </a:r>
                    </a:p>
                    <a:p>
                      <a:pPr marL="252095" indent="-252095" algn="ctr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 dirty="0">
                          <a:effectLst/>
                        </a:rPr>
                        <a:t>Operating </a:t>
                      </a:r>
                    </a:p>
                    <a:p>
                      <a:pPr marL="252095" indent="-252095" algn="ctr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 dirty="0">
                          <a:effectLst/>
                        </a:rPr>
                        <a:t>System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252095" indent="-252095" algn="ctr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>
                          <a:effectLst/>
                        </a:rPr>
                        <a:t>Middleware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7271050"/>
                  </a:ext>
                </a:extLst>
              </a:tr>
              <a:tr h="6837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2095" indent="-252095" algn="ctr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>
                          <a:effectLst/>
                        </a:rPr>
                        <a:t>Multiprocessor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2095" indent="-252095" algn="ctr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 dirty="0">
                          <a:effectLst/>
                        </a:rPr>
                        <a:t>Multicomputer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40041"/>
                  </a:ext>
                </a:extLst>
              </a:tr>
              <a:tr h="312946">
                <a:tc>
                  <a:txBody>
                    <a:bodyPr/>
                    <a:lstStyle/>
                    <a:p>
                      <a:pPr marL="252095" indent="-252095" algn="ctr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>
                          <a:effectLst/>
                        </a:rPr>
                        <a:t>(1)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 dirty="0">
                          <a:effectLst/>
                        </a:rPr>
                        <a:t>Degree of </a:t>
                      </a:r>
                    </a:p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 dirty="0">
                          <a:effectLst/>
                        </a:rPr>
                        <a:t>Transparency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>
                          <a:effectLst/>
                        </a:rPr>
                        <a:t>Very High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>
                          <a:effectLst/>
                        </a:rPr>
                        <a:t>High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2095" indent="-252095" algn="ctr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>
                          <a:effectLst/>
                        </a:rPr>
                        <a:t>Low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>
                          <a:effectLst/>
                        </a:rPr>
                        <a:t>High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1106837"/>
                  </a:ext>
                </a:extLst>
              </a:tr>
              <a:tr h="312946">
                <a:tc>
                  <a:txBody>
                    <a:bodyPr/>
                    <a:lstStyle/>
                    <a:p>
                      <a:pPr marL="252095" indent="-252095" algn="ctr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>
                          <a:effectLst/>
                        </a:rPr>
                        <a:t>(2)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>
                          <a:effectLst/>
                        </a:rPr>
                        <a:t>Same OS on all nodes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>
                          <a:effectLst/>
                        </a:rPr>
                        <a:t>Yes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>
                          <a:effectLst/>
                        </a:rPr>
                        <a:t>Yes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2095" indent="-252095" algn="ctr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>
                          <a:effectLst/>
                        </a:rPr>
                        <a:t>No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>
                          <a:effectLst/>
                        </a:rPr>
                        <a:t>No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91268486"/>
                  </a:ext>
                </a:extLst>
              </a:tr>
              <a:tr h="312946">
                <a:tc>
                  <a:txBody>
                    <a:bodyPr/>
                    <a:lstStyle/>
                    <a:p>
                      <a:pPr marL="252095" indent="-252095" algn="ctr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>
                          <a:effectLst/>
                        </a:rPr>
                        <a:t>(3)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 dirty="0">
                          <a:effectLst/>
                        </a:rPr>
                        <a:t>Number of copies of </a:t>
                      </a:r>
                    </a:p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 dirty="0">
                          <a:effectLst/>
                        </a:rPr>
                        <a:t>OS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>
                          <a:effectLst/>
                        </a:rPr>
                        <a:t>N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2095" indent="-252095" algn="ctr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>
                          <a:effectLst/>
                        </a:rPr>
                        <a:t>N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>
                          <a:effectLst/>
                        </a:rPr>
                        <a:t>N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438002"/>
                  </a:ext>
                </a:extLst>
              </a:tr>
              <a:tr h="996713">
                <a:tc>
                  <a:txBody>
                    <a:bodyPr/>
                    <a:lstStyle/>
                    <a:p>
                      <a:pPr marL="252095" indent="-252095" algn="ctr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>
                          <a:effectLst/>
                        </a:rPr>
                        <a:t>(4)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2095" indent="-252095" algn="l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 dirty="0">
                          <a:effectLst/>
                        </a:rPr>
                        <a:t>Basis for </a:t>
                      </a:r>
                    </a:p>
                    <a:p>
                      <a:pPr marL="252095" indent="-252095" algn="l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 dirty="0">
                          <a:effectLst/>
                        </a:rPr>
                        <a:t>Communication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 dirty="0">
                          <a:effectLst/>
                        </a:rPr>
                        <a:t>Shared </a:t>
                      </a:r>
                    </a:p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 dirty="0">
                          <a:effectLst/>
                        </a:rPr>
                        <a:t>Memory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>
                          <a:effectLst/>
                        </a:rPr>
                        <a:t>Messages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2095" indent="-252095" algn="ctr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>
                          <a:effectLst/>
                        </a:rPr>
                        <a:t>Files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 dirty="0">
                          <a:effectLst/>
                        </a:rPr>
                        <a:t>Model </a:t>
                      </a:r>
                    </a:p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 dirty="0">
                          <a:effectLst/>
                        </a:rPr>
                        <a:t>Specific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1130525"/>
                  </a:ext>
                </a:extLst>
              </a:tr>
              <a:tr h="654829">
                <a:tc>
                  <a:txBody>
                    <a:bodyPr/>
                    <a:lstStyle/>
                    <a:p>
                      <a:pPr marL="252095" indent="-252095" algn="ctr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>
                          <a:effectLst/>
                        </a:rPr>
                        <a:t>(5)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 dirty="0">
                          <a:effectLst/>
                        </a:rPr>
                        <a:t>Resource </a:t>
                      </a:r>
                    </a:p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 dirty="0">
                          <a:effectLst/>
                        </a:rPr>
                        <a:t>Management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>
                          <a:effectLst/>
                        </a:rPr>
                        <a:t>Global, central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 dirty="0">
                          <a:effectLst/>
                        </a:rPr>
                        <a:t>Global, </a:t>
                      </a:r>
                    </a:p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 dirty="0">
                          <a:effectLst/>
                        </a:rPr>
                        <a:t>distributed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2095" indent="-252095" algn="ctr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>
                          <a:effectLst/>
                        </a:rPr>
                        <a:t>Per node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>
                          <a:effectLst/>
                        </a:rPr>
                        <a:t>Per node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7833208"/>
                  </a:ext>
                </a:extLst>
              </a:tr>
              <a:tr h="312946">
                <a:tc>
                  <a:txBody>
                    <a:bodyPr/>
                    <a:lstStyle/>
                    <a:p>
                      <a:pPr marL="252095" indent="-252095" algn="ctr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>
                          <a:effectLst/>
                        </a:rPr>
                        <a:t>(6)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>
                          <a:effectLst/>
                        </a:rPr>
                        <a:t>Scalability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>
                          <a:effectLst/>
                        </a:rPr>
                        <a:t>No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>
                          <a:effectLst/>
                        </a:rPr>
                        <a:t>Moderately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2095" indent="-252095" algn="ctr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>
                          <a:effectLst/>
                        </a:rPr>
                        <a:t>Yes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>
                          <a:effectLst/>
                        </a:rPr>
                        <a:t>Varies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8837102"/>
                  </a:ext>
                </a:extLst>
              </a:tr>
              <a:tr h="312946">
                <a:tc>
                  <a:txBody>
                    <a:bodyPr/>
                    <a:lstStyle/>
                    <a:p>
                      <a:pPr marL="252095" indent="-252095" algn="ctr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>
                          <a:effectLst/>
                        </a:rPr>
                        <a:t>(7)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>
                          <a:effectLst/>
                        </a:rPr>
                        <a:t>Openness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>
                          <a:effectLst/>
                        </a:rPr>
                        <a:t>Closed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>
                          <a:effectLst/>
                        </a:rPr>
                        <a:t>Closed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2095" indent="-252095" algn="ctr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>
                          <a:effectLst/>
                        </a:rPr>
                        <a:t>Open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2095" indent="-252095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52095" algn="l"/>
                          <a:tab pos="628650" algn="l"/>
                          <a:tab pos="971550" algn="l"/>
                          <a:tab pos="1371600" algn="l"/>
                          <a:tab pos="1620520" algn="l"/>
                        </a:tabLst>
                      </a:pPr>
                      <a:r>
                        <a:rPr lang="en-GB" sz="1400" dirty="0">
                          <a:effectLst/>
                        </a:rPr>
                        <a:t>Open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3431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82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F2C2-2B38-0642-854E-5A14B6297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offered by Middleware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B6CA5-2A53-6E46-9044-00F4BEF88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(1)	Communication services </a:t>
            </a:r>
          </a:p>
          <a:p>
            <a:r>
              <a:rPr lang="en-US" b="1" dirty="0"/>
              <a:t>(2)	Information services </a:t>
            </a:r>
          </a:p>
          <a:p>
            <a:r>
              <a:rPr lang="en-US" b="1" dirty="0"/>
              <a:t>(3)	Control Services </a:t>
            </a:r>
          </a:p>
          <a:p>
            <a:r>
              <a:rPr lang="en-US" b="1" dirty="0"/>
              <a:t>(4)	Security Services </a:t>
            </a:r>
          </a:p>
          <a:p>
            <a:r>
              <a:rPr lang="en-US" b="1" dirty="0"/>
              <a:t>(5)	Persistence </a:t>
            </a:r>
          </a:p>
          <a:p>
            <a:r>
              <a:rPr lang="en-US" b="1" dirty="0"/>
              <a:t>(6)	Messaging </a:t>
            </a:r>
          </a:p>
          <a:p>
            <a:r>
              <a:rPr lang="en-US" b="1" dirty="0"/>
              <a:t>(7)	Querying </a:t>
            </a:r>
          </a:p>
          <a:p>
            <a:r>
              <a:rPr lang="en-US" b="1" dirty="0"/>
              <a:t>(8)	Concurrency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8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E86EA-C32F-3444-BC18-8C4F5412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Middleware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E840F-C165-E543-976F-9FF839489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(1)	Message Oriented Middleware (MOM)	</a:t>
            </a:r>
          </a:p>
          <a:p>
            <a:r>
              <a:rPr lang="en-GB" dirty="0"/>
              <a:t>(2)	Object Middleware</a:t>
            </a:r>
            <a:endParaRPr lang="en-IN" dirty="0"/>
          </a:p>
          <a:p>
            <a:r>
              <a:rPr lang="en-GB" dirty="0"/>
              <a:t>(3)	RPC Middleware	</a:t>
            </a:r>
          </a:p>
          <a:p>
            <a:r>
              <a:rPr lang="en-GB" dirty="0"/>
              <a:t>(4)	Database Middleware</a:t>
            </a:r>
            <a:endParaRPr lang="en-IN" dirty="0"/>
          </a:p>
          <a:p>
            <a:r>
              <a:rPr lang="en-GB" dirty="0"/>
              <a:t>(5)	Transaction Middleware	</a:t>
            </a:r>
          </a:p>
          <a:p>
            <a:r>
              <a:rPr lang="en-GB" dirty="0"/>
              <a:t>(6)	Portal Middleware</a:t>
            </a:r>
            <a:endParaRPr lang="en-IN" dirty="0"/>
          </a:p>
          <a:p>
            <a:r>
              <a:rPr lang="en-GB" dirty="0"/>
              <a:t>(7)	Content-centric Middleware	</a:t>
            </a:r>
          </a:p>
          <a:p>
            <a:r>
              <a:rPr lang="en-GB" dirty="0"/>
              <a:t>(8)	Embedded Middleware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43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Distributed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6386" name="Picture 2" descr="1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518" y="2181110"/>
            <a:ext cx="5428267" cy="2873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43528" y="5175257"/>
            <a:ext cx="4506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 1.1.1 : Architecture of Distributed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769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7EC5-7C27-3149-B756-C3DE31AA8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Middleware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BC86-8F62-9647-A254-1D945FBF2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(1)	Client-server model			</a:t>
            </a:r>
          </a:p>
          <a:p>
            <a:r>
              <a:rPr lang="en-GB" dirty="0"/>
              <a:t>(2)	Vertical distribution model</a:t>
            </a:r>
            <a:endParaRPr lang="en-IN" dirty="0"/>
          </a:p>
          <a:p>
            <a:r>
              <a:rPr lang="en-GB" dirty="0"/>
              <a:t>(3)	Horizontal distribution model	</a:t>
            </a:r>
          </a:p>
          <a:p>
            <a:r>
              <a:rPr lang="en-GB" dirty="0"/>
              <a:t>(4)	Peer-to-Peer Model</a:t>
            </a:r>
            <a:endParaRPr lang="en-IN" dirty="0"/>
          </a:p>
          <a:p>
            <a:r>
              <a:rPr lang="en-GB" dirty="0"/>
              <a:t>(5)	Hybrid Model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4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Client-server model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9102" y="4172301"/>
            <a:ext cx="6658494" cy="292292"/>
          </a:xfrm>
          <a:prstGeom prst="rect">
            <a:avLst/>
          </a:prstGeom>
        </p:spPr>
      </p:pic>
      <p:pic>
        <p:nvPicPr>
          <p:cNvPr id="1026" name="Picture 2" descr="1A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102" y="2521930"/>
            <a:ext cx="4575198" cy="1434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40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lnSpc>
                <a:spcPts val="1400"/>
              </a:lnSpc>
              <a:spcBef>
                <a:spcPts val="400"/>
              </a:spcBef>
              <a:spcAft>
                <a:spcPts val="400"/>
              </a:spcAft>
              <a:tabLst>
                <a:tab pos="252095" algn="l"/>
                <a:tab pos="504190" algn="l"/>
              </a:tabLst>
            </a:pPr>
            <a:r>
              <a:rPr lang="en-GB" b="1" dirty="0">
                <a:latin typeface="Albertus Extra Bold"/>
                <a:ea typeface="Times New Roman" panose="02020603050405020304" pitchFamily="18" charset="0"/>
                <a:cs typeface="Times New Roman" panose="02020603050405020304" pitchFamily="18" charset="0"/>
              </a:rPr>
              <a:t>Vertical distribution model</a:t>
            </a:r>
            <a:r>
              <a:rPr lang="en-IN" b="1" dirty="0">
                <a:latin typeface="Albertus Extra Bold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>
                <a:latin typeface="Albertus Extra Bold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735" y="4630189"/>
            <a:ext cx="8088283" cy="448887"/>
          </a:xfrm>
          <a:prstGeom prst="rect">
            <a:avLst/>
          </a:prstGeom>
        </p:spPr>
      </p:pic>
      <p:pic>
        <p:nvPicPr>
          <p:cNvPr id="2050" name="Picture 2" descr="1A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735" y="2560321"/>
            <a:ext cx="7222528" cy="186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07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Horizontal distribution model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8368" y="5412216"/>
            <a:ext cx="8971882" cy="342488"/>
          </a:xfrm>
          <a:prstGeom prst="rect">
            <a:avLst/>
          </a:prstGeom>
        </p:spPr>
      </p:pic>
      <p:pic>
        <p:nvPicPr>
          <p:cNvPr id="3074" name="Picture 2" descr="1A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669" y="2103120"/>
            <a:ext cx="3499657" cy="322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88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Peer-to-Peer Model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4564" y="5204428"/>
            <a:ext cx="8455131" cy="300895"/>
          </a:xfrm>
          <a:prstGeom prst="rect">
            <a:avLst/>
          </a:prstGeom>
        </p:spPr>
      </p:pic>
      <p:pic>
        <p:nvPicPr>
          <p:cNvPr id="4098" name="Picture 2" descr="1A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564" y="2172797"/>
            <a:ext cx="3265319" cy="2873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24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32DF4-26CC-5A49-BF8C-E3845EBBE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Architectural Model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30244-2A23-8942-970C-FD5CC1F6E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(1)	1-Tier Architecture </a:t>
            </a:r>
          </a:p>
          <a:p>
            <a:r>
              <a:rPr lang="en-US" b="1" dirty="0"/>
              <a:t>(2)	2-Tier Architecture </a:t>
            </a:r>
          </a:p>
          <a:p>
            <a:r>
              <a:rPr lang="en-US" b="1" dirty="0"/>
              <a:t>(3)	3-Tier Architecture </a:t>
            </a:r>
          </a:p>
          <a:p>
            <a:r>
              <a:rPr lang="en-US" b="1" dirty="0"/>
              <a:t>(4)	n-Tier Architecture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4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2-Tier Architecture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 descr="1A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546" y="2103120"/>
            <a:ext cx="3706091" cy="3556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72213" y="5724378"/>
            <a:ext cx="46651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spcBef>
                <a:spcPts val="400"/>
              </a:spcBef>
              <a:spcAft>
                <a:spcPts val="800"/>
              </a:spcAft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Fig. 1.</a:t>
            </a:r>
            <a:r>
              <a:rPr lang="en-GB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11.2 : 2-Tier Client-Server Architecture</a:t>
            </a:r>
            <a:endParaRPr lang="en-IN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66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3-Tier Architecture </a:t>
            </a:r>
            <a:r>
              <a:rPr lang="en-US" dirty="0"/>
              <a:t>: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6034" y="4638502"/>
            <a:ext cx="6983777" cy="259991"/>
          </a:xfrm>
          <a:prstGeom prst="rect">
            <a:avLst/>
          </a:prstGeom>
        </p:spPr>
      </p:pic>
      <p:pic>
        <p:nvPicPr>
          <p:cNvPr id="6146" name="Picture 2" descr="1A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034" y="2505305"/>
            <a:ext cx="6059931" cy="198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78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n-Tier Architecture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659" y="4372495"/>
            <a:ext cx="9601955" cy="243366"/>
          </a:xfrm>
          <a:prstGeom prst="rect">
            <a:avLst/>
          </a:prstGeom>
        </p:spPr>
      </p:pic>
      <p:pic>
        <p:nvPicPr>
          <p:cNvPr id="7171" name="Picture 3" descr="1A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59" y="2103121"/>
            <a:ext cx="8447447" cy="208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819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67047" y="2845467"/>
            <a:ext cx="10058400" cy="1371600"/>
          </a:xfrm>
        </p:spPr>
        <p:txBody>
          <a:bodyPr/>
          <a:lstStyle/>
          <a:p>
            <a:r>
              <a:rPr lang="en-US" dirty="0" smtClean="0"/>
              <a:t>Thank you!!!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967046" y="4351714"/>
            <a:ext cx="476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ashok.patade@djsce.ac.in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4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0EA0F-0073-A846-8CA7-4FCD5DFCA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Characteristics of Distributed System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62B76-C706-C343-BB2D-B29229A99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Distributed systems have the following characteristics :</a:t>
            </a:r>
            <a:endParaRPr lang="en-IN" dirty="0"/>
          </a:p>
          <a:p>
            <a:r>
              <a:rPr lang="en-GB" dirty="0"/>
              <a:t>(1)	No standard physical clock.</a:t>
            </a:r>
            <a:endParaRPr lang="en-IN" dirty="0"/>
          </a:p>
          <a:p>
            <a:r>
              <a:rPr lang="en-GB" dirty="0"/>
              <a:t>(2)	It has improved reliability.</a:t>
            </a:r>
            <a:endParaRPr lang="en-IN" dirty="0"/>
          </a:p>
          <a:p>
            <a:r>
              <a:rPr lang="en-GB" dirty="0"/>
              <a:t>(3)	Improvement in the performance/cost ratio.</a:t>
            </a:r>
            <a:endParaRPr lang="en-IN" dirty="0"/>
          </a:p>
          <a:p>
            <a:r>
              <a:rPr lang="en-GB" dirty="0"/>
              <a:t>(4)	Access to distant information and resources.</a:t>
            </a:r>
            <a:endParaRPr lang="en-IN" dirty="0"/>
          </a:p>
          <a:p>
            <a:r>
              <a:rPr lang="en-GB" dirty="0"/>
              <a:t>(5)	Distributed systems are scalable.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12116-FEB6-5449-B4BF-5EFD5B8F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Distributed System</a:t>
            </a:r>
            <a:r>
              <a:rPr lang="en-IN" dirty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345" y="2120581"/>
            <a:ext cx="9784080" cy="300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7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2B26-975C-5A41-B8DD-7CB6347C0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Disadvantages of Distributed System</a:t>
            </a:r>
            <a:r>
              <a:rPr lang="en-IN" dirty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128058"/>
            <a:ext cx="9032619" cy="282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5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FA3B-10C7-484B-837B-F2047466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Applications Area of Distributed System</a:t>
            </a:r>
            <a:r>
              <a:rPr lang="en-IN" dirty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222" y="2576945"/>
            <a:ext cx="9661559" cy="29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0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BBDF-C271-A447-9C96-920989B17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in Distributed System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F0C3D-AE23-D649-97D4-644C38B8D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(1)	Heterogeneity </a:t>
            </a:r>
          </a:p>
          <a:p>
            <a:r>
              <a:rPr lang="en-US" b="1" dirty="0"/>
              <a:t>(2)	Openness </a:t>
            </a:r>
          </a:p>
          <a:p>
            <a:r>
              <a:rPr lang="en-US" b="1" dirty="0"/>
              <a:t>(3)	Scalability </a:t>
            </a:r>
          </a:p>
          <a:p>
            <a:r>
              <a:rPr lang="en-US" b="1" dirty="0"/>
              <a:t>(4)	Security </a:t>
            </a:r>
          </a:p>
          <a:p>
            <a:r>
              <a:rPr lang="en-US" b="1" dirty="0"/>
              <a:t>(5)	Failure handling </a:t>
            </a:r>
          </a:p>
          <a:p>
            <a:r>
              <a:rPr lang="en-US" b="1" dirty="0"/>
              <a:t>(6)	Concurrency </a:t>
            </a:r>
          </a:p>
          <a:p>
            <a:r>
              <a:rPr lang="en-US" b="1" dirty="0"/>
              <a:t>(7)	Transparency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6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AA26-5781-8F49-8DC1-21E57D74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Transparencies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83BF8-CC3B-C145-BCC0-3457BF900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(1)	Access Transparency	</a:t>
            </a:r>
          </a:p>
          <a:p>
            <a:r>
              <a:rPr lang="en-GB" dirty="0"/>
              <a:t>(2)	Location Transparency</a:t>
            </a:r>
            <a:endParaRPr lang="en-IN" dirty="0"/>
          </a:p>
          <a:p>
            <a:r>
              <a:rPr lang="en-GB" dirty="0"/>
              <a:t>(3)	Concurrency Transparency 	</a:t>
            </a:r>
          </a:p>
          <a:p>
            <a:r>
              <a:rPr lang="en-GB" dirty="0"/>
              <a:t>(4)	Replication Transparency</a:t>
            </a:r>
            <a:endParaRPr lang="en-IN" dirty="0"/>
          </a:p>
          <a:p>
            <a:r>
              <a:rPr lang="en-GB" dirty="0"/>
              <a:t>(5)	Failure Transparency	</a:t>
            </a:r>
          </a:p>
          <a:p>
            <a:r>
              <a:rPr lang="en-GB" dirty="0"/>
              <a:t>(6)	Migration Transparency</a:t>
            </a:r>
            <a:endParaRPr lang="en-IN" dirty="0"/>
          </a:p>
          <a:p>
            <a:r>
              <a:rPr lang="en-GB" dirty="0"/>
              <a:t>(7)	Performance Transparency 	</a:t>
            </a:r>
          </a:p>
          <a:p>
            <a:r>
              <a:rPr lang="en-GB" dirty="0"/>
              <a:t>(8)	Scaling Transparency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2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250</TotalTime>
  <Words>754</Words>
  <Application>Microsoft Office PowerPoint</Application>
  <PresentationFormat>Widescreen</PresentationFormat>
  <Paragraphs>260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Albertus Extra Bold</vt:lpstr>
      <vt:lpstr>Century Gothic</vt:lpstr>
      <vt:lpstr>Garamond</vt:lpstr>
      <vt:lpstr>Times New Roman</vt:lpstr>
      <vt:lpstr>Savon</vt:lpstr>
      <vt:lpstr>Introduction to Distributed Systems</vt:lpstr>
      <vt:lpstr>Introduction to Distributed Systems</vt:lpstr>
      <vt:lpstr>Introduction to Distributed Systems</vt:lpstr>
      <vt:lpstr>Characteristics of Distributed System </vt:lpstr>
      <vt:lpstr>Advantages of Distributed System </vt:lpstr>
      <vt:lpstr>Disadvantages of Distributed System </vt:lpstr>
      <vt:lpstr>Applications Area of Distributed System </vt:lpstr>
      <vt:lpstr>Issues in Distributed System </vt:lpstr>
      <vt:lpstr>Types of Transparencies </vt:lpstr>
      <vt:lpstr>Goals of Distributed Systems </vt:lpstr>
      <vt:lpstr>Types of Distributed System </vt:lpstr>
      <vt:lpstr>Cluster Computing</vt:lpstr>
      <vt:lpstr>Grid Computing</vt:lpstr>
      <vt:lpstr>Distributed System Models </vt:lpstr>
      <vt:lpstr>Types of Physical Models Based on Hardware and Computation</vt:lpstr>
      <vt:lpstr>Distributed System Models </vt:lpstr>
      <vt:lpstr>Comparison between Client-server and Peer-to-Peer Model </vt:lpstr>
      <vt:lpstr>Distributed System Models </vt:lpstr>
      <vt:lpstr>Hardware Concepts </vt:lpstr>
      <vt:lpstr>Multiprocessor System  </vt:lpstr>
      <vt:lpstr>Multicomputer Systems</vt:lpstr>
      <vt:lpstr>Difference Between Multiprocessor and Multicomputer Systems </vt:lpstr>
      <vt:lpstr>Software Concepts </vt:lpstr>
      <vt:lpstr>Distributed Operating Systems</vt:lpstr>
      <vt:lpstr>Network Operating System</vt:lpstr>
      <vt:lpstr>Middleware</vt:lpstr>
      <vt:lpstr>Comparison between the DOS, NOS, and Middleware </vt:lpstr>
      <vt:lpstr>Services offered by Middleware </vt:lpstr>
      <vt:lpstr>Types of Middleware </vt:lpstr>
      <vt:lpstr>Models of Middleware </vt:lpstr>
      <vt:lpstr>Client-server model</vt:lpstr>
      <vt:lpstr>Vertical distribution model </vt:lpstr>
      <vt:lpstr>Horizontal distribution model</vt:lpstr>
      <vt:lpstr>Peer-to-Peer Model</vt:lpstr>
      <vt:lpstr>Client-Server Architectural Model </vt:lpstr>
      <vt:lpstr>2-Tier Architecture </vt:lpstr>
      <vt:lpstr>3-Tier Architecture : </vt:lpstr>
      <vt:lpstr>n-Tier Architecture 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Distributed Systems</dc:title>
  <dc:creator>Ashok Patade</dc:creator>
  <cp:lastModifiedBy>Ashok Patade</cp:lastModifiedBy>
  <cp:revision>12</cp:revision>
  <dcterms:created xsi:type="dcterms:W3CDTF">2024-06-18T14:55:06Z</dcterms:created>
  <dcterms:modified xsi:type="dcterms:W3CDTF">2024-07-19T10:41:14Z</dcterms:modified>
</cp:coreProperties>
</file>