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Communication</a:t>
            </a:r>
            <a:endParaRPr lang="en-IN" dirty="0"/>
          </a:p>
        </p:txBody>
      </p:sp>
      <p:sp>
        <p:nvSpPr>
          <p:cNvPr id="3" name="Subtitle 2"/>
          <p:cNvSpPr>
            <a:spLocks noGrp="1"/>
          </p:cNvSpPr>
          <p:nvPr>
            <p:ph type="subTitle" idx="1"/>
          </p:nvPr>
        </p:nvSpPr>
        <p:spPr/>
        <p:txBody>
          <a:bodyPr/>
          <a:lstStyle/>
          <a:p>
            <a:r>
              <a:rPr lang="en-US" dirty="0"/>
              <a:t>MODULE </a:t>
            </a:r>
            <a:r>
              <a:rPr lang="en-US" dirty="0" smtClean="0"/>
              <a:t>2</a:t>
            </a:r>
          </a:p>
          <a:p>
            <a:r>
              <a:rPr lang="en-US" dirty="0" smtClean="0"/>
              <a:t>Prof Ashok Patade</a:t>
            </a:r>
            <a:endParaRPr lang="en-IN" dirty="0"/>
          </a:p>
        </p:txBody>
      </p:sp>
    </p:spTree>
    <p:extLst>
      <p:ext uri="{BB962C8B-B14F-4D97-AF65-F5344CB8AC3E}">
        <p14:creationId xmlns:p14="http://schemas.microsoft.com/office/powerpoint/2010/main" val="1518209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 (RPC)</a:t>
            </a:r>
            <a:endParaRPr lang="en-IN" dirty="0"/>
          </a:p>
        </p:txBody>
      </p:sp>
      <p:pic>
        <p:nvPicPr>
          <p:cNvPr id="3074" name="Picture 2" descr="1B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472" y="2305800"/>
            <a:ext cx="3977033" cy="16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883133" y="4278980"/>
            <a:ext cx="4371710"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2.3.1 : Model of Remote Procedure Call </a:t>
            </a:r>
            <a:endParaRPr lang="en-IN" dirty="0"/>
          </a:p>
        </p:txBody>
      </p:sp>
    </p:spTree>
    <p:extLst>
      <p:ext uri="{BB962C8B-B14F-4D97-AF65-F5344CB8AC3E}">
        <p14:creationId xmlns:p14="http://schemas.microsoft.com/office/powerpoint/2010/main" val="281678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1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583" y="2152996"/>
            <a:ext cx="3215795" cy="277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81768" y="5060061"/>
            <a:ext cx="3791423" cy="369332"/>
          </a:xfrm>
          <a:prstGeom prst="rect">
            <a:avLst/>
          </a:prstGeom>
        </p:spPr>
        <p:txBody>
          <a:bodyPr wrap="none">
            <a:spAutoFit/>
          </a:bodyPr>
          <a:lstStyle/>
          <a:p>
            <a:r>
              <a:rPr lang="en-US" dirty="0"/>
              <a:t>Fig. 2.3.2 : Implementation of RPC</a:t>
            </a:r>
            <a:endParaRPr lang="en-IN" dirty="0"/>
          </a:p>
        </p:txBody>
      </p:sp>
    </p:spTree>
    <p:extLst>
      <p:ext uri="{BB962C8B-B14F-4D97-AF65-F5344CB8AC3E}">
        <p14:creationId xmlns:p14="http://schemas.microsoft.com/office/powerpoint/2010/main" val="1803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x-none" dirty="0"/>
              <a:t>The two major components of the RPC model are</a:t>
            </a:r>
            <a:r>
              <a:rPr lang="en-US" dirty="0"/>
              <a:t> </a:t>
            </a:r>
            <a:r>
              <a:rPr lang="en-US" dirty="0" smtClean="0"/>
              <a:t>:</a:t>
            </a:r>
            <a:endParaRPr lang="en-IN" dirty="0"/>
          </a:p>
        </p:txBody>
      </p:sp>
      <p:sp>
        <p:nvSpPr>
          <p:cNvPr id="3" name="Content Placeholder 2"/>
          <p:cNvSpPr>
            <a:spLocks noGrp="1"/>
          </p:cNvSpPr>
          <p:nvPr>
            <p:ph idx="1"/>
          </p:nvPr>
        </p:nvSpPr>
        <p:spPr/>
        <p:txBody>
          <a:bodyPr/>
          <a:lstStyle/>
          <a:p>
            <a:r>
              <a:rPr lang="en-US" b="1" dirty="0"/>
              <a:t>(1)	Calling Procedure </a:t>
            </a:r>
            <a:r>
              <a:rPr lang="en-US" dirty="0"/>
              <a:t>: </a:t>
            </a:r>
            <a:endParaRPr lang="en-US" dirty="0" smtClean="0"/>
          </a:p>
          <a:p>
            <a:r>
              <a:rPr lang="en-US" b="1" dirty="0"/>
              <a:t>(2)	Called Procedure (remote Procedure) </a:t>
            </a:r>
            <a:r>
              <a:rPr lang="en-US" dirty="0"/>
              <a:t>: </a:t>
            </a:r>
            <a:endParaRPr lang="en-IN" dirty="0"/>
          </a:p>
        </p:txBody>
      </p:sp>
    </p:spTree>
    <p:extLst>
      <p:ext uri="{BB962C8B-B14F-4D97-AF65-F5344CB8AC3E}">
        <p14:creationId xmlns:p14="http://schemas.microsoft.com/office/powerpoint/2010/main" val="1107315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x-none" dirty="0"/>
              <a:t>The two types of messages involved in the implementation of an RPC system are as follows</a:t>
            </a:r>
            <a:r>
              <a:rPr lang="en-US" dirty="0"/>
              <a:t> </a:t>
            </a:r>
            <a:r>
              <a:rPr lang="en-US" dirty="0" smtClean="0"/>
              <a:t>:</a:t>
            </a:r>
            <a:endParaRPr lang="en-IN" dirty="0"/>
          </a:p>
        </p:txBody>
      </p:sp>
      <p:sp>
        <p:nvSpPr>
          <p:cNvPr id="3" name="Content Placeholder 2"/>
          <p:cNvSpPr>
            <a:spLocks noGrp="1"/>
          </p:cNvSpPr>
          <p:nvPr>
            <p:ph idx="1"/>
          </p:nvPr>
        </p:nvSpPr>
        <p:spPr/>
        <p:txBody>
          <a:bodyPr/>
          <a:lstStyle/>
          <a:p>
            <a:r>
              <a:rPr lang="en-GB" b="1" dirty="0"/>
              <a:t>(1)	Call Messages : </a:t>
            </a:r>
            <a:r>
              <a:rPr lang="en-GB" dirty="0"/>
              <a:t>They are sent by the client to the server for request execution of a particular remote procedure.</a:t>
            </a:r>
            <a:endParaRPr lang="en-IN" dirty="0"/>
          </a:p>
          <a:p>
            <a:r>
              <a:rPr lang="en-GB" b="1" dirty="0"/>
              <a:t>(2)	Reply Messages : </a:t>
            </a:r>
            <a:r>
              <a:rPr lang="en-GB" dirty="0"/>
              <a:t>They are sent by the server to the client for returning the result of remote procedure execution.</a:t>
            </a:r>
            <a:endParaRPr lang="en-IN" dirty="0"/>
          </a:p>
          <a:p>
            <a:endParaRPr lang="en-IN" dirty="0"/>
          </a:p>
        </p:txBody>
      </p:sp>
    </p:spTree>
    <p:extLst>
      <p:ext uri="{BB962C8B-B14F-4D97-AF65-F5344CB8AC3E}">
        <p14:creationId xmlns:p14="http://schemas.microsoft.com/office/powerpoint/2010/main" val="3177498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RPC</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In an operating system, remote procedure call (RPC) has the following features, such as :</a:t>
            </a:r>
            <a:endParaRPr lang="en-IN" dirty="0"/>
          </a:p>
          <a:p>
            <a:pPr marL="0" indent="0">
              <a:buNone/>
            </a:pPr>
            <a:r>
              <a:rPr lang="en-GB" dirty="0"/>
              <a:t>(1)	RPC hides the complexity of the message passing process from the user.</a:t>
            </a:r>
            <a:endParaRPr lang="en-IN" dirty="0"/>
          </a:p>
          <a:p>
            <a:pPr marL="0" indent="0">
              <a:buNone/>
            </a:pPr>
            <a:r>
              <a:rPr lang="en-GB" dirty="0"/>
              <a:t>(2)	RPC only uses specific layers of the OSI model like the transport layer.</a:t>
            </a:r>
            <a:endParaRPr lang="en-IN" dirty="0"/>
          </a:p>
          <a:p>
            <a:pPr marL="0" indent="0">
              <a:buNone/>
            </a:pPr>
            <a:r>
              <a:rPr lang="en-GB" dirty="0"/>
              <a:t>(3)	Clients can communicate with the server by using higher-level languages.</a:t>
            </a:r>
            <a:endParaRPr lang="en-IN" dirty="0"/>
          </a:p>
          <a:p>
            <a:pPr marL="0" indent="0">
              <a:buNone/>
            </a:pPr>
            <a:r>
              <a:rPr lang="en-GB" dirty="0"/>
              <a:t>(4)	RPC works well with both local environments and remote environments.</a:t>
            </a:r>
            <a:endParaRPr lang="en-IN" dirty="0"/>
          </a:p>
          <a:p>
            <a:pPr marL="0" indent="0">
              <a:buNone/>
            </a:pPr>
            <a:r>
              <a:rPr lang="en-GB" dirty="0"/>
              <a:t>(5)	The program of RPC is written in simple code and is easily understood by </a:t>
            </a:r>
            <a:r>
              <a:rPr lang="en-GB" dirty="0" smtClean="0"/>
              <a:t>	the </a:t>
            </a:r>
            <a:r>
              <a:rPr lang="en-GB" dirty="0"/>
              <a:t>programmer.</a:t>
            </a:r>
            <a:endParaRPr lang="en-IN" dirty="0"/>
          </a:p>
          <a:p>
            <a:pPr marL="0" indent="0">
              <a:buNone/>
            </a:pPr>
            <a:r>
              <a:rPr lang="en-GB" dirty="0"/>
              <a:t>(6)	The operating system can handle processes and threads involved in RPC </a:t>
            </a:r>
            <a:r>
              <a:rPr lang="en-GB" dirty="0" smtClean="0"/>
              <a:t>	easily</a:t>
            </a:r>
            <a:r>
              <a:rPr lang="en-GB" dirty="0"/>
              <a:t>.</a:t>
            </a:r>
            <a:endParaRPr lang="en-IN" dirty="0"/>
          </a:p>
          <a:p>
            <a:pPr marL="0" indent="0">
              <a:buNone/>
            </a:pPr>
            <a:r>
              <a:rPr lang="en-GB" dirty="0"/>
              <a:t>(7)	The operating system hides the abstractions of RPC from the user</a:t>
            </a:r>
            <a:r>
              <a:rPr lang="en-GB" dirty="0" smtClean="0"/>
              <a:t>.</a:t>
            </a:r>
            <a:endParaRPr lang="en-IN" dirty="0"/>
          </a:p>
        </p:txBody>
      </p:sp>
    </p:spTree>
    <p:extLst>
      <p:ext uri="{BB962C8B-B14F-4D97-AF65-F5344CB8AC3E}">
        <p14:creationId xmlns:p14="http://schemas.microsoft.com/office/powerpoint/2010/main" val="2975643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RPC</a:t>
            </a:r>
            <a:endParaRPr lang="en-IN" dirty="0"/>
          </a:p>
        </p:txBody>
      </p:sp>
      <p:sp>
        <p:nvSpPr>
          <p:cNvPr id="3" name="Content Placeholder 2"/>
          <p:cNvSpPr>
            <a:spLocks noGrp="1"/>
          </p:cNvSpPr>
          <p:nvPr>
            <p:ph idx="1"/>
          </p:nvPr>
        </p:nvSpPr>
        <p:spPr/>
        <p:txBody>
          <a:bodyPr/>
          <a:lstStyle/>
          <a:p>
            <a:pPr marL="0" indent="0">
              <a:buNone/>
            </a:pPr>
            <a:r>
              <a:rPr lang="en-US" b="1" dirty="0"/>
              <a:t>(1)	Synchronous RPC : </a:t>
            </a:r>
            <a:endParaRPr lang="en-US" b="1" dirty="0" smtClean="0"/>
          </a:p>
          <a:p>
            <a:pPr marL="0" indent="0">
              <a:buNone/>
            </a:pPr>
            <a:r>
              <a:rPr lang="en-US" b="1" dirty="0"/>
              <a:t>(2)	</a:t>
            </a:r>
            <a:r>
              <a:rPr lang="en-US" b="1" dirty="0" err="1"/>
              <a:t>Nonblocking</a:t>
            </a:r>
            <a:r>
              <a:rPr lang="en-US" b="1" dirty="0"/>
              <a:t> RPC :</a:t>
            </a:r>
            <a:r>
              <a:rPr lang="en-US" dirty="0"/>
              <a:t> </a:t>
            </a:r>
            <a:endParaRPr lang="en-US" dirty="0" smtClean="0"/>
          </a:p>
          <a:p>
            <a:pPr marL="0" indent="0">
              <a:buNone/>
            </a:pPr>
            <a:r>
              <a:rPr lang="en-US" b="1" dirty="0"/>
              <a:t>(3)	Batch-mode RPC :</a:t>
            </a:r>
            <a:r>
              <a:rPr lang="en-US" dirty="0"/>
              <a:t> </a:t>
            </a:r>
            <a:endParaRPr lang="en-US" dirty="0" smtClean="0"/>
          </a:p>
          <a:p>
            <a:pPr marL="0" indent="0">
              <a:buNone/>
            </a:pPr>
            <a:r>
              <a:rPr lang="en-GB" b="1" dirty="0"/>
              <a:t>(4)	Functions of Batch-mode RPC </a:t>
            </a:r>
            <a:r>
              <a:rPr lang="en-GB" dirty="0"/>
              <a:t>:</a:t>
            </a:r>
            <a:endParaRPr lang="en-IN" dirty="0"/>
          </a:p>
          <a:p>
            <a:pPr marL="0" indent="0">
              <a:buNone/>
            </a:pPr>
            <a:r>
              <a:rPr lang="en-US" b="1" dirty="0"/>
              <a:t>(5)	Broadcast RPC :</a:t>
            </a:r>
            <a:r>
              <a:rPr lang="en-US" dirty="0"/>
              <a:t> </a:t>
            </a:r>
            <a:endParaRPr lang="en-IN" dirty="0"/>
          </a:p>
        </p:txBody>
      </p:sp>
    </p:spTree>
    <p:extLst>
      <p:ext uri="{BB962C8B-B14F-4D97-AF65-F5344CB8AC3E}">
        <p14:creationId xmlns:p14="http://schemas.microsoft.com/office/powerpoint/2010/main" val="1986280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RPC Models</a:t>
            </a:r>
            <a:endParaRPr lang="en-IN" dirty="0"/>
          </a:p>
        </p:txBody>
      </p:sp>
      <p:sp>
        <p:nvSpPr>
          <p:cNvPr id="3" name="Content Placeholder 2"/>
          <p:cNvSpPr>
            <a:spLocks noGrp="1"/>
          </p:cNvSpPr>
          <p:nvPr>
            <p:ph idx="1"/>
          </p:nvPr>
        </p:nvSpPr>
        <p:spPr/>
        <p:txBody>
          <a:bodyPr/>
          <a:lstStyle/>
          <a:p>
            <a:pPr marL="0" lvl="0" indent="0">
              <a:buNone/>
            </a:pPr>
            <a:r>
              <a:rPr lang="en-GB" b="1" dirty="0"/>
              <a:t>(1)	Lightweight RPC (Doors)</a:t>
            </a:r>
            <a:endParaRPr lang="en-IN" b="1" dirty="0"/>
          </a:p>
          <a:p>
            <a:pPr marL="0" lvl="0" indent="0">
              <a:buNone/>
            </a:pPr>
            <a:r>
              <a:rPr lang="en-GB" b="1" dirty="0"/>
              <a:t>(2)	Asynchronous RPC </a:t>
            </a:r>
            <a:endParaRPr lang="en-IN" b="1" dirty="0"/>
          </a:p>
          <a:p>
            <a:pPr marL="0" lvl="0" indent="0">
              <a:buNone/>
            </a:pPr>
            <a:r>
              <a:rPr lang="en-GB" b="1" dirty="0"/>
              <a:t>(3)	Deferred Synchronous RPC</a:t>
            </a:r>
            <a:endParaRPr lang="en-IN" b="1" dirty="0"/>
          </a:p>
          <a:p>
            <a:pPr marL="0" lvl="0" indent="0">
              <a:buNone/>
            </a:pPr>
            <a:r>
              <a:rPr lang="en-GB" b="1" dirty="0"/>
              <a:t>(4)	One-way RPC</a:t>
            </a:r>
            <a:endParaRPr lang="en-IN" b="1" dirty="0"/>
          </a:p>
          <a:p>
            <a:endParaRPr lang="en-IN" dirty="0"/>
          </a:p>
        </p:txBody>
      </p:sp>
    </p:spTree>
    <p:extLst>
      <p:ext uri="{BB962C8B-B14F-4D97-AF65-F5344CB8AC3E}">
        <p14:creationId xmlns:p14="http://schemas.microsoft.com/office/powerpoint/2010/main" val="3896081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1B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52" y="737123"/>
            <a:ext cx="4019943" cy="174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91162" y="2479563"/>
            <a:ext cx="3063724"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2.3.3 : Asynchronous RPC</a:t>
            </a:r>
            <a:endParaRPr lang="en-IN" dirty="0"/>
          </a:p>
        </p:txBody>
      </p:sp>
      <p:pic>
        <p:nvPicPr>
          <p:cNvPr id="5" name="Picture 4"/>
          <p:cNvPicPr>
            <a:picLocks noChangeAspect="1"/>
          </p:cNvPicPr>
          <p:nvPr/>
        </p:nvPicPr>
        <p:blipFill>
          <a:blip r:embed="rId3"/>
          <a:stretch>
            <a:fillRect/>
          </a:stretch>
        </p:blipFill>
        <p:spPr>
          <a:xfrm>
            <a:off x="5716690" y="2848895"/>
            <a:ext cx="4249964" cy="1999204"/>
          </a:xfrm>
          <a:prstGeom prst="rect">
            <a:avLst/>
          </a:prstGeom>
        </p:spPr>
      </p:pic>
      <p:sp>
        <p:nvSpPr>
          <p:cNvPr id="6" name="Rectangle 5"/>
          <p:cNvSpPr/>
          <p:nvPr/>
        </p:nvSpPr>
        <p:spPr>
          <a:xfrm>
            <a:off x="5870588" y="5156261"/>
            <a:ext cx="3942169"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2.3.4 : Deferred Asynchronous RPC</a:t>
            </a:r>
            <a:endParaRPr lang="en-IN" dirty="0"/>
          </a:p>
        </p:txBody>
      </p:sp>
    </p:spTree>
    <p:extLst>
      <p:ext uri="{BB962C8B-B14F-4D97-AF65-F5344CB8AC3E}">
        <p14:creationId xmlns:p14="http://schemas.microsoft.com/office/powerpoint/2010/main" val="1420328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RPC Mechanism</a:t>
            </a:r>
            <a:endParaRPr lang="en-IN" dirty="0"/>
          </a:p>
        </p:txBody>
      </p:sp>
      <p:sp>
        <p:nvSpPr>
          <p:cNvPr id="3" name="Content Placeholder 2"/>
          <p:cNvSpPr>
            <a:spLocks noGrp="1"/>
          </p:cNvSpPr>
          <p:nvPr>
            <p:ph idx="1"/>
          </p:nvPr>
        </p:nvSpPr>
        <p:spPr/>
        <p:txBody>
          <a:bodyPr/>
          <a:lstStyle/>
          <a:p>
            <a:r>
              <a:rPr lang="en-US" b="1" dirty="0"/>
              <a:t>The Client</a:t>
            </a:r>
            <a:r>
              <a:rPr lang="en-US" dirty="0"/>
              <a:t> </a:t>
            </a:r>
            <a:endParaRPr lang="en-US" dirty="0" smtClean="0"/>
          </a:p>
          <a:p>
            <a:r>
              <a:rPr lang="en-US" b="1" dirty="0"/>
              <a:t>The Client Stub</a:t>
            </a:r>
            <a:r>
              <a:rPr lang="en-US" dirty="0"/>
              <a:t> </a:t>
            </a:r>
            <a:endParaRPr lang="en-US" dirty="0" smtClean="0"/>
          </a:p>
          <a:p>
            <a:r>
              <a:rPr lang="en-US" b="1" dirty="0"/>
              <a:t>The RPC Runtime </a:t>
            </a:r>
            <a:endParaRPr lang="en-US" b="1" dirty="0" smtClean="0"/>
          </a:p>
          <a:p>
            <a:r>
              <a:rPr lang="en-US" b="1" dirty="0"/>
              <a:t>The Server Stub </a:t>
            </a:r>
            <a:endParaRPr lang="en-IN" dirty="0"/>
          </a:p>
        </p:txBody>
      </p:sp>
    </p:spTree>
    <p:extLst>
      <p:ext uri="{BB962C8B-B14F-4D97-AF65-F5344CB8AC3E}">
        <p14:creationId xmlns:p14="http://schemas.microsoft.com/office/powerpoint/2010/main" val="3929059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RPC</a:t>
            </a:r>
            <a:endParaRPr lang="en-IN" dirty="0"/>
          </a:p>
        </p:txBody>
      </p:sp>
      <p:pic>
        <p:nvPicPr>
          <p:cNvPr id="7170" name="Picture 2" descr="1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715" y="2101159"/>
            <a:ext cx="4617113" cy="323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760792" y="5600531"/>
            <a:ext cx="2790957"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2.3.5 : Working of RPC</a:t>
            </a:r>
            <a:endParaRPr lang="en-IN" dirty="0"/>
          </a:p>
        </p:txBody>
      </p:sp>
    </p:spTree>
    <p:extLst>
      <p:ext uri="{BB962C8B-B14F-4D97-AF65-F5344CB8AC3E}">
        <p14:creationId xmlns:p14="http://schemas.microsoft.com/office/powerpoint/2010/main" val="44753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p:txBody>
          <a:bodyPr/>
          <a:lstStyle/>
          <a:p>
            <a:r>
              <a:rPr lang="en-IN" dirty="0"/>
              <a:t>2.1	Layered Protocols, </a:t>
            </a:r>
            <a:r>
              <a:rPr lang="en-IN" dirty="0" err="1"/>
              <a:t>Interprocess</a:t>
            </a:r>
            <a:r>
              <a:rPr lang="en-IN" dirty="0"/>
              <a:t> communication (IPC): MPI, Remote Procedure Call (RPC), Remote Object Invocation, Remote Method Invocation (RMI).</a:t>
            </a:r>
          </a:p>
          <a:p>
            <a:r>
              <a:rPr lang="en-IN" dirty="0"/>
              <a:t>2.2	Message Oriented Communication, Stream Oriented Communication, Group Communication.</a:t>
            </a:r>
          </a:p>
          <a:p>
            <a:endParaRPr lang="en-IN" dirty="0"/>
          </a:p>
        </p:txBody>
      </p:sp>
    </p:spTree>
    <p:extLst>
      <p:ext uri="{BB962C8B-B14F-4D97-AF65-F5344CB8AC3E}">
        <p14:creationId xmlns:p14="http://schemas.microsoft.com/office/powerpoint/2010/main" val="3402049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a:t>Issues of Remote Procedure Call (RPC</a:t>
            </a:r>
            <a:r>
              <a:rPr lang="en-GB" b="1" dirty="0" smtClean="0"/>
              <a:t>)</a:t>
            </a:r>
            <a:endParaRPr lang="en-IN" dirty="0"/>
          </a:p>
        </p:txBody>
      </p:sp>
      <p:sp>
        <p:nvSpPr>
          <p:cNvPr id="3" name="Content Placeholder 2"/>
          <p:cNvSpPr>
            <a:spLocks noGrp="1"/>
          </p:cNvSpPr>
          <p:nvPr>
            <p:ph idx="1"/>
          </p:nvPr>
        </p:nvSpPr>
        <p:spPr/>
        <p:txBody>
          <a:bodyPr/>
          <a:lstStyle/>
          <a:p>
            <a:pPr lvl="0"/>
            <a:r>
              <a:rPr lang="en-GB" b="1" dirty="0"/>
              <a:t>(1)	RPC Runtime</a:t>
            </a:r>
            <a:endParaRPr lang="en-IN" b="1" dirty="0"/>
          </a:p>
          <a:p>
            <a:pPr lvl="0"/>
            <a:r>
              <a:rPr lang="en-GB" b="1" dirty="0"/>
              <a:t>(2)	Stub</a:t>
            </a:r>
            <a:endParaRPr lang="en-IN" b="1" dirty="0"/>
          </a:p>
          <a:p>
            <a:pPr lvl="0"/>
            <a:r>
              <a:rPr lang="en-GB" b="1" dirty="0"/>
              <a:t>(3)	Binding</a:t>
            </a:r>
            <a:endParaRPr lang="en-IN" b="1" dirty="0"/>
          </a:p>
          <a:p>
            <a:pPr lvl="0"/>
            <a:r>
              <a:rPr lang="en-GB" b="1" dirty="0"/>
              <a:t>(4)	The calling semantics associated with RPC</a:t>
            </a:r>
            <a:endParaRPr lang="en-IN" b="1" dirty="0"/>
          </a:p>
          <a:p>
            <a:endParaRPr lang="en-IN" dirty="0"/>
          </a:p>
        </p:txBody>
      </p:sp>
    </p:spTree>
    <p:extLst>
      <p:ext uri="{BB962C8B-B14F-4D97-AF65-F5344CB8AC3E}">
        <p14:creationId xmlns:p14="http://schemas.microsoft.com/office/powerpoint/2010/main" val="3595559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RPC</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Some of the advantages of RPC are as follows :</a:t>
            </a:r>
          </a:p>
          <a:p>
            <a:pPr marL="0" indent="0">
              <a:buNone/>
            </a:pPr>
            <a:r>
              <a:rPr lang="en-US" dirty="0"/>
              <a:t>(1)	Remote procedure calls support process-oriented and </a:t>
            </a:r>
            <a:r>
              <a:rPr lang="en-US" dirty="0" smtClean="0"/>
              <a:t>thread-	oriented </a:t>
            </a:r>
            <a:r>
              <a:rPr lang="en-US" dirty="0"/>
              <a:t>models.</a:t>
            </a:r>
          </a:p>
          <a:p>
            <a:pPr marL="0" indent="0">
              <a:buNone/>
            </a:pPr>
            <a:r>
              <a:rPr lang="en-US" dirty="0"/>
              <a:t>(2)	The internal message-passing mechanism of RPC is hidden from the </a:t>
            </a:r>
            <a:r>
              <a:rPr lang="en-US" dirty="0" smtClean="0"/>
              <a:t>	user</a:t>
            </a:r>
            <a:r>
              <a:rPr lang="en-US" dirty="0"/>
              <a:t>.</a:t>
            </a:r>
          </a:p>
          <a:p>
            <a:pPr marL="0" indent="0">
              <a:buNone/>
            </a:pPr>
            <a:r>
              <a:rPr lang="en-US" dirty="0"/>
              <a:t>(3)	The effort to re-write and re-develop the code is minimum in </a:t>
            </a:r>
            <a:r>
              <a:rPr lang="en-US" dirty="0" smtClean="0"/>
              <a:t>	remote </a:t>
            </a:r>
            <a:r>
              <a:rPr lang="en-US" dirty="0"/>
              <a:t>procedure calls.</a:t>
            </a:r>
          </a:p>
          <a:p>
            <a:pPr marL="0" indent="0">
              <a:buNone/>
            </a:pPr>
            <a:r>
              <a:rPr lang="en-US" dirty="0"/>
              <a:t>(4)	Remote procedure calls can be used in a distributed environment </a:t>
            </a:r>
            <a:r>
              <a:rPr lang="en-US" dirty="0" smtClean="0"/>
              <a:t>	as </a:t>
            </a:r>
            <a:r>
              <a:rPr lang="en-US" dirty="0"/>
              <a:t>well as the local environment.</a:t>
            </a:r>
          </a:p>
          <a:p>
            <a:pPr marL="0" indent="0">
              <a:buNone/>
            </a:pPr>
            <a:r>
              <a:rPr lang="en-US" dirty="0"/>
              <a:t>(5)	Many of the protocol layers are omitted by RPC to improve </a:t>
            </a:r>
            <a:r>
              <a:rPr lang="en-US" dirty="0" smtClean="0"/>
              <a:t>	performance</a:t>
            </a:r>
            <a:r>
              <a:rPr lang="en-US" dirty="0"/>
              <a:t>.</a:t>
            </a:r>
          </a:p>
          <a:p>
            <a:pPr marL="0" indent="0">
              <a:buNone/>
            </a:pPr>
            <a:endParaRPr lang="en-IN" dirty="0"/>
          </a:p>
        </p:txBody>
      </p:sp>
    </p:spTree>
    <p:extLst>
      <p:ext uri="{BB962C8B-B14F-4D97-AF65-F5344CB8AC3E}">
        <p14:creationId xmlns:p14="http://schemas.microsoft.com/office/powerpoint/2010/main" val="392485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RPC</a:t>
            </a:r>
            <a:endParaRPr lang="en-IN" dirty="0"/>
          </a:p>
        </p:txBody>
      </p:sp>
      <p:sp>
        <p:nvSpPr>
          <p:cNvPr id="3" name="Content Placeholder 2"/>
          <p:cNvSpPr>
            <a:spLocks noGrp="1"/>
          </p:cNvSpPr>
          <p:nvPr>
            <p:ph idx="1"/>
          </p:nvPr>
        </p:nvSpPr>
        <p:spPr/>
        <p:txBody>
          <a:bodyPr/>
          <a:lstStyle/>
          <a:p>
            <a:pPr marL="0" indent="0">
              <a:buNone/>
            </a:pPr>
            <a:r>
              <a:rPr lang="en-GB" dirty="0"/>
              <a:t>Some of the disadvantages of RPC are as follows :</a:t>
            </a:r>
            <a:endParaRPr lang="en-IN" dirty="0"/>
          </a:p>
          <a:p>
            <a:pPr marL="0" indent="0">
              <a:buNone/>
            </a:pPr>
            <a:r>
              <a:rPr lang="en-GB" dirty="0"/>
              <a:t>(1)	The remote procedure call is a concept that can be </a:t>
            </a:r>
            <a:r>
              <a:rPr lang="en-GB" dirty="0" smtClean="0"/>
              <a:t>	implemented </a:t>
            </a:r>
            <a:r>
              <a:rPr lang="en-GB" dirty="0"/>
              <a:t>in different ways. It is not a standard.</a:t>
            </a:r>
            <a:endParaRPr lang="en-IN" dirty="0"/>
          </a:p>
          <a:p>
            <a:pPr marL="0" indent="0">
              <a:buNone/>
            </a:pPr>
            <a:r>
              <a:rPr lang="en-GB" dirty="0"/>
              <a:t>(2)	There is no flexibility in RPC for hardware architecture. It is </a:t>
            </a:r>
            <a:r>
              <a:rPr lang="en-GB" dirty="0" smtClean="0"/>
              <a:t>	only </a:t>
            </a:r>
            <a:r>
              <a:rPr lang="en-GB" dirty="0"/>
              <a:t>interaction based.</a:t>
            </a:r>
            <a:endParaRPr lang="en-IN" dirty="0"/>
          </a:p>
          <a:p>
            <a:pPr marL="0" indent="0">
              <a:buNone/>
            </a:pPr>
            <a:r>
              <a:rPr lang="en-GB" dirty="0"/>
              <a:t>(3)	There is an increase in costs because of the remote </a:t>
            </a:r>
            <a:r>
              <a:rPr lang="en-GB" dirty="0" smtClean="0"/>
              <a:t>	procedure </a:t>
            </a:r>
            <a:r>
              <a:rPr lang="en-GB" dirty="0"/>
              <a:t>call.</a:t>
            </a:r>
            <a:endParaRPr lang="en-IN" dirty="0"/>
          </a:p>
          <a:p>
            <a:endParaRPr lang="en-IN" dirty="0"/>
          </a:p>
        </p:txBody>
      </p:sp>
    </p:spTree>
    <p:extLst>
      <p:ext uri="{BB962C8B-B14F-4D97-AF65-F5344CB8AC3E}">
        <p14:creationId xmlns:p14="http://schemas.microsoft.com/office/powerpoint/2010/main" val="2531707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in RPC</a:t>
            </a:r>
            <a:endParaRPr lang="en-IN" dirty="0"/>
          </a:p>
        </p:txBody>
      </p:sp>
      <p:sp>
        <p:nvSpPr>
          <p:cNvPr id="3" name="Content Placeholder 2"/>
          <p:cNvSpPr>
            <a:spLocks noGrp="1"/>
          </p:cNvSpPr>
          <p:nvPr>
            <p:ph idx="1"/>
          </p:nvPr>
        </p:nvSpPr>
        <p:spPr/>
        <p:txBody>
          <a:bodyPr/>
          <a:lstStyle/>
          <a:p>
            <a:pPr lvl="0"/>
            <a:r>
              <a:rPr lang="x-none" dirty="0"/>
              <a:t>In RPC, parameters are passed in two ways, namely, call by value and call by reference. </a:t>
            </a:r>
            <a:endParaRPr lang="en-IN" dirty="0"/>
          </a:p>
          <a:p>
            <a:pPr lvl="0"/>
            <a:r>
              <a:rPr lang="x-none" dirty="0"/>
              <a:t>In </a:t>
            </a:r>
            <a:r>
              <a:rPr lang="x-none" b="1" dirty="0"/>
              <a:t>call by value</a:t>
            </a:r>
            <a:r>
              <a:rPr lang="x-none" dirty="0"/>
              <a:t>, actual parameters are their data types are copied into a stack and passed to the called procedure. </a:t>
            </a:r>
            <a:endParaRPr lang="en-IN" dirty="0"/>
          </a:p>
          <a:p>
            <a:pPr lvl="0"/>
            <a:r>
              <a:rPr lang="x-none" dirty="0"/>
              <a:t>In </a:t>
            </a:r>
            <a:r>
              <a:rPr lang="x-none" b="1" dirty="0"/>
              <a:t>call by reference</a:t>
            </a:r>
            <a:r>
              <a:rPr lang="x-none" dirty="0"/>
              <a:t>, a pointer to data is passed instead of value to the called procedure at the server end. However, it is very difficult to implement as the server needs to keep track of the pointer to the data at the client’s address space</a:t>
            </a:r>
            <a:r>
              <a:rPr lang="x-none" dirty="0" smtClean="0"/>
              <a:t>.</a:t>
            </a:r>
            <a:endParaRPr lang="en-IN" dirty="0"/>
          </a:p>
        </p:txBody>
      </p:sp>
    </p:spTree>
    <p:extLst>
      <p:ext uri="{BB962C8B-B14F-4D97-AF65-F5344CB8AC3E}">
        <p14:creationId xmlns:p14="http://schemas.microsoft.com/office/powerpoint/2010/main" val="3228500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RPC Call Semantics</a:t>
            </a:r>
            <a:endParaRPr lang="en-IN" dirty="0"/>
          </a:p>
        </p:txBody>
      </p:sp>
      <p:sp>
        <p:nvSpPr>
          <p:cNvPr id="3" name="Content Placeholder 2"/>
          <p:cNvSpPr>
            <a:spLocks noGrp="1"/>
          </p:cNvSpPr>
          <p:nvPr>
            <p:ph idx="1"/>
          </p:nvPr>
        </p:nvSpPr>
        <p:spPr/>
        <p:txBody>
          <a:bodyPr/>
          <a:lstStyle/>
          <a:p>
            <a:pPr marL="0" indent="0">
              <a:buNone/>
            </a:pPr>
            <a:r>
              <a:rPr lang="en-US" b="1" dirty="0"/>
              <a:t>(1)	Possibly or May-Be Call Semantics :</a:t>
            </a:r>
            <a:r>
              <a:rPr lang="en-US" dirty="0"/>
              <a:t> </a:t>
            </a:r>
            <a:endParaRPr lang="en-US" dirty="0" smtClean="0"/>
          </a:p>
          <a:p>
            <a:pPr marL="0" indent="0">
              <a:buNone/>
            </a:pPr>
            <a:r>
              <a:rPr lang="en-US" b="1" dirty="0"/>
              <a:t>(2)	Last-one Call Semantics :</a:t>
            </a:r>
            <a:r>
              <a:rPr lang="en-US" dirty="0"/>
              <a:t> </a:t>
            </a:r>
            <a:endParaRPr lang="en-US" dirty="0" smtClean="0"/>
          </a:p>
          <a:p>
            <a:pPr marL="0" indent="0">
              <a:buNone/>
            </a:pPr>
            <a:r>
              <a:rPr lang="en-US" b="1" dirty="0"/>
              <a:t>(3)	Last-of-Many Call Semantics :</a:t>
            </a:r>
            <a:r>
              <a:rPr lang="en-US" dirty="0"/>
              <a:t> </a:t>
            </a:r>
            <a:endParaRPr lang="en-US" dirty="0" smtClean="0"/>
          </a:p>
          <a:p>
            <a:pPr marL="0" indent="0">
              <a:buNone/>
            </a:pPr>
            <a:r>
              <a:rPr lang="en-US" b="1" dirty="0"/>
              <a:t>(4)	At-least-once Call Semantics :</a:t>
            </a:r>
            <a:r>
              <a:rPr lang="en-US" dirty="0"/>
              <a:t> </a:t>
            </a:r>
            <a:endParaRPr lang="en-US" dirty="0" smtClean="0"/>
          </a:p>
          <a:p>
            <a:pPr marL="0" indent="0">
              <a:buNone/>
            </a:pPr>
            <a:r>
              <a:rPr lang="en-US" b="1" dirty="0"/>
              <a:t>(5)	Exactly-once Call Semantics :</a:t>
            </a:r>
            <a:r>
              <a:rPr lang="en-US" dirty="0"/>
              <a:t> </a:t>
            </a:r>
            <a:endParaRPr lang="en-IN" dirty="0"/>
          </a:p>
        </p:txBody>
      </p:sp>
    </p:spTree>
    <p:extLst>
      <p:ext uri="{BB962C8B-B14F-4D97-AF65-F5344CB8AC3E}">
        <p14:creationId xmlns:p14="http://schemas.microsoft.com/office/powerpoint/2010/main" val="2363428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Communication Protocols for RPC</a:t>
            </a:r>
          </a:p>
        </p:txBody>
      </p:sp>
      <p:sp>
        <p:nvSpPr>
          <p:cNvPr id="3" name="Content Placeholder 2"/>
          <p:cNvSpPr>
            <a:spLocks noGrp="1"/>
          </p:cNvSpPr>
          <p:nvPr>
            <p:ph idx="1"/>
          </p:nvPr>
        </p:nvSpPr>
        <p:spPr/>
        <p:txBody>
          <a:bodyPr/>
          <a:lstStyle/>
          <a:p>
            <a:pPr lvl="0"/>
            <a:r>
              <a:rPr lang="en-GB" b="1" dirty="0"/>
              <a:t>(1)	Request Protocol</a:t>
            </a:r>
            <a:endParaRPr lang="en-IN" b="1" dirty="0"/>
          </a:p>
          <a:p>
            <a:pPr lvl="0"/>
            <a:r>
              <a:rPr lang="en-GB" b="1" dirty="0"/>
              <a:t>(2)	Request/Reply Protocol</a:t>
            </a:r>
            <a:endParaRPr lang="en-IN" b="1" dirty="0"/>
          </a:p>
          <a:p>
            <a:pPr lvl="0"/>
            <a:r>
              <a:rPr lang="en-GB" b="1" dirty="0"/>
              <a:t>(3)	The Request/Reply/Acknowledgement-Reply Protocol</a:t>
            </a:r>
            <a:endParaRPr lang="en-IN" b="1" dirty="0"/>
          </a:p>
          <a:p>
            <a:endParaRPr lang="en-IN" dirty="0"/>
          </a:p>
        </p:txBody>
      </p:sp>
    </p:spTree>
    <p:extLst>
      <p:ext uri="{BB962C8B-B14F-4D97-AF65-F5344CB8AC3E}">
        <p14:creationId xmlns:p14="http://schemas.microsoft.com/office/powerpoint/2010/main" val="4006879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3657600" y="2021696"/>
            <a:ext cx="3368675" cy="2806700"/>
          </a:xfrm>
          <a:prstGeom prst="rect">
            <a:avLst/>
          </a:prstGeom>
        </p:spPr>
      </p:pic>
      <p:sp>
        <p:nvSpPr>
          <p:cNvPr id="5" name="Rectangle 4"/>
          <p:cNvSpPr/>
          <p:nvPr/>
        </p:nvSpPr>
        <p:spPr>
          <a:xfrm>
            <a:off x="3453380" y="5214451"/>
            <a:ext cx="3927101" cy="369332"/>
          </a:xfrm>
          <a:prstGeom prst="rect">
            <a:avLst/>
          </a:prstGeom>
        </p:spPr>
        <p:txBody>
          <a:bodyPr wrap="none">
            <a:spAutoFit/>
          </a:bodyPr>
          <a:lstStyle/>
          <a:p>
            <a:r>
              <a:rPr lang="en-IN" dirty="0"/>
              <a:t>Fig. 2.3.6 : The request (R) Protocol</a:t>
            </a:r>
          </a:p>
        </p:txBody>
      </p:sp>
    </p:spTree>
    <p:extLst>
      <p:ext uri="{BB962C8B-B14F-4D97-AF65-F5344CB8AC3E}">
        <p14:creationId xmlns:p14="http://schemas.microsoft.com/office/powerpoint/2010/main" val="2153434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1B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287" y="1424651"/>
            <a:ext cx="3710335" cy="278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91215" y="4408116"/>
            <a:ext cx="4226478"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2.3.7 : The request/reply (RR) Protocol</a:t>
            </a:r>
            <a:endParaRPr lang="en-IN" dirty="0"/>
          </a:p>
        </p:txBody>
      </p:sp>
    </p:spTree>
    <p:extLst>
      <p:ext uri="{BB962C8B-B14F-4D97-AF65-F5344CB8AC3E}">
        <p14:creationId xmlns:p14="http://schemas.microsoft.com/office/powerpoint/2010/main" val="3949724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B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106" y="1442865"/>
            <a:ext cx="4095433" cy="301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56822" y="4708610"/>
            <a:ext cx="6096000" cy="415755"/>
          </a:xfrm>
          <a:prstGeom prst="rect">
            <a:avLst/>
          </a:prstGeom>
        </p:spPr>
        <p:txBody>
          <a:bodyPr>
            <a:spAutoFit/>
          </a:bodyPr>
          <a:lstStyle/>
          <a:p>
            <a:pPr algn="ctr">
              <a:lnSpc>
                <a:spcPts val="1200"/>
              </a:lnSpc>
              <a:spcBef>
                <a:spcPts val="400"/>
              </a:spcBef>
              <a:spcAft>
                <a:spcPts val="800"/>
              </a:spcAft>
            </a:pPr>
            <a:r>
              <a:rPr lang="en-GB" b="1" dirty="0">
                <a:latin typeface="Times New Roman" panose="02020603050405020304" pitchFamily="18" charset="0"/>
                <a:ea typeface="Times New Roman" panose="02020603050405020304" pitchFamily="18" charset="0"/>
              </a:rPr>
              <a:t>Fig. 2.3.8 : The request/reply/acknowledge-reply (RRA) Protocol</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7793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Object </a:t>
            </a:r>
            <a:r>
              <a:rPr lang="en-US" dirty="0" smtClean="0"/>
              <a:t>Invocation</a:t>
            </a:r>
            <a:endParaRPr lang="en-IN" dirty="0"/>
          </a:p>
        </p:txBody>
      </p:sp>
      <p:pic>
        <p:nvPicPr>
          <p:cNvPr id="11267" name="Picture 3" descr="1B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52" y="2651122"/>
            <a:ext cx="5434013"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661826" y="5123010"/>
            <a:ext cx="2961067"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2.4.1 : Distributed Object</a:t>
            </a:r>
            <a:endParaRPr lang="en-IN" dirty="0"/>
          </a:p>
        </p:txBody>
      </p:sp>
      <p:sp>
        <p:nvSpPr>
          <p:cNvPr id="6" name="Rectangle 5"/>
          <p:cNvSpPr/>
          <p:nvPr/>
        </p:nvSpPr>
        <p:spPr>
          <a:xfrm>
            <a:off x="868899" y="2022362"/>
            <a:ext cx="5490337" cy="369332"/>
          </a:xfrm>
          <a:prstGeom prst="rect">
            <a:avLst/>
          </a:prstGeom>
        </p:spPr>
        <p:txBody>
          <a:bodyPr wrap="square">
            <a:spAutoFit/>
          </a:bodyPr>
          <a:lstStyle/>
          <a:p>
            <a:r>
              <a:rPr lang="en-US" dirty="0" smtClean="0">
                <a:latin typeface="Times New Roman" panose="02020603050405020304" pitchFamily="18" charset="0"/>
                <a:ea typeface="Times New Roman" panose="02020603050405020304" pitchFamily="18" charset="0"/>
              </a:rPr>
              <a:t>1. Distributed </a:t>
            </a:r>
            <a:r>
              <a:rPr lang="en-US" dirty="0">
                <a:latin typeface="Times New Roman" panose="02020603050405020304" pitchFamily="18" charset="0"/>
                <a:ea typeface="Times New Roman" panose="02020603050405020304" pitchFamily="18" charset="0"/>
              </a:rPr>
              <a:t>Object Model</a:t>
            </a:r>
            <a:endParaRPr lang="en-IN" dirty="0"/>
          </a:p>
        </p:txBody>
      </p:sp>
    </p:spTree>
    <p:extLst>
      <p:ext uri="{BB962C8B-B14F-4D97-AF65-F5344CB8AC3E}">
        <p14:creationId xmlns:p14="http://schemas.microsoft.com/office/powerpoint/2010/main" val="1555334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Inter-process Communication. Explain different types of Communications.</a:t>
            </a:r>
            <a:endParaRPr lang="en-IN" dirty="0"/>
          </a:p>
        </p:txBody>
      </p:sp>
      <p:pic>
        <p:nvPicPr>
          <p:cNvPr id="4" name="Content Placeholder 3"/>
          <p:cNvPicPr>
            <a:picLocks noGrp="1" noChangeAspect="1"/>
          </p:cNvPicPr>
          <p:nvPr>
            <p:ph idx="1"/>
          </p:nvPr>
        </p:nvPicPr>
        <p:blipFill>
          <a:blip r:embed="rId2"/>
          <a:stretch>
            <a:fillRect/>
          </a:stretch>
        </p:blipFill>
        <p:spPr>
          <a:xfrm>
            <a:off x="3387988" y="2564803"/>
            <a:ext cx="4200000" cy="3142857"/>
          </a:xfrm>
          <a:prstGeom prst="rect">
            <a:avLst/>
          </a:prstGeom>
        </p:spPr>
      </p:pic>
      <p:sp>
        <p:nvSpPr>
          <p:cNvPr id="5" name="Rectangle 4"/>
          <p:cNvSpPr/>
          <p:nvPr/>
        </p:nvSpPr>
        <p:spPr>
          <a:xfrm>
            <a:off x="2601265" y="5771403"/>
            <a:ext cx="6008568" cy="369332"/>
          </a:xfrm>
          <a:prstGeom prst="rect">
            <a:avLst/>
          </a:prstGeom>
        </p:spPr>
        <p:txBody>
          <a:bodyPr wrap="none">
            <a:spAutoFit/>
          </a:bodyPr>
          <a:lstStyle/>
          <a:p>
            <a:r>
              <a:rPr lang="en-US" dirty="0" smtClean="0">
                <a:latin typeface="Times New Roman" panose="02020603050405020304" pitchFamily="18" charset="0"/>
                <a:ea typeface="Times New Roman" panose="02020603050405020304" pitchFamily="18" charset="0"/>
              </a:rPr>
              <a:t>Fig. </a:t>
            </a:r>
            <a:r>
              <a:rPr lang="en-US" dirty="0">
                <a:latin typeface="Times New Roman" panose="02020603050405020304" pitchFamily="18" charset="0"/>
                <a:ea typeface="Times New Roman" panose="02020603050405020304" pitchFamily="18" charset="0"/>
              </a:rPr>
              <a:t>2.1.1: Inter-process Communication in Distributed System</a:t>
            </a:r>
            <a:endParaRPr lang="en-IN" dirty="0"/>
          </a:p>
        </p:txBody>
      </p:sp>
    </p:spTree>
    <p:extLst>
      <p:ext uri="{BB962C8B-B14F-4D97-AF65-F5344CB8AC3E}">
        <p14:creationId xmlns:p14="http://schemas.microsoft.com/office/powerpoint/2010/main" val="2439184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Object Invocation</a:t>
            </a:r>
            <a:endParaRPr lang="en-IN" dirty="0"/>
          </a:p>
        </p:txBody>
      </p:sp>
      <p:sp>
        <p:nvSpPr>
          <p:cNvPr id="3" name="Content Placeholder 2"/>
          <p:cNvSpPr>
            <a:spLocks noGrp="1"/>
          </p:cNvSpPr>
          <p:nvPr>
            <p:ph idx="1"/>
          </p:nvPr>
        </p:nvSpPr>
        <p:spPr/>
        <p:txBody>
          <a:bodyPr/>
          <a:lstStyle/>
          <a:p>
            <a:pPr marL="0" indent="0">
              <a:buNone/>
            </a:pPr>
            <a:r>
              <a:rPr lang="en-US" dirty="0" smtClean="0"/>
              <a:t>2. Compile-Time </a:t>
            </a:r>
            <a:r>
              <a:rPr lang="en-US" dirty="0"/>
              <a:t>versus Runtime </a:t>
            </a:r>
            <a:r>
              <a:rPr lang="en-US" dirty="0" smtClean="0"/>
              <a:t>Objects</a:t>
            </a:r>
          </a:p>
          <a:p>
            <a:endParaRPr lang="en-US" dirty="0"/>
          </a:p>
          <a:p>
            <a:pPr marL="0" indent="0">
              <a:buNone/>
            </a:pPr>
            <a:r>
              <a:rPr lang="en-US" dirty="0" smtClean="0"/>
              <a:t>3. Persistent </a:t>
            </a:r>
            <a:r>
              <a:rPr lang="en-US" dirty="0"/>
              <a:t>and Transient Objects</a:t>
            </a:r>
            <a:endParaRPr lang="en-IN" dirty="0"/>
          </a:p>
        </p:txBody>
      </p:sp>
    </p:spTree>
    <p:extLst>
      <p:ext uri="{BB962C8B-B14F-4D97-AF65-F5344CB8AC3E}">
        <p14:creationId xmlns:p14="http://schemas.microsoft.com/office/powerpoint/2010/main" val="2405443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Method Invocation (RMI)</a:t>
            </a:r>
            <a:endParaRPr lang="en-IN" dirty="0"/>
          </a:p>
        </p:txBody>
      </p:sp>
      <p:sp>
        <p:nvSpPr>
          <p:cNvPr id="3" name="Content Placeholder 2"/>
          <p:cNvSpPr>
            <a:spLocks noGrp="1"/>
          </p:cNvSpPr>
          <p:nvPr>
            <p:ph idx="1"/>
          </p:nvPr>
        </p:nvSpPr>
        <p:spPr/>
        <p:txBody>
          <a:bodyPr/>
          <a:lstStyle/>
          <a:p>
            <a:r>
              <a:rPr lang="en-US" dirty="0" smtClean="0"/>
              <a:t>Stub</a:t>
            </a:r>
          </a:p>
          <a:p>
            <a:r>
              <a:rPr lang="en-US" dirty="0" smtClean="0"/>
              <a:t>Skeleton</a:t>
            </a:r>
          </a:p>
          <a:p>
            <a:r>
              <a:rPr lang="en-US" dirty="0"/>
              <a:t>RMI </a:t>
            </a:r>
            <a:r>
              <a:rPr lang="en-US" dirty="0" smtClean="0"/>
              <a:t>Architecture</a:t>
            </a:r>
          </a:p>
          <a:p>
            <a:endParaRPr lang="en-IN" dirty="0"/>
          </a:p>
        </p:txBody>
      </p:sp>
    </p:spTree>
    <p:extLst>
      <p:ext uri="{BB962C8B-B14F-4D97-AF65-F5344CB8AC3E}">
        <p14:creationId xmlns:p14="http://schemas.microsoft.com/office/powerpoint/2010/main" val="2771144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1B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6" y="1181217"/>
            <a:ext cx="4549024" cy="249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072177" y="3872992"/>
            <a:ext cx="3116622" cy="369332"/>
          </a:xfrm>
          <a:prstGeom prst="rect">
            <a:avLst/>
          </a:prstGeom>
        </p:spPr>
        <p:txBody>
          <a:bodyPr wrap="none">
            <a:spAutoFit/>
          </a:bodyPr>
          <a:lstStyle/>
          <a:p>
            <a:r>
              <a:rPr lang="en-IN" dirty="0"/>
              <a:t>Fig. 2.5.2 : RMI Architecture</a:t>
            </a:r>
          </a:p>
        </p:txBody>
      </p:sp>
      <p:sp>
        <p:nvSpPr>
          <p:cNvPr id="6" name="Rectangle 5"/>
          <p:cNvSpPr/>
          <p:nvPr/>
        </p:nvSpPr>
        <p:spPr>
          <a:xfrm>
            <a:off x="1318953" y="4812760"/>
            <a:ext cx="6096000" cy="1200329"/>
          </a:xfrm>
          <a:prstGeom prst="rect">
            <a:avLst/>
          </a:prstGeom>
        </p:spPr>
        <p:txBody>
          <a:bodyPr>
            <a:spAutoFit/>
          </a:bodyPr>
          <a:lstStyle/>
          <a:p>
            <a:r>
              <a:rPr lang="en-US" dirty="0"/>
              <a:t>•	The Java RMI architecture consists of three layers: </a:t>
            </a:r>
            <a:endParaRPr lang="en-US" dirty="0" smtClean="0"/>
          </a:p>
          <a:p>
            <a:pPr marL="400050" indent="-400050">
              <a:buAutoNum type="romanLcParenBoth"/>
            </a:pPr>
            <a:r>
              <a:rPr lang="en-US" dirty="0" smtClean="0"/>
              <a:t>Proxy </a:t>
            </a:r>
            <a:r>
              <a:rPr lang="en-US" dirty="0"/>
              <a:t>Layer (or Stub/Skeleton layer) </a:t>
            </a:r>
            <a:endParaRPr lang="en-US" dirty="0" smtClean="0"/>
          </a:p>
          <a:p>
            <a:pPr marL="400050" indent="-400050">
              <a:buAutoNum type="romanLcParenBoth"/>
            </a:pPr>
            <a:r>
              <a:rPr lang="en-US" dirty="0" smtClean="0"/>
              <a:t>Remote </a:t>
            </a:r>
            <a:r>
              <a:rPr lang="en-US" dirty="0"/>
              <a:t>Reference Layer (RRL) </a:t>
            </a:r>
            <a:endParaRPr lang="en-US" dirty="0" smtClean="0"/>
          </a:p>
          <a:p>
            <a:pPr marL="400050" indent="-400050">
              <a:buAutoNum type="romanLcParenBoth"/>
            </a:pPr>
            <a:r>
              <a:rPr lang="en-US" dirty="0" smtClean="0"/>
              <a:t>Transport </a:t>
            </a:r>
            <a:r>
              <a:rPr lang="en-US" dirty="0"/>
              <a:t>Layer.</a:t>
            </a:r>
            <a:endParaRPr lang="en-IN" dirty="0"/>
          </a:p>
        </p:txBody>
      </p:sp>
    </p:spTree>
    <p:extLst>
      <p:ext uri="{BB962C8B-B14F-4D97-AF65-F5344CB8AC3E}">
        <p14:creationId xmlns:p14="http://schemas.microsoft.com/office/powerpoint/2010/main" val="3287711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RMI Process</a:t>
            </a:r>
            <a:endParaRPr lang="en-IN" dirty="0"/>
          </a:p>
        </p:txBody>
      </p:sp>
      <p:pic>
        <p:nvPicPr>
          <p:cNvPr id="13315" name="Picture 3" descr="1B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186" y="2358852"/>
            <a:ext cx="3795713"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7419" y="5728894"/>
            <a:ext cx="4551246"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2.5.3 : Remote Method Invocation Process</a:t>
            </a:r>
            <a:endParaRPr lang="en-IN" dirty="0"/>
          </a:p>
        </p:txBody>
      </p:sp>
    </p:spTree>
    <p:extLst>
      <p:ext uri="{BB962C8B-B14F-4D97-AF65-F5344CB8AC3E}">
        <p14:creationId xmlns:p14="http://schemas.microsoft.com/office/powerpoint/2010/main" val="38713544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RMI</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(1)	Simple and clean to implement that leads to more robust, </a:t>
            </a:r>
            <a:r>
              <a:rPr lang="en-US" dirty="0" smtClean="0"/>
              <a:t>	maintainable </a:t>
            </a:r>
            <a:r>
              <a:rPr lang="en-US" dirty="0"/>
              <a:t>and flexible applications.</a:t>
            </a:r>
          </a:p>
          <a:p>
            <a:pPr marL="0" indent="0">
              <a:buNone/>
            </a:pPr>
            <a:r>
              <a:rPr lang="en-US" dirty="0"/>
              <a:t>(2)	Distributed systems creations are allowed while decoupling </a:t>
            </a:r>
            <a:r>
              <a:rPr lang="en-US" dirty="0" smtClean="0"/>
              <a:t>	the </a:t>
            </a:r>
            <a:r>
              <a:rPr lang="en-US" dirty="0"/>
              <a:t>client and server objects simultaneously.</a:t>
            </a:r>
          </a:p>
          <a:p>
            <a:pPr marL="0" indent="0">
              <a:buNone/>
            </a:pPr>
            <a:r>
              <a:rPr lang="en-US" dirty="0"/>
              <a:t>(3)	It is possible to create zero-install client for the users.</a:t>
            </a:r>
          </a:p>
          <a:p>
            <a:pPr marL="0" indent="0">
              <a:buNone/>
            </a:pPr>
            <a:r>
              <a:rPr lang="en-US" dirty="0"/>
              <a:t>(4)	No client installation is needed except java capable </a:t>
            </a:r>
            <a:r>
              <a:rPr lang="en-US" dirty="0" smtClean="0"/>
              <a:t>	browsers</a:t>
            </a:r>
            <a:r>
              <a:rPr lang="en-US" dirty="0"/>
              <a:t>.</a:t>
            </a:r>
          </a:p>
          <a:p>
            <a:pPr marL="0" indent="0">
              <a:buNone/>
            </a:pPr>
            <a:r>
              <a:rPr lang="en-US" dirty="0"/>
              <a:t>(5)	At the time of changing the database, only the server objects </a:t>
            </a:r>
            <a:r>
              <a:rPr lang="en-US" dirty="0" smtClean="0"/>
              <a:t>	are </a:t>
            </a:r>
            <a:r>
              <a:rPr lang="en-US" dirty="0"/>
              <a:t>to be recompiled but not the server interface and the </a:t>
            </a:r>
            <a:r>
              <a:rPr lang="en-US" dirty="0" smtClean="0"/>
              <a:t>	client </a:t>
            </a:r>
            <a:r>
              <a:rPr lang="en-US" dirty="0"/>
              <a:t>remain the same.</a:t>
            </a:r>
          </a:p>
          <a:p>
            <a:endParaRPr lang="en-IN" dirty="0"/>
          </a:p>
        </p:txBody>
      </p:sp>
    </p:spTree>
    <p:extLst>
      <p:ext uri="{BB962C8B-B14F-4D97-AF65-F5344CB8AC3E}">
        <p14:creationId xmlns:p14="http://schemas.microsoft.com/office/powerpoint/2010/main" val="2047140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RMI</a:t>
            </a:r>
            <a:endParaRPr lang="en-IN" dirty="0"/>
          </a:p>
        </p:txBody>
      </p:sp>
      <p:sp>
        <p:nvSpPr>
          <p:cNvPr id="3" name="Content Placeholder 2"/>
          <p:cNvSpPr>
            <a:spLocks noGrp="1"/>
          </p:cNvSpPr>
          <p:nvPr>
            <p:ph idx="1"/>
          </p:nvPr>
        </p:nvSpPr>
        <p:spPr/>
        <p:txBody>
          <a:bodyPr/>
          <a:lstStyle/>
          <a:p>
            <a:pPr marL="0" indent="0">
              <a:buNone/>
            </a:pPr>
            <a:r>
              <a:rPr lang="en-US" dirty="0"/>
              <a:t>(1)	Less efficient than Socket objects.</a:t>
            </a:r>
          </a:p>
          <a:p>
            <a:pPr marL="0" indent="0">
              <a:buNone/>
            </a:pPr>
            <a:r>
              <a:rPr lang="en-US" dirty="0"/>
              <a:t>(2)	Assuming the default threading will allow ignoring the </a:t>
            </a:r>
            <a:r>
              <a:rPr lang="en-US" dirty="0" smtClean="0"/>
              <a:t>	coding</a:t>
            </a:r>
            <a:r>
              <a:rPr lang="en-US" dirty="0"/>
              <a:t>, being the servers are thread- safe and robust.</a:t>
            </a:r>
          </a:p>
          <a:p>
            <a:pPr marL="0" indent="0">
              <a:buNone/>
            </a:pPr>
            <a:r>
              <a:rPr lang="en-US" dirty="0"/>
              <a:t>(3)	Cannot use the code out of the scope of java.</a:t>
            </a:r>
          </a:p>
          <a:p>
            <a:pPr marL="0" indent="0">
              <a:buNone/>
            </a:pPr>
            <a:r>
              <a:rPr lang="en-US" dirty="0"/>
              <a:t>(4)	Security issues need to be monitored more closely.</a:t>
            </a:r>
          </a:p>
          <a:p>
            <a:endParaRPr lang="en-IN" dirty="0"/>
          </a:p>
        </p:txBody>
      </p:sp>
    </p:spTree>
    <p:extLst>
      <p:ext uri="{BB962C8B-B14F-4D97-AF65-F5344CB8AC3E}">
        <p14:creationId xmlns:p14="http://schemas.microsoft.com/office/powerpoint/2010/main" val="2849113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Oriented Communication</a:t>
            </a:r>
            <a:endParaRPr lang="en-IN" dirty="0"/>
          </a:p>
        </p:txBody>
      </p:sp>
      <p:sp>
        <p:nvSpPr>
          <p:cNvPr id="5" name="Content Placeholder 4"/>
          <p:cNvSpPr>
            <a:spLocks noGrp="1"/>
          </p:cNvSpPr>
          <p:nvPr>
            <p:ph idx="1"/>
          </p:nvPr>
        </p:nvSpPr>
        <p:spPr/>
        <p:txBody>
          <a:bodyPr/>
          <a:lstStyle/>
          <a:p>
            <a:r>
              <a:rPr lang="en-US" b="1" dirty="0"/>
              <a:t>Persistence </a:t>
            </a:r>
            <a:r>
              <a:rPr lang="en-US" dirty="0"/>
              <a:t>: </a:t>
            </a:r>
            <a:endParaRPr lang="en-US" dirty="0" smtClean="0"/>
          </a:p>
          <a:p>
            <a:r>
              <a:rPr lang="en-US" b="1" dirty="0"/>
              <a:t>Synchronicity </a:t>
            </a:r>
            <a:r>
              <a:rPr lang="en-US" dirty="0"/>
              <a:t>: </a:t>
            </a:r>
            <a:endParaRPr lang="en-US" dirty="0" smtClean="0"/>
          </a:p>
          <a:p>
            <a:r>
              <a:rPr lang="en-US" b="1" dirty="0"/>
              <a:t>Persistent synchronous communication </a:t>
            </a:r>
            <a:r>
              <a:rPr lang="en-US" dirty="0"/>
              <a:t>: </a:t>
            </a:r>
            <a:endParaRPr lang="en-US" dirty="0" smtClean="0"/>
          </a:p>
          <a:p>
            <a:r>
              <a:rPr lang="en-US" b="1" dirty="0"/>
              <a:t>Transient asynchronous communication :</a:t>
            </a:r>
            <a:r>
              <a:rPr lang="en-US" dirty="0"/>
              <a:t> </a:t>
            </a:r>
            <a:endParaRPr lang="en-US" dirty="0" smtClean="0"/>
          </a:p>
          <a:p>
            <a:r>
              <a:rPr lang="en-US" b="1" dirty="0"/>
              <a:t>Receipt-based transient synchronous communication :</a:t>
            </a:r>
            <a:r>
              <a:rPr lang="en-US" dirty="0"/>
              <a:t> </a:t>
            </a:r>
            <a:endParaRPr lang="en-US" dirty="0" smtClean="0"/>
          </a:p>
          <a:p>
            <a:r>
              <a:rPr lang="en-US" b="1" dirty="0"/>
              <a:t>Delivery-based transient synchronous communication :</a:t>
            </a:r>
            <a:r>
              <a:rPr lang="en-US" dirty="0"/>
              <a:t> </a:t>
            </a:r>
            <a:endParaRPr lang="en-US" dirty="0" smtClean="0"/>
          </a:p>
          <a:p>
            <a:r>
              <a:rPr lang="en-US" b="1" dirty="0"/>
              <a:t>Response-based transient synchronous communication :</a:t>
            </a:r>
            <a:r>
              <a:rPr lang="en-US" dirty="0"/>
              <a:t> </a:t>
            </a:r>
            <a:endParaRPr lang="en-IN" dirty="0"/>
          </a:p>
        </p:txBody>
      </p:sp>
    </p:spTree>
    <p:extLst>
      <p:ext uri="{BB962C8B-B14F-4D97-AF65-F5344CB8AC3E}">
        <p14:creationId xmlns:p14="http://schemas.microsoft.com/office/powerpoint/2010/main" val="2373687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1B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59" y="262458"/>
            <a:ext cx="5211763"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717813" y="6162102"/>
            <a:ext cx="5900654" cy="369332"/>
          </a:xfrm>
          <a:prstGeom prst="rect">
            <a:avLst/>
          </a:prstGeom>
        </p:spPr>
        <p:txBody>
          <a:bodyPr wrap="none">
            <a:spAutoFit/>
          </a:bodyPr>
          <a:lstStyle/>
          <a:p>
            <a:r>
              <a:rPr lang="en-US" dirty="0"/>
              <a:t>Fig. 2.6.1 : Types of Message Oriented Communications</a:t>
            </a:r>
            <a:endParaRPr lang="en-IN" dirty="0"/>
          </a:p>
        </p:txBody>
      </p:sp>
    </p:spTree>
    <p:extLst>
      <p:ext uri="{BB962C8B-B14F-4D97-AF65-F5344CB8AC3E}">
        <p14:creationId xmlns:p14="http://schemas.microsoft.com/office/powerpoint/2010/main" val="1637410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Queue</a:t>
            </a:r>
            <a:endParaRPr lang="en-IN" dirty="0"/>
          </a:p>
        </p:txBody>
      </p:sp>
      <p:pic>
        <p:nvPicPr>
          <p:cNvPr id="16387" name="Picture 3" descr="1B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713" y="2218420"/>
            <a:ext cx="60356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666846" y="3926275"/>
            <a:ext cx="271741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2.6.2 : Message Queue</a:t>
            </a:r>
            <a:endParaRPr lang="en-IN" dirty="0"/>
          </a:p>
        </p:txBody>
      </p:sp>
      <p:sp>
        <p:nvSpPr>
          <p:cNvPr id="5" name="Rectangle 4"/>
          <p:cNvSpPr/>
          <p:nvPr/>
        </p:nvSpPr>
        <p:spPr>
          <a:xfrm>
            <a:off x="618845" y="4602990"/>
            <a:ext cx="9795155" cy="1477328"/>
          </a:xfrm>
          <a:prstGeom prst="rect">
            <a:avLst/>
          </a:prstGeom>
        </p:spPr>
        <p:txBody>
          <a:bodyPr wrap="square">
            <a:spAutoFit/>
          </a:bodyPr>
          <a:lstStyle/>
          <a:p>
            <a:r>
              <a:rPr lang="en-US" dirty="0"/>
              <a:t>The message queue is comprised of two terms as shown in Fig. 2.6.2 :</a:t>
            </a:r>
          </a:p>
          <a:p>
            <a:r>
              <a:rPr lang="en-US" dirty="0"/>
              <a:t>•	Message : this is the object passed from the producer to the Consumer. The object can be requests, information, meta-data, etc.</a:t>
            </a:r>
          </a:p>
          <a:p>
            <a:r>
              <a:rPr lang="en-US" dirty="0"/>
              <a:t>•	Queue : this is a temporary buffer that stores messages. It uses the First-In-First-Out method to pass the messages from producer to Consumer.</a:t>
            </a:r>
          </a:p>
        </p:txBody>
      </p:sp>
    </p:spTree>
    <p:extLst>
      <p:ext uri="{BB962C8B-B14F-4D97-AF65-F5344CB8AC3E}">
        <p14:creationId xmlns:p14="http://schemas.microsoft.com/office/powerpoint/2010/main" val="15549035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Message Queue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a:t>Better Performance </a:t>
            </a:r>
            <a:r>
              <a:rPr lang="en-US" dirty="0"/>
              <a:t>: </a:t>
            </a:r>
            <a:endParaRPr lang="en-US" dirty="0" smtClean="0"/>
          </a:p>
          <a:p>
            <a:pPr marL="457200" indent="-457200">
              <a:buFont typeface="+mj-lt"/>
              <a:buAutoNum type="arabicPeriod"/>
            </a:pPr>
            <a:r>
              <a:rPr lang="en-US" b="1" dirty="0"/>
              <a:t>Increased Reliability </a:t>
            </a:r>
            <a:r>
              <a:rPr lang="en-US" dirty="0"/>
              <a:t>: </a:t>
            </a:r>
            <a:endParaRPr lang="en-US" dirty="0" smtClean="0"/>
          </a:p>
          <a:p>
            <a:pPr marL="457200" indent="-457200">
              <a:buFont typeface="+mj-lt"/>
              <a:buAutoNum type="arabicPeriod"/>
            </a:pPr>
            <a:r>
              <a:rPr lang="en-US" b="1" dirty="0"/>
              <a:t>Granular Scalability </a:t>
            </a:r>
            <a:endParaRPr lang="en-US" b="1" dirty="0" smtClean="0"/>
          </a:p>
          <a:p>
            <a:pPr marL="457200" indent="-457200">
              <a:buFont typeface="+mj-lt"/>
              <a:buAutoNum type="arabicPeriod"/>
            </a:pPr>
            <a:r>
              <a:rPr lang="en-US" b="1" dirty="0" err="1"/>
              <a:t>Simplifed</a:t>
            </a:r>
            <a:r>
              <a:rPr lang="en-US" b="1" dirty="0"/>
              <a:t> Decoupling </a:t>
            </a:r>
            <a:r>
              <a:rPr lang="en-US" dirty="0"/>
              <a:t>: </a:t>
            </a:r>
            <a:endParaRPr lang="en-US" dirty="0" smtClean="0"/>
          </a:p>
          <a:p>
            <a:pPr marL="457200" indent="-457200">
              <a:buFont typeface="+mj-lt"/>
              <a:buAutoNum type="arabicPeriod"/>
            </a:pPr>
            <a:r>
              <a:rPr lang="en-US" b="1" dirty="0"/>
              <a:t>Break Up Apps </a:t>
            </a:r>
            <a:r>
              <a:rPr lang="en-US" dirty="0"/>
              <a:t>: </a:t>
            </a:r>
            <a:endParaRPr lang="en-US" dirty="0" smtClean="0"/>
          </a:p>
          <a:p>
            <a:pPr marL="457200" indent="-457200">
              <a:buFont typeface="+mj-lt"/>
              <a:buAutoNum type="arabicPeriod"/>
            </a:pPr>
            <a:r>
              <a:rPr lang="en-US" b="1" dirty="0"/>
              <a:t>Migrate to </a:t>
            </a:r>
            <a:r>
              <a:rPr lang="en-US" b="1" dirty="0" err="1"/>
              <a:t>Microservices</a:t>
            </a:r>
            <a:r>
              <a:rPr lang="en-US" b="1" dirty="0"/>
              <a:t> </a:t>
            </a:r>
            <a:r>
              <a:rPr lang="en-US" dirty="0"/>
              <a:t>: </a:t>
            </a:r>
            <a:endParaRPr lang="en-US" dirty="0" smtClean="0"/>
          </a:p>
          <a:p>
            <a:pPr marL="457200" indent="-457200">
              <a:buFont typeface="+mj-lt"/>
              <a:buAutoNum type="arabicPeriod"/>
            </a:pPr>
            <a:r>
              <a:rPr lang="en-US" b="1" dirty="0"/>
              <a:t>Shift to </a:t>
            </a:r>
            <a:r>
              <a:rPr lang="en-US" b="1" dirty="0" err="1"/>
              <a:t>Serverless</a:t>
            </a:r>
            <a:r>
              <a:rPr lang="en-US" b="1" dirty="0"/>
              <a:t> </a:t>
            </a:r>
            <a:r>
              <a:rPr lang="en-US" dirty="0"/>
              <a:t>: </a:t>
            </a:r>
            <a:endParaRPr lang="en-IN" dirty="0"/>
          </a:p>
        </p:txBody>
      </p:sp>
    </p:spTree>
    <p:extLst>
      <p:ext uri="{BB962C8B-B14F-4D97-AF65-F5344CB8AC3E}">
        <p14:creationId xmlns:p14="http://schemas.microsoft.com/office/powerpoint/2010/main" val="719554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x-none" dirty="0"/>
              <a:t>Inter-process communication has two functions: Synchronization and Message Passing</a:t>
            </a:r>
            <a:r>
              <a:rPr lang="x-none" dirty="0" smtClean="0"/>
              <a:t>.</a:t>
            </a:r>
            <a:endParaRPr lang="en-IN" dirty="0"/>
          </a:p>
        </p:txBody>
      </p:sp>
      <p:sp>
        <p:nvSpPr>
          <p:cNvPr id="3" name="Content Placeholder 2"/>
          <p:cNvSpPr>
            <a:spLocks noGrp="1"/>
          </p:cNvSpPr>
          <p:nvPr>
            <p:ph idx="1"/>
          </p:nvPr>
        </p:nvSpPr>
        <p:spPr/>
        <p:txBody>
          <a:bodyPr>
            <a:normAutofit/>
          </a:bodyPr>
          <a:lstStyle/>
          <a:p>
            <a:pPr lvl="0"/>
            <a:r>
              <a:rPr lang="x-none" dirty="0" smtClean="0"/>
              <a:t>Inter-process </a:t>
            </a:r>
            <a:r>
              <a:rPr lang="x-none" dirty="0"/>
              <a:t>communication requires </a:t>
            </a:r>
            <a:r>
              <a:rPr lang="x-none" b="1" dirty="0"/>
              <a:t>synchronization</a:t>
            </a:r>
            <a:r>
              <a:rPr lang="x-none" dirty="0"/>
              <a:t>. It refers to a situation in which the data used to communicate between processors is control information. It is either provided by the inter-process control mechanism or handled by the communicating processes.</a:t>
            </a:r>
            <a:endParaRPr lang="en-IN" dirty="0"/>
          </a:p>
          <a:p>
            <a:pPr lvl="0"/>
            <a:r>
              <a:rPr lang="x-none" dirty="0"/>
              <a:t>In </a:t>
            </a:r>
            <a:r>
              <a:rPr lang="x-none" b="1" dirty="0"/>
              <a:t>message-passing systems</a:t>
            </a:r>
            <a:r>
              <a:rPr lang="x-none" dirty="0"/>
              <a:t>, processors communicate with one another by sending and receiving messages over a communication channel.Message passing takes several forms such as pipes, FIFO, Shared Memory, and Message Queues.</a:t>
            </a:r>
            <a:endParaRPr lang="en-IN" dirty="0"/>
          </a:p>
          <a:p>
            <a:endParaRPr lang="en-IN" dirty="0"/>
          </a:p>
        </p:txBody>
      </p:sp>
    </p:spTree>
    <p:extLst>
      <p:ext uri="{BB962C8B-B14F-4D97-AF65-F5344CB8AC3E}">
        <p14:creationId xmlns:p14="http://schemas.microsoft.com/office/powerpoint/2010/main" val="2282739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Stream-Oriented Communication</a:t>
            </a:r>
            <a:endParaRPr lang="en-IN" dirty="0"/>
          </a:p>
        </p:txBody>
      </p:sp>
      <p:sp>
        <p:nvSpPr>
          <p:cNvPr id="3" name="Content Placeholder 2"/>
          <p:cNvSpPr>
            <a:spLocks noGrp="1"/>
          </p:cNvSpPr>
          <p:nvPr>
            <p:ph idx="1"/>
          </p:nvPr>
        </p:nvSpPr>
        <p:spPr/>
        <p:txBody>
          <a:bodyPr>
            <a:normAutofit fontScale="92500" lnSpcReduction="10000"/>
          </a:bodyPr>
          <a:lstStyle/>
          <a:p>
            <a:pPr lvl="0"/>
            <a:r>
              <a:rPr lang="x-none" dirty="0"/>
              <a:t>Transmission of time-dependent information can be done in three different modes.</a:t>
            </a:r>
            <a:endParaRPr lang="en-IN" dirty="0"/>
          </a:p>
          <a:p>
            <a:pPr lvl="0"/>
            <a:r>
              <a:rPr lang="x-none" dirty="0"/>
              <a:t>In </a:t>
            </a:r>
            <a:r>
              <a:rPr lang="x-none" b="1" dirty="0"/>
              <a:t>asynchronous transmission mode</a:t>
            </a:r>
            <a:r>
              <a:rPr lang="x-none" dirty="0"/>
              <a:t>, data items of a stream are transmitted in sequence without further constraints, e.g., a file representing a still image.</a:t>
            </a:r>
            <a:endParaRPr lang="en-IN" dirty="0"/>
          </a:p>
          <a:p>
            <a:pPr lvl="0"/>
            <a:r>
              <a:rPr lang="x-none" dirty="0"/>
              <a:t>In</a:t>
            </a:r>
            <a:r>
              <a:rPr lang="x-none" b="1" dirty="0"/>
              <a:t>synchronous transmission mode,</a:t>
            </a:r>
            <a:r>
              <a:rPr lang="x-none" dirty="0"/>
              <a:t> data items of a stream are transmitted in sequence with a maximum end-to-end delay, e.g., data generation by a pro-active sensor </a:t>
            </a:r>
            <a:endParaRPr lang="en-IN" dirty="0"/>
          </a:p>
          <a:p>
            <a:pPr lvl="0"/>
            <a:r>
              <a:rPr lang="x-none" dirty="0"/>
              <a:t>In </a:t>
            </a:r>
            <a:r>
              <a:rPr lang="x-none" b="1" dirty="0"/>
              <a:t>isochronous transmissionmode</a:t>
            </a:r>
            <a:r>
              <a:rPr lang="x-none" dirty="0"/>
              <a:t>, data items of a stream are transmitted in sequence with both a maximum and a minimum end-to-end delay, e.g., audio &amp; video</a:t>
            </a:r>
            <a:r>
              <a:rPr lang="en-US" dirty="0"/>
              <a:t>.</a:t>
            </a:r>
            <a:endParaRPr lang="en-IN" dirty="0"/>
          </a:p>
          <a:p>
            <a:endParaRPr lang="en-IN" dirty="0"/>
          </a:p>
        </p:txBody>
      </p:sp>
    </p:spTree>
    <p:extLst>
      <p:ext uri="{BB962C8B-B14F-4D97-AF65-F5344CB8AC3E}">
        <p14:creationId xmlns:p14="http://schemas.microsoft.com/office/powerpoint/2010/main" val="3784074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 in Stream Oriented Communication</a:t>
            </a:r>
            <a:endParaRPr lang="en-IN" dirty="0"/>
          </a:p>
        </p:txBody>
      </p:sp>
      <p:sp>
        <p:nvSpPr>
          <p:cNvPr id="3" name="Content Placeholder 2"/>
          <p:cNvSpPr>
            <a:spLocks noGrp="1"/>
          </p:cNvSpPr>
          <p:nvPr>
            <p:ph idx="1"/>
          </p:nvPr>
        </p:nvSpPr>
        <p:spPr/>
        <p:txBody>
          <a:bodyPr/>
          <a:lstStyle/>
          <a:p>
            <a:pPr lvl="0"/>
            <a:r>
              <a:rPr lang="x-none" dirty="0"/>
              <a:t>The requirements include :</a:t>
            </a:r>
            <a:endParaRPr lang="en-IN" dirty="0"/>
          </a:p>
          <a:p>
            <a:r>
              <a:rPr lang="en-US" b="1" dirty="0"/>
              <a:t>(1)	Bandwidth </a:t>
            </a:r>
            <a:r>
              <a:rPr lang="en-US" dirty="0"/>
              <a:t>: </a:t>
            </a:r>
            <a:endParaRPr lang="en-US" dirty="0" smtClean="0"/>
          </a:p>
          <a:p>
            <a:r>
              <a:rPr lang="en-US" b="1" dirty="0"/>
              <a:t>(2)	Maximum end-to-end delay bound </a:t>
            </a:r>
            <a:r>
              <a:rPr lang="en-US" dirty="0"/>
              <a:t>: </a:t>
            </a:r>
            <a:endParaRPr lang="en-US" dirty="0" smtClean="0"/>
          </a:p>
          <a:p>
            <a:r>
              <a:rPr lang="en-US" b="1" dirty="0"/>
              <a:t>(3)	Jitter </a:t>
            </a:r>
            <a:r>
              <a:rPr lang="en-US" dirty="0"/>
              <a:t>: </a:t>
            </a:r>
            <a:endParaRPr lang="en-US" dirty="0" smtClean="0"/>
          </a:p>
          <a:p>
            <a:r>
              <a:rPr lang="en-US" b="1" dirty="0"/>
              <a:t>(4)	Loss </a:t>
            </a:r>
            <a:r>
              <a:rPr lang="en-US" dirty="0"/>
              <a:t>: </a:t>
            </a:r>
            <a:endParaRPr lang="en-IN" dirty="0"/>
          </a:p>
        </p:txBody>
      </p:sp>
    </p:spTree>
    <p:extLst>
      <p:ext uri="{BB962C8B-B14F-4D97-AF65-F5344CB8AC3E}">
        <p14:creationId xmlns:p14="http://schemas.microsoft.com/office/powerpoint/2010/main" val="11732095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Message-Oriented and Stream-Oriented Communication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1392343"/>
              </p:ext>
            </p:extLst>
          </p:nvPr>
        </p:nvGraphicFramePr>
        <p:xfrm>
          <a:off x="764771" y="2194563"/>
          <a:ext cx="9409032" cy="3374966"/>
        </p:xfrm>
        <a:graphic>
          <a:graphicData uri="http://schemas.openxmlformats.org/drawingml/2006/table">
            <a:tbl>
              <a:tblPr firstRow="1" firstCol="1" bandRow="1">
                <a:tableStyleId>{5C22544A-7EE6-4342-B048-85BDC9FD1C3A}</a:tableStyleId>
              </a:tblPr>
              <a:tblGrid>
                <a:gridCol w="4589726">
                  <a:extLst>
                    <a:ext uri="{9D8B030D-6E8A-4147-A177-3AD203B41FA5}">
                      <a16:colId xmlns:a16="http://schemas.microsoft.com/office/drawing/2014/main" val="3899467807"/>
                    </a:ext>
                  </a:extLst>
                </a:gridCol>
                <a:gridCol w="4819306">
                  <a:extLst>
                    <a:ext uri="{9D8B030D-6E8A-4147-A177-3AD203B41FA5}">
                      <a16:colId xmlns:a16="http://schemas.microsoft.com/office/drawing/2014/main" val="823392622"/>
                    </a:ext>
                  </a:extLst>
                </a:gridCol>
              </a:tblGrid>
              <a:tr h="277056">
                <a:tc>
                  <a:txBody>
                    <a:bodyPr/>
                    <a:lstStyle/>
                    <a:p>
                      <a:pPr marL="252095" indent="-252095" algn="ctr">
                        <a:lnSpc>
                          <a:spcPts val="1400"/>
                        </a:lnSpc>
                        <a:spcBef>
                          <a:spcPts val="300"/>
                        </a:spcBef>
                        <a:spcAft>
                          <a:spcPts val="300"/>
                        </a:spcAft>
                        <a:tabLst>
                          <a:tab pos="252095" algn="l"/>
                          <a:tab pos="628650" algn="l"/>
                          <a:tab pos="971550" algn="l"/>
                          <a:tab pos="1371600" algn="l"/>
                          <a:tab pos="1620520" algn="l"/>
                        </a:tabLst>
                      </a:pPr>
                      <a:r>
                        <a:rPr lang="en-GB" sz="1000">
                          <a:effectLst/>
                        </a:rPr>
                        <a:t>Message-oriented communication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ctr">
                        <a:lnSpc>
                          <a:spcPts val="1400"/>
                        </a:lnSpc>
                        <a:spcBef>
                          <a:spcPts val="300"/>
                        </a:spcBef>
                        <a:spcAft>
                          <a:spcPts val="300"/>
                        </a:spcAft>
                        <a:tabLst>
                          <a:tab pos="252095" algn="l"/>
                          <a:tab pos="628650" algn="l"/>
                          <a:tab pos="971550" algn="l"/>
                          <a:tab pos="1371600" algn="l"/>
                          <a:tab pos="1620520" algn="l"/>
                        </a:tabLst>
                      </a:pPr>
                      <a:r>
                        <a:rPr lang="en-GB" sz="1000">
                          <a:effectLst/>
                        </a:rPr>
                        <a:t>Stream-oriented communication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2364031"/>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UDP (user datagram protocol) uses message-oriented communication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TCP (transmission control protocol) uses stream-oriented communication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669846"/>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Data is sent by application in discrete packages called messages.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Data is sent with no structure.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0724142"/>
                  </a:ext>
                </a:extLst>
              </a:tr>
              <a:tr h="579259">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Communication is connectionless, data is sent without any setup.</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Communication is connection oriented, connection established before communication.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3212026"/>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It is unreliable, data delivery without acknowledgement.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It is reliable, data acknowledged.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913751"/>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Retransmission is not performed.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Lost data is reframed automatically.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1418742"/>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Low overhead.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High overhead.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8764429"/>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No flow control.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Flow control using sent protocol like sliding window.</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2362246"/>
                  </a:ext>
                </a:extLst>
              </a:tr>
              <a:tr h="277056">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Transmission speed is very high as compared to stream oriented.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Transmission speed is lower as compared to message oriented.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3285668"/>
                  </a:ext>
                </a:extLst>
              </a:tr>
              <a:tr h="579259">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a:effectLst/>
                        </a:rPr>
                        <a:t>Suitable for applications like e-mail system where data must be persistent through delivered late.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52095" indent="-252095" algn="just">
                        <a:lnSpc>
                          <a:spcPts val="1400"/>
                        </a:lnSpc>
                        <a:spcBef>
                          <a:spcPts val="300"/>
                        </a:spcBef>
                        <a:spcAft>
                          <a:spcPts val="300"/>
                        </a:spcAft>
                        <a:tabLst>
                          <a:tab pos="252095" algn="l"/>
                          <a:tab pos="628650" algn="l"/>
                          <a:tab pos="971550" algn="l"/>
                          <a:tab pos="1371600" algn="l"/>
                          <a:tab pos="1620520" algn="l"/>
                        </a:tabLst>
                      </a:pPr>
                      <a:r>
                        <a:rPr lang="en-GB" sz="1000" dirty="0">
                          <a:effectLst/>
                        </a:rPr>
                        <a:t>Suitable for applications like audio, video where speed is critical than loss of messages.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8066725"/>
                  </a:ext>
                </a:extLst>
              </a:tr>
            </a:tbl>
          </a:graphicData>
        </a:graphic>
      </p:graphicFrame>
    </p:spTree>
    <p:extLst>
      <p:ext uri="{BB962C8B-B14F-4D97-AF65-F5344CB8AC3E}">
        <p14:creationId xmlns:p14="http://schemas.microsoft.com/office/powerpoint/2010/main" val="2937368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Communication</a:t>
            </a:r>
            <a:endParaRPr lang="en-IN" dirty="0"/>
          </a:p>
        </p:txBody>
      </p:sp>
      <p:sp>
        <p:nvSpPr>
          <p:cNvPr id="3" name="Content Placeholder 2"/>
          <p:cNvSpPr>
            <a:spLocks noGrp="1"/>
          </p:cNvSpPr>
          <p:nvPr>
            <p:ph idx="1"/>
          </p:nvPr>
        </p:nvSpPr>
        <p:spPr/>
        <p:txBody>
          <a:bodyPr/>
          <a:lstStyle/>
          <a:p>
            <a:pPr marL="0" indent="0" algn="just">
              <a:buNone/>
            </a:pPr>
            <a:r>
              <a:rPr lang="en-US" dirty="0"/>
              <a:t>•	When one source process tries to communicate with multiple processes at once, it is called Group Communication. </a:t>
            </a:r>
          </a:p>
          <a:p>
            <a:pPr marL="0" indent="0" algn="just">
              <a:buNone/>
            </a:pPr>
            <a:r>
              <a:rPr lang="en-US" dirty="0"/>
              <a:t>•	A group is a collection of interconnected processes with abstraction. This abstraction is to hide the message passing so that the communication looks like a normal procedure call. </a:t>
            </a:r>
          </a:p>
          <a:p>
            <a:pPr marL="0" indent="0" algn="just">
              <a:buNone/>
            </a:pPr>
            <a:r>
              <a:rPr lang="en-US" dirty="0"/>
              <a:t>•	Group communication also helps the processes from different hosts to work together and perform operations in a synchronized manner, therefore increasing the overall performance of the system.</a:t>
            </a:r>
          </a:p>
          <a:p>
            <a:endParaRPr lang="en-IN" dirty="0"/>
          </a:p>
        </p:txBody>
      </p:sp>
    </p:spTree>
    <p:extLst>
      <p:ext uri="{BB962C8B-B14F-4D97-AF65-F5344CB8AC3E}">
        <p14:creationId xmlns:p14="http://schemas.microsoft.com/office/powerpoint/2010/main" val="3084842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Group Communication in a Distributed System</a:t>
            </a:r>
            <a:endParaRPr lang="en-IN" dirty="0"/>
          </a:p>
        </p:txBody>
      </p:sp>
      <p:sp>
        <p:nvSpPr>
          <p:cNvPr id="3" name="Content Placeholder 2"/>
          <p:cNvSpPr>
            <a:spLocks noGrp="1"/>
          </p:cNvSpPr>
          <p:nvPr>
            <p:ph idx="1"/>
          </p:nvPr>
        </p:nvSpPr>
        <p:spPr/>
        <p:txBody>
          <a:bodyPr/>
          <a:lstStyle/>
          <a:p>
            <a:r>
              <a:rPr lang="en-US" b="1" dirty="0"/>
              <a:t>(1)	Broadcast Communication :</a:t>
            </a:r>
            <a:r>
              <a:rPr lang="en-US" dirty="0"/>
              <a:t> </a:t>
            </a:r>
            <a:endParaRPr lang="en-US" dirty="0" smtClean="0"/>
          </a:p>
          <a:p>
            <a:r>
              <a:rPr lang="en-US" b="1" dirty="0"/>
              <a:t>(2)	Multicast Communication </a:t>
            </a:r>
            <a:endParaRPr lang="en-US" b="1" dirty="0" smtClean="0"/>
          </a:p>
          <a:p>
            <a:r>
              <a:rPr lang="en-US" b="1" dirty="0"/>
              <a:t>(3)	Unicast Communication </a:t>
            </a:r>
            <a:r>
              <a:rPr lang="en-US" dirty="0"/>
              <a:t>: </a:t>
            </a:r>
            <a:endParaRPr lang="en-IN" dirty="0"/>
          </a:p>
        </p:txBody>
      </p:sp>
    </p:spTree>
    <p:extLst>
      <p:ext uri="{BB962C8B-B14F-4D97-AF65-F5344CB8AC3E}">
        <p14:creationId xmlns:p14="http://schemas.microsoft.com/office/powerpoint/2010/main" val="20683278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1B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550931"/>
            <a:ext cx="7119244" cy="22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612224" y="3984166"/>
            <a:ext cx="423603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2.8.1 : Types of Group Communication</a:t>
            </a:r>
            <a:endParaRPr lang="en-IN" dirty="0"/>
          </a:p>
        </p:txBody>
      </p:sp>
    </p:spTree>
    <p:extLst>
      <p:ext uri="{BB962C8B-B14F-4D97-AF65-F5344CB8AC3E}">
        <p14:creationId xmlns:p14="http://schemas.microsoft.com/office/powerpoint/2010/main" val="1638916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 in Group Communication</a:t>
            </a:r>
            <a:endParaRPr lang="en-IN" dirty="0"/>
          </a:p>
        </p:txBody>
      </p:sp>
      <p:sp>
        <p:nvSpPr>
          <p:cNvPr id="3" name="Content Placeholder 2"/>
          <p:cNvSpPr>
            <a:spLocks noGrp="1"/>
          </p:cNvSpPr>
          <p:nvPr>
            <p:ph idx="1"/>
          </p:nvPr>
        </p:nvSpPr>
        <p:spPr/>
        <p:txBody>
          <a:bodyPr/>
          <a:lstStyle/>
          <a:p>
            <a:pPr marL="0" indent="0">
              <a:buNone/>
            </a:pPr>
            <a:r>
              <a:rPr lang="en-US" b="1" dirty="0"/>
              <a:t>(1)	Closed group vs</a:t>
            </a:r>
            <a:r>
              <a:rPr lang="en-US" b="1" dirty="0" smtClean="0"/>
              <a:t>. open </a:t>
            </a:r>
            <a:r>
              <a:rPr lang="en-US" b="1" dirty="0"/>
              <a:t>group </a:t>
            </a:r>
            <a:endParaRPr lang="en-US" b="1" dirty="0" smtClean="0"/>
          </a:p>
          <a:p>
            <a:pPr marL="0" indent="0">
              <a:buNone/>
            </a:pPr>
            <a:r>
              <a:rPr lang="en-US" b="1" dirty="0"/>
              <a:t>(2)	Peer groups vs</a:t>
            </a:r>
            <a:r>
              <a:rPr lang="en-US" b="1" dirty="0" smtClean="0"/>
              <a:t>. hierarchical </a:t>
            </a:r>
            <a:r>
              <a:rPr lang="en-US" b="1" dirty="0"/>
              <a:t>groups </a:t>
            </a:r>
            <a:endParaRPr lang="en-US" dirty="0" smtClean="0"/>
          </a:p>
          <a:p>
            <a:pPr marL="0" indent="0">
              <a:buNone/>
            </a:pPr>
            <a:r>
              <a:rPr lang="en-US" b="1" dirty="0"/>
              <a:t>(3)	Centralized </a:t>
            </a:r>
            <a:r>
              <a:rPr lang="en-US" b="1" dirty="0" smtClean="0"/>
              <a:t>group membership vs. distributed membership </a:t>
            </a:r>
            <a:endParaRPr lang="en-IN" dirty="0"/>
          </a:p>
        </p:txBody>
      </p:sp>
    </p:spTree>
    <p:extLst>
      <p:ext uri="{BB962C8B-B14F-4D97-AF65-F5344CB8AC3E}">
        <p14:creationId xmlns:p14="http://schemas.microsoft.com/office/powerpoint/2010/main" val="5892585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IN" dirty="0"/>
          </a:p>
        </p:txBody>
      </p:sp>
      <p:sp>
        <p:nvSpPr>
          <p:cNvPr id="7" name="Text Placeholder 6"/>
          <p:cNvSpPr>
            <a:spLocks noGrp="1"/>
          </p:cNvSpPr>
          <p:nvPr>
            <p:ph type="body" idx="1"/>
          </p:nvPr>
        </p:nvSpPr>
        <p:spPr/>
        <p:txBody>
          <a:bodyPr/>
          <a:lstStyle/>
          <a:p>
            <a:r>
              <a:rPr lang="en-US" dirty="0" smtClean="0"/>
              <a:t>Ashok.patade@djsce.ac.in</a:t>
            </a:r>
            <a:endParaRPr lang="en-IN" dirty="0"/>
          </a:p>
        </p:txBody>
      </p:sp>
    </p:spTree>
    <p:extLst>
      <p:ext uri="{BB962C8B-B14F-4D97-AF65-F5344CB8AC3E}">
        <p14:creationId xmlns:p14="http://schemas.microsoft.com/office/powerpoint/2010/main" val="366960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Communications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(1)	Persistence </a:t>
            </a:r>
            <a:endParaRPr lang="en-US" b="1" dirty="0" smtClean="0"/>
          </a:p>
          <a:p>
            <a:r>
              <a:rPr lang="en-US" b="1" dirty="0"/>
              <a:t>(2)	Transient </a:t>
            </a:r>
            <a:endParaRPr lang="en-US" b="1" dirty="0" smtClean="0"/>
          </a:p>
          <a:p>
            <a:r>
              <a:rPr lang="en-US" b="1" dirty="0"/>
              <a:t>(3)	Asynchronous </a:t>
            </a:r>
            <a:endParaRPr lang="en-US" b="1" dirty="0" smtClean="0"/>
          </a:p>
          <a:p>
            <a:r>
              <a:rPr lang="en-US" b="1" dirty="0"/>
              <a:t>(4)	Synchronous </a:t>
            </a:r>
            <a:endParaRPr lang="en-US" b="1" dirty="0" smtClean="0"/>
          </a:p>
          <a:p>
            <a:r>
              <a:rPr lang="en-US" b="1" dirty="0"/>
              <a:t>(5)	Persistent synchronous communication </a:t>
            </a:r>
            <a:endParaRPr lang="en-US" b="1" dirty="0" smtClean="0"/>
          </a:p>
          <a:p>
            <a:r>
              <a:rPr lang="en-US" b="1" dirty="0"/>
              <a:t>(6)	Transient asynchronous communication </a:t>
            </a:r>
            <a:endParaRPr lang="en-US" b="1" dirty="0"/>
          </a:p>
          <a:p>
            <a:r>
              <a:rPr lang="en-US" b="1" dirty="0"/>
              <a:t>(7)	Receipt-based transient synchronous communication </a:t>
            </a:r>
            <a:r>
              <a:rPr lang="en-US" dirty="0" smtClean="0"/>
              <a:t> </a:t>
            </a:r>
          </a:p>
          <a:p>
            <a:r>
              <a:rPr lang="en-US" b="1" dirty="0"/>
              <a:t>(8)	Delivery-based transient synchronous communication </a:t>
            </a:r>
            <a:endParaRPr lang="en-US" dirty="0" smtClean="0"/>
          </a:p>
          <a:p>
            <a:r>
              <a:rPr lang="en-US" b="1" dirty="0"/>
              <a:t>(9)	Response-based transient synchronous communication </a:t>
            </a:r>
            <a:endParaRPr lang="en-IN" dirty="0"/>
          </a:p>
        </p:txBody>
      </p:sp>
    </p:spTree>
    <p:extLst>
      <p:ext uri="{BB962C8B-B14F-4D97-AF65-F5344CB8AC3E}">
        <p14:creationId xmlns:p14="http://schemas.microsoft.com/office/powerpoint/2010/main" val="26854886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622" y="246151"/>
            <a:ext cx="5211763"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542012" y="6137163"/>
            <a:ext cx="3678186"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2.1.2 : Types of Communications</a:t>
            </a:r>
            <a:endParaRPr lang="en-IN" dirty="0"/>
          </a:p>
        </p:txBody>
      </p:sp>
    </p:spTree>
    <p:extLst>
      <p:ext uri="{BB962C8B-B14F-4D97-AF65-F5344CB8AC3E}">
        <p14:creationId xmlns:p14="http://schemas.microsoft.com/office/powerpoint/2010/main" val="2028598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 Interface (MPI)</a:t>
            </a:r>
            <a:endParaRPr lang="en-IN" dirty="0"/>
          </a:p>
        </p:txBody>
      </p:sp>
      <p:sp>
        <p:nvSpPr>
          <p:cNvPr id="3" name="Content Placeholder 2"/>
          <p:cNvSpPr>
            <a:spLocks noGrp="1"/>
          </p:cNvSpPr>
          <p:nvPr>
            <p:ph idx="1"/>
          </p:nvPr>
        </p:nvSpPr>
        <p:spPr/>
        <p:txBody>
          <a:bodyPr/>
          <a:lstStyle/>
          <a:p>
            <a:r>
              <a:rPr lang="en-US" dirty="0"/>
              <a:t>MPI also has more advanced primitives of different forms of buffering and synchronization. </a:t>
            </a:r>
            <a:endParaRPr lang="en-US" dirty="0" smtClean="0"/>
          </a:p>
          <a:p>
            <a:pPr marL="914400" lvl="1" indent="-457200">
              <a:buFont typeface="+mj-lt"/>
              <a:buAutoNum type="arabicPeriod"/>
            </a:pPr>
            <a:r>
              <a:rPr lang="en-US" b="1" dirty="0" err="1"/>
              <a:t>MPI_bsend</a:t>
            </a:r>
            <a:r>
              <a:rPr lang="en-US" b="1" dirty="0"/>
              <a:t> </a:t>
            </a:r>
            <a:endParaRPr lang="en-US" b="1" dirty="0" smtClean="0"/>
          </a:p>
          <a:p>
            <a:pPr marL="914400" lvl="1" indent="-457200">
              <a:buFont typeface="+mj-lt"/>
              <a:buAutoNum type="arabicPeriod"/>
            </a:pPr>
            <a:r>
              <a:rPr lang="en-US" b="1" dirty="0" err="1"/>
              <a:t>MPI_send</a:t>
            </a:r>
            <a:r>
              <a:rPr lang="en-US" b="1" dirty="0"/>
              <a:t> </a:t>
            </a:r>
            <a:endParaRPr lang="en-US" b="1" dirty="0" smtClean="0"/>
          </a:p>
          <a:p>
            <a:pPr marL="914400" lvl="1" indent="-457200">
              <a:buFont typeface="+mj-lt"/>
              <a:buAutoNum type="arabicPeriod"/>
            </a:pPr>
            <a:r>
              <a:rPr lang="en-US" b="1" dirty="0" err="1" smtClean="0"/>
              <a:t>MPI_ssend</a:t>
            </a:r>
            <a:r>
              <a:rPr lang="en-US" b="1" dirty="0" smtClean="0"/>
              <a:t> </a:t>
            </a:r>
          </a:p>
          <a:p>
            <a:pPr marL="914400" lvl="1" indent="-457200">
              <a:buFont typeface="+mj-lt"/>
              <a:buAutoNum type="arabicPeriod"/>
            </a:pPr>
            <a:r>
              <a:rPr lang="en-US" b="1" dirty="0" err="1"/>
              <a:t>MPI_sendrecv</a:t>
            </a:r>
            <a:r>
              <a:rPr lang="en-US" b="1" dirty="0"/>
              <a:t> </a:t>
            </a:r>
            <a:endParaRPr lang="en-US" b="1" dirty="0" smtClean="0"/>
          </a:p>
          <a:p>
            <a:pPr marL="914400" lvl="1" indent="-457200">
              <a:buFont typeface="+mj-lt"/>
              <a:buAutoNum type="arabicPeriod"/>
            </a:pPr>
            <a:r>
              <a:rPr lang="en-US" b="1" dirty="0" err="1"/>
              <a:t>MPI_isend</a:t>
            </a:r>
            <a:r>
              <a:rPr lang="en-US" b="1" dirty="0"/>
              <a:t> </a:t>
            </a:r>
            <a:endParaRPr lang="en-US" b="1" dirty="0" smtClean="0"/>
          </a:p>
          <a:p>
            <a:pPr marL="914400" lvl="1" indent="-457200">
              <a:buFont typeface="+mj-lt"/>
              <a:buAutoNum type="arabicPeriod"/>
            </a:pPr>
            <a:r>
              <a:rPr lang="en-US" b="1" dirty="0" err="1"/>
              <a:t>MPI_issend</a:t>
            </a:r>
            <a:r>
              <a:rPr lang="en-US" b="1" dirty="0"/>
              <a:t> </a:t>
            </a:r>
            <a:endParaRPr lang="en-US" b="1" dirty="0" smtClean="0"/>
          </a:p>
          <a:p>
            <a:pPr marL="914400" lvl="1" indent="-457200">
              <a:buFont typeface="+mj-lt"/>
              <a:buAutoNum type="arabicPeriod"/>
            </a:pPr>
            <a:r>
              <a:rPr lang="en-US" b="1" dirty="0" err="1"/>
              <a:t>MPI_recv</a:t>
            </a:r>
            <a:r>
              <a:rPr lang="en-US" b="1" dirty="0"/>
              <a:t> </a:t>
            </a:r>
            <a:endParaRPr lang="en-US" b="1" dirty="0" smtClean="0"/>
          </a:p>
          <a:p>
            <a:pPr marL="914400" lvl="1" indent="-457200">
              <a:buFont typeface="+mj-lt"/>
              <a:buAutoNum type="arabicPeriod"/>
            </a:pPr>
            <a:r>
              <a:rPr lang="en-US" b="1" dirty="0" err="1"/>
              <a:t>MPI_irecv</a:t>
            </a:r>
            <a:r>
              <a:rPr lang="en-US" b="1" dirty="0"/>
              <a:t> </a:t>
            </a:r>
            <a:endParaRPr lang="en-IN" dirty="0"/>
          </a:p>
        </p:txBody>
      </p:sp>
    </p:spTree>
    <p:extLst>
      <p:ext uri="{BB962C8B-B14F-4D97-AF65-F5344CB8AC3E}">
        <p14:creationId xmlns:p14="http://schemas.microsoft.com/office/powerpoint/2010/main" val="227571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Communication Methods</a:t>
            </a:r>
            <a:endParaRPr lang="en-IN" dirty="0"/>
          </a:p>
        </p:txBody>
      </p:sp>
      <p:sp>
        <p:nvSpPr>
          <p:cNvPr id="3" name="Content Placeholder 2"/>
          <p:cNvSpPr>
            <a:spLocks noGrp="1"/>
          </p:cNvSpPr>
          <p:nvPr>
            <p:ph idx="1"/>
          </p:nvPr>
        </p:nvSpPr>
        <p:spPr/>
        <p:txBody>
          <a:bodyPr/>
          <a:lstStyle/>
          <a:p>
            <a:r>
              <a:rPr lang="en-US" dirty="0"/>
              <a:t>(1)	Point-to-Point </a:t>
            </a:r>
            <a:r>
              <a:rPr lang="en-US" dirty="0" smtClean="0"/>
              <a:t>Communication</a:t>
            </a:r>
          </a:p>
          <a:p>
            <a:r>
              <a:rPr lang="en-GB" b="1" dirty="0"/>
              <a:t>(2)	Collective Communication</a:t>
            </a:r>
            <a:endParaRPr lang="en-IN" b="1" dirty="0"/>
          </a:p>
          <a:p>
            <a:r>
              <a:rPr lang="en-GB" b="1" dirty="0"/>
              <a:t>(3)	One-Sided Communication</a:t>
            </a:r>
            <a:endParaRPr lang="en-IN" b="1" dirty="0"/>
          </a:p>
          <a:p>
            <a:endParaRPr lang="en-US" dirty="0" smtClean="0"/>
          </a:p>
        </p:txBody>
      </p:sp>
    </p:spTree>
    <p:extLst>
      <p:ext uri="{BB962C8B-B14F-4D97-AF65-F5344CB8AC3E}">
        <p14:creationId xmlns:p14="http://schemas.microsoft.com/office/powerpoint/2010/main" val="1512513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Protocols</a:t>
            </a:r>
            <a:endParaRPr lang="en-IN" dirty="0"/>
          </a:p>
        </p:txBody>
      </p:sp>
      <p:pic>
        <p:nvPicPr>
          <p:cNvPr id="2051" name="Picture 3" descr="1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225" y="1708872"/>
            <a:ext cx="38195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275654" y="6318972"/>
            <a:ext cx="3724096"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Fig. 2.2.1 : ISO-OSI Reference Model</a:t>
            </a:r>
            <a:endParaRPr lang="en-IN" dirty="0"/>
          </a:p>
        </p:txBody>
      </p:sp>
    </p:spTree>
    <p:extLst>
      <p:ext uri="{BB962C8B-B14F-4D97-AF65-F5344CB8AC3E}">
        <p14:creationId xmlns:p14="http://schemas.microsoft.com/office/powerpoint/2010/main" val="2396050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123</TotalTime>
  <Words>951</Words>
  <Application>Microsoft Office PowerPoint</Application>
  <PresentationFormat>Widescreen</PresentationFormat>
  <Paragraphs>208</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Times New Roman</vt:lpstr>
      <vt:lpstr>Trebuchet MS</vt:lpstr>
      <vt:lpstr>Berlin</vt:lpstr>
      <vt:lpstr>Communication</vt:lpstr>
      <vt:lpstr>Content</vt:lpstr>
      <vt:lpstr>Define Inter-process Communication. Explain different types of Communications.</vt:lpstr>
      <vt:lpstr>Inter-process communication has two functions: Synchronization and Message Passing.</vt:lpstr>
      <vt:lpstr>Types of Communications</vt:lpstr>
      <vt:lpstr>PowerPoint Presentation</vt:lpstr>
      <vt:lpstr>Message Passing Interface (MPI)</vt:lpstr>
      <vt:lpstr>MPI Communication Methods</vt:lpstr>
      <vt:lpstr>Layered Protocols</vt:lpstr>
      <vt:lpstr>Remote Procedure Call (RPC)</vt:lpstr>
      <vt:lpstr>PowerPoint Presentation</vt:lpstr>
      <vt:lpstr>The two major components of the RPC model are :</vt:lpstr>
      <vt:lpstr>The two types of messages involved in the implementation of an RPC system are as follows :</vt:lpstr>
      <vt:lpstr>Features of RPC</vt:lpstr>
      <vt:lpstr>Types of RPC</vt:lpstr>
      <vt:lpstr>Extended RPC Models</vt:lpstr>
      <vt:lpstr>PowerPoint Presentation</vt:lpstr>
      <vt:lpstr>Implementing RPC Mechanism</vt:lpstr>
      <vt:lpstr>Working of RPC</vt:lpstr>
      <vt:lpstr>Issues of Remote Procedure Call (RPC)</vt:lpstr>
      <vt:lpstr>Advantages of RPC</vt:lpstr>
      <vt:lpstr>Disadvantages of RPC</vt:lpstr>
      <vt:lpstr>Parameter Passing in RPC</vt:lpstr>
      <vt:lpstr>RPC Call Semantics</vt:lpstr>
      <vt:lpstr>Communication Protocols for RPC</vt:lpstr>
      <vt:lpstr>PowerPoint Presentation</vt:lpstr>
      <vt:lpstr>PowerPoint Presentation</vt:lpstr>
      <vt:lpstr>PowerPoint Presentation</vt:lpstr>
      <vt:lpstr>Remote Object Invocation</vt:lpstr>
      <vt:lpstr>Remote Object Invocation</vt:lpstr>
      <vt:lpstr>Remote Method Invocation (RMI)</vt:lpstr>
      <vt:lpstr>PowerPoint Presentation</vt:lpstr>
      <vt:lpstr>RMI Process</vt:lpstr>
      <vt:lpstr>Advantages of RMI</vt:lpstr>
      <vt:lpstr>Disadvantages of RMI</vt:lpstr>
      <vt:lpstr>Message Oriented Communication</vt:lpstr>
      <vt:lpstr>PowerPoint Presentation</vt:lpstr>
      <vt:lpstr>Message Queue</vt:lpstr>
      <vt:lpstr>Advantages of Message Queue</vt:lpstr>
      <vt:lpstr>Stream-Oriented Communication</vt:lpstr>
      <vt:lpstr>Quality of Service (QoS) in Stream Oriented Communication</vt:lpstr>
      <vt:lpstr>Comparison of Message-Oriented and Stream-Oriented Communication</vt:lpstr>
      <vt:lpstr>Group Communication</vt:lpstr>
      <vt:lpstr>Types of Group Communication in a Distributed System</vt:lpstr>
      <vt:lpstr>PowerPoint Presentation</vt:lpstr>
      <vt:lpstr>Design issues in Group Communication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Ashok Patade</dc:creator>
  <cp:lastModifiedBy>Ashok Patade</cp:lastModifiedBy>
  <cp:revision>10</cp:revision>
  <dcterms:created xsi:type="dcterms:W3CDTF">2024-07-12T07:16:48Z</dcterms:created>
  <dcterms:modified xsi:type="dcterms:W3CDTF">2024-07-12T09:19:56Z</dcterms:modified>
</cp:coreProperties>
</file>