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4" r:id="rId39"/>
    <p:sldId id="295" r:id="rId40"/>
    <p:sldId id="293"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7/12/2024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7/12/2024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7/12/2024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7/12/2024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7/12/2024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7/12/2024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7/12/2024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7/12/2024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7/12/2024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7/12/2024</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7/12/2024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7/12/2024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Synchronization</a:t>
            </a:r>
            <a:endParaRPr lang="en-IN" dirty="0"/>
          </a:p>
        </p:txBody>
      </p:sp>
      <p:sp>
        <p:nvSpPr>
          <p:cNvPr id="3" name="Subtitle 2"/>
          <p:cNvSpPr>
            <a:spLocks noGrp="1"/>
          </p:cNvSpPr>
          <p:nvPr>
            <p:ph type="subTitle" idx="1"/>
          </p:nvPr>
        </p:nvSpPr>
        <p:spPr/>
        <p:txBody>
          <a:bodyPr>
            <a:normAutofit fontScale="92500" lnSpcReduction="20000"/>
          </a:bodyPr>
          <a:lstStyle/>
          <a:p>
            <a:r>
              <a:rPr lang="en-US" dirty="0"/>
              <a:t>MODULE </a:t>
            </a:r>
            <a:r>
              <a:rPr lang="en-US" dirty="0" smtClean="0"/>
              <a:t>3</a:t>
            </a:r>
          </a:p>
          <a:p>
            <a:r>
              <a:rPr lang="en-US" dirty="0" smtClean="0"/>
              <a:t>Ashok Patade</a:t>
            </a:r>
            <a:endParaRPr lang="en-IN" dirty="0"/>
          </a:p>
        </p:txBody>
      </p:sp>
    </p:spTree>
    <p:extLst>
      <p:ext uri="{BB962C8B-B14F-4D97-AF65-F5344CB8AC3E}">
        <p14:creationId xmlns:p14="http://schemas.microsoft.com/office/powerpoint/2010/main" val="3567634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Distributed Algorithms</a:t>
            </a:r>
            <a:endParaRPr lang="en-IN" dirty="0"/>
          </a:p>
        </p:txBody>
      </p:sp>
      <p:sp>
        <p:nvSpPr>
          <p:cNvPr id="3" name="Content Placeholder 2"/>
          <p:cNvSpPr>
            <a:spLocks noGrp="1"/>
          </p:cNvSpPr>
          <p:nvPr>
            <p:ph idx="1"/>
          </p:nvPr>
        </p:nvSpPr>
        <p:spPr/>
        <p:txBody>
          <a:bodyPr/>
          <a:lstStyle/>
          <a:p>
            <a:r>
              <a:rPr lang="en-GB" b="1" dirty="0"/>
              <a:t>1.	Global Averaging Algorithm </a:t>
            </a:r>
            <a:endParaRPr lang="en-IN" b="1" dirty="0"/>
          </a:p>
          <a:p>
            <a:r>
              <a:rPr lang="en-GB" b="1" dirty="0"/>
              <a:t>2.	Localized Averaging Algorithm</a:t>
            </a:r>
            <a:endParaRPr lang="en-IN" b="1" dirty="0"/>
          </a:p>
          <a:p>
            <a:endParaRPr lang="en-IN" dirty="0"/>
          </a:p>
        </p:txBody>
      </p:sp>
    </p:spTree>
    <p:extLst>
      <p:ext uri="{BB962C8B-B14F-4D97-AF65-F5344CB8AC3E}">
        <p14:creationId xmlns:p14="http://schemas.microsoft.com/office/powerpoint/2010/main" val="2874279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Network Time Protocol (NTP)</a:t>
            </a:r>
            <a:endParaRPr lang="en-IN" dirty="0"/>
          </a:p>
        </p:txBody>
      </p:sp>
      <p:sp>
        <p:nvSpPr>
          <p:cNvPr id="3" name="Content Placeholder 2"/>
          <p:cNvSpPr>
            <a:spLocks noGrp="1"/>
          </p:cNvSpPr>
          <p:nvPr>
            <p:ph idx="1"/>
          </p:nvPr>
        </p:nvSpPr>
        <p:spPr/>
        <p:txBody>
          <a:bodyPr/>
          <a:lstStyle/>
          <a:p>
            <a:endParaRPr lang="en-IN" dirty="0"/>
          </a:p>
        </p:txBody>
      </p:sp>
      <p:pic>
        <p:nvPicPr>
          <p:cNvPr id="3075"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28" y="2235821"/>
            <a:ext cx="4455622" cy="210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257678" y="4570019"/>
            <a:ext cx="405752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3.2.6 : Strata Synchronization Subnet</a:t>
            </a:r>
            <a:endParaRPr lang="en-IN" dirty="0"/>
          </a:p>
        </p:txBody>
      </p:sp>
    </p:spTree>
    <p:extLst>
      <p:ext uri="{BB962C8B-B14F-4D97-AF65-F5344CB8AC3E}">
        <p14:creationId xmlns:p14="http://schemas.microsoft.com/office/powerpoint/2010/main" val="150098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x-none" dirty="0"/>
              <a:t>NTP servers synchronize with each other in one of the three modes: </a:t>
            </a:r>
            <a:endParaRPr lang="en-IN" dirty="0"/>
          </a:p>
          <a:p>
            <a:r>
              <a:rPr lang="en-US" b="1" dirty="0"/>
              <a:t>(</a:t>
            </a:r>
            <a:r>
              <a:rPr lang="en-US" b="1" dirty="0" err="1"/>
              <a:t>i</a:t>
            </a:r>
            <a:r>
              <a:rPr lang="en-US" b="1" dirty="0"/>
              <a:t>)	Multicast Mode :</a:t>
            </a:r>
            <a:r>
              <a:rPr lang="en-US" dirty="0"/>
              <a:t> </a:t>
            </a:r>
            <a:endParaRPr lang="en-US" dirty="0" smtClean="0"/>
          </a:p>
          <a:p>
            <a:r>
              <a:rPr lang="en-US" b="1" dirty="0"/>
              <a:t>(ii)	Procedural Call Mode :</a:t>
            </a:r>
            <a:r>
              <a:rPr lang="en-US" dirty="0"/>
              <a:t> </a:t>
            </a:r>
            <a:endParaRPr lang="en-US" dirty="0" smtClean="0"/>
          </a:p>
          <a:p>
            <a:r>
              <a:rPr lang="en-US" b="1" dirty="0"/>
              <a:t>(iii)	Symmetric Mode :</a:t>
            </a:r>
            <a:r>
              <a:rPr lang="en-US" dirty="0"/>
              <a:t> </a:t>
            </a:r>
            <a:endParaRPr lang="en-IN" dirty="0"/>
          </a:p>
        </p:txBody>
      </p:sp>
    </p:spTree>
    <p:extLst>
      <p:ext uri="{BB962C8B-B14F-4D97-AF65-F5344CB8AC3E}">
        <p14:creationId xmlns:p14="http://schemas.microsoft.com/office/powerpoint/2010/main" val="4192949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 Simple Network Time Protocol (SNTP)</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471" y="2391475"/>
            <a:ext cx="6892360" cy="208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176909" y="4472831"/>
            <a:ext cx="3521220"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Fig.3.2.7 : SNTP Synchronization</a:t>
            </a:r>
            <a:endParaRPr lang="en-IN" dirty="0"/>
          </a:p>
        </p:txBody>
      </p:sp>
    </p:spTree>
    <p:extLst>
      <p:ext uri="{BB962C8B-B14F-4D97-AF65-F5344CB8AC3E}">
        <p14:creationId xmlns:p14="http://schemas.microsoft.com/office/powerpoint/2010/main" val="4251258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487" y="2662586"/>
            <a:ext cx="10058400" cy="1371600"/>
          </a:xfrm>
        </p:spPr>
        <p:txBody>
          <a:bodyPr/>
          <a:lstStyle/>
          <a:p>
            <a:r>
              <a:rPr lang="en-US" dirty="0"/>
              <a:t>Logical Clocks</a:t>
            </a:r>
            <a:endParaRPr lang="en-IN" dirty="0"/>
          </a:p>
        </p:txBody>
      </p:sp>
    </p:spTree>
    <p:extLst>
      <p:ext uri="{BB962C8B-B14F-4D97-AF65-F5344CB8AC3E}">
        <p14:creationId xmlns:p14="http://schemas.microsoft.com/office/powerpoint/2010/main" val="1628837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2109" y="858725"/>
            <a:ext cx="10058400" cy="1371600"/>
          </a:xfrm>
        </p:spPr>
        <p:txBody>
          <a:bodyPr/>
          <a:lstStyle/>
          <a:p>
            <a:r>
              <a:rPr lang="en-US" dirty="0"/>
              <a:t>Lamport’s Scalar Clock</a:t>
            </a:r>
            <a:endParaRPr lang="en-IN" dirty="0"/>
          </a:p>
        </p:txBody>
      </p:sp>
      <p:sp>
        <p:nvSpPr>
          <p:cNvPr id="5" name="Rectangle 4"/>
          <p:cNvSpPr/>
          <p:nvPr/>
        </p:nvSpPr>
        <p:spPr>
          <a:xfrm>
            <a:off x="1094508" y="2519137"/>
            <a:ext cx="8207433" cy="1823576"/>
          </a:xfrm>
          <a:prstGeom prst="rect">
            <a:avLst/>
          </a:prstGeom>
        </p:spPr>
        <p:txBody>
          <a:bodyPr wrap="square">
            <a:spAutoFit/>
          </a:bodyPr>
          <a:lstStyle/>
          <a:p>
            <a:pPr lvl="0" algn="just">
              <a:lnSpc>
                <a:spcPts val="1400"/>
              </a:lnSpc>
              <a:spcBef>
                <a:spcPts val="300"/>
              </a:spcBef>
              <a:spcAft>
                <a:spcPts val="300"/>
              </a:spcAft>
              <a:buClr>
                <a:srgbClr val="000000"/>
              </a:buClr>
              <a:buSzPts val="1000"/>
              <a:tabLst>
                <a:tab pos="252095" algn="l"/>
              </a:tabLst>
            </a:pPr>
            <a:r>
              <a:rPr lang="x-none" dirty="0">
                <a:latin typeface="Times New Roman" panose="02020603050405020304" pitchFamily="18" charset="0"/>
                <a:ea typeface="Times New Roman" panose="02020603050405020304" pitchFamily="18" charset="0"/>
              </a:rPr>
              <a:t>Rules of Lamport’s Logical Clocks:</a:t>
            </a:r>
            <a:endParaRPr lang="en-IN" dirty="0">
              <a:latin typeface="Times New Roman" panose="02020603050405020304" pitchFamily="18" charset="0"/>
              <a:ea typeface="Times New Roman" panose="02020603050405020304" pitchFamily="18" charset="0"/>
            </a:endParaRPr>
          </a:p>
          <a:p>
            <a:pPr marL="504190" indent="-252095" algn="just">
              <a:lnSpc>
                <a:spcPts val="1400"/>
              </a:lnSpc>
              <a:spcBef>
                <a:spcPts val="300"/>
              </a:spcBef>
              <a:spcAft>
                <a:spcPts val="300"/>
              </a:spcAft>
              <a:tabLst>
                <a:tab pos="504190" algn="l"/>
                <a:tab pos="711200" algn="l"/>
                <a:tab pos="971550" algn="l"/>
                <a:tab pos="1260475" algn="l"/>
                <a:tab pos="1530350" algn="l"/>
                <a:tab pos="1620520" algn="l"/>
                <a:tab pos="2070735" algn="l"/>
                <a:tab pos="2340610" algn="l"/>
              </a:tabLst>
            </a:pPr>
            <a:r>
              <a:rPr lang="en-GB" b="1" dirty="0">
                <a:latin typeface="Times New Roman" panose="02020603050405020304" pitchFamily="18" charset="0"/>
                <a:ea typeface="Times New Roman" panose="02020603050405020304" pitchFamily="18" charset="0"/>
              </a:rPr>
              <a:t>(a)	Happened Before Relation</a:t>
            </a:r>
            <a:endParaRPr lang="en-IN" dirty="0">
              <a:latin typeface="Times New Roman" panose="02020603050405020304" pitchFamily="18" charset="0"/>
              <a:ea typeface="Times New Roman" panose="02020603050405020304" pitchFamily="18" charset="0"/>
            </a:endParaRPr>
          </a:p>
          <a:p>
            <a:pPr marL="342900" lvl="0" indent="-342900" algn="just">
              <a:lnSpc>
                <a:spcPts val="1200"/>
              </a:lnSpc>
              <a:spcBef>
                <a:spcPts val="200"/>
              </a:spcBef>
              <a:spcAft>
                <a:spcPts val="200"/>
              </a:spcAft>
              <a:buFont typeface="Courier New" panose="02070309020205020404" pitchFamily="49" charset="0"/>
              <a:buChar char="o"/>
              <a:tabLst>
                <a:tab pos="504190" algn="l"/>
              </a:tabLst>
            </a:pPr>
            <a:r>
              <a:rPr lang="en-GB" dirty="0">
                <a:latin typeface="Times New Roman" panose="02020603050405020304" pitchFamily="18" charset="0"/>
                <a:ea typeface="Times New Roman" panose="02020603050405020304" pitchFamily="18" charset="0"/>
              </a:rPr>
              <a:t>If a &amp; b are events in the same process and a occurs before b, then </a:t>
            </a:r>
            <a:r>
              <a:rPr lang="en-GB" dirty="0" err="1">
                <a:latin typeface="Times New Roman" panose="02020603050405020304" pitchFamily="18" charset="0"/>
                <a:ea typeface="Times New Roman" panose="02020603050405020304" pitchFamily="18" charset="0"/>
              </a:rPr>
              <a:t>a</a:t>
            </a:r>
            <a:r>
              <a:rPr lang="en-GB" dirty="0" err="1">
                <a:latin typeface="Times New Roman" panose="02020603050405020304" pitchFamily="18" charset="0"/>
                <a:ea typeface="Times New Roman" panose="02020603050405020304" pitchFamily="18" charset="0"/>
                <a:sym typeface="Wingdings" panose="05000000000000000000" pitchFamily="2" charset="2"/>
              </a:rPr>
              <a:t></a:t>
            </a:r>
            <a:r>
              <a:rPr lang="en-GB" dirty="0" err="1">
                <a:latin typeface="Times New Roman" panose="02020603050405020304" pitchFamily="18" charset="0"/>
                <a:ea typeface="Times New Roman" panose="02020603050405020304" pitchFamily="18" charset="0"/>
              </a:rPr>
              <a:t>b</a:t>
            </a:r>
            <a:r>
              <a:rPr lang="en-GB" dirty="0">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342900" lvl="0" indent="-342900" algn="just">
              <a:lnSpc>
                <a:spcPts val="1200"/>
              </a:lnSpc>
              <a:spcBef>
                <a:spcPts val="200"/>
              </a:spcBef>
              <a:spcAft>
                <a:spcPts val="200"/>
              </a:spcAft>
              <a:buFont typeface="Courier New" panose="02070309020205020404" pitchFamily="49" charset="0"/>
              <a:buChar char="o"/>
              <a:tabLst>
                <a:tab pos="504190" algn="l"/>
              </a:tabLst>
            </a:pPr>
            <a:r>
              <a:rPr lang="en-GB" dirty="0">
                <a:latin typeface="Times New Roman" panose="02020603050405020304" pitchFamily="18" charset="0"/>
                <a:ea typeface="Times New Roman" panose="02020603050405020304" pitchFamily="18" charset="0"/>
              </a:rPr>
              <a:t>If a &amp; b belong to two different processes and a sends message to b, then </a:t>
            </a:r>
            <a:r>
              <a:rPr lang="en-GB" dirty="0" err="1">
                <a:latin typeface="Times New Roman" panose="02020603050405020304" pitchFamily="18" charset="0"/>
                <a:ea typeface="Times New Roman" panose="02020603050405020304" pitchFamily="18" charset="0"/>
              </a:rPr>
              <a:t>a</a:t>
            </a:r>
            <a:r>
              <a:rPr lang="en-GB" dirty="0" err="1">
                <a:latin typeface="Times New Roman" panose="02020603050405020304" pitchFamily="18" charset="0"/>
                <a:ea typeface="Times New Roman" panose="02020603050405020304" pitchFamily="18" charset="0"/>
                <a:sym typeface="Wingdings" panose="05000000000000000000" pitchFamily="2" charset="2"/>
              </a:rPr>
              <a:t></a:t>
            </a:r>
            <a:r>
              <a:rPr lang="en-GB" dirty="0" err="1">
                <a:latin typeface="Times New Roman" panose="02020603050405020304" pitchFamily="18" charset="0"/>
                <a:ea typeface="Times New Roman" panose="02020603050405020304" pitchFamily="18" charset="0"/>
              </a:rPr>
              <a:t>b</a:t>
            </a:r>
            <a:r>
              <a:rPr lang="en-GB"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342900" lvl="0" indent="-342900" algn="just">
              <a:lnSpc>
                <a:spcPts val="1200"/>
              </a:lnSpc>
              <a:spcBef>
                <a:spcPts val="200"/>
              </a:spcBef>
              <a:spcAft>
                <a:spcPts val="200"/>
              </a:spcAft>
              <a:buFont typeface="Courier New" panose="02070309020205020404" pitchFamily="49" charset="0"/>
              <a:buChar char="o"/>
              <a:tabLst>
                <a:tab pos="504190" algn="l"/>
              </a:tabLst>
            </a:pPr>
            <a:r>
              <a:rPr lang="en-GB" dirty="0">
                <a:latin typeface="Times New Roman" panose="02020603050405020304" pitchFamily="18" charset="0"/>
                <a:ea typeface="Times New Roman" panose="02020603050405020304" pitchFamily="18" charset="0"/>
              </a:rPr>
              <a:t>If </a:t>
            </a:r>
            <a:r>
              <a:rPr lang="en-GB" dirty="0" err="1">
                <a:latin typeface="Times New Roman" panose="02020603050405020304" pitchFamily="18" charset="0"/>
                <a:ea typeface="Times New Roman" panose="02020603050405020304" pitchFamily="18" charset="0"/>
              </a:rPr>
              <a:t>a</a:t>
            </a:r>
            <a:r>
              <a:rPr lang="en-GB" dirty="0" err="1">
                <a:latin typeface="Times New Roman" panose="02020603050405020304" pitchFamily="18" charset="0"/>
                <a:ea typeface="Times New Roman" panose="02020603050405020304" pitchFamily="18" charset="0"/>
                <a:sym typeface="Wingdings" panose="05000000000000000000" pitchFamily="2" charset="2"/>
              </a:rPr>
              <a:t></a:t>
            </a:r>
            <a:r>
              <a:rPr lang="en-GB" dirty="0" err="1">
                <a:latin typeface="Times New Roman" panose="02020603050405020304" pitchFamily="18" charset="0"/>
                <a:ea typeface="Times New Roman" panose="02020603050405020304" pitchFamily="18" charset="0"/>
              </a:rPr>
              <a:t>b</a:t>
            </a:r>
            <a:r>
              <a:rPr lang="en-GB" dirty="0">
                <a:latin typeface="Times New Roman" panose="02020603050405020304" pitchFamily="18" charset="0"/>
                <a:ea typeface="Times New Roman" panose="02020603050405020304" pitchFamily="18" charset="0"/>
              </a:rPr>
              <a:t> and </a:t>
            </a:r>
            <a:r>
              <a:rPr lang="en-GB" dirty="0" err="1">
                <a:latin typeface="Times New Roman" panose="02020603050405020304" pitchFamily="18" charset="0"/>
                <a:ea typeface="Times New Roman" panose="02020603050405020304" pitchFamily="18" charset="0"/>
              </a:rPr>
              <a:t>b</a:t>
            </a:r>
            <a:r>
              <a:rPr lang="en-GB" dirty="0" err="1">
                <a:latin typeface="Times New Roman" panose="02020603050405020304" pitchFamily="18" charset="0"/>
                <a:ea typeface="Times New Roman" panose="02020603050405020304" pitchFamily="18" charset="0"/>
                <a:sym typeface="Wingdings" panose="05000000000000000000" pitchFamily="2" charset="2"/>
              </a:rPr>
              <a:t></a:t>
            </a:r>
            <a:r>
              <a:rPr lang="en-GB" dirty="0" err="1">
                <a:latin typeface="Times New Roman" panose="02020603050405020304" pitchFamily="18" charset="0"/>
                <a:ea typeface="Times New Roman" panose="02020603050405020304" pitchFamily="18" charset="0"/>
              </a:rPr>
              <a:t>c</a:t>
            </a:r>
            <a:r>
              <a:rPr lang="en-GB" dirty="0">
                <a:latin typeface="Times New Roman" panose="02020603050405020304" pitchFamily="18" charset="0"/>
                <a:ea typeface="Times New Roman" panose="02020603050405020304" pitchFamily="18" charset="0"/>
              </a:rPr>
              <a:t>, then </a:t>
            </a:r>
            <a:r>
              <a:rPr lang="en-GB" dirty="0" err="1">
                <a:latin typeface="Times New Roman" panose="02020603050405020304" pitchFamily="18" charset="0"/>
                <a:ea typeface="Times New Roman" panose="02020603050405020304" pitchFamily="18" charset="0"/>
              </a:rPr>
              <a:t>a</a:t>
            </a:r>
            <a:r>
              <a:rPr lang="en-GB" dirty="0" err="1">
                <a:latin typeface="Times New Roman" panose="02020603050405020304" pitchFamily="18" charset="0"/>
                <a:ea typeface="Times New Roman" panose="02020603050405020304" pitchFamily="18" charset="0"/>
                <a:sym typeface="Wingdings" panose="05000000000000000000" pitchFamily="2" charset="2"/>
              </a:rPr>
              <a:t></a:t>
            </a:r>
            <a:r>
              <a:rPr lang="en-GB" dirty="0" err="1">
                <a:latin typeface="Times New Roman" panose="02020603050405020304" pitchFamily="18" charset="0"/>
                <a:ea typeface="Times New Roman" panose="02020603050405020304" pitchFamily="18" charset="0"/>
              </a:rPr>
              <a:t>c</a:t>
            </a:r>
            <a:r>
              <a:rPr lang="en-GB"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504190" indent="-252095" algn="just">
              <a:lnSpc>
                <a:spcPts val="1400"/>
              </a:lnSpc>
              <a:spcBef>
                <a:spcPts val="300"/>
              </a:spcBef>
              <a:spcAft>
                <a:spcPts val="300"/>
              </a:spcAft>
              <a:tabLst>
                <a:tab pos="504190" algn="l"/>
                <a:tab pos="711200" algn="l"/>
                <a:tab pos="971550" algn="l"/>
                <a:tab pos="1260475" algn="l"/>
                <a:tab pos="1530350" algn="l"/>
                <a:tab pos="1620520" algn="l"/>
                <a:tab pos="2070735" algn="l"/>
                <a:tab pos="2340610" algn="l"/>
              </a:tabLst>
            </a:pPr>
            <a:r>
              <a:rPr lang="en-GB" b="1" dirty="0">
                <a:latin typeface="Times New Roman" panose="02020603050405020304" pitchFamily="18" charset="0"/>
                <a:ea typeface="Times New Roman" panose="02020603050405020304" pitchFamily="18" charset="0"/>
              </a:rPr>
              <a:t>(b)	Logical Clocks Concept </a:t>
            </a:r>
            <a:endParaRPr lang="en-IN" dirty="0">
              <a:latin typeface="Times New Roman" panose="02020603050405020304" pitchFamily="18" charset="0"/>
              <a:ea typeface="Times New Roman" panose="02020603050405020304" pitchFamily="18" charset="0"/>
            </a:endParaRPr>
          </a:p>
          <a:p>
            <a:pPr marL="342900" lvl="0" indent="-342900" algn="just">
              <a:lnSpc>
                <a:spcPts val="1200"/>
              </a:lnSpc>
              <a:spcBef>
                <a:spcPts val="200"/>
              </a:spcBef>
              <a:spcAft>
                <a:spcPts val="200"/>
              </a:spcAft>
              <a:buFont typeface="Courier New" panose="02070309020205020404" pitchFamily="49" charset="0"/>
              <a:buChar char="o"/>
              <a:tabLst>
                <a:tab pos="504190" algn="l"/>
              </a:tabLst>
            </a:pPr>
            <a:r>
              <a:rPr lang="en-GB" dirty="0">
                <a:latin typeface="Times New Roman" panose="02020603050405020304" pitchFamily="18" charset="0"/>
                <a:ea typeface="Times New Roman" panose="02020603050405020304" pitchFamily="18" charset="0"/>
              </a:rPr>
              <a:t>Maintaining a common clock or set of perfectly synchronized clock is difficult. </a:t>
            </a:r>
            <a:endParaRPr lang="en-IN" dirty="0">
              <a:latin typeface="Times New Roman" panose="02020603050405020304" pitchFamily="18" charset="0"/>
              <a:ea typeface="Times New Roman" panose="02020603050405020304" pitchFamily="18" charset="0"/>
            </a:endParaRPr>
          </a:p>
          <a:p>
            <a:pPr marL="342900" lvl="0" indent="-342900" algn="just">
              <a:lnSpc>
                <a:spcPts val="1200"/>
              </a:lnSpc>
              <a:spcBef>
                <a:spcPts val="200"/>
              </a:spcBef>
              <a:spcAft>
                <a:spcPts val="200"/>
              </a:spcAft>
              <a:buFont typeface="Courier New" panose="02070309020205020404" pitchFamily="49" charset="0"/>
              <a:buChar char="o"/>
              <a:tabLst>
                <a:tab pos="504190" algn="l"/>
              </a:tabLst>
            </a:pPr>
            <a:r>
              <a:rPr lang="en-GB" dirty="0">
                <a:latin typeface="Times New Roman" panose="02020603050405020304" pitchFamily="18" charset="0"/>
                <a:ea typeface="Times New Roman" panose="02020603050405020304" pitchFamily="18" charset="0"/>
              </a:rPr>
              <a:t>So, local timestamp is given for happened before relation.</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6786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805" y="1078691"/>
            <a:ext cx="5929171" cy="267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139901" y="4120538"/>
            <a:ext cx="3762568"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3.3.1 : Event Ordering Example</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460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Timestamp Ordering</a:t>
            </a:r>
            <a:endParaRPr lang="en-IN" dirty="0"/>
          </a:p>
        </p:txBody>
      </p:sp>
      <p:pic>
        <p:nvPicPr>
          <p:cNvPr id="614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51" y="2188761"/>
            <a:ext cx="5366847" cy="308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674411" y="5450574"/>
            <a:ext cx="3745897"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3.3.2 : Vector Clock Mechanism</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8758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858" y="2787278"/>
            <a:ext cx="10058400" cy="1371600"/>
          </a:xfrm>
        </p:spPr>
        <p:txBody>
          <a:bodyPr/>
          <a:lstStyle/>
          <a:p>
            <a:r>
              <a:rPr lang="en-US" dirty="0"/>
              <a:t>Election Algorithms</a:t>
            </a:r>
            <a:endParaRPr lang="en-IN" dirty="0"/>
          </a:p>
        </p:txBody>
      </p:sp>
    </p:spTree>
    <p:extLst>
      <p:ext uri="{BB962C8B-B14F-4D97-AF65-F5344CB8AC3E}">
        <p14:creationId xmlns:p14="http://schemas.microsoft.com/office/powerpoint/2010/main" val="1927803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Bully Algorithm</a:t>
            </a:r>
            <a:endParaRPr lang="en-IN" dirty="0"/>
          </a:p>
        </p:txBody>
      </p:sp>
      <p:pic>
        <p:nvPicPr>
          <p:cNvPr id="7170"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718" y="1716566"/>
            <a:ext cx="5456700" cy="396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909221" y="5849585"/>
            <a:ext cx="3153491"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3.4.1 : Election Algorithm</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7631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2" y="2512957"/>
            <a:ext cx="10058400" cy="1371600"/>
          </a:xfrm>
        </p:spPr>
        <p:txBody>
          <a:bodyPr/>
          <a:lstStyle/>
          <a:p>
            <a:r>
              <a:rPr lang="en-US" dirty="0"/>
              <a:t>Clock Synchronization</a:t>
            </a:r>
            <a:endParaRPr lang="en-IN" dirty="0"/>
          </a:p>
        </p:txBody>
      </p:sp>
    </p:spTree>
    <p:extLst>
      <p:ext uri="{BB962C8B-B14F-4D97-AF65-F5344CB8AC3E}">
        <p14:creationId xmlns:p14="http://schemas.microsoft.com/office/powerpoint/2010/main" val="3644784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Algorithm</a:t>
            </a:r>
            <a:endParaRPr lang="en-IN" dirty="0"/>
          </a:p>
        </p:txBody>
      </p:sp>
      <p:pic>
        <p:nvPicPr>
          <p:cNvPr id="8194"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099" y="2014194"/>
            <a:ext cx="5365115" cy="220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104622" y="4449680"/>
            <a:ext cx="2820067"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3.4.2 : Ring Algorithm</a:t>
            </a:r>
            <a:endParaRPr lang="en-IN" dirty="0"/>
          </a:p>
        </p:txBody>
      </p:sp>
    </p:spTree>
    <p:extLst>
      <p:ext uri="{BB962C8B-B14F-4D97-AF65-F5344CB8AC3E}">
        <p14:creationId xmlns:p14="http://schemas.microsoft.com/office/powerpoint/2010/main" val="1943606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endParaRPr lang="en-IN" dirty="0"/>
          </a:p>
        </p:txBody>
      </p:sp>
      <p:sp>
        <p:nvSpPr>
          <p:cNvPr id="3" name="Rectangle 2"/>
          <p:cNvSpPr/>
          <p:nvPr/>
        </p:nvSpPr>
        <p:spPr>
          <a:xfrm>
            <a:off x="1188719" y="1851303"/>
            <a:ext cx="9725892" cy="3139321"/>
          </a:xfrm>
          <a:prstGeom prst="rect">
            <a:avLst/>
          </a:prstGeom>
        </p:spPr>
        <p:txBody>
          <a:bodyPr wrap="square">
            <a:spAutoFit/>
          </a:bodyPr>
          <a:lstStyle/>
          <a:p>
            <a:r>
              <a:rPr lang="en-US" dirty="0"/>
              <a:t>•	Mutual Exclusion in Single Computer System : In single computer system, memory and other resources are shared between different processes. The status of shared resources and the status of users is easily available in the shared memory so with the help of shared variable (For example: Semaphores) mutual exclusion problem can be easily solved.</a:t>
            </a:r>
          </a:p>
          <a:p>
            <a:r>
              <a:rPr lang="en-US" dirty="0"/>
              <a:t>•	Mutual Exclusion in Distributed Systems : In Distributed systems, we neither have shared memory nor a common physical clock and there for we cannot solve mutual exclusion problem using shared variables. To eliminate the mutual exclusion problem in distributed system approach based on message passing is </a:t>
            </a:r>
            <a:r>
              <a:rPr lang="en-US" dirty="0" err="1"/>
              <a:t>used.A</a:t>
            </a:r>
            <a:r>
              <a:rPr lang="en-US" dirty="0"/>
              <a:t> site in distributed system do not have complete information of state of the system due to lack of shared memory and a common physical clock.</a:t>
            </a:r>
          </a:p>
        </p:txBody>
      </p:sp>
    </p:spTree>
    <p:extLst>
      <p:ext uri="{BB962C8B-B14F-4D97-AF65-F5344CB8AC3E}">
        <p14:creationId xmlns:p14="http://schemas.microsoft.com/office/powerpoint/2010/main" val="3755290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Requirements of Mutual Exclusion Algorithm</a:t>
            </a:r>
            <a:endParaRPr lang="en-IN" dirty="0"/>
          </a:p>
        </p:txBody>
      </p:sp>
      <p:sp>
        <p:nvSpPr>
          <p:cNvPr id="4" name="Content Placeholder 3"/>
          <p:cNvSpPr>
            <a:spLocks noGrp="1"/>
          </p:cNvSpPr>
          <p:nvPr>
            <p:ph idx="1"/>
          </p:nvPr>
        </p:nvSpPr>
        <p:spPr/>
        <p:txBody>
          <a:bodyPr/>
          <a:lstStyle/>
          <a:p>
            <a:r>
              <a:rPr lang="en-US" dirty="0"/>
              <a:t>Following are the requirements of mutual exclusion algorithms :</a:t>
            </a:r>
          </a:p>
          <a:p>
            <a:r>
              <a:rPr lang="en-US" dirty="0"/>
              <a:t>(</a:t>
            </a:r>
            <a:r>
              <a:rPr lang="en-US" dirty="0" err="1"/>
              <a:t>i</a:t>
            </a:r>
            <a:r>
              <a:rPr lang="en-US" dirty="0"/>
              <a:t>)	No Deadlock : Two or more sites should not endlessly wait for any message that will never arrive.</a:t>
            </a:r>
          </a:p>
          <a:p>
            <a:r>
              <a:rPr lang="en-US" dirty="0"/>
              <a:t>(ii)	No Starvation : Every site who wants to execute critical section should get an opportunity to execute it in finite time. Any site should not wait indefinitely to execute critical section while other sites are repeatedly executing critical section</a:t>
            </a:r>
          </a:p>
          <a:p>
            <a:r>
              <a:rPr lang="en-US" dirty="0"/>
              <a:t>(iii)	Fairness : Each site should get a fair chance to execute critical section. Any request to execute critical section must be executed in the order they are made </a:t>
            </a:r>
            <a:r>
              <a:rPr lang="en-US" dirty="0" err="1"/>
              <a:t>i.e.,critical</a:t>
            </a:r>
            <a:r>
              <a:rPr lang="en-US" dirty="0"/>
              <a:t> section execution requests should be executed in the order of their arrival in the system.</a:t>
            </a:r>
          </a:p>
          <a:p>
            <a:r>
              <a:rPr lang="en-US" dirty="0"/>
              <a:t>(iv)	Fault Tolerance : In case of failure, it should be able to recognize it by itself to continue functioning without any disruption.</a:t>
            </a:r>
          </a:p>
          <a:p>
            <a:endParaRPr lang="en-IN" dirty="0"/>
          </a:p>
        </p:txBody>
      </p:sp>
    </p:spTree>
    <p:extLst>
      <p:ext uri="{BB962C8B-B14F-4D97-AF65-F5344CB8AC3E}">
        <p14:creationId xmlns:p14="http://schemas.microsoft.com/office/powerpoint/2010/main" val="663380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a:t>
            </a:r>
            <a:r>
              <a:rPr lang="en-US" dirty="0"/>
              <a:t>of Mutual Exclusion Algorithms</a:t>
            </a:r>
            <a:endParaRPr lang="en-IN" dirty="0"/>
          </a:p>
        </p:txBody>
      </p:sp>
      <p:sp>
        <p:nvSpPr>
          <p:cNvPr id="3" name="Content Placeholder 2"/>
          <p:cNvSpPr>
            <a:spLocks noGrp="1"/>
          </p:cNvSpPr>
          <p:nvPr>
            <p:ph idx="1"/>
          </p:nvPr>
        </p:nvSpPr>
        <p:spPr/>
        <p:txBody>
          <a:bodyPr/>
          <a:lstStyle/>
          <a:p>
            <a:pPr marL="0" indent="0">
              <a:buNone/>
            </a:pPr>
            <a:r>
              <a:rPr lang="en-US" dirty="0"/>
              <a:t>Mutual exclusion algorithms can be classified as :</a:t>
            </a:r>
          </a:p>
          <a:p>
            <a:pPr marL="0" indent="0">
              <a:buNone/>
            </a:pPr>
            <a:r>
              <a:rPr lang="en-US" dirty="0"/>
              <a:t>1.	Centralized Algorithm</a:t>
            </a:r>
          </a:p>
          <a:p>
            <a:pPr marL="0" indent="0">
              <a:buNone/>
            </a:pPr>
            <a:r>
              <a:rPr lang="en-US" dirty="0"/>
              <a:t>2.	Distributed Algorithm</a:t>
            </a:r>
          </a:p>
          <a:p>
            <a:pPr marL="0" indent="0">
              <a:buNone/>
            </a:pPr>
            <a:r>
              <a:rPr lang="en-US" dirty="0"/>
              <a:t>3.	Token Ring Algorithm</a:t>
            </a:r>
          </a:p>
          <a:p>
            <a:endParaRPr lang="en-IN" dirty="0"/>
          </a:p>
        </p:txBody>
      </p:sp>
    </p:spTree>
    <p:extLst>
      <p:ext uri="{BB962C8B-B14F-4D97-AF65-F5344CB8AC3E}">
        <p14:creationId xmlns:p14="http://schemas.microsoft.com/office/powerpoint/2010/main" val="1969802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9"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772" y="2435629"/>
            <a:ext cx="6834212" cy="199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226340" y="4760317"/>
            <a:ext cx="3499740"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3.5.1 : Centralized Algorithm</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5557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42"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272" y="2227811"/>
            <a:ext cx="6945904" cy="215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267514" y="4632125"/>
            <a:ext cx="3474092" cy="220573"/>
          </a:xfrm>
          <a:prstGeom prst="rect">
            <a:avLst/>
          </a:prstGeom>
        </p:spPr>
        <p:txBody>
          <a:bodyPr wrap="none">
            <a:spAutoFit/>
          </a:bodyPr>
          <a:lstStyle/>
          <a:p>
            <a:pPr algn="ctr">
              <a:lnSpc>
                <a:spcPts val="1000"/>
              </a:lnSpc>
              <a:spcBef>
                <a:spcPts val="400"/>
              </a:spcBef>
              <a:spcAft>
                <a:spcPts val="100"/>
              </a:spcAft>
            </a:pPr>
            <a:r>
              <a:rPr lang="en-GB" b="1" dirty="0">
                <a:latin typeface="Times New Roman" panose="02020603050405020304" pitchFamily="18" charset="0"/>
                <a:ea typeface="Times New Roman" panose="02020603050405020304" pitchFamily="18" charset="0"/>
              </a:rPr>
              <a:t>Fig. 3.5.2 : Distributed Algorithm</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4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126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999" y="2344190"/>
            <a:ext cx="4258001"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74846" y="4551220"/>
            <a:ext cx="5842305"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3.5.3 : Logical ring of unordered node of the network</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8109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Mutual Exclusion Algorithms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2057661"/>
              </p:ext>
            </p:extLst>
          </p:nvPr>
        </p:nvGraphicFramePr>
        <p:xfrm>
          <a:off x="1066800" y="2410690"/>
          <a:ext cx="10058400" cy="151755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306155561"/>
                    </a:ext>
                  </a:extLst>
                </a:gridCol>
                <a:gridCol w="2514600">
                  <a:extLst>
                    <a:ext uri="{9D8B030D-6E8A-4147-A177-3AD203B41FA5}">
                      <a16:colId xmlns:a16="http://schemas.microsoft.com/office/drawing/2014/main" val="3104837117"/>
                    </a:ext>
                  </a:extLst>
                </a:gridCol>
                <a:gridCol w="2514600">
                  <a:extLst>
                    <a:ext uri="{9D8B030D-6E8A-4147-A177-3AD203B41FA5}">
                      <a16:colId xmlns:a16="http://schemas.microsoft.com/office/drawing/2014/main" val="1348263546"/>
                    </a:ext>
                  </a:extLst>
                </a:gridCol>
                <a:gridCol w="2514600">
                  <a:extLst>
                    <a:ext uri="{9D8B030D-6E8A-4147-A177-3AD203B41FA5}">
                      <a16:colId xmlns:a16="http://schemas.microsoft.com/office/drawing/2014/main" val="138615151"/>
                    </a:ext>
                  </a:extLst>
                </a:gridCol>
              </a:tblGrid>
              <a:tr h="607020">
                <a:tc>
                  <a:txBody>
                    <a:bodyPr/>
                    <a:lstStyle/>
                    <a:p>
                      <a:pPr indent="252095" algn="ctr">
                        <a:lnSpc>
                          <a:spcPts val="1200"/>
                        </a:lnSpc>
                        <a:spcBef>
                          <a:spcPts val="300"/>
                        </a:spcBef>
                        <a:spcAft>
                          <a:spcPts val="300"/>
                        </a:spcAft>
                        <a:tabLst>
                          <a:tab pos="1620520" algn="l"/>
                        </a:tabLst>
                      </a:pPr>
                      <a:r>
                        <a:rPr lang="en-GB" sz="1000">
                          <a:effectLst/>
                        </a:rPr>
                        <a:t>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200"/>
                        </a:lnSpc>
                        <a:spcBef>
                          <a:spcPts val="300"/>
                        </a:spcBef>
                        <a:spcAft>
                          <a:spcPts val="300"/>
                        </a:spcAft>
                        <a:tabLst>
                          <a:tab pos="1620520" algn="l"/>
                        </a:tabLst>
                      </a:pPr>
                      <a:r>
                        <a:rPr lang="en-GB" sz="1000">
                          <a:effectLst/>
                        </a:rPr>
                        <a:t>Messages per entry/exit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200"/>
                        </a:lnSpc>
                        <a:spcBef>
                          <a:spcPts val="300"/>
                        </a:spcBef>
                        <a:spcAft>
                          <a:spcPts val="300"/>
                        </a:spcAft>
                        <a:tabLst>
                          <a:tab pos="1620520" algn="l"/>
                        </a:tabLst>
                      </a:pPr>
                      <a:r>
                        <a:rPr lang="en-GB" sz="1000">
                          <a:effectLst/>
                        </a:rPr>
                        <a:t>Delay before entry (in message times)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200"/>
                        </a:lnSpc>
                        <a:spcBef>
                          <a:spcPts val="300"/>
                        </a:spcBef>
                        <a:spcAft>
                          <a:spcPts val="300"/>
                        </a:spcAft>
                        <a:tabLst>
                          <a:tab pos="1620520" algn="l"/>
                        </a:tabLst>
                      </a:pPr>
                      <a:r>
                        <a:rPr lang="en-GB" sz="1000">
                          <a:effectLst/>
                        </a:rPr>
                        <a:t>Problems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9648626"/>
                  </a:ext>
                </a:extLst>
              </a:tr>
              <a:tr h="303510">
                <a:tc>
                  <a:txBody>
                    <a:bodyPr/>
                    <a:lstStyle/>
                    <a:p>
                      <a:pPr indent="252095" algn="just">
                        <a:lnSpc>
                          <a:spcPts val="1200"/>
                        </a:lnSpc>
                        <a:spcBef>
                          <a:spcPts val="300"/>
                        </a:spcBef>
                        <a:spcAft>
                          <a:spcPts val="300"/>
                        </a:spcAft>
                        <a:tabLst>
                          <a:tab pos="1620520" algn="l"/>
                        </a:tabLst>
                      </a:pPr>
                      <a:r>
                        <a:rPr lang="en-GB" sz="1000">
                          <a:effectLst/>
                        </a:rPr>
                        <a:t>Centralized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Coordinator crash</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4532712"/>
                  </a:ext>
                </a:extLst>
              </a:tr>
              <a:tr h="303510">
                <a:tc>
                  <a:txBody>
                    <a:bodyPr/>
                    <a:lstStyle/>
                    <a:p>
                      <a:pPr indent="252095" algn="just">
                        <a:lnSpc>
                          <a:spcPts val="1200"/>
                        </a:lnSpc>
                        <a:spcBef>
                          <a:spcPts val="300"/>
                        </a:spcBef>
                        <a:spcAft>
                          <a:spcPts val="300"/>
                        </a:spcAft>
                        <a:tabLst>
                          <a:tab pos="1620520" algn="l"/>
                        </a:tabLst>
                      </a:pPr>
                      <a:r>
                        <a:rPr lang="en-GB" sz="1000">
                          <a:effectLst/>
                        </a:rPr>
                        <a:t>Distributed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2(n-1)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2(n-1)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Crash of any process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866229"/>
                  </a:ext>
                </a:extLst>
              </a:tr>
              <a:tr h="303510">
                <a:tc>
                  <a:txBody>
                    <a:bodyPr/>
                    <a:lstStyle/>
                    <a:p>
                      <a:pPr indent="252095" algn="just">
                        <a:lnSpc>
                          <a:spcPts val="1200"/>
                        </a:lnSpc>
                        <a:spcBef>
                          <a:spcPts val="300"/>
                        </a:spcBef>
                        <a:spcAft>
                          <a:spcPts val="300"/>
                        </a:spcAft>
                        <a:tabLst>
                          <a:tab pos="1620520" algn="l"/>
                        </a:tabLst>
                      </a:pPr>
                      <a:r>
                        <a:rPr lang="en-GB" sz="1000">
                          <a:effectLst/>
                        </a:rPr>
                        <a:t>Token Ring</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1 to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a:effectLst/>
                        </a:rPr>
                        <a:t>0 to (n-1)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200"/>
                        </a:lnSpc>
                        <a:spcBef>
                          <a:spcPts val="300"/>
                        </a:spcBef>
                        <a:spcAft>
                          <a:spcPts val="300"/>
                        </a:spcAft>
                        <a:tabLst>
                          <a:tab pos="1620520" algn="l"/>
                        </a:tabLst>
                      </a:pPr>
                      <a:r>
                        <a:rPr lang="en-GB" sz="1000" dirty="0">
                          <a:effectLst/>
                        </a:rPr>
                        <a:t>Lost token, process crash</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1697657"/>
                  </a:ext>
                </a:extLst>
              </a:tr>
            </a:tbl>
          </a:graphicData>
        </a:graphic>
      </p:graphicFrame>
    </p:spTree>
    <p:extLst>
      <p:ext uri="{BB962C8B-B14F-4D97-AF65-F5344CB8AC3E}">
        <p14:creationId xmlns:p14="http://schemas.microsoft.com/office/powerpoint/2010/main" val="288648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Non-Token Based Algorithms</a:t>
            </a:r>
            <a:endParaRPr lang="en-IN" dirty="0"/>
          </a:p>
        </p:txBody>
      </p:sp>
      <p:sp>
        <p:nvSpPr>
          <p:cNvPr id="5" name="Title 1"/>
          <p:cNvSpPr txBox="1">
            <a:spLocks/>
          </p:cNvSpPr>
          <p:nvPr/>
        </p:nvSpPr>
        <p:spPr>
          <a:xfrm>
            <a:off x="1066800" y="205740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en-US" sz="3600" dirty="0" err="1"/>
              <a:t>Lamport’s</a:t>
            </a:r>
            <a:r>
              <a:rPr lang="en-US" sz="3600" dirty="0"/>
              <a:t> Algorithm</a:t>
            </a:r>
            <a:endParaRPr lang="en-IN" sz="3600" dirty="0"/>
          </a:p>
        </p:txBody>
      </p:sp>
    </p:spTree>
    <p:extLst>
      <p:ext uri="{BB962C8B-B14F-4D97-AF65-F5344CB8AC3E}">
        <p14:creationId xmlns:p14="http://schemas.microsoft.com/office/powerpoint/2010/main" val="2349719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04150"/>
            <a:ext cx="10058400" cy="1371600"/>
          </a:xfrm>
        </p:spPr>
        <p:txBody>
          <a:bodyPr>
            <a:normAutofit/>
          </a:bodyPr>
          <a:lstStyle/>
          <a:p>
            <a:r>
              <a:rPr lang="en-US" sz="4000" dirty="0" err="1"/>
              <a:t>Maekawa’s</a:t>
            </a:r>
            <a:r>
              <a:rPr lang="en-US" sz="4000" dirty="0"/>
              <a:t> </a:t>
            </a:r>
            <a:r>
              <a:rPr lang="en-US" sz="4000" dirty="0" smtClean="0"/>
              <a:t>Algorithm</a:t>
            </a:r>
            <a:endParaRPr lang="en-IN" sz="4000" dirty="0"/>
          </a:p>
        </p:txBody>
      </p:sp>
    </p:spTree>
    <p:extLst>
      <p:ext uri="{BB962C8B-B14F-4D97-AF65-F5344CB8AC3E}">
        <p14:creationId xmlns:p14="http://schemas.microsoft.com/office/powerpoint/2010/main" val="98848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4865" y="2687525"/>
            <a:ext cx="10058400" cy="1371600"/>
          </a:xfrm>
        </p:spPr>
        <p:txBody>
          <a:bodyPr/>
          <a:lstStyle/>
          <a:p>
            <a:r>
              <a:rPr lang="en-US" dirty="0"/>
              <a:t>Physical Clock</a:t>
            </a:r>
            <a:endParaRPr lang="en-IN" dirty="0"/>
          </a:p>
        </p:txBody>
      </p:sp>
    </p:spTree>
    <p:extLst>
      <p:ext uri="{BB962C8B-B14F-4D97-AF65-F5344CB8AC3E}">
        <p14:creationId xmlns:p14="http://schemas.microsoft.com/office/powerpoint/2010/main" val="3566911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50422" y="2803903"/>
            <a:ext cx="10058400" cy="1371600"/>
          </a:xfrm>
        </p:spPr>
        <p:txBody>
          <a:bodyPr>
            <a:normAutofit/>
          </a:bodyPr>
          <a:lstStyle/>
          <a:p>
            <a:r>
              <a:rPr lang="en-US" sz="4000" dirty="0" err="1"/>
              <a:t>Ricart</a:t>
            </a:r>
            <a:r>
              <a:rPr lang="en-US" sz="4000" dirty="0"/>
              <a:t>–</a:t>
            </a:r>
            <a:r>
              <a:rPr lang="en-US" sz="4000" dirty="0" err="1"/>
              <a:t>Agrawala</a:t>
            </a:r>
            <a:r>
              <a:rPr lang="en-US" sz="4000" dirty="0"/>
              <a:t> </a:t>
            </a:r>
            <a:r>
              <a:rPr lang="en-US" sz="4000" dirty="0" smtClean="0"/>
              <a:t>Algorithm</a:t>
            </a:r>
            <a:endParaRPr lang="en-IN" sz="4000" dirty="0"/>
          </a:p>
        </p:txBody>
      </p:sp>
    </p:spTree>
    <p:extLst>
      <p:ext uri="{BB962C8B-B14F-4D97-AF65-F5344CB8AC3E}">
        <p14:creationId xmlns:p14="http://schemas.microsoft.com/office/powerpoint/2010/main" val="2544367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Based Algorithms</a:t>
            </a:r>
            <a:endParaRPr lang="en-IN" dirty="0"/>
          </a:p>
        </p:txBody>
      </p:sp>
      <p:sp>
        <p:nvSpPr>
          <p:cNvPr id="3" name="Rectangle 2"/>
          <p:cNvSpPr/>
          <p:nvPr/>
        </p:nvSpPr>
        <p:spPr>
          <a:xfrm>
            <a:off x="1213658" y="2014194"/>
            <a:ext cx="6499583"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Suzuki-</a:t>
            </a:r>
            <a:r>
              <a:rPr lang="en-US" dirty="0" err="1">
                <a:latin typeface="Times New Roman" panose="02020603050405020304" pitchFamily="18" charset="0"/>
                <a:ea typeface="Times New Roman" panose="02020603050405020304" pitchFamily="18" charset="0"/>
              </a:rPr>
              <a:t>Kasami’s</a:t>
            </a:r>
            <a:r>
              <a:rPr lang="en-US" dirty="0">
                <a:latin typeface="Times New Roman" panose="02020603050405020304" pitchFamily="18" charset="0"/>
                <a:ea typeface="Times New Roman" panose="02020603050405020304" pitchFamily="18" charset="0"/>
              </a:rPr>
              <a:t> Broadcast Algorithm</a:t>
            </a:r>
            <a:endParaRPr lang="en-IN" dirty="0"/>
          </a:p>
        </p:txBody>
      </p:sp>
      <p:pic>
        <p:nvPicPr>
          <p:cNvPr id="13314" name="Picture 2" descr="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989" y="2656523"/>
            <a:ext cx="44291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563" y="2600166"/>
            <a:ext cx="4389437"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059107" y="5377443"/>
            <a:ext cx="1082348" cy="246221"/>
          </a:xfrm>
          <a:prstGeom prst="rect">
            <a:avLst/>
          </a:prstGeom>
        </p:spPr>
        <p:txBody>
          <a:bodyPr wrap="none">
            <a:spAutoFit/>
          </a:bodyPr>
          <a:lstStyle/>
          <a:p>
            <a:pPr algn="ctr">
              <a:lnSpc>
                <a:spcPts val="1200"/>
              </a:lnSpc>
              <a:spcBef>
                <a:spcPts val="400"/>
              </a:spcBef>
              <a:spcAft>
                <a:spcPts val="800"/>
              </a:spcAft>
            </a:pPr>
            <a:r>
              <a:rPr lang="en-GB" b="1" smtClean="0">
                <a:latin typeface="Times New Roman" panose="02020603050405020304" pitchFamily="18" charset="0"/>
                <a:ea typeface="Times New Roman" panose="02020603050405020304" pitchFamily="18" charset="0"/>
              </a:rPr>
              <a:t>Fig. 3.7.2</a:t>
            </a:r>
            <a:endParaRPr lang="en-IN" b="1" dirty="0">
              <a:latin typeface="Times New Roman" panose="02020603050405020304" pitchFamily="18" charset="0"/>
              <a:ea typeface="Times New Roman" panose="02020603050405020304" pitchFamily="18" charset="0"/>
            </a:endParaRPr>
          </a:p>
        </p:txBody>
      </p:sp>
      <p:sp>
        <p:nvSpPr>
          <p:cNvPr id="5" name="Rectangle 4"/>
          <p:cNvSpPr/>
          <p:nvPr/>
        </p:nvSpPr>
        <p:spPr>
          <a:xfrm>
            <a:off x="3268826" y="5377443"/>
            <a:ext cx="1082348" cy="246221"/>
          </a:xfrm>
          <a:prstGeom prst="rect">
            <a:avLst/>
          </a:prstGeom>
        </p:spPr>
        <p:txBody>
          <a:bodyPr wrap="squar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3.7.1</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2228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610" y="2762340"/>
            <a:ext cx="10058400" cy="1371600"/>
          </a:xfrm>
        </p:spPr>
        <p:txBody>
          <a:bodyPr/>
          <a:lstStyle/>
          <a:p>
            <a:r>
              <a:rPr lang="en-US" dirty="0"/>
              <a:t>Singhal’s Heuristic Algorithm</a:t>
            </a:r>
            <a:endParaRPr lang="en-IN" dirty="0"/>
          </a:p>
        </p:txBody>
      </p:sp>
    </p:spTree>
    <p:extLst>
      <p:ext uri="{BB962C8B-B14F-4D97-AF65-F5344CB8AC3E}">
        <p14:creationId xmlns:p14="http://schemas.microsoft.com/office/powerpoint/2010/main" val="1372851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2" y="2637649"/>
            <a:ext cx="10058400" cy="1371600"/>
          </a:xfrm>
        </p:spPr>
        <p:txBody>
          <a:bodyPr/>
          <a:lstStyle/>
          <a:p>
            <a:r>
              <a:rPr lang="en-US" dirty="0"/>
              <a:t>Raymond’s Tree-based Algorithm</a:t>
            </a:r>
            <a:endParaRPr lang="en-IN" dirty="0"/>
          </a:p>
        </p:txBody>
      </p:sp>
    </p:spTree>
    <p:extLst>
      <p:ext uri="{BB962C8B-B14F-4D97-AF65-F5344CB8AC3E}">
        <p14:creationId xmlns:p14="http://schemas.microsoft.com/office/powerpoint/2010/main" val="2267276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Comparative Performance Analysis of Mutual Exclusion Algorithms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74434774"/>
              </p:ext>
            </p:extLst>
          </p:nvPr>
        </p:nvGraphicFramePr>
        <p:xfrm>
          <a:off x="1379913" y="2014195"/>
          <a:ext cx="8986059" cy="4337071"/>
        </p:xfrm>
        <a:graphic>
          <a:graphicData uri="http://schemas.openxmlformats.org/drawingml/2006/table">
            <a:tbl>
              <a:tblPr firstRow="1" firstCol="1" bandRow="1">
                <a:tableStyleId>{5C22544A-7EE6-4342-B048-85BDC9FD1C3A}</a:tableStyleId>
              </a:tblPr>
              <a:tblGrid>
                <a:gridCol w="1278458">
                  <a:extLst>
                    <a:ext uri="{9D8B030D-6E8A-4147-A177-3AD203B41FA5}">
                      <a16:colId xmlns:a16="http://schemas.microsoft.com/office/drawing/2014/main" val="620379569"/>
                    </a:ext>
                  </a:extLst>
                </a:gridCol>
                <a:gridCol w="1014343">
                  <a:extLst>
                    <a:ext uri="{9D8B030D-6E8A-4147-A177-3AD203B41FA5}">
                      <a16:colId xmlns:a16="http://schemas.microsoft.com/office/drawing/2014/main" val="3914989015"/>
                    </a:ext>
                  </a:extLst>
                </a:gridCol>
                <a:gridCol w="1160879">
                  <a:extLst>
                    <a:ext uri="{9D8B030D-6E8A-4147-A177-3AD203B41FA5}">
                      <a16:colId xmlns:a16="http://schemas.microsoft.com/office/drawing/2014/main" val="282200708"/>
                    </a:ext>
                  </a:extLst>
                </a:gridCol>
                <a:gridCol w="1118760">
                  <a:extLst>
                    <a:ext uri="{9D8B030D-6E8A-4147-A177-3AD203B41FA5}">
                      <a16:colId xmlns:a16="http://schemas.microsoft.com/office/drawing/2014/main" val="370189353"/>
                    </a:ext>
                  </a:extLst>
                </a:gridCol>
                <a:gridCol w="1487293">
                  <a:extLst>
                    <a:ext uri="{9D8B030D-6E8A-4147-A177-3AD203B41FA5}">
                      <a16:colId xmlns:a16="http://schemas.microsoft.com/office/drawing/2014/main" val="1293041026"/>
                    </a:ext>
                  </a:extLst>
                </a:gridCol>
                <a:gridCol w="1487293">
                  <a:extLst>
                    <a:ext uri="{9D8B030D-6E8A-4147-A177-3AD203B41FA5}">
                      <a16:colId xmlns:a16="http://schemas.microsoft.com/office/drawing/2014/main" val="1121906676"/>
                    </a:ext>
                  </a:extLst>
                </a:gridCol>
                <a:gridCol w="1439033">
                  <a:extLst>
                    <a:ext uri="{9D8B030D-6E8A-4147-A177-3AD203B41FA5}">
                      <a16:colId xmlns:a16="http://schemas.microsoft.com/office/drawing/2014/main" val="1745598046"/>
                    </a:ext>
                  </a:extLst>
                </a:gridCol>
              </a:tblGrid>
              <a:tr h="844555">
                <a:tc>
                  <a:txBody>
                    <a:bodyPr/>
                    <a:lstStyle/>
                    <a:p>
                      <a:pPr indent="252095" algn="ctr">
                        <a:lnSpc>
                          <a:spcPts val="1100"/>
                        </a:lnSpc>
                        <a:spcBef>
                          <a:spcPts val="200"/>
                        </a:spcBef>
                        <a:spcAft>
                          <a:spcPts val="200"/>
                        </a:spcAft>
                        <a:tabLst>
                          <a:tab pos="1620520" algn="l"/>
                        </a:tabLst>
                      </a:pPr>
                      <a:r>
                        <a:rPr lang="en-GB" sz="1000">
                          <a:effectLst/>
                        </a:rPr>
                        <a:t>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Type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Messages Complexity</a:t>
                      </a:r>
                      <a:endParaRPr lang="en-IN" sz="1000">
                        <a:effectLst/>
                      </a:endParaRPr>
                    </a:p>
                    <a:p>
                      <a:pPr indent="252095" algn="ctr">
                        <a:lnSpc>
                          <a:spcPts val="1100"/>
                        </a:lnSpc>
                        <a:spcBef>
                          <a:spcPts val="200"/>
                        </a:spcBef>
                        <a:spcAft>
                          <a:spcPts val="200"/>
                        </a:spcAft>
                        <a:tabLst>
                          <a:tab pos="1620520" algn="l"/>
                        </a:tabLst>
                      </a:pPr>
                      <a:r>
                        <a:rPr lang="en-GB" sz="1000">
                          <a:effectLst/>
                        </a:rPr>
                        <a:t>(High Load)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Messages Complexity</a:t>
                      </a:r>
                      <a:endParaRPr lang="en-IN" sz="1000">
                        <a:effectLst/>
                      </a:endParaRPr>
                    </a:p>
                    <a:p>
                      <a:pPr indent="252095" algn="ctr">
                        <a:lnSpc>
                          <a:spcPts val="1100"/>
                        </a:lnSpc>
                        <a:spcBef>
                          <a:spcPts val="200"/>
                        </a:spcBef>
                        <a:spcAft>
                          <a:spcPts val="200"/>
                        </a:spcAft>
                        <a:tabLst>
                          <a:tab pos="1620520" algn="l"/>
                        </a:tabLst>
                      </a:pPr>
                      <a:r>
                        <a:rPr lang="en-GB" sz="1000">
                          <a:effectLst/>
                        </a:rPr>
                        <a:t>(Low Load)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Synchronization Delay (SD)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System Throughput (ST)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Correctness Properties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90821024"/>
                  </a:ext>
                </a:extLst>
              </a:tr>
              <a:tr h="398147">
                <a:tc>
                  <a:txBody>
                    <a:bodyPr/>
                    <a:lstStyle/>
                    <a:p>
                      <a:pPr indent="252095" algn="just">
                        <a:lnSpc>
                          <a:spcPts val="1100"/>
                        </a:lnSpc>
                        <a:spcBef>
                          <a:spcPts val="200"/>
                        </a:spcBef>
                        <a:spcAft>
                          <a:spcPts val="200"/>
                        </a:spcAft>
                        <a:tabLst>
                          <a:tab pos="1620520" algn="l"/>
                        </a:tabLst>
                      </a:pPr>
                      <a:r>
                        <a:rPr lang="en-GB" sz="1000">
                          <a:effectLst/>
                        </a:rPr>
                        <a:t>Lamport’s 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Non-token based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3(N-1)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3(N-1)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Safety, Fairness and Liveness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6795976"/>
                  </a:ext>
                </a:extLst>
              </a:tr>
              <a:tr h="398147">
                <a:tc>
                  <a:txBody>
                    <a:bodyPr/>
                    <a:lstStyle/>
                    <a:p>
                      <a:pPr indent="252095" algn="just">
                        <a:lnSpc>
                          <a:spcPts val="1100"/>
                        </a:lnSpc>
                        <a:spcBef>
                          <a:spcPts val="200"/>
                        </a:spcBef>
                        <a:spcAft>
                          <a:spcPts val="200"/>
                        </a:spcAft>
                        <a:tabLst>
                          <a:tab pos="1620520" algn="l"/>
                        </a:tabLst>
                      </a:pPr>
                      <a:r>
                        <a:rPr lang="en-GB" sz="1000">
                          <a:effectLst/>
                        </a:rPr>
                        <a:t>Ricart-Agrawala 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Non-token based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2(N-1)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2(N-1)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Safety, Fairness and Liveness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1695735"/>
                  </a:ext>
                </a:extLst>
              </a:tr>
              <a:tr h="663579">
                <a:tc>
                  <a:txBody>
                    <a:bodyPr/>
                    <a:lstStyle/>
                    <a:p>
                      <a:pPr indent="252095" algn="just">
                        <a:lnSpc>
                          <a:spcPts val="1100"/>
                        </a:lnSpc>
                        <a:spcBef>
                          <a:spcPts val="200"/>
                        </a:spcBef>
                        <a:spcAft>
                          <a:spcPts val="200"/>
                        </a:spcAft>
                        <a:tabLst>
                          <a:tab pos="1620520" algn="l"/>
                        </a:tabLst>
                      </a:pPr>
                      <a:r>
                        <a:rPr lang="en-GB" sz="1000">
                          <a:effectLst/>
                        </a:rPr>
                        <a:t>Maekawa’s Algorithm (N is quorum size)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Token based, Quorum based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5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2T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1/(2T+E)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Safety, Fairness, but no Liveness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520198"/>
                  </a:ext>
                </a:extLst>
              </a:tr>
              <a:tr h="929011">
                <a:tc>
                  <a:txBody>
                    <a:bodyPr/>
                    <a:lstStyle/>
                    <a:p>
                      <a:pPr indent="252095" algn="just">
                        <a:lnSpc>
                          <a:spcPts val="1100"/>
                        </a:lnSpc>
                        <a:spcBef>
                          <a:spcPts val="200"/>
                        </a:spcBef>
                        <a:spcAft>
                          <a:spcPts val="200"/>
                        </a:spcAft>
                        <a:tabLst>
                          <a:tab pos="1620520" algn="l"/>
                        </a:tabLst>
                      </a:pPr>
                      <a:r>
                        <a:rPr lang="en-GB" sz="1000">
                          <a:effectLst/>
                        </a:rPr>
                        <a:t>Suzuki-Kasami’s 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Token based, broadcast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0 (If the requesting site holds the token)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0 or 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Safety, Liveness, Unfair SD and Message complexity high if N is large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681908"/>
                  </a:ext>
                </a:extLst>
              </a:tr>
              <a:tr h="398147">
                <a:tc>
                  <a:txBody>
                    <a:bodyPr/>
                    <a:lstStyle/>
                    <a:p>
                      <a:pPr indent="252095" algn="just">
                        <a:lnSpc>
                          <a:spcPts val="1100"/>
                        </a:lnSpc>
                        <a:spcBef>
                          <a:spcPts val="200"/>
                        </a:spcBef>
                        <a:spcAft>
                          <a:spcPts val="200"/>
                        </a:spcAft>
                        <a:tabLst>
                          <a:tab pos="1620520" algn="l"/>
                        </a:tabLst>
                      </a:pPr>
                      <a:r>
                        <a:rPr lang="en-GB" sz="1000">
                          <a:effectLst/>
                        </a:rPr>
                        <a:t>Singhal’s Dynamic Algorithm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Token based, heuristic</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3(N-1)/2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(N-1)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Safety, Fairness and Liveness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6827415"/>
                  </a:ext>
                </a:extLst>
              </a:tr>
              <a:tr h="663579">
                <a:tc>
                  <a:txBody>
                    <a:bodyPr/>
                    <a:lstStyle/>
                    <a:p>
                      <a:pPr indent="252095" algn="just">
                        <a:lnSpc>
                          <a:spcPts val="1100"/>
                        </a:lnSpc>
                        <a:spcBef>
                          <a:spcPts val="200"/>
                        </a:spcBef>
                        <a:spcAft>
                          <a:spcPts val="200"/>
                        </a:spcAft>
                        <a:tabLst>
                          <a:tab pos="1620520" algn="l"/>
                        </a:tabLst>
                      </a:pPr>
                      <a:r>
                        <a:rPr lang="en-GB" sz="1000">
                          <a:effectLst/>
                        </a:rPr>
                        <a:t>Raymond’s Tree Based Algorithm (k is depth)</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Token based, tree based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logN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ctr">
                        <a:lnSpc>
                          <a:spcPts val="1100"/>
                        </a:lnSpc>
                        <a:spcBef>
                          <a:spcPts val="200"/>
                        </a:spcBef>
                        <a:spcAft>
                          <a:spcPts val="200"/>
                        </a:spcAft>
                        <a:tabLst>
                          <a:tab pos="1620520" algn="l"/>
                        </a:tabLst>
                      </a:pPr>
                      <a:r>
                        <a:rPr lang="en-GB" sz="1000">
                          <a:effectLst/>
                        </a:rPr>
                        <a:t>T(logN)/2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a:effectLst/>
                        </a:rPr>
                        <a:t>1/(T+E)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252095" algn="just">
                        <a:lnSpc>
                          <a:spcPts val="1100"/>
                        </a:lnSpc>
                        <a:spcBef>
                          <a:spcPts val="200"/>
                        </a:spcBef>
                        <a:spcAft>
                          <a:spcPts val="200"/>
                        </a:spcAft>
                        <a:tabLst>
                          <a:tab pos="1620520" algn="l"/>
                        </a:tabLst>
                      </a:pPr>
                      <a:r>
                        <a:rPr lang="en-GB" sz="1000" dirty="0">
                          <a:effectLst/>
                        </a:rPr>
                        <a:t>Safety, Fairness and Liveness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0065073"/>
                  </a:ext>
                </a:extLst>
              </a:tr>
            </a:tbl>
          </a:graphicData>
        </a:graphic>
      </p:graphicFrame>
    </p:spTree>
    <p:extLst>
      <p:ext uri="{BB962C8B-B14F-4D97-AF65-F5344CB8AC3E}">
        <p14:creationId xmlns:p14="http://schemas.microsoft.com/office/powerpoint/2010/main" val="2957529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Token based and Non-token based Mutual Exclusion Algorithms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785793244"/>
              </p:ext>
            </p:extLst>
          </p:nvPr>
        </p:nvGraphicFramePr>
        <p:xfrm>
          <a:off x="2305805" y="2479171"/>
          <a:ext cx="6998499" cy="3251200"/>
        </p:xfrm>
        <a:graphic>
          <a:graphicData uri="http://schemas.openxmlformats.org/drawingml/2006/table">
            <a:tbl>
              <a:tblPr firstRow="1" firstCol="1" bandRow="1">
                <a:tableStyleId>{5C22544A-7EE6-4342-B048-85BDC9FD1C3A}</a:tableStyleId>
              </a:tblPr>
              <a:tblGrid>
                <a:gridCol w="2332833">
                  <a:extLst>
                    <a:ext uri="{9D8B030D-6E8A-4147-A177-3AD203B41FA5}">
                      <a16:colId xmlns:a16="http://schemas.microsoft.com/office/drawing/2014/main" val="4224388774"/>
                    </a:ext>
                  </a:extLst>
                </a:gridCol>
                <a:gridCol w="2332833">
                  <a:extLst>
                    <a:ext uri="{9D8B030D-6E8A-4147-A177-3AD203B41FA5}">
                      <a16:colId xmlns:a16="http://schemas.microsoft.com/office/drawing/2014/main" val="3771361714"/>
                    </a:ext>
                  </a:extLst>
                </a:gridCol>
                <a:gridCol w="2332833">
                  <a:extLst>
                    <a:ext uri="{9D8B030D-6E8A-4147-A177-3AD203B41FA5}">
                      <a16:colId xmlns:a16="http://schemas.microsoft.com/office/drawing/2014/main" val="4210281753"/>
                    </a:ext>
                  </a:extLst>
                </a:gridCol>
              </a:tblGrid>
              <a:tr h="123711">
                <a:tc>
                  <a:txBody>
                    <a:bodyPr/>
                    <a:lstStyle/>
                    <a:p>
                      <a:pPr indent="252095" algn="ctr">
                        <a:lnSpc>
                          <a:spcPts val="1400"/>
                        </a:lnSpc>
                        <a:spcBef>
                          <a:spcPts val="300"/>
                        </a:spcBef>
                        <a:spcAft>
                          <a:spcPts val="300"/>
                        </a:spcAft>
                        <a:tabLst>
                          <a:tab pos="1620520" algn="l"/>
                        </a:tabLst>
                      </a:pPr>
                      <a:r>
                        <a:rPr lang="en-GB" sz="700">
                          <a:effectLst/>
                        </a:rPr>
                        <a:t>Sr.No.</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ctr">
                        <a:lnSpc>
                          <a:spcPts val="1400"/>
                        </a:lnSpc>
                        <a:spcBef>
                          <a:spcPts val="300"/>
                        </a:spcBef>
                        <a:spcAft>
                          <a:spcPts val="300"/>
                        </a:spcAft>
                        <a:tabLst>
                          <a:tab pos="1620520" algn="l"/>
                        </a:tabLst>
                      </a:pPr>
                      <a:r>
                        <a:rPr lang="en-GB" sz="700">
                          <a:effectLst/>
                        </a:rPr>
                        <a:t>Token Based Algorithms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ctr">
                        <a:lnSpc>
                          <a:spcPts val="1400"/>
                        </a:lnSpc>
                        <a:spcBef>
                          <a:spcPts val="300"/>
                        </a:spcBef>
                        <a:spcAft>
                          <a:spcPts val="300"/>
                        </a:spcAft>
                        <a:tabLst>
                          <a:tab pos="1620520" algn="l"/>
                        </a:tabLst>
                      </a:pPr>
                      <a:r>
                        <a:rPr lang="en-GB" sz="700">
                          <a:effectLst/>
                        </a:rPr>
                        <a:t>Non-Token Based Algorithms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3314951264"/>
                  </a:ext>
                </a:extLst>
              </a:tr>
              <a:tr h="247422">
                <a:tc>
                  <a:txBody>
                    <a:bodyPr/>
                    <a:lstStyle/>
                    <a:p>
                      <a:pPr indent="252095" algn="ctr">
                        <a:lnSpc>
                          <a:spcPts val="1400"/>
                        </a:lnSpc>
                        <a:spcBef>
                          <a:spcPts val="300"/>
                        </a:spcBef>
                        <a:spcAft>
                          <a:spcPts val="300"/>
                        </a:spcAft>
                        <a:tabLst>
                          <a:tab pos="1620520" algn="l"/>
                        </a:tabLst>
                      </a:pPr>
                      <a:r>
                        <a:rPr lang="en-GB" sz="700">
                          <a:effectLst/>
                        </a:rPr>
                        <a:t>1.</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In the Token-based algorithm, a unique token is shared among all the sites in Distributed Computing Systems.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In Non-Token based algorithm, there is no token even not any concept of sharing token for access.</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136258973"/>
                  </a:ext>
                </a:extLst>
              </a:tr>
              <a:tr h="291604">
                <a:tc>
                  <a:txBody>
                    <a:bodyPr/>
                    <a:lstStyle/>
                    <a:p>
                      <a:pPr indent="252095" algn="ctr">
                        <a:lnSpc>
                          <a:spcPts val="1100"/>
                        </a:lnSpc>
                        <a:spcBef>
                          <a:spcPts val="300"/>
                        </a:spcBef>
                        <a:spcAft>
                          <a:spcPts val="300"/>
                        </a:spcAft>
                        <a:tabLst>
                          <a:tab pos="1620520" algn="l"/>
                        </a:tabLst>
                      </a:pPr>
                      <a:r>
                        <a:rPr lang="en-GB" sz="700">
                          <a:effectLst/>
                        </a:rPr>
                        <a:t>2.</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100"/>
                        </a:lnSpc>
                        <a:spcBef>
                          <a:spcPts val="300"/>
                        </a:spcBef>
                        <a:spcAft>
                          <a:spcPts val="300"/>
                        </a:spcAft>
                        <a:tabLst>
                          <a:tab pos="1620520" algn="l"/>
                        </a:tabLst>
                      </a:pPr>
                      <a:r>
                        <a:rPr lang="en-GB" sz="700">
                          <a:effectLst/>
                        </a:rPr>
                        <a:t>Here, a site is allowed to enter the Critical Section if it possesses the token.</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100"/>
                        </a:lnSpc>
                        <a:spcBef>
                          <a:spcPts val="300"/>
                        </a:spcBef>
                        <a:spcAft>
                          <a:spcPts val="300"/>
                        </a:spcAft>
                        <a:tabLst>
                          <a:tab pos="1620520" algn="l"/>
                        </a:tabLst>
                      </a:pPr>
                      <a:r>
                        <a:rPr lang="en-GB" sz="700">
                          <a:effectLst/>
                        </a:rPr>
                        <a:t>Here, two or more successive rounds of messages are exchanged between sites to determine which site is to enter the Critical Section next.</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2236552556"/>
                  </a:ext>
                </a:extLst>
              </a:tr>
              <a:tr h="388805">
                <a:tc>
                  <a:txBody>
                    <a:bodyPr/>
                    <a:lstStyle/>
                    <a:p>
                      <a:pPr indent="252095" algn="ctr">
                        <a:lnSpc>
                          <a:spcPts val="1100"/>
                        </a:lnSpc>
                        <a:spcBef>
                          <a:spcPts val="300"/>
                        </a:spcBef>
                        <a:spcAft>
                          <a:spcPts val="300"/>
                        </a:spcAft>
                        <a:tabLst>
                          <a:tab pos="1620520" algn="l"/>
                        </a:tabLst>
                      </a:pPr>
                      <a:r>
                        <a:rPr lang="en-GB" sz="700">
                          <a:effectLst/>
                        </a:rPr>
                        <a:t>3.</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100"/>
                        </a:lnSpc>
                        <a:spcBef>
                          <a:spcPts val="300"/>
                        </a:spcBef>
                        <a:spcAft>
                          <a:spcPts val="300"/>
                        </a:spcAft>
                        <a:tabLst>
                          <a:tab pos="1620520" algn="l"/>
                        </a:tabLst>
                      </a:pPr>
                      <a:r>
                        <a:rPr lang="en-GB" sz="700">
                          <a:effectLst/>
                        </a:rPr>
                        <a:t>The token-based algorithm uses the sequences to order the request for the Critical Section and to resolve the conflict for the simultaneous requests for the System.</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100"/>
                        </a:lnSpc>
                        <a:spcBef>
                          <a:spcPts val="300"/>
                        </a:spcBef>
                        <a:spcAft>
                          <a:spcPts val="300"/>
                        </a:spcAft>
                        <a:tabLst>
                          <a:tab pos="1620520" algn="l"/>
                        </a:tabLst>
                      </a:pPr>
                      <a:r>
                        <a:rPr lang="en-GB" sz="700">
                          <a:effectLst/>
                        </a:rPr>
                        <a:t>Non-Token based algorithm uses the timestamp (another concept) to order the request for the Critical Section and to resolve the conflict for the simultaneous requests for the System.</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3121212522"/>
                  </a:ext>
                </a:extLst>
              </a:tr>
              <a:tr h="247422">
                <a:tc>
                  <a:txBody>
                    <a:bodyPr/>
                    <a:lstStyle/>
                    <a:p>
                      <a:pPr indent="252095" algn="ctr">
                        <a:lnSpc>
                          <a:spcPts val="1400"/>
                        </a:lnSpc>
                        <a:spcBef>
                          <a:spcPts val="300"/>
                        </a:spcBef>
                        <a:spcAft>
                          <a:spcPts val="300"/>
                        </a:spcAft>
                        <a:tabLst>
                          <a:tab pos="1620520" algn="l"/>
                        </a:tabLst>
                      </a:pPr>
                      <a:r>
                        <a:rPr lang="en-GB" sz="700">
                          <a:effectLst/>
                        </a:rPr>
                        <a:t>4.</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The token-based algorithm produces less message traffic as compared to Non-Token based Algorithm.</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Non-Token based Algorithm produces more message traffic as compared to the Token-based Algorithm.</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3202142247"/>
                  </a:ext>
                </a:extLst>
              </a:tr>
              <a:tr h="494843">
                <a:tc>
                  <a:txBody>
                    <a:bodyPr/>
                    <a:lstStyle/>
                    <a:p>
                      <a:pPr indent="252095" algn="ctr">
                        <a:lnSpc>
                          <a:spcPts val="1400"/>
                        </a:lnSpc>
                        <a:spcBef>
                          <a:spcPts val="300"/>
                        </a:spcBef>
                        <a:spcAft>
                          <a:spcPts val="300"/>
                        </a:spcAft>
                        <a:tabLst>
                          <a:tab pos="1620520" algn="l"/>
                        </a:tabLst>
                      </a:pPr>
                      <a:r>
                        <a:rPr lang="en-GB" sz="700">
                          <a:effectLst/>
                        </a:rPr>
                        <a:t>5.</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They are free from deadlock (i.e. here there are no two or more processes are in the queue in order to wait for messages that will actually can’t come) because of the existence of unique token in the distributed system.</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They are not free from the deadlock problem as they are based on timestamp only.</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1838286137"/>
                  </a:ext>
                </a:extLst>
              </a:tr>
            </a:tbl>
          </a:graphicData>
        </a:graphic>
      </p:graphicFrame>
    </p:spTree>
    <p:extLst>
      <p:ext uri="{BB962C8B-B14F-4D97-AF65-F5344CB8AC3E}">
        <p14:creationId xmlns:p14="http://schemas.microsoft.com/office/powerpoint/2010/main" val="305897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Token based and Non-token based Mutual Exclusion Algorithms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534817618"/>
              </p:ext>
            </p:extLst>
          </p:nvPr>
        </p:nvGraphicFramePr>
        <p:xfrm>
          <a:off x="2069868" y="2460885"/>
          <a:ext cx="7863840" cy="3033827"/>
        </p:xfrm>
        <a:graphic>
          <a:graphicData uri="http://schemas.openxmlformats.org/drawingml/2006/table">
            <a:tbl>
              <a:tblPr firstRow="1" firstCol="1" bandRow="1">
                <a:tableStyleId>{5C22544A-7EE6-4342-B048-85BDC9FD1C3A}</a:tableStyleId>
              </a:tblPr>
              <a:tblGrid>
                <a:gridCol w="2621280">
                  <a:extLst>
                    <a:ext uri="{9D8B030D-6E8A-4147-A177-3AD203B41FA5}">
                      <a16:colId xmlns:a16="http://schemas.microsoft.com/office/drawing/2014/main" val="3426213286"/>
                    </a:ext>
                  </a:extLst>
                </a:gridCol>
                <a:gridCol w="2621280">
                  <a:extLst>
                    <a:ext uri="{9D8B030D-6E8A-4147-A177-3AD203B41FA5}">
                      <a16:colId xmlns:a16="http://schemas.microsoft.com/office/drawing/2014/main" val="3619177736"/>
                    </a:ext>
                  </a:extLst>
                </a:gridCol>
                <a:gridCol w="2621280">
                  <a:extLst>
                    <a:ext uri="{9D8B030D-6E8A-4147-A177-3AD203B41FA5}">
                      <a16:colId xmlns:a16="http://schemas.microsoft.com/office/drawing/2014/main" val="3099355645"/>
                    </a:ext>
                  </a:extLst>
                </a:gridCol>
              </a:tblGrid>
              <a:tr h="372575">
                <a:tc>
                  <a:txBody>
                    <a:bodyPr/>
                    <a:lstStyle/>
                    <a:p>
                      <a:pPr indent="252095" algn="ctr">
                        <a:lnSpc>
                          <a:spcPts val="1400"/>
                        </a:lnSpc>
                        <a:spcBef>
                          <a:spcPts val="300"/>
                        </a:spcBef>
                        <a:spcAft>
                          <a:spcPts val="300"/>
                        </a:spcAft>
                        <a:tabLst>
                          <a:tab pos="1620520" algn="l"/>
                        </a:tabLst>
                      </a:pPr>
                      <a:r>
                        <a:rPr lang="en-GB" sz="700">
                          <a:effectLst/>
                        </a:rPr>
                        <a:t>6.</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Here, it is ensured that requests are executed exactly in the order as they are made in.</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Here there is no surety of execution order.</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2740947603"/>
                  </a:ext>
                </a:extLst>
              </a:tr>
              <a:tr h="745151">
                <a:tc>
                  <a:txBody>
                    <a:bodyPr/>
                    <a:lstStyle/>
                    <a:p>
                      <a:pPr indent="252095" algn="ctr">
                        <a:lnSpc>
                          <a:spcPts val="1400"/>
                        </a:lnSpc>
                        <a:spcBef>
                          <a:spcPts val="300"/>
                        </a:spcBef>
                        <a:spcAft>
                          <a:spcPts val="300"/>
                        </a:spcAft>
                        <a:tabLst>
                          <a:tab pos="1620520" algn="l"/>
                        </a:tabLst>
                      </a:pPr>
                      <a:r>
                        <a:rPr lang="en-GB" sz="700" dirty="0">
                          <a:effectLst/>
                        </a:rPr>
                        <a:t>7.</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Token-based algorithms are more scalable as they can free your server from storing session state and also, they contain all the necessary information which they need for authentication.</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Non-Token based algorithms are less scalable than the Token-based algorithms because server is not free from its tasks.</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2013129573"/>
                  </a:ext>
                </a:extLst>
              </a:tr>
              <a:tr h="558863">
                <a:tc>
                  <a:txBody>
                    <a:bodyPr/>
                    <a:lstStyle/>
                    <a:p>
                      <a:pPr indent="252095" algn="ctr">
                        <a:lnSpc>
                          <a:spcPts val="1400"/>
                        </a:lnSpc>
                        <a:spcBef>
                          <a:spcPts val="300"/>
                        </a:spcBef>
                        <a:spcAft>
                          <a:spcPts val="300"/>
                        </a:spcAft>
                        <a:tabLst>
                          <a:tab pos="1620520" algn="l"/>
                        </a:tabLst>
                      </a:pPr>
                      <a:r>
                        <a:rPr lang="en-GB" sz="700" dirty="0">
                          <a:effectLst/>
                        </a:rPr>
                        <a:t>8.</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Here the access control is quite Fine-grained because here inside the token roles, permissions and resources can be easily specifying for the user.</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Here the access control is not so fine as there is no token which can specify roles, permission, and resources for the user.</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61206506"/>
                  </a:ext>
                </a:extLst>
              </a:tr>
              <a:tr h="372575">
                <a:tc>
                  <a:txBody>
                    <a:bodyPr/>
                    <a:lstStyle/>
                    <a:p>
                      <a:pPr indent="252095" algn="ctr">
                        <a:lnSpc>
                          <a:spcPts val="1400"/>
                        </a:lnSpc>
                        <a:spcBef>
                          <a:spcPts val="300"/>
                        </a:spcBef>
                        <a:spcAft>
                          <a:spcPts val="300"/>
                        </a:spcAft>
                        <a:tabLst>
                          <a:tab pos="1620520" algn="l"/>
                        </a:tabLst>
                      </a:pPr>
                      <a:r>
                        <a:rPr lang="en-GB" sz="700">
                          <a:effectLst/>
                        </a:rPr>
                        <a:t>9.</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a:effectLst/>
                        </a:rPr>
                        <a:t>Token-based algorithms make authentication quite easy.</a:t>
                      </a:r>
                      <a:endParaRPr lang="en-IN"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Non-Token based algorithms can’t make authentication easy.</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480069767"/>
                  </a:ext>
                </a:extLst>
              </a:tr>
              <a:tr h="984663">
                <a:tc>
                  <a:txBody>
                    <a:bodyPr/>
                    <a:lstStyle/>
                    <a:p>
                      <a:pPr indent="252095" algn="ctr">
                        <a:lnSpc>
                          <a:spcPts val="1400"/>
                        </a:lnSpc>
                        <a:spcBef>
                          <a:spcPts val="300"/>
                        </a:spcBef>
                        <a:spcAft>
                          <a:spcPts val="300"/>
                        </a:spcAft>
                        <a:tabLst>
                          <a:tab pos="1620520" algn="l"/>
                        </a:tabLst>
                      </a:pPr>
                      <a:r>
                        <a:rPr lang="en-GB" sz="700" dirty="0">
                          <a:effectLst/>
                        </a:rPr>
                        <a:t>10.</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Examples of Token-Based Algorithms are:</a:t>
                      </a:r>
                      <a:endParaRPr lang="en-IN" sz="700" dirty="0">
                        <a:effectLst/>
                      </a:endParaRPr>
                    </a:p>
                    <a:p>
                      <a:pPr indent="252095" algn="just">
                        <a:lnSpc>
                          <a:spcPts val="1400"/>
                        </a:lnSpc>
                        <a:spcBef>
                          <a:spcPts val="300"/>
                        </a:spcBef>
                        <a:spcAft>
                          <a:spcPts val="300"/>
                        </a:spcAft>
                        <a:tabLst>
                          <a:tab pos="1620520" algn="l"/>
                          <a:tab pos="231140" algn="l"/>
                          <a:tab pos="1620520" algn="l"/>
                        </a:tabLst>
                      </a:pPr>
                      <a:r>
                        <a:rPr lang="en-GB" sz="700" dirty="0">
                          <a:effectLst/>
                        </a:rPr>
                        <a:t>(</a:t>
                      </a:r>
                      <a:r>
                        <a:rPr lang="en-GB" sz="700" dirty="0" err="1">
                          <a:effectLst/>
                        </a:rPr>
                        <a:t>i</a:t>
                      </a:r>
                      <a:r>
                        <a:rPr lang="en-GB" sz="700" dirty="0">
                          <a:effectLst/>
                        </a:rPr>
                        <a:t>) </a:t>
                      </a:r>
                      <a:r>
                        <a:rPr lang="en-GB" sz="700" dirty="0" err="1" smtClean="0">
                          <a:effectLst/>
                        </a:rPr>
                        <a:t>Singhal’s</a:t>
                      </a:r>
                      <a:r>
                        <a:rPr lang="en-GB" sz="700" dirty="0" smtClean="0">
                          <a:effectLst/>
                        </a:rPr>
                        <a:t> </a:t>
                      </a:r>
                      <a:r>
                        <a:rPr lang="en-GB" sz="700" dirty="0">
                          <a:effectLst/>
                        </a:rPr>
                        <a:t>Heuristic Algorithm</a:t>
                      </a:r>
                      <a:endParaRPr lang="en-IN" sz="700" dirty="0">
                        <a:effectLst/>
                      </a:endParaRPr>
                    </a:p>
                    <a:p>
                      <a:pPr indent="252095" algn="just">
                        <a:lnSpc>
                          <a:spcPts val="1400"/>
                        </a:lnSpc>
                        <a:spcBef>
                          <a:spcPts val="300"/>
                        </a:spcBef>
                        <a:spcAft>
                          <a:spcPts val="300"/>
                        </a:spcAft>
                        <a:tabLst>
                          <a:tab pos="1620520" algn="l"/>
                          <a:tab pos="231140" algn="l"/>
                          <a:tab pos="1620520" algn="l"/>
                        </a:tabLst>
                      </a:pPr>
                      <a:r>
                        <a:rPr lang="en-GB" sz="700" dirty="0">
                          <a:effectLst/>
                        </a:rPr>
                        <a:t>(</a:t>
                      </a:r>
                      <a:r>
                        <a:rPr lang="en-GB" sz="700" dirty="0" smtClean="0">
                          <a:effectLst/>
                        </a:rPr>
                        <a:t>ii) </a:t>
                      </a:r>
                      <a:r>
                        <a:rPr lang="en-GB" sz="700" dirty="0" err="1" smtClean="0">
                          <a:effectLst/>
                        </a:rPr>
                        <a:t>Raymonds</a:t>
                      </a:r>
                      <a:r>
                        <a:rPr lang="en-GB" sz="700" dirty="0" smtClean="0">
                          <a:effectLst/>
                        </a:rPr>
                        <a:t> </a:t>
                      </a:r>
                      <a:r>
                        <a:rPr lang="en-GB" sz="700" dirty="0">
                          <a:effectLst/>
                        </a:rPr>
                        <a:t>Tree Based Algorithm</a:t>
                      </a:r>
                      <a:endParaRPr lang="en-IN" sz="700" dirty="0">
                        <a:effectLst/>
                      </a:endParaRPr>
                    </a:p>
                    <a:p>
                      <a:pPr indent="252095" algn="just">
                        <a:lnSpc>
                          <a:spcPts val="1400"/>
                        </a:lnSpc>
                        <a:spcBef>
                          <a:spcPts val="300"/>
                        </a:spcBef>
                        <a:spcAft>
                          <a:spcPts val="300"/>
                        </a:spcAft>
                        <a:tabLst>
                          <a:tab pos="1620520" algn="l"/>
                          <a:tab pos="231140" algn="l"/>
                          <a:tab pos="1620520" algn="l"/>
                        </a:tabLst>
                      </a:pPr>
                      <a:r>
                        <a:rPr lang="en-GB" sz="700" dirty="0">
                          <a:effectLst/>
                        </a:rPr>
                        <a:t>(iii</a:t>
                      </a:r>
                      <a:r>
                        <a:rPr lang="en-GB" sz="700" dirty="0" smtClean="0">
                          <a:effectLst/>
                        </a:rPr>
                        <a:t>) Suzuki-</a:t>
                      </a:r>
                      <a:r>
                        <a:rPr lang="en-GB" sz="700" dirty="0" err="1" smtClean="0">
                          <a:effectLst/>
                        </a:rPr>
                        <a:t>Kasami</a:t>
                      </a:r>
                      <a:r>
                        <a:rPr lang="en-GB" sz="700" dirty="0" smtClean="0">
                          <a:effectLst/>
                        </a:rPr>
                        <a:t> </a:t>
                      </a:r>
                      <a:r>
                        <a:rPr lang="en-GB" sz="700" dirty="0">
                          <a:effectLst/>
                        </a:rPr>
                        <a:t>Algorithm</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tc>
                  <a:txBody>
                    <a:bodyPr/>
                    <a:lstStyle/>
                    <a:p>
                      <a:pPr indent="252095" algn="just">
                        <a:lnSpc>
                          <a:spcPts val="1400"/>
                        </a:lnSpc>
                        <a:spcBef>
                          <a:spcPts val="300"/>
                        </a:spcBef>
                        <a:spcAft>
                          <a:spcPts val="300"/>
                        </a:spcAft>
                        <a:tabLst>
                          <a:tab pos="1620520" algn="l"/>
                        </a:tabLst>
                      </a:pPr>
                      <a:r>
                        <a:rPr lang="en-GB" sz="700" dirty="0">
                          <a:effectLst/>
                        </a:rPr>
                        <a:t>Examples of Non-Token Based Algorithms are:</a:t>
                      </a:r>
                      <a:endParaRPr lang="en-IN" sz="700" dirty="0">
                        <a:effectLst/>
                      </a:endParaRPr>
                    </a:p>
                    <a:p>
                      <a:pPr indent="252095" algn="just">
                        <a:lnSpc>
                          <a:spcPts val="1400"/>
                        </a:lnSpc>
                        <a:spcBef>
                          <a:spcPts val="300"/>
                        </a:spcBef>
                        <a:spcAft>
                          <a:spcPts val="300"/>
                        </a:spcAft>
                        <a:tabLst>
                          <a:tab pos="1620520" algn="l"/>
                          <a:tab pos="238125" algn="l"/>
                          <a:tab pos="1620520" algn="l"/>
                        </a:tabLst>
                      </a:pPr>
                      <a:r>
                        <a:rPr lang="en-GB" sz="700" dirty="0">
                          <a:effectLst/>
                        </a:rPr>
                        <a:t>(</a:t>
                      </a:r>
                      <a:r>
                        <a:rPr lang="en-GB" sz="700" dirty="0" err="1">
                          <a:effectLst/>
                        </a:rPr>
                        <a:t>i</a:t>
                      </a:r>
                      <a:r>
                        <a:rPr lang="en-GB" sz="700" dirty="0" smtClean="0">
                          <a:effectLst/>
                        </a:rPr>
                        <a:t>) </a:t>
                      </a:r>
                      <a:r>
                        <a:rPr lang="en-GB" sz="700" dirty="0" err="1" smtClean="0">
                          <a:effectLst/>
                        </a:rPr>
                        <a:t>Lamport’s</a:t>
                      </a:r>
                      <a:r>
                        <a:rPr lang="en-GB" sz="700" dirty="0" smtClean="0">
                          <a:effectLst/>
                        </a:rPr>
                        <a:t> </a:t>
                      </a:r>
                      <a:r>
                        <a:rPr lang="en-GB" sz="700" dirty="0">
                          <a:effectLst/>
                        </a:rPr>
                        <a:t>Algorithm</a:t>
                      </a:r>
                      <a:endParaRPr lang="en-IN" sz="700" dirty="0">
                        <a:effectLst/>
                      </a:endParaRPr>
                    </a:p>
                    <a:p>
                      <a:pPr indent="252095" algn="just">
                        <a:lnSpc>
                          <a:spcPts val="1400"/>
                        </a:lnSpc>
                        <a:spcBef>
                          <a:spcPts val="300"/>
                        </a:spcBef>
                        <a:spcAft>
                          <a:spcPts val="300"/>
                        </a:spcAft>
                        <a:tabLst>
                          <a:tab pos="1620520" algn="l"/>
                          <a:tab pos="238125" algn="l"/>
                          <a:tab pos="1620520" algn="l"/>
                        </a:tabLst>
                      </a:pPr>
                      <a:r>
                        <a:rPr lang="en-GB" sz="700" dirty="0">
                          <a:effectLst/>
                        </a:rPr>
                        <a:t>(ii</a:t>
                      </a:r>
                      <a:r>
                        <a:rPr lang="en-GB" sz="700" dirty="0" smtClean="0">
                          <a:effectLst/>
                        </a:rPr>
                        <a:t>) </a:t>
                      </a:r>
                      <a:r>
                        <a:rPr lang="en-GB" sz="700" dirty="0" err="1" smtClean="0">
                          <a:effectLst/>
                        </a:rPr>
                        <a:t>Ricart-Agarwala</a:t>
                      </a:r>
                      <a:r>
                        <a:rPr lang="en-GB" sz="700" dirty="0" smtClean="0">
                          <a:effectLst/>
                        </a:rPr>
                        <a:t> </a:t>
                      </a:r>
                      <a:r>
                        <a:rPr lang="en-GB" sz="700" dirty="0">
                          <a:effectLst/>
                        </a:rPr>
                        <a:t>Algorithm</a:t>
                      </a:r>
                      <a:endParaRPr lang="en-IN" sz="700" dirty="0">
                        <a:effectLst/>
                      </a:endParaRPr>
                    </a:p>
                    <a:p>
                      <a:pPr indent="252095" algn="just">
                        <a:lnSpc>
                          <a:spcPts val="1400"/>
                        </a:lnSpc>
                        <a:spcBef>
                          <a:spcPts val="300"/>
                        </a:spcBef>
                        <a:spcAft>
                          <a:spcPts val="300"/>
                        </a:spcAft>
                        <a:tabLst>
                          <a:tab pos="1620520" algn="l"/>
                          <a:tab pos="238125" algn="l"/>
                          <a:tab pos="1620520" algn="l"/>
                        </a:tabLst>
                      </a:pPr>
                      <a:r>
                        <a:rPr lang="en-GB" sz="700" dirty="0">
                          <a:effectLst/>
                        </a:rPr>
                        <a:t>(iii</a:t>
                      </a:r>
                      <a:r>
                        <a:rPr lang="en-GB" sz="700" dirty="0" smtClean="0">
                          <a:effectLst/>
                        </a:rPr>
                        <a:t>) </a:t>
                      </a:r>
                      <a:r>
                        <a:rPr lang="en-GB" sz="700" dirty="0" err="1" smtClean="0">
                          <a:effectLst/>
                        </a:rPr>
                        <a:t>Maekawa’s</a:t>
                      </a:r>
                      <a:r>
                        <a:rPr lang="en-GB" sz="700" dirty="0" smtClean="0">
                          <a:effectLst/>
                        </a:rPr>
                        <a:t> </a:t>
                      </a:r>
                      <a:r>
                        <a:rPr lang="en-GB" sz="700" dirty="0">
                          <a:effectLst/>
                        </a:rPr>
                        <a:t>Algorithm</a:t>
                      </a:r>
                      <a:endParaRPr lang="en-IN"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717" marR="47717" marT="0" marB="0"/>
                </a:tc>
                <a:extLst>
                  <a:ext uri="{0D108BD9-81ED-4DB2-BD59-A6C34878D82A}">
                    <a16:rowId xmlns:a16="http://schemas.microsoft.com/office/drawing/2014/main" val="3323627933"/>
                  </a:ext>
                </a:extLst>
              </a:tr>
            </a:tbl>
          </a:graphicData>
        </a:graphic>
      </p:graphicFrame>
    </p:spTree>
    <p:extLst>
      <p:ext uri="{BB962C8B-B14F-4D97-AF65-F5344CB8AC3E}">
        <p14:creationId xmlns:p14="http://schemas.microsoft.com/office/powerpoint/2010/main" val="3001881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endParaRPr lang="en-IN" dirty="0"/>
          </a:p>
        </p:txBody>
      </p:sp>
      <p:pic>
        <p:nvPicPr>
          <p:cNvPr id="16386" name="Picture 2" descr="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14" y="1768214"/>
            <a:ext cx="4042353" cy="233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862020" y="4530755"/>
            <a:ext cx="299953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3.9.1 : Deadlock Scenario</a:t>
            </a:r>
            <a:endParaRPr lang="en-IN" dirty="0"/>
          </a:p>
        </p:txBody>
      </p:sp>
      <p:sp>
        <p:nvSpPr>
          <p:cNvPr id="4" name="Rectangle 3"/>
          <p:cNvSpPr/>
          <p:nvPr/>
        </p:nvSpPr>
        <p:spPr>
          <a:xfrm>
            <a:off x="1152699" y="2014194"/>
            <a:ext cx="6096000" cy="646331"/>
          </a:xfrm>
          <a:prstGeom prst="rect">
            <a:avLst/>
          </a:prstGeom>
        </p:spPr>
        <p:txBody>
          <a:bodyPr>
            <a:spAutoFit/>
          </a:bodyPr>
          <a:lstStyle/>
          <a:p>
            <a:r>
              <a:rPr lang="en-US">
                <a:latin typeface="Times New Roman" panose="02020603050405020304" pitchFamily="18" charset="0"/>
                <a:ea typeface="Times New Roman" panose="02020603050405020304" pitchFamily="18" charset="0"/>
              </a:rPr>
              <a:t>Three commonly used strategies to handle deadlocks are as follows</a:t>
            </a:r>
            <a:endParaRPr lang="en-IN" dirty="0"/>
          </a:p>
        </p:txBody>
      </p:sp>
      <p:sp>
        <p:nvSpPr>
          <p:cNvPr id="5" name="Rectangle 4"/>
          <p:cNvSpPr/>
          <p:nvPr/>
        </p:nvSpPr>
        <p:spPr>
          <a:xfrm>
            <a:off x="1654233" y="2935981"/>
            <a:ext cx="1696876"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i</a:t>
            </a:r>
            <a:r>
              <a:rPr lang="en-US" b="1" dirty="0">
                <a:latin typeface="Times New Roman" panose="02020603050405020304" pitchFamily="18" charset="0"/>
                <a:ea typeface="Times New Roman" panose="02020603050405020304" pitchFamily="18" charset="0"/>
              </a:rPr>
              <a:t>)	Avoidance </a:t>
            </a:r>
            <a:endParaRPr lang="en-IN" dirty="0"/>
          </a:p>
        </p:txBody>
      </p:sp>
      <p:sp>
        <p:nvSpPr>
          <p:cNvPr id="6" name="Rectangle 5"/>
          <p:cNvSpPr/>
          <p:nvPr/>
        </p:nvSpPr>
        <p:spPr>
          <a:xfrm>
            <a:off x="1654233" y="3471981"/>
            <a:ext cx="1981107"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(ii)	Prevention :</a:t>
            </a:r>
            <a:r>
              <a:rPr lang="en-US" dirty="0">
                <a:latin typeface="Times New Roman" panose="02020603050405020304" pitchFamily="18" charset="0"/>
                <a:ea typeface="Times New Roman" panose="02020603050405020304" pitchFamily="18" charset="0"/>
              </a:rPr>
              <a:t> </a:t>
            </a:r>
            <a:endParaRPr lang="en-IN" dirty="0"/>
          </a:p>
        </p:txBody>
      </p:sp>
      <p:sp>
        <p:nvSpPr>
          <p:cNvPr id="7" name="Rectangle 6"/>
          <p:cNvSpPr/>
          <p:nvPr/>
        </p:nvSpPr>
        <p:spPr>
          <a:xfrm>
            <a:off x="1654233" y="4032125"/>
            <a:ext cx="3117200"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(iii)	Detection and recovery :</a:t>
            </a:r>
            <a:r>
              <a:rPr lang="en-US" dirty="0">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249571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Distributed Deadlock</a:t>
            </a:r>
            <a:endParaRPr lang="en-IN" dirty="0"/>
          </a:p>
        </p:txBody>
      </p:sp>
      <p:sp>
        <p:nvSpPr>
          <p:cNvPr id="4" name="Content Placeholder 3"/>
          <p:cNvSpPr>
            <a:spLocks noGrp="1"/>
          </p:cNvSpPr>
          <p:nvPr>
            <p:ph idx="1"/>
          </p:nvPr>
        </p:nvSpPr>
        <p:spPr/>
        <p:txBody>
          <a:bodyPr/>
          <a:lstStyle/>
          <a:p>
            <a:r>
              <a:rPr lang="en-US" b="1" dirty="0"/>
              <a:t>1.	Resource Deadlock : </a:t>
            </a:r>
            <a:endParaRPr lang="en-IN" dirty="0"/>
          </a:p>
        </p:txBody>
      </p:sp>
      <p:pic>
        <p:nvPicPr>
          <p:cNvPr id="17411" name="Picture 3" descr="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845" y="2638310"/>
            <a:ext cx="4277879" cy="277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265576" y="5600713"/>
            <a:ext cx="3162084"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3.9.2 : Resource Deadlock</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6727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Distributed Deadlock</a:t>
            </a:r>
            <a:endParaRPr lang="en-IN" dirty="0"/>
          </a:p>
        </p:txBody>
      </p:sp>
      <p:sp>
        <p:nvSpPr>
          <p:cNvPr id="3" name="Content Placeholder 2"/>
          <p:cNvSpPr>
            <a:spLocks noGrp="1"/>
          </p:cNvSpPr>
          <p:nvPr>
            <p:ph idx="1"/>
          </p:nvPr>
        </p:nvSpPr>
        <p:spPr/>
        <p:txBody>
          <a:bodyPr/>
          <a:lstStyle/>
          <a:p>
            <a:r>
              <a:rPr lang="en-US" b="1" dirty="0"/>
              <a:t>Communication Deadlock :</a:t>
            </a:r>
            <a:r>
              <a:rPr lang="en-US" dirty="0"/>
              <a:t> </a:t>
            </a:r>
            <a:endParaRPr lang="en-IN" dirty="0"/>
          </a:p>
        </p:txBody>
      </p:sp>
      <p:pic>
        <p:nvPicPr>
          <p:cNvPr id="18434" name="Picture 2" descr="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230" y="2591476"/>
            <a:ext cx="3516284" cy="24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807470" y="5046145"/>
            <a:ext cx="378180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3.9.3 : communication Deadlock</a:t>
            </a:r>
            <a:endParaRPr lang="en-IN" dirty="0"/>
          </a:p>
        </p:txBody>
      </p:sp>
    </p:spTree>
    <p:extLst>
      <p:ext uri="{BB962C8B-B14F-4D97-AF65-F5344CB8AC3E}">
        <p14:creationId xmlns:p14="http://schemas.microsoft.com/office/powerpoint/2010/main" val="3332405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614" y="2670899"/>
            <a:ext cx="10058400" cy="1371600"/>
          </a:xfrm>
        </p:spPr>
        <p:txBody>
          <a:bodyPr/>
          <a:lstStyle/>
          <a:p>
            <a:r>
              <a:rPr lang="en-US" dirty="0"/>
              <a:t>Drifting of Clocks</a:t>
            </a:r>
            <a:endParaRPr lang="en-IN" dirty="0"/>
          </a:p>
        </p:txBody>
      </p:sp>
    </p:spTree>
    <p:extLst>
      <p:ext uri="{BB962C8B-B14F-4D97-AF65-F5344CB8AC3E}">
        <p14:creationId xmlns:p14="http://schemas.microsoft.com/office/powerpoint/2010/main" val="30574581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8841"/>
            <a:ext cx="10058400" cy="1371600"/>
          </a:xfrm>
        </p:spPr>
        <p:txBody>
          <a:bodyPr/>
          <a:lstStyle/>
          <a:p>
            <a:r>
              <a:rPr lang="en-US" dirty="0"/>
              <a:t>Chandy-Misra-Hass Algorithm</a:t>
            </a:r>
            <a:endParaRPr lang="en-IN" dirty="0"/>
          </a:p>
        </p:txBody>
      </p:sp>
    </p:spTree>
    <p:extLst>
      <p:ext uri="{BB962C8B-B14F-4D97-AF65-F5344CB8AC3E}">
        <p14:creationId xmlns:p14="http://schemas.microsoft.com/office/powerpoint/2010/main" val="875050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idx="1"/>
          </p:nvPr>
        </p:nvSpPr>
        <p:spPr/>
        <p:txBody>
          <a:bodyPr/>
          <a:lstStyle/>
          <a:p>
            <a:r>
              <a:rPr lang="en-US" dirty="0" smtClean="0"/>
              <a:t>Ashok.patade@djsce.ac.in</a:t>
            </a:r>
            <a:endParaRPr lang="en-IN" dirty="0"/>
          </a:p>
        </p:txBody>
      </p:sp>
    </p:spTree>
    <p:extLst>
      <p:ext uri="{BB962C8B-B14F-4D97-AF65-F5344CB8AC3E}">
        <p14:creationId xmlns:p14="http://schemas.microsoft.com/office/powerpoint/2010/main" val="406060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779" y="1330037"/>
            <a:ext cx="3075126" cy="233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p:nvSpPr>
        <p:spPr bwMode="auto">
          <a:xfrm>
            <a:off x="3507971" y="3948545"/>
            <a:ext cx="4272742" cy="839586"/>
          </a:xfrm>
          <a:prstGeom prst="rect">
            <a:avLst/>
          </a:prstGeom>
          <a:noFill/>
          <a:ln>
            <a:noFill/>
          </a:ln>
          <a:effectLst>
            <a:outerShdw dist="28398" dir="3806097" algn="ctr" rotWithShape="0">
              <a:srgbClr val="7F7F7F">
                <a:alpha val="50000"/>
              </a:srgbClr>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400"/>
              </a:spcBef>
              <a:spcAft>
                <a:spcPts val="800"/>
              </a:spcAft>
              <a:buClrTx/>
              <a:buSzTx/>
              <a:buFontTx/>
              <a:buNone/>
              <a:tabLst/>
            </a:pPr>
            <a:r>
              <a:rPr kumimoji="0" lang="en-GB" altLang="en-US" sz="1000" b="1" i="0" u="none" strike="noStrike" cap="none" normalizeH="0" baseline="0" dirty="0" smtClean="0">
                <a:ln>
                  <a:noFill/>
                </a:ln>
                <a:solidFill>
                  <a:schemeClr val="tx1"/>
                </a:solidFill>
                <a:effectLst/>
                <a:latin typeface="Times New Roman" panose="02020603050405020304" pitchFamily="18" charset="0"/>
              </a:rPr>
              <a:t>Fig. 3.2.1 : The relation between clock time and UTC when clocks tick at different rates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101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Clock Synchronization</a:t>
            </a:r>
            <a:endParaRPr lang="en-IN" dirty="0"/>
          </a:p>
        </p:txBody>
      </p:sp>
      <p:sp>
        <p:nvSpPr>
          <p:cNvPr id="3" name="Content Placeholder 2"/>
          <p:cNvSpPr>
            <a:spLocks noGrp="1"/>
          </p:cNvSpPr>
          <p:nvPr>
            <p:ph idx="1"/>
          </p:nvPr>
        </p:nvSpPr>
        <p:spPr/>
        <p:txBody>
          <a:bodyPr/>
          <a:lstStyle/>
          <a:p>
            <a:pPr marL="0" indent="0" algn="just">
              <a:buNone/>
            </a:pPr>
            <a:r>
              <a:rPr lang="en-US" dirty="0"/>
              <a:t>A simple method of clock synchronization is that each node must send a request message ‘time=?’ to the real-time server. The node gets a reply message with ‘time=t’. </a:t>
            </a:r>
            <a:r>
              <a:rPr lang="en-US" dirty="0" smtClean="0"/>
              <a:t> </a:t>
            </a:r>
            <a:r>
              <a:rPr lang="en-GB" dirty="0" smtClean="0"/>
              <a:t>This </a:t>
            </a:r>
            <a:r>
              <a:rPr lang="en-GB" dirty="0"/>
              <a:t>method has the following issues:</a:t>
            </a:r>
            <a:endParaRPr lang="en-IN" dirty="0"/>
          </a:p>
          <a:p>
            <a:pPr marL="0" indent="0" algn="just">
              <a:buNone/>
            </a:pPr>
            <a:r>
              <a:rPr lang="en-GB" dirty="0"/>
              <a:t>(a)	The ability of each node to read another node’s clock value. This can raise errors due to delays in message communication between nodes. Delay can be computed by computing the time needed to prepare, transmit and receive an empty message in the absence of transmission errors and system load. </a:t>
            </a:r>
            <a:endParaRPr lang="en-IN" dirty="0"/>
          </a:p>
          <a:p>
            <a:pPr marL="0" indent="0" algn="just">
              <a:buNone/>
            </a:pPr>
            <a:r>
              <a:rPr lang="en-GB" dirty="0"/>
              <a:t>(b)	Time must never run backward since it may lead to the repetition of events or transactions creating disorder in the system. Time running backward is just a perception, not actually it goes backward.</a:t>
            </a:r>
            <a:endParaRPr lang="en-IN" dirty="0"/>
          </a:p>
          <a:p>
            <a:endParaRPr lang="en-IN" dirty="0"/>
          </a:p>
        </p:txBody>
      </p:sp>
    </p:spTree>
    <p:extLst>
      <p:ext uri="{BB962C8B-B14F-4D97-AF65-F5344CB8AC3E}">
        <p14:creationId xmlns:p14="http://schemas.microsoft.com/office/powerpoint/2010/main" val="215523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Reasons for Delay in </a:t>
            </a:r>
            <a:r>
              <a:rPr lang="en-GB" b="1" dirty="0" smtClean="0"/>
              <a:t>Synchronization</a:t>
            </a:r>
            <a:endParaRPr lang="en-IN" dirty="0"/>
          </a:p>
        </p:txBody>
      </p:sp>
      <p:sp>
        <p:nvSpPr>
          <p:cNvPr id="3" name="Content Placeholder 2"/>
          <p:cNvSpPr>
            <a:spLocks noGrp="1"/>
          </p:cNvSpPr>
          <p:nvPr>
            <p:ph idx="1"/>
          </p:nvPr>
        </p:nvSpPr>
        <p:spPr/>
        <p:txBody>
          <a:bodyPr/>
          <a:lstStyle/>
          <a:p>
            <a:pPr marL="0" indent="0">
              <a:buNone/>
            </a:pPr>
            <a:r>
              <a:rPr lang="en-US" b="1" dirty="0"/>
              <a:t>(a)	Communication Link Failure :</a:t>
            </a:r>
            <a:r>
              <a:rPr lang="en-US" dirty="0"/>
              <a:t> </a:t>
            </a:r>
            <a:endParaRPr lang="en-US" dirty="0" smtClean="0"/>
          </a:p>
          <a:p>
            <a:pPr marL="0" indent="0">
              <a:buNone/>
            </a:pPr>
            <a:r>
              <a:rPr lang="en-US" b="1" dirty="0"/>
              <a:t>(b)	Fault Tolerance :</a:t>
            </a:r>
            <a:r>
              <a:rPr lang="en-US" dirty="0"/>
              <a:t> </a:t>
            </a:r>
            <a:endParaRPr lang="en-US" dirty="0" smtClean="0"/>
          </a:p>
          <a:p>
            <a:pPr marL="0" indent="0">
              <a:buNone/>
            </a:pPr>
            <a:r>
              <a:rPr lang="en-US" b="1" dirty="0"/>
              <a:t>(c)	Propagation Time :</a:t>
            </a:r>
            <a:r>
              <a:rPr lang="en-US" dirty="0"/>
              <a:t> </a:t>
            </a:r>
            <a:endParaRPr lang="en-US" dirty="0" smtClean="0"/>
          </a:p>
          <a:p>
            <a:pPr marL="0" indent="0">
              <a:buNone/>
            </a:pPr>
            <a:r>
              <a:rPr lang="en-US" b="1" dirty="0"/>
              <a:t>(d)	Non-Receipt of Acknowledgement :</a:t>
            </a:r>
            <a:r>
              <a:rPr lang="en-US" dirty="0"/>
              <a:t> </a:t>
            </a:r>
            <a:endParaRPr lang="en-US" dirty="0" smtClean="0"/>
          </a:p>
          <a:p>
            <a:pPr marL="0" indent="0">
              <a:buNone/>
            </a:pPr>
            <a:r>
              <a:rPr lang="en-US" b="1" dirty="0"/>
              <a:t>(e)	The Bandwidth of the Communication Link :</a:t>
            </a:r>
            <a:r>
              <a:rPr lang="en-US" dirty="0"/>
              <a:t> </a:t>
            </a:r>
            <a:endParaRPr lang="en-IN" dirty="0"/>
          </a:p>
        </p:txBody>
      </p:sp>
    </p:spTree>
    <p:extLst>
      <p:ext uri="{BB962C8B-B14F-4D97-AF65-F5344CB8AC3E}">
        <p14:creationId xmlns:p14="http://schemas.microsoft.com/office/powerpoint/2010/main" val="1878740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Synchronization Algorithms</a:t>
            </a:r>
            <a:endParaRPr lang="en-IN" dirty="0"/>
          </a:p>
        </p:txBody>
      </p:sp>
      <p:sp>
        <p:nvSpPr>
          <p:cNvPr id="4" name="Content Placeholder 3"/>
          <p:cNvSpPr>
            <a:spLocks noGrp="1"/>
          </p:cNvSpPr>
          <p:nvPr>
            <p:ph idx="1"/>
          </p:nvPr>
        </p:nvSpPr>
        <p:spPr/>
        <p:txBody>
          <a:bodyPr/>
          <a:lstStyle/>
          <a:p>
            <a:pPr marL="0" indent="0">
              <a:buNone/>
            </a:pPr>
            <a:r>
              <a:rPr lang="en-US" dirty="0"/>
              <a:t>(A) Centralized </a:t>
            </a:r>
            <a:r>
              <a:rPr lang="en-US" dirty="0" smtClean="0"/>
              <a:t>Algorithms</a:t>
            </a:r>
          </a:p>
          <a:p>
            <a:pPr marL="342900" indent="-342900">
              <a:buAutoNum type="arabicPeriod"/>
            </a:pPr>
            <a:r>
              <a:rPr lang="en-US" dirty="0" smtClean="0"/>
              <a:t>Passive </a:t>
            </a:r>
            <a:r>
              <a:rPr lang="en-US" dirty="0"/>
              <a:t>Time </a:t>
            </a:r>
            <a:r>
              <a:rPr lang="en-US" dirty="0" smtClean="0"/>
              <a:t>Server</a:t>
            </a:r>
          </a:p>
          <a:p>
            <a:pPr marL="342900" indent="-342900">
              <a:buAutoNum type="arabicPeriod"/>
            </a:pPr>
            <a:r>
              <a:rPr lang="en-US" dirty="0"/>
              <a:t>Active Time </a:t>
            </a:r>
            <a:r>
              <a:rPr lang="en-US" dirty="0" smtClean="0"/>
              <a:t>Server</a:t>
            </a:r>
          </a:p>
          <a:p>
            <a:pPr marL="342900" indent="-342900">
              <a:buAutoNum type="arabicPeriod"/>
            </a:pPr>
            <a:r>
              <a:rPr lang="en-US" dirty="0"/>
              <a:t>Berkeley Algorithm</a:t>
            </a:r>
            <a:endParaRPr lang="en-IN" dirty="0"/>
          </a:p>
        </p:txBody>
      </p:sp>
    </p:spTree>
    <p:extLst>
      <p:ext uri="{BB962C8B-B14F-4D97-AF65-F5344CB8AC3E}">
        <p14:creationId xmlns:p14="http://schemas.microsoft.com/office/powerpoint/2010/main" val="271895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37" y="809509"/>
            <a:ext cx="37496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713" y="809508"/>
            <a:ext cx="37496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132" y="3497682"/>
            <a:ext cx="37496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055168" y="3497682"/>
            <a:ext cx="1082348" cy="246221"/>
          </a:xfrm>
          <a:prstGeom prst="rect">
            <a:avLst/>
          </a:prstGeom>
        </p:spPr>
        <p:txBody>
          <a:bodyPr wrap="none">
            <a:spAutoFit/>
          </a:bodyPr>
          <a:lstStyle/>
          <a:p>
            <a:pPr algn="ctr">
              <a:lnSpc>
                <a:spcPts val="1200"/>
              </a:lnSpc>
              <a:spcBef>
                <a:spcPts val="400"/>
              </a:spcBef>
              <a:spcAft>
                <a:spcPts val="800"/>
              </a:spcAft>
            </a:pPr>
            <a:r>
              <a:rPr lang="en-GB" b="1" smtClean="0">
                <a:latin typeface="Times New Roman" panose="02020603050405020304" pitchFamily="18" charset="0"/>
                <a:ea typeface="Times New Roman" panose="02020603050405020304" pitchFamily="18" charset="0"/>
              </a:rPr>
              <a:t>Fig. 3.2.3</a:t>
            </a:r>
            <a:endParaRPr lang="en-IN" b="1" dirty="0">
              <a:latin typeface="Times New Roman" panose="02020603050405020304" pitchFamily="18" charset="0"/>
              <a:ea typeface="Times New Roman" panose="02020603050405020304" pitchFamily="18" charset="0"/>
            </a:endParaRPr>
          </a:p>
        </p:txBody>
      </p:sp>
      <p:sp>
        <p:nvSpPr>
          <p:cNvPr id="5" name="Rectangle 4"/>
          <p:cNvSpPr/>
          <p:nvPr/>
        </p:nvSpPr>
        <p:spPr>
          <a:xfrm>
            <a:off x="7788788" y="3460633"/>
            <a:ext cx="1069524"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3.2.4</a:t>
            </a:r>
            <a:endParaRPr lang="en-IN" dirty="0"/>
          </a:p>
        </p:txBody>
      </p:sp>
      <p:sp>
        <p:nvSpPr>
          <p:cNvPr id="6" name="Rectangle 5"/>
          <p:cNvSpPr/>
          <p:nvPr/>
        </p:nvSpPr>
        <p:spPr>
          <a:xfrm>
            <a:off x="4789795" y="6185855"/>
            <a:ext cx="1082348" cy="246221"/>
          </a:xfrm>
          <a:prstGeom prst="rect">
            <a:avLst/>
          </a:prstGeom>
        </p:spPr>
        <p:txBody>
          <a:bodyPr wrap="none">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3.2.5</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8545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91</TotalTime>
  <Words>1050</Words>
  <Application>Microsoft Office PowerPoint</Application>
  <PresentationFormat>Widescreen</PresentationFormat>
  <Paragraphs>206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Century Gothic</vt:lpstr>
      <vt:lpstr>Courier New</vt:lpstr>
      <vt:lpstr>Times New Roman</vt:lpstr>
      <vt:lpstr>Wingdings</vt:lpstr>
      <vt:lpstr>Savon</vt:lpstr>
      <vt:lpstr>Synchronization</vt:lpstr>
      <vt:lpstr>Clock Synchronization</vt:lpstr>
      <vt:lpstr>Physical Clock</vt:lpstr>
      <vt:lpstr>Drifting of Clocks</vt:lpstr>
      <vt:lpstr>PowerPoint Presentation</vt:lpstr>
      <vt:lpstr>Issues in Clock Synchronization</vt:lpstr>
      <vt:lpstr>Reasons for Delay in Synchronization</vt:lpstr>
      <vt:lpstr>Clock Synchronization Algorithms</vt:lpstr>
      <vt:lpstr>PowerPoint Presentation</vt:lpstr>
      <vt:lpstr>(B) Distributed Algorithms</vt:lpstr>
      <vt:lpstr>(C) Network Time Protocol (NTP)</vt:lpstr>
      <vt:lpstr>PowerPoint Presentation</vt:lpstr>
      <vt:lpstr>(D) Simple Network Time Protocol (SNTP)</vt:lpstr>
      <vt:lpstr>Logical Clocks</vt:lpstr>
      <vt:lpstr>Lamport’s Scalar Clock</vt:lpstr>
      <vt:lpstr>PowerPoint Presentation</vt:lpstr>
      <vt:lpstr>Vector Timestamp Ordering</vt:lpstr>
      <vt:lpstr>Election Algorithms</vt:lpstr>
      <vt:lpstr>Bully Algorithm</vt:lpstr>
      <vt:lpstr>Ring Algorithm</vt:lpstr>
      <vt:lpstr>Mutual Exclusion</vt:lpstr>
      <vt:lpstr>Requirements of Mutual Exclusion Algorithm</vt:lpstr>
      <vt:lpstr>Classification of Mutual Exclusion Algorithms</vt:lpstr>
      <vt:lpstr>PowerPoint Presentation</vt:lpstr>
      <vt:lpstr>PowerPoint Presentation</vt:lpstr>
      <vt:lpstr>PowerPoint Presentation</vt:lpstr>
      <vt:lpstr>Comparison of Mutual Exclusion Algorithms</vt:lpstr>
      <vt:lpstr>Non-Token Based Algorithms</vt:lpstr>
      <vt:lpstr>Maekawa’s Algorithm</vt:lpstr>
      <vt:lpstr>Ricart–Agrawala Algorithm</vt:lpstr>
      <vt:lpstr>Token Based Algorithms</vt:lpstr>
      <vt:lpstr>Singhal’s Heuristic Algorithm</vt:lpstr>
      <vt:lpstr>Raymond’s Tree-based Algorithm</vt:lpstr>
      <vt:lpstr>Comparative Performance Analysis of Mutual Exclusion Algorithms</vt:lpstr>
      <vt:lpstr>Comparison of Token based and Non-token based Mutual Exclusion Algorithms</vt:lpstr>
      <vt:lpstr>Comparison of Token based and Non-token based Mutual Exclusion Algorithms</vt:lpstr>
      <vt:lpstr>Deadlock</vt:lpstr>
      <vt:lpstr>Types of Distributed Deadlock</vt:lpstr>
      <vt:lpstr>Types of Distributed Deadlock</vt:lpstr>
      <vt:lpstr>Chandy-Misra-Hass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Ashok Patade</dc:creator>
  <cp:lastModifiedBy>Ashok Patade</cp:lastModifiedBy>
  <cp:revision>9</cp:revision>
  <dcterms:created xsi:type="dcterms:W3CDTF">2024-07-12T09:20:11Z</dcterms:created>
  <dcterms:modified xsi:type="dcterms:W3CDTF">2024-07-12T10:51:45Z</dcterms:modified>
</cp:coreProperties>
</file>