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77" r:id="rId11"/>
    <p:sldId id="274" r:id="rId12"/>
    <p:sldId id="275" r:id="rId13"/>
    <p:sldId id="265" r:id="rId14"/>
    <p:sldId id="266" r:id="rId15"/>
    <p:sldId id="267" r:id="rId16"/>
    <p:sldId id="268" r:id="rId17"/>
    <p:sldId id="269" r:id="rId18"/>
    <p:sldId id="270" r:id="rId19"/>
    <p:sldId id="276" r:id="rId20"/>
    <p:sldId id="278" r:id="rId21"/>
    <p:sldId id="279" r:id="rId22"/>
    <p:sldId id="280" r:id="rId23"/>
    <p:sldId id="281" r:id="rId24"/>
    <p:sldId id="271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20B5-C1CE-46E6-BE0C-6C53503D112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8DD6-EBB5-4491-92A4-5A1E23A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6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20B5-C1CE-46E6-BE0C-6C53503D112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8DD6-EBB5-4491-92A4-5A1E23A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78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20B5-C1CE-46E6-BE0C-6C53503D112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8DD6-EBB5-4491-92A4-5A1E23A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17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20B5-C1CE-46E6-BE0C-6C53503D112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8DD6-EBB5-4491-92A4-5A1E23A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76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20B5-C1CE-46E6-BE0C-6C53503D112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8DD6-EBB5-4491-92A4-5A1E23A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0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20B5-C1CE-46E6-BE0C-6C53503D112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8DD6-EBB5-4491-92A4-5A1E23A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8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20B5-C1CE-46E6-BE0C-6C53503D112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8DD6-EBB5-4491-92A4-5A1E23A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99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20B5-C1CE-46E6-BE0C-6C53503D112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8DD6-EBB5-4491-92A4-5A1E23A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07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20B5-C1CE-46E6-BE0C-6C53503D112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8DD6-EBB5-4491-92A4-5A1E23A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62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20B5-C1CE-46E6-BE0C-6C53503D112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8DD6-EBB5-4491-92A4-5A1E23A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43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20B5-C1CE-46E6-BE0C-6C53503D112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8DD6-EBB5-4491-92A4-5A1E23A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90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220B5-C1CE-46E6-BE0C-6C53503D112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8DD6-EBB5-4491-92A4-5A1E23A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4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Chapter 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tx1"/>
                </a:solidFill>
              </a:rPr>
              <a:t>Digital Image Fundamentals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Images</a:t>
            </a:r>
            <a:endParaRPr lang="en-I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13193" t="16630" r="21467" b="36597"/>
          <a:stretch/>
        </p:blipFill>
        <p:spPr>
          <a:xfrm>
            <a:off x="611560" y="1628800"/>
            <a:ext cx="748883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Arial Black" pitchFamily="34" charset="0"/>
              </a:rPr>
              <a:t>Image Digitization</a:t>
            </a:r>
            <a:endParaRPr lang="en-IN" dirty="0"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56792"/>
            <a:ext cx="5904656" cy="463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Arial Black" pitchFamily="34" charset="0"/>
              </a:rPr>
              <a:t>Advantage of Digitization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3608" y="1700808"/>
            <a:ext cx="74888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Storage </a:t>
            </a:r>
            <a:r>
              <a:rPr lang="en-US" sz="2000" b="1" dirty="0"/>
              <a:t>and retrieval </a:t>
            </a:r>
            <a:r>
              <a:rPr lang="en-US" sz="2000" dirty="0"/>
              <a:t>of digital images are faster as well as cheaper than analog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Digital images allow </a:t>
            </a:r>
            <a:r>
              <a:rPr lang="en-US" sz="2000" b="1" dirty="0"/>
              <a:t>compression</a:t>
            </a:r>
            <a:r>
              <a:rPr lang="en-US" sz="2000" dirty="0"/>
              <a:t> (size reduction) using a variety of </a:t>
            </a:r>
            <a:r>
              <a:rPr lang="en-US" sz="2000" dirty="0" smtClean="0"/>
              <a:t>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 </a:t>
            </a:r>
            <a:r>
              <a:rPr lang="en-US" sz="2000" b="1" dirty="0"/>
              <a:t>segment</a:t>
            </a:r>
            <a:r>
              <a:rPr lang="en-US" sz="2000" dirty="0"/>
              <a:t> a digital image by detecting discontinuities such as points, lines, and edges.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720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rial Black" pitchFamily="34" charset="0"/>
              </a:rPr>
              <a:t>Relationship between Pixels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253951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FF0000"/>
                </a:solidFill>
              </a:rPr>
              <a:t>Neighbourhood of Pixels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IN" sz="2400" b="1" dirty="0" smtClean="0"/>
              <a:t>4 Neighbourhood</a:t>
            </a:r>
            <a:endParaRPr lang="en-IN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84948"/>
            <a:ext cx="6552728" cy="4512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9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rial Black" pitchFamily="34" charset="0"/>
              </a:rPr>
              <a:t>Relationship between Pixels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253951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FF0000"/>
                </a:solidFill>
              </a:rPr>
              <a:t>Neighbourhood of Pixels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IN" sz="2400" b="1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IN" sz="2400" b="1" dirty="0" smtClean="0"/>
              <a:t>Diagonal Neighbourhood</a:t>
            </a:r>
            <a:endParaRPr lang="en-IN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708920"/>
            <a:ext cx="512174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rial Black" pitchFamily="34" charset="0"/>
              </a:rPr>
              <a:t>Relationship between Pixels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253951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FF0000"/>
                </a:solidFill>
              </a:rPr>
              <a:t>Neighbourhood of Pixels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IN" sz="2400" b="1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IN" sz="2400" b="1" dirty="0" smtClean="0"/>
              <a:t>8 Neighbourhood</a:t>
            </a:r>
            <a:endParaRPr lang="en-IN" sz="2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57463"/>
            <a:ext cx="5976663" cy="310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2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Arial Black" pitchFamily="34" charset="0"/>
              </a:rPr>
              <a:t>Connectivity</a:t>
            </a:r>
            <a:endParaRPr lang="en-IN" dirty="0">
              <a:latin typeface="Arial Black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344816" cy="4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9592" y="126876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  <a:latin typeface="source-serif-pro"/>
              </a:rPr>
              <a:t>It is used for establishing boundaries of objects and components of regions in an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3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Arial Black" pitchFamily="34" charset="0"/>
              </a:rPr>
              <a:t>Connectivity</a:t>
            </a:r>
            <a:endParaRPr lang="en-IN" dirty="0">
              <a:latin typeface="Arial Black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33524"/>
            <a:ext cx="6408711" cy="441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8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Arial Black" pitchFamily="34" charset="0"/>
              </a:rPr>
              <a:t>Connectivity</a:t>
            </a:r>
            <a:endParaRPr lang="en-IN" dirty="0">
              <a:latin typeface="Arial Black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57350"/>
            <a:ext cx="6768752" cy="443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556792"/>
            <a:ext cx="7056784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3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Arial Black" pitchFamily="34" charset="0"/>
              </a:rPr>
              <a:t>Connectivity</a:t>
            </a:r>
            <a:endParaRPr lang="en-IN" dirty="0">
              <a:latin typeface="Arial Black" pitchFamily="34" charset="0"/>
            </a:endParaRPr>
          </a:p>
        </p:txBody>
      </p:sp>
      <p:pic>
        <p:nvPicPr>
          <p:cNvPr id="5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174" y="1788680"/>
            <a:ext cx="6952178" cy="35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rial Black" pitchFamily="34" charset="0"/>
              </a:rPr>
              <a:t>Need for Image Processing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Improvement of Pictorial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nformation for Human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erception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Noise Filtering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Contrast Enhancement</a:t>
            </a:r>
          </a:p>
          <a:p>
            <a:pPr lvl="1"/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Deblurring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etc.</a:t>
            </a:r>
          </a:p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Image Processing for Autonomous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achine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pplication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Industrial Machine Vision for Product assembly and inspection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Automated Target detection and tracking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Finger Print Recognition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Machine Processing of satellite and aerial imagery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Video Sequence Processing ( Movement Detection)</a:t>
            </a:r>
          </a:p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storage/ transmission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Image Compression</a:t>
            </a:r>
          </a:p>
          <a:p>
            <a:pPr marL="457200" lvl="1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Arial Black" pitchFamily="34" charset="0"/>
              </a:rPr>
              <a:t>Example for solving</a:t>
            </a:r>
            <a:endParaRPr lang="en-IN" dirty="0">
              <a:latin typeface="Arial Black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5760640" cy="180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352130"/>
            <a:ext cx="4127723" cy="19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mtClean="0">
                <a:latin typeface="Arial Black" pitchFamily="34" charset="0"/>
              </a:rPr>
              <a:t>Example for solving</a:t>
            </a:r>
            <a:endParaRPr lang="en-IN" dirty="0">
              <a:latin typeface="Arial Black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600"/>
          <a:stretch/>
        </p:blipFill>
        <p:spPr>
          <a:xfrm>
            <a:off x="857250" y="1844824"/>
            <a:ext cx="742950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mtClean="0">
                <a:latin typeface="Arial Black" pitchFamily="34" charset="0"/>
              </a:rPr>
              <a:t>Example for solving</a:t>
            </a:r>
            <a:endParaRPr lang="en-IN" dirty="0">
              <a:latin typeface="Arial Black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1785937"/>
            <a:ext cx="72104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mtClean="0">
                <a:latin typeface="Arial Black" pitchFamily="34" charset="0"/>
              </a:rPr>
              <a:t>Example for solving</a:t>
            </a:r>
            <a:endParaRPr lang="en-IN" dirty="0"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7305675" cy="2376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89" y="4090764"/>
            <a:ext cx="7277100" cy="243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0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21" y="53752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rial Black" pitchFamily="34" charset="0"/>
              </a:rPr>
              <a:t>Image File Formats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4007" y="1052736"/>
            <a:ext cx="79928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BMP ( Bit Mapped Graphic Image)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Developed by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icrosoft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save both monochrome and colour image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Very Good quality images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Occupy lot of memory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 wall paper images, Image editing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TIFF ( Tagged Image File Format)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Developed by ADOBE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Large file size. Hence, Occupy lot of space.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Very high Quality Images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Because of large sizes, plugins are generally required to display them on internet sites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May or may not be compressed (Uses Huffman coding and LZW algorithm for compression) 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 OCR, HD imaging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JPEG ( Joint Photographic Expert Group)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Compressed Images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Occupy very little space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Uses DCT for compression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Lossy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compression algorithm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Quality is not good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21" y="53752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rial Black" pitchFamily="34" charset="0"/>
              </a:rPr>
              <a:t>Distance Measures</a:t>
            </a:r>
            <a:endParaRPr lang="en-IN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34007" y="1052736"/>
                <a:ext cx="7992888" cy="425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IN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Euclidean Distance- </a:t>
                </a:r>
                <a:r>
                  <a:rPr lang="en-IN" b="1" dirty="0" smtClean="0">
                    <a:latin typeface="Times New Roman" pitchFamily="18" charset="0"/>
                    <a:cs typeface="Times New Roman" pitchFamily="18" charset="0"/>
                  </a:rPr>
                  <a:t>Given two points p (</a:t>
                </a:r>
                <a:r>
                  <a:rPr lang="en-IN" b="1" dirty="0" err="1" smtClean="0">
                    <a:latin typeface="Times New Roman" pitchFamily="18" charset="0"/>
                    <a:cs typeface="Times New Roman" pitchFamily="18" charset="0"/>
                  </a:rPr>
                  <a:t>x,y</a:t>
                </a:r>
                <a:r>
                  <a:rPr lang="en-IN" b="1" dirty="0" smtClean="0">
                    <a:latin typeface="Times New Roman" pitchFamily="18" charset="0"/>
                    <a:cs typeface="Times New Roman" pitchFamily="18" charset="0"/>
                  </a:rPr>
                  <a:t>) and q(</a:t>
                </a:r>
                <a:r>
                  <a:rPr lang="en-IN" b="1" dirty="0" err="1" smtClean="0">
                    <a:latin typeface="Times New Roman" pitchFamily="18" charset="0"/>
                    <a:cs typeface="Times New Roman" pitchFamily="18" charset="0"/>
                  </a:rPr>
                  <a:t>s,t</a:t>
                </a:r>
                <a:r>
                  <a:rPr lang="en-IN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endParaRPr lang="en-IN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/>
                          <a:cs typeface="Times New Roman" pitchFamily="18" charset="0"/>
                        </a:rPr>
                        <m:t>𝑫𝒆</m:t>
                      </m:r>
                      <m:r>
                        <a:rPr lang="en-IN" b="1" i="1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d>
                        <m:dPr>
                          <m:ctrlPr>
                            <a:rPr lang="en-I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b="1" i="1" smtClean="0">
                              <a:latin typeface="Cambria Math"/>
                              <a:cs typeface="Times New Roman" pitchFamily="18" charset="0"/>
                            </a:rPr>
                            <m:t>𝒑</m:t>
                          </m:r>
                          <m:r>
                            <a:rPr lang="en-IN" b="1" i="1" smtClean="0"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IN" b="1" i="1" smtClean="0">
                              <a:latin typeface="Cambria Math"/>
                              <a:cs typeface="Times New Roman" pitchFamily="18" charset="0"/>
                            </a:rPr>
                            <m:t>𝒒</m:t>
                          </m:r>
                        </m:e>
                      </m:d>
                      <m:r>
                        <a:rPr lang="en-IN" b="1" i="1" smtClean="0">
                          <a:latin typeface="Cambria Math"/>
                          <a:cs typeface="Times New Roman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IN" b="1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IN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𝒙</m:t>
                              </m:r>
                              <m:r>
                                <a:rPr lang="en-IN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IN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𝒔</m:t>
                              </m:r>
                              <m:r>
                                <a:rPr lang="en-IN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N" b="1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IN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𝒚</m:t>
                              </m:r>
                              <m:r>
                                <a:rPr lang="en-IN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IN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𝒕</m:t>
                              </m:r>
                              <m:r>
                                <a:rPr lang="en-IN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IN" b="1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 </m:t>
                      </m:r>
                    </m:oMath>
                  </m:oMathPara>
                </a14:m>
                <a:endParaRPr lang="en-IN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I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IN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City </a:t>
                </a:r>
                <a:r>
                  <a:rPr lang="en-IN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Block Distance( Manhattan Distance): </a:t>
                </a:r>
                <a:r>
                  <a:rPr lang="en-IN" b="1" dirty="0">
                    <a:latin typeface="Times New Roman" pitchFamily="18" charset="0"/>
                    <a:cs typeface="Times New Roman" pitchFamily="18" charset="0"/>
                  </a:rPr>
                  <a:t>Given two points p (</a:t>
                </a:r>
                <a:r>
                  <a:rPr lang="en-IN" b="1" dirty="0" err="1">
                    <a:latin typeface="Times New Roman" pitchFamily="18" charset="0"/>
                    <a:cs typeface="Times New Roman" pitchFamily="18" charset="0"/>
                  </a:rPr>
                  <a:t>x,y</a:t>
                </a:r>
                <a:r>
                  <a:rPr lang="en-IN" b="1" dirty="0">
                    <a:latin typeface="Times New Roman" pitchFamily="18" charset="0"/>
                    <a:cs typeface="Times New Roman" pitchFamily="18" charset="0"/>
                  </a:rPr>
                  <a:t>) and q(</a:t>
                </a:r>
                <a:r>
                  <a:rPr lang="en-IN" b="1" dirty="0" err="1">
                    <a:latin typeface="Times New Roman" pitchFamily="18" charset="0"/>
                    <a:cs typeface="Times New Roman" pitchFamily="18" charset="0"/>
                  </a:rPr>
                  <a:t>s,t</a:t>
                </a:r>
                <a:r>
                  <a:rPr lang="en-IN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lvl="1"/>
                <a:endParaRPr lang="en-IN" b="1" i="1" dirty="0" smtClean="0">
                  <a:latin typeface="Cambria Math"/>
                  <a:cs typeface="Times New Roman" pitchFamily="18" charset="0"/>
                </a:endParaRPr>
              </a:p>
              <a:p>
                <a:pPr lvl="1"/>
                <a:r>
                  <a:rPr lang="en-IN" b="1" i="1" dirty="0">
                    <a:latin typeface="Cambria Math"/>
                    <a:cs typeface="Times New Roman" pitchFamily="18" charset="0"/>
                  </a:rPr>
                  <a:t>	</a:t>
                </a:r>
                <a:r>
                  <a:rPr lang="en-IN" b="1" i="1" dirty="0" smtClean="0">
                    <a:latin typeface="Cambria Math"/>
                    <a:cs typeface="Times New Roman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/>
                            <a:cs typeface="Times New Roman" pitchFamily="18" charset="0"/>
                          </a:rPr>
                          <m:t>𝑫</m:t>
                        </m:r>
                      </m:e>
                      <m:sub>
                        <m:r>
                          <a:rPr lang="en-IN" b="1" i="1" smtClean="0">
                            <a:latin typeface="Cambria Math"/>
                            <a:cs typeface="Times New Roman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IN" b="1" dirty="0" smtClean="0">
                    <a:latin typeface="Times New Roman" pitchFamily="18" charset="0"/>
                    <a:cs typeface="Times New Roman" pitchFamily="18" charset="0"/>
                  </a:rPr>
                  <a:t>(p , q)=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/>
                            <a:cs typeface="Times New Roman" pitchFamily="18" charset="0"/>
                          </a:rPr>
                          <m:t>𝐱</m:t>
                        </m:r>
                        <m:r>
                          <a:rPr lang="en-IN" b="1" i="0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b="1" i="0" smtClean="0">
                            <a:latin typeface="Cambria Math"/>
                            <a:cs typeface="Times New Roman" pitchFamily="18" charset="0"/>
                          </a:rPr>
                          <m:t>𝐬</m:t>
                        </m:r>
                      </m:e>
                    </m:d>
                    <m:r>
                      <a:rPr lang="en-IN" b="1" i="0" smtClean="0">
                        <a:latin typeface="Cambria Math"/>
                        <a:cs typeface="Times New Roman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/>
                            <a:cs typeface="Times New Roman" pitchFamily="18" charset="0"/>
                          </a:rPr>
                          <m:t>𝐲</m:t>
                        </m:r>
                        <m:r>
                          <a:rPr lang="en-IN" b="1" i="0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b="1" i="0" smtClean="0">
                            <a:latin typeface="Cambria Math"/>
                            <a:cs typeface="Times New Roman" pitchFamily="18" charset="0"/>
                          </a:rPr>
                          <m:t>𝐭</m:t>
                        </m:r>
                      </m:e>
                    </m:d>
                  </m:oMath>
                </a14:m>
                <a:endParaRPr lang="en-IN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IN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IN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IN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Chess Board </a:t>
                </a:r>
                <a:r>
                  <a:rPr lang="en-IN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Distance: </a:t>
                </a:r>
                <a:r>
                  <a:rPr lang="en-IN" b="1" dirty="0">
                    <a:latin typeface="Times New Roman" pitchFamily="18" charset="0"/>
                    <a:cs typeface="Times New Roman" pitchFamily="18" charset="0"/>
                  </a:rPr>
                  <a:t>Given two points p (</a:t>
                </a:r>
                <a:r>
                  <a:rPr lang="en-IN" b="1" dirty="0" err="1">
                    <a:latin typeface="Times New Roman" pitchFamily="18" charset="0"/>
                    <a:cs typeface="Times New Roman" pitchFamily="18" charset="0"/>
                  </a:rPr>
                  <a:t>x,y</a:t>
                </a:r>
                <a:r>
                  <a:rPr lang="en-IN" b="1" dirty="0">
                    <a:latin typeface="Times New Roman" pitchFamily="18" charset="0"/>
                    <a:cs typeface="Times New Roman" pitchFamily="18" charset="0"/>
                  </a:rPr>
                  <a:t>) and q(</a:t>
                </a:r>
                <a:r>
                  <a:rPr lang="en-IN" b="1" dirty="0" err="1">
                    <a:latin typeface="Times New Roman" pitchFamily="18" charset="0"/>
                    <a:cs typeface="Times New Roman" pitchFamily="18" charset="0"/>
                  </a:rPr>
                  <a:t>s,t</a:t>
                </a:r>
                <a:r>
                  <a:rPr lang="en-IN" b="1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I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IN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5"/>
                <a:r>
                  <a:rPr lang="en-IN" b="1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IN" b="1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/>
                            <a:cs typeface="Times New Roman" pitchFamily="18" charset="0"/>
                          </a:rPr>
                          <m:t>𝑫</m:t>
                        </m:r>
                      </m:e>
                      <m:sub>
                        <m:r>
                          <a:rPr lang="en-IN" b="1" i="1" smtClean="0">
                            <a:latin typeface="Cambria Math"/>
                            <a:cs typeface="Times New Roman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IN" b="1" dirty="0">
                    <a:latin typeface="Times New Roman" pitchFamily="18" charset="0"/>
                    <a:cs typeface="Times New Roman" pitchFamily="18" charset="0"/>
                  </a:rPr>
                  <a:t>(p , q)= </a:t>
                </a:r>
                <a:r>
                  <a:rPr lang="en-IN" b="1" dirty="0" smtClean="0">
                    <a:latin typeface="Times New Roman" pitchFamily="18" charset="0"/>
                    <a:cs typeface="Times New Roman" pitchFamily="18" charset="0"/>
                  </a:rPr>
                  <a:t>max(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/>
                            <a:cs typeface="Times New Roman" pitchFamily="18" charset="0"/>
                          </a:rPr>
                          <m:t>𝐱</m:t>
                        </m:r>
                        <m:r>
                          <a:rPr lang="en-IN" b="1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b="1">
                            <a:latin typeface="Cambria Math"/>
                            <a:cs typeface="Times New Roman" pitchFamily="18" charset="0"/>
                          </a:rPr>
                          <m:t>𝐬</m:t>
                        </m:r>
                      </m:e>
                    </m:d>
                    <m:r>
                      <a:rPr lang="en-IN" b="1">
                        <a:latin typeface="Cambria Math"/>
                        <a:cs typeface="Times New Roman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IN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/>
                            <a:cs typeface="Times New Roman" pitchFamily="18" charset="0"/>
                          </a:rPr>
                          <m:t>𝐲</m:t>
                        </m:r>
                        <m:r>
                          <a:rPr lang="en-IN" b="1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b="1">
                            <a:latin typeface="Cambria Math"/>
                            <a:cs typeface="Times New Roman" pitchFamily="18" charset="0"/>
                          </a:rPr>
                          <m:t>𝐭</m:t>
                        </m:r>
                      </m:e>
                    </m:d>
                    <m:r>
                      <a:rPr lang="en-IN" b="1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IN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5"/>
                <a:endParaRPr lang="en-IN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07" y="1052736"/>
                <a:ext cx="7992888" cy="4256999"/>
              </a:xfrm>
              <a:prstGeom prst="rect">
                <a:avLst/>
              </a:prstGeom>
              <a:blipFill rotWithShape="1">
                <a:blip r:embed="rId2"/>
                <a:stretch>
                  <a:fillRect l="-457" t="-7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91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rial Black" pitchFamily="34" charset="0"/>
              </a:rPr>
              <a:t>Image Representation in Digital Computer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Image is a 2D light intensity function f(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digital image f(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is discretised both in spatial coordinates and brightness.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be considered as a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whose row and column specify a point in the image and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element value specifies </a:t>
            </a:r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gray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level value at that point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These elements are referred to as pixels.</a:t>
            </a: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rial Black" pitchFamily="34" charset="0"/>
              </a:rPr>
              <a:t>Image Representation in Digital Computer</a:t>
            </a:r>
            <a:endParaRPr lang="en-IN" dirty="0"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465" y="1628800"/>
            <a:ext cx="460851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2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rial Black" pitchFamily="34" charset="0"/>
              </a:rPr>
              <a:t>Sampling and Quantization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Spatial discretization by Grids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Intensity discretization by Quantization</a:t>
            </a: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08920"/>
            <a:ext cx="532859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2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rial Black" pitchFamily="34" charset="0"/>
              </a:rPr>
              <a:t>Sampling and Quantization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1484784"/>
            <a:ext cx="799288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Spatial discretization by Grids ( Sampling)</a:t>
            </a:r>
          </a:p>
          <a:p>
            <a:pPr marL="0" lvl="1"/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IN" dirty="0" smtClean="0"/>
              <a:t>Instead of storing all the intensity values of all possible points in the image we try to take samples of the image on a regular grid. </a:t>
            </a:r>
          </a:p>
          <a:p>
            <a:pPr marL="742950" lvl="1" indent="-285750">
              <a:buFontTx/>
              <a:buChar char="-"/>
            </a:pPr>
            <a:r>
              <a:rPr lang="en-IN" dirty="0" smtClean="0"/>
              <a:t>The grid is superimposed on this particular image and what we do is we take samples, image samples at various grid points.</a:t>
            </a:r>
          </a:p>
          <a:p>
            <a:pPr marL="742950" lvl="1" indent="-285750">
              <a:buFontTx/>
              <a:buChar char="-"/>
            </a:pPr>
            <a:r>
              <a:rPr lang="en-IN" dirty="0" smtClean="0"/>
              <a:t>Typically for image processing applications, the image size which is used is either 256 x 256 elements, 512 x 512 elements, 1 K x 1 K elements and so on. </a:t>
            </a:r>
          </a:p>
          <a:p>
            <a:pPr marL="285750" lvl="1" indent="-285750">
              <a:buFontTx/>
              <a:buChar char="-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Intensity discretization by Quantization</a:t>
            </a:r>
          </a:p>
          <a:p>
            <a:pPr lvl="1"/>
            <a:endParaRPr lang="en-IN" dirty="0"/>
          </a:p>
          <a:p>
            <a:pPr marL="742950" lvl="1" indent="-285750">
              <a:buFontTx/>
              <a:buChar char="-"/>
            </a:pPr>
            <a:r>
              <a:rPr lang="en-IN" dirty="0" smtClean="0"/>
              <a:t>After sampling, at every point the value of that particular sample is again continuous. So it can assume any of the infinite possible values, which again cannot be represented in a digital computer. </a:t>
            </a:r>
          </a:p>
          <a:p>
            <a:pPr marL="742950" lvl="1" indent="-285750">
              <a:buFontTx/>
              <a:buChar char="-"/>
            </a:pPr>
            <a:r>
              <a:rPr lang="en-IN" dirty="0"/>
              <a:t>Q</a:t>
            </a:r>
            <a:r>
              <a:rPr lang="en-IN" dirty="0" smtClean="0"/>
              <a:t>uantization is done using 8 bits for black and white image and using 24 bits for </a:t>
            </a:r>
            <a:r>
              <a:rPr lang="en-IN" dirty="0" err="1" smtClean="0"/>
              <a:t>color</a:t>
            </a:r>
            <a:r>
              <a:rPr lang="en-IN" dirty="0" smtClean="0"/>
              <a:t> image ( RGB planes). </a:t>
            </a:r>
          </a:p>
          <a:p>
            <a:pPr lvl="1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2157412"/>
            <a:ext cx="51149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rial Black" pitchFamily="34" charset="0"/>
              </a:rPr>
              <a:t>Desired Output after sampling and quantization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1484784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/>
              <a:t>Image should be represented in a form of finite two dimensional matrix like this. So this is a matrix representation of an image and this matrix has got finite number of elements.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08114"/>
            <a:ext cx="5904656" cy="399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2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Arial Black" pitchFamily="34" charset="0"/>
              </a:rPr>
              <a:t>Image Digitization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1484784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FF0000"/>
                </a:solidFill>
              </a:rPr>
              <a:t>Image Digitization= Sampling + Quantization</a:t>
            </a:r>
            <a:r>
              <a:rPr lang="en-IN" sz="2400" b="1" dirty="0" smtClean="0"/>
              <a:t/>
            </a:r>
            <a:br>
              <a:rPr lang="en-IN" sz="2400" b="1" dirty="0" smtClean="0"/>
            </a:br>
            <a:endParaRPr lang="en-IN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176463"/>
            <a:ext cx="5715000" cy="3556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2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Arial Black" pitchFamily="34" charset="0"/>
              </a:rPr>
              <a:t>Image Digitization</a:t>
            </a:r>
            <a:endParaRPr lang="en-IN" dirty="0">
              <a:latin typeface="Arial Black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988840"/>
            <a:ext cx="61912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601</Words>
  <Application>Microsoft Office PowerPoint</Application>
  <PresentationFormat>On-screen Show (4:3)</PresentationFormat>
  <Paragraphs>100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Cambria Math</vt:lpstr>
      <vt:lpstr>source-serif-pro</vt:lpstr>
      <vt:lpstr>Times New Roman</vt:lpstr>
      <vt:lpstr>Office Theme</vt:lpstr>
      <vt:lpstr>Chapter 4</vt:lpstr>
      <vt:lpstr>Need for Image Processing</vt:lpstr>
      <vt:lpstr>Image Representation in Digital Computer</vt:lpstr>
      <vt:lpstr>Image Representation in Digital Computer</vt:lpstr>
      <vt:lpstr>Sampling and Quantization</vt:lpstr>
      <vt:lpstr>Sampling and Quantization</vt:lpstr>
      <vt:lpstr>Desired Output after sampling and quantization</vt:lpstr>
      <vt:lpstr>Image Digitization</vt:lpstr>
      <vt:lpstr>Image Digitization</vt:lpstr>
      <vt:lpstr>Types of Images</vt:lpstr>
      <vt:lpstr>Image Digitization</vt:lpstr>
      <vt:lpstr>Advantage of Digitization</vt:lpstr>
      <vt:lpstr>Relationship between Pixels</vt:lpstr>
      <vt:lpstr>Relationship between Pixels</vt:lpstr>
      <vt:lpstr>Relationship between Pixels</vt:lpstr>
      <vt:lpstr>Connectivity</vt:lpstr>
      <vt:lpstr>Connectivity</vt:lpstr>
      <vt:lpstr>Connectivity</vt:lpstr>
      <vt:lpstr>Connectivity</vt:lpstr>
      <vt:lpstr>Example for solving</vt:lpstr>
      <vt:lpstr>Example for solving</vt:lpstr>
      <vt:lpstr>Example for solving</vt:lpstr>
      <vt:lpstr>Example for solving</vt:lpstr>
      <vt:lpstr>Image File Formats</vt:lpstr>
      <vt:lpstr>Distance Measures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Ruhina Karani</dc:creator>
  <cp:lastModifiedBy>Ruhina Karani</cp:lastModifiedBy>
  <cp:revision>53</cp:revision>
  <dcterms:created xsi:type="dcterms:W3CDTF">2019-09-07T05:20:38Z</dcterms:created>
  <dcterms:modified xsi:type="dcterms:W3CDTF">2024-08-08T07:48:10Z</dcterms:modified>
</cp:coreProperties>
</file>