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535" r:id="rId2"/>
    <p:sldId id="409" r:id="rId3"/>
    <p:sldId id="522" r:id="rId4"/>
    <p:sldId id="523" r:id="rId5"/>
    <p:sldId id="524" r:id="rId6"/>
    <p:sldId id="525" r:id="rId7"/>
    <p:sldId id="528" r:id="rId8"/>
    <p:sldId id="526" r:id="rId9"/>
    <p:sldId id="529" r:id="rId10"/>
    <p:sldId id="530" r:id="rId11"/>
    <p:sldId id="527" r:id="rId12"/>
    <p:sldId id="534" r:id="rId13"/>
    <p:sldId id="410" r:id="rId14"/>
    <p:sldId id="412" r:id="rId15"/>
    <p:sldId id="413" r:id="rId16"/>
    <p:sldId id="414" r:id="rId17"/>
    <p:sldId id="415" r:id="rId18"/>
    <p:sldId id="418" r:id="rId19"/>
    <p:sldId id="491" r:id="rId20"/>
    <p:sldId id="533" r:id="rId21"/>
    <p:sldId id="417" r:id="rId22"/>
    <p:sldId id="498" r:id="rId23"/>
    <p:sldId id="536" r:id="rId24"/>
    <p:sldId id="499" r:id="rId25"/>
    <p:sldId id="500" r:id="rId26"/>
    <p:sldId id="501" r:id="rId27"/>
    <p:sldId id="503" r:id="rId28"/>
    <p:sldId id="505" r:id="rId29"/>
    <p:sldId id="504" r:id="rId30"/>
    <p:sldId id="532" r:id="rId31"/>
    <p:sldId id="502" r:id="rId32"/>
    <p:sldId id="506" r:id="rId33"/>
    <p:sldId id="507" r:id="rId34"/>
    <p:sldId id="531" r:id="rId35"/>
    <p:sldId id="50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62FAC9-2BB7-FEBC-6FB4-B5D6010649A5}" v="65" dt="2023-09-12T06:52:21.7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9675" autoAdjust="0"/>
  </p:normalViewPr>
  <p:slideViewPr>
    <p:cSldViewPr snapToGrid="0">
      <p:cViewPr varScale="1">
        <p:scale>
          <a:sx n="103" d="100"/>
          <a:sy n="103" d="100"/>
        </p:scale>
        <p:origin x="9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9c799ef85dcb59a22e475a179944897e7450f321d3b1f45af853f18f39af0565::" providerId="AD" clId="Web-{6E62FAC9-2BB7-FEBC-6FB4-B5D6010649A5}"/>
    <pc:docChg chg="addSld delSld modSld">
      <pc:chgData name="Guest User" userId="S::urn:spo:anon#9c799ef85dcb59a22e475a179944897e7450f321d3b1f45af853f18f39af0565::" providerId="AD" clId="Web-{6E62FAC9-2BB7-FEBC-6FB4-B5D6010649A5}" dt="2023-09-12T06:52:21.739" v="42"/>
      <pc:docMkLst>
        <pc:docMk/>
      </pc:docMkLst>
      <pc:sldChg chg="modSp">
        <pc:chgData name="Guest User" userId="S::urn:spo:anon#9c799ef85dcb59a22e475a179944897e7450f321d3b1f45af853f18f39af0565::" providerId="AD" clId="Web-{6E62FAC9-2BB7-FEBC-6FB4-B5D6010649A5}" dt="2023-09-12T06:37:42.032" v="13" actId="20577"/>
        <pc:sldMkLst>
          <pc:docMk/>
          <pc:sldMk cId="2742220967" sldId="500"/>
        </pc:sldMkLst>
        <pc:spChg chg="mod">
          <ac:chgData name="Guest User" userId="S::urn:spo:anon#9c799ef85dcb59a22e475a179944897e7450f321d3b1f45af853f18f39af0565::" providerId="AD" clId="Web-{6E62FAC9-2BB7-FEBC-6FB4-B5D6010649A5}" dt="2023-09-12T06:37:42.032" v="13" actId="20577"/>
          <ac:spMkLst>
            <pc:docMk/>
            <pc:sldMk cId="2742220967" sldId="500"/>
            <ac:spMk id="2" creationId="{00000000-0000-0000-0000-000000000000}"/>
          </ac:spMkLst>
        </pc:spChg>
      </pc:sldChg>
      <pc:sldChg chg="del">
        <pc:chgData name="Guest User" userId="S::urn:spo:anon#9c799ef85dcb59a22e475a179944897e7450f321d3b1f45af853f18f39af0565::" providerId="AD" clId="Web-{6E62FAC9-2BB7-FEBC-6FB4-B5D6010649A5}" dt="2023-09-12T06:52:21.739" v="42"/>
        <pc:sldMkLst>
          <pc:docMk/>
          <pc:sldMk cId="1516820572" sldId="509"/>
        </pc:sldMkLst>
      </pc:sldChg>
      <pc:sldChg chg="modSp add replId">
        <pc:chgData name="Guest User" userId="S::urn:spo:anon#9c799ef85dcb59a22e475a179944897e7450f321d3b1f45af853f18f39af0565::" providerId="AD" clId="Web-{6E62FAC9-2BB7-FEBC-6FB4-B5D6010649A5}" dt="2023-09-12T06:38:51.596" v="31" actId="20577"/>
        <pc:sldMkLst>
          <pc:docMk/>
          <pc:sldMk cId="320591110" sldId="536"/>
        </pc:sldMkLst>
        <pc:spChg chg="mod">
          <ac:chgData name="Guest User" userId="S::urn:spo:anon#9c799ef85dcb59a22e475a179944897e7450f321d3b1f45af853f18f39af0565::" providerId="AD" clId="Web-{6E62FAC9-2BB7-FEBC-6FB4-B5D6010649A5}" dt="2023-09-12T06:38:51.596" v="31" actId="20577"/>
          <ac:spMkLst>
            <pc:docMk/>
            <pc:sldMk cId="320591110" sldId="536"/>
            <ac:spMk id="2" creationId="{00000000-0000-0000-0000-000000000000}"/>
          </ac:spMkLst>
        </pc:spChg>
      </pc:sldChg>
      <pc:sldChg chg="new del">
        <pc:chgData name="Guest User" userId="S::urn:spo:anon#9c799ef85dcb59a22e475a179944897e7450f321d3b1f45af853f18f39af0565::" providerId="AD" clId="Web-{6E62FAC9-2BB7-FEBC-6FB4-B5D6010649A5}" dt="2023-09-12T06:37:52.079" v="15"/>
        <pc:sldMkLst>
          <pc:docMk/>
          <pc:sldMk cId="1748788098" sldId="536"/>
        </pc:sldMkLst>
      </pc:sldChg>
      <pc:sldChg chg="addSp delSp modSp add del replId">
        <pc:chgData name="Guest User" userId="S::urn:spo:anon#9c799ef85dcb59a22e475a179944897e7450f321d3b1f45af853f18f39af0565::" providerId="AD" clId="Web-{6E62FAC9-2BB7-FEBC-6FB4-B5D6010649A5}" dt="2023-09-12T06:40:51.974" v="41"/>
        <pc:sldMkLst>
          <pc:docMk/>
          <pc:sldMk cId="3262376878" sldId="537"/>
        </pc:sldMkLst>
        <pc:spChg chg="mod">
          <ac:chgData name="Guest User" userId="S::urn:spo:anon#9c799ef85dcb59a22e475a179944897e7450f321d3b1f45af853f18f39af0565::" providerId="AD" clId="Web-{6E62FAC9-2BB7-FEBC-6FB4-B5D6010649A5}" dt="2023-09-12T06:40:01.926" v="34" actId="20577"/>
          <ac:spMkLst>
            <pc:docMk/>
            <pc:sldMk cId="3262376878" sldId="537"/>
            <ac:spMk id="2" creationId="{00000000-0000-0000-0000-000000000000}"/>
          </ac:spMkLst>
        </pc:spChg>
        <pc:picChg chg="add del mod">
          <ac:chgData name="Guest User" userId="S::urn:spo:anon#9c799ef85dcb59a22e475a179944897e7450f321d3b1f45af853f18f39af0565::" providerId="AD" clId="Web-{6E62FAC9-2BB7-FEBC-6FB4-B5D6010649A5}" dt="2023-09-12T06:40:06.191" v="37"/>
          <ac:picMkLst>
            <pc:docMk/>
            <pc:sldMk cId="3262376878" sldId="537"/>
            <ac:picMk id="3" creationId="{BB0F03A7-E2D5-5537-935B-1CB322A82AFE}"/>
          </ac:picMkLst>
        </pc:picChg>
        <pc:picChg chg="add del mod">
          <ac:chgData name="Guest User" userId="S::urn:spo:anon#9c799ef85dcb59a22e475a179944897e7450f321d3b1f45af853f18f39af0565::" providerId="AD" clId="Web-{6E62FAC9-2BB7-FEBC-6FB4-B5D6010649A5}" dt="2023-09-12T06:40:38.052" v="40"/>
          <ac:picMkLst>
            <pc:docMk/>
            <pc:sldMk cId="3262376878" sldId="537"/>
            <ac:picMk id="6" creationId="{3053EEBC-AE45-01AB-B842-D8A6664D2CF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2EE44-1AB5-40A7-B1F1-E177ABE92A3F}" type="datetimeFigureOut">
              <a:rPr lang="en-US" smtClean="0"/>
              <a:t>9/11/2023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A4C2C4-6FE2-4473-B21F-ACE5173EB4C6}" type="slidenum">
              <a:rPr lang="en-US" smtClean="0"/>
              <a:t>‹#›</a:t>
            </a:fld>
            <a:endParaRPr lang="en-US"/>
          </a:p>
        </p:txBody>
      </p:sp>
    </p:spTree>
    <p:extLst>
      <p:ext uri="{BB962C8B-B14F-4D97-AF65-F5344CB8AC3E}">
        <p14:creationId xmlns:p14="http://schemas.microsoft.com/office/powerpoint/2010/main" val="4096723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617235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94347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063310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710495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613817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381424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472512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251011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225574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096464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66880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408071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1116926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513749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749618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547738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032564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039504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4165221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354153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787616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835493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140049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FD7AE61-87DC-4554-A01F-182CFC75E7E6}"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531E8-CB3B-4585-878D-C855E26057DC}" type="slidenum">
              <a:rPr lang="en-US" smtClean="0"/>
              <a:t>‹#›</a:t>
            </a:fld>
            <a:endParaRPr lang="en-US"/>
          </a:p>
        </p:txBody>
      </p:sp>
    </p:spTree>
    <p:extLst>
      <p:ext uri="{BB962C8B-B14F-4D97-AF65-F5344CB8AC3E}">
        <p14:creationId xmlns:p14="http://schemas.microsoft.com/office/powerpoint/2010/main" val="1635172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D7AE61-87DC-4554-A01F-182CFC75E7E6}"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531E8-CB3B-4585-878D-C855E26057DC}" type="slidenum">
              <a:rPr lang="en-US" smtClean="0"/>
              <a:t>‹#›</a:t>
            </a:fld>
            <a:endParaRPr lang="en-US"/>
          </a:p>
        </p:txBody>
      </p:sp>
    </p:spTree>
    <p:extLst>
      <p:ext uri="{BB962C8B-B14F-4D97-AF65-F5344CB8AC3E}">
        <p14:creationId xmlns:p14="http://schemas.microsoft.com/office/powerpoint/2010/main" val="1963391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D7AE61-87DC-4554-A01F-182CFC75E7E6}"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531E8-CB3B-4585-878D-C855E26057DC}" type="slidenum">
              <a:rPr lang="en-US" smtClean="0"/>
              <a:t>‹#›</a:t>
            </a:fld>
            <a:endParaRPr lang="en-US"/>
          </a:p>
        </p:txBody>
      </p:sp>
    </p:spTree>
    <p:extLst>
      <p:ext uri="{BB962C8B-B14F-4D97-AF65-F5344CB8AC3E}">
        <p14:creationId xmlns:p14="http://schemas.microsoft.com/office/powerpoint/2010/main" val="1789902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D7AE61-87DC-4554-A01F-182CFC75E7E6}"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531E8-CB3B-4585-878D-C855E26057DC}" type="slidenum">
              <a:rPr lang="en-US" smtClean="0"/>
              <a:t>‹#›</a:t>
            </a:fld>
            <a:endParaRPr lang="en-US"/>
          </a:p>
        </p:txBody>
      </p:sp>
    </p:spTree>
    <p:extLst>
      <p:ext uri="{BB962C8B-B14F-4D97-AF65-F5344CB8AC3E}">
        <p14:creationId xmlns:p14="http://schemas.microsoft.com/office/powerpoint/2010/main" val="1894624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D7AE61-87DC-4554-A01F-182CFC75E7E6}"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531E8-CB3B-4585-878D-C855E26057DC}" type="slidenum">
              <a:rPr lang="en-US" smtClean="0"/>
              <a:t>‹#›</a:t>
            </a:fld>
            <a:endParaRPr lang="en-US"/>
          </a:p>
        </p:txBody>
      </p:sp>
    </p:spTree>
    <p:extLst>
      <p:ext uri="{BB962C8B-B14F-4D97-AF65-F5344CB8AC3E}">
        <p14:creationId xmlns:p14="http://schemas.microsoft.com/office/powerpoint/2010/main" val="2186837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D7AE61-87DC-4554-A01F-182CFC75E7E6}"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531E8-CB3B-4585-878D-C855E26057DC}" type="slidenum">
              <a:rPr lang="en-US" smtClean="0"/>
              <a:t>‹#›</a:t>
            </a:fld>
            <a:endParaRPr lang="en-US"/>
          </a:p>
        </p:txBody>
      </p:sp>
    </p:spTree>
    <p:extLst>
      <p:ext uri="{BB962C8B-B14F-4D97-AF65-F5344CB8AC3E}">
        <p14:creationId xmlns:p14="http://schemas.microsoft.com/office/powerpoint/2010/main" val="492073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D7AE61-87DC-4554-A01F-182CFC75E7E6}" type="datetimeFigureOut">
              <a:rPr lang="en-US" smtClean="0"/>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8531E8-CB3B-4585-878D-C855E26057DC}" type="slidenum">
              <a:rPr lang="en-US" smtClean="0"/>
              <a:t>‹#›</a:t>
            </a:fld>
            <a:endParaRPr lang="en-US"/>
          </a:p>
        </p:txBody>
      </p:sp>
    </p:spTree>
    <p:extLst>
      <p:ext uri="{BB962C8B-B14F-4D97-AF65-F5344CB8AC3E}">
        <p14:creationId xmlns:p14="http://schemas.microsoft.com/office/powerpoint/2010/main" val="257619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D7AE61-87DC-4554-A01F-182CFC75E7E6}" type="datetimeFigureOut">
              <a:rPr lang="en-US" smtClean="0"/>
              <a:t>9/11/2023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8531E8-CB3B-4585-878D-C855E26057DC}" type="slidenum">
              <a:rPr lang="en-US" smtClean="0"/>
              <a:t>‹#›</a:t>
            </a:fld>
            <a:endParaRPr lang="en-US"/>
          </a:p>
        </p:txBody>
      </p:sp>
    </p:spTree>
    <p:extLst>
      <p:ext uri="{BB962C8B-B14F-4D97-AF65-F5344CB8AC3E}">
        <p14:creationId xmlns:p14="http://schemas.microsoft.com/office/powerpoint/2010/main" val="2915865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D7AE61-87DC-4554-A01F-182CFC75E7E6}" type="datetimeFigureOut">
              <a:rPr lang="en-US" smtClean="0"/>
              <a:t>9/11/2023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8531E8-CB3B-4585-878D-C855E26057DC}" type="slidenum">
              <a:rPr lang="en-US" smtClean="0"/>
              <a:t>‹#›</a:t>
            </a:fld>
            <a:endParaRPr lang="en-US"/>
          </a:p>
        </p:txBody>
      </p:sp>
    </p:spTree>
    <p:extLst>
      <p:ext uri="{BB962C8B-B14F-4D97-AF65-F5344CB8AC3E}">
        <p14:creationId xmlns:p14="http://schemas.microsoft.com/office/powerpoint/2010/main" val="2158845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D7AE61-87DC-4554-A01F-182CFC75E7E6}"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531E8-CB3B-4585-878D-C855E26057DC}" type="slidenum">
              <a:rPr lang="en-US" smtClean="0"/>
              <a:t>‹#›</a:t>
            </a:fld>
            <a:endParaRPr lang="en-US"/>
          </a:p>
        </p:txBody>
      </p:sp>
    </p:spTree>
    <p:extLst>
      <p:ext uri="{BB962C8B-B14F-4D97-AF65-F5344CB8AC3E}">
        <p14:creationId xmlns:p14="http://schemas.microsoft.com/office/powerpoint/2010/main" val="420145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D7AE61-87DC-4554-A01F-182CFC75E7E6}"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531E8-CB3B-4585-878D-C855E26057DC}" type="slidenum">
              <a:rPr lang="en-US" smtClean="0"/>
              <a:t>‹#›</a:t>
            </a:fld>
            <a:endParaRPr lang="en-US"/>
          </a:p>
        </p:txBody>
      </p:sp>
    </p:spTree>
    <p:extLst>
      <p:ext uri="{BB962C8B-B14F-4D97-AF65-F5344CB8AC3E}">
        <p14:creationId xmlns:p14="http://schemas.microsoft.com/office/powerpoint/2010/main" val="1218155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7AE61-87DC-4554-A01F-182CFC75E7E6}" type="datetimeFigureOut">
              <a:rPr lang="en-US" smtClean="0"/>
              <a:t>9/11/2023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531E8-CB3B-4585-878D-C855E26057DC}" type="slidenum">
              <a:rPr lang="en-US" smtClean="0"/>
              <a:t>‹#›</a:t>
            </a:fld>
            <a:endParaRPr lang="en-US"/>
          </a:p>
        </p:txBody>
      </p:sp>
    </p:spTree>
    <p:extLst>
      <p:ext uri="{BB962C8B-B14F-4D97-AF65-F5344CB8AC3E}">
        <p14:creationId xmlns:p14="http://schemas.microsoft.com/office/powerpoint/2010/main" val="2650031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35902" y="1548882"/>
            <a:ext cx="11548188" cy="370425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4400" b="1" dirty="0">
                <a:solidFill>
                  <a:schemeClr val="tx1"/>
                </a:solidFill>
                <a:latin typeface="Times New Roman" panose="02020603050405020304" pitchFamily="18" charset="0"/>
                <a:cs typeface="Times New Roman" panose="02020603050405020304" pitchFamily="18" charset="0"/>
              </a:rPr>
              <a:t>Introduction to Personal Finance</a:t>
            </a:r>
          </a:p>
        </p:txBody>
      </p:sp>
    </p:spTree>
    <p:extLst>
      <p:ext uri="{BB962C8B-B14F-4D97-AF65-F5344CB8AC3E}">
        <p14:creationId xmlns:p14="http://schemas.microsoft.com/office/powerpoint/2010/main" val="1872091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83771" y="634482"/>
            <a:ext cx="11056776" cy="595293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Rounded Rectangle 2"/>
          <p:cNvSpPr/>
          <p:nvPr/>
        </p:nvSpPr>
        <p:spPr>
          <a:xfrm>
            <a:off x="1127364" y="823394"/>
            <a:ext cx="9612171" cy="55724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tx1"/>
                </a:solidFill>
                <a:latin typeface="Times New Roman" panose="02020603050405020304" pitchFamily="18" charset="0"/>
                <a:cs typeface="Times New Roman" panose="02020603050405020304" pitchFamily="18" charset="0"/>
              </a:rPr>
              <a:t>5. Create and implement your financial action plan</a:t>
            </a:r>
            <a:endParaRPr lang="en-US" sz="3600" dirty="0">
              <a:latin typeface="Times New Roman" panose="02020603050405020304" pitchFamily="18" charset="0"/>
              <a:cs typeface="Times New Roman" panose="02020603050405020304" pitchFamily="18" charset="0"/>
            </a:endParaRPr>
          </a:p>
        </p:txBody>
      </p:sp>
      <p:sp>
        <p:nvSpPr>
          <p:cNvPr id="2" name="Rectangle 1"/>
          <p:cNvSpPr/>
          <p:nvPr/>
        </p:nvSpPr>
        <p:spPr>
          <a:xfrm>
            <a:off x="1026367" y="1380639"/>
            <a:ext cx="10571583" cy="4893647"/>
          </a:xfrm>
          <a:prstGeom prst="rect">
            <a:avLst/>
          </a:prstGeom>
        </p:spPr>
        <p:txBody>
          <a:bodyPr wrap="square">
            <a:spAutoFit/>
          </a:bodyPr>
          <a:lstStyle/>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Having identified options for reaching your goals and having weighed each strategy, it’s now easier to look at the cost of your goals in terms of your current situation. </a:t>
            </a:r>
          </a:p>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can help you to prioritize your goals as you consider how much it will cost you to implement each one.</a:t>
            </a:r>
          </a:p>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Finalizing your plan will require you to make decisions as to which goals to pursue and the best courses of action to take.</a:t>
            </a:r>
          </a:p>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Once you’ve gone through the effort of creating your plan, discipline is paramount.</a:t>
            </a:r>
          </a:p>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Be conscious about establishing actionable steps you can take to lead you to success when creating your plan. Having concrete steps to take will help you ensure you are doing what you need to do to stay on track to accomplish your goals.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28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83771" y="634482"/>
            <a:ext cx="11056776" cy="5607698"/>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Rounded Rectangle 2"/>
          <p:cNvSpPr/>
          <p:nvPr/>
        </p:nvSpPr>
        <p:spPr>
          <a:xfrm>
            <a:off x="1127365" y="823394"/>
            <a:ext cx="6253150" cy="55724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tx1"/>
                </a:solidFill>
                <a:latin typeface="Times New Roman" panose="02020603050405020304" pitchFamily="18" charset="0"/>
                <a:cs typeface="Times New Roman" panose="02020603050405020304" pitchFamily="18" charset="0"/>
              </a:rPr>
              <a:t>6. Review and Revise your Plan</a:t>
            </a:r>
          </a:p>
        </p:txBody>
      </p:sp>
      <p:sp>
        <p:nvSpPr>
          <p:cNvPr id="2" name="Rectangle 1"/>
          <p:cNvSpPr/>
          <p:nvPr/>
        </p:nvSpPr>
        <p:spPr>
          <a:xfrm>
            <a:off x="1127364" y="1659590"/>
            <a:ext cx="10218659" cy="4093428"/>
          </a:xfrm>
          <a:prstGeom prst="rect">
            <a:avLst/>
          </a:prstGeom>
        </p:spPr>
        <p:txBody>
          <a:bodyPr wrap="square">
            <a:spAutoFit/>
          </a:bodyPr>
          <a:lstStyle/>
          <a:p>
            <a:pPr marL="285750" indent="-28575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One fact remains: life happens. For this reason, it is important to review your plan often and revise it as needed. </a:t>
            </a:r>
          </a:p>
          <a:p>
            <a:pPr marL="285750" indent="-28575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Reviewing your financial plan can help you to gauge your progress toward meeting your goals.</a:t>
            </a:r>
          </a:p>
          <a:p>
            <a:pPr marL="285750" indent="-28575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Your financial situation will change from time to time. You may incur unplanned expenses or receive unplanned incomes. These events may require you to change the path you will follow to reach your goal. </a:t>
            </a:r>
          </a:p>
          <a:p>
            <a:pPr marL="285750" indent="-28575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 fact is your life will change. Your financial plan will have to change too. Be faithful in reevaluating your plan from time to time to ensure your goals haven’t changed and that you are on pace to reach those goals.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7740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02637" y="1847462"/>
            <a:ext cx="11971176" cy="291115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6000" dirty="0">
                <a:latin typeface="Times New Roman" panose="02020603050405020304" pitchFamily="18" charset="0"/>
                <a:cs typeface="Times New Roman" panose="02020603050405020304" pitchFamily="18" charset="0"/>
              </a:rPr>
              <a:t>Money Management Skills</a:t>
            </a:r>
          </a:p>
        </p:txBody>
      </p:sp>
    </p:spTree>
    <p:extLst>
      <p:ext uri="{BB962C8B-B14F-4D97-AF65-F5344CB8AC3E}">
        <p14:creationId xmlns:p14="http://schemas.microsoft.com/office/powerpoint/2010/main" val="603513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37804" y="559837"/>
            <a:ext cx="10915996" cy="5698666"/>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Content Placeholder 2"/>
          <p:cNvSpPr>
            <a:spLocks noGrp="1"/>
          </p:cNvSpPr>
          <p:nvPr>
            <p:ph idx="1"/>
          </p:nvPr>
        </p:nvSpPr>
        <p:spPr>
          <a:xfrm>
            <a:off x="838200" y="1321772"/>
            <a:ext cx="10515600" cy="4351338"/>
          </a:xfrm>
        </p:spPr>
        <p:txBody>
          <a:bodyPr>
            <a:normAutofit/>
          </a:bodyPr>
          <a:lstStyle/>
          <a:p>
            <a:pPr lvl="0"/>
            <a:r>
              <a:rPr lang="en-IN" sz="3600" dirty="0">
                <a:latin typeface="Times New Roman" panose="02020603050405020304" pitchFamily="18" charset="0"/>
                <a:cs typeface="Times New Roman" panose="02020603050405020304" pitchFamily="18" charset="0"/>
              </a:rPr>
              <a:t>Set Realistic Financial Goals</a:t>
            </a:r>
          </a:p>
          <a:p>
            <a:pPr lvl="0"/>
            <a:r>
              <a:rPr lang="en-IN" sz="3600" dirty="0">
                <a:latin typeface="Times New Roman" panose="02020603050405020304" pitchFamily="18" charset="0"/>
                <a:cs typeface="Times New Roman" panose="02020603050405020304" pitchFamily="18" charset="0"/>
              </a:rPr>
              <a:t>Create a Personal Budget</a:t>
            </a:r>
          </a:p>
          <a:p>
            <a:pPr lvl="0"/>
            <a:r>
              <a:rPr lang="en-IN" sz="3600" dirty="0">
                <a:latin typeface="Times New Roman" panose="02020603050405020304" pitchFamily="18" charset="0"/>
                <a:cs typeface="Times New Roman" panose="02020603050405020304" pitchFamily="18" charset="0"/>
              </a:rPr>
              <a:t>Limit Credit Card Expenses</a:t>
            </a:r>
          </a:p>
          <a:p>
            <a:pPr lvl="0"/>
            <a:r>
              <a:rPr lang="en-IN" sz="3600" dirty="0">
                <a:latin typeface="Times New Roman" panose="02020603050405020304" pitchFamily="18" charset="0"/>
                <a:cs typeface="Times New Roman" panose="02020603050405020304" pitchFamily="18" charset="0"/>
              </a:rPr>
              <a:t>Contribute to Savings</a:t>
            </a:r>
          </a:p>
          <a:p>
            <a:pPr lvl="0"/>
            <a:r>
              <a:rPr lang="en-IN" sz="3600" dirty="0">
                <a:latin typeface="Times New Roman" panose="02020603050405020304" pitchFamily="18" charset="0"/>
                <a:cs typeface="Times New Roman" panose="02020603050405020304" pitchFamily="18" charset="0"/>
              </a:rPr>
              <a:t>Be Consistent</a:t>
            </a:r>
          </a:p>
          <a:p>
            <a:pPr marL="0" indent="0">
              <a:buNone/>
            </a:pPr>
            <a:endParaRPr lang="en-IN" dirty="0"/>
          </a:p>
        </p:txBody>
      </p:sp>
      <p:sp>
        <p:nvSpPr>
          <p:cNvPr id="5" name="Rounded Rectangle 4"/>
          <p:cNvSpPr/>
          <p:nvPr/>
        </p:nvSpPr>
        <p:spPr>
          <a:xfrm>
            <a:off x="3254744" y="356864"/>
            <a:ext cx="5282116" cy="557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latin typeface="Times New Roman" panose="02020603050405020304" pitchFamily="18" charset="0"/>
                <a:cs typeface="Times New Roman" panose="02020603050405020304" pitchFamily="18" charset="0"/>
              </a:rPr>
              <a:t>Money Management Skills</a:t>
            </a:r>
          </a:p>
        </p:txBody>
      </p:sp>
    </p:spTree>
    <p:extLst>
      <p:ext uri="{BB962C8B-B14F-4D97-AF65-F5344CB8AC3E}">
        <p14:creationId xmlns:p14="http://schemas.microsoft.com/office/powerpoint/2010/main" val="219922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72363" y="357296"/>
            <a:ext cx="10915996" cy="6192793"/>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IN" dirty="0"/>
          </a:p>
        </p:txBody>
      </p:sp>
      <p:sp>
        <p:nvSpPr>
          <p:cNvPr id="5" name="Rounded Rectangle 4"/>
          <p:cNvSpPr/>
          <p:nvPr/>
        </p:nvSpPr>
        <p:spPr>
          <a:xfrm>
            <a:off x="1392440" y="629898"/>
            <a:ext cx="6109372" cy="39891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sz="3600" dirty="0">
                <a:solidFill>
                  <a:schemeClr val="tx1"/>
                </a:solidFill>
                <a:latin typeface="Times New Roman" panose="02020603050405020304" pitchFamily="18" charset="0"/>
                <a:cs typeface="Times New Roman" panose="02020603050405020304" pitchFamily="18" charset="0"/>
              </a:rPr>
              <a:t>1. Set Realistic Financial Goals</a:t>
            </a:r>
          </a:p>
        </p:txBody>
      </p:sp>
      <p:sp>
        <p:nvSpPr>
          <p:cNvPr id="6" name="Rectangle 5"/>
          <p:cNvSpPr/>
          <p:nvPr/>
        </p:nvSpPr>
        <p:spPr>
          <a:xfrm>
            <a:off x="1183536" y="1447271"/>
            <a:ext cx="4641072" cy="1815882"/>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“knowing where you stand financially and create where you want to be in five, 10, or 25 years in the future”</a:t>
            </a:r>
          </a:p>
        </p:txBody>
      </p:sp>
      <p:pic>
        <p:nvPicPr>
          <p:cNvPr id="7" name="Picture 6" descr="retirement"/>
          <p:cNvPicPr/>
          <p:nvPr/>
        </p:nvPicPr>
        <p:blipFill>
          <a:blip r:embed="rId2">
            <a:extLst>
              <a:ext uri="{28A0092B-C50C-407E-A947-70E740481C1C}">
                <a14:useLocalDpi xmlns:a14="http://schemas.microsoft.com/office/drawing/2010/main" val="0"/>
              </a:ext>
            </a:extLst>
          </a:blip>
          <a:srcRect/>
          <a:stretch>
            <a:fillRect/>
          </a:stretch>
        </p:blipFill>
        <p:spPr bwMode="auto">
          <a:xfrm>
            <a:off x="6964455" y="1110343"/>
            <a:ext cx="3429847" cy="2034073"/>
          </a:xfrm>
          <a:prstGeom prst="rect">
            <a:avLst/>
          </a:prstGeom>
          <a:noFill/>
          <a:ln>
            <a:noFill/>
          </a:ln>
        </p:spPr>
      </p:pic>
      <p:sp>
        <p:nvSpPr>
          <p:cNvPr id="8" name="Rectangle 7"/>
          <p:cNvSpPr/>
          <p:nvPr/>
        </p:nvSpPr>
        <p:spPr>
          <a:xfrm>
            <a:off x="2773369" y="3410207"/>
            <a:ext cx="7191723" cy="2807820"/>
          </a:xfrm>
          <a:prstGeom prst="rect">
            <a:avLst/>
          </a:prstGeom>
        </p:spPr>
        <p:txBody>
          <a:bodyPr wrap="square">
            <a:spAutoFit/>
          </a:bodyPr>
          <a:lstStyle/>
          <a:p>
            <a:pPr algn="just">
              <a:lnSpc>
                <a:spcPct val="107000"/>
              </a:lnSpc>
              <a:spcAft>
                <a:spcPts val="800"/>
              </a:spcAft>
            </a:pPr>
            <a:r>
              <a:rPr lang="en-IN" sz="2800" dirty="0">
                <a:latin typeface="Times New Roman" panose="02020603050405020304" pitchFamily="18" charset="0"/>
                <a:ea typeface="Times New Roman" panose="02020603050405020304" pitchFamily="18" charset="0"/>
                <a:cs typeface="Times New Roman" panose="02020603050405020304" pitchFamily="18" charset="0"/>
              </a:rPr>
              <a:t>People should prioritize simple wins:</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800" dirty="0">
                <a:latin typeface="Times New Roman" panose="02020603050405020304" pitchFamily="18" charset="0"/>
                <a:ea typeface="Times New Roman" panose="02020603050405020304" pitchFamily="18" charset="0"/>
                <a:cs typeface="Times New Roman" panose="02020603050405020304" pitchFamily="18" charset="0"/>
              </a:rPr>
              <a:t>Pay off credit card debt</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800" dirty="0">
                <a:latin typeface="Times New Roman" panose="02020603050405020304" pitchFamily="18" charset="0"/>
                <a:ea typeface="Times New Roman" panose="02020603050405020304" pitchFamily="18" charset="0"/>
                <a:cs typeface="Times New Roman" panose="02020603050405020304" pitchFamily="18" charset="0"/>
              </a:rPr>
              <a:t>Cut out unnecessary expenses</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800" dirty="0">
                <a:latin typeface="Times New Roman" panose="02020603050405020304" pitchFamily="18" charset="0"/>
                <a:ea typeface="Times New Roman" panose="02020603050405020304" pitchFamily="18" charset="0"/>
                <a:cs typeface="Times New Roman" panose="02020603050405020304" pitchFamily="18" charset="0"/>
              </a:rPr>
              <a:t>Avoid changes to your plan or goals</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800" dirty="0">
                <a:latin typeface="Times New Roman" panose="02020603050405020304" pitchFamily="18" charset="0"/>
                <a:ea typeface="Times New Roman" panose="02020603050405020304" pitchFamily="18" charset="0"/>
                <a:cs typeface="Times New Roman" panose="02020603050405020304" pitchFamily="18" charset="0"/>
              </a:rPr>
              <a:t>Understand your relationship to money</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159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38002" y="238560"/>
            <a:ext cx="10915996" cy="607826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Rounded Rectangle 4"/>
          <p:cNvSpPr/>
          <p:nvPr/>
        </p:nvSpPr>
        <p:spPr>
          <a:xfrm>
            <a:off x="1257993" y="776741"/>
            <a:ext cx="5432056" cy="55724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600" dirty="0">
                <a:solidFill>
                  <a:schemeClr val="tx1"/>
                </a:solidFill>
                <a:latin typeface="Times New Roman" panose="02020603050405020304" pitchFamily="18" charset="0"/>
                <a:cs typeface="Times New Roman" panose="02020603050405020304" pitchFamily="18" charset="0"/>
              </a:rPr>
              <a:t>2. Create a Personal Budget</a:t>
            </a:r>
          </a:p>
        </p:txBody>
      </p:sp>
      <p:pic>
        <p:nvPicPr>
          <p:cNvPr id="6" name="Picture 5" descr="no financial plan or budget"/>
          <p:cNvPicPr/>
          <p:nvPr/>
        </p:nvPicPr>
        <p:blipFill>
          <a:blip r:embed="rId2">
            <a:extLst>
              <a:ext uri="{28A0092B-C50C-407E-A947-70E740481C1C}">
                <a14:useLocalDpi xmlns:a14="http://schemas.microsoft.com/office/drawing/2010/main" val="0"/>
              </a:ext>
            </a:extLst>
          </a:blip>
          <a:srcRect/>
          <a:stretch>
            <a:fillRect/>
          </a:stretch>
        </p:blipFill>
        <p:spPr bwMode="auto">
          <a:xfrm>
            <a:off x="7030122" y="1333986"/>
            <a:ext cx="3737405" cy="1931728"/>
          </a:xfrm>
          <a:prstGeom prst="rect">
            <a:avLst/>
          </a:prstGeom>
          <a:noFill/>
          <a:ln>
            <a:noFill/>
          </a:ln>
        </p:spPr>
      </p:pic>
      <p:sp>
        <p:nvSpPr>
          <p:cNvPr id="3" name="Rectangle 2"/>
          <p:cNvSpPr/>
          <p:nvPr/>
        </p:nvSpPr>
        <p:spPr>
          <a:xfrm>
            <a:off x="900610" y="1743970"/>
            <a:ext cx="6096000" cy="2858475"/>
          </a:xfrm>
          <a:prstGeom prst="rect">
            <a:avLst/>
          </a:prstGeom>
        </p:spPr>
        <p:txBody>
          <a:bodyPr>
            <a:spAutoFit/>
          </a:bodyPr>
          <a:lstStyle/>
          <a:p>
            <a:pPr marL="457200" indent="-457200" algn="just">
              <a:lnSpc>
                <a:spcPct val="107000"/>
              </a:lnSpc>
              <a:spcAft>
                <a:spcPts val="0"/>
              </a:spcAft>
              <a:buFont typeface="Wingdings" panose="05000000000000000000" pitchFamily="2" charset="2"/>
              <a:buChar char="Ø"/>
            </a:pPr>
            <a:r>
              <a:rPr lang="en-IN" sz="2800" dirty="0">
                <a:latin typeface="Times New Roman" panose="02020603050405020304" pitchFamily="18" charset="0"/>
                <a:ea typeface="Times New Roman" panose="02020603050405020304" pitchFamily="18" charset="0"/>
                <a:cs typeface="Times New Roman" panose="02020603050405020304" pitchFamily="18" charset="0"/>
              </a:rPr>
              <a:t>Having a budget is crucial to managing money effectively. </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07000"/>
              </a:lnSpc>
              <a:spcAft>
                <a:spcPts val="800"/>
              </a:spcAft>
              <a:buFont typeface="Wingdings" panose="05000000000000000000" pitchFamily="2" charset="2"/>
              <a:buChar char="Ø"/>
            </a:pPr>
            <a:r>
              <a:rPr lang="en-IN" sz="2800" dirty="0">
                <a:latin typeface="Times New Roman" panose="02020603050405020304" pitchFamily="18" charset="0"/>
                <a:ea typeface="Times New Roman" panose="02020603050405020304" pitchFamily="18" charset="0"/>
                <a:cs typeface="Times New Roman" panose="02020603050405020304" pitchFamily="18" charset="0"/>
              </a:rPr>
              <a:t>Budgets keep track of expenses, help keep people out of debt, and help people organize their financial priorities</a:t>
            </a:r>
            <a:r>
              <a:rPr lang="en-IN" dirty="0">
                <a:solidFill>
                  <a:srgbClr val="6A797D"/>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900610" y="4689263"/>
            <a:ext cx="9540345" cy="954107"/>
          </a:xfrm>
          <a:prstGeom prst="rect">
            <a:avLst/>
          </a:prstGeom>
        </p:spPr>
        <p:txBody>
          <a:bodyPr wrap="square">
            <a:spAutoFit/>
          </a:bodyPr>
          <a:lstStyle/>
          <a:p>
            <a:pPr marL="457200" indent="-457200">
              <a:buFont typeface="Wingdings" panose="05000000000000000000" pitchFamily="2" charset="2"/>
              <a:buChar char="Ø"/>
            </a:pPr>
            <a:r>
              <a:rPr lang="en-IN" sz="2800" dirty="0">
                <a:latin typeface="Times New Roman" panose="02020603050405020304" pitchFamily="18" charset="0"/>
                <a:ea typeface="Calibri" panose="020F0502020204030204" pitchFamily="34" charset="0"/>
                <a:cs typeface="Times New Roman" panose="02020603050405020304" pitchFamily="18" charset="0"/>
              </a:rPr>
              <a:t>It is important to note that budgets can change over time. The first budget you create will not be the one you’ll have forever.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655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47333" y="270587"/>
            <a:ext cx="10915996" cy="601824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Rounded Rectangle 4"/>
          <p:cNvSpPr/>
          <p:nvPr/>
        </p:nvSpPr>
        <p:spPr>
          <a:xfrm>
            <a:off x="1174017" y="524815"/>
            <a:ext cx="5879926" cy="55724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600" dirty="0">
                <a:solidFill>
                  <a:schemeClr val="tx1"/>
                </a:solidFill>
                <a:latin typeface="Times New Roman" panose="02020603050405020304" pitchFamily="18" charset="0"/>
                <a:cs typeface="Times New Roman" panose="02020603050405020304" pitchFamily="18" charset="0"/>
              </a:rPr>
              <a:t>3. Limit Credit Card Expenses</a:t>
            </a:r>
            <a:endParaRPr lang="en-US" sz="3600" dirty="0">
              <a:solidFill>
                <a:schemeClr val="tx1"/>
              </a:solidFill>
              <a:latin typeface="Times New Roman" panose="02020603050405020304" pitchFamily="18" charset="0"/>
              <a:cs typeface="Times New Roman" panose="02020603050405020304" pitchFamily="18" charset="0"/>
            </a:endParaRPr>
          </a:p>
        </p:txBody>
      </p:sp>
      <p:pic>
        <p:nvPicPr>
          <p:cNvPr id="6" name="Picture 5" descr="credit cards "/>
          <p:cNvPicPr/>
          <p:nvPr/>
        </p:nvPicPr>
        <p:blipFill>
          <a:blip r:embed="rId2">
            <a:extLst>
              <a:ext uri="{28A0092B-C50C-407E-A947-70E740481C1C}">
                <a14:useLocalDpi xmlns:a14="http://schemas.microsoft.com/office/drawing/2010/main" val="0"/>
              </a:ext>
            </a:extLst>
          </a:blip>
          <a:srcRect/>
          <a:stretch>
            <a:fillRect/>
          </a:stretch>
        </p:blipFill>
        <p:spPr bwMode="auto">
          <a:xfrm>
            <a:off x="7370537" y="1082059"/>
            <a:ext cx="3341005" cy="1829091"/>
          </a:xfrm>
          <a:prstGeom prst="rect">
            <a:avLst/>
          </a:prstGeom>
          <a:noFill/>
          <a:ln>
            <a:noFill/>
          </a:ln>
        </p:spPr>
      </p:pic>
      <p:sp>
        <p:nvSpPr>
          <p:cNvPr id="3" name="Rectangle 2"/>
          <p:cNvSpPr/>
          <p:nvPr/>
        </p:nvSpPr>
        <p:spPr>
          <a:xfrm>
            <a:off x="1070492" y="1270973"/>
            <a:ext cx="5246332" cy="954107"/>
          </a:xfrm>
          <a:prstGeom prst="rect">
            <a:avLst/>
          </a:prstGeom>
        </p:spPr>
        <p:txBody>
          <a:bodyPr wrap="square">
            <a:spAutoFit/>
          </a:bodyPr>
          <a:lstStyle/>
          <a:p>
            <a:pPr algn="just">
              <a:spcAft>
                <a:spcPts val="0"/>
              </a:spcAft>
            </a:pPr>
            <a:r>
              <a:rPr lang="en-IN" sz="2800" dirty="0">
                <a:latin typeface="Times New Roman" panose="02020603050405020304" pitchFamily="18" charset="0"/>
                <a:ea typeface="Times New Roman" panose="02020603050405020304" pitchFamily="18" charset="0"/>
              </a:rPr>
              <a:t>A simple swipe can do more harm than good</a:t>
            </a:r>
            <a:r>
              <a:rPr lang="en-IN" dirty="0">
                <a:solidFill>
                  <a:srgbClr val="6A797D"/>
                </a:solidFill>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p:txBody>
      </p:sp>
      <p:sp>
        <p:nvSpPr>
          <p:cNvPr id="7" name="Rectangle 6"/>
          <p:cNvSpPr/>
          <p:nvPr/>
        </p:nvSpPr>
        <p:spPr>
          <a:xfrm>
            <a:off x="1070492" y="3936058"/>
            <a:ext cx="9174520" cy="1815882"/>
          </a:xfrm>
          <a:prstGeom prst="rect">
            <a:avLst/>
          </a:prstGeom>
        </p:spPr>
        <p:txBody>
          <a:bodyPr wrap="square">
            <a:spAutoFit/>
          </a:bodyPr>
          <a:lstStyle/>
          <a:p>
            <a:pPr algn="just"/>
            <a:r>
              <a:rPr lang="en-IN"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psychology behind credit card spending</a:t>
            </a:r>
            <a:r>
              <a:rPr lang="en-IN" sz="2800" dirty="0">
                <a:latin typeface="Times New Roman" panose="02020603050405020304" pitchFamily="18" charset="0"/>
                <a:ea typeface="Times New Roman" panose="02020603050405020304" pitchFamily="18" charset="0"/>
              </a:rPr>
              <a:t>. Since consumers aren’t spending “real” money, they’re more likely to make use of their </a:t>
            </a:r>
            <a:r>
              <a:rPr lang="en-IN" sz="2800" dirty="0">
                <a:solidFill>
                  <a:srgbClr val="C00000"/>
                </a:solidFill>
                <a:latin typeface="Times New Roman" panose="02020603050405020304" pitchFamily="18" charset="0"/>
                <a:ea typeface="Times New Roman" panose="02020603050405020304" pitchFamily="18" charset="0"/>
              </a:rPr>
              <a:t>plastic cards</a:t>
            </a:r>
            <a:r>
              <a:rPr lang="en-IN" sz="2800" dirty="0">
                <a:latin typeface="Times New Roman" panose="02020603050405020304" pitchFamily="18" charset="0"/>
                <a:ea typeface="Times New Roman" panose="02020603050405020304" pitchFamily="18" charset="0"/>
              </a:rPr>
              <a:t>. The bill that comes at the end of the month is in the back of their minds.</a:t>
            </a:r>
            <a:endParaRPr lang="en-IN" sz="2800" dirty="0"/>
          </a:p>
        </p:txBody>
      </p:sp>
      <p:sp>
        <p:nvSpPr>
          <p:cNvPr id="8" name="Rectangle 7"/>
          <p:cNvSpPr/>
          <p:nvPr/>
        </p:nvSpPr>
        <p:spPr>
          <a:xfrm>
            <a:off x="1070492" y="2342867"/>
            <a:ext cx="5479598" cy="1475404"/>
          </a:xfrm>
          <a:prstGeom prst="rect">
            <a:avLst/>
          </a:prstGeom>
        </p:spPr>
        <p:txBody>
          <a:bodyPr wrap="square">
            <a:spAutoFit/>
          </a:bodyPr>
          <a:lstStyle/>
          <a:p>
            <a:pPr algn="just">
              <a:lnSpc>
                <a:spcPct val="107000"/>
              </a:lnSpc>
              <a:spcAft>
                <a:spcPts val="0"/>
              </a:spcAft>
            </a:pPr>
            <a:r>
              <a:rPr lang="en-IN" sz="2800" dirty="0">
                <a:latin typeface="Times New Roman" panose="02020603050405020304" pitchFamily="18" charset="0"/>
                <a:ea typeface="Times New Roman" panose="02020603050405020304" pitchFamily="18" charset="0"/>
                <a:cs typeface="Times New Roman" panose="02020603050405020304" pitchFamily="18" charset="0"/>
              </a:rPr>
              <a:t>According to Wallet hub, the average American household has over $7,000 in credit card debt. </a:t>
            </a:r>
            <a:endParaRPr lang="en-IN"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72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0451" y="207818"/>
            <a:ext cx="11072553" cy="630936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Rounded Rectangle 4"/>
          <p:cNvSpPr/>
          <p:nvPr/>
        </p:nvSpPr>
        <p:spPr>
          <a:xfrm>
            <a:off x="1071381" y="459476"/>
            <a:ext cx="4760252" cy="55724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600" dirty="0">
                <a:solidFill>
                  <a:schemeClr val="tx1"/>
                </a:solidFill>
                <a:latin typeface="Times New Roman" panose="02020603050405020304" pitchFamily="18" charset="0"/>
                <a:cs typeface="Times New Roman" panose="02020603050405020304" pitchFamily="18" charset="0"/>
              </a:rPr>
              <a:t>4. Contribute to Savings</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071381" y="1268379"/>
            <a:ext cx="9658823" cy="4428776"/>
          </a:xfrm>
          <a:prstGeom prst="rect">
            <a:avLst/>
          </a:prstGeom>
        </p:spPr>
        <p:txBody>
          <a:bodyPr wrap="square">
            <a:spAutoFit/>
          </a:bodyPr>
          <a:lstStyle/>
          <a:p>
            <a:pPr marL="285750" indent="-285750" algn="just">
              <a:buFont typeface="Wingdings" panose="05000000000000000000" pitchFamily="2" charset="2"/>
              <a:buChar char="Ø"/>
            </a:pPr>
            <a:r>
              <a:rPr lang="en-IN" sz="2800" dirty="0">
                <a:latin typeface="Times New Roman" panose="02020603050405020304" pitchFamily="18" charset="0"/>
                <a:ea typeface="Times New Roman" panose="02020603050405020304" pitchFamily="18" charset="0"/>
                <a:cs typeface="Times New Roman" panose="02020603050405020304" pitchFamily="18" charset="0"/>
              </a:rPr>
              <a:t>A </a:t>
            </a:r>
            <a:r>
              <a:rPr lang="en-IN"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goal</a:t>
            </a:r>
            <a:r>
              <a:rPr lang="en-IN" sz="2800" dirty="0">
                <a:latin typeface="Times New Roman" panose="02020603050405020304" pitchFamily="18" charset="0"/>
                <a:ea typeface="Times New Roman" panose="02020603050405020304" pitchFamily="18" charset="0"/>
                <a:cs typeface="Times New Roman" panose="02020603050405020304" pitchFamily="18" charset="0"/>
              </a:rPr>
              <a:t> for expert money managers is to </a:t>
            </a:r>
            <a:r>
              <a:rPr lang="en-IN"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grow wealth and stability</a:t>
            </a:r>
            <a:r>
              <a:rPr lang="en-IN" sz="2800" dirty="0">
                <a:latin typeface="Times New Roman" panose="02020603050405020304" pitchFamily="18" charset="0"/>
                <a:ea typeface="Times New Roman" panose="02020603050405020304" pitchFamily="18" charset="0"/>
                <a:cs typeface="Times New Roman" panose="02020603050405020304" pitchFamily="18" charset="0"/>
              </a:rPr>
              <a:t> through financial security.</a:t>
            </a:r>
          </a:p>
          <a:p>
            <a:pPr algn="just">
              <a:lnSpc>
                <a:spcPct val="107000"/>
              </a:lnSpc>
              <a:spcAft>
                <a:spcPts val="800"/>
              </a:spcAft>
            </a:pPr>
            <a:endParaRPr lang="en-IN" sz="28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gn="just">
              <a:lnSpc>
                <a:spcPct val="107000"/>
              </a:lnSpc>
              <a:spcAft>
                <a:spcPts val="800"/>
              </a:spcAft>
              <a:buFont typeface="Wingdings" panose="05000000000000000000" pitchFamily="2" charset="2"/>
              <a:buChar char="Ø"/>
            </a:pPr>
            <a:r>
              <a:rPr lang="en-IN" sz="2800" dirty="0">
                <a:latin typeface="Times New Roman" panose="02020603050405020304" pitchFamily="18" charset="0"/>
                <a:ea typeface="Times New Roman" panose="02020603050405020304" pitchFamily="18" charset="0"/>
                <a:cs typeface="Times New Roman" panose="02020603050405020304" pitchFamily="18" charset="0"/>
              </a:rPr>
              <a:t>Experts believe that savings accounts are the best place to start investing and managing money</a:t>
            </a:r>
          </a:p>
          <a:p>
            <a:pPr marL="285750" indent="-285750" algn="just">
              <a:lnSpc>
                <a:spcPct val="107000"/>
              </a:lnSpc>
              <a:spcAft>
                <a:spcPts val="800"/>
              </a:spcAft>
              <a:buFont typeface="Wingdings" panose="05000000000000000000" pitchFamily="2" charset="2"/>
              <a:buChar char="Ø"/>
            </a:pPr>
            <a:r>
              <a:rPr lang="en-IN" sz="2800" dirty="0">
                <a:latin typeface="Times New Roman" panose="02020603050405020304" pitchFamily="18" charset="0"/>
                <a:ea typeface="Times New Roman" panose="02020603050405020304" pitchFamily="18" charset="0"/>
                <a:cs typeface="Times New Roman" panose="02020603050405020304" pitchFamily="18" charset="0"/>
              </a:rPr>
              <a:t>A savings account is important because it is the backstop for your financial life.</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2800" dirty="0">
                <a:latin typeface="Times New Roman" panose="02020603050405020304" pitchFamily="18" charset="0"/>
                <a:ea typeface="Times New Roman" panose="02020603050405020304" pitchFamily="18" charset="0"/>
                <a:cs typeface="Times New Roman" panose="02020603050405020304" pitchFamily="18" charset="0"/>
              </a:rPr>
              <a:t>Overall, consistent saving allows people to meet their money management goals</a:t>
            </a:r>
            <a:r>
              <a:rPr lang="en-IN" dirty="0">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204357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74440" y="290775"/>
            <a:ext cx="10394303" cy="5970066"/>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Rounded Rectangle 2"/>
          <p:cNvSpPr/>
          <p:nvPr/>
        </p:nvSpPr>
        <p:spPr>
          <a:xfrm>
            <a:off x="1369960" y="487494"/>
            <a:ext cx="3388651" cy="538874"/>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600" dirty="0">
                <a:solidFill>
                  <a:schemeClr val="tx1"/>
                </a:solidFill>
                <a:latin typeface="Times New Roman" panose="02020603050405020304" pitchFamily="18" charset="0"/>
                <a:cs typeface="Times New Roman" panose="02020603050405020304" pitchFamily="18" charset="0"/>
              </a:rPr>
              <a:t>5. Be Consistent </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1369961" y="1414130"/>
            <a:ext cx="9481541" cy="4401205"/>
          </a:xfrm>
          <a:prstGeom prst="rect">
            <a:avLst/>
          </a:prstGeom>
        </p:spPr>
        <p:txBody>
          <a:bodyPr wrap="square">
            <a:spAutoFit/>
          </a:bodyPr>
          <a:lstStyle/>
          <a:p>
            <a:pPr marL="457200" indent="-457200" algn="just">
              <a:buFont typeface="Wingdings" panose="05000000000000000000" pitchFamily="2" charset="2"/>
              <a:buChar char="Ø"/>
            </a:pPr>
            <a:r>
              <a:rPr lang="en-IN" sz="2800" dirty="0">
                <a:latin typeface="Times New Roman" panose="02020603050405020304" pitchFamily="18" charset="0"/>
                <a:ea typeface="Times New Roman" panose="02020603050405020304" pitchFamily="18" charset="0"/>
              </a:rPr>
              <a:t>To put all of your money management skills to use, you must be consistent. </a:t>
            </a:r>
          </a:p>
          <a:p>
            <a:pPr marL="457200" indent="-457200" algn="just">
              <a:buFont typeface="Wingdings" panose="05000000000000000000" pitchFamily="2" charset="2"/>
              <a:buChar char="Ø"/>
            </a:pPr>
            <a:r>
              <a:rPr lang="en-IN" sz="2800" dirty="0">
                <a:latin typeface="Times New Roman" panose="02020603050405020304" pitchFamily="18" charset="0"/>
                <a:ea typeface="Times New Roman" panose="02020603050405020304" pitchFamily="18" charset="0"/>
              </a:rPr>
              <a:t>People who have </a:t>
            </a:r>
            <a:r>
              <a:rPr lang="en-IN" sz="2800" dirty="0">
                <a:solidFill>
                  <a:srgbClr val="C00000"/>
                </a:solidFill>
                <a:latin typeface="Times New Roman" panose="02020603050405020304" pitchFamily="18" charset="0"/>
                <a:ea typeface="Times New Roman" panose="02020603050405020304" pitchFamily="18" charset="0"/>
              </a:rPr>
              <a:t>successful saving habits</a:t>
            </a:r>
            <a:r>
              <a:rPr lang="en-IN" sz="2800" dirty="0">
                <a:latin typeface="Times New Roman" panose="02020603050405020304" pitchFamily="18" charset="0"/>
                <a:ea typeface="Times New Roman" panose="02020603050405020304" pitchFamily="18" charset="0"/>
              </a:rPr>
              <a:t> stick to their goals and only change them when life events such as pay raises and career changes occur. </a:t>
            </a:r>
          </a:p>
          <a:p>
            <a:pPr marL="457200" indent="-457200" algn="just">
              <a:buFont typeface="Wingdings" panose="05000000000000000000" pitchFamily="2" charset="2"/>
              <a:buChar char="Ø"/>
            </a:pPr>
            <a:r>
              <a:rPr lang="en-IN" sz="2800" dirty="0">
                <a:latin typeface="Times New Roman" panose="02020603050405020304" pitchFamily="18" charset="0"/>
                <a:ea typeface="Times New Roman" panose="02020603050405020304" pitchFamily="18" charset="0"/>
              </a:rPr>
              <a:t>“A financial plan is simply a guide,” Hyde said. “You’re stating where you want to go.”</a:t>
            </a:r>
          </a:p>
          <a:p>
            <a:pPr marL="457200" indent="-457200" algn="just">
              <a:buFont typeface="Wingdings" panose="05000000000000000000" pitchFamily="2" charset="2"/>
              <a:buChar char="Ø"/>
            </a:pPr>
            <a:r>
              <a:rPr lang="en-IN" sz="2800" dirty="0">
                <a:latin typeface="Times New Roman" panose="02020603050405020304" pitchFamily="18" charset="0"/>
                <a:ea typeface="Times New Roman" panose="02020603050405020304" pitchFamily="18" charset="0"/>
              </a:rPr>
              <a:t>Without consistency, it is easy for money management beginners to </a:t>
            </a:r>
            <a:r>
              <a:rPr lang="en-IN" sz="2800" dirty="0">
                <a:solidFill>
                  <a:srgbClr val="C00000"/>
                </a:solidFill>
                <a:latin typeface="Times New Roman" panose="02020603050405020304" pitchFamily="18" charset="0"/>
                <a:ea typeface="Times New Roman" panose="02020603050405020304" pitchFamily="18" charset="0"/>
              </a:rPr>
              <a:t>fall back into old habits</a:t>
            </a:r>
            <a:r>
              <a:rPr lang="en-IN" sz="2800" dirty="0">
                <a:latin typeface="Times New Roman" panose="02020603050405020304" pitchFamily="18" charset="0"/>
                <a:ea typeface="Times New Roman" panose="02020603050405020304" pitchFamily="18" charset="0"/>
              </a:rPr>
              <a:t> or make money mistakes.</a:t>
            </a:r>
          </a:p>
        </p:txBody>
      </p:sp>
    </p:spTree>
    <p:extLst>
      <p:ext uri="{BB962C8B-B14F-4D97-AF65-F5344CB8AC3E}">
        <p14:creationId xmlns:p14="http://schemas.microsoft.com/office/powerpoint/2010/main" val="427421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82216" y="186612"/>
            <a:ext cx="10915996" cy="6522097"/>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Content Placeholder 1"/>
          <p:cNvSpPr>
            <a:spLocks noGrp="1"/>
          </p:cNvSpPr>
          <p:nvPr>
            <p:ph idx="1"/>
          </p:nvPr>
        </p:nvSpPr>
        <p:spPr>
          <a:xfrm>
            <a:off x="1210604" y="1190759"/>
            <a:ext cx="10060776" cy="5256694"/>
          </a:xfrm>
        </p:spPr>
        <p:txBody>
          <a:bodyPr>
            <a:normAutofit fontScale="92500" lnSpcReduction="10000"/>
          </a:bodyPr>
          <a:lstStyle/>
          <a:p>
            <a:pPr marL="0" lvl="0" indent="0">
              <a:buNone/>
            </a:pPr>
            <a:r>
              <a:rPr lang="en-IN" sz="3600" dirty="0">
                <a:solidFill>
                  <a:srgbClr val="0070C0"/>
                </a:solidFill>
                <a:latin typeface="Times New Roman" panose="02020603050405020304" pitchFamily="18" charset="0"/>
                <a:cs typeface="Times New Roman" panose="02020603050405020304" pitchFamily="18" charset="0"/>
              </a:rPr>
              <a:t>1. Delaying on a Financial Plan</a:t>
            </a:r>
          </a:p>
          <a:p>
            <a:pPr marL="0" indent="0" algn="just">
              <a:buNone/>
            </a:pPr>
            <a:r>
              <a:rPr lang="en-IN" dirty="0">
                <a:solidFill>
                  <a:srgbClr val="C00000"/>
                </a:solidFill>
                <a:latin typeface="Times New Roman" panose="02020603050405020304" pitchFamily="18" charset="0"/>
                <a:cs typeface="Times New Roman" panose="02020603050405020304" pitchFamily="18" charset="0"/>
              </a:rPr>
              <a:t>Not having a financial plan </a:t>
            </a:r>
            <a:r>
              <a:rPr lang="en-IN" dirty="0">
                <a:latin typeface="Times New Roman" panose="02020603050405020304" pitchFamily="18" charset="0"/>
                <a:cs typeface="Times New Roman" panose="02020603050405020304" pitchFamily="18" charset="0"/>
              </a:rPr>
              <a:t>leads to bigger financial risks. Without a financial plan, people are more likely </a:t>
            </a:r>
            <a:r>
              <a:rPr lang="en-IN" dirty="0">
                <a:solidFill>
                  <a:srgbClr val="C00000"/>
                </a:solidFill>
                <a:latin typeface="Times New Roman" panose="02020603050405020304" pitchFamily="18" charset="0"/>
                <a:cs typeface="Times New Roman" panose="02020603050405020304" pitchFamily="18" charset="0"/>
              </a:rPr>
              <a:t>to be unprepared</a:t>
            </a:r>
            <a:r>
              <a:rPr lang="en-IN" dirty="0">
                <a:latin typeface="Times New Roman" panose="02020603050405020304" pitchFamily="18" charset="0"/>
                <a:cs typeface="Times New Roman" panose="02020603050405020304" pitchFamily="18" charset="0"/>
              </a:rPr>
              <a:t> for unexpected surprises. </a:t>
            </a:r>
            <a:endParaRPr lang="en-IN" sz="3600" dirty="0">
              <a:latin typeface="Times New Roman" panose="02020603050405020304" pitchFamily="18" charset="0"/>
              <a:cs typeface="Times New Roman" panose="02020603050405020304" pitchFamily="18" charset="0"/>
            </a:endParaRPr>
          </a:p>
          <a:p>
            <a:pPr marL="0" lvl="0" indent="0">
              <a:buNone/>
            </a:pPr>
            <a:r>
              <a:rPr lang="en-IN" sz="3600" dirty="0">
                <a:solidFill>
                  <a:srgbClr val="0070C0"/>
                </a:solidFill>
                <a:latin typeface="Times New Roman" panose="02020603050405020304" pitchFamily="18" charset="0"/>
                <a:cs typeface="Times New Roman" panose="02020603050405020304" pitchFamily="18" charset="0"/>
              </a:rPr>
              <a:t>2. Spending Mindlessly</a:t>
            </a:r>
          </a:p>
          <a:p>
            <a:pPr algn="just"/>
            <a:r>
              <a:rPr lang="en-IN" dirty="0">
                <a:latin typeface="Times New Roman" panose="02020603050405020304" pitchFamily="18" charset="0"/>
                <a:cs typeface="Times New Roman" panose="02020603050405020304" pitchFamily="18" charset="0"/>
              </a:rPr>
              <a:t>Using </a:t>
            </a:r>
            <a:r>
              <a:rPr lang="en-IN" dirty="0">
                <a:solidFill>
                  <a:srgbClr val="C00000"/>
                </a:solidFill>
                <a:latin typeface="Times New Roman" panose="02020603050405020304" pitchFamily="18" charset="0"/>
                <a:cs typeface="Times New Roman" panose="02020603050405020304" pitchFamily="18" charset="0"/>
              </a:rPr>
              <a:t>shiny credit cards </a:t>
            </a:r>
            <a:r>
              <a:rPr lang="en-IN" dirty="0">
                <a:latin typeface="Times New Roman" panose="02020603050405020304" pitchFamily="18" charset="0"/>
                <a:cs typeface="Times New Roman" panose="02020603050405020304" pitchFamily="18" charset="0"/>
              </a:rPr>
              <a:t>for every purchase can lead spenders </a:t>
            </a:r>
            <a:r>
              <a:rPr lang="en-IN" dirty="0">
                <a:solidFill>
                  <a:srgbClr val="C00000"/>
                </a:solidFill>
                <a:latin typeface="Times New Roman" panose="02020603050405020304" pitchFamily="18" charset="0"/>
                <a:cs typeface="Times New Roman" panose="02020603050405020304" pitchFamily="18" charset="0"/>
              </a:rPr>
              <a:t>down a dull path. </a:t>
            </a:r>
          </a:p>
          <a:p>
            <a:pPr algn="just"/>
            <a:r>
              <a:rPr lang="en-IN" dirty="0">
                <a:latin typeface="Times New Roman" panose="02020603050405020304" pitchFamily="18" charset="0"/>
                <a:cs typeface="Times New Roman" panose="02020603050405020304" pitchFamily="18" charset="0"/>
              </a:rPr>
              <a:t>“As long as you have control of your spending daily, you’ll remain confident.”</a:t>
            </a:r>
            <a:endParaRPr lang="en-IN" sz="3600" dirty="0">
              <a:latin typeface="Times New Roman" panose="02020603050405020304" pitchFamily="18" charset="0"/>
              <a:cs typeface="Times New Roman" panose="02020603050405020304" pitchFamily="18" charset="0"/>
            </a:endParaRPr>
          </a:p>
          <a:p>
            <a:pPr marL="0" lvl="0" indent="0">
              <a:buNone/>
            </a:pPr>
            <a:r>
              <a:rPr lang="en-IN" sz="3600" dirty="0">
                <a:solidFill>
                  <a:srgbClr val="0070C0"/>
                </a:solidFill>
                <a:latin typeface="Times New Roman" panose="02020603050405020304" pitchFamily="18" charset="0"/>
                <a:cs typeface="Times New Roman" panose="02020603050405020304" pitchFamily="18" charset="0"/>
              </a:rPr>
              <a:t>3. Letting Payments Pile Up</a:t>
            </a:r>
          </a:p>
          <a:p>
            <a:pPr marL="0" indent="0" algn="just">
              <a:buNone/>
            </a:pPr>
            <a:r>
              <a:rPr lang="en-IN" dirty="0">
                <a:latin typeface="Times New Roman" panose="02020603050405020304" pitchFamily="18" charset="0"/>
                <a:cs typeface="Times New Roman" panose="02020603050405020304" pitchFamily="18" charset="0"/>
              </a:rPr>
              <a:t>If you let </a:t>
            </a:r>
            <a:r>
              <a:rPr lang="en-IN" dirty="0">
                <a:solidFill>
                  <a:srgbClr val="C00000"/>
                </a:solidFill>
                <a:latin typeface="Times New Roman" panose="02020603050405020304" pitchFamily="18" charset="0"/>
                <a:cs typeface="Times New Roman" panose="02020603050405020304" pitchFamily="18" charset="0"/>
              </a:rPr>
              <a:t>payments pile up</a:t>
            </a:r>
            <a:r>
              <a:rPr lang="en-IN" dirty="0">
                <a:latin typeface="Times New Roman" panose="02020603050405020304" pitchFamily="18" charset="0"/>
                <a:cs typeface="Times New Roman" panose="02020603050405020304" pitchFamily="18" charset="0"/>
              </a:rPr>
              <a:t>, it only hurts in the long run. But the coronavirus pandemic has made it more difficult for people to stay on top of their payments.</a:t>
            </a:r>
          </a:p>
          <a:p>
            <a:pPr marL="0" lvl="0" indent="0">
              <a:buNone/>
            </a:pPr>
            <a:endParaRPr lang="en-IN" sz="3600" dirty="0">
              <a:solidFill>
                <a:srgbClr val="0070C0"/>
              </a:solidFill>
              <a:latin typeface="Times New Roman" panose="02020603050405020304" pitchFamily="18" charset="0"/>
              <a:cs typeface="Times New Roman" panose="02020603050405020304" pitchFamily="18" charset="0"/>
            </a:endParaRPr>
          </a:p>
          <a:p>
            <a:pPr marL="0" lvl="0" indent="0">
              <a:buNone/>
            </a:pPr>
            <a:endParaRPr lang="en-IN" sz="3600" dirty="0">
              <a:solidFill>
                <a:srgbClr val="0070C0"/>
              </a:solidFill>
              <a:latin typeface="Times New Roman" panose="02020603050405020304" pitchFamily="18" charset="0"/>
              <a:cs typeface="Times New Roman" panose="02020603050405020304" pitchFamily="18" charset="0"/>
            </a:endParaRPr>
          </a:p>
          <a:p>
            <a:endParaRPr lang="en-IN" dirty="0"/>
          </a:p>
        </p:txBody>
      </p:sp>
      <p:sp>
        <p:nvSpPr>
          <p:cNvPr id="5" name="Rounded Rectangle 4"/>
          <p:cNvSpPr/>
          <p:nvPr/>
        </p:nvSpPr>
        <p:spPr>
          <a:xfrm>
            <a:off x="1210604" y="410063"/>
            <a:ext cx="6971607" cy="55724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600" dirty="0">
                <a:solidFill>
                  <a:schemeClr val="tx1"/>
                </a:solidFill>
                <a:latin typeface="Times New Roman" panose="02020603050405020304" pitchFamily="18" charset="0"/>
                <a:cs typeface="Times New Roman" panose="02020603050405020304" pitchFamily="18" charset="0"/>
              </a:rPr>
              <a:t>Common Money Mistakes to Avoid</a:t>
            </a:r>
          </a:p>
        </p:txBody>
      </p:sp>
    </p:spTree>
    <p:extLst>
      <p:ext uri="{BB962C8B-B14F-4D97-AF65-F5344CB8AC3E}">
        <p14:creationId xmlns:p14="http://schemas.microsoft.com/office/powerpoint/2010/main" val="413786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47008" y="606491"/>
            <a:ext cx="10915996" cy="6036906"/>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2800" b="1" dirty="0">
              <a:solidFill>
                <a:schemeClr val="tx1"/>
              </a:solidFill>
              <a:latin typeface="Times New Roman" panose="02020603050405020304" pitchFamily="18" charset="0"/>
              <a:cs typeface="Times New Roman" panose="02020603050405020304" pitchFamily="18" charset="0"/>
            </a:endParaRPr>
          </a:p>
          <a:p>
            <a:endParaRPr lang="en-US" sz="2800" b="1" dirty="0">
              <a:solidFill>
                <a:schemeClr val="tx1"/>
              </a:solidFill>
              <a:latin typeface="Times New Roman" panose="02020603050405020304" pitchFamily="18" charset="0"/>
              <a:cs typeface="Times New Roman" panose="02020603050405020304" pitchFamily="18" charset="0"/>
            </a:endParaRPr>
          </a:p>
          <a:p>
            <a:endParaRPr lang="en-US" sz="2800" b="1" dirty="0">
              <a:solidFill>
                <a:schemeClr val="tx1"/>
              </a:solidFill>
              <a:latin typeface="Times New Roman" panose="02020603050405020304" pitchFamily="18" charset="0"/>
              <a:cs typeface="Times New Roman" panose="02020603050405020304" pitchFamily="18" charset="0"/>
            </a:endParaRPr>
          </a:p>
          <a:p>
            <a:endParaRPr lang="en-US" sz="2800" b="1" dirty="0">
              <a:solidFill>
                <a:schemeClr val="tx1"/>
              </a:solidFill>
              <a:latin typeface="Times New Roman" panose="02020603050405020304" pitchFamily="18" charset="0"/>
              <a:cs typeface="Times New Roman" panose="02020603050405020304" pitchFamily="18" charset="0"/>
            </a:endParaRPr>
          </a:p>
          <a:p>
            <a:endParaRPr lang="en-US" sz="2800" b="1" dirty="0">
              <a:solidFill>
                <a:schemeClr val="tx1"/>
              </a:solidFill>
              <a:latin typeface="Times New Roman" panose="02020603050405020304" pitchFamily="18" charset="0"/>
              <a:cs typeface="Times New Roman" panose="02020603050405020304" pitchFamily="18" charset="0"/>
            </a:endParaRPr>
          </a:p>
          <a:p>
            <a:endParaRPr lang="en-US" sz="2800" b="1" dirty="0">
              <a:solidFill>
                <a:schemeClr val="tx1"/>
              </a:solidFill>
              <a:latin typeface="Times New Roman" panose="02020603050405020304" pitchFamily="18" charset="0"/>
              <a:cs typeface="Times New Roman" panose="02020603050405020304" pitchFamily="18" charset="0"/>
            </a:endParaRPr>
          </a:p>
          <a:p>
            <a:endParaRPr lang="en-US" sz="2800" b="1"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3200" dirty="0">
                <a:solidFill>
                  <a:schemeClr val="tx1"/>
                </a:solidFill>
              </a:rPr>
              <a:t>Planning is important to ensure a direction for your day-to-day actions.</a:t>
            </a:r>
          </a:p>
          <a:p>
            <a:pPr marL="457200" indent="-457200">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Creating a </a:t>
            </a:r>
            <a:r>
              <a:rPr lang="en-US" sz="3200" dirty="0">
                <a:solidFill>
                  <a:srgbClr val="C00000"/>
                </a:solidFill>
                <a:latin typeface="Times New Roman" panose="02020603050405020304" pitchFamily="18" charset="0"/>
                <a:cs typeface="Times New Roman" panose="02020603050405020304" pitchFamily="18" charset="0"/>
              </a:rPr>
              <a:t>personal financial plan </a:t>
            </a:r>
            <a:r>
              <a:rPr lang="en-US" sz="3200" dirty="0">
                <a:solidFill>
                  <a:schemeClr val="tx1"/>
                </a:solidFill>
                <a:latin typeface="Times New Roman" panose="02020603050405020304" pitchFamily="18" charset="0"/>
                <a:cs typeface="Times New Roman" panose="02020603050405020304" pitchFamily="18" charset="0"/>
              </a:rPr>
              <a:t>has six basic steps: </a:t>
            </a:r>
          </a:p>
          <a:p>
            <a:pPr marL="457200" indent="-457200">
              <a:buFont typeface="Wingdings" panose="05000000000000000000" pitchFamily="2" charset="2"/>
              <a:buChar char="Ø"/>
            </a:pPr>
            <a:endParaRPr lang="en-US" sz="3200" dirty="0">
              <a:solidFill>
                <a:schemeClr val="tx1"/>
              </a:solidFill>
              <a:latin typeface="Times New Roman" panose="02020603050405020304" pitchFamily="18" charset="0"/>
              <a:cs typeface="Times New Roman" panose="02020603050405020304" pitchFamily="18" charset="0"/>
            </a:endParaRPr>
          </a:p>
          <a:p>
            <a:pPr marL="514350" indent="-514350">
              <a:buAutoNum type="arabicPeriod"/>
            </a:pPr>
            <a:r>
              <a:rPr lang="en-US" sz="2800" dirty="0">
                <a:solidFill>
                  <a:schemeClr val="tx1"/>
                </a:solidFill>
                <a:latin typeface="Times New Roman" panose="02020603050405020304" pitchFamily="18" charset="0"/>
                <a:cs typeface="Times New Roman" panose="02020603050405020304" pitchFamily="18" charset="0"/>
              </a:rPr>
              <a:t>Determine your current financial situation. </a:t>
            </a:r>
          </a:p>
          <a:p>
            <a:pPr marL="514350" indent="-514350">
              <a:buAutoNum type="arabicPeriod"/>
            </a:pPr>
            <a:r>
              <a:rPr lang="en-US" sz="2800" dirty="0">
                <a:solidFill>
                  <a:schemeClr val="tx1"/>
                </a:solidFill>
                <a:latin typeface="Times New Roman" panose="02020603050405020304" pitchFamily="18" charset="0"/>
                <a:cs typeface="Times New Roman" panose="02020603050405020304" pitchFamily="18" charset="0"/>
              </a:rPr>
              <a:t>Develop your financial goals.</a:t>
            </a:r>
          </a:p>
          <a:p>
            <a:pPr marL="514350" indent="-514350">
              <a:buAutoNum type="arabicPeriod"/>
            </a:pPr>
            <a:r>
              <a:rPr lang="en-US" sz="2800" dirty="0">
                <a:solidFill>
                  <a:schemeClr val="tx1"/>
                </a:solidFill>
                <a:latin typeface="Times New Roman" panose="02020603050405020304" pitchFamily="18" charset="0"/>
                <a:cs typeface="Times New Roman" panose="02020603050405020304" pitchFamily="18" charset="0"/>
              </a:rPr>
              <a:t>Identify alternative courses of action.</a:t>
            </a:r>
          </a:p>
          <a:p>
            <a:pPr marL="514350" indent="-514350">
              <a:buAutoNum type="arabicPeriod"/>
            </a:pPr>
            <a:r>
              <a:rPr lang="en-US" sz="2800" dirty="0">
                <a:solidFill>
                  <a:schemeClr val="tx1"/>
                </a:solidFill>
                <a:latin typeface="Times New Roman" panose="02020603050405020304" pitchFamily="18" charset="0"/>
                <a:cs typeface="Times New Roman" panose="02020603050405020304" pitchFamily="18" charset="0"/>
              </a:rPr>
              <a:t>Evaluate alternatives.</a:t>
            </a:r>
          </a:p>
          <a:p>
            <a:pPr marL="514350" indent="-514350">
              <a:buAutoNum type="arabicPeriod"/>
            </a:pPr>
            <a:r>
              <a:rPr lang="en-US" sz="2800" dirty="0">
                <a:solidFill>
                  <a:schemeClr val="tx1"/>
                </a:solidFill>
                <a:latin typeface="Times New Roman" panose="02020603050405020304" pitchFamily="18" charset="0"/>
                <a:cs typeface="Times New Roman" panose="02020603050405020304" pitchFamily="18" charset="0"/>
              </a:rPr>
              <a:t>Create and implement your financial action plan.</a:t>
            </a:r>
          </a:p>
          <a:p>
            <a:pPr marL="514350" indent="-514350">
              <a:buAutoNum type="arabicPeriod"/>
            </a:pPr>
            <a:r>
              <a:rPr lang="en-US" sz="2800" dirty="0">
                <a:solidFill>
                  <a:schemeClr val="tx1"/>
                </a:solidFill>
                <a:latin typeface="Times New Roman" panose="02020603050405020304" pitchFamily="18" charset="0"/>
                <a:cs typeface="Times New Roman" panose="02020603050405020304" pitchFamily="18" charset="0"/>
              </a:rPr>
              <a:t>Review and revise the financial plan</a:t>
            </a:r>
          </a:p>
          <a:p>
            <a:endParaRPr lang="en-US" sz="2800" dirty="0">
              <a:solidFill>
                <a:schemeClr val="tx1"/>
              </a:solidFill>
              <a:latin typeface="Times New Roman" panose="02020603050405020304" pitchFamily="18" charset="0"/>
              <a:cs typeface="Times New Roman" panose="02020603050405020304" pitchFamily="18" charset="0"/>
            </a:endParaRPr>
          </a:p>
          <a:p>
            <a:endParaRPr lang="en-US" sz="2800" dirty="0">
              <a:solidFill>
                <a:schemeClr val="tx1"/>
              </a:solidFill>
              <a:latin typeface="Times New Roman" panose="02020603050405020304" pitchFamily="18" charset="0"/>
              <a:cs typeface="Times New Roman" panose="02020603050405020304" pitchFamily="18" charset="0"/>
            </a:endParaRPr>
          </a:p>
          <a:p>
            <a:endParaRPr lang="en-US" sz="2800" dirty="0">
              <a:solidFill>
                <a:schemeClr val="tx1"/>
              </a:solidFill>
              <a:latin typeface="Times New Roman" panose="02020603050405020304" pitchFamily="18" charset="0"/>
              <a:cs typeface="Times New Roman" panose="02020603050405020304" pitchFamily="18" charset="0"/>
            </a:endParaRPr>
          </a:p>
          <a:p>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 	</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Rounded Rectangle 3"/>
          <p:cNvSpPr/>
          <p:nvPr/>
        </p:nvSpPr>
        <p:spPr>
          <a:xfrm>
            <a:off x="2118360" y="137893"/>
            <a:ext cx="7973291" cy="718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bg1"/>
                </a:solidFill>
                <a:latin typeface="Times New Roman" panose="02020603050405020304" pitchFamily="18" charset="0"/>
                <a:cs typeface="Times New Roman" panose="02020603050405020304" pitchFamily="18" charset="0"/>
              </a:rPr>
              <a:t>Introduction to Personal Finance</a:t>
            </a:r>
          </a:p>
        </p:txBody>
      </p:sp>
      <p:sp>
        <p:nvSpPr>
          <p:cNvPr id="6" name="Rounded Rectangle 5"/>
          <p:cNvSpPr/>
          <p:nvPr/>
        </p:nvSpPr>
        <p:spPr>
          <a:xfrm>
            <a:off x="888203" y="1046325"/>
            <a:ext cx="7378719" cy="48389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tx1"/>
                </a:solidFill>
                <a:latin typeface="Times New Roman" panose="02020603050405020304" pitchFamily="18" charset="0"/>
                <a:cs typeface="Times New Roman" panose="02020603050405020304" pitchFamily="18" charset="0"/>
              </a:rPr>
              <a:t> </a:t>
            </a:r>
            <a:r>
              <a:rPr lang="en-US" sz="3600" dirty="0">
                <a:solidFill>
                  <a:schemeClr val="tx1"/>
                </a:solidFill>
                <a:latin typeface="Times New Roman" panose="02020603050405020304" pitchFamily="18" charset="0"/>
                <a:cs typeface="Times New Roman" panose="02020603050405020304" pitchFamily="18" charset="0"/>
              </a:rPr>
              <a:t>Personal Financial Planning in Action</a:t>
            </a:r>
          </a:p>
        </p:txBody>
      </p:sp>
    </p:spTree>
    <p:extLst>
      <p:ext uri="{BB962C8B-B14F-4D97-AF65-F5344CB8AC3E}">
        <p14:creationId xmlns:p14="http://schemas.microsoft.com/office/powerpoint/2010/main" val="225998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4645" y="1520890"/>
            <a:ext cx="12014718" cy="315069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5400" dirty="0">
                <a:latin typeface="Times New Roman" panose="02020603050405020304" pitchFamily="18" charset="0"/>
                <a:cs typeface="Times New Roman" panose="02020603050405020304" pitchFamily="18" charset="0"/>
              </a:rPr>
              <a:t>Taxes in Your Financial Plan</a:t>
            </a:r>
          </a:p>
        </p:txBody>
      </p:sp>
    </p:spTree>
    <p:extLst>
      <p:ext uri="{BB962C8B-B14F-4D97-AF65-F5344CB8AC3E}">
        <p14:creationId xmlns:p14="http://schemas.microsoft.com/office/powerpoint/2010/main" val="427910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83771" y="634482"/>
            <a:ext cx="11056776" cy="5607698"/>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Rounded Rectangle 2"/>
          <p:cNvSpPr/>
          <p:nvPr/>
        </p:nvSpPr>
        <p:spPr>
          <a:xfrm>
            <a:off x="3254743" y="356864"/>
            <a:ext cx="5544023" cy="557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latin typeface="Times New Roman" panose="02020603050405020304" pitchFamily="18" charset="0"/>
                <a:cs typeface="Times New Roman" panose="02020603050405020304" pitchFamily="18" charset="0"/>
              </a:rPr>
              <a:t>Taxes in Your Financial Plan</a:t>
            </a:r>
          </a:p>
        </p:txBody>
      </p:sp>
      <p:sp>
        <p:nvSpPr>
          <p:cNvPr id="5" name="Rectangle 4"/>
          <p:cNvSpPr/>
          <p:nvPr/>
        </p:nvSpPr>
        <p:spPr>
          <a:xfrm>
            <a:off x="1346718" y="1107751"/>
            <a:ext cx="9930881" cy="4893647"/>
          </a:xfrm>
          <a:prstGeom prst="rect">
            <a:avLst/>
          </a:prstGeom>
        </p:spPr>
        <p:txBody>
          <a:bodyPr wrap="square">
            <a:spAutoFit/>
          </a:bodyPr>
          <a:lstStyle/>
          <a:p>
            <a:pPr marL="285750" indent="-285750" algn="just">
              <a:buFont typeface="Wingdings" panose="05000000000000000000" pitchFamily="2" charset="2"/>
              <a:buChar char="Ø"/>
            </a:pPr>
            <a:r>
              <a:rPr lang="en-IN"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Tax planning </a:t>
            </a:r>
            <a:r>
              <a:rPr lang="en-IN" sz="240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is the analysis of a financial situation or plan to ensure that all elements work together to allow you to pay the lowest taxes possible.</a:t>
            </a:r>
          </a:p>
          <a:p>
            <a:pPr marL="285750" indent="-28575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Proper tax planning makes it easier to build your personal finances and afford the things you want.</a:t>
            </a:r>
          </a:p>
          <a:p>
            <a:pPr marL="285750" indent="-28575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Taxation becomes relevant at various stages of your financial plan.</a:t>
            </a:r>
          </a:p>
          <a:p>
            <a:pPr marL="285750" indent="-28575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For example, 1) There is a tax rebate when you </a:t>
            </a:r>
            <a:r>
              <a:rPr lang="en-IN" sz="2400" dirty="0">
                <a:solidFill>
                  <a:srgbClr val="C00000"/>
                </a:solidFill>
                <a:latin typeface="Times New Roman" panose="02020603050405020304" pitchFamily="18" charset="0"/>
                <a:cs typeface="Times New Roman" panose="02020603050405020304" pitchFamily="18" charset="0"/>
              </a:rPr>
              <a:t>invest in select categories of 		investments. </a:t>
            </a:r>
          </a:p>
          <a:p>
            <a:pPr algn="just"/>
            <a:r>
              <a:rPr lang="en-IN" sz="2400" dirty="0">
                <a:latin typeface="Times New Roman" panose="02020603050405020304" pitchFamily="18" charset="0"/>
                <a:cs typeface="Times New Roman" panose="02020603050405020304" pitchFamily="18" charset="0"/>
              </a:rPr>
              <a:t>	2) There is also a </a:t>
            </a:r>
            <a:r>
              <a:rPr lang="en-IN" sz="2400" dirty="0">
                <a:solidFill>
                  <a:srgbClr val="C00000"/>
                </a:solidFill>
                <a:latin typeface="Times New Roman" panose="02020603050405020304" pitchFamily="18" charset="0"/>
                <a:cs typeface="Times New Roman" panose="02020603050405020304" pitchFamily="18" charset="0"/>
              </a:rPr>
              <a:t>tax implication </a:t>
            </a:r>
            <a:r>
              <a:rPr lang="en-IN" sz="2400" dirty="0">
                <a:latin typeface="Times New Roman" panose="02020603050405020304" pitchFamily="18" charset="0"/>
                <a:cs typeface="Times New Roman" panose="02020603050405020304" pitchFamily="18" charset="0"/>
              </a:rPr>
              <a:t>when you earn regular returns in the 	form of interest or 	dividends. </a:t>
            </a:r>
          </a:p>
          <a:p>
            <a:pPr algn="just"/>
            <a:r>
              <a:rPr lang="en-IN" sz="2400" dirty="0">
                <a:latin typeface="Times New Roman" panose="02020603050405020304" pitchFamily="18" charset="0"/>
                <a:cs typeface="Times New Roman" panose="02020603050405020304" pitchFamily="18" charset="0"/>
              </a:rPr>
              <a:t>	3) There is a tax implication at the time the capital gains are realized on 	assets. </a:t>
            </a:r>
          </a:p>
          <a:p>
            <a:pPr algn="just"/>
            <a:r>
              <a:rPr lang="en-IN" sz="2400">
                <a:latin typeface="Times New Roman" panose="02020603050405020304" pitchFamily="18" charset="0"/>
                <a:cs typeface="Times New Roman" panose="02020603050405020304" pitchFamily="18" charset="0"/>
              </a:rPr>
              <a:t>	4) Lastly</a:t>
            </a:r>
            <a:r>
              <a:rPr lang="en-IN" sz="2400" dirty="0">
                <a:latin typeface="Times New Roman" panose="02020603050405020304" pitchFamily="18" charset="0"/>
                <a:cs typeface="Times New Roman" panose="02020603050405020304" pitchFamily="18" charset="0"/>
              </a:rPr>
              <a:t>, there is 	the all important concept of EET that could 	change the economics of your financial plan.</a:t>
            </a:r>
          </a:p>
        </p:txBody>
      </p:sp>
    </p:spTree>
    <p:extLst>
      <p:ext uri="{BB962C8B-B14F-4D97-AF65-F5344CB8AC3E}">
        <p14:creationId xmlns:p14="http://schemas.microsoft.com/office/powerpoint/2010/main" val="535413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83771" y="634481"/>
            <a:ext cx="11056776" cy="5784979"/>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Rounded Rectangle 4"/>
          <p:cNvSpPr/>
          <p:nvPr/>
        </p:nvSpPr>
        <p:spPr>
          <a:xfrm>
            <a:off x="1089306" y="829942"/>
            <a:ext cx="5526098" cy="50404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b="1" dirty="0"/>
          </a:p>
          <a:p>
            <a:r>
              <a:rPr lang="en-IN" sz="2800" b="1" dirty="0">
                <a:solidFill>
                  <a:schemeClr val="tx1"/>
                </a:solidFill>
                <a:latin typeface="Times New Roman" panose="02020603050405020304" pitchFamily="18" charset="0"/>
                <a:cs typeface="Times New Roman" panose="02020603050405020304" pitchFamily="18" charset="0"/>
              </a:rPr>
              <a:t>Tax breaks at the time of investing</a:t>
            </a:r>
            <a:br>
              <a:rPr lang="en-IN" sz="2800" dirty="0">
                <a:solidFill>
                  <a:schemeClr val="tx1"/>
                </a:solidFill>
                <a:latin typeface="Times New Roman" panose="02020603050405020304" pitchFamily="18"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1089306" y="1333988"/>
            <a:ext cx="10350025" cy="4832092"/>
          </a:xfrm>
          <a:prstGeom prst="rect">
            <a:avLst/>
          </a:prstGeom>
        </p:spPr>
        <p:txBody>
          <a:bodyPr wrap="square">
            <a:spAutoFit/>
          </a:bodyPr>
          <a:lstStyle/>
          <a:p>
            <a:pPr marL="285750" indent="-285750">
              <a:buFont typeface="Wingdings" panose="05000000000000000000" pitchFamily="2" charset="2"/>
              <a:buChar char="Ø"/>
            </a:pPr>
            <a:r>
              <a:rPr lang="en-IN" sz="2800" dirty="0">
                <a:solidFill>
                  <a:srgbClr val="504B4B"/>
                </a:solidFill>
                <a:latin typeface="Times New Roman" panose="02020603050405020304" pitchFamily="18" charset="0"/>
                <a:ea typeface="Calibri" panose="020F0502020204030204" pitchFamily="34" charset="0"/>
                <a:cs typeface="Times New Roman" panose="02020603050405020304" pitchFamily="18" charset="0"/>
              </a:rPr>
              <a:t>One of the basic principles of long term investing is that you must not focus overly on the tax aspect. But given a choice, you need to consider a more tax efficient option.</a:t>
            </a:r>
          </a:p>
          <a:p>
            <a:pPr marL="285750" indent="-285750">
              <a:buFont typeface="Wingdings" panose="05000000000000000000" pitchFamily="2" charset="2"/>
              <a:buChar char="Ø"/>
            </a:pPr>
            <a:endParaRPr lang="en-IN" sz="2800" dirty="0">
              <a:solidFill>
                <a:srgbClr val="504B4B"/>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If you need to make an allocation of Rs.100,000 during the year to mutual funds, then should you do it in diversified equity funds or an ELSS. Remember, an ELSS is also an equity fund with a 3-year lock period and giving the additional benefit under Section 80C.</a:t>
            </a:r>
          </a:p>
          <a:p>
            <a:pPr marL="285750" indent="-285750" algn="just">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 30% exemption in the year of investing substantially improves your yield on the fund.</a:t>
            </a:r>
          </a:p>
        </p:txBody>
      </p:sp>
    </p:spTree>
    <p:extLst>
      <p:ext uri="{BB962C8B-B14F-4D97-AF65-F5344CB8AC3E}">
        <p14:creationId xmlns:p14="http://schemas.microsoft.com/office/powerpoint/2010/main" val="212924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83771" y="634481"/>
            <a:ext cx="11056776" cy="5784979"/>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Rounded Rectangle 4"/>
          <p:cNvSpPr/>
          <p:nvPr/>
        </p:nvSpPr>
        <p:spPr>
          <a:xfrm>
            <a:off x="1089306" y="829942"/>
            <a:ext cx="5526098" cy="50404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b="1" dirty="0"/>
          </a:p>
          <a:p>
            <a:r>
              <a:rPr lang="en-IN" sz="2800" b="1" dirty="0">
                <a:solidFill>
                  <a:schemeClr val="tx1"/>
                </a:solidFill>
                <a:latin typeface="Times New Roman" panose="02020603050405020304" pitchFamily="18" charset="0"/>
                <a:cs typeface="Times New Roman" panose="02020603050405020304" pitchFamily="18" charset="0"/>
              </a:rPr>
              <a:t>Tax breaks at the time of investing</a:t>
            </a:r>
            <a:br>
              <a:rPr lang="en-IN" sz="2800" dirty="0">
                <a:solidFill>
                  <a:schemeClr val="tx1"/>
                </a:solidFill>
                <a:latin typeface="Times New Roman" panose="02020603050405020304" pitchFamily="18"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1089306" y="1333988"/>
            <a:ext cx="10350025" cy="4647426"/>
          </a:xfrm>
          <a:prstGeom prst="rect">
            <a:avLst/>
          </a:prstGeom>
        </p:spPr>
        <p:txBody>
          <a:bodyPr wrap="square" lIns="91440" tIns="45720" rIns="91440" bIns="45720" anchor="t">
            <a:spAutoFit/>
          </a:bodyPr>
          <a:lstStyle/>
          <a:p>
            <a:r>
              <a:rPr lang="en-IN" sz="3600" b="1" dirty="0">
                <a:solidFill>
                  <a:srgbClr val="314259"/>
                </a:solidFill>
              </a:rPr>
              <a:t>Defining Capital Assets</a:t>
            </a:r>
            <a:endParaRPr lang="en-US" sz="3600" dirty="0">
              <a:cs typeface="Calibri"/>
            </a:endParaRPr>
          </a:p>
          <a:p>
            <a:r>
              <a:rPr lang="en-IN" sz="2000" dirty="0">
                <a:solidFill>
                  <a:srgbClr val="314259"/>
                </a:solidFill>
                <a:ea typeface="+mn-lt"/>
                <a:cs typeface="+mn-lt"/>
              </a:rPr>
              <a:t>Land, building, house property, vehicles, patents, trademarks, leasehold rights, machinery, and jewellery are a few examples of capital assets. This includes having rights in or in relation to an Indian company. It also includes the rights of management or control or any other legal right. </a:t>
            </a:r>
            <a:endParaRPr lang="en-IN" sz="2000" dirty="0">
              <a:cs typeface="Calibri"/>
            </a:endParaRPr>
          </a:p>
          <a:p>
            <a:endParaRPr lang="en-IN" sz="2000" b="1" dirty="0">
              <a:solidFill>
                <a:srgbClr val="314259"/>
              </a:solidFill>
              <a:ea typeface="+mn-lt"/>
              <a:cs typeface="+mn-lt"/>
            </a:endParaRPr>
          </a:p>
          <a:p>
            <a:pPr>
              <a:buFont typeface="Arial" panose="05000000000000000000" pitchFamily="2" charset="2"/>
            </a:pPr>
            <a:r>
              <a:rPr lang="en-IN" sz="2000" b="1" dirty="0">
                <a:solidFill>
                  <a:srgbClr val="314259"/>
                </a:solidFill>
                <a:ea typeface="+mn-lt"/>
                <a:cs typeface="+mn-lt"/>
              </a:rPr>
              <a:t>The following do not come under the category of capital asset:</a:t>
            </a:r>
            <a:endParaRPr lang="en-US" sz="2000" dirty="0">
              <a:cs typeface="Calibri" panose="020F0502020204030204"/>
            </a:endParaRPr>
          </a:p>
          <a:p>
            <a:pPr>
              <a:buFont typeface="Arial" panose="05000000000000000000" pitchFamily="2" charset="2"/>
              <a:buChar char="•"/>
            </a:pPr>
            <a:r>
              <a:rPr lang="en-IN" sz="2000" dirty="0">
                <a:solidFill>
                  <a:srgbClr val="314259"/>
                </a:solidFill>
                <a:ea typeface="+mn-lt"/>
                <a:cs typeface="+mn-lt"/>
              </a:rPr>
              <a:t>a. Any stock, consumables or raw material, held for the purpose of business or profession</a:t>
            </a:r>
            <a:endParaRPr lang="en-IN" sz="2000" dirty="0">
              <a:cs typeface="Calibri"/>
            </a:endParaRPr>
          </a:p>
          <a:p>
            <a:pPr>
              <a:buFont typeface="Arial" panose="05000000000000000000" pitchFamily="2" charset="2"/>
              <a:buChar char="•"/>
            </a:pPr>
            <a:r>
              <a:rPr lang="en-IN" sz="2000" dirty="0">
                <a:solidFill>
                  <a:srgbClr val="314259"/>
                </a:solidFill>
                <a:ea typeface="+mn-lt"/>
                <a:cs typeface="+mn-lt"/>
              </a:rPr>
              <a:t>b. Personal goods such as clothes and furniture held for personal use</a:t>
            </a:r>
            <a:endParaRPr lang="en-IN" sz="2000" dirty="0">
              <a:cs typeface="Calibri"/>
            </a:endParaRPr>
          </a:p>
          <a:p>
            <a:pPr>
              <a:buFont typeface="Arial" panose="05000000000000000000" pitchFamily="2" charset="2"/>
              <a:buChar char="•"/>
            </a:pPr>
            <a:r>
              <a:rPr lang="en-IN" sz="2000" dirty="0">
                <a:solidFill>
                  <a:srgbClr val="314259"/>
                </a:solidFill>
                <a:ea typeface="+mn-lt"/>
                <a:cs typeface="+mn-lt"/>
              </a:rPr>
              <a:t>c. Agricultural land in rural(*) India</a:t>
            </a:r>
            <a:endParaRPr lang="en-IN" sz="2000" dirty="0">
              <a:cs typeface="Calibri"/>
            </a:endParaRPr>
          </a:p>
          <a:p>
            <a:pPr>
              <a:buFont typeface="Arial" panose="05000000000000000000" pitchFamily="2" charset="2"/>
              <a:buChar char="•"/>
            </a:pPr>
            <a:r>
              <a:rPr lang="en-IN" sz="2000" dirty="0">
                <a:solidFill>
                  <a:srgbClr val="314259"/>
                </a:solidFill>
                <a:ea typeface="+mn-lt"/>
                <a:cs typeface="+mn-lt"/>
              </a:rPr>
              <a:t>d. 6½% gold bonds (1977) or 7% gold bonds (1980) or National Defence gold bonds (1980) issued by the central government</a:t>
            </a:r>
            <a:endParaRPr lang="en-IN" sz="2000" dirty="0">
              <a:cs typeface="Calibri"/>
            </a:endParaRPr>
          </a:p>
          <a:p>
            <a:pPr>
              <a:buFont typeface="Arial" panose="05000000000000000000" pitchFamily="2" charset="2"/>
              <a:buChar char="•"/>
            </a:pPr>
            <a:r>
              <a:rPr lang="en-IN" sz="2000" dirty="0">
                <a:solidFill>
                  <a:srgbClr val="314259"/>
                </a:solidFill>
                <a:ea typeface="+mn-lt"/>
                <a:cs typeface="+mn-lt"/>
              </a:rPr>
              <a:t>e. Special bearer bonds (1991)</a:t>
            </a:r>
            <a:endParaRPr lang="en-IN" sz="2000" dirty="0">
              <a:cs typeface="Calibri"/>
            </a:endParaRPr>
          </a:p>
          <a:p>
            <a:pPr>
              <a:buFont typeface="Arial" panose="05000000000000000000" pitchFamily="2" charset="2"/>
              <a:buChar char="•"/>
            </a:pPr>
            <a:r>
              <a:rPr lang="en-IN" sz="2000" dirty="0">
                <a:solidFill>
                  <a:srgbClr val="314259"/>
                </a:solidFill>
                <a:ea typeface="+mn-lt"/>
                <a:cs typeface="+mn-lt"/>
              </a:rPr>
              <a:t>f. Gold deposit bond issued under the gold deposit scheme (1999) or deposit certificates issued under the Gold Monetisation Scheme, 2015</a:t>
            </a:r>
            <a:endParaRPr lang="en-IN" sz="2000">
              <a:cs typeface="Calibri"/>
            </a:endParaRPr>
          </a:p>
        </p:txBody>
      </p:sp>
    </p:spTree>
    <p:extLst>
      <p:ext uri="{BB962C8B-B14F-4D97-AF65-F5344CB8AC3E}">
        <p14:creationId xmlns:p14="http://schemas.microsoft.com/office/powerpoint/2010/main" val="32059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90465" y="801949"/>
            <a:ext cx="11056776" cy="5607698"/>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Rounded Rectangle 4"/>
          <p:cNvSpPr/>
          <p:nvPr/>
        </p:nvSpPr>
        <p:spPr>
          <a:xfrm>
            <a:off x="1079975" y="918522"/>
            <a:ext cx="7896074" cy="55724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b="1" dirty="0">
                <a:solidFill>
                  <a:schemeClr val="tx1"/>
                </a:solidFill>
                <a:latin typeface="Times New Roman" panose="02020603050405020304" pitchFamily="18" charset="0"/>
                <a:cs typeface="Times New Roman" panose="02020603050405020304" pitchFamily="18" charset="0"/>
              </a:rPr>
              <a:t>Tax implications of regular income on investments</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1079975" y="1526661"/>
            <a:ext cx="10415339" cy="4832092"/>
          </a:xfrm>
          <a:prstGeom prst="rect">
            <a:avLst/>
          </a:prstGeom>
        </p:spPr>
        <p:txBody>
          <a:bodyPr wrap="square">
            <a:spAutoFit/>
          </a:bodyPr>
          <a:lstStyle/>
          <a:p>
            <a:pPr marL="285750"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This is an important consideration </a:t>
            </a:r>
            <a:r>
              <a:rPr lang="en-IN" sz="2800" dirty="0">
                <a:solidFill>
                  <a:srgbClr val="504B4B"/>
                </a:solidFill>
                <a:latin typeface="Times New Roman" panose="02020603050405020304" pitchFamily="18" charset="0"/>
                <a:ea typeface="Calibri" panose="020F0502020204030204" pitchFamily="34" charset="0"/>
                <a:cs typeface="Times New Roman" panose="02020603050405020304" pitchFamily="18" charset="0"/>
              </a:rPr>
              <a:t>when you have to choose between similar investment products. </a:t>
            </a:r>
          </a:p>
          <a:p>
            <a:pPr marL="285750" indent="-285750">
              <a:buFont typeface="Wingdings" panose="05000000000000000000" pitchFamily="2" charset="2"/>
              <a:buChar char="Ø"/>
            </a:pPr>
            <a:r>
              <a:rPr lang="en-IN" sz="2800" dirty="0">
                <a:solidFill>
                  <a:srgbClr val="504B4B"/>
                </a:solidFill>
                <a:latin typeface="Times New Roman" panose="02020603050405020304" pitchFamily="18" charset="0"/>
                <a:ea typeface="Calibri" panose="020F0502020204030204" pitchFamily="34" charset="0"/>
                <a:cs typeface="Times New Roman" panose="02020603050405020304" pitchFamily="18" charset="0"/>
              </a:rPr>
              <a:t>Assume that you have an allocation of 20% to debt products during the year. You can invest in a bank FD but then the interest earned on the FD will be taxed at the peak rate of tax applicable to you. That will substantially reduce your post-tax returns. </a:t>
            </a:r>
          </a:p>
          <a:p>
            <a:pPr marL="285750" indent="-285750">
              <a:buFont typeface="Wingdings" panose="05000000000000000000" pitchFamily="2" charset="2"/>
              <a:buChar char="Ø"/>
            </a:pPr>
            <a:r>
              <a:rPr lang="en-IN" sz="2800" dirty="0">
                <a:solidFill>
                  <a:srgbClr val="504B4B"/>
                </a:solidFill>
                <a:latin typeface="Times New Roman" panose="02020603050405020304" pitchFamily="18" charset="0"/>
                <a:ea typeface="Calibri" panose="020F0502020204030204" pitchFamily="34" charset="0"/>
                <a:cs typeface="Times New Roman" panose="02020603050405020304" pitchFamily="18" charset="0"/>
              </a:rPr>
              <a:t>On the contrary, if you invest the money in debt mutual funds and opt for a dividend plan, then the dividend earned by you will be entirely tax-free in your hands. You also get the added benefit of capital appreciation when the interest rates go down, further adding to your post-tax yields.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50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93101" y="335902"/>
            <a:ext cx="11056776" cy="6186196"/>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Rounded Rectangle 4"/>
          <p:cNvSpPr/>
          <p:nvPr/>
        </p:nvSpPr>
        <p:spPr>
          <a:xfrm>
            <a:off x="1163951" y="540691"/>
            <a:ext cx="6971607" cy="55724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b="1" dirty="0"/>
          </a:p>
          <a:p>
            <a:endParaRPr lang="en-IN" b="1" dirty="0"/>
          </a:p>
          <a:p>
            <a:r>
              <a:rPr lang="en-IN" sz="2800" b="1" dirty="0">
                <a:solidFill>
                  <a:schemeClr val="tx1"/>
                </a:solidFill>
                <a:latin typeface="Times New Roman" panose="02020603050405020304" pitchFamily="18" charset="0"/>
                <a:cs typeface="Times New Roman" panose="02020603050405020304" pitchFamily="18" charset="0"/>
              </a:rPr>
              <a:t>Tax exemption at the time of booking profits</a:t>
            </a:r>
            <a:br>
              <a:rPr lang="en-IN" dirty="0"/>
            </a:b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1163951" y="1097936"/>
            <a:ext cx="9995461" cy="5262979"/>
          </a:xfrm>
          <a:prstGeom prst="rect">
            <a:avLst/>
          </a:prstGeom>
        </p:spPr>
        <p:txBody>
          <a:bodyPr wrap="square" lIns="91440" tIns="45720" rIns="91440" bIns="45720" anchor="t">
            <a:spAutoFit/>
          </a:bodyPr>
          <a:lstStyle/>
          <a:p>
            <a:pPr marL="285750" indent="-285750">
              <a:buFont typeface="Wingdings" panose="05000000000000000000" pitchFamily="2" charset="2"/>
              <a:buChar char="ü"/>
            </a:pPr>
            <a:r>
              <a:rPr lang="en-IN" sz="2400" dirty="0">
                <a:solidFill>
                  <a:srgbClr val="504B4B"/>
                </a:solidFill>
                <a:latin typeface="Times New Roman" panose="02020603050405020304" pitchFamily="18" charset="0"/>
                <a:ea typeface="Calibri" panose="020F0502020204030204" pitchFamily="34" charset="0"/>
                <a:cs typeface="Times New Roman" panose="02020603050405020304" pitchFamily="18" charset="0"/>
              </a:rPr>
              <a:t>This factor is very relevant when you are actually comparing </a:t>
            </a:r>
            <a:r>
              <a:rPr lang="en-IN"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equity versus debt.</a:t>
            </a:r>
          </a:p>
          <a:p>
            <a:pPr marL="285750" indent="-28575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The definition of </a:t>
            </a:r>
            <a:r>
              <a:rPr lang="en-IN" sz="2400" dirty="0">
                <a:solidFill>
                  <a:srgbClr val="C00000"/>
                </a:solidFill>
                <a:latin typeface="Times New Roman" panose="02020603050405020304" pitchFamily="18" charset="0"/>
                <a:cs typeface="Times New Roman" panose="02020603050405020304" pitchFamily="18" charset="0"/>
              </a:rPr>
              <a:t>capital gains </a:t>
            </a:r>
            <a:r>
              <a:rPr lang="en-IN" sz="2400" dirty="0">
                <a:latin typeface="Times New Roman" panose="02020603050405020304" pitchFamily="18" charset="0"/>
                <a:cs typeface="Times New Roman" panose="02020603050405020304" pitchFamily="18" charset="0"/>
              </a:rPr>
              <a:t>is much more favourable in the case of equities as compared to debt.</a:t>
            </a:r>
          </a:p>
          <a:p>
            <a:pPr marL="285750" indent="-285750">
              <a:buFont typeface="Wingdings" panose="05000000000000000000" pitchFamily="2" charset="2"/>
              <a:buChar char="ü"/>
            </a:pPr>
            <a:r>
              <a:rPr lang="en-IN" sz="2400" dirty="0">
                <a:latin typeface="Times New Roman"/>
                <a:cs typeface="Times New Roman"/>
              </a:rPr>
              <a:t>For example, in case of equities and equity mutual funds, the definition of </a:t>
            </a:r>
            <a:r>
              <a:rPr lang="en-IN" sz="2400" dirty="0">
                <a:solidFill>
                  <a:srgbClr val="C00000"/>
                </a:solidFill>
                <a:latin typeface="Times New Roman"/>
                <a:cs typeface="Times New Roman"/>
              </a:rPr>
              <a:t>long term </a:t>
            </a:r>
            <a:r>
              <a:rPr lang="en-IN" sz="2400" dirty="0">
                <a:latin typeface="Times New Roman"/>
                <a:cs typeface="Times New Roman"/>
              </a:rPr>
              <a:t>is determined by the </a:t>
            </a:r>
            <a:r>
              <a:rPr lang="en-IN" sz="2400" dirty="0">
                <a:solidFill>
                  <a:srgbClr val="C00000"/>
                </a:solidFill>
                <a:latin typeface="Times New Roman"/>
                <a:cs typeface="Times New Roman"/>
              </a:rPr>
              <a:t>holding period of 1 year</a:t>
            </a:r>
            <a:r>
              <a:rPr lang="en-IN" sz="2400" dirty="0">
                <a:latin typeface="Times New Roman"/>
                <a:cs typeface="Times New Roman"/>
              </a:rPr>
              <a:t>. Additionally, </a:t>
            </a:r>
            <a:r>
              <a:rPr lang="en-IN" sz="2400" dirty="0">
                <a:solidFill>
                  <a:srgbClr val="C00000"/>
                </a:solidFill>
                <a:latin typeface="Times New Roman"/>
                <a:cs typeface="Times New Roman"/>
              </a:rPr>
              <a:t>STCG</a:t>
            </a:r>
            <a:r>
              <a:rPr lang="en-IN" sz="2400" dirty="0">
                <a:latin typeface="Times New Roman"/>
                <a:cs typeface="Times New Roman"/>
              </a:rPr>
              <a:t> for equities is charged at a concessional rate of 10% while the </a:t>
            </a:r>
            <a:r>
              <a:rPr lang="en-IN" sz="2400" dirty="0">
                <a:solidFill>
                  <a:srgbClr val="C00000"/>
                </a:solidFill>
                <a:latin typeface="Times New Roman"/>
                <a:cs typeface="Times New Roman"/>
              </a:rPr>
              <a:t>LTCG</a:t>
            </a:r>
            <a:r>
              <a:rPr lang="en-IN" sz="2400" dirty="0">
                <a:latin typeface="Times New Roman"/>
                <a:cs typeface="Times New Roman"/>
              </a:rPr>
              <a:t> on equities are charged at 15%. </a:t>
            </a: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sz="2400" dirty="0">
                <a:latin typeface="Times New Roman"/>
                <a:cs typeface="Times New Roman"/>
              </a:rPr>
              <a:t>Alternatively, if you own a debt fund with a growth option then it will be long term only if it is held for 3 years. In this case, short term capital gains will be taxed at your peak rate while long term gains will be taxed at 15% after considering indexation. </a:t>
            </a: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A good option for you to consider will be the Balanced Fund plan since it combines the benefits of debt and equity. </a:t>
            </a:r>
          </a:p>
        </p:txBody>
      </p:sp>
    </p:spTree>
    <p:extLst>
      <p:ext uri="{BB962C8B-B14F-4D97-AF65-F5344CB8AC3E}">
        <p14:creationId xmlns:p14="http://schemas.microsoft.com/office/powerpoint/2010/main" val="274222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83771" y="634482"/>
            <a:ext cx="11056776" cy="5607698"/>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Rounded Rectangle 4"/>
          <p:cNvSpPr/>
          <p:nvPr/>
        </p:nvSpPr>
        <p:spPr>
          <a:xfrm>
            <a:off x="1104014" y="829940"/>
            <a:ext cx="7984002" cy="55724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dirty="0">
                <a:solidFill>
                  <a:schemeClr val="tx1"/>
                </a:solidFill>
                <a:latin typeface="Times New Roman" panose="02020603050405020304" pitchFamily="18" charset="0"/>
                <a:cs typeface="Times New Roman" panose="02020603050405020304" pitchFamily="18" charset="0"/>
              </a:rPr>
              <a:t>Understanding EEE and EET when it comes to redemption</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1048030" y="1582643"/>
            <a:ext cx="10419292" cy="4401205"/>
          </a:xfrm>
          <a:prstGeom prst="rect">
            <a:avLst/>
          </a:prstGeom>
        </p:spPr>
        <p:txBody>
          <a:bodyPr wrap="square">
            <a:spAutoFit/>
          </a:bodyPr>
          <a:lstStyle/>
          <a:p>
            <a:pPr marL="285750" indent="-285750">
              <a:buFont typeface="Wingdings" panose="05000000000000000000" pitchFamily="2" charset="2"/>
              <a:buChar char="Ø"/>
            </a:pPr>
            <a:r>
              <a:rPr lang="en-IN" sz="2800" dirty="0">
                <a:solidFill>
                  <a:srgbClr val="504B4B"/>
                </a:solidFill>
                <a:latin typeface="Times New Roman" panose="02020603050405020304" pitchFamily="18" charset="0"/>
                <a:ea typeface="Calibri" panose="020F0502020204030204" pitchFamily="34" charset="0"/>
                <a:cs typeface="Times New Roman" panose="02020603050405020304" pitchFamily="18" charset="0"/>
              </a:rPr>
              <a:t>When you currently invest in an endowment life policy or in a provident fund, it is classified as </a:t>
            </a:r>
            <a:r>
              <a:rPr lang="en-IN" sz="28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EEE</a:t>
            </a:r>
            <a:r>
              <a:rPr lang="en-IN" sz="2800" dirty="0">
                <a:solidFill>
                  <a:srgbClr val="504B4B"/>
                </a:solidFill>
                <a:latin typeface="Times New Roman" panose="02020603050405020304" pitchFamily="18" charset="0"/>
                <a:ea typeface="Calibri" panose="020F0502020204030204" pitchFamily="34" charset="0"/>
                <a:cs typeface="Times New Roman" panose="02020603050405020304" pitchFamily="18" charset="0"/>
              </a:rPr>
              <a:t> </a:t>
            </a:r>
            <a:r>
              <a:rPr lang="en-IN" sz="28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(Exempt, Exempt, and Exempt). </a:t>
            </a:r>
            <a:r>
              <a:rPr lang="en-IN" sz="2800" dirty="0">
                <a:solidFill>
                  <a:srgbClr val="504B4B"/>
                </a:solidFill>
                <a:latin typeface="Times New Roman" panose="02020603050405020304" pitchFamily="18" charset="0"/>
                <a:ea typeface="Calibri" panose="020F0502020204030204" pitchFamily="34" charset="0"/>
                <a:cs typeface="Times New Roman" panose="02020603050405020304" pitchFamily="18" charset="0"/>
              </a:rPr>
              <a:t>That means, there is tax exemption at the time of investment, tax exemption on returns and also tax exemption on redemption. </a:t>
            </a:r>
          </a:p>
          <a:p>
            <a:pPr marL="285750" indent="-285750">
              <a:buFont typeface="Wingdings" panose="05000000000000000000" pitchFamily="2" charset="2"/>
              <a:buChar char="Ø"/>
            </a:pPr>
            <a:r>
              <a:rPr lang="en-IN" sz="2800" dirty="0">
                <a:solidFill>
                  <a:srgbClr val="504B4B"/>
                </a:solidFill>
                <a:latin typeface="Times New Roman" panose="02020603050405020304" pitchFamily="18" charset="0"/>
                <a:ea typeface="Calibri" panose="020F0502020204030204" pitchFamily="34" charset="0"/>
                <a:cs typeface="Times New Roman" panose="02020603050405020304" pitchFamily="18" charset="0"/>
              </a:rPr>
              <a:t>This tends to distort the yield curve and hence the </a:t>
            </a:r>
            <a:r>
              <a:rPr lang="en-IN" sz="28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CBDT</a:t>
            </a:r>
            <a:r>
              <a:rPr lang="en-IN" sz="2800" dirty="0">
                <a:solidFill>
                  <a:srgbClr val="504B4B"/>
                </a:solidFill>
                <a:latin typeface="Times New Roman" panose="02020603050405020304" pitchFamily="18" charset="0"/>
                <a:ea typeface="Calibri" panose="020F0502020204030204" pitchFamily="34" charset="0"/>
                <a:cs typeface="Times New Roman" panose="02020603050405020304" pitchFamily="18" charset="0"/>
              </a:rPr>
              <a:t> has already initiated the plan to shift to </a:t>
            </a:r>
            <a:r>
              <a:rPr lang="en-IN" sz="28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EET</a:t>
            </a:r>
            <a:r>
              <a:rPr lang="en-IN" sz="2800" dirty="0">
                <a:solidFill>
                  <a:srgbClr val="504B4B"/>
                </a:solidFill>
                <a:latin typeface="Times New Roman" panose="02020603050405020304" pitchFamily="18" charset="0"/>
                <a:ea typeface="Calibri" panose="020F0502020204030204" pitchFamily="34" charset="0"/>
                <a:cs typeface="Times New Roman" panose="02020603050405020304" pitchFamily="18" charset="0"/>
              </a:rPr>
              <a:t>, meaning that in the year of redemption it will be treated as income in the hands of the investor. </a:t>
            </a:r>
          </a:p>
          <a:p>
            <a:pPr marL="285750" indent="-285750">
              <a:buFont typeface="Wingdings" panose="05000000000000000000" pitchFamily="2" charset="2"/>
              <a:buChar char="Ø"/>
            </a:pPr>
            <a:r>
              <a:rPr lang="en-IN" sz="2800" dirty="0">
                <a:solidFill>
                  <a:srgbClr val="504B4B"/>
                </a:solidFill>
                <a:latin typeface="Times New Roman" panose="02020603050405020304" pitchFamily="18" charset="0"/>
                <a:ea typeface="Calibri" panose="020F0502020204030204" pitchFamily="34" charset="0"/>
                <a:cs typeface="Times New Roman" panose="02020603050405020304" pitchFamily="18" charset="0"/>
              </a:rPr>
              <a:t>If the complete shift to </a:t>
            </a:r>
            <a:r>
              <a:rPr lang="en-IN" sz="28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EET</a:t>
            </a:r>
            <a:r>
              <a:rPr lang="en-IN" sz="2800" dirty="0">
                <a:solidFill>
                  <a:srgbClr val="504B4B"/>
                </a:solidFill>
                <a:latin typeface="Times New Roman" panose="02020603050405020304" pitchFamily="18" charset="0"/>
                <a:ea typeface="Calibri" panose="020F0502020204030204" pitchFamily="34" charset="0"/>
                <a:cs typeface="Times New Roman" panose="02020603050405020304" pitchFamily="18" charset="0"/>
              </a:rPr>
              <a:t> happens, it could make a huge difference to your post-tax returns.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11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83771" y="634481"/>
            <a:ext cx="11056776" cy="5999583"/>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Rounded Rectangle 4"/>
          <p:cNvSpPr/>
          <p:nvPr/>
        </p:nvSpPr>
        <p:spPr>
          <a:xfrm>
            <a:off x="1473049" y="285618"/>
            <a:ext cx="9678220" cy="55724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latin typeface="Times New Roman" panose="02020603050405020304" pitchFamily="18" charset="0"/>
                <a:cs typeface="Times New Roman" panose="02020603050405020304" pitchFamily="18" charset="0"/>
              </a:rPr>
              <a:t>Difference between tax planning and financial planning based upon some important parameters.</a:t>
            </a:r>
            <a:endParaRPr lang="en-IN" dirty="0">
              <a:solidFill>
                <a:schemeClr val="tx1"/>
              </a:solidFill>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842981967"/>
              </p:ext>
            </p:extLst>
          </p:nvPr>
        </p:nvGraphicFramePr>
        <p:xfrm>
          <a:off x="1165138" y="842863"/>
          <a:ext cx="10294041" cy="5563046"/>
        </p:xfrm>
        <a:graphic>
          <a:graphicData uri="http://schemas.openxmlformats.org/drawingml/2006/table">
            <a:tbl>
              <a:tblPr firstRow="1" bandRow="1">
                <a:tableStyleId>{C4B1156A-380E-4F78-BDF5-A606A8083BF9}</a:tableStyleId>
              </a:tblPr>
              <a:tblGrid>
                <a:gridCol w="1476690">
                  <a:extLst>
                    <a:ext uri="{9D8B030D-6E8A-4147-A177-3AD203B41FA5}">
                      <a16:colId xmlns:a16="http://schemas.microsoft.com/office/drawing/2014/main" val="3913439712"/>
                    </a:ext>
                  </a:extLst>
                </a:gridCol>
                <a:gridCol w="4744170">
                  <a:extLst>
                    <a:ext uri="{9D8B030D-6E8A-4147-A177-3AD203B41FA5}">
                      <a16:colId xmlns:a16="http://schemas.microsoft.com/office/drawing/2014/main" val="2423953736"/>
                    </a:ext>
                  </a:extLst>
                </a:gridCol>
                <a:gridCol w="4073181">
                  <a:extLst>
                    <a:ext uri="{9D8B030D-6E8A-4147-A177-3AD203B41FA5}">
                      <a16:colId xmlns:a16="http://schemas.microsoft.com/office/drawing/2014/main" val="3828529804"/>
                    </a:ext>
                  </a:extLst>
                </a:gridCol>
              </a:tblGrid>
              <a:tr h="790830">
                <a:tc>
                  <a:txBody>
                    <a:bodyPr/>
                    <a:lstStyle/>
                    <a:p>
                      <a:pPr algn="ctr">
                        <a:lnSpc>
                          <a:spcPct val="107000"/>
                        </a:lnSpc>
                        <a:spcAft>
                          <a:spcPts val="800"/>
                        </a:spcAft>
                      </a:pPr>
                      <a:r>
                        <a:rPr lang="en-IN" sz="1400" dirty="0">
                          <a:effectLst/>
                        </a:rPr>
                        <a:t>PARAMETERS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800"/>
                        </a:spcAft>
                      </a:pPr>
                      <a:r>
                        <a:rPr lang="en-IN" sz="2000" dirty="0">
                          <a:effectLst/>
                        </a:rPr>
                        <a:t>TAX PLANNING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800"/>
                        </a:spcAft>
                      </a:pPr>
                      <a:r>
                        <a:rPr lang="en-IN" sz="2000" dirty="0">
                          <a:effectLst/>
                        </a:rPr>
                        <a:t>FINANCIAL PLANNING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220108127"/>
                  </a:ext>
                </a:extLst>
              </a:tr>
              <a:tr h="3124589">
                <a:tc>
                  <a:txBody>
                    <a:bodyPr/>
                    <a:lstStyle/>
                    <a:p>
                      <a:r>
                        <a:rPr lang="en-IN" sz="2400" b="1" kern="1200" dirty="0">
                          <a:effectLst/>
                        </a:rPr>
                        <a:t>Objective</a:t>
                      </a:r>
                      <a:endParaRPr lang="en-IN" sz="24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lnSpc>
                          <a:spcPct val="107000"/>
                        </a:lnSpc>
                        <a:spcAft>
                          <a:spcPts val="800"/>
                        </a:spcAft>
                      </a:pPr>
                      <a:r>
                        <a:rPr lang="en-IN" sz="2400" dirty="0">
                          <a:effectLst/>
                        </a:rPr>
                        <a:t>Tax planning is aimed at reducing your tax liability by helping you avail tax benefits allowed under the relevant sections of the Income Tax Act, 1963. As an efficient tax planner, you should always be keen on reducing your tax burden in the short-term. Planning your taxes beyond the current year can often be a redundant exercise as the Indian Government announces a new budget each year.</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47625" marT="47625" marB="47625"/>
                </a:tc>
                <a:tc>
                  <a:txBody>
                    <a:bodyPr/>
                    <a:lstStyle/>
                    <a:p>
                      <a:pPr algn="just">
                        <a:lnSpc>
                          <a:spcPct val="107000"/>
                        </a:lnSpc>
                        <a:spcAft>
                          <a:spcPts val="800"/>
                        </a:spcAft>
                      </a:pPr>
                      <a:r>
                        <a:rPr lang="en-IN" sz="2400" dirty="0">
                          <a:effectLst/>
                        </a:rPr>
                        <a:t>The primary objective of financial planning is to help you create and manage wealth in order to eventually meet your financial goals in the long run. An efficient financial planner should look ahead and plan for short-term as well as long-term financial goals.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878224650"/>
                  </a:ext>
                </a:extLst>
              </a:tr>
            </a:tbl>
          </a:graphicData>
        </a:graphic>
      </p:graphicFrame>
    </p:spTree>
    <p:extLst>
      <p:ext uri="{BB962C8B-B14F-4D97-AF65-F5344CB8AC3E}">
        <p14:creationId xmlns:p14="http://schemas.microsoft.com/office/powerpoint/2010/main" val="130949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83771" y="634482"/>
            <a:ext cx="11056776" cy="5607698"/>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aphicFrame>
        <p:nvGraphicFramePr>
          <p:cNvPr id="6" name="Table 5"/>
          <p:cNvGraphicFramePr>
            <a:graphicFrameLocks noGrp="1"/>
          </p:cNvGraphicFramePr>
          <p:nvPr>
            <p:extLst>
              <p:ext uri="{D42A27DB-BD31-4B8C-83A1-F6EECF244321}">
                <p14:modId xmlns:p14="http://schemas.microsoft.com/office/powerpoint/2010/main" val="2848933792"/>
              </p:ext>
            </p:extLst>
          </p:nvPr>
        </p:nvGraphicFramePr>
        <p:xfrm>
          <a:off x="1238595" y="842862"/>
          <a:ext cx="10185268" cy="5082077"/>
        </p:xfrm>
        <a:graphic>
          <a:graphicData uri="http://schemas.openxmlformats.org/drawingml/2006/table">
            <a:tbl>
              <a:tblPr firstRow="1" bandRow="1">
                <a:tableStyleId>{C4B1156A-380E-4F78-BDF5-A606A8083BF9}</a:tableStyleId>
              </a:tblPr>
              <a:tblGrid>
                <a:gridCol w="1367917">
                  <a:extLst>
                    <a:ext uri="{9D8B030D-6E8A-4147-A177-3AD203B41FA5}">
                      <a16:colId xmlns:a16="http://schemas.microsoft.com/office/drawing/2014/main" val="3913439712"/>
                    </a:ext>
                  </a:extLst>
                </a:gridCol>
                <a:gridCol w="4744170">
                  <a:extLst>
                    <a:ext uri="{9D8B030D-6E8A-4147-A177-3AD203B41FA5}">
                      <a16:colId xmlns:a16="http://schemas.microsoft.com/office/drawing/2014/main" val="2423953736"/>
                    </a:ext>
                  </a:extLst>
                </a:gridCol>
                <a:gridCol w="4073181">
                  <a:extLst>
                    <a:ext uri="{9D8B030D-6E8A-4147-A177-3AD203B41FA5}">
                      <a16:colId xmlns:a16="http://schemas.microsoft.com/office/drawing/2014/main" val="3828529804"/>
                    </a:ext>
                  </a:extLst>
                </a:gridCol>
              </a:tblGrid>
              <a:tr h="915713">
                <a:tc>
                  <a:txBody>
                    <a:bodyPr/>
                    <a:lstStyle/>
                    <a:p>
                      <a:pPr algn="ctr">
                        <a:lnSpc>
                          <a:spcPct val="107000"/>
                        </a:lnSpc>
                        <a:spcAft>
                          <a:spcPts val="800"/>
                        </a:spcAft>
                      </a:pPr>
                      <a:r>
                        <a:rPr lang="en-IN" sz="1400" dirty="0">
                          <a:effectLst/>
                        </a:rPr>
                        <a:t>PARAMETERS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800"/>
                        </a:spcAft>
                      </a:pPr>
                      <a:r>
                        <a:rPr lang="en-IN" sz="2000" dirty="0">
                          <a:effectLst/>
                        </a:rPr>
                        <a:t>TAX PLANNING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800"/>
                        </a:spcAft>
                      </a:pPr>
                      <a:r>
                        <a:rPr lang="en-IN" sz="2000" dirty="0">
                          <a:effectLst/>
                        </a:rPr>
                        <a:t>FINANCIAL PLANNING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220108127"/>
                  </a:ext>
                </a:extLst>
              </a:tr>
              <a:tr h="4166364">
                <a:tc>
                  <a:txBody>
                    <a:bodyPr/>
                    <a:lstStyle/>
                    <a:p>
                      <a:pPr algn="just">
                        <a:lnSpc>
                          <a:spcPct val="107000"/>
                        </a:lnSpc>
                        <a:spcAft>
                          <a:spcPts val="800"/>
                        </a:spcAft>
                      </a:pPr>
                      <a:r>
                        <a:rPr lang="en-IN" sz="2400" b="1" dirty="0">
                          <a:effectLst/>
                        </a:rPr>
                        <a:t>Scope</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just">
                        <a:lnSpc>
                          <a:spcPct val="107000"/>
                        </a:lnSpc>
                        <a:spcAft>
                          <a:spcPts val="800"/>
                        </a:spcAft>
                      </a:pPr>
                      <a:r>
                        <a:rPr lang="en-IN" sz="2400" dirty="0">
                          <a:effectLst/>
                        </a:rPr>
                        <a:t>The scope of tax planning is solely limited to helping you receive the maximum possible tax benefits each successive year. So, even if you employ the services of a professional tax planner, all they can help you with is filing efficient tax returns and helping you invest in tax-free avenues.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just">
                        <a:lnSpc>
                          <a:spcPct val="107000"/>
                        </a:lnSpc>
                        <a:spcAft>
                          <a:spcPts val="800"/>
                        </a:spcAft>
                      </a:pPr>
                      <a:r>
                        <a:rPr lang="en-IN" sz="2400" dirty="0">
                          <a:effectLst/>
                        </a:rPr>
                        <a:t>In contrast, financial planning involves a more holistic approach to managing your wealth. It often covers various aspects such as cash flow management, asset management, insurance, investments, retirement planning, and even tax planning.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878224650"/>
                  </a:ext>
                </a:extLst>
              </a:tr>
            </a:tbl>
          </a:graphicData>
        </a:graphic>
      </p:graphicFrame>
    </p:spTree>
    <p:extLst>
      <p:ext uri="{BB962C8B-B14F-4D97-AF65-F5344CB8AC3E}">
        <p14:creationId xmlns:p14="http://schemas.microsoft.com/office/powerpoint/2010/main" val="1621133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83771" y="494522"/>
            <a:ext cx="11056776" cy="5878286"/>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aphicFrame>
        <p:nvGraphicFramePr>
          <p:cNvPr id="6" name="Table 5"/>
          <p:cNvGraphicFramePr>
            <a:graphicFrameLocks noGrp="1"/>
          </p:cNvGraphicFramePr>
          <p:nvPr>
            <p:extLst>
              <p:ext uri="{D42A27DB-BD31-4B8C-83A1-F6EECF244321}">
                <p14:modId xmlns:p14="http://schemas.microsoft.com/office/powerpoint/2010/main" val="2972695466"/>
              </p:ext>
            </p:extLst>
          </p:nvPr>
        </p:nvGraphicFramePr>
        <p:xfrm>
          <a:off x="1165138" y="721565"/>
          <a:ext cx="10279839" cy="5389986"/>
        </p:xfrm>
        <a:graphic>
          <a:graphicData uri="http://schemas.openxmlformats.org/drawingml/2006/table">
            <a:tbl>
              <a:tblPr firstRow="1" bandRow="1">
                <a:tableStyleId>{C4B1156A-380E-4F78-BDF5-A606A8083BF9}</a:tableStyleId>
              </a:tblPr>
              <a:tblGrid>
                <a:gridCol w="1367917">
                  <a:extLst>
                    <a:ext uri="{9D8B030D-6E8A-4147-A177-3AD203B41FA5}">
                      <a16:colId xmlns:a16="http://schemas.microsoft.com/office/drawing/2014/main" val="3913439712"/>
                    </a:ext>
                  </a:extLst>
                </a:gridCol>
                <a:gridCol w="4058816">
                  <a:extLst>
                    <a:ext uri="{9D8B030D-6E8A-4147-A177-3AD203B41FA5}">
                      <a16:colId xmlns:a16="http://schemas.microsoft.com/office/drawing/2014/main" val="2423953736"/>
                    </a:ext>
                  </a:extLst>
                </a:gridCol>
                <a:gridCol w="4853106">
                  <a:extLst>
                    <a:ext uri="{9D8B030D-6E8A-4147-A177-3AD203B41FA5}">
                      <a16:colId xmlns:a16="http://schemas.microsoft.com/office/drawing/2014/main" val="3828529804"/>
                    </a:ext>
                  </a:extLst>
                </a:gridCol>
              </a:tblGrid>
              <a:tr h="971194">
                <a:tc>
                  <a:txBody>
                    <a:bodyPr/>
                    <a:lstStyle/>
                    <a:p>
                      <a:pPr algn="ctr">
                        <a:lnSpc>
                          <a:spcPct val="107000"/>
                        </a:lnSpc>
                        <a:spcAft>
                          <a:spcPts val="800"/>
                        </a:spcAft>
                      </a:pPr>
                      <a:r>
                        <a:rPr lang="en-IN" sz="1400" dirty="0">
                          <a:effectLst/>
                        </a:rPr>
                        <a:t>PARAMETERS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800"/>
                        </a:spcAft>
                      </a:pPr>
                      <a:r>
                        <a:rPr lang="en-IN" sz="2000" dirty="0">
                          <a:effectLst/>
                        </a:rPr>
                        <a:t>TAX PLANNING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800"/>
                        </a:spcAft>
                      </a:pPr>
                      <a:r>
                        <a:rPr lang="en-IN" sz="2000" dirty="0">
                          <a:effectLst/>
                        </a:rPr>
                        <a:t>FINANCIAL PLANNING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220108127"/>
                  </a:ext>
                </a:extLst>
              </a:tr>
              <a:tr h="4418792">
                <a:tc>
                  <a:txBody>
                    <a:bodyPr/>
                    <a:lstStyle/>
                    <a:p>
                      <a:pPr algn="just">
                        <a:lnSpc>
                          <a:spcPct val="107000"/>
                        </a:lnSpc>
                        <a:spcAft>
                          <a:spcPts val="800"/>
                        </a:spcAft>
                      </a:pPr>
                      <a:r>
                        <a:rPr lang="en-IN" sz="2000" b="1" dirty="0">
                          <a:effectLst/>
                        </a:rPr>
                        <a:t>Benefits</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just">
                        <a:lnSpc>
                          <a:spcPct val="107000"/>
                        </a:lnSpc>
                        <a:spcAft>
                          <a:spcPts val="800"/>
                        </a:spcAft>
                      </a:pPr>
                      <a:r>
                        <a:rPr lang="en-IN" sz="2000" dirty="0">
                          <a:effectLst/>
                        </a:rPr>
                        <a:t>Apart from increasing your overall tax efficiency, efficient tax planning can also enable you to budget and manage your taxes at the beginning of each fiscal year instead of scrambling to file optimum tax returns at the eleventh hour.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just">
                        <a:lnSpc>
                          <a:spcPct val="107000"/>
                        </a:lnSpc>
                        <a:spcAft>
                          <a:spcPts val="800"/>
                        </a:spcAft>
                      </a:pPr>
                      <a:r>
                        <a:rPr lang="en-IN" sz="2000" dirty="0">
                          <a:effectLst/>
                        </a:rPr>
                        <a:t>Financial planning helps increase your savings by planning and tracking your expenditures. It can also facilitate an overall better standard of living by helping you utilize your money in the best manner possible. By planning your finances well in advance, you can create an emergency fund to take you through any unforeseen financial obstacles in the future. In this way, financial planning can also help you attain some peace of mind knowing that your finances are secure at all times.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878224650"/>
                  </a:ext>
                </a:extLst>
              </a:tr>
            </a:tbl>
          </a:graphicData>
        </a:graphic>
      </p:graphicFrame>
    </p:spTree>
    <p:extLst>
      <p:ext uri="{BB962C8B-B14F-4D97-AF65-F5344CB8AC3E}">
        <p14:creationId xmlns:p14="http://schemas.microsoft.com/office/powerpoint/2010/main" val="2853505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83771" y="363893"/>
            <a:ext cx="11056776" cy="6242179"/>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Rounded Rectangle 2"/>
          <p:cNvSpPr/>
          <p:nvPr/>
        </p:nvSpPr>
        <p:spPr>
          <a:xfrm>
            <a:off x="1202008" y="580799"/>
            <a:ext cx="8399192" cy="454899"/>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tx1"/>
                </a:solidFill>
                <a:latin typeface="Times New Roman" panose="02020603050405020304" pitchFamily="18" charset="0"/>
                <a:cs typeface="Times New Roman" panose="02020603050405020304" pitchFamily="18" charset="0"/>
              </a:rPr>
              <a:t>1. Determine your current financial situation</a:t>
            </a:r>
            <a:endParaRPr lang="en-US" sz="3600" dirty="0">
              <a:latin typeface="Times New Roman" panose="02020603050405020304" pitchFamily="18" charset="0"/>
              <a:cs typeface="Times New Roman" panose="02020603050405020304" pitchFamily="18" charset="0"/>
            </a:endParaRPr>
          </a:p>
        </p:txBody>
      </p:sp>
      <p:sp>
        <p:nvSpPr>
          <p:cNvPr id="2" name="Rectangle 1"/>
          <p:cNvSpPr/>
          <p:nvPr/>
        </p:nvSpPr>
        <p:spPr>
          <a:xfrm>
            <a:off x="1202008" y="1354599"/>
            <a:ext cx="9864098" cy="2246769"/>
          </a:xfrm>
          <a:prstGeom prst="rect">
            <a:avLst/>
          </a:prstGeom>
        </p:spPr>
        <p:txBody>
          <a:bodyPr wrap="square">
            <a:spAutoFit/>
          </a:bodyPr>
          <a:lstStyle/>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first step in creating your personal financial plan is determining your current financial situation.</a:t>
            </a: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Having a thorough understanding of your current financial situation will help you to formulate realistic and well-informed goals.</a:t>
            </a:r>
            <a:endParaRPr lang="en-IN" sz="28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168884644"/>
              </p:ext>
            </p:extLst>
          </p:nvPr>
        </p:nvGraphicFramePr>
        <p:xfrm>
          <a:off x="2484015" y="3265797"/>
          <a:ext cx="3450253" cy="2966720"/>
        </p:xfrm>
        <a:graphic>
          <a:graphicData uri="http://schemas.openxmlformats.org/drawingml/2006/table">
            <a:tbl>
              <a:tblPr firstRow="1" bandRow="1">
                <a:tableStyleId>{C4B1156A-380E-4F78-BDF5-A606A8083BF9}</a:tableStyleId>
              </a:tblPr>
              <a:tblGrid>
                <a:gridCol w="2629161">
                  <a:extLst>
                    <a:ext uri="{9D8B030D-6E8A-4147-A177-3AD203B41FA5}">
                      <a16:colId xmlns:a16="http://schemas.microsoft.com/office/drawing/2014/main" val="548629121"/>
                    </a:ext>
                  </a:extLst>
                </a:gridCol>
                <a:gridCol w="821092">
                  <a:extLst>
                    <a:ext uri="{9D8B030D-6E8A-4147-A177-3AD203B41FA5}">
                      <a16:colId xmlns:a16="http://schemas.microsoft.com/office/drawing/2014/main" val="463173878"/>
                    </a:ext>
                  </a:extLst>
                </a:gridCol>
              </a:tblGrid>
              <a:tr h="370840">
                <a:tc gridSpan="2">
                  <a:txBody>
                    <a:bodyPr/>
                    <a:lstStyle/>
                    <a:p>
                      <a:pPr algn="ctr"/>
                      <a:r>
                        <a:rPr lang="en-US" dirty="0"/>
                        <a:t>Assets (What I own)</a:t>
                      </a:r>
                      <a:endParaRPr lang="en-IN" dirty="0"/>
                    </a:p>
                  </a:txBody>
                  <a:tcPr/>
                </a:tc>
                <a:tc hMerge="1">
                  <a:txBody>
                    <a:bodyPr/>
                    <a:lstStyle/>
                    <a:p>
                      <a:endParaRPr lang="en-IN" dirty="0"/>
                    </a:p>
                  </a:txBody>
                  <a:tcPr/>
                </a:tc>
                <a:extLst>
                  <a:ext uri="{0D108BD9-81ED-4DB2-BD59-A6C34878D82A}">
                    <a16:rowId xmlns:a16="http://schemas.microsoft.com/office/drawing/2014/main" val="292356182"/>
                  </a:ext>
                </a:extLst>
              </a:tr>
              <a:tr h="370840">
                <a:tc>
                  <a:txBody>
                    <a:bodyPr/>
                    <a:lstStyle/>
                    <a:p>
                      <a:r>
                        <a:rPr lang="en-IN" dirty="0"/>
                        <a:t>Cash &amp; Cash Equivalents</a:t>
                      </a:r>
                    </a:p>
                  </a:txBody>
                  <a:tcPr/>
                </a:tc>
                <a:tc>
                  <a:txBody>
                    <a:bodyPr/>
                    <a:lstStyle/>
                    <a:p>
                      <a:endParaRPr lang="en-IN"/>
                    </a:p>
                  </a:txBody>
                  <a:tcPr/>
                </a:tc>
                <a:extLst>
                  <a:ext uri="{0D108BD9-81ED-4DB2-BD59-A6C34878D82A}">
                    <a16:rowId xmlns:a16="http://schemas.microsoft.com/office/drawing/2014/main" val="3124084931"/>
                  </a:ext>
                </a:extLst>
              </a:tr>
              <a:tr h="370840">
                <a:tc>
                  <a:txBody>
                    <a:bodyPr/>
                    <a:lstStyle/>
                    <a:p>
                      <a:r>
                        <a:rPr lang="en-US" dirty="0"/>
                        <a:t>1, 2, 3……….</a:t>
                      </a:r>
                      <a:endParaRPr lang="en-IN" dirty="0"/>
                    </a:p>
                  </a:txBody>
                  <a:tcPr/>
                </a:tc>
                <a:tc>
                  <a:txBody>
                    <a:bodyPr/>
                    <a:lstStyle/>
                    <a:p>
                      <a:endParaRPr lang="en-IN"/>
                    </a:p>
                  </a:txBody>
                  <a:tcPr/>
                </a:tc>
                <a:extLst>
                  <a:ext uri="{0D108BD9-81ED-4DB2-BD59-A6C34878D82A}">
                    <a16:rowId xmlns:a16="http://schemas.microsoft.com/office/drawing/2014/main" val="397549509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Personal Property </a:t>
                      </a:r>
                    </a:p>
                  </a:txBody>
                  <a:tcPr/>
                </a:tc>
                <a:tc>
                  <a:txBody>
                    <a:bodyPr/>
                    <a:lstStyle/>
                    <a:p>
                      <a:endParaRPr lang="en-IN"/>
                    </a:p>
                  </a:txBody>
                  <a:tcPr/>
                </a:tc>
                <a:extLst>
                  <a:ext uri="{0D108BD9-81ED-4DB2-BD59-A6C34878D82A}">
                    <a16:rowId xmlns:a16="http://schemas.microsoft.com/office/drawing/2014/main" val="297975098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 2, 3……….</a:t>
                      </a:r>
                      <a:endParaRPr lang="en-IN" dirty="0"/>
                    </a:p>
                  </a:txBody>
                  <a:tcPr/>
                </a:tc>
                <a:tc>
                  <a:txBody>
                    <a:bodyPr/>
                    <a:lstStyle/>
                    <a:p>
                      <a:endParaRPr lang="en-IN"/>
                    </a:p>
                  </a:txBody>
                  <a:tcPr/>
                </a:tc>
                <a:extLst>
                  <a:ext uri="{0D108BD9-81ED-4DB2-BD59-A6C34878D82A}">
                    <a16:rowId xmlns:a16="http://schemas.microsoft.com/office/drawing/2014/main" val="2333486202"/>
                  </a:ext>
                </a:extLst>
              </a:tr>
              <a:tr h="370840">
                <a:tc>
                  <a:txBody>
                    <a:bodyPr/>
                    <a:lstStyle/>
                    <a:p>
                      <a:r>
                        <a:rPr lang="en-IN" dirty="0"/>
                        <a:t>Invested Assets</a:t>
                      </a:r>
                    </a:p>
                  </a:txBody>
                  <a:tcPr/>
                </a:tc>
                <a:tc>
                  <a:txBody>
                    <a:bodyPr/>
                    <a:lstStyle/>
                    <a:p>
                      <a:endParaRPr lang="en-IN"/>
                    </a:p>
                  </a:txBody>
                  <a:tcPr/>
                </a:tc>
                <a:extLst>
                  <a:ext uri="{0D108BD9-81ED-4DB2-BD59-A6C34878D82A}">
                    <a16:rowId xmlns:a16="http://schemas.microsoft.com/office/drawing/2014/main" val="199932243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 2, 3……….</a:t>
                      </a:r>
                      <a:endParaRPr lang="en-IN" dirty="0"/>
                    </a:p>
                  </a:txBody>
                  <a:tcPr/>
                </a:tc>
                <a:tc>
                  <a:txBody>
                    <a:bodyPr/>
                    <a:lstStyle/>
                    <a:p>
                      <a:endParaRPr lang="en-IN"/>
                    </a:p>
                  </a:txBody>
                  <a:tcPr/>
                </a:tc>
                <a:extLst>
                  <a:ext uri="{0D108BD9-81ED-4DB2-BD59-A6C34878D82A}">
                    <a16:rowId xmlns:a16="http://schemas.microsoft.com/office/drawing/2014/main" val="936583347"/>
                  </a:ext>
                </a:extLst>
              </a:tr>
              <a:tr h="370840">
                <a:tc>
                  <a:txBody>
                    <a:bodyPr/>
                    <a:lstStyle/>
                    <a:p>
                      <a:pPr algn="r"/>
                      <a:r>
                        <a:rPr lang="en-US" dirty="0"/>
                        <a:t>Total of all Assets</a:t>
                      </a:r>
                      <a:endParaRPr lang="en-IN" dirty="0"/>
                    </a:p>
                  </a:txBody>
                  <a:tcPr/>
                </a:tc>
                <a:tc>
                  <a:txBody>
                    <a:bodyPr/>
                    <a:lstStyle/>
                    <a:p>
                      <a:endParaRPr lang="en-IN" dirty="0"/>
                    </a:p>
                  </a:txBody>
                  <a:tcPr/>
                </a:tc>
                <a:extLst>
                  <a:ext uri="{0D108BD9-81ED-4DB2-BD59-A6C34878D82A}">
                    <a16:rowId xmlns:a16="http://schemas.microsoft.com/office/drawing/2014/main" val="224180874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42805219"/>
              </p:ext>
            </p:extLst>
          </p:nvPr>
        </p:nvGraphicFramePr>
        <p:xfrm>
          <a:off x="6047271" y="3265797"/>
          <a:ext cx="3174482" cy="2966720"/>
        </p:xfrm>
        <a:graphic>
          <a:graphicData uri="http://schemas.openxmlformats.org/drawingml/2006/table">
            <a:tbl>
              <a:tblPr firstRow="1" bandRow="1">
                <a:tableStyleId>{22838BEF-8BB2-4498-84A7-C5851F593DF1}</a:tableStyleId>
              </a:tblPr>
              <a:tblGrid>
                <a:gridCol w="2350278">
                  <a:extLst>
                    <a:ext uri="{9D8B030D-6E8A-4147-A177-3AD203B41FA5}">
                      <a16:colId xmlns:a16="http://schemas.microsoft.com/office/drawing/2014/main" val="548629121"/>
                    </a:ext>
                  </a:extLst>
                </a:gridCol>
                <a:gridCol w="824204">
                  <a:extLst>
                    <a:ext uri="{9D8B030D-6E8A-4147-A177-3AD203B41FA5}">
                      <a16:colId xmlns:a16="http://schemas.microsoft.com/office/drawing/2014/main" val="463173878"/>
                    </a:ext>
                  </a:extLst>
                </a:gridCol>
              </a:tblGrid>
              <a:tr h="370840">
                <a:tc gridSpan="2">
                  <a:txBody>
                    <a:bodyPr/>
                    <a:lstStyle/>
                    <a:p>
                      <a:pPr algn="ctr"/>
                      <a:r>
                        <a:rPr lang="en-IN" dirty="0"/>
                        <a:t>Liabilities (What I Owe)</a:t>
                      </a:r>
                    </a:p>
                  </a:txBody>
                  <a:tcPr/>
                </a:tc>
                <a:tc hMerge="1">
                  <a:txBody>
                    <a:bodyPr/>
                    <a:lstStyle/>
                    <a:p>
                      <a:endParaRPr lang="en-IN" dirty="0"/>
                    </a:p>
                  </a:txBody>
                  <a:tcPr/>
                </a:tc>
                <a:extLst>
                  <a:ext uri="{0D108BD9-81ED-4DB2-BD59-A6C34878D82A}">
                    <a16:rowId xmlns:a16="http://schemas.microsoft.com/office/drawing/2014/main" val="292356182"/>
                  </a:ext>
                </a:extLst>
              </a:tr>
              <a:tr h="370840">
                <a:tc>
                  <a:txBody>
                    <a:bodyPr/>
                    <a:lstStyle/>
                    <a:p>
                      <a:r>
                        <a:rPr lang="en-IN" dirty="0"/>
                        <a:t>Current Bills</a:t>
                      </a:r>
                    </a:p>
                  </a:txBody>
                  <a:tcPr/>
                </a:tc>
                <a:tc>
                  <a:txBody>
                    <a:bodyPr/>
                    <a:lstStyle/>
                    <a:p>
                      <a:endParaRPr lang="en-IN"/>
                    </a:p>
                  </a:txBody>
                  <a:tcPr/>
                </a:tc>
                <a:extLst>
                  <a:ext uri="{0D108BD9-81ED-4DB2-BD59-A6C34878D82A}">
                    <a16:rowId xmlns:a16="http://schemas.microsoft.com/office/drawing/2014/main" val="3124084931"/>
                  </a:ext>
                </a:extLst>
              </a:tr>
              <a:tr h="370840">
                <a:tc>
                  <a:txBody>
                    <a:bodyPr/>
                    <a:lstStyle/>
                    <a:p>
                      <a:r>
                        <a:rPr lang="en-US" dirty="0"/>
                        <a:t>1. ……</a:t>
                      </a:r>
                      <a:endParaRPr lang="en-IN" dirty="0"/>
                    </a:p>
                  </a:txBody>
                  <a:tcPr/>
                </a:tc>
                <a:tc>
                  <a:txBody>
                    <a:bodyPr/>
                    <a:lstStyle/>
                    <a:p>
                      <a:endParaRPr lang="en-IN"/>
                    </a:p>
                  </a:txBody>
                  <a:tcPr/>
                </a:tc>
                <a:extLst>
                  <a:ext uri="{0D108BD9-81ED-4DB2-BD59-A6C34878D82A}">
                    <a16:rowId xmlns:a16="http://schemas.microsoft.com/office/drawing/2014/main" val="3975495093"/>
                  </a:ext>
                </a:extLst>
              </a:tr>
              <a:tr h="370840">
                <a:tc>
                  <a:txBody>
                    <a:bodyPr/>
                    <a:lstStyle/>
                    <a:p>
                      <a:r>
                        <a:rPr lang="en-US" dirty="0"/>
                        <a:t>2. ……</a:t>
                      </a:r>
                      <a:endParaRPr lang="en-IN" dirty="0"/>
                    </a:p>
                  </a:txBody>
                  <a:tcPr/>
                </a:tc>
                <a:tc>
                  <a:txBody>
                    <a:bodyPr/>
                    <a:lstStyle/>
                    <a:p>
                      <a:endParaRPr lang="en-IN"/>
                    </a:p>
                  </a:txBody>
                  <a:tcPr/>
                </a:tc>
                <a:extLst>
                  <a:ext uri="{0D108BD9-81ED-4DB2-BD59-A6C34878D82A}">
                    <a16:rowId xmlns:a16="http://schemas.microsoft.com/office/drawing/2014/main" val="2979750985"/>
                  </a:ext>
                </a:extLst>
              </a:tr>
              <a:tr h="370840">
                <a:tc>
                  <a:txBody>
                    <a:bodyPr/>
                    <a:lstStyle/>
                    <a:p>
                      <a:r>
                        <a:rPr lang="en-IN" dirty="0"/>
                        <a:t>Outstanding Debt</a:t>
                      </a:r>
                    </a:p>
                  </a:txBody>
                  <a:tcPr/>
                </a:tc>
                <a:tc>
                  <a:txBody>
                    <a:bodyPr/>
                    <a:lstStyle/>
                    <a:p>
                      <a:endParaRPr lang="en-IN"/>
                    </a:p>
                  </a:txBody>
                  <a:tcPr/>
                </a:tc>
                <a:extLst>
                  <a:ext uri="{0D108BD9-81ED-4DB2-BD59-A6C34878D82A}">
                    <a16:rowId xmlns:a16="http://schemas.microsoft.com/office/drawing/2014/main" val="2333486202"/>
                  </a:ext>
                </a:extLst>
              </a:tr>
              <a:tr h="370840">
                <a:tc>
                  <a:txBody>
                    <a:bodyPr/>
                    <a:lstStyle/>
                    <a:p>
                      <a:r>
                        <a:rPr lang="en-US" dirty="0"/>
                        <a:t>1. …….</a:t>
                      </a:r>
                      <a:endParaRPr lang="en-IN" dirty="0"/>
                    </a:p>
                  </a:txBody>
                  <a:tcPr/>
                </a:tc>
                <a:tc>
                  <a:txBody>
                    <a:bodyPr/>
                    <a:lstStyle/>
                    <a:p>
                      <a:endParaRPr lang="en-IN"/>
                    </a:p>
                  </a:txBody>
                  <a:tcPr/>
                </a:tc>
                <a:extLst>
                  <a:ext uri="{0D108BD9-81ED-4DB2-BD59-A6C34878D82A}">
                    <a16:rowId xmlns:a16="http://schemas.microsoft.com/office/drawing/2014/main" val="1999322430"/>
                  </a:ext>
                </a:extLst>
              </a:tr>
              <a:tr h="370840">
                <a:tc>
                  <a:txBody>
                    <a:bodyPr/>
                    <a:lstStyle/>
                    <a:p>
                      <a:r>
                        <a:rPr lang="en-US" dirty="0"/>
                        <a:t>2. ……</a:t>
                      </a:r>
                      <a:endParaRPr lang="en-IN" dirty="0"/>
                    </a:p>
                  </a:txBody>
                  <a:tcPr/>
                </a:tc>
                <a:tc>
                  <a:txBody>
                    <a:bodyPr/>
                    <a:lstStyle/>
                    <a:p>
                      <a:endParaRPr lang="en-IN"/>
                    </a:p>
                  </a:txBody>
                  <a:tcPr/>
                </a:tc>
                <a:extLst>
                  <a:ext uri="{0D108BD9-81ED-4DB2-BD59-A6C34878D82A}">
                    <a16:rowId xmlns:a16="http://schemas.microsoft.com/office/drawing/2014/main" val="936583347"/>
                  </a:ext>
                </a:extLst>
              </a:tr>
              <a:tr h="370840">
                <a:tc>
                  <a:txBody>
                    <a:bodyPr/>
                    <a:lstStyle/>
                    <a:p>
                      <a:pPr algn="r"/>
                      <a:r>
                        <a:rPr lang="en-US" dirty="0"/>
                        <a:t>Total of all Liabilities</a:t>
                      </a:r>
                      <a:endParaRPr lang="en-IN" dirty="0"/>
                    </a:p>
                  </a:txBody>
                  <a:tcPr/>
                </a:tc>
                <a:tc>
                  <a:txBody>
                    <a:bodyPr/>
                    <a:lstStyle/>
                    <a:p>
                      <a:endParaRPr lang="en-IN" dirty="0"/>
                    </a:p>
                  </a:txBody>
                  <a:tcPr/>
                </a:tc>
                <a:extLst>
                  <a:ext uri="{0D108BD9-81ED-4DB2-BD59-A6C34878D82A}">
                    <a16:rowId xmlns:a16="http://schemas.microsoft.com/office/drawing/2014/main" val="2241808748"/>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6741130"/>
              </p:ext>
            </p:extLst>
          </p:nvPr>
        </p:nvGraphicFramePr>
        <p:xfrm>
          <a:off x="9334756" y="5119997"/>
          <a:ext cx="2244534" cy="1112520"/>
        </p:xfrm>
        <a:graphic>
          <a:graphicData uri="http://schemas.openxmlformats.org/drawingml/2006/table">
            <a:tbl>
              <a:tblPr firstRow="1" bandRow="1">
                <a:tableStyleId>{8A107856-5554-42FB-B03E-39F5DBC370BA}</a:tableStyleId>
              </a:tblPr>
              <a:tblGrid>
                <a:gridCol w="470804">
                  <a:extLst>
                    <a:ext uri="{9D8B030D-6E8A-4147-A177-3AD203B41FA5}">
                      <a16:colId xmlns:a16="http://schemas.microsoft.com/office/drawing/2014/main" val="1718280072"/>
                    </a:ext>
                  </a:extLst>
                </a:gridCol>
                <a:gridCol w="1773730">
                  <a:extLst>
                    <a:ext uri="{9D8B030D-6E8A-4147-A177-3AD203B41FA5}">
                      <a16:colId xmlns:a16="http://schemas.microsoft.com/office/drawing/2014/main" val="3395141124"/>
                    </a:ext>
                  </a:extLst>
                </a:gridCol>
              </a:tblGrid>
              <a:tr h="370840">
                <a:tc>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Total Assets</a:t>
                      </a:r>
                      <a:endParaRPr lang="en-IN" dirty="0"/>
                    </a:p>
                  </a:txBody>
                  <a:tcPr/>
                </a:tc>
                <a:extLst>
                  <a:ext uri="{0D108BD9-81ED-4DB2-BD59-A6C34878D82A}">
                    <a16:rowId xmlns:a16="http://schemas.microsoft.com/office/drawing/2014/main" val="1527551049"/>
                  </a:ext>
                </a:extLst>
              </a:tr>
              <a:tr h="370840">
                <a:tc>
                  <a:txBody>
                    <a:bodyPr/>
                    <a:lstStyle/>
                    <a:p>
                      <a:endParaRPr lang="en-I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Total  Liabilities</a:t>
                      </a:r>
                      <a:endParaRPr lang="en-IN" b="1" dirty="0"/>
                    </a:p>
                  </a:txBody>
                  <a:tcPr/>
                </a:tc>
                <a:extLst>
                  <a:ext uri="{0D108BD9-81ED-4DB2-BD59-A6C34878D82A}">
                    <a16:rowId xmlns:a16="http://schemas.microsoft.com/office/drawing/2014/main" val="1136264467"/>
                  </a:ext>
                </a:extLst>
              </a:tr>
              <a:tr h="370840">
                <a:tc>
                  <a:txBody>
                    <a:bodyPr/>
                    <a:lstStyle/>
                    <a:p>
                      <a:endParaRPr lang="en-IN"/>
                    </a:p>
                  </a:txBody>
                  <a:tcPr/>
                </a:tc>
                <a:tc>
                  <a:txBody>
                    <a:bodyPr/>
                    <a:lstStyle/>
                    <a:p>
                      <a:r>
                        <a:rPr lang="en-US" dirty="0"/>
                        <a:t>Net Worth</a:t>
                      </a:r>
                      <a:endParaRPr lang="en-IN" dirty="0"/>
                    </a:p>
                  </a:txBody>
                  <a:tcPr/>
                </a:tc>
                <a:extLst>
                  <a:ext uri="{0D108BD9-81ED-4DB2-BD59-A6C34878D82A}">
                    <a16:rowId xmlns:a16="http://schemas.microsoft.com/office/drawing/2014/main" val="4217784926"/>
                  </a:ext>
                </a:extLst>
              </a:tr>
            </a:tbl>
          </a:graphicData>
        </a:graphic>
      </p:graphicFrame>
    </p:spTree>
    <p:extLst>
      <p:ext uri="{BB962C8B-B14F-4D97-AF65-F5344CB8AC3E}">
        <p14:creationId xmlns:p14="http://schemas.microsoft.com/office/powerpoint/2010/main" val="100376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056637" y="1957733"/>
            <a:ext cx="8393649" cy="260188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6000" dirty="0">
                <a:latin typeface="Times New Roman" panose="02020603050405020304" pitchFamily="18" charset="0"/>
                <a:cs typeface="Times New Roman" panose="02020603050405020304" pitchFamily="18" charset="0"/>
              </a:rPr>
              <a:t>Consumer Credit</a:t>
            </a:r>
          </a:p>
        </p:txBody>
      </p:sp>
    </p:spTree>
    <p:extLst>
      <p:ext uri="{BB962C8B-B14F-4D97-AF65-F5344CB8AC3E}">
        <p14:creationId xmlns:p14="http://schemas.microsoft.com/office/powerpoint/2010/main" val="1018742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83771" y="606003"/>
            <a:ext cx="11056776" cy="58694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Rounded Rectangle 2"/>
          <p:cNvSpPr/>
          <p:nvPr/>
        </p:nvSpPr>
        <p:spPr>
          <a:xfrm>
            <a:off x="4589841" y="155753"/>
            <a:ext cx="3444636" cy="557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latin typeface="Times New Roman" panose="02020603050405020304" pitchFamily="18" charset="0"/>
                <a:cs typeface="Times New Roman" panose="02020603050405020304" pitchFamily="18" charset="0"/>
              </a:rPr>
              <a:t>Consumer Credit</a:t>
            </a:r>
          </a:p>
        </p:txBody>
      </p:sp>
      <p:sp>
        <p:nvSpPr>
          <p:cNvPr id="5" name="Rounded Rectangle 4"/>
          <p:cNvSpPr/>
          <p:nvPr/>
        </p:nvSpPr>
        <p:spPr>
          <a:xfrm>
            <a:off x="1387886" y="3514279"/>
            <a:ext cx="4051861" cy="411137"/>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a:solidFill>
                  <a:schemeClr val="tx1"/>
                </a:solidFill>
                <a:latin typeface="Times New Roman" panose="02020603050405020304" pitchFamily="18" charset="0"/>
                <a:cs typeface="Times New Roman" panose="02020603050405020304" pitchFamily="18" charset="0"/>
              </a:rPr>
              <a:t>Types of Consumer Credit</a:t>
            </a:r>
          </a:p>
        </p:txBody>
      </p:sp>
      <p:sp>
        <p:nvSpPr>
          <p:cNvPr id="7" name="Rectangle 6"/>
          <p:cNvSpPr/>
          <p:nvPr/>
        </p:nvSpPr>
        <p:spPr>
          <a:xfrm>
            <a:off x="1266588" y="797510"/>
            <a:ext cx="10443330" cy="2677656"/>
          </a:xfrm>
          <a:prstGeom prst="rect">
            <a:avLst/>
          </a:prstGeom>
        </p:spPr>
        <p:txBody>
          <a:bodyPr wrap="square">
            <a:spAutoFit/>
          </a:bodyPr>
          <a:lstStyle/>
          <a:p>
            <a:pPr marL="285750" indent="-285750">
              <a:buFont typeface="Wingdings" panose="05000000000000000000" pitchFamily="2" charset="2"/>
              <a:buChar char="Ø"/>
            </a:pPr>
            <a:r>
              <a:rPr lang="en-IN" sz="2800" dirty="0">
                <a:solidFill>
                  <a:srgbClr val="333333"/>
                </a:solidFill>
                <a:latin typeface="Times New Roman" panose="02020603050405020304" pitchFamily="18" charset="0"/>
                <a:ea typeface="Times New Roman" panose="02020603050405020304" pitchFamily="18" charset="0"/>
              </a:rPr>
              <a:t>Consumer credit provides </a:t>
            </a:r>
            <a:r>
              <a:rPr lang="en-IN" sz="2800" dirty="0">
                <a:solidFill>
                  <a:srgbClr val="C00000"/>
                </a:solidFill>
                <a:latin typeface="Times New Roman" panose="02020603050405020304" pitchFamily="18" charset="0"/>
                <a:ea typeface="Times New Roman" panose="02020603050405020304" pitchFamily="18" charset="0"/>
              </a:rPr>
              <a:t>access to more spending power</a:t>
            </a:r>
            <a:r>
              <a:rPr lang="en-IN" sz="2800" dirty="0">
                <a:solidFill>
                  <a:srgbClr val="333333"/>
                </a:solidFill>
                <a:latin typeface="Times New Roman" panose="02020603050405020304" pitchFamily="18" charset="0"/>
                <a:ea typeface="Times New Roman" panose="02020603050405020304" pitchFamily="18" charset="0"/>
              </a:rPr>
              <a:t>, which enables you to do things like take out a home loan or make purchases with a credit card. </a:t>
            </a:r>
          </a:p>
          <a:p>
            <a:pPr marL="285750" indent="-285750">
              <a:buFont typeface="Wingdings" panose="05000000000000000000" pitchFamily="2" charset="2"/>
              <a:buChar char="Ø"/>
            </a:pPr>
            <a:r>
              <a:rPr lang="en-IN" sz="2800" dirty="0">
                <a:solidFill>
                  <a:srgbClr val="333333"/>
                </a:solidFill>
                <a:latin typeface="Times New Roman" panose="02020603050405020304" pitchFamily="18" charset="0"/>
                <a:ea typeface="Times New Roman" panose="02020603050405020304" pitchFamily="18" charset="0"/>
              </a:rPr>
              <a:t>Responsible use of consumer credit can open doors to new opportunities, but borrowing also has the potential to result in unmanageable levels of debt.</a:t>
            </a:r>
            <a:endParaRPr lang="en-IN" sz="2800" dirty="0"/>
          </a:p>
        </p:txBody>
      </p:sp>
      <p:sp>
        <p:nvSpPr>
          <p:cNvPr id="8" name="Rectangle 7"/>
          <p:cNvSpPr/>
          <p:nvPr/>
        </p:nvSpPr>
        <p:spPr>
          <a:xfrm>
            <a:off x="1208350" y="4083458"/>
            <a:ext cx="3132589" cy="1116972"/>
          </a:xfrm>
          <a:prstGeom prst="rect">
            <a:avLst/>
          </a:prstGeom>
        </p:spPr>
        <p:txBody>
          <a:bodyPr wrap="none">
            <a:spAutoFit/>
          </a:bodyPr>
          <a:lstStyle/>
          <a:p>
            <a:pPr algn="just">
              <a:lnSpc>
                <a:spcPct val="107000"/>
              </a:lnSpc>
              <a:spcAft>
                <a:spcPts val="800"/>
              </a:spcAft>
            </a:pPr>
            <a:r>
              <a:rPr lang="en-IN" sz="28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1. Instalment Credit </a:t>
            </a:r>
          </a:p>
          <a:p>
            <a:pPr algn="just">
              <a:lnSpc>
                <a:spcPct val="107000"/>
              </a:lnSpc>
              <a:spcAft>
                <a:spcPts val="800"/>
              </a:spcAft>
            </a:pPr>
            <a:r>
              <a:rPr lang="en-IN" sz="28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2. Revolving Credit</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949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83771" y="634482"/>
            <a:ext cx="11056776" cy="5607698"/>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Rectangle 1"/>
          <p:cNvSpPr/>
          <p:nvPr/>
        </p:nvSpPr>
        <p:spPr>
          <a:xfrm>
            <a:off x="1191943" y="790510"/>
            <a:ext cx="10406008" cy="5125442"/>
          </a:xfrm>
          <a:prstGeom prst="rect">
            <a:avLst/>
          </a:prstGeom>
        </p:spPr>
        <p:txBody>
          <a:bodyPr wrap="square">
            <a:spAutoFit/>
          </a:bodyPr>
          <a:lstStyle/>
          <a:p>
            <a:pPr algn="just">
              <a:lnSpc>
                <a:spcPct val="107000"/>
              </a:lnSpc>
              <a:spcAft>
                <a:spcPts val="800"/>
              </a:spcAft>
            </a:pPr>
            <a:r>
              <a:rPr lang="en-IN" sz="24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1. Instalment Credit: </a:t>
            </a:r>
            <a:r>
              <a:rPr lang="en-IN" sz="2400" dirty="0">
                <a:latin typeface="Times New Roman" panose="02020603050405020304" pitchFamily="18" charset="0"/>
                <a:cs typeface="Times New Roman" panose="02020603050405020304" pitchFamily="18" charset="0"/>
              </a:rPr>
              <a:t>typically refers to loans, such as </a:t>
            </a:r>
            <a:r>
              <a:rPr lang="en-IN" sz="2400" dirty="0">
                <a:solidFill>
                  <a:srgbClr val="C00000"/>
                </a:solidFill>
                <a:latin typeface="Times New Roman" panose="02020603050405020304" pitchFamily="18" charset="0"/>
                <a:cs typeface="Times New Roman" panose="02020603050405020304" pitchFamily="18" charset="0"/>
              </a:rPr>
              <a:t>mortgages, auto loans, personal loans and student loans.</a:t>
            </a:r>
            <a:r>
              <a:rPr lang="en-IN" sz="2400" dirty="0">
                <a:latin typeface="Times New Roman" panose="02020603050405020304" pitchFamily="18" charset="0"/>
                <a:cs typeface="Times New Roman" panose="02020603050405020304" pitchFamily="18" charset="0"/>
              </a:rPr>
              <a:t> With instalment credit, you repay what you borrow in fixed payments made each month over a set period of time, or term. The monthly payments, or instalments, are based on the amount you borrow plus the interest you owe</a:t>
            </a:r>
            <a:r>
              <a:rPr lang="en-IN" sz="24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p>
          <a:p>
            <a:pPr algn="just"/>
            <a:r>
              <a:rPr lang="en-IN" sz="24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2. Revolving Credit: </a:t>
            </a:r>
            <a:r>
              <a:rPr lang="en-IN" sz="2400" dirty="0">
                <a:latin typeface="Times New Roman" panose="02020603050405020304" pitchFamily="18" charset="0"/>
                <a:cs typeface="Times New Roman" panose="02020603050405020304" pitchFamily="18" charset="0"/>
              </a:rPr>
              <a:t>you can borrow money numerous times a month as long as you stay below your credit limit. You'll have to make at least a minimum monthly payment on revolving credit on or before the account's due date. The amount of your monthly payment will depend on how much money you've borrowed and whether you regularly pay off the full balance to avoid interest changes. If you don't pay off your debt immediately, it rolls over—or "revolves"—to the next billing period.</a:t>
            </a:r>
          </a:p>
          <a:p>
            <a:pPr algn="just"/>
            <a:r>
              <a:rPr lang="en-IN" sz="2400" dirty="0">
                <a:latin typeface="Times New Roman" panose="02020603050405020304" pitchFamily="18" charset="0"/>
                <a:cs typeface="Times New Roman" panose="02020603050405020304" pitchFamily="18" charset="0"/>
              </a:rPr>
              <a:t>The most familiar and common type of revolving credit is a </a:t>
            </a:r>
            <a:r>
              <a:rPr lang="en-IN" sz="2400" dirty="0">
                <a:solidFill>
                  <a:srgbClr val="C00000"/>
                </a:solidFill>
                <a:latin typeface="Times New Roman" panose="02020603050405020304" pitchFamily="18" charset="0"/>
                <a:cs typeface="Times New Roman" panose="02020603050405020304" pitchFamily="18" charset="0"/>
              </a:rPr>
              <a:t>credit card</a:t>
            </a:r>
            <a:r>
              <a:rPr lang="en-IN" sz="2400" dirty="0">
                <a:latin typeface="Times New Roman" panose="02020603050405020304" pitchFamily="18" charset="0"/>
                <a:cs typeface="Times New Roman" panose="02020603050405020304" pitchFamily="18" charset="0"/>
              </a:rPr>
              <a:t>.</a:t>
            </a:r>
            <a:endParaRPr lang="en-IN" sz="2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6665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83771" y="373224"/>
            <a:ext cx="11056776" cy="608356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Rounded Rectangle 4"/>
          <p:cNvSpPr/>
          <p:nvPr/>
        </p:nvSpPr>
        <p:spPr>
          <a:xfrm>
            <a:off x="1098636" y="592252"/>
            <a:ext cx="4919609" cy="55724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a:solidFill>
                  <a:schemeClr val="tx1"/>
                </a:solidFill>
                <a:latin typeface="Times New Roman" panose="02020603050405020304" pitchFamily="18" charset="0"/>
                <a:cs typeface="Times New Roman" panose="02020603050405020304" pitchFamily="18" charset="0"/>
              </a:rPr>
              <a:t>Advantages of Consumer Credit</a:t>
            </a:r>
          </a:p>
        </p:txBody>
      </p:sp>
      <p:sp>
        <p:nvSpPr>
          <p:cNvPr id="2" name="Rectangle 1"/>
          <p:cNvSpPr/>
          <p:nvPr/>
        </p:nvSpPr>
        <p:spPr>
          <a:xfrm>
            <a:off x="1098636" y="1368524"/>
            <a:ext cx="10378017" cy="4825680"/>
          </a:xfrm>
          <a:prstGeom prst="rect">
            <a:avLst/>
          </a:prstGeom>
        </p:spPr>
        <p:txBody>
          <a:bodyPr wrap="square">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2200" dirty="0">
                <a:latin typeface="Times New Roman" panose="02020603050405020304" pitchFamily="18" charset="0"/>
                <a:ea typeface="Times New Roman" panose="02020603050405020304" pitchFamily="18" charset="0"/>
                <a:cs typeface="Times New Roman" panose="02020603050405020304" pitchFamily="18" charset="0"/>
              </a:rPr>
              <a:t>Building your </a:t>
            </a:r>
            <a:r>
              <a:rPr lang="en-IN" sz="22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credit history</a:t>
            </a:r>
            <a:r>
              <a:rPr lang="en-IN" sz="2200" dirty="0">
                <a:latin typeface="Times New Roman" panose="02020603050405020304" pitchFamily="18" charset="0"/>
                <a:ea typeface="Times New Roman" panose="02020603050405020304" pitchFamily="18" charset="0"/>
                <a:cs typeface="Times New Roman" panose="02020603050405020304" pitchFamily="18" charset="0"/>
              </a:rPr>
              <a:t>: If you establish a solid payment history for consumer credit accounts, including credit cards and personal loans, and otherwise handle credit responsibly, consumer credit can be a valuable tool for building your credit.</a:t>
            </a: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200" dirty="0">
                <a:latin typeface="Times New Roman" panose="02020603050405020304" pitchFamily="18" charset="0"/>
                <a:ea typeface="Times New Roman" panose="02020603050405020304" pitchFamily="18" charset="0"/>
                <a:cs typeface="Times New Roman" panose="02020603050405020304" pitchFamily="18" charset="0"/>
              </a:rPr>
              <a:t>Boosting your </a:t>
            </a:r>
            <a:r>
              <a:rPr lang="en-IN" sz="22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credit score</a:t>
            </a:r>
            <a:r>
              <a:rPr lang="en-IN" sz="2200" dirty="0">
                <a:latin typeface="Times New Roman" panose="02020603050405020304" pitchFamily="18" charset="0"/>
                <a:ea typeface="Times New Roman" panose="02020603050405020304" pitchFamily="18" charset="0"/>
                <a:cs typeface="Times New Roman" panose="02020603050405020304" pitchFamily="18" charset="0"/>
              </a:rPr>
              <a:t>: A positive history of making payments on credit cards, loans and other types of consumer credit can positively affect your credit score.</a:t>
            </a: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200" dirty="0">
                <a:latin typeface="Times New Roman" panose="02020603050405020304" pitchFamily="18" charset="0"/>
                <a:ea typeface="Times New Roman" panose="02020603050405020304" pitchFamily="18" charset="0"/>
                <a:cs typeface="Times New Roman" panose="02020603050405020304" pitchFamily="18" charset="0"/>
              </a:rPr>
              <a:t>Providing </a:t>
            </a:r>
            <a:r>
              <a:rPr lang="en-IN" sz="22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perks and rewards</a:t>
            </a:r>
            <a:r>
              <a:rPr lang="en-IN" sz="2200" dirty="0">
                <a:latin typeface="Times New Roman" panose="02020603050405020304" pitchFamily="18" charset="0"/>
                <a:ea typeface="Times New Roman" panose="02020603050405020304" pitchFamily="18" charset="0"/>
                <a:cs typeface="Times New Roman" panose="02020603050405020304" pitchFamily="18" charset="0"/>
              </a:rPr>
              <a:t>: Consumer credit, particularly credit cards, can deliver goodies like airline miles, hotel points and cash back rewards.</a:t>
            </a: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200" dirty="0">
                <a:latin typeface="Times New Roman" panose="02020603050405020304" pitchFamily="18" charset="0"/>
                <a:ea typeface="Times New Roman" panose="02020603050405020304" pitchFamily="18" charset="0"/>
                <a:cs typeface="Times New Roman" panose="02020603050405020304" pitchFamily="18" charset="0"/>
              </a:rPr>
              <a:t>Protecting you </a:t>
            </a:r>
            <a:r>
              <a:rPr lang="en-IN" sz="22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against fraud</a:t>
            </a:r>
            <a:r>
              <a:rPr lang="en-IN" sz="2200" dirty="0">
                <a:latin typeface="Times New Roman" panose="02020603050405020304" pitchFamily="18" charset="0"/>
                <a:ea typeface="Times New Roman" panose="02020603050405020304" pitchFamily="18" charset="0"/>
                <a:cs typeface="Times New Roman" panose="02020603050405020304" pitchFamily="18" charset="0"/>
              </a:rPr>
              <a:t>: Credit cards provide all sorts of ways to protect yourself against fraud, such as contactless cards, virtual card numbers, card-locking capabilities and little to no cardholder liability for unauthorized purchases.</a:t>
            </a: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2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Reimbursing</a:t>
            </a:r>
            <a:r>
              <a:rPr lang="en-IN" sz="2200" dirty="0">
                <a:latin typeface="Times New Roman" panose="02020603050405020304" pitchFamily="18" charset="0"/>
                <a:ea typeface="Times New Roman" panose="02020603050405020304" pitchFamily="18" charset="0"/>
                <a:cs typeface="Times New Roman" panose="02020603050405020304" pitchFamily="18" charset="0"/>
              </a:rPr>
              <a:t> certain purchases: Some credit card issuers reimburse you for purchases if you're not satisfied with an item you bought but the merchant won't accept a return.</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331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83771" y="401217"/>
            <a:ext cx="11056776" cy="6204856"/>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Rounded Rectangle 4"/>
          <p:cNvSpPr/>
          <p:nvPr/>
        </p:nvSpPr>
        <p:spPr>
          <a:xfrm>
            <a:off x="1135959" y="596676"/>
            <a:ext cx="5246180" cy="55724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a:solidFill>
                  <a:schemeClr val="tx1"/>
                </a:solidFill>
                <a:latin typeface="Times New Roman" panose="02020603050405020304" pitchFamily="18" charset="0"/>
                <a:cs typeface="Times New Roman" panose="02020603050405020304" pitchFamily="18" charset="0"/>
              </a:rPr>
              <a:t>Disadvantages of Consumer Credit</a:t>
            </a:r>
          </a:p>
        </p:txBody>
      </p:sp>
      <p:sp>
        <p:nvSpPr>
          <p:cNvPr id="2" name="Rectangle 1"/>
          <p:cNvSpPr/>
          <p:nvPr/>
        </p:nvSpPr>
        <p:spPr>
          <a:xfrm>
            <a:off x="1135959" y="1547652"/>
            <a:ext cx="10434000" cy="4784002"/>
          </a:xfrm>
          <a:prstGeom prst="rect">
            <a:avLst/>
          </a:prstGeom>
        </p:spPr>
        <p:txBody>
          <a:bodyPr wrap="square">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2600" dirty="0">
                <a:latin typeface="Times New Roman" panose="02020603050405020304" pitchFamily="18" charset="0"/>
                <a:ea typeface="Times New Roman" panose="02020603050405020304" pitchFamily="18" charset="0"/>
                <a:cs typeface="Times New Roman" panose="02020603050405020304" pitchFamily="18" charset="0"/>
              </a:rPr>
              <a:t>Consumer credit can come at a cost, including interest charges and potential fees.</a:t>
            </a:r>
            <a:endParaRPr lang="en-IN" sz="2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600" dirty="0">
                <a:latin typeface="Times New Roman" panose="02020603050405020304" pitchFamily="18" charset="0"/>
                <a:ea typeface="Times New Roman" panose="02020603050405020304" pitchFamily="18" charset="0"/>
                <a:cs typeface="Times New Roman" panose="02020603050405020304" pitchFamily="18" charset="0"/>
              </a:rPr>
              <a:t>Access to consumer credit might enable you to spend beyond your means.</a:t>
            </a:r>
            <a:endParaRPr lang="en-IN" sz="2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600" dirty="0">
                <a:latin typeface="Times New Roman" panose="02020603050405020304" pitchFamily="18" charset="0"/>
                <a:ea typeface="Times New Roman" panose="02020603050405020304" pitchFamily="18" charset="0"/>
                <a:cs typeface="Times New Roman" panose="02020603050405020304" pitchFamily="18" charset="0"/>
              </a:rPr>
              <a:t>Missed payments and high debt levels could damage your credit and impact your ability to obtain credit in the future.</a:t>
            </a:r>
            <a:endParaRPr lang="en-IN" sz="2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600" dirty="0">
                <a:latin typeface="Times New Roman" panose="02020603050405020304" pitchFamily="18" charset="0"/>
                <a:ea typeface="Times New Roman" panose="02020603050405020304" pitchFamily="18" charset="0"/>
                <a:cs typeface="Times New Roman" panose="02020603050405020304" pitchFamily="18" charset="0"/>
              </a:rPr>
              <a:t>Piling up a lot of consumer debt could result in your debt being turned over to a debt collector, who might constantly nag you about paying the debt.</a:t>
            </a:r>
            <a:endParaRPr lang="en-IN" sz="2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600" dirty="0">
                <a:latin typeface="Times New Roman" panose="02020603050405020304" pitchFamily="18" charset="0"/>
                <a:ea typeface="Times New Roman" panose="02020603050405020304" pitchFamily="18" charset="0"/>
                <a:cs typeface="Times New Roman" panose="02020603050405020304" pitchFamily="18" charset="0"/>
              </a:rPr>
              <a:t>Some predatory lenders might trap you into borrowing money at </a:t>
            </a:r>
            <a:r>
              <a:rPr lang="en-IN" sz="26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sky-high interest rates</a:t>
            </a:r>
            <a:r>
              <a:rPr lang="en-IN" sz="2600" dirty="0">
                <a:latin typeface="Times New Roman" panose="02020603050405020304" pitchFamily="18" charset="0"/>
                <a:ea typeface="Times New Roman" panose="02020603050405020304" pitchFamily="18" charset="0"/>
                <a:cs typeface="Times New Roman" panose="02020603050405020304" pitchFamily="18" charset="0"/>
              </a:rPr>
              <a:t>.</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267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83771" y="634482"/>
            <a:ext cx="11056776" cy="5607698"/>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Rounded Rectangle 2"/>
          <p:cNvSpPr/>
          <p:nvPr/>
        </p:nvSpPr>
        <p:spPr>
          <a:xfrm>
            <a:off x="3254744" y="356864"/>
            <a:ext cx="5282116" cy="557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3048000" y="3105835"/>
            <a:ext cx="6096000" cy="369332"/>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 Advantages, Disadvantages, Sources and Costs</a:t>
            </a:r>
            <a:endParaRPr lang="en-IN" dirty="0">
              <a:latin typeface="Times New Roman" panose="02020603050405020304" pitchFamily="18" charset="0"/>
              <a:cs typeface="Times New Roman" panose="02020603050405020304" pitchFamily="18" charset="0"/>
            </a:endParaRPr>
          </a:p>
        </p:txBody>
      </p:sp>
      <p:sp>
        <p:nvSpPr>
          <p:cNvPr id="6" name="Rectangle 5"/>
          <p:cNvSpPr/>
          <p:nvPr/>
        </p:nvSpPr>
        <p:spPr>
          <a:xfrm>
            <a:off x="3824707" y="2227297"/>
            <a:ext cx="3012363"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Savings and Payment Services</a:t>
            </a:r>
            <a:endParaRPr lang="en-IN" dirty="0"/>
          </a:p>
        </p:txBody>
      </p:sp>
    </p:spTree>
    <p:extLst>
      <p:ext uri="{BB962C8B-B14F-4D97-AF65-F5344CB8AC3E}">
        <p14:creationId xmlns:p14="http://schemas.microsoft.com/office/powerpoint/2010/main" val="390791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83771" y="317241"/>
            <a:ext cx="11056776" cy="6298163"/>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Rounded Rectangle 2"/>
          <p:cNvSpPr/>
          <p:nvPr/>
        </p:nvSpPr>
        <p:spPr>
          <a:xfrm>
            <a:off x="1472598" y="437102"/>
            <a:ext cx="6047876" cy="55724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tx1"/>
                </a:solidFill>
                <a:latin typeface="Times New Roman" panose="02020603050405020304" pitchFamily="18" charset="0"/>
                <a:cs typeface="Times New Roman" panose="02020603050405020304" pitchFamily="18" charset="0"/>
              </a:rPr>
              <a:t>2. Develop your financial goals</a:t>
            </a:r>
            <a:endParaRPr lang="en-US" sz="3600" dirty="0">
              <a:latin typeface="Times New Roman" panose="02020603050405020304" pitchFamily="18" charset="0"/>
              <a:cs typeface="Times New Roman" panose="02020603050405020304" pitchFamily="18" charset="0"/>
            </a:endParaRPr>
          </a:p>
        </p:txBody>
      </p:sp>
      <p:sp>
        <p:nvSpPr>
          <p:cNvPr id="2" name="Rectangle 1"/>
          <p:cNvSpPr/>
          <p:nvPr/>
        </p:nvSpPr>
        <p:spPr>
          <a:xfrm>
            <a:off x="1118034" y="1265719"/>
            <a:ext cx="10265313" cy="5078313"/>
          </a:xfrm>
          <a:prstGeom prst="rect">
            <a:avLst/>
          </a:prstGeom>
        </p:spPr>
        <p:txBody>
          <a:bodyPr wrap="square">
            <a:spAutoFit/>
          </a:bodyPr>
          <a:lstStyle/>
          <a:p>
            <a:pPr marL="457200" indent="-457200" algn="just">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Goals should be </a:t>
            </a:r>
            <a:r>
              <a:rPr lang="en-US" sz="2700" dirty="0">
                <a:solidFill>
                  <a:srgbClr val="C00000"/>
                </a:solidFill>
                <a:latin typeface="Times New Roman" panose="02020603050405020304" pitchFamily="18" charset="0"/>
                <a:cs typeface="Times New Roman" panose="02020603050405020304" pitchFamily="18" charset="0"/>
              </a:rPr>
              <a:t>SMART</a:t>
            </a:r>
            <a:r>
              <a:rPr lang="en-US" sz="2700" dirty="0">
                <a:latin typeface="Times New Roman" panose="02020603050405020304" pitchFamily="18" charset="0"/>
                <a:cs typeface="Times New Roman" panose="02020603050405020304" pitchFamily="18" charset="0"/>
              </a:rPr>
              <a:t>, that is </a:t>
            </a:r>
            <a:r>
              <a:rPr lang="en-US" sz="2700" dirty="0">
                <a:solidFill>
                  <a:srgbClr val="0070C0"/>
                </a:solidFill>
                <a:latin typeface="Times New Roman" panose="02020603050405020304" pitchFamily="18" charset="0"/>
                <a:cs typeface="Times New Roman" panose="02020603050405020304" pitchFamily="18" charset="0"/>
              </a:rPr>
              <a:t>specific, measurable, attainable, realistic, and time-based. </a:t>
            </a:r>
          </a:p>
          <a:p>
            <a:pPr marL="457200" indent="-457200" algn="just">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Also develop short-term, intermediate, and long-term goals. Developing each of these types of goals will allow you to achieve successes early in the plan while also keeping your eye toward the future. </a:t>
            </a:r>
          </a:p>
          <a:p>
            <a:pPr marL="457200" indent="-457200" algn="just">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Short-term or intermediate goals may also serve as stepping stones to reach long-term goals.</a:t>
            </a:r>
          </a:p>
          <a:p>
            <a:pPr marL="457200" indent="-457200" algn="just">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When developing your goals, be sure to differentiate between necessities and wants. Establish priorities </a:t>
            </a:r>
          </a:p>
          <a:p>
            <a:pPr marL="457200" indent="-457200" algn="just">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Using the worksheet on the next slide, add to, amend or re-record those goals for incorporation into your personal financial plan. </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95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110343" y="634482"/>
            <a:ext cx="10151706" cy="5607698"/>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aphicFrame>
        <p:nvGraphicFramePr>
          <p:cNvPr id="2" name="Table 1"/>
          <p:cNvGraphicFramePr>
            <a:graphicFrameLocks noGrp="1"/>
          </p:cNvGraphicFramePr>
          <p:nvPr>
            <p:extLst>
              <p:ext uri="{D42A27DB-BD31-4B8C-83A1-F6EECF244321}">
                <p14:modId xmlns:p14="http://schemas.microsoft.com/office/powerpoint/2010/main" val="2594506885"/>
              </p:ext>
            </p:extLst>
          </p:nvPr>
        </p:nvGraphicFramePr>
        <p:xfrm>
          <a:off x="2069323" y="876001"/>
          <a:ext cx="8128002" cy="1581060"/>
        </p:xfrm>
        <a:graphic>
          <a:graphicData uri="http://schemas.openxmlformats.org/drawingml/2006/table">
            <a:tbl>
              <a:tblPr firstRow="1" bandRow="1">
                <a:tableStyleId>{5C22544A-7EE6-4342-B048-85BDC9FD1C3A}</a:tableStyleId>
              </a:tblPr>
              <a:tblGrid>
                <a:gridCol w="888481">
                  <a:extLst>
                    <a:ext uri="{9D8B030D-6E8A-4147-A177-3AD203B41FA5}">
                      <a16:colId xmlns:a16="http://schemas.microsoft.com/office/drawing/2014/main" val="828861521"/>
                    </a:ext>
                  </a:extLst>
                </a:gridCol>
                <a:gridCol w="1959429">
                  <a:extLst>
                    <a:ext uri="{9D8B030D-6E8A-4147-A177-3AD203B41FA5}">
                      <a16:colId xmlns:a16="http://schemas.microsoft.com/office/drawing/2014/main" val="2532513238"/>
                    </a:ext>
                  </a:extLst>
                </a:gridCol>
                <a:gridCol w="1216091">
                  <a:extLst>
                    <a:ext uri="{9D8B030D-6E8A-4147-A177-3AD203B41FA5}">
                      <a16:colId xmlns:a16="http://schemas.microsoft.com/office/drawing/2014/main" val="3142981546"/>
                    </a:ext>
                  </a:extLst>
                </a:gridCol>
                <a:gridCol w="1041917">
                  <a:extLst>
                    <a:ext uri="{9D8B030D-6E8A-4147-A177-3AD203B41FA5}">
                      <a16:colId xmlns:a16="http://schemas.microsoft.com/office/drawing/2014/main" val="3199206643"/>
                    </a:ext>
                  </a:extLst>
                </a:gridCol>
                <a:gridCol w="1483567">
                  <a:extLst>
                    <a:ext uri="{9D8B030D-6E8A-4147-A177-3AD203B41FA5}">
                      <a16:colId xmlns:a16="http://schemas.microsoft.com/office/drawing/2014/main" val="4004794835"/>
                    </a:ext>
                  </a:extLst>
                </a:gridCol>
                <a:gridCol w="1538517">
                  <a:extLst>
                    <a:ext uri="{9D8B030D-6E8A-4147-A177-3AD203B41FA5}">
                      <a16:colId xmlns:a16="http://schemas.microsoft.com/office/drawing/2014/main" val="3127830880"/>
                    </a:ext>
                  </a:extLst>
                </a:gridCol>
              </a:tblGrid>
              <a:tr h="468540">
                <a:tc gridSpan="6">
                  <a:txBody>
                    <a:bodyPr/>
                    <a:lstStyle/>
                    <a:p>
                      <a:pPr algn="ctr"/>
                      <a:r>
                        <a:rPr lang="en-US" sz="2400" dirty="0">
                          <a:latin typeface="Times New Roman" panose="02020603050405020304" pitchFamily="18" charset="0"/>
                          <a:cs typeface="Times New Roman" panose="02020603050405020304" pitchFamily="18" charset="0"/>
                        </a:rPr>
                        <a:t>Short-Term Goals (Less than 1 year)</a:t>
                      </a:r>
                      <a:endParaRPr lang="en-IN" sz="2400" dirty="0">
                        <a:latin typeface="Times New Roman" panose="02020603050405020304" pitchFamily="18" charset="0"/>
                        <a:cs typeface="Times New Roman" panose="02020603050405020304" pitchFamily="18"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475291347"/>
                  </a:ext>
                </a:extLst>
              </a:tr>
              <a:tr h="370840">
                <a:tc>
                  <a:txBody>
                    <a:bodyPr/>
                    <a:lstStyle/>
                    <a:p>
                      <a:pPr algn="ctr"/>
                      <a:r>
                        <a:rPr lang="en-US" dirty="0"/>
                        <a:t>Priority</a:t>
                      </a:r>
                      <a:endParaRPr lang="en-IN" dirty="0"/>
                    </a:p>
                  </a:txBody>
                  <a:tcPr/>
                </a:tc>
                <a:tc>
                  <a:txBody>
                    <a:bodyPr/>
                    <a:lstStyle/>
                    <a:p>
                      <a:pPr algn="ctr"/>
                      <a:r>
                        <a:rPr lang="en-US" dirty="0"/>
                        <a:t>Goal</a:t>
                      </a:r>
                      <a:endParaRPr lang="en-IN" dirty="0"/>
                    </a:p>
                  </a:txBody>
                  <a:tcPr/>
                </a:tc>
                <a:tc>
                  <a:txBody>
                    <a:bodyPr/>
                    <a:lstStyle/>
                    <a:p>
                      <a:pPr algn="ctr"/>
                      <a:r>
                        <a:rPr lang="en-US" dirty="0"/>
                        <a:t>Total Cost</a:t>
                      </a:r>
                      <a:endParaRPr lang="en-IN" dirty="0"/>
                    </a:p>
                  </a:txBody>
                  <a:tcPr/>
                </a:tc>
                <a:tc>
                  <a:txBody>
                    <a:bodyPr/>
                    <a:lstStyle/>
                    <a:p>
                      <a:pPr algn="ctr"/>
                      <a:r>
                        <a:rPr lang="en-US" dirty="0"/>
                        <a:t>Duration </a:t>
                      </a:r>
                      <a:endParaRPr lang="en-IN" dirty="0"/>
                    </a:p>
                  </a:txBody>
                  <a:tcPr/>
                </a:tc>
                <a:tc>
                  <a:txBody>
                    <a:bodyPr/>
                    <a:lstStyle/>
                    <a:p>
                      <a:pPr algn="ctr"/>
                      <a:r>
                        <a:rPr lang="en-US" dirty="0"/>
                        <a:t>Monthly cost</a:t>
                      </a:r>
                      <a:endParaRPr lang="en-IN" dirty="0"/>
                    </a:p>
                  </a:txBody>
                  <a:tcPr/>
                </a:tc>
                <a:tc>
                  <a:txBody>
                    <a:bodyPr/>
                    <a:lstStyle/>
                    <a:p>
                      <a:pPr algn="ctr"/>
                      <a:r>
                        <a:rPr lang="en-US" dirty="0"/>
                        <a:t>Target Date</a:t>
                      </a:r>
                      <a:endParaRPr lang="en-IN" dirty="0"/>
                    </a:p>
                  </a:txBody>
                  <a:tcPr/>
                </a:tc>
                <a:extLst>
                  <a:ext uri="{0D108BD9-81ED-4DB2-BD59-A6C34878D82A}">
                    <a16:rowId xmlns:a16="http://schemas.microsoft.com/office/drawing/2014/main" val="3348573813"/>
                  </a:ext>
                </a:extLst>
              </a:tr>
              <a:tr h="370840">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342440833"/>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53648987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19096153"/>
              </p:ext>
            </p:extLst>
          </p:nvPr>
        </p:nvGraphicFramePr>
        <p:xfrm>
          <a:off x="2069323" y="2694453"/>
          <a:ext cx="8128002" cy="1581060"/>
        </p:xfrm>
        <a:graphic>
          <a:graphicData uri="http://schemas.openxmlformats.org/drawingml/2006/table">
            <a:tbl>
              <a:tblPr firstRow="1" bandRow="1">
                <a:tableStyleId>{5C22544A-7EE6-4342-B048-85BDC9FD1C3A}</a:tableStyleId>
              </a:tblPr>
              <a:tblGrid>
                <a:gridCol w="897812">
                  <a:extLst>
                    <a:ext uri="{9D8B030D-6E8A-4147-A177-3AD203B41FA5}">
                      <a16:colId xmlns:a16="http://schemas.microsoft.com/office/drawing/2014/main" val="828861521"/>
                    </a:ext>
                  </a:extLst>
                </a:gridCol>
                <a:gridCol w="1931437">
                  <a:extLst>
                    <a:ext uri="{9D8B030D-6E8A-4147-A177-3AD203B41FA5}">
                      <a16:colId xmlns:a16="http://schemas.microsoft.com/office/drawing/2014/main" val="2532513238"/>
                    </a:ext>
                  </a:extLst>
                </a:gridCol>
                <a:gridCol w="1234752">
                  <a:extLst>
                    <a:ext uri="{9D8B030D-6E8A-4147-A177-3AD203B41FA5}">
                      <a16:colId xmlns:a16="http://schemas.microsoft.com/office/drawing/2014/main" val="3142981546"/>
                    </a:ext>
                  </a:extLst>
                </a:gridCol>
                <a:gridCol w="1051248">
                  <a:extLst>
                    <a:ext uri="{9D8B030D-6E8A-4147-A177-3AD203B41FA5}">
                      <a16:colId xmlns:a16="http://schemas.microsoft.com/office/drawing/2014/main" val="3199206643"/>
                    </a:ext>
                  </a:extLst>
                </a:gridCol>
                <a:gridCol w="1483567">
                  <a:extLst>
                    <a:ext uri="{9D8B030D-6E8A-4147-A177-3AD203B41FA5}">
                      <a16:colId xmlns:a16="http://schemas.microsoft.com/office/drawing/2014/main" val="4004794835"/>
                    </a:ext>
                  </a:extLst>
                </a:gridCol>
                <a:gridCol w="1529186">
                  <a:extLst>
                    <a:ext uri="{9D8B030D-6E8A-4147-A177-3AD203B41FA5}">
                      <a16:colId xmlns:a16="http://schemas.microsoft.com/office/drawing/2014/main" val="3127830880"/>
                    </a:ext>
                  </a:extLst>
                </a:gridCol>
              </a:tblGrid>
              <a:tr h="468540">
                <a:tc gridSpan="6">
                  <a:txBody>
                    <a:bodyPr/>
                    <a:lstStyle/>
                    <a:p>
                      <a:pPr algn="ctr"/>
                      <a:r>
                        <a:rPr lang="en-IN" sz="2400" dirty="0"/>
                        <a:t>Intermediate Goals (1-10 years)</a:t>
                      </a:r>
                      <a:endParaRPr lang="en-IN" sz="2400" dirty="0">
                        <a:latin typeface="Times New Roman" panose="02020603050405020304" pitchFamily="18" charset="0"/>
                        <a:cs typeface="Times New Roman" panose="02020603050405020304" pitchFamily="18"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475291347"/>
                  </a:ext>
                </a:extLst>
              </a:tr>
              <a:tr h="370840">
                <a:tc>
                  <a:txBody>
                    <a:bodyPr/>
                    <a:lstStyle/>
                    <a:p>
                      <a:pPr algn="ctr"/>
                      <a:r>
                        <a:rPr lang="en-US" dirty="0"/>
                        <a:t>Priority</a:t>
                      </a:r>
                      <a:endParaRPr lang="en-IN" dirty="0"/>
                    </a:p>
                  </a:txBody>
                  <a:tcPr/>
                </a:tc>
                <a:tc>
                  <a:txBody>
                    <a:bodyPr/>
                    <a:lstStyle/>
                    <a:p>
                      <a:pPr algn="ctr"/>
                      <a:r>
                        <a:rPr lang="en-US" dirty="0"/>
                        <a:t>Goal</a:t>
                      </a:r>
                      <a:endParaRPr lang="en-IN" dirty="0"/>
                    </a:p>
                  </a:txBody>
                  <a:tcPr/>
                </a:tc>
                <a:tc>
                  <a:txBody>
                    <a:bodyPr/>
                    <a:lstStyle/>
                    <a:p>
                      <a:pPr algn="ctr"/>
                      <a:r>
                        <a:rPr lang="en-US" dirty="0"/>
                        <a:t>Total Cost</a:t>
                      </a:r>
                      <a:endParaRPr lang="en-IN" dirty="0"/>
                    </a:p>
                  </a:txBody>
                  <a:tcPr/>
                </a:tc>
                <a:tc>
                  <a:txBody>
                    <a:bodyPr/>
                    <a:lstStyle/>
                    <a:p>
                      <a:pPr algn="ctr"/>
                      <a:r>
                        <a:rPr lang="en-US" dirty="0"/>
                        <a:t>Duration </a:t>
                      </a:r>
                      <a:endParaRPr lang="en-IN" dirty="0"/>
                    </a:p>
                  </a:txBody>
                  <a:tcPr/>
                </a:tc>
                <a:tc>
                  <a:txBody>
                    <a:bodyPr/>
                    <a:lstStyle/>
                    <a:p>
                      <a:pPr algn="ctr"/>
                      <a:r>
                        <a:rPr lang="en-US" dirty="0"/>
                        <a:t>Monthly cost</a:t>
                      </a:r>
                      <a:endParaRPr lang="en-IN" dirty="0"/>
                    </a:p>
                  </a:txBody>
                  <a:tcPr/>
                </a:tc>
                <a:tc>
                  <a:txBody>
                    <a:bodyPr/>
                    <a:lstStyle/>
                    <a:p>
                      <a:pPr algn="ctr"/>
                      <a:r>
                        <a:rPr lang="en-US" dirty="0"/>
                        <a:t>Target Date</a:t>
                      </a:r>
                      <a:endParaRPr lang="en-IN" dirty="0"/>
                    </a:p>
                  </a:txBody>
                  <a:tcPr/>
                </a:tc>
                <a:extLst>
                  <a:ext uri="{0D108BD9-81ED-4DB2-BD59-A6C34878D82A}">
                    <a16:rowId xmlns:a16="http://schemas.microsoft.com/office/drawing/2014/main" val="3348573813"/>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342440833"/>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53648987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87250280"/>
              </p:ext>
            </p:extLst>
          </p:nvPr>
        </p:nvGraphicFramePr>
        <p:xfrm>
          <a:off x="2069323" y="4512905"/>
          <a:ext cx="8128002" cy="1581060"/>
        </p:xfrm>
        <a:graphic>
          <a:graphicData uri="http://schemas.openxmlformats.org/drawingml/2006/table">
            <a:tbl>
              <a:tblPr firstRow="1" bandRow="1">
                <a:tableStyleId>{5C22544A-7EE6-4342-B048-85BDC9FD1C3A}</a:tableStyleId>
              </a:tblPr>
              <a:tblGrid>
                <a:gridCol w="897812">
                  <a:extLst>
                    <a:ext uri="{9D8B030D-6E8A-4147-A177-3AD203B41FA5}">
                      <a16:colId xmlns:a16="http://schemas.microsoft.com/office/drawing/2014/main" val="828861521"/>
                    </a:ext>
                  </a:extLst>
                </a:gridCol>
                <a:gridCol w="1922106">
                  <a:extLst>
                    <a:ext uri="{9D8B030D-6E8A-4147-A177-3AD203B41FA5}">
                      <a16:colId xmlns:a16="http://schemas.microsoft.com/office/drawing/2014/main" val="2532513238"/>
                    </a:ext>
                  </a:extLst>
                </a:gridCol>
                <a:gridCol w="1244083">
                  <a:extLst>
                    <a:ext uri="{9D8B030D-6E8A-4147-A177-3AD203B41FA5}">
                      <a16:colId xmlns:a16="http://schemas.microsoft.com/office/drawing/2014/main" val="3142981546"/>
                    </a:ext>
                  </a:extLst>
                </a:gridCol>
                <a:gridCol w="1041917">
                  <a:extLst>
                    <a:ext uri="{9D8B030D-6E8A-4147-A177-3AD203B41FA5}">
                      <a16:colId xmlns:a16="http://schemas.microsoft.com/office/drawing/2014/main" val="3199206643"/>
                    </a:ext>
                  </a:extLst>
                </a:gridCol>
                <a:gridCol w="1483567">
                  <a:extLst>
                    <a:ext uri="{9D8B030D-6E8A-4147-A177-3AD203B41FA5}">
                      <a16:colId xmlns:a16="http://schemas.microsoft.com/office/drawing/2014/main" val="4004794835"/>
                    </a:ext>
                  </a:extLst>
                </a:gridCol>
                <a:gridCol w="1538517">
                  <a:extLst>
                    <a:ext uri="{9D8B030D-6E8A-4147-A177-3AD203B41FA5}">
                      <a16:colId xmlns:a16="http://schemas.microsoft.com/office/drawing/2014/main" val="3127830880"/>
                    </a:ext>
                  </a:extLst>
                </a:gridCol>
              </a:tblGrid>
              <a:tr h="468540">
                <a:tc gridSpan="6">
                  <a:txBody>
                    <a:bodyPr/>
                    <a:lstStyle/>
                    <a:p>
                      <a:pPr algn="ctr"/>
                      <a:r>
                        <a:rPr lang="en-US" sz="2400" dirty="0"/>
                        <a:t>Long-Term Goals (Over 10 years)</a:t>
                      </a:r>
                      <a:endParaRPr lang="en-IN" sz="2400" dirty="0">
                        <a:latin typeface="Times New Roman" panose="02020603050405020304" pitchFamily="18" charset="0"/>
                        <a:cs typeface="Times New Roman" panose="02020603050405020304" pitchFamily="18"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475291347"/>
                  </a:ext>
                </a:extLst>
              </a:tr>
              <a:tr h="370840">
                <a:tc>
                  <a:txBody>
                    <a:bodyPr/>
                    <a:lstStyle/>
                    <a:p>
                      <a:pPr algn="ctr"/>
                      <a:r>
                        <a:rPr lang="en-US" dirty="0"/>
                        <a:t>Priority</a:t>
                      </a:r>
                      <a:endParaRPr lang="en-IN" dirty="0"/>
                    </a:p>
                  </a:txBody>
                  <a:tcPr/>
                </a:tc>
                <a:tc>
                  <a:txBody>
                    <a:bodyPr/>
                    <a:lstStyle/>
                    <a:p>
                      <a:pPr algn="ctr"/>
                      <a:r>
                        <a:rPr lang="en-US" dirty="0"/>
                        <a:t>Goal</a:t>
                      </a:r>
                      <a:endParaRPr lang="en-IN" dirty="0"/>
                    </a:p>
                  </a:txBody>
                  <a:tcPr/>
                </a:tc>
                <a:tc>
                  <a:txBody>
                    <a:bodyPr/>
                    <a:lstStyle/>
                    <a:p>
                      <a:pPr algn="ctr"/>
                      <a:r>
                        <a:rPr lang="en-US" dirty="0"/>
                        <a:t>Total Cost</a:t>
                      </a:r>
                      <a:endParaRPr lang="en-IN" dirty="0"/>
                    </a:p>
                  </a:txBody>
                  <a:tcPr/>
                </a:tc>
                <a:tc>
                  <a:txBody>
                    <a:bodyPr/>
                    <a:lstStyle/>
                    <a:p>
                      <a:pPr algn="ctr"/>
                      <a:r>
                        <a:rPr lang="en-US" dirty="0"/>
                        <a:t>Duration </a:t>
                      </a:r>
                      <a:endParaRPr lang="en-IN" dirty="0"/>
                    </a:p>
                  </a:txBody>
                  <a:tcPr/>
                </a:tc>
                <a:tc>
                  <a:txBody>
                    <a:bodyPr/>
                    <a:lstStyle/>
                    <a:p>
                      <a:pPr algn="ctr"/>
                      <a:r>
                        <a:rPr lang="en-US" dirty="0"/>
                        <a:t>Monthly cost</a:t>
                      </a:r>
                      <a:endParaRPr lang="en-IN" dirty="0"/>
                    </a:p>
                  </a:txBody>
                  <a:tcPr/>
                </a:tc>
                <a:tc>
                  <a:txBody>
                    <a:bodyPr/>
                    <a:lstStyle/>
                    <a:p>
                      <a:pPr algn="ctr"/>
                      <a:r>
                        <a:rPr lang="en-US" dirty="0"/>
                        <a:t>Target Date</a:t>
                      </a:r>
                      <a:endParaRPr lang="en-IN" dirty="0"/>
                    </a:p>
                  </a:txBody>
                  <a:tcPr/>
                </a:tc>
                <a:extLst>
                  <a:ext uri="{0D108BD9-81ED-4DB2-BD59-A6C34878D82A}">
                    <a16:rowId xmlns:a16="http://schemas.microsoft.com/office/drawing/2014/main" val="3348573813"/>
                  </a:ext>
                </a:extLst>
              </a:tr>
              <a:tr h="370840">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342440833"/>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536489870"/>
                  </a:ext>
                </a:extLst>
              </a:tr>
            </a:tbl>
          </a:graphicData>
        </a:graphic>
      </p:graphicFrame>
      <p:sp>
        <p:nvSpPr>
          <p:cNvPr id="7" name="Rounded Rectangle 6"/>
          <p:cNvSpPr/>
          <p:nvPr/>
        </p:nvSpPr>
        <p:spPr>
          <a:xfrm>
            <a:off x="3779040" y="318756"/>
            <a:ext cx="4814312" cy="55724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a:solidFill>
                  <a:srgbClr val="0070C0"/>
                </a:solidFill>
                <a:latin typeface="Times New Roman" panose="02020603050405020304" pitchFamily="18" charset="0"/>
                <a:cs typeface="Times New Roman" panose="02020603050405020304" pitchFamily="18" charset="0"/>
              </a:rPr>
              <a:t>Financial Plan Goals Worksheet</a:t>
            </a:r>
            <a:endParaRPr lang="en-US" sz="28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14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83771" y="634482"/>
            <a:ext cx="11056776" cy="5607698"/>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Rounded Rectangle 2"/>
          <p:cNvSpPr/>
          <p:nvPr/>
        </p:nvSpPr>
        <p:spPr>
          <a:xfrm>
            <a:off x="1151341" y="795404"/>
            <a:ext cx="7423492" cy="44556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tx1"/>
                </a:solidFill>
                <a:latin typeface="Times New Roman" panose="02020603050405020304" pitchFamily="18" charset="0"/>
                <a:cs typeface="Times New Roman" panose="02020603050405020304" pitchFamily="18" charset="0"/>
              </a:rPr>
              <a:t>3. Identify alternative courses of action</a:t>
            </a:r>
            <a:endParaRPr lang="en-US" sz="3600" dirty="0">
              <a:latin typeface="Times New Roman" panose="02020603050405020304" pitchFamily="18" charset="0"/>
              <a:cs typeface="Times New Roman" panose="02020603050405020304" pitchFamily="18" charset="0"/>
            </a:endParaRPr>
          </a:p>
        </p:txBody>
      </p:sp>
      <p:sp>
        <p:nvSpPr>
          <p:cNvPr id="2" name="Rectangle 1"/>
          <p:cNvSpPr/>
          <p:nvPr/>
        </p:nvSpPr>
        <p:spPr>
          <a:xfrm>
            <a:off x="1151340" y="1401894"/>
            <a:ext cx="10343973" cy="3970318"/>
          </a:xfrm>
          <a:prstGeom prst="rect">
            <a:avLst/>
          </a:prstGeom>
        </p:spPr>
        <p:txBody>
          <a:bodyPr wrap="square">
            <a:spAutoFit/>
          </a:bodyPr>
          <a:lstStyle/>
          <a:p>
            <a:pPr marL="285750" indent="-285750">
              <a:buFont typeface="Wingdings" panose="05000000000000000000" pitchFamily="2" charset="2"/>
              <a:buChar char="Ø"/>
            </a:pPr>
            <a:r>
              <a:rPr lang="en-US" sz="2800" dirty="0"/>
              <a:t>You will have to devise strategies to help you bridge the gap from where you are today to where you would like to be.</a:t>
            </a:r>
          </a:p>
          <a:p>
            <a:pPr marL="285750" indent="-285750">
              <a:buFont typeface="Wingdings" panose="05000000000000000000" pitchFamily="2" charset="2"/>
              <a:buChar char="Ø"/>
            </a:pPr>
            <a:r>
              <a:rPr lang="en-US" sz="2800" dirty="0"/>
              <a:t>Alternative courses of actions will fall into one of two categories: </a:t>
            </a:r>
          </a:p>
          <a:p>
            <a:r>
              <a:rPr lang="en-US" sz="2800" dirty="0"/>
              <a:t>	</a:t>
            </a:r>
            <a:r>
              <a:rPr lang="en-US" sz="2800" dirty="0">
                <a:solidFill>
                  <a:srgbClr val="FF0000"/>
                </a:solidFill>
              </a:rPr>
              <a:t>Reallocating existing resources</a:t>
            </a:r>
            <a:r>
              <a:rPr lang="en-US" sz="2800" dirty="0"/>
              <a:t>, or </a:t>
            </a:r>
            <a:r>
              <a:rPr lang="en-US" sz="2800" dirty="0">
                <a:solidFill>
                  <a:srgbClr val="0070C0"/>
                </a:solidFill>
              </a:rPr>
              <a:t>Generating new ones.</a:t>
            </a:r>
          </a:p>
          <a:p>
            <a:pPr marL="285750" indent="-285750">
              <a:buFont typeface="Wingdings" panose="05000000000000000000" pitchFamily="2" charset="2"/>
              <a:buChar char="Ø"/>
            </a:pPr>
            <a:r>
              <a:rPr lang="en-US" sz="2800" dirty="0">
                <a:solidFill>
                  <a:srgbClr val="FF0000"/>
                </a:solidFill>
              </a:rPr>
              <a:t>Existing resources </a:t>
            </a:r>
            <a:r>
              <a:rPr lang="en-US" sz="2800" dirty="0"/>
              <a:t>can be utilized by earmarking current savings or shifting current allocations as in the example above. </a:t>
            </a:r>
          </a:p>
          <a:p>
            <a:pPr marL="285750" indent="-285750">
              <a:buFont typeface="Wingdings" panose="05000000000000000000" pitchFamily="2" charset="2"/>
              <a:buChar char="Ø"/>
            </a:pPr>
            <a:r>
              <a:rPr lang="en-US" sz="2800" dirty="0">
                <a:solidFill>
                  <a:srgbClr val="0070C0"/>
                </a:solidFill>
              </a:rPr>
              <a:t>Generating new resources </a:t>
            </a:r>
            <a:r>
              <a:rPr lang="en-US" sz="2800" dirty="0"/>
              <a:t>may require changing jobs to improve your wage outlook, taking on additional hours or investing your savings more aggressively to generate higher rates of return.</a:t>
            </a:r>
            <a:endParaRPr lang="en-IN" sz="2800" dirty="0">
              <a:solidFill>
                <a:srgbClr val="0070C0"/>
              </a:solidFill>
            </a:endParaRPr>
          </a:p>
        </p:txBody>
      </p:sp>
    </p:spTree>
    <p:extLst>
      <p:ext uri="{BB962C8B-B14F-4D97-AF65-F5344CB8AC3E}">
        <p14:creationId xmlns:p14="http://schemas.microsoft.com/office/powerpoint/2010/main" val="268222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83771" y="438539"/>
            <a:ext cx="11056776" cy="6279501"/>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Rounded Rectangle 2"/>
          <p:cNvSpPr/>
          <p:nvPr/>
        </p:nvSpPr>
        <p:spPr>
          <a:xfrm>
            <a:off x="3443277" y="139191"/>
            <a:ext cx="5324105" cy="47356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600" dirty="0">
                <a:solidFill>
                  <a:srgbClr val="0070C0"/>
                </a:solidFill>
                <a:latin typeface="Times New Roman" panose="02020603050405020304" pitchFamily="18" charset="0"/>
                <a:cs typeface="Times New Roman" panose="02020603050405020304" pitchFamily="18" charset="0"/>
              </a:rPr>
              <a:t>Goal Strategies Worksheet</a:t>
            </a:r>
            <a:endParaRPr lang="en-US" sz="3600" dirty="0">
              <a:solidFill>
                <a:srgbClr val="0070C0"/>
              </a:solidFill>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724075807"/>
              </p:ext>
            </p:extLst>
          </p:nvPr>
        </p:nvGraphicFramePr>
        <p:xfrm>
          <a:off x="2041330" y="633626"/>
          <a:ext cx="8128000" cy="1854200"/>
        </p:xfrm>
        <a:graphic>
          <a:graphicData uri="http://schemas.openxmlformats.org/drawingml/2006/table">
            <a:tbl>
              <a:tblPr firstRow="1" bandRow="1">
                <a:tableStyleId>{8A107856-5554-42FB-B03E-39F5DBC370BA}</a:tableStyleId>
              </a:tblPr>
              <a:tblGrid>
                <a:gridCol w="4064000">
                  <a:extLst>
                    <a:ext uri="{9D8B030D-6E8A-4147-A177-3AD203B41FA5}">
                      <a16:colId xmlns:a16="http://schemas.microsoft.com/office/drawing/2014/main" val="440695683"/>
                    </a:ext>
                  </a:extLst>
                </a:gridCol>
                <a:gridCol w="4064000">
                  <a:extLst>
                    <a:ext uri="{9D8B030D-6E8A-4147-A177-3AD203B41FA5}">
                      <a16:colId xmlns:a16="http://schemas.microsoft.com/office/drawing/2014/main" val="2550982218"/>
                    </a:ext>
                  </a:extLst>
                </a:gridCol>
              </a:tblGrid>
              <a:tr h="370840">
                <a:tc gridSpan="2">
                  <a:txBody>
                    <a:bodyPr/>
                    <a:lstStyle/>
                    <a:p>
                      <a:r>
                        <a:rPr lang="en-IN" dirty="0"/>
                        <a:t>Short-term Goal:</a:t>
                      </a:r>
                    </a:p>
                  </a:txBody>
                  <a:tcPr/>
                </a:tc>
                <a:tc hMerge="1">
                  <a:txBody>
                    <a:bodyPr/>
                    <a:lstStyle/>
                    <a:p>
                      <a:endParaRPr lang="en-IN" dirty="0"/>
                    </a:p>
                  </a:txBody>
                  <a:tcPr/>
                </a:tc>
                <a:extLst>
                  <a:ext uri="{0D108BD9-81ED-4DB2-BD59-A6C34878D82A}">
                    <a16:rowId xmlns:a16="http://schemas.microsoft.com/office/drawing/2014/main" val="1987922020"/>
                  </a:ext>
                </a:extLst>
              </a:tr>
              <a:tr h="370840">
                <a:tc>
                  <a:txBody>
                    <a:bodyPr/>
                    <a:lstStyle/>
                    <a:p>
                      <a:r>
                        <a:rPr lang="en-IN" dirty="0"/>
                        <a:t>Target Date:</a:t>
                      </a:r>
                    </a:p>
                  </a:txBody>
                  <a:tcPr/>
                </a:tc>
                <a:tc>
                  <a:txBody>
                    <a:bodyPr/>
                    <a:lstStyle/>
                    <a:p>
                      <a:r>
                        <a:rPr lang="en-IN" dirty="0"/>
                        <a:t>Monthly Cost: </a:t>
                      </a:r>
                    </a:p>
                  </a:txBody>
                  <a:tcPr/>
                </a:tc>
                <a:extLst>
                  <a:ext uri="{0D108BD9-81ED-4DB2-BD59-A6C34878D82A}">
                    <a16:rowId xmlns:a16="http://schemas.microsoft.com/office/drawing/2014/main" val="2071429502"/>
                  </a:ext>
                </a:extLst>
              </a:tr>
              <a:tr h="370840">
                <a:tc gridSpan="2">
                  <a:txBody>
                    <a:bodyPr/>
                    <a:lstStyle/>
                    <a:p>
                      <a:r>
                        <a:rPr lang="en-IN" dirty="0"/>
                        <a:t>Strategy 1:</a:t>
                      </a:r>
                    </a:p>
                  </a:txBody>
                  <a:tcPr/>
                </a:tc>
                <a:tc hMerge="1">
                  <a:txBody>
                    <a:bodyPr/>
                    <a:lstStyle/>
                    <a:p>
                      <a:endParaRPr lang="en-IN" dirty="0"/>
                    </a:p>
                  </a:txBody>
                  <a:tcPr/>
                </a:tc>
                <a:extLst>
                  <a:ext uri="{0D108BD9-81ED-4DB2-BD59-A6C34878D82A}">
                    <a16:rowId xmlns:a16="http://schemas.microsoft.com/office/drawing/2014/main" val="3969237073"/>
                  </a:ext>
                </a:extLst>
              </a:tr>
              <a:tr h="370840">
                <a:tc gridSpan="2">
                  <a:txBody>
                    <a:bodyPr/>
                    <a:lstStyle/>
                    <a:p>
                      <a:r>
                        <a:rPr lang="en-IN" dirty="0"/>
                        <a:t>Strategy 2:</a:t>
                      </a:r>
                    </a:p>
                  </a:txBody>
                  <a:tcPr/>
                </a:tc>
                <a:tc hMerge="1">
                  <a:txBody>
                    <a:bodyPr/>
                    <a:lstStyle/>
                    <a:p>
                      <a:endParaRPr lang="en-IN" dirty="0"/>
                    </a:p>
                  </a:txBody>
                  <a:tcPr/>
                </a:tc>
                <a:extLst>
                  <a:ext uri="{0D108BD9-81ED-4DB2-BD59-A6C34878D82A}">
                    <a16:rowId xmlns:a16="http://schemas.microsoft.com/office/drawing/2014/main" val="1497866572"/>
                  </a:ext>
                </a:extLst>
              </a:tr>
              <a:tr h="370840">
                <a:tc gridSpan="2">
                  <a:txBody>
                    <a:bodyPr/>
                    <a:lstStyle/>
                    <a:p>
                      <a:r>
                        <a:rPr lang="en-IN" dirty="0"/>
                        <a:t>Strategy 3:</a:t>
                      </a:r>
                    </a:p>
                  </a:txBody>
                  <a:tcPr/>
                </a:tc>
                <a:tc hMerge="1">
                  <a:txBody>
                    <a:bodyPr/>
                    <a:lstStyle/>
                    <a:p>
                      <a:endParaRPr lang="en-IN" dirty="0"/>
                    </a:p>
                  </a:txBody>
                  <a:tcPr/>
                </a:tc>
                <a:extLst>
                  <a:ext uri="{0D108BD9-81ED-4DB2-BD59-A6C34878D82A}">
                    <a16:rowId xmlns:a16="http://schemas.microsoft.com/office/drawing/2014/main" val="186651227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09130344"/>
              </p:ext>
            </p:extLst>
          </p:nvPr>
        </p:nvGraphicFramePr>
        <p:xfrm>
          <a:off x="2041329" y="2787174"/>
          <a:ext cx="8128000" cy="1854200"/>
        </p:xfrm>
        <a:graphic>
          <a:graphicData uri="http://schemas.openxmlformats.org/drawingml/2006/table">
            <a:tbl>
              <a:tblPr firstRow="1" bandRow="1">
                <a:tableStyleId>{8A107856-5554-42FB-B03E-39F5DBC370BA}</a:tableStyleId>
              </a:tblPr>
              <a:tblGrid>
                <a:gridCol w="4064000">
                  <a:extLst>
                    <a:ext uri="{9D8B030D-6E8A-4147-A177-3AD203B41FA5}">
                      <a16:colId xmlns:a16="http://schemas.microsoft.com/office/drawing/2014/main" val="440695683"/>
                    </a:ext>
                  </a:extLst>
                </a:gridCol>
                <a:gridCol w="4064000">
                  <a:extLst>
                    <a:ext uri="{9D8B030D-6E8A-4147-A177-3AD203B41FA5}">
                      <a16:colId xmlns:a16="http://schemas.microsoft.com/office/drawing/2014/main" val="2550982218"/>
                    </a:ext>
                  </a:extLst>
                </a:gridCol>
              </a:tblGrid>
              <a:tr h="370840">
                <a:tc gridSpan="2">
                  <a:txBody>
                    <a:bodyPr/>
                    <a:lstStyle/>
                    <a:p>
                      <a:r>
                        <a:rPr lang="en-IN" dirty="0"/>
                        <a:t>Intermediate Goal:</a:t>
                      </a:r>
                    </a:p>
                  </a:txBody>
                  <a:tcPr/>
                </a:tc>
                <a:tc hMerge="1">
                  <a:txBody>
                    <a:bodyPr/>
                    <a:lstStyle/>
                    <a:p>
                      <a:endParaRPr lang="en-IN" dirty="0"/>
                    </a:p>
                  </a:txBody>
                  <a:tcPr/>
                </a:tc>
                <a:extLst>
                  <a:ext uri="{0D108BD9-81ED-4DB2-BD59-A6C34878D82A}">
                    <a16:rowId xmlns:a16="http://schemas.microsoft.com/office/drawing/2014/main" val="1987922020"/>
                  </a:ext>
                </a:extLst>
              </a:tr>
              <a:tr h="370840">
                <a:tc>
                  <a:txBody>
                    <a:bodyPr/>
                    <a:lstStyle/>
                    <a:p>
                      <a:r>
                        <a:rPr lang="en-IN" dirty="0"/>
                        <a:t>Target Date:</a:t>
                      </a:r>
                    </a:p>
                  </a:txBody>
                  <a:tcPr/>
                </a:tc>
                <a:tc>
                  <a:txBody>
                    <a:bodyPr/>
                    <a:lstStyle/>
                    <a:p>
                      <a:r>
                        <a:rPr lang="en-IN" dirty="0"/>
                        <a:t>Monthly Cost: </a:t>
                      </a:r>
                    </a:p>
                  </a:txBody>
                  <a:tcPr/>
                </a:tc>
                <a:extLst>
                  <a:ext uri="{0D108BD9-81ED-4DB2-BD59-A6C34878D82A}">
                    <a16:rowId xmlns:a16="http://schemas.microsoft.com/office/drawing/2014/main" val="2071429502"/>
                  </a:ext>
                </a:extLst>
              </a:tr>
              <a:tr h="370840">
                <a:tc gridSpan="2">
                  <a:txBody>
                    <a:bodyPr/>
                    <a:lstStyle/>
                    <a:p>
                      <a:r>
                        <a:rPr lang="en-IN" dirty="0"/>
                        <a:t>Strategy 1:</a:t>
                      </a:r>
                    </a:p>
                  </a:txBody>
                  <a:tcPr/>
                </a:tc>
                <a:tc hMerge="1">
                  <a:txBody>
                    <a:bodyPr/>
                    <a:lstStyle/>
                    <a:p>
                      <a:endParaRPr lang="en-IN" dirty="0"/>
                    </a:p>
                  </a:txBody>
                  <a:tcPr/>
                </a:tc>
                <a:extLst>
                  <a:ext uri="{0D108BD9-81ED-4DB2-BD59-A6C34878D82A}">
                    <a16:rowId xmlns:a16="http://schemas.microsoft.com/office/drawing/2014/main" val="3969237073"/>
                  </a:ext>
                </a:extLst>
              </a:tr>
              <a:tr h="370840">
                <a:tc gridSpan="2">
                  <a:txBody>
                    <a:bodyPr/>
                    <a:lstStyle/>
                    <a:p>
                      <a:r>
                        <a:rPr lang="en-IN" dirty="0"/>
                        <a:t>Strategy 2:</a:t>
                      </a:r>
                    </a:p>
                  </a:txBody>
                  <a:tcPr/>
                </a:tc>
                <a:tc hMerge="1">
                  <a:txBody>
                    <a:bodyPr/>
                    <a:lstStyle/>
                    <a:p>
                      <a:endParaRPr lang="en-IN" dirty="0"/>
                    </a:p>
                  </a:txBody>
                  <a:tcPr/>
                </a:tc>
                <a:extLst>
                  <a:ext uri="{0D108BD9-81ED-4DB2-BD59-A6C34878D82A}">
                    <a16:rowId xmlns:a16="http://schemas.microsoft.com/office/drawing/2014/main" val="1497866572"/>
                  </a:ext>
                </a:extLst>
              </a:tr>
              <a:tr h="370840">
                <a:tc gridSpan="2">
                  <a:txBody>
                    <a:bodyPr/>
                    <a:lstStyle/>
                    <a:p>
                      <a:r>
                        <a:rPr lang="en-IN" dirty="0"/>
                        <a:t>Strategy 3:</a:t>
                      </a:r>
                    </a:p>
                  </a:txBody>
                  <a:tcPr/>
                </a:tc>
                <a:tc hMerge="1">
                  <a:txBody>
                    <a:bodyPr/>
                    <a:lstStyle/>
                    <a:p>
                      <a:endParaRPr lang="en-IN" dirty="0"/>
                    </a:p>
                  </a:txBody>
                  <a:tcPr/>
                </a:tc>
                <a:extLst>
                  <a:ext uri="{0D108BD9-81ED-4DB2-BD59-A6C34878D82A}">
                    <a16:rowId xmlns:a16="http://schemas.microsoft.com/office/drawing/2014/main" val="186651227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89233115"/>
              </p:ext>
            </p:extLst>
          </p:nvPr>
        </p:nvGraphicFramePr>
        <p:xfrm>
          <a:off x="2041329" y="4863840"/>
          <a:ext cx="8128000" cy="1854200"/>
        </p:xfrm>
        <a:graphic>
          <a:graphicData uri="http://schemas.openxmlformats.org/drawingml/2006/table">
            <a:tbl>
              <a:tblPr firstRow="1" bandRow="1">
                <a:tableStyleId>{8A107856-5554-42FB-B03E-39F5DBC370BA}</a:tableStyleId>
              </a:tblPr>
              <a:tblGrid>
                <a:gridCol w="4064000">
                  <a:extLst>
                    <a:ext uri="{9D8B030D-6E8A-4147-A177-3AD203B41FA5}">
                      <a16:colId xmlns:a16="http://schemas.microsoft.com/office/drawing/2014/main" val="440695683"/>
                    </a:ext>
                  </a:extLst>
                </a:gridCol>
                <a:gridCol w="4064000">
                  <a:extLst>
                    <a:ext uri="{9D8B030D-6E8A-4147-A177-3AD203B41FA5}">
                      <a16:colId xmlns:a16="http://schemas.microsoft.com/office/drawing/2014/main" val="2550982218"/>
                    </a:ext>
                  </a:extLst>
                </a:gridCol>
              </a:tblGrid>
              <a:tr h="370840">
                <a:tc gridSpan="2">
                  <a:txBody>
                    <a:bodyPr/>
                    <a:lstStyle/>
                    <a:p>
                      <a:r>
                        <a:rPr lang="en-IN" dirty="0"/>
                        <a:t>Long-term Goal: </a:t>
                      </a:r>
                    </a:p>
                  </a:txBody>
                  <a:tcPr/>
                </a:tc>
                <a:tc hMerge="1">
                  <a:txBody>
                    <a:bodyPr/>
                    <a:lstStyle/>
                    <a:p>
                      <a:endParaRPr lang="en-IN" dirty="0"/>
                    </a:p>
                  </a:txBody>
                  <a:tcPr/>
                </a:tc>
                <a:extLst>
                  <a:ext uri="{0D108BD9-81ED-4DB2-BD59-A6C34878D82A}">
                    <a16:rowId xmlns:a16="http://schemas.microsoft.com/office/drawing/2014/main" val="1987922020"/>
                  </a:ext>
                </a:extLst>
              </a:tr>
              <a:tr h="370840">
                <a:tc>
                  <a:txBody>
                    <a:bodyPr/>
                    <a:lstStyle/>
                    <a:p>
                      <a:r>
                        <a:rPr lang="en-IN" dirty="0"/>
                        <a:t>Target Date:</a:t>
                      </a:r>
                    </a:p>
                  </a:txBody>
                  <a:tcPr/>
                </a:tc>
                <a:tc>
                  <a:txBody>
                    <a:bodyPr/>
                    <a:lstStyle/>
                    <a:p>
                      <a:r>
                        <a:rPr lang="en-IN" dirty="0"/>
                        <a:t>Monthly Cost: </a:t>
                      </a:r>
                    </a:p>
                  </a:txBody>
                  <a:tcPr/>
                </a:tc>
                <a:extLst>
                  <a:ext uri="{0D108BD9-81ED-4DB2-BD59-A6C34878D82A}">
                    <a16:rowId xmlns:a16="http://schemas.microsoft.com/office/drawing/2014/main" val="2071429502"/>
                  </a:ext>
                </a:extLst>
              </a:tr>
              <a:tr h="370840">
                <a:tc gridSpan="2">
                  <a:txBody>
                    <a:bodyPr/>
                    <a:lstStyle/>
                    <a:p>
                      <a:r>
                        <a:rPr lang="en-IN" dirty="0"/>
                        <a:t>Strategy 1:</a:t>
                      </a:r>
                    </a:p>
                  </a:txBody>
                  <a:tcPr/>
                </a:tc>
                <a:tc hMerge="1">
                  <a:txBody>
                    <a:bodyPr/>
                    <a:lstStyle/>
                    <a:p>
                      <a:endParaRPr lang="en-IN" dirty="0"/>
                    </a:p>
                  </a:txBody>
                  <a:tcPr/>
                </a:tc>
                <a:extLst>
                  <a:ext uri="{0D108BD9-81ED-4DB2-BD59-A6C34878D82A}">
                    <a16:rowId xmlns:a16="http://schemas.microsoft.com/office/drawing/2014/main" val="3969237073"/>
                  </a:ext>
                </a:extLst>
              </a:tr>
              <a:tr h="370840">
                <a:tc gridSpan="2">
                  <a:txBody>
                    <a:bodyPr/>
                    <a:lstStyle/>
                    <a:p>
                      <a:r>
                        <a:rPr lang="en-IN" dirty="0"/>
                        <a:t>Strategy 2:</a:t>
                      </a:r>
                    </a:p>
                  </a:txBody>
                  <a:tcPr/>
                </a:tc>
                <a:tc hMerge="1">
                  <a:txBody>
                    <a:bodyPr/>
                    <a:lstStyle/>
                    <a:p>
                      <a:endParaRPr lang="en-IN" dirty="0"/>
                    </a:p>
                  </a:txBody>
                  <a:tcPr/>
                </a:tc>
                <a:extLst>
                  <a:ext uri="{0D108BD9-81ED-4DB2-BD59-A6C34878D82A}">
                    <a16:rowId xmlns:a16="http://schemas.microsoft.com/office/drawing/2014/main" val="1497866572"/>
                  </a:ext>
                </a:extLst>
              </a:tr>
              <a:tr h="370840">
                <a:tc gridSpan="2">
                  <a:txBody>
                    <a:bodyPr/>
                    <a:lstStyle/>
                    <a:p>
                      <a:r>
                        <a:rPr lang="en-IN" dirty="0"/>
                        <a:t>Strategy 3:</a:t>
                      </a:r>
                    </a:p>
                  </a:txBody>
                  <a:tcPr/>
                </a:tc>
                <a:tc hMerge="1">
                  <a:txBody>
                    <a:bodyPr/>
                    <a:lstStyle/>
                    <a:p>
                      <a:endParaRPr lang="en-IN" dirty="0"/>
                    </a:p>
                  </a:txBody>
                  <a:tcPr/>
                </a:tc>
                <a:extLst>
                  <a:ext uri="{0D108BD9-81ED-4DB2-BD59-A6C34878D82A}">
                    <a16:rowId xmlns:a16="http://schemas.microsoft.com/office/drawing/2014/main" val="1866512276"/>
                  </a:ext>
                </a:extLst>
              </a:tr>
            </a:tbl>
          </a:graphicData>
        </a:graphic>
      </p:graphicFrame>
    </p:spTree>
    <p:extLst>
      <p:ext uri="{BB962C8B-B14F-4D97-AF65-F5344CB8AC3E}">
        <p14:creationId xmlns:p14="http://schemas.microsoft.com/office/powerpoint/2010/main" val="3355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83771" y="634482"/>
            <a:ext cx="11056776" cy="5607698"/>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Rounded Rectangle 2"/>
          <p:cNvSpPr/>
          <p:nvPr/>
        </p:nvSpPr>
        <p:spPr>
          <a:xfrm>
            <a:off x="1132680" y="823396"/>
            <a:ext cx="4512340" cy="47356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tx1"/>
                </a:solidFill>
                <a:latin typeface="Times New Roman" panose="02020603050405020304" pitchFamily="18" charset="0"/>
                <a:cs typeface="Times New Roman" panose="02020603050405020304" pitchFamily="18" charset="0"/>
              </a:rPr>
              <a:t>4. Evaluate alternatives</a:t>
            </a:r>
            <a:endParaRPr lang="en-US"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1132680" y="1553576"/>
            <a:ext cx="10241336" cy="3970318"/>
          </a:xfrm>
          <a:prstGeom prst="rect">
            <a:avLst/>
          </a:prstGeom>
        </p:spPr>
        <p:txBody>
          <a:bodyPr wrap="square">
            <a:spAutoFit/>
          </a:bodyPr>
          <a:lstStyle/>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Once you have given serious thought to the options available that could </a:t>
            </a:r>
            <a:r>
              <a:rPr lang="en-US" sz="2800" dirty="0">
                <a:solidFill>
                  <a:srgbClr val="0070C0"/>
                </a:solidFill>
                <a:latin typeface="Times New Roman" panose="02020603050405020304" pitchFamily="18" charset="0"/>
                <a:cs typeface="Times New Roman" panose="02020603050405020304" pitchFamily="18" charset="0"/>
              </a:rPr>
              <a:t>lead you to your goals</a:t>
            </a:r>
            <a:r>
              <a:rPr lang="en-US" sz="2800" dirty="0">
                <a:latin typeface="Times New Roman" panose="02020603050405020304" pitchFamily="18" charset="0"/>
                <a:cs typeface="Times New Roman" panose="02020603050405020304" pitchFamily="18" charset="0"/>
              </a:rPr>
              <a:t>, you may begin to realize just how many options there are. So, which courses of action should you take to achieve your desired goals? </a:t>
            </a: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answer is: that depends</a:t>
            </a:r>
          </a:p>
          <a:p>
            <a:pPr marL="285750" indent="-285750" algn="just">
              <a:buFont typeface="Wingdings" panose="05000000000000000000" pitchFamily="2" charset="2"/>
              <a:buChar char="Ø"/>
            </a:pPr>
            <a:r>
              <a:rPr lang="en-US" sz="2800" dirty="0"/>
              <a:t>Before you can select strategies to complete your financial plan, you’ll have to thoroughly evaluate and weigh your options.</a:t>
            </a:r>
          </a:p>
          <a:p>
            <a:pPr marL="285750" indent="-285750" algn="just">
              <a:buFont typeface="Wingdings" panose="05000000000000000000" pitchFamily="2" charset="2"/>
              <a:buChar char="Ø"/>
            </a:pPr>
            <a:r>
              <a:rPr lang="en-US" sz="2800" dirty="0"/>
              <a:t>When assessing your options consider the </a:t>
            </a:r>
            <a:r>
              <a:rPr lang="en-US" sz="2800" dirty="0">
                <a:solidFill>
                  <a:srgbClr val="0070C0"/>
                </a:solidFill>
              </a:rPr>
              <a:t>pros</a:t>
            </a:r>
            <a:r>
              <a:rPr lang="en-US" sz="2800" dirty="0"/>
              <a:t> and </a:t>
            </a:r>
            <a:r>
              <a:rPr lang="en-US" sz="2800" dirty="0">
                <a:solidFill>
                  <a:srgbClr val="0070C0"/>
                </a:solidFill>
              </a:rPr>
              <a:t>cons</a:t>
            </a:r>
            <a:r>
              <a:rPr lang="en-US" sz="2800" dirty="0"/>
              <a:t> of each option.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277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83771" y="634482"/>
            <a:ext cx="11056776" cy="5607698"/>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Rounded Rectangle 2"/>
          <p:cNvSpPr/>
          <p:nvPr/>
        </p:nvSpPr>
        <p:spPr>
          <a:xfrm>
            <a:off x="3671101" y="396379"/>
            <a:ext cx="5282116" cy="55724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600" dirty="0">
                <a:solidFill>
                  <a:schemeClr val="tx1"/>
                </a:solidFill>
              </a:rPr>
              <a:t>Goal:________________</a:t>
            </a:r>
            <a:endParaRPr lang="en-US" sz="3600" dirty="0">
              <a:solidFill>
                <a:schemeClr val="tx1"/>
              </a:solidFill>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634690391"/>
              </p:ext>
            </p:extLst>
          </p:nvPr>
        </p:nvGraphicFramePr>
        <p:xfrm>
          <a:off x="2248159" y="1587414"/>
          <a:ext cx="8128000" cy="1483360"/>
        </p:xfrm>
        <a:graphic>
          <a:graphicData uri="http://schemas.openxmlformats.org/drawingml/2006/table">
            <a:tbl>
              <a:tblPr firstRow="1" bandRow="1">
                <a:tableStyleId>{C4B1156A-380E-4F78-BDF5-A606A8083BF9}</a:tableStyleId>
              </a:tblPr>
              <a:tblGrid>
                <a:gridCol w="4064000">
                  <a:extLst>
                    <a:ext uri="{9D8B030D-6E8A-4147-A177-3AD203B41FA5}">
                      <a16:colId xmlns:a16="http://schemas.microsoft.com/office/drawing/2014/main" val="1605110449"/>
                    </a:ext>
                  </a:extLst>
                </a:gridCol>
                <a:gridCol w="4064000">
                  <a:extLst>
                    <a:ext uri="{9D8B030D-6E8A-4147-A177-3AD203B41FA5}">
                      <a16:colId xmlns:a16="http://schemas.microsoft.com/office/drawing/2014/main" val="1158414777"/>
                    </a:ext>
                  </a:extLst>
                </a:gridCol>
              </a:tblGrid>
              <a:tr h="370840">
                <a:tc gridSpan="2">
                  <a:txBody>
                    <a:bodyPr/>
                    <a:lstStyle/>
                    <a:p>
                      <a:r>
                        <a:rPr lang="en-IN" dirty="0"/>
                        <a:t>Strategy 1:</a:t>
                      </a:r>
                    </a:p>
                  </a:txBody>
                  <a:tcPr/>
                </a:tc>
                <a:tc hMerge="1">
                  <a:txBody>
                    <a:bodyPr/>
                    <a:lstStyle/>
                    <a:p>
                      <a:endParaRPr lang="en-IN" dirty="0"/>
                    </a:p>
                  </a:txBody>
                  <a:tcPr/>
                </a:tc>
                <a:extLst>
                  <a:ext uri="{0D108BD9-81ED-4DB2-BD59-A6C34878D82A}">
                    <a16:rowId xmlns:a16="http://schemas.microsoft.com/office/drawing/2014/main" val="2269027252"/>
                  </a:ext>
                </a:extLst>
              </a:tr>
              <a:tr h="370840">
                <a:tc>
                  <a:txBody>
                    <a:bodyPr/>
                    <a:lstStyle/>
                    <a:p>
                      <a:pPr algn="ctr"/>
                      <a:r>
                        <a:rPr lang="en-IN" dirty="0"/>
                        <a:t>Pros</a:t>
                      </a:r>
                    </a:p>
                  </a:txBody>
                  <a:tcPr/>
                </a:tc>
                <a:tc>
                  <a:txBody>
                    <a:bodyPr/>
                    <a:lstStyle/>
                    <a:p>
                      <a:pPr algn="ctr"/>
                      <a:r>
                        <a:rPr lang="en-IN" dirty="0"/>
                        <a:t>Cons</a:t>
                      </a:r>
                    </a:p>
                  </a:txBody>
                  <a:tcPr/>
                </a:tc>
                <a:extLst>
                  <a:ext uri="{0D108BD9-81ED-4DB2-BD59-A6C34878D82A}">
                    <a16:rowId xmlns:a16="http://schemas.microsoft.com/office/drawing/2014/main" val="338918774"/>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3474112761"/>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82097896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00273995"/>
              </p:ext>
            </p:extLst>
          </p:nvPr>
        </p:nvGraphicFramePr>
        <p:xfrm>
          <a:off x="2248159" y="4023706"/>
          <a:ext cx="8128000" cy="1483360"/>
        </p:xfrm>
        <a:graphic>
          <a:graphicData uri="http://schemas.openxmlformats.org/drawingml/2006/table">
            <a:tbl>
              <a:tblPr firstRow="1" bandRow="1">
                <a:tableStyleId>{C4B1156A-380E-4F78-BDF5-A606A8083BF9}</a:tableStyleId>
              </a:tblPr>
              <a:tblGrid>
                <a:gridCol w="4064000">
                  <a:extLst>
                    <a:ext uri="{9D8B030D-6E8A-4147-A177-3AD203B41FA5}">
                      <a16:colId xmlns:a16="http://schemas.microsoft.com/office/drawing/2014/main" val="1605110449"/>
                    </a:ext>
                  </a:extLst>
                </a:gridCol>
                <a:gridCol w="4064000">
                  <a:extLst>
                    <a:ext uri="{9D8B030D-6E8A-4147-A177-3AD203B41FA5}">
                      <a16:colId xmlns:a16="http://schemas.microsoft.com/office/drawing/2014/main" val="1158414777"/>
                    </a:ext>
                  </a:extLst>
                </a:gridCol>
              </a:tblGrid>
              <a:tr h="370840">
                <a:tc gridSpan="2">
                  <a:txBody>
                    <a:bodyPr/>
                    <a:lstStyle/>
                    <a:p>
                      <a:r>
                        <a:rPr lang="en-IN" dirty="0"/>
                        <a:t>Strategy 1:</a:t>
                      </a:r>
                    </a:p>
                  </a:txBody>
                  <a:tcPr/>
                </a:tc>
                <a:tc hMerge="1">
                  <a:txBody>
                    <a:bodyPr/>
                    <a:lstStyle/>
                    <a:p>
                      <a:endParaRPr lang="en-IN" dirty="0"/>
                    </a:p>
                  </a:txBody>
                  <a:tcPr/>
                </a:tc>
                <a:extLst>
                  <a:ext uri="{0D108BD9-81ED-4DB2-BD59-A6C34878D82A}">
                    <a16:rowId xmlns:a16="http://schemas.microsoft.com/office/drawing/2014/main" val="2269027252"/>
                  </a:ext>
                </a:extLst>
              </a:tr>
              <a:tr h="370840">
                <a:tc>
                  <a:txBody>
                    <a:bodyPr/>
                    <a:lstStyle/>
                    <a:p>
                      <a:pPr algn="ctr"/>
                      <a:r>
                        <a:rPr lang="en-IN" dirty="0"/>
                        <a:t>Pros</a:t>
                      </a:r>
                    </a:p>
                  </a:txBody>
                  <a:tcPr/>
                </a:tc>
                <a:tc>
                  <a:txBody>
                    <a:bodyPr/>
                    <a:lstStyle/>
                    <a:p>
                      <a:pPr algn="ctr"/>
                      <a:r>
                        <a:rPr lang="en-IN" dirty="0"/>
                        <a:t>Cons</a:t>
                      </a:r>
                    </a:p>
                  </a:txBody>
                  <a:tcPr/>
                </a:tc>
                <a:extLst>
                  <a:ext uri="{0D108BD9-81ED-4DB2-BD59-A6C34878D82A}">
                    <a16:rowId xmlns:a16="http://schemas.microsoft.com/office/drawing/2014/main" val="338918774"/>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3474112761"/>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820978963"/>
                  </a:ext>
                </a:extLst>
              </a:tr>
            </a:tbl>
          </a:graphicData>
        </a:graphic>
      </p:graphicFrame>
    </p:spTree>
    <p:extLst>
      <p:ext uri="{BB962C8B-B14F-4D97-AF65-F5344CB8AC3E}">
        <p14:creationId xmlns:p14="http://schemas.microsoft.com/office/powerpoint/2010/main" val="391139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2303</TotalTime>
  <Words>2991</Words>
  <Application>Microsoft Office PowerPoint</Application>
  <PresentationFormat>Widescreen</PresentationFormat>
  <Paragraphs>239</Paragraphs>
  <Slides>35</Slides>
  <Notes>23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 I need to learn about finance..     I am very good in my own area of       specialization”</dc:title>
  <dc:creator>admin</dc:creator>
  <cp:lastModifiedBy>Sanket Parab</cp:lastModifiedBy>
  <cp:revision>126</cp:revision>
  <dcterms:created xsi:type="dcterms:W3CDTF">2021-02-07T05:18:22Z</dcterms:created>
  <dcterms:modified xsi:type="dcterms:W3CDTF">2023-09-12T06:52:21Z</dcterms:modified>
</cp:coreProperties>
</file>