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409" r:id="rId2"/>
    <p:sldId id="410" r:id="rId3"/>
    <p:sldId id="411" r:id="rId4"/>
    <p:sldId id="412" r:id="rId5"/>
    <p:sldId id="413" r:id="rId6"/>
    <p:sldId id="414" r:id="rId7"/>
    <p:sldId id="415" r:id="rId8"/>
    <p:sldId id="418" r:id="rId9"/>
    <p:sldId id="417" r:id="rId10"/>
    <p:sldId id="419" r:id="rId11"/>
    <p:sldId id="420" r:id="rId12"/>
    <p:sldId id="421" r:id="rId13"/>
    <p:sldId id="430" r:id="rId14"/>
    <p:sldId id="422" r:id="rId15"/>
    <p:sldId id="423" r:id="rId16"/>
    <p:sldId id="431" r:id="rId17"/>
    <p:sldId id="424" r:id="rId18"/>
    <p:sldId id="425" r:id="rId19"/>
    <p:sldId id="426" r:id="rId20"/>
    <p:sldId id="427" r:id="rId21"/>
    <p:sldId id="428" r:id="rId22"/>
    <p:sldId id="429" r:id="rId23"/>
    <p:sldId id="432" r:id="rId24"/>
    <p:sldId id="438" r:id="rId25"/>
    <p:sldId id="439" r:id="rId26"/>
    <p:sldId id="440" r:id="rId27"/>
    <p:sldId id="441" r:id="rId28"/>
    <p:sldId id="442" r:id="rId29"/>
    <p:sldId id="443" r:id="rId30"/>
    <p:sldId id="444" r:id="rId31"/>
    <p:sldId id="445" r:id="rId32"/>
    <p:sldId id="446" r:id="rId33"/>
    <p:sldId id="447" r:id="rId34"/>
    <p:sldId id="448" r:id="rId35"/>
    <p:sldId id="449" r:id="rId36"/>
    <p:sldId id="450" r:id="rId37"/>
    <p:sldId id="451" r:id="rId38"/>
    <p:sldId id="452" r:id="rId39"/>
    <p:sldId id="437" r:id="rId40"/>
    <p:sldId id="433" r:id="rId41"/>
    <p:sldId id="453" r:id="rId42"/>
    <p:sldId id="454" r:id="rId43"/>
    <p:sldId id="455" r:id="rId44"/>
    <p:sldId id="456" r:id="rId45"/>
    <p:sldId id="457" r:id="rId46"/>
    <p:sldId id="458" r:id="rId47"/>
    <p:sldId id="436" r:id="rId48"/>
    <p:sldId id="434" r:id="rId49"/>
    <p:sldId id="467" r:id="rId50"/>
    <p:sldId id="461" r:id="rId51"/>
    <p:sldId id="465" r:id="rId52"/>
    <p:sldId id="466" r:id="rId53"/>
    <p:sldId id="468" r:id="rId54"/>
    <p:sldId id="474" r:id="rId55"/>
    <p:sldId id="469" r:id="rId56"/>
    <p:sldId id="459" r:id="rId57"/>
    <p:sldId id="460" r:id="rId58"/>
    <p:sldId id="470" r:id="rId59"/>
    <p:sldId id="464" r:id="rId60"/>
    <p:sldId id="462" r:id="rId61"/>
    <p:sldId id="471" r:id="rId62"/>
    <p:sldId id="472" r:id="rId63"/>
    <p:sldId id="473" r:id="rId64"/>
    <p:sldId id="475" r:id="rId65"/>
    <p:sldId id="488" r:id="rId66"/>
    <p:sldId id="435" r:id="rId67"/>
    <p:sldId id="480" r:id="rId68"/>
    <p:sldId id="477" r:id="rId69"/>
    <p:sldId id="485" r:id="rId70"/>
    <p:sldId id="486" r:id="rId71"/>
    <p:sldId id="487" r:id="rId72"/>
    <p:sldId id="479" r:id="rId73"/>
    <p:sldId id="489" r:id="rId74"/>
    <p:sldId id="490" r:id="rId75"/>
    <p:sldId id="476" r:id="rId76"/>
    <p:sldId id="478" r:id="rId77"/>
    <p:sldId id="483" r:id="rId78"/>
    <p:sldId id="484" r:id="rId79"/>
    <p:sldId id="481" r:id="rId80"/>
    <p:sldId id="482"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D09D5B-BF96-C8D2-8B90-1FA60ED2D85C}" v="3" dt="2023-09-12T06:54:08.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675" autoAdjust="0"/>
  </p:normalViewPr>
  <p:slideViewPr>
    <p:cSldViewPr snapToGrid="0">
      <p:cViewPr varScale="1">
        <p:scale>
          <a:sx n="103" d="100"/>
          <a:sy n="103" d="100"/>
        </p:scale>
        <p:origin x="9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9c799ef85dcb59a22e475a179944897e7450f321d3b1f45af853f18f39af0565::" providerId="AD" clId="Web-{D9D09D5B-BF96-C8D2-8B90-1FA60ED2D85C}"/>
    <pc:docChg chg="modSld">
      <pc:chgData name="Guest User" userId="S::urn:spo:anon#9c799ef85dcb59a22e475a179944897e7450f321d3b1f45af853f18f39af0565::" providerId="AD" clId="Web-{D9D09D5B-BF96-C8D2-8B90-1FA60ED2D85C}" dt="2023-09-12T06:54:06.007" v="1" actId="20577"/>
      <pc:docMkLst>
        <pc:docMk/>
      </pc:docMkLst>
      <pc:sldChg chg="modSp">
        <pc:chgData name="Guest User" userId="S::urn:spo:anon#9c799ef85dcb59a22e475a179944897e7450f321d3b1f45af853f18f39af0565::" providerId="AD" clId="Web-{D9D09D5B-BF96-C8D2-8B90-1FA60ED2D85C}" dt="2023-09-12T06:54:06.007" v="1" actId="20577"/>
        <pc:sldMkLst>
          <pc:docMk/>
          <pc:sldMk cId="4121209884" sldId="456"/>
        </pc:sldMkLst>
        <pc:spChg chg="mod">
          <ac:chgData name="Guest User" userId="S::urn:spo:anon#9c799ef85dcb59a22e475a179944897e7450f321d3b1f45af853f18f39af0565::" providerId="AD" clId="Web-{D9D09D5B-BF96-C8D2-8B90-1FA60ED2D85C}" dt="2023-09-12T06:54:06.007" v="1" actId="20577"/>
          <ac:spMkLst>
            <pc:docMk/>
            <pc:sldMk cId="4121209884" sldId="4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2EE44-1AB5-40A7-B1F1-E177ABE92A3F}" type="datetimeFigureOut">
              <a:rPr lang="en-US" smtClean="0"/>
              <a:t>9/11/2023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4C2C4-6FE2-4473-B21F-ACE5173EB4C6}" type="slidenum">
              <a:rPr lang="en-US" smtClean="0"/>
              <a:t>‹#›</a:t>
            </a:fld>
            <a:endParaRPr lang="en-US"/>
          </a:p>
        </p:txBody>
      </p:sp>
    </p:spTree>
    <p:extLst>
      <p:ext uri="{BB962C8B-B14F-4D97-AF65-F5344CB8AC3E}">
        <p14:creationId xmlns:p14="http://schemas.microsoft.com/office/powerpoint/2010/main" val="409672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A4C2C4-6FE2-4473-B21F-ACE5173EB4C6}" type="slidenum">
              <a:rPr lang="en-US" smtClean="0"/>
              <a:t>6</a:t>
            </a:fld>
            <a:endParaRPr lang="en-US"/>
          </a:p>
        </p:txBody>
      </p:sp>
    </p:spTree>
    <p:extLst>
      <p:ext uri="{BB962C8B-B14F-4D97-AF65-F5344CB8AC3E}">
        <p14:creationId xmlns:p14="http://schemas.microsoft.com/office/powerpoint/2010/main" val="310611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31</a:t>
            </a:fld>
            <a:endParaRPr lang="en-IN" dirty="0"/>
          </a:p>
        </p:txBody>
      </p:sp>
    </p:spTree>
    <p:extLst>
      <p:ext uri="{BB962C8B-B14F-4D97-AF65-F5344CB8AC3E}">
        <p14:creationId xmlns:p14="http://schemas.microsoft.com/office/powerpoint/2010/main" val="4104430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32</a:t>
            </a:fld>
            <a:endParaRPr lang="en-IN" dirty="0"/>
          </a:p>
        </p:txBody>
      </p:sp>
    </p:spTree>
    <p:extLst>
      <p:ext uri="{BB962C8B-B14F-4D97-AF65-F5344CB8AC3E}">
        <p14:creationId xmlns:p14="http://schemas.microsoft.com/office/powerpoint/2010/main" val="147365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33</a:t>
            </a:fld>
            <a:endParaRPr lang="en-IN" dirty="0"/>
          </a:p>
        </p:txBody>
      </p:sp>
    </p:spTree>
    <p:extLst>
      <p:ext uri="{BB962C8B-B14F-4D97-AF65-F5344CB8AC3E}">
        <p14:creationId xmlns:p14="http://schemas.microsoft.com/office/powerpoint/2010/main" val="684435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34</a:t>
            </a:fld>
            <a:endParaRPr lang="en-IN" dirty="0"/>
          </a:p>
        </p:txBody>
      </p:sp>
    </p:spTree>
    <p:extLst>
      <p:ext uri="{BB962C8B-B14F-4D97-AF65-F5344CB8AC3E}">
        <p14:creationId xmlns:p14="http://schemas.microsoft.com/office/powerpoint/2010/main" val="1061313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35</a:t>
            </a:fld>
            <a:endParaRPr lang="en-IN" dirty="0"/>
          </a:p>
        </p:txBody>
      </p:sp>
    </p:spTree>
    <p:extLst>
      <p:ext uri="{BB962C8B-B14F-4D97-AF65-F5344CB8AC3E}">
        <p14:creationId xmlns:p14="http://schemas.microsoft.com/office/powerpoint/2010/main" val="1288984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36</a:t>
            </a:fld>
            <a:endParaRPr lang="en-IN" dirty="0"/>
          </a:p>
        </p:txBody>
      </p:sp>
    </p:spTree>
    <p:extLst>
      <p:ext uri="{BB962C8B-B14F-4D97-AF65-F5344CB8AC3E}">
        <p14:creationId xmlns:p14="http://schemas.microsoft.com/office/powerpoint/2010/main" val="4203177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37</a:t>
            </a:fld>
            <a:endParaRPr lang="en-IN" dirty="0"/>
          </a:p>
        </p:txBody>
      </p:sp>
    </p:spTree>
    <p:extLst>
      <p:ext uri="{BB962C8B-B14F-4D97-AF65-F5344CB8AC3E}">
        <p14:creationId xmlns:p14="http://schemas.microsoft.com/office/powerpoint/2010/main" val="2036713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38</a:t>
            </a:fld>
            <a:endParaRPr lang="en-IN" dirty="0"/>
          </a:p>
        </p:txBody>
      </p:sp>
    </p:spTree>
    <p:extLst>
      <p:ext uri="{BB962C8B-B14F-4D97-AF65-F5344CB8AC3E}">
        <p14:creationId xmlns:p14="http://schemas.microsoft.com/office/powerpoint/2010/main" val="144595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9434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24</a:t>
            </a:fld>
            <a:endParaRPr lang="en-IN" dirty="0"/>
          </a:p>
        </p:txBody>
      </p:sp>
    </p:spTree>
    <p:extLst>
      <p:ext uri="{BB962C8B-B14F-4D97-AF65-F5344CB8AC3E}">
        <p14:creationId xmlns:p14="http://schemas.microsoft.com/office/powerpoint/2010/main" val="1823867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25</a:t>
            </a:fld>
            <a:endParaRPr lang="en-IN" dirty="0"/>
          </a:p>
        </p:txBody>
      </p:sp>
    </p:spTree>
    <p:extLst>
      <p:ext uri="{BB962C8B-B14F-4D97-AF65-F5344CB8AC3E}">
        <p14:creationId xmlns:p14="http://schemas.microsoft.com/office/powerpoint/2010/main" val="85823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26</a:t>
            </a:fld>
            <a:endParaRPr lang="en-IN" dirty="0"/>
          </a:p>
        </p:txBody>
      </p:sp>
    </p:spTree>
    <p:extLst>
      <p:ext uri="{BB962C8B-B14F-4D97-AF65-F5344CB8AC3E}">
        <p14:creationId xmlns:p14="http://schemas.microsoft.com/office/powerpoint/2010/main" val="59859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27</a:t>
            </a:fld>
            <a:endParaRPr lang="en-IN" dirty="0"/>
          </a:p>
        </p:txBody>
      </p:sp>
    </p:spTree>
    <p:extLst>
      <p:ext uri="{BB962C8B-B14F-4D97-AF65-F5344CB8AC3E}">
        <p14:creationId xmlns:p14="http://schemas.microsoft.com/office/powerpoint/2010/main" val="245213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28</a:t>
            </a:fld>
            <a:endParaRPr lang="en-IN" dirty="0"/>
          </a:p>
        </p:txBody>
      </p:sp>
    </p:spTree>
    <p:extLst>
      <p:ext uri="{BB962C8B-B14F-4D97-AF65-F5344CB8AC3E}">
        <p14:creationId xmlns:p14="http://schemas.microsoft.com/office/powerpoint/2010/main" val="1115690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29</a:t>
            </a:fld>
            <a:endParaRPr lang="en-IN" dirty="0"/>
          </a:p>
        </p:txBody>
      </p:sp>
    </p:spTree>
    <p:extLst>
      <p:ext uri="{BB962C8B-B14F-4D97-AF65-F5344CB8AC3E}">
        <p14:creationId xmlns:p14="http://schemas.microsoft.com/office/powerpoint/2010/main" val="1210713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B024546-D2EF-4B29-BC3E-1C1E594716FE}" type="slidenum">
              <a:rPr lang="en-IN" smtClean="0"/>
              <a:pPr/>
              <a:t>30</a:t>
            </a:fld>
            <a:endParaRPr lang="en-IN" dirty="0"/>
          </a:p>
        </p:txBody>
      </p:sp>
    </p:spTree>
    <p:extLst>
      <p:ext uri="{BB962C8B-B14F-4D97-AF65-F5344CB8AC3E}">
        <p14:creationId xmlns:p14="http://schemas.microsoft.com/office/powerpoint/2010/main" val="251511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D7AE61-87DC-4554-A01F-182CFC75E7E6}"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163517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D7AE61-87DC-4554-A01F-182CFC75E7E6}"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196339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D7AE61-87DC-4554-A01F-182CFC75E7E6}"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178990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D7AE61-87DC-4554-A01F-182CFC75E7E6}"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189462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D7AE61-87DC-4554-A01F-182CFC75E7E6}"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218683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D7AE61-87DC-4554-A01F-182CFC75E7E6}"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49207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D7AE61-87DC-4554-A01F-182CFC75E7E6}"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257619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D7AE61-87DC-4554-A01F-182CFC75E7E6}"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291586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7AE61-87DC-4554-A01F-182CFC75E7E6}"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215884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D7AE61-87DC-4554-A01F-182CFC75E7E6}"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42014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D7AE61-87DC-4554-A01F-182CFC75E7E6}"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531E8-CB3B-4585-878D-C855E26057DC}" type="slidenum">
              <a:rPr lang="en-US" smtClean="0"/>
              <a:t>‹#›</a:t>
            </a:fld>
            <a:endParaRPr lang="en-US"/>
          </a:p>
        </p:txBody>
      </p:sp>
    </p:spTree>
    <p:extLst>
      <p:ext uri="{BB962C8B-B14F-4D97-AF65-F5344CB8AC3E}">
        <p14:creationId xmlns:p14="http://schemas.microsoft.com/office/powerpoint/2010/main" val="121815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7AE61-87DC-4554-A01F-182CFC75E7E6}" type="datetimeFigureOut">
              <a:rPr lang="en-US" smtClean="0"/>
              <a:t>9/11/2023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531E8-CB3B-4585-878D-C855E26057DC}" type="slidenum">
              <a:rPr lang="en-US" smtClean="0"/>
              <a:t>‹#›</a:t>
            </a:fld>
            <a:endParaRPr lang="en-US"/>
          </a:p>
        </p:txBody>
      </p:sp>
    </p:spTree>
    <p:extLst>
      <p:ext uri="{BB962C8B-B14F-4D97-AF65-F5344CB8AC3E}">
        <p14:creationId xmlns:p14="http://schemas.microsoft.com/office/powerpoint/2010/main" val="2650031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6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47008" y="1147156"/>
            <a:ext cx="10915996" cy="4888491"/>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Content Placeholder 2"/>
          <p:cNvSpPr>
            <a:spLocks noGrp="1"/>
          </p:cNvSpPr>
          <p:nvPr>
            <p:ph idx="1"/>
          </p:nvPr>
        </p:nvSpPr>
        <p:spPr/>
        <p:txBody>
          <a:bodyPr/>
          <a:lstStyle/>
          <a:p>
            <a:pPr marL="0" indent="0">
              <a:buNone/>
            </a:pPr>
            <a:r>
              <a:rPr lang="en-US" b="1" dirty="0">
                <a:solidFill>
                  <a:srgbClr val="FF0000"/>
                </a:solidFill>
              </a:rPr>
              <a:t>Objectives: </a:t>
            </a:r>
          </a:p>
          <a:p>
            <a:pPr marL="0" indent="0">
              <a:buNone/>
            </a:pPr>
            <a:r>
              <a:rPr lang="en-US" dirty="0"/>
              <a:t>1. To create awareness and educate consumers on access to financial services.</a:t>
            </a:r>
          </a:p>
          <a:p>
            <a:pPr marL="0" indent="0">
              <a:buNone/>
            </a:pPr>
            <a:r>
              <a:rPr lang="en-US" dirty="0"/>
              <a:t>2. To make the students understand the basic concepts, definitions and terms related to direct taxation. </a:t>
            </a:r>
          </a:p>
          <a:p>
            <a:pPr marL="0" indent="0">
              <a:buNone/>
            </a:pPr>
            <a:r>
              <a:rPr lang="en-US" dirty="0"/>
              <a:t>3. To help the students compute the Goods and Service Tax (GST) payable by a supplier after considering the eligible input tax credit. </a:t>
            </a:r>
          </a:p>
          <a:p>
            <a:pPr marL="0" indent="0">
              <a:buNone/>
            </a:pPr>
            <a:r>
              <a:rPr lang="en-US" dirty="0"/>
              <a:t>4. To familarise the students with microfinance for accelerating the expansion of local microbusinesses. </a:t>
            </a:r>
            <a:endParaRPr lang="en-IN" dirty="0"/>
          </a:p>
        </p:txBody>
      </p:sp>
      <p:sp>
        <p:nvSpPr>
          <p:cNvPr id="4" name="Rounded Rectangle 3"/>
          <p:cNvSpPr/>
          <p:nvPr/>
        </p:nvSpPr>
        <p:spPr>
          <a:xfrm>
            <a:off x="2109354" y="254519"/>
            <a:ext cx="7973291" cy="112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latin typeface="Times New Roman" panose="02020603050405020304" pitchFamily="18" charset="0"/>
                <a:cs typeface="Times New Roman" panose="02020603050405020304" pitchFamily="18" charset="0"/>
              </a:rPr>
              <a:t>Personal Finance Management</a:t>
            </a:r>
          </a:p>
        </p:txBody>
      </p:sp>
    </p:spTree>
    <p:extLst>
      <p:ext uri="{BB962C8B-B14F-4D97-AF65-F5344CB8AC3E}">
        <p14:creationId xmlns:p14="http://schemas.microsoft.com/office/powerpoint/2010/main" val="225998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066107" y="1221971"/>
            <a:ext cx="10226039" cy="5037513"/>
          </a:xfrm>
          <a:prstGeom prst="roundRect">
            <a:avLst/>
          </a:prstGeom>
          <a:ln w="9525" cap="flat" cmpd="sng" algn="ctr">
            <a:solidFill>
              <a:schemeClr val="accent6"/>
            </a:solidFill>
            <a:prstDash val="solid"/>
            <a:round/>
            <a:headEnd type="none" w="med" len="med"/>
            <a:tailEnd type="none" w="med" len="med"/>
          </a:ln>
        </p:spPr>
        <p:style>
          <a:lnRef idx="0">
            <a:scrgbClr r="0" g="0" b="0"/>
          </a:lnRef>
          <a:fillRef idx="1001">
            <a:schemeClr val="lt2"/>
          </a:fillRef>
          <a:effectRef idx="0">
            <a:scrgbClr r="0" g="0" b="0"/>
          </a:effectRef>
          <a:fontRef idx="minor">
            <a:schemeClr val="accent6"/>
          </a:fontRef>
        </p:style>
        <p:txBody>
          <a:bodyPr rtlCol="0" anchor="ctr"/>
          <a:lstStyle/>
          <a:p>
            <a:pPr marL="457200" indent="-457200" algn="just">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For economic transformation of a country, the financial system is the key for the institutional and functional vehicle. </a:t>
            </a:r>
          </a:p>
          <a:p>
            <a:pPr marL="457200" indent="-457200" algn="just">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Finance assists in reducing the gap between the present and the future, and covers every aspect like channelization and effective usage of savings and making an efficient investment. </a:t>
            </a:r>
          </a:p>
          <a:p>
            <a:pPr marL="457200" indent="-457200" algn="just">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It formulates the base, the sets and the tone for the accomplishment of wider national objectives.</a:t>
            </a:r>
          </a:p>
        </p:txBody>
      </p:sp>
      <p:sp>
        <p:nvSpPr>
          <p:cNvPr id="4" name="Rounded Rectangle 3"/>
          <p:cNvSpPr/>
          <p:nvPr/>
        </p:nvSpPr>
        <p:spPr>
          <a:xfrm>
            <a:off x="3664554" y="647884"/>
            <a:ext cx="4394662" cy="922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latin typeface="Times New Roman" panose="02020603050405020304" pitchFamily="18" charset="0"/>
                <a:cs typeface="Times New Roman" panose="02020603050405020304" pitchFamily="18" charset="0"/>
              </a:rPr>
              <a:t>Financial System </a:t>
            </a:r>
          </a:p>
        </p:txBody>
      </p:sp>
    </p:spTree>
    <p:extLst>
      <p:ext uri="{BB962C8B-B14F-4D97-AF65-F5344CB8AC3E}">
        <p14:creationId xmlns:p14="http://schemas.microsoft.com/office/powerpoint/2010/main" val="2966743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50668" y="573577"/>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lnSpc>
                <a:spcPts val="1920"/>
              </a:lnSpc>
              <a:spcAft>
                <a:spcPts val="800"/>
              </a:spcAft>
            </a:pPr>
            <a:endParaRPr lang="en-IN" sz="24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IN" sz="24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endParaRPr lang="en-IN" sz="28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r>
              <a:rPr lang="en-IN" sz="28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t>According to Robinson, the primary function of the financial system is: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fontAlgn="base"/>
            <a:r>
              <a:rPr lang="en-IN" sz="28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t>"To provide a </a:t>
            </a:r>
            <a:r>
              <a:rPr lang="en-IN" sz="2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link</a:t>
            </a:r>
            <a:r>
              <a:rPr lang="en-IN" sz="28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t> between </a:t>
            </a:r>
            <a:r>
              <a:rPr lang="en-IN" sz="28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savings and investment </a:t>
            </a:r>
            <a:r>
              <a:rPr lang="en-IN" sz="28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t>for the creation of new wealth and to permit portfolio adjustment in the composition of the existing wealth".</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fontAlgn="base"/>
            <a:r>
              <a:rPr lang="en-IN" sz="28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fontAlgn="base"/>
            <a:r>
              <a:rPr lang="en-IN" sz="28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t>According to Christy, the objective of the financial system is to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fontAlgn="base"/>
            <a:r>
              <a:rPr lang="en-IN" sz="28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t>"Supply funds to various sectors and activities of the economy in ways that promote the fullest possible utilization of resources without the destabilizing consequence of price level changes or unnecessary interference with individual desires".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fontAlgn="base"/>
            <a:br>
              <a:rPr lang="en-IN" sz="28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a:br>
              <a:rPr lang="en-IN" sz="24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39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50668" y="573577"/>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marL="457200" indent="-4572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 financial system acts as an intermediary where there is surplus and deficiency of funds. It bridges the gap between the two segments </a:t>
            </a:r>
          </a:p>
          <a:p>
            <a:pPr marL="457200" indent="-4572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It comprises of various institutions, markets, regulations, laws. money managers, experts and many others. </a:t>
            </a:r>
            <a:br>
              <a:rPr lang="en-IN"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r>
              <a:rPr lang="en-IN" sz="2800" dirty="0">
                <a:solidFill>
                  <a:schemeClr val="tx1"/>
                </a:solidFill>
                <a:latin typeface="Times New Roman" panose="02020603050405020304" pitchFamily="18" charset="0"/>
                <a:cs typeface="Times New Roman" panose="02020603050405020304" pitchFamily="18" charset="0"/>
              </a:rPr>
              <a:t>In the context of "</a:t>
            </a:r>
            <a:r>
              <a:rPr lang="en-IN" sz="2800" b="1" dirty="0">
                <a:solidFill>
                  <a:schemeClr val="tx1"/>
                </a:solidFill>
                <a:latin typeface="Times New Roman" panose="02020603050405020304" pitchFamily="18" charset="0"/>
                <a:cs typeface="Times New Roman" panose="02020603050405020304" pitchFamily="18" charset="0"/>
              </a:rPr>
              <a:t>Financial System</a:t>
            </a:r>
            <a:r>
              <a:rPr lang="en-IN" sz="2800" dirty="0">
                <a:solidFill>
                  <a:schemeClr val="tx1"/>
                </a:solidFill>
                <a:latin typeface="Times New Roman" panose="02020603050405020304" pitchFamily="18" charset="0"/>
                <a:cs typeface="Times New Roman" panose="02020603050405020304" pitchFamily="18" charset="0"/>
              </a:rPr>
              <a:t>" the term system means a </a:t>
            </a:r>
            <a:r>
              <a:rPr lang="en-IN" sz="2800" dirty="0">
                <a:solidFill>
                  <a:srgbClr val="C00000"/>
                </a:solidFill>
                <a:latin typeface="Times New Roman" panose="02020603050405020304" pitchFamily="18" charset="0"/>
                <a:cs typeface="Times New Roman" panose="02020603050405020304" pitchFamily="18" charset="0"/>
              </a:rPr>
              <a:t>sequence of complex and closely attached variables </a:t>
            </a:r>
            <a:r>
              <a:rPr lang="en-IN" sz="2800" dirty="0">
                <a:solidFill>
                  <a:schemeClr val="tx1"/>
                </a:solidFill>
                <a:latin typeface="Times New Roman" panose="02020603050405020304" pitchFamily="18" charset="0"/>
                <a:cs typeface="Times New Roman" panose="02020603050405020304" pitchFamily="18" charset="0"/>
              </a:rPr>
              <a:t>like institutions, agents, practices, markets, transactions, claims and liabilities in an economy.</a:t>
            </a:r>
          </a:p>
        </p:txBody>
      </p:sp>
    </p:spTree>
    <p:extLst>
      <p:ext uri="{BB962C8B-B14F-4D97-AF65-F5344CB8AC3E}">
        <p14:creationId xmlns:p14="http://schemas.microsoft.com/office/powerpoint/2010/main" val="1297562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50668" y="1188720"/>
            <a:ext cx="10631978" cy="5286894"/>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lnSpc>
                <a:spcPts val="1920"/>
              </a:lnSpc>
              <a:spcAft>
                <a:spcPts val="800"/>
              </a:spcAft>
            </a:pPr>
            <a:endParaRPr lang="en-IN" sz="24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IN" sz="24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fontAlgn="base">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Financial system establishes a link between the one having surplus funds with those who are in need of such funds. Both the investment and the savings aspects are encouraged.</a:t>
            </a:r>
          </a:p>
          <a:p>
            <a:pPr marL="342900" indent="-342900" algn="just" fontAlgn="base">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Financial system contributes towards the expansion and the development of financial markets.</a:t>
            </a:r>
          </a:p>
          <a:p>
            <a:pPr marL="342900" indent="-342900" algn="just" fontAlgn="base">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Financial system facilitates the efficient allocation of financial resources for the benefit of the society and the public at large.</a:t>
            </a:r>
          </a:p>
          <a:p>
            <a:pPr marL="342900" indent="-342900" algn="just" fontAlgn="base">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Financial system boasts the economic quality and accelerates economic development. </a:t>
            </a:r>
          </a:p>
          <a:p>
            <a:pPr marL="342900" indent="-342900" algn="just" fontAlgn="base">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Financial system lays the foundation for an ideal economy. </a:t>
            </a:r>
          </a:p>
          <a:p>
            <a:pPr marL="342900" indent="-342900" algn="just" fontAlgn="base">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Financial system builds an efficient portfolio for the fund seeker. </a:t>
            </a:r>
          </a:p>
          <a:p>
            <a:pPr marL="342900" indent="-342900" algn="just" fontAlgn="base">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Financial system reduces the transaction costs. </a:t>
            </a:r>
          </a:p>
          <a:p>
            <a:pPr marL="342900" indent="-342900" algn="just" fontAlgn="base">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Financial system ensures availability of all the price-related information.</a:t>
            </a:r>
          </a:p>
          <a:p>
            <a:pPr algn="just"/>
            <a:br>
              <a:rPr lang="en-IN" sz="24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2506285" y="290946"/>
            <a:ext cx="7320744" cy="1014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Characteristics of Financial system </a:t>
            </a:r>
          </a:p>
        </p:txBody>
      </p:sp>
    </p:spTree>
    <p:extLst>
      <p:ext uri="{BB962C8B-B14F-4D97-AF65-F5344CB8AC3E}">
        <p14:creationId xmlns:p14="http://schemas.microsoft.com/office/powerpoint/2010/main" val="183503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50668" y="1014153"/>
            <a:ext cx="10631978" cy="5702531"/>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marL="342900" indent="-342900" algn="just" fontAlgn="base">
              <a:buAutoNum type="arabicParenR"/>
            </a:pPr>
            <a:r>
              <a:rPr lang="en-IN" sz="3600" dirty="0">
                <a:solidFill>
                  <a:schemeClr val="tx1"/>
                </a:solidFill>
                <a:latin typeface="Times New Roman" panose="02020603050405020304" pitchFamily="18" charset="0"/>
                <a:cs typeface="Times New Roman" panose="02020603050405020304" pitchFamily="18" charset="0"/>
              </a:rPr>
              <a:t>To Connect the Investors with the Savers</a:t>
            </a:r>
          </a:p>
          <a:p>
            <a:pPr marL="342900" indent="-342900" algn="just" fontAlgn="base">
              <a:buAutoNum type="arabicParenR"/>
            </a:pPr>
            <a:r>
              <a:rPr lang="en-IN" sz="3600" dirty="0">
                <a:solidFill>
                  <a:schemeClr val="tx1"/>
                </a:solidFill>
                <a:latin typeface="Times New Roman" panose="02020603050405020304" pitchFamily="18" charset="0"/>
                <a:cs typeface="Times New Roman" panose="02020603050405020304" pitchFamily="18" charset="0"/>
              </a:rPr>
              <a:t>Assistance in Selection of a Project </a:t>
            </a:r>
          </a:p>
          <a:p>
            <a:pPr marL="342900" indent="-342900" algn="just" fontAlgn="base">
              <a:buAutoNum type="arabicParenR"/>
            </a:pPr>
            <a:r>
              <a:rPr lang="en-IN" sz="3600" dirty="0">
                <a:solidFill>
                  <a:schemeClr val="tx1"/>
                </a:solidFill>
                <a:latin typeface="Times New Roman" panose="02020603050405020304" pitchFamily="18" charset="0"/>
                <a:cs typeface="Times New Roman" panose="02020603050405020304" pitchFamily="18" charset="0"/>
              </a:rPr>
              <a:t>Risk Allocation </a:t>
            </a:r>
          </a:p>
          <a:p>
            <a:pPr marL="342900" indent="-342900" algn="just" fontAlgn="base">
              <a:buAutoNum type="arabicParenR"/>
            </a:pPr>
            <a:r>
              <a:rPr lang="en-IN" sz="3600" dirty="0">
                <a:solidFill>
                  <a:schemeClr val="tx1"/>
                </a:solidFill>
                <a:latin typeface="Times New Roman" panose="02020603050405020304" pitchFamily="18" charset="0"/>
                <a:cs typeface="Times New Roman" panose="02020603050405020304" pitchFamily="18" charset="0"/>
              </a:rPr>
              <a:t>Availability of Information </a:t>
            </a:r>
          </a:p>
          <a:p>
            <a:pPr marL="342900" indent="-342900" algn="just" fontAlgn="base">
              <a:buAutoNum type="arabicParenR"/>
            </a:pPr>
            <a:r>
              <a:rPr lang="en-IN" sz="3600" dirty="0">
                <a:solidFill>
                  <a:schemeClr val="tx1"/>
                </a:solidFill>
                <a:latin typeface="Times New Roman" panose="02020603050405020304" pitchFamily="18" charset="0"/>
                <a:cs typeface="Times New Roman" panose="02020603050405020304" pitchFamily="18" charset="0"/>
              </a:rPr>
              <a:t>Reducing the Cases of Asymmetric Information </a:t>
            </a:r>
          </a:p>
          <a:p>
            <a:pPr marL="342900" indent="-342900" algn="just" fontAlgn="base">
              <a:buAutoNum type="arabicParenR"/>
            </a:pPr>
            <a:r>
              <a:rPr lang="en-IN" sz="3600" dirty="0">
                <a:solidFill>
                  <a:schemeClr val="tx1"/>
                </a:solidFill>
                <a:latin typeface="Times New Roman" panose="02020603050405020304" pitchFamily="18" charset="0"/>
                <a:cs typeface="Times New Roman" panose="02020603050405020304" pitchFamily="18" charset="0"/>
              </a:rPr>
              <a:t>Reduction in the Borrowing and the Transaction Cost </a:t>
            </a:r>
          </a:p>
          <a:p>
            <a:pPr marL="342900" indent="-342900" algn="just" fontAlgn="base">
              <a:buAutoNum type="arabicParenR"/>
            </a:pPr>
            <a:r>
              <a:rPr lang="en-IN" sz="3600" dirty="0">
                <a:solidFill>
                  <a:schemeClr val="tx1"/>
                </a:solidFill>
                <a:latin typeface="Times New Roman" panose="02020603050405020304" pitchFamily="18" charset="0"/>
                <a:cs typeface="Times New Roman" panose="02020603050405020304" pitchFamily="18" charset="0"/>
              </a:rPr>
              <a:t>Liquidity Promotion</a:t>
            </a:r>
          </a:p>
          <a:p>
            <a:pPr marL="342900" indent="-342900" algn="just" fontAlgn="base">
              <a:buAutoNum type="arabicParenR"/>
            </a:pPr>
            <a:r>
              <a:rPr lang="en-IN" sz="3600" dirty="0">
                <a:solidFill>
                  <a:schemeClr val="tx1"/>
                </a:solidFill>
                <a:latin typeface="Times New Roman" panose="02020603050405020304" pitchFamily="18" charset="0"/>
                <a:cs typeface="Times New Roman" panose="02020603050405020304" pitchFamily="18" charset="0"/>
              </a:rPr>
              <a:t>Financial Broadening and Deepening  </a:t>
            </a:r>
          </a:p>
        </p:txBody>
      </p:sp>
      <p:sp>
        <p:nvSpPr>
          <p:cNvPr id="3" name="Rounded Rectangle 2"/>
          <p:cNvSpPr/>
          <p:nvPr/>
        </p:nvSpPr>
        <p:spPr>
          <a:xfrm>
            <a:off x="3182387" y="282633"/>
            <a:ext cx="576210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ts val="1920"/>
              </a:lnSpc>
              <a:spcAft>
                <a:spcPts val="1125"/>
              </a:spcAft>
            </a:pPr>
            <a:r>
              <a:rPr lang="en-IN"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Functions of Financial System</a:t>
            </a:r>
          </a:p>
        </p:txBody>
      </p:sp>
    </p:spTree>
    <p:extLst>
      <p:ext uri="{BB962C8B-B14F-4D97-AF65-F5344CB8AC3E}">
        <p14:creationId xmlns:p14="http://schemas.microsoft.com/office/powerpoint/2010/main" val="200243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50668" y="1072342"/>
            <a:ext cx="10631978" cy="5403272"/>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lnSpc>
                <a:spcPts val="1920"/>
              </a:lnSpc>
              <a:spcAft>
                <a:spcPts val="800"/>
              </a:spcAft>
            </a:pPr>
            <a:endParaRPr lang="en-IN" sz="24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marL="571500" lvl="0" indent="-571500" fontAlgn="base">
              <a:buFont typeface="Wingdings" panose="05000000000000000000" pitchFamily="2" charset="2"/>
              <a:buChar char="Ø"/>
            </a:pPr>
            <a:r>
              <a:rPr lang="en-IN" sz="3600" dirty="0">
                <a:solidFill>
                  <a:schemeClr val="tx1"/>
                </a:solidFill>
                <a:latin typeface="Times New Roman" panose="02020603050405020304" pitchFamily="18" charset="0"/>
                <a:cs typeface="Times New Roman" panose="02020603050405020304" pitchFamily="18" charset="0"/>
              </a:rPr>
              <a:t>Financial Institutions</a:t>
            </a:r>
          </a:p>
          <a:p>
            <a:pPr marL="571500" lvl="0" indent="-571500" fontAlgn="base">
              <a:buFont typeface="Wingdings" panose="05000000000000000000" pitchFamily="2" charset="2"/>
              <a:buChar char="Ø"/>
            </a:pPr>
            <a:r>
              <a:rPr lang="en-IN" sz="3600" dirty="0">
                <a:solidFill>
                  <a:schemeClr val="tx1"/>
                </a:solidFill>
                <a:latin typeface="Times New Roman" panose="02020603050405020304" pitchFamily="18" charset="0"/>
                <a:cs typeface="Times New Roman" panose="02020603050405020304" pitchFamily="18" charset="0"/>
              </a:rPr>
              <a:t>Financial Markets</a:t>
            </a:r>
          </a:p>
          <a:p>
            <a:pPr marL="571500" indent="-571500" fontAlgn="base">
              <a:buFont typeface="Wingdings" panose="05000000000000000000" pitchFamily="2" charset="2"/>
              <a:buChar char="Ø"/>
            </a:pPr>
            <a:r>
              <a:rPr lang="en-IN" sz="3600" dirty="0">
                <a:solidFill>
                  <a:schemeClr val="tx1"/>
                </a:solidFill>
                <a:latin typeface="Times New Roman" panose="02020603050405020304" pitchFamily="18" charset="0"/>
                <a:cs typeface="Times New Roman" panose="02020603050405020304" pitchFamily="18" charset="0"/>
              </a:rPr>
              <a:t>Financial Instruments/ Securities/Assets</a:t>
            </a:r>
          </a:p>
          <a:p>
            <a:pPr marL="571500" lvl="0" indent="-571500" fontAlgn="base">
              <a:buFont typeface="Wingdings" panose="05000000000000000000" pitchFamily="2" charset="2"/>
              <a:buChar char="Ø"/>
            </a:pPr>
            <a:r>
              <a:rPr lang="en-IN" sz="3600" dirty="0">
                <a:solidFill>
                  <a:schemeClr val="tx1"/>
                </a:solidFill>
                <a:latin typeface="Times New Roman" panose="02020603050405020304" pitchFamily="18" charset="0"/>
                <a:cs typeface="Times New Roman" panose="02020603050405020304" pitchFamily="18" charset="0"/>
              </a:rPr>
              <a:t>Financial Services</a:t>
            </a:r>
          </a:p>
          <a:p>
            <a:pPr algn="just" fontAlgn="base">
              <a:lnSpc>
                <a:spcPts val="1920"/>
              </a:lnSpc>
              <a:spcAft>
                <a:spcPts val="800"/>
              </a:spcAft>
            </a:pPr>
            <a:endParaRPr lang="en-IN" sz="24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endParaRPr lang="en-IN" sz="28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br>
              <a:rPr lang="en-IN" sz="28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a:br>
              <a:rPr lang="en-IN" sz="24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2616429" y="307570"/>
            <a:ext cx="7100456" cy="573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a:solidFill>
                  <a:schemeClr val="bg1"/>
                </a:solidFill>
                <a:latin typeface="Georgia" panose="02040502050405020303" pitchFamily="18" charset="0"/>
                <a:ea typeface="Calibri" panose="020F0502020204030204" pitchFamily="34" charset="0"/>
                <a:cs typeface="Arial" panose="020B0604020202020204" pitchFamily="34" charset="0"/>
              </a:rPr>
              <a:t>Components of Financial System</a:t>
            </a:r>
            <a:endParaRPr lang="en-IN" sz="3200" b="1" dirty="0">
              <a:solidFill>
                <a:schemeClr val="bg1"/>
              </a:solidFill>
            </a:endParaRPr>
          </a:p>
        </p:txBody>
      </p:sp>
    </p:spTree>
    <p:extLst>
      <p:ext uri="{BB962C8B-B14F-4D97-AF65-F5344CB8AC3E}">
        <p14:creationId xmlns:p14="http://schemas.microsoft.com/office/powerpoint/2010/main" val="2541960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06335" y="1995055"/>
            <a:ext cx="10540538" cy="26018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fontAlgn="base"/>
            <a:r>
              <a:rPr lang="en-IN" sz="6000" b="1" dirty="0">
                <a:solidFill>
                  <a:schemeClr val="tx1"/>
                </a:solidFill>
                <a:latin typeface="Times New Roman" panose="02020603050405020304" pitchFamily="18" charset="0"/>
                <a:cs typeface="Times New Roman" panose="02020603050405020304" pitchFamily="18" charset="0"/>
              </a:rPr>
              <a:t>Financial Institutions</a:t>
            </a:r>
          </a:p>
        </p:txBody>
      </p:sp>
    </p:spTree>
    <p:extLst>
      <p:ext uri="{BB962C8B-B14F-4D97-AF65-F5344CB8AC3E}">
        <p14:creationId xmlns:p14="http://schemas.microsoft.com/office/powerpoint/2010/main" val="1148282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50668" y="906087"/>
            <a:ext cx="10631978" cy="556952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marL="457200" indent="-457200" algn="just" fontAlgn="base">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Different kinds of organisations which act as an intermediary and facilitator in financial transactions at the individual and the corporate level are included in the term financial institutions.</a:t>
            </a:r>
          </a:p>
          <a:p>
            <a:pPr marL="457200" indent="-4572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Covers both the institutions providing finance and the investing institutions in it. They are the ones who channelize the savings and allocate the funds in the most optimum manner.</a:t>
            </a:r>
            <a:r>
              <a:rPr lang="en-IN" sz="2800" b="1" dirty="0">
                <a:solidFill>
                  <a:schemeClr val="tx1"/>
                </a:solidFill>
                <a:latin typeface="Times New Roman" panose="02020603050405020304" pitchFamily="18" charset="0"/>
                <a:cs typeface="Times New Roman" panose="02020603050405020304" pitchFamily="18" charset="0"/>
              </a:rPr>
              <a:t> </a:t>
            </a:r>
            <a:endParaRPr lang="en-IN" sz="2800" dirty="0">
              <a:solidFill>
                <a:schemeClr val="tx1"/>
              </a:solidFill>
              <a:latin typeface="Times New Roman" panose="02020603050405020304" pitchFamily="18" charset="0"/>
              <a:cs typeface="Times New Roman" panose="02020603050405020304" pitchFamily="18" charset="0"/>
            </a:endParaRPr>
          </a:p>
          <a:p>
            <a:pPr fontAlgn="base"/>
            <a:endParaRPr lang="en-IN" sz="2800" b="1" dirty="0">
              <a:solidFill>
                <a:schemeClr val="tx1"/>
              </a:solidFill>
              <a:latin typeface="Times New Roman" panose="02020603050405020304" pitchFamily="18" charset="0"/>
              <a:cs typeface="Times New Roman" panose="02020603050405020304" pitchFamily="18" charset="0"/>
            </a:endParaRPr>
          </a:p>
          <a:p>
            <a:pPr fontAlgn="base"/>
            <a:r>
              <a:rPr lang="en-IN" sz="2800" dirty="0">
                <a:solidFill>
                  <a:srgbClr val="C00000"/>
                </a:solidFill>
                <a:latin typeface="Times New Roman" panose="02020603050405020304" pitchFamily="18" charset="0"/>
                <a:cs typeface="Times New Roman" panose="02020603050405020304" pitchFamily="18" charset="0"/>
              </a:rPr>
              <a:t>Classified in three different categories :</a:t>
            </a:r>
          </a:p>
          <a:p>
            <a:pPr marL="514350" lvl="0" indent="-514350" fontAlgn="base">
              <a:buFont typeface="+mj-lt"/>
              <a:buAutoNum type="arabicPeriod"/>
            </a:pPr>
            <a:r>
              <a:rPr lang="en-IN" sz="2800" dirty="0">
                <a:solidFill>
                  <a:srgbClr val="0070C0"/>
                </a:solidFill>
                <a:latin typeface="Times New Roman" panose="02020603050405020304" pitchFamily="18" charset="0"/>
                <a:cs typeface="Times New Roman" panose="02020603050405020304" pitchFamily="18" charset="0"/>
              </a:rPr>
              <a:t>Regulatory Institutions</a:t>
            </a:r>
          </a:p>
          <a:p>
            <a:pPr marL="514350" lvl="0" indent="-514350" fontAlgn="base">
              <a:buFont typeface="+mj-lt"/>
              <a:buAutoNum type="arabicPeriod"/>
            </a:pPr>
            <a:r>
              <a:rPr lang="en-IN" sz="2800" dirty="0">
                <a:solidFill>
                  <a:srgbClr val="0070C0"/>
                </a:solidFill>
                <a:latin typeface="Times New Roman" panose="02020603050405020304" pitchFamily="18" charset="0"/>
                <a:cs typeface="Times New Roman" panose="02020603050405020304" pitchFamily="18" charset="0"/>
              </a:rPr>
              <a:t>Banking Institutions</a:t>
            </a:r>
          </a:p>
          <a:p>
            <a:pPr marL="514350" lvl="0" indent="-514350" fontAlgn="base">
              <a:buFont typeface="+mj-lt"/>
              <a:buAutoNum type="arabicPeriod"/>
            </a:pPr>
            <a:r>
              <a:rPr lang="en-IN" sz="2800" dirty="0">
                <a:solidFill>
                  <a:srgbClr val="0070C0"/>
                </a:solidFill>
                <a:latin typeface="Times New Roman" panose="02020603050405020304" pitchFamily="18" charset="0"/>
                <a:cs typeface="Times New Roman" panose="02020603050405020304" pitchFamily="18" charset="0"/>
              </a:rPr>
              <a:t>Non-banking Institutions</a:t>
            </a:r>
          </a:p>
          <a:p>
            <a:pPr algn="just" fontAlgn="base"/>
            <a:br>
              <a:rPr lang="en-IN" sz="28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a:br>
              <a:rPr lang="en-IN" sz="24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3514897" y="108065"/>
            <a:ext cx="5303520" cy="989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Financial Institutions</a:t>
            </a:r>
          </a:p>
        </p:txBody>
      </p:sp>
    </p:spTree>
    <p:extLst>
      <p:ext uri="{BB962C8B-B14F-4D97-AF65-F5344CB8AC3E}">
        <p14:creationId xmlns:p14="http://schemas.microsoft.com/office/powerpoint/2010/main" val="137518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50668" y="573577"/>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3200" dirty="0">
              <a:solidFill>
                <a:schemeClr val="tx1"/>
              </a:solidFill>
              <a:latin typeface="Times New Roman" panose="02020603050405020304" pitchFamily="18" charset="0"/>
              <a:cs typeface="Times New Roman" panose="02020603050405020304" pitchFamily="18" charset="0"/>
            </a:endParaRPr>
          </a:p>
          <a:p>
            <a:pPr algn="just" fontAlgn="base"/>
            <a:endParaRPr lang="en-IN" sz="3200" dirty="0">
              <a:solidFill>
                <a:schemeClr val="tx1"/>
              </a:solidFill>
              <a:latin typeface="Times New Roman" panose="02020603050405020304" pitchFamily="18" charset="0"/>
              <a:cs typeface="Times New Roman" panose="02020603050405020304" pitchFamily="18" charset="0"/>
            </a:endParaRPr>
          </a:p>
          <a:p>
            <a:pPr algn="just" fontAlgn="base"/>
            <a:endParaRPr lang="en-IN" sz="3200" dirty="0">
              <a:solidFill>
                <a:schemeClr val="tx1"/>
              </a:solidFill>
              <a:latin typeface="Times New Roman" panose="02020603050405020304" pitchFamily="18" charset="0"/>
              <a:cs typeface="Times New Roman" panose="02020603050405020304" pitchFamily="18" charset="0"/>
            </a:endParaRPr>
          </a:p>
          <a:p>
            <a:pPr algn="just" fontAlgn="base"/>
            <a:endParaRPr lang="en-IN" sz="3200" dirty="0">
              <a:solidFill>
                <a:schemeClr val="tx1"/>
              </a:solidFill>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endParaRPr lang="en-IN" sz="3200" dirty="0">
              <a:solidFill>
                <a:schemeClr val="tx1"/>
              </a:solidFill>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endParaRPr lang="en-IN" sz="3200" dirty="0">
              <a:solidFill>
                <a:schemeClr val="tx1"/>
              </a:solidFill>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Regulatory are the ones who provides rules and guidelines for a particular market. </a:t>
            </a:r>
          </a:p>
          <a:p>
            <a:pPr marL="457200" indent="-457200" algn="just" fontAlgn="base">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It comprises of RBI, SEBI, IRDA, AMC, etc. Primarily, an investor would want the funds to be under the control and to be safe to invest. This assurance is rendered by the regulatory authority that is regulating the particular market. </a:t>
            </a:r>
          </a:p>
          <a:p>
            <a:pPr marL="457200" indent="-457200" algn="just" fontAlgn="base">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For example, money market instruments are regulated by the RBI whereas the capital market instruments are regulated by SEBI.</a:t>
            </a:r>
          </a:p>
          <a:p>
            <a:pPr algn="just" fontAlgn="base">
              <a:lnSpc>
                <a:spcPts val="1920"/>
              </a:lnSpc>
              <a:spcAft>
                <a:spcPts val="800"/>
              </a:spcAft>
            </a:pPr>
            <a:endParaRPr lang="en-IN" sz="24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IN" sz="24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endParaRPr lang="en-IN" sz="28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br>
              <a:rPr lang="en-IN" sz="28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a:br>
              <a:rPr lang="en-IN" sz="24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3514897" y="108065"/>
            <a:ext cx="5303520" cy="989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r>
              <a:rPr lang="en-IN" sz="3600" b="1" dirty="0">
                <a:solidFill>
                  <a:schemeClr val="bg1"/>
                </a:solidFill>
                <a:latin typeface="Times New Roman" panose="02020603050405020304" pitchFamily="18" charset="0"/>
                <a:cs typeface="Times New Roman" panose="02020603050405020304" pitchFamily="18" charset="0"/>
              </a:rPr>
              <a:t>Regulatory Institutions</a:t>
            </a:r>
          </a:p>
        </p:txBody>
      </p:sp>
    </p:spTree>
    <p:extLst>
      <p:ext uri="{BB962C8B-B14F-4D97-AF65-F5344CB8AC3E}">
        <p14:creationId xmlns:p14="http://schemas.microsoft.com/office/powerpoint/2010/main" val="210009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50668" y="914400"/>
            <a:ext cx="10631978" cy="594360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r>
              <a:rPr lang="en-IN" sz="2800" dirty="0">
                <a:solidFill>
                  <a:schemeClr val="tx1"/>
                </a:solidFill>
                <a:latin typeface="Times New Roman" panose="02020603050405020304" pitchFamily="18" charset="0"/>
                <a:cs typeface="Times New Roman" panose="02020603050405020304" pitchFamily="18" charset="0"/>
              </a:rPr>
              <a:t>The banking institutions are of two types</a:t>
            </a:r>
          </a:p>
          <a:p>
            <a:pPr marL="342900" indent="-342900" algn="just" fontAlgn="base">
              <a:buAutoNum type="arabicParenR"/>
            </a:pPr>
            <a:r>
              <a:rPr lang="en-IN" sz="2800" b="1" dirty="0">
                <a:solidFill>
                  <a:schemeClr val="tx1"/>
                </a:solidFill>
                <a:latin typeface="Times New Roman" panose="02020603050405020304" pitchFamily="18" charset="0"/>
                <a:cs typeface="Times New Roman" panose="02020603050405020304" pitchFamily="18" charset="0"/>
              </a:rPr>
              <a:t>Intermediaries </a:t>
            </a:r>
          </a:p>
          <a:p>
            <a:pPr algn="just" fontAlgn="base"/>
            <a:r>
              <a:rPr lang="en-IN" sz="2800" dirty="0">
                <a:solidFill>
                  <a:schemeClr val="tx1"/>
                </a:solidFill>
                <a:latin typeface="Times New Roman" panose="02020603050405020304" pitchFamily="18" charset="0"/>
                <a:cs typeface="Times New Roman" panose="02020603050405020304" pitchFamily="18" charset="0"/>
              </a:rPr>
              <a:t>Intermediaries are the ones who fulfil the short-term requirement of funds of corporate as well as the individual clients. They comprise of banking as well as non-banking intermediaries. </a:t>
            </a:r>
          </a:p>
          <a:p>
            <a:pPr algn="just" fontAlgn="base"/>
            <a:endParaRPr lang="en-IN" sz="2800" b="1" dirty="0">
              <a:solidFill>
                <a:schemeClr val="tx1"/>
              </a:solidFill>
              <a:latin typeface="Times New Roman" panose="02020603050405020304" pitchFamily="18" charset="0"/>
              <a:cs typeface="Times New Roman" panose="02020603050405020304" pitchFamily="18" charset="0"/>
            </a:endParaRPr>
          </a:p>
          <a:p>
            <a:pPr algn="just" fontAlgn="base"/>
            <a:r>
              <a:rPr lang="en-IN" sz="2800" b="1" dirty="0">
                <a:solidFill>
                  <a:schemeClr val="tx1"/>
                </a:solidFill>
                <a:latin typeface="Times New Roman" panose="02020603050405020304" pitchFamily="18" charset="0"/>
                <a:cs typeface="Times New Roman" panose="02020603050405020304" pitchFamily="18" charset="0"/>
              </a:rPr>
              <a:t>For example,</a:t>
            </a:r>
            <a:r>
              <a:rPr lang="en-IN" sz="2800" dirty="0">
                <a:solidFill>
                  <a:schemeClr val="tx1"/>
                </a:solidFill>
                <a:latin typeface="Times New Roman" panose="02020603050405020304" pitchFamily="18" charset="0"/>
                <a:cs typeface="Times New Roman" panose="02020603050405020304" pitchFamily="18" charset="0"/>
              </a:rPr>
              <a:t> banks like SBI, PNB, etc. whereas examples of non-banking intermediaries comprise of GIC, UTI. LIC, etc.</a:t>
            </a:r>
          </a:p>
          <a:p>
            <a:pPr algn="just"/>
            <a:endParaRPr lang="en-IN" sz="2800" dirty="0">
              <a:solidFill>
                <a:schemeClr val="tx1"/>
              </a:solidFill>
              <a:latin typeface="Times New Roman" panose="02020603050405020304" pitchFamily="18" charset="0"/>
              <a:cs typeface="Times New Roman" panose="02020603050405020304" pitchFamily="18" charset="0"/>
            </a:endParaRPr>
          </a:p>
          <a:p>
            <a:pPr algn="just"/>
            <a:r>
              <a:rPr lang="en-IN" sz="2800" dirty="0">
                <a:solidFill>
                  <a:schemeClr val="tx1"/>
                </a:solidFill>
                <a:latin typeface="Times New Roman" panose="02020603050405020304" pitchFamily="18" charset="0"/>
                <a:cs typeface="Times New Roman" panose="02020603050405020304" pitchFamily="18" charset="0"/>
              </a:rPr>
              <a:t>Other important services like credit rating, leasing. merchant banking, hire-purchase are also provided by these financial intermediaries. These services are required while creating a new firm, during expansion and the economic growth.  </a:t>
            </a:r>
          </a:p>
        </p:txBody>
      </p:sp>
      <p:sp>
        <p:nvSpPr>
          <p:cNvPr id="3" name="Rounded Rectangle 2"/>
          <p:cNvSpPr/>
          <p:nvPr/>
        </p:nvSpPr>
        <p:spPr>
          <a:xfrm>
            <a:off x="3514897" y="108065"/>
            <a:ext cx="5303520" cy="989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3600" b="1" dirty="0">
                <a:latin typeface="Times New Roman" panose="02020603050405020304" pitchFamily="18" charset="0"/>
                <a:cs typeface="Times New Roman" panose="02020603050405020304" pitchFamily="18" charset="0"/>
              </a:rPr>
              <a:t>Banking Institutions</a:t>
            </a:r>
          </a:p>
        </p:txBody>
      </p:sp>
    </p:spTree>
    <p:extLst>
      <p:ext uri="{BB962C8B-B14F-4D97-AF65-F5344CB8AC3E}">
        <p14:creationId xmlns:p14="http://schemas.microsoft.com/office/powerpoint/2010/main" val="377440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7804" y="1744085"/>
            <a:ext cx="10915996" cy="451441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Content Placeholder 2"/>
          <p:cNvSpPr>
            <a:spLocks noGrp="1"/>
          </p:cNvSpPr>
          <p:nvPr>
            <p:ph idx="1"/>
          </p:nvPr>
        </p:nvSpPr>
        <p:spPr/>
        <p:txBody>
          <a:bodyPr/>
          <a:lstStyle/>
          <a:p>
            <a:pPr marL="0" indent="0">
              <a:buNone/>
            </a:pPr>
            <a:r>
              <a:rPr lang="en-US" b="1" dirty="0">
                <a:solidFill>
                  <a:srgbClr val="FF0000"/>
                </a:solidFill>
              </a:rPr>
              <a:t>Outcomes:</a:t>
            </a:r>
            <a:r>
              <a:rPr lang="en-US" dirty="0"/>
              <a:t> On completion of the course, learner will be able to: </a:t>
            </a:r>
          </a:p>
          <a:p>
            <a:pPr marL="514350" indent="-514350">
              <a:buAutoNum type="arabicPeriod"/>
            </a:pPr>
            <a:r>
              <a:rPr lang="en-US" dirty="0"/>
              <a:t>Use a framework for financial planning to understand the overall role finances play in his/her personal life. </a:t>
            </a:r>
          </a:p>
          <a:p>
            <a:pPr marL="514350" indent="-514350">
              <a:buAutoNum type="arabicPeriod"/>
            </a:pPr>
            <a:r>
              <a:rPr lang="en-US" dirty="0"/>
              <a:t>Compute income from salaries, house property, business/profession, capital gains and income from other sources. </a:t>
            </a:r>
          </a:p>
          <a:p>
            <a:pPr marL="514350" indent="-514350">
              <a:buAutoNum type="arabicPeriod"/>
            </a:pPr>
            <a:r>
              <a:rPr lang="en-US" dirty="0"/>
              <a:t>Compute the amount of CGST, SGST and IGST payable after considering the eligible input tax credit. </a:t>
            </a:r>
          </a:p>
          <a:p>
            <a:pPr marL="514350" indent="-514350">
              <a:buAutoNum type="arabicPeriod"/>
            </a:pPr>
            <a:r>
              <a:rPr lang="en-US" dirty="0"/>
              <a:t>Understand how Microfinance can help in financial inclusion. </a:t>
            </a:r>
            <a:endParaRPr lang="en-IN" dirty="0"/>
          </a:p>
        </p:txBody>
      </p:sp>
    </p:spTree>
    <p:extLst>
      <p:ext uri="{BB962C8B-B14F-4D97-AF65-F5344CB8AC3E}">
        <p14:creationId xmlns:p14="http://schemas.microsoft.com/office/powerpoint/2010/main" val="2199226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50668" y="232756"/>
            <a:ext cx="10631978" cy="6625243"/>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lnSpc>
                <a:spcPts val="1920"/>
              </a:lnSpc>
              <a:spcAft>
                <a:spcPts val="800"/>
              </a:spcAft>
            </a:pPr>
            <a:endParaRPr lang="en-IN" sz="24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IN" sz="24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endParaRPr lang="en-IN" sz="28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endParaRPr lang="en-IN" sz="2200" b="1" dirty="0">
              <a:solidFill>
                <a:schemeClr val="tx1"/>
              </a:solidFill>
              <a:latin typeface="Times New Roman" panose="02020603050405020304" pitchFamily="18" charset="0"/>
              <a:cs typeface="Times New Roman" panose="02020603050405020304" pitchFamily="18" charset="0"/>
            </a:endParaRPr>
          </a:p>
          <a:p>
            <a:pPr algn="just" fontAlgn="base"/>
            <a:endParaRPr lang="en-IN" sz="2200" b="1" dirty="0">
              <a:solidFill>
                <a:schemeClr val="tx1"/>
              </a:solidFill>
              <a:latin typeface="Times New Roman" panose="02020603050405020304" pitchFamily="18" charset="0"/>
              <a:cs typeface="Times New Roman" panose="02020603050405020304" pitchFamily="18" charset="0"/>
            </a:endParaRPr>
          </a:p>
          <a:p>
            <a:pPr algn="just" fontAlgn="base"/>
            <a:r>
              <a:rPr lang="en-IN" sz="2200" b="1" dirty="0">
                <a:solidFill>
                  <a:schemeClr val="tx1"/>
                </a:solidFill>
                <a:latin typeface="Times New Roman" panose="02020603050405020304" pitchFamily="18" charset="0"/>
                <a:cs typeface="Times New Roman" panose="02020603050405020304" pitchFamily="18" charset="0"/>
              </a:rPr>
              <a:t>The two types of banking intermediaries are as follows :</a:t>
            </a:r>
            <a:endParaRPr lang="en-IN" sz="2200" dirty="0">
              <a:solidFill>
                <a:schemeClr val="tx1"/>
              </a:solidFill>
              <a:latin typeface="Times New Roman" panose="02020603050405020304" pitchFamily="18" charset="0"/>
              <a:cs typeface="Times New Roman" panose="02020603050405020304" pitchFamily="18" charset="0"/>
            </a:endParaRPr>
          </a:p>
          <a:p>
            <a:pPr algn="just" fontAlgn="base"/>
            <a:endParaRPr lang="en-IN" sz="2200" dirty="0">
              <a:solidFill>
                <a:schemeClr val="tx1"/>
              </a:solidFill>
              <a:latin typeface="Times New Roman" panose="02020603050405020304" pitchFamily="18" charset="0"/>
              <a:cs typeface="Times New Roman" panose="02020603050405020304" pitchFamily="18" charset="0"/>
            </a:endParaRPr>
          </a:p>
          <a:p>
            <a:pPr algn="just" fontAlgn="base"/>
            <a:r>
              <a:rPr lang="en-IN" sz="2200" b="1" dirty="0" err="1">
                <a:solidFill>
                  <a:schemeClr val="tx1"/>
                </a:solidFill>
                <a:latin typeface="Times New Roman" panose="02020603050405020304" pitchFamily="18" charset="0"/>
                <a:cs typeface="Times New Roman" panose="02020603050405020304" pitchFamily="18" charset="0"/>
              </a:rPr>
              <a:t>i</a:t>
            </a:r>
            <a:r>
              <a:rPr lang="en-IN" sz="2200" b="1" dirty="0">
                <a:solidFill>
                  <a:schemeClr val="tx1"/>
                </a:solidFill>
                <a:latin typeface="Times New Roman" panose="02020603050405020304" pitchFamily="18" charset="0"/>
                <a:cs typeface="Times New Roman" panose="02020603050405020304" pitchFamily="18" charset="0"/>
              </a:rPr>
              <a:t>) Commercial Banks : </a:t>
            </a:r>
            <a:endParaRPr lang="en-IN" sz="2200" dirty="0">
              <a:solidFill>
                <a:schemeClr val="tx1"/>
              </a:solidFill>
              <a:latin typeface="Times New Roman" panose="02020603050405020304" pitchFamily="18" charset="0"/>
              <a:cs typeface="Times New Roman" panose="02020603050405020304" pitchFamily="18" charset="0"/>
            </a:endParaRPr>
          </a:p>
          <a:p>
            <a:pPr algn="just" fontAlgn="base"/>
            <a:r>
              <a:rPr lang="en-IN" sz="2200" dirty="0">
                <a:solidFill>
                  <a:schemeClr val="tx1"/>
                </a:solidFill>
                <a:latin typeface="Times New Roman" panose="02020603050405020304" pitchFamily="18" charset="0"/>
                <a:cs typeface="Times New Roman" panose="02020603050405020304" pitchFamily="18" charset="0"/>
              </a:rPr>
              <a:t>These banks hold deposits on behalf of the customers and thus ensure the safety of the funds. The primary purpose was thus to hold the same for the customers who do not wish to hold the same on their own. As a result, the need for the customers to keep funds in the form of cash has reduced and he can thus use the services of credit cards, cheques, net banking for entering into any financial transaction. These banks also provide loans to individuals and businesses for long-term purposes and also for financing the working capital requirements.</a:t>
            </a:r>
          </a:p>
          <a:p>
            <a:pPr algn="just" fontAlgn="base"/>
            <a:endParaRPr lang="en-IN" sz="2200" dirty="0">
              <a:solidFill>
                <a:schemeClr val="tx1"/>
              </a:solidFill>
              <a:latin typeface="Times New Roman" panose="02020603050405020304" pitchFamily="18" charset="0"/>
              <a:cs typeface="Times New Roman" panose="02020603050405020304" pitchFamily="18" charset="0"/>
            </a:endParaRPr>
          </a:p>
          <a:p>
            <a:pPr algn="just" fontAlgn="base"/>
            <a:r>
              <a:rPr lang="en-IN" sz="2200" b="1" dirty="0">
                <a:solidFill>
                  <a:schemeClr val="tx1"/>
                </a:solidFill>
                <a:latin typeface="Times New Roman" panose="02020603050405020304" pitchFamily="18" charset="0"/>
                <a:cs typeface="Times New Roman" panose="02020603050405020304" pitchFamily="18" charset="0"/>
              </a:rPr>
              <a:t>ii) Co-operative Bank : </a:t>
            </a:r>
            <a:endParaRPr lang="en-IN" sz="2200" dirty="0">
              <a:solidFill>
                <a:schemeClr val="tx1"/>
              </a:solidFill>
              <a:latin typeface="Times New Roman" panose="02020603050405020304" pitchFamily="18" charset="0"/>
              <a:cs typeface="Times New Roman" panose="02020603050405020304" pitchFamily="18" charset="0"/>
            </a:endParaRPr>
          </a:p>
          <a:p>
            <a:pPr algn="just" fontAlgn="base"/>
            <a:r>
              <a:rPr lang="en-IN" sz="2200" dirty="0">
                <a:solidFill>
                  <a:schemeClr val="tx1"/>
                </a:solidFill>
                <a:latin typeface="Times New Roman" panose="02020603050405020304" pitchFamily="18" charset="0"/>
                <a:cs typeface="Times New Roman" panose="02020603050405020304" pitchFamily="18" charset="0"/>
              </a:rPr>
              <a:t>The co-operative banks give financial help to the agriculture sector and also helps in establishing the credit system. It basically helps the rural areas of the country as commercial banks are not able to reach the rural areas. The long-term loans are required for purchasing of land or permanent improvement on land which is provided by the land development bank and the short-term loan is provided for purchasing implements, fertilizers and seeds, etc. which is given by the co-operative banks.</a:t>
            </a:r>
          </a:p>
          <a:p>
            <a:br>
              <a:rPr lang="en-IN" dirty="0"/>
            </a:br>
            <a:br>
              <a:rPr lang="en-IN" sz="28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a:br>
              <a:rPr lang="en-IN" sz="24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27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50668" y="573577"/>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r>
              <a:rPr lang="en-IN" sz="3200" b="1" dirty="0">
                <a:solidFill>
                  <a:schemeClr val="tx1"/>
                </a:solidFill>
                <a:latin typeface="Times New Roman" panose="02020603050405020304" pitchFamily="18" charset="0"/>
                <a:cs typeface="Times New Roman" panose="02020603050405020304" pitchFamily="18" charset="0"/>
              </a:rPr>
              <a:t>2) Non-Intermediaries :</a:t>
            </a:r>
          </a:p>
          <a:p>
            <a:pPr algn="just" fontAlgn="base"/>
            <a:r>
              <a:rPr lang="en-IN" sz="3200" dirty="0">
                <a:solidFill>
                  <a:schemeClr val="tx1"/>
                </a:solidFill>
                <a:latin typeface="Times New Roman" panose="02020603050405020304" pitchFamily="18" charset="0"/>
                <a:cs typeface="Times New Roman" panose="02020603050405020304" pitchFamily="18" charset="0"/>
              </a:rPr>
              <a:t>They are engaged in providing funds on long-term basis to individuals as well as corporate clients. They comprise of institutions who are lending on term basis. </a:t>
            </a:r>
          </a:p>
          <a:p>
            <a:pPr algn="just" fontAlgn="base"/>
            <a:r>
              <a:rPr lang="en-IN" sz="3200" dirty="0">
                <a:solidFill>
                  <a:schemeClr val="tx1"/>
                </a:solidFill>
                <a:latin typeface="Times New Roman" panose="02020603050405020304" pitchFamily="18" charset="0"/>
                <a:cs typeface="Times New Roman" panose="02020603050405020304" pitchFamily="18" charset="0"/>
              </a:rPr>
              <a:t>For example, financial corporations and investment institutions like IDBI, NABARD, IFCI, etc.</a:t>
            </a:r>
          </a:p>
          <a:p>
            <a:pPr algn="just" fontAlgn="base">
              <a:lnSpc>
                <a:spcPts val="1920"/>
              </a:lnSpc>
              <a:spcAft>
                <a:spcPts val="800"/>
              </a:spcAft>
            </a:pPr>
            <a:r>
              <a:rPr lang="en-IN" b="1" dirty="0"/>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368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50668" y="881148"/>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lnSpc>
                <a:spcPts val="1920"/>
              </a:lnSpc>
              <a:spcAft>
                <a:spcPts val="800"/>
              </a:spcAft>
            </a:pPr>
            <a:endParaRPr lang="en-IN" sz="24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IN" sz="24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endParaRPr lang="en-IN" sz="2400" dirty="0">
              <a:solidFill>
                <a:schemeClr val="tx1"/>
              </a:solidFill>
              <a:latin typeface="Times New Roman" panose="02020603050405020304" pitchFamily="18" charset="0"/>
              <a:cs typeface="Times New Roman" panose="02020603050405020304" pitchFamily="18" charset="0"/>
            </a:endParaRPr>
          </a:p>
          <a:p>
            <a:pPr algn="just" fontAlgn="base"/>
            <a:endParaRPr lang="en-IN" sz="2400" dirty="0">
              <a:solidFill>
                <a:schemeClr val="tx1"/>
              </a:solidFill>
              <a:latin typeface="Times New Roman" panose="02020603050405020304" pitchFamily="18" charset="0"/>
              <a:cs typeface="Times New Roman" panose="02020603050405020304" pitchFamily="18" charset="0"/>
            </a:endParaRPr>
          </a:p>
          <a:p>
            <a:pPr algn="just" fontAlgn="base"/>
            <a:endParaRPr lang="en-IN" sz="2400" dirty="0">
              <a:solidFill>
                <a:schemeClr val="tx1"/>
              </a:solidFill>
              <a:latin typeface="Times New Roman" panose="02020603050405020304" pitchFamily="18" charset="0"/>
              <a:cs typeface="Times New Roman" panose="02020603050405020304" pitchFamily="18" charset="0"/>
            </a:endParaRPr>
          </a:p>
          <a:p>
            <a:pPr algn="just" fontAlgn="base"/>
            <a:r>
              <a:rPr lang="en-IN" sz="2400" dirty="0">
                <a:solidFill>
                  <a:schemeClr val="tx1"/>
                </a:solidFill>
                <a:latin typeface="Times New Roman" panose="02020603050405020304" pitchFamily="18" charset="0"/>
                <a:cs typeface="Times New Roman" panose="02020603050405020304" pitchFamily="18" charset="0"/>
              </a:rPr>
              <a:t>The non-banking includes following institutions :</a:t>
            </a:r>
            <a:endParaRPr lang="en-IN" sz="2400" b="1" dirty="0">
              <a:solidFill>
                <a:schemeClr val="tx1"/>
              </a:solidFill>
              <a:latin typeface="Times New Roman" panose="02020603050405020304" pitchFamily="18" charset="0"/>
              <a:cs typeface="Times New Roman" panose="02020603050405020304" pitchFamily="18" charset="0"/>
            </a:endParaRPr>
          </a:p>
          <a:p>
            <a:pPr algn="just" fontAlgn="base"/>
            <a:r>
              <a:rPr lang="en-IN" sz="2400" b="1" dirty="0">
                <a:solidFill>
                  <a:schemeClr val="tx1"/>
                </a:solidFill>
                <a:latin typeface="Times New Roman" panose="02020603050405020304" pitchFamily="18" charset="0"/>
                <a:cs typeface="Times New Roman" panose="02020603050405020304" pitchFamily="18" charset="0"/>
              </a:rPr>
              <a:t>1) Non-Banking Financing Institutions (NBFI) : </a:t>
            </a:r>
            <a:endParaRPr lang="en-IN" sz="2400" dirty="0">
              <a:solidFill>
                <a:schemeClr val="tx1"/>
              </a:solidFill>
              <a:latin typeface="Times New Roman" panose="02020603050405020304" pitchFamily="18" charset="0"/>
              <a:cs typeface="Times New Roman" panose="02020603050405020304" pitchFamily="18" charset="0"/>
            </a:endParaRPr>
          </a:p>
          <a:p>
            <a:pPr algn="just" fontAlgn="base"/>
            <a:r>
              <a:rPr lang="en-IN" sz="2400" dirty="0">
                <a:solidFill>
                  <a:schemeClr val="tx1"/>
                </a:solidFill>
                <a:latin typeface="Times New Roman" panose="02020603050405020304" pitchFamily="18" charset="0"/>
                <a:cs typeface="Times New Roman" panose="02020603050405020304" pitchFamily="18" charset="0"/>
              </a:rPr>
              <a:t>A Non-Banking Financing Institution (NBFI)/Non-Banking Financing Intermediary has alternate roles in different parts of the world :</a:t>
            </a:r>
          </a:p>
          <a:p>
            <a:pPr lvl="0" algn="just" fontAlgn="base"/>
            <a:r>
              <a:rPr lang="en-IN" sz="2400" dirty="0">
                <a:solidFill>
                  <a:schemeClr val="tx1"/>
                </a:solidFill>
                <a:latin typeface="Times New Roman" panose="02020603050405020304" pitchFamily="18" charset="0"/>
                <a:cs typeface="Times New Roman" panose="02020603050405020304" pitchFamily="18" charset="0"/>
              </a:rPr>
              <a:t>It is an institution which is not just a bank but is engaged in the function of finance.</a:t>
            </a:r>
          </a:p>
          <a:p>
            <a:pPr lvl="0" algn="just" fontAlgn="base"/>
            <a:r>
              <a:rPr lang="en-IN" sz="2400" dirty="0">
                <a:solidFill>
                  <a:schemeClr val="tx1"/>
                </a:solidFill>
                <a:latin typeface="Times New Roman" panose="02020603050405020304" pitchFamily="18" charset="0"/>
                <a:cs typeface="Times New Roman" panose="02020603050405020304" pitchFamily="18" charset="0"/>
              </a:rPr>
              <a:t>Financial institutions who do not accept demand deposits.</a:t>
            </a:r>
          </a:p>
          <a:p>
            <a:pPr lvl="0" algn="just" fontAlgn="base"/>
            <a:r>
              <a:rPr lang="en-IN" sz="2400" dirty="0">
                <a:solidFill>
                  <a:schemeClr val="tx1"/>
                </a:solidFill>
                <a:latin typeface="Times New Roman" panose="02020603050405020304" pitchFamily="18" charset="0"/>
                <a:cs typeface="Times New Roman" panose="02020603050405020304" pitchFamily="18" charset="0"/>
              </a:rPr>
              <a:t>Financial institutions who do not accept any deposit.</a:t>
            </a:r>
          </a:p>
          <a:p>
            <a:pPr algn="just" fontAlgn="base"/>
            <a:endParaRPr lang="en-IN" sz="2400" b="1" dirty="0">
              <a:solidFill>
                <a:schemeClr val="tx1"/>
              </a:solidFill>
              <a:latin typeface="Times New Roman" panose="02020603050405020304" pitchFamily="18" charset="0"/>
              <a:cs typeface="Times New Roman" panose="02020603050405020304" pitchFamily="18" charset="0"/>
            </a:endParaRPr>
          </a:p>
          <a:p>
            <a:pPr algn="just" fontAlgn="base"/>
            <a:r>
              <a:rPr lang="en-IN" sz="2400" b="1" dirty="0">
                <a:solidFill>
                  <a:schemeClr val="tx1"/>
                </a:solidFill>
                <a:latin typeface="Times New Roman" panose="02020603050405020304" pitchFamily="18" charset="0"/>
                <a:cs typeface="Times New Roman" panose="02020603050405020304" pitchFamily="18" charset="0"/>
              </a:rPr>
              <a:t>2) Investment Companies : </a:t>
            </a:r>
            <a:endParaRPr lang="en-IN" sz="2400" dirty="0">
              <a:solidFill>
                <a:schemeClr val="tx1"/>
              </a:solidFill>
              <a:latin typeface="Times New Roman" panose="02020603050405020304" pitchFamily="18" charset="0"/>
              <a:cs typeface="Times New Roman" panose="02020603050405020304" pitchFamily="18" charset="0"/>
            </a:endParaRPr>
          </a:p>
          <a:p>
            <a:pPr algn="just" fontAlgn="base"/>
            <a:r>
              <a:rPr lang="en-IN" sz="2400" dirty="0">
                <a:solidFill>
                  <a:schemeClr val="tx1"/>
                </a:solidFill>
                <a:latin typeface="Times New Roman" panose="02020603050405020304" pitchFamily="18" charset="0"/>
                <a:cs typeface="Times New Roman" panose="02020603050405020304" pitchFamily="18" charset="0"/>
              </a:rPr>
              <a:t>They may be called a trust or a corporation which facilitates an individual to invest in different diversified and professionally managed securities by arranging pool of funds from other investors. The individual need not invest in single company stocks but can rather purchase units directly from the investing company which are well diversified. For example, UTI and Mutual Fund.</a:t>
            </a:r>
          </a:p>
          <a:p>
            <a:pPr algn="just" fontAlgn="base"/>
            <a:endParaRPr lang="en-IN" sz="2800" b="1" i="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br>
              <a:rPr lang="en-IN" sz="28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a:br>
              <a:rPr lang="en-IN" sz="2400"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3514897" y="0"/>
            <a:ext cx="5303520" cy="989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3200" b="1" dirty="0">
                <a:latin typeface="Times New Roman" panose="02020603050405020304" pitchFamily="18" charset="0"/>
                <a:cs typeface="Times New Roman" panose="02020603050405020304" pitchFamily="18" charset="0"/>
              </a:rPr>
              <a:t>Non-Banking Institutions </a:t>
            </a:r>
          </a:p>
        </p:txBody>
      </p:sp>
    </p:spTree>
    <p:extLst>
      <p:ext uri="{BB962C8B-B14F-4D97-AF65-F5344CB8AC3E}">
        <p14:creationId xmlns:p14="http://schemas.microsoft.com/office/powerpoint/2010/main" val="2389948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00792" y="590202"/>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r>
              <a:rPr lang="en-IN" sz="2800" b="1" dirty="0">
                <a:solidFill>
                  <a:schemeClr val="tx1"/>
                </a:solidFill>
                <a:latin typeface="Times New Roman" panose="02020603050405020304" pitchFamily="18" charset="0"/>
                <a:cs typeface="Times New Roman" panose="02020603050405020304" pitchFamily="18" charset="0"/>
              </a:rPr>
              <a:t>3) Insurance Companies : </a:t>
            </a:r>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r>
              <a:rPr lang="en-IN" sz="2800" dirty="0">
                <a:solidFill>
                  <a:schemeClr val="tx1"/>
                </a:solidFill>
                <a:latin typeface="Times New Roman" panose="02020603050405020304" pitchFamily="18" charset="0"/>
                <a:cs typeface="Times New Roman" panose="02020603050405020304" pitchFamily="18" charset="0"/>
              </a:rPr>
              <a:t>They create a risk pool by way of collection of premium from the people at large who wishes to buy a protection either for a person or for a property. It helps to mitigate the loss and preserve the wealth and meet out the uncertainties. By insuring large groups, risk is spread over the entire insured and even in the event of paying claims, they end-up with sufficient amount of profits unless there is a natural calamity or disaster.</a:t>
            </a: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042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74567" y="91441"/>
            <a:ext cx="11920451" cy="676656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6146" name="Picture 2" descr="Image result for financial institutions in india"/>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38200" y="152400"/>
            <a:ext cx="10103427" cy="47105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197" y="5538187"/>
            <a:ext cx="10009912" cy="646331"/>
          </a:xfrm>
          <a:prstGeom prst="rect">
            <a:avLst/>
          </a:prstGeom>
        </p:spPr>
        <p:txBody>
          <a:bodyPr wrap="square">
            <a:spAutoFit/>
          </a:bodyPr>
          <a:lstStyle/>
          <a:p>
            <a:r>
              <a:rPr lang="en-IN" b="1" dirty="0">
                <a:solidFill>
                  <a:srgbClr val="202124"/>
                </a:solidFill>
                <a:latin typeface="arial" panose="020B0604020202020204" pitchFamily="34" charset="0"/>
              </a:rPr>
              <a:t>National Housing Bank</a:t>
            </a:r>
            <a:r>
              <a:rPr lang="en-IN" dirty="0">
                <a:solidFill>
                  <a:srgbClr val="202124"/>
                </a:solidFill>
                <a:latin typeface="arial" panose="020B0604020202020204" pitchFamily="34" charset="0"/>
              </a:rPr>
              <a:t> (</a:t>
            </a:r>
            <a:r>
              <a:rPr lang="en-IN" b="1" dirty="0">
                <a:solidFill>
                  <a:srgbClr val="202124"/>
                </a:solidFill>
                <a:latin typeface="arial" panose="020B0604020202020204" pitchFamily="34" charset="0"/>
              </a:rPr>
              <a:t>NHB</a:t>
            </a:r>
            <a:r>
              <a:rPr lang="en-IN" dirty="0">
                <a:solidFill>
                  <a:srgbClr val="202124"/>
                </a:solidFill>
                <a:latin typeface="arial" panose="020B0604020202020204" pitchFamily="34" charset="0"/>
              </a:rPr>
              <a:t>) as the Common Nodal Agency for both Schedule Commercial </a:t>
            </a:r>
            <a:r>
              <a:rPr lang="en-IN" b="1" dirty="0">
                <a:solidFill>
                  <a:srgbClr val="202124"/>
                </a:solidFill>
                <a:latin typeface="arial" panose="020B0604020202020204" pitchFamily="34" charset="0"/>
              </a:rPr>
              <a:t>Banks</a:t>
            </a:r>
            <a:r>
              <a:rPr lang="en-IN" dirty="0">
                <a:solidFill>
                  <a:srgbClr val="202124"/>
                </a:solidFill>
                <a:latin typeface="arial" panose="020B0604020202020204" pitchFamily="34" charset="0"/>
              </a:rPr>
              <a:t> (SCBs) and Housing Finance Companies (HFCs)</a:t>
            </a:r>
            <a:endParaRPr lang="en-IN" dirty="0"/>
          </a:p>
        </p:txBody>
      </p:sp>
      <p:sp>
        <p:nvSpPr>
          <p:cNvPr id="5" name="Rectangle 4"/>
          <p:cNvSpPr/>
          <p:nvPr/>
        </p:nvSpPr>
        <p:spPr>
          <a:xfrm>
            <a:off x="838197" y="6142302"/>
            <a:ext cx="5455340" cy="369332"/>
          </a:xfrm>
          <a:prstGeom prst="rect">
            <a:avLst/>
          </a:prstGeom>
        </p:spPr>
        <p:txBody>
          <a:bodyPr wrap="none">
            <a:spAutoFit/>
          </a:bodyPr>
          <a:lstStyle/>
          <a:p>
            <a:r>
              <a:rPr lang="en-IN" dirty="0">
                <a:solidFill>
                  <a:srgbClr val="202124"/>
                </a:solidFill>
                <a:latin typeface="arial" panose="020B0604020202020204" pitchFamily="34" charset="0"/>
              </a:rPr>
              <a:t>Small industrial Development </a:t>
            </a:r>
            <a:r>
              <a:rPr lang="en-IN" b="1" dirty="0">
                <a:solidFill>
                  <a:srgbClr val="202124"/>
                </a:solidFill>
                <a:latin typeface="arial" panose="020B0604020202020204" pitchFamily="34" charset="0"/>
              </a:rPr>
              <a:t>Bank</a:t>
            </a:r>
            <a:r>
              <a:rPr lang="en-IN" dirty="0">
                <a:solidFill>
                  <a:srgbClr val="202124"/>
                </a:solidFill>
                <a:latin typeface="arial" panose="020B0604020202020204" pitchFamily="34" charset="0"/>
              </a:rPr>
              <a:t> of India (</a:t>
            </a:r>
            <a:r>
              <a:rPr lang="en-IN" b="1" dirty="0">
                <a:solidFill>
                  <a:srgbClr val="202124"/>
                </a:solidFill>
                <a:latin typeface="arial" panose="020B0604020202020204" pitchFamily="34" charset="0"/>
              </a:rPr>
              <a:t>SIDBI</a:t>
            </a:r>
            <a:r>
              <a:rPr lang="en-IN" dirty="0">
                <a:solidFill>
                  <a:srgbClr val="202124"/>
                </a:solidFill>
                <a:latin typeface="arial" panose="020B0604020202020204" pitchFamily="34" charset="0"/>
              </a:rPr>
              <a:t>)</a:t>
            </a:r>
            <a:endParaRPr lang="en-IN" dirty="0"/>
          </a:p>
        </p:txBody>
      </p:sp>
      <p:sp>
        <p:nvSpPr>
          <p:cNvPr id="6" name="Rectangle 5"/>
          <p:cNvSpPr/>
          <p:nvPr/>
        </p:nvSpPr>
        <p:spPr>
          <a:xfrm>
            <a:off x="6483595" y="6117182"/>
            <a:ext cx="5147628" cy="369332"/>
          </a:xfrm>
          <a:prstGeom prst="rect">
            <a:avLst/>
          </a:prstGeom>
        </p:spPr>
        <p:txBody>
          <a:bodyPr wrap="none">
            <a:spAutoFit/>
          </a:bodyPr>
          <a:lstStyle/>
          <a:p>
            <a:r>
              <a:rPr lang="en-IN" dirty="0">
                <a:solidFill>
                  <a:srgbClr val="202124"/>
                </a:solidFill>
                <a:latin typeface="arial" panose="020B0604020202020204" pitchFamily="34" charset="0"/>
              </a:rPr>
              <a:t>Tourism Finance Corporation of India Ltd. (</a:t>
            </a:r>
            <a:r>
              <a:rPr lang="en-IN" b="1" dirty="0">
                <a:solidFill>
                  <a:srgbClr val="202124"/>
                </a:solidFill>
                <a:latin typeface="arial" panose="020B0604020202020204" pitchFamily="34" charset="0"/>
              </a:rPr>
              <a:t>TFCI</a:t>
            </a:r>
            <a:r>
              <a:rPr lang="en-IN" dirty="0">
                <a:solidFill>
                  <a:srgbClr val="202124"/>
                </a:solidFill>
                <a:latin typeface="arial" panose="020B0604020202020204" pitchFamily="34" charset="0"/>
              </a:rPr>
              <a:t>)</a:t>
            </a:r>
            <a:endParaRPr lang="en-IN" dirty="0"/>
          </a:p>
        </p:txBody>
      </p:sp>
      <p:sp>
        <p:nvSpPr>
          <p:cNvPr id="8" name="Rectangle 7"/>
          <p:cNvSpPr/>
          <p:nvPr/>
        </p:nvSpPr>
        <p:spPr>
          <a:xfrm>
            <a:off x="838197" y="4795249"/>
            <a:ext cx="4724370" cy="369332"/>
          </a:xfrm>
          <a:prstGeom prst="rect">
            <a:avLst/>
          </a:prstGeom>
        </p:spPr>
        <p:txBody>
          <a:bodyPr wrap="none">
            <a:spAutoFit/>
          </a:bodyPr>
          <a:lstStyle/>
          <a:p>
            <a:r>
              <a:rPr lang="en-IN" b="1" dirty="0">
                <a:solidFill>
                  <a:srgbClr val="202124"/>
                </a:solidFill>
                <a:latin typeface="arial" panose="020B0604020202020204" pitchFamily="34" charset="0"/>
              </a:rPr>
              <a:t>IFCI</a:t>
            </a:r>
            <a:r>
              <a:rPr lang="en-IN" dirty="0">
                <a:solidFill>
                  <a:srgbClr val="202124"/>
                </a:solidFill>
                <a:latin typeface="arial" panose="020B0604020202020204" pitchFamily="34" charset="0"/>
              </a:rPr>
              <a:t>, Industrial Finance Corporation of India</a:t>
            </a:r>
            <a:endParaRPr lang="en-IN" dirty="0"/>
          </a:p>
        </p:txBody>
      </p:sp>
      <p:sp>
        <p:nvSpPr>
          <p:cNvPr id="7" name="Rectangle 6"/>
          <p:cNvSpPr/>
          <p:nvPr/>
        </p:nvSpPr>
        <p:spPr>
          <a:xfrm>
            <a:off x="6601313" y="4761581"/>
            <a:ext cx="4801314" cy="369332"/>
          </a:xfrm>
          <a:prstGeom prst="rect">
            <a:avLst/>
          </a:prstGeom>
        </p:spPr>
        <p:txBody>
          <a:bodyPr wrap="none">
            <a:spAutoFit/>
          </a:bodyPr>
          <a:lstStyle/>
          <a:p>
            <a:r>
              <a:rPr lang="en-IN" dirty="0">
                <a:solidFill>
                  <a:srgbClr val="202124"/>
                </a:solidFill>
                <a:latin typeface="arial" panose="020B0604020202020204" pitchFamily="34" charset="0"/>
              </a:rPr>
              <a:t>The Industrial Investment </a:t>
            </a:r>
            <a:r>
              <a:rPr lang="en-IN" b="1" dirty="0">
                <a:solidFill>
                  <a:srgbClr val="202124"/>
                </a:solidFill>
                <a:latin typeface="arial" panose="020B0604020202020204" pitchFamily="34" charset="0"/>
              </a:rPr>
              <a:t>Bank</a:t>
            </a:r>
            <a:r>
              <a:rPr lang="en-IN" dirty="0">
                <a:solidFill>
                  <a:srgbClr val="202124"/>
                </a:solidFill>
                <a:latin typeface="arial" panose="020B0604020202020204" pitchFamily="34" charset="0"/>
              </a:rPr>
              <a:t> of India (</a:t>
            </a:r>
            <a:r>
              <a:rPr lang="en-IN" b="1" dirty="0">
                <a:solidFill>
                  <a:srgbClr val="202124"/>
                </a:solidFill>
                <a:latin typeface="arial" panose="020B0604020202020204" pitchFamily="34" charset="0"/>
              </a:rPr>
              <a:t>IIBI</a:t>
            </a:r>
            <a:r>
              <a:rPr lang="en-IN" dirty="0">
                <a:solidFill>
                  <a:srgbClr val="202124"/>
                </a:solidFill>
                <a:latin typeface="arial" panose="020B0604020202020204" pitchFamily="34" charset="0"/>
              </a:rPr>
              <a:t>)</a:t>
            </a:r>
            <a:endParaRPr lang="en-IN" dirty="0"/>
          </a:p>
        </p:txBody>
      </p:sp>
      <p:sp>
        <p:nvSpPr>
          <p:cNvPr id="9" name="Rectangle 8"/>
          <p:cNvSpPr/>
          <p:nvPr/>
        </p:nvSpPr>
        <p:spPr>
          <a:xfrm>
            <a:off x="619358" y="5164581"/>
            <a:ext cx="4673074" cy="369332"/>
          </a:xfrm>
          <a:prstGeom prst="rect">
            <a:avLst/>
          </a:prstGeom>
        </p:spPr>
        <p:txBody>
          <a:bodyPr wrap="none">
            <a:spAutoFit/>
          </a:bodyPr>
          <a:lstStyle/>
          <a:p>
            <a:r>
              <a:rPr lang="en-IN" dirty="0">
                <a:solidFill>
                  <a:srgbClr val="202124"/>
                </a:solidFill>
                <a:latin typeface="arial" panose="020B0604020202020204" pitchFamily="34" charset="0"/>
              </a:rPr>
              <a:t>Industrial Development </a:t>
            </a:r>
            <a:r>
              <a:rPr lang="en-IN" b="1" dirty="0">
                <a:solidFill>
                  <a:srgbClr val="202124"/>
                </a:solidFill>
                <a:latin typeface="arial" panose="020B0604020202020204" pitchFamily="34" charset="0"/>
              </a:rPr>
              <a:t>Bank</a:t>
            </a:r>
            <a:r>
              <a:rPr lang="en-IN" dirty="0">
                <a:solidFill>
                  <a:srgbClr val="202124"/>
                </a:solidFill>
                <a:latin typeface="arial" panose="020B0604020202020204" pitchFamily="34" charset="0"/>
              </a:rPr>
              <a:t> of India (</a:t>
            </a:r>
            <a:r>
              <a:rPr lang="en-IN" b="1" dirty="0">
                <a:solidFill>
                  <a:srgbClr val="202124"/>
                </a:solidFill>
                <a:latin typeface="arial" panose="020B0604020202020204" pitchFamily="34" charset="0"/>
              </a:rPr>
              <a:t>IDBI</a:t>
            </a:r>
            <a:r>
              <a:rPr lang="en-IN" dirty="0">
                <a:solidFill>
                  <a:srgbClr val="202124"/>
                </a:solidFill>
                <a:latin typeface="arial" panose="020B0604020202020204" pitchFamily="34" charset="0"/>
              </a:rPr>
              <a:t>)</a:t>
            </a:r>
            <a:endParaRPr lang="en-IN" dirty="0"/>
          </a:p>
        </p:txBody>
      </p:sp>
      <p:sp>
        <p:nvSpPr>
          <p:cNvPr id="3" name="Rectangle 2"/>
          <p:cNvSpPr/>
          <p:nvPr/>
        </p:nvSpPr>
        <p:spPr>
          <a:xfrm>
            <a:off x="5299361" y="5150183"/>
            <a:ext cx="6892639" cy="369332"/>
          </a:xfrm>
          <a:prstGeom prst="rect">
            <a:avLst/>
          </a:prstGeom>
        </p:spPr>
        <p:txBody>
          <a:bodyPr wrap="square">
            <a:spAutoFit/>
          </a:bodyPr>
          <a:lstStyle/>
          <a:p>
            <a:r>
              <a:rPr lang="en-IN" dirty="0">
                <a:solidFill>
                  <a:srgbClr val="202124"/>
                </a:solidFill>
                <a:latin typeface="arial" panose="020B0604020202020204" pitchFamily="34" charset="0"/>
              </a:rPr>
              <a:t>National </a:t>
            </a:r>
            <a:r>
              <a:rPr lang="en-IN" b="1" dirty="0">
                <a:solidFill>
                  <a:srgbClr val="202124"/>
                </a:solidFill>
                <a:latin typeface="arial" panose="020B0604020202020204" pitchFamily="34" charset="0"/>
              </a:rPr>
              <a:t>Bank</a:t>
            </a:r>
            <a:r>
              <a:rPr lang="en-IN" dirty="0">
                <a:solidFill>
                  <a:srgbClr val="202124"/>
                </a:solidFill>
                <a:latin typeface="arial" panose="020B0604020202020204" pitchFamily="34" charset="0"/>
              </a:rPr>
              <a:t> for Agriculture and Rural Development (</a:t>
            </a:r>
            <a:r>
              <a:rPr lang="en-IN" b="1" dirty="0">
                <a:solidFill>
                  <a:srgbClr val="202124"/>
                </a:solidFill>
                <a:latin typeface="arial" panose="020B0604020202020204" pitchFamily="34" charset="0"/>
              </a:rPr>
              <a:t>NABARD</a:t>
            </a:r>
            <a:r>
              <a:rPr lang="en-IN" dirty="0">
                <a:solidFill>
                  <a:srgbClr val="202124"/>
                </a:solidFill>
                <a:latin typeface="arial" panose="020B0604020202020204" pitchFamily="34" charset="0"/>
              </a:rPr>
              <a:t>)</a:t>
            </a:r>
            <a:endParaRPr lang="en-IN" dirty="0"/>
          </a:p>
        </p:txBody>
      </p:sp>
      <p:sp>
        <p:nvSpPr>
          <p:cNvPr id="2" name="Rectangle 1"/>
          <p:cNvSpPr/>
          <p:nvPr/>
        </p:nvSpPr>
        <p:spPr>
          <a:xfrm>
            <a:off x="838197" y="6442580"/>
            <a:ext cx="6341919" cy="369332"/>
          </a:xfrm>
          <a:prstGeom prst="rect">
            <a:avLst/>
          </a:prstGeom>
        </p:spPr>
        <p:txBody>
          <a:bodyPr wrap="square">
            <a:spAutoFit/>
          </a:bodyPr>
          <a:lstStyle/>
          <a:p>
            <a:r>
              <a:rPr lang="en-IN" dirty="0">
                <a:solidFill>
                  <a:srgbClr val="202124"/>
                </a:solidFill>
                <a:latin typeface="arial" panose="020B0604020202020204" pitchFamily="34" charset="0"/>
              </a:rPr>
              <a:t>Housing and Urban Development Corporation Ltd. (</a:t>
            </a:r>
            <a:r>
              <a:rPr lang="en-IN" b="1" dirty="0">
                <a:solidFill>
                  <a:srgbClr val="202124"/>
                </a:solidFill>
                <a:latin typeface="arial" panose="020B0604020202020204" pitchFamily="34" charset="0"/>
              </a:rPr>
              <a:t>HUDCO</a:t>
            </a:r>
            <a:r>
              <a:rPr lang="en-IN" dirty="0">
                <a:solidFill>
                  <a:srgbClr val="202124"/>
                </a:solidFill>
                <a:latin typeface="arial" panose="020B0604020202020204" pitchFamily="34" charset="0"/>
              </a:rPr>
              <a:t>)</a:t>
            </a:r>
            <a:endParaRPr lang="en-IN" dirty="0"/>
          </a:p>
        </p:txBody>
      </p:sp>
    </p:spTree>
    <p:extLst>
      <p:ext uri="{BB962C8B-B14F-4D97-AF65-F5344CB8AC3E}">
        <p14:creationId xmlns:p14="http://schemas.microsoft.com/office/powerpoint/2010/main" val="1216884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8079" y="5197826"/>
            <a:ext cx="2061250" cy="1200329"/>
          </a:xfrm>
          <a:prstGeom prst="rect">
            <a:avLst/>
          </a:prstGeom>
        </p:spPr>
        <p:txBody>
          <a:bodyPr wrap="square">
            <a:spAutoFit/>
          </a:bodyPr>
          <a:lstStyle/>
          <a:p>
            <a:r>
              <a:rPr lang="en-IN" dirty="0">
                <a:solidFill>
                  <a:srgbClr val="202124"/>
                </a:solidFill>
                <a:latin typeface="arial" panose="020B0604020202020204" pitchFamily="34" charset="0"/>
              </a:rPr>
              <a:t>National Small Industries Corporation (</a:t>
            </a:r>
            <a:r>
              <a:rPr lang="en-IN" b="1" dirty="0">
                <a:solidFill>
                  <a:srgbClr val="202124"/>
                </a:solidFill>
                <a:latin typeface="arial" panose="020B0604020202020204" pitchFamily="34" charset="0"/>
              </a:rPr>
              <a:t>NSIC</a:t>
            </a:r>
            <a:r>
              <a:rPr lang="en-IN" dirty="0">
                <a:solidFill>
                  <a:srgbClr val="202124"/>
                </a:solidFill>
                <a:latin typeface="arial" panose="020B0604020202020204" pitchFamily="34" charset="0"/>
              </a:rPr>
              <a:t>) </a:t>
            </a:r>
            <a:r>
              <a:rPr lang="en-IN" b="1" dirty="0">
                <a:solidFill>
                  <a:srgbClr val="202124"/>
                </a:solidFill>
                <a:latin typeface="arial" panose="020B0604020202020204" pitchFamily="34" charset="0"/>
              </a:rPr>
              <a:t>Bank</a:t>
            </a:r>
            <a:endParaRPr lang="en-IN" dirty="0"/>
          </a:p>
        </p:txBody>
      </p:sp>
      <p:sp>
        <p:nvSpPr>
          <p:cNvPr id="3" name="Rectangle 2"/>
          <p:cNvSpPr/>
          <p:nvPr/>
        </p:nvSpPr>
        <p:spPr>
          <a:xfrm>
            <a:off x="2447033" y="3752165"/>
            <a:ext cx="2277532" cy="646331"/>
          </a:xfrm>
          <a:prstGeom prst="rect">
            <a:avLst/>
          </a:prstGeom>
        </p:spPr>
        <p:txBody>
          <a:bodyPr wrap="square">
            <a:spAutoFit/>
          </a:bodyPr>
          <a:lstStyle/>
          <a:p>
            <a:r>
              <a:rPr lang="en-IN" dirty="0">
                <a:solidFill>
                  <a:srgbClr val="202124"/>
                </a:solidFill>
                <a:latin typeface="arial" panose="020B0604020202020204" pitchFamily="34" charset="0"/>
              </a:rPr>
              <a:t>State </a:t>
            </a:r>
            <a:r>
              <a:rPr lang="en-IN" b="1" dirty="0">
                <a:solidFill>
                  <a:srgbClr val="202124"/>
                </a:solidFill>
                <a:latin typeface="arial" panose="020B0604020202020204" pitchFamily="34" charset="0"/>
              </a:rPr>
              <a:t>Finance</a:t>
            </a:r>
            <a:r>
              <a:rPr lang="en-IN" dirty="0">
                <a:solidFill>
                  <a:srgbClr val="202124"/>
                </a:solidFill>
                <a:latin typeface="arial" panose="020B0604020202020204" pitchFamily="34" charset="0"/>
              </a:rPr>
              <a:t> Corporations (SFCs)</a:t>
            </a:r>
            <a:endParaRPr lang="en-IN" dirty="0"/>
          </a:p>
        </p:txBody>
      </p:sp>
      <p:sp>
        <p:nvSpPr>
          <p:cNvPr id="4" name="Rectangle 3"/>
          <p:cNvSpPr/>
          <p:nvPr/>
        </p:nvSpPr>
        <p:spPr>
          <a:xfrm>
            <a:off x="2689322" y="4325393"/>
            <a:ext cx="2776295" cy="646331"/>
          </a:xfrm>
          <a:prstGeom prst="rect">
            <a:avLst/>
          </a:prstGeom>
        </p:spPr>
        <p:txBody>
          <a:bodyPr wrap="square">
            <a:spAutoFit/>
          </a:bodyPr>
          <a:lstStyle/>
          <a:p>
            <a:r>
              <a:rPr lang="en-IN" b="1" dirty="0">
                <a:solidFill>
                  <a:srgbClr val="202124"/>
                </a:solidFill>
                <a:latin typeface="arial" panose="020B0604020202020204" pitchFamily="34" charset="0"/>
              </a:rPr>
              <a:t>SIDC</a:t>
            </a:r>
            <a:r>
              <a:rPr lang="en-IN" dirty="0">
                <a:solidFill>
                  <a:srgbClr val="202124"/>
                </a:solidFill>
                <a:latin typeface="arial" panose="020B0604020202020204" pitchFamily="34" charset="0"/>
              </a:rPr>
              <a:t> states industrial development corporation</a:t>
            </a:r>
            <a:endParaRPr lang="en-IN" dirty="0"/>
          </a:p>
        </p:txBody>
      </p:sp>
      <p:sp>
        <p:nvSpPr>
          <p:cNvPr id="5" name="Rectangle 4"/>
          <p:cNvSpPr/>
          <p:nvPr/>
        </p:nvSpPr>
        <p:spPr>
          <a:xfrm>
            <a:off x="3585799" y="4952128"/>
            <a:ext cx="1879818" cy="1200329"/>
          </a:xfrm>
          <a:prstGeom prst="rect">
            <a:avLst/>
          </a:prstGeom>
        </p:spPr>
        <p:txBody>
          <a:bodyPr wrap="square">
            <a:spAutoFit/>
          </a:bodyPr>
          <a:lstStyle/>
          <a:p>
            <a:r>
              <a:rPr lang="en-IN" dirty="0">
                <a:solidFill>
                  <a:srgbClr val="202124"/>
                </a:solidFill>
                <a:latin typeface="arial" panose="020B0604020202020204" pitchFamily="34" charset="0"/>
              </a:rPr>
              <a:t>State Industrial Investment Corporation (</a:t>
            </a:r>
            <a:r>
              <a:rPr lang="en-IN" b="1" dirty="0">
                <a:solidFill>
                  <a:srgbClr val="202124"/>
                </a:solidFill>
                <a:latin typeface="arial" panose="020B0604020202020204" pitchFamily="34" charset="0"/>
              </a:rPr>
              <a:t>SIIC</a:t>
            </a:r>
            <a:r>
              <a:rPr lang="en-IN" dirty="0">
                <a:solidFill>
                  <a:srgbClr val="202124"/>
                </a:solidFill>
                <a:latin typeface="arial" panose="020B0604020202020204" pitchFamily="34" charset="0"/>
              </a:rPr>
              <a:t>)</a:t>
            </a:r>
            <a:endParaRPr lang="en-IN" dirty="0"/>
          </a:p>
        </p:txBody>
      </p:sp>
      <p:sp>
        <p:nvSpPr>
          <p:cNvPr id="6" name="Rectangle 5"/>
          <p:cNvSpPr/>
          <p:nvPr/>
        </p:nvSpPr>
        <p:spPr>
          <a:xfrm>
            <a:off x="5671418" y="3613666"/>
            <a:ext cx="1571045" cy="923330"/>
          </a:xfrm>
          <a:prstGeom prst="rect">
            <a:avLst/>
          </a:prstGeom>
        </p:spPr>
        <p:txBody>
          <a:bodyPr wrap="square">
            <a:spAutoFit/>
          </a:bodyPr>
          <a:lstStyle/>
          <a:p>
            <a:r>
              <a:rPr lang="en-IN" dirty="0">
                <a:solidFill>
                  <a:srgbClr val="202124"/>
                </a:solidFill>
                <a:latin typeface="arial" panose="020B0604020202020204" pitchFamily="34" charset="0"/>
              </a:rPr>
              <a:t>State Land Development </a:t>
            </a:r>
            <a:r>
              <a:rPr lang="en-IN" b="1" dirty="0">
                <a:solidFill>
                  <a:srgbClr val="202124"/>
                </a:solidFill>
                <a:latin typeface="arial" panose="020B0604020202020204" pitchFamily="34" charset="0"/>
              </a:rPr>
              <a:t>Bank</a:t>
            </a:r>
            <a:r>
              <a:rPr lang="en-IN" dirty="0">
                <a:solidFill>
                  <a:srgbClr val="202124"/>
                </a:solidFill>
                <a:latin typeface="arial" panose="020B0604020202020204" pitchFamily="34" charset="0"/>
              </a:rPr>
              <a:t> (India)</a:t>
            </a:r>
            <a:endParaRPr lang="en-IN" dirty="0"/>
          </a:p>
        </p:txBody>
      </p:sp>
      <p:sp>
        <p:nvSpPr>
          <p:cNvPr id="7" name="Rectangle 6"/>
          <p:cNvSpPr/>
          <p:nvPr/>
        </p:nvSpPr>
        <p:spPr>
          <a:xfrm>
            <a:off x="7281549" y="4325393"/>
            <a:ext cx="1663099" cy="923330"/>
          </a:xfrm>
          <a:prstGeom prst="rect">
            <a:avLst/>
          </a:prstGeom>
        </p:spPr>
        <p:txBody>
          <a:bodyPr wrap="square">
            <a:spAutoFit/>
          </a:bodyPr>
          <a:lstStyle/>
          <a:p>
            <a:r>
              <a:rPr lang="en-IN" dirty="0">
                <a:solidFill>
                  <a:srgbClr val="202124"/>
                </a:solidFill>
                <a:latin typeface="arial" panose="020B0604020202020204" pitchFamily="34" charset="0"/>
              </a:rPr>
              <a:t>Primary Land Development </a:t>
            </a:r>
            <a:r>
              <a:rPr lang="en-IN" b="1" dirty="0">
                <a:solidFill>
                  <a:srgbClr val="202124"/>
                </a:solidFill>
                <a:latin typeface="arial" panose="020B0604020202020204" pitchFamily="34" charset="0"/>
              </a:rPr>
              <a:t>Bank</a:t>
            </a:r>
            <a:endParaRPr lang="en-IN" dirty="0"/>
          </a:p>
        </p:txBody>
      </p:sp>
      <p:sp>
        <p:nvSpPr>
          <p:cNvPr id="9" name="Rounded Rectangle 8"/>
          <p:cNvSpPr/>
          <p:nvPr/>
        </p:nvSpPr>
        <p:spPr>
          <a:xfrm>
            <a:off x="0" y="0"/>
            <a:ext cx="12192000" cy="685800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7170" name="Picture 2" descr="development-ban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49" y="202323"/>
            <a:ext cx="11039302" cy="645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501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38422" y="3722316"/>
            <a:ext cx="4570482" cy="369332"/>
          </a:xfrm>
          <a:prstGeom prst="rect">
            <a:avLst/>
          </a:prstGeom>
        </p:spPr>
        <p:txBody>
          <a:bodyPr wrap="none">
            <a:spAutoFit/>
          </a:bodyPr>
          <a:lstStyle/>
          <a:p>
            <a:r>
              <a:rPr lang="en-IN" dirty="0">
                <a:solidFill>
                  <a:srgbClr val="202124"/>
                </a:solidFill>
                <a:latin typeface="arial" panose="020B0604020202020204" pitchFamily="34" charset="0"/>
              </a:rPr>
              <a:t>Non-</a:t>
            </a:r>
            <a:r>
              <a:rPr lang="en-IN" b="1" dirty="0">
                <a:solidFill>
                  <a:srgbClr val="202124"/>
                </a:solidFill>
                <a:latin typeface="arial" panose="020B0604020202020204" pitchFamily="34" charset="0"/>
              </a:rPr>
              <a:t>Banking Financial</a:t>
            </a:r>
            <a:r>
              <a:rPr lang="en-IN" dirty="0">
                <a:solidFill>
                  <a:srgbClr val="202124"/>
                </a:solidFill>
                <a:latin typeface="arial" panose="020B0604020202020204" pitchFamily="34" charset="0"/>
              </a:rPr>
              <a:t> Company (</a:t>
            </a:r>
            <a:r>
              <a:rPr lang="en-IN" b="1" dirty="0">
                <a:solidFill>
                  <a:srgbClr val="202124"/>
                </a:solidFill>
                <a:latin typeface="arial" panose="020B0604020202020204" pitchFamily="34" charset="0"/>
              </a:rPr>
              <a:t>NBFC</a:t>
            </a:r>
            <a:r>
              <a:rPr lang="en-IN" dirty="0">
                <a:solidFill>
                  <a:srgbClr val="202124"/>
                </a:solidFill>
                <a:latin typeface="arial" panose="020B0604020202020204" pitchFamily="34" charset="0"/>
              </a:rPr>
              <a:t>)</a:t>
            </a:r>
            <a:endParaRPr lang="en-IN" dirty="0"/>
          </a:p>
        </p:txBody>
      </p:sp>
      <p:sp>
        <p:nvSpPr>
          <p:cNvPr id="4" name="Rounded Rectangle 3"/>
          <p:cNvSpPr/>
          <p:nvPr/>
        </p:nvSpPr>
        <p:spPr>
          <a:xfrm>
            <a:off x="282633" y="157942"/>
            <a:ext cx="11662756" cy="6591993"/>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Image result for financial institutions in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918" y="311727"/>
            <a:ext cx="10110355" cy="629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223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39831" y="2246807"/>
            <a:ext cx="2113079" cy="276999"/>
          </a:xfrm>
          <a:prstGeom prst="rect">
            <a:avLst/>
          </a:prstGeom>
        </p:spPr>
        <p:txBody>
          <a:bodyPr wrap="none">
            <a:spAutoFit/>
          </a:bodyPr>
          <a:lstStyle/>
          <a:p>
            <a:r>
              <a:rPr lang="en-IN" sz="1200" dirty="0">
                <a:solidFill>
                  <a:srgbClr val="202124"/>
                </a:solidFill>
                <a:latin typeface="arial" panose="020B0604020202020204" pitchFamily="34" charset="0"/>
              </a:rPr>
              <a:t>Ministry Of Corporate Affairs</a:t>
            </a:r>
            <a:endParaRPr lang="en-IN" sz="1200" dirty="0"/>
          </a:p>
        </p:txBody>
      </p:sp>
      <p:sp>
        <p:nvSpPr>
          <p:cNvPr id="5" name="Rounded Rectangle 4"/>
          <p:cNvSpPr/>
          <p:nvPr/>
        </p:nvSpPr>
        <p:spPr>
          <a:xfrm>
            <a:off x="415636" y="74815"/>
            <a:ext cx="11313622" cy="670005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8194" name="Picture 2"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847" y="365760"/>
            <a:ext cx="8839200" cy="49294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1195647" y="5469038"/>
            <a:ext cx="9296400" cy="8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algn="just" defTabSz="685800" eaLnBrk="0" fontAlgn="base" hangingPunct="0">
              <a:spcBef>
                <a:spcPct val="0"/>
              </a:spcBef>
              <a:spcAft>
                <a:spcPct val="0"/>
              </a:spcAft>
            </a:pPr>
            <a:r>
              <a:rPr lang="en-US" sz="1200" dirty="0">
                <a:solidFill>
                  <a:srgbClr val="000000"/>
                </a:solidFill>
                <a:latin typeface="Times New Roman" pitchFamily="18" charset="0"/>
                <a:cs typeface="Times New Roman" pitchFamily="18" charset="0"/>
              </a:rPr>
              <a:t>As depicted above, RBI classifies NBFCs into ten categories namely Asset Finance Companies(</a:t>
            </a:r>
            <a:r>
              <a:rPr lang="en-US" sz="1200" b="1" dirty="0">
                <a:solidFill>
                  <a:srgbClr val="000000"/>
                </a:solidFill>
                <a:latin typeface="Times New Roman" pitchFamily="18" charset="0"/>
                <a:cs typeface="Times New Roman" pitchFamily="18" charset="0"/>
              </a:rPr>
              <a:t>AFC</a:t>
            </a:r>
            <a:r>
              <a:rPr lang="en-US" sz="1200" dirty="0">
                <a:solidFill>
                  <a:srgbClr val="000000"/>
                </a:solidFill>
                <a:latin typeface="Times New Roman" pitchFamily="18" charset="0"/>
                <a:cs typeface="Times New Roman" pitchFamily="18" charset="0"/>
              </a:rPr>
              <a:t>s), Loan Companies(</a:t>
            </a:r>
            <a:r>
              <a:rPr lang="en-US" sz="1200" b="1" dirty="0">
                <a:solidFill>
                  <a:srgbClr val="000000"/>
                </a:solidFill>
                <a:latin typeface="Times New Roman" pitchFamily="18" charset="0"/>
                <a:cs typeface="Times New Roman" pitchFamily="18" charset="0"/>
              </a:rPr>
              <a:t>LC</a:t>
            </a:r>
            <a:r>
              <a:rPr lang="en-US" sz="1200" dirty="0">
                <a:solidFill>
                  <a:srgbClr val="000000"/>
                </a:solidFill>
                <a:latin typeface="Times New Roman" pitchFamily="18" charset="0"/>
                <a:cs typeface="Times New Roman" pitchFamily="18" charset="0"/>
              </a:rPr>
              <a:t>s), Investment Companies (</a:t>
            </a:r>
            <a:r>
              <a:rPr lang="en-US" sz="1200" b="1" dirty="0">
                <a:solidFill>
                  <a:srgbClr val="000000"/>
                </a:solidFill>
                <a:latin typeface="Times New Roman" pitchFamily="18" charset="0"/>
                <a:cs typeface="Times New Roman" pitchFamily="18" charset="0"/>
              </a:rPr>
              <a:t>IC</a:t>
            </a:r>
            <a:r>
              <a:rPr lang="en-US" sz="1200" dirty="0">
                <a:solidFill>
                  <a:srgbClr val="000000"/>
                </a:solidFill>
                <a:latin typeface="Times New Roman" pitchFamily="18" charset="0"/>
                <a:cs typeface="Times New Roman" pitchFamily="18" charset="0"/>
              </a:rPr>
              <a:t>s), Infrastructure Finance Companies(</a:t>
            </a:r>
            <a:r>
              <a:rPr lang="en-US" sz="1200" b="1" dirty="0">
                <a:solidFill>
                  <a:srgbClr val="000000"/>
                </a:solidFill>
                <a:latin typeface="Times New Roman" pitchFamily="18" charset="0"/>
                <a:cs typeface="Times New Roman" pitchFamily="18" charset="0"/>
              </a:rPr>
              <a:t>IFC</a:t>
            </a:r>
            <a:r>
              <a:rPr lang="en-US" sz="1200" dirty="0">
                <a:solidFill>
                  <a:srgbClr val="000000"/>
                </a:solidFill>
                <a:latin typeface="Times New Roman" pitchFamily="18" charset="0"/>
                <a:cs typeface="Times New Roman" pitchFamily="18" charset="0"/>
              </a:rPr>
              <a:t>s), Core Investment Companies(</a:t>
            </a:r>
            <a:r>
              <a:rPr lang="en-US" sz="1200" b="1" dirty="0">
                <a:solidFill>
                  <a:srgbClr val="000000"/>
                </a:solidFill>
                <a:latin typeface="Times New Roman" pitchFamily="18" charset="0"/>
                <a:cs typeface="Times New Roman" pitchFamily="18" charset="0"/>
              </a:rPr>
              <a:t>CIC</a:t>
            </a:r>
            <a:r>
              <a:rPr lang="en-US" sz="1200" dirty="0">
                <a:solidFill>
                  <a:srgbClr val="000000"/>
                </a:solidFill>
                <a:latin typeface="Times New Roman" pitchFamily="18" charset="0"/>
                <a:cs typeface="Times New Roman" pitchFamily="18" charset="0"/>
              </a:rPr>
              <a:t>s), Infrastructure Debt Funds (</a:t>
            </a:r>
            <a:r>
              <a:rPr lang="en-US" sz="1200" b="1" dirty="0">
                <a:solidFill>
                  <a:srgbClr val="000000"/>
                </a:solidFill>
                <a:latin typeface="Times New Roman" pitchFamily="18" charset="0"/>
                <a:cs typeface="Times New Roman" pitchFamily="18" charset="0"/>
              </a:rPr>
              <a:t>IDF-NBFC</a:t>
            </a:r>
            <a:r>
              <a:rPr lang="en-US" sz="1200" dirty="0">
                <a:solidFill>
                  <a:srgbClr val="000000"/>
                </a:solidFill>
                <a:latin typeface="Times New Roman" pitchFamily="18" charset="0"/>
                <a:cs typeface="Times New Roman" pitchFamily="18" charset="0"/>
              </a:rPr>
              <a:t>s), NBFC-Microfinance Institutions (</a:t>
            </a:r>
            <a:r>
              <a:rPr lang="en-US" sz="1200" b="1" dirty="0">
                <a:solidFill>
                  <a:srgbClr val="000000"/>
                </a:solidFill>
                <a:latin typeface="Times New Roman" pitchFamily="18" charset="0"/>
                <a:cs typeface="Times New Roman" pitchFamily="18" charset="0"/>
              </a:rPr>
              <a:t>NBFC-MFI</a:t>
            </a:r>
            <a:r>
              <a:rPr lang="en-US" sz="1200" dirty="0">
                <a:solidFill>
                  <a:srgbClr val="000000"/>
                </a:solidFill>
                <a:latin typeface="Times New Roman" pitchFamily="18" charset="0"/>
                <a:cs typeface="Times New Roman" pitchFamily="18" charset="0"/>
              </a:rPr>
              <a:t>s), Factoring companies(</a:t>
            </a:r>
            <a:r>
              <a:rPr lang="en-US" sz="1200" b="1" dirty="0">
                <a:solidFill>
                  <a:srgbClr val="000000"/>
                </a:solidFill>
                <a:latin typeface="Times New Roman" pitchFamily="18" charset="0"/>
                <a:cs typeface="Times New Roman" pitchFamily="18" charset="0"/>
              </a:rPr>
              <a:t>FC</a:t>
            </a:r>
            <a:r>
              <a:rPr lang="en-US" sz="1200" dirty="0">
                <a:solidFill>
                  <a:srgbClr val="000000"/>
                </a:solidFill>
                <a:latin typeface="Times New Roman" pitchFamily="18" charset="0"/>
                <a:cs typeface="Times New Roman" pitchFamily="18" charset="0"/>
              </a:rPr>
              <a:t>s), Mortgage Guarantee Companies (</a:t>
            </a:r>
            <a:r>
              <a:rPr lang="en-US" sz="1200" b="1" dirty="0">
                <a:solidFill>
                  <a:srgbClr val="000000"/>
                </a:solidFill>
                <a:latin typeface="Times New Roman" pitchFamily="18" charset="0"/>
                <a:cs typeface="Times New Roman" pitchFamily="18" charset="0"/>
              </a:rPr>
              <a:t>MGC</a:t>
            </a:r>
            <a:r>
              <a:rPr lang="en-US" sz="1200" dirty="0">
                <a:solidFill>
                  <a:srgbClr val="000000"/>
                </a:solidFill>
                <a:latin typeface="Times New Roman" pitchFamily="18" charset="0"/>
                <a:cs typeface="Times New Roman" pitchFamily="18" charset="0"/>
              </a:rPr>
              <a:t>s) and Residuary Non- Banking Companies(</a:t>
            </a:r>
            <a:r>
              <a:rPr lang="en-US" sz="1200" b="1" dirty="0">
                <a:solidFill>
                  <a:srgbClr val="000000"/>
                </a:solidFill>
                <a:latin typeface="Times New Roman" pitchFamily="18" charset="0"/>
                <a:cs typeface="Times New Roman" pitchFamily="18" charset="0"/>
              </a:rPr>
              <a:t>RNBC</a:t>
            </a:r>
            <a:r>
              <a:rPr lang="en-US" sz="1200" dirty="0">
                <a:solidFill>
                  <a:srgbClr val="000000"/>
                </a:solidFill>
                <a:latin typeface="Times New Roman" pitchFamily="18" charset="0"/>
                <a:cs typeface="Times New Roman" pitchFamily="18" charset="0"/>
              </a:rPr>
              <a:t>s).</a:t>
            </a:r>
          </a:p>
        </p:txBody>
      </p:sp>
    </p:spTree>
    <p:extLst>
      <p:ext uri="{BB962C8B-B14F-4D97-AF65-F5344CB8AC3E}">
        <p14:creationId xmlns:p14="http://schemas.microsoft.com/office/powerpoint/2010/main" val="723331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97775" y="278820"/>
            <a:ext cx="10573790" cy="6221732"/>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04454" y="1738745"/>
            <a:ext cx="9372600" cy="1973232"/>
          </a:xfrm>
          <a:prstGeom prst="rect">
            <a:avLst/>
          </a:prstGeom>
        </p:spPr>
        <p:txBody>
          <a:bodyPr wrap="square">
            <a:spAutoFit/>
          </a:bodyPr>
          <a:lstStyle/>
          <a:p>
            <a:pPr algn="just">
              <a:lnSpc>
                <a:spcPct val="150000"/>
              </a:lnSpc>
            </a:pPr>
            <a:r>
              <a:rPr lang="en-US" sz="2100" dirty="0">
                <a:latin typeface="Times New Roman" pitchFamily="18" charset="0"/>
                <a:cs typeface="Times New Roman" pitchFamily="18" charset="0"/>
              </a:rPr>
              <a:t>The primary functions of a commercial bank are accepting deposits and also lending funds. Deposits are savings, current, or time deposits. Also, a commercial bank lends funds to its customers in the form of loans and advances, cash credit, overdraft and discounting of bills, etc.</a:t>
            </a:r>
            <a:endParaRPr lang="en-IN" sz="2100"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533400" y="533400"/>
            <a:ext cx="5372100" cy="628650"/>
          </a:xfrm>
        </p:spPr>
        <p:txBody>
          <a:bodyPr>
            <a:noAutofit/>
          </a:bodyPr>
          <a:lstStyle/>
          <a:p>
            <a:pPr marL="363474" indent="-342900" algn="ctr"/>
            <a:r>
              <a:rPr lang="en-US" sz="4200" dirty="0">
                <a:solidFill>
                  <a:schemeClr val="tx1"/>
                </a:solidFill>
                <a:latin typeface="Times New Roman" panose="02020603050405020304" pitchFamily="18" charset="0"/>
                <a:cs typeface="Times New Roman" panose="02020603050405020304" pitchFamily="18" charset="0"/>
              </a:rPr>
              <a:t>Commercial bank</a:t>
            </a:r>
            <a:endParaRPr lang="en-IN" sz="4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903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172094" y="266007"/>
            <a:ext cx="9750830" cy="6400801"/>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9218" name="Picture 2" descr="Image result for commercial banks in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454" y="864662"/>
            <a:ext cx="7334250" cy="551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72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47008" y="1521229"/>
            <a:ext cx="10915996" cy="451441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Content Placeholder 2"/>
          <p:cNvSpPr>
            <a:spLocks noGrp="1"/>
          </p:cNvSpPr>
          <p:nvPr>
            <p:ph idx="1"/>
          </p:nvPr>
        </p:nvSpPr>
        <p:spPr/>
        <p:txBody>
          <a:bodyPr/>
          <a:lstStyle/>
          <a:p>
            <a:pPr marL="0" indent="0">
              <a:buNone/>
            </a:pPr>
            <a:r>
              <a:rPr lang="en-US" b="1" dirty="0">
                <a:solidFill>
                  <a:srgbClr val="FF0000"/>
                </a:solidFill>
              </a:rPr>
              <a:t>Module 1</a:t>
            </a:r>
          </a:p>
          <a:p>
            <a:r>
              <a:rPr lang="en-US" b="1" dirty="0"/>
              <a:t>Overview of Indian Financial System</a:t>
            </a:r>
            <a:r>
              <a:rPr lang="en-US" dirty="0"/>
              <a:t>: Characteristics, Components and Functions of Financial System. Financial Instruments and Financial Markets, Financial inclusion. </a:t>
            </a:r>
          </a:p>
          <a:p>
            <a:r>
              <a:rPr lang="en-US" b="1" dirty="0"/>
              <a:t>Introduction to Personal Finance </a:t>
            </a:r>
          </a:p>
          <a:p>
            <a:pPr marL="0" indent="0">
              <a:buNone/>
            </a:pPr>
            <a:r>
              <a:rPr lang="en-US" dirty="0"/>
              <a:t>	Person Financial Planning in Action, Money Management Skills, 	Taxes in Your Financial Plan, Savings and Payment Services. 	Consumer Credit: Advantages, Disadvantages, Sources and Costs</a:t>
            </a:r>
            <a:endParaRPr lang="en-IN" dirty="0"/>
          </a:p>
        </p:txBody>
      </p:sp>
    </p:spTree>
    <p:extLst>
      <p:ext uri="{BB962C8B-B14F-4D97-AF65-F5344CB8AC3E}">
        <p14:creationId xmlns:p14="http://schemas.microsoft.com/office/powerpoint/2010/main" val="90756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1068" y="91440"/>
            <a:ext cx="11770823" cy="6658495"/>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Image result for cooperative bank and commercial bank&quot;"/>
          <p:cNvPicPr>
            <a:picLocks noChangeAspect="1" noChangeArrowheads="1"/>
          </p:cNvPicPr>
          <p:nvPr/>
        </p:nvPicPr>
        <p:blipFill rotWithShape="1">
          <a:blip r:embed="rId3">
            <a:extLst>
              <a:ext uri="{28A0092B-C50C-407E-A947-70E740481C1C}">
                <a14:useLocalDpi xmlns:a14="http://schemas.microsoft.com/office/drawing/2010/main" val="0"/>
              </a:ext>
            </a:extLst>
          </a:blip>
          <a:srcRect l="5524" r="5303" b="10657"/>
          <a:stretch/>
        </p:blipFill>
        <p:spPr bwMode="auto">
          <a:xfrm>
            <a:off x="773082" y="285403"/>
            <a:ext cx="10706793" cy="617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458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3518" y="166254"/>
            <a:ext cx="11968249" cy="6550429"/>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3074" name="Picture 2" descr="Image result for cooperative bank and commercial bank&quot;"/>
          <p:cNvPicPr>
            <a:picLocks noChangeAspect="1" noChangeArrowheads="1"/>
          </p:cNvPicPr>
          <p:nvPr/>
        </p:nvPicPr>
        <p:blipFill rotWithShape="1">
          <a:blip r:embed="rId3">
            <a:extLst>
              <a:ext uri="{28A0092B-C50C-407E-A947-70E740481C1C}">
                <a14:useLocalDpi xmlns:a14="http://schemas.microsoft.com/office/drawing/2010/main" val="0"/>
              </a:ext>
            </a:extLst>
          </a:blip>
          <a:srcRect l="5435" t="18821" r="5435" b="5895"/>
          <a:stretch/>
        </p:blipFill>
        <p:spPr bwMode="auto">
          <a:xfrm>
            <a:off x="864523" y="319759"/>
            <a:ext cx="10141527" cy="621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013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40574" y="99408"/>
            <a:ext cx="11380123" cy="650921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66800" y="1371600"/>
            <a:ext cx="10210800" cy="5170646"/>
          </a:xfrm>
          <a:prstGeom prst="rect">
            <a:avLst/>
          </a:prstGeom>
        </p:spPr>
        <p:txBody>
          <a:bodyPr wrap="square">
            <a:spAutoFit/>
          </a:bodyPr>
          <a:lstStyle/>
          <a:p>
            <a:pPr marL="257175" indent="-257175"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Commercial banks provide retail banking services to household and business customers</a:t>
            </a:r>
          </a:p>
          <a:p>
            <a:pPr marL="257175" indent="-257175"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They are licensed deposit-takers – providing a range of savings accounts</a:t>
            </a:r>
          </a:p>
          <a:p>
            <a:pPr marL="257175" indent="-257175"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They are licensed to lend money (and thereby “create” money e.g. in the form of bank loans, overdrafts and mortgages</a:t>
            </a:r>
          </a:p>
          <a:p>
            <a:pPr marL="257175" indent="-257175"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Commercial banks are profit-seeking</a:t>
            </a:r>
          </a:p>
          <a:p>
            <a:pPr marL="257175" indent="-257175"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 commercial bank’s business model relies on receiving a higher interest rate on the loans (or other assets) than the rate it pays out on its deposits (or other liabilities)</a:t>
            </a:r>
          </a:p>
          <a:p>
            <a:pPr marL="257175" indent="-257175"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“spread” on their assets and liabilities is used to pay the operating expenses of a bank and also to make a profit.</a:t>
            </a:r>
          </a:p>
        </p:txBody>
      </p:sp>
      <p:sp>
        <p:nvSpPr>
          <p:cNvPr id="2" name="Title 1"/>
          <p:cNvSpPr>
            <a:spLocks noGrp="1"/>
          </p:cNvSpPr>
          <p:nvPr>
            <p:ph type="ctrTitle"/>
          </p:nvPr>
        </p:nvSpPr>
        <p:spPr>
          <a:xfrm>
            <a:off x="1219200" y="609600"/>
            <a:ext cx="6400800" cy="628650"/>
          </a:xfrm>
        </p:spPr>
        <p:txBody>
          <a:bodyPr>
            <a:noAutofit/>
          </a:bodyPr>
          <a:lstStyle/>
          <a:p>
            <a:pPr marL="363474" indent="-342900" algn="ctr"/>
            <a:r>
              <a:rPr lang="en-US" sz="3600" dirty="0">
                <a:solidFill>
                  <a:schemeClr val="tx1"/>
                </a:solidFill>
                <a:latin typeface="Times New Roman" panose="02020603050405020304" pitchFamily="18" charset="0"/>
                <a:cs typeface="Times New Roman" panose="02020603050405020304" pitchFamily="18" charset="0"/>
              </a:rPr>
              <a:t>Functions of Commercial bank</a:t>
            </a:r>
            <a:endParaRPr lang="en-IN"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717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73331" y="119809"/>
            <a:ext cx="11163993" cy="663843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9220" name="Picture 4" descr="Image result for functions of commercial banks in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517" y="643919"/>
            <a:ext cx="9435619" cy="529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139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69167" y="373224"/>
            <a:ext cx="11196735" cy="594360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Image result for merchant bank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427" y="665018"/>
            <a:ext cx="9299864" cy="541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383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6800" y="503853"/>
            <a:ext cx="10204580" cy="5775649"/>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24000" y="1708563"/>
            <a:ext cx="9372600" cy="3903954"/>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A merchant banker usually refers to a firm or organization involved in all aspects of issue management. Their services include providing consultancy or advisory services to corporates for issue management, making arrangements for buying, selling or subscribing to shares in an issue or any other consultancy or services such as underwriting, analysis and advice related to mergers and acquisitions, arranging offshore funding or venture capital, credit syndication and portfolio management.</a:t>
            </a:r>
          </a:p>
        </p:txBody>
      </p:sp>
      <p:sp>
        <p:nvSpPr>
          <p:cNvPr id="2" name="Title 1"/>
          <p:cNvSpPr>
            <a:spLocks noGrp="1"/>
          </p:cNvSpPr>
          <p:nvPr>
            <p:ph type="ctrTitle"/>
          </p:nvPr>
        </p:nvSpPr>
        <p:spPr>
          <a:xfrm>
            <a:off x="1066800" y="609600"/>
            <a:ext cx="5372100" cy="628650"/>
          </a:xfrm>
        </p:spPr>
        <p:txBody>
          <a:bodyPr>
            <a:noAutofit/>
          </a:bodyPr>
          <a:lstStyle/>
          <a:p>
            <a:pPr marL="363474" indent="-342900" algn="ctr"/>
            <a:r>
              <a:rPr lang="en-US" sz="4200" i="1" dirty="0">
                <a:solidFill>
                  <a:schemeClr val="tx1"/>
                </a:solidFill>
                <a:latin typeface="Times New Roman" panose="02020603050405020304" pitchFamily="18" charset="0"/>
                <a:cs typeface="Times New Roman" panose="02020603050405020304" pitchFamily="18" charset="0"/>
              </a:rPr>
              <a:t>Merchant Banks</a:t>
            </a:r>
            <a:endParaRPr lang="en-IN" sz="42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175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9120" y="363894"/>
            <a:ext cx="11569959" cy="6307494"/>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Image result for merchant bank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433" y="1238250"/>
            <a:ext cx="10837763" cy="50367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ctrTitle"/>
          </p:nvPr>
        </p:nvSpPr>
        <p:spPr>
          <a:xfrm>
            <a:off x="1600200" y="609600"/>
            <a:ext cx="9067800" cy="628650"/>
          </a:xfrm>
        </p:spPr>
        <p:txBody>
          <a:bodyPr>
            <a:noAutofit/>
          </a:bodyPr>
          <a:lstStyle/>
          <a:p>
            <a:pPr marL="363474" indent="-342900" algn="ctr"/>
            <a:r>
              <a:rPr lang="en-US" sz="4200" i="1" dirty="0">
                <a:solidFill>
                  <a:schemeClr val="tx1"/>
                </a:solidFill>
                <a:latin typeface="Times New Roman" panose="02020603050405020304" pitchFamily="18" charset="0"/>
                <a:cs typeface="Times New Roman" panose="02020603050405020304" pitchFamily="18" charset="0"/>
              </a:rPr>
              <a:t>Functions of Merchant Banks</a:t>
            </a:r>
            <a:endParaRPr lang="en-IN" sz="42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482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429208"/>
            <a:ext cx="11224727" cy="5840963"/>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1752600" y="609600"/>
            <a:ext cx="9906000" cy="628650"/>
          </a:xfrm>
        </p:spPr>
        <p:txBody>
          <a:bodyPr>
            <a:noAutofit/>
          </a:bodyPr>
          <a:lstStyle/>
          <a:p>
            <a:pPr marL="363474" indent="-342900" algn="ctr"/>
            <a:r>
              <a:rPr lang="en-IN" sz="4200" i="1" dirty="0">
                <a:solidFill>
                  <a:schemeClr val="tx1"/>
                </a:solidFill>
                <a:latin typeface="Times New Roman" panose="02020603050405020304" pitchFamily="18" charset="0"/>
                <a:cs typeface="Times New Roman" panose="02020603050405020304" pitchFamily="18" charset="0"/>
              </a:rPr>
              <a:t>Leading merchant bankers in India</a:t>
            </a:r>
            <a:endParaRPr lang="en-IN" sz="4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609600" y="1905000"/>
            <a:ext cx="10896600" cy="2862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IN" sz="2400" u="sng" dirty="0">
                <a:latin typeface="Times New Roman" panose="02020603050405020304" pitchFamily="18" charset="0"/>
                <a:cs typeface="Times New Roman" panose="02020603050405020304" pitchFamily="18" charset="0"/>
              </a:rPr>
              <a:t>Public sector</a:t>
            </a:r>
            <a:r>
              <a:rPr lang="en-IN" sz="2400" dirty="0">
                <a:latin typeface="Times New Roman" panose="02020603050405020304" pitchFamily="18" charset="0"/>
                <a:cs typeface="Times New Roman" panose="02020603050405020304" pitchFamily="18" charset="0"/>
              </a:rPr>
              <a:t>: SBI Capital Markets, Punjab National bank, IFCI Financial Services</a:t>
            </a:r>
          </a:p>
          <a:p>
            <a:pPr marL="342900" indent="-342900" algn="just">
              <a:lnSpc>
                <a:spcPct val="150000"/>
              </a:lnSpc>
              <a:buFont typeface="Wingdings" panose="05000000000000000000" pitchFamily="2" charset="2"/>
              <a:buChar char="Ø"/>
            </a:pPr>
            <a:r>
              <a:rPr lang="en-IN" sz="2400" u="sng" dirty="0">
                <a:latin typeface="Times New Roman" panose="02020603050405020304" pitchFamily="18" charset="0"/>
                <a:cs typeface="Times New Roman" panose="02020603050405020304" pitchFamily="18" charset="0"/>
              </a:rPr>
              <a:t>Private sector</a:t>
            </a:r>
            <a:r>
              <a:rPr lang="en-IN" sz="2400" dirty="0">
                <a:latin typeface="Times New Roman" panose="02020603050405020304" pitchFamily="18" charset="0"/>
                <a:cs typeface="Times New Roman" panose="02020603050405020304" pitchFamily="18" charset="0"/>
              </a:rPr>
              <a:t>: ICICI Securities, Axis Bank, Bajaj Capital, Tata Capital Markets, Yes Bank, </a:t>
            </a:r>
            <a:r>
              <a:rPr lang="en-IN" sz="2400" dirty="0" err="1">
                <a:latin typeface="Times New Roman" panose="02020603050405020304" pitchFamily="18" charset="0"/>
                <a:cs typeface="Times New Roman" panose="02020603050405020304" pitchFamily="18" charset="0"/>
              </a:rPr>
              <a:t>Kotak</a:t>
            </a:r>
            <a:r>
              <a:rPr lang="en-IN" sz="2400" dirty="0">
                <a:latin typeface="Times New Roman" panose="02020603050405020304" pitchFamily="18" charset="0"/>
                <a:cs typeface="Times New Roman" panose="02020603050405020304" pitchFamily="18" charset="0"/>
              </a:rPr>
              <a:t> Mahindra Capital Company, Reliance Securities</a:t>
            </a:r>
          </a:p>
          <a:p>
            <a:pPr marL="342900" indent="-342900" algn="just">
              <a:lnSpc>
                <a:spcPct val="150000"/>
              </a:lnSpc>
              <a:buFont typeface="Wingdings" panose="05000000000000000000" pitchFamily="2" charset="2"/>
              <a:buChar char="Ø"/>
            </a:pPr>
            <a:r>
              <a:rPr lang="en-IN" sz="2400" u="sng" dirty="0">
                <a:latin typeface="Times New Roman" panose="02020603050405020304" pitchFamily="18" charset="0"/>
                <a:cs typeface="Times New Roman" panose="02020603050405020304" pitchFamily="18" charset="0"/>
              </a:rPr>
              <a:t>Foreign merchant bankers</a:t>
            </a:r>
            <a:r>
              <a:rPr lang="en-IN" sz="2400" dirty="0">
                <a:latin typeface="Times New Roman" panose="02020603050405020304" pitchFamily="18" charset="0"/>
                <a:cs typeface="Times New Roman" panose="02020603050405020304" pitchFamily="18" charset="0"/>
              </a:rPr>
              <a:t>: Goldman Sachs (India) Securities, Morgan Stanley India, Barclays Securities (India), Bank of America, Citigroup Global Markets India</a:t>
            </a:r>
          </a:p>
        </p:txBody>
      </p:sp>
    </p:spTree>
    <p:extLst>
      <p:ext uri="{BB962C8B-B14F-4D97-AF65-F5344CB8AC3E}">
        <p14:creationId xmlns:p14="http://schemas.microsoft.com/office/powerpoint/2010/main" val="2833008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01216" y="195942"/>
            <a:ext cx="11336694" cy="6391469"/>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22530" name="Picture 2" descr="Image result for Structure of Indian Financi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01" y="373776"/>
            <a:ext cx="10279422" cy="568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518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06335" y="1995055"/>
            <a:ext cx="10540538" cy="26018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fontAlgn="base"/>
            <a:r>
              <a:rPr lang="en-IN" sz="6000" b="1" dirty="0"/>
              <a:t>Financial Markets</a:t>
            </a:r>
          </a:p>
        </p:txBody>
      </p:sp>
    </p:spTree>
    <p:extLst>
      <p:ext uri="{BB962C8B-B14F-4D97-AF65-F5344CB8AC3E}">
        <p14:creationId xmlns:p14="http://schemas.microsoft.com/office/powerpoint/2010/main" val="47674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47008" y="1521229"/>
            <a:ext cx="10915996" cy="451441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Content Placeholder 2"/>
          <p:cNvSpPr>
            <a:spLocks noGrp="1"/>
          </p:cNvSpPr>
          <p:nvPr>
            <p:ph idx="1"/>
          </p:nvPr>
        </p:nvSpPr>
        <p:spPr/>
        <p:txBody>
          <a:bodyPr/>
          <a:lstStyle/>
          <a:p>
            <a:pPr marL="0" indent="0">
              <a:buNone/>
            </a:pPr>
            <a:r>
              <a:rPr lang="en-US" b="1" dirty="0">
                <a:solidFill>
                  <a:srgbClr val="FF0000"/>
                </a:solidFill>
              </a:rPr>
              <a:t>Module 2</a:t>
            </a:r>
          </a:p>
          <a:p>
            <a:pPr marL="0" indent="0">
              <a:buNone/>
            </a:pPr>
            <a:r>
              <a:rPr lang="en-US" b="1" dirty="0"/>
              <a:t>Personal Financial Management </a:t>
            </a:r>
          </a:p>
          <a:p>
            <a:pPr marL="0" indent="0">
              <a:buNone/>
            </a:pPr>
            <a:r>
              <a:rPr lang="en-US" b="1" dirty="0"/>
              <a:t>Loans</a:t>
            </a:r>
            <a:r>
              <a:rPr lang="en-US" dirty="0"/>
              <a:t>: Home, Car, Education, Personal, Loan against property and Jewel loan. </a:t>
            </a:r>
          </a:p>
          <a:p>
            <a:pPr marL="0" indent="0">
              <a:buNone/>
            </a:pPr>
            <a:r>
              <a:rPr lang="en-US" b="1" dirty="0"/>
              <a:t>Insurance</a:t>
            </a:r>
            <a:r>
              <a:rPr lang="en-US" dirty="0"/>
              <a:t>: Types of Insurance – ULIP and Term; Health and Disability Income Insurance, Life Insurance. </a:t>
            </a:r>
          </a:p>
          <a:p>
            <a:pPr marL="0" indent="0">
              <a:buNone/>
            </a:pPr>
            <a:r>
              <a:rPr lang="en-US" b="1" dirty="0"/>
              <a:t>Investment</a:t>
            </a:r>
            <a:r>
              <a:rPr lang="en-US" dirty="0"/>
              <a:t>: Investing Basics and Evaluating Bonds, Investing in Stocks and Investing in Mutual Funds, Planning for the Future.</a:t>
            </a:r>
            <a:endParaRPr lang="en-IN" dirty="0"/>
          </a:p>
        </p:txBody>
      </p:sp>
    </p:spTree>
    <p:extLst>
      <p:ext uri="{BB962C8B-B14F-4D97-AF65-F5344CB8AC3E}">
        <p14:creationId xmlns:p14="http://schemas.microsoft.com/office/powerpoint/2010/main" val="1411593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00792" y="590202"/>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marL="285750" indent="-28575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There does not exist a physical or geographical location that can be termed as a financial market but all the financial transactions are deemed to occur in the financial market. So, it can be said that as </a:t>
            </a:r>
            <a:r>
              <a:rPr lang="en-IN" sz="2800" dirty="0">
                <a:solidFill>
                  <a:srgbClr val="C00000"/>
                </a:solidFill>
                <a:latin typeface="Times New Roman" panose="02020603050405020304" pitchFamily="18" charset="0"/>
                <a:cs typeface="Times New Roman" panose="02020603050405020304" pitchFamily="18" charset="0"/>
              </a:rPr>
              <a:t>financial transactions are pervasive in nature</a:t>
            </a:r>
            <a:r>
              <a:rPr lang="en-IN" sz="2800" dirty="0">
                <a:solidFill>
                  <a:schemeClr val="tx1"/>
                </a:solidFill>
                <a:latin typeface="Times New Roman" panose="02020603050405020304" pitchFamily="18" charset="0"/>
                <a:cs typeface="Times New Roman" panose="02020603050405020304" pitchFamily="18" charset="0"/>
              </a:rPr>
              <a:t>, financial </a:t>
            </a:r>
            <a:r>
              <a:rPr lang="en-IN" sz="2800" dirty="0">
                <a:solidFill>
                  <a:srgbClr val="C00000"/>
                </a:solidFill>
                <a:latin typeface="Times New Roman" panose="02020603050405020304" pitchFamily="18" charset="0"/>
                <a:cs typeface="Times New Roman" panose="02020603050405020304" pitchFamily="18" charset="0"/>
              </a:rPr>
              <a:t>markets are also pervasive. </a:t>
            </a: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 financial market is a </a:t>
            </a:r>
            <a:r>
              <a:rPr lang="en-IN" sz="2800" dirty="0">
                <a:solidFill>
                  <a:srgbClr val="C00000"/>
                </a:solidFill>
                <a:latin typeface="Times New Roman" panose="02020603050405020304" pitchFamily="18" charset="0"/>
                <a:cs typeface="Times New Roman" panose="02020603050405020304" pitchFamily="18" charset="0"/>
              </a:rPr>
              <a:t>common place where the buyers and the sellers of financial instruments meet and exchange products</a:t>
            </a:r>
            <a:r>
              <a:rPr lang="en-IN" sz="2800" dirty="0">
                <a:solidFill>
                  <a:schemeClr val="tx1"/>
                </a:solidFill>
                <a:latin typeface="Times New Roman" panose="02020603050405020304" pitchFamily="18" charset="0"/>
                <a:cs typeface="Times New Roman" panose="02020603050405020304" pitchFamily="18" charset="0"/>
              </a:rPr>
              <a:t>. Stock exchange may be termed as a place where these transactions take place and a location for the financial market. </a:t>
            </a:r>
          </a:p>
          <a:p>
            <a:pPr marL="285750" indent="-285750" algn="just" fontAlgn="base">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In India, financial markets are classified as </a:t>
            </a:r>
            <a:r>
              <a:rPr lang="en-IN" sz="2800" dirty="0">
                <a:solidFill>
                  <a:srgbClr val="C00000"/>
                </a:solidFill>
                <a:latin typeface="Times New Roman" panose="02020603050405020304" pitchFamily="18" charset="0"/>
                <a:cs typeface="Times New Roman" panose="02020603050405020304" pitchFamily="18" charset="0"/>
              </a:rPr>
              <a:t>unorganized and organised</a:t>
            </a:r>
            <a:r>
              <a:rPr lang="en-IN" sz="2800" dirty="0">
                <a:solidFill>
                  <a:schemeClr val="tx1"/>
                </a:solidFill>
                <a:latin typeface="Times New Roman" panose="02020603050405020304" pitchFamily="18" charset="0"/>
                <a:cs typeface="Times New Roman" panose="02020603050405020304" pitchFamily="18" charset="0"/>
              </a:rPr>
              <a:t> markets.</a:t>
            </a:r>
          </a:p>
        </p:txBody>
      </p:sp>
      <p:sp>
        <p:nvSpPr>
          <p:cNvPr id="5" name="Rounded Rectangle 4"/>
          <p:cNvSpPr/>
          <p:nvPr/>
        </p:nvSpPr>
        <p:spPr>
          <a:xfrm>
            <a:off x="3465021" y="0"/>
            <a:ext cx="5303520" cy="87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3200" b="1" dirty="0"/>
              <a:t>Financial Markets</a:t>
            </a:r>
          </a:p>
        </p:txBody>
      </p:sp>
    </p:spTree>
    <p:extLst>
      <p:ext uri="{BB962C8B-B14F-4D97-AF65-F5344CB8AC3E}">
        <p14:creationId xmlns:p14="http://schemas.microsoft.com/office/powerpoint/2010/main" val="4090480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59723" y="756454"/>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1905001" y="1752600"/>
            <a:ext cx="5522595" cy="2253822"/>
          </a:xfrm>
          <a:prstGeom prst="rect">
            <a:avLst/>
          </a:prstGeom>
        </p:spPr>
        <p:txBody>
          <a:bodyPr vert="horz" wrap="square" lIns="0" tIns="12065" rIns="0" bIns="0" rtlCol="0">
            <a:spAutoFit/>
          </a:bodyPr>
          <a:lstStyle/>
          <a:p>
            <a:pPr marL="329565" indent="-317500">
              <a:lnSpc>
                <a:spcPct val="150000"/>
              </a:lnSpc>
              <a:spcBef>
                <a:spcPts val="95"/>
              </a:spcBef>
              <a:buSzPct val="96428"/>
              <a:buFont typeface="Wingdings"/>
              <a:buChar char=""/>
              <a:tabLst>
                <a:tab pos="330200" algn="l"/>
              </a:tabLst>
            </a:pPr>
            <a:r>
              <a:rPr lang="en-IN" sz="2400" spc="-10" dirty="0">
                <a:latin typeface="Times New Roman" panose="02020603050405020304" pitchFamily="18" charset="0"/>
                <a:cs typeface="Times New Roman" panose="02020603050405020304" pitchFamily="18" charset="0"/>
              </a:rPr>
              <a:t>ORGANISED </a:t>
            </a:r>
            <a:r>
              <a:rPr lang="en-IN" sz="2400" spc="-5" dirty="0">
                <a:latin typeface="Times New Roman" panose="02020603050405020304" pitchFamily="18" charset="0"/>
                <a:cs typeface="Times New Roman" panose="02020603050405020304" pitchFamily="18" charset="0"/>
              </a:rPr>
              <a:t>MONEY</a:t>
            </a:r>
            <a:r>
              <a:rPr lang="en-IN" sz="2400" spc="-25" dirty="0">
                <a:latin typeface="Times New Roman" panose="02020603050405020304" pitchFamily="18" charset="0"/>
                <a:cs typeface="Times New Roman" panose="02020603050405020304" pitchFamily="18" charset="0"/>
              </a:rPr>
              <a:t> </a:t>
            </a:r>
            <a:r>
              <a:rPr lang="en-IN" sz="2400" spc="-5" dirty="0">
                <a:latin typeface="Times New Roman" panose="02020603050405020304" pitchFamily="18" charset="0"/>
                <a:cs typeface="Times New Roman" panose="02020603050405020304" pitchFamily="18" charset="0"/>
              </a:rPr>
              <a:t>STRUCTURE</a:t>
            </a:r>
            <a:endParaRPr lang="en-IN" sz="2400" dirty="0">
              <a:latin typeface="Times New Roman" panose="02020603050405020304" pitchFamily="18" charset="0"/>
              <a:cs typeface="Times New Roman" panose="02020603050405020304" pitchFamily="18" charset="0"/>
            </a:endParaRPr>
          </a:p>
          <a:p>
            <a:pPr marL="329565" indent="-317500">
              <a:lnSpc>
                <a:spcPct val="150000"/>
              </a:lnSpc>
              <a:spcBef>
                <a:spcPts val="95"/>
              </a:spcBef>
              <a:buSzPct val="96428"/>
              <a:buFont typeface="Wingdings"/>
              <a:buChar char=""/>
              <a:tabLst>
                <a:tab pos="330200" algn="l"/>
              </a:tabLst>
            </a:pPr>
            <a:endParaRPr lang="en-IN" sz="2400" spc="-5" dirty="0">
              <a:latin typeface="Times New Roman" panose="02020603050405020304" pitchFamily="18" charset="0"/>
              <a:cs typeface="Times New Roman" panose="02020603050405020304" pitchFamily="18" charset="0"/>
            </a:endParaRPr>
          </a:p>
          <a:p>
            <a:pPr marL="329565" indent="-317500">
              <a:lnSpc>
                <a:spcPct val="150000"/>
              </a:lnSpc>
              <a:spcBef>
                <a:spcPts val="95"/>
              </a:spcBef>
              <a:buSzPct val="96428"/>
              <a:buFont typeface="Wingdings"/>
              <a:buChar char=""/>
              <a:tabLst>
                <a:tab pos="330200" algn="l"/>
              </a:tabLst>
            </a:pPr>
            <a:r>
              <a:rPr sz="2400" spc="-5" dirty="0">
                <a:latin typeface="Times New Roman" panose="02020603050405020304" pitchFamily="18" charset="0"/>
                <a:cs typeface="Times New Roman" panose="02020603050405020304" pitchFamily="18" charset="0"/>
              </a:rPr>
              <a:t>UNORGANISED MONEY</a:t>
            </a:r>
            <a:r>
              <a:rPr sz="2400" spc="-4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STRUCTURE</a:t>
            </a:r>
            <a:endParaRPr sz="2400" dirty="0">
              <a:latin typeface="Times New Roman" panose="02020603050405020304" pitchFamily="18" charset="0"/>
              <a:cs typeface="Times New Roman" panose="02020603050405020304" pitchFamily="18" charset="0"/>
            </a:endParaRPr>
          </a:p>
        </p:txBody>
      </p:sp>
      <p:sp>
        <p:nvSpPr>
          <p:cNvPr id="5" name="object 5"/>
          <p:cNvSpPr/>
          <p:nvPr/>
        </p:nvSpPr>
        <p:spPr>
          <a:xfrm>
            <a:off x="7262554" y="1167934"/>
            <a:ext cx="3505199" cy="5079076"/>
          </a:xfrm>
          <a:prstGeom prst="rect">
            <a:avLst/>
          </a:prstGeom>
          <a:blipFill>
            <a:blip r:embed="rId2" cstate="print"/>
            <a:stretch>
              <a:fillRect/>
            </a:stretch>
          </a:blipFill>
        </p:spPr>
        <p:txBody>
          <a:bodyPr wrap="square" lIns="0" tIns="0" rIns="0" bIns="0" rtlCol="0"/>
          <a:lstStyle/>
          <a:p>
            <a:endParaRPr/>
          </a:p>
        </p:txBody>
      </p:sp>
      <p:sp>
        <p:nvSpPr>
          <p:cNvPr id="6" name="Rounded Rectangle 5"/>
          <p:cNvSpPr/>
          <p:nvPr/>
        </p:nvSpPr>
        <p:spPr>
          <a:xfrm>
            <a:off x="1996441" y="45024"/>
            <a:ext cx="7953894" cy="87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3200" spc="-10" dirty="0"/>
              <a:t>STRUCTURE </a:t>
            </a:r>
            <a:r>
              <a:rPr lang="en-IN" sz="3200" dirty="0"/>
              <a:t>OF MONEY</a:t>
            </a:r>
            <a:r>
              <a:rPr lang="en-IN" sz="3200" spc="-105" dirty="0"/>
              <a:t> M</a:t>
            </a:r>
            <a:r>
              <a:rPr lang="en-IN" sz="3200" spc="-5" dirty="0"/>
              <a:t>ARKETS</a:t>
            </a:r>
            <a:endParaRPr lang="en-IN" sz="3200" b="1" dirty="0"/>
          </a:p>
        </p:txBody>
      </p:sp>
    </p:spTree>
    <p:extLst>
      <p:ext uri="{BB962C8B-B14F-4D97-AF65-F5344CB8AC3E}">
        <p14:creationId xmlns:p14="http://schemas.microsoft.com/office/powerpoint/2010/main" val="1283336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39256" y="798019"/>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1905000" y="1447801"/>
            <a:ext cx="8150860" cy="5049459"/>
          </a:xfrm>
          <a:prstGeom prst="rect">
            <a:avLst/>
          </a:prstGeom>
        </p:spPr>
        <p:txBody>
          <a:bodyPr vert="horz" wrap="square" lIns="0" tIns="12065" rIns="0" bIns="0" rtlCol="0">
            <a:spAutoFit/>
          </a:bodyPr>
          <a:lstStyle/>
          <a:p>
            <a:pPr marL="12700">
              <a:spcBef>
                <a:spcPts val="95"/>
              </a:spcBef>
            </a:pPr>
            <a:r>
              <a:rPr sz="2400" u="heavy" spc="-40" dirty="0">
                <a:uFill>
                  <a:solidFill>
                    <a:srgbClr val="000000"/>
                  </a:solidFill>
                </a:uFill>
                <a:latin typeface="Times New Roman" panose="02020603050405020304" pitchFamily="18" charset="0"/>
                <a:cs typeface="Times New Roman" panose="02020603050405020304" pitchFamily="18" charset="0"/>
              </a:rPr>
              <a:t>PARTICIPANTS:</a:t>
            </a:r>
            <a:endParaRPr sz="2400" dirty="0">
              <a:latin typeface="Times New Roman" panose="02020603050405020304" pitchFamily="18" charset="0"/>
              <a:cs typeface="Times New Roman" panose="02020603050405020304" pitchFamily="18" charset="0"/>
            </a:endParaRPr>
          </a:p>
          <a:p>
            <a:pPr marL="354965" indent="-342900">
              <a:lnSpc>
                <a:spcPts val="3195"/>
              </a:lnSpc>
              <a:spcBef>
                <a:spcPts val="5"/>
              </a:spcBef>
              <a:buFont typeface="Wingdings" panose="05000000000000000000" pitchFamily="2" charset="2"/>
              <a:buChar char="ü"/>
              <a:tabLst>
                <a:tab pos="622300" algn="l"/>
                <a:tab pos="622935" algn="l"/>
              </a:tabLst>
            </a:pPr>
            <a:r>
              <a:rPr sz="2400" spc="-15" dirty="0">
                <a:latin typeface="Times New Roman" panose="02020603050405020304" pitchFamily="18" charset="0"/>
                <a:cs typeface="Times New Roman" panose="02020603050405020304" pitchFamily="18" charset="0"/>
              </a:rPr>
              <a:t>Reserve </a:t>
            </a:r>
            <a:r>
              <a:rPr sz="2400" spc="-10" dirty="0">
                <a:latin typeface="Times New Roman" panose="02020603050405020304" pitchFamily="18" charset="0"/>
                <a:cs typeface="Times New Roman" panose="02020603050405020304" pitchFamily="18" charset="0"/>
              </a:rPr>
              <a:t>bank </a:t>
            </a:r>
            <a:r>
              <a:rPr sz="2400" spc="-5" dirty="0">
                <a:latin typeface="Times New Roman" panose="02020603050405020304" pitchFamily="18" charset="0"/>
                <a:cs typeface="Times New Roman" panose="02020603050405020304" pitchFamily="18" charset="0"/>
              </a:rPr>
              <a:t>of</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India.</a:t>
            </a:r>
            <a:endParaRPr sz="2400" dirty="0">
              <a:latin typeface="Times New Roman" panose="02020603050405020304" pitchFamily="18" charset="0"/>
              <a:cs typeface="Times New Roman" panose="02020603050405020304" pitchFamily="18" charset="0"/>
            </a:endParaRPr>
          </a:p>
          <a:p>
            <a:pPr marL="354966" indent="-342900">
              <a:lnSpc>
                <a:spcPts val="3025"/>
              </a:lnSpc>
              <a:buFont typeface="Wingdings" panose="05000000000000000000" pitchFamily="2" charset="2"/>
              <a:buChar char="ü"/>
              <a:tabLst>
                <a:tab pos="1026160" algn="l"/>
                <a:tab pos="1026794" algn="l"/>
              </a:tabLst>
            </a:pPr>
            <a:r>
              <a:rPr sz="2400" spc="-10" dirty="0">
                <a:latin typeface="Times New Roman" panose="02020603050405020304" pitchFamily="18" charset="0"/>
                <a:cs typeface="Times New Roman" panose="02020603050405020304" pitchFamily="18" charset="0"/>
              </a:rPr>
              <a:t>DFHI </a:t>
            </a:r>
            <a:r>
              <a:rPr sz="2400" spc="-15" dirty="0">
                <a:latin typeface="Times New Roman" panose="02020603050405020304" pitchFamily="18" charset="0"/>
                <a:cs typeface="Times New Roman" panose="02020603050405020304" pitchFamily="18" charset="0"/>
              </a:rPr>
              <a:t>(discount </a:t>
            </a:r>
            <a:r>
              <a:rPr sz="2400" spc="-5" dirty="0">
                <a:latin typeface="Times New Roman" panose="02020603050405020304" pitchFamily="18" charset="0"/>
                <a:cs typeface="Times New Roman" panose="02020603050405020304" pitchFamily="18" charset="0"/>
              </a:rPr>
              <a:t>and </a:t>
            </a:r>
            <a:r>
              <a:rPr sz="2400" spc="-10" dirty="0">
                <a:latin typeface="Times New Roman" panose="02020603050405020304" pitchFamily="18" charset="0"/>
                <a:cs typeface="Times New Roman" panose="02020603050405020304" pitchFamily="18" charset="0"/>
              </a:rPr>
              <a:t>finance house </a:t>
            </a:r>
            <a:r>
              <a:rPr sz="2400" spc="-5" dirty="0">
                <a:latin typeface="Times New Roman" panose="02020603050405020304" pitchFamily="18" charset="0"/>
                <a:cs typeface="Times New Roman" panose="02020603050405020304" pitchFamily="18" charset="0"/>
              </a:rPr>
              <a:t>of</a:t>
            </a:r>
            <a:r>
              <a:rPr sz="2400" spc="14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India)</a:t>
            </a:r>
            <a:endParaRPr sz="2400" dirty="0">
              <a:latin typeface="Times New Roman" panose="02020603050405020304" pitchFamily="18" charset="0"/>
              <a:cs typeface="Times New Roman" panose="02020603050405020304" pitchFamily="18" charset="0"/>
            </a:endParaRPr>
          </a:p>
          <a:p>
            <a:pPr marL="354965" indent="-342900">
              <a:lnSpc>
                <a:spcPts val="3025"/>
              </a:lnSpc>
              <a:buFont typeface="Wingdings" panose="05000000000000000000" pitchFamily="2" charset="2"/>
              <a:buChar char="ü"/>
              <a:tabLst>
                <a:tab pos="701675" algn="l"/>
                <a:tab pos="702310" algn="l"/>
              </a:tabLst>
            </a:pPr>
            <a:r>
              <a:rPr sz="2400" spc="-10" dirty="0">
                <a:latin typeface="Times New Roman" panose="02020603050405020304" pitchFamily="18" charset="0"/>
                <a:cs typeface="Times New Roman" panose="02020603050405020304" pitchFamily="18" charset="0"/>
              </a:rPr>
              <a:t>Commercial banks:-</a:t>
            </a:r>
            <a:endParaRPr sz="2400" dirty="0">
              <a:latin typeface="Times New Roman" panose="02020603050405020304" pitchFamily="18" charset="0"/>
              <a:cs typeface="Times New Roman" panose="02020603050405020304" pitchFamily="18" charset="0"/>
            </a:endParaRPr>
          </a:p>
          <a:p>
            <a:pPr marL="1144270" lvl="1">
              <a:lnSpc>
                <a:spcPts val="3025"/>
              </a:lnSpc>
              <a:buSzPct val="96428"/>
              <a:tabLst>
                <a:tab pos="1443990" algn="l"/>
              </a:tabLst>
            </a:pPr>
            <a:r>
              <a:rPr sz="2400" u="heavy" spc="-10" dirty="0">
                <a:uFill>
                  <a:solidFill>
                    <a:srgbClr val="000000"/>
                  </a:solidFill>
                </a:uFill>
                <a:latin typeface="Times New Roman" panose="02020603050405020304" pitchFamily="18" charset="0"/>
                <a:cs typeface="Times New Roman" panose="02020603050405020304" pitchFamily="18" charset="0"/>
              </a:rPr>
              <a:t>Public sector</a:t>
            </a:r>
            <a:r>
              <a:rPr sz="2400" u="heavy" spc="35" dirty="0">
                <a:uFill>
                  <a:solidFill>
                    <a:srgbClr val="000000"/>
                  </a:solidFill>
                </a:uFill>
                <a:latin typeface="Times New Roman" panose="02020603050405020304" pitchFamily="18" charset="0"/>
                <a:cs typeface="Times New Roman" panose="02020603050405020304" pitchFamily="18" charset="0"/>
              </a:rPr>
              <a:t> </a:t>
            </a:r>
            <a:r>
              <a:rPr sz="2400" u="heavy" spc="-15" dirty="0">
                <a:uFill>
                  <a:solidFill>
                    <a:srgbClr val="000000"/>
                  </a:solidFill>
                </a:uFill>
                <a:latin typeface="Times New Roman" panose="02020603050405020304" pitchFamily="18" charset="0"/>
                <a:cs typeface="Times New Roman" panose="02020603050405020304" pitchFamily="18" charset="0"/>
              </a:rPr>
              <a:t>banks</a:t>
            </a:r>
            <a:endParaRPr sz="2400" dirty="0">
              <a:latin typeface="Times New Roman" panose="02020603050405020304" pitchFamily="18" charset="0"/>
              <a:cs typeface="Times New Roman" panose="02020603050405020304" pitchFamily="18" charset="0"/>
            </a:endParaRPr>
          </a:p>
          <a:p>
            <a:pPr marL="2664460" marR="2017395" indent="-342900">
              <a:lnSpc>
                <a:spcPts val="3030"/>
              </a:lnSpc>
              <a:spcBef>
                <a:spcPts val="204"/>
              </a:spcBef>
              <a:buFont typeface="Wingdings" panose="05000000000000000000" pitchFamily="2" charset="2"/>
              <a:buChar char="ü"/>
            </a:pPr>
            <a:r>
              <a:rPr sz="2400" spc="-5" dirty="0">
                <a:latin typeface="Times New Roman" panose="02020603050405020304" pitchFamily="18" charset="0"/>
                <a:cs typeface="Times New Roman" panose="02020603050405020304" pitchFamily="18" charset="0"/>
              </a:rPr>
              <a:t>SBI with 7 </a:t>
            </a:r>
            <a:r>
              <a:rPr sz="2400" spc="-10" dirty="0">
                <a:latin typeface="Times New Roman" panose="02020603050405020304" pitchFamily="18" charset="0"/>
                <a:cs typeface="Times New Roman" panose="02020603050405020304" pitchFamily="18" charset="0"/>
              </a:rPr>
              <a:t>subsidiaries  </a:t>
            </a:r>
            <a:r>
              <a:rPr sz="2400" spc="-20" dirty="0">
                <a:latin typeface="Times New Roman" panose="02020603050405020304" pitchFamily="18" charset="0"/>
                <a:cs typeface="Times New Roman" panose="02020603050405020304" pitchFamily="18" charset="0"/>
              </a:rPr>
              <a:t>Cooperative</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banks</a:t>
            </a:r>
            <a:endParaRPr sz="2400" dirty="0">
              <a:latin typeface="Times New Roman" panose="02020603050405020304" pitchFamily="18" charset="0"/>
              <a:cs typeface="Times New Roman" panose="02020603050405020304" pitchFamily="18" charset="0"/>
            </a:endParaRPr>
          </a:p>
          <a:p>
            <a:pPr marL="2664460" indent="-342900">
              <a:lnSpc>
                <a:spcPts val="2805"/>
              </a:lnSpc>
              <a:buFont typeface="Wingdings" panose="05000000000000000000" pitchFamily="2" charset="2"/>
              <a:buChar char="ü"/>
            </a:pPr>
            <a:r>
              <a:rPr sz="2400" spc="-5" dirty="0">
                <a:latin typeface="Times New Roman" panose="02020603050405020304" pitchFamily="18" charset="0"/>
                <a:cs typeface="Times New Roman" panose="02020603050405020304" pitchFamily="18" charset="0"/>
              </a:rPr>
              <a:t>20 </a:t>
            </a:r>
            <a:r>
              <a:rPr sz="2400" spc="-15" dirty="0">
                <a:latin typeface="Times New Roman" panose="02020603050405020304" pitchFamily="18" charset="0"/>
                <a:cs typeface="Times New Roman" panose="02020603050405020304" pitchFamily="18" charset="0"/>
              </a:rPr>
              <a:t>nationalized</a:t>
            </a:r>
            <a:r>
              <a:rPr sz="2400" spc="2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banks</a:t>
            </a:r>
            <a:endParaRPr sz="2400" dirty="0">
              <a:latin typeface="Times New Roman" panose="02020603050405020304" pitchFamily="18" charset="0"/>
              <a:cs typeface="Times New Roman" panose="02020603050405020304" pitchFamily="18" charset="0"/>
            </a:endParaRPr>
          </a:p>
          <a:p>
            <a:pPr marL="1267460" lvl="1">
              <a:lnSpc>
                <a:spcPts val="3025"/>
              </a:lnSpc>
              <a:buSzPct val="96428"/>
              <a:tabLst>
                <a:tab pos="1647189" algn="l"/>
              </a:tabLst>
            </a:pPr>
            <a:r>
              <a:rPr sz="2400" u="heavy" spc="-20" dirty="0">
                <a:uFill>
                  <a:solidFill>
                    <a:srgbClr val="000000"/>
                  </a:solidFill>
                </a:uFill>
                <a:latin typeface="Times New Roman" panose="02020603050405020304" pitchFamily="18" charset="0"/>
                <a:cs typeface="Times New Roman" panose="02020603050405020304" pitchFamily="18" charset="0"/>
              </a:rPr>
              <a:t>Private</a:t>
            </a:r>
            <a:r>
              <a:rPr sz="2400" u="heavy" spc="-5" dirty="0">
                <a:uFill>
                  <a:solidFill>
                    <a:srgbClr val="000000"/>
                  </a:solidFill>
                </a:uFill>
                <a:latin typeface="Times New Roman" panose="02020603050405020304" pitchFamily="18" charset="0"/>
                <a:cs typeface="Times New Roman" panose="02020603050405020304" pitchFamily="18" charset="0"/>
              </a:rPr>
              <a:t> </a:t>
            </a:r>
            <a:r>
              <a:rPr sz="2400" u="heavy" spc="-10" dirty="0">
                <a:uFill>
                  <a:solidFill>
                    <a:srgbClr val="000000"/>
                  </a:solidFill>
                </a:uFill>
                <a:latin typeface="Times New Roman" panose="02020603050405020304" pitchFamily="18" charset="0"/>
                <a:cs typeface="Times New Roman" panose="02020603050405020304" pitchFamily="18" charset="0"/>
              </a:rPr>
              <a:t>banks</a:t>
            </a:r>
            <a:endParaRPr sz="2400" dirty="0">
              <a:latin typeface="Times New Roman" panose="02020603050405020304" pitchFamily="18" charset="0"/>
              <a:cs typeface="Times New Roman" panose="02020603050405020304" pitchFamily="18" charset="0"/>
            </a:endParaRPr>
          </a:p>
          <a:p>
            <a:pPr marL="2664460" marR="3217545" indent="-342900">
              <a:lnSpc>
                <a:spcPts val="3030"/>
              </a:lnSpc>
              <a:spcBef>
                <a:spcPts val="210"/>
              </a:spcBef>
              <a:buFont typeface="Wingdings" panose="05000000000000000000" pitchFamily="2" charset="2"/>
              <a:buChar char="ü"/>
            </a:pPr>
            <a:r>
              <a:rPr sz="2400" spc="-5" dirty="0">
                <a:latin typeface="Times New Roman" panose="02020603050405020304" pitchFamily="18" charset="0"/>
                <a:cs typeface="Times New Roman" panose="02020603050405020304" pitchFamily="18" charset="0"/>
              </a:rPr>
              <a:t>Indian </a:t>
            </a:r>
            <a:r>
              <a:rPr sz="2400" spc="-10" dirty="0">
                <a:latin typeface="Times New Roman" panose="02020603050405020304" pitchFamily="18" charset="0"/>
                <a:cs typeface="Times New Roman" panose="02020603050405020304" pitchFamily="18" charset="0"/>
              </a:rPr>
              <a:t>Banks  </a:t>
            </a:r>
            <a:r>
              <a:rPr sz="2400" spc="-15" dirty="0">
                <a:latin typeface="Times New Roman" panose="02020603050405020304" pitchFamily="18" charset="0"/>
                <a:cs typeface="Times New Roman" panose="02020603050405020304" pitchFamily="18" charset="0"/>
              </a:rPr>
              <a:t>Foreign</a:t>
            </a:r>
            <a:r>
              <a:rPr sz="2400" spc="-7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banks</a:t>
            </a:r>
            <a:endParaRPr sz="2400" dirty="0">
              <a:latin typeface="Times New Roman" panose="02020603050405020304" pitchFamily="18" charset="0"/>
              <a:cs typeface="Times New Roman" panose="02020603050405020304" pitchFamily="18" charset="0"/>
            </a:endParaRPr>
          </a:p>
          <a:p>
            <a:pPr marL="354965" indent="-342900">
              <a:lnSpc>
                <a:spcPts val="2805"/>
              </a:lnSpc>
              <a:buFont typeface="Wingdings" panose="05000000000000000000" pitchFamily="2" charset="2"/>
              <a:buChar char="ü"/>
              <a:tabLst>
                <a:tab pos="701675" algn="l"/>
                <a:tab pos="702310" algn="l"/>
              </a:tabLst>
            </a:pPr>
            <a:r>
              <a:rPr sz="2400" spc="-15" dirty="0">
                <a:latin typeface="Times New Roman" panose="02020603050405020304" pitchFamily="18" charset="0"/>
                <a:cs typeface="Times New Roman" panose="02020603050405020304" pitchFamily="18" charset="0"/>
              </a:rPr>
              <a:t>Development</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bank</a:t>
            </a:r>
            <a:endParaRPr lang="en-IN" sz="2400" dirty="0">
              <a:latin typeface="Times New Roman" panose="02020603050405020304" pitchFamily="18" charset="0"/>
              <a:cs typeface="Times New Roman" panose="02020603050405020304" pitchFamily="18" charset="0"/>
            </a:endParaRPr>
          </a:p>
          <a:p>
            <a:pPr marL="12065">
              <a:lnSpc>
                <a:spcPts val="2805"/>
              </a:lnSpc>
              <a:tabLst>
                <a:tab pos="701675" algn="l"/>
                <a:tab pos="702310" algn="l"/>
              </a:tabLst>
            </a:pPr>
            <a:r>
              <a:rPr lang="en-IN"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 IDBI, </a:t>
            </a:r>
            <a:r>
              <a:rPr sz="2400" spc="-10" dirty="0">
                <a:latin typeface="Times New Roman" panose="02020603050405020304" pitchFamily="18" charset="0"/>
                <a:cs typeface="Times New Roman" panose="02020603050405020304" pitchFamily="18" charset="0"/>
              </a:rPr>
              <a:t>IFCI, </a:t>
            </a:r>
            <a:r>
              <a:rPr sz="2400" spc="-5" dirty="0">
                <a:latin typeface="Times New Roman" panose="02020603050405020304" pitchFamily="18" charset="0"/>
                <a:cs typeface="Times New Roman" panose="02020603050405020304" pitchFamily="18" charset="0"/>
              </a:rPr>
              <a:t>ICICI, </a:t>
            </a:r>
            <a:r>
              <a:rPr sz="2400" spc="-20" dirty="0">
                <a:latin typeface="Times New Roman" panose="02020603050405020304" pitchFamily="18" charset="0"/>
                <a:cs typeface="Times New Roman" panose="02020603050405020304" pitchFamily="18" charset="0"/>
              </a:rPr>
              <a:t>NABARD, </a:t>
            </a:r>
            <a:r>
              <a:rPr sz="2400" spc="-10" dirty="0">
                <a:latin typeface="Times New Roman" panose="02020603050405020304" pitchFamily="18" charset="0"/>
                <a:cs typeface="Times New Roman" panose="02020603050405020304" pitchFamily="18" charset="0"/>
              </a:rPr>
              <a:t>LIC, GIC, </a:t>
            </a:r>
            <a:r>
              <a:rPr sz="2400" spc="-5" dirty="0">
                <a:latin typeface="Times New Roman" panose="02020603050405020304" pitchFamily="18" charset="0"/>
                <a:cs typeface="Times New Roman" panose="02020603050405020304" pitchFamily="18" charset="0"/>
              </a:rPr>
              <a:t>UTI</a:t>
            </a:r>
            <a:r>
              <a:rPr sz="2400" spc="10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etc.</a:t>
            </a:r>
            <a:endParaRPr sz="24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2822287" y="84414"/>
            <a:ext cx="6316286" cy="87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3200" spc="-5" dirty="0"/>
              <a:t>ORGANISED </a:t>
            </a:r>
            <a:r>
              <a:rPr lang="en-IN" sz="3200" dirty="0"/>
              <a:t>MONEY</a:t>
            </a:r>
            <a:r>
              <a:rPr lang="en-IN" sz="3200" spc="-120" dirty="0"/>
              <a:t> </a:t>
            </a:r>
            <a:r>
              <a:rPr lang="en-IN" sz="3200" spc="-10" dirty="0"/>
              <a:t>STRUCTURE</a:t>
            </a:r>
            <a:endParaRPr lang="en-IN" sz="3200" b="1" dirty="0"/>
          </a:p>
        </p:txBody>
      </p:sp>
    </p:spTree>
    <p:extLst>
      <p:ext uri="{BB962C8B-B14F-4D97-AF65-F5344CB8AC3E}">
        <p14:creationId xmlns:p14="http://schemas.microsoft.com/office/powerpoint/2010/main" val="2705638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221467" y="4318761"/>
            <a:ext cx="690245" cy="355600"/>
          </a:xfrm>
          <a:prstGeom prst="rect">
            <a:avLst/>
          </a:prstGeom>
        </p:spPr>
        <p:txBody>
          <a:bodyPr vert="horz" wrap="square" lIns="0" tIns="0" rIns="0" bIns="0" rtlCol="0">
            <a:spAutoFit/>
          </a:bodyPr>
          <a:lstStyle/>
          <a:p>
            <a:pPr>
              <a:lnSpc>
                <a:spcPts val="2655"/>
              </a:lnSpc>
            </a:pPr>
            <a:r>
              <a:rPr sz="2800" spc="-5" dirty="0">
                <a:latin typeface="Calibri"/>
                <a:cs typeface="Calibri"/>
              </a:rPr>
              <a:t>ar</a:t>
            </a:r>
            <a:r>
              <a:rPr sz="2800" spc="-20" dirty="0">
                <a:latin typeface="Calibri"/>
                <a:cs typeface="Calibri"/>
              </a:rPr>
              <a:t>i</a:t>
            </a:r>
            <a:r>
              <a:rPr sz="2800" spc="-5" dirty="0">
                <a:latin typeface="Calibri"/>
                <a:cs typeface="Calibri"/>
              </a:rPr>
              <a:t>es</a:t>
            </a:r>
            <a:endParaRPr sz="2800">
              <a:latin typeface="Calibri"/>
              <a:cs typeface="Calibri"/>
            </a:endParaRPr>
          </a:p>
        </p:txBody>
      </p:sp>
      <p:sp>
        <p:nvSpPr>
          <p:cNvPr id="7" name="Rounded Rectangle 6"/>
          <p:cNvSpPr/>
          <p:nvPr/>
        </p:nvSpPr>
        <p:spPr>
          <a:xfrm>
            <a:off x="1000298" y="686099"/>
            <a:ext cx="10313324"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1905000" y="2515361"/>
            <a:ext cx="4953000" cy="1858842"/>
          </a:xfrm>
          <a:prstGeom prst="rect">
            <a:avLst/>
          </a:prstGeom>
        </p:spPr>
        <p:txBody>
          <a:bodyPr vert="horz" wrap="square" lIns="0" tIns="12065" rIns="0" bIns="0" rtlCol="0">
            <a:spAutoFit/>
          </a:bodyPr>
          <a:lstStyle/>
          <a:p>
            <a:pPr marL="489584" indent="-477520">
              <a:spcBef>
                <a:spcPts val="95"/>
              </a:spcBef>
              <a:buFont typeface="Wingdings" panose="05000000000000000000" pitchFamily="2" charset="2"/>
              <a:buChar char="ü"/>
              <a:tabLst>
                <a:tab pos="489584" algn="l"/>
                <a:tab pos="490220" algn="l"/>
              </a:tabLst>
            </a:pPr>
            <a:r>
              <a:rPr lang="en-IN" sz="2400" spc="-10" dirty="0"/>
              <a:t>  </a:t>
            </a:r>
            <a:r>
              <a:rPr sz="2400" spc="-10" dirty="0"/>
              <a:t>Indigenous</a:t>
            </a:r>
          </a:p>
          <a:p>
            <a:pPr marL="342900" indent="-342900">
              <a:spcBef>
                <a:spcPts val="25"/>
              </a:spcBef>
              <a:buFont typeface="Wingdings" panose="05000000000000000000" pitchFamily="2" charset="2"/>
              <a:buChar char="ü"/>
            </a:pPr>
            <a:endParaRPr sz="2400" dirty="0"/>
          </a:p>
          <a:p>
            <a:pPr marL="650875" indent="-638810">
              <a:buFont typeface="Wingdings" panose="05000000000000000000" pitchFamily="2" charset="2"/>
              <a:buChar char="ü"/>
              <a:tabLst>
                <a:tab pos="650875" algn="l"/>
                <a:tab pos="651510" algn="l"/>
              </a:tabLst>
            </a:pPr>
            <a:r>
              <a:rPr sz="2400" spc="-10" dirty="0"/>
              <a:t>Money</a:t>
            </a:r>
            <a:r>
              <a:rPr sz="2400" spc="15" dirty="0"/>
              <a:t> </a:t>
            </a:r>
            <a:r>
              <a:rPr sz="2400" spc="-15" dirty="0"/>
              <a:t>lenders</a:t>
            </a:r>
          </a:p>
          <a:p>
            <a:pPr marL="342900" indent="-342900">
              <a:spcBef>
                <a:spcPts val="25"/>
              </a:spcBef>
              <a:buFont typeface="Wingdings" panose="05000000000000000000" pitchFamily="2" charset="2"/>
              <a:buChar char="ü"/>
            </a:pPr>
            <a:endParaRPr sz="2400" dirty="0"/>
          </a:p>
          <a:p>
            <a:pPr marL="650875" indent="-638810">
              <a:buFont typeface="Wingdings" panose="05000000000000000000" pitchFamily="2" charset="2"/>
              <a:buChar char="ü"/>
              <a:tabLst>
                <a:tab pos="650875" algn="l"/>
                <a:tab pos="651510" algn="l"/>
              </a:tabLst>
            </a:pPr>
            <a:r>
              <a:rPr sz="2400" spc="-15" dirty="0"/>
              <a:t>Unregulated</a:t>
            </a:r>
            <a:r>
              <a:rPr sz="2400" spc="-35" dirty="0"/>
              <a:t> </a:t>
            </a:r>
            <a:r>
              <a:rPr sz="2400" spc="-10" dirty="0"/>
              <a:t>Intermedi</a:t>
            </a:r>
            <a:r>
              <a:rPr lang="en-US" sz="2400" spc="-10" dirty="0"/>
              <a:t>aries</a:t>
            </a:r>
            <a:endParaRPr sz="2400" spc="-10" dirty="0"/>
          </a:p>
        </p:txBody>
      </p:sp>
      <p:sp>
        <p:nvSpPr>
          <p:cNvPr id="5" name="object 5"/>
          <p:cNvSpPr/>
          <p:nvPr/>
        </p:nvSpPr>
        <p:spPr>
          <a:xfrm>
            <a:off x="7162801" y="1371601"/>
            <a:ext cx="3428999" cy="3657597"/>
          </a:xfrm>
          <a:prstGeom prst="rect">
            <a:avLst/>
          </a:prstGeom>
          <a:blipFill>
            <a:blip r:embed="rId2" cstate="print"/>
            <a:stretch>
              <a:fillRect/>
            </a:stretch>
          </a:blipFill>
        </p:spPr>
        <p:txBody>
          <a:bodyPr wrap="square" lIns="0" tIns="0" rIns="0" bIns="0" rtlCol="0"/>
          <a:lstStyle/>
          <a:p>
            <a:endParaRPr/>
          </a:p>
        </p:txBody>
      </p:sp>
      <p:sp>
        <p:nvSpPr>
          <p:cNvPr id="6" name="Rounded Rectangle 5"/>
          <p:cNvSpPr/>
          <p:nvPr/>
        </p:nvSpPr>
        <p:spPr>
          <a:xfrm>
            <a:off x="3465021" y="0"/>
            <a:ext cx="5303520" cy="87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3200" spc="-5" dirty="0"/>
              <a:t>UNORGANISED</a:t>
            </a:r>
            <a:r>
              <a:rPr lang="en-IN" sz="3200" spc="-85" dirty="0"/>
              <a:t> </a:t>
            </a:r>
            <a:r>
              <a:rPr lang="en-IN" sz="3200" spc="-25" dirty="0"/>
              <a:t>SECTOR</a:t>
            </a:r>
            <a:endParaRPr lang="en-IN" sz="3200" b="1" dirty="0"/>
          </a:p>
        </p:txBody>
      </p:sp>
    </p:spTree>
    <p:extLst>
      <p:ext uri="{BB962C8B-B14F-4D97-AF65-F5344CB8AC3E}">
        <p14:creationId xmlns:p14="http://schemas.microsoft.com/office/powerpoint/2010/main" val="748610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58981" y="706582"/>
            <a:ext cx="10429703"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2" name="object 2"/>
          <p:cNvSpPr txBox="1"/>
          <p:nvPr/>
        </p:nvSpPr>
        <p:spPr>
          <a:xfrm>
            <a:off x="1981201" y="1828800"/>
            <a:ext cx="8086725" cy="3336170"/>
          </a:xfrm>
          <a:prstGeom prst="rect">
            <a:avLst/>
          </a:prstGeom>
        </p:spPr>
        <p:txBody>
          <a:bodyPr vert="horz" wrap="square" lIns="0" tIns="12065" rIns="0" bIns="0" rtlCol="0">
            <a:spAutoFit/>
          </a:bodyPr>
          <a:lstStyle/>
          <a:p>
            <a:pPr marL="355600" marR="81280" indent="-342900">
              <a:lnSpc>
                <a:spcPct val="150000"/>
              </a:lnSpc>
              <a:spcBef>
                <a:spcPts val="95"/>
              </a:spcBef>
              <a:buSzPct val="96428"/>
              <a:buFont typeface="Wingdings" panose="05000000000000000000" pitchFamily="2" charset="2"/>
              <a:buChar char="ü"/>
              <a:tabLst>
                <a:tab pos="330200" algn="l"/>
              </a:tabLst>
            </a:pPr>
            <a:r>
              <a:rPr sz="2400" spc="-20" dirty="0">
                <a:latin typeface="Calibri"/>
                <a:cs typeface="Calibri"/>
              </a:rPr>
              <a:t>Private </a:t>
            </a:r>
            <a:r>
              <a:rPr sz="2400" spc="-10" dirty="0">
                <a:latin typeface="Calibri"/>
                <a:cs typeface="Calibri"/>
              </a:rPr>
              <a:t>firms that </a:t>
            </a:r>
            <a:r>
              <a:rPr sz="2400" spc="-15" dirty="0">
                <a:latin typeface="Calibri"/>
                <a:cs typeface="Calibri"/>
              </a:rPr>
              <a:t>receive </a:t>
            </a:r>
            <a:r>
              <a:rPr sz="2400" spc="-5" dirty="0">
                <a:latin typeface="Calibri"/>
                <a:cs typeface="Calibri"/>
              </a:rPr>
              <a:t>deposits and </a:t>
            </a:r>
            <a:r>
              <a:rPr sz="2400" spc="-10" dirty="0">
                <a:latin typeface="Calibri"/>
                <a:cs typeface="Calibri"/>
              </a:rPr>
              <a:t>give </a:t>
            </a:r>
            <a:r>
              <a:rPr sz="2400" spc="-5" dirty="0">
                <a:latin typeface="Calibri"/>
                <a:cs typeface="Calibri"/>
              </a:rPr>
              <a:t>loans and  </a:t>
            </a:r>
            <a:r>
              <a:rPr sz="2400" spc="-15" dirty="0">
                <a:latin typeface="Calibri"/>
                <a:cs typeface="Calibri"/>
              </a:rPr>
              <a:t>thereby </a:t>
            </a:r>
            <a:r>
              <a:rPr sz="2400" spc="-25" dirty="0">
                <a:latin typeface="Calibri"/>
                <a:cs typeface="Calibri"/>
              </a:rPr>
              <a:t>operate </a:t>
            </a:r>
            <a:r>
              <a:rPr sz="2400" spc="-5" dirty="0">
                <a:latin typeface="Calibri"/>
                <a:cs typeface="Calibri"/>
              </a:rPr>
              <a:t>as</a:t>
            </a:r>
            <a:r>
              <a:rPr sz="2400" spc="35" dirty="0">
                <a:latin typeface="Calibri"/>
                <a:cs typeface="Calibri"/>
              </a:rPr>
              <a:t> </a:t>
            </a:r>
            <a:r>
              <a:rPr sz="2400" spc="-15" dirty="0">
                <a:latin typeface="Calibri"/>
                <a:cs typeface="Calibri"/>
              </a:rPr>
              <a:t>banks</a:t>
            </a:r>
            <a:endParaRPr sz="2400" dirty="0">
              <a:latin typeface="Times New Roman"/>
              <a:cs typeface="Times New Roman"/>
            </a:endParaRPr>
          </a:p>
          <a:p>
            <a:pPr marL="355600" marR="817244" indent="-342900">
              <a:lnSpc>
                <a:spcPct val="150000"/>
              </a:lnSpc>
              <a:spcBef>
                <a:spcPts val="5"/>
              </a:spcBef>
              <a:buSzPct val="96428"/>
              <a:buFont typeface="Wingdings" panose="05000000000000000000" pitchFamily="2" charset="2"/>
              <a:buChar char="ü"/>
              <a:tabLst>
                <a:tab pos="330200" algn="l"/>
              </a:tabLst>
            </a:pPr>
            <a:r>
              <a:rPr sz="2400" spc="-5" dirty="0">
                <a:latin typeface="Calibri"/>
                <a:cs typeface="Calibri"/>
              </a:rPr>
              <a:t>As activities </a:t>
            </a:r>
            <a:r>
              <a:rPr sz="2400" spc="-20" dirty="0">
                <a:latin typeface="Calibri"/>
                <a:cs typeface="Calibri"/>
              </a:rPr>
              <a:t>are </a:t>
            </a:r>
            <a:r>
              <a:rPr sz="2400" spc="-10" dirty="0">
                <a:latin typeface="Calibri"/>
                <a:cs typeface="Calibri"/>
              </a:rPr>
              <a:t>not </a:t>
            </a:r>
            <a:r>
              <a:rPr sz="2400" spc="-15" dirty="0">
                <a:latin typeface="Calibri"/>
                <a:cs typeface="Calibri"/>
              </a:rPr>
              <a:t>regulated properly </a:t>
            </a:r>
            <a:r>
              <a:rPr sz="2400" spc="-20" dirty="0">
                <a:latin typeface="Calibri"/>
                <a:cs typeface="Calibri"/>
              </a:rPr>
              <a:t>,they are  unorganized</a:t>
            </a:r>
            <a:r>
              <a:rPr sz="2400" spc="-5" dirty="0">
                <a:latin typeface="Calibri"/>
                <a:cs typeface="Calibri"/>
              </a:rPr>
              <a:t> </a:t>
            </a:r>
            <a:r>
              <a:rPr sz="2400" spc="-10" dirty="0">
                <a:latin typeface="Calibri"/>
                <a:cs typeface="Calibri"/>
              </a:rPr>
              <a:t>segment</a:t>
            </a:r>
            <a:endParaRPr sz="2400" dirty="0">
              <a:latin typeface="Times New Roman"/>
              <a:cs typeface="Times New Roman"/>
            </a:endParaRPr>
          </a:p>
          <a:p>
            <a:pPr marL="355600" marR="5080" indent="-342900">
              <a:lnSpc>
                <a:spcPct val="150000"/>
              </a:lnSpc>
              <a:buSzPct val="96428"/>
              <a:buFont typeface="Wingdings" panose="05000000000000000000" pitchFamily="2" charset="2"/>
              <a:buChar char="ü"/>
              <a:tabLst>
                <a:tab pos="330200" algn="l"/>
              </a:tabLst>
            </a:pPr>
            <a:r>
              <a:rPr sz="2400" spc="-15" dirty="0">
                <a:latin typeface="Calibri"/>
                <a:cs typeface="Calibri"/>
              </a:rPr>
              <a:t>Broadly </a:t>
            </a:r>
            <a:r>
              <a:rPr sz="2400" spc="-5" dirty="0">
                <a:latin typeface="Calibri"/>
                <a:cs typeface="Calibri"/>
              </a:rPr>
              <a:t>classified </a:t>
            </a:r>
            <a:r>
              <a:rPr sz="2400" spc="-20" dirty="0">
                <a:latin typeface="Calibri"/>
                <a:cs typeface="Calibri"/>
              </a:rPr>
              <a:t>into </a:t>
            </a:r>
            <a:r>
              <a:rPr sz="2400" spc="-5" dirty="0">
                <a:latin typeface="Calibri"/>
                <a:cs typeface="Calibri"/>
              </a:rPr>
              <a:t>4 </a:t>
            </a:r>
            <a:r>
              <a:rPr sz="2400" spc="-15" dirty="0">
                <a:latin typeface="Calibri"/>
                <a:cs typeface="Calibri"/>
              </a:rPr>
              <a:t>groups- </a:t>
            </a:r>
            <a:r>
              <a:rPr sz="2400" spc="-45" dirty="0">
                <a:latin typeface="Calibri"/>
                <a:cs typeface="Calibri"/>
              </a:rPr>
              <a:t>GUJRATI  </a:t>
            </a:r>
            <a:r>
              <a:rPr sz="2400" spc="-40" dirty="0">
                <a:latin typeface="Calibri"/>
                <a:cs typeface="Calibri"/>
              </a:rPr>
              <a:t>SHROFFS,</a:t>
            </a:r>
            <a:r>
              <a:rPr lang="en-US" sz="2400" spc="-40" dirty="0">
                <a:latin typeface="Calibri"/>
                <a:cs typeface="Calibri"/>
              </a:rPr>
              <a:t> </a:t>
            </a:r>
            <a:r>
              <a:rPr sz="2400" spc="-40" dirty="0">
                <a:latin typeface="Calibri"/>
                <a:cs typeface="Calibri"/>
              </a:rPr>
              <a:t>MULTANI </a:t>
            </a:r>
            <a:r>
              <a:rPr sz="2400" spc="-10" dirty="0">
                <a:latin typeface="Calibri"/>
                <a:cs typeface="Calibri"/>
              </a:rPr>
              <a:t>SHROFFS,</a:t>
            </a:r>
            <a:r>
              <a:rPr lang="en-US" sz="2400" spc="-10" dirty="0">
                <a:latin typeface="Calibri"/>
                <a:cs typeface="Calibri"/>
              </a:rPr>
              <a:t> </a:t>
            </a:r>
            <a:r>
              <a:rPr sz="2400" spc="-10" dirty="0">
                <a:latin typeface="Calibri"/>
                <a:cs typeface="Calibri"/>
              </a:rPr>
              <a:t>CHETTIARS </a:t>
            </a:r>
            <a:r>
              <a:rPr lang="en-US" sz="2400" spc="-10" dirty="0">
                <a:latin typeface="Calibri"/>
                <a:cs typeface="Calibri"/>
              </a:rPr>
              <a:t> </a:t>
            </a:r>
            <a:r>
              <a:rPr sz="2400" spc="-5" dirty="0">
                <a:latin typeface="Calibri"/>
                <a:cs typeface="Calibri"/>
              </a:rPr>
              <a:t>AND </a:t>
            </a:r>
            <a:r>
              <a:rPr sz="2400" spc="-30" dirty="0">
                <a:latin typeface="Calibri"/>
                <a:cs typeface="Calibri"/>
              </a:rPr>
              <a:t>MARWARI  </a:t>
            </a:r>
            <a:r>
              <a:rPr sz="2400" spc="-85" dirty="0">
                <a:latin typeface="Calibri"/>
                <a:cs typeface="Calibri"/>
              </a:rPr>
              <a:t>KAYAS</a:t>
            </a:r>
            <a:endParaRPr sz="2400" dirty="0">
              <a:latin typeface="Calibri"/>
              <a:cs typeface="Calibri"/>
            </a:endParaRPr>
          </a:p>
        </p:txBody>
      </p:sp>
      <p:sp>
        <p:nvSpPr>
          <p:cNvPr id="4" name="Rounded Rectangle 3"/>
          <p:cNvSpPr/>
          <p:nvPr/>
        </p:nvSpPr>
        <p:spPr>
          <a:xfrm>
            <a:off x="3465021" y="0"/>
            <a:ext cx="5303520" cy="87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fontAlgn="base"/>
            <a:r>
              <a:rPr lang="en-IN" sz="3200" spc="-15" dirty="0"/>
              <a:t>INDIGENEOUS</a:t>
            </a:r>
            <a:r>
              <a:rPr lang="en-IN" sz="3200" spc="-55" dirty="0"/>
              <a:t>   </a:t>
            </a:r>
            <a:r>
              <a:rPr lang="en-IN" sz="3200" spc="-10" dirty="0"/>
              <a:t>BANKS</a:t>
            </a:r>
            <a:endParaRPr lang="en-IN" sz="3200" b="1" dirty="0"/>
          </a:p>
        </p:txBody>
      </p:sp>
    </p:spTree>
    <p:extLst>
      <p:ext uri="{BB962C8B-B14F-4D97-AF65-F5344CB8AC3E}">
        <p14:creationId xmlns:p14="http://schemas.microsoft.com/office/powerpoint/2010/main" val="4121209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00792" y="681642"/>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669844" y="1828800"/>
            <a:ext cx="6016956" cy="2597506"/>
          </a:xfrm>
          <a:prstGeom prst="rect">
            <a:avLst/>
          </a:prstGeom>
        </p:spPr>
        <p:txBody>
          <a:bodyPr vert="horz" wrap="square" lIns="0" tIns="12065" rIns="0" bIns="0" rtlCol="0">
            <a:spAutoFit/>
          </a:bodyPr>
          <a:lstStyle/>
          <a:p>
            <a:pPr marL="12700">
              <a:spcBef>
                <a:spcPts val="95"/>
              </a:spcBef>
            </a:pPr>
            <a:r>
              <a:rPr sz="2400" spc="-15" dirty="0">
                <a:latin typeface="Times New Roman" panose="02020603050405020304" pitchFamily="18" charset="0"/>
                <a:cs typeface="Times New Roman" panose="02020603050405020304" pitchFamily="18" charset="0"/>
              </a:rPr>
              <a:t>Broadly </a:t>
            </a:r>
            <a:r>
              <a:rPr sz="2400" spc="-5" dirty="0">
                <a:latin typeface="Times New Roman" panose="02020603050405020304" pitchFamily="18" charset="0"/>
                <a:cs typeface="Times New Roman" panose="02020603050405020304" pitchFamily="18" charset="0"/>
              </a:rPr>
              <a:t>classified </a:t>
            </a:r>
            <a:r>
              <a:rPr sz="2400" spc="-20" dirty="0">
                <a:latin typeface="Times New Roman" panose="02020603050405020304" pitchFamily="18" charset="0"/>
                <a:cs typeface="Times New Roman" panose="02020603050405020304" pitchFamily="18" charset="0"/>
              </a:rPr>
              <a:t>into </a:t>
            </a:r>
            <a:r>
              <a:rPr sz="2400" spc="-5" dirty="0">
                <a:latin typeface="Times New Roman" panose="02020603050405020304" pitchFamily="18" charset="0"/>
                <a:cs typeface="Times New Roman" panose="02020603050405020304" pitchFamily="18" charset="0"/>
              </a:rPr>
              <a:t>3</a:t>
            </a:r>
            <a:r>
              <a:rPr sz="2400" spc="5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categories:</a:t>
            </a:r>
            <a:endParaRPr sz="2400" dirty="0">
              <a:latin typeface="Times New Roman" panose="02020603050405020304" pitchFamily="18" charset="0"/>
              <a:cs typeface="Times New Roman" panose="02020603050405020304" pitchFamily="18" charset="0"/>
            </a:endParaRPr>
          </a:p>
          <a:p>
            <a:pPr>
              <a:spcBef>
                <a:spcPts val="25"/>
              </a:spcBef>
            </a:pPr>
            <a:endParaRPr sz="2400" dirty="0">
              <a:latin typeface="Times New Roman" panose="02020603050405020304" pitchFamily="18" charset="0"/>
              <a:cs typeface="Times New Roman" panose="02020603050405020304" pitchFamily="18" charset="0"/>
            </a:endParaRPr>
          </a:p>
          <a:p>
            <a:pPr marL="354965" indent="-342900">
              <a:buSzPct val="96428"/>
              <a:buFont typeface="Wingdings" panose="05000000000000000000" pitchFamily="2" charset="2"/>
              <a:buChar char="ü"/>
              <a:tabLst>
                <a:tab pos="330200" algn="l"/>
              </a:tabLst>
            </a:pPr>
            <a:r>
              <a:rPr sz="2400" spc="-10" dirty="0">
                <a:latin typeface="Times New Roman" panose="02020603050405020304" pitchFamily="18" charset="0"/>
                <a:cs typeface="Times New Roman" panose="02020603050405020304" pitchFamily="18" charset="0"/>
              </a:rPr>
              <a:t>PROFESSIONAL</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MONEYLENDERS</a:t>
            </a:r>
            <a:endParaRPr sz="2400" dirty="0">
              <a:latin typeface="Times New Roman" panose="02020603050405020304" pitchFamily="18" charset="0"/>
              <a:cs typeface="Times New Roman" panose="02020603050405020304" pitchFamily="18" charset="0"/>
            </a:endParaRPr>
          </a:p>
          <a:p>
            <a:pPr marL="342900" indent="-342900">
              <a:spcBef>
                <a:spcPts val="25"/>
              </a:spcBef>
              <a:buFont typeface="Wingdings" panose="05000000000000000000" pitchFamily="2" charset="2"/>
              <a:buChar char="ü"/>
            </a:pPr>
            <a:endParaRPr sz="2400" dirty="0">
              <a:latin typeface="Times New Roman" panose="02020603050405020304" pitchFamily="18" charset="0"/>
              <a:cs typeface="Times New Roman" panose="02020603050405020304" pitchFamily="18" charset="0"/>
            </a:endParaRPr>
          </a:p>
          <a:p>
            <a:pPr marL="354965" indent="-342900">
              <a:buSzPct val="96428"/>
              <a:buFont typeface="Wingdings" panose="05000000000000000000" pitchFamily="2" charset="2"/>
              <a:buChar char="ü"/>
              <a:tabLst>
                <a:tab pos="330200" algn="l"/>
              </a:tabLst>
            </a:pPr>
            <a:r>
              <a:rPr sz="2400" spc="-5" dirty="0">
                <a:latin typeface="Times New Roman" panose="02020603050405020304" pitchFamily="18" charset="0"/>
                <a:cs typeface="Times New Roman" panose="02020603050405020304" pitchFamily="18" charset="0"/>
              </a:rPr>
              <a:t>ITINERANT</a:t>
            </a:r>
            <a:r>
              <a:rPr sz="2400" spc="-10" dirty="0">
                <a:latin typeface="Times New Roman" panose="02020603050405020304" pitchFamily="18" charset="0"/>
                <a:cs typeface="Times New Roman" panose="02020603050405020304" pitchFamily="18" charset="0"/>
              </a:rPr>
              <a:t> MONEYLENDERS</a:t>
            </a:r>
            <a:endParaRPr sz="2400" dirty="0">
              <a:latin typeface="Times New Roman" panose="02020603050405020304" pitchFamily="18" charset="0"/>
              <a:cs typeface="Times New Roman" panose="02020603050405020304" pitchFamily="18" charset="0"/>
            </a:endParaRPr>
          </a:p>
          <a:p>
            <a:pPr marL="342900" indent="-342900">
              <a:spcBef>
                <a:spcPts val="25"/>
              </a:spcBef>
              <a:buFont typeface="Wingdings" panose="05000000000000000000" pitchFamily="2" charset="2"/>
              <a:buChar char="ü"/>
            </a:pPr>
            <a:endParaRPr sz="2400" dirty="0">
              <a:latin typeface="Times New Roman" panose="02020603050405020304" pitchFamily="18" charset="0"/>
              <a:cs typeface="Times New Roman" panose="02020603050405020304" pitchFamily="18" charset="0"/>
            </a:endParaRPr>
          </a:p>
          <a:p>
            <a:pPr marL="354965" indent="-342900">
              <a:buSzPct val="96428"/>
              <a:buFont typeface="Wingdings" panose="05000000000000000000" pitchFamily="2" charset="2"/>
              <a:buChar char="ü"/>
              <a:tabLst>
                <a:tab pos="330200" algn="l"/>
              </a:tabLst>
            </a:pPr>
            <a:r>
              <a:rPr sz="2400" spc="-10" dirty="0">
                <a:latin typeface="Times New Roman" panose="02020603050405020304" pitchFamily="18" charset="0"/>
                <a:cs typeface="Times New Roman" panose="02020603050405020304" pitchFamily="18" charset="0"/>
              </a:rPr>
              <a:t>NON PROFESSIONAL</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MONEYLENDERS</a:t>
            </a:r>
            <a:endParaRPr sz="24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3465021" y="0"/>
            <a:ext cx="5303520" cy="87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3200" spc="-10" dirty="0"/>
              <a:t>MONEY    LENDERS</a:t>
            </a:r>
            <a:endParaRPr lang="en-IN" sz="3200" b="1" dirty="0"/>
          </a:p>
        </p:txBody>
      </p:sp>
    </p:spTree>
    <p:extLst>
      <p:ext uri="{BB962C8B-B14F-4D97-AF65-F5344CB8AC3E}">
        <p14:creationId xmlns:p14="http://schemas.microsoft.com/office/powerpoint/2010/main" val="26449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84167" y="680878"/>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2" name="object 2"/>
          <p:cNvSpPr txBox="1"/>
          <p:nvPr/>
        </p:nvSpPr>
        <p:spPr>
          <a:xfrm>
            <a:off x="2822194" y="1686813"/>
            <a:ext cx="7007606" cy="3890168"/>
          </a:xfrm>
          <a:prstGeom prst="rect">
            <a:avLst/>
          </a:prstGeom>
        </p:spPr>
        <p:txBody>
          <a:bodyPr vert="horz" wrap="square" lIns="0" tIns="12065" rIns="0" bIns="0" rtlCol="0">
            <a:spAutoFit/>
          </a:bodyPr>
          <a:lstStyle/>
          <a:p>
            <a:pPr marL="355600" marR="22860" indent="-342900">
              <a:lnSpc>
                <a:spcPct val="150000"/>
              </a:lnSpc>
              <a:spcBef>
                <a:spcPts val="95"/>
              </a:spcBef>
              <a:buFont typeface="Wingdings" panose="05000000000000000000" pitchFamily="2" charset="2"/>
              <a:buChar char="ü"/>
              <a:tabLst>
                <a:tab pos="355600" algn="l"/>
              </a:tabLst>
            </a:pPr>
            <a:r>
              <a:rPr sz="2400" u="heavy" spc="-10" dirty="0">
                <a:uFill>
                  <a:solidFill>
                    <a:srgbClr val="000000"/>
                  </a:solidFill>
                </a:uFill>
                <a:latin typeface="Times New Roman" panose="02020603050405020304" pitchFamily="18" charset="0"/>
                <a:cs typeface="Times New Roman" panose="02020603050405020304" pitchFamily="18" charset="0"/>
              </a:rPr>
              <a:t>FINANCE </a:t>
            </a:r>
            <a:r>
              <a:rPr sz="2400" u="heavy" spc="-30" dirty="0">
                <a:uFill>
                  <a:solidFill>
                    <a:srgbClr val="000000"/>
                  </a:solidFill>
                </a:uFill>
                <a:latin typeface="Times New Roman" panose="02020603050405020304" pitchFamily="18" charset="0"/>
                <a:cs typeface="Times New Roman" panose="02020603050405020304" pitchFamily="18" charset="0"/>
              </a:rPr>
              <a:t>COMPANIES-</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gives </a:t>
            </a:r>
            <a:r>
              <a:rPr sz="2400" spc="-5" dirty="0">
                <a:latin typeface="Times New Roman" panose="02020603050405020304" pitchFamily="18" charset="0"/>
                <a:cs typeface="Times New Roman" panose="02020603050405020304" pitchFamily="18" charset="0"/>
              </a:rPr>
              <a:t>loans </a:t>
            </a:r>
            <a:r>
              <a:rPr sz="2400" spc="-20" dirty="0">
                <a:latin typeface="Times New Roman" panose="02020603050405020304" pitchFamily="18" charset="0"/>
                <a:cs typeface="Times New Roman" panose="02020603050405020304" pitchFamily="18" charset="0"/>
              </a:rPr>
              <a:t>to </a:t>
            </a:r>
            <a:r>
              <a:rPr sz="2400" spc="-5" dirty="0">
                <a:latin typeface="Times New Roman" panose="02020603050405020304" pitchFamily="18" charset="0"/>
                <a:cs typeface="Times New Roman" panose="02020603050405020304" pitchFamily="18" charset="0"/>
              </a:rPr>
              <a:t>the  </a:t>
            </a:r>
            <a:r>
              <a:rPr sz="2400" spc="-15" dirty="0">
                <a:latin typeface="Times New Roman" panose="02020603050405020304" pitchFamily="18" charset="0"/>
                <a:cs typeface="Times New Roman" panose="02020603050405020304" pitchFamily="18" charset="0"/>
              </a:rPr>
              <a:t>retailers,</a:t>
            </a:r>
            <a:r>
              <a:rPr lang="en-US" sz="2400" spc="-1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artisans </a:t>
            </a:r>
            <a:r>
              <a:rPr sz="2400" spc="-5" dirty="0">
                <a:latin typeface="Times New Roman" panose="02020603050405020304" pitchFamily="18" charset="0"/>
                <a:cs typeface="Times New Roman" panose="02020603050405020304" pitchFamily="18" charset="0"/>
              </a:rPr>
              <a:t>and other </a:t>
            </a:r>
            <a:r>
              <a:rPr sz="2400" spc="-10" dirty="0">
                <a:latin typeface="Times New Roman" panose="02020603050405020304" pitchFamily="18" charset="0"/>
                <a:cs typeface="Times New Roman" panose="02020603050405020304" pitchFamily="18" charset="0"/>
              </a:rPr>
              <a:t>self-employed  </a:t>
            </a:r>
            <a:r>
              <a:rPr sz="2400" spc="-15" dirty="0">
                <a:latin typeface="Times New Roman" panose="02020603050405020304" pitchFamily="18" charset="0"/>
                <a:cs typeface="Times New Roman" panose="02020603050405020304" pitchFamily="18" charset="0"/>
              </a:rPr>
              <a:t>persons</a:t>
            </a:r>
            <a:endParaRPr sz="2400" dirty="0">
              <a:latin typeface="Times New Roman" panose="02020603050405020304" pitchFamily="18" charset="0"/>
              <a:cs typeface="Times New Roman" panose="02020603050405020304" pitchFamily="18" charset="0"/>
            </a:endParaRPr>
          </a:p>
          <a:p>
            <a:pPr marL="342900" indent="-342900">
              <a:lnSpc>
                <a:spcPct val="150000"/>
              </a:lnSpc>
              <a:spcBef>
                <a:spcPts val="25"/>
              </a:spcBef>
              <a:buFont typeface="Wingdings" panose="05000000000000000000" pitchFamily="2" charset="2"/>
              <a:buChar char="ü"/>
            </a:pPr>
            <a:endParaRPr sz="2400" dirty="0">
              <a:latin typeface="Times New Roman" panose="02020603050405020304" pitchFamily="18" charset="0"/>
              <a:cs typeface="Times New Roman" panose="02020603050405020304" pitchFamily="18" charset="0"/>
            </a:endParaRPr>
          </a:p>
          <a:p>
            <a:pPr marL="354965" indent="-342900">
              <a:lnSpc>
                <a:spcPct val="150000"/>
              </a:lnSpc>
              <a:spcBef>
                <a:spcPts val="5"/>
              </a:spcBef>
              <a:buFont typeface="Wingdings" panose="05000000000000000000" pitchFamily="2" charset="2"/>
              <a:buChar char="ü"/>
              <a:tabLst>
                <a:tab pos="554990" algn="l"/>
                <a:tab pos="555625" algn="l"/>
              </a:tabLst>
            </a:pPr>
            <a:r>
              <a:rPr sz="2400" u="heavy" spc="-10" dirty="0">
                <a:uFill>
                  <a:solidFill>
                    <a:srgbClr val="000000"/>
                  </a:solidFill>
                </a:uFill>
                <a:latin typeface="Times New Roman" panose="02020603050405020304" pitchFamily="18" charset="0"/>
                <a:cs typeface="Times New Roman" panose="02020603050405020304" pitchFamily="18" charset="0"/>
              </a:rPr>
              <a:t>CHIT </a:t>
            </a:r>
            <a:r>
              <a:rPr sz="2400" u="heavy" spc="-5" dirty="0">
                <a:uFill>
                  <a:solidFill>
                    <a:srgbClr val="000000"/>
                  </a:solidFill>
                </a:uFill>
                <a:latin typeface="Times New Roman" panose="02020603050405020304" pitchFamily="18" charset="0"/>
                <a:cs typeface="Times New Roman" panose="02020603050405020304" pitchFamily="18" charset="0"/>
              </a:rPr>
              <a:t>FUNDS-</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are </a:t>
            </a:r>
            <a:r>
              <a:rPr sz="2400" spc="-15" dirty="0">
                <a:latin typeface="Times New Roman" panose="02020603050405020304" pitchFamily="18" charset="0"/>
                <a:cs typeface="Times New Roman" panose="02020603050405020304" pitchFamily="18" charset="0"/>
              </a:rPr>
              <a:t>saving</a:t>
            </a:r>
            <a:r>
              <a:rPr sz="2400" spc="6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institutions</a:t>
            </a:r>
            <a:endParaRPr sz="2400" dirty="0">
              <a:latin typeface="Times New Roman" panose="02020603050405020304" pitchFamily="18" charset="0"/>
              <a:cs typeface="Times New Roman" panose="02020603050405020304" pitchFamily="18" charset="0"/>
            </a:endParaRPr>
          </a:p>
          <a:p>
            <a:pPr marL="342900" indent="-342900">
              <a:lnSpc>
                <a:spcPct val="150000"/>
              </a:lnSpc>
              <a:spcBef>
                <a:spcPts val="25"/>
              </a:spcBef>
              <a:buFont typeface="Wingdings" panose="05000000000000000000" pitchFamily="2" charset="2"/>
              <a:buChar char="ü"/>
            </a:pPr>
            <a:endParaRPr sz="2400" dirty="0">
              <a:latin typeface="Times New Roman" panose="02020603050405020304" pitchFamily="18" charset="0"/>
              <a:cs typeface="Times New Roman" panose="02020603050405020304" pitchFamily="18" charset="0"/>
            </a:endParaRPr>
          </a:p>
          <a:p>
            <a:pPr marL="355600" marR="5080" indent="-342900">
              <a:lnSpc>
                <a:spcPct val="150000"/>
              </a:lnSpc>
              <a:buFont typeface="Wingdings" panose="05000000000000000000" pitchFamily="2" charset="2"/>
              <a:buChar char="ü"/>
              <a:tabLst>
                <a:tab pos="631190" algn="l"/>
                <a:tab pos="631825" algn="l"/>
              </a:tabLst>
            </a:pPr>
            <a:r>
              <a:rPr sz="2400" u="heavy" spc="-5" dirty="0">
                <a:uFill>
                  <a:solidFill>
                    <a:srgbClr val="000000"/>
                  </a:solidFill>
                </a:uFill>
                <a:latin typeface="Times New Roman" panose="02020603050405020304" pitchFamily="18" charset="0"/>
                <a:cs typeface="Times New Roman" panose="02020603050405020304" pitchFamily="18" charset="0"/>
              </a:rPr>
              <a:t>NIDHIS</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operate </a:t>
            </a:r>
            <a:r>
              <a:rPr sz="2400" spc="-15" dirty="0">
                <a:latin typeface="Times New Roman" panose="02020603050405020304" pitchFamily="18" charset="0"/>
                <a:cs typeface="Times New Roman" panose="02020603050405020304" pitchFamily="18" charset="0"/>
              </a:rPr>
              <a:t>in unregulated </a:t>
            </a:r>
            <a:r>
              <a:rPr sz="2400" spc="-10" dirty="0">
                <a:latin typeface="Times New Roman" panose="02020603050405020304" pitchFamily="18" charset="0"/>
                <a:cs typeface="Times New Roman" panose="02020603050405020304" pitchFamily="18" charset="0"/>
              </a:rPr>
              <a:t>credit  </a:t>
            </a:r>
            <a:r>
              <a:rPr sz="2400" spc="-20" dirty="0">
                <a:latin typeface="Times New Roman" panose="02020603050405020304" pitchFamily="18" charset="0"/>
                <a:cs typeface="Times New Roman" panose="02020603050405020304" pitchFamily="18" charset="0"/>
              </a:rPr>
              <a:t>market </a:t>
            </a:r>
            <a:r>
              <a:rPr sz="2400" spc="-5" dirty="0">
                <a:latin typeface="Times New Roman" panose="02020603050405020304" pitchFamily="18" charset="0"/>
                <a:cs typeface="Times New Roman" panose="02020603050405020304" pitchFamily="18" charset="0"/>
              </a:rPr>
              <a:t>and </a:t>
            </a:r>
            <a:r>
              <a:rPr sz="2400" spc="-20" dirty="0">
                <a:latin typeface="Times New Roman" panose="02020603050405020304" pitchFamily="18" charset="0"/>
                <a:cs typeface="Times New Roman" panose="02020603050405020304" pitchFamily="18" charset="0"/>
              </a:rPr>
              <a:t>provide </a:t>
            </a:r>
            <a:r>
              <a:rPr sz="2400" spc="-5" dirty="0">
                <a:latin typeface="Times New Roman" panose="02020603050405020304" pitchFamily="18" charset="0"/>
                <a:cs typeface="Times New Roman" panose="02020603050405020304" pitchFamily="18" charset="0"/>
              </a:rPr>
              <a:t>kind of mutual </a:t>
            </a:r>
            <a:r>
              <a:rPr sz="2400" spc="-15" dirty="0">
                <a:latin typeface="Times New Roman" panose="02020603050405020304" pitchFamily="18" charset="0"/>
                <a:cs typeface="Times New Roman" panose="02020603050405020304" pitchFamily="18" charset="0"/>
              </a:rPr>
              <a:t>benefit  </a:t>
            </a:r>
            <a:r>
              <a:rPr sz="2400" spc="-10" dirty="0">
                <a:latin typeface="Times New Roman" panose="02020603050405020304" pitchFamily="18" charset="0"/>
                <a:cs typeface="Times New Roman" panose="02020603050405020304" pitchFamily="18" charset="0"/>
              </a:rPr>
              <a:t>funds</a:t>
            </a:r>
            <a:endParaRPr sz="24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2842260" y="0"/>
            <a:ext cx="6515792" cy="87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3200" spc="-30" dirty="0"/>
              <a:t>UNREGULATED</a:t>
            </a:r>
            <a:r>
              <a:rPr lang="en-IN" sz="3200" spc="-90" dirty="0"/>
              <a:t> </a:t>
            </a:r>
            <a:r>
              <a:rPr lang="en-IN" sz="3200" spc="-5" dirty="0"/>
              <a:t>INTERMEDIARIES</a:t>
            </a:r>
            <a:endParaRPr lang="en-IN" sz="3200" b="1" dirty="0"/>
          </a:p>
        </p:txBody>
      </p:sp>
    </p:spTree>
    <p:extLst>
      <p:ext uri="{BB962C8B-B14F-4D97-AF65-F5344CB8AC3E}">
        <p14:creationId xmlns:p14="http://schemas.microsoft.com/office/powerpoint/2010/main" val="2085933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75607" y="532621"/>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lnSpc>
                <a:spcPts val="1920"/>
              </a:lnSpc>
              <a:spcAft>
                <a:spcPts val="800"/>
              </a:spcAft>
            </a:pPr>
            <a:r>
              <a:rPr lang="en-IN"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rPr>
              <a:t>Financial market is classified in two types of market</a:t>
            </a:r>
          </a:p>
          <a:p>
            <a:pPr algn="just" fontAlgn="base">
              <a:lnSpc>
                <a:spcPts val="1920"/>
              </a:lnSpc>
              <a:spcAft>
                <a:spcPts val="800"/>
              </a:spcAft>
            </a:pPr>
            <a:endParaRPr lang="en-US"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US"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US"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US"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US"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US"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US"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US"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US"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US"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US"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ts val="1920"/>
              </a:lnSpc>
              <a:spcAft>
                <a:spcPts val="800"/>
              </a:spcAft>
            </a:pPr>
            <a:endParaRPr lang="en-US" sz="2800" b="1" dirty="0">
              <a:solidFill>
                <a:srgbClr val="65656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ounded Rectangle 1"/>
          <p:cNvSpPr/>
          <p:nvPr/>
        </p:nvSpPr>
        <p:spPr>
          <a:xfrm>
            <a:off x="2768138" y="75421"/>
            <a:ext cx="699100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KINDS OF FINANCIAL</a:t>
            </a:r>
            <a:r>
              <a:rPr lang="en-IN" sz="3600" spc="-65"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MARKET</a:t>
            </a:r>
          </a:p>
        </p:txBody>
      </p:sp>
      <p:pic>
        <p:nvPicPr>
          <p:cNvPr id="3" name="Picture 2"/>
          <p:cNvPicPr>
            <a:picLocks noChangeAspect="1"/>
          </p:cNvPicPr>
          <p:nvPr/>
        </p:nvPicPr>
        <p:blipFill>
          <a:blip r:embed="rId2"/>
          <a:stretch>
            <a:fillRect/>
          </a:stretch>
        </p:blipFill>
        <p:spPr>
          <a:xfrm>
            <a:off x="3155546" y="1911927"/>
            <a:ext cx="5581650" cy="2992581"/>
          </a:xfrm>
          <a:prstGeom prst="rect">
            <a:avLst/>
          </a:prstGeom>
        </p:spPr>
      </p:pic>
    </p:spTree>
    <p:extLst>
      <p:ext uri="{BB962C8B-B14F-4D97-AF65-F5344CB8AC3E}">
        <p14:creationId xmlns:p14="http://schemas.microsoft.com/office/powerpoint/2010/main" val="3729151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4414" y="606827"/>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marL="571500" indent="-571500" algn="just" fontAlgn="base">
              <a:buFont typeface="Arial" panose="020B0604020202020204" pitchFamily="34" charset="0"/>
              <a:buChar char="•"/>
            </a:pPr>
            <a:r>
              <a:rPr lang="en-IN" sz="3600" dirty="0">
                <a:solidFill>
                  <a:schemeClr val="tx1"/>
                </a:solidFill>
                <a:latin typeface="Times New Roman" panose="02020603050405020304" pitchFamily="18" charset="0"/>
                <a:cs typeface="Times New Roman" panose="02020603050405020304" pitchFamily="18" charset="0"/>
              </a:rPr>
              <a:t>It means a ready market or a short-term market where securities are bought or sold only for a very short duration. </a:t>
            </a:r>
          </a:p>
          <a:p>
            <a:pPr marL="571500" indent="-571500" algn="just" fontAlgn="base">
              <a:buFont typeface="Arial" panose="020B0604020202020204" pitchFamily="34" charset="0"/>
              <a:buChar char="•"/>
            </a:pPr>
            <a:r>
              <a:rPr lang="en-IN" sz="3600" dirty="0">
                <a:solidFill>
                  <a:schemeClr val="tx1"/>
                </a:solidFill>
                <a:latin typeface="Times New Roman" panose="02020603050405020304" pitchFamily="18" charset="0"/>
                <a:cs typeface="Times New Roman" panose="02020603050405020304" pitchFamily="18" charset="0"/>
              </a:rPr>
              <a:t>The tenure usually does not exceed one year thus is considered to be an equivalent to cash only. </a:t>
            </a:r>
          </a:p>
          <a:p>
            <a:pPr marL="571500" indent="-571500" algn="just" fontAlgn="base">
              <a:buFont typeface="Arial" panose="020B0604020202020204" pitchFamily="34" charset="0"/>
              <a:buChar char="•"/>
            </a:pPr>
            <a:r>
              <a:rPr lang="en-IN" sz="3600" dirty="0">
                <a:solidFill>
                  <a:schemeClr val="tx1"/>
                </a:solidFill>
                <a:latin typeface="Times New Roman" panose="02020603050405020304" pitchFamily="18" charset="0"/>
                <a:cs typeface="Times New Roman" panose="02020603050405020304" pitchFamily="18" charset="0"/>
              </a:rPr>
              <a:t>The securities are highly liquid in nature and can be readily converted to the cash. </a:t>
            </a:r>
          </a:p>
          <a:p>
            <a:pPr marL="571500" indent="-571500" algn="just" fontAlgn="base">
              <a:buFont typeface="Arial" panose="020B0604020202020204" pitchFamily="34" charset="0"/>
              <a:buChar char="•"/>
            </a:pPr>
            <a:r>
              <a:rPr lang="en-IN" sz="3600" dirty="0">
                <a:solidFill>
                  <a:schemeClr val="tx1"/>
                </a:solidFill>
                <a:latin typeface="Times New Roman" panose="02020603050405020304" pitchFamily="18" charset="0"/>
                <a:cs typeface="Times New Roman" panose="02020603050405020304" pitchFamily="18" charset="0"/>
              </a:rPr>
              <a:t>The transaction cost is also the minimum.</a:t>
            </a:r>
          </a:p>
        </p:txBody>
      </p:sp>
      <p:sp>
        <p:nvSpPr>
          <p:cNvPr id="3" name="Rounded Rectangle 2"/>
          <p:cNvSpPr/>
          <p:nvPr/>
        </p:nvSpPr>
        <p:spPr>
          <a:xfrm>
            <a:off x="3465021" y="0"/>
            <a:ext cx="5303520" cy="87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spc="-10" dirty="0"/>
              <a:t>MONEY </a:t>
            </a:r>
            <a:r>
              <a:rPr lang="en-IN" sz="3200" dirty="0">
                <a:latin typeface="Times New Roman" panose="02020603050405020304" pitchFamily="18" charset="0"/>
                <a:cs typeface="Times New Roman" panose="02020603050405020304" pitchFamily="18" charset="0"/>
              </a:rPr>
              <a:t>MARKET</a:t>
            </a:r>
          </a:p>
        </p:txBody>
      </p:sp>
    </p:spTree>
    <p:extLst>
      <p:ext uri="{BB962C8B-B14F-4D97-AF65-F5344CB8AC3E}">
        <p14:creationId xmlns:p14="http://schemas.microsoft.com/office/powerpoint/2010/main" val="2565584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30036" y="565870"/>
            <a:ext cx="10155382"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2" name="object 2"/>
          <p:cNvSpPr txBox="1"/>
          <p:nvPr/>
        </p:nvSpPr>
        <p:spPr>
          <a:xfrm>
            <a:off x="2743200" y="2133601"/>
            <a:ext cx="5073650" cy="3366947"/>
          </a:xfrm>
          <a:prstGeom prst="rect">
            <a:avLst/>
          </a:prstGeom>
        </p:spPr>
        <p:txBody>
          <a:bodyPr vert="horz" wrap="square" lIns="0" tIns="12065" rIns="0" bIns="0" rtlCol="0">
            <a:spAutoFit/>
          </a:bodyPr>
          <a:lstStyle/>
          <a:p>
            <a:pPr marL="469265" indent="-457200">
              <a:spcBef>
                <a:spcPts val="95"/>
              </a:spcBef>
              <a:buSzPct val="96428"/>
              <a:buFont typeface="Wingdings" panose="05000000000000000000" pitchFamily="2" charset="2"/>
              <a:buChar char="ü"/>
              <a:tabLst>
                <a:tab pos="330200" algn="l"/>
              </a:tabLst>
            </a:pPr>
            <a:r>
              <a:rPr sz="2400" spc="-10" dirty="0">
                <a:latin typeface="Times New Roman" panose="02020603050405020304" pitchFamily="18" charset="0"/>
                <a:cs typeface="Times New Roman" panose="02020603050405020304" pitchFamily="18" charset="0"/>
              </a:rPr>
              <a:t>Absence </a:t>
            </a:r>
            <a:r>
              <a:rPr sz="2400" spc="-5" dirty="0">
                <a:latin typeface="Times New Roman" panose="02020603050405020304" pitchFamily="18" charset="0"/>
                <a:cs typeface="Times New Roman" panose="02020603050405020304" pitchFamily="18" charset="0"/>
              </a:rPr>
              <a:t>of</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integration</a:t>
            </a:r>
            <a:endParaRPr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endParaRPr sz="2400" dirty="0">
              <a:latin typeface="Times New Roman" panose="02020603050405020304" pitchFamily="18" charset="0"/>
              <a:cs typeface="Times New Roman" panose="02020603050405020304" pitchFamily="18" charset="0"/>
            </a:endParaRPr>
          </a:p>
          <a:p>
            <a:pPr marL="469265" indent="-457200">
              <a:spcBef>
                <a:spcPts val="2035"/>
              </a:spcBef>
              <a:buSzPct val="96428"/>
              <a:buFont typeface="Wingdings" panose="05000000000000000000" pitchFamily="2" charset="2"/>
              <a:buChar char="ü"/>
              <a:tabLst>
                <a:tab pos="330200" algn="l"/>
              </a:tabLst>
            </a:pPr>
            <a:r>
              <a:rPr sz="2400" spc="-15" dirty="0">
                <a:latin typeface="Times New Roman" panose="02020603050405020304" pitchFamily="18" charset="0"/>
                <a:cs typeface="Times New Roman" panose="02020603050405020304" pitchFamily="18" charset="0"/>
              </a:rPr>
              <a:t>Shortage </a:t>
            </a:r>
            <a:r>
              <a:rPr sz="2400" spc="-5" dirty="0">
                <a:latin typeface="Times New Roman" panose="02020603050405020304" pitchFamily="18" charset="0"/>
                <a:cs typeface="Times New Roman" panose="02020603050405020304" pitchFamily="18" charset="0"/>
              </a:rPr>
              <a:t>of </a:t>
            </a:r>
            <a:r>
              <a:rPr sz="2400" spc="-10" dirty="0">
                <a:latin typeface="Times New Roman" panose="02020603050405020304" pitchFamily="18" charset="0"/>
                <a:cs typeface="Times New Roman" panose="02020603050405020304" pitchFamily="18" charset="0"/>
              </a:rPr>
              <a:t>funds</a:t>
            </a:r>
            <a:endParaRPr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endParaRPr sz="2400" dirty="0">
              <a:latin typeface="Times New Roman" panose="02020603050405020304" pitchFamily="18" charset="0"/>
              <a:cs typeface="Times New Roman" panose="02020603050405020304" pitchFamily="18" charset="0"/>
            </a:endParaRPr>
          </a:p>
          <a:p>
            <a:pPr marL="469265" indent="-457200">
              <a:spcBef>
                <a:spcPts val="2030"/>
              </a:spcBef>
              <a:buSzPct val="96428"/>
              <a:buFont typeface="Wingdings" panose="05000000000000000000" pitchFamily="2" charset="2"/>
              <a:buChar char="ü"/>
              <a:tabLst>
                <a:tab pos="330200" algn="l"/>
              </a:tabLst>
            </a:pPr>
            <a:r>
              <a:rPr sz="2400" spc="-10" dirty="0">
                <a:latin typeface="Times New Roman" panose="02020603050405020304" pitchFamily="18" charset="0"/>
                <a:cs typeface="Times New Roman" panose="02020603050405020304" pitchFamily="18" charset="0"/>
              </a:rPr>
              <a:t>Lower </a:t>
            </a:r>
            <a:r>
              <a:rPr sz="2400" spc="-35" dirty="0">
                <a:latin typeface="Times New Roman" panose="02020603050405020304" pitchFamily="18" charset="0"/>
                <a:cs typeface="Times New Roman" panose="02020603050405020304" pitchFamily="18" charset="0"/>
              </a:rPr>
              <a:t>rate </a:t>
            </a:r>
            <a:r>
              <a:rPr sz="2400" spc="-5" dirty="0">
                <a:latin typeface="Times New Roman" panose="02020603050405020304" pitchFamily="18" charset="0"/>
                <a:cs typeface="Times New Roman" panose="02020603050405020304" pitchFamily="18" charset="0"/>
              </a:rPr>
              <a:t>of</a:t>
            </a:r>
            <a:r>
              <a:rPr sz="2400" spc="2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return</a:t>
            </a:r>
            <a:endParaRPr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endParaRPr sz="2400" dirty="0">
              <a:latin typeface="Times New Roman" panose="02020603050405020304" pitchFamily="18" charset="0"/>
              <a:cs typeface="Times New Roman" panose="02020603050405020304" pitchFamily="18" charset="0"/>
            </a:endParaRPr>
          </a:p>
          <a:p>
            <a:pPr marL="469265" indent="-457200">
              <a:spcBef>
                <a:spcPts val="2035"/>
              </a:spcBef>
              <a:buSzPct val="96428"/>
              <a:buFont typeface="Wingdings" panose="05000000000000000000" pitchFamily="2" charset="2"/>
              <a:buChar char="ü"/>
              <a:tabLst>
                <a:tab pos="330200" algn="l"/>
              </a:tabLst>
            </a:pPr>
            <a:r>
              <a:rPr sz="2400" spc="-15" dirty="0">
                <a:latin typeface="Times New Roman" panose="02020603050405020304" pitchFamily="18" charset="0"/>
                <a:cs typeface="Times New Roman" panose="02020603050405020304" pitchFamily="18" charset="0"/>
              </a:rPr>
              <a:t>Larger </a:t>
            </a:r>
            <a:r>
              <a:rPr sz="2400" spc="-10" dirty="0">
                <a:latin typeface="Times New Roman" panose="02020603050405020304" pitchFamily="18" charset="0"/>
                <a:cs typeface="Times New Roman" panose="02020603050405020304" pitchFamily="18" charset="0"/>
              </a:rPr>
              <a:t>amount </a:t>
            </a:r>
            <a:r>
              <a:rPr sz="2400" spc="-5" dirty="0">
                <a:latin typeface="Times New Roman" panose="02020603050405020304" pitchFamily="18" charset="0"/>
                <a:cs typeface="Times New Roman" panose="02020603050405020304" pitchFamily="18" charset="0"/>
              </a:rPr>
              <a:t>of </a:t>
            </a:r>
            <a:r>
              <a:rPr sz="2400" spc="-10" dirty="0">
                <a:latin typeface="Times New Roman" panose="02020603050405020304" pitchFamily="18" charset="0"/>
                <a:cs typeface="Times New Roman" panose="02020603050405020304" pitchFamily="18" charset="0"/>
              </a:rPr>
              <a:t>transaction</a:t>
            </a:r>
            <a:r>
              <a:rPr sz="2400" spc="1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fee</a:t>
            </a:r>
            <a:endParaRPr sz="24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3162300" y="24939"/>
            <a:ext cx="6490854" cy="87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spc="-50" dirty="0"/>
              <a:t>DISADVANTAGES </a:t>
            </a:r>
            <a:r>
              <a:rPr lang="en-IN" sz="3200" spc="-5" dirty="0"/>
              <a:t>OF MONEY</a:t>
            </a:r>
            <a:r>
              <a:rPr lang="en-IN" sz="3200" spc="5" dirty="0"/>
              <a:t> </a:t>
            </a:r>
            <a:r>
              <a:rPr lang="en-IN" sz="3200" spc="-5" dirty="0"/>
              <a:t>MARKET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25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47008" y="1446415"/>
            <a:ext cx="10915996" cy="458923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Content Placeholder 2"/>
          <p:cNvSpPr>
            <a:spLocks noGrp="1"/>
          </p:cNvSpPr>
          <p:nvPr>
            <p:ph idx="1"/>
          </p:nvPr>
        </p:nvSpPr>
        <p:spPr/>
        <p:txBody>
          <a:bodyPr>
            <a:normAutofit/>
          </a:bodyPr>
          <a:lstStyle/>
          <a:p>
            <a:pPr marL="0" indent="0">
              <a:buNone/>
            </a:pPr>
            <a:r>
              <a:rPr lang="en-US" b="1" dirty="0">
                <a:solidFill>
                  <a:srgbClr val="FF0000"/>
                </a:solidFill>
              </a:rPr>
              <a:t>Module 3</a:t>
            </a:r>
            <a:endParaRPr lang="en-US" b="1" dirty="0"/>
          </a:p>
          <a:p>
            <a:pPr marL="0" indent="0">
              <a:buNone/>
            </a:pPr>
            <a:r>
              <a:rPr lang="en-US" b="1" dirty="0"/>
              <a:t>Income Tax </a:t>
            </a:r>
          </a:p>
          <a:p>
            <a:pPr marL="0" indent="0">
              <a:buNone/>
            </a:pPr>
            <a:r>
              <a:rPr lang="en-US" b="1" dirty="0"/>
              <a:t>Income Tax Act</a:t>
            </a:r>
            <a:r>
              <a:rPr lang="en-US" dirty="0"/>
              <a:t> </a:t>
            </a:r>
            <a:r>
              <a:rPr lang="en-US" b="1" dirty="0"/>
              <a:t>Basics</a:t>
            </a:r>
            <a:r>
              <a:rPr lang="en-US" dirty="0"/>
              <a:t>- Introduction to Income Tax Act, 1961 </a:t>
            </a:r>
          </a:p>
          <a:p>
            <a:pPr marL="0" indent="0">
              <a:buNone/>
            </a:pPr>
            <a:r>
              <a:rPr lang="en-US" b="1" dirty="0"/>
              <a:t>Heads of Income and Computation of Total Income and Tax Liability- </a:t>
            </a:r>
            <a:r>
              <a:rPr lang="en-US" dirty="0"/>
              <a:t>Heads of Income and Computation of Total Income under various heads, Clubbing Provisions, Set off and Carry forward of Losses, Deductions, Assessment of Income and tax liability of different persons. </a:t>
            </a:r>
          </a:p>
          <a:p>
            <a:pPr marL="0" indent="0">
              <a:buNone/>
            </a:pPr>
            <a:r>
              <a:rPr lang="en-US" b="1" dirty="0"/>
              <a:t>Tax Management, Administrative Procedures and ICDS </a:t>
            </a:r>
            <a:r>
              <a:rPr lang="en-US" dirty="0"/>
              <a:t>- TDS, TCS and Advance Tax Administrative Procedures, ICDS.</a:t>
            </a:r>
            <a:endParaRPr lang="en-IN" dirty="0"/>
          </a:p>
        </p:txBody>
      </p:sp>
    </p:spTree>
    <p:extLst>
      <p:ext uri="{BB962C8B-B14F-4D97-AF65-F5344CB8AC3E}">
        <p14:creationId xmlns:p14="http://schemas.microsoft.com/office/powerpoint/2010/main" val="3396551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39383" y="552651"/>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r>
              <a:rPr lang="en-IN" sz="2400" dirty="0">
                <a:solidFill>
                  <a:schemeClr val="tx1"/>
                </a:solidFill>
                <a:latin typeface="Times New Roman" panose="02020603050405020304" pitchFamily="18" charset="0"/>
                <a:cs typeface="Times New Roman" panose="02020603050405020304" pitchFamily="18" charset="0"/>
              </a:rPr>
              <a:t>It is a market where securities are usually held for long-term basis, i.e., more than one year. They do not have a fixed maturity or expiry date. The buyer can hold the same, till the time he wishes to do so. </a:t>
            </a:r>
          </a:p>
          <a:p>
            <a:pPr algn="just" fontAlgn="base"/>
            <a:r>
              <a:rPr lang="en-IN" sz="2400" b="1" dirty="0">
                <a:solidFill>
                  <a:srgbClr val="C00000"/>
                </a:solidFill>
                <a:latin typeface="Times New Roman" panose="02020603050405020304" pitchFamily="18" charset="0"/>
                <a:cs typeface="Times New Roman" panose="02020603050405020304" pitchFamily="18" charset="0"/>
              </a:rPr>
              <a:t>1) Equity Market </a:t>
            </a:r>
            <a:r>
              <a:rPr lang="en-IN" sz="2400" b="1" dirty="0">
                <a:solidFill>
                  <a:schemeClr val="tx1"/>
                </a:solidFill>
                <a:latin typeface="Times New Roman" panose="02020603050405020304" pitchFamily="18" charset="0"/>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p>
            <a:pPr algn="just" fontAlgn="base"/>
            <a:r>
              <a:rPr lang="en-IN" sz="2400" dirty="0">
                <a:solidFill>
                  <a:schemeClr val="tx1"/>
                </a:solidFill>
                <a:latin typeface="Times New Roman" panose="02020603050405020304" pitchFamily="18" charset="0"/>
                <a:cs typeface="Times New Roman" panose="02020603050405020304" pitchFamily="18" charset="0"/>
              </a:rPr>
              <a:t>It comprises of the equity shares of the company. Equity shares are further classified in two categories : </a:t>
            </a:r>
          </a:p>
          <a:p>
            <a:pPr algn="just" fontAlgn="base"/>
            <a:r>
              <a:rPr lang="en-IN" sz="2400" b="1" dirty="0" err="1">
                <a:solidFill>
                  <a:srgbClr val="0070C0"/>
                </a:solidFill>
                <a:latin typeface="Times New Roman" panose="02020603050405020304" pitchFamily="18" charset="0"/>
                <a:cs typeface="Times New Roman" panose="02020603050405020304" pitchFamily="18" charset="0"/>
              </a:rPr>
              <a:t>i</a:t>
            </a:r>
            <a:r>
              <a:rPr lang="en-IN" sz="2400" b="1" dirty="0">
                <a:solidFill>
                  <a:srgbClr val="0070C0"/>
                </a:solidFill>
                <a:latin typeface="Times New Roman" panose="02020603050405020304" pitchFamily="18" charset="0"/>
                <a:cs typeface="Times New Roman" panose="02020603050405020304" pitchFamily="18" charset="0"/>
              </a:rPr>
              <a:t>) Primary Market : </a:t>
            </a:r>
            <a:endParaRPr lang="en-IN" sz="2400" dirty="0">
              <a:solidFill>
                <a:srgbClr val="0070C0"/>
              </a:solidFill>
              <a:latin typeface="Times New Roman" panose="02020603050405020304" pitchFamily="18" charset="0"/>
              <a:cs typeface="Times New Roman" panose="02020603050405020304" pitchFamily="18" charset="0"/>
            </a:endParaRPr>
          </a:p>
          <a:p>
            <a:pPr algn="just" fontAlgn="base"/>
            <a:r>
              <a:rPr lang="en-IN" sz="2400" dirty="0">
                <a:solidFill>
                  <a:schemeClr val="tx1"/>
                </a:solidFill>
                <a:latin typeface="Times New Roman" panose="02020603050405020304" pitchFamily="18" charset="0"/>
                <a:cs typeface="Times New Roman" panose="02020603050405020304" pitchFamily="18" charset="0"/>
              </a:rPr>
              <a:t>Where the shares are. being sold for the very first time, i.e., Initial Public Offer (IPO) and Right Issues.</a:t>
            </a:r>
          </a:p>
          <a:p>
            <a:pPr algn="just" fontAlgn="base"/>
            <a:endParaRPr lang="en-IN" sz="2400" dirty="0">
              <a:solidFill>
                <a:schemeClr val="tx1"/>
              </a:solidFill>
              <a:latin typeface="Times New Roman" panose="02020603050405020304" pitchFamily="18" charset="0"/>
              <a:cs typeface="Times New Roman" panose="02020603050405020304" pitchFamily="18" charset="0"/>
            </a:endParaRPr>
          </a:p>
          <a:p>
            <a:pPr algn="just" fontAlgn="base"/>
            <a:r>
              <a:rPr lang="en-IN" sz="2400" b="1" dirty="0">
                <a:solidFill>
                  <a:srgbClr val="0070C0"/>
                </a:solidFill>
                <a:latin typeface="Times New Roman" panose="02020603050405020304" pitchFamily="18" charset="0"/>
                <a:cs typeface="Times New Roman" panose="02020603050405020304" pitchFamily="18" charset="0"/>
              </a:rPr>
              <a:t>ii) Secondary Market : </a:t>
            </a:r>
            <a:endParaRPr lang="en-IN" sz="2400" dirty="0">
              <a:solidFill>
                <a:srgbClr val="0070C0"/>
              </a:solidFill>
              <a:latin typeface="Times New Roman" panose="02020603050405020304" pitchFamily="18" charset="0"/>
              <a:cs typeface="Times New Roman" panose="02020603050405020304" pitchFamily="18" charset="0"/>
            </a:endParaRPr>
          </a:p>
          <a:p>
            <a:pPr algn="just" fontAlgn="base"/>
            <a:r>
              <a:rPr lang="en-IN" sz="2400" dirty="0">
                <a:solidFill>
                  <a:schemeClr val="tx1"/>
                </a:solidFill>
                <a:latin typeface="Times New Roman" panose="02020603050405020304" pitchFamily="18" charset="0"/>
                <a:cs typeface="Times New Roman" panose="02020603050405020304" pitchFamily="18" charset="0"/>
              </a:rPr>
              <a:t>Where the existing shares are bought or sold, after they were originally issued to the public. These shares are listed on stock exchange through which they can be traded.</a:t>
            </a:r>
          </a:p>
        </p:txBody>
      </p:sp>
      <p:sp>
        <p:nvSpPr>
          <p:cNvPr id="4" name="Rounded Rectangle 3"/>
          <p:cNvSpPr/>
          <p:nvPr/>
        </p:nvSpPr>
        <p:spPr>
          <a:xfrm>
            <a:off x="3465021" y="0"/>
            <a:ext cx="5303520" cy="87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spc="-10" dirty="0"/>
              <a:t>CAPITAL </a:t>
            </a:r>
            <a:r>
              <a:rPr lang="en-IN" sz="3200" dirty="0">
                <a:latin typeface="Times New Roman" panose="02020603050405020304" pitchFamily="18" charset="0"/>
                <a:cs typeface="Times New Roman" panose="02020603050405020304" pitchFamily="18" charset="0"/>
              </a:rPr>
              <a:t>MARKET</a:t>
            </a:r>
          </a:p>
        </p:txBody>
      </p:sp>
    </p:spTree>
    <p:extLst>
      <p:ext uri="{BB962C8B-B14F-4D97-AF65-F5344CB8AC3E}">
        <p14:creationId xmlns:p14="http://schemas.microsoft.com/office/powerpoint/2010/main" val="4753144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39383" y="552651"/>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r>
              <a:rPr lang="en-IN" sz="2800" b="1" dirty="0">
                <a:solidFill>
                  <a:srgbClr val="C00000"/>
                </a:solidFill>
                <a:latin typeface="Times New Roman" panose="02020603050405020304" pitchFamily="18" charset="0"/>
                <a:cs typeface="Times New Roman" panose="02020603050405020304" pitchFamily="18" charset="0"/>
              </a:rPr>
              <a:t>2) Debt Market : </a:t>
            </a:r>
            <a:endParaRPr lang="en-IN" sz="2800" dirty="0">
              <a:solidFill>
                <a:srgbClr val="C00000"/>
              </a:solidFill>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It is the financial market in which </a:t>
            </a:r>
            <a:r>
              <a:rPr lang="en-IN" sz="2800" dirty="0">
                <a:solidFill>
                  <a:srgbClr val="C00000"/>
                </a:solidFill>
                <a:latin typeface="Times New Roman" panose="02020603050405020304" pitchFamily="18" charset="0"/>
                <a:cs typeface="Times New Roman" panose="02020603050405020304" pitchFamily="18" charset="0"/>
              </a:rPr>
              <a:t>debt securities </a:t>
            </a:r>
            <a:r>
              <a:rPr lang="en-IN" sz="2800" dirty="0">
                <a:solidFill>
                  <a:schemeClr val="tx1"/>
                </a:solidFill>
                <a:latin typeface="Times New Roman" panose="02020603050405020304" pitchFamily="18" charset="0"/>
                <a:cs typeface="Times New Roman" panose="02020603050405020304" pitchFamily="18" charset="0"/>
              </a:rPr>
              <a:t>are bought and sold by the investors. </a:t>
            </a:r>
          </a:p>
          <a:p>
            <a:pPr marL="457200" indent="-457200" algn="just" fontAlgn="base">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These securities are in the nature of </a:t>
            </a:r>
            <a:r>
              <a:rPr lang="en-IN" sz="2800" dirty="0">
                <a:solidFill>
                  <a:srgbClr val="C00000"/>
                </a:solidFill>
                <a:latin typeface="Times New Roman" panose="02020603050405020304" pitchFamily="18" charset="0"/>
                <a:cs typeface="Times New Roman" panose="02020603050405020304" pitchFamily="18" charset="0"/>
              </a:rPr>
              <a:t>bonds or debentures </a:t>
            </a:r>
            <a:r>
              <a:rPr lang="en-IN" sz="2800" dirty="0">
                <a:solidFill>
                  <a:schemeClr val="tx1"/>
                </a:solidFill>
                <a:latin typeface="Times New Roman" panose="02020603050405020304" pitchFamily="18" charset="0"/>
                <a:cs typeface="Times New Roman" panose="02020603050405020304" pitchFamily="18" charset="0"/>
              </a:rPr>
              <a:t>and carry a fixed rate of return.</a:t>
            </a:r>
          </a:p>
          <a:p>
            <a:pPr marL="457200" indent="-457200" algn="just" fontAlgn="base">
              <a:buFont typeface="Wingdings" panose="05000000000000000000" pitchFamily="2" charset="2"/>
              <a:buChar char="Ø"/>
            </a:pPr>
            <a:r>
              <a:rPr lang="en-IN" sz="2800" dirty="0">
                <a:solidFill>
                  <a:schemeClr val="tx1"/>
                </a:solidFill>
                <a:latin typeface="Times New Roman" panose="02020603050405020304" pitchFamily="18" charset="0"/>
                <a:cs typeface="Times New Roman" panose="02020603050405020304" pitchFamily="18" charset="0"/>
              </a:rPr>
              <a:t>They are fixed income bearing securities that are issued by the Central and State Governments municipal corporations, other government bodies, and commercial entities like financial institutions, banks, PSU, public limited companies, etc.</a:t>
            </a:r>
          </a:p>
          <a:p>
            <a:pPr algn="just" fontAlgn="base"/>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985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806335" y="1995055"/>
            <a:ext cx="10540538" cy="26018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fontAlgn="base"/>
            <a:r>
              <a:rPr lang="en-IN" sz="3200" b="1" dirty="0">
                <a:latin typeface="Times New Roman" panose="02020603050405020304" pitchFamily="18" charset="0"/>
                <a:cs typeface="Times New Roman" panose="02020603050405020304" pitchFamily="18" charset="0"/>
              </a:rPr>
              <a:t>Financial Instruments/ Securities/Assets</a:t>
            </a:r>
          </a:p>
        </p:txBody>
      </p:sp>
    </p:spTree>
    <p:extLst>
      <p:ext uri="{BB962C8B-B14F-4D97-AF65-F5344CB8AC3E}">
        <p14:creationId xmlns:p14="http://schemas.microsoft.com/office/powerpoint/2010/main" val="3934987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11390" y="748593"/>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object 3"/>
          <p:cNvSpPr txBox="1"/>
          <p:nvPr/>
        </p:nvSpPr>
        <p:spPr>
          <a:xfrm>
            <a:off x="2848824" y="2050031"/>
            <a:ext cx="7118350" cy="2966197"/>
          </a:xfrm>
          <a:prstGeom prst="rect">
            <a:avLst/>
          </a:prstGeom>
        </p:spPr>
        <p:txBody>
          <a:bodyPr vert="horz" wrap="square" lIns="0" tIns="163830" rIns="0" bIns="0" rtlCol="0">
            <a:spAutoFit/>
          </a:bodyPr>
          <a:lstStyle/>
          <a:p>
            <a:pPr marL="355600" indent="-342900">
              <a:lnSpc>
                <a:spcPct val="150000"/>
              </a:lnSpc>
              <a:spcBef>
                <a:spcPts val="1290"/>
              </a:spcBef>
              <a:buChar char="•"/>
              <a:tabLst>
                <a:tab pos="355600" algn="l"/>
              </a:tabLst>
            </a:pPr>
            <a:r>
              <a:rPr sz="3600" spc="-5" dirty="0">
                <a:latin typeface="Times New Roman"/>
                <a:cs typeface="Times New Roman"/>
              </a:rPr>
              <a:t>Money market</a:t>
            </a:r>
            <a:r>
              <a:rPr sz="3600" spc="-30" dirty="0">
                <a:latin typeface="Times New Roman"/>
                <a:cs typeface="Times New Roman"/>
              </a:rPr>
              <a:t> </a:t>
            </a:r>
            <a:r>
              <a:rPr sz="3600" spc="-5" dirty="0">
                <a:latin typeface="Times New Roman"/>
                <a:cs typeface="Times New Roman"/>
              </a:rPr>
              <a:t>instruments.</a:t>
            </a:r>
            <a:endParaRPr sz="3600" dirty="0">
              <a:latin typeface="Times New Roman"/>
              <a:cs typeface="Times New Roman"/>
            </a:endParaRPr>
          </a:p>
          <a:p>
            <a:pPr marL="355600" indent="-342900">
              <a:lnSpc>
                <a:spcPct val="150000"/>
              </a:lnSpc>
              <a:spcBef>
                <a:spcPts val="1190"/>
              </a:spcBef>
              <a:buChar char="•"/>
              <a:tabLst>
                <a:tab pos="355600" algn="l"/>
              </a:tabLst>
            </a:pPr>
            <a:r>
              <a:rPr sz="3600" dirty="0">
                <a:latin typeface="Times New Roman"/>
                <a:cs typeface="Times New Roman"/>
              </a:rPr>
              <a:t>Capital </a:t>
            </a:r>
            <a:r>
              <a:rPr sz="3600" spc="-5" dirty="0">
                <a:latin typeface="Times New Roman"/>
                <a:cs typeface="Times New Roman"/>
              </a:rPr>
              <a:t>market</a:t>
            </a:r>
            <a:r>
              <a:rPr sz="3600" spc="-85" dirty="0">
                <a:latin typeface="Times New Roman"/>
                <a:cs typeface="Times New Roman"/>
              </a:rPr>
              <a:t> </a:t>
            </a:r>
            <a:r>
              <a:rPr sz="3600" spc="-5" dirty="0">
                <a:latin typeface="Times New Roman"/>
                <a:cs typeface="Times New Roman"/>
              </a:rPr>
              <a:t>instruments.</a:t>
            </a:r>
            <a:endParaRPr sz="3600" dirty="0">
              <a:latin typeface="Times New Roman"/>
              <a:cs typeface="Times New Roman"/>
            </a:endParaRPr>
          </a:p>
          <a:p>
            <a:pPr marL="355600" indent="-342900">
              <a:lnSpc>
                <a:spcPct val="150000"/>
              </a:lnSpc>
              <a:spcBef>
                <a:spcPts val="1200"/>
              </a:spcBef>
              <a:buChar char="•"/>
              <a:tabLst>
                <a:tab pos="355600" algn="l"/>
                <a:tab pos="2238375" algn="l"/>
              </a:tabLst>
            </a:pPr>
            <a:r>
              <a:rPr sz="3600" dirty="0">
                <a:latin typeface="Times New Roman"/>
                <a:cs typeface="Times New Roman"/>
              </a:rPr>
              <a:t>Hybrid</a:t>
            </a:r>
            <a:r>
              <a:rPr lang="en-US" sz="3600" dirty="0">
                <a:latin typeface="Times New Roman"/>
                <a:cs typeface="Times New Roman"/>
              </a:rPr>
              <a:t> </a:t>
            </a:r>
            <a:r>
              <a:rPr sz="3600" spc="-5" dirty="0">
                <a:latin typeface="Times New Roman"/>
                <a:cs typeface="Times New Roman"/>
              </a:rPr>
              <a:t>instruments.</a:t>
            </a:r>
            <a:endParaRPr sz="3600" dirty="0">
              <a:latin typeface="Times New Roman"/>
              <a:cs typeface="Times New Roman"/>
            </a:endParaRPr>
          </a:p>
        </p:txBody>
      </p:sp>
      <p:sp>
        <p:nvSpPr>
          <p:cNvPr id="2" name="Rounded Rectangle 1"/>
          <p:cNvSpPr/>
          <p:nvPr/>
        </p:nvSpPr>
        <p:spPr>
          <a:xfrm>
            <a:off x="2451141" y="139862"/>
            <a:ext cx="791371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latin typeface="Times New Roman" panose="02020603050405020304" pitchFamily="18" charset="0"/>
                <a:cs typeface="Times New Roman" panose="02020603050405020304" pitchFamily="18" charset="0"/>
              </a:rPr>
              <a:t>3 Types of Financial Instruments</a:t>
            </a:r>
            <a:endParaRPr lang="en-IN" sz="4400" dirty="0"/>
          </a:p>
        </p:txBody>
      </p:sp>
    </p:spTree>
    <p:extLst>
      <p:ext uri="{BB962C8B-B14F-4D97-AF65-F5344CB8AC3E}">
        <p14:creationId xmlns:p14="http://schemas.microsoft.com/office/powerpoint/2010/main" val="1134841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80011" y="477981"/>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268963" y="1059520"/>
            <a:ext cx="9899779" cy="4822987"/>
          </a:xfrm>
          <a:prstGeom prst="rect">
            <a:avLst/>
          </a:prstGeom>
        </p:spPr>
        <p:txBody>
          <a:bodyPr wrap="square">
            <a:spAutoFit/>
          </a:bodyPr>
          <a:lstStyle/>
          <a:p>
            <a:pPr algn="just" fontAlgn="base">
              <a:lnSpc>
                <a:spcPts val="192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On the basis of term the financial instruments can be classified into following three types:</a:t>
            </a:r>
          </a:p>
          <a:p>
            <a:pPr marL="342900" lvl="0" indent="-342900" algn="just" fontAlgn="base">
              <a:lnSpc>
                <a:spcPct val="107000"/>
              </a:lnSpc>
              <a:spcBef>
                <a:spcPts val="375"/>
              </a:spcBef>
              <a:spcAft>
                <a:spcPts val="375"/>
              </a:spcAft>
              <a:buFont typeface="+mj-lt"/>
              <a:buAutoNum type="arabicPeriod"/>
              <a:tabLst>
                <a:tab pos="457200" algn="l"/>
              </a:tabLst>
            </a:pPr>
            <a:r>
              <a:rPr lang="en-IN" sz="2400" dirty="0">
                <a:latin typeface="Times New Roman" panose="02020603050405020304" pitchFamily="18" charset="0"/>
                <a:ea typeface="Calibri" panose="020F0502020204030204" pitchFamily="34" charset="0"/>
                <a:cs typeface="Times New Roman" panose="02020603050405020304" pitchFamily="18" charset="0"/>
              </a:rPr>
              <a:t>Short-Term</a:t>
            </a:r>
          </a:p>
          <a:p>
            <a:pPr marL="342900" lvl="0" indent="-342900" algn="just" fontAlgn="base">
              <a:lnSpc>
                <a:spcPct val="107000"/>
              </a:lnSpc>
              <a:spcBef>
                <a:spcPts val="375"/>
              </a:spcBef>
              <a:spcAft>
                <a:spcPts val="375"/>
              </a:spcAft>
              <a:buFont typeface="+mj-lt"/>
              <a:buAutoNum type="arabicPeriod"/>
              <a:tabLst>
                <a:tab pos="457200" algn="l"/>
              </a:tabLst>
            </a:pPr>
            <a:r>
              <a:rPr lang="en-IN" sz="2400" dirty="0">
                <a:latin typeface="Times New Roman" panose="02020603050405020304" pitchFamily="18" charset="0"/>
                <a:ea typeface="Calibri" panose="020F0502020204030204" pitchFamily="34" charset="0"/>
                <a:cs typeface="Times New Roman" panose="02020603050405020304" pitchFamily="18" charset="0"/>
              </a:rPr>
              <a:t>Long-Term</a:t>
            </a:r>
          </a:p>
          <a:p>
            <a:pPr marL="342900" lvl="0" indent="-342900" algn="just" fontAlgn="base">
              <a:lnSpc>
                <a:spcPct val="107000"/>
              </a:lnSpc>
              <a:spcBef>
                <a:spcPts val="375"/>
              </a:spcBef>
              <a:spcAft>
                <a:spcPts val="375"/>
              </a:spcAft>
              <a:buFont typeface="+mj-lt"/>
              <a:buAutoNum type="arabicPeriod"/>
              <a:tabLst>
                <a:tab pos="457200" algn="l"/>
              </a:tabLst>
            </a:pPr>
            <a:r>
              <a:rPr lang="en-IN" sz="2400" dirty="0">
                <a:latin typeface="Times New Roman" panose="02020603050405020304" pitchFamily="18" charset="0"/>
                <a:ea typeface="Calibri" panose="020F0502020204030204" pitchFamily="34" charset="0"/>
                <a:cs typeface="Times New Roman" panose="02020603050405020304" pitchFamily="18" charset="0"/>
              </a:rPr>
              <a:t>Medium-Term</a:t>
            </a:r>
          </a:p>
          <a:p>
            <a:pPr marL="342900" lvl="0" indent="-342900" algn="just" fontAlgn="base">
              <a:lnSpc>
                <a:spcPct val="107000"/>
              </a:lnSpc>
              <a:spcBef>
                <a:spcPts val="375"/>
              </a:spcBef>
              <a:spcAft>
                <a:spcPts val="375"/>
              </a:spcAft>
              <a:buFont typeface="+mj-lt"/>
              <a:buAutoNum type="arabicPeriod"/>
              <a:tabLst>
                <a:tab pos="457200" algn="l"/>
              </a:tabLs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a:r>
              <a:rPr lang="en-IN" sz="2400" b="1" dirty="0">
                <a:latin typeface="Times New Roman" panose="02020603050405020304" pitchFamily="18" charset="0"/>
                <a:cs typeface="Times New Roman" panose="02020603050405020304" pitchFamily="18" charset="0"/>
              </a:rPr>
              <a:t>1) Short-Term Financial Instruments:</a:t>
            </a:r>
            <a:endParaRPr lang="en-IN" sz="2400" dirty="0">
              <a:latin typeface="Times New Roman" panose="02020603050405020304" pitchFamily="18" charset="0"/>
              <a:cs typeface="Times New Roman" panose="02020603050405020304" pitchFamily="18" charset="0"/>
            </a:endParaRPr>
          </a:p>
          <a:p>
            <a:pPr algn="just" fontAlgn="base"/>
            <a:r>
              <a:rPr lang="en-IN" sz="2400" dirty="0">
                <a:latin typeface="Times New Roman" panose="02020603050405020304" pitchFamily="18" charset="0"/>
                <a:cs typeface="Times New Roman" panose="02020603050405020304" pitchFamily="18" charset="0"/>
              </a:rPr>
              <a:t>The short-term financial instruments include the instruments which are of less than one year. The various types of securities are T-bills and commercial paper. The different kinds of cash can be deposits, certificate of deposits, etc. which are as follows : </a:t>
            </a:r>
          </a:p>
          <a:p>
            <a:pPr lvl="0" algn="just" fontAlgn="base">
              <a:lnSpc>
                <a:spcPct val="107000"/>
              </a:lnSpc>
              <a:spcBef>
                <a:spcPts val="375"/>
              </a:spcBef>
              <a:spcAft>
                <a:spcPts val="375"/>
              </a:spcAft>
              <a:tabLst>
                <a:tab pos="457200" algn="l"/>
              </a:tabLst>
            </a:pPr>
            <a:endParaRPr lang="en-IN" sz="1600" dirty="0">
              <a:solidFill>
                <a:srgbClr val="656565"/>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2551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73020" y="762953"/>
            <a:ext cx="9946433" cy="5516549"/>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2572174" y="0"/>
            <a:ext cx="694812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spc="-30" dirty="0">
                <a:latin typeface="Times New Roman" panose="02020603050405020304" pitchFamily="18" charset="0"/>
                <a:cs typeface="Times New Roman" panose="02020603050405020304" pitchFamily="18" charset="0"/>
              </a:rPr>
              <a:t>M</a:t>
            </a:r>
            <a:r>
              <a:rPr lang="en-IN" sz="4400" spc="-5" dirty="0">
                <a:latin typeface="Times New Roman" panose="02020603050405020304" pitchFamily="18" charset="0"/>
                <a:cs typeface="Times New Roman" panose="02020603050405020304" pitchFamily="18" charset="0"/>
              </a:rPr>
              <a:t>o</a:t>
            </a:r>
            <a:r>
              <a:rPr lang="en-IN" sz="4400" spc="-10" dirty="0">
                <a:latin typeface="Times New Roman" panose="02020603050405020304" pitchFamily="18" charset="0"/>
                <a:cs typeface="Times New Roman" panose="02020603050405020304" pitchFamily="18" charset="0"/>
              </a:rPr>
              <a:t>n</a:t>
            </a:r>
            <a:r>
              <a:rPr lang="en-IN" sz="4400" spc="-5" dirty="0">
                <a:latin typeface="Times New Roman" panose="02020603050405020304" pitchFamily="18" charset="0"/>
                <a:cs typeface="Times New Roman" panose="02020603050405020304" pitchFamily="18" charset="0"/>
              </a:rPr>
              <a:t>e</a:t>
            </a:r>
            <a:r>
              <a:rPr lang="en-IN" sz="4400" dirty="0">
                <a:latin typeface="Times New Roman" panose="02020603050405020304" pitchFamily="18" charset="0"/>
                <a:cs typeface="Times New Roman" panose="02020603050405020304" pitchFamily="18" charset="0"/>
              </a:rPr>
              <a:t>y</a:t>
            </a:r>
            <a:r>
              <a:rPr lang="en-IN" sz="4400" spc="-25" dirty="0">
                <a:latin typeface="Times New Roman" panose="02020603050405020304" pitchFamily="18" charset="0"/>
                <a:cs typeface="Times New Roman" panose="02020603050405020304" pitchFamily="18" charset="0"/>
              </a:rPr>
              <a:t> </a:t>
            </a:r>
            <a:r>
              <a:rPr lang="en-IN" sz="4400" spc="-5" dirty="0">
                <a:latin typeface="Times New Roman" panose="02020603050405020304" pitchFamily="18" charset="0"/>
                <a:cs typeface="Times New Roman" panose="02020603050405020304" pitchFamily="18" charset="0"/>
              </a:rPr>
              <a:t>ma</a:t>
            </a:r>
            <a:r>
              <a:rPr lang="en-IN" sz="4400" dirty="0">
                <a:latin typeface="Times New Roman" panose="02020603050405020304" pitchFamily="18" charset="0"/>
                <a:cs typeface="Times New Roman" panose="02020603050405020304" pitchFamily="18" charset="0"/>
              </a:rPr>
              <a:t>r</a:t>
            </a:r>
            <a:r>
              <a:rPr lang="en-IN" sz="4400" spc="-10" dirty="0">
                <a:latin typeface="Times New Roman" panose="02020603050405020304" pitchFamily="18" charset="0"/>
                <a:cs typeface="Times New Roman" panose="02020603050405020304" pitchFamily="18" charset="0"/>
              </a:rPr>
              <a:t>k</a:t>
            </a:r>
            <a:r>
              <a:rPr lang="en-IN" sz="4400" spc="-5" dirty="0">
                <a:latin typeface="Times New Roman" panose="02020603050405020304" pitchFamily="18" charset="0"/>
                <a:cs typeface="Times New Roman" panose="02020603050405020304" pitchFamily="18" charset="0"/>
              </a:rPr>
              <a:t>e</a:t>
            </a:r>
            <a:r>
              <a:rPr lang="en-IN" sz="4400" dirty="0">
                <a:latin typeface="Times New Roman" panose="02020603050405020304" pitchFamily="18" charset="0"/>
                <a:cs typeface="Times New Roman" panose="02020603050405020304" pitchFamily="18" charset="0"/>
              </a:rPr>
              <a:t>t </a:t>
            </a:r>
            <a:r>
              <a:rPr lang="en-IN" sz="4400" spc="-5" dirty="0">
                <a:latin typeface="Times New Roman" panose="02020603050405020304" pitchFamily="18" charset="0"/>
                <a:cs typeface="Times New Roman" panose="02020603050405020304" pitchFamily="18" charset="0"/>
              </a:rPr>
              <a:t>ins</a:t>
            </a:r>
            <a:r>
              <a:rPr lang="en-IN" sz="4400" spc="-10" dirty="0">
                <a:latin typeface="Times New Roman" panose="02020603050405020304" pitchFamily="18" charset="0"/>
                <a:cs typeface="Times New Roman" panose="02020603050405020304" pitchFamily="18" charset="0"/>
              </a:rPr>
              <a:t>t</a:t>
            </a:r>
            <a:r>
              <a:rPr lang="en-IN" sz="4400" dirty="0">
                <a:latin typeface="Times New Roman" panose="02020603050405020304" pitchFamily="18" charset="0"/>
                <a:cs typeface="Times New Roman" panose="02020603050405020304" pitchFamily="18" charset="0"/>
              </a:rPr>
              <a:t>r</a:t>
            </a:r>
            <a:r>
              <a:rPr lang="en-IN" sz="4400" spc="-5" dirty="0">
                <a:latin typeface="Times New Roman" panose="02020603050405020304" pitchFamily="18" charset="0"/>
                <a:cs typeface="Times New Roman" panose="02020603050405020304" pitchFamily="18" charset="0"/>
              </a:rPr>
              <a:t>umen</a:t>
            </a:r>
            <a:r>
              <a:rPr lang="en-IN" sz="4400" spc="-10" dirty="0">
                <a:latin typeface="Times New Roman" panose="02020603050405020304" pitchFamily="18" charset="0"/>
                <a:cs typeface="Times New Roman" panose="02020603050405020304" pitchFamily="18" charset="0"/>
              </a:rPr>
              <a:t>t</a:t>
            </a:r>
            <a:r>
              <a:rPr lang="en-IN" sz="4400" dirty="0">
                <a:latin typeface="Times New Roman" panose="02020603050405020304" pitchFamily="18" charset="0"/>
                <a:cs typeface="Times New Roman" panose="02020603050405020304" pitchFamily="18" charset="0"/>
              </a:rPr>
              <a:t>s</a:t>
            </a:r>
            <a:endParaRPr lang="en-IN" sz="4400" dirty="0"/>
          </a:p>
        </p:txBody>
      </p:sp>
      <p:sp>
        <p:nvSpPr>
          <p:cNvPr id="3" name="object 3"/>
          <p:cNvSpPr txBox="1"/>
          <p:nvPr/>
        </p:nvSpPr>
        <p:spPr>
          <a:xfrm>
            <a:off x="2995375" y="1591596"/>
            <a:ext cx="4894580" cy="4244752"/>
          </a:xfrm>
          <a:prstGeom prst="rect">
            <a:avLst/>
          </a:prstGeom>
        </p:spPr>
        <p:txBody>
          <a:bodyPr vert="horz" wrap="square" lIns="0" tIns="127000" rIns="0" bIns="0" rtlCol="0">
            <a:spAutoFit/>
          </a:bodyPr>
          <a:lstStyle/>
          <a:p>
            <a:pPr marL="927100" indent="-914400">
              <a:lnSpc>
                <a:spcPct val="150000"/>
              </a:lnSpc>
              <a:spcBef>
                <a:spcPts val="1000"/>
              </a:spcBef>
              <a:buAutoNum type="arabicPeriod"/>
              <a:tabLst>
                <a:tab pos="926465" algn="l"/>
                <a:tab pos="927100" algn="l"/>
              </a:tabLst>
            </a:pPr>
            <a:r>
              <a:rPr sz="3200" spc="-10" dirty="0">
                <a:latin typeface="Times New Roman"/>
                <a:cs typeface="Times New Roman"/>
              </a:rPr>
              <a:t>Call/Notice</a:t>
            </a:r>
            <a:r>
              <a:rPr sz="3200" spc="-25" dirty="0">
                <a:latin typeface="Times New Roman"/>
                <a:cs typeface="Times New Roman"/>
              </a:rPr>
              <a:t> </a:t>
            </a:r>
            <a:r>
              <a:rPr sz="3200" spc="-5" dirty="0">
                <a:latin typeface="Times New Roman"/>
                <a:cs typeface="Times New Roman"/>
              </a:rPr>
              <a:t>Money</a:t>
            </a:r>
            <a:endParaRPr sz="3200" dirty="0">
              <a:latin typeface="Times New Roman"/>
              <a:cs typeface="Times New Roman"/>
            </a:endParaRPr>
          </a:p>
          <a:p>
            <a:pPr marL="927100" indent="-914400">
              <a:lnSpc>
                <a:spcPct val="150000"/>
              </a:lnSpc>
              <a:spcBef>
                <a:spcPts val="900"/>
              </a:spcBef>
              <a:buAutoNum type="arabicPeriod"/>
              <a:tabLst>
                <a:tab pos="926465" algn="l"/>
                <a:tab pos="927100" algn="l"/>
              </a:tabLst>
            </a:pPr>
            <a:r>
              <a:rPr sz="3200" dirty="0">
                <a:latin typeface="Times New Roman"/>
                <a:cs typeface="Times New Roman"/>
              </a:rPr>
              <a:t>Treasury</a:t>
            </a:r>
            <a:r>
              <a:rPr sz="3200" spc="15" dirty="0">
                <a:latin typeface="Times New Roman"/>
                <a:cs typeface="Times New Roman"/>
              </a:rPr>
              <a:t> </a:t>
            </a:r>
            <a:r>
              <a:rPr sz="3200" spc="-10" dirty="0">
                <a:latin typeface="Times New Roman"/>
                <a:cs typeface="Times New Roman"/>
              </a:rPr>
              <a:t>Bills</a:t>
            </a:r>
            <a:endParaRPr sz="3200" dirty="0">
              <a:latin typeface="Times New Roman"/>
              <a:cs typeface="Times New Roman"/>
            </a:endParaRPr>
          </a:p>
          <a:p>
            <a:pPr marL="927100" indent="-914400">
              <a:lnSpc>
                <a:spcPct val="150000"/>
              </a:lnSpc>
              <a:spcBef>
                <a:spcPts val="900"/>
              </a:spcBef>
              <a:buAutoNum type="arabicPeriod"/>
              <a:tabLst>
                <a:tab pos="926465" algn="l"/>
                <a:tab pos="927100" algn="l"/>
              </a:tabLst>
            </a:pPr>
            <a:r>
              <a:rPr sz="3200" spc="-5" dirty="0">
                <a:latin typeface="Times New Roman"/>
                <a:cs typeface="Times New Roman"/>
              </a:rPr>
              <a:t>Term</a:t>
            </a:r>
            <a:r>
              <a:rPr sz="3200" spc="-35" dirty="0">
                <a:latin typeface="Times New Roman"/>
                <a:cs typeface="Times New Roman"/>
              </a:rPr>
              <a:t> </a:t>
            </a:r>
            <a:r>
              <a:rPr sz="3200" dirty="0">
                <a:latin typeface="Times New Roman"/>
                <a:cs typeface="Times New Roman"/>
              </a:rPr>
              <a:t>Money</a:t>
            </a:r>
          </a:p>
          <a:p>
            <a:pPr marL="927100" indent="-914400">
              <a:lnSpc>
                <a:spcPct val="150000"/>
              </a:lnSpc>
              <a:spcBef>
                <a:spcPts val="900"/>
              </a:spcBef>
              <a:buAutoNum type="arabicPeriod"/>
              <a:tabLst>
                <a:tab pos="926465" algn="l"/>
                <a:tab pos="927100" algn="l"/>
              </a:tabLst>
            </a:pPr>
            <a:r>
              <a:rPr sz="3200" spc="-5" dirty="0">
                <a:latin typeface="Times New Roman"/>
                <a:cs typeface="Times New Roman"/>
              </a:rPr>
              <a:t>Certificate </a:t>
            </a:r>
            <a:r>
              <a:rPr sz="3200" dirty="0">
                <a:latin typeface="Times New Roman"/>
                <a:cs typeface="Times New Roman"/>
              </a:rPr>
              <a:t>of</a:t>
            </a:r>
            <a:r>
              <a:rPr sz="3200" spc="-110" dirty="0">
                <a:latin typeface="Times New Roman"/>
                <a:cs typeface="Times New Roman"/>
              </a:rPr>
              <a:t> </a:t>
            </a:r>
            <a:r>
              <a:rPr sz="3200" spc="-5" dirty="0">
                <a:latin typeface="Times New Roman"/>
                <a:cs typeface="Times New Roman"/>
              </a:rPr>
              <a:t>Deposit</a:t>
            </a:r>
            <a:endParaRPr sz="3200" dirty="0">
              <a:latin typeface="Times New Roman"/>
              <a:cs typeface="Times New Roman"/>
            </a:endParaRPr>
          </a:p>
          <a:p>
            <a:pPr marL="927100" indent="-914400">
              <a:lnSpc>
                <a:spcPct val="150000"/>
              </a:lnSpc>
              <a:spcBef>
                <a:spcPts val="600"/>
              </a:spcBef>
              <a:buAutoNum type="arabicPeriod"/>
              <a:tabLst>
                <a:tab pos="926465" algn="l"/>
                <a:tab pos="927100" algn="l"/>
              </a:tabLst>
            </a:pPr>
            <a:r>
              <a:rPr sz="3200" spc="-10" dirty="0">
                <a:latin typeface="Times New Roman"/>
                <a:cs typeface="Times New Roman"/>
              </a:rPr>
              <a:t>Commercial</a:t>
            </a:r>
            <a:r>
              <a:rPr sz="3200" spc="-30" dirty="0">
                <a:latin typeface="Times New Roman"/>
                <a:cs typeface="Times New Roman"/>
              </a:rPr>
              <a:t> </a:t>
            </a:r>
            <a:r>
              <a:rPr sz="3200" spc="-5" dirty="0">
                <a:latin typeface="Times New Roman"/>
                <a:cs typeface="Times New Roman"/>
              </a:rPr>
              <a:t>Papers</a:t>
            </a:r>
            <a:endParaRPr sz="3200" dirty="0">
              <a:latin typeface="Times New Roman"/>
              <a:cs typeface="Times New Roman"/>
            </a:endParaRPr>
          </a:p>
        </p:txBody>
      </p:sp>
    </p:spTree>
    <p:extLst>
      <p:ext uri="{BB962C8B-B14F-4D97-AF65-F5344CB8AC3E}">
        <p14:creationId xmlns:p14="http://schemas.microsoft.com/office/powerpoint/2010/main" val="3341259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77154" y="806673"/>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ounded Rectangle 3"/>
          <p:cNvSpPr/>
          <p:nvPr/>
        </p:nvSpPr>
        <p:spPr>
          <a:xfrm>
            <a:off x="2972407" y="207818"/>
            <a:ext cx="6241472" cy="872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spc="-5" dirty="0"/>
              <a:t>COMPOSITION OF MONEY</a:t>
            </a:r>
            <a:r>
              <a:rPr lang="en-IN" sz="3200" spc="-75" dirty="0"/>
              <a:t> </a:t>
            </a:r>
            <a:r>
              <a:rPr lang="en-IN" sz="3200" spc="-5" dirty="0"/>
              <a:t>MARKET</a:t>
            </a:r>
            <a:endParaRPr lang="en-IN"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1324948" y="1363486"/>
            <a:ext cx="9181322" cy="5211683"/>
          </a:xfrm>
          <a:prstGeom prst="rect">
            <a:avLst/>
          </a:prstGeom>
        </p:spPr>
        <p:txBody>
          <a:bodyPr wrap="square">
            <a:spAutoFit/>
          </a:bodyPr>
          <a:lstStyle/>
          <a:p>
            <a:pPr marL="12700" marR="156845" algn="just">
              <a:spcBef>
                <a:spcPts val="100"/>
              </a:spcBef>
            </a:pPr>
            <a:r>
              <a:rPr lang="en-IN" sz="2800" b="1" spc="-5" dirty="0">
                <a:latin typeface="Times New Roman" panose="02020603050405020304" pitchFamily="18" charset="0"/>
                <a:cs typeface="Times New Roman" panose="02020603050405020304" pitchFamily="18" charset="0"/>
              </a:rPr>
              <a:t>Call </a:t>
            </a:r>
            <a:r>
              <a:rPr lang="en-IN" sz="2800" b="1" spc="-10" dirty="0">
                <a:latin typeface="Times New Roman" panose="02020603050405020304" pitchFamily="18" charset="0"/>
                <a:cs typeface="Times New Roman" panose="02020603050405020304" pitchFamily="18" charset="0"/>
              </a:rPr>
              <a:t>/Notice-Money</a:t>
            </a:r>
            <a:r>
              <a:rPr lang="en-IN" sz="2800" b="1" spc="-85" dirty="0">
                <a:latin typeface="Times New Roman" panose="02020603050405020304" pitchFamily="18" charset="0"/>
                <a:cs typeface="Times New Roman" panose="02020603050405020304" pitchFamily="18" charset="0"/>
              </a:rPr>
              <a:t> </a:t>
            </a:r>
            <a:r>
              <a:rPr lang="en-IN" sz="2800" b="1" spc="-10" dirty="0">
                <a:latin typeface="Times New Roman" panose="02020603050405020304" pitchFamily="18" charset="0"/>
                <a:cs typeface="Times New Roman" panose="02020603050405020304" pitchFamily="18" charset="0"/>
              </a:rPr>
              <a:t>Market</a:t>
            </a:r>
            <a:endParaRPr lang="en-US" sz="2800" b="1" spc="-5" dirty="0">
              <a:latin typeface="Times New Roman"/>
              <a:cs typeface="Times New Roman"/>
            </a:endParaRPr>
          </a:p>
          <a:p>
            <a:pPr marL="355600" marR="156845" indent="-342900" algn="just">
              <a:spcBef>
                <a:spcPts val="100"/>
              </a:spcBef>
              <a:buFont typeface="Arial" panose="020B0604020202020204" pitchFamily="34" charset="0"/>
              <a:buChar char="•"/>
            </a:pPr>
            <a:r>
              <a:rPr lang="en-US" sz="2400" spc="-5" dirty="0">
                <a:latin typeface="Times New Roman"/>
                <a:cs typeface="Times New Roman"/>
              </a:rPr>
              <a:t>Call/Notice money </a:t>
            </a:r>
            <a:r>
              <a:rPr lang="en-US" sz="2400" dirty="0">
                <a:latin typeface="Times New Roman"/>
                <a:cs typeface="Times New Roman"/>
              </a:rPr>
              <a:t>is the </a:t>
            </a:r>
            <a:r>
              <a:rPr lang="en-US" sz="2400" spc="-5" dirty="0">
                <a:latin typeface="Times New Roman"/>
                <a:cs typeface="Times New Roman"/>
              </a:rPr>
              <a:t>money borrowed </a:t>
            </a:r>
            <a:r>
              <a:rPr lang="en-US" sz="2400" dirty="0">
                <a:latin typeface="Times New Roman"/>
                <a:cs typeface="Times New Roman"/>
              </a:rPr>
              <a:t>or lent on </a:t>
            </a:r>
            <a:r>
              <a:rPr lang="en-US" sz="2400" spc="-5" dirty="0">
                <a:latin typeface="Times New Roman"/>
                <a:cs typeface="Times New Roman"/>
              </a:rPr>
              <a:t>demand  for </a:t>
            </a:r>
            <a:r>
              <a:rPr lang="en-US" sz="2400" dirty="0">
                <a:latin typeface="Times New Roman"/>
                <a:cs typeface="Times New Roman"/>
              </a:rPr>
              <a:t>a very short </a:t>
            </a:r>
            <a:r>
              <a:rPr lang="en-US" sz="2400" spc="-5" dirty="0">
                <a:latin typeface="Times New Roman"/>
                <a:cs typeface="Times New Roman"/>
              </a:rPr>
              <a:t>period. </a:t>
            </a:r>
            <a:r>
              <a:rPr lang="en-US" sz="2400" spc="-10" dirty="0">
                <a:latin typeface="Times New Roman"/>
                <a:cs typeface="Times New Roman"/>
              </a:rPr>
              <a:t>When </a:t>
            </a:r>
            <a:r>
              <a:rPr lang="en-US" sz="2400" spc="-5" dirty="0">
                <a:latin typeface="Times New Roman"/>
                <a:cs typeface="Times New Roman"/>
              </a:rPr>
              <a:t>money </a:t>
            </a:r>
            <a:r>
              <a:rPr lang="en-US" sz="2400" dirty="0">
                <a:latin typeface="Times New Roman"/>
                <a:cs typeface="Times New Roman"/>
              </a:rPr>
              <a:t>is </a:t>
            </a:r>
            <a:r>
              <a:rPr lang="en-US" sz="2400" spc="-5" dirty="0">
                <a:latin typeface="Times New Roman"/>
                <a:cs typeface="Times New Roman"/>
              </a:rPr>
              <a:t>borrowed </a:t>
            </a:r>
            <a:r>
              <a:rPr lang="en-US" sz="2400" dirty="0">
                <a:latin typeface="Times New Roman"/>
                <a:cs typeface="Times New Roman"/>
              </a:rPr>
              <a:t>or lent </a:t>
            </a:r>
            <a:r>
              <a:rPr lang="en-US" sz="2400" spc="-5" dirty="0">
                <a:latin typeface="Times New Roman"/>
                <a:cs typeface="Times New Roman"/>
              </a:rPr>
              <a:t>for </a:t>
            </a:r>
            <a:r>
              <a:rPr lang="en-US" sz="2400" dirty="0">
                <a:latin typeface="Times New Roman"/>
                <a:cs typeface="Times New Roman"/>
              </a:rPr>
              <a:t>a  </a:t>
            </a:r>
            <a:r>
              <a:rPr lang="en-US" sz="2400" spc="5" dirty="0">
                <a:latin typeface="Times New Roman"/>
                <a:cs typeface="Times New Roman"/>
              </a:rPr>
              <a:t>day, it </a:t>
            </a:r>
            <a:r>
              <a:rPr lang="en-US" sz="2400" dirty="0">
                <a:latin typeface="Times New Roman"/>
                <a:cs typeface="Times New Roman"/>
              </a:rPr>
              <a:t>is </a:t>
            </a:r>
            <a:r>
              <a:rPr lang="en-US" sz="2400" spc="-5" dirty="0">
                <a:latin typeface="Times New Roman"/>
                <a:cs typeface="Times New Roman"/>
              </a:rPr>
              <a:t>known as Call </a:t>
            </a:r>
            <a:r>
              <a:rPr lang="en-US" sz="2400" dirty="0">
                <a:latin typeface="Times New Roman"/>
                <a:cs typeface="Times New Roman"/>
              </a:rPr>
              <a:t>(Overnight)</a:t>
            </a:r>
            <a:r>
              <a:rPr lang="en-US" sz="2400" spc="-15" dirty="0">
                <a:latin typeface="Times New Roman"/>
                <a:cs typeface="Times New Roman"/>
              </a:rPr>
              <a:t> </a:t>
            </a:r>
            <a:r>
              <a:rPr lang="en-US" sz="2400" dirty="0">
                <a:latin typeface="Times New Roman"/>
                <a:cs typeface="Times New Roman"/>
              </a:rPr>
              <a:t>Money.</a:t>
            </a:r>
          </a:p>
          <a:p>
            <a:pPr marL="355600" marR="156845" indent="-342900" algn="just">
              <a:spcBef>
                <a:spcPts val="100"/>
              </a:spcBef>
              <a:buFont typeface="Arial" panose="020B0604020202020204" pitchFamily="34" charset="0"/>
              <a:buChar char="•"/>
            </a:pPr>
            <a:endParaRPr lang="en-US" sz="2400" dirty="0">
              <a:latin typeface="Times New Roman"/>
              <a:cs typeface="Times New Roman"/>
            </a:endParaRPr>
          </a:p>
          <a:p>
            <a:pPr marL="355600" marR="305435" indent="-342900" algn="just">
              <a:spcBef>
                <a:spcPts val="600"/>
              </a:spcBef>
              <a:buFont typeface="Arial" panose="020B0604020202020204" pitchFamily="34" charset="0"/>
              <a:buChar char="•"/>
            </a:pPr>
            <a:r>
              <a:rPr lang="en-US" sz="2400" dirty="0">
                <a:latin typeface="Times New Roman"/>
                <a:cs typeface="Times New Roman"/>
              </a:rPr>
              <a:t>Intervening holidays and/or </a:t>
            </a:r>
            <a:r>
              <a:rPr lang="en-US" sz="2400" spc="-5" dirty="0">
                <a:latin typeface="Times New Roman"/>
                <a:cs typeface="Times New Roman"/>
              </a:rPr>
              <a:t>Sunday </a:t>
            </a:r>
            <a:r>
              <a:rPr lang="en-US" sz="2400" dirty="0">
                <a:latin typeface="Times New Roman"/>
                <a:cs typeface="Times New Roman"/>
              </a:rPr>
              <a:t>are excluded </a:t>
            </a:r>
            <a:r>
              <a:rPr lang="en-US" sz="2400" spc="-5" dirty="0">
                <a:latin typeface="Times New Roman"/>
                <a:cs typeface="Times New Roman"/>
              </a:rPr>
              <a:t>for </a:t>
            </a:r>
            <a:r>
              <a:rPr lang="en-US" sz="2400" dirty="0">
                <a:latin typeface="Times New Roman"/>
                <a:cs typeface="Times New Roman"/>
              </a:rPr>
              <a:t>this purpose. Thus </a:t>
            </a:r>
            <a:r>
              <a:rPr lang="en-US" sz="2400" spc="-5" dirty="0">
                <a:latin typeface="Times New Roman"/>
                <a:cs typeface="Times New Roman"/>
              </a:rPr>
              <a:t>money, </a:t>
            </a:r>
            <a:r>
              <a:rPr lang="en-US" sz="2400" dirty="0">
                <a:latin typeface="Times New Roman"/>
                <a:cs typeface="Times New Roman"/>
              </a:rPr>
              <a:t>borrowed on a day and repaid on the  next working day, (irrespective of the </a:t>
            </a:r>
            <a:r>
              <a:rPr lang="en-US" sz="2400" spc="-5" dirty="0">
                <a:latin typeface="Times New Roman"/>
                <a:cs typeface="Times New Roman"/>
              </a:rPr>
              <a:t>number </a:t>
            </a:r>
            <a:r>
              <a:rPr lang="en-US" sz="2400" dirty="0">
                <a:latin typeface="Times New Roman"/>
                <a:cs typeface="Times New Roman"/>
              </a:rPr>
              <a:t>of intervening  holidays) is </a:t>
            </a:r>
            <a:r>
              <a:rPr lang="en-US" sz="2400" spc="-5" dirty="0">
                <a:latin typeface="Times New Roman"/>
                <a:cs typeface="Times New Roman"/>
              </a:rPr>
              <a:t>"Call </a:t>
            </a:r>
            <a:r>
              <a:rPr lang="en-US" sz="2400" dirty="0">
                <a:latin typeface="Times New Roman"/>
                <a:cs typeface="Times New Roman"/>
              </a:rPr>
              <a:t>Money".</a:t>
            </a:r>
          </a:p>
          <a:p>
            <a:pPr marL="355600" marR="305435" indent="-342900" algn="just">
              <a:spcBef>
                <a:spcPts val="600"/>
              </a:spcBef>
              <a:buFont typeface="Arial" panose="020B0604020202020204" pitchFamily="34" charset="0"/>
              <a:buChar char="•"/>
            </a:pPr>
            <a:endParaRPr lang="en-US" sz="2400" dirty="0">
              <a:latin typeface="Times New Roman"/>
              <a:cs typeface="Times New Roman"/>
            </a:endParaRPr>
          </a:p>
          <a:p>
            <a:pPr marL="355600" marR="5080" indent="-342900" algn="just">
              <a:spcBef>
                <a:spcPts val="600"/>
              </a:spcBef>
              <a:buFont typeface="Arial" panose="020B0604020202020204" pitchFamily="34" charset="0"/>
              <a:buChar char="•"/>
            </a:pPr>
            <a:r>
              <a:rPr lang="en-US" sz="2400" spc="-5" dirty="0">
                <a:latin typeface="Times New Roman"/>
                <a:cs typeface="Times New Roman"/>
              </a:rPr>
              <a:t>When </a:t>
            </a:r>
            <a:r>
              <a:rPr lang="en-US" sz="2400" spc="-10" dirty="0">
                <a:latin typeface="Times New Roman"/>
                <a:cs typeface="Times New Roman"/>
              </a:rPr>
              <a:t>money </a:t>
            </a:r>
            <a:r>
              <a:rPr lang="en-US" sz="2400" dirty="0">
                <a:latin typeface="Times New Roman"/>
                <a:cs typeface="Times New Roman"/>
              </a:rPr>
              <a:t>is borrowed or lent </a:t>
            </a:r>
            <a:r>
              <a:rPr lang="en-US" sz="2400" spc="-5" dirty="0">
                <a:latin typeface="Times New Roman"/>
                <a:cs typeface="Times New Roman"/>
              </a:rPr>
              <a:t>for more </a:t>
            </a:r>
            <a:r>
              <a:rPr lang="en-US" sz="2400" dirty="0">
                <a:latin typeface="Times New Roman"/>
                <a:cs typeface="Times New Roman"/>
              </a:rPr>
              <a:t>than a day and up to  14 days, it is </a:t>
            </a:r>
            <a:r>
              <a:rPr lang="en-US" sz="2400" spc="-5" dirty="0">
                <a:latin typeface="Times New Roman"/>
                <a:cs typeface="Times New Roman"/>
              </a:rPr>
              <a:t>"Notice </a:t>
            </a:r>
            <a:r>
              <a:rPr lang="en-US" sz="2400" dirty="0">
                <a:latin typeface="Times New Roman"/>
                <a:cs typeface="Times New Roman"/>
              </a:rPr>
              <a:t>Money". </a:t>
            </a:r>
            <a:r>
              <a:rPr lang="en-US" sz="2400" spc="-5" dirty="0">
                <a:latin typeface="Times New Roman"/>
                <a:cs typeface="Times New Roman"/>
              </a:rPr>
              <a:t>No </a:t>
            </a:r>
            <a:r>
              <a:rPr lang="en-US" sz="2400" dirty="0">
                <a:latin typeface="Times New Roman"/>
                <a:cs typeface="Times New Roman"/>
              </a:rPr>
              <a:t>collateral security </a:t>
            </a:r>
            <a:r>
              <a:rPr lang="en-US" sz="2400" spc="5" dirty="0">
                <a:latin typeface="Times New Roman"/>
                <a:cs typeface="Times New Roman"/>
              </a:rPr>
              <a:t>is  </a:t>
            </a:r>
            <a:r>
              <a:rPr lang="en-US" sz="2400" dirty="0">
                <a:latin typeface="Times New Roman"/>
                <a:cs typeface="Times New Roman"/>
              </a:rPr>
              <a:t>required to cover these</a:t>
            </a:r>
            <a:r>
              <a:rPr lang="en-US" sz="2400" spc="-5" dirty="0">
                <a:latin typeface="Times New Roman"/>
                <a:cs typeface="Times New Roman"/>
              </a:rPr>
              <a:t> transactions.</a:t>
            </a:r>
            <a:endParaRPr lang="en-US" sz="2400" dirty="0">
              <a:latin typeface="Times New Roman"/>
              <a:cs typeface="Times New Roman"/>
            </a:endParaRPr>
          </a:p>
        </p:txBody>
      </p:sp>
    </p:spTree>
    <p:extLst>
      <p:ext uri="{BB962C8B-B14F-4D97-AF65-F5344CB8AC3E}">
        <p14:creationId xmlns:p14="http://schemas.microsoft.com/office/powerpoint/2010/main" val="21097665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850669" y="424557"/>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r>
              <a:rPr lang="en-IN" sz="3200" b="1" dirty="0">
                <a:solidFill>
                  <a:schemeClr val="tx1"/>
                </a:solidFill>
                <a:latin typeface="Times New Roman" panose="02020603050405020304" pitchFamily="18" charset="0"/>
                <a:cs typeface="Times New Roman" panose="02020603050405020304" pitchFamily="18" charset="0"/>
              </a:rPr>
              <a:t>Treasury Bills: </a:t>
            </a:r>
            <a:endParaRPr lang="en-IN" sz="3200" dirty="0">
              <a:solidFill>
                <a:schemeClr val="tx1"/>
              </a:solidFill>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r>
              <a:rPr lang="en-IN" sz="3200" dirty="0">
                <a:solidFill>
                  <a:schemeClr val="tx1"/>
                </a:solidFill>
                <a:latin typeface="Times New Roman" panose="02020603050405020304" pitchFamily="18" charset="0"/>
                <a:cs typeface="Times New Roman" panose="02020603050405020304" pitchFamily="18" charset="0"/>
              </a:rPr>
              <a:t>Treasury bills show the responsibilities of Government of India. </a:t>
            </a:r>
          </a:p>
          <a:p>
            <a:pPr marL="457200" indent="-457200" algn="just" fontAlgn="base">
              <a:buFont typeface="Wingdings" panose="05000000000000000000" pitchFamily="2" charset="2"/>
              <a:buChar char="Ø"/>
            </a:pPr>
            <a:r>
              <a:rPr lang="en-IN" sz="3200" dirty="0">
                <a:solidFill>
                  <a:schemeClr val="tx1"/>
                </a:solidFill>
                <a:latin typeface="Times New Roman" panose="02020603050405020304" pitchFamily="18" charset="0"/>
                <a:cs typeface="Times New Roman" panose="02020603050405020304" pitchFamily="18" charset="0"/>
              </a:rPr>
              <a:t>It is basically of 91 days and 364 days. They are given to the customers on the auction basis every week which has certain small denominations which are issued by the Reserve Bank of India. </a:t>
            </a:r>
          </a:p>
          <a:p>
            <a:pPr marL="457200" indent="-457200" algn="just" fontAlgn="base">
              <a:buFont typeface="Wingdings" panose="05000000000000000000" pitchFamily="2" charset="2"/>
              <a:buChar char="Ø"/>
            </a:pPr>
            <a:r>
              <a:rPr lang="en-IN" sz="3200" dirty="0">
                <a:solidFill>
                  <a:schemeClr val="tx1"/>
                </a:solidFill>
                <a:latin typeface="Times New Roman" panose="02020603050405020304" pitchFamily="18" charset="0"/>
                <a:cs typeface="Times New Roman" panose="02020603050405020304" pitchFamily="18" charset="0"/>
              </a:rPr>
              <a:t>It does not have any specific interest rate so they are sold on discount or are redeem at par.</a:t>
            </a:r>
          </a:p>
        </p:txBody>
      </p:sp>
    </p:spTree>
    <p:extLst>
      <p:ext uri="{BB962C8B-B14F-4D97-AF65-F5344CB8AC3E}">
        <p14:creationId xmlns:p14="http://schemas.microsoft.com/office/powerpoint/2010/main" val="37045417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0011" y="560613"/>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a:p>
            <a:pPr algn="just" fontAlgn="base"/>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04392" y="1872914"/>
            <a:ext cx="9324392" cy="3426579"/>
          </a:xfrm>
          <a:prstGeom prst="rect">
            <a:avLst/>
          </a:prstGeom>
        </p:spPr>
        <p:txBody>
          <a:bodyPr wrap="square">
            <a:spAutoFit/>
          </a:bodyPr>
          <a:lstStyle/>
          <a:p>
            <a:pPr marL="354330" marR="745490" indent="-341630" algn="just">
              <a:lnSpc>
                <a:spcPct val="150000"/>
              </a:lnSpc>
              <a:spcBef>
                <a:spcPts val="100"/>
              </a:spcBef>
              <a:buChar char="•"/>
              <a:tabLst>
                <a:tab pos="353695" algn="l"/>
                <a:tab pos="354330" algn="l"/>
              </a:tabLst>
            </a:pPr>
            <a:r>
              <a:rPr lang="en-US" sz="2800" dirty="0">
                <a:latin typeface="Times New Roman"/>
                <a:cs typeface="Times New Roman"/>
              </a:rPr>
              <a:t>Inter-bank </a:t>
            </a:r>
            <a:r>
              <a:rPr lang="en-US" sz="2800" spc="-5" dirty="0">
                <a:latin typeface="Times New Roman"/>
                <a:cs typeface="Times New Roman"/>
              </a:rPr>
              <a:t>market for </a:t>
            </a:r>
            <a:r>
              <a:rPr lang="en-US" sz="2800" dirty="0">
                <a:latin typeface="Times New Roman"/>
                <a:cs typeface="Times New Roman"/>
              </a:rPr>
              <a:t>deposits of </a:t>
            </a:r>
            <a:r>
              <a:rPr lang="en-US" sz="2800" spc="-5" dirty="0">
                <a:latin typeface="Times New Roman"/>
                <a:cs typeface="Times New Roman"/>
              </a:rPr>
              <a:t>maturity </a:t>
            </a:r>
            <a:r>
              <a:rPr lang="en-US" sz="2800" spc="5" dirty="0">
                <a:latin typeface="Times New Roman"/>
                <a:cs typeface="Times New Roman"/>
              </a:rPr>
              <a:t>beyond </a:t>
            </a:r>
            <a:r>
              <a:rPr lang="en-US" sz="2800" dirty="0">
                <a:latin typeface="Times New Roman"/>
                <a:cs typeface="Times New Roman"/>
              </a:rPr>
              <a:t>14 </a:t>
            </a:r>
            <a:r>
              <a:rPr lang="en-US" sz="2800" spc="5" dirty="0">
                <a:latin typeface="Times New Roman"/>
                <a:cs typeface="Times New Roman"/>
              </a:rPr>
              <a:t>days </a:t>
            </a:r>
            <a:r>
              <a:rPr lang="en-US" sz="2800" spc="-5" dirty="0">
                <a:latin typeface="Times New Roman"/>
                <a:cs typeface="Times New Roman"/>
              </a:rPr>
              <a:t>is referred to </a:t>
            </a:r>
            <a:r>
              <a:rPr lang="en-US" sz="2800" dirty="0">
                <a:latin typeface="Times New Roman"/>
                <a:cs typeface="Times New Roman"/>
              </a:rPr>
              <a:t>as </a:t>
            </a:r>
            <a:r>
              <a:rPr lang="en-US" sz="2800" spc="-5" dirty="0">
                <a:latin typeface="Times New Roman"/>
                <a:cs typeface="Times New Roman"/>
              </a:rPr>
              <a:t>the term  </a:t>
            </a:r>
            <a:r>
              <a:rPr lang="en-US" sz="2800" dirty="0">
                <a:latin typeface="Times New Roman"/>
                <a:cs typeface="Times New Roman"/>
              </a:rPr>
              <a:t>money</a:t>
            </a:r>
            <a:r>
              <a:rPr lang="en-US" sz="2800" spc="15" dirty="0">
                <a:latin typeface="Times New Roman"/>
                <a:cs typeface="Times New Roman"/>
              </a:rPr>
              <a:t> </a:t>
            </a:r>
            <a:r>
              <a:rPr lang="en-US" sz="2800" spc="-10" dirty="0">
                <a:latin typeface="Times New Roman"/>
                <a:cs typeface="Times New Roman"/>
              </a:rPr>
              <a:t>market.</a:t>
            </a:r>
            <a:endParaRPr lang="en-US" sz="2800" dirty="0">
              <a:latin typeface="Times New Roman"/>
              <a:cs typeface="Times New Roman"/>
            </a:endParaRPr>
          </a:p>
          <a:p>
            <a:pPr marL="354330" marR="5080" indent="-341630" algn="just">
              <a:lnSpc>
                <a:spcPct val="150000"/>
              </a:lnSpc>
              <a:spcBef>
                <a:spcPts val="800"/>
              </a:spcBef>
              <a:buChar char="•"/>
              <a:tabLst>
                <a:tab pos="353695" algn="l"/>
                <a:tab pos="354330" algn="l"/>
              </a:tabLst>
            </a:pPr>
            <a:r>
              <a:rPr lang="en-US" sz="2800" dirty="0">
                <a:latin typeface="Times New Roman"/>
                <a:cs typeface="Times New Roman"/>
              </a:rPr>
              <a:t>The entry </a:t>
            </a:r>
            <a:r>
              <a:rPr lang="en-US" sz="2800" spc="-5" dirty="0">
                <a:latin typeface="Times New Roman"/>
                <a:cs typeface="Times New Roman"/>
              </a:rPr>
              <a:t>restrictions are the same </a:t>
            </a:r>
            <a:r>
              <a:rPr lang="en-US" sz="2800" dirty="0">
                <a:latin typeface="Times New Roman"/>
                <a:cs typeface="Times New Roman"/>
              </a:rPr>
              <a:t>as those </a:t>
            </a:r>
            <a:r>
              <a:rPr lang="en-US" sz="2800" spc="-5" dirty="0">
                <a:latin typeface="Times New Roman"/>
                <a:cs typeface="Times New Roman"/>
              </a:rPr>
              <a:t>for Call/Notice </a:t>
            </a:r>
            <a:r>
              <a:rPr lang="en-US" sz="2800" dirty="0">
                <a:latin typeface="Times New Roman"/>
                <a:cs typeface="Times New Roman"/>
              </a:rPr>
              <a:t>Money except </a:t>
            </a:r>
            <a:r>
              <a:rPr lang="en-US" sz="2800" spc="-5" dirty="0">
                <a:latin typeface="Times New Roman"/>
                <a:cs typeface="Times New Roman"/>
              </a:rPr>
              <a:t>that, as </a:t>
            </a:r>
            <a:r>
              <a:rPr lang="en-US" sz="2800" dirty="0">
                <a:latin typeface="Times New Roman"/>
                <a:cs typeface="Times New Roman"/>
              </a:rPr>
              <a:t>per </a:t>
            </a:r>
            <a:r>
              <a:rPr lang="en-US" sz="2800" spc="-5" dirty="0">
                <a:latin typeface="Times New Roman"/>
                <a:cs typeface="Times New Roman"/>
              </a:rPr>
              <a:t>existing  </a:t>
            </a:r>
            <a:r>
              <a:rPr lang="en-US" sz="2800" dirty="0">
                <a:latin typeface="Times New Roman"/>
                <a:cs typeface="Times New Roman"/>
              </a:rPr>
              <a:t>regulations, </a:t>
            </a:r>
            <a:r>
              <a:rPr lang="en-US" sz="2800" spc="-5" dirty="0">
                <a:latin typeface="Times New Roman"/>
                <a:cs typeface="Times New Roman"/>
              </a:rPr>
              <a:t>the specified entities </a:t>
            </a:r>
            <a:r>
              <a:rPr lang="en-US" sz="2800" dirty="0">
                <a:latin typeface="Times New Roman"/>
                <a:cs typeface="Times New Roman"/>
              </a:rPr>
              <a:t>are not  </a:t>
            </a:r>
            <a:r>
              <a:rPr lang="en-US" sz="2800" spc="-5" dirty="0">
                <a:latin typeface="Times New Roman"/>
                <a:cs typeface="Times New Roman"/>
              </a:rPr>
              <a:t>allowed to </a:t>
            </a:r>
            <a:r>
              <a:rPr lang="en-US" sz="2800" dirty="0">
                <a:latin typeface="Times New Roman"/>
                <a:cs typeface="Times New Roman"/>
              </a:rPr>
              <a:t>lend beyond 14</a:t>
            </a:r>
            <a:r>
              <a:rPr lang="en-US" sz="2800" spc="20" dirty="0">
                <a:latin typeface="Times New Roman"/>
                <a:cs typeface="Times New Roman"/>
              </a:rPr>
              <a:t> </a:t>
            </a:r>
            <a:r>
              <a:rPr lang="en-US" sz="2800" spc="5" dirty="0">
                <a:latin typeface="Times New Roman"/>
                <a:cs typeface="Times New Roman"/>
              </a:rPr>
              <a:t>days.</a:t>
            </a:r>
            <a:endParaRPr lang="en-US" sz="2800" dirty="0">
              <a:latin typeface="Times New Roman"/>
              <a:cs typeface="Times New Roman"/>
            </a:endParaRPr>
          </a:p>
        </p:txBody>
      </p:sp>
      <p:sp>
        <p:nvSpPr>
          <p:cNvPr id="3" name="Rectangle 2"/>
          <p:cNvSpPr/>
          <p:nvPr/>
        </p:nvSpPr>
        <p:spPr>
          <a:xfrm>
            <a:off x="1704392" y="1121225"/>
            <a:ext cx="3909853" cy="523220"/>
          </a:xfrm>
          <a:prstGeom prst="rect">
            <a:avLst/>
          </a:prstGeom>
        </p:spPr>
        <p:txBody>
          <a:bodyPr wrap="none">
            <a:spAutoFit/>
          </a:bodyPr>
          <a:lstStyle/>
          <a:p>
            <a:r>
              <a:rPr lang="en-IN" sz="2800" b="1" spc="-5" dirty="0">
                <a:latin typeface="Times New Roman" panose="02020603050405020304" pitchFamily="18" charset="0"/>
                <a:cs typeface="Times New Roman" panose="02020603050405020304" pitchFamily="18" charset="0"/>
              </a:rPr>
              <a:t>Inter-Bank </a:t>
            </a:r>
            <a:r>
              <a:rPr lang="en-IN" sz="2800" b="1" spc="-10" dirty="0">
                <a:latin typeface="Times New Roman" panose="02020603050405020304" pitchFamily="18" charset="0"/>
                <a:cs typeface="Times New Roman" panose="02020603050405020304" pitchFamily="18" charset="0"/>
              </a:rPr>
              <a:t>Term</a:t>
            </a:r>
            <a:r>
              <a:rPr lang="en-IN" sz="2800" b="1" spc="-70" dirty="0">
                <a:latin typeface="Times New Roman" panose="02020603050405020304" pitchFamily="18" charset="0"/>
                <a:cs typeface="Times New Roman" panose="02020603050405020304" pitchFamily="18" charset="0"/>
              </a:rPr>
              <a:t> </a:t>
            </a:r>
            <a:r>
              <a:rPr lang="en-IN" sz="2800" b="1" spc="-15" dirty="0">
                <a:latin typeface="Times New Roman" panose="02020603050405020304" pitchFamily="18" charset="0"/>
                <a:cs typeface="Times New Roman" panose="02020603050405020304" pitchFamily="18" charset="0"/>
              </a:rPr>
              <a:t>Money</a:t>
            </a:r>
            <a:endParaRPr lang="en-IN" sz="2800" b="1" dirty="0"/>
          </a:p>
        </p:txBody>
      </p:sp>
    </p:spTree>
    <p:extLst>
      <p:ext uri="{BB962C8B-B14F-4D97-AF65-F5344CB8AC3E}">
        <p14:creationId xmlns:p14="http://schemas.microsoft.com/office/powerpoint/2010/main" val="1246991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25732" y="216132"/>
            <a:ext cx="10631978" cy="6332356"/>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a:r>
              <a:rPr lang="en-IN" sz="2800" b="1" dirty="0">
                <a:solidFill>
                  <a:schemeClr val="tx1"/>
                </a:solidFill>
                <a:latin typeface="Times New Roman" panose="02020603050405020304" pitchFamily="18" charset="0"/>
                <a:cs typeface="Times New Roman" panose="02020603050405020304" pitchFamily="18" charset="0"/>
              </a:rPr>
              <a:t>Certificates of Deposit (CD): </a:t>
            </a:r>
            <a:endParaRPr lang="en-IN" sz="2800" dirty="0">
              <a:solidFill>
                <a:schemeClr val="tx1"/>
              </a:solidFill>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CD is also a money market instrument issued by banks to the depositors, in the form of certificate showing the existence of such deposit with them. </a:t>
            </a:r>
          </a:p>
          <a:p>
            <a:pPr marL="457200" indent="-4572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These certificates are in turn traded by the depositors (when such a need arises) between their business associates. </a:t>
            </a:r>
          </a:p>
          <a:p>
            <a:pPr marL="457200" indent="-4572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In short, under this arrangement, the Bank deposit may be transferred from one owner to another, any number of times, before its maturity. </a:t>
            </a:r>
          </a:p>
          <a:p>
            <a:pPr marL="457200" indent="-4572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Interest on such deposits continues to be paid in the normal course. </a:t>
            </a:r>
          </a:p>
          <a:p>
            <a:pPr marL="457200" indent="-4572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The price of CD depends on the (a) Rate of interest available on the Bank Deposit (which is fixed), and (b) Rate of interest prevailing in the market at that particular time.</a:t>
            </a:r>
          </a:p>
        </p:txBody>
      </p:sp>
    </p:spTree>
    <p:extLst>
      <p:ext uri="{BB962C8B-B14F-4D97-AF65-F5344CB8AC3E}">
        <p14:creationId xmlns:p14="http://schemas.microsoft.com/office/powerpoint/2010/main" val="6040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47008" y="856211"/>
            <a:ext cx="10915996" cy="525364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838200" y="640080"/>
            <a:ext cx="10515600" cy="5536883"/>
          </a:xfrm>
        </p:spPr>
        <p:txBody>
          <a:bodyPr>
            <a:normAutofit fontScale="92500"/>
          </a:bodyPr>
          <a:lstStyle/>
          <a:p>
            <a:endParaRPr lang="en-US" dirty="0"/>
          </a:p>
          <a:p>
            <a:pPr marL="0" indent="0">
              <a:buNone/>
            </a:pPr>
            <a:r>
              <a:rPr lang="en-US" b="1" dirty="0">
                <a:solidFill>
                  <a:srgbClr val="FF0000"/>
                </a:solidFill>
              </a:rPr>
              <a:t>Module 4</a:t>
            </a:r>
            <a:endParaRPr lang="en-US" b="1" dirty="0"/>
          </a:p>
          <a:p>
            <a:pPr marL="0" indent="0">
              <a:buNone/>
            </a:pPr>
            <a:r>
              <a:rPr lang="en-US" b="1" dirty="0"/>
              <a:t>Goods and Services Tax </a:t>
            </a:r>
          </a:p>
          <a:p>
            <a:pPr marL="0" indent="0">
              <a:buNone/>
            </a:pPr>
            <a:r>
              <a:rPr lang="en-US" dirty="0"/>
              <a:t>GST Constitutional framework of Indirect Taxes before GST (Taxation Powers of Union &amp; State Government); Concept of VAT: Meaning, Variants and Methods; Major Defects in the structure of Indirect Taxes prior to GST; Rationale for GST; Structure of GST (SGST, CGST, UTGST &amp; IGST); GST Council, GST Network, State Compensation Mechanism, Registration. </a:t>
            </a:r>
          </a:p>
          <a:p>
            <a:pPr marL="0" indent="0">
              <a:buNone/>
            </a:pPr>
            <a:r>
              <a:rPr lang="en-US" b="1" dirty="0"/>
              <a:t>Levy and Collection of GST </a:t>
            </a:r>
          </a:p>
          <a:p>
            <a:pPr marL="0" indent="0">
              <a:buNone/>
            </a:pPr>
            <a:r>
              <a:rPr lang="en-US" dirty="0"/>
              <a:t>Taxable event- "Supply" of Goods and Services; Place of Supply: Within state, Interstate, Import and Export; Time of supply: Valuation for GST- Valuation rules, taxability of reimbursement of expenses; Exemption from GST: Small supplies and Composition Scheme: Classification of Goods and Services</a:t>
            </a:r>
            <a:endParaRPr lang="en-IN" dirty="0"/>
          </a:p>
        </p:txBody>
      </p:sp>
    </p:spTree>
    <p:extLst>
      <p:ext uri="{BB962C8B-B14F-4D97-AF65-F5344CB8AC3E}">
        <p14:creationId xmlns:p14="http://schemas.microsoft.com/office/powerpoint/2010/main" val="1207289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76596" y="182880"/>
            <a:ext cx="10631978" cy="658368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r>
              <a:rPr lang="en-IN" sz="2800" b="1" dirty="0">
                <a:solidFill>
                  <a:schemeClr val="tx1"/>
                </a:solidFill>
              </a:rPr>
              <a:t>Commercial Paper (CP): </a:t>
            </a:r>
            <a:endParaRPr lang="en-IN" sz="2800" dirty="0">
              <a:solidFill>
                <a:schemeClr val="tx1"/>
              </a:solidFill>
            </a:endParaRPr>
          </a:p>
          <a:p>
            <a:pPr marL="457200" indent="-457200" algn="just" fontAlgn="base">
              <a:buFont typeface="Wingdings" panose="05000000000000000000" pitchFamily="2" charset="2"/>
              <a:buChar char="Ø"/>
            </a:pPr>
            <a:r>
              <a:rPr lang="en-IN" sz="2800" dirty="0">
                <a:solidFill>
                  <a:schemeClr val="tx1"/>
                </a:solidFill>
              </a:rPr>
              <a:t>A commercial paper is an </a:t>
            </a:r>
            <a:r>
              <a:rPr lang="en-IN" sz="2800" dirty="0">
                <a:solidFill>
                  <a:srgbClr val="C00000"/>
                </a:solidFill>
              </a:rPr>
              <a:t>unsecured promissory note and money market instrument</a:t>
            </a:r>
            <a:r>
              <a:rPr lang="en-IN" sz="2800" dirty="0">
                <a:solidFill>
                  <a:schemeClr val="tx1"/>
                </a:solidFill>
              </a:rPr>
              <a:t>, issued by large corporate houses for raising funds with a view to meeting their short-term debt obligations such as payroll. </a:t>
            </a:r>
          </a:p>
          <a:p>
            <a:pPr marL="457200" indent="-457200" algn="just" fontAlgn="base">
              <a:buFont typeface="Wingdings" panose="05000000000000000000" pitchFamily="2" charset="2"/>
              <a:buChar char="Ø"/>
            </a:pPr>
            <a:r>
              <a:rPr lang="en-IN" sz="2800" dirty="0">
                <a:solidFill>
                  <a:schemeClr val="tx1"/>
                </a:solidFill>
              </a:rPr>
              <a:t>CP is </a:t>
            </a:r>
            <a:r>
              <a:rPr lang="en-IN" sz="2800" dirty="0">
                <a:solidFill>
                  <a:srgbClr val="C00000"/>
                </a:solidFill>
              </a:rPr>
              <a:t>not secured by collateral security</a:t>
            </a:r>
            <a:r>
              <a:rPr lang="en-IN" sz="2800" dirty="0">
                <a:solidFill>
                  <a:schemeClr val="tx1"/>
                </a:solidFill>
              </a:rPr>
              <a:t>. It is supported by an issuing bank or company who promise to pay the face value at the maturity date indicated on the note, </a:t>
            </a:r>
          </a:p>
          <a:p>
            <a:pPr marL="457200" indent="-457200" algn="just" fontAlgn="base">
              <a:buFont typeface="Wingdings" panose="05000000000000000000" pitchFamily="2" charset="2"/>
              <a:buChar char="Ø"/>
            </a:pPr>
            <a:r>
              <a:rPr lang="en-IN" sz="2800" dirty="0">
                <a:solidFill>
                  <a:schemeClr val="tx1"/>
                </a:solidFill>
              </a:rPr>
              <a:t>As it is an unsecured instrument, only the organizations with exceptional credit ratings are capable of issuing their commercial paper at an economical price. </a:t>
            </a:r>
          </a:p>
          <a:p>
            <a:pPr marL="457200" indent="-457200" algn="just" fontAlgn="base">
              <a:buFont typeface="Wingdings" panose="05000000000000000000" pitchFamily="2" charset="2"/>
              <a:buChar char="Ø"/>
            </a:pPr>
            <a:r>
              <a:rPr lang="en-IN" sz="2800" dirty="0">
                <a:solidFill>
                  <a:schemeClr val="tx1"/>
                </a:solidFill>
              </a:rPr>
              <a:t>The maturity period of Commercial Paper ranges between 15 days and one year. On maturity date, the issuer has to repay the due amount without any delay. There is no provision of grace period in this case.</a:t>
            </a:r>
          </a:p>
        </p:txBody>
      </p:sp>
    </p:spTree>
    <p:extLst>
      <p:ext uri="{BB962C8B-B14F-4D97-AF65-F5344CB8AC3E}">
        <p14:creationId xmlns:p14="http://schemas.microsoft.com/office/powerpoint/2010/main" val="32957159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210746" y="856566"/>
            <a:ext cx="10702212" cy="5889481"/>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endParaRPr>
          </a:p>
        </p:txBody>
      </p:sp>
      <p:sp>
        <p:nvSpPr>
          <p:cNvPr id="2" name="Rectangle 1"/>
          <p:cNvSpPr/>
          <p:nvPr/>
        </p:nvSpPr>
        <p:spPr>
          <a:xfrm>
            <a:off x="3276601" y="533401"/>
            <a:ext cx="5831725" cy="646331"/>
          </a:xfrm>
          <a:prstGeom prst="rect">
            <a:avLst/>
          </a:prstGeom>
          <a:solidFill>
            <a:schemeClr val="accent1">
              <a:lumMod val="40000"/>
              <a:lumOff val="60000"/>
            </a:schemeClr>
          </a:solidFill>
        </p:spPr>
        <p:txBody>
          <a:bodyPr wrap="none">
            <a:spAutoFit/>
          </a:bodyPr>
          <a:lstStyle/>
          <a:p>
            <a:r>
              <a:rPr lang="en-IN" sz="3600" b="1" dirty="0">
                <a:solidFill>
                  <a:srgbClr val="000000"/>
                </a:solidFill>
                <a:latin typeface="Times New Roman" panose="02020603050405020304" pitchFamily="18" charset="0"/>
                <a:cs typeface="Times New Roman" panose="02020603050405020304" pitchFamily="18" charset="0"/>
              </a:rPr>
              <a:t>Merits of Commercial Paper</a:t>
            </a:r>
          </a:p>
        </p:txBody>
      </p:sp>
      <p:sp>
        <p:nvSpPr>
          <p:cNvPr id="3" name="Rectangle 2"/>
          <p:cNvSpPr/>
          <p:nvPr/>
        </p:nvSpPr>
        <p:spPr>
          <a:xfrm>
            <a:off x="1772863" y="1511123"/>
            <a:ext cx="4419600" cy="4524315"/>
          </a:xfrm>
          <a:prstGeom prst="rect">
            <a:avLst/>
          </a:prstGeom>
        </p:spPr>
        <p:txBody>
          <a:bodyPr wrap="square">
            <a:spAutoFit/>
          </a:bodyPr>
          <a:lstStyle/>
          <a:p>
            <a:pPr marL="457200" indent="-457200" algn="just">
              <a:buFont typeface="Arial" panose="020B0604020202020204" pitchFamily="34" charset="0"/>
              <a:buChar char="•"/>
            </a:pPr>
            <a:r>
              <a:rPr lang="en-IN" sz="2400" dirty="0">
                <a:solidFill>
                  <a:srgbClr val="0B0B0B"/>
                </a:solidFill>
                <a:latin typeface="Times New Roman" panose="02020603050405020304" pitchFamily="18" charset="0"/>
                <a:cs typeface="Times New Roman" panose="02020603050405020304" pitchFamily="18" charset="0"/>
              </a:rPr>
              <a:t>Technically, it provides</a:t>
            </a:r>
            <a:r>
              <a:rPr lang="en-IN" sz="2400" i="1" dirty="0">
                <a:solidFill>
                  <a:srgbClr val="0B0B0B"/>
                </a:solidFill>
                <a:latin typeface="Times New Roman" panose="02020603050405020304" pitchFamily="18" charset="0"/>
                <a:cs typeface="Times New Roman" panose="02020603050405020304" pitchFamily="18" charset="0"/>
              </a:rPr>
              <a:t> more funds</a:t>
            </a:r>
            <a:r>
              <a:rPr lang="en-IN" sz="2400" dirty="0">
                <a:solidFill>
                  <a:srgbClr val="0B0B0B"/>
                </a:solidFill>
                <a:latin typeface="Times New Roman" panose="02020603050405020304" pitchFamily="18" charset="0"/>
                <a:cs typeface="Times New Roman" panose="02020603050405020304" pitchFamily="18" charset="0"/>
              </a:rPr>
              <a:t> compared to other sources. The cost of commercial paper to the issuing firm is lower than the cost of commercial bank </a:t>
            </a:r>
            <a:r>
              <a:rPr lang="en-IN" sz="2400" dirty="0">
                <a:latin typeface="Times New Roman" panose="02020603050405020304" pitchFamily="18" charset="0"/>
                <a:cs typeface="Times New Roman" panose="02020603050405020304" pitchFamily="18" charset="0"/>
              </a:rPr>
              <a:t>loans.</a:t>
            </a:r>
          </a:p>
          <a:p>
            <a:pPr marL="457200" indent="-457200" algn="just">
              <a:buFont typeface="Arial" panose="020B0604020202020204" pitchFamily="34" charset="0"/>
              <a:buChar char="•"/>
            </a:pPr>
            <a:r>
              <a:rPr lang="en-IN" sz="2400" dirty="0">
                <a:solidFill>
                  <a:srgbClr val="0B0B0B"/>
                </a:solidFill>
                <a:latin typeface="Times New Roman" panose="02020603050405020304" pitchFamily="18" charset="0"/>
                <a:cs typeface="Times New Roman" panose="02020603050405020304" pitchFamily="18" charset="0"/>
              </a:rPr>
              <a:t>It is in </a:t>
            </a:r>
            <a:r>
              <a:rPr lang="en-IN" sz="2400" i="1" dirty="0">
                <a:solidFill>
                  <a:srgbClr val="0B0B0B"/>
                </a:solidFill>
                <a:latin typeface="Times New Roman" panose="02020603050405020304" pitchFamily="18" charset="0"/>
                <a:cs typeface="Times New Roman" panose="02020603050405020304" pitchFamily="18" charset="0"/>
              </a:rPr>
              <a:t>freely transferable</a:t>
            </a:r>
            <a:r>
              <a:rPr lang="en-IN" sz="2400" dirty="0">
                <a:solidFill>
                  <a:srgbClr val="0B0B0B"/>
                </a:solidFill>
                <a:latin typeface="Times New Roman" panose="02020603050405020304" pitchFamily="18" charset="0"/>
                <a:cs typeface="Times New Roman" panose="02020603050405020304" pitchFamily="18" charset="0"/>
              </a:rPr>
              <a:t> nature, therefore it has high liquidity also a wide range of maturity provide more flexibility.</a:t>
            </a:r>
          </a:p>
        </p:txBody>
      </p:sp>
      <p:pic>
        <p:nvPicPr>
          <p:cNvPr id="4" name="Picture 2" descr="Commercial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2536" y="1721246"/>
            <a:ext cx="5251580" cy="4104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612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08922" y="1371600"/>
            <a:ext cx="9946432" cy="4189445"/>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endParaRPr>
          </a:p>
        </p:txBody>
      </p:sp>
      <p:sp>
        <p:nvSpPr>
          <p:cNvPr id="2" name="Rectangle 1"/>
          <p:cNvSpPr/>
          <p:nvPr/>
        </p:nvSpPr>
        <p:spPr>
          <a:xfrm>
            <a:off x="3313924" y="943381"/>
            <a:ext cx="5831725" cy="646331"/>
          </a:xfrm>
          <a:prstGeom prst="rect">
            <a:avLst/>
          </a:prstGeom>
          <a:solidFill>
            <a:schemeClr val="accent1">
              <a:lumMod val="40000"/>
              <a:lumOff val="60000"/>
            </a:schemeClr>
          </a:solidFill>
        </p:spPr>
        <p:txBody>
          <a:bodyPr wrap="none">
            <a:spAutoFit/>
          </a:bodyPr>
          <a:lstStyle/>
          <a:p>
            <a:pPr algn="ctr"/>
            <a:r>
              <a:rPr lang="en-IN" sz="3600" b="1" dirty="0">
                <a:solidFill>
                  <a:srgbClr val="000000"/>
                </a:solidFill>
                <a:latin typeface="Times New Roman" panose="02020603050405020304" pitchFamily="18" charset="0"/>
                <a:cs typeface="Times New Roman" panose="02020603050405020304" pitchFamily="18" charset="0"/>
              </a:rPr>
              <a:t>Merits of Commercial Paper</a:t>
            </a:r>
          </a:p>
        </p:txBody>
      </p:sp>
      <p:sp>
        <p:nvSpPr>
          <p:cNvPr id="3" name="Rectangle 2"/>
          <p:cNvSpPr/>
          <p:nvPr/>
        </p:nvSpPr>
        <p:spPr>
          <a:xfrm>
            <a:off x="1918952" y="1807825"/>
            <a:ext cx="8083511" cy="3046988"/>
          </a:xfrm>
          <a:prstGeom prst="rect">
            <a:avLst/>
          </a:prstGeom>
        </p:spPr>
        <p:txBody>
          <a:bodyPr wrap="square">
            <a:spAutoFit/>
          </a:bodyPr>
          <a:lstStyle/>
          <a:p>
            <a:pPr marL="457200" indent="-457200" algn="just">
              <a:buFont typeface="Arial" panose="020B0604020202020204" pitchFamily="34" charset="0"/>
              <a:buChar char="•"/>
            </a:pPr>
            <a:r>
              <a:rPr lang="en-IN" sz="2400" dirty="0">
                <a:solidFill>
                  <a:srgbClr val="0B0B0B"/>
                </a:solidFill>
                <a:latin typeface="Times New Roman" panose="02020603050405020304" pitchFamily="18" charset="0"/>
                <a:cs typeface="Times New Roman" panose="02020603050405020304" pitchFamily="18" charset="0"/>
              </a:rPr>
              <a:t>A commercial paper is </a:t>
            </a:r>
            <a:r>
              <a:rPr lang="en-IN" sz="2400" i="1" dirty="0">
                <a:solidFill>
                  <a:srgbClr val="0B0B0B"/>
                </a:solidFill>
                <a:latin typeface="Times New Roman" panose="02020603050405020304" pitchFamily="18" charset="0"/>
                <a:cs typeface="Times New Roman" panose="02020603050405020304" pitchFamily="18" charset="0"/>
              </a:rPr>
              <a:t>highly secure</a:t>
            </a:r>
            <a:r>
              <a:rPr lang="en-IN" sz="2400" dirty="0">
                <a:solidFill>
                  <a:srgbClr val="0B0B0B"/>
                </a:solidFill>
                <a:latin typeface="Times New Roman" panose="02020603050405020304" pitchFamily="18" charset="0"/>
                <a:cs typeface="Times New Roman" panose="02020603050405020304" pitchFamily="18" charset="0"/>
              </a:rPr>
              <a:t> and does not contain any restrictive condition.</a:t>
            </a:r>
          </a:p>
          <a:p>
            <a:pPr marL="457200" indent="-457200" algn="just">
              <a:buFont typeface="Arial" panose="020B0604020202020204" pitchFamily="34" charset="0"/>
              <a:buChar char="•"/>
            </a:pPr>
            <a:r>
              <a:rPr lang="en-IN" sz="2400" dirty="0">
                <a:solidFill>
                  <a:srgbClr val="0B0B0B"/>
                </a:solidFill>
                <a:latin typeface="Times New Roman" panose="02020603050405020304" pitchFamily="18" charset="0"/>
                <a:cs typeface="Times New Roman" panose="02020603050405020304" pitchFamily="18" charset="0"/>
              </a:rPr>
              <a:t>Companies can save their extra funds on commercial paper and also earn some </a:t>
            </a:r>
            <a:r>
              <a:rPr lang="en-IN" sz="2400" i="1" dirty="0">
                <a:solidFill>
                  <a:srgbClr val="0B0B0B"/>
                </a:solidFill>
                <a:latin typeface="Times New Roman" panose="02020603050405020304" pitchFamily="18" charset="0"/>
                <a:cs typeface="Times New Roman" panose="02020603050405020304" pitchFamily="18" charset="0"/>
              </a:rPr>
              <a:t>good return</a:t>
            </a:r>
            <a:r>
              <a:rPr lang="en-IN" sz="2400" dirty="0">
                <a:solidFill>
                  <a:srgbClr val="0B0B0B"/>
                </a:solidFill>
                <a:latin typeface="Times New Roman" panose="02020603050405020304" pitchFamily="18" charset="0"/>
                <a:cs typeface="Times New Roman" panose="02020603050405020304" pitchFamily="18" charset="0"/>
              </a:rPr>
              <a:t> on the same.</a:t>
            </a:r>
          </a:p>
          <a:p>
            <a:pPr marL="457200" indent="-457200" algn="just">
              <a:buFont typeface="Arial" panose="020B0604020202020204" pitchFamily="34" charset="0"/>
              <a:buChar char="•"/>
            </a:pPr>
            <a:r>
              <a:rPr lang="en-IN" sz="2400" dirty="0">
                <a:solidFill>
                  <a:srgbClr val="0B0B0B"/>
                </a:solidFill>
                <a:latin typeface="Times New Roman" panose="02020603050405020304" pitchFamily="18" charset="0"/>
                <a:cs typeface="Times New Roman" panose="02020603050405020304" pitchFamily="18" charset="0"/>
              </a:rPr>
              <a:t>Commercial papers produce a </a:t>
            </a:r>
            <a:r>
              <a:rPr lang="en-IN" sz="2400" i="1" dirty="0">
                <a:solidFill>
                  <a:srgbClr val="0B0B0B"/>
                </a:solidFill>
                <a:latin typeface="Times New Roman" panose="02020603050405020304" pitchFamily="18" charset="0"/>
                <a:cs typeface="Times New Roman" panose="02020603050405020304" pitchFamily="18" charset="0"/>
              </a:rPr>
              <a:t>continuing source of funds</a:t>
            </a:r>
            <a:r>
              <a:rPr lang="en-IN" sz="2400" dirty="0">
                <a:solidFill>
                  <a:srgbClr val="0B0B0B"/>
                </a:solidFill>
                <a:latin typeface="Times New Roman" panose="02020603050405020304" pitchFamily="18" charset="0"/>
                <a:cs typeface="Times New Roman" panose="02020603050405020304" pitchFamily="18" charset="0"/>
              </a:rPr>
              <a:t>. This is because their maturity can be tailored to suit the needs of issuing firm. Again, commercial paper that matures can be repaid by selling the new commercial paper.</a:t>
            </a:r>
          </a:p>
        </p:txBody>
      </p:sp>
    </p:spTree>
    <p:extLst>
      <p:ext uri="{BB962C8B-B14F-4D97-AF65-F5344CB8AC3E}">
        <p14:creationId xmlns:p14="http://schemas.microsoft.com/office/powerpoint/2010/main" val="29183173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11558" y="905070"/>
            <a:ext cx="9227977" cy="560769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800" dirty="0">
              <a:solidFill>
                <a:schemeClr val="tx1"/>
              </a:solidFill>
            </a:endParaRPr>
          </a:p>
        </p:txBody>
      </p:sp>
      <p:sp>
        <p:nvSpPr>
          <p:cNvPr id="2" name="Rectangle 1"/>
          <p:cNvSpPr/>
          <p:nvPr/>
        </p:nvSpPr>
        <p:spPr>
          <a:xfrm>
            <a:off x="2743200" y="533401"/>
            <a:ext cx="6806350" cy="646331"/>
          </a:xfrm>
          <a:prstGeom prst="rect">
            <a:avLst/>
          </a:prstGeom>
          <a:solidFill>
            <a:schemeClr val="accent1">
              <a:lumMod val="40000"/>
              <a:lumOff val="60000"/>
            </a:schemeClr>
          </a:solidFill>
        </p:spPr>
        <p:txBody>
          <a:bodyPr wrap="none">
            <a:spAutoFit/>
          </a:bodyPr>
          <a:lstStyle/>
          <a:p>
            <a:r>
              <a:rPr lang="en-IN" sz="3600" b="1" dirty="0">
                <a:solidFill>
                  <a:srgbClr val="000000"/>
                </a:solidFill>
                <a:latin typeface="Times New Roman" panose="02020603050405020304" pitchFamily="18" charset="0"/>
                <a:cs typeface="Times New Roman" panose="02020603050405020304" pitchFamily="18" charset="0"/>
              </a:rPr>
              <a:t>Limitations of Commercial Paper</a:t>
            </a:r>
          </a:p>
        </p:txBody>
      </p:sp>
      <p:sp>
        <p:nvSpPr>
          <p:cNvPr id="3" name="Rectangle 2"/>
          <p:cNvSpPr/>
          <p:nvPr/>
        </p:nvSpPr>
        <p:spPr>
          <a:xfrm>
            <a:off x="1981200" y="1443842"/>
            <a:ext cx="8001000" cy="4893647"/>
          </a:xfrm>
          <a:prstGeom prst="rect">
            <a:avLst/>
          </a:prstGeom>
        </p:spPr>
        <p:txBody>
          <a:bodyPr wrap="square">
            <a:spAutoFit/>
          </a:bodyPr>
          <a:lstStyle/>
          <a:p>
            <a:pPr marL="342900" indent="-342900" algn="just">
              <a:buFont typeface="Arial" panose="020B0604020202020204" pitchFamily="34" charset="0"/>
              <a:buChar char="•"/>
            </a:pPr>
            <a:r>
              <a:rPr lang="en-IN" sz="2400" i="1" dirty="0">
                <a:solidFill>
                  <a:srgbClr val="0B0B0B"/>
                </a:solidFill>
                <a:latin typeface="Times New Roman" panose="02020603050405020304" pitchFamily="18" charset="0"/>
                <a:cs typeface="Times New Roman" panose="02020603050405020304" pitchFamily="18" charset="0"/>
              </a:rPr>
              <a:t>Only financially secure and highly rated organizations</a:t>
            </a:r>
            <a:r>
              <a:rPr lang="en-IN" sz="2400" dirty="0">
                <a:solidFill>
                  <a:srgbClr val="0B0B0B"/>
                </a:solidFill>
                <a:latin typeface="Times New Roman" panose="02020603050405020304" pitchFamily="18" charset="0"/>
                <a:cs typeface="Times New Roman" panose="02020603050405020304" pitchFamily="18" charset="0"/>
              </a:rPr>
              <a:t> can raise money through commercial papers. New and moderately rated </a:t>
            </a:r>
            <a:r>
              <a:rPr lang="en-IN" sz="2400" dirty="0">
                <a:solidFill>
                  <a:srgbClr val="FF0000"/>
                </a:solidFill>
                <a:latin typeface="Times New Roman" panose="02020603050405020304" pitchFamily="18" charset="0"/>
                <a:cs typeface="Times New Roman" panose="02020603050405020304" pitchFamily="18" charset="0"/>
              </a:rPr>
              <a:t>organizations</a:t>
            </a:r>
            <a:r>
              <a:rPr lang="en-IN" sz="2400" dirty="0">
                <a:solidFill>
                  <a:srgbClr val="0B0B0B"/>
                </a:solidFill>
                <a:latin typeface="Times New Roman" panose="02020603050405020304" pitchFamily="18" charset="0"/>
                <a:cs typeface="Times New Roman" panose="02020603050405020304" pitchFamily="18" charset="0"/>
              </a:rPr>
              <a:t> are not in a position to raise funds by this method.</a:t>
            </a:r>
          </a:p>
          <a:p>
            <a:pPr marL="342900" indent="-342900" algn="just">
              <a:buFont typeface="Arial" panose="020B0604020202020204" pitchFamily="34" charset="0"/>
              <a:buChar char="•"/>
            </a:pPr>
            <a:endParaRPr lang="en-IN" sz="2400" dirty="0">
              <a:solidFill>
                <a:srgbClr val="0B0B0B"/>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solidFill>
                  <a:srgbClr val="0B0B0B"/>
                </a:solidFill>
                <a:latin typeface="Times New Roman" panose="02020603050405020304" pitchFamily="18" charset="0"/>
                <a:cs typeface="Times New Roman" panose="02020603050405020304" pitchFamily="18" charset="0"/>
              </a:rPr>
              <a:t>The amount of money that we can raise through commercial paper is</a:t>
            </a:r>
            <a:r>
              <a:rPr lang="en-IN" sz="2400" i="1" dirty="0">
                <a:solidFill>
                  <a:srgbClr val="0B0B0B"/>
                </a:solidFill>
                <a:latin typeface="Times New Roman" panose="02020603050405020304" pitchFamily="18" charset="0"/>
                <a:cs typeface="Times New Roman" panose="02020603050405020304" pitchFamily="18" charset="0"/>
              </a:rPr>
              <a:t> limited to the deductible liquidity</a:t>
            </a:r>
            <a:r>
              <a:rPr lang="en-IN" sz="2400" dirty="0">
                <a:solidFill>
                  <a:srgbClr val="0B0B0B"/>
                </a:solidFill>
                <a:latin typeface="Times New Roman" panose="02020603050405020304" pitchFamily="18" charset="0"/>
                <a:cs typeface="Times New Roman" panose="02020603050405020304" pitchFamily="18" charset="0"/>
              </a:rPr>
              <a:t> available with the suppliers of funds at a particular time.</a:t>
            </a:r>
          </a:p>
          <a:p>
            <a:pPr algn="just"/>
            <a:endParaRPr lang="en-IN" sz="2400" dirty="0">
              <a:solidFill>
                <a:srgbClr val="0B0B0B"/>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solidFill>
                  <a:srgbClr val="0B0B0B"/>
                </a:solidFill>
                <a:latin typeface="Times New Roman" panose="02020603050405020304" pitchFamily="18" charset="0"/>
                <a:cs typeface="Times New Roman" panose="02020603050405020304" pitchFamily="18" charset="0"/>
              </a:rPr>
              <a:t>Commercial paper is an </a:t>
            </a:r>
            <a:r>
              <a:rPr lang="en-IN" sz="2400" i="1" dirty="0">
                <a:solidFill>
                  <a:srgbClr val="0B0B0B"/>
                </a:solidFill>
                <a:latin typeface="Times New Roman" panose="02020603050405020304" pitchFamily="18" charset="0"/>
                <a:cs typeface="Times New Roman" panose="02020603050405020304" pitchFamily="18" charset="0"/>
              </a:rPr>
              <a:t>odd method of financing</a:t>
            </a:r>
            <a:r>
              <a:rPr lang="en-IN" sz="2400" dirty="0">
                <a:solidFill>
                  <a:srgbClr val="0B0B0B"/>
                </a:solidFill>
                <a:latin typeface="Times New Roman" panose="02020603050405020304" pitchFamily="18" charset="0"/>
                <a:cs typeface="Times New Roman" panose="02020603050405020304" pitchFamily="18" charset="0"/>
              </a:rPr>
              <a:t>. As such if a firm is not in a position to redeem its paper due to financial difficulties, extending the duration of commercial paper is not possible.</a:t>
            </a:r>
          </a:p>
        </p:txBody>
      </p:sp>
    </p:spTree>
    <p:extLst>
      <p:ext uri="{BB962C8B-B14F-4D97-AF65-F5344CB8AC3E}">
        <p14:creationId xmlns:p14="http://schemas.microsoft.com/office/powerpoint/2010/main" val="20238526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65974" y="457976"/>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endParaRPr lang="en-IN" sz="2800" dirty="0">
              <a:solidFill>
                <a:schemeClr val="tx1"/>
              </a:solidFill>
              <a:latin typeface="Times New Roman" panose="02020603050405020304" pitchFamily="18" charset="0"/>
              <a:ea typeface="Calibri" panose="020F0502020204030204" pitchFamily="34" charset="0"/>
            </a:endParaRPr>
          </a:p>
          <a:p>
            <a:endParaRPr lang="en-IN" sz="2800" dirty="0">
              <a:solidFill>
                <a:schemeClr val="tx1"/>
              </a:solidFill>
              <a:latin typeface="Times New Roman" panose="02020603050405020304" pitchFamily="18" charset="0"/>
              <a:ea typeface="Calibri" panose="020F0502020204030204" pitchFamily="34" charset="0"/>
            </a:endParaRPr>
          </a:p>
          <a:p>
            <a:endParaRPr lang="en-IN" sz="2800" dirty="0">
              <a:solidFill>
                <a:schemeClr val="tx1"/>
              </a:solidFill>
              <a:latin typeface="Times New Roman" panose="02020603050405020304" pitchFamily="18" charset="0"/>
              <a:ea typeface="Calibri" panose="020F0502020204030204" pitchFamily="34" charset="0"/>
            </a:endParaRPr>
          </a:p>
          <a:p>
            <a:endParaRPr lang="en-IN" sz="2800" dirty="0">
              <a:solidFill>
                <a:schemeClr val="tx1"/>
              </a:solidFill>
              <a:latin typeface="Times New Roman" panose="02020603050405020304" pitchFamily="18" charset="0"/>
              <a:ea typeface="Calibri" panose="020F0502020204030204" pitchFamily="34" charset="0"/>
            </a:endParaRPr>
          </a:p>
          <a:p>
            <a:endParaRPr lang="en-IN" sz="2800" dirty="0">
              <a:solidFill>
                <a:schemeClr val="tx1"/>
              </a:solidFill>
              <a:latin typeface="Times New Roman" panose="02020603050405020304" pitchFamily="18" charset="0"/>
              <a:ea typeface="Calibri" panose="020F0502020204030204" pitchFamily="34" charset="0"/>
            </a:endParaRPr>
          </a:p>
          <a:p>
            <a:endParaRPr lang="en-IN" sz="2800" dirty="0">
              <a:solidFill>
                <a:schemeClr val="tx1"/>
              </a:solidFill>
              <a:latin typeface="Times New Roman" panose="02020603050405020304" pitchFamily="18" charset="0"/>
              <a:ea typeface="Calibri" panose="020F0502020204030204" pitchFamily="34" charset="0"/>
            </a:endParaRPr>
          </a:p>
          <a:p>
            <a:r>
              <a:rPr lang="en-IN" sz="2800" dirty="0">
                <a:solidFill>
                  <a:schemeClr val="tx1"/>
                </a:solidFill>
                <a:latin typeface="Times New Roman" panose="02020603050405020304" pitchFamily="18" charset="0"/>
                <a:ea typeface="Calibri" panose="020F0502020204030204" pitchFamily="34" charset="0"/>
              </a:rPr>
              <a:t>2) Medium-Term Financial Instruments</a:t>
            </a:r>
          </a:p>
          <a:p>
            <a:pPr fontAlgn="base"/>
            <a:r>
              <a:rPr lang="en-IN" dirty="0">
                <a:solidFill>
                  <a:schemeClr val="tx1"/>
                </a:solidFill>
                <a:latin typeface="Times New Roman" panose="02020603050405020304" pitchFamily="18" charset="0"/>
                <a:cs typeface="Times New Roman" panose="02020603050405020304" pitchFamily="18" charset="0"/>
              </a:rPr>
              <a:t>The medium-term instruments consist of the instruments which has the maturity of 1 to 5 years. The </a:t>
            </a:r>
            <a:r>
              <a:rPr lang="en-IN" sz="2000" dirty="0">
                <a:solidFill>
                  <a:schemeClr val="tx1"/>
                </a:solidFill>
                <a:latin typeface="Times New Roman" panose="02020603050405020304" pitchFamily="18" charset="0"/>
                <a:cs typeface="Times New Roman" panose="02020603050405020304" pitchFamily="18" charset="0"/>
              </a:rPr>
              <a:t>various types of medium-term instruments are as follows :</a:t>
            </a:r>
          </a:p>
          <a:p>
            <a:pPr fontAlgn="base"/>
            <a:r>
              <a:rPr lang="en-IN" sz="2000" b="1" dirty="0" err="1">
                <a:solidFill>
                  <a:schemeClr val="tx1"/>
                </a:solidFill>
                <a:latin typeface="Times New Roman" panose="02020603050405020304" pitchFamily="18" charset="0"/>
                <a:cs typeface="Times New Roman" panose="02020603050405020304" pitchFamily="18" charset="0"/>
              </a:rPr>
              <a:t>i</a:t>
            </a:r>
            <a:r>
              <a:rPr lang="en-IN" sz="2000" b="1" dirty="0">
                <a:solidFill>
                  <a:schemeClr val="tx1"/>
                </a:solidFill>
                <a:latin typeface="Times New Roman" panose="02020603050405020304" pitchFamily="18" charset="0"/>
                <a:cs typeface="Times New Roman" panose="02020603050405020304" pitchFamily="18" charset="0"/>
              </a:rPr>
              <a:t>) Bank Deposits : </a:t>
            </a:r>
            <a:endParaRPr lang="en-IN" sz="2000" dirty="0">
              <a:solidFill>
                <a:schemeClr val="tx1"/>
              </a:solidFill>
              <a:latin typeface="Times New Roman" panose="02020603050405020304" pitchFamily="18" charset="0"/>
              <a:cs typeface="Times New Roman" panose="02020603050405020304" pitchFamily="18" charset="0"/>
            </a:endParaRPr>
          </a:p>
          <a:p>
            <a:pPr fontAlgn="base"/>
            <a:r>
              <a:rPr lang="en-IN" sz="2000" dirty="0">
                <a:solidFill>
                  <a:schemeClr val="tx1"/>
                </a:solidFill>
                <a:latin typeface="Times New Roman" panose="02020603050405020304" pitchFamily="18" charset="0"/>
                <a:cs typeface="Times New Roman" panose="02020603050405020304" pitchFamily="18" charset="0"/>
              </a:rPr>
              <a:t>In bank deposits, an individual opens a bank account and deposit the money in that. The different kinds of bank accounts are current accounts, fixed deposits, term deposits, savings bank account, recurring deposits, post office deposits, public provident fund, employee provident fund scheme, etc.</a:t>
            </a:r>
          </a:p>
          <a:p>
            <a:pPr fontAlgn="base"/>
            <a:r>
              <a:rPr lang="en-IN" sz="2000" b="1" dirty="0">
                <a:solidFill>
                  <a:schemeClr val="tx1"/>
                </a:solidFill>
                <a:latin typeface="Times New Roman" panose="02020603050405020304" pitchFamily="18" charset="0"/>
                <a:cs typeface="Times New Roman" panose="02020603050405020304" pitchFamily="18" charset="0"/>
              </a:rPr>
              <a:t>ii) Mutual Funds : </a:t>
            </a:r>
            <a:endParaRPr lang="en-IN" sz="2000" dirty="0">
              <a:solidFill>
                <a:schemeClr val="tx1"/>
              </a:solidFill>
              <a:latin typeface="Times New Roman" panose="02020603050405020304" pitchFamily="18" charset="0"/>
              <a:cs typeface="Times New Roman" panose="02020603050405020304" pitchFamily="18" charset="0"/>
            </a:endParaRPr>
          </a:p>
          <a:p>
            <a:pPr fontAlgn="base"/>
            <a:r>
              <a:rPr lang="en-IN" sz="2000" dirty="0">
                <a:solidFill>
                  <a:schemeClr val="tx1"/>
                </a:solidFill>
                <a:latin typeface="Times New Roman" panose="02020603050405020304" pitchFamily="18" charset="0"/>
                <a:cs typeface="Times New Roman" panose="02020603050405020304" pitchFamily="18" charset="0"/>
              </a:rPr>
              <a:t>A mutual fund is referred to as collection of investment scheme which has the money from various sources and is professionally managed. The investment is done in stocks, bonds, short-term money market instruments and other securities. Hence, it helps the investors to earn more profits of diversified portfolio.</a:t>
            </a:r>
          </a:p>
          <a:p>
            <a:pPr fontAlgn="base"/>
            <a:r>
              <a:rPr lang="en-IN" sz="2000" b="1" dirty="0">
                <a:solidFill>
                  <a:schemeClr val="tx1"/>
                </a:solidFill>
                <a:latin typeface="Times New Roman" panose="02020603050405020304" pitchFamily="18" charset="0"/>
                <a:cs typeface="Times New Roman" panose="02020603050405020304" pitchFamily="18" charset="0"/>
              </a:rPr>
              <a:t>iii) Life Insurance : </a:t>
            </a:r>
            <a:endParaRPr lang="en-IN" sz="2000" dirty="0">
              <a:solidFill>
                <a:schemeClr val="tx1"/>
              </a:solidFill>
              <a:latin typeface="Times New Roman" panose="02020603050405020304" pitchFamily="18" charset="0"/>
              <a:cs typeface="Times New Roman" panose="02020603050405020304" pitchFamily="18" charset="0"/>
            </a:endParaRPr>
          </a:p>
          <a:p>
            <a:pPr fontAlgn="base"/>
            <a:r>
              <a:rPr lang="en-IN" sz="2000" dirty="0">
                <a:solidFill>
                  <a:schemeClr val="tx1"/>
                </a:solidFill>
                <a:latin typeface="Times New Roman" panose="02020603050405020304" pitchFamily="18" charset="0"/>
                <a:cs typeface="Times New Roman" panose="02020603050405020304" pitchFamily="18" charset="0"/>
              </a:rPr>
              <a:t>The life insurance provides the protection to the policyholder from any uncertain situation like death or long-term sickness and disability which may affect the financial condition of the policyholders. These policies help the policyholder to arrange for funds required for certain work like regular income at the time of retirement or repayment of loan</a:t>
            </a:r>
          </a:p>
          <a:p>
            <a:endParaRPr lang="en-US" sz="2800" dirty="0">
              <a:solidFill>
                <a:schemeClr val="tx1"/>
              </a:solidFill>
              <a:latin typeface="Times New Roman" panose="02020603050405020304" pitchFamily="18" charset="0"/>
            </a:endParaRPr>
          </a:p>
          <a:p>
            <a:endParaRPr lang="en-US" sz="2800" dirty="0">
              <a:solidFill>
                <a:schemeClr val="tx1"/>
              </a:solidFill>
              <a:latin typeface="Times New Roman" panose="02020603050405020304" pitchFamily="18" charset="0"/>
            </a:endParaRPr>
          </a:p>
          <a:p>
            <a:endParaRPr lang="en-US" sz="2800" dirty="0">
              <a:solidFill>
                <a:schemeClr val="tx1"/>
              </a:solidFill>
              <a:latin typeface="Times New Roman" panose="02020603050405020304" pitchFamily="18" charset="0"/>
            </a:endParaRPr>
          </a:p>
          <a:p>
            <a:endParaRPr lang="en-US" sz="2800" dirty="0">
              <a:solidFill>
                <a:schemeClr val="tx1"/>
              </a:solidFill>
              <a:latin typeface="Times New Roman" panose="02020603050405020304" pitchFamily="18" charset="0"/>
            </a:endParaRPr>
          </a:p>
          <a:p>
            <a:endParaRPr lang="en-US" sz="2800" dirty="0">
              <a:solidFill>
                <a:schemeClr val="tx1"/>
              </a:solidFill>
              <a:latin typeface="Times New Roman" panose="02020603050405020304" pitchFamily="18" charset="0"/>
            </a:endParaRPr>
          </a:p>
          <a:p>
            <a:endParaRPr lang="en-IN" sz="2800" dirty="0">
              <a:solidFill>
                <a:schemeClr val="tx1"/>
              </a:solidFill>
            </a:endParaRPr>
          </a:p>
        </p:txBody>
      </p:sp>
    </p:spTree>
    <p:extLst>
      <p:ext uri="{BB962C8B-B14F-4D97-AF65-F5344CB8AC3E}">
        <p14:creationId xmlns:p14="http://schemas.microsoft.com/office/powerpoint/2010/main" val="571583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33011" y="702398"/>
            <a:ext cx="10631978" cy="5838362"/>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fontAlgn="base"/>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object 129"/>
          <p:cNvSpPr/>
          <p:nvPr/>
        </p:nvSpPr>
        <p:spPr>
          <a:xfrm>
            <a:off x="1418253" y="1851885"/>
            <a:ext cx="9348484" cy="3998409"/>
          </a:xfrm>
          <a:prstGeom prst="rect">
            <a:avLst/>
          </a:prstGeom>
          <a:blipFill>
            <a:blip r:embed="rId2" cstate="print"/>
            <a:stretch>
              <a:fillRect/>
            </a:stretch>
          </a:blipFill>
        </p:spPr>
        <p:txBody>
          <a:bodyPr wrap="square" lIns="0" tIns="0" rIns="0" bIns="0" rtlCol="0"/>
          <a:lstStyle/>
          <a:p>
            <a:endParaRPr/>
          </a:p>
        </p:txBody>
      </p:sp>
      <p:sp>
        <p:nvSpPr>
          <p:cNvPr id="6" name="Rounded Rectangle 5"/>
          <p:cNvSpPr/>
          <p:nvPr/>
        </p:nvSpPr>
        <p:spPr>
          <a:xfrm>
            <a:off x="1595535" y="0"/>
            <a:ext cx="900011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spc="-5" dirty="0"/>
              <a:t>BASIC </a:t>
            </a:r>
            <a:r>
              <a:rPr lang="en-IN" sz="4400" spc="-50" dirty="0"/>
              <a:t>CAPITAL</a:t>
            </a:r>
            <a:r>
              <a:rPr lang="en-IN" sz="4400" spc="-315" dirty="0"/>
              <a:t> </a:t>
            </a:r>
            <a:r>
              <a:rPr lang="en-IN" sz="4400" spc="-10" dirty="0"/>
              <a:t>MARKET INSTRUMENTS</a:t>
            </a:r>
            <a:endParaRPr lang="en-IN" sz="4400" dirty="0"/>
          </a:p>
        </p:txBody>
      </p:sp>
    </p:spTree>
    <p:extLst>
      <p:ext uri="{BB962C8B-B14F-4D97-AF65-F5344CB8AC3E}">
        <p14:creationId xmlns:p14="http://schemas.microsoft.com/office/powerpoint/2010/main" val="39872091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84938" y="532621"/>
            <a:ext cx="10631978" cy="6082783"/>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fontAlgn="base"/>
            <a:r>
              <a:rPr lang="en-IN" sz="2400" b="1" dirty="0">
                <a:solidFill>
                  <a:schemeClr val="tx1"/>
                </a:solidFill>
                <a:latin typeface="Times New Roman" panose="02020603050405020304" pitchFamily="18" charset="0"/>
                <a:cs typeface="Times New Roman" panose="02020603050405020304" pitchFamily="18" charset="0"/>
              </a:rPr>
              <a:t>Long-Term Financial Instruments :</a:t>
            </a:r>
            <a:endParaRPr lang="en-IN" sz="2400" dirty="0">
              <a:solidFill>
                <a:schemeClr val="tx1"/>
              </a:solidFill>
              <a:latin typeface="Times New Roman" panose="02020603050405020304" pitchFamily="18" charset="0"/>
              <a:cs typeface="Times New Roman" panose="02020603050405020304" pitchFamily="18" charset="0"/>
            </a:endParaRPr>
          </a:p>
          <a:p>
            <a:pPr fontAlgn="base"/>
            <a:r>
              <a:rPr lang="en-IN" sz="2400" dirty="0">
                <a:solidFill>
                  <a:schemeClr val="tx1"/>
                </a:solidFill>
                <a:latin typeface="Times New Roman" panose="02020603050405020304" pitchFamily="18" charset="0"/>
                <a:cs typeface="Times New Roman" panose="02020603050405020304" pitchFamily="18" charset="0"/>
              </a:rPr>
              <a:t>This sub-category comprises </a:t>
            </a:r>
            <a:r>
              <a:rPr lang="en-IN" sz="2400" dirty="0">
                <a:solidFill>
                  <a:srgbClr val="C00000"/>
                </a:solidFill>
                <a:latin typeface="Times New Roman" panose="02020603050405020304" pitchFamily="18" charset="0"/>
                <a:cs typeface="Times New Roman" panose="02020603050405020304" pitchFamily="18" charset="0"/>
              </a:rPr>
              <a:t>instruments with maturity longer than </a:t>
            </a:r>
            <a:r>
              <a:rPr lang="en-IN" sz="2400" dirty="0">
                <a:solidFill>
                  <a:schemeClr val="tx1"/>
                </a:solidFill>
                <a:latin typeface="Times New Roman" panose="02020603050405020304" pitchFamily="18" charset="0"/>
                <a:cs typeface="Times New Roman" panose="02020603050405020304" pitchFamily="18" charset="0"/>
              </a:rPr>
              <a:t>those of </a:t>
            </a:r>
            <a:r>
              <a:rPr lang="en-IN" sz="2400" dirty="0">
                <a:solidFill>
                  <a:srgbClr val="C00000"/>
                </a:solidFill>
                <a:latin typeface="Times New Roman" panose="02020603050405020304" pitchFamily="18" charset="0"/>
                <a:cs typeface="Times New Roman" panose="02020603050405020304" pitchFamily="18" charset="0"/>
              </a:rPr>
              <a:t>short- and medium term instruments</a:t>
            </a:r>
            <a:r>
              <a:rPr lang="en-IN" sz="2400" dirty="0">
                <a:solidFill>
                  <a:schemeClr val="tx1"/>
                </a:solidFill>
                <a:latin typeface="Times New Roman" panose="02020603050405020304" pitchFamily="18" charset="0"/>
                <a:cs typeface="Times New Roman" panose="02020603050405020304" pitchFamily="18" charset="0"/>
              </a:rPr>
              <a:t>. Some of the long-term instruments are as follows :</a:t>
            </a:r>
          </a:p>
          <a:p>
            <a:pPr fontAlgn="base"/>
            <a:endParaRPr lang="en-IN" sz="2400" dirty="0">
              <a:solidFill>
                <a:schemeClr val="tx1"/>
              </a:solidFill>
              <a:latin typeface="Times New Roman" panose="02020603050405020304" pitchFamily="18" charset="0"/>
              <a:cs typeface="Times New Roman" panose="02020603050405020304" pitchFamily="18" charset="0"/>
            </a:endParaRPr>
          </a:p>
          <a:p>
            <a:pPr fontAlgn="base"/>
            <a:r>
              <a:rPr lang="en-IN" sz="2400" b="1" dirty="0" err="1">
                <a:solidFill>
                  <a:srgbClr val="0070C0"/>
                </a:solidFill>
                <a:latin typeface="Times New Roman" panose="02020603050405020304" pitchFamily="18" charset="0"/>
                <a:cs typeface="Times New Roman" panose="02020603050405020304" pitchFamily="18" charset="0"/>
              </a:rPr>
              <a:t>i</a:t>
            </a:r>
            <a:r>
              <a:rPr lang="en-IN" sz="2400" b="1" dirty="0">
                <a:solidFill>
                  <a:srgbClr val="0070C0"/>
                </a:solidFill>
                <a:latin typeface="Times New Roman" panose="02020603050405020304" pitchFamily="18" charset="0"/>
                <a:cs typeface="Times New Roman" panose="02020603050405020304" pitchFamily="18" charset="0"/>
              </a:rPr>
              <a:t>) Equity Shares :</a:t>
            </a:r>
            <a:r>
              <a:rPr lang="en-IN" sz="2400" b="1" dirty="0">
                <a:solidFill>
                  <a:schemeClr val="tx1"/>
                </a:solidFill>
                <a:latin typeface="Times New Roman" panose="02020603050405020304" pitchFamily="18" charset="0"/>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Equity shares are also termed as ordinary shares or common shares. </a:t>
            </a:r>
          </a:p>
          <a:p>
            <a:pPr marL="342900" indent="-342900" fontAlgn="base">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Holders of the equity shares are the owners of the company as they have invested in the company. </a:t>
            </a:r>
          </a:p>
          <a:p>
            <a:pPr marL="342900" indent="-342900" fontAlgn="base">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They have the voting rights and part of decision-making process on major issues relating to the affairs of the company. </a:t>
            </a:r>
          </a:p>
          <a:p>
            <a:pPr marL="342900" indent="-342900" fontAlgn="base">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The shareholders' return on the funds invested by them in the company is in the form of 'Dividend".</a:t>
            </a:r>
          </a:p>
        </p:txBody>
      </p:sp>
      <p:sp>
        <p:nvSpPr>
          <p:cNvPr id="3" name="Rounded Rectangle 2"/>
          <p:cNvSpPr/>
          <p:nvPr/>
        </p:nvSpPr>
        <p:spPr>
          <a:xfrm>
            <a:off x="2581505" y="0"/>
            <a:ext cx="694812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spc="-30" dirty="0">
                <a:latin typeface="Times New Roman" panose="02020603050405020304" pitchFamily="18" charset="0"/>
                <a:cs typeface="Times New Roman" panose="02020603050405020304" pitchFamily="18" charset="0"/>
              </a:rPr>
              <a:t>Capital</a:t>
            </a:r>
            <a:r>
              <a:rPr lang="en-IN" sz="4400" spc="-25" dirty="0">
                <a:latin typeface="Times New Roman" panose="02020603050405020304" pitchFamily="18" charset="0"/>
                <a:cs typeface="Times New Roman" panose="02020603050405020304" pitchFamily="18" charset="0"/>
              </a:rPr>
              <a:t> </a:t>
            </a:r>
            <a:r>
              <a:rPr lang="en-IN" sz="4400" spc="-5" dirty="0">
                <a:latin typeface="Times New Roman" panose="02020603050405020304" pitchFamily="18" charset="0"/>
                <a:cs typeface="Times New Roman" panose="02020603050405020304" pitchFamily="18" charset="0"/>
              </a:rPr>
              <a:t>ma</a:t>
            </a:r>
            <a:r>
              <a:rPr lang="en-IN" sz="4400" dirty="0">
                <a:latin typeface="Times New Roman" panose="02020603050405020304" pitchFamily="18" charset="0"/>
                <a:cs typeface="Times New Roman" panose="02020603050405020304" pitchFamily="18" charset="0"/>
              </a:rPr>
              <a:t>r</a:t>
            </a:r>
            <a:r>
              <a:rPr lang="en-IN" sz="4400" spc="-10" dirty="0">
                <a:latin typeface="Times New Roman" panose="02020603050405020304" pitchFamily="18" charset="0"/>
                <a:cs typeface="Times New Roman" panose="02020603050405020304" pitchFamily="18" charset="0"/>
              </a:rPr>
              <a:t>k</a:t>
            </a:r>
            <a:r>
              <a:rPr lang="en-IN" sz="4400" spc="-5" dirty="0">
                <a:latin typeface="Times New Roman" panose="02020603050405020304" pitchFamily="18" charset="0"/>
                <a:cs typeface="Times New Roman" panose="02020603050405020304" pitchFamily="18" charset="0"/>
              </a:rPr>
              <a:t>e</a:t>
            </a:r>
            <a:r>
              <a:rPr lang="en-IN" sz="4400" dirty="0">
                <a:latin typeface="Times New Roman" panose="02020603050405020304" pitchFamily="18" charset="0"/>
                <a:cs typeface="Times New Roman" panose="02020603050405020304" pitchFamily="18" charset="0"/>
              </a:rPr>
              <a:t>t </a:t>
            </a:r>
            <a:r>
              <a:rPr lang="en-IN" sz="4400" spc="-5" dirty="0">
                <a:latin typeface="Times New Roman" panose="02020603050405020304" pitchFamily="18" charset="0"/>
                <a:cs typeface="Times New Roman" panose="02020603050405020304" pitchFamily="18" charset="0"/>
              </a:rPr>
              <a:t>ins</a:t>
            </a:r>
            <a:r>
              <a:rPr lang="en-IN" sz="4400" spc="-10" dirty="0">
                <a:latin typeface="Times New Roman" panose="02020603050405020304" pitchFamily="18" charset="0"/>
                <a:cs typeface="Times New Roman" panose="02020603050405020304" pitchFamily="18" charset="0"/>
              </a:rPr>
              <a:t>t</a:t>
            </a:r>
            <a:r>
              <a:rPr lang="en-IN" sz="4400" dirty="0">
                <a:latin typeface="Times New Roman" panose="02020603050405020304" pitchFamily="18" charset="0"/>
                <a:cs typeface="Times New Roman" panose="02020603050405020304" pitchFamily="18" charset="0"/>
              </a:rPr>
              <a:t>r</a:t>
            </a:r>
            <a:r>
              <a:rPr lang="en-IN" sz="4400" spc="-5" dirty="0">
                <a:latin typeface="Times New Roman" panose="02020603050405020304" pitchFamily="18" charset="0"/>
                <a:cs typeface="Times New Roman" panose="02020603050405020304" pitchFamily="18" charset="0"/>
              </a:rPr>
              <a:t>umen</a:t>
            </a:r>
            <a:r>
              <a:rPr lang="en-IN" sz="4400" spc="-10" dirty="0">
                <a:latin typeface="Times New Roman" panose="02020603050405020304" pitchFamily="18" charset="0"/>
                <a:cs typeface="Times New Roman" panose="02020603050405020304" pitchFamily="18" charset="0"/>
              </a:rPr>
              <a:t>t</a:t>
            </a:r>
            <a:r>
              <a:rPr lang="en-IN" sz="4400" dirty="0">
                <a:latin typeface="Times New Roman" panose="02020603050405020304" pitchFamily="18" charset="0"/>
                <a:cs typeface="Times New Roman" panose="02020603050405020304" pitchFamily="18" charset="0"/>
              </a:rPr>
              <a:t>s</a:t>
            </a:r>
            <a:endParaRPr lang="en-IN" sz="4400" dirty="0"/>
          </a:p>
        </p:txBody>
      </p:sp>
    </p:spTree>
    <p:extLst>
      <p:ext uri="{BB962C8B-B14F-4D97-AF65-F5344CB8AC3E}">
        <p14:creationId xmlns:p14="http://schemas.microsoft.com/office/powerpoint/2010/main" val="3047203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37119" y="255292"/>
            <a:ext cx="10929087" cy="644667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fontAlgn="base"/>
            <a:endParaRPr lang="en-IN" sz="2200" b="1">
              <a:solidFill>
                <a:schemeClr val="tx1"/>
              </a:solidFill>
              <a:latin typeface="Times New Roman" panose="02020603050405020304" pitchFamily="18" charset="0"/>
              <a:cs typeface="Times New Roman" panose="02020603050405020304" pitchFamily="18" charset="0"/>
            </a:endParaRPr>
          </a:p>
          <a:p>
            <a:pPr fontAlgn="base"/>
            <a:endParaRPr lang="en-IN" sz="2200" b="1">
              <a:solidFill>
                <a:schemeClr val="tx1"/>
              </a:solidFill>
              <a:latin typeface="Times New Roman" panose="02020603050405020304" pitchFamily="18" charset="0"/>
              <a:cs typeface="Times New Roman" panose="02020603050405020304" pitchFamily="18" charset="0"/>
            </a:endParaRPr>
          </a:p>
          <a:p>
            <a:pPr fontAlgn="base"/>
            <a:endParaRPr lang="en-IN" sz="2200" b="1">
              <a:solidFill>
                <a:schemeClr val="tx1"/>
              </a:solidFill>
              <a:latin typeface="Times New Roman" panose="02020603050405020304" pitchFamily="18" charset="0"/>
              <a:cs typeface="Times New Roman" panose="02020603050405020304" pitchFamily="18" charset="0"/>
            </a:endParaRPr>
          </a:p>
          <a:p>
            <a:br>
              <a:rPr lang="en-IN" sz="2200">
                <a:solidFill>
                  <a:schemeClr val="tx1"/>
                </a:solidFill>
                <a:latin typeface="Times New Roman" panose="02020603050405020304" pitchFamily="18" charset="0"/>
                <a:cs typeface="Times New Roman" panose="02020603050405020304" pitchFamily="18" charset="0"/>
              </a:rPr>
            </a:b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5" name="object 128"/>
          <p:cNvSpPr txBox="1">
            <a:spLocks noGrp="1"/>
          </p:cNvSpPr>
          <p:nvPr>
            <p:ph type="title"/>
          </p:nvPr>
        </p:nvSpPr>
        <p:spPr>
          <a:xfrm>
            <a:off x="1586869" y="914441"/>
            <a:ext cx="3131173" cy="234423"/>
          </a:xfrm>
          <a:prstGeom prst="rect">
            <a:avLst/>
          </a:prstGeom>
          <a:solidFill>
            <a:schemeClr val="accent1">
              <a:lumMod val="40000"/>
              <a:lumOff val="60000"/>
            </a:schemeClr>
          </a:solidFill>
        </p:spPr>
        <p:txBody>
          <a:bodyPr vert="horz" wrap="square" lIns="0" tIns="12700" rIns="0" bIns="0" rtlCol="0">
            <a:spAutoFit/>
          </a:bodyPr>
          <a:lstStyle/>
          <a:p>
            <a:pPr marL="12700" algn="ctr">
              <a:spcBef>
                <a:spcPts val="100"/>
              </a:spcBef>
            </a:pPr>
            <a:r>
              <a:rPr sz="1600" spc="-5" dirty="0">
                <a:latin typeface="Times New Roman" panose="02020603050405020304" pitchFamily="18" charset="0"/>
                <a:cs typeface="Times New Roman" panose="02020603050405020304" pitchFamily="18" charset="0"/>
              </a:rPr>
              <a:t>MERITS OF EQUITY</a:t>
            </a:r>
            <a:r>
              <a:rPr sz="1600" spc="-38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SHARES</a:t>
            </a:r>
            <a:endParaRPr sz="1600" dirty="0">
              <a:latin typeface="Times New Roman" panose="02020603050405020304" pitchFamily="18" charset="0"/>
              <a:cs typeface="Times New Roman" panose="02020603050405020304" pitchFamily="18" charset="0"/>
            </a:endParaRPr>
          </a:p>
        </p:txBody>
      </p:sp>
      <p:cxnSp>
        <p:nvCxnSpPr>
          <p:cNvPr id="7" name="Straight Connector 6"/>
          <p:cNvCxnSpPr>
            <a:stCxn id="4" idx="0"/>
            <a:endCxn id="4" idx="2"/>
          </p:cNvCxnSpPr>
          <p:nvPr/>
        </p:nvCxnSpPr>
        <p:spPr>
          <a:xfrm>
            <a:off x="6201663" y="255292"/>
            <a:ext cx="0" cy="644667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object 127"/>
          <p:cNvSpPr txBox="1">
            <a:spLocks/>
          </p:cNvSpPr>
          <p:nvPr/>
        </p:nvSpPr>
        <p:spPr>
          <a:xfrm>
            <a:off x="7053943" y="914441"/>
            <a:ext cx="3609834" cy="234423"/>
          </a:xfrm>
          <a:prstGeom prst="rect">
            <a:avLst/>
          </a:prstGeom>
          <a:solidFill>
            <a:schemeClr val="accent1">
              <a:lumMod val="40000"/>
              <a:lumOff val="60000"/>
            </a:schemeClr>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sz="1600" spc="-55" dirty="0">
                <a:latin typeface="Times New Roman" panose="02020603050405020304" pitchFamily="18" charset="0"/>
                <a:cs typeface="Times New Roman" panose="02020603050405020304" pitchFamily="18" charset="0"/>
              </a:rPr>
              <a:t>LIMITATIONS </a:t>
            </a:r>
            <a:r>
              <a:rPr lang="en-IN" sz="1600" spc="-10" dirty="0">
                <a:latin typeface="Times New Roman" panose="02020603050405020304" pitchFamily="18" charset="0"/>
                <a:cs typeface="Times New Roman" panose="02020603050405020304" pitchFamily="18" charset="0"/>
              </a:rPr>
              <a:t>OF </a:t>
            </a:r>
            <a:r>
              <a:rPr lang="en-IN" sz="1600" spc="-5" dirty="0">
                <a:latin typeface="Times New Roman" panose="02020603050405020304" pitchFamily="18" charset="0"/>
                <a:cs typeface="Times New Roman" panose="02020603050405020304" pitchFamily="18" charset="0"/>
              </a:rPr>
              <a:t>EQUITY</a:t>
            </a:r>
            <a:r>
              <a:rPr lang="en-IN" sz="1600" spc="-25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SHARES</a:t>
            </a:r>
            <a:endParaRPr lang="en-IN" sz="1600" dirty="0">
              <a:latin typeface="Times New Roman" panose="02020603050405020304" pitchFamily="18" charset="0"/>
              <a:cs typeface="Times New Roman" panose="02020603050405020304" pitchFamily="18" charset="0"/>
            </a:endParaRPr>
          </a:p>
        </p:txBody>
      </p:sp>
      <p:grpSp>
        <p:nvGrpSpPr>
          <p:cNvPr id="9" name="object 2"/>
          <p:cNvGrpSpPr/>
          <p:nvPr/>
        </p:nvGrpSpPr>
        <p:grpSpPr>
          <a:xfrm>
            <a:off x="1189687" y="1278294"/>
            <a:ext cx="4771270" cy="4674609"/>
            <a:chOff x="1270" y="548640"/>
            <a:chExt cx="9145270" cy="6309360"/>
          </a:xfrm>
        </p:grpSpPr>
        <p:sp>
          <p:nvSpPr>
            <p:cNvPr id="10" name="object 3"/>
            <p:cNvSpPr/>
            <p:nvPr/>
          </p:nvSpPr>
          <p:spPr>
            <a:xfrm>
              <a:off x="179070" y="693420"/>
              <a:ext cx="8912860" cy="6109970"/>
            </a:xfrm>
            <a:prstGeom prst="rect">
              <a:avLst/>
            </a:prstGeom>
            <a:blipFill>
              <a:blip r:embed="rId2" cstate="print"/>
              <a:stretch>
                <a:fillRect/>
              </a:stretch>
            </a:blipFill>
          </p:spPr>
          <p:txBody>
            <a:bodyPr wrap="square" lIns="0" tIns="0" rIns="0" bIns="0" rtlCol="0"/>
            <a:lstStyle/>
            <a:p>
              <a:endParaRPr/>
            </a:p>
          </p:txBody>
        </p:sp>
        <p:sp>
          <p:nvSpPr>
            <p:cNvPr id="11" name="object 4"/>
            <p:cNvSpPr/>
            <p:nvPr/>
          </p:nvSpPr>
          <p:spPr>
            <a:xfrm>
              <a:off x="8994140" y="548639"/>
              <a:ext cx="152400" cy="1512570"/>
            </a:xfrm>
            <a:custGeom>
              <a:avLst/>
              <a:gdLst/>
              <a:ahLst/>
              <a:cxnLst/>
              <a:rect l="l" t="t" r="r" b="b"/>
              <a:pathLst>
                <a:path w="152400" h="1512570">
                  <a:moveTo>
                    <a:pt x="152400" y="0"/>
                  </a:moveTo>
                  <a:lnTo>
                    <a:pt x="78740" y="0"/>
                  </a:lnTo>
                  <a:lnTo>
                    <a:pt x="72390" y="0"/>
                  </a:lnTo>
                  <a:lnTo>
                    <a:pt x="0" y="0"/>
                  </a:lnTo>
                  <a:lnTo>
                    <a:pt x="0" y="1512570"/>
                  </a:lnTo>
                  <a:lnTo>
                    <a:pt x="72390" y="1512570"/>
                  </a:lnTo>
                  <a:lnTo>
                    <a:pt x="78740" y="1512570"/>
                  </a:lnTo>
                  <a:lnTo>
                    <a:pt x="152400" y="1512570"/>
                  </a:lnTo>
                  <a:lnTo>
                    <a:pt x="152400" y="0"/>
                  </a:lnTo>
                  <a:close/>
                </a:path>
              </a:pathLst>
            </a:custGeom>
            <a:solidFill>
              <a:srgbClr val="FDFDFD">
                <a:alpha val="54998"/>
              </a:srgbClr>
            </a:solidFill>
          </p:spPr>
          <p:txBody>
            <a:bodyPr wrap="square" lIns="0" tIns="0" rIns="0" bIns="0" rtlCol="0"/>
            <a:lstStyle/>
            <a:p>
              <a:endParaRPr/>
            </a:p>
          </p:txBody>
        </p:sp>
        <p:sp>
          <p:nvSpPr>
            <p:cNvPr id="12" name="object 5"/>
            <p:cNvSpPr/>
            <p:nvPr/>
          </p:nvSpPr>
          <p:spPr>
            <a:xfrm>
              <a:off x="8921750" y="548640"/>
              <a:ext cx="78740" cy="1512570"/>
            </a:xfrm>
            <a:custGeom>
              <a:avLst/>
              <a:gdLst/>
              <a:ahLst/>
              <a:cxnLst/>
              <a:rect l="l" t="t" r="r" b="b"/>
              <a:pathLst>
                <a:path w="78740" h="1512570">
                  <a:moveTo>
                    <a:pt x="78740" y="0"/>
                  </a:moveTo>
                  <a:lnTo>
                    <a:pt x="0" y="0"/>
                  </a:lnTo>
                  <a:lnTo>
                    <a:pt x="0" y="1512570"/>
                  </a:lnTo>
                  <a:lnTo>
                    <a:pt x="78740" y="1512570"/>
                  </a:lnTo>
                  <a:lnTo>
                    <a:pt x="78740" y="0"/>
                  </a:lnTo>
                  <a:close/>
                </a:path>
              </a:pathLst>
            </a:custGeom>
            <a:solidFill>
              <a:srgbClr val="FCFCFC">
                <a:alpha val="54998"/>
              </a:srgbClr>
            </a:solidFill>
          </p:spPr>
          <p:txBody>
            <a:bodyPr wrap="square" lIns="0" tIns="0" rIns="0" bIns="0" rtlCol="0"/>
            <a:lstStyle/>
            <a:p>
              <a:endParaRPr/>
            </a:p>
          </p:txBody>
        </p:sp>
        <p:sp>
          <p:nvSpPr>
            <p:cNvPr id="13" name="object 6"/>
            <p:cNvSpPr/>
            <p:nvPr/>
          </p:nvSpPr>
          <p:spPr>
            <a:xfrm>
              <a:off x="8848089"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FBFBFB">
                <a:alpha val="54998"/>
              </a:srgbClr>
            </a:solidFill>
          </p:spPr>
          <p:txBody>
            <a:bodyPr wrap="square" lIns="0" tIns="0" rIns="0" bIns="0" rtlCol="0"/>
            <a:lstStyle/>
            <a:p>
              <a:endParaRPr/>
            </a:p>
          </p:txBody>
        </p:sp>
        <p:sp>
          <p:nvSpPr>
            <p:cNvPr id="14" name="object 7"/>
            <p:cNvSpPr/>
            <p:nvPr/>
          </p:nvSpPr>
          <p:spPr>
            <a:xfrm>
              <a:off x="877570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FAFAFA">
                <a:alpha val="54998"/>
              </a:srgbClr>
            </a:solidFill>
          </p:spPr>
          <p:txBody>
            <a:bodyPr wrap="square" lIns="0" tIns="0" rIns="0" bIns="0" rtlCol="0"/>
            <a:lstStyle/>
            <a:p>
              <a:endParaRPr/>
            </a:p>
          </p:txBody>
        </p:sp>
        <p:sp>
          <p:nvSpPr>
            <p:cNvPr id="15" name="object 8"/>
            <p:cNvSpPr/>
            <p:nvPr/>
          </p:nvSpPr>
          <p:spPr>
            <a:xfrm>
              <a:off x="8703310"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F9F9F9">
                <a:alpha val="54998"/>
              </a:srgbClr>
            </a:solidFill>
          </p:spPr>
          <p:txBody>
            <a:bodyPr wrap="square" lIns="0" tIns="0" rIns="0" bIns="0" rtlCol="0"/>
            <a:lstStyle/>
            <a:p>
              <a:endParaRPr/>
            </a:p>
          </p:txBody>
        </p:sp>
        <p:sp>
          <p:nvSpPr>
            <p:cNvPr id="16" name="object 9"/>
            <p:cNvSpPr/>
            <p:nvPr/>
          </p:nvSpPr>
          <p:spPr>
            <a:xfrm>
              <a:off x="863092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F8F8F8">
                <a:alpha val="54998"/>
              </a:srgbClr>
            </a:solidFill>
          </p:spPr>
          <p:txBody>
            <a:bodyPr wrap="square" lIns="0" tIns="0" rIns="0" bIns="0" rtlCol="0"/>
            <a:lstStyle/>
            <a:p>
              <a:endParaRPr/>
            </a:p>
          </p:txBody>
        </p:sp>
        <p:sp>
          <p:nvSpPr>
            <p:cNvPr id="17" name="object 10"/>
            <p:cNvSpPr/>
            <p:nvPr/>
          </p:nvSpPr>
          <p:spPr>
            <a:xfrm>
              <a:off x="8558529" y="548640"/>
              <a:ext cx="78740" cy="1512570"/>
            </a:xfrm>
            <a:custGeom>
              <a:avLst/>
              <a:gdLst/>
              <a:ahLst/>
              <a:cxnLst/>
              <a:rect l="l" t="t" r="r" b="b"/>
              <a:pathLst>
                <a:path w="78740" h="1512570">
                  <a:moveTo>
                    <a:pt x="78740" y="0"/>
                  </a:moveTo>
                  <a:lnTo>
                    <a:pt x="0" y="0"/>
                  </a:lnTo>
                  <a:lnTo>
                    <a:pt x="0" y="1512570"/>
                  </a:lnTo>
                  <a:lnTo>
                    <a:pt x="78740" y="1512570"/>
                  </a:lnTo>
                  <a:lnTo>
                    <a:pt x="78740" y="0"/>
                  </a:lnTo>
                  <a:close/>
                </a:path>
              </a:pathLst>
            </a:custGeom>
            <a:solidFill>
              <a:srgbClr val="F7F7F7">
                <a:alpha val="54998"/>
              </a:srgbClr>
            </a:solidFill>
          </p:spPr>
          <p:txBody>
            <a:bodyPr wrap="square" lIns="0" tIns="0" rIns="0" bIns="0" rtlCol="0"/>
            <a:lstStyle/>
            <a:p>
              <a:endParaRPr/>
            </a:p>
          </p:txBody>
        </p:sp>
        <p:sp>
          <p:nvSpPr>
            <p:cNvPr id="18" name="object 11"/>
            <p:cNvSpPr/>
            <p:nvPr/>
          </p:nvSpPr>
          <p:spPr>
            <a:xfrm>
              <a:off x="8486139" y="548640"/>
              <a:ext cx="78740" cy="1512570"/>
            </a:xfrm>
            <a:custGeom>
              <a:avLst/>
              <a:gdLst/>
              <a:ahLst/>
              <a:cxnLst/>
              <a:rect l="l" t="t" r="r" b="b"/>
              <a:pathLst>
                <a:path w="78740" h="1512570">
                  <a:moveTo>
                    <a:pt x="78739" y="0"/>
                  </a:moveTo>
                  <a:lnTo>
                    <a:pt x="0" y="0"/>
                  </a:lnTo>
                  <a:lnTo>
                    <a:pt x="0" y="1512570"/>
                  </a:lnTo>
                  <a:lnTo>
                    <a:pt x="78739" y="1512570"/>
                  </a:lnTo>
                  <a:lnTo>
                    <a:pt x="78739" y="0"/>
                  </a:lnTo>
                  <a:close/>
                </a:path>
              </a:pathLst>
            </a:custGeom>
            <a:solidFill>
              <a:srgbClr val="F6F6F6">
                <a:alpha val="54998"/>
              </a:srgbClr>
            </a:solidFill>
          </p:spPr>
          <p:txBody>
            <a:bodyPr wrap="square" lIns="0" tIns="0" rIns="0" bIns="0" rtlCol="0"/>
            <a:lstStyle/>
            <a:p>
              <a:endParaRPr/>
            </a:p>
          </p:txBody>
        </p:sp>
        <p:sp>
          <p:nvSpPr>
            <p:cNvPr id="19" name="object 12"/>
            <p:cNvSpPr/>
            <p:nvPr/>
          </p:nvSpPr>
          <p:spPr>
            <a:xfrm>
              <a:off x="8412479"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F5F5F5">
                <a:alpha val="54998"/>
              </a:srgbClr>
            </a:solidFill>
          </p:spPr>
          <p:txBody>
            <a:bodyPr wrap="square" lIns="0" tIns="0" rIns="0" bIns="0" rtlCol="0"/>
            <a:lstStyle/>
            <a:p>
              <a:endParaRPr/>
            </a:p>
          </p:txBody>
        </p:sp>
        <p:sp>
          <p:nvSpPr>
            <p:cNvPr id="20" name="object 13"/>
            <p:cNvSpPr/>
            <p:nvPr/>
          </p:nvSpPr>
          <p:spPr>
            <a:xfrm>
              <a:off x="8340089"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F4F4F4">
                <a:alpha val="54998"/>
              </a:srgbClr>
            </a:solidFill>
          </p:spPr>
          <p:txBody>
            <a:bodyPr wrap="square" lIns="0" tIns="0" rIns="0" bIns="0" rtlCol="0"/>
            <a:lstStyle/>
            <a:p>
              <a:endParaRPr/>
            </a:p>
          </p:txBody>
        </p:sp>
        <p:sp>
          <p:nvSpPr>
            <p:cNvPr id="21" name="object 14"/>
            <p:cNvSpPr/>
            <p:nvPr/>
          </p:nvSpPr>
          <p:spPr>
            <a:xfrm>
              <a:off x="826770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F3F3F3">
                <a:alpha val="54998"/>
              </a:srgbClr>
            </a:solidFill>
          </p:spPr>
          <p:txBody>
            <a:bodyPr wrap="square" lIns="0" tIns="0" rIns="0" bIns="0" rtlCol="0"/>
            <a:lstStyle/>
            <a:p>
              <a:endParaRPr/>
            </a:p>
          </p:txBody>
        </p:sp>
        <p:sp>
          <p:nvSpPr>
            <p:cNvPr id="22" name="object 15"/>
            <p:cNvSpPr/>
            <p:nvPr/>
          </p:nvSpPr>
          <p:spPr>
            <a:xfrm>
              <a:off x="8195310"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F2F2F2">
                <a:alpha val="54998"/>
              </a:srgbClr>
            </a:solidFill>
          </p:spPr>
          <p:txBody>
            <a:bodyPr wrap="square" lIns="0" tIns="0" rIns="0" bIns="0" rtlCol="0"/>
            <a:lstStyle/>
            <a:p>
              <a:endParaRPr/>
            </a:p>
          </p:txBody>
        </p:sp>
        <p:sp>
          <p:nvSpPr>
            <p:cNvPr id="23" name="object 16"/>
            <p:cNvSpPr/>
            <p:nvPr/>
          </p:nvSpPr>
          <p:spPr>
            <a:xfrm>
              <a:off x="8122920" y="548640"/>
              <a:ext cx="78740" cy="1512570"/>
            </a:xfrm>
            <a:custGeom>
              <a:avLst/>
              <a:gdLst/>
              <a:ahLst/>
              <a:cxnLst/>
              <a:rect l="l" t="t" r="r" b="b"/>
              <a:pathLst>
                <a:path w="78740" h="1512570">
                  <a:moveTo>
                    <a:pt x="78739" y="0"/>
                  </a:moveTo>
                  <a:lnTo>
                    <a:pt x="0" y="0"/>
                  </a:lnTo>
                  <a:lnTo>
                    <a:pt x="0" y="1512570"/>
                  </a:lnTo>
                  <a:lnTo>
                    <a:pt x="78739" y="1512570"/>
                  </a:lnTo>
                  <a:lnTo>
                    <a:pt x="78739" y="0"/>
                  </a:lnTo>
                  <a:close/>
                </a:path>
              </a:pathLst>
            </a:custGeom>
            <a:solidFill>
              <a:srgbClr val="F1F1F1">
                <a:alpha val="54998"/>
              </a:srgbClr>
            </a:solidFill>
          </p:spPr>
          <p:txBody>
            <a:bodyPr wrap="square" lIns="0" tIns="0" rIns="0" bIns="0" rtlCol="0"/>
            <a:lstStyle/>
            <a:p>
              <a:endParaRPr/>
            </a:p>
          </p:txBody>
        </p:sp>
        <p:sp>
          <p:nvSpPr>
            <p:cNvPr id="24" name="object 17"/>
            <p:cNvSpPr/>
            <p:nvPr/>
          </p:nvSpPr>
          <p:spPr>
            <a:xfrm>
              <a:off x="8050529" y="548640"/>
              <a:ext cx="78740" cy="1512570"/>
            </a:xfrm>
            <a:custGeom>
              <a:avLst/>
              <a:gdLst/>
              <a:ahLst/>
              <a:cxnLst/>
              <a:rect l="l" t="t" r="r" b="b"/>
              <a:pathLst>
                <a:path w="78740" h="1512570">
                  <a:moveTo>
                    <a:pt x="78740" y="0"/>
                  </a:moveTo>
                  <a:lnTo>
                    <a:pt x="0" y="0"/>
                  </a:lnTo>
                  <a:lnTo>
                    <a:pt x="0" y="1512570"/>
                  </a:lnTo>
                  <a:lnTo>
                    <a:pt x="78740" y="1512570"/>
                  </a:lnTo>
                  <a:lnTo>
                    <a:pt x="78740" y="0"/>
                  </a:lnTo>
                  <a:close/>
                </a:path>
              </a:pathLst>
            </a:custGeom>
            <a:solidFill>
              <a:srgbClr val="F0F0F0">
                <a:alpha val="54998"/>
              </a:srgbClr>
            </a:solidFill>
          </p:spPr>
          <p:txBody>
            <a:bodyPr wrap="square" lIns="0" tIns="0" rIns="0" bIns="0" rtlCol="0"/>
            <a:lstStyle/>
            <a:p>
              <a:endParaRPr/>
            </a:p>
          </p:txBody>
        </p:sp>
        <p:sp>
          <p:nvSpPr>
            <p:cNvPr id="25" name="object 18"/>
            <p:cNvSpPr/>
            <p:nvPr/>
          </p:nvSpPr>
          <p:spPr>
            <a:xfrm>
              <a:off x="797687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EFEFEF">
                <a:alpha val="54998"/>
              </a:srgbClr>
            </a:solidFill>
          </p:spPr>
          <p:txBody>
            <a:bodyPr wrap="square" lIns="0" tIns="0" rIns="0" bIns="0" rtlCol="0"/>
            <a:lstStyle/>
            <a:p>
              <a:endParaRPr/>
            </a:p>
          </p:txBody>
        </p:sp>
        <p:sp>
          <p:nvSpPr>
            <p:cNvPr id="26" name="object 19"/>
            <p:cNvSpPr/>
            <p:nvPr/>
          </p:nvSpPr>
          <p:spPr>
            <a:xfrm>
              <a:off x="7904479"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EEEEEE">
                <a:alpha val="54998"/>
              </a:srgbClr>
            </a:solidFill>
          </p:spPr>
          <p:txBody>
            <a:bodyPr wrap="square" lIns="0" tIns="0" rIns="0" bIns="0" rtlCol="0"/>
            <a:lstStyle/>
            <a:p>
              <a:endParaRPr/>
            </a:p>
          </p:txBody>
        </p:sp>
        <p:sp>
          <p:nvSpPr>
            <p:cNvPr id="27" name="object 20"/>
            <p:cNvSpPr/>
            <p:nvPr/>
          </p:nvSpPr>
          <p:spPr>
            <a:xfrm>
              <a:off x="7832089"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EDEDED">
                <a:alpha val="54998"/>
              </a:srgbClr>
            </a:solidFill>
          </p:spPr>
          <p:txBody>
            <a:bodyPr wrap="square" lIns="0" tIns="0" rIns="0" bIns="0" rtlCol="0"/>
            <a:lstStyle/>
            <a:p>
              <a:endParaRPr/>
            </a:p>
          </p:txBody>
        </p:sp>
        <p:sp>
          <p:nvSpPr>
            <p:cNvPr id="28" name="object 21"/>
            <p:cNvSpPr/>
            <p:nvPr/>
          </p:nvSpPr>
          <p:spPr>
            <a:xfrm>
              <a:off x="775970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ECECEC">
                <a:alpha val="54998"/>
              </a:srgbClr>
            </a:solidFill>
          </p:spPr>
          <p:txBody>
            <a:bodyPr wrap="square" lIns="0" tIns="0" rIns="0" bIns="0" rtlCol="0"/>
            <a:lstStyle/>
            <a:p>
              <a:endParaRPr/>
            </a:p>
          </p:txBody>
        </p:sp>
        <p:sp>
          <p:nvSpPr>
            <p:cNvPr id="29" name="object 22"/>
            <p:cNvSpPr/>
            <p:nvPr/>
          </p:nvSpPr>
          <p:spPr>
            <a:xfrm>
              <a:off x="7687310"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EBEBEB">
                <a:alpha val="54998"/>
              </a:srgbClr>
            </a:solidFill>
          </p:spPr>
          <p:txBody>
            <a:bodyPr wrap="square" lIns="0" tIns="0" rIns="0" bIns="0" rtlCol="0"/>
            <a:lstStyle/>
            <a:p>
              <a:endParaRPr/>
            </a:p>
          </p:txBody>
        </p:sp>
        <p:sp>
          <p:nvSpPr>
            <p:cNvPr id="30" name="object 23"/>
            <p:cNvSpPr/>
            <p:nvPr/>
          </p:nvSpPr>
          <p:spPr>
            <a:xfrm>
              <a:off x="7614920" y="548640"/>
              <a:ext cx="78740" cy="1512570"/>
            </a:xfrm>
            <a:custGeom>
              <a:avLst/>
              <a:gdLst/>
              <a:ahLst/>
              <a:cxnLst/>
              <a:rect l="l" t="t" r="r" b="b"/>
              <a:pathLst>
                <a:path w="78740" h="1512570">
                  <a:moveTo>
                    <a:pt x="78739" y="0"/>
                  </a:moveTo>
                  <a:lnTo>
                    <a:pt x="0" y="0"/>
                  </a:lnTo>
                  <a:lnTo>
                    <a:pt x="0" y="1512570"/>
                  </a:lnTo>
                  <a:lnTo>
                    <a:pt x="78739" y="1512570"/>
                  </a:lnTo>
                  <a:lnTo>
                    <a:pt x="78739" y="0"/>
                  </a:lnTo>
                  <a:close/>
                </a:path>
              </a:pathLst>
            </a:custGeom>
            <a:solidFill>
              <a:srgbClr val="EAEAEA">
                <a:alpha val="54998"/>
              </a:srgbClr>
            </a:solidFill>
          </p:spPr>
          <p:txBody>
            <a:bodyPr wrap="square" lIns="0" tIns="0" rIns="0" bIns="0" rtlCol="0"/>
            <a:lstStyle/>
            <a:p>
              <a:endParaRPr/>
            </a:p>
          </p:txBody>
        </p:sp>
        <p:sp>
          <p:nvSpPr>
            <p:cNvPr id="31" name="object 24"/>
            <p:cNvSpPr/>
            <p:nvPr/>
          </p:nvSpPr>
          <p:spPr>
            <a:xfrm>
              <a:off x="7542529" y="548640"/>
              <a:ext cx="78740" cy="1512570"/>
            </a:xfrm>
            <a:custGeom>
              <a:avLst/>
              <a:gdLst/>
              <a:ahLst/>
              <a:cxnLst/>
              <a:rect l="l" t="t" r="r" b="b"/>
              <a:pathLst>
                <a:path w="78740" h="1512570">
                  <a:moveTo>
                    <a:pt x="78740" y="0"/>
                  </a:moveTo>
                  <a:lnTo>
                    <a:pt x="0" y="0"/>
                  </a:lnTo>
                  <a:lnTo>
                    <a:pt x="0" y="1512570"/>
                  </a:lnTo>
                  <a:lnTo>
                    <a:pt x="78740" y="1512570"/>
                  </a:lnTo>
                  <a:lnTo>
                    <a:pt x="78740" y="0"/>
                  </a:lnTo>
                  <a:close/>
                </a:path>
              </a:pathLst>
            </a:custGeom>
            <a:solidFill>
              <a:srgbClr val="E9E9E9">
                <a:alpha val="54998"/>
              </a:srgbClr>
            </a:solidFill>
          </p:spPr>
          <p:txBody>
            <a:bodyPr wrap="square" lIns="0" tIns="0" rIns="0" bIns="0" rtlCol="0"/>
            <a:lstStyle/>
            <a:p>
              <a:endParaRPr/>
            </a:p>
          </p:txBody>
        </p:sp>
        <p:sp>
          <p:nvSpPr>
            <p:cNvPr id="32" name="object 25"/>
            <p:cNvSpPr/>
            <p:nvPr/>
          </p:nvSpPr>
          <p:spPr>
            <a:xfrm>
              <a:off x="746887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E8E8E8">
                <a:alpha val="54998"/>
              </a:srgbClr>
            </a:solidFill>
          </p:spPr>
          <p:txBody>
            <a:bodyPr wrap="square" lIns="0" tIns="0" rIns="0" bIns="0" rtlCol="0"/>
            <a:lstStyle/>
            <a:p>
              <a:endParaRPr/>
            </a:p>
          </p:txBody>
        </p:sp>
        <p:sp>
          <p:nvSpPr>
            <p:cNvPr id="33" name="object 26"/>
            <p:cNvSpPr/>
            <p:nvPr/>
          </p:nvSpPr>
          <p:spPr>
            <a:xfrm>
              <a:off x="7396479"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E7E7E7">
                <a:alpha val="54998"/>
              </a:srgbClr>
            </a:solidFill>
          </p:spPr>
          <p:txBody>
            <a:bodyPr wrap="square" lIns="0" tIns="0" rIns="0" bIns="0" rtlCol="0"/>
            <a:lstStyle/>
            <a:p>
              <a:endParaRPr/>
            </a:p>
          </p:txBody>
        </p:sp>
        <p:sp>
          <p:nvSpPr>
            <p:cNvPr id="34" name="object 27"/>
            <p:cNvSpPr/>
            <p:nvPr/>
          </p:nvSpPr>
          <p:spPr>
            <a:xfrm>
              <a:off x="7324089"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E6E6E6">
                <a:alpha val="54998"/>
              </a:srgbClr>
            </a:solidFill>
          </p:spPr>
          <p:txBody>
            <a:bodyPr wrap="square" lIns="0" tIns="0" rIns="0" bIns="0" rtlCol="0"/>
            <a:lstStyle/>
            <a:p>
              <a:endParaRPr/>
            </a:p>
          </p:txBody>
        </p:sp>
        <p:sp>
          <p:nvSpPr>
            <p:cNvPr id="35" name="object 28"/>
            <p:cNvSpPr/>
            <p:nvPr/>
          </p:nvSpPr>
          <p:spPr>
            <a:xfrm>
              <a:off x="725170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E5E5E5">
                <a:alpha val="54998"/>
              </a:srgbClr>
            </a:solidFill>
          </p:spPr>
          <p:txBody>
            <a:bodyPr wrap="square" lIns="0" tIns="0" rIns="0" bIns="0" rtlCol="0"/>
            <a:lstStyle/>
            <a:p>
              <a:endParaRPr/>
            </a:p>
          </p:txBody>
        </p:sp>
        <p:sp>
          <p:nvSpPr>
            <p:cNvPr id="36" name="object 29"/>
            <p:cNvSpPr/>
            <p:nvPr/>
          </p:nvSpPr>
          <p:spPr>
            <a:xfrm>
              <a:off x="7179310" y="548640"/>
              <a:ext cx="78740" cy="1512570"/>
            </a:xfrm>
            <a:custGeom>
              <a:avLst/>
              <a:gdLst/>
              <a:ahLst/>
              <a:cxnLst/>
              <a:rect l="l" t="t" r="r" b="b"/>
              <a:pathLst>
                <a:path w="78740" h="1512570">
                  <a:moveTo>
                    <a:pt x="78740" y="0"/>
                  </a:moveTo>
                  <a:lnTo>
                    <a:pt x="0" y="0"/>
                  </a:lnTo>
                  <a:lnTo>
                    <a:pt x="0" y="1512570"/>
                  </a:lnTo>
                  <a:lnTo>
                    <a:pt x="78740" y="1512570"/>
                  </a:lnTo>
                  <a:lnTo>
                    <a:pt x="78740" y="0"/>
                  </a:lnTo>
                  <a:close/>
                </a:path>
              </a:pathLst>
            </a:custGeom>
            <a:solidFill>
              <a:srgbClr val="E4E4E4">
                <a:alpha val="54998"/>
              </a:srgbClr>
            </a:solidFill>
          </p:spPr>
          <p:txBody>
            <a:bodyPr wrap="square" lIns="0" tIns="0" rIns="0" bIns="0" rtlCol="0"/>
            <a:lstStyle/>
            <a:p>
              <a:endParaRPr/>
            </a:p>
          </p:txBody>
        </p:sp>
        <p:sp>
          <p:nvSpPr>
            <p:cNvPr id="37" name="object 30"/>
            <p:cNvSpPr/>
            <p:nvPr/>
          </p:nvSpPr>
          <p:spPr>
            <a:xfrm>
              <a:off x="710692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E3E3E3">
                <a:alpha val="54998"/>
              </a:srgbClr>
            </a:solidFill>
          </p:spPr>
          <p:txBody>
            <a:bodyPr wrap="square" lIns="0" tIns="0" rIns="0" bIns="0" rtlCol="0"/>
            <a:lstStyle/>
            <a:p>
              <a:endParaRPr/>
            </a:p>
          </p:txBody>
        </p:sp>
        <p:sp>
          <p:nvSpPr>
            <p:cNvPr id="38" name="object 31"/>
            <p:cNvSpPr/>
            <p:nvPr/>
          </p:nvSpPr>
          <p:spPr>
            <a:xfrm>
              <a:off x="7033260"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E2E2E2">
                <a:alpha val="54998"/>
              </a:srgbClr>
            </a:solidFill>
          </p:spPr>
          <p:txBody>
            <a:bodyPr wrap="square" lIns="0" tIns="0" rIns="0" bIns="0" rtlCol="0"/>
            <a:lstStyle/>
            <a:p>
              <a:endParaRPr/>
            </a:p>
          </p:txBody>
        </p:sp>
        <p:sp>
          <p:nvSpPr>
            <p:cNvPr id="39" name="object 32"/>
            <p:cNvSpPr/>
            <p:nvPr/>
          </p:nvSpPr>
          <p:spPr>
            <a:xfrm>
              <a:off x="696087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E1E1E1">
                <a:alpha val="54998"/>
              </a:srgbClr>
            </a:solidFill>
          </p:spPr>
          <p:txBody>
            <a:bodyPr wrap="square" lIns="0" tIns="0" rIns="0" bIns="0" rtlCol="0"/>
            <a:lstStyle/>
            <a:p>
              <a:endParaRPr/>
            </a:p>
          </p:txBody>
        </p:sp>
        <p:sp>
          <p:nvSpPr>
            <p:cNvPr id="40" name="object 33"/>
            <p:cNvSpPr/>
            <p:nvPr/>
          </p:nvSpPr>
          <p:spPr>
            <a:xfrm>
              <a:off x="6888479"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E0E0E0">
                <a:alpha val="54998"/>
              </a:srgbClr>
            </a:solidFill>
          </p:spPr>
          <p:txBody>
            <a:bodyPr wrap="square" lIns="0" tIns="0" rIns="0" bIns="0" rtlCol="0"/>
            <a:lstStyle/>
            <a:p>
              <a:endParaRPr/>
            </a:p>
          </p:txBody>
        </p:sp>
        <p:sp>
          <p:nvSpPr>
            <p:cNvPr id="41" name="object 34"/>
            <p:cNvSpPr/>
            <p:nvPr/>
          </p:nvSpPr>
          <p:spPr>
            <a:xfrm>
              <a:off x="6816089"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DFDFDF">
                <a:alpha val="54998"/>
              </a:srgbClr>
            </a:solidFill>
          </p:spPr>
          <p:txBody>
            <a:bodyPr wrap="square" lIns="0" tIns="0" rIns="0" bIns="0" rtlCol="0"/>
            <a:lstStyle/>
            <a:p>
              <a:endParaRPr/>
            </a:p>
          </p:txBody>
        </p:sp>
        <p:sp>
          <p:nvSpPr>
            <p:cNvPr id="42" name="object 35"/>
            <p:cNvSpPr/>
            <p:nvPr/>
          </p:nvSpPr>
          <p:spPr>
            <a:xfrm>
              <a:off x="674370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DEDEDE">
                <a:alpha val="54998"/>
              </a:srgbClr>
            </a:solidFill>
          </p:spPr>
          <p:txBody>
            <a:bodyPr wrap="square" lIns="0" tIns="0" rIns="0" bIns="0" rtlCol="0"/>
            <a:lstStyle/>
            <a:p>
              <a:endParaRPr/>
            </a:p>
          </p:txBody>
        </p:sp>
        <p:sp>
          <p:nvSpPr>
            <p:cNvPr id="43" name="object 36"/>
            <p:cNvSpPr/>
            <p:nvPr/>
          </p:nvSpPr>
          <p:spPr>
            <a:xfrm>
              <a:off x="6671310"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DDDDDD">
                <a:alpha val="54998"/>
              </a:srgbClr>
            </a:solidFill>
          </p:spPr>
          <p:txBody>
            <a:bodyPr wrap="square" lIns="0" tIns="0" rIns="0" bIns="0" rtlCol="0"/>
            <a:lstStyle/>
            <a:p>
              <a:endParaRPr/>
            </a:p>
          </p:txBody>
        </p:sp>
        <p:sp>
          <p:nvSpPr>
            <p:cNvPr id="44" name="object 37"/>
            <p:cNvSpPr/>
            <p:nvPr/>
          </p:nvSpPr>
          <p:spPr>
            <a:xfrm>
              <a:off x="6598920" y="548640"/>
              <a:ext cx="78740" cy="1512570"/>
            </a:xfrm>
            <a:custGeom>
              <a:avLst/>
              <a:gdLst/>
              <a:ahLst/>
              <a:cxnLst/>
              <a:rect l="l" t="t" r="r" b="b"/>
              <a:pathLst>
                <a:path w="78740" h="1512570">
                  <a:moveTo>
                    <a:pt x="78739" y="0"/>
                  </a:moveTo>
                  <a:lnTo>
                    <a:pt x="0" y="0"/>
                  </a:lnTo>
                  <a:lnTo>
                    <a:pt x="0" y="1512570"/>
                  </a:lnTo>
                  <a:lnTo>
                    <a:pt x="78739" y="1512570"/>
                  </a:lnTo>
                  <a:lnTo>
                    <a:pt x="78739" y="0"/>
                  </a:lnTo>
                  <a:close/>
                </a:path>
              </a:pathLst>
            </a:custGeom>
            <a:solidFill>
              <a:srgbClr val="DCDCDC">
                <a:alpha val="54998"/>
              </a:srgbClr>
            </a:solidFill>
          </p:spPr>
          <p:txBody>
            <a:bodyPr wrap="square" lIns="0" tIns="0" rIns="0" bIns="0" rtlCol="0"/>
            <a:lstStyle/>
            <a:p>
              <a:endParaRPr/>
            </a:p>
          </p:txBody>
        </p:sp>
        <p:sp>
          <p:nvSpPr>
            <p:cNvPr id="45" name="object 38"/>
            <p:cNvSpPr/>
            <p:nvPr/>
          </p:nvSpPr>
          <p:spPr>
            <a:xfrm>
              <a:off x="6525260"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DBDBDB">
                <a:alpha val="54998"/>
              </a:srgbClr>
            </a:solidFill>
          </p:spPr>
          <p:txBody>
            <a:bodyPr wrap="square" lIns="0" tIns="0" rIns="0" bIns="0" rtlCol="0"/>
            <a:lstStyle/>
            <a:p>
              <a:endParaRPr/>
            </a:p>
          </p:txBody>
        </p:sp>
        <p:sp>
          <p:nvSpPr>
            <p:cNvPr id="46" name="object 39"/>
            <p:cNvSpPr/>
            <p:nvPr/>
          </p:nvSpPr>
          <p:spPr>
            <a:xfrm>
              <a:off x="645287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DADADA">
                <a:alpha val="54998"/>
              </a:srgbClr>
            </a:solidFill>
          </p:spPr>
          <p:txBody>
            <a:bodyPr wrap="square" lIns="0" tIns="0" rIns="0" bIns="0" rtlCol="0"/>
            <a:lstStyle/>
            <a:p>
              <a:endParaRPr/>
            </a:p>
          </p:txBody>
        </p:sp>
        <p:sp>
          <p:nvSpPr>
            <p:cNvPr id="47" name="object 40"/>
            <p:cNvSpPr/>
            <p:nvPr/>
          </p:nvSpPr>
          <p:spPr>
            <a:xfrm>
              <a:off x="638047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D9D9D9">
                <a:alpha val="54998"/>
              </a:srgbClr>
            </a:solidFill>
          </p:spPr>
          <p:txBody>
            <a:bodyPr wrap="square" lIns="0" tIns="0" rIns="0" bIns="0" rtlCol="0"/>
            <a:lstStyle/>
            <a:p>
              <a:endParaRPr/>
            </a:p>
          </p:txBody>
        </p:sp>
        <p:sp>
          <p:nvSpPr>
            <p:cNvPr id="48" name="object 41"/>
            <p:cNvSpPr/>
            <p:nvPr/>
          </p:nvSpPr>
          <p:spPr>
            <a:xfrm>
              <a:off x="630809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D8D8D8">
                <a:alpha val="54998"/>
              </a:srgbClr>
            </a:solidFill>
          </p:spPr>
          <p:txBody>
            <a:bodyPr wrap="square" lIns="0" tIns="0" rIns="0" bIns="0" rtlCol="0"/>
            <a:lstStyle/>
            <a:p>
              <a:endParaRPr/>
            </a:p>
          </p:txBody>
        </p:sp>
        <p:sp>
          <p:nvSpPr>
            <p:cNvPr id="49" name="object 42"/>
            <p:cNvSpPr/>
            <p:nvPr/>
          </p:nvSpPr>
          <p:spPr>
            <a:xfrm>
              <a:off x="623569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D7D7D7">
                <a:alpha val="54998"/>
              </a:srgbClr>
            </a:solidFill>
          </p:spPr>
          <p:txBody>
            <a:bodyPr wrap="square" lIns="0" tIns="0" rIns="0" bIns="0" rtlCol="0"/>
            <a:lstStyle/>
            <a:p>
              <a:endParaRPr/>
            </a:p>
          </p:txBody>
        </p:sp>
        <p:sp>
          <p:nvSpPr>
            <p:cNvPr id="50" name="object 43"/>
            <p:cNvSpPr/>
            <p:nvPr/>
          </p:nvSpPr>
          <p:spPr>
            <a:xfrm>
              <a:off x="6163310" y="548640"/>
              <a:ext cx="78740" cy="1512570"/>
            </a:xfrm>
            <a:custGeom>
              <a:avLst/>
              <a:gdLst/>
              <a:ahLst/>
              <a:cxnLst/>
              <a:rect l="l" t="t" r="r" b="b"/>
              <a:pathLst>
                <a:path w="78739" h="1512570">
                  <a:moveTo>
                    <a:pt x="78739" y="0"/>
                  </a:moveTo>
                  <a:lnTo>
                    <a:pt x="0" y="0"/>
                  </a:lnTo>
                  <a:lnTo>
                    <a:pt x="0" y="1512570"/>
                  </a:lnTo>
                  <a:lnTo>
                    <a:pt x="78739" y="1512570"/>
                  </a:lnTo>
                  <a:lnTo>
                    <a:pt x="78739" y="0"/>
                  </a:lnTo>
                  <a:close/>
                </a:path>
              </a:pathLst>
            </a:custGeom>
            <a:solidFill>
              <a:srgbClr val="D6D6D6">
                <a:alpha val="54998"/>
              </a:srgbClr>
            </a:solidFill>
          </p:spPr>
          <p:txBody>
            <a:bodyPr wrap="square" lIns="0" tIns="0" rIns="0" bIns="0" rtlCol="0"/>
            <a:lstStyle/>
            <a:p>
              <a:endParaRPr/>
            </a:p>
          </p:txBody>
        </p:sp>
        <p:sp>
          <p:nvSpPr>
            <p:cNvPr id="51" name="object 44"/>
            <p:cNvSpPr/>
            <p:nvPr/>
          </p:nvSpPr>
          <p:spPr>
            <a:xfrm>
              <a:off x="608964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D5D5D5">
                <a:alpha val="54998"/>
              </a:srgbClr>
            </a:solidFill>
          </p:spPr>
          <p:txBody>
            <a:bodyPr wrap="square" lIns="0" tIns="0" rIns="0" bIns="0" rtlCol="0"/>
            <a:lstStyle/>
            <a:p>
              <a:endParaRPr/>
            </a:p>
          </p:txBody>
        </p:sp>
        <p:sp>
          <p:nvSpPr>
            <p:cNvPr id="52" name="object 45"/>
            <p:cNvSpPr/>
            <p:nvPr/>
          </p:nvSpPr>
          <p:spPr>
            <a:xfrm>
              <a:off x="601726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D4D4D4">
                <a:alpha val="54998"/>
              </a:srgbClr>
            </a:solidFill>
          </p:spPr>
          <p:txBody>
            <a:bodyPr wrap="square" lIns="0" tIns="0" rIns="0" bIns="0" rtlCol="0"/>
            <a:lstStyle/>
            <a:p>
              <a:endParaRPr/>
            </a:p>
          </p:txBody>
        </p:sp>
        <p:sp>
          <p:nvSpPr>
            <p:cNvPr id="53" name="object 46"/>
            <p:cNvSpPr/>
            <p:nvPr/>
          </p:nvSpPr>
          <p:spPr>
            <a:xfrm>
              <a:off x="5944870" y="548640"/>
              <a:ext cx="80010" cy="1512570"/>
            </a:xfrm>
            <a:custGeom>
              <a:avLst/>
              <a:gdLst/>
              <a:ahLst/>
              <a:cxnLst/>
              <a:rect l="l" t="t" r="r" b="b"/>
              <a:pathLst>
                <a:path w="80010" h="1512570">
                  <a:moveTo>
                    <a:pt x="80009" y="0"/>
                  </a:moveTo>
                  <a:lnTo>
                    <a:pt x="0" y="0"/>
                  </a:lnTo>
                  <a:lnTo>
                    <a:pt x="0" y="1512570"/>
                  </a:lnTo>
                  <a:lnTo>
                    <a:pt x="80009" y="1512570"/>
                  </a:lnTo>
                  <a:lnTo>
                    <a:pt x="80009" y="0"/>
                  </a:lnTo>
                  <a:close/>
                </a:path>
              </a:pathLst>
            </a:custGeom>
            <a:solidFill>
              <a:srgbClr val="D3D3D3">
                <a:alpha val="54998"/>
              </a:srgbClr>
            </a:solidFill>
          </p:spPr>
          <p:txBody>
            <a:bodyPr wrap="square" lIns="0" tIns="0" rIns="0" bIns="0" rtlCol="0"/>
            <a:lstStyle/>
            <a:p>
              <a:endParaRPr/>
            </a:p>
          </p:txBody>
        </p:sp>
        <p:sp>
          <p:nvSpPr>
            <p:cNvPr id="54" name="object 47"/>
            <p:cNvSpPr/>
            <p:nvPr/>
          </p:nvSpPr>
          <p:spPr>
            <a:xfrm>
              <a:off x="587247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D2D2D2">
                <a:alpha val="54998"/>
              </a:srgbClr>
            </a:solidFill>
          </p:spPr>
          <p:txBody>
            <a:bodyPr wrap="square" lIns="0" tIns="0" rIns="0" bIns="0" rtlCol="0"/>
            <a:lstStyle/>
            <a:p>
              <a:endParaRPr/>
            </a:p>
          </p:txBody>
        </p:sp>
        <p:sp>
          <p:nvSpPr>
            <p:cNvPr id="55" name="object 48"/>
            <p:cNvSpPr/>
            <p:nvPr/>
          </p:nvSpPr>
          <p:spPr>
            <a:xfrm>
              <a:off x="580009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D1D1D1">
                <a:alpha val="54998"/>
              </a:srgbClr>
            </a:solidFill>
          </p:spPr>
          <p:txBody>
            <a:bodyPr wrap="square" lIns="0" tIns="0" rIns="0" bIns="0" rtlCol="0"/>
            <a:lstStyle/>
            <a:p>
              <a:endParaRPr/>
            </a:p>
          </p:txBody>
        </p:sp>
        <p:sp>
          <p:nvSpPr>
            <p:cNvPr id="56" name="object 49"/>
            <p:cNvSpPr/>
            <p:nvPr/>
          </p:nvSpPr>
          <p:spPr>
            <a:xfrm>
              <a:off x="572769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D0D0D0">
                <a:alpha val="54998"/>
              </a:srgbClr>
            </a:solidFill>
          </p:spPr>
          <p:txBody>
            <a:bodyPr wrap="square" lIns="0" tIns="0" rIns="0" bIns="0" rtlCol="0"/>
            <a:lstStyle/>
            <a:p>
              <a:endParaRPr/>
            </a:p>
          </p:txBody>
        </p:sp>
        <p:sp>
          <p:nvSpPr>
            <p:cNvPr id="57" name="object 50"/>
            <p:cNvSpPr/>
            <p:nvPr/>
          </p:nvSpPr>
          <p:spPr>
            <a:xfrm>
              <a:off x="565531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CFCFCF">
                <a:alpha val="54998"/>
              </a:srgbClr>
            </a:solidFill>
          </p:spPr>
          <p:txBody>
            <a:bodyPr wrap="square" lIns="0" tIns="0" rIns="0" bIns="0" rtlCol="0"/>
            <a:lstStyle/>
            <a:p>
              <a:endParaRPr/>
            </a:p>
          </p:txBody>
        </p:sp>
        <p:sp>
          <p:nvSpPr>
            <p:cNvPr id="58" name="object 51"/>
            <p:cNvSpPr/>
            <p:nvPr/>
          </p:nvSpPr>
          <p:spPr>
            <a:xfrm>
              <a:off x="5582920" y="548640"/>
              <a:ext cx="78740" cy="1512570"/>
            </a:xfrm>
            <a:custGeom>
              <a:avLst/>
              <a:gdLst/>
              <a:ahLst/>
              <a:cxnLst/>
              <a:rect l="l" t="t" r="r" b="b"/>
              <a:pathLst>
                <a:path w="78739" h="1512570">
                  <a:moveTo>
                    <a:pt x="78739" y="0"/>
                  </a:moveTo>
                  <a:lnTo>
                    <a:pt x="0" y="0"/>
                  </a:lnTo>
                  <a:lnTo>
                    <a:pt x="0" y="1512570"/>
                  </a:lnTo>
                  <a:lnTo>
                    <a:pt x="78739" y="1512570"/>
                  </a:lnTo>
                  <a:lnTo>
                    <a:pt x="78739" y="0"/>
                  </a:lnTo>
                  <a:close/>
                </a:path>
              </a:pathLst>
            </a:custGeom>
            <a:solidFill>
              <a:srgbClr val="CECECE">
                <a:alpha val="54998"/>
              </a:srgbClr>
            </a:solidFill>
          </p:spPr>
          <p:txBody>
            <a:bodyPr wrap="square" lIns="0" tIns="0" rIns="0" bIns="0" rtlCol="0"/>
            <a:lstStyle/>
            <a:p>
              <a:endParaRPr/>
            </a:p>
          </p:txBody>
        </p:sp>
        <p:sp>
          <p:nvSpPr>
            <p:cNvPr id="59" name="object 52"/>
            <p:cNvSpPr/>
            <p:nvPr/>
          </p:nvSpPr>
          <p:spPr>
            <a:xfrm>
              <a:off x="550926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CDCDCD">
                <a:alpha val="54998"/>
              </a:srgbClr>
            </a:solidFill>
          </p:spPr>
          <p:txBody>
            <a:bodyPr wrap="square" lIns="0" tIns="0" rIns="0" bIns="0" rtlCol="0"/>
            <a:lstStyle/>
            <a:p>
              <a:endParaRPr/>
            </a:p>
          </p:txBody>
        </p:sp>
        <p:sp>
          <p:nvSpPr>
            <p:cNvPr id="60" name="object 53"/>
            <p:cNvSpPr/>
            <p:nvPr/>
          </p:nvSpPr>
          <p:spPr>
            <a:xfrm>
              <a:off x="5364480" y="548639"/>
              <a:ext cx="152400" cy="1512570"/>
            </a:xfrm>
            <a:custGeom>
              <a:avLst/>
              <a:gdLst/>
              <a:ahLst/>
              <a:cxnLst/>
              <a:rect l="l" t="t" r="r" b="b"/>
              <a:pathLst>
                <a:path w="152400" h="1512570">
                  <a:moveTo>
                    <a:pt x="152400" y="0"/>
                  </a:moveTo>
                  <a:lnTo>
                    <a:pt x="80010" y="0"/>
                  </a:lnTo>
                  <a:lnTo>
                    <a:pt x="72390" y="0"/>
                  </a:lnTo>
                  <a:lnTo>
                    <a:pt x="0" y="0"/>
                  </a:lnTo>
                  <a:lnTo>
                    <a:pt x="0" y="1512570"/>
                  </a:lnTo>
                  <a:lnTo>
                    <a:pt x="72390" y="1512570"/>
                  </a:lnTo>
                  <a:lnTo>
                    <a:pt x="80010" y="1512570"/>
                  </a:lnTo>
                  <a:lnTo>
                    <a:pt x="152400" y="1512570"/>
                  </a:lnTo>
                  <a:lnTo>
                    <a:pt x="152400" y="0"/>
                  </a:lnTo>
                  <a:close/>
                </a:path>
              </a:pathLst>
            </a:custGeom>
            <a:solidFill>
              <a:srgbClr val="CCCCCC">
                <a:alpha val="54998"/>
              </a:srgbClr>
            </a:solidFill>
          </p:spPr>
          <p:txBody>
            <a:bodyPr wrap="square" lIns="0" tIns="0" rIns="0" bIns="0" rtlCol="0"/>
            <a:lstStyle/>
            <a:p>
              <a:endParaRPr/>
            </a:p>
          </p:txBody>
        </p:sp>
        <p:sp>
          <p:nvSpPr>
            <p:cNvPr id="61" name="object 54"/>
            <p:cNvSpPr/>
            <p:nvPr/>
          </p:nvSpPr>
          <p:spPr>
            <a:xfrm>
              <a:off x="529209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CACACA">
                <a:alpha val="54998"/>
              </a:srgbClr>
            </a:solidFill>
          </p:spPr>
          <p:txBody>
            <a:bodyPr wrap="square" lIns="0" tIns="0" rIns="0" bIns="0" rtlCol="0"/>
            <a:lstStyle/>
            <a:p>
              <a:endParaRPr/>
            </a:p>
          </p:txBody>
        </p:sp>
        <p:sp>
          <p:nvSpPr>
            <p:cNvPr id="62" name="object 55"/>
            <p:cNvSpPr/>
            <p:nvPr/>
          </p:nvSpPr>
          <p:spPr>
            <a:xfrm>
              <a:off x="521969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C9C9C9">
                <a:alpha val="54998"/>
              </a:srgbClr>
            </a:solidFill>
          </p:spPr>
          <p:txBody>
            <a:bodyPr wrap="square" lIns="0" tIns="0" rIns="0" bIns="0" rtlCol="0"/>
            <a:lstStyle/>
            <a:p>
              <a:endParaRPr/>
            </a:p>
          </p:txBody>
        </p:sp>
        <p:sp>
          <p:nvSpPr>
            <p:cNvPr id="63" name="object 56"/>
            <p:cNvSpPr/>
            <p:nvPr/>
          </p:nvSpPr>
          <p:spPr>
            <a:xfrm>
              <a:off x="514731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C8C8C8">
                <a:alpha val="54998"/>
              </a:srgbClr>
            </a:solidFill>
          </p:spPr>
          <p:txBody>
            <a:bodyPr wrap="square" lIns="0" tIns="0" rIns="0" bIns="0" rtlCol="0"/>
            <a:lstStyle/>
            <a:p>
              <a:endParaRPr/>
            </a:p>
          </p:txBody>
        </p:sp>
        <p:sp>
          <p:nvSpPr>
            <p:cNvPr id="64" name="object 57"/>
            <p:cNvSpPr/>
            <p:nvPr/>
          </p:nvSpPr>
          <p:spPr>
            <a:xfrm>
              <a:off x="507364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C7C7C7">
                <a:alpha val="54998"/>
              </a:srgbClr>
            </a:solidFill>
          </p:spPr>
          <p:txBody>
            <a:bodyPr wrap="square" lIns="0" tIns="0" rIns="0" bIns="0" rtlCol="0"/>
            <a:lstStyle/>
            <a:p>
              <a:endParaRPr/>
            </a:p>
          </p:txBody>
        </p:sp>
        <p:sp>
          <p:nvSpPr>
            <p:cNvPr id="65" name="object 58"/>
            <p:cNvSpPr/>
            <p:nvPr/>
          </p:nvSpPr>
          <p:spPr>
            <a:xfrm>
              <a:off x="500126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C6C6C6">
                <a:alpha val="54998"/>
              </a:srgbClr>
            </a:solidFill>
          </p:spPr>
          <p:txBody>
            <a:bodyPr wrap="square" lIns="0" tIns="0" rIns="0" bIns="0" rtlCol="0"/>
            <a:lstStyle/>
            <a:p>
              <a:endParaRPr/>
            </a:p>
          </p:txBody>
        </p:sp>
        <p:sp>
          <p:nvSpPr>
            <p:cNvPr id="66" name="object 59"/>
            <p:cNvSpPr/>
            <p:nvPr/>
          </p:nvSpPr>
          <p:spPr>
            <a:xfrm>
              <a:off x="4928870" y="548640"/>
              <a:ext cx="80010" cy="1512570"/>
            </a:xfrm>
            <a:custGeom>
              <a:avLst/>
              <a:gdLst/>
              <a:ahLst/>
              <a:cxnLst/>
              <a:rect l="l" t="t" r="r" b="b"/>
              <a:pathLst>
                <a:path w="80010" h="1512570">
                  <a:moveTo>
                    <a:pt x="80009" y="0"/>
                  </a:moveTo>
                  <a:lnTo>
                    <a:pt x="0" y="0"/>
                  </a:lnTo>
                  <a:lnTo>
                    <a:pt x="0" y="1512570"/>
                  </a:lnTo>
                  <a:lnTo>
                    <a:pt x="80009" y="1512570"/>
                  </a:lnTo>
                  <a:lnTo>
                    <a:pt x="80009" y="0"/>
                  </a:lnTo>
                  <a:close/>
                </a:path>
              </a:pathLst>
            </a:custGeom>
            <a:solidFill>
              <a:srgbClr val="C5C5C5">
                <a:alpha val="54998"/>
              </a:srgbClr>
            </a:solidFill>
          </p:spPr>
          <p:txBody>
            <a:bodyPr wrap="square" lIns="0" tIns="0" rIns="0" bIns="0" rtlCol="0"/>
            <a:lstStyle/>
            <a:p>
              <a:endParaRPr/>
            </a:p>
          </p:txBody>
        </p:sp>
        <p:sp>
          <p:nvSpPr>
            <p:cNvPr id="67" name="object 60"/>
            <p:cNvSpPr/>
            <p:nvPr/>
          </p:nvSpPr>
          <p:spPr>
            <a:xfrm>
              <a:off x="485647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C4C4C4">
                <a:alpha val="54998"/>
              </a:srgbClr>
            </a:solidFill>
          </p:spPr>
          <p:txBody>
            <a:bodyPr wrap="square" lIns="0" tIns="0" rIns="0" bIns="0" rtlCol="0"/>
            <a:lstStyle/>
            <a:p>
              <a:endParaRPr/>
            </a:p>
          </p:txBody>
        </p:sp>
        <p:sp>
          <p:nvSpPr>
            <p:cNvPr id="68" name="object 61"/>
            <p:cNvSpPr/>
            <p:nvPr/>
          </p:nvSpPr>
          <p:spPr>
            <a:xfrm>
              <a:off x="478409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C3C3C3">
                <a:alpha val="54998"/>
              </a:srgbClr>
            </a:solidFill>
          </p:spPr>
          <p:txBody>
            <a:bodyPr wrap="square" lIns="0" tIns="0" rIns="0" bIns="0" rtlCol="0"/>
            <a:lstStyle/>
            <a:p>
              <a:endParaRPr/>
            </a:p>
          </p:txBody>
        </p:sp>
        <p:sp>
          <p:nvSpPr>
            <p:cNvPr id="69" name="object 62"/>
            <p:cNvSpPr/>
            <p:nvPr/>
          </p:nvSpPr>
          <p:spPr>
            <a:xfrm>
              <a:off x="471169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C2C2C2">
                <a:alpha val="54998"/>
              </a:srgbClr>
            </a:solidFill>
          </p:spPr>
          <p:txBody>
            <a:bodyPr wrap="square" lIns="0" tIns="0" rIns="0" bIns="0" rtlCol="0"/>
            <a:lstStyle/>
            <a:p>
              <a:endParaRPr/>
            </a:p>
          </p:txBody>
        </p:sp>
        <p:sp>
          <p:nvSpPr>
            <p:cNvPr id="70" name="object 63"/>
            <p:cNvSpPr/>
            <p:nvPr/>
          </p:nvSpPr>
          <p:spPr>
            <a:xfrm>
              <a:off x="4639310" y="548640"/>
              <a:ext cx="78740" cy="1512570"/>
            </a:xfrm>
            <a:custGeom>
              <a:avLst/>
              <a:gdLst/>
              <a:ahLst/>
              <a:cxnLst/>
              <a:rect l="l" t="t" r="r" b="b"/>
              <a:pathLst>
                <a:path w="78739" h="1512570">
                  <a:moveTo>
                    <a:pt x="78739" y="0"/>
                  </a:moveTo>
                  <a:lnTo>
                    <a:pt x="0" y="0"/>
                  </a:lnTo>
                  <a:lnTo>
                    <a:pt x="0" y="1512570"/>
                  </a:lnTo>
                  <a:lnTo>
                    <a:pt x="78739" y="1512570"/>
                  </a:lnTo>
                  <a:lnTo>
                    <a:pt x="78739" y="0"/>
                  </a:lnTo>
                  <a:close/>
                </a:path>
              </a:pathLst>
            </a:custGeom>
            <a:solidFill>
              <a:srgbClr val="C1C1C1">
                <a:alpha val="54998"/>
              </a:srgbClr>
            </a:solidFill>
          </p:spPr>
          <p:txBody>
            <a:bodyPr wrap="square" lIns="0" tIns="0" rIns="0" bIns="0" rtlCol="0"/>
            <a:lstStyle/>
            <a:p>
              <a:endParaRPr/>
            </a:p>
          </p:txBody>
        </p:sp>
        <p:sp>
          <p:nvSpPr>
            <p:cNvPr id="71" name="object 64"/>
            <p:cNvSpPr/>
            <p:nvPr/>
          </p:nvSpPr>
          <p:spPr>
            <a:xfrm>
              <a:off x="456564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C0C0C0">
                <a:alpha val="54998"/>
              </a:srgbClr>
            </a:solidFill>
          </p:spPr>
          <p:txBody>
            <a:bodyPr wrap="square" lIns="0" tIns="0" rIns="0" bIns="0" rtlCol="0"/>
            <a:lstStyle/>
            <a:p>
              <a:endParaRPr/>
            </a:p>
          </p:txBody>
        </p:sp>
        <p:sp>
          <p:nvSpPr>
            <p:cNvPr id="72" name="object 65"/>
            <p:cNvSpPr/>
            <p:nvPr/>
          </p:nvSpPr>
          <p:spPr>
            <a:xfrm>
              <a:off x="449326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BFBFBF">
                <a:alpha val="54998"/>
              </a:srgbClr>
            </a:solidFill>
          </p:spPr>
          <p:txBody>
            <a:bodyPr wrap="square" lIns="0" tIns="0" rIns="0" bIns="0" rtlCol="0"/>
            <a:lstStyle/>
            <a:p>
              <a:endParaRPr/>
            </a:p>
          </p:txBody>
        </p:sp>
        <p:sp>
          <p:nvSpPr>
            <p:cNvPr id="73" name="object 66"/>
            <p:cNvSpPr/>
            <p:nvPr/>
          </p:nvSpPr>
          <p:spPr>
            <a:xfrm>
              <a:off x="4420870" y="548640"/>
              <a:ext cx="80010" cy="1512570"/>
            </a:xfrm>
            <a:custGeom>
              <a:avLst/>
              <a:gdLst/>
              <a:ahLst/>
              <a:cxnLst/>
              <a:rect l="l" t="t" r="r" b="b"/>
              <a:pathLst>
                <a:path w="80010" h="1512570">
                  <a:moveTo>
                    <a:pt x="80009" y="0"/>
                  </a:moveTo>
                  <a:lnTo>
                    <a:pt x="0" y="0"/>
                  </a:lnTo>
                  <a:lnTo>
                    <a:pt x="0" y="1512570"/>
                  </a:lnTo>
                  <a:lnTo>
                    <a:pt x="80009" y="1512570"/>
                  </a:lnTo>
                  <a:lnTo>
                    <a:pt x="80009" y="0"/>
                  </a:lnTo>
                  <a:close/>
                </a:path>
              </a:pathLst>
            </a:custGeom>
            <a:solidFill>
              <a:srgbClr val="BEBEBE">
                <a:alpha val="54998"/>
              </a:srgbClr>
            </a:solidFill>
          </p:spPr>
          <p:txBody>
            <a:bodyPr wrap="square" lIns="0" tIns="0" rIns="0" bIns="0" rtlCol="0"/>
            <a:lstStyle/>
            <a:p>
              <a:endParaRPr/>
            </a:p>
          </p:txBody>
        </p:sp>
        <p:sp>
          <p:nvSpPr>
            <p:cNvPr id="74" name="object 67"/>
            <p:cNvSpPr/>
            <p:nvPr/>
          </p:nvSpPr>
          <p:spPr>
            <a:xfrm>
              <a:off x="434847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BDBDBD">
                <a:alpha val="54998"/>
              </a:srgbClr>
            </a:solidFill>
          </p:spPr>
          <p:txBody>
            <a:bodyPr wrap="square" lIns="0" tIns="0" rIns="0" bIns="0" rtlCol="0"/>
            <a:lstStyle/>
            <a:p>
              <a:endParaRPr/>
            </a:p>
          </p:txBody>
        </p:sp>
        <p:sp>
          <p:nvSpPr>
            <p:cNvPr id="75" name="object 68"/>
            <p:cNvSpPr/>
            <p:nvPr/>
          </p:nvSpPr>
          <p:spPr>
            <a:xfrm>
              <a:off x="427609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BCBCBC">
                <a:alpha val="54998"/>
              </a:srgbClr>
            </a:solidFill>
          </p:spPr>
          <p:txBody>
            <a:bodyPr wrap="square" lIns="0" tIns="0" rIns="0" bIns="0" rtlCol="0"/>
            <a:lstStyle/>
            <a:p>
              <a:endParaRPr/>
            </a:p>
          </p:txBody>
        </p:sp>
        <p:sp>
          <p:nvSpPr>
            <p:cNvPr id="76" name="object 69"/>
            <p:cNvSpPr/>
            <p:nvPr/>
          </p:nvSpPr>
          <p:spPr>
            <a:xfrm>
              <a:off x="4203699" y="548640"/>
              <a:ext cx="78740" cy="1512570"/>
            </a:xfrm>
            <a:custGeom>
              <a:avLst/>
              <a:gdLst/>
              <a:ahLst/>
              <a:cxnLst/>
              <a:rect l="l" t="t" r="r" b="b"/>
              <a:pathLst>
                <a:path w="78739" h="1512570">
                  <a:moveTo>
                    <a:pt x="78739" y="0"/>
                  </a:moveTo>
                  <a:lnTo>
                    <a:pt x="0" y="0"/>
                  </a:lnTo>
                  <a:lnTo>
                    <a:pt x="0" y="1512570"/>
                  </a:lnTo>
                  <a:lnTo>
                    <a:pt x="78739" y="1512570"/>
                  </a:lnTo>
                  <a:lnTo>
                    <a:pt x="78739" y="0"/>
                  </a:lnTo>
                  <a:close/>
                </a:path>
              </a:pathLst>
            </a:custGeom>
            <a:solidFill>
              <a:srgbClr val="BBBBBB">
                <a:alpha val="54998"/>
              </a:srgbClr>
            </a:solidFill>
          </p:spPr>
          <p:txBody>
            <a:bodyPr wrap="square" lIns="0" tIns="0" rIns="0" bIns="0" rtlCol="0"/>
            <a:lstStyle/>
            <a:p>
              <a:endParaRPr/>
            </a:p>
          </p:txBody>
        </p:sp>
        <p:sp>
          <p:nvSpPr>
            <p:cNvPr id="77" name="object 70"/>
            <p:cNvSpPr/>
            <p:nvPr/>
          </p:nvSpPr>
          <p:spPr>
            <a:xfrm>
              <a:off x="413004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BABABA">
                <a:alpha val="54998"/>
              </a:srgbClr>
            </a:solidFill>
          </p:spPr>
          <p:txBody>
            <a:bodyPr wrap="square" lIns="0" tIns="0" rIns="0" bIns="0" rtlCol="0"/>
            <a:lstStyle/>
            <a:p>
              <a:endParaRPr/>
            </a:p>
          </p:txBody>
        </p:sp>
        <p:sp>
          <p:nvSpPr>
            <p:cNvPr id="78" name="object 71"/>
            <p:cNvSpPr/>
            <p:nvPr/>
          </p:nvSpPr>
          <p:spPr>
            <a:xfrm>
              <a:off x="405764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B9B9B9">
                <a:alpha val="54998"/>
              </a:srgbClr>
            </a:solidFill>
          </p:spPr>
          <p:txBody>
            <a:bodyPr wrap="square" lIns="0" tIns="0" rIns="0" bIns="0" rtlCol="0"/>
            <a:lstStyle/>
            <a:p>
              <a:endParaRPr/>
            </a:p>
          </p:txBody>
        </p:sp>
        <p:sp>
          <p:nvSpPr>
            <p:cNvPr id="79" name="object 72"/>
            <p:cNvSpPr/>
            <p:nvPr/>
          </p:nvSpPr>
          <p:spPr>
            <a:xfrm>
              <a:off x="398526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B8B8B8">
                <a:alpha val="54998"/>
              </a:srgbClr>
            </a:solidFill>
          </p:spPr>
          <p:txBody>
            <a:bodyPr wrap="square" lIns="0" tIns="0" rIns="0" bIns="0" rtlCol="0"/>
            <a:lstStyle/>
            <a:p>
              <a:endParaRPr/>
            </a:p>
          </p:txBody>
        </p:sp>
        <p:sp>
          <p:nvSpPr>
            <p:cNvPr id="80" name="object 73"/>
            <p:cNvSpPr/>
            <p:nvPr/>
          </p:nvSpPr>
          <p:spPr>
            <a:xfrm>
              <a:off x="3912870" y="548640"/>
              <a:ext cx="80010" cy="1512570"/>
            </a:xfrm>
            <a:custGeom>
              <a:avLst/>
              <a:gdLst/>
              <a:ahLst/>
              <a:cxnLst/>
              <a:rect l="l" t="t" r="r" b="b"/>
              <a:pathLst>
                <a:path w="80010" h="1512570">
                  <a:moveTo>
                    <a:pt x="80009" y="0"/>
                  </a:moveTo>
                  <a:lnTo>
                    <a:pt x="0" y="0"/>
                  </a:lnTo>
                  <a:lnTo>
                    <a:pt x="0" y="1512570"/>
                  </a:lnTo>
                  <a:lnTo>
                    <a:pt x="80009" y="1512570"/>
                  </a:lnTo>
                  <a:lnTo>
                    <a:pt x="80009" y="0"/>
                  </a:lnTo>
                  <a:close/>
                </a:path>
              </a:pathLst>
            </a:custGeom>
            <a:solidFill>
              <a:srgbClr val="B7B7B7">
                <a:alpha val="54998"/>
              </a:srgbClr>
            </a:solidFill>
          </p:spPr>
          <p:txBody>
            <a:bodyPr wrap="square" lIns="0" tIns="0" rIns="0" bIns="0" rtlCol="0"/>
            <a:lstStyle/>
            <a:p>
              <a:endParaRPr/>
            </a:p>
          </p:txBody>
        </p:sp>
        <p:sp>
          <p:nvSpPr>
            <p:cNvPr id="81" name="object 74"/>
            <p:cNvSpPr/>
            <p:nvPr/>
          </p:nvSpPr>
          <p:spPr>
            <a:xfrm>
              <a:off x="384047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B6B6B6">
                <a:alpha val="54998"/>
              </a:srgbClr>
            </a:solidFill>
          </p:spPr>
          <p:txBody>
            <a:bodyPr wrap="square" lIns="0" tIns="0" rIns="0" bIns="0" rtlCol="0"/>
            <a:lstStyle/>
            <a:p>
              <a:endParaRPr/>
            </a:p>
          </p:txBody>
        </p:sp>
        <p:sp>
          <p:nvSpPr>
            <p:cNvPr id="82" name="object 75"/>
            <p:cNvSpPr/>
            <p:nvPr/>
          </p:nvSpPr>
          <p:spPr>
            <a:xfrm>
              <a:off x="376809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B5B5B5">
                <a:alpha val="54998"/>
              </a:srgbClr>
            </a:solidFill>
          </p:spPr>
          <p:txBody>
            <a:bodyPr wrap="square" lIns="0" tIns="0" rIns="0" bIns="0" rtlCol="0"/>
            <a:lstStyle/>
            <a:p>
              <a:endParaRPr/>
            </a:p>
          </p:txBody>
        </p:sp>
        <p:sp>
          <p:nvSpPr>
            <p:cNvPr id="83" name="object 76"/>
            <p:cNvSpPr/>
            <p:nvPr/>
          </p:nvSpPr>
          <p:spPr>
            <a:xfrm>
              <a:off x="369442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B4B4B4">
                <a:alpha val="54998"/>
              </a:srgbClr>
            </a:solidFill>
          </p:spPr>
          <p:txBody>
            <a:bodyPr wrap="square" lIns="0" tIns="0" rIns="0" bIns="0" rtlCol="0"/>
            <a:lstStyle/>
            <a:p>
              <a:endParaRPr/>
            </a:p>
          </p:txBody>
        </p:sp>
        <p:sp>
          <p:nvSpPr>
            <p:cNvPr id="84" name="object 77"/>
            <p:cNvSpPr/>
            <p:nvPr/>
          </p:nvSpPr>
          <p:spPr>
            <a:xfrm>
              <a:off x="3623310" y="548640"/>
              <a:ext cx="78740" cy="1512570"/>
            </a:xfrm>
            <a:custGeom>
              <a:avLst/>
              <a:gdLst/>
              <a:ahLst/>
              <a:cxnLst/>
              <a:rect l="l" t="t" r="r" b="b"/>
              <a:pathLst>
                <a:path w="78739" h="1512570">
                  <a:moveTo>
                    <a:pt x="78739" y="0"/>
                  </a:moveTo>
                  <a:lnTo>
                    <a:pt x="0" y="0"/>
                  </a:lnTo>
                  <a:lnTo>
                    <a:pt x="0" y="1512570"/>
                  </a:lnTo>
                  <a:lnTo>
                    <a:pt x="78739" y="1512570"/>
                  </a:lnTo>
                  <a:lnTo>
                    <a:pt x="78739" y="0"/>
                  </a:lnTo>
                  <a:close/>
                </a:path>
              </a:pathLst>
            </a:custGeom>
            <a:solidFill>
              <a:srgbClr val="B3B3B3">
                <a:alpha val="54998"/>
              </a:srgbClr>
            </a:solidFill>
          </p:spPr>
          <p:txBody>
            <a:bodyPr wrap="square" lIns="0" tIns="0" rIns="0" bIns="0" rtlCol="0"/>
            <a:lstStyle/>
            <a:p>
              <a:endParaRPr/>
            </a:p>
          </p:txBody>
        </p:sp>
        <p:sp>
          <p:nvSpPr>
            <p:cNvPr id="85" name="object 78"/>
            <p:cNvSpPr/>
            <p:nvPr/>
          </p:nvSpPr>
          <p:spPr>
            <a:xfrm>
              <a:off x="354964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B2B2B2">
                <a:alpha val="54998"/>
              </a:srgbClr>
            </a:solidFill>
          </p:spPr>
          <p:txBody>
            <a:bodyPr wrap="square" lIns="0" tIns="0" rIns="0" bIns="0" rtlCol="0"/>
            <a:lstStyle/>
            <a:p>
              <a:endParaRPr/>
            </a:p>
          </p:txBody>
        </p:sp>
        <p:sp>
          <p:nvSpPr>
            <p:cNvPr id="86" name="object 79"/>
            <p:cNvSpPr/>
            <p:nvPr/>
          </p:nvSpPr>
          <p:spPr>
            <a:xfrm>
              <a:off x="347726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B1B1B1">
                <a:alpha val="54998"/>
              </a:srgbClr>
            </a:solidFill>
          </p:spPr>
          <p:txBody>
            <a:bodyPr wrap="square" lIns="0" tIns="0" rIns="0" bIns="0" rtlCol="0"/>
            <a:lstStyle/>
            <a:p>
              <a:endParaRPr/>
            </a:p>
          </p:txBody>
        </p:sp>
        <p:sp>
          <p:nvSpPr>
            <p:cNvPr id="87" name="object 80"/>
            <p:cNvSpPr/>
            <p:nvPr/>
          </p:nvSpPr>
          <p:spPr>
            <a:xfrm>
              <a:off x="3404870" y="548640"/>
              <a:ext cx="80010" cy="1512570"/>
            </a:xfrm>
            <a:custGeom>
              <a:avLst/>
              <a:gdLst/>
              <a:ahLst/>
              <a:cxnLst/>
              <a:rect l="l" t="t" r="r" b="b"/>
              <a:pathLst>
                <a:path w="80010" h="1512570">
                  <a:moveTo>
                    <a:pt x="80009" y="0"/>
                  </a:moveTo>
                  <a:lnTo>
                    <a:pt x="0" y="0"/>
                  </a:lnTo>
                  <a:lnTo>
                    <a:pt x="0" y="1512570"/>
                  </a:lnTo>
                  <a:lnTo>
                    <a:pt x="80009" y="1512570"/>
                  </a:lnTo>
                  <a:lnTo>
                    <a:pt x="80009" y="0"/>
                  </a:lnTo>
                  <a:close/>
                </a:path>
              </a:pathLst>
            </a:custGeom>
            <a:solidFill>
              <a:srgbClr val="B0B0B0">
                <a:alpha val="54998"/>
              </a:srgbClr>
            </a:solidFill>
          </p:spPr>
          <p:txBody>
            <a:bodyPr wrap="square" lIns="0" tIns="0" rIns="0" bIns="0" rtlCol="0"/>
            <a:lstStyle/>
            <a:p>
              <a:endParaRPr/>
            </a:p>
          </p:txBody>
        </p:sp>
        <p:sp>
          <p:nvSpPr>
            <p:cNvPr id="88" name="object 81"/>
            <p:cNvSpPr/>
            <p:nvPr/>
          </p:nvSpPr>
          <p:spPr>
            <a:xfrm>
              <a:off x="333247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AFAFAF">
                <a:alpha val="54998"/>
              </a:srgbClr>
            </a:solidFill>
          </p:spPr>
          <p:txBody>
            <a:bodyPr wrap="square" lIns="0" tIns="0" rIns="0" bIns="0" rtlCol="0"/>
            <a:lstStyle/>
            <a:p>
              <a:endParaRPr/>
            </a:p>
          </p:txBody>
        </p:sp>
        <p:sp>
          <p:nvSpPr>
            <p:cNvPr id="89" name="object 82"/>
            <p:cNvSpPr/>
            <p:nvPr/>
          </p:nvSpPr>
          <p:spPr>
            <a:xfrm>
              <a:off x="3260090" y="548640"/>
              <a:ext cx="78740" cy="1512570"/>
            </a:xfrm>
            <a:custGeom>
              <a:avLst/>
              <a:gdLst/>
              <a:ahLst/>
              <a:cxnLst/>
              <a:rect l="l" t="t" r="r" b="b"/>
              <a:pathLst>
                <a:path w="78739" h="1512570">
                  <a:moveTo>
                    <a:pt x="78739" y="0"/>
                  </a:moveTo>
                  <a:lnTo>
                    <a:pt x="0" y="0"/>
                  </a:lnTo>
                  <a:lnTo>
                    <a:pt x="0" y="1512570"/>
                  </a:lnTo>
                  <a:lnTo>
                    <a:pt x="78739" y="1512570"/>
                  </a:lnTo>
                  <a:lnTo>
                    <a:pt x="78739" y="0"/>
                  </a:lnTo>
                  <a:close/>
                </a:path>
              </a:pathLst>
            </a:custGeom>
            <a:solidFill>
              <a:srgbClr val="AEAEAE">
                <a:alpha val="54998"/>
              </a:srgbClr>
            </a:solidFill>
          </p:spPr>
          <p:txBody>
            <a:bodyPr wrap="square" lIns="0" tIns="0" rIns="0" bIns="0" rtlCol="0"/>
            <a:lstStyle/>
            <a:p>
              <a:endParaRPr/>
            </a:p>
          </p:txBody>
        </p:sp>
        <p:sp>
          <p:nvSpPr>
            <p:cNvPr id="90" name="object 83"/>
            <p:cNvSpPr/>
            <p:nvPr/>
          </p:nvSpPr>
          <p:spPr>
            <a:xfrm>
              <a:off x="3187699" y="548640"/>
              <a:ext cx="78740" cy="1512570"/>
            </a:xfrm>
            <a:custGeom>
              <a:avLst/>
              <a:gdLst/>
              <a:ahLst/>
              <a:cxnLst/>
              <a:rect l="l" t="t" r="r" b="b"/>
              <a:pathLst>
                <a:path w="78739" h="1512570">
                  <a:moveTo>
                    <a:pt x="78739" y="0"/>
                  </a:moveTo>
                  <a:lnTo>
                    <a:pt x="0" y="0"/>
                  </a:lnTo>
                  <a:lnTo>
                    <a:pt x="0" y="1512570"/>
                  </a:lnTo>
                  <a:lnTo>
                    <a:pt x="78739" y="1512570"/>
                  </a:lnTo>
                  <a:lnTo>
                    <a:pt x="78739" y="0"/>
                  </a:lnTo>
                  <a:close/>
                </a:path>
              </a:pathLst>
            </a:custGeom>
            <a:solidFill>
              <a:srgbClr val="ADADAD">
                <a:alpha val="54998"/>
              </a:srgbClr>
            </a:solidFill>
          </p:spPr>
          <p:txBody>
            <a:bodyPr wrap="square" lIns="0" tIns="0" rIns="0" bIns="0" rtlCol="0"/>
            <a:lstStyle/>
            <a:p>
              <a:endParaRPr/>
            </a:p>
          </p:txBody>
        </p:sp>
        <p:sp>
          <p:nvSpPr>
            <p:cNvPr id="91" name="object 84"/>
            <p:cNvSpPr/>
            <p:nvPr/>
          </p:nvSpPr>
          <p:spPr>
            <a:xfrm>
              <a:off x="311404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ACACAC">
                <a:alpha val="54998"/>
              </a:srgbClr>
            </a:solidFill>
          </p:spPr>
          <p:txBody>
            <a:bodyPr wrap="square" lIns="0" tIns="0" rIns="0" bIns="0" rtlCol="0"/>
            <a:lstStyle/>
            <a:p>
              <a:endParaRPr/>
            </a:p>
          </p:txBody>
        </p:sp>
        <p:sp>
          <p:nvSpPr>
            <p:cNvPr id="92" name="object 85"/>
            <p:cNvSpPr/>
            <p:nvPr/>
          </p:nvSpPr>
          <p:spPr>
            <a:xfrm>
              <a:off x="304164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ABABAB">
                <a:alpha val="54998"/>
              </a:srgbClr>
            </a:solidFill>
          </p:spPr>
          <p:txBody>
            <a:bodyPr wrap="square" lIns="0" tIns="0" rIns="0" bIns="0" rtlCol="0"/>
            <a:lstStyle/>
            <a:p>
              <a:endParaRPr/>
            </a:p>
          </p:txBody>
        </p:sp>
        <p:sp>
          <p:nvSpPr>
            <p:cNvPr id="93" name="object 86"/>
            <p:cNvSpPr/>
            <p:nvPr/>
          </p:nvSpPr>
          <p:spPr>
            <a:xfrm>
              <a:off x="2969259" y="548640"/>
              <a:ext cx="80010" cy="1512570"/>
            </a:xfrm>
            <a:custGeom>
              <a:avLst/>
              <a:gdLst/>
              <a:ahLst/>
              <a:cxnLst/>
              <a:rect l="l" t="t" r="r" b="b"/>
              <a:pathLst>
                <a:path w="80010" h="1512570">
                  <a:moveTo>
                    <a:pt x="80009" y="0"/>
                  </a:moveTo>
                  <a:lnTo>
                    <a:pt x="0" y="0"/>
                  </a:lnTo>
                  <a:lnTo>
                    <a:pt x="0" y="1512570"/>
                  </a:lnTo>
                  <a:lnTo>
                    <a:pt x="80009" y="1512570"/>
                  </a:lnTo>
                  <a:lnTo>
                    <a:pt x="80009" y="0"/>
                  </a:lnTo>
                  <a:close/>
                </a:path>
              </a:pathLst>
            </a:custGeom>
            <a:solidFill>
              <a:srgbClr val="AAAAAA">
                <a:alpha val="54998"/>
              </a:srgbClr>
            </a:solidFill>
          </p:spPr>
          <p:txBody>
            <a:bodyPr wrap="square" lIns="0" tIns="0" rIns="0" bIns="0" rtlCol="0"/>
            <a:lstStyle/>
            <a:p>
              <a:endParaRPr/>
            </a:p>
          </p:txBody>
        </p:sp>
        <p:sp>
          <p:nvSpPr>
            <p:cNvPr id="94" name="object 87"/>
            <p:cNvSpPr/>
            <p:nvPr/>
          </p:nvSpPr>
          <p:spPr>
            <a:xfrm>
              <a:off x="289687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A9A9A9">
                <a:alpha val="54998"/>
              </a:srgbClr>
            </a:solidFill>
          </p:spPr>
          <p:txBody>
            <a:bodyPr wrap="square" lIns="0" tIns="0" rIns="0" bIns="0" rtlCol="0"/>
            <a:lstStyle/>
            <a:p>
              <a:endParaRPr/>
            </a:p>
          </p:txBody>
        </p:sp>
        <p:sp>
          <p:nvSpPr>
            <p:cNvPr id="95" name="object 88"/>
            <p:cNvSpPr/>
            <p:nvPr/>
          </p:nvSpPr>
          <p:spPr>
            <a:xfrm>
              <a:off x="2824480" y="548640"/>
              <a:ext cx="80010" cy="1512570"/>
            </a:xfrm>
            <a:custGeom>
              <a:avLst/>
              <a:gdLst/>
              <a:ahLst/>
              <a:cxnLst/>
              <a:rect l="l" t="t" r="r" b="b"/>
              <a:pathLst>
                <a:path w="80010" h="1512570">
                  <a:moveTo>
                    <a:pt x="80009" y="0"/>
                  </a:moveTo>
                  <a:lnTo>
                    <a:pt x="0" y="0"/>
                  </a:lnTo>
                  <a:lnTo>
                    <a:pt x="0" y="1512570"/>
                  </a:lnTo>
                  <a:lnTo>
                    <a:pt x="80009" y="1512570"/>
                  </a:lnTo>
                  <a:lnTo>
                    <a:pt x="80009" y="0"/>
                  </a:lnTo>
                  <a:close/>
                </a:path>
              </a:pathLst>
            </a:custGeom>
            <a:solidFill>
              <a:srgbClr val="A8A8A8">
                <a:alpha val="54998"/>
              </a:srgbClr>
            </a:solidFill>
          </p:spPr>
          <p:txBody>
            <a:bodyPr wrap="square" lIns="0" tIns="0" rIns="0" bIns="0" rtlCol="0"/>
            <a:lstStyle/>
            <a:p>
              <a:endParaRPr/>
            </a:p>
          </p:txBody>
        </p:sp>
        <p:sp>
          <p:nvSpPr>
            <p:cNvPr id="96" name="object 89"/>
            <p:cNvSpPr/>
            <p:nvPr/>
          </p:nvSpPr>
          <p:spPr>
            <a:xfrm>
              <a:off x="2752090" y="548640"/>
              <a:ext cx="78740" cy="1512570"/>
            </a:xfrm>
            <a:custGeom>
              <a:avLst/>
              <a:gdLst/>
              <a:ahLst/>
              <a:cxnLst/>
              <a:rect l="l" t="t" r="r" b="b"/>
              <a:pathLst>
                <a:path w="78739" h="1512570">
                  <a:moveTo>
                    <a:pt x="78740" y="0"/>
                  </a:moveTo>
                  <a:lnTo>
                    <a:pt x="0" y="0"/>
                  </a:lnTo>
                  <a:lnTo>
                    <a:pt x="0" y="1512570"/>
                  </a:lnTo>
                  <a:lnTo>
                    <a:pt x="78740" y="1512570"/>
                  </a:lnTo>
                  <a:lnTo>
                    <a:pt x="78740" y="0"/>
                  </a:lnTo>
                  <a:close/>
                </a:path>
              </a:pathLst>
            </a:custGeom>
            <a:solidFill>
              <a:srgbClr val="A7A7A7">
                <a:alpha val="54998"/>
              </a:srgbClr>
            </a:solidFill>
          </p:spPr>
          <p:txBody>
            <a:bodyPr wrap="square" lIns="0" tIns="0" rIns="0" bIns="0" rtlCol="0"/>
            <a:lstStyle/>
            <a:p>
              <a:endParaRPr/>
            </a:p>
          </p:txBody>
        </p:sp>
        <p:sp>
          <p:nvSpPr>
            <p:cNvPr id="97" name="object 90"/>
            <p:cNvSpPr/>
            <p:nvPr/>
          </p:nvSpPr>
          <p:spPr>
            <a:xfrm>
              <a:off x="2679699" y="548640"/>
              <a:ext cx="78740" cy="1512570"/>
            </a:xfrm>
            <a:custGeom>
              <a:avLst/>
              <a:gdLst/>
              <a:ahLst/>
              <a:cxnLst/>
              <a:rect l="l" t="t" r="r" b="b"/>
              <a:pathLst>
                <a:path w="78739" h="1512570">
                  <a:moveTo>
                    <a:pt x="78739" y="0"/>
                  </a:moveTo>
                  <a:lnTo>
                    <a:pt x="0" y="0"/>
                  </a:lnTo>
                  <a:lnTo>
                    <a:pt x="0" y="1512570"/>
                  </a:lnTo>
                  <a:lnTo>
                    <a:pt x="78739" y="1512570"/>
                  </a:lnTo>
                  <a:lnTo>
                    <a:pt x="78739" y="0"/>
                  </a:lnTo>
                  <a:close/>
                </a:path>
              </a:pathLst>
            </a:custGeom>
            <a:solidFill>
              <a:srgbClr val="A6A6A6">
                <a:alpha val="54998"/>
              </a:srgbClr>
            </a:solidFill>
          </p:spPr>
          <p:txBody>
            <a:bodyPr wrap="square" lIns="0" tIns="0" rIns="0" bIns="0" rtlCol="0"/>
            <a:lstStyle/>
            <a:p>
              <a:endParaRPr/>
            </a:p>
          </p:txBody>
        </p:sp>
        <p:sp>
          <p:nvSpPr>
            <p:cNvPr id="98" name="object 91"/>
            <p:cNvSpPr/>
            <p:nvPr/>
          </p:nvSpPr>
          <p:spPr>
            <a:xfrm>
              <a:off x="260604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A5A5A5">
                <a:alpha val="54998"/>
              </a:srgbClr>
            </a:solidFill>
          </p:spPr>
          <p:txBody>
            <a:bodyPr wrap="square" lIns="0" tIns="0" rIns="0" bIns="0" rtlCol="0"/>
            <a:lstStyle/>
            <a:p>
              <a:endParaRPr/>
            </a:p>
          </p:txBody>
        </p:sp>
        <p:sp>
          <p:nvSpPr>
            <p:cNvPr id="99" name="object 92"/>
            <p:cNvSpPr/>
            <p:nvPr/>
          </p:nvSpPr>
          <p:spPr>
            <a:xfrm>
              <a:off x="253364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A4A4A4">
                <a:alpha val="54998"/>
              </a:srgbClr>
            </a:solidFill>
          </p:spPr>
          <p:txBody>
            <a:bodyPr wrap="square" lIns="0" tIns="0" rIns="0" bIns="0" rtlCol="0"/>
            <a:lstStyle/>
            <a:p>
              <a:endParaRPr/>
            </a:p>
          </p:txBody>
        </p:sp>
        <p:sp>
          <p:nvSpPr>
            <p:cNvPr id="100" name="object 93"/>
            <p:cNvSpPr/>
            <p:nvPr/>
          </p:nvSpPr>
          <p:spPr>
            <a:xfrm>
              <a:off x="2461259" y="548640"/>
              <a:ext cx="80010" cy="1512570"/>
            </a:xfrm>
            <a:custGeom>
              <a:avLst/>
              <a:gdLst/>
              <a:ahLst/>
              <a:cxnLst/>
              <a:rect l="l" t="t" r="r" b="b"/>
              <a:pathLst>
                <a:path w="80010" h="1512570">
                  <a:moveTo>
                    <a:pt x="80009" y="0"/>
                  </a:moveTo>
                  <a:lnTo>
                    <a:pt x="0" y="0"/>
                  </a:lnTo>
                  <a:lnTo>
                    <a:pt x="0" y="1512570"/>
                  </a:lnTo>
                  <a:lnTo>
                    <a:pt x="80009" y="1512570"/>
                  </a:lnTo>
                  <a:lnTo>
                    <a:pt x="80009" y="0"/>
                  </a:lnTo>
                  <a:close/>
                </a:path>
              </a:pathLst>
            </a:custGeom>
            <a:solidFill>
              <a:srgbClr val="A3A3A3">
                <a:alpha val="54998"/>
              </a:srgbClr>
            </a:solidFill>
          </p:spPr>
          <p:txBody>
            <a:bodyPr wrap="square" lIns="0" tIns="0" rIns="0" bIns="0" rtlCol="0"/>
            <a:lstStyle/>
            <a:p>
              <a:endParaRPr/>
            </a:p>
          </p:txBody>
        </p:sp>
        <p:sp>
          <p:nvSpPr>
            <p:cNvPr id="101" name="object 94"/>
            <p:cNvSpPr/>
            <p:nvPr/>
          </p:nvSpPr>
          <p:spPr>
            <a:xfrm>
              <a:off x="238887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A2A2A2">
                <a:alpha val="54998"/>
              </a:srgbClr>
            </a:solidFill>
          </p:spPr>
          <p:txBody>
            <a:bodyPr wrap="square" lIns="0" tIns="0" rIns="0" bIns="0" rtlCol="0"/>
            <a:lstStyle/>
            <a:p>
              <a:endParaRPr/>
            </a:p>
          </p:txBody>
        </p:sp>
        <p:sp>
          <p:nvSpPr>
            <p:cNvPr id="102" name="object 95"/>
            <p:cNvSpPr/>
            <p:nvPr/>
          </p:nvSpPr>
          <p:spPr>
            <a:xfrm>
              <a:off x="2316480" y="548640"/>
              <a:ext cx="78740" cy="1512570"/>
            </a:xfrm>
            <a:custGeom>
              <a:avLst/>
              <a:gdLst/>
              <a:ahLst/>
              <a:cxnLst/>
              <a:rect l="l" t="t" r="r" b="b"/>
              <a:pathLst>
                <a:path w="78739" h="1512570">
                  <a:moveTo>
                    <a:pt x="78739" y="0"/>
                  </a:moveTo>
                  <a:lnTo>
                    <a:pt x="0" y="0"/>
                  </a:lnTo>
                  <a:lnTo>
                    <a:pt x="0" y="1512570"/>
                  </a:lnTo>
                  <a:lnTo>
                    <a:pt x="78739" y="1512570"/>
                  </a:lnTo>
                  <a:lnTo>
                    <a:pt x="78739" y="0"/>
                  </a:lnTo>
                  <a:close/>
                </a:path>
              </a:pathLst>
            </a:custGeom>
            <a:solidFill>
              <a:srgbClr val="A1A1A1">
                <a:alpha val="54998"/>
              </a:srgbClr>
            </a:solidFill>
          </p:spPr>
          <p:txBody>
            <a:bodyPr wrap="square" lIns="0" tIns="0" rIns="0" bIns="0" rtlCol="0"/>
            <a:lstStyle/>
            <a:p>
              <a:endParaRPr/>
            </a:p>
          </p:txBody>
        </p:sp>
        <p:sp>
          <p:nvSpPr>
            <p:cNvPr id="103" name="object 96"/>
            <p:cNvSpPr/>
            <p:nvPr/>
          </p:nvSpPr>
          <p:spPr>
            <a:xfrm>
              <a:off x="2244090" y="548640"/>
              <a:ext cx="78740" cy="1512570"/>
            </a:xfrm>
            <a:custGeom>
              <a:avLst/>
              <a:gdLst/>
              <a:ahLst/>
              <a:cxnLst/>
              <a:rect l="l" t="t" r="r" b="b"/>
              <a:pathLst>
                <a:path w="78739" h="1512570">
                  <a:moveTo>
                    <a:pt x="78740" y="0"/>
                  </a:moveTo>
                  <a:lnTo>
                    <a:pt x="0" y="0"/>
                  </a:lnTo>
                  <a:lnTo>
                    <a:pt x="0" y="1512570"/>
                  </a:lnTo>
                  <a:lnTo>
                    <a:pt x="78740" y="1512570"/>
                  </a:lnTo>
                  <a:lnTo>
                    <a:pt x="78740" y="0"/>
                  </a:lnTo>
                  <a:close/>
                </a:path>
              </a:pathLst>
            </a:custGeom>
            <a:solidFill>
              <a:srgbClr val="A0A0A0">
                <a:alpha val="54998"/>
              </a:srgbClr>
            </a:solidFill>
          </p:spPr>
          <p:txBody>
            <a:bodyPr wrap="square" lIns="0" tIns="0" rIns="0" bIns="0" rtlCol="0"/>
            <a:lstStyle/>
            <a:p>
              <a:endParaRPr/>
            </a:p>
          </p:txBody>
        </p:sp>
        <p:sp>
          <p:nvSpPr>
            <p:cNvPr id="104" name="object 97"/>
            <p:cNvSpPr/>
            <p:nvPr/>
          </p:nvSpPr>
          <p:spPr>
            <a:xfrm>
              <a:off x="2170430" y="548640"/>
              <a:ext cx="80010" cy="1512570"/>
            </a:xfrm>
            <a:custGeom>
              <a:avLst/>
              <a:gdLst/>
              <a:ahLst/>
              <a:cxnLst/>
              <a:rect l="l" t="t" r="r" b="b"/>
              <a:pathLst>
                <a:path w="80010" h="1512570">
                  <a:moveTo>
                    <a:pt x="80009" y="0"/>
                  </a:moveTo>
                  <a:lnTo>
                    <a:pt x="0" y="0"/>
                  </a:lnTo>
                  <a:lnTo>
                    <a:pt x="0" y="1512570"/>
                  </a:lnTo>
                  <a:lnTo>
                    <a:pt x="80009" y="1512570"/>
                  </a:lnTo>
                  <a:lnTo>
                    <a:pt x="80009" y="0"/>
                  </a:lnTo>
                  <a:close/>
                </a:path>
              </a:pathLst>
            </a:custGeom>
            <a:solidFill>
              <a:srgbClr val="9F9F9F">
                <a:alpha val="54998"/>
              </a:srgbClr>
            </a:solidFill>
          </p:spPr>
          <p:txBody>
            <a:bodyPr wrap="square" lIns="0" tIns="0" rIns="0" bIns="0" rtlCol="0"/>
            <a:lstStyle/>
            <a:p>
              <a:endParaRPr/>
            </a:p>
          </p:txBody>
        </p:sp>
        <p:sp>
          <p:nvSpPr>
            <p:cNvPr id="105" name="object 98"/>
            <p:cNvSpPr/>
            <p:nvPr/>
          </p:nvSpPr>
          <p:spPr>
            <a:xfrm>
              <a:off x="209804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9E9E9E">
                <a:alpha val="54998"/>
              </a:srgbClr>
            </a:solidFill>
          </p:spPr>
          <p:txBody>
            <a:bodyPr wrap="square" lIns="0" tIns="0" rIns="0" bIns="0" rtlCol="0"/>
            <a:lstStyle/>
            <a:p>
              <a:endParaRPr/>
            </a:p>
          </p:txBody>
        </p:sp>
        <p:sp>
          <p:nvSpPr>
            <p:cNvPr id="106" name="object 99"/>
            <p:cNvSpPr/>
            <p:nvPr/>
          </p:nvSpPr>
          <p:spPr>
            <a:xfrm>
              <a:off x="202564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9D9D9D">
                <a:alpha val="54998"/>
              </a:srgbClr>
            </a:solidFill>
          </p:spPr>
          <p:txBody>
            <a:bodyPr wrap="square" lIns="0" tIns="0" rIns="0" bIns="0" rtlCol="0"/>
            <a:lstStyle/>
            <a:p>
              <a:endParaRPr/>
            </a:p>
          </p:txBody>
        </p:sp>
        <p:sp>
          <p:nvSpPr>
            <p:cNvPr id="107" name="object 100"/>
            <p:cNvSpPr/>
            <p:nvPr/>
          </p:nvSpPr>
          <p:spPr>
            <a:xfrm>
              <a:off x="1953259" y="548640"/>
              <a:ext cx="80010" cy="1512570"/>
            </a:xfrm>
            <a:custGeom>
              <a:avLst/>
              <a:gdLst/>
              <a:ahLst/>
              <a:cxnLst/>
              <a:rect l="l" t="t" r="r" b="b"/>
              <a:pathLst>
                <a:path w="80010" h="1512570">
                  <a:moveTo>
                    <a:pt x="80009" y="0"/>
                  </a:moveTo>
                  <a:lnTo>
                    <a:pt x="0" y="0"/>
                  </a:lnTo>
                  <a:lnTo>
                    <a:pt x="0" y="1512570"/>
                  </a:lnTo>
                  <a:lnTo>
                    <a:pt x="80009" y="1512570"/>
                  </a:lnTo>
                  <a:lnTo>
                    <a:pt x="80009" y="0"/>
                  </a:lnTo>
                  <a:close/>
                </a:path>
              </a:pathLst>
            </a:custGeom>
            <a:solidFill>
              <a:srgbClr val="9C9C9C">
                <a:alpha val="54998"/>
              </a:srgbClr>
            </a:solidFill>
          </p:spPr>
          <p:txBody>
            <a:bodyPr wrap="square" lIns="0" tIns="0" rIns="0" bIns="0" rtlCol="0"/>
            <a:lstStyle/>
            <a:p>
              <a:endParaRPr/>
            </a:p>
          </p:txBody>
        </p:sp>
        <p:sp>
          <p:nvSpPr>
            <p:cNvPr id="108" name="object 101"/>
            <p:cNvSpPr/>
            <p:nvPr/>
          </p:nvSpPr>
          <p:spPr>
            <a:xfrm>
              <a:off x="1880870" y="548640"/>
              <a:ext cx="78740" cy="1512570"/>
            </a:xfrm>
            <a:custGeom>
              <a:avLst/>
              <a:gdLst/>
              <a:ahLst/>
              <a:cxnLst/>
              <a:rect l="l" t="t" r="r" b="b"/>
              <a:pathLst>
                <a:path w="78739" h="1512570">
                  <a:moveTo>
                    <a:pt x="78740" y="0"/>
                  </a:moveTo>
                  <a:lnTo>
                    <a:pt x="0" y="0"/>
                  </a:lnTo>
                  <a:lnTo>
                    <a:pt x="0" y="1512570"/>
                  </a:lnTo>
                  <a:lnTo>
                    <a:pt x="78740" y="1512570"/>
                  </a:lnTo>
                  <a:lnTo>
                    <a:pt x="78740" y="0"/>
                  </a:lnTo>
                  <a:close/>
                </a:path>
              </a:pathLst>
            </a:custGeom>
            <a:solidFill>
              <a:srgbClr val="9B9B9B">
                <a:alpha val="54998"/>
              </a:srgbClr>
            </a:solidFill>
          </p:spPr>
          <p:txBody>
            <a:bodyPr wrap="square" lIns="0" tIns="0" rIns="0" bIns="0" rtlCol="0"/>
            <a:lstStyle/>
            <a:p>
              <a:endParaRPr/>
            </a:p>
          </p:txBody>
        </p:sp>
        <p:sp>
          <p:nvSpPr>
            <p:cNvPr id="109" name="object 102"/>
            <p:cNvSpPr/>
            <p:nvPr/>
          </p:nvSpPr>
          <p:spPr>
            <a:xfrm>
              <a:off x="1808480" y="548640"/>
              <a:ext cx="78740" cy="1512570"/>
            </a:xfrm>
            <a:custGeom>
              <a:avLst/>
              <a:gdLst/>
              <a:ahLst/>
              <a:cxnLst/>
              <a:rect l="l" t="t" r="r" b="b"/>
              <a:pathLst>
                <a:path w="78739" h="1512570">
                  <a:moveTo>
                    <a:pt x="78739" y="0"/>
                  </a:moveTo>
                  <a:lnTo>
                    <a:pt x="0" y="0"/>
                  </a:lnTo>
                  <a:lnTo>
                    <a:pt x="0" y="1512570"/>
                  </a:lnTo>
                  <a:lnTo>
                    <a:pt x="78739" y="1512570"/>
                  </a:lnTo>
                  <a:lnTo>
                    <a:pt x="78739" y="0"/>
                  </a:lnTo>
                  <a:close/>
                </a:path>
              </a:pathLst>
            </a:custGeom>
            <a:solidFill>
              <a:srgbClr val="9A9A9A">
                <a:alpha val="54998"/>
              </a:srgbClr>
            </a:solidFill>
          </p:spPr>
          <p:txBody>
            <a:bodyPr wrap="square" lIns="0" tIns="0" rIns="0" bIns="0" rtlCol="0"/>
            <a:lstStyle/>
            <a:p>
              <a:endParaRPr/>
            </a:p>
          </p:txBody>
        </p:sp>
        <p:sp>
          <p:nvSpPr>
            <p:cNvPr id="110" name="object 103"/>
            <p:cNvSpPr/>
            <p:nvPr/>
          </p:nvSpPr>
          <p:spPr>
            <a:xfrm>
              <a:off x="1662430" y="548639"/>
              <a:ext cx="152400" cy="1512570"/>
            </a:xfrm>
            <a:custGeom>
              <a:avLst/>
              <a:gdLst/>
              <a:ahLst/>
              <a:cxnLst/>
              <a:rect l="l" t="t" r="r" b="b"/>
              <a:pathLst>
                <a:path w="152400" h="1512570">
                  <a:moveTo>
                    <a:pt x="152400" y="0"/>
                  </a:moveTo>
                  <a:lnTo>
                    <a:pt x="80010" y="0"/>
                  </a:lnTo>
                  <a:lnTo>
                    <a:pt x="73660" y="0"/>
                  </a:lnTo>
                  <a:lnTo>
                    <a:pt x="0" y="0"/>
                  </a:lnTo>
                  <a:lnTo>
                    <a:pt x="0" y="1512570"/>
                  </a:lnTo>
                  <a:lnTo>
                    <a:pt x="73660" y="1512570"/>
                  </a:lnTo>
                  <a:lnTo>
                    <a:pt x="80010" y="1512570"/>
                  </a:lnTo>
                  <a:lnTo>
                    <a:pt x="152400" y="1512570"/>
                  </a:lnTo>
                  <a:lnTo>
                    <a:pt x="152400" y="0"/>
                  </a:lnTo>
                  <a:close/>
                </a:path>
              </a:pathLst>
            </a:custGeom>
            <a:solidFill>
              <a:srgbClr val="999999">
                <a:alpha val="54998"/>
              </a:srgbClr>
            </a:solidFill>
          </p:spPr>
          <p:txBody>
            <a:bodyPr wrap="square" lIns="0" tIns="0" rIns="0" bIns="0" rtlCol="0"/>
            <a:lstStyle/>
            <a:p>
              <a:endParaRPr/>
            </a:p>
          </p:txBody>
        </p:sp>
        <p:sp>
          <p:nvSpPr>
            <p:cNvPr id="111" name="object 104"/>
            <p:cNvSpPr/>
            <p:nvPr/>
          </p:nvSpPr>
          <p:spPr>
            <a:xfrm>
              <a:off x="1590039" y="548640"/>
              <a:ext cx="80010" cy="1512570"/>
            </a:xfrm>
            <a:custGeom>
              <a:avLst/>
              <a:gdLst/>
              <a:ahLst/>
              <a:cxnLst/>
              <a:rect l="l" t="t" r="r" b="b"/>
              <a:pathLst>
                <a:path w="80010" h="1512570">
                  <a:moveTo>
                    <a:pt x="80009" y="0"/>
                  </a:moveTo>
                  <a:lnTo>
                    <a:pt x="0" y="0"/>
                  </a:lnTo>
                  <a:lnTo>
                    <a:pt x="0" y="1512570"/>
                  </a:lnTo>
                  <a:lnTo>
                    <a:pt x="80009" y="1512570"/>
                  </a:lnTo>
                  <a:lnTo>
                    <a:pt x="80009" y="0"/>
                  </a:lnTo>
                  <a:close/>
                </a:path>
              </a:pathLst>
            </a:custGeom>
            <a:solidFill>
              <a:srgbClr val="979797">
                <a:alpha val="54998"/>
              </a:srgbClr>
            </a:solidFill>
          </p:spPr>
          <p:txBody>
            <a:bodyPr wrap="square" lIns="0" tIns="0" rIns="0" bIns="0" rtlCol="0"/>
            <a:lstStyle/>
            <a:p>
              <a:endParaRPr/>
            </a:p>
          </p:txBody>
        </p:sp>
        <p:sp>
          <p:nvSpPr>
            <p:cNvPr id="112" name="object 105"/>
            <p:cNvSpPr/>
            <p:nvPr/>
          </p:nvSpPr>
          <p:spPr>
            <a:xfrm>
              <a:off x="151765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969696">
                <a:alpha val="54998"/>
              </a:srgbClr>
            </a:solidFill>
          </p:spPr>
          <p:txBody>
            <a:bodyPr wrap="square" lIns="0" tIns="0" rIns="0" bIns="0" rtlCol="0"/>
            <a:lstStyle/>
            <a:p>
              <a:endParaRPr/>
            </a:p>
          </p:txBody>
        </p:sp>
        <p:sp>
          <p:nvSpPr>
            <p:cNvPr id="113" name="object 106"/>
            <p:cNvSpPr/>
            <p:nvPr/>
          </p:nvSpPr>
          <p:spPr>
            <a:xfrm>
              <a:off x="1445259"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959595">
                <a:alpha val="54998"/>
              </a:srgbClr>
            </a:solidFill>
          </p:spPr>
          <p:txBody>
            <a:bodyPr wrap="square" lIns="0" tIns="0" rIns="0" bIns="0" rtlCol="0"/>
            <a:lstStyle/>
            <a:p>
              <a:endParaRPr/>
            </a:p>
          </p:txBody>
        </p:sp>
        <p:sp>
          <p:nvSpPr>
            <p:cNvPr id="114" name="object 107"/>
            <p:cNvSpPr/>
            <p:nvPr/>
          </p:nvSpPr>
          <p:spPr>
            <a:xfrm>
              <a:off x="1372870" y="548640"/>
              <a:ext cx="78740" cy="1512570"/>
            </a:xfrm>
            <a:custGeom>
              <a:avLst/>
              <a:gdLst/>
              <a:ahLst/>
              <a:cxnLst/>
              <a:rect l="l" t="t" r="r" b="b"/>
              <a:pathLst>
                <a:path w="78740" h="1512570">
                  <a:moveTo>
                    <a:pt x="78740" y="0"/>
                  </a:moveTo>
                  <a:lnTo>
                    <a:pt x="0" y="0"/>
                  </a:lnTo>
                  <a:lnTo>
                    <a:pt x="0" y="1512570"/>
                  </a:lnTo>
                  <a:lnTo>
                    <a:pt x="78740" y="1512570"/>
                  </a:lnTo>
                  <a:lnTo>
                    <a:pt x="78740" y="0"/>
                  </a:lnTo>
                  <a:close/>
                </a:path>
              </a:pathLst>
            </a:custGeom>
            <a:solidFill>
              <a:srgbClr val="949494">
                <a:alpha val="54998"/>
              </a:srgbClr>
            </a:solidFill>
          </p:spPr>
          <p:txBody>
            <a:bodyPr wrap="square" lIns="0" tIns="0" rIns="0" bIns="0" rtlCol="0"/>
            <a:lstStyle/>
            <a:p>
              <a:endParaRPr/>
            </a:p>
          </p:txBody>
        </p:sp>
        <p:sp>
          <p:nvSpPr>
            <p:cNvPr id="115" name="object 108"/>
            <p:cNvSpPr/>
            <p:nvPr/>
          </p:nvSpPr>
          <p:spPr>
            <a:xfrm>
              <a:off x="1300480" y="548640"/>
              <a:ext cx="78740" cy="1512570"/>
            </a:xfrm>
            <a:custGeom>
              <a:avLst/>
              <a:gdLst/>
              <a:ahLst/>
              <a:cxnLst/>
              <a:rect l="l" t="t" r="r" b="b"/>
              <a:pathLst>
                <a:path w="78740" h="1512570">
                  <a:moveTo>
                    <a:pt x="78739" y="0"/>
                  </a:moveTo>
                  <a:lnTo>
                    <a:pt x="0" y="0"/>
                  </a:lnTo>
                  <a:lnTo>
                    <a:pt x="0" y="1512570"/>
                  </a:lnTo>
                  <a:lnTo>
                    <a:pt x="78739" y="1512570"/>
                  </a:lnTo>
                  <a:lnTo>
                    <a:pt x="78739" y="0"/>
                  </a:lnTo>
                  <a:close/>
                </a:path>
              </a:pathLst>
            </a:custGeom>
            <a:solidFill>
              <a:srgbClr val="939393">
                <a:alpha val="54998"/>
              </a:srgbClr>
            </a:solidFill>
          </p:spPr>
          <p:txBody>
            <a:bodyPr wrap="square" lIns="0" tIns="0" rIns="0" bIns="0" rtlCol="0"/>
            <a:lstStyle/>
            <a:p>
              <a:endParaRPr/>
            </a:p>
          </p:txBody>
        </p:sp>
        <p:sp>
          <p:nvSpPr>
            <p:cNvPr id="116" name="object 109"/>
            <p:cNvSpPr/>
            <p:nvPr/>
          </p:nvSpPr>
          <p:spPr>
            <a:xfrm>
              <a:off x="1226820"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929292">
                <a:alpha val="54998"/>
              </a:srgbClr>
            </a:solidFill>
          </p:spPr>
          <p:txBody>
            <a:bodyPr wrap="square" lIns="0" tIns="0" rIns="0" bIns="0" rtlCol="0"/>
            <a:lstStyle/>
            <a:p>
              <a:endParaRPr/>
            </a:p>
          </p:txBody>
        </p:sp>
        <p:sp>
          <p:nvSpPr>
            <p:cNvPr id="117" name="object 110"/>
            <p:cNvSpPr/>
            <p:nvPr/>
          </p:nvSpPr>
          <p:spPr>
            <a:xfrm>
              <a:off x="115443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919191">
                <a:alpha val="54998"/>
              </a:srgbClr>
            </a:solidFill>
          </p:spPr>
          <p:txBody>
            <a:bodyPr wrap="square" lIns="0" tIns="0" rIns="0" bIns="0" rtlCol="0"/>
            <a:lstStyle/>
            <a:p>
              <a:endParaRPr/>
            </a:p>
          </p:txBody>
        </p:sp>
        <p:sp>
          <p:nvSpPr>
            <p:cNvPr id="118" name="object 111"/>
            <p:cNvSpPr/>
            <p:nvPr/>
          </p:nvSpPr>
          <p:spPr>
            <a:xfrm>
              <a:off x="1082039"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909090">
                <a:alpha val="54998"/>
              </a:srgbClr>
            </a:solidFill>
          </p:spPr>
          <p:txBody>
            <a:bodyPr wrap="square" lIns="0" tIns="0" rIns="0" bIns="0" rtlCol="0"/>
            <a:lstStyle/>
            <a:p>
              <a:endParaRPr/>
            </a:p>
          </p:txBody>
        </p:sp>
        <p:sp>
          <p:nvSpPr>
            <p:cNvPr id="119" name="object 112"/>
            <p:cNvSpPr/>
            <p:nvPr/>
          </p:nvSpPr>
          <p:spPr>
            <a:xfrm>
              <a:off x="100965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8F8F8F">
                <a:alpha val="54998"/>
              </a:srgbClr>
            </a:solidFill>
          </p:spPr>
          <p:txBody>
            <a:bodyPr wrap="square" lIns="0" tIns="0" rIns="0" bIns="0" rtlCol="0"/>
            <a:lstStyle/>
            <a:p>
              <a:endParaRPr/>
            </a:p>
          </p:txBody>
        </p:sp>
        <p:sp>
          <p:nvSpPr>
            <p:cNvPr id="120" name="object 113"/>
            <p:cNvSpPr/>
            <p:nvPr/>
          </p:nvSpPr>
          <p:spPr>
            <a:xfrm>
              <a:off x="937259"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8E8E8E">
                <a:alpha val="54998"/>
              </a:srgbClr>
            </a:solidFill>
          </p:spPr>
          <p:txBody>
            <a:bodyPr wrap="square" lIns="0" tIns="0" rIns="0" bIns="0" rtlCol="0"/>
            <a:lstStyle/>
            <a:p>
              <a:endParaRPr/>
            </a:p>
          </p:txBody>
        </p:sp>
        <p:sp>
          <p:nvSpPr>
            <p:cNvPr id="121" name="object 114"/>
            <p:cNvSpPr/>
            <p:nvPr/>
          </p:nvSpPr>
          <p:spPr>
            <a:xfrm>
              <a:off x="864870"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8D8D8D">
                <a:alpha val="54998"/>
              </a:srgbClr>
            </a:solidFill>
          </p:spPr>
          <p:txBody>
            <a:bodyPr wrap="square" lIns="0" tIns="0" rIns="0" bIns="0" rtlCol="0"/>
            <a:lstStyle/>
            <a:p>
              <a:endParaRPr/>
            </a:p>
          </p:txBody>
        </p:sp>
        <p:sp>
          <p:nvSpPr>
            <p:cNvPr id="122" name="object 115"/>
            <p:cNvSpPr/>
            <p:nvPr/>
          </p:nvSpPr>
          <p:spPr>
            <a:xfrm>
              <a:off x="79121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8C8C8C">
                <a:alpha val="54998"/>
              </a:srgbClr>
            </a:solidFill>
          </p:spPr>
          <p:txBody>
            <a:bodyPr wrap="square" lIns="0" tIns="0" rIns="0" bIns="0" rtlCol="0"/>
            <a:lstStyle/>
            <a:p>
              <a:endParaRPr/>
            </a:p>
          </p:txBody>
        </p:sp>
        <p:sp>
          <p:nvSpPr>
            <p:cNvPr id="123" name="object 116"/>
            <p:cNvSpPr/>
            <p:nvPr/>
          </p:nvSpPr>
          <p:spPr>
            <a:xfrm>
              <a:off x="71882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8B8B8B">
                <a:alpha val="54998"/>
              </a:srgbClr>
            </a:solidFill>
          </p:spPr>
          <p:txBody>
            <a:bodyPr wrap="square" lIns="0" tIns="0" rIns="0" bIns="0" rtlCol="0"/>
            <a:lstStyle/>
            <a:p>
              <a:endParaRPr/>
            </a:p>
          </p:txBody>
        </p:sp>
        <p:sp>
          <p:nvSpPr>
            <p:cNvPr id="124" name="object 117"/>
            <p:cNvSpPr/>
            <p:nvPr/>
          </p:nvSpPr>
          <p:spPr>
            <a:xfrm>
              <a:off x="646429"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8A8A8A">
                <a:alpha val="54998"/>
              </a:srgbClr>
            </a:solidFill>
          </p:spPr>
          <p:txBody>
            <a:bodyPr wrap="square" lIns="0" tIns="0" rIns="0" bIns="0" rtlCol="0"/>
            <a:lstStyle/>
            <a:p>
              <a:endParaRPr/>
            </a:p>
          </p:txBody>
        </p:sp>
        <p:sp>
          <p:nvSpPr>
            <p:cNvPr id="125" name="object 118"/>
            <p:cNvSpPr/>
            <p:nvPr/>
          </p:nvSpPr>
          <p:spPr>
            <a:xfrm>
              <a:off x="574039"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898989">
                <a:alpha val="54998"/>
              </a:srgbClr>
            </a:solidFill>
          </p:spPr>
          <p:txBody>
            <a:bodyPr wrap="square" lIns="0" tIns="0" rIns="0" bIns="0" rtlCol="0"/>
            <a:lstStyle/>
            <a:p>
              <a:endParaRPr/>
            </a:p>
          </p:txBody>
        </p:sp>
        <p:sp>
          <p:nvSpPr>
            <p:cNvPr id="126" name="object 119"/>
            <p:cNvSpPr/>
            <p:nvPr/>
          </p:nvSpPr>
          <p:spPr>
            <a:xfrm>
              <a:off x="501650" y="548640"/>
              <a:ext cx="80010" cy="1512570"/>
            </a:xfrm>
            <a:custGeom>
              <a:avLst/>
              <a:gdLst/>
              <a:ahLst/>
              <a:cxnLst/>
              <a:rect l="l" t="t" r="r" b="b"/>
              <a:pathLst>
                <a:path w="80009" h="1512570">
                  <a:moveTo>
                    <a:pt x="80009" y="0"/>
                  </a:moveTo>
                  <a:lnTo>
                    <a:pt x="0" y="0"/>
                  </a:lnTo>
                  <a:lnTo>
                    <a:pt x="0" y="1512570"/>
                  </a:lnTo>
                  <a:lnTo>
                    <a:pt x="80009" y="1512570"/>
                  </a:lnTo>
                  <a:lnTo>
                    <a:pt x="80009" y="0"/>
                  </a:lnTo>
                  <a:close/>
                </a:path>
              </a:pathLst>
            </a:custGeom>
            <a:solidFill>
              <a:srgbClr val="888888">
                <a:alpha val="54998"/>
              </a:srgbClr>
            </a:solidFill>
          </p:spPr>
          <p:txBody>
            <a:bodyPr wrap="square" lIns="0" tIns="0" rIns="0" bIns="0" rtlCol="0"/>
            <a:lstStyle/>
            <a:p>
              <a:endParaRPr/>
            </a:p>
          </p:txBody>
        </p:sp>
        <p:sp>
          <p:nvSpPr>
            <p:cNvPr id="127" name="object 120"/>
            <p:cNvSpPr/>
            <p:nvPr/>
          </p:nvSpPr>
          <p:spPr>
            <a:xfrm>
              <a:off x="429260" y="548640"/>
              <a:ext cx="80010" cy="1512570"/>
            </a:xfrm>
            <a:custGeom>
              <a:avLst/>
              <a:gdLst/>
              <a:ahLst/>
              <a:cxnLst/>
              <a:rect l="l" t="t" r="r" b="b"/>
              <a:pathLst>
                <a:path w="80009" h="1512570">
                  <a:moveTo>
                    <a:pt x="80010" y="0"/>
                  </a:moveTo>
                  <a:lnTo>
                    <a:pt x="0" y="0"/>
                  </a:lnTo>
                  <a:lnTo>
                    <a:pt x="0" y="1512570"/>
                  </a:lnTo>
                  <a:lnTo>
                    <a:pt x="80010" y="1512570"/>
                  </a:lnTo>
                  <a:lnTo>
                    <a:pt x="80010" y="0"/>
                  </a:lnTo>
                  <a:close/>
                </a:path>
              </a:pathLst>
            </a:custGeom>
            <a:solidFill>
              <a:srgbClr val="878787">
                <a:alpha val="54998"/>
              </a:srgbClr>
            </a:solidFill>
          </p:spPr>
          <p:txBody>
            <a:bodyPr wrap="square" lIns="0" tIns="0" rIns="0" bIns="0" rtlCol="0"/>
            <a:lstStyle/>
            <a:p>
              <a:endParaRPr/>
            </a:p>
          </p:txBody>
        </p:sp>
        <p:sp>
          <p:nvSpPr>
            <p:cNvPr id="128" name="object 121"/>
            <p:cNvSpPr/>
            <p:nvPr/>
          </p:nvSpPr>
          <p:spPr>
            <a:xfrm>
              <a:off x="356870" y="548640"/>
              <a:ext cx="78740" cy="1512570"/>
            </a:xfrm>
            <a:custGeom>
              <a:avLst/>
              <a:gdLst/>
              <a:ahLst/>
              <a:cxnLst/>
              <a:rect l="l" t="t" r="r" b="b"/>
              <a:pathLst>
                <a:path w="78740" h="1512570">
                  <a:moveTo>
                    <a:pt x="78739" y="0"/>
                  </a:moveTo>
                  <a:lnTo>
                    <a:pt x="0" y="0"/>
                  </a:lnTo>
                  <a:lnTo>
                    <a:pt x="0" y="1512570"/>
                  </a:lnTo>
                  <a:lnTo>
                    <a:pt x="78739" y="1512570"/>
                  </a:lnTo>
                  <a:lnTo>
                    <a:pt x="78739" y="0"/>
                  </a:lnTo>
                  <a:close/>
                </a:path>
              </a:pathLst>
            </a:custGeom>
            <a:solidFill>
              <a:srgbClr val="868686">
                <a:alpha val="54998"/>
              </a:srgbClr>
            </a:solidFill>
          </p:spPr>
          <p:txBody>
            <a:bodyPr wrap="square" lIns="0" tIns="0" rIns="0" bIns="0" rtlCol="0"/>
            <a:lstStyle/>
            <a:p>
              <a:endParaRPr/>
            </a:p>
          </p:txBody>
        </p:sp>
        <p:sp>
          <p:nvSpPr>
            <p:cNvPr id="129" name="object 122"/>
            <p:cNvSpPr/>
            <p:nvPr/>
          </p:nvSpPr>
          <p:spPr>
            <a:xfrm>
              <a:off x="283210"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858585">
                <a:alpha val="54998"/>
              </a:srgbClr>
            </a:solidFill>
          </p:spPr>
          <p:txBody>
            <a:bodyPr wrap="square" lIns="0" tIns="0" rIns="0" bIns="0" rtlCol="0"/>
            <a:lstStyle/>
            <a:p>
              <a:endParaRPr/>
            </a:p>
          </p:txBody>
        </p:sp>
        <p:sp>
          <p:nvSpPr>
            <p:cNvPr id="130" name="object 123"/>
            <p:cNvSpPr/>
            <p:nvPr/>
          </p:nvSpPr>
          <p:spPr>
            <a:xfrm>
              <a:off x="210820" y="548640"/>
              <a:ext cx="80010" cy="1512570"/>
            </a:xfrm>
            <a:custGeom>
              <a:avLst/>
              <a:gdLst/>
              <a:ahLst/>
              <a:cxnLst/>
              <a:rect l="l" t="t" r="r" b="b"/>
              <a:pathLst>
                <a:path w="80010" h="1512570">
                  <a:moveTo>
                    <a:pt x="80009" y="0"/>
                  </a:moveTo>
                  <a:lnTo>
                    <a:pt x="0" y="0"/>
                  </a:lnTo>
                  <a:lnTo>
                    <a:pt x="0" y="1512570"/>
                  </a:lnTo>
                  <a:lnTo>
                    <a:pt x="80009" y="1512570"/>
                  </a:lnTo>
                  <a:lnTo>
                    <a:pt x="80009" y="0"/>
                  </a:lnTo>
                  <a:close/>
                </a:path>
              </a:pathLst>
            </a:custGeom>
            <a:solidFill>
              <a:srgbClr val="848484">
                <a:alpha val="54998"/>
              </a:srgbClr>
            </a:solidFill>
          </p:spPr>
          <p:txBody>
            <a:bodyPr wrap="square" lIns="0" tIns="0" rIns="0" bIns="0" rtlCol="0"/>
            <a:lstStyle/>
            <a:p>
              <a:endParaRPr/>
            </a:p>
          </p:txBody>
        </p:sp>
        <p:sp>
          <p:nvSpPr>
            <p:cNvPr id="131" name="object 124"/>
            <p:cNvSpPr/>
            <p:nvPr/>
          </p:nvSpPr>
          <p:spPr>
            <a:xfrm>
              <a:off x="66039" y="548640"/>
              <a:ext cx="80010" cy="1512570"/>
            </a:xfrm>
            <a:custGeom>
              <a:avLst/>
              <a:gdLst/>
              <a:ahLst/>
              <a:cxnLst/>
              <a:rect l="l" t="t" r="r" b="b"/>
              <a:pathLst>
                <a:path w="80010" h="1512570">
                  <a:moveTo>
                    <a:pt x="80010" y="0"/>
                  </a:moveTo>
                  <a:lnTo>
                    <a:pt x="0" y="0"/>
                  </a:lnTo>
                  <a:lnTo>
                    <a:pt x="0" y="1512570"/>
                  </a:lnTo>
                  <a:lnTo>
                    <a:pt x="80010" y="1512570"/>
                  </a:lnTo>
                  <a:lnTo>
                    <a:pt x="80010" y="0"/>
                  </a:lnTo>
                  <a:close/>
                </a:path>
              </a:pathLst>
            </a:custGeom>
            <a:solidFill>
              <a:srgbClr val="828282">
                <a:alpha val="54998"/>
              </a:srgbClr>
            </a:solidFill>
          </p:spPr>
          <p:txBody>
            <a:bodyPr wrap="square" lIns="0" tIns="0" rIns="0" bIns="0" rtlCol="0"/>
            <a:lstStyle/>
            <a:p>
              <a:endParaRPr/>
            </a:p>
          </p:txBody>
        </p:sp>
        <p:sp>
          <p:nvSpPr>
            <p:cNvPr id="132" name="object 125"/>
            <p:cNvSpPr/>
            <p:nvPr/>
          </p:nvSpPr>
          <p:spPr>
            <a:xfrm>
              <a:off x="1270" y="549910"/>
              <a:ext cx="72390" cy="1511300"/>
            </a:xfrm>
            <a:custGeom>
              <a:avLst/>
              <a:gdLst/>
              <a:ahLst/>
              <a:cxnLst/>
              <a:rect l="l" t="t" r="r" b="b"/>
              <a:pathLst>
                <a:path w="72390" h="1511300">
                  <a:moveTo>
                    <a:pt x="0" y="1511300"/>
                  </a:moveTo>
                  <a:lnTo>
                    <a:pt x="0" y="0"/>
                  </a:lnTo>
                  <a:lnTo>
                    <a:pt x="72390" y="0"/>
                  </a:lnTo>
                  <a:lnTo>
                    <a:pt x="72390" y="1511300"/>
                  </a:lnTo>
                  <a:lnTo>
                    <a:pt x="0" y="1511300"/>
                  </a:lnTo>
                  <a:close/>
                </a:path>
              </a:pathLst>
            </a:custGeom>
            <a:solidFill>
              <a:srgbClr val="818181">
                <a:alpha val="54998"/>
              </a:srgbClr>
            </a:solidFill>
          </p:spPr>
          <p:txBody>
            <a:bodyPr wrap="square" lIns="0" tIns="0" rIns="0" bIns="0" rtlCol="0"/>
            <a:lstStyle/>
            <a:p>
              <a:endParaRPr/>
            </a:p>
          </p:txBody>
        </p:sp>
        <p:sp>
          <p:nvSpPr>
            <p:cNvPr id="133" name="object 126"/>
            <p:cNvSpPr/>
            <p:nvPr/>
          </p:nvSpPr>
          <p:spPr>
            <a:xfrm>
              <a:off x="5080" y="1524000"/>
              <a:ext cx="9138920" cy="5334000"/>
            </a:xfrm>
            <a:prstGeom prst="rect">
              <a:avLst/>
            </a:prstGeom>
            <a:blipFill>
              <a:blip r:embed="rId3" cstate="print"/>
              <a:stretch>
                <a:fillRect/>
              </a:stretch>
            </a:blipFill>
          </p:spPr>
          <p:txBody>
            <a:bodyPr wrap="square" lIns="0" tIns="0" rIns="0" bIns="0" rtlCol="0"/>
            <a:lstStyle/>
            <a:p>
              <a:endParaRPr/>
            </a:p>
          </p:txBody>
        </p:sp>
      </p:grpSp>
      <p:grpSp>
        <p:nvGrpSpPr>
          <p:cNvPr id="134" name="object 129"/>
          <p:cNvGrpSpPr/>
          <p:nvPr/>
        </p:nvGrpSpPr>
        <p:grpSpPr>
          <a:xfrm>
            <a:off x="6592946" y="3610919"/>
            <a:ext cx="4832555" cy="2341984"/>
            <a:chOff x="0" y="4869179"/>
            <a:chExt cx="9128760" cy="1988820"/>
          </a:xfrm>
        </p:grpSpPr>
        <p:sp>
          <p:nvSpPr>
            <p:cNvPr id="135" name="object 130"/>
            <p:cNvSpPr/>
            <p:nvPr/>
          </p:nvSpPr>
          <p:spPr>
            <a:xfrm>
              <a:off x="5509259" y="4869179"/>
              <a:ext cx="3619499" cy="1988820"/>
            </a:xfrm>
            <a:prstGeom prst="rect">
              <a:avLst/>
            </a:prstGeom>
            <a:blipFill>
              <a:blip r:embed="rId4" cstate="print"/>
              <a:stretch>
                <a:fillRect/>
              </a:stretch>
            </a:blipFill>
          </p:spPr>
          <p:txBody>
            <a:bodyPr wrap="square" lIns="0" tIns="0" rIns="0" bIns="0" rtlCol="0"/>
            <a:lstStyle/>
            <a:p>
              <a:endParaRPr/>
            </a:p>
          </p:txBody>
        </p:sp>
        <p:sp>
          <p:nvSpPr>
            <p:cNvPr id="136" name="object 131"/>
            <p:cNvSpPr/>
            <p:nvPr/>
          </p:nvSpPr>
          <p:spPr>
            <a:xfrm>
              <a:off x="2915920" y="4869179"/>
              <a:ext cx="2475230" cy="1988820"/>
            </a:xfrm>
            <a:prstGeom prst="rect">
              <a:avLst/>
            </a:prstGeom>
            <a:blipFill>
              <a:blip r:embed="rId5" cstate="print"/>
              <a:stretch>
                <a:fillRect/>
              </a:stretch>
            </a:blipFill>
          </p:spPr>
          <p:txBody>
            <a:bodyPr wrap="square" lIns="0" tIns="0" rIns="0" bIns="0" rtlCol="0"/>
            <a:lstStyle/>
            <a:p>
              <a:endParaRPr/>
            </a:p>
          </p:txBody>
        </p:sp>
        <p:sp>
          <p:nvSpPr>
            <p:cNvPr id="137" name="object 132"/>
            <p:cNvSpPr/>
            <p:nvPr/>
          </p:nvSpPr>
          <p:spPr>
            <a:xfrm>
              <a:off x="0" y="4869179"/>
              <a:ext cx="2479040" cy="1988820"/>
            </a:xfrm>
            <a:prstGeom prst="rect">
              <a:avLst/>
            </a:prstGeom>
            <a:blipFill>
              <a:blip r:embed="rId6" cstate="print"/>
              <a:stretch>
                <a:fillRect/>
              </a:stretch>
            </a:blipFill>
          </p:spPr>
          <p:txBody>
            <a:bodyPr wrap="square" lIns="0" tIns="0" rIns="0" bIns="0" rtlCol="0"/>
            <a:lstStyle/>
            <a:p>
              <a:endParaRPr/>
            </a:p>
          </p:txBody>
        </p:sp>
      </p:grpSp>
      <p:sp>
        <p:nvSpPr>
          <p:cNvPr id="139" name="object 129"/>
          <p:cNvSpPr txBox="1"/>
          <p:nvPr/>
        </p:nvSpPr>
        <p:spPr>
          <a:xfrm>
            <a:off x="1161858" y="1385090"/>
            <a:ext cx="4742780" cy="2188100"/>
          </a:xfrm>
          <a:prstGeom prst="rect">
            <a:avLst/>
          </a:prstGeom>
        </p:spPr>
        <p:txBody>
          <a:bodyPr vert="horz" wrap="square" lIns="0" tIns="12700" rIns="0" bIns="0" rtlCol="0">
            <a:spAutoFit/>
          </a:bodyPr>
          <a:lstStyle>
            <a:defPPr>
              <a:defRPr lang="en-US"/>
            </a:defPPr>
            <a:lvl1pPr marL="52070" marR="5080" algn="just">
              <a:lnSpc>
                <a:spcPct val="150000"/>
              </a:lnSpc>
              <a:spcBef>
                <a:spcPts val="100"/>
              </a:spcBef>
              <a:tabLst>
                <a:tab pos="393065" algn="l"/>
                <a:tab pos="393700" algn="l"/>
              </a:tabLst>
              <a:defRPr sz="2400" b="0" i="0" spc="-5">
                <a:latin typeface="Times New Roman"/>
                <a:cs typeface="Times New Roman"/>
              </a:defRPr>
            </a:lvl1pPr>
          </a:lstStyle>
          <a:p>
            <a:pPr marL="394970" indent="-342900">
              <a:buFont typeface="Wingdings" panose="05000000000000000000" pitchFamily="2" charset="2"/>
              <a:buChar char="Ø"/>
            </a:pPr>
            <a:r>
              <a:rPr dirty="0">
                <a:solidFill>
                  <a:srgbClr val="C00000"/>
                </a:solidFill>
              </a:rPr>
              <a:t>A permanent source of finance to the </a:t>
            </a:r>
            <a:r>
              <a:rPr dirty="0" err="1">
                <a:solidFill>
                  <a:srgbClr val="C00000"/>
                </a:solidFill>
              </a:rPr>
              <a:t>compan</a:t>
            </a:r>
            <a:r>
              <a:rPr lang="en-IN" dirty="0">
                <a:solidFill>
                  <a:srgbClr val="C00000"/>
                </a:solidFill>
              </a:rPr>
              <a:t>y</a:t>
            </a:r>
          </a:p>
          <a:p>
            <a:pPr marL="394970" indent="-342900">
              <a:buFont typeface="Wingdings" panose="05000000000000000000" pitchFamily="2" charset="2"/>
              <a:buChar char="Ø"/>
            </a:pPr>
            <a:r>
              <a:rPr dirty="0">
                <a:solidFill>
                  <a:srgbClr val="C00000"/>
                </a:solidFill>
              </a:rPr>
              <a:t>No fixed rate of dividend</a:t>
            </a:r>
            <a:endParaRPr lang="en-IN" dirty="0">
              <a:solidFill>
                <a:srgbClr val="C00000"/>
              </a:solidFill>
            </a:endParaRPr>
          </a:p>
          <a:p>
            <a:pPr marL="394970" indent="-342900">
              <a:buFont typeface="Wingdings" panose="05000000000000000000" pitchFamily="2" charset="2"/>
              <a:buChar char="Ø"/>
            </a:pPr>
            <a:r>
              <a:rPr dirty="0">
                <a:solidFill>
                  <a:srgbClr val="C00000"/>
                </a:solidFill>
              </a:rPr>
              <a:t>Easy</a:t>
            </a:r>
            <a:r>
              <a:rPr lang="en-IN" dirty="0">
                <a:solidFill>
                  <a:srgbClr val="C00000"/>
                </a:solidFill>
              </a:rPr>
              <a:t> </a:t>
            </a:r>
            <a:r>
              <a:rPr dirty="0">
                <a:solidFill>
                  <a:srgbClr val="C00000"/>
                </a:solidFill>
              </a:rPr>
              <a:t>liquidity and marketability</a:t>
            </a:r>
          </a:p>
        </p:txBody>
      </p:sp>
      <p:sp>
        <p:nvSpPr>
          <p:cNvPr id="140" name="object 128"/>
          <p:cNvSpPr txBox="1"/>
          <p:nvPr/>
        </p:nvSpPr>
        <p:spPr>
          <a:xfrm>
            <a:off x="6710690" y="1278293"/>
            <a:ext cx="4474772" cy="1887183"/>
          </a:xfrm>
          <a:prstGeom prst="rect">
            <a:avLst/>
          </a:prstGeom>
        </p:spPr>
        <p:txBody>
          <a:bodyPr vert="horz" wrap="square" lIns="0" tIns="12700" rIns="0" bIns="0" rtlCol="0">
            <a:spAutoFit/>
          </a:bodyPr>
          <a:lstStyle>
            <a:defPPr>
              <a:defRPr lang="en-US"/>
            </a:defPPr>
            <a:lvl1pPr marL="52070" marR="5080" algn="just">
              <a:lnSpc>
                <a:spcPct val="150000"/>
              </a:lnSpc>
              <a:spcBef>
                <a:spcPts val="100"/>
              </a:spcBef>
              <a:tabLst>
                <a:tab pos="393065" algn="l"/>
                <a:tab pos="393700" algn="l"/>
              </a:tabLst>
              <a:defRPr sz="3200" b="0" i="0" spc="-5">
                <a:latin typeface="Times New Roman"/>
                <a:cs typeface="Times New Roman"/>
              </a:defRPr>
            </a:lvl1pPr>
          </a:lstStyle>
          <a:p>
            <a:pPr marL="509270" indent="-457200">
              <a:buFont typeface="Wingdings" panose="05000000000000000000" pitchFamily="2" charset="2"/>
              <a:buChar char="Ø"/>
            </a:pPr>
            <a:r>
              <a:rPr sz="2800" dirty="0"/>
              <a:t>No guarantee on returns to shareholders</a:t>
            </a:r>
          </a:p>
          <a:p>
            <a:pPr marL="509270" indent="-457200">
              <a:buFont typeface="Wingdings" panose="05000000000000000000" pitchFamily="2" charset="2"/>
              <a:buChar char="Ø"/>
            </a:pPr>
            <a:r>
              <a:rPr sz="2800" dirty="0"/>
              <a:t>Loss of managerial control</a:t>
            </a:r>
          </a:p>
        </p:txBody>
      </p:sp>
    </p:spTree>
    <p:extLst>
      <p:ext uri="{BB962C8B-B14F-4D97-AF65-F5344CB8AC3E}">
        <p14:creationId xmlns:p14="http://schemas.microsoft.com/office/powerpoint/2010/main" val="1627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78499" y="299355"/>
            <a:ext cx="10929087" cy="644667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fontAlgn="base"/>
            <a:endParaRPr lang="en-IN" sz="2200" b="1" dirty="0">
              <a:solidFill>
                <a:schemeClr val="tx1"/>
              </a:solidFill>
              <a:latin typeface="Times New Roman" panose="02020603050405020304" pitchFamily="18" charset="0"/>
              <a:cs typeface="Times New Roman" panose="02020603050405020304" pitchFamily="18" charset="0"/>
            </a:endParaRPr>
          </a:p>
          <a:p>
            <a:pPr fontAlgn="base"/>
            <a:endParaRPr lang="en-IN" sz="2200" b="1" dirty="0">
              <a:solidFill>
                <a:schemeClr val="tx1"/>
              </a:solidFill>
              <a:latin typeface="Times New Roman" panose="02020603050405020304" pitchFamily="18" charset="0"/>
              <a:cs typeface="Times New Roman" panose="02020603050405020304" pitchFamily="18" charset="0"/>
            </a:endParaRPr>
          </a:p>
          <a:p>
            <a:pPr fontAlgn="base"/>
            <a:endParaRPr lang="en-IN" sz="2800" b="1" dirty="0">
              <a:solidFill>
                <a:schemeClr val="tx1"/>
              </a:solidFill>
              <a:latin typeface="Times New Roman" panose="02020603050405020304" pitchFamily="18" charset="0"/>
              <a:cs typeface="Times New Roman" panose="02020603050405020304" pitchFamily="18" charset="0"/>
            </a:endParaRPr>
          </a:p>
          <a:p>
            <a:pPr fontAlgn="base"/>
            <a:r>
              <a:rPr lang="en-IN" sz="2800" b="1" dirty="0">
                <a:solidFill>
                  <a:srgbClr val="0070C0"/>
                </a:solidFill>
                <a:latin typeface="Times New Roman" panose="02020603050405020304" pitchFamily="18" charset="0"/>
                <a:cs typeface="Times New Roman" panose="02020603050405020304" pitchFamily="18" charset="0"/>
              </a:rPr>
              <a:t>ii) Preference Shares : </a:t>
            </a:r>
            <a:endParaRPr lang="en-IN" sz="2800" dirty="0">
              <a:solidFill>
                <a:srgbClr val="0070C0"/>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ü"/>
            </a:pPr>
            <a:r>
              <a:rPr lang="en-IN" sz="2800" dirty="0">
                <a:solidFill>
                  <a:schemeClr val="tx1"/>
                </a:solidFill>
                <a:latin typeface="Times New Roman" panose="02020603050405020304" pitchFamily="18" charset="0"/>
                <a:cs typeface="Times New Roman" panose="02020603050405020304" pitchFamily="18" charset="0"/>
              </a:rPr>
              <a:t>Preference shares have the unique characteristics of being hybrid in nature, i.e., they have certain features of equity and at the same time certain features of debentures. It is similar to equity shares in the following ways :</a:t>
            </a:r>
          </a:p>
          <a:p>
            <a:pPr marL="342900" lvl="0" indent="-342900" fontAlgn="base">
              <a:buFont typeface="Wingdings" panose="05000000000000000000" pitchFamily="2" charset="2"/>
              <a:buChar char="ü"/>
            </a:pPr>
            <a:r>
              <a:rPr lang="en-IN" sz="2800" dirty="0">
                <a:solidFill>
                  <a:schemeClr val="tx1"/>
                </a:solidFill>
                <a:latin typeface="Times New Roman" panose="02020603050405020304" pitchFamily="18" charset="0"/>
                <a:cs typeface="Times New Roman" panose="02020603050405020304" pitchFamily="18" charset="0"/>
              </a:rPr>
              <a:t>From disposable profits, the dividend of preference shares is paid.</a:t>
            </a:r>
          </a:p>
          <a:p>
            <a:pPr marL="342900" lvl="0" indent="-342900" fontAlgn="base">
              <a:buFont typeface="Wingdings" panose="05000000000000000000" pitchFamily="2" charset="2"/>
              <a:buChar char="ü"/>
            </a:pPr>
            <a:r>
              <a:rPr lang="en-IN" sz="2800" dirty="0">
                <a:solidFill>
                  <a:schemeClr val="tx1"/>
                </a:solidFill>
                <a:latin typeface="Times New Roman" panose="02020603050405020304" pitchFamily="18" charset="0"/>
                <a:cs typeface="Times New Roman" panose="02020603050405020304" pitchFamily="18" charset="0"/>
              </a:rPr>
              <a:t>Preference dividend is not compulsory for the payment of fixed amount of dividend. It totally depends upon the director's decision. </a:t>
            </a:r>
          </a:p>
          <a:p>
            <a:pPr marL="342900" lvl="0" indent="-342900" fontAlgn="base">
              <a:buFont typeface="Wingdings" panose="05000000000000000000" pitchFamily="2" charset="2"/>
              <a:buChar char="ü"/>
            </a:pPr>
            <a:r>
              <a:rPr lang="en-IN" sz="2800" dirty="0">
                <a:solidFill>
                  <a:schemeClr val="tx1"/>
                </a:solidFill>
                <a:latin typeface="Times New Roman" panose="02020603050405020304" pitchFamily="18" charset="0"/>
                <a:cs typeface="Times New Roman" panose="02020603050405020304" pitchFamily="18" charset="0"/>
              </a:rPr>
              <a:t>There is no tax-deduction in Preference Dividend.</a:t>
            </a:r>
          </a:p>
          <a:p>
            <a:pPr marL="342900" lvl="0" indent="-342900" fontAlgn="base">
              <a:buFont typeface="Wingdings" panose="05000000000000000000" pitchFamily="2" charset="2"/>
              <a:buChar char="ü"/>
            </a:pPr>
            <a:endParaRPr lang="en-IN" sz="2800" dirty="0">
              <a:solidFill>
                <a:schemeClr val="tx1"/>
              </a:solidFill>
              <a:latin typeface="Times New Roman" panose="02020603050405020304" pitchFamily="18" charset="0"/>
              <a:cs typeface="Times New Roman" panose="02020603050405020304" pitchFamily="18" charset="0"/>
            </a:endParaRPr>
          </a:p>
          <a:p>
            <a:pPr marL="342900" lvl="0" indent="-342900" fontAlgn="base">
              <a:buFont typeface="Wingdings" panose="05000000000000000000" pitchFamily="2" charset="2"/>
              <a:buChar char="ü"/>
            </a:pPr>
            <a:endParaRPr lang="en-IN" sz="2800" dirty="0">
              <a:solidFill>
                <a:schemeClr val="tx1"/>
              </a:solidFill>
              <a:latin typeface="Times New Roman" panose="02020603050405020304" pitchFamily="18" charset="0"/>
              <a:cs typeface="Times New Roman" panose="02020603050405020304" pitchFamily="18" charset="0"/>
            </a:endParaRPr>
          </a:p>
          <a:p>
            <a:pPr marL="342900" lvl="0" indent="-342900" fontAlgn="base">
              <a:buFont typeface="Wingdings" panose="05000000000000000000" pitchFamily="2" charset="2"/>
              <a:buChar char="ü"/>
            </a:pPr>
            <a:endParaRPr lang="en-IN" sz="2800" dirty="0">
              <a:solidFill>
                <a:schemeClr val="tx1"/>
              </a:solidFill>
              <a:latin typeface="Times New Roman" panose="02020603050405020304" pitchFamily="18" charset="0"/>
              <a:cs typeface="Times New Roman" panose="02020603050405020304" pitchFamily="18" charset="0"/>
            </a:endParaRPr>
          </a:p>
          <a:p>
            <a:pPr marL="342900" lvl="0" indent="-342900" fontAlgn="base">
              <a:buFont typeface="Wingdings" panose="05000000000000000000" pitchFamily="2" charset="2"/>
              <a:buChar char="ü"/>
            </a:pPr>
            <a:endParaRPr lang="en-IN" sz="2800" dirty="0">
              <a:solidFill>
                <a:schemeClr val="tx1"/>
              </a:solidFill>
              <a:latin typeface="Times New Roman" panose="02020603050405020304" pitchFamily="18" charset="0"/>
              <a:cs typeface="Times New Roman" panose="02020603050405020304" pitchFamily="18" charset="0"/>
            </a:endParaRPr>
          </a:p>
          <a:p>
            <a:pPr lvl="0" fontAlgn="base"/>
            <a:endParaRPr lang="en-IN" sz="2800" dirty="0">
              <a:solidFill>
                <a:schemeClr val="tx1"/>
              </a:solidFill>
              <a:latin typeface="Times New Roman" panose="02020603050405020304" pitchFamily="18" charset="0"/>
              <a:cs typeface="Times New Roman" panose="02020603050405020304" pitchFamily="18" charset="0"/>
            </a:endParaRPr>
          </a:p>
          <a:p>
            <a:pPr lvl="0" fontAlgn="base"/>
            <a:endParaRPr lang="en-IN" sz="2200" dirty="0">
              <a:solidFill>
                <a:schemeClr val="tx1"/>
              </a:solidFill>
              <a:latin typeface="Times New Roman" panose="02020603050405020304" pitchFamily="18" charset="0"/>
              <a:cs typeface="Times New Roman" panose="02020603050405020304" pitchFamily="18" charset="0"/>
            </a:endParaRPr>
          </a:p>
          <a:p>
            <a:br>
              <a:rPr lang="en-IN" sz="2200" dirty="0">
                <a:solidFill>
                  <a:schemeClr val="tx1"/>
                </a:solidFill>
                <a:latin typeface="Times New Roman" panose="02020603050405020304" pitchFamily="18" charset="0"/>
                <a:cs typeface="Times New Roman" panose="02020603050405020304" pitchFamily="18" charset="0"/>
              </a:rPr>
            </a:b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6" name="object 3"/>
          <p:cNvSpPr/>
          <p:nvPr/>
        </p:nvSpPr>
        <p:spPr>
          <a:xfrm>
            <a:off x="1813942" y="4571999"/>
            <a:ext cx="8458200" cy="20515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151987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1000" t="24000" r="39500" b="30444"/>
          <a:stretch/>
        </p:blipFill>
        <p:spPr>
          <a:xfrm>
            <a:off x="1520071" y="922986"/>
            <a:ext cx="9126158" cy="4724400"/>
          </a:xfrm>
          <a:prstGeom prst="rect">
            <a:avLst/>
          </a:prstGeom>
        </p:spPr>
      </p:pic>
    </p:spTree>
    <p:extLst>
      <p:ext uri="{BB962C8B-B14F-4D97-AF65-F5344CB8AC3E}">
        <p14:creationId xmlns:p14="http://schemas.microsoft.com/office/powerpoint/2010/main" val="31970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0451" y="207818"/>
            <a:ext cx="11072553" cy="630936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680258" y="653530"/>
            <a:ext cx="10515600" cy="5439699"/>
          </a:xfrm>
        </p:spPr>
        <p:txBody>
          <a:bodyPr>
            <a:normAutofit fontScale="92500"/>
          </a:bodyPr>
          <a:lstStyle/>
          <a:p>
            <a:pPr marL="0" indent="0">
              <a:buNone/>
            </a:pPr>
            <a:r>
              <a:rPr lang="en-US" b="1" dirty="0">
                <a:solidFill>
                  <a:srgbClr val="FF0000"/>
                </a:solidFill>
              </a:rPr>
              <a:t>Module 5</a:t>
            </a:r>
          </a:p>
          <a:p>
            <a:pPr marL="0" indent="0">
              <a:buNone/>
            </a:pPr>
            <a:r>
              <a:rPr lang="en-IN" b="1" dirty="0"/>
              <a:t>Introduction to Micro – finance </a:t>
            </a:r>
          </a:p>
          <a:p>
            <a:pPr marL="0" indent="0">
              <a:buNone/>
            </a:pPr>
            <a:r>
              <a:rPr lang="en-IN" dirty="0"/>
              <a:t>Micro-Finance: Definitions, Scope &amp; Assumptions, Types of Microfinance, Customers of Micro-finance, Credit Delivery Methodologies, SHG concept, origin, Formation &amp; Operation of Self Help Groups (SHGs). </a:t>
            </a:r>
          </a:p>
          <a:p>
            <a:pPr marL="0" indent="0">
              <a:buNone/>
            </a:pPr>
            <a:r>
              <a:rPr lang="en-IN" b="1" dirty="0"/>
              <a:t>Models in Microfinance </a:t>
            </a:r>
            <a:r>
              <a:rPr lang="en-IN" dirty="0"/>
              <a:t>- Joint Liability Groups (JLG), SHG Bank Linkage Model and GRAMEEN Model: Achievements &amp; Challenges, </a:t>
            </a:r>
          </a:p>
          <a:p>
            <a:pPr marL="0" indent="0">
              <a:buNone/>
            </a:pPr>
            <a:r>
              <a:rPr lang="en-IN" b="1" dirty="0"/>
              <a:t>Institutional Mechanism </a:t>
            </a:r>
          </a:p>
          <a:p>
            <a:pPr marL="0" indent="0">
              <a:buNone/>
            </a:pPr>
            <a:r>
              <a:rPr lang="en-IN" dirty="0"/>
              <a:t>Current Challenges for Microfinance, Microfinance Institutions (MFIs): Constraints &amp; Governance Issues, Institutional Structure of Microfinance in India :NGO-MFIs, NBFC-MFIs, Co-operatives, Banks, Microfinance Networks and Associations; Demand &amp; Supply of Microfinance Services in India, Impact assessment and social assessments of MFIs,</a:t>
            </a:r>
          </a:p>
        </p:txBody>
      </p:sp>
    </p:spTree>
    <p:extLst>
      <p:ext uri="{BB962C8B-B14F-4D97-AF65-F5344CB8AC3E}">
        <p14:creationId xmlns:p14="http://schemas.microsoft.com/office/powerpoint/2010/main" val="2043576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1000" t="25111" r="39500" b="33111"/>
          <a:stretch/>
        </p:blipFill>
        <p:spPr>
          <a:xfrm>
            <a:off x="1635046" y="1200955"/>
            <a:ext cx="9148864" cy="4343400"/>
          </a:xfrm>
          <a:prstGeom prst="rect">
            <a:avLst/>
          </a:prstGeom>
        </p:spPr>
      </p:pic>
    </p:spTree>
    <p:extLst>
      <p:ext uri="{BB962C8B-B14F-4D97-AF65-F5344CB8AC3E}">
        <p14:creationId xmlns:p14="http://schemas.microsoft.com/office/powerpoint/2010/main" val="1342001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0666" r="5000"/>
          <a:stretch/>
        </p:blipFill>
        <p:spPr>
          <a:xfrm>
            <a:off x="1601274" y="939481"/>
            <a:ext cx="9144000" cy="4836695"/>
          </a:xfrm>
          <a:prstGeom prst="rect">
            <a:avLst/>
          </a:prstGeom>
        </p:spPr>
      </p:pic>
    </p:spTree>
    <p:extLst>
      <p:ext uri="{BB962C8B-B14F-4D97-AF65-F5344CB8AC3E}">
        <p14:creationId xmlns:p14="http://schemas.microsoft.com/office/powerpoint/2010/main" val="23707991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84938" y="532621"/>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fontAlgn="base"/>
            <a:r>
              <a:rPr lang="en-IN" sz="2200" b="1" dirty="0">
                <a:solidFill>
                  <a:srgbClr val="0070C0"/>
                </a:solidFill>
                <a:latin typeface="Times New Roman" panose="02020603050405020304" pitchFamily="18" charset="0"/>
                <a:cs typeface="Times New Roman" panose="02020603050405020304" pitchFamily="18" charset="0"/>
              </a:rPr>
              <a:t>iii) Debentures :</a:t>
            </a:r>
            <a:r>
              <a:rPr lang="en-IN" sz="2200" b="1" dirty="0">
                <a:solidFill>
                  <a:schemeClr val="tx1"/>
                </a:solidFill>
                <a:latin typeface="Times New Roman" panose="02020603050405020304" pitchFamily="18" charset="0"/>
                <a:cs typeface="Times New Roman" panose="02020603050405020304" pitchFamily="18" charset="0"/>
              </a:rPr>
              <a:t> </a:t>
            </a:r>
            <a:endParaRPr lang="en-IN" sz="2200" dirty="0">
              <a:solidFill>
                <a:schemeClr val="tx1"/>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A debenture is an instrument through which an Indian Public Limited Company can raise funds from the market. </a:t>
            </a:r>
          </a:p>
          <a:p>
            <a:pPr marL="342900" indent="-342900" fontAlgn="base">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A debenture is signed by the company with its seal, to acknowledge the debt of the person(s). ensuring the advanced amount of debt. So this is a security issued by a company against debt. </a:t>
            </a:r>
          </a:p>
          <a:p>
            <a:pPr marL="342900" indent="-342900" fontAlgn="base">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A company may issue debentures after getting Certificate of Commencement of Business, provided its Memorandum of Association contain a clause which permits the company to issue debentures.</a:t>
            </a:r>
          </a:p>
          <a:p>
            <a:pPr marL="342900" indent="-342900" fontAlgn="base">
              <a:buFont typeface="Wingdings" panose="05000000000000000000" pitchFamily="2" charset="2"/>
              <a:buChar char="Ø"/>
            </a:pPr>
            <a:endParaRPr lang="en-IN" sz="2200" dirty="0">
              <a:solidFill>
                <a:schemeClr val="tx1"/>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endParaRPr lang="en-IN" sz="2200" dirty="0">
              <a:solidFill>
                <a:schemeClr val="tx1"/>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endParaRPr lang="en-IN" sz="2200" dirty="0">
              <a:solidFill>
                <a:schemeClr val="tx1"/>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endParaRPr lang="en-IN" sz="2200" dirty="0">
              <a:solidFill>
                <a:schemeClr val="tx1"/>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endParaRPr lang="en-IN" sz="2200" dirty="0">
              <a:solidFill>
                <a:schemeClr val="tx1"/>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endParaRPr lang="en-IN" sz="2200" dirty="0">
              <a:solidFill>
                <a:schemeClr val="tx1"/>
              </a:solidFill>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endParaRPr lang="en-IN" sz="2200" dirty="0">
              <a:solidFill>
                <a:schemeClr val="tx1"/>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2162327" y="4189142"/>
            <a:ext cx="8077200" cy="1981698"/>
            <a:chOff x="2315209" y="3666628"/>
            <a:chExt cx="8077200" cy="1981698"/>
          </a:xfrm>
        </p:grpSpPr>
        <p:grpSp>
          <p:nvGrpSpPr>
            <p:cNvPr id="11" name="object 2"/>
            <p:cNvGrpSpPr/>
            <p:nvPr/>
          </p:nvGrpSpPr>
          <p:grpSpPr>
            <a:xfrm>
              <a:off x="2315210" y="3666628"/>
              <a:ext cx="7285990" cy="1877444"/>
              <a:chOff x="762000" y="1676400"/>
              <a:chExt cx="6349038" cy="1981200"/>
            </a:xfrm>
          </p:grpSpPr>
          <p:sp>
            <p:nvSpPr>
              <p:cNvPr id="28" name="object 3"/>
              <p:cNvSpPr/>
              <p:nvPr/>
            </p:nvSpPr>
            <p:spPr>
              <a:xfrm>
                <a:off x="1295400" y="1676400"/>
                <a:ext cx="5815638" cy="161346"/>
              </a:xfrm>
              <a:custGeom>
                <a:avLst/>
                <a:gdLst/>
                <a:ahLst/>
                <a:cxnLst/>
                <a:rect l="l" t="t" r="r" b="b"/>
                <a:pathLst>
                  <a:path w="6781800" h="152400">
                    <a:moveTo>
                      <a:pt x="6781800" y="0"/>
                    </a:moveTo>
                    <a:lnTo>
                      <a:pt x="0" y="0"/>
                    </a:lnTo>
                    <a:lnTo>
                      <a:pt x="0" y="152400"/>
                    </a:lnTo>
                    <a:lnTo>
                      <a:pt x="6781800" y="152400"/>
                    </a:lnTo>
                    <a:close/>
                  </a:path>
                </a:pathLst>
              </a:custGeom>
              <a:solidFill>
                <a:srgbClr val="333399"/>
              </a:solidFill>
            </p:spPr>
            <p:txBody>
              <a:bodyPr wrap="square" lIns="0" tIns="0" rIns="0" bIns="0" rtlCol="0"/>
              <a:lstStyle/>
              <a:p>
                <a:endParaRPr/>
              </a:p>
            </p:txBody>
          </p:sp>
          <p:sp>
            <p:nvSpPr>
              <p:cNvPr id="29" name="object 4"/>
              <p:cNvSpPr/>
              <p:nvPr/>
            </p:nvSpPr>
            <p:spPr>
              <a:xfrm>
                <a:off x="1295400" y="1676400"/>
                <a:ext cx="5815638" cy="152400"/>
              </a:xfrm>
              <a:custGeom>
                <a:avLst/>
                <a:gdLst/>
                <a:ahLst/>
                <a:cxnLst/>
                <a:rect l="l" t="t" r="r" b="b"/>
                <a:pathLst>
                  <a:path w="6781800" h="152400">
                    <a:moveTo>
                      <a:pt x="3390900" y="152400"/>
                    </a:moveTo>
                    <a:lnTo>
                      <a:pt x="0" y="152400"/>
                    </a:lnTo>
                    <a:lnTo>
                      <a:pt x="0" y="0"/>
                    </a:lnTo>
                    <a:lnTo>
                      <a:pt x="6781800" y="0"/>
                    </a:lnTo>
                    <a:lnTo>
                      <a:pt x="6781800" y="152400"/>
                    </a:lnTo>
                    <a:lnTo>
                      <a:pt x="3390900" y="152400"/>
                    </a:lnTo>
                    <a:close/>
                  </a:path>
                </a:pathLst>
              </a:custGeom>
              <a:ln w="19048">
                <a:solidFill>
                  <a:srgbClr val="A05C33"/>
                </a:solidFill>
              </a:ln>
            </p:spPr>
            <p:txBody>
              <a:bodyPr wrap="square" lIns="0" tIns="0" rIns="0" bIns="0" rtlCol="0"/>
              <a:lstStyle/>
              <a:p>
                <a:endParaRPr/>
              </a:p>
            </p:txBody>
          </p:sp>
          <p:sp>
            <p:nvSpPr>
              <p:cNvPr id="30" name="object 5"/>
              <p:cNvSpPr/>
              <p:nvPr/>
            </p:nvSpPr>
            <p:spPr>
              <a:xfrm>
                <a:off x="1219200" y="1828800"/>
                <a:ext cx="381000" cy="685800"/>
              </a:xfrm>
              <a:custGeom>
                <a:avLst/>
                <a:gdLst/>
                <a:ahLst/>
                <a:cxnLst/>
                <a:rect l="l" t="t" r="r" b="b"/>
                <a:pathLst>
                  <a:path w="381000" h="685800">
                    <a:moveTo>
                      <a:pt x="285750" y="0"/>
                    </a:moveTo>
                    <a:lnTo>
                      <a:pt x="95250" y="0"/>
                    </a:lnTo>
                    <a:lnTo>
                      <a:pt x="95250" y="495300"/>
                    </a:lnTo>
                    <a:lnTo>
                      <a:pt x="0" y="495300"/>
                    </a:lnTo>
                    <a:lnTo>
                      <a:pt x="190500" y="685800"/>
                    </a:lnTo>
                    <a:lnTo>
                      <a:pt x="381000" y="495300"/>
                    </a:lnTo>
                    <a:lnTo>
                      <a:pt x="285750" y="495300"/>
                    </a:lnTo>
                    <a:lnTo>
                      <a:pt x="285750" y="0"/>
                    </a:lnTo>
                    <a:close/>
                  </a:path>
                </a:pathLst>
              </a:custGeom>
              <a:solidFill>
                <a:srgbClr val="333399"/>
              </a:solidFill>
            </p:spPr>
            <p:txBody>
              <a:bodyPr wrap="square" lIns="0" tIns="0" rIns="0" bIns="0" rtlCol="0"/>
              <a:lstStyle/>
              <a:p>
                <a:endParaRPr/>
              </a:p>
            </p:txBody>
          </p:sp>
          <p:sp>
            <p:nvSpPr>
              <p:cNvPr id="31" name="object 6"/>
              <p:cNvSpPr/>
              <p:nvPr/>
            </p:nvSpPr>
            <p:spPr>
              <a:xfrm>
                <a:off x="1219200" y="1828800"/>
                <a:ext cx="381000" cy="685800"/>
              </a:xfrm>
              <a:custGeom>
                <a:avLst/>
                <a:gdLst/>
                <a:ahLst/>
                <a:cxnLst/>
                <a:rect l="l" t="t" r="r" b="b"/>
                <a:pathLst>
                  <a:path w="381000" h="685800">
                    <a:moveTo>
                      <a:pt x="95250" y="0"/>
                    </a:moveTo>
                    <a:lnTo>
                      <a:pt x="95250" y="495300"/>
                    </a:lnTo>
                    <a:lnTo>
                      <a:pt x="0" y="495300"/>
                    </a:lnTo>
                    <a:lnTo>
                      <a:pt x="190500" y="685800"/>
                    </a:lnTo>
                    <a:lnTo>
                      <a:pt x="381000" y="495300"/>
                    </a:lnTo>
                    <a:lnTo>
                      <a:pt x="285750" y="495300"/>
                    </a:lnTo>
                    <a:lnTo>
                      <a:pt x="285750" y="0"/>
                    </a:lnTo>
                    <a:lnTo>
                      <a:pt x="95250" y="0"/>
                    </a:lnTo>
                    <a:close/>
                  </a:path>
                  <a:path w="381000" h="685800">
                    <a:moveTo>
                      <a:pt x="0" y="0"/>
                    </a:moveTo>
                    <a:lnTo>
                      <a:pt x="0" y="0"/>
                    </a:lnTo>
                  </a:path>
                </a:pathLst>
              </a:custGeom>
              <a:ln w="19048">
                <a:solidFill>
                  <a:srgbClr val="A05C33"/>
                </a:solidFill>
              </a:ln>
            </p:spPr>
            <p:txBody>
              <a:bodyPr wrap="square" lIns="0" tIns="0" rIns="0" bIns="0" rtlCol="0"/>
              <a:lstStyle/>
              <a:p>
                <a:endParaRPr/>
              </a:p>
            </p:txBody>
          </p:sp>
          <p:sp>
            <p:nvSpPr>
              <p:cNvPr id="32" name="object 7"/>
              <p:cNvSpPr/>
              <p:nvPr/>
            </p:nvSpPr>
            <p:spPr>
              <a:xfrm>
                <a:off x="762000" y="2514600"/>
                <a:ext cx="1676400" cy="1143000"/>
              </a:xfrm>
              <a:custGeom>
                <a:avLst/>
                <a:gdLst/>
                <a:ahLst/>
                <a:cxnLst/>
                <a:rect l="l" t="t" r="r" b="b"/>
                <a:pathLst>
                  <a:path w="1676400" h="1143000">
                    <a:moveTo>
                      <a:pt x="1676400" y="0"/>
                    </a:moveTo>
                    <a:lnTo>
                      <a:pt x="0" y="0"/>
                    </a:lnTo>
                    <a:lnTo>
                      <a:pt x="0" y="1143000"/>
                    </a:lnTo>
                    <a:lnTo>
                      <a:pt x="1676400" y="1143000"/>
                    </a:lnTo>
                    <a:close/>
                  </a:path>
                </a:pathLst>
              </a:custGeom>
              <a:solidFill>
                <a:srgbClr val="BADFE2"/>
              </a:solidFill>
            </p:spPr>
            <p:txBody>
              <a:bodyPr wrap="square" lIns="0" tIns="0" rIns="0" bIns="0" rtlCol="0"/>
              <a:lstStyle/>
              <a:p>
                <a:endParaRPr/>
              </a:p>
            </p:txBody>
          </p:sp>
        </p:grpSp>
        <p:sp>
          <p:nvSpPr>
            <p:cNvPr id="12" name="object 8"/>
            <p:cNvSpPr txBox="1"/>
            <p:nvPr/>
          </p:nvSpPr>
          <p:spPr>
            <a:xfrm>
              <a:off x="2315209" y="4505325"/>
              <a:ext cx="1676400" cy="1038746"/>
            </a:xfrm>
            <a:prstGeom prst="rect">
              <a:avLst/>
            </a:prstGeom>
            <a:ln w="19048">
              <a:solidFill>
                <a:srgbClr val="6B8499"/>
              </a:solidFill>
            </a:ln>
          </p:spPr>
          <p:txBody>
            <a:bodyPr vert="horz" wrap="square" lIns="0" tIns="114300" rIns="0" bIns="0" rtlCol="0">
              <a:spAutoFit/>
            </a:bodyPr>
            <a:lstStyle/>
            <a:p>
              <a:pPr marL="95250" marR="88900" indent="635" algn="ctr">
                <a:spcBef>
                  <a:spcPts val="900"/>
                </a:spcBef>
              </a:pPr>
              <a:r>
                <a:rPr sz="2000" spc="-5" dirty="0">
                  <a:solidFill>
                    <a:srgbClr val="0B0B0B"/>
                  </a:solidFill>
                  <a:latin typeface="Georgia"/>
                  <a:cs typeface="Georgia"/>
                </a:rPr>
                <a:t>Redeemable  </a:t>
              </a:r>
              <a:r>
                <a:rPr sz="2000" spc="-15" dirty="0">
                  <a:solidFill>
                    <a:srgbClr val="0B0B0B"/>
                  </a:solidFill>
                  <a:latin typeface="Georgia"/>
                  <a:cs typeface="Georgia"/>
                </a:rPr>
                <a:t>or        </a:t>
              </a:r>
              <a:r>
                <a:rPr sz="2000" dirty="0">
                  <a:solidFill>
                    <a:srgbClr val="0B0B0B"/>
                  </a:solidFill>
                  <a:latin typeface="Georgia"/>
                  <a:cs typeface="Georgia"/>
                </a:rPr>
                <a:t>irre</a:t>
              </a:r>
              <a:r>
                <a:rPr sz="2000" spc="5" dirty="0">
                  <a:solidFill>
                    <a:srgbClr val="0B0B0B"/>
                  </a:solidFill>
                  <a:latin typeface="Georgia"/>
                  <a:cs typeface="Georgia"/>
                </a:rPr>
                <a:t>d</a:t>
              </a:r>
              <a:r>
                <a:rPr sz="2000" spc="-20" dirty="0">
                  <a:solidFill>
                    <a:srgbClr val="0B0B0B"/>
                  </a:solidFill>
                  <a:latin typeface="Georgia"/>
                  <a:cs typeface="Georgia"/>
                </a:rPr>
                <a:t>e</a:t>
              </a:r>
              <a:r>
                <a:rPr sz="2000" dirty="0">
                  <a:solidFill>
                    <a:srgbClr val="0B0B0B"/>
                  </a:solidFill>
                  <a:latin typeface="Georgia"/>
                  <a:cs typeface="Georgia"/>
                </a:rPr>
                <a:t>e</a:t>
              </a:r>
              <a:r>
                <a:rPr sz="2000" spc="-10" dirty="0">
                  <a:solidFill>
                    <a:srgbClr val="0B0B0B"/>
                  </a:solidFill>
                  <a:latin typeface="Georgia"/>
                  <a:cs typeface="Georgia"/>
                </a:rPr>
                <a:t>m</a:t>
              </a:r>
              <a:r>
                <a:rPr sz="2000" spc="-5" dirty="0">
                  <a:solidFill>
                    <a:srgbClr val="0B0B0B"/>
                  </a:solidFill>
                  <a:latin typeface="Georgia"/>
                  <a:cs typeface="Georgia"/>
                </a:rPr>
                <a:t>a</a:t>
              </a:r>
              <a:r>
                <a:rPr sz="2000" spc="-25" dirty="0">
                  <a:solidFill>
                    <a:srgbClr val="0B0B0B"/>
                  </a:solidFill>
                  <a:latin typeface="Georgia"/>
                  <a:cs typeface="Georgia"/>
                </a:rPr>
                <a:t>b</a:t>
              </a:r>
              <a:r>
                <a:rPr sz="2000" spc="10" dirty="0">
                  <a:solidFill>
                    <a:srgbClr val="0B0B0B"/>
                  </a:solidFill>
                  <a:latin typeface="Georgia"/>
                  <a:cs typeface="Georgia"/>
                </a:rPr>
                <a:t>l</a:t>
              </a:r>
              <a:r>
                <a:rPr sz="2000" spc="-10" dirty="0">
                  <a:solidFill>
                    <a:srgbClr val="0B0B0B"/>
                  </a:solidFill>
                  <a:latin typeface="Georgia"/>
                  <a:cs typeface="Georgia"/>
                </a:rPr>
                <a:t>e</a:t>
              </a:r>
              <a:endParaRPr sz="2000" dirty="0">
                <a:latin typeface="Georgia"/>
                <a:cs typeface="Georgia"/>
              </a:endParaRPr>
            </a:p>
          </p:txBody>
        </p:sp>
        <p:grpSp>
          <p:nvGrpSpPr>
            <p:cNvPr id="13" name="object 9"/>
            <p:cNvGrpSpPr/>
            <p:nvPr/>
          </p:nvGrpSpPr>
          <p:grpSpPr>
            <a:xfrm>
              <a:off x="4448809" y="3810001"/>
              <a:ext cx="1600200" cy="1838325"/>
              <a:chOff x="2895600" y="1819275"/>
              <a:chExt cx="1600200" cy="1838325"/>
            </a:xfrm>
          </p:grpSpPr>
          <p:sp>
            <p:nvSpPr>
              <p:cNvPr id="25" name="object 10"/>
              <p:cNvSpPr/>
              <p:nvPr/>
            </p:nvSpPr>
            <p:spPr>
              <a:xfrm>
                <a:off x="3352800" y="1828800"/>
                <a:ext cx="381000" cy="685800"/>
              </a:xfrm>
              <a:custGeom>
                <a:avLst/>
                <a:gdLst/>
                <a:ahLst/>
                <a:cxnLst/>
                <a:rect l="l" t="t" r="r" b="b"/>
                <a:pathLst>
                  <a:path w="381000" h="685800">
                    <a:moveTo>
                      <a:pt x="285750" y="0"/>
                    </a:moveTo>
                    <a:lnTo>
                      <a:pt x="95250" y="0"/>
                    </a:lnTo>
                    <a:lnTo>
                      <a:pt x="95250" y="495300"/>
                    </a:lnTo>
                    <a:lnTo>
                      <a:pt x="0" y="495300"/>
                    </a:lnTo>
                    <a:lnTo>
                      <a:pt x="190500" y="685800"/>
                    </a:lnTo>
                    <a:lnTo>
                      <a:pt x="381000" y="495300"/>
                    </a:lnTo>
                    <a:lnTo>
                      <a:pt x="285750" y="495300"/>
                    </a:lnTo>
                    <a:lnTo>
                      <a:pt x="285750" y="0"/>
                    </a:lnTo>
                    <a:close/>
                  </a:path>
                </a:pathLst>
              </a:custGeom>
              <a:solidFill>
                <a:srgbClr val="333399"/>
              </a:solidFill>
            </p:spPr>
            <p:txBody>
              <a:bodyPr wrap="square" lIns="0" tIns="0" rIns="0" bIns="0" rtlCol="0"/>
              <a:lstStyle/>
              <a:p>
                <a:endParaRPr/>
              </a:p>
            </p:txBody>
          </p:sp>
          <p:sp>
            <p:nvSpPr>
              <p:cNvPr id="26" name="object 11"/>
              <p:cNvSpPr/>
              <p:nvPr/>
            </p:nvSpPr>
            <p:spPr>
              <a:xfrm>
                <a:off x="3352800" y="1828800"/>
                <a:ext cx="381000" cy="685800"/>
              </a:xfrm>
              <a:custGeom>
                <a:avLst/>
                <a:gdLst/>
                <a:ahLst/>
                <a:cxnLst/>
                <a:rect l="l" t="t" r="r" b="b"/>
                <a:pathLst>
                  <a:path w="381000" h="685800">
                    <a:moveTo>
                      <a:pt x="95250" y="0"/>
                    </a:moveTo>
                    <a:lnTo>
                      <a:pt x="95250" y="495300"/>
                    </a:lnTo>
                    <a:lnTo>
                      <a:pt x="0" y="495300"/>
                    </a:lnTo>
                    <a:lnTo>
                      <a:pt x="190500" y="685800"/>
                    </a:lnTo>
                    <a:lnTo>
                      <a:pt x="381000" y="495300"/>
                    </a:lnTo>
                    <a:lnTo>
                      <a:pt x="285750" y="495300"/>
                    </a:lnTo>
                    <a:lnTo>
                      <a:pt x="285750" y="0"/>
                    </a:lnTo>
                    <a:lnTo>
                      <a:pt x="95250" y="0"/>
                    </a:lnTo>
                    <a:close/>
                  </a:path>
                  <a:path w="381000" h="685800">
                    <a:moveTo>
                      <a:pt x="0" y="0"/>
                    </a:moveTo>
                    <a:lnTo>
                      <a:pt x="0" y="0"/>
                    </a:lnTo>
                  </a:path>
                </a:pathLst>
              </a:custGeom>
              <a:ln w="19048">
                <a:solidFill>
                  <a:srgbClr val="A05C33"/>
                </a:solidFill>
              </a:ln>
            </p:spPr>
            <p:txBody>
              <a:bodyPr wrap="square" lIns="0" tIns="0" rIns="0" bIns="0" rtlCol="0"/>
              <a:lstStyle/>
              <a:p>
                <a:endParaRPr/>
              </a:p>
            </p:txBody>
          </p:sp>
          <p:sp>
            <p:nvSpPr>
              <p:cNvPr id="27" name="object 12"/>
              <p:cNvSpPr/>
              <p:nvPr/>
            </p:nvSpPr>
            <p:spPr>
              <a:xfrm>
                <a:off x="2895600" y="2514600"/>
                <a:ext cx="1600200" cy="1143000"/>
              </a:xfrm>
              <a:custGeom>
                <a:avLst/>
                <a:gdLst/>
                <a:ahLst/>
                <a:cxnLst/>
                <a:rect l="l" t="t" r="r" b="b"/>
                <a:pathLst>
                  <a:path w="1600200" h="1143000">
                    <a:moveTo>
                      <a:pt x="1600200" y="0"/>
                    </a:moveTo>
                    <a:lnTo>
                      <a:pt x="0" y="0"/>
                    </a:lnTo>
                    <a:lnTo>
                      <a:pt x="0" y="1143000"/>
                    </a:lnTo>
                    <a:lnTo>
                      <a:pt x="1600200" y="1143000"/>
                    </a:lnTo>
                    <a:close/>
                  </a:path>
                </a:pathLst>
              </a:custGeom>
              <a:solidFill>
                <a:srgbClr val="BADFE2"/>
              </a:solidFill>
            </p:spPr>
            <p:txBody>
              <a:bodyPr wrap="square" lIns="0" tIns="0" rIns="0" bIns="0" rtlCol="0"/>
              <a:lstStyle/>
              <a:p>
                <a:endParaRPr/>
              </a:p>
            </p:txBody>
          </p:sp>
        </p:grpSp>
        <p:sp>
          <p:nvSpPr>
            <p:cNvPr id="14" name="object 13"/>
            <p:cNvSpPr txBox="1"/>
            <p:nvPr/>
          </p:nvSpPr>
          <p:spPr>
            <a:xfrm>
              <a:off x="4448809" y="4505325"/>
              <a:ext cx="1600200" cy="1038746"/>
            </a:xfrm>
            <a:prstGeom prst="rect">
              <a:avLst/>
            </a:prstGeom>
            <a:ln w="19048">
              <a:solidFill>
                <a:srgbClr val="6B8499"/>
              </a:solidFill>
            </a:ln>
          </p:spPr>
          <p:txBody>
            <a:bodyPr vert="horz" wrap="square" lIns="0" tIns="114300" rIns="0" bIns="0" rtlCol="0">
              <a:spAutoFit/>
            </a:bodyPr>
            <a:lstStyle/>
            <a:p>
              <a:pPr marL="137160" marR="131445" algn="ctr">
                <a:spcBef>
                  <a:spcPts val="900"/>
                </a:spcBef>
              </a:pPr>
              <a:r>
                <a:rPr sz="2000" spc="120" dirty="0">
                  <a:solidFill>
                    <a:srgbClr val="0B0B0B"/>
                  </a:solidFill>
                  <a:latin typeface="Georgia"/>
                  <a:cs typeface="Georgia"/>
                </a:rPr>
                <a:t>C</a:t>
              </a:r>
              <a:r>
                <a:rPr sz="2000" spc="-10" dirty="0">
                  <a:solidFill>
                    <a:srgbClr val="0B0B0B"/>
                  </a:solidFill>
                  <a:latin typeface="Georgia"/>
                  <a:cs typeface="Georgia"/>
                </a:rPr>
                <a:t>o</a:t>
              </a:r>
              <a:r>
                <a:rPr sz="2000" spc="-5" dirty="0">
                  <a:solidFill>
                    <a:srgbClr val="0B0B0B"/>
                  </a:solidFill>
                  <a:latin typeface="Georgia"/>
                  <a:cs typeface="Georgia"/>
                </a:rPr>
                <a:t>n</a:t>
              </a:r>
              <a:r>
                <a:rPr sz="2000" spc="10" dirty="0">
                  <a:solidFill>
                    <a:srgbClr val="0B0B0B"/>
                  </a:solidFill>
                  <a:latin typeface="Georgia"/>
                  <a:cs typeface="Georgia"/>
                </a:rPr>
                <a:t>vert</a:t>
              </a:r>
              <a:r>
                <a:rPr sz="2000" spc="-10" dirty="0">
                  <a:solidFill>
                    <a:srgbClr val="0B0B0B"/>
                  </a:solidFill>
                  <a:latin typeface="Georgia"/>
                  <a:cs typeface="Georgia"/>
                </a:rPr>
                <a:t>i</a:t>
              </a:r>
              <a:r>
                <a:rPr sz="2000" spc="-15" dirty="0">
                  <a:solidFill>
                    <a:srgbClr val="0B0B0B"/>
                  </a:solidFill>
                  <a:latin typeface="Georgia"/>
                  <a:cs typeface="Georgia"/>
                </a:rPr>
                <a:t>b</a:t>
              </a:r>
              <a:r>
                <a:rPr sz="2000" spc="10" dirty="0">
                  <a:solidFill>
                    <a:srgbClr val="0B0B0B"/>
                  </a:solidFill>
                  <a:latin typeface="Georgia"/>
                  <a:cs typeface="Georgia"/>
                </a:rPr>
                <a:t>l</a:t>
              </a:r>
              <a:r>
                <a:rPr sz="2000" spc="-10" dirty="0">
                  <a:solidFill>
                    <a:srgbClr val="0B0B0B"/>
                  </a:solidFill>
                  <a:latin typeface="Georgia"/>
                  <a:cs typeface="Georgia"/>
                </a:rPr>
                <a:t>e  </a:t>
              </a:r>
              <a:r>
                <a:rPr sz="2000" spc="-15" dirty="0">
                  <a:solidFill>
                    <a:srgbClr val="0B0B0B"/>
                  </a:solidFill>
                  <a:latin typeface="Georgia"/>
                  <a:cs typeface="Georgia"/>
                </a:rPr>
                <a:t>or </a:t>
              </a:r>
              <a:r>
                <a:rPr sz="2000" spc="-30" dirty="0">
                  <a:solidFill>
                    <a:srgbClr val="0B0B0B"/>
                  </a:solidFill>
                  <a:latin typeface="Georgia"/>
                  <a:cs typeface="Georgia"/>
                </a:rPr>
                <a:t>non-  </a:t>
              </a:r>
              <a:r>
                <a:rPr sz="2000" spc="-5" dirty="0">
                  <a:solidFill>
                    <a:srgbClr val="0B0B0B"/>
                  </a:solidFill>
                  <a:latin typeface="Georgia"/>
                  <a:cs typeface="Georgia"/>
                </a:rPr>
                <a:t>convertible</a:t>
              </a:r>
              <a:endParaRPr sz="2000" dirty="0">
                <a:latin typeface="Georgia"/>
                <a:cs typeface="Georgia"/>
              </a:endParaRPr>
            </a:p>
          </p:txBody>
        </p:sp>
        <p:grpSp>
          <p:nvGrpSpPr>
            <p:cNvPr id="15" name="object 14"/>
            <p:cNvGrpSpPr/>
            <p:nvPr/>
          </p:nvGrpSpPr>
          <p:grpSpPr>
            <a:xfrm>
              <a:off x="6734809" y="3810001"/>
              <a:ext cx="1524000" cy="1838325"/>
              <a:chOff x="5181600" y="1819275"/>
              <a:chExt cx="1524000" cy="1838325"/>
            </a:xfrm>
          </p:grpSpPr>
          <p:sp>
            <p:nvSpPr>
              <p:cNvPr id="22" name="object 15"/>
              <p:cNvSpPr/>
              <p:nvPr/>
            </p:nvSpPr>
            <p:spPr>
              <a:xfrm>
                <a:off x="5638800" y="1828800"/>
                <a:ext cx="381000" cy="685800"/>
              </a:xfrm>
              <a:custGeom>
                <a:avLst/>
                <a:gdLst/>
                <a:ahLst/>
                <a:cxnLst/>
                <a:rect l="l" t="t" r="r" b="b"/>
                <a:pathLst>
                  <a:path w="381000" h="685800">
                    <a:moveTo>
                      <a:pt x="285750" y="0"/>
                    </a:moveTo>
                    <a:lnTo>
                      <a:pt x="95250" y="0"/>
                    </a:lnTo>
                    <a:lnTo>
                      <a:pt x="95250" y="495300"/>
                    </a:lnTo>
                    <a:lnTo>
                      <a:pt x="0" y="495300"/>
                    </a:lnTo>
                    <a:lnTo>
                      <a:pt x="190500" y="685800"/>
                    </a:lnTo>
                    <a:lnTo>
                      <a:pt x="381000" y="495300"/>
                    </a:lnTo>
                    <a:lnTo>
                      <a:pt x="285750" y="495300"/>
                    </a:lnTo>
                    <a:lnTo>
                      <a:pt x="285750" y="0"/>
                    </a:lnTo>
                    <a:close/>
                  </a:path>
                </a:pathLst>
              </a:custGeom>
              <a:solidFill>
                <a:srgbClr val="333399"/>
              </a:solidFill>
            </p:spPr>
            <p:txBody>
              <a:bodyPr wrap="square" lIns="0" tIns="0" rIns="0" bIns="0" rtlCol="0"/>
              <a:lstStyle/>
              <a:p>
                <a:endParaRPr/>
              </a:p>
            </p:txBody>
          </p:sp>
          <p:sp>
            <p:nvSpPr>
              <p:cNvPr id="23" name="object 16"/>
              <p:cNvSpPr/>
              <p:nvPr/>
            </p:nvSpPr>
            <p:spPr>
              <a:xfrm>
                <a:off x="5638800" y="1828800"/>
                <a:ext cx="381000" cy="685800"/>
              </a:xfrm>
              <a:custGeom>
                <a:avLst/>
                <a:gdLst/>
                <a:ahLst/>
                <a:cxnLst/>
                <a:rect l="l" t="t" r="r" b="b"/>
                <a:pathLst>
                  <a:path w="381000" h="685800">
                    <a:moveTo>
                      <a:pt x="95250" y="0"/>
                    </a:moveTo>
                    <a:lnTo>
                      <a:pt x="95250" y="495300"/>
                    </a:lnTo>
                    <a:lnTo>
                      <a:pt x="0" y="495300"/>
                    </a:lnTo>
                    <a:lnTo>
                      <a:pt x="190500" y="685800"/>
                    </a:lnTo>
                    <a:lnTo>
                      <a:pt x="381000" y="495300"/>
                    </a:lnTo>
                    <a:lnTo>
                      <a:pt x="285750" y="495300"/>
                    </a:lnTo>
                    <a:lnTo>
                      <a:pt x="285750" y="0"/>
                    </a:lnTo>
                    <a:lnTo>
                      <a:pt x="95250" y="0"/>
                    </a:lnTo>
                    <a:close/>
                  </a:path>
                  <a:path w="381000" h="685800">
                    <a:moveTo>
                      <a:pt x="0" y="0"/>
                    </a:moveTo>
                    <a:lnTo>
                      <a:pt x="0" y="0"/>
                    </a:lnTo>
                  </a:path>
                </a:pathLst>
              </a:custGeom>
              <a:ln w="19048">
                <a:solidFill>
                  <a:srgbClr val="A05C33"/>
                </a:solidFill>
              </a:ln>
            </p:spPr>
            <p:txBody>
              <a:bodyPr wrap="square" lIns="0" tIns="0" rIns="0" bIns="0" rtlCol="0"/>
              <a:lstStyle/>
              <a:p>
                <a:endParaRPr/>
              </a:p>
            </p:txBody>
          </p:sp>
          <p:sp>
            <p:nvSpPr>
              <p:cNvPr id="24" name="object 17"/>
              <p:cNvSpPr/>
              <p:nvPr/>
            </p:nvSpPr>
            <p:spPr>
              <a:xfrm>
                <a:off x="5181600" y="2514600"/>
                <a:ext cx="1524000" cy="1143000"/>
              </a:xfrm>
              <a:custGeom>
                <a:avLst/>
                <a:gdLst/>
                <a:ahLst/>
                <a:cxnLst/>
                <a:rect l="l" t="t" r="r" b="b"/>
                <a:pathLst>
                  <a:path w="1524000" h="1143000">
                    <a:moveTo>
                      <a:pt x="1524000" y="0"/>
                    </a:moveTo>
                    <a:lnTo>
                      <a:pt x="0" y="0"/>
                    </a:lnTo>
                    <a:lnTo>
                      <a:pt x="0" y="1143000"/>
                    </a:lnTo>
                    <a:lnTo>
                      <a:pt x="1524000" y="1143000"/>
                    </a:lnTo>
                    <a:close/>
                  </a:path>
                </a:pathLst>
              </a:custGeom>
              <a:solidFill>
                <a:srgbClr val="BADFE2"/>
              </a:solidFill>
            </p:spPr>
            <p:txBody>
              <a:bodyPr wrap="square" lIns="0" tIns="0" rIns="0" bIns="0" rtlCol="0"/>
              <a:lstStyle/>
              <a:p>
                <a:endParaRPr/>
              </a:p>
            </p:txBody>
          </p:sp>
        </p:grpSp>
        <p:sp>
          <p:nvSpPr>
            <p:cNvPr id="16" name="object 18"/>
            <p:cNvSpPr txBox="1"/>
            <p:nvPr/>
          </p:nvSpPr>
          <p:spPr>
            <a:xfrm>
              <a:off x="6734809" y="4505325"/>
              <a:ext cx="1524000" cy="1038746"/>
            </a:xfrm>
            <a:prstGeom prst="rect">
              <a:avLst/>
            </a:prstGeom>
            <a:ln w="19048">
              <a:solidFill>
                <a:srgbClr val="6B8499"/>
              </a:solidFill>
            </a:ln>
          </p:spPr>
          <p:txBody>
            <a:bodyPr vert="horz" wrap="square" lIns="0" tIns="114300" rIns="0" bIns="0" rtlCol="0">
              <a:spAutoFit/>
            </a:bodyPr>
            <a:lstStyle/>
            <a:p>
              <a:pPr marL="642620" marR="336550" indent="-363220">
                <a:spcBef>
                  <a:spcPts val="900"/>
                </a:spcBef>
              </a:pPr>
              <a:r>
                <a:rPr sz="2000" spc="-70" dirty="0">
                  <a:solidFill>
                    <a:srgbClr val="0B0B0B"/>
                  </a:solidFill>
                  <a:latin typeface="Georgia"/>
                  <a:cs typeface="Georgia"/>
                </a:rPr>
                <a:t>S</a:t>
              </a:r>
              <a:r>
                <a:rPr sz="2000" spc="-20" dirty="0">
                  <a:solidFill>
                    <a:srgbClr val="0B0B0B"/>
                  </a:solidFill>
                  <a:latin typeface="Georgia"/>
                  <a:cs typeface="Georgia"/>
                </a:rPr>
                <a:t>e</a:t>
              </a:r>
              <a:r>
                <a:rPr sz="2000" spc="-25" dirty="0">
                  <a:solidFill>
                    <a:srgbClr val="0B0B0B"/>
                  </a:solidFill>
                  <a:latin typeface="Georgia"/>
                  <a:cs typeface="Georgia"/>
                </a:rPr>
                <a:t>c</a:t>
              </a:r>
              <a:r>
                <a:rPr sz="2000" spc="65" dirty="0">
                  <a:solidFill>
                    <a:srgbClr val="0B0B0B"/>
                  </a:solidFill>
                  <a:latin typeface="Georgia"/>
                  <a:cs typeface="Georgia"/>
                </a:rPr>
                <a:t>u</a:t>
              </a:r>
              <a:r>
                <a:rPr sz="2000" dirty="0">
                  <a:solidFill>
                    <a:srgbClr val="0B0B0B"/>
                  </a:solidFill>
                  <a:latin typeface="Georgia"/>
                  <a:cs typeface="Georgia"/>
                </a:rPr>
                <a:t>red  </a:t>
              </a:r>
              <a:r>
                <a:rPr sz="2000" spc="-15" dirty="0">
                  <a:solidFill>
                    <a:srgbClr val="0B0B0B"/>
                  </a:solidFill>
                  <a:latin typeface="Georgia"/>
                  <a:cs typeface="Georgia"/>
                </a:rPr>
                <a:t>or</a:t>
              </a:r>
              <a:endParaRPr sz="2000" dirty="0">
                <a:latin typeface="Georgia"/>
                <a:cs typeface="Georgia"/>
              </a:endParaRPr>
            </a:p>
            <a:p>
              <a:pPr marL="173355"/>
              <a:r>
                <a:rPr sz="2000" spc="5" dirty="0">
                  <a:solidFill>
                    <a:srgbClr val="0B0B0B"/>
                  </a:solidFill>
                  <a:latin typeface="Georgia"/>
                  <a:cs typeface="Georgia"/>
                </a:rPr>
                <a:t>unsecured</a:t>
              </a:r>
              <a:endParaRPr sz="2000" dirty="0">
                <a:latin typeface="Georgia"/>
                <a:cs typeface="Georgia"/>
              </a:endParaRPr>
            </a:p>
          </p:txBody>
        </p:sp>
        <p:grpSp>
          <p:nvGrpSpPr>
            <p:cNvPr id="17" name="object 19"/>
            <p:cNvGrpSpPr/>
            <p:nvPr/>
          </p:nvGrpSpPr>
          <p:grpSpPr>
            <a:xfrm>
              <a:off x="8868409" y="3810001"/>
              <a:ext cx="1524000" cy="1838325"/>
              <a:chOff x="7315200" y="1819275"/>
              <a:chExt cx="1524000" cy="1838325"/>
            </a:xfrm>
          </p:grpSpPr>
          <p:sp>
            <p:nvSpPr>
              <p:cNvPr id="19" name="object 20"/>
              <p:cNvSpPr/>
              <p:nvPr/>
            </p:nvSpPr>
            <p:spPr>
              <a:xfrm>
                <a:off x="7772400" y="1828799"/>
                <a:ext cx="381000" cy="685800"/>
              </a:xfrm>
              <a:custGeom>
                <a:avLst/>
                <a:gdLst/>
                <a:ahLst/>
                <a:cxnLst/>
                <a:rect l="l" t="t" r="r" b="b"/>
                <a:pathLst>
                  <a:path w="381000" h="685800">
                    <a:moveTo>
                      <a:pt x="285750" y="0"/>
                    </a:moveTo>
                    <a:lnTo>
                      <a:pt x="95250" y="0"/>
                    </a:lnTo>
                    <a:lnTo>
                      <a:pt x="95250" y="495300"/>
                    </a:lnTo>
                    <a:lnTo>
                      <a:pt x="0" y="495300"/>
                    </a:lnTo>
                    <a:lnTo>
                      <a:pt x="190500" y="685800"/>
                    </a:lnTo>
                    <a:lnTo>
                      <a:pt x="381000" y="495300"/>
                    </a:lnTo>
                    <a:lnTo>
                      <a:pt x="285750" y="495300"/>
                    </a:lnTo>
                    <a:lnTo>
                      <a:pt x="285750" y="0"/>
                    </a:lnTo>
                    <a:close/>
                  </a:path>
                </a:pathLst>
              </a:custGeom>
              <a:solidFill>
                <a:srgbClr val="333399"/>
              </a:solidFill>
            </p:spPr>
            <p:txBody>
              <a:bodyPr wrap="square" lIns="0" tIns="0" rIns="0" bIns="0" rtlCol="0"/>
              <a:lstStyle/>
              <a:p>
                <a:endParaRPr/>
              </a:p>
            </p:txBody>
          </p:sp>
          <p:sp>
            <p:nvSpPr>
              <p:cNvPr id="20" name="object 21"/>
              <p:cNvSpPr/>
              <p:nvPr/>
            </p:nvSpPr>
            <p:spPr>
              <a:xfrm>
                <a:off x="7772400" y="1828799"/>
                <a:ext cx="381000" cy="685800"/>
              </a:xfrm>
              <a:custGeom>
                <a:avLst/>
                <a:gdLst/>
                <a:ahLst/>
                <a:cxnLst/>
                <a:rect l="l" t="t" r="r" b="b"/>
                <a:pathLst>
                  <a:path w="381000" h="685800">
                    <a:moveTo>
                      <a:pt x="95250" y="0"/>
                    </a:moveTo>
                    <a:lnTo>
                      <a:pt x="95250" y="495300"/>
                    </a:lnTo>
                    <a:lnTo>
                      <a:pt x="0" y="495300"/>
                    </a:lnTo>
                    <a:lnTo>
                      <a:pt x="190500" y="685800"/>
                    </a:lnTo>
                    <a:lnTo>
                      <a:pt x="381000" y="495300"/>
                    </a:lnTo>
                    <a:lnTo>
                      <a:pt x="285750" y="495300"/>
                    </a:lnTo>
                    <a:lnTo>
                      <a:pt x="285750" y="0"/>
                    </a:lnTo>
                    <a:lnTo>
                      <a:pt x="95250" y="0"/>
                    </a:lnTo>
                    <a:close/>
                  </a:path>
                  <a:path w="381000" h="685800">
                    <a:moveTo>
                      <a:pt x="0" y="0"/>
                    </a:moveTo>
                    <a:lnTo>
                      <a:pt x="0" y="0"/>
                    </a:lnTo>
                  </a:path>
                </a:pathLst>
              </a:custGeom>
              <a:ln w="19048">
                <a:solidFill>
                  <a:srgbClr val="A05C33"/>
                </a:solidFill>
              </a:ln>
            </p:spPr>
            <p:txBody>
              <a:bodyPr wrap="square" lIns="0" tIns="0" rIns="0" bIns="0" rtlCol="0"/>
              <a:lstStyle/>
              <a:p>
                <a:endParaRPr/>
              </a:p>
            </p:txBody>
          </p:sp>
          <p:sp>
            <p:nvSpPr>
              <p:cNvPr id="21" name="object 22"/>
              <p:cNvSpPr/>
              <p:nvPr/>
            </p:nvSpPr>
            <p:spPr>
              <a:xfrm>
                <a:off x="7315200" y="2514599"/>
                <a:ext cx="1524000" cy="1143000"/>
              </a:xfrm>
              <a:custGeom>
                <a:avLst/>
                <a:gdLst/>
                <a:ahLst/>
                <a:cxnLst/>
                <a:rect l="l" t="t" r="r" b="b"/>
                <a:pathLst>
                  <a:path w="1524000" h="1143000">
                    <a:moveTo>
                      <a:pt x="1524000" y="0"/>
                    </a:moveTo>
                    <a:lnTo>
                      <a:pt x="0" y="0"/>
                    </a:lnTo>
                    <a:lnTo>
                      <a:pt x="0" y="1143000"/>
                    </a:lnTo>
                    <a:lnTo>
                      <a:pt x="1524000" y="1143000"/>
                    </a:lnTo>
                    <a:close/>
                  </a:path>
                </a:pathLst>
              </a:custGeom>
              <a:solidFill>
                <a:srgbClr val="BADFE2"/>
              </a:solidFill>
            </p:spPr>
            <p:txBody>
              <a:bodyPr wrap="square" lIns="0" tIns="0" rIns="0" bIns="0" rtlCol="0"/>
              <a:lstStyle/>
              <a:p>
                <a:endParaRPr/>
              </a:p>
            </p:txBody>
          </p:sp>
        </p:grpSp>
        <p:sp>
          <p:nvSpPr>
            <p:cNvPr id="18" name="object 23"/>
            <p:cNvSpPr txBox="1"/>
            <p:nvPr/>
          </p:nvSpPr>
          <p:spPr>
            <a:xfrm>
              <a:off x="8868409" y="4505325"/>
              <a:ext cx="1524000" cy="1038746"/>
            </a:xfrm>
            <a:prstGeom prst="rect">
              <a:avLst/>
            </a:prstGeom>
            <a:ln w="19048">
              <a:solidFill>
                <a:srgbClr val="6B8499"/>
              </a:solidFill>
            </a:ln>
          </p:spPr>
          <p:txBody>
            <a:bodyPr vert="horz" wrap="square" lIns="0" tIns="114300" rIns="0" bIns="0" rtlCol="0">
              <a:spAutoFit/>
            </a:bodyPr>
            <a:lstStyle/>
            <a:p>
              <a:pPr marL="365125" marR="423545" algn="ctr">
                <a:spcBef>
                  <a:spcPts val="900"/>
                </a:spcBef>
              </a:pPr>
              <a:r>
                <a:rPr sz="2000" spc="-45" dirty="0">
                  <a:solidFill>
                    <a:srgbClr val="0B0B0B"/>
                  </a:solidFill>
                  <a:latin typeface="Georgia"/>
                  <a:cs typeface="Georgia"/>
                </a:rPr>
                <a:t>Be</a:t>
              </a:r>
              <a:r>
                <a:rPr sz="2000" spc="-30" dirty="0">
                  <a:solidFill>
                    <a:srgbClr val="0B0B0B"/>
                  </a:solidFill>
                  <a:latin typeface="Georgia"/>
                  <a:cs typeface="Georgia"/>
                </a:rPr>
                <a:t>a</a:t>
              </a:r>
              <a:r>
                <a:rPr sz="2000" spc="-25" dirty="0">
                  <a:solidFill>
                    <a:srgbClr val="0B0B0B"/>
                  </a:solidFill>
                  <a:latin typeface="Georgia"/>
                  <a:cs typeface="Georgia"/>
                </a:rPr>
                <a:t>rer  </a:t>
              </a:r>
              <a:r>
                <a:rPr sz="2000" spc="-10" dirty="0">
                  <a:solidFill>
                    <a:srgbClr val="0B0B0B"/>
                  </a:solidFill>
                  <a:latin typeface="Georgia"/>
                  <a:cs typeface="Georgia"/>
                </a:rPr>
                <a:t>or</a:t>
              </a:r>
              <a:endParaRPr sz="2000" dirty="0">
                <a:latin typeface="Georgia"/>
                <a:cs typeface="Georgia"/>
              </a:endParaRPr>
            </a:p>
            <a:p>
              <a:pPr algn="ctr">
                <a:lnSpc>
                  <a:spcPct val="100000"/>
                </a:lnSpc>
              </a:pPr>
              <a:r>
                <a:rPr sz="2000" dirty="0">
                  <a:solidFill>
                    <a:srgbClr val="0B0B0B"/>
                  </a:solidFill>
                  <a:latin typeface="Georgia"/>
                  <a:cs typeface="Georgia"/>
                </a:rPr>
                <a:t>registered</a:t>
              </a:r>
              <a:endParaRPr sz="2000" dirty="0">
                <a:latin typeface="Georgia"/>
                <a:cs typeface="Georgia"/>
              </a:endParaRPr>
            </a:p>
          </p:txBody>
        </p:sp>
      </p:grpSp>
    </p:spTree>
    <p:extLst>
      <p:ext uri="{BB962C8B-B14F-4D97-AF65-F5344CB8AC3E}">
        <p14:creationId xmlns:p14="http://schemas.microsoft.com/office/powerpoint/2010/main" val="1805636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184988" y="140734"/>
            <a:ext cx="9703836" cy="6493331"/>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fontAlgn="base"/>
            <a:endParaRPr lang="en-IN" sz="2200" b="1" dirty="0">
              <a:solidFill>
                <a:schemeClr val="tx1"/>
              </a:solidFill>
              <a:latin typeface="Times New Roman" panose="02020603050405020304" pitchFamily="18" charset="0"/>
              <a:cs typeface="Times New Roman" panose="02020603050405020304" pitchFamily="18" charset="0"/>
            </a:endParaRPr>
          </a:p>
          <a:p>
            <a:pPr fontAlgn="base"/>
            <a:endParaRPr lang="en-IN" sz="2200" b="1" dirty="0">
              <a:solidFill>
                <a:schemeClr val="tx1"/>
              </a:solidFill>
              <a:latin typeface="Times New Roman" panose="02020603050405020304" pitchFamily="18" charset="0"/>
              <a:cs typeface="Times New Roman" panose="02020603050405020304" pitchFamily="18" charset="0"/>
            </a:endParaRPr>
          </a:p>
          <a:p>
            <a:pPr fontAlgn="base"/>
            <a:endParaRPr lang="en-IN" sz="2200" b="1" dirty="0">
              <a:solidFill>
                <a:schemeClr val="tx1"/>
              </a:solidFill>
              <a:latin typeface="Times New Roman" panose="02020603050405020304" pitchFamily="18" charset="0"/>
              <a:cs typeface="Times New Roman" panose="02020603050405020304" pitchFamily="18" charset="0"/>
            </a:endParaRPr>
          </a:p>
          <a:p>
            <a:br>
              <a:rPr lang="en-IN" sz="2200" dirty="0">
                <a:solidFill>
                  <a:schemeClr val="tx1"/>
                </a:solidFill>
                <a:latin typeface="Times New Roman" panose="02020603050405020304" pitchFamily="18" charset="0"/>
                <a:cs typeface="Times New Roman" panose="02020603050405020304" pitchFamily="18" charset="0"/>
              </a:rPr>
            </a:br>
            <a:endParaRPr lang="en-IN" sz="22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Image result for what is deben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3352" y="410809"/>
            <a:ext cx="6344816" cy="579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3225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hat is deben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702" y="283336"/>
            <a:ext cx="11217498" cy="645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1343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84938" y="532621"/>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200" b="1" dirty="0">
              <a:solidFill>
                <a:schemeClr val="tx1"/>
              </a:solidFill>
              <a:latin typeface="Times New Roman" panose="02020603050405020304" pitchFamily="18" charset="0"/>
              <a:cs typeface="Times New Roman" panose="02020603050405020304" pitchFamily="18" charset="0"/>
            </a:endParaRPr>
          </a:p>
          <a:p>
            <a:pPr algn="just" fontAlgn="base"/>
            <a:endParaRPr lang="en-IN" sz="2200" b="1" dirty="0">
              <a:solidFill>
                <a:schemeClr val="tx1"/>
              </a:solidFill>
              <a:latin typeface="Times New Roman" panose="02020603050405020304" pitchFamily="18" charset="0"/>
              <a:cs typeface="Times New Roman" panose="02020603050405020304" pitchFamily="18" charset="0"/>
            </a:endParaRPr>
          </a:p>
          <a:p>
            <a:pPr algn="just" fontAlgn="base"/>
            <a:endParaRPr lang="en-IN" sz="2200" b="1" dirty="0">
              <a:solidFill>
                <a:schemeClr val="tx1"/>
              </a:solidFill>
              <a:latin typeface="Times New Roman" panose="02020603050405020304" pitchFamily="18" charset="0"/>
              <a:cs typeface="Times New Roman" panose="02020603050405020304" pitchFamily="18" charset="0"/>
            </a:endParaRPr>
          </a:p>
          <a:p>
            <a:pPr algn="just" fontAlgn="base"/>
            <a:r>
              <a:rPr lang="en-IN" sz="2800" b="1" dirty="0">
                <a:solidFill>
                  <a:srgbClr val="0070C0"/>
                </a:solidFill>
                <a:latin typeface="Times New Roman" panose="02020603050405020304" pitchFamily="18" charset="0"/>
                <a:cs typeface="Times New Roman" panose="02020603050405020304" pitchFamily="18" charset="0"/>
              </a:rPr>
              <a:t>iv) Term Loan : </a:t>
            </a:r>
            <a:endParaRPr lang="en-IN" sz="2800" dirty="0">
              <a:solidFill>
                <a:srgbClr val="0070C0"/>
              </a:solidFill>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Term loans are loans procured for the acquisition of fixed assets and working capital margins and are repayable over a long period of time, generally ranging between one year and ten years. </a:t>
            </a:r>
          </a:p>
          <a:p>
            <a:pPr marL="342900" indent="-3429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Term loans are extended by banks and other financial institutions set up for the purpose of extending term finance. </a:t>
            </a:r>
          </a:p>
          <a:p>
            <a:pPr marL="342900" indent="-3429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Term loans differ from short-term bank loans, also known as 'Working Capital Finance', which are sanctioned by banks to meet day-to-day business requirements like purchase of raw material, work-in-progress and finished goods, etc. They are self liquidating over a period of time.</a:t>
            </a:r>
          </a:p>
          <a:p>
            <a:br>
              <a:rPr lang="en-IN" dirty="0">
                <a:solidFill>
                  <a:schemeClr val="tx1"/>
                </a:solidFill>
              </a:rPr>
            </a:b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933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84938" y="532621"/>
            <a:ext cx="10631978" cy="590203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just" fontAlgn="base"/>
            <a:endParaRPr lang="en-IN" sz="2200" b="1" dirty="0">
              <a:solidFill>
                <a:schemeClr val="tx1"/>
              </a:solidFill>
              <a:latin typeface="Times New Roman" panose="02020603050405020304" pitchFamily="18" charset="0"/>
              <a:cs typeface="Times New Roman" panose="02020603050405020304" pitchFamily="18" charset="0"/>
            </a:endParaRPr>
          </a:p>
          <a:p>
            <a:pPr algn="just" fontAlgn="base"/>
            <a:endParaRPr lang="en-IN" sz="2200" b="1" dirty="0">
              <a:solidFill>
                <a:schemeClr val="tx1"/>
              </a:solidFill>
              <a:latin typeface="Times New Roman" panose="02020603050405020304" pitchFamily="18" charset="0"/>
              <a:cs typeface="Times New Roman" panose="02020603050405020304" pitchFamily="18" charset="0"/>
            </a:endParaRPr>
          </a:p>
          <a:p>
            <a:pPr algn="just" fontAlgn="base"/>
            <a:endParaRPr lang="en-IN" sz="2200" b="1" dirty="0">
              <a:solidFill>
                <a:schemeClr val="tx1"/>
              </a:solidFill>
              <a:latin typeface="Times New Roman" panose="02020603050405020304" pitchFamily="18" charset="0"/>
              <a:cs typeface="Times New Roman" panose="02020603050405020304" pitchFamily="18" charset="0"/>
            </a:endParaRPr>
          </a:p>
          <a:p>
            <a:pPr algn="just" fontAlgn="base"/>
            <a:r>
              <a:rPr lang="en-IN" sz="2800" b="1" dirty="0">
                <a:solidFill>
                  <a:srgbClr val="0070C0"/>
                </a:solidFill>
                <a:latin typeface="Times New Roman" panose="02020603050405020304" pitchFamily="18" charset="0"/>
                <a:cs typeface="Times New Roman" panose="02020603050405020304" pitchFamily="18" charset="0"/>
              </a:rPr>
              <a:t>v) Bonds : </a:t>
            </a:r>
            <a:endParaRPr lang="en-IN" sz="2800" dirty="0">
              <a:solidFill>
                <a:srgbClr val="0070C0"/>
              </a:solidFill>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 bond is a debt security, in which the authorized issuer owes the holder a debt and is obliged to repay the principal and interest (the coupon) at a later date, termed maturity. </a:t>
            </a:r>
          </a:p>
          <a:p>
            <a:pPr marL="342900" indent="-3429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 bond is simply a loan in the form of a security with different terminology; the issuer is equivalent the borrower, the bond holder to the lender, and the coupon to the interest. </a:t>
            </a:r>
          </a:p>
          <a:p>
            <a:pPr marL="342900" indent="-342900" algn="just" fontAlgn="base">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Bonds enable the issuer to finance long-term investments with external funds. Bonds are issued by public authorities, credit institutions, companies and supranational institutions in the primary markets.</a:t>
            </a:r>
          </a:p>
          <a:p>
            <a:br>
              <a:rPr lang="en-IN" dirty="0">
                <a:solidFill>
                  <a:schemeClr val="tx1"/>
                </a:solidFill>
              </a:rPr>
            </a:b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134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43814" y="131404"/>
            <a:ext cx="10929087" cy="644667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fontAlgn="base"/>
            <a:r>
              <a:rPr lang="en-IN" sz="2800" b="1" spc="-5" dirty="0">
                <a:solidFill>
                  <a:schemeClr val="tx1"/>
                </a:solidFill>
                <a:latin typeface="Times New Roman" panose="02020603050405020304" pitchFamily="18" charset="0"/>
                <a:cs typeface="Times New Roman" panose="02020603050405020304" pitchFamily="18" charset="0"/>
              </a:rPr>
              <a:t>TYPES </a:t>
            </a:r>
            <a:r>
              <a:rPr lang="en-IN" sz="2800" b="1" spc="-10" dirty="0">
                <a:solidFill>
                  <a:schemeClr val="tx1"/>
                </a:solidFill>
                <a:latin typeface="Times New Roman" panose="02020603050405020304" pitchFamily="18" charset="0"/>
                <a:cs typeface="Times New Roman" panose="02020603050405020304" pitchFamily="18" charset="0"/>
              </a:rPr>
              <a:t>OF</a:t>
            </a:r>
            <a:r>
              <a:rPr lang="en-IN" sz="2800" b="1" spc="-215" dirty="0">
                <a:solidFill>
                  <a:schemeClr val="tx1"/>
                </a:solidFill>
                <a:latin typeface="Times New Roman" panose="02020603050405020304" pitchFamily="18" charset="0"/>
                <a:cs typeface="Times New Roman" panose="02020603050405020304" pitchFamily="18" charset="0"/>
              </a:rPr>
              <a:t> </a:t>
            </a:r>
            <a:r>
              <a:rPr lang="en-IN" sz="2800" b="1" spc="-5" dirty="0">
                <a:solidFill>
                  <a:schemeClr val="tx1"/>
                </a:solidFill>
                <a:latin typeface="Times New Roman" panose="02020603050405020304" pitchFamily="18" charset="0"/>
                <a:cs typeface="Times New Roman" panose="02020603050405020304" pitchFamily="18" charset="0"/>
              </a:rPr>
              <a:t>BONDS</a:t>
            </a:r>
          </a:p>
          <a:p>
            <a:pPr fontAlgn="base"/>
            <a:endParaRPr lang="en-IN" sz="2800" b="1" spc="-5" dirty="0">
              <a:solidFill>
                <a:schemeClr val="tx1"/>
              </a:solidFill>
              <a:latin typeface="Times New Roman" panose="02020603050405020304" pitchFamily="18" charset="0"/>
              <a:cs typeface="Times New Roman" panose="02020603050405020304" pitchFamily="18" charset="0"/>
            </a:endParaRPr>
          </a:p>
          <a:p>
            <a:pPr fontAlgn="base"/>
            <a:endParaRPr lang="en-IN" sz="2800" b="1" spc="-5" dirty="0">
              <a:solidFill>
                <a:schemeClr val="tx1"/>
              </a:solidFill>
              <a:latin typeface="Times New Roman" panose="02020603050405020304" pitchFamily="18" charset="0"/>
              <a:cs typeface="Times New Roman" panose="02020603050405020304" pitchFamily="18" charset="0"/>
            </a:endParaRPr>
          </a:p>
          <a:p>
            <a:pPr fontAlgn="base"/>
            <a:endParaRPr lang="en-IN" sz="2800" b="1" spc="-5" dirty="0">
              <a:solidFill>
                <a:schemeClr val="tx1"/>
              </a:solidFill>
              <a:latin typeface="Times New Roman" panose="02020603050405020304" pitchFamily="18" charset="0"/>
              <a:cs typeface="Times New Roman" panose="02020603050405020304" pitchFamily="18" charset="0"/>
            </a:endParaRPr>
          </a:p>
          <a:p>
            <a:pPr fontAlgn="base"/>
            <a:endParaRPr lang="en-IN" sz="2800" b="1" spc="-5" dirty="0">
              <a:solidFill>
                <a:schemeClr val="tx1"/>
              </a:solidFill>
              <a:latin typeface="Times New Roman" panose="02020603050405020304" pitchFamily="18" charset="0"/>
              <a:cs typeface="Times New Roman" panose="02020603050405020304" pitchFamily="18" charset="0"/>
            </a:endParaRPr>
          </a:p>
          <a:p>
            <a:pPr fontAlgn="base"/>
            <a:endParaRPr lang="en-IN" sz="2800" b="1" spc="-5" dirty="0">
              <a:solidFill>
                <a:schemeClr val="tx1"/>
              </a:solidFill>
              <a:latin typeface="Times New Roman" panose="02020603050405020304" pitchFamily="18" charset="0"/>
              <a:cs typeface="Times New Roman" panose="02020603050405020304" pitchFamily="18" charset="0"/>
            </a:endParaRPr>
          </a:p>
          <a:p>
            <a:pPr fontAlgn="base"/>
            <a:endParaRPr lang="en-IN" sz="2800" b="1" spc="-5" dirty="0">
              <a:solidFill>
                <a:schemeClr val="tx1"/>
              </a:solidFill>
              <a:latin typeface="Times New Roman" panose="02020603050405020304" pitchFamily="18" charset="0"/>
              <a:cs typeface="Times New Roman" panose="02020603050405020304" pitchFamily="18" charset="0"/>
            </a:endParaRPr>
          </a:p>
          <a:p>
            <a:pPr fontAlgn="base"/>
            <a:endParaRPr lang="en-IN" sz="2800" b="1" spc="-5" dirty="0">
              <a:solidFill>
                <a:schemeClr val="tx1"/>
              </a:solidFill>
              <a:latin typeface="Times New Roman" panose="02020603050405020304" pitchFamily="18" charset="0"/>
              <a:cs typeface="Times New Roman" panose="02020603050405020304" pitchFamily="18" charset="0"/>
            </a:endParaRPr>
          </a:p>
          <a:p>
            <a:pPr fontAlgn="base"/>
            <a:endParaRPr lang="en-IN" sz="2800" b="1" spc="-5" dirty="0">
              <a:solidFill>
                <a:schemeClr val="tx1"/>
              </a:solidFill>
              <a:latin typeface="Times New Roman" panose="02020603050405020304" pitchFamily="18" charset="0"/>
              <a:cs typeface="Times New Roman" panose="02020603050405020304" pitchFamily="18" charset="0"/>
            </a:endParaRPr>
          </a:p>
          <a:p>
            <a:pPr fontAlgn="base"/>
            <a:endParaRPr lang="en-IN" sz="2800" b="1" spc="-5" dirty="0">
              <a:solidFill>
                <a:schemeClr val="tx1"/>
              </a:solidFill>
              <a:latin typeface="Times New Roman" panose="02020603050405020304" pitchFamily="18" charset="0"/>
              <a:cs typeface="Times New Roman" panose="02020603050405020304" pitchFamily="18" charset="0"/>
            </a:endParaRPr>
          </a:p>
          <a:p>
            <a:pPr fontAlgn="base"/>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object 128"/>
          <p:cNvSpPr txBox="1"/>
          <p:nvPr/>
        </p:nvSpPr>
        <p:spPr>
          <a:xfrm>
            <a:off x="2222499" y="2205989"/>
            <a:ext cx="5690870" cy="3677930"/>
          </a:xfrm>
          <a:prstGeom prst="rect">
            <a:avLst/>
          </a:prstGeom>
        </p:spPr>
        <p:txBody>
          <a:bodyPr vert="horz" wrap="square" lIns="0" tIns="12700" rIns="0" bIns="0" rtlCol="0">
            <a:spAutoFit/>
          </a:bodyPr>
          <a:lstStyle>
            <a:defPPr>
              <a:defRPr lang="en-US"/>
            </a:defPPr>
            <a:lvl1pPr marL="509270" marR="5080" indent="-457200" algn="just">
              <a:lnSpc>
                <a:spcPct val="150000"/>
              </a:lnSpc>
              <a:spcBef>
                <a:spcPts val="100"/>
              </a:spcBef>
              <a:buFont typeface="Arial" panose="020B0604020202020204" pitchFamily="34" charset="0"/>
              <a:buChar char="•"/>
              <a:tabLst>
                <a:tab pos="393065" algn="l"/>
                <a:tab pos="393700" algn="l"/>
              </a:tabLst>
              <a:defRPr sz="2600" b="1" i="0" spc="-5">
                <a:latin typeface="Times New Roman"/>
                <a:cs typeface="Times New Roman"/>
              </a:defRPr>
            </a:lvl1pPr>
          </a:lstStyle>
          <a:p>
            <a:r>
              <a:rPr dirty="0"/>
              <a:t>Bearer bonds</a:t>
            </a:r>
          </a:p>
          <a:p>
            <a:r>
              <a:rPr dirty="0"/>
              <a:t>Registered bonds</a:t>
            </a:r>
          </a:p>
          <a:p>
            <a:r>
              <a:rPr dirty="0"/>
              <a:t>Callable bonds</a:t>
            </a:r>
          </a:p>
          <a:p>
            <a:r>
              <a:rPr dirty="0"/>
              <a:t>Convertible bonds</a:t>
            </a:r>
          </a:p>
          <a:p>
            <a:r>
              <a:rPr dirty="0"/>
              <a:t>Zero  coupon bonds</a:t>
            </a:r>
          </a:p>
          <a:p>
            <a:r>
              <a:rPr dirty="0"/>
              <a:t>Fixed rate bonds</a:t>
            </a:r>
          </a:p>
        </p:txBody>
      </p:sp>
    </p:spTree>
    <p:extLst>
      <p:ext uri="{BB962C8B-B14F-4D97-AF65-F5344CB8AC3E}">
        <p14:creationId xmlns:p14="http://schemas.microsoft.com/office/powerpoint/2010/main" val="42495250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78499" y="299355"/>
            <a:ext cx="10929087" cy="644667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fontAlgn="base"/>
            <a:endParaRPr lang="en-IN" sz="2200" b="1" dirty="0">
              <a:solidFill>
                <a:schemeClr val="tx1"/>
              </a:solidFill>
              <a:latin typeface="Times New Roman" panose="02020603050405020304" pitchFamily="18" charset="0"/>
              <a:cs typeface="Times New Roman" panose="02020603050405020304" pitchFamily="18" charset="0"/>
            </a:endParaRPr>
          </a:p>
          <a:p>
            <a:pPr fontAlgn="base"/>
            <a:endParaRPr lang="en-IN" sz="2200" b="1" dirty="0">
              <a:solidFill>
                <a:schemeClr val="tx1"/>
              </a:solidFill>
              <a:latin typeface="Times New Roman" panose="02020603050405020304" pitchFamily="18" charset="0"/>
              <a:cs typeface="Times New Roman" panose="02020603050405020304" pitchFamily="18" charset="0"/>
            </a:endParaRPr>
          </a:p>
          <a:p>
            <a:pPr fontAlgn="base"/>
            <a:endParaRPr lang="en-IN" sz="2200" b="1" dirty="0">
              <a:solidFill>
                <a:schemeClr val="tx1"/>
              </a:solidFill>
              <a:latin typeface="Times New Roman" panose="02020603050405020304" pitchFamily="18" charset="0"/>
              <a:cs typeface="Times New Roman" panose="02020603050405020304" pitchFamily="18" charset="0"/>
            </a:endParaRPr>
          </a:p>
          <a:p>
            <a:br>
              <a:rPr lang="en-IN" sz="2200" dirty="0">
                <a:solidFill>
                  <a:schemeClr val="tx1"/>
                </a:solidFill>
                <a:latin typeface="Times New Roman" panose="02020603050405020304" pitchFamily="18" charset="0"/>
                <a:cs typeface="Times New Roman" panose="02020603050405020304" pitchFamily="18" charset="0"/>
              </a:rPr>
            </a:br>
            <a:endParaRPr lang="en-IN" sz="2200"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05884119"/>
              </p:ext>
            </p:extLst>
          </p:nvPr>
        </p:nvGraphicFramePr>
        <p:xfrm>
          <a:off x="1549758" y="895080"/>
          <a:ext cx="9144000" cy="5486402"/>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527678">
                <a:tc>
                  <a:txBody>
                    <a:bodyPr/>
                    <a:lstStyle/>
                    <a:p>
                      <a:pPr algn="ctr"/>
                      <a:r>
                        <a:rPr lang="en-IN" sz="2400" dirty="0">
                          <a:latin typeface="Times New Roman" panose="02020603050405020304" pitchFamily="18" charset="0"/>
                          <a:cs typeface="Times New Roman" panose="02020603050405020304" pitchFamily="18" charset="0"/>
                        </a:rPr>
                        <a:t>Bond</a:t>
                      </a:r>
                    </a:p>
                  </a:txBody>
                  <a:tcPr/>
                </a:tc>
                <a:tc>
                  <a:txBody>
                    <a:bodyPr/>
                    <a:lstStyle/>
                    <a:p>
                      <a:pPr algn="ctr"/>
                      <a:r>
                        <a:rPr lang="en-IN" sz="2400" dirty="0">
                          <a:latin typeface="Times New Roman" panose="02020603050405020304" pitchFamily="18" charset="0"/>
                          <a:cs typeface="Times New Roman" panose="02020603050405020304" pitchFamily="18" charset="0"/>
                        </a:rPr>
                        <a:t>Debenture</a:t>
                      </a:r>
                    </a:p>
                  </a:txBody>
                  <a:tcPr/>
                </a:tc>
                <a:extLst>
                  <a:ext uri="{0D108BD9-81ED-4DB2-BD59-A6C34878D82A}">
                    <a16:rowId xmlns:a16="http://schemas.microsoft.com/office/drawing/2014/main" val="10000"/>
                  </a:ext>
                </a:extLst>
              </a:tr>
              <a:tr h="1691459">
                <a:tc>
                  <a:txBody>
                    <a:bodyPr/>
                    <a:lstStyle/>
                    <a:p>
                      <a:r>
                        <a:rPr lang="en-IN" sz="2400" dirty="0">
                          <a:latin typeface="Times New Roman" panose="02020603050405020304" pitchFamily="18" charset="0"/>
                          <a:cs typeface="Times New Roman" panose="02020603050405020304" pitchFamily="18" charset="0"/>
                        </a:rPr>
                        <a:t>A bond is a financial instrument showing the indebtedness of the issuing body towards its holders.</a:t>
                      </a:r>
                    </a:p>
                  </a:txBody>
                  <a:tcPr/>
                </a:tc>
                <a:tc>
                  <a:txBody>
                    <a:bodyPr/>
                    <a:lstStyle/>
                    <a:p>
                      <a:r>
                        <a:rPr lang="en-IN" sz="2400" dirty="0">
                          <a:latin typeface="Times New Roman" panose="02020603050405020304" pitchFamily="18" charset="0"/>
                          <a:cs typeface="Times New Roman" panose="02020603050405020304" pitchFamily="18" charset="0"/>
                        </a:rPr>
                        <a:t>A debt instrument used to raise long term finance is known as Debentures.</a:t>
                      </a:r>
                    </a:p>
                  </a:txBody>
                  <a:tcPr/>
                </a:tc>
                <a:extLst>
                  <a:ext uri="{0D108BD9-81ED-4DB2-BD59-A6C34878D82A}">
                    <a16:rowId xmlns:a16="http://schemas.microsoft.com/office/drawing/2014/main" val="10001"/>
                  </a:ext>
                </a:extLst>
              </a:tr>
              <a:tr h="910786">
                <a:tc>
                  <a:txBody>
                    <a:bodyPr/>
                    <a:lstStyle/>
                    <a:p>
                      <a:r>
                        <a:rPr lang="en-IN" sz="2400" dirty="0">
                          <a:latin typeface="Times New Roman" panose="02020603050405020304" pitchFamily="18" charset="0"/>
                          <a:cs typeface="Times New Roman" panose="02020603050405020304" pitchFamily="18" charset="0"/>
                        </a:rPr>
                        <a:t>Bonds are generally secured by collateral.</a:t>
                      </a:r>
                    </a:p>
                  </a:txBody>
                  <a:tcPr/>
                </a:tc>
                <a:tc>
                  <a:txBody>
                    <a:bodyPr/>
                    <a:lstStyle/>
                    <a:p>
                      <a:r>
                        <a:rPr lang="en-IN" sz="2400" dirty="0">
                          <a:latin typeface="Times New Roman" panose="02020603050405020304" pitchFamily="18" charset="0"/>
                          <a:cs typeface="Times New Roman" panose="02020603050405020304" pitchFamily="18" charset="0"/>
                        </a:rPr>
                        <a:t>Can be Secured or Unsecured.</a:t>
                      </a:r>
                    </a:p>
                  </a:txBody>
                  <a:tcPr/>
                </a:tc>
                <a:extLst>
                  <a:ext uri="{0D108BD9-81ED-4DB2-BD59-A6C34878D82A}">
                    <a16:rowId xmlns:a16="http://schemas.microsoft.com/office/drawing/2014/main" val="10002"/>
                  </a:ext>
                </a:extLst>
              </a:tr>
              <a:tr h="527678">
                <a:tc>
                  <a:txBody>
                    <a:bodyPr/>
                    <a:lstStyle/>
                    <a:p>
                      <a:r>
                        <a:rPr lang="en-IN" sz="2400" dirty="0">
                          <a:latin typeface="Times New Roman" panose="02020603050405020304" pitchFamily="18" charset="0"/>
                          <a:cs typeface="Times New Roman" panose="02020603050405020304" pitchFamily="18" charset="0"/>
                        </a:rPr>
                        <a:t>Low Interest Rates </a:t>
                      </a:r>
                    </a:p>
                  </a:txBody>
                  <a:tcPr/>
                </a:tc>
                <a:tc>
                  <a:txBody>
                    <a:bodyPr/>
                    <a:lstStyle/>
                    <a:p>
                      <a:r>
                        <a:rPr lang="en-IN" sz="2400" dirty="0">
                          <a:latin typeface="Times New Roman" panose="02020603050405020304" pitchFamily="18" charset="0"/>
                          <a:cs typeface="Times New Roman" panose="02020603050405020304" pitchFamily="18" charset="0"/>
                        </a:rPr>
                        <a:t>High Interest Rates. </a:t>
                      </a:r>
                    </a:p>
                  </a:txBody>
                  <a:tcPr/>
                </a:tc>
                <a:extLst>
                  <a:ext uri="{0D108BD9-81ED-4DB2-BD59-A6C34878D82A}">
                    <a16:rowId xmlns:a16="http://schemas.microsoft.com/office/drawing/2014/main" val="10003"/>
                  </a:ext>
                </a:extLst>
              </a:tr>
              <a:tr h="1301123">
                <a:tc>
                  <a:txBody>
                    <a:bodyPr/>
                    <a:lstStyle/>
                    <a:p>
                      <a:r>
                        <a:rPr lang="en-IN" sz="2400" dirty="0">
                          <a:latin typeface="Times New Roman" panose="02020603050405020304" pitchFamily="18" charset="0"/>
                          <a:cs typeface="Times New Roman" panose="02020603050405020304" pitchFamily="18" charset="0"/>
                        </a:rPr>
                        <a:t>Issued by </a:t>
                      </a:r>
                      <a:r>
                        <a:rPr lang="en-IN" sz="2400" dirty="0" err="1">
                          <a:latin typeface="Times New Roman" panose="02020603050405020304" pitchFamily="18" charset="0"/>
                          <a:cs typeface="Times New Roman" panose="02020603050405020304" pitchFamily="18" charset="0"/>
                        </a:rPr>
                        <a:t>Govt</a:t>
                      </a:r>
                      <a:r>
                        <a:rPr lang="en-IN" sz="2400" dirty="0">
                          <a:latin typeface="Times New Roman" panose="02020603050405020304" pitchFamily="18" charset="0"/>
                          <a:cs typeface="Times New Roman" panose="02020603050405020304" pitchFamily="18" charset="0"/>
                        </a:rPr>
                        <a:t> Agencies, Financial institution, Corporation etc.</a:t>
                      </a:r>
                    </a:p>
                  </a:txBody>
                  <a:tcPr/>
                </a:tc>
                <a:tc>
                  <a:txBody>
                    <a:bodyPr/>
                    <a:lstStyle/>
                    <a:p>
                      <a:r>
                        <a:rPr lang="en-IN" sz="2400" dirty="0">
                          <a:latin typeface="Times New Roman" panose="02020603050405020304" pitchFamily="18" charset="0"/>
                          <a:cs typeface="Times New Roman" panose="02020603050405020304" pitchFamily="18" charset="0"/>
                        </a:rPr>
                        <a:t>Issued by Public</a:t>
                      </a:r>
                      <a:r>
                        <a:rPr lang="en-IN" sz="2400" baseline="0" dirty="0">
                          <a:latin typeface="Times New Roman" panose="02020603050405020304" pitchFamily="18" charset="0"/>
                          <a:cs typeface="Times New Roman" panose="02020603050405020304" pitchFamily="18" charset="0"/>
                        </a:rPr>
                        <a:t> Companies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27678">
                <a:tc>
                  <a:txBody>
                    <a:bodyPr/>
                    <a:lstStyle/>
                    <a:p>
                      <a:r>
                        <a:rPr lang="en-IN" sz="2400" dirty="0">
                          <a:latin typeface="Times New Roman" panose="02020603050405020304" pitchFamily="18" charset="0"/>
                          <a:cs typeface="Times New Roman" panose="02020603050405020304" pitchFamily="18" charset="0"/>
                        </a:rPr>
                        <a:t>Accrued</a:t>
                      </a:r>
                    </a:p>
                  </a:txBody>
                  <a:tcPr/>
                </a:tc>
                <a:tc>
                  <a:txBody>
                    <a:bodyPr/>
                    <a:lstStyle/>
                    <a:p>
                      <a:r>
                        <a:rPr lang="en-IN" sz="2400" dirty="0">
                          <a:latin typeface="Times New Roman" panose="02020603050405020304" pitchFamily="18" charset="0"/>
                          <a:cs typeface="Times New Roman" panose="02020603050405020304" pitchFamily="18" charset="0"/>
                        </a:rPr>
                        <a:t>Periodical</a:t>
                      </a:r>
                      <a:r>
                        <a:rPr lang="en-IN" sz="2400" baseline="0" dirty="0">
                          <a:latin typeface="Times New Roman" panose="02020603050405020304" pitchFamily="18" charset="0"/>
                          <a:cs typeface="Times New Roman" panose="02020603050405020304" pitchFamily="18" charset="0"/>
                        </a:rPr>
                        <a:t> payments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396995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78499" y="299355"/>
            <a:ext cx="10929087" cy="644667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fontAlgn="base"/>
            <a:endParaRPr lang="en-IN" sz="2200" b="1" dirty="0">
              <a:solidFill>
                <a:schemeClr val="tx1"/>
              </a:solidFill>
              <a:latin typeface="Times New Roman" panose="02020603050405020304" pitchFamily="18" charset="0"/>
              <a:cs typeface="Times New Roman" panose="02020603050405020304" pitchFamily="18" charset="0"/>
            </a:endParaRPr>
          </a:p>
          <a:p>
            <a:pPr fontAlgn="base"/>
            <a:endParaRPr lang="en-IN" sz="2200" b="1" dirty="0">
              <a:solidFill>
                <a:schemeClr val="tx1"/>
              </a:solidFill>
              <a:latin typeface="Times New Roman" panose="02020603050405020304" pitchFamily="18" charset="0"/>
              <a:cs typeface="Times New Roman" panose="02020603050405020304" pitchFamily="18" charset="0"/>
            </a:endParaRPr>
          </a:p>
          <a:p>
            <a:pPr fontAlgn="base"/>
            <a:endParaRPr lang="en-IN" sz="2200" b="1" dirty="0">
              <a:solidFill>
                <a:schemeClr val="tx1"/>
              </a:solidFill>
              <a:latin typeface="Times New Roman" panose="02020603050405020304" pitchFamily="18" charset="0"/>
              <a:cs typeface="Times New Roman" panose="02020603050405020304" pitchFamily="18" charset="0"/>
            </a:endParaRPr>
          </a:p>
          <a:p>
            <a:br>
              <a:rPr lang="en-IN" sz="2200" dirty="0">
                <a:solidFill>
                  <a:schemeClr val="tx1"/>
                </a:solidFill>
                <a:latin typeface="Times New Roman" panose="02020603050405020304" pitchFamily="18" charset="0"/>
                <a:cs typeface="Times New Roman" panose="02020603050405020304" pitchFamily="18" charset="0"/>
              </a:rPr>
            </a:br>
            <a:endParaRPr lang="en-IN" sz="2200"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object 128"/>
          <p:cNvGraphicFramePr>
            <a:graphicFrameLocks noGrp="1"/>
          </p:cNvGraphicFramePr>
          <p:nvPr>
            <p:extLst>
              <p:ext uri="{D42A27DB-BD31-4B8C-83A1-F6EECF244321}">
                <p14:modId xmlns:p14="http://schemas.microsoft.com/office/powerpoint/2010/main" val="203497902"/>
              </p:ext>
            </p:extLst>
          </p:nvPr>
        </p:nvGraphicFramePr>
        <p:xfrm>
          <a:off x="1603737" y="905070"/>
          <a:ext cx="9211311" cy="5248743"/>
        </p:xfrm>
        <a:graphic>
          <a:graphicData uri="http://schemas.openxmlformats.org/drawingml/2006/table">
            <a:tbl>
              <a:tblPr firstRow="1" bandRow="1">
                <a:tableStyleId>{2D5ABB26-0587-4C30-8999-92F81FD0307C}</a:tableStyleId>
              </a:tblPr>
              <a:tblGrid>
                <a:gridCol w="4518648">
                  <a:extLst>
                    <a:ext uri="{9D8B030D-6E8A-4147-A177-3AD203B41FA5}">
                      <a16:colId xmlns:a16="http://schemas.microsoft.com/office/drawing/2014/main" val="20000"/>
                    </a:ext>
                  </a:extLst>
                </a:gridCol>
                <a:gridCol w="4638462">
                  <a:extLst>
                    <a:ext uri="{9D8B030D-6E8A-4147-A177-3AD203B41FA5}">
                      <a16:colId xmlns:a16="http://schemas.microsoft.com/office/drawing/2014/main" val="20001"/>
                    </a:ext>
                  </a:extLst>
                </a:gridCol>
                <a:gridCol w="54201">
                  <a:extLst>
                    <a:ext uri="{9D8B030D-6E8A-4147-A177-3AD203B41FA5}">
                      <a16:colId xmlns:a16="http://schemas.microsoft.com/office/drawing/2014/main" val="20002"/>
                    </a:ext>
                  </a:extLst>
                </a:gridCol>
              </a:tblGrid>
              <a:tr h="1236098">
                <a:tc gridSpan="2">
                  <a:txBody>
                    <a:bodyPr/>
                    <a:lstStyle/>
                    <a:p>
                      <a:pPr marL="842010">
                        <a:lnSpc>
                          <a:spcPts val="3890"/>
                        </a:lnSpc>
                        <a:tabLst>
                          <a:tab pos="4754880" algn="l"/>
                        </a:tabLst>
                      </a:pPr>
                      <a:endParaRPr sz="4400" b="0" dirty="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2100">
                        <a:latin typeface="Times New Roman"/>
                        <a:cs typeface="Times New Roman"/>
                      </a:endParaRPr>
                    </a:p>
                  </a:txBody>
                  <a:tcPr marL="0" marR="0" marT="0" marB="0">
                    <a:solidFill>
                      <a:srgbClr val="FAFAFA"/>
                    </a:solidFill>
                  </a:tcPr>
                </a:tc>
                <a:extLst>
                  <a:ext uri="{0D108BD9-81ED-4DB2-BD59-A6C34878D82A}">
                    <a16:rowId xmlns:a16="http://schemas.microsoft.com/office/drawing/2014/main" val="10000"/>
                  </a:ext>
                </a:extLst>
              </a:tr>
              <a:tr h="376952">
                <a:tc rowSpan="2">
                  <a:txBody>
                    <a:bodyPr/>
                    <a:lstStyle/>
                    <a:p>
                      <a:pPr marL="20955" algn="ctr">
                        <a:lnSpc>
                          <a:spcPct val="100000"/>
                        </a:lnSpc>
                        <a:spcBef>
                          <a:spcPts val="190"/>
                        </a:spcBef>
                      </a:pPr>
                      <a:r>
                        <a:rPr sz="2400" b="1" spc="-120" dirty="0">
                          <a:solidFill>
                            <a:srgbClr val="0B0B0B"/>
                          </a:solidFill>
                          <a:latin typeface="Georgia"/>
                          <a:cs typeface="Georgia"/>
                        </a:rPr>
                        <a:t>EQUITY</a:t>
                      </a:r>
                      <a:r>
                        <a:rPr sz="2400" b="1" spc="-35" dirty="0">
                          <a:solidFill>
                            <a:srgbClr val="0B0B0B"/>
                          </a:solidFill>
                          <a:latin typeface="Georgia"/>
                          <a:cs typeface="Georgia"/>
                        </a:rPr>
                        <a:t> </a:t>
                      </a:r>
                      <a:r>
                        <a:rPr sz="2400" b="1" spc="-130" dirty="0">
                          <a:solidFill>
                            <a:srgbClr val="0B0B0B"/>
                          </a:solidFill>
                          <a:latin typeface="Georgia"/>
                          <a:cs typeface="Georgia"/>
                        </a:rPr>
                        <a:t>SECURITY</a:t>
                      </a:r>
                      <a:endParaRPr sz="2400" dirty="0">
                        <a:latin typeface="Georgia"/>
                        <a:cs typeface="Georgia"/>
                      </a:endParaRPr>
                    </a:p>
                  </a:txBody>
                  <a:tcPr marL="0" marR="0" marT="24130" marB="0">
                    <a:solidFill>
                      <a:srgbClr val="DC7F46"/>
                    </a:solidFill>
                  </a:tcPr>
                </a:tc>
                <a:tc rowSpan="2">
                  <a:txBody>
                    <a:bodyPr/>
                    <a:lstStyle/>
                    <a:p>
                      <a:pPr marL="547370">
                        <a:lnSpc>
                          <a:spcPct val="100000"/>
                        </a:lnSpc>
                        <a:spcBef>
                          <a:spcPts val="370"/>
                        </a:spcBef>
                      </a:pPr>
                      <a:r>
                        <a:rPr sz="2400" b="1" spc="-135" dirty="0">
                          <a:solidFill>
                            <a:srgbClr val="0B0B0B"/>
                          </a:solidFill>
                          <a:latin typeface="Georgia"/>
                          <a:cs typeface="Georgia"/>
                        </a:rPr>
                        <a:t>DEBT</a:t>
                      </a:r>
                      <a:r>
                        <a:rPr sz="2400" b="1" spc="-25" dirty="0">
                          <a:solidFill>
                            <a:srgbClr val="0B0B0B"/>
                          </a:solidFill>
                          <a:latin typeface="Georgia"/>
                          <a:cs typeface="Georgia"/>
                        </a:rPr>
                        <a:t> </a:t>
                      </a:r>
                      <a:r>
                        <a:rPr sz="2400" b="1" spc="-130" dirty="0">
                          <a:solidFill>
                            <a:srgbClr val="0B0B0B"/>
                          </a:solidFill>
                          <a:latin typeface="Georgia"/>
                          <a:cs typeface="Georgia"/>
                        </a:rPr>
                        <a:t>SECURITY</a:t>
                      </a:r>
                      <a:endParaRPr sz="2400" dirty="0">
                        <a:latin typeface="Georgia"/>
                        <a:cs typeface="Georgia"/>
                      </a:endParaRPr>
                    </a:p>
                  </a:txBody>
                  <a:tcPr marL="0" marR="0" marT="46990" marB="0">
                    <a:solidFill>
                      <a:schemeClr val="accent2"/>
                    </a:solidFill>
                  </a:tcPr>
                </a:tc>
                <a:tc>
                  <a:txBody>
                    <a:bodyPr/>
                    <a:lstStyle/>
                    <a:p>
                      <a:pPr>
                        <a:lnSpc>
                          <a:spcPct val="100000"/>
                        </a:lnSpc>
                      </a:pPr>
                      <a:endParaRPr sz="1900">
                        <a:latin typeface="Times New Roman"/>
                        <a:cs typeface="Times New Roman"/>
                      </a:endParaRPr>
                    </a:p>
                  </a:txBody>
                  <a:tcPr marL="0" marR="0" marT="0" marB="0">
                    <a:solidFill>
                      <a:srgbClr val="FAFAFA"/>
                    </a:solidFill>
                  </a:tcPr>
                </a:tc>
                <a:extLst>
                  <a:ext uri="{0D108BD9-81ED-4DB2-BD59-A6C34878D82A}">
                    <a16:rowId xmlns:a16="http://schemas.microsoft.com/office/drawing/2014/main" val="10001"/>
                  </a:ext>
                </a:extLst>
              </a:tr>
              <a:tr h="416631">
                <a:tc vMerge="1">
                  <a:txBody>
                    <a:bodyPr/>
                    <a:lstStyle/>
                    <a:p>
                      <a:endParaRPr/>
                    </a:p>
                  </a:txBody>
                  <a:tcPr marL="0" marR="0" marT="24130" marB="0">
                    <a:solidFill>
                      <a:srgbClr val="DC7F46"/>
                    </a:solidFill>
                  </a:tcPr>
                </a:tc>
                <a:tc vMerge="1">
                  <a:txBody>
                    <a:bodyPr/>
                    <a:lstStyle/>
                    <a:p>
                      <a:endParaRPr/>
                    </a:p>
                  </a:txBody>
                  <a:tcPr marL="0" marR="0" marT="46990" marB="0"/>
                </a:tc>
                <a:tc>
                  <a:txBody>
                    <a:bodyPr/>
                    <a:lstStyle/>
                    <a:p>
                      <a:pPr>
                        <a:lnSpc>
                          <a:spcPct val="100000"/>
                        </a:lnSpc>
                      </a:pPr>
                      <a:endParaRPr sz="2100">
                        <a:latin typeface="Times New Roman"/>
                        <a:cs typeface="Times New Roman"/>
                      </a:endParaRPr>
                    </a:p>
                  </a:txBody>
                  <a:tcPr marL="0" marR="0" marT="0" marB="0"/>
                </a:tc>
                <a:extLst>
                  <a:ext uri="{0D108BD9-81ED-4DB2-BD59-A6C34878D82A}">
                    <a16:rowId xmlns:a16="http://schemas.microsoft.com/office/drawing/2014/main" val="10002"/>
                  </a:ext>
                </a:extLst>
              </a:tr>
              <a:tr h="601097">
                <a:tc>
                  <a:txBody>
                    <a:bodyPr/>
                    <a:lstStyle/>
                    <a:p>
                      <a:pPr marL="74930">
                        <a:lnSpc>
                          <a:spcPct val="100000"/>
                        </a:lnSpc>
                        <a:spcBef>
                          <a:spcPts val="290"/>
                        </a:spcBef>
                      </a:pPr>
                      <a:r>
                        <a:rPr sz="2000" spc="40" dirty="0">
                          <a:latin typeface="Georgia"/>
                          <a:cs typeface="Georgia"/>
                        </a:rPr>
                        <a:t>Owner </a:t>
                      </a:r>
                      <a:r>
                        <a:rPr sz="2000" spc="10" dirty="0">
                          <a:latin typeface="Georgia"/>
                          <a:cs typeface="Georgia"/>
                        </a:rPr>
                        <a:t>of </a:t>
                      </a:r>
                      <a:r>
                        <a:rPr sz="2000" spc="-25" dirty="0">
                          <a:latin typeface="Georgia"/>
                          <a:cs typeface="Georgia"/>
                        </a:rPr>
                        <a:t>the</a:t>
                      </a:r>
                      <a:r>
                        <a:rPr sz="2000" spc="5" dirty="0">
                          <a:latin typeface="Georgia"/>
                          <a:cs typeface="Georgia"/>
                        </a:rPr>
                        <a:t> </a:t>
                      </a:r>
                      <a:r>
                        <a:rPr sz="2000" spc="10" dirty="0">
                          <a:latin typeface="Georgia"/>
                          <a:cs typeface="Georgia"/>
                        </a:rPr>
                        <a:t>company.</a:t>
                      </a:r>
                      <a:endParaRPr sz="2000" dirty="0">
                        <a:latin typeface="Georgia"/>
                        <a:cs typeface="Georgia"/>
                      </a:endParaRPr>
                    </a:p>
                  </a:txBody>
                  <a:tcPr marL="0" marR="0" marT="36830" marB="0">
                    <a:solidFill>
                      <a:srgbClr val="F1D6CD"/>
                    </a:solidFill>
                  </a:tcPr>
                </a:tc>
                <a:tc>
                  <a:txBody>
                    <a:bodyPr/>
                    <a:lstStyle/>
                    <a:p>
                      <a:pPr marL="128270">
                        <a:lnSpc>
                          <a:spcPct val="100000"/>
                        </a:lnSpc>
                        <a:spcBef>
                          <a:spcPts val="290"/>
                        </a:spcBef>
                      </a:pPr>
                      <a:r>
                        <a:rPr sz="2000" spc="10" dirty="0">
                          <a:latin typeface="Georgia"/>
                          <a:cs typeface="Georgia"/>
                        </a:rPr>
                        <a:t>Creditor of </a:t>
                      </a:r>
                      <a:r>
                        <a:rPr sz="2000" spc="-20" dirty="0">
                          <a:latin typeface="Georgia"/>
                          <a:cs typeface="Georgia"/>
                        </a:rPr>
                        <a:t>the</a:t>
                      </a:r>
                      <a:r>
                        <a:rPr sz="2000" spc="35" dirty="0">
                          <a:latin typeface="Georgia"/>
                          <a:cs typeface="Georgia"/>
                        </a:rPr>
                        <a:t> </a:t>
                      </a:r>
                      <a:r>
                        <a:rPr sz="2000" spc="10" dirty="0">
                          <a:latin typeface="Georgia"/>
                          <a:cs typeface="Georgia"/>
                        </a:rPr>
                        <a:t>company.</a:t>
                      </a:r>
                      <a:endParaRPr sz="2000">
                        <a:latin typeface="Georgia"/>
                        <a:cs typeface="Georgia"/>
                      </a:endParaRPr>
                    </a:p>
                  </a:txBody>
                  <a:tcPr marL="0" marR="0" marT="36830" marB="0">
                    <a:solidFill>
                      <a:srgbClr val="F1D6CD"/>
                    </a:solidFill>
                  </a:tcPr>
                </a:tc>
                <a:tc>
                  <a:txBody>
                    <a:bodyPr/>
                    <a:lstStyle/>
                    <a:p>
                      <a:pPr>
                        <a:lnSpc>
                          <a:spcPct val="100000"/>
                        </a:lnSpc>
                      </a:pPr>
                      <a:endParaRPr sz="2100">
                        <a:latin typeface="Times New Roman"/>
                        <a:cs typeface="Times New Roman"/>
                      </a:endParaRPr>
                    </a:p>
                  </a:txBody>
                  <a:tcPr marL="0" marR="0" marT="0" marB="0"/>
                </a:tc>
                <a:extLst>
                  <a:ext uri="{0D108BD9-81ED-4DB2-BD59-A6C34878D82A}">
                    <a16:rowId xmlns:a16="http://schemas.microsoft.com/office/drawing/2014/main" val="10003"/>
                  </a:ext>
                </a:extLst>
              </a:tr>
              <a:tr h="826484">
                <a:tc>
                  <a:txBody>
                    <a:bodyPr/>
                    <a:lstStyle/>
                    <a:p>
                      <a:pPr marL="74930" marR="249554">
                        <a:lnSpc>
                          <a:spcPct val="103299"/>
                        </a:lnSpc>
                        <a:spcBef>
                          <a:spcPts val="210"/>
                        </a:spcBef>
                      </a:pPr>
                      <a:r>
                        <a:rPr sz="2000" spc="5" dirty="0">
                          <a:latin typeface="Georgia"/>
                          <a:cs typeface="Georgia"/>
                        </a:rPr>
                        <a:t>Get </a:t>
                      </a:r>
                      <a:r>
                        <a:rPr sz="2000" spc="30" dirty="0">
                          <a:latin typeface="Georgia"/>
                          <a:cs typeface="Georgia"/>
                        </a:rPr>
                        <a:t>Dividend only </a:t>
                      </a:r>
                      <a:r>
                        <a:rPr sz="2000" spc="40" dirty="0">
                          <a:latin typeface="Georgia"/>
                          <a:cs typeface="Georgia"/>
                        </a:rPr>
                        <a:t>when  </a:t>
                      </a:r>
                      <a:r>
                        <a:rPr sz="2000" spc="15" dirty="0">
                          <a:latin typeface="Georgia"/>
                          <a:cs typeface="Georgia"/>
                        </a:rPr>
                        <a:t>company </a:t>
                      </a:r>
                      <a:r>
                        <a:rPr sz="2000" spc="-15" dirty="0">
                          <a:latin typeface="Georgia"/>
                          <a:cs typeface="Georgia"/>
                        </a:rPr>
                        <a:t>earns </a:t>
                      </a:r>
                      <a:r>
                        <a:rPr sz="2000" spc="-5" dirty="0">
                          <a:latin typeface="Georgia"/>
                          <a:cs typeface="Georgia"/>
                        </a:rPr>
                        <a:t>sufficient</a:t>
                      </a:r>
                      <a:r>
                        <a:rPr sz="2000" spc="60" dirty="0">
                          <a:latin typeface="Georgia"/>
                          <a:cs typeface="Georgia"/>
                        </a:rPr>
                        <a:t> </a:t>
                      </a:r>
                      <a:r>
                        <a:rPr sz="2000" spc="-10" dirty="0">
                          <a:latin typeface="Georgia"/>
                          <a:cs typeface="Georgia"/>
                        </a:rPr>
                        <a:t>profits.</a:t>
                      </a:r>
                      <a:endParaRPr sz="2000" dirty="0">
                        <a:latin typeface="Georgia"/>
                        <a:cs typeface="Georgia"/>
                      </a:endParaRPr>
                    </a:p>
                  </a:txBody>
                  <a:tcPr marL="0" marR="0" marT="26670" marB="0">
                    <a:solidFill>
                      <a:srgbClr val="F8EBE7"/>
                    </a:solidFill>
                  </a:tcPr>
                </a:tc>
                <a:tc>
                  <a:txBody>
                    <a:bodyPr/>
                    <a:lstStyle/>
                    <a:p>
                      <a:pPr marL="128270" marR="551180">
                        <a:lnSpc>
                          <a:spcPct val="103299"/>
                        </a:lnSpc>
                        <a:spcBef>
                          <a:spcPts val="210"/>
                        </a:spcBef>
                      </a:pPr>
                      <a:r>
                        <a:rPr sz="2000" spc="15" dirty="0">
                          <a:latin typeface="Georgia"/>
                          <a:cs typeface="Georgia"/>
                        </a:rPr>
                        <a:t>Provides </a:t>
                      </a:r>
                      <a:r>
                        <a:rPr sz="2000" spc="20" dirty="0">
                          <a:latin typeface="Georgia"/>
                          <a:cs typeface="Georgia"/>
                        </a:rPr>
                        <a:t>steady </a:t>
                      </a:r>
                      <a:r>
                        <a:rPr sz="2000" spc="-10" dirty="0">
                          <a:latin typeface="Georgia"/>
                          <a:cs typeface="Georgia"/>
                        </a:rPr>
                        <a:t>income </a:t>
                      </a:r>
                      <a:r>
                        <a:rPr sz="2000" spc="-15" dirty="0">
                          <a:latin typeface="Georgia"/>
                          <a:cs typeface="Georgia"/>
                        </a:rPr>
                        <a:t>to </a:t>
                      </a:r>
                      <a:r>
                        <a:rPr sz="2000" spc="-20" dirty="0">
                          <a:latin typeface="Georgia"/>
                          <a:cs typeface="Georgia"/>
                        </a:rPr>
                        <a:t>the  </a:t>
                      </a:r>
                      <a:r>
                        <a:rPr sz="2000" spc="-5" dirty="0">
                          <a:latin typeface="Georgia"/>
                          <a:cs typeface="Georgia"/>
                        </a:rPr>
                        <a:t>investors.</a:t>
                      </a:r>
                      <a:endParaRPr sz="2000" dirty="0">
                        <a:latin typeface="Georgia"/>
                        <a:cs typeface="Georgia"/>
                      </a:endParaRPr>
                    </a:p>
                  </a:txBody>
                  <a:tcPr marL="0" marR="0" marT="26670" marB="0">
                    <a:solidFill>
                      <a:srgbClr val="F8EBE7"/>
                    </a:solidFill>
                  </a:tcPr>
                </a:tc>
                <a:tc>
                  <a:txBody>
                    <a:bodyPr/>
                    <a:lstStyle/>
                    <a:p>
                      <a:pPr>
                        <a:lnSpc>
                          <a:spcPct val="100000"/>
                        </a:lnSpc>
                      </a:pPr>
                      <a:endParaRPr sz="2100">
                        <a:latin typeface="Times New Roman"/>
                        <a:cs typeface="Times New Roman"/>
                      </a:endParaRPr>
                    </a:p>
                  </a:txBody>
                  <a:tcPr marL="0" marR="0" marT="0" marB="0"/>
                </a:tc>
                <a:extLst>
                  <a:ext uri="{0D108BD9-81ED-4DB2-BD59-A6C34878D82A}">
                    <a16:rowId xmlns:a16="http://schemas.microsoft.com/office/drawing/2014/main" val="10004"/>
                  </a:ext>
                </a:extLst>
              </a:tr>
              <a:tr h="601097">
                <a:tc>
                  <a:txBody>
                    <a:bodyPr/>
                    <a:lstStyle/>
                    <a:p>
                      <a:pPr marL="74930">
                        <a:lnSpc>
                          <a:spcPct val="100000"/>
                        </a:lnSpc>
                        <a:spcBef>
                          <a:spcPts val="290"/>
                        </a:spcBef>
                      </a:pPr>
                      <a:r>
                        <a:rPr sz="2000" spc="35" dirty="0">
                          <a:latin typeface="Georgia"/>
                          <a:cs typeface="Georgia"/>
                        </a:rPr>
                        <a:t>Have </a:t>
                      </a:r>
                      <a:r>
                        <a:rPr sz="2000" spc="25" dirty="0">
                          <a:latin typeface="Georgia"/>
                          <a:cs typeface="Georgia"/>
                        </a:rPr>
                        <a:t>voting</a:t>
                      </a:r>
                      <a:r>
                        <a:rPr sz="2000" dirty="0">
                          <a:latin typeface="Georgia"/>
                          <a:cs typeface="Georgia"/>
                        </a:rPr>
                        <a:t> </a:t>
                      </a:r>
                      <a:r>
                        <a:rPr sz="2000" spc="-10" dirty="0">
                          <a:latin typeface="Georgia"/>
                          <a:cs typeface="Georgia"/>
                        </a:rPr>
                        <a:t>rights.</a:t>
                      </a:r>
                      <a:endParaRPr sz="2000" dirty="0">
                        <a:latin typeface="Georgia"/>
                        <a:cs typeface="Georgia"/>
                      </a:endParaRPr>
                    </a:p>
                  </a:txBody>
                  <a:tcPr marL="0" marR="0" marT="36830" marB="0">
                    <a:solidFill>
                      <a:srgbClr val="F1D6CD"/>
                    </a:solidFill>
                  </a:tcPr>
                </a:tc>
                <a:tc>
                  <a:txBody>
                    <a:bodyPr/>
                    <a:lstStyle/>
                    <a:p>
                      <a:pPr marL="128270">
                        <a:lnSpc>
                          <a:spcPct val="100000"/>
                        </a:lnSpc>
                        <a:spcBef>
                          <a:spcPts val="290"/>
                        </a:spcBef>
                      </a:pPr>
                      <a:r>
                        <a:rPr sz="2000" spc="65" dirty="0">
                          <a:latin typeface="Georgia"/>
                          <a:cs typeface="Georgia"/>
                        </a:rPr>
                        <a:t>No </a:t>
                      </a:r>
                      <a:r>
                        <a:rPr sz="2000" spc="25" dirty="0">
                          <a:latin typeface="Georgia"/>
                          <a:cs typeface="Georgia"/>
                        </a:rPr>
                        <a:t>voting</a:t>
                      </a:r>
                      <a:r>
                        <a:rPr sz="2000" spc="-30" dirty="0">
                          <a:latin typeface="Georgia"/>
                          <a:cs typeface="Georgia"/>
                        </a:rPr>
                        <a:t> </a:t>
                      </a:r>
                      <a:r>
                        <a:rPr sz="2000" spc="-5" dirty="0">
                          <a:latin typeface="Georgia"/>
                          <a:cs typeface="Georgia"/>
                        </a:rPr>
                        <a:t>rights.</a:t>
                      </a:r>
                      <a:endParaRPr sz="2000" dirty="0">
                        <a:latin typeface="Georgia"/>
                        <a:cs typeface="Georgia"/>
                      </a:endParaRPr>
                    </a:p>
                  </a:txBody>
                  <a:tcPr marL="0" marR="0" marT="36830" marB="0">
                    <a:solidFill>
                      <a:srgbClr val="F1D6CD"/>
                    </a:solidFill>
                  </a:tcPr>
                </a:tc>
                <a:tc>
                  <a:txBody>
                    <a:bodyPr/>
                    <a:lstStyle/>
                    <a:p>
                      <a:pPr>
                        <a:lnSpc>
                          <a:spcPct val="100000"/>
                        </a:lnSpc>
                      </a:pPr>
                      <a:endParaRPr sz="2100">
                        <a:latin typeface="Times New Roman"/>
                        <a:cs typeface="Times New Roman"/>
                      </a:endParaRPr>
                    </a:p>
                  </a:txBody>
                  <a:tcPr marL="0" marR="0" marT="0" marB="0"/>
                </a:tc>
                <a:extLst>
                  <a:ext uri="{0D108BD9-81ED-4DB2-BD59-A6C34878D82A}">
                    <a16:rowId xmlns:a16="http://schemas.microsoft.com/office/drawing/2014/main" val="10005"/>
                  </a:ext>
                </a:extLst>
              </a:tr>
              <a:tr h="601097">
                <a:tc>
                  <a:txBody>
                    <a:bodyPr/>
                    <a:lstStyle/>
                    <a:p>
                      <a:pPr marL="74930">
                        <a:lnSpc>
                          <a:spcPct val="100000"/>
                        </a:lnSpc>
                        <a:spcBef>
                          <a:spcPts val="290"/>
                        </a:spcBef>
                      </a:pPr>
                      <a:r>
                        <a:rPr sz="2000" spc="30" dirty="0">
                          <a:latin typeface="Georgia"/>
                          <a:cs typeface="Georgia"/>
                        </a:rPr>
                        <a:t>Not</a:t>
                      </a:r>
                      <a:r>
                        <a:rPr sz="2000" spc="5" dirty="0">
                          <a:latin typeface="Georgia"/>
                          <a:cs typeface="Georgia"/>
                        </a:rPr>
                        <a:t> </a:t>
                      </a:r>
                      <a:r>
                        <a:rPr sz="2000" dirty="0">
                          <a:latin typeface="Georgia"/>
                          <a:cs typeface="Georgia"/>
                        </a:rPr>
                        <a:t>secured.</a:t>
                      </a:r>
                    </a:p>
                  </a:txBody>
                  <a:tcPr marL="0" marR="0" marT="36830" marB="0">
                    <a:solidFill>
                      <a:srgbClr val="F8EBE7"/>
                    </a:solidFill>
                  </a:tcPr>
                </a:tc>
                <a:tc>
                  <a:txBody>
                    <a:bodyPr/>
                    <a:lstStyle/>
                    <a:p>
                      <a:pPr marL="128270">
                        <a:lnSpc>
                          <a:spcPct val="100000"/>
                        </a:lnSpc>
                        <a:spcBef>
                          <a:spcPts val="290"/>
                        </a:spcBef>
                      </a:pPr>
                      <a:r>
                        <a:rPr sz="2000" spc="-5" dirty="0">
                          <a:latin typeface="Georgia"/>
                          <a:cs typeface="Georgia"/>
                        </a:rPr>
                        <a:t>Secured </a:t>
                      </a:r>
                      <a:r>
                        <a:rPr sz="2000" spc="-10" dirty="0">
                          <a:latin typeface="Georgia"/>
                          <a:cs typeface="Georgia"/>
                        </a:rPr>
                        <a:t>in</a:t>
                      </a:r>
                      <a:r>
                        <a:rPr sz="2000" spc="45" dirty="0">
                          <a:latin typeface="Georgia"/>
                          <a:cs typeface="Georgia"/>
                        </a:rPr>
                        <a:t> </a:t>
                      </a:r>
                      <a:r>
                        <a:rPr sz="2000" spc="-15" dirty="0">
                          <a:latin typeface="Georgia"/>
                          <a:cs typeface="Georgia"/>
                        </a:rPr>
                        <a:t>nature.</a:t>
                      </a:r>
                      <a:endParaRPr sz="2000" dirty="0">
                        <a:latin typeface="Georgia"/>
                        <a:cs typeface="Georgia"/>
                      </a:endParaRPr>
                    </a:p>
                  </a:txBody>
                  <a:tcPr marL="0" marR="0" marT="36830" marB="0">
                    <a:solidFill>
                      <a:srgbClr val="F8EBE7"/>
                    </a:solidFill>
                  </a:tcPr>
                </a:tc>
                <a:tc>
                  <a:txBody>
                    <a:bodyPr/>
                    <a:lstStyle/>
                    <a:p>
                      <a:pPr>
                        <a:lnSpc>
                          <a:spcPct val="100000"/>
                        </a:lnSpc>
                      </a:pPr>
                      <a:endParaRPr sz="2100">
                        <a:latin typeface="Times New Roman"/>
                        <a:cs typeface="Times New Roman"/>
                      </a:endParaRPr>
                    </a:p>
                  </a:txBody>
                  <a:tcPr marL="0" marR="0" marT="0" marB="0"/>
                </a:tc>
                <a:extLst>
                  <a:ext uri="{0D108BD9-81ED-4DB2-BD59-A6C34878D82A}">
                    <a16:rowId xmlns:a16="http://schemas.microsoft.com/office/drawing/2014/main" val="10006"/>
                  </a:ext>
                </a:extLst>
              </a:tr>
              <a:tr h="589287">
                <a:tc>
                  <a:txBody>
                    <a:bodyPr/>
                    <a:lstStyle/>
                    <a:p>
                      <a:pPr marL="74930">
                        <a:lnSpc>
                          <a:spcPct val="100000"/>
                        </a:lnSpc>
                        <a:spcBef>
                          <a:spcPts val="290"/>
                        </a:spcBef>
                      </a:pPr>
                      <a:r>
                        <a:rPr sz="2000" spc="-25" dirty="0">
                          <a:latin typeface="Georgia"/>
                          <a:cs typeface="Georgia"/>
                        </a:rPr>
                        <a:t>Share </a:t>
                      </a:r>
                      <a:r>
                        <a:rPr sz="2000" spc="-5" dirty="0">
                          <a:latin typeface="Georgia"/>
                          <a:cs typeface="Georgia"/>
                        </a:rPr>
                        <a:t>capital </a:t>
                      </a:r>
                      <a:r>
                        <a:rPr sz="2000" spc="15" dirty="0">
                          <a:latin typeface="Georgia"/>
                          <a:cs typeface="Georgia"/>
                        </a:rPr>
                        <a:t>of </a:t>
                      </a:r>
                      <a:r>
                        <a:rPr sz="2000" spc="-20" dirty="0">
                          <a:latin typeface="Georgia"/>
                          <a:cs typeface="Georgia"/>
                        </a:rPr>
                        <a:t>the</a:t>
                      </a:r>
                      <a:r>
                        <a:rPr sz="2000" spc="75" dirty="0">
                          <a:latin typeface="Georgia"/>
                          <a:cs typeface="Georgia"/>
                        </a:rPr>
                        <a:t> </a:t>
                      </a:r>
                      <a:r>
                        <a:rPr sz="2000" spc="10" dirty="0">
                          <a:latin typeface="Georgia"/>
                          <a:cs typeface="Georgia"/>
                        </a:rPr>
                        <a:t>company.</a:t>
                      </a:r>
                      <a:endParaRPr sz="2000" dirty="0">
                        <a:latin typeface="Georgia"/>
                        <a:cs typeface="Georgia"/>
                      </a:endParaRPr>
                    </a:p>
                  </a:txBody>
                  <a:tcPr marL="0" marR="0" marT="36830" marB="0">
                    <a:solidFill>
                      <a:srgbClr val="F1D6CD"/>
                    </a:solidFill>
                  </a:tcPr>
                </a:tc>
                <a:tc>
                  <a:txBody>
                    <a:bodyPr/>
                    <a:lstStyle/>
                    <a:p>
                      <a:pPr marL="128270">
                        <a:lnSpc>
                          <a:spcPct val="100000"/>
                        </a:lnSpc>
                        <a:spcBef>
                          <a:spcPts val="290"/>
                        </a:spcBef>
                      </a:pPr>
                      <a:r>
                        <a:rPr sz="2000" spc="15" dirty="0">
                          <a:latin typeface="Georgia"/>
                          <a:cs typeface="Georgia"/>
                        </a:rPr>
                        <a:t>Borrowed </a:t>
                      </a:r>
                      <a:r>
                        <a:rPr sz="2000" spc="-5" dirty="0">
                          <a:latin typeface="Georgia"/>
                          <a:cs typeface="Georgia"/>
                        </a:rPr>
                        <a:t>capital </a:t>
                      </a:r>
                      <a:r>
                        <a:rPr sz="2000" spc="10" dirty="0">
                          <a:latin typeface="Georgia"/>
                          <a:cs typeface="Georgia"/>
                        </a:rPr>
                        <a:t>of </a:t>
                      </a:r>
                      <a:r>
                        <a:rPr sz="2000" spc="-25" dirty="0">
                          <a:latin typeface="Georgia"/>
                          <a:cs typeface="Georgia"/>
                        </a:rPr>
                        <a:t>the</a:t>
                      </a:r>
                      <a:r>
                        <a:rPr sz="2000" spc="45" dirty="0">
                          <a:latin typeface="Georgia"/>
                          <a:cs typeface="Georgia"/>
                        </a:rPr>
                        <a:t> </a:t>
                      </a:r>
                      <a:r>
                        <a:rPr sz="2000" spc="10" dirty="0">
                          <a:latin typeface="Georgia"/>
                          <a:cs typeface="Georgia"/>
                        </a:rPr>
                        <a:t>company.</a:t>
                      </a:r>
                      <a:endParaRPr sz="2000" dirty="0">
                        <a:latin typeface="Georgia"/>
                        <a:cs typeface="Georgia"/>
                      </a:endParaRPr>
                    </a:p>
                  </a:txBody>
                  <a:tcPr marL="0" marR="0" marT="36830" marB="0">
                    <a:solidFill>
                      <a:srgbClr val="F1D6CD"/>
                    </a:solidFill>
                  </a:tcPr>
                </a:tc>
                <a:tc>
                  <a:txBody>
                    <a:bodyPr/>
                    <a:lstStyle/>
                    <a:p>
                      <a:pPr>
                        <a:lnSpc>
                          <a:spcPct val="100000"/>
                        </a:lnSpc>
                      </a:pPr>
                      <a:endParaRPr sz="2100" dirty="0">
                        <a:latin typeface="Times New Roman"/>
                        <a:cs typeface="Times New Roman"/>
                      </a:endParaRPr>
                    </a:p>
                  </a:txBody>
                  <a:tcPr marL="0" marR="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1625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28720" y="244123"/>
            <a:ext cx="11072553" cy="630936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Rectangle 3"/>
          <p:cNvSpPr/>
          <p:nvPr/>
        </p:nvSpPr>
        <p:spPr>
          <a:xfrm>
            <a:off x="1098637" y="478410"/>
            <a:ext cx="10332720" cy="5632311"/>
          </a:xfrm>
          <a:prstGeom prst="rect">
            <a:avLst/>
          </a:prstGeom>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Evaluation Scheme: </a:t>
            </a:r>
          </a:p>
          <a:p>
            <a:r>
              <a:rPr lang="en-US" sz="2400" dirty="0">
                <a:solidFill>
                  <a:srgbClr val="0070C0"/>
                </a:solidFill>
                <a:latin typeface="Times New Roman" panose="02020603050405020304" pitchFamily="18" charset="0"/>
                <a:cs typeface="Times New Roman" panose="02020603050405020304" pitchFamily="18" charset="0"/>
              </a:rPr>
              <a:t>Semester End Examination (A): </a:t>
            </a:r>
          </a:p>
          <a:p>
            <a:r>
              <a:rPr lang="en-US" sz="2400" b="1" dirty="0">
                <a:solidFill>
                  <a:srgbClr val="7030A0"/>
                </a:solidFill>
                <a:latin typeface="Times New Roman" panose="02020603050405020304" pitchFamily="18" charset="0"/>
                <a:cs typeface="Times New Roman" panose="02020603050405020304" pitchFamily="18" charset="0"/>
              </a:rPr>
              <a:t>Theory: </a:t>
            </a:r>
          </a:p>
          <a:p>
            <a:pPr marL="342900" indent="-342900">
              <a:buAutoNum type="arabicPeriod"/>
            </a:pPr>
            <a:r>
              <a:rPr lang="en-US" sz="2400" dirty="0">
                <a:latin typeface="Times New Roman" panose="02020603050405020304" pitchFamily="18" charset="0"/>
                <a:cs typeface="Times New Roman" panose="02020603050405020304" pitchFamily="18" charset="0"/>
              </a:rPr>
              <a:t>Question paper based on the entire syllabus will comprise of 5 questions (All compulsory, but with internal choice as appropriate), each carrying 15 marks, total summing up to 75 marks. </a:t>
            </a:r>
          </a:p>
          <a:p>
            <a:pPr marL="342900" indent="-342900">
              <a:buAutoNum type="arabicPeriod"/>
            </a:pPr>
            <a:r>
              <a:rPr lang="en-US" sz="2400" dirty="0">
                <a:latin typeface="Times New Roman" panose="02020603050405020304" pitchFamily="18" charset="0"/>
                <a:cs typeface="Times New Roman" panose="02020603050405020304" pitchFamily="18" charset="0"/>
              </a:rPr>
              <a:t>Total duration allotted for writing the paper is 3 hrs. </a:t>
            </a:r>
          </a:p>
          <a:p>
            <a:endParaRPr lang="en-US" sz="2400" dirty="0">
              <a:latin typeface="Times New Roman" panose="02020603050405020304" pitchFamily="18" charset="0"/>
              <a:cs typeface="Times New Roman" panose="02020603050405020304" pitchFamily="18" charset="0"/>
            </a:endParaRPr>
          </a:p>
          <a:p>
            <a:r>
              <a:rPr lang="en-US" sz="2400" dirty="0">
                <a:solidFill>
                  <a:srgbClr val="0070C0"/>
                </a:solidFill>
                <a:latin typeface="Times New Roman" panose="02020603050405020304" pitchFamily="18" charset="0"/>
                <a:cs typeface="Times New Roman" panose="02020603050405020304" pitchFamily="18" charset="0"/>
              </a:rPr>
              <a:t>Continuous Assessment (B): </a:t>
            </a:r>
          </a:p>
          <a:p>
            <a:r>
              <a:rPr lang="en-US" sz="2400" b="1" dirty="0">
                <a:solidFill>
                  <a:srgbClr val="7030A0"/>
                </a:solidFill>
                <a:latin typeface="Times New Roman" panose="02020603050405020304" pitchFamily="18" charset="0"/>
                <a:cs typeface="Times New Roman" panose="02020603050405020304" pitchFamily="18" charset="0"/>
              </a:rPr>
              <a:t>Theory: </a:t>
            </a:r>
          </a:p>
          <a:p>
            <a:pPr marL="342900" indent="-342900">
              <a:buAutoNum type="arabicPeriod"/>
            </a:pPr>
            <a:r>
              <a:rPr lang="en-US" sz="2400" dirty="0">
                <a:solidFill>
                  <a:srgbClr val="C00000"/>
                </a:solidFill>
                <a:latin typeface="Times New Roman" panose="02020603050405020304" pitchFamily="18" charset="0"/>
                <a:cs typeface="Times New Roman" panose="02020603050405020304" pitchFamily="18" charset="0"/>
              </a:rPr>
              <a:t>Consisting One Class Tests for 25 marks </a:t>
            </a:r>
            <a:r>
              <a:rPr lang="en-US" sz="2400" dirty="0">
                <a:latin typeface="Times New Roman" panose="02020603050405020304" pitchFamily="18" charset="0"/>
                <a:cs typeface="Times New Roman" panose="02020603050405020304" pitchFamily="18" charset="0"/>
              </a:rPr>
              <a:t>based on approximately 50% of contents and </a:t>
            </a:r>
            <a:r>
              <a:rPr lang="en-US" sz="2400" dirty="0">
                <a:solidFill>
                  <a:srgbClr val="C00000"/>
                </a:solidFill>
                <a:latin typeface="Times New Roman" panose="02020603050405020304" pitchFamily="18" charset="0"/>
                <a:cs typeface="Times New Roman" panose="02020603050405020304" pitchFamily="18" charset="0"/>
              </a:rPr>
              <a:t>one case study with presentations for 25 Marks</a:t>
            </a:r>
            <a:r>
              <a:rPr lang="en-US" sz="2400" dirty="0">
                <a:latin typeface="Times New Roman" panose="02020603050405020304" pitchFamily="18" charset="0"/>
                <a:cs typeface="Times New Roman" panose="02020603050405020304" pitchFamily="18" charset="0"/>
              </a:rPr>
              <a:t>. </a:t>
            </a:r>
          </a:p>
          <a:p>
            <a:pPr marL="342900" indent="-342900">
              <a:buAutoNum type="arabicPeriod"/>
            </a:pPr>
            <a:r>
              <a:rPr lang="en-US" sz="2400" dirty="0">
                <a:latin typeface="Times New Roman" panose="02020603050405020304" pitchFamily="18" charset="0"/>
                <a:cs typeface="Times New Roman" panose="02020603050405020304" pitchFamily="18" charset="0"/>
              </a:rPr>
              <a:t>Total duration allotted for writing test paper is 1 hr. </a:t>
            </a:r>
          </a:p>
          <a:p>
            <a:pPr marL="342900" indent="-342900">
              <a:buAutoNum type="arabicPeriod"/>
            </a:pPr>
            <a:r>
              <a:rPr lang="en-US" sz="2400" dirty="0">
                <a:latin typeface="Times New Roman" panose="02020603050405020304" pitchFamily="18" charset="0"/>
                <a:cs typeface="Times New Roman" panose="02020603050405020304" pitchFamily="18" charset="0"/>
              </a:rPr>
              <a:t>Average of the marks scored in the tests and case study will be considered for final grading.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2147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78499" y="299355"/>
            <a:ext cx="11327362" cy="644667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marL="12065" marR="5080" algn="just">
              <a:lnSpc>
                <a:spcPct val="150000"/>
              </a:lnSpc>
              <a:spcBef>
                <a:spcPts val="100"/>
              </a:spcBef>
              <a:tabLst>
                <a:tab pos="354965" algn="l"/>
                <a:tab pos="355600" algn="l"/>
              </a:tabLst>
            </a:pPr>
            <a:r>
              <a:rPr lang="en-US" sz="3200" dirty="0">
                <a:solidFill>
                  <a:schemeClr val="tx1"/>
                </a:solidFill>
                <a:latin typeface="Times New Roman"/>
                <a:cs typeface="Times New Roman"/>
              </a:rPr>
              <a:t>Hybrid </a:t>
            </a:r>
            <a:r>
              <a:rPr lang="en-US" sz="3200" spc="-5" dirty="0">
                <a:solidFill>
                  <a:schemeClr val="tx1"/>
                </a:solidFill>
                <a:latin typeface="Times New Roman"/>
                <a:cs typeface="Times New Roman"/>
              </a:rPr>
              <a:t>instruments </a:t>
            </a:r>
            <a:r>
              <a:rPr lang="en-US" sz="3200" dirty="0">
                <a:solidFill>
                  <a:schemeClr val="tx1"/>
                </a:solidFill>
                <a:latin typeface="Times New Roman"/>
                <a:cs typeface="Times New Roman"/>
              </a:rPr>
              <a:t>have both </a:t>
            </a:r>
            <a:r>
              <a:rPr lang="en-US" sz="3200" spc="-5" dirty="0">
                <a:solidFill>
                  <a:schemeClr val="tx1"/>
                </a:solidFill>
                <a:latin typeface="Times New Roman"/>
                <a:cs typeface="Times New Roman"/>
              </a:rPr>
              <a:t>the features </a:t>
            </a:r>
            <a:r>
              <a:rPr lang="en-US" sz="3200" dirty="0">
                <a:solidFill>
                  <a:schemeClr val="tx1"/>
                </a:solidFill>
                <a:latin typeface="Times New Roman"/>
                <a:cs typeface="Times New Roman"/>
              </a:rPr>
              <a:t>of  equity and debenture. This kind of </a:t>
            </a:r>
            <a:r>
              <a:rPr lang="en-US" sz="3200" spc="-5" dirty="0">
                <a:solidFill>
                  <a:schemeClr val="tx1"/>
                </a:solidFill>
                <a:latin typeface="Times New Roman"/>
                <a:cs typeface="Times New Roman"/>
              </a:rPr>
              <a:t>instruments  is called </a:t>
            </a:r>
            <a:r>
              <a:rPr lang="en-US" sz="3200" dirty="0">
                <a:solidFill>
                  <a:schemeClr val="tx1"/>
                </a:solidFill>
                <a:latin typeface="Times New Roman"/>
                <a:cs typeface="Times New Roman"/>
              </a:rPr>
              <a:t>as hybrid </a:t>
            </a:r>
            <a:r>
              <a:rPr lang="en-US" sz="3200" spc="-5" dirty="0">
                <a:solidFill>
                  <a:schemeClr val="tx1"/>
                </a:solidFill>
                <a:latin typeface="Times New Roman"/>
                <a:cs typeface="Times New Roman"/>
              </a:rPr>
              <a:t>instruments. Examples </a:t>
            </a:r>
            <a:r>
              <a:rPr lang="en-US" sz="3200" dirty="0">
                <a:solidFill>
                  <a:schemeClr val="tx1"/>
                </a:solidFill>
                <a:latin typeface="Times New Roman"/>
                <a:cs typeface="Times New Roman"/>
              </a:rPr>
              <a:t>are  </a:t>
            </a:r>
            <a:r>
              <a:rPr lang="en-US" sz="3200" spc="-5" dirty="0">
                <a:solidFill>
                  <a:schemeClr val="tx1"/>
                </a:solidFill>
                <a:latin typeface="Times New Roman"/>
                <a:cs typeface="Times New Roman"/>
              </a:rPr>
              <a:t>convertible </a:t>
            </a:r>
            <a:r>
              <a:rPr lang="en-US" sz="3200" dirty="0">
                <a:solidFill>
                  <a:schemeClr val="tx1"/>
                </a:solidFill>
                <a:latin typeface="Times New Roman"/>
                <a:cs typeface="Times New Roman"/>
              </a:rPr>
              <a:t>debentures, warrants</a:t>
            </a:r>
            <a:r>
              <a:rPr lang="en-US" sz="3200" spc="10" dirty="0">
                <a:solidFill>
                  <a:schemeClr val="tx1"/>
                </a:solidFill>
                <a:latin typeface="Times New Roman"/>
                <a:cs typeface="Times New Roman"/>
              </a:rPr>
              <a:t> </a:t>
            </a:r>
            <a:r>
              <a:rPr lang="en-US" sz="3200" dirty="0">
                <a:solidFill>
                  <a:schemeClr val="tx1"/>
                </a:solidFill>
                <a:latin typeface="Times New Roman"/>
                <a:cs typeface="Times New Roman"/>
              </a:rPr>
              <a:t>etc.</a:t>
            </a:r>
          </a:p>
          <a:p>
            <a:pPr marL="12065" marR="5080" algn="just">
              <a:lnSpc>
                <a:spcPct val="150000"/>
              </a:lnSpc>
              <a:spcBef>
                <a:spcPts val="100"/>
              </a:spcBef>
              <a:tabLst>
                <a:tab pos="354965" algn="l"/>
                <a:tab pos="355600" algn="l"/>
              </a:tabLst>
            </a:pPr>
            <a:endParaRPr lang="en-US" sz="3200" dirty="0">
              <a:solidFill>
                <a:schemeClr val="tx1"/>
              </a:solidFill>
              <a:latin typeface="Times New Roman"/>
              <a:cs typeface="Times New Roman"/>
            </a:endParaRPr>
          </a:p>
          <a:p>
            <a:pPr marL="12065" marR="5080" algn="just">
              <a:lnSpc>
                <a:spcPct val="150000"/>
              </a:lnSpc>
              <a:spcBef>
                <a:spcPts val="100"/>
              </a:spcBef>
              <a:tabLst>
                <a:tab pos="354965" algn="l"/>
                <a:tab pos="355600" algn="l"/>
              </a:tabLst>
            </a:pPr>
            <a:endParaRPr lang="en-US" sz="3200" dirty="0">
              <a:solidFill>
                <a:schemeClr val="tx1"/>
              </a:solidFill>
              <a:latin typeface="Times New Roman"/>
              <a:cs typeface="Times New Roman"/>
            </a:endParaRPr>
          </a:p>
          <a:p>
            <a:pPr marL="12065" marR="5080" algn="just">
              <a:lnSpc>
                <a:spcPct val="150000"/>
              </a:lnSpc>
              <a:spcBef>
                <a:spcPts val="100"/>
              </a:spcBef>
              <a:tabLst>
                <a:tab pos="354965" algn="l"/>
                <a:tab pos="355600" algn="l"/>
              </a:tabLst>
            </a:pPr>
            <a:endParaRPr lang="en-US" sz="3200" dirty="0">
              <a:solidFill>
                <a:schemeClr val="tx1"/>
              </a:solidFill>
              <a:latin typeface="Times New Roman"/>
              <a:cs typeface="Times New Roman"/>
            </a:endParaRPr>
          </a:p>
          <a:p>
            <a:pPr marL="12065" marR="5080" algn="just">
              <a:lnSpc>
                <a:spcPct val="150000"/>
              </a:lnSpc>
              <a:spcBef>
                <a:spcPts val="100"/>
              </a:spcBef>
              <a:tabLst>
                <a:tab pos="354965" algn="l"/>
                <a:tab pos="355600" algn="l"/>
              </a:tabLst>
            </a:pPr>
            <a:endParaRPr lang="en-US" sz="3200" dirty="0">
              <a:solidFill>
                <a:schemeClr val="tx1"/>
              </a:solidFill>
              <a:latin typeface="Times New Roman"/>
              <a:cs typeface="Times New Roman"/>
            </a:endParaRPr>
          </a:p>
        </p:txBody>
      </p:sp>
      <p:sp>
        <p:nvSpPr>
          <p:cNvPr id="3" name="Rounded Rectangle 2"/>
          <p:cNvSpPr/>
          <p:nvPr/>
        </p:nvSpPr>
        <p:spPr>
          <a:xfrm>
            <a:off x="2581505" y="0"/>
            <a:ext cx="694812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spc="-5" dirty="0">
                <a:latin typeface="Times New Roman" panose="02020603050405020304" pitchFamily="18" charset="0"/>
                <a:cs typeface="Times New Roman" panose="02020603050405020304" pitchFamily="18" charset="0"/>
              </a:rPr>
              <a:t>Hybrid</a:t>
            </a:r>
            <a:r>
              <a:rPr lang="en-IN" sz="4400" spc="-105" dirty="0">
                <a:latin typeface="Arial"/>
                <a:cs typeface="Arial"/>
              </a:rPr>
              <a:t> </a:t>
            </a:r>
            <a:r>
              <a:rPr lang="en-IN" sz="4400" spc="-5" dirty="0">
                <a:latin typeface="Times New Roman" panose="02020603050405020304" pitchFamily="18" charset="0"/>
                <a:cs typeface="Times New Roman" panose="02020603050405020304" pitchFamily="18" charset="0"/>
              </a:rPr>
              <a:t>Instruments</a:t>
            </a:r>
            <a:endParaRPr lang="en-IN" sz="4400" dirty="0"/>
          </a:p>
        </p:txBody>
      </p:sp>
      <p:sp>
        <p:nvSpPr>
          <p:cNvPr id="5" name="object 3"/>
          <p:cNvSpPr txBox="1"/>
          <p:nvPr/>
        </p:nvSpPr>
        <p:spPr>
          <a:xfrm>
            <a:off x="730730" y="3234039"/>
            <a:ext cx="10804849" cy="2901115"/>
          </a:xfrm>
          <a:prstGeom prst="rect">
            <a:avLst/>
          </a:prstGeom>
        </p:spPr>
        <p:txBody>
          <a:bodyPr vert="horz" wrap="square" lIns="0" tIns="68580" rIns="0" bIns="0" rtlCol="0">
            <a:spAutoFit/>
          </a:bodyPr>
          <a:lstStyle/>
          <a:p>
            <a:pPr marL="355600" marR="5080" indent="-342900" algn="just">
              <a:lnSpc>
                <a:spcPct val="150000"/>
              </a:lnSpc>
              <a:spcBef>
                <a:spcPts val="540"/>
              </a:spcBef>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hybrid financial </a:t>
            </a:r>
            <a:r>
              <a:rPr sz="2400" spc="-5" dirty="0">
                <a:latin typeface="Times New Roman" panose="02020603050405020304" pitchFamily="18" charset="0"/>
                <a:cs typeface="Times New Roman" panose="02020603050405020304" pitchFamily="18" charset="0"/>
              </a:rPr>
              <a:t>insturment is an </a:t>
            </a:r>
            <a:r>
              <a:rPr sz="2400" spc="-10" dirty="0">
                <a:latin typeface="Times New Roman" panose="02020603050405020304" pitchFamily="18" charset="0"/>
                <a:cs typeface="Times New Roman" panose="02020603050405020304" pitchFamily="18" charset="0"/>
              </a:rPr>
              <a:t>investment </a:t>
            </a:r>
            <a:r>
              <a:rPr sz="2400" spc="-5" dirty="0">
                <a:latin typeface="Times New Roman" panose="02020603050405020304" pitchFamily="18" charset="0"/>
                <a:cs typeface="Times New Roman" panose="02020603050405020304" pitchFamily="18" charset="0"/>
              </a:rPr>
              <a:t>that </a:t>
            </a:r>
            <a:r>
              <a:rPr sz="2400" spc="-10" dirty="0">
                <a:latin typeface="Times New Roman" panose="02020603050405020304" pitchFamily="18" charset="0"/>
                <a:cs typeface="Times New Roman" panose="02020603050405020304" pitchFamily="18" charset="0"/>
              </a:rPr>
              <a:t>blends </a:t>
            </a:r>
            <a:r>
              <a:rPr sz="2400" spc="-5" dirty="0">
                <a:latin typeface="Times New Roman" panose="02020603050405020304" pitchFamily="18" charset="0"/>
                <a:cs typeface="Times New Roman" panose="02020603050405020304" pitchFamily="18" charset="0"/>
              </a:rPr>
              <a:t>chearacteristics of  </a:t>
            </a:r>
            <a:r>
              <a:rPr sz="2400" spc="-10" dirty="0">
                <a:latin typeface="Times New Roman" panose="02020603050405020304" pitchFamily="18" charset="0"/>
                <a:cs typeface="Times New Roman" panose="02020603050405020304" pitchFamily="18" charset="0"/>
              </a:rPr>
              <a:t>both equity and debt </a:t>
            </a:r>
            <a:r>
              <a:rPr sz="2400" spc="-5" dirty="0">
                <a:latin typeface="Times New Roman" panose="02020603050405020304" pitchFamily="18" charset="0"/>
                <a:cs typeface="Times New Roman" panose="02020603050405020304" pitchFamily="18" charset="0"/>
              </a:rPr>
              <a:t>markets </a:t>
            </a:r>
            <a:r>
              <a:rPr sz="2400" dirty="0">
                <a:latin typeface="Times New Roman" panose="02020603050405020304" pitchFamily="18" charset="0"/>
                <a:cs typeface="Times New Roman" panose="02020603050405020304" pitchFamily="18" charset="0"/>
              </a:rPr>
              <a:t>(stocks </a:t>
            </a:r>
            <a:r>
              <a:rPr sz="2400" spc="-10" dirty="0">
                <a:latin typeface="Times New Roman" panose="02020603050405020304" pitchFamily="18" charset="0"/>
                <a:cs typeface="Times New Roman" panose="02020603050405020304" pitchFamily="18" charset="0"/>
              </a:rPr>
              <a:t>and</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bonds).</a:t>
            </a:r>
            <a:endParaRPr lang="en-IN" sz="2400" spc="-1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540"/>
              </a:spcBef>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t>
            </a:r>
            <a:r>
              <a:rPr lang="en-IN" sz="2400" spc="-5" dirty="0">
                <a:latin typeface="Times New Roman" panose="02020603050405020304" pitchFamily="18" charset="0"/>
                <a:cs typeface="Times New Roman" panose="02020603050405020304" pitchFamily="18" charset="0"/>
              </a:rPr>
              <a:t>most common </a:t>
            </a:r>
            <a:r>
              <a:rPr lang="en-IN" sz="2400" spc="-10" dirty="0">
                <a:latin typeface="Times New Roman" panose="02020603050405020304" pitchFamily="18" charset="0"/>
                <a:cs typeface="Times New Roman" panose="02020603050405020304" pitchFamily="18" charset="0"/>
              </a:rPr>
              <a:t>form </a:t>
            </a:r>
            <a:r>
              <a:rPr lang="en-IN" sz="2400" spc="-5" dirty="0">
                <a:latin typeface="Times New Roman" panose="02020603050405020304" pitchFamily="18" charset="0"/>
                <a:cs typeface="Times New Roman" panose="02020603050405020304" pitchFamily="18" charset="0"/>
              </a:rPr>
              <a:t>of </a:t>
            </a:r>
            <a:r>
              <a:rPr lang="en-IN" sz="2400" dirty="0">
                <a:latin typeface="Times New Roman" panose="02020603050405020304" pitchFamily="18" charset="0"/>
                <a:cs typeface="Times New Roman" panose="02020603050405020304" pitchFamily="18" charset="0"/>
              </a:rPr>
              <a:t>a </a:t>
            </a:r>
            <a:r>
              <a:rPr lang="en-IN" sz="2400" spc="-10" dirty="0">
                <a:latin typeface="Times New Roman" panose="02020603050405020304" pitchFamily="18" charset="0"/>
                <a:cs typeface="Times New Roman" panose="02020603050405020304" pitchFamily="18" charset="0"/>
              </a:rPr>
              <a:t>hybrid instrument </a:t>
            </a:r>
            <a:r>
              <a:rPr lang="en-IN" sz="2400" spc="-5" dirty="0">
                <a:latin typeface="Times New Roman" panose="02020603050405020304" pitchFamily="18" charset="0"/>
                <a:cs typeface="Times New Roman" panose="02020603050405020304" pitchFamily="18" charset="0"/>
              </a:rPr>
              <a:t>is the convertible </a:t>
            </a:r>
            <a:r>
              <a:rPr lang="en-IN" sz="2400" spc="-10" dirty="0">
                <a:latin typeface="Times New Roman" panose="02020603050405020304" pitchFamily="18" charset="0"/>
                <a:cs typeface="Times New Roman" panose="02020603050405020304" pitchFamily="18" charset="0"/>
              </a:rPr>
              <a:t>bond,  warrants.</a:t>
            </a:r>
          </a:p>
          <a:p>
            <a:pPr marL="355600" marR="5080" indent="-342900" algn="just">
              <a:lnSpc>
                <a:spcPct val="150000"/>
              </a:lnSpc>
              <a:spcBef>
                <a:spcPts val="540"/>
              </a:spcBef>
              <a:buFont typeface="Arial" panose="020B0604020202020204" pitchFamily="34" charset="0"/>
              <a:buChar char="•"/>
            </a:pPr>
            <a:r>
              <a:rPr lang="en-IN" sz="2400" spc="-5" dirty="0">
                <a:latin typeface="Times New Roman" panose="02020603050405020304" pitchFamily="18" charset="0"/>
                <a:cs typeface="Times New Roman" panose="02020603050405020304" pitchFamily="18" charset="0"/>
              </a:rPr>
              <a:t>This </a:t>
            </a:r>
            <a:r>
              <a:rPr lang="en-IN" sz="2400" spc="-15" dirty="0">
                <a:latin typeface="Times New Roman" panose="02020603050405020304" pitchFamily="18" charset="0"/>
                <a:cs typeface="Times New Roman" panose="02020603050405020304" pitchFamily="18" charset="0"/>
              </a:rPr>
              <a:t>type </a:t>
            </a:r>
            <a:r>
              <a:rPr lang="en-IN" sz="2400" spc="-5" dirty="0">
                <a:latin typeface="Times New Roman" panose="02020603050405020304" pitchFamily="18" charset="0"/>
                <a:cs typeface="Times New Roman" panose="02020603050405020304" pitchFamily="18" charset="0"/>
              </a:rPr>
              <a:t>of security is an issuance of </a:t>
            </a:r>
            <a:r>
              <a:rPr lang="en-IN" sz="2400" spc="-10" dirty="0">
                <a:latin typeface="Times New Roman" panose="02020603050405020304" pitchFamily="18" charset="0"/>
                <a:cs typeface="Times New Roman" panose="02020603050405020304" pitchFamily="18" charset="0"/>
              </a:rPr>
              <a:t>debt </a:t>
            </a:r>
            <a:r>
              <a:rPr lang="en-IN" sz="2400" spc="-5" dirty="0">
                <a:latin typeface="Times New Roman" panose="02020603050405020304" pitchFamily="18" charset="0"/>
                <a:cs typeface="Times New Roman" panose="02020603050405020304" pitchFamily="18" charset="0"/>
              </a:rPr>
              <a:t>that </a:t>
            </a:r>
            <a:r>
              <a:rPr lang="en-IN" sz="2400" spc="-10" dirty="0">
                <a:latin typeface="Times New Roman" panose="02020603050405020304" pitchFamily="18" charset="0"/>
                <a:cs typeface="Times New Roman" panose="02020603050405020304" pitchFamily="18" charset="0"/>
              </a:rPr>
              <a:t>can </a:t>
            </a:r>
            <a:r>
              <a:rPr lang="en-IN" sz="2400" spc="-5" dirty="0">
                <a:latin typeface="Times New Roman" panose="02020603050405020304" pitchFamily="18" charset="0"/>
                <a:cs typeface="Times New Roman" panose="02020603050405020304" pitchFamily="18" charset="0"/>
              </a:rPr>
              <a:t>be </a:t>
            </a:r>
            <a:r>
              <a:rPr lang="en-IN" sz="2400" spc="-10" dirty="0">
                <a:latin typeface="Times New Roman" panose="02020603050405020304" pitchFamily="18" charset="0"/>
                <a:cs typeface="Times New Roman" panose="02020603050405020304" pitchFamily="18" charset="0"/>
              </a:rPr>
              <a:t>converted </a:t>
            </a:r>
            <a:r>
              <a:rPr lang="en-IN" sz="2400" spc="-5" dirty="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a  </a:t>
            </a:r>
            <a:r>
              <a:rPr lang="en-IN" sz="2400" spc="-10" dirty="0">
                <a:latin typeface="Times New Roman" panose="02020603050405020304" pitchFamily="18" charset="0"/>
                <a:cs typeface="Times New Roman" panose="02020603050405020304" pitchFamily="18" charset="0"/>
              </a:rPr>
              <a:t>company's </a:t>
            </a:r>
            <a:r>
              <a:rPr lang="en-IN" sz="2400" spc="-5" dirty="0">
                <a:latin typeface="Times New Roman" panose="02020603050405020304" pitchFamily="18" charset="0"/>
                <a:cs typeface="Times New Roman" panose="02020603050405020304" pitchFamily="18" charset="0"/>
              </a:rPr>
              <a:t>common </a:t>
            </a:r>
            <a:r>
              <a:rPr lang="en-IN" sz="2400" dirty="0">
                <a:latin typeface="Times New Roman" panose="02020603050405020304" pitchFamily="18" charset="0"/>
                <a:cs typeface="Times New Roman" panose="02020603050405020304" pitchFamily="18" charset="0"/>
              </a:rPr>
              <a:t>stock </a:t>
            </a:r>
            <a:r>
              <a:rPr lang="en-IN" sz="2400" spc="-5" dirty="0">
                <a:latin typeface="Times New Roman" panose="02020603050405020304" pitchFamily="18" charset="0"/>
                <a:cs typeface="Times New Roman" panose="02020603050405020304" pitchFamily="18" charset="0"/>
              </a:rPr>
              <a:t>at </a:t>
            </a:r>
            <a:r>
              <a:rPr lang="en-IN" sz="2400" spc="-10" dirty="0">
                <a:latin typeface="Times New Roman" panose="02020603050405020304" pitchFamily="18" charset="0"/>
                <a:cs typeface="Times New Roman" panose="02020603050405020304" pitchFamily="18" charset="0"/>
              </a:rPr>
              <a:t>any </a:t>
            </a:r>
            <a:r>
              <a:rPr lang="en-IN" sz="2400" spc="-5" dirty="0">
                <a:latin typeface="Times New Roman" panose="02020603050405020304" pitchFamily="18" charset="0"/>
                <a:cs typeface="Times New Roman" panose="02020603050405020304" pitchFamily="18" charset="0"/>
              </a:rPr>
              <a:t>given </a:t>
            </a:r>
            <a:r>
              <a:rPr lang="en-IN" sz="2400" spc="-10" dirty="0">
                <a:latin typeface="Times New Roman" panose="02020603050405020304" pitchFamily="18" charset="0"/>
                <a:cs typeface="Times New Roman" panose="02020603050405020304" pitchFamily="18" charset="0"/>
              </a:rPr>
              <a:t>time. </a:t>
            </a:r>
            <a:r>
              <a:rPr lang="en-IN" sz="2400" spc="-5" dirty="0">
                <a:latin typeface="Times New Roman" panose="02020603050405020304" pitchFamily="18" charset="0"/>
                <a:cs typeface="Times New Roman" panose="02020603050405020304" pitchFamily="18" charset="0"/>
              </a:rPr>
              <a:t>So, it is kind of like </a:t>
            </a:r>
            <a:r>
              <a:rPr lang="en-IN" sz="2400" dirty="0">
                <a:latin typeface="Times New Roman" panose="02020603050405020304" pitchFamily="18" charset="0"/>
                <a:cs typeface="Times New Roman" panose="02020603050405020304" pitchFamily="18" charset="0"/>
              </a:rPr>
              <a:t>a </a:t>
            </a:r>
            <a:r>
              <a:rPr lang="en-IN" sz="2400" spc="-10" dirty="0">
                <a:latin typeface="Times New Roman" panose="02020603050405020304" pitchFamily="18" charset="0"/>
                <a:cs typeface="Times New Roman" panose="02020603050405020304" pitchFamily="18" charset="0"/>
              </a:rPr>
              <a:t>call  option.</a:t>
            </a:r>
          </a:p>
        </p:txBody>
      </p:sp>
    </p:spTree>
    <p:extLst>
      <p:ext uri="{BB962C8B-B14F-4D97-AF65-F5344CB8AC3E}">
        <p14:creationId xmlns:p14="http://schemas.microsoft.com/office/powerpoint/2010/main" val="215582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524000" y="1556792"/>
            <a:ext cx="9252520" cy="1949376"/>
          </a:xfrm>
        </p:spPr>
        <p:txBody>
          <a:bodyPr>
            <a:normAutofit fontScale="90000"/>
          </a:bodyPr>
          <a:lstStyle/>
          <a:p>
            <a:br>
              <a:rPr lang="en-US" sz="4000" dirty="0"/>
            </a:br>
            <a:br>
              <a:rPr lang="en-US" sz="4000" dirty="0"/>
            </a:br>
            <a:r>
              <a:rPr lang="en-US" sz="4000" dirty="0"/>
              <a:t> “Why do I need to learn about finance.. </a:t>
            </a:r>
            <a:br>
              <a:rPr lang="en-US" sz="4000" dirty="0"/>
            </a:br>
            <a:r>
              <a:rPr lang="en-US" sz="4000" dirty="0"/>
              <a:t>   I am very good in my own area of  </a:t>
            </a:r>
            <a:br>
              <a:rPr lang="en-US" sz="4000" dirty="0"/>
            </a:br>
            <a:r>
              <a:rPr lang="en-US" sz="4000" dirty="0"/>
              <a:t>    specialization”</a:t>
            </a:r>
          </a:p>
        </p:txBody>
      </p:sp>
      <p:sp>
        <p:nvSpPr>
          <p:cNvPr id="6147" name="Text Box 3"/>
          <p:cNvSpPr txBox="1">
            <a:spLocks noChangeArrowheads="1"/>
          </p:cNvSpPr>
          <p:nvPr/>
        </p:nvSpPr>
        <p:spPr bwMode="auto">
          <a:xfrm>
            <a:off x="3071664" y="4149080"/>
            <a:ext cx="6477000" cy="369332"/>
          </a:xfrm>
          <a:prstGeom prst="rect">
            <a:avLst/>
          </a:prstGeom>
          <a:noFill/>
          <a:ln w="9525">
            <a:noFill/>
            <a:miter lim="800000"/>
            <a:headEnd/>
            <a:tailEnd/>
          </a:ln>
        </p:spPr>
        <p:txBody>
          <a:bodyPr>
            <a:spAutoFit/>
          </a:bodyPr>
          <a:lstStyle/>
          <a:p>
            <a:pPr algn="ctr"/>
            <a:r>
              <a:rPr lang="en-US" dirty="0">
                <a:latin typeface="Tahoma" pitchFamily="34" charset="0"/>
              </a:rPr>
              <a:t>How would you react to the above statement?</a:t>
            </a:r>
          </a:p>
        </p:txBody>
      </p:sp>
      <p:sp>
        <p:nvSpPr>
          <p:cNvPr id="4" name="Rounded Rectangle 3"/>
          <p:cNvSpPr/>
          <p:nvPr/>
        </p:nvSpPr>
        <p:spPr>
          <a:xfrm>
            <a:off x="1895302" y="1421476"/>
            <a:ext cx="8512233" cy="3483033"/>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5413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2416</Words>
  <Application>Microsoft Office PowerPoint</Application>
  <PresentationFormat>Widescreen</PresentationFormat>
  <Paragraphs>535</Paragraphs>
  <Slides>80</Slides>
  <Notes>17</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“Why do I need to learn about finance..     I am very good in my own area of       specialization”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Commercial bank</vt:lpstr>
      <vt:lpstr>PowerPoint Presentation</vt:lpstr>
      <vt:lpstr>PowerPoint Presentation</vt:lpstr>
      <vt:lpstr>PowerPoint Presentation</vt:lpstr>
      <vt:lpstr>Functions of Commercial bank</vt:lpstr>
      <vt:lpstr>PowerPoint Presentation</vt:lpstr>
      <vt:lpstr>PowerPoint Presentation</vt:lpstr>
      <vt:lpstr>Merchant Banks</vt:lpstr>
      <vt:lpstr>Functions of Merchant Banks</vt:lpstr>
      <vt:lpstr>Leading merchant bankers in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MERITS OF EQUITY SHARES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I need to learn about finance..     I am very good in my own area of       specialization”</dc:title>
  <dc:creator>admin</dc:creator>
  <cp:lastModifiedBy>Sanket Parab</cp:lastModifiedBy>
  <cp:revision>70</cp:revision>
  <dcterms:created xsi:type="dcterms:W3CDTF">2021-02-07T05:18:22Z</dcterms:created>
  <dcterms:modified xsi:type="dcterms:W3CDTF">2023-09-12T06:54:14Z</dcterms:modified>
</cp:coreProperties>
</file>