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75"/>
  </p:notesMasterIdLst>
  <p:sldIdLst>
    <p:sldId id="256" r:id="rId2"/>
    <p:sldId id="332" r:id="rId3"/>
    <p:sldId id="262" r:id="rId4"/>
    <p:sldId id="333" r:id="rId5"/>
    <p:sldId id="334" r:id="rId6"/>
    <p:sldId id="335" r:id="rId7"/>
    <p:sldId id="1166" r:id="rId8"/>
    <p:sldId id="1167" r:id="rId9"/>
    <p:sldId id="1168" r:id="rId10"/>
    <p:sldId id="689" r:id="rId11"/>
    <p:sldId id="690" r:id="rId12"/>
    <p:sldId id="692" r:id="rId13"/>
    <p:sldId id="258" r:id="rId14"/>
    <p:sldId id="1169" r:id="rId15"/>
    <p:sldId id="1170" r:id="rId16"/>
    <p:sldId id="1171" r:id="rId17"/>
    <p:sldId id="1172" r:id="rId18"/>
    <p:sldId id="1173" r:id="rId19"/>
    <p:sldId id="1174" r:id="rId20"/>
    <p:sldId id="1175" r:id="rId21"/>
    <p:sldId id="1176" r:id="rId22"/>
    <p:sldId id="1177" r:id="rId23"/>
    <p:sldId id="1178" r:id="rId24"/>
    <p:sldId id="1179" r:id="rId25"/>
    <p:sldId id="1180" r:id="rId26"/>
    <p:sldId id="1181" r:id="rId27"/>
    <p:sldId id="1182" r:id="rId28"/>
    <p:sldId id="1183" r:id="rId29"/>
    <p:sldId id="1184" r:id="rId30"/>
    <p:sldId id="1185" r:id="rId31"/>
    <p:sldId id="1186" r:id="rId32"/>
    <p:sldId id="1187" r:id="rId33"/>
    <p:sldId id="1188" r:id="rId34"/>
    <p:sldId id="1189" r:id="rId35"/>
    <p:sldId id="1190" r:id="rId36"/>
    <p:sldId id="1191" r:id="rId37"/>
    <p:sldId id="1192" r:id="rId38"/>
    <p:sldId id="1193" r:id="rId39"/>
    <p:sldId id="1194" r:id="rId40"/>
    <p:sldId id="1195" r:id="rId41"/>
    <p:sldId id="1196" r:id="rId42"/>
    <p:sldId id="1197" r:id="rId43"/>
    <p:sldId id="1198" r:id="rId44"/>
    <p:sldId id="1199" r:id="rId45"/>
    <p:sldId id="1200" r:id="rId46"/>
    <p:sldId id="1201" r:id="rId47"/>
    <p:sldId id="1202" r:id="rId48"/>
    <p:sldId id="1203" r:id="rId49"/>
    <p:sldId id="1204" r:id="rId50"/>
    <p:sldId id="1205" r:id="rId51"/>
    <p:sldId id="1206" r:id="rId52"/>
    <p:sldId id="1208" r:id="rId53"/>
    <p:sldId id="1209" r:id="rId54"/>
    <p:sldId id="1207" r:id="rId55"/>
    <p:sldId id="1210" r:id="rId56"/>
    <p:sldId id="1211" r:id="rId57"/>
    <p:sldId id="1213" r:id="rId58"/>
    <p:sldId id="1214" r:id="rId59"/>
    <p:sldId id="1215" r:id="rId60"/>
    <p:sldId id="1216" r:id="rId61"/>
    <p:sldId id="1217" r:id="rId62"/>
    <p:sldId id="1218" r:id="rId63"/>
    <p:sldId id="1219" r:id="rId64"/>
    <p:sldId id="1220" r:id="rId65"/>
    <p:sldId id="1221" r:id="rId66"/>
    <p:sldId id="1223" r:id="rId67"/>
    <p:sldId id="1224" r:id="rId68"/>
    <p:sldId id="1225" r:id="rId69"/>
    <p:sldId id="1226" r:id="rId70"/>
    <p:sldId id="1222" r:id="rId71"/>
    <p:sldId id="1228" r:id="rId72"/>
    <p:sldId id="1227" r:id="rId73"/>
    <p:sldId id="1229"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CC00"/>
    <a:srgbClr val="66FF33"/>
    <a:srgbClr val="9687CB"/>
    <a:srgbClr val="E0FC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3" autoAdjust="0"/>
    <p:restoredTop sz="94660"/>
  </p:normalViewPr>
  <p:slideViewPr>
    <p:cSldViewPr snapToGrid="0">
      <p:cViewPr varScale="1">
        <p:scale>
          <a:sx n="109" d="100"/>
          <a:sy n="109"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99CFF-A19C-4A46-A4D1-A1508A4D3EA7}" type="datetimeFigureOut">
              <a:rPr lang="en-IN" smtClean="0"/>
              <a:t>16-11-2022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B6656-8809-46E5-A716-527604DBA500}" type="slidenum">
              <a:rPr lang="en-IN" smtClean="0"/>
              <a:t>‹#›</a:t>
            </a:fld>
            <a:endParaRPr lang="en-IN"/>
          </a:p>
        </p:txBody>
      </p:sp>
    </p:spTree>
    <p:extLst>
      <p:ext uri="{BB962C8B-B14F-4D97-AF65-F5344CB8AC3E}">
        <p14:creationId xmlns:p14="http://schemas.microsoft.com/office/powerpoint/2010/main" val="277829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D75C89-43AC-47B5-9B8F-8DC782EC2F92}" type="slidenum">
              <a:rPr lang="en-US" smtClean="0"/>
              <a:pPr/>
              <a:t>1</a:t>
            </a:fld>
            <a:endParaRPr lang="en-US" dirty="0"/>
          </a:p>
        </p:txBody>
      </p:sp>
    </p:spTree>
    <p:extLst>
      <p:ext uri="{BB962C8B-B14F-4D97-AF65-F5344CB8AC3E}">
        <p14:creationId xmlns:p14="http://schemas.microsoft.com/office/powerpoint/2010/main" val="208664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B6656-8809-46E5-A716-527604DBA500}" type="slidenum">
              <a:rPr lang="en-IN" smtClean="0"/>
              <a:t>3</a:t>
            </a:fld>
            <a:endParaRPr lang="en-IN"/>
          </a:p>
        </p:txBody>
      </p:sp>
    </p:spTree>
    <p:extLst>
      <p:ext uri="{BB962C8B-B14F-4D97-AF65-F5344CB8AC3E}">
        <p14:creationId xmlns:p14="http://schemas.microsoft.com/office/powerpoint/2010/main" val="68926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5B6656-8809-46E5-A716-527604DBA500}" type="slidenum">
              <a:rPr lang="en-IN" smtClean="0"/>
              <a:t>73</a:t>
            </a:fld>
            <a:endParaRPr lang="en-IN"/>
          </a:p>
        </p:txBody>
      </p:sp>
    </p:spTree>
    <p:extLst>
      <p:ext uri="{BB962C8B-B14F-4D97-AF65-F5344CB8AC3E}">
        <p14:creationId xmlns:p14="http://schemas.microsoft.com/office/powerpoint/2010/main" val="227767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oleObject" Target="../embeddings/oleObject1.bin"/><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120475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416809301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151158708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691712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3920199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107923052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422066368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287875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148102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41"/>
          <p:cNvGrpSpPr/>
          <p:nvPr userDrawn="1"/>
        </p:nvGrpSpPr>
        <p:grpSpPr>
          <a:xfrm>
            <a:off x="0" y="37010"/>
            <a:ext cx="12192000" cy="6773242"/>
            <a:chOff x="0" y="37010"/>
            <a:chExt cx="9144000" cy="6773242"/>
          </a:xfrm>
        </p:grpSpPr>
        <p:graphicFrame>
          <p:nvGraphicFramePr>
            <p:cNvPr id="22" name="Object 2"/>
            <p:cNvGraphicFramePr>
              <a:graphicFrameLocks noChangeAspect="1"/>
            </p:cNvGraphicFramePr>
            <p:nvPr/>
          </p:nvGraphicFramePr>
          <p:xfrm>
            <a:off x="7256410" y="50074"/>
            <a:ext cx="1752599" cy="443559"/>
          </p:xfrm>
          <a:graphic>
            <a:graphicData uri="http://schemas.openxmlformats.org/presentationml/2006/ole">
              <mc:AlternateContent xmlns:mc="http://schemas.openxmlformats.org/markup-compatibility/2006">
                <mc:Choice xmlns:v="urn:schemas-microsoft-com:vml" Requires="v">
                  <p:oleObj spid="_x0000_s1026" r:id="rId3" imgW="4762119" imgH="1085469" progId="">
                    <p:embed/>
                  </p:oleObj>
                </mc:Choice>
                <mc:Fallback>
                  <p:oleObj r:id="rId3" imgW="4762119" imgH="1085469" progId="">
                    <p:embed/>
                    <p:pic>
                      <p:nvPicPr>
                        <p:cNvPr id="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410" y="50074"/>
                          <a:ext cx="1752599" cy="443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 name="Group 16"/>
            <p:cNvGrpSpPr/>
            <p:nvPr/>
          </p:nvGrpSpPr>
          <p:grpSpPr>
            <a:xfrm>
              <a:off x="122581" y="37010"/>
              <a:ext cx="1779767" cy="457199"/>
              <a:chOff x="3314869" y="1418203"/>
              <a:chExt cx="1779767" cy="491433"/>
            </a:xfrm>
          </p:grpSpPr>
          <p:pic>
            <p:nvPicPr>
              <p:cNvPr id="36" name="Picture 3"/>
              <p:cNvPicPr>
                <a:picLocks noChangeAspect="1" noChangeArrowheads="1"/>
              </p:cNvPicPr>
              <p:nvPr/>
            </p:nvPicPr>
            <p:blipFill>
              <a:blip r:embed="rId5" cstate="print"/>
              <a:srcRect/>
              <a:stretch>
                <a:fillRect/>
              </a:stretch>
            </p:blipFill>
            <p:spPr bwMode="auto">
              <a:xfrm>
                <a:off x="3886199" y="1418203"/>
                <a:ext cx="457201" cy="368415"/>
              </a:xfrm>
              <a:prstGeom prst="rect">
                <a:avLst/>
              </a:prstGeom>
              <a:noFill/>
              <a:ln w="9525">
                <a:noFill/>
                <a:miter lim="800000"/>
                <a:headEnd/>
                <a:tailEnd/>
              </a:ln>
            </p:spPr>
          </p:pic>
          <p:pic>
            <p:nvPicPr>
              <p:cNvPr id="37" name="Picture 5"/>
              <p:cNvPicPr>
                <a:picLocks noChangeAspect="1" noChangeArrowheads="1"/>
              </p:cNvPicPr>
              <p:nvPr/>
            </p:nvPicPr>
            <p:blipFill>
              <a:blip r:embed="rId6" cstate="print">
                <a:lum bright="5000"/>
              </a:blip>
              <a:srcRect/>
              <a:stretch>
                <a:fillRect/>
              </a:stretch>
            </p:blipFill>
            <p:spPr bwMode="auto">
              <a:xfrm>
                <a:off x="4262544" y="1574074"/>
                <a:ext cx="411781" cy="335562"/>
              </a:xfrm>
              <a:prstGeom prst="rect">
                <a:avLst/>
              </a:prstGeom>
              <a:noFill/>
              <a:ln w="9525">
                <a:noFill/>
                <a:miter lim="800000"/>
                <a:headEnd/>
                <a:tailEnd/>
              </a:ln>
            </p:spPr>
          </p:pic>
          <p:sp>
            <p:nvSpPr>
              <p:cNvPr id="38" name="Rectangle 37"/>
              <p:cNvSpPr/>
              <p:nvPr/>
            </p:nvSpPr>
            <p:spPr>
              <a:xfrm>
                <a:off x="3314869" y="1567190"/>
                <a:ext cx="1779767" cy="297740"/>
              </a:xfrm>
              <a:prstGeom prst="rect">
                <a:avLst/>
              </a:prstGeom>
            </p:spPr>
            <p:txBody>
              <a:bodyPr wrap="none">
                <a:spAutoFit/>
              </a:bodyPr>
              <a:lstStyle/>
              <a:p>
                <a:r>
                  <a:rPr lang="en-US" sz="1200" b="1" dirty="0">
                    <a:solidFill>
                      <a:srgbClr val="002060"/>
                    </a:solidFill>
                  </a:rPr>
                  <a:t>KOMATSU INDIA PRIVATE LIMITED</a:t>
                </a:r>
                <a:endParaRPr lang="en-US" sz="1200" b="1" dirty="0"/>
              </a:p>
            </p:txBody>
          </p:sp>
        </p:grpSp>
        <p:sp>
          <p:nvSpPr>
            <p:cNvPr id="24" name="Rectangle 23"/>
            <p:cNvSpPr/>
            <p:nvPr/>
          </p:nvSpPr>
          <p:spPr>
            <a:xfrm>
              <a:off x="34834" y="6450874"/>
              <a:ext cx="2416629" cy="328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rgbClr val="002060"/>
                  </a:solidFill>
                  <a:latin typeface="Playbill" pitchFamily="82" charset="0"/>
                </a:rPr>
                <a:t> </a:t>
              </a:r>
              <a:r>
                <a:rPr lang="en-US" sz="2400" dirty="0">
                  <a:solidFill>
                    <a:srgbClr val="002060"/>
                  </a:solidFill>
                  <a:latin typeface="Playbill" pitchFamily="82" charset="0"/>
                </a:rPr>
                <a:t>ACCOUNTS DEPARTMENT  </a:t>
              </a:r>
              <a:endParaRPr lang="en-US" sz="2400" dirty="0">
                <a:solidFill>
                  <a:srgbClr val="002060"/>
                </a:solidFill>
              </a:endParaRPr>
            </a:p>
          </p:txBody>
        </p:sp>
        <p:grpSp>
          <p:nvGrpSpPr>
            <p:cNvPr id="25" name="Group 39"/>
            <p:cNvGrpSpPr/>
            <p:nvPr/>
          </p:nvGrpSpPr>
          <p:grpSpPr>
            <a:xfrm>
              <a:off x="2488529" y="6500463"/>
              <a:ext cx="3631419" cy="309789"/>
              <a:chOff x="2488529" y="6461274"/>
              <a:chExt cx="3631419" cy="309789"/>
            </a:xfrm>
          </p:grpSpPr>
          <p:pic>
            <p:nvPicPr>
              <p:cNvPr id="29" name="Picture 3"/>
              <p:cNvPicPr>
                <a:picLocks noChangeAspect="1" noChangeArrowheads="1"/>
              </p:cNvPicPr>
              <p:nvPr/>
            </p:nvPicPr>
            <p:blipFill>
              <a:blip r:embed="rId7" cstate="print"/>
              <a:srcRect/>
              <a:stretch>
                <a:fillRect/>
              </a:stretch>
            </p:blipFill>
            <p:spPr bwMode="auto">
              <a:xfrm>
                <a:off x="2488529" y="6477000"/>
                <a:ext cx="468995" cy="274484"/>
              </a:xfrm>
              <a:prstGeom prst="rect">
                <a:avLst/>
              </a:prstGeom>
              <a:noFill/>
              <a:ln w="9525">
                <a:noFill/>
                <a:miter lim="800000"/>
                <a:headEnd/>
                <a:tailEnd/>
              </a:ln>
            </p:spPr>
          </p:pic>
          <p:pic>
            <p:nvPicPr>
              <p:cNvPr id="30" name="Picture 4"/>
              <p:cNvPicPr>
                <a:picLocks noChangeAspect="1" noChangeArrowheads="1"/>
              </p:cNvPicPr>
              <p:nvPr/>
            </p:nvPicPr>
            <p:blipFill>
              <a:blip r:embed="rId8" cstate="print"/>
              <a:srcRect/>
              <a:stretch>
                <a:fillRect/>
              </a:stretch>
            </p:blipFill>
            <p:spPr bwMode="auto">
              <a:xfrm>
                <a:off x="3470362" y="6492419"/>
                <a:ext cx="416882" cy="248953"/>
              </a:xfrm>
              <a:prstGeom prst="rect">
                <a:avLst/>
              </a:prstGeom>
              <a:noFill/>
              <a:ln w="9525">
                <a:noFill/>
                <a:miter lim="800000"/>
                <a:headEnd/>
                <a:tailEnd/>
              </a:ln>
            </p:spPr>
          </p:pic>
          <p:pic>
            <p:nvPicPr>
              <p:cNvPr id="31" name="Picture 5"/>
              <p:cNvPicPr>
                <a:picLocks noChangeAspect="1" noChangeArrowheads="1"/>
              </p:cNvPicPr>
              <p:nvPr/>
            </p:nvPicPr>
            <p:blipFill>
              <a:blip r:embed="rId9" cstate="print"/>
              <a:srcRect/>
              <a:stretch>
                <a:fillRect/>
              </a:stretch>
            </p:blipFill>
            <p:spPr bwMode="auto">
              <a:xfrm>
                <a:off x="3962400" y="6490063"/>
                <a:ext cx="460438" cy="257490"/>
              </a:xfrm>
              <a:prstGeom prst="rect">
                <a:avLst/>
              </a:prstGeom>
              <a:noFill/>
              <a:ln w="9525">
                <a:noFill/>
                <a:miter lim="800000"/>
                <a:headEnd/>
                <a:tailEnd/>
              </a:ln>
            </p:spPr>
          </p:pic>
          <p:pic>
            <p:nvPicPr>
              <p:cNvPr id="32" name="Picture 6"/>
              <p:cNvPicPr>
                <a:picLocks noChangeAspect="1" noChangeArrowheads="1"/>
              </p:cNvPicPr>
              <p:nvPr/>
            </p:nvPicPr>
            <p:blipFill>
              <a:blip r:embed="rId10" cstate="print"/>
              <a:srcRect/>
              <a:stretch>
                <a:fillRect/>
              </a:stretch>
            </p:blipFill>
            <p:spPr bwMode="auto">
              <a:xfrm>
                <a:off x="5071409" y="6490063"/>
                <a:ext cx="452002" cy="251937"/>
              </a:xfrm>
              <a:prstGeom prst="rect">
                <a:avLst/>
              </a:prstGeom>
              <a:noFill/>
              <a:ln w="9525">
                <a:noFill/>
                <a:miter lim="800000"/>
                <a:headEnd/>
                <a:tailEnd/>
              </a:ln>
            </p:spPr>
          </p:pic>
          <p:pic>
            <p:nvPicPr>
              <p:cNvPr id="33" name="Picture 7"/>
              <p:cNvPicPr>
                <a:picLocks noChangeAspect="1" noChangeArrowheads="1"/>
              </p:cNvPicPr>
              <p:nvPr/>
            </p:nvPicPr>
            <p:blipFill>
              <a:blip r:embed="rId11" cstate="print"/>
              <a:srcRect/>
              <a:stretch>
                <a:fillRect/>
              </a:stretch>
            </p:blipFill>
            <p:spPr bwMode="auto">
              <a:xfrm>
                <a:off x="5594886" y="6463937"/>
                <a:ext cx="525062" cy="307126"/>
              </a:xfrm>
              <a:prstGeom prst="rect">
                <a:avLst/>
              </a:prstGeom>
              <a:noFill/>
              <a:ln w="9525">
                <a:noFill/>
                <a:miter lim="800000"/>
                <a:headEnd/>
                <a:tailEnd/>
              </a:ln>
            </p:spPr>
          </p:pic>
          <p:pic>
            <p:nvPicPr>
              <p:cNvPr id="34" name="Picture 8"/>
              <p:cNvPicPr>
                <a:picLocks noChangeAspect="1" noChangeArrowheads="1"/>
              </p:cNvPicPr>
              <p:nvPr/>
            </p:nvPicPr>
            <p:blipFill>
              <a:blip r:embed="rId12" cstate="print"/>
              <a:srcRect/>
              <a:stretch>
                <a:fillRect/>
              </a:stretch>
            </p:blipFill>
            <p:spPr bwMode="auto">
              <a:xfrm>
                <a:off x="4456611" y="6461274"/>
                <a:ext cx="544079" cy="279398"/>
              </a:xfrm>
              <a:prstGeom prst="rect">
                <a:avLst/>
              </a:prstGeom>
              <a:noFill/>
              <a:ln w="9525">
                <a:noFill/>
                <a:miter lim="800000"/>
                <a:headEnd/>
                <a:tailEnd/>
              </a:ln>
            </p:spPr>
          </p:pic>
          <p:pic>
            <p:nvPicPr>
              <p:cNvPr id="35" name="Picture 3"/>
              <p:cNvPicPr>
                <a:picLocks noChangeAspect="1" noChangeArrowheads="1"/>
              </p:cNvPicPr>
              <p:nvPr/>
            </p:nvPicPr>
            <p:blipFill>
              <a:blip r:embed="rId13" cstate="print"/>
              <a:srcRect/>
              <a:stretch>
                <a:fillRect/>
              </a:stretch>
            </p:blipFill>
            <p:spPr bwMode="auto">
              <a:xfrm>
                <a:off x="3015340" y="6487615"/>
                <a:ext cx="384235" cy="265881"/>
              </a:xfrm>
              <a:prstGeom prst="rect">
                <a:avLst/>
              </a:prstGeom>
              <a:noFill/>
              <a:ln w="9525">
                <a:noFill/>
                <a:miter lim="800000"/>
                <a:headEnd/>
                <a:tailEnd/>
              </a:ln>
            </p:spPr>
          </p:pic>
        </p:grpSp>
        <p:cxnSp>
          <p:nvCxnSpPr>
            <p:cNvPr id="26" name="Straight Connector 25"/>
            <p:cNvCxnSpPr/>
            <p:nvPr/>
          </p:nvCxnSpPr>
          <p:spPr>
            <a:xfrm>
              <a:off x="0" y="466549"/>
              <a:ext cx="9144000" cy="0"/>
            </a:xfrm>
            <a:prstGeom prst="line">
              <a:avLst/>
            </a:prstGeom>
            <a:ln w="3175" cmpd="thickThi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516239"/>
              <a:ext cx="9144000" cy="0"/>
            </a:xfrm>
            <a:prstGeom prst="line">
              <a:avLst/>
            </a:prstGeom>
            <a:ln w="28575" cmpd="thickThi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6463937"/>
              <a:ext cx="9144000" cy="0"/>
            </a:xfrm>
            <a:prstGeom prst="line">
              <a:avLst/>
            </a:prstGeom>
            <a:ln w="19050" cmpd="thickThin">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610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20061C40-13DA-4FDE-B5D6-F2752BFD6C20}"/>
              </a:ext>
            </a:extLst>
          </p:cNvPr>
          <p:cNvSpPr>
            <a:spLocks noGrp="1"/>
          </p:cNvSpPr>
          <p:nvPr>
            <p:ph type="tbl" sz="quarter" idx="10"/>
          </p:nvPr>
        </p:nvSpPr>
        <p:spPr>
          <a:xfrm>
            <a:off x="1343530" y="2001837"/>
            <a:ext cx="9504939" cy="2854325"/>
          </a:xfrm>
        </p:spPr>
        <p:txBody>
          <a:bodyPr>
            <a:normAutofit/>
          </a:bodyPr>
          <a:lstStyle>
            <a:lvl1pPr>
              <a:defRPr sz="2800"/>
            </a:lvl1pPr>
          </a:lstStyle>
          <a:p>
            <a:endParaRPr lang="en-US" dirty="0"/>
          </a:p>
        </p:txBody>
      </p:sp>
      <p:sp>
        <p:nvSpPr>
          <p:cNvPr id="7" name="Title 6">
            <a:extLst>
              <a:ext uri="{FF2B5EF4-FFF2-40B4-BE49-F238E27FC236}">
                <a16:creationId xmlns:a16="http://schemas.microsoft.com/office/drawing/2014/main" id="{C62A9A86-A0D2-41FF-9D15-3F05AEB341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795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75703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252469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66786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327338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216218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83689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20323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013DF8-6EF8-4A98-8821-E6468C17C0C3}" type="slidenum">
              <a:rPr lang="en-IN" smtClean="0"/>
              <a:t>‹#›</a:t>
            </a:fld>
            <a:endParaRPr lang="en-IN"/>
          </a:p>
        </p:txBody>
      </p:sp>
    </p:spTree>
    <p:extLst>
      <p:ext uri="{BB962C8B-B14F-4D97-AF65-F5344CB8AC3E}">
        <p14:creationId xmlns:p14="http://schemas.microsoft.com/office/powerpoint/2010/main" val="81395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alphaModFix amt="6000"/>
            <a:lum/>
          </a:blip>
          <a:srcRect/>
          <a:stretch>
            <a:fillRect l="20000" r="2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013DF8-6EF8-4A98-8821-E6468C17C0C3}" type="slidenum">
              <a:rPr lang="en-IN" smtClean="0"/>
              <a:t>‹#›</a:t>
            </a:fld>
            <a:endParaRPr lang="en-IN"/>
          </a:p>
        </p:txBody>
      </p:sp>
    </p:spTree>
    <p:extLst>
      <p:ext uri="{BB962C8B-B14F-4D97-AF65-F5344CB8AC3E}">
        <p14:creationId xmlns:p14="http://schemas.microsoft.com/office/powerpoint/2010/main" val="40484339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73" r:id="rId18"/>
    <p:sldLayoutId id="2147483693" r:id="rId19"/>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yper%20link%20for%20SALARY%20income/Section%2010.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yper%20link%20for%20SALARY%20income/Section%2010.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 Id="rId14" Type="http://schemas.openxmlformats.org/officeDocument/2006/relationships/image" Target="../media/image29.png"/></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yper%20link%20for%20SALARY%20income/Gross%20Annual%20Value.docx"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indiafilings.com/learn/gross-total-income/" TargetMode="External"/><Relationship Id="rId2" Type="http://schemas.openxmlformats.org/officeDocument/2006/relationships/hyperlink" Target="https://www.indiafilings.com/income-tax-filing" TargetMode="External"/><Relationship Id="rId1" Type="http://schemas.openxmlformats.org/officeDocument/2006/relationships/slideLayout" Target="../slideLayouts/slideLayout2.xml"/><Relationship Id="rId4" Type="http://schemas.openxmlformats.org/officeDocument/2006/relationships/hyperlink" Target="https://www.incometaxindiaefiling.gov.in/downloads/incomeTaxReturnUtilities?lang=e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TDS%20Rates.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21-tax-collection-at-soucrce-tcs.pdf"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31.%20provisions%20on%20pymt%20of%20adv.%20tax.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descr="Image result for individual taxation"/>
          <p:cNvSpPr>
            <a:spLocks noChangeAspect="1" noChangeArrowheads="1"/>
          </p:cNvSpPr>
          <p:nvPr/>
        </p:nvSpPr>
        <p:spPr bwMode="auto">
          <a:xfrm>
            <a:off x="1693429" y="2557174"/>
            <a:ext cx="851041" cy="8510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stretch>
            <a:fillRect/>
          </a:stretch>
        </p:blipFill>
        <p:spPr>
          <a:xfrm>
            <a:off x="9698031" y="1354698"/>
            <a:ext cx="2493969" cy="3478430"/>
          </a:xfrm>
          <a:prstGeom prst="rect">
            <a:avLst/>
          </a:prstGeom>
        </p:spPr>
      </p:pic>
      <p:sp>
        <p:nvSpPr>
          <p:cNvPr id="2" name="Rectangle 3">
            <a:extLst>
              <a:ext uri="{FF2B5EF4-FFF2-40B4-BE49-F238E27FC236}">
                <a16:creationId xmlns:a16="http://schemas.microsoft.com/office/drawing/2014/main" id="{D0AB07E2-F985-C6C0-66A7-5E65B1447151}"/>
              </a:ext>
            </a:extLst>
          </p:cNvPr>
          <p:cNvSpPr txBox="1">
            <a:spLocks noChangeArrowheads="1"/>
          </p:cNvSpPr>
          <p:nvPr/>
        </p:nvSpPr>
        <p:spPr>
          <a:xfrm>
            <a:off x="1749508" y="1354698"/>
            <a:ext cx="7786378" cy="167153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Tx/>
              <a:buNone/>
            </a:pPr>
            <a:endParaRPr lang="en-US" altLang="en-US" sz="2400" dirty="0"/>
          </a:p>
        </p:txBody>
      </p:sp>
      <p:sp>
        <p:nvSpPr>
          <p:cNvPr id="3" name="Title 2">
            <a:extLst>
              <a:ext uri="{FF2B5EF4-FFF2-40B4-BE49-F238E27FC236}">
                <a16:creationId xmlns:a16="http://schemas.microsoft.com/office/drawing/2014/main" id="{6F63FC62-8A05-5842-FB95-848DD244B545}"/>
              </a:ext>
            </a:extLst>
          </p:cNvPr>
          <p:cNvSpPr>
            <a:spLocks noGrp="1"/>
          </p:cNvSpPr>
          <p:nvPr>
            <p:ph type="title"/>
          </p:nvPr>
        </p:nvSpPr>
        <p:spPr>
          <a:xfrm>
            <a:off x="646111" y="452717"/>
            <a:ext cx="9404723" cy="2334025"/>
          </a:xfrm>
        </p:spPr>
        <p:txBody>
          <a:bodyPr/>
          <a:lstStyle/>
          <a:p>
            <a:r>
              <a:rPr lang="en-US" altLang="en-US" sz="4400" dirty="0"/>
              <a:t>“In this world nothing can be said to be 	certain, except death and taxes.”</a:t>
            </a:r>
            <a:br>
              <a:rPr lang="en-US" altLang="en-US" sz="4400" dirty="0"/>
            </a:br>
            <a:r>
              <a:rPr lang="en-US" altLang="en-US" sz="4400" dirty="0"/>
              <a:t>	</a:t>
            </a:r>
            <a:r>
              <a:rPr lang="en-US" altLang="en-US" sz="3200" dirty="0"/>
              <a:t>Benjamin Franklin </a:t>
            </a:r>
            <a:br>
              <a:rPr lang="en-US" altLang="en-US" sz="3200" dirty="0"/>
            </a:br>
            <a:endParaRPr lang="en-IN" dirty="0"/>
          </a:p>
        </p:txBody>
      </p:sp>
      <p:sp>
        <p:nvSpPr>
          <p:cNvPr id="4" name="Content Placeholder 3">
            <a:extLst>
              <a:ext uri="{FF2B5EF4-FFF2-40B4-BE49-F238E27FC236}">
                <a16:creationId xmlns:a16="http://schemas.microsoft.com/office/drawing/2014/main" id="{804B5F17-2A27-E0A0-D63E-38FCA92A1A39}"/>
              </a:ext>
            </a:extLst>
          </p:cNvPr>
          <p:cNvSpPr>
            <a:spLocks noGrp="1"/>
          </p:cNvSpPr>
          <p:nvPr>
            <p:ph idx="1"/>
          </p:nvPr>
        </p:nvSpPr>
        <p:spPr>
          <a:xfrm>
            <a:off x="1104292" y="2557174"/>
            <a:ext cx="9552821" cy="4093997"/>
          </a:xfrm>
        </p:spPr>
        <p:txBody>
          <a:bodyPr>
            <a:normAutofit/>
          </a:bodyPr>
          <a:lstStyle/>
          <a:p>
            <a:pPr>
              <a:lnSpc>
                <a:spcPct val="160000"/>
              </a:lnSpc>
              <a:buFont typeface="Wingdings" panose="05000000000000000000" pitchFamily="2" charset="2"/>
              <a:buChar char="Ø"/>
            </a:pPr>
            <a:r>
              <a:rPr lang="en-US" sz="2200" dirty="0">
                <a:solidFill>
                  <a:srgbClr val="000000"/>
                </a:solidFill>
              </a:rPr>
              <a:t>Tax is a mandatory liability for every citizen of the country. There are two types of tax in India </a:t>
            </a:r>
          </a:p>
          <a:p>
            <a:pPr marL="0" indent="0">
              <a:lnSpc>
                <a:spcPct val="160000"/>
              </a:lnSpc>
              <a:buNone/>
            </a:pPr>
            <a:r>
              <a:rPr lang="en-US" sz="2200" dirty="0">
                <a:solidFill>
                  <a:srgbClr val="000000"/>
                </a:solidFill>
              </a:rPr>
              <a:t>	i.e. Direct and Indirect. </a:t>
            </a:r>
          </a:p>
          <a:p>
            <a:pPr>
              <a:lnSpc>
                <a:spcPct val="160000"/>
              </a:lnSpc>
              <a:buFont typeface="Wingdings" panose="05000000000000000000" pitchFamily="2" charset="2"/>
              <a:buChar char="Ø"/>
            </a:pPr>
            <a:r>
              <a:rPr lang="en-US" sz="2200" dirty="0">
                <a:solidFill>
                  <a:srgbClr val="000000"/>
                </a:solidFill>
              </a:rPr>
              <a:t>Taxation in India is rooted from the ancient period. Present Indian tax system is based on this ancient tax system which was based on the theory of maximum social welfare.</a:t>
            </a:r>
            <a:endParaRPr lang="en-IN" sz="2200" dirty="0"/>
          </a:p>
          <a:p>
            <a:pPr>
              <a:buFont typeface="Wingdings" panose="05000000000000000000" pitchFamily="2" charset="2"/>
              <a:buChar char="Ø"/>
            </a:pPr>
            <a:endParaRPr lang="en-IN" sz="2200" dirty="0"/>
          </a:p>
        </p:txBody>
      </p:sp>
    </p:spTree>
    <p:extLst>
      <p:ext uri="{BB962C8B-B14F-4D97-AF65-F5344CB8AC3E}">
        <p14:creationId xmlns:p14="http://schemas.microsoft.com/office/powerpoint/2010/main" val="240738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91925788-B286-40BD-8C5E-A954CFDA3866}"/>
              </a:ext>
            </a:extLst>
          </p:cNvPr>
          <p:cNvGraphicFramePr>
            <a:graphicFrameLocks/>
          </p:cNvGraphicFramePr>
          <p:nvPr/>
        </p:nvGraphicFramePr>
        <p:xfrm>
          <a:off x="1399757" y="2916835"/>
          <a:ext cx="9789723" cy="2499360"/>
        </p:xfrm>
        <a:graphic>
          <a:graphicData uri="http://schemas.openxmlformats.org/drawingml/2006/table">
            <a:tbl>
              <a:tblPr firstRow="1" bandRow="1">
                <a:tableStyleId>{E8B1032C-EA38-4F05-BA0D-38AFFFC7BED3}</a:tableStyleId>
              </a:tblPr>
              <a:tblGrid>
                <a:gridCol w="7969319">
                  <a:extLst>
                    <a:ext uri="{9D8B030D-6E8A-4147-A177-3AD203B41FA5}">
                      <a16:colId xmlns:a16="http://schemas.microsoft.com/office/drawing/2014/main" val="20000"/>
                    </a:ext>
                  </a:extLst>
                </a:gridCol>
                <a:gridCol w="1820404">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Income</a:t>
                      </a:r>
                    </a:p>
                    <a:p>
                      <a:pPr algn="ctr"/>
                      <a:endParaRPr lang="en-US" sz="2800" kern="1200" dirty="0">
                        <a:solidFill>
                          <a:schemeClr val="tx1"/>
                        </a:solidFill>
                        <a:latin typeface="Eras Medium ITC" panose="020B0602030504020804" pitchFamily="34" charset="0"/>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Tax rate</a:t>
                      </a:r>
                      <a:endParaRPr lang="en-IN" sz="2800" kern="1200" dirty="0">
                        <a:solidFill>
                          <a:schemeClr val="tx1"/>
                        </a:solidFill>
                      </a:endParaRPr>
                    </a:p>
                    <a:p>
                      <a:pPr algn="ctr"/>
                      <a:endParaRPr lang="en-US" sz="2800" kern="1200" dirty="0">
                        <a:solidFill>
                          <a:schemeClr val="tx1"/>
                        </a:solidFill>
                        <a:latin typeface="Eras Medium ITC" panose="020B0602030504020804" pitchFamily="34" charset="0"/>
                        <a:ea typeface="+mn-ea"/>
                        <a:cs typeface="Andalus" pitchFamily="18" charset="-78"/>
                      </a:endParaRPr>
                    </a:p>
                  </a:txBody>
                  <a:tcPr/>
                </a:tc>
                <a:extLst>
                  <a:ext uri="{0D108BD9-81ED-4DB2-BD59-A6C34878D82A}">
                    <a16:rowId xmlns:a16="http://schemas.microsoft.com/office/drawing/2014/main" val="1000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Income upto Rs. 5,00,000/-</a:t>
                      </a:r>
                      <a:endParaRPr lang="en-IN" sz="2800" kern="1200" dirty="0">
                        <a:solidFill>
                          <a:schemeClr val="tx1"/>
                        </a:solidFill>
                        <a:latin typeface="Eras Medium ITC" panose="020B06020305040208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NIL</a:t>
                      </a:r>
                      <a:endParaRPr lang="en-US" sz="2800" kern="1200" dirty="0">
                        <a:solidFill>
                          <a:schemeClr val="tx1"/>
                        </a:solidFill>
                        <a:latin typeface="Eras Medium ITC" panose="020B0602030504020804" pitchFamily="34" charset="0"/>
                      </a:endParaRPr>
                    </a:p>
                  </a:txBody>
                  <a:tcPr/>
                </a:tc>
                <a:extLst>
                  <a:ext uri="{0D108BD9-81ED-4DB2-BD59-A6C34878D82A}">
                    <a16:rowId xmlns:a16="http://schemas.microsoft.com/office/drawing/2014/main" val="1000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Income from Rs. 5,00,001/- to Rs. 10,00,000/-</a:t>
                      </a:r>
                      <a:endParaRPr lang="en-IN" sz="2800" kern="1200" dirty="0">
                        <a:solidFill>
                          <a:schemeClr val="tx1"/>
                        </a:solidFill>
                        <a:latin typeface="Eras Medium ITC" panose="020B0602030504020804" pitchFamily="34" charset="0"/>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20%</a:t>
                      </a:r>
                      <a:endParaRPr lang="en-US" sz="2800" kern="1200" dirty="0">
                        <a:solidFill>
                          <a:schemeClr val="tx1"/>
                        </a:solidFill>
                        <a:latin typeface="Eras Medium ITC" panose="020B0602030504020804" pitchFamily="34" charset="0"/>
                      </a:endParaRPr>
                    </a:p>
                  </a:txBody>
                  <a:tcPr/>
                </a:tc>
                <a:extLst>
                  <a:ext uri="{0D108BD9-81ED-4DB2-BD59-A6C34878D82A}">
                    <a16:rowId xmlns:a16="http://schemas.microsoft.com/office/drawing/2014/main" val="1000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Above Rs. 10,00,000/-</a:t>
                      </a:r>
                      <a:endParaRPr lang="en-IN" sz="2800" kern="1200" dirty="0">
                        <a:solidFill>
                          <a:schemeClr val="tx1"/>
                        </a:solidFill>
                        <a:latin typeface="Eras Medium ITC" panose="020B06020305040208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30%</a:t>
                      </a:r>
                      <a:endParaRPr lang="en-US" sz="2800" kern="1200" dirty="0">
                        <a:solidFill>
                          <a:schemeClr val="tx1"/>
                        </a:solidFill>
                        <a:latin typeface="Eras Medium ITC" panose="020B0602030504020804" pitchFamily="34" charset="0"/>
                      </a:endParaRPr>
                    </a:p>
                  </a:txBody>
                  <a:tcPr/>
                </a:tc>
                <a:extLst>
                  <a:ext uri="{0D108BD9-81ED-4DB2-BD59-A6C34878D82A}">
                    <a16:rowId xmlns:a16="http://schemas.microsoft.com/office/drawing/2014/main" val="10003"/>
                  </a:ext>
                </a:extLst>
              </a:tr>
            </a:tbl>
          </a:graphicData>
        </a:graphic>
      </p:graphicFrame>
      <p:sp>
        <p:nvSpPr>
          <p:cNvPr id="4" name="Title 1">
            <a:extLst>
              <a:ext uri="{FF2B5EF4-FFF2-40B4-BE49-F238E27FC236}">
                <a16:creationId xmlns:a16="http://schemas.microsoft.com/office/drawing/2014/main" id="{A725F89D-55A8-483C-B305-98C174A60990}"/>
              </a:ext>
            </a:extLst>
          </p:cNvPr>
          <p:cNvSpPr txBox="1">
            <a:spLocks/>
          </p:cNvSpPr>
          <p:nvPr/>
        </p:nvSpPr>
        <p:spPr>
          <a:xfrm>
            <a:off x="1173516" y="712191"/>
            <a:ext cx="10254662" cy="949461"/>
          </a:xfrm>
          <a:prstGeom prst="rect">
            <a:avLst/>
          </a:prstGeom>
        </p:spPr>
        <p:txBody>
          <a:bodyPr vert="horz" lIns="91440" tIns="45720" rIns="91440" bIns="45720" rtlCol="0" anchor="t">
            <a:noAutofit/>
          </a:bodyPr>
          <a:lstStyle>
            <a:lvl1pPr>
              <a:spcBef>
                <a:spcPct val="0"/>
              </a:spcBef>
              <a:buNone/>
              <a:defRPr sz="4200" b="0" i="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3600" dirty="0"/>
              <a:t>TAX SLAB: INDIVIDUAL (MALE/FEMALE) 80 YEARS AND ABOVE</a:t>
            </a:r>
            <a:endParaRPr lang="en-IN" sz="3600" dirty="0"/>
          </a:p>
        </p:txBody>
      </p:sp>
    </p:spTree>
    <p:extLst>
      <p:ext uri="{BB962C8B-B14F-4D97-AF65-F5344CB8AC3E}">
        <p14:creationId xmlns:p14="http://schemas.microsoft.com/office/powerpoint/2010/main" val="41161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91925788-B286-40BD-8C5E-A954CFDA3866}"/>
              </a:ext>
            </a:extLst>
          </p:cNvPr>
          <p:cNvGraphicFramePr>
            <a:graphicFrameLocks/>
          </p:cNvGraphicFramePr>
          <p:nvPr/>
        </p:nvGraphicFramePr>
        <p:xfrm>
          <a:off x="1081096" y="2024765"/>
          <a:ext cx="9789723" cy="4572000"/>
        </p:xfrm>
        <a:graphic>
          <a:graphicData uri="http://schemas.openxmlformats.org/drawingml/2006/table">
            <a:tbl>
              <a:tblPr firstRow="1" bandRow="1">
                <a:tableStyleId>{E8B1032C-EA38-4F05-BA0D-38AFFFC7BED3}</a:tableStyleId>
              </a:tblPr>
              <a:tblGrid>
                <a:gridCol w="6175110">
                  <a:extLst>
                    <a:ext uri="{9D8B030D-6E8A-4147-A177-3AD203B41FA5}">
                      <a16:colId xmlns:a16="http://schemas.microsoft.com/office/drawing/2014/main" val="20000"/>
                    </a:ext>
                  </a:extLst>
                </a:gridCol>
                <a:gridCol w="3614613">
                  <a:extLst>
                    <a:ext uri="{9D8B030D-6E8A-4147-A177-3AD203B41FA5}">
                      <a16:colId xmlns:a16="http://schemas.microsoft.com/office/drawing/2014/main" val="20001"/>
                    </a:ext>
                  </a:extLst>
                </a:gridCol>
              </a:tblGrid>
              <a:tr h="425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Income</a:t>
                      </a:r>
                      <a:endParaRPr lang="en-IN" sz="2400" kern="1200" dirty="0">
                        <a:solidFill>
                          <a:schemeClr val="tx2"/>
                        </a:solidFill>
                        <a:latin typeface="Eras Medium ITC" panose="020B06020305040208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Rate</a:t>
                      </a:r>
                      <a:endParaRPr lang="en-IN" sz="2400" kern="1200" dirty="0">
                        <a:solidFill>
                          <a:schemeClr val="tx2"/>
                        </a:solidFill>
                        <a:latin typeface="Eras Medium ITC" panose="020B0602030504020804" pitchFamily="34" charset="0"/>
                      </a:endParaRPr>
                    </a:p>
                  </a:txBody>
                  <a:tcPr/>
                </a:tc>
                <a:extLst>
                  <a:ext uri="{0D108BD9-81ED-4DB2-BD59-A6C34878D82A}">
                    <a16:rowId xmlns:a16="http://schemas.microsoft.com/office/drawing/2014/main" val="10000"/>
                  </a:ext>
                </a:extLst>
              </a:tr>
              <a:tr h="776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Income of Rs. 50 Lakhs &gt; Rs. 1 Crore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(including CG u/s. 111A &amp;112A)</a:t>
                      </a:r>
                      <a:endParaRPr lang="en-IN" sz="2400" kern="1200" dirty="0">
                        <a:solidFill>
                          <a:schemeClr val="tx2"/>
                        </a:solidFill>
                        <a:latin typeface="Eras Medium ITC" panose="020B06020305040208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10%</a:t>
                      </a:r>
                      <a:endParaRPr lang="en-US" sz="2400" kern="1200" dirty="0">
                        <a:solidFill>
                          <a:schemeClr val="tx2"/>
                        </a:solidFill>
                        <a:latin typeface="Eras Medium ITC" panose="020B0602030504020804" pitchFamily="34" charset="0"/>
                      </a:endParaRPr>
                    </a:p>
                  </a:txBody>
                  <a:tcPr/>
                </a:tc>
                <a:extLst>
                  <a:ext uri="{0D108BD9-81ED-4DB2-BD59-A6C34878D82A}">
                    <a16:rowId xmlns:a16="http://schemas.microsoft.com/office/drawing/2014/main" val="10001"/>
                  </a:ext>
                </a:extLst>
              </a:tr>
              <a:tr h="776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Income of Rs. 1 Crore &gt; Rs. 2 Crore</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(including CG u/s. 111A &amp;112A)</a:t>
                      </a:r>
                      <a:endParaRPr lang="en-IN" sz="2400" kern="1200" dirty="0">
                        <a:solidFill>
                          <a:schemeClr val="tx2"/>
                        </a:solidFill>
                        <a:latin typeface="Eras Medium ITC" panose="020B0602030504020804" pitchFamily="34" charset="0"/>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15%</a:t>
                      </a:r>
                      <a:endParaRPr lang="en-US" sz="2400" kern="1200" dirty="0">
                        <a:solidFill>
                          <a:schemeClr val="tx2"/>
                        </a:solidFill>
                        <a:latin typeface="Eras Medium ITC" panose="020B0602030504020804" pitchFamily="34" charset="0"/>
                      </a:endParaRPr>
                    </a:p>
                  </a:txBody>
                  <a:tcPr/>
                </a:tc>
                <a:extLst>
                  <a:ext uri="{0D108BD9-81ED-4DB2-BD59-A6C34878D82A}">
                    <a16:rowId xmlns:a16="http://schemas.microsoft.com/office/drawing/2014/main" val="10002"/>
                  </a:ext>
                </a:extLst>
              </a:tr>
              <a:tr h="776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Income of Rs. 2 Crores &gt; Rs. 5 Crores</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(Excluding CG u/s. 111A &amp;112A)</a:t>
                      </a:r>
                      <a:endParaRPr lang="en-IN" sz="2400" kern="1200" dirty="0">
                        <a:solidFill>
                          <a:schemeClr val="tx2"/>
                        </a:solidFill>
                        <a:latin typeface="Eras Medium ITC" panose="020B06020305040208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25%</a:t>
                      </a:r>
                      <a:endParaRPr lang="en-US" sz="2400" kern="1200" dirty="0">
                        <a:solidFill>
                          <a:schemeClr val="tx2"/>
                        </a:solidFill>
                        <a:latin typeface="Eras Medium ITC" panose="020B0602030504020804" pitchFamily="34" charset="0"/>
                      </a:endParaRPr>
                    </a:p>
                  </a:txBody>
                  <a:tcPr/>
                </a:tc>
                <a:extLst>
                  <a:ext uri="{0D108BD9-81ED-4DB2-BD59-A6C34878D82A}">
                    <a16:rowId xmlns:a16="http://schemas.microsoft.com/office/drawing/2014/main" val="10003"/>
                  </a:ext>
                </a:extLst>
              </a:tr>
              <a:tr h="776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Income of Rs. 5 Crores &gt;</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(Excluding CG u/s. 111A &amp;112A)</a:t>
                      </a:r>
                      <a:endParaRPr lang="en-IN" sz="2400" kern="1200" dirty="0">
                        <a:solidFill>
                          <a:schemeClr val="tx2"/>
                        </a:solidFill>
                        <a:latin typeface="Eras Medium ITC" panose="020B06020305040208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37%</a:t>
                      </a:r>
                      <a:endParaRPr lang="en-US" sz="2400" kern="1200" dirty="0">
                        <a:solidFill>
                          <a:schemeClr val="tx2"/>
                        </a:solidFill>
                        <a:latin typeface="Eras Medium ITC" panose="020B0602030504020804" pitchFamily="34" charset="0"/>
                      </a:endParaRPr>
                    </a:p>
                  </a:txBody>
                  <a:tcPr/>
                </a:tc>
                <a:extLst>
                  <a:ext uri="{0D108BD9-81ED-4DB2-BD59-A6C34878D82A}">
                    <a16:rowId xmlns:a16="http://schemas.microsoft.com/office/drawing/2014/main" val="3292813127"/>
                  </a:ext>
                </a:extLst>
              </a:tr>
              <a:tr h="776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Income of Rs. 2 Crore &gt;</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solidFill>
                            <a:schemeClr val="tx2"/>
                          </a:solidFill>
                        </a:rPr>
                        <a:t>(including CG u/s. 111A &amp;112A)</a:t>
                      </a:r>
                      <a:endParaRPr lang="en-IN" sz="2400" kern="1200" dirty="0">
                        <a:solidFill>
                          <a:schemeClr val="tx2"/>
                        </a:solidFill>
                        <a:latin typeface="Eras Medium ITC" panose="020B0602030504020804" pitchFamily="34" charset="0"/>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15%</a:t>
                      </a:r>
                      <a:endParaRPr lang="en-US" sz="2400" kern="1200" dirty="0">
                        <a:solidFill>
                          <a:schemeClr val="tx2"/>
                        </a:solidFill>
                        <a:latin typeface="Eras Medium ITC" panose="020B0602030504020804" pitchFamily="34" charset="0"/>
                      </a:endParaRPr>
                    </a:p>
                  </a:txBody>
                  <a:tcPr/>
                </a:tc>
                <a:extLst>
                  <a:ext uri="{0D108BD9-81ED-4DB2-BD59-A6C34878D82A}">
                    <a16:rowId xmlns:a16="http://schemas.microsoft.com/office/drawing/2014/main" val="3763657245"/>
                  </a:ext>
                </a:extLst>
              </a:tr>
            </a:tbl>
          </a:graphicData>
        </a:graphic>
      </p:graphicFrame>
      <p:sp>
        <p:nvSpPr>
          <p:cNvPr id="4" name="Title 1">
            <a:extLst>
              <a:ext uri="{FF2B5EF4-FFF2-40B4-BE49-F238E27FC236}">
                <a16:creationId xmlns:a16="http://schemas.microsoft.com/office/drawing/2014/main" id="{A725F89D-55A8-483C-B305-98C174A60990}"/>
              </a:ext>
            </a:extLst>
          </p:cNvPr>
          <p:cNvSpPr txBox="1">
            <a:spLocks/>
          </p:cNvSpPr>
          <p:nvPr/>
        </p:nvSpPr>
        <p:spPr>
          <a:xfrm>
            <a:off x="968669" y="856131"/>
            <a:ext cx="10254662" cy="726863"/>
          </a:xfrm>
          <a:prstGeom prst="rect">
            <a:avLst/>
          </a:prstGeom>
        </p:spPr>
        <p:txBody>
          <a:bodyPr vert="horz" lIns="91440" tIns="45720" rIns="91440" bIns="45720" rtlCol="0" anchor="t">
            <a:normAutofit fontScale="97500"/>
          </a:bodyPr>
          <a:lstStyle>
            <a:lvl1pPr algn="just" defTabSz="891083" rtl="0" eaLnBrk="1" latinLnBrk="0" hangingPunct="1">
              <a:lnSpc>
                <a:spcPct val="89000"/>
              </a:lnSpc>
              <a:spcBef>
                <a:spcPct val="0"/>
              </a:spcBef>
              <a:buNone/>
              <a:defRPr sz="4288" kern="1200" baseline="0">
                <a:solidFill>
                  <a:schemeClr val="tx2"/>
                </a:solidFill>
                <a:latin typeface="Footlight MT Light" panose="0204060206030A020304" pitchFamily="18" charset="0"/>
                <a:ea typeface="+mj-ea"/>
                <a:cs typeface="+mj-cs"/>
              </a:defRPr>
            </a:lvl1pPr>
          </a:lstStyle>
          <a:p>
            <a:pPr algn="l"/>
            <a:r>
              <a:rPr lang="en-US" sz="3600" dirty="0">
                <a:latin typeface="+mj-lt"/>
              </a:rPr>
              <a:t>SURCHARGE</a:t>
            </a:r>
            <a:endParaRPr lang="en-IN" sz="3600" dirty="0">
              <a:latin typeface="+mj-lt"/>
            </a:endParaRPr>
          </a:p>
        </p:txBody>
      </p:sp>
    </p:spTree>
    <p:extLst>
      <p:ext uri="{BB962C8B-B14F-4D97-AF65-F5344CB8AC3E}">
        <p14:creationId xmlns:p14="http://schemas.microsoft.com/office/powerpoint/2010/main" val="413621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l="20000" r="20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25F89D-55A8-483C-B305-98C174A60990}"/>
              </a:ext>
            </a:extLst>
          </p:cNvPr>
          <p:cNvSpPr txBox="1">
            <a:spLocks/>
          </p:cNvSpPr>
          <p:nvPr/>
        </p:nvSpPr>
        <p:spPr>
          <a:xfrm>
            <a:off x="1167286" y="800037"/>
            <a:ext cx="10254662" cy="846786"/>
          </a:xfrm>
          <a:prstGeom prst="rect">
            <a:avLst/>
          </a:prstGeom>
        </p:spPr>
        <p:txBody>
          <a:bodyPr vert="horz" lIns="91440" tIns="45720" rIns="91440" bIns="45720" rtlCol="0" anchor="t">
            <a:normAutofit fontScale="97500"/>
          </a:bodyPr>
          <a:lstStyle>
            <a:lvl1pPr algn="just" defTabSz="891083" rtl="0" eaLnBrk="1" latinLnBrk="0" hangingPunct="1">
              <a:lnSpc>
                <a:spcPct val="89000"/>
              </a:lnSpc>
              <a:spcBef>
                <a:spcPct val="0"/>
              </a:spcBef>
              <a:buNone/>
              <a:defRPr sz="4288" kern="1200" baseline="0">
                <a:solidFill>
                  <a:schemeClr val="tx2"/>
                </a:solidFill>
                <a:latin typeface="Footlight MT Light" panose="0204060206030A020304" pitchFamily="18" charset="0"/>
                <a:ea typeface="+mj-ea"/>
                <a:cs typeface="+mj-cs"/>
              </a:defRPr>
            </a:lvl1pPr>
          </a:lstStyle>
          <a:p>
            <a:pPr algn="l"/>
            <a:r>
              <a:rPr lang="en-US" sz="3600" dirty="0">
                <a:latin typeface="+mj-lt"/>
              </a:rPr>
              <a:t>EFFECTIVE</a:t>
            </a:r>
            <a:r>
              <a:rPr lang="en-US" sz="3600" b="1" dirty="0">
                <a:solidFill>
                  <a:schemeClr val="bg2"/>
                </a:solidFill>
                <a:latin typeface="+mn-lt"/>
              </a:rPr>
              <a:t> </a:t>
            </a:r>
            <a:r>
              <a:rPr lang="en-US" sz="3600" dirty="0">
                <a:latin typeface="+mj-lt"/>
              </a:rPr>
              <a:t>RATE</a:t>
            </a:r>
            <a:endParaRPr lang="en-IN" sz="3600" dirty="0">
              <a:latin typeface="+mj-lt"/>
            </a:endParaRPr>
          </a:p>
        </p:txBody>
      </p:sp>
      <p:graphicFrame>
        <p:nvGraphicFramePr>
          <p:cNvPr id="5" name="Content Placeholder 3">
            <a:extLst>
              <a:ext uri="{FF2B5EF4-FFF2-40B4-BE49-F238E27FC236}">
                <a16:creationId xmlns:a16="http://schemas.microsoft.com/office/drawing/2014/main" id="{AFAD7F03-7F7B-4615-B7A1-063BA59DAAA4}"/>
              </a:ext>
            </a:extLst>
          </p:cNvPr>
          <p:cNvGraphicFramePr>
            <a:graphicFrameLocks/>
          </p:cNvGraphicFramePr>
          <p:nvPr/>
        </p:nvGraphicFramePr>
        <p:xfrm>
          <a:off x="1167286" y="2082547"/>
          <a:ext cx="9789723" cy="4572000"/>
        </p:xfrm>
        <a:graphic>
          <a:graphicData uri="http://schemas.openxmlformats.org/drawingml/2006/table">
            <a:tbl>
              <a:tblPr firstRow="1" bandRow="1">
                <a:tableStyleId>{E8B1032C-EA38-4F05-BA0D-38AFFFC7BED3}</a:tableStyleId>
              </a:tblPr>
              <a:tblGrid>
                <a:gridCol w="6767346">
                  <a:extLst>
                    <a:ext uri="{9D8B030D-6E8A-4147-A177-3AD203B41FA5}">
                      <a16:colId xmlns:a16="http://schemas.microsoft.com/office/drawing/2014/main" val="20000"/>
                    </a:ext>
                  </a:extLst>
                </a:gridCol>
                <a:gridCol w="3022377">
                  <a:extLst>
                    <a:ext uri="{9D8B030D-6E8A-4147-A177-3AD203B41FA5}">
                      <a16:colId xmlns:a16="http://schemas.microsoft.com/office/drawing/2014/main" val="20001"/>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rPr>
                        <a:t>Income</a:t>
                      </a:r>
                      <a:endParaRPr lang="en-IN" sz="2400" kern="1200" dirty="0">
                        <a:solidFill>
                          <a:schemeClr val="tx1"/>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rPr>
                        <a:t>Rate</a:t>
                      </a:r>
                      <a:endParaRPr lang="en-IN" sz="2400" kern="1200" dirty="0">
                        <a:solidFill>
                          <a:schemeClr val="tx1"/>
                        </a:solidFill>
                        <a:latin typeface="+mn-lt"/>
                      </a:endParaRPr>
                    </a:p>
                  </a:txBody>
                  <a:tcPr/>
                </a:tc>
                <a:extLst>
                  <a:ext uri="{0D108BD9-81ED-4DB2-BD59-A6C34878D82A}">
                    <a16:rowId xmlns:a16="http://schemas.microsoft.com/office/drawing/2014/main" val="1000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Income of Rs. 50 Lakhs &gt; Rs. 1 Crore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(including CG u/s. 111A &amp;112A)</a:t>
                      </a:r>
                      <a:endParaRPr lang="en-IN" sz="2400" kern="12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t>34.32%</a:t>
                      </a:r>
                      <a:endParaRPr lang="en-US" sz="2400" kern="1200" dirty="0">
                        <a:latin typeface="+mn-lt"/>
                      </a:endParaRPr>
                    </a:p>
                  </a:txBody>
                  <a:tcPr/>
                </a:tc>
                <a:extLst>
                  <a:ext uri="{0D108BD9-81ED-4DB2-BD59-A6C34878D82A}">
                    <a16:rowId xmlns:a16="http://schemas.microsoft.com/office/drawing/2014/main" val="1000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Income of Rs. 1 Crore </a:t>
                      </a:r>
                      <a:r>
                        <a:rPr lang="en-IN" sz="2400" kern="1200" dirty="0">
                          <a:solidFill>
                            <a:srgbClr val="FF0000"/>
                          </a:solidFill>
                        </a:rPr>
                        <a:t>&gt; Rs. 2 Crore</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(including CG u/s. 111A &amp;112A)</a:t>
                      </a:r>
                      <a:endParaRPr lang="en-IN" sz="2400" kern="1200" dirty="0">
                        <a:solidFill>
                          <a:schemeClr val="tx1"/>
                        </a:solidFill>
                        <a:latin typeface="+mn-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t>35.88%</a:t>
                      </a:r>
                      <a:endParaRPr lang="en-US" sz="2400" kern="1200" dirty="0">
                        <a:latin typeface="+mn-lt"/>
                      </a:endParaRPr>
                    </a:p>
                  </a:txBody>
                  <a:tcPr/>
                </a:tc>
                <a:extLst>
                  <a:ext uri="{0D108BD9-81ED-4DB2-BD59-A6C34878D82A}">
                    <a16:rowId xmlns:a16="http://schemas.microsoft.com/office/drawing/2014/main" val="1000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Income of Rs. 2 Crores &gt; Rs. 5 Crores</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(Excluding CG u/s. 111A &amp;112A)</a:t>
                      </a:r>
                      <a:endParaRPr lang="en-IN" sz="2400" kern="12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t>39.00%</a:t>
                      </a:r>
                      <a:endParaRPr lang="en-US" sz="2400" kern="1200" dirty="0">
                        <a:latin typeface="+mn-lt"/>
                      </a:endParaRPr>
                    </a:p>
                  </a:txBody>
                  <a:tcPr/>
                </a:tc>
                <a:extLst>
                  <a:ext uri="{0D108BD9-81ED-4DB2-BD59-A6C34878D82A}">
                    <a16:rowId xmlns:a16="http://schemas.microsoft.com/office/drawing/2014/main" val="10003"/>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Income of Rs. 5 Crores &gt;</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(Excluding CG u/s. 111A &amp;112A)</a:t>
                      </a:r>
                      <a:endParaRPr lang="en-IN" sz="2400" kern="12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t>42.74%</a:t>
                      </a:r>
                      <a:endParaRPr lang="en-US" sz="2400" kern="1200" dirty="0">
                        <a:latin typeface="+mn-lt"/>
                      </a:endParaRPr>
                    </a:p>
                  </a:txBody>
                  <a:tcPr/>
                </a:tc>
                <a:extLst>
                  <a:ext uri="{0D108BD9-81ED-4DB2-BD59-A6C34878D82A}">
                    <a16:rowId xmlns:a16="http://schemas.microsoft.com/office/drawing/2014/main" val="3292813127"/>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Income of </a:t>
                      </a:r>
                      <a:r>
                        <a:rPr lang="en-IN" sz="2400" kern="1200" dirty="0">
                          <a:solidFill>
                            <a:srgbClr val="FF0000"/>
                          </a:solidFill>
                        </a:rPr>
                        <a:t>Rs. 2 Crore &gt;</a:t>
                      </a:r>
                    </a:p>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a:t>(including CG u/s. 111A &amp;112A)</a:t>
                      </a:r>
                      <a:endParaRPr lang="en-IN" sz="2400" kern="1200" dirty="0">
                        <a:solidFill>
                          <a:schemeClr val="tx1"/>
                        </a:solidFill>
                        <a:latin typeface="+mn-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t>35.88%</a:t>
                      </a:r>
                      <a:endParaRPr lang="en-US" sz="2400" kern="1200" dirty="0">
                        <a:latin typeface="+mn-lt"/>
                      </a:endParaRPr>
                    </a:p>
                  </a:txBody>
                  <a:tcPr/>
                </a:tc>
                <a:extLst>
                  <a:ext uri="{0D108BD9-81ED-4DB2-BD59-A6C34878D82A}">
                    <a16:rowId xmlns:a16="http://schemas.microsoft.com/office/drawing/2014/main" val="3763657245"/>
                  </a:ext>
                </a:extLst>
              </a:tr>
            </a:tbl>
          </a:graphicData>
        </a:graphic>
      </p:graphicFrame>
    </p:spTree>
    <p:extLst>
      <p:ext uri="{BB962C8B-B14F-4D97-AF65-F5344CB8AC3E}">
        <p14:creationId xmlns:p14="http://schemas.microsoft.com/office/powerpoint/2010/main" val="42629518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DEA7401-AD5D-45CA-BF33-A8843DC50B7B}"/>
              </a:ext>
            </a:extLst>
          </p:cNvPr>
          <p:cNvGraphicFramePr>
            <a:graphicFrameLocks noGrp="1"/>
          </p:cNvGraphicFramePr>
          <p:nvPr>
            <p:ph type="tbl" sz="quarter" idx="10"/>
          </p:nvPr>
        </p:nvGraphicFramePr>
        <p:xfrm>
          <a:off x="1485900" y="2261420"/>
          <a:ext cx="9220199" cy="4126654"/>
        </p:xfrm>
        <a:graphic>
          <a:graphicData uri="http://schemas.openxmlformats.org/drawingml/2006/table">
            <a:tbl>
              <a:tblPr firstRow="1" bandRow="1">
                <a:tableStyleId>{16D9F66E-5EB9-4882-86FB-DCBF35E3C3E4}</a:tableStyleId>
              </a:tblPr>
              <a:tblGrid>
                <a:gridCol w="1069257">
                  <a:extLst>
                    <a:ext uri="{9D8B030D-6E8A-4147-A177-3AD203B41FA5}">
                      <a16:colId xmlns:a16="http://schemas.microsoft.com/office/drawing/2014/main" val="1284776069"/>
                    </a:ext>
                  </a:extLst>
                </a:gridCol>
                <a:gridCol w="4886632">
                  <a:extLst>
                    <a:ext uri="{9D8B030D-6E8A-4147-A177-3AD203B41FA5}">
                      <a16:colId xmlns:a16="http://schemas.microsoft.com/office/drawing/2014/main" val="2552415746"/>
                    </a:ext>
                  </a:extLst>
                </a:gridCol>
                <a:gridCol w="3264310">
                  <a:extLst>
                    <a:ext uri="{9D8B030D-6E8A-4147-A177-3AD203B41FA5}">
                      <a16:colId xmlns:a16="http://schemas.microsoft.com/office/drawing/2014/main" val="2102471920"/>
                    </a:ext>
                  </a:extLst>
                </a:gridCol>
              </a:tblGrid>
              <a:tr h="451273">
                <a:tc>
                  <a:txBody>
                    <a:bodyPr/>
                    <a:lstStyle/>
                    <a:p>
                      <a:pPr algn="ctr"/>
                      <a:r>
                        <a:rPr lang="en-US" sz="2400" b="1" dirty="0">
                          <a:solidFill>
                            <a:schemeClr val="tx1"/>
                          </a:solidFill>
                        </a:rPr>
                        <a:t>Sl. No.</a:t>
                      </a:r>
                    </a:p>
                  </a:txBody>
                  <a:tcPr/>
                </a:tc>
                <a:tc>
                  <a:txBody>
                    <a:bodyPr/>
                    <a:lstStyle/>
                    <a:p>
                      <a:pPr algn="ctr"/>
                      <a:r>
                        <a:rPr lang="en-US" sz="2400" b="1" dirty="0">
                          <a:solidFill>
                            <a:schemeClr val="tx1"/>
                          </a:solidFill>
                        </a:rPr>
                        <a:t>Total Income</a:t>
                      </a:r>
                    </a:p>
                  </a:txBody>
                  <a:tcPr/>
                </a:tc>
                <a:tc>
                  <a:txBody>
                    <a:bodyPr/>
                    <a:lstStyle/>
                    <a:p>
                      <a:pPr algn="ctr"/>
                      <a:r>
                        <a:rPr lang="en-US" sz="2400" b="1" dirty="0">
                          <a:solidFill>
                            <a:schemeClr val="tx1"/>
                          </a:solidFill>
                        </a:rPr>
                        <a:t>Rate of tax</a:t>
                      </a:r>
                    </a:p>
                  </a:txBody>
                  <a:tcPr/>
                </a:tc>
                <a:extLst>
                  <a:ext uri="{0D108BD9-81ED-4DB2-BD59-A6C34878D82A}">
                    <a16:rowId xmlns:a16="http://schemas.microsoft.com/office/drawing/2014/main" val="893606966"/>
                  </a:ext>
                </a:extLst>
              </a:tr>
              <a:tr h="451273">
                <a:tc>
                  <a:txBody>
                    <a:bodyPr/>
                    <a:lstStyle/>
                    <a:p>
                      <a:pPr algn="ctr"/>
                      <a:r>
                        <a:rPr lang="en-US" sz="2400" b="1" dirty="0"/>
                        <a:t>(1)</a:t>
                      </a:r>
                    </a:p>
                  </a:txBody>
                  <a:tcPr/>
                </a:tc>
                <a:tc>
                  <a:txBody>
                    <a:bodyPr/>
                    <a:lstStyle/>
                    <a:p>
                      <a:pPr algn="ctr"/>
                      <a:r>
                        <a:rPr lang="en-US" sz="2400" b="1" dirty="0"/>
                        <a:t>(2)</a:t>
                      </a:r>
                    </a:p>
                  </a:txBody>
                  <a:tcPr/>
                </a:tc>
                <a:tc>
                  <a:txBody>
                    <a:bodyPr/>
                    <a:lstStyle/>
                    <a:p>
                      <a:pPr algn="ctr"/>
                      <a:r>
                        <a:rPr lang="en-US" sz="2400" b="1" dirty="0"/>
                        <a:t>(3)</a:t>
                      </a:r>
                    </a:p>
                  </a:txBody>
                  <a:tcPr/>
                </a:tc>
                <a:extLst>
                  <a:ext uri="{0D108BD9-81ED-4DB2-BD59-A6C34878D82A}">
                    <a16:rowId xmlns:a16="http://schemas.microsoft.com/office/drawing/2014/main" val="3945727743"/>
                  </a:ext>
                </a:extLst>
              </a:tr>
              <a:tr h="469054">
                <a:tc>
                  <a:txBody>
                    <a:bodyPr/>
                    <a:lstStyle/>
                    <a:p>
                      <a:pPr algn="l"/>
                      <a:r>
                        <a:rPr lang="en-US" sz="2400" b="0" dirty="0"/>
                        <a:t>1.</a:t>
                      </a:r>
                    </a:p>
                  </a:txBody>
                  <a:tcPr/>
                </a:tc>
                <a:tc>
                  <a:txBody>
                    <a:bodyPr/>
                    <a:lstStyle/>
                    <a:p>
                      <a:pPr algn="l"/>
                      <a:r>
                        <a:rPr lang="en-IN" sz="2400" b="0" u="none" strike="noStrike" kern="1200" baseline="0" dirty="0" err="1">
                          <a:solidFill>
                            <a:schemeClr val="dk1"/>
                          </a:solidFill>
                        </a:rPr>
                        <a:t>Upto</a:t>
                      </a:r>
                      <a:r>
                        <a:rPr lang="en-IN" sz="2400" b="0" u="none" strike="noStrike" kern="1200" baseline="0" dirty="0">
                          <a:solidFill>
                            <a:schemeClr val="dk1"/>
                          </a:solidFill>
                        </a:rPr>
                        <a:t> Rs 2,50,000</a:t>
                      </a:r>
                      <a:endParaRPr lang="en-US" sz="2400" b="1" dirty="0"/>
                    </a:p>
                  </a:txBody>
                  <a:tcPr/>
                </a:tc>
                <a:tc>
                  <a:txBody>
                    <a:bodyPr/>
                    <a:lstStyle/>
                    <a:p>
                      <a:pPr algn="ctr"/>
                      <a:r>
                        <a:rPr lang="en-US" sz="2400" b="0" dirty="0"/>
                        <a:t>Nil</a:t>
                      </a:r>
                      <a:endParaRPr lang="en-US" sz="2400" b="0" i="1" dirty="0"/>
                    </a:p>
                  </a:txBody>
                  <a:tcPr/>
                </a:tc>
                <a:extLst>
                  <a:ext uri="{0D108BD9-81ED-4DB2-BD59-A6C34878D82A}">
                    <a16:rowId xmlns:a16="http://schemas.microsoft.com/office/drawing/2014/main" val="2305108537"/>
                  </a:ext>
                </a:extLst>
              </a:tr>
              <a:tr h="451273">
                <a:tc>
                  <a:txBody>
                    <a:bodyPr/>
                    <a:lstStyle/>
                    <a:p>
                      <a:pPr algn="l"/>
                      <a:r>
                        <a:rPr lang="en-US" sz="2400" b="0" kern="1200" dirty="0">
                          <a:solidFill>
                            <a:schemeClr val="dk1"/>
                          </a:solidFill>
                        </a:rPr>
                        <a:t>2.</a:t>
                      </a:r>
                      <a:endParaRPr lang="en-US" sz="2400" b="0" kern="1200" dirty="0">
                        <a:solidFill>
                          <a:schemeClr val="dk1"/>
                        </a:solidFill>
                        <a:latin typeface="+mn-lt"/>
                        <a:ea typeface="+mn-ea"/>
                        <a:cs typeface="+mn-cs"/>
                      </a:endParaRPr>
                    </a:p>
                  </a:txBody>
                  <a:tcPr/>
                </a:tc>
                <a:tc>
                  <a:txBody>
                    <a:bodyPr/>
                    <a:lstStyle/>
                    <a:p>
                      <a:pPr marL="0" algn="l" defTabSz="914400" rtl="0" eaLnBrk="1" latinLnBrk="0" hangingPunct="1"/>
                      <a:r>
                        <a:rPr lang="en-US" sz="2400" b="0" u="none" strike="noStrike" kern="1200" baseline="0" dirty="0">
                          <a:solidFill>
                            <a:schemeClr val="dk1"/>
                          </a:solidFill>
                        </a:rPr>
                        <a:t>From Rs 2,50,001 to Rs 5,00,000</a:t>
                      </a:r>
                      <a:endParaRPr lang="en-US" sz="2400" b="0" i="0" u="none" strike="noStrike" kern="1200" baseline="0" dirty="0">
                        <a:solidFill>
                          <a:schemeClr val="dk1"/>
                        </a:solidFill>
                        <a:latin typeface="+mn-lt"/>
                        <a:ea typeface="+mn-ea"/>
                        <a:cs typeface="+mn-cs"/>
                      </a:endParaRPr>
                    </a:p>
                  </a:txBody>
                  <a:tcPr/>
                </a:tc>
                <a:tc>
                  <a:txBody>
                    <a:bodyPr/>
                    <a:lstStyle/>
                    <a:p>
                      <a:pPr algn="ctr"/>
                      <a:r>
                        <a:rPr lang="en-US" sz="2400" b="0" dirty="0"/>
                        <a:t>5 per cent.</a:t>
                      </a:r>
                    </a:p>
                  </a:txBody>
                  <a:tcPr/>
                </a:tc>
                <a:extLst>
                  <a:ext uri="{0D108BD9-81ED-4DB2-BD59-A6C34878D82A}">
                    <a16:rowId xmlns:a16="http://schemas.microsoft.com/office/drawing/2014/main" val="630989914"/>
                  </a:ext>
                </a:extLst>
              </a:tr>
              <a:tr h="451273">
                <a:tc>
                  <a:txBody>
                    <a:bodyPr/>
                    <a:lstStyle/>
                    <a:p>
                      <a:pPr algn="l"/>
                      <a:r>
                        <a:rPr lang="en-US" sz="2400" b="0" kern="1200" dirty="0">
                          <a:solidFill>
                            <a:schemeClr val="dk1"/>
                          </a:solidFill>
                        </a:rPr>
                        <a:t>3.</a:t>
                      </a:r>
                      <a:endParaRPr lang="en-US" sz="2400" b="0" kern="1200" dirty="0">
                        <a:solidFill>
                          <a:schemeClr val="dk1"/>
                        </a:solidFill>
                        <a:latin typeface="+mn-lt"/>
                        <a:ea typeface="+mn-ea"/>
                        <a:cs typeface="+mn-cs"/>
                      </a:endParaRPr>
                    </a:p>
                  </a:txBody>
                  <a:tcPr/>
                </a:tc>
                <a:tc>
                  <a:txBody>
                    <a:bodyPr/>
                    <a:lstStyle/>
                    <a:p>
                      <a:pPr marL="0" algn="l" defTabSz="914400" rtl="0" eaLnBrk="1" latinLnBrk="0" hangingPunct="1"/>
                      <a:r>
                        <a:rPr lang="en-US" sz="2400" b="0" u="none" strike="noStrike" kern="1200" baseline="0" dirty="0">
                          <a:solidFill>
                            <a:schemeClr val="dk1"/>
                          </a:solidFill>
                        </a:rPr>
                        <a:t>From Rs 5,00,001 to Rs 7,50,000</a:t>
                      </a:r>
                      <a:endParaRPr lang="en-US" sz="2400" b="0" i="0" u="none" strike="noStrike" kern="1200" baseline="0" dirty="0">
                        <a:solidFill>
                          <a:schemeClr val="dk1"/>
                        </a:solidFill>
                        <a:latin typeface="+mn-lt"/>
                        <a:ea typeface="+mn-ea"/>
                        <a:cs typeface="+mn-cs"/>
                      </a:endParaRPr>
                    </a:p>
                  </a:txBody>
                  <a:tcPr/>
                </a:tc>
                <a:tc>
                  <a:txBody>
                    <a:bodyPr/>
                    <a:lstStyle/>
                    <a:p>
                      <a:pPr algn="ctr"/>
                      <a:r>
                        <a:rPr lang="en-IN" sz="2400" b="0" u="none" strike="noStrike" kern="1200" baseline="0" dirty="0">
                          <a:solidFill>
                            <a:schemeClr val="dk1"/>
                          </a:solidFill>
                        </a:rPr>
                        <a:t>10 per cent.</a:t>
                      </a:r>
                      <a:endParaRPr lang="en-US" sz="2400" b="1" dirty="0"/>
                    </a:p>
                  </a:txBody>
                  <a:tcPr/>
                </a:tc>
                <a:extLst>
                  <a:ext uri="{0D108BD9-81ED-4DB2-BD59-A6C34878D82A}">
                    <a16:rowId xmlns:a16="http://schemas.microsoft.com/office/drawing/2014/main" val="964760691"/>
                  </a:ext>
                </a:extLst>
              </a:tr>
              <a:tr h="451273">
                <a:tc>
                  <a:txBody>
                    <a:bodyPr/>
                    <a:lstStyle/>
                    <a:p>
                      <a:pPr algn="l"/>
                      <a:r>
                        <a:rPr lang="en-IN" sz="2400" b="0" u="none" strike="noStrike" kern="1200" baseline="0" dirty="0">
                          <a:solidFill>
                            <a:schemeClr val="dk1"/>
                          </a:solidFill>
                        </a:rPr>
                        <a:t>4.</a:t>
                      </a:r>
                      <a:endParaRPr lang="en-US" sz="2400" b="0" kern="1200" dirty="0">
                        <a:solidFill>
                          <a:schemeClr val="dk1"/>
                        </a:solidFill>
                        <a:latin typeface="+mn-lt"/>
                        <a:ea typeface="+mn-ea"/>
                        <a:cs typeface="+mn-cs"/>
                      </a:endParaRPr>
                    </a:p>
                  </a:txBody>
                  <a:tcPr/>
                </a:tc>
                <a:tc>
                  <a:txBody>
                    <a:bodyPr/>
                    <a:lstStyle/>
                    <a:p>
                      <a:pPr marL="0" algn="l" defTabSz="914400" rtl="0" eaLnBrk="1" latinLnBrk="0" hangingPunct="1"/>
                      <a:r>
                        <a:rPr lang="en-US" sz="2400" b="0" u="none" strike="noStrike" kern="1200" baseline="0" dirty="0">
                          <a:solidFill>
                            <a:schemeClr val="dk1"/>
                          </a:solidFill>
                        </a:rPr>
                        <a:t>From Rs 7,50,001 to Rs 10,00,000</a:t>
                      </a:r>
                      <a:endParaRPr lang="en-US" sz="2400" b="0" i="0" u="none" strike="noStrike" kern="1200" baseline="0" dirty="0">
                        <a:solidFill>
                          <a:schemeClr val="dk1"/>
                        </a:solidFill>
                        <a:latin typeface="+mn-lt"/>
                        <a:ea typeface="+mn-ea"/>
                        <a:cs typeface="+mn-cs"/>
                      </a:endParaRPr>
                    </a:p>
                  </a:txBody>
                  <a:tcPr/>
                </a:tc>
                <a:tc>
                  <a:txBody>
                    <a:bodyPr/>
                    <a:lstStyle/>
                    <a:p>
                      <a:pPr algn="ctr"/>
                      <a:r>
                        <a:rPr lang="en-IN" sz="2400" b="0" u="none" strike="noStrike" kern="1200" baseline="0" dirty="0">
                          <a:solidFill>
                            <a:schemeClr val="dk1"/>
                          </a:solidFill>
                        </a:rPr>
                        <a:t>15 per cent.</a:t>
                      </a:r>
                      <a:endParaRPr lang="en-US" sz="2400" b="1" dirty="0"/>
                    </a:p>
                  </a:txBody>
                  <a:tcPr/>
                </a:tc>
                <a:extLst>
                  <a:ext uri="{0D108BD9-81ED-4DB2-BD59-A6C34878D82A}">
                    <a16:rowId xmlns:a16="http://schemas.microsoft.com/office/drawing/2014/main" val="1150852467"/>
                  </a:ext>
                </a:extLst>
              </a:tr>
              <a:tr h="451273">
                <a:tc>
                  <a:txBody>
                    <a:bodyPr/>
                    <a:lstStyle/>
                    <a:p>
                      <a:pPr algn="l"/>
                      <a:r>
                        <a:rPr lang="en-US" sz="2400" b="0" kern="1200" dirty="0">
                          <a:solidFill>
                            <a:schemeClr val="dk1"/>
                          </a:solidFill>
                        </a:rPr>
                        <a:t>5.</a:t>
                      </a:r>
                      <a:endParaRPr lang="en-US" sz="2400" b="0" kern="1200" dirty="0">
                        <a:solidFill>
                          <a:schemeClr val="dk1"/>
                        </a:solidFill>
                        <a:latin typeface="+mn-lt"/>
                        <a:ea typeface="+mn-ea"/>
                        <a:cs typeface="+mn-cs"/>
                      </a:endParaRPr>
                    </a:p>
                  </a:txBody>
                  <a:tcPr/>
                </a:tc>
                <a:tc>
                  <a:txBody>
                    <a:bodyPr/>
                    <a:lstStyle/>
                    <a:p>
                      <a:pPr marL="0" algn="l" defTabSz="914400" rtl="0" eaLnBrk="1" latinLnBrk="0" hangingPunct="1"/>
                      <a:r>
                        <a:rPr lang="en-US" sz="2400" b="0" u="none" strike="noStrike" kern="1200" baseline="0" dirty="0">
                          <a:solidFill>
                            <a:schemeClr val="dk1"/>
                          </a:solidFill>
                        </a:rPr>
                        <a:t>From Rs 10,00,001 to Rs 12,50,000</a:t>
                      </a:r>
                      <a:endParaRPr lang="en-US" sz="2400" b="0" i="0" u="none" strike="noStrike" kern="1200" baseline="0" dirty="0">
                        <a:solidFill>
                          <a:schemeClr val="dk1"/>
                        </a:solidFill>
                        <a:latin typeface="+mn-lt"/>
                        <a:ea typeface="+mn-ea"/>
                        <a:cs typeface="+mn-cs"/>
                      </a:endParaRPr>
                    </a:p>
                  </a:txBody>
                  <a:tcPr/>
                </a:tc>
                <a:tc>
                  <a:txBody>
                    <a:bodyPr/>
                    <a:lstStyle/>
                    <a:p>
                      <a:pPr algn="ctr"/>
                      <a:r>
                        <a:rPr lang="en-IN" sz="2400" b="0" u="none" strike="noStrike" kern="1200" baseline="0" dirty="0">
                          <a:solidFill>
                            <a:schemeClr val="dk1"/>
                          </a:solidFill>
                        </a:rPr>
                        <a:t>20 per cent.</a:t>
                      </a:r>
                      <a:endParaRPr lang="en-US" sz="2400" b="1" dirty="0"/>
                    </a:p>
                  </a:txBody>
                  <a:tcPr/>
                </a:tc>
                <a:extLst>
                  <a:ext uri="{0D108BD9-81ED-4DB2-BD59-A6C34878D82A}">
                    <a16:rowId xmlns:a16="http://schemas.microsoft.com/office/drawing/2014/main" val="3222909495"/>
                  </a:ext>
                </a:extLst>
              </a:tr>
              <a:tr h="451273">
                <a:tc>
                  <a:txBody>
                    <a:bodyPr/>
                    <a:lstStyle/>
                    <a:p>
                      <a:pPr algn="l"/>
                      <a:r>
                        <a:rPr lang="en-US" sz="2400" b="0" kern="1200" dirty="0">
                          <a:solidFill>
                            <a:schemeClr val="dk1"/>
                          </a:solidFill>
                        </a:rPr>
                        <a:t>6.</a:t>
                      </a:r>
                      <a:endParaRPr lang="en-US" sz="2400" b="0" kern="1200" dirty="0">
                        <a:solidFill>
                          <a:schemeClr val="dk1"/>
                        </a:solidFill>
                        <a:latin typeface="+mn-lt"/>
                        <a:ea typeface="+mn-ea"/>
                        <a:cs typeface="+mn-cs"/>
                      </a:endParaRPr>
                    </a:p>
                  </a:txBody>
                  <a:tcPr/>
                </a:tc>
                <a:tc>
                  <a:txBody>
                    <a:bodyPr/>
                    <a:lstStyle/>
                    <a:p>
                      <a:pPr marL="0" algn="l" defTabSz="914400" rtl="0" eaLnBrk="1" latinLnBrk="0" hangingPunct="1"/>
                      <a:r>
                        <a:rPr lang="en-US" sz="2400" b="0" u="none" strike="noStrike" kern="1200" baseline="0" dirty="0">
                          <a:solidFill>
                            <a:schemeClr val="dk1"/>
                          </a:solidFill>
                        </a:rPr>
                        <a:t>From Rs 12,50,001 to Rs 15,00,000</a:t>
                      </a:r>
                      <a:endParaRPr lang="en-US" sz="2400" b="0" i="0" u="none" strike="noStrike" kern="1200" baseline="0" dirty="0">
                        <a:solidFill>
                          <a:schemeClr val="dk1"/>
                        </a:solidFill>
                        <a:latin typeface="+mn-lt"/>
                        <a:ea typeface="+mn-ea"/>
                        <a:cs typeface="+mn-cs"/>
                      </a:endParaRPr>
                    </a:p>
                  </a:txBody>
                  <a:tcPr/>
                </a:tc>
                <a:tc>
                  <a:txBody>
                    <a:bodyPr/>
                    <a:lstStyle/>
                    <a:p>
                      <a:pPr algn="ctr"/>
                      <a:r>
                        <a:rPr lang="en-IN" sz="2400" b="0" u="none" strike="noStrike" kern="1200" baseline="0" dirty="0">
                          <a:solidFill>
                            <a:schemeClr val="dk1"/>
                          </a:solidFill>
                        </a:rPr>
                        <a:t>25 per cent.</a:t>
                      </a:r>
                      <a:endParaRPr lang="en-US" sz="2400" b="1" dirty="0"/>
                    </a:p>
                  </a:txBody>
                  <a:tcPr/>
                </a:tc>
                <a:extLst>
                  <a:ext uri="{0D108BD9-81ED-4DB2-BD59-A6C34878D82A}">
                    <a16:rowId xmlns:a16="http://schemas.microsoft.com/office/drawing/2014/main" val="1327878799"/>
                  </a:ext>
                </a:extLst>
              </a:tr>
              <a:tr h="451273">
                <a:tc>
                  <a:txBody>
                    <a:bodyPr/>
                    <a:lstStyle/>
                    <a:p>
                      <a:pPr algn="l"/>
                      <a:r>
                        <a:rPr lang="en-US" sz="2400" b="0" kern="1200" dirty="0">
                          <a:solidFill>
                            <a:schemeClr val="dk1"/>
                          </a:solidFill>
                        </a:rPr>
                        <a:t>7.</a:t>
                      </a:r>
                      <a:endParaRPr lang="en-US" sz="2400" b="0" kern="1200" dirty="0">
                        <a:solidFill>
                          <a:schemeClr val="dk1"/>
                        </a:solidFill>
                        <a:latin typeface="+mn-lt"/>
                        <a:ea typeface="+mn-ea"/>
                        <a:cs typeface="+mn-cs"/>
                      </a:endParaRPr>
                    </a:p>
                  </a:txBody>
                  <a:tcPr/>
                </a:tc>
                <a:tc>
                  <a:txBody>
                    <a:bodyPr/>
                    <a:lstStyle/>
                    <a:p>
                      <a:pPr marL="0" algn="l" defTabSz="914400" rtl="0" eaLnBrk="1" latinLnBrk="0" hangingPunct="1"/>
                      <a:r>
                        <a:rPr lang="en-IN" sz="2400" b="0" u="none" strike="noStrike" kern="1200" baseline="0" dirty="0">
                          <a:solidFill>
                            <a:schemeClr val="dk1"/>
                          </a:solidFill>
                        </a:rPr>
                        <a:t>Above Rs 15,00,000</a:t>
                      </a:r>
                      <a:endParaRPr lang="en-US" sz="2400" b="0" i="0" u="none" strike="noStrike" kern="1200" baseline="0" dirty="0">
                        <a:solidFill>
                          <a:schemeClr val="dk1"/>
                        </a:solidFill>
                        <a:latin typeface="+mn-lt"/>
                        <a:ea typeface="+mn-ea"/>
                        <a:cs typeface="+mn-cs"/>
                      </a:endParaRPr>
                    </a:p>
                  </a:txBody>
                  <a:tcPr/>
                </a:tc>
                <a:tc>
                  <a:txBody>
                    <a:bodyPr/>
                    <a:lstStyle/>
                    <a:p>
                      <a:pPr algn="ctr"/>
                      <a:r>
                        <a:rPr lang="en-IN" sz="2400" b="0" u="none" strike="noStrike" kern="1200" baseline="0" dirty="0">
                          <a:solidFill>
                            <a:schemeClr val="dk1"/>
                          </a:solidFill>
                        </a:rPr>
                        <a:t>30 per cent.:</a:t>
                      </a:r>
                      <a:endParaRPr lang="en-US" sz="2400" b="1" dirty="0"/>
                    </a:p>
                  </a:txBody>
                  <a:tcPr/>
                </a:tc>
                <a:extLst>
                  <a:ext uri="{0D108BD9-81ED-4DB2-BD59-A6C34878D82A}">
                    <a16:rowId xmlns:a16="http://schemas.microsoft.com/office/drawing/2014/main" val="735781737"/>
                  </a:ext>
                </a:extLst>
              </a:tr>
            </a:tbl>
          </a:graphicData>
        </a:graphic>
      </p:graphicFrame>
      <p:sp>
        <p:nvSpPr>
          <p:cNvPr id="3" name="Title 2">
            <a:extLst>
              <a:ext uri="{FF2B5EF4-FFF2-40B4-BE49-F238E27FC236}">
                <a16:creationId xmlns:a16="http://schemas.microsoft.com/office/drawing/2014/main" id="{13CFFAE1-CFC3-44C4-90AE-FB85CDA18D73}"/>
              </a:ext>
            </a:extLst>
          </p:cNvPr>
          <p:cNvSpPr>
            <a:spLocks noGrp="1"/>
          </p:cNvSpPr>
          <p:nvPr>
            <p:ph type="title"/>
          </p:nvPr>
        </p:nvSpPr>
        <p:spPr>
          <a:xfrm>
            <a:off x="581192" y="705124"/>
            <a:ext cx="9771122" cy="1054850"/>
          </a:xfrm>
        </p:spPr>
        <p:txBody>
          <a:bodyPr vert="horz" lIns="91440" tIns="45720" rIns="91440" bIns="45720" rtlCol="0" anchor="t">
            <a:normAutofit fontScale="97500"/>
          </a:bodyPr>
          <a:lstStyle/>
          <a:p>
            <a:pPr defTabSz="891083">
              <a:lnSpc>
                <a:spcPct val="89000"/>
              </a:lnSpc>
            </a:pPr>
            <a:r>
              <a:rPr lang="en-US" sz="3600" dirty="0"/>
              <a:t>Section 115BAC- Tax on income of Individuals and Hindu Undivided family</a:t>
            </a:r>
          </a:p>
        </p:txBody>
      </p:sp>
    </p:spTree>
    <p:extLst>
      <p:ext uri="{BB962C8B-B14F-4D97-AF65-F5344CB8AC3E}">
        <p14:creationId xmlns:p14="http://schemas.microsoft.com/office/powerpoint/2010/main" val="65350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94C4E7-ED3E-EEE1-A7C3-7CB0FF805E03}"/>
              </a:ext>
            </a:extLst>
          </p:cNvPr>
          <p:cNvSpPr>
            <a:spLocks noGrp="1"/>
          </p:cNvSpPr>
          <p:nvPr>
            <p:ph type="title"/>
          </p:nvPr>
        </p:nvSpPr>
        <p:spPr/>
        <p:txBody>
          <a:bodyPr/>
          <a:lstStyle/>
          <a:p>
            <a:r>
              <a:rPr lang="en-IN" dirty="0"/>
              <a:t>Heads of Income</a:t>
            </a:r>
          </a:p>
        </p:txBody>
      </p:sp>
      <p:sp>
        <p:nvSpPr>
          <p:cNvPr id="4" name="Content Placeholder 3">
            <a:extLst>
              <a:ext uri="{FF2B5EF4-FFF2-40B4-BE49-F238E27FC236}">
                <a16:creationId xmlns:a16="http://schemas.microsoft.com/office/drawing/2014/main" id="{C7C3EC8F-5CD6-C3F2-050A-80DFFC8ED587}"/>
              </a:ext>
            </a:extLst>
          </p:cNvPr>
          <p:cNvSpPr>
            <a:spLocks noGrp="1"/>
          </p:cNvSpPr>
          <p:nvPr>
            <p:ph idx="1"/>
          </p:nvPr>
        </p:nvSpPr>
        <p:spPr/>
        <p:txBody>
          <a:bodyPr/>
          <a:lstStyle/>
          <a:p>
            <a:pPr marL="457200" indent="-457200">
              <a:buAutoNum type="arabicPeriod"/>
            </a:pPr>
            <a:r>
              <a:rPr lang="en-IN" sz="2200" dirty="0">
                <a:latin typeface="Cambria" panose="02040503050406030204" pitchFamily="18" charset="0"/>
                <a:ea typeface="Cambria" panose="02040503050406030204" pitchFamily="18" charset="0"/>
              </a:rPr>
              <a:t>Income from Salary</a:t>
            </a:r>
          </a:p>
          <a:p>
            <a:pPr marL="457200" indent="-457200">
              <a:buAutoNum type="arabicPeriod"/>
            </a:pPr>
            <a:r>
              <a:rPr lang="en-IN" sz="2200" dirty="0">
                <a:latin typeface="Cambria" panose="02040503050406030204" pitchFamily="18" charset="0"/>
                <a:ea typeface="Cambria" panose="02040503050406030204" pitchFamily="18" charset="0"/>
              </a:rPr>
              <a:t>Income from house property</a:t>
            </a:r>
          </a:p>
          <a:p>
            <a:pPr marL="457200" indent="-457200">
              <a:buAutoNum type="arabicPeriod"/>
            </a:pPr>
            <a:r>
              <a:rPr lang="en-IN" sz="2200" dirty="0">
                <a:latin typeface="Cambria" panose="02040503050406030204" pitchFamily="18" charset="0"/>
                <a:ea typeface="Cambria" panose="02040503050406030204" pitchFamily="18" charset="0"/>
              </a:rPr>
              <a:t>Income from business / Profession</a:t>
            </a:r>
          </a:p>
          <a:p>
            <a:pPr marL="457200" indent="-457200">
              <a:buAutoNum type="arabicPeriod"/>
            </a:pPr>
            <a:r>
              <a:rPr lang="en-IN" sz="2200" dirty="0">
                <a:latin typeface="Cambria" panose="02040503050406030204" pitchFamily="18" charset="0"/>
                <a:ea typeface="Cambria" panose="02040503050406030204" pitchFamily="18" charset="0"/>
              </a:rPr>
              <a:t>Income form Capital Gain</a:t>
            </a:r>
          </a:p>
          <a:p>
            <a:pPr marL="457200" indent="-457200">
              <a:buAutoNum type="arabicPeriod"/>
            </a:pPr>
            <a:r>
              <a:rPr lang="en-IN" sz="2200" dirty="0">
                <a:latin typeface="Cambria" panose="02040503050406030204" pitchFamily="18" charset="0"/>
                <a:ea typeface="Cambria" panose="02040503050406030204" pitchFamily="18" charset="0"/>
              </a:rPr>
              <a:t>Income from other sources.</a:t>
            </a:r>
          </a:p>
          <a:p>
            <a:pPr marL="457200" indent="-457200">
              <a:buAutoNum type="arabicPeriod"/>
            </a:pPr>
            <a:endParaRPr lang="en-IN" dirty="0"/>
          </a:p>
        </p:txBody>
      </p:sp>
      <p:pic>
        <p:nvPicPr>
          <p:cNvPr id="9" name="Picture 2" descr="Income Tax">
            <a:extLst>
              <a:ext uri="{FF2B5EF4-FFF2-40B4-BE49-F238E27FC236}">
                <a16:creationId xmlns:a16="http://schemas.microsoft.com/office/drawing/2014/main" id="{6D832799-8AD8-F375-3BCD-A843076623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401" t="958" b="64165"/>
          <a:stretch/>
        </p:blipFill>
        <p:spPr bwMode="auto">
          <a:xfrm>
            <a:off x="10049853" y="1152983"/>
            <a:ext cx="1911123" cy="20050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ncome Tax">
            <a:extLst>
              <a:ext uri="{FF2B5EF4-FFF2-40B4-BE49-F238E27FC236}">
                <a16:creationId xmlns:a16="http://schemas.microsoft.com/office/drawing/2014/main" id="{44BF48EC-E5FB-8017-2F51-145C1CBB82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707" t="34771" b="20426"/>
          <a:stretch/>
        </p:blipFill>
        <p:spPr bwMode="auto">
          <a:xfrm>
            <a:off x="9971272" y="3157995"/>
            <a:ext cx="2068286" cy="25757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ncome Tax">
            <a:extLst>
              <a:ext uri="{FF2B5EF4-FFF2-40B4-BE49-F238E27FC236}">
                <a16:creationId xmlns:a16="http://schemas.microsoft.com/office/drawing/2014/main" id="{71263950-F4A6-A71F-A3A8-3E3253B258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9" t="64508" r="27067"/>
          <a:stretch/>
        </p:blipFill>
        <p:spPr bwMode="auto">
          <a:xfrm>
            <a:off x="0" y="4836304"/>
            <a:ext cx="6454776" cy="20403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ncome Tax">
            <a:extLst>
              <a:ext uri="{FF2B5EF4-FFF2-40B4-BE49-F238E27FC236}">
                <a16:creationId xmlns:a16="http://schemas.microsoft.com/office/drawing/2014/main" id="{80FC5FB0-85CF-AA19-5456-372310925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933" t="80162"/>
          <a:stretch/>
        </p:blipFill>
        <p:spPr bwMode="auto">
          <a:xfrm>
            <a:off x="7538655" y="5705017"/>
            <a:ext cx="2511198" cy="114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01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F2D7-254A-0B4B-E4F4-AE54AB5DEB4D}"/>
              </a:ext>
            </a:extLst>
          </p:cNvPr>
          <p:cNvSpPr>
            <a:spLocks noGrp="1"/>
          </p:cNvSpPr>
          <p:nvPr>
            <p:ph type="title"/>
          </p:nvPr>
        </p:nvSpPr>
        <p:spPr>
          <a:xfrm>
            <a:off x="645130" y="506451"/>
            <a:ext cx="9404723" cy="1400530"/>
          </a:xfrm>
        </p:spPr>
        <p:txBody>
          <a:bodyPr/>
          <a:lstStyle/>
          <a:p>
            <a:r>
              <a:rPr lang="en-IN" dirty="0"/>
              <a:t>Important Terminologies</a:t>
            </a:r>
          </a:p>
        </p:txBody>
      </p:sp>
      <p:sp>
        <p:nvSpPr>
          <p:cNvPr id="3" name="Content Placeholder 2">
            <a:extLst>
              <a:ext uri="{FF2B5EF4-FFF2-40B4-BE49-F238E27FC236}">
                <a16:creationId xmlns:a16="http://schemas.microsoft.com/office/drawing/2014/main" id="{193F67DD-9483-D2DF-E610-E457E0230D1D}"/>
              </a:ext>
            </a:extLst>
          </p:cNvPr>
          <p:cNvSpPr>
            <a:spLocks noGrp="1"/>
          </p:cNvSpPr>
          <p:nvPr>
            <p:ph idx="1"/>
          </p:nvPr>
        </p:nvSpPr>
        <p:spPr/>
        <p:txBody>
          <a:bodyPr>
            <a:normAutofit/>
          </a:bodyPr>
          <a:lstStyle/>
          <a:p>
            <a:pPr marL="0" indent="0" algn="just">
              <a:lnSpc>
                <a:spcPct val="150000"/>
              </a:lnSpc>
              <a:buNone/>
            </a:pPr>
            <a:r>
              <a:rPr lang="en-US" sz="2200" b="1" dirty="0" err="1">
                <a:latin typeface="Cambria" panose="02040503050406030204" pitchFamily="18" charset="0"/>
                <a:ea typeface="Cambria" panose="02040503050406030204" pitchFamily="18" charset="0"/>
              </a:rPr>
              <a:t>Assessee</a:t>
            </a:r>
            <a:endParaRPr lang="en-US" sz="2200" b="1" dirty="0">
              <a:latin typeface="Cambria" panose="02040503050406030204" pitchFamily="18" charset="0"/>
              <a:ea typeface="Cambria" panose="02040503050406030204" pitchFamily="18" charset="0"/>
            </a:endParaRPr>
          </a:p>
          <a:p>
            <a:pPr marL="0" indent="0" algn="just">
              <a:buNone/>
            </a:pPr>
            <a:r>
              <a:rPr lang="en-US" sz="2000" dirty="0">
                <a:solidFill>
                  <a:srgbClr val="222222"/>
                </a:solidFill>
                <a:latin typeface="Cambria" panose="02040503050406030204" pitchFamily="18" charset="0"/>
              </a:rPr>
              <a:t>– Section 2(7) of Income Tax. </a:t>
            </a:r>
          </a:p>
          <a:p>
            <a:pPr marL="0" indent="0" algn="just">
              <a:buNone/>
            </a:pPr>
            <a:r>
              <a:rPr lang="en-US" sz="2000" dirty="0">
                <a:solidFill>
                  <a:srgbClr val="222222"/>
                </a:solidFill>
                <a:latin typeface="Cambria" panose="02040503050406030204" pitchFamily="18" charset="0"/>
              </a:rPr>
              <a:t>As per S. 2(7) of the Income Tax Act, 1961, unless the context otherwise requires, the term “</a:t>
            </a:r>
            <a:r>
              <a:rPr lang="en-US" sz="2000" b="1" dirty="0" err="1">
                <a:solidFill>
                  <a:schemeClr val="bg2"/>
                </a:solidFill>
                <a:latin typeface="Cambria" panose="02040503050406030204" pitchFamily="18" charset="0"/>
              </a:rPr>
              <a:t>assessee</a:t>
            </a:r>
            <a:r>
              <a:rPr lang="en-US" sz="2000" dirty="0">
                <a:solidFill>
                  <a:srgbClr val="222222"/>
                </a:solidFill>
                <a:latin typeface="Cambria" panose="02040503050406030204" pitchFamily="18" charset="0"/>
              </a:rPr>
              <a:t>” means a person by whom any tax or any other sum of money is payable under this Act, and includes</a:t>
            </a:r>
          </a:p>
          <a:p>
            <a:pPr marL="0" indent="0" algn="just">
              <a:buNone/>
            </a:pPr>
            <a:r>
              <a:rPr lang="en-IN" sz="2000" dirty="0">
                <a:latin typeface="Cambria" panose="02040503050406030204" pitchFamily="18" charset="0"/>
              </a:rPr>
              <a:t>Person in respect of whom any proceedings under this Act has been taken for assessment of his income </a:t>
            </a:r>
          </a:p>
          <a:p>
            <a:pPr marL="0" indent="0" algn="just">
              <a:buNone/>
            </a:pPr>
            <a:r>
              <a:rPr lang="en-IN" sz="2000" dirty="0">
                <a:latin typeface="Cambria" panose="02040503050406030204" pitchFamily="18" charset="0"/>
              </a:rPr>
              <a:t>Deemed </a:t>
            </a:r>
            <a:r>
              <a:rPr lang="en-IN" sz="2000" dirty="0" err="1">
                <a:latin typeface="Cambria" panose="02040503050406030204" pitchFamily="18" charset="0"/>
              </a:rPr>
              <a:t>assessee</a:t>
            </a:r>
            <a:r>
              <a:rPr lang="en-IN" sz="2000" dirty="0">
                <a:latin typeface="Cambria" panose="02040503050406030204" pitchFamily="18" charset="0"/>
              </a:rPr>
              <a:t> under provisions of this Act</a:t>
            </a:r>
          </a:p>
          <a:p>
            <a:pPr marL="0" indent="0" algn="just">
              <a:buNone/>
            </a:pPr>
            <a:r>
              <a:rPr lang="en-IN" sz="2000" dirty="0">
                <a:latin typeface="Cambria" panose="02040503050406030204" pitchFamily="18" charset="0"/>
              </a:rPr>
              <a:t>Any person deemed to be an </a:t>
            </a:r>
            <a:r>
              <a:rPr lang="en-IN" sz="2000" dirty="0" err="1">
                <a:latin typeface="Cambria" panose="02040503050406030204" pitchFamily="18" charset="0"/>
              </a:rPr>
              <a:t>assesse</a:t>
            </a:r>
            <a:r>
              <a:rPr lang="en-IN" sz="2000" dirty="0">
                <a:latin typeface="Cambria" panose="02040503050406030204" pitchFamily="18" charset="0"/>
              </a:rPr>
              <a:t> in default under any provisions of this Act</a:t>
            </a:r>
            <a:r>
              <a:rPr lang="en-US" sz="2200" b="1" dirty="0">
                <a:latin typeface="Cambria" panose="02040503050406030204" pitchFamily="18" charset="0"/>
                <a:ea typeface="Cambria" panose="02040503050406030204" pitchFamily="18" charset="0"/>
              </a:rPr>
              <a:t>.</a:t>
            </a:r>
            <a:endParaRPr lang="en-IN" sz="2000" dirty="0">
              <a:latin typeface="Cambria" panose="02040503050406030204" pitchFamily="18" charset="0"/>
            </a:endParaRPr>
          </a:p>
        </p:txBody>
      </p:sp>
      <p:sp>
        <p:nvSpPr>
          <p:cNvPr id="6" name="Slide Number Placeholder 5">
            <a:extLst>
              <a:ext uri="{FF2B5EF4-FFF2-40B4-BE49-F238E27FC236}">
                <a16:creationId xmlns:a16="http://schemas.microsoft.com/office/drawing/2014/main" id="{E77163EE-A743-EDBC-273F-C605C02C77FF}"/>
              </a:ext>
            </a:extLst>
          </p:cNvPr>
          <p:cNvSpPr>
            <a:spLocks noGrp="1"/>
          </p:cNvSpPr>
          <p:nvPr>
            <p:ph type="sldNum" sz="quarter" idx="12"/>
          </p:nvPr>
        </p:nvSpPr>
        <p:spPr/>
        <p:txBody>
          <a:bodyPr/>
          <a:lstStyle/>
          <a:p>
            <a:fld id="{94013DF8-6EF8-4A98-8821-E6468C17C0C3}" type="slidenum">
              <a:rPr lang="en-IN" smtClean="0"/>
              <a:t>15</a:t>
            </a:fld>
            <a:endParaRPr lang="en-IN"/>
          </a:p>
        </p:txBody>
      </p:sp>
      <p:pic>
        <p:nvPicPr>
          <p:cNvPr id="7" name="Picture 6">
            <a:extLst>
              <a:ext uri="{FF2B5EF4-FFF2-40B4-BE49-F238E27FC236}">
                <a16:creationId xmlns:a16="http://schemas.microsoft.com/office/drawing/2014/main" id="{D600C159-E51C-88AD-C2D8-9FCBA9AA5066}"/>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9799317" y="1206716"/>
            <a:ext cx="2259590" cy="1620083"/>
          </a:xfrm>
          <a:prstGeom prst="rect">
            <a:avLst/>
          </a:prstGeom>
        </p:spPr>
      </p:pic>
    </p:spTree>
    <p:extLst>
      <p:ext uri="{BB962C8B-B14F-4D97-AF65-F5344CB8AC3E}">
        <p14:creationId xmlns:p14="http://schemas.microsoft.com/office/powerpoint/2010/main" val="270278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7AECD-9E58-AA2E-19F9-8C7B9F3991C0}"/>
              </a:ext>
            </a:extLst>
          </p:cNvPr>
          <p:cNvSpPr>
            <a:spLocks noGrp="1"/>
          </p:cNvSpPr>
          <p:nvPr>
            <p:ph idx="1"/>
          </p:nvPr>
        </p:nvSpPr>
        <p:spPr>
          <a:xfrm>
            <a:off x="1103311" y="2052918"/>
            <a:ext cx="9738859" cy="4195481"/>
          </a:xfrm>
        </p:spPr>
        <p:txBody>
          <a:bodyPr>
            <a:normAutofit/>
          </a:bodyPr>
          <a:lstStyle/>
          <a:p>
            <a:pPr marL="0" indent="0">
              <a:lnSpc>
                <a:spcPct val="150000"/>
              </a:lnSpc>
              <a:buNone/>
            </a:pPr>
            <a:r>
              <a:rPr lang="en-US" sz="2000" b="1" dirty="0">
                <a:latin typeface="Cambria" panose="02040503050406030204" pitchFamily="18" charset="0"/>
                <a:ea typeface="Cambria" panose="02040503050406030204" pitchFamily="18" charset="0"/>
              </a:rPr>
              <a:t>Assessment Year (A.Y. 2022‐23)</a:t>
            </a:r>
          </a:p>
          <a:p>
            <a:pPr marL="0" indent="0">
              <a:lnSpc>
                <a:spcPct val="150000"/>
              </a:lnSpc>
              <a:buNone/>
            </a:pPr>
            <a:r>
              <a:rPr lang="en-US" dirty="0">
                <a:latin typeface="Cambria" panose="02040503050406030204" pitchFamily="18" charset="0"/>
              </a:rPr>
              <a:t>Assessment year means the period starting from  April 1 and ending on March 31 of the next year.</a:t>
            </a:r>
            <a:r>
              <a:rPr lang="en-US" sz="2000" dirty="0">
                <a:latin typeface="Cambria" panose="02040503050406030204" pitchFamily="18" charset="0"/>
                <a:ea typeface="Cambria" panose="02040503050406030204" pitchFamily="18" charset="0"/>
              </a:rPr>
              <a:t> </a:t>
            </a:r>
          </a:p>
          <a:p>
            <a:pPr marL="0" indent="0">
              <a:lnSpc>
                <a:spcPct val="150000"/>
              </a:lnSpc>
              <a:buNone/>
            </a:pPr>
            <a:r>
              <a:rPr lang="en-US" sz="2000" b="1" dirty="0">
                <a:latin typeface="Cambria" panose="02040503050406030204" pitchFamily="18" charset="0"/>
                <a:ea typeface="Cambria" panose="02040503050406030204" pitchFamily="18" charset="0"/>
              </a:rPr>
              <a:t>Previous Year (F.Y. 2021‐22) </a:t>
            </a:r>
          </a:p>
          <a:p>
            <a:pPr marL="0" indent="0">
              <a:lnSpc>
                <a:spcPct val="150000"/>
              </a:lnSpc>
              <a:buNone/>
            </a:pPr>
            <a:r>
              <a:rPr lang="en-US" dirty="0">
                <a:latin typeface="Cambria" panose="02040503050406030204" pitchFamily="18" charset="0"/>
              </a:rPr>
              <a:t>The financial year immediately preceding the  assessment year  </a:t>
            </a:r>
            <a:endParaRPr lang="en-IN" dirty="0">
              <a:latin typeface="Cambria" panose="02040503050406030204" pitchFamily="18" charset="0"/>
            </a:endParaRPr>
          </a:p>
          <a:p>
            <a:pPr>
              <a:lnSpc>
                <a:spcPct val="150000"/>
              </a:lnSpc>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endParaRPr lang="en-IN" dirty="0"/>
          </a:p>
        </p:txBody>
      </p:sp>
      <p:sp>
        <p:nvSpPr>
          <p:cNvPr id="6" name="Slide Number Placeholder 5">
            <a:extLst>
              <a:ext uri="{FF2B5EF4-FFF2-40B4-BE49-F238E27FC236}">
                <a16:creationId xmlns:a16="http://schemas.microsoft.com/office/drawing/2014/main" id="{567A4766-9A6F-BD27-0662-4A42A1C59C77}"/>
              </a:ext>
            </a:extLst>
          </p:cNvPr>
          <p:cNvSpPr>
            <a:spLocks noGrp="1"/>
          </p:cNvSpPr>
          <p:nvPr>
            <p:ph type="sldNum" sz="quarter" idx="12"/>
          </p:nvPr>
        </p:nvSpPr>
        <p:spPr/>
        <p:txBody>
          <a:bodyPr/>
          <a:lstStyle/>
          <a:p>
            <a:fld id="{94013DF8-6EF8-4A98-8821-E6468C17C0C3}" type="slidenum">
              <a:rPr lang="en-IN" smtClean="0"/>
              <a:t>16</a:t>
            </a:fld>
            <a:endParaRPr lang="en-IN"/>
          </a:p>
        </p:txBody>
      </p:sp>
      <p:sp>
        <p:nvSpPr>
          <p:cNvPr id="9" name="Title 1">
            <a:extLst>
              <a:ext uri="{FF2B5EF4-FFF2-40B4-BE49-F238E27FC236}">
                <a16:creationId xmlns:a16="http://schemas.microsoft.com/office/drawing/2014/main" id="{D8202E41-EC3E-11DB-822C-54E1CEA00055}"/>
              </a:ext>
            </a:extLst>
          </p:cNvPr>
          <p:cNvSpPr>
            <a:spLocks noGrp="1"/>
          </p:cNvSpPr>
          <p:nvPr>
            <p:ph type="title"/>
          </p:nvPr>
        </p:nvSpPr>
        <p:spPr>
          <a:xfrm>
            <a:off x="645130" y="506451"/>
            <a:ext cx="9404723" cy="1400530"/>
          </a:xfrm>
        </p:spPr>
        <p:txBody>
          <a:bodyPr/>
          <a:lstStyle/>
          <a:p>
            <a:r>
              <a:rPr lang="en-IN" dirty="0"/>
              <a:t>Important Terminologies</a:t>
            </a:r>
          </a:p>
        </p:txBody>
      </p:sp>
      <p:pic>
        <p:nvPicPr>
          <p:cNvPr id="10" name="Picture 9">
            <a:extLst>
              <a:ext uri="{FF2B5EF4-FFF2-40B4-BE49-F238E27FC236}">
                <a16:creationId xmlns:a16="http://schemas.microsoft.com/office/drawing/2014/main" id="{1EE9312F-DADC-F10D-C2F1-2B1F3EE6602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9799317" y="1206716"/>
            <a:ext cx="2259590" cy="1620083"/>
          </a:xfrm>
          <a:prstGeom prst="rect">
            <a:avLst/>
          </a:prstGeom>
        </p:spPr>
      </p:pic>
    </p:spTree>
    <p:extLst>
      <p:ext uri="{BB962C8B-B14F-4D97-AF65-F5344CB8AC3E}">
        <p14:creationId xmlns:p14="http://schemas.microsoft.com/office/powerpoint/2010/main" val="112879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FD20B-17FA-D62E-8628-DBADC34436B3}"/>
              </a:ext>
            </a:extLst>
          </p:cNvPr>
          <p:cNvSpPr>
            <a:spLocks noGrp="1"/>
          </p:cNvSpPr>
          <p:nvPr>
            <p:ph idx="1"/>
          </p:nvPr>
        </p:nvSpPr>
        <p:spPr>
          <a:xfrm>
            <a:off x="1103312" y="1643744"/>
            <a:ext cx="10087427" cy="4918528"/>
          </a:xfrm>
        </p:spPr>
        <p:txBody>
          <a:bodyPr>
            <a:normAutofit fontScale="92500" lnSpcReduction="10000"/>
          </a:bodyPr>
          <a:lstStyle/>
          <a:p>
            <a:pPr marL="0" indent="0">
              <a:buNone/>
            </a:pPr>
            <a:r>
              <a:rPr lang="en-US" sz="2400" b="1" dirty="0"/>
              <a:t>Residential Status</a:t>
            </a:r>
          </a:p>
          <a:p>
            <a:pPr marL="0" indent="0">
              <a:lnSpc>
                <a:spcPct val="160000"/>
              </a:lnSpc>
              <a:buNone/>
            </a:pPr>
            <a:r>
              <a:rPr lang="en-US" b="1" dirty="0"/>
              <a:t>Resident </a:t>
            </a:r>
            <a:r>
              <a:rPr lang="en-US" dirty="0"/>
              <a:t>– World income is taxable in India</a:t>
            </a:r>
          </a:p>
          <a:p>
            <a:pPr marL="0" indent="0">
              <a:lnSpc>
                <a:spcPct val="160000"/>
              </a:lnSpc>
              <a:buNone/>
            </a:pPr>
            <a:r>
              <a:rPr lang="en-US" b="1" dirty="0"/>
              <a:t>Non Resident(NRI</a:t>
            </a:r>
            <a:r>
              <a:rPr lang="en-US" dirty="0"/>
              <a:t>) – Only income arising or accruing in India is taxable in India </a:t>
            </a:r>
          </a:p>
          <a:p>
            <a:pPr marL="0" indent="0">
              <a:lnSpc>
                <a:spcPct val="160000"/>
              </a:lnSpc>
              <a:buNone/>
            </a:pPr>
            <a:r>
              <a:rPr lang="en-US" b="1" dirty="0"/>
              <a:t>Resident but Not Ordinarily Resident </a:t>
            </a:r>
            <a:r>
              <a:rPr lang="en-US" dirty="0"/>
              <a:t>– Income accruing or arising outside India may also be taxable in India </a:t>
            </a:r>
          </a:p>
          <a:p>
            <a:pPr marL="0" indent="0">
              <a:buNone/>
            </a:pPr>
            <a:r>
              <a:rPr lang="en-US" b="1" dirty="0">
                <a:solidFill>
                  <a:srgbClr val="0070C0"/>
                </a:solidFill>
              </a:rPr>
              <a:t>R</a:t>
            </a:r>
            <a:r>
              <a:rPr lang="en-US" dirty="0">
                <a:solidFill>
                  <a:srgbClr val="0070C0"/>
                </a:solidFill>
              </a:rPr>
              <a:t>esident: On basis of stay in India computed separately every year</a:t>
            </a:r>
          </a:p>
          <a:p>
            <a:pPr marL="0" indent="0">
              <a:buNone/>
            </a:pPr>
            <a:r>
              <a:rPr lang="en-US" dirty="0">
                <a:solidFill>
                  <a:srgbClr val="0070C0"/>
                </a:solidFill>
              </a:rPr>
              <a:t>If satisfies any of the below condition:</a:t>
            </a:r>
          </a:p>
          <a:p>
            <a:pPr marL="0" indent="0">
              <a:buNone/>
            </a:pPr>
            <a:r>
              <a:rPr lang="en-US" dirty="0">
                <a:solidFill>
                  <a:srgbClr val="0070C0"/>
                </a:solidFill>
              </a:rPr>
              <a:t>1. He is in India for  a period of  182 days or more in the FY</a:t>
            </a:r>
          </a:p>
          <a:p>
            <a:pPr marL="0" indent="0">
              <a:buNone/>
            </a:pPr>
            <a:r>
              <a:rPr lang="en-US" dirty="0">
                <a:solidFill>
                  <a:srgbClr val="0070C0"/>
                </a:solidFill>
              </a:rPr>
              <a:t>		OR</a:t>
            </a:r>
          </a:p>
          <a:p>
            <a:pPr marL="0" indent="0">
              <a:buNone/>
            </a:pPr>
            <a:r>
              <a:rPr lang="en-US" dirty="0">
                <a:solidFill>
                  <a:srgbClr val="0070C0"/>
                </a:solidFill>
              </a:rPr>
              <a:t>2. He is in India for 60 days or more during that FY and has been in India for 365 days or more during 	4 previous years immediately preceding the relevant Financial Year.</a:t>
            </a:r>
          </a:p>
          <a:p>
            <a:pPr marL="0" indent="0">
              <a:buNone/>
            </a:pPr>
            <a:endParaRPr lang="en-US" b="1" dirty="0"/>
          </a:p>
          <a:p>
            <a:pPr marL="0" indent="0">
              <a:buNone/>
            </a:pPr>
            <a:endParaRPr lang="en-US" b="1" dirty="0"/>
          </a:p>
          <a:p>
            <a:endParaRPr lang="en-IN" dirty="0"/>
          </a:p>
        </p:txBody>
      </p:sp>
      <p:sp>
        <p:nvSpPr>
          <p:cNvPr id="4" name="Date Placeholder 3">
            <a:extLst>
              <a:ext uri="{FF2B5EF4-FFF2-40B4-BE49-F238E27FC236}">
                <a16:creationId xmlns:a16="http://schemas.microsoft.com/office/drawing/2014/main" id="{67B4DC43-37CB-803F-A1B2-EFAF4F7D5D74}"/>
              </a:ext>
            </a:extLst>
          </p:cNvPr>
          <p:cNvSpPr>
            <a:spLocks noGrp="1"/>
          </p:cNvSpPr>
          <p:nvPr>
            <p:ph type="dt" sz="half" idx="10"/>
          </p:nvPr>
        </p:nvSpPr>
        <p:spPr/>
        <p:txBody>
          <a:bodyPr/>
          <a:lstStyle/>
          <a:p>
            <a:endParaRPr lang="en-IN"/>
          </a:p>
        </p:txBody>
      </p:sp>
      <p:sp>
        <p:nvSpPr>
          <p:cNvPr id="6" name="Slide Number Placeholder 5">
            <a:extLst>
              <a:ext uri="{FF2B5EF4-FFF2-40B4-BE49-F238E27FC236}">
                <a16:creationId xmlns:a16="http://schemas.microsoft.com/office/drawing/2014/main" id="{567BE266-D532-7423-C4E3-03791B7227AB}"/>
              </a:ext>
            </a:extLst>
          </p:cNvPr>
          <p:cNvSpPr>
            <a:spLocks noGrp="1"/>
          </p:cNvSpPr>
          <p:nvPr>
            <p:ph type="sldNum" sz="quarter" idx="12"/>
          </p:nvPr>
        </p:nvSpPr>
        <p:spPr/>
        <p:txBody>
          <a:bodyPr/>
          <a:lstStyle/>
          <a:p>
            <a:fld id="{94013DF8-6EF8-4A98-8821-E6468C17C0C3}" type="slidenum">
              <a:rPr lang="en-IN" smtClean="0"/>
              <a:t>17</a:t>
            </a:fld>
            <a:endParaRPr lang="en-IN"/>
          </a:p>
        </p:txBody>
      </p:sp>
      <p:sp>
        <p:nvSpPr>
          <p:cNvPr id="7" name="Title 1">
            <a:extLst>
              <a:ext uri="{FF2B5EF4-FFF2-40B4-BE49-F238E27FC236}">
                <a16:creationId xmlns:a16="http://schemas.microsoft.com/office/drawing/2014/main" id="{C0770AAB-2855-84CB-6032-7D911AD4884F}"/>
              </a:ext>
            </a:extLst>
          </p:cNvPr>
          <p:cNvSpPr>
            <a:spLocks noGrp="1"/>
          </p:cNvSpPr>
          <p:nvPr>
            <p:ph type="title"/>
          </p:nvPr>
        </p:nvSpPr>
        <p:spPr>
          <a:xfrm>
            <a:off x="645130" y="506451"/>
            <a:ext cx="9404723" cy="1400530"/>
          </a:xfrm>
        </p:spPr>
        <p:txBody>
          <a:bodyPr/>
          <a:lstStyle/>
          <a:p>
            <a:r>
              <a:rPr lang="en-IN" dirty="0"/>
              <a:t>Important Terminologies</a:t>
            </a:r>
          </a:p>
        </p:txBody>
      </p:sp>
      <p:pic>
        <p:nvPicPr>
          <p:cNvPr id="8" name="Picture 7">
            <a:extLst>
              <a:ext uri="{FF2B5EF4-FFF2-40B4-BE49-F238E27FC236}">
                <a16:creationId xmlns:a16="http://schemas.microsoft.com/office/drawing/2014/main" id="{FFB4057C-2FA1-0ECB-440B-B99BB6195304}"/>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9799317" y="1206716"/>
            <a:ext cx="2259590" cy="1620083"/>
          </a:xfrm>
          <a:prstGeom prst="rect">
            <a:avLst/>
          </a:prstGeom>
        </p:spPr>
      </p:pic>
    </p:spTree>
    <p:extLst>
      <p:ext uri="{BB962C8B-B14F-4D97-AF65-F5344CB8AC3E}">
        <p14:creationId xmlns:p14="http://schemas.microsoft.com/office/powerpoint/2010/main" val="253340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477F0-EC6C-11D6-62C9-102244578B91}"/>
              </a:ext>
            </a:extLst>
          </p:cNvPr>
          <p:cNvSpPr>
            <a:spLocks noGrp="1"/>
          </p:cNvSpPr>
          <p:nvPr>
            <p:ph idx="1"/>
          </p:nvPr>
        </p:nvSpPr>
        <p:spPr/>
        <p:txBody>
          <a:bodyPr/>
          <a:lstStyle/>
          <a:p>
            <a:pPr>
              <a:lnSpc>
                <a:spcPct val="150000"/>
              </a:lnSpc>
              <a:buFont typeface="Wingdings" panose="05000000000000000000" pitchFamily="2" charset="2"/>
              <a:buChar char="Ø"/>
            </a:pPr>
            <a:r>
              <a:rPr lang="en-US" sz="2200" dirty="0"/>
              <a:t>Gross Total Income </a:t>
            </a:r>
          </a:p>
          <a:p>
            <a:pPr>
              <a:lnSpc>
                <a:spcPct val="150000"/>
              </a:lnSpc>
              <a:buFont typeface="Wingdings" panose="05000000000000000000" pitchFamily="2" charset="2"/>
              <a:buChar char="Ø"/>
            </a:pPr>
            <a:r>
              <a:rPr lang="en-US" sz="2200" dirty="0"/>
              <a:t>Deductions</a:t>
            </a:r>
          </a:p>
          <a:p>
            <a:pPr>
              <a:lnSpc>
                <a:spcPct val="150000"/>
              </a:lnSpc>
              <a:buFont typeface="Wingdings" panose="05000000000000000000" pitchFamily="2" charset="2"/>
              <a:buChar char="Ø"/>
            </a:pPr>
            <a:r>
              <a:rPr lang="en-US" sz="2200" dirty="0"/>
              <a:t>Total Income</a:t>
            </a:r>
          </a:p>
          <a:p>
            <a:endParaRPr lang="en-IN" dirty="0"/>
          </a:p>
        </p:txBody>
      </p:sp>
      <p:sp>
        <p:nvSpPr>
          <p:cNvPr id="6" name="Slide Number Placeholder 5">
            <a:extLst>
              <a:ext uri="{FF2B5EF4-FFF2-40B4-BE49-F238E27FC236}">
                <a16:creationId xmlns:a16="http://schemas.microsoft.com/office/drawing/2014/main" id="{749E513A-5AE0-BA7F-2669-FEA1D0C1D37D}"/>
              </a:ext>
            </a:extLst>
          </p:cNvPr>
          <p:cNvSpPr>
            <a:spLocks noGrp="1"/>
          </p:cNvSpPr>
          <p:nvPr>
            <p:ph type="sldNum" sz="quarter" idx="12"/>
          </p:nvPr>
        </p:nvSpPr>
        <p:spPr/>
        <p:txBody>
          <a:bodyPr/>
          <a:lstStyle/>
          <a:p>
            <a:fld id="{94013DF8-6EF8-4A98-8821-E6468C17C0C3}" type="slidenum">
              <a:rPr lang="en-IN" smtClean="0"/>
              <a:t>18</a:t>
            </a:fld>
            <a:endParaRPr lang="en-IN"/>
          </a:p>
        </p:txBody>
      </p:sp>
      <p:sp>
        <p:nvSpPr>
          <p:cNvPr id="9" name="Title 1">
            <a:extLst>
              <a:ext uri="{FF2B5EF4-FFF2-40B4-BE49-F238E27FC236}">
                <a16:creationId xmlns:a16="http://schemas.microsoft.com/office/drawing/2014/main" id="{3CA1851C-4978-C1EE-7149-4F1ADAB38604}"/>
              </a:ext>
            </a:extLst>
          </p:cNvPr>
          <p:cNvSpPr txBox="1">
            <a:spLocks/>
          </p:cNvSpPr>
          <p:nvPr/>
        </p:nvSpPr>
        <p:spPr>
          <a:xfrm>
            <a:off x="645130" y="45202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Important Terminologies</a:t>
            </a:r>
            <a:endParaRPr lang="en-IN" dirty="0"/>
          </a:p>
        </p:txBody>
      </p:sp>
      <p:pic>
        <p:nvPicPr>
          <p:cNvPr id="10" name="Picture 9">
            <a:extLst>
              <a:ext uri="{FF2B5EF4-FFF2-40B4-BE49-F238E27FC236}">
                <a16:creationId xmlns:a16="http://schemas.microsoft.com/office/drawing/2014/main" id="{3ADEC6B5-FEC3-965E-02FF-CFD286A02175}"/>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9799317" y="1152288"/>
            <a:ext cx="2259590" cy="1620083"/>
          </a:xfrm>
          <a:prstGeom prst="rect">
            <a:avLst/>
          </a:prstGeom>
        </p:spPr>
      </p:pic>
    </p:spTree>
    <p:extLst>
      <p:ext uri="{BB962C8B-B14F-4D97-AF65-F5344CB8AC3E}">
        <p14:creationId xmlns:p14="http://schemas.microsoft.com/office/powerpoint/2010/main" val="451549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EF6F-57FD-CD98-517F-2FF78239ABDC}"/>
              </a:ext>
            </a:extLst>
          </p:cNvPr>
          <p:cNvSpPr>
            <a:spLocks noGrp="1"/>
          </p:cNvSpPr>
          <p:nvPr>
            <p:ph type="title"/>
          </p:nvPr>
        </p:nvSpPr>
        <p:spPr/>
        <p:txBody>
          <a:bodyPr/>
          <a:lstStyle/>
          <a:p>
            <a:r>
              <a:rPr lang="en-IN" dirty="0"/>
              <a:t>HEADS OF INCOME</a:t>
            </a:r>
          </a:p>
        </p:txBody>
      </p:sp>
      <p:sp>
        <p:nvSpPr>
          <p:cNvPr id="3" name="Content Placeholder 2">
            <a:extLst>
              <a:ext uri="{FF2B5EF4-FFF2-40B4-BE49-F238E27FC236}">
                <a16:creationId xmlns:a16="http://schemas.microsoft.com/office/drawing/2014/main" id="{994251AE-8A65-19F8-C904-952A05E43FBE}"/>
              </a:ext>
            </a:extLst>
          </p:cNvPr>
          <p:cNvSpPr>
            <a:spLocks noGrp="1"/>
          </p:cNvSpPr>
          <p:nvPr>
            <p:ph idx="1"/>
          </p:nvPr>
        </p:nvSpPr>
        <p:spPr>
          <a:xfrm>
            <a:off x="1103312" y="1447800"/>
            <a:ext cx="10087427" cy="5114471"/>
          </a:xfrm>
        </p:spPr>
        <p:txBody>
          <a:bodyPr>
            <a:normAutofit fontScale="92500" lnSpcReduction="10000"/>
          </a:bodyPr>
          <a:lstStyle/>
          <a:p>
            <a:pPr marL="0" indent="0">
              <a:buNone/>
            </a:pPr>
            <a:r>
              <a:rPr lang="en-IN" sz="2800" dirty="0">
                <a:solidFill>
                  <a:srgbClr val="FF0000"/>
                </a:solidFill>
                <a:latin typeface="Algerian" panose="04020705040A02060702" pitchFamily="82" charset="0"/>
              </a:rPr>
              <a:t>Income From Salary </a:t>
            </a:r>
          </a:p>
          <a:p>
            <a:pPr marL="0" indent="0">
              <a:buNone/>
            </a:pPr>
            <a:r>
              <a:rPr lang="en-IN" sz="2400" b="1" i="1" dirty="0">
                <a:solidFill>
                  <a:srgbClr val="C00000"/>
                </a:solidFill>
                <a:latin typeface="Cambria" panose="02040503050406030204" pitchFamily="18" charset="0"/>
              </a:rPr>
              <a:t>Meaning of Salary:</a:t>
            </a:r>
          </a:p>
          <a:p>
            <a:pPr algn="just">
              <a:buFont typeface="Wingdings" panose="05000000000000000000" pitchFamily="2" charset="2"/>
              <a:buChar char="ü"/>
            </a:pPr>
            <a:r>
              <a:rPr lang="en-US" dirty="0">
                <a:latin typeface="Cambria" panose="02040503050406030204" pitchFamily="18" charset="0"/>
              </a:rPr>
              <a:t>	Wages</a:t>
            </a:r>
          </a:p>
          <a:p>
            <a:pPr algn="just">
              <a:buFont typeface="Wingdings" panose="05000000000000000000" pitchFamily="2" charset="2"/>
              <a:buChar char="ü"/>
            </a:pPr>
            <a:r>
              <a:rPr lang="en-US" dirty="0">
                <a:latin typeface="Cambria" panose="02040503050406030204" pitchFamily="18" charset="0"/>
              </a:rPr>
              <a:t>	Pension</a:t>
            </a:r>
          </a:p>
          <a:p>
            <a:pPr algn="just">
              <a:buFont typeface="Wingdings" panose="05000000000000000000" pitchFamily="2" charset="2"/>
              <a:buChar char="ü"/>
            </a:pPr>
            <a:r>
              <a:rPr lang="en-US" dirty="0">
                <a:latin typeface="Cambria" panose="02040503050406030204" pitchFamily="18" charset="0"/>
              </a:rPr>
              <a:t>	Annuity</a:t>
            </a:r>
          </a:p>
          <a:p>
            <a:pPr algn="just">
              <a:buFont typeface="Wingdings" panose="05000000000000000000" pitchFamily="2" charset="2"/>
              <a:buChar char="ü"/>
            </a:pPr>
            <a:r>
              <a:rPr lang="en-US" dirty="0">
                <a:latin typeface="Cambria" panose="02040503050406030204" pitchFamily="18" charset="0"/>
              </a:rPr>
              <a:t>	Gratuity</a:t>
            </a:r>
          </a:p>
          <a:p>
            <a:pPr algn="just">
              <a:buFont typeface="Wingdings" panose="05000000000000000000" pitchFamily="2" charset="2"/>
              <a:buChar char="ü"/>
            </a:pPr>
            <a:r>
              <a:rPr lang="en-US" dirty="0">
                <a:latin typeface="Cambria" panose="02040503050406030204" pitchFamily="18" charset="0"/>
              </a:rPr>
              <a:t>	Advance Salary paid</a:t>
            </a:r>
          </a:p>
          <a:p>
            <a:pPr algn="just">
              <a:buFont typeface="Wingdings" panose="05000000000000000000" pitchFamily="2" charset="2"/>
              <a:buChar char="ü"/>
            </a:pPr>
            <a:r>
              <a:rPr lang="en-US" dirty="0">
                <a:latin typeface="Cambria" panose="02040503050406030204" pitchFamily="18" charset="0"/>
              </a:rPr>
              <a:t>	Fees, Commission, Perquisites, Profits in lieu of or in addition to Salary or Wages</a:t>
            </a:r>
          </a:p>
          <a:p>
            <a:pPr algn="just">
              <a:buFont typeface="Wingdings" panose="05000000000000000000" pitchFamily="2" charset="2"/>
              <a:buChar char="ü"/>
            </a:pPr>
            <a:r>
              <a:rPr lang="en-US" dirty="0">
                <a:latin typeface="Cambria" panose="02040503050406030204" pitchFamily="18" charset="0"/>
              </a:rPr>
              <a:t>	Annual accretion to the balance of Recognized Provident Fund</a:t>
            </a:r>
          </a:p>
          <a:p>
            <a:pPr algn="just">
              <a:buFont typeface="Wingdings" panose="05000000000000000000" pitchFamily="2" charset="2"/>
              <a:buChar char="ü"/>
            </a:pPr>
            <a:r>
              <a:rPr lang="en-US" dirty="0">
                <a:latin typeface="Cambria" panose="02040503050406030204" pitchFamily="18" charset="0"/>
              </a:rPr>
              <a:t>	Leave Encashment</a:t>
            </a:r>
          </a:p>
          <a:p>
            <a:pPr algn="just">
              <a:buFont typeface="Wingdings" panose="05000000000000000000" pitchFamily="2" charset="2"/>
              <a:buChar char="ü"/>
            </a:pPr>
            <a:r>
              <a:rPr lang="en-US" dirty="0">
                <a:latin typeface="Cambria" panose="02040503050406030204" pitchFamily="18" charset="0"/>
              </a:rPr>
              <a:t>	Transferred balance in Recognized Provident Fund</a:t>
            </a:r>
          </a:p>
          <a:p>
            <a:pPr algn="just">
              <a:buFont typeface="Wingdings" panose="05000000000000000000" pitchFamily="2" charset="2"/>
              <a:buChar char="ü"/>
            </a:pPr>
            <a:r>
              <a:rPr lang="en-US" dirty="0">
                <a:latin typeface="Cambria" panose="02040503050406030204" pitchFamily="18" charset="0"/>
              </a:rPr>
              <a:t>	Contribution by Central Govt. or any other employer to Employees Pension A/c as 			referred in Sec. 80CCD.</a:t>
            </a:r>
          </a:p>
          <a:p>
            <a:endParaRPr lang="en-IN" dirty="0"/>
          </a:p>
        </p:txBody>
      </p:sp>
      <p:sp>
        <p:nvSpPr>
          <p:cNvPr id="6" name="Slide Number Placeholder 5">
            <a:extLst>
              <a:ext uri="{FF2B5EF4-FFF2-40B4-BE49-F238E27FC236}">
                <a16:creationId xmlns:a16="http://schemas.microsoft.com/office/drawing/2014/main" id="{FFCBAF37-D7F2-C74F-50D7-6BB9811321AC}"/>
              </a:ext>
            </a:extLst>
          </p:cNvPr>
          <p:cNvSpPr>
            <a:spLocks noGrp="1"/>
          </p:cNvSpPr>
          <p:nvPr>
            <p:ph type="sldNum" sz="quarter" idx="12"/>
          </p:nvPr>
        </p:nvSpPr>
        <p:spPr/>
        <p:txBody>
          <a:bodyPr/>
          <a:lstStyle/>
          <a:p>
            <a:fld id="{94013DF8-6EF8-4A98-8821-E6468C17C0C3}" type="slidenum">
              <a:rPr lang="en-IN" smtClean="0"/>
              <a:t>19</a:t>
            </a:fld>
            <a:endParaRPr lang="en-IN"/>
          </a:p>
        </p:txBody>
      </p:sp>
    </p:spTree>
    <p:extLst>
      <p:ext uri="{BB962C8B-B14F-4D97-AF65-F5344CB8AC3E}">
        <p14:creationId xmlns:p14="http://schemas.microsoft.com/office/powerpoint/2010/main" val="54169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13BB-9999-E875-11DA-D481552F8454}"/>
              </a:ext>
            </a:extLst>
          </p:cNvPr>
          <p:cNvSpPr>
            <a:spLocks noGrp="1"/>
          </p:cNvSpPr>
          <p:nvPr>
            <p:ph type="title"/>
          </p:nvPr>
        </p:nvSpPr>
        <p:spPr>
          <a:xfrm>
            <a:off x="646111" y="452718"/>
            <a:ext cx="9404723" cy="990599"/>
          </a:xfrm>
        </p:spPr>
        <p:txBody>
          <a:bodyPr/>
          <a:lstStyle/>
          <a:p>
            <a:r>
              <a:rPr lang="en-US" dirty="0"/>
              <a:t>Brief History of Income Tax in India</a:t>
            </a:r>
            <a:endParaRPr lang="en-IN" dirty="0"/>
          </a:p>
        </p:txBody>
      </p:sp>
      <p:sp>
        <p:nvSpPr>
          <p:cNvPr id="3" name="Content Placeholder 2">
            <a:extLst>
              <a:ext uri="{FF2B5EF4-FFF2-40B4-BE49-F238E27FC236}">
                <a16:creationId xmlns:a16="http://schemas.microsoft.com/office/drawing/2014/main" id="{7A08611E-F6DE-7EDA-9858-569A4B0B8C18}"/>
              </a:ext>
            </a:extLst>
          </p:cNvPr>
          <p:cNvSpPr>
            <a:spLocks noGrp="1"/>
          </p:cNvSpPr>
          <p:nvPr>
            <p:ph idx="1"/>
          </p:nvPr>
        </p:nvSpPr>
        <p:spPr>
          <a:xfrm>
            <a:off x="1103312" y="1654629"/>
            <a:ext cx="10087427" cy="4907641"/>
          </a:xfrm>
        </p:spPr>
        <p:txBody>
          <a:bodyPr>
            <a:normAutofit fontScale="92500"/>
          </a:bodyPr>
          <a:lstStyle/>
          <a:p>
            <a:pPr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In India, this tax was introduced for the first time in 1860, by </a:t>
            </a:r>
            <a:r>
              <a:rPr lang="en-US" b="1" i="1" dirty="0">
                <a:latin typeface="Cambria" panose="02040503050406030204" pitchFamily="18" charset="0"/>
                <a:ea typeface="Cambria" panose="02040503050406030204" pitchFamily="18" charset="0"/>
              </a:rPr>
              <a:t>Sir James Wilson </a:t>
            </a:r>
            <a:r>
              <a:rPr lang="en-US" dirty="0">
                <a:latin typeface="Cambria" panose="02040503050406030204" pitchFamily="18" charset="0"/>
                <a:ea typeface="Cambria" panose="02040503050406030204" pitchFamily="18" charset="0"/>
              </a:rPr>
              <a:t>in order to meet the losses sustained by the Government on account of the Military Mutiny of 1857.</a:t>
            </a:r>
          </a:p>
          <a:p>
            <a:pPr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In 1918, a new income tax was passed and again it was replaced by another new act which was passed in 1922.This Act remained in force up to the assessment year 1961-62 with numerous amendments.</a:t>
            </a:r>
          </a:p>
          <a:p>
            <a:pPr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In consultation with the Ministry of Law finally the Income Tax Act, 1961 was passed. The Income Tax Act 1961 has been brought into force with 1 April 1962. It applies to the whole of India and Sikkim (including Jammu and Kashmir).</a:t>
            </a:r>
          </a:p>
          <a:p>
            <a:pPr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Since 1962 several amendments of far-reaching nature have been made in the Income Tax Act by the Union Budget every year.</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581AC8AF-BB47-E0B4-C05D-BD4897838300}"/>
              </a:ext>
            </a:extLst>
          </p:cNvPr>
          <p:cNvSpPr>
            <a:spLocks noGrp="1"/>
          </p:cNvSpPr>
          <p:nvPr>
            <p:ph type="sldNum" sz="quarter" idx="12"/>
          </p:nvPr>
        </p:nvSpPr>
        <p:spPr/>
        <p:txBody>
          <a:bodyPr/>
          <a:lstStyle/>
          <a:p>
            <a:fld id="{94013DF8-6EF8-4A98-8821-E6468C17C0C3}" type="slidenum">
              <a:rPr lang="en-IN" smtClean="0"/>
              <a:t>2</a:t>
            </a:fld>
            <a:endParaRPr lang="en-IN"/>
          </a:p>
        </p:txBody>
      </p:sp>
    </p:spTree>
    <p:extLst>
      <p:ext uri="{BB962C8B-B14F-4D97-AF65-F5344CB8AC3E}">
        <p14:creationId xmlns:p14="http://schemas.microsoft.com/office/powerpoint/2010/main" val="1473413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F0DC1-886B-3FD5-D09F-8F654970CFE7}"/>
              </a:ext>
            </a:extLst>
          </p:cNvPr>
          <p:cNvSpPr>
            <a:spLocks noGrp="1"/>
          </p:cNvSpPr>
          <p:nvPr>
            <p:ph idx="1"/>
          </p:nvPr>
        </p:nvSpPr>
        <p:spPr>
          <a:xfrm>
            <a:off x="1103312" y="1632857"/>
            <a:ext cx="10087427" cy="5225143"/>
          </a:xfrm>
        </p:spPr>
        <p:txBody>
          <a:bodyPr>
            <a:normAutofit lnSpcReduction="10000"/>
          </a:bodyPr>
          <a:lstStyle/>
          <a:p>
            <a:pPr marL="0" indent="0" algn="just">
              <a:lnSpc>
                <a:spcPct val="150000"/>
              </a:lnSpc>
              <a:buNone/>
            </a:pPr>
            <a:r>
              <a:rPr lang="en-US" sz="2400" dirty="0">
                <a:latin typeface="Cambria" panose="02040503050406030204" pitchFamily="18" charset="0"/>
                <a:ea typeface="Cambria" panose="02040503050406030204" pitchFamily="18" charset="0"/>
              </a:rPr>
              <a:t>1. CTC</a:t>
            </a:r>
          </a:p>
          <a:p>
            <a:pPr marL="0" indent="0" algn="just">
              <a:lnSpc>
                <a:spcPct val="150000"/>
              </a:lnSpc>
              <a:buNone/>
            </a:pPr>
            <a:r>
              <a:rPr lang="en-US" sz="2400" dirty="0">
                <a:latin typeface="Cambria" panose="02040503050406030204" pitchFamily="18" charset="0"/>
                <a:ea typeface="Cambria" panose="02040503050406030204" pitchFamily="18" charset="0"/>
              </a:rPr>
              <a:t>2. Gross Salary</a:t>
            </a:r>
          </a:p>
          <a:p>
            <a:pPr marL="0" indent="0" algn="just">
              <a:lnSpc>
                <a:spcPct val="150000"/>
              </a:lnSpc>
              <a:buNone/>
            </a:pPr>
            <a:r>
              <a:rPr lang="en-US" dirty="0">
                <a:latin typeface="Cambria" panose="02040503050406030204" pitchFamily="18" charset="0"/>
                <a:ea typeface="Cambria" panose="02040503050406030204" pitchFamily="18" charset="0"/>
              </a:rPr>
              <a:t>-is employee provident fund (EPF) and gratuity subtracted from the Cost to Company (CTC). To put it in simpler terms, Gross Salary is the amount paid before deduction of taxes or other deductions and is inclusive of bonuses, over-time pay, holiday pay, and other differentials.</a:t>
            </a:r>
          </a:p>
          <a:p>
            <a:pPr marL="0" indent="0" algn="just">
              <a:lnSpc>
                <a:spcPct val="150000"/>
              </a:lnSpc>
              <a:buNone/>
            </a:pPr>
            <a:r>
              <a:rPr lang="en-US" dirty="0">
                <a:latin typeface="Cambria" panose="02040503050406030204" pitchFamily="18" charset="0"/>
                <a:ea typeface="Cambria" panose="02040503050406030204" pitchFamily="18" charset="0"/>
              </a:rPr>
              <a:t>For the same example listed above, let’s deduce Mr. A yearly salary by subtracting gratuity and Employee Provident Fund contributions.</a:t>
            </a:r>
          </a:p>
          <a:p>
            <a:pPr marL="0" indent="0" algn="just">
              <a:lnSpc>
                <a:spcPct val="150000"/>
              </a:lnSpc>
              <a:buNone/>
            </a:pPr>
            <a:r>
              <a:rPr lang="en-US" dirty="0">
                <a:latin typeface="Cambria" panose="02040503050406030204" pitchFamily="18" charset="0"/>
                <a:ea typeface="Cambria" panose="02040503050406030204" pitchFamily="18" charset="0"/>
              </a:rPr>
              <a:t>Rs. 4,00,000 - Rs. 21,600 - Rs. 18,326</a:t>
            </a:r>
          </a:p>
          <a:p>
            <a:pPr marL="0" indent="0" algn="just">
              <a:lnSpc>
                <a:spcPct val="150000"/>
              </a:lnSpc>
              <a:buNone/>
            </a:pPr>
            <a:r>
              <a:rPr lang="en-US" dirty="0">
                <a:latin typeface="Cambria" panose="02040503050406030204" pitchFamily="18" charset="0"/>
                <a:ea typeface="Cambria" panose="02040503050406030204" pitchFamily="18" charset="0"/>
              </a:rPr>
              <a:t>= Rs. 3,60,074</a:t>
            </a:r>
            <a:endParaRPr lang="en-IN" dirty="0">
              <a:latin typeface="Cambria" panose="02040503050406030204" pitchFamily="18" charset="0"/>
              <a:ea typeface="Cambria" panose="02040503050406030204" pitchFamily="18" charset="0"/>
            </a:endParaRPr>
          </a:p>
          <a:p>
            <a:pPr marL="0" indent="0">
              <a:buNone/>
            </a:pPr>
            <a:endParaRPr lang="en-IN" dirty="0"/>
          </a:p>
        </p:txBody>
      </p:sp>
      <p:sp>
        <p:nvSpPr>
          <p:cNvPr id="6" name="Slide Number Placeholder 5">
            <a:extLst>
              <a:ext uri="{FF2B5EF4-FFF2-40B4-BE49-F238E27FC236}">
                <a16:creationId xmlns:a16="http://schemas.microsoft.com/office/drawing/2014/main" id="{65139D16-6640-C9D3-188D-861BAB6B0A94}"/>
              </a:ext>
            </a:extLst>
          </p:cNvPr>
          <p:cNvSpPr>
            <a:spLocks noGrp="1"/>
          </p:cNvSpPr>
          <p:nvPr>
            <p:ph type="sldNum" sz="quarter" idx="12"/>
          </p:nvPr>
        </p:nvSpPr>
        <p:spPr/>
        <p:txBody>
          <a:bodyPr/>
          <a:lstStyle/>
          <a:p>
            <a:fld id="{94013DF8-6EF8-4A98-8821-E6468C17C0C3}" type="slidenum">
              <a:rPr lang="en-IN" smtClean="0"/>
              <a:t>20</a:t>
            </a:fld>
            <a:endParaRPr lang="en-IN"/>
          </a:p>
        </p:txBody>
      </p:sp>
      <p:sp>
        <p:nvSpPr>
          <p:cNvPr id="7" name="Title 1">
            <a:extLst>
              <a:ext uri="{FF2B5EF4-FFF2-40B4-BE49-F238E27FC236}">
                <a16:creationId xmlns:a16="http://schemas.microsoft.com/office/drawing/2014/main" id="{85D9F6A3-C76D-95B7-D49E-E98F1123110A}"/>
              </a:ext>
            </a:extLst>
          </p:cNvPr>
          <p:cNvSpPr>
            <a:spLocks noGrp="1"/>
          </p:cNvSpPr>
          <p:nvPr>
            <p:ph type="title"/>
          </p:nvPr>
        </p:nvSpPr>
        <p:spPr>
          <a:xfrm>
            <a:off x="1001261" y="452718"/>
            <a:ext cx="9049573" cy="973311"/>
          </a:xfrm>
        </p:spPr>
        <p:txBody>
          <a:bodyPr/>
          <a:lstStyle/>
          <a:p>
            <a:r>
              <a:rPr lang="en-IN" dirty="0"/>
              <a:t>Income From Salary </a:t>
            </a:r>
          </a:p>
        </p:txBody>
      </p:sp>
    </p:spTree>
    <p:extLst>
      <p:ext uri="{BB962C8B-B14F-4D97-AF65-F5344CB8AC3E}">
        <p14:creationId xmlns:p14="http://schemas.microsoft.com/office/powerpoint/2010/main" val="325015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CB6E59-126E-F972-103E-CE19AE420831}"/>
              </a:ext>
            </a:extLst>
          </p:cNvPr>
          <p:cNvSpPr>
            <a:spLocks noGrp="1"/>
          </p:cNvSpPr>
          <p:nvPr>
            <p:ph type="sldNum" sz="quarter" idx="12"/>
          </p:nvPr>
        </p:nvSpPr>
        <p:spPr/>
        <p:txBody>
          <a:bodyPr/>
          <a:lstStyle/>
          <a:p>
            <a:fld id="{94013DF8-6EF8-4A98-8821-E6468C17C0C3}" type="slidenum">
              <a:rPr lang="en-IN" smtClean="0"/>
              <a:t>21</a:t>
            </a:fld>
            <a:endParaRPr lang="en-IN"/>
          </a:p>
        </p:txBody>
      </p:sp>
      <p:sp>
        <p:nvSpPr>
          <p:cNvPr id="7" name="Title 1">
            <a:extLst>
              <a:ext uri="{FF2B5EF4-FFF2-40B4-BE49-F238E27FC236}">
                <a16:creationId xmlns:a16="http://schemas.microsoft.com/office/drawing/2014/main" id="{7D050152-B92C-DBB5-48C2-F6DC24AA7C4D}"/>
              </a:ext>
            </a:extLst>
          </p:cNvPr>
          <p:cNvSpPr>
            <a:spLocks noGrp="1"/>
          </p:cNvSpPr>
          <p:nvPr>
            <p:ph type="title"/>
          </p:nvPr>
        </p:nvSpPr>
        <p:spPr>
          <a:xfrm>
            <a:off x="1001261" y="452718"/>
            <a:ext cx="9049573" cy="973311"/>
          </a:xfrm>
        </p:spPr>
        <p:txBody>
          <a:bodyPr/>
          <a:lstStyle/>
          <a:p>
            <a:r>
              <a:rPr lang="en-IN" dirty="0"/>
              <a:t>Income From Salary </a:t>
            </a:r>
          </a:p>
        </p:txBody>
      </p:sp>
      <p:graphicFrame>
        <p:nvGraphicFramePr>
          <p:cNvPr id="8" name="Table 7">
            <a:extLst>
              <a:ext uri="{FF2B5EF4-FFF2-40B4-BE49-F238E27FC236}">
                <a16:creationId xmlns:a16="http://schemas.microsoft.com/office/drawing/2014/main" id="{3AFE2F61-F403-4FBE-1993-0932CF6CC563}"/>
              </a:ext>
            </a:extLst>
          </p:cNvPr>
          <p:cNvGraphicFramePr>
            <a:graphicFrameLocks noGrp="1"/>
          </p:cNvGraphicFramePr>
          <p:nvPr>
            <p:extLst>
              <p:ext uri="{D42A27DB-BD31-4B8C-83A1-F6EECF244321}">
                <p14:modId xmlns:p14="http://schemas.microsoft.com/office/powerpoint/2010/main" val="3814086858"/>
              </p:ext>
            </p:extLst>
          </p:nvPr>
        </p:nvGraphicFramePr>
        <p:xfrm>
          <a:off x="1957753" y="1472181"/>
          <a:ext cx="7033847" cy="4827206"/>
        </p:xfrm>
        <a:graphic>
          <a:graphicData uri="http://schemas.openxmlformats.org/drawingml/2006/table">
            <a:tbl>
              <a:tblPr>
                <a:tableStyleId>{22838BEF-8BB2-4498-84A7-C5851F593DF1}</a:tableStyleId>
              </a:tblPr>
              <a:tblGrid>
                <a:gridCol w="4928588">
                  <a:extLst>
                    <a:ext uri="{9D8B030D-6E8A-4147-A177-3AD203B41FA5}">
                      <a16:colId xmlns:a16="http://schemas.microsoft.com/office/drawing/2014/main" val="1949391029"/>
                    </a:ext>
                  </a:extLst>
                </a:gridCol>
                <a:gridCol w="2105259">
                  <a:extLst>
                    <a:ext uri="{9D8B030D-6E8A-4147-A177-3AD203B41FA5}">
                      <a16:colId xmlns:a16="http://schemas.microsoft.com/office/drawing/2014/main" val="1052854170"/>
                    </a:ext>
                  </a:extLst>
                </a:gridCol>
              </a:tblGrid>
              <a:tr h="422927">
                <a:tc>
                  <a:txBody>
                    <a:bodyPr/>
                    <a:lstStyle/>
                    <a:p>
                      <a:pPr algn="ctr"/>
                      <a:r>
                        <a:rPr lang="en-IN" sz="2400" dirty="0">
                          <a:effectLst>
                            <a:outerShdw blurRad="38100" dist="38100" dir="2700000" algn="tl">
                              <a:srgbClr val="000000">
                                <a:alpha val="43137"/>
                              </a:srgbClr>
                            </a:outerShdw>
                          </a:effectLst>
                        </a:rPr>
                        <a:t>Particulars</a:t>
                      </a:r>
                      <a:endParaRPr lang="en-IN" sz="2400" b="0" dirty="0">
                        <a:solidFill>
                          <a:schemeClr val="tx1"/>
                        </a:solidFill>
                        <a:effectLst>
                          <a:outerShdw blurRad="38100" dist="38100" dir="2700000" algn="tl">
                            <a:srgbClr val="000000">
                              <a:alpha val="43137"/>
                            </a:srgbClr>
                          </a:outerShdw>
                        </a:effectLst>
                        <a:latin typeface="Roboto"/>
                      </a:endParaRPr>
                    </a:p>
                  </a:txBody>
                  <a:tcPr marL="122944" marR="122944" marT="122944" marB="122944" anchor="ctr">
                    <a:solidFill>
                      <a:schemeClr val="accent1">
                        <a:lumMod val="75000"/>
                      </a:schemeClr>
                    </a:solidFill>
                  </a:tcPr>
                </a:tc>
                <a:tc>
                  <a:txBody>
                    <a:bodyPr/>
                    <a:lstStyle/>
                    <a:p>
                      <a:pPr algn="ctr"/>
                      <a:r>
                        <a:rPr lang="en-IN" sz="2800" dirty="0">
                          <a:effectLst>
                            <a:outerShdw blurRad="38100" dist="38100" dir="2700000" algn="tl">
                              <a:srgbClr val="000000">
                                <a:alpha val="43137"/>
                              </a:srgbClr>
                            </a:outerShdw>
                          </a:effectLst>
                        </a:rPr>
                        <a:t>Amount</a:t>
                      </a:r>
                      <a:endParaRPr lang="en-IN" sz="2800" b="0" dirty="0">
                        <a:solidFill>
                          <a:schemeClr val="tx1"/>
                        </a:solidFill>
                        <a:effectLst>
                          <a:outerShdw blurRad="38100" dist="38100" dir="2700000" algn="tl">
                            <a:srgbClr val="000000">
                              <a:alpha val="43137"/>
                            </a:srgbClr>
                          </a:outerShdw>
                        </a:effectLst>
                        <a:latin typeface="Roboto"/>
                      </a:endParaRPr>
                    </a:p>
                  </a:txBody>
                  <a:tcPr marL="122944" marR="122944" marT="122944" marB="122944" anchor="ctr">
                    <a:solidFill>
                      <a:schemeClr val="accent1">
                        <a:lumMod val="75000"/>
                      </a:schemeClr>
                    </a:solidFill>
                  </a:tcPr>
                </a:tc>
                <a:extLst>
                  <a:ext uri="{0D108BD9-81ED-4DB2-BD59-A6C34878D82A}">
                    <a16:rowId xmlns:a16="http://schemas.microsoft.com/office/drawing/2014/main" val="4006213745"/>
                  </a:ext>
                </a:extLst>
              </a:tr>
              <a:tr h="299983">
                <a:tc>
                  <a:txBody>
                    <a:bodyPr/>
                    <a:lstStyle/>
                    <a:p>
                      <a:pPr algn="l"/>
                      <a:r>
                        <a:rPr lang="en-IN" sz="1400" dirty="0">
                          <a:effectLst/>
                        </a:rPr>
                        <a:t>Basic Salary</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3835938624"/>
                  </a:ext>
                </a:extLst>
              </a:tr>
              <a:tr h="299983">
                <a:tc>
                  <a:txBody>
                    <a:bodyPr/>
                    <a:lstStyle/>
                    <a:p>
                      <a:pPr algn="l"/>
                      <a:r>
                        <a:rPr lang="en-IN" sz="1400" dirty="0">
                          <a:effectLst/>
                        </a:rPr>
                        <a:t>Add:</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3306382736"/>
                  </a:ext>
                </a:extLst>
              </a:tr>
              <a:tr h="299983">
                <a:tc>
                  <a:txBody>
                    <a:bodyPr/>
                    <a:lstStyle/>
                    <a:p>
                      <a:pPr algn="l"/>
                      <a:r>
                        <a:rPr lang="en-US" sz="1400" dirty="0">
                          <a:effectLst/>
                        </a:rPr>
                        <a:t>1. Fees, Commission and Bonus</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1610966936"/>
                  </a:ext>
                </a:extLst>
              </a:tr>
              <a:tr h="299983">
                <a:tc>
                  <a:txBody>
                    <a:bodyPr/>
                    <a:lstStyle/>
                    <a:p>
                      <a:pPr algn="l"/>
                      <a:r>
                        <a:rPr lang="en-IN" sz="1400" dirty="0">
                          <a:effectLst/>
                        </a:rPr>
                        <a:t>2. Allowances</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2343589142"/>
                  </a:ext>
                </a:extLst>
              </a:tr>
              <a:tr h="299983">
                <a:tc>
                  <a:txBody>
                    <a:bodyPr/>
                    <a:lstStyle/>
                    <a:p>
                      <a:pPr algn="l"/>
                      <a:r>
                        <a:rPr lang="en-IN" sz="1400" dirty="0">
                          <a:effectLst/>
                        </a:rPr>
                        <a:t>3. Perquisites</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1546651043"/>
                  </a:ext>
                </a:extLst>
              </a:tr>
              <a:tr h="299983">
                <a:tc>
                  <a:txBody>
                    <a:bodyPr/>
                    <a:lstStyle/>
                    <a:p>
                      <a:pPr algn="l"/>
                      <a:r>
                        <a:rPr lang="en-IN" sz="1400" dirty="0">
                          <a:effectLst/>
                        </a:rPr>
                        <a:t>4. Retirement Benefits</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1336813936"/>
                  </a:ext>
                </a:extLst>
              </a:tr>
              <a:tr h="299983">
                <a:tc>
                  <a:txBody>
                    <a:bodyPr/>
                    <a:lstStyle/>
                    <a:p>
                      <a:pPr algn="l"/>
                      <a:r>
                        <a:rPr lang="en-US" sz="1400" dirty="0">
                          <a:effectLst/>
                        </a:rPr>
                        <a:t>5. Fees, Commission and Bonus</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616620500"/>
                  </a:ext>
                </a:extLst>
              </a:tr>
              <a:tr h="299983">
                <a:tc>
                  <a:txBody>
                    <a:bodyPr/>
                    <a:lstStyle/>
                    <a:p>
                      <a:pPr algn="l"/>
                      <a:r>
                        <a:rPr lang="en-IN" sz="1600" b="1" dirty="0">
                          <a:effectLst/>
                        </a:rPr>
                        <a:t>Gross Salary</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643637765"/>
                  </a:ext>
                </a:extLst>
              </a:tr>
              <a:tr h="299983">
                <a:tc>
                  <a:txBody>
                    <a:bodyPr/>
                    <a:lstStyle/>
                    <a:p>
                      <a:pPr algn="l"/>
                      <a:r>
                        <a:rPr lang="en-IN" sz="1400" dirty="0">
                          <a:effectLst/>
                        </a:rPr>
                        <a:t>Less: Deductions from Salary</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3438261019"/>
                  </a:ext>
                </a:extLst>
              </a:tr>
              <a:tr h="299983">
                <a:tc>
                  <a:txBody>
                    <a:bodyPr/>
                    <a:lstStyle/>
                    <a:p>
                      <a:pPr algn="l"/>
                      <a:r>
                        <a:rPr lang="en-US" sz="1400" dirty="0">
                          <a:effectLst/>
                        </a:rPr>
                        <a:t>1. Entertainment Allowance u/s 16</a:t>
                      </a:r>
                    </a:p>
                  </a:txBody>
                  <a:tcPr marL="122944" marR="122944" marT="61472" marB="61472" anchor="ctr"/>
                </a:tc>
                <a:tc>
                  <a:txBody>
                    <a:bodyPr/>
                    <a:lstStyle/>
                    <a:p>
                      <a:pPr algn="ctr"/>
                      <a:r>
                        <a:rPr lang="en-IN" sz="1200">
                          <a:effectLst/>
                        </a:rPr>
                        <a:t>—</a:t>
                      </a:r>
                    </a:p>
                  </a:txBody>
                  <a:tcPr marL="122944" marR="122944" marT="61472" marB="61472" anchor="ctr"/>
                </a:tc>
                <a:extLst>
                  <a:ext uri="{0D108BD9-81ED-4DB2-BD59-A6C34878D82A}">
                    <a16:rowId xmlns:a16="http://schemas.microsoft.com/office/drawing/2014/main" val="3407733903"/>
                  </a:ext>
                </a:extLst>
              </a:tr>
              <a:tr h="299983">
                <a:tc>
                  <a:txBody>
                    <a:bodyPr/>
                    <a:lstStyle/>
                    <a:p>
                      <a:pPr algn="l"/>
                      <a:r>
                        <a:rPr lang="en-IN" sz="1400" dirty="0">
                          <a:effectLst/>
                        </a:rPr>
                        <a:t>2. Professional Tax u/s 16</a:t>
                      </a:r>
                    </a:p>
                  </a:txBody>
                  <a:tcPr marL="122944" marR="122944" marT="61472" marB="61472" anchor="ctr"/>
                </a:tc>
                <a:tc>
                  <a:txBody>
                    <a:bodyPr/>
                    <a:lstStyle/>
                    <a:p>
                      <a:pPr algn="ctr"/>
                      <a:r>
                        <a:rPr lang="en-IN" sz="1200" dirty="0">
                          <a:effectLst/>
                        </a:rPr>
                        <a:t>—</a:t>
                      </a:r>
                    </a:p>
                  </a:txBody>
                  <a:tcPr marL="122944" marR="122944" marT="61472" marB="61472" anchor="ctr"/>
                </a:tc>
                <a:extLst>
                  <a:ext uri="{0D108BD9-81ED-4DB2-BD59-A6C34878D82A}">
                    <a16:rowId xmlns:a16="http://schemas.microsoft.com/office/drawing/2014/main" val="3374388799"/>
                  </a:ext>
                </a:extLst>
              </a:tr>
              <a:tr h="299983">
                <a:tc>
                  <a:txBody>
                    <a:bodyPr/>
                    <a:lstStyle/>
                    <a:p>
                      <a:pPr algn="l"/>
                      <a:r>
                        <a:rPr lang="en-IN" sz="1600" b="1" dirty="0">
                          <a:effectLst/>
                        </a:rPr>
                        <a:t>Net Salary</a:t>
                      </a:r>
                    </a:p>
                  </a:txBody>
                  <a:tcPr marL="122944" marR="122944" marT="61472" marB="6147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effectLst/>
                        </a:rPr>
                        <a:t>—</a:t>
                      </a:r>
                    </a:p>
                    <a:p>
                      <a:endParaRPr lang="en-IN" sz="1200" dirty="0"/>
                    </a:p>
                  </a:txBody>
                  <a:tcPr marL="59013" marR="59013" marT="29507" marB="29507"/>
                </a:tc>
                <a:extLst>
                  <a:ext uri="{0D108BD9-81ED-4DB2-BD59-A6C34878D82A}">
                    <a16:rowId xmlns:a16="http://schemas.microsoft.com/office/drawing/2014/main" val="1932057835"/>
                  </a:ext>
                </a:extLst>
              </a:tr>
            </a:tbl>
          </a:graphicData>
        </a:graphic>
      </p:graphicFrame>
    </p:spTree>
    <p:extLst>
      <p:ext uri="{BB962C8B-B14F-4D97-AF65-F5344CB8AC3E}">
        <p14:creationId xmlns:p14="http://schemas.microsoft.com/office/powerpoint/2010/main" val="143526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EB114-B780-6261-EE2A-FF9CC5A05137}"/>
              </a:ext>
            </a:extLst>
          </p:cNvPr>
          <p:cNvSpPr>
            <a:spLocks noGrp="1"/>
          </p:cNvSpPr>
          <p:nvPr>
            <p:ph idx="1"/>
          </p:nvPr>
        </p:nvSpPr>
        <p:spPr>
          <a:xfrm>
            <a:off x="1103312" y="1516134"/>
            <a:ext cx="10087427" cy="4732265"/>
          </a:xfrm>
        </p:spPr>
        <p:txBody>
          <a:bodyPr>
            <a:normAutofit/>
          </a:bodyPr>
          <a:lstStyle/>
          <a:p>
            <a:pPr marL="0" indent="0">
              <a:buNone/>
            </a:pPr>
            <a:r>
              <a:rPr lang="en-IN" sz="3600" b="1" dirty="0">
                <a:solidFill>
                  <a:srgbClr val="FF0000"/>
                </a:solidFill>
              </a:rPr>
              <a:t>Deduction/Exemption</a:t>
            </a:r>
          </a:p>
          <a:p>
            <a:pPr marL="0" indent="0">
              <a:buNone/>
            </a:pPr>
            <a:r>
              <a:rPr lang="en-US" sz="2200" u="sng" dirty="0">
                <a:solidFill>
                  <a:srgbClr val="FF0000"/>
                </a:solidFill>
                <a:latin typeface="Cambria" panose="02040503050406030204" pitchFamily="18" charset="0"/>
                <a:ea typeface="Cambria" panose="02040503050406030204" pitchFamily="18" charset="0"/>
              </a:rPr>
              <a:t>What is the difference between Exemption and deduction?</a:t>
            </a:r>
          </a:p>
          <a:p>
            <a:pPr marL="0" indent="0" algn="just">
              <a:lnSpc>
                <a:spcPct val="150000"/>
              </a:lnSpc>
              <a:buNone/>
            </a:pPr>
            <a:r>
              <a:rPr lang="en-US" sz="2200" dirty="0">
                <a:latin typeface="Cambria" panose="02040503050406030204" pitchFamily="18" charset="0"/>
                <a:ea typeface="Cambria" panose="02040503050406030204" pitchFamily="18" charset="0"/>
              </a:rPr>
              <a:t>If an income is exempt from tax, then it is not included in the computation of income. However, the deduction is given from income chargeable to tax. Exempt income will never exceed the amount of income. However, the deduct may be less than or equal to or more than the amount of income. </a:t>
            </a:r>
          </a:p>
          <a:p>
            <a:pPr marL="457200" indent="-457200">
              <a:lnSpc>
                <a:spcPct val="150000"/>
              </a:lnSpc>
              <a:buFont typeface="Wingdings" panose="05000000000000000000" pitchFamily="2" charset="2"/>
              <a:buChar char="ü"/>
            </a:pPr>
            <a:r>
              <a:rPr lang="en-US" sz="22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Exemption</a:t>
            </a:r>
            <a:r>
              <a:rPr lang="en-US" sz="2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Section 10 deals with exemptions</a:t>
            </a:r>
          </a:p>
          <a:p>
            <a:pPr marL="457200" indent="-457200">
              <a:lnSpc>
                <a:spcPct val="150000"/>
              </a:lnSpc>
              <a:buFont typeface="Wingdings" panose="05000000000000000000" pitchFamily="2" charset="2"/>
              <a:buChar char="ü"/>
            </a:pPr>
            <a:r>
              <a:rPr lang="en-US" sz="22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Deduction</a:t>
            </a:r>
            <a:r>
              <a:rPr lang="en-US" sz="22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Section 80 C to 80 U deals with deduction</a:t>
            </a:r>
            <a:endParaRPr lang="en-US" sz="2200"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0B2210EF-2D01-71E2-363E-9567E8573E85}"/>
              </a:ext>
            </a:extLst>
          </p:cNvPr>
          <p:cNvSpPr>
            <a:spLocks noGrp="1"/>
          </p:cNvSpPr>
          <p:nvPr>
            <p:ph type="sldNum" sz="quarter" idx="12"/>
          </p:nvPr>
        </p:nvSpPr>
        <p:spPr/>
        <p:txBody>
          <a:bodyPr/>
          <a:lstStyle/>
          <a:p>
            <a:fld id="{94013DF8-6EF8-4A98-8821-E6468C17C0C3}" type="slidenum">
              <a:rPr lang="en-IN" smtClean="0"/>
              <a:t>22</a:t>
            </a:fld>
            <a:endParaRPr lang="en-IN"/>
          </a:p>
        </p:txBody>
      </p:sp>
      <p:sp>
        <p:nvSpPr>
          <p:cNvPr id="7" name="Title 1">
            <a:extLst>
              <a:ext uri="{FF2B5EF4-FFF2-40B4-BE49-F238E27FC236}">
                <a16:creationId xmlns:a16="http://schemas.microsoft.com/office/drawing/2014/main" id="{4ED427C1-6818-18F7-4D72-8D0851B80827}"/>
              </a:ext>
            </a:extLst>
          </p:cNvPr>
          <p:cNvSpPr>
            <a:spLocks noGrp="1"/>
          </p:cNvSpPr>
          <p:nvPr>
            <p:ph type="title"/>
          </p:nvPr>
        </p:nvSpPr>
        <p:spPr>
          <a:xfrm>
            <a:off x="1001261" y="452718"/>
            <a:ext cx="9049573" cy="973311"/>
          </a:xfrm>
        </p:spPr>
        <p:txBody>
          <a:bodyPr/>
          <a:lstStyle/>
          <a:p>
            <a:r>
              <a:rPr lang="en-IN" dirty="0"/>
              <a:t>Income From Salary </a:t>
            </a:r>
          </a:p>
        </p:txBody>
      </p:sp>
      <p:pic>
        <p:nvPicPr>
          <p:cNvPr id="8" name="Picture 2" descr="https://keydifferences.com/wp-content/uploads/2015/10/exemption-vs-deduction2.jpg">
            <a:extLst>
              <a:ext uri="{FF2B5EF4-FFF2-40B4-BE49-F238E27FC236}">
                <a16:creationId xmlns:a16="http://schemas.microsoft.com/office/drawing/2014/main" id="{182C5D84-7C8F-0C37-2F09-AACBD8F506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0385" y="0"/>
            <a:ext cx="2292155" cy="136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45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F7E4-7068-952E-0026-15C6235C07A3}"/>
              </a:ext>
            </a:extLst>
          </p:cNvPr>
          <p:cNvSpPr>
            <a:spLocks noGrp="1"/>
          </p:cNvSpPr>
          <p:nvPr>
            <p:ph idx="1"/>
          </p:nvPr>
        </p:nvSpPr>
        <p:spPr>
          <a:xfrm>
            <a:off x="1103313" y="2526569"/>
            <a:ext cx="10087426" cy="4331431"/>
          </a:xfrm>
        </p:spPr>
        <p:txBody>
          <a:bodyPr>
            <a:normAutofit fontScale="85000" lnSpcReduction="10000"/>
          </a:bodyPr>
          <a:lstStyle/>
          <a:p>
            <a:pPr marL="0" indent="0">
              <a:buNone/>
            </a:pPr>
            <a:r>
              <a:rPr lang="en-IN" sz="2400" u="sng" dirty="0">
                <a:solidFill>
                  <a:srgbClr val="FF0000"/>
                </a:solidFill>
                <a:effectLst>
                  <a:outerShdw blurRad="38100" dist="38100" dir="2700000" algn="tl">
                    <a:srgbClr val="000000">
                      <a:alpha val="43137"/>
                    </a:srgbClr>
                  </a:outerShdw>
                </a:effectLst>
                <a:latin typeface="Cambria" panose="02040503050406030204" pitchFamily="18" charset="0"/>
              </a:rPr>
              <a:t>Section 10(5)-Leave Travel Allowance</a:t>
            </a:r>
            <a:endParaRPr lang="en-IN" sz="4000" u="sng" dirty="0">
              <a:solidFill>
                <a:srgbClr val="9687CB"/>
              </a:solidFill>
              <a:effectLst>
                <a:outerShdw blurRad="38100" dist="38100" dir="2700000" algn="tl">
                  <a:srgbClr val="000000">
                    <a:alpha val="43137"/>
                  </a:srgbClr>
                </a:outerShdw>
              </a:effectLst>
              <a:latin typeface="Cambria" panose="02040503050406030204" pitchFamily="18" charset="0"/>
            </a:endParaRPr>
          </a:p>
          <a:p>
            <a:pPr marL="0" indent="0">
              <a:buNone/>
            </a:pPr>
            <a:r>
              <a:rPr lang="en-US" dirty="0">
                <a:solidFill>
                  <a:srgbClr val="00B0F0"/>
                </a:solidFill>
                <a:effectLst>
                  <a:outerShdw blurRad="38100" dist="38100" dir="2700000" algn="tl">
                    <a:srgbClr val="000000">
                      <a:alpha val="43137"/>
                    </a:srgbClr>
                  </a:outerShdw>
                </a:effectLst>
                <a:latin typeface="Cambria" panose="02040503050406030204" pitchFamily="18" charset="0"/>
              </a:rPr>
              <a:t>The bills for your travel against LTA can be claimed for exemption. It is allowed to be claimed twice in a block of four years. The current block is 2018 to 2022.</a:t>
            </a:r>
          </a:p>
          <a:p>
            <a:pPr marL="0" indent="0">
              <a:buNone/>
            </a:pPr>
            <a:r>
              <a:rPr lang="en-US" dirty="0">
                <a:latin typeface="Cambria" panose="02040503050406030204" pitchFamily="18" charset="0"/>
              </a:rPr>
              <a:t>Exempt from tax in the hands of employee as per following.</a:t>
            </a:r>
          </a:p>
          <a:p>
            <a:pPr marL="285750" indent="-285750">
              <a:buFont typeface="Wingdings" panose="05000000000000000000" pitchFamily="2" charset="2"/>
              <a:buChar char="ü"/>
            </a:pPr>
            <a:r>
              <a:rPr lang="en-US" dirty="0">
                <a:latin typeface="Cambria" panose="02040503050406030204" pitchFamily="18" charset="0"/>
              </a:rPr>
              <a:t>If journey by </a:t>
            </a:r>
            <a:r>
              <a:rPr lang="en-US" b="1" dirty="0">
                <a:solidFill>
                  <a:srgbClr val="002060"/>
                </a:solidFill>
                <a:latin typeface="Cambria" panose="02040503050406030204" pitchFamily="18" charset="0"/>
              </a:rPr>
              <a:t>Air</a:t>
            </a:r>
            <a:r>
              <a:rPr lang="en-US" dirty="0">
                <a:latin typeface="Cambria" panose="02040503050406030204" pitchFamily="18" charset="0"/>
              </a:rPr>
              <a:t> –</a:t>
            </a:r>
            <a:r>
              <a:rPr lang="en-US" dirty="0">
                <a:effectLst>
                  <a:outerShdw blurRad="38100" dist="38100" dir="2700000" algn="tl">
                    <a:srgbClr val="000000">
                      <a:alpha val="43137"/>
                    </a:srgbClr>
                  </a:outerShdw>
                </a:effectLst>
                <a:latin typeface="Cambria" panose="02040503050406030204" pitchFamily="18" charset="0"/>
              </a:rPr>
              <a:t>Economy class fare </a:t>
            </a:r>
            <a:r>
              <a:rPr lang="en-US" dirty="0">
                <a:latin typeface="Cambria" panose="02040503050406030204" pitchFamily="18" charset="0"/>
              </a:rPr>
              <a:t>of the national carrier( Air India) by shortest route or the </a:t>
            </a:r>
            <a:r>
              <a:rPr lang="en-US" dirty="0">
                <a:effectLst>
                  <a:outerShdw blurRad="38100" dist="38100" dir="2700000" algn="tl">
                    <a:srgbClr val="000000">
                      <a:alpha val="43137"/>
                    </a:srgbClr>
                  </a:outerShdw>
                </a:effectLst>
                <a:latin typeface="Cambria" panose="02040503050406030204" pitchFamily="18" charset="0"/>
              </a:rPr>
              <a:t>amount spent </a:t>
            </a:r>
            <a:r>
              <a:rPr lang="en-US" dirty="0">
                <a:solidFill>
                  <a:srgbClr val="FF0000"/>
                </a:solidFill>
                <a:latin typeface="Cambria" panose="02040503050406030204" pitchFamily="18" charset="0"/>
              </a:rPr>
              <a:t>whichever is less.</a:t>
            </a:r>
          </a:p>
          <a:p>
            <a:pPr marL="285750" indent="-285750">
              <a:buFont typeface="Wingdings" panose="05000000000000000000" pitchFamily="2" charset="2"/>
              <a:buChar char="ü"/>
            </a:pPr>
            <a:r>
              <a:rPr lang="en-US" dirty="0">
                <a:latin typeface="Cambria" panose="02040503050406030204" pitchFamily="18" charset="0"/>
              </a:rPr>
              <a:t>If journey by </a:t>
            </a:r>
            <a:r>
              <a:rPr lang="en-US" b="1" dirty="0">
                <a:solidFill>
                  <a:srgbClr val="002060"/>
                </a:solidFill>
                <a:latin typeface="Cambria" panose="02040503050406030204" pitchFamily="18" charset="0"/>
              </a:rPr>
              <a:t>Rail</a:t>
            </a:r>
            <a:r>
              <a:rPr lang="en-US" dirty="0">
                <a:latin typeface="Cambria" panose="02040503050406030204" pitchFamily="18" charset="0"/>
              </a:rPr>
              <a:t> – </a:t>
            </a:r>
            <a:r>
              <a:rPr lang="en-US" dirty="0">
                <a:effectLst>
                  <a:outerShdw blurRad="38100" dist="38100" dir="2700000" algn="tl">
                    <a:srgbClr val="000000">
                      <a:alpha val="43137"/>
                    </a:srgbClr>
                  </a:outerShdw>
                </a:effectLst>
                <a:latin typeface="Cambria" panose="02040503050406030204" pitchFamily="18" charset="0"/>
              </a:rPr>
              <a:t>AC First class </a:t>
            </a:r>
            <a:r>
              <a:rPr lang="en-US" dirty="0">
                <a:latin typeface="Cambria" panose="02040503050406030204" pitchFamily="18" charset="0"/>
              </a:rPr>
              <a:t>fare by shortest route or the </a:t>
            </a:r>
            <a:r>
              <a:rPr lang="en-US" dirty="0">
                <a:effectLst>
                  <a:outerShdw blurRad="38100" dist="38100" dir="2700000" algn="tl">
                    <a:srgbClr val="000000">
                      <a:alpha val="43137"/>
                    </a:srgbClr>
                  </a:outerShdw>
                </a:effectLst>
                <a:latin typeface="Cambria" panose="02040503050406030204" pitchFamily="18" charset="0"/>
              </a:rPr>
              <a:t>amount spent </a:t>
            </a:r>
            <a:r>
              <a:rPr lang="en-US" dirty="0">
                <a:latin typeface="Cambria" panose="02040503050406030204" pitchFamily="18" charset="0"/>
              </a:rPr>
              <a:t>whichever </a:t>
            </a:r>
            <a:r>
              <a:rPr lang="en-US" dirty="0">
                <a:solidFill>
                  <a:srgbClr val="FF0000"/>
                </a:solidFill>
                <a:latin typeface="Cambria" panose="02040503050406030204" pitchFamily="18" charset="0"/>
              </a:rPr>
              <a:t>is less</a:t>
            </a:r>
          </a:p>
          <a:p>
            <a:pPr marL="742950" lvl="1" indent="-285750">
              <a:buFont typeface="Wingdings" panose="05000000000000000000" pitchFamily="2" charset="2"/>
              <a:buChar char="q"/>
            </a:pPr>
            <a:r>
              <a:rPr lang="en-US" dirty="0">
                <a:latin typeface="Cambria" panose="02040503050406030204" pitchFamily="18" charset="0"/>
              </a:rPr>
              <a:t>Where places of origin of Journey and destination are connected by rail &amp; journey is performed by any other mode of transport- AC First class fare by shortest route or the amount spent whichever is less.</a:t>
            </a:r>
          </a:p>
          <a:p>
            <a:pPr marL="285750" indent="-285750">
              <a:buFont typeface="Wingdings" panose="05000000000000000000" pitchFamily="2" charset="2"/>
              <a:buChar char="ü"/>
            </a:pPr>
            <a:r>
              <a:rPr lang="en-US" dirty="0">
                <a:solidFill>
                  <a:srgbClr val="C00000"/>
                </a:solidFill>
                <a:latin typeface="Cambria" panose="02040503050406030204" pitchFamily="18" charset="0"/>
              </a:rPr>
              <a:t>Where places of origin of Journey and destination are not connected by rail,</a:t>
            </a:r>
          </a:p>
          <a:p>
            <a:pPr marL="742950" lvl="1" indent="-285750">
              <a:buFont typeface="Wingdings" panose="05000000000000000000" pitchFamily="2" charset="2"/>
              <a:buChar char="q"/>
            </a:pPr>
            <a:r>
              <a:rPr lang="en-US" dirty="0">
                <a:latin typeface="Cambria" panose="02040503050406030204" pitchFamily="18" charset="0"/>
              </a:rPr>
              <a:t>a)  Recognized public transport exists- First class or deluxe class fare by the shortest route or the amount spent, whichever is less.</a:t>
            </a:r>
          </a:p>
          <a:p>
            <a:pPr marL="742950" lvl="1" indent="-285750">
              <a:buFont typeface="Wingdings" panose="05000000000000000000" pitchFamily="2" charset="2"/>
              <a:buChar char="q"/>
            </a:pPr>
            <a:r>
              <a:rPr lang="en-US" dirty="0">
                <a:latin typeface="Cambria" panose="02040503050406030204" pitchFamily="18" charset="0"/>
              </a:rPr>
              <a:t> b) No recognized public transport exists - AC First class rail fare by Shortest route or the amount spent whichever is less</a:t>
            </a:r>
            <a:endParaRPr lang="en-IN" dirty="0"/>
          </a:p>
        </p:txBody>
      </p:sp>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23</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Salary </a:t>
            </a:r>
          </a:p>
        </p:txBody>
      </p:sp>
      <p:sp>
        <p:nvSpPr>
          <p:cNvPr id="8" name="Rectangle 7">
            <a:extLst>
              <a:ext uri="{FF2B5EF4-FFF2-40B4-BE49-F238E27FC236}">
                <a16:creationId xmlns:a16="http://schemas.microsoft.com/office/drawing/2014/main" id="{4711B5F2-3873-3AA9-5244-3BDED8A561BD}"/>
              </a:ext>
            </a:extLst>
          </p:cNvPr>
          <p:cNvSpPr/>
          <p:nvPr/>
        </p:nvSpPr>
        <p:spPr>
          <a:xfrm>
            <a:off x="1001261" y="1225606"/>
            <a:ext cx="9389648" cy="1015663"/>
          </a:xfrm>
          <a:prstGeom prst="rect">
            <a:avLst/>
          </a:prstGeom>
        </p:spPr>
        <p:txBody>
          <a:bodyPr wrap="square">
            <a:spAutoFit/>
          </a:bodyPr>
          <a:lstStyle/>
          <a:p>
            <a:r>
              <a:rPr lang="en-US" sz="3200" b="1" u="sng" dirty="0">
                <a:effectLst>
                  <a:outerShdw blurRad="38100" dist="38100" dir="2700000" algn="tl">
                    <a:srgbClr val="000000">
                      <a:alpha val="43137"/>
                    </a:srgbClr>
                  </a:outerShdw>
                </a:effectLst>
              </a:rPr>
              <a:t>Exemption</a:t>
            </a:r>
          </a:p>
          <a:p>
            <a:r>
              <a:rPr lang="en-US" sz="2800" dirty="0">
                <a:effectLst>
                  <a:outerShdw blurRad="38100" dist="38100" dir="2700000" algn="tl">
                    <a:srgbClr val="000000">
                      <a:alpha val="43137"/>
                    </a:srgbClr>
                  </a:outerShdw>
                </a:effectLst>
              </a:rPr>
              <a:t>Section 10(1) to Section 10(38) Deals with </a:t>
            </a:r>
            <a:r>
              <a:rPr lang="en-US" sz="2800" dirty="0">
                <a:effectLst>
                  <a:outerShdw blurRad="38100" dist="38100" dir="2700000" algn="tl">
                    <a:srgbClr val="000000">
                      <a:alpha val="43137"/>
                    </a:srgbClr>
                  </a:outerShdw>
                </a:effectLst>
                <a:hlinkClick r:id="rId2" action="ppaction://hlinkfile"/>
              </a:rPr>
              <a:t>exempt Income</a:t>
            </a:r>
            <a:endParaRPr lang="en-US" sz="2800" dirty="0"/>
          </a:p>
        </p:txBody>
      </p:sp>
      <p:pic>
        <p:nvPicPr>
          <p:cNvPr id="9" name="Picture 2" descr="Image result for exemption">
            <a:extLst>
              <a:ext uri="{FF2B5EF4-FFF2-40B4-BE49-F238E27FC236}">
                <a16:creationId xmlns:a16="http://schemas.microsoft.com/office/drawing/2014/main" id="{8B9DA81D-5C80-984F-BCC0-1A29BDDC4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691" y="14683"/>
            <a:ext cx="1884218" cy="141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74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F7E4-7068-952E-0026-15C6235C07A3}"/>
              </a:ext>
            </a:extLst>
          </p:cNvPr>
          <p:cNvSpPr>
            <a:spLocks noGrp="1"/>
          </p:cNvSpPr>
          <p:nvPr>
            <p:ph idx="1"/>
          </p:nvPr>
        </p:nvSpPr>
        <p:spPr>
          <a:xfrm>
            <a:off x="1103313" y="2526569"/>
            <a:ext cx="10087426" cy="4331431"/>
          </a:xfrm>
        </p:spPr>
        <p:txBody>
          <a:bodyPr>
            <a:normAutofit/>
          </a:bodyPr>
          <a:lstStyle/>
          <a:p>
            <a:pPr marL="0" indent="0">
              <a:buNone/>
            </a:pPr>
            <a:r>
              <a:rPr lang="en-IN" sz="2400" dirty="0">
                <a:solidFill>
                  <a:srgbClr val="FF0000"/>
                </a:solidFill>
                <a:latin typeface="Cambria" panose="02040503050406030204" pitchFamily="18" charset="0"/>
              </a:rPr>
              <a:t>Section 10(5)-Leave Travel Allowance Conditions:</a:t>
            </a:r>
            <a:endParaRPr lang="en-IN" sz="2400" dirty="0">
              <a:solidFill>
                <a:srgbClr val="9687CB"/>
              </a:solidFill>
              <a:latin typeface="Cambria" panose="02040503050406030204" pitchFamily="18" charset="0"/>
            </a:endParaRPr>
          </a:p>
          <a:p>
            <a:pPr algn="just">
              <a:buFont typeface="Wingdings" panose="05000000000000000000" pitchFamily="2" charset="2"/>
              <a:buChar char="ü"/>
            </a:pPr>
            <a:r>
              <a:rPr lang="en-US" sz="2000" dirty="0">
                <a:latin typeface="Cambria" panose="02040503050406030204" pitchFamily="18" charset="0"/>
              </a:rPr>
              <a:t>LTA should be uniform to all the employees</a:t>
            </a:r>
          </a:p>
          <a:p>
            <a:pPr algn="just">
              <a:buFont typeface="Wingdings" panose="05000000000000000000" pitchFamily="2" charset="2"/>
              <a:buChar char="ü"/>
            </a:pPr>
            <a:r>
              <a:rPr lang="en-US" dirty="0">
                <a:latin typeface="Cambria" panose="02040503050406030204" pitchFamily="18" charset="0"/>
              </a:rPr>
              <a:t>E</a:t>
            </a:r>
            <a:r>
              <a:rPr lang="en-US" sz="2000" dirty="0">
                <a:latin typeface="Cambria" panose="02040503050406030204" pitchFamily="18" charset="0"/>
              </a:rPr>
              <a:t>mployers need to collect and scrutinize the proof of travel (ticket etc.)</a:t>
            </a:r>
          </a:p>
          <a:p>
            <a:pPr algn="just">
              <a:buFont typeface="Wingdings" panose="05000000000000000000" pitchFamily="2" charset="2"/>
              <a:buChar char="ü"/>
            </a:pPr>
            <a:r>
              <a:rPr lang="en-US" sz="2000" dirty="0">
                <a:latin typeface="Cambria" panose="02040503050406030204" pitchFamily="18" charset="0"/>
              </a:rPr>
              <a:t>Limited to the actual expenses incurred</a:t>
            </a:r>
          </a:p>
          <a:p>
            <a:pPr algn="just">
              <a:buFont typeface="Wingdings" panose="05000000000000000000" pitchFamily="2" charset="2"/>
              <a:buChar char="ü"/>
            </a:pPr>
            <a:r>
              <a:rPr lang="en-US" sz="2000" dirty="0">
                <a:latin typeface="Cambria" panose="02040503050406030204" pitchFamily="18" charset="0"/>
              </a:rPr>
              <a:t>Any Leave </a:t>
            </a:r>
            <a:r>
              <a:rPr lang="en-US" sz="2000" dirty="0" err="1">
                <a:latin typeface="Cambria" panose="02040503050406030204" pitchFamily="18" charset="0"/>
              </a:rPr>
              <a:t>encashed</a:t>
            </a:r>
            <a:r>
              <a:rPr lang="en-US" sz="2000" dirty="0">
                <a:latin typeface="Cambria" panose="02040503050406030204" pitchFamily="18" charset="0"/>
              </a:rPr>
              <a:t> for the purpose of Leave travel or home travel concession is taxable.</a:t>
            </a:r>
          </a:p>
          <a:p>
            <a:pPr algn="just">
              <a:buFont typeface="Wingdings" panose="05000000000000000000" pitchFamily="2" charset="2"/>
              <a:buChar char="ü"/>
            </a:pPr>
            <a:r>
              <a:rPr lang="en-US" sz="2000" dirty="0">
                <a:latin typeface="Cambria" panose="02040503050406030204" pitchFamily="18" charset="0"/>
              </a:rPr>
              <a:t>Foreign Travel – The exemption is not available in case of Foreign Travel</a:t>
            </a:r>
          </a:p>
          <a:p>
            <a:pPr algn="just">
              <a:buFont typeface="Wingdings" panose="05000000000000000000" pitchFamily="2" charset="2"/>
              <a:buChar char="ü"/>
            </a:pPr>
            <a:r>
              <a:rPr lang="en-US" sz="2000" dirty="0">
                <a:latin typeface="Cambria" panose="02040503050406030204" pitchFamily="18" charset="0"/>
              </a:rPr>
              <a:t>The Exemption is not available to more than 2 surviving children of an individual born after 1.10.1998. However, this restriction is not there in respect of children born before 1.10.1998.</a:t>
            </a:r>
            <a:endParaRPr lang="en-IN" dirty="0"/>
          </a:p>
        </p:txBody>
      </p:sp>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24</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Salary </a:t>
            </a:r>
          </a:p>
        </p:txBody>
      </p:sp>
      <p:sp>
        <p:nvSpPr>
          <p:cNvPr id="8" name="Rectangle 7">
            <a:extLst>
              <a:ext uri="{FF2B5EF4-FFF2-40B4-BE49-F238E27FC236}">
                <a16:creationId xmlns:a16="http://schemas.microsoft.com/office/drawing/2014/main" id="{4711B5F2-3873-3AA9-5244-3BDED8A561BD}"/>
              </a:ext>
            </a:extLst>
          </p:cNvPr>
          <p:cNvSpPr/>
          <p:nvPr/>
        </p:nvSpPr>
        <p:spPr>
          <a:xfrm>
            <a:off x="1001261" y="1225606"/>
            <a:ext cx="9389648" cy="1015663"/>
          </a:xfrm>
          <a:prstGeom prst="rect">
            <a:avLst/>
          </a:prstGeom>
        </p:spPr>
        <p:txBody>
          <a:bodyPr wrap="square">
            <a:spAutoFit/>
          </a:bodyPr>
          <a:lstStyle/>
          <a:p>
            <a:r>
              <a:rPr lang="en-US" sz="3200" b="1" u="sng" dirty="0">
                <a:effectLst>
                  <a:outerShdw blurRad="38100" dist="38100" dir="2700000" algn="tl">
                    <a:srgbClr val="000000">
                      <a:alpha val="43137"/>
                    </a:srgbClr>
                  </a:outerShdw>
                </a:effectLst>
              </a:rPr>
              <a:t>Exemption</a:t>
            </a:r>
          </a:p>
          <a:p>
            <a:r>
              <a:rPr lang="en-US" sz="2800" dirty="0">
                <a:effectLst>
                  <a:outerShdw blurRad="38100" dist="38100" dir="2700000" algn="tl">
                    <a:srgbClr val="000000">
                      <a:alpha val="43137"/>
                    </a:srgbClr>
                  </a:outerShdw>
                </a:effectLst>
              </a:rPr>
              <a:t>Section 10(1) to Section 10(38) Deals with </a:t>
            </a:r>
            <a:r>
              <a:rPr lang="en-US" sz="2800" dirty="0">
                <a:effectLst>
                  <a:outerShdw blurRad="38100" dist="38100" dir="2700000" algn="tl">
                    <a:srgbClr val="000000">
                      <a:alpha val="43137"/>
                    </a:srgbClr>
                  </a:outerShdw>
                </a:effectLst>
                <a:hlinkClick r:id="rId2" action="ppaction://hlinkfile"/>
              </a:rPr>
              <a:t>exempt Income</a:t>
            </a:r>
            <a:endParaRPr lang="en-US" sz="2800" dirty="0"/>
          </a:p>
        </p:txBody>
      </p:sp>
      <p:pic>
        <p:nvPicPr>
          <p:cNvPr id="9" name="Picture 2" descr="Image result for exemption">
            <a:extLst>
              <a:ext uri="{FF2B5EF4-FFF2-40B4-BE49-F238E27FC236}">
                <a16:creationId xmlns:a16="http://schemas.microsoft.com/office/drawing/2014/main" id="{8B9DA81D-5C80-984F-BCC0-1A29BDDC4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691" y="14683"/>
            <a:ext cx="1884218" cy="141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35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25</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Salary </a:t>
            </a:r>
          </a:p>
        </p:txBody>
      </p:sp>
      <p:sp>
        <p:nvSpPr>
          <p:cNvPr id="8" name="Rectangle 7">
            <a:extLst>
              <a:ext uri="{FF2B5EF4-FFF2-40B4-BE49-F238E27FC236}">
                <a16:creationId xmlns:a16="http://schemas.microsoft.com/office/drawing/2014/main" id="{4711B5F2-3873-3AA9-5244-3BDED8A561BD}"/>
              </a:ext>
            </a:extLst>
          </p:cNvPr>
          <p:cNvSpPr/>
          <p:nvPr/>
        </p:nvSpPr>
        <p:spPr>
          <a:xfrm>
            <a:off x="1001261" y="1171176"/>
            <a:ext cx="9389648" cy="1015663"/>
          </a:xfrm>
          <a:prstGeom prst="rect">
            <a:avLst/>
          </a:prstGeom>
        </p:spPr>
        <p:txBody>
          <a:bodyPr wrap="square">
            <a:spAutoFit/>
          </a:bodyPr>
          <a:lstStyle/>
          <a:p>
            <a:r>
              <a:rPr lang="en-US" sz="3200" b="1" u="sng" dirty="0">
                <a:effectLst>
                  <a:outerShdw blurRad="38100" dist="38100" dir="2700000" algn="tl">
                    <a:srgbClr val="000000">
                      <a:alpha val="43137"/>
                    </a:srgbClr>
                  </a:outerShdw>
                </a:effectLst>
              </a:rPr>
              <a:t>Exemption</a:t>
            </a:r>
          </a:p>
          <a:p>
            <a:pPr algn="ctr"/>
            <a:r>
              <a:rPr lang="en-US" sz="2800" dirty="0">
                <a:effectLst>
                  <a:outerShdw blurRad="38100" dist="38100" dir="2700000" algn="tl">
                    <a:srgbClr val="000000">
                      <a:alpha val="43137"/>
                    </a:srgbClr>
                  </a:outerShdw>
                </a:effectLst>
              </a:rPr>
              <a:t>Section 10(5)-Leave Travel Allowance</a:t>
            </a:r>
          </a:p>
        </p:txBody>
      </p:sp>
      <p:pic>
        <p:nvPicPr>
          <p:cNvPr id="9" name="Picture 2" descr="Image result for exemption">
            <a:extLst>
              <a:ext uri="{FF2B5EF4-FFF2-40B4-BE49-F238E27FC236}">
                <a16:creationId xmlns:a16="http://schemas.microsoft.com/office/drawing/2014/main" id="{8B9DA81D-5C80-984F-BCC0-1A29BDDC4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691" y="14683"/>
            <a:ext cx="1884218" cy="141134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General rules to claim LTA exemption infographic">
            <a:extLst>
              <a:ext uri="{FF2B5EF4-FFF2-40B4-BE49-F238E27FC236}">
                <a16:creationId xmlns:a16="http://schemas.microsoft.com/office/drawing/2014/main" id="{17EA28D7-59DD-E815-0844-D71ABC683D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801091" y="2362729"/>
            <a:ext cx="8697481" cy="4415270"/>
          </a:xfrm>
          <a:prstGeom prst="rect">
            <a:avLst/>
          </a:prstGeom>
          <a:ln w="88900" cap="sq" cmpd="thickThin">
            <a:solidFill>
              <a:srgbClr val="000000"/>
            </a:solidFill>
            <a:prstDash val="solid"/>
            <a:miter lim="800000"/>
          </a:ln>
          <a:effectLst>
            <a:innerShdw blurRad="76200">
              <a:srgbClr val="000000"/>
            </a:innerShdw>
          </a:effectLst>
          <a:scene3d>
            <a:camera prst="orthographicFront"/>
            <a:lightRig rig="threePt" dir="t"/>
          </a:scene3d>
          <a:sp3d>
            <a:bevelT prst="slop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3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F7E4-7068-952E-0026-15C6235C07A3}"/>
              </a:ext>
            </a:extLst>
          </p:cNvPr>
          <p:cNvSpPr>
            <a:spLocks noGrp="1"/>
          </p:cNvSpPr>
          <p:nvPr>
            <p:ph idx="1"/>
          </p:nvPr>
        </p:nvSpPr>
        <p:spPr>
          <a:xfrm>
            <a:off x="1103313" y="2526569"/>
            <a:ext cx="10087426" cy="4331431"/>
          </a:xfrm>
        </p:spPr>
        <p:txBody>
          <a:bodyPr>
            <a:normAutofit/>
          </a:bodyPr>
          <a:lstStyle/>
          <a:p>
            <a:pPr marL="0" indent="0" algn="just">
              <a:lnSpc>
                <a:spcPct val="150000"/>
              </a:lnSpc>
              <a:buNone/>
            </a:pPr>
            <a:r>
              <a:rPr lang="en-IN" sz="2000" dirty="0">
                <a:latin typeface="Cambria" panose="02040503050406030204" pitchFamily="18" charset="0"/>
              </a:rPr>
              <a:t>This is the famous exemption which is used by many salaried individuals. However, the wrong belief is that whatever the rent they pay is actually exempted from their income. The reality is different. The amount of exemption is least of the following.</a:t>
            </a:r>
          </a:p>
          <a:p>
            <a:pPr marL="0" indent="0" algn="just">
              <a:lnSpc>
                <a:spcPct val="150000"/>
              </a:lnSpc>
              <a:buNone/>
            </a:pPr>
            <a:endParaRPr lang="en-IN" sz="2000" dirty="0">
              <a:latin typeface="Cambria" panose="02040503050406030204" pitchFamily="18" charset="0"/>
            </a:endParaRPr>
          </a:p>
          <a:p>
            <a:pPr marL="0" indent="0">
              <a:buNone/>
            </a:pPr>
            <a:endParaRPr lang="en-IN" dirty="0"/>
          </a:p>
        </p:txBody>
      </p:sp>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26</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Salary </a:t>
            </a:r>
          </a:p>
        </p:txBody>
      </p:sp>
      <p:sp>
        <p:nvSpPr>
          <p:cNvPr id="8" name="Rectangle 7">
            <a:extLst>
              <a:ext uri="{FF2B5EF4-FFF2-40B4-BE49-F238E27FC236}">
                <a16:creationId xmlns:a16="http://schemas.microsoft.com/office/drawing/2014/main" id="{4711B5F2-3873-3AA9-5244-3BDED8A561BD}"/>
              </a:ext>
            </a:extLst>
          </p:cNvPr>
          <p:cNvSpPr/>
          <p:nvPr/>
        </p:nvSpPr>
        <p:spPr>
          <a:xfrm>
            <a:off x="1001261" y="1225606"/>
            <a:ext cx="9389648" cy="1015663"/>
          </a:xfrm>
          <a:prstGeom prst="rect">
            <a:avLst/>
          </a:prstGeom>
        </p:spPr>
        <p:txBody>
          <a:bodyPr wrap="square">
            <a:spAutoFit/>
          </a:bodyPr>
          <a:lstStyle/>
          <a:p>
            <a:r>
              <a:rPr lang="en-US" sz="3200" b="1" u="sng" dirty="0">
                <a:effectLst>
                  <a:outerShdw blurRad="38100" dist="38100" dir="2700000" algn="tl">
                    <a:srgbClr val="000000">
                      <a:alpha val="43137"/>
                    </a:srgbClr>
                  </a:outerShdw>
                </a:effectLst>
              </a:rPr>
              <a:t>Exemption</a:t>
            </a:r>
          </a:p>
          <a:p>
            <a:r>
              <a:rPr lang="en-IN" sz="2800" u="sng" dirty="0">
                <a:solidFill>
                  <a:srgbClr val="C00000"/>
                </a:solidFill>
                <a:effectLst>
                  <a:outerShdw blurRad="38100" dist="38100" dir="2700000" algn="tl">
                    <a:srgbClr val="000000">
                      <a:alpha val="43137"/>
                    </a:srgbClr>
                  </a:outerShdw>
                </a:effectLst>
                <a:latin typeface="Cambria" panose="02040503050406030204" pitchFamily="18" charset="0"/>
              </a:rPr>
              <a:t>Section 10(13A): House Rent Allowance(HRA)</a:t>
            </a:r>
            <a:endParaRPr lang="en-IN" sz="2800" dirty="0">
              <a:solidFill>
                <a:srgbClr val="C00000"/>
              </a:solidFill>
            </a:endParaRPr>
          </a:p>
        </p:txBody>
      </p:sp>
      <p:pic>
        <p:nvPicPr>
          <p:cNvPr id="9" name="Picture 2" descr="Image result for exemption">
            <a:extLst>
              <a:ext uri="{FF2B5EF4-FFF2-40B4-BE49-F238E27FC236}">
                <a16:creationId xmlns:a16="http://schemas.microsoft.com/office/drawing/2014/main" id="{8B9DA81D-5C80-984F-BCC0-1A29BDDC4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691" y="-39745"/>
            <a:ext cx="1884218" cy="1411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6642026B-76EA-7A33-A2E4-93BD14572BBD}"/>
              </a:ext>
            </a:extLst>
          </p:cNvPr>
          <p:cNvGraphicFramePr>
            <a:graphicFrameLocks noGrp="1"/>
          </p:cNvGraphicFramePr>
          <p:nvPr>
            <p:extLst>
              <p:ext uri="{D42A27DB-BD31-4B8C-83A1-F6EECF244321}">
                <p14:modId xmlns:p14="http://schemas.microsoft.com/office/powerpoint/2010/main" val="3924472907"/>
              </p:ext>
            </p:extLst>
          </p:nvPr>
        </p:nvGraphicFramePr>
        <p:xfrm>
          <a:off x="1217222" y="4110016"/>
          <a:ext cx="9973517" cy="2345214"/>
        </p:xfrm>
        <a:graphic>
          <a:graphicData uri="http://schemas.openxmlformats.org/drawingml/2006/table">
            <a:tbl>
              <a:tblPr>
                <a:tableStyleId>{8A107856-5554-42FB-B03E-39F5DBC370BA}</a:tableStyleId>
              </a:tblPr>
              <a:tblGrid>
                <a:gridCol w="9973517">
                  <a:extLst>
                    <a:ext uri="{9D8B030D-6E8A-4147-A177-3AD203B41FA5}">
                      <a16:colId xmlns:a16="http://schemas.microsoft.com/office/drawing/2014/main" val="2800396521"/>
                    </a:ext>
                  </a:extLst>
                </a:gridCol>
              </a:tblGrid>
              <a:tr h="437884">
                <a:tc>
                  <a:txBody>
                    <a:bodyPr/>
                    <a:lstStyle/>
                    <a:p>
                      <a:pPr algn="l" fontAlgn="t"/>
                      <a:r>
                        <a:rPr lang="en-IN" sz="2400" u="none" strike="noStrike" dirty="0">
                          <a:effectLst/>
                        </a:rPr>
                        <a:t>a) Actual HRA Received</a:t>
                      </a:r>
                      <a:endParaRPr lang="en-IN" sz="2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355126726"/>
                  </a:ext>
                </a:extLst>
              </a:tr>
              <a:tr h="521338">
                <a:tc>
                  <a:txBody>
                    <a:bodyPr/>
                    <a:lstStyle/>
                    <a:p>
                      <a:pPr algn="l" fontAlgn="t"/>
                      <a:r>
                        <a:rPr lang="en-US" sz="2400" u="none" strike="noStrike" dirty="0">
                          <a:effectLst/>
                        </a:rPr>
                        <a:t>b) 40% of Salary (50%, if house situated in Metro Region)</a:t>
                      </a:r>
                      <a:endParaRPr lang="en-US" sz="2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05646614"/>
                  </a:ext>
                </a:extLst>
              </a:tr>
              <a:tr h="521338">
                <a:tc>
                  <a:txBody>
                    <a:bodyPr/>
                    <a:lstStyle/>
                    <a:p>
                      <a:pPr algn="l" fontAlgn="t"/>
                      <a:r>
                        <a:rPr lang="en-US" sz="2400" u="none" strike="noStrike" dirty="0">
                          <a:effectLst/>
                        </a:rPr>
                        <a:t>c) Rent paid minus 10% of salary</a:t>
                      </a:r>
                      <a:endParaRPr lang="en-US" sz="2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89024728"/>
                  </a:ext>
                </a:extLst>
              </a:tr>
              <a:tr h="864654">
                <a:tc>
                  <a:txBody>
                    <a:bodyPr/>
                    <a:lstStyle/>
                    <a:p>
                      <a:pPr algn="l" fontAlgn="t"/>
                      <a:r>
                        <a:rPr lang="en-US" sz="2000" u="none" strike="noStrike" dirty="0">
                          <a:effectLst/>
                        </a:rPr>
                        <a:t>(Salary = Basic + DA (if part of retirement benefit) + Turnover based Commission)</a:t>
                      </a:r>
                      <a:endParaRPr lang="en-US" sz="2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14320379"/>
                  </a:ext>
                </a:extLst>
              </a:tr>
            </a:tbl>
          </a:graphicData>
        </a:graphic>
      </p:graphicFrame>
    </p:spTree>
    <p:extLst>
      <p:ext uri="{BB962C8B-B14F-4D97-AF65-F5344CB8AC3E}">
        <p14:creationId xmlns:p14="http://schemas.microsoft.com/office/powerpoint/2010/main" val="2956835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EA6C-7881-BC64-CEB1-4D354DD52E80}"/>
              </a:ext>
            </a:extLst>
          </p:cNvPr>
          <p:cNvSpPr>
            <a:spLocks noGrp="1"/>
          </p:cNvSpPr>
          <p:nvPr>
            <p:ph type="title"/>
          </p:nvPr>
        </p:nvSpPr>
        <p:spPr/>
        <p:txBody>
          <a:bodyPr/>
          <a:lstStyle/>
          <a:p>
            <a:r>
              <a:rPr lang="en-IN" sz="2800" u="sng" dirty="0">
                <a:solidFill>
                  <a:srgbClr val="C00000"/>
                </a:solidFill>
                <a:effectLst>
                  <a:outerShdw blurRad="38100" dist="38100" dir="2700000" algn="tl">
                    <a:srgbClr val="000000">
                      <a:alpha val="43137"/>
                    </a:srgbClr>
                  </a:outerShdw>
                </a:effectLst>
                <a:latin typeface="Cambria" panose="02040503050406030204" pitchFamily="18" charset="0"/>
              </a:rPr>
              <a:t>Section 10(13A): House Rent Allowance(HRA)</a:t>
            </a:r>
            <a:r>
              <a:rPr lang="en-IN" sz="2800" dirty="0">
                <a:solidFill>
                  <a:srgbClr val="C00000"/>
                </a:solidFill>
              </a:rPr>
              <a:t/>
            </a:r>
            <a:br>
              <a:rPr lang="en-IN" sz="2800" dirty="0">
                <a:solidFill>
                  <a:srgbClr val="C00000"/>
                </a:solidFill>
              </a:rPr>
            </a:br>
            <a:endParaRPr lang="en-IN" sz="2800" dirty="0"/>
          </a:p>
        </p:txBody>
      </p:sp>
      <p:sp>
        <p:nvSpPr>
          <p:cNvPr id="6" name="Slide Number Placeholder 5">
            <a:extLst>
              <a:ext uri="{FF2B5EF4-FFF2-40B4-BE49-F238E27FC236}">
                <a16:creationId xmlns:a16="http://schemas.microsoft.com/office/drawing/2014/main" id="{4D3F6618-8874-A07A-ADEE-672FFC6A29AC}"/>
              </a:ext>
            </a:extLst>
          </p:cNvPr>
          <p:cNvSpPr>
            <a:spLocks noGrp="1"/>
          </p:cNvSpPr>
          <p:nvPr>
            <p:ph type="sldNum" sz="quarter" idx="12"/>
          </p:nvPr>
        </p:nvSpPr>
        <p:spPr/>
        <p:txBody>
          <a:bodyPr/>
          <a:lstStyle/>
          <a:p>
            <a:fld id="{94013DF8-6EF8-4A98-8821-E6468C17C0C3}" type="slidenum">
              <a:rPr lang="en-IN" smtClean="0"/>
              <a:t>27</a:t>
            </a:fld>
            <a:endParaRPr lang="en-IN"/>
          </a:p>
        </p:txBody>
      </p:sp>
      <p:graphicFrame>
        <p:nvGraphicFramePr>
          <p:cNvPr id="7" name="Table 6">
            <a:extLst>
              <a:ext uri="{FF2B5EF4-FFF2-40B4-BE49-F238E27FC236}">
                <a16:creationId xmlns:a16="http://schemas.microsoft.com/office/drawing/2014/main" id="{2E69356E-82E8-1C3D-376C-99670BBA5FF6}"/>
              </a:ext>
            </a:extLst>
          </p:cNvPr>
          <p:cNvGraphicFramePr>
            <a:graphicFrameLocks noGrp="1"/>
          </p:cNvGraphicFramePr>
          <p:nvPr>
            <p:extLst>
              <p:ext uri="{D42A27DB-BD31-4B8C-83A1-F6EECF244321}">
                <p14:modId xmlns:p14="http://schemas.microsoft.com/office/powerpoint/2010/main" val="1400464741"/>
              </p:ext>
            </p:extLst>
          </p:nvPr>
        </p:nvGraphicFramePr>
        <p:xfrm>
          <a:off x="568038" y="1101212"/>
          <a:ext cx="10622701" cy="5707230"/>
        </p:xfrm>
        <a:graphic>
          <a:graphicData uri="http://schemas.openxmlformats.org/drawingml/2006/table">
            <a:tbl>
              <a:tblPr/>
              <a:tblGrid>
                <a:gridCol w="4871697">
                  <a:extLst>
                    <a:ext uri="{9D8B030D-6E8A-4147-A177-3AD203B41FA5}">
                      <a16:colId xmlns:a16="http://schemas.microsoft.com/office/drawing/2014/main" val="4195446719"/>
                    </a:ext>
                  </a:extLst>
                </a:gridCol>
                <a:gridCol w="3024103">
                  <a:extLst>
                    <a:ext uri="{9D8B030D-6E8A-4147-A177-3AD203B41FA5}">
                      <a16:colId xmlns:a16="http://schemas.microsoft.com/office/drawing/2014/main" val="1760983539"/>
                    </a:ext>
                  </a:extLst>
                </a:gridCol>
                <a:gridCol w="1678286">
                  <a:extLst>
                    <a:ext uri="{9D8B030D-6E8A-4147-A177-3AD203B41FA5}">
                      <a16:colId xmlns:a16="http://schemas.microsoft.com/office/drawing/2014/main" val="1047752708"/>
                    </a:ext>
                  </a:extLst>
                </a:gridCol>
                <a:gridCol w="1048615">
                  <a:extLst>
                    <a:ext uri="{9D8B030D-6E8A-4147-A177-3AD203B41FA5}">
                      <a16:colId xmlns:a16="http://schemas.microsoft.com/office/drawing/2014/main" val="3330869156"/>
                    </a:ext>
                  </a:extLst>
                </a:gridCol>
              </a:tblGrid>
              <a:tr h="244727">
                <a:tc>
                  <a:txBody>
                    <a:bodyPr/>
                    <a:lstStyle/>
                    <a:p>
                      <a:pPr algn="l" fontAlgn="b"/>
                      <a:r>
                        <a:rPr lang="en-IN" sz="1600" b="1" i="0" u="none" strike="noStrike" dirty="0">
                          <a:solidFill>
                            <a:srgbClr val="000000"/>
                          </a:solidFill>
                          <a:effectLst/>
                          <a:latin typeface="Cambria" panose="02040503050406030204" pitchFamily="18" charset="0"/>
                        </a:rPr>
                        <a:t>Employee No - 1234</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b"/>
                      <a:r>
                        <a:rPr lang="en-IN" sz="1600" b="1" i="0" u="none" strike="noStrike" dirty="0">
                          <a:solidFill>
                            <a:srgbClr val="000000"/>
                          </a:solidFill>
                          <a:effectLst/>
                          <a:latin typeface="Cambria" panose="02040503050406030204" pitchFamily="18" charset="0"/>
                        </a:rPr>
                        <a:t>Name - ABC</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IN"/>
                    </a:p>
                  </a:txBody>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11002793"/>
                  </a:ext>
                </a:extLst>
              </a:tr>
              <a:tr h="325745">
                <a:tc>
                  <a:txBody>
                    <a:bodyPr/>
                    <a:lstStyle/>
                    <a:p>
                      <a:pPr algn="l" fontAlgn="b"/>
                      <a:r>
                        <a:rPr lang="en-IN" sz="1600" b="1" i="0" u="none" strike="noStrike" dirty="0">
                          <a:solidFill>
                            <a:srgbClr val="000000"/>
                          </a:solidFill>
                          <a:effectLst/>
                          <a:latin typeface="Cambria" panose="02040503050406030204" pitchFamily="18" charset="0"/>
                        </a:rPr>
                        <a:t>Joining Date - 01/01/2011</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ctr" fontAlgn="b"/>
                      <a:r>
                        <a:rPr lang="en-IN" sz="1600" b="1" i="0" u="none" strike="noStrike" dirty="0">
                          <a:solidFill>
                            <a:srgbClr val="000000"/>
                          </a:solidFill>
                          <a:effectLst/>
                          <a:latin typeface="Cambria" panose="02040503050406030204" pitchFamily="18" charset="0"/>
                        </a:rPr>
                        <a:t>PF No - SB/AYE/1234567/123/1234567</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IN"/>
                    </a:p>
                  </a:txBody>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46559" marB="46559"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81240496"/>
                  </a:ext>
                </a:extLst>
              </a:tr>
              <a:tr h="325745">
                <a:tc>
                  <a:txBody>
                    <a:bodyPr/>
                    <a:lstStyle/>
                    <a:p>
                      <a:pPr algn="l" fontAlgn="b"/>
                      <a:endParaRPr lang="en-IN" sz="1600" b="0" i="0" u="none" strike="noStrike" dirty="0">
                        <a:solidFill>
                          <a:srgbClr val="000000"/>
                        </a:solidFill>
                        <a:effectLst/>
                        <a:latin typeface="Cambria" panose="02040503050406030204" pitchFamily="18" charset="0"/>
                      </a:endParaRPr>
                    </a:p>
                  </a:txBody>
                  <a:tcPr marL="9312" marR="9312" marT="46559" marB="46559"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46559" marB="46559"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46559" marB="46559"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dirty="0">
                        <a:solidFill>
                          <a:srgbClr val="000000"/>
                        </a:solidFill>
                        <a:effectLst/>
                        <a:latin typeface="Cambria" panose="02040503050406030204" pitchFamily="18" charset="0"/>
                      </a:endParaRPr>
                    </a:p>
                  </a:txBody>
                  <a:tcPr marL="9312" marR="9312" marT="46559" marB="46559"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5808865"/>
                  </a:ext>
                </a:extLst>
              </a:tr>
              <a:tr h="325745">
                <a:tc>
                  <a:txBody>
                    <a:bodyPr/>
                    <a:lstStyle/>
                    <a:p>
                      <a:pPr algn="l" fontAlgn="b"/>
                      <a:r>
                        <a:rPr lang="en-IN" sz="1200" b="0" i="0" u="none" strike="noStrike" dirty="0">
                          <a:solidFill>
                            <a:srgbClr val="000000"/>
                          </a:solidFill>
                          <a:effectLst/>
                          <a:latin typeface="Cambria" panose="02040503050406030204" pitchFamily="18" charset="0"/>
                        </a:rPr>
                        <a:t>BASIC</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a:solidFill>
                            <a:srgbClr val="000000"/>
                          </a:solidFill>
                          <a:effectLst/>
                          <a:latin typeface="Cambria" panose="02040503050406030204" pitchFamily="18" charset="0"/>
                        </a:rPr>
                        <a:t>30,000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600" b="0" i="0" u="none" strike="noStrike">
                          <a:solidFill>
                            <a:srgbClr val="000000"/>
                          </a:solidFill>
                          <a:effectLst/>
                          <a:latin typeface="Cambria" panose="02040503050406030204" pitchFamily="18" charset="0"/>
                        </a:rPr>
                        <a:t>PF</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a:solidFill>
                            <a:srgbClr val="000000"/>
                          </a:solidFill>
                          <a:effectLst/>
                          <a:latin typeface="Cambria" panose="02040503050406030204" pitchFamily="18" charset="0"/>
                        </a:rPr>
                        <a:t>2,000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23733770"/>
                  </a:ext>
                </a:extLst>
              </a:tr>
              <a:tr h="325745">
                <a:tc>
                  <a:txBody>
                    <a:bodyPr/>
                    <a:lstStyle/>
                    <a:p>
                      <a:pPr algn="l" fontAlgn="b"/>
                      <a:r>
                        <a:rPr lang="en-IN" sz="1200" b="0" i="0" u="none" strike="noStrike" dirty="0">
                          <a:solidFill>
                            <a:srgbClr val="000000"/>
                          </a:solidFill>
                          <a:effectLst/>
                          <a:latin typeface="Cambria" panose="02040503050406030204" pitchFamily="18" charset="0"/>
                        </a:rPr>
                        <a:t>HRA</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a:solidFill>
                            <a:srgbClr val="000000"/>
                          </a:solidFill>
                          <a:effectLst/>
                          <a:latin typeface="Cambria" panose="02040503050406030204" pitchFamily="18" charset="0"/>
                        </a:rPr>
                        <a:t>13,000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600" b="0" i="0" u="none" strike="noStrike">
                          <a:solidFill>
                            <a:srgbClr val="000000"/>
                          </a:solidFill>
                          <a:effectLst/>
                          <a:latin typeface="Cambria" panose="02040503050406030204" pitchFamily="18" charset="0"/>
                        </a:rPr>
                        <a:t>Professional Tax</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a:solidFill>
                            <a:srgbClr val="000000"/>
                          </a:solidFill>
                          <a:effectLst/>
                          <a:latin typeface="Cambria" panose="02040503050406030204" pitchFamily="18" charset="0"/>
                        </a:rPr>
                        <a:t>200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655339337"/>
                  </a:ext>
                </a:extLst>
              </a:tr>
              <a:tr h="325745">
                <a:tc>
                  <a:txBody>
                    <a:bodyPr/>
                    <a:lstStyle/>
                    <a:p>
                      <a:pPr algn="l" fontAlgn="b"/>
                      <a:r>
                        <a:rPr lang="en-IN" sz="1200" b="0" i="0" u="none" strike="noStrike" dirty="0">
                          <a:solidFill>
                            <a:srgbClr val="000000"/>
                          </a:solidFill>
                          <a:effectLst/>
                          <a:latin typeface="Cambria" panose="02040503050406030204" pitchFamily="18" charset="0"/>
                        </a:rPr>
                        <a:t>CONVEYANCE</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dirty="0">
                          <a:solidFill>
                            <a:srgbClr val="000000"/>
                          </a:solidFill>
                          <a:effectLst/>
                          <a:latin typeface="Cambria" panose="02040503050406030204" pitchFamily="18" charset="0"/>
                        </a:rPr>
                        <a:t>2,000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9312" marR="9312" marT="931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9312" marR="9312" marT="931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4575599"/>
                  </a:ext>
                </a:extLst>
              </a:tr>
              <a:tr h="325745">
                <a:tc>
                  <a:txBody>
                    <a:bodyPr/>
                    <a:lstStyle/>
                    <a:p>
                      <a:pPr algn="l" fontAlgn="b"/>
                      <a:r>
                        <a:rPr lang="en-IN" sz="1200" b="0" i="0" u="none" strike="noStrike" dirty="0">
                          <a:solidFill>
                            <a:srgbClr val="000000"/>
                          </a:solidFill>
                          <a:effectLst/>
                          <a:latin typeface="Cambria" panose="02040503050406030204" pitchFamily="18" charset="0"/>
                        </a:rPr>
                        <a:t>SPECIAL ALLOWANCE</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a:solidFill>
                            <a:srgbClr val="000000"/>
                          </a:solidFill>
                          <a:effectLst/>
                          <a:latin typeface="Cambria" panose="02040503050406030204" pitchFamily="18" charset="0"/>
                        </a:rPr>
                        <a:t>3,000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312" marR="9312" marT="9312" marB="0" anchor="b">
                    <a:lnL>
                      <a:noFill/>
                    </a:lnL>
                    <a:lnR>
                      <a:noFill/>
                    </a:lnR>
                    <a:lnT>
                      <a:noFill/>
                    </a:lnT>
                    <a:lnB>
                      <a:noFill/>
                    </a:lnB>
                  </a:tcPr>
                </a:tc>
                <a:extLst>
                  <a:ext uri="{0D108BD9-81ED-4DB2-BD59-A6C34878D82A}">
                    <a16:rowId xmlns:a16="http://schemas.microsoft.com/office/drawing/2014/main" val="2935617832"/>
                  </a:ext>
                </a:extLst>
              </a:tr>
              <a:tr h="325745">
                <a:tc>
                  <a:txBody>
                    <a:bodyPr/>
                    <a:lstStyle/>
                    <a:p>
                      <a:pPr algn="l" fontAlgn="b"/>
                      <a:r>
                        <a:rPr lang="en-IN" sz="1200" b="0" i="0" u="none" strike="noStrike" dirty="0">
                          <a:solidFill>
                            <a:srgbClr val="000000"/>
                          </a:solidFill>
                          <a:effectLst/>
                          <a:latin typeface="Cambria" panose="02040503050406030204" pitchFamily="18" charset="0"/>
                        </a:rPr>
                        <a:t>MEDICAL</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a:solidFill>
                            <a:srgbClr val="000000"/>
                          </a:solidFill>
                          <a:effectLst/>
                          <a:latin typeface="Cambria" panose="02040503050406030204" pitchFamily="18" charset="0"/>
                        </a:rPr>
                        <a:t>1,250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9312" marR="9312" marT="9312" marB="0" anchor="b">
                    <a:lnL>
                      <a:noFill/>
                    </a:lnL>
                    <a:lnR>
                      <a:noFill/>
                    </a:lnR>
                    <a:lnT>
                      <a:noFill/>
                    </a:lnT>
                    <a:lnB>
                      <a:noFill/>
                    </a:lnB>
                  </a:tcPr>
                </a:tc>
                <a:extLst>
                  <a:ext uri="{0D108BD9-81ED-4DB2-BD59-A6C34878D82A}">
                    <a16:rowId xmlns:a16="http://schemas.microsoft.com/office/drawing/2014/main" val="3631458018"/>
                  </a:ext>
                </a:extLst>
              </a:tr>
              <a:tr h="325745">
                <a:tc>
                  <a:txBody>
                    <a:bodyPr/>
                    <a:lstStyle/>
                    <a:p>
                      <a:pPr algn="l" fontAlgn="b"/>
                      <a:r>
                        <a:rPr lang="en-IN" sz="1200" b="0" i="0" u="none" strike="noStrike" dirty="0">
                          <a:solidFill>
                            <a:srgbClr val="000000"/>
                          </a:solidFill>
                          <a:effectLst/>
                          <a:latin typeface="Cambria" panose="02040503050406030204" pitchFamily="18" charset="0"/>
                        </a:rPr>
                        <a:t>LTA</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600" b="0" i="0" u="none" strike="noStrike">
                          <a:solidFill>
                            <a:srgbClr val="000000"/>
                          </a:solidFill>
                          <a:effectLst/>
                          <a:latin typeface="Cambria" panose="02040503050406030204" pitchFamily="18" charset="0"/>
                        </a:rPr>
                        <a:t>5,000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9312" marR="9312" marT="9312" marB="0" anchor="b">
                    <a:lnL>
                      <a:noFill/>
                    </a:lnL>
                    <a:lnR>
                      <a:noFill/>
                    </a:lnR>
                    <a:lnT>
                      <a:noFill/>
                    </a:lnT>
                    <a:lnB>
                      <a:noFill/>
                    </a:lnB>
                  </a:tcPr>
                </a:tc>
                <a:extLst>
                  <a:ext uri="{0D108BD9-81ED-4DB2-BD59-A6C34878D82A}">
                    <a16:rowId xmlns:a16="http://schemas.microsoft.com/office/drawing/2014/main" val="1642181118"/>
                  </a:ext>
                </a:extLst>
              </a:tr>
              <a:tr h="355210">
                <a:tc>
                  <a:txBody>
                    <a:bodyPr/>
                    <a:lstStyle/>
                    <a:p>
                      <a:pPr algn="l" fontAlgn="b"/>
                      <a:r>
                        <a:rPr lang="en-IN" sz="1800" b="1" i="0" u="none" strike="noStrike" dirty="0">
                          <a:solidFill>
                            <a:srgbClr val="000000"/>
                          </a:solidFill>
                          <a:effectLst/>
                          <a:latin typeface="Cambria" panose="02040503050406030204" pitchFamily="18" charset="0"/>
                        </a:rPr>
                        <a:t>Total Earnings</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3EBF3"/>
                    </a:solidFill>
                  </a:tcPr>
                </a:tc>
                <a:tc>
                  <a:txBody>
                    <a:bodyPr/>
                    <a:lstStyle/>
                    <a:p>
                      <a:pPr algn="r" fontAlgn="b"/>
                      <a:r>
                        <a:rPr lang="en-IN" sz="1800" b="1" i="0" u="none" strike="noStrike">
                          <a:solidFill>
                            <a:srgbClr val="000000"/>
                          </a:solidFill>
                          <a:effectLst/>
                          <a:latin typeface="Cambria" panose="02040503050406030204" pitchFamily="18" charset="0"/>
                        </a:rPr>
                        <a:t>54,250</a:t>
                      </a:r>
                    </a:p>
                  </a:txBody>
                  <a:tcPr marL="9312" marR="9312" marT="46559" marB="4655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3EBF3"/>
                    </a:solid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9312" marR="9312" marT="9312" marB="0" anchor="b">
                    <a:lnL>
                      <a:noFill/>
                    </a:lnL>
                    <a:lnR>
                      <a:noFill/>
                    </a:lnR>
                    <a:lnT>
                      <a:noFill/>
                    </a:lnT>
                    <a:lnB>
                      <a:noFill/>
                    </a:lnB>
                  </a:tcPr>
                </a:tc>
                <a:extLst>
                  <a:ext uri="{0D108BD9-81ED-4DB2-BD59-A6C34878D82A}">
                    <a16:rowId xmlns:a16="http://schemas.microsoft.com/office/drawing/2014/main" val="589604724"/>
                  </a:ext>
                </a:extLst>
              </a:tr>
              <a:tr h="244727">
                <a:tc>
                  <a:txBody>
                    <a:bodyPr/>
                    <a:lstStyle/>
                    <a:p>
                      <a:pPr algn="l" fontAlgn="b"/>
                      <a:r>
                        <a:rPr lang="en-IN" sz="1600" b="0" i="0" u="none" strike="noStrike" dirty="0">
                          <a:solidFill>
                            <a:srgbClr val="000000"/>
                          </a:solidFill>
                          <a:effectLst/>
                          <a:latin typeface="Cambria" panose="02040503050406030204" pitchFamily="18" charset="0"/>
                        </a:rPr>
                        <a:t>Salary ( considering no commission &amp; DA)</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mbria" panose="02040503050406030204" pitchFamily="18" charset="0"/>
                        </a:rPr>
                        <a:t>30,000*12=3,60,000/-</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a:noFill/>
                    </a:lnL>
                    <a:lnR>
                      <a:noFill/>
                    </a:lnR>
                    <a:lnT>
                      <a:noFill/>
                    </a:lnT>
                    <a:lnB>
                      <a:noFill/>
                    </a:lnB>
                  </a:tcPr>
                </a:tc>
                <a:extLst>
                  <a:ext uri="{0D108BD9-81ED-4DB2-BD59-A6C34878D82A}">
                    <a16:rowId xmlns:a16="http://schemas.microsoft.com/office/drawing/2014/main" val="3786098560"/>
                  </a:ext>
                </a:extLst>
              </a:tr>
              <a:tr h="244727">
                <a:tc>
                  <a:txBody>
                    <a:bodyPr/>
                    <a:lstStyle/>
                    <a:p>
                      <a:pPr algn="l" fontAlgn="b"/>
                      <a:r>
                        <a:rPr lang="en-IN" sz="1600" b="0" i="0" u="none" strike="noStrike" dirty="0">
                          <a:solidFill>
                            <a:srgbClr val="000000"/>
                          </a:solidFill>
                          <a:effectLst/>
                          <a:latin typeface="Cambria" panose="02040503050406030204" pitchFamily="18" charset="0"/>
                        </a:rPr>
                        <a:t>10% of Basic Salary</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mbria" panose="02040503050406030204" pitchFamily="18" charset="0"/>
                        </a:rPr>
                        <a:t>3,60,000*10%=36,000/-</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a:noFill/>
                    </a:lnL>
                    <a:lnR>
                      <a:noFill/>
                    </a:lnR>
                    <a:lnT>
                      <a:noFill/>
                    </a:lnT>
                    <a:lnB>
                      <a:noFill/>
                    </a:lnB>
                  </a:tcPr>
                </a:tc>
                <a:extLst>
                  <a:ext uri="{0D108BD9-81ED-4DB2-BD59-A6C34878D82A}">
                    <a16:rowId xmlns:a16="http://schemas.microsoft.com/office/drawing/2014/main" val="3188104722"/>
                  </a:ext>
                </a:extLst>
              </a:tr>
              <a:tr h="244727">
                <a:tc>
                  <a:txBody>
                    <a:bodyPr/>
                    <a:lstStyle/>
                    <a:p>
                      <a:pPr algn="l" fontAlgn="b"/>
                      <a:r>
                        <a:rPr lang="en-IN" sz="1600" b="0" i="0" u="none" strike="noStrike" dirty="0">
                          <a:solidFill>
                            <a:srgbClr val="000000"/>
                          </a:solidFill>
                          <a:effectLst/>
                          <a:latin typeface="Cambria" panose="02040503050406030204" pitchFamily="18" charset="0"/>
                        </a:rPr>
                        <a:t>Rent Paid per month</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mbria" panose="02040503050406030204" pitchFamily="18" charset="0"/>
                        </a:rPr>
                        <a:t>10,000/-</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a:noFill/>
                    </a:lnL>
                    <a:lnR>
                      <a:noFill/>
                    </a:lnR>
                    <a:lnT>
                      <a:noFill/>
                    </a:lnT>
                    <a:lnB>
                      <a:noFill/>
                    </a:lnB>
                  </a:tcPr>
                </a:tc>
                <a:extLst>
                  <a:ext uri="{0D108BD9-81ED-4DB2-BD59-A6C34878D82A}">
                    <a16:rowId xmlns:a16="http://schemas.microsoft.com/office/drawing/2014/main" val="698833479"/>
                  </a:ext>
                </a:extLst>
              </a:tr>
              <a:tr h="244727">
                <a:tc>
                  <a:txBody>
                    <a:bodyPr/>
                    <a:lstStyle/>
                    <a:p>
                      <a:pPr algn="l" fontAlgn="b"/>
                      <a:r>
                        <a:rPr lang="en-IN" sz="1600" b="1" i="0" u="none" strike="noStrike" dirty="0">
                          <a:solidFill>
                            <a:srgbClr val="FFFFFF"/>
                          </a:solidFill>
                          <a:effectLst/>
                          <a:latin typeface="Cambria" panose="02040503050406030204" pitchFamily="18" charset="0"/>
                        </a:rPr>
                        <a:t>Particulars</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34162"/>
                    </a:solidFill>
                  </a:tcPr>
                </a:tc>
                <a:tc>
                  <a:txBody>
                    <a:bodyPr/>
                    <a:lstStyle/>
                    <a:p>
                      <a:pPr algn="l" fontAlgn="b"/>
                      <a:r>
                        <a:rPr lang="en-IN" sz="1600" b="1" i="0" u="none" strike="noStrike">
                          <a:solidFill>
                            <a:srgbClr val="FFFFFF"/>
                          </a:solidFill>
                          <a:effectLst/>
                          <a:latin typeface="Cambria" panose="02040503050406030204" pitchFamily="18" charset="0"/>
                        </a:rPr>
                        <a:t>Calculation</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34162"/>
                    </a:solidFill>
                  </a:tcPr>
                </a:tc>
                <a:tc>
                  <a:txBody>
                    <a:bodyPr/>
                    <a:lstStyle/>
                    <a:p>
                      <a:pPr algn="l" fontAlgn="b"/>
                      <a:r>
                        <a:rPr lang="en-IN" sz="1600" b="1" i="0" u="none" strike="noStrike">
                          <a:solidFill>
                            <a:srgbClr val="FFFFFF"/>
                          </a:solidFill>
                          <a:effectLst/>
                          <a:latin typeface="Cambria" panose="02040503050406030204" pitchFamily="18" charset="0"/>
                        </a:rPr>
                        <a:t>Amount(INR)</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34162"/>
                    </a:solidFill>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56780744"/>
                  </a:ext>
                </a:extLst>
              </a:tr>
              <a:tr h="244727">
                <a:tc>
                  <a:txBody>
                    <a:bodyPr/>
                    <a:lstStyle/>
                    <a:p>
                      <a:pPr algn="l" fontAlgn="b"/>
                      <a:r>
                        <a:rPr lang="en-IN" sz="1600" b="0" i="0" u="none" strike="noStrike" dirty="0">
                          <a:solidFill>
                            <a:srgbClr val="000000"/>
                          </a:solidFill>
                          <a:effectLst/>
                          <a:latin typeface="Cambria" panose="02040503050406030204" pitchFamily="18" charset="0"/>
                        </a:rPr>
                        <a:t>a)Actual HRA Received</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mbria" panose="02040503050406030204" pitchFamily="18" charset="0"/>
                        </a:rPr>
                        <a:t>13,000*12</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mbria" panose="02040503050406030204" pitchFamily="18" charset="0"/>
                        </a:rPr>
                        <a:t>               1,56,000/- </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44572318"/>
                  </a:ext>
                </a:extLst>
              </a:tr>
              <a:tr h="244727">
                <a:tc>
                  <a:txBody>
                    <a:bodyPr/>
                    <a:lstStyle/>
                    <a:p>
                      <a:pPr algn="l" fontAlgn="b"/>
                      <a:r>
                        <a:rPr lang="en-IN" sz="1600" b="0" i="0" u="none" strike="noStrike" dirty="0">
                          <a:solidFill>
                            <a:srgbClr val="000000"/>
                          </a:solidFill>
                          <a:effectLst/>
                          <a:latin typeface="Cambria" panose="02040503050406030204" pitchFamily="18" charset="0"/>
                        </a:rPr>
                        <a:t>b) 50% of Salary</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mbria" panose="02040503050406030204" pitchFamily="18" charset="0"/>
                        </a:rPr>
                        <a:t>3,60,000*50%</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mbria" panose="02040503050406030204" pitchFamily="18" charset="0"/>
                        </a:rPr>
                        <a:t>               1,80,000 /-</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05481228"/>
                  </a:ext>
                </a:extLst>
              </a:tr>
              <a:tr h="244727">
                <a:tc>
                  <a:txBody>
                    <a:bodyPr/>
                    <a:lstStyle/>
                    <a:p>
                      <a:pPr algn="l" fontAlgn="b"/>
                      <a:r>
                        <a:rPr lang="en-US" sz="1600" b="0" i="0" u="none" strike="noStrike" dirty="0">
                          <a:solidFill>
                            <a:srgbClr val="000000"/>
                          </a:solidFill>
                          <a:effectLst/>
                          <a:latin typeface="Cambria" panose="02040503050406030204" pitchFamily="18" charset="0"/>
                        </a:rPr>
                        <a:t>c)Rent paid (-)10% of salary</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mbria" panose="02040503050406030204" pitchFamily="18" charset="0"/>
                        </a:rPr>
                        <a:t>(10,000*12)-36,000/-</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mbria" panose="02040503050406030204" pitchFamily="18" charset="0"/>
                        </a:rPr>
                        <a:t>                   84,000/- </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600" b="0" i="0" u="none" strike="noStrike">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42550775"/>
                  </a:ext>
                </a:extLst>
              </a:tr>
              <a:tr h="598316">
                <a:tc gridSpan="2">
                  <a:txBody>
                    <a:bodyPr/>
                    <a:lstStyle/>
                    <a:p>
                      <a:pPr algn="ctr" fontAlgn="b"/>
                      <a:r>
                        <a:rPr lang="en-US" sz="2000" b="1" i="0" u="none" strike="noStrike" dirty="0">
                          <a:solidFill>
                            <a:srgbClr val="FFFFFF"/>
                          </a:solidFill>
                          <a:effectLst/>
                          <a:latin typeface="Cambria" panose="02040503050406030204" pitchFamily="18" charset="0"/>
                        </a:rPr>
                        <a:t>Exemption Which ever is less(</a:t>
                      </a:r>
                      <a:r>
                        <a:rPr lang="en-US" sz="2000" b="1" i="0" u="none" strike="noStrike" dirty="0" err="1">
                          <a:solidFill>
                            <a:srgbClr val="FFFFFF"/>
                          </a:solidFill>
                          <a:effectLst/>
                          <a:latin typeface="Cambria" panose="02040503050406030204" pitchFamily="18" charset="0"/>
                        </a:rPr>
                        <a:t>a,b,c</a:t>
                      </a:r>
                      <a:r>
                        <a:rPr lang="en-US" sz="2000" b="1" i="0" u="none" strike="noStrike" dirty="0">
                          <a:solidFill>
                            <a:srgbClr val="FFFFFF"/>
                          </a:solidFill>
                          <a:effectLst/>
                          <a:latin typeface="Cambria" panose="02040503050406030204" pitchFamily="18" charset="0"/>
                        </a:rPr>
                        <a:t>)</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0000"/>
                    </a:solidFill>
                  </a:tcPr>
                </a:tc>
                <a:tc hMerge="1">
                  <a:txBody>
                    <a:bodyPr/>
                    <a:lstStyle/>
                    <a:p>
                      <a:endParaRPr lang="en-IN"/>
                    </a:p>
                  </a:txBody>
                  <a:tcPr/>
                </a:tc>
                <a:tc>
                  <a:txBody>
                    <a:bodyPr/>
                    <a:lstStyle/>
                    <a:p>
                      <a:pPr algn="l" fontAlgn="b"/>
                      <a:r>
                        <a:rPr lang="en-IN" sz="2000" b="0" i="1" u="none" strike="noStrike" dirty="0">
                          <a:solidFill>
                            <a:srgbClr val="FFFFFF"/>
                          </a:solidFill>
                          <a:effectLst/>
                          <a:latin typeface="Cambria" panose="02040503050406030204" pitchFamily="18" charset="0"/>
                        </a:rPr>
                        <a:t>                  84,000/- </a:t>
                      </a:r>
                    </a:p>
                  </a:txBody>
                  <a:tcPr marL="9312" marR="9312" marT="93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0000"/>
                    </a:solidFill>
                  </a:tcPr>
                </a:tc>
                <a:tc>
                  <a:txBody>
                    <a:bodyPr/>
                    <a:lstStyle/>
                    <a:p>
                      <a:pPr algn="l" fontAlgn="b"/>
                      <a:endParaRPr lang="en-IN" sz="2000" b="0" i="0" u="none" strike="noStrike" dirty="0">
                        <a:solidFill>
                          <a:srgbClr val="000000"/>
                        </a:solidFill>
                        <a:effectLst/>
                        <a:latin typeface="Cambria" panose="02040503050406030204" pitchFamily="18" charset="0"/>
                      </a:endParaRPr>
                    </a:p>
                  </a:txBody>
                  <a:tcPr marL="9312" marR="9312" marT="9312"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1967094"/>
                  </a:ext>
                </a:extLst>
              </a:tr>
            </a:tbl>
          </a:graphicData>
        </a:graphic>
      </p:graphicFrame>
      <p:pic>
        <p:nvPicPr>
          <p:cNvPr id="8" name="Picture 6" descr="Image result for income from house property">
            <a:extLst>
              <a:ext uri="{FF2B5EF4-FFF2-40B4-BE49-F238E27FC236}">
                <a16:creationId xmlns:a16="http://schemas.microsoft.com/office/drawing/2014/main" id="{2F610F36-E179-4DDD-7DE4-04C35068E5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414"/>
          <a:stretch/>
        </p:blipFill>
        <p:spPr bwMode="auto">
          <a:xfrm>
            <a:off x="10194799" y="5797998"/>
            <a:ext cx="1991879" cy="10104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exemption">
            <a:extLst>
              <a:ext uri="{FF2B5EF4-FFF2-40B4-BE49-F238E27FC236}">
                <a16:creationId xmlns:a16="http://schemas.microsoft.com/office/drawing/2014/main" id="{B56422CC-6B1D-6BCE-6FA2-52C66EEC77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93" b="18512"/>
          <a:stretch/>
        </p:blipFill>
        <p:spPr bwMode="auto">
          <a:xfrm>
            <a:off x="8468322" y="49558"/>
            <a:ext cx="1884218" cy="101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373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F7E4-7068-952E-0026-15C6235C07A3}"/>
              </a:ext>
            </a:extLst>
          </p:cNvPr>
          <p:cNvSpPr>
            <a:spLocks noGrp="1"/>
          </p:cNvSpPr>
          <p:nvPr>
            <p:ph idx="1"/>
          </p:nvPr>
        </p:nvSpPr>
        <p:spPr>
          <a:xfrm>
            <a:off x="1103313" y="2613655"/>
            <a:ext cx="10087426" cy="4331431"/>
          </a:xfrm>
        </p:spPr>
        <p:txBody>
          <a:bodyPr>
            <a:normAutofit/>
          </a:bodyPr>
          <a:lstStyle/>
          <a:p>
            <a:pPr>
              <a:buFont typeface="Wingdings" panose="05000000000000000000" pitchFamily="2" charset="2"/>
              <a:buChar char="ü"/>
            </a:pPr>
            <a:r>
              <a:rPr lang="en-IN" sz="2000" b="1" dirty="0"/>
              <a:t>Travelling Allowance</a:t>
            </a:r>
          </a:p>
          <a:p>
            <a:pPr>
              <a:buFont typeface="Wingdings" panose="05000000000000000000" pitchFamily="2" charset="2"/>
              <a:buChar char="ü"/>
            </a:pPr>
            <a:r>
              <a:rPr lang="en-IN" sz="2000" b="1" dirty="0"/>
              <a:t>Daily Allowance</a:t>
            </a:r>
          </a:p>
          <a:p>
            <a:pPr algn="just">
              <a:buFont typeface="Wingdings" panose="05000000000000000000" pitchFamily="2" charset="2"/>
              <a:buChar char="ü"/>
            </a:pPr>
            <a:r>
              <a:rPr lang="en-IN" sz="2000" b="1" dirty="0"/>
              <a:t>Conveyance Allowance:-</a:t>
            </a:r>
            <a:r>
              <a:rPr lang="en-US" sz="2000" dirty="0"/>
              <a:t>This is the different allowance than transport allowance. It is the expenditure granted to an employee to meet the expenses on conveyance in performing of his office duties. </a:t>
            </a:r>
          </a:p>
          <a:p>
            <a:pPr algn="just">
              <a:buFont typeface="Wingdings" panose="05000000000000000000" pitchFamily="2" charset="2"/>
              <a:buChar char="ü"/>
            </a:pPr>
            <a:r>
              <a:rPr lang="en-IN" sz="2000" b="1" dirty="0"/>
              <a:t>Helper Allowance</a:t>
            </a:r>
          </a:p>
          <a:p>
            <a:pPr algn="just">
              <a:buFont typeface="Wingdings" panose="05000000000000000000" pitchFamily="2" charset="2"/>
              <a:buChar char="ü"/>
            </a:pPr>
            <a:r>
              <a:rPr lang="en-IN" sz="2000" b="1" dirty="0"/>
              <a:t>Academic Allowance</a:t>
            </a:r>
            <a:r>
              <a:rPr lang="en-IN" sz="2000" dirty="0"/>
              <a:t>:- Allowance granted for encouraging academic, research &amp; training pursuits in educational &amp; research Institutional.</a:t>
            </a:r>
          </a:p>
          <a:p>
            <a:pPr>
              <a:buFont typeface="Wingdings" panose="05000000000000000000" pitchFamily="2" charset="2"/>
              <a:buChar char="ü"/>
            </a:pPr>
            <a:r>
              <a:rPr lang="en-IN" sz="2000" b="1" dirty="0"/>
              <a:t>Uniform allowance</a:t>
            </a:r>
            <a:endParaRPr lang="en-IN" dirty="0"/>
          </a:p>
          <a:p>
            <a:pPr marL="0" indent="0" algn="just">
              <a:lnSpc>
                <a:spcPct val="150000"/>
              </a:lnSpc>
              <a:buNone/>
            </a:pPr>
            <a:endParaRPr lang="en-IN" sz="2000" dirty="0">
              <a:latin typeface="Cambria" panose="02040503050406030204" pitchFamily="18" charset="0"/>
            </a:endParaRPr>
          </a:p>
          <a:p>
            <a:pPr marL="0" indent="0">
              <a:buNone/>
            </a:pPr>
            <a:endParaRPr lang="en-IN" dirty="0"/>
          </a:p>
        </p:txBody>
      </p:sp>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28</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Salary </a:t>
            </a:r>
          </a:p>
        </p:txBody>
      </p:sp>
      <p:sp>
        <p:nvSpPr>
          <p:cNvPr id="8" name="Rectangle 7">
            <a:extLst>
              <a:ext uri="{FF2B5EF4-FFF2-40B4-BE49-F238E27FC236}">
                <a16:creationId xmlns:a16="http://schemas.microsoft.com/office/drawing/2014/main" id="{4711B5F2-3873-3AA9-5244-3BDED8A561BD}"/>
              </a:ext>
            </a:extLst>
          </p:cNvPr>
          <p:cNvSpPr/>
          <p:nvPr/>
        </p:nvSpPr>
        <p:spPr>
          <a:xfrm>
            <a:off x="1001261" y="1225606"/>
            <a:ext cx="9389648" cy="1015663"/>
          </a:xfrm>
          <a:prstGeom prst="rect">
            <a:avLst/>
          </a:prstGeom>
        </p:spPr>
        <p:txBody>
          <a:bodyPr wrap="square">
            <a:spAutoFit/>
          </a:bodyPr>
          <a:lstStyle/>
          <a:p>
            <a:r>
              <a:rPr lang="en-US" sz="3200" b="1" u="sng" dirty="0">
                <a:effectLst>
                  <a:outerShdw blurRad="38100" dist="38100" dir="2700000" algn="tl">
                    <a:srgbClr val="000000">
                      <a:alpha val="43137"/>
                    </a:srgbClr>
                  </a:outerShdw>
                </a:effectLst>
              </a:rPr>
              <a:t>Exemption</a:t>
            </a:r>
          </a:p>
          <a:p>
            <a:r>
              <a:rPr lang="en-IN" sz="2800" u="sng" dirty="0">
                <a:solidFill>
                  <a:srgbClr val="FF0000"/>
                </a:solidFill>
                <a:latin typeface="Cambria" panose="02040503050406030204" pitchFamily="18" charset="0"/>
              </a:rPr>
              <a:t>Allowances Exempt under Section 10(14)(I)-</a:t>
            </a:r>
            <a:r>
              <a:rPr lang="en-IN" sz="2800" u="sng" dirty="0">
                <a:solidFill>
                  <a:srgbClr val="7030A0"/>
                </a:solidFill>
                <a:latin typeface="Cambria" panose="02040503050406030204" pitchFamily="18" charset="0"/>
              </a:rPr>
              <a:t>No limit</a:t>
            </a:r>
            <a:endParaRPr lang="en-IN" sz="2800" u="sng" dirty="0">
              <a:solidFill>
                <a:srgbClr val="7030A0"/>
              </a:solidFill>
            </a:endParaRPr>
          </a:p>
        </p:txBody>
      </p:sp>
      <p:pic>
        <p:nvPicPr>
          <p:cNvPr id="9" name="Picture 2" descr="Image result for exemption">
            <a:extLst>
              <a:ext uri="{FF2B5EF4-FFF2-40B4-BE49-F238E27FC236}">
                <a16:creationId xmlns:a16="http://schemas.microsoft.com/office/drawing/2014/main" id="{8B9DA81D-5C80-984F-BCC0-1A29BDDC4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691" y="-7086"/>
            <a:ext cx="1884218" cy="141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4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29</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Salary </a:t>
            </a:r>
          </a:p>
        </p:txBody>
      </p:sp>
      <p:sp>
        <p:nvSpPr>
          <p:cNvPr id="8" name="Rectangle 7">
            <a:extLst>
              <a:ext uri="{FF2B5EF4-FFF2-40B4-BE49-F238E27FC236}">
                <a16:creationId xmlns:a16="http://schemas.microsoft.com/office/drawing/2014/main" id="{4711B5F2-3873-3AA9-5244-3BDED8A561BD}"/>
              </a:ext>
            </a:extLst>
          </p:cNvPr>
          <p:cNvSpPr/>
          <p:nvPr/>
        </p:nvSpPr>
        <p:spPr>
          <a:xfrm>
            <a:off x="1001261" y="1225606"/>
            <a:ext cx="9389648" cy="1015663"/>
          </a:xfrm>
          <a:prstGeom prst="rect">
            <a:avLst/>
          </a:prstGeom>
        </p:spPr>
        <p:txBody>
          <a:bodyPr wrap="square">
            <a:spAutoFit/>
          </a:bodyPr>
          <a:lstStyle/>
          <a:p>
            <a:r>
              <a:rPr lang="en-US" sz="3200" b="1" u="sng" dirty="0">
                <a:effectLst>
                  <a:outerShdw blurRad="38100" dist="38100" dir="2700000" algn="tl">
                    <a:srgbClr val="000000">
                      <a:alpha val="43137"/>
                    </a:srgbClr>
                  </a:outerShdw>
                </a:effectLst>
              </a:rPr>
              <a:t>Exemption</a:t>
            </a:r>
          </a:p>
          <a:p>
            <a:r>
              <a:rPr lang="en-US" sz="2800" u="sng" dirty="0">
                <a:solidFill>
                  <a:srgbClr val="7030A0"/>
                </a:solidFill>
              </a:rPr>
              <a:t>Standard deduction of Rs. 50,000</a:t>
            </a:r>
            <a:endParaRPr lang="en-IN" sz="2800" u="sng" dirty="0">
              <a:solidFill>
                <a:srgbClr val="7030A0"/>
              </a:solidFill>
            </a:endParaRPr>
          </a:p>
        </p:txBody>
      </p:sp>
      <p:pic>
        <p:nvPicPr>
          <p:cNvPr id="9" name="Picture 2" descr="Image result for exemption">
            <a:extLst>
              <a:ext uri="{FF2B5EF4-FFF2-40B4-BE49-F238E27FC236}">
                <a16:creationId xmlns:a16="http://schemas.microsoft.com/office/drawing/2014/main" id="{8B9DA81D-5C80-984F-BCC0-1A29BDDC4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691" y="3801"/>
            <a:ext cx="1884218" cy="1411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ontent Placeholder 1">
            <a:extLst>
              <a:ext uri="{FF2B5EF4-FFF2-40B4-BE49-F238E27FC236}">
                <a16:creationId xmlns:a16="http://schemas.microsoft.com/office/drawing/2014/main" id="{58E1A360-6E8C-5853-6070-49E5CF42CD8D}"/>
              </a:ext>
            </a:extLst>
          </p:cNvPr>
          <p:cNvGraphicFramePr>
            <a:graphicFrameLocks noGrp="1"/>
          </p:cNvGraphicFramePr>
          <p:nvPr>
            <p:ph idx="1"/>
            <p:extLst>
              <p:ext uri="{D42A27DB-BD31-4B8C-83A1-F6EECF244321}">
                <p14:modId xmlns:p14="http://schemas.microsoft.com/office/powerpoint/2010/main" val="453188448"/>
              </p:ext>
            </p:extLst>
          </p:nvPr>
        </p:nvGraphicFramePr>
        <p:xfrm>
          <a:off x="1103313" y="2523434"/>
          <a:ext cx="9389647" cy="3108960"/>
        </p:xfrm>
        <a:graphic>
          <a:graphicData uri="http://schemas.openxmlformats.org/drawingml/2006/table">
            <a:tbl>
              <a:tblPr>
                <a:tableStyleId>{ED083AE6-46FA-4A59-8FB0-9F97EB10719F}</a:tableStyleId>
              </a:tblPr>
              <a:tblGrid>
                <a:gridCol w="3304303">
                  <a:extLst>
                    <a:ext uri="{9D8B030D-6E8A-4147-A177-3AD203B41FA5}">
                      <a16:colId xmlns:a16="http://schemas.microsoft.com/office/drawing/2014/main" val="3099667951"/>
                    </a:ext>
                  </a:extLst>
                </a:gridCol>
                <a:gridCol w="3042672">
                  <a:extLst>
                    <a:ext uri="{9D8B030D-6E8A-4147-A177-3AD203B41FA5}">
                      <a16:colId xmlns:a16="http://schemas.microsoft.com/office/drawing/2014/main" val="1989519636"/>
                    </a:ext>
                  </a:extLst>
                </a:gridCol>
                <a:gridCol w="3042672">
                  <a:extLst>
                    <a:ext uri="{9D8B030D-6E8A-4147-A177-3AD203B41FA5}">
                      <a16:colId xmlns:a16="http://schemas.microsoft.com/office/drawing/2014/main" val="108617061"/>
                    </a:ext>
                  </a:extLst>
                </a:gridCol>
              </a:tblGrid>
              <a:tr h="444842">
                <a:tc>
                  <a:txBody>
                    <a:bodyPr/>
                    <a:lstStyle/>
                    <a:p>
                      <a:pPr fontAlgn="t"/>
                      <a:r>
                        <a:rPr lang="en-IN" sz="2400" b="1" dirty="0">
                          <a:solidFill>
                            <a:schemeClr val="bg1"/>
                          </a:solidFill>
                          <a:effectLst/>
                        </a:rPr>
                        <a:t>Particulars</a:t>
                      </a:r>
                    </a:p>
                  </a:txBody>
                  <a:tcPr marL="76200" marR="76200" marT="76200" marB="76200"/>
                </a:tc>
                <a:tc>
                  <a:txBody>
                    <a:bodyPr/>
                    <a:lstStyle/>
                    <a:p>
                      <a:pPr fontAlgn="t"/>
                      <a:r>
                        <a:rPr lang="en-IN" sz="2400" b="1" dirty="0">
                          <a:solidFill>
                            <a:schemeClr val="bg1"/>
                          </a:solidFill>
                          <a:effectLst/>
                        </a:rPr>
                        <a:t>Until AY 2018-19</a:t>
                      </a:r>
                    </a:p>
                  </a:txBody>
                  <a:tcPr marL="76200" marR="76200" marT="76200" marB="76200"/>
                </a:tc>
                <a:tc>
                  <a:txBody>
                    <a:bodyPr/>
                    <a:lstStyle/>
                    <a:p>
                      <a:pPr fontAlgn="t"/>
                      <a:r>
                        <a:rPr lang="en-IN" sz="2400" b="1" dirty="0">
                          <a:solidFill>
                            <a:schemeClr val="bg1"/>
                          </a:solidFill>
                          <a:effectLst/>
                        </a:rPr>
                        <a:t>From AY 2021-22</a:t>
                      </a:r>
                    </a:p>
                  </a:txBody>
                  <a:tcPr marL="76200" marR="76200" marT="76200" marB="76200"/>
                </a:tc>
                <a:extLst>
                  <a:ext uri="{0D108BD9-81ED-4DB2-BD59-A6C34878D82A}">
                    <a16:rowId xmlns:a16="http://schemas.microsoft.com/office/drawing/2014/main" val="2607135478"/>
                  </a:ext>
                </a:extLst>
              </a:tr>
              <a:tr h="444842">
                <a:tc>
                  <a:txBody>
                    <a:bodyPr/>
                    <a:lstStyle/>
                    <a:p>
                      <a:pPr fontAlgn="t"/>
                      <a:r>
                        <a:rPr lang="en-IN" sz="2400" dirty="0">
                          <a:effectLst/>
                        </a:rPr>
                        <a:t>Gross Salary (in </a:t>
                      </a:r>
                      <a:r>
                        <a:rPr lang="en-IN" sz="2400" dirty="0" err="1">
                          <a:effectLst/>
                        </a:rPr>
                        <a:t>Rs</a:t>
                      </a:r>
                      <a:r>
                        <a:rPr lang="en-IN" sz="2400" dirty="0">
                          <a:effectLst/>
                        </a:rPr>
                        <a:t>.)</a:t>
                      </a:r>
                    </a:p>
                  </a:txBody>
                  <a:tcPr marL="76200" marR="76200" marT="76200" marB="76200"/>
                </a:tc>
                <a:tc>
                  <a:txBody>
                    <a:bodyPr/>
                    <a:lstStyle/>
                    <a:p>
                      <a:pPr fontAlgn="t"/>
                      <a:r>
                        <a:rPr lang="en-IN" sz="2400" dirty="0">
                          <a:effectLst/>
                        </a:rPr>
                        <a:t>5,00, 000</a:t>
                      </a:r>
                    </a:p>
                  </a:txBody>
                  <a:tcPr marL="76200" marR="76200" marT="76200" marB="76200"/>
                </a:tc>
                <a:tc>
                  <a:txBody>
                    <a:bodyPr/>
                    <a:lstStyle/>
                    <a:p>
                      <a:pPr fontAlgn="t"/>
                      <a:r>
                        <a:rPr lang="en-IN" sz="2400" dirty="0">
                          <a:effectLst/>
                        </a:rPr>
                        <a:t>5,00,000</a:t>
                      </a:r>
                    </a:p>
                  </a:txBody>
                  <a:tcPr marL="76200" marR="76200" marT="76200" marB="76200"/>
                </a:tc>
                <a:extLst>
                  <a:ext uri="{0D108BD9-81ED-4DB2-BD59-A6C34878D82A}">
                    <a16:rowId xmlns:a16="http://schemas.microsoft.com/office/drawing/2014/main" val="1366586406"/>
                  </a:ext>
                </a:extLst>
              </a:tr>
              <a:tr h="444842">
                <a:tc>
                  <a:txBody>
                    <a:bodyPr/>
                    <a:lstStyle/>
                    <a:p>
                      <a:pPr fontAlgn="t"/>
                      <a:r>
                        <a:rPr lang="en-IN" sz="2400" dirty="0">
                          <a:effectLst/>
                        </a:rPr>
                        <a:t>(-) Transport Allowance</a:t>
                      </a:r>
                    </a:p>
                  </a:txBody>
                  <a:tcPr marL="76200" marR="76200" marT="76200" marB="76200"/>
                </a:tc>
                <a:tc>
                  <a:txBody>
                    <a:bodyPr/>
                    <a:lstStyle/>
                    <a:p>
                      <a:pPr fontAlgn="t"/>
                      <a:r>
                        <a:rPr lang="en-IN" sz="2400" dirty="0">
                          <a:effectLst/>
                        </a:rPr>
                        <a:t>19,200</a:t>
                      </a:r>
                    </a:p>
                  </a:txBody>
                  <a:tcPr marL="76200" marR="76200" marT="76200" marB="76200"/>
                </a:tc>
                <a:tc>
                  <a:txBody>
                    <a:bodyPr/>
                    <a:lstStyle/>
                    <a:p>
                      <a:pPr fontAlgn="t"/>
                      <a:r>
                        <a:rPr lang="en-IN" sz="2400" dirty="0">
                          <a:effectLst/>
                        </a:rPr>
                        <a:t>Not Applicable</a:t>
                      </a:r>
                    </a:p>
                  </a:txBody>
                  <a:tcPr marL="76200" marR="76200" marT="76200" marB="76200"/>
                </a:tc>
                <a:extLst>
                  <a:ext uri="{0D108BD9-81ED-4DB2-BD59-A6C34878D82A}">
                    <a16:rowId xmlns:a16="http://schemas.microsoft.com/office/drawing/2014/main" val="2160974423"/>
                  </a:ext>
                </a:extLst>
              </a:tr>
              <a:tr h="444842">
                <a:tc>
                  <a:txBody>
                    <a:bodyPr/>
                    <a:lstStyle/>
                    <a:p>
                      <a:pPr fontAlgn="t"/>
                      <a:r>
                        <a:rPr lang="en-IN" sz="2400" dirty="0">
                          <a:effectLst/>
                        </a:rPr>
                        <a:t>(-) Medical Allowance</a:t>
                      </a:r>
                    </a:p>
                  </a:txBody>
                  <a:tcPr marL="76200" marR="76200" marT="76200" marB="76200"/>
                </a:tc>
                <a:tc>
                  <a:txBody>
                    <a:bodyPr/>
                    <a:lstStyle/>
                    <a:p>
                      <a:pPr fontAlgn="t"/>
                      <a:r>
                        <a:rPr lang="en-IN" sz="2400">
                          <a:effectLst/>
                        </a:rPr>
                        <a:t>15,000</a:t>
                      </a:r>
                    </a:p>
                  </a:txBody>
                  <a:tcPr marL="76200" marR="76200" marT="76200" marB="76200"/>
                </a:tc>
                <a:tc>
                  <a:txBody>
                    <a:bodyPr/>
                    <a:lstStyle/>
                    <a:p>
                      <a:pPr fontAlgn="t"/>
                      <a:r>
                        <a:rPr lang="en-IN" sz="2400" dirty="0">
                          <a:effectLst/>
                        </a:rPr>
                        <a:t>Not Applicable</a:t>
                      </a:r>
                    </a:p>
                  </a:txBody>
                  <a:tcPr marL="76200" marR="76200" marT="76200" marB="76200"/>
                </a:tc>
                <a:extLst>
                  <a:ext uri="{0D108BD9-81ED-4DB2-BD59-A6C34878D82A}">
                    <a16:rowId xmlns:a16="http://schemas.microsoft.com/office/drawing/2014/main" val="1076911612"/>
                  </a:ext>
                </a:extLst>
              </a:tr>
              <a:tr h="444842">
                <a:tc>
                  <a:txBody>
                    <a:bodyPr/>
                    <a:lstStyle/>
                    <a:p>
                      <a:pPr fontAlgn="t"/>
                      <a:r>
                        <a:rPr lang="en-IN" sz="2400" dirty="0">
                          <a:effectLst/>
                        </a:rPr>
                        <a:t>(-) Standard Deduction</a:t>
                      </a:r>
                    </a:p>
                  </a:txBody>
                  <a:tcPr marL="76200" marR="76200" marT="76200" marB="76200"/>
                </a:tc>
                <a:tc>
                  <a:txBody>
                    <a:bodyPr/>
                    <a:lstStyle/>
                    <a:p>
                      <a:pPr fontAlgn="t"/>
                      <a:r>
                        <a:rPr lang="en-IN" sz="2400" dirty="0">
                          <a:effectLst/>
                        </a:rPr>
                        <a:t>Not Applicable</a:t>
                      </a:r>
                    </a:p>
                  </a:txBody>
                  <a:tcPr marL="76200" marR="76200" marT="76200" marB="76200"/>
                </a:tc>
                <a:tc>
                  <a:txBody>
                    <a:bodyPr/>
                    <a:lstStyle/>
                    <a:p>
                      <a:pPr fontAlgn="t"/>
                      <a:r>
                        <a:rPr lang="en-IN" sz="2400" dirty="0">
                          <a:effectLst/>
                        </a:rPr>
                        <a:t>50,000</a:t>
                      </a:r>
                    </a:p>
                  </a:txBody>
                  <a:tcPr marL="76200" marR="76200" marT="76200" marB="76200"/>
                </a:tc>
                <a:extLst>
                  <a:ext uri="{0D108BD9-81ED-4DB2-BD59-A6C34878D82A}">
                    <a16:rowId xmlns:a16="http://schemas.microsoft.com/office/drawing/2014/main" val="1856751230"/>
                  </a:ext>
                </a:extLst>
              </a:tr>
              <a:tr h="444842">
                <a:tc>
                  <a:txBody>
                    <a:bodyPr/>
                    <a:lstStyle/>
                    <a:p>
                      <a:pPr fontAlgn="t"/>
                      <a:r>
                        <a:rPr lang="en-IN" sz="2400" dirty="0">
                          <a:effectLst/>
                        </a:rPr>
                        <a:t>Net Salary</a:t>
                      </a:r>
                    </a:p>
                  </a:txBody>
                  <a:tcPr marL="76200" marR="76200" marT="76200" marB="76200"/>
                </a:tc>
                <a:tc>
                  <a:txBody>
                    <a:bodyPr/>
                    <a:lstStyle/>
                    <a:p>
                      <a:pPr fontAlgn="t"/>
                      <a:r>
                        <a:rPr lang="en-IN" sz="2400" dirty="0">
                          <a:effectLst/>
                        </a:rPr>
                        <a:t>4,65,800</a:t>
                      </a:r>
                    </a:p>
                  </a:txBody>
                  <a:tcPr marL="76200" marR="76200" marT="76200" marB="76200"/>
                </a:tc>
                <a:tc>
                  <a:txBody>
                    <a:bodyPr/>
                    <a:lstStyle/>
                    <a:p>
                      <a:pPr fontAlgn="t"/>
                      <a:r>
                        <a:rPr lang="en-IN" sz="2400" dirty="0">
                          <a:effectLst/>
                        </a:rPr>
                        <a:t>4,50,000</a:t>
                      </a:r>
                    </a:p>
                  </a:txBody>
                  <a:tcPr marL="76200" marR="76200" marT="76200" marB="76200"/>
                </a:tc>
                <a:extLst>
                  <a:ext uri="{0D108BD9-81ED-4DB2-BD59-A6C34878D82A}">
                    <a16:rowId xmlns:a16="http://schemas.microsoft.com/office/drawing/2014/main" val="759707721"/>
                  </a:ext>
                </a:extLst>
              </a:tr>
            </a:tbl>
          </a:graphicData>
        </a:graphic>
      </p:graphicFrame>
    </p:spTree>
    <p:extLst>
      <p:ext uri="{BB962C8B-B14F-4D97-AF65-F5344CB8AC3E}">
        <p14:creationId xmlns:p14="http://schemas.microsoft.com/office/powerpoint/2010/main" val="15690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1009026" y="2432791"/>
            <a:ext cx="2424546" cy="1856509"/>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7" name="Picture 16"/>
          <p:cNvPicPr>
            <a:picLocks noChangeAspect="1"/>
          </p:cNvPicPr>
          <p:nvPr/>
        </p:nvPicPr>
        <p:blipFill>
          <a:blip r:embed="rId3"/>
          <a:stretch>
            <a:fillRect/>
          </a:stretch>
        </p:blipFill>
        <p:spPr>
          <a:xfrm>
            <a:off x="1426414" y="2432791"/>
            <a:ext cx="1509429" cy="1004456"/>
          </a:xfrm>
          <a:prstGeom prst="ellipse">
            <a:avLst/>
          </a:prstGeom>
          <a:ln>
            <a:noFill/>
          </a:ln>
          <a:effectLst>
            <a:softEdge rad="112500"/>
          </a:effectLst>
        </p:spPr>
      </p:pic>
      <p:pic>
        <p:nvPicPr>
          <p:cNvPr id="4098" name="Picture 2" descr="Image result for foo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026" y="3258135"/>
            <a:ext cx="1589901" cy="8465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a:stretch>
            <a:fillRect/>
          </a:stretch>
        </p:blipFill>
        <p:spPr>
          <a:xfrm>
            <a:off x="2236554" y="2772013"/>
            <a:ext cx="1110044" cy="1080655"/>
          </a:xfrm>
          <a:prstGeom prst="ellipse">
            <a:avLst/>
          </a:prstGeom>
          <a:ln>
            <a:noFill/>
          </a:ln>
          <a:effectLst>
            <a:softEdge rad="112500"/>
          </a:effectLst>
        </p:spPr>
      </p:pic>
      <p:pic>
        <p:nvPicPr>
          <p:cNvPr id="19" name="Picture 18"/>
          <p:cNvPicPr>
            <a:picLocks noChangeAspect="1"/>
          </p:cNvPicPr>
          <p:nvPr/>
        </p:nvPicPr>
        <p:blipFill>
          <a:blip r:embed="rId6"/>
          <a:stretch>
            <a:fillRect/>
          </a:stretch>
        </p:blipFill>
        <p:spPr>
          <a:xfrm>
            <a:off x="4046039" y="1505222"/>
            <a:ext cx="2655469" cy="2042669"/>
          </a:xfrm>
          <a:prstGeom prst="rect">
            <a:avLst/>
          </a:prstGeom>
        </p:spPr>
      </p:pic>
      <p:pic>
        <p:nvPicPr>
          <p:cNvPr id="20" name="Picture 19"/>
          <p:cNvPicPr>
            <a:picLocks noChangeAspect="1"/>
          </p:cNvPicPr>
          <p:nvPr/>
        </p:nvPicPr>
        <p:blipFill>
          <a:blip r:embed="rId7"/>
          <a:stretch>
            <a:fillRect/>
          </a:stretch>
        </p:blipFill>
        <p:spPr>
          <a:xfrm>
            <a:off x="4712002" y="1769542"/>
            <a:ext cx="1663845" cy="1549590"/>
          </a:xfrm>
          <a:prstGeom prst="ellipse">
            <a:avLst/>
          </a:prstGeom>
          <a:ln>
            <a:noFill/>
          </a:ln>
          <a:effectLst>
            <a:softEdge rad="112500"/>
          </a:effectLst>
        </p:spPr>
      </p:pic>
      <p:pic>
        <p:nvPicPr>
          <p:cNvPr id="3" name="Picture 2"/>
          <p:cNvPicPr>
            <a:picLocks noChangeAspect="1"/>
          </p:cNvPicPr>
          <p:nvPr/>
        </p:nvPicPr>
        <p:blipFill>
          <a:blip r:embed="rId8"/>
          <a:stretch>
            <a:fillRect/>
          </a:stretch>
        </p:blipFill>
        <p:spPr>
          <a:xfrm rot="1787936">
            <a:off x="7747621" y="4045202"/>
            <a:ext cx="2658086" cy="2468002"/>
          </a:xfrm>
          <a:prstGeom prst="rect">
            <a:avLst/>
          </a:prstGeom>
        </p:spPr>
      </p:pic>
      <p:pic>
        <p:nvPicPr>
          <p:cNvPr id="4" name="Picture 3"/>
          <p:cNvPicPr>
            <a:picLocks noChangeAspect="1"/>
          </p:cNvPicPr>
          <p:nvPr/>
        </p:nvPicPr>
        <p:blipFill>
          <a:blip r:embed="rId6"/>
          <a:stretch>
            <a:fillRect/>
          </a:stretch>
        </p:blipFill>
        <p:spPr>
          <a:xfrm>
            <a:off x="7497737" y="1852183"/>
            <a:ext cx="2456901" cy="1889924"/>
          </a:xfrm>
          <a:prstGeom prst="rect">
            <a:avLst/>
          </a:prstGeom>
        </p:spPr>
      </p:pic>
      <p:sp>
        <p:nvSpPr>
          <p:cNvPr id="11" name="Cloud 10"/>
          <p:cNvSpPr/>
          <p:nvPr/>
        </p:nvSpPr>
        <p:spPr>
          <a:xfrm>
            <a:off x="968855" y="4818742"/>
            <a:ext cx="2424546" cy="1856509"/>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2" name="Picture 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19971045">
            <a:off x="1205957" y="5156781"/>
            <a:ext cx="1727683" cy="9152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p:cNvPicPr>
            <a:picLocks noChangeAspect="1"/>
          </p:cNvPicPr>
          <p:nvPr/>
        </p:nvPicPr>
        <p:blipFill>
          <a:blip r:embed="rId10"/>
          <a:stretch>
            <a:fillRect/>
          </a:stretch>
        </p:blipFill>
        <p:spPr>
          <a:xfrm rot="21193281">
            <a:off x="7672965" y="2140424"/>
            <a:ext cx="1909494" cy="954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11"/>
          <a:stretch>
            <a:fillRect/>
          </a:stretch>
        </p:blipFill>
        <p:spPr>
          <a:xfrm rot="1094255">
            <a:off x="7836014" y="5040655"/>
            <a:ext cx="2352298" cy="1150177"/>
          </a:xfrm>
          <a:prstGeom prst="ellipse">
            <a:avLst/>
          </a:prstGeom>
          <a:ln>
            <a:noFill/>
          </a:ln>
          <a:effectLst>
            <a:softEdge rad="112500"/>
          </a:effectLst>
        </p:spPr>
      </p:pic>
      <p:pic>
        <p:nvPicPr>
          <p:cNvPr id="7" name="Picture 6"/>
          <p:cNvPicPr>
            <a:picLocks noChangeAspect="1"/>
          </p:cNvPicPr>
          <p:nvPr/>
        </p:nvPicPr>
        <p:blipFill>
          <a:blip r:embed="rId12"/>
          <a:stretch>
            <a:fillRect/>
          </a:stretch>
        </p:blipFill>
        <p:spPr>
          <a:xfrm>
            <a:off x="4783132" y="4200015"/>
            <a:ext cx="2143125" cy="2143125"/>
          </a:xfrm>
          <a:prstGeom prst="rect">
            <a:avLst/>
          </a:prstGeom>
        </p:spPr>
      </p:pic>
      <p:sp>
        <p:nvSpPr>
          <p:cNvPr id="21" name="Striped Right Arrow 20"/>
          <p:cNvSpPr/>
          <p:nvPr/>
        </p:nvSpPr>
        <p:spPr>
          <a:xfrm rot="20803296">
            <a:off x="3509367" y="5398526"/>
            <a:ext cx="1513767" cy="30105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p:cNvPicPr>
            <a:picLocks noChangeAspect="1"/>
          </p:cNvPicPr>
          <p:nvPr/>
        </p:nvPicPr>
        <p:blipFill>
          <a:blip r:embed="rId13"/>
          <a:stretch>
            <a:fillRect/>
          </a:stretch>
        </p:blipFill>
        <p:spPr>
          <a:xfrm rot="1883379">
            <a:off x="3300662" y="3825843"/>
            <a:ext cx="1563619" cy="366464"/>
          </a:xfrm>
          <a:prstGeom prst="rect">
            <a:avLst/>
          </a:prstGeom>
        </p:spPr>
      </p:pic>
      <p:pic>
        <p:nvPicPr>
          <p:cNvPr id="23" name="Picture 22"/>
          <p:cNvPicPr>
            <a:picLocks noChangeAspect="1"/>
          </p:cNvPicPr>
          <p:nvPr/>
        </p:nvPicPr>
        <p:blipFill>
          <a:blip r:embed="rId14"/>
          <a:stretch>
            <a:fillRect/>
          </a:stretch>
        </p:blipFill>
        <p:spPr>
          <a:xfrm rot="3169804">
            <a:off x="5402446" y="3464455"/>
            <a:ext cx="843673" cy="624498"/>
          </a:xfrm>
          <a:prstGeom prst="rect">
            <a:avLst/>
          </a:prstGeom>
        </p:spPr>
      </p:pic>
      <p:pic>
        <p:nvPicPr>
          <p:cNvPr id="24" name="Picture 23"/>
          <p:cNvPicPr>
            <a:picLocks noChangeAspect="1"/>
          </p:cNvPicPr>
          <p:nvPr/>
        </p:nvPicPr>
        <p:blipFill>
          <a:blip r:embed="rId14"/>
          <a:stretch>
            <a:fillRect/>
          </a:stretch>
        </p:blipFill>
        <p:spPr>
          <a:xfrm rot="6717152">
            <a:off x="6645894" y="3290142"/>
            <a:ext cx="1304657" cy="1268078"/>
          </a:xfrm>
          <a:prstGeom prst="rect">
            <a:avLst/>
          </a:prstGeom>
        </p:spPr>
      </p:pic>
      <p:pic>
        <p:nvPicPr>
          <p:cNvPr id="25" name="Picture 24"/>
          <p:cNvPicPr>
            <a:picLocks noChangeAspect="1"/>
          </p:cNvPicPr>
          <p:nvPr/>
        </p:nvPicPr>
        <p:blipFill>
          <a:blip r:embed="rId14"/>
          <a:stretch>
            <a:fillRect/>
          </a:stretch>
        </p:blipFill>
        <p:spPr>
          <a:xfrm rot="9503570">
            <a:off x="6659889" y="4849188"/>
            <a:ext cx="1039679" cy="951675"/>
          </a:xfrm>
          <a:prstGeom prst="rect">
            <a:avLst/>
          </a:prstGeom>
        </p:spPr>
      </p:pic>
      <p:pic>
        <p:nvPicPr>
          <p:cNvPr id="26" name="Picture 25"/>
          <p:cNvPicPr>
            <a:picLocks noChangeAspect="1"/>
          </p:cNvPicPr>
          <p:nvPr/>
        </p:nvPicPr>
        <p:blipFill>
          <a:blip r:embed="rId15"/>
          <a:stretch>
            <a:fillRect/>
          </a:stretch>
        </p:blipFill>
        <p:spPr>
          <a:xfrm rot="907527">
            <a:off x="8475774" y="4206445"/>
            <a:ext cx="1548211" cy="1140624"/>
          </a:xfrm>
          <a:prstGeom prst="ellipse">
            <a:avLst/>
          </a:prstGeom>
          <a:ln>
            <a:noFill/>
          </a:ln>
          <a:effectLst>
            <a:softEdge rad="112500"/>
          </a:effectLst>
        </p:spPr>
      </p:pic>
      <p:sp>
        <p:nvSpPr>
          <p:cNvPr id="48" name="Title 1">
            <a:extLst>
              <a:ext uri="{FF2B5EF4-FFF2-40B4-BE49-F238E27FC236}">
                <a16:creationId xmlns:a16="http://schemas.microsoft.com/office/drawing/2014/main" id="{388B9DFB-F7A2-B035-C094-874C362DE9B2}"/>
              </a:ext>
            </a:extLst>
          </p:cNvPr>
          <p:cNvSpPr txBox="1">
            <a:spLocks/>
          </p:cNvSpPr>
          <p:nvPr/>
        </p:nvSpPr>
        <p:spPr>
          <a:xfrm>
            <a:off x="646111" y="363151"/>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Paying</a:t>
            </a:r>
            <a:r>
              <a:rPr lang="en-US" sz="4400" b="1" dirty="0">
                <a:solidFill>
                  <a:srgbClr val="000000"/>
                </a:solidFill>
                <a:latin typeface="Times New Roman" panose="02020603050405020304" pitchFamily="18" charset="0"/>
              </a:rPr>
              <a:t> </a:t>
            </a:r>
            <a:r>
              <a:rPr lang="en-US" dirty="0"/>
              <a:t>tax almost everywhere!!!</a:t>
            </a:r>
            <a:endParaRPr lang="en-IN" dirty="0"/>
          </a:p>
        </p:txBody>
      </p:sp>
    </p:spTree>
    <p:extLst>
      <p:ext uri="{BB962C8B-B14F-4D97-AF65-F5344CB8AC3E}">
        <p14:creationId xmlns:p14="http://schemas.microsoft.com/office/powerpoint/2010/main" val="132788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30</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Salary </a:t>
            </a:r>
          </a:p>
        </p:txBody>
      </p:sp>
      <p:sp>
        <p:nvSpPr>
          <p:cNvPr id="8" name="Rectangle 7">
            <a:extLst>
              <a:ext uri="{FF2B5EF4-FFF2-40B4-BE49-F238E27FC236}">
                <a16:creationId xmlns:a16="http://schemas.microsoft.com/office/drawing/2014/main" id="{4711B5F2-3873-3AA9-5244-3BDED8A561BD}"/>
              </a:ext>
            </a:extLst>
          </p:cNvPr>
          <p:cNvSpPr/>
          <p:nvPr/>
        </p:nvSpPr>
        <p:spPr>
          <a:xfrm>
            <a:off x="1001261" y="1225606"/>
            <a:ext cx="9389648" cy="1015663"/>
          </a:xfrm>
          <a:prstGeom prst="rect">
            <a:avLst/>
          </a:prstGeom>
        </p:spPr>
        <p:txBody>
          <a:bodyPr wrap="square">
            <a:spAutoFit/>
          </a:bodyPr>
          <a:lstStyle/>
          <a:p>
            <a:r>
              <a:rPr lang="en-US" sz="3200" b="1" u="sng" dirty="0">
                <a:effectLst>
                  <a:outerShdw blurRad="38100" dist="38100" dir="2700000" algn="tl">
                    <a:srgbClr val="000000">
                      <a:alpha val="43137"/>
                    </a:srgbClr>
                  </a:outerShdw>
                </a:effectLst>
              </a:rPr>
              <a:t>Exemption</a:t>
            </a:r>
          </a:p>
          <a:p>
            <a:r>
              <a:rPr lang="en-IN" sz="2800" dirty="0">
                <a:solidFill>
                  <a:srgbClr val="C00000"/>
                </a:solidFill>
                <a:effectLst>
                  <a:outerShdw blurRad="38100" dist="38100" dir="2700000" algn="tl">
                    <a:srgbClr val="000000">
                      <a:alpha val="43137"/>
                    </a:srgbClr>
                  </a:outerShdw>
                </a:effectLst>
                <a:latin typeface="Cambria" panose="02040503050406030204" pitchFamily="18" charset="0"/>
              </a:rPr>
              <a:t>Deduction U/s (16)</a:t>
            </a:r>
          </a:p>
        </p:txBody>
      </p:sp>
      <p:pic>
        <p:nvPicPr>
          <p:cNvPr id="9" name="Picture 2" descr="Image result for exemption">
            <a:extLst>
              <a:ext uri="{FF2B5EF4-FFF2-40B4-BE49-F238E27FC236}">
                <a16:creationId xmlns:a16="http://schemas.microsoft.com/office/drawing/2014/main" id="{8B9DA81D-5C80-984F-BCC0-1A29BDDC4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691" y="3801"/>
            <a:ext cx="1884218" cy="141134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9830F269-3629-2904-89EB-1A6F9ED0485B}"/>
              </a:ext>
            </a:extLst>
          </p:cNvPr>
          <p:cNvSpPr>
            <a:spLocks noGrp="1"/>
          </p:cNvSpPr>
          <p:nvPr>
            <p:ph idx="1"/>
          </p:nvPr>
        </p:nvSpPr>
        <p:spPr>
          <a:xfrm>
            <a:off x="1104293" y="2275123"/>
            <a:ext cx="8946541" cy="4195481"/>
          </a:xfrm>
        </p:spPr>
        <p:txBody>
          <a:bodyPr/>
          <a:lstStyle/>
          <a:p>
            <a:pPr marL="0" indent="0">
              <a:lnSpc>
                <a:spcPct val="150000"/>
              </a:lnSpc>
              <a:buNone/>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rPr>
              <a:t>There are basically two deduction</a:t>
            </a:r>
          </a:p>
          <a:p>
            <a:pPr marL="0" indent="0">
              <a:lnSpc>
                <a:spcPct val="150000"/>
              </a:lnSpc>
              <a:buNone/>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rPr>
              <a:t>1.) Entertainment Allowance [Section 16(ii)]   </a:t>
            </a:r>
            <a:r>
              <a:rPr lang="en-IN" dirty="0">
                <a:ln w="0"/>
                <a:solidFill>
                  <a:srgbClr val="FF0000"/>
                </a:solidFill>
                <a:effectLst>
                  <a:outerShdw blurRad="38100" dist="19050" dir="2700000" algn="tl" rotWithShape="0">
                    <a:schemeClr val="dk1">
                      <a:alpha val="40000"/>
                    </a:schemeClr>
                  </a:outerShdw>
                </a:effectLst>
                <a:latin typeface="Cambria" panose="02040503050406030204" pitchFamily="18" charset="0"/>
              </a:rPr>
              <a:t>-(Government Employees)</a:t>
            </a:r>
          </a:p>
          <a:p>
            <a:pPr marL="0" indent="0">
              <a:lnSpc>
                <a:spcPct val="150000"/>
              </a:lnSpc>
              <a:buNone/>
            </a:pPr>
            <a:r>
              <a:rPr lang="en-IN" dirty="0">
                <a:ln w="0"/>
                <a:solidFill>
                  <a:schemeClr val="tx1"/>
                </a:solidFill>
                <a:effectLst>
                  <a:outerShdw blurRad="38100" dist="19050" dir="2700000" algn="tl" rotWithShape="0">
                    <a:schemeClr val="dk1">
                      <a:alpha val="40000"/>
                    </a:schemeClr>
                  </a:outerShdw>
                </a:effectLst>
                <a:latin typeface="Cambria" panose="02040503050406030204" pitchFamily="18" charset="0"/>
              </a:rPr>
              <a:t>2.) Professional Tax [Section 16(iii)]   -(2,500/-)</a:t>
            </a:r>
          </a:p>
          <a:p>
            <a:endParaRPr lang="en-IN" dirty="0"/>
          </a:p>
        </p:txBody>
      </p:sp>
    </p:spTree>
    <p:extLst>
      <p:ext uri="{BB962C8B-B14F-4D97-AF65-F5344CB8AC3E}">
        <p14:creationId xmlns:p14="http://schemas.microsoft.com/office/powerpoint/2010/main" val="1745910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31</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House Property</a:t>
            </a:r>
          </a:p>
        </p:txBody>
      </p:sp>
      <p:pic>
        <p:nvPicPr>
          <p:cNvPr id="2" name="Picture 1">
            <a:extLst>
              <a:ext uri="{FF2B5EF4-FFF2-40B4-BE49-F238E27FC236}">
                <a16:creationId xmlns:a16="http://schemas.microsoft.com/office/drawing/2014/main" id="{86D43D45-E336-4E78-2FA9-35C8E9074876}"/>
              </a:ext>
            </a:extLst>
          </p:cNvPr>
          <p:cNvPicPr>
            <a:picLocks noChangeAspect="1"/>
          </p:cNvPicPr>
          <p:nvPr/>
        </p:nvPicPr>
        <p:blipFill>
          <a:blip r:embed="rId2"/>
          <a:stretch>
            <a:fillRect/>
          </a:stretch>
        </p:blipFill>
        <p:spPr>
          <a:xfrm>
            <a:off x="8733101" y="14084"/>
            <a:ext cx="1695641" cy="1130427"/>
          </a:xfrm>
          <a:prstGeom prst="rect">
            <a:avLst/>
          </a:prstGeom>
        </p:spPr>
      </p:pic>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4612275"/>
            <a:ext cx="8946541" cy="2115095"/>
          </a:xfrm>
        </p:spPr>
        <p:txBody>
          <a:bodyPr>
            <a:normAutofit lnSpcReduction="10000"/>
          </a:bodyPr>
          <a:lstStyle/>
          <a:p>
            <a:pPr marL="0" indent="0">
              <a:buNone/>
            </a:pPr>
            <a:r>
              <a:rPr lang="en-IN" b="1" i="1" dirty="0">
                <a:solidFill>
                  <a:srgbClr val="7030A0"/>
                </a:solidFill>
                <a:effectLst>
                  <a:outerShdw blurRad="38100" dist="38100" dir="2700000" algn="tl">
                    <a:srgbClr val="000000">
                      <a:alpha val="43137"/>
                    </a:srgbClr>
                  </a:outerShdw>
                </a:effectLst>
                <a:latin typeface="Cambria" panose="02040503050406030204" pitchFamily="18" charset="0"/>
              </a:rPr>
              <a:t>Deductions:</a:t>
            </a:r>
            <a:r>
              <a:rPr lang="en-IN" b="1" dirty="0">
                <a:latin typeface="Cambria" panose="02040503050406030204" pitchFamily="18" charset="0"/>
              </a:rPr>
              <a:t>	  </a:t>
            </a:r>
          </a:p>
          <a:p>
            <a:pPr marL="457200" indent="-457200">
              <a:buAutoNum type="arabicPeriod"/>
            </a:pPr>
            <a:r>
              <a:rPr lang="en-IN" b="1" dirty="0">
                <a:latin typeface="Cambria" panose="02040503050406030204" pitchFamily="18" charset="0"/>
              </a:rPr>
              <a:t>Standard Deduction u/s 24@30% of Annual Value</a:t>
            </a:r>
          </a:p>
          <a:p>
            <a:pPr marL="457200" indent="-457200">
              <a:buAutoNum type="arabicPeriod"/>
            </a:pPr>
            <a:r>
              <a:rPr lang="en-IN" b="1" dirty="0">
                <a:latin typeface="Cambria" panose="02040503050406030204" pitchFamily="18" charset="0"/>
              </a:rPr>
              <a:t>Interest paid on home loan ( Max Rs. 200,000/-)</a:t>
            </a:r>
          </a:p>
          <a:p>
            <a:pPr marL="457200" indent="-457200">
              <a:buAutoNum type="arabicPeriod"/>
            </a:pPr>
            <a:r>
              <a:rPr lang="en-IN" b="1" dirty="0">
                <a:latin typeface="Cambria" panose="02040503050406030204" pitchFamily="18" charset="0"/>
              </a:rPr>
              <a:t>Loan Principle payment u/s 80C</a:t>
            </a:r>
          </a:p>
          <a:p>
            <a:pPr marL="457200" indent="-457200">
              <a:buAutoNum type="arabicPeriod"/>
            </a:pPr>
            <a:r>
              <a:rPr lang="en-IN" b="1" dirty="0">
                <a:latin typeface="Cambria" panose="02040503050406030204" pitchFamily="18" charset="0"/>
              </a:rPr>
              <a:t>Deduction for fist time home buyer u/s 80EE</a:t>
            </a:r>
          </a:p>
          <a:p>
            <a:endParaRPr lang="en-IN" dirty="0"/>
          </a:p>
        </p:txBody>
      </p:sp>
      <p:graphicFrame>
        <p:nvGraphicFramePr>
          <p:cNvPr id="10" name="Table 9">
            <a:extLst>
              <a:ext uri="{FF2B5EF4-FFF2-40B4-BE49-F238E27FC236}">
                <a16:creationId xmlns:a16="http://schemas.microsoft.com/office/drawing/2014/main" id="{C5561954-4E44-D766-6614-9EB4E06610F2}"/>
              </a:ext>
            </a:extLst>
          </p:cNvPr>
          <p:cNvGraphicFramePr>
            <a:graphicFrameLocks noGrp="1"/>
          </p:cNvGraphicFramePr>
          <p:nvPr>
            <p:extLst>
              <p:ext uri="{D42A27DB-BD31-4B8C-83A1-F6EECF244321}">
                <p14:modId xmlns:p14="http://schemas.microsoft.com/office/powerpoint/2010/main" val="4293008789"/>
              </p:ext>
            </p:extLst>
          </p:nvPr>
        </p:nvGraphicFramePr>
        <p:xfrm>
          <a:off x="1259247" y="1353092"/>
          <a:ext cx="8383518" cy="3063240"/>
        </p:xfrm>
        <a:graphic>
          <a:graphicData uri="http://schemas.openxmlformats.org/drawingml/2006/table">
            <a:tbl>
              <a:tblPr>
                <a:tableStyleId>{ED083AE6-46FA-4A59-8FB0-9F97EB10719F}</a:tableStyleId>
              </a:tblPr>
              <a:tblGrid>
                <a:gridCol w="6009535">
                  <a:extLst>
                    <a:ext uri="{9D8B030D-6E8A-4147-A177-3AD203B41FA5}">
                      <a16:colId xmlns:a16="http://schemas.microsoft.com/office/drawing/2014/main" val="2321408759"/>
                    </a:ext>
                  </a:extLst>
                </a:gridCol>
                <a:gridCol w="2373983">
                  <a:extLst>
                    <a:ext uri="{9D8B030D-6E8A-4147-A177-3AD203B41FA5}">
                      <a16:colId xmlns:a16="http://schemas.microsoft.com/office/drawing/2014/main" val="4233066145"/>
                    </a:ext>
                  </a:extLst>
                </a:gridCol>
              </a:tblGrid>
              <a:tr h="0">
                <a:tc>
                  <a:txBody>
                    <a:bodyPr/>
                    <a:lstStyle/>
                    <a:p>
                      <a:pPr algn="ctr" fontAlgn="ctr"/>
                      <a:r>
                        <a:rPr lang="en-IN" b="1" dirty="0"/>
                        <a:t>Particulars</a:t>
                      </a:r>
                      <a:endParaRPr lang="en-IN" b="1" dirty="0">
                        <a:latin typeface="Cambria" panose="02040503050406030204" pitchFamily="18" charset="0"/>
                      </a:endParaRPr>
                    </a:p>
                  </a:txBody>
                  <a:tcPr marL="95250" marR="95250" marT="95250" marB="95250" anchor="ctr"/>
                </a:tc>
                <a:tc>
                  <a:txBody>
                    <a:bodyPr/>
                    <a:lstStyle/>
                    <a:p>
                      <a:pPr algn="ctr" fontAlgn="ctr"/>
                      <a:r>
                        <a:rPr lang="en-IN" b="1" dirty="0"/>
                        <a:t>Amount (</a:t>
                      </a:r>
                      <a:r>
                        <a:rPr lang="en-IN" b="1" dirty="0" err="1"/>
                        <a:t>Rs</a:t>
                      </a:r>
                      <a:r>
                        <a:rPr lang="en-IN" b="1" dirty="0"/>
                        <a:t>.)</a:t>
                      </a:r>
                      <a:endParaRPr lang="en-IN" b="1" dirty="0">
                        <a:latin typeface="Cambria" panose="02040503050406030204" pitchFamily="18" charset="0"/>
                      </a:endParaRPr>
                    </a:p>
                  </a:txBody>
                  <a:tcPr marL="95250" marR="95250" marT="95250" marB="95250" anchor="ctr"/>
                </a:tc>
                <a:extLst>
                  <a:ext uri="{0D108BD9-81ED-4DB2-BD59-A6C34878D82A}">
                    <a16:rowId xmlns:a16="http://schemas.microsoft.com/office/drawing/2014/main" val="424772848"/>
                  </a:ext>
                </a:extLst>
              </a:tr>
              <a:tr h="0">
                <a:tc>
                  <a:txBody>
                    <a:bodyPr/>
                    <a:lstStyle/>
                    <a:p>
                      <a:pPr algn="ctr" fontAlgn="ctr"/>
                      <a:r>
                        <a:rPr lang="en-IN" dirty="0">
                          <a:effectLst/>
                          <a:hlinkClick r:id="rId3" action="ppaction://hlinkfile"/>
                        </a:rPr>
                        <a:t>Gross Annual Value</a:t>
                      </a:r>
                      <a:endParaRPr lang="en-IN" dirty="0">
                        <a:effectLst/>
                        <a:latin typeface="Cambria" panose="02040503050406030204" pitchFamily="18" charset="0"/>
                      </a:endParaRPr>
                    </a:p>
                  </a:txBody>
                  <a:tcPr marL="95250" marR="95250" marT="95250" marB="95250" anchor="ctr"/>
                </a:tc>
                <a:tc>
                  <a:txBody>
                    <a:bodyPr/>
                    <a:lstStyle/>
                    <a:p>
                      <a:pPr algn="ctr" fontAlgn="ctr"/>
                      <a:r>
                        <a:rPr lang="en-IN" dirty="0">
                          <a:effectLst/>
                        </a:rPr>
                        <a:t>xxx</a:t>
                      </a:r>
                      <a:endParaRPr lang="en-IN" dirty="0">
                        <a:effectLst/>
                        <a:latin typeface="Cambria" panose="02040503050406030204" pitchFamily="18" charset="0"/>
                      </a:endParaRPr>
                    </a:p>
                  </a:txBody>
                  <a:tcPr marL="95250" marR="95250" marT="95250" marB="95250" anchor="ctr"/>
                </a:tc>
                <a:extLst>
                  <a:ext uri="{0D108BD9-81ED-4DB2-BD59-A6C34878D82A}">
                    <a16:rowId xmlns:a16="http://schemas.microsoft.com/office/drawing/2014/main" val="1031551030"/>
                  </a:ext>
                </a:extLst>
              </a:tr>
              <a:tr h="0">
                <a:tc>
                  <a:txBody>
                    <a:bodyPr/>
                    <a:lstStyle/>
                    <a:p>
                      <a:pPr algn="ctr" fontAlgn="ctr"/>
                      <a:r>
                        <a:rPr lang="en-IN" dirty="0">
                          <a:effectLst/>
                        </a:rPr>
                        <a:t>Less: Municipal taxes</a:t>
                      </a:r>
                      <a:endParaRPr lang="en-IN" dirty="0">
                        <a:effectLst/>
                        <a:latin typeface="Cambria" panose="02040503050406030204" pitchFamily="18" charset="0"/>
                      </a:endParaRPr>
                    </a:p>
                  </a:txBody>
                  <a:tcPr marL="95250" marR="95250" marT="95250" marB="95250" anchor="ctr"/>
                </a:tc>
                <a:tc>
                  <a:txBody>
                    <a:bodyPr/>
                    <a:lstStyle/>
                    <a:p>
                      <a:pPr algn="ctr" fontAlgn="ctr"/>
                      <a:r>
                        <a:rPr lang="en-IN" dirty="0">
                          <a:effectLst/>
                        </a:rPr>
                        <a:t>(xxx)</a:t>
                      </a:r>
                      <a:endParaRPr lang="en-IN" dirty="0">
                        <a:effectLst/>
                        <a:latin typeface="Cambria" panose="02040503050406030204" pitchFamily="18" charset="0"/>
                      </a:endParaRPr>
                    </a:p>
                  </a:txBody>
                  <a:tcPr marL="95250" marR="95250" marT="95250" marB="95250" anchor="ctr"/>
                </a:tc>
                <a:extLst>
                  <a:ext uri="{0D108BD9-81ED-4DB2-BD59-A6C34878D82A}">
                    <a16:rowId xmlns:a16="http://schemas.microsoft.com/office/drawing/2014/main" val="1162174101"/>
                  </a:ext>
                </a:extLst>
              </a:tr>
              <a:tr h="0">
                <a:tc>
                  <a:txBody>
                    <a:bodyPr/>
                    <a:lstStyle/>
                    <a:p>
                      <a:pPr algn="ctr" fontAlgn="ctr"/>
                      <a:r>
                        <a:rPr lang="en-IN" dirty="0">
                          <a:effectLst/>
                        </a:rPr>
                        <a:t>Net Annual Value</a:t>
                      </a:r>
                      <a:endParaRPr lang="en-IN" dirty="0">
                        <a:effectLst/>
                        <a:latin typeface="Cambria" panose="02040503050406030204" pitchFamily="18" charset="0"/>
                      </a:endParaRPr>
                    </a:p>
                  </a:txBody>
                  <a:tcPr marL="95250" marR="95250" marT="95250" marB="95250" anchor="ctr"/>
                </a:tc>
                <a:tc>
                  <a:txBody>
                    <a:bodyPr/>
                    <a:lstStyle/>
                    <a:p>
                      <a:pPr algn="ctr" fontAlgn="ctr"/>
                      <a:r>
                        <a:rPr lang="en-IN" dirty="0">
                          <a:effectLst/>
                        </a:rPr>
                        <a:t>xxx</a:t>
                      </a:r>
                      <a:endParaRPr lang="en-IN" dirty="0">
                        <a:effectLst/>
                        <a:latin typeface="Cambria" panose="02040503050406030204" pitchFamily="18" charset="0"/>
                      </a:endParaRPr>
                    </a:p>
                  </a:txBody>
                  <a:tcPr marL="95250" marR="95250" marT="95250" marB="95250" anchor="ctr"/>
                </a:tc>
                <a:extLst>
                  <a:ext uri="{0D108BD9-81ED-4DB2-BD59-A6C34878D82A}">
                    <a16:rowId xmlns:a16="http://schemas.microsoft.com/office/drawing/2014/main" val="1626816023"/>
                  </a:ext>
                </a:extLst>
              </a:tr>
              <a:tr h="0">
                <a:tc>
                  <a:txBody>
                    <a:bodyPr/>
                    <a:lstStyle/>
                    <a:p>
                      <a:pPr algn="ctr" fontAlgn="ctr"/>
                      <a:r>
                        <a:rPr lang="en-US" dirty="0">
                          <a:effectLst/>
                        </a:rPr>
                        <a:t>Less: Deductions u/s 24 Standard deduction</a:t>
                      </a:r>
                      <a:br>
                        <a:rPr lang="en-US" dirty="0">
                          <a:effectLst/>
                        </a:rPr>
                      </a:br>
                      <a:r>
                        <a:rPr lang="en-US" dirty="0" err="1">
                          <a:effectLst/>
                        </a:rPr>
                        <a:t>Deduction</a:t>
                      </a:r>
                      <a:r>
                        <a:rPr lang="en-US" dirty="0">
                          <a:effectLst/>
                        </a:rPr>
                        <a:t> on interest paid</a:t>
                      </a:r>
                      <a:endParaRPr lang="en-US" dirty="0">
                        <a:effectLst/>
                        <a:latin typeface="Cambria" panose="02040503050406030204" pitchFamily="18" charset="0"/>
                      </a:endParaRPr>
                    </a:p>
                  </a:txBody>
                  <a:tcPr marL="95250" marR="95250" marT="95250" marB="95250" anchor="ctr"/>
                </a:tc>
                <a:tc>
                  <a:txBody>
                    <a:bodyPr/>
                    <a:lstStyle/>
                    <a:p>
                      <a:pPr algn="ctr" fontAlgn="ctr"/>
                      <a:r>
                        <a:rPr lang="en-IN" dirty="0">
                          <a:effectLst/>
                        </a:rPr>
                        <a:t>(xxx)</a:t>
                      </a:r>
                      <a:br>
                        <a:rPr lang="en-IN" dirty="0">
                          <a:effectLst/>
                        </a:rPr>
                      </a:br>
                      <a:r>
                        <a:rPr lang="en-IN" dirty="0">
                          <a:effectLst/>
                        </a:rPr>
                        <a:t>(xxx)</a:t>
                      </a:r>
                      <a:endParaRPr lang="en-IN" dirty="0">
                        <a:effectLst/>
                        <a:latin typeface="Cambria" panose="02040503050406030204" pitchFamily="18" charset="0"/>
                      </a:endParaRPr>
                    </a:p>
                  </a:txBody>
                  <a:tcPr marL="95250" marR="95250" marT="95250" marB="95250" anchor="ctr"/>
                </a:tc>
                <a:extLst>
                  <a:ext uri="{0D108BD9-81ED-4DB2-BD59-A6C34878D82A}">
                    <a16:rowId xmlns:a16="http://schemas.microsoft.com/office/drawing/2014/main" val="1662349064"/>
                  </a:ext>
                </a:extLst>
              </a:tr>
              <a:tr h="0">
                <a:tc>
                  <a:txBody>
                    <a:bodyPr/>
                    <a:lstStyle/>
                    <a:p>
                      <a:pPr algn="ctr" fontAlgn="ctr"/>
                      <a:r>
                        <a:rPr lang="en-US" dirty="0">
                          <a:effectLst/>
                        </a:rPr>
                        <a:t>Taxable income from house property</a:t>
                      </a:r>
                      <a:endParaRPr lang="en-US" dirty="0">
                        <a:effectLst/>
                        <a:latin typeface="Cambria" panose="02040503050406030204" pitchFamily="18" charset="0"/>
                      </a:endParaRPr>
                    </a:p>
                  </a:txBody>
                  <a:tcPr marL="95250" marR="95250" marT="95250" marB="95250" anchor="ctr"/>
                </a:tc>
                <a:tc>
                  <a:txBody>
                    <a:bodyPr/>
                    <a:lstStyle/>
                    <a:p>
                      <a:endParaRPr lang="en-IN" dirty="0">
                        <a:latin typeface="Cambria" panose="02040503050406030204" pitchFamily="18" charset="0"/>
                      </a:endParaRPr>
                    </a:p>
                  </a:txBody>
                  <a:tcPr/>
                </a:tc>
                <a:extLst>
                  <a:ext uri="{0D108BD9-81ED-4DB2-BD59-A6C34878D82A}">
                    <a16:rowId xmlns:a16="http://schemas.microsoft.com/office/drawing/2014/main" val="1655044696"/>
                  </a:ext>
                </a:extLst>
              </a:tr>
            </a:tbl>
          </a:graphicData>
        </a:graphic>
      </p:graphicFrame>
    </p:spTree>
    <p:extLst>
      <p:ext uri="{BB962C8B-B14F-4D97-AF65-F5344CB8AC3E}">
        <p14:creationId xmlns:p14="http://schemas.microsoft.com/office/powerpoint/2010/main" val="211385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32</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House Property</a:t>
            </a:r>
          </a:p>
        </p:txBody>
      </p:sp>
      <p:pic>
        <p:nvPicPr>
          <p:cNvPr id="2" name="Picture 1">
            <a:extLst>
              <a:ext uri="{FF2B5EF4-FFF2-40B4-BE49-F238E27FC236}">
                <a16:creationId xmlns:a16="http://schemas.microsoft.com/office/drawing/2014/main" id="{86D43D45-E336-4E78-2FA9-35C8E9074876}"/>
              </a:ext>
            </a:extLst>
          </p:cNvPr>
          <p:cNvPicPr>
            <a:picLocks noChangeAspect="1"/>
          </p:cNvPicPr>
          <p:nvPr/>
        </p:nvPicPr>
        <p:blipFill>
          <a:blip r:embed="rId2"/>
          <a:stretch>
            <a:fillRect/>
          </a:stretch>
        </p:blipFill>
        <p:spPr>
          <a:xfrm>
            <a:off x="8733101" y="14084"/>
            <a:ext cx="1695641" cy="1130427"/>
          </a:xfrm>
          <a:prstGeom prst="rect">
            <a:avLst/>
          </a:prstGeom>
        </p:spPr>
      </p:pic>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583145"/>
            <a:ext cx="10086446" cy="5144225"/>
          </a:xfrm>
        </p:spPr>
        <p:txBody>
          <a:bodyPr>
            <a:normAutofit fontScale="92500" lnSpcReduction="20000"/>
          </a:bodyPr>
          <a:lstStyle/>
          <a:p>
            <a:pPr marL="0" indent="0">
              <a:buNone/>
            </a:pPr>
            <a:r>
              <a:rPr lang="en-US" sz="2800" b="1" dirty="0">
                <a:solidFill>
                  <a:srgbClr val="7030A0"/>
                </a:solidFill>
                <a:effectLst>
                  <a:outerShdw blurRad="38100" dist="38100" dir="2700000" algn="tl">
                    <a:srgbClr val="000000">
                      <a:alpha val="43137"/>
                    </a:srgbClr>
                  </a:outerShdw>
                </a:effectLst>
                <a:latin typeface="Cambria" panose="02040503050406030204" pitchFamily="18" charset="0"/>
              </a:rPr>
              <a:t>Deduction for fist time home buyer u/s 80EE</a:t>
            </a:r>
            <a:endParaRPr lang="en-IN" b="1" dirty="0">
              <a:latin typeface="Cambria" panose="02040503050406030204" pitchFamily="18" charset="0"/>
            </a:endParaRPr>
          </a:p>
          <a:p>
            <a:pPr marL="0" indent="0" algn="just">
              <a:lnSpc>
                <a:spcPct val="107000"/>
              </a:lnSpc>
              <a:spcAft>
                <a:spcPts val="800"/>
              </a:spcAft>
              <a:buNone/>
            </a:pPr>
            <a:r>
              <a:rPr lang="en-IN" dirty="0">
                <a:solidFill>
                  <a:srgbClr val="7030A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cs typeface="Times New Roman" panose="02020603050405020304" pitchFamily="18" charset="0"/>
              </a:rPr>
              <a:t>First time </a:t>
            </a:r>
            <a:r>
              <a:rPr lang="en-IN" dirty="0">
                <a:solidFill>
                  <a:srgbClr val="333333"/>
                </a:solidFill>
                <a:latin typeface="Georgia" panose="02040502050405020303" pitchFamily="18" charset="0"/>
                <a:ea typeface="Times New Roman" panose="02020603050405020304" pitchFamily="18" charset="0"/>
                <a:cs typeface="Times New Roman" panose="02020603050405020304" pitchFamily="18" charset="0"/>
              </a:rPr>
              <a:t>Home Buyers can claim an additional Tax deduction of up to Rs.50,000 on home loan interest payments under this section. Below are the few conditions for this.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ü"/>
              <a:tabLst>
                <a:tab pos="457200" algn="l"/>
              </a:tabLst>
            </a:pPr>
            <a:r>
              <a:rPr lang="en-IN" dirty="0">
                <a:solidFill>
                  <a:srgbClr val="333333"/>
                </a:solidFill>
                <a:latin typeface="Georgia" panose="02040502050405020303" pitchFamily="18" charset="0"/>
                <a:ea typeface="Times New Roman" panose="02020603050405020304" pitchFamily="18" charset="0"/>
                <a:cs typeface="Times New Roman" panose="02020603050405020304" pitchFamily="18" charset="0"/>
              </a:rPr>
              <a:t>He must be an individual (Resident or Non-Resident).</a:t>
            </a:r>
            <a:endPar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ü"/>
              <a:tabLst>
                <a:tab pos="457200" algn="l"/>
              </a:tabLst>
            </a:pPr>
            <a:r>
              <a:rPr lang="en-IN" dirty="0">
                <a:solidFill>
                  <a:srgbClr val="333333"/>
                </a:solidFill>
                <a:latin typeface="Georgia" panose="02040502050405020303" pitchFamily="18" charset="0"/>
                <a:ea typeface="Times New Roman" panose="02020603050405020304" pitchFamily="18" charset="0"/>
                <a:cs typeface="Times New Roman" panose="02020603050405020304" pitchFamily="18" charset="0"/>
              </a:rPr>
              <a:t>Loan must be taken for the acquisition of the property.</a:t>
            </a:r>
            <a:endPar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ü"/>
              <a:tabLst>
                <a:tab pos="457200" algn="l"/>
              </a:tabLst>
            </a:pPr>
            <a:r>
              <a:rPr lang="en-IN" dirty="0">
                <a:solidFill>
                  <a:srgbClr val="333333"/>
                </a:solidFill>
                <a:latin typeface="Georgia" panose="02040502050405020303" pitchFamily="18" charset="0"/>
                <a:ea typeface="Times New Roman" panose="02020603050405020304" pitchFamily="18" charset="0"/>
                <a:cs typeface="Times New Roman" panose="02020603050405020304" pitchFamily="18" charset="0"/>
              </a:rPr>
              <a:t>Loan should be sanctioned after 2016-17.</a:t>
            </a:r>
            <a:endPar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ü"/>
              <a:tabLst>
                <a:tab pos="457200" algn="l"/>
              </a:tabLst>
            </a:pPr>
            <a:r>
              <a:rPr lang="en-IN" dirty="0">
                <a:solidFill>
                  <a:srgbClr val="333333"/>
                </a:solidFill>
                <a:latin typeface="Georgia" panose="02040502050405020303" pitchFamily="18" charset="0"/>
                <a:ea typeface="Times New Roman" panose="02020603050405020304" pitchFamily="18" charset="0"/>
                <a:cs typeface="Times New Roman" panose="02020603050405020304" pitchFamily="18" charset="0"/>
              </a:rPr>
              <a:t>Loan amount should not exceed Rs. 35 Lakh.</a:t>
            </a:r>
            <a:endPar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ü"/>
              <a:tabLst>
                <a:tab pos="457200" algn="l"/>
              </a:tabLst>
            </a:pPr>
            <a:r>
              <a:rPr lang="en-IN" dirty="0">
                <a:solidFill>
                  <a:srgbClr val="333333"/>
                </a:solidFill>
                <a:latin typeface="Georgia" panose="02040502050405020303" pitchFamily="18" charset="0"/>
                <a:ea typeface="Times New Roman" panose="02020603050405020304" pitchFamily="18" charset="0"/>
                <a:cs typeface="Times New Roman" panose="02020603050405020304" pitchFamily="18" charset="0"/>
              </a:rPr>
              <a:t>The value of the house should not be more than Rs 50 Lakh.</a:t>
            </a:r>
            <a:endPar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ü"/>
              <a:tabLst>
                <a:tab pos="457200" algn="l"/>
              </a:tabLst>
            </a:pPr>
            <a:r>
              <a:rPr lang="en-IN" dirty="0">
                <a:solidFill>
                  <a:srgbClr val="333333"/>
                </a:solidFill>
                <a:latin typeface="Georgia" panose="02040502050405020303" pitchFamily="18" charset="0"/>
                <a:ea typeface="Times New Roman" panose="02020603050405020304" pitchFamily="18" charset="0"/>
                <a:cs typeface="Times New Roman" panose="02020603050405020304" pitchFamily="18" charset="0"/>
              </a:rPr>
              <a:t>The home buyer should not have any other existing residential house during the sanction of loan.</a:t>
            </a:r>
            <a:endParaRPr lang="en-IN" sz="18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i="1" u="sng" dirty="0">
                <a:solidFill>
                  <a:srgbClr val="C00000"/>
                </a:solidFill>
                <a:latin typeface="Georgia" panose="02040502050405020303" pitchFamily="18" charset="0"/>
                <a:ea typeface="Times New Roman" panose="02020603050405020304" pitchFamily="18" charset="0"/>
                <a:cs typeface="Times New Roman" panose="02020603050405020304" pitchFamily="18" charset="0"/>
              </a:rPr>
              <a:t>Do remember that if you claimed the interest under this section, then the same can’t be claimed under other sections for deductions.</a:t>
            </a:r>
            <a:endParaRPr lang="en-IN" sz="1800" i="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6599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33</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Other Sources</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583145"/>
            <a:ext cx="10086446" cy="5144225"/>
          </a:xfrm>
        </p:spPr>
        <p:txBody>
          <a:bodyPr>
            <a:normAutofit/>
          </a:bodyPr>
          <a:lstStyle/>
          <a:p>
            <a:pPr marL="0" indent="0">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Income:</a:t>
            </a:r>
          </a:p>
          <a:p>
            <a:pPr lvl="1">
              <a:lnSpc>
                <a:spcPct val="150000"/>
              </a:lnSpc>
              <a:buFont typeface="Wingdings" panose="05000000000000000000" pitchFamily="2" charset="2"/>
              <a:buChar char="Ø"/>
            </a:pPr>
            <a:r>
              <a:rPr lang="en-IN" sz="2400" dirty="0">
                <a:solidFill>
                  <a:schemeClr val="tx1"/>
                </a:solidFill>
                <a:latin typeface="Cambria" panose="02040503050406030204" pitchFamily="18" charset="0"/>
              </a:rPr>
              <a:t>Dividend</a:t>
            </a:r>
          </a:p>
          <a:p>
            <a:pPr lvl="1">
              <a:lnSpc>
                <a:spcPct val="150000"/>
              </a:lnSpc>
              <a:buFont typeface="Wingdings" panose="05000000000000000000" pitchFamily="2" charset="2"/>
              <a:buChar char="Ø"/>
            </a:pPr>
            <a:r>
              <a:rPr lang="en-IN" sz="2400" dirty="0">
                <a:solidFill>
                  <a:schemeClr val="tx1"/>
                </a:solidFill>
                <a:latin typeface="Cambria" panose="02040503050406030204" pitchFamily="18" charset="0"/>
              </a:rPr>
              <a:t>Interest- From Savings, Term deposit, income tax refund, other</a:t>
            </a:r>
          </a:p>
          <a:p>
            <a:pPr lvl="1">
              <a:lnSpc>
                <a:spcPct val="150000"/>
              </a:lnSpc>
              <a:buFont typeface="Wingdings" panose="05000000000000000000" pitchFamily="2" charset="2"/>
              <a:buChar char="Ø"/>
            </a:pPr>
            <a:r>
              <a:rPr lang="en-IN" sz="2400" dirty="0">
                <a:solidFill>
                  <a:schemeClr val="tx1"/>
                </a:solidFill>
                <a:latin typeface="Cambria" panose="02040503050406030204" pitchFamily="18" charset="0"/>
              </a:rPr>
              <a:t>Income of w</a:t>
            </a:r>
            <a:r>
              <a:rPr lang="en-US" sz="2400" dirty="0">
                <a:solidFill>
                  <a:schemeClr val="tx1"/>
                </a:solidFill>
                <a:latin typeface="Cambria" panose="02040503050406030204" pitchFamily="18" charset="0"/>
              </a:rPr>
              <a:t>innings from lotteries, crossword puzzles etc., excluding income from owning race horses</a:t>
            </a:r>
          </a:p>
          <a:p>
            <a:pPr lvl="1">
              <a:lnSpc>
                <a:spcPct val="150000"/>
              </a:lnSpc>
              <a:buFont typeface="Wingdings" panose="05000000000000000000" pitchFamily="2" charset="2"/>
              <a:buChar char="Ø"/>
            </a:pPr>
            <a:r>
              <a:rPr lang="en-US" sz="2400" dirty="0">
                <a:solidFill>
                  <a:schemeClr val="tx1"/>
                </a:solidFill>
                <a:latin typeface="Cambria" panose="02040503050406030204" pitchFamily="18" charset="0"/>
              </a:rPr>
              <a:t>Income from the activity of owning and maintaining race horses</a:t>
            </a:r>
            <a:endParaRPr lang="en-IN" sz="2400" dirty="0">
              <a:solidFill>
                <a:schemeClr val="tx1"/>
              </a:solidFill>
              <a:latin typeface="Cambria" panose="02040503050406030204" pitchFamily="18" charset="0"/>
            </a:endParaRPr>
          </a:p>
          <a:p>
            <a:endParaRPr lang="en-IN" dirty="0"/>
          </a:p>
        </p:txBody>
      </p:sp>
      <p:pic>
        <p:nvPicPr>
          <p:cNvPr id="3" name="Picture 2">
            <a:extLst>
              <a:ext uri="{FF2B5EF4-FFF2-40B4-BE49-F238E27FC236}">
                <a16:creationId xmlns:a16="http://schemas.microsoft.com/office/drawing/2014/main" id="{5D14F2C3-DBFD-252B-94CF-F70909DAF733}"/>
              </a:ext>
            </a:extLst>
          </p:cNvPr>
          <p:cNvPicPr>
            <a:picLocks noChangeAspect="1"/>
          </p:cNvPicPr>
          <p:nvPr/>
        </p:nvPicPr>
        <p:blipFill>
          <a:blip r:embed="rId2"/>
          <a:stretch>
            <a:fillRect/>
          </a:stretch>
        </p:blipFill>
        <p:spPr>
          <a:xfrm>
            <a:off x="8952614" y="-3292"/>
            <a:ext cx="1513367" cy="1162241"/>
          </a:xfrm>
          <a:prstGeom prst="rect">
            <a:avLst/>
          </a:prstGeom>
          <a:effectLst>
            <a:softEdge rad="31750"/>
          </a:effectLst>
        </p:spPr>
      </p:pic>
    </p:spTree>
    <p:extLst>
      <p:ext uri="{BB962C8B-B14F-4D97-AF65-F5344CB8AC3E}">
        <p14:creationId xmlns:p14="http://schemas.microsoft.com/office/powerpoint/2010/main" val="3028087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34</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Other Sources</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583145"/>
            <a:ext cx="10086446" cy="5144225"/>
          </a:xfrm>
        </p:spPr>
        <p:txBody>
          <a:bodyPr>
            <a:normAutofit fontScale="92500" lnSpcReduction="10000"/>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DEDUCTIONS</a:t>
            </a:r>
          </a:p>
          <a:p>
            <a:pPr marL="0" indent="0" algn="just">
              <a:buNone/>
            </a:pPr>
            <a:r>
              <a:rPr lang="en-US" sz="2000" b="1" dirty="0">
                <a:solidFill>
                  <a:srgbClr val="FF0000"/>
                </a:solidFill>
                <a:latin typeface="Cambria" panose="02040503050406030204" pitchFamily="18" charset="0"/>
              </a:rPr>
              <a:t>Deduction on Interest Income  Under Section 80TTA</a:t>
            </a:r>
          </a:p>
          <a:p>
            <a:pPr marL="0" indent="0" algn="just">
              <a:buNone/>
            </a:pPr>
            <a:r>
              <a:rPr lang="en-US" sz="2000" dirty="0">
                <a:latin typeface="Cambria" panose="02040503050406030204" pitchFamily="18" charset="0"/>
              </a:rPr>
              <a:t>For a residential individual (age of 60 years or less) or HUF, interest earned </a:t>
            </a:r>
            <a:r>
              <a:rPr lang="en-US" sz="2000" dirty="0" err="1">
                <a:latin typeface="Cambria" panose="02040503050406030204" pitchFamily="18" charset="0"/>
              </a:rPr>
              <a:t>upto</a:t>
            </a:r>
            <a:r>
              <a:rPr lang="en-US" sz="2000" dirty="0">
                <a:latin typeface="Cambria" panose="02040503050406030204" pitchFamily="18" charset="0"/>
              </a:rPr>
              <a:t> Rs 10,000 in a financial year is exempt from tax. The deduction is allowed on interest income earned from:</a:t>
            </a:r>
          </a:p>
          <a:p>
            <a:pPr algn="just">
              <a:buFont typeface="Wingdings" panose="05000000000000000000" pitchFamily="2" charset="2"/>
              <a:buChar char="ü"/>
            </a:pPr>
            <a:r>
              <a:rPr lang="en-US" sz="2000" dirty="0">
                <a:latin typeface="Cambria" panose="02040503050406030204" pitchFamily="18" charset="0"/>
              </a:rPr>
              <a:t>	savings account with a bank</a:t>
            </a:r>
          </a:p>
          <a:p>
            <a:pPr algn="just">
              <a:buFont typeface="Wingdings" panose="05000000000000000000" pitchFamily="2" charset="2"/>
              <a:buChar char="ü"/>
            </a:pPr>
            <a:r>
              <a:rPr lang="en-US" sz="2000" dirty="0">
                <a:latin typeface="Cambria" panose="02040503050406030204" pitchFamily="18" charset="0"/>
              </a:rPr>
              <a:t> 	savings account with a co-operative society carrying on the business of banking</a:t>
            </a:r>
          </a:p>
          <a:p>
            <a:pPr algn="just">
              <a:buFont typeface="Wingdings" panose="05000000000000000000" pitchFamily="2" charset="2"/>
              <a:buChar char="ü"/>
            </a:pPr>
            <a:r>
              <a:rPr lang="en-US" sz="2000" dirty="0">
                <a:latin typeface="Cambria" panose="02040503050406030204" pitchFamily="18" charset="0"/>
              </a:rPr>
              <a:t>	savings account with a post office</a:t>
            </a:r>
          </a:p>
          <a:p>
            <a:pPr marL="0" indent="0" algn="just">
              <a:buNone/>
            </a:pPr>
            <a:r>
              <a:rPr lang="en-US" dirty="0">
                <a:solidFill>
                  <a:srgbClr val="0070C0"/>
                </a:solidFill>
                <a:effectLst>
                  <a:outerShdw blurRad="38100" dist="38100" dir="2700000" algn="tl">
                    <a:srgbClr val="000000">
                      <a:alpha val="43137"/>
                    </a:srgbClr>
                  </a:outerShdw>
                </a:effectLst>
                <a:latin typeface="Cambria" panose="02040503050406030204" pitchFamily="18" charset="0"/>
              </a:rPr>
              <a:t>Senior citizens are not entitled to benefits under section 80TTA.</a:t>
            </a:r>
          </a:p>
          <a:p>
            <a:pPr marL="0" indent="0" algn="just">
              <a:buNone/>
            </a:pPr>
            <a:r>
              <a:rPr lang="en-US" sz="2400" b="1" dirty="0">
                <a:solidFill>
                  <a:srgbClr val="FF0000"/>
                </a:solidFill>
                <a:latin typeface="Cambria" panose="02040503050406030204" pitchFamily="18" charset="0"/>
              </a:rPr>
              <a:t>Interest income in case of Fixed Deposit (PAN)</a:t>
            </a:r>
          </a:p>
          <a:p>
            <a:pPr marL="0" indent="0" algn="just">
              <a:buNone/>
            </a:pPr>
            <a:r>
              <a:rPr lang="en-IN" sz="2400" b="1" dirty="0">
                <a:solidFill>
                  <a:srgbClr val="FF0000"/>
                </a:solidFill>
                <a:latin typeface="Cambria" panose="02040503050406030204" pitchFamily="18" charset="0"/>
              </a:rPr>
              <a:t>Tax on Fixed Deposits</a:t>
            </a:r>
          </a:p>
          <a:p>
            <a:pPr marL="0" indent="0" algn="just">
              <a:buNone/>
            </a:pPr>
            <a:r>
              <a:rPr lang="en-US" sz="2200" dirty="0">
                <a:latin typeface="Cambria" panose="02040503050406030204" pitchFamily="18" charset="0"/>
              </a:rPr>
              <a:t>Senior citizens, with effect from 1 April 2018, will enjoy an income tax exemption up to Rs. 50,000/- on the interest income they receive from fixed deposits with banks, post offices etc. under Section 80TTB.</a:t>
            </a:r>
            <a:endParaRPr lang="en-IN" sz="2200" b="0" i="0" dirty="0">
              <a:solidFill>
                <a:srgbClr val="333333"/>
              </a:solidFill>
              <a:effectLst/>
              <a:latin typeface="Cambria" panose="02040503050406030204" pitchFamily="18" charset="0"/>
            </a:endParaRPr>
          </a:p>
          <a:p>
            <a:pPr marL="342900" indent="-342900">
              <a:buFont typeface="Wingdings" panose="05000000000000000000" pitchFamily="2" charset="2"/>
              <a:buChar char="v"/>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pic>
        <p:nvPicPr>
          <p:cNvPr id="3" name="Picture 2">
            <a:extLst>
              <a:ext uri="{FF2B5EF4-FFF2-40B4-BE49-F238E27FC236}">
                <a16:creationId xmlns:a16="http://schemas.microsoft.com/office/drawing/2014/main" id="{5D14F2C3-DBFD-252B-94CF-F70909DAF733}"/>
              </a:ext>
            </a:extLst>
          </p:cNvPr>
          <p:cNvPicPr>
            <a:picLocks noChangeAspect="1"/>
          </p:cNvPicPr>
          <p:nvPr/>
        </p:nvPicPr>
        <p:blipFill>
          <a:blip r:embed="rId2"/>
          <a:stretch>
            <a:fillRect/>
          </a:stretch>
        </p:blipFill>
        <p:spPr>
          <a:xfrm>
            <a:off x="8952614" y="-3292"/>
            <a:ext cx="1513367" cy="1162241"/>
          </a:xfrm>
          <a:prstGeom prst="rect">
            <a:avLst/>
          </a:prstGeom>
          <a:effectLst>
            <a:softEdge rad="31750"/>
          </a:effectLst>
        </p:spPr>
      </p:pic>
    </p:spTree>
    <p:extLst>
      <p:ext uri="{BB962C8B-B14F-4D97-AF65-F5344CB8AC3E}">
        <p14:creationId xmlns:p14="http://schemas.microsoft.com/office/powerpoint/2010/main" val="420339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35</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from Other Sources</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DEDUCTIONS</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pic>
        <p:nvPicPr>
          <p:cNvPr id="3" name="Picture 2">
            <a:extLst>
              <a:ext uri="{FF2B5EF4-FFF2-40B4-BE49-F238E27FC236}">
                <a16:creationId xmlns:a16="http://schemas.microsoft.com/office/drawing/2014/main" id="{5D14F2C3-DBFD-252B-94CF-F70909DAF733}"/>
              </a:ext>
            </a:extLst>
          </p:cNvPr>
          <p:cNvPicPr>
            <a:picLocks noChangeAspect="1"/>
          </p:cNvPicPr>
          <p:nvPr/>
        </p:nvPicPr>
        <p:blipFill>
          <a:blip r:embed="rId2"/>
          <a:stretch>
            <a:fillRect/>
          </a:stretch>
        </p:blipFill>
        <p:spPr>
          <a:xfrm>
            <a:off x="8952614" y="-3292"/>
            <a:ext cx="1513367" cy="1162241"/>
          </a:xfrm>
          <a:prstGeom prst="rect">
            <a:avLst/>
          </a:prstGeom>
          <a:effectLst>
            <a:softEdge rad="31750"/>
          </a:effectLst>
        </p:spPr>
      </p:pic>
      <p:sp>
        <p:nvSpPr>
          <p:cNvPr id="2" name="Rectangle 1">
            <a:extLst>
              <a:ext uri="{FF2B5EF4-FFF2-40B4-BE49-F238E27FC236}">
                <a16:creationId xmlns:a16="http://schemas.microsoft.com/office/drawing/2014/main" id="{7D6935EE-45FE-8266-1CB4-1D3E465A5DCC}"/>
              </a:ext>
            </a:extLst>
          </p:cNvPr>
          <p:cNvSpPr/>
          <p:nvPr/>
        </p:nvSpPr>
        <p:spPr>
          <a:xfrm>
            <a:off x="2245104" y="1796890"/>
            <a:ext cx="9049572" cy="1323439"/>
          </a:xfrm>
          <a:prstGeom prst="rect">
            <a:avLst/>
          </a:prstGeom>
        </p:spPr>
        <p:txBody>
          <a:bodyPr wrap="square">
            <a:spAutoFit/>
          </a:bodyPr>
          <a:lstStyle/>
          <a:p>
            <a:pPr algn="just"/>
            <a:r>
              <a:rPr lang="en-US" sz="2000" u="sng" dirty="0">
                <a:solidFill>
                  <a:srgbClr val="C00000"/>
                </a:solidFill>
                <a:latin typeface="Cambria" panose="02040503050406030204" pitchFamily="18" charset="0"/>
              </a:rPr>
              <a:t>Exempt Income</a:t>
            </a:r>
          </a:p>
          <a:p>
            <a:pPr algn="just"/>
            <a:r>
              <a:rPr lang="en-US" sz="2000" dirty="0">
                <a:solidFill>
                  <a:srgbClr val="333333"/>
                </a:solidFill>
                <a:latin typeface="Cambria" panose="02040503050406030204" pitchFamily="18" charset="0"/>
              </a:rPr>
              <a:t>The PPF and EPF amount you withdraw after maturity is exempt from tax and must be declared as exempt income from income from other sources.</a:t>
            </a:r>
          </a:p>
          <a:p>
            <a:pPr algn="just"/>
            <a:r>
              <a:rPr lang="en-US" sz="2000" dirty="0">
                <a:solidFill>
                  <a:srgbClr val="333333"/>
                </a:solidFill>
                <a:latin typeface="Cambria" panose="02040503050406030204" pitchFamily="18" charset="0"/>
              </a:rPr>
              <a:t>Note that: The EPF is only tax exempt </a:t>
            </a:r>
            <a:r>
              <a:rPr lang="en-US" sz="2000" dirty="0">
                <a:solidFill>
                  <a:srgbClr val="7030A0"/>
                </a:solidFill>
                <a:effectLst>
                  <a:outerShdw blurRad="38100" dist="38100" dir="2700000" algn="tl">
                    <a:srgbClr val="000000">
                      <a:alpha val="43137"/>
                    </a:srgbClr>
                  </a:outerShdw>
                </a:effectLst>
                <a:latin typeface="Cambria" panose="02040503050406030204" pitchFamily="18" charset="0"/>
              </a:rPr>
              <a:t>after five years </a:t>
            </a:r>
            <a:r>
              <a:rPr lang="en-US" sz="2000" dirty="0">
                <a:solidFill>
                  <a:srgbClr val="333333"/>
                </a:solidFill>
                <a:latin typeface="Cambria" panose="02040503050406030204" pitchFamily="18" charset="0"/>
              </a:rPr>
              <a:t>of continuous service</a:t>
            </a:r>
            <a:r>
              <a:rPr lang="en-US" sz="2000" dirty="0">
                <a:solidFill>
                  <a:srgbClr val="333333"/>
                </a:solidFill>
                <a:latin typeface="Source Sans Pro"/>
              </a:rPr>
              <a:t>.</a:t>
            </a:r>
            <a:endParaRPr lang="en-US" sz="2000" b="0" i="0" dirty="0">
              <a:solidFill>
                <a:srgbClr val="333333"/>
              </a:solidFill>
              <a:effectLst/>
              <a:latin typeface="Source Sans Pro"/>
            </a:endParaRPr>
          </a:p>
        </p:txBody>
      </p:sp>
      <p:sp>
        <p:nvSpPr>
          <p:cNvPr id="4" name="Rectangle 3">
            <a:extLst>
              <a:ext uri="{FF2B5EF4-FFF2-40B4-BE49-F238E27FC236}">
                <a16:creationId xmlns:a16="http://schemas.microsoft.com/office/drawing/2014/main" id="{40F40896-11B8-77F8-661F-43A0CD4BFCE5}"/>
              </a:ext>
            </a:extLst>
          </p:cNvPr>
          <p:cNvSpPr/>
          <p:nvPr/>
        </p:nvSpPr>
        <p:spPr>
          <a:xfrm>
            <a:off x="897325" y="3271150"/>
            <a:ext cx="11111843" cy="1631216"/>
          </a:xfrm>
          <a:prstGeom prst="rect">
            <a:avLst/>
          </a:prstGeom>
        </p:spPr>
        <p:txBody>
          <a:bodyPr wrap="square">
            <a:spAutoFit/>
          </a:bodyPr>
          <a:lstStyle/>
          <a:p>
            <a:pPr algn="just"/>
            <a:r>
              <a:rPr lang="en-US" sz="2000" u="sng" dirty="0">
                <a:solidFill>
                  <a:srgbClr val="C00000"/>
                </a:solidFill>
                <a:latin typeface="Cambria" panose="02040503050406030204" pitchFamily="18" charset="0"/>
              </a:rPr>
              <a:t>Family Pension</a:t>
            </a:r>
          </a:p>
          <a:p>
            <a:pPr algn="just"/>
            <a:r>
              <a:rPr lang="en-US" sz="2000" dirty="0">
                <a:solidFill>
                  <a:srgbClr val="333333"/>
                </a:solidFill>
                <a:latin typeface="Cambria" panose="02040503050406030204" pitchFamily="18" charset="0"/>
              </a:rPr>
              <a:t>If you are collecting pension on behalf of someone who is deceased, then you must show this income under income from other sources. There is a deduction of Rs 15,000 or one-third of the family pension received whichever is lower from the Family Pension Income. This will be added to the taxpayer’s income and tax must be paid at the tax rate that is applicable.</a:t>
            </a:r>
            <a:endParaRPr lang="en-US" sz="2000" b="0" i="0" dirty="0">
              <a:solidFill>
                <a:srgbClr val="333333"/>
              </a:solidFill>
              <a:effectLst/>
              <a:latin typeface="Cambria" panose="02040503050406030204" pitchFamily="18" charset="0"/>
            </a:endParaRPr>
          </a:p>
        </p:txBody>
      </p:sp>
      <p:sp>
        <p:nvSpPr>
          <p:cNvPr id="8" name="Rectangle 7">
            <a:extLst>
              <a:ext uri="{FF2B5EF4-FFF2-40B4-BE49-F238E27FC236}">
                <a16:creationId xmlns:a16="http://schemas.microsoft.com/office/drawing/2014/main" id="{F27F6348-78D5-4B79-F9FF-0CB631AFB466}"/>
              </a:ext>
            </a:extLst>
          </p:cNvPr>
          <p:cNvSpPr/>
          <p:nvPr/>
        </p:nvSpPr>
        <p:spPr>
          <a:xfrm>
            <a:off x="2245104" y="5204953"/>
            <a:ext cx="9189076" cy="1323439"/>
          </a:xfrm>
          <a:prstGeom prst="rect">
            <a:avLst/>
          </a:prstGeom>
        </p:spPr>
        <p:txBody>
          <a:bodyPr wrap="square">
            <a:spAutoFit/>
          </a:bodyPr>
          <a:lstStyle/>
          <a:p>
            <a:pPr algn="just"/>
            <a:r>
              <a:rPr lang="en-US" sz="2000" u="sng" dirty="0">
                <a:solidFill>
                  <a:srgbClr val="C00000"/>
                </a:solidFill>
                <a:latin typeface="Cambria" panose="02040503050406030204" pitchFamily="18" charset="0"/>
              </a:rPr>
              <a:t>Taxation of Winnings from Lottery, Game Shows, Puzzles</a:t>
            </a:r>
          </a:p>
          <a:p>
            <a:pPr algn="just"/>
            <a:r>
              <a:rPr lang="en-US" sz="2000" dirty="0">
                <a:solidFill>
                  <a:srgbClr val="333333"/>
                </a:solidFill>
                <a:latin typeface="Cambria" panose="02040503050406030204" pitchFamily="18" charset="0"/>
              </a:rPr>
              <a:t>If you receive money from winning the lottery, Online/TV game shows etc., it will be taxable under the head Income from other Sources. The income will be taxable at </a:t>
            </a:r>
            <a:r>
              <a:rPr lang="en-US" sz="2000" b="1" dirty="0">
                <a:solidFill>
                  <a:srgbClr val="333333"/>
                </a:solidFill>
                <a:latin typeface="Cambria" panose="02040503050406030204" pitchFamily="18" charset="0"/>
              </a:rPr>
              <a:t>the flat rate of 30%</a:t>
            </a:r>
            <a:r>
              <a:rPr lang="en-US" sz="2000" dirty="0">
                <a:solidFill>
                  <a:srgbClr val="333333"/>
                </a:solidFill>
                <a:latin typeface="Cambria" panose="02040503050406030204" pitchFamily="18" charset="0"/>
              </a:rPr>
              <a:t> which after adding </a:t>
            </a:r>
            <a:r>
              <a:rPr lang="en-US" sz="2000" dirty="0" err="1">
                <a:solidFill>
                  <a:srgbClr val="333333"/>
                </a:solidFill>
                <a:latin typeface="Cambria" panose="02040503050406030204" pitchFamily="18" charset="0"/>
              </a:rPr>
              <a:t>cess</a:t>
            </a:r>
            <a:r>
              <a:rPr lang="en-US" sz="2000" dirty="0">
                <a:solidFill>
                  <a:srgbClr val="333333"/>
                </a:solidFill>
                <a:latin typeface="Cambria" panose="02040503050406030204" pitchFamily="18" charset="0"/>
              </a:rPr>
              <a:t> will amount to 30.9%</a:t>
            </a:r>
            <a:endParaRPr lang="en-US" sz="2000" b="0" i="0" dirty="0">
              <a:solidFill>
                <a:srgbClr val="333333"/>
              </a:solidFill>
              <a:effectLst/>
              <a:latin typeface="Cambria" panose="02040503050406030204" pitchFamily="18" charset="0"/>
            </a:endParaRPr>
          </a:p>
        </p:txBody>
      </p:sp>
    </p:spTree>
    <p:extLst>
      <p:ext uri="{BB962C8B-B14F-4D97-AF65-F5344CB8AC3E}">
        <p14:creationId xmlns:p14="http://schemas.microsoft.com/office/powerpoint/2010/main" val="17839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36</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80C</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4524315"/>
          </a:xfrm>
          <a:prstGeom prst="rect">
            <a:avLst/>
          </a:prstGeom>
        </p:spPr>
        <p:txBody>
          <a:bodyPr wrap="square">
            <a:spAutoFit/>
          </a:bodyPr>
          <a:lstStyle/>
          <a:p>
            <a:pPr marL="342900" indent="-342900">
              <a:buFont typeface="Wingdings" panose="05000000000000000000" pitchFamily="2" charset="2"/>
              <a:buChar char="q"/>
            </a:pPr>
            <a:r>
              <a:rPr lang="en-IN" dirty="0">
                <a:latin typeface="Cambria" panose="02040503050406030204" pitchFamily="18" charset="0"/>
              </a:rPr>
              <a:t>Maximum Limit- Rs.1,50,000/-</a:t>
            </a:r>
          </a:p>
          <a:p>
            <a:pPr marL="342900" indent="-342900">
              <a:buFont typeface="Wingdings" panose="05000000000000000000" pitchFamily="2" charset="2"/>
              <a:buChar char="q"/>
            </a:pPr>
            <a:r>
              <a:rPr lang="en-IN" dirty="0">
                <a:latin typeface="Cambria" panose="02040503050406030204" pitchFamily="18" charset="0"/>
              </a:rPr>
              <a:t>You can save tax on salary income from this section alone</a:t>
            </a:r>
          </a:p>
          <a:p>
            <a:pPr marL="342900" indent="-342900">
              <a:buFont typeface="Wingdings" panose="05000000000000000000" pitchFamily="2" charset="2"/>
              <a:buChar char="q"/>
            </a:pPr>
            <a:r>
              <a:rPr lang="en-IN" dirty="0">
                <a:latin typeface="Cambria" panose="02040503050406030204" pitchFamily="18" charset="0"/>
              </a:rPr>
              <a:t>Different Investment in this section includes</a:t>
            </a:r>
          </a:p>
          <a:p>
            <a:pPr marL="742950" lvl="1" indent="-285750">
              <a:buFont typeface="Wingdings" panose="05000000000000000000" pitchFamily="2" charset="2"/>
              <a:buChar char="ü"/>
            </a:pPr>
            <a:r>
              <a:rPr lang="en-IN" dirty="0">
                <a:latin typeface="Cambria" panose="02040503050406030204" pitchFamily="18" charset="0"/>
              </a:rPr>
              <a:t>Life Insurance premium (Paid by an individual, spouse, and child. In the case of HUF, on the life of any member of HUF).</a:t>
            </a:r>
            <a:endParaRPr lang="en-IN" sz="1600" dirty="0">
              <a:latin typeface="Cambria" panose="02040503050406030204" pitchFamily="18" charset="0"/>
            </a:endParaRPr>
          </a:p>
          <a:p>
            <a:pPr marL="742950" lvl="1" indent="-285750">
              <a:buFont typeface="Wingdings" panose="05000000000000000000" pitchFamily="2" charset="2"/>
              <a:buChar char="ü"/>
            </a:pPr>
            <a:r>
              <a:rPr lang="en-IN" dirty="0">
                <a:latin typeface="Cambria" panose="02040503050406030204" pitchFamily="18" charset="0"/>
              </a:rPr>
              <a:t>EPF-Employee contribution can be claimed for deduction.</a:t>
            </a:r>
            <a:endParaRPr lang="en-IN" sz="1600" dirty="0">
              <a:latin typeface="Cambria" panose="02040503050406030204" pitchFamily="18" charset="0"/>
            </a:endParaRPr>
          </a:p>
          <a:p>
            <a:pPr marL="742950" lvl="1" indent="-285750">
              <a:buFont typeface="Wingdings" panose="05000000000000000000" pitchFamily="2" charset="2"/>
              <a:buChar char="ü"/>
            </a:pPr>
            <a:r>
              <a:rPr lang="en-IN" dirty="0">
                <a:latin typeface="Cambria" panose="02040503050406030204" pitchFamily="18" charset="0"/>
              </a:rPr>
              <a:t>Public Provident Fund (Paid by an individual, spouse, and child. In the case of HUF, on the life of any member of HUF).</a:t>
            </a:r>
            <a:endParaRPr lang="en-IN" sz="1600" dirty="0">
              <a:latin typeface="Cambria" panose="02040503050406030204" pitchFamily="18" charset="0"/>
            </a:endParaRPr>
          </a:p>
          <a:p>
            <a:pPr marL="742950" lvl="1" indent="-285750">
              <a:buFont typeface="Wingdings" panose="05000000000000000000" pitchFamily="2" charset="2"/>
              <a:buChar char="ü"/>
            </a:pPr>
            <a:r>
              <a:rPr lang="en-IN" dirty="0">
                <a:latin typeface="Cambria" panose="02040503050406030204" pitchFamily="18" charset="0"/>
              </a:rPr>
              <a:t>National Savings Certificate (NSC). </a:t>
            </a:r>
          </a:p>
          <a:p>
            <a:pPr marL="800100" lvl="1" indent="-342900">
              <a:buFont typeface="Wingdings" panose="05000000000000000000" pitchFamily="2" charset="2"/>
              <a:buChar char="ü"/>
            </a:pPr>
            <a:r>
              <a:rPr lang="en-IN" dirty="0">
                <a:latin typeface="Cambria" panose="02040503050406030204" pitchFamily="18" charset="0"/>
              </a:rPr>
              <a:t>Sukanya </a:t>
            </a:r>
            <a:r>
              <a:rPr lang="en-IN" dirty="0" err="1">
                <a:latin typeface="Cambria" panose="02040503050406030204" pitchFamily="18" charset="0"/>
              </a:rPr>
              <a:t>Samriddhi</a:t>
            </a:r>
            <a:r>
              <a:rPr lang="en-IN" dirty="0">
                <a:latin typeface="Cambria" panose="02040503050406030204" pitchFamily="18" charset="0"/>
              </a:rPr>
              <a:t> Account</a:t>
            </a:r>
          </a:p>
          <a:p>
            <a:pPr marL="800100" lvl="1" indent="-342900">
              <a:buFont typeface="Wingdings" panose="05000000000000000000" pitchFamily="2" charset="2"/>
              <a:buChar char="ü"/>
            </a:pPr>
            <a:r>
              <a:rPr lang="en-IN" dirty="0">
                <a:latin typeface="Cambria" panose="02040503050406030204" pitchFamily="18" charset="0"/>
              </a:rPr>
              <a:t>ELSS or Tax Saving Mutual Funds </a:t>
            </a:r>
          </a:p>
          <a:p>
            <a:pPr marL="800100" lvl="1" indent="-342900">
              <a:buFont typeface="Wingdings" panose="05000000000000000000" pitchFamily="2" charset="2"/>
              <a:buChar char="ü"/>
            </a:pPr>
            <a:r>
              <a:rPr lang="en-IN" dirty="0">
                <a:latin typeface="Cambria" panose="02040503050406030204" pitchFamily="18" charset="0"/>
              </a:rPr>
              <a:t>Senior Citizen Savings Scheme</a:t>
            </a:r>
            <a:endParaRPr lang="en-IN" sz="1600" dirty="0">
              <a:latin typeface="Cambria" panose="02040503050406030204" pitchFamily="18" charset="0"/>
            </a:endParaRPr>
          </a:p>
          <a:p>
            <a:pPr marL="742950" lvl="1" indent="-285750">
              <a:buFont typeface="Wingdings" panose="05000000000000000000" pitchFamily="2" charset="2"/>
              <a:buChar char="ü"/>
            </a:pPr>
            <a:r>
              <a:rPr lang="en-IN" dirty="0">
                <a:latin typeface="Cambria" panose="02040503050406030204" pitchFamily="18" charset="0"/>
              </a:rPr>
              <a:t>5-Years Post Office or Bank Deposits.</a:t>
            </a:r>
            <a:endParaRPr lang="en-IN" sz="1600" dirty="0">
              <a:latin typeface="Cambria" panose="02040503050406030204" pitchFamily="18" charset="0"/>
            </a:endParaRPr>
          </a:p>
          <a:p>
            <a:pPr marL="742950" lvl="1" indent="-285750">
              <a:buFont typeface="Wingdings" panose="05000000000000000000" pitchFamily="2" charset="2"/>
              <a:buChar char="ü"/>
            </a:pPr>
            <a:r>
              <a:rPr lang="en-IN" dirty="0">
                <a:latin typeface="Cambria" panose="02040503050406030204" pitchFamily="18" charset="0"/>
              </a:rPr>
              <a:t>Tuition fee of kids.</a:t>
            </a:r>
            <a:endParaRPr lang="en-IN" sz="1600" dirty="0">
              <a:latin typeface="Cambria" panose="02040503050406030204" pitchFamily="18" charset="0"/>
            </a:endParaRPr>
          </a:p>
          <a:p>
            <a:pPr marL="742950" lvl="1" indent="-285750">
              <a:buFont typeface="Wingdings" panose="05000000000000000000" pitchFamily="2" charset="2"/>
              <a:buChar char="ü"/>
            </a:pPr>
            <a:r>
              <a:rPr lang="en-IN" dirty="0">
                <a:latin typeface="Cambria" panose="02040503050406030204" pitchFamily="18" charset="0"/>
              </a:rPr>
              <a:t>Principal payment towards home loan.</a:t>
            </a:r>
            <a:endParaRPr lang="en-IN" sz="1600" dirty="0">
              <a:latin typeface="Cambria" panose="02040503050406030204" pitchFamily="18" charset="0"/>
            </a:endParaRPr>
          </a:p>
          <a:p>
            <a:pPr marL="742950" lvl="1" indent="-285750">
              <a:buFont typeface="Wingdings" panose="05000000000000000000" pitchFamily="2" charset="2"/>
              <a:buChar char="ü"/>
            </a:pPr>
            <a:r>
              <a:rPr lang="en-IN" dirty="0">
                <a:latin typeface="Cambria" panose="02040503050406030204" pitchFamily="18" charset="0"/>
              </a:rPr>
              <a:t>Stamp duty and registration cost of the house.</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273818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37</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80CCC</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1817549"/>
          </a:xfrm>
          <a:prstGeom prst="rect">
            <a:avLst/>
          </a:prstGeom>
        </p:spPr>
        <p:txBody>
          <a:bodyPr wrap="square">
            <a:spAutoFit/>
          </a:bodyPr>
          <a:lstStyle/>
          <a:p>
            <a:pPr algn="just">
              <a:lnSpc>
                <a:spcPct val="107000"/>
              </a:lnSpc>
              <a:spcAft>
                <a:spcPts val="800"/>
              </a:spcAft>
            </a:pPr>
            <a:r>
              <a:rPr lang="en-IN"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Deduction under Sec.80CCC is available only for individuals. Contribution to an annuity plan of the LIC of India or any other insurer for receiving the pension. Do remember that the amount should be paid or deposited out of income chargeable to tax.</a:t>
            </a:r>
          </a:p>
          <a:p>
            <a:pPr>
              <a:lnSpc>
                <a:spcPct val="107000"/>
              </a:lnSpc>
              <a:spcAft>
                <a:spcPts val="800"/>
              </a:spcAft>
            </a:pPr>
            <a:r>
              <a:rPr lang="en-IN" sz="2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Note:</a:t>
            </a:r>
            <a:r>
              <a:rPr lang="en-IN" sz="2000" dirty="0">
                <a:latin typeface="Cambria" panose="02040503050406030204" pitchFamily="18" charset="0"/>
                <a:ea typeface="Cambria" panose="02040503050406030204" pitchFamily="18" charset="0"/>
              </a:rPr>
              <a:t>- </a:t>
            </a:r>
            <a:r>
              <a:rPr lang="en-IN" sz="2000" b="1" dirty="0">
                <a:solidFill>
                  <a:srgbClr val="C00000"/>
                </a:solidFill>
                <a:latin typeface="Cambria" panose="02040503050406030204" pitchFamily="18" charset="0"/>
                <a:ea typeface="Cambria" panose="02040503050406030204" pitchFamily="18" charset="0"/>
              </a:rPr>
              <a:t>this is also the part of the combined limit of Rs.1.5 lakh available under Sec.80C Sec.80CCC, and </a:t>
            </a:r>
            <a:r>
              <a:rPr lang="en-IN" sz="2000" b="1" u="sng" dirty="0">
                <a:solidFill>
                  <a:srgbClr val="C00000"/>
                </a:solidFill>
                <a:latin typeface="Cambria" panose="02040503050406030204" pitchFamily="18" charset="0"/>
                <a:ea typeface="Cambria" panose="02040503050406030204" pitchFamily="18" charset="0"/>
              </a:rPr>
              <a:t>Sec.80CCD(1)</a:t>
            </a:r>
            <a:endParaRPr lang="en-IN" sz="20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412048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38</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NPS Tax Benefit-Section 80CCD1</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1817549"/>
          </a:xfrm>
          <a:prstGeom prst="rect">
            <a:avLst/>
          </a:prstGeom>
        </p:spPr>
        <p:txBody>
          <a:bodyPr wrap="square">
            <a:spAutoFit/>
          </a:bodyPr>
          <a:lstStyle/>
          <a:p>
            <a:pPr lvl="0" algn="just">
              <a:lnSpc>
                <a:spcPct val="107000"/>
              </a:lnSpc>
              <a:spcAft>
                <a:spcPts val="800"/>
              </a:spcAft>
              <a:buSzPts val="1000"/>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An individual’s maximum 20% of annual income (Earlier it was 10% but after Budget 2017, it increased to 20%) or an employees (10% of </a:t>
            </a:r>
            <a:r>
              <a:rPr lang="en-IN" sz="2000"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Basic+DA</a:t>
            </a: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contribution will be eligible for deduction.</a:t>
            </a:r>
          </a:p>
          <a:p>
            <a:pPr algn="just">
              <a:lnSpc>
                <a:spcPct val="107000"/>
              </a:lnSpc>
              <a:spcAft>
                <a:spcPts val="800"/>
              </a:spcAft>
              <a:buSzPts val="1000"/>
              <a:tabLst>
                <a:tab pos="457200" algn="l"/>
              </a:tabLst>
            </a:pPr>
            <a:r>
              <a:rPr lang="en-IN" sz="1800" b="1" dirty="0">
                <a:effectLst>
                  <a:outerShdw blurRad="38100" dist="38100" dir="2700000" algn="tl">
                    <a:srgbClr val="000000">
                      <a:alpha val="43137"/>
                    </a:srgbClr>
                  </a:outerShdw>
                </a:effectLst>
                <a:latin typeface="Cambria" panose="02040503050406030204" pitchFamily="18" charset="0"/>
              </a:rPr>
              <a:t>Note:</a:t>
            </a:r>
            <a:r>
              <a:rPr lang="en-IN" sz="1800" dirty="0">
                <a:latin typeface="Cambria" panose="02040503050406030204" pitchFamily="18" charset="0"/>
              </a:rPr>
              <a:t>- </a:t>
            </a:r>
            <a:r>
              <a:rPr lang="en-IN" sz="1800" b="1" dirty="0">
                <a:solidFill>
                  <a:srgbClr val="C00000"/>
                </a:solidFill>
                <a:latin typeface="Cambria" panose="02040503050406030204" pitchFamily="18" charset="0"/>
              </a:rPr>
              <a:t>this is also the part of the combined limit of Rs.1.5 lakh available under Sec.80C Sec.80CCC, and </a:t>
            </a:r>
            <a:r>
              <a:rPr lang="en-IN" sz="1800" b="1" u="sng" dirty="0">
                <a:solidFill>
                  <a:srgbClr val="C00000"/>
                </a:solidFill>
                <a:latin typeface="Cambria" panose="02040503050406030204" pitchFamily="18" charset="0"/>
              </a:rPr>
              <a:t>Sec.80CCD(1)</a:t>
            </a:r>
            <a:endParaRPr lang="en-IN" sz="1600"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
        <p:nvSpPr>
          <p:cNvPr id="3" name="Content Placeholder 4">
            <a:extLst>
              <a:ext uri="{FF2B5EF4-FFF2-40B4-BE49-F238E27FC236}">
                <a16:creationId xmlns:a16="http://schemas.microsoft.com/office/drawing/2014/main" id="{B5D8FBC1-EB37-3153-22C9-BC19BCF51A42}"/>
              </a:ext>
            </a:extLst>
          </p:cNvPr>
          <p:cNvSpPr txBox="1">
            <a:spLocks/>
          </p:cNvSpPr>
          <p:nvPr/>
        </p:nvSpPr>
        <p:spPr>
          <a:xfrm>
            <a:off x="1104293" y="3527351"/>
            <a:ext cx="10086446" cy="5433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IN" sz="2600" b="1" dirty="0">
                <a:effectLst>
                  <a:outerShdw blurRad="38100" dist="38100" dir="2700000" algn="tl">
                    <a:srgbClr val="000000">
                      <a:alpha val="43137"/>
                    </a:srgbClr>
                  </a:outerShdw>
                </a:effectLst>
                <a:latin typeface="Cambria" panose="02040503050406030204" pitchFamily="18" charset="0"/>
              </a:rPr>
              <a:t>NPS Tax Benefit-Section 80CCD2</a:t>
            </a:r>
          </a:p>
          <a:p>
            <a:pPr marL="0" indent="0">
              <a:buFont typeface="Wingdings 3" charset="2"/>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dirty="0">
              <a:solidFill>
                <a:srgbClr val="333333"/>
              </a:solidFill>
              <a:latin typeface="Cambria" panose="02040503050406030204" pitchFamily="18" charset="0"/>
            </a:endParaRPr>
          </a:p>
          <a:p>
            <a:endParaRPr lang="en-IN" dirty="0"/>
          </a:p>
        </p:txBody>
      </p:sp>
      <p:sp>
        <p:nvSpPr>
          <p:cNvPr id="4" name="Rectangle 3">
            <a:extLst>
              <a:ext uri="{FF2B5EF4-FFF2-40B4-BE49-F238E27FC236}">
                <a16:creationId xmlns:a16="http://schemas.microsoft.com/office/drawing/2014/main" id="{B115DFBF-0819-FB91-1D47-B4D21EFB35FC}"/>
              </a:ext>
            </a:extLst>
          </p:cNvPr>
          <p:cNvSpPr/>
          <p:nvPr/>
        </p:nvSpPr>
        <p:spPr>
          <a:xfrm>
            <a:off x="1208230" y="4092490"/>
            <a:ext cx="10086446" cy="2886559"/>
          </a:xfrm>
          <a:prstGeom prst="rect">
            <a:avLst/>
          </a:prstGeom>
        </p:spPr>
        <p:txBody>
          <a:bodyPr wrap="square">
            <a:spAutoFit/>
          </a:bodyPr>
          <a:lstStyle/>
          <a:p>
            <a:pPr lvl="0">
              <a:lnSpc>
                <a:spcPct val="107000"/>
              </a:lnSpc>
              <a:spcAft>
                <a:spcPts val="800"/>
              </a:spcAft>
              <a:buSzPts val="1000"/>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There is a misconception among many that there is no upper limit for this section. However, the limit is least of 3 conditions. </a:t>
            </a:r>
          </a:p>
          <a:p>
            <a:pPr lvl="1">
              <a:lnSpc>
                <a:spcPct val="107000"/>
              </a:lnSpc>
              <a:spcAft>
                <a:spcPts val="800"/>
              </a:spcAft>
              <a:buSzPts val="1000"/>
              <a:tabLst>
                <a:tab pos="457200" algn="l"/>
              </a:tabLst>
            </a:pPr>
            <a:r>
              <a:rPr lang="en-IN"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1) Amount contributed by an employer, </a:t>
            </a:r>
          </a:p>
          <a:p>
            <a:pPr lvl="1">
              <a:lnSpc>
                <a:spcPct val="107000"/>
              </a:lnSpc>
              <a:spcAft>
                <a:spcPts val="800"/>
              </a:spcAft>
              <a:buSzPts val="1000"/>
              <a:tabLst>
                <a:tab pos="457200" algn="l"/>
              </a:tabLst>
            </a:pPr>
            <a:r>
              <a:rPr lang="en-IN"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2) 10% of </a:t>
            </a:r>
            <a:r>
              <a:rPr lang="en-IN"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Basic+DA</a:t>
            </a:r>
            <a:r>
              <a:rPr lang="en-IN"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and</a:t>
            </a:r>
          </a:p>
          <a:p>
            <a:pPr lvl="1">
              <a:lnSpc>
                <a:spcPct val="107000"/>
              </a:lnSpc>
              <a:spcAft>
                <a:spcPts val="800"/>
              </a:spcAft>
              <a:buSzPts val="1000"/>
              <a:tabLst>
                <a:tab pos="457200" algn="l"/>
              </a:tabLst>
            </a:pPr>
            <a:r>
              <a:rPr lang="en-IN"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3) Gross Total Income.</a:t>
            </a:r>
            <a:endParaRPr lang="en-IN"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Wingdings" panose="05000000000000000000" pitchFamily="2" charset="2"/>
              <a:buChar char="Ø"/>
              <a:tabLst>
                <a:tab pos="457200" algn="l"/>
              </a:tabLst>
            </a:pPr>
            <a:r>
              <a:rPr lang="en-IN" sz="2000" dirty="0">
                <a:solidFill>
                  <a:srgbClr val="7030A0"/>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Times New Roman" panose="02020603050405020304" pitchFamily="18" charset="0"/>
              </a:rPr>
              <a:t>This is additional deduction which will not form the part of Sec.80C limit.</a:t>
            </a:r>
            <a:endParaRPr lang="en-IN" sz="2000" dirty="0">
              <a:solidFill>
                <a:srgbClr val="7030A0"/>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Ø"/>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deduction under this section will not be eligible for self-employed.</a:t>
            </a:r>
            <a:endParaRPr lang="en-IN" sz="2000" dirty="0">
              <a:solidFill>
                <a:srgbClr val="333333"/>
              </a:solidFill>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8241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39</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US" sz="2600" b="1" dirty="0">
                <a:solidFill>
                  <a:schemeClr val="tx1"/>
                </a:solidFill>
                <a:effectLst>
                  <a:outerShdw blurRad="38100" dist="38100" dir="2700000" algn="tl">
                    <a:srgbClr val="000000">
                      <a:alpha val="43137"/>
                    </a:srgbClr>
                  </a:outerShdw>
                </a:effectLst>
                <a:latin typeface="Cambria" panose="02040503050406030204" pitchFamily="18" charset="0"/>
              </a:rPr>
              <a:t>NPS Tax Benefit-Section 80CCD(1B)</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197345" y="1986997"/>
            <a:ext cx="10086446" cy="1920141"/>
          </a:xfrm>
          <a:prstGeom prst="rect">
            <a:avLst/>
          </a:prstGeom>
        </p:spPr>
        <p:txBody>
          <a:bodyPr wrap="square">
            <a:spAutoFit/>
          </a:bodyPr>
          <a:lstStyle/>
          <a:p>
            <a:pPr marL="342900" indent="-342900" algn="just">
              <a:lnSpc>
                <a:spcPct val="107000"/>
              </a:lnSpc>
              <a:spcAft>
                <a:spcPts val="800"/>
              </a:spcAft>
              <a:buSzPts val="1000"/>
              <a:buFont typeface="Wingdings" panose="05000000000000000000" pitchFamily="2" charset="2"/>
              <a:buChar char="Ø"/>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This is the additional tax benefit of up to Rs.50,000 eligible for income tax deduction and was introduced in the Budget 2015, </a:t>
            </a:r>
            <a:r>
              <a:rPr lang="en-IN" sz="2000" dirty="0">
                <a:latin typeface="Cambria" panose="02040503050406030204" pitchFamily="18" charset="0"/>
              </a:rPr>
              <a:t>One can avail the benefit of this Sect.80CCD (1B) from FY 2015-16.</a:t>
            </a:r>
          </a:p>
          <a:p>
            <a:pPr marL="342900" lvl="0" indent="-342900" algn="just">
              <a:lnSpc>
                <a:spcPct val="107000"/>
              </a:lnSpc>
              <a:spcAft>
                <a:spcPts val="800"/>
              </a:spcAft>
              <a:buSzPts val="1000"/>
              <a:buFont typeface="Wingdings" panose="05000000000000000000" pitchFamily="2" charset="2"/>
              <a:buChar char="Ø"/>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Both self-employed and employees are eligible for availing this deduction.</a:t>
            </a:r>
          </a:p>
          <a:p>
            <a:pPr marL="342900" lvl="0" indent="-342900" algn="just">
              <a:lnSpc>
                <a:spcPct val="107000"/>
              </a:lnSpc>
              <a:spcAft>
                <a:spcPts val="800"/>
              </a:spcAft>
              <a:buSzPts val="1000"/>
              <a:buFont typeface="Wingdings" panose="05000000000000000000" pitchFamily="2" charset="2"/>
              <a:buChar char="Ø"/>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This is over and above </a:t>
            </a:r>
            <a:r>
              <a:rPr lang="en-IN" sz="2000" dirty="0">
                <a:latin typeface="Cambria" panose="02040503050406030204" pitchFamily="18" charset="0"/>
              </a:rPr>
              <a:t>Sec.80CCD (1).</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285672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D2DC-A010-EDB1-73C4-ACED0150CBBA}"/>
              </a:ext>
            </a:extLst>
          </p:cNvPr>
          <p:cNvSpPr>
            <a:spLocks noGrp="1"/>
          </p:cNvSpPr>
          <p:nvPr>
            <p:ph type="title"/>
          </p:nvPr>
        </p:nvSpPr>
        <p:spPr>
          <a:xfrm>
            <a:off x="646111" y="363151"/>
            <a:ext cx="9404723" cy="1400530"/>
          </a:xfrm>
        </p:spPr>
        <p:txBody>
          <a:bodyPr/>
          <a:lstStyle/>
          <a:p>
            <a:r>
              <a:rPr lang="en-US" dirty="0"/>
              <a:t>Why should I pay tax?</a:t>
            </a:r>
            <a:endParaRPr lang="en-IN" dirty="0"/>
          </a:p>
        </p:txBody>
      </p:sp>
      <p:sp>
        <p:nvSpPr>
          <p:cNvPr id="3" name="Content Placeholder 2">
            <a:extLst>
              <a:ext uri="{FF2B5EF4-FFF2-40B4-BE49-F238E27FC236}">
                <a16:creationId xmlns:a16="http://schemas.microsoft.com/office/drawing/2014/main" id="{00EA14ED-5169-E5CC-1262-DB90204BBCCC}"/>
              </a:ext>
            </a:extLst>
          </p:cNvPr>
          <p:cNvSpPr>
            <a:spLocks noGrp="1"/>
          </p:cNvSpPr>
          <p:nvPr>
            <p:ph idx="1"/>
          </p:nvPr>
        </p:nvSpPr>
        <p:spPr>
          <a:xfrm>
            <a:off x="1103312" y="1447800"/>
            <a:ext cx="10087427" cy="4800599"/>
          </a:xfrm>
        </p:spPr>
        <p:txBody>
          <a:bodyPr>
            <a:normAutofit/>
          </a:bodyPr>
          <a:lstStyle/>
          <a:p>
            <a:pPr algn="just">
              <a:lnSpc>
                <a:spcPct val="200000"/>
              </a:lnSpc>
              <a:buFont typeface="Wingdings" panose="05000000000000000000" pitchFamily="2" charset="2"/>
              <a:buChar char="Ø"/>
            </a:pPr>
            <a:r>
              <a:rPr lang="en-US" sz="2200" dirty="0">
                <a:solidFill>
                  <a:srgbClr val="000000"/>
                </a:solidFill>
                <a:latin typeface="Cambria" panose="02040503050406030204" pitchFamily="18" charset="0"/>
                <a:ea typeface="Cambria" panose="02040503050406030204" pitchFamily="18" charset="0"/>
              </a:rPr>
              <a:t>I have to pay for my food, for my house, for my travel, for my medical treatment, for owning a vehicle not only cost of vehicle but also vehicle tax and what not. </a:t>
            </a:r>
          </a:p>
          <a:p>
            <a:pPr algn="just">
              <a:lnSpc>
                <a:spcPct val="200000"/>
              </a:lnSpc>
              <a:buFont typeface="Wingdings" panose="05000000000000000000" pitchFamily="2" charset="2"/>
              <a:buChar char="Ø"/>
            </a:pPr>
            <a:r>
              <a:rPr lang="en-US" sz="2200" dirty="0">
                <a:solidFill>
                  <a:srgbClr val="000000"/>
                </a:solidFill>
                <a:latin typeface="Cambria" panose="02040503050406030204" pitchFamily="18" charset="0"/>
                <a:ea typeface="Cambria" panose="02040503050406030204" pitchFamily="18" charset="0"/>
              </a:rPr>
              <a:t> Even on many roads, one has to pay toll tax! They also say that if we compare with countries like USA and UK, the people get social security as also medical facilities virtually without any cost. But India does not offer such facilities.</a:t>
            </a:r>
            <a:endParaRPr lang="en-IN" sz="2200"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1AADF532-450B-F0B3-C386-17D246D10864}"/>
              </a:ext>
            </a:extLst>
          </p:cNvPr>
          <p:cNvSpPr>
            <a:spLocks noGrp="1"/>
          </p:cNvSpPr>
          <p:nvPr>
            <p:ph type="sldNum" sz="quarter" idx="12"/>
          </p:nvPr>
        </p:nvSpPr>
        <p:spPr/>
        <p:txBody>
          <a:bodyPr/>
          <a:lstStyle/>
          <a:p>
            <a:fld id="{94013DF8-6EF8-4A98-8821-E6468C17C0C3}" type="slidenum">
              <a:rPr lang="en-IN" smtClean="0"/>
              <a:t>4</a:t>
            </a:fld>
            <a:endParaRPr lang="en-IN"/>
          </a:p>
        </p:txBody>
      </p:sp>
      <p:pic>
        <p:nvPicPr>
          <p:cNvPr id="7" name="Picture 6">
            <a:extLst>
              <a:ext uri="{FF2B5EF4-FFF2-40B4-BE49-F238E27FC236}">
                <a16:creationId xmlns:a16="http://schemas.microsoft.com/office/drawing/2014/main" id="{D8331DAA-E68F-0E08-20BE-D13B8BD62F13}"/>
              </a:ext>
            </a:extLst>
          </p:cNvPr>
          <p:cNvPicPr>
            <a:picLocks noChangeAspect="1"/>
          </p:cNvPicPr>
          <p:nvPr/>
        </p:nvPicPr>
        <p:blipFill>
          <a:blip r:embed="rId2"/>
          <a:stretch>
            <a:fillRect/>
          </a:stretch>
        </p:blipFill>
        <p:spPr>
          <a:xfrm>
            <a:off x="9474198" y="4615542"/>
            <a:ext cx="2717802" cy="2242457"/>
          </a:xfrm>
          <a:prstGeom prst="rect">
            <a:avLst/>
          </a:prstGeom>
        </p:spPr>
      </p:pic>
    </p:spTree>
    <p:extLst>
      <p:ext uri="{BB962C8B-B14F-4D97-AF65-F5344CB8AC3E}">
        <p14:creationId xmlns:p14="http://schemas.microsoft.com/office/powerpoint/2010/main" val="300855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40</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US" sz="2600" b="1" dirty="0">
                <a:solidFill>
                  <a:schemeClr val="tx1"/>
                </a:solidFill>
                <a:effectLst>
                  <a:outerShdw blurRad="38100" dist="38100" dir="2700000" algn="tl">
                    <a:srgbClr val="000000">
                      <a:alpha val="43137"/>
                    </a:srgbClr>
                  </a:outerShdw>
                </a:effectLst>
                <a:latin typeface="Cambria" panose="02040503050406030204" pitchFamily="18" charset="0"/>
              </a:rPr>
              <a:t>NPS Tax Benefit Summary</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pic>
        <p:nvPicPr>
          <p:cNvPr id="3" name="Picture 2" descr="NPS Tax Benefits 2018">
            <a:extLst>
              <a:ext uri="{FF2B5EF4-FFF2-40B4-BE49-F238E27FC236}">
                <a16:creationId xmlns:a16="http://schemas.microsoft.com/office/drawing/2014/main" id="{FBA5D932-A080-1D1D-948E-AE64AB810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274" y="1982202"/>
            <a:ext cx="9490362" cy="4307761"/>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1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41</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80D</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2022733"/>
          </a:xfrm>
          <a:prstGeom prst="rect">
            <a:avLst/>
          </a:prstGeom>
        </p:spPr>
        <p:txBody>
          <a:bodyPr wrap="square">
            <a:spAutoFit/>
          </a:bodyPr>
          <a:lstStyle/>
          <a:p>
            <a:pPr lvl="0" algn="just">
              <a:lnSpc>
                <a:spcPct val="107000"/>
              </a:lnSpc>
              <a:spcAft>
                <a:spcPts val="800"/>
              </a:spcAft>
              <a:buSzPts val="1000"/>
              <a:tabLst>
                <a:tab pos="457200" algn="l"/>
              </a:tabLst>
            </a:pPr>
            <a:r>
              <a:rPr lang="en-US"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Deduction under this section is available if you satisfy the following conditions.</a:t>
            </a:r>
          </a:p>
          <a:p>
            <a:pPr marL="342900" lvl="0" indent="-342900" algn="just">
              <a:lnSpc>
                <a:spcPct val="107000"/>
              </a:lnSpc>
              <a:spcAft>
                <a:spcPts val="800"/>
              </a:spcAft>
              <a:buSzPts val="1000"/>
              <a:buFont typeface="Wingdings" panose="05000000000000000000" pitchFamily="2" charset="2"/>
              <a:buChar char="ü"/>
              <a:tabLst>
                <a:tab pos="457200" algn="l"/>
              </a:tabLst>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taxpayer should be an individual (resident, NRI or Foreign Citizen) or HUF.</a:t>
            </a:r>
          </a:p>
          <a:p>
            <a:pPr marL="342900" lvl="0" indent="-342900" algn="just">
              <a:lnSpc>
                <a:spcPct val="107000"/>
              </a:lnSpc>
              <a:spcAft>
                <a:spcPts val="800"/>
              </a:spcAft>
              <a:buSzPts val="1000"/>
              <a:buFont typeface="Wingdings" panose="05000000000000000000" pitchFamily="2" charset="2"/>
              <a:buChar char="ü"/>
              <a:tabLst>
                <a:tab pos="457200" algn="l"/>
              </a:tabLst>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Payment should be made out of income chargeable to tax.</a:t>
            </a:r>
          </a:p>
          <a:p>
            <a:pPr marL="342900" lvl="0" indent="-342900" algn="just">
              <a:lnSpc>
                <a:spcPct val="107000"/>
              </a:lnSpc>
              <a:spcAft>
                <a:spcPts val="800"/>
              </a:spcAft>
              <a:buSzPts val="1000"/>
              <a:buFont typeface="Wingdings" panose="05000000000000000000" pitchFamily="2" charset="2"/>
              <a:buChar char="ü"/>
              <a:tabLst>
                <a:tab pos="457200" algn="l"/>
              </a:tabLst>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Payment should be in NON-CASH mode (for preventive health check up, you can pay either through cash or non-cash mode).</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
        <p:nvSpPr>
          <p:cNvPr id="4" name="Rectangle 3">
            <a:extLst>
              <a:ext uri="{FF2B5EF4-FFF2-40B4-BE49-F238E27FC236}">
                <a16:creationId xmlns:a16="http://schemas.microsoft.com/office/drawing/2014/main" id="{B115DFBF-0819-FB91-1D47-B4D21EFB35FC}"/>
              </a:ext>
            </a:extLst>
          </p:cNvPr>
          <p:cNvSpPr/>
          <p:nvPr/>
        </p:nvSpPr>
        <p:spPr>
          <a:xfrm>
            <a:off x="1208230" y="3881514"/>
            <a:ext cx="10086446" cy="2523768"/>
          </a:xfrm>
          <a:prstGeom prst="rect">
            <a:avLst/>
          </a:prstGeom>
        </p:spPr>
        <p:txBody>
          <a:bodyPr wrap="square">
            <a:spAutoFit/>
          </a:bodyPr>
          <a:lstStyle/>
          <a:p>
            <a:r>
              <a:rPr lang="en-IN" sz="2000" b="1" dirty="0">
                <a:solidFill>
                  <a:srgbClr val="00B050"/>
                </a:solidFill>
                <a:latin typeface="Cambria" panose="02040503050406030204" pitchFamily="18" charset="0"/>
                <a:ea typeface="Cambria" panose="02040503050406030204" pitchFamily="18" charset="0"/>
              </a:rPr>
              <a:t>Changes from Budget 2018-</a:t>
            </a:r>
          </a:p>
          <a:p>
            <a:pPr marL="342900" lvl="0" indent="-342900" algn="just">
              <a:lnSpc>
                <a:spcPct val="107000"/>
              </a:lnSpc>
              <a:spcAft>
                <a:spcPts val="800"/>
              </a:spcAft>
              <a:buFont typeface="+mj-lt"/>
              <a:buAutoNum type="arabicPeriod"/>
              <a:tabLst>
                <a:tab pos="457200" algn="l"/>
              </a:tabLst>
            </a:pPr>
            <a:r>
              <a:rPr lang="en-IN"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In Budget 2018, the maximum tax deduction limit for senior citizens under Sec.80D is raised to Rs.50,000. The earlier limit was Rs.30,000.</a:t>
            </a:r>
          </a:p>
          <a:p>
            <a:pPr marL="342900" lvl="0" indent="-342900" algn="just">
              <a:lnSpc>
                <a:spcPct val="107000"/>
              </a:lnSpc>
              <a:spcAft>
                <a:spcPts val="800"/>
              </a:spcAft>
              <a:buFont typeface="+mj-lt"/>
              <a:buAutoNum type="arabicPeriod"/>
              <a:tabLst>
                <a:tab pos="457200" algn="l"/>
              </a:tabLst>
            </a:pPr>
            <a:r>
              <a:rPr lang="en-IN"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In case of single premium health insurance policies having a cover of </a:t>
            </a:r>
            <a:r>
              <a:rPr lang="en-IN" sz="2000"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more than one year</a:t>
            </a:r>
            <a:r>
              <a:rPr lang="en-IN"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 it is proposed that the deduction shall be allowed </a:t>
            </a:r>
            <a:r>
              <a:rPr lang="en-IN" sz="2000"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on a proportionate basis for the number of years </a:t>
            </a:r>
            <a:r>
              <a:rPr lang="en-IN"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for which health insurance cover is provided, subject to the specified monetary limit.</a:t>
            </a:r>
          </a:p>
        </p:txBody>
      </p:sp>
    </p:spTree>
    <p:extLst>
      <p:ext uri="{BB962C8B-B14F-4D97-AF65-F5344CB8AC3E}">
        <p14:creationId xmlns:p14="http://schemas.microsoft.com/office/powerpoint/2010/main" val="301197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42</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80DD</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4708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A resident individual or HUF is allowed to claim the deduction</a:t>
            </a:r>
          </a:p>
          <a:p>
            <a:pPr marL="342900" indent="-342900" algn="just">
              <a:lnSpc>
                <a:spcPct val="150000"/>
              </a:lnSpc>
              <a:buFont typeface="Wingdings" panose="05000000000000000000" pitchFamily="2" charset="2"/>
              <a:buChar char="Ø"/>
            </a:pPr>
            <a:r>
              <a:rPr lang="en-IN" sz="2000" dirty="0">
                <a:latin typeface="Cambria" panose="02040503050406030204" pitchFamily="18" charset="0"/>
              </a:rPr>
              <a:t>If incurred an expenditure for medical treatment, training, and rehabilitation of dependent relative (being a person with a disability).</a:t>
            </a:r>
          </a:p>
          <a:p>
            <a:pPr marL="342900" indent="-342900" algn="just">
              <a:lnSpc>
                <a:spcPct val="150000"/>
              </a:lnSpc>
              <a:buFont typeface="Wingdings" panose="05000000000000000000" pitchFamily="2" charset="2"/>
              <a:buChar char="Ø"/>
            </a:pPr>
            <a:r>
              <a:rPr lang="en-IN" sz="2000" dirty="0">
                <a:latin typeface="Cambria" panose="02040503050406030204" pitchFamily="18" charset="0"/>
              </a:rPr>
              <a:t>Can be claimed only when deposited or paid for any approved scheme of LIC (or any other insurance) or UTI for the maintenance of such dependent relative.</a:t>
            </a:r>
          </a:p>
          <a:p>
            <a:pPr marL="800100" lvl="1" indent="-342900" algn="just">
              <a:lnSpc>
                <a:spcPct val="150000"/>
              </a:lnSpc>
              <a:buFont typeface="Wingdings" panose="05000000000000000000" pitchFamily="2" charset="2"/>
              <a:buChar char="ü"/>
            </a:pPr>
            <a:r>
              <a:rPr lang="en-IN" sz="2000" dirty="0">
                <a:latin typeface="Cambria" panose="02040503050406030204" pitchFamily="18" charset="0"/>
              </a:rPr>
              <a:t>Fixed deduction of Rs.75,000</a:t>
            </a:r>
          </a:p>
          <a:p>
            <a:pPr marL="800100" lvl="1" indent="-342900" algn="just">
              <a:lnSpc>
                <a:spcPct val="150000"/>
              </a:lnSpc>
              <a:buFont typeface="Wingdings" panose="05000000000000000000" pitchFamily="2" charset="2"/>
              <a:buChar char="ü"/>
            </a:pPr>
            <a:r>
              <a:rPr lang="en-IN" sz="2000" dirty="0">
                <a:latin typeface="Cambria" panose="02040503050406030204" pitchFamily="18" charset="0"/>
              </a:rPr>
              <a:t>Higher deduction of Rs.1,25,000 is available if such dependent relative is suffering from severe disability</a:t>
            </a:r>
          </a:p>
          <a:p>
            <a:pPr algn="just"/>
            <a:endParaRPr lang="en-IN" sz="2000" dirty="0">
              <a:latin typeface="Cambria" panose="02040503050406030204" pitchFamily="18" charset="0"/>
            </a:endParaRPr>
          </a:p>
          <a:p>
            <a:pPr algn="just"/>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a:t>
            </a:r>
            <a:r>
              <a:rPr lang="en-IN" sz="2000" b="1" dirty="0">
                <a:solidFill>
                  <a:srgbClr val="FF0000"/>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Times New Roman" panose="02020603050405020304" pitchFamily="18" charset="0"/>
              </a:rPr>
              <a:t>NOTE</a:t>
            </a:r>
            <a:r>
              <a:rPr lang="en-IN" sz="2000" b="1" dirty="0">
                <a:solidFill>
                  <a:srgbClr val="FF0000"/>
                </a:solidFill>
                <a:latin typeface="Cambria" panose="02040503050406030204" pitchFamily="18" charset="0"/>
                <a:ea typeface="Times New Roman" panose="02020603050405020304" pitchFamily="18" charset="0"/>
                <a:cs typeface="Times New Roman" panose="02020603050405020304" pitchFamily="18" charset="0"/>
              </a:rPr>
              <a:t>:-</a:t>
            </a:r>
            <a:r>
              <a:rPr lang="en-IN" sz="2000" b="1" dirty="0">
                <a:solidFill>
                  <a:srgbClr val="FF0000"/>
                </a:solidFill>
                <a:latin typeface="Cambria" panose="02040503050406030204" pitchFamily="18" charset="0"/>
              </a:rPr>
              <a:t>dependent means spouse, children, parents, brothers, and sisters, who is wholly and mainly dependent upon the individual</a:t>
            </a:r>
            <a:r>
              <a:rPr lang="en-IN" sz="2000" dirty="0">
                <a:latin typeface="Cambria" panose="02040503050406030204" pitchFamily="18" charset="0"/>
              </a:rPr>
              <a:t>.</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992481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43</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80DDB</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46519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An Individual’s of HUFs expenses actually paid for medical treatment of specified diseases and ailments subject to certain conditions can be claimed under this section.</a:t>
            </a:r>
          </a:p>
          <a:p>
            <a:pPr marL="342900" indent="-342900" algn="just">
              <a:lnSpc>
                <a:spcPct val="150000"/>
              </a:lnSpc>
              <a:buFont typeface="Wingdings" panose="05000000000000000000" pitchFamily="2" charset="2"/>
              <a:buChar char="Ø"/>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a:t>
            </a:r>
            <a:r>
              <a:rPr lang="en-US"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maximum deduction is Rs. 40,000</a:t>
            </a: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This can also be claimed on behalf of the dependents. The tax deduction limit under this section for </a:t>
            </a:r>
            <a:r>
              <a:rPr lang="en-US"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Senior Citizens and very Senior Citizens (above 80 years) is now revised to </a:t>
            </a:r>
            <a:r>
              <a:rPr lang="en-US" sz="2000" b="1"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to</a:t>
            </a:r>
            <a:r>
              <a:rPr lang="en-US"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Rs 1,00,000</a:t>
            </a: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With effect from the assessment year 2016-17, the taxpayer shall be required to obtain a prescription from a specialist doctor (not necessarily from a doctor working in a Government hospital) for availing this deduction.</a:t>
            </a:r>
          </a:p>
          <a:p>
            <a:pPr marL="342900" indent="-342900" algn="just">
              <a:lnSpc>
                <a:spcPct val="150000"/>
              </a:lnSpc>
              <a:buFont typeface="Wingdings" panose="05000000000000000000" pitchFamily="2" charset="2"/>
              <a:buChar char="Ø"/>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Can claim the deduction for the medical treatment of self, spouse, children, parents brothers, and sisters of the individual.</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4241261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44</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80DDB</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4923271"/>
          </a:xfrm>
          <a:prstGeom prst="rect">
            <a:avLst/>
          </a:prstGeom>
        </p:spPr>
        <p:txBody>
          <a:bodyPr wrap="square">
            <a:spAutoFit/>
          </a:bodyPr>
          <a:lstStyle/>
          <a:p>
            <a:r>
              <a:rPr lang="en-IN" b="1" dirty="0">
                <a:solidFill>
                  <a:srgbClr val="00206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cs typeface="Times New Roman" panose="02020603050405020304" pitchFamily="18" charset="0"/>
              </a:rPr>
              <a:t>The ailments covered under this section are as below:</a:t>
            </a:r>
            <a:endParaRPr lang="en-IN" sz="1600"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FF0000"/>
              </a:solidFill>
              <a:latin typeface="Cambria" panose="02040503050406030204" pitchFamily="18" charset="0"/>
            </a:endParaRPr>
          </a:p>
          <a:p>
            <a:r>
              <a:rPr lang="en-IN" dirty="0">
                <a:solidFill>
                  <a:srgbClr val="FF0000"/>
                </a:solidFill>
                <a:latin typeface="Cambria" panose="02040503050406030204" pitchFamily="18" charset="0"/>
              </a:rPr>
              <a:t># Neurological Diseases where the disability level has been certified to be of 40% and above</a:t>
            </a:r>
            <a:r>
              <a:rPr lang="en-IN" dirty="0">
                <a:latin typeface="Cambria" panose="02040503050406030204" pitchFamily="18" charset="0"/>
              </a:rPr>
              <a:t>;</a:t>
            </a:r>
          </a:p>
          <a:p>
            <a:pPr lvl="1"/>
            <a:r>
              <a:rPr lang="en-IN" dirty="0">
                <a:latin typeface="Cambria" panose="02040503050406030204" pitchFamily="18" charset="0"/>
              </a:rPr>
              <a:t>(a) Dementia</a:t>
            </a:r>
            <a:br>
              <a:rPr lang="en-IN" dirty="0">
                <a:latin typeface="Cambria" panose="02040503050406030204" pitchFamily="18" charset="0"/>
              </a:rPr>
            </a:br>
            <a:r>
              <a:rPr lang="en-IN" dirty="0">
                <a:latin typeface="Cambria" panose="02040503050406030204" pitchFamily="18" charset="0"/>
              </a:rPr>
              <a:t>(b) Dystonia </a:t>
            </a:r>
            <a:r>
              <a:rPr lang="en-IN" dirty="0" err="1">
                <a:latin typeface="Cambria" panose="02040503050406030204" pitchFamily="18" charset="0"/>
              </a:rPr>
              <a:t>Musculorum</a:t>
            </a:r>
            <a:r>
              <a:rPr lang="en-IN" dirty="0">
                <a:latin typeface="Cambria" panose="02040503050406030204" pitchFamily="18" charset="0"/>
              </a:rPr>
              <a:t> Deformans</a:t>
            </a:r>
            <a:br>
              <a:rPr lang="en-IN" dirty="0">
                <a:latin typeface="Cambria" panose="02040503050406030204" pitchFamily="18" charset="0"/>
              </a:rPr>
            </a:br>
            <a:r>
              <a:rPr lang="en-IN" dirty="0">
                <a:latin typeface="Cambria" panose="02040503050406030204" pitchFamily="18" charset="0"/>
              </a:rPr>
              <a:t>(c) Motor Neuron Disease</a:t>
            </a:r>
            <a:br>
              <a:rPr lang="en-IN" dirty="0">
                <a:latin typeface="Cambria" panose="02040503050406030204" pitchFamily="18" charset="0"/>
              </a:rPr>
            </a:br>
            <a:r>
              <a:rPr lang="en-IN" dirty="0">
                <a:latin typeface="Cambria" panose="02040503050406030204" pitchFamily="18" charset="0"/>
              </a:rPr>
              <a:t>(d) Ataxia</a:t>
            </a:r>
            <a:br>
              <a:rPr lang="en-IN" dirty="0">
                <a:latin typeface="Cambria" panose="02040503050406030204" pitchFamily="18" charset="0"/>
              </a:rPr>
            </a:br>
            <a:r>
              <a:rPr lang="en-IN" dirty="0">
                <a:latin typeface="Cambria" panose="02040503050406030204" pitchFamily="18" charset="0"/>
              </a:rPr>
              <a:t>(e) Chorea</a:t>
            </a:r>
            <a:br>
              <a:rPr lang="en-IN" dirty="0">
                <a:latin typeface="Cambria" panose="02040503050406030204" pitchFamily="18" charset="0"/>
              </a:rPr>
            </a:br>
            <a:r>
              <a:rPr lang="en-IN" dirty="0">
                <a:latin typeface="Cambria" panose="02040503050406030204" pitchFamily="18" charset="0"/>
              </a:rPr>
              <a:t>(f) Hemiballismus</a:t>
            </a:r>
            <a:br>
              <a:rPr lang="en-IN" dirty="0">
                <a:latin typeface="Cambria" panose="02040503050406030204" pitchFamily="18" charset="0"/>
              </a:rPr>
            </a:br>
            <a:r>
              <a:rPr lang="en-IN" dirty="0">
                <a:latin typeface="Cambria" panose="02040503050406030204" pitchFamily="18" charset="0"/>
              </a:rPr>
              <a:t>(g) Aphasia</a:t>
            </a:r>
            <a:br>
              <a:rPr lang="en-IN" dirty="0">
                <a:latin typeface="Cambria" panose="02040503050406030204" pitchFamily="18" charset="0"/>
              </a:rPr>
            </a:br>
            <a:r>
              <a:rPr lang="en-IN" dirty="0">
                <a:latin typeface="Cambria" panose="02040503050406030204" pitchFamily="18" charset="0"/>
              </a:rPr>
              <a:t>(h) Parkinson’s Disease</a:t>
            </a:r>
          </a:p>
          <a:p>
            <a:r>
              <a:rPr lang="en-IN" dirty="0">
                <a:solidFill>
                  <a:srgbClr val="FF0000"/>
                </a:solidFill>
                <a:latin typeface="Cambria" panose="02040503050406030204" pitchFamily="18" charset="0"/>
              </a:rPr>
              <a:t>#</a:t>
            </a:r>
            <a:r>
              <a:rPr lang="en-IN" dirty="0">
                <a:latin typeface="Cambria" panose="02040503050406030204" pitchFamily="18" charset="0"/>
              </a:rPr>
              <a:t> </a:t>
            </a:r>
            <a:r>
              <a:rPr lang="en-IN" dirty="0">
                <a:solidFill>
                  <a:srgbClr val="FF0000"/>
                </a:solidFill>
                <a:latin typeface="Cambria" panose="02040503050406030204" pitchFamily="18" charset="0"/>
              </a:rPr>
              <a:t>Malignant Cancers</a:t>
            </a:r>
          </a:p>
          <a:p>
            <a:r>
              <a:rPr lang="en-IN" dirty="0">
                <a:solidFill>
                  <a:srgbClr val="FF0000"/>
                </a:solidFill>
                <a:latin typeface="Cambria" panose="02040503050406030204" pitchFamily="18" charset="0"/>
              </a:rPr>
              <a:t>#</a:t>
            </a:r>
            <a:r>
              <a:rPr lang="en-IN" dirty="0">
                <a:latin typeface="Cambria" panose="02040503050406030204" pitchFamily="18" charset="0"/>
              </a:rPr>
              <a:t> </a:t>
            </a:r>
            <a:r>
              <a:rPr lang="en-IN" dirty="0">
                <a:solidFill>
                  <a:srgbClr val="FF0000"/>
                </a:solidFill>
                <a:latin typeface="Cambria" panose="02040503050406030204" pitchFamily="18" charset="0"/>
              </a:rPr>
              <a:t>Full Blown Acquired Immuno-Deficiency Syndrome (AIDS) ;</a:t>
            </a:r>
          </a:p>
          <a:p>
            <a:r>
              <a:rPr lang="en-IN" dirty="0">
                <a:solidFill>
                  <a:srgbClr val="FF0000"/>
                </a:solidFill>
                <a:latin typeface="Cambria" panose="02040503050406030204" pitchFamily="18" charset="0"/>
              </a:rPr>
              <a:t># Chronic Renal Failure</a:t>
            </a:r>
          </a:p>
          <a:p>
            <a:r>
              <a:rPr lang="en-IN" dirty="0">
                <a:solidFill>
                  <a:srgbClr val="FF0000"/>
                </a:solidFill>
                <a:latin typeface="Cambria" panose="02040503050406030204" pitchFamily="18" charset="0"/>
              </a:rPr>
              <a:t># Haematological disorders</a:t>
            </a:r>
          </a:p>
          <a:p>
            <a:pPr lvl="1"/>
            <a:r>
              <a:rPr lang="en-IN" dirty="0">
                <a:latin typeface="Cambria" panose="02040503050406030204" pitchFamily="18" charset="0"/>
              </a:rPr>
              <a:t>a) </a:t>
            </a:r>
            <a:r>
              <a:rPr lang="en-IN" dirty="0" err="1">
                <a:latin typeface="Cambria" panose="02040503050406030204" pitchFamily="18" charset="0"/>
              </a:rPr>
              <a:t>Hemophilia</a:t>
            </a:r>
            <a:endParaRPr lang="en-IN" dirty="0">
              <a:latin typeface="Cambria" panose="02040503050406030204" pitchFamily="18" charset="0"/>
            </a:endParaRPr>
          </a:p>
          <a:p>
            <a:pPr lvl="1"/>
            <a:r>
              <a:rPr lang="en-IN" dirty="0">
                <a:latin typeface="Cambria" panose="02040503050406030204" pitchFamily="18" charset="0"/>
              </a:rPr>
              <a:t>b) Thalassaemia</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1224288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45</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80E</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372858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If the loan is </a:t>
            </a:r>
            <a:r>
              <a:rPr lang="en-IN" sz="2000" dirty="0">
                <a:latin typeface="Cambria" panose="02040503050406030204" pitchFamily="18" charset="0"/>
              </a:rPr>
              <a:t>taken by an individual for any study in India or outside India, then they can claim the deduction. </a:t>
            </a:r>
          </a:p>
          <a:p>
            <a:pPr marL="285750" indent="-285750" algn="just">
              <a:lnSpc>
                <a:spcPct val="150000"/>
              </a:lnSpc>
              <a:buFont typeface="Wingdings" panose="05000000000000000000" pitchFamily="2" charset="2"/>
              <a:buChar char="Ø"/>
            </a:pPr>
            <a:r>
              <a:rPr lang="en-IN" sz="2000" dirty="0">
                <a:latin typeface="Cambria" panose="02040503050406030204" pitchFamily="18" charset="0"/>
              </a:rPr>
              <a:t>The interest part of the loan on such education loan can be claimed for deduction for pursuing individual’s own education or for the education of his relatives (Spouse, children or any student for whom the individual is legal guardian).</a:t>
            </a:r>
          </a:p>
          <a:p>
            <a:pPr marL="285750" indent="-285750" algn="just">
              <a:lnSpc>
                <a:spcPct val="150000"/>
              </a:lnSpc>
              <a:buFont typeface="Wingdings" panose="05000000000000000000" pitchFamily="2" charset="2"/>
              <a:buChar char="Ø"/>
            </a:pPr>
            <a:r>
              <a:rPr lang="en-IN" sz="2000" dirty="0">
                <a:latin typeface="Cambria" panose="02040503050406030204" pitchFamily="18" charset="0"/>
              </a:rPr>
              <a:t>The entire interest is deductible in the year in which the individual starts to pay interest on the loan and subsequent 7 years or until interest is paid in full (</a:t>
            </a:r>
            <a:r>
              <a:rPr lang="en-IN" sz="2000" dirty="0" err="1">
                <a:latin typeface="Cambria" panose="02040503050406030204" pitchFamily="18" charset="0"/>
              </a:rPr>
              <a:t>i.e</a:t>
            </a:r>
            <a:r>
              <a:rPr lang="en-IN" sz="2000" dirty="0">
                <a:latin typeface="Cambria" panose="02040503050406030204" pitchFamily="18" charset="0"/>
              </a:rPr>
              <a:t> for total 8 years). </a:t>
            </a:r>
          </a:p>
          <a:p>
            <a:pPr algn="just">
              <a:lnSpc>
                <a:spcPct val="150000"/>
              </a:lnSpc>
            </a:pPr>
            <a:r>
              <a:rPr lang="en-IN" sz="2000" dirty="0">
                <a:latin typeface="Cambria" panose="02040503050406030204" pitchFamily="18" charset="0"/>
              </a:rPr>
              <a:t>	</a:t>
            </a:r>
            <a:r>
              <a:rPr lang="en-IN" sz="2000" b="1" dirty="0">
                <a:solidFill>
                  <a:srgbClr val="C00000"/>
                </a:solidFill>
                <a:effectLst>
                  <a:outerShdw blurRad="38100" dist="38100" dir="2700000" algn="tl">
                    <a:srgbClr val="000000">
                      <a:alpha val="43137"/>
                    </a:srgbClr>
                  </a:outerShdw>
                </a:effectLst>
                <a:latin typeface="Cambria" panose="02040503050406030204" pitchFamily="18" charset="0"/>
              </a:rPr>
              <a:t>NOTE:-</a:t>
            </a:r>
            <a:r>
              <a:rPr lang="en-IN" sz="2000" dirty="0">
                <a:effectLst>
                  <a:outerShdw blurRad="38100" dist="38100" dir="2700000" algn="tl">
                    <a:srgbClr val="000000">
                      <a:alpha val="43137"/>
                    </a:srgbClr>
                  </a:outerShdw>
                </a:effectLst>
                <a:latin typeface="Cambria" panose="02040503050406030204" pitchFamily="18" charset="0"/>
              </a:rPr>
              <a:t>Interest should be paid out of the income of chargeable to tax</a:t>
            </a:r>
            <a:r>
              <a:rPr lang="en-IN" sz="2000" dirty="0">
                <a:latin typeface="Cambria" panose="02040503050406030204" pitchFamily="18" charset="0"/>
              </a:rPr>
              <a:t>.</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378644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46</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80G</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465191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Donations to certain approved funds, trusts, charitable institutions/donations for renovation or repairs of notified temples, </a:t>
            </a:r>
            <a:r>
              <a:rPr lang="en-US" sz="2000"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etc</a:t>
            </a: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can be claimed as a deduction under this section. </a:t>
            </a:r>
          </a:p>
          <a:p>
            <a:pPr marL="285750" indent="-285750" algn="just">
              <a:lnSpc>
                <a:spcPct val="150000"/>
              </a:lnSpc>
              <a:buFont typeface="Wingdings" panose="05000000000000000000" pitchFamily="2" charset="2"/>
              <a:buChar char="Ø"/>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This deduction can only be claimed when the contribution </a:t>
            </a:r>
            <a:r>
              <a:rPr lang="en-US"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made</a:t>
            </a: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a:t>
            </a:r>
            <a:r>
              <a:rPr lang="en-US"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by cheque or draft or in cash</a:t>
            </a: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In-kind contributions like food material, clothes, medicines etc. do not qualify for deduction under this section.</a:t>
            </a:r>
          </a:p>
          <a:p>
            <a:pPr marL="285750" indent="-285750" algn="just">
              <a:lnSpc>
                <a:spcPct val="150000"/>
              </a:lnSpc>
              <a:buFont typeface="Wingdings" panose="05000000000000000000" pitchFamily="2" charset="2"/>
              <a:buChar char="Ø"/>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The donations made to any Political party can be claimed under section 80GGC.</a:t>
            </a:r>
          </a:p>
          <a:p>
            <a:pPr algn="just">
              <a:lnSpc>
                <a:spcPct val="150000"/>
              </a:lnSpc>
            </a:pPr>
            <a:endPar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From FY 2017-18, the limit of deduction under section 80G / 80GGC for donations made in cash is reduced from current Rs 10,000 to Rs 2,000 only.</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3834749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47</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80GG</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10086446" cy="4749955"/>
          </a:xfrm>
          <a:prstGeom prst="rect">
            <a:avLst/>
          </a:prstGeom>
        </p:spPr>
        <p:txBody>
          <a:bodyPr wrap="square">
            <a:spAutoFit/>
          </a:bodyPr>
          <a:lstStyle/>
          <a:p>
            <a:pPr algn="just">
              <a:lnSpc>
                <a:spcPct val="150000"/>
              </a:lnSpc>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This section only applies to those who have not availed HRA in their salary or not claiming the deduction on their rent in any of the other sections of income </a:t>
            </a:r>
          </a:p>
          <a:p>
            <a:pPr algn="just">
              <a:lnSpc>
                <a:spcPct val="150000"/>
              </a:lnSpc>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Conditions:</a:t>
            </a:r>
          </a:p>
          <a:p>
            <a:pPr marL="285750" indent="-285750" algn="just">
              <a:lnSpc>
                <a:spcPct val="150000"/>
              </a:lnSpc>
              <a:buFont typeface="Wingdings" panose="05000000000000000000" pitchFamily="2" charset="2"/>
              <a:buChar char="Ø"/>
            </a:pPr>
            <a:r>
              <a:rPr lang="en-US"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Applicable to Individual or HUF.</a:t>
            </a:r>
          </a:p>
          <a:p>
            <a:pPr marL="285750" indent="-285750" algn="just">
              <a:lnSpc>
                <a:spcPct val="150000"/>
              </a:lnSpc>
              <a:buFont typeface="Wingdings" panose="05000000000000000000" pitchFamily="2" charset="2"/>
              <a:buChar char="Ø"/>
            </a:pPr>
            <a:r>
              <a:rPr lang="en-US"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Tax Payer may be either salaried or a self-employed. However, must not be getting HRA.</a:t>
            </a:r>
          </a:p>
          <a:p>
            <a:pPr marL="285750" indent="-285750" algn="just">
              <a:lnSpc>
                <a:spcPct val="150000"/>
              </a:lnSpc>
              <a:buFont typeface="Wingdings" panose="05000000000000000000" pitchFamily="2" charset="2"/>
              <a:buChar char="Ø"/>
            </a:pPr>
            <a:r>
              <a:rPr lang="en-US"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Tax Payer himself or spouse/Minor Child/HUF of which he is a member should not own any accommodation at a place where he is doing a job or business</a:t>
            </a:r>
          </a:p>
          <a:p>
            <a:pPr marL="285750" indent="-285750" algn="just">
              <a:lnSpc>
                <a:spcPct val="150000"/>
              </a:lnSpc>
              <a:buFont typeface="Wingdings" panose="05000000000000000000" pitchFamily="2" charset="2"/>
              <a:buChar char="Ø"/>
            </a:pPr>
            <a:r>
              <a:rPr lang="en-US"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If Tax Payer owns a house at a place other than the place noted above, then the concession in respect of self-occupied property is not claimed by him [Under Section 23 (2) (a) or 23 (4) (a)].</a:t>
            </a:r>
          </a:p>
          <a:p>
            <a:pPr marL="285750" indent="-285750" algn="just">
              <a:lnSpc>
                <a:spcPct val="150000"/>
              </a:lnSpc>
              <a:buFont typeface="Wingdings" panose="05000000000000000000" pitchFamily="2" charset="2"/>
              <a:buChar char="Ø"/>
            </a:pPr>
            <a:r>
              <a:rPr lang="en-US"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Tax Payer has to file a declaration in Form No.10BA regarding the expenditure incurred by him towards the payment of rent.</a:t>
            </a: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2149842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48</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80GG</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9879477" cy="3215624"/>
          </a:xfrm>
          <a:prstGeom prst="rect">
            <a:avLst/>
          </a:prstGeom>
        </p:spPr>
        <p:txBody>
          <a:bodyPr wrap="square">
            <a:spAutoFit/>
          </a:bodyPr>
          <a:lstStyle/>
          <a:p>
            <a:pPr algn="ctr">
              <a:lnSpc>
                <a:spcPct val="150000"/>
              </a:lnSpc>
              <a:spcAft>
                <a:spcPts val="800"/>
              </a:spcAft>
            </a:pPr>
            <a:r>
              <a:rPr lang="en-IN" sz="2000" b="1" u="sng" dirty="0">
                <a:solidFill>
                  <a:srgbClr val="7030A0"/>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Times New Roman" panose="02020603050405020304" pitchFamily="18" charset="0"/>
              </a:rPr>
              <a:t>How much amount of deduction one can avail under Sec. 80GG?</a:t>
            </a:r>
            <a:endParaRPr lang="en-IN" sz="1800" u="sng" dirty="0">
              <a:solidFill>
                <a:srgbClr val="7030A0"/>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If the all five conditions are satisfied, the amount deductible under Section 80GG is </a:t>
            </a:r>
            <a:r>
              <a:rPr lang="en-IN"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LEAST OF THE FOLLOWING</a:t>
            </a: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a:t>
            </a:r>
            <a:endParaRPr lang="en-IN" sz="1800"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Rs.5, 000 per month;</a:t>
            </a:r>
            <a:endParaRPr lang="en-IN" sz="18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25% of total income of taxpayer for the year; or</a:t>
            </a:r>
            <a:endParaRPr lang="en-IN" sz="18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Rent Paid less 10% of total income (Rent Paid-10% of Total Income).</a:t>
            </a:r>
            <a:endParaRPr lang="en-IN" sz="1800" dirty="0">
              <a:solidFill>
                <a:srgbClr val="333333"/>
              </a:solidFill>
              <a:effectLst/>
              <a:latin typeface="Cambria" panose="020405030504060302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1252146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49</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80GG</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9879477" cy="4708981"/>
          </a:xfrm>
          <a:prstGeom prst="rect">
            <a:avLst/>
          </a:prstGeom>
        </p:spPr>
        <p:txBody>
          <a:bodyPr wrap="square">
            <a:spAutoFit/>
          </a:bodyPr>
          <a:lstStyle/>
          <a:p>
            <a:pPr algn="just"/>
            <a:r>
              <a:rPr lang="en-US" sz="2000" b="1" dirty="0">
                <a:solidFill>
                  <a:srgbClr val="0000FF"/>
                </a:solidFill>
                <a:latin typeface="Cambria" panose="02040503050406030204" pitchFamily="18" charset="0"/>
              </a:rPr>
              <a:t>Example:</a:t>
            </a:r>
          </a:p>
          <a:p>
            <a:pPr algn="just"/>
            <a:r>
              <a:rPr lang="en-US" sz="2000" b="1" dirty="0">
                <a:solidFill>
                  <a:srgbClr val="0000FF"/>
                </a:solidFill>
                <a:latin typeface="Cambria" panose="02040503050406030204" pitchFamily="18" charset="0"/>
              </a:rPr>
              <a:t>What is total income for the purpose of Sec. 80GG?</a:t>
            </a:r>
            <a:endParaRPr lang="en-US" sz="2000" dirty="0">
              <a:solidFill>
                <a:srgbClr val="333333"/>
              </a:solidFill>
              <a:latin typeface="Cambria" panose="02040503050406030204" pitchFamily="18" charset="0"/>
            </a:endParaRPr>
          </a:p>
          <a:p>
            <a:pPr algn="just"/>
            <a:r>
              <a:rPr lang="en-US" sz="2000" dirty="0">
                <a:solidFill>
                  <a:srgbClr val="333333"/>
                </a:solidFill>
                <a:latin typeface="Cambria" panose="02040503050406030204" pitchFamily="18" charset="0"/>
              </a:rPr>
              <a:t>We can calculate it as below.</a:t>
            </a:r>
          </a:p>
          <a:p>
            <a:pPr algn="just"/>
            <a:r>
              <a:rPr lang="en-US" sz="2000" dirty="0">
                <a:solidFill>
                  <a:srgbClr val="333333"/>
                </a:solidFill>
                <a:latin typeface="Cambria" panose="02040503050406030204" pitchFamily="18" charset="0"/>
              </a:rPr>
              <a:t>Total Income=Gross Total Income-LTCG-STCG-Income referred under the Sec.115A-Amount deductible under Sec.80C to 80U (except Section 80GG)</a:t>
            </a:r>
          </a:p>
          <a:p>
            <a:pPr algn="just"/>
            <a:endParaRPr lang="en-US" sz="2000" b="0" i="0" u="none" strike="noStrike" dirty="0">
              <a:solidFill>
                <a:srgbClr val="333333"/>
              </a:solidFill>
              <a:effectLst/>
              <a:latin typeface="Cambria" panose="02040503050406030204" pitchFamily="18" charset="0"/>
            </a:endParaRPr>
          </a:p>
          <a:p>
            <a:pPr algn="just"/>
            <a:r>
              <a:rPr lang="en-US" sz="2000" b="1" dirty="0">
                <a:solidFill>
                  <a:srgbClr val="333333"/>
                </a:solidFill>
                <a:latin typeface="Cambria" panose="02040503050406030204" pitchFamily="18" charset="0"/>
              </a:rPr>
              <a:t>Mr. X’s total income (calculated as per above formula) is Rs.4, 00,000. He pays an annual rent of Rs.1, 50,000. Then least of the below will be applicable for deduction under Sec. 80GG.</a:t>
            </a:r>
          </a:p>
          <a:p>
            <a:pPr marL="342900" indent="-342900" algn="just">
              <a:buFont typeface="Wingdings" panose="05000000000000000000" pitchFamily="2" charset="2"/>
              <a:buChar char="ü"/>
            </a:pPr>
            <a:r>
              <a:rPr lang="en-US" sz="2000" dirty="0">
                <a:solidFill>
                  <a:srgbClr val="333333"/>
                </a:solidFill>
                <a:latin typeface="Cambria" panose="02040503050406030204" pitchFamily="18" charset="0"/>
              </a:rPr>
              <a:t>Rs.60, 000 per year.</a:t>
            </a:r>
          </a:p>
          <a:p>
            <a:pPr marL="342900" indent="-342900" algn="just">
              <a:buFont typeface="Wingdings" panose="05000000000000000000" pitchFamily="2" charset="2"/>
              <a:buChar char="ü"/>
            </a:pPr>
            <a:r>
              <a:rPr lang="en-US" sz="2000" dirty="0">
                <a:solidFill>
                  <a:srgbClr val="333333"/>
                </a:solidFill>
                <a:latin typeface="Cambria" panose="02040503050406030204" pitchFamily="18" charset="0"/>
              </a:rPr>
              <a:t>Rent Paid-10% of Total Income=Rs.1,50,000-Rs.40,000=Rs.1,10,000’-.</a:t>
            </a:r>
          </a:p>
          <a:p>
            <a:pPr marL="342900" indent="-342900" algn="just">
              <a:buFont typeface="Wingdings" panose="05000000000000000000" pitchFamily="2" charset="2"/>
              <a:buChar char="ü"/>
            </a:pPr>
            <a:r>
              <a:rPr lang="en-US" sz="2000" dirty="0">
                <a:solidFill>
                  <a:srgbClr val="333333"/>
                </a:solidFill>
                <a:latin typeface="Cambria" panose="02040503050406030204" pitchFamily="18" charset="0"/>
              </a:rPr>
              <a:t>25% of Total Income i.e. Rs.1, 00,000/-.</a:t>
            </a:r>
          </a:p>
          <a:p>
            <a:pPr algn="just"/>
            <a:r>
              <a:rPr lang="en-US" sz="2000" dirty="0">
                <a:solidFill>
                  <a:srgbClr val="333333"/>
                </a:solidFill>
                <a:latin typeface="Cambria" panose="02040503050406030204" pitchFamily="18" charset="0"/>
              </a:rPr>
              <a:t>So least of the above will be </a:t>
            </a:r>
            <a:r>
              <a:rPr lang="en-US" sz="2000" b="1" dirty="0">
                <a:solidFill>
                  <a:srgbClr val="333333"/>
                </a:solidFill>
                <a:latin typeface="Cambria" panose="02040503050406030204" pitchFamily="18" charset="0"/>
              </a:rPr>
              <a:t>Rs.60, 000/-</a:t>
            </a:r>
            <a:r>
              <a:rPr lang="en-US" sz="2000" dirty="0">
                <a:solidFill>
                  <a:srgbClr val="333333"/>
                </a:solidFill>
                <a:latin typeface="Cambria" panose="02040503050406030204" pitchFamily="18" charset="0"/>
              </a:rPr>
              <a:t>, which one can claim under Section 80GG for that particular FY.</a:t>
            </a:r>
            <a:endParaRPr lang="en-US" sz="2000" b="0" i="0" u="none" strike="noStrike" dirty="0">
              <a:solidFill>
                <a:srgbClr val="333333"/>
              </a:solidFill>
              <a:effectLst/>
              <a:latin typeface="Cambria" panose="02040503050406030204" pitchFamily="18" charset="0"/>
            </a:endParaRPr>
          </a:p>
          <a:p>
            <a:endParaRPr lang="en-US" sz="2000" b="0" i="0" u="none" strike="noStrike" dirty="0">
              <a:solidFill>
                <a:srgbClr val="333333"/>
              </a:solidFill>
              <a:effectLst/>
              <a:latin typeface="Cambria" panose="02040503050406030204" pitchFamily="18" charset="0"/>
            </a:endParaRP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111987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0B45-4262-8041-891D-DB2DF220739A}"/>
              </a:ext>
            </a:extLst>
          </p:cNvPr>
          <p:cNvSpPr>
            <a:spLocks noGrp="1"/>
          </p:cNvSpPr>
          <p:nvPr>
            <p:ph type="title"/>
          </p:nvPr>
        </p:nvSpPr>
        <p:spPr>
          <a:xfrm>
            <a:off x="646111" y="452718"/>
            <a:ext cx="9404723" cy="990599"/>
          </a:xfrm>
        </p:spPr>
        <p:txBody>
          <a:bodyPr/>
          <a:lstStyle/>
          <a:p>
            <a:r>
              <a:rPr lang="en-US" dirty="0"/>
              <a:t>What Government Do from our TAX? </a:t>
            </a:r>
            <a:endParaRPr lang="en-IN" dirty="0"/>
          </a:p>
        </p:txBody>
      </p:sp>
      <p:sp>
        <p:nvSpPr>
          <p:cNvPr id="3" name="Content Placeholder 2">
            <a:extLst>
              <a:ext uri="{FF2B5EF4-FFF2-40B4-BE49-F238E27FC236}">
                <a16:creationId xmlns:a16="http://schemas.microsoft.com/office/drawing/2014/main" id="{2641626C-CF22-98FD-3A25-6325789D0CF1}"/>
              </a:ext>
            </a:extLst>
          </p:cNvPr>
          <p:cNvSpPr>
            <a:spLocks noGrp="1"/>
          </p:cNvSpPr>
          <p:nvPr>
            <p:ph idx="1"/>
          </p:nvPr>
        </p:nvSpPr>
        <p:spPr>
          <a:xfrm>
            <a:off x="1103312" y="1665514"/>
            <a:ext cx="10087427" cy="4582885"/>
          </a:xfrm>
        </p:spPr>
        <p:txBody>
          <a:bodyPr>
            <a:normAutofit/>
          </a:bodyPr>
          <a:lstStyle/>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The Government provide Health care through Government hospitals (usually they offer service without any cost), Education (In Municipal and Government schools the fee is negligible). </a:t>
            </a:r>
          </a:p>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Of course the major expenditure of Government has to be incurred on National Defense, Infrastructure Developments etc.</a:t>
            </a:r>
          </a:p>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Taxes are used by the government for carrying out various welfare schemes including employment programs. </a:t>
            </a:r>
          </a:p>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There are Lakhs of employees in various departments and the administrative cost has to be borne by the Government. </a:t>
            </a:r>
          </a:p>
          <a:p>
            <a:pPr algn="just"/>
            <a:endParaRPr lang="en-IN" sz="2200" dirty="0"/>
          </a:p>
        </p:txBody>
      </p:sp>
      <p:sp>
        <p:nvSpPr>
          <p:cNvPr id="6" name="Slide Number Placeholder 5">
            <a:extLst>
              <a:ext uri="{FF2B5EF4-FFF2-40B4-BE49-F238E27FC236}">
                <a16:creationId xmlns:a16="http://schemas.microsoft.com/office/drawing/2014/main" id="{B8FB7D0D-3FDE-848E-331D-C1DEDD269D90}"/>
              </a:ext>
            </a:extLst>
          </p:cNvPr>
          <p:cNvSpPr>
            <a:spLocks noGrp="1"/>
          </p:cNvSpPr>
          <p:nvPr>
            <p:ph type="sldNum" sz="quarter" idx="12"/>
          </p:nvPr>
        </p:nvSpPr>
        <p:spPr/>
        <p:txBody>
          <a:bodyPr/>
          <a:lstStyle/>
          <a:p>
            <a:fld id="{94013DF8-6EF8-4A98-8821-E6468C17C0C3}" type="slidenum">
              <a:rPr lang="en-IN" smtClean="0"/>
              <a:t>5</a:t>
            </a:fld>
            <a:endParaRPr lang="en-IN"/>
          </a:p>
        </p:txBody>
      </p:sp>
    </p:spTree>
    <p:extLst>
      <p:ext uri="{BB962C8B-B14F-4D97-AF65-F5344CB8AC3E}">
        <p14:creationId xmlns:p14="http://schemas.microsoft.com/office/powerpoint/2010/main" val="3313261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50</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Deductions under Chapter VI-A</a:t>
            </a:r>
          </a:p>
        </p:txBody>
      </p:sp>
      <p:sp>
        <p:nvSpPr>
          <p:cNvPr id="5" name="Content Placeholder 4">
            <a:extLst>
              <a:ext uri="{FF2B5EF4-FFF2-40B4-BE49-F238E27FC236}">
                <a16:creationId xmlns:a16="http://schemas.microsoft.com/office/drawing/2014/main" id="{AAF59DAF-60E4-9B53-716C-3E70CC2560F7}"/>
              </a:ext>
            </a:extLst>
          </p:cNvPr>
          <p:cNvSpPr>
            <a:spLocks noGrp="1"/>
          </p:cNvSpPr>
          <p:nvPr>
            <p:ph idx="1"/>
          </p:nvPr>
        </p:nvSpPr>
        <p:spPr>
          <a:xfrm>
            <a:off x="1104293" y="1253523"/>
            <a:ext cx="10086446" cy="543367"/>
          </a:xfrm>
        </p:spPr>
        <p:txBody>
          <a:bodyPr>
            <a:normAutofit/>
          </a:bodyPr>
          <a:lstStyle/>
          <a:p>
            <a:pPr marL="0" indent="0" algn="just">
              <a:buNone/>
            </a:pPr>
            <a:r>
              <a:rPr lang="en-IN" sz="2600" b="1" dirty="0">
                <a:solidFill>
                  <a:schemeClr val="tx1"/>
                </a:solidFill>
                <a:effectLst>
                  <a:outerShdw blurRad="38100" dist="38100" dir="2700000" algn="tl">
                    <a:srgbClr val="000000">
                      <a:alpha val="43137"/>
                    </a:srgbClr>
                  </a:outerShdw>
                </a:effectLst>
                <a:latin typeface="Cambria" panose="02040503050406030204" pitchFamily="18" charset="0"/>
              </a:rPr>
              <a:t>Section 80U</a:t>
            </a:r>
          </a:p>
          <a:p>
            <a:pPr marL="0" indent="0">
              <a:buNone/>
            </a:pP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p>
            <a:endParaRPr lang="en-US" sz="2000" b="0" i="0" dirty="0">
              <a:solidFill>
                <a:srgbClr val="333333"/>
              </a:solidFill>
              <a:effectLst/>
              <a:latin typeface="Cambria" panose="02040503050406030204" pitchFamily="18" charset="0"/>
            </a:endParaRPr>
          </a:p>
          <a:p>
            <a:endParaRPr lang="en-IN" dirty="0"/>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9879477" cy="2578783"/>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ü"/>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To claim tax benefits under Sec.80U, the taxpayer should be an individual and resident of India.</a:t>
            </a:r>
          </a:p>
          <a:p>
            <a:pPr marL="342900" indent="-342900" algn="just">
              <a:lnSpc>
                <a:spcPct val="107000"/>
              </a:lnSpc>
              <a:spcAft>
                <a:spcPts val="800"/>
              </a:spcAft>
              <a:buFont typeface="Wingdings" panose="05000000000000000000" pitchFamily="2" charset="2"/>
              <a:buChar char="ü"/>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If he is suffering from 40% or more than 40% of any disability, then he can claim a tax deduction.</a:t>
            </a:r>
            <a:endParaRPr lang="en-IN" sz="2000" dirty="0">
              <a:latin typeface="Cambria" panose="020405030504060302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You can claim the </a:t>
            </a:r>
            <a:r>
              <a:rPr lang="en-IN" sz="2000" dirty="0">
                <a:solidFill>
                  <a:srgbClr val="FF0000"/>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Times New Roman" panose="02020603050405020304" pitchFamily="18" charset="0"/>
              </a:rPr>
              <a:t>fixed deduction of Rs.75,000</a:t>
            </a: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a higher deduction of </a:t>
            </a:r>
            <a:r>
              <a:rPr lang="en-IN" sz="2000" dirty="0">
                <a:solidFill>
                  <a:srgbClr val="FF0000"/>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Times New Roman" panose="02020603050405020304" pitchFamily="18" charset="0"/>
              </a:rPr>
              <a:t>Rs.1,25,000 is allowed in respect of a person with a severe disability (i.e. having a disability of 80% or above).</a:t>
            </a:r>
            <a:endParaRPr lang="en-IN" sz="2000" dirty="0">
              <a:solidFill>
                <a:srgbClr val="FF0000"/>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071638C-9B0E-0825-636E-6FE1E00DE732}"/>
              </a:ext>
            </a:extLst>
          </p:cNvPr>
          <p:cNvPicPr>
            <a:picLocks noChangeAspect="1"/>
          </p:cNvPicPr>
          <p:nvPr/>
        </p:nvPicPr>
        <p:blipFill>
          <a:blip r:embed="rId2"/>
          <a:stretch>
            <a:fillRect/>
          </a:stretch>
        </p:blipFill>
        <p:spPr>
          <a:xfrm>
            <a:off x="8371114" y="6995"/>
            <a:ext cx="2119044" cy="1171117"/>
          </a:xfrm>
          <a:prstGeom prst="rect">
            <a:avLst/>
          </a:prstGeom>
          <a:ln>
            <a:noFill/>
          </a:ln>
          <a:effectLst>
            <a:softEdge rad="112500"/>
          </a:effectLst>
        </p:spPr>
      </p:pic>
    </p:spTree>
    <p:extLst>
      <p:ext uri="{BB962C8B-B14F-4D97-AF65-F5344CB8AC3E}">
        <p14:creationId xmlns:p14="http://schemas.microsoft.com/office/powerpoint/2010/main" val="3091522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51</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Rebate under Section 87A</a:t>
            </a:r>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9879477" cy="3677289"/>
          </a:xfrm>
          <a:prstGeom prst="rect">
            <a:avLst/>
          </a:prstGeom>
        </p:spPr>
        <p:txBody>
          <a:bodyPr wrap="square">
            <a:spAutoFit/>
          </a:bodyPr>
          <a:lstStyle/>
          <a:p>
            <a:pPr algn="just">
              <a:lnSpc>
                <a:spcPct val="150000"/>
              </a:lnSpc>
              <a:spcAft>
                <a:spcPts val="800"/>
              </a:spcAf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tax rebate of Rs.2,500 for individuals with</a:t>
            </a:r>
            <a:r>
              <a:rPr lang="en-IN"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income of up to Rs 3.5 Lakh</a:t>
            </a: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has been proposed in Budget 2017-18.</a:t>
            </a:r>
            <a:endParaRPr lang="en-IN" sz="2000"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To avail this benefit, there are certain conditions and they are as below.</a:t>
            </a:r>
            <a:endParaRPr lang="en-IN" sz="2000"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taxpayer must be a resident individual.</a:t>
            </a:r>
            <a:endParaRPr lang="en-IN" sz="20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Your Total Income (Less Deductions from 80C to 80U) is equal to or less than Rs.3,50,000.</a:t>
            </a:r>
            <a:endParaRPr lang="en-IN" sz="20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rebate is the 100% of income tax on such income or Rs.2,500 (whichever is less).</a:t>
            </a:r>
            <a:endParaRPr lang="en-IN" sz="2000" dirty="0">
              <a:solidFill>
                <a:srgbClr val="333333"/>
              </a:solidFill>
              <a:effectLst/>
              <a:latin typeface="Cambria" panose="02040503050406030204" pitchFamily="18" charset="0"/>
              <a:ea typeface="Calibri" panose="020F0502020204030204" pitchFamily="34" charset="0"/>
              <a:cs typeface="Times New Roman" panose="02020603050405020304" pitchFamily="18" charset="0"/>
            </a:endParaRPr>
          </a:p>
        </p:txBody>
      </p:sp>
      <p:pic>
        <p:nvPicPr>
          <p:cNvPr id="3" name="Picture 2" descr="Image result for Rebate under Section 87A">
            <a:extLst>
              <a:ext uri="{FF2B5EF4-FFF2-40B4-BE49-F238E27FC236}">
                <a16:creationId xmlns:a16="http://schemas.microsoft.com/office/drawing/2014/main" id="{4149DA81-1E81-906A-A3EB-2EF7F814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799" y="1"/>
            <a:ext cx="2179405" cy="13076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1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52</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Rebate under Section 87A</a:t>
            </a:r>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9879477" cy="3677289"/>
          </a:xfrm>
          <a:prstGeom prst="rect">
            <a:avLst/>
          </a:prstGeom>
        </p:spPr>
        <p:txBody>
          <a:bodyPr wrap="square">
            <a:spAutoFit/>
          </a:bodyPr>
          <a:lstStyle/>
          <a:p>
            <a:pPr algn="just">
              <a:lnSpc>
                <a:spcPct val="150000"/>
              </a:lnSpc>
              <a:spcAft>
                <a:spcPts val="800"/>
              </a:spcAf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tax rebate of Rs.2,500 for individuals with</a:t>
            </a:r>
            <a:r>
              <a:rPr lang="en-IN"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income of up to Rs 3.5 Lakh</a:t>
            </a: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has been proposed in Budget 2017-18.</a:t>
            </a:r>
            <a:endParaRPr lang="en-IN" sz="2000"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To avail this benefit, there are certain conditions and they are as below.</a:t>
            </a:r>
            <a:endParaRPr lang="en-IN" sz="2000"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taxpayer must be a resident individual.</a:t>
            </a:r>
            <a:endParaRPr lang="en-IN" sz="20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Your Total Income (Less Deductions from 80C to 80U) is equal to or less than Rs.3,50,000.</a:t>
            </a:r>
            <a:endParaRPr lang="en-IN" sz="20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rebate is the 100% of income tax on such income or Rs.2,500 (whichever is less).</a:t>
            </a:r>
            <a:endParaRPr lang="en-IN" sz="2000" dirty="0">
              <a:solidFill>
                <a:srgbClr val="333333"/>
              </a:solidFill>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745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53</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Rebate under Section 87A</a:t>
            </a:r>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9879477" cy="3677289"/>
          </a:xfrm>
          <a:prstGeom prst="rect">
            <a:avLst/>
          </a:prstGeom>
        </p:spPr>
        <p:txBody>
          <a:bodyPr wrap="square">
            <a:spAutoFit/>
          </a:bodyPr>
          <a:lstStyle/>
          <a:p>
            <a:pPr algn="just">
              <a:lnSpc>
                <a:spcPct val="150000"/>
              </a:lnSpc>
              <a:spcAft>
                <a:spcPts val="800"/>
              </a:spcAf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tax rebate of Rs.2,500 for individuals with</a:t>
            </a:r>
            <a:r>
              <a:rPr lang="en-IN" sz="20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income of up to Rs 3.5 Lakh</a:t>
            </a: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has been proposed in Budget 2017-18.</a:t>
            </a:r>
            <a:endParaRPr lang="en-IN" sz="2000"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To avail this benefit, there are certain conditions and they are as below.</a:t>
            </a:r>
            <a:endParaRPr lang="en-IN" sz="2000" dirty="0">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taxpayer must be a resident individual.</a:t>
            </a:r>
            <a:endParaRPr lang="en-IN" sz="20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Your Total Income (Less Deductions from 80C to 80U) is equal to or less than Rs.3,50,000.</a:t>
            </a:r>
            <a:endParaRPr lang="en-IN" sz="2000" dirty="0">
              <a:solidFill>
                <a:srgbClr val="333333"/>
              </a:solidFill>
              <a:latin typeface="Cambria" panose="020405030504060302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ü"/>
              <a:tabLst>
                <a:tab pos="457200" algn="l"/>
              </a:tabLst>
            </a:pPr>
            <a:r>
              <a:rPr lang="en-IN"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rebate is the 100% of income tax on such income or Rs.2,500 (whichever is less).</a:t>
            </a:r>
            <a:endParaRPr lang="en-IN" sz="2000" dirty="0">
              <a:solidFill>
                <a:srgbClr val="333333"/>
              </a:solidFill>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7477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56FEA0-02B9-B8F6-864F-609D35FD3B53}"/>
              </a:ext>
            </a:extLst>
          </p:cNvPr>
          <p:cNvSpPr>
            <a:spLocks noGrp="1"/>
          </p:cNvSpPr>
          <p:nvPr>
            <p:ph type="sldNum" sz="quarter" idx="12"/>
          </p:nvPr>
        </p:nvSpPr>
        <p:spPr/>
        <p:txBody>
          <a:bodyPr/>
          <a:lstStyle/>
          <a:p>
            <a:fld id="{94013DF8-6EF8-4A98-8821-E6468C17C0C3}" type="slidenum">
              <a:rPr lang="en-IN" smtClean="0"/>
              <a:t>54</a:t>
            </a:fld>
            <a:endParaRPr lang="en-IN"/>
          </a:p>
        </p:txBody>
      </p:sp>
      <p:sp>
        <p:nvSpPr>
          <p:cNvPr id="7" name="Title 1">
            <a:extLst>
              <a:ext uri="{FF2B5EF4-FFF2-40B4-BE49-F238E27FC236}">
                <a16:creationId xmlns:a16="http://schemas.microsoft.com/office/drawing/2014/main" id="{766C2D0F-13D4-A9C2-649F-67BCE27A48DE}"/>
              </a:ext>
            </a:extLst>
          </p:cNvPr>
          <p:cNvSpPr>
            <a:spLocks noGrp="1"/>
          </p:cNvSpPr>
          <p:nvPr>
            <p:ph type="title"/>
          </p:nvPr>
        </p:nvSpPr>
        <p:spPr>
          <a:xfrm>
            <a:off x="1001261" y="452718"/>
            <a:ext cx="9049573" cy="973311"/>
          </a:xfrm>
        </p:spPr>
        <p:txBody>
          <a:bodyPr/>
          <a:lstStyle/>
          <a:p>
            <a:r>
              <a:rPr lang="en-IN" dirty="0"/>
              <a:t>Income Tax E-Filing ( ITR-1)</a:t>
            </a:r>
          </a:p>
        </p:txBody>
      </p:sp>
      <p:sp>
        <p:nvSpPr>
          <p:cNvPr id="2" name="Rectangle 1">
            <a:extLst>
              <a:ext uri="{FF2B5EF4-FFF2-40B4-BE49-F238E27FC236}">
                <a16:creationId xmlns:a16="http://schemas.microsoft.com/office/drawing/2014/main" id="{7D6935EE-45FE-8266-1CB4-1D3E465A5DCC}"/>
              </a:ext>
            </a:extLst>
          </p:cNvPr>
          <p:cNvSpPr/>
          <p:nvPr/>
        </p:nvSpPr>
        <p:spPr>
          <a:xfrm>
            <a:off x="1208230" y="1796890"/>
            <a:ext cx="9879477" cy="4421723"/>
          </a:xfrm>
          <a:prstGeom prst="rect">
            <a:avLst/>
          </a:prstGeom>
        </p:spPr>
        <p:txBody>
          <a:bodyPr wrap="square">
            <a:spAutoFit/>
          </a:bodyPr>
          <a:lstStyle/>
          <a:p>
            <a:pPr algn="ctr">
              <a:spcAft>
                <a:spcPts val="800"/>
              </a:spcAft>
            </a:pPr>
            <a:r>
              <a:rPr lang="en-US" sz="24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Total ITRs are – ITR 1 to ITR 7</a:t>
            </a:r>
          </a:p>
          <a:p>
            <a:pPr>
              <a:spcAft>
                <a:spcPts val="800"/>
              </a:spcAft>
            </a:pPr>
            <a:r>
              <a:rPr lang="en-US" sz="2400" b="1"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ITR-1</a:t>
            </a:r>
          </a:p>
          <a:p>
            <a:pPr marL="342900" indent="-342900" algn="just">
              <a:spcAft>
                <a:spcPts val="800"/>
              </a:spcAft>
              <a:buFont typeface="Wingdings" panose="05000000000000000000" pitchFamily="2" charset="2"/>
              <a:buChar char="ü"/>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Earlier ITR-1 was applicable for both Residents, Residents Not ordinarily resident (RNOR) and also Non-residents. Now, this form has been made applicable only for resident individuals.</a:t>
            </a:r>
          </a:p>
          <a:p>
            <a:pPr marL="342900" indent="-342900" algn="just">
              <a:spcAft>
                <a:spcPts val="800"/>
              </a:spcAft>
              <a:buFont typeface="Wingdings" panose="05000000000000000000" pitchFamily="2" charset="2"/>
              <a:buChar char="ü"/>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 condition of the individual having income from salaries, one house property, other income and having total income up to Rs 50 lakhs continues.</a:t>
            </a:r>
          </a:p>
          <a:p>
            <a:pPr marL="342900" indent="-342900" algn="just">
              <a:spcAft>
                <a:spcPts val="800"/>
              </a:spcAft>
              <a:buFont typeface="Wingdings" panose="05000000000000000000" pitchFamily="2" charset="2"/>
              <a:buChar char="ü"/>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There is a requirement to furnish a break-up of salary. Until now, these details would appear only in Form 16 and the requirement to disclose them in the return had never arisen.</a:t>
            </a:r>
          </a:p>
          <a:p>
            <a:pPr marL="342900" indent="-342900" algn="just">
              <a:spcAft>
                <a:spcPts val="800"/>
              </a:spcAft>
              <a:buFont typeface="Wingdings" panose="05000000000000000000" pitchFamily="2" charset="2"/>
              <a:buChar char="ü"/>
            </a:pPr>
            <a:r>
              <a:rPr lang="en-US" sz="20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There is also a requirement to furnish a break up of Income under House Property which was earlier mandatory only for ITR -2 and other forms. </a:t>
            </a:r>
            <a:endParaRPr lang="en-IN" sz="2000" dirty="0">
              <a:solidFill>
                <a:srgbClr val="333333"/>
              </a:solidFill>
              <a:effectLst/>
              <a:latin typeface="Cambria" panose="02040503050406030204" pitchFamily="18" charset="0"/>
              <a:ea typeface="Calibri" panose="020F0502020204030204" pitchFamily="34" charset="0"/>
              <a:cs typeface="Times New Roman" panose="02020603050405020304" pitchFamily="18" charset="0"/>
            </a:endParaRPr>
          </a:p>
        </p:txBody>
      </p:sp>
      <p:pic>
        <p:nvPicPr>
          <p:cNvPr id="4" name="Picture 3" descr="Image result for Income Tax E-Filing ( ITR-1)">
            <a:extLst>
              <a:ext uri="{FF2B5EF4-FFF2-40B4-BE49-F238E27FC236}">
                <a16:creationId xmlns:a16="http://schemas.microsoft.com/office/drawing/2014/main" id="{680FF3D1-632F-2D78-B80E-E8E42B2F5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7237" y="0"/>
            <a:ext cx="1562389" cy="117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503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BE25-C1F0-1D61-E831-23FF38F1A3F5}"/>
              </a:ext>
            </a:extLst>
          </p:cNvPr>
          <p:cNvSpPr>
            <a:spLocks noGrp="1"/>
          </p:cNvSpPr>
          <p:nvPr>
            <p:ph type="title"/>
          </p:nvPr>
        </p:nvSpPr>
        <p:spPr/>
        <p:txBody>
          <a:bodyPr/>
          <a:lstStyle/>
          <a:p>
            <a:r>
              <a:rPr lang="en-IN" dirty="0"/>
              <a:t>Clubbing Provisions</a:t>
            </a:r>
          </a:p>
        </p:txBody>
      </p:sp>
      <p:sp>
        <p:nvSpPr>
          <p:cNvPr id="3" name="Content Placeholder 2">
            <a:extLst>
              <a:ext uri="{FF2B5EF4-FFF2-40B4-BE49-F238E27FC236}">
                <a16:creationId xmlns:a16="http://schemas.microsoft.com/office/drawing/2014/main" id="{E04ED6B3-1823-E94F-BD05-3C821BCA6215}"/>
              </a:ext>
            </a:extLst>
          </p:cNvPr>
          <p:cNvSpPr>
            <a:spLocks noGrp="1"/>
          </p:cNvSpPr>
          <p:nvPr>
            <p:ph idx="1"/>
          </p:nvPr>
        </p:nvSpPr>
        <p:spPr>
          <a:xfrm>
            <a:off x="1104293" y="1617490"/>
            <a:ext cx="8946541" cy="4195481"/>
          </a:xfrm>
        </p:spPr>
        <p:txBody>
          <a:bodyPr>
            <a:normAutofit/>
          </a:bodyPr>
          <a:lstStyle/>
          <a:p>
            <a:pPr marL="0" indent="0" algn="just">
              <a:lnSpc>
                <a:spcPct val="150000"/>
              </a:lnSpc>
              <a:buNone/>
            </a:pPr>
            <a:r>
              <a:rPr lang="en-US" b="0" i="0" dirty="0">
                <a:solidFill>
                  <a:srgbClr val="696F6F"/>
                </a:solidFill>
                <a:effectLst/>
                <a:latin typeface="Cambria" panose="02040503050406030204" pitchFamily="18" charset="0"/>
                <a:ea typeface="Cambria" panose="02040503050406030204" pitchFamily="18" charset="0"/>
              </a:rPr>
              <a:t>According to the stipulations of the </a:t>
            </a:r>
            <a:r>
              <a:rPr lang="en-US" b="1" i="0" u="none" strike="noStrike" dirty="0">
                <a:solidFill>
                  <a:srgbClr val="337AB7"/>
                </a:solidFill>
                <a:effectLst/>
                <a:latin typeface="Cambria" panose="02040503050406030204" pitchFamily="18" charset="0"/>
                <a:ea typeface="Cambria" panose="02040503050406030204" pitchFamily="18" charset="0"/>
                <a:hlinkClick r:id="rId2"/>
              </a:rPr>
              <a:t>Income Tax</a:t>
            </a:r>
            <a:r>
              <a:rPr lang="en-US" b="0" i="0" dirty="0">
                <a:solidFill>
                  <a:srgbClr val="696F6F"/>
                </a:solidFill>
                <a:effectLst/>
                <a:latin typeface="Cambria" panose="02040503050406030204" pitchFamily="18" charset="0"/>
                <a:ea typeface="Cambria" panose="02040503050406030204" pitchFamily="18" charset="0"/>
              </a:rPr>
              <a:t> Act, a person has to pay taxes on all taxable income earned during a financial year. </a:t>
            </a:r>
          </a:p>
          <a:p>
            <a:pPr marL="0" indent="0" algn="just">
              <a:lnSpc>
                <a:spcPct val="150000"/>
              </a:lnSpc>
              <a:buNone/>
            </a:pPr>
            <a:r>
              <a:rPr lang="en-US" b="0" i="0" dirty="0">
                <a:solidFill>
                  <a:srgbClr val="696F6F"/>
                </a:solidFill>
                <a:effectLst/>
                <a:latin typeface="Cambria" panose="02040503050406030204" pitchFamily="18" charset="0"/>
                <a:ea typeface="Cambria" panose="02040503050406030204" pitchFamily="18" charset="0"/>
              </a:rPr>
              <a:t>At the time of computing the </a:t>
            </a:r>
            <a:r>
              <a:rPr lang="en-US" b="1" i="0" u="none" strike="noStrike" dirty="0">
                <a:solidFill>
                  <a:srgbClr val="337AB7"/>
                </a:solidFill>
                <a:effectLst/>
                <a:latin typeface="Cambria" panose="02040503050406030204" pitchFamily="18" charset="0"/>
                <a:ea typeface="Cambria" panose="02040503050406030204" pitchFamily="18" charset="0"/>
                <a:hlinkClick r:id="rId3"/>
              </a:rPr>
              <a:t>Gross Total Income</a:t>
            </a:r>
            <a:r>
              <a:rPr lang="en-US" b="0" i="0" dirty="0">
                <a:solidFill>
                  <a:srgbClr val="696F6F"/>
                </a:solidFill>
                <a:effectLst/>
                <a:latin typeface="Cambria" panose="02040503050406030204" pitchFamily="18" charset="0"/>
                <a:ea typeface="Cambria" panose="02040503050406030204" pitchFamily="18" charset="0"/>
              </a:rPr>
              <a:t>, if the income of any other person in a family is included, then the inclusion is called ‘Clubbing of Income’.</a:t>
            </a:r>
          </a:p>
          <a:p>
            <a:pPr marL="0" indent="0" algn="just">
              <a:lnSpc>
                <a:spcPct val="150000"/>
              </a:lnSpc>
              <a:buNone/>
            </a:pPr>
            <a:r>
              <a:rPr lang="en-US" b="0" i="0" dirty="0">
                <a:solidFill>
                  <a:srgbClr val="696F6F"/>
                </a:solidFill>
                <a:effectLst/>
                <a:latin typeface="Cambria" panose="02040503050406030204" pitchFamily="18" charset="0"/>
                <a:ea typeface="Cambria" panose="02040503050406030204" pitchFamily="18" charset="0"/>
              </a:rPr>
              <a:t> Section 64 of the </a:t>
            </a:r>
            <a:r>
              <a:rPr lang="en-US" b="1" i="0" u="none" strike="noStrike" dirty="0">
                <a:solidFill>
                  <a:srgbClr val="337AB7"/>
                </a:solidFill>
                <a:effectLst/>
                <a:latin typeface="Cambria" panose="02040503050406030204" pitchFamily="18" charset="0"/>
                <a:ea typeface="Cambria" panose="02040503050406030204" pitchFamily="18" charset="0"/>
                <a:hlinkClick r:id="rId4"/>
              </a:rPr>
              <a:t>Income Tax</a:t>
            </a:r>
            <a:r>
              <a:rPr lang="en-US" b="0" i="0" dirty="0">
                <a:solidFill>
                  <a:srgbClr val="696F6F"/>
                </a:solidFill>
                <a:effectLst/>
                <a:latin typeface="Cambria" panose="02040503050406030204" pitchFamily="18" charset="0"/>
                <a:ea typeface="Cambria" panose="02040503050406030204" pitchFamily="18" charset="0"/>
              </a:rPr>
              <a:t> Act, 1961 deals with clubbing of income. Clubbing of income ensures that taxpayers do not circumvent their tax liability by transferring their incomes and assets within the family. </a:t>
            </a:r>
            <a:endParaRPr lang="en-IN"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AFDE11C9-A413-E9F6-BD40-908FC091D4D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D01699E-FA0A-15EE-151B-F2092F31C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E3DC6-262B-62B2-1201-C3F2A832B2C5}"/>
              </a:ext>
            </a:extLst>
          </p:cNvPr>
          <p:cNvSpPr>
            <a:spLocks noGrp="1"/>
          </p:cNvSpPr>
          <p:nvPr>
            <p:ph type="sldNum" sz="quarter" idx="12"/>
          </p:nvPr>
        </p:nvSpPr>
        <p:spPr/>
        <p:txBody>
          <a:bodyPr/>
          <a:lstStyle/>
          <a:p>
            <a:fld id="{94013DF8-6EF8-4A98-8821-E6468C17C0C3}" type="slidenum">
              <a:rPr lang="en-IN" smtClean="0"/>
              <a:t>55</a:t>
            </a:fld>
            <a:endParaRPr lang="en-IN"/>
          </a:p>
        </p:txBody>
      </p:sp>
    </p:spTree>
    <p:extLst>
      <p:ext uri="{BB962C8B-B14F-4D97-AF65-F5344CB8AC3E}">
        <p14:creationId xmlns:p14="http://schemas.microsoft.com/office/powerpoint/2010/main" val="1628778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BE25-C1F0-1D61-E831-23FF38F1A3F5}"/>
              </a:ext>
            </a:extLst>
          </p:cNvPr>
          <p:cNvSpPr>
            <a:spLocks noGrp="1"/>
          </p:cNvSpPr>
          <p:nvPr>
            <p:ph type="title"/>
          </p:nvPr>
        </p:nvSpPr>
        <p:spPr/>
        <p:txBody>
          <a:bodyPr/>
          <a:lstStyle/>
          <a:p>
            <a:r>
              <a:rPr lang="en-IN" dirty="0"/>
              <a:t>Clubbing Provisions</a:t>
            </a:r>
          </a:p>
        </p:txBody>
      </p:sp>
      <p:sp>
        <p:nvSpPr>
          <p:cNvPr id="3" name="Content Placeholder 2">
            <a:extLst>
              <a:ext uri="{FF2B5EF4-FFF2-40B4-BE49-F238E27FC236}">
                <a16:creationId xmlns:a16="http://schemas.microsoft.com/office/drawing/2014/main" id="{E04ED6B3-1823-E94F-BD05-3C821BCA6215}"/>
              </a:ext>
            </a:extLst>
          </p:cNvPr>
          <p:cNvSpPr>
            <a:spLocks noGrp="1"/>
          </p:cNvSpPr>
          <p:nvPr>
            <p:ph idx="1"/>
          </p:nvPr>
        </p:nvSpPr>
        <p:spPr>
          <a:xfrm>
            <a:off x="1104293" y="1617490"/>
            <a:ext cx="9404723" cy="4195481"/>
          </a:xfrm>
        </p:spPr>
        <p:txBody>
          <a:bodyPr>
            <a:normAutofit/>
          </a:bodyPr>
          <a:lstStyle/>
          <a:p>
            <a:pPr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As per the Income Tax Act, every person has to pay taxes on the taxable income earned. No person is allowed to divert his income to any relatives to reduce tax liability. Clubbing of income means an income of other person is included in the taxpayer’s total income while computing income tax payable.</a:t>
            </a:r>
          </a:p>
          <a:p>
            <a:pPr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Many taxpayers in India have attempted to reduce their income tax liability by transferring their incomes and assets to their family members, in such a way that most of the income falls under the taxable amount. The clubbing of income regulations ensures that such practices are curbed</a:t>
            </a:r>
            <a:endParaRPr lang="en-IN"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AFDE11C9-A413-E9F6-BD40-908FC091D4D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D01699E-FA0A-15EE-151B-F2092F31C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E3DC6-262B-62B2-1201-C3F2A832B2C5}"/>
              </a:ext>
            </a:extLst>
          </p:cNvPr>
          <p:cNvSpPr>
            <a:spLocks noGrp="1"/>
          </p:cNvSpPr>
          <p:nvPr>
            <p:ph type="sldNum" sz="quarter" idx="12"/>
          </p:nvPr>
        </p:nvSpPr>
        <p:spPr/>
        <p:txBody>
          <a:bodyPr/>
          <a:lstStyle/>
          <a:p>
            <a:fld id="{94013DF8-6EF8-4A98-8821-E6468C17C0C3}" type="slidenum">
              <a:rPr lang="en-IN" smtClean="0"/>
              <a:t>56</a:t>
            </a:fld>
            <a:endParaRPr lang="en-IN"/>
          </a:p>
        </p:txBody>
      </p:sp>
    </p:spTree>
    <p:extLst>
      <p:ext uri="{BB962C8B-B14F-4D97-AF65-F5344CB8AC3E}">
        <p14:creationId xmlns:p14="http://schemas.microsoft.com/office/powerpoint/2010/main" val="3347976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BE25-C1F0-1D61-E831-23FF38F1A3F5}"/>
              </a:ext>
            </a:extLst>
          </p:cNvPr>
          <p:cNvSpPr>
            <a:spLocks noGrp="1"/>
          </p:cNvSpPr>
          <p:nvPr>
            <p:ph type="title"/>
          </p:nvPr>
        </p:nvSpPr>
        <p:spPr/>
        <p:txBody>
          <a:bodyPr/>
          <a:lstStyle/>
          <a:p>
            <a:r>
              <a:rPr lang="en-IN" dirty="0"/>
              <a:t>Clubbing Provisions</a:t>
            </a:r>
          </a:p>
        </p:txBody>
      </p:sp>
      <p:sp>
        <p:nvSpPr>
          <p:cNvPr id="3" name="Content Placeholder 2">
            <a:extLst>
              <a:ext uri="{FF2B5EF4-FFF2-40B4-BE49-F238E27FC236}">
                <a16:creationId xmlns:a16="http://schemas.microsoft.com/office/drawing/2014/main" id="{E04ED6B3-1823-E94F-BD05-3C821BCA6215}"/>
              </a:ext>
            </a:extLst>
          </p:cNvPr>
          <p:cNvSpPr>
            <a:spLocks noGrp="1"/>
          </p:cNvSpPr>
          <p:nvPr>
            <p:ph idx="1"/>
          </p:nvPr>
        </p:nvSpPr>
        <p:spPr>
          <a:xfrm>
            <a:off x="1104293" y="1617490"/>
            <a:ext cx="9404723" cy="5022796"/>
          </a:xfrm>
        </p:spPr>
        <p:txBody>
          <a:bodyPr>
            <a:normAutofit fontScale="92500" lnSpcReduction="10000"/>
          </a:bodyPr>
          <a:lstStyle/>
          <a:p>
            <a:pPr marL="0" indent="0" algn="just">
              <a:lnSpc>
                <a:spcPct val="150000"/>
              </a:lnSpc>
              <a:buNone/>
            </a:pPr>
            <a:r>
              <a:rPr lang="en-US" dirty="0">
                <a:latin typeface="Cambria" panose="02040503050406030204" pitchFamily="18" charset="0"/>
                <a:ea typeface="Cambria" panose="02040503050406030204" pitchFamily="18" charset="0"/>
              </a:rPr>
              <a:t>Clubbing of income is needed under the following circumstance:</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Investing money in the form of a fixed deposit in children name.</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Earning assets in the name of relatives (wife or child).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Creating saving bank accounts for </a:t>
            </a:r>
            <a:r>
              <a:rPr lang="en-US" dirty="0" err="1">
                <a:latin typeface="Cambria" panose="02040503050406030204" pitchFamily="18" charset="0"/>
                <a:ea typeface="Cambria" panose="02040503050406030204" pitchFamily="18" charset="0"/>
              </a:rPr>
              <a:t>dependants</a:t>
            </a:r>
            <a:r>
              <a:rPr lang="en-US" dirty="0">
                <a:latin typeface="Cambria" panose="02040503050406030204" pitchFamily="18" charset="0"/>
                <a:ea typeface="Cambria" panose="02040503050406030204" pitchFamily="18" charset="0"/>
              </a:rPr>
              <a:t>.</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Mutual funds for the child.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Shares in the name of spouse/child.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Post office savings for family members.</a:t>
            </a:r>
          </a:p>
          <a:p>
            <a:pPr marL="0" indent="0" algn="just">
              <a:buNone/>
            </a:pPr>
            <a:r>
              <a:rPr lang="en-US" sz="2100" dirty="0">
                <a:latin typeface="Cambria" panose="02040503050406030204" pitchFamily="18" charset="0"/>
                <a:ea typeface="Cambria" panose="02040503050406030204" pitchFamily="18" charset="0"/>
              </a:rPr>
              <a:t>Also, if a taxpayer transfers the ownership of an asset and the income from the asset to a </a:t>
            </a:r>
            <a:r>
              <a:rPr lang="en-US" sz="2100" dirty="0" err="1">
                <a:latin typeface="Cambria" panose="02040503050406030204" pitchFamily="18" charset="0"/>
                <a:ea typeface="Cambria" panose="02040503050406030204" pitchFamily="18" charset="0"/>
              </a:rPr>
              <a:t>dependant</a:t>
            </a:r>
            <a:r>
              <a:rPr lang="en-US" sz="2100" dirty="0">
                <a:latin typeface="Cambria" panose="02040503050406030204" pitchFamily="18" charset="0"/>
                <a:ea typeface="Cambria" panose="02040503050406030204" pitchFamily="18" charset="0"/>
              </a:rPr>
              <a:t>, it will be continued to be added to the taxpayer’s income under the clubbing of income provisions. </a:t>
            </a:r>
          </a:p>
          <a:p>
            <a:pPr marL="0" indent="0" algn="just">
              <a:buNone/>
            </a:pPr>
            <a:r>
              <a:rPr lang="en-US" sz="2100" dirty="0">
                <a:latin typeface="Cambria" panose="02040503050406030204" pitchFamily="18" charset="0"/>
                <a:ea typeface="Cambria" panose="02040503050406030204" pitchFamily="18" charset="0"/>
              </a:rPr>
              <a:t>Example: If a person is purchasing a flat in the name of a family member and the other person let out this flat on rent, the rental income earned by the person in name of the family member is taxable. As per section 64 of Income Tax, the income would be clubbed with person purchasing the flat.</a:t>
            </a:r>
            <a:endParaRPr lang="en-IN" sz="2100"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BE1E3DC6-262B-62B2-1201-C3F2A832B2C5}"/>
              </a:ext>
            </a:extLst>
          </p:cNvPr>
          <p:cNvSpPr>
            <a:spLocks noGrp="1"/>
          </p:cNvSpPr>
          <p:nvPr>
            <p:ph type="sldNum" sz="quarter" idx="12"/>
          </p:nvPr>
        </p:nvSpPr>
        <p:spPr/>
        <p:txBody>
          <a:bodyPr/>
          <a:lstStyle/>
          <a:p>
            <a:fld id="{94013DF8-6EF8-4A98-8821-E6468C17C0C3}" type="slidenum">
              <a:rPr lang="en-IN" smtClean="0"/>
              <a:t>57</a:t>
            </a:fld>
            <a:endParaRPr lang="en-IN"/>
          </a:p>
        </p:txBody>
      </p:sp>
    </p:spTree>
    <p:extLst>
      <p:ext uri="{BB962C8B-B14F-4D97-AF65-F5344CB8AC3E}">
        <p14:creationId xmlns:p14="http://schemas.microsoft.com/office/powerpoint/2010/main" val="3355886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01A-09BF-1557-47E9-2DD146404DD2}"/>
              </a:ext>
            </a:extLst>
          </p:cNvPr>
          <p:cNvSpPr>
            <a:spLocks noGrp="1"/>
          </p:cNvSpPr>
          <p:nvPr>
            <p:ph type="title"/>
          </p:nvPr>
        </p:nvSpPr>
        <p:spPr/>
        <p:txBody>
          <a:bodyPr/>
          <a:lstStyle/>
          <a:p>
            <a:r>
              <a:rPr lang="en-US" dirty="0"/>
              <a:t>Set Off and Carry Forward of Losses</a:t>
            </a:r>
            <a:endParaRPr lang="en-IN" dirty="0"/>
          </a:p>
        </p:txBody>
      </p:sp>
      <p:sp>
        <p:nvSpPr>
          <p:cNvPr id="3" name="Content Placeholder 2">
            <a:extLst>
              <a:ext uri="{FF2B5EF4-FFF2-40B4-BE49-F238E27FC236}">
                <a16:creationId xmlns:a16="http://schemas.microsoft.com/office/drawing/2014/main" id="{9339F949-17A5-21ED-EE37-0A72D8937922}"/>
              </a:ext>
            </a:extLst>
          </p:cNvPr>
          <p:cNvSpPr>
            <a:spLocks noGrp="1"/>
          </p:cNvSpPr>
          <p:nvPr>
            <p:ph idx="1"/>
          </p:nvPr>
        </p:nvSpPr>
        <p:spPr>
          <a:xfrm>
            <a:off x="1103312" y="1447800"/>
            <a:ext cx="10087427" cy="4800599"/>
          </a:xfrm>
        </p:spPr>
        <p:txBody>
          <a:bodyPr/>
          <a:lstStyle/>
          <a:p>
            <a:pPr marL="0" indent="0" algn="just">
              <a:buNone/>
            </a:pPr>
            <a:r>
              <a:rPr lang="en-US" dirty="0">
                <a:latin typeface="Cambria" panose="02040503050406030204" pitchFamily="18" charset="0"/>
                <a:ea typeface="Cambria" panose="02040503050406030204" pitchFamily="18" charset="0"/>
              </a:rPr>
              <a:t>Profit and losses are two sides of a coin. Losses, of course, are hard to digest. However, the Income-tax law in India does provide taxpayers some benefits of incurring losses too. The law contains provisions for set-off and carry forward of losses.</a:t>
            </a:r>
          </a:p>
          <a:p>
            <a:pPr marL="0" indent="0" algn="just">
              <a:buNone/>
            </a:pPr>
            <a:endParaRPr lang="en-US" sz="2400" b="1" dirty="0">
              <a:latin typeface="Cambria" panose="02040503050406030204" pitchFamily="18" charset="0"/>
              <a:ea typeface="Cambria" panose="02040503050406030204" pitchFamily="18" charset="0"/>
            </a:endParaRPr>
          </a:p>
          <a:p>
            <a:pPr marL="0" indent="0" algn="just">
              <a:buNone/>
            </a:pPr>
            <a:r>
              <a:rPr lang="en-US" sz="3200" b="1" dirty="0">
                <a:latin typeface="Cambria" panose="02040503050406030204" pitchFamily="18" charset="0"/>
                <a:ea typeface="Cambria" panose="02040503050406030204" pitchFamily="18" charset="0"/>
              </a:rPr>
              <a:t>Set off of losses</a:t>
            </a:r>
          </a:p>
          <a:p>
            <a:pPr marL="0" indent="0" algn="just">
              <a:buNone/>
            </a:pPr>
            <a:r>
              <a:rPr lang="en-US" dirty="0">
                <a:latin typeface="Cambria" panose="02040503050406030204" pitchFamily="18" charset="0"/>
                <a:ea typeface="Cambria" panose="02040503050406030204" pitchFamily="18" charset="0"/>
              </a:rPr>
              <a:t>Set off of losses means adjusting the losses against the profit or income of that particular year. Losses that are not set off against income in the same year can be carried forward to the subsequent years for set off against income of those years. A set-off could be an intra-head set-off or an inter-head set-off.</a:t>
            </a:r>
          </a:p>
          <a:p>
            <a:pPr marL="0" indent="0" algn="just">
              <a:buNone/>
            </a:pP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7B9794E-D304-5D44-0071-EE3ADE7E2F9F}"/>
              </a:ext>
            </a:extLst>
          </p:cNvPr>
          <p:cNvSpPr>
            <a:spLocks noGrp="1"/>
          </p:cNvSpPr>
          <p:nvPr>
            <p:ph type="sldNum" sz="quarter" idx="12"/>
          </p:nvPr>
        </p:nvSpPr>
        <p:spPr/>
        <p:txBody>
          <a:bodyPr/>
          <a:lstStyle/>
          <a:p>
            <a:fld id="{94013DF8-6EF8-4A98-8821-E6468C17C0C3}" type="slidenum">
              <a:rPr lang="en-IN" smtClean="0"/>
              <a:t>58</a:t>
            </a:fld>
            <a:endParaRPr lang="en-IN"/>
          </a:p>
        </p:txBody>
      </p:sp>
    </p:spTree>
    <p:extLst>
      <p:ext uri="{BB962C8B-B14F-4D97-AF65-F5344CB8AC3E}">
        <p14:creationId xmlns:p14="http://schemas.microsoft.com/office/powerpoint/2010/main" val="3227381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01A-09BF-1557-47E9-2DD146404DD2}"/>
              </a:ext>
            </a:extLst>
          </p:cNvPr>
          <p:cNvSpPr>
            <a:spLocks noGrp="1"/>
          </p:cNvSpPr>
          <p:nvPr>
            <p:ph type="title"/>
          </p:nvPr>
        </p:nvSpPr>
        <p:spPr/>
        <p:txBody>
          <a:bodyPr/>
          <a:lstStyle/>
          <a:p>
            <a:r>
              <a:rPr lang="en-US" dirty="0"/>
              <a:t>Set Off and Carry Forward of Losses</a:t>
            </a:r>
            <a:endParaRPr lang="en-IN" dirty="0"/>
          </a:p>
        </p:txBody>
      </p:sp>
      <p:sp>
        <p:nvSpPr>
          <p:cNvPr id="3" name="Content Placeholder 2">
            <a:extLst>
              <a:ext uri="{FF2B5EF4-FFF2-40B4-BE49-F238E27FC236}">
                <a16:creationId xmlns:a16="http://schemas.microsoft.com/office/drawing/2014/main" id="{9339F949-17A5-21ED-EE37-0A72D8937922}"/>
              </a:ext>
            </a:extLst>
          </p:cNvPr>
          <p:cNvSpPr>
            <a:spLocks noGrp="1"/>
          </p:cNvSpPr>
          <p:nvPr>
            <p:ph idx="1"/>
          </p:nvPr>
        </p:nvSpPr>
        <p:spPr>
          <a:xfrm>
            <a:off x="1103312" y="1447800"/>
            <a:ext cx="10087427" cy="5268686"/>
          </a:xfrm>
        </p:spPr>
        <p:txBody>
          <a:bodyPr>
            <a:normAutofit fontScale="92500" lnSpcReduction="20000"/>
          </a:bodyPr>
          <a:lstStyle/>
          <a:p>
            <a:pPr marL="0" indent="0" algn="just">
              <a:buNone/>
            </a:pPr>
            <a:r>
              <a:rPr lang="en-US" sz="3200" b="1" dirty="0">
                <a:latin typeface="Cambria" panose="02040503050406030204" pitchFamily="18" charset="0"/>
                <a:ea typeface="Cambria" panose="02040503050406030204" pitchFamily="18" charset="0"/>
              </a:rPr>
              <a:t>Intra-head Set Off</a:t>
            </a:r>
          </a:p>
          <a:p>
            <a:pPr marL="0" indent="0" algn="just">
              <a:buNone/>
            </a:pPr>
            <a:r>
              <a:rPr lang="en-US" dirty="0">
                <a:latin typeface="Cambria" panose="02040503050406030204" pitchFamily="18" charset="0"/>
                <a:ea typeface="Cambria" panose="02040503050406030204" pitchFamily="18" charset="0"/>
              </a:rPr>
              <a:t>The losses from one source of income can be set off against income from another source under the same head of income.</a:t>
            </a:r>
          </a:p>
          <a:p>
            <a:pPr marL="0" indent="0" algn="just">
              <a:buNone/>
            </a:pPr>
            <a:r>
              <a:rPr lang="en-US" dirty="0">
                <a:latin typeface="Cambria" panose="02040503050406030204" pitchFamily="18" charset="0"/>
                <a:ea typeface="Cambria" panose="02040503050406030204" pitchFamily="18" charset="0"/>
              </a:rPr>
              <a:t>For </a:t>
            </a:r>
            <a:r>
              <a:rPr lang="en-US" dirty="0" err="1">
                <a:latin typeface="Cambria" panose="02040503050406030204" pitchFamily="18" charset="0"/>
                <a:ea typeface="Cambria" panose="02040503050406030204" pitchFamily="18" charset="0"/>
              </a:rPr>
              <a:t>eg</a:t>
            </a:r>
            <a:r>
              <a:rPr lang="en-US" dirty="0">
                <a:latin typeface="Cambria" panose="02040503050406030204" pitchFamily="18" charset="0"/>
                <a:ea typeface="Cambria" panose="02040503050406030204" pitchFamily="18" charset="0"/>
              </a:rPr>
              <a:t>: Loss from Business A can be set off against profit from Business B, where Business A is one source and Business B is another source and the common head of income is “Business”.</a:t>
            </a:r>
          </a:p>
          <a:p>
            <a:pPr marL="0" indent="0" algn="just">
              <a:buNone/>
            </a:pPr>
            <a:r>
              <a:rPr lang="en-US" b="1" dirty="0">
                <a:latin typeface="Cambria" panose="02040503050406030204" pitchFamily="18" charset="0"/>
                <a:ea typeface="Cambria" panose="02040503050406030204" pitchFamily="18" charset="0"/>
              </a:rPr>
              <a:t>Exceptions to an intra-head set off:</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Losses from a Speculative business will only be set off against the profit of the speculative business. One cannot adjust the losses of speculative business with the income from any other business or profession.</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Loss from an activity of owning and maintaining race-horses will be set off only against the profit from an activity of owning and maintaining race-horses.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Long-term capital loss will only be adjusted towards long-term capital gains. However, a short-term capital loss can be set off against both long-term capital gains and short-term capital gain.</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Losses from a specified business will be set off only against profit of specified businesses. But the losses from any other businesses or profession can be set off against profits from the specified businesses.</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7B9794E-D304-5D44-0071-EE3ADE7E2F9F}"/>
              </a:ext>
            </a:extLst>
          </p:cNvPr>
          <p:cNvSpPr>
            <a:spLocks noGrp="1"/>
          </p:cNvSpPr>
          <p:nvPr>
            <p:ph type="sldNum" sz="quarter" idx="12"/>
          </p:nvPr>
        </p:nvSpPr>
        <p:spPr/>
        <p:txBody>
          <a:bodyPr/>
          <a:lstStyle/>
          <a:p>
            <a:fld id="{94013DF8-6EF8-4A98-8821-E6468C17C0C3}" type="slidenum">
              <a:rPr lang="en-IN" smtClean="0"/>
              <a:t>59</a:t>
            </a:fld>
            <a:endParaRPr lang="en-IN"/>
          </a:p>
        </p:txBody>
      </p:sp>
    </p:spTree>
    <p:extLst>
      <p:ext uri="{BB962C8B-B14F-4D97-AF65-F5344CB8AC3E}">
        <p14:creationId xmlns:p14="http://schemas.microsoft.com/office/powerpoint/2010/main" val="170396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EB8A7-C8B7-75B9-5DB4-2C321372CA13}"/>
              </a:ext>
            </a:extLst>
          </p:cNvPr>
          <p:cNvSpPr>
            <a:spLocks noGrp="1"/>
          </p:cNvSpPr>
          <p:nvPr>
            <p:ph idx="1"/>
          </p:nvPr>
        </p:nvSpPr>
        <p:spPr>
          <a:xfrm>
            <a:off x="1103312" y="1763714"/>
            <a:ext cx="10087427" cy="4484686"/>
          </a:xfrm>
        </p:spPr>
        <p:txBody>
          <a:bodyPr>
            <a:normAutofit/>
          </a:bodyPr>
          <a:lstStyle/>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On judicial system:  the Salaries, perks of Judges, Magistrates and judicial staff has also to be paid by the Government. </a:t>
            </a:r>
          </a:p>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PM Kisan yojana: Government started giving Rs 6000 per year to farmers.</a:t>
            </a:r>
          </a:p>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The Government also provides cooking gas at concessional rate or gives subsidy. </a:t>
            </a:r>
          </a:p>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Government also provide support to MSMEs and small business in terms of subsidies.</a:t>
            </a:r>
          </a:p>
          <a:p>
            <a:pPr marL="252000" indent="-252000" algn="just">
              <a:lnSpc>
                <a:spcPct val="130000"/>
              </a:lnSpc>
              <a:buFont typeface="Wingdings" panose="05000000000000000000" pitchFamily="2" charset="2"/>
              <a:buChar char="§"/>
            </a:pPr>
            <a:r>
              <a:rPr lang="en-US" sz="2200" dirty="0">
                <a:solidFill>
                  <a:srgbClr val="000000"/>
                </a:solidFill>
                <a:latin typeface="Cambria" panose="02040503050406030204" pitchFamily="18" charset="0"/>
              </a:rPr>
              <a:t>Thus on considering these various duties of the Government, we need to appreciate that we must pay tax as per law. We have to act like a responsible citizen.</a:t>
            </a:r>
            <a:endParaRPr lang="en-IN" sz="2200" dirty="0">
              <a:latin typeface="Cambria" panose="02040503050406030204" pitchFamily="18" charset="0"/>
            </a:endParaRPr>
          </a:p>
        </p:txBody>
      </p:sp>
      <p:sp>
        <p:nvSpPr>
          <p:cNvPr id="6" name="Slide Number Placeholder 5">
            <a:extLst>
              <a:ext uri="{FF2B5EF4-FFF2-40B4-BE49-F238E27FC236}">
                <a16:creationId xmlns:a16="http://schemas.microsoft.com/office/drawing/2014/main" id="{2E7FB3DF-C108-6E40-E7F9-E7614124D28D}"/>
              </a:ext>
            </a:extLst>
          </p:cNvPr>
          <p:cNvSpPr>
            <a:spLocks noGrp="1"/>
          </p:cNvSpPr>
          <p:nvPr>
            <p:ph type="sldNum" sz="quarter" idx="12"/>
          </p:nvPr>
        </p:nvSpPr>
        <p:spPr/>
        <p:txBody>
          <a:bodyPr/>
          <a:lstStyle/>
          <a:p>
            <a:fld id="{94013DF8-6EF8-4A98-8821-E6468C17C0C3}" type="slidenum">
              <a:rPr lang="en-IN" smtClean="0"/>
              <a:t>6</a:t>
            </a:fld>
            <a:endParaRPr lang="en-IN"/>
          </a:p>
        </p:txBody>
      </p:sp>
      <p:sp>
        <p:nvSpPr>
          <p:cNvPr id="7" name="Title 1">
            <a:extLst>
              <a:ext uri="{FF2B5EF4-FFF2-40B4-BE49-F238E27FC236}">
                <a16:creationId xmlns:a16="http://schemas.microsoft.com/office/drawing/2014/main" id="{F8475E7D-80E3-2B19-20FE-AC7B6E916EC5}"/>
              </a:ext>
            </a:extLst>
          </p:cNvPr>
          <p:cNvSpPr>
            <a:spLocks noGrp="1"/>
          </p:cNvSpPr>
          <p:nvPr>
            <p:ph type="title"/>
          </p:nvPr>
        </p:nvSpPr>
        <p:spPr>
          <a:xfrm>
            <a:off x="644525" y="363538"/>
            <a:ext cx="9405938" cy="1400175"/>
          </a:xfrm>
        </p:spPr>
        <p:txBody>
          <a:bodyPr/>
          <a:lstStyle/>
          <a:p>
            <a:r>
              <a:rPr lang="en-US" dirty="0"/>
              <a:t>What Government Do from our TAX? </a:t>
            </a:r>
            <a:br>
              <a:rPr lang="en-US" dirty="0"/>
            </a:br>
            <a:endParaRPr lang="en-IN" dirty="0"/>
          </a:p>
        </p:txBody>
      </p:sp>
    </p:spTree>
    <p:extLst>
      <p:ext uri="{BB962C8B-B14F-4D97-AF65-F5344CB8AC3E}">
        <p14:creationId xmlns:p14="http://schemas.microsoft.com/office/powerpoint/2010/main" val="1880299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01A-09BF-1557-47E9-2DD146404DD2}"/>
              </a:ext>
            </a:extLst>
          </p:cNvPr>
          <p:cNvSpPr>
            <a:spLocks noGrp="1"/>
          </p:cNvSpPr>
          <p:nvPr>
            <p:ph type="title"/>
          </p:nvPr>
        </p:nvSpPr>
        <p:spPr/>
        <p:txBody>
          <a:bodyPr/>
          <a:lstStyle/>
          <a:p>
            <a:r>
              <a:rPr lang="en-US" dirty="0"/>
              <a:t>Set Off and Carry Forward of Losses</a:t>
            </a:r>
            <a:endParaRPr lang="en-IN" dirty="0"/>
          </a:p>
        </p:txBody>
      </p:sp>
      <p:sp>
        <p:nvSpPr>
          <p:cNvPr id="3" name="Content Placeholder 2">
            <a:extLst>
              <a:ext uri="{FF2B5EF4-FFF2-40B4-BE49-F238E27FC236}">
                <a16:creationId xmlns:a16="http://schemas.microsoft.com/office/drawing/2014/main" id="{9339F949-17A5-21ED-EE37-0A72D8937922}"/>
              </a:ext>
            </a:extLst>
          </p:cNvPr>
          <p:cNvSpPr>
            <a:spLocks noGrp="1"/>
          </p:cNvSpPr>
          <p:nvPr>
            <p:ph idx="1"/>
          </p:nvPr>
        </p:nvSpPr>
        <p:spPr>
          <a:xfrm>
            <a:off x="1103312" y="1447800"/>
            <a:ext cx="10087427" cy="5268686"/>
          </a:xfrm>
        </p:spPr>
        <p:txBody>
          <a:bodyPr>
            <a:normAutofit fontScale="92500" lnSpcReduction="10000"/>
          </a:bodyPr>
          <a:lstStyle/>
          <a:p>
            <a:pPr marL="0" indent="0" algn="just">
              <a:buNone/>
            </a:pPr>
            <a:r>
              <a:rPr lang="en-US" sz="3200" b="1" dirty="0">
                <a:latin typeface="Cambria" panose="02040503050406030204" pitchFamily="18" charset="0"/>
                <a:ea typeface="Cambria" panose="02040503050406030204" pitchFamily="18" charset="0"/>
              </a:rPr>
              <a:t>Inter-head Set Off</a:t>
            </a:r>
          </a:p>
          <a:p>
            <a:pPr marL="0" indent="0" algn="just">
              <a:buNone/>
            </a:pPr>
            <a:r>
              <a:rPr lang="en-US" dirty="0">
                <a:latin typeface="Cambria" panose="02040503050406030204" pitchFamily="18" charset="0"/>
                <a:ea typeface="Cambria" panose="02040503050406030204" pitchFamily="18" charset="0"/>
              </a:rPr>
              <a:t>After the intra-head adjustments, the taxpayers can set off remaining losses against income from other heads.</a:t>
            </a:r>
          </a:p>
          <a:p>
            <a:pPr marL="0" indent="0" algn="just">
              <a:buNone/>
            </a:pPr>
            <a:r>
              <a:rPr lang="en-US" dirty="0" err="1">
                <a:latin typeface="Cambria" panose="02040503050406030204" pitchFamily="18" charset="0"/>
                <a:ea typeface="Cambria" panose="02040503050406030204" pitchFamily="18" charset="0"/>
              </a:rPr>
              <a:t>Eg.</a:t>
            </a:r>
            <a:r>
              <a:rPr lang="en-US" dirty="0">
                <a:latin typeface="Cambria" panose="02040503050406030204" pitchFamily="18" charset="0"/>
                <a:ea typeface="Cambria" panose="02040503050406030204" pitchFamily="18" charset="0"/>
              </a:rPr>
              <a:t> Loss from house property can be set off against salary income.</a:t>
            </a:r>
          </a:p>
          <a:p>
            <a:pPr marL="0" indent="0" algn="just">
              <a:buNone/>
            </a:pPr>
            <a:r>
              <a:rPr lang="en-US" b="1" dirty="0">
                <a:latin typeface="Cambria" panose="02040503050406030204" pitchFamily="18" charset="0"/>
                <a:ea typeface="Cambria" panose="02040503050406030204" pitchFamily="18" charset="0"/>
              </a:rPr>
              <a:t>Instances of an inter-head set off of losses: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Loss from House property can be set off against income under any head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Business loss other than speculative business can be set off against any head of income except income from salary.</a:t>
            </a:r>
          </a:p>
          <a:p>
            <a:pPr marL="0" indent="0" algn="just">
              <a:buNone/>
            </a:pPr>
            <a:r>
              <a:rPr lang="en-US" b="1" dirty="0">
                <a:latin typeface="Cambria" panose="02040503050406030204" pitchFamily="18" charset="0"/>
                <a:ea typeface="Cambria" panose="02040503050406030204" pitchFamily="18" charset="0"/>
              </a:rPr>
              <a:t>One needs to also note that the following losses can’t be set off against any other head of income</a:t>
            </a:r>
            <a:r>
              <a:rPr lang="en-US" dirty="0">
                <a:latin typeface="Cambria" panose="02040503050406030204" pitchFamily="18" charset="0"/>
                <a:ea typeface="Cambria" panose="02040503050406030204" pitchFamily="18" charset="0"/>
              </a:rPr>
              <a:t>:</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Speculative Business loss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Specified business loss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Capital Losses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Losses from an activity of owning and maintaining race-horses</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7B9794E-D304-5D44-0071-EE3ADE7E2F9F}"/>
              </a:ext>
            </a:extLst>
          </p:cNvPr>
          <p:cNvSpPr>
            <a:spLocks noGrp="1"/>
          </p:cNvSpPr>
          <p:nvPr>
            <p:ph type="sldNum" sz="quarter" idx="12"/>
          </p:nvPr>
        </p:nvSpPr>
        <p:spPr/>
        <p:txBody>
          <a:bodyPr/>
          <a:lstStyle/>
          <a:p>
            <a:fld id="{94013DF8-6EF8-4A98-8821-E6468C17C0C3}" type="slidenum">
              <a:rPr lang="en-IN" smtClean="0"/>
              <a:t>60</a:t>
            </a:fld>
            <a:endParaRPr lang="en-IN"/>
          </a:p>
        </p:txBody>
      </p:sp>
    </p:spTree>
    <p:extLst>
      <p:ext uri="{BB962C8B-B14F-4D97-AF65-F5344CB8AC3E}">
        <p14:creationId xmlns:p14="http://schemas.microsoft.com/office/powerpoint/2010/main" val="75663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01A-09BF-1557-47E9-2DD146404DD2}"/>
              </a:ext>
            </a:extLst>
          </p:cNvPr>
          <p:cNvSpPr>
            <a:spLocks noGrp="1"/>
          </p:cNvSpPr>
          <p:nvPr>
            <p:ph type="title"/>
          </p:nvPr>
        </p:nvSpPr>
        <p:spPr/>
        <p:txBody>
          <a:bodyPr/>
          <a:lstStyle/>
          <a:p>
            <a:r>
              <a:rPr lang="en-US" dirty="0"/>
              <a:t>Set Off and Carry Forward of Losses</a:t>
            </a:r>
            <a:endParaRPr lang="en-IN" dirty="0"/>
          </a:p>
        </p:txBody>
      </p:sp>
      <p:sp>
        <p:nvSpPr>
          <p:cNvPr id="3" name="Content Placeholder 2">
            <a:extLst>
              <a:ext uri="{FF2B5EF4-FFF2-40B4-BE49-F238E27FC236}">
                <a16:creationId xmlns:a16="http://schemas.microsoft.com/office/drawing/2014/main" id="{9339F949-17A5-21ED-EE37-0A72D8937922}"/>
              </a:ext>
            </a:extLst>
          </p:cNvPr>
          <p:cNvSpPr>
            <a:spLocks noGrp="1"/>
          </p:cNvSpPr>
          <p:nvPr>
            <p:ph idx="1"/>
          </p:nvPr>
        </p:nvSpPr>
        <p:spPr>
          <a:xfrm>
            <a:off x="1103312" y="1447800"/>
            <a:ext cx="10087427" cy="5268686"/>
          </a:xfrm>
        </p:spPr>
        <p:txBody>
          <a:bodyPr>
            <a:normAutofit/>
          </a:bodyPr>
          <a:lstStyle/>
          <a:p>
            <a:pPr marL="0" indent="0" algn="just">
              <a:buNone/>
            </a:pPr>
            <a:r>
              <a:rPr lang="en-US" sz="3200" b="1" dirty="0">
                <a:latin typeface="Cambria" panose="02040503050406030204" pitchFamily="18" charset="0"/>
                <a:ea typeface="Cambria" panose="02040503050406030204" pitchFamily="18" charset="0"/>
              </a:rPr>
              <a:t>Carry forward of losses</a:t>
            </a:r>
          </a:p>
          <a:p>
            <a:pPr marL="0" indent="0" algn="just">
              <a:buNone/>
            </a:pPr>
            <a:r>
              <a:rPr lang="en-US" dirty="0">
                <a:latin typeface="Cambria" panose="02040503050406030204" pitchFamily="18" charset="0"/>
                <a:ea typeface="Cambria" panose="02040503050406030204" pitchFamily="18" charset="0"/>
              </a:rPr>
              <a:t>After making the appropriate and permissible intra-head and inter-head adjustments, there could still be unadjusted losses. These unadjusted losses can be carried forward to future years for adjustments against income of these years. The rules as regards carry forward differ slightly for different heads of income</a:t>
            </a:r>
          </a:p>
          <a:p>
            <a:pPr marL="0" indent="0" algn="just">
              <a:buNone/>
            </a:pPr>
            <a:r>
              <a:rPr lang="en-US" b="1" dirty="0">
                <a:latin typeface="Cambria" panose="02040503050406030204" pitchFamily="18" charset="0"/>
                <a:ea typeface="Cambria" panose="02040503050406030204" pitchFamily="18" charset="0"/>
              </a:rPr>
              <a:t>Losses from House Property :</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carry forward up to next 8 assessment years from the assessment year in which the loss was incurred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adjusted only against Income from house property</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carried forward even if the return of income for the loss year is belatedly filed.</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7B9794E-D304-5D44-0071-EE3ADE7E2F9F}"/>
              </a:ext>
            </a:extLst>
          </p:cNvPr>
          <p:cNvSpPr>
            <a:spLocks noGrp="1"/>
          </p:cNvSpPr>
          <p:nvPr>
            <p:ph type="sldNum" sz="quarter" idx="12"/>
          </p:nvPr>
        </p:nvSpPr>
        <p:spPr/>
        <p:txBody>
          <a:bodyPr/>
          <a:lstStyle/>
          <a:p>
            <a:fld id="{94013DF8-6EF8-4A98-8821-E6468C17C0C3}" type="slidenum">
              <a:rPr lang="en-IN" smtClean="0"/>
              <a:t>61</a:t>
            </a:fld>
            <a:endParaRPr lang="en-IN"/>
          </a:p>
        </p:txBody>
      </p:sp>
    </p:spTree>
    <p:extLst>
      <p:ext uri="{BB962C8B-B14F-4D97-AF65-F5344CB8AC3E}">
        <p14:creationId xmlns:p14="http://schemas.microsoft.com/office/powerpoint/2010/main" val="2928710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01A-09BF-1557-47E9-2DD146404DD2}"/>
              </a:ext>
            </a:extLst>
          </p:cNvPr>
          <p:cNvSpPr>
            <a:spLocks noGrp="1"/>
          </p:cNvSpPr>
          <p:nvPr>
            <p:ph type="title"/>
          </p:nvPr>
        </p:nvSpPr>
        <p:spPr/>
        <p:txBody>
          <a:bodyPr/>
          <a:lstStyle/>
          <a:p>
            <a:r>
              <a:rPr lang="en-US" dirty="0"/>
              <a:t>Set Off and Carry Forward of Losses</a:t>
            </a:r>
            <a:endParaRPr lang="en-IN" dirty="0"/>
          </a:p>
        </p:txBody>
      </p:sp>
      <p:sp>
        <p:nvSpPr>
          <p:cNvPr id="3" name="Content Placeholder 2">
            <a:extLst>
              <a:ext uri="{FF2B5EF4-FFF2-40B4-BE49-F238E27FC236}">
                <a16:creationId xmlns:a16="http://schemas.microsoft.com/office/drawing/2014/main" id="{9339F949-17A5-21ED-EE37-0A72D8937922}"/>
              </a:ext>
            </a:extLst>
          </p:cNvPr>
          <p:cNvSpPr>
            <a:spLocks noGrp="1"/>
          </p:cNvSpPr>
          <p:nvPr>
            <p:ph idx="1"/>
          </p:nvPr>
        </p:nvSpPr>
        <p:spPr>
          <a:xfrm>
            <a:off x="1103312" y="1447800"/>
            <a:ext cx="10087427" cy="5268686"/>
          </a:xfrm>
        </p:spPr>
        <p:txBody>
          <a:bodyPr>
            <a:normAutofit/>
          </a:bodyPr>
          <a:lstStyle/>
          <a:p>
            <a:pPr marL="0" indent="0" algn="just">
              <a:buNone/>
            </a:pPr>
            <a:r>
              <a:rPr lang="en-US" sz="3200" b="1" dirty="0">
                <a:latin typeface="Cambria" panose="02040503050406030204" pitchFamily="18" charset="0"/>
                <a:ea typeface="Cambria" panose="02040503050406030204" pitchFamily="18" charset="0"/>
              </a:rPr>
              <a:t>Carry forward of losses</a:t>
            </a:r>
          </a:p>
          <a:p>
            <a:pPr marL="0" indent="0" algn="just">
              <a:buNone/>
            </a:pPr>
            <a:r>
              <a:rPr lang="en-US" dirty="0">
                <a:solidFill>
                  <a:srgbClr val="DDDDDD"/>
                </a:solidFill>
                <a:latin typeface="Cambria" panose="02040503050406030204" pitchFamily="18" charset="0"/>
                <a:ea typeface="Cambria" panose="02040503050406030204" pitchFamily="18" charset="0"/>
              </a:rPr>
              <a:t>After making the appropriate and permissible intra-head and inter-head adjustments, there could still be unadjusted losses. These unadjusted losses can be carried forward to future years for adjustments against income of these years. The rules as regards carry forward differ slightly for different heads of income</a:t>
            </a:r>
          </a:p>
          <a:p>
            <a:pPr marL="0" indent="0" algn="just">
              <a:buNone/>
            </a:pPr>
            <a:r>
              <a:rPr lang="en-US" b="1" dirty="0">
                <a:latin typeface="Cambria" panose="02040503050406030204" pitchFamily="18" charset="0"/>
                <a:ea typeface="Cambria" panose="02040503050406030204" pitchFamily="18" charset="0"/>
              </a:rPr>
              <a:t>Losses from Non-speculative Business (Regular Business) Loss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carry forward up to next 8 assessment years from the assessment year in which the loss was incurred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adjusted only against Income from business or profession</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Not necessary to continue the business at the time of set off in future years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Cannot be carried forward if the return is not filed within the original due date.</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7B9794E-D304-5D44-0071-EE3ADE7E2F9F}"/>
              </a:ext>
            </a:extLst>
          </p:cNvPr>
          <p:cNvSpPr>
            <a:spLocks noGrp="1"/>
          </p:cNvSpPr>
          <p:nvPr>
            <p:ph type="sldNum" sz="quarter" idx="12"/>
          </p:nvPr>
        </p:nvSpPr>
        <p:spPr/>
        <p:txBody>
          <a:bodyPr/>
          <a:lstStyle/>
          <a:p>
            <a:fld id="{94013DF8-6EF8-4A98-8821-E6468C17C0C3}" type="slidenum">
              <a:rPr lang="en-IN" smtClean="0"/>
              <a:t>62</a:t>
            </a:fld>
            <a:endParaRPr lang="en-IN"/>
          </a:p>
        </p:txBody>
      </p:sp>
    </p:spTree>
    <p:extLst>
      <p:ext uri="{BB962C8B-B14F-4D97-AF65-F5344CB8AC3E}">
        <p14:creationId xmlns:p14="http://schemas.microsoft.com/office/powerpoint/2010/main" val="3677952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01A-09BF-1557-47E9-2DD146404DD2}"/>
              </a:ext>
            </a:extLst>
          </p:cNvPr>
          <p:cNvSpPr>
            <a:spLocks noGrp="1"/>
          </p:cNvSpPr>
          <p:nvPr>
            <p:ph type="title"/>
          </p:nvPr>
        </p:nvSpPr>
        <p:spPr/>
        <p:txBody>
          <a:bodyPr/>
          <a:lstStyle/>
          <a:p>
            <a:r>
              <a:rPr lang="en-US" dirty="0"/>
              <a:t>Set Off and Carry Forward of Losses</a:t>
            </a:r>
            <a:endParaRPr lang="en-IN" dirty="0"/>
          </a:p>
        </p:txBody>
      </p:sp>
      <p:sp>
        <p:nvSpPr>
          <p:cNvPr id="3" name="Content Placeholder 2">
            <a:extLst>
              <a:ext uri="{FF2B5EF4-FFF2-40B4-BE49-F238E27FC236}">
                <a16:creationId xmlns:a16="http://schemas.microsoft.com/office/drawing/2014/main" id="{9339F949-17A5-21ED-EE37-0A72D8937922}"/>
              </a:ext>
            </a:extLst>
          </p:cNvPr>
          <p:cNvSpPr>
            <a:spLocks noGrp="1"/>
          </p:cNvSpPr>
          <p:nvPr>
            <p:ph idx="1"/>
          </p:nvPr>
        </p:nvSpPr>
        <p:spPr>
          <a:xfrm>
            <a:off x="1103312" y="1447800"/>
            <a:ext cx="10087427" cy="5268686"/>
          </a:xfrm>
        </p:spPr>
        <p:txBody>
          <a:bodyPr>
            <a:normAutofit/>
          </a:bodyPr>
          <a:lstStyle/>
          <a:p>
            <a:pPr marL="0" indent="0" algn="just">
              <a:buNone/>
            </a:pPr>
            <a:r>
              <a:rPr lang="en-US" sz="3200" b="1" dirty="0">
                <a:latin typeface="Cambria" panose="02040503050406030204" pitchFamily="18" charset="0"/>
                <a:ea typeface="Cambria" panose="02040503050406030204" pitchFamily="18" charset="0"/>
              </a:rPr>
              <a:t>Carry forward of losses</a:t>
            </a:r>
          </a:p>
          <a:p>
            <a:pPr marL="0" indent="0" algn="just">
              <a:buNone/>
            </a:pPr>
            <a:r>
              <a:rPr lang="en-US" dirty="0">
                <a:solidFill>
                  <a:srgbClr val="DDDDDD"/>
                </a:solidFill>
                <a:latin typeface="Cambria" panose="02040503050406030204" pitchFamily="18" charset="0"/>
                <a:ea typeface="Cambria" panose="02040503050406030204" pitchFamily="18" charset="0"/>
              </a:rPr>
              <a:t>After making the appropriate and permissible intra-head and inter-head adjustments, there could still be unadjusted losses. These unadjusted losses can be carried forward to future years for adjustments against income of these years. The rules as regards carry forward differ slightly for different heads of income</a:t>
            </a:r>
          </a:p>
          <a:p>
            <a:pPr marL="0" indent="0" algn="just">
              <a:buNone/>
            </a:pPr>
            <a:r>
              <a:rPr lang="en-US" b="1" dirty="0">
                <a:latin typeface="Cambria" panose="02040503050406030204" pitchFamily="18" charset="0"/>
                <a:ea typeface="Cambria" panose="02040503050406030204" pitchFamily="18" charset="0"/>
              </a:rPr>
              <a:t>Speculative Business Loss: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carry forward up to next 4 assessment years from the assessment year in which the loss was incurred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adjusted only against Income from speculative business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Cannot be carried forward if the return is not filed within the original due date.</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Not necessary to continue the business at the time of set off in future years</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7B9794E-D304-5D44-0071-EE3ADE7E2F9F}"/>
              </a:ext>
            </a:extLst>
          </p:cNvPr>
          <p:cNvSpPr>
            <a:spLocks noGrp="1"/>
          </p:cNvSpPr>
          <p:nvPr>
            <p:ph type="sldNum" sz="quarter" idx="12"/>
          </p:nvPr>
        </p:nvSpPr>
        <p:spPr/>
        <p:txBody>
          <a:bodyPr/>
          <a:lstStyle/>
          <a:p>
            <a:fld id="{94013DF8-6EF8-4A98-8821-E6468C17C0C3}" type="slidenum">
              <a:rPr lang="en-IN" smtClean="0"/>
              <a:t>63</a:t>
            </a:fld>
            <a:endParaRPr lang="en-IN"/>
          </a:p>
        </p:txBody>
      </p:sp>
    </p:spTree>
    <p:extLst>
      <p:ext uri="{BB962C8B-B14F-4D97-AF65-F5344CB8AC3E}">
        <p14:creationId xmlns:p14="http://schemas.microsoft.com/office/powerpoint/2010/main" val="244698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01A-09BF-1557-47E9-2DD146404DD2}"/>
              </a:ext>
            </a:extLst>
          </p:cNvPr>
          <p:cNvSpPr>
            <a:spLocks noGrp="1"/>
          </p:cNvSpPr>
          <p:nvPr>
            <p:ph type="title"/>
          </p:nvPr>
        </p:nvSpPr>
        <p:spPr/>
        <p:txBody>
          <a:bodyPr/>
          <a:lstStyle/>
          <a:p>
            <a:r>
              <a:rPr lang="en-US" dirty="0"/>
              <a:t>Set Off and Carry Forward of Losses</a:t>
            </a:r>
            <a:endParaRPr lang="en-IN" dirty="0"/>
          </a:p>
        </p:txBody>
      </p:sp>
      <p:sp>
        <p:nvSpPr>
          <p:cNvPr id="3" name="Content Placeholder 2">
            <a:extLst>
              <a:ext uri="{FF2B5EF4-FFF2-40B4-BE49-F238E27FC236}">
                <a16:creationId xmlns:a16="http://schemas.microsoft.com/office/drawing/2014/main" id="{9339F949-17A5-21ED-EE37-0A72D8937922}"/>
              </a:ext>
            </a:extLst>
          </p:cNvPr>
          <p:cNvSpPr>
            <a:spLocks noGrp="1"/>
          </p:cNvSpPr>
          <p:nvPr>
            <p:ph idx="1"/>
          </p:nvPr>
        </p:nvSpPr>
        <p:spPr>
          <a:xfrm>
            <a:off x="1103312" y="1447800"/>
            <a:ext cx="10087427" cy="5268686"/>
          </a:xfrm>
        </p:spPr>
        <p:txBody>
          <a:bodyPr>
            <a:normAutofit/>
          </a:bodyPr>
          <a:lstStyle/>
          <a:p>
            <a:pPr marL="0" indent="0" algn="just">
              <a:buNone/>
            </a:pPr>
            <a:r>
              <a:rPr lang="en-US" sz="3200" b="1" dirty="0">
                <a:latin typeface="Cambria" panose="02040503050406030204" pitchFamily="18" charset="0"/>
                <a:ea typeface="Cambria" panose="02040503050406030204" pitchFamily="18" charset="0"/>
              </a:rPr>
              <a:t>Carry forward of losses</a:t>
            </a:r>
          </a:p>
          <a:p>
            <a:pPr marL="0" indent="0" algn="just">
              <a:buNone/>
            </a:pPr>
            <a:r>
              <a:rPr lang="en-US" dirty="0">
                <a:solidFill>
                  <a:srgbClr val="DDDDDD"/>
                </a:solidFill>
                <a:latin typeface="Cambria" panose="02040503050406030204" pitchFamily="18" charset="0"/>
                <a:ea typeface="Cambria" panose="02040503050406030204" pitchFamily="18" charset="0"/>
              </a:rPr>
              <a:t>After making the appropriate and permissible intra-head and inter-head adjustments, there could still be unadjusted losses. These unadjusted losses can be carried forward to future years for adjustments against income of these years. The rules as regards carry forward differ slightly for different heads of income</a:t>
            </a:r>
          </a:p>
          <a:p>
            <a:pPr marL="0" indent="0" algn="just">
              <a:buNone/>
            </a:pPr>
            <a:r>
              <a:rPr lang="en-US" b="1" dirty="0">
                <a:latin typeface="Cambria" panose="02040503050406030204" pitchFamily="18" charset="0"/>
                <a:ea typeface="Cambria" panose="02040503050406030204" pitchFamily="18" charset="0"/>
              </a:rPr>
              <a:t>Capital Losses: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 be carry forward up to next 8 assessment years from the assessment year in which the loss was incurred</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Long-term capital losses can be adjusted only against long-term capital gains.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Short-term capital losses can be set off against long-term capital gains as well as short-term capital gains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Cannot be carried forward if the return is not filed within the original due date</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77B9794E-D304-5D44-0071-EE3ADE7E2F9F}"/>
              </a:ext>
            </a:extLst>
          </p:cNvPr>
          <p:cNvSpPr>
            <a:spLocks noGrp="1"/>
          </p:cNvSpPr>
          <p:nvPr>
            <p:ph type="sldNum" sz="quarter" idx="12"/>
          </p:nvPr>
        </p:nvSpPr>
        <p:spPr/>
        <p:txBody>
          <a:bodyPr/>
          <a:lstStyle/>
          <a:p>
            <a:fld id="{94013DF8-6EF8-4A98-8821-E6468C17C0C3}" type="slidenum">
              <a:rPr lang="en-IN" smtClean="0"/>
              <a:t>64</a:t>
            </a:fld>
            <a:endParaRPr lang="en-IN"/>
          </a:p>
        </p:txBody>
      </p:sp>
    </p:spTree>
    <p:extLst>
      <p:ext uri="{BB962C8B-B14F-4D97-AF65-F5344CB8AC3E}">
        <p14:creationId xmlns:p14="http://schemas.microsoft.com/office/powerpoint/2010/main" val="127563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C5C0-678B-7D78-117D-43631DEC7985}"/>
              </a:ext>
            </a:extLst>
          </p:cNvPr>
          <p:cNvSpPr>
            <a:spLocks noGrp="1"/>
          </p:cNvSpPr>
          <p:nvPr>
            <p:ph type="title"/>
          </p:nvPr>
        </p:nvSpPr>
        <p:spPr/>
        <p:txBody>
          <a:bodyPr/>
          <a:lstStyle/>
          <a:p>
            <a:r>
              <a:rPr lang="en-IN" dirty="0"/>
              <a:t>TDS </a:t>
            </a:r>
            <a:r>
              <a:rPr lang="en-IN" sz="3600" dirty="0"/>
              <a:t>(TAX DEDUCTED AT SOURCE)</a:t>
            </a:r>
          </a:p>
        </p:txBody>
      </p:sp>
      <p:sp>
        <p:nvSpPr>
          <p:cNvPr id="3" name="Content Placeholder 2">
            <a:extLst>
              <a:ext uri="{FF2B5EF4-FFF2-40B4-BE49-F238E27FC236}">
                <a16:creationId xmlns:a16="http://schemas.microsoft.com/office/drawing/2014/main" id="{536C59BD-819B-5502-44EF-5FB1FAA5175F}"/>
              </a:ext>
            </a:extLst>
          </p:cNvPr>
          <p:cNvSpPr>
            <a:spLocks noGrp="1"/>
          </p:cNvSpPr>
          <p:nvPr>
            <p:ph idx="1"/>
          </p:nvPr>
        </p:nvSpPr>
        <p:spPr>
          <a:xfrm>
            <a:off x="1103312" y="1567544"/>
            <a:ext cx="10087427" cy="4680856"/>
          </a:xfrm>
        </p:spPr>
        <p:txBody>
          <a:bodyPr/>
          <a:lstStyle/>
          <a:p>
            <a:pPr marL="0" indent="0" algn="just">
              <a:buNone/>
            </a:pPr>
            <a:r>
              <a:rPr lang="en-US" dirty="0">
                <a:latin typeface="Cambria" panose="02040503050406030204" pitchFamily="18" charset="0"/>
                <a:ea typeface="Cambria" panose="02040503050406030204" pitchFamily="18" charset="0"/>
              </a:rPr>
              <a:t>The concept of TDS was introduced with an aim to collect tax from the very source of income. As per this concept, a person (</a:t>
            </a:r>
            <a:r>
              <a:rPr lang="en-US" dirty="0" err="1">
                <a:latin typeface="Cambria" panose="02040503050406030204" pitchFamily="18" charset="0"/>
                <a:ea typeface="Cambria" panose="02040503050406030204" pitchFamily="18" charset="0"/>
              </a:rPr>
              <a:t>deductor</a:t>
            </a:r>
            <a:r>
              <a:rPr lang="en-US" dirty="0">
                <a:latin typeface="Cambria" panose="02040503050406030204" pitchFamily="18" charset="0"/>
                <a:ea typeface="Cambria" panose="02040503050406030204" pitchFamily="18" charset="0"/>
              </a:rPr>
              <a:t>) who is liable to make payment of specified nature to any other person (</a:t>
            </a:r>
            <a:r>
              <a:rPr lang="en-US" dirty="0" err="1">
                <a:latin typeface="Cambria" panose="02040503050406030204" pitchFamily="18" charset="0"/>
                <a:ea typeface="Cambria" panose="02040503050406030204" pitchFamily="18" charset="0"/>
              </a:rPr>
              <a:t>deductee</a:t>
            </a:r>
            <a:r>
              <a:rPr lang="en-US" dirty="0">
                <a:latin typeface="Cambria" panose="02040503050406030204" pitchFamily="18" charset="0"/>
                <a:ea typeface="Cambria" panose="02040503050406030204" pitchFamily="18" charset="0"/>
              </a:rPr>
              <a:t>) shall deduct tax at source and remit the same into the account of the Central Government. </a:t>
            </a:r>
          </a:p>
          <a:p>
            <a:pPr marL="0" indent="0" algn="just">
              <a:buNone/>
            </a:pPr>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deductee</a:t>
            </a:r>
            <a:r>
              <a:rPr lang="en-US" dirty="0">
                <a:latin typeface="Cambria" panose="02040503050406030204" pitchFamily="18" charset="0"/>
                <a:ea typeface="Cambria" panose="02040503050406030204" pitchFamily="18" charset="0"/>
              </a:rPr>
              <a:t> from whose income tax has been deducted at source would be entitled to get credit of the amount so deducted on the basis of Form 26AS or TDS certificate issued by the </a:t>
            </a:r>
            <a:r>
              <a:rPr lang="en-US" dirty="0" err="1">
                <a:latin typeface="Cambria" panose="02040503050406030204" pitchFamily="18" charset="0"/>
                <a:ea typeface="Cambria" panose="02040503050406030204" pitchFamily="18" charset="0"/>
              </a:rPr>
              <a:t>deductor</a:t>
            </a:r>
            <a:r>
              <a:rPr lang="en-US" dirty="0">
                <a:latin typeface="Cambria" panose="02040503050406030204" pitchFamily="18" charset="0"/>
                <a:ea typeface="Cambria" panose="02040503050406030204" pitchFamily="18" charset="0"/>
              </a:rPr>
              <a:t>.</a:t>
            </a:r>
          </a:p>
          <a:p>
            <a:pPr marL="0" indent="0" algn="just">
              <a:buNone/>
            </a:pPr>
            <a:r>
              <a:rPr lang="en-US" b="1" dirty="0">
                <a:latin typeface="Cambria" panose="02040503050406030204" pitchFamily="18" charset="0"/>
                <a:ea typeface="Cambria" panose="02040503050406030204" pitchFamily="18" charset="0"/>
              </a:rPr>
              <a:t>Rates for deduct of tax at source</a:t>
            </a:r>
          </a:p>
          <a:p>
            <a:pPr marL="0" indent="0" algn="just">
              <a:buNone/>
            </a:pPr>
            <a:r>
              <a:rPr lang="en-US" dirty="0">
                <a:latin typeface="Cambria" panose="02040503050406030204" pitchFamily="18" charset="0"/>
                <a:ea typeface="Cambria" panose="02040503050406030204" pitchFamily="18" charset="0"/>
              </a:rPr>
              <a:t>Taxes shall be deducted at the rates specified in the relevant provisions of the Act or the First Schedule to the Finance Act.</a:t>
            </a:r>
          </a:p>
          <a:p>
            <a:pPr marL="0" indent="0" algn="just">
              <a:buNone/>
            </a:pPr>
            <a:r>
              <a:rPr lang="en-US" sz="3200" dirty="0">
                <a:latin typeface="Cambria" panose="02040503050406030204" pitchFamily="18" charset="0"/>
                <a:ea typeface="Cambria" panose="02040503050406030204" pitchFamily="18" charset="0"/>
                <a:hlinkClick r:id="rId2" action="ppaction://hlinkfile"/>
              </a:rPr>
              <a:t>TDS Rates</a:t>
            </a:r>
            <a:endParaRPr lang="en-IN" sz="3200"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6943744F-7EFF-67B9-908F-2726AB8A9357}"/>
              </a:ext>
            </a:extLst>
          </p:cNvPr>
          <p:cNvSpPr>
            <a:spLocks noGrp="1"/>
          </p:cNvSpPr>
          <p:nvPr>
            <p:ph type="sldNum" sz="quarter" idx="12"/>
          </p:nvPr>
        </p:nvSpPr>
        <p:spPr/>
        <p:txBody>
          <a:bodyPr/>
          <a:lstStyle/>
          <a:p>
            <a:fld id="{94013DF8-6EF8-4A98-8821-E6468C17C0C3}" type="slidenum">
              <a:rPr lang="en-IN" smtClean="0"/>
              <a:t>65</a:t>
            </a:fld>
            <a:endParaRPr lang="en-IN"/>
          </a:p>
        </p:txBody>
      </p:sp>
    </p:spTree>
    <p:extLst>
      <p:ext uri="{BB962C8B-B14F-4D97-AF65-F5344CB8AC3E}">
        <p14:creationId xmlns:p14="http://schemas.microsoft.com/office/powerpoint/2010/main" val="257158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C5C0-678B-7D78-117D-43631DEC7985}"/>
              </a:ext>
            </a:extLst>
          </p:cNvPr>
          <p:cNvSpPr>
            <a:spLocks noGrp="1"/>
          </p:cNvSpPr>
          <p:nvPr>
            <p:ph type="title"/>
          </p:nvPr>
        </p:nvSpPr>
        <p:spPr/>
        <p:txBody>
          <a:bodyPr/>
          <a:lstStyle/>
          <a:p>
            <a:r>
              <a:rPr lang="en-IN" dirty="0"/>
              <a:t>TDS </a:t>
            </a:r>
            <a:r>
              <a:rPr lang="en-IN" sz="3600" dirty="0"/>
              <a:t>(TAX DEDUCTED AT SOURCE)</a:t>
            </a:r>
          </a:p>
        </p:txBody>
      </p:sp>
      <p:sp>
        <p:nvSpPr>
          <p:cNvPr id="3" name="Content Placeholder 2">
            <a:extLst>
              <a:ext uri="{FF2B5EF4-FFF2-40B4-BE49-F238E27FC236}">
                <a16:creationId xmlns:a16="http://schemas.microsoft.com/office/drawing/2014/main" id="{536C59BD-819B-5502-44EF-5FB1FAA5175F}"/>
              </a:ext>
            </a:extLst>
          </p:cNvPr>
          <p:cNvSpPr>
            <a:spLocks noGrp="1"/>
          </p:cNvSpPr>
          <p:nvPr>
            <p:ph idx="1"/>
          </p:nvPr>
        </p:nvSpPr>
        <p:spPr>
          <a:xfrm>
            <a:off x="1103312" y="1567544"/>
            <a:ext cx="10087427" cy="4680856"/>
          </a:xfrm>
        </p:spPr>
        <p:txBody>
          <a:bodyPr/>
          <a:lstStyle/>
          <a:p>
            <a:pPr marL="0" indent="0" algn="just">
              <a:buNone/>
            </a:pPr>
            <a:r>
              <a:rPr lang="en-US" b="1" dirty="0">
                <a:latin typeface="Cambria" panose="02040503050406030204" pitchFamily="18" charset="0"/>
                <a:ea typeface="Cambria" panose="02040503050406030204" pitchFamily="18" charset="0"/>
              </a:rPr>
              <a:t>How to pay Tax Deducted/Collected at source?</a:t>
            </a:r>
          </a:p>
          <a:p>
            <a:pPr marL="0" indent="0" algn="just">
              <a:buNone/>
            </a:pPr>
            <a:r>
              <a:rPr lang="en-US" dirty="0">
                <a:latin typeface="Cambria" panose="02040503050406030204" pitchFamily="18" charset="0"/>
                <a:ea typeface="Cambria" panose="02040503050406030204" pitchFamily="18" charset="0"/>
              </a:rPr>
              <a:t>Tax deducted or collected at source shall be deposited to the credit of the Central Government by following modes:</a:t>
            </a:r>
          </a:p>
          <a:p>
            <a:pPr marL="0" indent="0" algn="just">
              <a:buNone/>
            </a:pPr>
            <a:r>
              <a:rPr lang="en-US" dirty="0">
                <a:latin typeface="Cambria" panose="02040503050406030204" pitchFamily="18" charset="0"/>
                <a:ea typeface="Cambria" panose="02040503050406030204" pitchFamily="18" charset="0"/>
              </a:rPr>
              <a:t>1) Electronic mode: E-Payment is mandatory for</a:t>
            </a:r>
          </a:p>
          <a:p>
            <a:pPr marL="0" indent="0" algn="just">
              <a:buNone/>
            </a:pPr>
            <a:r>
              <a:rPr lang="en-US" dirty="0">
                <a:latin typeface="Cambria" panose="02040503050406030204" pitchFamily="18" charset="0"/>
                <a:ea typeface="Cambria" panose="02040503050406030204" pitchFamily="18" charset="0"/>
              </a:rPr>
              <a:t>		a) All corporate assesses; and</a:t>
            </a:r>
          </a:p>
          <a:p>
            <a:pPr marL="0" indent="0" algn="just">
              <a:buNone/>
            </a:pPr>
            <a:r>
              <a:rPr lang="en-US" dirty="0">
                <a:latin typeface="Cambria" panose="02040503050406030204" pitchFamily="18" charset="0"/>
                <a:ea typeface="Cambria" panose="02040503050406030204" pitchFamily="18" charset="0"/>
              </a:rPr>
              <a:t>		b) All assesses (other than company) to whom provisions of section 44AB of the 				Income Tax Act, 1961 are applicable.</a:t>
            </a:r>
          </a:p>
          <a:p>
            <a:pPr marL="0" indent="0" algn="just">
              <a:buNone/>
            </a:pPr>
            <a:r>
              <a:rPr lang="en-US" dirty="0">
                <a:latin typeface="Cambria" panose="02040503050406030204" pitchFamily="18" charset="0"/>
                <a:ea typeface="Cambria" panose="02040503050406030204" pitchFamily="18" charset="0"/>
              </a:rPr>
              <a:t>2) Physical Mode: By furnishing the Challan 281 in the authorized bank branch</a:t>
            </a:r>
          </a:p>
          <a:p>
            <a:pPr marL="0" indent="0" algn="just">
              <a:buNone/>
            </a:pPr>
            <a:endParaRPr lang="en-US"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6943744F-7EFF-67B9-908F-2726AB8A9357}"/>
              </a:ext>
            </a:extLst>
          </p:cNvPr>
          <p:cNvSpPr>
            <a:spLocks noGrp="1"/>
          </p:cNvSpPr>
          <p:nvPr>
            <p:ph type="sldNum" sz="quarter" idx="12"/>
          </p:nvPr>
        </p:nvSpPr>
        <p:spPr/>
        <p:txBody>
          <a:bodyPr/>
          <a:lstStyle/>
          <a:p>
            <a:fld id="{94013DF8-6EF8-4A98-8821-E6468C17C0C3}" type="slidenum">
              <a:rPr lang="en-IN" smtClean="0"/>
              <a:t>66</a:t>
            </a:fld>
            <a:endParaRPr lang="en-IN"/>
          </a:p>
        </p:txBody>
      </p:sp>
    </p:spTree>
    <p:extLst>
      <p:ext uri="{BB962C8B-B14F-4D97-AF65-F5344CB8AC3E}">
        <p14:creationId xmlns:p14="http://schemas.microsoft.com/office/powerpoint/2010/main" val="3147900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C5C0-678B-7D78-117D-43631DEC7985}"/>
              </a:ext>
            </a:extLst>
          </p:cNvPr>
          <p:cNvSpPr>
            <a:spLocks noGrp="1"/>
          </p:cNvSpPr>
          <p:nvPr>
            <p:ph type="title"/>
          </p:nvPr>
        </p:nvSpPr>
        <p:spPr/>
        <p:txBody>
          <a:bodyPr/>
          <a:lstStyle/>
          <a:p>
            <a:r>
              <a:rPr lang="en-IN" dirty="0"/>
              <a:t>TCS </a:t>
            </a:r>
            <a:r>
              <a:rPr lang="en-IN" sz="3600" dirty="0"/>
              <a:t>(TAX COLLECTION AT SOURCE)</a:t>
            </a:r>
          </a:p>
        </p:txBody>
      </p:sp>
      <p:sp>
        <p:nvSpPr>
          <p:cNvPr id="3" name="Content Placeholder 2">
            <a:extLst>
              <a:ext uri="{FF2B5EF4-FFF2-40B4-BE49-F238E27FC236}">
                <a16:creationId xmlns:a16="http://schemas.microsoft.com/office/drawing/2014/main" id="{536C59BD-819B-5502-44EF-5FB1FAA5175F}"/>
              </a:ext>
            </a:extLst>
          </p:cNvPr>
          <p:cNvSpPr>
            <a:spLocks noGrp="1"/>
          </p:cNvSpPr>
          <p:nvPr>
            <p:ph idx="1"/>
          </p:nvPr>
        </p:nvSpPr>
        <p:spPr>
          <a:xfrm>
            <a:off x="1103312" y="1338943"/>
            <a:ext cx="10087427" cy="5410200"/>
          </a:xfrm>
        </p:spPr>
        <p:txBody>
          <a:bodyPr>
            <a:normAutofit fontScale="92500" lnSpcReduction="20000"/>
          </a:bodyPr>
          <a:lstStyle/>
          <a:p>
            <a:pPr marL="0" indent="0" algn="just">
              <a:lnSpc>
                <a:spcPct val="120000"/>
              </a:lnSpc>
              <a:buNone/>
            </a:pPr>
            <a:r>
              <a:rPr lang="en-US" sz="2200" dirty="0">
                <a:latin typeface="Cambria" panose="02040503050406030204" pitchFamily="18" charset="0"/>
                <a:ea typeface="Cambria" panose="02040503050406030204" pitchFamily="18" charset="0"/>
              </a:rPr>
              <a:t>Tax Collected at Source (TCS) is a tax payable by a seller which he collects from the buyer at the time of sale of goods. Section 206 of the Income Tax Act mentions the list of goods on which the seller should collect tax from buyers.</a:t>
            </a:r>
          </a:p>
          <a:p>
            <a:pPr marL="0" indent="0" algn="just">
              <a:lnSpc>
                <a:spcPct val="120000"/>
              </a:lnSpc>
              <a:buNone/>
            </a:pPr>
            <a:endParaRPr lang="en-US" sz="2200" dirty="0">
              <a:latin typeface="Cambria" panose="02040503050406030204" pitchFamily="18" charset="0"/>
              <a:ea typeface="Cambria" panose="02040503050406030204" pitchFamily="18" charset="0"/>
            </a:endParaRPr>
          </a:p>
          <a:p>
            <a:pPr marL="0" indent="0" algn="just">
              <a:buNone/>
            </a:pPr>
            <a:r>
              <a:rPr lang="en-US" b="1" dirty="0">
                <a:latin typeface="Cambria" panose="02040503050406030204" pitchFamily="18" charset="0"/>
                <a:ea typeface="Cambria" panose="02040503050406030204" pitchFamily="18" charset="0"/>
              </a:rPr>
              <a:t>Who is a Seller for TCS?</a:t>
            </a:r>
          </a:p>
          <a:p>
            <a:pPr marL="0" indent="0" algn="just">
              <a:buNone/>
            </a:pPr>
            <a:r>
              <a:rPr lang="en-US" dirty="0">
                <a:latin typeface="Cambria" panose="02040503050406030204" pitchFamily="18" charset="0"/>
                <a:ea typeface="Cambria" panose="02040503050406030204" pitchFamily="18" charset="0"/>
              </a:rPr>
              <a:t>A seller is categorized as any individual or organization authorized under Tax Collected at Source. The following are defined as Sellers –</a:t>
            </a:r>
          </a:p>
          <a:p>
            <a:pPr marL="0" indent="0" algn="just">
              <a:buNone/>
            </a:pPr>
            <a:r>
              <a:rPr lang="en-US" dirty="0">
                <a:latin typeface="Cambria" panose="02040503050406030204" pitchFamily="18" charset="0"/>
                <a:ea typeface="Cambria" panose="02040503050406030204" pitchFamily="18" charset="0"/>
              </a:rPr>
              <a:t>1. Central Government					2. State Government</a:t>
            </a:r>
          </a:p>
          <a:p>
            <a:pPr marL="0" indent="0" algn="just">
              <a:buNone/>
            </a:pPr>
            <a:r>
              <a:rPr lang="en-US" dirty="0">
                <a:latin typeface="Cambria" panose="02040503050406030204" pitchFamily="18" charset="0"/>
                <a:ea typeface="Cambria" panose="02040503050406030204" pitchFamily="18" charset="0"/>
              </a:rPr>
              <a:t>3. Statutory Corporation or Authority		4. Local Authority</a:t>
            </a:r>
          </a:p>
          <a:p>
            <a:pPr marL="0" indent="0" algn="just">
              <a:buNone/>
            </a:pPr>
            <a:r>
              <a:rPr lang="en-US" dirty="0">
                <a:latin typeface="Cambria" panose="02040503050406030204" pitchFamily="18" charset="0"/>
                <a:ea typeface="Cambria" panose="02040503050406030204" pitchFamily="18" charset="0"/>
              </a:rPr>
              <a:t>5. Company								6. Co-operative Society</a:t>
            </a:r>
          </a:p>
          <a:p>
            <a:pPr marL="0" indent="0" algn="just">
              <a:buNone/>
            </a:pPr>
            <a:r>
              <a:rPr lang="en-US" dirty="0">
                <a:latin typeface="Cambria" panose="02040503050406030204" pitchFamily="18" charset="0"/>
                <a:ea typeface="Cambria" panose="02040503050406030204" pitchFamily="18" charset="0"/>
              </a:rPr>
              <a:t>7. Partnership Firms						8. Any Individual or Hindu Undivided Family 											(HUF) defined under the Section 44AB, who has 											gross receipts or total sales that exceed the 												specified financial restricts based on the 												previous year</a:t>
            </a:r>
          </a:p>
          <a:p>
            <a:pPr marL="0" indent="0" algn="just">
              <a:buNone/>
            </a:pPr>
            <a:r>
              <a:rPr lang="en-US" sz="3500" dirty="0">
                <a:latin typeface="Cambria" panose="02040503050406030204" pitchFamily="18" charset="0"/>
                <a:ea typeface="Cambria" panose="02040503050406030204" pitchFamily="18" charset="0"/>
                <a:hlinkClick r:id="rId2" action="ppaction://hlinkfile"/>
              </a:rPr>
              <a:t>TCS</a:t>
            </a:r>
            <a:endParaRPr lang="en-US" sz="3500"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6943744F-7EFF-67B9-908F-2726AB8A9357}"/>
              </a:ext>
            </a:extLst>
          </p:cNvPr>
          <p:cNvSpPr>
            <a:spLocks noGrp="1"/>
          </p:cNvSpPr>
          <p:nvPr>
            <p:ph type="sldNum" sz="quarter" idx="12"/>
          </p:nvPr>
        </p:nvSpPr>
        <p:spPr/>
        <p:txBody>
          <a:bodyPr/>
          <a:lstStyle/>
          <a:p>
            <a:fld id="{94013DF8-6EF8-4A98-8821-E6468C17C0C3}" type="slidenum">
              <a:rPr lang="en-IN" smtClean="0"/>
              <a:t>67</a:t>
            </a:fld>
            <a:endParaRPr lang="en-IN"/>
          </a:p>
        </p:txBody>
      </p:sp>
    </p:spTree>
    <p:extLst>
      <p:ext uri="{BB962C8B-B14F-4D97-AF65-F5344CB8AC3E}">
        <p14:creationId xmlns:p14="http://schemas.microsoft.com/office/powerpoint/2010/main" val="3899574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C5C0-678B-7D78-117D-43631DEC7985}"/>
              </a:ext>
            </a:extLst>
          </p:cNvPr>
          <p:cNvSpPr>
            <a:spLocks noGrp="1"/>
          </p:cNvSpPr>
          <p:nvPr>
            <p:ph type="title"/>
          </p:nvPr>
        </p:nvSpPr>
        <p:spPr/>
        <p:txBody>
          <a:bodyPr/>
          <a:lstStyle/>
          <a:p>
            <a:r>
              <a:rPr lang="en-IN" dirty="0"/>
              <a:t>TCS </a:t>
            </a:r>
            <a:r>
              <a:rPr lang="en-IN" sz="3600" dirty="0"/>
              <a:t>(TAX COLLECTION AT SOURCE)</a:t>
            </a:r>
          </a:p>
        </p:txBody>
      </p:sp>
      <p:sp>
        <p:nvSpPr>
          <p:cNvPr id="3" name="Content Placeholder 2">
            <a:extLst>
              <a:ext uri="{FF2B5EF4-FFF2-40B4-BE49-F238E27FC236}">
                <a16:creationId xmlns:a16="http://schemas.microsoft.com/office/drawing/2014/main" id="{536C59BD-819B-5502-44EF-5FB1FAA5175F}"/>
              </a:ext>
            </a:extLst>
          </p:cNvPr>
          <p:cNvSpPr>
            <a:spLocks noGrp="1"/>
          </p:cNvSpPr>
          <p:nvPr>
            <p:ph idx="1"/>
          </p:nvPr>
        </p:nvSpPr>
        <p:spPr>
          <a:xfrm>
            <a:off x="1103312" y="1338943"/>
            <a:ext cx="10087427" cy="5410200"/>
          </a:xfrm>
        </p:spPr>
        <p:txBody>
          <a:bodyPr>
            <a:normAutofit fontScale="92500" lnSpcReduction="20000"/>
          </a:bodyPr>
          <a:lstStyle/>
          <a:p>
            <a:pPr marL="0" indent="0" algn="just">
              <a:lnSpc>
                <a:spcPct val="120000"/>
              </a:lnSpc>
              <a:buNone/>
            </a:pPr>
            <a:r>
              <a:rPr lang="en-US" sz="2200" dirty="0">
                <a:latin typeface="Cambria" panose="02040503050406030204" pitchFamily="18" charset="0"/>
                <a:ea typeface="Cambria" panose="02040503050406030204" pitchFamily="18" charset="0"/>
              </a:rPr>
              <a:t>Tax Collected at Source (TCS) is a tax payable by a seller which he collects from the buyer at the time of sale of goods. Section 206 of the Income Tax Act mentions the list of goods on which the seller should collect tax from buyers.</a:t>
            </a:r>
          </a:p>
          <a:p>
            <a:pPr marL="0" indent="0" algn="just">
              <a:lnSpc>
                <a:spcPct val="120000"/>
              </a:lnSpc>
              <a:buNone/>
            </a:pPr>
            <a:endParaRPr lang="en-US" sz="2200" dirty="0">
              <a:latin typeface="Cambria" panose="02040503050406030204" pitchFamily="18" charset="0"/>
              <a:ea typeface="Cambria" panose="02040503050406030204" pitchFamily="18" charset="0"/>
            </a:endParaRPr>
          </a:p>
          <a:p>
            <a:pPr marL="0" indent="0" algn="just">
              <a:buNone/>
            </a:pPr>
            <a:r>
              <a:rPr lang="en-US" b="1" dirty="0">
                <a:latin typeface="Cambria" panose="02040503050406030204" pitchFamily="18" charset="0"/>
                <a:ea typeface="Cambria" panose="02040503050406030204" pitchFamily="18" charset="0"/>
              </a:rPr>
              <a:t>Who is a Buyer for TCS?</a:t>
            </a:r>
          </a:p>
          <a:p>
            <a:pPr marL="0" indent="0" algn="just">
              <a:buNone/>
            </a:pPr>
            <a:r>
              <a:rPr lang="en-US" sz="2200" dirty="0">
                <a:latin typeface="Cambria" panose="02040503050406030204" pitchFamily="18" charset="0"/>
                <a:ea typeface="Cambria" panose="02040503050406030204" pitchFamily="18" charset="0"/>
              </a:rPr>
              <a:t>A buyer is </a:t>
            </a:r>
            <a:r>
              <a:rPr lang="en-US" sz="2200" dirty="0" err="1">
                <a:latin typeface="Cambria" panose="02040503050406030204" pitchFamily="18" charset="0"/>
                <a:ea typeface="Cambria" panose="02040503050406030204" pitchFamily="18" charset="0"/>
              </a:rPr>
              <a:t>categorsied</a:t>
            </a:r>
            <a:r>
              <a:rPr lang="en-US" sz="2200" dirty="0">
                <a:latin typeface="Cambria" panose="02040503050406030204" pitchFamily="18" charset="0"/>
                <a:ea typeface="Cambria" panose="02040503050406030204" pitchFamily="18" charset="0"/>
              </a:rPr>
              <a:t> as any individual, who receives the actual goods or the rights of receiving goods at a tender, auction, sale, or other modes. All individuals (except for the below – mentioned list of individuals and organizations) are classified as buyers for TCS –</a:t>
            </a: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r>
              <a:rPr lang="en-US" dirty="0">
                <a:latin typeface="Cambria" panose="02040503050406030204" pitchFamily="18" charset="0"/>
                <a:ea typeface="Cambria" panose="02040503050406030204" pitchFamily="18" charset="0"/>
              </a:rPr>
              <a:t>1. Public Sector Entities</a:t>
            </a:r>
          </a:p>
          <a:p>
            <a:pPr marL="0" indent="0" algn="just">
              <a:buNone/>
            </a:pPr>
            <a:r>
              <a:rPr lang="en-US" dirty="0">
                <a:latin typeface="Cambria" panose="02040503050406030204" pitchFamily="18" charset="0"/>
                <a:ea typeface="Cambria" panose="02040503050406030204" pitchFamily="18" charset="0"/>
              </a:rPr>
              <a:t>2. Central Government</a:t>
            </a:r>
          </a:p>
          <a:p>
            <a:pPr marL="0" indent="0" algn="just">
              <a:buNone/>
            </a:pPr>
            <a:r>
              <a:rPr lang="en-US" dirty="0">
                <a:latin typeface="Cambria" panose="02040503050406030204" pitchFamily="18" charset="0"/>
                <a:ea typeface="Cambria" panose="02040503050406030204" pitchFamily="18" charset="0"/>
              </a:rPr>
              <a:t>3. State Government</a:t>
            </a:r>
          </a:p>
          <a:p>
            <a:pPr marL="0" indent="0" algn="just">
              <a:buNone/>
            </a:pPr>
            <a:r>
              <a:rPr lang="en-US" dirty="0">
                <a:latin typeface="Cambria" panose="02040503050406030204" pitchFamily="18" charset="0"/>
                <a:ea typeface="Cambria" panose="02040503050406030204" pitchFamily="18" charset="0"/>
              </a:rPr>
              <a:t>4. Consulates and any other Trade Representations of a Foreign Nation</a:t>
            </a:r>
          </a:p>
          <a:p>
            <a:pPr marL="0" indent="0" algn="just">
              <a:buNone/>
            </a:pPr>
            <a:r>
              <a:rPr lang="en-US" dirty="0">
                <a:latin typeface="Cambria" panose="02040503050406030204" pitchFamily="18" charset="0"/>
                <a:ea typeface="Cambria" panose="02040503050406030204" pitchFamily="18" charset="0"/>
              </a:rPr>
              <a:t>5. High Commission Embassies</a:t>
            </a:r>
          </a:p>
          <a:p>
            <a:pPr marL="0" indent="0" algn="just">
              <a:buNone/>
            </a:pPr>
            <a:r>
              <a:rPr lang="en-US" dirty="0">
                <a:latin typeface="Cambria" panose="02040503050406030204" pitchFamily="18" charset="0"/>
                <a:ea typeface="Cambria" panose="02040503050406030204" pitchFamily="18" charset="0"/>
              </a:rPr>
              <a:t>6. Clubs such as social clubs or sports clubs</a:t>
            </a:r>
          </a:p>
        </p:txBody>
      </p:sp>
      <p:sp>
        <p:nvSpPr>
          <p:cNvPr id="6" name="Slide Number Placeholder 5">
            <a:extLst>
              <a:ext uri="{FF2B5EF4-FFF2-40B4-BE49-F238E27FC236}">
                <a16:creationId xmlns:a16="http://schemas.microsoft.com/office/drawing/2014/main" id="{6943744F-7EFF-67B9-908F-2726AB8A9357}"/>
              </a:ext>
            </a:extLst>
          </p:cNvPr>
          <p:cNvSpPr>
            <a:spLocks noGrp="1"/>
          </p:cNvSpPr>
          <p:nvPr>
            <p:ph type="sldNum" sz="quarter" idx="12"/>
          </p:nvPr>
        </p:nvSpPr>
        <p:spPr/>
        <p:txBody>
          <a:bodyPr/>
          <a:lstStyle/>
          <a:p>
            <a:fld id="{94013DF8-6EF8-4A98-8821-E6468C17C0C3}" type="slidenum">
              <a:rPr lang="en-IN" smtClean="0"/>
              <a:t>68</a:t>
            </a:fld>
            <a:endParaRPr lang="en-IN"/>
          </a:p>
        </p:txBody>
      </p:sp>
    </p:spTree>
    <p:extLst>
      <p:ext uri="{BB962C8B-B14F-4D97-AF65-F5344CB8AC3E}">
        <p14:creationId xmlns:p14="http://schemas.microsoft.com/office/powerpoint/2010/main" val="95917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C5C0-678B-7D78-117D-43631DEC7985}"/>
              </a:ext>
            </a:extLst>
          </p:cNvPr>
          <p:cNvSpPr>
            <a:spLocks noGrp="1"/>
          </p:cNvSpPr>
          <p:nvPr>
            <p:ph type="title"/>
          </p:nvPr>
        </p:nvSpPr>
        <p:spPr/>
        <p:txBody>
          <a:bodyPr/>
          <a:lstStyle/>
          <a:p>
            <a:r>
              <a:rPr lang="en-IN" dirty="0"/>
              <a:t>TCS </a:t>
            </a:r>
            <a:r>
              <a:rPr lang="en-IN" sz="3600" dirty="0"/>
              <a:t>(TAX COLLECTION AT SOURCE)</a:t>
            </a:r>
          </a:p>
        </p:txBody>
      </p:sp>
      <p:sp>
        <p:nvSpPr>
          <p:cNvPr id="3" name="Content Placeholder 2">
            <a:extLst>
              <a:ext uri="{FF2B5EF4-FFF2-40B4-BE49-F238E27FC236}">
                <a16:creationId xmlns:a16="http://schemas.microsoft.com/office/drawing/2014/main" id="{536C59BD-819B-5502-44EF-5FB1FAA5175F}"/>
              </a:ext>
            </a:extLst>
          </p:cNvPr>
          <p:cNvSpPr>
            <a:spLocks noGrp="1"/>
          </p:cNvSpPr>
          <p:nvPr>
            <p:ph idx="1"/>
          </p:nvPr>
        </p:nvSpPr>
        <p:spPr>
          <a:xfrm>
            <a:off x="1103312" y="1338943"/>
            <a:ext cx="10087427" cy="5410200"/>
          </a:xfrm>
        </p:spPr>
        <p:txBody>
          <a:bodyPr>
            <a:normAutofit fontScale="77500" lnSpcReduction="20000"/>
          </a:bodyPr>
          <a:lstStyle/>
          <a:p>
            <a:pPr marL="0" indent="0" algn="just">
              <a:lnSpc>
                <a:spcPct val="120000"/>
              </a:lnSpc>
              <a:buNone/>
            </a:pPr>
            <a:r>
              <a:rPr lang="en-US" sz="2200" b="1" dirty="0">
                <a:latin typeface="Cambria" panose="02040503050406030204" pitchFamily="18" charset="0"/>
                <a:ea typeface="Cambria" panose="02040503050406030204" pitchFamily="18" charset="0"/>
              </a:rPr>
              <a:t>What Goods &amp; Transactions Covered under TCS Provisions?</a:t>
            </a:r>
          </a:p>
          <a:p>
            <a:pPr marL="0" indent="0" algn="just">
              <a:lnSpc>
                <a:spcPct val="120000"/>
              </a:lnSpc>
              <a:buNone/>
            </a:pPr>
            <a:r>
              <a:rPr lang="en-US" sz="2200" dirty="0">
                <a:latin typeface="Cambria" panose="02040503050406030204" pitchFamily="18" charset="0"/>
                <a:ea typeface="Cambria" panose="02040503050406030204" pitchFamily="18" charset="0"/>
              </a:rPr>
              <a:t>The following goods and/or transactions are considered for Tax Collected at Source –</a:t>
            </a:r>
          </a:p>
          <a:p>
            <a:pPr marL="0" indent="0" algn="just">
              <a:lnSpc>
                <a:spcPct val="120000"/>
              </a:lnSpc>
              <a:buNone/>
            </a:pPr>
            <a:r>
              <a:rPr lang="en-US" sz="2200" dirty="0">
                <a:latin typeface="Cambria" panose="02040503050406030204" pitchFamily="18" charset="0"/>
                <a:ea typeface="Cambria" panose="02040503050406030204" pitchFamily="18" charset="0"/>
              </a:rPr>
              <a:t>1. Liquors of alcoholic nature including IMFL (Indian Made Foreign Liquor) that are deemed for human consumption</a:t>
            </a:r>
          </a:p>
          <a:p>
            <a:pPr marL="0" indent="0" algn="just">
              <a:lnSpc>
                <a:spcPct val="120000"/>
              </a:lnSpc>
              <a:buNone/>
            </a:pPr>
            <a:r>
              <a:rPr lang="en-US" sz="2200" dirty="0">
                <a:latin typeface="Cambria" panose="02040503050406030204" pitchFamily="18" charset="0"/>
                <a:ea typeface="Cambria" panose="02040503050406030204" pitchFamily="18" charset="0"/>
              </a:rPr>
              <a:t>2. Timber wood obtained from a leased forest area</a:t>
            </a:r>
          </a:p>
          <a:p>
            <a:pPr marL="0" indent="0" algn="just">
              <a:lnSpc>
                <a:spcPct val="120000"/>
              </a:lnSpc>
              <a:buNone/>
            </a:pPr>
            <a:r>
              <a:rPr lang="en-US" sz="2200" dirty="0">
                <a:latin typeface="Cambria" panose="02040503050406030204" pitchFamily="18" charset="0"/>
                <a:ea typeface="Cambria" panose="02040503050406030204" pitchFamily="18" charset="0"/>
              </a:rPr>
              <a:t>3. Tendu Leaves</a:t>
            </a:r>
          </a:p>
          <a:p>
            <a:pPr marL="0" indent="0" algn="just">
              <a:lnSpc>
                <a:spcPct val="120000"/>
              </a:lnSpc>
              <a:buNone/>
            </a:pPr>
            <a:r>
              <a:rPr lang="en-US" sz="2200" dirty="0">
                <a:latin typeface="Cambria" panose="02040503050406030204" pitchFamily="18" charset="0"/>
                <a:ea typeface="Cambria" panose="02040503050406030204" pitchFamily="18" charset="0"/>
              </a:rPr>
              <a:t>4. Timber wood obtained from any mode other than leased</a:t>
            </a:r>
          </a:p>
          <a:p>
            <a:pPr marL="0" indent="0" algn="just">
              <a:lnSpc>
                <a:spcPct val="120000"/>
              </a:lnSpc>
              <a:buNone/>
            </a:pPr>
            <a:r>
              <a:rPr lang="en-US" sz="2200" dirty="0">
                <a:latin typeface="Cambria" panose="02040503050406030204" pitchFamily="18" charset="0"/>
                <a:ea typeface="Cambria" panose="02040503050406030204" pitchFamily="18" charset="0"/>
              </a:rPr>
              <a:t>5. Forest produces (other than timber and Tendu leaves)</a:t>
            </a:r>
          </a:p>
          <a:p>
            <a:pPr marL="0" indent="0" algn="just">
              <a:lnSpc>
                <a:spcPct val="120000"/>
              </a:lnSpc>
              <a:buNone/>
            </a:pPr>
            <a:r>
              <a:rPr lang="en-US" sz="2200" dirty="0">
                <a:latin typeface="Cambria" panose="02040503050406030204" pitchFamily="18" charset="0"/>
                <a:ea typeface="Cambria" panose="02040503050406030204" pitchFamily="18" charset="0"/>
              </a:rPr>
              <a:t>6. Scrap</a:t>
            </a:r>
          </a:p>
          <a:p>
            <a:pPr marL="0" indent="0" algn="just">
              <a:lnSpc>
                <a:spcPct val="120000"/>
              </a:lnSpc>
              <a:buNone/>
            </a:pPr>
            <a:r>
              <a:rPr lang="en-US" sz="2200" dirty="0">
                <a:latin typeface="Cambria" panose="02040503050406030204" pitchFamily="18" charset="0"/>
                <a:ea typeface="Cambria" panose="02040503050406030204" pitchFamily="18" charset="0"/>
              </a:rPr>
              <a:t>7. Parking lot tickets, Toll Plaza, Mining and Quarrying</a:t>
            </a:r>
          </a:p>
          <a:p>
            <a:pPr marL="0" indent="0" algn="just">
              <a:lnSpc>
                <a:spcPct val="120000"/>
              </a:lnSpc>
              <a:buNone/>
            </a:pPr>
            <a:r>
              <a:rPr lang="en-US" sz="2200" dirty="0">
                <a:latin typeface="Cambria" panose="02040503050406030204" pitchFamily="18" charset="0"/>
                <a:ea typeface="Cambria" panose="02040503050406030204" pitchFamily="18" charset="0"/>
              </a:rPr>
              <a:t>8. Minerals that include iron ore, lignite or coal</a:t>
            </a:r>
          </a:p>
          <a:p>
            <a:pPr marL="0" indent="0" algn="just">
              <a:lnSpc>
                <a:spcPct val="120000"/>
              </a:lnSpc>
              <a:buNone/>
            </a:pPr>
            <a:r>
              <a:rPr lang="en-US" sz="2200" dirty="0">
                <a:latin typeface="Cambria" panose="02040503050406030204" pitchFamily="18" charset="0"/>
                <a:ea typeface="Cambria" panose="02040503050406030204" pitchFamily="18" charset="0"/>
              </a:rPr>
              <a:t>9. Bullion having valuation over Rs. 2 lakh</a:t>
            </a:r>
          </a:p>
          <a:p>
            <a:pPr marL="0" indent="0" algn="just">
              <a:lnSpc>
                <a:spcPct val="120000"/>
              </a:lnSpc>
              <a:buNone/>
            </a:pPr>
            <a:r>
              <a:rPr lang="en-US" sz="2200" dirty="0">
                <a:latin typeface="Cambria" panose="02040503050406030204" pitchFamily="18" charset="0"/>
                <a:ea typeface="Cambria" panose="02040503050406030204" pitchFamily="18" charset="0"/>
              </a:rPr>
              <a:t>10. </a:t>
            </a:r>
            <a:r>
              <a:rPr lang="en-US" sz="2200" dirty="0" err="1">
                <a:latin typeface="Cambria" panose="02040503050406030204" pitchFamily="18" charset="0"/>
                <a:ea typeface="Cambria" panose="02040503050406030204" pitchFamily="18" charset="0"/>
              </a:rPr>
              <a:t>Jewellery</a:t>
            </a:r>
            <a:r>
              <a:rPr lang="en-US" sz="2200" dirty="0">
                <a:latin typeface="Cambria" panose="02040503050406030204" pitchFamily="18" charset="0"/>
                <a:ea typeface="Cambria" panose="02040503050406030204" pitchFamily="18" charset="0"/>
              </a:rPr>
              <a:t> whose value exceeds Rs. Five lakhs</a:t>
            </a:r>
          </a:p>
          <a:p>
            <a:pPr marL="0" indent="0" algn="just">
              <a:lnSpc>
                <a:spcPct val="120000"/>
              </a:lnSpc>
              <a:buNone/>
            </a:pPr>
            <a:r>
              <a:rPr lang="en-US" sz="2200" dirty="0">
                <a:latin typeface="Cambria" panose="02040503050406030204" pitchFamily="18" charset="0"/>
                <a:ea typeface="Cambria" panose="02040503050406030204" pitchFamily="18" charset="0"/>
              </a:rPr>
              <a:t>11. Motor vehicle purchases over Rs. 10 Lakhs</a:t>
            </a:r>
            <a:endParaRPr lang="en-US"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6943744F-7EFF-67B9-908F-2726AB8A9357}"/>
              </a:ext>
            </a:extLst>
          </p:cNvPr>
          <p:cNvSpPr>
            <a:spLocks noGrp="1"/>
          </p:cNvSpPr>
          <p:nvPr>
            <p:ph type="sldNum" sz="quarter" idx="12"/>
          </p:nvPr>
        </p:nvSpPr>
        <p:spPr/>
        <p:txBody>
          <a:bodyPr/>
          <a:lstStyle/>
          <a:p>
            <a:fld id="{94013DF8-6EF8-4A98-8821-E6468C17C0C3}" type="slidenum">
              <a:rPr lang="en-IN" smtClean="0"/>
              <a:t>69</a:t>
            </a:fld>
            <a:endParaRPr lang="en-IN"/>
          </a:p>
        </p:txBody>
      </p:sp>
    </p:spTree>
    <p:extLst>
      <p:ext uri="{BB962C8B-B14F-4D97-AF65-F5344CB8AC3E}">
        <p14:creationId xmlns:p14="http://schemas.microsoft.com/office/powerpoint/2010/main" val="760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3FF0-2234-6D32-2B69-D84E23615303}"/>
              </a:ext>
            </a:extLst>
          </p:cNvPr>
          <p:cNvSpPr>
            <a:spLocks noGrp="1"/>
          </p:cNvSpPr>
          <p:nvPr>
            <p:ph type="title"/>
          </p:nvPr>
        </p:nvSpPr>
        <p:spPr/>
        <p:txBody>
          <a:bodyPr/>
          <a:lstStyle/>
          <a:p>
            <a:r>
              <a:rPr lang="en-US" sz="4400" dirty="0"/>
              <a:t>Personal Taxation</a:t>
            </a:r>
            <a:br>
              <a:rPr lang="en-US" sz="4400" dirty="0"/>
            </a:br>
            <a:endParaRPr lang="en-IN" dirty="0"/>
          </a:p>
        </p:txBody>
      </p:sp>
      <p:sp>
        <p:nvSpPr>
          <p:cNvPr id="4" name="Date Placeholder 3">
            <a:extLst>
              <a:ext uri="{FF2B5EF4-FFF2-40B4-BE49-F238E27FC236}">
                <a16:creationId xmlns:a16="http://schemas.microsoft.com/office/drawing/2014/main" id="{D4C22F11-8038-AC78-A87B-E6824D6E7E69}"/>
              </a:ext>
            </a:extLst>
          </p:cNvPr>
          <p:cNvSpPr>
            <a:spLocks noGrp="1"/>
          </p:cNvSpPr>
          <p:nvPr>
            <p:ph type="dt" sz="half" idx="10"/>
          </p:nvPr>
        </p:nvSpPr>
        <p:spPr/>
        <p:txBody>
          <a:bodyPr/>
          <a:lstStyle/>
          <a:p>
            <a:endParaRPr lang="en-IN"/>
          </a:p>
        </p:txBody>
      </p:sp>
      <p:sp>
        <p:nvSpPr>
          <p:cNvPr id="6" name="Slide Number Placeholder 5">
            <a:extLst>
              <a:ext uri="{FF2B5EF4-FFF2-40B4-BE49-F238E27FC236}">
                <a16:creationId xmlns:a16="http://schemas.microsoft.com/office/drawing/2014/main" id="{F9E80E95-8A24-8B7D-4D4C-190F392D740E}"/>
              </a:ext>
            </a:extLst>
          </p:cNvPr>
          <p:cNvSpPr>
            <a:spLocks noGrp="1"/>
          </p:cNvSpPr>
          <p:nvPr>
            <p:ph type="sldNum" sz="quarter" idx="12"/>
          </p:nvPr>
        </p:nvSpPr>
        <p:spPr/>
        <p:txBody>
          <a:bodyPr/>
          <a:lstStyle/>
          <a:p>
            <a:fld id="{94013DF8-6EF8-4A98-8821-E6468C17C0C3}" type="slidenum">
              <a:rPr lang="en-IN" smtClean="0"/>
              <a:t>7</a:t>
            </a:fld>
            <a:endParaRPr lang="en-IN"/>
          </a:p>
        </p:txBody>
      </p:sp>
      <p:pic>
        <p:nvPicPr>
          <p:cNvPr id="8" name="Picture 2" descr="individual ಗೆ ಚಿತ್ರದ ಫಲಿತಾಂಶ">
            <a:extLst>
              <a:ext uri="{FF2B5EF4-FFF2-40B4-BE49-F238E27FC236}">
                <a16:creationId xmlns:a16="http://schemas.microsoft.com/office/drawing/2014/main" id="{5CE35ACD-D982-ACA3-4F8A-B300533A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165" y="1332715"/>
            <a:ext cx="4202348" cy="4849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747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D95F-E93C-3278-6CF4-022555C868ED}"/>
              </a:ext>
            </a:extLst>
          </p:cNvPr>
          <p:cNvSpPr>
            <a:spLocks noGrp="1"/>
          </p:cNvSpPr>
          <p:nvPr>
            <p:ph type="title"/>
          </p:nvPr>
        </p:nvSpPr>
        <p:spPr>
          <a:xfrm>
            <a:off x="1027116" y="452718"/>
            <a:ext cx="9404723" cy="1400530"/>
          </a:xfrm>
        </p:spPr>
        <p:txBody>
          <a:bodyPr/>
          <a:lstStyle/>
          <a:p>
            <a:r>
              <a:rPr lang="en-IN" dirty="0"/>
              <a:t>Advance Tax Administrative Procedures</a:t>
            </a:r>
          </a:p>
        </p:txBody>
      </p:sp>
      <p:sp>
        <p:nvSpPr>
          <p:cNvPr id="3" name="Content Placeholder 2">
            <a:extLst>
              <a:ext uri="{FF2B5EF4-FFF2-40B4-BE49-F238E27FC236}">
                <a16:creationId xmlns:a16="http://schemas.microsoft.com/office/drawing/2014/main" id="{023298FD-B23A-6057-7E03-8EDC81A3EC85}"/>
              </a:ext>
            </a:extLst>
          </p:cNvPr>
          <p:cNvSpPr>
            <a:spLocks noGrp="1"/>
          </p:cNvSpPr>
          <p:nvPr>
            <p:ph idx="1"/>
          </p:nvPr>
        </p:nvSpPr>
        <p:spPr>
          <a:xfrm>
            <a:off x="1103312" y="1611086"/>
            <a:ext cx="10087427" cy="4637313"/>
          </a:xfrm>
        </p:spPr>
        <p:txBody>
          <a:bodyPr>
            <a:normAutofit lnSpcReduction="10000"/>
          </a:bodyPr>
          <a:lstStyle/>
          <a:p>
            <a:pPr marL="0" indent="0" algn="just">
              <a:lnSpc>
                <a:spcPct val="150000"/>
              </a:lnSpc>
              <a:buNone/>
            </a:pPr>
            <a:r>
              <a:rPr lang="en-US" dirty="0">
                <a:latin typeface="Cambria" panose="02040503050406030204" pitchFamily="18" charset="0"/>
                <a:ea typeface="Cambria" panose="02040503050406030204" pitchFamily="18" charset="0"/>
              </a:rPr>
              <a:t>Advance tax is the amount of income tax that is paid much in advance rather than a lump-sum payment at the year-end. Also known as earn tax, advance tax is to be paid in installments as per the due dates decided by the income tax department.</a:t>
            </a:r>
          </a:p>
          <a:p>
            <a:pPr marL="0" indent="0" algn="just">
              <a:lnSpc>
                <a:spcPct val="150000"/>
              </a:lnSpc>
              <a:buNone/>
            </a:pPr>
            <a:r>
              <a:rPr lang="en-US" b="1" dirty="0">
                <a:latin typeface="Cambria" panose="02040503050406030204" pitchFamily="18" charset="0"/>
                <a:ea typeface="Cambria" panose="02040503050406030204" pitchFamily="18" charset="0"/>
              </a:rPr>
              <a:t>Why is advance tax important?</a:t>
            </a:r>
          </a:p>
          <a:p>
            <a:pPr marL="0" indent="0" algn="just">
              <a:lnSpc>
                <a:spcPct val="150000"/>
              </a:lnSpc>
              <a:buNone/>
            </a:pPr>
            <a:r>
              <a:rPr lang="en-US" dirty="0">
                <a:latin typeface="Cambria" panose="02040503050406030204" pitchFamily="18" charset="0"/>
                <a:ea typeface="Cambria" panose="02040503050406030204" pitchFamily="18" charset="0"/>
              </a:rPr>
              <a:t>Advance tax is the income tax paid in advance for the income earned in a particular financial year. Usually, the tax is to be paid when the income is earned. Still, under the tax provisions of advance tax, the payer has to estimate the income for the entire year. And based on this estimate the tax is paid at specific time intervals. Here it is important that the tax payer estimates the income and then calculates the estimated tax on it to check whether he or she needs to pay the advance tax and how much.</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31032420-52EF-A814-D098-A024D958EA30}"/>
              </a:ext>
            </a:extLst>
          </p:cNvPr>
          <p:cNvSpPr>
            <a:spLocks noGrp="1"/>
          </p:cNvSpPr>
          <p:nvPr>
            <p:ph type="sldNum" sz="quarter" idx="12"/>
          </p:nvPr>
        </p:nvSpPr>
        <p:spPr/>
        <p:txBody>
          <a:bodyPr/>
          <a:lstStyle/>
          <a:p>
            <a:fld id="{94013DF8-6EF8-4A98-8821-E6468C17C0C3}" type="slidenum">
              <a:rPr lang="en-IN" smtClean="0"/>
              <a:t>70</a:t>
            </a:fld>
            <a:endParaRPr lang="en-IN"/>
          </a:p>
        </p:txBody>
      </p:sp>
    </p:spTree>
    <p:extLst>
      <p:ext uri="{BB962C8B-B14F-4D97-AF65-F5344CB8AC3E}">
        <p14:creationId xmlns:p14="http://schemas.microsoft.com/office/powerpoint/2010/main" val="108966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D95F-E93C-3278-6CF4-022555C868ED}"/>
              </a:ext>
            </a:extLst>
          </p:cNvPr>
          <p:cNvSpPr>
            <a:spLocks noGrp="1"/>
          </p:cNvSpPr>
          <p:nvPr>
            <p:ph type="title"/>
          </p:nvPr>
        </p:nvSpPr>
        <p:spPr>
          <a:xfrm>
            <a:off x="1027116" y="452718"/>
            <a:ext cx="9404723" cy="767687"/>
          </a:xfrm>
        </p:spPr>
        <p:txBody>
          <a:bodyPr/>
          <a:lstStyle/>
          <a:p>
            <a:r>
              <a:rPr lang="en-IN" dirty="0"/>
              <a:t>Advance Tax Administrative Procedures</a:t>
            </a:r>
          </a:p>
        </p:txBody>
      </p:sp>
      <p:sp>
        <p:nvSpPr>
          <p:cNvPr id="3" name="Content Placeholder 2">
            <a:extLst>
              <a:ext uri="{FF2B5EF4-FFF2-40B4-BE49-F238E27FC236}">
                <a16:creationId xmlns:a16="http://schemas.microsoft.com/office/drawing/2014/main" id="{023298FD-B23A-6057-7E03-8EDC81A3EC85}"/>
              </a:ext>
            </a:extLst>
          </p:cNvPr>
          <p:cNvSpPr>
            <a:spLocks noGrp="1"/>
          </p:cNvSpPr>
          <p:nvPr>
            <p:ph idx="1"/>
          </p:nvPr>
        </p:nvSpPr>
        <p:spPr>
          <a:xfrm>
            <a:off x="685800" y="1110344"/>
            <a:ext cx="11092543" cy="4256314"/>
          </a:xfrm>
        </p:spPr>
        <p:txBody>
          <a:bodyPr>
            <a:normAutofit lnSpcReduction="10000"/>
          </a:bodyPr>
          <a:lstStyle/>
          <a:p>
            <a:pPr marL="0" indent="0" algn="just">
              <a:lnSpc>
                <a:spcPct val="150000"/>
              </a:lnSpc>
              <a:buNone/>
            </a:pPr>
            <a:r>
              <a:rPr lang="en-US" b="1" dirty="0">
                <a:latin typeface="Cambria" panose="02040503050406030204" pitchFamily="18" charset="0"/>
                <a:ea typeface="Cambria" panose="02040503050406030204" pitchFamily="18" charset="0"/>
              </a:rPr>
              <a:t>Who should pay advance tax?</a:t>
            </a:r>
          </a:p>
          <a:p>
            <a:pPr marL="0" indent="0" algn="just">
              <a:lnSpc>
                <a:spcPct val="150000"/>
              </a:lnSpc>
              <a:buNone/>
            </a:pPr>
            <a:r>
              <a:rPr lang="en-US" dirty="0">
                <a:latin typeface="Cambria" panose="02040503050406030204" pitchFamily="18" charset="0"/>
                <a:ea typeface="Cambria" panose="02040503050406030204" pitchFamily="18" charset="0"/>
              </a:rPr>
              <a:t>As per section 208 of the Income Tax Act 1961, every person whose estimated tax liability for the year is more than or equal to `10,000 is liable to pay advance tax.</a:t>
            </a:r>
          </a:p>
          <a:p>
            <a:pPr marL="0" indent="0" algn="just">
              <a:lnSpc>
                <a:spcPct val="150000"/>
              </a:lnSpc>
              <a:buNone/>
            </a:pPr>
            <a:r>
              <a:rPr lang="en-US" dirty="0">
                <a:latin typeface="Cambria" panose="02040503050406030204" pitchFamily="18" charset="0"/>
                <a:ea typeface="Cambria" panose="02040503050406030204" pitchFamily="18" charset="0"/>
              </a:rPr>
              <a:t>Those who are excluded from paying advance tax are senior citizens who are above the age of 60, not having any income from business or profession.</a:t>
            </a:r>
          </a:p>
          <a:p>
            <a:pPr marL="0" indent="0" algn="just">
              <a:lnSpc>
                <a:spcPct val="150000"/>
              </a:lnSpc>
              <a:buNone/>
            </a:pPr>
            <a:r>
              <a:rPr lang="en-US" dirty="0">
                <a:latin typeface="Cambria" panose="02040503050406030204" pitchFamily="18" charset="0"/>
                <a:ea typeface="Cambria" panose="02040503050406030204" pitchFamily="18" charset="0"/>
              </a:rPr>
              <a:t>What are the important dates in advance tax?</a:t>
            </a:r>
          </a:p>
          <a:p>
            <a:pPr marL="0" indent="0" algn="just">
              <a:lnSpc>
                <a:spcPct val="150000"/>
              </a:lnSpc>
              <a:buNone/>
            </a:pPr>
            <a:r>
              <a:rPr lang="en-US" dirty="0">
                <a:latin typeface="Cambria" panose="02040503050406030204" pitchFamily="18" charset="0"/>
                <a:ea typeface="Cambria" panose="02040503050406030204" pitchFamily="18" charset="0"/>
              </a:rPr>
              <a:t>Advance tax varies with the due dates. The advance tax to be paid by an individual, as well as corporate </a:t>
            </a:r>
            <a:r>
              <a:rPr lang="en-US" dirty="0" err="1">
                <a:latin typeface="Cambria" panose="02040503050406030204" pitchFamily="18" charset="0"/>
                <a:ea typeface="Cambria" panose="02040503050406030204" pitchFamily="18" charset="0"/>
              </a:rPr>
              <a:t>assessees</a:t>
            </a:r>
            <a:r>
              <a:rPr lang="en-US" dirty="0">
                <a:latin typeface="Cambria" panose="02040503050406030204" pitchFamily="18" charset="0"/>
                <a:ea typeface="Cambria" panose="02040503050406030204" pitchFamily="18" charset="0"/>
              </a:rPr>
              <a:t>, are as follows:</a:t>
            </a:r>
          </a:p>
          <a:p>
            <a:pPr marL="0" indent="0" algn="just">
              <a:lnSpc>
                <a:spcPct val="150000"/>
              </a:lnSpc>
              <a:buNone/>
            </a:pP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31032420-52EF-A814-D098-A024D958EA30}"/>
              </a:ext>
            </a:extLst>
          </p:cNvPr>
          <p:cNvSpPr>
            <a:spLocks noGrp="1"/>
          </p:cNvSpPr>
          <p:nvPr>
            <p:ph type="sldNum" sz="quarter" idx="12"/>
          </p:nvPr>
        </p:nvSpPr>
        <p:spPr/>
        <p:txBody>
          <a:bodyPr/>
          <a:lstStyle/>
          <a:p>
            <a:fld id="{94013DF8-6EF8-4A98-8821-E6468C17C0C3}" type="slidenum">
              <a:rPr lang="en-IN" smtClean="0"/>
              <a:t>71</a:t>
            </a:fld>
            <a:endParaRPr lang="en-IN"/>
          </a:p>
        </p:txBody>
      </p:sp>
      <p:graphicFrame>
        <p:nvGraphicFramePr>
          <p:cNvPr id="5" name="Table 6">
            <a:extLst>
              <a:ext uri="{FF2B5EF4-FFF2-40B4-BE49-F238E27FC236}">
                <a16:creationId xmlns:a16="http://schemas.microsoft.com/office/drawing/2014/main" id="{A23AD147-5038-28E2-4AC3-350932ED9E6F}"/>
              </a:ext>
            </a:extLst>
          </p:cNvPr>
          <p:cNvGraphicFramePr>
            <a:graphicFrameLocks noGrp="1"/>
          </p:cNvGraphicFramePr>
          <p:nvPr>
            <p:extLst>
              <p:ext uri="{D42A27DB-BD31-4B8C-83A1-F6EECF244321}">
                <p14:modId xmlns:p14="http://schemas.microsoft.com/office/powerpoint/2010/main" val="1741523925"/>
              </p:ext>
            </p:extLst>
          </p:nvPr>
        </p:nvGraphicFramePr>
        <p:xfrm>
          <a:off x="4818744" y="4759596"/>
          <a:ext cx="6687456" cy="1976120"/>
        </p:xfrm>
        <a:graphic>
          <a:graphicData uri="http://schemas.openxmlformats.org/drawingml/2006/table">
            <a:tbl>
              <a:tblPr firstRow="1" bandRow="1">
                <a:tableStyleId>{5C22544A-7EE6-4342-B048-85BDC9FD1C3A}</a:tableStyleId>
              </a:tblPr>
              <a:tblGrid>
                <a:gridCol w="531414">
                  <a:extLst>
                    <a:ext uri="{9D8B030D-6E8A-4147-A177-3AD203B41FA5}">
                      <a16:colId xmlns:a16="http://schemas.microsoft.com/office/drawing/2014/main" val="2842534839"/>
                    </a:ext>
                  </a:extLst>
                </a:gridCol>
                <a:gridCol w="3086270">
                  <a:extLst>
                    <a:ext uri="{9D8B030D-6E8A-4147-A177-3AD203B41FA5}">
                      <a16:colId xmlns:a16="http://schemas.microsoft.com/office/drawing/2014/main" val="3222295072"/>
                    </a:ext>
                  </a:extLst>
                </a:gridCol>
                <a:gridCol w="3069772">
                  <a:extLst>
                    <a:ext uri="{9D8B030D-6E8A-4147-A177-3AD203B41FA5}">
                      <a16:colId xmlns:a16="http://schemas.microsoft.com/office/drawing/2014/main" val="2893808938"/>
                    </a:ext>
                  </a:extLst>
                </a:gridCol>
              </a:tblGrid>
              <a:tr h="370840">
                <a:tc>
                  <a:txBody>
                    <a:bodyPr/>
                    <a:lstStyle/>
                    <a:p>
                      <a:r>
                        <a:rPr lang="en-IN" dirty="0"/>
                        <a:t>Sr</a:t>
                      </a:r>
                    </a:p>
                  </a:txBody>
                  <a:tcPr/>
                </a:tc>
                <a:tc>
                  <a:txBody>
                    <a:bodyPr/>
                    <a:lstStyle/>
                    <a:p>
                      <a:r>
                        <a:rPr lang="en-IN" b="1" dirty="0">
                          <a:solidFill>
                            <a:srgbClr val="FFFFFF"/>
                          </a:solidFill>
                          <a:effectLst/>
                        </a:rPr>
                        <a:t>Due Date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solidFill>
                            <a:srgbClr val="FFFFFF"/>
                          </a:solidFill>
                          <a:effectLst/>
                        </a:rPr>
                        <a:t>Advance Tax Payable</a:t>
                      </a:r>
                    </a:p>
                  </a:txBody>
                  <a:tcPr/>
                </a:tc>
                <a:extLst>
                  <a:ext uri="{0D108BD9-81ED-4DB2-BD59-A6C34878D82A}">
                    <a16:rowId xmlns:a16="http://schemas.microsoft.com/office/drawing/2014/main" val="4150806427"/>
                  </a:ext>
                </a:extLst>
              </a:tr>
              <a:tr h="370840">
                <a:tc>
                  <a:txBody>
                    <a:bodyPr/>
                    <a:lstStyle/>
                    <a:p>
                      <a:pPr algn="l"/>
                      <a:r>
                        <a:rPr lang="en-IN" b="1">
                          <a:effectLst/>
                        </a:rPr>
                        <a:t>1.</a:t>
                      </a:r>
                    </a:p>
                  </a:txBody>
                  <a:tcPr marL="95250" marR="95250" marB="63500" anchor="ctr"/>
                </a:tc>
                <a:tc>
                  <a:txBody>
                    <a:bodyPr/>
                    <a:lstStyle/>
                    <a:p>
                      <a:pPr algn="l"/>
                      <a:r>
                        <a:rPr lang="en-US" b="1" dirty="0">
                          <a:effectLst/>
                        </a:rPr>
                        <a:t>On or before 15th June</a:t>
                      </a:r>
                    </a:p>
                  </a:txBody>
                  <a:tcPr marL="95250" marR="95250" marT="63500" marB="63500" anchor="ctr"/>
                </a:tc>
                <a:tc>
                  <a:txBody>
                    <a:bodyPr/>
                    <a:lstStyle/>
                    <a:p>
                      <a:pPr algn="ctr"/>
                      <a:r>
                        <a:rPr lang="en-IN" b="1" dirty="0">
                          <a:effectLst/>
                        </a:rPr>
                        <a:t>15%</a:t>
                      </a:r>
                    </a:p>
                  </a:txBody>
                  <a:tcPr marL="95250" marT="63500" anchor="ctr"/>
                </a:tc>
                <a:extLst>
                  <a:ext uri="{0D108BD9-81ED-4DB2-BD59-A6C34878D82A}">
                    <a16:rowId xmlns:a16="http://schemas.microsoft.com/office/drawing/2014/main" val="2179406976"/>
                  </a:ext>
                </a:extLst>
              </a:tr>
              <a:tr h="370840">
                <a:tc>
                  <a:txBody>
                    <a:bodyPr/>
                    <a:lstStyle/>
                    <a:p>
                      <a:pPr algn="l"/>
                      <a:r>
                        <a:rPr lang="en-IN" b="1">
                          <a:effectLst/>
                        </a:rPr>
                        <a:t>2.</a:t>
                      </a:r>
                    </a:p>
                  </a:txBody>
                  <a:tcPr marL="95250" marR="95250" marB="63500" anchor="ctr"/>
                </a:tc>
                <a:tc>
                  <a:txBody>
                    <a:bodyPr/>
                    <a:lstStyle/>
                    <a:p>
                      <a:pPr algn="l"/>
                      <a:r>
                        <a:rPr lang="en-US" b="1" dirty="0">
                          <a:effectLst/>
                        </a:rPr>
                        <a:t>On or before 15th September</a:t>
                      </a:r>
                    </a:p>
                  </a:txBody>
                  <a:tcPr marL="95250" marR="95250" marT="63500" marB="63500" anchor="ctr"/>
                </a:tc>
                <a:tc>
                  <a:txBody>
                    <a:bodyPr/>
                    <a:lstStyle/>
                    <a:p>
                      <a:pPr algn="ctr"/>
                      <a:r>
                        <a:rPr lang="en-IN" b="1" dirty="0">
                          <a:effectLst/>
                        </a:rPr>
                        <a:t>45%</a:t>
                      </a:r>
                    </a:p>
                  </a:txBody>
                  <a:tcPr marL="95250" marT="63500" anchor="ctr"/>
                </a:tc>
                <a:extLst>
                  <a:ext uri="{0D108BD9-81ED-4DB2-BD59-A6C34878D82A}">
                    <a16:rowId xmlns:a16="http://schemas.microsoft.com/office/drawing/2014/main" val="4122338759"/>
                  </a:ext>
                </a:extLst>
              </a:tr>
              <a:tr h="370840">
                <a:tc>
                  <a:txBody>
                    <a:bodyPr/>
                    <a:lstStyle/>
                    <a:p>
                      <a:pPr algn="l"/>
                      <a:r>
                        <a:rPr lang="en-IN" b="1">
                          <a:effectLst/>
                        </a:rPr>
                        <a:t>3.</a:t>
                      </a:r>
                    </a:p>
                  </a:txBody>
                  <a:tcPr marL="95250" marR="95250" marB="63500" anchor="ctr"/>
                </a:tc>
                <a:tc>
                  <a:txBody>
                    <a:bodyPr/>
                    <a:lstStyle/>
                    <a:p>
                      <a:pPr algn="l"/>
                      <a:r>
                        <a:rPr lang="en-US" b="1" dirty="0">
                          <a:effectLst/>
                        </a:rPr>
                        <a:t>On or before 15th December</a:t>
                      </a:r>
                    </a:p>
                  </a:txBody>
                  <a:tcPr marL="95250" marR="95250" marT="63500" marB="63500" anchor="ctr"/>
                </a:tc>
                <a:tc>
                  <a:txBody>
                    <a:bodyPr/>
                    <a:lstStyle/>
                    <a:p>
                      <a:pPr algn="ctr"/>
                      <a:r>
                        <a:rPr lang="en-IN" b="1" dirty="0">
                          <a:effectLst/>
                        </a:rPr>
                        <a:t>75%</a:t>
                      </a:r>
                    </a:p>
                  </a:txBody>
                  <a:tcPr marL="95250" marT="63500" anchor="ctr"/>
                </a:tc>
                <a:extLst>
                  <a:ext uri="{0D108BD9-81ED-4DB2-BD59-A6C34878D82A}">
                    <a16:rowId xmlns:a16="http://schemas.microsoft.com/office/drawing/2014/main" val="4037845178"/>
                  </a:ext>
                </a:extLst>
              </a:tr>
              <a:tr h="370840">
                <a:tc>
                  <a:txBody>
                    <a:bodyPr/>
                    <a:lstStyle/>
                    <a:p>
                      <a:pPr algn="l"/>
                      <a:r>
                        <a:rPr lang="en-IN" b="1" dirty="0">
                          <a:effectLst/>
                        </a:rPr>
                        <a:t>4.</a:t>
                      </a:r>
                    </a:p>
                  </a:txBody>
                  <a:tcPr marL="95250" marR="95250" marB="63500" anchor="ctr"/>
                </a:tc>
                <a:tc>
                  <a:txBody>
                    <a:bodyPr/>
                    <a:lstStyle/>
                    <a:p>
                      <a:pPr algn="l"/>
                      <a:r>
                        <a:rPr lang="en-US" b="1" dirty="0">
                          <a:effectLst/>
                        </a:rPr>
                        <a:t>On or before 15th March</a:t>
                      </a:r>
                    </a:p>
                  </a:txBody>
                  <a:tcPr marL="95250" marR="95250" marT="63500" marB="63500" anchor="ctr"/>
                </a:tc>
                <a:tc>
                  <a:txBody>
                    <a:bodyPr/>
                    <a:lstStyle/>
                    <a:p>
                      <a:pPr algn="ctr"/>
                      <a:r>
                        <a:rPr lang="en-IN" b="1" dirty="0">
                          <a:effectLst/>
                        </a:rPr>
                        <a:t>100%</a:t>
                      </a:r>
                    </a:p>
                  </a:txBody>
                  <a:tcPr marL="95250" marT="63500" anchor="ctr"/>
                </a:tc>
                <a:extLst>
                  <a:ext uri="{0D108BD9-81ED-4DB2-BD59-A6C34878D82A}">
                    <a16:rowId xmlns:a16="http://schemas.microsoft.com/office/drawing/2014/main" val="2258013363"/>
                  </a:ext>
                </a:extLst>
              </a:tr>
            </a:tbl>
          </a:graphicData>
        </a:graphic>
      </p:graphicFrame>
      <p:sp>
        <p:nvSpPr>
          <p:cNvPr id="7" name="Title 1">
            <a:extLst>
              <a:ext uri="{FF2B5EF4-FFF2-40B4-BE49-F238E27FC236}">
                <a16:creationId xmlns:a16="http://schemas.microsoft.com/office/drawing/2014/main" id="{99270023-03E2-01B7-986C-3E99A1F8C2B9}"/>
              </a:ext>
            </a:extLst>
          </p:cNvPr>
          <p:cNvSpPr txBox="1">
            <a:spLocks/>
          </p:cNvSpPr>
          <p:nvPr/>
        </p:nvSpPr>
        <p:spPr>
          <a:xfrm>
            <a:off x="685800" y="5283499"/>
            <a:ext cx="2383971" cy="74078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hlinkClick r:id="rId2" action="ppaction://hlinkfile"/>
              </a:rPr>
              <a:t>Advance Tax</a:t>
            </a:r>
            <a:endParaRPr lang="en-IN" sz="3200" dirty="0"/>
          </a:p>
        </p:txBody>
      </p:sp>
    </p:spTree>
    <p:extLst>
      <p:ext uri="{BB962C8B-B14F-4D97-AF65-F5344CB8AC3E}">
        <p14:creationId xmlns:p14="http://schemas.microsoft.com/office/powerpoint/2010/main" val="944638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BB40-FCFD-3B3A-987D-AFB27D55BF90}"/>
              </a:ext>
            </a:extLst>
          </p:cNvPr>
          <p:cNvSpPr>
            <a:spLocks noGrp="1"/>
          </p:cNvSpPr>
          <p:nvPr>
            <p:ph type="title"/>
          </p:nvPr>
        </p:nvSpPr>
        <p:spPr/>
        <p:txBody>
          <a:bodyPr/>
          <a:lstStyle/>
          <a:p>
            <a:r>
              <a:rPr lang="en-IN" dirty="0"/>
              <a:t>ICDS </a:t>
            </a:r>
            <a:r>
              <a:rPr lang="en-IN" sz="3600" dirty="0"/>
              <a:t>(</a:t>
            </a:r>
            <a:r>
              <a:rPr lang="en-US" sz="3600" dirty="0"/>
              <a:t>Income Computation and Disclosure Standards):</a:t>
            </a:r>
            <a:endParaRPr lang="en-IN" sz="3600" dirty="0"/>
          </a:p>
        </p:txBody>
      </p:sp>
      <p:sp>
        <p:nvSpPr>
          <p:cNvPr id="3" name="Content Placeholder 2">
            <a:extLst>
              <a:ext uri="{FF2B5EF4-FFF2-40B4-BE49-F238E27FC236}">
                <a16:creationId xmlns:a16="http://schemas.microsoft.com/office/drawing/2014/main" id="{F0970616-2B60-4A86-7E16-56FEEA79294B}"/>
              </a:ext>
            </a:extLst>
          </p:cNvPr>
          <p:cNvSpPr>
            <a:spLocks noGrp="1"/>
          </p:cNvSpPr>
          <p:nvPr>
            <p:ph idx="1"/>
          </p:nvPr>
        </p:nvSpPr>
        <p:spPr>
          <a:xfrm>
            <a:off x="1103312" y="2046514"/>
            <a:ext cx="10087427" cy="4811486"/>
          </a:xfrm>
        </p:spPr>
        <p:txBody>
          <a:bodyPr>
            <a:normAutofit lnSpcReduction="10000"/>
          </a:bodyPr>
          <a:lstStyle/>
          <a:p>
            <a:pPr marL="0" indent="0" algn="just">
              <a:lnSpc>
                <a:spcPct val="150000"/>
              </a:lnSpc>
              <a:buNone/>
            </a:pPr>
            <a:r>
              <a:rPr lang="en-US" dirty="0">
                <a:latin typeface="Cambria" panose="02040503050406030204" pitchFamily="18" charset="0"/>
                <a:ea typeface="Cambria" panose="02040503050406030204" pitchFamily="18" charset="0"/>
              </a:rPr>
              <a:t>Income Computation and Disclosure Standards (ICDS) are guidelines using which taxpayers and the Income Tax Department can calculate the taxable income obtained by an </a:t>
            </a:r>
            <a:r>
              <a:rPr lang="en-US" dirty="0" err="1">
                <a:latin typeface="Cambria" panose="02040503050406030204" pitchFamily="18" charset="0"/>
                <a:ea typeface="Cambria" panose="02040503050406030204" pitchFamily="18" charset="0"/>
              </a:rPr>
              <a:t>assessee</a:t>
            </a:r>
            <a:r>
              <a:rPr lang="en-US" dirty="0">
                <a:latin typeface="Cambria" panose="02040503050406030204" pitchFamily="18" charset="0"/>
                <a:ea typeface="Cambria" panose="02040503050406030204" pitchFamily="18" charset="0"/>
              </a:rPr>
              <a:t> in a financial year. </a:t>
            </a:r>
          </a:p>
          <a:p>
            <a:pPr marL="0" indent="0" algn="just">
              <a:lnSpc>
                <a:spcPct val="150000"/>
              </a:lnSpc>
              <a:buNone/>
            </a:pPr>
            <a:r>
              <a:rPr lang="en-US" dirty="0">
                <a:latin typeface="Cambria" panose="02040503050406030204" pitchFamily="18" charset="0"/>
                <a:ea typeface="Cambria" panose="02040503050406030204" pitchFamily="18" charset="0"/>
              </a:rPr>
              <a:t>The ICDS were framed by the Government of India with the objective of inculcating uniformity in accounting policies. </a:t>
            </a:r>
          </a:p>
          <a:p>
            <a:pPr marL="0" indent="0" algn="just">
              <a:lnSpc>
                <a:spcPct val="150000"/>
              </a:lnSpc>
              <a:buNone/>
            </a:pPr>
            <a:r>
              <a:rPr lang="en-US" dirty="0">
                <a:latin typeface="Cambria" panose="02040503050406030204" pitchFamily="18" charset="0"/>
                <a:ea typeface="Cambria" panose="02040503050406030204" pitchFamily="18" charset="0"/>
              </a:rPr>
              <a:t>The purpose of the ICDS is to govern the computation of income in accordance with the pertinent tax provisions. ICDS has been framed using Generally Accepted Accounting Principles (GAAPs ) with the assistance of the Institute of Chartered Accountants of India (ICAI). It has been in existence from the financial year of 2015-16.  In this article, we discuss the various provisions of ICDS.</a:t>
            </a:r>
            <a:endParaRPr lang="en-IN" dirty="0">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542A0FFB-03BF-88FB-F23B-D3EB016384D1}"/>
              </a:ext>
            </a:extLst>
          </p:cNvPr>
          <p:cNvSpPr>
            <a:spLocks noGrp="1"/>
          </p:cNvSpPr>
          <p:nvPr>
            <p:ph type="sldNum" sz="quarter" idx="12"/>
          </p:nvPr>
        </p:nvSpPr>
        <p:spPr/>
        <p:txBody>
          <a:bodyPr/>
          <a:lstStyle/>
          <a:p>
            <a:fld id="{94013DF8-6EF8-4A98-8821-E6468C17C0C3}" type="slidenum">
              <a:rPr lang="en-IN" smtClean="0"/>
              <a:t>72</a:t>
            </a:fld>
            <a:endParaRPr lang="en-IN"/>
          </a:p>
        </p:txBody>
      </p:sp>
    </p:spTree>
    <p:extLst>
      <p:ext uri="{BB962C8B-B14F-4D97-AF65-F5344CB8AC3E}">
        <p14:creationId xmlns:p14="http://schemas.microsoft.com/office/powerpoint/2010/main" val="2486743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39CB-D8F4-7752-ACB7-146FED0D0E5D}"/>
              </a:ext>
            </a:extLst>
          </p:cNvPr>
          <p:cNvSpPr>
            <a:spLocks noGrp="1"/>
          </p:cNvSpPr>
          <p:nvPr>
            <p:ph type="title"/>
          </p:nvPr>
        </p:nvSpPr>
        <p:spPr>
          <a:xfrm>
            <a:off x="646111" y="452718"/>
            <a:ext cx="9404723" cy="767687"/>
          </a:xfrm>
        </p:spPr>
        <p:txBody>
          <a:bodyPr/>
          <a:lstStyle/>
          <a:p>
            <a:r>
              <a:rPr lang="en-IN" dirty="0"/>
              <a:t>Features of ICDS</a:t>
            </a:r>
          </a:p>
        </p:txBody>
      </p:sp>
      <p:sp>
        <p:nvSpPr>
          <p:cNvPr id="3" name="Content Placeholder 2">
            <a:extLst>
              <a:ext uri="{FF2B5EF4-FFF2-40B4-BE49-F238E27FC236}">
                <a16:creationId xmlns:a16="http://schemas.microsoft.com/office/drawing/2014/main" id="{9D9F32DD-21D2-9FB1-5520-2D3FA99A75B1}"/>
              </a:ext>
            </a:extLst>
          </p:cNvPr>
          <p:cNvSpPr>
            <a:spLocks noGrp="1"/>
          </p:cNvSpPr>
          <p:nvPr>
            <p:ph idx="1"/>
          </p:nvPr>
        </p:nvSpPr>
        <p:spPr>
          <a:xfrm>
            <a:off x="1103312" y="1306286"/>
            <a:ext cx="10087427" cy="5421085"/>
          </a:xfrm>
        </p:spPr>
        <p:txBody>
          <a:bodyPr>
            <a:normAutofit lnSpcReduction="10000"/>
          </a:bodyPr>
          <a:lstStyle/>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ICDS is not meant for maintenance of books of account, but for the computation of income.</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Non-compliance to the standards may place the authority in a position of assessing the income on ‘best judgment’ basis.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ICDS doesn’t have any criterion of income or turnover.</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Every ICDS, except on securities, provide for transitional provisions to facilitate first-time adoption and consideration of the resultant impact.</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In the event of a conflict between the provisions of the Act and ICDS, the provisions of the Act will be given preference ahead of the latter.</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ICDS does not have prudence as a fundamental assumption except if it is specifically stated so in the respective ICDS. It may lead to earlier recognition of income or gains or later recognition of expenses in comparison with the Accounts formulated under the existing Accounting Standards (AS).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The Income Tax Act allows the Assessing Officer to conduct an assessment in accordance with Section 144 on the event of a failure to compute income according to ICDS.</a:t>
            </a:r>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Form 3CD has been revised for making mandatory disclosures in compliance with ICDS</a:t>
            </a:r>
            <a:r>
              <a:rPr lang="en-US" dirty="0"/>
              <a:t>.</a:t>
            </a:r>
            <a:endParaRPr lang="en-IN" dirty="0"/>
          </a:p>
        </p:txBody>
      </p:sp>
      <p:sp>
        <p:nvSpPr>
          <p:cNvPr id="6" name="Slide Number Placeholder 5">
            <a:extLst>
              <a:ext uri="{FF2B5EF4-FFF2-40B4-BE49-F238E27FC236}">
                <a16:creationId xmlns:a16="http://schemas.microsoft.com/office/drawing/2014/main" id="{EA7A94AF-A450-CD57-99F1-32A380DBF79C}"/>
              </a:ext>
            </a:extLst>
          </p:cNvPr>
          <p:cNvSpPr>
            <a:spLocks noGrp="1"/>
          </p:cNvSpPr>
          <p:nvPr>
            <p:ph type="sldNum" sz="quarter" idx="12"/>
          </p:nvPr>
        </p:nvSpPr>
        <p:spPr/>
        <p:txBody>
          <a:bodyPr/>
          <a:lstStyle/>
          <a:p>
            <a:fld id="{94013DF8-6EF8-4A98-8821-E6468C17C0C3}" type="slidenum">
              <a:rPr lang="en-IN" smtClean="0"/>
              <a:t>73</a:t>
            </a:fld>
            <a:endParaRPr lang="en-IN"/>
          </a:p>
        </p:txBody>
      </p:sp>
    </p:spTree>
    <p:extLst>
      <p:ext uri="{BB962C8B-B14F-4D97-AF65-F5344CB8AC3E}">
        <p14:creationId xmlns:p14="http://schemas.microsoft.com/office/powerpoint/2010/main" val="62153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0210-B901-C601-3793-737C21D962F2}"/>
              </a:ext>
            </a:extLst>
          </p:cNvPr>
          <p:cNvSpPr>
            <a:spLocks noGrp="1"/>
          </p:cNvSpPr>
          <p:nvPr>
            <p:ph type="title"/>
          </p:nvPr>
        </p:nvSpPr>
        <p:spPr/>
        <p:txBody>
          <a:bodyPr/>
          <a:lstStyle/>
          <a:p>
            <a:r>
              <a:rPr lang="en-US" sz="3600" dirty="0"/>
              <a:t>TAX SLAB: INDIVIDUAL (MALE/FEMALE) BELOW 60 YEARS</a:t>
            </a:r>
            <a:endParaRPr lang="en-IN" sz="3600" dirty="0"/>
          </a:p>
        </p:txBody>
      </p:sp>
      <p:sp>
        <p:nvSpPr>
          <p:cNvPr id="6" name="Slide Number Placeholder 5">
            <a:extLst>
              <a:ext uri="{FF2B5EF4-FFF2-40B4-BE49-F238E27FC236}">
                <a16:creationId xmlns:a16="http://schemas.microsoft.com/office/drawing/2014/main" id="{5749C3F9-3A12-4B66-BDF8-E339B9942113}"/>
              </a:ext>
            </a:extLst>
          </p:cNvPr>
          <p:cNvSpPr>
            <a:spLocks noGrp="1"/>
          </p:cNvSpPr>
          <p:nvPr>
            <p:ph type="sldNum" sz="quarter" idx="12"/>
          </p:nvPr>
        </p:nvSpPr>
        <p:spPr/>
        <p:txBody>
          <a:bodyPr/>
          <a:lstStyle/>
          <a:p>
            <a:fld id="{94013DF8-6EF8-4A98-8821-E6468C17C0C3}" type="slidenum">
              <a:rPr lang="en-IN" smtClean="0"/>
              <a:t>8</a:t>
            </a:fld>
            <a:endParaRPr lang="en-IN"/>
          </a:p>
        </p:txBody>
      </p:sp>
      <p:graphicFrame>
        <p:nvGraphicFramePr>
          <p:cNvPr id="7" name="Content Placeholder 3">
            <a:extLst>
              <a:ext uri="{FF2B5EF4-FFF2-40B4-BE49-F238E27FC236}">
                <a16:creationId xmlns:a16="http://schemas.microsoft.com/office/drawing/2014/main" id="{C0769432-FDC2-9844-EFF2-26F01794B6F6}"/>
              </a:ext>
            </a:extLst>
          </p:cNvPr>
          <p:cNvGraphicFramePr>
            <a:graphicFrameLocks noGrp="1"/>
          </p:cNvGraphicFramePr>
          <p:nvPr>
            <p:ph idx="1"/>
            <p:extLst>
              <p:ext uri="{D42A27DB-BD31-4B8C-83A1-F6EECF244321}">
                <p14:modId xmlns:p14="http://schemas.microsoft.com/office/powerpoint/2010/main" val="2333026456"/>
              </p:ext>
            </p:extLst>
          </p:nvPr>
        </p:nvGraphicFramePr>
        <p:xfrm>
          <a:off x="1451656" y="2858181"/>
          <a:ext cx="9643454" cy="2636520"/>
        </p:xfrm>
        <a:graphic>
          <a:graphicData uri="http://schemas.openxmlformats.org/drawingml/2006/table">
            <a:tbl>
              <a:tblPr firstRow="1" bandRow="1">
                <a:tableStyleId>{E8B1032C-EA38-4F05-BA0D-38AFFFC7BED3}</a:tableStyleId>
              </a:tblPr>
              <a:tblGrid>
                <a:gridCol w="7330191">
                  <a:extLst>
                    <a:ext uri="{9D8B030D-6E8A-4147-A177-3AD203B41FA5}">
                      <a16:colId xmlns:a16="http://schemas.microsoft.com/office/drawing/2014/main" val="20000"/>
                    </a:ext>
                  </a:extLst>
                </a:gridCol>
                <a:gridCol w="231326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Income</a:t>
                      </a:r>
                      <a:endParaRPr lang="en-US" sz="2800" kern="1200" dirty="0">
                        <a:solidFill>
                          <a:schemeClr val="tx1"/>
                        </a:solidFill>
                        <a:latin typeface="+mn-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Tax rate</a:t>
                      </a:r>
                      <a:endParaRPr lang="en-IN" sz="2800" kern="1200" dirty="0">
                        <a:solidFill>
                          <a:schemeClr val="tx1"/>
                        </a:solidFill>
                        <a:latin typeface="+mn-lt"/>
                        <a:ea typeface="+mn-ea"/>
                        <a:cs typeface="Andalus" pitchFamily="18" charset="-78"/>
                      </a:endParaRPr>
                    </a:p>
                  </a:txBody>
                  <a:tcPr/>
                </a:tc>
                <a:extLst>
                  <a:ext uri="{0D108BD9-81ED-4DB2-BD59-A6C34878D82A}">
                    <a16:rowId xmlns:a16="http://schemas.microsoft.com/office/drawing/2014/main" val="10000"/>
                  </a:ext>
                </a:extLst>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Income upto Rs. 2,50,000/-</a:t>
                      </a:r>
                      <a:endParaRPr lang="en-IN" sz="2800" kern="1200" dirty="0">
                        <a:solidFill>
                          <a:schemeClr val="tx1"/>
                        </a:solidFill>
                        <a:latin typeface="+mn-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NIL</a:t>
                      </a:r>
                      <a:endParaRPr lang="en-US" sz="2800" kern="1200" dirty="0">
                        <a:solidFill>
                          <a:schemeClr val="tx1"/>
                        </a:solidFill>
                        <a:latin typeface="+mn-lt"/>
                        <a:ea typeface="+mn-ea"/>
                        <a:cs typeface="Andalus" pitchFamily="18" charset="-78"/>
                      </a:endParaRPr>
                    </a:p>
                  </a:txBody>
                  <a:tcPr/>
                </a:tc>
                <a:extLst>
                  <a:ext uri="{0D108BD9-81ED-4DB2-BD59-A6C34878D82A}">
                    <a16:rowId xmlns:a16="http://schemas.microsoft.com/office/drawing/2014/main" val="10001"/>
                  </a:ext>
                </a:extLst>
              </a:tr>
              <a:tr h="563880">
                <a:tc>
                  <a:txBody>
                    <a:bodyPr/>
                    <a:lstStyle/>
                    <a:p>
                      <a:pPr algn="just"/>
                      <a:r>
                        <a:rPr lang="en-IN" sz="2800" kern="1200" dirty="0">
                          <a:solidFill>
                            <a:schemeClr val="tx1"/>
                          </a:solidFill>
                        </a:rPr>
                        <a:t>Income from Rs. 2,50,001/- to Rs. 5,00,000/-</a:t>
                      </a:r>
                      <a:endParaRPr lang="en-US" sz="2800" kern="1200" dirty="0">
                        <a:solidFill>
                          <a:schemeClr val="tx1"/>
                        </a:solidFill>
                        <a:latin typeface="+mn-lt"/>
                        <a:ea typeface="+mn-ea"/>
                        <a:cs typeface="Andalus" pitchFamily="18" charset="-78"/>
                      </a:endParaRPr>
                    </a:p>
                  </a:txBody>
                  <a:tcPr/>
                </a:tc>
                <a:tc>
                  <a:txBody>
                    <a:bodyPr/>
                    <a:lstStyle/>
                    <a:p>
                      <a:pPr algn="ctr"/>
                      <a:r>
                        <a:rPr lang="en-US" sz="2800" kern="1200" dirty="0">
                          <a:solidFill>
                            <a:schemeClr val="tx1"/>
                          </a:solidFill>
                        </a:rPr>
                        <a:t>5%</a:t>
                      </a:r>
                      <a:endParaRPr lang="en-US" sz="2800" kern="1200" dirty="0">
                        <a:solidFill>
                          <a:schemeClr val="tx1"/>
                        </a:solidFill>
                        <a:latin typeface="+mn-lt"/>
                        <a:ea typeface="+mn-ea"/>
                        <a:cs typeface="Andalus" pitchFamily="18" charset="-78"/>
                      </a:endParaRPr>
                    </a:p>
                  </a:txBody>
                  <a:tcPr/>
                </a:tc>
                <a:extLst>
                  <a:ext uri="{0D108BD9-81ED-4DB2-BD59-A6C34878D82A}">
                    <a16:rowId xmlns:a16="http://schemas.microsoft.com/office/drawing/2014/main" val="1000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Income from Rs. 5,00,001/- to Rs. 10,00,000/-</a:t>
                      </a:r>
                      <a:endParaRPr lang="en-IN" sz="2800" kern="1200" dirty="0">
                        <a:solidFill>
                          <a:schemeClr val="tx1"/>
                        </a:solidFill>
                        <a:latin typeface="+mn-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20%</a:t>
                      </a:r>
                      <a:endParaRPr lang="en-US" sz="2800" kern="1200" dirty="0">
                        <a:solidFill>
                          <a:schemeClr val="tx1"/>
                        </a:solidFill>
                        <a:latin typeface="+mn-lt"/>
                        <a:ea typeface="+mn-ea"/>
                        <a:cs typeface="Andalus" pitchFamily="18" charset="-78"/>
                      </a:endParaRPr>
                    </a:p>
                  </a:txBody>
                  <a:tcPr/>
                </a:tc>
                <a:extLst>
                  <a:ext uri="{0D108BD9-81ED-4DB2-BD59-A6C34878D82A}">
                    <a16:rowId xmlns:a16="http://schemas.microsoft.com/office/drawing/2014/main" val="10003"/>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Above Rs. 10,00,000/-</a:t>
                      </a:r>
                      <a:endParaRPr lang="en-IN" sz="2800" kern="1200" dirty="0">
                        <a:solidFill>
                          <a:schemeClr val="tx1"/>
                        </a:solidFill>
                        <a:latin typeface="+mn-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30%</a:t>
                      </a:r>
                      <a:endParaRPr lang="en-US" sz="2800" kern="1200" dirty="0">
                        <a:solidFill>
                          <a:schemeClr val="tx1"/>
                        </a:solidFill>
                        <a:latin typeface="+mn-lt"/>
                        <a:ea typeface="+mn-ea"/>
                        <a:cs typeface="Andalus" pitchFamily="18" charset="-7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175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D444-EED5-23ED-7644-EB370D1E467C}"/>
              </a:ext>
            </a:extLst>
          </p:cNvPr>
          <p:cNvSpPr>
            <a:spLocks noGrp="1"/>
          </p:cNvSpPr>
          <p:nvPr>
            <p:ph type="title"/>
          </p:nvPr>
        </p:nvSpPr>
        <p:spPr/>
        <p:txBody>
          <a:bodyPr/>
          <a:lstStyle/>
          <a:p>
            <a:r>
              <a:rPr lang="en-US" sz="3600" dirty="0"/>
              <a:t>TAX SLAB: INDIVIDUAL (MALE/FEMALE) 60 YEARS OF AGE OR MORE BUT BELOW 80 YEARS</a:t>
            </a:r>
            <a:endParaRPr lang="en-IN" sz="3600" dirty="0"/>
          </a:p>
        </p:txBody>
      </p:sp>
      <p:sp>
        <p:nvSpPr>
          <p:cNvPr id="6" name="Slide Number Placeholder 5">
            <a:extLst>
              <a:ext uri="{FF2B5EF4-FFF2-40B4-BE49-F238E27FC236}">
                <a16:creationId xmlns:a16="http://schemas.microsoft.com/office/drawing/2014/main" id="{73976689-7C7E-8407-72AB-5D33353A66E2}"/>
              </a:ext>
            </a:extLst>
          </p:cNvPr>
          <p:cNvSpPr>
            <a:spLocks noGrp="1"/>
          </p:cNvSpPr>
          <p:nvPr>
            <p:ph type="sldNum" sz="quarter" idx="12"/>
          </p:nvPr>
        </p:nvSpPr>
        <p:spPr/>
        <p:txBody>
          <a:bodyPr/>
          <a:lstStyle/>
          <a:p>
            <a:fld id="{94013DF8-6EF8-4A98-8821-E6468C17C0C3}" type="slidenum">
              <a:rPr lang="en-IN" smtClean="0"/>
              <a:t>9</a:t>
            </a:fld>
            <a:endParaRPr lang="en-IN"/>
          </a:p>
        </p:txBody>
      </p:sp>
      <p:graphicFrame>
        <p:nvGraphicFramePr>
          <p:cNvPr id="7" name="Content Placeholder 3">
            <a:extLst>
              <a:ext uri="{FF2B5EF4-FFF2-40B4-BE49-F238E27FC236}">
                <a16:creationId xmlns:a16="http://schemas.microsoft.com/office/drawing/2014/main" id="{169ECC64-4856-4A5D-5CF0-DF5849B36E55}"/>
              </a:ext>
            </a:extLst>
          </p:cNvPr>
          <p:cNvGraphicFramePr>
            <a:graphicFrameLocks/>
          </p:cNvGraphicFramePr>
          <p:nvPr>
            <p:extLst>
              <p:ext uri="{D42A27DB-BD31-4B8C-83A1-F6EECF244321}">
                <p14:modId xmlns:p14="http://schemas.microsoft.com/office/powerpoint/2010/main" val="4029255821"/>
              </p:ext>
            </p:extLst>
          </p:nvPr>
        </p:nvGraphicFramePr>
        <p:xfrm>
          <a:off x="1259872" y="3127534"/>
          <a:ext cx="9894654" cy="3017520"/>
        </p:xfrm>
        <a:graphic>
          <a:graphicData uri="http://schemas.openxmlformats.org/drawingml/2006/table">
            <a:tbl>
              <a:tblPr firstRow="1" bandRow="1">
                <a:tableStyleId>{E8B1032C-EA38-4F05-BA0D-38AFFFC7BED3}</a:tableStyleId>
              </a:tblPr>
              <a:tblGrid>
                <a:gridCol w="8027695">
                  <a:extLst>
                    <a:ext uri="{9D8B030D-6E8A-4147-A177-3AD203B41FA5}">
                      <a16:colId xmlns:a16="http://schemas.microsoft.com/office/drawing/2014/main" val="20000"/>
                    </a:ext>
                  </a:extLst>
                </a:gridCol>
                <a:gridCol w="1866959">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Income</a:t>
                      </a:r>
                      <a:endParaRPr lang="en-IN" sz="2800" kern="1200" dirty="0">
                        <a:solidFill>
                          <a:schemeClr val="tx1"/>
                        </a:solidFill>
                      </a:endParaRPr>
                    </a:p>
                    <a:p>
                      <a:pPr algn="ctr"/>
                      <a:endParaRPr lang="en-US" sz="2800" kern="1200" dirty="0">
                        <a:solidFill>
                          <a:schemeClr val="tx1"/>
                        </a:solidFill>
                        <a:latin typeface="+mj-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Tax rate</a:t>
                      </a:r>
                      <a:endParaRPr lang="en-IN" sz="2800" kern="1200" dirty="0">
                        <a:solidFill>
                          <a:schemeClr val="tx1"/>
                        </a:solidFill>
                      </a:endParaRPr>
                    </a:p>
                    <a:p>
                      <a:pPr algn="ctr"/>
                      <a:endParaRPr lang="en-US" sz="2800" kern="1200" dirty="0">
                        <a:solidFill>
                          <a:schemeClr val="tx1"/>
                        </a:solidFill>
                        <a:latin typeface="+mj-lt"/>
                        <a:ea typeface="+mn-ea"/>
                        <a:cs typeface="Andalus" pitchFamily="18" charset="-78"/>
                      </a:endParaRPr>
                    </a:p>
                  </a:txBody>
                  <a:tcPr/>
                </a:tc>
                <a:extLst>
                  <a:ext uri="{0D108BD9-81ED-4DB2-BD59-A6C34878D82A}">
                    <a16:rowId xmlns:a16="http://schemas.microsoft.com/office/drawing/2014/main" val="1000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Income upto Rs. 3,00,000/-</a:t>
                      </a:r>
                      <a:endParaRPr lang="en-IN" sz="2800" kern="1200" dirty="0">
                        <a:solidFill>
                          <a:schemeClr val="tx1"/>
                        </a:solidFill>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NIL</a:t>
                      </a:r>
                      <a:endParaRPr lang="en-US" sz="2800" kern="1200" dirty="0">
                        <a:solidFill>
                          <a:schemeClr val="tx1"/>
                        </a:solidFill>
                        <a:latin typeface="+mj-lt"/>
                      </a:endParaRPr>
                    </a:p>
                  </a:txBody>
                  <a:tcPr/>
                </a:tc>
                <a:extLst>
                  <a:ext uri="{0D108BD9-81ED-4DB2-BD59-A6C34878D82A}">
                    <a16:rowId xmlns:a16="http://schemas.microsoft.com/office/drawing/2014/main" val="10001"/>
                  </a:ext>
                </a:extLst>
              </a:tr>
              <a:tr h="518160">
                <a:tc>
                  <a:txBody>
                    <a:bodyPr/>
                    <a:lstStyle/>
                    <a:p>
                      <a:pPr algn="just"/>
                      <a:r>
                        <a:rPr lang="en-IN" sz="2800" kern="1200" dirty="0">
                          <a:solidFill>
                            <a:schemeClr val="tx1"/>
                          </a:solidFill>
                        </a:rPr>
                        <a:t>Income from Rs. 3,00,001/- to Rs. 5,00,000/-</a:t>
                      </a:r>
                      <a:endParaRPr lang="en-US" sz="2800" kern="1200" dirty="0">
                        <a:solidFill>
                          <a:schemeClr val="tx1"/>
                        </a:solidFill>
                        <a:latin typeface="+mj-lt"/>
                        <a:ea typeface="+mn-ea"/>
                        <a:cs typeface="Andalus" pitchFamily="18" charset="-78"/>
                      </a:endParaRPr>
                    </a:p>
                  </a:txBody>
                  <a:tcPr/>
                </a:tc>
                <a:tc>
                  <a:txBody>
                    <a:bodyPr/>
                    <a:lstStyle/>
                    <a:p>
                      <a:pPr algn="ctr"/>
                      <a:r>
                        <a:rPr lang="en-US" sz="2800" kern="1200" dirty="0">
                          <a:solidFill>
                            <a:schemeClr val="tx1"/>
                          </a:solidFill>
                        </a:rPr>
                        <a:t>5%</a:t>
                      </a:r>
                      <a:endParaRPr lang="en-US" sz="2800" kern="1200" dirty="0">
                        <a:solidFill>
                          <a:schemeClr val="tx1"/>
                        </a:solidFill>
                        <a:latin typeface="+mj-lt"/>
                        <a:ea typeface="+mn-ea"/>
                        <a:cs typeface="Andalus" pitchFamily="18" charset="-78"/>
                      </a:endParaRPr>
                    </a:p>
                  </a:txBody>
                  <a:tcPr/>
                </a:tc>
                <a:extLst>
                  <a:ext uri="{0D108BD9-81ED-4DB2-BD59-A6C34878D82A}">
                    <a16:rowId xmlns:a16="http://schemas.microsoft.com/office/drawing/2014/main" val="1000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Income from Rs. 5,00,001/- to Rs. 10,00,000/-</a:t>
                      </a:r>
                      <a:endParaRPr lang="en-IN" sz="2800" kern="1200" dirty="0">
                        <a:solidFill>
                          <a:schemeClr val="tx1"/>
                        </a:solidFill>
                        <a:latin typeface="+mj-lt"/>
                        <a:ea typeface="+mn-ea"/>
                        <a:cs typeface="Andalus" pitchFamily="18"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20%</a:t>
                      </a:r>
                      <a:endParaRPr lang="en-US" sz="2800" kern="1200" dirty="0">
                        <a:solidFill>
                          <a:schemeClr val="tx1"/>
                        </a:solidFill>
                        <a:latin typeface="+mj-lt"/>
                      </a:endParaRPr>
                    </a:p>
                  </a:txBody>
                  <a:tcPr/>
                </a:tc>
                <a:extLst>
                  <a:ext uri="{0D108BD9-81ED-4DB2-BD59-A6C34878D82A}">
                    <a16:rowId xmlns:a16="http://schemas.microsoft.com/office/drawing/2014/main" val="10003"/>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rPr>
                        <a:t>Above Rs. 10,00,000/-</a:t>
                      </a:r>
                      <a:endParaRPr lang="en-IN" sz="2800" kern="1200" dirty="0">
                        <a:solidFill>
                          <a:schemeClr val="tx1"/>
                        </a:solidFill>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rPr>
                        <a:t>30%</a:t>
                      </a:r>
                      <a:endParaRPr lang="en-US" sz="2800" kern="1200" dirty="0">
                        <a:solidFill>
                          <a:schemeClr val="tx1"/>
                        </a:solidFill>
                        <a:latin typeface="+mj-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4988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5">
      <a:dk1>
        <a:sysClr val="windowText" lastClr="000000"/>
      </a:dk1>
      <a:lt1>
        <a:srgbClr val="002060"/>
      </a:lt1>
      <a:dk2>
        <a:srgbClr val="1E5155"/>
      </a:dk2>
      <a:lt2>
        <a:srgbClr val="B01513"/>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Amit">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ysClr val="windowText" lastClr="000000"/>
    </a:dk1>
    <a:lt1>
      <a:srgbClr val="002060"/>
    </a:lt1>
    <a:dk2>
      <a:srgbClr val="1E5155"/>
    </a:dk2>
    <a:lt2>
      <a:srgbClr val="B01513"/>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1452</TotalTime>
  <Words>5783</Words>
  <Application>Microsoft Office PowerPoint</Application>
  <PresentationFormat>Widescreen</PresentationFormat>
  <Paragraphs>765</Paragraphs>
  <Slides>73</Slides>
  <Notes>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0</vt:i4>
      </vt:variant>
      <vt:variant>
        <vt:lpstr>Slide Titles</vt:lpstr>
      </vt:variant>
      <vt:variant>
        <vt:i4>73</vt:i4>
      </vt:variant>
    </vt:vector>
  </HeadingPairs>
  <TitlesOfParts>
    <vt:vector size="87" baseType="lpstr">
      <vt:lpstr>Algerian</vt:lpstr>
      <vt:lpstr>Andalus</vt:lpstr>
      <vt:lpstr>Arial</vt:lpstr>
      <vt:lpstr>Calibri</vt:lpstr>
      <vt:lpstr>Cambria</vt:lpstr>
      <vt:lpstr>Eras Medium ITC</vt:lpstr>
      <vt:lpstr>Georgia</vt:lpstr>
      <vt:lpstr>Playbill</vt:lpstr>
      <vt:lpstr>Roboto</vt:lpstr>
      <vt:lpstr>Source Sans Pro</vt:lpstr>
      <vt:lpstr>Times New Roman</vt:lpstr>
      <vt:lpstr>Wingdings</vt:lpstr>
      <vt:lpstr>Wingdings 3</vt:lpstr>
      <vt:lpstr>Ion</vt:lpstr>
      <vt:lpstr>“In this world nothing can be said to be  certain, except death and taxes.”  Benjamin Franklin  </vt:lpstr>
      <vt:lpstr>Brief History of Income Tax in India</vt:lpstr>
      <vt:lpstr>PowerPoint Presentation</vt:lpstr>
      <vt:lpstr>Why should I pay tax?</vt:lpstr>
      <vt:lpstr>What Government Do from our TAX? </vt:lpstr>
      <vt:lpstr>What Government Do from our TAX?  </vt:lpstr>
      <vt:lpstr>Personal Taxation </vt:lpstr>
      <vt:lpstr>TAX SLAB: INDIVIDUAL (MALE/FEMALE) BELOW 60 YEARS</vt:lpstr>
      <vt:lpstr>TAX SLAB: INDIVIDUAL (MALE/FEMALE) 60 YEARS OF AGE OR MORE BUT BELOW 80 YEARS</vt:lpstr>
      <vt:lpstr>PowerPoint Presentation</vt:lpstr>
      <vt:lpstr>PowerPoint Presentation</vt:lpstr>
      <vt:lpstr>PowerPoint Presentation</vt:lpstr>
      <vt:lpstr>Section 115BAC- Tax on income of Individuals and Hindu Undivided family</vt:lpstr>
      <vt:lpstr>Heads of Income</vt:lpstr>
      <vt:lpstr>Important Terminologies</vt:lpstr>
      <vt:lpstr>Important Terminologies</vt:lpstr>
      <vt:lpstr>Important Terminologies</vt:lpstr>
      <vt:lpstr>PowerPoint Presentation</vt:lpstr>
      <vt:lpstr>HEADS OF INCOME</vt:lpstr>
      <vt:lpstr>Income From Salary </vt:lpstr>
      <vt:lpstr>Income From Salary </vt:lpstr>
      <vt:lpstr>Income From Salary </vt:lpstr>
      <vt:lpstr>Income From Salary </vt:lpstr>
      <vt:lpstr>Income From Salary </vt:lpstr>
      <vt:lpstr>Income From Salary </vt:lpstr>
      <vt:lpstr>Income From Salary </vt:lpstr>
      <vt:lpstr>Section 10(13A): House Rent Allowance(HRA) </vt:lpstr>
      <vt:lpstr>Income From Salary </vt:lpstr>
      <vt:lpstr>Income From Salary </vt:lpstr>
      <vt:lpstr>Income From Salary </vt:lpstr>
      <vt:lpstr>Income from House Property</vt:lpstr>
      <vt:lpstr>Income from House Property</vt:lpstr>
      <vt:lpstr>Income from Other Sources</vt:lpstr>
      <vt:lpstr>Income from Other Sources</vt:lpstr>
      <vt:lpstr>Income from Other Sources</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Deductions under Chapter VI-A</vt:lpstr>
      <vt:lpstr>Rebate under Section 87A</vt:lpstr>
      <vt:lpstr>Rebate under Section 87A</vt:lpstr>
      <vt:lpstr>Rebate under Section 87A</vt:lpstr>
      <vt:lpstr>Income Tax E-Filing ( ITR-1)</vt:lpstr>
      <vt:lpstr>Clubbing Provisions</vt:lpstr>
      <vt:lpstr>Clubbing Provisions</vt:lpstr>
      <vt:lpstr>Clubbing Provisions</vt:lpstr>
      <vt:lpstr>Set Off and Carry Forward of Losses</vt:lpstr>
      <vt:lpstr>Set Off and Carry Forward of Losses</vt:lpstr>
      <vt:lpstr>Set Off and Carry Forward of Losses</vt:lpstr>
      <vt:lpstr>Set Off and Carry Forward of Losses</vt:lpstr>
      <vt:lpstr>Set Off and Carry Forward of Losses</vt:lpstr>
      <vt:lpstr>Set Off and Carry Forward of Losses</vt:lpstr>
      <vt:lpstr>Set Off and Carry Forward of Losses</vt:lpstr>
      <vt:lpstr>TDS (TAX DEDUCTED AT SOURCE)</vt:lpstr>
      <vt:lpstr>TDS (TAX DEDUCTED AT SOURCE)</vt:lpstr>
      <vt:lpstr>TCS (TAX COLLECTION AT SOURCE)</vt:lpstr>
      <vt:lpstr>TCS (TAX COLLECTION AT SOURCE)</vt:lpstr>
      <vt:lpstr>TCS (TAX COLLECTION AT SOURCE)</vt:lpstr>
      <vt:lpstr>Advance Tax Administrative Procedures</vt:lpstr>
      <vt:lpstr>Advance Tax Administrative Procedures</vt:lpstr>
      <vt:lpstr>ICDS (Income Computation and Disclosure Standards):</vt:lpstr>
      <vt:lpstr>Features of ICDS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Sharda_S</dc:creator>
  <cp:lastModifiedBy>Sanket Parab</cp:lastModifiedBy>
  <cp:revision>163</cp:revision>
  <dcterms:created xsi:type="dcterms:W3CDTF">2018-08-03T02:39:05Z</dcterms:created>
  <dcterms:modified xsi:type="dcterms:W3CDTF">2022-11-16T06:44:52Z</dcterms:modified>
</cp:coreProperties>
</file>