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s/slide67.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8.xml" ContentType="application/vnd.openxmlformats-officedocument.presentationml.slide+xml"/>
  <Override PartName="/ppt/slides/slide29.xml" ContentType="application/vnd.openxmlformats-officedocument.presentationml.slide+xml"/>
  <Override PartName="/ppt/slides/slide2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8.xml" ContentType="application/vnd.openxmlformats-officedocument.presentationml.slide+xml"/>
  <Override PartName="/ppt/slides/slide77.xml" ContentType="application/vnd.openxmlformats-officedocument.presentationml.slide+xml"/>
  <Override PartName="/ppt/slides/slide76.xml" ContentType="application/vnd.openxmlformats-officedocument.presentationml.slide+xml"/>
  <Override PartName="/ppt/slides/slide75.xml" ContentType="application/vnd.openxmlformats-officedocument.presentationml.slide+xml"/>
  <Override PartName="/ppt/slides/slide74.xml" ContentType="application/vnd.openxmlformats-officedocument.presentationml.slide+xml"/>
  <Override PartName="/ppt/slides/slide73.xml" ContentType="application/vnd.openxmlformats-officedocument.presentationml.slide+xml"/>
  <Override PartName="/ppt/slides/slide72.xml" ContentType="application/vnd.openxmlformats-officedocument.presentationml.slide+xml"/>
  <Override PartName="/ppt/slides/slide28.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3.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9" r:id="rId14"/>
    <p:sldId id="272" r:id="rId15"/>
    <p:sldId id="270"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6" r:id="rId32"/>
    <p:sldId id="288" r:id="rId33"/>
    <p:sldId id="290" r:id="rId34"/>
    <p:sldId id="291" r:id="rId35"/>
    <p:sldId id="292" r:id="rId36"/>
    <p:sldId id="294" r:id="rId37"/>
    <p:sldId id="323" r:id="rId38"/>
    <p:sldId id="295" r:id="rId39"/>
    <p:sldId id="296" r:id="rId40"/>
    <p:sldId id="324" r:id="rId41"/>
    <p:sldId id="298" r:id="rId42"/>
    <p:sldId id="299" r:id="rId43"/>
    <p:sldId id="300" r:id="rId44"/>
    <p:sldId id="301" r:id="rId45"/>
    <p:sldId id="302" r:id="rId46"/>
    <p:sldId id="304" r:id="rId47"/>
    <p:sldId id="325" r:id="rId48"/>
    <p:sldId id="326" r:id="rId49"/>
    <p:sldId id="327" r:id="rId50"/>
    <p:sldId id="328" r:id="rId51"/>
    <p:sldId id="329" r:id="rId52"/>
    <p:sldId id="331" r:id="rId53"/>
    <p:sldId id="332" r:id="rId54"/>
    <p:sldId id="313" r:id="rId55"/>
    <p:sldId id="314" r:id="rId56"/>
    <p:sldId id="315" r:id="rId57"/>
    <p:sldId id="307" r:id="rId58"/>
    <p:sldId id="316" r:id="rId59"/>
    <p:sldId id="318" r:id="rId60"/>
    <p:sldId id="333" r:id="rId61"/>
    <p:sldId id="334" r:id="rId62"/>
    <p:sldId id="335" r:id="rId63"/>
    <p:sldId id="338" r:id="rId64"/>
    <p:sldId id="339" r:id="rId65"/>
    <p:sldId id="341" r:id="rId66"/>
    <p:sldId id="342" r:id="rId67"/>
    <p:sldId id="343" r:id="rId68"/>
    <p:sldId id="319" r:id="rId69"/>
    <p:sldId id="320" r:id="rId70"/>
    <p:sldId id="321" r:id="rId71"/>
    <p:sldId id="322" r:id="rId72"/>
    <p:sldId id="349" r:id="rId73"/>
    <p:sldId id="345" r:id="rId74"/>
    <p:sldId id="347" r:id="rId75"/>
    <p:sldId id="348" r:id="rId76"/>
    <p:sldId id="344" r:id="rId77"/>
    <p:sldId id="350" r:id="rId78"/>
    <p:sldId id="31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2E7F72-8FC4-95AB-95EF-98F3B178D3FB}" v="94" dt="2025-02-12T17:53:21.2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06" autoAdjust="0"/>
    <p:restoredTop sz="94660"/>
  </p:normalViewPr>
  <p:slideViewPr>
    <p:cSldViewPr snapToGrid="0">
      <p:cViewPr varScale="1">
        <p:scale>
          <a:sx n="114" d="100"/>
          <a:sy n="114"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88"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86"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customXml" Target="../customXml/item2.xml"/><Relationship Id="rId61" Type="http://schemas.openxmlformats.org/officeDocument/2006/relationships/slide" Target="slides/slide60.xml"/><Relationship Id="rId8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lesh Ghavate" userId="S::nilesh.ghavate@djsce.ac.in::bbeaf257-be0f-4cd4-960e-7b14dfbfb19d" providerId="AD" clId="Web-{832E7F72-8FC4-95AB-95EF-98F3B178D3FB}"/>
    <pc:docChg chg="addSld modSld">
      <pc:chgData name="Nilesh Ghavate" userId="S::nilesh.ghavate@djsce.ac.in::bbeaf257-be0f-4cd4-960e-7b14dfbfb19d" providerId="AD" clId="Web-{832E7F72-8FC4-95AB-95EF-98F3B178D3FB}" dt="2025-02-12T17:53:21.270" v="87"/>
      <pc:docMkLst>
        <pc:docMk/>
      </pc:docMkLst>
      <pc:sldChg chg="modSp">
        <pc:chgData name="Nilesh Ghavate" userId="S::nilesh.ghavate@djsce.ac.in::bbeaf257-be0f-4cd4-960e-7b14dfbfb19d" providerId="AD" clId="Web-{832E7F72-8FC4-95AB-95EF-98F3B178D3FB}" dt="2025-02-12T17:39:06.810" v="64" actId="20577"/>
        <pc:sldMkLst>
          <pc:docMk/>
          <pc:sldMk cId="1768949067" sldId="279"/>
        </pc:sldMkLst>
        <pc:spChg chg="mod">
          <ac:chgData name="Nilesh Ghavate" userId="S::nilesh.ghavate@djsce.ac.in::bbeaf257-be0f-4cd4-960e-7b14dfbfb19d" providerId="AD" clId="Web-{832E7F72-8FC4-95AB-95EF-98F3B178D3FB}" dt="2025-02-12T17:39:06.810" v="64" actId="20577"/>
          <ac:spMkLst>
            <pc:docMk/>
            <pc:sldMk cId="1768949067" sldId="279"/>
            <ac:spMk id="3" creationId="{C1C0A76B-3786-7A17-06CB-627198086BF6}"/>
          </ac:spMkLst>
        </pc:spChg>
      </pc:sldChg>
      <pc:sldChg chg="modSp">
        <pc:chgData name="Nilesh Ghavate" userId="S::nilesh.ghavate@djsce.ac.in::bbeaf257-be0f-4cd4-960e-7b14dfbfb19d" providerId="AD" clId="Web-{832E7F72-8FC4-95AB-95EF-98F3B178D3FB}" dt="2025-02-12T17:41:38.811" v="70" actId="20577"/>
        <pc:sldMkLst>
          <pc:docMk/>
          <pc:sldMk cId="699314274" sldId="291"/>
        </pc:sldMkLst>
        <pc:spChg chg="mod">
          <ac:chgData name="Nilesh Ghavate" userId="S::nilesh.ghavate@djsce.ac.in::bbeaf257-be0f-4cd4-960e-7b14dfbfb19d" providerId="AD" clId="Web-{832E7F72-8FC4-95AB-95EF-98F3B178D3FB}" dt="2025-02-12T17:41:38.811" v="70" actId="20577"/>
          <ac:spMkLst>
            <pc:docMk/>
            <pc:sldMk cId="699314274" sldId="291"/>
            <ac:spMk id="7" creationId="{FDA8E931-BF5E-83E2-4DDE-9A54F855919C}"/>
          </ac:spMkLst>
        </pc:spChg>
      </pc:sldChg>
      <pc:sldChg chg="modSp">
        <pc:chgData name="Nilesh Ghavate" userId="S::nilesh.ghavate@djsce.ac.in::bbeaf257-be0f-4cd4-960e-7b14dfbfb19d" providerId="AD" clId="Web-{832E7F72-8FC4-95AB-95EF-98F3B178D3FB}" dt="2025-02-12T17:42:35.546" v="80" actId="20577"/>
        <pc:sldMkLst>
          <pc:docMk/>
          <pc:sldMk cId="2385609564" sldId="292"/>
        </pc:sldMkLst>
        <pc:spChg chg="mod">
          <ac:chgData name="Nilesh Ghavate" userId="S::nilesh.ghavate@djsce.ac.in::bbeaf257-be0f-4cd4-960e-7b14dfbfb19d" providerId="AD" clId="Web-{832E7F72-8FC4-95AB-95EF-98F3B178D3FB}" dt="2025-02-12T17:42:35.546" v="80" actId="20577"/>
          <ac:spMkLst>
            <pc:docMk/>
            <pc:sldMk cId="2385609564" sldId="292"/>
            <ac:spMk id="7" creationId="{84F45DCF-199A-B711-E801-730AB259723A}"/>
          </ac:spMkLst>
        </pc:spChg>
      </pc:sldChg>
      <pc:sldChg chg="modSp">
        <pc:chgData name="Nilesh Ghavate" userId="S::nilesh.ghavate@djsce.ac.in::bbeaf257-be0f-4cd4-960e-7b14dfbfb19d" providerId="AD" clId="Web-{832E7F72-8FC4-95AB-95EF-98F3B178D3FB}" dt="2025-02-12T17:43:25.858" v="86" actId="20577"/>
        <pc:sldMkLst>
          <pc:docMk/>
          <pc:sldMk cId="1127038472" sldId="298"/>
        </pc:sldMkLst>
        <pc:spChg chg="mod">
          <ac:chgData name="Nilesh Ghavate" userId="S::nilesh.ghavate@djsce.ac.in::bbeaf257-be0f-4cd4-960e-7b14dfbfb19d" providerId="AD" clId="Web-{832E7F72-8FC4-95AB-95EF-98F3B178D3FB}" dt="2025-02-12T17:43:25.858" v="86" actId="20577"/>
          <ac:spMkLst>
            <pc:docMk/>
            <pc:sldMk cId="1127038472" sldId="298"/>
            <ac:spMk id="7" creationId="{7E4D921C-3D0F-0AEA-2149-42E462C62A8B}"/>
          </ac:spMkLst>
        </pc:spChg>
      </pc:sldChg>
      <pc:sldChg chg="new">
        <pc:chgData name="Nilesh Ghavate" userId="S::nilesh.ghavate@djsce.ac.in::bbeaf257-be0f-4cd4-960e-7b14dfbfb19d" providerId="AD" clId="Web-{832E7F72-8FC4-95AB-95EF-98F3B178D3FB}" dt="2025-02-12T17:53:21.270" v="87"/>
        <pc:sldMkLst>
          <pc:docMk/>
          <pc:sldMk cId="3497277286" sldId="306"/>
        </pc:sldMkLst>
      </pc:sldChg>
    </pc:docChg>
  </pc:docChgLst>
  <pc:docChgLst>
    <pc:chgData name="Nilesh Ghavate" userId="S::nilesh.ghavate@djsce.ac.in::bbeaf257-be0f-4cd4-960e-7b14dfbfb19d" providerId="AD" clId="Web-{6C90EBB1-F765-5FC5-48EC-B5DF8D44FAA1}"/>
    <pc:docChg chg="addSld delSld modSld sldOrd addMainMaster delMainMaster">
      <pc:chgData name="Nilesh Ghavate" userId="S::nilesh.ghavate@djsce.ac.in::bbeaf257-be0f-4cd4-960e-7b14dfbfb19d" providerId="AD" clId="Web-{6C90EBB1-F765-5FC5-48EC-B5DF8D44FAA1}" dt="2025-01-31T18:20:33.504" v="808" actId="20577"/>
      <pc:docMkLst>
        <pc:docMk/>
      </pc:docMkLst>
      <pc:sldChg chg="modSp mod modClrScheme chgLayout">
        <pc:chgData name="Nilesh Ghavate" userId="S::nilesh.ghavate@djsce.ac.in::bbeaf257-be0f-4cd4-960e-7b14dfbfb19d" providerId="AD" clId="Web-{6C90EBB1-F765-5FC5-48EC-B5DF8D44FAA1}" dt="2025-01-31T15:45:43.800" v="98"/>
        <pc:sldMkLst>
          <pc:docMk/>
          <pc:sldMk cId="1132415713" sldId="256"/>
        </pc:sldMkLst>
        <pc:spChg chg="mod ord">
          <ac:chgData name="Nilesh Ghavate" userId="S::nilesh.ghavate@djsce.ac.in::bbeaf257-be0f-4cd4-960e-7b14dfbfb19d" providerId="AD" clId="Web-{6C90EBB1-F765-5FC5-48EC-B5DF8D44FAA1}" dt="2025-01-31T15:45:43.800" v="98"/>
          <ac:spMkLst>
            <pc:docMk/>
            <pc:sldMk cId="1132415713" sldId="256"/>
            <ac:spMk id="2" creationId="{00000000-0000-0000-0000-000000000000}"/>
          </ac:spMkLst>
        </pc:spChg>
        <pc:spChg chg="mod ord">
          <ac:chgData name="Nilesh Ghavate" userId="S::nilesh.ghavate@djsce.ac.in::bbeaf257-be0f-4cd4-960e-7b14dfbfb19d" providerId="AD" clId="Web-{6C90EBB1-F765-5FC5-48EC-B5DF8D44FAA1}" dt="2025-01-31T15:45:43.800" v="98"/>
          <ac:spMkLst>
            <pc:docMk/>
            <pc:sldMk cId="1132415713" sldId="256"/>
            <ac:spMk id="3" creationId="{00000000-0000-0000-0000-000000000000}"/>
          </ac:spMkLst>
        </pc:spChg>
      </pc:sldChg>
      <pc:sldChg chg="modSp mod modClrScheme chgLayout">
        <pc:chgData name="Nilesh Ghavate" userId="S::nilesh.ghavate@djsce.ac.in::bbeaf257-be0f-4cd4-960e-7b14dfbfb19d" providerId="AD" clId="Web-{6C90EBB1-F765-5FC5-48EC-B5DF8D44FAA1}" dt="2025-01-31T15:46:28.927" v="105" actId="14100"/>
        <pc:sldMkLst>
          <pc:docMk/>
          <pc:sldMk cId="2968493720" sldId="257"/>
        </pc:sldMkLst>
        <pc:spChg chg="mod ord">
          <ac:chgData name="Nilesh Ghavate" userId="S::nilesh.ghavate@djsce.ac.in::bbeaf257-be0f-4cd4-960e-7b14dfbfb19d" providerId="AD" clId="Web-{6C90EBB1-F765-5FC5-48EC-B5DF8D44FAA1}" dt="2025-01-31T15:45:43.800" v="98"/>
          <ac:spMkLst>
            <pc:docMk/>
            <pc:sldMk cId="2968493720" sldId="257"/>
            <ac:spMk id="2" creationId="{00000000-0000-0000-0000-000000000000}"/>
          </ac:spMkLst>
        </pc:spChg>
        <pc:spChg chg="mod ord">
          <ac:chgData name="Nilesh Ghavate" userId="S::nilesh.ghavate@djsce.ac.in::bbeaf257-be0f-4cd4-960e-7b14dfbfb19d" providerId="AD" clId="Web-{6C90EBB1-F765-5FC5-48EC-B5DF8D44FAA1}" dt="2025-01-31T15:46:28.927" v="105" actId="14100"/>
          <ac:spMkLst>
            <pc:docMk/>
            <pc:sldMk cId="2968493720" sldId="257"/>
            <ac:spMk id="3" creationId="{00000000-0000-0000-0000-000000000000}"/>
          </ac:spMkLst>
        </pc:spChg>
      </pc:sldChg>
      <pc:sldChg chg="modSp mod modClrScheme chgLayout">
        <pc:chgData name="Nilesh Ghavate" userId="S::nilesh.ghavate@djsce.ac.in::bbeaf257-be0f-4cd4-960e-7b14dfbfb19d" providerId="AD" clId="Web-{6C90EBB1-F765-5FC5-48EC-B5DF8D44FAA1}" dt="2025-01-31T15:46:02.645" v="99" actId="20577"/>
        <pc:sldMkLst>
          <pc:docMk/>
          <pc:sldMk cId="3962746857" sldId="258"/>
        </pc:sldMkLst>
        <pc:spChg chg="mod ord">
          <ac:chgData name="Nilesh Ghavate" userId="S::nilesh.ghavate@djsce.ac.in::bbeaf257-be0f-4cd4-960e-7b14dfbfb19d" providerId="AD" clId="Web-{6C90EBB1-F765-5FC5-48EC-B5DF8D44FAA1}" dt="2025-01-31T15:45:43.800" v="98"/>
          <ac:spMkLst>
            <pc:docMk/>
            <pc:sldMk cId="3962746857" sldId="258"/>
            <ac:spMk id="2" creationId="{00000000-0000-0000-0000-000000000000}"/>
          </ac:spMkLst>
        </pc:spChg>
        <pc:spChg chg="mod ord">
          <ac:chgData name="Nilesh Ghavate" userId="S::nilesh.ghavate@djsce.ac.in::bbeaf257-be0f-4cd4-960e-7b14dfbfb19d" providerId="AD" clId="Web-{6C90EBB1-F765-5FC5-48EC-B5DF8D44FAA1}" dt="2025-01-31T15:46:02.645" v="99" actId="20577"/>
          <ac:spMkLst>
            <pc:docMk/>
            <pc:sldMk cId="3962746857" sldId="258"/>
            <ac:spMk id="3" creationId="{00000000-0000-0000-0000-000000000000}"/>
          </ac:spMkLst>
        </pc:spChg>
      </pc:sldChg>
      <pc:sldChg chg="modSp mod modClrScheme chgLayout">
        <pc:chgData name="Nilesh Ghavate" userId="S::nilesh.ghavate@djsce.ac.in::bbeaf257-be0f-4cd4-960e-7b14dfbfb19d" providerId="AD" clId="Web-{6C90EBB1-F765-5FC5-48EC-B5DF8D44FAA1}" dt="2025-01-31T15:46:14.911" v="103" actId="20577"/>
        <pc:sldMkLst>
          <pc:docMk/>
          <pc:sldMk cId="2673677082" sldId="259"/>
        </pc:sldMkLst>
        <pc:spChg chg="mod ord">
          <ac:chgData name="Nilesh Ghavate" userId="S::nilesh.ghavate@djsce.ac.in::bbeaf257-be0f-4cd4-960e-7b14dfbfb19d" providerId="AD" clId="Web-{6C90EBB1-F765-5FC5-48EC-B5DF8D44FAA1}" dt="2025-01-31T15:45:43.800" v="98"/>
          <ac:spMkLst>
            <pc:docMk/>
            <pc:sldMk cId="2673677082" sldId="259"/>
            <ac:spMk id="2" creationId="{00000000-0000-0000-0000-000000000000}"/>
          </ac:spMkLst>
        </pc:spChg>
        <pc:spChg chg="mod">
          <ac:chgData name="Nilesh Ghavate" userId="S::nilesh.ghavate@djsce.ac.in::bbeaf257-be0f-4cd4-960e-7b14dfbfb19d" providerId="AD" clId="Web-{6C90EBB1-F765-5FC5-48EC-B5DF8D44FAA1}" dt="2025-01-31T15:46:14.911" v="103" actId="20577"/>
          <ac:spMkLst>
            <pc:docMk/>
            <pc:sldMk cId="2673677082" sldId="259"/>
            <ac:spMk id="6" creationId="{00000000-0000-0000-0000-000000000000}"/>
          </ac:spMkLst>
        </pc:spChg>
        <pc:picChg chg="mod ord">
          <ac:chgData name="Nilesh Ghavate" userId="S::nilesh.ghavate@djsce.ac.in::bbeaf257-be0f-4cd4-960e-7b14dfbfb19d" providerId="AD" clId="Web-{6C90EBB1-F765-5FC5-48EC-B5DF8D44FAA1}" dt="2025-01-31T15:46:09.192" v="101" actId="14100"/>
          <ac:picMkLst>
            <pc:docMk/>
            <pc:sldMk cId="2673677082" sldId="259"/>
            <ac:picMk id="5" creationId="{00000000-0000-0000-0000-000000000000}"/>
          </ac:picMkLst>
        </pc:picChg>
      </pc:sldChg>
      <pc:sldChg chg="modSp mod modClrScheme chgLayout">
        <pc:chgData name="Nilesh Ghavate" userId="S::nilesh.ghavate@djsce.ac.in::bbeaf257-be0f-4cd4-960e-7b14dfbfb19d" providerId="AD" clId="Web-{6C90EBB1-F765-5FC5-48EC-B5DF8D44FAA1}" dt="2025-01-31T15:46:43.958" v="107" actId="14100"/>
        <pc:sldMkLst>
          <pc:docMk/>
          <pc:sldMk cId="2746201293" sldId="260"/>
        </pc:sldMkLst>
        <pc:spChg chg="mod ord">
          <ac:chgData name="Nilesh Ghavate" userId="S::nilesh.ghavate@djsce.ac.in::bbeaf257-be0f-4cd4-960e-7b14dfbfb19d" providerId="AD" clId="Web-{6C90EBB1-F765-5FC5-48EC-B5DF8D44FAA1}" dt="2025-01-31T15:45:43.800" v="98"/>
          <ac:spMkLst>
            <pc:docMk/>
            <pc:sldMk cId="2746201293" sldId="260"/>
            <ac:spMk id="2" creationId="{00000000-0000-0000-0000-000000000000}"/>
          </ac:spMkLst>
        </pc:spChg>
        <pc:spChg chg="mod ord">
          <ac:chgData name="Nilesh Ghavate" userId="S::nilesh.ghavate@djsce.ac.in::bbeaf257-be0f-4cd4-960e-7b14dfbfb19d" providerId="AD" clId="Web-{6C90EBB1-F765-5FC5-48EC-B5DF8D44FAA1}" dt="2025-01-31T15:46:43.958" v="107" actId="14100"/>
          <ac:spMkLst>
            <pc:docMk/>
            <pc:sldMk cId="2746201293" sldId="260"/>
            <ac:spMk id="3" creationId="{00000000-0000-0000-0000-000000000000}"/>
          </ac:spMkLst>
        </pc:spChg>
      </pc:sldChg>
      <pc:sldChg chg="modSp mod modClrScheme chgLayout">
        <pc:chgData name="Nilesh Ghavate" userId="S::nilesh.ghavate@djsce.ac.in::bbeaf257-be0f-4cd4-960e-7b14dfbfb19d" providerId="AD" clId="Web-{6C90EBB1-F765-5FC5-48EC-B5DF8D44FAA1}" dt="2025-01-31T15:46:52.521" v="108" actId="14100"/>
        <pc:sldMkLst>
          <pc:docMk/>
          <pc:sldMk cId="479299185" sldId="261"/>
        </pc:sldMkLst>
        <pc:spChg chg="mod ord">
          <ac:chgData name="Nilesh Ghavate" userId="S::nilesh.ghavate@djsce.ac.in::bbeaf257-be0f-4cd4-960e-7b14dfbfb19d" providerId="AD" clId="Web-{6C90EBB1-F765-5FC5-48EC-B5DF8D44FAA1}" dt="2025-01-31T15:45:43.800" v="98"/>
          <ac:spMkLst>
            <pc:docMk/>
            <pc:sldMk cId="479299185" sldId="261"/>
            <ac:spMk id="2" creationId="{00000000-0000-0000-0000-000000000000}"/>
          </ac:spMkLst>
        </pc:spChg>
        <pc:spChg chg="mod ord">
          <ac:chgData name="Nilesh Ghavate" userId="S::nilesh.ghavate@djsce.ac.in::bbeaf257-be0f-4cd4-960e-7b14dfbfb19d" providerId="AD" clId="Web-{6C90EBB1-F765-5FC5-48EC-B5DF8D44FAA1}" dt="2025-01-31T15:46:52.521" v="108" actId="14100"/>
          <ac:spMkLst>
            <pc:docMk/>
            <pc:sldMk cId="479299185" sldId="261"/>
            <ac:spMk id="3" creationId="{00000000-0000-0000-0000-000000000000}"/>
          </ac:spMkLst>
        </pc:spChg>
      </pc:sldChg>
      <pc:sldChg chg="modSp mod modClrScheme chgLayout">
        <pc:chgData name="Nilesh Ghavate" userId="S::nilesh.ghavate@djsce.ac.in::bbeaf257-be0f-4cd4-960e-7b14dfbfb19d" providerId="AD" clId="Web-{6C90EBB1-F765-5FC5-48EC-B5DF8D44FAA1}" dt="2025-01-31T15:45:43.800" v="98"/>
        <pc:sldMkLst>
          <pc:docMk/>
          <pc:sldMk cId="3931824221" sldId="262"/>
        </pc:sldMkLst>
        <pc:spChg chg="mod ord">
          <ac:chgData name="Nilesh Ghavate" userId="S::nilesh.ghavate@djsce.ac.in::bbeaf257-be0f-4cd4-960e-7b14dfbfb19d" providerId="AD" clId="Web-{6C90EBB1-F765-5FC5-48EC-B5DF8D44FAA1}" dt="2025-01-31T15:45:43.800" v="98"/>
          <ac:spMkLst>
            <pc:docMk/>
            <pc:sldMk cId="3931824221" sldId="262"/>
            <ac:spMk id="2" creationId="{00000000-0000-0000-0000-000000000000}"/>
          </ac:spMkLst>
        </pc:spChg>
        <pc:spChg chg="mod ord">
          <ac:chgData name="Nilesh Ghavate" userId="S::nilesh.ghavate@djsce.ac.in::bbeaf257-be0f-4cd4-960e-7b14dfbfb19d" providerId="AD" clId="Web-{6C90EBB1-F765-5FC5-48EC-B5DF8D44FAA1}" dt="2025-01-31T15:45:43.800" v="98"/>
          <ac:spMkLst>
            <pc:docMk/>
            <pc:sldMk cId="3931824221" sldId="262"/>
            <ac:spMk id="3" creationId="{00000000-0000-0000-0000-000000000000}"/>
          </ac:spMkLst>
        </pc:spChg>
      </pc:sldChg>
      <pc:sldChg chg="modSp mod modClrScheme modShow chgLayout">
        <pc:chgData name="Nilesh Ghavate" userId="S::nilesh.ghavate@djsce.ac.in::bbeaf257-be0f-4cd4-960e-7b14dfbfb19d" providerId="AD" clId="Web-{6C90EBB1-F765-5FC5-48EC-B5DF8D44FAA1}" dt="2025-01-31T17:01:39.884" v="400"/>
        <pc:sldMkLst>
          <pc:docMk/>
          <pc:sldMk cId="2000732420" sldId="263"/>
        </pc:sldMkLst>
        <pc:spChg chg="mod ord">
          <ac:chgData name="Nilesh Ghavate" userId="S::nilesh.ghavate@djsce.ac.in::bbeaf257-be0f-4cd4-960e-7b14dfbfb19d" providerId="AD" clId="Web-{6C90EBB1-F765-5FC5-48EC-B5DF8D44FAA1}" dt="2025-01-31T15:45:43.800" v="98"/>
          <ac:spMkLst>
            <pc:docMk/>
            <pc:sldMk cId="2000732420" sldId="263"/>
            <ac:spMk id="4" creationId="{00000000-0000-0000-0000-000000000000}"/>
          </ac:spMkLst>
        </pc:spChg>
        <pc:spChg chg="mod ord">
          <ac:chgData name="Nilesh Ghavate" userId="S::nilesh.ghavate@djsce.ac.in::bbeaf257-be0f-4cd4-960e-7b14dfbfb19d" providerId="AD" clId="Web-{6C90EBB1-F765-5FC5-48EC-B5DF8D44FAA1}" dt="2025-01-31T15:45:43.800" v="98"/>
          <ac:spMkLst>
            <pc:docMk/>
            <pc:sldMk cId="2000732420" sldId="263"/>
            <ac:spMk id="5" creationId="{00000000-0000-0000-0000-000000000000}"/>
          </ac:spMkLst>
        </pc:spChg>
      </pc:sldChg>
      <pc:sldChg chg="modSp mod modClrScheme chgLayout">
        <pc:chgData name="Nilesh Ghavate" userId="S::nilesh.ghavate@djsce.ac.in::bbeaf257-be0f-4cd4-960e-7b14dfbfb19d" providerId="AD" clId="Web-{6C90EBB1-F765-5FC5-48EC-B5DF8D44FAA1}" dt="2025-01-31T18:10:35.268" v="684" actId="20577"/>
        <pc:sldMkLst>
          <pc:docMk/>
          <pc:sldMk cId="599237173" sldId="264"/>
        </pc:sldMkLst>
        <pc:spChg chg="mod ord">
          <ac:chgData name="Nilesh Ghavate" userId="S::nilesh.ghavate@djsce.ac.in::bbeaf257-be0f-4cd4-960e-7b14dfbfb19d" providerId="AD" clId="Web-{6C90EBB1-F765-5FC5-48EC-B5DF8D44FAA1}" dt="2025-01-31T15:45:43.800" v="98"/>
          <ac:spMkLst>
            <pc:docMk/>
            <pc:sldMk cId="599237173" sldId="264"/>
            <ac:spMk id="2" creationId="{00000000-0000-0000-0000-000000000000}"/>
          </ac:spMkLst>
        </pc:spChg>
        <pc:spChg chg="mod ord">
          <ac:chgData name="Nilesh Ghavate" userId="S::nilesh.ghavate@djsce.ac.in::bbeaf257-be0f-4cd4-960e-7b14dfbfb19d" providerId="AD" clId="Web-{6C90EBB1-F765-5FC5-48EC-B5DF8D44FAA1}" dt="2025-01-31T18:10:35.268" v="684" actId="20577"/>
          <ac:spMkLst>
            <pc:docMk/>
            <pc:sldMk cId="599237173" sldId="264"/>
            <ac:spMk id="3" creationId="{00000000-0000-0000-0000-000000000000}"/>
          </ac:spMkLst>
        </pc:spChg>
      </pc:sldChg>
      <pc:sldChg chg="modSp mod modClrScheme chgLayout">
        <pc:chgData name="Nilesh Ghavate" userId="S::nilesh.ghavate@djsce.ac.in::bbeaf257-be0f-4cd4-960e-7b14dfbfb19d" providerId="AD" clId="Web-{6C90EBB1-F765-5FC5-48EC-B5DF8D44FAA1}" dt="2025-01-31T15:47:57.383" v="125" actId="20577"/>
        <pc:sldMkLst>
          <pc:docMk/>
          <pc:sldMk cId="289508198" sldId="265"/>
        </pc:sldMkLst>
        <pc:spChg chg="mod ord">
          <ac:chgData name="Nilesh Ghavate" userId="S::nilesh.ghavate@djsce.ac.in::bbeaf257-be0f-4cd4-960e-7b14dfbfb19d" providerId="AD" clId="Web-{6C90EBB1-F765-5FC5-48EC-B5DF8D44FAA1}" dt="2025-01-31T15:45:43.800" v="98"/>
          <ac:spMkLst>
            <pc:docMk/>
            <pc:sldMk cId="289508198" sldId="265"/>
            <ac:spMk id="2" creationId="{00000000-0000-0000-0000-000000000000}"/>
          </ac:spMkLst>
        </pc:spChg>
        <pc:spChg chg="mod ord">
          <ac:chgData name="Nilesh Ghavate" userId="S::nilesh.ghavate@djsce.ac.in::bbeaf257-be0f-4cd4-960e-7b14dfbfb19d" providerId="AD" clId="Web-{6C90EBB1-F765-5FC5-48EC-B5DF8D44FAA1}" dt="2025-01-31T15:47:57.383" v="125" actId="20577"/>
          <ac:spMkLst>
            <pc:docMk/>
            <pc:sldMk cId="289508198" sldId="265"/>
            <ac:spMk id="3" creationId="{00000000-0000-0000-0000-000000000000}"/>
          </ac:spMkLst>
        </pc:spChg>
        <pc:picChg chg="mod">
          <ac:chgData name="Nilesh Ghavate" userId="S::nilesh.ghavate@djsce.ac.in::bbeaf257-be0f-4cd4-960e-7b14dfbfb19d" providerId="AD" clId="Web-{6C90EBB1-F765-5FC5-48EC-B5DF8D44FAA1}" dt="2025-01-31T15:47:11.491" v="109" actId="14100"/>
          <ac:picMkLst>
            <pc:docMk/>
            <pc:sldMk cId="289508198" sldId="265"/>
            <ac:picMk id="4" creationId="{00000000-0000-0000-0000-000000000000}"/>
          </ac:picMkLst>
        </pc:picChg>
      </pc:sldChg>
      <pc:sldChg chg="modSp mod modClrScheme chgLayout">
        <pc:chgData name="Nilesh Ghavate" userId="S::nilesh.ghavate@djsce.ac.in::bbeaf257-be0f-4cd4-960e-7b14dfbfb19d" providerId="AD" clId="Web-{6C90EBB1-F765-5FC5-48EC-B5DF8D44FAA1}" dt="2025-01-31T15:47:53.086" v="124" actId="20577"/>
        <pc:sldMkLst>
          <pc:docMk/>
          <pc:sldMk cId="183463682" sldId="266"/>
        </pc:sldMkLst>
        <pc:spChg chg="mod ord">
          <ac:chgData name="Nilesh Ghavate" userId="S::nilesh.ghavate@djsce.ac.in::bbeaf257-be0f-4cd4-960e-7b14dfbfb19d" providerId="AD" clId="Web-{6C90EBB1-F765-5FC5-48EC-B5DF8D44FAA1}" dt="2025-01-31T15:47:48.273" v="123" actId="1076"/>
          <ac:spMkLst>
            <pc:docMk/>
            <pc:sldMk cId="183463682" sldId="266"/>
            <ac:spMk id="2" creationId="{00000000-0000-0000-0000-000000000000}"/>
          </ac:spMkLst>
        </pc:spChg>
        <pc:spChg chg="mod ord">
          <ac:chgData name="Nilesh Ghavate" userId="S::nilesh.ghavate@djsce.ac.in::bbeaf257-be0f-4cd4-960e-7b14dfbfb19d" providerId="AD" clId="Web-{6C90EBB1-F765-5FC5-48EC-B5DF8D44FAA1}" dt="2025-01-31T15:47:53.086" v="124" actId="20577"/>
          <ac:spMkLst>
            <pc:docMk/>
            <pc:sldMk cId="183463682" sldId="266"/>
            <ac:spMk id="3" creationId="{00000000-0000-0000-0000-000000000000}"/>
          </ac:spMkLst>
        </pc:spChg>
        <pc:spChg chg="mod">
          <ac:chgData name="Nilesh Ghavate" userId="S::nilesh.ghavate@djsce.ac.in::bbeaf257-be0f-4cd4-960e-7b14dfbfb19d" providerId="AD" clId="Web-{6C90EBB1-F765-5FC5-48EC-B5DF8D44FAA1}" dt="2025-01-31T15:34:42.357" v="34" actId="20577"/>
          <ac:spMkLst>
            <pc:docMk/>
            <pc:sldMk cId="183463682" sldId="266"/>
            <ac:spMk id="6" creationId="{00000000-0000-0000-0000-000000000000}"/>
          </ac:spMkLst>
        </pc:spChg>
      </pc:sldChg>
      <pc:sldChg chg="delSp modSp add mod replId modClrScheme chgLayout">
        <pc:chgData name="Nilesh Ghavate" userId="S::nilesh.ghavate@djsce.ac.in::bbeaf257-be0f-4cd4-960e-7b14dfbfb19d" providerId="AD" clId="Web-{6C90EBB1-F765-5FC5-48EC-B5DF8D44FAA1}" dt="2025-01-31T15:45:43.800" v="98"/>
        <pc:sldMkLst>
          <pc:docMk/>
          <pc:sldMk cId="2989336305" sldId="267"/>
        </pc:sldMkLst>
        <pc:spChg chg="mod ord">
          <ac:chgData name="Nilesh Ghavate" userId="S::nilesh.ghavate@djsce.ac.in::bbeaf257-be0f-4cd4-960e-7b14dfbfb19d" providerId="AD" clId="Web-{6C90EBB1-F765-5FC5-48EC-B5DF8D44FAA1}" dt="2025-01-31T15:45:43.800" v="98"/>
          <ac:spMkLst>
            <pc:docMk/>
            <pc:sldMk cId="2989336305" sldId="267"/>
            <ac:spMk id="2" creationId="{9A522807-3E1A-0799-E557-1670341D0006}"/>
          </ac:spMkLst>
        </pc:spChg>
        <pc:spChg chg="mod ord">
          <ac:chgData name="Nilesh Ghavate" userId="S::nilesh.ghavate@djsce.ac.in::bbeaf257-be0f-4cd4-960e-7b14dfbfb19d" providerId="AD" clId="Web-{6C90EBB1-F765-5FC5-48EC-B5DF8D44FAA1}" dt="2025-01-31T15:45:43.800" v="98"/>
          <ac:spMkLst>
            <pc:docMk/>
            <pc:sldMk cId="2989336305" sldId="267"/>
            <ac:spMk id="3" creationId="{46B399BC-D518-9A67-D7C0-099054AFF9AC}"/>
          </ac:spMkLst>
        </pc:spChg>
        <pc:spChg chg="del mod">
          <ac:chgData name="Nilesh Ghavate" userId="S::nilesh.ghavate@djsce.ac.in::bbeaf257-be0f-4cd4-960e-7b14dfbfb19d" providerId="AD" clId="Web-{6C90EBB1-F765-5FC5-48EC-B5DF8D44FAA1}" dt="2025-01-31T15:42:34.075" v="77"/>
          <ac:spMkLst>
            <pc:docMk/>
            <pc:sldMk cId="2989336305" sldId="267"/>
            <ac:spMk id="6" creationId="{967421E7-AB97-FF58-C55A-50D6BB7585D2}"/>
          </ac:spMkLst>
        </pc:spChg>
        <pc:picChg chg="del">
          <ac:chgData name="Nilesh Ghavate" userId="S::nilesh.ghavate@djsce.ac.in::bbeaf257-be0f-4cd4-960e-7b14dfbfb19d" providerId="AD" clId="Web-{6C90EBB1-F765-5FC5-48EC-B5DF8D44FAA1}" dt="2025-01-31T15:38:39.536" v="44"/>
          <ac:picMkLst>
            <pc:docMk/>
            <pc:sldMk cId="2989336305" sldId="267"/>
            <ac:picMk id="5" creationId="{7E4258DE-E8C9-2EF7-DEEC-0DB5838147EE}"/>
          </ac:picMkLst>
        </pc:picChg>
      </pc:sldChg>
      <pc:sldChg chg="add del replId">
        <pc:chgData name="Nilesh Ghavate" userId="S::nilesh.ghavate@djsce.ac.in::bbeaf257-be0f-4cd4-960e-7b14dfbfb19d" providerId="AD" clId="Web-{6C90EBB1-F765-5FC5-48EC-B5DF8D44FAA1}" dt="2025-01-31T15:43:08.279" v="85"/>
        <pc:sldMkLst>
          <pc:docMk/>
          <pc:sldMk cId="300399053" sldId="268"/>
        </pc:sldMkLst>
      </pc:sldChg>
      <pc:sldChg chg="modSp add mod replId modClrScheme chgLayout">
        <pc:chgData name="Nilesh Ghavate" userId="S::nilesh.ghavate@djsce.ac.in::bbeaf257-be0f-4cd4-960e-7b14dfbfb19d" providerId="AD" clId="Web-{6C90EBB1-F765-5FC5-48EC-B5DF8D44FAA1}" dt="2025-01-31T16:15:15.846" v="172" actId="20577"/>
        <pc:sldMkLst>
          <pc:docMk/>
          <pc:sldMk cId="1104942290" sldId="269"/>
        </pc:sldMkLst>
        <pc:spChg chg="mod ord">
          <ac:chgData name="Nilesh Ghavate" userId="S::nilesh.ghavate@djsce.ac.in::bbeaf257-be0f-4cd4-960e-7b14dfbfb19d" providerId="AD" clId="Web-{6C90EBB1-F765-5FC5-48EC-B5DF8D44FAA1}" dt="2025-01-31T16:15:15.846" v="172" actId="20577"/>
          <ac:spMkLst>
            <pc:docMk/>
            <pc:sldMk cId="1104942290" sldId="269"/>
            <ac:spMk id="2" creationId="{29B65A46-888F-8BB1-A9CE-B461BC7A6A84}"/>
          </ac:spMkLst>
        </pc:spChg>
        <pc:spChg chg="mod ord">
          <ac:chgData name="Nilesh Ghavate" userId="S::nilesh.ghavate@djsce.ac.in::bbeaf257-be0f-4cd4-960e-7b14dfbfb19d" providerId="AD" clId="Web-{6C90EBB1-F765-5FC5-48EC-B5DF8D44FAA1}" dt="2025-01-31T15:51:09.704" v="130" actId="20577"/>
          <ac:spMkLst>
            <pc:docMk/>
            <pc:sldMk cId="1104942290" sldId="269"/>
            <ac:spMk id="3" creationId="{15C7A896-5898-85A7-A5B0-0DBD6C519C76}"/>
          </ac:spMkLst>
        </pc:spChg>
      </pc:sldChg>
      <pc:sldChg chg="new del">
        <pc:chgData name="Nilesh Ghavate" userId="S::nilesh.ghavate@djsce.ac.in::bbeaf257-be0f-4cd4-960e-7b14dfbfb19d" providerId="AD" clId="Web-{6C90EBB1-F765-5FC5-48EC-B5DF8D44FAA1}" dt="2025-01-31T15:56:41.105" v="132"/>
        <pc:sldMkLst>
          <pc:docMk/>
          <pc:sldMk cId="1563908229" sldId="270"/>
        </pc:sldMkLst>
      </pc:sldChg>
      <pc:sldChg chg="modSp add replId">
        <pc:chgData name="Nilesh Ghavate" userId="S::nilesh.ghavate@djsce.ac.in::bbeaf257-be0f-4cd4-960e-7b14dfbfb19d" providerId="AD" clId="Web-{6C90EBB1-F765-5FC5-48EC-B5DF8D44FAA1}" dt="2025-01-31T16:15:46.534" v="177" actId="20577"/>
        <pc:sldMkLst>
          <pc:docMk/>
          <pc:sldMk cId="3790296743" sldId="270"/>
        </pc:sldMkLst>
        <pc:spChg chg="mod">
          <ac:chgData name="Nilesh Ghavate" userId="S::nilesh.ghavate@djsce.ac.in::bbeaf257-be0f-4cd4-960e-7b14dfbfb19d" providerId="AD" clId="Web-{6C90EBB1-F765-5FC5-48EC-B5DF8D44FAA1}" dt="2025-01-31T16:15:46.534" v="177" actId="20577"/>
          <ac:spMkLst>
            <pc:docMk/>
            <pc:sldMk cId="3790296743" sldId="270"/>
            <ac:spMk id="2" creationId="{74F2A0FF-2480-BD17-5CD4-EFDA40EF7580}"/>
          </ac:spMkLst>
        </pc:spChg>
        <pc:spChg chg="mod">
          <ac:chgData name="Nilesh Ghavate" userId="S::nilesh.ghavate@djsce.ac.in::bbeaf257-be0f-4cd4-960e-7b14dfbfb19d" providerId="AD" clId="Web-{6C90EBB1-F765-5FC5-48EC-B5DF8D44FAA1}" dt="2025-01-31T15:57:59.999" v="155" actId="20577"/>
          <ac:spMkLst>
            <pc:docMk/>
            <pc:sldMk cId="3790296743" sldId="270"/>
            <ac:spMk id="3" creationId="{32E1EE67-8144-9015-A33C-B4E676401AF0}"/>
          </ac:spMkLst>
        </pc:spChg>
      </pc:sldChg>
      <pc:sldChg chg="modSp add replId">
        <pc:chgData name="Nilesh Ghavate" userId="S::nilesh.ghavate@djsce.ac.in::bbeaf257-be0f-4cd4-960e-7b14dfbfb19d" providerId="AD" clId="Web-{6C90EBB1-F765-5FC5-48EC-B5DF8D44FAA1}" dt="2025-01-31T16:16:25.113" v="179" actId="20577"/>
        <pc:sldMkLst>
          <pc:docMk/>
          <pc:sldMk cId="476988670" sldId="271"/>
        </pc:sldMkLst>
        <pc:spChg chg="mod">
          <ac:chgData name="Nilesh Ghavate" userId="S::nilesh.ghavate@djsce.ac.in::bbeaf257-be0f-4cd4-960e-7b14dfbfb19d" providerId="AD" clId="Web-{6C90EBB1-F765-5FC5-48EC-B5DF8D44FAA1}" dt="2025-01-31T16:16:25.113" v="179" actId="20577"/>
          <ac:spMkLst>
            <pc:docMk/>
            <pc:sldMk cId="476988670" sldId="271"/>
            <ac:spMk id="2" creationId="{132C361B-5F2C-CE3A-A7A5-3364CD0FCB8F}"/>
          </ac:spMkLst>
        </pc:spChg>
        <pc:spChg chg="mod">
          <ac:chgData name="Nilesh Ghavate" userId="S::nilesh.ghavate@djsce.ac.in::bbeaf257-be0f-4cd4-960e-7b14dfbfb19d" providerId="AD" clId="Web-{6C90EBB1-F765-5FC5-48EC-B5DF8D44FAA1}" dt="2025-01-31T16:06:30.250" v="164" actId="20577"/>
          <ac:spMkLst>
            <pc:docMk/>
            <pc:sldMk cId="476988670" sldId="271"/>
            <ac:spMk id="3" creationId="{4627E7A9-1EB8-5D81-205C-AD37974F3B4B}"/>
          </ac:spMkLst>
        </pc:spChg>
      </pc:sldChg>
      <pc:sldChg chg="addSp delSp modSp new">
        <pc:chgData name="Nilesh Ghavate" userId="S::nilesh.ghavate@djsce.ac.in::bbeaf257-be0f-4cd4-960e-7b14dfbfb19d" providerId="AD" clId="Web-{6C90EBB1-F765-5FC5-48EC-B5DF8D44FAA1}" dt="2025-01-31T16:08:54.880" v="169" actId="14100"/>
        <pc:sldMkLst>
          <pc:docMk/>
          <pc:sldMk cId="3199446152" sldId="272"/>
        </pc:sldMkLst>
        <pc:spChg chg="del">
          <ac:chgData name="Nilesh Ghavate" userId="S::nilesh.ghavate@djsce.ac.in::bbeaf257-be0f-4cd4-960e-7b14dfbfb19d" providerId="AD" clId="Web-{6C90EBB1-F765-5FC5-48EC-B5DF8D44FAA1}" dt="2025-01-31T16:08:46.567" v="166"/>
          <ac:spMkLst>
            <pc:docMk/>
            <pc:sldMk cId="3199446152" sldId="272"/>
            <ac:spMk id="3" creationId="{C21E6C38-3577-CEB8-ACBC-5E2C915B11FE}"/>
          </ac:spMkLst>
        </pc:spChg>
        <pc:picChg chg="add mod ord">
          <ac:chgData name="Nilesh Ghavate" userId="S::nilesh.ghavate@djsce.ac.in::bbeaf257-be0f-4cd4-960e-7b14dfbfb19d" providerId="AD" clId="Web-{6C90EBB1-F765-5FC5-48EC-B5DF8D44FAA1}" dt="2025-01-31T16:08:54.880" v="169" actId="14100"/>
          <ac:picMkLst>
            <pc:docMk/>
            <pc:sldMk cId="3199446152" sldId="272"/>
            <ac:picMk id="7" creationId="{5721AFF6-AFEB-F4A9-475B-ADE3378CF672}"/>
          </ac:picMkLst>
        </pc:picChg>
      </pc:sldChg>
      <pc:sldChg chg="modSp add replId">
        <pc:chgData name="Nilesh Ghavate" userId="S::nilesh.ghavate@djsce.ac.in::bbeaf257-be0f-4cd4-960e-7b14dfbfb19d" providerId="AD" clId="Web-{6C90EBB1-F765-5FC5-48EC-B5DF8D44FAA1}" dt="2025-01-31T16:20:41.075" v="239" actId="20577"/>
        <pc:sldMkLst>
          <pc:docMk/>
          <pc:sldMk cId="627957377" sldId="273"/>
        </pc:sldMkLst>
        <pc:spChg chg="mod">
          <ac:chgData name="Nilesh Ghavate" userId="S::nilesh.ghavate@djsce.ac.in::bbeaf257-be0f-4cd4-960e-7b14dfbfb19d" providerId="AD" clId="Web-{6C90EBB1-F765-5FC5-48EC-B5DF8D44FAA1}" dt="2025-01-31T16:17:13.146" v="204" actId="20577"/>
          <ac:spMkLst>
            <pc:docMk/>
            <pc:sldMk cId="627957377" sldId="273"/>
            <ac:spMk id="2" creationId="{A8F4C13C-DE8C-4774-3147-1510380118AC}"/>
          </ac:spMkLst>
        </pc:spChg>
        <pc:spChg chg="mod">
          <ac:chgData name="Nilesh Ghavate" userId="S::nilesh.ghavate@djsce.ac.in::bbeaf257-be0f-4cd4-960e-7b14dfbfb19d" providerId="AD" clId="Web-{6C90EBB1-F765-5FC5-48EC-B5DF8D44FAA1}" dt="2025-01-31T16:20:41.075" v="239" actId="20577"/>
          <ac:spMkLst>
            <pc:docMk/>
            <pc:sldMk cId="627957377" sldId="273"/>
            <ac:spMk id="3" creationId="{942C744B-C1C4-0B91-18F5-6A9464EEE542}"/>
          </ac:spMkLst>
        </pc:spChg>
      </pc:sldChg>
      <pc:sldChg chg="modSp add replId">
        <pc:chgData name="Nilesh Ghavate" userId="S::nilesh.ghavate@djsce.ac.in::bbeaf257-be0f-4cd4-960e-7b14dfbfb19d" providerId="AD" clId="Web-{6C90EBB1-F765-5FC5-48EC-B5DF8D44FAA1}" dt="2025-01-31T16:48:08.988" v="283" actId="20577"/>
        <pc:sldMkLst>
          <pc:docMk/>
          <pc:sldMk cId="1511845112" sldId="274"/>
        </pc:sldMkLst>
        <pc:spChg chg="mod">
          <ac:chgData name="Nilesh Ghavate" userId="S::nilesh.ghavate@djsce.ac.in::bbeaf257-be0f-4cd4-960e-7b14dfbfb19d" providerId="AD" clId="Web-{6C90EBB1-F765-5FC5-48EC-B5DF8D44FAA1}" dt="2025-01-31T16:48:08.988" v="283" actId="20577"/>
          <ac:spMkLst>
            <pc:docMk/>
            <pc:sldMk cId="1511845112" sldId="274"/>
            <ac:spMk id="3" creationId="{FBC50E94-EDE6-D3BF-945B-D5D3520530BB}"/>
          </ac:spMkLst>
        </pc:spChg>
      </pc:sldChg>
      <pc:sldChg chg="modSp add replId">
        <pc:chgData name="Nilesh Ghavate" userId="S::nilesh.ghavate@djsce.ac.in::bbeaf257-be0f-4cd4-960e-7b14dfbfb19d" providerId="AD" clId="Web-{6C90EBB1-F765-5FC5-48EC-B5DF8D44FAA1}" dt="2025-01-31T16:51:32.809" v="303" actId="20577"/>
        <pc:sldMkLst>
          <pc:docMk/>
          <pc:sldMk cId="4045194041" sldId="275"/>
        </pc:sldMkLst>
        <pc:spChg chg="mod">
          <ac:chgData name="Nilesh Ghavate" userId="S::nilesh.ghavate@djsce.ac.in::bbeaf257-be0f-4cd4-960e-7b14dfbfb19d" providerId="AD" clId="Web-{6C90EBB1-F765-5FC5-48EC-B5DF8D44FAA1}" dt="2025-01-31T16:43:40.134" v="257" actId="20577"/>
          <ac:spMkLst>
            <pc:docMk/>
            <pc:sldMk cId="4045194041" sldId="275"/>
            <ac:spMk id="2" creationId="{875F66C4-B56F-8DDF-547A-076924BE48E4}"/>
          </ac:spMkLst>
        </pc:spChg>
        <pc:spChg chg="mod">
          <ac:chgData name="Nilesh Ghavate" userId="S::nilesh.ghavate@djsce.ac.in::bbeaf257-be0f-4cd4-960e-7b14dfbfb19d" providerId="AD" clId="Web-{6C90EBB1-F765-5FC5-48EC-B5DF8D44FAA1}" dt="2025-01-31T16:51:32.809" v="303" actId="20577"/>
          <ac:spMkLst>
            <pc:docMk/>
            <pc:sldMk cId="4045194041" sldId="275"/>
            <ac:spMk id="3" creationId="{F860CFD5-32A6-9932-3F2C-0318E83CA085}"/>
          </ac:spMkLst>
        </pc:spChg>
      </pc:sldChg>
      <pc:sldChg chg="addSp delSp modSp add replId">
        <pc:chgData name="Nilesh Ghavate" userId="S::nilesh.ghavate@djsce.ac.in::bbeaf257-be0f-4cd4-960e-7b14dfbfb19d" providerId="AD" clId="Web-{6C90EBB1-F765-5FC5-48EC-B5DF8D44FAA1}" dt="2025-01-31T16:51:49.622" v="308" actId="14100"/>
        <pc:sldMkLst>
          <pc:docMk/>
          <pc:sldMk cId="4111849156" sldId="276"/>
        </pc:sldMkLst>
        <pc:spChg chg="del mod">
          <ac:chgData name="Nilesh Ghavate" userId="S::nilesh.ghavate@djsce.ac.in::bbeaf257-be0f-4cd4-960e-7b14dfbfb19d" providerId="AD" clId="Web-{6C90EBB1-F765-5FC5-48EC-B5DF8D44FAA1}" dt="2025-01-31T16:51:22.746" v="300"/>
          <ac:spMkLst>
            <pc:docMk/>
            <pc:sldMk cId="4111849156" sldId="276"/>
            <ac:spMk id="3" creationId="{D202ECDE-DDB0-9E72-5A7E-AF6C677C461C}"/>
          </ac:spMkLst>
        </pc:spChg>
        <pc:spChg chg="add mod">
          <ac:chgData name="Nilesh Ghavate" userId="S::nilesh.ghavate@djsce.ac.in::bbeaf257-be0f-4cd4-960e-7b14dfbfb19d" providerId="AD" clId="Web-{6C90EBB1-F765-5FC5-48EC-B5DF8D44FAA1}" dt="2025-01-31T16:51:49.622" v="308" actId="14100"/>
          <ac:spMkLst>
            <pc:docMk/>
            <pc:sldMk cId="4111849156" sldId="276"/>
            <ac:spMk id="6" creationId="{98AC6E5A-9B91-3A09-5DE3-1CEB62D6ECF5}"/>
          </ac:spMkLst>
        </pc:spChg>
        <pc:picChg chg="add mod">
          <ac:chgData name="Nilesh Ghavate" userId="S::nilesh.ghavate@djsce.ac.in::bbeaf257-be0f-4cd4-960e-7b14dfbfb19d" providerId="AD" clId="Web-{6C90EBB1-F765-5FC5-48EC-B5DF8D44FAA1}" dt="2025-01-31T16:51:05.652" v="299" actId="1076"/>
          <ac:picMkLst>
            <pc:docMk/>
            <pc:sldMk cId="4111849156" sldId="276"/>
            <ac:picMk id="4" creationId="{6F2EA45E-1BAD-1CC3-C588-7AEEBBF64B4C}"/>
          </ac:picMkLst>
        </pc:picChg>
        <pc:picChg chg="add mod ord">
          <ac:chgData name="Nilesh Ghavate" userId="S::nilesh.ghavate@djsce.ac.in::bbeaf257-be0f-4cd4-960e-7b14dfbfb19d" providerId="AD" clId="Web-{6C90EBB1-F765-5FC5-48EC-B5DF8D44FAA1}" dt="2025-01-31T16:51:24.043" v="301" actId="1076"/>
          <ac:picMkLst>
            <pc:docMk/>
            <pc:sldMk cId="4111849156" sldId="276"/>
            <ac:picMk id="5" creationId="{8775E03A-3548-DA8C-7198-5E69F45CA5BA}"/>
          </ac:picMkLst>
        </pc:picChg>
      </pc:sldChg>
      <pc:sldChg chg="modSp add ord replId">
        <pc:chgData name="Nilesh Ghavate" userId="S::nilesh.ghavate@djsce.ac.in::bbeaf257-be0f-4cd4-960e-7b14dfbfb19d" providerId="AD" clId="Web-{6C90EBB1-F765-5FC5-48EC-B5DF8D44FAA1}" dt="2025-01-31T16:56:41.560" v="350" actId="20577"/>
        <pc:sldMkLst>
          <pc:docMk/>
          <pc:sldMk cId="413647194" sldId="277"/>
        </pc:sldMkLst>
        <pc:spChg chg="mod">
          <ac:chgData name="Nilesh Ghavate" userId="S::nilesh.ghavate@djsce.ac.in::bbeaf257-be0f-4cd4-960e-7b14dfbfb19d" providerId="AD" clId="Web-{6C90EBB1-F765-5FC5-48EC-B5DF8D44FAA1}" dt="2025-01-31T16:56:41.560" v="350" actId="20577"/>
          <ac:spMkLst>
            <pc:docMk/>
            <pc:sldMk cId="413647194" sldId="277"/>
            <ac:spMk id="3" creationId="{1A625539-8265-2531-6DCB-EC7D0EDC40A6}"/>
          </ac:spMkLst>
        </pc:spChg>
      </pc:sldChg>
      <pc:sldChg chg="add del replId">
        <pc:chgData name="Nilesh Ghavate" userId="S::nilesh.ghavate@djsce.ac.in::bbeaf257-be0f-4cd4-960e-7b14dfbfb19d" providerId="AD" clId="Web-{6C90EBB1-F765-5FC5-48EC-B5DF8D44FAA1}" dt="2025-01-31T16:52:27.203" v="310"/>
        <pc:sldMkLst>
          <pc:docMk/>
          <pc:sldMk cId="2221541745" sldId="277"/>
        </pc:sldMkLst>
      </pc:sldChg>
      <pc:sldChg chg="addSp modSp add replId">
        <pc:chgData name="Nilesh Ghavate" userId="S::nilesh.ghavate@djsce.ac.in::bbeaf257-be0f-4cd4-960e-7b14dfbfb19d" providerId="AD" clId="Web-{6C90EBB1-F765-5FC5-48EC-B5DF8D44FAA1}" dt="2025-01-31T16:57:58.844" v="367" actId="20577"/>
        <pc:sldMkLst>
          <pc:docMk/>
          <pc:sldMk cId="3257551127" sldId="278"/>
        </pc:sldMkLst>
        <pc:spChg chg="mod">
          <ac:chgData name="Nilesh Ghavate" userId="S::nilesh.ghavate@djsce.ac.in::bbeaf257-be0f-4cd4-960e-7b14dfbfb19d" providerId="AD" clId="Web-{6C90EBB1-F765-5FC5-48EC-B5DF8D44FAA1}" dt="2025-01-31T16:57:58.844" v="367" actId="20577"/>
          <ac:spMkLst>
            <pc:docMk/>
            <pc:sldMk cId="3257551127" sldId="278"/>
            <ac:spMk id="3" creationId="{090FFEB8-2F82-9EE0-4160-3486E684CB30}"/>
          </ac:spMkLst>
        </pc:spChg>
        <pc:picChg chg="add mod">
          <ac:chgData name="Nilesh Ghavate" userId="S::nilesh.ghavate@djsce.ac.in::bbeaf257-be0f-4cd4-960e-7b14dfbfb19d" providerId="AD" clId="Web-{6C90EBB1-F765-5FC5-48EC-B5DF8D44FAA1}" dt="2025-01-31T16:56:02.321" v="346" actId="1076"/>
          <ac:picMkLst>
            <pc:docMk/>
            <pc:sldMk cId="3257551127" sldId="278"/>
            <ac:picMk id="4" creationId="{087513F9-5DD3-B3A5-7E2D-BCD7EF814426}"/>
          </ac:picMkLst>
        </pc:picChg>
      </pc:sldChg>
      <pc:sldChg chg="addSp delSp modSp add replId">
        <pc:chgData name="Nilesh Ghavate" userId="S::nilesh.ghavate@djsce.ac.in::bbeaf257-be0f-4cd4-960e-7b14dfbfb19d" providerId="AD" clId="Web-{6C90EBB1-F765-5FC5-48EC-B5DF8D44FAA1}" dt="2025-01-31T16:59:54.692" v="397" actId="20577"/>
        <pc:sldMkLst>
          <pc:docMk/>
          <pc:sldMk cId="1768949067" sldId="279"/>
        </pc:sldMkLst>
        <pc:spChg chg="mod">
          <ac:chgData name="Nilesh Ghavate" userId="S::nilesh.ghavate@djsce.ac.in::bbeaf257-be0f-4cd4-960e-7b14dfbfb19d" providerId="AD" clId="Web-{6C90EBB1-F765-5FC5-48EC-B5DF8D44FAA1}" dt="2025-01-31T16:59:54.692" v="397" actId="20577"/>
          <ac:spMkLst>
            <pc:docMk/>
            <pc:sldMk cId="1768949067" sldId="279"/>
            <ac:spMk id="3" creationId="{C1C0A76B-3786-7A17-06CB-627198086BF6}"/>
          </ac:spMkLst>
        </pc:spChg>
        <pc:spChg chg="add del mod">
          <ac:chgData name="Nilesh Ghavate" userId="S::nilesh.ghavate@djsce.ac.in::bbeaf257-be0f-4cd4-960e-7b14dfbfb19d" providerId="AD" clId="Web-{6C90EBB1-F765-5FC5-48EC-B5DF8D44FAA1}" dt="2025-01-31T16:58:14.016" v="372"/>
          <ac:spMkLst>
            <pc:docMk/>
            <pc:sldMk cId="1768949067" sldId="279"/>
            <ac:spMk id="5" creationId="{BAEC79B8-5C79-3C36-EE4A-735934AC8C9C}"/>
          </ac:spMkLst>
        </pc:spChg>
        <pc:picChg chg="del">
          <ac:chgData name="Nilesh Ghavate" userId="S::nilesh.ghavate@djsce.ac.in::bbeaf257-be0f-4cd4-960e-7b14dfbfb19d" providerId="AD" clId="Web-{6C90EBB1-F765-5FC5-48EC-B5DF8D44FAA1}" dt="2025-01-31T16:57:22.936" v="358"/>
          <ac:picMkLst>
            <pc:docMk/>
            <pc:sldMk cId="1768949067" sldId="279"/>
            <ac:picMk id="4" creationId="{02ACCB39-C8DF-C85F-E72D-A7F899CA8DA5}"/>
          </ac:picMkLst>
        </pc:picChg>
      </pc:sldChg>
      <pc:sldChg chg="addSp modSp add mod ord replId modShow">
        <pc:chgData name="Nilesh Ghavate" userId="S::nilesh.ghavate@djsce.ac.in::bbeaf257-be0f-4cd4-960e-7b14dfbfb19d" providerId="AD" clId="Web-{6C90EBB1-F765-5FC5-48EC-B5DF8D44FAA1}" dt="2025-01-31T17:03:24.107" v="415" actId="1076"/>
        <pc:sldMkLst>
          <pc:docMk/>
          <pc:sldMk cId="3656196065" sldId="280"/>
        </pc:sldMkLst>
        <pc:spChg chg="mod">
          <ac:chgData name="Nilesh Ghavate" userId="S::nilesh.ghavate@djsce.ac.in::bbeaf257-be0f-4cd4-960e-7b14dfbfb19d" providerId="AD" clId="Web-{6C90EBB1-F765-5FC5-48EC-B5DF8D44FAA1}" dt="2025-01-31T17:01:49.587" v="402" actId="20577"/>
          <ac:spMkLst>
            <pc:docMk/>
            <pc:sldMk cId="3656196065" sldId="280"/>
            <ac:spMk id="4" creationId="{58809FE2-D614-1456-2FAC-77DACBE9D2CB}"/>
          </ac:spMkLst>
        </pc:spChg>
        <pc:spChg chg="mod">
          <ac:chgData name="Nilesh Ghavate" userId="S::nilesh.ghavate@djsce.ac.in::bbeaf257-be0f-4cd4-960e-7b14dfbfb19d" providerId="AD" clId="Web-{6C90EBB1-F765-5FC5-48EC-B5DF8D44FAA1}" dt="2025-01-31T17:03:19.513" v="414" actId="1076"/>
          <ac:spMkLst>
            <pc:docMk/>
            <pc:sldMk cId="3656196065" sldId="280"/>
            <ac:spMk id="5" creationId="{F6034EBB-1611-E477-5449-940BA8534141}"/>
          </ac:spMkLst>
        </pc:spChg>
        <pc:picChg chg="add mod">
          <ac:chgData name="Nilesh Ghavate" userId="S::nilesh.ghavate@djsce.ac.in::bbeaf257-be0f-4cd4-960e-7b14dfbfb19d" providerId="AD" clId="Web-{6C90EBB1-F765-5FC5-48EC-B5DF8D44FAA1}" dt="2025-01-31T17:03:24.107" v="415" actId="1076"/>
          <ac:picMkLst>
            <pc:docMk/>
            <pc:sldMk cId="3656196065" sldId="280"/>
            <ac:picMk id="2" creationId="{D68346AE-A223-B69D-3A04-1BE9698D1CC3}"/>
          </ac:picMkLst>
        </pc:picChg>
      </pc:sldChg>
      <pc:sldChg chg="addSp delSp modSp add replId">
        <pc:chgData name="Nilesh Ghavate" userId="S::nilesh.ghavate@djsce.ac.in::bbeaf257-be0f-4cd4-960e-7b14dfbfb19d" providerId="AD" clId="Web-{6C90EBB1-F765-5FC5-48EC-B5DF8D44FAA1}" dt="2025-01-31T17:37:06.303" v="519" actId="20577"/>
        <pc:sldMkLst>
          <pc:docMk/>
          <pc:sldMk cId="3802949121" sldId="281"/>
        </pc:sldMkLst>
        <pc:spChg chg="mod">
          <ac:chgData name="Nilesh Ghavate" userId="S::nilesh.ghavate@djsce.ac.in::bbeaf257-be0f-4cd4-960e-7b14dfbfb19d" providerId="AD" clId="Web-{6C90EBB1-F765-5FC5-48EC-B5DF8D44FAA1}" dt="2025-01-31T17:37:06.303" v="519" actId="20577"/>
          <ac:spMkLst>
            <pc:docMk/>
            <pc:sldMk cId="3802949121" sldId="281"/>
            <ac:spMk id="5" creationId="{FA36C050-6C7A-466F-B05B-8B47C8DC2C64}"/>
          </ac:spMkLst>
        </pc:spChg>
        <pc:picChg chg="del">
          <ac:chgData name="Nilesh Ghavate" userId="S::nilesh.ghavate@djsce.ac.in::bbeaf257-be0f-4cd4-960e-7b14dfbfb19d" providerId="AD" clId="Web-{6C90EBB1-F765-5FC5-48EC-B5DF8D44FAA1}" dt="2025-01-31T17:04:03.155" v="418"/>
          <ac:picMkLst>
            <pc:docMk/>
            <pc:sldMk cId="3802949121" sldId="281"/>
            <ac:picMk id="2" creationId="{D3E580B4-94C6-A4A7-DFD8-6D1617AAD1CF}"/>
          </ac:picMkLst>
        </pc:picChg>
        <pc:picChg chg="add del mod">
          <ac:chgData name="Nilesh Ghavate" userId="S::nilesh.ghavate@djsce.ac.in::bbeaf257-be0f-4cd4-960e-7b14dfbfb19d" providerId="AD" clId="Web-{6C90EBB1-F765-5FC5-48EC-B5DF8D44FAA1}" dt="2025-01-31T17:37:05.491" v="515"/>
          <ac:picMkLst>
            <pc:docMk/>
            <pc:sldMk cId="3802949121" sldId="281"/>
            <ac:picMk id="3" creationId="{A7AFB28D-45B0-E674-8021-FD263358AE0F}"/>
          </ac:picMkLst>
        </pc:picChg>
      </pc:sldChg>
      <pc:sldChg chg="modSp add replId">
        <pc:chgData name="Nilesh Ghavate" userId="S::nilesh.ghavate@djsce.ac.in::bbeaf257-be0f-4cd4-960e-7b14dfbfb19d" providerId="AD" clId="Web-{6C90EBB1-F765-5FC5-48EC-B5DF8D44FAA1}" dt="2025-01-31T17:05:09.564" v="442" actId="20577"/>
        <pc:sldMkLst>
          <pc:docMk/>
          <pc:sldMk cId="571126869" sldId="282"/>
        </pc:sldMkLst>
        <pc:spChg chg="mod">
          <ac:chgData name="Nilesh Ghavate" userId="S::nilesh.ghavate@djsce.ac.in::bbeaf257-be0f-4cd4-960e-7b14dfbfb19d" providerId="AD" clId="Web-{6C90EBB1-F765-5FC5-48EC-B5DF8D44FAA1}" dt="2025-01-31T17:05:09.564" v="442" actId="20577"/>
          <ac:spMkLst>
            <pc:docMk/>
            <pc:sldMk cId="571126869" sldId="282"/>
            <ac:spMk id="5" creationId="{7B3B4D94-CC42-6EEB-3774-D116E7C42758}"/>
          </ac:spMkLst>
        </pc:spChg>
      </pc:sldChg>
      <pc:sldChg chg="addSp delSp modSp add replId">
        <pc:chgData name="Nilesh Ghavate" userId="S::nilesh.ghavate@djsce.ac.in::bbeaf257-be0f-4cd4-960e-7b14dfbfb19d" providerId="AD" clId="Web-{6C90EBB1-F765-5FC5-48EC-B5DF8D44FAA1}" dt="2025-01-31T17:33:32.982" v="482" actId="20577"/>
        <pc:sldMkLst>
          <pc:docMk/>
          <pc:sldMk cId="3359864661" sldId="283"/>
        </pc:sldMkLst>
        <pc:spChg chg="mod">
          <ac:chgData name="Nilesh Ghavate" userId="S::nilesh.ghavate@djsce.ac.in::bbeaf257-be0f-4cd4-960e-7b14dfbfb19d" providerId="AD" clId="Web-{6C90EBB1-F765-5FC5-48EC-B5DF8D44FAA1}" dt="2025-01-31T17:33:32.982" v="482" actId="20577"/>
          <ac:spMkLst>
            <pc:docMk/>
            <pc:sldMk cId="3359864661" sldId="283"/>
            <ac:spMk id="4" creationId="{9CC611AA-40DF-D958-B04B-E6B145FBDEDD}"/>
          </ac:spMkLst>
        </pc:spChg>
        <pc:spChg chg="del mod">
          <ac:chgData name="Nilesh Ghavate" userId="S::nilesh.ghavate@djsce.ac.in::bbeaf257-be0f-4cd4-960e-7b14dfbfb19d" providerId="AD" clId="Web-{6C90EBB1-F765-5FC5-48EC-B5DF8D44FAA1}" dt="2025-01-31T17:14:01.851" v="471"/>
          <ac:spMkLst>
            <pc:docMk/>
            <pc:sldMk cId="3359864661" sldId="283"/>
            <ac:spMk id="5" creationId="{B0B9AD5B-B89E-5754-1AC1-9EF3EC95F1DD}"/>
          </ac:spMkLst>
        </pc:spChg>
        <pc:spChg chg="add mod">
          <ac:chgData name="Nilesh Ghavate" userId="S::nilesh.ghavate@djsce.ac.in::bbeaf257-be0f-4cd4-960e-7b14dfbfb19d" providerId="AD" clId="Web-{6C90EBB1-F765-5FC5-48EC-B5DF8D44FAA1}" dt="2025-01-31T17:14:52.510" v="480" actId="20577"/>
          <ac:spMkLst>
            <pc:docMk/>
            <pc:sldMk cId="3359864661" sldId="283"/>
            <ac:spMk id="6" creationId="{4F6E56CE-457F-CCA7-F463-342BAB1FFB51}"/>
          </ac:spMkLst>
        </pc:spChg>
        <pc:picChg chg="add del mod">
          <ac:chgData name="Nilesh Ghavate" userId="S::nilesh.ghavate@djsce.ac.in::bbeaf257-be0f-4cd4-960e-7b14dfbfb19d" providerId="AD" clId="Web-{6C90EBB1-F765-5FC5-48EC-B5DF8D44FAA1}" dt="2025-01-31T17:14:03.836" v="472"/>
          <ac:picMkLst>
            <pc:docMk/>
            <pc:sldMk cId="3359864661" sldId="283"/>
            <ac:picMk id="2" creationId="{48D3F3D6-98EE-43F0-B6A7-639386D21171}"/>
          </ac:picMkLst>
        </pc:picChg>
        <pc:picChg chg="add mod ord">
          <ac:chgData name="Nilesh Ghavate" userId="S::nilesh.ghavate@djsce.ac.in::bbeaf257-be0f-4cd4-960e-7b14dfbfb19d" providerId="AD" clId="Web-{6C90EBB1-F765-5FC5-48EC-B5DF8D44FAA1}" dt="2025-01-31T17:14:06.461" v="473" actId="1076"/>
          <ac:picMkLst>
            <pc:docMk/>
            <pc:sldMk cId="3359864661" sldId="283"/>
            <ac:picMk id="3" creationId="{F7E9E869-4AD6-B1C0-3F89-4955FC92413B}"/>
          </ac:picMkLst>
        </pc:picChg>
      </pc:sldChg>
      <pc:sldChg chg="addSp delSp modSp add replId">
        <pc:chgData name="Nilesh Ghavate" userId="S::nilesh.ghavate@djsce.ac.in::bbeaf257-be0f-4cd4-960e-7b14dfbfb19d" providerId="AD" clId="Web-{6C90EBB1-F765-5FC5-48EC-B5DF8D44FAA1}" dt="2025-01-31T17:42:31.597" v="577" actId="1076"/>
        <pc:sldMkLst>
          <pc:docMk/>
          <pc:sldMk cId="3542466895" sldId="284"/>
        </pc:sldMkLst>
        <pc:spChg chg="mod">
          <ac:chgData name="Nilesh Ghavate" userId="S::nilesh.ghavate@djsce.ac.in::bbeaf257-be0f-4cd4-960e-7b14dfbfb19d" providerId="AD" clId="Web-{6C90EBB1-F765-5FC5-48EC-B5DF8D44FAA1}" dt="2025-01-31T17:37:20.898" v="523" actId="20577"/>
          <ac:spMkLst>
            <pc:docMk/>
            <pc:sldMk cId="3542466895" sldId="284"/>
            <ac:spMk id="4" creationId="{4426B7DE-4B31-12FD-FD1D-876036584E37}"/>
          </ac:spMkLst>
        </pc:spChg>
        <pc:spChg chg="del mod">
          <ac:chgData name="Nilesh Ghavate" userId="S::nilesh.ghavate@djsce.ac.in::bbeaf257-be0f-4cd4-960e-7b14dfbfb19d" providerId="AD" clId="Web-{6C90EBB1-F765-5FC5-48EC-B5DF8D44FAA1}" dt="2025-01-31T17:38:43.526" v="541"/>
          <ac:spMkLst>
            <pc:docMk/>
            <pc:sldMk cId="3542466895" sldId="284"/>
            <ac:spMk id="6" creationId="{41446F96-7F7F-FF96-C061-8B8CAC099FD6}"/>
          </ac:spMkLst>
        </pc:spChg>
        <pc:spChg chg="add mod">
          <ac:chgData name="Nilesh Ghavate" userId="S::nilesh.ghavate@djsce.ac.in::bbeaf257-be0f-4cd4-960e-7b14dfbfb19d" providerId="AD" clId="Web-{6C90EBB1-F765-5FC5-48EC-B5DF8D44FAA1}" dt="2025-01-31T17:42:18.019" v="576" actId="20577"/>
          <ac:spMkLst>
            <pc:docMk/>
            <pc:sldMk cId="3542466895" sldId="284"/>
            <ac:spMk id="7" creationId="{1E027279-8765-7D02-58A1-D9B9EBF4E4AE}"/>
          </ac:spMkLst>
        </pc:spChg>
        <pc:picChg chg="add mod">
          <ac:chgData name="Nilesh Ghavate" userId="S::nilesh.ghavate@djsce.ac.in::bbeaf257-be0f-4cd4-960e-7b14dfbfb19d" providerId="AD" clId="Web-{6C90EBB1-F765-5FC5-48EC-B5DF8D44FAA1}" dt="2025-01-31T17:42:31.597" v="577" actId="1076"/>
          <ac:picMkLst>
            <pc:docMk/>
            <pc:sldMk cId="3542466895" sldId="284"/>
            <ac:picMk id="2" creationId="{1EFF8113-D6B2-93AD-C0EA-05DC1ED6BAA0}"/>
          </ac:picMkLst>
        </pc:picChg>
        <pc:picChg chg="del">
          <ac:chgData name="Nilesh Ghavate" userId="S::nilesh.ghavate@djsce.ac.in::bbeaf257-be0f-4cd4-960e-7b14dfbfb19d" providerId="AD" clId="Web-{6C90EBB1-F765-5FC5-48EC-B5DF8D44FAA1}" dt="2025-01-31T17:37:41.461" v="525"/>
          <ac:picMkLst>
            <pc:docMk/>
            <pc:sldMk cId="3542466895" sldId="284"/>
            <ac:picMk id="3" creationId="{AFA3F381-14FE-CA9E-8B30-CD429CDC7D92}"/>
          </ac:picMkLst>
        </pc:picChg>
      </pc:sldChg>
      <pc:sldChg chg="delSp modSp add replId">
        <pc:chgData name="Nilesh Ghavate" userId="S::nilesh.ghavate@djsce.ac.in::bbeaf257-be0f-4cd4-960e-7b14dfbfb19d" providerId="AD" clId="Web-{6C90EBB1-F765-5FC5-48EC-B5DF8D44FAA1}" dt="2025-01-31T17:40:34.687" v="568" actId="20577"/>
        <pc:sldMkLst>
          <pc:docMk/>
          <pc:sldMk cId="3282497300" sldId="285"/>
        </pc:sldMkLst>
        <pc:spChg chg="mod">
          <ac:chgData name="Nilesh Ghavate" userId="S::nilesh.ghavate@djsce.ac.in::bbeaf257-be0f-4cd4-960e-7b14dfbfb19d" providerId="AD" clId="Web-{6C90EBB1-F765-5FC5-48EC-B5DF8D44FAA1}" dt="2025-01-31T17:39:44.763" v="555" actId="20577"/>
          <ac:spMkLst>
            <pc:docMk/>
            <pc:sldMk cId="3282497300" sldId="285"/>
            <ac:spMk id="4" creationId="{EF7896C6-58C1-7FEE-3A01-7C6DE3D6ECD1}"/>
          </ac:spMkLst>
        </pc:spChg>
        <pc:spChg chg="mod">
          <ac:chgData name="Nilesh Ghavate" userId="S::nilesh.ghavate@djsce.ac.in::bbeaf257-be0f-4cd4-960e-7b14dfbfb19d" providerId="AD" clId="Web-{6C90EBB1-F765-5FC5-48EC-B5DF8D44FAA1}" dt="2025-01-31T17:40:34.687" v="568" actId="20577"/>
          <ac:spMkLst>
            <pc:docMk/>
            <pc:sldMk cId="3282497300" sldId="285"/>
            <ac:spMk id="7" creationId="{E189EE08-C642-C0C7-85D0-4FC5DFE94600}"/>
          </ac:spMkLst>
        </pc:spChg>
        <pc:picChg chg="del">
          <ac:chgData name="Nilesh Ghavate" userId="S::nilesh.ghavate@djsce.ac.in::bbeaf257-be0f-4cd4-960e-7b14dfbfb19d" providerId="AD" clId="Web-{6C90EBB1-F765-5FC5-48EC-B5DF8D44FAA1}" dt="2025-01-31T17:39:22.699" v="547"/>
          <ac:picMkLst>
            <pc:docMk/>
            <pc:sldMk cId="3282497300" sldId="285"/>
            <ac:picMk id="2" creationId="{1A9D7EF8-866B-A6E8-449D-4406A6C290D1}"/>
          </ac:picMkLst>
        </pc:picChg>
      </pc:sldChg>
      <pc:sldChg chg="addSp delSp modSp add replId">
        <pc:chgData name="Nilesh Ghavate" userId="S::nilesh.ghavate@djsce.ac.in::bbeaf257-be0f-4cd4-960e-7b14dfbfb19d" providerId="AD" clId="Web-{6C90EBB1-F765-5FC5-48EC-B5DF8D44FAA1}" dt="2025-01-31T17:48:20.038" v="599"/>
        <pc:sldMkLst>
          <pc:docMk/>
          <pc:sldMk cId="3323467736" sldId="286"/>
        </pc:sldMkLst>
        <pc:spChg chg="mod">
          <ac:chgData name="Nilesh Ghavate" userId="S::nilesh.ghavate@djsce.ac.in::bbeaf257-be0f-4cd4-960e-7b14dfbfb19d" providerId="AD" clId="Web-{6C90EBB1-F765-5FC5-48EC-B5DF8D44FAA1}" dt="2025-01-31T17:45:52.918" v="586" actId="20577"/>
          <ac:spMkLst>
            <pc:docMk/>
            <pc:sldMk cId="3323467736" sldId="286"/>
            <ac:spMk id="4" creationId="{D92CF133-1252-3CBE-880A-F611C04929BC}"/>
          </ac:spMkLst>
        </pc:spChg>
        <pc:spChg chg="mod">
          <ac:chgData name="Nilesh Ghavate" userId="S::nilesh.ghavate@djsce.ac.in::bbeaf257-be0f-4cd4-960e-7b14dfbfb19d" providerId="AD" clId="Web-{6C90EBB1-F765-5FC5-48EC-B5DF8D44FAA1}" dt="2025-01-31T17:48:14.756" v="598" actId="20577"/>
          <ac:spMkLst>
            <pc:docMk/>
            <pc:sldMk cId="3323467736" sldId="286"/>
            <ac:spMk id="7" creationId="{1FEB7D40-4329-E189-5AD5-BE373E90A90D}"/>
          </ac:spMkLst>
        </pc:spChg>
        <pc:picChg chg="add del mod">
          <ac:chgData name="Nilesh Ghavate" userId="S::nilesh.ghavate@djsce.ac.in::bbeaf257-be0f-4cd4-960e-7b14dfbfb19d" providerId="AD" clId="Web-{6C90EBB1-F765-5FC5-48EC-B5DF8D44FAA1}" dt="2025-01-31T17:48:20.038" v="599"/>
          <ac:picMkLst>
            <pc:docMk/>
            <pc:sldMk cId="3323467736" sldId="286"/>
            <ac:picMk id="2" creationId="{7469F800-73A1-AE06-B24F-DB2B97F2F962}"/>
          </ac:picMkLst>
        </pc:picChg>
      </pc:sldChg>
      <pc:sldChg chg="addSp delSp modSp add del replId">
        <pc:chgData name="Nilesh Ghavate" userId="S::nilesh.ghavate@djsce.ac.in::bbeaf257-be0f-4cd4-960e-7b14dfbfb19d" providerId="AD" clId="Web-{6C90EBB1-F765-5FC5-48EC-B5DF8D44FAA1}" dt="2025-01-31T18:05:59.226" v="635"/>
        <pc:sldMkLst>
          <pc:docMk/>
          <pc:sldMk cId="3635403220" sldId="287"/>
        </pc:sldMkLst>
        <pc:spChg chg="mod">
          <ac:chgData name="Nilesh Ghavate" userId="S::nilesh.ghavate@djsce.ac.in::bbeaf257-be0f-4cd4-960e-7b14dfbfb19d" providerId="AD" clId="Web-{6C90EBB1-F765-5FC5-48EC-B5DF8D44FAA1}" dt="2025-01-31T18:05:47.803" v="633" actId="20577"/>
          <ac:spMkLst>
            <pc:docMk/>
            <pc:sldMk cId="3635403220" sldId="287"/>
            <ac:spMk id="4" creationId="{10AE0B6C-4CDE-55D2-35F6-9C4012039AED}"/>
          </ac:spMkLst>
        </pc:spChg>
        <pc:spChg chg="del mod">
          <ac:chgData name="Nilesh Ghavate" userId="S::nilesh.ghavate@djsce.ac.in::bbeaf257-be0f-4cd4-960e-7b14dfbfb19d" providerId="AD" clId="Web-{6C90EBB1-F765-5FC5-48EC-B5DF8D44FAA1}" dt="2025-01-31T17:48:24.616" v="604"/>
          <ac:spMkLst>
            <pc:docMk/>
            <pc:sldMk cId="3635403220" sldId="287"/>
            <ac:spMk id="7" creationId="{A2FF7470-D6D6-1798-CA68-4EDDD4B0DEB6}"/>
          </ac:spMkLst>
        </pc:spChg>
        <pc:picChg chg="add mod ord">
          <ac:chgData name="Nilesh Ghavate" userId="S::nilesh.ghavate@djsce.ac.in::bbeaf257-be0f-4cd4-960e-7b14dfbfb19d" providerId="AD" clId="Web-{6C90EBB1-F765-5FC5-48EC-B5DF8D44FAA1}" dt="2025-01-31T18:03:15.969" v="610" actId="14100"/>
          <ac:picMkLst>
            <pc:docMk/>
            <pc:sldMk cId="3635403220" sldId="287"/>
            <ac:picMk id="2" creationId="{E1F242B6-7329-B401-E585-AB07BFAF7E59}"/>
          </ac:picMkLst>
        </pc:picChg>
      </pc:sldChg>
      <pc:sldChg chg="addSp delSp modSp add replId">
        <pc:chgData name="Nilesh Ghavate" userId="S::nilesh.ghavate@djsce.ac.in::bbeaf257-be0f-4cd4-960e-7b14dfbfb19d" providerId="AD" clId="Web-{6C90EBB1-F765-5FC5-48EC-B5DF8D44FAA1}" dt="2025-01-31T18:06:24.477" v="638" actId="1076"/>
        <pc:sldMkLst>
          <pc:docMk/>
          <pc:sldMk cId="4149878901" sldId="288"/>
        </pc:sldMkLst>
        <pc:spChg chg="mod">
          <ac:chgData name="Nilesh Ghavate" userId="S::nilesh.ghavate@djsce.ac.in::bbeaf257-be0f-4cd4-960e-7b14dfbfb19d" providerId="AD" clId="Web-{6C90EBB1-F765-5FC5-48EC-B5DF8D44FAA1}" dt="2025-01-31T18:04:20.691" v="625" actId="20577"/>
          <ac:spMkLst>
            <pc:docMk/>
            <pc:sldMk cId="4149878901" sldId="288"/>
            <ac:spMk id="4" creationId="{18C3D9A9-347D-7125-7EEB-0F36ED31C135}"/>
          </ac:spMkLst>
        </pc:spChg>
        <pc:spChg chg="add del mod">
          <ac:chgData name="Nilesh Ghavate" userId="S::nilesh.ghavate@djsce.ac.in::bbeaf257-be0f-4cd4-960e-7b14dfbfb19d" providerId="AD" clId="Web-{6C90EBB1-F765-5FC5-48EC-B5DF8D44FAA1}" dt="2025-01-31T18:04:28.894" v="626"/>
          <ac:spMkLst>
            <pc:docMk/>
            <pc:sldMk cId="4149878901" sldId="288"/>
            <ac:spMk id="6" creationId="{8CFC0214-13A8-7C39-E2DD-BC108E263853}"/>
          </ac:spMkLst>
        </pc:spChg>
        <pc:spChg chg="add mod">
          <ac:chgData name="Nilesh Ghavate" userId="S::nilesh.ghavate@djsce.ac.in::bbeaf257-be0f-4cd4-960e-7b14dfbfb19d" providerId="AD" clId="Web-{6C90EBB1-F765-5FC5-48EC-B5DF8D44FAA1}" dt="2025-01-31T18:06:24.477" v="638" actId="1076"/>
          <ac:spMkLst>
            <pc:docMk/>
            <pc:sldMk cId="4149878901" sldId="288"/>
            <ac:spMk id="8" creationId="{94068A2B-BAA6-6E2D-30C3-067CE68406FD}"/>
          </ac:spMkLst>
        </pc:spChg>
        <pc:picChg chg="del">
          <ac:chgData name="Nilesh Ghavate" userId="S::nilesh.ghavate@djsce.ac.in::bbeaf257-be0f-4cd4-960e-7b14dfbfb19d" providerId="AD" clId="Web-{6C90EBB1-F765-5FC5-48EC-B5DF8D44FAA1}" dt="2025-01-31T18:03:59.987" v="613"/>
          <ac:picMkLst>
            <pc:docMk/>
            <pc:sldMk cId="4149878901" sldId="288"/>
            <ac:picMk id="2" creationId="{EA4BC97F-446A-DC12-740C-3F0D043B2977}"/>
          </ac:picMkLst>
        </pc:picChg>
        <pc:picChg chg="add del mod">
          <ac:chgData name="Nilesh Ghavate" userId="S::nilesh.ghavate@djsce.ac.in::bbeaf257-be0f-4cd4-960e-7b14dfbfb19d" providerId="AD" clId="Web-{6C90EBB1-F765-5FC5-48EC-B5DF8D44FAA1}" dt="2025-01-31T18:04:32.394" v="628"/>
          <ac:picMkLst>
            <pc:docMk/>
            <pc:sldMk cId="4149878901" sldId="288"/>
            <ac:picMk id="3" creationId="{004B2E7C-6F19-BB4A-A3F9-BE8AB53172AB}"/>
          </ac:picMkLst>
        </pc:picChg>
        <pc:picChg chg="add mod">
          <ac:chgData name="Nilesh Ghavate" userId="S::nilesh.ghavate@djsce.ac.in::bbeaf257-be0f-4cd4-960e-7b14dfbfb19d" providerId="AD" clId="Web-{6C90EBB1-F765-5FC5-48EC-B5DF8D44FAA1}" dt="2025-01-31T18:04:49.614" v="632" actId="1076"/>
          <ac:picMkLst>
            <pc:docMk/>
            <pc:sldMk cId="4149878901" sldId="288"/>
            <ac:picMk id="7" creationId="{17AEB2E4-6DA3-AD57-DB63-9EAFA2D7FF9C}"/>
          </ac:picMkLst>
        </pc:picChg>
      </pc:sldChg>
      <pc:sldChg chg="addSp delSp modSp add del replId">
        <pc:chgData name="Nilesh Ghavate" userId="S::nilesh.ghavate@djsce.ac.in::bbeaf257-be0f-4cd4-960e-7b14dfbfb19d" providerId="AD" clId="Web-{6C90EBB1-F765-5FC5-48EC-B5DF8D44FAA1}" dt="2025-01-31T18:11:20.226" v="701"/>
        <pc:sldMkLst>
          <pc:docMk/>
          <pc:sldMk cId="726187362" sldId="289"/>
        </pc:sldMkLst>
        <pc:spChg chg="add del mod">
          <ac:chgData name="Nilesh Ghavate" userId="S::nilesh.ghavate@djsce.ac.in::bbeaf257-be0f-4cd4-960e-7b14dfbfb19d" providerId="AD" clId="Web-{6C90EBB1-F765-5FC5-48EC-B5DF8D44FAA1}" dt="2025-01-31T18:10:55.100" v="694"/>
          <ac:spMkLst>
            <pc:docMk/>
            <pc:sldMk cId="726187362" sldId="289"/>
            <ac:spMk id="2" creationId="{E698FFE7-279D-5973-EB42-618A804E22B9}"/>
          </ac:spMkLst>
        </pc:spChg>
        <pc:spChg chg="mod">
          <ac:chgData name="Nilesh Ghavate" userId="S::nilesh.ghavate@djsce.ac.in::bbeaf257-be0f-4cd4-960e-7b14dfbfb19d" providerId="AD" clId="Web-{6C90EBB1-F765-5FC5-48EC-B5DF8D44FAA1}" dt="2025-01-31T18:11:15.695" v="698" actId="20577"/>
          <ac:spMkLst>
            <pc:docMk/>
            <pc:sldMk cId="726187362" sldId="289"/>
            <ac:spMk id="4" creationId="{187AAC16-C5FD-3A3B-179A-7848A2ED2E56}"/>
          </ac:spMkLst>
        </pc:spChg>
        <pc:spChg chg="add del mod">
          <ac:chgData name="Nilesh Ghavate" userId="S::nilesh.ghavate@djsce.ac.in::bbeaf257-be0f-4cd4-960e-7b14dfbfb19d" providerId="AD" clId="Web-{6C90EBB1-F765-5FC5-48EC-B5DF8D44FAA1}" dt="2025-01-31T18:10:56.116" v="695"/>
          <ac:spMkLst>
            <pc:docMk/>
            <pc:sldMk cId="726187362" sldId="289"/>
            <ac:spMk id="8" creationId="{87133F4F-E493-E6C3-DE1E-093E3F09F2B7}"/>
          </ac:spMkLst>
        </pc:spChg>
        <pc:picChg chg="del">
          <ac:chgData name="Nilesh Ghavate" userId="S::nilesh.ghavate@djsce.ac.in::bbeaf257-be0f-4cd4-960e-7b14dfbfb19d" providerId="AD" clId="Web-{6C90EBB1-F765-5FC5-48EC-B5DF8D44FAA1}" dt="2025-01-31T18:10:43.491" v="688"/>
          <ac:picMkLst>
            <pc:docMk/>
            <pc:sldMk cId="726187362" sldId="289"/>
            <ac:picMk id="7" creationId="{585D3C9D-A3CF-7990-FDBA-58A39F289182}"/>
          </ac:picMkLst>
        </pc:picChg>
      </pc:sldChg>
      <pc:sldChg chg="modSp add ord replId">
        <pc:chgData name="Nilesh Ghavate" userId="S::nilesh.ghavate@djsce.ac.in::bbeaf257-be0f-4cd4-960e-7b14dfbfb19d" providerId="AD" clId="Web-{6C90EBB1-F765-5FC5-48EC-B5DF8D44FAA1}" dt="2025-01-31T18:12:36.855" v="717" actId="20577"/>
        <pc:sldMkLst>
          <pc:docMk/>
          <pc:sldMk cId="2352724116" sldId="290"/>
        </pc:sldMkLst>
        <pc:spChg chg="mod">
          <ac:chgData name="Nilesh Ghavate" userId="S::nilesh.ghavate@djsce.ac.in::bbeaf257-be0f-4cd4-960e-7b14dfbfb19d" providerId="AD" clId="Web-{6C90EBB1-F765-5FC5-48EC-B5DF8D44FAA1}" dt="2025-01-31T18:12:36.855" v="717" actId="20577"/>
          <ac:spMkLst>
            <pc:docMk/>
            <pc:sldMk cId="2352724116" sldId="290"/>
            <ac:spMk id="4" creationId="{6FB7B7A9-A655-F3C1-3F75-4A938ED65481}"/>
          </ac:spMkLst>
        </pc:spChg>
        <pc:spChg chg="mod">
          <ac:chgData name="Nilesh Ghavate" userId="S::nilesh.ghavate@djsce.ac.in::bbeaf257-be0f-4cd4-960e-7b14dfbfb19d" providerId="AD" clId="Web-{6C90EBB1-F765-5FC5-48EC-B5DF8D44FAA1}" dt="2025-01-31T18:12:08.198" v="709" actId="20577"/>
          <ac:spMkLst>
            <pc:docMk/>
            <pc:sldMk cId="2352724116" sldId="290"/>
            <ac:spMk id="7" creationId="{0DFE76BD-04CE-6A84-5A26-51F754638302}"/>
          </ac:spMkLst>
        </pc:spChg>
      </pc:sldChg>
      <pc:sldChg chg="modSp add replId">
        <pc:chgData name="Nilesh Ghavate" userId="S::nilesh.ghavate@djsce.ac.in::bbeaf257-be0f-4cd4-960e-7b14dfbfb19d" providerId="AD" clId="Web-{6C90EBB1-F765-5FC5-48EC-B5DF8D44FAA1}" dt="2025-01-31T18:15:54.056" v="736" actId="20577"/>
        <pc:sldMkLst>
          <pc:docMk/>
          <pc:sldMk cId="699314274" sldId="291"/>
        </pc:sldMkLst>
        <pc:spChg chg="mod">
          <ac:chgData name="Nilesh Ghavate" userId="S::nilesh.ghavate@djsce.ac.in::bbeaf257-be0f-4cd4-960e-7b14dfbfb19d" providerId="AD" clId="Web-{6C90EBB1-F765-5FC5-48EC-B5DF8D44FAA1}" dt="2025-01-31T18:12:33.090" v="716" actId="20577"/>
          <ac:spMkLst>
            <pc:docMk/>
            <pc:sldMk cId="699314274" sldId="291"/>
            <ac:spMk id="4" creationId="{0677400E-3293-711D-50B1-77D55F9465B2}"/>
          </ac:spMkLst>
        </pc:spChg>
        <pc:spChg chg="mod">
          <ac:chgData name="Nilesh Ghavate" userId="S::nilesh.ghavate@djsce.ac.in::bbeaf257-be0f-4cd4-960e-7b14dfbfb19d" providerId="AD" clId="Web-{6C90EBB1-F765-5FC5-48EC-B5DF8D44FAA1}" dt="2025-01-31T18:15:54.056" v="736" actId="20577"/>
          <ac:spMkLst>
            <pc:docMk/>
            <pc:sldMk cId="699314274" sldId="291"/>
            <ac:spMk id="7" creationId="{FDA8E931-BF5E-83E2-4DDE-9A54F855919C}"/>
          </ac:spMkLst>
        </pc:spChg>
      </pc:sldChg>
      <pc:sldChg chg="modSp add replId">
        <pc:chgData name="Nilesh Ghavate" userId="S::nilesh.ghavate@djsce.ac.in::bbeaf257-be0f-4cd4-960e-7b14dfbfb19d" providerId="AD" clId="Web-{6C90EBB1-F765-5FC5-48EC-B5DF8D44FAA1}" dt="2025-01-31T18:17:12.684" v="738" actId="20577"/>
        <pc:sldMkLst>
          <pc:docMk/>
          <pc:sldMk cId="2385609564" sldId="292"/>
        </pc:sldMkLst>
        <pc:spChg chg="mod">
          <ac:chgData name="Nilesh Ghavate" userId="S::nilesh.ghavate@djsce.ac.in::bbeaf257-be0f-4cd4-960e-7b14dfbfb19d" providerId="AD" clId="Web-{6C90EBB1-F765-5FC5-48EC-B5DF8D44FAA1}" dt="2025-01-31T18:17:12.684" v="738" actId="20577"/>
          <ac:spMkLst>
            <pc:docMk/>
            <pc:sldMk cId="2385609564" sldId="292"/>
            <ac:spMk id="7" creationId="{84F45DCF-199A-B711-E801-730AB259723A}"/>
          </ac:spMkLst>
        </pc:spChg>
      </pc:sldChg>
      <pc:sldChg chg="add del replId">
        <pc:chgData name="Nilesh Ghavate" userId="S::nilesh.ghavate@djsce.ac.in::bbeaf257-be0f-4cd4-960e-7b14dfbfb19d" providerId="AD" clId="Web-{6C90EBB1-F765-5FC5-48EC-B5DF8D44FAA1}" dt="2025-01-31T18:18:20.171" v="742"/>
        <pc:sldMkLst>
          <pc:docMk/>
          <pc:sldMk cId="271093747" sldId="293"/>
        </pc:sldMkLst>
      </pc:sldChg>
      <pc:sldChg chg="modSp add replId">
        <pc:chgData name="Nilesh Ghavate" userId="S::nilesh.ghavate@djsce.ac.in::bbeaf257-be0f-4cd4-960e-7b14dfbfb19d" providerId="AD" clId="Web-{6C90EBB1-F765-5FC5-48EC-B5DF8D44FAA1}" dt="2025-01-31T18:17:40.498" v="741" actId="20577"/>
        <pc:sldMkLst>
          <pc:docMk/>
          <pc:sldMk cId="113637492" sldId="294"/>
        </pc:sldMkLst>
        <pc:spChg chg="mod">
          <ac:chgData name="Nilesh Ghavate" userId="S::nilesh.ghavate@djsce.ac.in::bbeaf257-be0f-4cd4-960e-7b14dfbfb19d" providerId="AD" clId="Web-{6C90EBB1-F765-5FC5-48EC-B5DF8D44FAA1}" dt="2025-01-31T18:17:40.498" v="741" actId="20577"/>
          <ac:spMkLst>
            <pc:docMk/>
            <pc:sldMk cId="113637492" sldId="294"/>
            <ac:spMk id="7" creationId="{8C207B80-6FB8-498B-26CE-1B1295C7C6DB}"/>
          </ac:spMkLst>
        </pc:spChg>
      </pc:sldChg>
      <pc:sldChg chg="modSp add replId">
        <pc:chgData name="Nilesh Ghavate" userId="S::nilesh.ghavate@djsce.ac.in::bbeaf257-be0f-4cd4-960e-7b14dfbfb19d" providerId="AD" clId="Web-{6C90EBB1-F765-5FC5-48EC-B5DF8D44FAA1}" dt="2025-01-31T18:19:25.564" v="781" actId="20577"/>
        <pc:sldMkLst>
          <pc:docMk/>
          <pc:sldMk cId="2846522969" sldId="295"/>
        </pc:sldMkLst>
        <pc:spChg chg="mod">
          <ac:chgData name="Nilesh Ghavate" userId="S::nilesh.ghavate@djsce.ac.in::bbeaf257-be0f-4cd4-960e-7b14dfbfb19d" providerId="AD" clId="Web-{6C90EBB1-F765-5FC5-48EC-B5DF8D44FAA1}" dt="2025-01-31T18:19:25.564" v="781" actId="20577"/>
          <ac:spMkLst>
            <pc:docMk/>
            <pc:sldMk cId="2846522969" sldId="295"/>
            <ac:spMk id="7" creationId="{709D2D49-0773-976F-9D49-C5157036A5AC}"/>
          </ac:spMkLst>
        </pc:spChg>
      </pc:sldChg>
      <pc:sldChg chg="modSp add replId">
        <pc:chgData name="Nilesh Ghavate" userId="S::nilesh.ghavate@djsce.ac.in::bbeaf257-be0f-4cd4-960e-7b14dfbfb19d" providerId="AD" clId="Web-{6C90EBB1-F765-5FC5-48EC-B5DF8D44FAA1}" dt="2025-01-31T18:20:33.504" v="808" actId="20577"/>
        <pc:sldMkLst>
          <pc:docMk/>
          <pc:sldMk cId="1646219467" sldId="296"/>
        </pc:sldMkLst>
        <pc:spChg chg="mod">
          <ac:chgData name="Nilesh Ghavate" userId="S::nilesh.ghavate@djsce.ac.in::bbeaf257-be0f-4cd4-960e-7b14dfbfb19d" providerId="AD" clId="Web-{6C90EBB1-F765-5FC5-48EC-B5DF8D44FAA1}" dt="2025-01-31T18:20:33.504" v="808" actId="20577"/>
          <ac:spMkLst>
            <pc:docMk/>
            <pc:sldMk cId="1646219467" sldId="296"/>
            <ac:spMk id="7" creationId="{7E4D921C-3D0F-0AEA-2149-42E462C62A8B}"/>
          </ac:spMkLst>
        </pc:spChg>
      </pc:sldChg>
      <pc:sldMasterChg chg="del delSldLayout">
        <pc:chgData name="Nilesh Ghavate" userId="S::nilesh.ghavate@djsce.ac.in::bbeaf257-be0f-4cd4-960e-7b14dfbfb19d" providerId="AD" clId="Web-{6C90EBB1-F765-5FC5-48EC-B5DF8D44FAA1}" dt="2025-01-31T15:45:43.800" v="98"/>
        <pc:sldMasterMkLst>
          <pc:docMk/>
          <pc:sldMasterMk cId="2072276829" sldId="2147483725"/>
        </pc:sldMasterMkLst>
        <pc:sldLayoutChg chg="del">
          <pc:chgData name="Nilesh Ghavate" userId="S::nilesh.ghavate@djsce.ac.in::bbeaf257-be0f-4cd4-960e-7b14dfbfb19d" providerId="AD" clId="Web-{6C90EBB1-F765-5FC5-48EC-B5DF8D44FAA1}" dt="2025-01-31T15:45:43.800" v="98"/>
          <pc:sldLayoutMkLst>
            <pc:docMk/>
            <pc:sldMasterMk cId="2072276829" sldId="2147483725"/>
            <pc:sldLayoutMk cId="3686007680" sldId="2147483726"/>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3224672036" sldId="2147483727"/>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1671443585" sldId="2147483728"/>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3169432275" sldId="2147483729"/>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1467277515" sldId="2147483730"/>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844749397" sldId="2147483731"/>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1078356516" sldId="2147483732"/>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271363325" sldId="2147483733"/>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847504271" sldId="2147483734"/>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716964714" sldId="2147483735"/>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1093705519" sldId="2147483736"/>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2230596339" sldId="2147483737"/>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3389783444" sldId="2147483738"/>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3763142718" sldId="2147483739"/>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2096850915" sldId="2147483740"/>
          </pc:sldLayoutMkLst>
        </pc:sldLayoutChg>
        <pc:sldLayoutChg chg="del">
          <pc:chgData name="Nilesh Ghavate" userId="S::nilesh.ghavate@djsce.ac.in::bbeaf257-be0f-4cd4-960e-7b14dfbfb19d" providerId="AD" clId="Web-{6C90EBB1-F765-5FC5-48EC-B5DF8D44FAA1}" dt="2025-01-31T15:45:43.800" v="98"/>
          <pc:sldLayoutMkLst>
            <pc:docMk/>
            <pc:sldMasterMk cId="2072276829" sldId="2147483725"/>
            <pc:sldLayoutMk cId="739212387" sldId="2147483741"/>
          </pc:sldLayoutMkLst>
        </pc:sldLayoutChg>
      </pc:sldMasterChg>
      <pc:sldMasterChg chg="add addSldLayout modSldLayout">
        <pc:chgData name="Nilesh Ghavate" userId="S::nilesh.ghavate@djsce.ac.in::bbeaf257-be0f-4cd4-960e-7b14dfbfb19d" providerId="AD" clId="Web-{6C90EBB1-F765-5FC5-48EC-B5DF8D44FAA1}" dt="2025-01-31T15:45:43.800" v="98"/>
        <pc:sldMasterMkLst>
          <pc:docMk/>
          <pc:sldMasterMk cId="1811157656" sldId="2147483742"/>
        </pc:sldMasterMkLst>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2120558789" sldId="2147483743"/>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1910970691" sldId="2147483744"/>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2544347718" sldId="2147483745"/>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3172469358" sldId="2147483746"/>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949115439" sldId="2147483747"/>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2555881478" sldId="2147483748"/>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3480475348" sldId="2147483749"/>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3613899236" sldId="2147483750"/>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2536423321" sldId="2147483751"/>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1011497015" sldId="2147483752"/>
          </pc:sldLayoutMkLst>
        </pc:sldLayoutChg>
        <pc:sldLayoutChg chg="add mod replId">
          <pc:chgData name="Nilesh Ghavate" userId="S::nilesh.ghavate@djsce.ac.in::bbeaf257-be0f-4cd4-960e-7b14dfbfb19d" providerId="AD" clId="Web-{6C90EBB1-F765-5FC5-48EC-B5DF8D44FAA1}" dt="2025-01-31T15:45:43.800" v="98"/>
          <pc:sldLayoutMkLst>
            <pc:docMk/>
            <pc:sldMasterMk cId="1811157656" sldId="2147483742"/>
            <pc:sldLayoutMk cId="1619477248" sldId="2147483753"/>
          </pc:sldLayoutMkLst>
        </pc:sldLayoutChg>
      </pc:sldMaster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965A7A7B-B71A-428D-833F-0F3507A6DB13}" type="datetimeFigureOut">
              <a:rPr lang="en-US" dirty="0"/>
              <a:t>2/15/2025</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A65A5C87-DF58-40C8-B092-1DE63DB4547E}" type="slidenum">
              <a:rPr lang="en-US" dirty="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205587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F248F9EB-9D34-4B41-B66C-5FAF50876D2D}" type="datetimeFigureOut">
              <a:rPr lang="en-US" dirty="0"/>
              <a:t>2/15/2025</a:t>
            </a:fld>
            <a:endParaRPr lang="en-US" dirty="0"/>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011497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34489A26-CAA1-4690-8C1F-1641B1B97745}" type="datetimeFigureOut">
              <a:rPr lang="en-US" dirty="0"/>
              <a:t>2/15/2025</a:t>
            </a:fld>
            <a:endParaRPr lang="en-US" dirty="0"/>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6194772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5CF65307-640F-4AE7-B0BE-50C709AD86C5}" type="datetimeFigureOut">
              <a:rPr lang="en-US" dirty="0"/>
              <a:t>2/15/2025</a:t>
            </a:fld>
            <a:endParaRPr lang="en-US" dirty="0"/>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1910970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F77EA1F9-1F0F-4C65-8F6E-9729B924AAAC}" type="datetimeFigureOut">
              <a:rPr lang="en-US" dirty="0"/>
              <a:t>2/15/2025</a:t>
            </a:fld>
            <a:endParaRPr lang="en-US" dirty="0"/>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4434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202278E8-5F4B-47D5-A617-8CCDF75D6A33}" type="datetimeFigureOut">
              <a:rPr lang="en-US" dirty="0"/>
              <a:t>2/15/2025</a:t>
            </a:fld>
            <a:endParaRPr lang="en-US" dirty="0"/>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17246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16AAFA52-7A21-407F-8339-40DF182D7460}" type="datetimeFigureOut">
              <a:rPr lang="en-US" dirty="0"/>
              <a:t>2/15/2025</a:t>
            </a:fld>
            <a:endParaRPr lang="en-US" dirty="0"/>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949115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96770335-1C1A-4243-9BDD-9630C417D284}" type="datetimeFigureOut">
              <a:rPr lang="en-US" dirty="0"/>
              <a:t>2/15/2025</a:t>
            </a:fld>
            <a:endParaRPr lang="en-US" dirty="0"/>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5588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141513F-8EBD-4612-96F4-CC3E309609AF}" type="datetimeFigureOut">
              <a:rPr lang="en-US" dirty="0"/>
              <a:t>2/15/2025</a:t>
            </a:fld>
            <a:endParaRPr lang="en-US" dirty="0"/>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480475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6E6483A1-31A8-47A2-AB0A-53A7803D5EBF}" type="datetimeFigureOut">
              <a:rPr lang="en-US" dirty="0"/>
              <a:t>2/15/2025</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3613899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noChangeAspect="1"/>
          </p:cNvSpPr>
          <p:nvPr>
            <p:ph type="pic" idx="1"/>
          </p:nvPr>
        </p:nvSpPr>
        <p:spPr>
          <a:xfrm>
            <a:off x="4965192" y="1161288"/>
            <a:ext cx="6729984" cy="4645152"/>
          </a:xfrm>
        </p:spPr>
        <p:txBody>
          <a:bodyPr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6D8810B9-2C7C-4CAF-99E2-617AE20BA331}" type="datetimeFigureOut">
              <a:rPr lang="en-US" dirty="0"/>
              <a:t>2/15/2025</a:t>
            </a:fld>
            <a:endParaRPr lang="en-US" dirty="0"/>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dirty="0"/>
              <a:t>‹#›</a:t>
            </a:fld>
            <a:endParaRPr lang="en-US" dirty="0"/>
          </a:p>
        </p:txBody>
      </p:sp>
    </p:spTree>
    <p:extLst>
      <p:ext uri="{BB962C8B-B14F-4D97-AF65-F5344CB8AC3E}">
        <p14:creationId xmlns:p14="http://schemas.microsoft.com/office/powerpoint/2010/main" val="253642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E93E0A-5177-400C-87C9-C93AF466EC49}" type="datetimeFigureOut">
              <a:rPr lang="en-US" dirty="0"/>
              <a:t>2/15/2025</a:t>
            </a:fld>
            <a:endParaRPr lang="en-US" dirty="0"/>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917615-2DB4-4DAA-9DE3-B2B689A846E0}" type="slidenum">
              <a:rPr lang="en-US" dirty="0"/>
              <a:t>‹#›</a:t>
            </a:fld>
            <a:endParaRPr lang="en-US" dirty="0"/>
          </a:p>
        </p:txBody>
      </p:sp>
    </p:spTree>
    <p:extLst>
      <p:ext uri="{BB962C8B-B14F-4D97-AF65-F5344CB8AC3E}">
        <p14:creationId xmlns:p14="http://schemas.microsoft.com/office/powerpoint/2010/main" val="1811157656"/>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5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6.wmf"/><Relationship Id="rId5" Type="http://schemas.openxmlformats.org/officeDocument/2006/relationships/oleObject" Target="../embeddings/oleObject7.bin"/><Relationship Id="rId4" Type="http://schemas.openxmlformats.org/officeDocument/2006/relationships/image" Target="../media/image25.wmf"/></Relationships>
</file>

<file path=ppt/slides/_rels/slide5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3.cs.jmu.edu/kirkpams/OpenCSF/Books/csf/html/Glossary.html#term-speedup-in-latency" TargetMode="Externa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7.w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8.wmf"/></Relationships>
</file>

<file path=ppt/slides/_rels/slide6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Performance Measures</a:t>
            </a:r>
          </a:p>
        </p:txBody>
      </p:sp>
      <p:sp>
        <p:nvSpPr>
          <p:cNvPr id="3" name="Subtitle 2"/>
          <p:cNvSpPr>
            <a:spLocks noGrp="1"/>
          </p:cNvSpPr>
          <p:nvPr>
            <p:ph type="subTitle" idx="1"/>
          </p:nvPr>
        </p:nvSpPr>
        <p:spPr/>
        <p:txBody>
          <a:bodyPr/>
          <a:lstStyle/>
          <a:p>
            <a:r>
              <a:rPr lang="en-US" dirty="0"/>
              <a:t>By Nilesh Ghavate</a:t>
            </a:r>
            <a:endParaRPr lang="en-IN" dirty="0"/>
          </a:p>
        </p:txBody>
      </p:sp>
    </p:spTree>
    <p:extLst>
      <p:ext uri="{BB962C8B-B14F-4D97-AF65-F5344CB8AC3E}">
        <p14:creationId xmlns:p14="http://schemas.microsoft.com/office/powerpoint/2010/main" val="11324157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067530"/>
          </a:xfrm>
        </p:spPr>
        <p:txBody>
          <a:bodyPr>
            <a:normAutofit/>
          </a:bodyPr>
          <a:lstStyle/>
          <a:p>
            <a:r>
              <a:rPr lang="en-US" sz="2800" b="1" dirty="0"/>
              <a:t>Example  </a:t>
            </a:r>
            <a:br>
              <a:rPr lang="en-US" sz="2800" b="1" dirty="0"/>
            </a:br>
            <a:r>
              <a:rPr lang="en-US" sz="2000" b="1" dirty="0"/>
              <a:t>Adding </a:t>
            </a:r>
            <a:r>
              <a:rPr lang="en-US" sz="2000" b="1" dirty="0">
                <a:solidFill>
                  <a:srgbClr val="FF0000"/>
                </a:solidFill>
              </a:rPr>
              <a:t>n</a:t>
            </a:r>
            <a:r>
              <a:rPr lang="en-US" sz="2000" b="1" dirty="0"/>
              <a:t> numbers using </a:t>
            </a:r>
            <a:r>
              <a:rPr lang="en-US" sz="2000" b="1" dirty="0">
                <a:solidFill>
                  <a:srgbClr val="FF0000"/>
                </a:solidFill>
              </a:rPr>
              <a:t>n</a:t>
            </a:r>
            <a:r>
              <a:rPr lang="en-US" sz="2000" b="1" dirty="0"/>
              <a:t> processing elements</a:t>
            </a:r>
            <a:endParaRPr lang="en-IN" sz="2400" b="1" dirty="0"/>
          </a:p>
        </p:txBody>
      </p:sp>
      <p:sp>
        <p:nvSpPr>
          <p:cNvPr id="3" name="Content Placeholder 2"/>
          <p:cNvSpPr>
            <a:spLocks noGrp="1"/>
          </p:cNvSpPr>
          <p:nvPr>
            <p:ph idx="1"/>
          </p:nvPr>
        </p:nvSpPr>
        <p:spPr/>
        <p:txBody>
          <a:bodyPr vert="horz" lIns="91440" tIns="45720" rIns="91440" bIns="45720" rtlCol="0" anchor="t">
            <a:normAutofit/>
          </a:bodyPr>
          <a:lstStyle/>
          <a:p>
            <a:endParaRPr lang="en-US" dirty="0"/>
          </a:p>
          <a:p>
            <a:endParaRPr lang="en-US" dirty="0"/>
          </a:p>
          <a:p>
            <a:endParaRPr lang="en-US" dirty="0"/>
          </a:p>
          <a:p>
            <a:r>
              <a:rPr lang="en-US" dirty="0"/>
              <a:t>Time for single processing unit : </a:t>
            </a:r>
            <a:r>
              <a:rPr lang="en-US" b="1" dirty="0"/>
              <a:t>O(n)</a:t>
            </a:r>
            <a:endParaRPr lang="en-IN" b="1" dirty="0"/>
          </a:p>
        </p:txBody>
      </p:sp>
      <p:pic>
        <p:nvPicPr>
          <p:cNvPr id="4" name="Picture 3"/>
          <p:cNvPicPr>
            <a:picLocks noChangeAspect="1"/>
          </p:cNvPicPr>
          <p:nvPr/>
        </p:nvPicPr>
        <p:blipFill>
          <a:blip r:embed="rId2"/>
          <a:stretch>
            <a:fillRect/>
          </a:stretch>
        </p:blipFill>
        <p:spPr>
          <a:xfrm>
            <a:off x="1105853" y="2133600"/>
            <a:ext cx="10398760" cy="1278793"/>
          </a:xfrm>
          <a:prstGeom prst="rect">
            <a:avLst/>
          </a:prstGeom>
        </p:spPr>
      </p:pic>
      <p:sp>
        <p:nvSpPr>
          <p:cNvPr id="5" name="TextBox 4"/>
          <p:cNvSpPr txBox="1"/>
          <p:nvPr/>
        </p:nvSpPr>
        <p:spPr>
          <a:xfrm>
            <a:off x="7636544" y="5449002"/>
            <a:ext cx="3865161" cy="646331"/>
          </a:xfrm>
          <a:prstGeom prst="rect">
            <a:avLst/>
          </a:prstGeom>
          <a:noFill/>
        </p:spPr>
        <p:txBody>
          <a:bodyPr wrap="none" rtlCol="0">
            <a:spAutoFit/>
          </a:bodyPr>
          <a:lstStyle/>
          <a:p>
            <a:r>
              <a:rPr lang="en-US" b="1" dirty="0"/>
              <a:t>16 processor &amp; 16 numbers</a:t>
            </a:r>
          </a:p>
          <a:p>
            <a:r>
              <a:rPr lang="en-US" b="1" dirty="0"/>
              <a:t>Inter process communication : 15</a:t>
            </a:r>
          </a:p>
        </p:txBody>
      </p:sp>
    </p:spTree>
    <p:extLst>
      <p:ext uri="{BB962C8B-B14F-4D97-AF65-F5344CB8AC3E}">
        <p14:creationId xmlns:p14="http://schemas.microsoft.com/office/powerpoint/2010/main" val="2895081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820" y="172720"/>
            <a:ext cx="4451305" cy="1280890"/>
          </a:xfrm>
        </p:spPr>
        <p:txBody>
          <a:bodyPr>
            <a:normAutofit/>
          </a:bodyPr>
          <a:lstStyle/>
          <a:p>
            <a:r>
              <a:rPr lang="en-US" sz="2800" b="1" dirty="0"/>
              <a:t>Example  </a:t>
            </a:r>
            <a:br>
              <a:rPr lang="en-US" sz="2800" b="1" dirty="0"/>
            </a:br>
            <a:r>
              <a:rPr lang="en-US" sz="2800" b="1" dirty="0"/>
              <a:t>Adding n numbers using n processing elements</a:t>
            </a:r>
            <a:endParaRPr lang="en-IN" sz="2800" b="1" dirty="0"/>
          </a:p>
        </p:txBody>
      </p:sp>
      <p:sp>
        <p:nvSpPr>
          <p:cNvPr id="3" name="Content Placeholder 2"/>
          <p:cNvSpPr>
            <a:spLocks noGrp="1"/>
          </p:cNvSpPr>
          <p:nvPr>
            <p:ph idx="1"/>
          </p:nvPr>
        </p:nvSpPr>
        <p:spPr>
          <a:xfrm>
            <a:off x="612928" y="1455174"/>
            <a:ext cx="5400040" cy="3777622"/>
          </a:xfrm>
        </p:spPr>
        <p:txBody>
          <a:bodyPr vert="horz" lIns="91440" tIns="45720" rIns="91440" bIns="45720" rtlCol="0" anchor="t">
            <a:normAutofit fontScale="85000" lnSpcReduction="20000"/>
          </a:bodyPr>
          <a:lstStyle/>
          <a:p>
            <a:endParaRPr lang="en-US" dirty="0"/>
          </a:p>
          <a:p>
            <a:endParaRPr lang="en-US" dirty="0"/>
          </a:p>
          <a:p>
            <a:r>
              <a:rPr lang="en-US"/>
              <a:t>We can perform this operation in log n </a:t>
            </a:r>
            <a:r>
              <a:rPr lang="en-US" dirty="0"/>
              <a:t>steps </a:t>
            </a:r>
            <a:r>
              <a:rPr lang="en-US"/>
              <a:t>by propagating partial Sums up a logical binary tree of processing elements</a:t>
            </a:r>
          </a:p>
          <a:p>
            <a:endParaRPr lang="en-US" dirty="0"/>
          </a:p>
          <a:p>
            <a:r>
              <a:rPr lang="en-US" dirty="0"/>
              <a:t>Time for parallel processing unit : </a:t>
            </a:r>
            <a:r>
              <a:rPr lang="en-US" b="1" dirty="0"/>
              <a:t>O(log n)</a:t>
            </a:r>
            <a:endParaRPr lang="en-IN"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9886" y="-41787"/>
            <a:ext cx="6192114" cy="6211167"/>
          </a:xfrm>
          <a:prstGeom prst="rect">
            <a:avLst/>
          </a:prstGeom>
        </p:spPr>
      </p:pic>
      <p:sp>
        <p:nvSpPr>
          <p:cNvPr id="6" name="Rectangle 5"/>
          <p:cNvSpPr/>
          <p:nvPr/>
        </p:nvSpPr>
        <p:spPr>
          <a:xfrm>
            <a:off x="2022628" y="6169380"/>
            <a:ext cx="9097656" cy="369332"/>
          </a:xfrm>
          <a:prstGeom prst="rect">
            <a:avLst/>
          </a:prstGeom>
        </p:spPr>
        <p:txBody>
          <a:bodyPr wrap="square" lIns="91440" tIns="45720" rIns="91440" bIns="45720" anchor="t">
            <a:spAutoFit/>
          </a:bodyPr>
          <a:lstStyle/>
          <a:p>
            <a:r>
              <a:rPr lang="en-US" b="1" dirty="0"/>
              <a:t>Computing the </a:t>
            </a:r>
            <a:r>
              <a:rPr lang="en-US" b="1" dirty="0" err="1"/>
              <a:t>globalsum</a:t>
            </a:r>
            <a:r>
              <a:rPr lang="en-US" b="1" dirty="0"/>
              <a:t> of 16 partial sums using 16 processing elements</a:t>
            </a:r>
            <a:endParaRPr lang="en-IN" b="1" dirty="0"/>
          </a:p>
        </p:txBody>
      </p:sp>
      <p:sp>
        <p:nvSpPr>
          <p:cNvPr id="7" name="TextBox 6"/>
          <p:cNvSpPr txBox="1"/>
          <p:nvPr/>
        </p:nvSpPr>
        <p:spPr>
          <a:xfrm>
            <a:off x="612928" y="5523049"/>
            <a:ext cx="3865161" cy="646331"/>
          </a:xfrm>
          <a:prstGeom prst="rect">
            <a:avLst/>
          </a:prstGeom>
          <a:noFill/>
        </p:spPr>
        <p:txBody>
          <a:bodyPr wrap="none" rtlCol="0">
            <a:spAutoFit/>
          </a:bodyPr>
          <a:lstStyle/>
          <a:p>
            <a:r>
              <a:rPr lang="en-US" b="1" dirty="0"/>
              <a:t>16 processor &amp; 16 numbers</a:t>
            </a:r>
          </a:p>
          <a:p>
            <a:r>
              <a:rPr lang="en-US" b="1" dirty="0"/>
              <a:t>Inter process communication : 15</a:t>
            </a:r>
          </a:p>
        </p:txBody>
      </p:sp>
    </p:spTree>
    <p:extLst>
      <p:ext uri="{BB962C8B-B14F-4D97-AF65-F5344CB8AC3E}">
        <p14:creationId xmlns:p14="http://schemas.microsoft.com/office/powerpoint/2010/main" val="1834636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4DBE-2D29-1B66-4A66-DB49C5675C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22807-3E1A-0799-E557-1670341D0006}"/>
              </a:ext>
            </a:extLst>
          </p:cNvPr>
          <p:cNvSpPr>
            <a:spLocks noGrp="1"/>
          </p:cNvSpPr>
          <p:nvPr>
            <p:ph type="title"/>
          </p:nvPr>
        </p:nvSpPr>
        <p:spPr>
          <a:xfrm>
            <a:off x="1548580" y="0"/>
            <a:ext cx="9043625" cy="1280890"/>
          </a:xfrm>
        </p:spPr>
        <p:txBody>
          <a:bodyPr>
            <a:normAutofit/>
          </a:bodyPr>
          <a:lstStyle/>
          <a:p>
            <a:r>
              <a:rPr lang="en-US" sz="2800" b="1" dirty="0"/>
              <a:t>Example  </a:t>
            </a:r>
            <a:br>
              <a:rPr lang="en-US" sz="2800" b="1" dirty="0"/>
            </a:br>
            <a:r>
              <a:rPr lang="en-US" sz="2800" b="1" dirty="0"/>
              <a:t>Adding n numbers using n processing elements</a:t>
            </a:r>
            <a:endParaRPr lang="en-IN" sz="2800" b="1" dirty="0"/>
          </a:p>
        </p:txBody>
      </p:sp>
      <p:sp>
        <p:nvSpPr>
          <p:cNvPr id="3" name="Content Placeholder 2">
            <a:extLst>
              <a:ext uri="{FF2B5EF4-FFF2-40B4-BE49-F238E27FC236}">
                <a16:creationId xmlns:a16="http://schemas.microsoft.com/office/drawing/2014/main" id="{46B399BC-D518-9A67-D7C0-099054AFF9AC}"/>
              </a:ext>
            </a:extLst>
          </p:cNvPr>
          <p:cNvSpPr>
            <a:spLocks noGrp="1"/>
          </p:cNvSpPr>
          <p:nvPr>
            <p:ph idx="1"/>
          </p:nvPr>
        </p:nvSpPr>
        <p:spPr>
          <a:xfrm>
            <a:off x="612928" y="1455174"/>
            <a:ext cx="8915400" cy="3777622"/>
          </a:xfrm>
        </p:spPr>
        <p:txBody>
          <a:bodyPr vert="horz" lIns="91440" tIns="45720" rIns="91440" bIns="45720" rtlCol="0" anchor="t">
            <a:normAutofit/>
          </a:bodyPr>
          <a:lstStyle/>
          <a:p>
            <a:endParaRPr lang="en-US" dirty="0"/>
          </a:p>
          <a:p>
            <a:endParaRPr lang="en-US" dirty="0"/>
          </a:p>
          <a:p>
            <a:r>
              <a:rPr lang="en-US" sz="2800"/>
              <a:t>Speedup : O(n) /  O(log n)</a:t>
            </a:r>
            <a:endParaRPr lang="en-IN" sz="2800"/>
          </a:p>
        </p:txBody>
      </p:sp>
    </p:spTree>
    <p:extLst>
      <p:ext uri="{BB962C8B-B14F-4D97-AF65-F5344CB8AC3E}">
        <p14:creationId xmlns:p14="http://schemas.microsoft.com/office/powerpoint/2010/main" val="29893363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51910-7AA9-E8E3-C0D7-A9558A60BF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65A46-888F-8BB1-A9CE-B461BC7A6A84}"/>
              </a:ext>
            </a:extLst>
          </p:cNvPr>
          <p:cNvSpPr>
            <a:spLocks noGrp="1"/>
          </p:cNvSpPr>
          <p:nvPr>
            <p:ph type="title"/>
          </p:nvPr>
        </p:nvSpPr>
        <p:spPr>
          <a:xfrm>
            <a:off x="1548580" y="0"/>
            <a:ext cx="9043625" cy="1280890"/>
          </a:xfrm>
        </p:spPr>
        <p:txBody>
          <a:bodyPr>
            <a:normAutofit/>
          </a:bodyPr>
          <a:lstStyle/>
          <a:p>
            <a:r>
              <a:rPr lang="en-US" sz="2800" b="1" dirty="0"/>
              <a:t>Example : </a:t>
            </a:r>
            <a:r>
              <a:rPr lang="en-US" sz="2800" b="1"/>
              <a:t>Sorting elements</a:t>
            </a:r>
          </a:p>
        </p:txBody>
      </p:sp>
      <p:sp>
        <p:nvSpPr>
          <p:cNvPr id="3" name="Content Placeholder 2">
            <a:extLst>
              <a:ext uri="{FF2B5EF4-FFF2-40B4-BE49-F238E27FC236}">
                <a16:creationId xmlns:a16="http://schemas.microsoft.com/office/drawing/2014/main" id="{15C7A896-5898-85A7-A5B0-0DBD6C519C76}"/>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sz="2400" b="1">
                <a:ea typeface="+mn-lt"/>
                <a:cs typeface="+mn-lt"/>
              </a:rPr>
              <a:t>Serial Bubble Sort:</a:t>
            </a:r>
            <a:r>
              <a:rPr lang="en-US" sz="2400">
                <a:ea typeface="+mn-lt"/>
                <a:cs typeface="+mn-lt"/>
              </a:rPr>
              <a:t> The given bubble sort takes </a:t>
            </a:r>
            <a:r>
              <a:rPr lang="en-US" sz="2400" b="1">
                <a:ea typeface="+mn-lt"/>
                <a:cs typeface="+mn-lt"/>
              </a:rPr>
              <a:t>150 seconds</a:t>
            </a:r>
            <a:r>
              <a:rPr lang="en-US" sz="2400">
                <a:ea typeface="+mn-lt"/>
                <a:cs typeface="+mn-lt"/>
              </a:rPr>
              <a:t> to sort </a:t>
            </a:r>
            <a:r>
              <a:rPr lang="en-US" sz="2400" b="1">
                <a:ea typeface="+mn-lt"/>
                <a:cs typeface="+mn-lt"/>
              </a:rPr>
              <a:t>10^5</a:t>
            </a:r>
            <a:r>
              <a:rPr lang="en-US" sz="2400">
                <a:ea typeface="+mn-lt"/>
                <a:cs typeface="+mn-lt"/>
              </a:rPr>
              <a:t> records.</a:t>
            </a:r>
            <a:endParaRPr lang="en-US" sz="2400" dirty="0"/>
          </a:p>
          <a:p>
            <a:pPr marL="0" indent="0">
              <a:buNone/>
            </a:pPr>
            <a:endParaRPr lang="en-US" sz="2400" dirty="0">
              <a:ea typeface="+mn-lt"/>
              <a:cs typeface="+mn-lt"/>
            </a:endParaRPr>
          </a:p>
          <a:p>
            <a:r>
              <a:rPr lang="en-US" sz="2400" b="1">
                <a:ea typeface="+mn-lt"/>
                <a:cs typeface="+mn-lt"/>
              </a:rPr>
              <a:t>Serial Quicksort:</a:t>
            </a:r>
            <a:r>
              <a:rPr lang="en-US" sz="2400">
                <a:ea typeface="+mn-lt"/>
                <a:cs typeface="+mn-lt"/>
              </a:rPr>
              <a:t> An alternative sorting algorithm, quicksort, can sort the same records in </a:t>
            </a:r>
            <a:r>
              <a:rPr lang="en-US" sz="2400" b="1">
                <a:ea typeface="+mn-lt"/>
                <a:cs typeface="+mn-lt"/>
              </a:rPr>
              <a:t>30 seconds</a:t>
            </a:r>
            <a:r>
              <a:rPr lang="en-US" sz="2400">
                <a:ea typeface="+mn-lt"/>
                <a:cs typeface="+mn-lt"/>
              </a:rPr>
              <a:t>, which is significantly faster and represents the </a:t>
            </a:r>
            <a:r>
              <a:rPr lang="en-US" sz="2400" b="1">
                <a:ea typeface="+mn-lt"/>
                <a:cs typeface="+mn-lt"/>
              </a:rPr>
              <a:t>best serial algorithm</a:t>
            </a:r>
            <a:r>
              <a:rPr lang="en-US" sz="2400">
                <a:ea typeface="+mn-lt"/>
                <a:cs typeface="+mn-lt"/>
              </a:rPr>
              <a:t> for this case.</a:t>
            </a:r>
            <a:endParaRPr lang="en-US" sz="2400" dirty="0"/>
          </a:p>
          <a:p>
            <a:pPr marL="0" indent="0">
              <a:buNone/>
            </a:pPr>
            <a:endParaRPr lang="en-US" sz="2400" dirty="0">
              <a:ea typeface="+mn-lt"/>
              <a:cs typeface="+mn-lt"/>
            </a:endParaRPr>
          </a:p>
          <a:p>
            <a:r>
              <a:rPr lang="en-US" sz="2400" b="1">
                <a:ea typeface="+mn-lt"/>
                <a:cs typeface="+mn-lt"/>
              </a:rPr>
              <a:t>Parallel Odd-Even Sort:</a:t>
            </a:r>
            <a:r>
              <a:rPr lang="en-US" sz="2400">
                <a:ea typeface="+mn-lt"/>
                <a:cs typeface="+mn-lt"/>
              </a:rPr>
              <a:t> The parallel version of bubble sort (odd-even sort) takes </a:t>
            </a:r>
            <a:r>
              <a:rPr lang="en-US" sz="2400" b="1">
                <a:ea typeface="+mn-lt"/>
                <a:cs typeface="+mn-lt"/>
              </a:rPr>
              <a:t>40 seconds</a:t>
            </a:r>
            <a:r>
              <a:rPr lang="en-US" sz="2400" dirty="0">
                <a:ea typeface="+mn-lt"/>
                <a:cs typeface="+mn-lt"/>
              </a:rPr>
              <a:t> </a:t>
            </a:r>
            <a:r>
              <a:rPr lang="en-US" sz="2400">
                <a:ea typeface="+mn-lt"/>
                <a:cs typeface="+mn-lt"/>
              </a:rPr>
              <a:t>using </a:t>
            </a:r>
            <a:r>
              <a:rPr lang="en-US" sz="2400" b="1">
                <a:ea typeface="+mn-lt"/>
                <a:cs typeface="+mn-lt"/>
              </a:rPr>
              <a:t>4 processing elements</a:t>
            </a:r>
            <a:r>
              <a:rPr lang="en-US" sz="2400">
                <a:ea typeface="+mn-lt"/>
                <a:cs typeface="+mn-lt"/>
              </a:rPr>
              <a:t>.</a:t>
            </a:r>
            <a:endParaRPr lang="en-US" sz="2400" dirty="0"/>
          </a:p>
          <a:p>
            <a:endParaRPr lang="en-US" sz="2400" dirty="0"/>
          </a:p>
        </p:txBody>
      </p:sp>
    </p:spTree>
    <p:extLst>
      <p:ext uri="{BB962C8B-B14F-4D97-AF65-F5344CB8AC3E}">
        <p14:creationId xmlns:p14="http://schemas.microsoft.com/office/powerpoint/2010/main" val="1104942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203DD-F32F-0210-425F-49ADCDE44952}"/>
              </a:ext>
            </a:extLst>
          </p:cNvPr>
          <p:cNvSpPr>
            <a:spLocks noGrp="1"/>
          </p:cNvSpPr>
          <p:nvPr>
            <p:ph type="title"/>
          </p:nvPr>
        </p:nvSpPr>
        <p:spPr/>
        <p:txBody>
          <a:bodyPr/>
          <a:lstStyle/>
          <a:p>
            <a:endParaRPr lang="en-GB"/>
          </a:p>
        </p:txBody>
      </p:sp>
      <p:pic>
        <p:nvPicPr>
          <p:cNvPr id="7" name="Content Placeholder 6">
            <a:extLst>
              <a:ext uri="{FF2B5EF4-FFF2-40B4-BE49-F238E27FC236}">
                <a16:creationId xmlns:a16="http://schemas.microsoft.com/office/drawing/2014/main" id="{5721AFF6-AFEB-F4A9-475B-ADE3378CF672}"/>
              </a:ext>
            </a:extLst>
          </p:cNvPr>
          <p:cNvPicPr>
            <a:picLocks noGrp="1" noChangeAspect="1"/>
          </p:cNvPicPr>
          <p:nvPr>
            <p:ph idx="1"/>
          </p:nvPr>
        </p:nvPicPr>
        <p:blipFill>
          <a:blip r:embed="rId2"/>
          <a:stretch>
            <a:fillRect/>
          </a:stretch>
        </p:blipFill>
        <p:spPr>
          <a:xfrm>
            <a:off x="2740596" y="19304"/>
            <a:ext cx="6714872" cy="6711696"/>
          </a:xfrm>
        </p:spPr>
      </p:pic>
      <p:sp>
        <p:nvSpPr>
          <p:cNvPr id="4" name="Date Placeholder 3">
            <a:extLst>
              <a:ext uri="{FF2B5EF4-FFF2-40B4-BE49-F238E27FC236}">
                <a16:creationId xmlns:a16="http://schemas.microsoft.com/office/drawing/2014/main" id="{541AD340-A93D-0392-B800-4E1517E946BD}"/>
              </a:ext>
            </a:extLst>
          </p:cNvPr>
          <p:cNvSpPr>
            <a:spLocks noGrp="1"/>
          </p:cNvSpPr>
          <p:nvPr>
            <p:ph type="dt" sz="half" idx="10"/>
          </p:nvPr>
        </p:nvSpPr>
        <p:spPr/>
        <p:txBody>
          <a:bodyPr/>
          <a:lstStyle/>
          <a:p>
            <a:fld id="{DF7FA791-922B-4B95-B2B6-0A08B48A3B52}" type="datetime1">
              <a:t>2/15/2025</a:t>
            </a:fld>
            <a:endParaRPr lang="en-US" dirty="0"/>
          </a:p>
        </p:txBody>
      </p:sp>
      <p:sp>
        <p:nvSpPr>
          <p:cNvPr id="5" name="Footer Placeholder 4">
            <a:extLst>
              <a:ext uri="{FF2B5EF4-FFF2-40B4-BE49-F238E27FC236}">
                <a16:creationId xmlns:a16="http://schemas.microsoft.com/office/drawing/2014/main" id="{875AAC7E-FEA8-E85E-8F69-2D8F0F99F60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473D14-6C86-B4BB-13F5-213984DD5395}"/>
              </a:ext>
            </a:extLst>
          </p:cNvPr>
          <p:cNvSpPr>
            <a:spLocks noGrp="1"/>
          </p:cNvSpPr>
          <p:nvPr>
            <p:ph type="sldNum" sz="quarter" idx="12"/>
          </p:nvPr>
        </p:nvSpPr>
        <p:spPr/>
        <p:txBody>
          <a:bodyPr/>
          <a:lstStyle/>
          <a:p>
            <a:fld id="{A65A5C87-DF58-40C8-B092-1DE63DB4547E}" type="slidenum">
              <a:rPr lang="en-US" dirty="0"/>
              <a:t>14</a:t>
            </a:fld>
            <a:endParaRPr lang="en-US" dirty="0"/>
          </a:p>
        </p:txBody>
      </p:sp>
    </p:spTree>
    <p:extLst>
      <p:ext uri="{BB962C8B-B14F-4D97-AF65-F5344CB8AC3E}">
        <p14:creationId xmlns:p14="http://schemas.microsoft.com/office/powerpoint/2010/main" val="3199446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A1815-B600-AAB7-B5D7-02A5426734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2A0FF-2480-BD17-5CD4-EFDA40EF7580}"/>
              </a:ext>
            </a:extLst>
          </p:cNvPr>
          <p:cNvSpPr>
            <a:spLocks noGrp="1"/>
          </p:cNvSpPr>
          <p:nvPr>
            <p:ph type="title"/>
          </p:nvPr>
        </p:nvSpPr>
        <p:spPr>
          <a:xfrm>
            <a:off x="1548580" y="0"/>
            <a:ext cx="9043625" cy="1280890"/>
          </a:xfrm>
        </p:spPr>
        <p:txBody>
          <a:bodyPr>
            <a:normAutofit/>
          </a:bodyPr>
          <a:lstStyle/>
          <a:p>
            <a:r>
              <a:rPr lang="en-US" sz="2800" b="1"/>
              <a:t>Example : Sorting elements</a:t>
            </a:r>
          </a:p>
        </p:txBody>
      </p:sp>
      <p:sp>
        <p:nvSpPr>
          <p:cNvPr id="3" name="Content Placeholder 2">
            <a:extLst>
              <a:ext uri="{FF2B5EF4-FFF2-40B4-BE49-F238E27FC236}">
                <a16:creationId xmlns:a16="http://schemas.microsoft.com/office/drawing/2014/main" id="{32E1EE67-8144-9015-A33C-B4E676401AF0}"/>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sz="2400" b="1">
                <a:ea typeface="+mn-lt"/>
                <a:cs typeface="+mn-lt"/>
              </a:rPr>
              <a:t>Misleading Speedup Calculation:</a:t>
            </a:r>
            <a:endParaRPr lang="en-US" sz="2400">
              <a:ea typeface="+mn-lt"/>
              <a:cs typeface="+mn-lt"/>
            </a:endParaRPr>
          </a:p>
          <a:p>
            <a:r>
              <a:rPr lang="en-US" sz="2400">
                <a:ea typeface="+mn-lt"/>
                <a:cs typeface="+mn-lt"/>
              </a:rPr>
              <a:t>If you compare the parallel odd-even sort to the serial bubble sort:</a:t>
            </a:r>
            <a:endParaRPr lang="en-US"/>
          </a:p>
          <a:p>
            <a:pPr lvl="1"/>
            <a:r>
              <a:rPr lang="en-US">
                <a:ea typeface="+mn-lt"/>
                <a:cs typeface="+mn-lt"/>
              </a:rPr>
              <a:t>Speedup =150/40=</a:t>
            </a:r>
            <a:r>
              <a:rPr lang="en-US" b="1">
                <a:solidFill>
                  <a:srgbClr val="FF0000"/>
                </a:solidFill>
                <a:ea typeface="+mn-lt"/>
                <a:cs typeface="+mn-lt"/>
              </a:rPr>
              <a:t>3.75</a:t>
            </a:r>
            <a:r>
              <a:rPr lang="en-US" sz="2400" b="1">
                <a:solidFill>
                  <a:srgbClr val="FF0000"/>
                </a:solidFill>
                <a:ea typeface="+mn-lt"/>
                <a:cs typeface="+mn-lt"/>
              </a:rPr>
              <a:t>.</a:t>
            </a:r>
            <a:endParaRPr lang="en-US" b="1">
              <a:solidFill>
                <a:srgbClr val="FF0000"/>
              </a:solidFill>
              <a:ea typeface="+mn-lt"/>
              <a:cs typeface="+mn-lt"/>
            </a:endParaRPr>
          </a:p>
          <a:p>
            <a:pPr lvl="1"/>
            <a:r>
              <a:rPr lang="en-US">
                <a:ea typeface="+mn-lt"/>
                <a:cs typeface="+mn-lt"/>
              </a:rPr>
              <a:t>This comparison is invalid because bubble </a:t>
            </a:r>
            <a:r>
              <a:rPr lang="en-US" sz="2400">
                <a:ea typeface="+mn-lt"/>
                <a:cs typeface="+mn-lt"/>
              </a:rPr>
              <a:t>sort is </a:t>
            </a:r>
            <a:r>
              <a:rPr lang="en-US" b="1">
                <a:ea typeface="+mn-lt"/>
                <a:cs typeface="+mn-lt"/>
              </a:rPr>
              <a:t>not </a:t>
            </a:r>
            <a:r>
              <a:rPr lang="en-US" sz="2400" b="1">
                <a:ea typeface="+mn-lt"/>
                <a:cs typeface="+mn-lt"/>
              </a:rPr>
              <a:t>the best serial algorithm</a:t>
            </a:r>
            <a:r>
              <a:rPr lang="en-US" sz="2400">
                <a:ea typeface="+mn-lt"/>
                <a:cs typeface="+mn-lt"/>
              </a:rPr>
              <a:t> for this </a:t>
            </a:r>
            <a:r>
              <a:rPr lang="en-US">
                <a:ea typeface="+mn-lt"/>
                <a:cs typeface="+mn-lt"/>
              </a:rPr>
              <a:t>task</a:t>
            </a:r>
            <a:r>
              <a:rPr lang="en-US" sz="2400">
                <a:ea typeface="+mn-lt"/>
                <a:cs typeface="+mn-lt"/>
              </a:rPr>
              <a:t>.</a:t>
            </a:r>
            <a:endParaRPr lang="en-US">
              <a:ea typeface="+mn-lt"/>
              <a:cs typeface="+mn-lt"/>
            </a:endParaRPr>
          </a:p>
          <a:p>
            <a:r>
              <a:rPr lang="en-US" sz="2400" b="1">
                <a:ea typeface="+mn-lt"/>
                <a:cs typeface="+mn-lt"/>
              </a:rPr>
              <a:t>Correct Speedup Calculation:</a:t>
            </a:r>
            <a:endParaRPr lang="en-US" sz="2400" dirty="0"/>
          </a:p>
          <a:p>
            <a:r>
              <a:rPr lang="en-US" sz="2400">
                <a:ea typeface="+mn-lt"/>
                <a:cs typeface="+mn-lt"/>
              </a:rPr>
              <a:t>Speedup must be measured against the </a:t>
            </a:r>
            <a:r>
              <a:rPr lang="en-US" sz="2400" b="1">
                <a:ea typeface="+mn-lt"/>
                <a:cs typeface="+mn-lt"/>
              </a:rPr>
              <a:t>best serial algorithm</a:t>
            </a:r>
            <a:r>
              <a:rPr lang="en-US" sz="2400">
                <a:ea typeface="+mn-lt"/>
                <a:cs typeface="+mn-lt"/>
              </a:rPr>
              <a:t> (quicksort in this case):</a:t>
            </a:r>
            <a:endParaRPr lang="en-US"/>
          </a:p>
          <a:p>
            <a:pPr lvl="1"/>
            <a:r>
              <a:rPr lang="en-US">
                <a:ea typeface="+mn-lt"/>
                <a:cs typeface="+mn-lt"/>
              </a:rPr>
              <a:t>Speedup =30/40=</a:t>
            </a:r>
            <a:r>
              <a:rPr lang="en-US" b="1">
                <a:solidFill>
                  <a:srgbClr val="00B050"/>
                </a:solidFill>
                <a:ea typeface="+mn-lt"/>
                <a:cs typeface="+mn-lt"/>
              </a:rPr>
              <a:t>0.75.</a:t>
            </a:r>
            <a:endParaRPr lang="en-US" b="1">
              <a:solidFill>
                <a:srgbClr val="00B050"/>
              </a:solidFill>
            </a:endParaRPr>
          </a:p>
          <a:p>
            <a:endParaRPr lang="en-US" sz="2400" dirty="0"/>
          </a:p>
        </p:txBody>
      </p:sp>
    </p:spTree>
    <p:extLst>
      <p:ext uri="{BB962C8B-B14F-4D97-AF65-F5344CB8AC3E}">
        <p14:creationId xmlns:p14="http://schemas.microsoft.com/office/powerpoint/2010/main" val="37902967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CB2F7-CF10-24DB-3078-5397C6F5D4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C361B-5F2C-CE3A-A7A5-3364CD0FCB8F}"/>
              </a:ext>
            </a:extLst>
          </p:cNvPr>
          <p:cNvSpPr>
            <a:spLocks noGrp="1"/>
          </p:cNvSpPr>
          <p:nvPr>
            <p:ph type="title"/>
          </p:nvPr>
        </p:nvSpPr>
        <p:spPr>
          <a:xfrm>
            <a:off x="1548580" y="0"/>
            <a:ext cx="9043625" cy="1280890"/>
          </a:xfrm>
        </p:spPr>
        <p:txBody>
          <a:bodyPr>
            <a:normAutofit/>
          </a:bodyPr>
          <a:lstStyle/>
          <a:p>
            <a:r>
              <a:rPr lang="en-US" sz="2800" b="1"/>
              <a:t>Example : Sorting elements</a:t>
            </a:r>
          </a:p>
        </p:txBody>
      </p:sp>
      <p:sp>
        <p:nvSpPr>
          <p:cNvPr id="3" name="Content Placeholder 2">
            <a:extLst>
              <a:ext uri="{FF2B5EF4-FFF2-40B4-BE49-F238E27FC236}">
                <a16:creationId xmlns:a16="http://schemas.microsoft.com/office/drawing/2014/main" id="{4627E7A9-1EB8-5D81-205C-AD37974F3B4B}"/>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sz="2400">
                <a:ea typeface="+mn-lt"/>
                <a:cs typeface="+mn-lt"/>
              </a:rPr>
              <a:t>Speedup should always be measured relative to the </a:t>
            </a:r>
            <a:r>
              <a:rPr lang="en-US" sz="2400" b="1">
                <a:ea typeface="+mn-lt"/>
                <a:cs typeface="+mn-lt"/>
              </a:rPr>
              <a:t>best serial algorithm</a:t>
            </a:r>
            <a:r>
              <a:rPr lang="en-US" sz="2400" dirty="0">
                <a:ea typeface="+mn-lt"/>
                <a:cs typeface="+mn-lt"/>
              </a:rPr>
              <a:t> </a:t>
            </a:r>
            <a:r>
              <a:rPr lang="en-US" sz="2400">
                <a:ea typeface="+mn-lt"/>
                <a:cs typeface="+mn-lt"/>
              </a:rPr>
              <a:t>to reflect true performance gains</a:t>
            </a:r>
            <a:r>
              <a:rPr lang="en-US">
                <a:ea typeface="+mn-lt"/>
                <a:cs typeface="+mn-lt"/>
              </a:rPr>
              <a:t>.</a:t>
            </a:r>
            <a:endParaRPr lang="en-US" sz="2400">
              <a:ea typeface="+mn-lt"/>
              <a:cs typeface="+mn-lt"/>
            </a:endParaRPr>
          </a:p>
          <a:p>
            <a:endParaRPr lang="en-US" dirty="0">
              <a:ea typeface="+mn-lt"/>
              <a:cs typeface="+mn-lt"/>
            </a:endParaRPr>
          </a:p>
          <a:p>
            <a:r>
              <a:rPr lang="en-US">
                <a:ea typeface="+mn-lt"/>
                <a:cs typeface="+mn-lt"/>
              </a:rPr>
              <a:t>The parallel odd-even sort is less efficient than the best serial quicksort, achieving a </a:t>
            </a:r>
            <a:r>
              <a:rPr lang="en-US" b="1">
                <a:ea typeface="+mn-lt"/>
                <a:cs typeface="+mn-lt"/>
              </a:rPr>
              <a:t>speedup &lt; 1</a:t>
            </a:r>
            <a:r>
              <a:rPr lang="en-US">
                <a:ea typeface="+mn-lt"/>
                <a:cs typeface="+mn-lt"/>
              </a:rPr>
              <a:t>. </a:t>
            </a:r>
            <a:endParaRPr lang="en-US" dirty="0">
              <a:ea typeface="+mn-lt"/>
              <a:cs typeface="+mn-lt"/>
            </a:endParaRPr>
          </a:p>
          <a:p>
            <a:endParaRPr lang="en-US" dirty="0">
              <a:ea typeface="+mn-lt"/>
              <a:cs typeface="+mn-lt"/>
            </a:endParaRPr>
          </a:p>
          <a:p>
            <a:r>
              <a:rPr lang="en-US">
                <a:ea typeface="+mn-lt"/>
                <a:cs typeface="+mn-lt"/>
              </a:rPr>
              <a:t>This highlights the importance of choosing optimal algorithms for both serial and parallel implementations.</a:t>
            </a:r>
            <a:endParaRPr lang="en-US"/>
          </a:p>
          <a:p>
            <a:endParaRPr lang="en-US" dirty="0">
              <a:ea typeface="+mn-lt"/>
              <a:cs typeface="+mn-lt"/>
            </a:endParaRPr>
          </a:p>
          <a:p>
            <a:endParaRPr lang="en-US" dirty="0">
              <a:ea typeface="+mn-lt"/>
              <a:cs typeface="+mn-lt"/>
            </a:endParaRPr>
          </a:p>
        </p:txBody>
      </p:sp>
    </p:spTree>
    <p:extLst>
      <p:ext uri="{BB962C8B-B14F-4D97-AF65-F5344CB8AC3E}">
        <p14:creationId xmlns:p14="http://schemas.microsoft.com/office/powerpoint/2010/main" val="4769886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A14C0-E9E3-8F19-7270-0A6D57A24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F4C13C-DE8C-4774-3147-1510380118AC}"/>
              </a:ext>
            </a:extLst>
          </p:cNvPr>
          <p:cNvSpPr>
            <a:spLocks noGrp="1"/>
          </p:cNvSpPr>
          <p:nvPr>
            <p:ph type="title"/>
          </p:nvPr>
        </p:nvSpPr>
        <p:spPr>
          <a:xfrm>
            <a:off x="1548580" y="0"/>
            <a:ext cx="9043625" cy="1280890"/>
          </a:xfrm>
        </p:spPr>
        <p:txBody>
          <a:bodyPr>
            <a:normAutofit/>
          </a:bodyPr>
          <a:lstStyle/>
          <a:p>
            <a:r>
              <a:rPr lang="en-US" sz="2800" b="1"/>
              <a:t>Important points</a:t>
            </a:r>
          </a:p>
        </p:txBody>
      </p:sp>
      <p:sp>
        <p:nvSpPr>
          <p:cNvPr id="3" name="Content Placeholder 2">
            <a:extLst>
              <a:ext uri="{FF2B5EF4-FFF2-40B4-BE49-F238E27FC236}">
                <a16:creationId xmlns:a16="http://schemas.microsoft.com/office/drawing/2014/main" id="{942C744B-C1C4-0B91-18F5-6A9464EEE542}"/>
              </a:ext>
            </a:extLst>
          </p:cNvPr>
          <p:cNvSpPr>
            <a:spLocks noGrp="1"/>
          </p:cNvSpPr>
          <p:nvPr>
            <p:ph idx="1"/>
          </p:nvPr>
        </p:nvSpPr>
        <p:spPr>
          <a:xfrm>
            <a:off x="612928" y="1455174"/>
            <a:ext cx="11054229" cy="4858018"/>
          </a:xfrm>
        </p:spPr>
        <p:txBody>
          <a:bodyPr vert="horz" lIns="91440" tIns="45720" rIns="91440" bIns="45720" rtlCol="0" anchor="t">
            <a:normAutofit fontScale="62500" lnSpcReduction="20000"/>
          </a:bodyPr>
          <a:lstStyle/>
          <a:p>
            <a:r>
              <a:rPr lang="en-US" b="1" dirty="0">
                <a:ea typeface="+mn-lt"/>
                <a:cs typeface="+mn-lt"/>
              </a:rPr>
              <a:t>Theoretical maximum speedup = P</a:t>
            </a:r>
            <a:r>
              <a:rPr lang="en-US" sz="2000" dirty="0">
                <a:ea typeface="+mn-lt"/>
                <a:cs typeface="+mn-lt"/>
              </a:rPr>
              <a:t> (number of processing elements).</a:t>
            </a:r>
          </a:p>
          <a:p>
            <a:r>
              <a:rPr lang="en-US" b="1" dirty="0" smtClean="0">
                <a:ea typeface="+mn-lt"/>
                <a:cs typeface="+mn-lt"/>
              </a:rPr>
              <a:t>Maximum </a:t>
            </a:r>
            <a:r>
              <a:rPr lang="en-US" b="1" dirty="0">
                <a:ea typeface="+mn-lt"/>
                <a:cs typeface="+mn-lt"/>
              </a:rPr>
              <a:t>Speedup Condition: </a:t>
            </a:r>
            <a:r>
              <a:rPr lang="en-US" dirty="0">
                <a:ea typeface="+mn-lt"/>
                <a:cs typeface="+mn-lt"/>
              </a:rPr>
              <a:t>Each processing element must work perfectly and take no more than </a:t>
            </a:r>
            <a:r>
              <a:rPr lang="en-US" b="1" dirty="0">
                <a:ea typeface="+mn-lt"/>
                <a:cs typeface="+mn-lt"/>
              </a:rPr>
              <a:t>T</a:t>
            </a:r>
            <a:r>
              <a:rPr lang="en-US" sz="1800" b="1" dirty="0">
                <a:ea typeface="+mn-lt"/>
                <a:cs typeface="+mn-lt"/>
              </a:rPr>
              <a:t>S</a:t>
            </a:r>
            <a:r>
              <a:rPr lang="en-US" b="1" dirty="0">
                <a:ea typeface="+mn-lt"/>
                <a:cs typeface="+mn-lt"/>
              </a:rPr>
              <a:t>/p time</a:t>
            </a:r>
            <a:r>
              <a:rPr lang="en-US" dirty="0" smtClean="0">
                <a:ea typeface="+mn-lt"/>
                <a:cs typeface="+mn-lt"/>
              </a:rPr>
              <a:t>. Assuming NO Overhead ( partition , communication, synchronization overhead)</a:t>
            </a:r>
          </a:p>
          <a:p>
            <a:pPr lvl="1">
              <a:lnSpc>
                <a:spcPct val="150000"/>
              </a:lnSpc>
              <a:defRPr/>
            </a:pPr>
            <a:r>
              <a:rPr lang="en-US" altLang="en-US" sz="2900" dirty="0">
                <a:ea typeface="+mn-lt"/>
                <a:cs typeface="+mn-lt"/>
              </a:rPr>
              <a:t>Serial running time = </a:t>
            </a:r>
            <a:r>
              <a:rPr lang="en-US" altLang="en-US" sz="2900" dirty="0" err="1">
                <a:ea typeface="+mn-lt"/>
                <a:cs typeface="+mn-lt"/>
              </a:rPr>
              <a:t>ts</a:t>
            </a:r>
            <a:endParaRPr lang="en-US" altLang="en-US" sz="2900" dirty="0">
              <a:ea typeface="+mn-lt"/>
              <a:cs typeface="+mn-lt"/>
            </a:endParaRPr>
          </a:p>
          <a:p>
            <a:pPr lvl="1">
              <a:lnSpc>
                <a:spcPct val="150000"/>
              </a:lnSpc>
              <a:defRPr/>
            </a:pPr>
            <a:r>
              <a:rPr lang="en-US" altLang="en-US" sz="2900" dirty="0">
                <a:ea typeface="+mn-lt"/>
                <a:cs typeface="+mn-lt"/>
              </a:rPr>
              <a:t>Parallel running time = </a:t>
            </a:r>
            <a:r>
              <a:rPr lang="en-US" altLang="en-US" sz="2900" dirty="0" err="1">
                <a:ea typeface="+mn-lt"/>
                <a:cs typeface="+mn-lt"/>
              </a:rPr>
              <a:t>ts</a:t>
            </a:r>
            <a:r>
              <a:rPr lang="en-US" altLang="en-US" sz="2900" dirty="0">
                <a:ea typeface="+mn-lt"/>
                <a:cs typeface="+mn-lt"/>
              </a:rPr>
              <a:t> </a:t>
            </a:r>
            <a:r>
              <a:rPr lang="en-US" altLang="en-US" sz="2900" dirty="0" smtClean="0">
                <a:ea typeface="+mn-lt"/>
                <a:cs typeface="+mn-lt"/>
              </a:rPr>
              <a:t>/p.</a:t>
            </a:r>
            <a:endParaRPr lang="en-US" altLang="en-US" sz="2900" dirty="0">
              <a:ea typeface="+mn-lt"/>
              <a:cs typeface="+mn-lt"/>
            </a:endParaRPr>
          </a:p>
          <a:p>
            <a:pPr>
              <a:lnSpc>
                <a:spcPct val="150000"/>
              </a:lnSpc>
              <a:defRPr/>
            </a:pPr>
            <a:r>
              <a:rPr lang="en-US" altLang="en-US" sz="2900" b="1" dirty="0" smtClean="0">
                <a:ea typeface="+mn-lt"/>
                <a:cs typeface="+mn-lt"/>
              </a:rPr>
              <a:t>Speedup</a:t>
            </a:r>
            <a:r>
              <a:rPr lang="en-US" altLang="en-US" sz="2900" b="1" dirty="0">
                <a:ea typeface="+mn-lt"/>
                <a:cs typeface="+mn-lt"/>
              </a:rPr>
              <a:t>	</a:t>
            </a:r>
          </a:p>
          <a:p>
            <a:pPr marL="57150" indent="0">
              <a:lnSpc>
                <a:spcPct val="150000"/>
              </a:lnSpc>
              <a:buNone/>
              <a:defRPr/>
            </a:pPr>
            <a:r>
              <a:rPr lang="en-US" altLang="en-US" sz="2900" dirty="0">
                <a:ea typeface="+mn-lt"/>
                <a:cs typeface="+mn-lt"/>
              </a:rPr>
              <a:t>	</a:t>
            </a:r>
            <a:r>
              <a:rPr lang="en-US" altLang="en-US" sz="2900" b="1" dirty="0">
                <a:ea typeface="+mn-lt"/>
                <a:cs typeface="+mn-lt"/>
              </a:rPr>
              <a:t>S(n) = </a:t>
            </a:r>
            <a:r>
              <a:rPr lang="en-US" altLang="en-US" sz="2900" b="1" dirty="0" err="1">
                <a:ea typeface="+mn-lt"/>
                <a:cs typeface="+mn-lt"/>
              </a:rPr>
              <a:t>ts</a:t>
            </a:r>
            <a:r>
              <a:rPr lang="en-US" altLang="en-US" sz="2900" b="1" dirty="0">
                <a:ea typeface="+mn-lt"/>
                <a:cs typeface="+mn-lt"/>
              </a:rPr>
              <a:t> /(</a:t>
            </a:r>
            <a:r>
              <a:rPr lang="en-US" altLang="en-US" sz="2900" b="1" dirty="0" err="1">
                <a:ea typeface="+mn-lt"/>
                <a:cs typeface="+mn-lt"/>
              </a:rPr>
              <a:t>ts</a:t>
            </a:r>
            <a:r>
              <a:rPr lang="en-US" altLang="en-US" sz="2900" b="1" dirty="0">
                <a:ea typeface="+mn-lt"/>
                <a:cs typeface="+mn-lt"/>
              </a:rPr>
              <a:t> </a:t>
            </a:r>
            <a:r>
              <a:rPr lang="en-US" altLang="en-US" sz="2900" b="1" dirty="0" smtClean="0">
                <a:ea typeface="+mn-lt"/>
                <a:cs typeface="+mn-lt"/>
              </a:rPr>
              <a:t>/p)  =p  (</a:t>
            </a:r>
            <a:r>
              <a:rPr lang="en-IN" sz="3200" b="1" dirty="0"/>
              <a:t>ideal linear </a:t>
            </a:r>
            <a:r>
              <a:rPr lang="en-IN" sz="3200" b="1" dirty="0" smtClean="0"/>
              <a:t>speedup)</a:t>
            </a:r>
            <a:endParaRPr lang="en-US" altLang="en-US" sz="2900" b="1" dirty="0" smtClean="0">
              <a:ea typeface="+mn-lt"/>
              <a:cs typeface="+mn-lt"/>
            </a:endParaRPr>
          </a:p>
          <a:p>
            <a:pPr marL="57150" indent="0">
              <a:lnSpc>
                <a:spcPct val="150000"/>
              </a:lnSpc>
              <a:buNone/>
              <a:defRPr/>
            </a:pPr>
            <a:endParaRPr lang="en-US" sz="2900" b="1" dirty="0">
              <a:ea typeface="+mn-lt"/>
              <a:cs typeface="+mn-lt"/>
            </a:endParaRPr>
          </a:p>
          <a:p>
            <a:r>
              <a:rPr lang="en-US" b="1" dirty="0">
                <a:ea typeface="+mn-lt"/>
                <a:cs typeface="+mn-lt"/>
              </a:rPr>
              <a:t>Why Speedup &gt; P is Unrealistic:</a:t>
            </a:r>
            <a:endParaRPr lang="en-US" dirty="0">
              <a:ea typeface="+mn-lt"/>
              <a:cs typeface="+mn-lt"/>
            </a:endParaRPr>
          </a:p>
          <a:p>
            <a:r>
              <a:rPr lang="en-US" dirty="0">
                <a:solidFill>
                  <a:srgbClr val="FF0000"/>
                </a:solidFill>
                <a:ea typeface="+mn-lt"/>
                <a:cs typeface="+mn-lt"/>
              </a:rPr>
              <a:t>Implies </a:t>
            </a:r>
            <a:r>
              <a:rPr lang="en-US" dirty="0">
                <a:ea typeface="+mn-lt"/>
                <a:cs typeface="+mn-lt"/>
              </a:rPr>
              <a:t>each processing element works </a:t>
            </a:r>
            <a:r>
              <a:rPr lang="en-US" dirty="0">
                <a:solidFill>
                  <a:srgbClr val="FF0000"/>
                </a:solidFill>
                <a:ea typeface="+mn-lt"/>
                <a:cs typeface="+mn-lt"/>
              </a:rPr>
              <a:t>faster than T</a:t>
            </a:r>
            <a:r>
              <a:rPr lang="en-US" sz="1900" dirty="0">
                <a:solidFill>
                  <a:srgbClr val="FF0000"/>
                </a:solidFill>
                <a:ea typeface="+mn-lt"/>
                <a:cs typeface="+mn-lt"/>
              </a:rPr>
              <a:t>S</a:t>
            </a:r>
            <a:r>
              <a:rPr lang="en-US" dirty="0">
                <a:solidFill>
                  <a:srgbClr val="FF0000"/>
                </a:solidFill>
                <a:ea typeface="+mn-lt"/>
                <a:cs typeface="+mn-lt"/>
              </a:rPr>
              <a:t>/p</a:t>
            </a:r>
            <a:r>
              <a:rPr lang="en-US" dirty="0">
                <a:ea typeface="+mn-lt"/>
                <a:cs typeface="+mn-lt"/>
              </a:rPr>
              <a:t>.</a:t>
            </a:r>
            <a:endParaRPr lang="en-US" dirty="0"/>
          </a:p>
          <a:p>
            <a:r>
              <a:rPr lang="en-US" dirty="0">
                <a:solidFill>
                  <a:srgbClr val="FF0000"/>
                </a:solidFill>
                <a:ea typeface="+mn-lt"/>
                <a:cs typeface="+mn-lt"/>
              </a:rPr>
              <a:t>Suggests </a:t>
            </a:r>
            <a:r>
              <a:rPr lang="en-US" dirty="0">
                <a:ea typeface="+mn-lt"/>
                <a:cs typeface="+mn-lt"/>
              </a:rPr>
              <a:t>the </a:t>
            </a:r>
            <a:r>
              <a:rPr lang="en-US" dirty="0">
                <a:solidFill>
                  <a:srgbClr val="FF0000"/>
                </a:solidFill>
                <a:ea typeface="+mn-lt"/>
                <a:cs typeface="+mn-lt"/>
              </a:rPr>
              <a:t>problem could be solved in less than T</a:t>
            </a:r>
            <a:r>
              <a:rPr lang="en-US" sz="1900" dirty="0">
                <a:solidFill>
                  <a:srgbClr val="FF0000"/>
                </a:solidFill>
                <a:ea typeface="+mn-lt"/>
                <a:cs typeface="+mn-lt"/>
              </a:rPr>
              <a:t>S</a:t>
            </a:r>
            <a:r>
              <a:rPr lang="en-US" dirty="0">
                <a:ea typeface="+mn-lt"/>
                <a:cs typeface="+mn-lt"/>
              </a:rPr>
              <a:t>  time using a single processing element.</a:t>
            </a:r>
            <a:endParaRPr lang="en-US" dirty="0"/>
          </a:p>
          <a:p>
            <a:r>
              <a:rPr lang="en-US" dirty="0">
                <a:ea typeface="+mn-lt"/>
                <a:cs typeface="+mn-lt"/>
              </a:rPr>
              <a:t>This </a:t>
            </a:r>
            <a:r>
              <a:rPr lang="en-US" dirty="0">
                <a:solidFill>
                  <a:srgbClr val="FF0000"/>
                </a:solidFill>
                <a:ea typeface="+mn-lt"/>
                <a:cs typeface="+mn-lt"/>
              </a:rPr>
              <a:t>contradicts </a:t>
            </a:r>
            <a:r>
              <a:rPr lang="en-US" dirty="0">
                <a:ea typeface="+mn-lt"/>
                <a:cs typeface="+mn-lt"/>
              </a:rPr>
              <a:t>the definition of T</a:t>
            </a:r>
            <a:r>
              <a:rPr lang="en-US" sz="1900" dirty="0">
                <a:ea typeface="+mn-lt"/>
                <a:cs typeface="+mn-lt"/>
              </a:rPr>
              <a:t>S</a:t>
            </a:r>
            <a:r>
              <a:rPr lang="en-US" dirty="0">
                <a:ea typeface="+mn-lt"/>
                <a:cs typeface="+mn-lt"/>
              </a:rPr>
              <a:t> as the runtime of the </a:t>
            </a:r>
            <a:r>
              <a:rPr lang="en-US" b="1" dirty="0">
                <a:ea typeface="+mn-lt"/>
                <a:cs typeface="+mn-lt"/>
              </a:rPr>
              <a:t>best sequential algorithm</a:t>
            </a:r>
            <a:r>
              <a:rPr lang="en-US" dirty="0">
                <a:ea typeface="+mn-lt"/>
                <a:cs typeface="+mn-lt"/>
              </a:rPr>
              <a:t>.</a:t>
            </a:r>
            <a:endParaRPr lang="en-US" dirty="0"/>
          </a:p>
          <a:p>
            <a:endParaRPr lang="en-US" dirty="0">
              <a:ea typeface="+mn-lt"/>
              <a:cs typeface="+mn-lt"/>
            </a:endParaRPr>
          </a:p>
        </p:txBody>
      </p:sp>
    </p:spTree>
    <p:extLst>
      <p:ext uri="{BB962C8B-B14F-4D97-AF65-F5344CB8AC3E}">
        <p14:creationId xmlns:p14="http://schemas.microsoft.com/office/powerpoint/2010/main" val="627957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F1C82-0CA8-EC0C-73BA-309A89F9D9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E7F03B-6917-B66E-C18A-CECF7DF817ED}"/>
              </a:ext>
            </a:extLst>
          </p:cNvPr>
          <p:cNvSpPr>
            <a:spLocks noGrp="1"/>
          </p:cNvSpPr>
          <p:nvPr>
            <p:ph type="title"/>
          </p:nvPr>
        </p:nvSpPr>
        <p:spPr>
          <a:xfrm>
            <a:off x="1548580" y="0"/>
            <a:ext cx="9043625" cy="1280890"/>
          </a:xfrm>
        </p:spPr>
        <p:txBody>
          <a:bodyPr>
            <a:normAutofit/>
          </a:bodyPr>
          <a:lstStyle/>
          <a:p>
            <a:r>
              <a:rPr lang="en-US" sz="2800" b="1"/>
              <a:t>Important points</a:t>
            </a:r>
          </a:p>
        </p:txBody>
      </p:sp>
      <p:sp>
        <p:nvSpPr>
          <p:cNvPr id="3" name="Content Placeholder 2">
            <a:extLst>
              <a:ext uri="{FF2B5EF4-FFF2-40B4-BE49-F238E27FC236}">
                <a16:creationId xmlns:a16="http://schemas.microsoft.com/office/drawing/2014/main" id="{FBC50E94-EDE6-D3BF-945B-D5D3520530BB}"/>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a:ea typeface="+mn-lt"/>
                <a:cs typeface="+mn-lt"/>
              </a:rPr>
              <a:t>Speedup greater than p violates theoretical bounds and is </a:t>
            </a:r>
            <a:r>
              <a:rPr lang="en-US" b="1">
                <a:ea typeface="+mn-lt"/>
                <a:cs typeface="+mn-lt"/>
              </a:rPr>
              <a:t>not possible in practice</a:t>
            </a:r>
            <a:r>
              <a:rPr lang="en-US">
                <a:ea typeface="+mn-lt"/>
                <a:cs typeface="+mn-lt"/>
              </a:rPr>
              <a:t>. </a:t>
            </a:r>
            <a:endParaRPr lang="en-US"/>
          </a:p>
          <a:p>
            <a:r>
              <a:rPr lang="en-US">
                <a:ea typeface="+mn-lt"/>
                <a:cs typeface="+mn-lt"/>
              </a:rPr>
              <a:t>Speedup S≤ P in realistic scenarios.</a:t>
            </a:r>
          </a:p>
          <a:p>
            <a:endParaRPr lang="en-US" dirty="0"/>
          </a:p>
          <a:p>
            <a:r>
              <a:rPr lang="en-US" sz="2100" b="1"/>
              <a:t>What is Superlinearity</a:t>
            </a:r>
            <a:r>
              <a:rPr lang="en-US" sz="2100"/>
              <a:t>  ?</a:t>
            </a:r>
            <a:endParaRPr lang="en-US" dirty="0"/>
          </a:p>
          <a:p>
            <a:r>
              <a:rPr lang="en-US" sz="2100" b="1"/>
              <a:t>Superlinearity</a:t>
            </a:r>
            <a:r>
              <a:rPr lang="en-US" sz="2100"/>
              <a:t> refers to a situation in parallel computing where the </a:t>
            </a:r>
            <a:r>
              <a:rPr lang="en-US" sz="2100" b="1"/>
              <a:t>speedup</a:t>
            </a:r>
            <a:r>
              <a:rPr lang="en-US" sz="2100"/>
              <a:t> achieved by parallelizing a problem is </a:t>
            </a:r>
            <a:r>
              <a:rPr lang="en-US" sz="2100" b="1"/>
              <a:t>greater than the number of processing elements</a:t>
            </a:r>
            <a:r>
              <a:rPr lang="en-US" sz="2100"/>
              <a:t> used, or greater than the speedup predicted by a simple linear scaling model.</a:t>
            </a:r>
            <a:endParaRPr lang="en-US" dirty="0"/>
          </a:p>
        </p:txBody>
      </p:sp>
    </p:spTree>
    <p:extLst>
      <p:ext uri="{BB962C8B-B14F-4D97-AF65-F5344CB8AC3E}">
        <p14:creationId xmlns:p14="http://schemas.microsoft.com/office/powerpoint/2010/main" val="15118451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F5934-C141-662D-4034-7DA0F44900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F66C4-B56F-8DDF-547A-076924BE48E4}"/>
              </a:ext>
            </a:extLst>
          </p:cNvPr>
          <p:cNvSpPr>
            <a:spLocks noGrp="1"/>
          </p:cNvSpPr>
          <p:nvPr>
            <p:ph type="title"/>
          </p:nvPr>
        </p:nvSpPr>
        <p:spPr>
          <a:xfrm>
            <a:off x="1548580" y="0"/>
            <a:ext cx="9043625" cy="1280890"/>
          </a:xfrm>
        </p:spPr>
        <p:txBody>
          <a:bodyPr>
            <a:normAutofit/>
          </a:bodyPr>
          <a:lstStyle/>
          <a:p>
            <a:endParaRPr lang="en-US" sz="2800" dirty="0"/>
          </a:p>
        </p:txBody>
      </p:sp>
      <p:sp>
        <p:nvSpPr>
          <p:cNvPr id="3" name="Content Placeholder 2">
            <a:extLst>
              <a:ext uri="{FF2B5EF4-FFF2-40B4-BE49-F238E27FC236}">
                <a16:creationId xmlns:a16="http://schemas.microsoft.com/office/drawing/2014/main" id="{F860CFD5-32A6-9932-3F2C-0318E83CA085}"/>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b="1">
                <a:ea typeface="+mn-lt"/>
                <a:cs typeface="+mn-lt"/>
              </a:rPr>
              <a:t>Initial Conditions for a Single Processor (Cache Hit 80%)</a:t>
            </a:r>
            <a:r>
              <a:rPr lang="en-US">
                <a:ea typeface="+mn-lt"/>
                <a:cs typeface="+mn-lt"/>
              </a:rPr>
              <a:t>:</a:t>
            </a:r>
            <a:endParaRPr lang="en-US" dirty="0"/>
          </a:p>
          <a:p>
            <a:r>
              <a:rPr lang="en-US">
                <a:ea typeface="+mn-lt"/>
                <a:cs typeface="+mn-lt"/>
              </a:rPr>
              <a:t>A </a:t>
            </a:r>
            <a:r>
              <a:rPr lang="en-US" b="1">
                <a:ea typeface="+mn-lt"/>
                <a:cs typeface="+mn-lt"/>
              </a:rPr>
              <a:t>single processor</a:t>
            </a:r>
            <a:r>
              <a:rPr lang="en-US">
                <a:ea typeface="+mn-lt"/>
                <a:cs typeface="+mn-lt"/>
              </a:rPr>
              <a:t> solves a problem of size W.</a:t>
            </a:r>
            <a:endParaRPr lang="en-US"/>
          </a:p>
          <a:p>
            <a:r>
              <a:rPr lang="en-US">
                <a:ea typeface="+mn-lt"/>
                <a:cs typeface="+mn-lt"/>
              </a:rPr>
              <a:t>Cache hit ratio: </a:t>
            </a:r>
            <a:r>
              <a:rPr lang="en-US" b="1">
                <a:ea typeface="+mn-lt"/>
                <a:cs typeface="+mn-lt"/>
              </a:rPr>
              <a:t>80%</a:t>
            </a:r>
            <a:r>
              <a:rPr lang="en-US">
                <a:ea typeface="+mn-lt"/>
                <a:cs typeface="+mn-lt"/>
              </a:rPr>
              <a:t>,</a:t>
            </a:r>
            <a:r>
              <a:rPr lang="en-US" sz="1900">
                <a:ea typeface="+mn-lt"/>
                <a:cs typeface="+mn-lt"/>
              </a:rPr>
              <a:t> meaning 80% of memory accesses hit the cache, and the remaining 20% access main memory (DRAM).</a:t>
            </a:r>
            <a:endParaRPr lang="en-US" sz="1900"/>
          </a:p>
          <a:p>
            <a:r>
              <a:rPr lang="en-US" b="1">
                <a:ea typeface="+mn-lt"/>
                <a:cs typeface="+mn-lt"/>
              </a:rPr>
              <a:t>Cache latency</a:t>
            </a:r>
            <a:r>
              <a:rPr lang="en-US">
                <a:ea typeface="+mn-lt"/>
                <a:cs typeface="+mn-lt"/>
              </a:rPr>
              <a:t>: 2 ns and </a:t>
            </a:r>
            <a:r>
              <a:rPr lang="en-US" b="1">
                <a:ea typeface="+mn-lt"/>
                <a:cs typeface="+mn-lt"/>
              </a:rPr>
              <a:t>DRAM latency</a:t>
            </a:r>
            <a:r>
              <a:rPr lang="en-US">
                <a:ea typeface="+mn-lt"/>
                <a:cs typeface="+mn-lt"/>
              </a:rPr>
              <a:t>: 100 ns.</a:t>
            </a:r>
            <a:endParaRPr lang="en-US"/>
          </a:p>
          <a:p>
            <a:r>
              <a:rPr lang="en-US" b="1">
                <a:ea typeface="+mn-lt"/>
                <a:cs typeface="+mn-lt"/>
              </a:rPr>
              <a:t>Effective memory access time (</a:t>
            </a:r>
            <a:r>
              <a:rPr lang="en-US" b="1" i="1">
                <a:ea typeface="+mn-lt"/>
                <a:cs typeface="+mn-lt"/>
              </a:rPr>
              <a:t>Teff</a:t>
            </a:r>
            <a:r>
              <a:rPr lang="en-US" b="1">
                <a:ea typeface="+mn-lt"/>
                <a:cs typeface="+mn-lt"/>
              </a:rPr>
              <a:t>)</a:t>
            </a:r>
            <a:r>
              <a:rPr lang="en-US" dirty="0">
                <a:ea typeface="+mn-lt"/>
                <a:cs typeface="+mn-lt"/>
              </a:rPr>
              <a:t>:</a:t>
            </a:r>
            <a:endParaRPr lang="en-US" dirty="0"/>
          </a:p>
          <a:p>
            <a:r>
              <a:rPr lang="en-US">
                <a:ea typeface="+mn-lt"/>
                <a:cs typeface="+mn-lt"/>
              </a:rPr>
              <a:t>Calculation: 2×0.8+100×0.2=21.62 ns.</a:t>
            </a:r>
            <a:endParaRPr lang="en-US"/>
          </a:p>
          <a:p>
            <a:endParaRPr lang="en-US" dirty="0"/>
          </a:p>
          <a:p>
            <a:endParaRPr lang="en-US" dirty="0"/>
          </a:p>
        </p:txBody>
      </p:sp>
    </p:spTree>
    <p:extLst>
      <p:ext uri="{BB962C8B-B14F-4D97-AF65-F5344CB8AC3E}">
        <p14:creationId xmlns:p14="http://schemas.microsoft.com/office/powerpoint/2010/main" val="4045194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 </a:t>
            </a:r>
            <a:endParaRPr lang="en-IN" dirty="0"/>
          </a:p>
        </p:txBody>
      </p:sp>
      <p:sp>
        <p:nvSpPr>
          <p:cNvPr id="3" name="Content Placeholder 2"/>
          <p:cNvSpPr>
            <a:spLocks noGrp="1"/>
          </p:cNvSpPr>
          <p:nvPr>
            <p:ph idx="1"/>
          </p:nvPr>
        </p:nvSpPr>
        <p:spPr>
          <a:xfrm>
            <a:off x="1115568" y="2478024"/>
            <a:ext cx="10574528" cy="3968496"/>
          </a:xfrm>
        </p:spPr>
        <p:txBody>
          <a:bodyPr>
            <a:normAutofit fontScale="85000" lnSpcReduction="20000"/>
          </a:bodyPr>
          <a:lstStyle/>
          <a:p>
            <a:r>
              <a:rPr lang="en-US" dirty="0"/>
              <a:t>Performance Measures : </a:t>
            </a:r>
          </a:p>
          <a:p>
            <a:pPr lvl="1"/>
            <a:r>
              <a:rPr lang="en-US" dirty="0"/>
              <a:t>Speedup, </a:t>
            </a:r>
          </a:p>
          <a:p>
            <a:pPr lvl="1"/>
            <a:r>
              <a:rPr lang="en-US" dirty="0"/>
              <a:t>execution time, </a:t>
            </a:r>
          </a:p>
          <a:p>
            <a:pPr lvl="1"/>
            <a:r>
              <a:rPr lang="en-US" dirty="0"/>
              <a:t>efficiency, </a:t>
            </a:r>
          </a:p>
          <a:p>
            <a:pPr lvl="1"/>
            <a:r>
              <a:rPr lang="en-US" dirty="0"/>
              <a:t>cost, </a:t>
            </a:r>
          </a:p>
          <a:p>
            <a:pPr lvl="1"/>
            <a:r>
              <a:rPr lang="en-US" dirty="0"/>
              <a:t>scalability, </a:t>
            </a:r>
          </a:p>
          <a:p>
            <a:r>
              <a:rPr lang="en-US" dirty="0"/>
              <a:t>Effect of granularity on performance, </a:t>
            </a:r>
          </a:p>
          <a:p>
            <a:r>
              <a:rPr lang="en-US" dirty="0"/>
              <a:t>Scalability of Parallel Systems, </a:t>
            </a:r>
          </a:p>
          <a:p>
            <a:r>
              <a:rPr lang="en-US" dirty="0"/>
              <a:t>Amdahl‘s Law, </a:t>
            </a:r>
            <a:r>
              <a:rPr lang="en-US" dirty="0" err="1"/>
              <a:t>Gustavson‘s</a:t>
            </a:r>
            <a:r>
              <a:rPr lang="en-US" dirty="0"/>
              <a:t> Law, </a:t>
            </a:r>
          </a:p>
          <a:p>
            <a:r>
              <a:rPr lang="en-US" dirty="0"/>
              <a:t>Performance Bottlenecks. </a:t>
            </a:r>
            <a:endParaRPr lang="en-IN" dirty="0"/>
          </a:p>
        </p:txBody>
      </p:sp>
    </p:spTree>
    <p:extLst>
      <p:ext uri="{BB962C8B-B14F-4D97-AF65-F5344CB8AC3E}">
        <p14:creationId xmlns:p14="http://schemas.microsoft.com/office/powerpoint/2010/main" val="29684937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BC169-A1F7-7919-583D-DF2CB98A6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6EE63B-CE74-F639-792B-FFDB57D2216D}"/>
              </a:ext>
            </a:extLst>
          </p:cNvPr>
          <p:cNvSpPr>
            <a:spLocks noGrp="1"/>
          </p:cNvSpPr>
          <p:nvPr>
            <p:ph type="title"/>
          </p:nvPr>
        </p:nvSpPr>
        <p:spPr>
          <a:xfrm>
            <a:off x="1548580" y="0"/>
            <a:ext cx="9043625" cy="1280890"/>
          </a:xfrm>
        </p:spPr>
        <p:txBody>
          <a:bodyPr>
            <a:normAutofit/>
          </a:bodyPr>
          <a:lstStyle/>
          <a:p>
            <a:endParaRPr lang="en-US" sz="2800" dirty="0"/>
          </a:p>
        </p:txBody>
      </p:sp>
      <p:pic>
        <p:nvPicPr>
          <p:cNvPr id="5" name="Content Placeholder 4" descr="A black background with white text&#10;&#10;AI-generated content may be incorrect.">
            <a:extLst>
              <a:ext uri="{FF2B5EF4-FFF2-40B4-BE49-F238E27FC236}">
                <a16:creationId xmlns:a16="http://schemas.microsoft.com/office/drawing/2014/main" id="{8775E03A-3548-DA8C-7198-5E69F45CA5BA}"/>
              </a:ext>
            </a:extLst>
          </p:cNvPr>
          <p:cNvPicPr>
            <a:picLocks noGrp="1" noChangeAspect="1"/>
          </p:cNvPicPr>
          <p:nvPr>
            <p:ph idx="1"/>
          </p:nvPr>
        </p:nvPicPr>
        <p:blipFill>
          <a:blip r:embed="rId2"/>
          <a:stretch>
            <a:fillRect/>
          </a:stretch>
        </p:blipFill>
        <p:spPr>
          <a:xfrm>
            <a:off x="1063217" y="2922158"/>
            <a:ext cx="10763250" cy="1009650"/>
          </a:xfrm>
        </p:spPr>
      </p:pic>
      <p:pic>
        <p:nvPicPr>
          <p:cNvPr id="4" name="Picture 3" descr="A black background with white text&#10;&#10;AI-generated content may be incorrect.">
            <a:extLst>
              <a:ext uri="{FF2B5EF4-FFF2-40B4-BE49-F238E27FC236}">
                <a16:creationId xmlns:a16="http://schemas.microsoft.com/office/drawing/2014/main" id="{6F2EA45E-1BAD-1CC3-C588-7AEEBBF64B4C}"/>
              </a:ext>
            </a:extLst>
          </p:cNvPr>
          <p:cNvPicPr>
            <a:picLocks noChangeAspect="1"/>
          </p:cNvPicPr>
          <p:nvPr/>
        </p:nvPicPr>
        <p:blipFill>
          <a:blip r:embed="rId3"/>
          <a:stretch>
            <a:fillRect/>
          </a:stretch>
        </p:blipFill>
        <p:spPr>
          <a:xfrm>
            <a:off x="2118360" y="1637982"/>
            <a:ext cx="7467600" cy="981075"/>
          </a:xfrm>
          <a:prstGeom prst="rect">
            <a:avLst/>
          </a:prstGeom>
        </p:spPr>
      </p:pic>
      <p:sp>
        <p:nvSpPr>
          <p:cNvPr id="6" name="TextBox 5">
            <a:extLst>
              <a:ext uri="{FF2B5EF4-FFF2-40B4-BE49-F238E27FC236}">
                <a16:creationId xmlns:a16="http://schemas.microsoft.com/office/drawing/2014/main" id="{98AC6E5A-9B91-3A09-5DE3-1CEB62D6ECF5}"/>
              </a:ext>
            </a:extLst>
          </p:cNvPr>
          <p:cNvSpPr txBox="1"/>
          <p:nvPr/>
        </p:nvSpPr>
        <p:spPr>
          <a:xfrm>
            <a:off x="1066800" y="4419600"/>
            <a:ext cx="10759440" cy="8925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a:t>The </a:t>
            </a:r>
            <a:r>
              <a:rPr lang="en-US" sz="2600" b="1"/>
              <a:t>processing rate</a:t>
            </a:r>
            <a:r>
              <a:rPr lang="en-US" sz="2600"/>
              <a:t> is 46.3 MFLOPS (million floating-point operations per second) because each memory access corresponds to one FLOP.</a:t>
            </a:r>
            <a:endParaRPr lang="en-GB"/>
          </a:p>
        </p:txBody>
      </p:sp>
    </p:spTree>
    <p:extLst>
      <p:ext uri="{BB962C8B-B14F-4D97-AF65-F5344CB8AC3E}">
        <p14:creationId xmlns:p14="http://schemas.microsoft.com/office/powerpoint/2010/main" val="41118491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C5A0-2642-6090-13EC-C5CA08602E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B5009-3AF1-E610-20F3-438C4865A86F}"/>
              </a:ext>
            </a:extLst>
          </p:cNvPr>
          <p:cNvSpPr>
            <a:spLocks noGrp="1"/>
          </p:cNvSpPr>
          <p:nvPr>
            <p:ph type="title"/>
          </p:nvPr>
        </p:nvSpPr>
        <p:spPr>
          <a:xfrm>
            <a:off x="1548580" y="0"/>
            <a:ext cx="9043625" cy="1280890"/>
          </a:xfrm>
        </p:spPr>
        <p:txBody>
          <a:bodyPr>
            <a:normAutofit/>
          </a:bodyPr>
          <a:lstStyle/>
          <a:p>
            <a:endParaRPr lang="en-US" sz="2800" dirty="0"/>
          </a:p>
        </p:txBody>
      </p:sp>
      <p:sp>
        <p:nvSpPr>
          <p:cNvPr id="3" name="Content Placeholder 2">
            <a:extLst>
              <a:ext uri="{FF2B5EF4-FFF2-40B4-BE49-F238E27FC236}">
                <a16:creationId xmlns:a16="http://schemas.microsoft.com/office/drawing/2014/main" id="{1A625539-8265-2531-6DCB-EC7D0EDC40A6}"/>
              </a:ext>
            </a:extLst>
          </p:cNvPr>
          <p:cNvSpPr>
            <a:spLocks noGrp="1"/>
          </p:cNvSpPr>
          <p:nvPr>
            <p:ph idx="1"/>
          </p:nvPr>
        </p:nvSpPr>
        <p:spPr>
          <a:xfrm>
            <a:off x="612928" y="1455174"/>
            <a:ext cx="11054229" cy="4858018"/>
          </a:xfrm>
        </p:spPr>
        <p:txBody>
          <a:bodyPr vert="horz" lIns="91440" tIns="45720" rIns="91440" bIns="45720" rtlCol="0" anchor="t">
            <a:normAutofit fontScale="92500"/>
          </a:bodyPr>
          <a:lstStyle/>
          <a:p>
            <a:r>
              <a:rPr lang="en-US" b="1">
                <a:ea typeface="+mn-lt"/>
                <a:cs typeface="+mn-lt"/>
              </a:rPr>
              <a:t>Parallel Execution with Two Processors</a:t>
            </a:r>
            <a:r>
              <a:rPr lang="en-US" sz="2200" b="1">
                <a:ea typeface="+mn-lt"/>
                <a:cs typeface="+mn-lt"/>
              </a:rPr>
              <a:t> (Problem Size W/2 on Each Processor)</a:t>
            </a:r>
            <a:r>
              <a:rPr lang="en-US">
                <a:ea typeface="+mn-lt"/>
                <a:cs typeface="+mn-lt"/>
              </a:rPr>
              <a:t>:</a:t>
            </a:r>
            <a:endParaRPr lang="en-US"/>
          </a:p>
          <a:p>
            <a:r>
              <a:rPr lang="en-US" sz="2600">
                <a:ea typeface="+mn-lt"/>
                <a:cs typeface="+mn-lt"/>
              </a:rPr>
              <a:t>Now, the problem is split into two processors, each working on </a:t>
            </a:r>
            <a:r>
              <a:rPr lang="en-US" sz="2600" b="1">
                <a:ea typeface="+mn-lt"/>
                <a:cs typeface="+mn-lt"/>
              </a:rPr>
              <a:t>half of the problem size</a:t>
            </a:r>
            <a:r>
              <a:rPr lang="en-US" sz="2600">
                <a:ea typeface="+mn-lt"/>
                <a:cs typeface="+mn-lt"/>
              </a:rPr>
              <a:t> W/2.</a:t>
            </a:r>
          </a:p>
          <a:p>
            <a:r>
              <a:rPr lang="en-US">
                <a:ea typeface="+mn-lt"/>
                <a:cs typeface="+mn-lt"/>
              </a:rPr>
              <a:t>Since the problem size is smaller, </a:t>
            </a:r>
            <a:r>
              <a:rPr lang="en-US" b="1">
                <a:ea typeface="+mn-lt"/>
                <a:cs typeface="+mn-lt"/>
              </a:rPr>
              <a:t>cache hit ratio improves</a:t>
            </a:r>
            <a:r>
              <a:rPr lang="en-US">
                <a:ea typeface="+mn-lt"/>
                <a:cs typeface="+mn-lt"/>
              </a:rPr>
              <a:t> due to the reduced data working set:</a:t>
            </a:r>
            <a:endParaRPr lang="en-US"/>
          </a:p>
          <a:p>
            <a:pPr lvl="1"/>
            <a:r>
              <a:rPr lang="en-US" b="1">
                <a:ea typeface="+mn-lt"/>
                <a:cs typeface="+mn-lt"/>
              </a:rPr>
              <a:t>Cache hit ratio</a:t>
            </a:r>
            <a:r>
              <a:rPr lang="en-US">
                <a:ea typeface="+mn-lt"/>
                <a:cs typeface="+mn-lt"/>
              </a:rPr>
              <a:t>: 90%,</a:t>
            </a:r>
            <a:r>
              <a:rPr lang="en-US" sz="2800" dirty="0">
                <a:ea typeface="+mn-lt"/>
                <a:cs typeface="+mn-lt"/>
              </a:rPr>
              <a:t> </a:t>
            </a:r>
            <a:r>
              <a:rPr lang="en-US" sz="2200">
                <a:ea typeface="+mn-lt"/>
                <a:cs typeface="+mn-lt"/>
              </a:rPr>
              <a:t>which is higher than the single processor case (80%).</a:t>
            </a:r>
            <a:endParaRPr lang="en-US" sz="2200"/>
          </a:p>
          <a:p>
            <a:pPr lvl="1"/>
            <a:r>
              <a:rPr lang="en-US" sz="2600">
                <a:ea typeface="+mn-lt"/>
                <a:cs typeface="+mn-lt"/>
              </a:rPr>
              <a:t>8% of remaining data comes from </a:t>
            </a:r>
            <a:r>
              <a:rPr lang="en-US" sz="2600" b="1">
                <a:ea typeface="+mn-lt"/>
                <a:cs typeface="+mn-lt"/>
              </a:rPr>
              <a:t>local DRAM</a:t>
            </a:r>
            <a:r>
              <a:rPr lang="en-US" sz="2600">
                <a:ea typeface="+mn-lt"/>
                <a:cs typeface="+mn-lt"/>
              </a:rPr>
              <a:t> and 2% from </a:t>
            </a:r>
            <a:r>
              <a:rPr lang="en-US" sz="2600" b="1">
                <a:ea typeface="+mn-lt"/>
                <a:cs typeface="+mn-lt"/>
              </a:rPr>
              <a:t>remote DRAM</a:t>
            </a:r>
            <a:r>
              <a:rPr lang="en-US" sz="2600">
                <a:ea typeface="+mn-lt"/>
                <a:cs typeface="+mn-lt"/>
              </a:rPr>
              <a:t>.</a:t>
            </a:r>
            <a:endParaRPr lang="en-US" sz="2600"/>
          </a:p>
          <a:p>
            <a:pPr lvl="1"/>
            <a:r>
              <a:rPr lang="en-US" b="1">
                <a:ea typeface="+mn-lt"/>
                <a:cs typeface="+mn-lt"/>
              </a:rPr>
              <a:t>Remote DRAM latency</a:t>
            </a:r>
            <a:r>
              <a:rPr lang="en-US">
                <a:ea typeface="+mn-lt"/>
                <a:cs typeface="+mn-lt"/>
              </a:rPr>
              <a:t>: 400 ns (due to communication between processors).</a:t>
            </a:r>
            <a:endParaRPr lang="en-US"/>
          </a:p>
          <a:p>
            <a:pPr lvl="1"/>
            <a:endParaRPr lang="en-US" dirty="0"/>
          </a:p>
          <a:p>
            <a:endParaRPr lang="en-US" dirty="0"/>
          </a:p>
        </p:txBody>
      </p:sp>
    </p:spTree>
    <p:extLst>
      <p:ext uri="{BB962C8B-B14F-4D97-AF65-F5344CB8AC3E}">
        <p14:creationId xmlns:p14="http://schemas.microsoft.com/office/powerpoint/2010/main" val="4136471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6F8A1-7BE9-810B-F9F3-C942B08FE5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00984C-A09E-7516-6E49-D228877D6EE5}"/>
              </a:ext>
            </a:extLst>
          </p:cNvPr>
          <p:cNvSpPr>
            <a:spLocks noGrp="1"/>
          </p:cNvSpPr>
          <p:nvPr>
            <p:ph type="title"/>
          </p:nvPr>
        </p:nvSpPr>
        <p:spPr>
          <a:xfrm>
            <a:off x="1548580" y="0"/>
            <a:ext cx="9043625" cy="1280890"/>
          </a:xfrm>
        </p:spPr>
        <p:txBody>
          <a:bodyPr>
            <a:normAutofit/>
          </a:bodyPr>
          <a:lstStyle/>
          <a:p>
            <a:endParaRPr lang="en-US" sz="2800" dirty="0"/>
          </a:p>
        </p:txBody>
      </p:sp>
      <p:sp>
        <p:nvSpPr>
          <p:cNvPr id="3" name="Content Placeholder 2">
            <a:extLst>
              <a:ext uri="{FF2B5EF4-FFF2-40B4-BE49-F238E27FC236}">
                <a16:creationId xmlns:a16="http://schemas.microsoft.com/office/drawing/2014/main" id="{090FFEB8-2F82-9EE0-4160-3486E684CB30}"/>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sz="2200" b="1">
                <a:ea typeface="+mn-lt"/>
                <a:cs typeface="+mn-lt"/>
              </a:rPr>
              <a:t>Effective memory access time(</a:t>
            </a:r>
            <a:r>
              <a:rPr lang="en-US" sz="2200" b="1" i="1">
                <a:ea typeface="+mn-lt"/>
                <a:cs typeface="+mn-lt"/>
              </a:rPr>
              <a:t>Teff</a:t>
            </a:r>
            <a:r>
              <a:rPr lang="en-US" sz="2200" b="1">
                <a:ea typeface="+mn-lt"/>
                <a:cs typeface="+mn-lt"/>
              </a:rPr>
              <a:t>):</a:t>
            </a:r>
          </a:p>
          <a:p>
            <a:r>
              <a:rPr lang="en-US" sz="2200">
                <a:ea typeface="+mn-lt"/>
                <a:cs typeface="+mn-lt"/>
              </a:rPr>
              <a:t>Calculation: 2×0.9 + 100×0.08  + 400×0.02 =17.82 ns.</a:t>
            </a:r>
            <a:endParaRPr lang="en-US"/>
          </a:p>
          <a:p>
            <a:endParaRPr lang="en-US" sz="2200" dirty="0">
              <a:ea typeface="+mn-lt"/>
              <a:cs typeface="+mn-lt"/>
            </a:endParaRPr>
          </a:p>
          <a:p>
            <a:endParaRPr lang="en-US" sz="2200" dirty="0">
              <a:ea typeface="+mn-lt"/>
              <a:cs typeface="+mn-lt"/>
            </a:endParaRPr>
          </a:p>
          <a:p>
            <a:endParaRPr lang="en-US" sz="2200" dirty="0">
              <a:ea typeface="+mn-lt"/>
              <a:cs typeface="+mn-lt"/>
            </a:endParaRPr>
          </a:p>
          <a:p>
            <a:endParaRPr lang="en-US" sz="2200" dirty="0">
              <a:ea typeface="+mn-lt"/>
              <a:cs typeface="+mn-lt"/>
            </a:endParaRPr>
          </a:p>
          <a:p>
            <a:r>
              <a:rPr lang="en-US" sz="2200">
                <a:ea typeface="+mn-lt"/>
                <a:cs typeface="+mn-lt"/>
              </a:rPr>
              <a:t>The </a:t>
            </a:r>
            <a:r>
              <a:rPr lang="en-US" sz="2200" b="1">
                <a:ea typeface="+mn-lt"/>
                <a:cs typeface="+mn-lt"/>
              </a:rPr>
              <a:t>execution rate</a:t>
            </a:r>
            <a:r>
              <a:rPr lang="en-US" sz="2200">
                <a:ea typeface="+mn-lt"/>
                <a:cs typeface="+mn-lt"/>
              </a:rPr>
              <a:t> for each processor increases to 56.18 MFLOPS, leading to a </a:t>
            </a:r>
            <a:r>
              <a:rPr lang="en-US" sz="2200" b="1">
                <a:ea typeface="+mn-lt"/>
                <a:cs typeface="+mn-lt"/>
              </a:rPr>
              <a:t>total execution rate</a:t>
            </a:r>
            <a:r>
              <a:rPr lang="en-US" sz="2200">
                <a:ea typeface="+mn-lt"/>
                <a:cs typeface="+mn-lt"/>
              </a:rPr>
              <a:t> of </a:t>
            </a:r>
            <a:r>
              <a:rPr lang="en-US" sz="2200" b="1">
                <a:ea typeface="+mn-lt"/>
                <a:cs typeface="+mn-lt"/>
              </a:rPr>
              <a:t>112.36 MFLOPS</a:t>
            </a:r>
            <a:r>
              <a:rPr lang="en-US" sz="2200">
                <a:ea typeface="+mn-lt"/>
                <a:cs typeface="+mn-lt"/>
              </a:rPr>
              <a:t> (for both processors combined).</a:t>
            </a:r>
            <a:endParaRPr lang="en-US" sz="2200"/>
          </a:p>
          <a:p>
            <a:endParaRPr lang="en-US" dirty="0"/>
          </a:p>
        </p:txBody>
      </p:sp>
      <p:pic>
        <p:nvPicPr>
          <p:cNvPr id="4" name="Picture 3" descr="A black background with white numbers&#10;&#10;AI-generated content may be incorrect.">
            <a:extLst>
              <a:ext uri="{FF2B5EF4-FFF2-40B4-BE49-F238E27FC236}">
                <a16:creationId xmlns:a16="http://schemas.microsoft.com/office/drawing/2014/main" id="{087513F9-5DD3-B3A5-7E2D-BCD7EF814426}"/>
              </a:ext>
            </a:extLst>
          </p:cNvPr>
          <p:cNvPicPr>
            <a:picLocks noChangeAspect="1"/>
          </p:cNvPicPr>
          <p:nvPr/>
        </p:nvPicPr>
        <p:blipFill>
          <a:blip r:embed="rId2"/>
          <a:stretch>
            <a:fillRect/>
          </a:stretch>
        </p:blipFill>
        <p:spPr>
          <a:xfrm>
            <a:off x="631190" y="2858453"/>
            <a:ext cx="11010900" cy="1019175"/>
          </a:xfrm>
          <a:prstGeom prst="rect">
            <a:avLst/>
          </a:prstGeom>
        </p:spPr>
      </p:pic>
    </p:spTree>
    <p:extLst>
      <p:ext uri="{BB962C8B-B14F-4D97-AF65-F5344CB8AC3E}">
        <p14:creationId xmlns:p14="http://schemas.microsoft.com/office/powerpoint/2010/main" val="3257551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BDD08-E8DC-B849-C7B3-E4B966BDB6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B1AC82-4BF3-7DB9-7E72-4E2A9BDFD4E8}"/>
              </a:ext>
            </a:extLst>
          </p:cNvPr>
          <p:cNvSpPr>
            <a:spLocks noGrp="1"/>
          </p:cNvSpPr>
          <p:nvPr>
            <p:ph type="title"/>
          </p:nvPr>
        </p:nvSpPr>
        <p:spPr>
          <a:xfrm>
            <a:off x="1548580" y="0"/>
            <a:ext cx="9043625" cy="1280890"/>
          </a:xfrm>
        </p:spPr>
        <p:txBody>
          <a:bodyPr>
            <a:normAutofit/>
          </a:bodyPr>
          <a:lstStyle/>
          <a:p>
            <a:endParaRPr lang="en-US" sz="2800" dirty="0"/>
          </a:p>
        </p:txBody>
      </p:sp>
      <p:sp>
        <p:nvSpPr>
          <p:cNvPr id="3" name="Content Placeholder 2">
            <a:extLst>
              <a:ext uri="{FF2B5EF4-FFF2-40B4-BE49-F238E27FC236}">
                <a16:creationId xmlns:a16="http://schemas.microsoft.com/office/drawing/2014/main" id="{C1C0A76B-3786-7A17-06CB-627198086BF6}"/>
              </a:ext>
            </a:extLst>
          </p:cNvPr>
          <p:cNvSpPr>
            <a:spLocks noGrp="1"/>
          </p:cNvSpPr>
          <p:nvPr>
            <p:ph idx="1"/>
          </p:nvPr>
        </p:nvSpPr>
        <p:spPr>
          <a:xfrm>
            <a:off x="612928" y="1455174"/>
            <a:ext cx="11054229" cy="4858018"/>
          </a:xfrm>
        </p:spPr>
        <p:txBody>
          <a:bodyPr vert="horz" lIns="91440" tIns="45720" rIns="91440" bIns="45720" rtlCol="0" anchor="t">
            <a:normAutofit/>
          </a:bodyPr>
          <a:lstStyle/>
          <a:p>
            <a:r>
              <a:rPr lang="en-US" sz="2200" b="1" dirty="0" err="1">
                <a:ea typeface="+mn-lt"/>
                <a:cs typeface="+mn-lt"/>
              </a:rPr>
              <a:t>Superlinear</a:t>
            </a:r>
            <a:r>
              <a:rPr lang="en-US" sz="2200" b="1" dirty="0">
                <a:ea typeface="+mn-lt"/>
                <a:cs typeface="+mn-lt"/>
              </a:rPr>
              <a:t> Speedup:  </a:t>
            </a:r>
            <a:endParaRPr lang="en-US" b="1" dirty="0">
              <a:ea typeface="+mn-lt"/>
              <a:cs typeface="+mn-lt"/>
            </a:endParaRPr>
          </a:p>
          <a:p>
            <a:r>
              <a:rPr lang="en-US" sz="2200" dirty="0">
                <a:ea typeface="+mn-lt"/>
                <a:cs typeface="+mn-lt"/>
              </a:rPr>
              <a:t>112.36 / 46.3 = 2.43 , which is greater than 1 (executing rate not time /speed)</a:t>
            </a:r>
          </a:p>
          <a:p>
            <a:pPr marL="0" indent="0">
              <a:buNone/>
            </a:pPr>
            <a:r>
              <a:rPr lang="en-US" sz="2200" dirty="0">
                <a:ea typeface="+mn-lt"/>
                <a:cs typeface="+mn-lt"/>
              </a:rPr>
              <a:t>Or</a:t>
            </a:r>
          </a:p>
          <a:p>
            <a:r>
              <a:rPr lang="en-US" sz="2200" dirty="0">
                <a:ea typeface="+mn-lt"/>
                <a:cs typeface="+mn-lt"/>
              </a:rPr>
              <a:t>21.6 *10^9 / 17.8 * 10^9 =  1.213 (Speed), which is greater than 1</a:t>
            </a:r>
          </a:p>
          <a:p>
            <a:endParaRPr lang="en-US" sz="2200" dirty="0">
              <a:ea typeface="+mn-lt"/>
              <a:cs typeface="+mn-lt"/>
            </a:endParaRPr>
          </a:p>
          <a:p>
            <a:endParaRPr lang="en-US" sz="2200" dirty="0">
              <a:ea typeface="+mn-lt"/>
              <a:cs typeface="+mn-lt"/>
            </a:endParaRPr>
          </a:p>
          <a:p>
            <a:r>
              <a:rPr lang="en-US" sz="2200" b="1" dirty="0">
                <a:ea typeface="+mn-lt"/>
                <a:cs typeface="+mn-lt"/>
              </a:rPr>
              <a:t>Cause of </a:t>
            </a:r>
            <a:r>
              <a:rPr lang="en-US" sz="2200" b="1" dirty="0" err="1">
                <a:ea typeface="+mn-lt"/>
                <a:cs typeface="+mn-lt"/>
              </a:rPr>
              <a:t>superlinear</a:t>
            </a:r>
            <a:r>
              <a:rPr lang="en-US" sz="2200" b="1" dirty="0">
                <a:ea typeface="+mn-lt"/>
                <a:cs typeface="+mn-lt"/>
              </a:rPr>
              <a:t> speedup:</a:t>
            </a:r>
            <a:endParaRPr lang="en-US" sz="2200" dirty="0">
              <a:ea typeface="+mn-lt"/>
              <a:cs typeface="+mn-lt"/>
            </a:endParaRPr>
          </a:p>
          <a:p>
            <a:r>
              <a:rPr lang="en-US" sz="2200" dirty="0">
                <a:ea typeface="+mn-lt"/>
                <a:cs typeface="+mn-lt"/>
              </a:rPr>
              <a:t>The </a:t>
            </a:r>
            <a:r>
              <a:rPr lang="en-US" sz="2200" b="1" dirty="0">
                <a:ea typeface="+mn-lt"/>
                <a:cs typeface="+mn-lt"/>
              </a:rPr>
              <a:t>improved cache hit ratio</a:t>
            </a:r>
            <a:r>
              <a:rPr lang="en-US" sz="2200" dirty="0">
                <a:ea typeface="+mn-lt"/>
                <a:cs typeface="+mn-lt"/>
              </a:rPr>
              <a:t> from reducing the problem size per processor leads to better memory access times, which accelerates computation beyond the expected linear speedup.</a:t>
            </a:r>
          </a:p>
          <a:p>
            <a:endParaRPr lang="en-US" sz="2200" dirty="0">
              <a:ea typeface="+mn-lt"/>
              <a:cs typeface="+mn-lt"/>
            </a:endParaRPr>
          </a:p>
          <a:p>
            <a:endParaRPr lang="en-US" sz="2200" dirty="0">
              <a:ea typeface="+mn-lt"/>
              <a:cs typeface="+mn-lt"/>
            </a:endParaRPr>
          </a:p>
          <a:p>
            <a:endParaRPr lang="en-US" sz="2200" dirty="0">
              <a:ea typeface="+mn-lt"/>
              <a:cs typeface="+mn-lt"/>
            </a:endParaRPr>
          </a:p>
        </p:txBody>
      </p:sp>
    </p:spTree>
    <p:extLst>
      <p:ext uri="{BB962C8B-B14F-4D97-AF65-F5344CB8AC3E}">
        <p14:creationId xmlns:p14="http://schemas.microsoft.com/office/powerpoint/2010/main" val="17689490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FA0769-4058-EE55-36F9-13DD68D3C1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809FE2-D614-1456-2FAC-77DACBE9D2CB}"/>
              </a:ext>
            </a:extLst>
          </p:cNvPr>
          <p:cNvSpPr>
            <a:spLocks noGrp="1"/>
          </p:cNvSpPr>
          <p:nvPr>
            <p:ph type="title"/>
          </p:nvPr>
        </p:nvSpPr>
        <p:spPr/>
        <p:txBody>
          <a:bodyPr/>
          <a:lstStyle/>
          <a:p>
            <a:r>
              <a:rPr lang="en-IN">
                <a:ea typeface="+mj-lt"/>
                <a:cs typeface="+mj-lt"/>
              </a:rPr>
              <a:t>Efficiency</a:t>
            </a:r>
            <a:endParaRPr lang="en-US"/>
          </a:p>
        </p:txBody>
      </p:sp>
      <p:sp>
        <p:nvSpPr>
          <p:cNvPr id="5" name="Content Placeholder 4">
            <a:extLst>
              <a:ext uri="{FF2B5EF4-FFF2-40B4-BE49-F238E27FC236}">
                <a16:creationId xmlns:a16="http://schemas.microsoft.com/office/drawing/2014/main" id="{F6034EBB-1611-E477-5449-940BA8534141}"/>
              </a:ext>
            </a:extLst>
          </p:cNvPr>
          <p:cNvSpPr>
            <a:spLocks noGrp="1"/>
          </p:cNvSpPr>
          <p:nvPr>
            <p:ph idx="1"/>
          </p:nvPr>
        </p:nvSpPr>
        <p:spPr>
          <a:xfrm>
            <a:off x="1014715" y="1996171"/>
            <a:ext cx="10168128" cy="3694176"/>
          </a:xfrm>
        </p:spPr>
        <p:txBody>
          <a:bodyPr vert="horz" lIns="91440" tIns="45720" rIns="91440" bIns="45720" rtlCol="0" anchor="t">
            <a:normAutofit/>
          </a:bodyPr>
          <a:lstStyle/>
          <a:p>
            <a:r>
              <a:rPr lang="en-US" b="1">
                <a:ea typeface="+mn-lt"/>
                <a:cs typeface="+mn-lt"/>
              </a:rPr>
              <a:t>Efficiency</a:t>
            </a:r>
            <a:r>
              <a:rPr lang="en-US">
                <a:ea typeface="+mn-lt"/>
                <a:cs typeface="+mn-lt"/>
              </a:rPr>
              <a:t> in High-Performance Computing (HPC) is a measure of how effectively the computational resources (such as processors, memory, etc.) are utilized to solve a given problem.</a:t>
            </a:r>
            <a:endParaRPr lang="en-US"/>
          </a:p>
          <a:p>
            <a:r>
              <a:rPr lang="en-US">
                <a:ea typeface="+mn-lt"/>
                <a:cs typeface="+mn-lt"/>
              </a:rPr>
              <a:t>It helps to quantify the performance of a parallel system relative to the ideal performance.</a:t>
            </a:r>
          </a:p>
          <a:p>
            <a:endParaRPr lang="en-US" dirty="0"/>
          </a:p>
          <a:p>
            <a:endParaRPr lang="en-US" dirty="0"/>
          </a:p>
          <a:p>
            <a:endParaRPr lang="en-US" dirty="0"/>
          </a:p>
          <a:p>
            <a:endParaRPr lang="en-US" dirty="0"/>
          </a:p>
        </p:txBody>
      </p:sp>
      <p:pic>
        <p:nvPicPr>
          <p:cNvPr id="2" name="Picture 1" descr="A black background with white text&#10;&#10;AI-generated content may be incorrect.">
            <a:extLst>
              <a:ext uri="{FF2B5EF4-FFF2-40B4-BE49-F238E27FC236}">
                <a16:creationId xmlns:a16="http://schemas.microsoft.com/office/drawing/2014/main" id="{D68346AE-A223-B69D-3A04-1BE9698D1CC3}"/>
              </a:ext>
            </a:extLst>
          </p:cNvPr>
          <p:cNvPicPr>
            <a:picLocks noChangeAspect="1"/>
          </p:cNvPicPr>
          <p:nvPr/>
        </p:nvPicPr>
        <p:blipFill>
          <a:blip r:embed="rId2"/>
          <a:stretch>
            <a:fillRect/>
          </a:stretch>
        </p:blipFill>
        <p:spPr>
          <a:xfrm>
            <a:off x="2062163" y="5088031"/>
            <a:ext cx="8067675" cy="1657350"/>
          </a:xfrm>
          <a:prstGeom prst="rect">
            <a:avLst/>
          </a:prstGeom>
        </p:spPr>
      </p:pic>
    </p:spTree>
    <p:extLst>
      <p:ext uri="{BB962C8B-B14F-4D97-AF65-F5344CB8AC3E}">
        <p14:creationId xmlns:p14="http://schemas.microsoft.com/office/powerpoint/2010/main" val="36561960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9535A-DC99-BB37-BE27-22F64510D2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3BC659-A513-9F68-D158-849ADF54DB25}"/>
              </a:ext>
            </a:extLst>
          </p:cNvPr>
          <p:cNvSpPr>
            <a:spLocks noGrp="1"/>
          </p:cNvSpPr>
          <p:nvPr>
            <p:ph type="title"/>
          </p:nvPr>
        </p:nvSpPr>
        <p:spPr/>
        <p:txBody>
          <a:bodyPr/>
          <a:lstStyle/>
          <a:p>
            <a:r>
              <a:rPr lang="en-IN">
                <a:ea typeface="+mj-lt"/>
                <a:cs typeface="+mj-lt"/>
              </a:rPr>
              <a:t>Efficiency</a:t>
            </a:r>
            <a:endParaRPr lang="en-US"/>
          </a:p>
        </p:txBody>
      </p:sp>
      <p:sp>
        <p:nvSpPr>
          <p:cNvPr id="5" name="Content Placeholder 4">
            <a:extLst>
              <a:ext uri="{FF2B5EF4-FFF2-40B4-BE49-F238E27FC236}">
                <a16:creationId xmlns:a16="http://schemas.microsoft.com/office/drawing/2014/main" id="{FA36C050-6C7A-466F-B05B-8B47C8DC2C64}"/>
              </a:ext>
            </a:extLst>
          </p:cNvPr>
          <p:cNvSpPr>
            <a:spLocks noGrp="1"/>
          </p:cNvSpPr>
          <p:nvPr>
            <p:ph idx="1"/>
          </p:nvPr>
        </p:nvSpPr>
        <p:spPr>
          <a:xfrm>
            <a:off x="1014715" y="1996171"/>
            <a:ext cx="10168128" cy="3694176"/>
          </a:xfrm>
        </p:spPr>
        <p:txBody>
          <a:bodyPr vert="horz" lIns="91440" tIns="45720" rIns="91440" bIns="45720" rtlCol="0" anchor="t">
            <a:normAutofit/>
          </a:bodyPr>
          <a:lstStyle/>
          <a:p>
            <a:r>
              <a:rPr lang="en-US" b="1">
                <a:ea typeface="+mn-lt"/>
                <a:cs typeface="+mn-lt"/>
              </a:rPr>
              <a:t>Ideal Efficiency</a:t>
            </a:r>
            <a:r>
              <a:rPr lang="en-US">
                <a:ea typeface="+mn-lt"/>
                <a:cs typeface="+mn-lt"/>
              </a:rPr>
              <a:t>:</a:t>
            </a:r>
          </a:p>
          <a:p>
            <a:r>
              <a:rPr lang="en-US">
                <a:ea typeface="+mn-lt"/>
                <a:cs typeface="+mn-lt"/>
              </a:rPr>
              <a:t>The ideal efficiency is </a:t>
            </a:r>
            <a:r>
              <a:rPr lang="en-US" b="1">
                <a:ea typeface="+mn-lt"/>
                <a:cs typeface="+mn-lt"/>
              </a:rPr>
              <a:t>1</a:t>
            </a:r>
            <a:r>
              <a:rPr lang="en-US">
                <a:ea typeface="+mn-lt"/>
                <a:cs typeface="+mn-lt"/>
              </a:rPr>
              <a:t> (or 100%), meaning there is</a:t>
            </a:r>
            <a:r>
              <a:rPr lang="en-US" b="1">
                <a:ea typeface="+mn-lt"/>
                <a:cs typeface="+mn-lt"/>
              </a:rPr>
              <a:t> no overhead</a:t>
            </a:r>
            <a:r>
              <a:rPr lang="en-US">
                <a:ea typeface="+mn-lt"/>
                <a:cs typeface="+mn-lt"/>
              </a:rPr>
              <a:t>, and each processor contributes equally to the computation.</a:t>
            </a:r>
          </a:p>
          <a:p>
            <a:r>
              <a:rPr lang="en-US">
                <a:ea typeface="+mn-lt"/>
                <a:cs typeface="+mn-lt"/>
              </a:rPr>
              <a:t>For this to happen, the workload</a:t>
            </a:r>
            <a:r>
              <a:rPr lang="en-US">
                <a:solidFill>
                  <a:srgbClr val="FF0000"/>
                </a:solidFill>
                <a:ea typeface="+mn-lt"/>
                <a:cs typeface="+mn-lt"/>
              </a:rPr>
              <a:t> must be perfectly divisible</a:t>
            </a:r>
            <a:r>
              <a:rPr lang="en-US" dirty="0">
                <a:ea typeface="+mn-lt"/>
                <a:cs typeface="+mn-lt"/>
              </a:rPr>
              <a:t> </a:t>
            </a:r>
            <a:r>
              <a:rPr lang="en-US">
                <a:ea typeface="+mn-lt"/>
                <a:cs typeface="+mn-lt"/>
              </a:rPr>
              <a:t>with no communication overhead between processors.</a:t>
            </a:r>
          </a:p>
          <a:p>
            <a:endParaRPr lang="en-US" dirty="0"/>
          </a:p>
        </p:txBody>
      </p:sp>
    </p:spTree>
    <p:extLst>
      <p:ext uri="{BB962C8B-B14F-4D97-AF65-F5344CB8AC3E}">
        <p14:creationId xmlns:p14="http://schemas.microsoft.com/office/powerpoint/2010/main" val="38029491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2611D-8C2B-3745-4740-052E96C1C7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A01BDE-4B71-3000-C2EA-8FC85F2235F0}"/>
              </a:ext>
            </a:extLst>
          </p:cNvPr>
          <p:cNvSpPr>
            <a:spLocks noGrp="1"/>
          </p:cNvSpPr>
          <p:nvPr>
            <p:ph type="title"/>
          </p:nvPr>
        </p:nvSpPr>
        <p:spPr/>
        <p:txBody>
          <a:bodyPr/>
          <a:lstStyle/>
          <a:p>
            <a:r>
              <a:rPr lang="en-IN">
                <a:ea typeface="+mj-lt"/>
                <a:cs typeface="+mj-lt"/>
              </a:rPr>
              <a:t>Efficiency</a:t>
            </a:r>
            <a:endParaRPr lang="en-US"/>
          </a:p>
        </p:txBody>
      </p:sp>
      <p:sp>
        <p:nvSpPr>
          <p:cNvPr id="5" name="Content Placeholder 4">
            <a:extLst>
              <a:ext uri="{FF2B5EF4-FFF2-40B4-BE49-F238E27FC236}">
                <a16:creationId xmlns:a16="http://schemas.microsoft.com/office/drawing/2014/main" id="{7B3B4D94-CC42-6EEB-3774-D116E7C42758}"/>
              </a:ext>
            </a:extLst>
          </p:cNvPr>
          <p:cNvSpPr>
            <a:spLocks noGrp="1"/>
          </p:cNvSpPr>
          <p:nvPr>
            <p:ph idx="1"/>
          </p:nvPr>
        </p:nvSpPr>
        <p:spPr>
          <a:xfrm>
            <a:off x="1014715" y="1996171"/>
            <a:ext cx="10168128" cy="3694176"/>
          </a:xfrm>
        </p:spPr>
        <p:txBody>
          <a:bodyPr vert="horz" lIns="91440" tIns="45720" rIns="91440" bIns="45720" rtlCol="0" anchor="t">
            <a:normAutofit/>
          </a:bodyPr>
          <a:lstStyle/>
          <a:p>
            <a:r>
              <a:rPr lang="en-US" b="1">
                <a:ea typeface="+mn-lt"/>
                <a:cs typeface="+mn-lt"/>
              </a:rPr>
              <a:t>Real Efficiency</a:t>
            </a:r>
            <a:r>
              <a:rPr lang="en-US">
                <a:ea typeface="+mn-lt"/>
                <a:cs typeface="+mn-lt"/>
              </a:rPr>
              <a:t>:</a:t>
            </a:r>
          </a:p>
          <a:p>
            <a:r>
              <a:rPr lang="en-US">
                <a:ea typeface="+mn-lt"/>
                <a:cs typeface="+mn-lt"/>
              </a:rPr>
              <a:t>In practice, efficiency is often less than 100% because of various factors such as:</a:t>
            </a:r>
            <a:endParaRPr lang="en-US"/>
          </a:p>
          <a:p>
            <a:pPr lvl="1"/>
            <a:r>
              <a:rPr lang="en-US">
                <a:ea typeface="+mn-lt"/>
                <a:cs typeface="+mn-lt"/>
              </a:rPr>
              <a:t>Communication overhead</a:t>
            </a:r>
          </a:p>
          <a:p>
            <a:pPr lvl="1"/>
            <a:r>
              <a:rPr lang="en-US">
                <a:ea typeface="+mn-lt"/>
                <a:cs typeface="+mn-lt"/>
              </a:rPr>
              <a:t>Synchronization overhead</a:t>
            </a:r>
          </a:p>
          <a:p>
            <a:pPr lvl="1"/>
            <a:r>
              <a:rPr lang="en-US">
                <a:ea typeface="+mn-lt"/>
                <a:cs typeface="+mn-lt"/>
              </a:rPr>
              <a:t>Load imbalance</a:t>
            </a:r>
            <a:endParaRPr lang="en-US"/>
          </a:p>
          <a:p>
            <a:pPr lvl="1"/>
            <a:r>
              <a:rPr lang="en-US">
                <a:ea typeface="+mn-lt"/>
                <a:cs typeface="+mn-lt"/>
              </a:rPr>
              <a:t>Memory contention</a:t>
            </a:r>
          </a:p>
          <a:p>
            <a:endParaRPr lang="en-US" dirty="0"/>
          </a:p>
        </p:txBody>
      </p:sp>
    </p:spTree>
    <p:extLst>
      <p:ext uri="{BB962C8B-B14F-4D97-AF65-F5344CB8AC3E}">
        <p14:creationId xmlns:p14="http://schemas.microsoft.com/office/powerpoint/2010/main" val="5711268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02DA6-D449-CCEA-EE07-1D8ABD1D70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CC611AA-40DF-D958-B04B-E6B145FBDEDD}"/>
              </a:ext>
            </a:extLst>
          </p:cNvPr>
          <p:cNvSpPr>
            <a:spLocks noGrp="1"/>
          </p:cNvSpPr>
          <p:nvPr>
            <p:ph type="title"/>
          </p:nvPr>
        </p:nvSpPr>
        <p:spPr/>
        <p:txBody>
          <a:bodyPr/>
          <a:lstStyle/>
          <a:p>
            <a:r>
              <a:rPr lang="en-IN">
                <a:ea typeface="+mj-lt"/>
                <a:cs typeface="+mj-lt"/>
              </a:rPr>
              <a:t>Example of Efficiency:</a:t>
            </a:r>
            <a:endParaRPr lang="en-US"/>
          </a:p>
        </p:txBody>
      </p:sp>
      <p:pic>
        <p:nvPicPr>
          <p:cNvPr id="3" name="Content Placeholder 2" descr="A math equations and numbers&#10;&#10;AI-generated content may be incorrect.">
            <a:extLst>
              <a:ext uri="{FF2B5EF4-FFF2-40B4-BE49-F238E27FC236}">
                <a16:creationId xmlns:a16="http://schemas.microsoft.com/office/drawing/2014/main" id="{F7E9E869-4AD6-B1C0-3F89-4955FC92413B}"/>
              </a:ext>
            </a:extLst>
          </p:cNvPr>
          <p:cNvPicPr>
            <a:picLocks noGrp="1" noChangeAspect="1"/>
          </p:cNvPicPr>
          <p:nvPr>
            <p:ph idx="1"/>
          </p:nvPr>
        </p:nvPicPr>
        <p:blipFill>
          <a:blip r:embed="rId2"/>
          <a:stretch>
            <a:fillRect/>
          </a:stretch>
        </p:blipFill>
        <p:spPr>
          <a:xfrm>
            <a:off x="1114029" y="1728709"/>
            <a:ext cx="6819900" cy="3619500"/>
          </a:xfrm>
        </p:spPr>
      </p:pic>
      <p:sp>
        <p:nvSpPr>
          <p:cNvPr id="6" name="TextBox 5">
            <a:extLst>
              <a:ext uri="{FF2B5EF4-FFF2-40B4-BE49-F238E27FC236}">
                <a16:creationId xmlns:a16="http://schemas.microsoft.com/office/drawing/2014/main" id="{4F6E56CE-457F-CCA7-F463-342BAB1FFB51}"/>
              </a:ext>
            </a:extLst>
          </p:cNvPr>
          <p:cNvSpPr txBox="1"/>
          <p:nvPr/>
        </p:nvSpPr>
        <p:spPr>
          <a:xfrm>
            <a:off x="1113906" y="5350456"/>
            <a:ext cx="1048512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ea typeface="+mn-lt"/>
                <a:cs typeface="+mn-lt"/>
              </a:rPr>
              <a:t>This means that even though four processors are used, the system is operating at 83% efficiency. The </a:t>
            </a:r>
            <a:r>
              <a:rPr lang="en-GB" b="1">
                <a:ea typeface="+mn-lt"/>
                <a:cs typeface="+mn-lt"/>
              </a:rPr>
              <a:t>remaining 17%</a:t>
            </a:r>
            <a:r>
              <a:rPr lang="en-GB">
                <a:ea typeface="+mn-lt"/>
                <a:cs typeface="+mn-lt"/>
              </a:rPr>
              <a:t> is likely due to communication overhead, load imbalance, or other factors.</a:t>
            </a:r>
            <a:endParaRPr lang="en-US"/>
          </a:p>
        </p:txBody>
      </p:sp>
    </p:spTree>
    <p:extLst>
      <p:ext uri="{BB962C8B-B14F-4D97-AF65-F5344CB8AC3E}">
        <p14:creationId xmlns:p14="http://schemas.microsoft.com/office/powerpoint/2010/main" val="33598646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5D77C2-65B9-BE3B-28B5-B70CE29F8F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426B7DE-4B31-12FD-FD1D-876036584E37}"/>
              </a:ext>
            </a:extLst>
          </p:cNvPr>
          <p:cNvSpPr>
            <a:spLocks noGrp="1"/>
          </p:cNvSpPr>
          <p:nvPr>
            <p:ph type="title"/>
          </p:nvPr>
        </p:nvSpPr>
        <p:spPr/>
        <p:txBody>
          <a:bodyPr/>
          <a:lstStyle/>
          <a:p>
            <a:r>
              <a:rPr lang="en-IN">
                <a:ea typeface="+mj-lt"/>
                <a:cs typeface="+mj-lt"/>
              </a:rPr>
              <a:t>Cost</a:t>
            </a:r>
            <a:endParaRPr lang="en-US"/>
          </a:p>
        </p:txBody>
      </p:sp>
      <p:pic>
        <p:nvPicPr>
          <p:cNvPr id="2" name="Picture 1" descr="A black text on a white background&#10;&#10;AI-generated content may be incorrect.">
            <a:extLst>
              <a:ext uri="{FF2B5EF4-FFF2-40B4-BE49-F238E27FC236}">
                <a16:creationId xmlns:a16="http://schemas.microsoft.com/office/drawing/2014/main" id="{1EFF8113-D6B2-93AD-C0EA-05DC1ED6BAA0}"/>
              </a:ext>
            </a:extLst>
          </p:cNvPr>
          <p:cNvPicPr>
            <a:picLocks noChangeAspect="1"/>
          </p:cNvPicPr>
          <p:nvPr/>
        </p:nvPicPr>
        <p:blipFill>
          <a:blip r:embed="rId2"/>
          <a:stretch>
            <a:fillRect/>
          </a:stretch>
        </p:blipFill>
        <p:spPr>
          <a:xfrm>
            <a:off x="1113759" y="3710134"/>
            <a:ext cx="10170160" cy="1062824"/>
          </a:xfrm>
          <a:prstGeom prst="rect">
            <a:avLst/>
          </a:prstGeom>
        </p:spPr>
      </p:pic>
      <p:sp>
        <p:nvSpPr>
          <p:cNvPr id="7" name="Content Placeholder 6">
            <a:extLst>
              <a:ext uri="{FF2B5EF4-FFF2-40B4-BE49-F238E27FC236}">
                <a16:creationId xmlns:a16="http://schemas.microsoft.com/office/drawing/2014/main" id="{1E027279-8765-7D02-58A1-D9B9EBF4E4AE}"/>
              </a:ext>
            </a:extLst>
          </p:cNvPr>
          <p:cNvSpPr>
            <a:spLocks noGrp="1"/>
          </p:cNvSpPr>
          <p:nvPr>
            <p:ph idx="1"/>
          </p:nvPr>
        </p:nvSpPr>
        <p:spPr>
          <a:xfrm>
            <a:off x="1115568" y="2478024"/>
            <a:ext cx="10168128" cy="3521456"/>
          </a:xfrm>
        </p:spPr>
        <p:txBody>
          <a:bodyPr vert="horz" lIns="91440" tIns="45720" rIns="91440" bIns="45720" rtlCol="0" anchor="t">
            <a:normAutofit fontScale="85000" lnSpcReduction="20000"/>
          </a:bodyPr>
          <a:lstStyle/>
          <a:p>
            <a:r>
              <a:rPr lang="en-GB" b="1">
                <a:ea typeface="+mn-lt"/>
                <a:cs typeface="+mn-lt"/>
              </a:rPr>
              <a:t>Cost of Solving a Problem on a Single Processor</a:t>
            </a:r>
            <a:r>
              <a:rPr lang="en-GB">
                <a:ea typeface="+mn-lt"/>
                <a:cs typeface="+mn-lt"/>
              </a:rPr>
              <a:t>: </a:t>
            </a:r>
            <a:r>
              <a:rPr lang="en-GB">
                <a:solidFill>
                  <a:srgbClr val="FF0000"/>
                </a:solidFill>
                <a:ea typeface="+mn-lt"/>
                <a:cs typeface="+mn-lt"/>
              </a:rPr>
              <a:t>execution time of the fastest known sequential algorithm.</a:t>
            </a:r>
          </a:p>
          <a:p>
            <a:r>
              <a:rPr lang="en-GB" b="1">
                <a:ea typeface="+mn-lt"/>
                <a:cs typeface="+mn-lt"/>
              </a:rPr>
              <a:t>Cost of Solving a Problem on a Parallel System</a:t>
            </a:r>
            <a:r>
              <a:rPr lang="en-GB">
                <a:ea typeface="+mn-lt"/>
                <a:cs typeface="+mn-lt"/>
              </a:rPr>
              <a:t>:</a:t>
            </a:r>
            <a:endParaRPr lang="en-GB"/>
          </a:p>
          <a:p>
            <a:endParaRPr lang="en-GB" dirty="0"/>
          </a:p>
          <a:p>
            <a:endParaRPr lang="en-GB" dirty="0"/>
          </a:p>
          <a:p>
            <a:endParaRPr lang="en-GB" dirty="0"/>
          </a:p>
          <a:p>
            <a:r>
              <a:rPr lang="en-GB">
                <a:ea typeface="+mn-lt"/>
                <a:cs typeface="+mn-lt"/>
              </a:rPr>
              <a:t>This reflects the </a:t>
            </a:r>
            <a:r>
              <a:rPr lang="en-GB" b="1">
                <a:ea typeface="+mn-lt"/>
                <a:cs typeface="+mn-lt"/>
              </a:rPr>
              <a:t>total time</a:t>
            </a:r>
            <a:r>
              <a:rPr lang="en-GB">
                <a:ea typeface="+mn-lt"/>
                <a:cs typeface="+mn-lt"/>
              </a:rPr>
              <a:t> spent by all processing elements to solve the problem, and it measures the </a:t>
            </a:r>
            <a:r>
              <a:rPr lang="en-GB" b="1">
                <a:ea typeface="+mn-lt"/>
                <a:cs typeface="+mn-lt"/>
              </a:rPr>
              <a:t>work done by the system</a:t>
            </a:r>
            <a:r>
              <a:rPr lang="en-GB">
                <a:ea typeface="+mn-lt"/>
                <a:cs typeface="+mn-lt"/>
              </a:rPr>
              <a:t>.</a:t>
            </a:r>
            <a:endParaRPr lang="en-GB" dirty="0"/>
          </a:p>
          <a:p>
            <a:endParaRPr lang="en-GB" dirty="0"/>
          </a:p>
          <a:p>
            <a:endParaRPr lang="en-GB" dirty="0"/>
          </a:p>
        </p:txBody>
      </p:sp>
    </p:spTree>
    <p:extLst>
      <p:ext uri="{BB962C8B-B14F-4D97-AF65-F5344CB8AC3E}">
        <p14:creationId xmlns:p14="http://schemas.microsoft.com/office/powerpoint/2010/main" val="35424668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FB7DF-852B-6627-B614-BB2E778C74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7896C6-58C1-7FEE-3A01-7C6DE3D6ECD1}"/>
              </a:ext>
            </a:extLst>
          </p:cNvPr>
          <p:cNvSpPr>
            <a:spLocks noGrp="1"/>
          </p:cNvSpPr>
          <p:nvPr>
            <p:ph type="title"/>
          </p:nvPr>
        </p:nvSpPr>
        <p:spPr/>
        <p:txBody>
          <a:bodyPr>
            <a:normAutofit/>
          </a:bodyPr>
          <a:lstStyle/>
          <a:p>
            <a:r>
              <a:rPr lang="en-GB" sz="3200">
                <a:ea typeface="+mj-lt"/>
                <a:cs typeface="+mj-lt"/>
              </a:rPr>
              <a:t>Cost-Optimal Parallel System</a:t>
            </a:r>
            <a:endParaRPr lang="en-US" sz="3200"/>
          </a:p>
        </p:txBody>
      </p:sp>
      <p:sp>
        <p:nvSpPr>
          <p:cNvPr id="7" name="Content Placeholder 6">
            <a:extLst>
              <a:ext uri="{FF2B5EF4-FFF2-40B4-BE49-F238E27FC236}">
                <a16:creationId xmlns:a16="http://schemas.microsoft.com/office/drawing/2014/main" id="{E189EE08-C642-C0C7-85D0-4FC5DFE94600}"/>
              </a:ext>
            </a:extLst>
          </p:cNvPr>
          <p:cNvSpPr>
            <a:spLocks noGrp="1"/>
          </p:cNvSpPr>
          <p:nvPr>
            <p:ph idx="1"/>
          </p:nvPr>
        </p:nvSpPr>
        <p:spPr>
          <a:xfrm>
            <a:off x="1115568" y="2478024"/>
            <a:ext cx="10168128" cy="3521456"/>
          </a:xfrm>
        </p:spPr>
        <p:txBody>
          <a:bodyPr vert="horz" lIns="91440" tIns="45720" rIns="91440" bIns="45720" rtlCol="0" anchor="t">
            <a:normAutofit/>
          </a:bodyPr>
          <a:lstStyle/>
          <a:p>
            <a:r>
              <a:rPr lang="en-GB" dirty="0">
                <a:ea typeface="+mn-lt"/>
                <a:cs typeface="+mn-lt"/>
              </a:rPr>
              <a:t>A cost-optimal parallel system is one where </a:t>
            </a:r>
            <a:r>
              <a:rPr lang="en-GB" dirty="0">
                <a:solidFill>
                  <a:srgbClr val="FF0000"/>
                </a:solidFill>
                <a:ea typeface="+mn-lt"/>
                <a:cs typeface="+mn-lt"/>
              </a:rPr>
              <a:t>the cost</a:t>
            </a:r>
            <a:r>
              <a:rPr lang="en-GB" dirty="0">
                <a:ea typeface="+mn-lt"/>
                <a:cs typeface="+mn-lt"/>
              </a:rPr>
              <a:t> of solving the problem on the parallel system </a:t>
            </a:r>
            <a:r>
              <a:rPr lang="en-GB" b="1" dirty="0">
                <a:solidFill>
                  <a:srgbClr val="FF0000"/>
                </a:solidFill>
                <a:ea typeface="+mn-lt"/>
                <a:cs typeface="+mn-lt"/>
              </a:rPr>
              <a:t>grows asymptotically </a:t>
            </a:r>
            <a:r>
              <a:rPr lang="en-GB" dirty="0">
                <a:solidFill>
                  <a:srgbClr val="FF0000"/>
                </a:solidFill>
                <a:ea typeface="+mn-lt"/>
                <a:cs typeface="+mn-lt"/>
              </a:rPr>
              <a:t>at the </a:t>
            </a:r>
            <a:r>
              <a:rPr lang="en-GB" b="1" dirty="0">
                <a:solidFill>
                  <a:srgbClr val="FF0000"/>
                </a:solidFill>
                <a:ea typeface="+mn-lt"/>
                <a:cs typeface="+mn-lt"/>
              </a:rPr>
              <a:t>same rate</a:t>
            </a:r>
            <a:r>
              <a:rPr lang="en-GB" dirty="0">
                <a:ea typeface="+mn-lt"/>
                <a:cs typeface="+mn-lt"/>
              </a:rPr>
              <a:t> as the sequential execution time (i.e., the fastest-known sequential algorithm).</a:t>
            </a:r>
            <a:endParaRPr lang="en-GB" dirty="0"/>
          </a:p>
          <a:p>
            <a:r>
              <a:rPr lang="en-GB" dirty="0">
                <a:ea typeface="+mn-lt"/>
                <a:cs typeface="+mn-lt"/>
              </a:rPr>
              <a:t>This means that, </a:t>
            </a:r>
            <a:r>
              <a:rPr lang="en-GB" b="1" dirty="0">
                <a:ea typeface="+mn-lt"/>
                <a:cs typeface="+mn-lt"/>
              </a:rPr>
              <a:t>for large problem sizes</a:t>
            </a:r>
            <a:r>
              <a:rPr lang="en-GB" dirty="0">
                <a:ea typeface="+mn-lt"/>
                <a:cs typeface="+mn-lt"/>
              </a:rPr>
              <a:t>, the parallel system </a:t>
            </a:r>
            <a:r>
              <a:rPr lang="en-GB" b="1" dirty="0">
                <a:ea typeface="+mn-lt"/>
                <a:cs typeface="+mn-lt"/>
              </a:rPr>
              <a:t>will scale efficiently </a:t>
            </a:r>
            <a:r>
              <a:rPr lang="en-GB" dirty="0">
                <a:ea typeface="+mn-lt"/>
                <a:cs typeface="+mn-lt"/>
              </a:rPr>
              <a:t>and the</a:t>
            </a:r>
            <a:r>
              <a:rPr lang="en-GB" b="1" dirty="0">
                <a:ea typeface="+mn-lt"/>
                <a:cs typeface="+mn-lt"/>
              </a:rPr>
              <a:t> increase in cost will be proportional </a:t>
            </a:r>
            <a:r>
              <a:rPr lang="en-GB" dirty="0">
                <a:ea typeface="+mn-lt"/>
                <a:cs typeface="+mn-lt"/>
              </a:rPr>
              <a:t>to the problem size.</a:t>
            </a:r>
            <a:endParaRPr lang="en-GB" dirty="0"/>
          </a:p>
          <a:p>
            <a:endParaRPr lang="en-GB" dirty="0"/>
          </a:p>
          <a:p>
            <a:endParaRPr lang="en-GB" dirty="0">
              <a:ea typeface="+mn-lt"/>
              <a:cs typeface="+mn-lt"/>
            </a:endParaRPr>
          </a:p>
        </p:txBody>
      </p:sp>
    </p:spTree>
    <p:extLst>
      <p:ext uri="{BB962C8B-B14F-4D97-AF65-F5344CB8AC3E}">
        <p14:creationId xmlns:p14="http://schemas.microsoft.com/office/powerpoint/2010/main" val="32824973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endParaRPr lang="en-IN" dirty="0"/>
          </a:p>
        </p:txBody>
      </p:sp>
      <p:sp>
        <p:nvSpPr>
          <p:cNvPr id="3" name="Content Placeholder 2"/>
          <p:cNvSpPr>
            <a:spLocks noGrp="1"/>
          </p:cNvSpPr>
          <p:nvPr>
            <p:ph idx="1"/>
          </p:nvPr>
        </p:nvSpPr>
        <p:spPr/>
        <p:txBody>
          <a:bodyPr vert="horz" lIns="91440" tIns="45720" rIns="91440" bIns="45720" rtlCol="0" anchor="t">
            <a:normAutofit/>
          </a:bodyPr>
          <a:lstStyle/>
          <a:p>
            <a:r>
              <a:rPr lang="en-IN"/>
              <a:t>Sequential</a:t>
            </a:r>
            <a:r>
              <a:rPr lang="en-IN" dirty="0"/>
              <a:t> algorithm -&gt; execution time -&gt; size of its input</a:t>
            </a:r>
          </a:p>
          <a:p>
            <a:r>
              <a:rPr lang="en-US" dirty="0"/>
              <a:t>Parallel algorithm -&gt; input size + no. of processors + IPC</a:t>
            </a:r>
            <a:endParaRPr lang="en-IN" dirty="0"/>
          </a:p>
          <a:p>
            <a:pPr lvl="1"/>
            <a:r>
              <a:rPr lang="en-US" dirty="0"/>
              <a:t>Always there’s some loss in accuracy</a:t>
            </a:r>
          </a:p>
          <a:p>
            <a:r>
              <a:rPr lang="en-US" dirty="0"/>
              <a:t>A parallel system is the combination of an algorithm and the parallel architecture on which it is implemented.</a:t>
            </a:r>
          </a:p>
        </p:txBody>
      </p:sp>
    </p:spTree>
    <p:extLst>
      <p:ext uri="{BB962C8B-B14F-4D97-AF65-F5344CB8AC3E}">
        <p14:creationId xmlns:p14="http://schemas.microsoft.com/office/powerpoint/2010/main" val="396274685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04D84D-4FCA-09B9-EDFC-1347EB6B4D9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0AE0B6C-4CDE-55D2-35F6-9C4012039AED}"/>
              </a:ext>
            </a:extLst>
          </p:cNvPr>
          <p:cNvSpPr>
            <a:spLocks noGrp="1"/>
          </p:cNvSpPr>
          <p:nvPr>
            <p:ph type="title"/>
          </p:nvPr>
        </p:nvSpPr>
        <p:spPr/>
        <p:txBody>
          <a:bodyPr>
            <a:normAutofit/>
          </a:bodyPr>
          <a:lstStyle/>
          <a:p>
            <a:r>
              <a:rPr lang="en-GB" sz="3200">
                <a:solidFill>
                  <a:srgbClr val="FF0000"/>
                </a:solidFill>
                <a:ea typeface="+mj-lt"/>
                <a:cs typeface="+mj-lt"/>
              </a:rPr>
              <a:t>Cost-Optimal </a:t>
            </a:r>
            <a:r>
              <a:rPr lang="en-GB" sz="3200">
                <a:ea typeface="+mj-lt"/>
                <a:cs typeface="+mj-lt"/>
              </a:rPr>
              <a:t>Parallel System:</a:t>
            </a:r>
            <a:endParaRPr lang="en-US" sz="3200">
              <a:ea typeface="+mj-lt"/>
              <a:cs typeface="+mj-lt"/>
            </a:endParaRPr>
          </a:p>
        </p:txBody>
      </p:sp>
      <p:pic>
        <p:nvPicPr>
          <p:cNvPr id="2" name="Content Placeholder 1" descr="A close-up of a white background&#10;&#10;AI-generated content may be incorrect.">
            <a:extLst>
              <a:ext uri="{FF2B5EF4-FFF2-40B4-BE49-F238E27FC236}">
                <a16:creationId xmlns:a16="http://schemas.microsoft.com/office/drawing/2014/main" id="{E1F242B6-7329-B401-E585-AB07BFAF7E59}"/>
              </a:ext>
            </a:extLst>
          </p:cNvPr>
          <p:cNvPicPr>
            <a:picLocks noGrp="1" noChangeAspect="1"/>
          </p:cNvPicPr>
          <p:nvPr>
            <p:ph idx="1"/>
          </p:nvPr>
        </p:nvPicPr>
        <p:blipFill>
          <a:blip r:embed="rId2"/>
          <a:stretch>
            <a:fillRect/>
          </a:stretch>
        </p:blipFill>
        <p:spPr>
          <a:xfrm>
            <a:off x="558609" y="2553779"/>
            <a:ext cx="11160125" cy="1744345"/>
          </a:xfrm>
        </p:spPr>
      </p:pic>
    </p:spTree>
    <p:extLst>
      <p:ext uri="{BB962C8B-B14F-4D97-AF65-F5344CB8AC3E}">
        <p14:creationId xmlns:p14="http://schemas.microsoft.com/office/powerpoint/2010/main" val="363540322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85BAF-EA9B-4925-E019-819F419938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92CF133-1252-3CBE-880A-F611C04929BC}"/>
              </a:ext>
            </a:extLst>
          </p:cNvPr>
          <p:cNvSpPr>
            <a:spLocks noGrp="1"/>
          </p:cNvSpPr>
          <p:nvPr>
            <p:ph type="title"/>
          </p:nvPr>
        </p:nvSpPr>
        <p:spPr/>
        <p:txBody>
          <a:bodyPr>
            <a:normAutofit/>
          </a:bodyPr>
          <a:lstStyle/>
          <a:p>
            <a:r>
              <a:rPr lang="en-GB" sz="3200">
                <a:ea typeface="+mj-lt"/>
                <a:cs typeface="+mj-lt"/>
              </a:rPr>
              <a:t>Efficiency of a </a:t>
            </a:r>
            <a:r>
              <a:rPr lang="en-GB" sz="3200">
                <a:solidFill>
                  <a:srgbClr val="FF0000"/>
                </a:solidFill>
                <a:ea typeface="+mj-lt"/>
                <a:cs typeface="+mj-lt"/>
              </a:rPr>
              <a:t>Cost-Optimal </a:t>
            </a:r>
            <a:r>
              <a:rPr lang="en-GB" sz="3200">
                <a:ea typeface="+mj-lt"/>
                <a:cs typeface="+mj-lt"/>
              </a:rPr>
              <a:t>Parallel System:</a:t>
            </a:r>
            <a:endParaRPr lang="en-US" sz="3200">
              <a:ea typeface="+mj-lt"/>
              <a:cs typeface="+mj-lt"/>
            </a:endParaRPr>
          </a:p>
        </p:txBody>
      </p:sp>
      <p:sp>
        <p:nvSpPr>
          <p:cNvPr id="7" name="Content Placeholder 6">
            <a:extLst>
              <a:ext uri="{FF2B5EF4-FFF2-40B4-BE49-F238E27FC236}">
                <a16:creationId xmlns:a16="http://schemas.microsoft.com/office/drawing/2014/main" id="{1FEB7D40-4329-E189-5AD5-BE373E90A90D}"/>
              </a:ext>
            </a:extLst>
          </p:cNvPr>
          <p:cNvSpPr>
            <a:spLocks noGrp="1"/>
          </p:cNvSpPr>
          <p:nvPr>
            <p:ph idx="1"/>
          </p:nvPr>
        </p:nvSpPr>
        <p:spPr>
          <a:xfrm>
            <a:off x="1115568" y="2478024"/>
            <a:ext cx="10168128" cy="3521456"/>
          </a:xfrm>
        </p:spPr>
        <p:txBody>
          <a:bodyPr vert="horz" lIns="91440" tIns="45720" rIns="91440" bIns="45720" rtlCol="0" anchor="t">
            <a:normAutofit fontScale="92500" lnSpcReduction="10000"/>
          </a:bodyPr>
          <a:lstStyle/>
          <a:p>
            <a:r>
              <a:rPr lang="en-GB" dirty="0">
                <a:ea typeface="+mn-lt"/>
                <a:cs typeface="+mn-lt"/>
              </a:rPr>
              <a:t>The cost-optimal parallel system to maintain </a:t>
            </a:r>
            <a:r>
              <a:rPr lang="en-GB" b="1" dirty="0">
                <a:ea typeface="+mn-lt"/>
                <a:cs typeface="+mn-lt"/>
              </a:rPr>
              <a:t>Q(1)</a:t>
            </a:r>
            <a:r>
              <a:rPr lang="en-GB" dirty="0">
                <a:ea typeface="+mn-lt"/>
                <a:cs typeface="+mn-lt"/>
              </a:rPr>
              <a:t> efficiency means that the </a:t>
            </a:r>
            <a:r>
              <a:rPr lang="en-GB" b="1" dirty="0">
                <a:solidFill>
                  <a:srgbClr val="FF0000"/>
                </a:solidFill>
                <a:ea typeface="+mn-lt"/>
                <a:cs typeface="+mn-lt"/>
              </a:rPr>
              <a:t>efficiency</a:t>
            </a:r>
            <a:r>
              <a:rPr lang="en-GB" b="1" dirty="0">
                <a:ea typeface="+mn-lt"/>
                <a:cs typeface="+mn-lt"/>
              </a:rPr>
              <a:t> of the parallel system </a:t>
            </a:r>
            <a:r>
              <a:rPr lang="en-GB" b="1" dirty="0">
                <a:solidFill>
                  <a:srgbClr val="FF0000"/>
                </a:solidFill>
                <a:ea typeface="+mn-lt"/>
                <a:cs typeface="+mn-lt"/>
              </a:rPr>
              <a:t>remains constant</a:t>
            </a:r>
            <a:r>
              <a:rPr lang="en-GB" dirty="0">
                <a:solidFill>
                  <a:srgbClr val="FF0000"/>
                </a:solidFill>
                <a:ea typeface="+mn-lt"/>
                <a:cs typeface="+mn-lt"/>
              </a:rPr>
              <a:t> </a:t>
            </a:r>
            <a:r>
              <a:rPr lang="en-GB" dirty="0">
                <a:ea typeface="+mn-lt"/>
                <a:cs typeface="+mn-lt"/>
              </a:rPr>
              <a:t>even as the number of processing elements (processors) increases. In other words, the system continues to achieve the same level of efficiency, regardless of how many processors are added.</a:t>
            </a:r>
            <a:endParaRPr lang="en-US" dirty="0">
              <a:ea typeface="+mn-lt"/>
              <a:cs typeface="+mn-lt"/>
            </a:endParaRPr>
          </a:p>
          <a:p>
            <a:r>
              <a:rPr lang="en-GB" dirty="0">
                <a:ea typeface="+mn-lt"/>
                <a:cs typeface="+mn-lt"/>
              </a:rPr>
              <a:t>There is </a:t>
            </a:r>
            <a:r>
              <a:rPr lang="en-GB" b="1" dirty="0">
                <a:ea typeface="+mn-lt"/>
                <a:cs typeface="+mn-lt"/>
              </a:rPr>
              <a:t>no performance degradation</a:t>
            </a:r>
            <a:r>
              <a:rPr lang="en-GB" dirty="0">
                <a:ea typeface="+mn-lt"/>
                <a:cs typeface="+mn-lt"/>
              </a:rPr>
              <a:t> as more processors are added.</a:t>
            </a:r>
            <a:endParaRPr lang="en-US" dirty="0"/>
          </a:p>
        </p:txBody>
      </p:sp>
    </p:spTree>
    <p:extLst>
      <p:ext uri="{BB962C8B-B14F-4D97-AF65-F5344CB8AC3E}">
        <p14:creationId xmlns:p14="http://schemas.microsoft.com/office/powerpoint/2010/main" val="33234677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740CC-A945-145A-223A-EB6817D69A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C3D9A9-347D-7125-7EEB-0F36ED31C135}"/>
              </a:ext>
            </a:extLst>
          </p:cNvPr>
          <p:cNvSpPr>
            <a:spLocks noGrp="1"/>
          </p:cNvSpPr>
          <p:nvPr>
            <p:ph type="title"/>
          </p:nvPr>
        </p:nvSpPr>
        <p:spPr/>
        <p:txBody>
          <a:bodyPr>
            <a:normAutofit/>
          </a:bodyPr>
          <a:lstStyle/>
          <a:p>
            <a:r>
              <a:rPr lang="en-GB" sz="3200" dirty="0">
                <a:ea typeface="+mj-lt"/>
                <a:cs typeface="+mj-lt"/>
              </a:rPr>
              <a:t>Example of a </a:t>
            </a:r>
            <a:r>
              <a:rPr lang="en-GB" sz="3200">
                <a:solidFill>
                  <a:srgbClr val="FF0000"/>
                </a:solidFill>
                <a:ea typeface="+mj-lt"/>
                <a:cs typeface="+mj-lt"/>
              </a:rPr>
              <a:t>Q1 Efficiency</a:t>
            </a:r>
            <a:r>
              <a:rPr lang="en-GB" sz="3200" dirty="0">
                <a:ea typeface="+mj-lt"/>
                <a:cs typeface="+mj-lt"/>
              </a:rPr>
              <a:t>:</a:t>
            </a:r>
            <a:endParaRPr lang="en-US" sz="3200" dirty="0">
              <a:ea typeface="+mj-lt"/>
              <a:cs typeface="+mj-lt"/>
            </a:endParaRPr>
          </a:p>
        </p:txBody>
      </p:sp>
      <p:pic>
        <p:nvPicPr>
          <p:cNvPr id="7" name="Picture 6" descr="A screenshot of a math problem&#10;&#10;AI-generated content may be incorrect.">
            <a:extLst>
              <a:ext uri="{FF2B5EF4-FFF2-40B4-BE49-F238E27FC236}">
                <a16:creationId xmlns:a16="http://schemas.microsoft.com/office/drawing/2014/main" id="{17AEB2E4-6DA3-AD57-DB63-9EAFA2D7FF9C}"/>
              </a:ext>
            </a:extLst>
          </p:cNvPr>
          <p:cNvPicPr>
            <a:picLocks noChangeAspect="1"/>
          </p:cNvPicPr>
          <p:nvPr/>
        </p:nvPicPr>
        <p:blipFill>
          <a:blip r:embed="rId2"/>
          <a:stretch>
            <a:fillRect/>
          </a:stretch>
        </p:blipFill>
        <p:spPr>
          <a:xfrm>
            <a:off x="990283" y="1566228"/>
            <a:ext cx="9632315" cy="4883785"/>
          </a:xfrm>
          <a:prstGeom prst="rect">
            <a:avLst/>
          </a:prstGeom>
        </p:spPr>
      </p:pic>
      <p:sp>
        <p:nvSpPr>
          <p:cNvPr id="8" name="TextBox 7">
            <a:extLst>
              <a:ext uri="{FF2B5EF4-FFF2-40B4-BE49-F238E27FC236}">
                <a16:creationId xmlns:a16="http://schemas.microsoft.com/office/drawing/2014/main" id="{94068A2B-BAA6-6E2D-30C3-067CE68406FD}"/>
              </a:ext>
            </a:extLst>
          </p:cNvPr>
          <p:cNvSpPr txBox="1"/>
          <p:nvPr/>
        </p:nvSpPr>
        <p:spPr>
          <a:xfrm>
            <a:off x="9448800" y="4328160"/>
            <a:ext cx="274320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There are no significant overheads from communication or synchronization, allowing the system to maintain </a:t>
            </a:r>
            <a:r>
              <a:rPr lang="en-US" b="1"/>
              <a:t>high scalability</a:t>
            </a:r>
            <a:r>
              <a:rPr lang="en-US"/>
              <a:t> and </a:t>
            </a:r>
            <a:r>
              <a:rPr lang="en-US" b="1"/>
              <a:t>optimal performance</a:t>
            </a:r>
            <a:r>
              <a:rPr lang="en-US"/>
              <a:t>.</a:t>
            </a:r>
          </a:p>
        </p:txBody>
      </p:sp>
    </p:spTree>
    <p:extLst>
      <p:ext uri="{BB962C8B-B14F-4D97-AF65-F5344CB8AC3E}">
        <p14:creationId xmlns:p14="http://schemas.microsoft.com/office/powerpoint/2010/main" val="41498789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5123B-78C1-54D9-EB60-7ED686661A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FB7B7A9-A655-F3C1-3F75-4A938ED65481}"/>
              </a:ext>
            </a:extLst>
          </p:cNvPr>
          <p:cNvSpPr>
            <a:spLocks noGrp="1"/>
          </p:cNvSpPr>
          <p:nvPr>
            <p:ph type="title"/>
          </p:nvPr>
        </p:nvSpPr>
        <p:spPr/>
        <p:txBody>
          <a:bodyPr>
            <a:normAutofit/>
          </a:bodyPr>
          <a:lstStyle/>
          <a:p>
            <a:r>
              <a:rPr lang="en-GB" sz="3200">
                <a:ea typeface="+mj-lt"/>
                <a:cs typeface="+mj-lt"/>
              </a:rPr>
              <a:t>Scalability</a:t>
            </a:r>
          </a:p>
        </p:txBody>
      </p:sp>
      <p:sp>
        <p:nvSpPr>
          <p:cNvPr id="7" name="Content Placeholder 6">
            <a:extLst>
              <a:ext uri="{FF2B5EF4-FFF2-40B4-BE49-F238E27FC236}">
                <a16:creationId xmlns:a16="http://schemas.microsoft.com/office/drawing/2014/main" id="{0DFE76BD-04CE-6A84-5A26-51F754638302}"/>
              </a:ext>
            </a:extLst>
          </p:cNvPr>
          <p:cNvSpPr>
            <a:spLocks noGrp="1"/>
          </p:cNvSpPr>
          <p:nvPr>
            <p:ph idx="1"/>
          </p:nvPr>
        </p:nvSpPr>
        <p:spPr>
          <a:xfrm>
            <a:off x="1115568" y="2478024"/>
            <a:ext cx="10168128" cy="3521456"/>
          </a:xfrm>
        </p:spPr>
        <p:txBody>
          <a:bodyPr vert="horz" lIns="91440" tIns="45720" rIns="91440" bIns="45720" rtlCol="0" anchor="t">
            <a:normAutofit/>
          </a:bodyPr>
          <a:lstStyle/>
          <a:p>
            <a:r>
              <a:rPr lang="en-GB" b="1">
                <a:ea typeface="+mn-lt"/>
                <a:cs typeface="+mn-lt"/>
              </a:rPr>
              <a:t>Scalability</a:t>
            </a:r>
            <a:r>
              <a:rPr lang="en-GB">
                <a:ea typeface="+mn-lt"/>
                <a:cs typeface="+mn-lt"/>
              </a:rPr>
              <a:t> refers to the ability of a </a:t>
            </a:r>
            <a:r>
              <a:rPr lang="en-GB">
                <a:solidFill>
                  <a:srgbClr val="FF0000"/>
                </a:solidFill>
                <a:ea typeface="+mn-lt"/>
                <a:cs typeface="+mn-lt"/>
              </a:rPr>
              <a:t>system to handle a growing amount of work</a:t>
            </a:r>
            <a:r>
              <a:rPr lang="en-GB">
                <a:ea typeface="+mn-lt"/>
                <a:cs typeface="+mn-lt"/>
              </a:rPr>
              <a:t> or its potential to be enlarged to accommodate that growth. </a:t>
            </a:r>
            <a:endParaRPr lang="en-US"/>
          </a:p>
          <a:p>
            <a:r>
              <a:rPr lang="en-GB">
                <a:ea typeface="+mn-lt"/>
                <a:cs typeface="+mn-lt"/>
              </a:rPr>
              <a:t>In the context of HPC, scalability is the system's capacity to </a:t>
            </a:r>
            <a:r>
              <a:rPr lang="en-GB">
                <a:solidFill>
                  <a:srgbClr val="FF0000"/>
                </a:solidFill>
                <a:ea typeface="+mn-lt"/>
                <a:cs typeface="+mn-lt"/>
              </a:rPr>
              <a:t>maintain or improve performance</a:t>
            </a:r>
            <a:r>
              <a:rPr lang="en-GB">
                <a:ea typeface="+mn-lt"/>
                <a:cs typeface="+mn-lt"/>
              </a:rPr>
              <a:t> as more computational resources (like processors or nodes) are added to solve larger or more complex problems.</a:t>
            </a:r>
            <a:endParaRPr lang="en-GB"/>
          </a:p>
        </p:txBody>
      </p:sp>
    </p:spTree>
    <p:extLst>
      <p:ext uri="{BB962C8B-B14F-4D97-AF65-F5344CB8AC3E}">
        <p14:creationId xmlns:p14="http://schemas.microsoft.com/office/powerpoint/2010/main" val="2352724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95C5E-285A-2E6A-9AA2-973719B43FD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77400E-3293-711D-50B1-77D55F9465B2}"/>
              </a:ext>
            </a:extLst>
          </p:cNvPr>
          <p:cNvSpPr>
            <a:spLocks noGrp="1"/>
          </p:cNvSpPr>
          <p:nvPr>
            <p:ph type="title"/>
          </p:nvPr>
        </p:nvSpPr>
        <p:spPr/>
        <p:txBody>
          <a:bodyPr>
            <a:normAutofit/>
          </a:bodyPr>
          <a:lstStyle/>
          <a:p>
            <a:r>
              <a:rPr lang="en-GB" sz="3600"/>
              <a:t>Types of Scalability in HPC:</a:t>
            </a:r>
            <a:endParaRPr lang="en-US" sz="3600"/>
          </a:p>
        </p:txBody>
      </p:sp>
      <p:sp>
        <p:nvSpPr>
          <p:cNvPr id="7" name="Content Placeholder 6">
            <a:extLst>
              <a:ext uri="{FF2B5EF4-FFF2-40B4-BE49-F238E27FC236}">
                <a16:creationId xmlns:a16="http://schemas.microsoft.com/office/drawing/2014/main" id="{FDA8E931-BF5E-83E2-4DDE-9A54F855919C}"/>
              </a:ext>
            </a:extLst>
          </p:cNvPr>
          <p:cNvSpPr>
            <a:spLocks noGrp="1"/>
          </p:cNvSpPr>
          <p:nvPr>
            <p:ph idx="1"/>
          </p:nvPr>
        </p:nvSpPr>
        <p:spPr>
          <a:xfrm>
            <a:off x="1115568" y="2020824"/>
            <a:ext cx="10168128" cy="3978656"/>
          </a:xfrm>
        </p:spPr>
        <p:txBody>
          <a:bodyPr vert="horz" lIns="91440" tIns="45720" rIns="91440" bIns="45720" rtlCol="0" anchor="t">
            <a:normAutofit fontScale="70000" lnSpcReduction="20000"/>
          </a:bodyPr>
          <a:lstStyle/>
          <a:p>
            <a:r>
              <a:rPr lang="en-GB" b="1" u="sng" dirty="0">
                <a:ea typeface="+mn-lt"/>
                <a:cs typeface="+mn-lt"/>
              </a:rPr>
              <a:t>Strong Scalability</a:t>
            </a:r>
            <a:r>
              <a:rPr lang="en-GB" u="sng" dirty="0">
                <a:ea typeface="+mn-lt"/>
                <a:cs typeface="+mn-lt"/>
              </a:rPr>
              <a:t>:</a:t>
            </a:r>
            <a:endParaRPr lang="en-US" u="sng" dirty="0">
              <a:ea typeface="+mn-lt"/>
              <a:cs typeface="+mn-lt"/>
            </a:endParaRPr>
          </a:p>
          <a:p>
            <a:r>
              <a:rPr lang="en-GB" b="1" dirty="0">
                <a:ea typeface="+mn-lt"/>
                <a:cs typeface="+mn-lt"/>
              </a:rPr>
              <a:t>Definition</a:t>
            </a:r>
            <a:r>
              <a:rPr lang="en-GB" dirty="0">
                <a:ea typeface="+mn-lt"/>
                <a:cs typeface="+mn-lt"/>
              </a:rPr>
              <a:t>: Strong scalability measures how the parallel system performs as the </a:t>
            </a:r>
            <a:r>
              <a:rPr lang="en-GB" b="1" dirty="0">
                <a:solidFill>
                  <a:srgbClr val="FF0000"/>
                </a:solidFill>
                <a:ea typeface="+mn-lt"/>
                <a:cs typeface="+mn-lt"/>
              </a:rPr>
              <a:t>problem size remains constant</a:t>
            </a:r>
            <a:r>
              <a:rPr lang="en-GB" dirty="0">
                <a:ea typeface="+mn-lt"/>
                <a:cs typeface="+mn-lt"/>
              </a:rPr>
              <a:t>, </a:t>
            </a:r>
            <a:r>
              <a:rPr lang="en-GB" dirty="0">
                <a:solidFill>
                  <a:srgbClr val="FF0000"/>
                </a:solidFill>
                <a:ea typeface="+mn-lt"/>
                <a:cs typeface="+mn-lt"/>
              </a:rPr>
              <a:t>but the number of processors (or computational resources) increases.</a:t>
            </a:r>
            <a:endParaRPr lang="en-GB" dirty="0">
              <a:solidFill>
                <a:srgbClr val="FF0000"/>
              </a:solidFill>
            </a:endParaRPr>
          </a:p>
          <a:p>
            <a:r>
              <a:rPr lang="en-GB" b="1" dirty="0">
                <a:ea typeface="+mn-lt"/>
                <a:cs typeface="+mn-lt"/>
              </a:rPr>
              <a:t>Goal</a:t>
            </a:r>
            <a:r>
              <a:rPr lang="en-GB" dirty="0">
                <a:ea typeface="+mn-lt"/>
                <a:cs typeface="+mn-lt"/>
              </a:rPr>
              <a:t>: The goal is to</a:t>
            </a:r>
            <a:r>
              <a:rPr lang="en-GB" dirty="0">
                <a:solidFill>
                  <a:srgbClr val="FF0000"/>
                </a:solidFill>
                <a:ea typeface="+mn-lt"/>
                <a:cs typeface="+mn-lt"/>
              </a:rPr>
              <a:t> </a:t>
            </a:r>
            <a:r>
              <a:rPr lang="en-GB" b="1" dirty="0">
                <a:solidFill>
                  <a:srgbClr val="FF0000"/>
                </a:solidFill>
                <a:ea typeface="+mn-lt"/>
                <a:cs typeface="+mn-lt"/>
              </a:rPr>
              <a:t>reduce the execution time</a:t>
            </a:r>
            <a:r>
              <a:rPr lang="en-GB" dirty="0">
                <a:solidFill>
                  <a:srgbClr val="FF0000"/>
                </a:solidFill>
                <a:ea typeface="+mn-lt"/>
                <a:cs typeface="+mn-lt"/>
              </a:rPr>
              <a:t> of the fixed-size problem</a:t>
            </a:r>
            <a:r>
              <a:rPr lang="en-GB" dirty="0">
                <a:ea typeface="+mn-lt"/>
                <a:cs typeface="+mn-lt"/>
              </a:rPr>
              <a:t> by distributing it across more processors.</a:t>
            </a:r>
            <a:endParaRPr lang="en-US" dirty="0">
              <a:ea typeface="+mn-lt"/>
              <a:cs typeface="+mn-lt"/>
            </a:endParaRPr>
          </a:p>
          <a:p>
            <a:r>
              <a:rPr lang="en-GB" b="1" dirty="0">
                <a:ea typeface="+mn-lt"/>
                <a:cs typeface="+mn-lt"/>
              </a:rPr>
              <a:t>Ideal Scenario</a:t>
            </a:r>
            <a:r>
              <a:rPr lang="en-GB" dirty="0">
                <a:ea typeface="+mn-lt"/>
                <a:cs typeface="+mn-lt"/>
              </a:rPr>
              <a:t>: In an ideal case, the execution time should decrease </a:t>
            </a:r>
            <a:r>
              <a:rPr lang="en-GB" b="1" dirty="0">
                <a:ea typeface="+mn-lt"/>
                <a:cs typeface="+mn-lt"/>
              </a:rPr>
              <a:t>linearly</a:t>
            </a:r>
            <a:r>
              <a:rPr lang="en-GB" dirty="0">
                <a:ea typeface="+mn-lt"/>
                <a:cs typeface="+mn-lt"/>
              </a:rPr>
              <a:t> as more processors are added. </a:t>
            </a:r>
            <a:endParaRPr lang="en-GB" dirty="0"/>
          </a:p>
          <a:p>
            <a:r>
              <a:rPr lang="en-GB" b="1" dirty="0">
                <a:ea typeface="+mn-lt"/>
                <a:cs typeface="+mn-lt"/>
              </a:rPr>
              <a:t>Example</a:t>
            </a:r>
            <a:r>
              <a:rPr lang="en-GB" dirty="0">
                <a:ea typeface="+mn-lt"/>
                <a:cs typeface="+mn-lt"/>
              </a:rPr>
              <a:t>: Sorting a large dataset.</a:t>
            </a:r>
          </a:p>
          <a:p>
            <a:r>
              <a:rPr lang="en-GB" b="1" dirty="0">
                <a:ea typeface="+mn-lt"/>
                <a:cs typeface="+mn-lt"/>
              </a:rPr>
              <a:t>Scenario</a:t>
            </a:r>
            <a:r>
              <a:rPr lang="en-GB" dirty="0">
                <a:ea typeface="+mn-lt"/>
                <a:cs typeface="+mn-lt"/>
              </a:rPr>
              <a:t>: The problem size (dataset) remains constant, and you add more processors to speed up the sorting.</a:t>
            </a:r>
          </a:p>
          <a:p>
            <a:endParaRPr lang="en-GB" dirty="0">
              <a:ea typeface="+mn-lt"/>
              <a:cs typeface="+mn-lt"/>
            </a:endParaRPr>
          </a:p>
          <a:p>
            <a:endParaRPr lang="en-GB" dirty="0"/>
          </a:p>
        </p:txBody>
      </p:sp>
    </p:spTree>
    <p:extLst>
      <p:ext uri="{BB962C8B-B14F-4D97-AF65-F5344CB8AC3E}">
        <p14:creationId xmlns:p14="http://schemas.microsoft.com/office/powerpoint/2010/main" val="6993142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9C4C-A9B6-83AD-1E4F-1AA3F3183E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1F1D23-6E03-6ED9-ADBA-E3137304E82F}"/>
              </a:ext>
            </a:extLst>
          </p:cNvPr>
          <p:cNvSpPr>
            <a:spLocks noGrp="1"/>
          </p:cNvSpPr>
          <p:nvPr>
            <p:ph type="title"/>
          </p:nvPr>
        </p:nvSpPr>
        <p:spPr/>
        <p:txBody>
          <a:bodyPr>
            <a:normAutofit/>
          </a:bodyPr>
          <a:lstStyle/>
          <a:p>
            <a:r>
              <a:rPr lang="en-GB" sz="3600"/>
              <a:t>Types of Scalability in HPC:</a:t>
            </a:r>
            <a:endParaRPr lang="en-US" sz="3600"/>
          </a:p>
        </p:txBody>
      </p:sp>
      <p:sp>
        <p:nvSpPr>
          <p:cNvPr id="7" name="Content Placeholder 6">
            <a:extLst>
              <a:ext uri="{FF2B5EF4-FFF2-40B4-BE49-F238E27FC236}">
                <a16:creationId xmlns:a16="http://schemas.microsoft.com/office/drawing/2014/main" id="{84F45DCF-199A-B711-E801-730AB259723A}"/>
              </a:ext>
            </a:extLst>
          </p:cNvPr>
          <p:cNvSpPr>
            <a:spLocks noGrp="1"/>
          </p:cNvSpPr>
          <p:nvPr>
            <p:ph idx="1"/>
          </p:nvPr>
        </p:nvSpPr>
        <p:spPr>
          <a:xfrm>
            <a:off x="1115568" y="2020824"/>
            <a:ext cx="10168128" cy="3978656"/>
          </a:xfrm>
        </p:spPr>
        <p:txBody>
          <a:bodyPr vert="horz" lIns="91440" tIns="45720" rIns="91440" bIns="45720" rtlCol="0" anchor="t">
            <a:normAutofit fontScale="77500" lnSpcReduction="20000"/>
          </a:bodyPr>
          <a:lstStyle/>
          <a:p>
            <a:r>
              <a:rPr lang="en-GB" b="1" u="sng" dirty="0">
                <a:ea typeface="+mn-lt"/>
                <a:cs typeface="+mn-lt"/>
              </a:rPr>
              <a:t>Weak Scalability</a:t>
            </a:r>
            <a:r>
              <a:rPr lang="en-GB" u="sng" dirty="0">
                <a:ea typeface="+mn-lt"/>
                <a:cs typeface="+mn-lt"/>
              </a:rPr>
              <a:t>:</a:t>
            </a:r>
            <a:endParaRPr lang="en-GB" u="sng" dirty="0"/>
          </a:p>
          <a:p>
            <a:r>
              <a:rPr lang="en-GB" b="1" dirty="0">
                <a:ea typeface="+mn-lt"/>
                <a:cs typeface="+mn-lt"/>
              </a:rPr>
              <a:t>Definition</a:t>
            </a:r>
            <a:r>
              <a:rPr lang="en-GB" dirty="0">
                <a:ea typeface="+mn-lt"/>
                <a:cs typeface="+mn-lt"/>
              </a:rPr>
              <a:t>: Weak scalability measures how the parallel system handles a </a:t>
            </a:r>
            <a:r>
              <a:rPr lang="en-GB" b="1" dirty="0">
                <a:solidFill>
                  <a:srgbClr val="FF0000"/>
                </a:solidFill>
                <a:ea typeface="+mn-lt"/>
                <a:cs typeface="+mn-lt"/>
              </a:rPr>
              <a:t>larger problem size</a:t>
            </a:r>
            <a:r>
              <a:rPr lang="en-GB" dirty="0">
                <a:solidFill>
                  <a:srgbClr val="FF0000"/>
                </a:solidFill>
                <a:ea typeface="+mn-lt"/>
                <a:cs typeface="+mn-lt"/>
              </a:rPr>
              <a:t> when the number of processors increases.</a:t>
            </a:r>
            <a:endParaRPr lang="en-GB" dirty="0">
              <a:solidFill>
                <a:srgbClr val="FF0000"/>
              </a:solidFill>
            </a:endParaRPr>
          </a:p>
          <a:p>
            <a:r>
              <a:rPr lang="en-GB" b="1" dirty="0">
                <a:ea typeface="+mn-lt"/>
                <a:cs typeface="+mn-lt"/>
              </a:rPr>
              <a:t>Goal</a:t>
            </a:r>
            <a:r>
              <a:rPr lang="en-GB" dirty="0">
                <a:ea typeface="+mn-lt"/>
                <a:cs typeface="+mn-lt"/>
              </a:rPr>
              <a:t>: The goal is to</a:t>
            </a:r>
            <a:r>
              <a:rPr lang="en-GB" b="1" dirty="0">
                <a:solidFill>
                  <a:srgbClr val="FF0000"/>
                </a:solidFill>
                <a:ea typeface="+mn-lt"/>
                <a:cs typeface="+mn-lt"/>
              </a:rPr>
              <a:t> solve a larger problem in the same amount of time</a:t>
            </a:r>
            <a:r>
              <a:rPr lang="en-GB" dirty="0">
                <a:ea typeface="+mn-lt"/>
                <a:cs typeface="+mn-lt"/>
              </a:rPr>
              <a:t> </a:t>
            </a:r>
            <a:r>
              <a:rPr lang="en-GB" b="1" dirty="0">
                <a:solidFill>
                  <a:srgbClr val="FF0000"/>
                </a:solidFill>
                <a:ea typeface="+mn-lt"/>
                <a:cs typeface="+mn-lt"/>
              </a:rPr>
              <a:t>by increasing both the problem size and the number of processors</a:t>
            </a:r>
            <a:r>
              <a:rPr lang="en-GB" dirty="0">
                <a:ea typeface="+mn-lt"/>
                <a:cs typeface="+mn-lt"/>
              </a:rPr>
              <a:t>.</a:t>
            </a:r>
            <a:endParaRPr lang="en-GB" dirty="0"/>
          </a:p>
          <a:p>
            <a:r>
              <a:rPr lang="en-GB" b="1" dirty="0">
                <a:ea typeface="+mn-lt"/>
                <a:cs typeface="+mn-lt"/>
              </a:rPr>
              <a:t>Ideal Scenario</a:t>
            </a:r>
            <a:r>
              <a:rPr lang="en-GB" dirty="0">
                <a:ea typeface="+mn-lt"/>
                <a:cs typeface="+mn-lt"/>
              </a:rPr>
              <a:t>: In an ideal case, the problem size should scale proportionally with the number of processors, and the execution time should remain roughly constant as more resources are added.</a:t>
            </a:r>
            <a:endParaRPr lang="en-GB" dirty="0"/>
          </a:p>
          <a:p>
            <a:r>
              <a:rPr lang="en-GB" b="1" dirty="0" err="1">
                <a:ea typeface="+mn-lt"/>
                <a:cs typeface="+mn-lt"/>
              </a:rPr>
              <a:t>Example</a:t>
            </a:r>
            <a:r>
              <a:rPr lang="en-GB" dirty="0" err="1">
                <a:ea typeface="+mn-lt"/>
                <a:cs typeface="+mn-lt"/>
              </a:rPr>
              <a:t>:Increasing</a:t>
            </a:r>
            <a:r>
              <a:rPr lang="en-GB" dirty="0">
                <a:ea typeface="+mn-lt"/>
                <a:cs typeface="+mn-lt"/>
              </a:rPr>
              <a:t> the size of a matrix in a numerical simulation while adding more nodes to keep the execution time constant.</a:t>
            </a:r>
          </a:p>
          <a:p>
            <a:endParaRPr lang="en-GB" dirty="0"/>
          </a:p>
        </p:txBody>
      </p:sp>
    </p:spTree>
    <p:extLst>
      <p:ext uri="{BB962C8B-B14F-4D97-AF65-F5344CB8AC3E}">
        <p14:creationId xmlns:p14="http://schemas.microsoft.com/office/powerpoint/2010/main" val="23856095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84381-07B9-F282-04E8-F376C07FB4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F76C592-8219-1D8B-DA8B-FBA4BF3037B5}"/>
              </a:ext>
            </a:extLst>
          </p:cNvPr>
          <p:cNvSpPr>
            <a:spLocks noGrp="1"/>
          </p:cNvSpPr>
          <p:nvPr>
            <p:ph type="title"/>
          </p:nvPr>
        </p:nvSpPr>
        <p:spPr/>
        <p:txBody>
          <a:bodyPr>
            <a:normAutofit/>
          </a:bodyPr>
          <a:lstStyle/>
          <a:p>
            <a:r>
              <a:rPr lang="en-GB" sz="3600"/>
              <a:t>Types of Scalability in HPC:</a:t>
            </a:r>
            <a:endParaRPr lang="en-US" sz="3600"/>
          </a:p>
        </p:txBody>
      </p:sp>
      <p:sp>
        <p:nvSpPr>
          <p:cNvPr id="7" name="Content Placeholder 6">
            <a:extLst>
              <a:ext uri="{FF2B5EF4-FFF2-40B4-BE49-F238E27FC236}">
                <a16:creationId xmlns:a16="http://schemas.microsoft.com/office/drawing/2014/main" id="{8C207B80-6FB8-498B-26CE-1B1295C7C6DB}"/>
              </a:ext>
            </a:extLst>
          </p:cNvPr>
          <p:cNvSpPr>
            <a:spLocks noGrp="1"/>
          </p:cNvSpPr>
          <p:nvPr>
            <p:ph idx="1"/>
          </p:nvPr>
        </p:nvSpPr>
        <p:spPr>
          <a:xfrm>
            <a:off x="1115568" y="2020824"/>
            <a:ext cx="10168128" cy="3978656"/>
          </a:xfrm>
        </p:spPr>
        <p:txBody>
          <a:bodyPr vert="horz" lIns="91440" tIns="45720" rIns="91440" bIns="45720" rtlCol="0" anchor="t">
            <a:normAutofit lnSpcReduction="10000"/>
          </a:bodyPr>
          <a:lstStyle/>
          <a:p>
            <a:r>
              <a:rPr lang="en-GB" b="1" u="sng" dirty="0">
                <a:ea typeface="+mn-lt"/>
                <a:cs typeface="+mn-lt"/>
              </a:rPr>
              <a:t>Linear Scalability</a:t>
            </a:r>
            <a:r>
              <a:rPr lang="en-GB" u="sng" dirty="0">
                <a:ea typeface="+mn-lt"/>
                <a:cs typeface="+mn-lt"/>
              </a:rPr>
              <a:t>:</a:t>
            </a:r>
          </a:p>
          <a:p>
            <a:r>
              <a:rPr lang="en-GB" b="1" dirty="0">
                <a:ea typeface="+mn-lt"/>
                <a:cs typeface="+mn-lt"/>
              </a:rPr>
              <a:t>Definition</a:t>
            </a:r>
            <a:r>
              <a:rPr lang="en-GB" dirty="0">
                <a:ea typeface="+mn-lt"/>
                <a:cs typeface="+mn-lt"/>
              </a:rPr>
              <a:t>: Linear scalability means that the execution time decreases </a:t>
            </a:r>
            <a:r>
              <a:rPr lang="en-GB" b="1" dirty="0">
                <a:ea typeface="+mn-lt"/>
                <a:cs typeface="+mn-lt"/>
              </a:rPr>
              <a:t>inversely proportional</a:t>
            </a:r>
            <a:r>
              <a:rPr lang="en-GB" dirty="0">
                <a:ea typeface="+mn-lt"/>
                <a:cs typeface="+mn-lt"/>
              </a:rPr>
              <a:t> to the number of processors.</a:t>
            </a:r>
          </a:p>
          <a:p>
            <a:r>
              <a:rPr lang="en-GB" b="1" dirty="0">
                <a:ea typeface="+mn-lt"/>
                <a:cs typeface="+mn-lt"/>
              </a:rPr>
              <a:t>Ideal Scenario</a:t>
            </a:r>
            <a:r>
              <a:rPr lang="en-GB" dirty="0">
                <a:ea typeface="+mn-lt"/>
                <a:cs typeface="+mn-lt"/>
              </a:rPr>
              <a:t>: If you double the number of processors, the time required to solve the problem is halved.</a:t>
            </a:r>
          </a:p>
          <a:p>
            <a:r>
              <a:rPr lang="en-GB" b="1" dirty="0">
                <a:ea typeface="+mn-lt"/>
                <a:cs typeface="+mn-lt"/>
              </a:rPr>
              <a:t>Example</a:t>
            </a:r>
            <a:r>
              <a:rPr lang="en-GB" dirty="0">
                <a:ea typeface="+mn-lt"/>
                <a:cs typeface="+mn-lt"/>
              </a:rPr>
              <a:t>: A perfect case where the system's speedup is exactly proportional to the number of processors.</a:t>
            </a:r>
          </a:p>
          <a:p>
            <a:endParaRPr lang="en-GB" dirty="0"/>
          </a:p>
        </p:txBody>
      </p:sp>
    </p:spTree>
    <p:extLst>
      <p:ext uri="{BB962C8B-B14F-4D97-AF65-F5344CB8AC3E}">
        <p14:creationId xmlns:p14="http://schemas.microsoft.com/office/powerpoint/2010/main" val="1136374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2483" y="892568"/>
            <a:ext cx="5867233" cy="5581239"/>
          </a:xfrm>
        </p:spPr>
      </p:pic>
      <p:sp>
        <p:nvSpPr>
          <p:cNvPr id="4" name="Date Placeholder 3"/>
          <p:cNvSpPr>
            <a:spLocks noGrp="1"/>
          </p:cNvSpPr>
          <p:nvPr>
            <p:ph type="dt" sz="half" idx="10"/>
          </p:nvPr>
        </p:nvSpPr>
        <p:spPr/>
        <p:txBody>
          <a:bodyPr/>
          <a:lstStyle/>
          <a:p>
            <a:fld id="{1B1636D9-A452-4356-82FD-CAC9EA03B617}" type="datetime1">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65A5C87-DF58-40C8-B092-1DE63DB4547E}" type="slidenum">
              <a:rPr lang="en-US" smtClean="0"/>
              <a:t>37</a:t>
            </a:fld>
            <a:endParaRPr lang="en-US" dirty="0"/>
          </a:p>
        </p:txBody>
      </p:sp>
    </p:spTree>
    <p:extLst>
      <p:ext uri="{BB962C8B-B14F-4D97-AF65-F5344CB8AC3E}">
        <p14:creationId xmlns:p14="http://schemas.microsoft.com/office/powerpoint/2010/main" val="82694518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8DE6A-7857-FD97-C821-A44788D0EE5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5051D6E-37B4-9156-BFCC-CC5E39DF1C70}"/>
              </a:ext>
            </a:extLst>
          </p:cNvPr>
          <p:cNvSpPr>
            <a:spLocks noGrp="1"/>
          </p:cNvSpPr>
          <p:nvPr>
            <p:ph type="title"/>
          </p:nvPr>
        </p:nvSpPr>
        <p:spPr/>
        <p:txBody>
          <a:bodyPr>
            <a:normAutofit/>
          </a:bodyPr>
          <a:lstStyle/>
          <a:p>
            <a:r>
              <a:rPr lang="en-GB" sz="3600"/>
              <a:t>Types of Scalability in HPC:</a:t>
            </a:r>
            <a:endParaRPr lang="en-US" sz="3600"/>
          </a:p>
        </p:txBody>
      </p:sp>
      <p:sp>
        <p:nvSpPr>
          <p:cNvPr id="7" name="Content Placeholder 6">
            <a:extLst>
              <a:ext uri="{FF2B5EF4-FFF2-40B4-BE49-F238E27FC236}">
                <a16:creationId xmlns:a16="http://schemas.microsoft.com/office/drawing/2014/main" id="{709D2D49-0773-976F-9D49-C5157036A5AC}"/>
              </a:ext>
            </a:extLst>
          </p:cNvPr>
          <p:cNvSpPr>
            <a:spLocks noGrp="1"/>
          </p:cNvSpPr>
          <p:nvPr>
            <p:ph idx="1"/>
          </p:nvPr>
        </p:nvSpPr>
        <p:spPr>
          <a:xfrm>
            <a:off x="1115568" y="2020824"/>
            <a:ext cx="10168128" cy="3978656"/>
          </a:xfrm>
        </p:spPr>
        <p:txBody>
          <a:bodyPr vert="horz" lIns="91440" tIns="45720" rIns="91440" bIns="45720" rtlCol="0" anchor="t">
            <a:normAutofit fontScale="85000" lnSpcReduction="20000"/>
          </a:bodyPr>
          <a:lstStyle/>
          <a:p>
            <a:r>
              <a:rPr lang="en-GB" b="1" u="sng" dirty="0" err="1">
                <a:ea typeface="+mn-lt"/>
                <a:cs typeface="+mn-lt"/>
              </a:rPr>
              <a:t>Superlinear</a:t>
            </a:r>
            <a:r>
              <a:rPr lang="en-GB" b="1" u="sng" dirty="0">
                <a:ea typeface="+mn-lt"/>
                <a:cs typeface="+mn-lt"/>
              </a:rPr>
              <a:t> Scalability</a:t>
            </a:r>
            <a:r>
              <a:rPr lang="en-GB" u="sng" dirty="0">
                <a:ea typeface="+mn-lt"/>
                <a:cs typeface="+mn-lt"/>
              </a:rPr>
              <a:t>:</a:t>
            </a:r>
            <a:endParaRPr lang="en-US" u="sng" dirty="0">
              <a:ea typeface="+mn-lt"/>
              <a:cs typeface="+mn-lt"/>
            </a:endParaRPr>
          </a:p>
          <a:p>
            <a:r>
              <a:rPr lang="en-GB" b="1" dirty="0">
                <a:ea typeface="+mn-lt"/>
                <a:cs typeface="+mn-lt"/>
              </a:rPr>
              <a:t>Definition</a:t>
            </a:r>
            <a:r>
              <a:rPr lang="en-GB" dirty="0">
                <a:ea typeface="+mn-lt"/>
                <a:cs typeface="+mn-lt"/>
              </a:rPr>
              <a:t>: </a:t>
            </a:r>
            <a:r>
              <a:rPr lang="en-GB" dirty="0" err="1">
                <a:ea typeface="+mn-lt"/>
                <a:cs typeface="+mn-lt"/>
              </a:rPr>
              <a:t>Superlinear</a:t>
            </a:r>
            <a:r>
              <a:rPr lang="en-GB" dirty="0">
                <a:ea typeface="+mn-lt"/>
                <a:cs typeface="+mn-lt"/>
              </a:rPr>
              <a:t> scalability occurs when the system's performance increases </a:t>
            </a:r>
            <a:r>
              <a:rPr lang="en-GB" b="1" dirty="0">
                <a:ea typeface="+mn-lt"/>
                <a:cs typeface="+mn-lt"/>
              </a:rPr>
              <a:t>more than linearly</a:t>
            </a:r>
            <a:r>
              <a:rPr lang="en-GB" dirty="0">
                <a:ea typeface="+mn-lt"/>
                <a:cs typeface="+mn-lt"/>
              </a:rPr>
              <a:t> as the number of processors increases. This is unusual but can happen under certain conditions, such as:</a:t>
            </a:r>
            <a:endParaRPr lang="en-GB" dirty="0"/>
          </a:p>
          <a:p>
            <a:pPr lvl="1"/>
            <a:r>
              <a:rPr lang="en-GB" b="1" dirty="0">
                <a:ea typeface="+mn-lt"/>
                <a:cs typeface="+mn-lt"/>
              </a:rPr>
              <a:t>Reduced memory access time</a:t>
            </a:r>
            <a:r>
              <a:rPr lang="en-GB" dirty="0">
                <a:ea typeface="+mn-lt"/>
                <a:cs typeface="+mn-lt"/>
              </a:rPr>
              <a:t> </a:t>
            </a:r>
          </a:p>
          <a:p>
            <a:pPr lvl="1"/>
            <a:r>
              <a:rPr lang="en-GB" b="1" dirty="0">
                <a:ea typeface="+mn-lt"/>
                <a:cs typeface="+mn-lt"/>
              </a:rPr>
              <a:t>Optimized memory access patterns</a:t>
            </a:r>
            <a:endParaRPr lang="en-GB" dirty="0">
              <a:ea typeface="+mn-lt"/>
              <a:cs typeface="+mn-lt"/>
            </a:endParaRPr>
          </a:p>
          <a:p>
            <a:r>
              <a:rPr lang="en-GB" b="1" dirty="0">
                <a:ea typeface="+mn-lt"/>
                <a:cs typeface="+mn-lt"/>
              </a:rPr>
              <a:t>Example</a:t>
            </a:r>
            <a:r>
              <a:rPr lang="en-GB" dirty="0">
                <a:ea typeface="+mn-lt"/>
                <a:cs typeface="+mn-lt"/>
              </a:rPr>
              <a:t>: A parallel system that exhibits faster-than-expected performance as more processors are added, often due to improved cache efficiency or better load balancing.</a:t>
            </a:r>
            <a:endParaRPr lang="en-GB" dirty="0"/>
          </a:p>
          <a:p>
            <a:endParaRPr lang="en-GB" dirty="0"/>
          </a:p>
        </p:txBody>
      </p:sp>
    </p:spTree>
    <p:extLst>
      <p:ext uri="{BB962C8B-B14F-4D97-AF65-F5344CB8AC3E}">
        <p14:creationId xmlns:p14="http://schemas.microsoft.com/office/powerpoint/2010/main" val="28465229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GB" sz="3600"/>
              <a:t>Types of Scalability in HPC:</a:t>
            </a:r>
            <a:endParaRPr lang="en-US" sz="360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fontScale="92500" lnSpcReduction="20000"/>
          </a:bodyPr>
          <a:lstStyle/>
          <a:p>
            <a:r>
              <a:rPr lang="en-GB" b="1" u="sng" dirty="0">
                <a:ea typeface="+mn-lt"/>
                <a:cs typeface="+mn-lt"/>
              </a:rPr>
              <a:t>Sublinear Scalability</a:t>
            </a:r>
            <a:r>
              <a:rPr lang="en-GB" u="sng" dirty="0">
                <a:ea typeface="+mn-lt"/>
                <a:cs typeface="+mn-lt"/>
              </a:rPr>
              <a:t>:</a:t>
            </a:r>
            <a:endParaRPr lang="en-US" u="sng" dirty="0">
              <a:ea typeface="+mn-lt"/>
              <a:cs typeface="+mn-lt"/>
            </a:endParaRPr>
          </a:p>
          <a:p>
            <a:r>
              <a:rPr lang="en-GB" b="1" dirty="0">
                <a:ea typeface="+mn-lt"/>
                <a:cs typeface="+mn-lt"/>
              </a:rPr>
              <a:t>Definition</a:t>
            </a:r>
            <a:r>
              <a:rPr lang="en-GB" dirty="0">
                <a:ea typeface="+mn-lt"/>
                <a:cs typeface="+mn-lt"/>
              </a:rPr>
              <a:t>: Sublinear scalability occurs when the system's performance increases at a rate </a:t>
            </a:r>
            <a:r>
              <a:rPr lang="en-GB" b="1" dirty="0">
                <a:ea typeface="+mn-lt"/>
                <a:cs typeface="+mn-lt"/>
              </a:rPr>
              <a:t>slower than linear</a:t>
            </a:r>
            <a:r>
              <a:rPr lang="en-GB" dirty="0">
                <a:ea typeface="+mn-lt"/>
                <a:cs typeface="+mn-lt"/>
              </a:rPr>
              <a:t> as processors are added. This indicates inefficiency, where adding more resources does not significantly improve performance.</a:t>
            </a:r>
            <a:endParaRPr lang="en-GB" dirty="0"/>
          </a:p>
          <a:p>
            <a:r>
              <a:rPr lang="en-GB" b="1" dirty="0">
                <a:ea typeface="+mn-lt"/>
                <a:cs typeface="+mn-lt"/>
              </a:rPr>
              <a:t>Causes</a:t>
            </a:r>
            <a:r>
              <a:rPr lang="en-GB" dirty="0">
                <a:ea typeface="+mn-lt"/>
                <a:cs typeface="+mn-lt"/>
              </a:rPr>
              <a:t>:</a:t>
            </a:r>
          </a:p>
          <a:p>
            <a:pPr lvl="1"/>
            <a:r>
              <a:rPr lang="en-GB" sz="2800" b="1" dirty="0">
                <a:ea typeface="+mn-lt"/>
                <a:cs typeface="+mn-lt"/>
              </a:rPr>
              <a:t>Communication overhead</a:t>
            </a:r>
            <a:endParaRPr lang="en-GB" sz="2800" dirty="0"/>
          </a:p>
          <a:p>
            <a:pPr lvl="1"/>
            <a:r>
              <a:rPr lang="en-GB" b="1" dirty="0">
                <a:ea typeface="+mn-lt"/>
                <a:cs typeface="+mn-lt"/>
              </a:rPr>
              <a:t>Synchronization overhead</a:t>
            </a:r>
            <a:endParaRPr lang="en-GB" dirty="0">
              <a:ea typeface="+mn-lt"/>
              <a:cs typeface="+mn-lt"/>
            </a:endParaRPr>
          </a:p>
          <a:p>
            <a:pPr lvl="1"/>
            <a:r>
              <a:rPr lang="en-GB" b="1" dirty="0">
                <a:ea typeface="+mn-lt"/>
                <a:cs typeface="+mn-lt"/>
              </a:rPr>
              <a:t>Memory contention</a:t>
            </a:r>
            <a:endParaRPr lang="en-GB" dirty="0"/>
          </a:p>
        </p:txBody>
      </p:sp>
    </p:spTree>
    <p:extLst>
      <p:ext uri="{BB962C8B-B14F-4D97-AF65-F5344CB8AC3E}">
        <p14:creationId xmlns:p14="http://schemas.microsoft.com/office/powerpoint/2010/main" val="16462194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Overhead in Parallel Programs </a:t>
            </a:r>
            <a:endParaRPr lang="en-IN" dirty="0"/>
          </a:p>
        </p:txBody>
      </p:sp>
      <p:pic>
        <p:nvPicPr>
          <p:cNvPr id="5" name="Content Placeholder 4"/>
          <p:cNvPicPr>
            <a:picLocks noGrp="1" noChangeAspect="1"/>
          </p:cNvPicPr>
          <p:nvPr>
            <p:ph idx="1"/>
          </p:nvPr>
        </p:nvPicPr>
        <p:blipFill>
          <a:blip r:embed="rId2"/>
          <a:stretch>
            <a:fillRect/>
          </a:stretch>
        </p:blipFill>
        <p:spPr>
          <a:xfrm>
            <a:off x="2791097" y="1727234"/>
            <a:ext cx="7185711" cy="3964129"/>
          </a:xfrm>
          <a:prstGeom prst="rect">
            <a:avLst/>
          </a:prstGeom>
        </p:spPr>
      </p:pic>
      <p:sp>
        <p:nvSpPr>
          <p:cNvPr id="6" name="Rectangle 5"/>
          <p:cNvSpPr/>
          <p:nvPr/>
        </p:nvSpPr>
        <p:spPr>
          <a:xfrm>
            <a:off x="3045097" y="5858192"/>
            <a:ext cx="6250990" cy="646331"/>
          </a:xfrm>
          <a:prstGeom prst="rect">
            <a:avLst/>
          </a:prstGeom>
        </p:spPr>
        <p:txBody>
          <a:bodyPr wrap="square" lIns="91440" tIns="45720" rIns="91440" bIns="45720" anchor="t">
            <a:spAutoFit/>
          </a:bodyPr>
          <a:lstStyle/>
          <a:p>
            <a:pPr algn="ctr"/>
            <a:r>
              <a:rPr lang="en-US"/>
              <a:t>Fig: The execution profile of a hypothetical parallel </a:t>
            </a:r>
            <a:r>
              <a:rPr lang="en-US" dirty="0"/>
              <a:t>program executing on eight processing elements</a:t>
            </a:r>
            <a:endParaRPr lang="en-IN" dirty="0"/>
          </a:p>
        </p:txBody>
      </p:sp>
    </p:spTree>
    <p:extLst>
      <p:ext uri="{BB962C8B-B14F-4D97-AF65-F5344CB8AC3E}">
        <p14:creationId xmlns:p14="http://schemas.microsoft.com/office/powerpoint/2010/main" val="267367708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a:xfrm>
            <a:off x="1115568" y="259757"/>
            <a:ext cx="10168128" cy="1179576"/>
          </a:xfrm>
        </p:spPr>
        <p:txBody>
          <a:bodyPr>
            <a:normAutofit/>
          </a:bodyPr>
          <a:lstStyle/>
          <a:p>
            <a:r>
              <a:rPr lang="en-GB" sz="3600" dirty="0" smtClean="0"/>
              <a:t>Speedup Analysis</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1439333"/>
            <a:ext cx="10168128" cy="5113867"/>
          </a:xfrm>
        </p:spPr>
        <p:txBody>
          <a:bodyPr vert="horz" lIns="91440" tIns="45720" rIns="91440" bIns="45720" rtlCol="0" anchor="t">
            <a:normAutofit/>
          </a:bodyPr>
          <a:lstStyle/>
          <a:p>
            <a:pPr>
              <a:lnSpc>
                <a:spcPct val="90000"/>
              </a:lnSpc>
              <a:defRPr/>
            </a:pPr>
            <a:r>
              <a:rPr lang="en-US" altLang="en-US" sz="2400" dirty="0"/>
              <a:t>Recall speedup definition: </a:t>
            </a:r>
            <a:r>
              <a:rPr lang="en-US" altLang="en-US" sz="2400" dirty="0">
                <a:sym typeface="Symbol" panose="05050102010706020507" pitchFamily="18" charset="2"/>
              </a:rPr>
              <a:t>(</a:t>
            </a:r>
            <a:r>
              <a:rPr lang="en-US" altLang="en-US" sz="2400" dirty="0" err="1">
                <a:sym typeface="Symbol" panose="05050102010706020507" pitchFamily="18" charset="2"/>
              </a:rPr>
              <a:t>n,p</a:t>
            </a:r>
            <a:r>
              <a:rPr lang="en-US" altLang="en-US" sz="2400" dirty="0">
                <a:sym typeface="Symbol" panose="05050102010706020507" pitchFamily="18" charset="2"/>
              </a:rPr>
              <a:t>)</a:t>
            </a:r>
            <a:r>
              <a:rPr lang="en-US" altLang="en-US" sz="2400" dirty="0"/>
              <a:t> = </a:t>
            </a:r>
            <a:r>
              <a:rPr lang="en-US" altLang="en-US" sz="2400" dirty="0" err="1"/>
              <a:t>t</a:t>
            </a:r>
            <a:r>
              <a:rPr lang="en-US" altLang="en-US" sz="2400" baseline="-25000" dirty="0" err="1"/>
              <a:t>s</a:t>
            </a:r>
            <a:r>
              <a:rPr lang="en-US" altLang="en-US" sz="2400" dirty="0"/>
              <a:t>/</a:t>
            </a:r>
            <a:r>
              <a:rPr lang="en-US" altLang="en-US" sz="2400" dirty="0" err="1"/>
              <a:t>t</a:t>
            </a:r>
            <a:r>
              <a:rPr lang="en-US" altLang="en-US" sz="2400" baseline="-25000" dirty="0" err="1"/>
              <a:t>p</a:t>
            </a:r>
            <a:endParaRPr lang="en-US" altLang="en-US" sz="2400" dirty="0"/>
          </a:p>
          <a:p>
            <a:pPr>
              <a:lnSpc>
                <a:spcPct val="90000"/>
              </a:lnSpc>
              <a:defRPr/>
            </a:pPr>
            <a:r>
              <a:rPr lang="en-US" altLang="en-US" sz="2400" dirty="0" smtClean="0"/>
              <a:t>A </a:t>
            </a:r>
            <a:r>
              <a:rPr lang="en-US" altLang="en-US" sz="2400" dirty="0"/>
              <a:t>bound on the </a:t>
            </a:r>
            <a:r>
              <a:rPr lang="en-US" altLang="en-US" sz="2400" dirty="0">
                <a:solidFill>
                  <a:srgbClr val="0000FF"/>
                </a:solidFill>
              </a:rPr>
              <a:t>maximum</a:t>
            </a:r>
            <a:r>
              <a:rPr lang="en-US" altLang="en-US" sz="2400" dirty="0"/>
              <a:t> speedup is given </a:t>
            </a:r>
            <a:r>
              <a:rPr lang="en-US" altLang="en-US" sz="2400" dirty="0" smtClean="0"/>
              <a:t>by</a:t>
            </a:r>
          </a:p>
          <a:p>
            <a:pPr lvl="1">
              <a:lnSpc>
                <a:spcPct val="90000"/>
              </a:lnSpc>
              <a:defRPr/>
            </a:pPr>
            <a:endParaRPr lang="en-US" altLang="en-US" sz="2000" dirty="0" smtClean="0"/>
          </a:p>
          <a:p>
            <a:pPr lvl="1">
              <a:lnSpc>
                <a:spcPct val="90000"/>
              </a:lnSpc>
              <a:defRPr/>
            </a:pPr>
            <a:endParaRPr lang="en-US" altLang="en-US" sz="2000" dirty="0"/>
          </a:p>
          <a:p>
            <a:pPr lvl="1">
              <a:lnSpc>
                <a:spcPct val="90000"/>
              </a:lnSpc>
              <a:defRPr/>
            </a:pPr>
            <a:endParaRPr lang="en-US" altLang="en-US" sz="2000" dirty="0"/>
          </a:p>
          <a:p>
            <a:pPr lvl="1">
              <a:lnSpc>
                <a:spcPct val="90000"/>
              </a:lnSpc>
              <a:defRPr/>
            </a:pPr>
            <a:r>
              <a:rPr lang="en-US" altLang="en-US" sz="2000" dirty="0"/>
              <a:t>Inherently sequential computations are  </a:t>
            </a:r>
            <a:r>
              <a:rPr lang="en-US" altLang="en-US" sz="2000" dirty="0">
                <a:sym typeface="Symbol" panose="05050102010706020507" pitchFamily="18" charset="2"/>
              </a:rPr>
              <a:t>(</a:t>
            </a:r>
            <a:r>
              <a:rPr lang="en-US" altLang="en-US" sz="2000" i="1" dirty="0">
                <a:sym typeface="Symbol" panose="05050102010706020507" pitchFamily="18" charset="2"/>
              </a:rPr>
              <a:t>n</a:t>
            </a:r>
            <a:r>
              <a:rPr lang="en-US" altLang="en-US" sz="2000" dirty="0">
                <a:sym typeface="Symbol" panose="05050102010706020507" pitchFamily="18" charset="2"/>
              </a:rPr>
              <a:t>)</a:t>
            </a:r>
            <a:endParaRPr lang="en-US" altLang="en-US" sz="2000" dirty="0"/>
          </a:p>
          <a:p>
            <a:pPr lvl="1">
              <a:lnSpc>
                <a:spcPct val="90000"/>
              </a:lnSpc>
              <a:defRPr/>
            </a:pPr>
            <a:r>
              <a:rPr lang="en-US" altLang="en-US" sz="2000" dirty="0"/>
              <a:t>Potentially parallel computations are </a:t>
            </a:r>
            <a:r>
              <a:rPr lang="en-US" altLang="en-US" sz="2000" dirty="0">
                <a:sym typeface="Symbol" panose="05050102010706020507" pitchFamily="18" charset="2"/>
              </a:rPr>
              <a:t>(</a:t>
            </a:r>
            <a:r>
              <a:rPr lang="en-US" altLang="en-US" sz="2000" i="1" dirty="0">
                <a:sym typeface="Symbol" panose="05050102010706020507" pitchFamily="18" charset="2"/>
              </a:rPr>
              <a:t>n</a:t>
            </a:r>
            <a:r>
              <a:rPr lang="en-US" altLang="en-US" sz="2000" dirty="0">
                <a:sym typeface="Symbol" panose="05050102010706020507" pitchFamily="18" charset="2"/>
              </a:rPr>
              <a:t>)</a:t>
            </a:r>
            <a:endParaRPr lang="en-US" altLang="en-US" sz="2000" dirty="0"/>
          </a:p>
          <a:p>
            <a:pPr lvl="1">
              <a:lnSpc>
                <a:spcPct val="90000"/>
              </a:lnSpc>
              <a:defRPr/>
            </a:pPr>
            <a:r>
              <a:rPr lang="en-US" altLang="en-US" sz="2000" dirty="0"/>
              <a:t>Communication operations are </a:t>
            </a:r>
            <a:r>
              <a:rPr lang="en-US" altLang="en-US" sz="2000" dirty="0">
                <a:sym typeface="Symbol" panose="05050102010706020507" pitchFamily="18" charset="2"/>
              </a:rPr>
              <a:t>(</a:t>
            </a:r>
            <a:r>
              <a:rPr lang="en-US" altLang="en-US" sz="2000" i="1" dirty="0" err="1">
                <a:sym typeface="Symbol" panose="05050102010706020507" pitchFamily="18" charset="2"/>
              </a:rPr>
              <a:t>n,p</a:t>
            </a:r>
            <a:r>
              <a:rPr lang="en-US" altLang="en-US" sz="2000" dirty="0">
                <a:sym typeface="Symbol" panose="05050102010706020507" pitchFamily="18" charset="2"/>
              </a:rPr>
              <a:t>)</a:t>
            </a:r>
          </a:p>
          <a:p>
            <a:pPr lvl="1">
              <a:lnSpc>
                <a:spcPct val="90000"/>
              </a:lnSpc>
              <a:defRPr/>
            </a:pPr>
            <a:endParaRPr lang="en-US" altLang="en-US" sz="2000" dirty="0">
              <a:sym typeface="Symbol" panose="05050102010706020507" pitchFamily="18" charset="2"/>
            </a:endParaRPr>
          </a:p>
          <a:p>
            <a:pPr lvl="1">
              <a:lnSpc>
                <a:spcPct val="90000"/>
              </a:lnSpc>
              <a:defRPr/>
            </a:pPr>
            <a:r>
              <a:rPr lang="en-US" altLang="en-US" sz="2000" dirty="0"/>
              <a:t>The “</a:t>
            </a:r>
            <a:r>
              <a:rPr lang="en-US" altLang="en-US" sz="2000" dirty="0">
                <a:cs typeface="Arial" panose="020B0604020202020204" pitchFamily="34" charset="0"/>
              </a:rPr>
              <a:t>≤” bound above </a:t>
            </a:r>
            <a:r>
              <a:rPr lang="en-US" altLang="en-US" sz="2000" dirty="0"/>
              <a:t>is due to the assumption in formula that the speedup of the parallel portion of computation will be exactly </a:t>
            </a:r>
            <a:r>
              <a:rPr lang="en-US" altLang="en-US" sz="2000" i="1" dirty="0"/>
              <a:t>p.</a:t>
            </a:r>
          </a:p>
          <a:p>
            <a:pPr lvl="1">
              <a:lnSpc>
                <a:spcPct val="90000"/>
              </a:lnSpc>
              <a:defRPr/>
            </a:pPr>
            <a:endParaRPr lang="en-US" altLang="en-US" sz="2000" dirty="0">
              <a:solidFill>
                <a:srgbClr val="7030A0"/>
              </a:solidFill>
            </a:endParaRPr>
          </a:p>
          <a:p>
            <a:pPr lvl="1">
              <a:lnSpc>
                <a:spcPct val="90000"/>
              </a:lnSpc>
              <a:defRPr/>
            </a:pPr>
            <a:r>
              <a:rPr lang="en-US" altLang="en-US" sz="2000" dirty="0">
                <a:solidFill>
                  <a:srgbClr val="7030A0"/>
                </a:solidFill>
              </a:rPr>
              <a:t>Note </a:t>
            </a:r>
            <a:r>
              <a:rPr lang="en-US" altLang="en-US" sz="2000" dirty="0">
                <a:solidFill>
                  <a:srgbClr val="7030A0"/>
                </a:solidFill>
                <a:sym typeface="Symbol" panose="05050102010706020507" pitchFamily="18" charset="2"/>
              </a:rPr>
              <a:t>(</a:t>
            </a:r>
            <a:r>
              <a:rPr lang="en-US" altLang="en-US" sz="2000" dirty="0" err="1">
                <a:solidFill>
                  <a:srgbClr val="7030A0"/>
                </a:solidFill>
                <a:sym typeface="Symbol" panose="05050102010706020507" pitchFamily="18" charset="2"/>
              </a:rPr>
              <a:t>n,p</a:t>
            </a:r>
            <a:r>
              <a:rPr lang="en-US" altLang="en-US" sz="2000" dirty="0">
                <a:solidFill>
                  <a:srgbClr val="7030A0"/>
                </a:solidFill>
                <a:sym typeface="Symbol" panose="05050102010706020507" pitchFamily="18" charset="2"/>
              </a:rPr>
              <a:t>) = 0 for SIMDs, since communication steps are usually included with computation steps.</a:t>
            </a:r>
            <a:endParaRPr lang="en-US" altLang="en-US" sz="2000" dirty="0">
              <a:solidFill>
                <a:srgbClr val="7030A0"/>
              </a:solidFill>
              <a:sym typeface="Symbol" panose="05050102010706020507" pitchFamily="18" charset="2"/>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1070686494"/>
              </p:ext>
            </p:extLst>
          </p:nvPr>
        </p:nvGraphicFramePr>
        <p:xfrm>
          <a:off x="3200401" y="2390573"/>
          <a:ext cx="4048988" cy="795337"/>
        </p:xfrm>
        <a:graphic>
          <a:graphicData uri="http://schemas.openxmlformats.org/presentationml/2006/ole">
            <mc:AlternateContent xmlns:mc="http://schemas.openxmlformats.org/markup-compatibility/2006">
              <mc:Choice xmlns:v="urn:schemas-microsoft-com:vml" Requires="v">
                <p:oleObj spid="_x0000_s1035" name="Equation" r:id="rId3" imgW="2133360" imgH="419040" progId="Equation.3">
                  <p:embed/>
                </p:oleObj>
              </mc:Choice>
              <mc:Fallback>
                <p:oleObj name="Equation" r:id="rId3" imgW="2133360" imgH="419040" progId="Equation.3">
                  <p:embed/>
                  <p:pic>
                    <p:nvPicPr>
                      <p:cNvPr id="0" name=""/>
                      <p:cNvPicPr/>
                      <p:nvPr/>
                    </p:nvPicPr>
                    <p:blipFill>
                      <a:blip r:embed="rId4"/>
                      <a:stretch>
                        <a:fillRect/>
                      </a:stretch>
                    </p:blipFill>
                    <p:spPr>
                      <a:xfrm>
                        <a:off x="3200401" y="2390573"/>
                        <a:ext cx="4048988" cy="795337"/>
                      </a:xfrm>
                      <a:prstGeom prst="rect">
                        <a:avLst/>
                      </a:prstGeom>
                    </p:spPr>
                  </p:pic>
                </p:oleObj>
              </mc:Fallback>
            </mc:AlternateContent>
          </a:graphicData>
        </a:graphic>
      </p:graphicFrame>
    </p:spTree>
    <p:extLst>
      <p:ext uri="{BB962C8B-B14F-4D97-AF65-F5344CB8AC3E}">
        <p14:creationId xmlns:p14="http://schemas.microsoft.com/office/powerpoint/2010/main" val="70774942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a:t>The Effect of Granularity on Performance</a:t>
            </a:r>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r>
              <a:rPr lang="en-IN" sz="2400" b="1" dirty="0"/>
              <a:t>Initial Parallel Algorithm</a:t>
            </a:r>
            <a:r>
              <a:rPr lang="en-IN" sz="2400" dirty="0"/>
              <a:t>:</a:t>
            </a:r>
          </a:p>
          <a:p>
            <a:pPr lvl="1"/>
            <a:r>
              <a:rPr lang="en-US" sz="2000" dirty="0"/>
              <a:t>The algorithm assumes </a:t>
            </a:r>
            <a:r>
              <a:rPr lang="en-US" sz="2000" dirty="0">
                <a:solidFill>
                  <a:srgbClr val="FF0000"/>
                </a:solidFill>
              </a:rPr>
              <a:t>one processing element per input</a:t>
            </a:r>
            <a:r>
              <a:rPr lang="en-US" sz="2000" dirty="0"/>
              <a:t>, which is excessive in real-world scenarios.</a:t>
            </a:r>
          </a:p>
          <a:p>
            <a:pPr lvl="1"/>
            <a:r>
              <a:rPr lang="en-US" sz="2000" dirty="0"/>
              <a:t>Instead, we group multiple input elements per processing element, increasing the </a:t>
            </a:r>
            <a:r>
              <a:rPr lang="en-US" sz="2000" b="1" dirty="0">
                <a:solidFill>
                  <a:srgbClr val="FF0000"/>
                </a:solidFill>
              </a:rPr>
              <a:t>granularity</a:t>
            </a:r>
            <a:r>
              <a:rPr lang="en-US" sz="2000" dirty="0"/>
              <a:t> of computation.</a:t>
            </a:r>
            <a:endParaRPr lang="en-US" sz="3200" dirty="0"/>
          </a:p>
          <a:p>
            <a:r>
              <a:rPr lang="en-US" sz="2400" b="1" dirty="0"/>
              <a:t>Scaling Down a Parallel System:</a:t>
            </a:r>
          </a:p>
          <a:p>
            <a:pPr lvl="1"/>
            <a:r>
              <a:rPr lang="en-US" sz="2000" dirty="0"/>
              <a:t>Instead of having </a:t>
            </a:r>
            <a:r>
              <a:rPr lang="en-US" sz="2000" b="1" dirty="0"/>
              <a:t>n processing elements for n inputs</a:t>
            </a:r>
            <a:r>
              <a:rPr lang="en-US" sz="2000" dirty="0"/>
              <a:t>, we use </a:t>
            </a:r>
            <a:r>
              <a:rPr lang="en-US" sz="2000" b="1" dirty="0">
                <a:solidFill>
                  <a:srgbClr val="FF0000"/>
                </a:solidFill>
              </a:rPr>
              <a:t>only p processing elements </a:t>
            </a:r>
            <a:r>
              <a:rPr lang="en-US" sz="2000" b="1" dirty="0">
                <a:solidFill>
                  <a:schemeClr val="accent4"/>
                </a:solidFill>
              </a:rPr>
              <a:t>(p &lt; n).</a:t>
            </a:r>
          </a:p>
          <a:p>
            <a:pPr lvl="1"/>
            <a:r>
              <a:rPr lang="en-US" sz="2000" dirty="0"/>
              <a:t>Each </a:t>
            </a:r>
            <a:r>
              <a:rPr lang="en-US" sz="2000" dirty="0" smtClean="0"/>
              <a:t>processing </a:t>
            </a:r>
            <a:r>
              <a:rPr lang="en-US" sz="2000" dirty="0"/>
              <a:t>element now handles </a:t>
            </a:r>
            <a:r>
              <a:rPr lang="en-US" sz="2000" dirty="0" smtClean="0">
                <a:solidFill>
                  <a:srgbClr val="FF0000"/>
                </a:solidFill>
              </a:rPr>
              <a:t>n/p</a:t>
            </a:r>
            <a:r>
              <a:rPr lang="en-US" sz="2000" dirty="0" smtClean="0"/>
              <a:t> inputs</a:t>
            </a:r>
            <a:r>
              <a:rPr lang="en-US" sz="2000" dirty="0"/>
              <a:t>.</a:t>
            </a:r>
            <a:endParaRPr lang="en-IN" sz="2000" dirty="0"/>
          </a:p>
          <a:p>
            <a:pPr lvl="1"/>
            <a:endParaRPr lang="en-IN" sz="3200" dirty="0"/>
          </a:p>
        </p:txBody>
      </p:sp>
    </p:spTree>
    <p:extLst>
      <p:ext uri="{BB962C8B-B14F-4D97-AF65-F5344CB8AC3E}">
        <p14:creationId xmlns:p14="http://schemas.microsoft.com/office/powerpoint/2010/main" val="11270384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a:t>The Effect of Granularity on Performance</a:t>
            </a:r>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r>
              <a:rPr lang="en-US" sz="1900" b="1" dirty="0"/>
              <a:t>Impact on Computation &amp; Communication:</a:t>
            </a:r>
          </a:p>
          <a:p>
            <a:pPr lvl="1"/>
            <a:r>
              <a:rPr lang="en-US" sz="1600" dirty="0"/>
              <a:t>Each </a:t>
            </a:r>
            <a:r>
              <a:rPr lang="en-US" sz="1600" b="1" dirty="0">
                <a:solidFill>
                  <a:srgbClr val="FF0000"/>
                </a:solidFill>
              </a:rPr>
              <a:t>processing element does more work</a:t>
            </a:r>
            <a:r>
              <a:rPr lang="en-US" sz="1600" dirty="0"/>
              <a:t>, increasing its computational load by a factor of </a:t>
            </a:r>
            <a:r>
              <a:rPr lang="en-US" sz="1600" b="1" dirty="0">
                <a:solidFill>
                  <a:srgbClr val="FF0000"/>
                </a:solidFill>
              </a:rPr>
              <a:t>n/p</a:t>
            </a:r>
            <a:r>
              <a:rPr lang="en-US" sz="1600" b="1" dirty="0"/>
              <a:t> </a:t>
            </a:r>
            <a:r>
              <a:rPr lang="en-US" sz="1600" dirty="0" err="1"/>
              <a:t>i.e</a:t>
            </a:r>
            <a:r>
              <a:rPr lang="en-US" sz="1600" dirty="0"/>
              <a:t> (1* n/p).</a:t>
            </a:r>
          </a:p>
          <a:p>
            <a:pPr lvl="1"/>
            <a:r>
              <a:rPr lang="en-US" sz="1600" dirty="0">
                <a:solidFill>
                  <a:srgbClr val="FF0000"/>
                </a:solidFill>
              </a:rPr>
              <a:t>Communication time </a:t>
            </a:r>
            <a:r>
              <a:rPr lang="en-US" sz="1600" dirty="0" smtClean="0">
                <a:solidFill>
                  <a:srgbClr val="FF0000"/>
                </a:solidFill>
              </a:rPr>
              <a:t>decreases by the factor of n/p.</a:t>
            </a:r>
          </a:p>
          <a:p>
            <a:pPr lvl="1"/>
            <a:r>
              <a:rPr lang="en-US" sz="1600" dirty="0" smtClean="0">
                <a:solidFill>
                  <a:srgbClr val="FF0000"/>
                </a:solidFill>
              </a:rPr>
              <a:t>Computation increases by the factor of n/p.</a:t>
            </a:r>
            <a:endParaRPr lang="en-US" sz="1600" dirty="0"/>
          </a:p>
          <a:p>
            <a:pPr lvl="1"/>
            <a:r>
              <a:rPr lang="en-US" sz="1600" dirty="0" smtClean="0"/>
              <a:t>So the </a:t>
            </a:r>
            <a:r>
              <a:rPr lang="en-US" sz="1600" dirty="0"/>
              <a:t>total </a:t>
            </a:r>
            <a:r>
              <a:rPr lang="en-US" sz="1600" b="1" dirty="0"/>
              <a:t>parallel </a:t>
            </a:r>
            <a:r>
              <a:rPr lang="en-US" sz="1600" b="1" dirty="0" smtClean="0"/>
              <a:t>runtime </a:t>
            </a:r>
            <a:r>
              <a:rPr lang="en-US" sz="1600" dirty="0" smtClean="0"/>
              <a:t>also </a:t>
            </a:r>
            <a:r>
              <a:rPr lang="en-US" sz="1600" dirty="0"/>
              <a:t>increases by at most a factor of </a:t>
            </a:r>
            <a:r>
              <a:rPr lang="en-US" sz="1600" b="1" dirty="0"/>
              <a:t>n/p</a:t>
            </a:r>
            <a:r>
              <a:rPr lang="en-US" sz="1600" dirty="0"/>
              <a:t>, meaning the system does not become inefficient.</a:t>
            </a:r>
          </a:p>
          <a:p>
            <a:r>
              <a:rPr lang="en-US" sz="1900" b="1" dirty="0"/>
              <a:t>Cost-Optimality</a:t>
            </a:r>
            <a:r>
              <a:rPr lang="en-US" sz="1900" dirty="0"/>
              <a:t>:</a:t>
            </a:r>
          </a:p>
          <a:p>
            <a:pPr lvl="1"/>
            <a:r>
              <a:rPr lang="en-US" sz="1600" dirty="0"/>
              <a:t>If the original system with </a:t>
            </a:r>
            <a:r>
              <a:rPr lang="en-US" sz="1600" b="1" dirty="0">
                <a:solidFill>
                  <a:srgbClr val="FF0000"/>
                </a:solidFill>
              </a:rPr>
              <a:t>n </a:t>
            </a:r>
            <a:r>
              <a:rPr lang="en-US" sz="1600" b="1" dirty="0" smtClean="0">
                <a:solidFill>
                  <a:srgbClr val="FF0000"/>
                </a:solidFill>
              </a:rPr>
              <a:t>parallel processing </a:t>
            </a:r>
            <a:r>
              <a:rPr lang="en-US" sz="1600" b="1" dirty="0">
                <a:solidFill>
                  <a:srgbClr val="FF0000"/>
                </a:solidFill>
              </a:rPr>
              <a:t>elements</a:t>
            </a:r>
            <a:r>
              <a:rPr lang="en-US" sz="1600" dirty="0">
                <a:solidFill>
                  <a:srgbClr val="FF0000"/>
                </a:solidFill>
              </a:rPr>
              <a:t> was </a:t>
            </a:r>
            <a:r>
              <a:rPr lang="en-US" sz="1600" dirty="0" smtClean="0">
                <a:solidFill>
                  <a:srgbClr val="FF0000"/>
                </a:solidFill>
              </a:rPr>
              <a:t>cost-optimal</a:t>
            </a:r>
            <a:r>
              <a:rPr lang="en-US" sz="1600" dirty="0" smtClean="0"/>
              <a:t>,</a:t>
            </a:r>
            <a:r>
              <a:rPr lang="en-US" sz="1600" dirty="0" smtClean="0">
                <a:solidFill>
                  <a:srgbClr val="FF0000"/>
                </a:solidFill>
              </a:rPr>
              <a:t> then only scaled-down system remains cost-optimal.</a:t>
            </a:r>
            <a:endParaRPr lang="en-US" sz="1600" dirty="0">
              <a:solidFill>
                <a:srgbClr val="FF0000"/>
              </a:solidFill>
            </a:endParaRPr>
          </a:p>
          <a:p>
            <a:pPr lvl="1"/>
            <a:r>
              <a:rPr lang="en-US" sz="1600" dirty="0"/>
              <a:t>However, if the </a:t>
            </a:r>
            <a:r>
              <a:rPr lang="en-US" sz="1600" dirty="0">
                <a:solidFill>
                  <a:srgbClr val="FF0000"/>
                </a:solidFill>
              </a:rPr>
              <a:t>original system was </a:t>
            </a:r>
            <a:r>
              <a:rPr lang="en-US" sz="1600" b="1" dirty="0">
                <a:solidFill>
                  <a:srgbClr val="FF0000"/>
                </a:solidFill>
              </a:rPr>
              <a:t>not cost-optimal</a:t>
            </a:r>
            <a:r>
              <a:rPr lang="en-US" sz="1600" dirty="0"/>
              <a:t>, increasing computational </a:t>
            </a:r>
            <a:r>
              <a:rPr lang="en-US" sz="1600" dirty="0">
                <a:solidFill>
                  <a:srgbClr val="FF0000"/>
                </a:solidFill>
              </a:rPr>
              <a:t>granularity might not fix the issue</a:t>
            </a:r>
            <a:r>
              <a:rPr lang="en-US" sz="1600" dirty="0"/>
              <a:t>.</a:t>
            </a:r>
          </a:p>
        </p:txBody>
      </p:sp>
    </p:spTree>
    <p:extLst>
      <p:ext uri="{BB962C8B-B14F-4D97-AF65-F5344CB8AC3E}">
        <p14:creationId xmlns:p14="http://schemas.microsoft.com/office/powerpoint/2010/main" val="247061551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2800" dirty="0"/>
              <a:t>Illustrative Example – Adding n </a:t>
            </a:r>
            <a:r>
              <a:rPr lang="en-US" sz="2800" dirty="0" smtClean="0"/>
              <a:t>Numbers with p processor</a:t>
            </a:r>
            <a:endParaRPr lang="en-US" sz="2800" dirty="0"/>
          </a:p>
        </p:txBody>
      </p:sp>
      <p:pic>
        <p:nvPicPr>
          <p:cNvPr id="2" name="Content Placeholder 1"/>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1660" y="1850206"/>
            <a:ext cx="5770358" cy="4414905"/>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90860" y="1845578"/>
            <a:ext cx="5300384" cy="4387442"/>
          </a:xfrm>
          <a:prstGeom prst="rect">
            <a:avLst/>
          </a:prstGeom>
        </p:spPr>
      </p:pic>
    </p:spTree>
    <p:extLst>
      <p:ext uri="{BB962C8B-B14F-4D97-AF65-F5344CB8AC3E}">
        <p14:creationId xmlns:p14="http://schemas.microsoft.com/office/powerpoint/2010/main" val="99598984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2800" dirty="0"/>
              <a:t>Illustrative Example – Adding n Numbers with p processor</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4869" y="2046914"/>
            <a:ext cx="5461005" cy="4125286"/>
          </a:xfrm>
        </p:spPr>
      </p:pic>
      <p:sp>
        <p:nvSpPr>
          <p:cNvPr id="7" name="TextBox 6"/>
          <p:cNvSpPr txBox="1"/>
          <p:nvPr/>
        </p:nvSpPr>
        <p:spPr>
          <a:xfrm>
            <a:off x="0" y="4885486"/>
            <a:ext cx="3865161" cy="1200329"/>
          </a:xfrm>
          <a:prstGeom prst="rect">
            <a:avLst/>
          </a:prstGeom>
          <a:noFill/>
        </p:spPr>
        <p:txBody>
          <a:bodyPr wrap="none" rtlCol="0">
            <a:spAutoFit/>
          </a:bodyPr>
          <a:lstStyle/>
          <a:p>
            <a:r>
              <a:rPr lang="en-US" b="1" dirty="0"/>
              <a:t>p=4</a:t>
            </a:r>
          </a:p>
          <a:p>
            <a:r>
              <a:rPr lang="en-US" b="1" dirty="0"/>
              <a:t>n=16</a:t>
            </a:r>
          </a:p>
          <a:p>
            <a:r>
              <a:rPr lang="en-US" b="1" dirty="0"/>
              <a:t>4 processor &amp; 16 numbers</a:t>
            </a:r>
          </a:p>
          <a:p>
            <a:r>
              <a:rPr lang="en-US" b="1" dirty="0"/>
              <a:t>Inter process communication : 12</a:t>
            </a:r>
          </a:p>
        </p:txBody>
      </p:sp>
      <p:sp>
        <p:nvSpPr>
          <p:cNvPr id="8" name="Rectangle 7"/>
          <p:cNvSpPr/>
          <p:nvPr/>
        </p:nvSpPr>
        <p:spPr>
          <a:xfrm>
            <a:off x="9434818" y="4971871"/>
            <a:ext cx="2757182" cy="1200329"/>
          </a:xfrm>
          <a:prstGeom prst="rect">
            <a:avLst/>
          </a:prstGeom>
        </p:spPr>
        <p:txBody>
          <a:bodyPr wrap="square">
            <a:spAutoFit/>
          </a:bodyPr>
          <a:lstStyle/>
          <a:p>
            <a:r>
              <a:rPr lang="en-US" dirty="0">
                <a:solidFill>
                  <a:srgbClr val="FF0000"/>
                </a:solidFill>
              </a:rPr>
              <a:t>This reduction in communication was not enough to make the algorithm cost-optimal.</a:t>
            </a:r>
            <a:endParaRPr lang="en-IN" dirty="0">
              <a:solidFill>
                <a:srgbClr val="FF0000"/>
              </a:solidFill>
            </a:endParaRPr>
          </a:p>
        </p:txBody>
      </p:sp>
    </p:spTree>
    <p:extLst>
      <p:ext uri="{BB962C8B-B14F-4D97-AF65-F5344CB8AC3E}">
        <p14:creationId xmlns:p14="http://schemas.microsoft.com/office/powerpoint/2010/main" val="21332251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2800" dirty="0"/>
              <a:t>Illustrative Example – </a:t>
            </a:r>
            <a:r>
              <a:rPr lang="en-IN" sz="2800" dirty="0"/>
              <a:t>Adding n numbers cost-optimally</a:t>
            </a:r>
            <a:endParaRPr lang="en-US" sz="2800" dirty="0"/>
          </a:p>
        </p:txBody>
      </p:sp>
      <p:sp>
        <p:nvSpPr>
          <p:cNvPr id="7" name="TextBox 6"/>
          <p:cNvSpPr txBox="1"/>
          <p:nvPr/>
        </p:nvSpPr>
        <p:spPr>
          <a:xfrm>
            <a:off x="68439" y="5210590"/>
            <a:ext cx="3865161" cy="1200329"/>
          </a:xfrm>
          <a:prstGeom prst="rect">
            <a:avLst/>
          </a:prstGeom>
          <a:noFill/>
        </p:spPr>
        <p:txBody>
          <a:bodyPr wrap="none" rtlCol="0">
            <a:spAutoFit/>
          </a:bodyPr>
          <a:lstStyle/>
          <a:p>
            <a:r>
              <a:rPr lang="en-US" b="1" dirty="0"/>
              <a:t>p=4</a:t>
            </a:r>
          </a:p>
          <a:p>
            <a:r>
              <a:rPr lang="en-US" b="1" dirty="0"/>
              <a:t>n=16</a:t>
            </a:r>
          </a:p>
          <a:p>
            <a:r>
              <a:rPr lang="en-US" b="1" dirty="0"/>
              <a:t>4 processor &amp; 16 numbers</a:t>
            </a:r>
          </a:p>
          <a:p>
            <a:r>
              <a:rPr lang="en-US" b="1" dirty="0"/>
              <a:t>Inter process communication : 3</a:t>
            </a:r>
          </a:p>
        </p:txBody>
      </p:sp>
      <p:sp>
        <p:nvSpPr>
          <p:cNvPr id="2" name="Rectangle 1"/>
          <p:cNvSpPr/>
          <p:nvPr/>
        </p:nvSpPr>
        <p:spPr>
          <a:xfrm>
            <a:off x="103631" y="2199825"/>
            <a:ext cx="3713360" cy="3046988"/>
          </a:xfrm>
          <a:prstGeom prst="rect">
            <a:avLst/>
          </a:prstGeom>
        </p:spPr>
        <p:txBody>
          <a:bodyPr wrap="square">
            <a:spAutoFit/>
          </a:bodyPr>
          <a:lstStyle/>
          <a:p>
            <a:r>
              <a:rPr lang="en-US" sz="1600" dirty="0"/>
              <a:t>In the first step of this algorithm, each processing element locally </a:t>
            </a:r>
            <a:r>
              <a:rPr lang="en-US" sz="1600" b="1" dirty="0"/>
              <a:t>adds its n/p numbers in time </a:t>
            </a:r>
            <a:r>
              <a:rPr lang="el-GR" sz="1600" b="1" dirty="0"/>
              <a:t>Θ(</a:t>
            </a:r>
            <a:r>
              <a:rPr lang="en-IN" sz="1600" b="1" dirty="0"/>
              <a:t>n/p)</a:t>
            </a:r>
            <a:r>
              <a:rPr lang="en-US" sz="1600" dirty="0"/>
              <a:t>. Here it is </a:t>
            </a:r>
            <a:r>
              <a:rPr lang="el-GR" sz="1600" dirty="0">
                <a:solidFill>
                  <a:srgbClr val="FF0000"/>
                </a:solidFill>
              </a:rPr>
              <a:t>Θ</a:t>
            </a:r>
            <a:r>
              <a:rPr lang="en-US" sz="1600" dirty="0">
                <a:solidFill>
                  <a:srgbClr val="FF0000"/>
                </a:solidFill>
              </a:rPr>
              <a:t>(4).</a:t>
            </a:r>
          </a:p>
          <a:p>
            <a:endParaRPr lang="en-US" sz="1600" dirty="0">
              <a:solidFill>
                <a:srgbClr val="FF0000"/>
              </a:solidFill>
            </a:endParaRPr>
          </a:p>
          <a:p>
            <a:r>
              <a:rPr lang="en-US" sz="1600" dirty="0"/>
              <a:t>Summing the Partial Sums in Parallel, since each step </a:t>
            </a:r>
            <a:r>
              <a:rPr lang="en-US" sz="1600" b="1" dirty="0"/>
              <a:t>halves the number of sums</a:t>
            </a:r>
            <a:r>
              <a:rPr lang="en-US" sz="1600" dirty="0"/>
              <a:t>, the total number of steps required is </a:t>
            </a:r>
            <a:r>
              <a:rPr lang="en-US" sz="1600" b="1" dirty="0"/>
              <a:t>log₂ p</a:t>
            </a:r>
            <a:r>
              <a:rPr lang="en-US" sz="1600" dirty="0"/>
              <a:t>, which can be done in time </a:t>
            </a:r>
            <a:r>
              <a:rPr lang="el-GR" sz="1600" dirty="0">
                <a:solidFill>
                  <a:srgbClr val="FF0000"/>
                </a:solidFill>
              </a:rPr>
              <a:t>Θ</a:t>
            </a:r>
            <a:r>
              <a:rPr lang="en-US" sz="1600" dirty="0">
                <a:solidFill>
                  <a:srgbClr val="FF0000"/>
                </a:solidFill>
              </a:rPr>
              <a:t>(log p)</a:t>
            </a:r>
          </a:p>
          <a:p>
            <a:endParaRPr lang="en-US" sz="1600" dirty="0">
              <a:solidFill>
                <a:srgbClr val="FF0000"/>
              </a:solidFill>
            </a:endParaRPr>
          </a:p>
          <a:p>
            <a:r>
              <a:rPr lang="en-US" sz="1600" dirty="0">
                <a:solidFill>
                  <a:srgbClr val="FF0000"/>
                </a:solidFill>
              </a:rPr>
              <a:t>Total time is </a:t>
            </a:r>
            <a:r>
              <a:rPr lang="el-GR" sz="1600" dirty="0">
                <a:solidFill>
                  <a:srgbClr val="FF0000"/>
                </a:solidFill>
              </a:rPr>
              <a:t>Θ</a:t>
            </a:r>
            <a:r>
              <a:rPr lang="en-IN" sz="1600" dirty="0">
                <a:solidFill>
                  <a:srgbClr val="FF0000"/>
                </a:solidFill>
              </a:rPr>
              <a:t>(n/p +  log p)</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3600" y="2132884"/>
            <a:ext cx="5096586" cy="3229426"/>
          </a:xfrm>
          <a:prstGeom prst="rect">
            <a:avLst/>
          </a:prstGeom>
        </p:spPr>
      </p:pic>
    </p:spTree>
    <p:extLst>
      <p:ext uri="{BB962C8B-B14F-4D97-AF65-F5344CB8AC3E}">
        <p14:creationId xmlns:p14="http://schemas.microsoft.com/office/powerpoint/2010/main" val="28346973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a:t>The Effect of Granularity on Performance</a:t>
            </a:r>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lnSpcReduction="10000"/>
          </a:bodyPr>
          <a:lstStyle/>
          <a:p>
            <a:r>
              <a:rPr lang="en-IN" sz="2000" b="1" dirty="0"/>
              <a:t>Cost Analysis</a:t>
            </a:r>
          </a:p>
          <a:p>
            <a:pPr marL="457200" lvl="1" indent="0">
              <a:buNone/>
            </a:pPr>
            <a:r>
              <a:rPr lang="en-IN" sz="1600" dirty="0"/>
              <a:t>Cost is defined as the total work done across all processing elements, i.e.,</a:t>
            </a:r>
          </a:p>
          <a:p>
            <a:pPr marL="457200" lvl="1" indent="0">
              <a:buNone/>
            </a:pPr>
            <a:r>
              <a:rPr lang="en-IN" sz="1600" dirty="0"/>
              <a:t>Cost = Parallel Runtime × Number of Processors </a:t>
            </a:r>
          </a:p>
          <a:p>
            <a:pPr marL="457200" lvl="1" indent="0">
              <a:buNone/>
            </a:pPr>
            <a:r>
              <a:rPr lang="en-IN" sz="1600" dirty="0"/>
              <a:t>C = </a:t>
            </a:r>
            <a:r>
              <a:rPr lang="en-IN" sz="1600" dirty="0" err="1"/>
              <a:t>Tp</a:t>
            </a:r>
            <a:r>
              <a:rPr lang="en-IN" sz="1600" dirty="0"/>
              <a:t> x p</a:t>
            </a:r>
          </a:p>
          <a:p>
            <a:pPr marL="457200" lvl="1" indent="0">
              <a:buNone/>
            </a:pPr>
            <a:r>
              <a:rPr lang="en-IN" sz="1600" dirty="0"/>
              <a:t>C = </a:t>
            </a:r>
            <a:r>
              <a:rPr lang="el-GR" sz="1600" dirty="0"/>
              <a:t>Θ(</a:t>
            </a:r>
            <a:r>
              <a:rPr lang="en-US" sz="1600" dirty="0"/>
              <a:t> </a:t>
            </a:r>
            <a:r>
              <a:rPr lang="en-IN" sz="1600" dirty="0"/>
              <a:t>n/p + </a:t>
            </a:r>
            <a:r>
              <a:rPr lang="en-IN" sz="1600" dirty="0" err="1"/>
              <a:t>logp</a:t>
            </a:r>
            <a:r>
              <a:rPr lang="en-IN" sz="1600" dirty="0"/>
              <a:t>) x p = </a:t>
            </a:r>
            <a:r>
              <a:rPr lang="el-GR" sz="1600" dirty="0"/>
              <a:t>Θ(</a:t>
            </a:r>
            <a:r>
              <a:rPr lang="en-IN" sz="1600" dirty="0"/>
              <a:t>n + p </a:t>
            </a:r>
            <a:r>
              <a:rPr lang="en-IN" sz="1600" dirty="0" err="1"/>
              <a:t>logp</a:t>
            </a:r>
            <a:r>
              <a:rPr lang="en-IN" sz="1600" dirty="0"/>
              <a:t>)</a:t>
            </a:r>
          </a:p>
          <a:p>
            <a:r>
              <a:rPr lang="en-US" sz="2000" b="1" dirty="0"/>
              <a:t>Cost-Optimality Condition</a:t>
            </a:r>
          </a:p>
          <a:p>
            <a:r>
              <a:rPr lang="en-US" sz="2000" dirty="0"/>
              <a:t>A parallel algorithm is </a:t>
            </a:r>
            <a:r>
              <a:rPr lang="en-US" sz="2000" b="1" dirty="0"/>
              <a:t>cost-optimal</a:t>
            </a:r>
            <a:r>
              <a:rPr lang="en-US" sz="2000" dirty="0"/>
              <a:t> if its total cost matches the best-known </a:t>
            </a:r>
            <a:r>
              <a:rPr lang="en-US" sz="2000" b="1" dirty="0"/>
              <a:t>serial runtime</a:t>
            </a:r>
            <a:r>
              <a:rPr lang="en-US" sz="2000" dirty="0"/>
              <a:t>, which is </a:t>
            </a:r>
            <a:r>
              <a:rPr lang="en-US" sz="2000" b="1" dirty="0"/>
              <a:t>Θ(n) for summation</a:t>
            </a:r>
            <a:r>
              <a:rPr lang="en-US" sz="2000" dirty="0"/>
              <a:t>.</a:t>
            </a:r>
          </a:p>
          <a:p>
            <a:r>
              <a:rPr lang="en-US" sz="2000" dirty="0"/>
              <a:t>This holds </a:t>
            </a:r>
            <a:r>
              <a:rPr lang="en-US" sz="2000" b="1" dirty="0"/>
              <a:t>if and only if</a:t>
            </a:r>
            <a:r>
              <a:rPr lang="en-US" sz="2000" dirty="0"/>
              <a:t>:</a:t>
            </a:r>
          </a:p>
          <a:p>
            <a:pPr marL="457200" lvl="1" indent="0">
              <a:buNone/>
            </a:pPr>
            <a:r>
              <a:rPr lang="en-US" sz="1600" dirty="0"/>
              <a:t>	n=</a:t>
            </a:r>
            <a:r>
              <a:rPr lang="en-US" sz="1600" dirty="0">
                <a:solidFill>
                  <a:srgbClr val="FF0000"/>
                </a:solidFill>
              </a:rPr>
              <a:t>Ω</a:t>
            </a:r>
            <a:r>
              <a:rPr lang="en-US" sz="1600" dirty="0"/>
              <a:t>(p log⁡ p)</a:t>
            </a:r>
          </a:p>
          <a:p>
            <a:pPr marL="457200" lvl="1" indent="0">
              <a:buNone/>
            </a:pPr>
            <a:r>
              <a:rPr lang="en-US" sz="1600" dirty="0"/>
              <a:t>This condition ensures that the additional overhead from parallelism (p </a:t>
            </a:r>
            <a:r>
              <a:rPr lang="en-US" sz="1600" dirty="0" err="1"/>
              <a:t>logp</a:t>
            </a:r>
            <a:r>
              <a:rPr lang="en-US" sz="1600" dirty="0"/>
              <a:t>) does not dominate the cost.</a:t>
            </a:r>
            <a:endParaRPr lang="en-IN" sz="1600" dirty="0"/>
          </a:p>
        </p:txBody>
      </p:sp>
    </p:spTree>
    <p:extLst>
      <p:ext uri="{BB962C8B-B14F-4D97-AF65-F5344CB8AC3E}">
        <p14:creationId xmlns:p14="http://schemas.microsoft.com/office/powerpoint/2010/main" val="210679055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a:t>The Effect of Granularity on Performance</a:t>
            </a:r>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endParaRPr lang="en-IN" sz="1600" dirty="0"/>
          </a:p>
        </p:txBody>
      </p:sp>
      <p:grpSp>
        <p:nvGrpSpPr>
          <p:cNvPr id="5" name="Group 5"/>
          <p:cNvGrpSpPr>
            <a:grpSpLocks/>
          </p:cNvGrpSpPr>
          <p:nvPr/>
        </p:nvGrpSpPr>
        <p:grpSpPr bwMode="auto">
          <a:xfrm>
            <a:off x="1371600" y="1825508"/>
            <a:ext cx="8181564" cy="4499922"/>
            <a:chOff x="-38100" y="624869"/>
            <a:chExt cx="8181564" cy="4498799"/>
          </a:xfrm>
        </p:grpSpPr>
        <p:graphicFrame>
          <p:nvGraphicFramePr>
            <p:cNvPr id="6" name="Object 3"/>
            <p:cNvGraphicFramePr>
              <a:graphicFrameLocks noChangeAspect="1"/>
            </p:cNvGraphicFramePr>
            <p:nvPr>
              <p:extLst>
                <p:ext uri="{D42A27DB-BD31-4B8C-83A1-F6EECF244321}">
                  <p14:modId xmlns:p14="http://schemas.microsoft.com/office/powerpoint/2010/main" val="878390797"/>
                </p:ext>
              </p:extLst>
            </p:nvPr>
          </p:nvGraphicFramePr>
          <p:xfrm>
            <a:off x="914400" y="624869"/>
            <a:ext cx="7229064" cy="4172931"/>
          </p:xfrm>
          <a:graphic>
            <a:graphicData uri="http://schemas.openxmlformats.org/presentationml/2006/ole">
              <mc:AlternateContent xmlns:mc="http://schemas.openxmlformats.org/markup-compatibility/2006">
                <mc:Choice xmlns:v="urn:schemas-microsoft-com:vml" Requires="v">
                  <p:oleObj spid="_x0000_s2060" name="Chart" r:id="rId3" imgW="9525305" imgH="5496154" progId="Excel.Chart.8">
                    <p:embed/>
                  </p:oleObj>
                </mc:Choice>
                <mc:Fallback>
                  <p:oleObj name="Chart" r:id="rId3" imgW="9525305" imgH="5496154" progId="Excel.Chart.8">
                    <p:embed/>
                    <p:pic>
                      <p:nvPicPr>
                        <p:cNvPr id="1332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624869"/>
                          <a:ext cx="7229064" cy="4172931"/>
                        </a:xfrm>
                        <a:prstGeom prst="rect">
                          <a:avLst/>
                        </a:prstGeom>
                        <a:noFill/>
                        <a:ln>
                          <a:noFill/>
                        </a:ln>
                        <a:effectLst/>
                      </p:spPr>
                    </p:pic>
                  </p:oleObj>
                </mc:Fallback>
              </mc:AlternateContent>
            </a:graphicData>
          </a:graphic>
        </p:graphicFrame>
        <p:sp>
          <p:nvSpPr>
            <p:cNvPr id="8" name="Text Box 5"/>
            <p:cNvSpPr txBox="1">
              <a:spLocks noChangeArrowheads="1"/>
            </p:cNvSpPr>
            <p:nvPr/>
          </p:nvSpPr>
          <p:spPr bwMode="auto">
            <a:xfrm>
              <a:off x="1761066" y="4666468"/>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algn="ctr" eaLnBrk="1" hangingPunct="1">
                <a:spcBef>
                  <a:spcPct val="50000"/>
                </a:spcBef>
                <a:buFontTx/>
                <a:buNone/>
              </a:pPr>
              <a:r>
                <a:rPr lang="en-US" altLang="en-US" sz="2400" b="1" dirty="0">
                  <a:solidFill>
                    <a:srgbClr val="0000FF"/>
                  </a:solidFill>
                  <a:latin typeface="Arial" panose="020B0604020202020204" pitchFamily="34" charset="0"/>
                </a:rPr>
                <a:t>processors</a:t>
              </a:r>
            </a:p>
          </p:txBody>
        </p:sp>
        <p:sp>
          <p:nvSpPr>
            <p:cNvPr id="9" name="Text Box 6"/>
            <p:cNvSpPr txBox="1">
              <a:spLocks noChangeArrowheads="1"/>
            </p:cNvSpPr>
            <p:nvPr/>
          </p:nvSpPr>
          <p:spPr bwMode="auto">
            <a:xfrm>
              <a:off x="-38100" y="2254134"/>
              <a:ext cx="1295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b="1" dirty="0">
                  <a:solidFill>
                    <a:srgbClr val="0000FF"/>
                  </a:solidFill>
                  <a:latin typeface="Arial" panose="020B0604020202020204" pitchFamily="34" charset="0"/>
                </a:rPr>
                <a:t>time</a:t>
              </a:r>
            </a:p>
          </p:txBody>
        </p:sp>
      </p:grpSp>
      <p:sp>
        <p:nvSpPr>
          <p:cNvPr id="11" name="TextBox 10"/>
          <p:cNvSpPr txBox="1">
            <a:spLocks noChangeArrowheads="1"/>
          </p:cNvSpPr>
          <p:nvPr/>
        </p:nvSpPr>
        <p:spPr bwMode="auto">
          <a:xfrm>
            <a:off x="3170766" y="1541965"/>
            <a:ext cx="5527675"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a:spcBef>
                <a:spcPct val="0"/>
              </a:spcBef>
              <a:buFontTx/>
              <a:buNone/>
            </a:pPr>
            <a:r>
              <a:rPr lang="en-US" altLang="en-US" sz="2200" dirty="0">
                <a:solidFill>
                  <a:srgbClr val="080808"/>
                </a:solidFill>
                <a:latin typeface="Arial" panose="020B0604020202020204" pitchFamily="34" charset="0"/>
                <a:sym typeface="Symbol" panose="05050102010706020507" pitchFamily="18" charset="2"/>
              </a:rPr>
              <a:t>Execution time for parallel portion (</a:t>
            </a:r>
            <a:r>
              <a:rPr lang="en-US" altLang="en-US" sz="2200" i="1" dirty="0">
                <a:solidFill>
                  <a:srgbClr val="080808"/>
                </a:solidFill>
                <a:latin typeface="Arial" panose="020B0604020202020204" pitchFamily="34" charset="0"/>
                <a:sym typeface="Symbol" panose="05050102010706020507" pitchFamily="18" charset="2"/>
              </a:rPr>
              <a:t>n</a:t>
            </a:r>
            <a:r>
              <a:rPr lang="en-US" altLang="en-US" sz="2200" dirty="0">
                <a:solidFill>
                  <a:srgbClr val="080808"/>
                </a:solidFill>
                <a:latin typeface="Arial" panose="020B0604020202020204" pitchFamily="34" charset="0"/>
                <a:sym typeface="Symbol" panose="05050102010706020507" pitchFamily="18" charset="2"/>
              </a:rPr>
              <a:t>)/</a:t>
            </a:r>
            <a:r>
              <a:rPr lang="en-US" altLang="en-US" sz="2200" i="1" dirty="0">
                <a:solidFill>
                  <a:srgbClr val="080808"/>
                </a:solidFill>
                <a:latin typeface="Arial" panose="020B0604020202020204" pitchFamily="34" charset="0"/>
                <a:sym typeface="Symbol" panose="05050102010706020507" pitchFamily="18" charset="2"/>
              </a:rPr>
              <a:t>p</a:t>
            </a:r>
            <a:endParaRPr lang="en-US" altLang="en-US" sz="2200" dirty="0">
              <a:solidFill>
                <a:srgbClr val="080808"/>
              </a:solidFill>
              <a:latin typeface="Arial" panose="020B0604020202020204" pitchFamily="34" charset="0"/>
            </a:endParaRPr>
          </a:p>
        </p:txBody>
      </p:sp>
    </p:spTree>
    <p:extLst>
      <p:ext uri="{BB962C8B-B14F-4D97-AF65-F5344CB8AC3E}">
        <p14:creationId xmlns:p14="http://schemas.microsoft.com/office/powerpoint/2010/main" val="146882787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a:t>The Effect of Granularity on Performance</a:t>
            </a:r>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endParaRPr lang="en-IN" sz="1600" dirty="0"/>
          </a:p>
        </p:txBody>
      </p:sp>
      <p:grpSp>
        <p:nvGrpSpPr>
          <p:cNvPr id="10" name="Group 4"/>
          <p:cNvGrpSpPr>
            <a:grpSpLocks/>
          </p:cNvGrpSpPr>
          <p:nvPr/>
        </p:nvGrpSpPr>
        <p:grpSpPr bwMode="auto">
          <a:xfrm>
            <a:off x="1681163" y="2586038"/>
            <a:ext cx="8749770" cy="3413442"/>
            <a:chOff x="381000" y="1828799"/>
            <a:chExt cx="8229599" cy="2746376"/>
          </a:xfrm>
        </p:grpSpPr>
        <p:graphicFrame>
          <p:nvGraphicFramePr>
            <p:cNvPr id="11" name="Object 3"/>
            <p:cNvGraphicFramePr>
              <a:graphicFrameLocks noChangeAspect="1"/>
            </p:cNvGraphicFramePr>
            <p:nvPr/>
          </p:nvGraphicFramePr>
          <p:xfrm>
            <a:off x="1142999" y="1828799"/>
            <a:ext cx="7467600" cy="2285999"/>
          </p:xfrm>
          <a:graphic>
            <a:graphicData uri="http://schemas.openxmlformats.org/presentationml/2006/ole">
              <mc:AlternateContent xmlns:mc="http://schemas.openxmlformats.org/markup-compatibility/2006">
                <mc:Choice xmlns:v="urn:schemas-microsoft-com:vml" Requires="v">
                  <p:oleObj spid="_x0000_s3083" name="Chart" r:id="rId3" imgW="9525305" imgH="5496154" progId="Excel.Chart.8">
                    <p:embed/>
                  </p:oleObj>
                </mc:Choice>
                <mc:Fallback>
                  <p:oleObj name="Chart" r:id="rId3" imgW="9525305" imgH="5496154" progId="Excel.Chart.8">
                    <p:embed/>
                    <p:pic>
                      <p:nvPicPr>
                        <p:cNvPr id="14343"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999" y="1828799"/>
                          <a:ext cx="7467600" cy="2285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 name="Rectangle 6"/>
            <p:cNvSpPr>
              <a:spLocks noChangeArrowheads="1"/>
            </p:cNvSpPr>
            <p:nvPr/>
          </p:nvSpPr>
          <p:spPr bwMode="auto">
            <a:xfrm>
              <a:off x="3581400" y="41179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a:solidFill>
                    <a:srgbClr val="0000FF"/>
                  </a:solidFill>
                  <a:latin typeface="Arial" panose="020B0604020202020204" pitchFamily="34" charset="0"/>
                </a:rPr>
                <a:t>processors</a:t>
              </a:r>
            </a:p>
          </p:txBody>
        </p:sp>
        <p:sp>
          <p:nvSpPr>
            <p:cNvPr id="13" name="Rectangle 7"/>
            <p:cNvSpPr>
              <a:spLocks noChangeArrowheads="1"/>
            </p:cNvSpPr>
            <p:nvPr/>
          </p:nvSpPr>
          <p:spPr bwMode="auto">
            <a:xfrm>
              <a:off x="381000" y="26701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b="1">
                  <a:solidFill>
                    <a:srgbClr val="0000FF"/>
                  </a:solidFill>
                  <a:latin typeface="Arial" panose="020B0604020202020204" pitchFamily="34" charset="0"/>
                </a:rPr>
                <a:t>time</a:t>
              </a:r>
            </a:p>
          </p:txBody>
        </p:sp>
      </p:grpSp>
      <p:sp>
        <p:nvSpPr>
          <p:cNvPr id="2" name="Rectangle 1"/>
          <p:cNvSpPr/>
          <p:nvPr/>
        </p:nvSpPr>
        <p:spPr>
          <a:xfrm>
            <a:off x="3303844" y="2070401"/>
            <a:ext cx="6144956" cy="461665"/>
          </a:xfrm>
          <a:prstGeom prst="rect">
            <a:avLst/>
          </a:prstGeom>
        </p:spPr>
        <p:txBody>
          <a:bodyPr wrap="square">
            <a:spAutoFit/>
          </a:bodyPr>
          <a:lstStyle/>
          <a:p>
            <a:r>
              <a:rPr lang="en-US" altLang="en-US" sz="2400" b="1" dirty="0">
                <a:sym typeface="Symbol" panose="05050102010706020507" pitchFamily="18" charset="2"/>
              </a:rPr>
              <a:t>Time for communication     (</a:t>
            </a:r>
            <a:r>
              <a:rPr lang="en-US" altLang="en-US" sz="2400" b="1" i="1" dirty="0" err="1">
                <a:sym typeface="Symbol" panose="05050102010706020507" pitchFamily="18" charset="2"/>
              </a:rPr>
              <a:t>n</a:t>
            </a:r>
            <a:r>
              <a:rPr lang="en-US" altLang="en-US" sz="2400" b="1" dirty="0" err="1">
                <a:sym typeface="Symbol" panose="05050102010706020507" pitchFamily="18" charset="2"/>
              </a:rPr>
              <a:t>,</a:t>
            </a:r>
            <a:r>
              <a:rPr lang="en-US" altLang="en-US" sz="2400" b="1" i="1" dirty="0" err="1">
                <a:sym typeface="Symbol" panose="05050102010706020507" pitchFamily="18" charset="2"/>
              </a:rPr>
              <a:t>p</a:t>
            </a:r>
            <a:r>
              <a:rPr lang="en-US" altLang="en-US" sz="2400" b="1" dirty="0">
                <a:sym typeface="Symbol" panose="05050102010706020507" pitchFamily="18" charset="2"/>
              </a:rPr>
              <a:t>)</a:t>
            </a:r>
            <a:endParaRPr lang="en-IN" sz="2400" b="1" dirty="0"/>
          </a:p>
        </p:txBody>
      </p:sp>
    </p:spTree>
    <p:extLst>
      <p:ext uri="{BB962C8B-B14F-4D97-AF65-F5344CB8AC3E}">
        <p14:creationId xmlns:p14="http://schemas.microsoft.com/office/powerpoint/2010/main" val="50392253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a:t>The Effect of Granularity on Performance</a:t>
            </a:r>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endParaRPr lang="en-IN" sz="1600" dirty="0"/>
          </a:p>
        </p:txBody>
      </p:sp>
      <p:grpSp>
        <p:nvGrpSpPr>
          <p:cNvPr id="10" name="Group 4"/>
          <p:cNvGrpSpPr>
            <a:grpSpLocks/>
          </p:cNvGrpSpPr>
          <p:nvPr/>
        </p:nvGrpSpPr>
        <p:grpSpPr bwMode="auto">
          <a:xfrm>
            <a:off x="1681163" y="3631776"/>
            <a:ext cx="5347082" cy="2367705"/>
            <a:chOff x="381000" y="2670175"/>
            <a:chExt cx="5029200" cy="1905000"/>
          </a:xfrm>
        </p:grpSpPr>
        <p:sp>
          <p:nvSpPr>
            <p:cNvPr id="12" name="Rectangle 6"/>
            <p:cNvSpPr>
              <a:spLocks noChangeArrowheads="1"/>
            </p:cNvSpPr>
            <p:nvPr/>
          </p:nvSpPr>
          <p:spPr bwMode="auto">
            <a:xfrm>
              <a:off x="3581400" y="4117975"/>
              <a:ext cx="1828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US" altLang="en-US" sz="2400" b="1">
                  <a:solidFill>
                    <a:srgbClr val="0000FF"/>
                  </a:solidFill>
                  <a:latin typeface="Arial" panose="020B0604020202020204" pitchFamily="34" charset="0"/>
                </a:rPr>
                <a:t>processors</a:t>
              </a:r>
            </a:p>
          </p:txBody>
        </p:sp>
        <p:sp>
          <p:nvSpPr>
            <p:cNvPr id="13" name="Rectangle 7"/>
            <p:cNvSpPr>
              <a:spLocks noChangeArrowheads="1"/>
            </p:cNvSpPr>
            <p:nvPr/>
          </p:nvSpPr>
          <p:spPr bwMode="auto">
            <a:xfrm>
              <a:off x="381000" y="2670175"/>
              <a:ext cx="811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US" altLang="en-US" sz="2400" b="1">
                  <a:solidFill>
                    <a:srgbClr val="0000FF"/>
                  </a:solidFill>
                  <a:latin typeface="Arial" panose="020B0604020202020204" pitchFamily="34" charset="0"/>
                </a:rPr>
                <a:t>time</a:t>
              </a:r>
            </a:p>
          </p:txBody>
        </p:sp>
      </p:grpSp>
      <p:sp>
        <p:nvSpPr>
          <p:cNvPr id="2" name="Rectangle 1"/>
          <p:cNvSpPr/>
          <p:nvPr/>
        </p:nvSpPr>
        <p:spPr>
          <a:xfrm>
            <a:off x="3303843" y="2070401"/>
            <a:ext cx="7685889" cy="461665"/>
          </a:xfrm>
          <a:prstGeom prst="rect">
            <a:avLst/>
          </a:prstGeom>
        </p:spPr>
        <p:txBody>
          <a:bodyPr wrap="square">
            <a:spAutoFit/>
          </a:bodyPr>
          <a:lstStyle/>
          <a:p>
            <a:r>
              <a:rPr lang="en-US" altLang="en-US" sz="2400" b="1" dirty="0" smtClean="0">
                <a:sym typeface="Symbol" panose="05050102010706020507" pitchFamily="18" charset="2"/>
              </a:rPr>
              <a:t>Execution Time of parallel portion </a:t>
            </a:r>
            <a:r>
              <a:rPr lang="en-US" altLang="en-US" sz="2400" b="1" dirty="0">
                <a:sym typeface="Symbol" panose="05050102010706020507" pitchFamily="18" charset="2"/>
              </a:rPr>
              <a:t>(</a:t>
            </a:r>
            <a:r>
              <a:rPr lang="en-US" altLang="en-US" sz="2400" b="1" i="1" dirty="0">
                <a:sym typeface="Symbol" panose="05050102010706020507" pitchFamily="18" charset="2"/>
              </a:rPr>
              <a:t>n</a:t>
            </a:r>
            <a:r>
              <a:rPr lang="en-US" altLang="en-US" sz="2400" b="1" dirty="0">
                <a:sym typeface="Symbol" panose="05050102010706020507" pitchFamily="18" charset="2"/>
              </a:rPr>
              <a:t>)/</a:t>
            </a:r>
            <a:r>
              <a:rPr lang="en-US" altLang="en-US" sz="2400" b="1" i="1" dirty="0">
                <a:sym typeface="Symbol" panose="05050102010706020507" pitchFamily="18" charset="2"/>
              </a:rPr>
              <a:t>p</a:t>
            </a:r>
            <a:r>
              <a:rPr lang="en-US" altLang="en-US" sz="2400" b="1" dirty="0">
                <a:sym typeface="Symbol" panose="05050102010706020507" pitchFamily="18" charset="2"/>
              </a:rPr>
              <a:t> + (</a:t>
            </a:r>
            <a:r>
              <a:rPr lang="en-US" altLang="en-US" sz="2400" b="1" i="1" dirty="0" err="1">
                <a:sym typeface="Symbol" panose="05050102010706020507" pitchFamily="18" charset="2"/>
              </a:rPr>
              <a:t>n</a:t>
            </a:r>
            <a:r>
              <a:rPr lang="en-US" altLang="en-US" sz="2400" b="1" dirty="0" err="1">
                <a:sym typeface="Symbol" panose="05050102010706020507" pitchFamily="18" charset="2"/>
              </a:rPr>
              <a:t>,</a:t>
            </a:r>
            <a:r>
              <a:rPr lang="en-US" altLang="en-US" sz="2400" b="1" i="1" dirty="0" err="1">
                <a:sym typeface="Symbol" panose="05050102010706020507" pitchFamily="18" charset="2"/>
              </a:rPr>
              <a:t>p</a:t>
            </a:r>
            <a:r>
              <a:rPr lang="en-US" altLang="en-US" sz="2400" b="1" dirty="0">
                <a:sym typeface="Symbol" panose="05050102010706020507" pitchFamily="18" charset="2"/>
              </a:rPr>
              <a:t>)</a:t>
            </a:r>
            <a:endParaRPr lang="en-IN" sz="2400" b="1" dirty="0"/>
          </a:p>
        </p:txBody>
      </p:sp>
      <p:graphicFrame>
        <p:nvGraphicFramePr>
          <p:cNvPr id="9" name="Object 3"/>
          <p:cNvGraphicFramePr>
            <a:graphicFrameLocks noChangeAspect="1"/>
          </p:cNvGraphicFramePr>
          <p:nvPr>
            <p:extLst>
              <p:ext uri="{D42A27DB-BD31-4B8C-83A1-F6EECF244321}">
                <p14:modId xmlns:p14="http://schemas.microsoft.com/office/powerpoint/2010/main" val="2624598133"/>
              </p:ext>
            </p:extLst>
          </p:nvPr>
        </p:nvGraphicFramePr>
        <p:xfrm>
          <a:off x="2870200" y="2998928"/>
          <a:ext cx="7543800" cy="2286000"/>
        </p:xfrm>
        <a:graphic>
          <a:graphicData uri="http://schemas.openxmlformats.org/presentationml/2006/ole">
            <mc:AlternateContent xmlns:mc="http://schemas.openxmlformats.org/markup-compatibility/2006">
              <mc:Choice xmlns:v="urn:schemas-microsoft-com:vml" Requires="v">
                <p:oleObj spid="_x0000_s4107" name="Chart" r:id="rId3" imgW="9525305" imgH="5496154" progId="Excel.Chart.8">
                  <p:embed/>
                </p:oleObj>
              </mc:Choice>
              <mc:Fallback>
                <p:oleObj name="Chart" r:id="rId3" imgW="9525305" imgH="5496154" progId="Excel.Chart.8">
                  <p:embed/>
                  <p:pic>
                    <p:nvPicPr>
                      <p:cNvPr id="15364"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70200" y="2998928"/>
                        <a:ext cx="7543800"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357276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overhead</a:t>
            </a:r>
            <a:endParaRPr lang="en-IN" dirty="0"/>
          </a:p>
        </p:txBody>
      </p:sp>
      <p:sp>
        <p:nvSpPr>
          <p:cNvPr id="3" name="Content Placeholder 2"/>
          <p:cNvSpPr>
            <a:spLocks noGrp="1"/>
          </p:cNvSpPr>
          <p:nvPr>
            <p:ph idx="1"/>
          </p:nvPr>
        </p:nvSpPr>
        <p:spPr>
          <a:xfrm>
            <a:off x="1115568" y="2478024"/>
            <a:ext cx="10584688" cy="4009136"/>
          </a:xfrm>
        </p:spPr>
        <p:txBody>
          <a:bodyPr>
            <a:normAutofit lnSpcReduction="10000"/>
          </a:bodyPr>
          <a:lstStyle/>
          <a:p>
            <a:r>
              <a:rPr lang="en-US" dirty="0"/>
              <a:t>1) </a:t>
            </a:r>
            <a:r>
              <a:rPr lang="en-US" dirty="0" err="1"/>
              <a:t>Interprocess</a:t>
            </a:r>
            <a:r>
              <a:rPr lang="en-US" dirty="0"/>
              <a:t> Interaction  (most significant)</a:t>
            </a:r>
          </a:p>
          <a:p>
            <a:r>
              <a:rPr lang="en-US" dirty="0"/>
              <a:t>2) Idling </a:t>
            </a:r>
          </a:p>
          <a:p>
            <a:pPr lvl="1"/>
            <a:r>
              <a:rPr lang="en-US" dirty="0" err="1"/>
              <a:t>arised</a:t>
            </a:r>
            <a:r>
              <a:rPr lang="en-US" dirty="0"/>
              <a:t> due to improper load balance, </a:t>
            </a:r>
          </a:p>
          <a:p>
            <a:pPr lvl="1"/>
            <a:r>
              <a:rPr lang="en-US" dirty="0"/>
              <a:t>synchronization, </a:t>
            </a:r>
          </a:p>
          <a:p>
            <a:pPr lvl="1"/>
            <a:r>
              <a:rPr lang="en-US" dirty="0"/>
              <a:t>presence of serial components in a program.</a:t>
            </a:r>
          </a:p>
          <a:p>
            <a:r>
              <a:rPr lang="en-US" dirty="0"/>
              <a:t>3) Excess Computation</a:t>
            </a:r>
          </a:p>
          <a:p>
            <a:pPr lvl="1"/>
            <a:r>
              <a:rPr lang="en-US" dirty="0"/>
              <a:t>The difference in computation performed by the parallel program and the best serial program.</a:t>
            </a:r>
            <a:endParaRPr lang="en-IN" dirty="0"/>
          </a:p>
        </p:txBody>
      </p:sp>
    </p:spTree>
    <p:extLst>
      <p:ext uri="{BB962C8B-B14F-4D97-AF65-F5344CB8AC3E}">
        <p14:creationId xmlns:p14="http://schemas.microsoft.com/office/powerpoint/2010/main" val="274620129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3600" dirty="0" smtClean="0"/>
              <a:t>Scalability of Parallel Systems</a:t>
            </a:r>
            <a:endParaRPr lang="en-US" sz="36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3229" y="1728216"/>
            <a:ext cx="9270104" cy="5299265"/>
          </a:xfrm>
        </p:spPr>
      </p:pic>
    </p:spTree>
    <p:extLst>
      <p:ext uri="{BB962C8B-B14F-4D97-AF65-F5344CB8AC3E}">
        <p14:creationId xmlns:p14="http://schemas.microsoft.com/office/powerpoint/2010/main" val="16789182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Scalability of Parallel </a:t>
            </a:r>
            <a:r>
              <a:rPr lang="en-IN" sz="3600" dirty="0" smtClean="0"/>
              <a:t>Systems -</a:t>
            </a:r>
            <a:r>
              <a:rPr lang="en-US" altLang="en-US" sz="3600" dirty="0"/>
              <a:t>Amdahl’s Law</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pPr>
              <a:buNone/>
              <a:defRPr/>
            </a:pPr>
            <a:r>
              <a:rPr lang="en-US" altLang="en-US" kern="0" dirty="0"/>
              <a:t>Let </a:t>
            </a:r>
            <a:r>
              <a:rPr lang="en-US" altLang="en-US" i="1" kern="0" dirty="0"/>
              <a:t>f</a:t>
            </a:r>
            <a:r>
              <a:rPr lang="en-US" altLang="en-US" kern="0" dirty="0"/>
              <a:t> be the fraction of operations in a computation that must be performed sequentially, </a:t>
            </a:r>
            <a:r>
              <a:rPr lang="en-US" altLang="en-US" kern="0" dirty="0" smtClean="0"/>
              <a:t>  where </a:t>
            </a:r>
            <a:r>
              <a:rPr lang="en-US" altLang="en-US" kern="0" dirty="0"/>
              <a:t>0 </a:t>
            </a:r>
            <a:r>
              <a:rPr lang="en-US" altLang="en-US" kern="0" dirty="0">
                <a:cs typeface="Arial" panose="020B0604020202020204" pitchFamily="34" charset="0"/>
              </a:rPr>
              <a:t>≤ </a:t>
            </a:r>
            <a:r>
              <a:rPr lang="en-US" altLang="en-US" i="1" kern="0" dirty="0">
                <a:cs typeface="Arial" panose="020B0604020202020204" pitchFamily="34" charset="0"/>
              </a:rPr>
              <a:t>f </a:t>
            </a:r>
            <a:r>
              <a:rPr lang="en-US" altLang="en-US" kern="0" dirty="0">
                <a:cs typeface="Arial" panose="020B0604020202020204" pitchFamily="34" charset="0"/>
              </a:rPr>
              <a:t>≤ 1. </a:t>
            </a:r>
          </a:p>
          <a:p>
            <a:pPr>
              <a:buNone/>
              <a:defRPr/>
            </a:pPr>
            <a:r>
              <a:rPr lang="en-US" altLang="en-US" kern="0" dirty="0" smtClean="0">
                <a:cs typeface="Arial" panose="020B0604020202020204" pitchFamily="34" charset="0"/>
              </a:rPr>
              <a:t>The </a:t>
            </a:r>
            <a:r>
              <a:rPr lang="en-US" altLang="en-US" kern="0" dirty="0">
                <a:cs typeface="Arial" panose="020B0604020202020204" pitchFamily="34" charset="0"/>
              </a:rPr>
              <a:t>maximum speedup </a:t>
            </a:r>
            <a:r>
              <a:rPr lang="en-US" altLang="en-US" i="1" kern="0" dirty="0">
                <a:cs typeface="Arial" panose="020B0604020202020204" pitchFamily="34" charset="0"/>
                <a:sym typeface="Symbol" panose="05050102010706020507" pitchFamily="18" charset="2"/>
              </a:rPr>
              <a:t> </a:t>
            </a:r>
            <a:r>
              <a:rPr lang="en-US" altLang="en-US" kern="0" dirty="0">
                <a:cs typeface="Arial" panose="020B0604020202020204" pitchFamily="34" charset="0"/>
                <a:sym typeface="Symbol" panose="05050102010706020507" pitchFamily="18" charset="2"/>
              </a:rPr>
              <a:t> </a:t>
            </a:r>
          </a:p>
          <a:p>
            <a:pPr>
              <a:buNone/>
              <a:defRPr/>
            </a:pPr>
            <a:r>
              <a:rPr lang="en-US" altLang="en-US" kern="0" dirty="0">
                <a:cs typeface="Arial" panose="020B0604020202020204" pitchFamily="34" charset="0"/>
                <a:sym typeface="Symbol" panose="05050102010706020507" pitchFamily="18" charset="2"/>
              </a:rPr>
              <a:t>achievable by a parallel computer with </a:t>
            </a:r>
            <a:r>
              <a:rPr lang="en-US" altLang="en-US" i="1" kern="0" dirty="0">
                <a:cs typeface="Arial" panose="020B0604020202020204" pitchFamily="34" charset="0"/>
                <a:sym typeface="Symbol" panose="05050102010706020507" pitchFamily="18" charset="2"/>
              </a:rPr>
              <a:t>n</a:t>
            </a:r>
            <a:r>
              <a:rPr lang="en-US" altLang="en-US" kern="0" dirty="0">
                <a:cs typeface="Arial" panose="020B0604020202020204" pitchFamily="34" charset="0"/>
                <a:sym typeface="Symbol" panose="05050102010706020507" pitchFamily="18" charset="2"/>
              </a:rPr>
              <a:t> processors is </a:t>
            </a:r>
            <a:endParaRPr lang="en-US" altLang="en-US" kern="0" dirty="0">
              <a:cs typeface="Arial" panose="020B0604020202020204" pitchFamily="34" charset="0"/>
            </a:endParaRPr>
          </a:p>
          <a:p>
            <a:pPr marL="0" indent="0">
              <a:buNone/>
              <a:defRPr/>
            </a:pPr>
            <a:endParaRPr lang="en-US" alt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2418035423"/>
              </p:ext>
            </p:extLst>
          </p:nvPr>
        </p:nvGraphicFramePr>
        <p:xfrm>
          <a:off x="2517139" y="4608767"/>
          <a:ext cx="6152851" cy="1390713"/>
        </p:xfrm>
        <a:graphic>
          <a:graphicData uri="http://schemas.openxmlformats.org/presentationml/2006/ole">
            <mc:AlternateContent xmlns:mc="http://schemas.openxmlformats.org/markup-compatibility/2006">
              <mc:Choice xmlns:v="urn:schemas-microsoft-com:vml" Requires="v">
                <p:oleObj spid="_x0000_s5129" name="Equation" r:id="rId3" imgW="1854000" imgH="419040" progId="Equation.3">
                  <p:embed/>
                </p:oleObj>
              </mc:Choice>
              <mc:Fallback>
                <p:oleObj name="Equation" r:id="rId3" imgW="1854000" imgH="419040" progId="Equation.3">
                  <p:embed/>
                  <p:pic>
                    <p:nvPicPr>
                      <p:cNvPr id="0" name=""/>
                      <p:cNvPicPr/>
                      <p:nvPr/>
                    </p:nvPicPr>
                    <p:blipFill>
                      <a:blip r:embed="rId4"/>
                      <a:stretch>
                        <a:fillRect/>
                      </a:stretch>
                    </p:blipFill>
                    <p:spPr>
                      <a:xfrm>
                        <a:off x="2517139" y="4608767"/>
                        <a:ext cx="6152851" cy="1390713"/>
                      </a:xfrm>
                      <a:prstGeom prst="rect">
                        <a:avLst/>
                      </a:prstGeom>
                    </p:spPr>
                  </p:pic>
                </p:oleObj>
              </mc:Fallback>
            </mc:AlternateContent>
          </a:graphicData>
        </a:graphic>
      </p:graphicFrame>
    </p:spTree>
    <p:extLst>
      <p:ext uri="{BB962C8B-B14F-4D97-AF65-F5344CB8AC3E}">
        <p14:creationId xmlns:p14="http://schemas.microsoft.com/office/powerpoint/2010/main" val="265809911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a:spcBef>
                <a:spcPct val="0"/>
              </a:spcBef>
              <a:buFontTx/>
              <a:buNone/>
            </a:pPr>
            <a:fld id="{8B5BF31A-3A01-4528-A188-1FFCF2559856}" type="slidenum">
              <a:rPr lang="en-US" altLang="en-US" sz="1400">
                <a:solidFill>
                  <a:schemeClr val="tx1"/>
                </a:solidFill>
                <a:latin typeface="Arial" panose="020B0604020202020204" pitchFamily="34" charset="0"/>
              </a:rPr>
              <a:pPr>
                <a:spcBef>
                  <a:spcPct val="0"/>
                </a:spcBef>
                <a:buFontTx/>
                <a:buNone/>
              </a:pPr>
              <a:t>52</a:t>
            </a:fld>
            <a:endParaRPr lang="en-US" altLang="en-US" sz="1400">
              <a:solidFill>
                <a:schemeClr val="tx1"/>
              </a:solidFill>
              <a:latin typeface="Arial" panose="020B0604020202020204" pitchFamily="34" charset="0"/>
            </a:endParaRPr>
          </a:p>
        </p:txBody>
      </p:sp>
      <p:sp>
        <p:nvSpPr>
          <p:cNvPr id="24579" name="Rectangle 2"/>
          <p:cNvSpPr>
            <a:spLocks noGrp="1" noChangeArrowheads="1"/>
          </p:cNvSpPr>
          <p:nvPr>
            <p:ph type="title"/>
          </p:nvPr>
        </p:nvSpPr>
        <p:spPr>
          <a:xfrm>
            <a:off x="1140903" y="663429"/>
            <a:ext cx="9555059" cy="1232483"/>
          </a:xfrm>
        </p:spPr>
        <p:txBody>
          <a:bodyPr>
            <a:normAutofit/>
          </a:bodyPr>
          <a:lstStyle/>
          <a:p>
            <a:pPr algn="l" eaLnBrk="1" hangingPunct="1"/>
            <a:r>
              <a:rPr lang="en-US" altLang="en-US" sz="1800" b="1" u="sng" dirty="0"/>
              <a:t>Usual Argument</a:t>
            </a:r>
            <a:r>
              <a:rPr lang="en-US" altLang="en-US" sz="1800" b="1" dirty="0"/>
              <a:t>: </a:t>
            </a:r>
            <a:r>
              <a:rPr lang="en-US" altLang="en-US" sz="1800" dirty="0"/>
              <a:t>If the fraction of the computation that cannot be divided into concurrent tasks is </a:t>
            </a:r>
            <a:r>
              <a:rPr lang="en-US" altLang="en-US" sz="1800" i="1" dirty="0"/>
              <a:t>f</a:t>
            </a:r>
            <a:r>
              <a:rPr lang="en-US" altLang="en-US" sz="1800" dirty="0"/>
              <a:t>, and no overhead incurs when the computation is divided into concurrent parts, the time to perform the computation with </a:t>
            </a:r>
            <a:r>
              <a:rPr lang="en-US" altLang="en-US" sz="1800" i="1" dirty="0"/>
              <a:t>n </a:t>
            </a:r>
            <a:r>
              <a:rPr lang="en-US" altLang="en-US" sz="1800" dirty="0"/>
              <a:t>processors is given by  </a:t>
            </a:r>
            <a:r>
              <a:rPr lang="en-US" altLang="en-US" sz="1800" dirty="0" err="1"/>
              <a:t>t</a:t>
            </a:r>
            <a:r>
              <a:rPr lang="en-US" altLang="en-US" sz="2800" baseline="-25000" dirty="0" err="1"/>
              <a:t>p</a:t>
            </a:r>
            <a:r>
              <a:rPr lang="en-US" altLang="en-US" sz="1800" dirty="0"/>
              <a:t> </a:t>
            </a:r>
            <a:r>
              <a:rPr lang="en-US" altLang="en-US" sz="1800" dirty="0">
                <a:cs typeface="Arial" panose="020B0604020202020204" pitchFamily="34" charset="0"/>
              </a:rPr>
              <a:t>≥ </a:t>
            </a:r>
            <a:r>
              <a:rPr lang="en-US" altLang="en-US" sz="1800" i="1" dirty="0" err="1"/>
              <a:t>ft</a:t>
            </a:r>
            <a:r>
              <a:rPr lang="en-US" altLang="en-US" sz="2800" i="1" baseline="-25000" dirty="0" err="1"/>
              <a:t>s</a:t>
            </a:r>
            <a:r>
              <a:rPr lang="en-US" altLang="en-US" sz="1800" i="1" dirty="0"/>
              <a:t> </a:t>
            </a:r>
            <a:r>
              <a:rPr lang="en-US" altLang="en-US" sz="1800" dirty="0"/>
              <a:t>+ [(1 - </a:t>
            </a:r>
            <a:r>
              <a:rPr lang="en-US" altLang="en-US" sz="1800" i="1" dirty="0"/>
              <a:t>f </a:t>
            </a:r>
            <a:r>
              <a:rPr lang="en-US" altLang="en-US" sz="1800" dirty="0"/>
              <a:t>)</a:t>
            </a:r>
            <a:r>
              <a:rPr lang="en-US" altLang="en-US" sz="1800" i="1" dirty="0" err="1"/>
              <a:t>t</a:t>
            </a:r>
            <a:r>
              <a:rPr lang="en-US" altLang="en-US" sz="2800" i="1" baseline="-25000" dirty="0" err="1"/>
              <a:t>s</a:t>
            </a:r>
            <a:r>
              <a:rPr lang="en-US" altLang="en-US" sz="1800" dirty="0"/>
              <a:t>] / </a:t>
            </a:r>
            <a:r>
              <a:rPr lang="en-US" altLang="en-US" sz="1800" i="1" dirty="0"/>
              <a:t>n</a:t>
            </a:r>
            <a:r>
              <a:rPr lang="en-US" altLang="en-US" sz="1800" dirty="0"/>
              <a:t>, as shown below:</a:t>
            </a:r>
          </a:p>
        </p:txBody>
      </p:sp>
      <p:pic>
        <p:nvPicPr>
          <p:cNvPr id="245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413" y="1781262"/>
            <a:ext cx="8010787" cy="4363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9341040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rgbClr val="00000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00000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00000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00000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000000"/>
                </a:solidFill>
                <a:latin typeface="Times New Roman" panose="02020603050405020304" pitchFamily="18" charset="0"/>
                <a:cs typeface="Times New Roman" panose="02020603050405020304" pitchFamily="18" charset="0"/>
              </a:defRPr>
            </a:lvl9pPr>
          </a:lstStyle>
          <a:p>
            <a:pPr>
              <a:spcBef>
                <a:spcPct val="0"/>
              </a:spcBef>
              <a:buFontTx/>
              <a:buNone/>
            </a:pPr>
            <a:fld id="{EEA1E9CB-1448-4339-86B7-BA5F1F66E227}" type="slidenum">
              <a:rPr lang="en-US" altLang="en-US" sz="1400">
                <a:solidFill>
                  <a:schemeClr val="tx1"/>
                </a:solidFill>
                <a:latin typeface="Arial" panose="020B0604020202020204" pitchFamily="34" charset="0"/>
              </a:rPr>
              <a:pPr>
                <a:spcBef>
                  <a:spcPct val="0"/>
                </a:spcBef>
                <a:buFontTx/>
                <a:buNone/>
              </a:pPr>
              <a:t>53</a:t>
            </a:fld>
            <a:endParaRPr lang="en-US" altLang="en-US" sz="1400">
              <a:solidFill>
                <a:schemeClr val="tx1"/>
              </a:solidFill>
              <a:latin typeface="Arial" panose="020B0604020202020204" pitchFamily="34" charset="0"/>
            </a:endParaRPr>
          </a:p>
        </p:txBody>
      </p:sp>
      <p:sp>
        <p:nvSpPr>
          <p:cNvPr id="25603" name="Rectangle 2"/>
          <p:cNvSpPr>
            <a:spLocks noGrp="1" noChangeArrowheads="1"/>
          </p:cNvSpPr>
          <p:nvPr>
            <p:ph type="title"/>
          </p:nvPr>
        </p:nvSpPr>
        <p:spPr>
          <a:xfrm>
            <a:off x="1981200" y="152401"/>
            <a:ext cx="8229600" cy="715963"/>
          </a:xfrm>
        </p:spPr>
        <p:txBody>
          <a:bodyPr/>
          <a:lstStyle/>
          <a:p>
            <a:pPr eaLnBrk="1" hangingPunct="1"/>
            <a:r>
              <a:rPr lang="en-US" altLang="en-US" sz="3600" dirty="0"/>
              <a:t>Derivation of Amdahl’s Law  (cont.)</a:t>
            </a:r>
          </a:p>
        </p:txBody>
      </p:sp>
      <p:sp>
        <p:nvSpPr>
          <p:cNvPr id="25604" name="Rectangle 3"/>
          <p:cNvSpPr>
            <a:spLocks noGrp="1" noChangeArrowheads="1"/>
          </p:cNvSpPr>
          <p:nvPr>
            <p:ph type="body" idx="1"/>
          </p:nvPr>
        </p:nvSpPr>
        <p:spPr>
          <a:xfrm>
            <a:off x="545285" y="990600"/>
            <a:ext cx="11232858" cy="5715000"/>
          </a:xfrm>
        </p:spPr>
        <p:txBody>
          <a:bodyPr/>
          <a:lstStyle/>
          <a:p>
            <a:pPr eaLnBrk="1" hangingPunct="1"/>
            <a:r>
              <a:rPr lang="en-US" altLang="en-US" sz="2400" dirty="0"/>
              <a:t>Using the preceding expression for</a:t>
            </a:r>
            <a:r>
              <a:rPr lang="en-US" altLang="en-US" sz="2400" i="1" dirty="0"/>
              <a:t> </a:t>
            </a:r>
            <a:r>
              <a:rPr lang="en-US" altLang="en-US" sz="2400" i="1" dirty="0" err="1"/>
              <a:t>t</a:t>
            </a:r>
            <a:r>
              <a:rPr lang="en-US" altLang="en-US" sz="3600" baseline="-25000" dirty="0" err="1"/>
              <a:t>p</a:t>
            </a:r>
            <a:endParaRPr lang="en-US" altLang="en-US" sz="3600" baseline="-25000" dirty="0"/>
          </a:p>
          <a:p>
            <a:pPr eaLnBrk="1" hangingPunct="1">
              <a:buFontTx/>
              <a:buNone/>
            </a:pPr>
            <a:endParaRPr lang="en-US" altLang="en-US" sz="3600" baseline="-25000" dirty="0"/>
          </a:p>
          <a:p>
            <a:pPr eaLnBrk="1" hangingPunct="1">
              <a:buFontTx/>
              <a:buNone/>
            </a:pPr>
            <a:endParaRPr lang="en-US" altLang="en-US" sz="3600" baseline="-25000" dirty="0"/>
          </a:p>
          <a:p>
            <a:pPr eaLnBrk="1" hangingPunct="1">
              <a:buFontTx/>
              <a:buNone/>
            </a:pPr>
            <a:endParaRPr lang="en-US" altLang="en-US" sz="3600" baseline="-25000" dirty="0"/>
          </a:p>
          <a:p>
            <a:pPr eaLnBrk="1" hangingPunct="1"/>
            <a:endParaRPr lang="en-US" altLang="en-US" sz="2400" dirty="0" smtClean="0"/>
          </a:p>
          <a:p>
            <a:pPr eaLnBrk="1" hangingPunct="1"/>
            <a:r>
              <a:rPr lang="en-US" altLang="en-US" sz="2000" dirty="0" smtClean="0"/>
              <a:t>The </a:t>
            </a:r>
            <a:r>
              <a:rPr lang="en-US" altLang="en-US" sz="2000" dirty="0"/>
              <a:t>last expression is obtained by dividing numerator and denominator by </a:t>
            </a:r>
            <a:r>
              <a:rPr lang="en-US" altLang="en-US" sz="2000" dirty="0" err="1"/>
              <a:t>t</a:t>
            </a:r>
            <a:r>
              <a:rPr lang="en-US" altLang="en-US" sz="3200" baseline="-25000" dirty="0" err="1"/>
              <a:t>s</a:t>
            </a:r>
            <a:r>
              <a:rPr lang="en-US" altLang="en-US" sz="3200" baseline="-25000" dirty="0"/>
              <a:t> </a:t>
            </a:r>
            <a:r>
              <a:rPr lang="en-US" altLang="en-US" sz="2000" dirty="0"/>
              <a:t>, which establishes Amdahl’s law.</a:t>
            </a:r>
            <a:endParaRPr lang="en-US" altLang="en-US" sz="3200" baseline="-25000" dirty="0"/>
          </a:p>
          <a:p>
            <a:pPr eaLnBrk="1" hangingPunct="1"/>
            <a:r>
              <a:rPr lang="en-US" altLang="en-US" sz="2000" dirty="0"/>
              <a:t>Multiplying numerator &amp; denominator by n produces the following </a:t>
            </a:r>
            <a:r>
              <a:rPr lang="en-US" altLang="en-US" sz="2000" b="1" dirty="0"/>
              <a:t>alternate versions </a:t>
            </a:r>
            <a:r>
              <a:rPr lang="en-US" altLang="en-US" sz="2000" dirty="0"/>
              <a:t>of this formula:</a:t>
            </a:r>
          </a:p>
        </p:txBody>
      </p:sp>
      <p:graphicFrame>
        <p:nvGraphicFramePr>
          <p:cNvPr id="2" name="Object 1"/>
          <p:cNvGraphicFramePr>
            <a:graphicFrameLocks noChangeAspect="1"/>
          </p:cNvGraphicFramePr>
          <p:nvPr>
            <p:extLst>
              <p:ext uri="{D42A27DB-BD31-4B8C-83A1-F6EECF244321}">
                <p14:modId xmlns:p14="http://schemas.microsoft.com/office/powerpoint/2010/main" val="4194660931"/>
              </p:ext>
            </p:extLst>
          </p:nvPr>
        </p:nvGraphicFramePr>
        <p:xfrm>
          <a:off x="3580757" y="1554394"/>
          <a:ext cx="2580957" cy="1895390"/>
        </p:xfrm>
        <a:graphic>
          <a:graphicData uri="http://schemas.openxmlformats.org/presentationml/2006/ole">
            <mc:AlternateContent xmlns:mc="http://schemas.openxmlformats.org/markup-compatibility/2006">
              <mc:Choice xmlns:v="urn:schemas-microsoft-com:vml" Requires="v">
                <p:oleObj spid="_x0000_s6160" name="Equation" r:id="rId3" imgW="1625400" imgH="1193760" progId="Equation.3">
                  <p:embed/>
                </p:oleObj>
              </mc:Choice>
              <mc:Fallback>
                <p:oleObj name="Equation" r:id="rId3" imgW="1625400" imgH="1193760" progId="Equation.3">
                  <p:embed/>
                  <p:pic>
                    <p:nvPicPr>
                      <p:cNvPr id="0" name=""/>
                      <p:cNvPicPr/>
                      <p:nvPr/>
                    </p:nvPicPr>
                    <p:blipFill>
                      <a:blip r:embed="rId4"/>
                      <a:stretch>
                        <a:fillRect/>
                      </a:stretch>
                    </p:blipFill>
                    <p:spPr>
                      <a:xfrm>
                        <a:off x="3580757" y="1554394"/>
                        <a:ext cx="2580957" cy="1895390"/>
                      </a:xfrm>
                      <a:prstGeom prst="rect">
                        <a:avLst/>
                      </a:prstGeom>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3290847774"/>
              </p:ext>
            </p:extLst>
          </p:nvPr>
        </p:nvGraphicFramePr>
        <p:xfrm>
          <a:off x="3739776" y="5282677"/>
          <a:ext cx="3718038" cy="771668"/>
        </p:xfrm>
        <a:graphic>
          <a:graphicData uri="http://schemas.openxmlformats.org/presentationml/2006/ole">
            <mc:AlternateContent xmlns:mc="http://schemas.openxmlformats.org/markup-compatibility/2006">
              <mc:Choice xmlns:v="urn:schemas-microsoft-com:vml" Requires="v">
                <p:oleObj spid="_x0000_s6161" name="Equation" r:id="rId5" imgW="2019240" imgH="419040" progId="Equation.3">
                  <p:embed/>
                </p:oleObj>
              </mc:Choice>
              <mc:Fallback>
                <p:oleObj name="Equation" r:id="rId5" imgW="2019240" imgH="419040" progId="Equation.3">
                  <p:embed/>
                  <p:pic>
                    <p:nvPicPr>
                      <p:cNvPr id="0" name=""/>
                      <p:cNvPicPr/>
                      <p:nvPr/>
                    </p:nvPicPr>
                    <p:blipFill>
                      <a:blip r:embed="rId6"/>
                      <a:stretch>
                        <a:fillRect/>
                      </a:stretch>
                    </p:blipFill>
                    <p:spPr>
                      <a:xfrm>
                        <a:off x="3739776" y="5282677"/>
                        <a:ext cx="3718038" cy="771668"/>
                      </a:xfrm>
                      <a:prstGeom prst="rect">
                        <a:avLst/>
                      </a:prstGeom>
                    </p:spPr>
                  </p:pic>
                </p:oleObj>
              </mc:Fallback>
            </mc:AlternateContent>
          </a:graphicData>
        </a:graphic>
      </p:graphicFrame>
    </p:spTree>
    <p:extLst>
      <p:ext uri="{BB962C8B-B14F-4D97-AF65-F5344CB8AC3E}">
        <p14:creationId xmlns:p14="http://schemas.microsoft.com/office/powerpoint/2010/main" val="212662276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AD31-2C2B-4B95-B841-54A5FA403803}"/>
              </a:ext>
            </a:extLst>
          </p:cNvPr>
          <p:cNvSpPr>
            <a:spLocks noGrp="1"/>
          </p:cNvSpPr>
          <p:nvPr>
            <p:ph type="title"/>
          </p:nvPr>
        </p:nvSpPr>
        <p:spPr>
          <a:xfrm>
            <a:off x="838200" y="365125"/>
            <a:ext cx="10717306" cy="1325563"/>
          </a:xfrm>
        </p:spPr>
        <p:txBody>
          <a:bodyPr>
            <a:noAutofit/>
          </a:bodyPr>
          <a:lstStyle/>
          <a:p>
            <a:r>
              <a:rPr lang="en-US" sz="2800" b="0" i="0" dirty="0">
                <a:effectLst/>
                <a:latin typeface="Open Sans" panose="020B0606030504020204" pitchFamily="34" charset="0"/>
              </a:rPr>
              <a:t>Potential Benefits, Limits and Costs of Parallel Programming</a:t>
            </a:r>
            <a:br>
              <a:rPr lang="en-US" sz="2800" b="0" i="0" dirty="0">
                <a:effectLst/>
                <a:latin typeface="Open Sans" panose="020B0606030504020204" pitchFamily="34" charset="0"/>
              </a:rPr>
            </a:br>
            <a:r>
              <a:rPr lang="en-US" sz="2800" b="0" i="0" dirty="0">
                <a:solidFill>
                  <a:srgbClr val="212529"/>
                </a:solidFill>
                <a:effectLst/>
                <a:latin typeface="Open Sans" panose="020B0606030504020204" pitchFamily="34" charset="0"/>
              </a:rPr>
              <a:t>Amdahl's </a:t>
            </a:r>
            <a:r>
              <a:rPr lang="en-US" sz="2800" b="0" i="0" dirty="0" smtClean="0">
                <a:solidFill>
                  <a:srgbClr val="212529"/>
                </a:solidFill>
                <a:effectLst/>
                <a:latin typeface="Open Sans" panose="020B0606030504020204" pitchFamily="34" charset="0"/>
              </a:rPr>
              <a:t>Law</a:t>
            </a:r>
            <a:endParaRPr lang="en-IN" sz="2800" dirty="0"/>
          </a:p>
        </p:txBody>
      </p:sp>
      <p:sp>
        <p:nvSpPr>
          <p:cNvPr id="3" name="Content Placeholder 2">
            <a:extLst>
              <a:ext uri="{FF2B5EF4-FFF2-40B4-BE49-F238E27FC236}">
                <a16:creationId xmlns:a16="http://schemas.microsoft.com/office/drawing/2014/main" id="{8A971774-E84E-4BAD-8F4F-B33E242ADDDE}"/>
              </a:ext>
            </a:extLst>
          </p:cNvPr>
          <p:cNvSpPr>
            <a:spLocks noGrp="1"/>
          </p:cNvSpPr>
          <p:nvPr>
            <p:ph idx="1"/>
          </p:nvPr>
        </p:nvSpPr>
        <p:spPr/>
        <p:txBody>
          <a:bodyPr>
            <a:normAutofit/>
          </a:bodyPr>
          <a:lstStyle/>
          <a:p>
            <a:r>
              <a:rPr lang="en-US" sz="1600" b="0" i="0" dirty="0">
                <a:solidFill>
                  <a:srgbClr val="212529"/>
                </a:solidFill>
                <a:effectLst/>
                <a:latin typeface="Open Sans" panose="020B0606030504020204" pitchFamily="34" charset="0"/>
              </a:rPr>
              <a:t>Amdahl's Law states that potential </a:t>
            </a:r>
            <a:r>
              <a:rPr lang="en-US" sz="1600" b="0" i="0" dirty="0" smtClean="0">
                <a:solidFill>
                  <a:srgbClr val="212529"/>
                </a:solidFill>
                <a:effectLst/>
                <a:latin typeface="Open Sans" panose="020B0606030504020204" pitchFamily="34" charset="0"/>
              </a:rPr>
              <a:t>program</a:t>
            </a:r>
          </a:p>
          <a:p>
            <a:r>
              <a:rPr lang="en-US" sz="1600" b="0" i="0" dirty="0" smtClean="0">
                <a:solidFill>
                  <a:srgbClr val="212529"/>
                </a:solidFill>
                <a:effectLst/>
                <a:latin typeface="Open Sans" panose="020B0606030504020204" pitchFamily="34" charset="0"/>
              </a:rPr>
              <a:t> </a:t>
            </a:r>
            <a:r>
              <a:rPr lang="en-US" sz="1600" b="0" i="0" dirty="0">
                <a:solidFill>
                  <a:srgbClr val="212529"/>
                </a:solidFill>
                <a:effectLst/>
                <a:latin typeface="Open Sans" panose="020B0606030504020204" pitchFamily="34" charset="0"/>
              </a:rPr>
              <a:t>speedup is defined by the fraction of code (P) that can be parallelized</a:t>
            </a:r>
            <a:r>
              <a:rPr lang="en-US" sz="1600" b="0" i="0" dirty="0" smtClean="0">
                <a:solidFill>
                  <a:srgbClr val="212529"/>
                </a:solidFill>
                <a:effectLst/>
                <a:latin typeface="Open Sans" panose="020B0606030504020204" pitchFamily="34" charset="0"/>
              </a:rPr>
              <a:t>:  </a:t>
            </a:r>
            <a:endParaRPr lang="en-US" sz="1600" b="0" i="0" dirty="0">
              <a:solidFill>
                <a:srgbClr val="212529"/>
              </a:solidFill>
              <a:effectLst/>
              <a:latin typeface="Open Sans" panose="020B0606030504020204" pitchFamily="34" charset="0"/>
            </a:endParaRPr>
          </a:p>
          <a:p>
            <a:endParaRPr lang="en-IN" sz="1600" dirty="0"/>
          </a:p>
          <a:p>
            <a:endParaRPr lang="en-IN" sz="1600" dirty="0"/>
          </a:p>
          <a:p>
            <a:endParaRPr lang="en-IN" sz="1600" dirty="0"/>
          </a:p>
          <a:p>
            <a:pPr algn="l">
              <a:buFont typeface="Arial" panose="020B0604020202020204" pitchFamily="34" charset="0"/>
              <a:buChar char="•"/>
            </a:pPr>
            <a:r>
              <a:rPr lang="en-US" sz="1600" b="0" i="0" dirty="0">
                <a:solidFill>
                  <a:srgbClr val="212529"/>
                </a:solidFill>
                <a:effectLst/>
                <a:latin typeface="Open Sans" panose="020B0606030504020204" pitchFamily="34" charset="0"/>
              </a:rPr>
              <a:t>if none of the code can be parallelized, </a:t>
            </a:r>
            <a:r>
              <a:rPr lang="en-US" sz="1600" b="0" i="0" dirty="0">
                <a:solidFill>
                  <a:schemeClr val="accent2"/>
                </a:solidFill>
                <a:effectLst/>
                <a:latin typeface="Open Sans" panose="020B0606030504020204" pitchFamily="34" charset="0"/>
              </a:rPr>
              <a:t>P = 0 </a:t>
            </a:r>
            <a:r>
              <a:rPr lang="en-US" sz="1600" b="0" i="0" dirty="0">
                <a:solidFill>
                  <a:srgbClr val="212529"/>
                </a:solidFill>
                <a:effectLst/>
                <a:latin typeface="Open Sans" panose="020B0606030504020204" pitchFamily="34" charset="0"/>
              </a:rPr>
              <a:t>and the </a:t>
            </a:r>
            <a:r>
              <a:rPr lang="en-US" sz="1600" b="0" i="0" dirty="0">
                <a:solidFill>
                  <a:schemeClr val="accent2"/>
                </a:solidFill>
                <a:effectLst/>
                <a:latin typeface="Open Sans" panose="020B0606030504020204" pitchFamily="34" charset="0"/>
              </a:rPr>
              <a:t>speedup = 1 </a:t>
            </a:r>
            <a:r>
              <a:rPr lang="en-US" sz="1600" b="0" i="0" dirty="0">
                <a:solidFill>
                  <a:srgbClr val="212529"/>
                </a:solidFill>
                <a:effectLst/>
                <a:latin typeface="Open Sans" panose="020B0606030504020204" pitchFamily="34" charset="0"/>
              </a:rPr>
              <a:t>(no speedup).</a:t>
            </a:r>
          </a:p>
          <a:p>
            <a:pPr algn="l">
              <a:buFont typeface="Arial" panose="020B0604020202020204" pitchFamily="34" charset="0"/>
              <a:buChar char="•"/>
            </a:pPr>
            <a:r>
              <a:rPr lang="en-US" sz="1600" b="0" i="0" dirty="0">
                <a:solidFill>
                  <a:srgbClr val="212529"/>
                </a:solidFill>
                <a:effectLst/>
                <a:latin typeface="Open Sans" panose="020B0606030504020204" pitchFamily="34" charset="0"/>
              </a:rPr>
              <a:t>If all of the code is parallelized, </a:t>
            </a:r>
            <a:r>
              <a:rPr lang="en-US" sz="1600" b="0" i="0" dirty="0">
                <a:solidFill>
                  <a:schemeClr val="accent2"/>
                </a:solidFill>
                <a:effectLst/>
                <a:latin typeface="Open Sans" panose="020B0606030504020204" pitchFamily="34" charset="0"/>
              </a:rPr>
              <a:t>P = 1 </a:t>
            </a:r>
            <a:r>
              <a:rPr lang="en-US" sz="1600" b="0" i="0" dirty="0">
                <a:solidFill>
                  <a:srgbClr val="212529"/>
                </a:solidFill>
                <a:effectLst/>
                <a:latin typeface="Open Sans" panose="020B0606030504020204" pitchFamily="34" charset="0"/>
              </a:rPr>
              <a:t>and the speedup </a:t>
            </a:r>
            <a:r>
              <a:rPr lang="en-US" sz="1600" b="0" i="0" dirty="0">
                <a:solidFill>
                  <a:schemeClr val="accent2"/>
                </a:solidFill>
                <a:effectLst/>
                <a:latin typeface="Open Sans" panose="020B0606030504020204" pitchFamily="34" charset="0"/>
              </a:rPr>
              <a:t>is infinite (in theory).</a:t>
            </a:r>
          </a:p>
          <a:p>
            <a:pPr algn="l">
              <a:buFont typeface="Arial" panose="020B0604020202020204" pitchFamily="34" charset="0"/>
              <a:buChar char="•"/>
            </a:pPr>
            <a:r>
              <a:rPr lang="en-US" sz="1600" b="0" i="0" dirty="0">
                <a:solidFill>
                  <a:srgbClr val="212529"/>
                </a:solidFill>
                <a:effectLst/>
                <a:latin typeface="Open Sans" panose="020B0606030504020204" pitchFamily="34" charset="0"/>
              </a:rPr>
              <a:t>If </a:t>
            </a:r>
            <a:r>
              <a:rPr lang="en-US" sz="1600" b="0" i="0" dirty="0">
                <a:solidFill>
                  <a:schemeClr val="accent2"/>
                </a:solidFill>
                <a:effectLst/>
                <a:latin typeface="Open Sans" panose="020B0606030504020204" pitchFamily="34" charset="0"/>
              </a:rPr>
              <a:t>50%</a:t>
            </a:r>
            <a:r>
              <a:rPr lang="en-US" sz="1600" b="0" i="0" dirty="0">
                <a:solidFill>
                  <a:srgbClr val="212529"/>
                </a:solidFill>
                <a:effectLst/>
                <a:latin typeface="Open Sans" panose="020B0606030504020204" pitchFamily="34" charset="0"/>
              </a:rPr>
              <a:t> of the code can be parallelized, maximum </a:t>
            </a:r>
            <a:r>
              <a:rPr lang="en-US" sz="1600" b="0" i="0" dirty="0">
                <a:solidFill>
                  <a:schemeClr val="accent2"/>
                </a:solidFill>
                <a:effectLst/>
                <a:latin typeface="Open Sans" panose="020B0606030504020204" pitchFamily="34" charset="0"/>
              </a:rPr>
              <a:t>speedup = 2</a:t>
            </a:r>
            <a:r>
              <a:rPr lang="en-US" sz="1600" b="0" i="0" dirty="0">
                <a:solidFill>
                  <a:srgbClr val="212529"/>
                </a:solidFill>
                <a:effectLst/>
                <a:latin typeface="Open Sans" panose="020B0606030504020204" pitchFamily="34" charset="0"/>
              </a:rPr>
              <a:t>, meaning the code will </a:t>
            </a:r>
            <a:r>
              <a:rPr lang="en-US" sz="1600" b="0" i="0" dirty="0">
                <a:solidFill>
                  <a:schemeClr val="accent2"/>
                </a:solidFill>
                <a:effectLst/>
                <a:latin typeface="Open Sans" panose="020B0606030504020204" pitchFamily="34" charset="0"/>
              </a:rPr>
              <a:t>run twice as fast</a:t>
            </a:r>
            <a:r>
              <a:rPr lang="en-US" sz="1600" b="0" i="0" dirty="0">
                <a:solidFill>
                  <a:srgbClr val="212529"/>
                </a:solidFill>
                <a:effectLst/>
                <a:latin typeface="Open Sans" panose="020B0606030504020204" pitchFamily="34" charset="0"/>
              </a:rPr>
              <a:t>.</a:t>
            </a:r>
          </a:p>
          <a:p>
            <a:endParaRPr lang="en-IN"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951" y="2598899"/>
            <a:ext cx="4406832" cy="2355626"/>
          </a:xfrm>
          <a:prstGeom prst="rect">
            <a:avLst/>
          </a:prstGeom>
        </p:spPr>
      </p:pic>
      <p:sp>
        <p:nvSpPr>
          <p:cNvPr id="6" name="Rectangle 5"/>
          <p:cNvSpPr/>
          <p:nvPr/>
        </p:nvSpPr>
        <p:spPr>
          <a:xfrm>
            <a:off x="7258436" y="2043348"/>
            <a:ext cx="3773087" cy="461665"/>
          </a:xfrm>
          <a:prstGeom prst="rect">
            <a:avLst/>
          </a:prstGeom>
        </p:spPr>
        <p:txBody>
          <a:bodyPr wrap="square">
            <a:spAutoFit/>
          </a:bodyPr>
          <a:lstStyle/>
          <a:p>
            <a:r>
              <a:rPr lang="en-US" sz="1200" dirty="0"/>
              <a:t>P represents the parallel </a:t>
            </a:r>
            <a:r>
              <a:rPr lang="en-US" sz="1200" dirty="0" smtClean="0"/>
              <a:t>fraction &amp; fs </a:t>
            </a:r>
            <a:r>
              <a:rPr lang="en-US" sz="1200" dirty="0"/>
              <a:t>represents the </a:t>
            </a:r>
            <a:r>
              <a:rPr lang="en-US" sz="1200" dirty="0" smtClean="0"/>
              <a:t>serial fraction </a:t>
            </a:r>
            <a:r>
              <a:rPr lang="en-US" sz="1200" dirty="0"/>
              <a:t>of the </a:t>
            </a:r>
            <a:r>
              <a:rPr lang="en-US" sz="1200" dirty="0" smtClean="0"/>
              <a:t>workload. Whereas fs+ P =1</a:t>
            </a:r>
            <a:endParaRPr lang="en-US" sz="1200" dirty="0"/>
          </a:p>
        </p:txBody>
      </p:sp>
    </p:spTree>
    <p:extLst>
      <p:ext uri="{BB962C8B-B14F-4D97-AF65-F5344CB8AC3E}">
        <p14:creationId xmlns:p14="http://schemas.microsoft.com/office/powerpoint/2010/main" val="18966037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5D01D-09B1-418C-A65D-79EB527FBE3B}"/>
              </a:ext>
            </a:extLst>
          </p:cNvPr>
          <p:cNvSpPr>
            <a:spLocks noGrp="1"/>
          </p:cNvSpPr>
          <p:nvPr>
            <p:ph type="title"/>
          </p:nvPr>
        </p:nvSpPr>
        <p:spPr>
          <a:xfrm>
            <a:off x="1071283" y="858184"/>
            <a:ext cx="10824882" cy="1325563"/>
          </a:xfrm>
        </p:spPr>
        <p:txBody>
          <a:bodyPr>
            <a:normAutofit/>
          </a:bodyPr>
          <a:lstStyle/>
          <a:p>
            <a:r>
              <a:rPr lang="en-US" sz="2700" b="0" i="0" dirty="0">
                <a:effectLst/>
                <a:latin typeface="Open Sans" panose="020B0606030504020204" pitchFamily="34" charset="0"/>
              </a:rPr>
              <a:t>Potential Benefits, Limits and Costs of Parallel Programming</a:t>
            </a:r>
            <a:br>
              <a:rPr lang="en-US" sz="2700" b="0" i="0" dirty="0">
                <a:effectLst/>
                <a:latin typeface="Open Sans" panose="020B0606030504020204" pitchFamily="34" charset="0"/>
              </a:rPr>
            </a:br>
            <a:r>
              <a:rPr lang="en-US" sz="2700" b="0" i="0" dirty="0">
                <a:solidFill>
                  <a:srgbClr val="212529"/>
                </a:solidFill>
                <a:effectLst/>
                <a:latin typeface="Open Sans" panose="020B0606030504020204" pitchFamily="34" charset="0"/>
              </a:rPr>
              <a:t>Amdahl's </a:t>
            </a:r>
            <a:r>
              <a:rPr lang="en-US" sz="2700" b="0" i="0" dirty="0" smtClean="0">
                <a:solidFill>
                  <a:srgbClr val="212529"/>
                </a:solidFill>
                <a:effectLst/>
                <a:latin typeface="Open Sans" panose="020B0606030504020204" pitchFamily="34" charset="0"/>
              </a:rPr>
              <a:t>Law</a:t>
            </a:r>
            <a:endParaRPr lang="en-IN" dirty="0"/>
          </a:p>
        </p:txBody>
      </p:sp>
      <p:sp>
        <p:nvSpPr>
          <p:cNvPr id="3" name="Content Placeholder 2">
            <a:extLst>
              <a:ext uri="{FF2B5EF4-FFF2-40B4-BE49-F238E27FC236}">
                <a16:creationId xmlns:a16="http://schemas.microsoft.com/office/drawing/2014/main" id="{304F563B-68CB-4899-89E1-7F6FBD01C9AD}"/>
              </a:ext>
            </a:extLst>
          </p:cNvPr>
          <p:cNvSpPr>
            <a:spLocks noGrp="1"/>
          </p:cNvSpPr>
          <p:nvPr>
            <p:ph idx="1"/>
          </p:nvPr>
        </p:nvSpPr>
        <p:spPr/>
        <p:txBody>
          <a:bodyPr>
            <a:normAutofit lnSpcReduction="10000"/>
          </a:bodyPr>
          <a:lstStyle/>
          <a:p>
            <a:r>
              <a:rPr lang="en-US" sz="2000" b="0" i="0" dirty="0">
                <a:solidFill>
                  <a:srgbClr val="212529"/>
                </a:solidFill>
                <a:effectLst/>
                <a:latin typeface="Open Sans" panose="020B0606030504020204" pitchFamily="34" charset="0"/>
              </a:rPr>
              <a:t>Introducing the number of processors performing the parallel fraction of work, the relationship can be modeled by:</a:t>
            </a:r>
          </a:p>
          <a:p>
            <a:endParaRPr lang="en-IN" sz="2000" dirty="0"/>
          </a:p>
          <a:p>
            <a:pPr algn="l">
              <a:buFont typeface="Arial" panose="020B0604020202020204" pitchFamily="34" charset="0"/>
              <a:buChar char="•"/>
            </a:pPr>
            <a:r>
              <a:rPr lang="en-US" sz="2000" b="0" i="0" dirty="0" smtClean="0">
                <a:solidFill>
                  <a:srgbClr val="212529"/>
                </a:solidFill>
                <a:effectLst/>
                <a:latin typeface="Open Sans" panose="020B0606030504020204" pitchFamily="34" charset="0"/>
              </a:rPr>
              <a:t>where </a:t>
            </a:r>
          </a:p>
          <a:p>
            <a:pPr lvl="1"/>
            <a:r>
              <a:rPr lang="en-US" sz="1600" b="0" i="0" dirty="0" smtClean="0">
                <a:solidFill>
                  <a:srgbClr val="212529"/>
                </a:solidFill>
                <a:effectLst/>
                <a:latin typeface="Open Sans" panose="020B0606030504020204" pitchFamily="34" charset="0"/>
              </a:rPr>
              <a:t>P </a:t>
            </a:r>
            <a:r>
              <a:rPr lang="en-US" sz="1600" b="0" i="0" dirty="0">
                <a:solidFill>
                  <a:srgbClr val="212529"/>
                </a:solidFill>
                <a:effectLst/>
                <a:latin typeface="Open Sans" panose="020B0606030504020204" pitchFamily="34" charset="0"/>
              </a:rPr>
              <a:t>= parallel fraction, </a:t>
            </a:r>
            <a:endParaRPr lang="en-US" sz="1600" b="0" i="0" dirty="0" smtClean="0">
              <a:solidFill>
                <a:srgbClr val="212529"/>
              </a:solidFill>
              <a:effectLst/>
              <a:latin typeface="Open Sans" panose="020B0606030504020204" pitchFamily="34" charset="0"/>
            </a:endParaRPr>
          </a:p>
          <a:p>
            <a:pPr lvl="1"/>
            <a:r>
              <a:rPr lang="en-US" sz="1600" b="0" i="0" dirty="0" smtClean="0">
                <a:solidFill>
                  <a:srgbClr val="212529"/>
                </a:solidFill>
                <a:effectLst/>
                <a:latin typeface="Open Sans" panose="020B0606030504020204" pitchFamily="34" charset="0"/>
              </a:rPr>
              <a:t>N </a:t>
            </a:r>
            <a:r>
              <a:rPr lang="en-US" sz="1600" b="0" i="0" dirty="0">
                <a:solidFill>
                  <a:srgbClr val="212529"/>
                </a:solidFill>
                <a:effectLst/>
                <a:latin typeface="Open Sans" panose="020B0606030504020204" pitchFamily="34" charset="0"/>
              </a:rPr>
              <a:t>= number of processors and </a:t>
            </a:r>
            <a:endParaRPr lang="en-US" sz="1600" b="0" i="0" dirty="0" smtClean="0">
              <a:solidFill>
                <a:srgbClr val="212529"/>
              </a:solidFill>
              <a:effectLst/>
              <a:latin typeface="Open Sans" panose="020B0606030504020204" pitchFamily="34" charset="0"/>
            </a:endParaRPr>
          </a:p>
          <a:p>
            <a:pPr lvl="1"/>
            <a:r>
              <a:rPr lang="en-US" sz="1600" b="0" i="0" dirty="0" smtClean="0">
                <a:solidFill>
                  <a:srgbClr val="212529"/>
                </a:solidFill>
                <a:effectLst/>
                <a:latin typeface="Open Sans" panose="020B0606030504020204" pitchFamily="34" charset="0"/>
              </a:rPr>
              <a:t>S </a:t>
            </a:r>
            <a:r>
              <a:rPr lang="en-US" sz="1600" b="0" i="0" dirty="0">
                <a:solidFill>
                  <a:srgbClr val="212529"/>
                </a:solidFill>
                <a:effectLst/>
                <a:latin typeface="Open Sans" panose="020B0606030504020204" pitchFamily="34" charset="0"/>
              </a:rPr>
              <a:t>= serial </a:t>
            </a:r>
            <a:r>
              <a:rPr lang="en-US" sz="1600" b="0" i="0" dirty="0" smtClean="0">
                <a:solidFill>
                  <a:srgbClr val="212529"/>
                </a:solidFill>
                <a:effectLst/>
                <a:latin typeface="Open Sans" panose="020B0606030504020204" pitchFamily="34" charset="0"/>
              </a:rPr>
              <a:t>fraction</a:t>
            </a:r>
          </a:p>
          <a:p>
            <a:pPr lvl="1"/>
            <a:endParaRPr lang="en-US" sz="1600" dirty="0">
              <a:solidFill>
                <a:srgbClr val="212529"/>
              </a:solidFill>
              <a:latin typeface="Open Sans" panose="020B0606030504020204" pitchFamily="34" charset="0"/>
            </a:endParaRPr>
          </a:p>
          <a:p>
            <a:pPr lvl="1"/>
            <a:endParaRPr lang="en-US" sz="1600" b="0" i="0" dirty="0">
              <a:solidFill>
                <a:srgbClr val="212529"/>
              </a:solidFill>
              <a:effectLst/>
              <a:latin typeface="Open Sans" panose="020B0606030504020204" pitchFamily="34" charset="0"/>
            </a:endParaRPr>
          </a:p>
          <a:p>
            <a:pPr algn="l">
              <a:buFont typeface="Arial" panose="020B0604020202020204" pitchFamily="34" charset="0"/>
              <a:buChar char="•"/>
            </a:pPr>
            <a:r>
              <a:rPr lang="en-US" sz="2000" b="0" i="0" dirty="0">
                <a:solidFill>
                  <a:srgbClr val="212529"/>
                </a:solidFill>
                <a:effectLst/>
                <a:latin typeface="Open Sans" panose="020B0606030504020204" pitchFamily="34" charset="0"/>
              </a:rPr>
              <a:t>It soon becomes obvious that there are limits to the scalability of parallelism. </a:t>
            </a:r>
            <a:endParaRPr lang="en-IN" dirty="0"/>
          </a:p>
        </p:txBody>
      </p:sp>
      <p:pic>
        <p:nvPicPr>
          <p:cNvPr id="5" name="Picture 4">
            <a:extLst>
              <a:ext uri="{FF2B5EF4-FFF2-40B4-BE49-F238E27FC236}">
                <a16:creationId xmlns:a16="http://schemas.microsoft.com/office/drawing/2014/main" id="{D180AB9C-ACF3-43CC-AB3A-18231EAC100A}"/>
              </a:ext>
            </a:extLst>
          </p:cNvPr>
          <p:cNvPicPr>
            <a:picLocks noChangeAspect="1"/>
          </p:cNvPicPr>
          <p:nvPr/>
        </p:nvPicPr>
        <p:blipFill>
          <a:blip r:embed="rId2"/>
          <a:stretch>
            <a:fillRect/>
          </a:stretch>
        </p:blipFill>
        <p:spPr>
          <a:xfrm>
            <a:off x="3238150" y="2995959"/>
            <a:ext cx="2371886" cy="1024052"/>
          </a:xfrm>
          <a:prstGeom prst="rect">
            <a:avLst/>
          </a:prstGeom>
        </p:spPr>
      </p:pic>
      <p:pic>
        <p:nvPicPr>
          <p:cNvPr id="7" name="Picture 6">
            <a:extLst>
              <a:ext uri="{FF2B5EF4-FFF2-40B4-BE49-F238E27FC236}">
                <a16:creationId xmlns:a16="http://schemas.microsoft.com/office/drawing/2014/main" id="{E556A228-266C-48AC-AA37-959E4511EBD6}"/>
              </a:ext>
            </a:extLst>
          </p:cNvPr>
          <p:cNvPicPr>
            <a:picLocks noChangeAspect="1"/>
          </p:cNvPicPr>
          <p:nvPr/>
        </p:nvPicPr>
        <p:blipFill>
          <a:blip r:embed="rId3"/>
          <a:stretch>
            <a:fillRect/>
          </a:stretch>
        </p:blipFill>
        <p:spPr>
          <a:xfrm>
            <a:off x="6790189" y="3238325"/>
            <a:ext cx="4753638" cy="1961678"/>
          </a:xfrm>
          <a:prstGeom prst="rect">
            <a:avLst/>
          </a:prstGeom>
        </p:spPr>
      </p:pic>
    </p:spTree>
    <p:extLst>
      <p:ext uri="{BB962C8B-B14F-4D97-AF65-F5344CB8AC3E}">
        <p14:creationId xmlns:p14="http://schemas.microsoft.com/office/powerpoint/2010/main" val="8262904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E1A5A73-88EA-4083-9546-7ECF44D595DF}"/>
              </a:ext>
            </a:extLst>
          </p:cNvPr>
          <p:cNvPicPr>
            <a:picLocks noGrp="1" noChangeAspect="1"/>
          </p:cNvPicPr>
          <p:nvPr>
            <p:ph idx="1"/>
          </p:nvPr>
        </p:nvPicPr>
        <p:blipFill>
          <a:blip r:embed="rId2"/>
          <a:stretch>
            <a:fillRect/>
          </a:stretch>
        </p:blipFill>
        <p:spPr>
          <a:xfrm>
            <a:off x="591670" y="1228165"/>
            <a:ext cx="9977717" cy="4330684"/>
          </a:xfrm>
        </p:spPr>
      </p:pic>
      <p:sp>
        <p:nvSpPr>
          <p:cNvPr id="4" name="Title 1">
            <a:extLst>
              <a:ext uri="{FF2B5EF4-FFF2-40B4-BE49-F238E27FC236}">
                <a16:creationId xmlns:a16="http://schemas.microsoft.com/office/drawing/2014/main" id="{D2A3AD31-2C2B-4B95-B841-54A5FA403803}"/>
              </a:ext>
            </a:extLst>
          </p:cNvPr>
          <p:cNvSpPr>
            <a:spLocks noGrp="1"/>
          </p:cNvSpPr>
          <p:nvPr>
            <p:ph type="title"/>
          </p:nvPr>
        </p:nvSpPr>
        <p:spPr>
          <a:xfrm>
            <a:off x="829811" y="188956"/>
            <a:ext cx="10717306" cy="1325563"/>
          </a:xfrm>
        </p:spPr>
        <p:txBody>
          <a:bodyPr>
            <a:noAutofit/>
          </a:bodyPr>
          <a:lstStyle/>
          <a:p>
            <a:r>
              <a:rPr lang="en-US" sz="2800" b="0" i="0" dirty="0">
                <a:effectLst/>
                <a:latin typeface="Open Sans" panose="020B0606030504020204" pitchFamily="34" charset="0"/>
              </a:rPr>
              <a:t>Potential Benefits, Limits and Costs of Parallel Programming</a:t>
            </a:r>
            <a:br>
              <a:rPr lang="en-US" sz="2800" b="0" i="0" dirty="0">
                <a:effectLst/>
                <a:latin typeface="Open Sans" panose="020B0606030504020204" pitchFamily="34" charset="0"/>
              </a:rPr>
            </a:br>
            <a:r>
              <a:rPr lang="en-US" sz="2800" b="0" i="0" dirty="0">
                <a:solidFill>
                  <a:srgbClr val="212529"/>
                </a:solidFill>
                <a:effectLst/>
                <a:latin typeface="Open Sans" panose="020B0606030504020204" pitchFamily="34" charset="0"/>
              </a:rPr>
              <a:t>Amdahl's </a:t>
            </a:r>
            <a:r>
              <a:rPr lang="en-US" sz="2800" b="0" i="0" dirty="0" smtClean="0">
                <a:solidFill>
                  <a:srgbClr val="212529"/>
                </a:solidFill>
                <a:effectLst/>
                <a:latin typeface="Open Sans" panose="020B0606030504020204" pitchFamily="34" charset="0"/>
              </a:rPr>
              <a:t>Law</a:t>
            </a:r>
            <a:endParaRPr lang="en-IN" sz="2800" dirty="0"/>
          </a:p>
        </p:txBody>
      </p:sp>
    </p:spTree>
    <p:extLst>
      <p:ext uri="{BB962C8B-B14F-4D97-AF65-F5344CB8AC3E}">
        <p14:creationId xmlns:p14="http://schemas.microsoft.com/office/powerpoint/2010/main" val="13580741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D1B0-3BB2-4B7C-B6D8-9C61DDE38F71}"/>
              </a:ext>
            </a:extLst>
          </p:cNvPr>
          <p:cNvSpPr>
            <a:spLocks noGrp="1"/>
          </p:cNvSpPr>
          <p:nvPr>
            <p:ph type="title"/>
          </p:nvPr>
        </p:nvSpPr>
        <p:spPr/>
        <p:txBody>
          <a:bodyPr>
            <a:normAutofit/>
          </a:bodyPr>
          <a:lstStyle/>
          <a:p>
            <a:r>
              <a:rPr lang="en-IN" sz="3200" dirty="0"/>
              <a:t>Amdahl’s law and Strong Scaling </a:t>
            </a:r>
          </a:p>
        </p:txBody>
      </p:sp>
      <p:sp>
        <p:nvSpPr>
          <p:cNvPr id="3" name="Content Placeholder 2">
            <a:extLst>
              <a:ext uri="{FF2B5EF4-FFF2-40B4-BE49-F238E27FC236}">
                <a16:creationId xmlns:a16="http://schemas.microsoft.com/office/drawing/2014/main" id="{2042E24D-7C00-4ED4-8580-3CAE569FABCB}"/>
              </a:ext>
            </a:extLst>
          </p:cNvPr>
          <p:cNvSpPr>
            <a:spLocks noGrp="1"/>
          </p:cNvSpPr>
          <p:nvPr>
            <p:ph idx="1"/>
          </p:nvPr>
        </p:nvSpPr>
        <p:spPr>
          <a:xfrm>
            <a:off x="847121" y="1790196"/>
            <a:ext cx="10168128" cy="2437856"/>
          </a:xfrm>
        </p:spPr>
        <p:txBody>
          <a:bodyPr>
            <a:normAutofit/>
          </a:bodyPr>
          <a:lstStyle/>
          <a:p>
            <a:r>
              <a:rPr kumimoji="0" lang="en-US" altLang="en-US" sz="2000" b="0" i="0" u="none" strike="noStrike" cap="none" normalizeH="0" baseline="0" dirty="0" smtClean="0">
                <a:ln>
                  <a:noFill/>
                </a:ln>
                <a:solidFill>
                  <a:srgbClr val="212529"/>
                </a:solidFill>
                <a:effectLst/>
                <a:latin typeface="Arial" panose="020B0604020202020204" pitchFamily="34" charset="0"/>
                <a:cs typeface="Arial" panose="020B0604020202020204" pitchFamily="34" charset="0"/>
              </a:rPr>
              <a:t>Provides </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a way to quantify the theoretical maximum </a:t>
            </a:r>
            <a:r>
              <a:rPr kumimoji="0" lang="en-US" altLang="en-US" sz="2000" b="1" i="0" u="none" strike="noStrike" cap="none" normalizeH="0" baseline="0" dirty="0">
                <a:ln>
                  <a:noFill/>
                </a:ln>
                <a:solidFill>
                  <a:srgbClr val="450084"/>
                </a:solidFill>
                <a:effectLst/>
                <a:latin typeface="Arial" panose="020B0604020202020204" pitchFamily="34" charset="0"/>
                <a:cs typeface="Arial" panose="020B0604020202020204" pitchFamily="34" charset="0"/>
                <a:hlinkClick r:id="rId2"/>
              </a:rPr>
              <a:t>speedup in latency</a:t>
            </a:r>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that can occur with parallel execution.</a:t>
            </a:r>
          </a:p>
          <a:p>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 Amdahl’s law describes the ratio of the original execution time with the improved execution time, assuming perfect parallelism and no overhead penalty. </a:t>
            </a:r>
          </a:p>
          <a:p>
            <a:r>
              <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rPr>
              <a:t>That is, Amdahl’s law provides a theoretical limit to how much faster a program can run if it is parallelized</a:t>
            </a:r>
            <a:r>
              <a:rPr kumimoji="0" lang="en-US" altLang="en-US" sz="2000" b="0" i="0" u="none" strike="noStrike" cap="none" normalizeH="0" baseline="0" dirty="0" smtClean="0">
                <a:ln>
                  <a:noFill/>
                </a:ln>
                <a:solidFill>
                  <a:srgbClr val="212529"/>
                </a:solidFill>
                <a:effectLst/>
                <a:latin typeface="Arial" panose="020B0604020202020204" pitchFamily="34" charset="0"/>
                <a:cs typeface="Arial" panose="020B0604020202020204" pitchFamily="34" charset="0"/>
              </a:rPr>
              <a:t>.</a:t>
            </a:r>
            <a:endParaRPr kumimoji="0" lang="en-US" altLang="en-US" sz="2000" b="0" i="0" u="none" strike="noStrike" cap="none" normalizeH="0" baseline="0" dirty="0">
              <a:ln>
                <a:noFill/>
              </a:ln>
              <a:solidFill>
                <a:srgbClr val="212529"/>
              </a:solidFill>
              <a:effectLst/>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EF56462-5C58-4B51-B533-B8194CCFAFF8}"/>
              </a:ext>
            </a:extLst>
          </p:cNvPr>
          <p:cNvPicPr>
            <a:picLocks noChangeAspect="1"/>
          </p:cNvPicPr>
          <p:nvPr/>
        </p:nvPicPr>
        <p:blipFill>
          <a:blip r:embed="rId3"/>
          <a:stretch>
            <a:fillRect/>
          </a:stretch>
        </p:blipFill>
        <p:spPr>
          <a:xfrm>
            <a:off x="4474610" y="4312210"/>
            <a:ext cx="5839640" cy="8954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568" y="4309301"/>
            <a:ext cx="1838582" cy="704948"/>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16236" y="5207685"/>
            <a:ext cx="1381318" cy="704948"/>
          </a:xfrm>
          <a:prstGeom prst="rect">
            <a:avLst/>
          </a:prstGeom>
        </p:spPr>
      </p:pic>
    </p:spTree>
    <p:extLst>
      <p:ext uri="{BB962C8B-B14F-4D97-AF65-F5344CB8AC3E}">
        <p14:creationId xmlns:p14="http://schemas.microsoft.com/office/powerpoint/2010/main" val="230631545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Law</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pPr lvl="1"/>
            <a:r>
              <a:rPr lang="en-IN" sz="1600" dirty="0" smtClean="0"/>
              <a:t>Suppose a </a:t>
            </a:r>
            <a:r>
              <a:rPr lang="en-US" sz="1600" dirty="0" smtClean="0"/>
              <a:t>parallel </a:t>
            </a:r>
            <a:r>
              <a:rPr lang="en-US" sz="1600" dirty="0"/>
              <a:t>program is executing on </a:t>
            </a:r>
            <a:r>
              <a:rPr lang="en-US" sz="1600" b="1" dirty="0"/>
              <a:t>10 processors</a:t>
            </a:r>
            <a:r>
              <a:rPr lang="en-US" sz="1600" dirty="0"/>
              <a:t>, and only </a:t>
            </a:r>
            <a:r>
              <a:rPr lang="en-US" sz="1600" b="1" dirty="0"/>
              <a:t>40%</a:t>
            </a:r>
            <a:r>
              <a:rPr lang="en-US" sz="1600" dirty="0"/>
              <a:t> of the time is executing in parallel</a:t>
            </a:r>
            <a:r>
              <a:rPr lang="en-US" sz="1600" dirty="0" smtClean="0"/>
              <a:t>.</a:t>
            </a:r>
          </a:p>
          <a:p>
            <a:pPr lvl="1"/>
            <a:r>
              <a:rPr lang="en-US" sz="1600" dirty="0"/>
              <a:t>What is the overall </a:t>
            </a:r>
            <a:r>
              <a:rPr lang="en-US" sz="1600" b="1" dirty="0"/>
              <a:t>speedup</a:t>
            </a:r>
            <a:r>
              <a:rPr lang="en-US" sz="1600" dirty="0"/>
              <a:t> gained by incorporating parallelism</a:t>
            </a:r>
            <a:r>
              <a:rPr lang="en-US" sz="1600" dirty="0" smtClean="0"/>
              <a:t>?</a:t>
            </a:r>
          </a:p>
          <a:p>
            <a:pPr lvl="1"/>
            <a:r>
              <a:rPr lang="en-US" sz="1600" b="1" dirty="0"/>
              <a:t>Formula for Speedup (Amdahl’s Law):</a:t>
            </a:r>
            <a:endParaRPr lang="en-IN" sz="1600" b="1" dirty="0" smtClean="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4804" y="3300362"/>
            <a:ext cx="1485996" cy="7739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5219" y="3300362"/>
            <a:ext cx="2734057" cy="1171739"/>
          </a:xfrm>
          <a:prstGeom prst="rect">
            <a:avLst/>
          </a:prstGeom>
        </p:spPr>
      </p:pic>
      <p:sp>
        <p:nvSpPr>
          <p:cNvPr id="8" name="Rectangle 7"/>
          <p:cNvSpPr/>
          <p:nvPr/>
        </p:nvSpPr>
        <p:spPr>
          <a:xfrm>
            <a:off x="1379218" y="4764709"/>
            <a:ext cx="10419081" cy="923330"/>
          </a:xfrm>
          <a:prstGeom prst="rect">
            <a:avLst/>
          </a:prstGeom>
        </p:spPr>
        <p:txBody>
          <a:bodyPr wrap="square">
            <a:spAutoFit/>
          </a:bodyPr>
          <a:lstStyle/>
          <a:p>
            <a:r>
              <a:rPr lang="en-US" dirty="0"/>
              <a:t>Thus, the program runs </a:t>
            </a:r>
            <a:r>
              <a:rPr lang="en-US" b="1" dirty="0"/>
              <a:t>1.56 times faster</a:t>
            </a:r>
            <a:r>
              <a:rPr lang="en-US" dirty="0"/>
              <a:t>, meaning a </a:t>
            </a:r>
            <a:r>
              <a:rPr lang="en-US" b="1" dirty="0"/>
              <a:t>56% improvement</a:t>
            </a:r>
            <a:r>
              <a:rPr lang="en-US" dirty="0"/>
              <a:t> in execution time</a:t>
            </a:r>
            <a:r>
              <a:rPr lang="en-US" dirty="0" smtClean="0"/>
              <a:t>.</a:t>
            </a:r>
          </a:p>
          <a:p>
            <a:endParaRPr lang="en-US" dirty="0"/>
          </a:p>
          <a:p>
            <a:endParaRPr lang="en-IN" dirty="0"/>
          </a:p>
        </p:txBody>
      </p:sp>
    </p:spTree>
    <p:extLst>
      <p:ext uri="{BB962C8B-B14F-4D97-AF65-F5344CB8AC3E}">
        <p14:creationId xmlns:p14="http://schemas.microsoft.com/office/powerpoint/2010/main" val="24500393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a:t>
            </a:r>
            <a:r>
              <a:rPr lang="en-IN" sz="3600" dirty="0" smtClean="0"/>
              <a:t>Law Example</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4227576"/>
          </a:xfrm>
        </p:spPr>
        <p:txBody>
          <a:bodyPr vert="horz" lIns="91440" tIns="45720" rIns="91440" bIns="45720" rtlCol="0" anchor="t">
            <a:normAutofit/>
          </a:bodyPr>
          <a:lstStyle/>
          <a:p>
            <a:r>
              <a:rPr lang="en-US" sz="1600" dirty="0"/>
              <a:t>If </a:t>
            </a:r>
            <a:r>
              <a:rPr lang="en-US" sz="1600" b="1" dirty="0"/>
              <a:t>90%</a:t>
            </a:r>
            <a:r>
              <a:rPr lang="en-US" sz="1600" dirty="0"/>
              <a:t> of a calculation can be parallelized (</a:t>
            </a:r>
            <a:r>
              <a:rPr lang="en-US" sz="1600" b="1" dirty="0"/>
              <a:t>10% is sequential</a:t>
            </a:r>
            <a:r>
              <a:rPr lang="en-US" sz="1600" dirty="0"/>
              <a:t>), then the </a:t>
            </a:r>
            <a:r>
              <a:rPr lang="en-US" sz="1600" b="1" dirty="0"/>
              <a:t>maximum speedup</a:t>
            </a:r>
            <a:r>
              <a:rPr lang="en-US" sz="1600" dirty="0"/>
              <a:t> achieved on </a:t>
            </a:r>
            <a:r>
              <a:rPr lang="en-US" sz="1600" b="1" dirty="0"/>
              <a:t>5 processors</a:t>
            </a:r>
            <a:r>
              <a:rPr lang="en-US" sz="1600" dirty="0"/>
              <a:t> is:</a:t>
            </a:r>
          </a:p>
          <a:p>
            <a:r>
              <a:rPr lang="en-US" sz="1600" b="1" dirty="0"/>
              <a:t>Formula for Speedup (</a:t>
            </a:r>
            <a:r>
              <a:rPr lang="en-US" sz="1600" b="1" dirty="0" smtClean="0"/>
              <a:t>Amdahl’s </a:t>
            </a:r>
            <a:r>
              <a:rPr lang="en-US" sz="1600" b="1" dirty="0"/>
              <a:t>Law</a:t>
            </a:r>
            <a:r>
              <a:rPr lang="en-US" sz="1600" b="1" dirty="0" smtClean="0"/>
              <a:t>):</a:t>
            </a:r>
          </a:p>
          <a:p>
            <a:endParaRPr lang="en-US" sz="1600" b="1" dirty="0"/>
          </a:p>
          <a:p>
            <a:endParaRPr lang="en-US" sz="1600" b="1" dirty="0" smtClean="0"/>
          </a:p>
          <a:p>
            <a:endParaRPr lang="en-US" sz="1600" b="1" dirty="0"/>
          </a:p>
          <a:p>
            <a:r>
              <a:rPr lang="en-US" sz="1600" dirty="0" smtClean="0"/>
              <a:t>Thus</a:t>
            </a:r>
            <a:r>
              <a:rPr lang="en-US" sz="1600" dirty="0"/>
              <a:t>, the program runs </a:t>
            </a:r>
            <a:r>
              <a:rPr lang="en-US" sz="1600" b="1" dirty="0"/>
              <a:t>3.6 times faster</a:t>
            </a:r>
            <a:r>
              <a:rPr lang="en-US" sz="1600" dirty="0" smtClean="0"/>
              <a:t>.</a:t>
            </a:r>
            <a:endParaRPr lang="en-US" sz="1600" b="1" dirty="0" smtClean="0"/>
          </a:p>
          <a:p>
            <a:r>
              <a:rPr lang="en-US" sz="1600" b="1" dirty="0" smtClean="0"/>
              <a:t>Speedup </a:t>
            </a:r>
            <a:r>
              <a:rPr lang="en-US" sz="1600" b="1" dirty="0"/>
              <a:t>for More Processors</a:t>
            </a:r>
          </a:p>
          <a:p>
            <a:pPr lvl="1"/>
            <a:r>
              <a:rPr lang="en-US" sz="1200" b="1" dirty="0"/>
              <a:t>On 10 processors</a:t>
            </a:r>
            <a:r>
              <a:rPr lang="en-US" sz="1200" dirty="0"/>
              <a:t> → Speedup = </a:t>
            </a:r>
            <a:r>
              <a:rPr lang="en-US" sz="1200" b="1" dirty="0"/>
              <a:t>5.3</a:t>
            </a:r>
            <a:endParaRPr lang="en-US" sz="1200" dirty="0"/>
          </a:p>
          <a:p>
            <a:pPr lvl="1"/>
            <a:r>
              <a:rPr lang="en-US" sz="1200" b="1" dirty="0"/>
              <a:t>On 20 processors</a:t>
            </a:r>
            <a:r>
              <a:rPr lang="en-US" sz="1200" dirty="0"/>
              <a:t> → Speedup = </a:t>
            </a:r>
            <a:r>
              <a:rPr lang="en-US" sz="1200" b="1" dirty="0"/>
              <a:t>6.9</a:t>
            </a:r>
            <a:endParaRPr lang="en-US" sz="1200" dirty="0"/>
          </a:p>
          <a:p>
            <a:pPr lvl="1"/>
            <a:r>
              <a:rPr lang="en-US" sz="1200" b="1" dirty="0"/>
              <a:t>On 1000 processors</a:t>
            </a:r>
            <a:r>
              <a:rPr lang="en-US" sz="1200" dirty="0"/>
              <a:t> → Speedup = </a:t>
            </a:r>
            <a:r>
              <a:rPr lang="en-US" sz="1200" b="1" dirty="0" smtClean="0"/>
              <a:t>9.9</a:t>
            </a:r>
            <a:endParaRPr lang="en-US" sz="1200" dirty="0" smtClean="0"/>
          </a:p>
          <a:p>
            <a:pPr marL="457200" lvl="1" indent="0">
              <a:buNone/>
            </a:pPr>
            <a:r>
              <a:rPr lang="en-US" sz="1400" dirty="0" smtClean="0"/>
              <a:t>Even </a:t>
            </a:r>
            <a:r>
              <a:rPr lang="en-US" sz="1400" dirty="0"/>
              <a:t>with </a:t>
            </a:r>
            <a:r>
              <a:rPr lang="en-US" sz="1400" b="1" dirty="0"/>
              <a:t>1000 processors</a:t>
            </a:r>
            <a:r>
              <a:rPr lang="en-US" sz="1400" dirty="0"/>
              <a:t>, the </a:t>
            </a:r>
            <a:r>
              <a:rPr lang="en-US" sz="1400" b="1" dirty="0"/>
              <a:t>maximum achievable speedup is only 9.9×</a:t>
            </a:r>
            <a:r>
              <a:rPr lang="en-US" sz="1400" dirty="0"/>
              <a:t> due to the serial portion of the program.</a:t>
            </a:r>
          </a:p>
          <a:p>
            <a:endParaRPr lang="en-US" sz="1600" b="1" dirty="0"/>
          </a:p>
          <a:p>
            <a:endParaRPr lang="en-US" sz="1600" b="1"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199" y="3052155"/>
            <a:ext cx="1552597" cy="808645"/>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9803" y="2914985"/>
            <a:ext cx="3000794" cy="1238423"/>
          </a:xfrm>
          <a:prstGeom prst="rect">
            <a:avLst/>
          </a:prstGeom>
        </p:spPr>
      </p:pic>
    </p:spTree>
    <p:extLst>
      <p:ext uri="{BB962C8B-B14F-4D97-AF65-F5344CB8AC3E}">
        <p14:creationId xmlns:p14="http://schemas.microsoft.com/office/powerpoint/2010/main" val="32082651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Performance Metrics</a:t>
            </a:r>
          </a:p>
        </p:txBody>
      </p:sp>
      <p:sp>
        <p:nvSpPr>
          <p:cNvPr id="3" name="Content Placeholder 2"/>
          <p:cNvSpPr>
            <a:spLocks noGrp="1"/>
          </p:cNvSpPr>
          <p:nvPr>
            <p:ph idx="1"/>
          </p:nvPr>
        </p:nvSpPr>
        <p:spPr/>
        <p:txBody>
          <a:bodyPr vert="horz" lIns="91440" tIns="45720" rIns="91440" bIns="45720" rtlCol="0" anchor="t">
            <a:normAutofit/>
          </a:bodyPr>
          <a:lstStyle/>
          <a:p>
            <a:pPr>
              <a:buFont typeface="Wingdings" panose="020B0604020202020204" pitchFamily="34" charset="0"/>
              <a:buChar char="Ø"/>
            </a:pPr>
            <a:r>
              <a:rPr lang="en-IN"/>
              <a:t>Execution Time</a:t>
            </a:r>
          </a:p>
          <a:p>
            <a:pPr>
              <a:buFont typeface="Wingdings" panose="020B0604020202020204" pitchFamily="34" charset="0"/>
              <a:buChar char="Ø"/>
            </a:pPr>
            <a:r>
              <a:rPr lang="en-IN"/>
              <a:t>Total Parallel Overhead</a:t>
            </a:r>
          </a:p>
          <a:p>
            <a:pPr>
              <a:buFont typeface="Wingdings" panose="020B0604020202020204" pitchFamily="34" charset="0"/>
              <a:buChar char="Ø"/>
            </a:pPr>
            <a:r>
              <a:rPr lang="en-IN"/>
              <a:t>SpeedUp</a:t>
            </a:r>
          </a:p>
          <a:p>
            <a:pPr>
              <a:buFont typeface="Wingdings" panose="020B0604020202020204" pitchFamily="34" charset="0"/>
              <a:buChar char="Ø"/>
            </a:pPr>
            <a:r>
              <a:rPr lang="en-IN"/>
              <a:t>Efficiency</a:t>
            </a:r>
            <a:endParaRPr lang="en-IN" dirty="0"/>
          </a:p>
          <a:p>
            <a:pPr>
              <a:buFont typeface="Wingdings" panose="020B0604020202020204" pitchFamily="34" charset="0"/>
              <a:buChar char="Ø"/>
            </a:pPr>
            <a:r>
              <a:rPr lang="en-IN"/>
              <a:t>Cost</a:t>
            </a:r>
            <a:endParaRPr lang="en-IN" dirty="0"/>
          </a:p>
          <a:p>
            <a:pPr>
              <a:buFont typeface="Wingdings" panose="020B0604020202020204" pitchFamily="34" charset="0"/>
              <a:buChar char="Ø"/>
            </a:pPr>
            <a:r>
              <a:rPr lang="en-IN">
                <a:ea typeface="+mn-lt"/>
                <a:cs typeface="+mn-lt"/>
              </a:rPr>
              <a:t>Scalability </a:t>
            </a:r>
            <a:endParaRPr lang="en-IN" dirty="0"/>
          </a:p>
          <a:p>
            <a:pPr>
              <a:buFont typeface="Wingdings" panose="020B0604020202020204" pitchFamily="34" charset="0"/>
              <a:buChar char="Ø"/>
            </a:pPr>
            <a:endParaRPr lang="en-IN" dirty="0"/>
          </a:p>
        </p:txBody>
      </p:sp>
    </p:spTree>
    <p:extLst>
      <p:ext uri="{BB962C8B-B14F-4D97-AF65-F5344CB8AC3E}">
        <p14:creationId xmlns:p14="http://schemas.microsoft.com/office/powerpoint/2010/main" val="59923717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a:t>
            </a:r>
            <a:r>
              <a:rPr lang="en-IN" sz="3600" dirty="0" smtClean="0"/>
              <a:t>Law Example</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4227576"/>
          </a:xfrm>
        </p:spPr>
        <p:txBody>
          <a:bodyPr vert="horz" lIns="91440" tIns="45720" rIns="91440" bIns="45720" rtlCol="0" anchor="t">
            <a:normAutofit/>
          </a:bodyPr>
          <a:lstStyle/>
          <a:p>
            <a:r>
              <a:rPr lang="en-US" altLang="en-US" sz="1600" dirty="0"/>
              <a:t>95% of a program’s execution time occurs inside a loop that can be executed in parallel. What is the maximum speedup we should expect from a parallel version of the program executing on 8 CPUs?</a:t>
            </a:r>
          </a:p>
        </p:txBody>
      </p:sp>
      <p:graphicFrame>
        <p:nvGraphicFramePr>
          <p:cNvPr id="3" name="Object 2"/>
          <p:cNvGraphicFramePr>
            <a:graphicFrameLocks noChangeAspect="1"/>
          </p:cNvGraphicFramePr>
          <p:nvPr>
            <p:extLst>
              <p:ext uri="{D42A27DB-BD31-4B8C-83A1-F6EECF244321}">
                <p14:modId xmlns:p14="http://schemas.microsoft.com/office/powerpoint/2010/main" val="2549954716"/>
              </p:ext>
            </p:extLst>
          </p:nvPr>
        </p:nvGraphicFramePr>
        <p:xfrm>
          <a:off x="2967140" y="2907471"/>
          <a:ext cx="4997440" cy="1177968"/>
        </p:xfrm>
        <a:graphic>
          <a:graphicData uri="http://schemas.openxmlformats.org/presentationml/2006/ole">
            <mc:AlternateContent xmlns:mc="http://schemas.openxmlformats.org/markup-compatibility/2006">
              <mc:Choice xmlns:v="urn:schemas-microsoft-com:vml" Requires="v">
                <p:oleObj spid="_x0000_s7177" name="Equation" r:id="rId3" imgW="1777680" imgH="419040" progId="Equation.3">
                  <p:embed/>
                </p:oleObj>
              </mc:Choice>
              <mc:Fallback>
                <p:oleObj name="Equation" r:id="rId3" imgW="1777680" imgH="419040" progId="Equation.3">
                  <p:embed/>
                  <p:pic>
                    <p:nvPicPr>
                      <p:cNvPr id="0" name=""/>
                      <p:cNvPicPr/>
                      <p:nvPr/>
                    </p:nvPicPr>
                    <p:blipFill>
                      <a:blip r:embed="rId4"/>
                      <a:stretch>
                        <a:fillRect/>
                      </a:stretch>
                    </p:blipFill>
                    <p:spPr>
                      <a:xfrm>
                        <a:off x="2967140" y="2907471"/>
                        <a:ext cx="4997440" cy="1177968"/>
                      </a:xfrm>
                      <a:prstGeom prst="rect">
                        <a:avLst/>
                      </a:prstGeom>
                    </p:spPr>
                  </p:pic>
                </p:oleObj>
              </mc:Fallback>
            </mc:AlternateContent>
          </a:graphicData>
        </a:graphic>
      </p:graphicFrame>
    </p:spTree>
    <p:extLst>
      <p:ext uri="{BB962C8B-B14F-4D97-AF65-F5344CB8AC3E}">
        <p14:creationId xmlns:p14="http://schemas.microsoft.com/office/powerpoint/2010/main" val="37955938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a:t>
            </a:r>
            <a:r>
              <a:rPr lang="en-IN" sz="3600" dirty="0" smtClean="0"/>
              <a:t>Law Example</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4227576"/>
          </a:xfrm>
        </p:spPr>
        <p:txBody>
          <a:bodyPr vert="horz" lIns="91440" tIns="45720" rIns="91440" bIns="45720" rtlCol="0" anchor="t">
            <a:normAutofit/>
          </a:bodyPr>
          <a:lstStyle/>
          <a:p>
            <a:r>
              <a:rPr lang="en-US" altLang="en-US" sz="1600" dirty="0"/>
              <a:t>5% of a parallel program’s execution time is spent within inherently sequential code.</a:t>
            </a:r>
          </a:p>
          <a:p>
            <a:r>
              <a:rPr lang="en-US" altLang="en-US" sz="1600" dirty="0"/>
              <a:t>The maximum speedup achievable by this program, regardless of how many PEs are used, is </a:t>
            </a:r>
          </a:p>
        </p:txBody>
      </p:sp>
      <p:graphicFrame>
        <p:nvGraphicFramePr>
          <p:cNvPr id="2" name="Object 1"/>
          <p:cNvGraphicFramePr>
            <a:graphicFrameLocks noChangeAspect="1"/>
          </p:cNvGraphicFramePr>
          <p:nvPr>
            <p:extLst>
              <p:ext uri="{D42A27DB-BD31-4B8C-83A1-F6EECF244321}">
                <p14:modId xmlns:p14="http://schemas.microsoft.com/office/powerpoint/2010/main" val="1366266814"/>
              </p:ext>
            </p:extLst>
          </p:nvPr>
        </p:nvGraphicFramePr>
        <p:xfrm>
          <a:off x="3215769" y="3137659"/>
          <a:ext cx="5567504" cy="1062009"/>
        </p:xfrm>
        <a:graphic>
          <a:graphicData uri="http://schemas.openxmlformats.org/presentationml/2006/ole">
            <mc:AlternateContent xmlns:mc="http://schemas.openxmlformats.org/markup-compatibility/2006">
              <mc:Choice xmlns:v="urn:schemas-microsoft-com:vml" Requires="v">
                <p:oleObj spid="_x0000_s8201" name="Equation" r:id="rId3" imgW="2197080" imgH="419040" progId="Equation.3">
                  <p:embed/>
                </p:oleObj>
              </mc:Choice>
              <mc:Fallback>
                <p:oleObj name="Equation" r:id="rId3" imgW="2197080" imgH="419040" progId="Equation.3">
                  <p:embed/>
                  <p:pic>
                    <p:nvPicPr>
                      <p:cNvPr id="0" name=""/>
                      <p:cNvPicPr/>
                      <p:nvPr/>
                    </p:nvPicPr>
                    <p:blipFill>
                      <a:blip r:embed="rId4"/>
                      <a:stretch>
                        <a:fillRect/>
                      </a:stretch>
                    </p:blipFill>
                    <p:spPr>
                      <a:xfrm>
                        <a:off x="3215769" y="3137659"/>
                        <a:ext cx="5567504" cy="1062009"/>
                      </a:xfrm>
                      <a:prstGeom prst="rect">
                        <a:avLst/>
                      </a:prstGeom>
                    </p:spPr>
                  </p:pic>
                </p:oleObj>
              </mc:Fallback>
            </mc:AlternateContent>
          </a:graphicData>
        </a:graphic>
      </p:graphicFrame>
    </p:spTree>
    <p:extLst>
      <p:ext uri="{BB962C8B-B14F-4D97-AF65-F5344CB8AC3E}">
        <p14:creationId xmlns:p14="http://schemas.microsoft.com/office/powerpoint/2010/main" val="34366966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a:t>
            </a:r>
            <a:r>
              <a:rPr lang="en-IN" sz="3600" dirty="0" smtClean="0"/>
              <a:t>Law Example</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4227576"/>
          </a:xfrm>
        </p:spPr>
        <p:txBody>
          <a:bodyPr vert="horz" lIns="91440" tIns="45720" rIns="91440" bIns="45720" rtlCol="0" anchor="t">
            <a:normAutofit/>
          </a:bodyPr>
          <a:lstStyle/>
          <a:p>
            <a:pPr>
              <a:lnSpc>
                <a:spcPct val="90000"/>
              </a:lnSpc>
            </a:pPr>
            <a:r>
              <a:rPr lang="en-US" altLang="en-US" sz="1600" dirty="0"/>
              <a:t>An oceanographer gives you a serial program and asks you how much faster it might run on 8 processors. </a:t>
            </a:r>
            <a:endParaRPr lang="en-US" altLang="en-US" sz="1600" dirty="0" smtClean="0"/>
          </a:p>
          <a:p>
            <a:pPr>
              <a:lnSpc>
                <a:spcPct val="90000"/>
              </a:lnSpc>
            </a:pPr>
            <a:r>
              <a:rPr lang="en-US" altLang="en-US" sz="1600" dirty="0" smtClean="0"/>
              <a:t>You </a:t>
            </a:r>
            <a:r>
              <a:rPr lang="en-US" altLang="en-US" sz="1600" dirty="0"/>
              <a:t>can only find one function amenable to a parallel solution. Benchmarking on a single processor reveals 80% of the execution time is spent inside this function. </a:t>
            </a:r>
            <a:endParaRPr lang="en-US" altLang="en-US" sz="1600" dirty="0" smtClean="0"/>
          </a:p>
          <a:p>
            <a:pPr>
              <a:lnSpc>
                <a:spcPct val="90000"/>
              </a:lnSpc>
            </a:pPr>
            <a:r>
              <a:rPr lang="en-US" altLang="en-US" sz="1600" dirty="0" smtClean="0"/>
              <a:t>What </a:t>
            </a:r>
            <a:r>
              <a:rPr lang="en-US" altLang="en-US" sz="1600" dirty="0"/>
              <a:t>is the best speedup a parallel version is likely to achieve on 8 processors?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9029" y="3343927"/>
            <a:ext cx="1962424" cy="79068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8256" y="3343927"/>
            <a:ext cx="2312046" cy="168957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519" y="4134612"/>
            <a:ext cx="5287113" cy="1571844"/>
          </a:xfrm>
          <a:prstGeom prst="rect">
            <a:avLst/>
          </a:prstGeom>
        </p:spPr>
      </p:pic>
    </p:spTree>
    <p:extLst>
      <p:ext uri="{BB962C8B-B14F-4D97-AF65-F5344CB8AC3E}">
        <p14:creationId xmlns:p14="http://schemas.microsoft.com/office/powerpoint/2010/main" val="364831390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a:t>
            </a:r>
            <a:r>
              <a:rPr lang="en-IN" sz="3600" dirty="0" smtClean="0"/>
              <a:t>Law</a:t>
            </a:r>
            <a:endParaRPr lang="en-US" sz="3600" dirty="0"/>
          </a:p>
        </p:txBody>
      </p:sp>
      <p:pic>
        <p:nvPicPr>
          <p:cNvPr id="9"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15568" y="1942081"/>
            <a:ext cx="9947044" cy="2655086"/>
          </a:xfr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257" y="4694631"/>
            <a:ext cx="4336940" cy="622778"/>
          </a:xfrm>
          <a:prstGeom prst="rect">
            <a:avLst/>
          </a:prstGeom>
        </p:spPr>
      </p:pic>
    </p:spTree>
    <p:extLst>
      <p:ext uri="{BB962C8B-B14F-4D97-AF65-F5344CB8AC3E}">
        <p14:creationId xmlns:p14="http://schemas.microsoft.com/office/powerpoint/2010/main" val="353477371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2400" dirty="0"/>
              <a:t>Problem Type 1 – Predict System Speedup</a:t>
            </a:r>
            <a:endParaRPr lang="en-US" sz="2400"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26039" y="1365095"/>
            <a:ext cx="5325218" cy="238158"/>
          </a:xfrm>
        </p:spPr>
      </p:pic>
      <p:pic>
        <p:nvPicPr>
          <p:cNvPr id="6" name="Content Placeholder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5876" y="2419708"/>
            <a:ext cx="10237820" cy="2659174"/>
          </a:xfrm>
          <a:prstGeom prst="rect">
            <a:avLst/>
          </a:prstGeom>
        </p:spPr>
      </p:pic>
    </p:spTree>
    <p:extLst>
      <p:ext uri="{BB962C8B-B14F-4D97-AF65-F5344CB8AC3E}">
        <p14:creationId xmlns:p14="http://schemas.microsoft.com/office/powerpoint/2010/main" val="71320468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2400" dirty="0"/>
              <a:t>Problem Type 2 – Predict Speedup of Fraction Enhanced </a:t>
            </a:r>
            <a:endParaRPr lang="en-US" sz="2400" dirty="0"/>
          </a:p>
        </p:txBody>
      </p:sp>
      <p:sp>
        <p:nvSpPr>
          <p:cNvPr id="2" name="Content Placeholder 1"/>
          <p:cNvSpPr>
            <a:spLocks noGrp="1"/>
          </p:cNvSpPr>
          <p:nvPr>
            <p:ph idx="1"/>
          </p:nvPr>
        </p:nvSpPr>
        <p:spPr>
          <a:xfrm>
            <a:off x="1180015" y="2279355"/>
            <a:ext cx="10168128" cy="3694176"/>
          </a:xfrm>
        </p:spPr>
        <p:txBody>
          <a:bodyPr/>
          <a:lstStyle/>
          <a:p>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0893" y="2363733"/>
            <a:ext cx="10096004" cy="3191034"/>
          </a:xfrm>
          <a:prstGeom prst="rect">
            <a:avLst/>
          </a:prstGeom>
        </p:spPr>
      </p:pic>
      <p:pic>
        <p:nvPicPr>
          <p:cNvPr id="7" name="Content Placeholder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579" y="1344064"/>
            <a:ext cx="5391902" cy="304843"/>
          </a:xfrm>
          <a:prstGeom prst="rect">
            <a:avLst/>
          </a:prstGeom>
        </p:spPr>
      </p:pic>
    </p:spTree>
    <p:extLst>
      <p:ext uri="{BB962C8B-B14F-4D97-AF65-F5344CB8AC3E}">
        <p14:creationId xmlns:p14="http://schemas.microsoft.com/office/powerpoint/2010/main" val="55369631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2400" dirty="0"/>
              <a:t>Problem Type 2 – Predict Speedup of Fraction Enhanced </a:t>
            </a:r>
            <a:endParaRPr lang="en-US" sz="2400" dirty="0"/>
          </a:p>
        </p:txBody>
      </p:sp>
      <p:sp>
        <p:nvSpPr>
          <p:cNvPr id="2" name="Content Placeholder 1"/>
          <p:cNvSpPr>
            <a:spLocks noGrp="1"/>
          </p:cNvSpPr>
          <p:nvPr>
            <p:ph idx="1"/>
          </p:nvPr>
        </p:nvSpPr>
        <p:spPr>
          <a:xfrm>
            <a:off x="1180015" y="2279355"/>
            <a:ext cx="10168128" cy="3694176"/>
          </a:xfrm>
        </p:spPr>
        <p:txBody>
          <a:bodyPr/>
          <a:lstStyle/>
          <a:p>
            <a:endParaRPr lang="en-IN" dirty="0"/>
          </a:p>
        </p:txBody>
      </p:sp>
      <p:pic>
        <p:nvPicPr>
          <p:cNvPr id="7"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6579" y="1344064"/>
            <a:ext cx="5391902" cy="304843"/>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1295" y="2057274"/>
            <a:ext cx="7980297" cy="4138338"/>
          </a:xfrm>
          <a:prstGeom prst="rect">
            <a:avLst/>
          </a:prstGeom>
        </p:spPr>
      </p:pic>
    </p:spTree>
    <p:extLst>
      <p:ext uri="{BB962C8B-B14F-4D97-AF65-F5344CB8AC3E}">
        <p14:creationId xmlns:p14="http://schemas.microsoft.com/office/powerpoint/2010/main" val="151841544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US" sz="2400" dirty="0"/>
              <a:t>Problem Type 3 – Predict Fraction of System to be Enhanced</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1820" y="1342133"/>
            <a:ext cx="5363323" cy="247685"/>
          </a:xfrm>
          <a:prstGeom prst="rect">
            <a:avLst/>
          </a:prstGeom>
        </p:spPr>
      </p:pic>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25947" y="2162940"/>
            <a:ext cx="9274640" cy="3835189"/>
          </a:xfrm>
        </p:spPr>
      </p:pic>
    </p:spTree>
    <p:extLst>
      <p:ext uri="{BB962C8B-B14F-4D97-AF65-F5344CB8AC3E}">
        <p14:creationId xmlns:p14="http://schemas.microsoft.com/office/powerpoint/2010/main" val="348889047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Amdahl’s Law</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a:bodyPr>
          <a:lstStyle/>
          <a:p>
            <a:r>
              <a:rPr lang="en-US" sz="2000" dirty="0"/>
              <a:t>Amdahl’s Law assumes </a:t>
            </a:r>
            <a:r>
              <a:rPr lang="en-US" sz="2000" b="1" dirty="0"/>
              <a:t>a fixed problem size</a:t>
            </a:r>
            <a:r>
              <a:rPr lang="en-US" sz="2000" dirty="0"/>
              <a:t>.</a:t>
            </a:r>
          </a:p>
          <a:p>
            <a:r>
              <a:rPr lang="en-US" sz="2000" dirty="0"/>
              <a:t>It focuses on the </a:t>
            </a:r>
            <a:r>
              <a:rPr lang="en-US" sz="2000" b="1" dirty="0"/>
              <a:t>speedup limitations</a:t>
            </a:r>
            <a:r>
              <a:rPr lang="en-US" sz="2000" dirty="0"/>
              <a:t> due to the </a:t>
            </a:r>
            <a:r>
              <a:rPr lang="en-US" sz="2000" b="1" dirty="0"/>
              <a:t>sequential portion</a:t>
            </a:r>
            <a:r>
              <a:rPr lang="en-US" sz="2000" dirty="0"/>
              <a:t> of a program.</a:t>
            </a:r>
          </a:p>
          <a:p>
            <a:r>
              <a:rPr lang="en-US" sz="2000" dirty="0"/>
              <a:t>Even with </a:t>
            </a:r>
            <a:r>
              <a:rPr lang="en-US" sz="2000" b="1" dirty="0"/>
              <a:t>infinite processors</a:t>
            </a:r>
            <a:r>
              <a:rPr lang="en-US" sz="2000" dirty="0"/>
              <a:t>, speedup is </a:t>
            </a:r>
            <a:r>
              <a:rPr lang="en-US" sz="2000" b="1" dirty="0"/>
              <a:t>limited</a:t>
            </a:r>
            <a:r>
              <a:rPr lang="en-US" sz="2000" dirty="0"/>
              <a:t> by the serial fraction </a:t>
            </a:r>
            <a:r>
              <a:rPr lang="en-US" sz="2000" dirty="0" smtClean="0"/>
              <a:t>F.</a:t>
            </a:r>
            <a:endParaRPr lang="en-US" sz="2000" dirty="0"/>
          </a:p>
          <a:p>
            <a:r>
              <a:rPr lang="en-US" sz="2000" b="1" dirty="0"/>
              <a:t>Key takeaway</a:t>
            </a:r>
            <a:r>
              <a:rPr lang="en-US" sz="2000" dirty="0"/>
              <a:t>: Parallelism is </a:t>
            </a:r>
            <a:r>
              <a:rPr lang="en-US" sz="2000" b="1" dirty="0"/>
              <a:t>bounded</a:t>
            </a:r>
            <a:r>
              <a:rPr lang="en-US" sz="2000" dirty="0"/>
              <a:t> by the serial portion, making </a:t>
            </a:r>
            <a:r>
              <a:rPr lang="en-US" sz="2000" b="1" dirty="0"/>
              <a:t>large processor counts inefficient</a:t>
            </a:r>
            <a:r>
              <a:rPr lang="en-US" sz="2000" dirty="0"/>
              <a:t> if </a:t>
            </a:r>
            <a:r>
              <a:rPr lang="en-US" sz="2000" dirty="0" smtClean="0"/>
              <a:t>F </a:t>
            </a:r>
            <a:r>
              <a:rPr lang="en-US" sz="2000" dirty="0"/>
              <a:t>is significant</a:t>
            </a:r>
            <a:r>
              <a:rPr lang="en-US" sz="2000" dirty="0" smtClean="0"/>
              <a:t>.</a:t>
            </a:r>
            <a:endParaRPr lang="en-US" sz="2000" dirty="0"/>
          </a:p>
        </p:txBody>
      </p:sp>
    </p:spTree>
    <p:extLst>
      <p:ext uri="{BB962C8B-B14F-4D97-AF65-F5344CB8AC3E}">
        <p14:creationId xmlns:p14="http://schemas.microsoft.com/office/powerpoint/2010/main" val="194046325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Gustafson’s Law</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Autofit/>
          </a:bodyPr>
          <a:lstStyle/>
          <a:p>
            <a:r>
              <a:rPr lang="en-US" sz="2000" dirty="0"/>
              <a:t>Gustafson’s Law assumes </a:t>
            </a:r>
            <a:r>
              <a:rPr lang="en-US" sz="2000" b="1" dirty="0"/>
              <a:t>a growing problem size</a:t>
            </a:r>
            <a:r>
              <a:rPr lang="en-US" sz="2000" dirty="0" smtClean="0"/>
              <a:t>.</a:t>
            </a:r>
          </a:p>
          <a:p>
            <a:r>
              <a:rPr lang="en-US" sz="2000" dirty="0" smtClean="0"/>
              <a:t>It argues </a:t>
            </a:r>
            <a:r>
              <a:rPr lang="en-US" sz="2000" dirty="0"/>
              <a:t>that </a:t>
            </a:r>
            <a:r>
              <a:rPr lang="en-US" sz="2000" b="1" dirty="0"/>
              <a:t>as we add more processors, we can handle larger problems</a:t>
            </a:r>
            <a:r>
              <a:rPr lang="en-US" sz="2000" dirty="0"/>
              <a:t>, making parallelism more useful</a:t>
            </a:r>
            <a:r>
              <a:rPr lang="en-US" sz="2000" dirty="0" smtClean="0"/>
              <a:t>.</a:t>
            </a:r>
          </a:p>
          <a:p>
            <a:r>
              <a:rPr lang="en-US" sz="2000" dirty="0"/>
              <a:t>Unlike Amdahl’s Law, </a:t>
            </a:r>
            <a:r>
              <a:rPr lang="en-US" sz="2000" b="1" dirty="0"/>
              <a:t>speedup scales better</a:t>
            </a:r>
            <a:r>
              <a:rPr lang="en-US" sz="2000" dirty="0"/>
              <a:t> because </a:t>
            </a:r>
            <a:r>
              <a:rPr lang="en-US" sz="2000" b="1" dirty="0"/>
              <a:t>parallel work increases with the number of processors</a:t>
            </a:r>
            <a:r>
              <a:rPr lang="en-US" sz="2000" dirty="0" smtClean="0"/>
              <a:t>. Not tied solely to the parallelism.</a:t>
            </a:r>
          </a:p>
          <a:p>
            <a:r>
              <a:rPr lang="en-US" sz="2000" dirty="0" smtClean="0"/>
              <a:t>It is termed as </a:t>
            </a:r>
            <a:r>
              <a:rPr lang="en-US" sz="2000" b="1" dirty="0" smtClean="0"/>
              <a:t>Weak Scaling</a:t>
            </a:r>
            <a:endParaRPr lang="en-US" sz="2000" b="1" dirty="0"/>
          </a:p>
          <a:p>
            <a:r>
              <a:rPr lang="en-US" sz="2000" b="1" dirty="0"/>
              <a:t>Key </a:t>
            </a:r>
            <a:r>
              <a:rPr lang="en-US" sz="2000" b="1" dirty="0" smtClean="0"/>
              <a:t>takeaway</a:t>
            </a:r>
            <a:r>
              <a:rPr lang="en-US" sz="2000" dirty="0" smtClean="0"/>
              <a:t>: More </a:t>
            </a:r>
            <a:r>
              <a:rPr lang="en-US" sz="2000" dirty="0"/>
              <a:t>processors can </a:t>
            </a:r>
            <a:r>
              <a:rPr lang="en-US" sz="2000" b="1" dirty="0"/>
              <a:t>increase problem size</a:t>
            </a:r>
            <a:r>
              <a:rPr lang="en-US" sz="2000" dirty="0"/>
              <a:t>, making parallelization more effective.</a:t>
            </a:r>
          </a:p>
          <a:p>
            <a:pPr marL="0" indent="0">
              <a:buNone/>
            </a:pPr>
            <a:endParaRPr lang="en-GB" sz="2000" dirty="0"/>
          </a:p>
        </p:txBody>
      </p:sp>
    </p:spTree>
    <p:extLst>
      <p:ext uri="{BB962C8B-B14F-4D97-AF65-F5344CB8AC3E}">
        <p14:creationId xmlns:p14="http://schemas.microsoft.com/office/powerpoint/2010/main" val="2202311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Execution Time</a:t>
            </a:r>
            <a:br>
              <a:rPr lang="en-IN" dirty="0"/>
            </a:br>
            <a:endParaRPr lang="en-IN" dirty="0"/>
          </a:p>
        </p:txBody>
      </p:sp>
      <p:sp>
        <p:nvSpPr>
          <p:cNvPr id="3" name="Content Placeholder 2"/>
          <p:cNvSpPr>
            <a:spLocks noGrp="1"/>
          </p:cNvSpPr>
          <p:nvPr>
            <p:ph idx="1"/>
          </p:nvPr>
        </p:nvSpPr>
        <p:spPr>
          <a:xfrm>
            <a:off x="1115568" y="2478024"/>
            <a:ext cx="10605008" cy="3978656"/>
          </a:xfrm>
        </p:spPr>
        <p:txBody>
          <a:bodyPr vert="horz" lIns="91440" tIns="45720" rIns="91440" bIns="45720" rtlCol="0" anchor="t">
            <a:normAutofit lnSpcReduction="10000"/>
          </a:bodyPr>
          <a:lstStyle/>
          <a:p>
            <a:r>
              <a:rPr lang="en-IN" dirty="0"/>
              <a:t>T</a:t>
            </a:r>
            <a:r>
              <a:rPr lang="en-IN" sz="1400" dirty="0"/>
              <a:t>S </a:t>
            </a:r>
            <a:r>
              <a:rPr lang="en-IN" dirty="0"/>
              <a:t>: </a:t>
            </a:r>
            <a:r>
              <a:rPr lang="en-US" dirty="0"/>
              <a:t>The serial runtime of a program is the time elapsed between the beginning and the end of its execution on a sequential computer. </a:t>
            </a:r>
          </a:p>
          <a:p>
            <a:pPr marL="0" indent="0">
              <a:buNone/>
            </a:pPr>
            <a:endParaRPr lang="en-US" dirty="0"/>
          </a:p>
          <a:p>
            <a:r>
              <a:rPr lang="en-IN" dirty="0"/>
              <a:t>T</a:t>
            </a:r>
            <a:r>
              <a:rPr lang="en-IN" sz="1400" dirty="0"/>
              <a:t>p </a:t>
            </a:r>
            <a:r>
              <a:rPr lang="en-IN" dirty="0"/>
              <a:t>: </a:t>
            </a:r>
            <a:r>
              <a:rPr lang="en-US" dirty="0"/>
              <a:t>The parallel runtime is the time that elapses from the moment a parallel computation starts to the moment the last processing element finishes execution.</a:t>
            </a:r>
            <a:endParaRPr lang="en-US"/>
          </a:p>
          <a:p>
            <a:r>
              <a:rPr lang="en-US" sz="2800" err="1"/>
              <a:t>T</a:t>
            </a:r>
            <a:r>
              <a:rPr lang="en-US" sz="1600" err="1"/>
              <a:t>total</a:t>
            </a:r>
            <a:r>
              <a:rPr lang="en-US" sz="2800" dirty="0"/>
              <a:t> = p * Tp</a:t>
            </a:r>
          </a:p>
        </p:txBody>
      </p:sp>
    </p:spTree>
    <p:extLst>
      <p:ext uri="{BB962C8B-B14F-4D97-AF65-F5344CB8AC3E}">
        <p14:creationId xmlns:p14="http://schemas.microsoft.com/office/powerpoint/2010/main" val="47929918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Gustafson’s </a:t>
            </a:r>
            <a:r>
              <a:rPr lang="en-IN" sz="3600" dirty="0" smtClean="0"/>
              <a:t>Law Formula</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59720" y="1589088"/>
            <a:ext cx="6176280" cy="5159011"/>
          </a:xfrm>
        </p:spPr>
      </p:pic>
    </p:spTree>
    <p:extLst>
      <p:ext uri="{BB962C8B-B14F-4D97-AF65-F5344CB8AC3E}">
        <p14:creationId xmlns:p14="http://schemas.microsoft.com/office/powerpoint/2010/main" val="23884343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Gustafson’s Example </a:t>
            </a:r>
            <a:endParaRPr lang="en-US" sz="3600"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3357" y="2076024"/>
            <a:ext cx="5010849" cy="3934374"/>
          </a:xfrm>
        </p:spPr>
      </p:pic>
      <p:sp>
        <p:nvSpPr>
          <p:cNvPr id="5" name="Rectangle 4"/>
          <p:cNvSpPr/>
          <p:nvPr/>
        </p:nvSpPr>
        <p:spPr>
          <a:xfrm>
            <a:off x="4036568" y="6026396"/>
            <a:ext cx="4084773" cy="369332"/>
          </a:xfrm>
          <a:prstGeom prst="rect">
            <a:avLst/>
          </a:prstGeom>
        </p:spPr>
        <p:txBody>
          <a:bodyPr wrap="none">
            <a:spAutoFit/>
          </a:bodyPr>
          <a:lstStyle/>
          <a:p>
            <a:r>
              <a:rPr lang="en-US" dirty="0">
                <a:solidFill>
                  <a:srgbClr val="001D35"/>
                </a:solidFill>
                <a:latin typeface="Google Sans"/>
              </a:rPr>
              <a:t>It's also known as "</a:t>
            </a:r>
            <a:r>
              <a:rPr lang="en-US" b="1" dirty="0">
                <a:solidFill>
                  <a:srgbClr val="001D35"/>
                </a:solidFill>
                <a:latin typeface="Google Sans"/>
              </a:rPr>
              <a:t>scaled speedup</a:t>
            </a:r>
            <a:r>
              <a:rPr lang="en-US" dirty="0">
                <a:solidFill>
                  <a:srgbClr val="001D35"/>
                </a:solidFill>
                <a:latin typeface="Google Sans"/>
              </a:rPr>
              <a:t>". </a:t>
            </a:r>
            <a:endParaRPr lang="en-IN"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9398" y="2450745"/>
            <a:ext cx="7032602" cy="2756255"/>
          </a:xfrm>
          <a:prstGeom prst="rect">
            <a:avLst/>
          </a:prstGeom>
        </p:spPr>
      </p:pic>
    </p:spTree>
    <p:extLst>
      <p:ext uri="{BB962C8B-B14F-4D97-AF65-F5344CB8AC3E}">
        <p14:creationId xmlns:p14="http://schemas.microsoft.com/office/powerpoint/2010/main" val="22206496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9F66D9E-E994-46E1-9D21-7360C57601E8}"/>
              </a:ext>
            </a:extLst>
          </p:cNvPr>
          <p:cNvSpPr txBox="1"/>
          <p:nvPr/>
        </p:nvSpPr>
        <p:spPr>
          <a:xfrm>
            <a:off x="979725" y="1425375"/>
            <a:ext cx="10234814" cy="2585323"/>
          </a:xfrm>
          <a:prstGeom prst="rect">
            <a:avLst/>
          </a:prstGeom>
          <a:noFill/>
        </p:spPr>
        <p:txBody>
          <a:bodyPr wrap="square">
            <a:spAutoFit/>
          </a:bodyPr>
          <a:lstStyle/>
          <a:p>
            <a:pPr marL="285750" indent="-285750">
              <a:buFont typeface="Arial" panose="020B0604020202020204" pitchFamily="34" charset="0"/>
              <a:buChar char="•"/>
            </a:pPr>
            <a:r>
              <a:rPr lang="en-US" dirty="0"/>
              <a:t>As an example, consider a program that can be partially improved with parallel execution. </a:t>
            </a:r>
            <a:endParaRPr lang="en-US" dirty="0" smtClean="0"/>
          </a:p>
          <a:p>
            <a:pPr marL="742950" lvl="1" indent="-285750">
              <a:buFont typeface="Arial" panose="020B0604020202020204" pitchFamily="34" charset="0"/>
              <a:buChar char="•"/>
            </a:pPr>
            <a:r>
              <a:rPr lang="en-US" dirty="0" smtClean="0"/>
              <a:t>Let </a:t>
            </a:r>
            <a:r>
              <a:rPr lang="en-US" dirty="0"/>
              <a:t>us assume that </a:t>
            </a:r>
            <a:r>
              <a:rPr lang="en-US" b="1" dirty="0"/>
              <a:t>20% of the program cannot be improved </a:t>
            </a:r>
            <a:r>
              <a:rPr lang="en-US" dirty="0"/>
              <a:t>and some initial empirical results suggest that the </a:t>
            </a:r>
            <a:r>
              <a:rPr lang="en-US" b="1" dirty="0"/>
              <a:t>parallel execution portion runs in </a:t>
            </a:r>
            <a:r>
              <a:rPr lang="en-US" b="1" dirty="0" smtClean="0"/>
              <a:t>1/5​</a:t>
            </a:r>
            <a:r>
              <a:rPr lang="en-US" b="1" dirty="0" err="1"/>
              <a:t>th</a:t>
            </a:r>
            <a:r>
              <a:rPr lang="en-US" b="1" dirty="0"/>
              <a:t> of the time </a:t>
            </a:r>
            <a:r>
              <a:rPr lang="en-US" dirty="0"/>
              <a:t>that it takes sequentially (i.e., an improvement factor of 5). </a:t>
            </a:r>
            <a:endParaRPr lang="en-US" dirty="0" smtClean="0"/>
          </a:p>
          <a:p>
            <a:pPr marL="742950" lvl="1" indent="-285750">
              <a:buFont typeface="Arial" panose="020B0604020202020204" pitchFamily="34" charset="0"/>
              <a:buChar char="•"/>
            </a:pPr>
            <a:r>
              <a:rPr lang="en-US" dirty="0" smtClean="0"/>
              <a:t>Note </a:t>
            </a:r>
            <a:r>
              <a:rPr lang="en-US" dirty="0"/>
              <a:t>that this does not assume anything about how many processors are used, so it can be based on more realistic measurements by running some initial tests. </a:t>
            </a:r>
            <a:endParaRPr lang="en-US" dirty="0" smtClean="0"/>
          </a:p>
          <a:p>
            <a:pPr marL="742950" lvl="1" indent="-285750">
              <a:buFont typeface="Arial" panose="020B0604020202020204" pitchFamily="34" charset="0"/>
              <a:buChar char="•"/>
            </a:pPr>
            <a:r>
              <a:rPr lang="en-US" dirty="0" smtClean="0"/>
              <a:t>In </a:t>
            </a:r>
            <a:r>
              <a:rPr lang="en-US" dirty="0"/>
              <a:t>this case, the speedup would be</a:t>
            </a:r>
            <a:r>
              <a:rPr lang="en-US" dirty="0" smtClean="0"/>
              <a:t>:</a:t>
            </a:r>
          </a:p>
          <a:p>
            <a:pPr lvl="7"/>
            <a:r>
              <a:rPr lang="en-IN" dirty="0"/>
              <a:t>S</a:t>
            </a:r>
            <a:r>
              <a:rPr lang="en-IN" dirty="0" smtClean="0"/>
              <a:t>= 0.2 + 5 ∗0.8 = 0.2 + 4.0 = 4.2</a:t>
            </a:r>
            <a:endParaRPr lang="en-US" dirty="0" smtClean="0"/>
          </a:p>
          <a:p>
            <a:pPr marL="285750" indent="-285750">
              <a:buFont typeface="Arial" panose="020B0604020202020204" pitchFamily="34" charset="0"/>
              <a:buChar char="•"/>
            </a:pPr>
            <a:endParaRPr lang="en-US" dirty="0"/>
          </a:p>
        </p:txBody>
      </p:sp>
      <p:sp>
        <p:nvSpPr>
          <p:cNvPr id="2" name="Rectangle 1"/>
          <p:cNvSpPr/>
          <p:nvPr/>
        </p:nvSpPr>
        <p:spPr>
          <a:xfrm>
            <a:off x="979725" y="4086698"/>
            <a:ext cx="10714527" cy="1754326"/>
          </a:xfrm>
          <a:prstGeom prst="rect">
            <a:avLst/>
          </a:prstGeom>
        </p:spPr>
        <p:txBody>
          <a:bodyPr wrap="square">
            <a:spAutoFit/>
          </a:bodyPr>
          <a:lstStyle/>
          <a:p>
            <a:pPr marL="285750" indent="-285750">
              <a:buFont typeface="Arial" panose="020B0604020202020204" pitchFamily="34" charset="0"/>
              <a:buChar char="•"/>
            </a:pPr>
            <a:r>
              <a:rPr lang="en-US" dirty="0"/>
              <a:t>The proper interpretation of the Gustafson’s law notion of speedup is that </a:t>
            </a:r>
            <a:r>
              <a:rPr lang="en-US" b="1" dirty="0"/>
              <a:t>this program can achieve 4.2 times as much work in the same amount of time</a:t>
            </a:r>
            <a:r>
              <a:rPr lang="en-US" dirty="0"/>
              <a:t>, which is based on </a:t>
            </a:r>
            <a:r>
              <a:rPr lang="en-US" b="1" dirty="0"/>
              <a:t>weak scaling</a:t>
            </a:r>
            <a:r>
              <a:rPr lang="en-US" dirty="0"/>
              <a:t>.</a:t>
            </a:r>
          </a:p>
          <a:p>
            <a:pPr marL="285750" indent="-285750">
              <a:buFont typeface="Arial" panose="020B0604020202020204" pitchFamily="34" charset="0"/>
              <a:buChar char="•"/>
            </a:pPr>
            <a:r>
              <a:rPr lang="en-US" dirty="0" smtClean="0"/>
              <a:t>If </a:t>
            </a:r>
            <a:r>
              <a:rPr lang="en-US" dirty="0"/>
              <a:t>the original program could process 10 MB of data in a minute, then the improved version could process 42 MB in the same amount of time. </a:t>
            </a:r>
          </a:p>
          <a:p>
            <a:pPr marL="285750" indent="-285750">
              <a:buFont typeface="Arial" panose="020B0604020202020204" pitchFamily="34" charset="0"/>
              <a:buChar char="•"/>
            </a:pPr>
            <a:r>
              <a:rPr lang="en-US" dirty="0"/>
              <a:t>With Gustafson’s law, </a:t>
            </a:r>
            <a:r>
              <a:rPr lang="en-US" dirty="0">
                <a:solidFill>
                  <a:srgbClr val="FF0000"/>
                </a:solidFill>
              </a:rPr>
              <a:t>the emphasis is on the throughput </a:t>
            </a:r>
            <a:r>
              <a:rPr lang="en-US" dirty="0"/>
              <a:t>(amount of work done) rather than a faster time.</a:t>
            </a:r>
            <a:endParaRPr lang="en-IN" dirty="0"/>
          </a:p>
        </p:txBody>
      </p:sp>
      <p:sp>
        <p:nvSpPr>
          <p:cNvPr id="8" name="Title 3">
            <a:extLst>
              <a:ext uri="{FF2B5EF4-FFF2-40B4-BE49-F238E27FC236}">
                <a16:creationId xmlns:a16="http://schemas.microsoft.com/office/drawing/2014/main" id="{A107807E-DB7E-C0E2-5952-0FBF7A3CBC72}"/>
              </a:ext>
            </a:extLst>
          </p:cNvPr>
          <p:cNvSpPr>
            <a:spLocks noGrp="1"/>
          </p:cNvSpPr>
          <p:nvPr>
            <p:ph type="title"/>
          </p:nvPr>
        </p:nvSpPr>
        <p:spPr>
          <a:xfrm>
            <a:off x="1115568" y="548640"/>
            <a:ext cx="9337115" cy="591510"/>
          </a:xfrm>
        </p:spPr>
        <p:txBody>
          <a:bodyPr>
            <a:normAutofit/>
          </a:bodyPr>
          <a:lstStyle/>
          <a:p>
            <a:r>
              <a:rPr lang="en-IN" sz="3600" dirty="0"/>
              <a:t>Gustafson’s Example </a:t>
            </a:r>
            <a:endParaRPr lang="en-US" sz="3600" dirty="0"/>
          </a:p>
        </p:txBody>
      </p:sp>
    </p:spTree>
    <p:extLst>
      <p:ext uri="{BB962C8B-B14F-4D97-AF65-F5344CB8AC3E}">
        <p14:creationId xmlns:p14="http://schemas.microsoft.com/office/powerpoint/2010/main" val="132978863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Scalability of Parallel Systems</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3"/>
            <a:ext cx="10430438" cy="4216203"/>
          </a:xfrm>
        </p:spPr>
        <p:txBody>
          <a:bodyPr vert="horz" lIns="91440" tIns="45720" rIns="91440" bIns="45720" rtlCol="0" anchor="t">
            <a:normAutofit fontScale="92500" lnSpcReduction="20000"/>
          </a:bodyPr>
          <a:lstStyle/>
          <a:p>
            <a:pPr>
              <a:lnSpc>
                <a:spcPct val="90000"/>
              </a:lnSpc>
              <a:defRPr/>
            </a:pPr>
            <a:r>
              <a:rPr lang="en-IN" dirty="0"/>
              <a:t>Increase </a:t>
            </a:r>
            <a:r>
              <a:rPr lang="en-IN" dirty="0" smtClean="0"/>
              <a:t>number of </a:t>
            </a:r>
            <a:r>
              <a:rPr lang="en-IN" dirty="0"/>
              <a:t>processors → decrease </a:t>
            </a:r>
            <a:r>
              <a:rPr lang="en-IN" dirty="0" smtClean="0"/>
              <a:t>efficiency</a:t>
            </a:r>
          </a:p>
          <a:p>
            <a:pPr>
              <a:lnSpc>
                <a:spcPct val="90000"/>
              </a:lnSpc>
              <a:defRPr/>
            </a:pPr>
            <a:r>
              <a:rPr lang="en-US" dirty="0"/>
              <a:t>Increase </a:t>
            </a:r>
            <a:r>
              <a:rPr lang="en-US" b="1" dirty="0"/>
              <a:t>problem size </a:t>
            </a:r>
            <a:r>
              <a:rPr lang="en-US" dirty="0"/>
              <a:t>→ increase </a:t>
            </a:r>
            <a:r>
              <a:rPr lang="en-US" dirty="0" smtClean="0"/>
              <a:t>efficiency</a:t>
            </a:r>
          </a:p>
          <a:p>
            <a:r>
              <a:rPr lang="en-US" dirty="0"/>
              <a:t>Can a parallel system keep efficiency by increasing the number of processors and the problem size simultaneously???</a:t>
            </a:r>
          </a:p>
          <a:p>
            <a:r>
              <a:rPr lang="en-US" b="1" dirty="0"/>
              <a:t>Yes</a:t>
            </a:r>
            <a:r>
              <a:rPr lang="en-US" dirty="0"/>
              <a:t>: → </a:t>
            </a:r>
            <a:r>
              <a:rPr lang="en-US" b="1" dirty="0"/>
              <a:t>scalable</a:t>
            </a:r>
            <a:r>
              <a:rPr lang="en-US" dirty="0"/>
              <a:t> parallel system</a:t>
            </a:r>
          </a:p>
          <a:p>
            <a:r>
              <a:rPr lang="en-US" b="1" dirty="0"/>
              <a:t>No</a:t>
            </a:r>
            <a:r>
              <a:rPr lang="en-US" dirty="0"/>
              <a:t>: → </a:t>
            </a:r>
            <a:r>
              <a:rPr lang="en-US" b="1" dirty="0"/>
              <a:t>non-scalable</a:t>
            </a:r>
            <a:r>
              <a:rPr lang="en-US" dirty="0"/>
              <a:t> parallel </a:t>
            </a:r>
            <a:r>
              <a:rPr lang="en-US" dirty="0" smtClean="0"/>
              <a:t>system</a:t>
            </a:r>
          </a:p>
          <a:p>
            <a:endParaRPr lang="en-US" dirty="0"/>
          </a:p>
          <a:p>
            <a:r>
              <a:rPr lang="en-US" dirty="0"/>
              <a:t>A </a:t>
            </a:r>
            <a:r>
              <a:rPr lang="en-US" b="1" dirty="0"/>
              <a:t>scalable parallel system</a:t>
            </a:r>
            <a:r>
              <a:rPr lang="en-US" dirty="0"/>
              <a:t> can be made </a:t>
            </a:r>
            <a:r>
              <a:rPr lang="en-US" b="1" dirty="0"/>
              <a:t>cost-optimal</a:t>
            </a:r>
            <a:r>
              <a:rPr lang="en-US" dirty="0"/>
              <a:t> by </a:t>
            </a:r>
            <a:r>
              <a:rPr lang="en-US" b="1" dirty="0"/>
              <a:t>balancing</a:t>
            </a:r>
            <a:r>
              <a:rPr lang="en-US" dirty="0"/>
              <a:t> the number of processors with problem size.</a:t>
            </a:r>
          </a:p>
          <a:p>
            <a:pPr marL="0" indent="0">
              <a:buNone/>
              <a:defRPr/>
            </a:pPr>
            <a:endParaRPr lang="en-US" altLang="en-US" dirty="0"/>
          </a:p>
        </p:txBody>
      </p:sp>
    </p:spTree>
    <p:extLst>
      <p:ext uri="{BB962C8B-B14F-4D97-AF65-F5344CB8AC3E}">
        <p14:creationId xmlns:p14="http://schemas.microsoft.com/office/powerpoint/2010/main" val="345328768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Scalability of Parallel Systems</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4"/>
            <a:ext cx="10168128" cy="3978656"/>
          </a:xfrm>
        </p:spPr>
        <p:txBody>
          <a:bodyPr vert="horz" lIns="91440" tIns="45720" rIns="91440" bIns="45720" rtlCol="0" anchor="t">
            <a:normAutofit fontScale="92500" lnSpcReduction="10000"/>
          </a:bodyPr>
          <a:lstStyle/>
          <a:p>
            <a:pPr>
              <a:lnSpc>
                <a:spcPct val="90000"/>
              </a:lnSpc>
              <a:defRPr/>
            </a:pPr>
            <a:r>
              <a:rPr lang="en-US" altLang="en-US" i="1" u="sng" dirty="0"/>
              <a:t>Scalability of a parallel system</a:t>
            </a:r>
            <a:r>
              <a:rPr lang="en-US" altLang="en-US" dirty="0"/>
              <a:t> - a measure of its ability to increase performance as number of processors increases</a:t>
            </a:r>
          </a:p>
          <a:p>
            <a:pPr>
              <a:lnSpc>
                <a:spcPct val="90000"/>
              </a:lnSpc>
              <a:defRPr/>
            </a:pPr>
            <a:endParaRPr lang="en-US" altLang="en-US" dirty="0"/>
          </a:p>
          <a:p>
            <a:pPr>
              <a:lnSpc>
                <a:spcPct val="90000"/>
              </a:lnSpc>
              <a:defRPr/>
            </a:pPr>
            <a:r>
              <a:rPr lang="en-US" altLang="en-US" dirty="0"/>
              <a:t>A </a:t>
            </a:r>
            <a:r>
              <a:rPr lang="en-US" altLang="en-US" i="1" u="sng" dirty="0"/>
              <a:t>scalable system</a:t>
            </a:r>
            <a:r>
              <a:rPr lang="en-US" altLang="en-US" dirty="0"/>
              <a:t> maintains efficiency as processors are added</a:t>
            </a:r>
          </a:p>
          <a:p>
            <a:pPr>
              <a:lnSpc>
                <a:spcPct val="90000"/>
              </a:lnSpc>
              <a:defRPr/>
            </a:pPr>
            <a:endParaRPr lang="en-US" altLang="en-US" i="1" u="sng" dirty="0"/>
          </a:p>
          <a:p>
            <a:pPr>
              <a:lnSpc>
                <a:spcPct val="90000"/>
              </a:lnSpc>
              <a:defRPr/>
            </a:pPr>
            <a:r>
              <a:rPr lang="en-US" altLang="en-US" i="1" u="sng" dirty="0" err="1"/>
              <a:t>Isoefficiency</a:t>
            </a:r>
            <a:r>
              <a:rPr lang="en-US" altLang="en-US" dirty="0"/>
              <a:t> - a way to measure </a:t>
            </a:r>
            <a:r>
              <a:rPr lang="en-US" altLang="en-US" dirty="0" smtClean="0"/>
              <a:t>scalability </a:t>
            </a:r>
            <a:endParaRPr lang="en-US" altLang="en-US" sz="1800" dirty="0" smtClean="0"/>
          </a:p>
          <a:p>
            <a:pPr marL="0" indent="0">
              <a:lnSpc>
                <a:spcPct val="90000"/>
              </a:lnSpc>
              <a:buNone/>
              <a:defRPr/>
            </a:pPr>
            <a:r>
              <a:rPr lang="en-US" sz="1800" dirty="0" smtClean="0"/>
              <a:t>It helps </a:t>
            </a:r>
            <a:r>
              <a:rPr lang="en-US" sz="1800" dirty="0"/>
              <a:t>determine how the </a:t>
            </a:r>
            <a:r>
              <a:rPr lang="en-US" sz="1800" b="1" dirty="0"/>
              <a:t>problem size</a:t>
            </a:r>
            <a:r>
              <a:rPr lang="en-US" sz="1800" dirty="0"/>
              <a:t> must grow to maintain a constant </a:t>
            </a:r>
            <a:r>
              <a:rPr lang="en-US" sz="1800" b="1" dirty="0"/>
              <a:t>efficiency</a:t>
            </a:r>
            <a:r>
              <a:rPr lang="en-US" sz="1800" dirty="0"/>
              <a:t> as the number of processors </a:t>
            </a:r>
            <a:r>
              <a:rPr lang="en-US" sz="1800" dirty="0" smtClean="0"/>
              <a:t>increases</a:t>
            </a:r>
            <a:r>
              <a:rPr lang="en-US" sz="1800" dirty="0"/>
              <a:t> </a:t>
            </a:r>
            <a:endParaRPr lang="en-US" sz="1800" dirty="0" smtClean="0"/>
          </a:p>
          <a:p>
            <a:pPr marL="0" indent="0">
              <a:lnSpc>
                <a:spcPct val="90000"/>
              </a:lnSpc>
              <a:buNone/>
              <a:defRPr/>
            </a:pPr>
            <a:r>
              <a:rPr lang="en-US" sz="1800" dirty="0" smtClean="0"/>
              <a:t>or  </a:t>
            </a:r>
          </a:p>
          <a:p>
            <a:pPr marL="0" indent="0">
              <a:lnSpc>
                <a:spcPct val="90000"/>
              </a:lnSpc>
              <a:buNone/>
              <a:defRPr/>
            </a:pPr>
            <a:r>
              <a:rPr lang="en-US" sz="1800" dirty="0" err="1" smtClean="0"/>
              <a:t>Isoefficiency</a:t>
            </a:r>
            <a:r>
              <a:rPr lang="en-US" sz="1800" dirty="0" smtClean="0"/>
              <a:t> </a:t>
            </a:r>
            <a:r>
              <a:rPr lang="en-US" sz="1800" dirty="0"/>
              <a:t>tells us how much we need to increase the problem size as we add processors to keep efficiency constant.</a:t>
            </a:r>
          </a:p>
          <a:p>
            <a:pPr marL="0" indent="0">
              <a:lnSpc>
                <a:spcPct val="90000"/>
              </a:lnSpc>
              <a:buNone/>
              <a:defRPr/>
            </a:pPr>
            <a:endParaRPr lang="en-US" altLang="en-US" sz="1800" dirty="0"/>
          </a:p>
          <a:p>
            <a:pPr marL="0" indent="0">
              <a:buNone/>
              <a:defRPr/>
            </a:pPr>
            <a:endParaRPr lang="en-US" altLang="en-US" dirty="0"/>
          </a:p>
        </p:txBody>
      </p:sp>
    </p:spTree>
    <p:extLst>
      <p:ext uri="{BB962C8B-B14F-4D97-AF65-F5344CB8AC3E}">
        <p14:creationId xmlns:p14="http://schemas.microsoft.com/office/powerpoint/2010/main" val="17352398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Why is </a:t>
            </a:r>
            <a:r>
              <a:rPr lang="en-IN" sz="3600" dirty="0" err="1"/>
              <a:t>Isoefficiency</a:t>
            </a:r>
            <a:r>
              <a:rPr lang="en-IN" sz="3600" dirty="0"/>
              <a:t> Important?</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3"/>
            <a:ext cx="10430438" cy="4216203"/>
          </a:xfrm>
        </p:spPr>
        <p:txBody>
          <a:bodyPr vert="horz" lIns="91440" tIns="45720" rIns="91440" bIns="45720" rtlCol="0" anchor="t">
            <a:normAutofit/>
          </a:bodyPr>
          <a:lstStyle/>
          <a:p>
            <a:pPr>
              <a:lnSpc>
                <a:spcPct val="90000"/>
              </a:lnSpc>
              <a:defRPr/>
            </a:pPr>
            <a:r>
              <a:rPr lang="en-IN" sz="2000" dirty="0" smtClean="0"/>
              <a:t>Adding </a:t>
            </a:r>
            <a:r>
              <a:rPr lang="en-IN" sz="2000" dirty="0"/>
              <a:t>m</a:t>
            </a:r>
            <a:r>
              <a:rPr lang="en-US" sz="2000" dirty="0" smtClean="0"/>
              <a:t>ore </a:t>
            </a:r>
            <a:r>
              <a:rPr lang="en-US" sz="2000" dirty="0"/>
              <a:t>processors does not always lead to better performance due to </a:t>
            </a:r>
            <a:r>
              <a:rPr lang="en-US" sz="2000" b="1" dirty="0"/>
              <a:t>communication overhead</a:t>
            </a:r>
            <a:r>
              <a:rPr lang="en-US" sz="2000" dirty="0"/>
              <a:t> and </a:t>
            </a:r>
            <a:r>
              <a:rPr lang="en-US" sz="2000" b="1" dirty="0"/>
              <a:t>sequential bottlenecks</a:t>
            </a:r>
            <a:r>
              <a:rPr lang="en-US" sz="2000" dirty="0"/>
              <a:t> (Amdahl’s Law</a:t>
            </a:r>
            <a:r>
              <a:rPr lang="en-US" sz="2000" dirty="0" smtClean="0"/>
              <a:t>).</a:t>
            </a:r>
          </a:p>
          <a:p>
            <a:pPr>
              <a:lnSpc>
                <a:spcPct val="90000"/>
              </a:lnSpc>
              <a:defRPr/>
            </a:pPr>
            <a:r>
              <a:rPr lang="en-US" sz="2000" b="1" dirty="0"/>
              <a:t>Efficiency (</a:t>
            </a:r>
            <a:r>
              <a:rPr lang="en-US" sz="2000" b="1" dirty="0" smtClean="0"/>
              <a:t>E)</a:t>
            </a:r>
            <a:r>
              <a:rPr lang="en-US" sz="2000" dirty="0" smtClean="0"/>
              <a:t> </a:t>
            </a:r>
            <a:r>
              <a:rPr lang="en-US" sz="2000" dirty="0"/>
              <a:t>is defined as: </a:t>
            </a:r>
            <a:endParaRPr lang="en-US" sz="2000" dirty="0" smtClean="0"/>
          </a:p>
          <a:p>
            <a:pPr>
              <a:lnSpc>
                <a:spcPct val="90000"/>
              </a:lnSpc>
              <a:defRPr/>
            </a:pPr>
            <a:endParaRPr lang="en-US" sz="2000" dirty="0" smtClean="0"/>
          </a:p>
          <a:p>
            <a:pPr>
              <a:lnSpc>
                <a:spcPct val="90000"/>
              </a:lnSpc>
              <a:defRPr/>
            </a:pPr>
            <a:endParaRPr lang="en-US" sz="2000" dirty="0"/>
          </a:p>
          <a:p>
            <a:pPr>
              <a:lnSpc>
                <a:spcPct val="90000"/>
              </a:lnSpc>
              <a:defRPr/>
            </a:pPr>
            <a:endParaRPr lang="en-US" sz="2000" dirty="0" smtClean="0"/>
          </a:p>
          <a:p>
            <a:pPr>
              <a:lnSpc>
                <a:spcPct val="90000"/>
              </a:lnSpc>
              <a:defRPr/>
            </a:pPr>
            <a:endParaRPr lang="en-US" sz="2000" dirty="0"/>
          </a:p>
          <a:p>
            <a:pPr>
              <a:lnSpc>
                <a:spcPct val="90000"/>
              </a:lnSpc>
              <a:defRPr/>
            </a:pPr>
            <a:r>
              <a:rPr lang="en-IN" sz="2000" dirty="0" err="1">
                <a:solidFill>
                  <a:srgbClr val="FF0000"/>
                </a:solidFill>
              </a:rPr>
              <a:t>Isoefficiency</a:t>
            </a:r>
            <a:r>
              <a:rPr lang="en-IN" sz="2000" dirty="0"/>
              <a:t> </a:t>
            </a:r>
            <a:r>
              <a:rPr lang="en-IN" sz="2000" dirty="0">
                <a:solidFill>
                  <a:srgbClr val="FF0000"/>
                </a:solidFill>
              </a:rPr>
              <a:t>function</a:t>
            </a:r>
            <a:r>
              <a:rPr lang="en-IN" sz="2000" dirty="0"/>
              <a:t> W=f(p</a:t>
            </a:r>
            <a:r>
              <a:rPr lang="en-IN" sz="2000" dirty="0" smtClean="0"/>
              <a:t>) </a:t>
            </a:r>
            <a:r>
              <a:rPr lang="en-US" sz="2000" dirty="0" smtClean="0"/>
              <a:t>determines </a:t>
            </a:r>
            <a:r>
              <a:rPr lang="en-US" sz="2000" dirty="0"/>
              <a:t>how the problem size </a:t>
            </a:r>
            <a:r>
              <a:rPr lang="en-US" sz="2000" dirty="0" smtClean="0"/>
              <a:t>W(total </a:t>
            </a:r>
            <a:r>
              <a:rPr lang="en-US" sz="2000" dirty="0"/>
              <a:t>work) must scale with </a:t>
            </a:r>
            <a:r>
              <a:rPr lang="en-US" sz="2000" dirty="0" smtClean="0"/>
              <a:t>p </a:t>
            </a:r>
            <a:r>
              <a:rPr lang="en-US" sz="2000" dirty="0"/>
              <a:t>to maintain a fixed efficiency</a:t>
            </a:r>
            <a:r>
              <a:rPr lang="en-US" sz="2000" dirty="0" smtClean="0"/>
              <a:t>.</a:t>
            </a:r>
          </a:p>
          <a:p>
            <a:pPr>
              <a:lnSpc>
                <a:spcPct val="90000"/>
              </a:lnSpc>
              <a:defRPr/>
            </a:pPr>
            <a:r>
              <a:rPr lang="en-US" sz="2000" dirty="0" smtClean="0"/>
              <a:t> </a:t>
            </a:r>
            <a:r>
              <a:rPr lang="en-US" sz="2000" dirty="0"/>
              <a:t>If the problem size does not grow fast enough, adding processors leads to </a:t>
            </a:r>
            <a:r>
              <a:rPr lang="en-US" sz="2000" b="1" dirty="0"/>
              <a:t>poor scalability</a:t>
            </a:r>
            <a:r>
              <a:rPr lang="en-US" sz="2000" dirty="0"/>
              <a:t>.</a:t>
            </a:r>
          </a:p>
          <a:p>
            <a:pPr>
              <a:lnSpc>
                <a:spcPct val="90000"/>
              </a:lnSpc>
              <a:defRPr/>
            </a:pPr>
            <a:endParaRPr lang="en-US" dirty="0" smtClean="0"/>
          </a:p>
          <a:p>
            <a:pPr>
              <a:lnSpc>
                <a:spcPct val="90000"/>
              </a:lnSpc>
              <a:defRPr/>
            </a:pPr>
            <a:endParaRPr lang="en-US" alt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7128" y="3281081"/>
            <a:ext cx="2362531" cy="1187939"/>
          </a:xfrm>
          <a:prstGeom prst="rect">
            <a:avLst/>
          </a:prstGeom>
        </p:spPr>
      </p:pic>
    </p:spTree>
    <p:extLst>
      <p:ext uri="{BB962C8B-B14F-4D97-AF65-F5344CB8AC3E}">
        <p14:creationId xmlns:p14="http://schemas.microsoft.com/office/powerpoint/2010/main" val="53604567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1270" y="648958"/>
            <a:ext cx="8506236" cy="5326213"/>
          </a:xfrm>
        </p:spPr>
      </p:pic>
      <p:sp>
        <p:nvSpPr>
          <p:cNvPr id="9" name="Rectangle 8"/>
          <p:cNvSpPr/>
          <p:nvPr/>
        </p:nvSpPr>
        <p:spPr>
          <a:xfrm>
            <a:off x="5924461" y="5790505"/>
            <a:ext cx="4608954" cy="369332"/>
          </a:xfrm>
          <a:prstGeom prst="rect">
            <a:avLst/>
          </a:prstGeom>
        </p:spPr>
        <p:txBody>
          <a:bodyPr wrap="none">
            <a:spAutoFit/>
          </a:bodyPr>
          <a:lstStyle/>
          <a:p>
            <a:r>
              <a:rPr lang="en-US" b="1" dirty="0"/>
              <a:t>The lower </a:t>
            </a:r>
            <a:r>
              <a:rPr lang="en-US" b="1" dirty="0" smtClean="0"/>
              <a:t>f(p), </a:t>
            </a:r>
            <a:r>
              <a:rPr lang="en-US" b="1" dirty="0"/>
              <a:t>the better the scalability</a:t>
            </a:r>
            <a:r>
              <a:rPr lang="en-US" dirty="0"/>
              <a:t>.</a:t>
            </a:r>
            <a:endParaRPr lang="en-IN" dirty="0"/>
          </a:p>
        </p:txBody>
      </p:sp>
    </p:spTree>
    <p:extLst>
      <p:ext uri="{BB962C8B-B14F-4D97-AF65-F5344CB8AC3E}">
        <p14:creationId xmlns:p14="http://schemas.microsoft.com/office/powerpoint/2010/main" val="273755657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B8574-0EFE-892B-DF01-212A0F5EB7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07807E-DB7E-C0E2-5952-0FBF7A3CBC72}"/>
              </a:ext>
            </a:extLst>
          </p:cNvPr>
          <p:cNvSpPr>
            <a:spLocks noGrp="1"/>
          </p:cNvSpPr>
          <p:nvPr>
            <p:ph type="title"/>
          </p:nvPr>
        </p:nvSpPr>
        <p:spPr/>
        <p:txBody>
          <a:bodyPr>
            <a:normAutofit/>
          </a:bodyPr>
          <a:lstStyle/>
          <a:p>
            <a:r>
              <a:rPr lang="en-IN" sz="3600" dirty="0"/>
              <a:t>Types of </a:t>
            </a:r>
            <a:r>
              <a:rPr lang="en-IN" sz="3600" dirty="0" err="1"/>
              <a:t>Isoefficiency</a:t>
            </a:r>
            <a:r>
              <a:rPr lang="en-IN" sz="3600" dirty="0"/>
              <a:t> Growth</a:t>
            </a:r>
            <a:endParaRPr lang="en-US" sz="3600" dirty="0"/>
          </a:p>
        </p:txBody>
      </p:sp>
      <p:sp>
        <p:nvSpPr>
          <p:cNvPr id="7" name="Content Placeholder 6">
            <a:extLst>
              <a:ext uri="{FF2B5EF4-FFF2-40B4-BE49-F238E27FC236}">
                <a16:creationId xmlns:a16="http://schemas.microsoft.com/office/drawing/2014/main" id="{7E4D921C-3D0F-0AEA-2149-42E462C62A8B}"/>
              </a:ext>
            </a:extLst>
          </p:cNvPr>
          <p:cNvSpPr>
            <a:spLocks noGrp="1"/>
          </p:cNvSpPr>
          <p:nvPr>
            <p:ph idx="1"/>
          </p:nvPr>
        </p:nvSpPr>
        <p:spPr>
          <a:xfrm>
            <a:off x="1115568" y="2020823"/>
            <a:ext cx="10430438" cy="4216203"/>
          </a:xfrm>
        </p:spPr>
        <p:txBody>
          <a:bodyPr vert="horz" lIns="91440" tIns="45720" rIns="91440" bIns="45720" rtlCol="0" anchor="t">
            <a:normAutofit/>
          </a:bodyPr>
          <a:lstStyle/>
          <a:p>
            <a:pPr>
              <a:lnSpc>
                <a:spcPct val="90000"/>
              </a:lnSpc>
              <a:defRPr/>
            </a:pPr>
            <a:r>
              <a:rPr lang="en-US" sz="2000" dirty="0"/>
              <a:t>The growth of </a:t>
            </a:r>
            <a:r>
              <a:rPr lang="en-US" sz="2000" dirty="0" smtClean="0"/>
              <a:t>W </a:t>
            </a:r>
            <a:r>
              <a:rPr lang="en-US" sz="2000" dirty="0"/>
              <a:t>with respect to </a:t>
            </a:r>
            <a:r>
              <a:rPr lang="en-US" sz="2000" dirty="0" smtClean="0"/>
              <a:t>p </a:t>
            </a:r>
            <a:r>
              <a:rPr lang="en-US" sz="2000" dirty="0"/>
              <a:t>depends on how communication overhead scales</a:t>
            </a:r>
            <a:r>
              <a:rPr lang="en-US" sz="2000" dirty="0" smtClean="0"/>
              <a:t>.</a:t>
            </a:r>
          </a:p>
          <a:p>
            <a:pPr>
              <a:lnSpc>
                <a:spcPct val="90000"/>
              </a:lnSpc>
              <a:defRPr/>
            </a:pPr>
            <a:endParaRPr lang="en-US" sz="2000" dirty="0"/>
          </a:p>
          <a:p>
            <a:pPr>
              <a:lnSpc>
                <a:spcPct val="90000"/>
              </a:lnSpc>
              <a:defRPr/>
            </a:pPr>
            <a:r>
              <a:rPr lang="en-IN" sz="2000" dirty="0"/>
              <a:t>Linear </a:t>
            </a:r>
            <a:r>
              <a:rPr lang="en-IN" sz="2000" dirty="0" err="1"/>
              <a:t>Isoefficiency</a:t>
            </a:r>
            <a:r>
              <a:rPr lang="en-IN" sz="2000" dirty="0"/>
              <a:t>: </a:t>
            </a:r>
            <a:r>
              <a:rPr lang="en-IN" sz="2000" dirty="0" smtClean="0"/>
              <a:t>W=O(p)</a:t>
            </a:r>
          </a:p>
          <a:p>
            <a:pPr lvl="1">
              <a:lnSpc>
                <a:spcPct val="90000"/>
              </a:lnSpc>
              <a:defRPr/>
            </a:pPr>
            <a:r>
              <a:rPr lang="en-US" sz="1600" dirty="0"/>
              <a:t>If </a:t>
            </a:r>
            <a:r>
              <a:rPr lang="en-US" sz="1600" b="1" dirty="0"/>
              <a:t>communication overhead is minimal</a:t>
            </a:r>
            <a:r>
              <a:rPr lang="en-US" sz="1600" dirty="0"/>
              <a:t>, the problem size needs to increase </a:t>
            </a:r>
            <a:r>
              <a:rPr lang="en-US" sz="1600" b="1" dirty="0"/>
              <a:t>linearly</a:t>
            </a:r>
            <a:r>
              <a:rPr lang="en-US" sz="1600" dirty="0"/>
              <a:t> with processors</a:t>
            </a:r>
            <a:r>
              <a:rPr lang="en-US" sz="1600" dirty="0" smtClean="0"/>
              <a:t>.</a:t>
            </a:r>
          </a:p>
          <a:p>
            <a:pPr>
              <a:lnSpc>
                <a:spcPct val="90000"/>
              </a:lnSpc>
              <a:defRPr/>
            </a:pPr>
            <a:r>
              <a:rPr lang="pl-PL" sz="2000" dirty="0"/>
              <a:t>Logarithmic Isoefficiency: W=O(plog⁡</a:t>
            </a:r>
            <a:r>
              <a:rPr lang="pl-PL" sz="2000" dirty="0" smtClean="0"/>
              <a:t>p)</a:t>
            </a:r>
            <a:endParaRPr lang="en-US" sz="2000" dirty="0" smtClean="0"/>
          </a:p>
          <a:p>
            <a:pPr lvl="1">
              <a:lnSpc>
                <a:spcPct val="90000"/>
              </a:lnSpc>
              <a:defRPr/>
            </a:pPr>
            <a:r>
              <a:rPr lang="en-US" sz="1600" dirty="0" smtClean="0"/>
              <a:t>If </a:t>
            </a:r>
            <a:r>
              <a:rPr lang="en-US" sz="1600" b="1" dirty="0"/>
              <a:t>communication grows logarithmically</a:t>
            </a:r>
            <a:r>
              <a:rPr lang="en-US" sz="1600" dirty="0"/>
              <a:t>, the problem size must grow slightly faster than </a:t>
            </a:r>
            <a:r>
              <a:rPr lang="en-US" sz="1600" b="1" dirty="0" smtClean="0"/>
              <a:t>O(p)</a:t>
            </a:r>
            <a:r>
              <a:rPr lang="en-US" sz="1600" dirty="0" smtClean="0"/>
              <a:t>.</a:t>
            </a:r>
          </a:p>
          <a:p>
            <a:pPr>
              <a:lnSpc>
                <a:spcPct val="90000"/>
              </a:lnSpc>
              <a:defRPr/>
            </a:pPr>
            <a:r>
              <a:rPr lang="en-IN" sz="2000" dirty="0"/>
              <a:t>Quadratic </a:t>
            </a:r>
            <a:r>
              <a:rPr lang="en-IN" sz="2000" dirty="0" err="1"/>
              <a:t>Isoefficiency</a:t>
            </a:r>
            <a:r>
              <a:rPr lang="en-IN" sz="2000" dirty="0"/>
              <a:t>: </a:t>
            </a:r>
            <a:r>
              <a:rPr lang="en-IN" sz="2000" dirty="0" smtClean="0"/>
              <a:t>W=O(p</a:t>
            </a:r>
            <a:r>
              <a:rPr lang="en-IN" sz="1600" dirty="0" smtClean="0"/>
              <a:t>2</a:t>
            </a:r>
            <a:r>
              <a:rPr lang="en-IN" sz="2000" dirty="0" smtClean="0"/>
              <a:t>)</a:t>
            </a:r>
          </a:p>
          <a:p>
            <a:pPr lvl="1">
              <a:lnSpc>
                <a:spcPct val="90000"/>
              </a:lnSpc>
              <a:defRPr/>
            </a:pPr>
            <a:r>
              <a:rPr lang="en-US" sz="1600" dirty="0"/>
              <a:t>If </a:t>
            </a:r>
            <a:r>
              <a:rPr lang="en-US" sz="1600" b="1" dirty="0"/>
              <a:t>communication overhead grows faster</a:t>
            </a:r>
            <a:r>
              <a:rPr lang="en-US" sz="1600" dirty="0"/>
              <a:t>, problem size must grow </a:t>
            </a:r>
            <a:r>
              <a:rPr lang="en-US" sz="1600" b="1" dirty="0" err="1"/>
              <a:t>quadratically</a:t>
            </a:r>
            <a:r>
              <a:rPr lang="en-US" sz="1600" dirty="0"/>
              <a:t> to maintain efficiency.</a:t>
            </a:r>
            <a:endParaRPr lang="en-IN" sz="1600" dirty="0" smtClean="0"/>
          </a:p>
          <a:p>
            <a:pPr lvl="1">
              <a:lnSpc>
                <a:spcPct val="90000"/>
              </a:lnSpc>
              <a:defRPr/>
            </a:pPr>
            <a:endParaRPr lang="en-US" sz="1600" dirty="0" smtClean="0"/>
          </a:p>
          <a:p>
            <a:pPr>
              <a:lnSpc>
                <a:spcPct val="90000"/>
              </a:lnSpc>
              <a:defRPr/>
            </a:pPr>
            <a:endParaRPr lang="en-US" dirty="0" smtClean="0"/>
          </a:p>
          <a:p>
            <a:pPr>
              <a:lnSpc>
                <a:spcPct val="90000"/>
              </a:lnSpc>
              <a:defRPr/>
            </a:pPr>
            <a:endParaRPr lang="en-US" altLang="en-US" dirty="0"/>
          </a:p>
        </p:txBody>
      </p:sp>
    </p:spTree>
    <p:extLst>
      <p:ext uri="{BB962C8B-B14F-4D97-AF65-F5344CB8AC3E}">
        <p14:creationId xmlns:p14="http://schemas.microsoft.com/office/powerpoint/2010/main" val="5771451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344C4-1F24-45C1-AEB5-6729A9969DA1}"/>
              </a:ext>
            </a:extLst>
          </p:cNvPr>
          <p:cNvSpPr>
            <a:spLocks noGrp="1"/>
          </p:cNvSpPr>
          <p:nvPr>
            <p:ph type="title"/>
          </p:nvPr>
        </p:nvSpPr>
        <p:spPr/>
        <p:txBody>
          <a:bodyPr/>
          <a:lstStyle/>
          <a:p>
            <a:r>
              <a:rPr lang="en-US" dirty="0"/>
              <a:t>Factors That Limit Parallel Execution </a:t>
            </a:r>
            <a:endParaRPr lang="en-IN" dirty="0"/>
          </a:p>
        </p:txBody>
      </p:sp>
      <p:sp>
        <p:nvSpPr>
          <p:cNvPr id="3" name="Content Placeholder 2">
            <a:extLst>
              <a:ext uri="{FF2B5EF4-FFF2-40B4-BE49-F238E27FC236}">
                <a16:creationId xmlns:a16="http://schemas.microsoft.com/office/drawing/2014/main" id="{93955847-3802-4862-98C0-3202E3FC5DC3}"/>
              </a:ext>
            </a:extLst>
          </p:cNvPr>
          <p:cNvSpPr>
            <a:spLocks noGrp="1"/>
          </p:cNvSpPr>
          <p:nvPr>
            <p:ph idx="1"/>
          </p:nvPr>
        </p:nvSpPr>
        <p:spPr>
          <a:xfrm>
            <a:off x="838200" y="1825626"/>
            <a:ext cx="10445496" cy="4629766"/>
          </a:xfrm>
        </p:spPr>
        <p:txBody>
          <a:bodyPr>
            <a:normAutofit fontScale="77500" lnSpcReduction="20000"/>
          </a:bodyPr>
          <a:lstStyle/>
          <a:p>
            <a:pPr marL="0" indent="0">
              <a:buNone/>
            </a:pPr>
            <a:r>
              <a:rPr lang="en-US" b="1" dirty="0"/>
              <a:t>1. Load Imbalance: </a:t>
            </a:r>
            <a:r>
              <a:rPr lang="en-US" dirty="0" smtClean="0"/>
              <a:t>When </a:t>
            </a:r>
            <a:r>
              <a:rPr lang="en-US" dirty="0"/>
              <a:t>tasks are not </a:t>
            </a:r>
            <a:r>
              <a:rPr lang="en-US" dirty="0">
                <a:solidFill>
                  <a:srgbClr val="FF0000"/>
                </a:solidFill>
              </a:rPr>
              <a:t>evenly distributed among processors</a:t>
            </a:r>
            <a:r>
              <a:rPr lang="en-US" dirty="0"/>
              <a:t>, some finish early while others are still computing, leading to idle time and reduced efficiency. For example, in parallel sorting, if one processor receives more data, it takes longer to complete, delaying the overall process. </a:t>
            </a:r>
          </a:p>
          <a:p>
            <a:pPr marL="0" indent="0">
              <a:buNone/>
            </a:pPr>
            <a:r>
              <a:rPr lang="en-US" b="1" dirty="0" smtClean="0"/>
              <a:t>2</a:t>
            </a:r>
            <a:r>
              <a:rPr lang="en-US" b="1" dirty="0"/>
              <a:t>. Serialization: </a:t>
            </a:r>
            <a:r>
              <a:rPr lang="en-US" dirty="0"/>
              <a:t>Some parts of a program </a:t>
            </a:r>
            <a:r>
              <a:rPr lang="en-US" dirty="0">
                <a:solidFill>
                  <a:srgbClr val="FF0000"/>
                </a:solidFill>
              </a:rPr>
              <a:t>must run sequentially</a:t>
            </a:r>
            <a:r>
              <a:rPr lang="en-US" dirty="0"/>
              <a:t>, limiting parallel execution and slowing performance. For instance, a critical section in a parallel program that only one processor can access at a time forces others to wait.  </a:t>
            </a:r>
          </a:p>
          <a:p>
            <a:pPr marL="0" indent="0">
              <a:buNone/>
            </a:pPr>
            <a:r>
              <a:rPr lang="en-US" b="1" dirty="0" smtClean="0"/>
              <a:t>3</a:t>
            </a:r>
            <a:r>
              <a:rPr lang="en-US" b="1" dirty="0"/>
              <a:t>. Communication Overhead: </a:t>
            </a:r>
            <a:r>
              <a:rPr lang="en-US" dirty="0"/>
              <a:t>Processors need to exchange data, but excessive communication can slow execution. For example, in a distributed database, frequent synchronization between nodes can reduce overall performance.  </a:t>
            </a:r>
          </a:p>
          <a:p>
            <a:pPr marL="0" indent="0">
              <a:buNone/>
            </a:pPr>
            <a:r>
              <a:rPr lang="en-US" b="1" dirty="0" smtClean="0"/>
              <a:t>4.Bottlenecks</a:t>
            </a:r>
            <a:r>
              <a:rPr lang="en-US" b="1" dirty="0"/>
              <a:t>: </a:t>
            </a:r>
            <a:r>
              <a:rPr lang="en-US" dirty="0"/>
              <a:t>Certain resources, like memory access, can become a limiting factor in performance. For instance, if multiple processors need to </a:t>
            </a:r>
            <a:r>
              <a:rPr lang="en-US" dirty="0">
                <a:solidFill>
                  <a:srgbClr val="FF0000"/>
                </a:solidFill>
              </a:rPr>
              <a:t>access the same memory location, contention can cause delays.</a:t>
            </a:r>
            <a:endParaRPr lang="en-IN" dirty="0">
              <a:solidFill>
                <a:srgbClr val="FF0000"/>
              </a:solidFill>
            </a:endParaRPr>
          </a:p>
        </p:txBody>
      </p:sp>
    </p:spTree>
    <p:extLst>
      <p:ext uri="{BB962C8B-B14F-4D97-AF65-F5344CB8AC3E}">
        <p14:creationId xmlns:p14="http://schemas.microsoft.com/office/powerpoint/2010/main" val="5052591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Total Parallel Overhead</a:t>
            </a:r>
          </a:p>
        </p:txBody>
      </p:sp>
      <p:sp>
        <p:nvSpPr>
          <p:cNvPr id="3" name="Content Placeholder 2"/>
          <p:cNvSpPr>
            <a:spLocks noGrp="1"/>
          </p:cNvSpPr>
          <p:nvPr>
            <p:ph idx="1"/>
          </p:nvPr>
        </p:nvSpPr>
        <p:spPr/>
        <p:txBody>
          <a:bodyPr vert="horz" lIns="91440" tIns="45720" rIns="91440" bIns="45720" rtlCol="0" anchor="t">
            <a:normAutofit/>
          </a:bodyPr>
          <a:lstStyle/>
          <a:p>
            <a:r>
              <a:rPr lang="en-US" dirty="0"/>
              <a:t>It is the total time collectively spent by all the processing elements over and above that required by the fastest known sequential algorithm for solving the same problem on a single processing element.</a:t>
            </a:r>
          </a:p>
          <a:p>
            <a:endParaRPr lang="en-US" dirty="0">
              <a:latin typeface="Aparajita" panose="02020603050405020304" pitchFamily="18" charset="0"/>
              <a:cs typeface="Aparajita" panose="02020603050405020304" pitchFamily="18" charset="0"/>
            </a:endParaRPr>
          </a:p>
          <a:p>
            <a:pPr marL="0" indent="0" algn="ctr">
              <a:buNone/>
            </a:pPr>
            <a:r>
              <a:rPr lang="en-IN" sz="4400" dirty="0">
                <a:latin typeface="Aparajita"/>
                <a:cs typeface="Aparajita"/>
              </a:rPr>
              <a:t>To =(p x Tp) - Ts</a:t>
            </a:r>
          </a:p>
          <a:p>
            <a:pPr marL="0" indent="0">
              <a:buNone/>
            </a:pPr>
            <a:endParaRPr lang="en-US" dirty="0"/>
          </a:p>
          <a:p>
            <a:endParaRPr lang="en-US" dirty="0"/>
          </a:p>
        </p:txBody>
      </p:sp>
    </p:spTree>
    <p:extLst>
      <p:ext uri="{BB962C8B-B14F-4D97-AF65-F5344CB8AC3E}">
        <p14:creationId xmlns:p14="http://schemas.microsoft.com/office/powerpoint/2010/main" val="3931824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t>Speedup</a:t>
            </a:r>
          </a:p>
        </p:txBody>
      </p:sp>
      <p:sp>
        <p:nvSpPr>
          <p:cNvPr id="5" name="Content Placeholder 4"/>
          <p:cNvSpPr>
            <a:spLocks noGrp="1"/>
          </p:cNvSpPr>
          <p:nvPr>
            <p:ph idx="1"/>
          </p:nvPr>
        </p:nvSpPr>
        <p:spPr/>
        <p:txBody>
          <a:bodyPr vert="horz" lIns="91440" tIns="45720" rIns="91440" bIns="45720" rtlCol="0" anchor="t">
            <a:normAutofit/>
          </a:bodyPr>
          <a:lstStyle/>
          <a:p>
            <a:r>
              <a:rPr lang="en-US" dirty="0"/>
              <a:t>Performance gain is achieved by parallelizing.</a:t>
            </a:r>
          </a:p>
          <a:p>
            <a:r>
              <a:rPr lang="en-US" b="1" dirty="0">
                <a:ea typeface="+mn-lt"/>
                <a:cs typeface="+mn-lt"/>
              </a:rPr>
              <a:t>Definition of Speedup:</a:t>
            </a:r>
          </a:p>
          <a:p>
            <a:r>
              <a:rPr lang="en-US" dirty="0">
                <a:ea typeface="+mn-lt"/>
                <a:cs typeface="+mn-lt"/>
              </a:rPr>
              <a:t>Speedup (S) = Time taken by the serial algorithm / Time taken by the parallel algorithm.</a:t>
            </a:r>
            <a:endParaRPr lang="en-US" dirty="0"/>
          </a:p>
          <a:p>
            <a:endParaRPr lang="en-US" dirty="0"/>
          </a:p>
          <a:p>
            <a:r>
              <a:rPr lang="en-US" sz="2800" dirty="0" smtClean="0"/>
              <a:t>Speedup </a:t>
            </a:r>
            <a:r>
              <a:rPr lang="en-US" sz="2800" dirty="0"/>
              <a:t>(S) = Ts /Tp</a:t>
            </a:r>
            <a:endParaRPr lang="en-IN" dirty="0"/>
          </a:p>
        </p:txBody>
      </p:sp>
    </p:spTree>
    <p:extLst>
      <p:ext uri="{BB962C8B-B14F-4D97-AF65-F5344CB8AC3E}">
        <p14:creationId xmlns:p14="http://schemas.microsoft.com/office/powerpoint/2010/main" val="2000732420"/>
      </p:ext>
    </p:extLst>
  </p:cSld>
  <p:clrMapOvr>
    <a:masterClrMapping/>
  </p:clrMapOvr>
  <p:timing>
    <p:tnLst>
      <p:par>
        <p:cTn id="1" dur="indefinite" restart="never" nodeType="tmRoot"/>
      </p:par>
    </p:tnLst>
  </p:timing>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ccentBoxVTI">
      <a:majorFont>
        <a:latin typeface="Avenir Next LT Pro"/>
        <a:ea typeface=""/>
        <a:cs typeface=""/>
      </a:majorFont>
      <a:minorFont>
        <a:latin typeface="Avenir Next LT Pro"/>
        <a:ea typeface=""/>
        <a:cs typeface=""/>
      </a:minorFont>
    </a:fontScheme>
    <a:fmtScheme name="AccentBox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F4FE582F-5DDE-4E50-A331-B77FB79D7361}" vid="{42624B42-66F4-4B9A-A3DB-EB561F16279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A660123B6EE784AAA2668CF4BF17B85" ma:contentTypeVersion="0" ma:contentTypeDescription="Create a new document." ma:contentTypeScope="" ma:versionID="62cde6381f05caa2c6031e21a8248227">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AFF8EB-D42A-47F3-A985-D593B0729751}"/>
</file>

<file path=customXml/itemProps2.xml><?xml version="1.0" encoding="utf-8"?>
<ds:datastoreItem xmlns:ds="http://schemas.openxmlformats.org/officeDocument/2006/customXml" ds:itemID="{ABFCDD0F-8525-4380-A026-C59305972D3F}"/>
</file>

<file path=customXml/itemProps3.xml><?xml version="1.0" encoding="utf-8"?>
<ds:datastoreItem xmlns:ds="http://schemas.openxmlformats.org/officeDocument/2006/customXml" ds:itemID="{8FE74E38-6278-477E-918B-2E7971941687}"/>
</file>

<file path=docProps/app.xml><?xml version="1.0" encoding="utf-8"?>
<Properties xmlns="http://schemas.openxmlformats.org/officeDocument/2006/extended-properties" xmlns:vt="http://schemas.openxmlformats.org/officeDocument/2006/docPropsVTypes">
  <Template/>
  <TotalTime>597</TotalTime>
  <Words>3719</Words>
  <Application>Microsoft Office PowerPoint</Application>
  <PresentationFormat>Widescreen</PresentationFormat>
  <Paragraphs>415</Paragraphs>
  <Slides>78</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3</vt:i4>
      </vt:variant>
      <vt:variant>
        <vt:lpstr>Slide Titles</vt:lpstr>
      </vt:variant>
      <vt:variant>
        <vt:i4>78</vt:i4>
      </vt:variant>
    </vt:vector>
  </HeadingPairs>
  <TitlesOfParts>
    <vt:vector size="90" baseType="lpstr">
      <vt:lpstr>Aparajita</vt:lpstr>
      <vt:lpstr>Arial</vt:lpstr>
      <vt:lpstr>Avenir Next LT Pro</vt:lpstr>
      <vt:lpstr>Google Sans</vt:lpstr>
      <vt:lpstr>Open Sans</vt:lpstr>
      <vt:lpstr>Symbol</vt:lpstr>
      <vt:lpstr>Times New Roman</vt:lpstr>
      <vt:lpstr>Wingdings</vt:lpstr>
      <vt:lpstr>AccentBoxVTI</vt:lpstr>
      <vt:lpstr>Microsoft Equation 3.0</vt:lpstr>
      <vt:lpstr>Chart</vt:lpstr>
      <vt:lpstr>Microsoft Excel Chart</vt:lpstr>
      <vt:lpstr>Performance Measures</vt:lpstr>
      <vt:lpstr>Outline </vt:lpstr>
      <vt:lpstr>Introduction</vt:lpstr>
      <vt:lpstr>Sources of Overhead in Parallel Programs </vt:lpstr>
      <vt:lpstr>Sources of overhead</vt:lpstr>
      <vt:lpstr>Performance Metrics</vt:lpstr>
      <vt:lpstr>Execution Time </vt:lpstr>
      <vt:lpstr>Total Parallel Overhead</vt:lpstr>
      <vt:lpstr>Speedup</vt:lpstr>
      <vt:lpstr>Example   Adding n numbers using n processing elements</vt:lpstr>
      <vt:lpstr>Example   Adding n numbers using n processing elements</vt:lpstr>
      <vt:lpstr>Example   Adding n numbers using n processing elements</vt:lpstr>
      <vt:lpstr>Example : Sorting elements</vt:lpstr>
      <vt:lpstr>PowerPoint Presentation</vt:lpstr>
      <vt:lpstr>Example : Sorting elements</vt:lpstr>
      <vt:lpstr>Example : Sorting elements</vt:lpstr>
      <vt:lpstr>Important points</vt:lpstr>
      <vt:lpstr>Important points</vt:lpstr>
      <vt:lpstr>PowerPoint Presentation</vt:lpstr>
      <vt:lpstr>PowerPoint Presentation</vt:lpstr>
      <vt:lpstr>PowerPoint Presentation</vt:lpstr>
      <vt:lpstr>PowerPoint Presentation</vt:lpstr>
      <vt:lpstr>PowerPoint Presentation</vt:lpstr>
      <vt:lpstr>Efficiency</vt:lpstr>
      <vt:lpstr>Efficiency</vt:lpstr>
      <vt:lpstr>Efficiency</vt:lpstr>
      <vt:lpstr>Example of Efficiency:</vt:lpstr>
      <vt:lpstr>Cost</vt:lpstr>
      <vt:lpstr>Cost-Optimal Parallel System</vt:lpstr>
      <vt:lpstr>Cost-Optimal Parallel System:</vt:lpstr>
      <vt:lpstr>Efficiency of a Cost-Optimal Parallel System:</vt:lpstr>
      <vt:lpstr>Example of a Q1 Efficiency:</vt:lpstr>
      <vt:lpstr>Scalability</vt:lpstr>
      <vt:lpstr>Types of Scalability in HPC:</vt:lpstr>
      <vt:lpstr>Types of Scalability in HPC:</vt:lpstr>
      <vt:lpstr>Types of Scalability in HPC:</vt:lpstr>
      <vt:lpstr>PowerPoint Presentation</vt:lpstr>
      <vt:lpstr>Types of Scalability in HPC:</vt:lpstr>
      <vt:lpstr>Types of Scalability in HPC:</vt:lpstr>
      <vt:lpstr>Speedup Analysis</vt:lpstr>
      <vt:lpstr>The Effect of Granularity on Performance</vt:lpstr>
      <vt:lpstr>The Effect of Granularity on Performance</vt:lpstr>
      <vt:lpstr>Illustrative Example – Adding n Numbers with p processor</vt:lpstr>
      <vt:lpstr>Illustrative Example – Adding n Numbers with p processor</vt:lpstr>
      <vt:lpstr>Illustrative Example – Adding n numbers cost-optimally</vt:lpstr>
      <vt:lpstr>The Effect of Granularity on Performance</vt:lpstr>
      <vt:lpstr>The Effect of Granularity on Performance</vt:lpstr>
      <vt:lpstr>The Effect of Granularity on Performance</vt:lpstr>
      <vt:lpstr>The Effect of Granularity on Performance</vt:lpstr>
      <vt:lpstr>Scalability of Parallel Systems</vt:lpstr>
      <vt:lpstr>Scalability of Parallel Systems -Amdahl’s Law</vt:lpstr>
      <vt:lpstr>Usual Argument: If the fraction of the computation that cannot be divided into concurrent tasks is f, and no overhead incurs when the computation is divided into concurrent parts, the time to perform the computation with n processors is given by  tp ≥ fts + [(1 - f )ts] / n, as shown below:</vt:lpstr>
      <vt:lpstr>Derivation of Amdahl’s Law  (cont.)</vt:lpstr>
      <vt:lpstr>Potential Benefits, Limits and Costs of Parallel Programming Amdahl's Law</vt:lpstr>
      <vt:lpstr>Potential Benefits, Limits and Costs of Parallel Programming Amdahl's Law</vt:lpstr>
      <vt:lpstr>Potential Benefits, Limits and Costs of Parallel Programming Amdahl's Law</vt:lpstr>
      <vt:lpstr>Amdahl’s law and Strong Scaling </vt:lpstr>
      <vt:lpstr>Amdahl’s Law</vt:lpstr>
      <vt:lpstr>Amdahl’s Law Example</vt:lpstr>
      <vt:lpstr>Amdahl’s Law Example</vt:lpstr>
      <vt:lpstr>Amdahl’s Law Example</vt:lpstr>
      <vt:lpstr>Amdahl’s Law Example</vt:lpstr>
      <vt:lpstr>Amdahl’s Law</vt:lpstr>
      <vt:lpstr>Problem Type 1 – Predict System Speedup</vt:lpstr>
      <vt:lpstr>Problem Type 2 – Predict Speedup of Fraction Enhanced </vt:lpstr>
      <vt:lpstr>Problem Type 2 – Predict Speedup of Fraction Enhanced </vt:lpstr>
      <vt:lpstr>Problem Type 3 – Predict Fraction of System to be Enhanced</vt:lpstr>
      <vt:lpstr>Amdahl’s Law</vt:lpstr>
      <vt:lpstr>Gustafson’s Law</vt:lpstr>
      <vt:lpstr>Gustafson’s Law Formula</vt:lpstr>
      <vt:lpstr>Gustafson’s Example </vt:lpstr>
      <vt:lpstr>Gustafson’s Example </vt:lpstr>
      <vt:lpstr>Scalability of Parallel Systems</vt:lpstr>
      <vt:lpstr>Scalability of Parallel Systems</vt:lpstr>
      <vt:lpstr>Why is Isoefficiency Important?</vt:lpstr>
      <vt:lpstr>PowerPoint Presentation</vt:lpstr>
      <vt:lpstr>Types of Isoefficiency Growth</vt:lpstr>
      <vt:lpstr>Factors That Limit Parallel Execution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Performance Measures</dc:title>
  <dc:creator>Nilesh Ghavate</dc:creator>
  <cp:lastModifiedBy>Nilesh Ghavate</cp:lastModifiedBy>
  <cp:revision>435</cp:revision>
  <dcterms:created xsi:type="dcterms:W3CDTF">2025-01-31T03:23:07Z</dcterms:created>
  <dcterms:modified xsi:type="dcterms:W3CDTF">2025-02-15T07:44:51Z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0x010100BA660123B6EE784AAA2668CF4BF17B85</vt:lpwstr>
  </property>
</Properties>
</file>