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616"/>
    <a:srgbClr val="D62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96F3-63CE-7A5D-333E-8B0E4475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0458-DF5F-4521-4C35-D3BB3BCC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5F92-9E4C-7401-917C-C6F8214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5E79-9583-924D-BA36-526B4F5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2761-28BE-EC99-7A1B-476A3569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1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689C-8F5C-7D6F-A30D-ED19C1E6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91F3E-A5C0-3B1B-19A0-8F2EA037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C537-0AA8-8B64-1129-098E8B8F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B3CD-592E-D445-AE79-67D3E856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7BF4-BD33-0447-DA17-F250720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33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87D24-DB98-806B-814E-18501E00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8C55-1E26-B1EF-522F-B41B057B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2EB-5F56-1925-DB2C-FC7B2CA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77E9-0DC3-4724-F1CA-816277FF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A5CA-E627-1DCC-52C2-54549429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8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DD0-5AC9-844D-1162-8DB0A8CF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429E-3BAD-71EE-6709-88344D14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F4AB-3443-D639-7D99-9CB2FA7D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E7F8-7C92-5F5A-00EF-FFE3651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C084-0F77-13B5-292D-D1557579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9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64E-DC2C-F4D8-6EA8-97F1738C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FCB2-A498-F534-D53B-A3D33EE1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77E9-4DA1-4F8A-0FF5-469EA198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57ED-7551-9228-1A20-9976466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C50-ECEC-4207-D496-A4F87D3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72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95B8-B2F7-F89D-9364-4608D0D6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13EA-0B09-1D0F-2D62-0812A5A55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012C2-658E-CF01-677F-2824671C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9C45A-C707-A558-F6B9-4D37DB3A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CADB-ECF2-6F71-7275-85D1729F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7FBF-CB2E-6302-920B-9FA59A4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76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FEC7-7ADD-4095-4A67-AEE6B74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43FD7-BF0A-43B5-1414-6BB2ABE4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E73B-FF54-1787-125C-5A83E41E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294B0-4A2C-EE7C-49B6-FAC5BF87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DC0F9-1DC0-E92D-287C-AF205D63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B616-2928-DE14-CF81-617152A3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ECC19-DC7E-89BF-4EA4-57130959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CA3E3-9084-071E-D0A8-64FA0FA4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44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48F2-3929-89E0-9C52-6E17251A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9C81C-25D9-DBA0-F693-168C54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E5771-2E47-F118-D2A2-F30590D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F370-8D2B-CFA8-4478-1B7F50C0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73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A2F91-0FFE-0678-561F-C6386ADC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7AAB-DD6A-1441-5478-8C5FF67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FA55-4AF3-94C6-67C3-DFF8C6A6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8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1991-8D32-00FB-BCF4-E97839FA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442C-8C3F-B69C-588B-412B1D7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3B43C-7615-EDA7-A742-85E0DC6A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6607-4032-44DB-B43C-8BBB530D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5B8B-646C-431F-51FF-06DE40D4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4415-AD96-E7F4-9188-4115403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02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5DF-0728-A729-1462-70C8BA6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58CA4-D68B-1BA5-B996-E562B7F8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DC1F-87AB-A49F-4E58-5F25C2C9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D73B-150F-16D2-5015-B96372E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308E-04D5-57CD-0AAF-1291B14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7B8A-4323-F4A3-7D6E-71E6CD24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52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238D1-E3FD-DAF7-D831-475C5050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F2EE-A298-C982-0180-4B54E86B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0ABA-9F9C-DE81-1D0D-141B9EF31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6524-CFA5-4BD9-9D7A-F03C0EAB3D8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0487-E336-E095-6DD5-5655EEDC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5E5E-977B-5036-4DC3-E6610704D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6206-01C5-4D03-92DA-1E6E7BB91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/>
            </a:gs>
            <a:gs pos="0">
              <a:srgbClr val="F69616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806682E-6BEF-2AE4-767B-4324A0B6218F}"/>
              </a:ext>
            </a:extLst>
          </p:cNvPr>
          <p:cNvSpPr/>
          <p:nvPr/>
        </p:nvSpPr>
        <p:spPr>
          <a:xfrm rot="5400000">
            <a:off x="2559436" y="115407"/>
            <a:ext cx="12805637" cy="9180294"/>
          </a:xfrm>
          <a:custGeom>
            <a:avLst/>
            <a:gdLst>
              <a:gd name="connsiteX0" fmla="*/ 9825327 w 12805637"/>
              <a:gd name="connsiteY0" fmla="*/ 2593257 h 9180294"/>
              <a:gd name="connsiteX1" fmla="*/ 10456326 w 12805637"/>
              <a:gd name="connsiteY1" fmla="*/ 1331259 h 9180294"/>
              <a:gd name="connsiteX2" fmla="*/ 12174637 w 12805637"/>
              <a:gd name="connsiteY2" fmla="*/ 1331259 h 9180294"/>
              <a:gd name="connsiteX3" fmla="*/ 12805637 w 12805637"/>
              <a:gd name="connsiteY3" fmla="*/ 2593257 h 9180294"/>
              <a:gd name="connsiteX4" fmla="*/ 12174637 w 12805637"/>
              <a:gd name="connsiteY4" fmla="*/ 3855253 h 9180294"/>
              <a:gd name="connsiteX5" fmla="*/ 10456326 w 12805637"/>
              <a:gd name="connsiteY5" fmla="*/ 3855253 h 9180294"/>
              <a:gd name="connsiteX6" fmla="*/ 9825327 w 12805637"/>
              <a:gd name="connsiteY6" fmla="*/ 5255777 h 9180294"/>
              <a:gd name="connsiteX7" fmla="*/ 10456326 w 12805637"/>
              <a:gd name="connsiteY7" fmla="*/ 3993779 h 9180294"/>
              <a:gd name="connsiteX8" fmla="*/ 12174637 w 12805637"/>
              <a:gd name="connsiteY8" fmla="*/ 3993779 h 9180294"/>
              <a:gd name="connsiteX9" fmla="*/ 12805637 w 12805637"/>
              <a:gd name="connsiteY9" fmla="*/ 5255777 h 9180294"/>
              <a:gd name="connsiteX10" fmla="*/ 12174637 w 12805637"/>
              <a:gd name="connsiteY10" fmla="*/ 6517772 h 9180294"/>
              <a:gd name="connsiteX11" fmla="*/ 10456326 w 12805637"/>
              <a:gd name="connsiteY11" fmla="*/ 6517772 h 9180294"/>
              <a:gd name="connsiteX12" fmla="*/ 7368996 w 12805637"/>
              <a:gd name="connsiteY12" fmla="*/ 3924519 h 9180294"/>
              <a:gd name="connsiteX13" fmla="*/ 7999995 w 12805637"/>
              <a:gd name="connsiteY13" fmla="*/ 2662521 h 9180294"/>
              <a:gd name="connsiteX14" fmla="*/ 9718307 w 12805637"/>
              <a:gd name="connsiteY14" fmla="*/ 2662521 h 9180294"/>
              <a:gd name="connsiteX15" fmla="*/ 10349306 w 12805637"/>
              <a:gd name="connsiteY15" fmla="*/ 3924519 h 9180294"/>
              <a:gd name="connsiteX16" fmla="*/ 9718307 w 12805637"/>
              <a:gd name="connsiteY16" fmla="*/ 5186515 h 9180294"/>
              <a:gd name="connsiteX17" fmla="*/ 7999995 w 12805637"/>
              <a:gd name="connsiteY17" fmla="*/ 5186515 h 9180294"/>
              <a:gd name="connsiteX18" fmla="*/ 7368996 w 12805637"/>
              <a:gd name="connsiteY18" fmla="*/ 6587038 h 9180294"/>
              <a:gd name="connsiteX19" fmla="*/ 7999995 w 12805637"/>
              <a:gd name="connsiteY19" fmla="*/ 5325041 h 9180294"/>
              <a:gd name="connsiteX20" fmla="*/ 9718307 w 12805637"/>
              <a:gd name="connsiteY20" fmla="*/ 5325041 h 9180294"/>
              <a:gd name="connsiteX21" fmla="*/ 10349306 w 12805637"/>
              <a:gd name="connsiteY21" fmla="*/ 6587038 h 9180294"/>
              <a:gd name="connsiteX22" fmla="*/ 9718307 w 12805637"/>
              <a:gd name="connsiteY22" fmla="*/ 7849034 h 9180294"/>
              <a:gd name="connsiteX23" fmla="*/ 7999995 w 12805637"/>
              <a:gd name="connsiteY23" fmla="*/ 7849034 h 9180294"/>
              <a:gd name="connsiteX24" fmla="*/ 7368995 w 12805637"/>
              <a:gd name="connsiteY24" fmla="*/ 1261996 h 9180294"/>
              <a:gd name="connsiteX25" fmla="*/ 7999994 w 12805637"/>
              <a:gd name="connsiteY25" fmla="*/ 0 h 9180294"/>
              <a:gd name="connsiteX26" fmla="*/ 9718306 w 12805637"/>
              <a:gd name="connsiteY26" fmla="*/ 0 h 9180294"/>
              <a:gd name="connsiteX27" fmla="*/ 10349305 w 12805637"/>
              <a:gd name="connsiteY27" fmla="*/ 1261996 h 9180294"/>
              <a:gd name="connsiteX28" fmla="*/ 9718306 w 12805637"/>
              <a:gd name="connsiteY28" fmla="*/ 2523993 h 9180294"/>
              <a:gd name="connsiteX29" fmla="*/ 7999994 w 12805637"/>
              <a:gd name="connsiteY29" fmla="*/ 2523993 h 9180294"/>
              <a:gd name="connsiteX30" fmla="*/ 4912666 w 12805637"/>
              <a:gd name="connsiteY30" fmla="*/ 7918298 h 9180294"/>
              <a:gd name="connsiteX31" fmla="*/ 5543664 w 12805637"/>
              <a:gd name="connsiteY31" fmla="*/ 6656301 h 9180294"/>
              <a:gd name="connsiteX32" fmla="*/ 7261975 w 12805637"/>
              <a:gd name="connsiteY32" fmla="*/ 6656301 h 9180294"/>
              <a:gd name="connsiteX33" fmla="*/ 7892974 w 12805637"/>
              <a:gd name="connsiteY33" fmla="*/ 7918298 h 9180294"/>
              <a:gd name="connsiteX34" fmla="*/ 7261975 w 12805637"/>
              <a:gd name="connsiteY34" fmla="*/ 9180294 h 9180294"/>
              <a:gd name="connsiteX35" fmla="*/ 5543664 w 12805637"/>
              <a:gd name="connsiteY35" fmla="*/ 9180294 h 9180294"/>
              <a:gd name="connsiteX36" fmla="*/ 4912665 w 12805637"/>
              <a:gd name="connsiteY36" fmla="*/ 5255779 h 9180294"/>
              <a:gd name="connsiteX37" fmla="*/ 5543664 w 12805637"/>
              <a:gd name="connsiteY37" fmla="*/ 3993781 h 9180294"/>
              <a:gd name="connsiteX38" fmla="*/ 7261975 w 12805637"/>
              <a:gd name="connsiteY38" fmla="*/ 3993781 h 9180294"/>
              <a:gd name="connsiteX39" fmla="*/ 7892974 w 12805637"/>
              <a:gd name="connsiteY39" fmla="*/ 5255779 h 9180294"/>
              <a:gd name="connsiteX40" fmla="*/ 7261975 w 12805637"/>
              <a:gd name="connsiteY40" fmla="*/ 6517774 h 9180294"/>
              <a:gd name="connsiteX41" fmla="*/ 5543664 w 12805637"/>
              <a:gd name="connsiteY41" fmla="*/ 6517774 h 9180294"/>
              <a:gd name="connsiteX42" fmla="*/ 4912665 w 12805637"/>
              <a:gd name="connsiteY42" fmla="*/ 2593257 h 9180294"/>
              <a:gd name="connsiteX43" fmla="*/ 5543663 w 12805637"/>
              <a:gd name="connsiteY43" fmla="*/ 1331261 h 9180294"/>
              <a:gd name="connsiteX44" fmla="*/ 7261974 w 12805637"/>
              <a:gd name="connsiteY44" fmla="*/ 1331261 h 9180294"/>
              <a:gd name="connsiteX45" fmla="*/ 7892973 w 12805637"/>
              <a:gd name="connsiteY45" fmla="*/ 2593257 h 9180294"/>
              <a:gd name="connsiteX46" fmla="*/ 7261974 w 12805637"/>
              <a:gd name="connsiteY46" fmla="*/ 3855253 h 9180294"/>
              <a:gd name="connsiteX47" fmla="*/ 5543663 w 12805637"/>
              <a:gd name="connsiteY47" fmla="*/ 3855253 h 9180294"/>
              <a:gd name="connsiteX48" fmla="*/ 2456334 w 12805637"/>
              <a:gd name="connsiteY48" fmla="*/ 6587038 h 9180294"/>
              <a:gd name="connsiteX49" fmla="*/ 3087333 w 12805637"/>
              <a:gd name="connsiteY49" fmla="*/ 5325041 h 9180294"/>
              <a:gd name="connsiteX50" fmla="*/ 4805645 w 12805637"/>
              <a:gd name="connsiteY50" fmla="*/ 5325041 h 9180294"/>
              <a:gd name="connsiteX51" fmla="*/ 5436644 w 12805637"/>
              <a:gd name="connsiteY51" fmla="*/ 6587038 h 9180294"/>
              <a:gd name="connsiteX52" fmla="*/ 4805645 w 12805637"/>
              <a:gd name="connsiteY52" fmla="*/ 7849034 h 9180294"/>
              <a:gd name="connsiteX53" fmla="*/ 3087333 w 12805637"/>
              <a:gd name="connsiteY53" fmla="*/ 7849034 h 9180294"/>
              <a:gd name="connsiteX54" fmla="*/ 2456334 w 12805637"/>
              <a:gd name="connsiteY54" fmla="*/ 3924519 h 9180294"/>
              <a:gd name="connsiteX55" fmla="*/ 3087333 w 12805637"/>
              <a:gd name="connsiteY55" fmla="*/ 2662521 h 9180294"/>
              <a:gd name="connsiteX56" fmla="*/ 4805645 w 12805637"/>
              <a:gd name="connsiteY56" fmla="*/ 2662521 h 9180294"/>
              <a:gd name="connsiteX57" fmla="*/ 5436644 w 12805637"/>
              <a:gd name="connsiteY57" fmla="*/ 3924519 h 9180294"/>
              <a:gd name="connsiteX58" fmla="*/ 4805645 w 12805637"/>
              <a:gd name="connsiteY58" fmla="*/ 5186515 h 9180294"/>
              <a:gd name="connsiteX59" fmla="*/ 3087333 w 12805637"/>
              <a:gd name="connsiteY59" fmla="*/ 5186515 h 9180294"/>
              <a:gd name="connsiteX60" fmla="*/ 2456333 w 12805637"/>
              <a:gd name="connsiteY60" fmla="*/ 1261996 h 9180294"/>
              <a:gd name="connsiteX61" fmla="*/ 3087332 w 12805637"/>
              <a:gd name="connsiteY61" fmla="*/ 0 h 9180294"/>
              <a:gd name="connsiteX62" fmla="*/ 4805643 w 12805637"/>
              <a:gd name="connsiteY62" fmla="*/ 0 h 9180294"/>
              <a:gd name="connsiteX63" fmla="*/ 5436643 w 12805637"/>
              <a:gd name="connsiteY63" fmla="*/ 1261996 h 9180294"/>
              <a:gd name="connsiteX64" fmla="*/ 4805643 w 12805637"/>
              <a:gd name="connsiteY64" fmla="*/ 2523993 h 9180294"/>
              <a:gd name="connsiteX65" fmla="*/ 3087332 w 12805637"/>
              <a:gd name="connsiteY65" fmla="*/ 2523993 h 9180294"/>
              <a:gd name="connsiteX66" fmla="*/ 0 w 12805637"/>
              <a:gd name="connsiteY66" fmla="*/ 5255775 h 9180294"/>
              <a:gd name="connsiteX67" fmla="*/ 630999 w 12805637"/>
              <a:gd name="connsiteY67" fmla="*/ 3993779 h 9180294"/>
              <a:gd name="connsiteX68" fmla="*/ 2349311 w 12805637"/>
              <a:gd name="connsiteY68" fmla="*/ 3993779 h 9180294"/>
              <a:gd name="connsiteX69" fmla="*/ 2980310 w 12805637"/>
              <a:gd name="connsiteY69" fmla="*/ 5255775 h 9180294"/>
              <a:gd name="connsiteX70" fmla="*/ 2349311 w 12805637"/>
              <a:gd name="connsiteY70" fmla="*/ 6517771 h 9180294"/>
              <a:gd name="connsiteX71" fmla="*/ 630999 w 12805637"/>
              <a:gd name="connsiteY71" fmla="*/ 6517771 h 9180294"/>
              <a:gd name="connsiteX72" fmla="*/ 0 w 12805637"/>
              <a:gd name="connsiteY72" fmla="*/ 2593255 h 9180294"/>
              <a:gd name="connsiteX73" fmla="*/ 630999 w 12805637"/>
              <a:gd name="connsiteY73" fmla="*/ 1331259 h 9180294"/>
              <a:gd name="connsiteX74" fmla="*/ 2349311 w 12805637"/>
              <a:gd name="connsiteY74" fmla="*/ 1331259 h 9180294"/>
              <a:gd name="connsiteX75" fmla="*/ 2980310 w 12805637"/>
              <a:gd name="connsiteY75" fmla="*/ 2593255 h 9180294"/>
              <a:gd name="connsiteX76" fmla="*/ 2349311 w 12805637"/>
              <a:gd name="connsiteY76" fmla="*/ 3855251 h 9180294"/>
              <a:gd name="connsiteX77" fmla="*/ 630999 w 12805637"/>
              <a:gd name="connsiteY77" fmla="*/ 3855251 h 918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805637" h="9180294">
                <a:moveTo>
                  <a:pt x="9825327" y="2593257"/>
                </a:moveTo>
                <a:lnTo>
                  <a:pt x="10456326" y="1331259"/>
                </a:lnTo>
                <a:lnTo>
                  <a:pt x="12174637" y="1331259"/>
                </a:lnTo>
                <a:lnTo>
                  <a:pt x="12805637" y="2593257"/>
                </a:lnTo>
                <a:lnTo>
                  <a:pt x="12174637" y="3855253"/>
                </a:lnTo>
                <a:lnTo>
                  <a:pt x="10456326" y="3855253"/>
                </a:lnTo>
                <a:close/>
                <a:moveTo>
                  <a:pt x="9825327" y="5255777"/>
                </a:moveTo>
                <a:lnTo>
                  <a:pt x="10456326" y="3993779"/>
                </a:lnTo>
                <a:lnTo>
                  <a:pt x="12174637" y="3993779"/>
                </a:lnTo>
                <a:lnTo>
                  <a:pt x="12805637" y="5255777"/>
                </a:lnTo>
                <a:lnTo>
                  <a:pt x="12174637" y="6517772"/>
                </a:lnTo>
                <a:lnTo>
                  <a:pt x="10456326" y="6517772"/>
                </a:lnTo>
                <a:close/>
                <a:moveTo>
                  <a:pt x="7368996" y="3924519"/>
                </a:moveTo>
                <a:lnTo>
                  <a:pt x="7999995" y="2662521"/>
                </a:lnTo>
                <a:lnTo>
                  <a:pt x="9718307" y="2662521"/>
                </a:lnTo>
                <a:lnTo>
                  <a:pt x="10349306" y="3924519"/>
                </a:lnTo>
                <a:lnTo>
                  <a:pt x="9718307" y="5186515"/>
                </a:lnTo>
                <a:lnTo>
                  <a:pt x="7999995" y="5186515"/>
                </a:lnTo>
                <a:close/>
                <a:moveTo>
                  <a:pt x="7368996" y="6587038"/>
                </a:moveTo>
                <a:lnTo>
                  <a:pt x="7999995" y="5325041"/>
                </a:lnTo>
                <a:lnTo>
                  <a:pt x="9718307" y="5325041"/>
                </a:lnTo>
                <a:lnTo>
                  <a:pt x="10349306" y="6587038"/>
                </a:lnTo>
                <a:lnTo>
                  <a:pt x="9718307" y="7849034"/>
                </a:lnTo>
                <a:lnTo>
                  <a:pt x="7999995" y="7849034"/>
                </a:lnTo>
                <a:close/>
                <a:moveTo>
                  <a:pt x="7368995" y="1261996"/>
                </a:moveTo>
                <a:lnTo>
                  <a:pt x="7999994" y="0"/>
                </a:lnTo>
                <a:lnTo>
                  <a:pt x="9718306" y="0"/>
                </a:lnTo>
                <a:lnTo>
                  <a:pt x="10349305" y="1261996"/>
                </a:lnTo>
                <a:lnTo>
                  <a:pt x="9718306" y="2523993"/>
                </a:lnTo>
                <a:lnTo>
                  <a:pt x="7999994" y="2523993"/>
                </a:lnTo>
                <a:close/>
                <a:moveTo>
                  <a:pt x="4912666" y="7918298"/>
                </a:moveTo>
                <a:lnTo>
                  <a:pt x="5543664" y="6656301"/>
                </a:lnTo>
                <a:lnTo>
                  <a:pt x="7261975" y="6656301"/>
                </a:lnTo>
                <a:lnTo>
                  <a:pt x="7892974" y="7918298"/>
                </a:lnTo>
                <a:lnTo>
                  <a:pt x="7261975" y="9180294"/>
                </a:lnTo>
                <a:lnTo>
                  <a:pt x="5543664" y="9180294"/>
                </a:lnTo>
                <a:close/>
                <a:moveTo>
                  <a:pt x="4912665" y="5255779"/>
                </a:moveTo>
                <a:lnTo>
                  <a:pt x="5543664" y="3993781"/>
                </a:lnTo>
                <a:lnTo>
                  <a:pt x="7261975" y="3993781"/>
                </a:lnTo>
                <a:lnTo>
                  <a:pt x="7892974" y="5255779"/>
                </a:lnTo>
                <a:lnTo>
                  <a:pt x="7261975" y="6517774"/>
                </a:lnTo>
                <a:lnTo>
                  <a:pt x="5543664" y="6517774"/>
                </a:lnTo>
                <a:close/>
                <a:moveTo>
                  <a:pt x="4912665" y="2593257"/>
                </a:moveTo>
                <a:lnTo>
                  <a:pt x="5543663" y="1331261"/>
                </a:lnTo>
                <a:lnTo>
                  <a:pt x="7261974" y="1331261"/>
                </a:lnTo>
                <a:lnTo>
                  <a:pt x="7892973" y="2593257"/>
                </a:lnTo>
                <a:lnTo>
                  <a:pt x="7261974" y="3855253"/>
                </a:lnTo>
                <a:lnTo>
                  <a:pt x="5543663" y="3855253"/>
                </a:lnTo>
                <a:close/>
                <a:moveTo>
                  <a:pt x="2456334" y="6587038"/>
                </a:moveTo>
                <a:lnTo>
                  <a:pt x="3087333" y="5325041"/>
                </a:lnTo>
                <a:lnTo>
                  <a:pt x="4805645" y="5325041"/>
                </a:lnTo>
                <a:lnTo>
                  <a:pt x="5436644" y="6587038"/>
                </a:lnTo>
                <a:lnTo>
                  <a:pt x="4805645" y="7849034"/>
                </a:lnTo>
                <a:lnTo>
                  <a:pt x="3087333" y="7849034"/>
                </a:lnTo>
                <a:close/>
                <a:moveTo>
                  <a:pt x="2456334" y="3924519"/>
                </a:moveTo>
                <a:lnTo>
                  <a:pt x="3087333" y="2662521"/>
                </a:lnTo>
                <a:lnTo>
                  <a:pt x="4805645" y="2662521"/>
                </a:lnTo>
                <a:lnTo>
                  <a:pt x="5436644" y="3924519"/>
                </a:lnTo>
                <a:lnTo>
                  <a:pt x="4805645" y="5186515"/>
                </a:lnTo>
                <a:lnTo>
                  <a:pt x="3087333" y="5186515"/>
                </a:lnTo>
                <a:close/>
                <a:moveTo>
                  <a:pt x="2456333" y="1261996"/>
                </a:moveTo>
                <a:lnTo>
                  <a:pt x="3087332" y="0"/>
                </a:lnTo>
                <a:lnTo>
                  <a:pt x="4805643" y="0"/>
                </a:lnTo>
                <a:lnTo>
                  <a:pt x="5436643" y="1261996"/>
                </a:lnTo>
                <a:lnTo>
                  <a:pt x="4805643" y="2523993"/>
                </a:lnTo>
                <a:lnTo>
                  <a:pt x="3087332" y="2523993"/>
                </a:lnTo>
                <a:close/>
                <a:moveTo>
                  <a:pt x="0" y="5255775"/>
                </a:moveTo>
                <a:lnTo>
                  <a:pt x="630999" y="3993779"/>
                </a:lnTo>
                <a:lnTo>
                  <a:pt x="2349311" y="3993779"/>
                </a:lnTo>
                <a:lnTo>
                  <a:pt x="2980310" y="5255775"/>
                </a:lnTo>
                <a:lnTo>
                  <a:pt x="2349311" y="6517771"/>
                </a:lnTo>
                <a:lnTo>
                  <a:pt x="630999" y="6517771"/>
                </a:lnTo>
                <a:close/>
                <a:moveTo>
                  <a:pt x="0" y="2593255"/>
                </a:moveTo>
                <a:lnTo>
                  <a:pt x="630999" y="1331259"/>
                </a:lnTo>
                <a:lnTo>
                  <a:pt x="2349311" y="1331259"/>
                </a:lnTo>
                <a:lnTo>
                  <a:pt x="2980310" y="2593255"/>
                </a:lnTo>
                <a:lnTo>
                  <a:pt x="2349311" y="3855251"/>
                </a:lnTo>
                <a:lnTo>
                  <a:pt x="630999" y="385525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381000" dist="1778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399CE-B87A-3D55-6A5D-7E4B5BFDD6BC}"/>
              </a:ext>
            </a:extLst>
          </p:cNvPr>
          <p:cNvSpPr txBox="1"/>
          <p:nvPr/>
        </p:nvSpPr>
        <p:spPr>
          <a:xfrm>
            <a:off x="238128" y="1217236"/>
            <a:ext cx="5316005" cy="1200329"/>
          </a:xfrm>
          <a:prstGeom prst="rect">
            <a:avLst/>
          </a:prstGeom>
          <a:noFill/>
          <a:effectLst>
            <a:innerShdw blurRad="368300" dist="76200" dir="13500000">
              <a:schemeClr val="bg1">
                <a:alpha val="48000"/>
              </a:schemeClr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7200" b="1" dirty="0">
                <a:effectLst>
                  <a:innerShdw dist="50800">
                    <a:schemeClr val="bg1">
                      <a:alpha val="70000"/>
                    </a:schemeClr>
                  </a:innerShdw>
                </a:effectLst>
                <a:latin typeface="Montserrat" panose="00000500000000000000" pitchFamily="2" charset="0"/>
              </a:rPr>
              <a:t>Module 3: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187A-58DE-634E-015C-4B2C6881A7AF}"/>
              </a:ext>
            </a:extLst>
          </p:cNvPr>
          <p:cNvSpPr txBox="1"/>
          <p:nvPr/>
        </p:nvSpPr>
        <p:spPr>
          <a:xfrm>
            <a:off x="238128" y="2457629"/>
            <a:ext cx="3663312" cy="1754326"/>
          </a:xfrm>
          <a:prstGeom prst="rect">
            <a:avLst/>
          </a:prstGeom>
          <a:noFill/>
          <a:effectLst>
            <a:innerShdw blurRad="406400" dist="50800" dir="54000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innerShdw dist="50800" dir="13500000">
                    <a:prstClr val="black"/>
                  </a:innerShdw>
                </a:effectLst>
                <a:latin typeface="Montserrat" panose="00000500000000000000" pitchFamily="2" charset="0"/>
              </a:rPr>
              <a:t>AI and ML Techniques in IDS Design</a:t>
            </a:r>
          </a:p>
        </p:txBody>
      </p:sp>
    </p:spTree>
    <p:extLst>
      <p:ext uri="{BB962C8B-B14F-4D97-AF65-F5344CB8AC3E}">
        <p14:creationId xmlns:p14="http://schemas.microsoft.com/office/powerpoint/2010/main" val="29268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76EC-5167-E2F2-54E7-308C7D3B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F34E54DF-52D5-18B8-6093-3597DD96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FDE3E-1738-9CA7-A267-1ECE3431ED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93663-B415-0A04-8A4A-45CF31719640}"/>
              </a:ext>
            </a:extLst>
          </p:cNvPr>
          <p:cNvSpPr txBox="1"/>
          <p:nvPr/>
        </p:nvSpPr>
        <p:spPr>
          <a:xfrm>
            <a:off x="205304" y="2560444"/>
            <a:ext cx="9925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Overview of </a:t>
            </a:r>
            <a:r>
              <a:rPr lang="en-US" dirty="0" err="1"/>
              <a:t>kNN</a:t>
            </a:r>
            <a:r>
              <a:rPr lang="en-US" dirty="0"/>
              <a:t> for intrusion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in misuse and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Core idea: Classifying unknown data points based on proximity to known data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Dependency on pre-classified dataset, slow execution with larger datasets.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385760-5CA1-5775-F72B-D1287F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928007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IDS Design based on K-Nearest </a:t>
            </a:r>
            <a:r>
              <a:rPr lang="en-US" b="1" dirty="0" err="1">
                <a:latin typeface="Arial Black" panose="020B0A04020102020204" pitchFamily="34" charset="0"/>
              </a:rPr>
              <a:t>Neighbour</a:t>
            </a:r>
            <a:r>
              <a:rPr lang="en-US" b="1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F8BF96E-0324-DCFC-BBBC-4A09F15BBFA8}"/>
              </a:ext>
            </a:extLst>
          </p:cNvPr>
          <p:cNvSpPr/>
          <p:nvPr/>
        </p:nvSpPr>
        <p:spPr>
          <a:xfrm rot="5400000">
            <a:off x="6803869" y="753025"/>
            <a:ext cx="1386130" cy="122619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CD73C4F-D3EC-9FE5-CD57-79F981972177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FD0A539-64F4-D2D5-8B59-1861550BB0F0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6A53FFCB-75A3-EFB4-5825-0509C73E73E9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5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493F8-C085-3037-FAFB-B8FC46AA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4F322F-F702-5724-017B-CF2C12AE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" y="877807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 err="1">
                <a:latin typeface="Arial Black" panose="020B0A04020102020204" pitchFamily="34" charset="0"/>
              </a:rPr>
              <a:t>kNN</a:t>
            </a:r>
            <a:r>
              <a:rPr lang="en-US" b="1" dirty="0">
                <a:latin typeface="Arial Black" panose="020B0A04020102020204" pitchFamily="34" charset="0"/>
              </a:rPr>
              <a:t> Algorithm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6344-91A0-737D-2935-DB0F95435CD3}"/>
              </a:ext>
            </a:extLst>
          </p:cNvPr>
          <p:cNvSpPr txBox="1"/>
          <p:nvPr/>
        </p:nvSpPr>
        <p:spPr>
          <a:xfrm>
            <a:off x="280147" y="1788931"/>
            <a:ext cx="7097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Parameters: k (number of neighbors), d (distance in feature space).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Connection between k and d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Balancing trade-offs between false positives and ability to recognize modified attacks.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D86B243-3F92-4603-D749-461CA36A437A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6B5A91D-F8B3-778D-437A-4B9793B092F2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B433955-9662-DB1E-374A-602CF49BFA45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23DEB99C-9ED8-2058-0748-A5A27647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A93F8E78-041A-EF16-27C0-D400ACFCE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BC2EAC75-DEA6-AC8B-CC86-F1FE6B527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2239-FFCB-F5A9-00CF-A3BFF711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327638F0-C5E1-59AD-C373-FB1EDD1F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AA7297-F431-F071-1C1C-7AAC7A3B41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AF87F-1A6B-F441-B75B-DA8C10326896}"/>
              </a:ext>
            </a:extLst>
          </p:cNvPr>
          <p:cNvSpPr txBox="1"/>
          <p:nvPr/>
        </p:nvSpPr>
        <p:spPr>
          <a:xfrm>
            <a:off x="435397" y="2275121"/>
            <a:ext cx="8759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in misuse detection: Comparing new packets to known packets.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in anomaly detection: Exploiting the difference between normal and malicious data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Need for pre-classified dataset, slow execution with larger datasets.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2F85B8-DE8C-CB65-2FB5-80AF5A67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42" y="1084943"/>
            <a:ext cx="8759644" cy="79265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Use Cases of </a:t>
            </a:r>
            <a:r>
              <a:rPr lang="en-US" b="1" dirty="0" err="1">
                <a:latin typeface="Arial Black" panose="020B0A04020102020204" pitchFamily="34" charset="0"/>
              </a:rPr>
              <a:t>kNN</a:t>
            </a:r>
            <a:r>
              <a:rPr lang="en-US" b="1" dirty="0">
                <a:latin typeface="Arial Black" panose="020B0A04020102020204" pitchFamily="34" charset="0"/>
              </a:rPr>
              <a:t> in IDS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03F0C49-76CF-B7FE-6B37-1A56342DADA2}"/>
              </a:ext>
            </a:extLst>
          </p:cNvPr>
          <p:cNvSpPr/>
          <p:nvPr/>
        </p:nvSpPr>
        <p:spPr>
          <a:xfrm rot="5400000">
            <a:off x="7625227" y="2345116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8002A25-30A5-501D-4AA0-6861866B7A4C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16A64A6-DE9F-E342-CB5C-F55411A8DD73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E13CA84-7FD7-11E7-BBD0-6A756DC18D6D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27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A301-0B43-F0C5-226A-50579D6A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97131-C632-FA45-9668-A71E430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IDS Design based on Genetic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A34D-7AE3-1AB5-9EB5-20B74E422F04}"/>
              </a:ext>
            </a:extLst>
          </p:cNvPr>
          <p:cNvSpPr txBox="1"/>
          <p:nvPr/>
        </p:nvSpPr>
        <p:spPr>
          <a:xfrm>
            <a:off x="280147" y="2540658"/>
            <a:ext cx="7097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Overview of Genetic Algorithms (GA) for IDS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Mimicking the evolution process in real life.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Components: Search space, population, fitness function, recombination, and mutation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Efficiency dependent on the initial generation, vulnerability to overfitting, time-consuming training.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FC1D003-B8CF-2D81-6ED6-259F167D0753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C98AFD9-8951-18A7-59D0-E457A22C77D9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2605F0B-218D-ED05-C905-33D4396D5642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6A8F9054-2EFD-BC87-8F82-423A43EE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884A7A22-9FB8-0AD8-FD70-CC122E7CA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803F7413-261C-88CF-38F1-65458A2E5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95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87F6-0DE2-28AD-08B9-71CDD8C64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6FCFA63D-72E5-6386-C38B-490CC749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BEC673-3C8B-2687-42D4-DCCAD6A5D4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A4835-2591-35AE-99C2-D8B632CF8ECC}"/>
              </a:ext>
            </a:extLst>
          </p:cNvPr>
          <p:cNvSpPr txBox="1"/>
          <p:nvPr/>
        </p:nvSpPr>
        <p:spPr>
          <a:xfrm>
            <a:off x="205304" y="1745112"/>
            <a:ext cx="8989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GA steps for IDS design in misuse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Fitness function criteria: Balancing missing attacks and false alarm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Advantages: Effective in detecting attacks with similar scenarios, can be trained by administrative personnel.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F5C70F-4D35-7089-4813-ED7C95F0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4" y="540221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GA in Misuse Detection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BBB58BB-E336-C8C3-0162-0F4FEF68BC1D}"/>
              </a:ext>
            </a:extLst>
          </p:cNvPr>
          <p:cNvSpPr/>
          <p:nvPr/>
        </p:nvSpPr>
        <p:spPr>
          <a:xfrm rot="5400000">
            <a:off x="9074016" y="1770006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F101498-BBDF-47C6-80F2-5EEC443D69FF}"/>
              </a:ext>
            </a:extLst>
          </p:cNvPr>
          <p:cNvSpPr/>
          <p:nvPr/>
        </p:nvSpPr>
        <p:spPr>
          <a:xfrm rot="5400000">
            <a:off x="9373687" y="3791868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3784DB5-D5E2-9C9A-57FE-E2EFE3EE939D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C598883-A1A4-F4B9-3D90-539C16A3F896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F08FF-6931-8734-F60C-06BE73ADC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8DA98C-D950-0133-2A90-1E4D89D1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5" y="422297"/>
            <a:ext cx="8188349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Challenges in GA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41B0A-AC37-FF25-AD66-EC79A9F1ACDC}"/>
              </a:ext>
            </a:extLst>
          </p:cNvPr>
          <p:cNvSpPr txBox="1"/>
          <p:nvPr/>
        </p:nvSpPr>
        <p:spPr>
          <a:xfrm>
            <a:off x="229689" y="1650432"/>
            <a:ext cx="7480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</a:rPr>
              <a:t>Dependency on the initial generation.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</a:rPr>
              <a:t>Vulnerability to overfitting.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</a:rPr>
              <a:t>Time-consuming training process.</a:t>
            </a:r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DD6DDD1-E73C-2C19-EC68-C749D8B5ABDE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5F195EA-BD35-96A7-1DED-354F5DF41635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E128920-A378-653D-6F7F-9F6E6B99BBFD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3F404DE2-7AA8-0648-B984-3F7E1F13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2DDFD266-D2BB-0DD8-765C-7BAC1BADC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06E6A63D-A60F-6695-CF20-D11130741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57E7F-E635-136B-BAC6-FE9E6D14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4965DA1F-F974-947C-B58D-C66D707E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FAD827-D24A-DA78-5D53-4C5804DCD1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7B8C7-7C74-28C2-9AF6-735323E3D7AB}"/>
              </a:ext>
            </a:extLst>
          </p:cNvPr>
          <p:cNvSpPr txBox="1"/>
          <p:nvPr/>
        </p:nvSpPr>
        <p:spPr>
          <a:xfrm>
            <a:off x="205304" y="2017098"/>
            <a:ext cx="7419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Similarities with misuse detection GA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Focus on positively identifying normal traffic.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Lack of adaptability to new activity, longer training time compared to misuse detection.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AB792E-17C6-B693-B462-5EA2C2B7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4" y="796173"/>
            <a:ext cx="11425863" cy="79265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GA in Anomaly Detection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903C562-8E95-1C82-91BE-D83D11414B16}"/>
              </a:ext>
            </a:extLst>
          </p:cNvPr>
          <p:cNvSpPr/>
          <p:nvPr/>
        </p:nvSpPr>
        <p:spPr>
          <a:xfrm rot="5400000">
            <a:off x="7625227" y="2345116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4911D74-F033-1820-D03D-FFFA980AEC15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167CB3D-F9BD-2FC3-3708-24A4F72220EA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673F111-2468-0F07-165F-B06F56DB40F5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21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484C-F545-4E97-6F54-B85E10EEE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883E4F-A496-FDC5-DD28-6B99B35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8451015" cy="792656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Conclusion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362EFE4-8450-4378-F892-50AB41251891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C3611A3-AC1C-5A1C-DCCA-230BD668EC5E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01591DF-556C-A719-0AC2-BFD09F8B5F59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B18790F0-E6CC-1FCB-C759-AD9296DE4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ACFFB430-283E-51EF-7904-27FDDB217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201B5070-9A07-B6E8-FCE3-3EE05B087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178BB-AF99-B6DF-5006-9C06EA4523D3}"/>
              </a:ext>
            </a:extLst>
          </p:cNvPr>
          <p:cNvSpPr txBox="1"/>
          <p:nvPr/>
        </p:nvSpPr>
        <p:spPr>
          <a:xfrm>
            <a:off x="205305" y="2931498"/>
            <a:ext cx="7419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Summary of key AI and ML techniques in IDS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Ongoing challenges and considerations in implementing these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Importance of continuous research for enhancing IDS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325954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  <a:gs pos="100000">
              <a:srgbClr val="F69616"/>
            </a:gs>
            <a:gs pos="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5054EB-0C36-79EF-6EE9-C957AD884609}"/>
              </a:ext>
            </a:extLst>
          </p:cNvPr>
          <p:cNvSpPr/>
          <p:nvPr/>
        </p:nvSpPr>
        <p:spPr>
          <a:xfrm rot="5400000">
            <a:off x="2559436" y="-7161695"/>
            <a:ext cx="12805637" cy="9180294"/>
          </a:xfrm>
          <a:custGeom>
            <a:avLst/>
            <a:gdLst>
              <a:gd name="connsiteX0" fmla="*/ 9825327 w 12805637"/>
              <a:gd name="connsiteY0" fmla="*/ 2593257 h 9180294"/>
              <a:gd name="connsiteX1" fmla="*/ 10456326 w 12805637"/>
              <a:gd name="connsiteY1" fmla="*/ 1331259 h 9180294"/>
              <a:gd name="connsiteX2" fmla="*/ 12174637 w 12805637"/>
              <a:gd name="connsiteY2" fmla="*/ 1331259 h 9180294"/>
              <a:gd name="connsiteX3" fmla="*/ 12805637 w 12805637"/>
              <a:gd name="connsiteY3" fmla="*/ 2593257 h 9180294"/>
              <a:gd name="connsiteX4" fmla="*/ 12174637 w 12805637"/>
              <a:gd name="connsiteY4" fmla="*/ 3855253 h 9180294"/>
              <a:gd name="connsiteX5" fmla="*/ 10456326 w 12805637"/>
              <a:gd name="connsiteY5" fmla="*/ 3855253 h 9180294"/>
              <a:gd name="connsiteX6" fmla="*/ 9825327 w 12805637"/>
              <a:gd name="connsiteY6" fmla="*/ 5255777 h 9180294"/>
              <a:gd name="connsiteX7" fmla="*/ 10456326 w 12805637"/>
              <a:gd name="connsiteY7" fmla="*/ 3993779 h 9180294"/>
              <a:gd name="connsiteX8" fmla="*/ 12174637 w 12805637"/>
              <a:gd name="connsiteY8" fmla="*/ 3993779 h 9180294"/>
              <a:gd name="connsiteX9" fmla="*/ 12805637 w 12805637"/>
              <a:gd name="connsiteY9" fmla="*/ 5255777 h 9180294"/>
              <a:gd name="connsiteX10" fmla="*/ 12174637 w 12805637"/>
              <a:gd name="connsiteY10" fmla="*/ 6517772 h 9180294"/>
              <a:gd name="connsiteX11" fmla="*/ 10456326 w 12805637"/>
              <a:gd name="connsiteY11" fmla="*/ 6517772 h 9180294"/>
              <a:gd name="connsiteX12" fmla="*/ 7368996 w 12805637"/>
              <a:gd name="connsiteY12" fmla="*/ 3924519 h 9180294"/>
              <a:gd name="connsiteX13" fmla="*/ 7999995 w 12805637"/>
              <a:gd name="connsiteY13" fmla="*/ 2662521 h 9180294"/>
              <a:gd name="connsiteX14" fmla="*/ 9718307 w 12805637"/>
              <a:gd name="connsiteY14" fmla="*/ 2662521 h 9180294"/>
              <a:gd name="connsiteX15" fmla="*/ 10349306 w 12805637"/>
              <a:gd name="connsiteY15" fmla="*/ 3924519 h 9180294"/>
              <a:gd name="connsiteX16" fmla="*/ 9718307 w 12805637"/>
              <a:gd name="connsiteY16" fmla="*/ 5186515 h 9180294"/>
              <a:gd name="connsiteX17" fmla="*/ 7999995 w 12805637"/>
              <a:gd name="connsiteY17" fmla="*/ 5186515 h 9180294"/>
              <a:gd name="connsiteX18" fmla="*/ 7368996 w 12805637"/>
              <a:gd name="connsiteY18" fmla="*/ 6587038 h 9180294"/>
              <a:gd name="connsiteX19" fmla="*/ 7999995 w 12805637"/>
              <a:gd name="connsiteY19" fmla="*/ 5325041 h 9180294"/>
              <a:gd name="connsiteX20" fmla="*/ 9718307 w 12805637"/>
              <a:gd name="connsiteY20" fmla="*/ 5325041 h 9180294"/>
              <a:gd name="connsiteX21" fmla="*/ 10349306 w 12805637"/>
              <a:gd name="connsiteY21" fmla="*/ 6587038 h 9180294"/>
              <a:gd name="connsiteX22" fmla="*/ 9718307 w 12805637"/>
              <a:gd name="connsiteY22" fmla="*/ 7849034 h 9180294"/>
              <a:gd name="connsiteX23" fmla="*/ 7999995 w 12805637"/>
              <a:gd name="connsiteY23" fmla="*/ 7849034 h 9180294"/>
              <a:gd name="connsiteX24" fmla="*/ 7368995 w 12805637"/>
              <a:gd name="connsiteY24" fmla="*/ 1261996 h 9180294"/>
              <a:gd name="connsiteX25" fmla="*/ 7999994 w 12805637"/>
              <a:gd name="connsiteY25" fmla="*/ 0 h 9180294"/>
              <a:gd name="connsiteX26" fmla="*/ 9718306 w 12805637"/>
              <a:gd name="connsiteY26" fmla="*/ 0 h 9180294"/>
              <a:gd name="connsiteX27" fmla="*/ 10349305 w 12805637"/>
              <a:gd name="connsiteY27" fmla="*/ 1261996 h 9180294"/>
              <a:gd name="connsiteX28" fmla="*/ 9718306 w 12805637"/>
              <a:gd name="connsiteY28" fmla="*/ 2523993 h 9180294"/>
              <a:gd name="connsiteX29" fmla="*/ 7999994 w 12805637"/>
              <a:gd name="connsiteY29" fmla="*/ 2523993 h 9180294"/>
              <a:gd name="connsiteX30" fmla="*/ 4912666 w 12805637"/>
              <a:gd name="connsiteY30" fmla="*/ 7918298 h 9180294"/>
              <a:gd name="connsiteX31" fmla="*/ 5543664 w 12805637"/>
              <a:gd name="connsiteY31" fmla="*/ 6656301 h 9180294"/>
              <a:gd name="connsiteX32" fmla="*/ 7261975 w 12805637"/>
              <a:gd name="connsiteY32" fmla="*/ 6656301 h 9180294"/>
              <a:gd name="connsiteX33" fmla="*/ 7892974 w 12805637"/>
              <a:gd name="connsiteY33" fmla="*/ 7918298 h 9180294"/>
              <a:gd name="connsiteX34" fmla="*/ 7261975 w 12805637"/>
              <a:gd name="connsiteY34" fmla="*/ 9180294 h 9180294"/>
              <a:gd name="connsiteX35" fmla="*/ 5543664 w 12805637"/>
              <a:gd name="connsiteY35" fmla="*/ 9180294 h 9180294"/>
              <a:gd name="connsiteX36" fmla="*/ 4912665 w 12805637"/>
              <a:gd name="connsiteY36" fmla="*/ 5255779 h 9180294"/>
              <a:gd name="connsiteX37" fmla="*/ 5543664 w 12805637"/>
              <a:gd name="connsiteY37" fmla="*/ 3993781 h 9180294"/>
              <a:gd name="connsiteX38" fmla="*/ 7261975 w 12805637"/>
              <a:gd name="connsiteY38" fmla="*/ 3993781 h 9180294"/>
              <a:gd name="connsiteX39" fmla="*/ 7892974 w 12805637"/>
              <a:gd name="connsiteY39" fmla="*/ 5255779 h 9180294"/>
              <a:gd name="connsiteX40" fmla="*/ 7261975 w 12805637"/>
              <a:gd name="connsiteY40" fmla="*/ 6517774 h 9180294"/>
              <a:gd name="connsiteX41" fmla="*/ 5543664 w 12805637"/>
              <a:gd name="connsiteY41" fmla="*/ 6517774 h 9180294"/>
              <a:gd name="connsiteX42" fmla="*/ 4912665 w 12805637"/>
              <a:gd name="connsiteY42" fmla="*/ 2593257 h 9180294"/>
              <a:gd name="connsiteX43" fmla="*/ 5543663 w 12805637"/>
              <a:gd name="connsiteY43" fmla="*/ 1331261 h 9180294"/>
              <a:gd name="connsiteX44" fmla="*/ 7261974 w 12805637"/>
              <a:gd name="connsiteY44" fmla="*/ 1331261 h 9180294"/>
              <a:gd name="connsiteX45" fmla="*/ 7892973 w 12805637"/>
              <a:gd name="connsiteY45" fmla="*/ 2593257 h 9180294"/>
              <a:gd name="connsiteX46" fmla="*/ 7261974 w 12805637"/>
              <a:gd name="connsiteY46" fmla="*/ 3855253 h 9180294"/>
              <a:gd name="connsiteX47" fmla="*/ 5543663 w 12805637"/>
              <a:gd name="connsiteY47" fmla="*/ 3855253 h 9180294"/>
              <a:gd name="connsiteX48" fmla="*/ 2456334 w 12805637"/>
              <a:gd name="connsiteY48" fmla="*/ 6587038 h 9180294"/>
              <a:gd name="connsiteX49" fmla="*/ 3087333 w 12805637"/>
              <a:gd name="connsiteY49" fmla="*/ 5325041 h 9180294"/>
              <a:gd name="connsiteX50" fmla="*/ 4805645 w 12805637"/>
              <a:gd name="connsiteY50" fmla="*/ 5325041 h 9180294"/>
              <a:gd name="connsiteX51" fmla="*/ 5436644 w 12805637"/>
              <a:gd name="connsiteY51" fmla="*/ 6587038 h 9180294"/>
              <a:gd name="connsiteX52" fmla="*/ 4805645 w 12805637"/>
              <a:gd name="connsiteY52" fmla="*/ 7849034 h 9180294"/>
              <a:gd name="connsiteX53" fmla="*/ 3087333 w 12805637"/>
              <a:gd name="connsiteY53" fmla="*/ 7849034 h 9180294"/>
              <a:gd name="connsiteX54" fmla="*/ 2456334 w 12805637"/>
              <a:gd name="connsiteY54" fmla="*/ 3924519 h 9180294"/>
              <a:gd name="connsiteX55" fmla="*/ 3087333 w 12805637"/>
              <a:gd name="connsiteY55" fmla="*/ 2662521 h 9180294"/>
              <a:gd name="connsiteX56" fmla="*/ 4805645 w 12805637"/>
              <a:gd name="connsiteY56" fmla="*/ 2662521 h 9180294"/>
              <a:gd name="connsiteX57" fmla="*/ 5436644 w 12805637"/>
              <a:gd name="connsiteY57" fmla="*/ 3924519 h 9180294"/>
              <a:gd name="connsiteX58" fmla="*/ 4805645 w 12805637"/>
              <a:gd name="connsiteY58" fmla="*/ 5186515 h 9180294"/>
              <a:gd name="connsiteX59" fmla="*/ 3087333 w 12805637"/>
              <a:gd name="connsiteY59" fmla="*/ 5186515 h 9180294"/>
              <a:gd name="connsiteX60" fmla="*/ 2456333 w 12805637"/>
              <a:gd name="connsiteY60" fmla="*/ 1261996 h 9180294"/>
              <a:gd name="connsiteX61" fmla="*/ 3087332 w 12805637"/>
              <a:gd name="connsiteY61" fmla="*/ 0 h 9180294"/>
              <a:gd name="connsiteX62" fmla="*/ 4805643 w 12805637"/>
              <a:gd name="connsiteY62" fmla="*/ 0 h 9180294"/>
              <a:gd name="connsiteX63" fmla="*/ 5436643 w 12805637"/>
              <a:gd name="connsiteY63" fmla="*/ 1261996 h 9180294"/>
              <a:gd name="connsiteX64" fmla="*/ 4805643 w 12805637"/>
              <a:gd name="connsiteY64" fmla="*/ 2523993 h 9180294"/>
              <a:gd name="connsiteX65" fmla="*/ 3087332 w 12805637"/>
              <a:gd name="connsiteY65" fmla="*/ 2523993 h 9180294"/>
              <a:gd name="connsiteX66" fmla="*/ 0 w 12805637"/>
              <a:gd name="connsiteY66" fmla="*/ 5255775 h 9180294"/>
              <a:gd name="connsiteX67" fmla="*/ 630999 w 12805637"/>
              <a:gd name="connsiteY67" fmla="*/ 3993779 h 9180294"/>
              <a:gd name="connsiteX68" fmla="*/ 2349311 w 12805637"/>
              <a:gd name="connsiteY68" fmla="*/ 3993779 h 9180294"/>
              <a:gd name="connsiteX69" fmla="*/ 2980310 w 12805637"/>
              <a:gd name="connsiteY69" fmla="*/ 5255775 h 9180294"/>
              <a:gd name="connsiteX70" fmla="*/ 2349311 w 12805637"/>
              <a:gd name="connsiteY70" fmla="*/ 6517771 h 9180294"/>
              <a:gd name="connsiteX71" fmla="*/ 630999 w 12805637"/>
              <a:gd name="connsiteY71" fmla="*/ 6517771 h 9180294"/>
              <a:gd name="connsiteX72" fmla="*/ 0 w 12805637"/>
              <a:gd name="connsiteY72" fmla="*/ 2593255 h 9180294"/>
              <a:gd name="connsiteX73" fmla="*/ 630999 w 12805637"/>
              <a:gd name="connsiteY73" fmla="*/ 1331259 h 9180294"/>
              <a:gd name="connsiteX74" fmla="*/ 2349311 w 12805637"/>
              <a:gd name="connsiteY74" fmla="*/ 1331259 h 9180294"/>
              <a:gd name="connsiteX75" fmla="*/ 2980310 w 12805637"/>
              <a:gd name="connsiteY75" fmla="*/ 2593255 h 9180294"/>
              <a:gd name="connsiteX76" fmla="*/ 2349311 w 12805637"/>
              <a:gd name="connsiteY76" fmla="*/ 3855251 h 9180294"/>
              <a:gd name="connsiteX77" fmla="*/ 630999 w 12805637"/>
              <a:gd name="connsiteY77" fmla="*/ 3855251 h 918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805637" h="9180294">
                <a:moveTo>
                  <a:pt x="9825327" y="2593257"/>
                </a:moveTo>
                <a:lnTo>
                  <a:pt x="10456326" y="1331259"/>
                </a:lnTo>
                <a:lnTo>
                  <a:pt x="12174637" y="1331259"/>
                </a:lnTo>
                <a:lnTo>
                  <a:pt x="12805637" y="2593257"/>
                </a:lnTo>
                <a:lnTo>
                  <a:pt x="12174637" y="3855253"/>
                </a:lnTo>
                <a:lnTo>
                  <a:pt x="10456326" y="3855253"/>
                </a:lnTo>
                <a:close/>
                <a:moveTo>
                  <a:pt x="9825327" y="5255777"/>
                </a:moveTo>
                <a:lnTo>
                  <a:pt x="10456326" y="3993779"/>
                </a:lnTo>
                <a:lnTo>
                  <a:pt x="12174637" y="3993779"/>
                </a:lnTo>
                <a:lnTo>
                  <a:pt x="12805637" y="5255777"/>
                </a:lnTo>
                <a:lnTo>
                  <a:pt x="12174637" y="6517772"/>
                </a:lnTo>
                <a:lnTo>
                  <a:pt x="10456326" y="6517772"/>
                </a:lnTo>
                <a:close/>
                <a:moveTo>
                  <a:pt x="7368996" y="3924519"/>
                </a:moveTo>
                <a:lnTo>
                  <a:pt x="7999995" y="2662521"/>
                </a:lnTo>
                <a:lnTo>
                  <a:pt x="9718307" y="2662521"/>
                </a:lnTo>
                <a:lnTo>
                  <a:pt x="10349306" y="3924519"/>
                </a:lnTo>
                <a:lnTo>
                  <a:pt x="9718307" y="5186515"/>
                </a:lnTo>
                <a:lnTo>
                  <a:pt x="7999995" y="5186515"/>
                </a:lnTo>
                <a:close/>
                <a:moveTo>
                  <a:pt x="7368996" y="6587038"/>
                </a:moveTo>
                <a:lnTo>
                  <a:pt x="7999995" y="5325041"/>
                </a:lnTo>
                <a:lnTo>
                  <a:pt x="9718307" y="5325041"/>
                </a:lnTo>
                <a:lnTo>
                  <a:pt x="10349306" y="6587038"/>
                </a:lnTo>
                <a:lnTo>
                  <a:pt x="9718307" y="7849034"/>
                </a:lnTo>
                <a:lnTo>
                  <a:pt x="7999995" y="7849034"/>
                </a:lnTo>
                <a:close/>
                <a:moveTo>
                  <a:pt x="7368995" y="1261996"/>
                </a:moveTo>
                <a:lnTo>
                  <a:pt x="7999994" y="0"/>
                </a:lnTo>
                <a:lnTo>
                  <a:pt x="9718306" y="0"/>
                </a:lnTo>
                <a:lnTo>
                  <a:pt x="10349305" y="1261996"/>
                </a:lnTo>
                <a:lnTo>
                  <a:pt x="9718306" y="2523993"/>
                </a:lnTo>
                <a:lnTo>
                  <a:pt x="7999994" y="2523993"/>
                </a:lnTo>
                <a:close/>
                <a:moveTo>
                  <a:pt x="4912666" y="7918298"/>
                </a:moveTo>
                <a:lnTo>
                  <a:pt x="5543664" y="6656301"/>
                </a:lnTo>
                <a:lnTo>
                  <a:pt x="7261975" y="6656301"/>
                </a:lnTo>
                <a:lnTo>
                  <a:pt x="7892974" y="7918298"/>
                </a:lnTo>
                <a:lnTo>
                  <a:pt x="7261975" y="9180294"/>
                </a:lnTo>
                <a:lnTo>
                  <a:pt x="5543664" y="9180294"/>
                </a:lnTo>
                <a:close/>
                <a:moveTo>
                  <a:pt x="4912665" y="5255779"/>
                </a:moveTo>
                <a:lnTo>
                  <a:pt x="5543664" y="3993781"/>
                </a:lnTo>
                <a:lnTo>
                  <a:pt x="7261975" y="3993781"/>
                </a:lnTo>
                <a:lnTo>
                  <a:pt x="7892974" y="5255779"/>
                </a:lnTo>
                <a:lnTo>
                  <a:pt x="7261975" y="6517774"/>
                </a:lnTo>
                <a:lnTo>
                  <a:pt x="5543664" y="6517774"/>
                </a:lnTo>
                <a:close/>
                <a:moveTo>
                  <a:pt x="4912665" y="2593257"/>
                </a:moveTo>
                <a:lnTo>
                  <a:pt x="5543663" y="1331261"/>
                </a:lnTo>
                <a:lnTo>
                  <a:pt x="7261974" y="1331261"/>
                </a:lnTo>
                <a:lnTo>
                  <a:pt x="7892973" y="2593257"/>
                </a:lnTo>
                <a:lnTo>
                  <a:pt x="7261974" y="3855253"/>
                </a:lnTo>
                <a:lnTo>
                  <a:pt x="5543663" y="3855253"/>
                </a:lnTo>
                <a:close/>
                <a:moveTo>
                  <a:pt x="2456334" y="6587038"/>
                </a:moveTo>
                <a:lnTo>
                  <a:pt x="3087333" y="5325041"/>
                </a:lnTo>
                <a:lnTo>
                  <a:pt x="4805645" y="5325041"/>
                </a:lnTo>
                <a:lnTo>
                  <a:pt x="5436644" y="6587038"/>
                </a:lnTo>
                <a:lnTo>
                  <a:pt x="4805645" y="7849034"/>
                </a:lnTo>
                <a:lnTo>
                  <a:pt x="3087333" y="7849034"/>
                </a:lnTo>
                <a:close/>
                <a:moveTo>
                  <a:pt x="2456334" y="3924519"/>
                </a:moveTo>
                <a:lnTo>
                  <a:pt x="3087333" y="2662521"/>
                </a:lnTo>
                <a:lnTo>
                  <a:pt x="4805645" y="2662521"/>
                </a:lnTo>
                <a:lnTo>
                  <a:pt x="5436644" y="3924519"/>
                </a:lnTo>
                <a:lnTo>
                  <a:pt x="4805645" y="5186515"/>
                </a:lnTo>
                <a:lnTo>
                  <a:pt x="3087333" y="5186515"/>
                </a:lnTo>
                <a:close/>
                <a:moveTo>
                  <a:pt x="2456333" y="1261996"/>
                </a:moveTo>
                <a:lnTo>
                  <a:pt x="3087332" y="0"/>
                </a:lnTo>
                <a:lnTo>
                  <a:pt x="4805643" y="0"/>
                </a:lnTo>
                <a:lnTo>
                  <a:pt x="5436643" y="1261996"/>
                </a:lnTo>
                <a:lnTo>
                  <a:pt x="4805643" y="2523993"/>
                </a:lnTo>
                <a:lnTo>
                  <a:pt x="3087332" y="2523993"/>
                </a:lnTo>
                <a:close/>
                <a:moveTo>
                  <a:pt x="0" y="5255775"/>
                </a:moveTo>
                <a:lnTo>
                  <a:pt x="630999" y="3993779"/>
                </a:lnTo>
                <a:lnTo>
                  <a:pt x="2349311" y="3993779"/>
                </a:lnTo>
                <a:lnTo>
                  <a:pt x="2980310" y="5255775"/>
                </a:lnTo>
                <a:lnTo>
                  <a:pt x="2349311" y="6517771"/>
                </a:lnTo>
                <a:lnTo>
                  <a:pt x="630999" y="6517771"/>
                </a:lnTo>
                <a:close/>
                <a:moveTo>
                  <a:pt x="0" y="2593255"/>
                </a:moveTo>
                <a:lnTo>
                  <a:pt x="630999" y="1331259"/>
                </a:lnTo>
                <a:lnTo>
                  <a:pt x="2349311" y="1331259"/>
                </a:lnTo>
                <a:lnTo>
                  <a:pt x="2980310" y="2593255"/>
                </a:lnTo>
                <a:lnTo>
                  <a:pt x="2349311" y="3855251"/>
                </a:lnTo>
                <a:lnTo>
                  <a:pt x="630999" y="385525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381000" dist="1778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5AB893-E50E-0144-1173-3004F342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80" y="545504"/>
            <a:ext cx="6798541" cy="79265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11CEB-885F-2A62-54E3-1DF24E13B1AF}"/>
              </a:ext>
            </a:extLst>
          </p:cNvPr>
          <p:cNvSpPr txBox="1"/>
          <p:nvPr/>
        </p:nvSpPr>
        <p:spPr>
          <a:xfrm>
            <a:off x="216781" y="2248050"/>
            <a:ext cx="64400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Overview of Intelligent Techniques: </a:t>
            </a:r>
            <a:endParaRPr lang="en-US" sz="2000" b="1" dirty="0" smtClean="0"/>
          </a:p>
          <a:p>
            <a:pPr algn="just"/>
            <a:r>
              <a:rPr lang="en-US" sz="2000" dirty="0" smtClean="0"/>
              <a:t>     Classification </a:t>
            </a:r>
            <a:r>
              <a:rPr lang="en-US" sz="2000" dirty="0"/>
              <a:t>methods from various disciplines.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Evolution from rule-based to AI-based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Advantages of AI-based techniques in IDS design: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Flexibility in parameter values.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Adaptability to new threats.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Advanced pattern recognition and new pattern detection.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Fast computing and learning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8218465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4"/>
            </a:gs>
            <a:gs pos="100000">
              <a:srgbClr val="F69616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36F82-2223-C370-A80E-437E6DD1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Historical Perspective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05CAA-4150-44DD-6E11-DE08240A484A}"/>
              </a:ext>
            </a:extLst>
          </p:cNvPr>
          <p:cNvSpPr txBox="1"/>
          <p:nvPr/>
        </p:nvSpPr>
        <p:spPr>
          <a:xfrm>
            <a:off x="280147" y="2540658"/>
            <a:ext cx="7097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Initial rule-based approaches similar to firewalls.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Static knowledge-based IDS limitations: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recognition for known attacks, limited for new unknown attacks.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Emergence of ML approaches with learning by example.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Adaptability to unknown or modified threats.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EB239-3428-7141-4742-5B6D77E8BC36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C09A3C0-BB8C-8B4B-8F86-51DFD006E7D6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1AEE520-3E5D-C58D-984F-F192C26FC52C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F9C8E3ED-8C4E-AAF3-51B5-CA199B35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681C2036-B67D-6065-0E86-EDA2B5ABA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5F8CE167-227C-2C7E-EF8F-3E56432A7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81854AEA-6735-45BE-EB88-AA3C8432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2C1237-C24D-BAAF-9A2B-85E25867D3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FB5B-2D66-7C44-3341-EF2E2139F606}"/>
              </a:ext>
            </a:extLst>
          </p:cNvPr>
          <p:cNvSpPr txBox="1"/>
          <p:nvPr/>
        </p:nvSpPr>
        <p:spPr>
          <a:xfrm>
            <a:off x="205304" y="2560444"/>
            <a:ext cx="83460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Methodologies and models: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Statistical-based (Operational model, Markov model).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Cognition-based (Expert systems, fuzzy logic).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ML-based (Bayesian networks, neural networks, GA).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Artificial immunology.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Ongoing research challenges related to AI-based techniques and datasets.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693EC5-0884-9ADC-9035-6AFB4DD6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Intelligent Methods in IDS Design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F237C2B-5A50-24B6-C9FE-058DE28F7E6E}"/>
              </a:ext>
            </a:extLst>
          </p:cNvPr>
          <p:cNvSpPr/>
          <p:nvPr/>
        </p:nvSpPr>
        <p:spPr>
          <a:xfrm rot="5400000">
            <a:off x="7625227" y="2345116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DDAC56-F425-09A5-0BAB-A7CCDB7B5FC0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11BFEC7-BFF1-71B4-507B-D955208E24A0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0115E1A-FA63-F3B0-5E4F-031E4F7A1C7D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0D5E-BE2F-9AD3-C812-AA0A8834A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75B20-98B0-D304-9039-03A9A91B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Challenges in Technique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BB547-8202-5CA3-20AD-953B7299F5AA}"/>
              </a:ext>
            </a:extLst>
          </p:cNvPr>
          <p:cNvSpPr txBox="1"/>
          <p:nvPr/>
        </p:nvSpPr>
        <p:spPr>
          <a:xfrm>
            <a:off x="280147" y="2540658"/>
            <a:ext cx="7097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 single classification technique covers all attack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techniques prone to local minima in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Difficulty in modeling correct hypothesis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Instability in nature for some techniques (e.g., neural networks).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Variability in performance across different techniques on the same data.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582F584-CD14-F0A6-C475-2EC268221AA8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1F42FDA-5DB0-E363-07D9-2642F829697D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84F89E6-801A-7C41-8875-AC0486243F30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8085CA0E-55A8-4A4B-94AC-9945ED70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C21AE11D-0B13-934F-DF82-5034E3794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ECCED2D9-00AA-18BF-F228-A01BE5E00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83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63B37-B50F-B538-21D7-15006E8E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DDD363C0-8749-C631-CEEF-B795E7A3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29CDB-A2E2-7B71-A668-41AAA7B32E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C82AA-02F4-6A67-BB0F-8D91F9D3BAF1}"/>
              </a:ext>
            </a:extLst>
          </p:cNvPr>
          <p:cNvSpPr txBox="1"/>
          <p:nvPr/>
        </p:nvSpPr>
        <p:spPr>
          <a:xfrm>
            <a:off x="383106" y="1869961"/>
            <a:ext cx="736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ML approach requires a sizable, high-quality dataset.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Evaluation dataset challenges: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Lack of big benchmark datasets for IDS.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Insufficient quality training data.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Class imbalance leading to biased results.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E95125-E0AC-BB93-2946-F22FE0B2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05" y="739826"/>
            <a:ext cx="9319695" cy="79265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Dataset Challenges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7C22C50-4FB6-4453-47A6-1F1B4D9224BA}"/>
              </a:ext>
            </a:extLst>
          </p:cNvPr>
          <p:cNvSpPr/>
          <p:nvPr/>
        </p:nvSpPr>
        <p:spPr>
          <a:xfrm rot="5400000">
            <a:off x="7625227" y="2345116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553DD91-554C-8A5B-94AB-7A09CA13C7F8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EEF14CA-F0E5-5006-D233-E96E5D62517D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20D3AA7C-1050-28D4-1BC5-E0E87D843CF7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2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1D93-AFAB-A45C-1296-FAA45BC1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5306F3-1368-49F0-CFB4-075AB450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IDS Design based on K-Means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A3252-B2BE-3E89-67F4-3E2CA110AE54}"/>
              </a:ext>
            </a:extLst>
          </p:cNvPr>
          <p:cNvSpPr txBox="1"/>
          <p:nvPr/>
        </p:nvSpPr>
        <p:spPr>
          <a:xfrm>
            <a:off x="280147" y="2540658"/>
            <a:ext cx="7097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Overview of k-Means as a vector quantization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in IDS for both anomaly and misuse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Advantages: Fast analysis of new points, adaptability, unsupervised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High false positives, difficulty in determining cluster count, inability to adapt to shifting network traffic.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3E8CE21-4688-A99B-B0E6-21006B1A6290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66489D2-861E-45B3-7FBC-D2276E021246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77E103B-53B8-38D6-98B6-E2EDC515C69B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9CD99013-183E-31C7-4D1D-373FC879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5CFDCA88-3B76-89E2-7DA2-16CE2D0AE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8CF6CA29-1687-79C0-CFDA-3595A76B3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64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81E9-5535-BDCA-630E-7DB2DE55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vice and padlock">
            <a:extLst>
              <a:ext uri="{FF2B5EF4-FFF2-40B4-BE49-F238E27FC236}">
                <a16:creationId xmlns:a16="http://schemas.microsoft.com/office/drawing/2014/main" id="{D5C80B3F-D41C-2980-9245-475F4F6E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890C1-F985-DB8F-ABB3-8DC71FF901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8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/>
              </a:gs>
              <a:gs pos="100000">
                <a:srgbClr val="F69616">
                  <a:alpha val="69000"/>
                </a:srgbClr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C59F1-E949-504E-A4C8-E7965541037F}"/>
              </a:ext>
            </a:extLst>
          </p:cNvPr>
          <p:cNvSpPr txBox="1"/>
          <p:nvPr/>
        </p:nvSpPr>
        <p:spPr>
          <a:xfrm>
            <a:off x="205304" y="2560444"/>
            <a:ext cx="9803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Building a valid set of clusters: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Collecting a normal dataset.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Running the k-Means algorithm to create a model.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Determining cluster boundaries for classification.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CEB797-D2CA-2B56-F6C9-949B5651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K-Means Algorithm Process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0DA0CCC-31E3-0032-61C8-82333FFFE722}"/>
              </a:ext>
            </a:extLst>
          </p:cNvPr>
          <p:cNvSpPr/>
          <p:nvPr/>
        </p:nvSpPr>
        <p:spPr>
          <a:xfrm rot="5400000">
            <a:off x="6994954" y="636227"/>
            <a:ext cx="1456758" cy="128867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566C8E9-80E4-6088-851E-57897D27D82A}"/>
              </a:ext>
            </a:extLst>
          </p:cNvPr>
          <p:cNvSpPr/>
          <p:nvPr/>
        </p:nvSpPr>
        <p:spPr>
          <a:xfrm rot="5400000">
            <a:off x="8445841" y="3813295"/>
            <a:ext cx="3956488" cy="3499971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0FE5C5A-1040-E5F3-740D-78D602769D99}"/>
              </a:ext>
            </a:extLst>
          </p:cNvPr>
          <p:cNvSpPr/>
          <p:nvPr/>
        </p:nvSpPr>
        <p:spPr>
          <a:xfrm rot="5400000">
            <a:off x="9902742" y="-1631171"/>
            <a:ext cx="3956491" cy="3499973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6214D47E-B072-B06A-46C6-86EA59CC5230}"/>
              </a:ext>
            </a:extLst>
          </p:cNvPr>
          <p:cNvSpPr/>
          <p:nvPr/>
        </p:nvSpPr>
        <p:spPr>
          <a:xfrm rot="5400000">
            <a:off x="9141965" y="465990"/>
            <a:ext cx="919962" cy="813812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D4B24-F29F-9C50-AC7B-01E7784F9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BF7A0-9A44-E251-D36F-7D87E8A7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5" y="1556153"/>
            <a:ext cx="6798541" cy="7926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K-Means for Attack Detection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34275E7-86E3-B946-D6FA-A8D2A6A984E8}"/>
              </a:ext>
            </a:extLst>
          </p:cNvPr>
          <p:cNvSpPr/>
          <p:nvPr/>
        </p:nvSpPr>
        <p:spPr>
          <a:xfrm rot="5400000">
            <a:off x="7817223" y="2905473"/>
            <a:ext cx="2097743" cy="185569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93C573C-046E-BD20-4346-38E4F2AF10E0}"/>
              </a:ext>
            </a:extLst>
          </p:cNvPr>
          <p:cNvSpPr/>
          <p:nvPr/>
        </p:nvSpPr>
        <p:spPr>
          <a:xfrm rot="5400000">
            <a:off x="9753600" y="2905472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8BE1B97-FA90-C0B5-CADA-2CEA9488754D}"/>
              </a:ext>
            </a:extLst>
          </p:cNvPr>
          <p:cNvSpPr/>
          <p:nvPr/>
        </p:nvSpPr>
        <p:spPr>
          <a:xfrm rot="5400000">
            <a:off x="8785412" y="1184250"/>
            <a:ext cx="2097741" cy="1855694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3007081F-7845-CB8F-30BC-FE85CB7D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32694" y="3160968"/>
            <a:ext cx="1147482" cy="11474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23" name="Graphic 22" descr="Cloud Computing outline">
            <a:extLst>
              <a:ext uri="{FF2B5EF4-FFF2-40B4-BE49-F238E27FC236}">
                <a16:creationId xmlns:a16="http://schemas.microsoft.com/office/drawing/2014/main" id="{C25807B3-2B22-29F5-6C34-F1E22714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58319" y="3289168"/>
            <a:ext cx="1088301" cy="10883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25" name="Graphic 24" descr="Detective male outline">
            <a:extLst>
              <a:ext uri="{FF2B5EF4-FFF2-40B4-BE49-F238E27FC236}">
                <a16:creationId xmlns:a16="http://schemas.microsoft.com/office/drawing/2014/main" id="{AE90D7CA-B31C-E403-CA57-E8BDBB136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33647" y="1556153"/>
            <a:ext cx="1120589" cy="1120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EE0E4C-7BC1-676E-2BC9-BC30A974EE51}"/>
              </a:ext>
            </a:extLst>
          </p:cNvPr>
          <p:cNvSpPr txBox="1"/>
          <p:nvPr/>
        </p:nvSpPr>
        <p:spPr>
          <a:xfrm>
            <a:off x="262923" y="2937322"/>
            <a:ext cx="9803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for anomaly and misuse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Classifying traffic based on centroids and 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Challenges: False positives, difficulty in adapting to new traffic without retraining.</a:t>
            </a:r>
          </a:p>
        </p:txBody>
      </p:sp>
    </p:spTree>
    <p:extLst>
      <p:ext uri="{BB962C8B-B14F-4D97-AF65-F5344CB8AC3E}">
        <p14:creationId xmlns:p14="http://schemas.microsoft.com/office/powerpoint/2010/main" val="42200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92F669E3BB948B2410459B382D1C1" ma:contentTypeVersion="8" ma:contentTypeDescription="Create a new document." ma:contentTypeScope="" ma:versionID="03e8d018f6133c5752d5e2094b3c03a6">
  <xsd:schema xmlns:xsd="http://www.w3.org/2001/XMLSchema" xmlns:xs="http://www.w3.org/2001/XMLSchema" xmlns:p="http://schemas.microsoft.com/office/2006/metadata/properties" xmlns:ns2="d7c9eb7d-4314-4226-8597-6eaf917b036e" targetNamespace="http://schemas.microsoft.com/office/2006/metadata/properties" ma:root="true" ma:fieldsID="1ce65f5e13c33f40ac77756631a12915" ns2:_="">
    <xsd:import namespace="d7c9eb7d-4314-4226-8597-6eaf917b0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9eb7d-4314-4226-8597-6eaf917b0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18256-E892-4F7E-9791-78108A161E8A}"/>
</file>

<file path=customXml/itemProps2.xml><?xml version="1.0" encoding="utf-8"?>
<ds:datastoreItem xmlns:ds="http://schemas.openxmlformats.org/officeDocument/2006/customXml" ds:itemID="{B419EDF4-1ADB-45CA-856A-6B0885B7CDA7}"/>
</file>

<file path=customXml/itemProps3.xml><?xml version="1.0" encoding="utf-8"?>
<ds:datastoreItem xmlns:ds="http://schemas.openxmlformats.org/officeDocument/2006/customXml" ds:itemID="{55760E35-55D6-4419-A92D-EA2890F50B5E}"/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676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Montserrat</vt:lpstr>
      <vt:lpstr>Roboto</vt:lpstr>
      <vt:lpstr>Office Theme</vt:lpstr>
      <vt:lpstr>PowerPoint Presentation</vt:lpstr>
      <vt:lpstr>Introduction</vt:lpstr>
      <vt:lpstr>Historical Perspective</vt:lpstr>
      <vt:lpstr>Intelligent Methods in IDS Design</vt:lpstr>
      <vt:lpstr>Challenges in Technique Selection</vt:lpstr>
      <vt:lpstr>Dataset Challenges</vt:lpstr>
      <vt:lpstr>IDS Design based on K-Means Algorithm</vt:lpstr>
      <vt:lpstr>K-Means Algorithm Process</vt:lpstr>
      <vt:lpstr>K-Means for Attack Detection</vt:lpstr>
      <vt:lpstr>IDS Design based on K-Nearest Neighbour Algorithm</vt:lpstr>
      <vt:lpstr>kNN Algorithm Process</vt:lpstr>
      <vt:lpstr>Use Cases of kNN in IDS</vt:lpstr>
      <vt:lpstr>IDS Design based on Genetic Algorithm</vt:lpstr>
      <vt:lpstr>GA in Misuse Detection</vt:lpstr>
      <vt:lpstr>Challenges in GA Approach</vt:lpstr>
      <vt:lpstr>GA in Anomaly Detection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Iyer</dc:creator>
  <cp:lastModifiedBy>Sridhar Iyer</cp:lastModifiedBy>
  <cp:revision>14</cp:revision>
  <dcterms:created xsi:type="dcterms:W3CDTF">2024-02-23T16:31:48Z</dcterms:created>
  <dcterms:modified xsi:type="dcterms:W3CDTF">2024-03-07T04:45:40Z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0x010100ADD92F669E3BB948B2410459B382D1C1</vt:lpwstr>
  </property>
</Properties>
</file>