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2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6.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9616"/>
    <a:srgbClr val="D62A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96F3-63CE-7A5D-333E-8B0E44759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710458-DF5F-4521-4C35-D3BB3BCC0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605F92-9E4C-7401-917C-C6F8214B8834}"/>
              </a:ext>
            </a:extLst>
          </p:cNvPr>
          <p:cNvSpPr>
            <a:spLocks noGrp="1"/>
          </p:cNvSpPr>
          <p:nvPr>
            <p:ph type="dt" sz="half" idx="10"/>
          </p:nvPr>
        </p:nvSpPr>
        <p:spPr/>
        <p:txBody>
          <a:bodyPr/>
          <a:lstStyle/>
          <a:p>
            <a:fld id="{0CD46524-CFA5-4BD9-9D7A-F03C0EAB3D8B}" type="datetimeFigureOut">
              <a:rPr lang="en-US" smtClean="0"/>
              <a:t>2/28/2024</a:t>
            </a:fld>
            <a:endParaRPr lang="en-US"/>
          </a:p>
        </p:txBody>
      </p:sp>
      <p:sp>
        <p:nvSpPr>
          <p:cNvPr id="5" name="Footer Placeholder 4">
            <a:extLst>
              <a:ext uri="{FF2B5EF4-FFF2-40B4-BE49-F238E27FC236}">
                <a16:creationId xmlns:a16="http://schemas.microsoft.com/office/drawing/2014/main" id="{00985E79-9583-924D-BA36-526B4F5A0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32761-28BE-EC99-7A1B-476A35699D35}"/>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18258518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2689C-8F5C-7D6F-A30D-ED19C1E68B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091F3E-A5C0-3B1B-19A0-8F2EA037B9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CC537-0AA8-8B64-1129-098E8B8FB70B}"/>
              </a:ext>
            </a:extLst>
          </p:cNvPr>
          <p:cNvSpPr>
            <a:spLocks noGrp="1"/>
          </p:cNvSpPr>
          <p:nvPr>
            <p:ph type="dt" sz="half" idx="10"/>
          </p:nvPr>
        </p:nvSpPr>
        <p:spPr/>
        <p:txBody>
          <a:bodyPr/>
          <a:lstStyle/>
          <a:p>
            <a:fld id="{0CD46524-CFA5-4BD9-9D7A-F03C0EAB3D8B}" type="datetimeFigureOut">
              <a:rPr lang="en-US" smtClean="0"/>
              <a:t>2/28/2024</a:t>
            </a:fld>
            <a:endParaRPr lang="en-US"/>
          </a:p>
        </p:txBody>
      </p:sp>
      <p:sp>
        <p:nvSpPr>
          <p:cNvPr id="5" name="Footer Placeholder 4">
            <a:extLst>
              <a:ext uri="{FF2B5EF4-FFF2-40B4-BE49-F238E27FC236}">
                <a16:creationId xmlns:a16="http://schemas.microsoft.com/office/drawing/2014/main" id="{0B5EB3CD-592E-D445-AE79-67D3E85682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A7BF4-BD33-0447-DA17-F250720565EE}"/>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188680339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87D24-DB98-806B-814E-18501E00AD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658C55-1E26-B1EF-522F-B41B057B89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1D2EB-5F56-1925-DB2C-FC7B2CA47336}"/>
              </a:ext>
            </a:extLst>
          </p:cNvPr>
          <p:cNvSpPr>
            <a:spLocks noGrp="1"/>
          </p:cNvSpPr>
          <p:nvPr>
            <p:ph type="dt" sz="half" idx="10"/>
          </p:nvPr>
        </p:nvSpPr>
        <p:spPr/>
        <p:txBody>
          <a:bodyPr/>
          <a:lstStyle/>
          <a:p>
            <a:fld id="{0CD46524-CFA5-4BD9-9D7A-F03C0EAB3D8B}" type="datetimeFigureOut">
              <a:rPr lang="en-US" smtClean="0"/>
              <a:t>2/28/2024</a:t>
            </a:fld>
            <a:endParaRPr lang="en-US"/>
          </a:p>
        </p:txBody>
      </p:sp>
      <p:sp>
        <p:nvSpPr>
          <p:cNvPr id="5" name="Footer Placeholder 4">
            <a:extLst>
              <a:ext uri="{FF2B5EF4-FFF2-40B4-BE49-F238E27FC236}">
                <a16:creationId xmlns:a16="http://schemas.microsoft.com/office/drawing/2014/main" id="{B98377E9-0DC3-4724-F1CA-816277FF2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9A5CA-E627-1DCC-52C2-54549429B8E4}"/>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42236983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6DD0-5AC9-844D-1162-8DB0A8CF8C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3429E-3BAD-71EE-6709-88344D146B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5F4AB-3443-D639-7D99-9CB2FA7DADDC}"/>
              </a:ext>
            </a:extLst>
          </p:cNvPr>
          <p:cNvSpPr>
            <a:spLocks noGrp="1"/>
          </p:cNvSpPr>
          <p:nvPr>
            <p:ph type="dt" sz="half" idx="10"/>
          </p:nvPr>
        </p:nvSpPr>
        <p:spPr/>
        <p:txBody>
          <a:bodyPr/>
          <a:lstStyle/>
          <a:p>
            <a:fld id="{0CD46524-CFA5-4BD9-9D7A-F03C0EAB3D8B}" type="datetimeFigureOut">
              <a:rPr lang="en-US" smtClean="0"/>
              <a:t>2/28/2024</a:t>
            </a:fld>
            <a:endParaRPr lang="en-US"/>
          </a:p>
        </p:txBody>
      </p:sp>
      <p:sp>
        <p:nvSpPr>
          <p:cNvPr id="5" name="Footer Placeholder 4">
            <a:extLst>
              <a:ext uri="{FF2B5EF4-FFF2-40B4-BE49-F238E27FC236}">
                <a16:creationId xmlns:a16="http://schemas.microsoft.com/office/drawing/2014/main" id="{551CE7F8-7C92-5F5A-00EF-FFE365164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9C084-0F77-13B5-292D-D15575793777}"/>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220102961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A64E-DC2C-F4D8-6EA8-97F1738CB5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21FCB2-A498-F534-D53B-A3D33EE11F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FC77E9-4DA1-4F8A-0FF5-469EA19823DE}"/>
              </a:ext>
            </a:extLst>
          </p:cNvPr>
          <p:cNvSpPr>
            <a:spLocks noGrp="1"/>
          </p:cNvSpPr>
          <p:nvPr>
            <p:ph type="dt" sz="half" idx="10"/>
          </p:nvPr>
        </p:nvSpPr>
        <p:spPr/>
        <p:txBody>
          <a:bodyPr/>
          <a:lstStyle/>
          <a:p>
            <a:fld id="{0CD46524-CFA5-4BD9-9D7A-F03C0EAB3D8B}" type="datetimeFigureOut">
              <a:rPr lang="en-US" smtClean="0"/>
              <a:t>2/28/2024</a:t>
            </a:fld>
            <a:endParaRPr lang="en-US"/>
          </a:p>
        </p:txBody>
      </p:sp>
      <p:sp>
        <p:nvSpPr>
          <p:cNvPr id="5" name="Footer Placeholder 4">
            <a:extLst>
              <a:ext uri="{FF2B5EF4-FFF2-40B4-BE49-F238E27FC236}">
                <a16:creationId xmlns:a16="http://schemas.microsoft.com/office/drawing/2014/main" id="{FF8957ED-7551-9228-1A20-9976466E4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36C50-ECEC-4207-D496-A4F87D3F5585}"/>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105159720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95B8-B2F7-F89D-9364-4608D0D67E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313EA-0B09-1D0F-2D62-0812A5A553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012C2-658E-CF01-677F-2824671C0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89C45A-C707-A558-F6B9-4D37DB3ABC39}"/>
              </a:ext>
            </a:extLst>
          </p:cNvPr>
          <p:cNvSpPr>
            <a:spLocks noGrp="1"/>
          </p:cNvSpPr>
          <p:nvPr>
            <p:ph type="dt" sz="half" idx="10"/>
          </p:nvPr>
        </p:nvSpPr>
        <p:spPr/>
        <p:txBody>
          <a:bodyPr/>
          <a:lstStyle/>
          <a:p>
            <a:fld id="{0CD46524-CFA5-4BD9-9D7A-F03C0EAB3D8B}" type="datetimeFigureOut">
              <a:rPr lang="en-US" smtClean="0"/>
              <a:t>2/28/2024</a:t>
            </a:fld>
            <a:endParaRPr lang="en-US"/>
          </a:p>
        </p:txBody>
      </p:sp>
      <p:sp>
        <p:nvSpPr>
          <p:cNvPr id="6" name="Footer Placeholder 5">
            <a:extLst>
              <a:ext uri="{FF2B5EF4-FFF2-40B4-BE49-F238E27FC236}">
                <a16:creationId xmlns:a16="http://schemas.microsoft.com/office/drawing/2014/main" id="{02E1CADB-ECF2-6F71-7275-85D1729F8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B7FBF-CB2E-6302-920B-9FA59A417284}"/>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189489763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FEC7-7ADD-4095-4A67-AEE6B74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843FD7-BF0A-43B5-1414-6BB2ABE41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AFE73B-FF54-1787-125C-5A83E41EC9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4294B0-4A2C-EE7C-49B6-FAC5BF872F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DDC0F9-1DC0-E92D-287C-AF205D6335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60B616-2928-DE14-CF81-617152A3E8DF}"/>
              </a:ext>
            </a:extLst>
          </p:cNvPr>
          <p:cNvSpPr>
            <a:spLocks noGrp="1"/>
          </p:cNvSpPr>
          <p:nvPr>
            <p:ph type="dt" sz="half" idx="10"/>
          </p:nvPr>
        </p:nvSpPr>
        <p:spPr/>
        <p:txBody>
          <a:bodyPr/>
          <a:lstStyle/>
          <a:p>
            <a:fld id="{0CD46524-CFA5-4BD9-9D7A-F03C0EAB3D8B}" type="datetimeFigureOut">
              <a:rPr lang="en-US" smtClean="0"/>
              <a:t>2/28/2024</a:t>
            </a:fld>
            <a:endParaRPr lang="en-US"/>
          </a:p>
        </p:txBody>
      </p:sp>
      <p:sp>
        <p:nvSpPr>
          <p:cNvPr id="8" name="Footer Placeholder 7">
            <a:extLst>
              <a:ext uri="{FF2B5EF4-FFF2-40B4-BE49-F238E27FC236}">
                <a16:creationId xmlns:a16="http://schemas.microsoft.com/office/drawing/2014/main" id="{DC9ECC19-DC7E-89BF-4EA4-571309590D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DCA3E3-9084-071E-D0A8-64FA0FA4683C}"/>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207931447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A48F2-3929-89E0-9C52-6E17251AD3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9C81C-25D9-DBA0-F693-168C54C7B424}"/>
              </a:ext>
            </a:extLst>
          </p:cNvPr>
          <p:cNvSpPr>
            <a:spLocks noGrp="1"/>
          </p:cNvSpPr>
          <p:nvPr>
            <p:ph type="dt" sz="half" idx="10"/>
          </p:nvPr>
        </p:nvSpPr>
        <p:spPr/>
        <p:txBody>
          <a:bodyPr/>
          <a:lstStyle/>
          <a:p>
            <a:fld id="{0CD46524-CFA5-4BD9-9D7A-F03C0EAB3D8B}" type="datetimeFigureOut">
              <a:rPr lang="en-US" smtClean="0"/>
              <a:t>2/28/2024</a:t>
            </a:fld>
            <a:endParaRPr lang="en-US"/>
          </a:p>
        </p:txBody>
      </p:sp>
      <p:sp>
        <p:nvSpPr>
          <p:cNvPr id="4" name="Footer Placeholder 3">
            <a:extLst>
              <a:ext uri="{FF2B5EF4-FFF2-40B4-BE49-F238E27FC236}">
                <a16:creationId xmlns:a16="http://schemas.microsoft.com/office/drawing/2014/main" id="{FDAE5771-2E47-F118-D2A2-F30590DC40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0AF370-8D2B-CFA8-4478-1B7F50C0FDEB}"/>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27601773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CA2F91-0FFE-0678-561F-C6386ADC7544}"/>
              </a:ext>
            </a:extLst>
          </p:cNvPr>
          <p:cNvSpPr>
            <a:spLocks noGrp="1"/>
          </p:cNvSpPr>
          <p:nvPr>
            <p:ph type="dt" sz="half" idx="10"/>
          </p:nvPr>
        </p:nvSpPr>
        <p:spPr/>
        <p:txBody>
          <a:bodyPr/>
          <a:lstStyle/>
          <a:p>
            <a:fld id="{0CD46524-CFA5-4BD9-9D7A-F03C0EAB3D8B}" type="datetimeFigureOut">
              <a:rPr lang="en-US" smtClean="0"/>
              <a:t>2/28/2024</a:t>
            </a:fld>
            <a:endParaRPr lang="en-US"/>
          </a:p>
        </p:txBody>
      </p:sp>
      <p:sp>
        <p:nvSpPr>
          <p:cNvPr id="3" name="Footer Placeholder 2">
            <a:extLst>
              <a:ext uri="{FF2B5EF4-FFF2-40B4-BE49-F238E27FC236}">
                <a16:creationId xmlns:a16="http://schemas.microsoft.com/office/drawing/2014/main" id="{7B267AAB-DD6A-1441-5478-8C5FF67A90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1AFA55-4AF3-94C6-67C3-DFF8C6A6EBFC}"/>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373557585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1991-8D32-00FB-BCF4-E97839FA5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0B442C-8C3F-B69C-588B-412B1D7C9B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93B43C-7615-EDA7-A742-85E0DC6AE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9A6607-4032-44DB-B43C-8BBB530D1485}"/>
              </a:ext>
            </a:extLst>
          </p:cNvPr>
          <p:cNvSpPr>
            <a:spLocks noGrp="1"/>
          </p:cNvSpPr>
          <p:nvPr>
            <p:ph type="dt" sz="half" idx="10"/>
          </p:nvPr>
        </p:nvSpPr>
        <p:spPr/>
        <p:txBody>
          <a:bodyPr/>
          <a:lstStyle/>
          <a:p>
            <a:fld id="{0CD46524-CFA5-4BD9-9D7A-F03C0EAB3D8B}" type="datetimeFigureOut">
              <a:rPr lang="en-US" smtClean="0"/>
              <a:t>2/28/2024</a:t>
            </a:fld>
            <a:endParaRPr lang="en-US"/>
          </a:p>
        </p:txBody>
      </p:sp>
      <p:sp>
        <p:nvSpPr>
          <p:cNvPr id="6" name="Footer Placeholder 5">
            <a:extLst>
              <a:ext uri="{FF2B5EF4-FFF2-40B4-BE49-F238E27FC236}">
                <a16:creationId xmlns:a16="http://schemas.microsoft.com/office/drawing/2014/main" id="{CCFC5B8B-646C-431F-51FF-06DE40D49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34415-AD96-E7F4-9188-411540329F0F}"/>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370396029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E5DF-0728-A729-1462-70C8BA631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758CA4-D68B-1BA5-B996-E562B7F85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6DC1F-87AB-A49F-4E58-5F25C2C94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8D73B-150F-16D2-5015-B96372EB14FF}"/>
              </a:ext>
            </a:extLst>
          </p:cNvPr>
          <p:cNvSpPr>
            <a:spLocks noGrp="1"/>
          </p:cNvSpPr>
          <p:nvPr>
            <p:ph type="dt" sz="half" idx="10"/>
          </p:nvPr>
        </p:nvSpPr>
        <p:spPr/>
        <p:txBody>
          <a:bodyPr/>
          <a:lstStyle/>
          <a:p>
            <a:fld id="{0CD46524-CFA5-4BD9-9D7A-F03C0EAB3D8B}" type="datetimeFigureOut">
              <a:rPr lang="en-US" smtClean="0"/>
              <a:t>2/28/2024</a:t>
            </a:fld>
            <a:endParaRPr lang="en-US"/>
          </a:p>
        </p:txBody>
      </p:sp>
      <p:sp>
        <p:nvSpPr>
          <p:cNvPr id="6" name="Footer Placeholder 5">
            <a:extLst>
              <a:ext uri="{FF2B5EF4-FFF2-40B4-BE49-F238E27FC236}">
                <a16:creationId xmlns:a16="http://schemas.microsoft.com/office/drawing/2014/main" id="{C7CC308E-04D5-57CD-0AAF-1291B149D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47B8A-4323-F4A3-7D6E-71E6CD24D183}"/>
              </a:ext>
            </a:extLst>
          </p:cNvPr>
          <p:cNvSpPr>
            <a:spLocks noGrp="1"/>
          </p:cNvSpPr>
          <p:nvPr>
            <p:ph type="sldNum" sz="quarter" idx="12"/>
          </p:nvPr>
        </p:nvSpPr>
        <p:spPr/>
        <p:txBody>
          <a:bodyPr/>
          <a:lstStyle/>
          <a:p>
            <a:fld id="{4AB26206-01C5-4D03-92DA-1E6E7BB914CA}" type="slidenum">
              <a:rPr lang="en-US" smtClean="0"/>
              <a:t>‹#›</a:t>
            </a:fld>
            <a:endParaRPr lang="en-US"/>
          </a:p>
        </p:txBody>
      </p:sp>
    </p:spTree>
    <p:extLst>
      <p:ext uri="{BB962C8B-B14F-4D97-AF65-F5344CB8AC3E}">
        <p14:creationId xmlns:p14="http://schemas.microsoft.com/office/powerpoint/2010/main" val="310915526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8238D1-E3FD-DAF7-D831-475C50503A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4FF2EE-A298-C982-0180-4B54E86B89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B0ABA-9F9C-DE81-1D0D-141B9EF31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46524-CFA5-4BD9-9D7A-F03C0EAB3D8B}" type="datetimeFigureOut">
              <a:rPr lang="en-US" smtClean="0"/>
              <a:t>2/28/2024</a:t>
            </a:fld>
            <a:endParaRPr lang="en-US"/>
          </a:p>
        </p:txBody>
      </p:sp>
      <p:sp>
        <p:nvSpPr>
          <p:cNvPr id="5" name="Footer Placeholder 4">
            <a:extLst>
              <a:ext uri="{FF2B5EF4-FFF2-40B4-BE49-F238E27FC236}">
                <a16:creationId xmlns:a16="http://schemas.microsoft.com/office/drawing/2014/main" id="{D9EA0487-E336-E095-6DD5-5655EEDCD6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15E5E-977B-5036-4DC3-E6610704D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26206-01C5-4D03-92DA-1E6E7BB914CA}" type="slidenum">
              <a:rPr lang="en-US" smtClean="0"/>
              <a:t>‹#›</a:t>
            </a:fld>
            <a:endParaRPr lang="en-US"/>
          </a:p>
        </p:txBody>
      </p:sp>
    </p:spTree>
    <p:extLst>
      <p:ext uri="{BB962C8B-B14F-4D97-AF65-F5344CB8AC3E}">
        <p14:creationId xmlns:p14="http://schemas.microsoft.com/office/powerpoint/2010/main" val="95287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4"/>
            </a:gs>
            <a:gs pos="0">
              <a:srgbClr val="F69616"/>
            </a:gs>
            <a:gs pos="100000">
              <a:schemeClr val="accent4">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E806682E-6BEF-2AE4-767B-4324A0B6218F}"/>
              </a:ext>
            </a:extLst>
          </p:cNvPr>
          <p:cNvSpPr/>
          <p:nvPr/>
        </p:nvSpPr>
        <p:spPr>
          <a:xfrm rot="5400000">
            <a:off x="2559436" y="115407"/>
            <a:ext cx="12805637" cy="9180294"/>
          </a:xfrm>
          <a:custGeom>
            <a:avLst/>
            <a:gdLst>
              <a:gd name="connsiteX0" fmla="*/ 9825327 w 12805637"/>
              <a:gd name="connsiteY0" fmla="*/ 2593257 h 9180294"/>
              <a:gd name="connsiteX1" fmla="*/ 10456326 w 12805637"/>
              <a:gd name="connsiteY1" fmla="*/ 1331259 h 9180294"/>
              <a:gd name="connsiteX2" fmla="*/ 12174637 w 12805637"/>
              <a:gd name="connsiteY2" fmla="*/ 1331259 h 9180294"/>
              <a:gd name="connsiteX3" fmla="*/ 12805637 w 12805637"/>
              <a:gd name="connsiteY3" fmla="*/ 2593257 h 9180294"/>
              <a:gd name="connsiteX4" fmla="*/ 12174637 w 12805637"/>
              <a:gd name="connsiteY4" fmla="*/ 3855253 h 9180294"/>
              <a:gd name="connsiteX5" fmla="*/ 10456326 w 12805637"/>
              <a:gd name="connsiteY5" fmla="*/ 3855253 h 9180294"/>
              <a:gd name="connsiteX6" fmla="*/ 9825327 w 12805637"/>
              <a:gd name="connsiteY6" fmla="*/ 5255777 h 9180294"/>
              <a:gd name="connsiteX7" fmla="*/ 10456326 w 12805637"/>
              <a:gd name="connsiteY7" fmla="*/ 3993779 h 9180294"/>
              <a:gd name="connsiteX8" fmla="*/ 12174637 w 12805637"/>
              <a:gd name="connsiteY8" fmla="*/ 3993779 h 9180294"/>
              <a:gd name="connsiteX9" fmla="*/ 12805637 w 12805637"/>
              <a:gd name="connsiteY9" fmla="*/ 5255777 h 9180294"/>
              <a:gd name="connsiteX10" fmla="*/ 12174637 w 12805637"/>
              <a:gd name="connsiteY10" fmla="*/ 6517772 h 9180294"/>
              <a:gd name="connsiteX11" fmla="*/ 10456326 w 12805637"/>
              <a:gd name="connsiteY11" fmla="*/ 6517772 h 9180294"/>
              <a:gd name="connsiteX12" fmla="*/ 7368996 w 12805637"/>
              <a:gd name="connsiteY12" fmla="*/ 3924519 h 9180294"/>
              <a:gd name="connsiteX13" fmla="*/ 7999995 w 12805637"/>
              <a:gd name="connsiteY13" fmla="*/ 2662521 h 9180294"/>
              <a:gd name="connsiteX14" fmla="*/ 9718307 w 12805637"/>
              <a:gd name="connsiteY14" fmla="*/ 2662521 h 9180294"/>
              <a:gd name="connsiteX15" fmla="*/ 10349306 w 12805637"/>
              <a:gd name="connsiteY15" fmla="*/ 3924519 h 9180294"/>
              <a:gd name="connsiteX16" fmla="*/ 9718307 w 12805637"/>
              <a:gd name="connsiteY16" fmla="*/ 5186515 h 9180294"/>
              <a:gd name="connsiteX17" fmla="*/ 7999995 w 12805637"/>
              <a:gd name="connsiteY17" fmla="*/ 5186515 h 9180294"/>
              <a:gd name="connsiteX18" fmla="*/ 7368996 w 12805637"/>
              <a:gd name="connsiteY18" fmla="*/ 6587038 h 9180294"/>
              <a:gd name="connsiteX19" fmla="*/ 7999995 w 12805637"/>
              <a:gd name="connsiteY19" fmla="*/ 5325041 h 9180294"/>
              <a:gd name="connsiteX20" fmla="*/ 9718307 w 12805637"/>
              <a:gd name="connsiteY20" fmla="*/ 5325041 h 9180294"/>
              <a:gd name="connsiteX21" fmla="*/ 10349306 w 12805637"/>
              <a:gd name="connsiteY21" fmla="*/ 6587038 h 9180294"/>
              <a:gd name="connsiteX22" fmla="*/ 9718307 w 12805637"/>
              <a:gd name="connsiteY22" fmla="*/ 7849034 h 9180294"/>
              <a:gd name="connsiteX23" fmla="*/ 7999995 w 12805637"/>
              <a:gd name="connsiteY23" fmla="*/ 7849034 h 9180294"/>
              <a:gd name="connsiteX24" fmla="*/ 7368995 w 12805637"/>
              <a:gd name="connsiteY24" fmla="*/ 1261996 h 9180294"/>
              <a:gd name="connsiteX25" fmla="*/ 7999994 w 12805637"/>
              <a:gd name="connsiteY25" fmla="*/ 0 h 9180294"/>
              <a:gd name="connsiteX26" fmla="*/ 9718306 w 12805637"/>
              <a:gd name="connsiteY26" fmla="*/ 0 h 9180294"/>
              <a:gd name="connsiteX27" fmla="*/ 10349305 w 12805637"/>
              <a:gd name="connsiteY27" fmla="*/ 1261996 h 9180294"/>
              <a:gd name="connsiteX28" fmla="*/ 9718306 w 12805637"/>
              <a:gd name="connsiteY28" fmla="*/ 2523993 h 9180294"/>
              <a:gd name="connsiteX29" fmla="*/ 7999994 w 12805637"/>
              <a:gd name="connsiteY29" fmla="*/ 2523993 h 9180294"/>
              <a:gd name="connsiteX30" fmla="*/ 4912666 w 12805637"/>
              <a:gd name="connsiteY30" fmla="*/ 7918298 h 9180294"/>
              <a:gd name="connsiteX31" fmla="*/ 5543664 w 12805637"/>
              <a:gd name="connsiteY31" fmla="*/ 6656301 h 9180294"/>
              <a:gd name="connsiteX32" fmla="*/ 7261975 w 12805637"/>
              <a:gd name="connsiteY32" fmla="*/ 6656301 h 9180294"/>
              <a:gd name="connsiteX33" fmla="*/ 7892974 w 12805637"/>
              <a:gd name="connsiteY33" fmla="*/ 7918298 h 9180294"/>
              <a:gd name="connsiteX34" fmla="*/ 7261975 w 12805637"/>
              <a:gd name="connsiteY34" fmla="*/ 9180294 h 9180294"/>
              <a:gd name="connsiteX35" fmla="*/ 5543664 w 12805637"/>
              <a:gd name="connsiteY35" fmla="*/ 9180294 h 9180294"/>
              <a:gd name="connsiteX36" fmla="*/ 4912665 w 12805637"/>
              <a:gd name="connsiteY36" fmla="*/ 5255779 h 9180294"/>
              <a:gd name="connsiteX37" fmla="*/ 5543664 w 12805637"/>
              <a:gd name="connsiteY37" fmla="*/ 3993781 h 9180294"/>
              <a:gd name="connsiteX38" fmla="*/ 7261975 w 12805637"/>
              <a:gd name="connsiteY38" fmla="*/ 3993781 h 9180294"/>
              <a:gd name="connsiteX39" fmla="*/ 7892974 w 12805637"/>
              <a:gd name="connsiteY39" fmla="*/ 5255779 h 9180294"/>
              <a:gd name="connsiteX40" fmla="*/ 7261975 w 12805637"/>
              <a:gd name="connsiteY40" fmla="*/ 6517774 h 9180294"/>
              <a:gd name="connsiteX41" fmla="*/ 5543664 w 12805637"/>
              <a:gd name="connsiteY41" fmla="*/ 6517774 h 9180294"/>
              <a:gd name="connsiteX42" fmla="*/ 4912665 w 12805637"/>
              <a:gd name="connsiteY42" fmla="*/ 2593257 h 9180294"/>
              <a:gd name="connsiteX43" fmla="*/ 5543663 w 12805637"/>
              <a:gd name="connsiteY43" fmla="*/ 1331261 h 9180294"/>
              <a:gd name="connsiteX44" fmla="*/ 7261974 w 12805637"/>
              <a:gd name="connsiteY44" fmla="*/ 1331261 h 9180294"/>
              <a:gd name="connsiteX45" fmla="*/ 7892973 w 12805637"/>
              <a:gd name="connsiteY45" fmla="*/ 2593257 h 9180294"/>
              <a:gd name="connsiteX46" fmla="*/ 7261974 w 12805637"/>
              <a:gd name="connsiteY46" fmla="*/ 3855253 h 9180294"/>
              <a:gd name="connsiteX47" fmla="*/ 5543663 w 12805637"/>
              <a:gd name="connsiteY47" fmla="*/ 3855253 h 9180294"/>
              <a:gd name="connsiteX48" fmla="*/ 2456334 w 12805637"/>
              <a:gd name="connsiteY48" fmla="*/ 6587038 h 9180294"/>
              <a:gd name="connsiteX49" fmla="*/ 3087333 w 12805637"/>
              <a:gd name="connsiteY49" fmla="*/ 5325041 h 9180294"/>
              <a:gd name="connsiteX50" fmla="*/ 4805645 w 12805637"/>
              <a:gd name="connsiteY50" fmla="*/ 5325041 h 9180294"/>
              <a:gd name="connsiteX51" fmla="*/ 5436644 w 12805637"/>
              <a:gd name="connsiteY51" fmla="*/ 6587038 h 9180294"/>
              <a:gd name="connsiteX52" fmla="*/ 4805645 w 12805637"/>
              <a:gd name="connsiteY52" fmla="*/ 7849034 h 9180294"/>
              <a:gd name="connsiteX53" fmla="*/ 3087333 w 12805637"/>
              <a:gd name="connsiteY53" fmla="*/ 7849034 h 9180294"/>
              <a:gd name="connsiteX54" fmla="*/ 2456334 w 12805637"/>
              <a:gd name="connsiteY54" fmla="*/ 3924519 h 9180294"/>
              <a:gd name="connsiteX55" fmla="*/ 3087333 w 12805637"/>
              <a:gd name="connsiteY55" fmla="*/ 2662521 h 9180294"/>
              <a:gd name="connsiteX56" fmla="*/ 4805645 w 12805637"/>
              <a:gd name="connsiteY56" fmla="*/ 2662521 h 9180294"/>
              <a:gd name="connsiteX57" fmla="*/ 5436644 w 12805637"/>
              <a:gd name="connsiteY57" fmla="*/ 3924519 h 9180294"/>
              <a:gd name="connsiteX58" fmla="*/ 4805645 w 12805637"/>
              <a:gd name="connsiteY58" fmla="*/ 5186515 h 9180294"/>
              <a:gd name="connsiteX59" fmla="*/ 3087333 w 12805637"/>
              <a:gd name="connsiteY59" fmla="*/ 5186515 h 9180294"/>
              <a:gd name="connsiteX60" fmla="*/ 2456333 w 12805637"/>
              <a:gd name="connsiteY60" fmla="*/ 1261996 h 9180294"/>
              <a:gd name="connsiteX61" fmla="*/ 3087332 w 12805637"/>
              <a:gd name="connsiteY61" fmla="*/ 0 h 9180294"/>
              <a:gd name="connsiteX62" fmla="*/ 4805643 w 12805637"/>
              <a:gd name="connsiteY62" fmla="*/ 0 h 9180294"/>
              <a:gd name="connsiteX63" fmla="*/ 5436643 w 12805637"/>
              <a:gd name="connsiteY63" fmla="*/ 1261996 h 9180294"/>
              <a:gd name="connsiteX64" fmla="*/ 4805643 w 12805637"/>
              <a:gd name="connsiteY64" fmla="*/ 2523993 h 9180294"/>
              <a:gd name="connsiteX65" fmla="*/ 3087332 w 12805637"/>
              <a:gd name="connsiteY65" fmla="*/ 2523993 h 9180294"/>
              <a:gd name="connsiteX66" fmla="*/ 0 w 12805637"/>
              <a:gd name="connsiteY66" fmla="*/ 5255775 h 9180294"/>
              <a:gd name="connsiteX67" fmla="*/ 630999 w 12805637"/>
              <a:gd name="connsiteY67" fmla="*/ 3993779 h 9180294"/>
              <a:gd name="connsiteX68" fmla="*/ 2349311 w 12805637"/>
              <a:gd name="connsiteY68" fmla="*/ 3993779 h 9180294"/>
              <a:gd name="connsiteX69" fmla="*/ 2980310 w 12805637"/>
              <a:gd name="connsiteY69" fmla="*/ 5255775 h 9180294"/>
              <a:gd name="connsiteX70" fmla="*/ 2349311 w 12805637"/>
              <a:gd name="connsiteY70" fmla="*/ 6517771 h 9180294"/>
              <a:gd name="connsiteX71" fmla="*/ 630999 w 12805637"/>
              <a:gd name="connsiteY71" fmla="*/ 6517771 h 9180294"/>
              <a:gd name="connsiteX72" fmla="*/ 0 w 12805637"/>
              <a:gd name="connsiteY72" fmla="*/ 2593255 h 9180294"/>
              <a:gd name="connsiteX73" fmla="*/ 630999 w 12805637"/>
              <a:gd name="connsiteY73" fmla="*/ 1331259 h 9180294"/>
              <a:gd name="connsiteX74" fmla="*/ 2349311 w 12805637"/>
              <a:gd name="connsiteY74" fmla="*/ 1331259 h 9180294"/>
              <a:gd name="connsiteX75" fmla="*/ 2980310 w 12805637"/>
              <a:gd name="connsiteY75" fmla="*/ 2593255 h 9180294"/>
              <a:gd name="connsiteX76" fmla="*/ 2349311 w 12805637"/>
              <a:gd name="connsiteY76" fmla="*/ 3855251 h 9180294"/>
              <a:gd name="connsiteX77" fmla="*/ 630999 w 12805637"/>
              <a:gd name="connsiteY77" fmla="*/ 3855251 h 918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2805637" h="9180294">
                <a:moveTo>
                  <a:pt x="9825327" y="2593257"/>
                </a:moveTo>
                <a:lnTo>
                  <a:pt x="10456326" y="1331259"/>
                </a:lnTo>
                <a:lnTo>
                  <a:pt x="12174637" y="1331259"/>
                </a:lnTo>
                <a:lnTo>
                  <a:pt x="12805637" y="2593257"/>
                </a:lnTo>
                <a:lnTo>
                  <a:pt x="12174637" y="3855253"/>
                </a:lnTo>
                <a:lnTo>
                  <a:pt x="10456326" y="3855253"/>
                </a:lnTo>
                <a:close/>
                <a:moveTo>
                  <a:pt x="9825327" y="5255777"/>
                </a:moveTo>
                <a:lnTo>
                  <a:pt x="10456326" y="3993779"/>
                </a:lnTo>
                <a:lnTo>
                  <a:pt x="12174637" y="3993779"/>
                </a:lnTo>
                <a:lnTo>
                  <a:pt x="12805637" y="5255777"/>
                </a:lnTo>
                <a:lnTo>
                  <a:pt x="12174637" y="6517772"/>
                </a:lnTo>
                <a:lnTo>
                  <a:pt x="10456326" y="6517772"/>
                </a:lnTo>
                <a:close/>
                <a:moveTo>
                  <a:pt x="7368996" y="3924519"/>
                </a:moveTo>
                <a:lnTo>
                  <a:pt x="7999995" y="2662521"/>
                </a:lnTo>
                <a:lnTo>
                  <a:pt x="9718307" y="2662521"/>
                </a:lnTo>
                <a:lnTo>
                  <a:pt x="10349306" y="3924519"/>
                </a:lnTo>
                <a:lnTo>
                  <a:pt x="9718307" y="5186515"/>
                </a:lnTo>
                <a:lnTo>
                  <a:pt x="7999995" y="5186515"/>
                </a:lnTo>
                <a:close/>
                <a:moveTo>
                  <a:pt x="7368996" y="6587038"/>
                </a:moveTo>
                <a:lnTo>
                  <a:pt x="7999995" y="5325041"/>
                </a:lnTo>
                <a:lnTo>
                  <a:pt x="9718307" y="5325041"/>
                </a:lnTo>
                <a:lnTo>
                  <a:pt x="10349306" y="6587038"/>
                </a:lnTo>
                <a:lnTo>
                  <a:pt x="9718307" y="7849034"/>
                </a:lnTo>
                <a:lnTo>
                  <a:pt x="7999995" y="7849034"/>
                </a:lnTo>
                <a:close/>
                <a:moveTo>
                  <a:pt x="7368995" y="1261996"/>
                </a:moveTo>
                <a:lnTo>
                  <a:pt x="7999994" y="0"/>
                </a:lnTo>
                <a:lnTo>
                  <a:pt x="9718306" y="0"/>
                </a:lnTo>
                <a:lnTo>
                  <a:pt x="10349305" y="1261996"/>
                </a:lnTo>
                <a:lnTo>
                  <a:pt x="9718306" y="2523993"/>
                </a:lnTo>
                <a:lnTo>
                  <a:pt x="7999994" y="2523993"/>
                </a:lnTo>
                <a:close/>
                <a:moveTo>
                  <a:pt x="4912666" y="7918298"/>
                </a:moveTo>
                <a:lnTo>
                  <a:pt x="5543664" y="6656301"/>
                </a:lnTo>
                <a:lnTo>
                  <a:pt x="7261975" y="6656301"/>
                </a:lnTo>
                <a:lnTo>
                  <a:pt x="7892974" y="7918298"/>
                </a:lnTo>
                <a:lnTo>
                  <a:pt x="7261975" y="9180294"/>
                </a:lnTo>
                <a:lnTo>
                  <a:pt x="5543664" y="9180294"/>
                </a:lnTo>
                <a:close/>
                <a:moveTo>
                  <a:pt x="4912665" y="5255779"/>
                </a:moveTo>
                <a:lnTo>
                  <a:pt x="5543664" y="3993781"/>
                </a:lnTo>
                <a:lnTo>
                  <a:pt x="7261975" y="3993781"/>
                </a:lnTo>
                <a:lnTo>
                  <a:pt x="7892974" y="5255779"/>
                </a:lnTo>
                <a:lnTo>
                  <a:pt x="7261975" y="6517774"/>
                </a:lnTo>
                <a:lnTo>
                  <a:pt x="5543664" y="6517774"/>
                </a:lnTo>
                <a:close/>
                <a:moveTo>
                  <a:pt x="4912665" y="2593257"/>
                </a:moveTo>
                <a:lnTo>
                  <a:pt x="5543663" y="1331261"/>
                </a:lnTo>
                <a:lnTo>
                  <a:pt x="7261974" y="1331261"/>
                </a:lnTo>
                <a:lnTo>
                  <a:pt x="7892973" y="2593257"/>
                </a:lnTo>
                <a:lnTo>
                  <a:pt x="7261974" y="3855253"/>
                </a:lnTo>
                <a:lnTo>
                  <a:pt x="5543663" y="3855253"/>
                </a:lnTo>
                <a:close/>
                <a:moveTo>
                  <a:pt x="2456334" y="6587038"/>
                </a:moveTo>
                <a:lnTo>
                  <a:pt x="3087333" y="5325041"/>
                </a:lnTo>
                <a:lnTo>
                  <a:pt x="4805645" y="5325041"/>
                </a:lnTo>
                <a:lnTo>
                  <a:pt x="5436644" y="6587038"/>
                </a:lnTo>
                <a:lnTo>
                  <a:pt x="4805645" y="7849034"/>
                </a:lnTo>
                <a:lnTo>
                  <a:pt x="3087333" y="7849034"/>
                </a:lnTo>
                <a:close/>
                <a:moveTo>
                  <a:pt x="2456334" y="3924519"/>
                </a:moveTo>
                <a:lnTo>
                  <a:pt x="3087333" y="2662521"/>
                </a:lnTo>
                <a:lnTo>
                  <a:pt x="4805645" y="2662521"/>
                </a:lnTo>
                <a:lnTo>
                  <a:pt x="5436644" y="3924519"/>
                </a:lnTo>
                <a:lnTo>
                  <a:pt x="4805645" y="5186515"/>
                </a:lnTo>
                <a:lnTo>
                  <a:pt x="3087333" y="5186515"/>
                </a:lnTo>
                <a:close/>
                <a:moveTo>
                  <a:pt x="2456333" y="1261996"/>
                </a:moveTo>
                <a:lnTo>
                  <a:pt x="3087332" y="0"/>
                </a:lnTo>
                <a:lnTo>
                  <a:pt x="4805643" y="0"/>
                </a:lnTo>
                <a:lnTo>
                  <a:pt x="5436643" y="1261996"/>
                </a:lnTo>
                <a:lnTo>
                  <a:pt x="4805643" y="2523993"/>
                </a:lnTo>
                <a:lnTo>
                  <a:pt x="3087332" y="2523993"/>
                </a:lnTo>
                <a:close/>
                <a:moveTo>
                  <a:pt x="0" y="5255775"/>
                </a:moveTo>
                <a:lnTo>
                  <a:pt x="630999" y="3993779"/>
                </a:lnTo>
                <a:lnTo>
                  <a:pt x="2349311" y="3993779"/>
                </a:lnTo>
                <a:lnTo>
                  <a:pt x="2980310" y="5255775"/>
                </a:lnTo>
                <a:lnTo>
                  <a:pt x="2349311" y="6517771"/>
                </a:lnTo>
                <a:lnTo>
                  <a:pt x="630999" y="6517771"/>
                </a:lnTo>
                <a:close/>
                <a:moveTo>
                  <a:pt x="0" y="2593255"/>
                </a:moveTo>
                <a:lnTo>
                  <a:pt x="630999" y="1331259"/>
                </a:lnTo>
                <a:lnTo>
                  <a:pt x="2349311" y="1331259"/>
                </a:lnTo>
                <a:lnTo>
                  <a:pt x="2980310" y="2593255"/>
                </a:lnTo>
                <a:lnTo>
                  <a:pt x="2349311" y="3855251"/>
                </a:lnTo>
                <a:lnTo>
                  <a:pt x="630999" y="3855251"/>
                </a:lnTo>
                <a:close/>
              </a:path>
            </a:pathLst>
          </a:custGeom>
          <a:blipFill dpi="0" rotWithShape="0">
            <a:blip r:embed="rId2"/>
            <a:srcRect/>
            <a:stretch>
              <a:fillRect/>
            </a:stretch>
          </a:blipFill>
          <a:ln>
            <a:noFill/>
          </a:ln>
          <a:effectLst>
            <a:innerShdw blurRad="381000" dist="177800">
              <a:prstClr val="black">
                <a:alpha val="0"/>
              </a:prstClr>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31" name="TextBox 30">
            <a:extLst>
              <a:ext uri="{FF2B5EF4-FFF2-40B4-BE49-F238E27FC236}">
                <a16:creationId xmlns:a16="http://schemas.microsoft.com/office/drawing/2014/main" id="{FF6399CE-B87A-3D55-6A5D-7E4B5BFDD6BC}"/>
              </a:ext>
            </a:extLst>
          </p:cNvPr>
          <p:cNvSpPr txBox="1"/>
          <p:nvPr/>
        </p:nvSpPr>
        <p:spPr>
          <a:xfrm>
            <a:off x="238128" y="1217236"/>
            <a:ext cx="5316005" cy="1200329"/>
          </a:xfrm>
          <a:prstGeom prst="rect">
            <a:avLst/>
          </a:prstGeom>
          <a:noFill/>
          <a:effectLst>
            <a:innerShdw blurRad="368300" dist="76200" dir="13500000">
              <a:schemeClr val="bg1">
                <a:alpha val="48000"/>
              </a:schemeClr>
            </a:innerShdw>
          </a:effectLst>
        </p:spPr>
        <p:txBody>
          <a:bodyPr wrap="square" rtlCol="0">
            <a:spAutoFit/>
          </a:bodyPr>
          <a:lstStyle/>
          <a:p>
            <a:r>
              <a:rPr lang="en-IN" sz="7200" b="1" dirty="0">
                <a:effectLst>
                  <a:innerShdw dist="50800">
                    <a:schemeClr val="bg1">
                      <a:alpha val="70000"/>
                    </a:schemeClr>
                  </a:innerShdw>
                </a:effectLst>
                <a:latin typeface="Montserrat" panose="00000500000000000000" pitchFamily="2" charset="0"/>
              </a:rPr>
              <a:t>Module 3: </a:t>
            </a:r>
          </a:p>
        </p:txBody>
      </p:sp>
      <p:sp>
        <p:nvSpPr>
          <p:cNvPr id="33" name="TextBox 32">
            <a:extLst>
              <a:ext uri="{FF2B5EF4-FFF2-40B4-BE49-F238E27FC236}">
                <a16:creationId xmlns:a16="http://schemas.microsoft.com/office/drawing/2014/main" id="{31A6187A-58DE-634E-015C-4B2C6881A7AF}"/>
              </a:ext>
            </a:extLst>
          </p:cNvPr>
          <p:cNvSpPr txBox="1"/>
          <p:nvPr/>
        </p:nvSpPr>
        <p:spPr>
          <a:xfrm>
            <a:off x="238128" y="2457629"/>
            <a:ext cx="6772274" cy="2585323"/>
          </a:xfrm>
          <a:prstGeom prst="rect">
            <a:avLst/>
          </a:prstGeom>
          <a:noFill/>
          <a:effectLst>
            <a:innerShdw blurRad="406400" dist="50800" dir="5400000">
              <a:prstClr val="black"/>
            </a:innerShdw>
          </a:effectLst>
        </p:spPr>
        <p:txBody>
          <a:bodyPr wrap="square">
            <a:spAutoFit/>
          </a:bodyPr>
          <a:lstStyle/>
          <a:p>
            <a:r>
              <a:rPr lang="en-IN" sz="5400" b="1" dirty="0">
                <a:solidFill>
                  <a:schemeClr val="bg1"/>
                </a:solidFill>
                <a:effectLst>
                  <a:innerShdw dist="50800" dir="13500000">
                    <a:prstClr val="black"/>
                  </a:innerShdw>
                </a:effectLst>
                <a:latin typeface="Montserrat" panose="00000500000000000000" pitchFamily="2" charset="0"/>
              </a:rPr>
              <a:t>Intrusion Detection Systems</a:t>
            </a:r>
            <a:endParaRPr lang="en-US" sz="5400" b="1" dirty="0">
              <a:solidFill>
                <a:schemeClr val="bg1"/>
              </a:solidFill>
              <a:effectLst>
                <a:innerShdw dist="50800" dir="13500000">
                  <a:prstClr val="black"/>
                </a:innerShdw>
              </a:effectLst>
              <a:latin typeface="Montserrat" panose="00000500000000000000" pitchFamily="2" charset="0"/>
            </a:endParaRPr>
          </a:p>
        </p:txBody>
      </p:sp>
    </p:spTree>
    <p:extLst>
      <p:ext uri="{BB962C8B-B14F-4D97-AF65-F5344CB8AC3E}">
        <p14:creationId xmlns:p14="http://schemas.microsoft.com/office/powerpoint/2010/main" val="2926882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F76EC-5167-E2F2-54E7-308C7D3B40E8}"/>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F34E54DF-52D5-18B8-6093-3597DD960EC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562FDE3E-1738-9CA7-A267-1ECE3431ED4B}"/>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1893663-B415-0A04-8A4A-45CF31719640}"/>
              </a:ext>
            </a:extLst>
          </p:cNvPr>
          <p:cNvSpPr txBox="1"/>
          <p:nvPr/>
        </p:nvSpPr>
        <p:spPr>
          <a:xfrm>
            <a:off x="205304" y="2560444"/>
            <a:ext cx="9925697" cy="2585323"/>
          </a:xfrm>
          <a:prstGeom prst="rect">
            <a:avLst/>
          </a:prstGeom>
          <a:noFill/>
        </p:spPr>
        <p:txBody>
          <a:bodyPr wrap="square">
            <a:spAutoFit/>
          </a:bodyPr>
          <a:lstStyle/>
          <a:p>
            <a:pPr marL="285750" indent="-285750" algn="just">
              <a:buFont typeface="Arial" panose="020B0604020202020204" pitchFamily="34" charset="0"/>
              <a:buChar char="•"/>
            </a:pPr>
            <a:r>
              <a:rPr lang="en-US" dirty="0"/>
              <a:t>Attacks can come in various types and shapes and represent different cases, such as malware, spyware, unauthorized system access, authorized users trying to elevate their system privileges, etc.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assess what qualifies as an incident, an IDS should work as a classifier. To design a classifier, one may employ various techniques, including conventional search algorithms, artificial intelligence (AI), and machine learning (ML) methods.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Attacks, and especially smart and dangerous ones, are conducted over periods of time that might last pretty long and even overlap with previous attacks. </a:t>
            </a:r>
          </a:p>
        </p:txBody>
      </p:sp>
      <p:sp>
        <p:nvSpPr>
          <p:cNvPr id="8" name="Title 1">
            <a:extLst>
              <a:ext uri="{FF2B5EF4-FFF2-40B4-BE49-F238E27FC236}">
                <a16:creationId xmlns:a16="http://schemas.microsoft.com/office/drawing/2014/main" id="{C3385760-5CA1-5775-F72B-D1287F0A2B2F}"/>
              </a:ext>
            </a:extLst>
          </p:cNvPr>
          <p:cNvSpPr>
            <a:spLocks noGrp="1"/>
          </p:cNvSpPr>
          <p:nvPr>
            <p:ph type="title"/>
          </p:nvPr>
        </p:nvSpPr>
        <p:spPr>
          <a:xfrm>
            <a:off x="205305" y="1556153"/>
            <a:ext cx="6798541" cy="792656"/>
          </a:xfrm>
        </p:spPr>
        <p:txBody>
          <a:bodyPr anchor="b">
            <a:normAutofit/>
          </a:bodyPr>
          <a:lstStyle/>
          <a:p>
            <a:r>
              <a:rPr lang="en-US" b="1" dirty="0">
                <a:latin typeface="Arial Black" panose="020B0A04020102020204" pitchFamily="34" charset="0"/>
              </a:rPr>
              <a:t>Attack Methodology</a:t>
            </a:r>
          </a:p>
        </p:txBody>
      </p:sp>
      <p:sp>
        <p:nvSpPr>
          <p:cNvPr id="9" name="Hexagon 8">
            <a:extLst>
              <a:ext uri="{FF2B5EF4-FFF2-40B4-BE49-F238E27FC236}">
                <a16:creationId xmlns:a16="http://schemas.microsoft.com/office/drawing/2014/main" id="{8F8BF96E-0324-DCFC-BBBC-4A09F15BBFA8}"/>
              </a:ext>
            </a:extLst>
          </p:cNvPr>
          <p:cNvSpPr/>
          <p:nvPr/>
        </p:nvSpPr>
        <p:spPr>
          <a:xfrm rot="5400000">
            <a:off x="6803869" y="753025"/>
            <a:ext cx="1386130" cy="122619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4CD73C4F-D3EC-9FE5-CD57-79F981972177}"/>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EFD0A539-64F4-D2D5-8B59-1861550BB0F0}"/>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6A53FFCB-75A3-EFB4-5825-0509C73E73E9}"/>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75657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493F8-C085-3037-FAFB-B8FC46AA6EA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74F322F-F702-5724-017B-CF2C12AE18DD}"/>
              </a:ext>
            </a:extLst>
          </p:cNvPr>
          <p:cNvSpPr>
            <a:spLocks noGrp="1"/>
          </p:cNvSpPr>
          <p:nvPr>
            <p:ph type="title"/>
          </p:nvPr>
        </p:nvSpPr>
        <p:spPr>
          <a:xfrm>
            <a:off x="280147" y="877807"/>
            <a:ext cx="6798541" cy="792656"/>
          </a:xfrm>
        </p:spPr>
        <p:txBody>
          <a:bodyPr anchor="b">
            <a:normAutofit/>
          </a:bodyPr>
          <a:lstStyle/>
          <a:p>
            <a:r>
              <a:rPr lang="en-US" b="1" dirty="0">
                <a:latin typeface="Arial Black" panose="020B0A04020102020204" pitchFamily="34" charset="0"/>
              </a:rPr>
              <a:t>Attack Methodology</a:t>
            </a:r>
          </a:p>
        </p:txBody>
      </p:sp>
      <p:sp>
        <p:nvSpPr>
          <p:cNvPr id="6" name="TextBox 5">
            <a:extLst>
              <a:ext uri="{FF2B5EF4-FFF2-40B4-BE49-F238E27FC236}">
                <a16:creationId xmlns:a16="http://schemas.microsoft.com/office/drawing/2014/main" id="{4A356344-91A0-737D-2935-DB0F95435CD3}"/>
              </a:ext>
            </a:extLst>
          </p:cNvPr>
          <p:cNvSpPr txBox="1"/>
          <p:nvPr/>
        </p:nvSpPr>
        <p:spPr>
          <a:xfrm>
            <a:off x="280147" y="1788931"/>
            <a:ext cx="7097806" cy="646331"/>
          </a:xfrm>
          <a:prstGeom prst="rect">
            <a:avLst/>
          </a:prstGeom>
          <a:noFill/>
        </p:spPr>
        <p:txBody>
          <a:bodyPr wrap="square">
            <a:spAutoFit/>
          </a:bodyPr>
          <a:lstStyle/>
          <a:p>
            <a:pPr marL="285750" indent="-285750" algn="just">
              <a:buFont typeface="Arial" panose="020B0604020202020204" pitchFamily="34" charset="0"/>
              <a:buChar char="•"/>
            </a:pPr>
            <a:r>
              <a:rPr lang="en-US" dirty="0"/>
              <a:t>The typical intrusion process is presented as follows:</a:t>
            </a:r>
          </a:p>
          <a:p>
            <a:pPr marL="285750" indent="-285750" algn="just">
              <a:buFont typeface="Arial" panose="020B0604020202020204" pitchFamily="34" charset="0"/>
              <a:buChar char="•"/>
            </a:pPr>
            <a:endParaRPr lang="en-US" dirty="0"/>
          </a:p>
        </p:txBody>
      </p:sp>
      <p:sp>
        <p:nvSpPr>
          <p:cNvPr id="7" name="Hexagon 6">
            <a:extLst>
              <a:ext uri="{FF2B5EF4-FFF2-40B4-BE49-F238E27FC236}">
                <a16:creationId xmlns:a16="http://schemas.microsoft.com/office/drawing/2014/main" id="{0D86B243-3F92-4603-D749-461CA36A437A}"/>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66B5A91D-F8B3-778D-437A-4B9793B092F2}"/>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4B433955-9662-DB1E-374A-602CF49BFA45}"/>
              </a:ext>
            </a:extLst>
          </p:cNvPr>
          <p:cNvSpPr/>
          <p:nvPr/>
        </p:nvSpPr>
        <p:spPr>
          <a:xfrm rot="5400000">
            <a:off x="8785412" y="1184250"/>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23DEB99C-9ED8-2058-0748-A5A27647E8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A93F8E78-041A-EF16-27C0-D400ACFCEE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BC2EAC75-DEA6-AC8B-CC86-F1FE6B5277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33647" y="1556153"/>
            <a:ext cx="1120589" cy="1120589"/>
          </a:xfrm>
          <a:prstGeom prst="rect">
            <a:avLst/>
          </a:prstGeom>
        </p:spPr>
      </p:pic>
      <p:pic>
        <p:nvPicPr>
          <p:cNvPr id="2" name="Picture 1">
            <a:extLst>
              <a:ext uri="{FF2B5EF4-FFF2-40B4-BE49-F238E27FC236}">
                <a16:creationId xmlns:a16="http://schemas.microsoft.com/office/drawing/2014/main" id="{80E38FA0-2F8D-8B02-3EAA-C210831BB18A}"/>
              </a:ext>
            </a:extLst>
          </p:cNvPr>
          <p:cNvPicPr>
            <a:picLocks noChangeAspect="1"/>
          </p:cNvPicPr>
          <p:nvPr/>
        </p:nvPicPr>
        <p:blipFill>
          <a:blip r:embed="rId8"/>
          <a:stretch>
            <a:fillRect/>
          </a:stretch>
        </p:blipFill>
        <p:spPr>
          <a:xfrm>
            <a:off x="246760" y="2363004"/>
            <a:ext cx="6838223" cy="4069879"/>
          </a:xfrm>
          <a:prstGeom prst="rect">
            <a:avLst/>
          </a:prstGeom>
        </p:spPr>
      </p:pic>
    </p:spTree>
    <p:extLst>
      <p:ext uri="{BB962C8B-B14F-4D97-AF65-F5344CB8AC3E}">
        <p14:creationId xmlns:p14="http://schemas.microsoft.com/office/powerpoint/2010/main" val="2070255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42239-FFCB-F5A9-00CF-A3BFF711ACAF}"/>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327638F0-C5E1-59AD-C373-FB1EDD1F5367}"/>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F5AA7297-F431-F071-1C1C-7AAC7A3B4176}"/>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A9AF87F-1A6B-F441-B75B-DA8C10326896}"/>
              </a:ext>
            </a:extLst>
          </p:cNvPr>
          <p:cNvSpPr txBox="1"/>
          <p:nvPr/>
        </p:nvSpPr>
        <p:spPr>
          <a:xfrm>
            <a:off x="435397" y="2275121"/>
            <a:ext cx="8759644" cy="2862322"/>
          </a:xfrm>
          <a:prstGeom prst="rect">
            <a:avLst/>
          </a:prstGeom>
          <a:noFill/>
        </p:spPr>
        <p:txBody>
          <a:bodyPr wrap="square">
            <a:spAutoFit/>
          </a:bodyPr>
          <a:lstStyle/>
          <a:p>
            <a:pPr marL="285750" indent="-285750" algn="just">
              <a:buFont typeface="Arial" panose="020B0604020202020204" pitchFamily="34" charset="0"/>
              <a:buChar char="•"/>
            </a:pPr>
            <a:r>
              <a:rPr lang="en-US" dirty="0"/>
              <a:t>An IDS </a:t>
            </a:r>
            <a:r>
              <a:rPr lang="en-US" dirty="0" smtClean="0"/>
              <a:t>deployment </a:t>
            </a:r>
            <a:r>
              <a:rPr lang="en-US" dirty="0"/>
              <a:t>commonly provides a wide range of advantages: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1) IDS tools help organizations identify security problems or vulnerabilities, which can be exploited by attackers. Organizations can take corrective actions to improve system security by removing the perceived vulnerabilities in the system.</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2) Threats logging creates a repository of information that organization security specialists can avail of when trying to create a security policy. IDS tools may provide great insight into the nature of the attacks that an organization faces that helps create a more specialized and effective security policy.</a:t>
            </a:r>
          </a:p>
        </p:txBody>
      </p:sp>
      <p:sp>
        <p:nvSpPr>
          <p:cNvPr id="8" name="Title 1">
            <a:extLst>
              <a:ext uri="{FF2B5EF4-FFF2-40B4-BE49-F238E27FC236}">
                <a16:creationId xmlns:a16="http://schemas.microsoft.com/office/drawing/2014/main" id="{CC2F85B8-DE8C-CB65-2FB5-80AF5A6759F2}"/>
              </a:ext>
            </a:extLst>
          </p:cNvPr>
          <p:cNvSpPr>
            <a:spLocks noGrp="1"/>
          </p:cNvSpPr>
          <p:nvPr>
            <p:ph type="title"/>
          </p:nvPr>
        </p:nvSpPr>
        <p:spPr>
          <a:xfrm>
            <a:off x="333642" y="1084943"/>
            <a:ext cx="6798541" cy="792656"/>
          </a:xfrm>
        </p:spPr>
        <p:txBody>
          <a:bodyPr anchor="b">
            <a:normAutofit fontScale="90000"/>
          </a:bodyPr>
          <a:lstStyle/>
          <a:p>
            <a:r>
              <a:rPr lang="en-US" b="1" dirty="0">
                <a:latin typeface="Arial Black" panose="020B0A04020102020204" pitchFamily="34" charset="0"/>
              </a:rPr>
              <a:t>Why to deploy an IDS?</a:t>
            </a:r>
          </a:p>
        </p:txBody>
      </p:sp>
      <p:sp>
        <p:nvSpPr>
          <p:cNvPr id="9" name="Hexagon 8">
            <a:extLst>
              <a:ext uri="{FF2B5EF4-FFF2-40B4-BE49-F238E27FC236}">
                <a16:creationId xmlns:a16="http://schemas.microsoft.com/office/drawing/2014/main" id="{E03F0C49-76CF-B7FE-6B37-1A56342DADA2}"/>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18002A25-30A5-501D-4AA0-6861866B7A4C}"/>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016A64A6-DE9F-E342-CB5C-F55411A8DD73}"/>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3E13CA84-7FD7-11E7-BBD0-6A756DC18D6D}"/>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831270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3E655-9A8B-7512-63E6-36959E823DFF}"/>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148F2B2D-93FC-F68D-F092-654E5D519D9B}"/>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EEAB75FF-1952-C1B2-56D2-CC9FE9590574}"/>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F6A51B6-2F51-12E1-20C7-68FCD52D9542}"/>
              </a:ext>
            </a:extLst>
          </p:cNvPr>
          <p:cNvSpPr>
            <a:spLocks noGrp="1"/>
          </p:cNvSpPr>
          <p:nvPr>
            <p:ph type="title"/>
          </p:nvPr>
        </p:nvSpPr>
        <p:spPr>
          <a:xfrm>
            <a:off x="290649" y="487906"/>
            <a:ext cx="6798541" cy="792656"/>
          </a:xfrm>
        </p:spPr>
        <p:txBody>
          <a:bodyPr anchor="b">
            <a:normAutofit/>
          </a:bodyPr>
          <a:lstStyle/>
          <a:p>
            <a:r>
              <a:rPr lang="en-US" b="1" dirty="0">
                <a:latin typeface="Arial Black" panose="020B0A04020102020204" pitchFamily="34" charset="0"/>
              </a:rPr>
              <a:t>Some Shortcomings</a:t>
            </a:r>
          </a:p>
        </p:txBody>
      </p:sp>
      <p:sp>
        <p:nvSpPr>
          <p:cNvPr id="9" name="Hexagon 8">
            <a:extLst>
              <a:ext uri="{FF2B5EF4-FFF2-40B4-BE49-F238E27FC236}">
                <a16:creationId xmlns:a16="http://schemas.microsoft.com/office/drawing/2014/main" id="{C2D67879-65C2-7DEB-8F58-56058F209ADD}"/>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88B62C21-C265-869C-925A-2CB2F634A67B}"/>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5E355900-9538-F2A6-9A9E-7FE51F1015DB}"/>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69DE7893-0243-22EA-3E8F-D420CCDEB5A1}"/>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6E56A9B7-D38F-8EF9-463F-6129D8F90CFA}"/>
              </a:ext>
            </a:extLst>
          </p:cNvPr>
          <p:cNvPicPr>
            <a:picLocks noChangeAspect="1"/>
          </p:cNvPicPr>
          <p:nvPr/>
        </p:nvPicPr>
        <p:blipFill>
          <a:blip r:embed="rId3"/>
          <a:stretch>
            <a:fillRect/>
          </a:stretch>
        </p:blipFill>
        <p:spPr>
          <a:xfrm>
            <a:off x="287492" y="1280562"/>
            <a:ext cx="7684096" cy="5432612"/>
          </a:xfrm>
          <a:prstGeom prst="rect">
            <a:avLst/>
          </a:prstGeom>
        </p:spPr>
      </p:pic>
      <p:pic>
        <p:nvPicPr>
          <p:cNvPr id="3" name="Picture 2"/>
          <p:cNvPicPr>
            <a:picLocks noChangeAspect="1"/>
          </p:cNvPicPr>
          <p:nvPr/>
        </p:nvPicPr>
        <p:blipFill>
          <a:blip r:embed="rId4"/>
          <a:stretch>
            <a:fillRect/>
          </a:stretch>
        </p:blipFill>
        <p:spPr>
          <a:xfrm>
            <a:off x="1727453" y="3716868"/>
            <a:ext cx="5382376" cy="220132"/>
          </a:xfrm>
          <a:prstGeom prst="rect">
            <a:avLst/>
          </a:prstGeom>
        </p:spPr>
      </p:pic>
    </p:spTree>
    <p:extLst>
      <p:ext uri="{BB962C8B-B14F-4D97-AF65-F5344CB8AC3E}">
        <p14:creationId xmlns:p14="http://schemas.microsoft.com/office/powerpoint/2010/main" val="267230284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FA301-0B43-F0C5-226A-50579D6AC98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6F97131-C632-FA45-9668-A71E4309FE99}"/>
              </a:ext>
            </a:extLst>
          </p:cNvPr>
          <p:cNvSpPr>
            <a:spLocks noGrp="1"/>
          </p:cNvSpPr>
          <p:nvPr>
            <p:ph type="title"/>
          </p:nvPr>
        </p:nvSpPr>
        <p:spPr>
          <a:xfrm>
            <a:off x="205305" y="1556153"/>
            <a:ext cx="6798541" cy="792656"/>
          </a:xfrm>
        </p:spPr>
        <p:txBody>
          <a:bodyPr anchor="b">
            <a:normAutofit/>
          </a:bodyPr>
          <a:lstStyle/>
          <a:p>
            <a:r>
              <a:rPr lang="en-US" b="1" dirty="0">
                <a:latin typeface="Arial Black" panose="020B0A04020102020204" pitchFamily="34" charset="0"/>
              </a:rPr>
              <a:t>Functions of an IDS</a:t>
            </a:r>
          </a:p>
        </p:txBody>
      </p:sp>
      <p:sp>
        <p:nvSpPr>
          <p:cNvPr id="6" name="TextBox 5">
            <a:extLst>
              <a:ext uri="{FF2B5EF4-FFF2-40B4-BE49-F238E27FC236}">
                <a16:creationId xmlns:a16="http://schemas.microsoft.com/office/drawing/2014/main" id="{BEBAA34D-7AE3-1AB5-9EB5-20B74E422F04}"/>
              </a:ext>
            </a:extLst>
          </p:cNvPr>
          <p:cNvSpPr txBox="1"/>
          <p:nvPr/>
        </p:nvSpPr>
        <p:spPr>
          <a:xfrm>
            <a:off x="280147" y="2540658"/>
            <a:ext cx="7097806" cy="2308324"/>
          </a:xfrm>
          <a:prstGeom prst="rect">
            <a:avLst/>
          </a:prstGeom>
          <a:noFill/>
        </p:spPr>
        <p:txBody>
          <a:bodyPr wrap="square">
            <a:spAutoFit/>
          </a:bodyPr>
          <a:lstStyle/>
          <a:p>
            <a:pPr marL="285750" indent="-285750" algn="just">
              <a:buFont typeface="Arial" panose="020B0604020202020204" pitchFamily="34" charset="0"/>
              <a:buChar char="•"/>
            </a:pPr>
            <a:r>
              <a:rPr lang="en-US" dirty="0"/>
              <a:t>Attack detection is a multitask problem and involves the following tasks ranging from design to execution and to analysis:</a:t>
            </a:r>
          </a:p>
          <a:p>
            <a:pPr marL="285750" indent="-285750" algn="just">
              <a:buFont typeface="Arial" panose="020B0604020202020204" pitchFamily="34" charset="0"/>
              <a:buChar char="•"/>
            </a:pPr>
            <a:endParaRPr lang="en-US" dirty="0"/>
          </a:p>
          <a:p>
            <a:pPr lvl="1" algn="just"/>
            <a:r>
              <a:rPr lang="en-US" dirty="0"/>
              <a:t>1) Data acquisition/collection</a:t>
            </a:r>
          </a:p>
          <a:p>
            <a:pPr lvl="1" algn="just"/>
            <a:r>
              <a:rPr lang="en-US" dirty="0"/>
              <a:t>2) Data preprocessing and feature selection</a:t>
            </a:r>
          </a:p>
          <a:p>
            <a:pPr lvl="1" algn="just"/>
            <a:r>
              <a:rPr lang="en-US" dirty="0"/>
              <a:t>3) Model selection for data analysis</a:t>
            </a:r>
          </a:p>
          <a:p>
            <a:pPr lvl="1" algn="just"/>
            <a:r>
              <a:rPr lang="en-US" dirty="0"/>
              <a:t>4) Classification and result analysis</a:t>
            </a:r>
          </a:p>
          <a:p>
            <a:pPr lvl="1" algn="just"/>
            <a:r>
              <a:rPr lang="en-US" dirty="0"/>
              <a:t>5) Sending an alarm in a case of a positive intrusion identification</a:t>
            </a:r>
          </a:p>
        </p:txBody>
      </p:sp>
      <p:sp>
        <p:nvSpPr>
          <p:cNvPr id="7" name="Hexagon 6">
            <a:extLst>
              <a:ext uri="{FF2B5EF4-FFF2-40B4-BE49-F238E27FC236}">
                <a16:creationId xmlns:a16="http://schemas.microsoft.com/office/drawing/2014/main" id="{FFC1D003-B8CF-2D81-6ED6-259F167D0753}"/>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6C98AFD9-8951-18A7-59D0-E457A22C77D9}"/>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02605F0B-218D-ED05-C905-33D4396D5642}"/>
              </a:ext>
            </a:extLst>
          </p:cNvPr>
          <p:cNvSpPr/>
          <p:nvPr/>
        </p:nvSpPr>
        <p:spPr>
          <a:xfrm rot="5400000">
            <a:off x="8785412" y="1184250"/>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6A8F9054-2EFD-BC87-8F82-423A43EE35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884A7A22-9FB8-0AD8-FD70-CC122E7CA4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803F7413-261C-88CF-38F1-65458A2E57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33647" y="1556153"/>
            <a:ext cx="1120589" cy="1120589"/>
          </a:xfrm>
          <a:prstGeom prst="rect">
            <a:avLst/>
          </a:prstGeom>
        </p:spPr>
      </p:pic>
      <p:pic>
        <p:nvPicPr>
          <p:cNvPr id="2" name="Picture 1">
            <a:extLst>
              <a:ext uri="{FF2B5EF4-FFF2-40B4-BE49-F238E27FC236}">
                <a16:creationId xmlns:a16="http://schemas.microsoft.com/office/drawing/2014/main" id="{384CFEF1-9F89-A478-87DE-D21B4079E640}"/>
              </a:ext>
            </a:extLst>
          </p:cNvPr>
          <p:cNvPicPr>
            <a:picLocks noChangeAspect="1"/>
          </p:cNvPicPr>
          <p:nvPr/>
        </p:nvPicPr>
        <p:blipFill>
          <a:blip r:embed="rId8"/>
          <a:stretch>
            <a:fillRect/>
          </a:stretch>
        </p:blipFill>
        <p:spPr>
          <a:xfrm>
            <a:off x="326328" y="5199444"/>
            <a:ext cx="8580107" cy="1248900"/>
          </a:xfrm>
          <a:prstGeom prst="rect">
            <a:avLst/>
          </a:prstGeom>
        </p:spPr>
      </p:pic>
    </p:spTree>
    <p:extLst>
      <p:ext uri="{BB962C8B-B14F-4D97-AF65-F5344CB8AC3E}">
        <p14:creationId xmlns:p14="http://schemas.microsoft.com/office/powerpoint/2010/main" val="132413958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E87F6-0DE2-28AD-08B9-71CDD8C64127}"/>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6FCFA63D-72E5-6386-C38B-490CC74951FC}"/>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2EBEC673-3C8B-2687-42D4-DCCAD6A5D4EA}"/>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91A4835-2591-35AE-99C2-D8B632CF8ECC}"/>
              </a:ext>
            </a:extLst>
          </p:cNvPr>
          <p:cNvSpPr txBox="1"/>
          <p:nvPr/>
        </p:nvSpPr>
        <p:spPr>
          <a:xfrm>
            <a:off x="205304" y="1745112"/>
            <a:ext cx="8989736" cy="3693319"/>
          </a:xfrm>
          <a:prstGeom prst="rect">
            <a:avLst/>
          </a:prstGeom>
          <a:noFill/>
        </p:spPr>
        <p:txBody>
          <a:bodyPr wrap="square">
            <a:spAutoFit/>
          </a:bodyPr>
          <a:lstStyle/>
          <a:p>
            <a:pPr algn="just"/>
            <a:r>
              <a:rPr lang="en-US" dirty="0"/>
              <a:t>Additional functions may include:</a:t>
            </a:r>
          </a:p>
          <a:p>
            <a:pPr marL="285750" indent="-285750" algn="just">
              <a:buFont typeface="Arial" panose="020B0604020202020204" pitchFamily="34" charset="0"/>
              <a:buChar char="•"/>
            </a:pPr>
            <a:endParaRPr lang="en-US" dirty="0"/>
          </a:p>
          <a:p>
            <a:pPr marL="342900" indent="-342900" algn="just">
              <a:buFont typeface="+mj-lt"/>
              <a:buAutoNum type="arabicPeriod"/>
            </a:pPr>
            <a:r>
              <a:rPr lang="en-US" b="1" dirty="0"/>
              <a:t>Reconnaissance activities - </a:t>
            </a:r>
            <a:r>
              <a:rPr lang="en-US" dirty="0"/>
              <a:t>IDS tools scan the system to detect pre-intrusion activities that help them identify the potential threats to the system and help system security administrators to take preemptive actions to block all imminent attacks.</a:t>
            </a:r>
          </a:p>
          <a:p>
            <a:pPr marL="342900" indent="-342900" algn="just">
              <a:buFont typeface="+mj-lt"/>
              <a:buAutoNum type="arabicPeriod"/>
            </a:pPr>
            <a:endParaRPr lang="en-US" dirty="0"/>
          </a:p>
          <a:p>
            <a:pPr marL="342900" indent="-342900" algn="just">
              <a:buFont typeface="+mj-lt"/>
              <a:buAutoNum type="arabicPeriod"/>
            </a:pPr>
            <a:r>
              <a:rPr lang="en-US" b="1" dirty="0"/>
              <a:t>Enforcing security policy - </a:t>
            </a:r>
            <a:r>
              <a:rPr lang="en-US" dirty="0"/>
              <a:t>IDS tools provide the means to enforce an organization security policy by providing the rule set configurations, similar to ones that firewalls have, to detect traffic that may not qualify as an attack but may violate an organization-specific security policy. They aim at detecting all internal system activities, which may look to circumvent certain security policies. For example, a file transfer, which may be suspicious, attempts from internal users to log into systems to which they do not have access, copying large databases to an end user's laptops, etc.</a:t>
            </a:r>
          </a:p>
        </p:txBody>
      </p:sp>
      <p:sp>
        <p:nvSpPr>
          <p:cNvPr id="8" name="Title 1">
            <a:extLst>
              <a:ext uri="{FF2B5EF4-FFF2-40B4-BE49-F238E27FC236}">
                <a16:creationId xmlns:a16="http://schemas.microsoft.com/office/drawing/2014/main" id="{C3F5C70F-4D35-7089-4813-ED7C95F01813}"/>
              </a:ext>
            </a:extLst>
          </p:cNvPr>
          <p:cNvSpPr>
            <a:spLocks noGrp="1"/>
          </p:cNvSpPr>
          <p:nvPr>
            <p:ph type="title"/>
          </p:nvPr>
        </p:nvSpPr>
        <p:spPr>
          <a:xfrm>
            <a:off x="205304" y="540221"/>
            <a:ext cx="6798541" cy="792656"/>
          </a:xfrm>
        </p:spPr>
        <p:txBody>
          <a:bodyPr anchor="b">
            <a:normAutofit/>
          </a:bodyPr>
          <a:lstStyle/>
          <a:p>
            <a:r>
              <a:rPr lang="en-US" b="1" dirty="0">
                <a:latin typeface="Arial Black" panose="020B0A04020102020204" pitchFamily="34" charset="0"/>
              </a:rPr>
              <a:t>Functions of an IDS</a:t>
            </a:r>
          </a:p>
        </p:txBody>
      </p:sp>
      <p:sp>
        <p:nvSpPr>
          <p:cNvPr id="9" name="Hexagon 8">
            <a:extLst>
              <a:ext uri="{FF2B5EF4-FFF2-40B4-BE49-F238E27FC236}">
                <a16:creationId xmlns:a16="http://schemas.microsoft.com/office/drawing/2014/main" id="{1BBB58BB-E336-C8C3-0162-0F4FEF68BC1D}"/>
              </a:ext>
            </a:extLst>
          </p:cNvPr>
          <p:cNvSpPr/>
          <p:nvPr/>
        </p:nvSpPr>
        <p:spPr>
          <a:xfrm rot="5400000">
            <a:off x="9074016" y="177000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DF101498-BBDF-47C6-80F2-5EEC443D69FF}"/>
              </a:ext>
            </a:extLst>
          </p:cNvPr>
          <p:cNvSpPr/>
          <p:nvPr/>
        </p:nvSpPr>
        <p:spPr>
          <a:xfrm rot="5400000">
            <a:off x="9373687" y="3791868"/>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73784DB5-D5E2-9C9A-57FE-E2EFE3EE939D}"/>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5C598883-A1A4-F4B9-3D90-539C16A3F896}"/>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50989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F08FF-6931-8734-F60C-06BE73ADCEF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8DA98C-D950-0133-2A90-1E4D89D191A2}"/>
              </a:ext>
            </a:extLst>
          </p:cNvPr>
          <p:cNvSpPr>
            <a:spLocks noGrp="1"/>
          </p:cNvSpPr>
          <p:nvPr>
            <p:ph type="title"/>
          </p:nvPr>
        </p:nvSpPr>
        <p:spPr>
          <a:xfrm>
            <a:off x="144345" y="422297"/>
            <a:ext cx="6798541" cy="792656"/>
          </a:xfrm>
        </p:spPr>
        <p:txBody>
          <a:bodyPr anchor="b">
            <a:normAutofit/>
          </a:bodyPr>
          <a:lstStyle/>
          <a:p>
            <a:r>
              <a:rPr lang="en-US" b="1" dirty="0">
                <a:latin typeface="Arial Black" panose="020B0A04020102020204" pitchFamily="34" charset="0"/>
              </a:rPr>
              <a:t>Functions of an IDS</a:t>
            </a:r>
          </a:p>
        </p:txBody>
      </p:sp>
      <p:sp>
        <p:nvSpPr>
          <p:cNvPr id="6" name="TextBox 5">
            <a:extLst>
              <a:ext uri="{FF2B5EF4-FFF2-40B4-BE49-F238E27FC236}">
                <a16:creationId xmlns:a16="http://schemas.microsoft.com/office/drawing/2014/main" id="{9EC41B0A-AC37-FF25-AD66-EC79A9F1ACDC}"/>
              </a:ext>
            </a:extLst>
          </p:cNvPr>
          <p:cNvSpPr txBox="1"/>
          <p:nvPr/>
        </p:nvSpPr>
        <p:spPr>
          <a:xfrm>
            <a:off x="144345" y="1225689"/>
            <a:ext cx="7480136" cy="4801314"/>
          </a:xfrm>
          <a:prstGeom prst="rect">
            <a:avLst/>
          </a:prstGeom>
          <a:noFill/>
        </p:spPr>
        <p:txBody>
          <a:bodyPr wrap="square">
            <a:spAutoFit/>
          </a:bodyPr>
          <a:lstStyle/>
          <a:p>
            <a:pPr algn="just"/>
            <a:r>
              <a:rPr lang="en-US" sz="1800" dirty="0">
                <a:latin typeface="Roboto" panose="02000000000000000000" pitchFamily="2" charset="0"/>
              </a:rPr>
              <a:t>Additional functions may include:</a:t>
            </a:r>
          </a:p>
          <a:p>
            <a:pPr algn="just"/>
            <a:endParaRPr lang="en-US" sz="1800" dirty="0">
              <a:latin typeface="Roboto" panose="02000000000000000000" pitchFamily="2" charset="0"/>
            </a:endParaRPr>
          </a:p>
          <a:p>
            <a:pPr marL="457200" indent="-457200" algn="just">
              <a:buAutoNum type="arabicParenR" startAt="3"/>
            </a:pPr>
            <a:r>
              <a:rPr lang="en-US" b="1" dirty="0"/>
              <a:t>Logging - </a:t>
            </a:r>
            <a:r>
              <a:rPr lang="en-US" dirty="0"/>
              <a:t>This involves recording all security and suspicious incidents for future analysis. In many cases, all logged information is sent to central security management logging services for future referrals.</a:t>
            </a:r>
          </a:p>
          <a:p>
            <a:pPr marL="457200" indent="-457200" algn="just">
              <a:buAutoNum type="arabicParenR" startAt="3"/>
            </a:pPr>
            <a:r>
              <a:rPr lang="en-US" b="1" dirty="0"/>
              <a:t>Alerts - </a:t>
            </a:r>
            <a:r>
              <a:rPr lang="en-US" dirty="0"/>
              <a:t>This is a common task performed by almost all modern IDS tools. Notifying security administrators can be performed in multiple ways. Emails, pages, and simple messages service are just some of the ways in which alerts are performed. Alerts will generally give basic information about the nature of the attack. Security officials will often have to refer to the IDS logs for further information.</a:t>
            </a:r>
          </a:p>
          <a:p>
            <a:pPr marL="457200" indent="-457200" algn="just">
              <a:buAutoNum type="arabicParenR" startAt="3"/>
            </a:pPr>
            <a:r>
              <a:rPr lang="en-US" b="1" dirty="0"/>
              <a:t>Report generation - </a:t>
            </a:r>
            <a:r>
              <a:rPr lang="en-US" dirty="0"/>
              <a:t>This capability is also pretty common in most modern IDS tools. Monitoring events and summing up the contents of the logged incidents is an important task that is undertaken by IDS tools. The vast amount of information makes aggregating it and pro- viding reports to the security administrators, who should take corrective actions, quite essential.</a:t>
            </a:r>
          </a:p>
        </p:txBody>
      </p:sp>
      <p:sp>
        <p:nvSpPr>
          <p:cNvPr id="7" name="Hexagon 6">
            <a:extLst>
              <a:ext uri="{FF2B5EF4-FFF2-40B4-BE49-F238E27FC236}">
                <a16:creationId xmlns:a16="http://schemas.microsoft.com/office/drawing/2014/main" id="{2DD6DDD1-E73C-2C19-EC68-C749D8B5ABDE}"/>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85F195EA-BD35-96A7-1DED-354F5DF41635}"/>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0E128920-A378-653D-6F7F-9F6E6B99BBFD}"/>
              </a:ext>
            </a:extLst>
          </p:cNvPr>
          <p:cNvSpPr/>
          <p:nvPr/>
        </p:nvSpPr>
        <p:spPr>
          <a:xfrm rot="5400000">
            <a:off x="8785412" y="1184250"/>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3F404DE2-7AA8-0648-B984-3F7E1F13FE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2DDFD266-D2BB-0DD8-765C-7BAC1BADC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06E6A63D-A60F-6695-CF20-D111307413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33647" y="1556153"/>
            <a:ext cx="1120589" cy="1120589"/>
          </a:xfrm>
          <a:prstGeom prst="rect">
            <a:avLst/>
          </a:prstGeom>
        </p:spPr>
      </p:pic>
    </p:spTree>
    <p:extLst>
      <p:ext uri="{BB962C8B-B14F-4D97-AF65-F5344CB8AC3E}">
        <p14:creationId xmlns:p14="http://schemas.microsoft.com/office/powerpoint/2010/main" val="2532786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57E7F-E635-136B-BAC6-FE9E6D14C699}"/>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4965DA1F-F974-947C-B58D-C66D707E820A}"/>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C0FAD827-D24A-DA78-5D53-4C5804DCD1A2}"/>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767B8C7-7C74-28C2-9AF6-735323E3D7AB}"/>
              </a:ext>
            </a:extLst>
          </p:cNvPr>
          <p:cNvSpPr txBox="1"/>
          <p:nvPr/>
        </p:nvSpPr>
        <p:spPr>
          <a:xfrm>
            <a:off x="205304" y="2017098"/>
            <a:ext cx="7419177" cy="2585323"/>
          </a:xfrm>
          <a:prstGeom prst="rect">
            <a:avLst/>
          </a:prstGeom>
          <a:noFill/>
        </p:spPr>
        <p:txBody>
          <a:bodyPr wrap="square">
            <a:spAutoFit/>
          </a:bodyPr>
          <a:lstStyle/>
          <a:p>
            <a:pPr algn="just"/>
            <a:r>
              <a:rPr lang="en-US" dirty="0"/>
              <a:t>We can see that an IDS category is very diverse now and can cater to different sizes of organizations with varied needs. In this section, we will take a look at how IDS has evolved over the years and what kind of systems can be developed in the future.</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Conceptualization and Early Years (1980-Mid-</a:t>
            </a:r>
            <a:r>
              <a:rPr lang="en-US" dirty="0" err="1"/>
              <a:t>1990s</a:t>
            </a:r>
            <a:r>
              <a:rPr lang="en-US" dirty="0"/>
              <a:t>)</a:t>
            </a:r>
          </a:p>
          <a:p>
            <a:pPr marL="342900" indent="-342900" algn="just">
              <a:buFont typeface="Arial" panose="020B0604020202020204" pitchFamily="34" charset="0"/>
              <a:buChar char="•"/>
            </a:pPr>
            <a:r>
              <a:rPr lang="en-US" dirty="0"/>
              <a:t>Commercialization of IDS (Mid-</a:t>
            </a:r>
            <a:r>
              <a:rPr lang="en-US" dirty="0" err="1"/>
              <a:t>1990s</a:t>
            </a:r>
            <a:r>
              <a:rPr lang="en-US" dirty="0"/>
              <a:t>-2005)</a:t>
            </a:r>
          </a:p>
          <a:p>
            <a:pPr marL="342900" indent="-342900" algn="just">
              <a:buFont typeface="Arial" panose="020B0604020202020204" pitchFamily="34" charset="0"/>
              <a:buChar char="•"/>
            </a:pPr>
            <a:r>
              <a:rPr lang="en-US" dirty="0"/>
              <a:t>Proliferation of IDS and IPS (2006-2015)</a:t>
            </a:r>
          </a:p>
          <a:p>
            <a:pPr marL="342900" indent="-342900" algn="just">
              <a:buFont typeface="Arial" panose="020B0604020202020204" pitchFamily="34" charset="0"/>
              <a:buChar char="•"/>
            </a:pPr>
            <a:r>
              <a:rPr lang="en-US" dirty="0"/>
              <a:t>AI and ML in IDS Design (2016- Present)</a:t>
            </a:r>
          </a:p>
        </p:txBody>
      </p:sp>
      <p:sp>
        <p:nvSpPr>
          <p:cNvPr id="8" name="Title 1">
            <a:extLst>
              <a:ext uri="{FF2B5EF4-FFF2-40B4-BE49-F238E27FC236}">
                <a16:creationId xmlns:a16="http://schemas.microsoft.com/office/drawing/2014/main" id="{05AB792E-17C6-B693-B462-5EA2C2B7A429}"/>
              </a:ext>
            </a:extLst>
          </p:cNvPr>
          <p:cNvSpPr>
            <a:spLocks noGrp="1"/>
          </p:cNvSpPr>
          <p:nvPr>
            <p:ph type="title"/>
          </p:nvPr>
        </p:nvSpPr>
        <p:spPr>
          <a:xfrm>
            <a:off x="205304" y="796173"/>
            <a:ext cx="11425863" cy="792656"/>
          </a:xfrm>
        </p:spPr>
        <p:txBody>
          <a:bodyPr anchor="b">
            <a:normAutofit/>
          </a:bodyPr>
          <a:lstStyle/>
          <a:p>
            <a:r>
              <a:rPr lang="en-US" b="1" dirty="0">
                <a:latin typeface="Arial Black" panose="020B0A04020102020204" pitchFamily="34" charset="0"/>
              </a:rPr>
              <a:t>IDS – From a Historical Perspective</a:t>
            </a:r>
          </a:p>
        </p:txBody>
      </p:sp>
      <p:sp>
        <p:nvSpPr>
          <p:cNvPr id="9" name="Hexagon 8">
            <a:extLst>
              <a:ext uri="{FF2B5EF4-FFF2-40B4-BE49-F238E27FC236}">
                <a16:creationId xmlns:a16="http://schemas.microsoft.com/office/drawing/2014/main" id="{F903C562-8E95-1C82-91BE-D83D11414B16}"/>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B4911D74-F033-1820-D03D-FFFA980AEC15}"/>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5167CB3D-F9BD-2FC3-3708-24A4F72220EA}"/>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7673F111-2468-0F07-165F-B06F56DB40F5}"/>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447214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E484C-F545-4E97-6F54-B85E10EEEBD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2883E4F-A496-FDC5-DD28-6B99B3524112}"/>
              </a:ext>
            </a:extLst>
          </p:cNvPr>
          <p:cNvSpPr>
            <a:spLocks noGrp="1"/>
          </p:cNvSpPr>
          <p:nvPr>
            <p:ph type="title"/>
          </p:nvPr>
        </p:nvSpPr>
        <p:spPr>
          <a:xfrm>
            <a:off x="205305" y="1556153"/>
            <a:ext cx="8451015" cy="792656"/>
          </a:xfrm>
        </p:spPr>
        <p:txBody>
          <a:bodyPr anchor="b">
            <a:normAutofit fontScale="90000"/>
          </a:bodyPr>
          <a:lstStyle/>
          <a:p>
            <a:r>
              <a:rPr lang="en-US" sz="4400" b="1" dirty="0">
                <a:latin typeface="Arial Black" panose="020B0A04020102020204" pitchFamily="34" charset="0"/>
              </a:rPr>
              <a:t>Conceptualization and Early Years (1980-Mid-</a:t>
            </a:r>
            <a:r>
              <a:rPr lang="en-US" sz="4400" b="1" dirty="0" err="1">
                <a:latin typeface="Arial Black" panose="020B0A04020102020204" pitchFamily="34" charset="0"/>
              </a:rPr>
              <a:t>1990’s</a:t>
            </a:r>
            <a:r>
              <a:rPr lang="en-US" sz="4400" b="1" dirty="0">
                <a:latin typeface="Arial Black" panose="020B0A04020102020204" pitchFamily="34" charset="0"/>
              </a:rPr>
              <a:t>)</a:t>
            </a:r>
            <a:endParaRPr lang="en-US" b="1" dirty="0">
              <a:latin typeface="Arial Black" panose="020B0A04020102020204" pitchFamily="34" charset="0"/>
            </a:endParaRPr>
          </a:p>
        </p:txBody>
      </p:sp>
      <p:sp>
        <p:nvSpPr>
          <p:cNvPr id="6" name="TextBox 5">
            <a:extLst>
              <a:ext uri="{FF2B5EF4-FFF2-40B4-BE49-F238E27FC236}">
                <a16:creationId xmlns:a16="http://schemas.microsoft.com/office/drawing/2014/main" id="{7E51B2B2-C6EC-0EF7-6A93-A231838E286B}"/>
              </a:ext>
            </a:extLst>
          </p:cNvPr>
          <p:cNvSpPr txBox="1"/>
          <p:nvPr/>
        </p:nvSpPr>
        <p:spPr>
          <a:xfrm>
            <a:off x="280147" y="2540658"/>
            <a:ext cx="7097806" cy="3693319"/>
          </a:xfrm>
          <a:prstGeom prst="rect">
            <a:avLst/>
          </a:prstGeom>
          <a:noFill/>
        </p:spPr>
        <p:txBody>
          <a:bodyPr wrap="square">
            <a:spAutoFit/>
          </a:bodyPr>
          <a:lstStyle/>
          <a:p>
            <a:pPr marL="342900" indent="-342900" algn="just">
              <a:buFont typeface="Arial" panose="020B0604020202020204" pitchFamily="34" charset="0"/>
              <a:buChar char="•"/>
            </a:pPr>
            <a:r>
              <a:rPr lang="en-US" dirty="0"/>
              <a:t>The IDS was conceptualized in the early 1980 in a paper written by James Anderson, who provided a set of tools to system administrators to review access and event logs, by which they could determine the presence of an intruder in their system. </a:t>
            </a:r>
          </a:p>
          <a:p>
            <a:pPr marL="342900" indent="-342900" algn="just">
              <a:buFont typeface="Arial" panose="020B0604020202020204" pitchFamily="34" charset="0"/>
              <a:buChar char="•"/>
            </a:pPr>
            <a:r>
              <a:rPr lang="en-US" dirty="0"/>
              <a:t>The seminal paper (Anderson 1980) helped define some of the terminologies, which are still in use, such as threat, vulnerability, penetration, masquerader, etc. </a:t>
            </a:r>
          </a:p>
          <a:p>
            <a:pPr marL="342900" indent="-342900" algn="just">
              <a:buFont typeface="Arial" panose="020B0604020202020204" pitchFamily="34" charset="0"/>
              <a:buChar char="•"/>
            </a:pPr>
            <a:r>
              <a:rPr lang="en-US" dirty="0"/>
              <a:t>The paper also provided ways of characterization of a computer user and the structure of a surveillance system - how to monitor user behaviors, recording and sorting audit logs, and monitoring files. </a:t>
            </a:r>
          </a:p>
          <a:p>
            <a:pPr marL="342900" indent="-342900" algn="just">
              <a:buFont typeface="Arial" panose="020B0604020202020204" pitchFamily="34" charset="0"/>
              <a:buChar char="•"/>
            </a:pPr>
            <a:r>
              <a:rPr lang="en-US" dirty="0"/>
              <a:t>The idea that audit logs contain information that can be important to track misuse and intrusion in a system was introduced by this paper too.</a:t>
            </a:r>
          </a:p>
        </p:txBody>
      </p:sp>
      <p:sp>
        <p:nvSpPr>
          <p:cNvPr id="7" name="Hexagon 6">
            <a:extLst>
              <a:ext uri="{FF2B5EF4-FFF2-40B4-BE49-F238E27FC236}">
                <a16:creationId xmlns:a16="http://schemas.microsoft.com/office/drawing/2014/main" id="{9362EFE4-8450-4378-F892-50AB41251891}"/>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7C3611A3-AC1C-5A1C-DCCA-230BD668EC5E}"/>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201591DF-556C-A719-0AC2-BFD09F8B5F59}"/>
              </a:ext>
            </a:extLst>
          </p:cNvPr>
          <p:cNvSpPr/>
          <p:nvPr/>
        </p:nvSpPr>
        <p:spPr>
          <a:xfrm rot="5400000">
            <a:off x="8785412" y="1184250"/>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B18790F0-E6CC-1FCB-C759-AD9296DE4C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ACFFB430-283E-51EF-7904-27FDDB2170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201B5070-9A07-B6E8-FCE3-3EE05B0877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33647" y="1556153"/>
            <a:ext cx="1120589" cy="1120589"/>
          </a:xfrm>
          <a:prstGeom prst="rect">
            <a:avLst/>
          </a:prstGeom>
        </p:spPr>
      </p:pic>
    </p:spTree>
    <p:extLst>
      <p:ext uri="{BB962C8B-B14F-4D97-AF65-F5344CB8AC3E}">
        <p14:creationId xmlns:p14="http://schemas.microsoft.com/office/powerpoint/2010/main" val="232595474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89501-7B0E-382B-6EE7-3ED4CA3D5AC5}"/>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57DB5BF6-3C46-0546-FDE9-D157C4EFF727}"/>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9CEE75E4-A2C2-A858-ED26-BD43B3519164}"/>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8EFDDE7-45A2-15CB-C225-E35AB58A684F}"/>
              </a:ext>
            </a:extLst>
          </p:cNvPr>
          <p:cNvSpPr txBox="1"/>
          <p:nvPr/>
        </p:nvSpPr>
        <p:spPr>
          <a:xfrm>
            <a:off x="205304" y="2560444"/>
            <a:ext cx="8743623" cy="3139321"/>
          </a:xfrm>
          <a:prstGeom prst="rect">
            <a:avLst/>
          </a:prstGeom>
          <a:noFill/>
        </p:spPr>
        <p:txBody>
          <a:bodyPr wrap="square">
            <a:spAutoFit/>
          </a:bodyPr>
          <a:lstStyle/>
          <a:p>
            <a:pPr marL="342900" indent="-342900" algn="just">
              <a:buFont typeface="Arial" panose="020B0604020202020204" pitchFamily="34" charset="0"/>
              <a:buChar char="•"/>
            </a:pPr>
            <a:r>
              <a:rPr lang="en-US" dirty="0"/>
              <a:t>Haystack Labs introduced the first commercial product, Stalker, in the early </a:t>
            </a:r>
            <a:r>
              <a:rPr lang="en-US" dirty="0" err="1"/>
              <a:t>1990’s</a:t>
            </a:r>
            <a:r>
              <a:rPr lang="en-US" dirty="0"/>
              <a:t>, marking the beginning of a variety of commercial IDS. </a:t>
            </a:r>
          </a:p>
          <a:p>
            <a:pPr marL="342900" indent="-342900" algn="just">
              <a:buFont typeface="Arial" panose="020B0604020202020204" pitchFamily="34" charset="0"/>
              <a:buChar char="•"/>
            </a:pPr>
            <a:r>
              <a:rPr lang="en-US" dirty="0"/>
              <a:t>During the same period, Computer Misuse Detection System (</a:t>
            </a:r>
            <a:r>
              <a:rPr lang="en-US" dirty="0" err="1"/>
              <a:t>CMDS</a:t>
            </a:r>
            <a:r>
              <a:rPr lang="en-US" dirty="0"/>
              <a:t>), which was an HIDS was also developed. </a:t>
            </a:r>
          </a:p>
          <a:p>
            <a:pPr marL="342900" indent="-342900" algn="just">
              <a:buFont typeface="Arial" panose="020B0604020202020204" pitchFamily="34" charset="0"/>
              <a:buChar char="•"/>
            </a:pPr>
            <a:r>
              <a:rPr lang="en-US" dirty="0"/>
              <a:t>The US Air Force developed Automated Security Management System (ASIM), which was a scalable and portable network intrusion detection system (NIDS). Their product was succeeded by </a:t>
            </a:r>
            <a:r>
              <a:rPr lang="en-US" dirty="0" err="1"/>
              <a:t>NetRanger</a:t>
            </a:r>
            <a:r>
              <a:rPr lang="en-US" dirty="0"/>
              <a:t>, which was the first commercially available NIDS. </a:t>
            </a:r>
          </a:p>
          <a:p>
            <a:pPr marL="342900" indent="-342900" algn="just">
              <a:buFont typeface="Arial" panose="020B0604020202020204" pitchFamily="34" charset="0"/>
              <a:buChar char="•"/>
            </a:pPr>
            <a:r>
              <a:rPr lang="en-US" dirty="0"/>
              <a:t>This period saw the development of commercially available products from some big companies like Symantec, Cisco, ISS, and many more, making the IDS products more profitable year by year. Before the development of IDS, the market was dominated by firewalls. </a:t>
            </a:r>
          </a:p>
        </p:txBody>
      </p:sp>
      <p:sp>
        <p:nvSpPr>
          <p:cNvPr id="8" name="Title 1">
            <a:extLst>
              <a:ext uri="{FF2B5EF4-FFF2-40B4-BE49-F238E27FC236}">
                <a16:creationId xmlns:a16="http://schemas.microsoft.com/office/drawing/2014/main" id="{A5E3EF26-29AA-6CE2-5FEE-018C95291F40}"/>
              </a:ext>
            </a:extLst>
          </p:cNvPr>
          <p:cNvSpPr>
            <a:spLocks noGrp="1"/>
          </p:cNvSpPr>
          <p:nvPr>
            <p:ph type="title"/>
          </p:nvPr>
        </p:nvSpPr>
        <p:spPr>
          <a:xfrm>
            <a:off x="205305" y="1556153"/>
            <a:ext cx="8743623" cy="792656"/>
          </a:xfrm>
        </p:spPr>
        <p:txBody>
          <a:bodyPr anchor="b">
            <a:normAutofit fontScale="90000"/>
          </a:bodyPr>
          <a:lstStyle/>
          <a:p>
            <a:r>
              <a:rPr lang="en-US" sz="4400" b="1" dirty="0">
                <a:latin typeface="Arial Black" panose="020B0A04020102020204" pitchFamily="34" charset="0"/>
              </a:rPr>
              <a:t>Commercialization of IDS </a:t>
            </a:r>
            <a:br>
              <a:rPr lang="en-US" sz="4400" b="1" dirty="0">
                <a:latin typeface="Arial Black" panose="020B0A04020102020204" pitchFamily="34" charset="0"/>
              </a:rPr>
            </a:br>
            <a:r>
              <a:rPr lang="en-US" sz="4400" b="1" dirty="0">
                <a:latin typeface="Arial Black" panose="020B0A04020102020204" pitchFamily="34" charset="0"/>
              </a:rPr>
              <a:t>(Mid-</a:t>
            </a:r>
            <a:r>
              <a:rPr lang="en-US" sz="4400" b="1" dirty="0" err="1">
                <a:latin typeface="Arial Black" panose="020B0A04020102020204" pitchFamily="34" charset="0"/>
              </a:rPr>
              <a:t>1990s</a:t>
            </a:r>
            <a:r>
              <a:rPr lang="en-US" sz="4400" b="1" dirty="0">
                <a:latin typeface="Arial Black" panose="020B0A04020102020204" pitchFamily="34" charset="0"/>
              </a:rPr>
              <a:t>-2005)</a:t>
            </a:r>
            <a:endParaRPr lang="en-US" b="1" dirty="0">
              <a:latin typeface="Arial Black" panose="020B0A04020102020204" pitchFamily="34" charset="0"/>
            </a:endParaRPr>
          </a:p>
        </p:txBody>
      </p:sp>
      <p:sp>
        <p:nvSpPr>
          <p:cNvPr id="9" name="Hexagon 8">
            <a:extLst>
              <a:ext uri="{FF2B5EF4-FFF2-40B4-BE49-F238E27FC236}">
                <a16:creationId xmlns:a16="http://schemas.microsoft.com/office/drawing/2014/main" id="{95F79740-53AA-F77A-EF24-A6E703AC61BD}"/>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A86730F3-2AFF-CBD8-452C-537D67EFA0C0}"/>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7B5F83F9-B52F-5B6B-3CDD-809619F550C0}"/>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D98231BD-0D6B-5F7E-670D-590109B1F593}"/>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689716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4"/>
            </a:gs>
            <a:gs pos="100000">
              <a:srgbClr val="F69616"/>
            </a:gs>
            <a:gs pos="0">
              <a:schemeClr val="accent4">
                <a:lumMod val="40000"/>
                <a:lumOff val="60000"/>
              </a:schemeClr>
            </a:gs>
          </a:gsLst>
          <a:lin ang="5400000" scaled="1"/>
        </a:gra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455054EB-0C36-79EF-6EE9-C957AD884609}"/>
              </a:ext>
            </a:extLst>
          </p:cNvPr>
          <p:cNvSpPr/>
          <p:nvPr/>
        </p:nvSpPr>
        <p:spPr>
          <a:xfrm rot="5400000">
            <a:off x="2559436" y="-7161695"/>
            <a:ext cx="12805637" cy="9180294"/>
          </a:xfrm>
          <a:custGeom>
            <a:avLst/>
            <a:gdLst>
              <a:gd name="connsiteX0" fmla="*/ 9825327 w 12805637"/>
              <a:gd name="connsiteY0" fmla="*/ 2593257 h 9180294"/>
              <a:gd name="connsiteX1" fmla="*/ 10456326 w 12805637"/>
              <a:gd name="connsiteY1" fmla="*/ 1331259 h 9180294"/>
              <a:gd name="connsiteX2" fmla="*/ 12174637 w 12805637"/>
              <a:gd name="connsiteY2" fmla="*/ 1331259 h 9180294"/>
              <a:gd name="connsiteX3" fmla="*/ 12805637 w 12805637"/>
              <a:gd name="connsiteY3" fmla="*/ 2593257 h 9180294"/>
              <a:gd name="connsiteX4" fmla="*/ 12174637 w 12805637"/>
              <a:gd name="connsiteY4" fmla="*/ 3855253 h 9180294"/>
              <a:gd name="connsiteX5" fmla="*/ 10456326 w 12805637"/>
              <a:gd name="connsiteY5" fmla="*/ 3855253 h 9180294"/>
              <a:gd name="connsiteX6" fmla="*/ 9825327 w 12805637"/>
              <a:gd name="connsiteY6" fmla="*/ 5255777 h 9180294"/>
              <a:gd name="connsiteX7" fmla="*/ 10456326 w 12805637"/>
              <a:gd name="connsiteY7" fmla="*/ 3993779 h 9180294"/>
              <a:gd name="connsiteX8" fmla="*/ 12174637 w 12805637"/>
              <a:gd name="connsiteY8" fmla="*/ 3993779 h 9180294"/>
              <a:gd name="connsiteX9" fmla="*/ 12805637 w 12805637"/>
              <a:gd name="connsiteY9" fmla="*/ 5255777 h 9180294"/>
              <a:gd name="connsiteX10" fmla="*/ 12174637 w 12805637"/>
              <a:gd name="connsiteY10" fmla="*/ 6517772 h 9180294"/>
              <a:gd name="connsiteX11" fmla="*/ 10456326 w 12805637"/>
              <a:gd name="connsiteY11" fmla="*/ 6517772 h 9180294"/>
              <a:gd name="connsiteX12" fmla="*/ 7368996 w 12805637"/>
              <a:gd name="connsiteY12" fmla="*/ 3924519 h 9180294"/>
              <a:gd name="connsiteX13" fmla="*/ 7999995 w 12805637"/>
              <a:gd name="connsiteY13" fmla="*/ 2662521 h 9180294"/>
              <a:gd name="connsiteX14" fmla="*/ 9718307 w 12805637"/>
              <a:gd name="connsiteY14" fmla="*/ 2662521 h 9180294"/>
              <a:gd name="connsiteX15" fmla="*/ 10349306 w 12805637"/>
              <a:gd name="connsiteY15" fmla="*/ 3924519 h 9180294"/>
              <a:gd name="connsiteX16" fmla="*/ 9718307 w 12805637"/>
              <a:gd name="connsiteY16" fmla="*/ 5186515 h 9180294"/>
              <a:gd name="connsiteX17" fmla="*/ 7999995 w 12805637"/>
              <a:gd name="connsiteY17" fmla="*/ 5186515 h 9180294"/>
              <a:gd name="connsiteX18" fmla="*/ 7368996 w 12805637"/>
              <a:gd name="connsiteY18" fmla="*/ 6587038 h 9180294"/>
              <a:gd name="connsiteX19" fmla="*/ 7999995 w 12805637"/>
              <a:gd name="connsiteY19" fmla="*/ 5325041 h 9180294"/>
              <a:gd name="connsiteX20" fmla="*/ 9718307 w 12805637"/>
              <a:gd name="connsiteY20" fmla="*/ 5325041 h 9180294"/>
              <a:gd name="connsiteX21" fmla="*/ 10349306 w 12805637"/>
              <a:gd name="connsiteY21" fmla="*/ 6587038 h 9180294"/>
              <a:gd name="connsiteX22" fmla="*/ 9718307 w 12805637"/>
              <a:gd name="connsiteY22" fmla="*/ 7849034 h 9180294"/>
              <a:gd name="connsiteX23" fmla="*/ 7999995 w 12805637"/>
              <a:gd name="connsiteY23" fmla="*/ 7849034 h 9180294"/>
              <a:gd name="connsiteX24" fmla="*/ 7368995 w 12805637"/>
              <a:gd name="connsiteY24" fmla="*/ 1261996 h 9180294"/>
              <a:gd name="connsiteX25" fmla="*/ 7999994 w 12805637"/>
              <a:gd name="connsiteY25" fmla="*/ 0 h 9180294"/>
              <a:gd name="connsiteX26" fmla="*/ 9718306 w 12805637"/>
              <a:gd name="connsiteY26" fmla="*/ 0 h 9180294"/>
              <a:gd name="connsiteX27" fmla="*/ 10349305 w 12805637"/>
              <a:gd name="connsiteY27" fmla="*/ 1261996 h 9180294"/>
              <a:gd name="connsiteX28" fmla="*/ 9718306 w 12805637"/>
              <a:gd name="connsiteY28" fmla="*/ 2523993 h 9180294"/>
              <a:gd name="connsiteX29" fmla="*/ 7999994 w 12805637"/>
              <a:gd name="connsiteY29" fmla="*/ 2523993 h 9180294"/>
              <a:gd name="connsiteX30" fmla="*/ 4912666 w 12805637"/>
              <a:gd name="connsiteY30" fmla="*/ 7918298 h 9180294"/>
              <a:gd name="connsiteX31" fmla="*/ 5543664 w 12805637"/>
              <a:gd name="connsiteY31" fmla="*/ 6656301 h 9180294"/>
              <a:gd name="connsiteX32" fmla="*/ 7261975 w 12805637"/>
              <a:gd name="connsiteY32" fmla="*/ 6656301 h 9180294"/>
              <a:gd name="connsiteX33" fmla="*/ 7892974 w 12805637"/>
              <a:gd name="connsiteY33" fmla="*/ 7918298 h 9180294"/>
              <a:gd name="connsiteX34" fmla="*/ 7261975 w 12805637"/>
              <a:gd name="connsiteY34" fmla="*/ 9180294 h 9180294"/>
              <a:gd name="connsiteX35" fmla="*/ 5543664 w 12805637"/>
              <a:gd name="connsiteY35" fmla="*/ 9180294 h 9180294"/>
              <a:gd name="connsiteX36" fmla="*/ 4912665 w 12805637"/>
              <a:gd name="connsiteY36" fmla="*/ 5255779 h 9180294"/>
              <a:gd name="connsiteX37" fmla="*/ 5543664 w 12805637"/>
              <a:gd name="connsiteY37" fmla="*/ 3993781 h 9180294"/>
              <a:gd name="connsiteX38" fmla="*/ 7261975 w 12805637"/>
              <a:gd name="connsiteY38" fmla="*/ 3993781 h 9180294"/>
              <a:gd name="connsiteX39" fmla="*/ 7892974 w 12805637"/>
              <a:gd name="connsiteY39" fmla="*/ 5255779 h 9180294"/>
              <a:gd name="connsiteX40" fmla="*/ 7261975 w 12805637"/>
              <a:gd name="connsiteY40" fmla="*/ 6517774 h 9180294"/>
              <a:gd name="connsiteX41" fmla="*/ 5543664 w 12805637"/>
              <a:gd name="connsiteY41" fmla="*/ 6517774 h 9180294"/>
              <a:gd name="connsiteX42" fmla="*/ 4912665 w 12805637"/>
              <a:gd name="connsiteY42" fmla="*/ 2593257 h 9180294"/>
              <a:gd name="connsiteX43" fmla="*/ 5543663 w 12805637"/>
              <a:gd name="connsiteY43" fmla="*/ 1331261 h 9180294"/>
              <a:gd name="connsiteX44" fmla="*/ 7261974 w 12805637"/>
              <a:gd name="connsiteY44" fmla="*/ 1331261 h 9180294"/>
              <a:gd name="connsiteX45" fmla="*/ 7892973 w 12805637"/>
              <a:gd name="connsiteY45" fmla="*/ 2593257 h 9180294"/>
              <a:gd name="connsiteX46" fmla="*/ 7261974 w 12805637"/>
              <a:gd name="connsiteY46" fmla="*/ 3855253 h 9180294"/>
              <a:gd name="connsiteX47" fmla="*/ 5543663 w 12805637"/>
              <a:gd name="connsiteY47" fmla="*/ 3855253 h 9180294"/>
              <a:gd name="connsiteX48" fmla="*/ 2456334 w 12805637"/>
              <a:gd name="connsiteY48" fmla="*/ 6587038 h 9180294"/>
              <a:gd name="connsiteX49" fmla="*/ 3087333 w 12805637"/>
              <a:gd name="connsiteY49" fmla="*/ 5325041 h 9180294"/>
              <a:gd name="connsiteX50" fmla="*/ 4805645 w 12805637"/>
              <a:gd name="connsiteY50" fmla="*/ 5325041 h 9180294"/>
              <a:gd name="connsiteX51" fmla="*/ 5436644 w 12805637"/>
              <a:gd name="connsiteY51" fmla="*/ 6587038 h 9180294"/>
              <a:gd name="connsiteX52" fmla="*/ 4805645 w 12805637"/>
              <a:gd name="connsiteY52" fmla="*/ 7849034 h 9180294"/>
              <a:gd name="connsiteX53" fmla="*/ 3087333 w 12805637"/>
              <a:gd name="connsiteY53" fmla="*/ 7849034 h 9180294"/>
              <a:gd name="connsiteX54" fmla="*/ 2456334 w 12805637"/>
              <a:gd name="connsiteY54" fmla="*/ 3924519 h 9180294"/>
              <a:gd name="connsiteX55" fmla="*/ 3087333 w 12805637"/>
              <a:gd name="connsiteY55" fmla="*/ 2662521 h 9180294"/>
              <a:gd name="connsiteX56" fmla="*/ 4805645 w 12805637"/>
              <a:gd name="connsiteY56" fmla="*/ 2662521 h 9180294"/>
              <a:gd name="connsiteX57" fmla="*/ 5436644 w 12805637"/>
              <a:gd name="connsiteY57" fmla="*/ 3924519 h 9180294"/>
              <a:gd name="connsiteX58" fmla="*/ 4805645 w 12805637"/>
              <a:gd name="connsiteY58" fmla="*/ 5186515 h 9180294"/>
              <a:gd name="connsiteX59" fmla="*/ 3087333 w 12805637"/>
              <a:gd name="connsiteY59" fmla="*/ 5186515 h 9180294"/>
              <a:gd name="connsiteX60" fmla="*/ 2456333 w 12805637"/>
              <a:gd name="connsiteY60" fmla="*/ 1261996 h 9180294"/>
              <a:gd name="connsiteX61" fmla="*/ 3087332 w 12805637"/>
              <a:gd name="connsiteY61" fmla="*/ 0 h 9180294"/>
              <a:gd name="connsiteX62" fmla="*/ 4805643 w 12805637"/>
              <a:gd name="connsiteY62" fmla="*/ 0 h 9180294"/>
              <a:gd name="connsiteX63" fmla="*/ 5436643 w 12805637"/>
              <a:gd name="connsiteY63" fmla="*/ 1261996 h 9180294"/>
              <a:gd name="connsiteX64" fmla="*/ 4805643 w 12805637"/>
              <a:gd name="connsiteY64" fmla="*/ 2523993 h 9180294"/>
              <a:gd name="connsiteX65" fmla="*/ 3087332 w 12805637"/>
              <a:gd name="connsiteY65" fmla="*/ 2523993 h 9180294"/>
              <a:gd name="connsiteX66" fmla="*/ 0 w 12805637"/>
              <a:gd name="connsiteY66" fmla="*/ 5255775 h 9180294"/>
              <a:gd name="connsiteX67" fmla="*/ 630999 w 12805637"/>
              <a:gd name="connsiteY67" fmla="*/ 3993779 h 9180294"/>
              <a:gd name="connsiteX68" fmla="*/ 2349311 w 12805637"/>
              <a:gd name="connsiteY68" fmla="*/ 3993779 h 9180294"/>
              <a:gd name="connsiteX69" fmla="*/ 2980310 w 12805637"/>
              <a:gd name="connsiteY69" fmla="*/ 5255775 h 9180294"/>
              <a:gd name="connsiteX70" fmla="*/ 2349311 w 12805637"/>
              <a:gd name="connsiteY70" fmla="*/ 6517771 h 9180294"/>
              <a:gd name="connsiteX71" fmla="*/ 630999 w 12805637"/>
              <a:gd name="connsiteY71" fmla="*/ 6517771 h 9180294"/>
              <a:gd name="connsiteX72" fmla="*/ 0 w 12805637"/>
              <a:gd name="connsiteY72" fmla="*/ 2593255 h 9180294"/>
              <a:gd name="connsiteX73" fmla="*/ 630999 w 12805637"/>
              <a:gd name="connsiteY73" fmla="*/ 1331259 h 9180294"/>
              <a:gd name="connsiteX74" fmla="*/ 2349311 w 12805637"/>
              <a:gd name="connsiteY74" fmla="*/ 1331259 h 9180294"/>
              <a:gd name="connsiteX75" fmla="*/ 2980310 w 12805637"/>
              <a:gd name="connsiteY75" fmla="*/ 2593255 h 9180294"/>
              <a:gd name="connsiteX76" fmla="*/ 2349311 w 12805637"/>
              <a:gd name="connsiteY76" fmla="*/ 3855251 h 9180294"/>
              <a:gd name="connsiteX77" fmla="*/ 630999 w 12805637"/>
              <a:gd name="connsiteY77" fmla="*/ 3855251 h 918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2805637" h="9180294">
                <a:moveTo>
                  <a:pt x="9825327" y="2593257"/>
                </a:moveTo>
                <a:lnTo>
                  <a:pt x="10456326" y="1331259"/>
                </a:lnTo>
                <a:lnTo>
                  <a:pt x="12174637" y="1331259"/>
                </a:lnTo>
                <a:lnTo>
                  <a:pt x="12805637" y="2593257"/>
                </a:lnTo>
                <a:lnTo>
                  <a:pt x="12174637" y="3855253"/>
                </a:lnTo>
                <a:lnTo>
                  <a:pt x="10456326" y="3855253"/>
                </a:lnTo>
                <a:close/>
                <a:moveTo>
                  <a:pt x="9825327" y="5255777"/>
                </a:moveTo>
                <a:lnTo>
                  <a:pt x="10456326" y="3993779"/>
                </a:lnTo>
                <a:lnTo>
                  <a:pt x="12174637" y="3993779"/>
                </a:lnTo>
                <a:lnTo>
                  <a:pt x="12805637" y="5255777"/>
                </a:lnTo>
                <a:lnTo>
                  <a:pt x="12174637" y="6517772"/>
                </a:lnTo>
                <a:lnTo>
                  <a:pt x="10456326" y="6517772"/>
                </a:lnTo>
                <a:close/>
                <a:moveTo>
                  <a:pt x="7368996" y="3924519"/>
                </a:moveTo>
                <a:lnTo>
                  <a:pt x="7999995" y="2662521"/>
                </a:lnTo>
                <a:lnTo>
                  <a:pt x="9718307" y="2662521"/>
                </a:lnTo>
                <a:lnTo>
                  <a:pt x="10349306" y="3924519"/>
                </a:lnTo>
                <a:lnTo>
                  <a:pt x="9718307" y="5186515"/>
                </a:lnTo>
                <a:lnTo>
                  <a:pt x="7999995" y="5186515"/>
                </a:lnTo>
                <a:close/>
                <a:moveTo>
                  <a:pt x="7368996" y="6587038"/>
                </a:moveTo>
                <a:lnTo>
                  <a:pt x="7999995" y="5325041"/>
                </a:lnTo>
                <a:lnTo>
                  <a:pt x="9718307" y="5325041"/>
                </a:lnTo>
                <a:lnTo>
                  <a:pt x="10349306" y="6587038"/>
                </a:lnTo>
                <a:lnTo>
                  <a:pt x="9718307" y="7849034"/>
                </a:lnTo>
                <a:lnTo>
                  <a:pt x="7999995" y="7849034"/>
                </a:lnTo>
                <a:close/>
                <a:moveTo>
                  <a:pt x="7368995" y="1261996"/>
                </a:moveTo>
                <a:lnTo>
                  <a:pt x="7999994" y="0"/>
                </a:lnTo>
                <a:lnTo>
                  <a:pt x="9718306" y="0"/>
                </a:lnTo>
                <a:lnTo>
                  <a:pt x="10349305" y="1261996"/>
                </a:lnTo>
                <a:lnTo>
                  <a:pt x="9718306" y="2523993"/>
                </a:lnTo>
                <a:lnTo>
                  <a:pt x="7999994" y="2523993"/>
                </a:lnTo>
                <a:close/>
                <a:moveTo>
                  <a:pt x="4912666" y="7918298"/>
                </a:moveTo>
                <a:lnTo>
                  <a:pt x="5543664" y="6656301"/>
                </a:lnTo>
                <a:lnTo>
                  <a:pt x="7261975" y="6656301"/>
                </a:lnTo>
                <a:lnTo>
                  <a:pt x="7892974" y="7918298"/>
                </a:lnTo>
                <a:lnTo>
                  <a:pt x="7261975" y="9180294"/>
                </a:lnTo>
                <a:lnTo>
                  <a:pt x="5543664" y="9180294"/>
                </a:lnTo>
                <a:close/>
                <a:moveTo>
                  <a:pt x="4912665" y="5255779"/>
                </a:moveTo>
                <a:lnTo>
                  <a:pt x="5543664" y="3993781"/>
                </a:lnTo>
                <a:lnTo>
                  <a:pt x="7261975" y="3993781"/>
                </a:lnTo>
                <a:lnTo>
                  <a:pt x="7892974" y="5255779"/>
                </a:lnTo>
                <a:lnTo>
                  <a:pt x="7261975" y="6517774"/>
                </a:lnTo>
                <a:lnTo>
                  <a:pt x="5543664" y="6517774"/>
                </a:lnTo>
                <a:close/>
                <a:moveTo>
                  <a:pt x="4912665" y="2593257"/>
                </a:moveTo>
                <a:lnTo>
                  <a:pt x="5543663" y="1331261"/>
                </a:lnTo>
                <a:lnTo>
                  <a:pt x="7261974" y="1331261"/>
                </a:lnTo>
                <a:lnTo>
                  <a:pt x="7892973" y="2593257"/>
                </a:lnTo>
                <a:lnTo>
                  <a:pt x="7261974" y="3855253"/>
                </a:lnTo>
                <a:lnTo>
                  <a:pt x="5543663" y="3855253"/>
                </a:lnTo>
                <a:close/>
                <a:moveTo>
                  <a:pt x="2456334" y="6587038"/>
                </a:moveTo>
                <a:lnTo>
                  <a:pt x="3087333" y="5325041"/>
                </a:lnTo>
                <a:lnTo>
                  <a:pt x="4805645" y="5325041"/>
                </a:lnTo>
                <a:lnTo>
                  <a:pt x="5436644" y="6587038"/>
                </a:lnTo>
                <a:lnTo>
                  <a:pt x="4805645" y="7849034"/>
                </a:lnTo>
                <a:lnTo>
                  <a:pt x="3087333" y="7849034"/>
                </a:lnTo>
                <a:close/>
                <a:moveTo>
                  <a:pt x="2456334" y="3924519"/>
                </a:moveTo>
                <a:lnTo>
                  <a:pt x="3087333" y="2662521"/>
                </a:lnTo>
                <a:lnTo>
                  <a:pt x="4805645" y="2662521"/>
                </a:lnTo>
                <a:lnTo>
                  <a:pt x="5436644" y="3924519"/>
                </a:lnTo>
                <a:lnTo>
                  <a:pt x="4805645" y="5186515"/>
                </a:lnTo>
                <a:lnTo>
                  <a:pt x="3087333" y="5186515"/>
                </a:lnTo>
                <a:close/>
                <a:moveTo>
                  <a:pt x="2456333" y="1261996"/>
                </a:moveTo>
                <a:lnTo>
                  <a:pt x="3087332" y="0"/>
                </a:lnTo>
                <a:lnTo>
                  <a:pt x="4805643" y="0"/>
                </a:lnTo>
                <a:lnTo>
                  <a:pt x="5436643" y="1261996"/>
                </a:lnTo>
                <a:lnTo>
                  <a:pt x="4805643" y="2523993"/>
                </a:lnTo>
                <a:lnTo>
                  <a:pt x="3087332" y="2523993"/>
                </a:lnTo>
                <a:close/>
                <a:moveTo>
                  <a:pt x="0" y="5255775"/>
                </a:moveTo>
                <a:lnTo>
                  <a:pt x="630999" y="3993779"/>
                </a:lnTo>
                <a:lnTo>
                  <a:pt x="2349311" y="3993779"/>
                </a:lnTo>
                <a:lnTo>
                  <a:pt x="2980310" y="5255775"/>
                </a:lnTo>
                <a:lnTo>
                  <a:pt x="2349311" y="6517771"/>
                </a:lnTo>
                <a:lnTo>
                  <a:pt x="630999" y="6517771"/>
                </a:lnTo>
                <a:close/>
                <a:moveTo>
                  <a:pt x="0" y="2593255"/>
                </a:moveTo>
                <a:lnTo>
                  <a:pt x="630999" y="1331259"/>
                </a:lnTo>
                <a:lnTo>
                  <a:pt x="2349311" y="1331259"/>
                </a:lnTo>
                <a:lnTo>
                  <a:pt x="2980310" y="2593255"/>
                </a:lnTo>
                <a:lnTo>
                  <a:pt x="2349311" y="3855251"/>
                </a:lnTo>
                <a:lnTo>
                  <a:pt x="630999" y="3855251"/>
                </a:lnTo>
                <a:close/>
              </a:path>
            </a:pathLst>
          </a:custGeom>
          <a:blipFill dpi="0" rotWithShape="0">
            <a:blip r:embed="rId2"/>
            <a:srcRect/>
            <a:stretch>
              <a:fillRect/>
            </a:stretch>
          </a:blipFill>
          <a:ln>
            <a:noFill/>
          </a:ln>
          <a:effectLst>
            <a:innerShdw blurRad="381000" dist="177800">
              <a:prstClr val="black">
                <a:alpha val="0"/>
              </a:prstClr>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endParaRPr lang="en-US" dirty="0"/>
          </a:p>
        </p:txBody>
      </p:sp>
      <p:sp>
        <p:nvSpPr>
          <p:cNvPr id="5" name="Title 1">
            <a:extLst>
              <a:ext uri="{FF2B5EF4-FFF2-40B4-BE49-F238E27FC236}">
                <a16:creationId xmlns:a16="http://schemas.microsoft.com/office/drawing/2014/main" id="{735AB893-E50E-0144-1173-3004F3427E8C}"/>
              </a:ext>
            </a:extLst>
          </p:cNvPr>
          <p:cNvSpPr>
            <a:spLocks noGrp="1"/>
          </p:cNvSpPr>
          <p:nvPr>
            <p:ph type="title"/>
          </p:nvPr>
        </p:nvSpPr>
        <p:spPr>
          <a:xfrm>
            <a:off x="241164" y="2596059"/>
            <a:ext cx="6798541" cy="792656"/>
          </a:xfrm>
        </p:spPr>
        <p:txBody>
          <a:bodyPr anchor="b">
            <a:normAutofit/>
          </a:bodyPr>
          <a:lstStyle/>
          <a:p>
            <a:r>
              <a:rPr lang="en-US" b="1" dirty="0">
                <a:latin typeface="Arial Black" panose="020B0A04020102020204" pitchFamily="34" charset="0"/>
              </a:rPr>
              <a:t>Definition</a:t>
            </a:r>
          </a:p>
        </p:txBody>
      </p:sp>
      <p:pic>
        <p:nvPicPr>
          <p:cNvPr id="6" name="Picture 5">
            <a:extLst>
              <a:ext uri="{FF2B5EF4-FFF2-40B4-BE49-F238E27FC236}">
                <a16:creationId xmlns:a16="http://schemas.microsoft.com/office/drawing/2014/main" id="{A47808FF-81C3-8668-063D-368DEA855F45}"/>
              </a:ext>
            </a:extLst>
          </p:cNvPr>
          <p:cNvPicPr>
            <a:picLocks noChangeAspect="1"/>
          </p:cNvPicPr>
          <p:nvPr/>
        </p:nvPicPr>
        <p:blipFill>
          <a:blip r:embed="rId3"/>
          <a:stretch>
            <a:fillRect/>
          </a:stretch>
        </p:blipFill>
        <p:spPr>
          <a:xfrm>
            <a:off x="312882" y="3800615"/>
            <a:ext cx="9535002" cy="2284803"/>
          </a:xfrm>
          <a:prstGeom prst="rect">
            <a:avLst/>
          </a:prstGeom>
        </p:spPr>
      </p:pic>
    </p:spTree>
    <p:extLst>
      <p:ext uri="{BB962C8B-B14F-4D97-AF65-F5344CB8AC3E}">
        <p14:creationId xmlns:p14="http://schemas.microsoft.com/office/powerpoint/2010/main" val="382184651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3C407-E4B5-75AB-09DA-0C28002F00F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18B71F2-35C6-D9A4-D1AD-30A739B7163B}"/>
              </a:ext>
            </a:extLst>
          </p:cNvPr>
          <p:cNvSpPr>
            <a:spLocks noGrp="1"/>
          </p:cNvSpPr>
          <p:nvPr>
            <p:ph type="title"/>
          </p:nvPr>
        </p:nvSpPr>
        <p:spPr>
          <a:xfrm>
            <a:off x="205305" y="734854"/>
            <a:ext cx="8127389" cy="792656"/>
          </a:xfrm>
        </p:spPr>
        <p:txBody>
          <a:bodyPr anchor="b">
            <a:normAutofit fontScale="90000"/>
          </a:bodyPr>
          <a:lstStyle/>
          <a:p>
            <a:r>
              <a:rPr lang="en-US" sz="4400" b="1" dirty="0">
                <a:latin typeface="Arial Black" panose="020B0A04020102020204" pitchFamily="34" charset="0"/>
              </a:rPr>
              <a:t>Commercialization of IDS </a:t>
            </a:r>
            <a:br>
              <a:rPr lang="en-US" sz="4400" b="1" dirty="0">
                <a:latin typeface="Arial Black" panose="020B0A04020102020204" pitchFamily="34" charset="0"/>
              </a:rPr>
            </a:br>
            <a:r>
              <a:rPr lang="en-US" sz="4400" b="1" dirty="0">
                <a:latin typeface="Arial Black" panose="020B0A04020102020204" pitchFamily="34" charset="0"/>
              </a:rPr>
              <a:t>(Mid-</a:t>
            </a:r>
            <a:r>
              <a:rPr lang="en-US" sz="4400" b="1" dirty="0" err="1">
                <a:latin typeface="Arial Black" panose="020B0A04020102020204" pitchFamily="34" charset="0"/>
              </a:rPr>
              <a:t>1990s</a:t>
            </a:r>
            <a:r>
              <a:rPr lang="en-US" sz="4400" b="1" dirty="0">
                <a:latin typeface="Arial Black" panose="020B0A04020102020204" pitchFamily="34" charset="0"/>
              </a:rPr>
              <a:t>-2005)</a:t>
            </a:r>
            <a:endParaRPr lang="en-US" b="1" dirty="0">
              <a:latin typeface="Arial Black" panose="020B0A04020102020204" pitchFamily="34" charset="0"/>
            </a:endParaRPr>
          </a:p>
        </p:txBody>
      </p:sp>
      <p:sp>
        <p:nvSpPr>
          <p:cNvPr id="6" name="TextBox 5">
            <a:extLst>
              <a:ext uri="{FF2B5EF4-FFF2-40B4-BE49-F238E27FC236}">
                <a16:creationId xmlns:a16="http://schemas.microsoft.com/office/drawing/2014/main" id="{C850B472-53C6-51D0-B91E-E5B24B9BB0DC}"/>
              </a:ext>
            </a:extLst>
          </p:cNvPr>
          <p:cNvSpPr txBox="1"/>
          <p:nvPr/>
        </p:nvSpPr>
        <p:spPr>
          <a:xfrm>
            <a:off x="48245" y="1760370"/>
            <a:ext cx="7809322" cy="4524315"/>
          </a:xfrm>
          <a:prstGeom prst="rect">
            <a:avLst/>
          </a:prstGeom>
          <a:noFill/>
        </p:spPr>
        <p:txBody>
          <a:bodyPr wrap="square">
            <a:spAutoFit/>
          </a:bodyPr>
          <a:lstStyle/>
          <a:p>
            <a:pPr marL="342900" indent="-342900" algn="just">
              <a:buFont typeface="Arial" panose="020B0604020202020204" pitchFamily="34" charset="0"/>
              <a:buChar char="•"/>
            </a:pPr>
            <a:r>
              <a:rPr lang="en-US" dirty="0"/>
              <a:t>Firewalls were available commercially from the early </a:t>
            </a:r>
            <a:r>
              <a:rPr lang="en-US" dirty="0" err="1"/>
              <a:t>1980s</a:t>
            </a:r>
            <a:r>
              <a:rPr lang="en-US" dirty="0"/>
              <a:t>. The first generation of firewalls, also called the packet filters, mainly monitored a network and checked the IP, ports, and protocols used. They could filter packets based on some predefined rules and could not store any stateful information about the network. </a:t>
            </a:r>
          </a:p>
          <a:p>
            <a:pPr marL="342900" indent="-342900" algn="just">
              <a:buFont typeface="Arial" panose="020B0604020202020204" pitchFamily="34" charset="0"/>
              <a:buChar char="•"/>
            </a:pPr>
            <a:r>
              <a:rPr lang="en-US" dirty="0"/>
              <a:t>These firewalls were used till the early </a:t>
            </a:r>
            <a:r>
              <a:rPr lang="en-US" dirty="0" err="1"/>
              <a:t>1990s</a:t>
            </a:r>
            <a:r>
              <a:rPr lang="en-US" dirty="0"/>
              <a:t>. In 1989, the next generation of firewalls, called stateful inspection filters, were developed. They could do what packet filters did, but could also retain information about the connection, and they could then block traffic based on more complicated rules and not just on ports, IPs, and protocols. </a:t>
            </a:r>
          </a:p>
          <a:p>
            <a:pPr marL="342900" indent="-342900" algn="just">
              <a:buFont typeface="Arial" panose="020B0604020202020204" pitchFamily="34" charset="0"/>
              <a:buChar char="•"/>
            </a:pPr>
            <a:r>
              <a:rPr lang="en-US" dirty="0"/>
              <a:t>The third generation of firewalls were developed in the mid-</a:t>
            </a:r>
            <a:r>
              <a:rPr lang="en-US" dirty="0" err="1"/>
              <a:t>1990s</a:t>
            </a:r>
            <a:r>
              <a:rPr lang="en-US" dirty="0"/>
              <a:t>, which could retain state information, and could monitor and understand certain application layer protocols; thus, they were known as application layer firewalls. Since the firewalls before 2000 were simple, they could process network traffic quickly, making them very effective for the time. Firewalls were the go-to tool to counter against security threats. </a:t>
            </a:r>
          </a:p>
        </p:txBody>
      </p:sp>
      <p:sp>
        <p:nvSpPr>
          <p:cNvPr id="7" name="Hexagon 6">
            <a:extLst>
              <a:ext uri="{FF2B5EF4-FFF2-40B4-BE49-F238E27FC236}">
                <a16:creationId xmlns:a16="http://schemas.microsoft.com/office/drawing/2014/main" id="{768A4C9E-5A46-2A75-5389-5C321348C59F}"/>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59C43B82-E9F9-D8AE-0D67-3B4BA5AA406D}"/>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FD4121C9-298A-5508-AC50-F3F5D69EA68A}"/>
              </a:ext>
            </a:extLst>
          </p:cNvPr>
          <p:cNvSpPr/>
          <p:nvPr/>
        </p:nvSpPr>
        <p:spPr>
          <a:xfrm rot="5400000">
            <a:off x="8785412" y="1184250"/>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6917D220-E341-72A7-7094-21B5CE1C81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F3F0A3A6-E9EC-96D3-6CFD-EB4E4A5B57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6DA0BC5D-C742-5059-BC08-2DE11A11EF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33647" y="1556153"/>
            <a:ext cx="1120589" cy="1120589"/>
          </a:xfrm>
          <a:prstGeom prst="rect">
            <a:avLst/>
          </a:prstGeom>
        </p:spPr>
      </p:pic>
    </p:spTree>
    <p:extLst>
      <p:ext uri="{BB962C8B-B14F-4D97-AF65-F5344CB8AC3E}">
        <p14:creationId xmlns:p14="http://schemas.microsoft.com/office/powerpoint/2010/main" val="2441784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6C042-997F-88E2-415F-68D53804CC81}"/>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02C65E0B-4BB5-1800-1C30-357A473DEAD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FDA97690-D7C7-FE72-5785-F16A4031BF03}"/>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772C9A4-2652-1BF3-9605-EAA3D47EA697}"/>
              </a:ext>
            </a:extLst>
          </p:cNvPr>
          <p:cNvSpPr txBox="1"/>
          <p:nvPr/>
        </p:nvSpPr>
        <p:spPr>
          <a:xfrm>
            <a:off x="104418" y="1545840"/>
            <a:ext cx="9271230" cy="3693319"/>
          </a:xfrm>
          <a:prstGeom prst="rect">
            <a:avLst/>
          </a:prstGeom>
          <a:noFill/>
        </p:spPr>
        <p:txBody>
          <a:bodyPr wrap="square">
            <a:spAutoFit/>
          </a:bodyPr>
          <a:lstStyle/>
          <a:p>
            <a:pPr marL="342900" indent="-342900" algn="just">
              <a:buFont typeface="Arial" panose="020B0604020202020204" pitchFamily="34" charset="0"/>
              <a:buChar char="•"/>
            </a:pPr>
            <a:r>
              <a:rPr lang="en-US" dirty="0"/>
              <a:t>New kinds of attacks came along in the </a:t>
            </a:r>
            <a:r>
              <a:rPr lang="en-US" dirty="0" err="1"/>
              <a:t>2000s</a:t>
            </a:r>
            <a:r>
              <a:rPr lang="en-US" dirty="0"/>
              <a:t>, like SQL Injection, which could use legitimate IPs, ports, and protocols, that made firewalls useless against those attacks. To protect an organization from these novel attacks, security professionals started using IDS alongside a firewall, where an IDS could detect an intrusion and sound an alarm to let system administrators know about the intrusion.</a:t>
            </a:r>
          </a:p>
          <a:p>
            <a:pPr marL="342900" indent="-342900" algn="just">
              <a:buFont typeface="Arial" panose="020B0604020202020204" pitchFamily="34" charset="0"/>
              <a:buChar char="•"/>
            </a:pPr>
            <a:r>
              <a:rPr lang="en-US" dirty="0"/>
              <a:t>Another interesting development taking place during the same time period was an introduction of IPS, which could sit inline at the perimeter of the network, and has the ability to block any incoming traffic that it categorizes as malicious. It could also alert a system administrator, just like an IDS, who could handle it manually. </a:t>
            </a:r>
          </a:p>
          <a:p>
            <a:pPr marL="342900" indent="-342900" algn="just">
              <a:buFont typeface="Arial" panose="020B0604020202020204" pitchFamily="34" charset="0"/>
              <a:buChar char="•"/>
            </a:pPr>
            <a:r>
              <a:rPr lang="en-US" dirty="0"/>
              <a:t>IDS vendors saw commercial success during this time period. But since most commercial IDS were signature based, they had to write signatures for every exploit that they could find. Now, a vulnerability in a piece of software can have many exploits, so once a vulnerability was detected by cyber criminals, they could exploit the vulnerability in many different ways. </a:t>
            </a:r>
          </a:p>
        </p:txBody>
      </p:sp>
      <p:sp>
        <p:nvSpPr>
          <p:cNvPr id="8" name="Title 1">
            <a:extLst>
              <a:ext uri="{FF2B5EF4-FFF2-40B4-BE49-F238E27FC236}">
                <a16:creationId xmlns:a16="http://schemas.microsoft.com/office/drawing/2014/main" id="{64D2936B-44A3-2586-68E6-99BC729918FF}"/>
              </a:ext>
            </a:extLst>
          </p:cNvPr>
          <p:cNvSpPr>
            <a:spLocks noGrp="1"/>
          </p:cNvSpPr>
          <p:nvPr>
            <p:ph type="title"/>
          </p:nvPr>
        </p:nvSpPr>
        <p:spPr>
          <a:xfrm>
            <a:off x="205304" y="716058"/>
            <a:ext cx="7975527" cy="792656"/>
          </a:xfrm>
        </p:spPr>
        <p:txBody>
          <a:bodyPr anchor="b">
            <a:normAutofit fontScale="90000"/>
          </a:bodyPr>
          <a:lstStyle/>
          <a:p>
            <a:r>
              <a:rPr lang="en-US" sz="4400" b="1" dirty="0">
                <a:latin typeface="Arial Black" panose="020B0A04020102020204" pitchFamily="34" charset="0"/>
              </a:rPr>
              <a:t>Commercialization of IDS </a:t>
            </a:r>
            <a:br>
              <a:rPr lang="en-US" sz="4400" b="1" dirty="0">
                <a:latin typeface="Arial Black" panose="020B0A04020102020204" pitchFamily="34" charset="0"/>
              </a:rPr>
            </a:br>
            <a:r>
              <a:rPr lang="en-US" sz="4400" b="1" dirty="0">
                <a:latin typeface="Arial Black" panose="020B0A04020102020204" pitchFamily="34" charset="0"/>
              </a:rPr>
              <a:t>(Mid-</a:t>
            </a:r>
            <a:r>
              <a:rPr lang="en-US" sz="4400" b="1" dirty="0" err="1">
                <a:latin typeface="Arial Black" panose="020B0A04020102020204" pitchFamily="34" charset="0"/>
              </a:rPr>
              <a:t>1990s</a:t>
            </a:r>
            <a:r>
              <a:rPr lang="en-US" sz="4400" b="1" dirty="0">
                <a:latin typeface="Arial Black" panose="020B0A04020102020204" pitchFamily="34" charset="0"/>
              </a:rPr>
              <a:t>-2005)</a:t>
            </a:r>
            <a:endParaRPr lang="en-US" b="1" dirty="0">
              <a:latin typeface="Arial Black" panose="020B0A04020102020204" pitchFamily="34" charset="0"/>
            </a:endParaRPr>
          </a:p>
        </p:txBody>
      </p:sp>
      <p:sp>
        <p:nvSpPr>
          <p:cNvPr id="9" name="Hexagon 8">
            <a:extLst>
              <a:ext uri="{FF2B5EF4-FFF2-40B4-BE49-F238E27FC236}">
                <a16:creationId xmlns:a16="http://schemas.microsoft.com/office/drawing/2014/main" id="{5971C52F-72A1-91C5-F4FE-D0B92CD6A7E7}"/>
              </a:ext>
            </a:extLst>
          </p:cNvPr>
          <p:cNvSpPr/>
          <p:nvPr/>
        </p:nvSpPr>
        <p:spPr>
          <a:xfrm rot="5400000">
            <a:off x="9480921" y="1672371"/>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43E8E03D-63B1-8814-0014-D3E65286779F}"/>
              </a:ext>
            </a:extLst>
          </p:cNvPr>
          <p:cNvSpPr/>
          <p:nvPr/>
        </p:nvSpPr>
        <p:spPr>
          <a:xfrm rot="5400000">
            <a:off x="9373687" y="3808023"/>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987E215B-F367-E9C0-FA2F-3F1752695E04}"/>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DF570F83-AF1F-7BD2-D0B9-B21DCCFC0541}"/>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7648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646EE-6D24-4CD8-6D95-F8BE970E5A2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807BE6F-794C-0E37-BBDF-50E08CF25A15}"/>
              </a:ext>
            </a:extLst>
          </p:cNvPr>
          <p:cNvSpPr>
            <a:spLocks noGrp="1"/>
          </p:cNvSpPr>
          <p:nvPr>
            <p:ph type="title"/>
          </p:nvPr>
        </p:nvSpPr>
        <p:spPr>
          <a:xfrm>
            <a:off x="205305" y="1556153"/>
            <a:ext cx="7914567" cy="792656"/>
          </a:xfrm>
        </p:spPr>
        <p:txBody>
          <a:bodyPr anchor="b">
            <a:normAutofit fontScale="90000"/>
          </a:bodyPr>
          <a:lstStyle/>
          <a:p>
            <a:r>
              <a:rPr lang="en-US" sz="4400" b="1" dirty="0">
                <a:latin typeface="Arial Black" panose="020B0A04020102020204" pitchFamily="34" charset="0"/>
              </a:rPr>
              <a:t>Proliferation of IDS and IPS </a:t>
            </a:r>
            <a:br>
              <a:rPr lang="en-US" sz="4400" b="1" dirty="0">
                <a:latin typeface="Arial Black" panose="020B0A04020102020204" pitchFamily="34" charset="0"/>
              </a:rPr>
            </a:br>
            <a:r>
              <a:rPr lang="en-US" sz="4400" b="1" dirty="0">
                <a:latin typeface="Arial Black" panose="020B0A04020102020204" pitchFamily="34" charset="0"/>
              </a:rPr>
              <a:t>(2006-2015)</a:t>
            </a:r>
            <a:endParaRPr lang="en-US" b="1" dirty="0">
              <a:latin typeface="Arial Black" panose="020B0A04020102020204" pitchFamily="34" charset="0"/>
            </a:endParaRPr>
          </a:p>
        </p:txBody>
      </p:sp>
      <p:sp>
        <p:nvSpPr>
          <p:cNvPr id="6" name="TextBox 5">
            <a:extLst>
              <a:ext uri="{FF2B5EF4-FFF2-40B4-BE49-F238E27FC236}">
                <a16:creationId xmlns:a16="http://schemas.microsoft.com/office/drawing/2014/main" id="{5D7A1CB5-EB9A-2FD7-07BB-81398A0B293F}"/>
              </a:ext>
            </a:extLst>
          </p:cNvPr>
          <p:cNvSpPr txBox="1"/>
          <p:nvPr/>
        </p:nvSpPr>
        <p:spPr>
          <a:xfrm>
            <a:off x="280147" y="2540658"/>
            <a:ext cx="7097806" cy="3416320"/>
          </a:xfrm>
          <a:prstGeom prst="rect">
            <a:avLst/>
          </a:prstGeom>
          <a:noFill/>
        </p:spPr>
        <p:txBody>
          <a:bodyPr wrap="square">
            <a:spAutoFit/>
          </a:bodyPr>
          <a:lstStyle/>
          <a:p>
            <a:pPr marL="285750" indent="-285750" algn="just">
              <a:buFont typeface="Arial" panose="020B0604020202020204" pitchFamily="34" charset="0"/>
              <a:buChar char="•"/>
            </a:pPr>
            <a:r>
              <a:rPr lang="en-US" dirty="0"/>
              <a:t>Security vendors started adopting an IDS/IPS from around 2005. By that time, the IPS component also got faster, providing protection from threats up to a throughput of 5 Gbps, thus capable to service bigger organizations with the necessary bandwidth to monitor their much bigger network infrastructure.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Today, most IPS can provide security at around 50 Gbps of network traffic. These improvements saw bigger clients switch from IDS to IPS mode. Also, attackers continuously keep changing the threat landscape by trying new ways to enter a system. This led to a faster development and integration of different techniques being employed by IDS/IPS vendors for their product. </a:t>
            </a:r>
          </a:p>
        </p:txBody>
      </p:sp>
      <p:sp>
        <p:nvSpPr>
          <p:cNvPr id="7" name="Hexagon 6">
            <a:extLst>
              <a:ext uri="{FF2B5EF4-FFF2-40B4-BE49-F238E27FC236}">
                <a16:creationId xmlns:a16="http://schemas.microsoft.com/office/drawing/2014/main" id="{4770A1F5-8C59-EABD-CF76-70C7E50ADF39}"/>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89A1CC8E-AE9A-028D-1E97-5BE1DE281C50}"/>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C5EB6B8F-57C0-06B1-F8EB-3E487A2F63C5}"/>
              </a:ext>
            </a:extLst>
          </p:cNvPr>
          <p:cNvSpPr/>
          <p:nvPr/>
        </p:nvSpPr>
        <p:spPr>
          <a:xfrm rot="5400000">
            <a:off x="8785412" y="1184250"/>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122A122A-DCD9-3757-A101-E012BC7565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A2E5146D-BF8A-FBB2-225B-080877773D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88612BE9-7992-5337-3EC7-916D2CB7B5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33647" y="1556153"/>
            <a:ext cx="1120589" cy="1120589"/>
          </a:xfrm>
          <a:prstGeom prst="rect">
            <a:avLst/>
          </a:prstGeom>
        </p:spPr>
      </p:pic>
    </p:spTree>
    <p:extLst>
      <p:ext uri="{BB962C8B-B14F-4D97-AF65-F5344CB8AC3E}">
        <p14:creationId xmlns:p14="http://schemas.microsoft.com/office/powerpoint/2010/main" val="245293078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BBA89-D434-7934-233C-8F2F0681EB57}"/>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D728069B-3BFC-2750-1806-B2A2EE581975}"/>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16D91510-6598-6391-9CD7-6A8F15ED6765}"/>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46638207-99DA-9622-5A7E-D4E1CBA7F8F9}"/>
              </a:ext>
            </a:extLst>
          </p:cNvPr>
          <p:cNvSpPr txBox="1"/>
          <p:nvPr/>
        </p:nvSpPr>
        <p:spPr>
          <a:xfrm>
            <a:off x="265999" y="1601437"/>
            <a:ext cx="9158417" cy="3970318"/>
          </a:xfrm>
          <a:prstGeom prst="rect">
            <a:avLst/>
          </a:prstGeom>
          <a:noFill/>
        </p:spPr>
        <p:txBody>
          <a:bodyPr wrap="square">
            <a:spAutoFit/>
          </a:bodyPr>
          <a:lstStyle/>
          <a:p>
            <a:pPr marL="285750" indent="-285750" algn="just">
              <a:buFont typeface="Arial" panose="020B0604020202020204" pitchFamily="34" charset="0"/>
              <a:buChar char="•"/>
            </a:pPr>
            <a:r>
              <a:rPr lang="en-US" dirty="0"/>
              <a:t>To provide additional countermeasure against newer attacks, they added features to block malicious commands, IP addresses that were known to host malware, in addition to already employed techniques like pattern matching, anomaly detection, and heuristic-based detection.</a:t>
            </a:r>
          </a:p>
          <a:p>
            <a:pPr algn="just"/>
            <a:endParaRPr lang="en-US" dirty="0"/>
          </a:p>
          <a:p>
            <a:pPr marL="285750" indent="-285750" algn="just">
              <a:buFont typeface="Arial" panose="020B0604020202020204" pitchFamily="34" charset="0"/>
              <a:buChar char="•"/>
            </a:pPr>
            <a:r>
              <a:rPr lang="en-US" dirty="0"/>
              <a:t>The next generation of IPS was getting developed as more and more organizations had intrusion detection and prevention systems (IDPS), a combination of both IDS and IPS, installed. Attackers also started developing their techniques, and attacks became more sophisticated with deep understanding of the networks. </a:t>
            </a:r>
          </a:p>
          <a:p>
            <a:pPr algn="just"/>
            <a:endParaRPr lang="en-US" dirty="0"/>
          </a:p>
          <a:p>
            <a:pPr marL="285750" indent="-285750" algn="just">
              <a:buFont typeface="Arial" panose="020B0604020202020204" pitchFamily="34" charset="0"/>
              <a:buChar char="•"/>
            </a:pPr>
            <a:r>
              <a:rPr lang="en-US" dirty="0"/>
              <a:t>The next generation intrusion prevention system (</a:t>
            </a:r>
            <a:r>
              <a:rPr lang="en-US" dirty="0" err="1"/>
              <a:t>NGIPS</a:t>
            </a:r>
            <a:r>
              <a:rPr lang="en-US" dirty="0"/>
              <a:t>) could do everything a normal IDPS system could do, and much more. It added such important features as an application control, where a user was limited to only a certain specific set of features of an application, depending on which network the user is on, and the user's location.</a:t>
            </a:r>
          </a:p>
        </p:txBody>
      </p:sp>
      <p:sp>
        <p:nvSpPr>
          <p:cNvPr id="8" name="Title 1">
            <a:extLst>
              <a:ext uri="{FF2B5EF4-FFF2-40B4-BE49-F238E27FC236}">
                <a16:creationId xmlns:a16="http://schemas.microsoft.com/office/drawing/2014/main" id="{2DB3578E-FE00-A443-78BB-814932F34999}"/>
              </a:ext>
            </a:extLst>
          </p:cNvPr>
          <p:cNvSpPr>
            <a:spLocks noGrp="1"/>
          </p:cNvSpPr>
          <p:nvPr>
            <p:ph type="title"/>
          </p:nvPr>
        </p:nvSpPr>
        <p:spPr>
          <a:xfrm>
            <a:off x="106904" y="716058"/>
            <a:ext cx="8097447" cy="792656"/>
          </a:xfrm>
        </p:spPr>
        <p:txBody>
          <a:bodyPr anchor="b">
            <a:normAutofit fontScale="90000"/>
          </a:bodyPr>
          <a:lstStyle/>
          <a:p>
            <a:r>
              <a:rPr lang="en-US" sz="4400" b="1" dirty="0">
                <a:latin typeface="Arial Black" panose="020B0A04020102020204" pitchFamily="34" charset="0"/>
              </a:rPr>
              <a:t>Proliferation of IDS and IPS </a:t>
            </a:r>
            <a:br>
              <a:rPr lang="en-US" sz="4400" b="1" dirty="0">
                <a:latin typeface="Arial Black" panose="020B0A04020102020204" pitchFamily="34" charset="0"/>
              </a:rPr>
            </a:br>
            <a:r>
              <a:rPr lang="en-US" sz="4400" b="1" dirty="0">
                <a:latin typeface="Arial Black" panose="020B0A04020102020204" pitchFamily="34" charset="0"/>
              </a:rPr>
              <a:t>(2006-2015)</a:t>
            </a:r>
            <a:endParaRPr lang="en-US" b="1" dirty="0">
              <a:latin typeface="Arial Black" panose="020B0A04020102020204" pitchFamily="34" charset="0"/>
            </a:endParaRPr>
          </a:p>
        </p:txBody>
      </p:sp>
      <p:sp>
        <p:nvSpPr>
          <p:cNvPr id="9" name="Hexagon 8">
            <a:extLst>
              <a:ext uri="{FF2B5EF4-FFF2-40B4-BE49-F238E27FC236}">
                <a16:creationId xmlns:a16="http://schemas.microsoft.com/office/drawing/2014/main" id="{F6AFF2A6-87EB-142B-2321-8B902ED4D8E2}"/>
              </a:ext>
            </a:extLst>
          </p:cNvPr>
          <p:cNvSpPr/>
          <p:nvPr/>
        </p:nvSpPr>
        <p:spPr>
          <a:xfrm rot="5400000">
            <a:off x="9425541" y="1629738"/>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BC198DAB-C9A1-82A1-BD54-FA000A1B05A0}"/>
              </a:ext>
            </a:extLst>
          </p:cNvPr>
          <p:cNvSpPr/>
          <p:nvPr/>
        </p:nvSpPr>
        <p:spPr>
          <a:xfrm rot="5400000">
            <a:off x="9385879" y="3501222"/>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279F6D83-A17A-E8DC-79C6-FAD6529B61BE}"/>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A22D662C-6745-188D-4BB3-F684A7165A4D}"/>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0479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CD39B-9E5C-BD04-7197-BD9A068DB1B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61D9FFE-B3E5-8C65-6FFB-C0B3B9D43A8D}"/>
              </a:ext>
            </a:extLst>
          </p:cNvPr>
          <p:cNvSpPr>
            <a:spLocks noGrp="1"/>
          </p:cNvSpPr>
          <p:nvPr>
            <p:ph type="title"/>
          </p:nvPr>
        </p:nvSpPr>
        <p:spPr>
          <a:xfrm>
            <a:off x="205305" y="1556153"/>
            <a:ext cx="7732942" cy="792656"/>
          </a:xfrm>
        </p:spPr>
        <p:txBody>
          <a:bodyPr anchor="b">
            <a:normAutofit fontScale="90000"/>
          </a:bodyPr>
          <a:lstStyle/>
          <a:p>
            <a:r>
              <a:rPr lang="en-US" sz="4400" b="1" dirty="0">
                <a:latin typeface="Arial Black" panose="020B0A04020102020204" pitchFamily="34" charset="0"/>
              </a:rPr>
              <a:t>AI and ML in IDS Design </a:t>
            </a:r>
            <a:br>
              <a:rPr lang="en-US" sz="4400" b="1" dirty="0">
                <a:latin typeface="Arial Black" panose="020B0A04020102020204" pitchFamily="34" charset="0"/>
              </a:rPr>
            </a:br>
            <a:r>
              <a:rPr lang="en-US" sz="4400" b="1" dirty="0">
                <a:latin typeface="Arial Black" panose="020B0A04020102020204" pitchFamily="34" charset="0"/>
              </a:rPr>
              <a:t>(2016- Present)</a:t>
            </a:r>
            <a:endParaRPr lang="en-US" b="1" dirty="0">
              <a:latin typeface="Arial Black" panose="020B0A04020102020204" pitchFamily="34" charset="0"/>
            </a:endParaRPr>
          </a:p>
        </p:txBody>
      </p:sp>
      <p:sp>
        <p:nvSpPr>
          <p:cNvPr id="6" name="TextBox 5">
            <a:extLst>
              <a:ext uri="{FF2B5EF4-FFF2-40B4-BE49-F238E27FC236}">
                <a16:creationId xmlns:a16="http://schemas.microsoft.com/office/drawing/2014/main" id="{3865DA7E-B171-D726-41AA-E20F2766C26F}"/>
              </a:ext>
            </a:extLst>
          </p:cNvPr>
          <p:cNvSpPr txBox="1"/>
          <p:nvPr/>
        </p:nvSpPr>
        <p:spPr>
          <a:xfrm>
            <a:off x="280147" y="2540658"/>
            <a:ext cx="7097806" cy="4247317"/>
          </a:xfrm>
          <a:prstGeom prst="rect">
            <a:avLst/>
          </a:prstGeom>
          <a:noFill/>
        </p:spPr>
        <p:txBody>
          <a:bodyPr wrap="square">
            <a:spAutoFit/>
          </a:bodyPr>
          <a:lstStyle/>
          <a:p>
            <a:pPr marL="285750" indent="-285750" algn="just">
              <a:buFont typeface="Arial" panose="020B0604020202020204" pitchFamily="34" charset="0"/>
              <a:buChar char="•"/>
            </a:pPr>
            <a:r>
              <a:rPr lang="en-US" dirty="0"/>
              <a:t>Intrusion detection importance and sophistication grows up with time. As more and more data resides online now, the need for an efficient and effective IDS/IPS has a paramount value.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Artificial intelligence (AI) methods for classification may help to detect and learn complex patterns in </a:t>
            </a:r>
            <a:r>
              <a:rPr lang="en-US" dirty="0" smtClean="0"/>
              <a:t>network </a:t>
            </a:r>
            <a:r>
              <a:rPr lang="en-US" dirty="0"/>
              <a:t>and audit data. </a:t>
            </a:r>
            <a:r>
              <a:rPr lang="en-US" dirty="0"/>
              <a:t>This results in better classification as simple methods like string matching, which used to work quite well in the past, cannot be relied upon when the attack landscape has changed significantly, with attackers using novel techniques.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However, since the volume of data generated has increased exponentially over the last decade, IDS must process data faster. If a real-time detection is desired, some form of data reduction also has to be done before the actual analysis.</a:t>
            </a:r>
          </a:p>
        </p:txBody>
      </p:sp>
      <p:sp>
        <p:nvSpPr>
          <p:cNvPr id="7" name="Hexagon 6">
            <a:extLst>
              <a:ext uri="{FF2B5EF4-FFF2-40B4-BE49-F238E27FC236}">
                <a16:creationId xmlns:a16="http://schemas.microsoft.com/office/drawing/2014/main" id="{974247BD-2E16-3CFC-33A9-CB357D956CAF}"/>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E02E8779-C799-CDA0-095A-C1D52652D415}"/>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4D09E843-3D47-5E76-E27E-78F155015C3F}"/>
              </a:ext>
            </a:extLst>
          </p:cNvPr>
          <p:cNvSpPr/>
          <p:nvPr/>
        </p:nvSpPr>
        <p:spPr>
          <a:xfrm rot="5400000">
            <a:off x="8785412" y="1184250"/>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2F222F48-F3D9-C017-D882-0DE01B910C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917B65B9-326E-BE0C-42D0-236C93E47B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822E5F0A-DCD5-8D40-81BC-4F553CE432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33647" y="1556153"/>
            <a:ext cx="1120589" cy="1120589"/>
          </a:xfrm>
          <a:prstGeom prst="rect">
            <a:avLst/>
          </a:prstGeom>
        </p:spPr>
      </p:pic>
    </p:spTree>
    <p:extLst>
      <p:ext uri="{BB962C8B-B14F-4D97-AF65-F5344CB8AC3E}">
        <p14:creationId xmlns:p14="http://schemas.microsoft.com/office/powerpoint/2010/main" val="123467554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E83A2-D3AE-1126-09A2-5EE530CD4B95}"/>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81B6AD84-8547-0BEA-B9C1-5F61F1065BD7}"/>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EDF9F0CE-4CFF-D6D6-82ED-83BADD4350A3}"/>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FCFE762-53F3-EC0B-B90C-4614586A883E}"/>
              </a:ext>
            </a:extLst>
          </p:cNvPr>
          <p:cNvSpPr txBox="1"/>
          <p:nvPr/>
        </p:nvSpPr>
        <p:spPr>
          <a:xfrm>
            <a:off x="205304" y="2560444"/>
            <a:ext cx="7419177" cy="3139321"/>
          </a:xfrm>
          <a:prstGeom prst="rect">
            <a:avLst/>
          </a:prstGeom>
          <a:noFill/>
        </p:spPr>
        <p:txBody>
          <a:bodyPr wrap="square">
            <a:spAutoFit/>
          </a:bodyPr>
          <a:lstStyle/>
          <a:p>
            <a:pPr marL="285750" indent="-285750" algn="just">
              <a:buFont typeface="Arial" panose="020B0604020202020204" pitchFamily="34" charset="0"/>
              <a:buChar char="•"/>
            </a:pPr>
            <a:r>
              <a:rPr lang="en-US" dirty="0"/>
              <a:t>The proliferation in IoT technology resulted in generation of a lot of data. In the coming decade, the number of such devices is likely to increase exponentially that will build a lot of pressure on IDS/IPS. Vendors are more likely to use fast AI classification models for both detection and prevention. Moreover, the focus will shift more toward preventing an attack, rather than detection.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Other prominent current trends in IDS design and development present further integration of IDS with firewall and other protection services, merging various parts and approaches in IDS design as well as globalization in IDS deployment and data used.</a:t>
            </a:r>
          </a:p>
        </p:txBody>
      </p:sp>
      <p:sp>
        <p:nvSpPr>
          <p:cNvPr id="8" name="Title 1">
            <a:extLst>
              <a:ext uri="{FF2B5EF4-FFF2-40B4-BE49-F238E27FC236}">
                <a16:creationId xmlns:a16="http://schemas.microsoft.com/office/drawing/2014/main" id="{8F5EB737-EE90-5E36-C78F-8558FDA9CA89}"/>
              </a:ext>
            </a:extLst>
          </p:cNvPr>
          <p:cNvSpPr>
            <a:spLocks noGrp="1"/>
          </p:cNvSpPr>
          <p:nvPr>
            <p:ph type="title"/>
          </p:nvPr>
        </p:nvSpPr>
        <p:spPr>
          <a:xfrm>
            <a:off x="205305" y="1556153"/>
            <a:ext cx="7877991" cy="792656"/>
          </a:xfrm>
        </p:spPr>
        <p:txBody>
          <a:bodyPr anchor="b">
            <a:normAutofit fontScale="90000"/>
          </a:bodyPr>
          <a:lstStyle/>
          <a:p>
            <a:r>
              <a:rPr lang="en-US" sz="4400" b="1" dirty="0">
                <a:latin typeface="Arial Black" panose="020B0A04020102020204" pitchFamily="34" charset="0"/>
              </a:rPr>
              <a:t>AI and ML in IDS Design </a:t>
            </a:r>
            <a:br>
              <a:rPr lang="en-US" sz="4400" b="1" dirty="0">
                <a:latin typeface="Arial Black" panose="020B0A04020102020204" pitchFamily="34" charset="0"/>
              </a:rPr>
            </a:br>
            <a:r>
              <a:rPr lang="en-US" sz="4400" b="1" dirty="0">
                <a:latin typeface="Arial Black" panose="020B0A04020102020204" pitchFamily="34" charset="0"/>
              </a:rPr>
              <a:t>(2016- Present)</a:t>
            </a:r>
            <a:endParaRPr lang="en-US" b="1" dirty="0">
              <a:latin typeface="Arial Black" panose="020B0A04020102020204" pitchFamily="34" charset="0"/>
            </a:endParaRPr>
          </a:p>
        </p:txBody>
      </p:sp>
      <p:sp>
        <p:nvSpPr>
          <p:cNvPr id="9" name="Hexagon 8">
            <a:extLst>
              <a:ext uri="{FF2B5EF4-FFF2-40B4-BE49-F238E27FC236}">
                <a16:creationId xmlns:a16="http://schemas.microsoft.com/office/drawing/2014/main" id="{72336B21-373E-7CDF-D1DA-98979621D80B}"/>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73182946-0272-B648-88C1-5C276A5BF5DB}"/>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0D751C21-FD46-87A3-ED4F-47EA652D886C}"/>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E89CC402-F8A8-A4B8-5C98-17EC29A467A9}"/>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17117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50EA5-1738-16C6-4FAC-F0FF7424466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BEE27A4-85FA-5D6E-1823-42A772CAC4EE}"/>
              </a:ext>
            </a:extLst>
          </p:cNvPr>
          <p:cNvSpPr>
            <a:spLocks noGrp="1"/>
          </p:cNvSpPr>
          <p:nvPr>
            <p:ph type="title"/>
          </p:nvPr>
        </p:nvSpPr>
        <p:spPr>
          <a:xfrm>
            <a:off x="205305" y="1556153"/>
            <a:ext cx="8620448" cy="792656"/>
          </a:xfrm>
        </p:spPr>
        <p:txBody>
          <a:bodyPr anchor="b">
            <a:normAutofit fontScale="90000"/>
          </a:bodyPr>
          <a:lstStyle/>
          <a:p>
            <a:r>
              <a:rPr lang="en-US" sz="4400" b="1" dirty="0">
                <a:latin typeface="Arial Black" panose="020B0A04020102020204" pitchFamily="34" charset="0"/>
              </a:rPr>
              <a:t>Typical IDS Architecture Topologies</a:t>
            </a:r>
            <a:endParaRPr lang="en-US" b="1" dirty="0">
              <a:latin typeface="Arial Black" panose="020B0A04020102020204" pitchFamily="34" charset="0"/>
            </a:endParaRPr>
          </a:p>
        </p:txBody>
      </p:sp>
      <p:sp>
        <p:nvSpPr>
          <p:cNvPr id="6" name="TextBox 5">
            <a:extLst>
              <a:ext uri="{FF2B5EF4-FFF2-40B4-BE49-F238E27FC236}">
                <a16:creationId xmlns:a16="http://schemas.microsoft.com/office/drawing/2014/main" id="{11EF1AF1-782A-FD49-688F-520A564C817B}"/>
              </a:ext>
            </a:extLst>
          </p:cNvPr>
          <p:cNvSpPr txBox="1"/>
          <p:nvPr/>
        </p:nvSpPr>
        <p:spPr>
          <a:xfrm>
            <a:off x="280147" y="2540658"/>
            <a:ext cx="7097806" cy="1754326"/>
          </a:xfrm>
          <a:prstGeom prst="rect">
            <a:avLst/>
          </a:prstGeom>
          <a:noFill/>
        </p:spPr>
        <p:txBody>
          <a:bodyPr wrap="square">
            <a:spAutoFit/>
          </a:bodyPr>
          <a:lstStyle/>
          <a:p>
            <a:pPr marL="285750" indent="-285750" algn="just">
              <a:buFont typeface="Arial" panose="020B0604020202020204" pitchFamily="34" charset="0"/>
              <a:buChar char="•"/>
            </a:pPr>
            <a:r>
              <a:rPr lang="en-US" dirty="0"/>
              <a:t>Based on their operational range, IDS architectures are commonly classified into the following categories:</a:t>
            </a:r>
          </a:p>
          <a:p>
            <a:pPr marL="742950" lvl="1" indent="-285750" algn="just">
              <a:buFont typeface="Arial" panose="020B0604020202020204" pitchFamily="34" charset="0"/>
              <a:buChar char="•"/>
            </a:pPr>
            <a:r>
              <a:rPr lang="en-US" dirty="0"/>
              <a:t>Host Based IDS (HIDS)</a:t>
            </a:r>
          </a:p>
          <a:p>
            <a:pPr marL="742950" lvl="1" indent="-285750" algn="just">
              <a:buFont typeface="Arial" panose="020B0604020202020204" pitchFamily="34" charset="0"/>
              <a:buChar char="•"/>
            </a:pPr>
            <a:r>
              <a:rPr lang="en-US" dirty="0"/>
              <a:t>Network Based IDS (NIDS)</a:t>
            </a:r>
          </a:p>
          <a:p>
            <a:pPr marL="742950" lvl="1" indent="-285750" algn="just">
              <a:buFont typeface="Arial" panose="020B0604020202020204" pitchFamily="34" charset="0"/>
              <a:buChar char="•"/>
            </a:pPr>
            <a:r>
              <a:rPr lang="en-US" dirty="0"/>
              <a:t>Wireless IDS (WIDS)</a:t>
            </a:r>
          </a:p>
          <a:p>
            <a:pPr marL="742950" lvl="1" indent="-285750" algn="just">
              <a:buFont typeface="Arial" panose="020B0604020202020204" pitchFamily="34" charset="0"/>
              <a:buChar char="•"/>
            </a:pPr>
            <a:r>
              <a:rPr lang="en-US" dirty="0"/>
              <a:t>Network Behavior Analysis System NBA)</a:t>
            </a:r>
          </a:p>
        </p:txBody>
      </p:sp>
      <p:sp>
        <p:nvSpPr>
          <p:cNvPr id="7" name="Hexagon 6">
            <a:extLst>
              <a:ext uri="{FF2B5EF4-FFF2-40B4-BE49-F238E27FC236}">
                <a16:creationId xmlns:a16="http://schemas.microsoft.com/office/drawing/2014/main" id="{1D88F527-0725-FC8F-4228-381DAC9AED44}"/>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BE354051-C20F-DBF8-85EC-CC0EFFB67C5C}"/>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D4F55ED8-FAEF-1DE9-270D-806C29BB7206}"/>
              </a:ext>
            </a:extLst>
          </p:cNvPr>
          <p:cNvSpPr/>
          <p:nvPr/>
        </p:nvSpPr>
        <p:spPr>
          <a:xfrm rot="5400000">
            <a:off x="8785412" y="1184250"/>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481017F9-A939-8670-16FE-C301446A92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40A05C5E-68FB-91F7-B01E-1CB5F3DAA8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E1C6023B-5599-777F-75FF-5D74D26E20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33647" y="1556153"/>
            <a:ext cx="1120589" cy="1120589"/>
          </a:xfrm>
          <a:prstGeom prst="rect">
            <a:avLst/>
          </a:prstGeom>
        </p:spPr>
      </p:pic>
    </p:spTree>
    <p:extLst>
      <p:ext uri="{BB962C8B-B14F-4D97-AF65-F5344CB8AC3E}">
        <p14:creationId xmlns:p14="http://schemas.microsoft.com/office/powerpoint/2010/main" val="379143500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BFC10-67F0-9E07-1057-DE0033BCF7D9}"/>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0BC09FE6-E6AE-4ABC-E172-44C7E5AC0F92}"/>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E5A3C87-894C-A349-DBC3-41013EAC8268}"/>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FC1FFBF-7E58-358E-A1F2-123073BD7391}"/>
              </a:ext>
            </a:extLst>
          </p:cNvPr>
          <p:cNvSpPr txBox="1"/>
          <p:nvPr/>
        </p:nvSpPr>
        <p:spPr>
          <a:xfrm>
            <a:off x="205304" y="2560444"/>
            <a:ext cx="7419177" cy="3416320"/>
          </a:xfrm>
          <a:prstGeom prst="rect">
            <a:avLst/>
          </a:prstGeom>
          <a:noFill/>
        </p:spPr>
        <p:txBody>
          <a:bodyPr wrap="square">
            <a:spAutoFit/>
          </a:bodyPr>
          <a:lstStyle/>
          <a:p>
            <a:pPr marL="285750" indent="-285750" algn="just">
              <a:buFont typeface="Arial" panose="020B0604020202020204" pitchFamily="34" charset="0"/>
              <a:buChar char="•"/>
            </a:pPr>
            <a:r>
              <a:rPr lang="en-US" dirty="0"/>
              <a:t>HIDS are deployed on a specific host, monitor it, and gather information on that host, usually by putting it into log files. These systems gather information regarding network traffic, processes and programs running, and other data that could help decide if there is any intrusion or malicious use attempt.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HIDS can be more efficient in determining if an intrusion has been successful but can be costly to deploy and maintain on every host. The HIDS takes a snapshot of your existing system files and matches it to the previous snapshot. In a case when the critical system files were altered or deleted, the alert is sent to the system administrator for further investigation. </a:t>
            </a:r>
          </a:p>
        </p:txBody>
      </p:sp>
      <p:sp>
        <p:nvSpPr>
          <p:cNvPr id="8" name="Title 1">
            <a:extLst>
              <a:ext uri="{FF2B5EF4-FFF2-40B4-BE49-F238E27FC236}">
                <a16:creationId xmlns:a16="http://schemas.microsoft.com/office/drawing/2014/main" id="{6276DC59-2F1E-0D06-05C4-FF225AB61D96}"/>
              </a:ext>
            </a:extLst>
          </p:cNvPr>
          <p:cNvSpPr>
            <a:spLocks noGrp="1"/>
          </p:cNvSpPr>
          <p:nvPr>
            <p:ph type="title"/>
          </p:nvPr>
        </p:nvSpPr>
        <p:spPr>
          <a:xfrm>
            <a:off x="205305" y="1556153"/>
            <a:ext cx="7890183" cy="792656"/>
          </a:xfrm>
        </p:spPr>
        <p:txBody>
          <a:bodyPr anchor="b">
            <a:normAutofit fontScale="90000"/>
          </a:bodyPr>
          <a:lstStyle/>
          <a:p>
            <a:r>
              <a:rPr lang="en-US" sz="4400" b="1" dirty="0">
                <a:latin typeface="Arial Black" panose="020B0A04020102020204" pitchFamily="34" charset="0"/>
              </a:rPr>
              <a:t>Host-based Intrusion Detection System (HIDS) </a:t>
            </a:r>
            <a:endParaRPr lang="en-US" b="1" dirty="0">
              <a:latin typeface="Arial Black" panose="020B0A04020102020204" pitchFamily="34" charset="0"/>
            </a:endParaRPr>
          </a:p>
        </p:txBody>
      </p:sp>
      <p:sp>
        <p:nvSpPr>
          <p:cNvPr id="9" name="Hexagon 8">
            <a:extLst>
              <a:ext uri="{FF2B5EF4-FFF2-40B4-BE49-F238E27FC236}">
                <a16:creationId xmlns:a16="http://schemas.microsoft.com/office/drawing/2014/main" id="{F388F121-A335-E635-32F3-F839512C87E0}"/>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FEECE43A-022B-39B8-8F55-18AFEC78E968}"/>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A08B8E63-8FBE-B28B-B6AF-7F95B2494327}"/>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44227886-DF70-1126-6709-CB7624A0A2EC}"/>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336613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23854-3E3E-DEB8-70E4-618621877B7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1E52FC5-C312-7C55-5C00-4C0C5E42AD6F}"/>
              </a:ext>
            </a:extLst>
          </p:cNvPr>
          <p:cNvSpPr>
            <a:spLocks noGrp="1"/>
          </p:cNvSpPr>
          <p:nvPr>
            <p:ph type="title"/>
          </p:nvPr>
        </p:nvSpPr>
        <p:spPr>
          <a:xfrm>
            <a:off x="205305" y="1556153"/>
            <a:ext cx="7621959" cy="792656"/>
          </a:xfrm>
        </p:spPr>
        <p:txBody>
          <a:bodyPr anchor="b">
            <a:normAutofit fontScale="90000"/>
          </a:bodyPr>
          <a:lstStyle/>
          <a:p>
            <a:r>
              <a:rPr lang="en-US" sz="4400" b="1" dirty="0">
                <a:latin typeface="Arial Black" panose="020B0A04020102020204" pitchFamily="34" charset="0"/>
              </a:rPr>
              <a:t>Host-based Intrusion Detection System (HIDS) </a:t>
            </a:r>
            <a:endParaRPr lang="en-US" b="1" dirty="0">
              <a:latin typeface="Arial Black" panose="020B0A04020102020204" pitchFamily="34" charset="0"/>
            </a:endParaRPr>
          </a:p>
        </p:txBody>
      </p:sp>
      <p:sp>
        <p:nvSpPr>
          <p:cNvPr id="6" name="TextBox 5">
            <a:extLst>
              <a:ext uri="{FF2B5EF4-FFF2-40B4-BE49-F238E27FC236}">
                <a16:creationId xmlns:a16="http://schemas.microsoft.com/office/drawing/2014/main" id="{80C5B907-5836-24C4-DA5E-D1B6E469B5BB}"/>
              </a:ext>
            </a:extLst>
          </p:cNvPr>
          <p:cNvSpPr txBox="1"/>
          <p:nvPr/>
        </p:nvSpPr>
        <p:spPr>
          <a:xfrm>
            <a:off x="280147" y="2540658"/>
            <a:ext cx="7097806" cy="3693319"/>
          </a:xfrm>
          <a:prstGeom prst="rect">
            <a:avLst/>
          </a:prstGeom>
          <a:noFill/>
        </p:spPr>
        <p:txBody>
          <a:bodyPr wrap="square">
            <a:spAutoFit/>
          </a:bodyPr>
          <a:lstStyle/>
          <a:p>
            <a:pPr marL="285750" indent="-285750" algn="just">
              <a:buFont typeface="Arial" panose="020B0604020202020204" pitchFamily="34" charset="0"/>
              <a:buChar char="•"/>
            </a:pPr>
            <a:r>
              <a:rPr lang="en-US" dirty="0"/>
              <a:t>HIDS are mostly set up on critical system servers that are not expected to change frequently. An HIDS aims at identifying an unauthorized, illicit, and anomalous behavior on a specific device. It generally involves an agent installed on each system, monitoring and alerting operations on local operating system and application activity.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installed agent uses a combination of rules, heuristics, and signatures to identify an unauthorized activity. The role of an HIDS is also passive, only gathering, identifying, logging, and alerting.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Examples of HIDS implementation tools are Open Source Host-based Intrusion Detection System (OSSEC), Tripwire, and Advanced Intrusion Detection Environment (AIDE).</a:t>
            </a:r>
          </a:p>
        </p:txBody>
      </p:sp>
      <p:sp>
        <p:nvSpPr>
          <p:cNvPr id="7" name="Hexagon 6">
            <a:extLst>
              <a:ext uri="{FF2B5EF4-FFF2-40B4-BE49-F238E27FC236}">
                <a16:creationId xmlns:a16="http://schemas.microsoft.com/office/drawing/2014/main" id="{653E2CD1-FD20-E812-EB28-54F79D97CDE1}"/>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0900795D-CCE1-5CED-ACD5-41431A094B22}"/>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04CB8954-CD80-698B-C63F-9F81E2E9B7E1}"/>
              </a:ext>
            </a:extLst>
          </p:cNvPr>
          <p:cNvSpPr/>
          <p:nvPr/>
        </p:nvSpPr>
        <p:spPr>
          <a:xfrm rot="5400000">
            <a:off x="8785412" y="1184250"/>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32D2B4E3-8DC1-4E94-5653-90197C1387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0B24F0C7-A6DD-C1CF-E27F-D2C5DB1812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7F9A4C33-E7F8-429E-2881-969D2C34E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33647" y="1556153"/>
            <a:ext cx="1120589" cy="1120589"/>
          </a:xfrm>
          <a:prstGeom prst="rect">
            <a:avLst/>
          </a:prstGeom>
        </p:spPr>
      </p:pic>
    </p:spTree>
    <p:extLst>
      <p:ext uri="{BB962C8B-B14F-4D97-AF65-F5344CB8AC3E}">
        <p14:creationId xmlns:p14="http://schemas.microsoft.com/office/powerpoint/2010/main" val="1112346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16AF8-C7B2-7DEE-DCC0-8BC0B7BCD77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8BD18F3-8B82-9553-0178-B50B5E54AAAC}"/>
              </a:ext>
            </a:extLst>
          </p:cNvPr>
          <p:cNvSpPr>
            <a:spLocks noGrp="1"/>
          </p:cNvSpPr>
          <p:nvPr>
            <p:ph type="title"/>
          </p:nvPr>
        </p:nvSpPr>
        <p:spPr>
          <a:xfrm>
            <a:off x="205305" y="795650"/>
            <a:ext cx="7732942" cy="792656"/>
          </a:xfrm>
        </p:spPr>
        <p:txBody>
          <a:bodyPr anchor="b">
            <a:normAutofit fontScale="90000"/>
          </a:bodyPr>
          <a:lstStyle/>
          <a:p>
            <a:r>
              <a:rPr lang="en-US" sz="4400" b="1" dirty="0">
                <a:latin typeface="Arial Black" panose="020B0A04020102020204" pitchFamily="34" charset="0"/>
              </a:rPr>
              <a:t>Host-based Intrusion Detection System (HIDS) </a:t>
            </a:r>
            <a:endParaRPr lang="en-US" b="1" dirty="0">
              <a:latin typeface="Arial Black" panose="020B0A04020102020204" pitchFamily="34" charset="0"/>
            </a:endParaRPr>
          </a:p>
        </p:txBody>
      </p:sp>
      <p:sp>
        <p:nvSpPr>
          <p:cNvPr id="6" name="TextBox 5">
            <a:extLst>
              <a:ext uri="{FF2B5EF4-FFF2-40B4-BE49-F238E27FC236}">
                <a16:creationId xmlns:a16="http://schemas.microsoft.com/office/drawing/2014/main" id="{C07E3E27-98E8-17BE-4145-2E49427ADFE5}"/>
              </a:ext>
            </a:extLst>
          </p:cNvPr>
          <p:cNvSpPr txBox="1"/>
          <p:nvPr/>
        </p:nvSpPr>
        <p:spPr>
          <a:xfrm>
            <a:off x="293592" y="1815033"/>
            <a:ext cx="7563973" cy="4524315"/>
          </a:xfrm>
          <a:prstGeom prst="rect">
            <a:avLst/>
          </a:prstGeom>
          <a:noFill/>
        </p:spPr>
        <p:txBody>
          <a:bodyPr wrap="square">
            <a:spAutoFit/>
          </a:bodyPr>
          <a:lstStyle/>
          <a:p>
            <a:pPr marL="285750" indent="-285750" algn="just">
              <a:buFont typeface="Arial" panose="020B0604020202020204" pitchFamily="34" charset="0"/>
              <a:buChar char="•"/>
            </a:pPr>
            <a:r>
              <a:rPr lang="en-US" dirty="0"/>
              <a:t>HIDS also have some limitations. The detection techniques are not performed all the time, so malicious activities may happen between the working periods that may result in delay in their detection. Agents are installed on every client as well as servers, these agents utilize some of the resources of their hosts, that also results in performance degradation of hosts.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Moreover, installing such agents on hosts may also result in conflicts with existing security appliances such as firewalls or VPN clients.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major disadvantages of HIDS may be based on the following features:</a:t>
            </a:r>
          </a:p>
          <a:p>
            <a:pPr marL="742950" lvl="1" indent="-285750" algn="just">
              <a:buFont typeface="Wingdings" panose="05000000000000000000" pitchFamily="2" charset="2"/>
              <a:buChar char="Ø"/>
            </a:pPr>
            <a:r>
              <a:rPr lang="en-US" dirty="0"/>
              <a:t>If there are more than one server in a network, HIDS cannot detect any intrusions coming from another network part.</a:t>
            </a:r>
          </a:p>
          <a:p>
            <a:pPr marL="742950" lvl="1" indent="-285750" algn="just">
              <a:buFont typeface="Wingdings" panose="05000000000000000000" pitchFamily="2" charset="2"/>
              <a:buChar char="Ø"/>
            </a:pPr>
            <a:r>
              <a:rPr lang="en-US" dirty="0"/>
              <a:t>HIDS maintenance could grow up into an administrator's nightmare if there are a lot of systems with different configurations and different environments.</a:t>
            </a:r>
          </a:p>
        </p:txBody>
      </p:sp>
      <p:sp>
        <p:nvSpPr>
          <p:cNvPr id="7" name="Hexagon 6">
            <a:extLst>
              <a:ext uri="{FF2B5EF4-FFF2-40B4-BE49-F238E27FC236}">
                <a16:creationId xmlns:a16="http://schemas.microsoft.com/office/drawing/2014/main" id="{DF63EEF4-EF70-3494-A100-023B0427ECED}"/>
              </a:ext>
            </a:extLst>
          </p:cNvPr>
          <p:cNvSpPr/>
          <p:nvPr/>
        </p:nvSpPr>
        <p:spPr>
          <a:xfrm rot="5400000">
            <a:off x="7985313" y="293762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F5564ADB-969D-509F-0C6D-358C3D37F6D8}"/>
              </a:ext>
            </a:extLst>
          </p:cNvPr>
          <p:cNvSpPr/>
          <p:nvPr/>
        </p:nvSpPr>
        <p:spPr>
          <a:xfrm rot="5400000">
            <a:off x="9921690" y="2937625"/>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65CF14F2-8E7A-65D3-FE6C-434DEBC1D2E9}"/>
              </a:ext>
            </a:extLst>
          </p:cNvPr>
          <p:cNvSpPr/>
          <p:nvPr/>
        </p:nvSpPr>
        <p:spPr>
          <a:xfrm rot="5400000">
            <a:off x="8953501" y="1220753"/>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70755B30-8574-5073-DE0A-FAE01EC50D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00784" y="3193121"/>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E3298F66-4659-1DC6-D083-98F11B1607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426409" y="3321321"/>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1973BDFE-D75D-FE02-6C8A-07E7957498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401737" y="1588306"/>
            <a:ext cx="1120589" cy="1120589"/>
          </a:xfrm>
          <a:prstGeom prst="rect">
            <a:avLst/>
          </a:prstGeom>
        </p:spPr>
      </p:pic>
    </p:spTree>
    <p:extLst>
      <p:ext uri="{BB962C8B-B14F-4D97-AF65-F5344CB8AC3E}">
        <p14:creationId xmlns:p14="http://schemas.microsoft.com/office/powerpoint/2010/main" val="2254471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4"/>
            </a:gs>
            <a:gs pos="100000">
              <a:srgbClr val="F69616"/>
            </a:gs>
            <a:gs pos="100000">
              <a:schemeClr val="accent4">
                <a:lumMod val="40000"/>
                <a:lumOff val="6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936F82-2223-C370-A80E-437E6DD11ADB}"/>
              </a:ext>
            </a:extLst>
          </p:cNvPr>
          <p:cNvSpPr>
            <a:spLocks noGrp="1"/>
          </p:cNvSpPr>
          <p:nvPr>
            <p:ph type="title"/>
          </p:nvPr>
        </p:nvSpPr>
        <p:spPr>
          <a:xfrm>
            <a:off x="205305" y="1556153"/>
            <a:ext cx="6798541" cy="792656"/>
          </a:xfrm>
        </p:spPr>
        <p:txBody>
          <a:bodyPr anchor="b">
            <a:normAutofit/>
          </a:bodyPr>
          <a:lstStyle/>
          <a:p>
            <a:r>
              <a:rPr lang="en-US" b="1" dirty="0">
                <a:latin typeface="Arial Black" panose="020B0A04020102020204" pitchFamily="34" charset="0"/>
              </a:rPr>
              <a:t>Definition</a:t>
            </a:r>
          </a:p>
        </p:txBody>
      </p:sp>
      <p:sp>
        <p:nvSpPr>
          <p:cNvPr id="6" name="TextBox 5">
            <a:extLst>
              <a:ext uri="{FF2B5EF4-FFF2-40B4-BE49-F238E27FC236}">
                <a16:creationId xmlns:a16="http://schemas.microsoft.com/office/drawing/2014/main" id="{99105CAA-4150-44DD-6E11-DE08240A484A}"/>
              </a:ext>
            </a:extLst>
          </p:cNvPr>
          <p:cNvSpPr txBox="1"/>
          <p:nvPr/>
        </p:nvSpPr>
        <p:spPr>
          <a:xfrm>
            <a:off x="280147" y="2540658"/>
            <a:ext cx="7097806" cy="2585323"/>
          </a:xfrm>
          <a:prstGeom prst="rect">
            <a:avLst/>
          </a:prstGeom>
          <a:noFill/>
        </p:spPr>
        <p:txBody>
          <a:bodyPr wrap="square">
            <a:spAutoFit/>
          </a:bodyPr>
          <a:lstStyle/>
          <a:p>
            <a:pPr marL="285750" indent="-285750" algn="just">
              <a:buFont typeface="Arial" panose="020B0604020202020204" pitchFamily="34" charset="0"/>
              <a:buChar char="•"/>
            </a:pPr>
            <a:r>
              <a:rPr lang="en-US" sz="1800" dirty="0"/>
              <a:t>An intrusion detection system (IDS) attempts to monitor a system, a host, or a network to detect intrusions or malicious activities. </a:t>
            </a:r>
          </a:p>
          <a:p>
            <a:pPr marL="285750" indent="-285750" algn="just">
              <a:buFont typeface="Arial" panose="020B0604020202020204" pitchFamily="34" charset="0"/>
              <a:buChar char="•"/>
            </a:pPr>
            <a:r>
              <a:rPr lang="en-US" sz="1800" dirty="0"/>
              <a:t>A malicious activity can occur due to an attack by outside influences such as malware and hackers getting unauthorized access. </a:t>
            </a:r>
          </a:p>
          <a:p>
            <a:pPr marL="285750" indent="-285750" algn="just">
              <a:buFont typeface="Arial" panose="020B0604020202020204" pitchFamily="34" charset="0"/>
              <a:buChar char="•"/>
            </a:pPr>
            <a:r>
              <a:rPr lang="en-US" sz="1800" dirty="0"/>
              <a:t>However, it can also be caused by inside influences, like misuse of privileges, violations of company policies, etc. </a:t>
            </a:r>
          </a:p>
          <a:p>
            <a:pPr marL="285750" indent="-285750" algn="just">
              <a:buFont typeface="Arial" panose="020B0604020202020204" pitchFamily="34" charset="0"/>
              <a:buChar char="•"/>
            </a:pPr>
            <a:r>
              <a:rPr lang="en-US" sz="1800" dirty="0"/>
              <a:t>An IDS is a system that automates the process of recognizing an ongoing attack or an imminent attack on the system or network it runs on.</a:t>
            </a:r>
          </a:p>
        </p:txBody>
      </p:sp>
      <p:sp>
        <p:nvSpPr>
          <p:cNvPr id="7" name="Hexagon 6">
            <a:extLst>
              <a:ext uri="{FF2B5EF4-FFF2-40B4-BE49-F238E27FC236}">
                <a16:creationId xmlns:a16="http://schemas.microsoft.com/office/drawing/2014/main" id="{B2EEB239-3428-7141-4742-5B6D77E8BC36}"/>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3C09A3C0-BB8C-8B4B-8F86-51DFD006E7D6}"/>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41AEE520-3E5D-C58D-984F-F192C26FC52C}"/>
              </a:ext>
            </a:extLst>
          </p:cNvPr>
          <p:cNvSpPr/>
          <p:nvPr/>
        </p:nvSpPr>
        <p:spPr>
          <a:xfrm rot="5400000">
            <a:off x="8785412" y="1184250"/>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F9C8E3ED-8C4E-AAF3-51B5-CA199B3511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681C2036-B67D-6065-0E86-EDA2B5ABA1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5F8CE167-227C-2C7E-EF8F-3E56432A7C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33647" y="1556153"/>
            <a:ext cx="1120589" cy="1120589"/>
          </a:xfrm>
          <a:prstGeom prst="rect">
            <a:avLst/>
          </a:prstGeom>
        </p:spPr>
      </p:pic>
    </p:spTree>
    <p:extLst>
      <p:ext uri="{BB962C8B-B14F-4D97-AF65-F5344CB8AC3E}">
        <p14:creationId xmlns:p14="http://schemas.microsoft.com/office/powerpoint/2010/main" val="866885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CBE67-E5EF-05F4-5D6F-1BCD906F0D56}"/>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B8620D0F-4DB1-DC46-0E80-224ABF809C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90836E30-D59A-CB41-9451-4E02C1695286}"/>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F6B9F5D-5A9F-F1E0-A98C-11EEC392F036}"/>
              </a:ext>
            </a:extLst>
          </p:cNvPr>
          <p:cNvSpPr txBox="1"/>
          <p:nvPr/>
        </p:nvSpPr>
        <p:spPr>
          <a:xfrm>
            <a:off x="205304" y="2560444"/>
            <a:ext cx="7419177" cy="3139321"/>
          </a:xfrm>
          <a:prstGeom prst="rect">
            <a:avLst/>
          </a:prstGeom>
          <a:noFill/>
        </p:spPr>
        <p:txBody>
          <a:bodyPr wrap="square">
            <a:spAutoFit/>
          </a:bodyPr>
          <a:lstStyle/>
          <a:p>
            <a:pPr marL="285750" indent="-285750" algn="just">
              <a:buFont typeface="Arial" panose="020B0604020202020204" pitchFamily="34" charset="0"/>
              <a:buChar char="•"/>
            </a:pPr>
            <a:r>
              <a:rPr lang="en-US" dirty="0"/>
              <a:t>Network Intrusion Detection system (NIDS) focuses on the network attacks. NIDS attempt to identify unauthorized, illicit, and anomalous behavior based solely on network traffic patterns, using a network tap, span port, or hub collecting packets that traverse a given network.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Using the data captured, the IDS processes and flags any suspicious traffic. The role of an NIDS is passive as it only gathers information, identifies intrusions, logs data, and sends alerts but has no capabilities to block or stop attacks. For example, the system monitoring the subnet, where the firewalls are located, to see if someone is trying to get through, is a typical application of NIDS. </a:t>
            </a:r>
          </a:p>
        </p:txBody>
      </p:sp>
      <p:sp>
        <p:nvSpPr>
          <p:cNvPr id="8" name="Title 1">
            <a:extLst>
              <a:ext uri="{FF2B5EF4-FFF2-40B4-BE49-F238E27FC236}">
                <a16:creationId xmlns:a16="http://schemas.microsoft.com/office/drawing/2014/main" id="{C9B6D5ED-3277-A3DA-5C39-DA35743BD4A5}"/>
              </a:ext>
            </a:extLst>
          </p:cNvPr>
          <p:cNvSpPr>
            <a:spLocks noGrp="1"/>
          </p:cNvSpPr>
          <p:nvPr>
            <p:ph type="title"/>
          </p:nvPr>
        </p:nvSpPr>
        <p:spPr>
          <a:xfrm>
            <a:off x="205305" y="1556153"/>
            <a:ext cx="7829223" cy="792656"/>
          </a:xfrm>
        </p:spPr>
        <p:txBody>
          <a:bodyPr anchor="b">
            <a:normAutofit fontScale="90000"/>
          </a:bodyPr>
          <a:lstStyle/>
          <a:p>
            <a:r>
              <a:rPr lang="en-US" sz="4400" b="1" dirty="0">
                <a:latin typeface="Arial Black" panose="020B0A04020102020204" pitchFamily="34" charset="0"/>
              </a:rPr>
              <a:t>Network-based Intrusion Detection System (NIDS) </a:t>
            </a:r>
            <a:endParaRPr lang="en-US" b="1" dirty="0">
              <a:latin typeface="Arial Black" panose="020B0A04020102020204" pitchFamily="34" charset="0"/>
            </a:endParaRPr>
          </a:p>
        </p:txBody>
      </p:sp>
      <p:sp>
        <p:nvSpPr>
          <p:cNvPr id="9" name="Hexagon 8">
            <a:extLst>
              <a:ext uri="{FF2B5EF4-FFF2-40B4-BE49-F238E27FC236}">
                <a16:creationId xmlns:a16="http://schemas.microsoft.com/office/drawing/2014/main" id="{97049006-749C-EF84-E611-EE39D5686E26}"/>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D85CE963-06E5-967B-DFF2-8DA2720BBD50}"/>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D75373D0-81A6-4846-D34A-3CBC961F8CBE}"/>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513A4BAB-9B80-1574-7312-1F1251B59367}"/>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808200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58A3D-5B86-9B06-A8BD-089B5DFCAAE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1B41160-AD8A-5112-F33D-980C6A667C50}"/>
              </a:ext>
            </a:extLst>
          </p:cNvPr>
          <p:cNvSpPr>
            <a:spLocks noGrp="1"/>
          </p:cNvSpPr>
          <p:nvPr>
            <p:ph type="title"/>
          </p:nvPr>
        </p:nvSpPr>
        <p:spPr>
          <a:xfrm>
            <a:off x="171009" y="1125150"/>
            <a:ext cx="7732942" cy="792656"/>
          </a:xfrm>
        </p:spPr>
        <p:txBody>
          <a:bodyPr anchor="b">
            <a:normAutofit fontScale="90000"/>
          </a:bodyPr>
          <a:lstStyle/>
          <a:p>
            <a:r>
              <a:rPr lang="en-US" sz="4400" b="1" dirty="0">
                <a:latin typeface="Arial Black" panose="020B0A04020102020204" pitchFamily="34" charset="0"/>
              </a:rPr>
              <a:t>Network-based Intrusion Detection System (NIDS) </a:t>
            </a:r>
            <a:endParaRPr lang="en-US" b="1" dirty="0">
              <a:latin typeface="Arial Black" panose="020B0A04020102020204" pitchFamily="34" charset="0"/>
            </a:endParaRPr>
          </a:p>
        </p:txBody>
      </p:sp>
      <p:sp>
        <p:nvSpPr>
          <p:cNvPr id="6" name="TextBox 5">
            <a:extLst>
              <a:ext uri="{FF2B5EF4-FFF2-40B4-BE49-F238E27FC236}">
                <a16:creationId xmlns:a16="http://schemas.microsoft.com/office/drawing/2014/main" id="{A18FA977-4051-8A92-33B6-0790A2794BA4}"/>
              </a:ext>
            </a:extLst>
          </p:cNvPr>
          <p:cNvSpPr txBox="1"/>
          <p:nvPr/>
        </p:nvSpPr>
        <p:spPr>
          <a:xfrm>
            <a:off x="255494" y="2197201"/>
            <a:ext cx="7563973" cy="3139321"/>
          </a:xfrm>
          <a:prstGeom prst="rect">
            <a:avLst/>
          </a:prstGeom>
          <a:noFill/>
        </p:spPr>
        <p:txBody>
          <a:bodyPr wrap="square">
            <a:spAutoFit/>
          </a:bodyPr>
          <a:lstStyle/>
          <a:p>
            <a:pPr marL="285750" indent="-285750" algn="just">
              <a:buFont typeface="Arial" panose="020B0604020202020204" pitchFamily="34" charset="0"/>
              <a:buChar char="•"/>
            </a:pPr>
            <a:r>
              <a:rPr lang="en-US" dirty="0"/>
              <a:t>Network-based IDS are usually built only for particular network segments and analyze the data related to this segment traffic for any unauthorized events. NIDS use sensors to monitor and analyze activities in a network segment. These sensors may be utilized in two modes.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the first mode, they are employed as inline devices, through which an actual traffic goes.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the second mode, passive sensors are used so that an actual copy of traffic is analyzed. Inline sensors are mainly used in network IPS, whereas passive sensors are used in IDS.</a:t>
            </a:r>
          </a:p>
        </p:txBody>
      </p:sp>
      <p:sp>
        <p:nvSpPr>
          <p:cNvPr id="7" name="Hexagon 6">
            <a:extLst>
              <a:ext uri="{FF2B5EF4-FFF2-40B4-BE49-F238E27FC236}">
                <a16:creationId xmlns:a16="http://schemas.microsoft.com/office/drawing/2014/main" id="{B640EB4E-93E7-6391-8C39-F320300A3216}"/>
              </a:ext>
            </a:extLst>
          </p:cNvPr>
          <p:cNvSpPr/>
          <p:nvPr/>
        </p:nvSpPr>
        <p:spPr>
          <a:xfrm rot="5400000">
            <a:off x="7985313" y="293762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F451BBCE-C9F2-9598-6E9A-08B38A44092D}"/>
              </a:ext>
            </a:extLst>
          </p:cNvPr>
          <p:cNvSpPr/>
          <p:nvPr/>
        </p:nvSpPr>
        <p:spPr>
          <a:xfrm rot="5400000">
            <a:off x="9921690" y="2937625"/>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E4DC1945-69F0-19C1-1219-3EFF77E2040C}"/>
              </a:ext>
            </a:extLst>
          </p:cNvPr>
          <p:cNvSpPr/>
          <p:nvPr/>
        </p:nvSpPr>
        <p:spPr>
          <a:xfrm rot="5400000">
            <a:off x="8953501" y="1220753"/>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2EDB2C28-5448-0348-F3F7-559FA9C46F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00784" y="3193121"/>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F9CD991C-D40F-0BB6-A8BF-B870DEBC81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426409" y="3321321"/>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AABDD54B-D4C0-4F1E-C22B-5221A7425F3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401737" y="1588306"/>
            <a:ext cx="1120589" cy="1120589"/>
          </a:xfrm>
          <a:prstGeom prst="rect">
            <a:avLst/>
          </a:prstGeom>
        </p:spPr>
      </p:pic>
    </p:spTree>
    <p:extLst>
      <p:ext uri="{BB962C8B-B14F-4D97-AF65-F5344CB8AC3E}">
        <p14:creationId xmlns:p14="http://schemas.microsoft.com/office/powerpoint/2010/main" val="592047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2F1D8-8F7D-CBBA-CAAA-DC4612EBA3F0}"/>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D673DCF7-2127-B280-0B99-0C32CF98C824}"/>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2CA4CE0C-98E7-5252-FB63-436F9A8A19E3}"/>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893DDF4-399A-38E8-B76C-F044F9C431A7}"/>
              </a:ext>
            </a:extLst>
          </p:cNvPr>
          <p:cNvSpPr txBox="1"/>
          <p:nvPr/>
        </p:nvSpPr>
        <p:spPr>
          <a:xfrm>
            <a:off x="205304" y="2560444"/>
            <a:ext cx="7419177" cy="2585323"/>
          </a:xfrm>
          <a:prstGeom prst="rect">
            <a:avLst/>
          </a:prstGeom>
          <a:noFill/>
        </p:spPr>
        <p:txBody>
          <a:bodyPr wrap="square">
            <a:spAutoFit/>
          </a:bodyPr>
          <a:lstStyle/>
          <a:p>
            <a:pPr marL="285750" indent="-285750" algn="just">
              <a:buFont typeface="Arial" panose="020B0604020202020204" pitchFamily="34" charset="0"/>
              <a:buChar char="•"/>
            </a:pPr>
            <a:r>
              <a:rPr lang="en-US" dirty="0"/>
              <a:t>Network-based IDS use multiple security appliances. One of the important tasks performed by NIDS is to maintain the log of detected network traffic data or any detected suspicious activity.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They also perform the packet captures. Nowadays, NIDS have become more and more complex and integrate various types and operational modes. Organizations use NIDS, which may combine anomaly based detection, stateful protocol analysis, signature-based detection, as such integration increases the accuracy of detection. </a:t>
            </a:r>
          </a:p>
        </p:txBody>
      </p:sp>
      <p:sp>
        <p:nvSpPr>
          <p:cNvPr id="8" name="Title 1">
            <a:extLst>
              <a:ext uri="{FF2B5EF4-FFF2-40B4-BE49-F238E27FC236}">
                <a16:creationId xmlns:a16="http://schemas.microsoft.com/office/drawing/2014/main" id="{5349E2E4-1D94-7014-B1E1-6B02B6A50B55}"/>
              </a:ext>
            </a:extLst>
          </p:cNvPr>
          <p:cNvSpPr>
            <a:spLocks noGrp="1"/>
          </p:cNvSpPr>
          <p:nvPr>
            <p:ph type="title"/>
          </p:nvPr>
        </p:nvSpPr>
        <p:spPr>
          <a:xfrm>
            <a:off x="205305" y="1556153"/>
            <a:ext cx="7829223" cy="792656"/>
          </a:xfrm>
        </p:spPr>
        <p:txBody>
          <a:bodyPr anchor="b">
            <a:normAutofit fontScale="90000"/>
          </a:bodyPr>
          <a:lstStyle/>
          <a:p>
            <a:r>
              <a:rPr lang="en-US" sz="4400" b="1" dirty="0">
                <a:latin typeface="Arial Black" panose="020B0A04020102020204" pitchFamily="34" charset="0"/>
              </a:rPr>
              <a:t>Network-based Intrusion Detection System (NIDS) </a:t>
            </a:r>
            <a:endParaRPr lang="en-US" b="1" dirty="0">
              <a:latin typeface="Arial Black" panose="020B0A04020102020204" pitchFamily="34" charset="0"/>
            </a:endParaRPr>
          </a:p>
        </p:txBody>
      </p:sp>
      <p:sp>
        <p:nvSpPr>
          <p:cNvPr id="9" name="Hexagon 8">
            <a:extLst>
              <a:ext uri="{FF2B5EF4-FFF2-40B4-BE49-F238E27FC236}">
                <a16:creationId xmlns:a16="http://schemas.microsoft.com/office/drawing/2014/main" id="{12E6F51A-0235-81B1-E410-68B30BCAF1E6}"/>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CE2B9C67-2478-62BC-3191-552EB8F0EAA1}"/>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352DA63A-2D70-DAAC-44C9-CE420998D7C7}"/>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AB0C06C8-D81F-C76B-EEC7-EAFA67B27FFD}"/>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79742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6400D-863C-EA4F-F7B8-5B7A979D7D2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9CB90B8-40C3-A418-105E-79C9565204B4}"/>
              </a:ext>
            </a:extLst>
          </p:cNvPr>
          <p:cNvSpPr>
            <a:spLocks noGrp="1"/>
          </p:cNvSpPr>
          <p:nvPr>
            <p:ph type="title"/>
          </p:nvPr>
        </p:nvSpPr>
        <p:spPr>
          <a:xfrm>
            <a:off x="205305" y="795650"/>
            <a:ext cx="7732942" cy="792656"/>
          </a:xfrm>
        </p:spPr>
        <p:txBody>
          <a:bodyPr anchor="b">
            <a:normAutofit fontScale="90000"/>
          </a:bodyPr>
          <a:lstStyle/>
          <a:p>
            <a:r>
              <a:rPr lang="en-US" sz="4400" b="1" dirty="0">
                <a:latin typeface="Arial Black" panose="020B0A04020102020204" pitchFamily="34" charset="0"/>
              </a:rPr>
              <a:t>Network-based Intrusion Detection System (NIDS) </a:t>
            </a:r>
            <a:endParaRPr lang="en-US" b="1" dirty="0">
              <a:latin typeface="Arial Black" panose="020B0A04020102020204" pitchFamily="34" charset="0"/>
            </a:endParaRPr>
          </a:p>
        </p:txBody>
      </p:sp>
      <p:sp>
        <p:nvSpPr>
          <p:cNvPr id="6" name="TextBox 5">
            <a:extLst>
              <a:ext uri="{FF2B5EF4-FFF2-40B4-BE49-F238E27FC236}">
                <a16:creationId xmlns:a16="http://schemas.microsoft.com/office/drawing/2014/main" id="{DE8F5AD3-4B82-3BEA-4A31-26EE30450F29}"/>
              </a:ext>
            </a:extLst>
          </p:cNvPr>
          <p:cNvSpPr txBox="1"/>
          <p:nvPr/>
        </p:nvSpPr>
        <p:spPr>
          <a:xfrm>
            <a:off x="293592" y="1815033"/>
            <a:ext cx="7563973" cy="2585323"/>
          </a:xfrm>
          <a:prstGeom prst="rect">
            <a:avLst/>
          </a:prstGeom>
          <a:noFill/>
        </p:spPr>
        <p:txBody>
          <a:bodyPr wrap="square">
            <a:spAutoFit/>
          </a:bodyPr>
          <a:lstStyle/>
          <a:p>
            <a:pPr marL="285750" indent="-285750" algn="just">
              <a:buFont typeface="Arial" panose="020B0604020202020204" pitchFamily="34" charset="0"/>
              <a:buChar char="•"/>
            </a:pPr>
            <a:r>
              <a:rPr lang="en-US" dirty="0"/>
              <a:t>We can classify the NIDS design according to the system interactivity property. There are two kinds of NIDS: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Online NIDS - </a:t>
            </a:r>
            <a:r>
              <a:rPr lang="en-US" dirty="0"/>
              <a:t>Online NIDS commonly deal with the network data in real time by conducting an immediate traffic analysis and making a decision on the attack detection and identification.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Offline NIDS </a:t>
            </a:r>
            <a:r>
              <a:rPr lang="en-US" dirty="0"/>
              <a:t>- Offline NIDS take the data that was previously logged, stored, and then passed to it for an attack identification.</a:t>
            </a:r>
          </a:p>
        </p:txBody>
      </p:sp>
      <p:sp>
        <p:nvSpPr>
          <p:cNvPr id="7" name="Hexagon 6">
            <a:extLst>
              <a:ext uri="{FF2B5EF4-FFF2-40B4-BE49-F238E27FC236}">
                <a16:creationId xmlns:a16="http://schemas.microsoft.com/office/drawing/2014/main" id="{010D2587-8EFF-4514-A67F-405C922F8D90}"/>
              </a:ext>
            </a:extLst>
          </p:cNvPr>
          <p:cNvSpPr/>
          <p:nvPr/>
        </p:nvSpPr>
        <p:spPr>
          <a:xfrm rot="5400000">
            <a:off x="7985313" y="293762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3BC88B37-E1FE-43C2-413A-87D988C6D817}"/>
              </a:ext>
            </a:extLst>
          </p:cNvPr>
          <p:cNvSpPr/>
          <p:nvPr/>
        </p:nvSpPr>
        <p:spPr>
          <a:xfrm rot="5400000">
            <a:off x="9921690" y="2937625"/>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3EA6DA04-1B6E-B985-4F15-22BA2CA9D5E5}"/>
              </a:ext>
            </a:extLst>
          </p:cNvPr>
          <p:cNvSpPr/>
          <p:nvPr/>
        </p:nvSpPr>
        <p:spPr>
          <a:xfrm rot="5400000">
            <a:off x="8953501" y="1220753"/>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DDD71E40-2211-8274-6C65-3C89BDAD58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00784" y="3193121"/>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60A56863-5BE5-A2F5-5A6B-B59C9C9886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426409" y="3321321"/>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33962F3B-F7F4-EB52-E72D-C4D0ACE291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401737" y="1588306"/>
            <a:ext cx="1120589" cy="1120589"/>
          </a:xfrm>
          <a:prstGeom prst="rect">
            <a:avLst/>
          </a:prstGeom>
        </p:spPr>
      </p:pic>
    </p:spTree>
    <p:extLst>
      <p:ext uri="{BB962C8B-B14F-4D97-AF65-F5344CB8AC3E}">
        <p14:creationId xmlns:p14="http://schemas.microsoft.com/office/powerpoint/2010/main" val="2255060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C1673-252F-886B-48B0-7C55E4E745F4}"/>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4639B8AD-5001-0759-FC03-6DADEE6D6F18}"/>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6A157857-295A-6A75-83DC-9C748E7BC163}"/>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FA85AE2-A880-8003-AE87-858A143F5129}"/>
              </a:ext>
            </a:extLst>
          </p:cNvPr>
          <p:cNvSpPr txBox="1"/>
          <p:nvPr/>
        </p:nvSpPr>
        <p:spPr>
          <a:xfrm>
            <a:off x="205304" y="2560444"/>
            <a:ext cx="8304712" cy="3416320"/>
          </a:xfrm>
          <a:prstGeom prst="rect">
            <a:avLst/>
          </a:prstGeom>
          <a:noFill/>
        </p:spPr>
        <p:txBody>
          <a:bodyPr wrap="square">
            <a:spAutoFit/>
          </a:bodyPr>
          <a:lstStyle/>
          <a:p>
            <a:pPr marL="285750" indent="-285750" algn="just">
              <a:buFont typeface="Arial" panose="020B0604020202020204" pitchFamily="34" charset="0"/>
              <a:buChar char="•"/>
            </a:pPr>
            <a:r>
              <a:rPr lang="en-US" dirty="0"/>
              <a:t>There are few </a:t>
            </a:r>
            <a:r>
              <a:rPr lang="en-US" b="1" dirty="0"/>
              <a:t>limitations</a:t>
            </a:r>
            <a:r>
              <a:rPr lang="en-US" dirty="0"/>
              <a:t> to the network-based IDS, such as inability to detect </a:t>
            </a:r>
            <a:r>
              <a:rPr lang="en-US" b="1" dirty="0"/>
              <a:t>encrypted</a:t>
            </a:r>
            <a:r>
              <a:rPr lang="en-US" dirty="0"/>
              <a:t> information. In such cases, they should be used before information is encrypted or after it is decrypted.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When there exists a high traffic load on the network, the network-based IDS may fail to perform the full analysis. Also, in this case network-based IDS are not capable of detecting different types of attack, such as DDoS or working with different device versions.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When analysis needs to be performed on traffic between various types of servers, which may have different types of configuration and communication characteristics, the accuracy of detection may drop down.</a:t>
            </a:r>
          </a:p>
        </p:txBody>
      </p:sp>
      <p:sp>
        <p:nvSpPr>
          <p:cNvPr id="8" name="Title 1">
            <a:extLst>
              <a:ext uri="{FF2B5EF4-FFF2-40B4-BE49-F238E27FC236}">
                <a16:creationId xmlns:a16="http://schemas.microsoft.com/office/drawing/2014/main" id="{4BCA0912-274C-4C28-50D3-6951DAD857D5}"/>
              </a:ext>
            </a:extLst>
          </p:cNvPr>
          <p:cNvSpPr>
            <a:spLocks noGrp="1"/>
          </p:cNvSpPr>
          <p:nvPr>
            <p:ph type="title"/>
          </p:nvPr>
        </p:nvSpPr>
        <p:spPr>
          <a:xfrm>
            <a:off x="205305" y="1556153"/>
            <a:ext cx="7829223" cy="792656"/>
          </a:xfrm>
        </p:spPr>
        <p:txBody>
          <a:bodyPr anchor="b">
            <a:normAutofit fontScale="90000"/>
          </a:bodyPr>
          <a:lstStyle/>
          <a:p>
            <a:r>
              <a:rPr lang="en-US" sz="4400" b="1" dirty="0">
                <a:latin typeface="Arial Black" panose="020B0A04020102020204" pitchFamily="34" charset="0"/>
              </a:rPr>
              <a:t>Network-based Intrusion Detection System (NIDS) </a:t>
            </a:r>
            <a:endParaRPr lang="en-US" b="1" dirty="0">
              <a:latin typeface="Arial Black" panose="020B0A04020102020204" pitchFamily="34" charset="0"/>
            </a:endParaRPr>
          </a:p>
        </p:txBody>
      </p:sp>
      <p:sp>
        <p:nvSpPr>
          <p:cNvPr id="9" name="Hexagon 8">
            <a:extLst>
              <a:ext uri="{FF2B5EF4-FFF2-40B4-BE49-F238E27FC236}">
                <a16:creationId xmlns:a16="http://schemas.microsoft.com/office/drawing/2014/main" id="{A8CED201-EA7B-94DE-5699-53E1C26AFC31}"/>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E62C127E-5DD7-D6DD-4C36-A8FFDC5ACA18}"/>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66B4CCFD-17E7-47EF-B7FD-625FBC75B876}"/>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55478591-1C39-06AC-2A85-2F635CC9FDA5}"/>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76846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B48E6-E2E1-9BD0-49EE-31536488D2C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E126F63-0606-562F-0910-4F0627F3EF92}"/>
              </a:ext>
            </a:extLst>
          </p:cNvPr>
          <p:cNvSpPr>
            <a:spLocks noGrp="1"/>
          </p:cNvSpPr>
          <p:nvPr>
            <p:ph type="title"/>
          </p:nvPr>
        </p:nvSpPr>
        <p:spPr>
          <a:xfrm>
            <a:off x="205305" y="795650"/>
            <a:ext cx="7732942" cy="792656"/>
          </a:xfrm>
        </p:spPr>
        <p:txBody>
          <a:bodyPr anchor="b">
            <a:normAutofit fontScale="90000"/>
          </a:bodyPr>
          <a:lstStyle/>
          <a:p>
            <a:r>
              <a:rPr lang="en-US" sz="4400" b="1" dirty="0">
                <a:latin typeface="Arial Black" panose="020B0A04020102020204" pitchFamily="34" charset="0"/>
              </a:rPr>
              <a:t>Wireless Intrusion Detection System</a:t>
            </a:r>
            <a:endParaRPr lang="en-US" b="1" dirty="0">
              <a:latin typeface="Arial Black" panose="020B0A04020102020204" pitchFamily="34" charset="0"/>
            </a:endParaRPr>
          </a:p>
        </p:txBody>
      </p:sp>
      <p:sp>
        <p:nvSpPr>
          <p:cNvPr id="6" name="TextBox 5">
            <a:extLst>
              <a:ext uri="{FF2B5EF4-FFF2-40B4-BE49-F238E27FC236}">
                <a16:creationId xmlns:a16="http://schemas.microsoft.com/office/drawing/2014/main" id="{74F82E0D-B45C-D989-932A-B7D387366435}"/>
              </a:ext>
            </a:extLst>
          </p:cNvPr>
          <p:cNvSpPr txBox="1"/>
          <p:nvPr/>
        </p:nvSpPr>
        <p:spPr>
          <a:xfrm>
            <a:off x="293592" y="1815033"/>
            <a:ext cx="7563973" cy="4524315"/>
          </a:xfrm>
          <a:prstGeom prst="rect">
            <a:avLst/>
          </a:prstGeom>
          <a:noFill/>
        </p:spPr>
        <p:txBody>
          <a:bodyPr wrap="square">
            <a:spAutoFit/>
          </a:bodyPr>
          <a:lstStyle/>
          <a:p>
            <a:pPr marL="285750" indent="-285750" algn="just">
              <a:buFont typeface="Arial" panose="020B0604020202020204" pitchFamily="34" charset="0"/>
              <a:buChar char="•"/>
            </a:pPr>
            <a:r>
              <a:rPr lang="en-US" dirty="0"/>
              <a:t>Wireless Intrusion Detection System (WIDS) examines the wireless network traffic for any suspicious activity on the network. In addition, they analyze the wireless networking protocols. Wireless IDS can investigate only one channel at a time, hence they perform sampling of traffic, whereas network-based IDS analyze packets in segments.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As wireless IDS perform detection channel by channel, there exists a big possibility of error or bypassing any malicious activity. In order to avoid such errors, sensors usually work in parallel with many channels, monitoring each channel for some amount of time and then shifting to another channel. Sensors employed in wireless IDS could be classified into dedicated sensors and bundled sensors.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Unlike bundled ones, dedicated sensors are not capable to pass data from a source to a destination but typically provide stronger detection capabilities. Dedicated sensors are typically costlier than bundled. </a:t>
            </a:r>
          </a:p>
        </p:txBody>
      </p:sp>
      <p:sp>
        <p:nvSpPr>
          <p:cNvPr id="7" name="Hexagon 6">
            <a:extLst>
              <a:ext uri="{FF2B5EF4-FFF2-40B4-BE49-F238E27FC236}">
                <a16:creationId xmlns:a16="http://schemas.microsoft.com/office/drawing/2014/main" id="{9A12D5E9-6C80-C308-B835-458235915A9F}"/>
              </a:ext>
            </a:extLst>
          </p:cNvPr>
          <p:cNvSpPr/>
          <p:nvPr/>
        </p:nvSpPr>
        <p:spPr>
          <a:xfrm rot="5400000">
            <a:off x="7985313" y="293762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1BAB748A-1A35-9F7A-A1EB-A770E8D33EA4}"/>
              </a:ext>
            </a:extLst>
          </p:cNvPr>
          <p:cNvSpPr/>
          <p:nvPr/>
        </p:nvSpPr>
        <p:spPr>
          <a:xfrm rot="5400000">
            <a:off x="9921690" y="2937625"/>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834C5016-4AC6-986E-5F6B-9A4416C78ABD}"/>
              </a:ext>
            </a:extLst>
          </p:cNvPr>
          <p:cNvSpPr/>
          <p:nvPr/>
        </p:nvSpPr>
        <p:spPr>
          <a:xfrm rot="5400000">
            <a:off x="8953501" y="1220753"/>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B30C396B-AD12-3146-E3A2-D4090ED74A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00784" y="3193121"/>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35288DE6-4A65-E671-316E-75C994022A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426409" y="3321321"/>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AF28341B-7C9B-C43A-F9F6-4F2330C5EE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401737" y="1588306"/>
            <a:ext cx="1120589" cy="1120589"/>
          </a:xfrm>
          <a:prstGeom prst="rect">
            <a:avLst/>
          </a:prstGeom>
        </p:spPr>
      </p:pic>
    </p:spTree>
    <p:extLst>
      <p:ext uri="{BB962C8B-B14F-4D97-AF65-F5344CB8AC3E}">
        <p14:creationId xmlns:p14="http://schemas.microsoft.com/office/powerpoint/2010/main" val="293353978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E2394-C61F-03A3-1EEC-85F90F0ABB9B}"/>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2194EDC7-0250-8DDE-6565-C54911750344}"/>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5A722B02-07FF-4582-880D-27DE1DE863AA}"/>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D4642F6-C8E4-5760-4526-046437F95E8E}"/>
              </a:ext>
            </a:extLst>
          </p:cNvPr>
          <p:cNvSpPr txBox="1"/>
          <p:nvPr/>
        </p:nvSpPr>
        <p:spPr>
          <a:xfrm>
            <a:off x="205302" y="1830146"/>
            <a:ext cx="8468797" cy="3693319"/>
          </a:xfrm>
          <a:prstGeom prst="rect">
            <a:avLst/>
          </a:prstGeom>
          <a:noFill/>
        </p:spPr>
        <p:txBody>
          <a:bodyPr wrap="square">
            <a:spAutoFit/>
          </a:bodyPr>
          <a:lstStyle/>
          <a:p>
            <a:pPr marL="285750" indent="-285750" algn="just">
              <a:buFont typeface="Arial" panose="020B0604020202020204" pitchFamily="34" charset="0"/>
              <a:buChar char="•"/>
            </a:pPr>
            <a:r>
              <a:rPr lang="en-US" dirty="0"/>
              <a:t>Wireless IDS also perform the task of logging the information about the detected activity and can monitor different types of attacks related to wireless protocols. Using a combination of different detection systems, an organization can improve a detection capability of wireless IDS, for example by use of triangulation, which has a capability to detect a physical location of a threat.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Though wireless IDS commonly demonstrate good detection capabilities, limitations still exist. There are some kinds of activities, which typically cannot be detected by wireless IDS, such as attacks that require passive monitoring and offline processing, DDoS attacks, and some of the physical attacks. Even with these limitations, wireless IDS can also offer intrusion prevention capabilities; sensors in wireless IDS can send signal to end points or switches, which are located at the wired network; and these devices can block the suspicious activities.</a:t>
            </a:r>
          </a:p>
        </p:txBody>
      </p:sp>
      <p:sp>
        <p:nvSpPr>
          <p:cNvPr id="8" name="Title 1">
            <a:extLst>
              <a:ext uri="{FF2B5EF4-FFF2-40B4-BE49-F238E27FC236}">
                <a16:creationId xmlns:a16="http://schemas.microsoft.com/office/drawing/2014/main" id="{133B6840-9703-12A5-50BD-904DCD01A7CB}"/>
              </a:ext>
            </a:extLst>
          </p:cNvPr>
          <p:cNvSpPr>
            <a:spLocks noGrp="1"/>
          </p:cNvSpPr>
          <p:nvPr>
            <p:ph type="title"/>
          </p:nvPr>
        </p:nvSpPr>
        <p:spPr>
          <a:xfrm>
            <a:off x="205303" y="838073"/>
            <a:ext cx="7829223" cy="792656"/>
          </a:xfrm>
        </p:spPr>
        <p:txBody>
          <a:bodyPr anchor="b">
            <a:normAutofit fontScale="90000"/>
          </a:bodyPr>
          <a:lstStyle/>
          <a:p>
            <a:r>
              <a:rPr lang="en-US" sz="4400" b="1" dirty="0">
                <a:latin typeface="Arial Black" panose="020B0A04020102020204" pitchFamily="34" charset="0"/>
              </a:rPr>
              <a:t>Wireless Intrusion Detection System</a:t>
            </a:r>
            <a:endParaRPr lang="en-US" b="1" dirty="0">
              <a:latin typeface="Arial Black" panose="020B0A04020102020204" pitchFamily="34" charset="0"/>
            </a:endParaRPr>
          </a:p>
        </p:txBody>
      </p:sp>
      <p:sp>
        <p:nvSpPr>
          <p:cNvPr id="9" name="Hexagon 8">
            <a:extLst>
              <a:ext uri="{FF2B5EF4-FFF2-40B4-BE49-F238E27FC236}">
                <a16:creationId xmlns:a16="http://schemas.microsoft.com/office/drawing/2014/main" id="{E4350878-DC37-1E93-0DC2-7CB696930B16}"/>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EB28F592-43C3-D0B4-961B-9FFFFC870C70}"/>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7C3662C9-B2FD-1CD0-1FCA-703A9253A2D5}"/>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C2CF5002-427A-AEE9-144D-AAF6F8BF86CB}"/>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8670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2240-67A4-5D0C-50D7-CF8E593EFA7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F7A1560-9A91-F8FA-5C97-AAAED2F7E8EB}"/>
              </a:ext>
            </a:extLst>
          </p:cNvPr>
          <p:cNvSpPr>
            <a:spLocks noGrp="1"/>
          </p:cNvSpPr>
          <p:nvPr>
            <p:ph type="title"/>
          </p:nvPr>
        </p:nvSpPr>
        <p:spPr>
          <a:xfrm>
            <a:off x="205305" y="795650"/>
            <a:ext cx="7732942" cy="792656"/>
          </a:xfrm>
        </p:spPr>
        <p:txBody>
          <a:bodyPr anchor="b">
            <a:normAutofit fontScale="90000"/>
          </a:bodyPr>
          <a:lstStyle/>
          <a:p>
            <a:r>
              <a:rPr lang="en-US" sz="4400" b="1" dirty="0">
                <a:latin typeface="Arial Black" panose="020B0A04020102020204" pitchFamily="34" charset="0"/>
              </a:rPr>
              <a:t>Network Behavior Analysis (NBA) System</a:t>
            </a:r>
            <a:endParaRPr lang="en-US" b="1" dirty="0">
              <a:latin typeface="Arial Black" panose="020B0A04020102020204" pitchFamily="34" charset="0"/>
            </a:endParaRPr>
          </a:p>
        </p:txBody>
      </p:sp>
      <p:sp>
        <p:nvSpPr>
          <p:cNvPr id="6" name="TextBox 5">
            <a:extLst>
              <a:ext uri="{FF2B5EF4-FFF2-40B4-BE49-F238E27FC236}">
                <a16:creationId xmlns:a16="http://schemas.microsoft.com/office/drawing/2014/main" id="{8E7331E6-2313-E0F8-4274-DEDCA1F1F0DA}"/>
              </a:ext>
            </a:extLst>
          </p:cNvPr>
          <p:cNvSpPr txBox="1"/>
          <p:nvPr/>
        </p:nvSpPr>
        <p:spPr>
          <a:xfrm>
            <a:off x="293592" y="1815033"/>
            <a:ext cx="8126511" cy="4247317"/>
          </a:xfrm>
          <a:prstGeom prst="rect">
            <a:avLst/>
          </a:prstGeom>
          <a:noFill/>
        </p:spPr>
        <p:txBody>
          <a:bodyPr wrap="square">
            <a:spAutoFit/>
          </a:bodyPr>
          <a:lstStyle/>
          <a:p>
            <a:pPr marL="285750" indent="-285750" algn="just">
              <a:buFont typeface="Arial" panose="020B0604020202020204" pitchFamily="34" charset="0"/>
              <a:buChar char="•"/>
            </a:pPr>
            <a:r>
              <a:rPr lang="en-US" dirty="0"/>
              <a:t>Network Behavior Analysis (NBA) System is an extension of network-based IDS that commonly has sensors and consoles, and possibly specialized servers called analyzers. They might have some of the sensors that are used in it, complemented with some additional sensors and consoles. </a:t>
            </a:r>
          </a:p>
          <a:p>
            <a:pPr marL="285750" indent="-285750" algn="just">
              <a:buFont typeface="Arial" panose="020B0604020202020204" pitchFamily="34" charset="0"/>
              <a:buChar char="•"/>
            </a:pPr>
            <a:r>
              <a:rPr lang="en-US" dirty="0"/>
              <a:t>Sensors involved in NBA systems are similar to sensors in network-based IDS. Also, they typically inspect the packets from the one or more network segments, and other sensors inspect the network information gathered from the routers and other physical devices used in the network. </a:t>
            </a:r>
          </a:p>
          <a:p>
            <a:pPr marL="285750" indent="-285750" algn="just">
              <a:buFont typeface="Arial" panose="020B0604020202020204" pitchFamily="34" charset="0"/>
              <a:buChar char="•"/>
            </a:pPr>
            <a:r>
              <a:rPr lang="en-US" dirty="0"/>
              <a:t>The main NBA goal is to improve the system analysis capabilities by increasing the amount of information to analyze. Commonly, NBA systems provide excellent detection capabilities, which include detection of attacks such as DoS, worms that spread quickly through the networks, scanning of anonymous data flow, and things that come under policy violations. They have a great feature of logging the data related to any unusual activities. Frequently, they may have the </a:t>
            </a:r>
            <a:r>
              <a:rPr lang="en-US" dirty="0" err="1"/>
              <a:t>capabiliity</a:t>
            </a:r>
            <a:r>
              <a:rPr lang="en-US" dirty="0"/>
              <a:t> to find origin of the threat by performing a series of observed events.</a:t>
            </a:r>
          </a:p>
        </p:txBody>
      </p:sp>
      <p:sp>
        <p:nvSpPr>
          <p:cNvPr id="7" name="Hexagon 6">
            <a:extLst>
              <a:ext uri="{FF2B5EF4-FFF2-40B4-BE49-F238E27FC236}">
                <a16:creationId xmlns:a16="http://schemas.microsoft.com/office/drawing/2014/main" id="{26A98530-38C4-823E-C495-94F690092C7B}"/>
              </a:ext>
            </a:extLst>
          </p:cNvPr>
          <p:cNvSpPr/>
          <p:nvPr/>
        </p:nvSpPr>
        <p:spPr>
          <a:xfrm rot="5400000">
            <a:off x="8704735" y="2502977"/>
            <a:ext cx="1560326" cy="1380288"/>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3E391176-6B5F-B67A-EB50-CFA2B5B4E933}"/>
              </a:ext>
            </a:extLst>
          </p:cNvPr>
          <p:cNvSpPr/>
          <p:nvPr/>
        </p:nvSpPr>
        <p:spPr>
          <a:xfrm rot="5400000">
            <a:off x="10223913" y="2502977"/>
            <a:ext cx="1560327" cy="1380289"/>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B5E91B58-CFB7-6912-894A-E99D704B8F1E}"/>
              </a:ext>
            </a:extLst>
          </p:cNvPr>
          <p:cNvSpPr/>
          <p:nvPr/>
        </p:nvSpPr>
        <p:spPr>
          <a:xfrm rot="5400000">
            <a:off x="9459910" y="1189749"/>
            <a:ext cx="1560327" cy="1380289"/>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01B8D01E-7455-DFC2-97F8-883E16E3610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058142" y="2721877"/>
            <a:ext cx="853511" cy="853511"/>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B68B368D-CCFF-6C1F-9961-312054E8C63A}"/>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599330" y="2809979"/>
            <a:ext cx="809491" cy="80949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3BFEEE2E-680F-5E67-0D74-7BDC05E5824C}"/>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823319" y="1504490"/>
            <a:ext cx="833507" cy="833507"/>
          </a:xfrm>
          <a:prstGeom prst="rect">
            <a:avLst/>
          </a:prstGeom>
        </p:spPr>
      </p:pic>
    </p:spTree>
    <p:extLst>
      <p:ext uri="{BB962C8B-B14F-4D97-AF65-F5344CB8AC3E}">
        <p14:creationId xmlns:p14="http://schemas.microsoft.com/office/powerpoint/2010/main" val="263013339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049AC-9B65-3028-ABC0-55A3E25AEEFA}"/>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83B9B3DD-11AD-44C4-9513-FCFB329F992B}"/>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43B4CEC-1F69-3476-91EF-3CD355753D77}"/>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3247AD5C-5AF6-4155-D39F-CD96F0B24E83}"/>
              </a:ext>
            </a:extLst>
          </p:cNvPr>
          <p:cNvSpPr>
            <a:spLocks noGrp="1"/>
          </p:cNvSpPr>
          <p:nvPr>
            <p:ph type="title"/>
          </p:nvPr>
        </p:nvSpPr>
        <p:spPr>
          <a:xfrm>
            <a:off x="214928" y="412915"/>
            <a:ext cx="7829223" cy="792656"/>
          </a:xfrm>
        </p:spPr>
        <p:txBody>
          <a:bodyPr anchor="b">
            <a:normAutofit/>
          </a:bodyPr>
          <a:lstStyle/>
          <a:p>
            <a:r>
              <a:rPr lang="en-US" sz="4400" b="1" dirty="0">
                <a:latin typeface="Arial Black" panose="020B0A04020102020204" pitchFamily="34" charset="0"/>
              </a:rPr>
              <a:t>Comparative Summary</a:t>
            </a:r>
            <a:endParaRPr lang="en-US" b="1" dirty="0">
              <a:latin typeface="Arial Black" panose="020B0A04020102020204" pitchFamily="34" charset="0"/>
            </a:endParaRPr>
          </a:p>
        </p:txBody>
      </p:sp>
      <p:sp>
        <p:nvSpPr>
          <p:cNvPr id="9" name="Hexagon 8">
            <a:extLst>
              <a:ext uri="{FF2B5EF4-FFF2-40B4-BE49-F238E27FC236}">
                <a16:creationId xmlns:a16="http://schemas.microsoft.com/office/drawing/2014/main" id="{A5E3AA70-E06F-1C57-6695-659E4EDD597C}"/>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CD3865CC-C6D6-D556-525F-A50500223029}"/>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EDAE5784-9867-967B-87AD-4E99CE5B5660}"/>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0DF9B21A-A18B-13DD-FB53-7198CDDE67D2}"/>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6D950AA-A769-80CD-2242-B6B25225C64F}"/>
              </a:ext>
            </a:extLst>
          </p:cNvPr>
          <p:cNvSpPr txBox="1"/>
          <p:nvPr/>
        </p:nvSpPr>
        <p:spPr>
          <a:xfrm>
            <a:off x="3207294" y="1253166"/>
            <a:ext cx="1844489" cy="461665"/>
          </a:xfrm>
          <a:prstGeom prst="rect">
            <a:avLst/>
          </a:prstGeom>
          <a:noFill/>
        </p:spPr>
        <p:txBody>
          <a:bodyPr wrap="square">
            <a:spAutoFit/>
          </a:bodyPr>
          <a:lstStyle/>
          <a:p>
            <a:r>
              <a:rPr lang="en-US" sz="2400" b="1" dirty="0">
                <a:solidFill>
                  <a:srgbClr val="FF0000"/>
                </a:solidFill>
                <a:latin typeface="Arial Black" panose="020B0A04020102020204" pitchFamily="34" charset="0"/>
              </a:rPr>
              <a:t>Features</a:t>
            </a:r>
            <a:endParaRPr lang="en-US" sz="2400" dirty="0">
              <a:solidFill>
                <a:srgbClr val="FF0000"/>
              </a:solidFill>
            </a:endParaRPr>
          </a:p>
        </p:txBody>
      </p:sp>
      <p:pic>
        <p:nvPicPr>
          <p:cNvPr id="3" name="Picture 2">
            <a:extLst>
              <a:ext uri="{FF2B5EF4-FFF2-40B4-BE49-F238E27FC236}">
                <a16:creationId xmlns:a16="http://schemas.microsoft.com/office/drawing/2014/main" id="{072D8186-BFFB-6C7F-7006-A87A31783D73}"/>
              </a:ext>
            </a:extLst>
          </p:cNvPr>
          <p:cNvPicPr>
            <a:picLocks noChangeAspect="1"/>
          </p:cNvPicPr>
          <p:nvPr/>
        </p:nvPicPr>
        <p:blipFill>
          <a:blip r:embed="rId3"/>
          <a:stretch>
            <a:fillRect/>
          </a:stretch>
        </p:blipFill>
        <p:spPr>
          <a:xfrm>
            <a:off x="299316" y="2097061"/>
            <a:ext cx="8408114" cy="3247995"/>
          </a:xfrm>
          <a:prstGeom prst="rect">
            <a:avLst/>
          </a:prstGeom>
        </p:spPr>
      </p:pic>
    </p:spTree>
    <p:extLst>
      <p:ext uri="{BB962C8B-B14F-4D97-AF65-F5344CB8AC3E}">
        <p14:creationId xmlns:p14="http://schemas.microsoft.com/office/powerpoint/2010/main" val="31726824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D65EB-71DF-8450-9BC5-CE121423A63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5EF42F3-3576-47BF-7E0A-B574E6940E99}"/>
              </a:ext>
            </a:extLst>
          </p:cNvPr>
          <p:cNvSpPr>
            <a:spLocks noGrp="1"/>
          </p:cNvSpPr>
          <p:nvPr>
            <p:ph type="title"/>
          </p:nvPr>
        </p:nvSpPr>
        <p:spPr>
          <a:xfrm>
            <a:off x="209107" y="417698"/>
            <a:ext cx="7732942" cy="792656"/>
          </a:xfrm>
        </p:spPr>
        <p:txBody>
          <a:bodyPr anchor="b">
            <a:normAutofit/>
          </a:bodyPr>
          <a:lstStyle/>
          <a:p>
            <a:r>
              <a:rPr lang="en-US" sz="4400" b="1" dirty="0">
                <a:latin typeface="Arial Black" panose="020B0A04020102020204" pitchFamily="34" charset="0"/>
              </a:rPr>
              <a:t>Comparative Summary</a:t>
            </a:r>
            <a:endParaRPr lang="en-US" b="1" dirty="0">
              <a:latin typeface="Arial Black" panose="020B0A04020102020204" pitchFamily="34" charset="0"/>
            </a:endParaRPr>
          </a:p>
        </p:txBody>
      </p:sp>
      <p:sp>
        <p:nvSpPr>
          <p:cNvPr id="7" name="Hexagon 6">
            <a:extLst>
              <a:ext uri="{FF2B5EF4-FFF2-40B4-BE49-F238E27FC236}">
                <a16:creationId xmlns:a16="http://schemas.microsoft.com/office/drawing/2014/main" id="{4CFF68D7-B4DC-43B6-1468-DEFA9A3A1EF9}"/>
              </a:ext>
            </a:extLst>
          </p:cNvPr>
          <p:cNvSpPr/>
          <p:nvPr/>
        </p:nvSpPr>
        <p:spPr>
          <a:xfrm rot="5400000">
            <a:off x="7985313" y="293762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55FC7CE2-63CF-A5C6-B1EC-CD5A37DF2D97}"/>
              </a:ext>
            </a:extLst>
          </p:cNvPr>
          <p:cNvSpPr/>
          <p:nvPr/>
        </p:nvSpPr>
        <p:spPr>
          <a:xfrm rot="5400000">
            <a:off x="9921690" y="2937625"/>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AE1EF21C-5CE2-779C-CFF3-58C52955B000}"/>
              </a:ext>
            </a:extLst>
          </p:cNvPr>
          <p:cNvSpPr/>
          <p:nvPr/>
        </p:nvSpPr>
        <p:spPr>
          <a:xfrm rot="5400000">
            <a:off x="8953501" y="1220753"/>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6A3B7CB8-3480-F938-1CFF-DAB11E4BBB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00784" y="3193121"/>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4203F3D7-E82E-C015-F3E7-CC9810165D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426409" y="3321321"/>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D61D9BAE-D281-1575-D8D2-F4279AFD16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401737" y="1588306"/>
            <a:ext cx="1120589" cy="1120589"/>
          </a:xfrm>
          <a:prstGeom prst="rect">
            <a:avLst/>
          </a:prstGeom>
        </p:spPr>
      </p:pic>
      <p:sp>
        <p:nvSpPr>
          <p:cNvPr id="5" name="TextBox 4">
            <a:extLst>
              <a:ext uri="{FF2B5EF4-FFF2-40B4-BE49-F238E27FC236}">
                <a16:creationId xmlns:a16="http://schemas.microsoft.com/office/drawing/2014/main" id="{13001B4C-5B9E-3F70-1862-FBCFFC6E8BBF}"/>
              </a:ext>
            </a:extLst>
          </p:cNvPr>
          <p:cNvSpPr txBox="1"/>
          <p:nvPr/>
        </p:nvSpPr>
        <p:spPr>
          <a:xfrm>
            <a:off x="2795948" y="1210354"/>
            <a:ext cx="6114288" cy="369332"/>
          </a:xfrm>
          <a:prstGeom prst="rect">
            <a:avLst/>
          </a:prstGeom>
          <a:noFill/>
        </p:spPr>
        <p:txBody>
          <a:bodyPr wrap="square">
            <a:spAutoFit/>
          </a:bodyPr>
          <a:lstStyle/>
          <a:p>
            <a:r>
              <a:rPr lang="en-US" sz="1800" b="1" dirty="0">
                <a:solidFill>
                  <a:srgbClr val="FF0000"/>
                </a:solidFill>
                <a:latin typeface="Arial Black" panose="020B0A04020102020204" pitchFamily="34" charset="0"/>
              </a:rPr>
              <a:t>Configuration</a:t>
            </a:r>
            <a:endParaRPr lang="en-US" sz="1800" dirty="0">
              <a:solidFill>
                <a:srgbClr val="FF0000"/>
              </a:solidFill>
            </a:endParaRPr>
          </a:p>
        </p:txBody>
      </p:sp>
      <p:pic>
        <p:nvPicPr>
          <p:cNvPr id="10" name="Picture 9">
            <a:extLst>
              <a:ext uri="{FF2B5EF4-FFF2-40B4-BE49-F238E27FC236}">
                <a16:creationId xmlns:a16="http://schemas.microsoft.com/office/drawing/2014/main" id="{5EE51C7E-74FD-9919-7C2B-0343B9F838D9}"/>
              </a:ext>
            </a:extLst>
          </p:cNvPr>
          <p:cNvPicPr>
            <a:picLocks noChangeAspect="1"/>
          </p:cNvPicPr>
          <p:nvPr/>
        </p:nvPicPr>
        <p:blipFill>
          <a:blip r:embed="rId8"/>
          <a:stretch>
            <a:fillRect/>
          </a:stretch>
        </p:blipFill>
        <p:spPr>
          <a:xfrm>
            <a:off x="912605" y="1588306"/>
            <a:ext cx="6762387" cy="5167550"/>
          </a:xfrm>
          <a:prstGeom prst="rect">
            <a:avLst/>
          </a:prstGeom>
        </p:spPr>
      </p:pic>
    </p:spTree>
    <p:extLst>
      <p:ext uri="{BB962C8B-B14F-4D97-AF65-F5344CB8AC3E}">
        <p14:creationId xmlns:p14="http://schemas.microsoft.com/office/powerpoint/2010/main" val="827313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81854AEA-6735-45BE-EB88-AA3C84324C64}"/>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462C1237-C24D-BAAF-9A2B-85E25867D3FB}"/>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B01FB5B-2D66-7C44-3341-EF2E2139F606}"/>
              </a:ext>
            </a:extLst>
          </p:cNvPr>
          <p:cNvSpPr txBox="1"/>
          <p:nvPr/>
        </p:nvSpPr>
        <p:spPr>
          <a:xfrm>
            <a:off x="205304" y="2560444"/>
            <a:ext cx="7419177" cy="3139321"/>
          </a:xfrm>
          <a:prstGeom prst="rect">
            <a:avLst/>
          </a:prstGeom>
          <a:noFill/>
        </p:spPr>
        <p:txBody>
          <a:bodyPr wrap="square">
            <a:spAutoFit/>
          </a:bodyPr>
          <a:lstStyle/>
          <a:p>
            <a:pPr marL="285750" indent="-285750" algn="just">
              <a:buFont typeface="Arial" panose="020B0604020202020204" pitchFamily="34" charset="0"/>
              <a:buChar char="•"/>
            </a:pPr>
            <a:r>
              <a:rPr lang="en-US" dirty="0"/>
              <a:t>These abnormal or malicious activities can be invoked by authorized or unauthorized users. An IDS has to determine which of these activities should be flagged, or in other words, an IDS aims at classifying all activities into normal and not normal with a possible identification of the abnormal ones. </a:t>
            </a:r>
          </a:p>
          <a:p>
            <a:pPr marL="285750" indent="-285750" algn="just">
              <a:buFont typeface="Arial" panose="020B0604020202020204" pitchFamily="34" charset="0"/>
              <a:buChar char="•"/>
            </a:pPr>
            <a:r>
              <a:rPr lang="en-US" dirty="0"/>
              <a:t>To accomplish this goal, an IDS should implement certain analytical procedures. Using its classification methodology, IDS can analyze the activities and either flag or log the invalid actions as possible intrusions.</a:t>
            </a:r>
          </a:p>
          <a:p>
            <a:pPr marL="285750" indent="-285750" algn="just">
              <a:buFont typeface="Arial" panose="020B0604020202020204" pitchFamily="34" charset="0"/>
              <a:buChar char="•"/>
            </a:pPr>
            <a:r>
              <a:rPr lang="en-US" dirty="0"/>
              <a:t>These invalid actions can then be passed to an intrusion prevention system (IPS), such as a firewall, or to a system administrator for further reviews and actions.</a:t>
            </a:r>
          </a:p>
        </p:txBody>
      </p:sp>
      <p:sp>
        <p:nvSpPr>
          <p:cNvPr id="8" name="Title 1">
            <a:extLst>
              <a:ext uri="{FF2B5EF4-FFF2-40B4-BE49-F238E27FC236}">
                <a16:creationId xmlns:a16="http://schemas.microsoft.com/office/drawing/2014/main" id="{C2693EC5-0884-9ADC-9035-6AFB4DD69C92}"/>
              </a:ext>
            </a:extLst>
          </p:cNvPr>
          <p:cNvSpPr>
            <a:spLocks noGrp="1"/>
          </p:cNvSpPr>
          <p:nvPr>
            <p:ph type="title"/>
          </p:nvPr>
        </p:nvSpPr>
        <p:spPr>
          <a:xfrm>
            <a:off x="205305" y="1556153"/>
            <a:ext cx="6798541" cy="792656"/>
          </a:xfrm>
        </p:spPr>
        <p:txBody>
          <a:bodyPr anchor="b">
            <a:normAutofit/>
          </a:bodyPr>
          <a:lstStyle/>
          <a:p>
            <a:r>
              <a:rPr lang="en-US" b="1" dirty="0">
                <a:latin typeface="Arial Black" panose="020B0A04020102020204" pitchFamily="34" charset="0"/>
              </a:rPr>
              <a:t>Definition</a:t>
            </a:r>
          </a:p>
        </p:txBody>
      </p:sp>
      <p:sp>
        <p:nvSpPr>
          <p:cNvPr id="9" name="Hexagon 8">
            <a:extLst>
              <a:ext uri="{FF2B5EF4-FFF2-40B4-BE49-F238E27FC236}">
                <a16:creationId xmlns:a16="http://schemas.microsoft.com/office/drawing/2014/main" id="{CF237C2B-5A50-24B6-C9FE-058DE28F7E6E}"/>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09DDAC56-F425-09A5-0BAB-A7CCDB7B5FC0}"/>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011BFEC7-BFF1-71B4-507B-D955208E24A0}"/>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00115E1A-FA63-F3B0-5E4F-031E4F7A1C7D}"/>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845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BA4B5-0A1F-DC0A-AD29-D0F494BA0DA6}"/>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6246D909-9B59-1A74-70C6-4BDA50DC7295}"/>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78F65332-6B62-72C8-9F08-281104A1258E}"/>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95166BCA-A463-1389-E06C-D49A88D066D7}"/>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DE48194B-989A-047D-32A4-062DED51FC33}"/>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D85AED70-10F5-594F-610B-ADE9599C2556}"/>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CF89E939-AAEF-1A26-7B9E-268B4FD712E9}"/>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A03664-2379-8DC3-65C1-E0B5D25C6461}"/>
              </a:ext>
            </a:extLst>
          </p:cNvPr>
          <p:cNvSpPr txBox="1">
            <a:spLocks/>
          </p:cNvSpPr>
          <p:nvPr/>
        </p:nvSpPr>
        <p:spPr>
          <a:xfrm>
            <a:off x="209107" y="417698"/>
            <a:ext cx="7732942" cy="7926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Arial Black" panose="020B0A04020102020204" pitchFamily="34" charset="0"/>
              </a:rPr>
              <a:t>Comparative Summary</a:t>
            </a:r>
            <a:endParaRPr lang="en-US" b="1" dirty="0">
              <a:latin typeface="Arial Black" panose="020B0A04020102020204" pitchFamily="34" charset="0"/>
            </a:endParaRPr>
          </a:p>
        </p:txBody>
      </p:sp>
      <p:sp>
        <p:nvSpPr>
          <p:cNvPr id="4" name="TextBox 3">
            <a:extLst>
              <a:ext uri="{FF2B5EF4-FFF2-40B4-BE49-F238E27FC236}">
                <a16:creationId xmlns:a16="http://schemas.microsoft.com/office/drawing/2014/main" id="{F3E472E8-B947-7117-D414-8BA385877CF6}"/>
              </a:ext>
            </a:extLst>
          </p:cNvPr>
          <p:cNvSpPr txBox="1"/>
          <p:nvPr/>
        </p:nvSpPr>
        <p:spPr>
          <a:xfrm>
            <a:off x="2762234" y="1238860"/>
            <a:ext cx="6839712" cy="369332"/>
          </a:xfrm>
          <a:prstGeom prst="rect">
            <a:avLst/>
          </a:prstGeom>
          <a:noFill/>
        </p:spPr>
        <p:txBody>
          <a:bodyPr wrap="square">
            <a:spAutoFit/>
          </a:bodyPr>
          <a:lstStyle/>
          <a:p>
            <a:r>
              <a:rPr lang="en-US" sz="1800" b="1" dirty="0">
                <a:solidFill>
                  <a:srgbClr val="FF0000"/>
                </a:solidFill>
                <a:latin typeface="Arial Black" panose="020B0A04020102020204" pitchFamily="34" charset="0"/>
              </a:rPr>
              <a:t>HIDS vs NIDS</a:t>
            </a:r>
            <a:endParaRPr lang="en-US" sz="1800" dirty="0">
              <a:solidFill>
                <a:srgbClr val="FF0000"/>
              </a:solidFill>
            </a:endParaRPr>
          </a:p>
        </p:txBody>
      </p:sp>
      <p:pic>
        <p:nvPicPr>
          <p:cNvPr id="12" name="Picture 11">
            <a:extLst>
              <a:ext uri="{FF2B5EF4-FFF2-40B4-BE49-F238E27FC236}">
                <a16:creationId xmlns:a16="http://schemas.microsoft.com/office/drawing/2014/main" id="{EF298C70-3EE1-850F-BB23-E91A70C00144}"/>
              </a:ext>
            </a:extLst>
          </p:cNvPr>
          <p:cNvPicPr>
            <a:picLocks noChangeAspect="1"/>
          </p:cNvPicPr>
          <p:nvPr/>
        </p:nvPicPr>
        <p:blipFill>
          <a:blip r:embed="rId3"/>
          <a:stretch>
            <a:fillRect/>
          </a:stretch>
        </p:blipFill>
        <p:spPr>
          <a:xfrm>
            <a:off x="265734" y="1726904"/>
            <a:ext cx="8426293" cy="4821275"/>
          </a:xfrm>
          <a:prstGeom prst="rect">
            <a:avLst/>
          </a:prstGeom>
        </p:spPr>
      </p:pic>
    </p:spTree>
    <p:extLst>
      <p:ext uri="{BB962C8B-B14F-4D97-AF65-F5344CB8AC3E}">
        <p14:creationId xmlns:p14="http://schemas.microsoft.com/office/powerpoint/2010/main" val="1126729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20D5E-BE2F-9AD3-C812-AA0A8834A2C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D175B20-98B0-D304-9039-03A9A91B649C}"/>
              </a:ext>
            </a:extLst>
          </p:cNvPr>
          <p:cNvSpPr>
            <a:spLocks noGrp="1"/>
          </p:cNvSpPr>
          <p:nvPr>
            <p:ph type="title"/>
          </p:nvPr>
        </p:nvSpPr>
        <p:spPr>
          <a:xfrm>
            <a:off x="205305" y="1556153"/>
            <a:ext cx="6798541" cy="792656"/>
          </a:xfrm>
        </p:spPr>
        <p:txBody>
          <a:bodyPr anchor="b">
            <a:normAutofit/>
          </a:bodyPr>
          <a:lstStyle/>
          <a:p>
            <a:r>
              <a:rPr lang="en-US" b="1" dirty="0">
                <a:latin typeface="Arial Black" panose="020B0A04020102020204" pitchFamily="34" charset="0"/>
              </a:rPr>
              <a:t>Goal</a:t>
            </a:r>
          </a:p>
        </p:txBody>
      </p:sp>
      <p:sp>
        <p:nvSpPr>
          <p:cNvPr id="6" name="TextBox 5">
            <a:extLst>
              <a:ext uri="{FF2B5EF4-FFF2-40B4-BE49-F238E27FC236}">
                <a16:creationId xmlns:a16="http://schemas.microsoft.com/office/drawing/2014/main" id="{0F4BB547-8202-5CA3-20AD-953B7299F5AA}"/>
              </a:ext>
            </a:extLst>
          </p:cNvPr>
          <p:cNvSpPr txBox="1"/>
          <p:nvPr/>
        </p:nvSpPr>
        <p:spPr>
          <a:xfrm>
            <a:off x="280147" y="2540658"/>
            <a:ext cx="7097806" cy="2308324"/>
          </a:xfrm>
          <a:prstGeom prst="rect">
            <a:avLst/>
          </a:prstGeom>
          <a:noFill/>
        </p:spPr>
        <p:txBody>
          <a:bodyPr wrap="square">
            <a:spAutoFit/>
          </a:bodyPr>
          <a:lstStyle/>
          <a:p>
            <a:pPr marL="285750" indent="-285750" algn="just">
              <a:buFont typeface="Arial" panose="020B0604020202020204" pitchFamily="34" charset="0"/>
              <a:buChar char="•"/>
            </a:pPr>
            <a:r>
              <a:rPr lang="en-US" dirty="0"/>
              <a:t>The IDS goal is to improve the security of computing systems by detecting the attacks or intrusions on the system. The intrusions may come in two types: internal or external. </a:t>
            </a:r>
          </a:p>
          <a:p>
            <a:pPr marL="285750" indent="-285750" algn="just">
              <a:buFont typeface="Arial" panose="020B0604020202020204" pitchFamily="34" charset="0"/>
              <a:buChar char="•"/>
            </a:pPr>
            <a:r>
              <a:rPr lang="en-US" dirty="0"/>
              <a:t>An internal intrusion occurs when an authorized user with limited access rights tries to violate those access restrictions or to misuse the assigned authorization. </a:t>
            </a:r>
          </a:p>
          <a:p>
            <a:pPr marL="285750" indent="-285750" algn="just">
              <a:buFont typeface="Arial" panose="020B0604020202020204" pitchFamily="34" charset="0"/>
              <a:buChar char="•"/>
            </a:pPr>
            <a:r>
              <a:rPr lang="en-US" dirty="0"/>
              <a:t>An external intrusion occurs when unauthorized user tries to gain an access. </a:t>
            </a:r>
          </a:p>
        </p:txBody>
      </p:sp>
      <p:sp>
        <p:nvSpPr>
          <p:cNvPr id="7" name="Hexagon 6">
            <a:extLst>
              <a:ext uri="{FF2B5EF4-FFF2-40B4-BE49-F238E27FC236}">
                <a16:creationId xmlns:a16="http://schemas.microsoft.com/office/drawing/2014/main" id="{4582F584-CD14-F0A6-C475-2EC268221AA8}"/>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F1F42FDA-5DB0-E363-07D9-2642F829697D}"/>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C84F89E6-801A-7C41-8875-AC0486243F30}"/>
              </a:ext>
            </a:extLst>
          </p:cNvPr>
          <p:cNvSpPr/>
          <p:nvPr/>
        </p:nvSpPr>
        <p:spPr>
          <a:xfrm rot="5400000">
            <a:off x="8785412" y="1184250"/>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8085CA0E-55A8-4A4B-94AC-9945ED7067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C21AE11D-0B13-934F-DF82-5034E37943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ECCED2D9-00AA-18BF-F228-A01BE5E00E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33647" y="1556153"/>
            <a:ext cx="1120589" cy="1120589"/>
          </a:xfrm>
          <a:prstGeom prst="rect">
            <a:avLst/>
          </a:prstGeom>
        </p:spPr>
      </p:pic>
    </p:spTree>
    <p:extLst>
      <p:ext uri="{BB962C8B-B14F-4D97-AF65-F5344CB8AC3E}">
        <p14:creationId xmlns:p14="http://schemas.microsoft.com/office/powerpoint/2010/main" val="198885830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3B37-B50F-B538-21D7-15006E8E79A1}"/>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DDD363C0-8749-C631-CEEF-B795E7A3387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1C729CDB-A2E2-7B71-A668-41AAA7B32EC2}"/>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07C82AA-02F4-6A67-BB0F-8D91F9D3BAF1}"/>
              </a:ext>
            </a:extLst>
          </p:cNvPr>
          <p:cNvSpPr txBox="1"/>
          <p:nvPr/>
        </p:nvSpPr>
        <p:spPr>
          <a:xfrm>
            <a:off x="383106" y="1869961"/>
            <a:ext cx="7363146" cy="3139321"/>
          </a:xfrm>
          <a:prstGeom prst="rect">
            <a:avLst/>
          </a:prstGeom>
          <a:noFill/>
        </p:spPr>
        <p:txBody>
          <a:bodyPr wrap="square">
            <a:spAutoFit/>
          </a:bodyPr>
          <a:lstStyle/>
          <a:p>
            <a:pPr marL="285750" indent="-285750" algn="just" fontAlgn="base">
              <a:buFont typeface="Arial" panose="020B0604020202020204" pitchFamily="34" charset="0"/>
              <a:buChar char="•"/>
            </a:pPr>
            <a:r>
              <a:rPr lang="en-US" dirty="0"/>
              <a:t>One can make an argument either way in certain use cases. but the generally accepted practice is to put an IDS/IPS after the firewall (from the point of view of incoming traffic - i.e. closer to the interior or private network).</a:t>
            </a:r>
          </a:p>
          <a:p>
            <a:pPr marL="285750" indent="-285750" algn="just" fontAlgn="base">
              <a:buFont typeface="Arial" panose="020B0604020202020204" pitchFamily="34" charset="0"/>
              <a:buChar char="•"/>
            </a:pPr>
            <a:r>
              <a:rPr lang="en-US" dirty="0"/>
              <a:t>Firewalls are generally designed to be on the network perimeter and can handle dropping a lot of the non-legitimate traffic (attacks, scans etc.) very quickly at the ingress interface, often in hardware.</a:t>
            </a:r>
          </a:p>
          <a:p>
            <a:pPr marL="285750" indent="-285750" algn="just" fontAlgn="base">
              <a:buFont typeface="Arial" panose="020B0604020202020204" pitchFamily="34" charset="0"/>
              <a:buChar char="•"/>
            </a:pPr>
            <a:r>
              <a:rPr lang="en-US" dirty="0"/>
              <a:t>An IDS/IPS is, generally speaking, doing more deep packet inspections and that is a much more computationally expensive undertaking. For that reason, we prefer to filter what gets to it with the firewall line of defense before engaging the IDS/IPS to analyze the traffic flow</a:t>
            </a:r>
            <a:r>
              <a:rPr lang="en-US" dirty="0" smtClean="0"/>
              <a:t>.</a:t>
            </a:r>
            <a:endParaRPr lang="en-US" dirty="0"/>
          </a:p>
        </p:txBody>
      </p:sp>
      <p:sp>
        <p:nvSpPr>
          <p:cNvPr id="8" name="Title 1">
            <a:extLst>
              <a:ext uri="{FF2B5EF4-FFF2-40B4-BE49-F238E27FC236}">
                <a16:creationId xmlns:a16="http://schemas.microsoft.com/office/drawing/2014/main" id="{57E95125-E0AC-BB93-2946-F22FE0B2EB91}"/>
              </a:ext>
            </a:extLst>
          </p:cNvPr>
          <p:cNvSpPr>
            <a:spLocks noGrp="1"/>
          </p:cNvSpPr>
          <p:nvPr>
            <p:ph type="title"/>
          </p:nvPr>
        </p:nvSpPr>
        <p:spPr>
          <a:xfrm>
            <a:off x="383105" y="739826"/>
            <a:ext cx="9319695" cy="792656"/>
          </a:xfrm>
        </p:spPr>
        <p:txBody>
          <a:bodyPr anchor="b">
            <a:normAutofit/>
          </a:bodyPr>
          <a:lstStyle/>
          <a:p>
            <a:r>
              <a:rPr lang="en-US" b="1" dirty="0" smtClean="0">
                <a:latin typeface="Arial Black" panose="020B0A04020102020204" pitchFamily="34" charset="0"/>
              </a:rPr>
              <a:t>Where to place the IDS/IPS</a:t>
            </a:r>
            <a:endParaRPr lang="en-US" b="1" dirty="0">
              <a:latin typeface="Arial Black" panose="020B0A04020102020204" pitchFamily="34" charset="0"/>
            </a:endParaRPr>
          </a:p>
        </p:txBody>
      </p:sp>
      <p:sp>
        <p:nvSpPr>
          <p:cNvPr id="9" name="Hexagon 8">
            <a:extLst>
              <a:ext uri="{FF2B5EF4-FFF2-40B4-BE49-F238E27FC236}">
                <a16:creationId xmlns:a16="http://schemas.microsoft.com/office/drawing/2014/main" id="{A7C22C50-4FB6-4453-47A6-1F1B4D9224BA}"/>
              </a:ext>
            </a:extLst>
          </p:cNvPr>
          <p:cNvSpPr/>
          <p:nvPr/>
        </p:nvSpPr>
        <p:spPr>
          <a:xfrm rot="5400000">
            <a:off x="7625227" y="2345116"/>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9553DD91-554C-8A5B-94AB-7A09CA13C7F8}"/>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BEEF14CA-F0E5-5006-D233-E96E5D62517D}"/>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20D3AA7C-1050-28D4-1BC5-E0E87D843CF7}"/>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260229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11D93-AFAB-A45C-1296-FAA45BC18CA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B5306F3-1368-49F0-CFB4-075AB450EDD0}"/>
              </a:ext>
            </a:extLst>
          </p:cNvPr>
          <p:cNvSpPr>
            <a:spLocks noGrp="1"/>
          </p:cNvSpPr>
          <p:nvPr>
            <p:ph type="title"/>
          </p:nvPr>
        </p:nvSpPr>
        <p:spPr>
          <a:xfrm>
            <a:off x="205305" y="1556153"/>
            <a:ext cx="6798541" cy="792656"/>
          </a:xfrm>
        </p:spPr>
        <p:txBody>
          <a:bodyPr anchor="b">
            <a:normAutofit/>
          </a:bodyPr>
          <a:lstStyle/>
          <a:p>
            <a:r>
              <a:rPr lang="en-US" b="1" dirty="0">
                <a:latin typeface="Arial Black" panose="020B0A04020102020204" pitchFamily="34" charset="0"/>
              </a:rPr>
              <a:t>Idea</a:t>
            </a:r>
          </a:p>
        </p:txBody>
      </p:sp>
      <p:sp>
        <p:nvSpPr>
          <p:cNvPr id="6" name="TextBox 5">
            <a:extLst>
              <a:ext uri="{FF2B5EF4-FFF2-40B4-BE49-F238E27FC236}">
                <a16:creationId xmlns:a16="http://schemas.microsoft.com/office/drawing/2014/main" id="{0A3A3252-B2BE-3E89-67F4-3E2CA110AE54}"/>
              </a:ext>
            </a:extLst>
          </p:cNvPr>
          <p:cNvSpPr txBox="1"/>
          <p:nvPr/>
        </p:nvSpPr>
        <p:spPr>
          <a:xfrm>
            <a:off x="280147" y="2540658"/>
            <a:ext cx="7097806" cy="2031325"/>
          </a:xfrm>
          <a:prstGeom prst="rect">
            <a:avLst/>
          </a:prstGeom>
          <a:noFill/>
        </p:spPr>
        <p:txBody>
          <a:bodyPr wrap="square">
            <a:spAutoFit/>
          </a:bodyPr>
          <a:lstStyle/>
          <a:p>
            <a:pPr marL="285750" indent="-285750" algn="just">
              <a:buFont typeface="Arial" panose="020B0604020202020204" pitchFamily="34" charset="0"/>
              <a:buChar char="•"/>
            </a:pPr>
            <a:r>
              <a:rPr lang="en-US" dirty="0"/>
              <a:t>The idea of intrusion detection was the first one that came into mind when researchers just started thinking about security and protection of computer and information systems. </a:t>
            </a:r>
          </a:p>
          <a:p>
            <a:pPr marL="285750" indent="-285750" algn="just">
              <a:buFont typeface="Arial" panose="020B0604020202020204" pitchFamily="34" charset="0"/>
              <a:buChar char="•"/>
            </a:pPr>
            <a:r>
              <a:rPr lang="en-US" dirty="0"/>
              <a:t>Obviously, the first thing one has to do in order to protect computer and information systems is detecting intrusions or attacks. This is why historically, the IDS set up one of the first concepts that made a foundation for computer security and information assurance. </a:t>
            </a:r>
          </a:p>
        </p:txBody>
      </p:sp>
      <p:sp>
        <p:nvSpPr>
          <p:cNvPr id="7" name="Hexagon 6">
            <a:extLst>
              <a:ext uri="{FF2B5EF4-FFF2-40B4-BE49-F238E27FC236}">
                <a16:creationId xmlns:a16="http://schemas.microsoft.com/office/drawing/2014/main" id="{23E8CE21-4688-A99B-B0E6-21006B1A6290}"/>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D66489D2-861E-45B3-7FBC-D2276E021246}"/>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877E103B-53B8-38D6-98B6-E2EDC515C69B}"/>
              </a:ext>
            </a:extLst>
          </p:cNvPr>
          <p:cNvSpPr/>
          <p:nvPr/>
        </p:nvSpPr>
        <p:spPr>
          <a:xfrm rot="5400000">
            <a:off x="8785412" y="1184250"/>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9CD99013-183E-31C7-4D1D-373FC87917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5CFDCA88-3B76-89E2-7DA2-16CE2D0AEE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8CF6CA29-1687-79C0-CFDA-3595A76B3C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33647" y="1556153"/>
            <a:ext cx="1120589" cy="1120589"/>
          </a:xfrm>
          <a:prstGeom prst="rect">
            <a:avLst/>
          </a:prstGeom>
        </p:spPr>
      </p:pic>
      <p:pic>
        <p:nvPicPr>
          <p:cNvPr id="2" name="Picture 1">
            <a:extLst>
              <a:ext uri="{FF2B5EF4-FFF2-40B4-BE49-F238E27FC236}">
                <a16:creationId xmlns:a16="http://schemas.microsoft.com/office/drawing/2014/main" id="{460273F2-A14C-A333-616B-405467A0DC33}"/>
              </a:ext>
            </a:extLst>
          </p:cNvPr>
          <p:cNvPicPr>
            <a:picLocks noChangeAspect="1"/>
          </p:cNvPicPr>
          <p:nvPr/>
        </p:nvPicPr>
        <p:blipFill>
          <a:blip r:embed="rId8"/>
          <a:stretch>
            <a:fillRect/>
          </a:stretch>
        </p:blipFill>
        <p:spPr>
          <a:xfrm>
            <a:off x="517586" y="5225501"/>
            <a:ext cx="8388849" cy="1066246"/>
          </a:xfrm>
          <a:prstGeom prst="rect">
            <a:avLst/>
          </a:prstGeom>
        </p:spPr>
      </p:pic>
    </p:spTree>
    <p:extLst>
      <p:ext uri="{BB962C8B-B14F-4D97-AF65-F5344CB8AC3E}">
        <p14:creationId xmlns:p14="http://schemas.microsoft.com/office/powerpoint/2010/main" val="410578645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081E9-5535-BDCA-630E-7DB2DE55DD0F}"/>
            </a:ext>
          </a:extLst>
        </p:cNvPr>
        <p:cNvGrpSpPr/>
        <p:nvPr/>
      </p:nvGrpSpPr>
      <p:grpSpPr>
        <a:xfrm>
          <a:off x="0" y="0"/>
          <a:ext cx="0" cy="0"/>
          <a:chOff x="0" y="0"/>
          <a:chExt cx="0" cy="0"/>
        </a:xfrm>
      </p:grpSpPr>
      <p:pic>
        <p:nvPicPr>
          <p:cNvPr id="5" name="Picture 4" descr="Device and padlock">
            <a:extLst>
              <a:ext uri="{FF2B5EF4-FFF2-40B4-BE49-F238E27FC236}">
                <a16:creationId xmlns:a16="http://schemas.microsoft.com/office/drawing/2014/main" id="{D5C80B3F-D41C-2980-9245-475F4F6E5326}"/>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962890C1-F985-DB8F-ABB3-8DC71FF90102}"/>
              </a:ext>
            </a:extLst>
          </p:cNvPr>
          <p:cNvSpPr>
            <a:spLocks noGrp="1" noRot="1" noMove="1" noResize="1" noEditPoints="1" noAdjustHandles="1" noChangeArrowheads="1" noChangeShapeType="1"/>
          </p:cNvSpPr>
          <p:nvPr/>
        </p:nvSpPr>
        <p:spPr>
          <a:xfrm>
            <a:off x="0" y="680"/>
            <a:ext cx="12192000" cy="6858000"/>
          </a:xfrm>
          <a:prstGeom prst="rect">
            <a:avLst/>
          </a:prstGeom>
          <a:gradFill>
            <a:gsLst>
              <a:gs pos="0">
                <a:schemeClr val="accent1">
                  <a:lumMod val="5000"/>
                  <a:lumOff val="95000"/>
                </a:schemeClr>
              </a:gs>
              <a:gs pos="0">
                <a:schemeClr val="accent4"/>
              </a:gs>
              <a:gs pos="100000">
                <a:srgbClr val="F69616">
                  <a:alpha val="69000"/>
                </a:srgbClr>
              </a:gs>
              <a:gs pos="0">
                <a:schemeClr val="accent4">
                  <a:lumMod val="40000"/>
                  <a:lumOff val="6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5DC59F1-E949-504E-A4C8-E7965541037F}"/>
              </a:ext>
            </a:extLst>
          </p:cNvPr>
          <p:cNvSpPr txBox="1"/>
          <p:nvPr/>
        </p:nvSpPr>
        <p:spPr>
          <a:xfrm>
            <a:off x="205304" y="2560444"/>
            <a:ext cx="9803548" cy="2585323"/>
          </a:xfrm>
          <a:prstGeom prst="rect">
            <a:avLst/>
          </a:prstGeom>
          <a:noFill/>
        </p:spPr>
        <p:txBody>
          <a:bodyPr wrap="square">
            <a:spAutoFit/>
          </a:bodyPr>
          <a:lstStyle/>
          <a:p>
            <a:pPr marL="285750" indent="-285750" algn="just">
              <a:buFont typeface="Arial" panose="020B0604020202020204" pitchFamily="34" charset="0"/>
              <a:buChar char="•"/>
            </a:pPr>
            <a:r>
              <a:rPr lang="en-US" dirty="0"/>
              <a:t>It provides an extra layer to ensure the protected infrastructure integrity, an ability to track a user's activity from the point they entered a system to the point of impact, a means to determine changes or modifications in data streams and files, and a possibility to detect errors in the system configuration. </a:t>
            </a:r>
          </a:p>
          <a:p>
            <a:pPr marL="285750" indent="-285750" algn="just">
              <a:buFont typeface="Arial" panose="020B0604020202020204" pitchFamily="34" charset="0"/>
              <a:buChar char="•"/>
            </a:pPr>
            <a:r>
              <a:rPr lang="en-US" dirty="0"/>
              <a:t>Also, an IDS may facilitate data collection that could be employed to derive knowledge needed to analyze and improve system security, security policy, and the security administrator's guidelines. </a:t>
            </a:r>
          </a:p>
          <a:p>
            <a:pPr marL="285750" indent="-285750" algn="just">
              <a:buFont typeface="Arial" panose="020B0604020202020204" pitchFamily="34" charset="0"/>
              <a:buChar char="•"/>
            </a:pPr>
            <a:r>
              <a:rPr lang="en-US" dirty="0"/>
              <a:t>However, in a general case, an IDS cannot compensate for weak network protocols, access control, or authentication systems. It is not able to block an attack or an attack source, to investigate independently an attack origin, or perform a detailed network analysis.</a:t>
            </a:r>
          </a:p>
        </p:txBody>
      </p:sp>
      <p:sp>
        <p:nvSpPr>
          <p:cNvPr id="8" name="Title 1">
            <a:extLst>
              <a:ext uri="{FF2B5EF4-FFF2-40B4-BE49-F238E27FC236}">
                <a16:creationId xmlns:a16="http://schemas.microsoft.com/office/drawing/2014/main" id="{5ECEB797-D2CA-2B56-F6C9-949B5651BFF7}"/>
              </a:ext>
            </a:extLst>
          </p:cNvPr>
          <p:cNvSpPr>
            <a:spLocks noGrp="1"/>
          </p:cNvSpPr>
          <p:nvPr>
            <p:ph type="title"/>
          </p:nvPr>
        </p:nvSpPr>
        <p:spPr>
          <a:xfrm>
            <a:off x="205305" y="1556153"/>
            <a:ext cx="6798541" cy="792656"/>
          </a:xfrm>
        </p:spPr>
        <p:txBody>
          <a:bodyPr anchor="b">
            <a:normAutofit/>
          </a:bodyPr>
          <a:lstStyle/>
          <a:p>
            <a:r>
              <a:rPr lang="en-US" b="1" dirty="0">
                <a:latin typeface="Arial Black" panose="020B0A04020102020204" pitchFamily="34" charset="0"/>
              </a:rPr>
              <a:t>Idea</a:t>
            </a:r>
          </a:p>
        </p:txBody>
      </p:sp>
      <p:sp>
        <p:nvSpPr>
          <p:cNvPr id="9" name="Hexagon 8">
            <a:extLst>
              <a:ext uri="{FF2B5EF4-FFF2-40B4-BE49-F238E27FC236}">
                <a16:creationId xmlns:a16="http://schemas.microsoft.com/office/drawing/2014/main" id="{70DA0CCC-31E3-0032-61C8-82333FFFE722}"/>
              </a:ext>
            </a:extLst>
          </p:cNvPr>
          <p:cNvSpPr/>
          <p:nvPr/>
        </p:nvSpPr>
        <p:spPr>
          <a:xfrm rot="5400000">
            <a:off x="2657781" y="368050"/>
            <a:ext cx="1456758" cy="1288670"/>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6566C8E9-80E4-6088-851E-57897D27D82A}"/>
              </a:ext>
            </a:extLst>
          </p:cNvPr>
          <p:cNvSpPr/>
          <p:nvPr/>
        </p:nvSpPr>
        <p:spPr>
          <a:xfrm rot="5400000">
            <a:off x="8445841" y="3813295"/>
            <a:ext cx="3956488" cy="3499971"/>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D0FE5C5A-1040-E5F3-740D-78D602769D99}"/>
              </a:ext>
            </a:extLst>
          </p:cNvPr>
          <p:cNvSpPr/>
          <p:nvPr/>
        </p:nvSpPr>
        <p:spPr>
          <a:xfrm rot="5400000">
            <a:off x="9902742" y="-1631171"/>
            <a:ext cx="3956491" cy="3499973"/>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6214D47E-B072-B06A-46C6-86EA59CC5230}"/>
              </a:ext>
            </a:extLst>
          </p:cNvPr>
          <p:cNvSpPr/>
          <p:nvPr/>
        </p:nvSpPr>
        <p:spPr>
          <a:xfrm rot="5400000">
            <a:off x="9141965" y="465990"/>
            <a:ext cx="919962" cy="813812"/>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8300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D4B24-F29F-9C50-AC7B-01E7784F959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15BF7A0-9A44-E251-D36F-7D87E8A7E894}"/>
              </a:ext>
            </a:extLst>
          </p:cNvPr>
          <p:cNvSpPr>
            <a:spLocks noGrp="1"/>
          </p:cNvSpPr>
          <p:nvPr>
            <p:ph type="title"/>
          </p:nvPr>
        </p:nvSpPr>
        <p:spPr>
          <a:xfrm>
            <a:off x="205305" y="1556153"/>
            <a:ext cx="6798541" cy="792656"/>
          </a:xfrm>
        </p:spPr>
        <p:txBody>
          <a:bodyPr anchor="b">
            <a:normAutofit/>
          </a:bodyPr>
          <a:lstStyle/>
          <a:p>
            <a:r>
              <a:rPr lang="en-US" b="1" dirty="0">
                <a:latin typeface="Arial Black" panose="020B0A04020102020204" pitchFamily="34" charset="0"/>
              </a:rPr>
              <a:t>Idea</a:t>
            </a:r>
          </a:p>
        </p:txBody>
      </p:sp>
      <p:sp>
        <p:nvSpPr>
          <p:cNvPr id="6" name="TextBox 5">
            <a:extLst>
              <a:ext uri="{FF2B5EF4-FFF2-40B4-BE49-F238E27FC236}">
                <a16:creationId xmlns:a16="http://schemas.microsoft.com/office/drawing/2014/main" id="{70DFC433-A3AB-26F5-B419-DB10B9E9F27E}"/>
              </a:ext>
            </a:extLst>
          </p:cNvPr>
          <p:cNvSpPr txBox="1"/>
          <p:nvPr/>
        </p:nvSpPr>
        <p:spPr>
          <a:xfrm>
            <a:off x="280147" y="2540658"/>
            <a:ext cx="7097806" cy="2862322"/>
          </a:xfrm>
          <a:prstGeom prst="rect">
            <a:avLst/>
          </a:prstGeom>
          <a:noFill/>
        </p:spPr>
        <p:txBody>
          <a:bodyPr wrap="square">
            <a:spAutoFit/>
          </a:bodyPr>
          <a:lstStyle/>
          <a:p>
            <a:pPr marL="285750" indent="-285750" algn="just">
              <a:buFont typeface="Arial" panose="020B0604020202020204" pitchFamily="34" charset="0"/>
              <a:buChar char="•"/>
            </a:pPr>
            <a:r>
              <a:rPr lang="en-US" dirty="0"/>
              <a:t>IDS are built to be in a continuous state of monitoring networks or end host systems and to be looking for specified patterns or anything that is out of the ordinary. </a:t>
            </a:r>
          </a:p>
          <a:p>
            <a:pPr marL="285750" indent="-285750" algn="just">
              <a:buFont typeface="Arial" panose="020B0604020202020204" pitchFamily="34" charset="0"/>
              <a:buChar char="•"/>
            </a:pPr>
            <a:r>
              <a:rPr lang="en-US" dirty="0"/>
              <a:t>They scan through a network traffic or through running processes on an end user's machine to find anything that they should log as a security violation. </a:t>
            </a:r>
          </a:p>
          <a:p>
            <a:pPr marL="285750" indent="-285750" algn="just">
              <a:buFont typeface="Arial" panose="020B0604020202020204" pitchFamily="34" charset="0"/>
              <a:buChar char="•"/>
            </a:pPr>
            <a:r>
              <a:rPr lang="en-US" dirty="0"/>
              <a:t>As all systems may have vulnerabilities, which attackers look for exploitation, it is the IDS role to detect such attempts and notify the responsible authorities to block them, prevent the future attempts, and possibly catch those responsible.</a:t>
            </a:r>
          </a:p>
        </p:txBody>
      </p:sp>
      <p:sp>
        <p:nvSpPr>
          <p:cNvPr id="7" name="Hexagon 6">
            <a:extLst>
              <a:ext uri="{FF2B5EF4-FFF2-40B4-BE49-F238E27FC236}">
                <a16:creationId xmlns:a16="http://schemas.microsoft.com/office/drawing/2014/main" id="{334275E7-86E3-B946-D6FA-A8D2A6A984E8}"/>
              </a:ext>
            </a:extLst>
          </p:cNvPr>
          <p:cNvSpPr/>
          <p:nvPr/>
        </p:nvSpPr>
        <p:spPr>
          <a:xfrm rot="5400000">
            <a:off x="7817223" y="2905473"/>
            <a:ext cx="2097743" cy="1855695"/>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B93C573C-046E-BD20-4346-38E4F2AF10E0}"/>
              </a:ext>
            </a:extLst>
          </p:cNvPr>
          <p:cNvSpPr/>
          <p:nvPr/>
        </p:nvSpPr>
        <p:spPr>
          <a:xfrm rot="5400000">
            <a:off x="9753600" y="2905472"/>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38BE1B97-FA90-C0B5-CADA-2CEA9488754D}"/>
              </a:ext>
            </a:extLst>
          </p:cNvPr>
          <p:cNvSpPr/>
          <p:nvPr/>
        </p:nvSpPr>
        <p:spPr>
          <a:xfrm rot="5400000">
            <a:off x="8785412" y="1184250"/>
            <a:ext cx="2097741" cy="1855694"/>
          </a:xfrm>
          <a:prstGeom prst="hexagon">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rogrammer male with solid fill">
            <a:extLst>
              <a:ext uri="{FF2B5EF4-FFF2-40B4-BE49-F238E27FC236}">
                <a16:creationId xmlns:a16="http://schemas.microsoft.com/office/drawing/2014/main" id="{3007081F-7845-CB8F-30BC-FE85CB7DCA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32694" y="3160968"/>
            <a:ext cx="1147482" cy="1147482"/>
          </a:xfrm>
          <a:prstGeom prst="rect">
            <a:avLst/>
          </a:prstGeom>
          <a:effectLst>
            <a:outerShdw blurRad="50800" dist="50800" dir="5400000" algn="ctr" rotWithShape="0">
              <a:srgbClr val="000000">
                <a:alpha val="56000"/>
              </a:srgbClr>
            </a:outerShdw>
          </a:effectLst>
        </p:spPr>
      </p:pic>
      <p:pic>
        <p:nvPicPr>
          <p:cNvPr id="23" name="Graphic 22" descr="Cloud Computing outline">
            <a:extLst>
              <a:ext uri="{FF2B5EF4-FFF2-40B4-BE49-F238E27FC236}">
                <a16:creationId xmlns:a16="http://schemas.microsoft.com/office/drawing/2014/main" id="{C25807B3-2B22-29F5-6C34-F1E227144F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0258319" y="3289168"/>
            <a:ext cx="1088301" cy="1088301"/>
          </a:xfrm>
          <a:prstGeom prst="rect">
            <a:avLst/>
          </a:prstGeom>
          <a:effectLst>
            <a:outerShdw blurRad="50800" dist="50800" dir="5400000" algn="ctr" rotWithShape="0">
              <a:srgbClr val="000000">
                <a:alpha val="80000"/>
              </a:srgbClr>
            </a:outerShdw>
          </a:effectLst>
        </p:spPr>
      </p:pic>
      <p:pic>
        <p:nvPicPr>
          <p:cNvPr id="25" name="Graphic 24" descr="Detective male outline">
            <a:extLst>
              <a:ext uri="{FF2B5EF4-FFF2-40B4-BE49-F238E27FC236}">
                <a16:creationId xmlns:a16="http://schemas.microsoft.com/office/drawing/2014/main" id="{AE90D7CA-B31C-E403-CA57-E8BDBB136D7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33647" y="1556153"/>
            <a:ext cx="1120589" cy="1120589"/>
          </a:xfrm>
          <a:prstGeom prst="rect">
            <a:avLst/>
          </a:prstGeom>
        </p:spPr>
      </p:pic>
    </p:spTree>
    <p:extLst>
      <p:ext uri="{BB962C8B-B14F-4D97-AF65-F5344CB8AC3E}">
        <p14:creationId xmlns:p14="http://schemas.microsoft.com/office/powerpoint/2010/main" val="4220022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D92F669E3BB948B2410459B382D1C1" ma:contentTypeVersion="8" ma:contentTypeDescription="Create a new document." ma:contentTypeScope="" ma:versionID="03e8d018f6133c5752d5e2094b3c03a6">
  <xsd:schema xmlns:xsd="http://www.w3.org/2001/XMLSchema" xmlns:xs="http://www.w3.org/2001/XMLSchema" xmlns:p="http://schemas.microsoft.com/office/2006/metadata/properties" xmlns:ns2="d7c9eb7d-4314-4226-8597-6eaf917b036e" targetNamespace="http://schemas.microsoft.com/office/2006/metadata/properties" ma:root="true" ma:fieldsID="1ce65f5e13c33f40ac77756631a12915" ns2:_="">
    <xsd:import namespace="d7c9eb7d-4314-4226-8597-6eaf917b036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c9eb7d-4314-4226-8597-6eaf917b03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3CD3A4-0086-40D3-B9DA-6F6D09209766}"/>
</file>

<file path=customXml/itemProps2.xml><?xml version="1.0" encoding="utf-8"?>
<ds:datastoreItem xmlns:ds="http://schemas.openxmlformats.org/officeDocument/2006/customXml" ds:itemID="{601E9E23-ED2D-4E35-AF8A-6578D0B39719}"/>
</file>

<file path=customXml/itemProps3.xml><?xml version="1.0" encoding="utf-8"?>
<ds:datastoreItem xmlns:ds="http://schemas.openxmlformats.org/officeDocument/2006/customXml" ds:itemID="{99369FE5-48C7-4D37-A060-53A8A0EE93D0}"/>
</file>

<file path=docProps/app.xml><?xml version="1.0" encoding="utf-8"?>
<Properties xmlns="http://schemas.openxmlformats.org/officeDocument/2006/extended-properties" xmlns:vt="http://schemas.openxmlformats.org/officeDocument/2006/docPropsVTypes">
  <TotalTime>266</TotalTime>
  <Words>4148</Words>
  <Application>Microsoft Office PowerPoint</Application>
  <PresentationFormat>Widescreen</PresentationFormat>
  <Paragraphs>183</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Arial Black</vt:lpstr>
      <vt:lpstr>Calibri</vt:lpstr>
      <vt:lpstr>Calibri Light</vt:lpstr>
      <vt:lpstr>Montserrat</vt:lpstr>
      <vt:lpstr>Roboto</vt:lpstr>
      <vt:lpstr>Wingdings</vt:lpstr>
      <vt:lpstr>Office Theme</vt:lpstr>
      <vt:lpstr>PowerPoint Presentation</vt:lpstr>
      <vt:lpstr>Definition</vt:lpstr>
      <vt:lpstr>Definition</vt:lpstr>
      <vt:lpstr>Definition</vt:lpstr>
      <vt:lpstr>Goal</vt:lpstr>
      <vt:lpstr>Where to place the IDS/IPS</vt:lpstr>
      <vt:lpstr>Idea</vt:lpstr>
      <vt:lpstr>Idea</vt:lpstr>
      <vt:lpstr>Idea</vt:lpstr>
      <vt:lpstr>Attack Methodology</vt:lpstr>
      <vt:lpstr>Attack Methodology</vt:lpstr>
      <vt:lpstr>Why to deploy an IDS?</vt:lpstr>
      <vt:lpstr>Some Shortcomings</vt:lpstr>
      <vt:lpstr>Functions of an IDS</vt:lpstr>
      <vt:lpstr>Functions of an IDS</vt:lpstr>
      <vt:lpstr>Functions of an IDS</vt:lpstr>
      <vt:lpstr>IDS – From a Historical Perspective</vt:lpstr>
      <vt:lpstr>Conceptualization and Early Years (1980-Mid-1990’s)</vt:lpstr>
      <vt:lpstr>Commercialization of IDS  (Mid-1990s-2005)</vt:lpstr>
      <vt:lpstr>Commercialization of IDS  (Mid-1990s-2005)</vt:lpstr>
      <vt:lpstr>Commercialization of IDS  (Mid-1990s-2005)</vt:lpstr>
      <vt:lpstr>Proliferation of IDS and IPS  (2006-2015)</vt:lpstr>
      <vt:lpstr>Proliferation of IDS and IPS  (2006-2015)</vt:lpstr>
      <vt:lpstr>AI and ML in IDS Design  (2016- Present)</vt:lpstr>
      <vt:lpstr>AI and ML in IDS Design  (2016- Present)</vt:lpstr>
      <vt:lpstr>Typical IDS Architecture Topologies</vt:lpstr>
      <vt:lpstr>Host-based Intrusion Detection System (HIDS) </vt:lpstr>
      <vt:lpstr>Host-based Intrusion Detection System (HIDS) </vt:lpstr>
      <vt:lpstr>Host-based Intrusion Detection System (HIDS) </vt:lpstr>
      <vt:lpstr>Network-based Intrusion Detection System (NIDS) </vt:lpstr>
      <vt:lpstr>Network-based Intrusion Detection System (NIDS) </vt:lpstr>
      <vt:lpstr>Network-based Intrusion Detection System (NIDS) </vt:lpstr>
      <vt:lpstr>Network-based Intrusion Detection System (NIDS) </vt:lpstr>
      <vt:lpstr>Network-based Intrusion Detection System (NIDS) </vt:lpstr>
      <vt:lpstr>Wireless Intrusion Detection System</vt:lpstr>
      <vt:lpstr>Wireless Intrusion Detection System</vt:lpstr>
      <vt:lpstr>Network Behavior Analysis (NBA) System</vt:lpstr>
      <vt:lpstr>Comparative Summary</vt:lpstr>
      <vt:lpstr>Comparative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Sridhar Iyer</dc:creator>
  <cp:lastModifiedBy>Sridhar Iyer</cp:lastModifiedBy>
  <cp:revision>11</cp:revision>
  <dcterms:created xsi:type="dcterms:W3CDTF">2024-02-23T16:31:48Z</dcterms:created>
  <dcterms:modified xsi:type="dcterms:W3CDTF">2024-02-28T08:54:15Z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0x010100ADD92F669E3BB948B2410459B382D1C1</vt:lpwstr>
  </property>
</Properties>
</file>