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5" r:id="rId3"/>
    <p:sldId id="336" r:id="rId4"/>
    <p:sldId id="337" r:id="rId5"/>
    <p:sldId id="257" r:id="rId6"/>
    <p:sldId id="258" r:id="rId7"/>
    <p:sldId id="259" r:id="rId8"/>
    <p:sldId id="344" r:id="rId9"/>
    <p:sldId id="261" r:id="rId10"/>
    <p:sldId id="266" r:id="rId11"/>
    <p:sldId id="264" r:id="rId12"/>
    <p:sldId id="267" r:id="rId13"/>
    <p:sldId id="345" r:id="rId14"/>
    <p:sldId id="346" r:id="rId15"/>
    <p:sldId id="347" r:id="rId16"/>
    <p:sldId id="348" r:id="rId17"/>
    <p:sldId id="349" r:id="rId18"/>
    <p:sldId id="350" r:id="rId19"/>
    <p:sldId id="351" r:id="rId20"/>
    <p:sldId id="352" r:id="rId21"/>
    <p:sldId id="358" r:id="rId22"/>
    <p:sldId id="359" r:id="rId23"/>
    <p:sldId id="360" r:id="rId24"/>
    <p:sldId id="361" r:id="rId25"/>
    <p:sldId id="362" r:id="rId26"/>
    <p:sldId id="363" r:id="rId27"/>
    <p:sldId id="269" r:id="rId28"/>
    <p:sldId id="275" r:id="rId29"/>
    <p:sldId id="276" r:id="rId30"/>
    <p:sldId id="331" r:id="rId31"/>
    <p:sldId id="332" r:id="rId32"/>
    <p:sldId id="333" r:id="rId33"/>
    <p:sldId id="334" r:id="rId34"/>
    <p:sldId id="277" r:id="rId35"/>
    <p:sldId id="339" r:id="rId36"/>
    <p:sldId id="340" r:id="rId37"/>
    <p:sldId id="341" r:id="rId38"/>
    <p:sldId id="342" r:id="rId39"/>
    <p:sldId id="357" r:id="rId40"/>
    <p:sldId id="364" r:id="rId41"/>
    <p:sldId id="365" r:id="rId42"/>
    <p:sldId id="36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7"/>
    <a:srgbClr val="0000FF"/>
    <a:srgbClr val="FF0066"/>
    <a:srgbClr val="AC04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varScale="1">
        <p:scale>
          <a:sx n="107" d="100"/>
          <a:sy n="107" d="100"/>
        </p:scale>
        <p:origin x="1740" y="102"/>
      </p:cViewPr>
      <p:guideLst>
        <p:guide orient="horz" pos="2160"/>
        <p:guide pos="2880"/>
      </p:guideLst>
    </p:cSldViewPr>
  </p:slideViewPr>
  <p:outlineViewPr>
    <p:cViewPr>
      <p:scale>
        <a:sx n="33" d="100"/>
        <a:sy n="33" d="100"/>
      </p:scale>
      <p:origin x="54" y="2444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2802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9698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3347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5233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6814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6927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85444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2021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8236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9887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69063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023592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byjus.com/biology/aquatic-ecosystem/" TargetMode="Externa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12975"/>
          </a:xfrm>
        </p:spPr>
        <p:txBody>
          <a:bodyPr/>
          <a:lstStyle/>
          <a:p>
            <a:r>
              <a:rPr lang="en-US" b="1" dirty="0">
                <a:solidFill>
                  <a:srgbClr val="FF0000"/>
                </a:solidFill>
                <a:latin typeface="Times New Roman" pitchFamily="18" charset="0"/>
                <a:cs typeface="Times New Roman" pitchFamily="18" charset="0"/>
              </a:rPr>
              <a:t>Environmental Management</a:t>
            </a:r>
            <a:br>
              <a:rPr lang="en-US" b="1" dirty="0">
                <a:solidFill>
                  <a:srgbClr val="FF0000"/>
                </a:solidFill>
                <a:latin typeface="Times New Roman" pitchFamily="18" charset="0"/>
                <a:cs typeface="Times New Roman" pitchFamily="18" charset="0"/>
              </a:rPr>
            </a:br>
            <a:r>
              <a:rPr lang="en-US" b="1" dirty="0">
                <a:solidFill>
                  <a:srgbClr val="FF0000"/>
                </a:solidFill>
                <a:latin typeface="Times New Roman" pitchFamily="18" charset="0"/>
                <a:cs typeface="Times New Roman" pitchFamily="18" charset="0"/>
              </a:rPr>
              <a:t>Sem-VIII</a:t>
            </a:r>
            <a:br>
              <a:rPr lang="en-US" b="1" dirty="0">
                <a:solidFill>
                  <a:srgbClr val="FF0000"/>
                </a:solidFill>
                <a:latin typeface="Times New Roman" pitchFamily="18" charset="0"/>
                <a:cs typeface="Times New Roman" pitchFamily="18" charset="0"/>
              </a:rPr>
            </a:br>
            <a:endParaRPr lang="en-US" sz="2000"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3372135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762000"/>
          </a:xfrm>
        </p:spPr>
        <p:txBody>
          <a:bodyPr>
            <a:noAutofit/>
          </a:bodyPr>
          <a:lstStyle/>
          <a:p>
            <a:pPr marL="457200" indent="-457200" algn="l">
              <a:buFont typeface="Wingdings" pitchFamily="2" charset="2"/>
              <a:buChar char="v"/>
            </a:pPr>
            <a:r>
              <a:rPr lang="en-US" sz="3200" b="1" dirty="0">
                <a:solidFill>
                  <a:srgbClr val="0000FF"/>
                </a:solidFill>
              </a:rPr>
              <a:t>Biotic form </a:t>
            </a:r>
            <a:r>
              <a:rPr lang="en-US" sz="2100" b="1" dirty="0"/>
              <a:t>(</a:t>
            </a:r>
            <a:r>
              <a:rPr lang="en-US" sz="2100" b="1" dirty="0">
                <a:solidFill>
                  <a:srgbClr val="C00000"/>
                </a:solidFill>
              </a:rPr>
              <a:t>Any living part of an environment with which an organism might interact. </a:t>
            </a:r>
            <a:r>
              <a:rPr lang="fr-FR" sz="2100" b="1" dirty="0">
                <a:solidFill>
                  <a:srgbClr val="C00000"/>
                </a:solidFill>
              </a:rPr>
              <a:t>Ex. Animals, plants, mushrooms, bacteria, etc. </a:t>
            </a:r>
            <a:r>
              <a:rPr lang="fr-FR" sz="2100" b="1" dirty="0"/>
              <a:t>)</a:t>
            </a:r>
            <a:r>
              <a:rPr lang="fr-FR" sz="2200" dirty="0"/>
              <a:t> </a:t>
            </a:r>
            <a:endParaRPr lang="en-US" sz="3200" dirty="0"/>
          </a:p>
        </p:txBody>
      </p:sp>
      <p:sp>
        <p:nvSpPr>
          <p:cNvPr id="4" name="Content Placeholder 3">
            <a:extLst>
              <a:ext uri="{FF2B5EF4-FFF2-40B4-BE49-F238E27FC236}">
                <a16:creationId xmlns:a16="http://schemas.microsoft.com/office/drawing/2014/main" id="{33BE3657-A362-40D8-AA07-EAF87E93BAC7}"/>
              </a:ext>
            </a:extLst>
          </p:cNvPr>
          <p:cNvSpPr>
            <a:spLocks noGrp="1"/>
          </p:cNvSpPr>
          <p:nvPr>
            <p:ph idx="1"/>
          </p:nvPr>
        </p:nvSpPr>
        <p:spPr>
          <a:xfrm>
            <a:off x="152400" y="1219200"/>
            <a:ext cx="8839200" cy="3477875"/>
          </a:xfrm>
          <a:prstGeom prst="rect">
            <a:avLst/>
          </a:prstGeom>
        </p:spPr>
        <p:txBody>
          <a:bodyPr wrap="square">
            <a:spAutoFit/>
          </a:bodyPr>
          <a:lstStyle/>
          <a:p>
            <a:pPr indent="0">
              <a:spcBef>
                <a:spcPts val="0"/>
              </a:spcBef>
            </a:pPr>
            <a:r>
              <a:rPr lang="en-US" sz="2000" b="1" dirty="0"/>
              <a:t>Autotrophs</a:t>
            </a:r>
            <a:r>
              <a:rPr lang="en-US" sz="2000" dirty="0"/>
              <a:t> </a:t>
            </a:r>
            <a:r>
              <a:rPr lang="en-US" sz="2000" dirty="0">
                <a:solidFill>
                  <a:srgbClr val="AC0498"/>
                </a:solidFill>
              </a:rPr>
              <a:t>– Organisms that capture energy from sunlight or chemicals and convert it into forms, living cells can use.</a:t>
            </a:r>
          </a:p>
          <a:p>
            <a:pPr indent="0">
              <a:spcBef>
                <a:spcPts val="0"/>
              </a:spcBef>
            </a:pPr>
            <a:r>
              <a:rPr lang="en-US" sz="2000" b="1" dirty="0"/>
              <a:t>Heterotrophs</a:t>
            </a:r>
            <a:r>
              <a:rPr lang="en-US" sz="2000" dirty="0">
                <a:solidFill>
                  <a:srgbClr val="AC0498"/>
                </a:solidFill>
              </a:rPr>
              <a:t> – can not make their own food; acquire energy from other organisms by ingesting (taking inside) them.</a:t>
            </a:r>
          </a:p>
          <a:p>
            <a:pPr indent="0">
              <a:spcBef>
                <a:spcPts val="0"/>
              </a:spcBef>
            </a:pPr>
            <a:r>
              <a:rPr lang="en-US" sz="2000" b="1" dirty="0">
                <a:solidFill>
                  <a:srgbClr val="FF0000"/>
                </a:solidFill>
              </a:rPr>
              <a:t>Producers </a:t>
            </a:r>
            <a:r>
              <a:rPr lang="en-US" sz="2000" dirty="0"/>
              <a:t>– Make their own food.</a:t>
            </a:r>
          </a:p>
          <a:p>
            <a:pPr indent="0">
              <a:spcBef>
                <a:spcPts val="0"/>
              </a:spcBef>
            </a:pPr>
            <a:r>
              <a:rPr lang="en-US" sz="2000" b="1" dirty="0">
                <a:solidFill>
                  <a:srgbClr val="00B050"/>
                </a:solidFill>
              </a:rPr>
              <a:t>Primary producers </a:t>
            </a:r>
            <a:r>
              <a:rPr lang="en-US" sz="2000" dirty="0"/>
              <a:t>– the first producers of energy-rich compounds that are later used by other organisms.</a:t>
            </a:r>
          </a:p>
          <a:p>
            <a:pPr indent="0">
              <a:spcBef>
                <a:spcPts val="0"/>
              </a:spcBef>
              <a:buNone/>
            </a:pPr>
            <a:r>
              <a:rPr lang="en-US" sz="2000" dirty="0">
                <a:sym typeface="Wingdings" pitchFamily="2" charset="2"/>
              </a:rPr>
              <a:t></a:t>
            </a:r>
            <a:r>
              <a:rPr lang="en-US" sz="2000" dirty="0"/>
              <a:t>Autotrophs are primary producers!</a:t>
            </a:r>
          </a:p>
          <a:p>
            <a:pPr indent="0">
              <a:spcBef>
                <a:spcPts val="0"/>
              </a:spcBef>
              <a:buNone/>
            </a:pPr>
            <a:r>
              <a:rPr lang="en-US" sz="2000" dirty="0">
                <a:sym typeface="Wingdings" pitchFamily="2" charset="2"/>
              </a:rPr>
              <a:t></a:t>
            </a:r>
            <a:r>
              <a:rPr lang="en-US" sz="2000" dirty="0"/>
              <a:t>Most engage in the process of photosynthesis.</a:t>
            </a:r>
          </a:p>
          <a:p>
            <a:pPr indent="0">
              <a:spcBef>
                <a:spcPts val="0"/>
              </a:spcBef>
              <a:buNone/>
            </a:pPr>
            <a:r>
              <a:rPr lang="en-US" sz="2000" dirty="0">
                <a:sym typeface="Wingdings" pitchFamily="2" charset="2"/>
              </a:rPr>
              <a:t></a:t>
            </a:r>
            <a:r>
              <a:rPr lang="en-US" sz="2000" dirty="0"/>
              <a:t>Chemosynthesis – chemical energy is used to produce  carbohydrates in dark conditions (like the deep oceans).</a:t>
            </a:r>
            <a:endParaRPr lang="en-US" sz="2600" dirty="0"/>
          </a:p>
        </p:txBody>
      </p:sp>
      <p:pic>
        <p:nvPicPr>
          <p:cNvPr id="1026" name="Picture 2" descr="Chemosynthesis – Definition, Process, Equation, and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983768"/>
            <a:ext cx="3929420" cy="174466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hotosynthesis Equation Photos, Images &amp; Pictures | Shutter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837379"/>
            <a:ext cx="3505200" cy="1891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63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533400"/>
            <a:ext cx="8077200" cy="5693866"/>
          </a:xfrm>
          <a:prstGeom prst="rect">
            <a:avLst/>
          </a:prstGeom>
        </p:spPr>
        <p:txBody>
          <a:bodyPr wrap="square">
            <a:spAutoFit/>
          </a:bodyPr>
          <a:lstStyle/>
          <a:p>
            <a:pPr marL="342900" indent="-342900">
              <a:buFont typeface="Arial" pitchFamily="34" charset="0"/>
              <a:buChar char="•"/>
            </a:pPr>
            <a:r>
              <a:rPr lang="en-US" sz="2800" b="1" dirty="0">
                <a:solidFill>
                  <a:srgbClr val="FF0000"/>
                </a:solidFill>
              </a:rPr>
              <a:t>Consumers </a:t>
            </a:r>
            <a:r>
              <a:rPr lang="en-US" sz="2800" dirty="0"/>
              <a:t>– organisms that rely on other organisms for energy and nutrients.</a:t>
            </a:r>
          </a:p>
          <a:p>
            <a:r>
              <a:rPr lang="en-US" sz="2800" b="1" dirty="0">
                <a:solidFill>
                  <a:srgbClr val="0000FF"/>
                </a:solidFill>
                <a:sym typeface="Wingdings" pitchFamily="2" charset="2"/>
              </a:rPr>
              <a:t></a:t>
            </a:r>
            <a:r>
              <a:rPr lang="en-US" sz="2800" b="1" dirty="0">
                <a:solidFill>
                  <a:srgbClr val="0000FF"/>
                </a:solidFill>
              </a:rPr>
              <a:t>Carnivores </a:t>
            </a:r>
            <a:r>
              <a:rPr lang="en-US" sz="2800" dirty="0"/>
              <a:t>– kill and eat other animals.</a:t>
            </a:r>
          </a:p>
          <a:p>
            <a:r>
              <a:rPr lang="en-US" sz="2800" b="1" dirty="0">
                <a:solidFill>
                  <a:srgbClr val="0000FF"/>
                </a:solidFill>
                <a:sym typeface="Wingdings" pitchFamily="2" charset="2"/>
              </a:rPr>
              <a:t> </a:t>
            </a:r>
            <a:r>
              <a:rPr lang="en-US" sz="2800" b="1" dirty="0">
                <a:solidFill>
                  <a:srgbClr val="0000FF"/>
                </a:solidFill>
              </a:rPr>
              <a:t>Hunters</a:t>
            </a:r>
            <a:r>
              <a:rPr lang="en-US" sz="2800" dirty="0"/>
              <a:t> – consume the bodies of dead animals.</a:t>
            </a:r>
          </a:p>
          <a:p>
            <a:pPr marL="342900" indent="-342900">
              <a:buFont typeface="Arial" pitchFamily="34" charset="0"/>
              <a:buChar char="•"/>
            </a:pPr>
            <a:r>
              <a:rPr lang="en-US" sz="2800" b="1" dirty="0">
                <a:solidFill>
                  <a:srgbClr val="FF0000"/>
                </a:solidFill>
              </a:rPr>
              <a:t>Decomposers</a:t>
            </a:r>
            <a:r>
              <a:rPr lang="en-US" sz="2800" b="1" dirty="0"/>
              <a:t> </a:t>
            </a:r>
            <a:r>
              <a:rPr lang="en-US" sz="2800" dirty="0"/>
              <a:t>– chemically break down organic matter (bacteria and fungi are examples).</a:t>
            </a:r>
          </a:p>
          <a:p>
            <a:r>
              <a:rPr lang="en-US" sz="2800" b="1" dirty="0">
                <a:sym typeface="Wingdings" pitchFamily="2" charset="2"/>
              </a:rPr>
              <a:t></a:t>
            </a:r>
            <a:r>
              <a:rPr lang="en-US" sz="2800" b="1" dirty="0"/>
              <a:t>Herbivores </a:t>
            </a:r>
            <a:r>
              <a:rPr lang="en-US" sz="2800" dirty="0"/>
              <a:t>– eat plants.</a:t>
            </a:r>
          </a:p>
          <a:p>
            <a:r>
              <a:rPr lang="en-US" sz="2800" b="1" dirty="0">
                <a:sym typeface="Wingdings" pitchFamily="2" charset="2"/>
              </a:rPr>
              <a:t></a:t>
            </a:r>
            <a:r>
              <a:rPr lang="en-US" sz="2800" b="1" dirty="0"/>
              <a:t>Omnivores </a:t>
            </a:r>
            <a:r>
              <a:rPr lang="en-US" sz="2800" dirty="0"/>
              <a:t>– diets include both plant and animal matter.</a:t>
            </a:r>
          </a:p>
          <a:p>
            <a:r>
              <a:rPr lang="en-US" sz="2800" b="1" dirty="0">
                <a:sym typeface="Wingdings" pitchFamily="2" charset="2"/>
              </a:rPr>
              <a:t> </a:t>
            </a:r>
            <a:r>
              <a:rPr lang="en-US" sz="2800" b="1" dirty="0" err="1"/>
              <a:t>Detritivores</a:t>
            </a:r>
            <a:r>
              <a:rPr lang="en-US" sz="2800" dirty="0"/>
              <a:t> – feed on detritus (small pieces of decaying matter) by grinding them into smaller pieces (earthworms and snails are examples). Often digest the decomposers living on the detritus.</a:t>
            </a:r>
          </a:p>
        </p:txBody>
      </p:sp>
    </p:spTree>
    <p:extLst>
      <p:ext uri="{BB962C8B-B14F-4D97-AF65-F5344CB8AC3E}">
        <p14:creationId xmlns:p14="http://schemas.microsoft.com/office/powerpoint/2010/main" val="114136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pPr marL="457200" indent="-457200" algn="l">
              <a:buFont typeface="Wingdings" pitchFamily="2" charset="2"/>
              <a:buChar char="v"/>
            </a:pPr>
            <a:r>
              <a:rPr lang="en-US" sz="3200" b="1" dirty="0">
                <a:solidFill>
                  <a:srgbClr val="0000FF"/>
                </a:solidFill>
              </a:rPr>
              <a:t>Abiotic factors </a:t>
            </a:r>
            <a:r>
              <a:rPr lang="en-US" sz="2000" b="1" dirty="0">
                <a:solidFill>
                  <a:srgbClr val="C00000"/>
                </a:solidFill>
              </a:rPr>
              <a:t>(Nonliving part of the environment that influence the organism. Ex. Sunlight, heat, precipitation, humidity, wind, water current, soil type, etc.)</a:t>
            </a:r>
            <a:endParaRPr lang="en-US" sz="3200" b="1" dirty="0">
              <a:solidFill>
                <a:srgbClr val="C00000"/>
              </a:solidFill>
            </a:endParaRPr>
          </a:p>
        </p:txBody>
      </p:sp>
      <p:sp>
        <p:nvSpPr>
          <p:cNvPr id="3" name="Content Placeholder 2"/>
          <p:cNvSpPr>
            <a:spLocks noGrp="1"/>
          </p:cNvSpPr>
          <p:nvPr>
            <p:ph idx="1"/>
          </p:nvPr>
        </p:nvSpPr>
        <p:spPr>
          <a:xfrm>
            <a:off x="152400" y="1447800"/>
            <a:ext cx="8763000" cy="4815105"/>
          </a:xfrm>
        </p:spPr>
        <p:txBody>
          <a:bodyPr>
            <a:normAutofit/>
          </a:bodyPr>
          <a:lstStyle/>
          <a:p>
            <a:pPr indent="0">
              <a:spcBef>
                <a:spcPts val="0"/>
              </a:spcBef>
            </a:pPr>
            <a:r>
              <a:rPr lang="en-US" sz="2800" dirty="0"/>
              <a:t>These factors mainly consist of non living part and can be broadly classified in following functional groups</a:t>
            </a:r>
          </a:p>
          <a:p>
            <a:pPr indent="0">
              <a:spcBef>
                <a:spcPts val="0"/>
              </a:spcBef>
            </a:pPr>
            <a:r>
              <a:rPr lang="en-US" sz="2800" b="1" dirty="0">
                <a:solidFill>
                  <a:srgbClr val="FF0000"/>
                </a:solidFill>
              </a:rPr>
              <a:t>Climatic factors:</a:t>
            </a:r>
            <a:r>
              <a:rPr lang="en-US" sz="2800" dirty="0"/>
              <a:t> rainfall, light, temperature, atmospheric humidity &amp; wind.</a:t>
            </a:r>
          </a:p>
          <a:p>
            <a:pPr indent="0">
              <a:spcBef>
                <a:spcPts val="0"/>
              </a:spcBef>
            </a:pPr>
            <a:r>
              <a:rPr lang="en-US" sz="2800" b="1" dirty="0">
                <a:solidFill>
                  <a:srgbClr val="FF0000"/>
                </a:solidFill>
              </a:rPr>
              <a:t>Physiographic factors: </a:t>
            </a:r>
          </a:p>
          <a:p>
            <a:pPr marL="0" indent="0">
              <a:spcBef>
                <a:spcPts val="0"/>
              </a:spcBef>
              <a:buNone/>
            </a:pPr>
            <a:r>
              <a:rPr lang="en-US" sz="2800" dirty="0">
                <a:sym typeface="Wingdings" pitchFamily="2" charset="2"/>
              </a:rPr>
              <a:t>   Factors that have their origin in the form, behavior </a:t>
            </a:r>
          </a:p>
          <a:p>
            <a:pPr marL="0" indent="0">
              <a:spcBef>
                <a:spcPts val="0"/>
              </a:spcBef>
              <a:buNone/>
            </a:pPr>
            <a:r>
              <a:rPr lang="en-US" sz="2800" dirty="0">
                <a:sym typeface="Wingdings" pitchFamily="2" charset="2"/>
              </a:rPr>
              <a:t>       &amp; structure of earth surface</a:t>
            </a:r>
          </a:p>
          <a:p>
            <a:pPr marL="0" indent="0">
              <a:spcBef>
                <a:spcPts val="0"/>
              </a:spcBef>
              <a:buNone/>
            </a:pPr>
            <a:r>
              <a:rPr lang="en-US" sz="2800" dirty="0">
                <a:sym typeface="Wingdings" pitchFamily="2" charset="2"/>
              </a:rPr>
              <a:t>    Physical &amp; chemical constituents of the soil(</a:t>
            </a:r>
            <a:r>
              <a:rPr lang="en-IN" sz="2800" dirty="0"/>
              <a:t>sandy, clayey)</a:t>
            </a:r>
            <a:r>
              <a:rPr lang="en-US" sz="2800" dirty="0">
                <a:sym typeface="Wingdings" pitchFamily="2" charset="2"/>
              </a:rPr>
              <a:t>, </a:t>
            </a:r>
            <a:r>
              <a:rPr lang="en-US" sz="2800" dirty="0"/>
              <a:t>Presence of rivers, lakes, and seas, </a:t>
            </a:r>
            <a:r>
              <a:rPr lang="en-IN" sz="2800" dirty="0"/>
              <a:t>Groundwater availability , </a:t>
            </a:r>
            <a:r>
              <a:rPr lang="en-US" sz="2800" dirty="0">
                <a:sym typeface="Wingdings" pitchFamily="2" charset="2"/>
              </a:rPr>
              <a:t>such as its structure, chemical properties etc. </a:t>
            </a:r>
            <a:endParaRPr lang="en-US" sz="2800" dirty="0"/>
          </a:p>
        </p:txBody>
      </p:sp>
    </p:spTree>
    <p:extLst>
      <p:ext uri="{BB962C8B-B14F-4D97-AF65-F5344CB8AC3E}">
        <p14:creationId xmlns:p14="http://schemas.microsoft.com/office/powerpoint/2010/main" val="3296612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Functions of Ecosystem</a:t>
            </a:r>
            <a:br>
              <a:rPr lang="en-US" b="1"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The functions of the ecosystem are as follows:</a:t>
            </a:r>
          </a:p>
          <a:p>
            <a:pPr lvl="1"/>
            <a:r>
              <a:rPr lang="en-US" dirty="0"/>
              <a:t>It regulates the essential ecological processes, supports life systems and renders stability.</a:t>
            </a:r>
          </a:p>
          <a:p>
            <a:pPr lvl="1"/>
            <a:r>
              <a:rPr lang="en-US" dirty="0"/>
              <a:t>It is also responsible for the cycling of nutrients between biotic and abiotic components.</a:t>
            </a:r>
          </a:p>
          <a:p>
            <a:pPr lvl="1"/>
            <a:r>
              <a:rPr lang="en-US" dirty="0"/>
              <a:t>It maintains a balance among the various trophic levels in the ecosystem.</a:t>
            </a:r>
          </a:p>
          <a:p>
            <a:pPr lvl="1"/>
            <a:r>
              <a:rPr lang="en-US" dirty="0"/>
              <a:t>It cycles the minerals through the biosphere.</a:t>
            </a:r>
          </a:p>
          <a:p>
            <a:pPr lvl="1"/>
            <a:r>
              <a:rPr lang="en-US" dirty="0"/>
              <a:t>The abiotic components help in the synthesis of organic components that involve the exchange of energy.</a:t>
            </a:r>
          </a:p>
          <a:p>
            <a:endParaRPr lang="en-IN" dirty="0"/>
          </a:p>
        </p:txBody>
      </p:sp>
    </p:spTree>
    <p:extLst>
      <p:ext uri="{BB962C8B-B14F-4D97-AF65-F5344CB8AC3E}">
        <p14:creationId xmlns:p14="http://schemas.microsoft.com/office/powerpoint/2010/main" val="2861730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Ecosystem</a:t>
            </a:r>
            <a:br>
              <a:rPr lang="en-US" b="1" dirty="0"/>
            </a:br>
            <a:endParaRPr lang="en-IN" dirty="0"/>
          </a:p>
        </p:txBody>
      </p:sp>
      <p:sp>
        <p:nvSpPr>
          <p:cNvPr id="3" name="Content Placeholder 2"/>
          <p:cNvSpPr>
            <a:spLocks noGrp="1"/>
          </p:cNvSpPr>
          <p:nvPr>
            <p:ph idx="1"/>
          </p:nvPr>
        </p:nvSpPr>
        <p:spPr/>
        <p:txBody>
          <a:bodyPr/>
          <a:lstStyle/>
          <a:p>
            <a:r>
              <a:rPr lang="en-US" dirty="0"/>
              <a:t>An ecosystem can be as small as an oasis in a desert, or as big as an ocean, spanning thousands of miles. There are two types of ecosystem:</a:t>
            </a:r>
          </a:p>
          <a:p>
            <a:r>
              <a:rPr lang="en-US" dirty="0"/>
              <a:t>Terrestrial Ecosystem</a:t>
            </a:r>
          </a:p>
          <a:p>
            <a:r>
              <a:rPr lang="en-US" dirty="0"/>
              <a:t>Aquatic Ecosystem</a:t>
            </a:r>
          </a:p>
          <a:p>
            <a:endParaRPr lang="en-IN" dirty="0"/>
          </a:p>
        </p:txBody>
      </p:sp>
    </p:spTree>
    <p:extLst>
      <p:ext uri="{BB962C8B-B14F-4D97-AF65-F5344CB8AC3E}">
        <p14:creationId xmlns:p14="http://schemas.microsoft.com/office/powerpoint/2010/main" val="3406714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Terrestrial Ecosystem</a:t>
            </a:r>
            <a:br>
              <a:rPr lang="en-US" b="1" dirty="0"/>
            </a:br>
            <a:endParaRPr lang="en-IN" b="1" dirty="0"/>
          </a:p>
        </p:txBody>
      </p:sp>
      <p:sp>
        <p:nvSpPr>
          <p:cNvPr id="3" name="Content Placeholder 2"/>
          <p:cNvSpPr>
            <a:spLocks noGrp="1"/>
          </p:cNvSpPr>
          <p:nvPr>
            <p:ph idx="1"/>
          </p:nvPr>
        </p:nvSpPr>
        <p:spPr>
          <a:xfrm>
            <a:off x="21125" y="457200"/>
            <a:ext cx="9067800" cy="5943600"/>
          </a:xfrm>
        </p:spPr>
        <p:txBody>
          <a:bodyPr>
            <a:noAutofit/>
          </a:bodyPr>
          <a:lstStyle/>
          <a:p>
            <a:pPr algn="just"/>
            <a:r>
              <a:rPr lang="en-US" sz="2000" dirty="0"/>
              <a:t>Terrestrial ecosystems are exclusively land-based ecosystems. There are different types of terrestrial ecosystems distributed around various geological zones. They are as follows:</a:t>
            </a:r>
          </a:p>
          <a:p>
            <a:pPr algn="just"/>
            <a:r>
              <a:rPr lang="en-US" sz="2000" dirty="0"/>
              <a:t>Forest Ecosystem</a:t>
            </a:r>
          </a:p>
          <a:p>
            <a:pPr algn="just"/>
            <a:r>
              <a:rPr lang="en-US" sz="2000" dirty="0"/>
              <a:t>Grassland Ecosystem</a:t>
            </a:r>
          </a:p>
          <a:p>
            <a:pPr algn="just"/>
            <a:r>
              <a:rPr lang="en-US" sz="2000" dirty="0"/>
              <a:t>Tundra Ecosystem</a:t>
            </a:r>
          </a:p>
          <a:p>
            <a:pPr algn="just"/>
            <a:r>
              <a:rPr lang="en-US" sz="2000" dirty="0"/>
              <a:t>Desert Ecosystem</a:t>
            </a:r>
          </a:p>
          <a:p>
            <a:pPr algn="just"/>
            <a:r>
              <a:rPr lang="en-US" sz="2000" b="1" dirty="0"/>
              <a:t>Forest Ecosystem :</a:t>
            </a:r>
            <a:r>
              <a:rPr lang="en-US" sz="2000" dirty="0"/>
              <a:t>A forest ecosystem consists of several plants, particularly trees, animals and microorganisms that live in coordination with the abiotic factors of the environment. Forests help in maintaining the temperature of the earth and are the major carbon sink.</a:t>
            </a:r>
          </a:p>
          <a:p>
            <a:pPr algn="just"/>
            <a:r>
              <a:rPr lang="en-US" sz="2000" b="1" dirty="0"/>
              <a:t>Grassland Ecosystem : </a:t>
            </a:r>
            <a:r>
              <a:rPr lang="en-US" sz="2000" dirty="0"/>
              <a:t>In a grassland ecosystem, the plant is dominated by grasses and herbs. Temperate grasslands and tropical or savanna grasslands are examples of grassland ecosystems.</a:t>
            </a:r>
          </a:p>
          <a:p>
            <a:pPr algn="just"/>
            <a:r>
              <a:rPr lang="en-US" sz="2000" b="1" dirty="0"/>
              <a:t>Tundra Ecosystem : </a:t>
            </a:r>
            <a:r>
              <a:rPr lang="en-US" sz="2000" dirty="0"/>
              <a:t>Tundra ecosystems are lacking of trees and are found in cold climates or where rainfall is rare. These are covered with snow for most of the year. Tundra type of ecosystem is found in the Arctic or mountain tops.</a:t>
            </a:r>
          </a:p>
          <a:p>
            <a:pPr algn="just"/>
            <a:r>
              <a:rPr lang="en-US" sz="2000" b="1" dirty="0"/>
              <a:t>Desert Ecosystem :</a:t>
            </a:r>
            <a:r>
              <a:rPr lang="en-US" sz="2000" dirty="0"/>
              <a:t>Deserts are found throughout the world. These are regions with little rainfall and rare plants. The days are hot, and the nights are cold.</a:t>
            </a:r>
          </a:p>
          <a:p>
            <a:pPr algn="just"/>
            <a:endParaRPr lang="en-IN" sz="2000" dirty="0"/>
          </a:p>
        </p:txBody>
      </p:sp>
    </p:spTree>
    <p:extLst>
      <p:ext uri="{BB962C8B-B14F-4D97-AF65-F5344CB8AC3E}">
        <p14:creationId xmlns:p14="http://schemas.microsoft.com/office/powerpoint/2010/main" val="113163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Terrestrial Ecosystems</a:t>
            </a:r>
            <a:endParaRPr lang="en-IN" dirty="0"/>
          </a:p>
        </p:txBody>
      </p:sp>
      <p:pic>
        <p:nvPicPr>
          <p:cNvPr id="1026" name="Picture 2" descr="Wallpaper : sunlight, trees, nature, green, river, wilderness, strea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88884"/>
            <a:ext cx="3733800" cy="2156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rass land biomesby: on emaz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3916880"/>
            <a:ext cx="3733800" cy="23491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rctic Tundra Wallpapers - Wallpaper Cave"/>
          <p:cNvPicPr>
            <a:picLocks noGrp="1" noChangeAspect="1" noChangeArrowheads="1"/>
          </p:cNvPicPr>
          <p:nvPr>
            <p:ph idx="1"/>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1583255"/>
            <a:ext cx="3733800" cy="22267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esert biome presentation on emaz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8200" y="4122901"/>
            <a:ext cx="37338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402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Aquatic Ecosystem</a:t>
            </a:r>
            <a:br>
              <a:rPr lang="en-US" b="1" dirty="0"/>
            </a:br>
            <a:endParaRPr lang="en-IN" dirty="0"/>
          </a:p>
        </p:txBody>
      </p:sp>
      <p:sp>
        <p:nvSpPr>
          <p:cNvPr id="3" name="Content Placeholder 2"/>
          <p:cNvSpPr>
            <a:spLocks noGrp="1"/>
          </p:cNvSpPr>
          <p:nvPr>
            <p:ph idx="1"/>
          </p:nvPr>
        </p:nvSpPr>
        <p:spPr>
          <a:xfrm>
            <a:off x="76200" y="1066800"/>
            <a:ext cx="4648200" cy="5638800"/>
          </a:xfrm>
        </p:spPr>
        <p:txBody>
          <a:bodyPr>
            <a:normAutofit fontScale="70000" lnSpcReduction="20000"/>
          </a:bodyPr>
          <a:lstStyle/>
          <a:p>
            <a:pPr algn="just"/>
            <a:r>
              <a:rPr lang="en-US" b="1" dirty="0">
                <a:hlinkClick r:id="rId2"/>
              </a:rPr>
              <a:t>Aquatic ecosystems</a:t>
            </a:r>
            <a:r>
              <a:rPr lang="en-US" dirty="0"/>
              <a:t> are ecosystems present in a body of water. These can be further divided into two types, namely:</a:t>
            </a:r>
          </a:p>
          <a:p>
            <a:pPr algn="just"/>
            <a:r>
              <a:rPr lang="en-US" dirty="0"/>
              <a:t>Freshwater Ecosystem</a:t>
            </a:r>
          </a:p>
          <a:p>
            <a:pPr algn="just"/>
            <a:r>
              <a:rPr lang="en-US" dirty="0"/>
              <a:t>Marine Ecosystem</a:t>
            </a:r>
          </a:p>
          <a:p>
            <a:pPr algn="just"/>
            <a:r>
              <a:rPr lang="en-US" b="1" dirty="0"/>
              <a:t>Freshwater Ecosystem</a:t>
            </a:r>
          </a:p>
          <a:p>
            <a:pPr algn="just"/>
            <a:r>
              <a:rPr lang="en-US" dirty="0"/>
              <a:t>The freshwater ecosystem is an aquatic ecosystem that includes lakes, ponds, rivers, streams and wetlands. These have no salt content in contrast with the marine ecosystem.</a:t>
            </a:r>
          </a:p>
          <a:p>
            <a:pPr algn="just"/>
            <a:r>
              <a:rPr lang="en-US" b="1" dirty="0"/>
              <a:t>Marine Ecosystem</a:t>
            </a:r>
          </a:p>
          <a:p>
            <a:pPr algn="just"/>
            <a:r>
              <a:rPr lang="en-US" dirty="0"/>
              <a:t>The marine ecosystem includes seas and oceans. These have a more substantial salt content and greater biodiversity in comparison to the freshwater ecosystem.</a:t>
            </a:r>
          </a:p>
          <a:p>
            <a:pPr algn="just"/>
            <a:endParaRPr lang="en-IN" dirty="0"/>
          </a:p>
        </p:txBody>
      </p:sp>
      <p:pic>
        <p:nvPicPr>
          <p:cNvPr id="2050" name="Picture 2" descr="Pin on island summer in 2024 | Pretty landscapes, Beautiful natur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123" y="1131801"/>
            <a:ext cx="4365614" cy="251221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rine Ecosystem Animals And Plant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3923923"/>
            <a:ext cx="4403337" cy="2476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687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Important Ecological Concepts</a:t>
            </a:r>
            <a:br>
              <a:rPr lang="en-IN" b="1" dirty="0"/>
            </a:br>
            <a:endParaRPr lang="en-IN" dirty="0"/>
          </a:p>
        </p:txBody>
      </p:sp>
      <p:sp>
        <p:nvSpPr>
          <p:cNvPr id="3" name="Content Placeholder 2"/>
          <p:cNvSpPr>
            <a:spLocks noGrp="1"/>
          </p:cNvSpPr>
          <p:nvPr>
            <p:ph idx="1"/>
          </p:nvPr>
        </p:nvSpPr>
        <p:spPr>
          <a:xfrm>
            <a:off x="0" y="1066800"/>
            <a:ext cx="4038600" cy="5714999"/>
          </a:xfrm>
        </p:spPr>
        <p:txBody>
          <a:bodyPr>
            <a:normAutofit fontScale="55000" lnSpcReduction="20000"/>
          </a:bodyPr>
          <a:lstStyle/>
          <a:p>
            <a:pPr algn="just"/>
            <a:r>
              <a:rPr lang="en-IN" b="1" dirty="0"/>
              <a:t>1. Food Chain</a:t>
            </a:r>
          </a:p>
          <a:p>
            <a:pPr algn="just"/>
            <a:r>
              <a:rPr lang="en-US" dirty="0"/>
              <a:t>The sun is the ultimate source of energy on earth. It provides the energy required for all plant life. The plants </a:t>
            </a:r>
            <a:r>
              <a:rPr lang="en-US" dirty="0" err="1"/>
              <a:t>utilise</a:t>
            </a:r>
            <a:r>
              <a:rPr lang="en-US" dirty="0"/>
              <a:t> this energy for the process of photosynthesis, which is used to </a:t>
            </a:r>
            <a:r>
              <a:rPr lang="en-US" dirty="0" err="1"/>
              <a:t>synthesise</a:t>
            </a:r>
            <a:r>
              <a:rPr lang="en-US" dirty="0"/>
              <a:t> their food.</a:t>
            </a:r>
          </a:p>
          <a:p>
            <a:pPr algn="just"/>
            <a:r>
              <a:rPr lang="en-US" dirty="0"/>
              <a:t>During this biological process, light energy is converted into chemical energy and is passed on through successive trophic levels. The flow of energy from a producer, to a consumer and eventually, to an apex predator or a </a:t>
            </a:r>
            <a:r>
              <a:rPr lang="en-US" dirty="0" err="1"/>
              <a:t>detritivore</a:t>
            </a:r>
            <a:r>
              <a:rPr lang="en-US" dirty="0"/>
              <a:t> is called the food chain.</a:t>
            </a:r>
          </a:p>
          <a:p>
            <a:pPr algn="just"/>
            <a:r>
              <a:rPr lang="en-US" dirty="0"/>
              <a:t>Dead and decaying matter, along with organic debris, is broken down into its constituents by scavengers. The reducers then absorb these constituents. After gaining the energy, the reducers liberate molecules to the environment, which can be </a:t>
            </a:r>
            <a:r>
              <a:rPr lang="en-US" dirty="0" err="1"/>
              <a:t>utilised</a:t>
            </a:r>
            <a:r>
              <a:rPr lang="en-US" dirty="0"/>
              <a:t> again by the producers.</a:t>
            </a:r>
          </a:p>
          <a:p>
            <a:pPr algn="just"/>
            <a:endParaRPr lang="en-IN" dirty="0"/>
          </a:p>
        </p:txBody>
      </p:sp>
      <p:pic>
        <p:nvPicPr>
          <p:cNvPr id="4" name="Picture 3"/>
          <p:cNvPicPr>
            <a:picLocks noChangeAspect="1"/>
          </p:cNvPicPr>
          <p:nvPr/>
        </p:nvPicPr>
        <p:blipFill>
          <a:blip r:embed="rId2"/>
          <a:stretch>
            <a:fillRect/>
          </a:stretch>
        </p:blipFill>
        <p:spPr>
          <a:xfrm>
            <a:off x="3989561" y="1828800"/>
            <a:ext cx="5135578" cy="3855838"/>
          </a:xfrm>
          <a:prstGeom prst="rect">
            <a:avLst/>
          </a:prstGeom>
        </p:spPr>
      </p:pic>
    </p:spTree>
    <p:extLst>
      <p:ext uri="{BB962C8B-B14F-4D97-AF65-F5344CB8AC3E}">
        <p14:creationId xmlns:p14="http://schemas.microsoft.com/office/powerpoint/2010/main" val="1703655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Important Ecological Concepts</a:t>
            </a:r>
            <a:br>
              <a:rPr lang="en-IN" b="1" dirty="0"/>
            </a:br>
            <a:endParaRPr lang="en-IN" dirty="0"/>
          </a:p>
        </p:txBody>
      </p:sp>
      <p:sp>
        <p:nvSpPr>
          <p:cNvPr id="3" name="Content Placeholder 2"/>
          <p:cNvSpPr>
            <a:spLocks noGrp="1"/>
          </p:cNvSpPr>
          <p:nvPr>
            <p:ph idx="1"/>
          </p:nvPr>
        </p:nvSpPr>
        <p:spPr>
          <a:xfrm>
            <a:off x="0" y="1219200"/>
            <a:ext cx="3581400" cy="5486400"/>
          </a:xfrm>
        </p:spPr>
        <p:txBody>
          <a:bodyPr>
            <a:normAutofit fontScale="62500" lnSpcReduction="20000"/>
          </a:bodyPr>
          <a:lstStyle/>
          <a:p>
            <a:pPr algn="just"/>
            <a:r>
              <a:rPr lang="en-US" b="1" dirty="0"/>
              <a:t>2. Ecological Pyramids</a:t>
            </a:r>
          </a:p>
          <a:p>
            <a:pPr algn="just"/>
            <a:r>
              <a:rPr lang="en-US" dirty="0"/>
              <a:t>An ecological pyramid is the graphical representation of the number, energy, and biomass of the successive trophic levels of an ecosystem. Charles Elton was the first ecologist to describe the ecological pyramid and its principals in 1927.</a:t>
            </a:r>
          </a:p>
          <a:p>
            <a:pPr algn="just"/>
            <a:r>
              <a:rPr lang="en-US" dirty="0"/>
              <a:t>The biomass, number, and energy of organisms ranging from the producer level to the consumer level are represented in the form of a pyramid; hence, it is known as the ecological pyramid.</a:t>
            </a:r>
          </a:p>
          <a:p>
            <a:pPr algn="just"/>
            <a:endParaRPr lang="en-IN" dirty="0"/>
          </a:p>
        </p:txBody>
      </p:sp>
      <p:pic>
        <p:nvPicPr>
          <p:cNvPr id="3074" name="Picture 2" descr="Food Webs and Energy Flow | Ms. Hui's Teaching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1676400"/>
            <a:ext cx="561975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89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Schema &amp; Syllabus</a:t>
            </a:r>
          </a:p>
        </p:txBody>
      </p:sp>
      <p:pic>
        <p:nvPicPr>
          <p:cNvPr id="4" name="Content Placeholder 3"/>
          <p:cNvPicPr>
            <a:picLocks noGrp="1" noChangeAspect="1"/>
          </p:cNvPicPr>
          <p:nvPr>
            <p:ph idx="1"/>
          </p:nvPr>
        </p:nvPicPr>
        <p:blipFill>
          <a:blip r:embed="rId2"/>
          <a:stretch>
            <a:fillRect/>
          </a:stretch>
        </p:blipFill>
        <p:spPr>
          <a:xfrm>
            <a:off x="457199" y="1524000"/>
            <a:ext cx="8291945" cy="4267200"/>
          </a:xfrm>
          <a:prstGeom prst="rect">
            <a:avLst/>
          </a:prstGeom>
        </p:spPr>
      </p:pic>
    </p:spTree>
    <p:extLst>
      <p:ext uri="{BB962C8B-B14F-4D97-AF65-F5344CB8AC3E}">
        <p14:creationId xmlns:p14="http://schemas.microsoft.com/office/powerpoint/2010/main" val="523668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Important Ecological Concepts</a:t>
            </a:r>
            <a:br>
              <a:rPr lang="en-IN" b="1" dirty="0"/>
            </a:br>
            <a:endParaRPr lang="en-IN" dirty="0"/>
          </a:p>
        </p:txBody>
      </p:sp>
      <p:sp>
        <p:nvSpPr>
          <p:cNvPr id="3" name="Content Placeholder 2"/>
          <p:cNvSpPr>
            <a:spLocks noGrp="1"/>
          </p:cNvSpPr>
          <p:nvPr>
            <p:ph idx="1"/>
          </p:nvPr>
        </p:nvSpPr>
        <p:spPr>
          <a:xfrm>
            <a:off x="0" y="990601"/>
            <a:ext cx="9144000" cy="1752600"/>
          </a:xfrm>
        </p:spPr>
        <p:txBody>
          <a:bodyPr>
            <a:normAutofit fontScale="70000" lnSpcReduction="20000"/>
          </a:bodyPr>
          <a:lstStyle/>
          <a:p>
            <a:pPr algn="just"/>
            <a:r>
              <a:rPr lang="en-US" b="1" dirty="0"/>
              <a:t>3. Food Web</a:t>
            </a:r>
          </a:p>
          <a:p>
            <a:pPr algn="just"/>
            <a:r>
              <a:rPr lang="en-US" dirty="0"/>
              <a:t>Food web is a network of interconnected food chains. It comprises all the food chains within a single ecosystem. </a:t>
            </a:r>
          </a:p>
          <a:p>
            <a:pPr algn="just"/>
            <a:r>
              <a:rPr lang="en-US" dirty="0"/>
              <a:t>It helps in understanding that plants lay the foundation of all the food chains. </a:t>
            </a:r>
          </a:p>
          <a:p>
            <a:pPr algn="just"/>
            <a:endParaRPr lang="en-IN" dirty="0"/>
          </a:p>
        </p:txBody>
      </p:sp>
      <p:pic>
        <p:nvPicPr>
          <p:cNvPr id="5" name="Picture 4"/>
          <p:cNvPicPr>
            <a:picLocks noChangeAspect="1"/>
          </p:cNvPicPr>
          <p:nvPr/>
        </p:nvPicPr>
        <p:blipFill>
          <a:blip r:embed="rId2"/>
          <a:stretch>
            <a:fillRect/>
          </a:stretch>
        </p:blipFill>
        <p:spPr>
          <a:xfrm>
            <a:off x="2286000" y="2743201"/>
            <a:ext cx="4495800" cy="3975037"/>
          </a:xfrm>
          <a:prstGeom prst="rect">
            <a:avLst/>
          </a:prstGeom>
        </p:spPr>
      </p:pic>
    </p:spTree>
    <p:extLst>
      <p:ext uri="{BB962C8B-B14F-4D97-AF65-F5344CB8AC3E}">
        <p14:creationId xmlns:p14="http://schemas.microsoft.com/office/powerpoint/2010/main" val="2967069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7030A0"/>
                </a:solidFill>
              </a:rPr>
              <a:t>Participants in EM</a:t>
            </a:r>
            <a:br>
              <a:rPr lang="en-IN" dirty="0">
                <a:solidFill>
                  <a:srgbClr val="7030A0"/>
                </a:solidFill>
              </a:rPr>
            </a:br>
            <a:endParaRPr lang="en-IN" dirty="0">
              <a:solidFill>
                <a:srgbClr val="7030A0"/>
              </a:solidFill>
            </a:endParaRPr>
          </a:p>
        </p:txBody>
      </p:sp>
      <p:sp>
        <p:nvSpPr>
          <p:cNvPr id="3" name="Content Placeholder 2"/>
          <p:cNvSpPr>
            <a:spLocks noGrp="1"/>
          </p:cNvSpPr>
          <p:nvPr>
            <p:ph idx="1"/>
          </p:nvPr>
        </p:nvSpPr>
        <p:spPr/>
        <p:txBody>
          <a:bodyPr/>
          <a:lstStyle/>
          <a:p>
            <a:pPr algn="just"/>
            <a:r>
              <a:rPr lang="en-US" dirty="0"/>
              <a:t>Environmental Management (EM) involves multiple stakeholders who contribute to sustainability, conservation, and ecological protection. </a:t>
            </a:r>
          </a:p>
          <a:p>
            <a:pPr algn="just"/>
            <a:r>
              <a:rPr lang="en-US" dirty="0"/>
              <a:t>These participants include </a:t>
            </a:r>
            <a:r>
              <a:rPr lang="en-US" b="1" dirty="0"/>
              <a:t>governments, businesses, communities, and scientific organizations</a:t>
            </a:r>
            <a:r>
              <a:rPr lang="en-US" dirty="0"/>
              <a:t>, each playing a unique role in environmental responsibility.</a:t>
            </a:r>
            <a:endParaRPr lang="en-IN" dirty="0"/>
          </a:p>
        </p:txBody>
      </p:sp>
    </p:spTree>
    <p:extLst>
      <p:ext uri="{BB962C8B-B14F-4D97-AF65-F5344CB8AC3E}">
        <p14:creationId xmlns:p14="http://schemas.microsoft.com/office/powerpoint/2010/main" val="1053419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7030A0"/>
                </a:solidFill>
              </a:rPr>
              <a:t>Participants in EM</a:t>
            </a:r>
            <a:br>
              <a:rPr lang="en-IN" dirty="0">
                <a:solidFill>
                  <a:srgbClr val="7030A0"/>
                </a:solidFill>
              </a:rPr>
            </a:br>
            <a:endParaRPr lang="en-IN" dirty="0"/>
          </a:p>
        </p:txBody>
      </p:sp>
      <p:sp>
        <p:nvSpPr>
          <p:cNvPr id="3" name="Content Placeholder 2"/>
          <p:cNvSpPr>
            <a:spLocks noGrp="1"/>
          </p:cNvSpPr>
          <p:nvPr>
            <p:ph idx="1"/>
          </p:nvPr>
        </p:nvSpPr>
        <p:spPr>
          <a:xfrm>
            <a:off x="152400" y="914400"/>
            <a:ext cx="8839200" cy="5867400"/>
          </a:xfrm>
        </p:spPr>
        <p:txBody>
          <a:bodyPr>
            <a:normAutofit fontScale="70000" lnSpcReduction="20000"/>
          </a:bodyPr>
          <a:lstStyle/>
          <a:p>
            <a:pPr algn="just"/>
            <a:r>
              <a:rPr lang="en-IN" b="1" dirty="0"/>
              <a:t>1. Government &amp; Regulatory Bodies 🏛️</a:t>
            </a:r>
          </a:p>
          <a:p>
            <a:pPr algn="just"/>
            <a:r>
              <a:rPr lang="en-IN" b="1" dirty="0"/>
              <a:t>Role:</a:t>
            </a:r>
            <a:r>
              <a:rPr lang="en-IN" dirty="0"/>
              <a:t> Formulate environmental laws, policies, and enforcement mechanisms.</a:t>
            </a:r>
          </a:p>
          <a:p>
            <a:pPr algn="just"/>
            <a:r>
              <a:rPr lang="en-IN" b="1" dirty="0"/>
              <a:t>Example:</a:t>
            </a:r>
            <a:endParaRPr lang="en-IN" dirty="0"/>
          </a:p>
          <a:p>
            <a:pPr lvl="1" algn="just"/>
            <a:r>
              <a:rPr lang="en-IN" b="1" dirty="0"/>
              <a:t>United Nations Environment Programme (UNEP)</a:t>
            </a:r>
            <a:r>
              <a:rPr lang="en-IN" dirty="0"/>
              <a:t> – Develops global sustainability initiatives.</a:t>
            </a:r>
          </a:p>
          <a:p>
            <a:pPr lvl="1" algn="just"/>
            <a:r>
              <a:rPr lang="en-IN" b="1" dirty="0"/>
              <a:t>Environmental Protection Agency (EPA, USA)</a:t>
            </a:r>
            <a:r>
              <a:rPr lang="en-IN" dirty="0"/>
              <a:t> – Regulates pollution control and climate policies.</a:t>
            </a:r>
          </a:p>
          <a:p>
            <a:pPr lvl="1" algn="just"/>
            <a:r>
              <a:rPr lang="en-IN" b="1" dirty="0"/>
              <a:t>Ministry of Environment (India, China, EU, etc.)</a:t>
            </a:r>
            <a:r>
              <a:rPr lang="en-IN" dirty="0"/>
              <a:t> – Implements national environmental programs.</a:t>
            </a:r>
          </a:p>
          <a:p>
            <a:pPr algn="just"/>
            <a:r>
              <a:rPr lang="en-IN" b="1" dirty="0"/>
              <a:t>2. Corporations &amp; Industries 🏭</a:t>
            </a:r>
          </a:p>
          <a:p>
            <a:pPr algn="just"/>
            <a:r>
              <a:rPr lang="en-IN" b="1" dirty="0"/>
              <a:t>Role:</a:t>
            </a:r>
            <a:r>
              <a:rPr lang="en-IN" dirty="0"/>
              <a:t> Adopt sustainable practices, reduce pollution, and integrate green supply chains.</a:t>
            </a:r>
          </a:p>
          <a:p>
            <a:pPr algn="just"/>
            <a:r>
              <a:rPr lang="en-IN" b="1" dirty="0"/>
              <a:t>Example:</a:t>
            </a:r>
            <a:endParaRPr lang="en-IN" dirty="0"/>
          </a:p>
          <a:p>
            <a:pPr lvl="1" algn="just"/>
            <a:r>
              <a:rPr lang="en-IN" b="1" dirty="0"/>
              <a:t>Tesla</a:t>
            </a:r>
            <a:r>
              <a:rPr lang="en-IN" dirty="0"/>
              <a:t> – Innovates electric vehicles (EVs) to reduce carbon emissions.</a:t>
            </a:r>
          </a:p>
          <a:p>
            <a:pPr lvl="1" algn="just"/>
            <a:r>
              <a:rPr lang="en-IN" b="1" dirty="0"/>
              <a:t>Unilever</a:t>
            </a:r>
            <a:r>
              <a:rPr lang="en-IN" dirty="0"/>
              <a:t> – Uses renewable energy in production and promotes plastic waste reduction.</a:t>
            </a:r>
          </a:p>
          <a:p>
            <a:pPr lvl="1" algn="just"/>
            <a:r>
              <a:rPr lang="en-IN" b="1" dirty="0"/>
              <a:t>IKEA</a:t>
            </a:r>
            <a:r>
              <a:rPr lang="en-IN" dirty="0"/>
              <a:t> – Aims for a </a:t>
            </a:r>
            <a:r>
              <a:rPr lang="en-IN" b="1" dirty="0"/>
              <a:t>100% circular economy</a:t>
            </a:r>
            <a:r>
              <a:rPr lang="en-IN" dirty="0"/>
              <a:t> by 2030 with sustainable sourcing.</a:t>
            </a:r>
          </a:p>
          <a:p>
            <a:pPr lvl="1" algn="just"/>
            <a:endParaRPr lang="en-IN" dirty="0"/>
          </a:p>
          <a:p>
            <a:pPr algn="just"/>
            <a:endParaRPr lang="en-IN" dirty="0"/>
          </a:p>
        </p:txBody>
      </p:sp>
    </p:spTree>
    <p:extLst>
      <p:ext uri="{BB962C8B-B14F-4D97-AF65-F5344CB8AC3E}">
        <p14:creationId xmlns:p14="http://schemas.microsoft.com/office/powerpoint/2010/main" val="1060885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7030A0"/>
                </a:solidFill>
              </a:rPr>
              <a:t>Participants in EM</a:t>
            </a:r>
            <a:br>
              <a:rPr lang="en-IN" dirty="0">
                <a:solidFill>
                  <a:srgbClr val="7030A0"/>
                </a:solidFill>
              </a:rPr>
            </a:br>
            <a:endParaRPr lang="en-IN" dirty="0"/>
          </a:p>
        </p:txBody>
      </p:sp>
      <p:sp>
        <p:nvSpPr>
          <p:cNvPr id="3" name="Content Placeholder 2"/>
          <p:cNvSpPr>
            <a:spLocks noGrp="1"/>
          </p:cNvSpPr>
          <p:nvPr>
            <p:ph idx="1"/>
          </p:nvPr>
        </p:nvSpPr>
        <p:spPr>
          <a:xfrm>
            <a:off x="152400" y="914400"/>
            <a:ext cx="8839200" cy="5867400"/>
          </a:xfrm>
        </p:spPr>
        <p:txBody>
          <a:bodyPr>
            <a:normAutofit fontScale="70000" lnSpcReduction="20000"/>
          </a:bodyPr>
          <a:lstStyle/>
          <a:p>
            <a:r>
              <a:rPr lang="en-US" b="1" dirty="0"/>
              <a:t>3. Non-Governmental Organizations (NGOs) 🌱</a:t>
            </a:r>
          </a:p>
          <a:p>
            <a:r>
              <a:rPr lang="en-US" b="1" dirty="0"/>
              <a:t>Role:</a:t>
            </a:r>
            <a:r>
              <a:rPr lang="en-US" dirty="0"/>
              <a:t> Advocate for conservation, educate communities, and influence policies.</a:t>
            </a:r>
          </a:p>
          <a:p>
            <a:r>
              <a:rPr lang="en-US" b="1" dirty="0"/>
              <a:t>Example:</a:t>
            </a:r>
            <a:endParaRPr lang="en-US" dirty="0"/>
          </a:p>
          <a:p>
            <a:pPr lvl="1"/>
            <a:r>
              <a:rPr lang="en-US" b="1" dirty="0"/>
              <a:t>Greenpeace</a:t>
            </a:r>
            <a:r>
              <a:rPr lang="en-US" dirty="0"/>
              <a:t> – Campaigns against deforestation, pollution, and climate change.</a:t>
            </a:r>
          </a:p>
          <a:p>
            <a:pPr lvl="1"/>
            <a:r>
              <a:rPr lang="en-US" b="1" dirty="0"/>
              <a:t>World Wildlife Fund (WWF)</a:t>
            </a:r>
            <a:r>
              <a:rPr lang="en-US" dirty="0"/>
              <a:t> – Works on wildlife conservation and ecosystem restoration.</a:t>
            </a:r>
          </a:p>
          <a:p>
            <a:pPr lvl="1"/>
            <a:r>
              <a:rPr lang="en-US" b="1" dirty="0"/>
              <a:t>The Nature Conservancy</a:t>
            </a:r>
            <a:r>
              <a:rPr lang="en-US" dirty="0"/>
              <a:t> – Focuses on protecting forests, oceans, and freshwater sources.</a:t>
            </a:r>
          </a:p>
          <a:p>
            <a:r>
              <a:rPr lang="en-IN" b="1" dirty="0"/>
              <a:t>4. Scientists &amp; Environmental Researchers 🔬</a:t>
            </a:r>
          </a:p>
          <a:p>
            <a:r>
              <a:rPr lang="en-IN" b="1" dirty="0"/>
              <a:t>Role:</a:t>
            </a:r>
            <a:r>
              <a:rPr lang="en-IN" dirty="0"/>
              <a:t> Study climate change, develop eco-friendly technologies, and </a:t>
            </a:r>
            <a:r>
              <a:rPr lang="en-IN" dirty="0" err="1"/>
              <a:t>analyze</a:t>
            </a:r>
            <a:r>
              <a:rPr lang="en-IN" dirty="0"/>
              <a:t> pollution impacts.</a:t>
            </a:r>
          </a:p>
          <a:p>
            <a:r>
              <a:rPr lang="en-IN" b="1" dirty="0"/>
              <a:t>Example:</a:t>
            </a:r>
            <a:endParaRPr lang="en-IN" dirty="0"/>
          </a:p>
          <a:p>
            <a:pPr lvl="1"/>
            <a:r>
              <a:rPr lang="en-IN" b="1" dirty="0"/>
              <a:t>NASA Climate Scientists</a:t>
            </a:r>
            <a:r>
              <a:rPr lang="en-IN" dirty="0"/>
              <a:t> – Monitor global warming trends using satellite data.</a:t>
            </a:r>
          </a:p>
          <a:p>
            <a:pPr lvl="1"/>
            <a:r>
              <a:rPr lang="en-IN" b="1" dirty="0"/>
              <a:t>IPCC (Intergovernmental Panel on Climate Change)</a:t>
            </a:r>
            <a:r>
              <a:rPr lang="en-IN" dirty="0"/>
              <a:t> – Provides scientific reports on climate risks.</a:t>
            </a:r>
          </a:p>
          <a:p>
            <a:pPr lvl="1"/>
            <a:r>
              <a:rPr lang="en-IN" b="1" dirty="0"/>
              <a:t>University Research </a:t>
            </a:r>
            <a:r>
              <a:rPr lang="en-IN" b="1" dirty="0" err="1"/>
              <a:t>Centers</a:t>
            </a:r>
            <a:r>
              <a:rPr lang="en-IN" dirty="0"/>
              <a:t> – Develop renewable energy solutions and sustainable agriculture techniques.</a:t>
            </a:r>
          </a:p>
          <a:p>
            <a:pPr algn="just"/>
            <a:endParaRPr lang="en-IN" dirty="0"/>
          </a:p>
        </p:txBody>
      </p:sp>
    </p:spTree>
    <p:extLst>
      <p:ext uri="{BB962C8B-B14F-4D97-AF65-F5344CB8AC3E}">
        <p14:creationId xmlns:p14="http://schemas.microsoft.com/office/powerpoint/2010/main" val="4005938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7030A0"/>
                </a:solidFill>
              </a:rPr>
              <a:t>Participants in EM</a:t>
            </a:r>
            <a:br>
              <a:rPr lang="en-IN" dirty="0">
                <a:solidFill>
                  <a:srgbClr val="7030A0"/>
                </a:solidFill>
              </a:rPr>
            </a:br>
            <a:endParaRPr lang="en-IN" dirty="0"/>
          </a:p>
        </p:txBody>
      </p:sp>
      <p:sp>
        <p:nvSpPr>
          <p:cNvPr id="3" name="Content Placeholder 2"/>
          <p:cNvSpPr>
            <a:spLocks noGrp="1"/>
          </p:cNvSpPr>
          <p:nvPr>
            <p:ph idx="1"/>
          </p:nvPr>
        </p:nvSpPr>
        <p:spPr>
          <a:xfrm>
            <a:off x="152400" y="914400"/>
            <a:ext cx="8839200" cy="5867400"/>
          </a:xfrm>
        </p:spPr>
        <p:txBody>
          <a:bodyPr>
            <a:normAutofit fontScale="70000" lnSpcReduction="20000"/>
          </a:bodyPr>
          <a:lstStyle/>
          <a:p>
            <a:r>
              <a:rPr lang="en-IN" b="1" dirty="0"/>
              <a:t>5. Financial Institutions &amp; Investors 💰</a:t>
            </a:r>
          </a:p>
          <a:p>
            <a:r>
              <a:rPr lang="en-IN" b="1" dirty="0"/>
              <a:t>Role:</a:t>
            </a:r>
            <a:r>
              <a:rPr lang="en-IN" dirty="0"/>
              <a:t> Fund green projects, sustainable businesses, and renewable energy initiatives.</a:t>
            </a:r>
          </a:p>
          <a:p>
            <a:r>
              <a:rPr lang="en-IN" b="1" dirty="0"/>
              <a:t>Example:</a:t>
            </a:r>
            <a:endParaRPr lang="en-IN" dirty="0"/>
          </a:p>
          <a:p>
            <a:pPr lvl="1"/>
            <a:r>
              <a:rPr lang="en-IN" b="1" dirty="0"/>
              <a:t>World Bank Green Bonds</a:t>
            </a:r>
            <a:r>
              <a:rPr lang="en-IN" dirty="0"/>
              <a:t> – Funds climate resilience projects in developing nations.</a:t>
            </a:r>
          </a:p>
          <a:p>
            <a:pPr lvl="1"/>
            <a:r>
              <a:rPr lang="en-IN" b="1" dirty="0"/>
              <a:t>Sustainable Investment Funds</a:t>
            </a:r>
            <a:r>
              <a:rPr lang="en-IN" dirty="0"/>
              <a:t> – Encourage businesses to adopt ESG (Environmental, Social, Governance) practices.</a:t>
            </a:r>
          </a:p>
          <a:p>
            <a:pPr lvl="1"/>
            <a:r>
              <a:rPr lang="en-IN" b="1" dirty="0"/>
              <a:t>Tesla’s Carbon Credit System</a:t>
            </a:r>
            <a:r>
              <a:rPr lang="en-IN" dirty="0"/>
              <a:t> – Allows companies to trade carbon credits for sustainability.</a:t>
            </a:r>
          </a:p>
          <a:p>
            <a:r>
              <a:rPr lang="en-IN" b="1" dirty="0"/>
              <a:t>6. Consumers &amp; General Public 👨‍👩‍👧‍👦</a:t>
            </a:r>
          </a:p>
          <a:p>
            <a:r>
              <a:rPr lang="en-IN" b="1" dirty="0"/>
              <a:t>Role:</a:t>
            </a:r>
            <a:r>
              <a:rPr lang="en-IN" dirty="0"/>
              <a:t> Demand eco-friendly products, reduce waste, and support green businesses.</a:t>
            </a:r>
          </a:p>
          <a:p>
            <a:r>
              <a:rPr lang="en-IN" b="1" dirty="0"/>
              <a:t>Example:</a:t>
            </a:r>
            <a:endParaRPr lang="en-IN" dirty="0"/>
          </a:p>
          <a:p>
            <a:pPr lvl="1"/>
            <a:r>
              <a:rPr lang="en-IN" b="1" dirty="0"/>
              <a:t>Zero-Waste Lifestyle</a:t>
            </a:r>
            <a:r>
              <a:rPr lang="en-IN" dirty="0"/>
              <a:t> – Consumers using reusable bags, composting, and reducing plastic.</a:t>
            </a:r>
          </a:p>
          <a:p>
            <a:pPr lvl="1"/>
            <a:r>
              <a:rPr lang="en-IN" b="1" dirty="0"/>
              <a:t>Vegan &amp; Plant-Based Diets</a:t>
            </a:r>
            <a:r>
              <a:rPr lang="en-IN" dirty="0"/>
              <a:t> – Reducing carbon footprint by consuming less meat.</a:t>
            </a:r>
          </a:p>
          <a:p>
            <a:pPr lvl="1"/>
            <a:r>
              <a:rPr lang="en-IN" b="1" dirty="0"/>
              <a:t>Supporting Green Brands</a:t>
            </a:r>
            <a:r>
              <a:rPr lang="en-IN" dirty="0"/>
              <a:t> – Buying from companies with ethical environmental policies.</a:t>
            </a:r>
          </a:p>
          <a:p>
            <a:pPr lvl="1"/>
            <a:endParaRPr lang="en-IN" dirty="0"/>
          </a:p>
        </p:txBody>
      </p:sp>
    </p:spTree>
    <p:extLst>
      <p:ext uri="{BB962C8B-B14F-4D97-AF65-F5344CB8AC3E}">
        <p14:creationId xmlns:p14="http://schemas.microsoft.com/office/powerpoint/2010/main" val="2797356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7030A0"/>
                </a:solidFill>
              </a:rPr>
              <a:t>Participants in EM</a:t>
            </a:r>
            <a:br>
              <a:rPr lang="en-IN" dirty="0">
                <a:solidFill>
                  <a:srgbClr val="7030A0"/>
                </a:solidFill>
              </a:rPr>
            </a:br>
            <a:endParaRPr lang="en-IN" dirty="0"/>
          </a:p>
        </p:txBody>
      </p:sp>
      <p:sp>
        <p:nvSpPr>
          <p:cNvPr id="3" name="Content Placeholder 2"/>
          <p:cNvSpPr>
            <a:spLocks noGrp="1"/>
          </p:cNvSpPr>
          <p:nvPr>
            <p:ph idx="1"/>
          </p:nvPr>
        </p:nvSpPr>
        <p:spPr>
          <a:xfrm>
            <a:off x="152400" y="914400"/>
            <a:ext cx="8839200" cy="5867400"/>
          </a:xfrm>
        </p:spPr>
        <p:txBody>
          <a:bodyPr>
            <a:normAutofit fontScale="70000" lnSpcReduction="20000"/>
          </a:bodyPr>
          <a:lstStyle/>
          <a:p>
            <a:r>
              <a:rPr lang="en-US" b="1" dirty="0"/>
              <a:t>7. Educational Institutions &amp; Academics 🎓</a:t>
            </a:r>
          </a:p>
          <a:p>
            <a:r>
              <a:rPr lang="en-US" b="1" dirty="0"/>
              <a:t>Role:</a:t>
            </a:r>
            <a:r>
              <a:rPr lang="en-US" dirty="0"/>
              <a:t> Teach sustainability, conduct research, and train future environmental leaders.</a:t>
            </a:r>
          </a:p>
          <a:p>
            <a:r>
              <a:rPr lang="en-US" b="1" dirty="0"/>
              <a:t>Example:</a:t>
            </a:r>
            <a:endParaRPr lang="en-US" dirty="0"/>
          </a:p>
          <a:p>
            <a:pPr lvl="1"/>
            <a:r>
              <a:rPr lang="en-US" b="1" dirty="0"/>
              <a:t>Harvard University’s Center for Climate, Health &amp; Global Environment</a:t>
            </a:r>
            <a:r>
              <a:rPr lang="en-US" dirty="0"/>
              <a:t> – Conducts climate research.</a:t>
            </a:r>
          </a:p>
          <a:p>
            <a:pPr lvl="1"/>
            <a:r>
              <a:rPr lang="en-US" b="1" dirty="0"/>
              <a:t>Schools Promoting Eco-Clubs</a:t>
            </a:r>
            <a:r>
              <a:rPr lang="en-US" dirty="0"/>
              <a:t> – Encouraging students to participate in tree-planting and recycling.</a:t>
            </a:r>
          </a:p>
          <a:p>
            <a:pPr lvl="1"/>
            <a:r>
              <a:rPr lang="en-US" b="1" dirty="0"/>
              <a:t>Corporate Sustainability Training</a:t>
            </a:r>
            <a:r>
              <a:rPr lang="en-US" dirty="0"/>
              <a:t> – Universities offering courses in environmental management.</a:t>
            </a:r>
          </a:p>
          <a:p>
            <a:r>
              <a:rPr lang="en-IN" b="1" dirty="0"/>
              <a:t>8. Media &amp; Environmental Activists 📢</a:t>
            </a:r>
          </a:p>
          <a:p>
            <a:r>
              <a:rPr lang="en-IN" b="1" dirty="0"/>
              <a:t>Role:</a:t>
            </a:r>
            <a:r>
              <a:rPr lang="en-IN" dirty="0"/>
              <a:t> Spread awareness about climate issues, expose pollution, and push for policy changes.</a:t>
            </a:r>
          </a:p>
          <a:p>
            <a:r>
              <a:rPr lang="en-IN" b="1" dirty="0"/>
              <a:t>Example:</a:t>
            </a:r>
            <a:endParaRPr lang="en-IN" dirty="0"/>
          </a:p>
          <a:p>
            <a:pPr lvl="1"/>
            <a:r>
              <a:rPr lang="en-IN" b="1" dirty="0"/>
              <a:t>Documentaries like "An Inconvenient Truth" (Al Gore)</a:t>
            </a:r>
            <a:r>
              <a:rPr lang="en-IN" dirty="0"/>
              <a:t> – Highlight climate change dangers.</a:t>
            </a:r>
          </a:p>
          <a:p>
            <a:pPr lvl="1"/>
            <a:r>
              <a:rPr lang="en-IN" b="1" dirty="0"/>
              <a:t>Greta Thunberg’s Climate Movement</a:t>
            </a:r>
            <a:r>
              <a:rPr lang="en-IN" dirty="0"/>
              <a:t> – Youth activism for stronger climate policies.</a:t>
            </a:r>
          </a:p>
          <a:p>
            <a:pPr lvl="1"/>
            <a:r>
              <a:rPr lang="en-IN" b="1" dirty="0"/>
              <a:t>National Geographic &amp; BBC Earth</a:t>
            </a:r>
            <a:r>
              <a:rPr lang="en-IN" dirty="0"/>
              <a:t> – Educating the public on nature conservation.</a:t>
            </a:r>
          </a:p>
          <a:p>
            <a:pPr lvl="1"/>
            <a:endParaRPr lang="en-IN" dirty="0"/>
          </a:p>
        </p:txBody>
      </p:sp>
    </p:spTree>
    <p:extLst>
      <p:ext uri="{BB962C8B-B14F-4D97-AF65-F5344CB8AC3E}">
        <p14:creationId xmlns:p14="http://schemas.microsoft.com/office/powerpoint/2010/main" val="674151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7030A0"/>
                </a:solidFill>
              </a:rPr>
              <a:t>Participants in EM</a:t>
            </a:r>
            <a:br>
              <a:rPr lang="en-IN" dirty="0">
                <a:solidFill>
                  <a:srgbClr val="7030A0"/>
                </a:solidFill>
              </a:rPr>
            </a:br>
            <a:endParaRPr lang="en-IN" dirty="0"/>
          </a:p>
        </p:txBody>
      </p:sp>
      <p:sp>
        <p:nvSpPr>
          <p:cNvPr id="3" name="Content Placeholder 2"/>
          <p:cNvSpPr>
            <a:spLocks noGrp="1"/>
          </p:cNvSpPr>
          <p:nvPr>
            <p:ph idx="1"/>
          </p:nvPr>
        </p:nvSpPr>
        <p:spPr>
          <a:xfrm>
            <a:off x="152400" y="914400"/>
            <a:ext cx="8839200" cy="5867400"/>
          </a:xfrm>
        </p:spPr>
        <p:txBody>
          <a:bodyPr>
            <a:normAutofit fontScale="92500" lnSpcReduction="10000"/>
          </a:bodyPr>
          <a:lstStyle/>
          <a:p>
            <a:r>
              <a:rPr lang="en-US" b="1" dirty="0"/>
              <a:t>10. International Organizations &amp; Agreements 🌎</a:t>
            </a:r>
          </a:p>
          <a:p>
            <a:r>
              <a:rPr lang="en-US" b="1" dirty="0"/>
              <a:t>Role:</a:t>
            </a:r>
            <a:r>
              <a:rPr lang="en-US" dirty="0"/>
              <a:t> Facilitate global environmental policies, treaties, and cooperative projects.</a:t>
            </a:r>
          </a:p>
          <a:p>
            <a:r>
              <a:rPr lang="en-US" b="1" dirty="0"/>
              <a:t>Example:</a:t>
            </a:r>
            <a:endParaRPr lang="en-US" dirty="0"/>
          </a:p>
          <a:p>
            <a:pPr lvl="1"/>
            <a:r>
              <a:rPr lang="en-US" b="1" dirty="0"/>
              <a:t>Paris Climate Agreement</a:t>
            </a:r>
            <a:r>
              <a:rPr lang="en-US" dirty="0"/>
              <a:t> – Countries committed to reducing greenhouse gas emissions.</a:t>
            </a:r>
          </a:p>
          <a:p>
            <a:pPr lvl="1"/>
            <a:r>
              <a:rPr lang="en-US" b="1" dirty="0"/>
              <a:t>United Nations Sustainable Development Goals (SDGs)</a:t>
            </a:r>
            <a:r>
              <a:rPr lang="en-US" dirty="0"/>
              <a:t> – Promote sustainability worldwide.</a:t>
            </a:r>
          </a:p>
          <a:p>
            <a:pPr lvl="1"/>
            <a:r>
              <a:rPr lang="en-US" b="1" dirty="0"/>
              <a:t>COP28 (Conference of the Parties)</a:t>
            </a:r>
            <a:r>
              <a:rPr lang="en-US" dirty="0"/>
              <a:t> – Global discussions on climate action.</a:t>
            </a:r>
          </a:p>
          <a:p>
            <a:pPr marL="457200" lvl="1" indent="0">
              <a:buNone/>
            </a:pPr>
            <a:r>
              <a:rPr lang="en-US" dirty="0">
                <a:solidFill>
                  <a:srgbClr val="00B050"/>
                </a:solidFill>
              </a:rPr>
              <a:t>Effective environmental management requires </a:t>
            </a:r>
            <a:r>
              <a:rPr lang="en-US" b="1" dirty="0">
                <a:solidFill>
                  <a:srgbClr val="00B050"/>
                </a:solidFill>
              </a:rPr>
              <a:t>collaboration</a:t>
            </a:r>
            <a:r>
              <a:rPr lang="en-US" dirty="0">
                <a:solidFill>
                  <a:srgbClr val="00B050"/>
                </a:solidFill>
              </a:rPr>
              <a:t> between governments, businesses, scientists, and communities. </a:t>
            </a:r>
            <a:r>
              <a:rPr lang="en-US" b="1" dirty="0">
                <a:solidFill>
                  <a:srgbClr val="00B050"/>
                </a:solidFill>
              </a:rPr>
              <a:t>Everyone has a role to play</a:t>
            </a:r>
            <a:r>
              <a:rPr lang="en-US" dirty="0">
                <a:solidFill>
                  <a:srgbClr val="00B050"/>
                </a:solidFill>
              </a:rPr>
              <a:t> in protecting the planet for future generations.</a:t>
            </a:r>
          </a:p>
          <a:p>
            <a:pPr lvl="1"/>
            <a:endParaRPr lang="en-IN" dirty="0"/>
          </a:p>
        </p:txBody>
      </p:sp>
    </p:spTree>
    <p:extLst>
      <p:ext uri="{BB962C8B-B14F-4D97-AF65-F5344CB8AC3E}">
        <p14:creationId xmlns:p14="http://schemas.microsoft.com/office/powerpoint/2010/main" val="3422604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fontScale="90000"/>
          </a:bodyPr>
          <a:lstStyle/>
          <a:p>
            <a:pPr marL="457200" indent="-457200">
              <a:buFont typeface="Wingdings" pitchFamily="2" charset="2"/>
              <a:buChar char="v"/>
            </a:pPr>
            <a:r>
              <a:rPr lang="en-US" sz="3200" b="1" dirty="0">
                <a:solidFill>
                  <a:srgbClr val="0000FF"/>
                </a:solidFill>
              </a:rPr>
              <a:t>Significance of Environment Management for Contemporary/Modern Managers </a:t>
            </a:r>
          </a:p>
        </p:txBody>
      </p:sp>
      <p:sp>
        <p:nvSpPr>
          <p:cNvPr id="3" name="Content Placeholder 2"/>
          <p:cNvSpPr>
            <a:spLocks noGrp="1"/>
          </p:cNvSpPr>
          <p:nvPr>
            <p:ph idx="1"/>
          </p:nvPr>
        </p:nvSpPr>
        <p:spPr>
          <a:xfrm>
            <a:off x="457200" y="990600"/>
            <a:ext cx="8229600" cy="5638800"/>
          </a:xfrm>
        </p:spPr>
        <p:txBody>
          <a:bodyPr>
            <a:noAutofit/>
          </a:bodyPr>
          <a:lstStyle/>
          <a:p>
            <a:r>
              <a:rPr lang="en-US" sz="2400" b="1" dirty="0"/>
              <a:t>Significance of Environmental Management with Examples</a:t>
            </a:r>
          </a:p>
          <a:p>
            <a:pPr algn="just"/>
            <a:r>
              <a:rPr lang="en-US" sz="2400" dirty="0"/>
              <a:t>Environmental management refers to the systematic approach organizations and governments take to minimize environmental impact, preserve natural resources, and promote sustainable practices. Here are 10 significant aspects of environmental management, along with suitable examples:</a:t>
            </a:r>
          </a:p>
          <a:p>
            <a:r>
              <a:rPr lang="en-US" sz="2400" b="1" dirty="0"/>
              <a:t>1. Resource Conservation</a:t>
            </a:r>
          </a:p>
          <a:p>
            <a:r>
              <a:rPr lang="en-US" sz="2400" b="1" dirty="0"/>
              <a:t>Significance</a:t>
            </a:r>
            <a:r>
              <a:rPr lang="en-US" sz="2400" dirty="0"/>
              <a:t>: Helps manage natural resources like water, energy, and raw materials efficiently to ensure their availability for future generations.</a:t>
            </a:r>
            <a:br>
              <a:rPr lang="en-US" sz="2400" dirty="0"/>
            </a:br>
            <a:r>
              <a:rPr lang="en-US" sz="2400" b="1" dirty="0"/>
              <a:t>Example</a:t>
            </a:r>
            <a:r>
              <a:rPr lang="en-US" sz="2400" dirty="0"/>
              <a:t>: Coca-Cola India implemented a water stewardship program, focusing on water conservation, replenishment, and wastewater recycling to achieve water neutrality.</a:t>
            </a:r>
          </a:p>
          <a:p>
            <a:pPr algn="just"/>
            <a:endParaRPr lang="en-US" sz="2400" dirty="0"/>
          </a:p>
        </p:txBody>
      </p:sp>
    </p:spTree>
    <p:extLst>
      <p:ext uri="{BB962C8B-B14F-4D97-AF65-F5344CB8AC3E}">
        <p14:creationId xmlns:p14="http://schemas.microsoft.com/office/powerpoint/2010/main" val="3157230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458200" cy="5638800"/>
          </a:xfrm>
        </p:spPr>
        <p:txBody>
          <a:bodyPr>
            <a:noAutofit/>
          </a:bodyPr>
          <a:lstStyle/>
          <a:p>
            <a:r>
              <a:rPr lang="en-US" sz="2400" b="1" dirty="0"/>
              <a:t>2. Pollution Control</a:t>
            </a:r>
          </a:p>
          <a:p>
            <a:r>
              <a:rPr lang="en-US" sz="2400" b="1" dirty="0"/>
              <a:t>Significance</a:t>
            </a:r>
            <a:r>
              <a:rPr lang="en-US" sz="2400" dirty="0"/>
              <a:t>: Reduces pollution from industrial, agricultural, and urban activities, protecting air, water, and soil quality.</a:t>
            </a:r>
            <a:br>
              <a:rPr lang="en-US" sz="2400" dirty="0"/>
            </a:br>
            <a:r>
              <a:rPr lang="en-US" sz="2400" b="1" dirty="0"/>
              <a:t>Example</a:t>
            </a:r>
            <a:r>
              <a:rPr lang="en-US" sz="2400" dirty="0"/>
              <a:t>: The Delhi Metro Rail Corporation (DMRC) adopted CNG buses and solar panels, significantly reducing air pollution in the city.</a:t>
            </a:r>
          </a:p>
          <a:p>
            <a:pPr algn="just"/>
            <a:r>
              <a:rPr lang="en-US" sz="2400" b="1" dirty="0"/>
              <a:t>3. Biodiversity Protection</a:t>
            </a:r>
          </a:p>
          <a:p>
            <a:r>
              <a:rPr lang="en-US" sz="2400" b="1" dirty="0"/>
              <a:t>Significance</a:t>
            </a:r>
            <a:r>
              <a:rPr lang="en-US" sz="2400" dirty="0"/>
              <a:t>: Protects ecosystems and wildlife by preserving natural habitats and preventing deforestation and overexploitation.</a:t>
            </a:r>
            <a:br>
              <a:rPr lang="en-US" sz="2400" dirty="0"/>
            </a:br>
            <a:r>
              <a:rPr lang="en-US" sz="2400" b="1" dirty="0"/>
              <a:t>Example</a:t>
            </a:r>
            <a:r>
              <a:rPr lang="en-US" sz="2400" dirty="0"/>
              <a:t>: The reforestation project in the Western Ghats of India helps restore biodiversity by planting native species and protecting endangered wildlife.</a:t>
            </a:r>
          </a:p>
          <a:p>
            <a:endParaRPr lang="en-US" sz="2400" dirty="0"/>
          </a:p>
        </p:txBody>
      </p:sp>
      <p:sp>
        <p:nvSpPr>
          <p:cNvPr id="4" name="Title 1"/>
          <p:cNvSpPr txBox="1">
            <a:spLocks/>
          </p:cNvSpPr>
          <p:nvPr/>
        </p:nvSpPr>
        <p:spPr>
          <a:xfrm>
            <a:off x="457200" y="76200"/>
            <a:ext cx="8229600" cy="8382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Wingdings" pitchFamily="2" charset="2"/>
              <a:buChar char="v"/>
            </a:pPr>
            <a:r>
              <a:rPr lang="en-US" sz="3200" b="1" dirty="0">
                <a:solidFill>
                  <a:srgbClr val="0000FF"/>
                </a:solidFill>
              </a:rPr>
              <a:t>Following points shows the significance of EM:</a:t>
            </a:r>
          </a:p>
        </p:txBody>
      </p:sp>
    </p:spTree>
    <p:extLst>
      <p:ext uri="{BB962C8B-B14F-4D97-AF65-F5344CB8AC3E}">
        <p14:creationId xmlns:p14="http://schemas.microsoft.com/office/powerpoint/2010/main" val="228845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6446" y="1295400"/>
            <a:ext cx="7924800" cy="4893647"/>
          </a:xfrm>
          <a:prstGeom prst="rect">
            <a:avLst/>
          </a:prstGeom>
        </p:spPr>
        <p:txBody>
          <a:bodyPr wrap="square">
            <a:spAutoFit/>
          </a:bodyPr>
          <a:lstStyle/>
          <a:p>
            <a:r>
              <a:rPr lang="en-IN" sz="2400" b="1" dirty="0"/>
              <a:t>4. Climate Change Mitigation</a:t>
            </a:r>
          </a:p>
          <a:p>
            <a:r>
              <a:rPr lang="en-IN" sz="2400" b="1" dirty="0"/>
              <a:t>Significance</a:t>
            </a:r>
            <a:r>
              <a:rPr lang="en-IN" sz="2400" dirty="0"/>
              <a:t>: Reduces greenhouse gas emissions and promotes renewable energy to combat climate change.</a:t>
            </a:r>
            <a:br>
              <a:rPr lang="en-IN" sz="2400" dirty="0"/>
            </a:br>
            <a:r>
              <a:rPr lang="en-IN" sz="2400" b="1" dirty="0"/>
              <a:t>Example</a:t>
            </a:r>
            <a:r>
              <a:rPr lang="en-IN" sz="2400" dirty="0"/>
              <a:t>: Tata Power’s wind and solar farms contribute to India’s renewable energy goals, reducing dependence on fossil fuels.</a:t>
            </a:r>
          </a:p>
          <a:p>
            <a:endParaRPr lang="en-IN" sz="2400" dirty="0"/>
          </a:p>
          <a:p>
            <a:r>
              <a:rPr lang="en-US" sz="2400" b="1" dirty="0"/>
              <a:t>5. Waste Management</a:t>
            </a:r>
          </a:p>
          <a:p>
            <a:pPr algn="just"/>
            <a:r>
              <a:rPr lang="en-US" sz="2400" b="1" dirty="0"/>
              <a:t>Significance</a:t>
            </a:r>
            <a:r>
              <a:rPr lang="en-US" sz="2400" dirty="0"/>
              <a:t>: Promotes the reduction, recycling, and proper disposal of waste to prevent land and water contamination.</a:t>
            </a:r>
            <a:br>
              <a:rPr lang="en-US" sz="2400" dirty="0"/>
            </a:br>
            <a:r>
              <a:rPr lang="en-US" sz="2400" b="1" dirty="0"/>
              <a:t>Example</a:t>
            </a:r>
            <a:r>
              <a:rPr lang="en-US" sz="2400" dirty="0"/>
              <a:t>: ITC’s “Wow - Wealth Out of Waste” initiative encourages urban households to segregate and recycle waste.</a:t>
            </a:r>
          </a:p>
          <a:p>
            <a:endParaRPr lang="en-IN" sz="2400" dirty="0"/>
          </a:p>
        </p:txBody>
      </p:sp>
      <p:sp>
        <p:nvSpPr>
          <p:cNvPr id="3" name="Title 1"/>
          <p:cNvSpPr txBox="1">
            <a:spLocks/>
          </p:cNvSpPr>
          <p:nvPr/>
        </p:nvSpPr>
        <p:spPr>
          <a:xfrm>
            <a:off x="457200" y="76200"/>
            <a:ext cx="8229600" cy="8382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Wingdings" pitchFamily="2" charset="2"/>
              <a:buChar char="v"/>
            </a:pPr>
            <a:r>
              <a:rPr lang="en-US" sz="3200" b="1" dirty="0">
                <a:solidFill>
                  <a:srgbClr val="0000FF"/>
                </a:solidFill>
              </a:rPr>
              <a:t>Following points shows the significance of EM:</a:t>
            </a:r>
          </a:p>
        </p:txBody>
      </p:sp>
    </p:spTree>
    <p:extLst>
      <p:ext uri="{BB962C8B-B14F-4D97-AF65-F5344CB8AC3E}">
        <p14:creationId xmlns:p14="http://schemas.microsoft.com/office/powerpoint/2010/main" val="72589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&amp; Outcomes</a:t>
            </a:r>
          </a:p>
        </p:txBody>
      </p:sp>
      <p:pic>
        <p:nvPicPr>
          <p:cNvPr id="4" name="Picture 3"/>
          <p:cNvPicPr>
            <a:picLocks noChangeAspect="1"/>
          </p:cNvPicPr>
          <p:nvPr/>
        </p:nvPicPr>
        <p:blipFill>
          <a:blip r:embed="rId2"/>
          <a:stretch>
            <a:fillRect/>
          </a:stretch>
        </p:blipFill>
        <p:spPr>
          <a:xfrm>
            <a:off x="20625" y="1752600"/>
            <a:ext cx="9102749" cy="3657600"/>
          </a:xfrm>
          <a:prstGeom prst="rect">
            <a:avLst/>
          </a:prstGeom>
        </p:spPr>
      </p:pic>
    </p:spTree>
    <p:extLst>
      <p:ext uri="{BB962C8B-B14F-4D97-AF65-F5344CB8AC3E}">
        <p14:creationId xmlns:p14="http://schemas.microsoft.com/office/powerpoint/2010/main" val="1775191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6446" y="1295400"/>
            <a:ext cx="7924800" cy="4893647"/>
          </a:xfrm>
          <a:prstGeom prst="rect">
            <a:avLst/>
          </a:prstGeom>
        </p:spPr>
        <p:txBody>
          <a:bodyPr wrap="square">
            <a:spAutoFit/>
          </a:bodyPr>
          <a:lstStyle/>
          <a:p>
            <a:r>
              <a:rPr lang="en-US" sz="2400" b="1" dirty="0"/>
              <a:t>6. Compliance with Regulations</a:t>
            </a:r>
          </a:p>
          <a:p>
            <a:r>
              <a:rPr lang="en-US" sz="2400" b="1" dirty="0"/>
              <a:t>Significance</a:t>
            </a:r>
            <a:r>
              <a:rPr lang="en-US" sz="2400" dirty="0"/>
              <a:t>: Ensures organizations adhere to environmental laws and avoid penalties while maintaining ethical standards.</a:t>
            </a:r>
            <a:br>
              <a:rPr lang="en-US" sz="2400" dirty="0"/>
            </a:br>
            <a:r>
              <a:rPr lang="en-US" sz="2400" b="1" dirty="0"/>
              <a:t>Example</a:t>
            </a:r>
            <a:r>
              <a:rPr lang="en-US" sz="2400" dirty="0"/>
              <a:t>: Infosys adheres to India’s energy and emissions regulations by using green buildings and achieving carbon neutrality.</a:t>
            </a:r>
          </a:p>
          <a:p>
            <a:pPr algn="just"/>
            <a:r>
              <a:rPr lang="en-US" sz="2400" b="1" dirty="0"/>
              <a:t>7. Sustainable Development</a:t>
            </a:r>
          </a:p>
          <a:p>
            <a:r>
              <a:rPr lang="en-US" sz="2400" b="1" dirty="0"/>
              <a:t>Significance</a:t>
            </a:r>
            <a:r>
              <a:rPr lang="en-US" sz="2400" dirty="0"/>
              <a:t>: Balances economic growth with environmental protection to ensure long-term sustainability.</a:t>
            </a:r>
            <a:br>
              <a:rPr lang="en-US" sz="2400" dirty="0"/>
            </a:br>
            <a:r>
              <a:rPr lang="en-US" sz="2400" b="1" dirty="0"/>
              <a:t>Example</a:t>
            </a:r>
            <a:r>
              <a:rPr lang="en-US" sz="2400" dirty="0"/>
              <a:t>: </a:t>
            </a:r>
            <a:r>
              <a:rPr lang="en-US" sz="2400" dirty="0" err="1"/>
              <a:t>Suzlon</a:t>
            </a:r>
            <a:r>
              <a:rPr lang="en-US" sz="2400" dirty="0"/>
              <a:t> Energy Limited develops wind energy solutions to provide sustainable power while preserving the environment.</a:t>
            </a:r>
          </a:p>
          <a:p>
            <a:endParaRPr lang="en-US" sz="2400" dirty="0"/>
          </a:p>
        </p:txBody>
      </p:sp>
      <p:sp>
        <p:nvSpPr>
          <p:cNvPr id="3" name="Title 1"/>
          <p:cNvSpPr txBox="1">
            <a:spLocks/>
          </p:cNvSpPr>
          <p:nvPr/>
        </p:nvSpPr>
        <p:spPr>
          <a:xfrm>
            <a:off x="457200" y="76200"/>
            <a:ext cx="8229600" cy="8382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Wingdings" pitchFamily="2" charset="2"/>
              <a:buChar char="v"/>
            </a:pPr>
            <a:r>
              <a:rPr lang="en-US" sz="3200" b="1" dirty="0">
                <a:solidFill>
                  <a:srgbClr val="0000FF"/>
                </a:solidFill>
              </a:rPr>
              <a:t>Following points shows the significance of EM:</a:t>
            </a:r>
          </a:p>
        </p:txBody>
      </p:sp>
    </p:spTree>
    <p:extLst>
      <p:ext uri="{BB962C8B-B14F-4D97-AF65-F5344CB8AC3E}">
        <p14:creationId xmlns:p14="http://schemas.microsoft.com/office/powerpoint/2010/main" val="2649850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6446" y="1295400"/>
            <a:ext cx="7924800" cy="5632311"/>
          </a:xfrm>
          <a:prstGeom prst="rect">
            <a:avLst/>
          </a:prstGeom>
        </p:spPr>
        <p:txBody>
          <a:bodyPr wrap="square">
            <a:spAutoFit/>
          </a:bodyPr>
          <a:lstStyle/>
          <a:p>
            <a:r>
              <a:rPr lang="en-US" sz="2400" b="1" dirty="0"/>
              <a:t>8. Risk Mitigation</a:t>
            </a:r>
          </a:p>
          <a:p>
            <a:r>
              <a:rPr lang="en-US" sz="2400" b="1" dirty="0"/>
              <a:t>Significance</a:t>
            </a:r>
            <a:r>
              <a:rPr lang="en-US" sz="2400" dirty="0"/>
              <a:t>: Identifies and mitigates risks related to environmental disasters, accidents, or resource depletion.</a:t>
            </a:r>
            <a:br>
              <a:rPr lang="en-US" sz="2400" dirty="0"/>
            </a:br>
            <a:r>
              <a:rPr lang="en-US" sz="2400" b="1" dirty="0"/>
              <a:t>Example</a:t>
            </a:r>
            <a:r>
              <a:rPr lang="en-US" sz="2400" dirty="0"/>
              <a:t>: The Chambal River Basin project focuses on preventing soil erosion and mitigating the risk of droughts in the region.</a:t>
            </a:r>
          </a:p>
          <a:p>
            <a:endParaRPr lang="en-US" sz="2400" dirty="0"/>
          </a:p>
          <a:p>
            <a:r>
              <a:rPr lang="en-IN" sz="2400" b="1" dirty="0"/>
              <a:t>9. Corporate Social Responsibility (CSR)</a:t>
            </a:r>
          </a:p>
          <a:p>
            <a:r>
              <a:rPr lang="en-IN" sz="2400" b="1" dirty="0"/>
              <a:t>Significance</a:t>
            </a:r>
            <a:r>
              <a:rPr lang="en-IN" sz="2400" dirty="0"/>
              <a:t>: Encourages companies to integrate environmental protection into their CSR initiatives, benefiting society.</a:t>
            </a:r>
            <a:br>
              <a:rPr lang="en-IN" sz="2400" dirty="0"/>
            </a:br>
            <a:r>
              <a:rPr lang="en-IN" sz="2400" b="1" dirty="0"/>
              <a:t>Example</a:t>
            </a:r>
            <a:r>
              <a:rPr lang="en-IN" sz="2400" dirty="0"/>
              <a:t>: Mahindra &amp; Mahindra launched the “Lifeline for Tigers” program, contributing to tiger conservation and habitat restoration.</a:t>
            </a:r>
          </a:p>
          <a:p>
            <a:endParaRPr lang="en-US" sz="2400" dirty="0"/>
          </a:p>
        </p:txBody>
      </p:sp>
      <p:sp>
        <p:nvSpPr>
          <p:cNvPr id="3" name="Title 1"/>
          <p:cNvSpPr txBox="1">
            <a:spLocks/>
          </p:cNvSpPr>
          <p:nvPr/>
        </p:nvSpPr>
        <p:spPr>
          <a:xfrm>
            <a:off x="457200" y="76200"/>
            <a:ext cx="8229600" cy="8382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Wingdings" pitchFamily="2" charset="2"/>
              <a:buChar char="v"/>
            </a:pPr>
            <a:r>
              <a:rPr lang="en-US" sz="3200" b="1" dirty="0">
                <a:solidFill>
                  <a:srgbClr val="0000FF"/>
                </a:solidFill>
              </a:rPr>
              <a:t>Following points shows the significance of EM:</a:t>
            </a:r>
          </a:p>
        </p:txBody>
      </p:sp>
    </p:spTree>
    <p:extLst>
      <p:ext uri="{BB962C8B-B14F-4D97-AF65-F5344CB8AC3E}">
        <p14:creationId xmlns:p14="http://schemas.microsoft.com/office/powerpoint/2010/main" val="3868990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6446" y="1295400"/>
            <a:ext cx="7924800" cy="4893647"/>
          </a:xfrm>
          <a:prstGeom prst="rect">
            <a:avLst/>
          </a:prstGeom>
        </p:spPr>
        <p:txBody>
          <a:bodyPr wrap="square">
            <a:spAutoFit/>
          </a:bodyPr>
          <a:lstStyle/>
          <a:p>
            <a:r>
              <a:rPr lang="en-US" sz="2400" b="1" dirty="0"/>
              <a:t>10. Improved Public Health</a:t>
            </a:r>
          </a:p>
          <a:p>
            <a:r>
              <a:rPr lang="en-US" sz="2400" b="1" dirty="0"/>
              <a:t>Significance</a:t>
            </a:r>
            <a:r>
              <a:rPr lang="en-US" sz="2400" dirty="0"/>
              <a:t>: Reduces environmental hazards like air and water pollution, leading to better health outcomes for communities.</a:t>
            </a:r>
            <a:br>
              <a:rPr lang="en-US" sz="2400" dirty="0"/>
            </a:br>
            <a:r>
              <a:rPr lang="en-US" sz="2400" b="1" dirty="0"/>
              <a:t>Example</a:t>
            </a:r>
            <a:r>
              <a:rPr lang="en-US" sz="2400" dirty="0"/>
              <a:t>: Clean Ganga Mission (</a:t>
            </a:r>
            <a:r>
              <a:rPr lang="en-US" sz="2400" dirty="0" err="1"/>
              <a:t>Namami</a:t>
            </a:r>
            <a:r>
              <a:rPr lang="en-US" sz="2400" dirty="0"/>
              <a:t> </a:t>
            </a:r>
            <a:r>
              <a:rPr lang="en-US" sz="2400" dirty="0" err="1"/>
              <a:t>Gange</a:t>
            </a:r>
            <a:r>
              <a:rPr lang="en-US" sz="2400" dirty="0"/>
              <a:t>) focuses on cleaning the river Ganga, improving the health and well-being of millions of people dependent on it.</a:t>
            </a:r>
          </a:p>
          <a:p>
            <a:endParaRPr lang="en-US" sz="2400" dirty="0"/>
          </a:p>
          <a:p>
            <a:pPr algn="just"/>
            <a:r>
              <a:rPr lang="en-US" sz="2400" dirty="0"/>
              <a:t>So, Environmental management is critical for achieving sustainability, fostering economic growth, and ensuring a better quality of life for all. These examples highlight how effective practices can address environmental challenges and create a positive impact globally.</a:t>
            </a:r>
          </a:p>
        </p:txBody>
      </p:sp>
      <p:sp>
        <p:nvSpPr>
          <p:cNvPr id="3" name="Title 1"/>
          <p:cNvSpPr txBox="1">
            <a:spLocks/>
          </p:cNvSpPr>
          <p:nvPr/>
        </p:nvSpPr>
        <p:spPr>
          <a:xfrm>
            <a:off x="457200" y="76200"/>
            <a:ext cx="8229600" cy="8382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Wingdings" pitchFamily="2" charset="2"/>
              <a:buChar char="v"/>
            </a:pPr>
            <a:r>
              <a:rPr lang="en-US" sz="3200" b="1" dirty="0">
                <a:solidFill>
                  <a:srgbClr val="0000FF"/>
                </a:solidFill>
              </a:rPr>
              <a:t>Following points shows the significance of EM:</a:t>
            </a:r>
          </a:p>
        </p:txBody>
      </p:sp>
    </p:spTree>
    <p:extLst>
      <p:ext uri="{BB962C8B-B14F-4D97-AF65-F5344CB8AC3E}">
        <p14:creationId xmlns:p14="http://schemas.microsoft.com/office/powerpoint/2010/main" val="3312748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Exercise</a:t>
            </a:r>
          </a:p>
        </p:txBody>
      </p:sp>
      <p:sp>
        <p:nvSpPr>
          <p:cNvPr id="3" name="Content Placeholder 2"/>
          <p:cNvSpPr>
            <a:spLocks noGrp="1"/>
          </p:cNvSpPr>
          <p:nvPr>
            <p:ph idx="1"/>
          </p:nvPr>
        </p:nvSpPr>
        <p:spPr/>
        <p:txBody>
          <a:bodyPr/>
          <a:lstStyle/>
          <a:p>
            <a:r>
              <a:rPr lang="en-IN" dirty="0"/>
              <a:t>Identify any one important significance from above and prepare case study on the same</a:t>
            </a:r>
          </a:p>
          <a:p>
            <a:endParaRPr lang="en-IN" dirty="0"/>
          </a:p>
        </p:txBody>
      </p:sp>
    </p:spTree>
    <p:extLst>
      <p:ext uri="{BB962C8B-B14F-4D97-AF65-F5344CB8AC3E}">
        <p14:creationId xmlns:p14="http://schemas.microsoft.com/office/powerpoint/2010/main" val="2418456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197"/>
            <a:ext cx="8229600" cy="563562"/>
          </a:xfrm>
        </p:spPr>
        <p:txBody>
          <a:bodyPr>
            <a:noAutofit/>
          </a:bodyPr>
          <a:lstStyle/>
          <a:p>
            <a:pPr marL="457200" indent="-457200">
              <a:buFont typeface="Wingdings" pitchFamily="2" charset="2"/>
              <a:buChar char="v"/>
            </a:pPr>
            <a:r>
              <a:rPr lang="en-US" sz="3200" b="1" dirty="0">
                <a:solidFill>
                  <a:srgbClr val="0000FF"/>
                </a:solidFill>
              </a:rPr>
              <a:t>Corporate Responsibilities: </a:t>
            </a:r>
          </a:p>
        </p:txBody>
      </p:sp>
      <p:sp>
        <p:nvSpPr>
          <p:cNvPr id="3" name="Content Placeholder 2"/>
          <p:cNvSpPr>
            <a:spLocks noGrp="1"/>
          </p:cNvSpPr>
          <p:nvPr>
            <p:ph idx="1"/>
          </p:nvPr>
        </p:nvSpPr>
        <p:spPr>
          <a:xfrm>
            <a:off x="381000" y="609600"/>
            <a:ext cx="8229600" cy="5791200"/>
          </a:xfrm>
        </p:spPr>
        <p:txBody>
          <a:bodyPr>
            <a:noAutofit/>
          </a:bodyPr>
          <a:lstStyle/>
          <a:p>
            <a:pPr marL="0" indent="0" algn="just">
              <a:buNone/>
            </a:pPr>
            <a:r>
              <a:rPr lang="en-US" sz="2000" dirty="0"/>
              <a:t>Corporate environmental responsibility refers to the duties and commitments of businesses to minimize their environmental impact and promote sustainability.</a:t>
            </a:r>
          </a:p>
          <a:p>
            <a:pPr algn="just"/>
            <a:r>
              <a:rPr lang="en-US" sz="2000" b="1" dirty="0"/>
              <a:t>1. Compliance with Environmental Laws and Regulations</a:t>
            </a:r>
          </a:p>
          <a:p>
            <a:pPr algn="just"/>
            <a:r>
              <a:rPr lang="en-US" sz="2000" b="1" dirty="0"/>
              <a:t>Example</a:t>
            </a:r>
            <a:r>
              <a:rPr lang="en-US" sz="2000" dirty="0"/>
              <a:t>: A manufacturing company adheres to the </a:t>
            </a:r>
            <a:r>
              <a:rPr lang="en-US" sz="2000" b="1" dirty="0"/>
              <a:t>Clean Air Act</a:t>
            </a:r>
            <a:r>
              <a:rPr lang="en-US" sz="2000" dirty="0"/>
              <a:t> by installing emission control systems to reduce air pollution.</a:t>
            </a:r>
          </a:p>
          <a:p>
            <a:pPr algn="just"/>
            <a:r>
              <a:rPr lang="en-US" sz="2000" b="1" dirty="0"/>
              <a:t>2. Sustainable Resource Management</a:t>
            </a:r>
          </a:p>
          <a:p>
            <a:pPr algn="just"/>
            <a:r>
              <a:rPr lang="en-US" sz="2000" b="1" dirty="0"/>
              <a:t>Example</a:t>
            </a:r>
            <a:r>
              <a:rPr lang="en-US" sz="2000" dirty="0"/>
              <a:t>: A paper company implements a </a:t>
            </a:r>
            <a:r>
              <a:rPr lang="en-US" sz="2000" b="1" dirty="0"/>
              <a:t>tree-planting program</a:t>
            </a:r>
            <a:r>
              <a:rPr lang="en-US" sz="2000" dirty="0"/>
              <a:t> to replace the trees it uses, ensuring a continuous and balanced supply.</a:t>
            </a:r>
          </a:p>
          <a:p>
            <a:pPr algn="just"/>
            <a:r>
              <a:rPr lang="en-US" sz="2000" b="1" dirty="0"/>
              <a:t>3. Pollution Prevention and Waste Reduction</a:t>
            </a:r>
          </a:p>
          <a:p>
            <a:pPr algn="just"/>
            <a:r>
              <a:rPr lang="en-US" sz="2000" b="1" dirty="0"/>
              <a:t>Example</a:t>
            </a:r>
            <a:r>
              <a:rPr lang="en-US" sz="2000" dirty="0"/>
              <a:t>: A beverage company replaces plastic straws with </a:t>
            </a:r>
            <a:r>
              <a:rPr lang="en-US" sz="2000" b="1" dirty="0"/>
              <a:t>biodegradable paper straws</a:t>
            </a:r>
            <a:r>
              <a:rPr lang="en-US" sz="2000" dirty="0"/>
              <a:t> to minimize plastic waste.</a:t>
            </a:r>
          </a:p>
          <a:p>
            <a:pPr algn="just"/>
            <a:r>
              <a:rPr lang="en-US" sz="2000" b="1" dirty="0"/>
              <a:t>4. Energy Efficiency and Conservation</a:t>
            </a:r>
          </a:p>
          <a:p>
            <a:pPr algn="just"/>
            <a:r>
              <a:rPr lang="en-US" sz="2000" b="1" dirty="0"/>
              <a:t>Example</a:t>
            </a:r>
            <a:r>
              <a:rPr lang="en-US" sz="2000" dirty="0"/>
              <a:t>: A tech company like </a:t>
            </a:r>
            <a:r>
              <a:rPr lang="en-US" sz="2000" b="1" dirty="0"/>
              <a:t>Google</a:t>
            </a:r>
            <a:r>
              <a:rPr lang="en-US" sz="2000" dirty="0"/>
              <a:t> powers its data centers with </a:t>
            </a:r>
            <a:r>
              <a:rPr lang="en-US" sz="2000" b="1" dirty="0"/>
              <a:t>renewable energy</a:t>
            </a:r>
            <a:r>
              <a:rPr lang="en-US" sz="2000" dirty="0"/>
              <a:t> sources (</a:t>
            </a:r>
            <a:r>
              <a:rPr lang="en-IN" sz="2000" dirty="0"/>
              <a:t>Solar, wind</a:t>
            </a:r>
            <a:r>
              <a:rPr lang="en-US" sz="2000" dirty="0"/>
              <a:t>,water, biomass energy) reducing fossil fuel(Petrol, </a:t>
            </a:r>
            <a:r>
              <a:rPr lang="en-US" sz="2000" dirty="0" err="1"/>
              <a:t>Dizel</a:t>
            </a:r>
            <a:r>
              <a:rPr lang="en-US" sz="2000" dirty="0"/>
              <a:t>, natural gas, coal) dependency.</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58326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197"/>
            <a:ext cx="8229600" cy="563562"/>
          </a:xfrm>
        </p:spPr>
        <p:txBody>
          <a:bodyPr>
            <a:noAutofit/>
          </a:bodyPr>
          <a:lstStyle/>
          <a:p>
            <a:pPr marL="457200" indent="-457200">
              <a:buFont typeface="Wingdings" pitchFamily="2" charset="2"/>
              <a:buChar char="v"/>
            </a:pPr>
            <a:r>
              <a:rPr lang="en-US" sz="3200" b="1" dirty="0">
                <a:solidFill>
                  <a:srgbClr val="0000FF"/>
                </a:solidFill>
              </a:rPr>
              <a:t>Corporate Responsibilities: </a:t>
            </a:r>
          </a:p>
        </p:txBody>
      </p:sp>
      <p:sp>
        <p:nvSpPr>
          <p:cNvPr id="3" name="Content Placeholder 2"/>
          <p:cNvSpPr>
            <a:spLocks noGrp="1"/>
          </p:cNvSpPr>
          <p:nvPr>
            <p:ph idx="1"/>
          </p:nvPr>
        </p:nvSpPr>
        <p:spPr>
          <a:xfrm>
            <a:off x="304800" y="547882"/>
            <a:ext cx="8305800" cy="6233918"/>
          </a:xfrm>
        </p:spPr>
        <p:txBody>
          <a:bodyPr>
            <a:noAutofit/>
          </a:bodyPr>
          <a:lstStyle/>
          <a:p>
            <a:r>
              <a:rPr lang="en-US" sz="2000" b="1" dirty="0"/>
              <a:t>5. Carbon Footprint Reduction</a:t>
            </a:r>
          </a:p>
          <a:p>
            <a:r>
              <a:rPr lang="en-US" sz="2000" b="1" dirty="0"/>
              <a:t>Example</a:t>
            </a:r>
            <a:r>
              <a:rPr lang="en-US" sz="2000" dirty="0"/>
              <a:t>: An airline company invests in </a:t>
            </a:r>
            <a:r>
              <a:rPr lang="en-US" sz="2000" b="1" dirty="0"/>
              <a:t>fuel-efficient aircraft</a:t>
            </a:r>
            <a:r>
              <a:rPr lang="en-US" sz="2000" dirty="0"/>
              <a:t> and </a:t>
            </a:r>
            <a:r>
              <a:rPr lang="en-US" sz="2000" b="1" dirty="0"/>
              <a:t>carbon offset programs</a:t>
            </a:r>
            <a:r>
              <a:rPr lang="en-US" sz="2000" dirty="0"/>
              <a:t> to minimize its carbon emissions.</a:t>
            </a:r>
          </a:p>
          <a:p>
            <a:r>
              <a:rPr lang="en-US" sz="2000" b="1" dirty="0"/>
              <a:t>6. Eco-Friendly Product Design</a:t>
            </a:r>
          </a:p>
          <a:p>
            <a:r>
              <a:rPr lang="en-US" sz="2000" b="1" dirty="0"/>
              <a:t>Example</a:t>
            </a:r>
            <a:r>
              <a:rPr lang="en-US" sz="2000" dirty="0"/>
              <a:t>: An electronics company introduces </a:t>
            </a:r>
            <a:r>
              <a:rPr lang="en-US" sz="2000" b="1" dirty="0"/>
              <a:t>energy-efficient appliances</a:t>
            </a:r>
            <a:r>
              <a:rPr lang="en-US" sz="2000" dirty="0"/>
              <a:t> that consume less electricity and last longer.</a:t>
            </a:r>
          </a:p>
          <a:p>
            <a:r>
              <a:rPr lang="en-US" sz="2000" b="1" dirty="0"/>
              <a:t>7. Water Conservation</a:t>
            </a:r>
          </a:p>
          <a:p>
            <a:r>
              <a:rPr lang="en-US" sz="2000" b="1" dirty="0"/>
              <a:t>Example</a:t>
            </a:r>
            <a:r>
              <a:rPr lang="en-US" sz="2000" dirty="0"/>
              <a:t>: A textile company implements </a:t>
            </a:r>
            <a:r>
              <a:rPr lang="en-US" sz="2000" b="1" dirty="0"/>
              <a:t>water recycling systems</a:t>
            </a:r>
            <a:r>
              <a:rPr lang="en-US" sz="2000" dirty="0"/>
              <a:t> to treat and reuse wastewater in production processes.</a:t>
            </a:r>
          </a:p>
          <a:p>
            <a:r>
              <a:rPr lang="en-US" sz="2000" b="1" dirty="0"/>
              <a:t>8. Green Supply Chain Management</a:t>
            </a:r>
          </a:p>
          <a:p>
            <a:r>
              <a:rPr lang="en-US" sz="2000" b="1" dirty="0"/>
              <a:t>Example</a:t>
            </a:r>
            <a:r>
              <a:rPr lang="en-US" sz="2000" dirty="0"/>
              <a:t>: A retail company partners with </a:t>
            </a:r>
            <a:r>
              <a:rPr lang="en-US" sz="2000" b="1" dirty="0"/>
              <a:t>sustainable suppliers</a:t>
            </a:r>
            <a:r>
              <a:rPr lang="en-US" sz="2000" dirty="0"/>
              <a:t> who follow ethical and eco-friendly practices in production.</a:t>
            </a:r>
          </a:p>
          <a:p>
            <a:r>
              <a:rPr lang="en-US" sz="2000" b="1" dirty="0"/>
              <a:t>9. Corporate Social Responsibility (CSR) Initiatives</a:t>
            </a:r>
          </a:p>
          <a:p>
            <a:r>
              <a:rPr lang="en-US" sz="2000" b="1" dirty="0"/>
              <a:t>Example</a:t>
            </a:r>
            <a:r>
              <a:rPr lang="en-US" sz="2000" dirty="0"/>
              <a:t>: A company funds </a:t>
            </a:r>
            <a:r>
              <a:rPr lang="en-US" sz="2000" b="1" dirty="0"/>
              <a:t>reforestation projects</a:t>
            </a:r>
            <a:r>
              <a:rPr lang="en-US" sz="2000" dirty="0"/>
              <a:t> or </a:t>
            </a:r>
            <a:r>
              <a:rPr lang="en-US" sz="2000" b="1" dirty="0"/>
              <a:t>community clean-up drives</a:t>
            </a:r>
            <a:r>
              <a:rPr lang="en-US" sz="2000" dirty="0"/>
              <a:t> to enhance local environmental conditions.</a:t>
            </a:r>
          </a:p>
          <a:p>
            <a:r>
              <a:rPr lang="en-US" sz="2000" b="1" dirty="0"/>
              <a:t>10. Employee and Community Awareness Programs</a:t>
            </a:r>
          </a:p>
          <a:p>
            <a:r>
              <a:rPr lang="en-US" sz="2000" b="1" dirty="0"/>
              <a:t>Example</a:t>
            </a:r>
            <a:r>
              <a:rPr lang="en-US" sz="2000" dirty="0"/>
              <a:t>: A corporation conducts </a:t>
            </a:r>
            <a:r>
              <a:rPr lang="en-US" sz="2000" b="1" dirty="0"/>
              <a:t>eco-awareness training sessions</a:t>
            </a:r>
            <a:r>
              <a:rPr lang="en-US" sz="2000" dirty="0"/>
              <a:t> for employees and educates consumers about responsible consumption.</a:t>
            </a:r>
          </a:p>
          <a:p>
            <a:endParaRPr lang="en-US" sz="2000" dirty="0"/>
          </a:p>
        </p:txBody>
      </p:sp>
    </p:spTree>
    <p:extLst>
      <p:ext uri="{BB962C8B-B14F-4D97-AF65-F5344CB8AC3E}">
        <p14:creationId xmlns:p14="http://schemas.microsoft.com/office/powerpoint/2010/main" val="3796836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Autofit/>
          </a:bodyPr>
          <a:lstStyle/>
          <a:p>
            <a:pPr algn="l"/>
            <a:r>
              <a:rPr lang="en-US" sz="3600" dirty="0"/>
              <a:t>Overall Benefits of Corporate Environmental Responsibility &amp; Sustainability</a:t>
            </a:r>
            <a:endParaRPr lang="en-IN" sz="3600" dirty="0"/>
          </a:p>
        </p:txBody>
      </p:sp>
      <p:sp>
        <p:nvSpPr>
          <p:cNvPr id="3" name="Content Placeholder 2"/>
          <p:cNvSpPr>
            <a:spLocks noGrp="1"/>
          </p:cNvSpPr>
          <p:nvPr>
            <p:ph idx="1"/>
          </p:nvPr>
        </p:nvSpPr>
        <p:spPr/>
        <p:txBody>
          <a:bodyPr>
            <a:normAutofit fontScale="92500" lnSpcReduction="10000"/>
          </a:bodyPr>
          <a:lstStyle/>
          <a:p>
            <a:pPr algn="just"/>
            <a:r>
              <a:rPr lang="en-US" sz="2400" dirty="0"/>
              <a:t>When corporations take responsibility for </a:t>
            </a:r>
            <a:r>
              <a:rPr lang="en-US" sz="2400" b="1" dirty="0"/>
              <a:t>environmental management and sustainability</a:t>
            </a:r>
            <a:r>
              <a:rPr lang="en-US" sz="2400" dirty="0"/>
              <a:t>, they contribute to a </a:t>
            </a:r>
            <a:r>
              <a:rPr lang="en-US" sz="2400" b="1" dirty="0"/>
              <a:t>healthier planet, stronger economies, and better communities</a:t>
            </a:r>
            <a:r>
              <a:rPr lang="en-US" sz="2400" dirty="0"/>
              <a:t>. </a:t>
            </a:r>
          </a:p>
          <a:p>
            <a:pPr algn="just"/>
            <a:r>
              <a:rPr lang="en-US" sz="2400" dirty="0"/>
              <a:t>Below are the key benefits:</a:t>
            </a:r>
          </a:p>
          <a:p>
            <a:r>
              <a:rPr lang="en-IN" sz="2400" b="1" dirty="0"/>
              <a:t>1. Reduction in Carbon Footprint &amp; Climate Change Mitigation 🌍</a:t>
            </a:r>
          </a:p>
          <a:p>
            <a:r>
              <a:rPr lang="en-IN" sz="2400" dirty="0"/>
              <a:t>✅ </a:t>
            </a:r>
            <a:r>
              <a:rPr lang="en-IN" sz="2400" b="1" dirty="0"/>
              <a:t>Lower greenhouse gas emissions</a:t>
            </a:r>
            <a:r>
              <a:rPr lang="en-IN" sz="2400" dirty="0"/>
              <a:t> from energy-efficient operations.</a:t>
            </a:r>
            <a:br>
              <a:rPr lang="en-IN" sz="2400" dirty="0"/>
            </a:br>
            <a:r>
              <a:rPr lang="en-IN" sz="2400" dirty="0"/>
              <a:t>✅ Increased use of </a:t>
            </a:r>
            <a:r>
              <a:rPr lang="en-IN" sz="2400" b="1" dirty="0"/>
              <a:t>renewable energy</a:t>
            </a:r>
            <a:r>
              <a:rPr lang="en-IN" sz="2400" dirty="0"/>
              <a:t> reduces dependence on fossil fuels.</a:t>
            </a:r>
            <a:br>
              <a:rPr lang="en-IN" sz="2400" dirty="0"/>
            </a:br>
            <a:r>
              <a:rPr lang="en-IN" sz="2400" dirty="0"/>
              <a:t>✅ Sustainable practices </a:t>
            </a:r>
            <a:r>
              <a:rPr lang="en-IN" sz="2400" b="1" dirty="0"/>
              <a:t>slow down global warming</a:t>
            </a:r>
            <a:r>
              <a:rPr lang="en-IN" sz="2400" dirty="0"/>
              <a:t> and extreme weather events.</a:t>
            </a:r>
          </a:p>
          <a:p>
            <a:r>
              <a:rPr lang="en-IN" sz="2400" b="1" dirty="0"/>
              <a:t>Example:</a:t>
            </a:r>
            <a:r>
              <a:rPr lang="en-IN" sz="2400" dirty="0"/>
              <a:t> Google and Apple run on </a:t>
            </a:r>
            <a:r>
              <a:rPr lang="en-IN" sz="2400" b="1" dirty="0"/>
              <a:t>100% renewable energy</a:t>
            </a:r>
            <a:r>
              <a:rPr lang="en-IN" sz="2400" dirty="0"/>
              <a:t>, reducing carbon emissions significantly.</a:t>
            </a:r>
          </a:p>
          <a:p>
            <a:pPr algn="just"/>
            <a:endParaRPr lang="en-IN" sz="2400" dirty="0"/>
          </a:p>
        </p:txBody>
      </p:sp>
    </p:spTree>
    <p:extLst>
      <p:ext uri="{BB962C8B-B14F-4D97-AF65-F5344CB8AC3E}">
        <p14:creationId xmlns:p14="http://schemas.microsoft.com/office/powerpoint/2010/main" val="1590621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34400" cy="1143000"/>
          </a:xfrm>
        </p:spPr>
        <p:txBody>
          <a:bodyPr>
            <a:noAutofit/>
          </a:bodyPr>
          <a:lstStyle/>
          <a:p>
            <a:pPr algn="l"/>
            <a:r>
              <a:rPr lang="en-US" sz="3600" dirty="0"/>
              <a:t>Overall Benefits of Corporate Environmental Responsibility &amp; Sustainability</a:t>
            </a:r>
            <a:endParaRPr lang="en-IN" sz="3600" dirty="0"/>
          </a:p>
        </p:txBody>
      </p:sp>
      <p:sp>
        <p:nvSpPr>
          <p:cNvPr id="3" name="Content Placeholder 2"/>
          <p:cNvSpPr>
            <a:spLocks noGrp="1"/>
          </p:cNvSpPr>
          <p:nvPr>
            <p:ph idx="1"/>
          </p:nvPr>
        </p:nvSpPr>
        <p:spPr/>
        <p:txBody>
          <a:bodyPr>
            <a:normAutofit fontScale="92500" lnSpcReduction="20000"/>
          </a:bodyPr>
          <a:lstStyle/>
          <a:p>
            <a:r>
              <a:rPr lang="en-US" sz="2400" b="1" dirty="0"/>
              <a:t>2. Conservation of Natural Resources 🌱</a:t>
            </a:r>
          </a:p>
          <a:p>
            <a:r>
              <a:rPr lang="en-US" sz="2400" dirty="0"/>
              <a:t>✅ Sustainable sourcing helps </a:t>
            </a:r>
            <a:r>
              <a:rPr lang="en-US" sz="2400" b="1" dirty="0"/>
              <a:t>protect forests, water, and minerals</a:t>
            </a:r>
            <a:r>
              <a:rPr lang="en-US" sz="2400" dirty="0"/>
              <a:t>.</a:t>
            </a:r>
            <a:br>
              <a:rPr lang="en-US" sz="2400" dirty="0"/>
            </a:br>
            <a:r>
              <a:rPr lang="en-US" sz="2400" dirty="0"/>
              <a:t>✅ Recycling and circular economy reduce </a:t>
            </a:r>
            <a:r>
              <a:rPr lang="en-US" sz="2400" b="1" dirty="0"/>
              <a:t>waste production</a:t>
            </a:r>
            <a:r>
              <a:rPr lang="en-US" sz="2400" dirty="0"/>
              <a:t>.</a:t>
            </a:r>
            <a:br>
              <a:rPr lang="en-US" sz="2400" dirty="0"/>
            </a:br>
            <a:r>
              <a:rPr lang="en-US" sz="2400" dirty="0"/>
              <a:t>✅ Efficient water usage ensures </a:t>
            </a:r>
            <a:r>
              <a:rPr lang="en-US" sz="2400" b="1" dirty="0"/>
              <a:t>clean water availability</a:t>
            </a:r>
            <a:r>
              <a:rPr lang="en-US" sz="2400" dirty="0"/>
              <a:t> for future generations.</a:t>
            </a:r>
          </a:p>
          <a:p>
            <a:r>
              <a:rPr lang="en-US" sz="2400" b="1" dirty="0"/>
              <a:t>Example:</a:t>
            </a:r>
            <a:r>
              <a:rPr lang="en-US" sz="2400" dirty="0"/>
              <a:t> Unilever reduced its water footprint by </a:t>
            </a:r>
            <a:r>
              <a:rPr lang="en-US" sz="2400" b="1" dirty="0"/>
              <a:t>40%</a:t>
            </a:r>
            <a:r>
              <a:rPr lang="en-US" sz="2400" dirty="0"/>
              <a:t> in its manufacturing units.</a:t>
            </a:r>
          </a:p>
          <a:p>
            <a:r>
              <a:rPr lang="en-US" sz="2400" b="1" dirty="0"/>
              <a:t>3. Improved Air and Water Quality 💨💧</a:t>
            </a:r>
          </a:p>
          <a:p>
            <a:r>
              <a:rPr lang="en-US" sz="2400" dirty="0"/>
              <a:t>✅ Less industrial pollution improves </a:t>
            </a:r>
            <a:r>
              <a:rPr lang="en-US" sz="2400" b="1" dirty="0"/>
              <a:t>air and water quality</a:t>
            </a:r>
            <a:r>
              <a:rPr lang="en-US" sz="2400" dirty="0"/>
              <a:t>.</a:t>
            </a:r>
            <a:br>
              <a:rPr lang="en-US" sz="2400" dirty="0"/>
            </a:br>
            <a:r>
              <a:rPr lang="en-US" sz="2400" dirty="0"/>
              <a:t>✅ </a:t>
            </a:r>
            <a:r>
              <a:rPr lang="en-US" sz="2400" b="1" dirty="0"/>
              <a:t>Green supply chains</a:t>
            </a:r>
            <a:r>
              <a:rPr lang="en-US" sz="2400" dirty="0"/>
              <a:t> reduce toxic emissions from transportation and manufacturing.</a:t>
            </a:r>
            <a:br>
              <a:rPr lang="en-US" sz="2400" dirty="0"/>
            </a:br>
            <a:r>
              <a:rPr lang="en-US" sz="2400" dirty="0"/>
              <a:t>✅ Cleaner water bodies benefit </a:t>
            </a:r>
            <a:r>
              <a:rPr lang="en-US" sz="2400" b="1" dirty="0"/>
              <a:t>aquatic life and human health</a:t>
            </a:r>
            <a:r>
              <a:rPr lang="en-US" sz="2400" dirty="0"/>
              <a:t>.</a:t>
            </a:r>
          </a:p>
          <a:p>
            <a:r>
              <a:rPr lang="en-US" sz="2400" b="1" dirty="0"/>
              <a:t>Example:</a:t>
            </a:r>
            <a:r>
              <a:rPr lang="en-US" sz="2400" dirty="0"/>
              <a:t> Tesla’s </a:t>
            </a:r>
            <a:r>
              <a:rPr lang="en-US" sz="2400" b="1" dirty="0"/>
              <a:t>electric vehicles (EVs)</a:t>
            </a:r>
            <a:r>
              <a:rPr lang="en-US" sz="2400" dirty="0"/>
              <a:t> help reduce </a:t>
            </a:r>
            <a:r>
              <a:rPr lang="en-US" sz="2400" b="1" dirty="0"/>
              <a:t>air pollution</a:t>
            </a:r>
            <a:r>
              <a:rPr lang="en-US" sz="2400" dirty="0"/>
              <a:t> in cities.</a:t>
            </a:r>
          </a:p>
          <a:p>
            <a:pPr algn="just"/>
            <a:endParaRPr lang="en-IN" sz="2400" dirty="0"/>
          </a:p>
        </p:txBody>
      </p:sp>
    </p:spTree>
    <p:extLst>
      <p:ext uri="{BB962C8B-B14F-4D97-AF65-F5344CB8AC3E}">
        <p14:creationId xmlns:p14="http://schemas.microsoft.com/office/powerpoint/2010/main" val="2350877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Autofit/>
          </a:bodyPr>
          <a:lstStyle/>
          <a:p>
            <a:pPr algn="l"/>
            <a:r>
              <a:rPr lang="en-US" sz="3600" dirty="0"/>
              <a:t>Overall Benefits of Corporate Environmental Responsibility &amp; Sustainability</a:t>
            </a:r>
            <a:endParaRPr lang="en-IN" sz="3600" dirty="0"/>
          </a:p>
        </p:txBody>
      </p:sp>
      <p:sp>
        <p:nvSpPr>
          <p:cNvPr id="3" name="Content Placeholder 2"/>
          <p:cNvSpPr>
            <a:spLocks noGrp="1"/>
          </p:cNvSpPr>
          <p:nvPr>
            <p:ph idx="1"/>
          </p:nvPr>
        </p:nvSpPr>
        <p:spPr>
          <a:xfrm>
            <a:off x="152400" y="1600200"/>
            <a:ext cx="8839200" cy="5029200"/>
          </a:xfrm>
        </p:spPr>
        <p:txBody>
          <a:bodyPr>
            <a:normAutofit fontScale="70000" lnSpcReduction="20000"/>
          </a:bodyPr>
          <a:lstStyle/>
          <a:p>
            <a:pPr algn="just"/>
            <a:r>
              <a:rPr lang="en-US" b="1" dirty="0"/>
              <a:t>4. Increased Corporate Profitability &amp; Cost Savings 💰</a:t>
            </a:r>
          </a:p>
          <a:p>
            <a:pPr algn="just"/>
            <a:r>
              <a:rPr lang="en-US" dirty="0"/>
              <a:t>✅ </a:t>
            </a:r>
            <a:r>
              <a:rPr lang="en-US" b="1" dirty="0"/>
              <a:t>Energy-efficient buildings and machines</a:t>
            </a:r>
            <a:r>
              <a:rPr lang="en-US" dirty="0"/>
              <a:t> lower operational costs.</a:t>
            </a:r>
            <a:br>
              <a:rPr lang="en-US" dirty="0"/>
            </a:br>
            <a:r>
              <a:rPr lang="en-US" dirty="0"/>
              <a:t>✅ Waste reduction and recycling save money on raw materials.</a:t>
            </a:r>
            <a:br>
              <a:rPr lang="en-US" dirty="0"/>
            </a:br>
            <a:r>
              <a:rPr lang="en-US" dirty="0"/>
              <a:t>✅ Green innovations open </a:t>
            </a:r>
            <a:r>
              <a:rPr lang="en-US" b="1" dirty="0"/>
              <a:t>new revenue streams</a:t>
            </a:r>
            <a:r>
              <a:rPr lang="en-US" dirty="0"/>
              <a:t> (e.g., biodegradable packaging).</a:t>
            </a:r>
          </a:p>
          <a:p>
            <a:r>
              <a:rPr lang="en-US" b="1" dirty="0"/>
              <a:t>Example:</a:t>
            </a:r>
            <a:r>
              <a:rPr lang="en-US" dirty="0"/>
              <a:t> Walmart saves </a:t>
            </a:r>
            <a:r>
              <a:rPr lang="en-US" b="1" dirty="0"/>
              <a:t>millions annually</a:t>
            </a:r>
            <a:r>
              <a:rPr lang="en-US" dirty="0"/>
              <a:t> through energy-efficient LED lighting in stores.</a:t>
            </a:r>
          </a:p>
          <a:p>
            <a:pPr algn="just"/>
            <a:r>
              <a:rPr lang="en-US" b="1" dirty="0"/>
              <a:t>5. Compliance with Government Regulations 📜</a:t>
            </a:r>
          </a:p>
          <a:p>
            <a:r>
              <a:rPr lang="en-US" dirty="0"/>
              <a:t>✅ Avoids </a:t>
            </a:r>
            <a:r>
              <a:rPr lang="en-US" b="1" dirty="0"/>
              <a:t>fines and penalties</a:t>
            </a:r>
            <a:r>
              <a:rPr lang="en-US" dirty="0"/>
              <a:t> for violating environmental laws.</a:t>
            </a:r>
            <a:br>
              <a:rPr lang="en-US" dirty="0"/>
            </a:br>
            <a:r>
              <a:rPr lang="en-US" dirty="0"/>
              <a:t>✅ Meets </a:t>
            </a:r>
            <a:r>
              <a:rPr lang="en-US" b="1" dirty="0"/>
              <a:t>carbon neutrality goals</a:t>
            </a:r>
            <a:r>
              <a:rPr lang="en-US" dirty="0"/>
              <a:t> set by international agreements (e.g., Paris Climate Agreement).</a:t>
            </a:r>
            <a:br>
              <a:rPr lang="en-US" dirty="0"/>
            </a:br>
            <a:r>
              <a:rPr lang="en-US" dirty="0"/>
              <a:t>✅ Government incentives and tax benefits for eco-friendly initiatives.</a:t>
            </a:r>
          </a:p>
          <a:p>
            <a:pPr algn="just"/>
            <a:r>
              <a:rPr lang="en-US" b="1" dirty="0"/>
              <a:t>Example:</a:t>
            </a:r>
            <a:r>
              <a:rPr lang="en-US" dirty="0"/>
              <a:t> IKEA follows </a:t>
            </a:r>
            <a:r>
              <a:rPr lang="en-US" b="1" dirty="0"/>
              <a:t>strict European sustainability laws</a:t>
            </a:r>
            <a:r>
              <a:rPr lang="en-US" dirty="0"/>
              <a:t> and has committed to being </a:t>
            </a:r>
            <a:r>
              <a:rPr lang="en-US" b="1" dirty="0"/>
              <a:t>climate positive by 2030</a:t>
            </a:r>
            <a:r>
              <a:rPr lang="en-US" dirty="0"/>
              <a:t>.</a:t>
            </a:r>
          </a:p>
          <a:p>
            <a:endParaRPr lang="en-US" dirty="0"/>
          </a:p>
          <a:p>
            <a:endParaRPr lang="en-IN" dirty="0"/>
          </a:p>
        </p:txBody>
      </p:sp>
    </p:spTree>
    <p:extLst>
      <p:ext uri="{BB962C8B-B14F-4D97-AF65-F5344CB8AC3E}">
        <p14:creationId xmlns:p14="http://schemas.microsoft.com/office/powerpoint/2010/main" val="92924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Ethics and the Environment 🌍</a:t>
            </a:r>
            <a:endParaRPr lang="en-IN" dirty="0"/>
          </a:p>
        </p:txBody>
      </p:sp>
      <p:sp>
        <p:nvSpPr>
          <p:cNvPr id="3" name="Content Placeholder 2"/>
          <p:cNvSpPr>
            <a:spLocks noGrp="1"/>
          </p:cNvSpPr>
          <p:nvPr>
            <p:ph idx="1"/>
          </p:nvPr>
        </p:nvSpPr>
        <p:spPr>
          <a:xfrm>
            <a:off x="12826" y="1066800"/>
            <a:ext cx="6006974" cy="5334000"/>
          </a:xfrm>
        </p:spPr>
        <p:txBody>
          <a:bodyPr>
            <a:normAutofit fontScale="77500" lnSpcReduction="20000"/>
          </a:bodyPr>
          <a:lstStyle/>
          <a:p>
            <a:pPr algn="just"/>
            <a:r>
              <a:rPr lang="en-US" b="1" dirty="0"/>
              <a:t>What is Environmental Ethics?</a:t>
            </a:r>
          </a:p>
          <a:p>
            <a:pPr algn="just"/>
            <a:r>
              <a:rPr lang="en-US" dirty="0"/>
              <a:t>Environmental ethics is a </a:t>
            </a:r>
            <a:r>
              <a:rPr lang="en-US" b="1" dirty="0"/>
              <a:t>branch of philosophy</a:t>
            </a:r>
            <a:r>
              <a:rPr lang="en-US" dirty="0"/>
              <a:t> that examines the moral relationship between humans and the natural world. It guides how individuals, businesses, and governments should treat the environment responsibly.</a:t>
            </a:r>
          </a:p>
          <a:p>
            <a:pPr algn="just"/>
            <a:r>
              <a:rPr lang="en-US" b="1" dirty="0"/>
              <a:t>Key Questions in Environmental Ethics:</a:t>
            </a:r>
          </a:p>
          <a:p>
            <a:r>
              <a:rPr lang="en-US" dirty="0">
                <a:solidFill>
                  <a:srgbClr val="7030A0"/>
                </a:solidFill>
              </a:rPr>
              <a:t>🔹</a:t>
            </a:r>
            <a:r>
              <a:rPr lang="en-US" dirty="0"/>
              <a:t> </a:t>
            </a:r>
            <a:r>
              <a:rPr lang="en-US" dirty="0">
                <a:solidFill>
                  <a:srgbClr val="7030A0"/>
                </a:solidFill>
              </a:rPr>
              <a:t>Do humans have a moral duty to protect nature?</a:t>
            </a:r>
            <a:br>
              <a:rPr lang="en-US" dirty="0">
                <a:solidFill>
                  <a:srgbClr val="7030A0"/>
                </a:solidFill>
              </a:rPr>
            </a:br>
            <a:r>
              <a:rPr lang="en-US" dirty="0">
                <a:solidFill>
                  <a:srgbClr val="7030A0"/>
                </a:solidFill>
              </a:rPr>
              <a:t>🔹 Should businesses prioritize profits over sustainability?</a:t>
            </a:r>
            <a:br>
              <a:rPr lang="en-US" dirty="0">
                <a:solidFill>
                  <a:srgbClr val="7030A0"/>
                </a:solidFill>
              </a:rPr>
            </a:br>
            <a:r>
              <a:rPr lang="en-US" dirty="0">
                <a:solidFill>
                  <a:srgbClr val="7030A0"/>
                </a:solidFill>
              </a:rPr>
              <a:t>🔹 Do animals and plants have rights?</a:t>
            </a:r>
            <a:br>
              <a:rPr lang="en-US" dirty="0">
                <a:solidFill>
                  <a:srgbClr val="7030A0"/>
                </a:solidFill>
              </a:rPr>
            </a:br>
            <a:r>
              <a:rPr lang="en-US" dirty="0">
                <a:solidFill>
                  <a:srgbClr val="7030A0"/>
                </a:solidFill>
              </a:rPr>
              <a:t>🔹 How can we balance economic growth with environmental conservation?</a:t>
            </a:r>
          </a:p>
          <a:p>
            <a:pPr algn="just"/>
            <a:endParaRPr lang="en-IN" dirty="0"/>
          </a:p>
        </p:txBody>
      </p:sp>
      <p:pic>
        <p:nvPicPr>
          <p:cNvPr id="4" name="Picture 3"/>
          <p:cNvPicPr>
            <a:picLocks noChangeAspect="1"/>
          </p:cNvPicPr>
          <p:nvPr/>
        </p:nvPicPr>
        <p:blipFill>
          <a:blip r:embed="rId2"/>
          <a:stretch>
            <a:fillRect/>
          </a:stretch>
        </p:blipFill>
        <p:spPr>
          <a:xfrm>
            <a:off x="6172200" y="2438400"/>
            <a:ext cx="2800350" cy="2181225"/>
          </a:xfrm>
          <a:prstGeom prst="rect">
            <a:avLst/>
          </a:prstGeom>
        </p:spPr>
      </p:pic>
    </p:spTree>
    <p:extLst>
      <p:ext uri="{BB962C8B-B14F-4D97-AF65-F5344CB8AC3E}">
        <p14:creationId xmlns:p14="http://schemas.microsoft.com/office/powerpoint/2010/main" val="2550943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5013"/>
          </a:xfrm>
        </p:spPr>
        <p:txBody>
          <a:bodyPr>
            <a:normAutofit fontScale="90000"/>
          </a:bodyPr>
          <a:lstStyle/>
          <a:p>
            <a:r>
              <a:rPr lang="en-IN" dirty="0"/>
              <a:t>Syllabus</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57200" y="731901"/>
            <a:ext cx="8371388" cy="3587600"/>
          </a:xfrm>
          <a:prstGeom prst="rect">
            <a:avLst/>
          </a:prstGeom>
        </p:spPr>
      </p:pic>
      <p:pic>
        <p:nvPicPr>
          <p:cNvPr id="5" name="Picture 4"/>
          <p:cNvPicPr>
            <a:picLocks noChangeAspect="1"/>
          </p:cNvPicPr>
          <p:nvPr/>
        </p:nvPicPr>
        <p:blipFill>
          <a:blip r:embed="rId3"/>
          <a:stretch>
            <a:fillRect/>
          </a:stretch>
        </p:blipFill>
        <p:spPr>
          <a:xfrm>
            <a:off x="457200" y="4228884"/>
            <a:ext cx="8371388" cy="1987896"/>
          </a:xfrm>
          <a:prstGeom prst="rect">
            <a:avLst/>
          </a:prstGeom>
        </p:spPr>
      </p:pic>
    </p:spTree>
    <p:extLst>
      <p:ext uri="{BB962C8B-B14F-4D97-AF65-F5344CB8AC3E}">
        <p14:creationId xmlns:p14="http://schemas.microsoft.com/office/powerpoint/2010/main" val="33650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Principles of Environmental Ethics</a:t>
            </a:r>
          </a:p>
        </p:txBody>
      </p:sp>
      <p:sp>
        <p:nvSpPr>
          <p:cNvPr id="3" name="Content Placeholder 2"/>
          <p:cNvSpPr>
            <a:spLocks noGrp="1"/>
          </p:cNvSpPr>
          <p:nvPr>
            <p:ph idx="1"/>
          </p:nvPr>
        </p:nvSpPr>
        <p:spPr/>
        <p:txBody>
          <a:bodyPr>
            <a:normAutofit fontScale="70000" lnSpcReduction="20000"/>
          </a:bodyPr>
          <a:lstStyle/>
          <a:p>
            <a:r>
              <a:rPr lang="en-US" b="1" dirty="0"/>
              <a:t>1. Sustainability 🌱</a:t>
            </a:r>
          </a:p>
          <a:p>
            <a:r>
              <a:rPr lang="en-US" dirty="0"/>
              <a:t>Using resources wisely so future generations can also benefit.</a:t>
            </a:r>
          </a:p>
          <a:p>
            <a:r>
              <a:rPr lang="en-US" dirty="0"/>
              <a:t>Encouraging </a:t>
            </a:r>
            <a:r>
              <a:rPr lang="en-US" b="1" dirty="0"/>
              <a:t>renewable energy, conservation, and recycling</a:t>
            </a:r>
            <a:r>
              <a:rPr lang="en-US" dirty="0"/>
              <a:t>.</a:t>
            </a:r>
          </a:p>
          <a:p>
            <a:r>
              <a:rPr lang="en-US" b="1" dirty="0"/>
              <a:t>Example:</a:t>
            </a:r>
            <a:r>
              <a:rPr lang="en-US" dirty="0"/>
              <a:t> Companies like Tesla promote electric vehicles to reduce fossil fuel use.</a:t>
            </a:r>
          </a:p>
          <a:p>
            <a:endParaRPr lang="en-US" dirty="0"/>
          </a:p>
          <a:p>
            <a:r>
              <a:rPr lang="en-US" b="1" dirty="0"/>
              <a:t>2. Responsibility 🏭</a:t>
            </a:r>
          </a:p>
          <a:p>
            <a:pPr algn="just"/>
            <a:r>
              <a:rPr lang="en-US" dirty="0"/>
              <a:t>Individuals and organizations are responsible for minimizing environmental harm.</a:t>
            </a:r>
          </a:p>
          <a:p>
            <a:r>
              <a:rPr lang="en-US" dirty="0"/>
              <a:t>Businesses must adopt </a:t>
            </a:r>
            <a:r>
              <a:rPr lang="en-US" b="1" dirty="0"/>
              <a:t>green supply chains</a:t>
            </a:r>
            <a:r>
              <a:rPr lang="en-US" dirty="0"/>
              <a:t> and reduce waste.</a:t>
            </a:r>
          </a:p>
          <a:p>
            <a:r>
              <a:rPr lang="en-US" b="1" dirty="0"/>
              <a:t>Example:</a:t>
            </a:r>
            <a:r>
              <a:rPr lang="en-US" dirty="0"/>
              <a:t> IKEA uses only </a:t>
            </a:r>
            <a:r>
              <a:rPr lang="en-US" b="1" dirty="0"/>
              <a:t>sustainably sourced wood</a:t>
            </a:r>
            <a:r>
              <a:rPr lang="en-US" dirty="0"/>
              <a:t> to protect forests.</a:t>
            </a:r>
          </a:p>
          <a:p>
            <a:endParaRPr lang="en-IN" dirty="0"/>
          </a:p>
        </p:txBody>
      </p:sp>
    </p:spTree>
    <p:extLst>
      <p:ext uri="{BB962C8B-B14F-4D97-AF65-F5344CB8AC3E}">
        <p14:creationId xmlns:p14="http://schemas.microsoft.com/office/powerpoint/2010/main" val="1680604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dirty="0"/>
              <a:t>Principles of Environmental Ethics</a:t>
            </a:r>
          </a:p>
        </p:txBody>
      </p:sp>
      <p:sp>
        <p:nvSpPr>
          <p:cNvPr id="3" name="Content Placeholder 2"/>
          <p:cNvSpPr>
            <a:spLocks noGrp="1"/>
          </p:cNvSpPr>
          <p:nvPr>
            <p:ph idx="1"/>
          </p:nvPr>
        </p:nvSpPr>
        <p:spPr>
          <a:xfrm>
            <a:off x="228600" y="1219200"/>
            <a:ext cx="8686800" cy="5486400"/>
          </a:xfrm>
        </p:spPr>
        <p:txBody>
          <a:bodyPr>
            <a:normAutofit fontScale="62500" lnSpcReduction="20000"/>
          </a:bodyPr>
          <a:lstStyle/>
          <a:p>
            <a:r>
              <a:rPr lang="en-US" b="1" dirty="0"/>
              <a:t>3. Justice &amp; Fairness ⚖️</a:t>
            </a:r>
          </a:p>
          <a:p>
            <a:r>
              <a:rPr lang="en-US" dirty="0"/>
              <a:t>Fair distribution of environmental benefits and burdens.</a:t>
            </a:r>
          </a:p>
          <a:p>
            <a:r>
              <a:rPr lang="en-US" dirty="0"/>
              <a:t>Preventing environmental racism (where low-income communities face more pollution).</a:t>
            </a:r>
          </a:p>
          <a:p>
            <a:r>
              <a:rPr lang="en-US" b="1" dirty="0"/>
              <a:t>Example:</a:t>
            </a:r>
            <a:r>
              <a:rPr lang="en-US" dirty="0"/>
              <a:t> The Paris Climate Agreement ensures global cooperation in fighting climate change.</a:t>
            </a:r>
          </a:p>
          <a:p>
            <a:endParaRPr lang="en-US" dirty="0"/>
          </a:p>
          <a:p>
            <a:r>
              <a:rPr lang="en-US" b="1" dirty="0"/>
              <a:t>4. Respect for Nature 🌳</a:t>
            </a:r>
          </a:p>
          <a:p>
            <a:r>
              <a:rPr lang="en-US" dirty="0"/>
              <a:t>Recognizing the intrinsic value of </a:t>
            </a:r>
            <a:r>
              <a:rPr lang="en-US" b="1" dirty="0"/>
              <a:t>plants, animals, and ecosystems</a:t>
            </a:r>
            <a:r>
              <a:rPr lang="en-US" dirty="0"/>
              <a:t>.</a:t>
            </a:r>
          </a:p>
          <a:p>
            <a:r>
              <a:rPr lang="en-US" dirty="0"/>
              <a:t>Avoiding activities that lead to </a:t>
            </a:r>
            <a:r>
              <a:rPr lang="en-US" b="1" dirty="0"/>
              <a:t>deforestation, pollution, and habitat destruction</a:t>
            </a:r>
            <a:r>
              <a:rPr lang="en-US" dirty="0"/>
              <a:t>.</a:t>
            </a:r>
          </a:p>
          <a:p>
            <a:r>
              <a:rPr lang="en-US" b="1" dirty="0"/>
              <a:t>Example:</a:t>
            </a:r>
            <a:r>
              <a:rPr lang="en-US" dirty="0"/>
              <a:t> National parks and protected areas safeguard biodiversity.</a:t>
            </a:r>
          </a:p>
          <a:p>
            <a:endParaRPr lang="en-US" dirty="0"/>
          </a:p>
          <a:p>
            <a:r>
              <a:rPr lang="en-US" b="1" dirty="0"/>
              <a:t>5. Precautionary Principle ⚠️</a:t>
            </a:r>
          </a:p>
          <a:p>
            <a:r>
              <a:rPr lang="en-US" dirty="0"/>
              <a:t>If an action may harm the environment, precautionary measures should be taken even if the full effects are not yet known.</a:t>
            </a:r>
          </a:p>
          <a:p>
            <a:r>
              <a:rPr lang="en-US" b="1" dirty="0"/>
              <a:t>Example:</a:t>
            </a:r>
            <a:r>
              <a:rPr lang="en-US" dirty="0"/>
              <a:t> Governments banning harmful pesticides before they cause irreversible damage.</a:t>
            </a:r>
          </a:p>
          <a:p>
            <a:endParaRPr lang="en-IN" dirty="0"/>
          </a:p>
        </p:txBody>
      </p:sp>
    </p:spTree>
    <p:extLst>
      <p:ext uri="{BB962C8B-B14F-4D97-AF65-F5344CB8AC3E}">
        <p14:creationId xmlns:p14="http://schemas.microsoft.com/office/powerpoint/2010/main" val="2240856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715962"/>
          </a:xfrm>
        </p:spPr>
        <p:txBody>
          <a:bodyPr>
            <a:normAutofit/>
          </a:bodyPr>
          <a:lstStyle/>
          <a:p>
            <a:r>
              <a:rPr lang="en-US" sz="3600" dirty="0">
                <a:solidFill>
                  <a:srgbClr val="7030A0"/>
                </a:solidFill>
              </a:rPr>
              <a:t>Ethical Issues in Environmental Management</a:t>
            </a:r>
            <a:endParaRPr lang="en-IN" sz="3600" dirty="0">
              <a:solidFill>
                <a:srgbClr val="7030A0"/>
              </a:solidFill>
            </a:endParaRPr>
          </a:p>
        </p:txBody>
      </p:sp>
      <p:sp>
        <p:nvSpPr>
          <p:cNvPr id="3" name="Content Placeholder 2"/>
          <p:cNvSpPr>
            <a:spLocks noGrp="1"/>
          </p:cNvSpPr>
          <p:nvPr>
            <p:ph idx="1"/>
          </p:nvPr>
        </p:nvSpPr>
        <p:spPr>
          <a:xfrm>
            <a:off x="152400" y="1295400"/>
            <a:ext cx="8763000" cy="5334000"/>
          </a:xfrm>
        </p:spPr>
        <p:txBody>
          <a:bodyPr>
            <a:normAutofit fontScale="85000" lnSpcReduction="20000"/>
          </a:bodyPr>
          <a:lstStyle/>
          <a:p>
            <a:r>
              <a:rPr lang="en-US" b="1" dirty="0"/>
              <a:t>Climate Change &amp; Corporate Responsibility</a:t>
            </a:r>
            <a:r>
              <a:rPr lang="en-US" dirty="0"/>
              <a:t> – Should businesses be held accountable for their carbon emissions?</a:t>
            </a:r>
          </a:p>
          <a:p>
            <a:pPr algn="just"/>
            <a:r>
              <a:rPr lang="en-US" b="1" dirty="0"/>
              <a:t>Deforestation &amp; Biodiversity Loss</a:t>
            </a:r>
            <a:r>
              <a:rPr lang="en-US" dirty="0"/>
              <a:t> – How can companies balance resource extraction with conservation?</a:t>
            </a:r>
          </a:p>
          <a:p>
            <a:r>
              <a:rPr lang="en-US" b="1" dirty="0"/>
              <a:t>Waste Management &amp; Pollution</a:t>
            </a:r>
            <a:r>
              <a:rPr lang="en-US" dirty="0"/>
              <a:t> – Are businesses doing enough to reduce plastic waste?</a:t>
            </a:r>
          </a:p>
          <a:p>
            <a:r>
              <a:rPr lang="en-US" b="1" dirty="0"/>
              <a:t>Animal Rights &amp; Ethical Consumption</a:t>
            </a:r>
            <a:r>
              <a:rPr lang="en-US" dirty="0"/>
              <a:t> – Should people avoid products tested on animals?</a:t>
            </a:r>
          </a:p>
          <a:p>
            <a:r>
              <a:rPr lang="en-US" b="1" dirty="0"/>
              <a:t>Environmental Justice</a:t>
            </a:r>
            <a:r>
              <a:rPr lang="en-US" dirty="0"/>
              <a:t> – Are poorer communities unfairly affected by industrial pollution?</a:t>
            </a:r>
          </a:p>
          <a:p>
            <a:pPr algn="just"/>
            <a:r>
              <a:rPr lang="en-US" dirty="0">
                <a:solidFill>
                  <a:srgbClr val="009E47"/>
                </a:solidFill>
              </a:rPr>
              <a:t>Ethics and the environment are deeply connected. By following ethical principles like </a:t>
            </a:r>
            <a:r>
              <a:rPr lang="en-US" b="1" dirty="0">
                <a:solidFill>
                  <a:srgbClr val="009E47"/>
                </a:solidFill>
              </a:rPr>
              <a:t>sustainability, responsibility, and fairness</a:t>
            </a:r>
            <a:r>
              <a:rPr lang="en-US" dirty="0">
                <a:solidFill>
                  <a:srgbClr val="009E47"/>
                </a:solidFill>
              </a:rPr>
              <a:t>, individuals and businesses can protect the planet while ensuring a just future for all.</a:t>
            </a:r>
            <a:endParaRPr lang="en-IN" dirty="0">
              <a:solidFill>
                <a:srgbClr val="009E47"/>
              </a:solidFill>
            </a:endParaRPr>
          </a:p>
        </p:txBody>
      </p:sp>
    </p:spTree>
    <p:extLst>
      <p:ext uri="{BB962C8B-B14F-4D97-AF65-F5344CB8AC3E}">
        <p14:creationId xmlns:p14="http://schemas.microsoft.com/office/powerpoint/2010/main" val="76660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r>
              <a:rPr lang="en-US" sz="3600" b="1" dirty="0">
                <a:solidFill>
                  <a:srgbClr val="002060"/>
                </a:solidFill>
                <a:latin typeface="Times New Roman" pitchFamily="18" charset="0"/>
                <a:cs typeface="Times New Roman" pitchFamily="18" charset="0"/>
              </a:rPr>
              <a:t>Module-1</a:t>
            </a:r>
            <a:endParaRPr lang="en-US" sz="28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1295401"/>
            <a:ext cx="8458200" cy="1295400"/>
          </a:xfrm>
        </p:spPr>
        <p:txBody>
          <a:bodyPr>
            <a:normAutofit lnSpcReduction="10000"/>
          </a:bodyPr>
          <a:lstStyle/>
          <a:p>
            <a:pPr marL="0" indent="0" algn="ctr">
              <a:buNone/>
            </a:pPr>
            <a:r>
              <a:rPr lang="en-IN" sz="4000" dirty="0">
                <a:solidFill>
                  <a:srgbClr val="7030A0"/>
                </a:solidFill>
              </a:rPr>
              <a:t>Principles of Environmental Management (EM)</a:t>
            </a:r>
            <a:endParaRPr lang="en-US" sz="4000" b="1" dirty="0">
              <a:solidFill>
                <a:srgbClr val="7030A0"/>
              </a:solidFill>
            </a:endParaRPr>
          </a:p>
        </p:txBody>
      </p:sp>
      <p:sp>
        <p:nvSpPr>
          <p:cNvPr id="4" name="Rectangle 3"/>
          <p:cNvSpPr/>
          <p:nvPr/>
        </p:nvSpPr>
        <p:spPr>
          <a:xfrm>
            <a:off x="609600" y="2743200"/>
            <a:ext cx="8077200" cy="3600986"/>
          </a:xfrm>
          <a:prstGeom prst="rect">
            <a:avLst/>
          </a:prstGeom>
        </p:spPr>
        <p:txBody>
          <a:bodyPr wrap="square">
            <a:spAutoFit/>
          </a:bodyPr>
          <a:lstStyle/>
          <a:p>
            <a:r>
              <a:rPr lang="en-IN" sz="3200" b="1" dirty="0"/>
              <a:t>Contents:</a:t>
            </a:r>
          </a:p>
          <a:p>
            <a:endParaRPr lang="en-IN" sz="2800" dirty="0"/>
          </a:p>
          <a:p>
            <a:pPr marL="457200" indent="-457200">
              <a:buFont typeface="Wingdings" panose="05000000000000000000" pitchFamily="2" charset="2"/>
              <a:buChar char="§"/>
            </a:pPr>
            <a:r>
              <a:rPr lang="en-IN" sz="2800" dirty="0"/>
              <a:t>Introduction of EM</a:t>
            </a:r>
          </a:p>
          <a:p>
            <a:pPr marL="457200" indent="-457200">
              <a:buFont typeface="Wingdings" panose="05000000000000000000" pitchFamily="2" charset="2"/>
              <a:buChar char="§"/>
            </a:pPr>
            <a:r>
              <a:rPr lang="en-IN" sz="2800" dirty="0"/>
              <a:t>Definition, Ecosystem concept</a:t>
            </a:r>
          </a:p>
          <a:p>
            <a:pPr marL="457200" indent="-457200">
              <a:buFont typeface="Wingdings" panose="05000000000000000000" pitchFamily="2" charset="2"/>
              <a:buChar char="§"/>
            </a:pPr>
            <a:r>
              <a:rPr lang="en-IN" sz="2800" dirty="0"/>
              <a:t>Participants in EM</a:t>
            </a:r>
          </a:p>
          <a:p>
            <a:pPr marL="457200" indent="-457200">
              <a:buFont typeface="Wingdings" panose="05000000000000000000" pitchFamily="2" charset="2"/>
              <a:buChar char="§"/>
            </a:pPr>
            <a:r>
              <a:rPr lang="en-IN" sz="2800" dirty="0"/>
              <a:t>Ethics and the environment</a:t>
            </a:r>
          </a:p>
          <a:p>
            <a:pPr marL="457200" indent="-457200">
              <a:buFont typeface="Wingdings" panose="05000000000000000000" pitchFamily="2" charset="2"/>
              <a:buChar char="§"/>
            </a:pPr>
            <a:r>
              <a:rPr lang="en-IN" sz="2800" dirty="0"/>
              <a:t>International Environmental Movement Environmental issues relevant to India</a:t>
            </a:r>
          </a:p>
        </p:txBody>
      </p:sp>
    </p:spTree>
    <p:extLst>
      <p:ext uri="{BB962C8B-B14F-4D97-AF65-F5344CB8AC3E}">
        <p14:creationId xmlns:p14="http://schemas.microsoft.com/office/powerpoint/2010/main" val="127801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Autofit/>
          </a:bodyPr>
          <a:lstStyle/>
          <a:p>
            <a:pPr marL="457200" indent="-457200">
              <a:buFont typeface="Wingdings" pitchFamily="2" charset="2"/>
              <a:buChar char="v"/>
            </a:pPr>
            <a:r>
              <a:rPr lang="en-US" sz="3200" b="1" dirty="0">
                <a:solidFill>
                  <a:srgbClr val="0000FF"/>
                </a:solidFill>
              </a:rPr>
              <a:t>Introduction &amp; Definition of Environment</a:t>
            </a:r>
          </a:p>
        </p:txBody>
      </p:sp>
      <p:sp>
        <p:nvSpPr>
          <p:cNvPr id="3" name="Content Placeholder 2"/>
          <p:cNvSpPr>
            <a:spLocks noGrp="1"/>
          </p:cNvSpPr>
          <p:nvPr>
            <p:ph idx="1"/>
          </p:nvPr>
        </p:nvSpPr>
        <p:spPr>
          <a:xfrm>
            <a:off x="304800" y="838201"/>
            <a:ext cx="8382000" cy="5562599"/>
          </a:xfrm>
        </p:spPr>
        <p:txBody>
          <a:bodyPr>
            <a:normAutofit fontScale="25000" lnSpcReduction="20000"/>
          </a:bodyPr>
          <a:lstStyle/>
          <a:p>
            <a:r>
              <a:rPr lang="en-US" sz="8000" dirty="0">
                <a:solidFill>
                  <a:srgbClr val="FF0000"/>
                </a:solidFill>
                <a:latin typeface="Times New Roman" pitchFamily="18" charset="0"/>
                <a:cs typeface="Times New Roman" pitchFamily="18" charset="0"/>
              </a:rPr>
              <a:t>Definition: </a:t>
            </a:r>
            <a:r>
              <a:rPr lang="en-US" sz="8000" dirty="0">
                <a:latin typeface="Times New Roman" pitchFamily="18" charset="0"/>
                <a:cs typeface="Times New Roman" pitchFamily="18" charset="0"/>
              </a:rPr>
              <a:t>Environment is the surroundings or control conditions in which all living organisms exist. </a:t>
            </a:r>
          </a:p>
          <a:p>
            <a:r>
              <a:rPr lang="en-US" sz="8000" b="1" dirty="0">
                <a:latin typeface="Times New Roman" pitchFamily="18" charset="0"/>
                <a:cs typeface="Times New Roman" pitchFamily="18" charset="0"/>
              </a:rPr>
              <a:t>Our environment is everything that surrounds us, both natural and manmade.</a:t>
            </a:r>
          </a:p>
          <a:p>
            <a:r>
              <a:rPr lang="en-US" sz="8000" b="1" dirty="0">
                <a:latin typeface="Times New Roman" pitchFamily="18" charset="0"/>
                <a:cs typeface="Times New Roman" pitchFamily="18" charset="0"/>
              </a:rPr>
              <a:t>Or the total sum of surroundings of living organism, including natural forces &amp; other living things which provide conditions for development &amp; growth as well as of danger &amp; damage.</a:t>
            </a:r>
          </a:p>
          <a:p>
            <a:r>
              <a:rPr lang="en-US" sz="8000" b="1" dirty="0">
                <a:latin typeface="Times New Roman" pitchFamily="18" charset="0"/>
                <a:cs typeface="Times New Roman" pitchFamily="18" charset="0"/>
              </a:rPr>
              <a:t>Or </a:t>
            </a:r>
            <a:r>
              <a:rPr lang="en-US" sz="8000" dirty="0">
                <a:latin typeface="Times New Roman" pitchFamily="18" charset="0"/>
                <a:cs typeface="Times New Roman" pitchFamily="18" charset="0"/>
              </a:rPr>
              <a:t>ENVIRONMENT: THE TOTAL OF OUR SURROUNDINGS</a:t>
            </a:r>
            <a:br>
              <a:rPr lang="en-US" sz="8000" dirty="0">
                <a:latin typeface="Times New Roman" pitchFamily="18" charset="0"/>
                <a:cs typeface="Times New Roman" pitchFamily="18" charset="0"/>
              </a:rPr>
            </a:br>
            <a:r>
              <a:rPr lang="en-US" sz="8000" dirty="0">
                <a:latin typeface="Times New Roman" pitchFamily="18" charset="0"/>
                <a:cs typeface="Times New Roman" pitchFamily="18" charset="0"/>
              </a:rPr>
              <a:t>• All the things around us with which we interact:</a:t>
            </a:r>
            <a:br>
              <a:rPr lang="en-US" sz="8000" dirty="0">
                <a:latin typeface="Times New Roman" pitchFamily="18" charset="0"/>
                <a:cs typeface="Times New Roman" pitchFamily="18" charset="0"/>
              </a:rPr>
            </a:br>
            <a:r>
              <a:rPr lang="en-US" sz="8000" dirty="0">
                <a:latin typeface="Times New Roman" pitchFamily="18" charset="0"/>
                <a:cs typeface="Times New Roman" pitchFamily="18" charset="0"/>
              </a:rPr>
              <a:t>• Living things</a:t>
            </a:r>
            <a:br>
              <a:rPr lang="en-US" sz="8000" dirty="0">
                <a:latin typeface="Times New Roman" pitchFamily="18" charset="0"/>
                <a:cs typeface="Times New Roman" pitchFamily="18" charset="0"/>
              </a:rPr>
            </a:br>
            <a:r>
              <a:rPr lang="en-US" sz="8000" dirty="0">
                <a:latin typeface="Times New Roman" pitchFamily="18" charset="0"/>
                <a:cs typeface="Times New Roman" pitchFamily="18" charset="0"/>
              </a:rPr>
              <a:t>• Animals, plants, forests, fungi, etc.</a:t>
            </a:r>
            <a:br>
              <a:rPr lang="en-US" sz="8000" dirty="0">
                <a:latin typeface="Times New Roman" pitchFamily="18" charset="0"/>
                <a:cs typeface="Times New Roman" pitchFamily="18" charset="0"/>
              </a:rPr>
            </a:br>
            <a:r>
              <a:rPr lang="en-US" sz="8000" dirty="0">
                <a:latin typeface="Times New Roman" pitchFamily="18" charset="0"/>
                <a:cs typeface="Times New Roman" pitchFamily="18" charset="0"/>
              </a:rPr>
              <a:t>• Nonliving things</a:t>
            </a:r>
            <a:br>
              <a:rPr lang="en-US" sz="8000" dirty="0">
                <a:latin typeface="Times New Roman" pitchFamily="18" charset="0"/>
                <a:cs typeface="Times New Roman" pitchFamily="18" charset="0"/>
              </a:rPr>
            </a:br>
            <a:r>
              <a:rPr lang="en-US" sz="8000" dirty="0">
                <a:latin typeface="Times New Roman" pitchFamily="18" charset="0"/>
                <a:cs typeface="Times New Roman" pitchFamily="18" charset="0"/>
              </a:rPr>
              <a:t>• Continents, oceans, clouds, soil, rocks</a:t>
            </a:r>
            <a:br>
              <a:rPr lang="en-US" sz="8000" dirty="0">
                <a:latin typeface="Times New Roman" pitchFamily="18" charset="0"/>
                <a:cs typeface="Times New Roman" pitchFamily="18" charset="0"/>
              </a:rPr>
            </a:br>
            <a:r>
              <a:rPr lang="en-US" sz="8000" dirty="0">
                <a:latin typeface="Times New Roman" pitchFamily="18" charset="0"/>
                <a:cs typeface="Times New Roman" pitchFamily="18" charset="0"/>
              </a:rPr>
              <a:t>• Our built environment</a:t>
            </a:r>
            <a:br>
              <a:rPr lang="en-US" sz="8000" dirty="0">
                <a:latin typeface="Times New Roman" pitchFamily="18" charset="0"/>
                <a:cs typeface="Times New Roman" pitchFamily="18" charset="0"/>
              </a:rPr>
            </a:br>
            <a:r>
              <a:rPr lang="en-US" sz="8000" dirty="0">
                <a:latin typeface="Times New Roman" pitchFamily="18" charset="0"/>
                <a:cs typeface="Times New Roman" pitchFamily="18" charset="0"/>
              </a:rPr>
              <a:t>• Buildings, human-created living centers</a:t>
            </a:r>
            <a:br>
              <a:rPr lang="en-US" sz="8000" dirty="0">
                <a:latin typeface="Times New Roman" pitchFamily="18" charset="0"/>
                <a:cs typeface="Times New Roman" pitchFamily="18" charset="0"/>
              </a:rPr>
            </a:br>
            <a:r>
              <a:rPr lang="en-US" sz="8000" dirty="0">
                <a:latin typeface="Times New Roman" pitchFamily="18" charset="0"/>
                <a:cs typeface="Times New Roman" pitchFamily="18" charset="0"/>
              </a:rPr>
              <a:t>• Social relationships and institutions</a:t>
            </a:r>
          </a:p>
          <a:p>
            <a:r>
              <a:rPr lang="en-US" sz="8000" dirty="0">
                <a:latin typeface="Times New Roman" pitchFamily="18" charset="0"/>
                <a:cs typeface="Times New Roman" pitchFamily="18" charset="0"/>
              </a:rPr>
              <a:t> Thus the environment studies may vary from micro level to macro level. </a:t>
            </a:r>
          </a:p>
          <a:p>
            <a:r>
              <a:rPr lang="en-US" sz="8000" dirty="0">
                <a:latin typeface="Times New Roman" pitchFamily="18" charset="0"/>
                <a:cs typeface="Times New Roman" pitchFamily="18" charset="0"/>
              </a:rPr>
              <a:t>Micro Level study: In case of some local studies such as ecosystem or solid waste management</a:t>
            </a:r>
          </a:p>
          <a:p>
            <a:r>
              <a:rPr lang="en-US" sz="8000" dirty="0">
                <a:latin typeface="Times New Roman" pitchFamily="18" charset="0"/>
                <a:cs typeface="Times New Roman" pitchFamily="18" charset="0"/>
              </a:rPr>
              <a:t>Macro Level study: Global issues such as Green House Effect or Ozon depletion</a:t>
            </a:r>
            <a:r>
              <a:rPr lang="en-US" sz="2400" dirty="0"/>
              <a:t>.</a:t>
            </a:r>
          </a:p>
        </p:txBody>
      </p:sp>
    </p:spTree>
    <p:extLst>
      <p:ext uri="{BB962C8B-B14F-4D97-AF65-F5344CB8AC3E}">
        <p14:creationId xmlns:p14="http://schemas.microsoft.com/office/powerpoint/2010/main" val="272844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27769"/>
            <a:ext cx="8382000" cy="1182231"/>
          </a:xfrm>
        </p:spPr>
        <p:txBody>
          <a:bodyPr>
            <a:noAutofit/>
          </a:bodyPr>
          <a:lstStyle/>
          <a:p>
            <a:pPr marL="457200" indent="-457200" algn="l">
              <a:buFont typeface="Wingdings" pitchFamily="2" charset="2"/>
              <a:buChar char="v"/>
            </a:pPr>
            <a:r>
              <a:rPr lang="en-US" sz="2800" b="1" dirty="0">
                <a:solidFill>
                  <a:srgbClr val="C00000"/>
                </a:solidFill>
              </a:rPr>
              <a:t>Types of pollutions: Air pollution, Water Pollution, Noise pollution, Land pollution </a:t>
            </a:r>
          </a:p>
        </p:txBody>
      </p:sp>
      <p:sp>
        <p:nvSpPr>
          <p:cNvPr id="4" name="TextBox 3">
            <a:extLst>
              <a:ext uri="{FF2B5EF4-FFF2-40B4-BE49-F238E27FC236}">
                <a16:creationId xmlns:a16="http://schemas.microsoft.com/office/drawing/2014/main" id="{E9578B99-383E-4FEF-ADE3-A0FA59E161A1}"/>
              </a:ext>
            </a:extLst>
          </p:cNvPr>
          <p:cNvSpPr txBox="1"/>
          <p:nvPr/>
        </p:nvSpPr>
        <p:spPr>
          <a:xfrm>
            <a:off x="762000" y="381000"/>
            <a:ext cx="8001000" cy="2246769"/>
          </a:xfrm>
          <a:prstGeom prst="rect">
            <a:avLst/>
          </a:prstGeom>
          <a:noFill/>
        </p:spPr>
        <p:txBody>
          <a:bodyPr wrap="square">
            <a:spAutoFit/>
          </a:bodyPr>
          <a:lstStyle/>
          <a:p>
            <a:pPr marL="457200" indent="-457200">
              <a:buFont typeface="Wingdings" pitchFamily="2" charset="2"/>
              <a:buChar char="v"/>
            </a:pPr>
            <a:r>
              <a:rPr lang="en-US" sz="2800" b="1" dirty="0">
                <a:solidFill>
                  <a:srgbClr val="0000FF"/>
                </a:solidFill>
              </a:rPr>
              <a:t>Pollution: </a:t>
            </a:r>
            <a:r>
              <a:rPr lang="en-US" sz="2800" b="1" dirty="0"/>
              <a:t>It is deliberate or accidental contamination environment. Any manmade activity contributes to pollution with rapid urbanization &amp; industrialization. There has been tremendous burden on natural resources.</a:t>
            </a:r>
            <a:endParaRPr lang="en-IN" sz="2800" dirty="0"/>
          </a:p>
        </p:txBody>
      </p:sp>
      <p:sp>
        <p:nvSpPr>
          <p:cNvPr id="5" name="TextBox 4">
            <a:extLst>
              <a:ext uri="{FF2B5EF4-FFF2-40B4-BE49-F238E27FC236}">
                <a16:creationId xmlns:a16="http://schemas.microsoft.com/office/drawing/2014/main" id="{090F25B5-E4CF-4929-A0B9-5A31F27521BE}"/>
              </a:ext>
            </a:extLst>
          </p:cNvPr>
          <p:cNvSpPr txBox="1"/>
          <p:nvPr/>
        </p:nvSpPr>
        <p:spPr>
          <a:xfrm>
            <a:off x="659704" y="3810000"/>
            <a:ext cx="8103296" cy="2677656"/>
          </a:xfrm>
          <a:prstGeom prst="rect">
            <a:avLst/>
          </a:prstGeom>
          <a:noFill/>
        </p:spPr>
        <p:txBody>
          <a:bodyPr wrap="square">
            <a:spAutoFit/>
          </a:bodyPr>
          <a:lstStyle/>
          <a:p>
            <a:r>
              <a:rPr lang="en-US" sz="2800" b="1" dirty="0">
                <a:solidFill>
                  <a:srgbClr val="00B050"/>
                </a:solidFill>
                <a:sym typeface="Wingdings" pitchFamily="2" charset="2"/>
              </a:rPr>
              <a:t></a:t>
            </a:r>
            <a:r>
              <a:rPr lang="en-US" sz="2800" b="1" dirty="0">
                <a:solidFill>
                  <a:srgbClr val="00B050"/>
                </a:solidFill>
              </a:rPr>
              <a:t>Every human kind must be aware about the pollution &amp; types of pollutions. </a:t>
            </a:r>
          </a:p>
          <a:p>
            <a:r>
              <a:rPr lang="en-US" sz="2800" b="1" dirty="0">
                <a:solidFill>
                  <a:srgbClr val="00B050"/>
                </a:solidFill>
              </a:rPr>
              <a:t> </a:t>
            </a:r>
            <a:r>
              <a:rPr lang="en-US" sz="2800" b="1" dirty="0">
                <a:solidFill>
                  <a:srgbClr val="AC0498"/>
                </a:solidFill>
                <a:sym typeface="Wingdings" pitchFamily="2" charset="2"/>
              </a:rPr>
              <a:t></a:t>
            </a:r>
            <a:r>
              <a:rPr lang="en-US" sz="2800" b="1" dirty="0">
                <a:solidFill>
                  <a:srgbClr val="AC0498"/>
                </a:solidFill>
              </a:rPr>
              <a:t>All the engineers are directly or indirectly have the greater concern about environment and its types. Engineers are the best dealer of the ways &amp; means to overcome them.</a:t>
            </a:r>
            <a:endParaRPr lang="en-IN" sz="2800" dirty="0">
              <a:solidFill>
                <a:srgbClr val="AC0498"/>
              </a:solidFill>
            </a:endParaRPr>
          </a:p>
        </p:txBody>
      </p:sp>
    </p:spTree>
    <p:extLst>
      <p:ext uri="{BB962C8B-B14F-4D97-AF65-F5344CB8AC3E}">
        <p14:creationId xmlns:p14="http://schemas.microsoft.com/office/powerpoint/2010/main" val="127219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an Ecosystem?</a:t>
            </a:r>
            <a:br>
              <a:rPr lang="en-US" b="1" dirty="0"/>
            </a:br>
            <a:endParaRPr lang="en-IN" dirty="0"/>
          </a:p>
        </p:txBody>
      </p:sp>
      <p:sp>
        <p:nvSpPr>
          <p:cNvPr id="3" name="Content Placeholder 2"/>
          <p:cNvSpPr>
            <a:spLocks noGrp="1"/>
          </p:cNvSpPr>
          <p:nvPr>
            <p:ph idx="1"/>
          </p:nvPr>
        </p:nvSpPr>
        <p:spPr>
          <a:xfrm>
            <a:off x="152400" y="990600"/>
            <a:ext cx="8839200" cy="2057400"/>
          </a:xfrm>
        </p:spPr>
        <p:txBody>
          <a:bodyPr>
            <a:normAutofit fontScale="85000" lnSpcReduction="20000"/>
          </a:bodyPr>
          <a:lstStyle/>
          <a:p>
            <a:pPr algn="just"/>
            <a:r>
              <a:rPr lang="en-US" sz="2800" dirty="0">
                <a:solidFill>
                  <a:srgbClr val="002060"/>
                </a:solidFill>
              </a:rPr>
              <a:t>An ecosystem is a structural and functional unit of ecology where the living organisms interact with each other and the surrounding environment. In other words, an ecosystem is a chain of interactions between organisms and their environment. The term “Ecosystem” was first coined by </a:t>
            </a:r>
            <a:r>
              <a:rPr lang="en-US" sz="2800" dirty="0" err="1">
                <a:solidFill>
                  <a:srgbClr val="002060"/>
                </a:solidFill>
              </a:rPr>
              <a:t>A.G.Tansley</a:t>
            </a:r>
            <a:r>
              <a:rPr lang="en-US" sz="2800" dirty="0">
                <a:solidFill>
                  <a:srgbClr val="002060"/>
                </a:solidFill>
              </a:rPr>
              <a:t>, an English botanist, in 1935.</a:t>
            </a:r>
          </a:p>
          <a:p>
            <a:endParaRPr lang="en-IN" dirty="0"/>
          </a:p>
        </p:txBody>
      </p:sp>
      <p:sp>
        <p:nvSpPr>
          <p:cNvPr id="4" name="Rectangle 3"/>
          <p:cNvSpPr/>
          <p:nvPr/>
        </p:nvSpPr>
        <p:spPr>
          <a:xfrm>
            <a:off x="2979256" y="2863334"/>
            <a:ext cx="3185487" cy="369332"/>
          </a:xfrm>
          <a:prstGeom prst="rect">
            <a:avLst/>
          </a:prstGeom>
        </p:spPr>
        <p:txBody>
          <a:bodyPr wrap="none">
            <a:spAutoFit/>
          </a:bodyPr>
          <a:lstStyle/>
          <a:p>
            <a:r>
              <a:rPr lang="en-IN" b="1" dirty="0">
                <a:solidFill>
                  <a:srgbClr val="444444"/>
                </a:solidFill>
                <a:latin typeface="Poppins"/>
              </a:rPr>
              <a:t>Structure of the Ecosystem</a:t>
            </a:r>
            <a:endParaRPr lang="en-IN" b="1" i="0" dirty="0">
              <a:solidFill>
                <a:srgbClr val="444444"/>
              </a:solidFill>
              <a:effectLst/>
              <a:latin typeface="Poppins"/>
            </a:endParaRPr>
          </a:p>
        </p:txBody>
      </p:sp>
      <p:pic>
        <p:nvPicPr>
          <p:cNvPr id="5" name="Picture 4"/>
          <p:cNvPicPr>
            <a:picLocks noChangeAspect="1"/>
          </p:cNvPicPr>
          <p:nvPr/>
        </p:nvPicPr>
        <p:blipFill>
          <a:blip r:embed="rId2"/>
          <a:stretch>
            <a:fillRect/>
          </a:stretch>
        </p:blipFill>
        <p:spPr>
          <a:xfrm>
            <a:off x="1981200" y="3352800"/>
            <a:ext cx="5572125" cy="3067050"/>
          </a:xfrm>
          <a:prstGeom prst="rect">
            <a:avLst/>
          </a:prstGeom>
        </p:spPr>
      </p:pic>
    </p:spTree>
    <p:extLst>
      <p:ext uri="{BB962C8B-B14F-4D97-AF65-F5344CB8AC3E}">
        <p14:creationId xmlns:p14="http://schemas.microsoft.com/office/powerpoint/2010/main" val="4224486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Autofit/>
          </a:bodyPr>
          <a:lstStyle/>
          <a:p>
            <a:pPr marL="457200" indent="-457200">
              <a:buFont typeface="Wingdings" pitchFamily="2" charset="2"/>
              <a:buChar char="v"/>
            </a:pPr>
            <a:r>
              <a:rPr lang="en-US" sz="3200" b="1" dirty="0">
                <a:solidFill>
                  <a:srgbClr val="0000FF"/>
                </a:solidFill>
              </a:rPr>
              <a:t>Main Features of environment</a:t>
            </a:r>
          </a:p>
        </p:txBody>
      </p:sp>
      <p:sp>
        <p:nvSpPr>
          <p:cNvPr id="3" name="Content Placeholder 2"/>
          <p:cNvSpPr>
            <a:spLocks noGrp="1"/>
          </p:cNvSpPr>
          <p:nvPr>
            <p:ph idx="1"/>
          </p:nvPr>
        </p:nvSpPr>
        <p:spPr>
          <a:xfrm>
            <a:off x="457200" y="685800"/>
            <a:ext cx="8382000" cy="5943600"/>
          </a:xfrm>
        </p:spPr>
        <p:txBody>
          <a:bodyPr>
            <a:noAutofit/>
          </a:bodyPr>
          <a:lstStyle/>
          <a:p>
            <a:r>
              <a:rPr lang="en-US" sz="2800" b="1" dirty="0"/>
              <a:t>Environment includes basically of living organisms </a:t>
            </a:r>
            <a:r>
              <a:rPr lang="en-US" sz="2800" b="1" dirty="0">
                <a:solidFill>
                  <a:srgbClr val="00B050"/>
                </a:solidFill>
              </a:rPr>
              <a:t>(Biotic Factors) </a:t>
            </a:r>
            <a:r>
              <a:rPr lang="en-US" sz="2800" b="1" dirty="0"/>
              <a:t>&amp; nonliving factors </a:t>
            </a:r>
            <a:r>
              <a:rPr lang="en-US" sz="2800" b="1" dirty="0">
                <a:solidFill>
                  <a:srgbClr val="00B050"/>
                </a:solidFill>
              </a:rPr>
              <a:t>(Abiotic factors) </a:t>
            </a:r>
            <a:r>
              <a:rPr lang="en-US" sz="2800" b="1" dirty="0"/>
              <a:t>&amp; their mutual interaction. </a:t>
            </a:r>
          </a:p>
          <a:p>
            <a:r>
              <a:rPr lang="en-US" sz="2800" b="1" dirty="0">
                <a:solidFill>
                  <a:srgbClr val="AC0498"/>
                </a:solidFill>
              </a:rPr>
              <a:t>If proper balance between them then there is a healthy environment. (e.g. self sustaining ecosystem without the external interferences, especially man).</a:t>
            </a:r>
          </a:p>
          <a:p>
            <a:r>
              <a:rPr lang="en-US" sz="2800" b="1" dirty="0">
                <a:solidFill>
                  <a:srgbClr val="FF0000"/>
                </a:solidFill>
              </a:rPr>
              <a:t>Due to unbalancing between above two factors a formation of environmental science is done, which is a part of environment. (degradation of environment)</a:t>
            </a:r>
          </a:p>
          <a:p>
            <a:r>
              <a:rPr lang="en-US" sz="2800" b="1" dirty="0">
                <a:solidFill>
                  <a:srgbClr val="7030A0"/>
                </a:solidFill>
              </a:rPr>
              <a:t>(Unbalancing – e.g. when an industry discharges its waste in nearby water body, without proper treatment, there is an imbalance leading to degradation of environment &amp; imbalanced ecology)</a:t>
            </a:r>
          </a:p>
        </p:txBody>
      </p:sp>
    </p:spTree>
    <p:extLst>
      <p:ext uri="{BB962C8B-B14F-4D97-AF65-F5344CB8AC3E}">
        <p14:creationId xmlns:p14="http://schemas.microsoft.com/office/powerpoint/2010/main" val="239883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3761</TotalTime>
  <Words>3866</Words>
  <Application>Microsoft Office PowerPoint</Application>
  <PresentationFormat>On-screen Show (4:3)</PresentationFormat>
  <Paragraphs>274</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Poppins</vt:lpstr>
      <vt:lpstr>Times New Roman</vt:lpstr>
      <vt:lpstr>Wingdings</vt:lpstr>
      <vt:lpstr>Office Theme</vt:lpstr>
      <vt:lpstr>Environmental Management Sem-VIII </vt:lpstr>
      <vt:lpstr>Schema &amp; Syllabus</vt:lpstr>
      <vt:lpstr>Objectives &amp; Outcomes</vt:lpstr>
      <vt:lpstr>Syllabus</vt:lpstr>
      <vt:lpstr>Module-1</vt:lpstr>
      <vt:lpstr>Introduction &amp; Definition of Environment</vt:lpstr>
      <vt:lpstr>Types of pollutions: Air pollution, Water Pollution, Noise pollution, Land pollution </vt:lpstr>
      <vt:lpstr>What is an Ecosystem? </vt:lpstr>
      <vt:lpstr>Main Features of environment</vt:lpstr>
      <vt:lpstr>Biotic form (Any living part of an environment with which an organism might interact. Ex. Animals, plants, mushrooms, bacteria, etc. ) </vt:lpstr>
      <vt:lpstr>PowerPoint Presentation</vt:lpstr>
      <vt:lpstr>Abiotic factors (Nonliving part of the environment that influence the organism. Ex. Sunlight, heat, precipitation, humidity, wind, water current, soil type, etc.)</vt:lpstr>
      <vt:lpstr>Functions of Ecosystem </vt:lpstr>
      <vt:lpstr>Types of Ecosystem </vt:lpstr>
      <vt:lpstr>Terrestrial Ecosystem </vt:lpstr>
      <vt:lpstr>Terrestrial Ecosystems</vt:lpstr>
      <vt:lpstr>Aquatic Ecosystem </vt:lpstr>
      <vt:lpstr>Important Ecological Concepts </vt:lpstr>
      <vt:lpstr>Important Ecological Concepts </vt:lpstr>
      <vt:lpstr>Important Ecological Concepts </vt:lpstr>
      <vt:lpstr>Participants in EM </vt:lpstr>
      <vt:lpstr>Participants in EM </vt:lpstr>
      <vt:lpstr>Participants in EM </vt:lpstr>
      <vt:lpstr>Participants in EM </vt:lpstr>
      <vt:lpstr>Participants in EM </vt:lpstr>
      <vt:lpstr>Participants in EM </vt:lpstr>
      <vt:lpstr>Significance of Environment Management for Contemporary/Modern Managers </vt:lpstr>
      <vt:lpstr>PowerPoint Presentation</vt:lpstr>
      <vt:lpstr>PowerPoint Presentation</vt:lpstr>
      <vt:lpstr>PowerPoint Presentation</vt:lpstr>
      <vt:lpstr>PowerPoint Presentation</vt:lpstr>
      <vt:lpstr>PowerPoint Presentation</vt:lpstr>
      <vt:lpstr>Exercise</vt:lpstr>
      <vt:lpstr>Corporate Responsibilities: </vt:lpstr>
      <vt:lpstr>Corporate Responsibilities: </vt:lpstr>
      <vt:lpstr>Overall Benefits of Corporate Environmental Responsibility &amp; Sustainability</vt:lpstr>
      <vt:lpstr>Overall Benefits of Corporate Environmental Responsibility &amp; Sustainability</vt:lpstr>
      <vt:lpstr>Overall Benefits of Corporate Environmental Responsibility &amp; Sustainability</vt:lpstr>
      <vt:lpstr>Ethics and the Environment 🌍</vt:lpstr>
      <vt:lpstr>Principles of Environmental Ethics</vt:lpstr>
      <vt:lpstr>Principles of Environmental Ethics</vt:lpstr>
      <vt:lpstr>Ethical Issues in Environmental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Management</dc:title>
  <dc:creator>admin</dc:creator>
  <cp:lastModifiedBy>Govind Wakure</cp:lastModifiedBy>
  <cp:revision>266</cp:revision>
  <dcterms:created xsi:type="dcterms:W3CDTF">2006-08-16T00:00:00Z</dcterms:created>
  <dcterms:modified xsi:type="dcterms:W3CDTF">2025-01-30T10:31:28Z</dcterms:modified>
</cp:coreProperties>
</file>