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97" r:id="rId25"/>
    <p:sldId id="29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9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B6ABD8A-459D-4C76-A4C4-AB1A25014CB1}"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315100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6ABD8A-459D-4C76-A4C4-AB1A25014CB1}"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1188949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6ABD8A-459D-4C76-A4C4-AB1A25014CB1}"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338484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B6ABD8A-459D-4C76-A4C4-AB1A25014CB1}"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2340881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B6ABD8A-459D-4C76-A4C4-AB1A25014CB1}"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134181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B6ABD8A-459D-4C76-A4C4-AB1A25014CB1}"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12446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B6ABD8A-459D-4C76-A4C4-AB1A25014CB1}" type="datetimeFigureOut">
              <a:rPr lang="en-IN" smtClean="0"/>
              <a:t>13-02-2025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53565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B6ABD8A-459D-4C76-A4C4-AB1A25014CB1}" type="datetimeFigureOut">
              <a:rPr lang="en-IN" smtClean="0"/>
              <a:t>13-02-2025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234555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6ABD8A-459D-4C76-A4C4-AB1A25014CB1}" type="datetimeFigureOut">
              <a:rPr lang="en-IN" smtClean="0"/>
              <a:t>13-02-2025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136424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6ABD8A-459D-4C76-A4C4-AB1A25014CB1}"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190232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B6ABD8A-459D-4C76-A4C4-AB1A25014CB1}"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3882DC5-CE95-4967-8052-EA7DC742AB6C}" type="slidenum">
              <a:rPr lang="en-IN" smtClean="0"/>
              <a:t>‹#›</a:t>
            </a:fld>
            <a:endParaRPr lang="en-IN"/>
          </a:p>
        </p:txBody>
      </p:sp>
    </p:spTree>
    <p:extLst>
      <p:ext uri="{BB962C8B-B14F-4D97-AF65-F5344CB8AC3E}">
        <p14:creationId xmlns:p14="http://schemas.microsoft.com/office/powerpoint/2010/main" val="2162684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6ABD8A-459D-4C76-A4C4-AB1A25014CB1}" type="datetimeFigureOut">
              <a:rPr lang="en-IN" smtClean="0"/>
              <a:t>13-02-2025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882DC5-CE95-4967-8052-EA7DC742AB6C}" type="slidenum">
              <a:rPr lang="en-IN" smtClean="0"/>
              <a:t>‹#›</a:t>
            </a:fld>
            <a:endParaRPr lang="en-IN"/>
          </a:p>
        </p:txBody>
      </p:sp>
    </p:spTree>
    <p:extLst>
      <p:ext uri="{BB962C8B-B14F-4D97-AF65-F5344CB8AC3E}">
        <p14:creationId xmlns:p14="http://schemas.microsoft.com/office/powerpoint/2010/main" val="6300714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bing.com/videos/riverview/relatedvideo?&amp;q=Factories+and+cities+were+dumping+untreated+waste+into+the+Ganga+River%2c+making+it+highly+polluted.&amp;&amp;mid=6B1EE14F864FE83A4CC96B1EE14F864FE83A4CC9&amp;&amp;FORM=VRDGAR" TargetMode="External"/><Relationship Id="rId2" Type="http://schemas.openxmlformats.org/officeDocument/2006/relationships/hyperlink" Target="https://www.bing.com/videos/riverview/relatedvideo?q=Bhopal+Gas+Tragedy+in+1984&amp;&amp;mid=C45C1784C7793A2B5111C45C1784C7793A2B5111&amp;FORM=VCGVR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bing.com/videos/riverview/relatedvideo?q=The+Forest+Conservation+Act%2c+1980+&amp;&amp;mid=E7FCD66F10038523A090E7FCD66F10038523A090&amp;FORM=VCGVRP" TargetMode="External"/><Relationship Id="rId2" Type="http://schemas.openxmlformats.org/officeDocument/2006/relationships/hyperlink" Target="https://www.bing.com/videos/riverview/relatedvideo?&amp;q=indian+disasters&amp;&amp;mid=ED78D360852E5590C8EFED78D360852E5590C8EF&amp;&amp;FORM=VRDGAR"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5359" y="316605"/>
            <a:ext cx="9144000" cy="1494088"/>
          </a:xfrm>
        </p:spPr>
        <p:txBody>
          <a:bodyPr>
            <a:normAutofit/>
          </a:bodyPr>
          <a:lstStyle/>
          <a:p>
            <a:r>
              <a:rPr lang="en-US" sz="5400" b="1" dirty="0" smtClean="0"/>
              <a:t>Policy and Legal Aspects of EM</a:t>
            </a:r>
            <a:endParaRPr lang="en-IN" sz="5400" b="1" dirty="0"/>
          </a:p>
        </p:txBody>
      </p:sp>
      <p:sp>
        <p:nvSpPr>
          <p:cNvPr id="3" name="Subtitle 2"/>
          <p:cNvSpPr>
            <a:spLocks noGrp="1"/>
          </p:cNvSpPr>
          <p:nvPr>
            <p:ph type="subTitle" idx="1"/>
          </p:nvPr>
        </p:nvSpPr>
        <p:spPr>
          <a:xfrm>
            <a:off x="1415359" y="1727971"/>
            <a:ext cx="9144000" cy="1655762"/>
          </a:xfrm>
        </p:spPr>
        <p:txBody>
          <a:bodyPr>
            <a:normAutofit/>
          </a:bodyPr>
          <a:lstStyle/>
          <a:p>
            <a:r>
              <a:rPr lang="en-US" sz="3600" b="1" dirty="0" smtClean="0">
                <a:solidFill>
                  <a:srgbClr val="002060"/>
                </a:solidFill>
              </a:rPr>
              <a:t>Module-2</a:t>
            </a:r>
            <a:endParaRPr lang="en-IN" sz="3600" b="1" dirty="0">
              <a:solidFill>
                <a:srgbClr val="002060"/>
              </a:solidFill>
            </a:endParaRPr>
          </a:p>
        </p:txBody>
      </p:sp>
      <p:sp>
        <p:nvSpPr>
          <p:cNvPr id="4" name="Rectangle 3"/>
          <p:cNvSpPr/>
          <p:nvPr/>
        </p:nvSpPr>
        <p:spPr>
          <a:xfrm>
            <a:off x="1717140" y="2555851"/>
            <a:ext cx="9672119" cy="3046988"/>
          </a:xfrm>
          <a:prstGeom prst="rect">
            <a:avLst/>
          </a:prstGeom>
        </p:spPr>
        <p:txBody>
          <a:bodyPr wrap="square">
            <a:spAutoFit/>
          </a:bodyPr>
          <a:lstStyle/>
          <a:p>
            <a:pPr algn="just"/>
            <a:r>
              <a:rPr lang="en-US" sz="2400" b="1" u="sng" dirty="0" smtClean="0">
                <a:solidFill>
                  <a:srgbClr val="7030A0"/>
                </a:solidFill>
              </a:rPr>
              <a:t>Policy and Legal Aspects of EM: </a:t>
            </a:r>
          </a:p>
          <a:p>
            <a:pPr marL="342900" indent="-342900" algn="just">
              <a:buFont typeface="Arial" panose="020B0604020202020204" pitchFamily="34" charset="0"/>
              <a:buChar char="•"/>
            </a:pPr>
            <a:r>
              <a:rPr lang="en-US" sz="2400" dirty="0" smtClean="0"/>
              <a:t>Introduction to various Environmental Policies</a:t>
            </a:r>
          </a:p>
          <a:p>
            <a:pPr marL="342900" indent="-342900" algn="just">
              <a:buFont typeface="Arial" panose="020B0604020202020204" pitchFamily="34" charset="0"/>
              <a:buChar char="•"/>
            </a:pPr>
            <a:r>
              <a:rPr lang="en-US" sz="2400" dirty="0" smtClean="0"/>
              <a:t>Indian and International Environmental laws and legislation. </a:t>
            </a:r>
          </a:p>
          <a:p>
            <a:pPr algn="just"/>
            <a:r>
              <a:rPr lang="en-US" sz="2400" b="1" u="sng" dirty="0" smtClean="0">
                <a:solidFill>
                  <a:srgbClr val="7030A0"/>
                </a:solidFill>
              </a:rPr>
              <a:t>EM system Standards: </a:t>
            </a:r>
          </a:p>
          <a:p>
            <a:pPr marL="342900" indent="-342900" algn="just">
              <a:buFont typeface="Arial" panose="020B0604020202020204" pitchFamily="34" charset="0"/>
              <a:buChar char="•"/>
            </a:pPr>
            <a:r>
              <a:rPr lang="en-US" sz="2400" dirty="0" smtClean="0"/>
              <a:t>Core Elements</a:t>
            </a:r>
          </a:p>
          <a:p>
            <a:pPr marL="342900" indent="-342900" algn="just">
              <a:buFont typeface="Arial" panose="020B0604020202020204" pitchFamily="34" charset="0"/>
              <a:buChar char="•"/>
            </a:pPr>
            <a:r>
              <a:rPr lang="en-US" sz="2400" dirty="0" smtClean="0"/>
              <a:t>Benefits</a:t>
            </a:r>
          </a:p>
          <a:p>
            <a:pPr marL="342900" indent="-342900" algn="just">
              <a:buFont typeface="Arial" panose="020B0604020202020204" pitchFamily="34" charset="0"/>
              <a:buChar char="•"/>
            </a:pPr>
            <a:r>
              <a:rPr lang="en-US" sz="2400" dirty="0" smtClean="0"/>
              <a:t>Certification Body Assessment &amp; Documentation for EMS</a:t>
            </a:r>
          </a:p>
          <a:p>
            <a:pPr marL="342900" indent="-342900" algn="just">
              <a:buFont typeface="Arial" panose="020B0604020202020204" pitchFamily="34" charset="0"/>
              <a:buChar char="•"/>
            </a:pPr>
            <a:r>
              <a:rPr lang="en-US" sz="2400" dirty="0" smtClean="0"/>
              <a:t>ISO-14000 Standards.</a:t>
            </a:r>
            <a:endParaRPr lang="en-IN" sz="2400" dirty="0"/>
          </a:p>
        </p:txBody>
      </p:sp>
    </p:spTree>
    <p:extLst>
      <p:ext uri="{BB962C8B-B14F-4D97-AF65-F5344CB8AC3E}">
        <p14:creationId xmlns:p14="http://schemas.microsoft.com/office/powerpoint/2010/main" val="5662899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349" y="157735"/>
            <a:ext cx="10515600" cy="502141"/>
          </a:xfrm>
        </p:spPr>
        <p:txBody>
          <a:bodyPr>
            <a:normAutofit fontScale="90000"/>
          </a:bodyPr>
          <a:lstStyle/>
          <a:p>
            <a:pPr algn="ctr"/>
            <a:r>
              <a:rPr lang="en-US" b="1" dirty="0" smtClean="0">
                <a:solidFill>
                  <a:srgbClr val="00B050"/>
                </a:solidFill>
              </a:rPr>
              <a:t>Various </a:t>
            </a:r>
            <a:r>
              <a:rPr lang="en-US" b="1" dirty="0">
                <a:solidFill>
                  <a:srgbClr val="00B050"/>
                </a:solidFill>
              </a:rPr>
              <a:t>Environmental Policies</a:t>
            </a:r>
            <a:endParaRPr lang="en-IN" b="1" dirty="0">
              <a:solidFill>
                <a:srgbClr val="00B050"/>
              </a:solidFill>
            </a:endParaRPr>
          </a:p>
        </p:txBody>
      </p:sp>
      <p:sp>
        <p:nvSpPr>
          <p:cNvPr id="4" name="Rectangle 1"/>
          <p:cNvSpPr>
            <a:spLocks noGrp="1" noChangeArrowheads="1"/>
          </p:cNvSpPr>
          <p:nvPr>
            <p:ph idx="1"/>
          </p:nvPr>
        </p:nvSpPr>
        <p:spPr bwMode="auto">
          <a:xfrm>
            <a:off x="84842" y="754144"/>
            <a:ext cx="11962614" cy="627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rgbClr val="7030A0"/>
                </a:solidFill>
                <a:effectLst/>
                <a:latin typeface="Arial" panose="020B0604020202020204" pitchFamily="34" charset="0"/>
              </a:rPr>
              <a:t>Polluter Pays Principle</a:t>
            </a:r>
            <a:endParaRPr kumimoji="0" lang="en-US" altLang="en-US" sz="2400" b="0" i="0" u="none" strike="noStrike" cap="none" normalizeH="0" baseline="0" dirty="0" smtClean="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Meaning:</a:t>
            </a:r>
            <a:r>
              <a:rPr kumimoji="0" lang="en-US" altLang="en-US" sz="2400" b="0" i="0" u="none" strike="noStrike" cap="none" normalizeH="0" baseline="0" dirty="0" smtClean="0">
                <a:ln>
                  <a:noFill/>
                </a:ln>
                <a:solidFill>
                  <a:schemeClr val="tx1"/>
                </a:solidFill>
                <a:effectLst/>
                <a:latin typeface="Arial" panose="020B0604020202020204" pitchFamily="34" charset="0"/>
              </a:rPr>
              <a:t> The person or company that causes pollution must pay for the damage.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Example:</a:t>
            </a:r>
            <a:r>
              <a:rPr kumimoji="0" lang="en-US" altLang="en-US" sz="2400" b="0" i="0" u="none" strike="noStrike" cap="none" normalizeH="0" baseline="0" dirty="0" smtClean="0">
                <a:ln>
                  <a:noFill/>
                </a:ln>
                <a:solidFill>
                  <a:schemeClr val="tx1"/>
                </a:solidFill>
                <a:effectLst/>
                <a:latin typeface="Arial" panose="020B0604020202020204" pitchFamily="34" charset="0"/>
              </a:rPr>
              <a:t> A factory dumps waste into a river, making the water dirty. The government fines the factory and makes it clean up the pollution.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rgbClr val="7030A0"/>
                </a:solidFill>
                <a:effectLst/>
                <a:latin typeface="Arial" panose="020B0604020202020204" pitchFamily="34" charset="0"/>
              </a:rPr>
              <a:t>Precautionary Principle</a:t>
            </a:r>
            <a:endParaRPr kumimoji="0" lang="en-US" altLang="en-US" sz="2400" b="0" i="0" u="none" strike="noStrike" cap="none" normalizeH="0" baseline="0" dirty="0" smtClean="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Meaning:</a:t>
            </a:r>
            <a:r>
              <a:rPr kumimoji="0" lang="en-US" altLang="en-US" sz="2400" b="0" i="0" u="none" strike="noStrike" cap="none" normalizeH="0" baseline="0" dirty="0" smtClean="0">
                <a:ln>
                  <a:noFill/>
                </a:ln>
                <a:solidFill>
                  <a:schemeClr val="tx1"/>
                </a:solidFill>
                <a:effectLst/>
                <a:latin typeface="Arial" panose="020B0604020202020204" pitchFamily="34" charset="0"/>
              </a:rPr>
              <a:t> If an action might harm the environment, steps should be taken to prevent damage, even if there is no full scientific proof.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Example:</a:t>
            </a:r>
            <a:r>
              <a:rPr kumimoji="0" lang="en-US" altLang="en-US" sz="2400" b="0" i="0" u="none" strike="noStrike" cap="none" normalizeH="0" baseline="0" dirty="0" smtClean="0">
                <a:ln>
                  <a:noFill/>
                </a:ln>
                <a:solidFill>
                  <a:schemeClr val="tx1"/>
                </a:solidFill>
                <a:effectLst/>
                <a:latin typeface="Arial" panose="020B0604020202020204" pitchFamily="34" charset="0"/>
              </a:rPr>
              <a:t> A new chemical is found to possibly harm fish in lakes. The government bans it until further studies prove it is safe.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rgbClr val="7030A0"/>
                </a:solidFill>
                <a:effectLst/>
                <a:latin typeface="Arial" panose="020B0604020202020204" pitchFamily="34" charset="0"/>
              </a:rPr>
              <a:t>Sustainable Development Policy</a:t>
            </a:r>
            <a:endParaRPr kumimoji="0" lang="en-US" altLang="en-US" sz="2400" b="0" i="0" u="none" strike="noStrike" cap="none" normalizeH="0" baseline="0" dirty="0" smtClean="0">
              <a:ln>
                <a:noFill/>
              </a:ln>
              <a:solidFill>
                <a:srgbClr val="7030A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Meaning:</a:t>
            </a:r>
            <a:r>
              <a:rPr kumimoji="0" lang="en-US" altLang="en-US" sz="2400" b="0" i="0" u="none" strike="noStrike" cap="none" normalizeH="0" baseline="0" dirty="0" smtClean="0">
                <a:ln>
                  <a:noFill/>
                </a:ln>
                <a:solidFill>
                  <a:schemeClr val="tx1"/>
                </a:solidFill>
                <a:effectLst/>
                <a:latin typeface="Arial" panose="020B0604020202020204" pitchFamily="34" charset="0"/>
              </a:rPr>
              <a:t> Using natural resources in a way that meets today's needs without harming future generations.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Example:</a:t>
            </a:r>
            <a:r>
              <a:rPr kumimoji="0" lang="en-US" altLang="en-US" sz="2400" b="0" i="0" u="none" strike="noStrike" cap="none" normalizeH="0" baseline="0" dirty="0" smtClean="0">
                <a:ln>
                  <a:noFill/>
                </a:ln>
                <a:solidFill>
                  <a:schemeClr val="tx1"/>
                </a:solidFill>
                <a:effectLst/>
                <a:latin typeface="Arial" panose="020B0604020202020204" pitchFamily="34" charset="0"/>
              </a:rPr>
              <a:t> A company plants new trees for every tree it cuts down, ensuring forests remain for the future.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68326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349" y="157735"/>
            <a:ext cx="10515600" cy="502141"/>
          </a:xfrm>
        </p:spPr>
        <p:txBody>
          <a:bodyPr>
            <a:normAutofit fontScale="90000"/>
          </a:bodyPr>
          <a:lstStyle/>
          <a:p>
            <a:pPr algn="ctr"/>
            <a:r>
              <a:rPr lang="en-US" b="1" dirty="0" smtClean="0">
                <a:solidFill>
                  <a:srgbClr val="00B050"/>
                </a:solidFill>
              </a:rPr>
              <a:t>Various </a:t>
            </a:r>
            <a:r>
              <a:rPr lang="en-US" b="1" dirty="0">
                <a:solidFill>
                  <a:srgbClr val="00B050"/>
                </a:solidFill>
              </a:rPr>
              <a:t>Environmental Policies</a:t>
            </a:r>
            <a:endParaRPr lang="en-IN" b="1" dirty="0">
              <a:solidFill>
                <a:srgbClr val="00B050"/>
              </a:solidFill>
            </a:endParaRPr>
          </a:p>
        </p:txBody>
      </p:sp>
      <p:sp>
        <p:nvSpPr>
          <p:cNvPr id="7" name="Rectangle 2"/>
          <p:cNvSpPr>
            <a:spLocks noGrp="1" noChangeArrowheads="1"/>
          </p:cNvSpPr>
          <p:nvPr>
            <p:ph idx="1"/>
          </p:nvPr>
        </p:nvSpPr>
        <p:spPr bwMode="auto">
          <a:xfrm>
            <a:off x="159470" y="820946"/>
            <a:ext cx="11812571" cy="5970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rgbClr val="7030A0"/>
                </a:solidFill>
                <a:effectLst/>
                <a:latin typeface="Arial" panose="020B0604020202020204" pitchFamily="34" charset="0"/>
              </a:rPr>
              <a:t>Public Participation Policy</a:t>
            </a:r>
            <a:endParaRPr kumimoji="0" lang="en-US" altLang="en-US" sz="2600" b="0" i="0" u="none" strike="noStrike" cap="none" normalizeH="0" baseline="0" dirty="0" smtClean="0">
              <a:ln>
                <a:noFill/>
              </a:ln>
              <a:solidFill>
                <a:srgbClr val="7030A0"/>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chemeClr val="tx1"/>
                </a:solidFill>
                <a:effectLst/>
                <a:latin typeface="Arial" panose="020B0604020202020204" pitchFamily="34" charset="0"/>
              </a:rPr>
              <a:t>Meaning:</a:t>
            </a:r>
            <a:r>
              <a:rPr kumimoji="0" lang="en-US" altLang="en-US" sz="2600" b="0" i="0" u="none" strike="noStrike" cap="none" normalizeH="0" baseline="0" dirty="0" smtClean="0">
                <a:ln>
                  <a:noFill/>
                </a:ln>
                <a:solidFill>
                  <a:schemeClr val="tx1"/>
                </a:solidFill>
                <a:effectLst/>
                <a:latin typeface="Arial" panose="020B0604020202020204" pitchFamily="34" charset="0"/>
              </a:rPr>
              <a:t> People should have a say in decisions that affect the environment.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chemeClr val="tx1"/>
                </a:solidFill>
                <a:effectLst/>
                <a:latin typeface="Arial" panose="020B0604020202020204" pitchFamily="34" charset="0"/>
              </a:rPr>
              <a:t>Example:</a:t>
            </a:r>
            <a:r>
              <a:rPr kumimoji="0" lang="en-US" altLang="en-US" sz="2600" b="0" i="0" u="none" strike="noStrike" cap="none" normalizeH="0" baseline="0" dirty="0" smtClean="0">
                <a:ln>
                  <a:noFill/>
                </a:ln>
                <a:solidFill>
                  <a:schemeClr val="tx1"/>
                </a:solidFill>
                <a:effectLst/>
                <a:latin typeface="Arial" panose="020B0604020202020204" pitchFamily="34" charset="0"/>
              </a:rPr>
              <a:t> Before building a new dam, the government holds meetings to hear concerns from local communities.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rgbClr val="7030A0"/>
                </a:solidFill>
                <a:effectLst/>
                <a:latin typeface="Arial" panose="020B0604020202020204" pitchFamily="34" charset="0"/>
              </a:rPr>
              <a:t>Conservation of Natural Resources Policy</a:t>
            </a:r>
            <a:endParaRPr kumimoji="0" lang="en-US" altLang="en-US" sz="2600" b="0" i="0" u="none" strike="noStrike" cap="none" normalizeH="0" baseline="0" dirty="0" smtClean="0">
              <a:ln>
                <a:noFill/>
              </a:ln>
              <a:solidFill>
                <a:srgbClr val="7030A0"/>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chemeClr val="tx1"/>
                </a:solidFill>
                <a:effectLst/>
                <a:latin typeface="Arial" panose="020B0604020202020204" pitchFamily="34" charset="0"/>
              </a:rPr>
              <a:t>Meaning:</a:t>
            </a:r>
            <a:r>
              <a:rPr kumimoji="0" lang="en-US" altLang="en-US" sz="2600" b="0" i="0" u="none" strike="noStrike" cap="none" normalizeH="0" baseline="0" dirty="0" smtClean="0">
                <a:ln>
                  <a:noFill/>
                </a:ln>
                <a:solidFill>
                  <a:schemeClr val="tx1"/>
                </a:solidFill>
                <a:effectLst/>
                <a:latin typeface="Arial" panose="020B0604020202020204" pitchFamily="34" charset="0"/>
              </a:rPr>
              <a:t> Protecting natural resources like water, forests, and wildlife.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chemeClr val="tx1"/>
                </a:solidFill>
                <a:effectLst/>
                <a:latin typeface="Arial" panose="020B0604020202020204" pitchFamily="34" charset="0"/>
              </a:rPr>
              <a:t>Example:</a:t>
            </a:r>
            <a:r>
              <a:rPr kumimoji="0" lang="en-US" altLang="en-US" sz="2600" b="0" i="0" u="none" strike="noStrike" cap="none" normalizeH="0" baseline="0" dirty="0" smtClean="0">
                <a:ln>
                  <a:noFill/>
                </a:ln>
                <a:solidFill>
                  <a:schemeClr val="tx1"/>
                </a:solidFill>
                <a:effectLst/>
                <a:latin typeface="Arial" panose="020B0604020202020204" pitchFamily="34" charset="0"/>
              </a:rPr>
              <a:t> A law is passed to ban hunting rare animals to protect them from short-lived.</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rgbClr val="7030A0"/>
                </a:solidFill>
                <a:effectLst/>
                <a:latin typeface="Arial" panose="020B0604020202020204" pitchFamily="34" charset="0"/>
              </a:rPr>
              <a:t>Waste Management Policy</a:t>
            </a:r>
            <a:endParaRPr kumimoji="0" lang="en-US" altLang="en-US" sz="2600" b="0" i="0" u="none" strike="noStrike" cap="none" normalizeH="0" baseline="0" dirty="0" smtClean="0">
              <a:ln>
                <a:noFill/>
              </a:ln>
              <a:solidFill>
                <a:srgbClr val="7030A0"/>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chemeClr val="tx1"/>
                </a:solidFill>
                <a:effectLst/>
                <a:latin typeface="Arial" panose="020B0604020202020204" pitchFamily="34" charset="0"/>
              </a:rPr>
              <a:t>Meaning:</a:t>
            </a:r>
            <a:r>
              <a:rPr kumimoji="0" lang="en-US" altLang="en-US" sz="2600" b="0" i="0" u="none" strike="noStrike" cap="none" normalizeH="0" baseline="0" dirty="0" smtClean="0">
                <a:ln>
                  <a:noFill/>
                </a:ln>
                <a:solidFill>
                  <a:schemeClr val="tx1"/>
                </a:solidFill>
                <a:effectLst/>
                <a:latin typeface="Arial" panose="020B0604020202020204" pitchFamily="34" charset="0"/>
              </a:rPr>
              <a:t> Managing waste properly to reduce pollution and promote recycling.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smtClean="0">
                <a:ln>
                  <a:noFill/>
                </a:ln>
                <a:solidFill>
                  <a:schemeClr val="tx1"/>
                </a:solidFill>
                <a:effectLst/>
                <a:latin typeface="Arial" panose="020B0604020202020204" pitchFamily="34" charset="0"/>
              </a:rPr>
              <a:t>Example:</a:t>
            </a:r>
            <a:r>
              <a:rPr kumimoji="0" lang="en-US" altLang="en-US" sz="2600" b="0" i="0" u="none" strike="noStrike" cap="none" normalizeH="0" baseline="0" dirty="0" smtClean="0">
                <a:ln>
                  <a:noFill/>
                </a:ln>
                <a:solidFill>
                  <a:schemeClr val="tx1"/>
                </a:solidFill>
                <a:effectLst/>
                <a:latin typeface="Arial" panose="020B0604020202020204" pitchFamily="34" charset="0"/>
              </a:rPr>
              <a:t> Cities introduce recycling programs where people separate plastic, paper, and organic waste for better disposal.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90148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349" y="157735"/>
            <a:ext cx="10515600" cy="502141"/>
          </a:xfrm>
        </p:spPr>
        <p:txBody>
          <a:bodyPr>
            <a:normAutofit fontScale="90000"/>
          </a:bodyPr>
          <a:lstStyle/>
          <a:p>
            <a:pPr algn="ctr"/>
            <a:r>
              <a:rPr lang="en-US" b="1" dirty="0" smtClean="0">
                <a:solidFill>
                  <a:srgbClr val="00B050"/>
                </a:solidFill>
              </a:rPr>
              <a:t>Various </a:t>
            </a:r>
            <a:r>
              <a:rPr lang="en-US" b="1" dirty="0">
                <a:solidFill>
                  <a:srgbClr val="00B050"/>
                </a:solidFill>
              </a:rPr>
              <a:t>Environmental Policies</a:t>
            </a:r>
            <a:endParaRPr lang="en-IN" b="1" dirty="0">
              <a:solidFill>
                <a:srgbClr val="00B050"/>
              </a:solidFill>
            </a:endParaRPr>
          </a:p>
        </p:txBody>
      </p:sp>
      <p:sp>
        <p:nvSpPr>
          <p:cNvPr id="3" name="Content Placeholder 2"/>
          <p:cNvSpPr>
            <a:spLocks noGrp="1"/>
          </p:cNvSpPr>
          <p:nvPr>
            <p:ph idx="1"/>
          </p:nvPr>
        </p:nvSpPr>
        <p:spPr>
          <a:xfrm>
            <a:off x="385714" y="1297724"/>
            <a:ext cx="11105560" cy="4914540"/>
          </a:xfrm>
        </p:spPr>
        <p:txBody>
          <a:bodyPr/>
          <a:lstStyle/>
          <a:p>
            <a:r>
              <a:rPr lang="en-US" b="1" dirty="0" smtClean="0"/>
              <a:t>Renewable Energy Policy</a:t>
            </a:r>
            <a:endParaRPr lang="en-US" dirty="0" smtClean="0"/>
          </a:p>
          <a:p>
            <a:r>
              <a:rPr lang="en-US" b="1" dirty="0" smtClean="0"/>
              <a:t>Meaning:</a:t>
            </a:r>
            <a:r>
              <a:rPr lang="en-US" dirty="0" smtClean="0"/>
              <a:t> Encouraging the use of clean energy sources like wind, solar, and hydro instead of fossil fuels.</a:t>
            </a:r>
          </a:p>
          <a:p>
            <a:r>
              <a:rPr lang="en-US" b="1" dirty="0" smtClean="0"/>
              <a:t>Example:</a:t>
            </a:r>
            <a:r>
              <a:rPr lang="en-US" dirty="0" smtClean="0"/>
              <a:t> The government gives subsidies to people who install solar panels on their homes.</a:t>
            </a:r>
          </a:p>
          <a:p>
            <a:endParaRPr lang="en-IN" dirty="0"/>
          </a:p>
        </p:txBody>
      </p:sp>
    </p:spTree>
    <p:extLst>
      <p:ext uri="{BB962C8B-B14F-4D97-AF65-F5344CB8AC3E}">
        <p14:creationId xmlns:p14="http://schemas.microsoft.com/office/powerpoint/2010/main" val="2806472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81" y="365125"/>
            <a:ext cx="12104017" cy="1325563"/>
          </a:xfrm>
        </p:spPr>
        <p:txBody>
          <a:bodyPr>
            <a:normAutofit/>
          </a:bodyPr>
          <a:lstStyle/>
          <a:p>
            <a:pPr algn="ctr"/>
            <a:r>
              <a:rPr lang="en-US" sz="3600" b="1" dirty="0">
                <a:solidFill>
                  <a:srgbClr val="00B050"/>
                </a:solidFill>
              </a:rPr>
              <a:t>Indian and International Environmental laws and legislation. </a:t>
            </a:r>
            <a:r>
              <a:rPr lang="en-US" sz="3600" dirty="0">
                <a:solidFill>
                  <a:srgbClr val="00B050"/>
                </a:solidFill>
              </a:rPr>
              <a:t/>
            </a:r>
            <a:br>
              <a:rPr lang="en-US" sz="3600" dirty="0">
                <a:solidFill>
                  <a:srgbClr val="00B050"/>
                </a:solidFill>
              </a:rPr>
            </a:br>
            <a:endParaRPr lang="en-IN" sz="3600" dirty="0">
              <a:solidFill>
                <a:srgbClr val="00B050"/>
              </a:solidFill>
            </a:endParaRPr>
          </a:p>
        </p:txBody>
      </p:sp>
      <p:sp>
        <p:nvSpPr>
          <p:cNvPr id="4" name="Rectangle 1"/>
          <p:cNvSpPr>
            <a:spLocks noGrp="1" noChangeArrowheads="1"/>
          </p:cNvSpPr>
          <p:nvPr>
            <p:ph idx="1"/>
          </p:nvPr>
        </p:nvSpPr>
        <p:spPr bwMode="auto">
          <a:xfrm>
            <a:off x="-1" y="1701440"/>
            <a:ext cx="732462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The Environment Protection Act, 1986</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Purpose:</a:t>
            </a:r>
            <a:r>
              <a:rPr kumimoji="0" lang="en-US" altLang="en-US" sz="1800" b="0" i="0" u="none" strike="noStrike" cap="none" normalizeH="0" baseline="0" smtClean="0">
                <a:ln>
                  <a:noFill/>
                </a:ln>
                <a:solidFill>
                  <a:schemeClr val="tx1"/>
                </a:solidFill>
                <a:effectLst/>
                <a:latin typeface="Arial" panose="020B0604020202020204" pitchFamily="34" charset="0"/>
              </a:rPr>
              <a:t> Gives the government power to take action to protect the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Example:</a:t>
            </a:r>
            <a:r>
              <a:rPr kumimoji="0" lang="en-US" altLang="en-US" sz="1800" b="0" i="0" u="none" strike="noStrike" cap="none" normalizeH="0" baseline="0" smtClean="0">
                <a:ln>
                  <a:noFill/>
                </a:ln>
                <a:solidFill>
                  <a:schemeClr val="tx1"/>
                </a:solidFill>
                <a:effectLst/>
                <a:latin typeface="Arial" panose="020B0604020202020204" pitchFamily="34" charset="0"/>
              </a:rPr>
              <a:t> After the Bhopal Gas Tragedy in 1984, this law was passed to prevent similar disasters by regulating industries.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The Air (Prevention and Control of Pollution) Act, 1981</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Purpose:</a:t>
            </a:r>
            <a:r>
              <a:rPr kumimoji="0" lang="en-US" altLang="en-US" sz="1800" b="0" i="0" u="none" strike="noStrike" cap="none" normalizeH="0" baseline="0" smtClean="0">
                <a:ln>
                  <a:noFill/>
                </a:ln>
                <a:solidFill>
                  <a:schemeClr val="tx1"/>
                </a:solidFill>
                <a:effectLst/>
                <a:latin typeface="Arial" panose="020B0604020202020204" pitchFamily="34" charset="0"/>
              </a:rPr>
              <a:t> Controls air pollution by setting limits on emissions from industries and vehicles.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Example:</a:t>
            </a:r>
            <a:r>
              <a:rPr kumimoji="0" lang="en-US" altLang="en-US" sz="1800" b="0" i="0" u="none" strike="noStrike" cap="none" normalizeH="0" baseline="0" smtClean="0">
                <a:ln>
                  <a:noFill/>
                </a:ln>
                <a:solidFill>
                  <a:schemeClr val="tx1"/>
                </a:solidFill>
                <a:effectLst/>
                <a:latin typeface="Arial" panose="020B0604020202020204" pitchFamily="34" charset="0"/>
              </a:rPr>
              <a:t> The Delhi government banned older diesel vehicles and introduced the Odd-Even rule to control air pollution.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The Water (Prevention and Control of Pollution) Act, 1974</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Purpose:</a:t>
            </a:r>
            <a:r>
              <a:rPr kumimoji="0" lang="en-US" altLang="en-US" sz="1800" b="0" i="0" u="none" strike="noStrike" cap="none" normalizeH="0" baseline="0" smtClean="0">
                <a:ln>
                  <a:noFill/>
                </a:ln>
                <a:solidFill>
                  <a:schemeClr val="tx1"/>
                </a:solidFill>
                <a:effectLst/>
                <a:latin typeface="Arial" panose="020B0604020202020204" pitchFamily="34" charset="0"/>
              </a:rPr>
              <a:t> Prevents water pollution by controlling wastewater discharge from industries.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Example:</a:t>
            </a:r>
            <a:r>
              <a:rPr kumimoji="0" lang="en-US" altLang="en-US" sz="1800" b="0" i="0" u="none" strike="noStrike" cap="none" normalizeH="0" baseline="0" smtClean="0">
                <a:ln>
                  <a:noFill/>
                </a:ln>
                <a:solidFill>
                  <a:schemeClr val="tx1"/>
                </a:solidFill>
                <a:effectLst/>
                <a:latin typeface="Arial" panose="020B0604020202020204" pitchFamily="34" charset="0"/>
              </a:rPr>
              <a:t> Factories near the Ganga River are monitored to stop them from dumping waste into the river.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7550871" y="1701440"/>
            <a:ext cx="4223208" cy="1200329"/>
          </a:xfrm>
          <a:prstGeom prst="rect">
            <a:avLst/>
          </a:prstGeom>
        </p:spPr>
        <p:txBody>
          <a:bodyPr wrap="square">
            <a:spAutoFit/>
          </a:bodyPr>
          <a:lstStyle/>
          <a:p>
            <a:r>
              <a:rPr lang="en-IN" dirty="0" smtClean="0"/>
              <a:t>https://www.bing.com/videos/riverview/relatedvideo?q=Bhopal+Gas+Tragedy+in+1984&amp;&amp;mid=C45C1784C7793A2B5111C45C1784C7793A2B5111&amp;FORM=VCGVRP</a:t>
            </a:r>
            <a:endParaRPr lang="en-IN" dirty="0"/>
          </a:p>
        </p:txBody>
      </p:sp>
      <p:sp>
        <p:nvSpPr>
          <p:cNvPr id="7" name="Rectangle 6"/>
          <p:cNvSpPr/>
          <p:nvPr/>
        </p:nvSpPr>
        <p:spPr>
          <a:xfrm>
            <a:off x="7550871" y="2901769"/>
            <a:ext cx="1279517" cy="369332"/>
          </a:xfrm>
          <a:prstGeom prst="rect">
            <a:avLst/>
          </a:prstGeom>
        </p:spPr>
        <p:txBody>
          <a:bodyPr wrap="none">
            <a:spAutoFit/>
          </a:bodyPr>
          <a:lstStyle/>
          <a:p>
            <a:r>
              <a:rPr lang="en-IN" dirty="0" smtClean="0">
                <a:hlinkClick r:id="rId2"/>
              </a:rPr>
              <a:t>Bing Videos</a:t>
            </a:r>
            <a:endParaRPr lang="en-IN" dirty="0"/>
          </a:p>
        </p:txBody>
      </p:sp>
      <p:sp>
        <p:nvSpPr>
          <p:cNvPr id="8" name="Rectangle 7"/>
          <p:cNvSpPr/>
          <p:nvPr/>
        </p:nvSpPr>
        <p:spPr>
          <a:xfrm>
            <a:off x="7643260" y="5289951"/>
            <a:ext cx="1279517" cy="369332"/>
          </a:xfrm>
          <a:prstGeom prst="rect">
            <a:avLst/>
          </a:prstGeom>
        </p:spPr>
        <p:txBody>
          <a:bodyPr wrap="none">
            <a:spAutoFit/>
          </a:bodyPr>
          <a:lstStyle/>
          <a:p>
            <a:r>
              <a:rPr lang="en-IN" dirty="0" smtClean="0">
                <a:hlinkClick r:id="rId3"/>
              </a:rPr>
              <a:t>Bing Videos</a:t>
            </a:r>
            <a:endParaRPr lang="en-IN" dirty="0"/>
          </a:p>
        </p:txBody>
      </p:sp>
      <p:sp>
        <p:nvSpPr>
          <p:cNvPr id="9" name="Rectangle 8"/>
          <p:cNvSpPr/>
          <p:nvPr/>
        </p:nvSpPr>
        <p:spPr>
          <a:xfrm>
            <a:off x="7550871" y="3535625"/>
            <a:ext cx="4477731" cy="1754326"/>
          </a:xfrm>
          <a:prstGeom prst="rect">
            <a:avLst/>
          </a:prstGeom>
        </p:spPr>
        <p:txBody>
          <a:bodyPr wrap="square">
            <a:spAutoFit/>
          </a:bodyPr>
          <a:lstStyle/>
          <a:p>
            <a:r>
              <a:rPr lang="en-IN" dirty="0" smtClean="0"/>
              <a:t>https://www.bing.com/videos/riverview/relatedvideo?&amp;q=Factories+and+cities+were+dumping+untreated+waste+into+the+Ganga+River%2c+making+it+highly+polluted.&amp;&amp;mid=6B1EE14F864FE83A4CC96B1EE14F864FE83A4CC9&amp;&amp;FORM=VRDGAR</a:t>
            </a:r>
            <a:endParaRPr lang="en-IN" dirty="0"/>
          </a:p>
        </p:txBody>
      </p:sp>
    </p:spTree>
    <p:extLst>
      <p:ext uri="{BB962C8B-B14F-4D97-AF65-F5344CB8AC3E}">
        <p14:creationId xmlns:p14="http://schemas.microsoft.com/office/powerpoint/2010/main" val="1946031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48" y="365125"/>
            <a:ext cx="11924908" cy="1325563"/>
          </a:xfrm>
        </p:spPr>
        <p:txBody>
          <a:bodyPr>
            <a:normAutofit fontScale="90000"/>
          </a:bodyPr>
          <a:lstStyle/>
          <a:p>
            <a:r>
              <a:rPr lang="en-US" sz="4000" b="1" dirty="0">
                <a:solidFill>
                  <a:srgbClr val="00B050"/>
                </a:solidFill>
              </a:rPr>
              <a:t>Indian and International Environmental laws and legislation. </a:t>
            </a:r>
            <a:r>
              <a:rPr lang="en-US" dirty="0">
                <a:solidFill>
                  <a:srgbClr val="00B050"/>
                </a:solidFill>
              </a:rPr>
              <a:t/>
            </a:r>
            <a:br>
              <a:rPr lang="en-US" dirty="0">
                <a:solidFill>
                  <a:srgbClr val="00B050"/>
                </a:solidFill>
              </a:rPr>
            </a:br>
            <a:endParaRPr lang="en-IN" dirty="0"/>
          </a:p>
        </p:txBody>
      </p:sp>
      <p:sp>
        <p:nvSpPr>
          <p:cNvPr id="4" name="Rectangle 1"/>
          <p:cNvSpPr>
            <a:spLocks noGrp="1" noChangeArrowheads="1"/>
          </p:cNvSpPr>
          <p:nvPr>
            <p:ph idx="1"/>
          </p:nvPr>
        </p:nvSpPr>
        <p:spPr bwMode="auto">
          <a:xfrm>
            <a:off x="206604" y="1231495"/>
            <a:ext cx="7627070"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The Wildlife Protection Act, 1972</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Purpose:</a:t>
            </a:r>
            <a:r>
              <a:rPr kumimoji="0" lang="en-US" altLang="en-US" sz="2000" b="0" i="0" u="none" strike="noStrike" cap="none" normalizeH="0" baseline="0" dirty="0" smtClean="0">
                <a:ln>
                  <a:noFill/>
                </a:ln>
                <a:solidFill>
                  <a:schemeClr val="tx1"/>
                </a:solidFill>
                <a:effectLst/>
                <a:latin typeface="Arial" panose="020B0604020202020204" pitchFamily="34" charset="0"/>
              </a:rPr>
              <a:t> Protects animals, birds, and plants by creating wildlife sanctuaries and national parks.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Example:</a:t>
            </a:r>
            <a:r>
              <a:rPr kumimoji="0" lang="en-US" altLang="en-US" sz="2000" b="0" i="0" u="none" strike="noStrike" cap="none" normalizeH="0" baseline="0" dirty="0" smtClean="0">
                <a:ln>
                  <a:noFill/>
                </a:ln>
                <a:solidFill>
                  <a:schemeClr val="tx1"/>
                </a:solidFill>
                <a:effectLst/>
                <a:latin typeface="Arial" panose="020B0604020202020204" pitchFamily="34" charset="0"/>
              </a:rPr>
              <a:t> The law helped save the Bengal tiger by setting up </a:t>
            </a:r>
            <a:r>
              <a:rPr kumimoji="0" lang="en-US" altLang="en-US" sz="2000" b="1" i="0" u="none" strike="noStrike" cap="none" normalizeH="0" baseline="0" dirty="0" smtClean="0">
                <a:ln>
                  <a:noFill/>
                </a:ln>
                <a:solidFill>
                  <a:schemeClr val="tx1"/>
                </a:solidFill>
                <a:effectLst/>
                <a:latin typeface="Arial" panose="020B0604020202020204" pitchFamily="34" charset="0"/>
              </a:rPr>
              <a:t>Project Tiger</a:t>
            </a:r>
            <a:r>
              <a:rPr kumimoji="0" lang="en-US" altLang="en-US" sz="2000" b="0" i="0" u="none" strike="noStrike" cap="none" normalizeH="0" baseline="0" dirty="0" smtClean="0">
                <a:ln>
                  <a:noFill/>
                </a:ln>
                <a:solidFill>
                  <a:schemeClr val="tx1"/>
                </a:solidFill>
                <a:effectLst/>
                <a:latin typeface="Arial" panose="020B0604020202020204" pitchFamily="34" charset="0"/>
              </a:rPr>
              <a:t> and banning hunting.</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The Forest Conservation Act, 1980</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Purpose:</a:t>
            </a:r>
            <a:r>
              <a:rPr kumimoji="0" lang="en-US" altLang="en-US" sz="2000" b="0" i="0" u="none" strike="noStrike" cap="none" normalizeH="0" baseline="0" dirty="0" smtClean="0">
                <a:ln>
                  <a:noFill/>
                </a:ln>
                <a:solidFill>
                  <a:schemeClr val="tx1"/>
                </a:solidFill>
                <a:effectLst/>
                <a:latin typeface="Arial" panose="020B0604020202020204" pitchFamily="34" charset="0"/>
              </a:rPr>
              <a:t> Restricts the use of forest land for non-forest activities to protect trees and wildlife.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Example:</a:t>
            </a:r>
            <a:r>
              <a:rPr kumimoji="0" lang="en-US" altLang="en-US" sz="2000" b="0" i="0" u="none" strike="noStrike" cap="none" normalizeH="0" baseline="0" dirty="0" smtClean="0">
                <a:ln>
                  <a:noFill/>
                </a:ln>
                <a:solidFill>
                  <a:schemeClr val="tx1"/>
                </a:solidFill>
                <a:effectLst/>
                <a:latin typeface="Arial" panose="020B0604020202020204" pitchFamily="34" charset="0"/>
              </a:rPr>
              <a:t> Mining projects in forest areas need special approval before cutting trees.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The National Green Tribunal (NGT) Act, 2010</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Purpose:</a:t>
            </a:r>
            <a:r>
              <a:rPr kumimoji="0" lang="en-US" altLang="en-US" sz="2000" b="0" i="0" u="none" strike="noStrike" cap="none" normalizeH="0" baseline="0" dirty="0" smtClean="0">
                <a:ln>
                  <a:noFill/>
                </a:ln>
                <a:solidFill>
                  <a:schemeClr val="tx1"/>
                </a:solidFill>
                <a:effectLst/>
                <a:latin typeface="Arial" panose="020B0604020202020204" pitchFamily="34" charset="0"/>
              </a:rPr>
              <a:t> Establishes a special court to handle environmental cases quickly.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Example:</a:t>
            </a:r>
            <a:r>
              <a:rPr kumimoji="0" lang="en-US" altLang="en-US" sz="2000" b="0" i="0" u="none" strike="noStrike" cap="none" normalizeH="0" baseline="0" dirty="0" smtClean="0">
                <a:ln>
                  <a:noFill/>
                </a:ln>
                <a:solidFill>
                  <a:schemeClr val="tx1"/>
                </a:solidFill>
                <a:effectLst/>
                <a:latin typeface="Arial" panose="020B0604020202020204" pitchFamily="34" charset="0"/>
              </a:rPr>
              <a:t> NGT ordered a ban on plastic in some states to reduce pollution.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8248453" y="1831194"/>
            <a:ext cx="3629319" cy="1477328"/>
          </a:xfrm>
          <a:prstGeom prst="rect">
            <a:avLst/>
          </a:prstGeom>
        </p:spPr>
        <p:txBody>
          <a:bodyPr wrap="square">
            <a:spAutoFit/>
          </a:bodyPr>
          <a:lstStyle/>
          <a:p>
            <a:r>
              <a:rPr lang="en-IN" dirty="0" smtClean="0"/>
              <a:t>https://www.bing.com/videos/riverview/relatedvideo?&amp;q=indian+disasters&amp;&amp;mid=ED78D360852E5590C8EFED78D360852E5590C8EF&amp;&amp;FORM=VRDGAR</a:t>
            </a:r>
            <a:endParaRPr lang="en-IN" dirty="0"/>
          </a:p>
        </p:txBody>
      </p:sp>
      <p:sp>
        <p:nvSpPr>
          <p:cNvPr id="6" name="Rectangle 5"/>
          <p:cNvSpPr/>
          <p:nvPr/>
        </p:nvSpPr>
        <p:spPr>
          <a:xfrm>
            <a:off x="8248453" y="3449028"/>
            <a:ext cx="1279517" cy="369332"/>
          </a:xfrm>
          <a:prstGeom prst="rect">
            <a:avLst/>
          </a:prstGeom>
        </p:spPr>
        <p:txBody>
          <a:bodyPr wrap="none">
            <a:spAutoFit/>
          </a:bodyPr>
          <a:lstStyle/>
          <a:p>
            <a:r>
              <a:rPr lang="en-IN" dirty="0" smtClean="0">
                <a:hlinkClick r:id="rId2"/>
              </a:rPr>
              <a:t>Bing Videos</a:t>
            </a:r>
            <a:endParaRPr lang="en-IN" dirty="0"/>
          </a:p>
        </p:txBody>
      </p:sp>
      <p:sp>
        <p:nvSpPr>
          <p:cNvPr id="8" name="Rectangle 7"/>
          <p:cNvSpPr/>
          <p:nvPr/>
        </p:nvSpPr>
        <p:spPr>
          <a:xfrm>
            <a:off x="8248452" y="4403177"/>
            <a:ext cx="1279517" cy="369332"/>
          </a:xfrm>
          <a:prstGeom prst="rect">
            <a:avLst/>
          </a:prstGeom>
        </p:spPr>
        <p:txBody>
          <a:bodyPr wrap="none">
            <a:spAutoFit/>
          </a:bodyPr>
          <a:lstStyle/>
          <a:p>
            <a:r>
              <a:rPr lang="en-IN" dirty="0">
                <a:hlinkClick r:id="rId3"/>
              </a:rPr>
              <a:t>Bing Videos</a:t>
            </a:r>
            <a:endParaRPr lang="en-IN" dirty="0"/>
          </a:p>
        </p:txBody>
      </p:sp>
    </p:spTree>
    <p:extLst>
      <p:ext uri="{BB962C8B-B14F-4D97-AF65-F5344CB8AC3E}">
        <p14:creationId xmlns:p14="http://schemas.microsoft.com/office/powerpoint/2010/main" val="33066177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7030A0"/>
                </a:solidFill>
              </a:rPr>
              <a:t>EM system Standards: </a:t>
            </a:r>
            <a:br>
              <a:rPr lang="en-US" b="1" u="sng" dirty="0">
                <a:solidFill>
                  <a:srgbClr val="7030A0"/>
                </a:solidFill>
              </a:rPr>
            </a:br>
            <a:endParaRPr lang="en-IN" dirty="0"/>
          </a:p>
        </p:txBody>
      </p:sp>
      <p:sp>
        <p:nvSpPr>
          <p:cNvPr id="3" name="Content Placeholder 2"/>
          <p:cNvSpPr>
            <a:spLocks noGrp="1"/>
          </p:cNvSpPr>
          <p:nvPr>
            <p:ph idx="1"/>
          </p:nvPr>
        </p:nvSpPr>
        <p:spPr/>
        <p:txBody>
          <a:bodyPr/>
          <a:lstStyle/>
          <a:p>
            <a:pPr marL="342900" indent="-342900" algn="just"/>
            <a:r>
              <a:rPr lang="en-US" dirty="0" smtClean="0"/>
              <a:t>Core </a:t>
            </a:r>
            <a:r>
              <a:rPr lang="en-US" dirty="0"/>
              <a:t>Elements</a:t>
            </a:r>
          </a:p>
          <a:p>
            <a:pPr marL="342900" indent="-342900" algn="just"/>
            <a:r>
              <a:rPr lang="en-US" dirty="0"/>
              <a:t>Benefits</a:t>
            </a:r>
          </a:p>
          <a:p>
            <a:pPr marL="342900" indent="-342900" algn="just"/>
            <a:r>
              <a:rPr lang="en-US" dirty="0"/>
              <a:t>Certification Body Assessment &amp; Documentation for EMS</a:t>
            </a:r>
          </a:p>
          <a:p>
            <a:pPr marL="342900" indent="-342900" algn="just"/>
            <a:r>
              <a:rPr lang="en-US" dirty="0"/>
              <a:t>ISO-14000 Standards.</a:t>
            </a:r>
            <a:endParaRPr lang="en-IN" dirty="0"/>
          </a:p>
          <a:p>
            <a:endParaRPr lang="en-IN" dirty="0"/>
          </a:p>
        </p:txBody>
      </p:sp>
    </p:spTree>
    <p:extLst>
      <p:ext uri="{BB962C8B-B14F-4D97-AF65-F5344CB8AC3E}">
        <p14:creationId xmlns:p14="http://schemas.microsoft.com/office/powerpoint/2010/main" val="3900302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Core Elements of Environmental Management</a:t>
            </a:r>
          </a:p>
        </p:txBody>
      </p:sp>
      <p:sp>
        <p:nvSpPr>
          <p:cNvPr id="3" name="Content Placeholder 2"/>
          <p:cNvSpPr>
            <a:spLocks noGrp="1"/>
          </p:cNvSpPr>
          <p:nvPr>
            <p:ph idx="1"/>
          </p:nvPr>
        </p:nvSpPr>
        <p:spPr>
          <a:xfrm>
            <a:off x="63376" y="1789412"/>
            <a:ext cx="6907794" cy="4692870"/>
          </a:xfrm>
        </p:spPr>
        <p:txBody>
          <a:bodyPr>
            <a:normAutofit fontScale="92500" lnSpcReduction="10000"/>
          </a:bodyPr>
          <a:lstStyle/>
          <a:p>
            <a:pPr algn="just"/>
            <a:r>
              <a:rPr lang="en-US" dirty="0"/>
              <a:t>Environmental Management involves systematic approaches to minimize environmental impacts, </a:t>
            </a:r>
            <a:r>
              <a:rPr lang="en-US" u="sng" dirty="0">
                <a:solidFill>
                  <a:srgbClr val="7030A0"/>
                </a:solidFill>
              </a:rPr>
              <a:t>comply with regulations, and promote sustainability. </a:t>
            </a:r>
            <a:endParaRPr lang="en-US" u="sng" dirty="0" smtClean="0">
              <a:solidFill>
                <a:srgbClr val="7030A0"/>
              </a:solidFill>
            </a:endParaRPr>
          </a:p>
          <a:p>
            <a:pPr algn="just"/>
            <a:r>
              <a:rPr lang="en-US" dirty="0" smtClean="0"/>
              <a:t>The </a:t>
            </a:r>
            <a:r>
              <a:rPr lang="en-US" dirty="0"/>
              <a:t>core elements of an Environmental Management System (EMS) </a:t>
            </a:r>
            <a:r>
              <a:rPr lang="en-US" u="sng" dirty="0">
                <a:solidFill>
                  <a:srgbClr val="7030A0"/>
                </a:solidFill>
              </a:rPr>
              <a:t>ensure organizations manage their environmental responsibilities effectively</a:t>
            </a:r>
            <a:r>
              <a:rPr lang="en-US" u="sng" dirty="0" smtClean="0">
                <a:solidFill>
                  <a:srgbClr val="7030A0"/>
                </a:solidFill>
              </a:rPr>
              <a:t>.</a:t>
            </a:r>
          </a:p>
          <a:p>
            <a:pPr algn="just"/>
            <a:r>
              <a:rPr lang="en-US" dirty="0"/>
              <a:t>The image represents the </a:t>
            </a:r>
            <a:r>
              <a:rPr lang="en-US" u="sng" dirty="0">
                <a:solidFill>
                  <a:srgbClr val="7030A0"/>
                </a:solidFill>
              </a:rPr>
              <a:t>ISO 14001 EMS (Environmental Management System) framework,</a:t>
            </a:r>
            <a:r>
              <a:rPr lang="en-US" dirty="0"/>
              <a:t> which consists of key elements required for an effective environmental management system. </a:t>
            </a:r>
            <a:endParaRPr lang="en-IN" u="sng" dirty="0">
              <a:solidFill>
                <a:srgbClr val="7030A0"/>
              </a:solidFill>
            </a:endParaRPr>
          </a:p>
        </p:txBody>
      </p:sp>
      <p:pic>
        <p:nvPicPr>
          <p:cNvPr id="1026" name="Picture 2" descr="What are the ISO 14001:2015 Environmental Management Princi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7690" y="1533477"/>
            <a:ext cx="4878152" cy="477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2608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505" y="220269"/>
            <a:ext cx="10515600" cy="1325563"/>
          </a:xfrm>
        </p:spPr>
        <p:txBody>
          <a:bodyPr/>
          <a:lstStyle/>
          <a:p>
            <a:r>
              <a:rPr lang="en-IN" b="1" dirty="0"/>
              <a:t>Core Elements of Environmental Management</a:t>
            </a:r>
            <a:endParaRPr lang="en-IN" dirty="0"/>
          </a:p>
        </p:txBody>
      </p:sp>
      <p:sp>
        <p:nvSpPr>
          <p:cNvPr id="3" name="Content Placeholder 2"/>
          <p:cNvSpPr>
            <a:spLocks noGrp="1"/>
          </p:cNvSpPr>
          <p:nvPr>
            <p:ph idx="1"/>
          </p:nvPr>
        </p:nvSpPr>
        <p:spPr/>
        <p:txBody>
          <a:bodyPr>
            <a:normAutofit fontScale="92500"/>
          </a:bodyPr>
          <a:lstStyle/>
          <a:p>
            <a:r>
              <a:rPr lang="en-US" b="1" dirty="0"/>
              <a:t>1. Context of the Organization</a:t>
            </a:r>
          </a:p>
          <a:p>
            <a:r>
              <a:rPr lang="en-US" dirty="0"/>
              <a:t>This involves understanding internal and external factors that can affect environmental management.</a:t>
            </a:r>
          </a:p>
          <a:p>
            <a:r>
              <a:rPr lang="en-US" dirty="0"/>
              <a:t>Identifying environmental conditions, risks, and opportunities.</a:t>
            </a:r>
          </a:p>
          <a:p>
            <a:r>
              <a:rPr lang="en-US" dirty="0"/>
              <a:t>Understanding stakeholders’ expectations and regulatory requirements.</a:t>
            </a:r>
          </a:p>
          <a:p>
            <a:r>
              <a:rPr lang="en-US" dirty="0"/>
              <a:t>Aligning EMS with the organization’s strategic direction</a:t>
            </a:r>
            <a:r>
              <a:rPr lang="en-US" dirty="0" smtClean="0"/>
              <a:t>.</a:t>
            </a:r>
          </a:p>
          <a:p>
            <a:r>
              <a:rPr lang="en-US" b="1" dirty="0"/>
              <a:t>Example:</a:t>
            </a:r>
            <a:r>
              <a:rPr lang="en-US" dirty="0"/>
              <a:t> A manufacturing company identifies that its biggest environmental impact is air pollution due to emissions from its production processes. It also considers external factors like government environmental regulations and customer expectations for sustainable products.</a:t>
            </a:r>
          </a:p>
          <a:p>
            <a:endParaRPr lang="en-IN" dirty="0"/>
          </a:p>
        </p:txBody>
      </p:sp>
    </p:spTree>
    <p:extLst>
      <p:ext uri="{BB962C8B-B14F-4D97-AF65-F5344CB8AC3E}">
        <p14:creationId xmlns:p14="http://schemas.microsoft.com/office/powerpoint/2010/main" val="3802212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Core Elements of Environmental Management</a:t>
            </a:r>
            <a:endParaRPr lang="en-IN" dirty="0"/>
          </a:p>
        </p:txBody>
      </p:sp>
      <p:sp>
        <p:nvSpPr>
          <p:cNvPr id="3" name="Content Placeholder 2"/>
          <p:cNvSpPr>
            <a:spLocks noGrp="1"/>
          </p:cNvSpPr>
          <p:nvPr>
            <p:ph idx="1"/>
          </p:nvPr>
        </p:nvSpPr>
        <p:spPr/>
        <p:txBody>
          <a:bodyPr>
            <a:normAutofit lnSpcReduction="10000"/>
          </a:bodyPr>
          <a:lstStyle/>
          <a:p>
            <a:r>
              <a:rPr lang="en-US" b="1" dirty="0"/>
              <a:t>2. Leadership</a:t>
            </a:r>
          </a:p>
          <a:p>
            <a:r>
              <a:rPr lang="en-US" dirty="0"/>
              <a:t>Leadership plays a crucial role in integrating environmental management into an organization’s processes.</a:t>
            </a:r>
          </a:p>
          <a:p>
            <a:r>
              <a:rPr lang="en-US" dirty="0"/>
              <a:t>Establishing and maintaining an environmental policy.</a:t>
            </a:r>
          </a:p>
          <a:p>
            <a:r>
              <a:rPr lang="en-US" dirty="0"/>
              <a:t>Assigning roles and responsibilities for environmental management.</a:t>
            </a:r>
          </a:p>
          <a:p>
            <a:r>
              <a:rPr lang="en-US" dirty="0"/>
              <a:t>Ensuring </a:t>
            </a:r>
            <a:r>
              <a:rPr lang="en-US" dirty="0" smtClean="0"/>
              <a:t>sufficient </a:t>
            </a:r>
            <a:r>
              <a:rPr lang="en-US" dirty="0"/>
              <a:t>resources for EMS implementation</a:t>
            </a:r>
            <a:r>
              <a:rPr lang="en-US" dirty="0" smtClean="0"/>
              <a:t>.</a:t>
            </a:r>
          </a:p>
          <a:p>
            <a:r>
              <a:rPr lang="en-US" b="1" dirty="0"/>
              <a:t>Example:</a:t>
            </a:r>
            <a:r>
              <a:rPr lang="en-US" dirty="0"/>
              <a:t> The CEO of a chemical company signs an environmental policy committing to reducing hazardous waste by 30% over five years. The leadership team allocates resources and ensures employees are trained in waste management.</a:t>
            </a:r>
          </a:p>
          <a:p>
            <a:endParaRPr lang="en-IN" dirty="0"/>
          </a:p>
        </p:txBody>
      </p:sp>
    </p:spTree>
    <p:extLst>
      <p:ext uri="{BB962C8B-B14F-4D97-AF65-F5344CB8AC3E}">
        <p14:creationId xmlns:p14="http://schemas.microsoft.com/office/powerpoint/2010/main" val="1618186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Core Elements of Environmental Management</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3. Planning</a:t>
            </a:r>
          </a:p>
          <a:p>
            <a:r>
              <a:rPr lang="en-US" dirty="0"/>
              <a:t>Planning ensures that environmental objectives align with organizational goals.</a:t>
            </a:r>
          </a:p>
          <a:p>
            <a:r>
              <a:rPr lang="en-US" dirty="0"/>
              <a:t>Identifying environmental aspects and impacts.</a:t>
            </a:r>
          </a:p>
          <a:p>
            <a:r>
              <a:rPr lang="en-US" dirty="0"/>
              <a:t>Setting measurable environmental objectives (e.g., reducing carbon emissions).</a:t>
            </a:r>
          </a:p>
          <a:p>
            <a:r>
              <a:rPr lang="en-US" dirty="0"/>
              <a:t>Assessing risks and opportunities related to environmental issues.</a:t>
            </a:r>
          </a:p>
          <a:p>
            <a:r>
              <a:rPr lang="en-US" dirty="0"/>
              <a:t>Developing strategies for legal and regulatory compliance</a:t>
            </a:r>
            <a:r>
              <a:rPr lang="en-US" dirty="0" smtClean="0"/>
              <a:t>.</a:t>
            </a:r>
          </a:p>
          <a:p>
            <a:r>
              <a:rPr lang="en-US" b="1" dirty="0"/>
              <a:t>Example:</a:t>
            </a:r>
            <a:r>
              <a:rPr lang="en-US" dirty="0"/>
              <a:t> A textile factory plans to reduce water consumption by 20% by installing water recycling systems. They assess risks such as possible regulatory fines if water usage is not controlled and opportunities like cost savings from reduced water bills.</a:t>
            </a:r>
          </a:p>
          <a:p>
            <a:endParaRPr lang="en-IN" dirty="0"/>
          </a:p>
        </p:txBody>
      </p:sp>
    </p:spTree>
    <p:extLst>
      <p:ext uri="{BB962C8B-B14F-4D97-AF65-F5344CB8AC3E}">
        <p14:creationId xmlns:p14="http://schemas.microsoft.com/office/powerpoint/2010/main" val="1166305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various Environmental Policies</a:t>
            </a:r>
            <a:r>
              <a:rPr lang="en-US" dirty="0"/>
              <a:t/>
            </a:r>
            <a:br>
              <a:rPr lang="en-US" dirty="0"/>
            </a:br>
            <a:endParaRPr lang="en-IN" dirty="0"/>
          </a:p>
        </p:txBody>
      </p:sp>
      <p:sp>
        <p:nvSpPr>
          <p:cNvPr id="3" name="Content Placeholder 2"/>
          <p:cNvSpPr>
            <a:spLocks noGrp="1"/>
          </p:cNvSpPr>
          <p:nvPr>
            <p:ph idx="1"/>
          </p:nvPr>
        </p:nvSpPr>
        <p:spPr>
          <a:xfrm>
            <a:off x="307817" y="1294646"/>
            <a:ext cx="11398313" cy="5323437"/>
          </a:xfrm>
        </p:spPr>
        <p:txBody>
          <a:bodyPr/>
          <a:lstStyle/>
          <a:p>
            <a:pPr algn="just"/>
            <a:r>
              <a:rPr lang="en-US" dirty="0" smtClean="0">
                <a:solidFill>
                  <a:srgbClr val="00B050"/>
                </a:solidFill>
              </a:rPr>
              <a:t>“Man is both creature and </a:t>
            </a:r>
            <a:r>
              <a:rPr lang="en-US" dirty="0" err="1" smtClean="0">
                <a:solidFill>
                  <a:srgbClr val="00B050"/>
                </a:solidFill>
              </a:rPr>
              <a:t>moulder</a:t>
            </a:r>
            <a:r>
              <a:rPr lang="en-US" dirty="0" smtClean="0">
                <a:solidFill>
                  <a:srgbClr val="00B050"/>
                </a:solidFill>
              </a:rPr>
              <a:t> of his environment, which gives him physical substance and affords him the opportunity for intellectual, moral, social and spiritual growth”.</a:t>
            </a:r>
          </a:p>
          <a:p>
            <a:pPr algn="just"/>
            <a:r>
              <a:rPr lang="en-US" dirty="0" smtClean="0"/>
              <a:t>The environment is clearly at risk from a variety of sources of harm, </a:t>
            </a:r>
            <a:r>
              <a:rPr lang="en-US" u="sng" dirty="0" smtClean="0">
                <a:solidFill>
                  <a:srgbClr val="FF0000"/>
                </a:solidFill>
              </a:rPr>
              <a:t>mostly of human origin</a:t>
            </a:r>
            <a:r>
              <a:rPr lang="en-US" dirty="0" smtClean="0"/>
              <a:t>. </a:t>
            </a:r>
          </a:p>
          <a:p>
            <a:pPr algn="just"/>
            <a:r>
              <a:rPr lang="en-US" dirty="0" smtClean="0"/>
              <a:t>In order to tackle this problem it is important that we develop strategies for modifying human behavior towards environmentally benign practices and away from environmentally damaging ones.</a:t>
            </a:r>
          </a:p>
          <a:p>
            <a:pPr algn="just"/>
            <a:r>
              <a:rPr lang="en-US" dirty="0" smtClean="0"/>
              <a:t>Law is important as it creates a framework within which incentives and disincentives </a:t>
            </a:r>
            <a:r>
              <a:rPr lang="en-IN" dirty="0" smtClean="0"/>
              <a:t>human behaviour </a:t>
            </a:r>
            <a:r>
              <a:rPr lang="en-US" dirty="0" smtClean="0"/>
              <a:t>can operate</a:t>
            </a:r>
          </a:p>
          <a:p>
            <a:pPr algn="just"/>
            <a:r>
              <a:rPr lang="en-US" dirty="0"/>
              <a:t>L</a:t>
            </a:r>
            <a:r>
              <a:rPr lang="en-US" dirty="0" smtClean="0"/>
              <a:t>aw in a society applies equally to everyone at all times.</a:t>
            </a:r>
            <a:endParaRPr lang="en-IN" dirty="0"/>
          </a:p>
        </p:txBody>
      </p:sp>
    </p:spTree>
    <p:extLst>
      <p:ext uri="{BB962C8B-B14F-4D97-AF65-F5344CB8AC3E}">
        <p14:creationId xmlns:p14="http://schemas.microsoft.com/office/powerpoint/2010/main" val="124352860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Core Elements of Environmental Management</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4. Support</a:t>
            </a:r>
          </a:p>
          <a:p>
            <a:r>
              <a:rPr lang="en-US" dirty="0"/>
              <a:t>Support involves resources, training, and communication needed for EMS implementation.</a:t>
            </a:r>
          </a:p>
          <a:p>
            <a:r>
              <a:rPr lang="en-US" dirty="0"/>
              <a:t>Providing financial, technical, and human resources.</a:t>
            </a:r>
          </a:p>
          <a:p>
            <a:r>
              <a:rPr lang="en-US" dirty="0"/>
              <a:t>Training employees on environmental responsibilities.</a:t>
            </a:r>
          </a:p>
          <a:p>
            <a:r>
              <a:rPr lang="en-US" dirty="0"/>
              <a:t>Establishing communication channels for EMS awareness.</a:t>
            </a:r>
          </a:p>
          <a:p>
            <a:r>
              <a:rPr lang="en-US" dirty="0"/>
              <a:t>Managing documented information to ensure transparency</a:t>
            </a:r>
            <a:r>
              <a:rPr lang="en-US" dirty="0" smtClean="0"/>
              <a:t>.</a:t>
            </a:r>
          </a:p>
          <a:p>
            <a:r>
              <a:rPr lang="en-US" b="1" dirty="0"/>
              <a:t>Example:</a:t>
            </a:r>
            <a:r>
              <a:rPr lang="en-US" dirty="0"/>
              <a:t> A construction company provides training to all employees on eco-friendly building practices. It also establishes a digital system to document and communicate environmental performance data across all project sites.</a:t>
            </a:r>
          </a:p>
          <a:p>
            <a:endParaRPr lang="en-IN" dirty="0"/>
          </a:p>
        </p:txBody>
      </p:sp>
    </p:spTree>
    <p:extLst>
      <p:ext uri="{BB962C8B-B14F-4D97-AF65-F5344CB8AC3E}">
        <p14:creationId xmlns:p14="http://schemas.microsoft.com/office/powerpoint/2010/main" val="25698052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Core Elements of Environmental Management</a:t>
            </a:r>
            <a:endParaRPr lang="en-IN" dirty="0"/>
          </a:p>
        </p:txBody>
      </p:sp>
      <p:sp>
        <p:nvSpPr>
          <p:cNvPr id="3" name="Content Placeholder 2"/>
          <p:cNvSpPr>
            <a:spLocks noGrp="1"/>
          </p:cNvSpPr>
          <p:nvPr>
            <p:ph idx="1"/>
          </p:nvPr>
        </p:nvSpPr>
        <p:spPr/>
        <p:txBody>
          <a:bodyPr/>
          <a:lstStyle/>
          <a:p>
            <a:r>
              <a:rPr lang="en-US" b="1" dirty="0"/>
              <a:t>5. Operation</a:t>
            </a:r>
          </a:p>
          <a:p>
            <a:r>
              <a:rPr lang="en-US" dirty="0"/>
              <a:t>This focuses on the practical application of the EMS framework.</a:t>
            </a:r>
          </a:p>
          <a:p>
            <a:r>
              <a:rPr lang="en-US" dirty="0"/>
              <a:t>Implementing operational controls to prevent environmental harm.</a:t>
            </a:r>
          </a:p>
          <a:p>
            <a:r>
              <a:rPr lang="en-US" dirty="0"/>
              <a:t>Managing waste, energy use, and emissions efficiently.</a:t>
            </a:r>
          </a:p>
          <a:p>
            <a:r>
              <a:rPr lang="en-US" dirty="0"/>
              <a:t>Ensuring emergency preparedness and response plans are in place</a:t>
            </a:r>
            <a:r>
              <a:rPr lang="en-US" dirty="0" smtClean="0"/>
              <a:t>.</a:t>
            </a:r>
          </a:p>
          <a:p>
            <a:r>
              <a:rPr lang="en-US" b="1" dirty="0"/>
              <a:t>Example:</a:t>
            </a:r>
            <a:r>
              <a:rPr lang="en-US" dirty="0"/>
              <a:t> A food processing plant installs air filters to control emissions and sets up waste segregation bins to ensure proper disposal of organic and non-organic waste. They also develop an emergency response plan for chemical spills.</a:t>
            </a:r>
          </a:p>
          <a:p>
            <a:endParaRPr lang="en-US" dirty="0"/>
          </a:p>
          <a:p>
            <a:endParaRPr lang="en-IN" dirty="0"/>
          </a:p>
        </p:txBody>
      </p:sp>
    </p:spTree>
    <p:extLst>
      <p:ext uri="{BB962C8B-B14F-4D97-AF65-F5344CB8AC3E}">
        <p14:creationId xmlns:p14="http://schemas.microsoft.com/office/powerpoint/2010/main" val="575818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Core Elements of Environmental Management</a:t>
            </a:r>
            <a:endParaRPr lang="en-IN" dirty="0"/>
          </a:p>
        </p:txBody>
      </p:sp>
      <p:sp>
        <p:nvSpPr>
          <p:cNvPr id="3" name="Content Placeholder 2"/>
          <p:cNvSpPr>
            <a:spLocks noGrp="1"/>
          </p:cNvSpPr>
          <p:nvPr>
            <p:ph idx="1"/>
          </p:nvPr>
        </p:nvSpPr>
        <p:spPr/>
        <p:txBody>
          <a:bodyPr>
            <a:normAutofit lnSpcReduction="10000"/>
          </a:bodyPr>
          <a:lstStyle/>
          <a:p>
            <a:r>
              <a:rPr lang="en-US" b="1" dirty="0"/>
              <a:t>6. Performance Evaluation</a:t>
            </a:r>
          </a:p>
          <a:p>
            <a:r>
              <a:rPr lang="en-US" dirty="0"/>
              <a:t>Monitoring and measuring EMS effectiveness is essential for continuous improvement.</a:t>
            </a:r>
          </a:p>
          <a:p>
            <a:r>
              <a:rPr lang="en-US" dirty="0"/>
              <a:t>Conducting internal audits and performance assessments.</a:t>
            </a:r>
          </a:p>
          <a:p>
            <a:r>
              <a:rPr lang="en-US" dirty="0"/>
              <a:t>Evaluating compliance with environmental laws and policies.</a:t>
            </a:r>
          </a:p>
          <a:p>
            <a:r>
              <a:rPr lang="en-US" dirty="0"/>
              <a:t>Identifying areas for improvement through data-driven analysis</a:t>
            </a:r>
            <a:r>
              <a:rPr lang="en-US" dirty="0" smtClean="0"/>
              <a:t>.</a:t>
            </a:r>
          </a:p>
          <a:p>
            <a:r>
              <a:rPr lang="en-US" b="1" dirty="0"/>
              <a:t>Example:</a:t>
            </a:r>
            <a:r>
              <a:rPr lang="en-US" dirty="0"/>
              <a:t> An automotive company conducts an internal audit to measure its carbon footprint. It finds that its energy consumption has decreased by 15% since implementing energy-efficient lighting and machines.</a:t>
            </a:r>
          </a:p>
          <a:p>
            <a:endParaRPr lang="en-IN" dirty="0"/>
          </a:p>
        </p:txBody>
      </p:sp>
    </p:spTree>
    <p:extLst>
      <p:ext uri="{BB962C8B-B14F-4D97-AF65-F5344CB8AC3E}">
        <p14:creationId xmlns:p14="http://schemas.microsoft.com/office/powerpoint/2010/main" val="18108922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Core Elements of Environmental Management</a:t>
            </a:r>
            <a:endParaRPr lang="en-IN" dirty="0"/>
          </a:p>
        </p:txBody>
      </p:sp>
      <p:sp>
        <p:nvSpPr>
          <p:cNvPr id="3" name="Content Placeholder 2"/>
          <p:cNvSpPr>
            <a:spLocks noGrp="1"/>
          </p:cNvSpPr>
          <p:nvPr>
            <p:ph idx="1"/>
          </p:nvPr>
        </p:nvSpPr>
        <p:spPr/>
        <p:txBody>
          <a:bodyPr>
            <a:normAutofit lnSpcReduction="10000"/>
          </a:bodyPr>
          <a:lstStyle/>
          <a:p>
            <a:r>
              <a:rPr lang="en-US" b="1" dirty="0"/>
              <a:t>7. Improvement</a:t>
            </a:r>
          </a:p>
          <a:p>
            <a:r>
              <a:rPr lang="en-US" dirty="0"/>
              <a:t>Continuous improvement is key to ensuring long-term sustainability.</a:t>
            </a:r>
          </a:p>
          <a:p>
            <a:r>
              <a:rPr lang="en-US" dirty="0"/>
              <a:t>Addressing non-conformities and taking corrective actions.</a:t>
            </a:r>
          </a:p>
          <a:p>
            <a:r>
              <a:rPr lang="en-US" dirty="0"/>
              <a:t>Enhancing environmental performance through innovation and best practices.</a:t>
            </a:r>
          </a:p>
          <a:p>
            <a:r>
              <a:rPr lang="en-US" dirty="0"/>
              <a:t>Updating EMS policies based on evaluation results</a:t>
            </a:r>
            <a:r>
              <a:rPr lang="en-US" dirty="0" smtClean="0"/>
              <a:t>.</a:t>
            </a:r>
          </a:p>
          <a:p>
            <a:r>
              <a:rPr lang="en-US" b="1" dirty="0"/>
              <a:t>Example:</a:t>
            </a:r>
            <a:r>
              <a:rPr lang="en-US" dirty="0"/>
              <a:t> A paper manufacturing company discovers during an environmental audit that waste paper recycling is only 60% efficient. They improve the process by adding a new recycling system, increasing efficiency to 85%.</a:t>
            </a:r>
          </a:p>
          <a:p>
            <a:endParaRPr lang="en-IN" dirty="0"/>
          </a:p>
        </p:txBody>
      </p:sp>
    </p:spTree>
    <p:extLst>
      <p:ext uri="{BB962C8B-B14F-4D97-AF65-F5344CB8AC3E}">
        <p14:creationId xmlns:p14="http://schemas.microsoft.com/office/powerpoint/2010/main" val="7937849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1" y="365125"/>
            <a:ext cx="11767127" cy="1325563"/>
          </a:xfrm>
        </p:spPr>
        <p:txBody>
          <a:bodyPr>
            <a:normAutofit fontScale="90000"/>
          </a:bodyPr>
          <a:lstStyle/>
          <a:p>
            <a:r>
              <a:rPr lang="en-IN" b="1" dirty="0" smtClean="0">
                <a:solidFill>
                  <a:srgbClr val="FF0000"/>
                </a:solidFill>
              </a:rPr>
              <a:t>Case Study:</a:t>
            </a:r>
            <a:r>
              <a:rPr lang="en-US" b="1" dirty="0"/>
              <a:t>Core Elements of Environmental Management &amp; Their Implementation at Tata </a:t>
            </a:r>
            <a:r>
              <a:rPr lang="en-US" b="1" dirty="0" smtClean="0"/>
              <a:t>Motors</a:t>
            </a:r>
            <a:endParaRPr lang="en-IN" b="1" dirty="0"/>
          </a:p>
        </p:txBody>
      </p:sp>
      <p:pic>
        <p:nvPicPr>
          <p:cNvPr id="5" name="Picture 4"/>
          <p:cNvPicPr>
            <a:picLocks noChangeAspect="1"/>
          </p:cNvPicPr>
          <p:nvPr/>
        </p:nvPicPr>
        <p:blipFill>
          <a:blip r:embed="rId2"/>
          <a:stretch>
            <a:fillRect/>
          </a:stretch>
        </p:blipFill>
        <p:spPr>
          <a:xfrm>
            <a:off x="156296" y="1942666"/>
            <a:ext cx="5838825" cy="4524375"/>
          </a:xfrm>
          <a:prstGeom prst="rect">
            <a:avLst/>
          </a:prstGeom>
        </p:spPr>
      </p:pic>
      <p:pic>
        <p:nvPicPr>
          <p:cNvPr id="7" name="Picture 6"/>
          <p:cNvPicPr>
            <a:picLocks noChangeAspect="1"/>
          </p:cNvPicPr>
          <p:nvPr/>
        </p:nvPicPr>
        <p:blipFill>
          <a:blip r:embed="rId3"/>
          <a:stretch>
            <a:fillRect/>
          </a:stretch>
        </p:blipFill>
        <p:spPr>
          <a:xfrm>
            <a:off x="6214918" y="1942666"/>
            <a:ext cx="5829300" cy="4457700"/>
          </a:xfrm>
          <a:prstGeom prst="rect">
            <a:avLst/>
          </a:prstGeom>
        </p:spPr>
      </p:pic>
    </p:spTree>
    <p:extLst>
      <p:ext uri="{BB962C8B-B14F-4D97-AF65-F5344CB8AC3E}">
        <p14:creationId xmlns:p14="http://schemas.microsoft.com/office/powerpoint/2010/main" val="1730741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1" y="365125"/>
            <a:ext cx="11767127" cy="1325563"/>
          </a:xfrm>
        </p:spPr>
        <p:txBody>
          <a:bodyPr>
            <a:normAutofit fontScale="90000"/>
          </a:bodyPr>
          <a:lstStyle/>
          <a:p>
            <a:r>
              <a:rPr lang="en-IN" b="1" dirty="0" smtClean="0">
                <a:solidFill>
                  <a:srgbClr val="FF0000"/>
                </a:solidFill>
              </a:rPr>
              <a:t>Case Study:</a:t>
            </a:r>
            <a:r>
              <a:rPr lang="en-US" b="1" dirty="0"/>
              <a:t>Core Elements of Environmental Management &amp; Their Implementation at Tata </a:t>
            </a:r>
            <a:r>
              <a:rPr lang="en-US" b="1" dirty="0" smtClean="0"/>
              <a:t>Motors</a:t>
            </a:r>
            <a:endParaRPr lang="en-IN" b="1" dirty="0"/>
          </a:p>
        </p:txBody>
      </p:sp>
      <p:pic>
        <p:nvPicPr>
          <p:cNvPr id="3" name="Picture 2"/>
          <p:cNvPicPr>
            <a:picLocks noChangeAspect="1"/>
          </p:cNvPicPr>
          <p:nvPr/>
        </p:nvPicPr>
        <p:blipFill>
          <a:blip r:embed="rId2"/>
          <a:stretch>
            <a:fillRect/>
          </a:stretch>
        </p:blipFill>
        <p:spPr>
          <a:xfrm>
            <a:off x="277091" y="2009053"/>
            <a:ext cx="5876925" cy="4410075"/>
          </a:xfrm>
          <a:prstGeom prst="rect">
            <a:avLst/>
          </a:prstGeom>
        </p:spPr>
      </p:pic>
      <p:pic>
        <p:nvPicPr>
          <p:cNvPr id="4" name="Picture 3"/>
          <p:cNvPicPr>
            <a:picLocks noChangeAspect="1"/>
          </p:cNvPicPr>
          <p:nvPr/>
        </p:nvPicPr>
        <p:blipFill>
          <a:blip r:embed="rId3"/>
          <a:stretch>
            <a:fillRect/>
          </a:stretch>
        </p:blipFill>
        <p:spPr>
          <a:xfrm>
            <a:off x="6233968" y="1713778"/>
            <a:ext cx="5810250" cy="4705350"/>
          </a:xfrm>
          <a:prstGeom prst="rect">
            <a:avLst/>
          </a:prstGeom>
        </p:spPr>
      </p:pic>
    </p:spTree>
    <p:extLst>
      <p:ext uri="{BB962C8B-B14F-4D97-AF65-F5344CB8AC3E}">
        <p14:creationId xmlns:p14="http://schemas.microsoft.com/office/powerpoint/2010/main" val="2046173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43" y="365125"/>
            <a:ext cx="11516007" cy="1325563"/>
          </a:xfrm>
        </p:spPr>
        <p:txBody>
          <a:bodyPr>
            <a:normAutofit/>
          </a:bodyPr>
          <a:lstStyle/>
          <a:p>
            <a:r>
              <a:rPr lang="en-US" sz="4000" b="1" dirty="0"/>
              <a:t>Benefits of Environmental Management (EM) Standards</a:t>
            </a:r>
            <a:endParaRPr lang="en-IN" sz="4000" b="1" dirty="0"/>
          </a:p>
        </p:txBody>
      </p:sp>
      <p:sp>
        <p:nvSpPr>
          <p:cNvPr id="3" name="Content Placeholder 2"/>
          <p:cNvSpPr>
            <a:spLocks noGrp="1"/>
          </p:cNvSpPr>
          <p:nvPr>
            <p:ph idx="1"/>
          </p:nvPr>
        </p:nvSpPr>
        <p:spPr>
          <a:xfrm>
            <a:off x="380245" y="1690688"/>
            <a:ext cx="11217243" cy="4882128"/>
          </a:xfrm>
        </p:spPr>
        <p:txBody>
          <a:bodyPr>
            <a:normAutofit lnSpcReduction="10000"/>
          </a:bodyPr>
          <a:lstStyle/>
          <a:p>
            <a:r>
              <a:rPr lang="en-US" b="1" dirty="0"/>
              <a:t>1. Regulatory Compliance </a:t>
            </a:r>
            <a:r>
              <a:rPr lang="en-US" b="1" i="1" dirty="0"/>
              <a:t>(Ensures Adherence to Environmental Laws)</a:t>
            </a:r>
            <a:endParaRPr lang="en-US" b="1" dirty="0"/>
          </a:p>
          <a:p>
            <a:r>
              <a:rPr lang="en-US" dirty="0"/>
              <a:t>📌 </a:t>
            </a:r>
            <a:r>
              <a:rPr lang="en-US" b="1" dirty="0"/>
              <a:t>Benefit:</a:t>
            </a:r>
            <a:r>
              <a:rPr lang="en-US" dirty="0"/>
              <a:t> Helps organizations comply with environmental regulations, avoiding fines and legal action.</a:t>
            </a:r>
            <a:br>
              <a:rPr lang="en-US" dirty="0"/>
            </a:br>
            <a:r>
              <a:rPr lang="en-US" dirty="0"/>
              <a:t>🔹 </a:t>
            </a:r>
            <a:r>
              <a:rPr lang="en-US" b="1" dirty="0"/>
              <a:t>Example:</a:t>
            </a:r>
            <a:r>
              <a:rPr lang="en-US" dirty="0"/>
              <a:t> A </a:t>
            </a:r>
            <a:r>
              <a:rPr lang="en-US" b="1" dirty="0"/>
              <a:t>pharmaceutical company</a:t>
            </a:r>
            <a:r>
              <a:rPr lang="en-US" dirty="0"/>
              <a:t> adopts ISO 14001 to ensure its waste disposal methods comply with government regulations. As a result, the company avoids heavy fines for improper hazardous waste disposal.</a:t>
            </a:r>
          </a:p>
          <a:p>
            <a:r>
              <a:rPr lang="en-US" b="1" dirty="0"/>
              <a:t>2. Cost Reduction </a:t>
            </a:r>
            <a:r>
              <a:rPr lang="en-US" b="1" i="1" dirty="0"/>
              <a:t>(Lower Energy, Waste &amp; Resource Costs)</a:t>
            </a:r>
            <a:endParaRPr lang="en-US" b="1" dirty="0"/>
          </a:p>
          <a:p>
            <a:r>
              <a:rPr lang="en-US" dirty="0"/>
              <a:t>📌 </a:t>
            </a:r>
            <a:r>
              <a:rPr lang="en-US" b="1" dirty="0"/>
              <a:t>Benefit:</a:t>
            </a:r>
            <a:r>
              <a:rPr lang="en-US" dirty="0"/>
              <a:t> Reduces operational costs through energy efficiency, waste reduction, and resource optimization.</a:t>
            </a:r>
            <a:br>
              <a:rPr lang="en-US" dirty="0"/>
            </a:br>
            <a:r>
              <a:rPr lang="en-US" dirty="0"/>
              <a:t>🔹 </a:t>
            </a:r>
            <a:r>
              <a:rPr lang="en-US" b="1" dirty="0"/>
              <a:t>Example:</a:t>
            </a:r>
            <a:r>
              <a:rPr lang="en-US" dirty="0"/>
              <a:t> A </a:t>
            </a:r>
            <a:r>
              <a:rPr lang="en-US" b="1" dirty="0"/>
              <a:t>textile factory</a:t>
            </a:r>
            <a:r>
              <a:rPr lang="en-US" dirty="0"/>
              <a:t> installs water recycling systems, reducing freshwater consumption by 30%. This lowers water bills and improves profitability.</a:t>
            </a:r>
          </a:p>
          <a:p>
            <a:endParaRPr lang="en-IN" dirty="0"/>
          </a:p>
        </p:txBody>
      </p:sp>
    </p:spTree>
    <p:extLst>
      <p:ext uri="{BB962C8B-B14F-4D97-AF65-F5344CB8AC3E}">
        <p14:creationId xmlns:p14="http://schemas.microsoft.com/office/powerpoint/2010/main" val="39937301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1" y="365125"/>
            <a:ext cx="11850986" cy="1325563"/>
          </a:xfrm>
        </p:spPr>
        <p:txBody>
          <a:bodyPr>
            <a:normAutofit/>
          </a:bodyPr>
          <a:lstStyle/>
          <a:p>
            <a:r>
              <a:rPr lang="en-US" sz="4000" b="1" dirty="0"/>
              <a:t>Benefits of Environmental Management (EM) Standards</a:t>
            </a:r>
            <a:endParaRPr lang="en-IN" sz="4000" dirty="0"/>
          </a:p>
        </p:txBody>
      </p:sp>
      <p:sp>
        <p:nvSpPr>
          <p:cNvPr id="3" name="Content Placeholder 2"/>
          <p:cNvSpPr>
            <a:spLocks noGrp="1"/>
          </p:cNvSpPr>
          <p:nvPr>
            <p:ph idx="1"/>
          </p:nvPr>
        </p:nvSpPr>
        <p:spPr>
          <a:xfrm>
            <a:off x="181069" y="1557196"/>
            <a:ext cx="11362099" cy="5069941"/>
          </a:xfrm>
        </p:spPr>
        <p:txBody>
          <a:bodyPr>
            <a:normAutofit lnSpcReduction="10000"/>
          </a:bodyPr>
          <a:lstStyle/>
          <a:p>
            <a:r>
              <a:rPr lang="en-IN" b="1" dirty="0"/>
              <a:t>3. Improved Environmental Performance </a:t>
            </a:r>
            <a:r>
              <a:rPr lang="en-IN" b="1" i="1" dirty="0"/>
              <a:t>(Reduces Pollution &amp; Carbon Footprint)</a:t>
            </a:r>
            <a:endParaRPr lang="en-IN" b="1" dirty="0"/>
          </a:p>
          <a:p>
            <a:r>
              <a:rPr lang="en-IN" dirty="0"/>
              <a:t>📌 </a:t>
            </a:r>
            <a:r>
              <a:rPr lang="en-IN" b="1" dirty="0"/>
              <a:t>Benefit:</a:t>
            </a:r>
            <a:r>
              <a:rPr lang="en-IN" dirty="0"/>
              <a:t> Helps organizations reduce emissions, waste, and environmental damage.</a:t>
            </a:r>
            <a:br>
              <a:rPr lang="en-IN" dirty="0"/>
            </a:br>
            <a:r>
              <a:rPr lang="en-IN" dirty="0"/>
              <a:t>🔹 </a:t>
            </a:r>
            <a:r>
              <a:rPr lang="en-IN" b="1" dirty="0"/>
              <a:t>Example:</a:t>
            </a:r>
            <a:r>
              <a:rPr lang="en-IN" dirty="0"/>
              <a:t> A </a:t>
            </a:r>
            <a:r>
              <a:rPr lang="en-IN" b="1" dirty="0"/>
              <a:t>cement manufacturing plant</a:t>
            </a:r>
            <a:r>
              <a:rPr lang="en-IN" dirty="0"/>
              <a:t> switches from coal to alternative fuels, reducing CO₂ emissions by 40% and contributing to a cleaner environment.</a:t>
            </a:r>
          </a:p>
          <a:p>
            <a:r>
              <a:rPr lang="en-US" b="1" dirty="0"/>
              <a:t>4. Enhanced Corporate Reputation </a:t>
            </a:r>
            <a:r>
              <a:rPr lang="en-US" b="1" i="1" dirty="0"/>
              <a:t>(Boosts Public Image &amp; Stakeholder Trust)</a:t>
            </a:r>
            <a:endParaRPr lang="en-US" b="1" dirty="0"/>
          </a:p>
          <a:p>
            <a:r>
              <a:rPr lang="en-US" dirty="0"/>
              <a:t>📌 </a:t>
            </a:r>
            <a:r>
              <a:rPr lang="en-US" b="1" dirty="0"/>
              <a:t>Benefit:</a:t>
            </a:r>
            <a:r>
              <a:rPr lang="en-US" dirty="0"/>
              <a:t> Demonstrates environmental responsibility, improving brand image and customer trust.</a:t>
            </a:r>
            <a:br>
              <a:rPr lang="en-US" dirty="0"/>
            </a:br>
            <a:r>
              <a:rPr lang="en-US" dirty="0"/>
              <a:t>🔹 </a:t>
            </a:r>
            <a:r>
              <a:rPr lang="en-US" b="1" dirty="0"/>
              <a:t>Example:</a:t>
            </a:r>
            <a:r>
              <a:rPr lang="en-US" dirty="0"/>
              <a:t> A </a:t>
            </a:r>
            <a:r>
              <a:rPr lang="en-US" b="1" dirty="0"/>
              <a:t>hotel chain</a:t>
            </a:r>
            <a:r>
              <a:rPr lang="en-US" dirty="0"/>
              <a:t> adopts an EMS to minimize waste and energy use, attracting eco-conscious tourists and increasing bookings.</a:t>
            </a:r>
          </a:p>
          <a:p>
            <a:endParaRPr lang="en-IN" dirty="0"/>
          </a:p>
        </p:txBody>
      </p:sp>
    </p:spTree>
    <p:extLst>
      <p:ext uri="{BB962C8B-B14F-4D97-AF65-F5344CB8AC3E}">
        <p14:creationId xmlns:p14="http://schemas.microsoft.com/office/powerpoint/2010/main" val="35724914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1" y="365125"/>
            <a:ext cx="11850986" cy="1325563"/>
          </a:xfrm>
        </p:spPr>
        <p:txBody>
          <a:bodyPr>
            <a:normAutofit/>
          </a:bodyPr>
          <a:lstStyle/>
          <a:p>
            <a:r>
              <a:rPr lang="en-US" sz="4000" b="1" dirty="0"/>
              <a:t>Benefits of Environmental Management (EM) Standards</a:t>
            </a:r>
            <a:endParaRPr lang="en-IN" sz="4000" dirty="0"/>
          </a:p>
        </p:txBody>
      </p:sp>
      <p:sp>
        <p:nvSpPr>
          <p:cNvPr id="3" name="Content Placeholder 2"/>
          <p:cNvSpPr>
            <a:spLocks noGrp="1"/>
          </p:cNvSpPr>
          <p:nvPr>
            <p:ph idx="1"/>
          </p:nvPr>
        </p:nvSpPr>
        <p:spPr>
          <a:xfrm>
            <a:off x="217283" y="1548143"/>
            <a:ext cx="11226297" cy="4997512"/>
          </a:xfrm>
        </p:spPr>
        <p:txBody>
          <a:bodyPr>
            <a:normAutofit lnSpcReduction="10000"/>
          </a:bodyPr>
          <a:lstStyle/>
          <a:p>
            <a:r>
              <a:rPr lang="en-US" b="1" dirty="0"/>
              <a:t>5. Increased Market Opportunities </a:t>
            </a:r>
            <a:r>
              <a:rPr lang="en-US" b="1" i="1" dirty="0"/>
              <a:t>(Access to Eco-Friendly Markets &amp; Certifications)</a:t>
            </a:r>
            <a:endParaRPr lang="en-US" b="1" dirty="0"/>
          </a:p>
          <a:p>
            <a:r>
              <a:rPr lang="en-US" dirty="0"/>
              <a:t>📌 </a:t>
            </a:r>
            <a:r>
              <a:rPr lang="en-US" b="1" dirty="0"/>
              <a:t>Benefit:</a:t>
            </a:r>
            <a:r>
              <a:rPr lang="en-US" dirty="0"/>
              <a:t> Many customers prefer environmentally responsible suppliers, creating new business opportunities.</a:t>
            </a:r>
            <a:br>
              <a:rPr lang="en-US" dirty="0"/>
            </a:br>
            <a:r>
              <a:rPr lang="en-US" dirty="0"/>
              <a:t>🔹 </a:t>
            </a:r>
            <a:r>
              <a:rPr lang="en-US" b="1" dirty="0"/>
              <a:t>Example:</a:t>
            </a:r>
            <a:r>
              <a:rPr lang="en-US" dirty="0"/>
              <a:t> A </a:t>
            </a:r>
            <a:r>
              <a:rPr lang="en-US" b="1" dirty="0"/>
              <a:t>packaging company</a:t>
            </a:r>
            <a:r>
              <a:rPr lang="en-US" dirty="0"/>
              <a:t> gets ISO 14001 certification, allowing it to supply eco-friendly packaging to multinational corporations that prioritize sustainability.</a:t>
            </a:r>
          </a:p>
          <a:p>
            <a:r>
              <a:rPr lang="en-US" b="1" dirty="0"/>
              <a:t>6. Better Risk Management </a:t>
            </a:r>
            <a:r>
              <a:rPr lang="en-US" b="1" i="1" dirty="0"/>
              <a:t>(Prepares for Environmental Risks &amp; Emergencies)</a:t>
            </a:r>
            <a:endParaRPr lang="en-US" b="1" dirty="0"/>
          </a:p>
          <a:p>
            <a:r>
              <a:rPr lang="en-US" dirty="0"/>
              <a:t>📌 </a:t>
            </a:r>
            <a:r>
              <a:rPr lang="en-US" b="1" dirty="0"/>
              <a:t>Benefit:</a:t>
            </a:r>
            <a:r>
              <a:rPr lang="en-US" dirty="0"/>
              <a:t> Helps organizations identify and mitigate environmental risks such as spills, accidents, and resource shortages.</a:t>
            </a:r>
            <a:br>
              <a:rPr lang="en-US" dirty="0"/>
            </a:br>
            <a:r>
              <a:rPr lang="en-US" dirty="0"/>
              <a:t>🔹 </a:t>
            </a:r>
            <a:r>
              <a:rPr lang="en-US" b="1" dirty="0"/>
              <a:t>Example:</a:t>
            </a:r>
            <a:r>
              <a:rPr lang="en-US" dirty="0"/>
              <a:t> A </a:t>
            </a:r>
            <a:r>
              <a:rPr lang="en-US" b="1" dirty="0"/>
              <a:t>chemical plant</a:t>
            </a:r>
            <a:r>
              <a:rPr lang="en-US" dirty="0"/>
              <a:t> develops an emergency response plan for spills, reducing environmental damage and liability in case of an accident.</a:t>
            </a:r>
          </a:p>
          <a:p>
            <a:endParaRPr lang="en-IN" dirty="0"/>
          </a:p>
        </p:txBody>
      </p:sp>
    </p:spTree>
    <p:extLst>
      <p:ext uri="{BB962C8B-B14F-4D97-AF65-F5344CB8AC3E}">
        <p14:creationId xmlns:p14="http://schemas.microsoft.com/office/powerpoint/2010/main" val="2640272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1" y="365125"/>
            <a:ext cx="11850986" cy="1325563"/>
          </a:xfrm>
        </p:spPr>
        <p:txBody>
          <a:bodyPr>
            <a:normAutofit/>
          </a:bodyPr>
          <a:lstStyle/>
          <a:p>
            <a:r>
              <a:rPr lang="en-US" sz="4000" b="1" dirty="0"/>
              <a:t>Benefits of Environmental Management (EM) Standards</a:t>
            </a:r>
            <a:endParaRPr lang="en-IN" sz="4000" dirty="0"/>
          </a:p>
        </p:txBody>
      </p:sp>
      <p:sp>
        <p:nvSpPr>
          <p:cNvPr id="3" name="Content Placeholder 2"/>
          <p:cNvSpPr>
            <a:spLocks noGrp="1"/>
          </p:cNvSpPr>
          <p:nvPr>
            <p:ph idx="1"/>
          </p:nvPr>
        </p:nvSpPr>
        <p:spPr>
          <a:xfrm>
            <a:off x="217283" y="1548143"/>
            <a:ext cx="11226297" cy="4997512"/>
          </a:xfrm>
        </p:spPr>
        <p:txBody>
          <a:bodyPr>
            <a:normAutofit lnSpcReduction="10000"/>
          </a:bodyPr>
          <a:lstStyle/>
          <a:p>
            <a:r>
              <a:rPr lang="en-US" b="1" dirty="0"/>
              <a:t>7. Employee Engagement &amp; Awareness </a:t>
            </a:r>
            <a:r>
              <a:rPr lang="en-US" b="1" i="1" dirty="0"/>
              <a:t>(Encourages a Green Work Culture)</a:t>
            </a:r>
            <a:endParaRPr lang="en-US" b="1" dirty="0"/>
          </a:p>
          <a:p>
            <a:r>
              <a:rPr lang="en-US" dirty="0"/>
              <a:t>📌 </a:t>
            </a:r>
            <a:r>
              <a:rPr lang="en-US" b="1" dirty="0"/>
              <a:t>Benefit:</a:t>
            </a:r>
            <a:r>
              <a:rPr lang="en-US" dirty="0"/>
              <a:t> Employees become more environmentally aware, leading to better sustainability practices.</a:t>
            </a:r>
            <a:br>
              <a:rPr lang="en-US" dirty="0"/>
            </a:br>
            <a:r>
              <a:rPr lang="en-US" dirty="0"/>
              <a:t>🔹 </a:t>
            </a:r>
            <a:r>
              <a:rPr lang="en-US" b="1" dirty="0"/>
              <a:t>Example:</a:t>
            </a:r>
            <a:r>
              <a:rPr lang="en-US" dirty="0"/>
              <a:t> A </a:t>
            </a:r>
            <a:r>
              <a:rPr lang="en-US" b="1" dirty="0"/>
              <a:t>retail company</a:t>
            </a:r>
            <a:r>
              <a:rPr lang="en-US" dirty="0"/>
              <a:t> trains employees on waste reduction and sustainable procurement, reducing plastic packaging waste by 50%.</a:t>
            </a:r>
          </a:p>
          <a:p>
            <a:r>
              <a:rPr lang="en-IN" b="1" dirty="0"/>
              <a:t>8. Legal Protection &amp; Reduced Liabilities </a:t>
            </a:r>
            <a:r>
              <a:rPr lang="en-IN" b="1" i="1" dirty="0"/>
              <a:t>(Avoids Environmental Lawsuits &amp; Fines)</a:t>
            </a:r>
            <a:endParaRPr lang="en-IN" b="1" dirty="0"/>
          </a:p>
          <a:p>
            <a:r>
              <a:rPr lang="en-IN" dirty="0"/>
              <a:t>📌 </a:t>
            </a:r>
            <a:r>
              <a:rPr lang="en-IN" b="1" dirty="0"/>
              <a:t>Benefit:</a:t>
            </a:r>
            <a:r>
              <a:rPr lang="en-IN" dirty="0"/>
              <a:t> Minimizes the risk of lawsuits or penalties related to environmental harm.</a:t>
            </a:r>
            <a:br>
              <a:rPr lang="en-IN" dirty="0"/>
            </a:br>
            <a:r>
              <a:rPr lang="en-IN" dirty="0"/>
              <a:t>🔹 </a:t>
            </a:r>
            <a:r>
              <a:rPr lang="en-IN" b="1" dirty="0"/>
              <a:t>Example:</a:t>
            </a:r>
            <a:r>
              <a:rPr lang="en-IN" dirty="0"/>
              <a:t> A </a:t>
            </a:r>
            <a:r>
              <a:rPr lang="en-IN" b="1" dirty="0"/>
              <a:t>mining company</a:t>
            </a:r>
            <a:r>
              <a:rPr lang="en-IN" dirty="0"/>
              <a:t> follows environmental best practices, preventing groundwater contamination and avoiding lawsuits from local communities.</a:t>
            </a:r>
          </a:p>
          <a:p>
            <a:endParaRPr lang="en-IN" dirty="0"/>
          </a:p>
        </p:txBody>
      </p:sp>
    </p:spTree>
    <p:extLst>
      <p:ext uri="{BB962C8B-B14F-4D97-AF65-F5344CB8AC3E}">
        <p14:creationId xmlns:p14="http://schemas.microsoft.com/office/powerpoint/2010/main" val="1577193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Concept of Law</a:t>
            </a:r>
            <a:endParaRPr lang="en-IN" b="1" dirty="0"/>
          </a:p>
        </p:txBody>
      </p:sp>
      <p:sp>
        <p:nvSpPr>
          <p:cNvPr id="3" name="Content Placeholder 2"/>
          <p:cNvSpPr>
            <a:spLocks noGrp="1"/>
          </p:cNvSpPr>
          <p:nvPr>
            <p:ph idx="1"/>
          </p:nvPr>
        </p:nvSpPr>
        <p:spPr>
          <a:xfrm>
            <a:off x="5540721" y="1826490"/>
            <a:ext cx="5115962" cy="4351338"/>
          </a:xfrm>
          <a:solidFill>
            <a:schemeClr val="accent2">
              <a:lumMod val="20000"/>
              <a:lumOff val="80000"/>
            </a:schemeClr>
          </a:solidFill>
        </p:spPr>
        <p:txBody>
          <a:bodyPr/>
          <a:lstStyle/>
          <a:p>
            <a:r>
              <a:rPr lang="en-IN" dirty="0" smtClean="0"/>
              <a:t>Law as Commands</a:t>
            </a:r>
          </a:p>
          <a:p>
            <a:r>
              <a:rPr lang="en-IN" dirty="0" smtClean="0"/>
              <a:t>Law as Rules</a:t>
            </a:r>
          </a:p>
          <a:p>
            <a:r>
              <a:rPr lang="en-IN" dirty="0" smtClean="0"/>
              <a:t>Laws as Principles</a:t>
            </a:r>
          </a:p>
          <a:p>
            <a:r>
              <a:rPr lang="en-US" dirty="0" smtClean="0"/>
              <a:t>Law as Ethics or Morality</a:t>
            </a:r>
          </a:p>
          <a:p>
            <a:r>
              <a:rPr lang="en-US" dirty="0" smtClean="0"/>
              <a:t>Law as Social Norm and Customs</a:t>
            </a:r>
          </a:p>
          <a:p>
            <a:r>
              <a:rPr lang="en-IN" dirty="0" smtClean="0"/>
              <a:t>Laws as Written Documents</a:t>
            </a:r>
          </a:p>
          <a:p>
            <a:r>
              <a:rPr lang="en-IN" dirty="0" smtClean="0"/>
              <a:t>Law Distinguished From Policy</a:t>
            </a:r>
            <a:endParaRPr lang="en-IN" dirty="0"/>
          </a:p>
        </p:txBody>
      </p:sp>
      <p:sp>
        <p:nvSpPr>
          <p:cNvPr id="4" name="Rectangle 3"/>
          <p:cNvSpPr/>
          <p:nvPr/>
        </p:nvSpPr>
        <p:spPr>
          <a:xfrm>
            <a:off x="666938" y="2309130"/>
            <a:ext cx="3733045" cy="1815882"/>
          </a:xfrm>
          <a:prstGeom prst="rect">
            <a:avLst/>
          </a:prstGeom>
          <a:solidFill>
            <a:schemeClr val="accent5">
              <a:lumMod val="20000"/>
              <a:lumOff val="80000"/>
            </a:schemeClr>
          </a:solidFill>
        </p:spPr>
        <p:txBody>
          <a:bodyPr wrap="square">
            <a:spAutoFit/>
          </a:bodyPr>
          <a:lstStyle/>
          <a:p>
            <a:r>
              <a:rPr lang="en-US" sz="2800" dirty="0" smtClean="0">
                <a:solidFill>
                  <a:srgbClr val="7030A0"/>
                </a:solidFill>
              </a:rPr>
              <a:t>Law has been described as ‘</a:t>
            </a:r>
            <a:r>
              <a:rPr lang="en-US" sz="2800" u="sng" dirty="0" smtClean="0">
                <a:solidFill>
                  <a:srgbClr val="00B050"/>
                </a:solidFill>
              </a:rPr>
              <a:t>generally...a way of regulating human behavior</a:t>
            </a:r>
            <a:r>
              <a:rPr lang="en-US" sz="2800" dirty="0" smtClean="0">
                <a:solidFill>
                  <a:srgbClr val="7030A0"/>
                </a:solidFill>
              </a:rPr>
              <a:t>”</a:t>
            </a:r>
            <a:endParaRPr lang="en-IN" sz="2800" dirty="0">
              <a:solidFill>
                <a:srgbClr val="7030A0"/>
              </a:solidFill>
            </a:endParaRPr>
          </a:p>
        </p:txBody>
      </p:sp>
    </p:spTree>
    <p:extLst>
      <p:ext uri="{BB962C8B-B14F-4D97-AF65-F5344CB8AC3E}">
        <p14:creationId xmlns:p14="http://schemas.microsoft.com/office/powerpoint/2010/main" val="561708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81" y="365125"/>
            <a:ext cx="11850986" cy="1325563"/>
          </a:xfrm>
        </p:spPr>
        <p:txBody>
          <a:bodyPr>
            <a:normAutofit/>
          </a:bodyPr>
          <a:lstStyle/>
          <a:p>
            <a:r>
              <a:rPr lang="en-US" sz="4000" b="1" dirty="0"/>
              <a:t>Benefits of Environmental Management (EM) Standards</a:t>
            </a:r>
            <a:endParaRPr lang="en-IN" sz="4000" dirty="0"/>
          </a:p>
        </p:txBody>
      </p:sp>
      <p:sp>
        <p:nvSpPr>
          <p:cNvPr id="3" name="Content Placeholder 2"/>
          <p:cNvSpPr>
            <a:spLocks noGrp="1"/>
          </p:cNvSpPr>
          <p:nvPr>
            <p:ph idx="1"/>
          </p:nvPr>
        </p:nvSpPr>
        <p:spPr>
          <a:xfrm>
            <a:off x="217283" y="1548143"/>
            <a:ext cx="11226297" cy="4997512"/>
          </a:xfrm>
        </p:spPr>
        <p:txBody>
          <a:bodyPr>
            <a:normAutofit lnSpcReduction="10000"/>
          </a:bodyPr>
          <a:lstStyle/>
          <a:p>
            <a:r>
              <a:rPr lang="en-US" b="1" dirty="0"/>
              <a:t>9. Supply Chain Sustainability </a:t>
            </a:r>
            <a:r>
              <a:rPr lang="en-US" b="1" i="1" dirty="0"/>
              <a:t>(Encourages Eco-Friendly Suppliers &amp; Operations)</a:t>
            </a:r>
            <a:endParaRPr lang="en-US" b="1" dirty="0"/>
          </a:p>
          <a:p>
            <a:r>
              <a:rPr lang="en-US" dirty="0"/>
              <a:t>📌 </a:t>
            </a:r>
            <a:r>
              <a:rPr lang="en-US" b="1" dirty="0"/>
              <a:t>Benefit:</a:t>
            </a:r>
            <a:r>
              <a:rPr lang="en-US" dirty="0"/>
              <a:t> Helps businesses ensure their suppliers follow environmental standards.</a:t>
            </a:r>
            <a:br>
              <a:rPr lang="en-US" dirty="0"/>
            </a:br>
            <a:r>
              <a:rPr lang="en-US" dirty="0"/>
              <a:t>🔹 </a:t>
            </a:r>
            <a:r>
              <a:rPr lang="en-US" b="1" dirty="0"/>
              <a:t>Example:</a:t>
            </a:r>
            <a:r>
              <a:rPr lang="en-US" dirty="0"/>
              <a:t> A </a:t>
            </a:r>
            <a:r>
              <a:rPr lang="en-US" b="1" dirty="0"/>
              <a:t>car manufacturer</a:t>
            </a:r>
            <a:r>
              <a:rPr lang="en-US" dirty="0"/>
              <a:t> requires all its suppliers to follow ISO 14001, ensuring that components are sourced sustainably.</a:t>
            </a:r>
          </a:p>
          <a:p>
            <a:r>
              <a:rPr lang="en-US" b="1" dirty="0"/>
              <a:t>10. Continuous Improvement &amp; Innovation </a:t>
            </a:r>
            <a:r>
              <a:rPr lang="en-US" b="1" i="1" dirty="0"/>
              <a:t>(Drives Sustainable Innovations &amp; Efficiency Gains)</a:t>
            </a:r>
            <a:endParaRPr lang="en-US" b="1" dirty="0"/>
          </a:p>
          <a:p>
            <a:r>
              <a:rPr lang="en-US" dirty="0"/>
              <a:t>📌 </a:t>
            </a:r>
            <a:r>
              <a:rPr lang="en-US" b="1" dirty="0"/>
              <a:t>Benefit:</a:t>
            </a:r>
            <a:r>
              <a:rPr lang="en-US" dirty="0"/>
              <a:t> Encourages businesses to adopt new technologies and improve sustainability.</a:t>
            </a:r>
            <a:br>
              <a:rPr lang="en-US" dirty="0"/>
            </a:br>
            <a:r>
              <a:rPr lang="en-US" dirty="0"/>
              <a:t>🔹 </a:t>
            </a:r>
            <a:r>
              <a:rPr lang="en-US" b="1" dirty="0"/>
              <a:t>Example:</a:t>
            </a:r>
            <a:r>
              <a:rPr lang="en-US" dirty="0"/>
              <a:t> A </a:t>
            </a:r>
            <a:r>
              <a:rPr lang="en-US" b="1" dirty="0"/>
              <a:t>solar panel company</a:t>
            </a:r>
            <a:r>
              <a:rPr lang="en-US" dirty="0"/>
              <a:t> continuously improves its production process, reducing material waste by 25% while increasing energy efficiency.</a:t>
            </a:r>
          </a:p>
          <a:p>
            <a:endParaRPr lang="en-IN" dirty="0"/>
          </a:p>
        </p:txBody>
      </p:sp>
    </p:spTree>
    <p:extLst>
      <p:ext uri="{BB962C8B-B14F-4D97-AF65-F5344CB8AC3E}">
        <p14:creationId xmlns:p14="http://schemas.microsoft.com/office/powerpoint/2010/main" val="3468032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Certification Body Assessment &amp; Documentation for Environmental Management System (EMS)</a:t>
            </a:r>
          </a:p>
        </p:txBody>
      </p:sp>
      <p:sp>
        <p:nvSpPr>
          <p:cNvPr id="3" name="Content Placeholder 2"/>
          <p:cNvSpPr>
            <a:spLocks noGrp="1"/>
          </p:cNvSpPr>
          <p:nvPr>
            <p:ph idx="1"/>
          </p:nvPr>
        </p:nvSpPr>
        <p:spPr/>
        <p:txBody>
          <a:bodyPr/>
          <a:lstStyle/>
          <a:p>
            <a:r>
              <a:rPr lang="en-US" b="1" dirty="0"/>
              <a:t>1. Certification Body Assessment for EMS</a:t>
            </a:r>
          </a:p>
          <a:p>
            <a:r>
              <a:rPr lang="en-US" dirty="0"/>
              <a:t>To achieve </a:t>
            </a:r>
            <a:r>
              <a:rPr lang="en-US" b="1" dirty="0"/>
              <a:t>ISO 14001 certification</a:t>
            </a:r>
            <a:r>
              <a:rPr lang="en-US" dirty="0"/>
              <a:t>, an organization must undergo an assessment by an accredited </a:t>
            </a:r>
            <a:r>
              <a:rPr lang="en-US" b="1" dirty="0"/>
              <a:t>Certification Body (CB)</a:t>
            </a:r>
            <a:r>
              <a:rPr lang="en-US" dirty="0"/>
              <a:t>. The process involves evaluating whether the organization’s </a:t>
            </a:r>
            <a:r>
              <a:rPr lang="en-US" b="1" dirty="0"/>
              <a:t>Environmental Management System (EMS)</a:t>
            </a:r>
            <a:r>
              <a:rPr lang="en-US" dirty="0"/>
              <a:t> meets ISO 14001 requirements.</a:t>
            </a:r>
          </a:p>
          <a:p>
            <a:r>
              <a:rPr lang="en-US" b="1" dirty="0"/>
              <a:t>2. Documentation Required for EMS Certification</a:t>
            </a:r>
          </a:p>
          <a:p>
            <a:r>
              <a:rPr lang="en-US" dirty="0"/>
              <a:t>Proper documentation is </a:t>
            </a:r>
            <a:r>
              <a:rPr lang="en-US" b="1" dirty="0"/>
              <a:t>crucial</a:t>
            </a:r>
            <a:r>
              <a:rPr lang="en-US" dirty="0"/>
              <a:t> for ISO 14001 certification, as it provides evidence of EMS implementation and effectiveness.</a:t>
            </a:r>
          </a:p>
          <a:p>
            <a:endParaRPr lang="en-IN" dirty="0"/>
          </a:p>
        </p:txBody>
      </p:sp>
    </p:spTree>
    <p:extLst>
      <p:ext uri="{BB962C8B-B14F-4D97-AF65-F5344CB8AC3E}">
        <p14:creationId xmlns:p14="http://schemas.microsoft.com/office/powerpoint/2010/main" val="1987957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in Certification Body Assessment:</a:t>
            </a:r>
            <a:endParaRPr lang="en-IN" b="1" dirty="0"/>
          </a:p>
        </p:txBody>
      </p:sp>
      <p:sp>
        <p:nvSpPr>
          <p:cNvPr id="3" name="Content Placeholder 2"/>
          <p:cNvSpPr>
            <a:spLocks noGrp="1"/>
          </p:cNvSpPr>
          <p:nvPr>
            <p:ph idx="1"/>
          </p:nvPr>
        </p:nvSpPr>
        <p:spPr/>
        <p:txBody>
          <a:bodyPr>
            <a:normAutofit fontScale="92500" lnSpcReduction="20000"/>
          </a:bodyPr>
          <a:lstStyle/>
          <a:p>
            <a:r>
              <a:rPr lang="en-US" b="1" dirty="0"/>
              <a:t>1.1 Pre-Assessment (Optional)</a:t>
            </a:r>
          </a:p>
          <a:p>
            <a:r>
              <a:rPr lang="en-US" dirty="0"/>
              <a:t>Some organizations opt for a pre-audit to identify gaps before the formal certification audit.</a:t>
            </a:r>
          </a:p>
          <a:p>
            <a:r>
              <a:rPr lang="en-US" dirty="0"/>
              <a:t>Helps in early identification of non-conformities.</a:t>
            </a:r>
          </a:p>
          <a:p>
            <a:r>
              <a:rPr lang="en-US" b="1" dirty="0"/>
              <a:t>1.2 Stage 1 Audit (Document Review &amp; Readiness Check)</a:t>
            </a:r>
          </a:p>
          <a:p>
            <a:r>
              <a:rPr lang="en-US" dirty="0"/>
              <a:t>The certification body reviews EMS documentation to ensure compliance with ISO 14001 requirements.</a:t>
            </a:r>
          </a:p>
          <a:p>
            <a:r>
              <a:rPr lang="en-US" dirty="0"/>
              <a:t>Verifies if environmental policies, risk assessments, and objectives are in place.</a:t>
            </a:r>
          </a:p>
          <a:p>
            <a:r>
              <a:rPr lang="en-US" dirty="0"/>
              <a:t>Checks regulatory compliance and legal frameworks.</a:t>
            </a:r>
          </a:p>
          <a:p>
            <a:r>
              <a:rPr lang="en-US" dirty="0"/>
              <a:t>Assesses whether the EMS is implemented effectively.</a:t>
            </a:r>
          </a:p>
          <a:p>
            <a:pPr lvl="1"/>
            <a:endParaRPr lang="en-IN" dirty="0"/>
          </a:p>
        </p:txBody>
      </p:sp>
    </p:spTree>
    <p:extLst>
      <p:ext uri="{BB962C8B-B14F-4D97-AF65-F5344CB8AC3E}">
        <p14:creationId xmlns:p14="http://schemas.microsoft.com/office/powerpoint/2010/main" val="19563120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in Certification Body Assessment:</a:t>
            </a:r>
            <a:endParaRPr lang="en-IN" b="1" dirty="0"/>
          </a:p>
        </p:txBody>
      </p:sp>
      <p:sp>
        <p:nvSpPr>
          <p:cNvPr id="3" name="Content Placeholder 2"/>
          <p:cNvSpPr>
            <a:spLocks noGrp="1"/>
          </p:cNvSpPr>
          <p:nvPr>
            <p:ph idx="1"/>
          </p:nvPr>
        </p:nvSpPr>
        <p:spPr/>
        <p:txBody>
          <a:bodyPr>
            <a:normAutofit fontScale="92500" lnSpcReduction="10000"/>
          </a:bodyPr>
          <a:lstStyle/>
          <a:p>
            <a:r>
              <a:rPr lang="en-US" b="1" dirty="0"/>
              <a:t>1.3 Stage 2 Audit (On-Site Assessment)</a:t>
            </a:r>
          </a:p>
          <a:p>
            <a:r>
              <a:rPr lang="en-US" b="1" dirty="0"/>
              <a:t>On-site visit</a:t>
            </a:r>
            <a:r>
              <a:rPr lang="en-US" dirty="0"/>
              <a:t> to evaluate how EMS is applied in daily operations.</a:t>
            </a:r>
          </a:p>
          <a:p>
            <a:r>
              <a:rPr lang="en-US" dirty="0"/>
              <a:t>Interviews employees to check awareness and responsibility.</a:t>
            </a:r>
          </a:p>
          <a:p>
            <a:r>
              <a:rPr lang="en-US" dirty="0"/>
              <a:t>Assesses compliance with environmental laws and policies.</a:t>
            </a:r>
          </a:p>
          <a:p>
            <a:r>
              <a:rPr lang="en-US" dirty="0"/>
              <a:t>Identifies any </a:t>
            </a:r>
            <a:r>
              <a:rPr lang="en-US" b="1" dirty="0"/>
              <a:t>non-conformities</a:t>
            </a:r>
            <a:r>
              <a:rPr lang="en-US" dirty="0"/>
              <a:t> and provides corrective action requests.</a:t>
            </a:r>
          </a:p>
          <a:p>
            <a:r>
              <a:rPr lang="en-US" b="1" dirty="0"/>
              <a:t>1.4 Certification Decision</a:t>
            </a:r>
          </a:p>
          <a:p>
            <a:r>
              <a:rPr lang="en-US" dirty="0"/>
              <a:t>If the organization meets ISO 14001 requirements, the certification body issues an </a:t>
            </a:r>
            <a:r>
              <a:rPr lang="en-US" b="1" dirty="0"/>
              <a:t>ISO 14001 certificate</a:t>
            </a:r>
            <a:r>
              <a:rPr lang="en-US" dirty="0"/>
              <a:t> (valid for 3 years).</a:t>
            </a:r>
          </a:p>
          <a:p>
            <a:r>
              <a:rPr lang="en-US" dirty="0"/>
              <a:t>If major non-conformities exist, certification is withheld until corrective actions are verified.</a:t>
            </a:r>
          </a:p>
          <a:p>
            <a:pPr lvl="1"/>
            <a:endParaRPr lang="en-IN" dirty="0"/>
          </a:p>
        </p:txBody>
      </p:sp>
    </p:spTree>
    <p:extLst>
      <p:ext uri="{BB962C8B-B14F-4D97-AF65-F5344CB8AC3E}">
        <p14:creationId xmlns:p14="http://schemas.microsoft.com/office/powerpoint/2010/main" val="39792514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Steps in Certification Body Assessment:</a:t>
            </a:r>
            <a:endParaRPr lang="en-IN" b="1" dirty="0"/>
          </a:p>
        </p:txBody>
      </p:sp>
      <p:sp>
        <p:nvSpPr>
          <p:cNvPr id="3" name="Content Placeholder 2"/>
          <p:cNvSpPr>
            <a:spLocks noGrp="1"/>
          </p:cNvSpPr>
          <p:nvPr>
            <p:ph idx="1"/>
          </p:nvPr>
        </p:nvSpPr>
        <p:spPr/>
        <p:txBody>
          <a:bodyPr>
            <a:normAutofit/>
          </a:bodyPr>
          <a:lstStyle/>
          <a:p>
            <a:r>
              <a:rPr lang="en-US" b="1" dirty="0"/>
              <a:t>1.5 Surveillance Audits (Annual Review)</a:t>
            </a:r>
          </a:p>
          <a:p>
            <a:r>
              <a:rPr lang="en-US" dirty="0"/>
              <a:t>Conducted annually to ensure continuous compliance with ISO 14001.</a:t>
            </a:r>
          </a:p>
          <a:p>
            <a:r>
              <a:rPr lang="en-US" dirty="0"/>
              <a:t>Any non-conformities must be addressed within a specified timeframe.</a:t>
            </a:r>
          </a:p>
          <a:p>
            <a:r>
              <a:rPr lang="en-US" b="1" dirty="0"/>
              <a:t>1.6 Recertification Audit (Every 3 Years)</a:t>
            </a:r>
          </a:p>
          <a:p>
            <a:r>
              <a:rPr lang="en-US" dirty="0"/>
              <a:t>A full EMS reassessment is conducted before certification renewal.</a:t>
            </a:r>
          </a:p>
          <a:p>
            <a:pPr lvl="1"/>
            <a:endParaRPr lang="en-IN" dirty="0"/>
          </a:p>
        </p:txBody>
      </p:sp>
    </p:spTree>
    <p:extLst>
      <p:ext uri="{BB962C8B-B14F-4D97-AF65-F5344CB8AC3E}">
        <p14:creationId xmlns:p14="http://schemas.microsoft.com/office/powerpoint/2010/main" val="11822332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IN" b="1" dirty="0"/>
              <a:t>Key EMS Documents:</a:t>
            </a:r>
          </a:p>
        </p:txBody>
      </p:sp>
      <p:sp>
        <p:nvSpPr>
          <p:cNvPr id="3" name="Content Placeholder 2"/>
          <p:cNvSpPr>
            <a:spLocks noGrp="1"/>
          </p:cNvSpPr>
          <p:nvPr>
            <p:ph idx="1"/>
          </p:nvPr>
        </p:nvSpPr>
        <p:spPr>
          <a:xfrm>
            <a:off x="135802" y="1348966"/>
            <a:ext cx="11778558" cy="5509034"/>
          </a:xfrm>
        </p:spPr>
        <p:txBody>
          <a:bodyPr>
            <a:normAutofit fontScale="85000" lnSpcReduction="20000"/>
          </a:bodyPr>
          <a:lstStyle/>
          <a:p>
            <a:r>
              <a:rPr lang="en-IN" b="1" dirty="0"/>
              <a:t>2.1 Mandatory Documents </a:t>
            </a:r>
            <a:r>
              <a:rPr lang="en-IN" b="1" i="1" dirty="0"/>
              <a:t>(Required by ISO 14001)</a:t>
            </a:r>
            <a:endParaRPr lang="en-IN" b="1" dirty="0"/>
          </a:p>
          <a:p>
            <a:r>
              <a:rPr lang="en-IN" dirty="0"/>
              <a:t>✅ </a:t>
            </a:r>
            <a:r>
              <a:rPr lang="en-IN" b="1" dirty="0"/>
              <a:t>Environmental Policy</a:t>
            </a:r>
            <a:r>
              <a:rPr lang="en-IN" dirty="0"/>
              <a:t> – Outlines the organization’s commitment to sustainability.</a:t>
            </a:r>
            <a:br>
              <a:rPr lang="en-IN" dirty="0"/>
            </a:br>
            <a:r>
              <a:rPr lang="en-IN" dirty="0"/>
              <a:t>✅ </a:t>
            </a:r>
            <a:r>
              <a:rPr lang="en-IN" b="1" dirty="0"/>
              <a:t>Environmental Aspects &amp; Impact Assessment</a:t>
            </a:r>
            <a:r>
              <a:rPr lang="en-IN" dirty="0"/>
              <a:t> – Identifies significant environmental risks.</a:t>
            </a:r>
            <a:br>
              <a:rPr lang="en-IN" dirty="0"/>
            </a:br>
            <a:r>
              <a:rPr lang="en-IN" dirty="0"/>
              <a:t>✅ </a:t>
            </a:r>
            <a:r>
              <a:rPr lang="en-IN" b="1" dirty="0"/>
              <a:t>Legal &amp; Compliance Register</a:t>
            </a:r>
            <a:r>
              <a:rPr lang="en-IN" dirty="0"/>
              <a:t> – Lists relevant environmental regulations.</a:t>
            </a:r>
            <a:br>
              <a:rPr lang="en-IN" dirty="0"/>
            </a:br>
            <a:r>
              <a:rPr lang="en-IN" dirty="0"/>
              <a:t>✅ </a:t>
            </a:r>
            <a:r>
              <a:rPr lang="en-IN" b="1" dirty="0"/>
              <a:t>Environmental Objectives &amp; Targets</a:t>
            </a:r>
            <a:r>
              <a:rPr lang="en-IN" dirty="0"/>
              <a:t> – Defines measurable goals (e.g., reduce emissions by 20%).</a:t>
            </a:r>
            <a:br>
              <a:rPr lang="en-IN" dirty="0"/>
            </a:br>
            <a:r>
              <a:rPr lang="en-IN" dirty="0"/>
              <a:t>✅ </a:t>
            </a:r>
            <a:r>
              <a:rPr lang="en-IN" b="1" dirty="0"/>
              <a:t>Roles &amp; Responsibilities Document</a:t>
            </a:r>
            <a:r>
              <a:rPr lang="en-IN" dirty="0"/>
              <a:t> – Assigns EMS responsibilities to staff.</a:t>
            </a:r>
            <a:br>
              <a:rPr lang="en-IN" dirty="0"/>
            </a:br>
            <a:r>
              <a:rPr lang="en-IN" dirty="0"/>
              <a:t>✅ </a:t>
            </a:r>
            <a:r>
              <a:rPr lang="en-IN" b="1" dirty="0"/>
              <a:t>Operational Control Procedures</a:t>
            </a:r>
            <a:r>
              <a:rPr lang="en-IN" dirty="0"/>
              <a:t> – Describes processes to manage environmental impacts (e.g., waste disposal, pollution control).</a:t>
            </a:r>
            <a:br>
              <a:rPr lang="en-IN" dirty="0"/>
            </a:br>
            <a:r>
              <a:rPr lang="en-IN" dirty="0"/>
              <a:t>✅ </a:t>
            </a:r>
            <a:r>
              <a:rPr lang="en-IN" b="1" dirty="0"/>
              <a:t>Emergency Preparedness &amp; Response Plan</a:t>
            </a:r>
            <a:r>
              <a:rPr lang="en-IN" dirty="0"/>
              <a:t> – Outlines procedures for environmental incidents (e.g., oil spills, chemical leaks).</a:t>
            </a:r>
            <a:br>
              <a:rPr lang="en-IN" dirty="0"/>
            </a:br>
            <a:r>
              <a:rPr lang="en-IN" dirty="0"/>
              <a:t>✅ </a:t>
            </a:r>
            <a:r>
              <a:rPr lang="en-IN" b="1" dirty="0"/>
              <a:t>Monitoring &amp; Measurement Records</a:t>
            </a:r>
            <a:r>
              <a:rPr lang="en-IN" dirty="0"/>
              <a:t> – Data on emissions, waste management, energy usage, etc.</a:t>
            </a:r>
            <a:br>
              <a:rPr lang="en-IN" dirty="0"/>
            </a:br>
            <a:r>
              <a:rPr lang="en-IN" dirty="0"/>
              <a:t>✅ </a:t>
            </a:r>
            <a:r>
              <a:rPr lang="en-IN" b="1" dirty="0"/>
              <a:t>Internal Audit Reports</a:t>
            </a:r>
            <a:r>
              <a:rPr lang="en-IN" dirty="0"/>
              <a:t> – Results of periodic EMS evaluations.</a:t>
            </a:r>
            <a:br>
              <a:rPr lang="en-IN" dirty="0"/>
            </a:br>
            <a:r>
              <a:rPr lang="en-IN" dirty="0"/>
              <a:t>✅ </a:t>
            </a:r>
            <a:r>
              <a:rPr lang="en-IN" b="1" dirty="0"/>
              <a:t>Corrective &amp; Preventive Action Records</a:t>
            </a:r>
            <a:r>
              <a:rPr lang="en-IN" dirty="0"/>
              <a:t> – Documents how non-conformities are addressed.</a:t>
            </a:r>
            <a:br>
              <a:rPr lang="en-IN" dirty="0"/>
            </a:br>
            <a:r>
              <a:rPr lang="en-IN" dirty="0"/>
              <a:t>✅ </a:t>
            </a:r>
            <a:r>
              <a:rPr lang="en-IN" b="1" dirty="0"/>
              <a:t>Management Review Meeting Minutes</a:t>
            </a:r>
            <a:r>
              <a:rPr lang="en-IN" dirty="0"/>
              <a:t> – Evidence of leadership involvement in EMS decisions.</a:t>
            </a:r>
          </a:p>
          <a:p>
            <a:endParaRPr lang="en-IN" dirty="0"/>
          </a:p>
        </p:txBody>
      </p:sp>
    </p:spTree>
    <p:extLst>
      <p:ext uri="{BB962C8B-B14F-4D97-AF65-F5344CB8AC3E}">
        <p14:creationId xmlns:p14="http://schemas.microsoft.com/office/powerpoint/2010/main" val="23246958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IN" b="1" dirty="0"/>
              <a:t>Key EMS Documents:</a:t>
            </a:r>
          </a:p>
        </p:txBody>
      </p:sp>
      <p:sp>
        <p:nvSpPr>
          <p:cNvPr id="3" name="Content Placeholder 2"/>
          <p:cNvSpPr>
            <a:spLocks noGrp="1"/>
          </p:cNvSpPr>
          <p:nvPr>
            <p:ph idx="1"/>
          </p:nvPr>
        </p:nvSpPr>
        <p:spPr>
          <a:xfrm>
            <a:off x="135802" y="1348966"/>
            <a:ext cx="11778558" cy="5509034"/>
          </a:xfrm>
        </p:spPr>
        <p:txBody>
          <a:bodyPr>
            <a:normAutofit/>
          </a:bodyPr>
          <a:lstStyle/>
          <a:p>
            <a:r>
              <a:rPr lang="en-IN" b="1" dirty="0"/>
              <a:t>2.2 Additional Supporting Documents </a:t>
            </a:r>
            <a:r>
              <a:rPr lang="en-IN" b="1" i="1" dirty="0"/>
              <a:t>(Recommended but not mandatory)</a:t>
            </a:r>
            <a:endParaRPr lang="en-IN" b="1" dirty="0"/>
          </a:p>
          <a:p>
            <a:r>
              <a:rPr lang="en-IN" dirty="0"/>
              <a:t>✔️ </a:t>
            </a:r>
            <a:r>
              <a:rPr lang="en-IN" b="1" dirty="0"/>
              <a:t>Training Records</a:t>
            </a:r>
            <a:r>
              <a:rPr lang="en-IN" dirty="0"/>
              <a:t> – Proof of employee EMS training.</a:t>
            </a:r>
            <a:br>
              <a:rPr lang="en-IN" dirty="0"/>
            </a:br>
            <a:r>
              <a:rPr lang="en-IN" dirty="0"/>
              <a:t>✔️ </a:t>
            </a:r>
            <a:r>
              <a:rPr lang="en-IN" b="1" dirty="0"/>
              <a:t>Stakeholder Communication Records</a:t>
            </a:r>
            <a:r>
              <a:rPr lang="en-IN" dirty="0"/>
              <a:t> – Communication with regulatory bodies or local communities.</a:t>
            </a:r>
            <a:br>
              <a:rPr lang="en-IN" dirty="0"/>
            </a:br>
            <a:r>
              <a:rPr lang="en-IN" dirty="0"/>
              <a:t>✔️ </a:t>
            </a:r>
            <a:r>
              <a:rPr lang="en-IN" b="1" dirty="0"/>
              <a:t>Supplier &amp; Contractor Environmental Policies</a:t>
            </a:r>
            <a:r>
              <a:rPr lang="en-IN" dirty="0"/>
              <a:t> – Ensuring suppliers follow environmental best practices.</a:t>
            </a:r>
            <a:br>
              <a:rPr lang="en-IN" dirty="0"/>
            </a:br>
            <a:r>
              <a:rPr lang="en-IN" dirty="0"/>
              <a:t>✔️ </a:t>
            </a:r>
            <a:r>
              <a:rPr lang="en-IN" b="1" dirty="0"/>
              <a:t>Carbon Footprint &amp; Sustainability Reports</a:t>
            </a:r>
            <a:r>
              <a:rPr lang="en-IN" dirty="0"/>
              <a:t> – Demonstrates corporate social responsibility (CSR).</a:t>
            </a:r>
          </a:p>
          <a:p>
            <a:endParaRPr lang="en-IN" dirty="0"/>
          </a:p>
        </p:txBody>
      </p:sp>
    </p:spTree>
    <p:extLst>
      <p:ext uri="{BB962C8B-B14F-4D97-AF65-F5344CB8AC3E}">
        <p14:creationId xmlns:p14="http://schemas.microsoft.com/office/powerpoint/2010/main" val="444985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62" y="365125"/>
            <a:ext cx="11190838" cy="1325563"/>
          </a:xfrm>
        </p:spPr>
        <p:txBody>
          <a:bodyPr/>
          <a:lstStyle/>
          <a:p>
            <a:r>
              <a:rPr lang="en-IN" b="1" dirty="0"/>
              <a:t>3. Importance of Certification Body Assessment &amp; Documentation</a:t>
            </a:r>
          </a:p>
        </p:txBody>
      </p:sp>
      <p:sp>
        <p:nvSpPr>
          <p:cNvPr id="3" name="Content Placeholder 2"/>
          <p:cNvSpPr>
            <a:spLocks noGrp="1"/>
          </p:cNvSpPr>
          <p:nvPr>
            <p:ph idx="1"/>
          </p:nvPr>
        </p:nvSpPr>
        <p:spPr>
          <a:xfrm>
            <a:off x="63374" y="1690688"/>
            <a:ext cx="11860795" cy="4993269"/>
          </a:xfrm>
        </p:spPr>
        <p:txBody>
          <a:bodyPr>
            <a:normAutofit fontScale="92500"/>
          </a:bodyPr>
          <a:lstStyle/>
          <a:p>
            <a:r>
              <a:rPr lang="en-IN" dirty="0"/>
              <a:t>📌 </a:t>
            </a:r>
            <a:r>
              <a:rPr lang="en-IN" b="1" dirty="0"/>
              <a:t>Ensures Compliance</a:t>
            </a:r>
            <a:r>
              <a:rPr lang="en-IN" dirty="0"/>
              <a:t> – Certification proves adherence to ISO 14001 and environmental laws.</a:t>
            </a:r>
            <a:br>
              <a:rPr lang="en-IN" dirty="0"/>
            </a:br>
            <a:r>
              <a:rPr lang="en-IN" dirty="0"/>
              <a:t>📌 </a:t>
            </a:r>
            <a:r>
              <a:rPr lang="en-IN" b="1" dirty="0"/>
              <a:t>Improves Environmental Performance</a:t>
            </a:r>
            <a:r>
              <a:rPr lang="en-IN" dirty="0"/>
              <a:t> – Identifies and mitigates risks effectively.</a:t>
            </a:r>
            <a:br>
              <a:rPr lang="en-IN" dirty="0"/>
            </a:br>
            <a:r>
              <a:rPr lang="en-IN" dirty="0"/>
              <a:t>📌 </a:t>
            </a:r>
            <a:r>
              <a:rPr lang="en-IN" b="1" dirty="0"/>
              <a:t>Enhances Corporate Image</a:t>
            </a:r>
            <a:r>
              <a:rPr lang="en-IN" dirty="0"/>
              <a:t> – Demonstrates commitment to sustainability and attracts eco-conscious customers.</a:t>
            </a:r>
            <a:br>
              <a:rPr lang="en-IN" dirty="0"/>
            </a:br>
            <a:r>
              <a:rPr lang="en-IN" dirty="0"/>
              <a:t>📌 </a:t>
            </a:r>
            <a:r>
              <a:rPr lang="en-IN" b="1" dirty="0"/>
              <a:t>Facilitates Continuous Improvement</a:t>
            </a:r>
            <a:r>
              <a:rPr lang="en-IN" dirty="0"/>
              <a:t> – Annual audits encourage better environmental management.</a:t>
            </a:r>
            <a:br>
              <a:rPr lang="en-IN" dirty="0"/>
            </a:br>
            <a:r>
              <a:rPr lang="en-IN" dirty="0"/>
              <a:t>📌 </a:t>
            </a:r>
            <a:r>
              <a:rPr lang="en-IN" b="1" dirty="0"/>
              <a:t>Supports Market Competitiveness</a:t>
            </a:r>
            <a:r>
              <a:rPr lang="en-IN" dirty="0"/>
              <a:t> – Many clients and suppliers require ISO 14001 certification</a:t>
            </a:r>
            <a:r>
              <a:rPr lang="en-IN" dirty="0" smtClean="0"/>
              <a:t>.</a:t>
            </a:r>
          </a:p>
          <a:p>
            <a:r>
              <a:rPr lang="en-US" dirty="0"/>
              <a:t>The </a:t>
            </a:r>
            <a:r>
              <a:rPr lang="en-US" b="1" dirty="0"/>
              <a:t>certification body assessment</a:t>
            </a:r>
            <a:r>
              <a:rPr lang="en-US" dirty="0"/>
              <a:t> is a structured evaluation process that ensures an organization’s EMS meets ISO 14001 standards. Proper </a:t>
            </a:r>
            <a:r>
              <a:rPr lang="en-US" b="1" dirty="0"/>
              <a:t>documentation</a:t>
            </a:r>
            <a:r>
              <a:rPr lang="en-US" dirty="0"/>
              <a:t> is essential for certification and ongoing compliance. By following this structured approach, businesses can achieve </a:t>
            </a:r>
            <a:r>
              <a:rPr lang="en-US" b="1" dirty="0"/>
              <a:t>sustainability, legal compliance, and operational efficiency</a:t>
            </a:r>
            <a:r>
              <a:rPr lang="en-US" dirty="0"/>
              <a:t>.</a:t>
            </a:r>
            <a:endParaRPr lang="en-IN" dirty="0"/>
          </a:p>
        </p:txBody>
      </p:sp>
    </p:spTree>
    <p:extLst>
      <p:ext uri="{BB962C8B-B14F-4D97-AF65-F5344CB8AC3E}">
        <p14:creationId xmlns:p14="http://schemas.microsoft.com/office/powerpoint/2010/main" val="2117406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30" y="365125"/>
            <a:ext cx="11145570" cy="1325563"/>
          </a:xfrm>
        </p:spPr>
        <p:txBody>
          <a:bodyPr>
            <a:normAutofit fontScale="90000"/>
          </a:bodyPr>
          <a:lstStyle/>
          <a:p>
            <a:r>
              <a:rPr lang="en-US" b="1" dirty="0"/>
              <a:t>ISO-14000 </a:t>
            </a:r>
            <a:r>
              <a:rPr lang="en-US" b="1" dirty="0" smtClean="0"/>
              <a:t>Standards for environmental Management</a:t>
            </a:r>
            <a:r>
              <a:rPr lang="en-IN" dirty="0"/>
              <a:t/>
            </a:r>
            <a:br>
              <a:rPr lang="en-IN" dirty="0"/>
            </a:br>
            <a:endParaRPr lang="en-IN" dirty="0"/>
          </a:p>
        </p:txBody>
      </p:sp>
      <p:sp>
        <p:nvSpPr>
          <p:cNvPr id="3" name="Content Placeholder 2"/>
          <p:cNvSpPr>
            <a:spLocks noGrp="1"/>
          </p:cNvSpPr>
          <p:nvPr>
            <p:ph idx="1"/>
          </p:nvPr>
        </p:nvSpPr>
        <p:spPr>
          <a:xfrm>
            <a:off x="117695" y="1339913"/>
            <a:ext cx="11832879" cy="5278170"/>
          </a:xfrm>
        </p:spPr>
        <p:txBody>
          <a:bodyPr>
            <a:normAutofit/>
          </a:bodyPr>
          <a:lstStyle/>
          <a:p>
            <a:r>
              <a:rPr lang="en-US" b="1" dirty="0"/>
              <a:t>1. What is ISO 14000?</a:t>
            </a:r>
          </a:p>
          <a:p>
            <a:r>
              <a:rPr lang="en-US" dirty="0"/>
              <a:t>ISO 14000 is a </a:t>
            </a:r>
            <a:r>
              <a:rPr lang="en-US" b="1" dirty="0"/>
              <a:t>family of international standards</a:t>
            </a:r>
            <a:r>
              <a:rPr lang="en-US" dirty="0"/>
              <a:t> developed by the </a:t>
            </a:r>
            <a:r>
              <a:rPr lang="en-US" b="1" dirty="0"/>
              <a:t>International Organization for Standardization (ISO)</a:t>
            </a:r>
            <a:r>
              <a:rPr lang="en-US" dirty="0"/>
              <a:t> to help organizations manage their environmental responsibilities effectively. These standards provide a framework for organizations to:</a:t>
            </a:r>
            <a:br>
              <a:rPr lang="en-US" dirty="0"/>
            </a:br>
            <a:r>
              <a:rPr lang="en-US" dirty="0"/>
              <a:t>✅ Reduce environmental impact</a:t>
            </a:r>
            <a:br>
              <a:rPr lang="en-US" dirty="0"/>
            </a:br>
            <a:r>
              <a:rPr lang="en-US" dirty="0"/>
              <a:t>✅ Ensure compliance with environmental regulations</a:t>
            </a:r>
            <a:br>
              <a:rPr lang="en-US" dirty="0"/>
            </a:br>
            <a:r>
              <a:rPr lang="en-US" dirty="0"/>
              <a:t>✅ Improve sustainability and efficiency</a:t>
            </a:r>
          </a:p>
          <a:p>
            <a:r>
              <a:rPr lang="en-US" dirty="0"/>
              <a:t>The most widely recognized standard in this family is </a:t>
            </a:r>
            <a:r>
              <a:rPr lang="en-US" b="1" dirty="0"/>
              <a:t>ISO 14001</a:t>
            </a:r>
            <a:r>
              <a:rPr lang="en-US" dirty="0"/>
              <a:t>, which outlines the requirements for an </a:t>
            </a:r>
            <a:r>
              <a:rPr lang="en-US" b="1" dirty="0"/>
              <a:t>Environmental Management System (EMS)</a:t>
            </a:r>
            <a:r>
              <a:rPr lang="en-US" dirty="0"/>
              <a:t>.</a:t>
            </a:r>
          </a:p>
          <a:p>
            <a:endParaRPr lang="en-IN" dirty="0"/>
          </a:p>
        </p:txBody>
      </p:sp>
    </p:spTree>
    <p:extLst>
      <p:ext uri="{BB962C8B-B14F-4D97-AF65-F5344CB8AC3E}">
        <p14:creationId xmlns:p14="http://schemas.microsoft.com/office/powerpoint/2010/main" val="237786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1291"/>
          </a:xfrm>
        </p:spPr>
        <p:txBody>
          <a:bodyPr/>
          <a:lstStyle/>
          <a:p>
            <a:r>
              <a:rPr lang="en-US" b="1" dirty="0"/>
              <a:t>2. Key ISO 14000 Standards &amp; Their Purpose</a:t>
            </a:r>
            <a:endParaRPr lang="en-IN" b="1" dirty="0"/>
          </a:p>
        </p:txBody>
      </p:sp>
      <p:pic>
        <p:nvPicPr>
          <p:cNvPr id="15" name="Picture 14"/>
          <p:cNvPicPr>
            <a:picLocks noChangeAspect="1"/>
          </p:cNvPicPr>
          <p:nvPr/>
        </p:nvPicPr>
        <p:blipFill>
          <a:blip r:embed="rId2"/>
          <a:stretch>
            <a:fillRect/>
          </a:stretch>
        </p:blipFill>
        <p:spPr>
          <a:xfrm>
            <a:off x="4966580" y="1232654"/>
            <a:ext cx="6936171" cy="5537279"/>
          </a:xfrm>
          <a:prstGeom prst="rect">
            <a:avLst/>
          </a:prstGeom>
        </p:spPr>
      </p:pic>
      <p:pic>
        <p:nvPicPr>
          <p:cNvPr id="1026" name="Picture 2" descr="ISO 17025 Certification Training Cour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09869"/>
            <a:ext cx="4997511" cy="3748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109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Concept of Law</a:t>
            </a:r>
            <a:endParaRPr lang="en-IN" b="1" dirty="0"/>
          </a:p>
        </p:txBody>
      </p:sp>
      <p:sp>
        <p:nvSpPr>
          <p:cNvPr id="5" name="Content Placeholder 4"/>
          <p:cNvSpPr>
            <a:spLocks noGrp="1"/>
          </p:cNvSpPr>
          <p:nvPr>
            <p:ph idx="1"/>
          </p:nvPr>
        </p:nvSpPr>
        <p:spPr>
          <a:xfrm>
            <a:off x="838200" y="1825624"/>
            <a:ext cx="10515600" cy="2463571"/>
          </a:xfrm>
        </p:spPr>
        <p:txBody>
          <a:bodyPr>
            <a:normAutofit fontScale="85000" lnSpcReduction="20000"/>
          </a:bodyPr>
          <a:lstStyle/>
          <a:p>
            <a:pPr marL="0" indent="0">
              <a:buNone/>
            </a:pPr>
            <a:r>
              <a:rPr lang="en-US" b="1" dirty="0" smtClean="0">
                <a:solidFill>
                  <a:srgbClr val="00B050"/>
                </a:solidFill>
              </a:rPr>
              <a:t>1. Law as Commands</a:t>
            </a:r>
          </a:p>
          <a:p>
            <a:pPr algn="just"/>
            <a:r>
              <a:rPr lang="en-US" dirty="0" smtClean="0"/>
              <a:t>Laws can be seen as commands issued by a self-governing authority and supported by the threat of sanctions.</a:t>
            </a:r>
          </a:p>
          <a:p>
            <a:r>
              <a:rPr lang="en-US" b="1" dirty="0" smtClean="0"/>
              <a:t>Example:</a:t>
            </a:r>
            <a:r>
              <a:rPr lang="en-US" dirty="0" smtClean="0"/>
              <a:t/>
            </a:r>
            <a:br>
              <a:rPr lang="en-US" dirty="0" smtClean="0"/>
            </a:br>
            <a:r>
              <a:rPr lang="en-US" dirty="0" smtClean="0"/>
              <a:t>A government mandates a lockdown during a pandemic and imposes fines or custody for those who violate the restrictions. </a:t>
            </a:r>
          </a:p>
          <a:p>
            <a:r>
              <a:rPr lang="en-US" dirty="0" smtClean="0"/>
              <a:t>The law is a direct command from the state, enforced with penalties.</a:t>
            </a:r>
          </a:p>
          <a:p>
            <a:endParaRPr lang="en-IN" dirty="0"/>
          </a:p>
        </p:txBody>
      </p:sp>
      <p:sp>
        <p:nvSpPr>
          <p:cNvPr id="8" name="Rectangle 7"/>
          <p:cNvSpPr/>
          <p:nvPr/>
        </p:nvSpPr>
        <p:spPr>
          <a:xfrm>
            <a:off x="838199" y="4210954"/>
            <a:ext cx="10030905" cy="2308324"/>
          </a:xfrm>
          <a:prstGeom prst="rect">
            <a:avLst/>
          </a:prstGeom>
        </p:spPr>
        <p:txBody>
          <a:bodyPr wrap="square">
            <a:spAutoFit/>
          </a:bodyPr>
          <a:lstStyle/>
          <a:p>
            <a:r>
              <a:rPr lang="en-US" sz="2400" b="1" dirty="0" smtClean="0">
                <a:solidFill>
                  <a:srgbClr val="00B050"/>
                </a:solidFill>
              </a:rPr>
              <a:t>2. Law as Rules</a:t>
            </a:r>
          </a:p>
          <a:p>
            <a:pPr algn="just"/>
            <a:r>
              <a:rPr lang="en-US" sz="2400" dirty="0" smtClean="0"/>
              <a:t>Laws function as general rules that guide behavior and establish order in society.</a:t>
            </a:r>
          </a:p>
          <a:p>
            <a:r>
              <a:rPr lang="en-US" sz="2400" b="1" dirty="0" smtClean="0"/>
              <a:t>Example:</a:t>
            </a:r>
            <a:r>
              <a:rPr lang="en-US" sz="2400" dirty="0" smtClean="0"/>
              <a:t/>
            </a:r>
            <a:br>
              <a:rPr lang="en-US" sz="2400" dirty="0" smtClean="0"/>
            </a:br>
            <a:r>
              <a:rPr lang="en-US" sz="2400" dirty="0" smtClean="0"/>
              <a:t>Traffic laws dictate that drivers must stop at red lights. These rules ensure road safety and regulate driving behavior.</a:t>
            </a:r>
            <a:endParaRPr lang="en-US" sz="2400" dirty="0"/>
          </a:p>
        </p:txBody>
      </p:sp>
    </p:spTree>
    <p:extLst>
      <p:ext uri="{BB962C8B-B14F-4D97-AF65-F5344CB8AC3E}">
        <p14:creationId xmlns:p14="http://schemas.microsoft.com/office/powerpoint/2010/main" val="37390408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085" y="138788"/>
            <a:ext cx="11208945" cy="585489"/>
          </a:xfrm>
        </p:spPr>
        <p:txBody>
          <a:bodyPr>
            <a:normAutofit fontScale="90000"/>
          </a:bodyPr>
          <a:lstStyle/>
          <a:p>
            <a:r>
              <a:rPr lang="en-US" b="1" dirty="0"/>
              <a:t>3. Benefits of Implementing ISO 14000 Standards</a:t>
            </a:r>
            <a:endParaRPr lang="en-IN" b="1" dirty="0"/>
          </a:p>
        </p:txBody>
      </p:sp>
      <p:sp>
        <p:nvSpPr>
          <p:cNvPr id="3" name="Content Placeholder 2"/>
          <p:cNvSpPr>
            <a:spLocks noGrp="1"/>
          </p:cNvSpPr>
          <p:nvPr>
            <p:ph idx="1"/>
          </p:nvPr>
        </p:nvSpPr>
        <p:spPr>
          <a:xfrm>
            <a:off x="159190" y="838796"/>
            <a:ext cx="11691796" cy="5797393"/>
          </a:xfrm>
        </p:spPr>
        <p:txBody>
          <a:bodyPr>
            <a:normAutofit fontScale="92500" lnSpcReduction="20000"/>
          </a:bodyPr>
          <a:lstStyle/>
          <a:p>
            <a:r>
              <a:rPr lang="en-US" b="1" dirty="0"/>
              <a:t>✅ 1. Compliance with Environmental Regulations</a:t>
            </a:r>
          </a:p>
          <a:p>
            <a:r>
              <a:rPr lang="en-US" dirty="0"/>
              <a:t>🔹 </a:t>
            </a:r>
            <a:r>
              <a:rPr lang="en-US" b="1" dirty="0"/>
              <a:t>Example:</a:t>
            </a:r>
            <a:r>
              <a:rPr lang="en-US" dirty="0"/>
              <a:t> A manufacturing company follows </a:t>
            </a:r>
            <a:r>
              <a:rPr lang="en-US" b="1" dirty="0"/>
              <a:t>ISO 14001</a:t>
            </a:r>
            <a:r>
              <a:rPr lang="en-US" dirty="0"/>
              <a:t> to ensure it meets pollution control laws and avoids fines.</a:t>
            </a:r>
          </a:p>
          <a:p>
            <a:r>
              <a:rPr lang="en-US" b="1" dirty="0"/>
              <a:t>✅ 2. Reduction of Environmental Impact</a:t>
            </a:r>
          </a:p>
          <a:p>
            <a:r>
              <a:rPr lang="en-US" dirty="0"/>
              <a:t>🔹 </a:t>
            </a:r>
            <a:r>
              <a:rPr lang="en-US" b="1" dirty="0"/>
              <a:t>Example:</a:t>
            </a:r>
            <a:r>
              <a:rPr lang="en-US" dirty="0"/>
              <a:t> A construction company adopts </a:t>
            </a:r>
            <a:r>
              <a:rPr lang="en-US" b="1" dirty="0"/>
              <a:t>ISO 14040 (Life Cycle Assessment)</a:t>
            </a:r>
            <a:r>
              <a:rPr lang="en-US" dirty="0"/>
              <a:t> to minimize waste and carbon emissions in building projects.</a:t>
            </a:r>
          </a:p>
          <a:p>
            <a:r>
              <a:rPr lang="en-US" b="1" dirty="0"/>
              <a:t>✅ 3. Cost Savings &amp; Operational Efficiency</a:t>
            </a:r>
          </a:p>
          <a:p>
            <a:r>
              <a:rPr lang="en-US" dirty="0"/>
              <a:t>🔹 </a:t>
            </a:r>
            <a:r>
              <a:rPr lang="en-US" b="1" dirty="0"/>
              <a:t>Example:</a:t>
            </a:r>
            <a:r>
              <a:rPr lang="en-US" dirty="0"/>
              <a:t> A textile factory follows </a:t>
            </a:r>
            <a:r>
              <a:rPr lang="en-US" b="1" dirty="0"/>
              <a:t>ISO 14031 (Performance Evaluation)</a:t>
            </a:r>
            <a:r>
              <a:rPr lang="en-US" dirty="0"/>
              <a:t> to reduce water and energy consumption, cutting operational costs.</a:t>
            </a:r>
          </a:p>
          <a:p>
            <a:r>
              <a:rPr lang="en-US" b="1" dirty="0"/>
              <a:t>✅ 4. Improved Corporate Reputation &amp; Market Access</a:t>
            </a:r>
          </a:p>
          <a:p>
            <a:r>
              <a:rPr lang="en-US" dirty="0"/>
              <a:t>🔹 </a:t>
            </a:r>
            <a:r>
              <a:rPr lang="en-US" b="1" dirty="0"/>
              <a:t>Example:</a:t>
            </a:r>
            <a:r>
              <a:rPr lang="en-US" dirty="0"/>
              <a:t> A packaging company obtains </a:t>
            </a:r>
            <a:r>
              <a:rPr lang="en-US" b="1" dirty="0"/>
              <a:t>ISO 14067 (Carbon Footprint)</a:t>
            </a:r>
            <a:r>
              <a:rPr lang="en-US" dirty="0"/>
              <a:t> certification, attracting environmentally conscious clients.</a:t>
            </a:r>
          </a:p>
          <a:p>
            <a:r>
              <a:rPr lang="en-US" b="1" dirty="0"/>
              <a:t>✅ 5. Risk Management &amp; Climate Change Adaptation</a:t>
            </a:r>
          </a:p>
          <a:p>
            <a:r>
              <a:rPr lang="en-US" dirty="0"/>
              <a:t>🔹 </a:t>
            </a:r>
            <a:r>
              <a:rPr lang="en-US" b="1" dirty="0"/>
              <a:t>Example:</a:t>
            </a:r>
            <a:r>
              <a:rPr lang="en-US" dirty="0"/>
              <a:t> A food processing plant follows </a:t>
            </a:r>
            <a:r>
              <a:rPr lang="en-US" b="1" dirty="0"/>
              <a:t>ISO 14090 (Climate Adaptation)</a:t>
            </a:r>
            <a:r>
              <a:rPr lang="en-US" dirty="0"/>
              <a:t> to prepare for extreme weather conditions affecting supply chains.</a:t>
            </a:r>
          </a:p>
          <a:p>
            <a:endParaRPr lang="en-IN" dirty="0"/>
          </a:p>
        </p:txBody>
      </p:sp>
    </p:spTree>
    <p:extLst>
      <p:ext uri="{BB962C8B-B14F-4D97-AF65-F5344CB8AC3E}">
        <p14:creationId xmlns:p14="http://schemas.microsoft.com/office/powerpoint/2010/main" val="1412666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123" y="365125"/>
            <a:ext cx="11760451" cy="1325563"/>
          </a:xfrm>
        </p:spPr>
        <p:txBody>
          <a:bodyPr>
            <a:normAutofit/>
          </a:bodyPr>
          <a:lstStyle/>
          <a:p>
            <a:r>
              <a:rPr lang="en-US" sz="3600" b="1" dirty="0"/>
              <a:t>4. Steps to Implement ISO 14001 (EMS) in an Organization</a:t>
            </a:r>
            <a:endParaRPr lang="en-IN" sz="3600" b="1" dirty="0"/>
          </a:p>
        </p:txBody>
      </p:sp>
      <p:sp>
        <p:nvSpPr>
          <p:cNvPr id="3" name="Content Placeholder 2"/>
          <p:cNvSpPr>
            <a:spLocks noGrp="1"/>
          </p:cNvSpPr>
          <p:nvPr>
            <p:ph idx="1"/>
          </p:nvPr>
        </p:nvSpPr>
        <p:spPr>
          <a:xfrm>
            <a:off x="90535" y="1385180"/>
            <a:ext cx="11860039" cy="5323438"/>
          </a:xfrm>
        </p:spPr>
        <p:txBody>
          <a:bodyPr>
            <a:normAutofit fontScale="85000" lnSpcReduction="10000"/>
          </a:bodyPr>
          <a:lstStyle/>
          <a:p>
            <a:r>
              <a:rPr lang="en-US" b="1" dirty="0"/>
              <a:t>Step 1: Establish an Environmental Policy</a:t>
            </a:r>
          </a:p>
          <a:p>
            <a:r>
              <a:rPr lang="en-US" dirty="0"/>
              <a:t>Define objectives such as waste reduction, pollution control, and energy efficiency.</a:t>
            </a:r>
          </a:p>
          <a:p>
            <a:r>
              <a:rPr lang="en-US" b="1" dirty="0"/>
              <a:t>Step 2: Identify Environmental Aspects &amp; Impacts</a:t>
            </a:r>
          </a:p>
          <a:p>
            <a:r>
              <a:rPr lang="en-US" dirty="0"/>
              <a:t>Analyze operations to find activities affecting the environment (e.g., emissions, water use).</a:t>
            </a:r>
          </a:p>
          <a:p>
            <a:r>
              <a:rPr lang="en-US" b="1" dirty="0"/>
              <a:t>Step 3: Set Goals &amp; Objectives</a:t>
            </a:r>
          </a:p>
          <a:p>
            <a:r>
              <a:rPr lang="en-US" dirty="0"/>
              <a:t>Create measurable targets (e.g., reduce carbon emissions by 20% in 5 years).</a:t>
            </a:r>
          </a:p>
          <a:p>
            <a:r>
              <a:rPr lang="en-US" b="1" dirty="0"/>
              <a:t>Step 4: Implement the EMS</a:t>
            </a:r>
          </a:p>
          <a:p>
            <a:r>
              <a:rPr lang="en-US" dirty="0"/>
              <a:t>Train employees, allocate resources, and integrate environmental practices into daily operations.</a:t>
            </a:r>
          </a:p>
          <a:p>
            <a:r>
              <a:rPr lang="en-US" b="1" dirty="0"/>
              <a:t>Step 5: Monitor &amp; Measure Performance</a:t>
            </a:r>
          </a:p>
          <a:p>
            <a:r>
              <a:rPr lang="en-US" dirty="0"/>
              <a:t>Conduct environmental audits, track progress, and identify areas for improvement.</a:t>
            </a:r>
          </a:p>
          <a:p>
            <a:r>
              <a:rPr lang="en-US" b="1" dirty="0"/>
              <a:t>Step 6: Continuous Improvement</a:t>
            </a:r>
          </a:p>
          <a:p>
            <a:r>
              <a:rPr lang="en-US" dirty="0"/>
              <a:t>Regularly update policies and practices based on audit findings and performance data.</a:t>
            </a:r>
          </a:p>
          <a:p>
            <a:endParaRPr lang="en-IN" dirty="0"/>
          </a:p>
        </p:txBody>
      </p:sp>
    </p:spTree>
    <p:extLst>
      <p:ext uri="{BB962C8B-B14F-4D97-AF65-F5344CB8AC3E}">
        <p14:creationId xmlns:p14="http://schemas.microsoft.com/office/powerpoint/2010/main" val="2886161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Summary</a:t>
            </a:r>
            <a:endParaRPr lang="en-IN" b="1" dirty="0"/>
          </a:p>
        </p:txBody>
      </p:sp>
      <p:sp>
        <p:nvSpPr>
          <p:cNvPr id="3" name="Content Placeholder 2"/>
          <p:cNvSpPr>
            <a:spLocks noGrp="1"/>
          </p:cNvSpPr>
          <p:nvPr>
            <p:ph idx="1"/>
          </p:nvPr>
        </p:nvSpPr>
        <p:spPr/>
        <p:txBody>
          <a:bodyPr/>
          <a:lstStyle/>
          <a:p>
            <a:r>
              <a:rPr lang="en-IN" dirty="0" smtClean="0"/>
              <a:t>So,</a:t>
            </a:r>
          </a:p>
          <a:p>
            <a:pPr marL="0" indent="0">
              <a:buNone/>
            </a:pPr>
            <a:r>
              <a:rPr lang="en-US" dirty="0"/>
              <a:t>ISO 14000 standards provide a </a:t>
            </a:r>
            <a:r>
              <a:rPr lang="en-US" b="1" dirty="0"/>
              <a:t>structured approach</a:t>
            </a:r>
            <a:r>
              <a:rPr lang="en-US" dirty="0"/>
              <a:t> for organizations to improve their </a:t>
            </a:r>
            <a:r>
              <a:rPr lang="en-US" b="1" dirty="0"/>
              <a:t>environmental performance</a:t>
            </a:r>
            <a:r>
              <a:rPr lang="en-US" dirty="0"/>
              <a:t>, reduce risks, and ensure compliance with regulations. </a:t>
            </a:r>
            <a:endParaRPr lang="en-US" dirty="0" smtClean="0"/>
          </a:p>
          <a:p>
            <a:pPr marL="0" indent="0">
              <a:buNone/>
            </a:pPr>
            <a:r>
              <a:rPr lang="en-US" dirty="0" smtClean="0"/>
              <a:t>By </a:t>
            </a:r>
            <a:r>
              <a:rPr lang="en-US" dirty="0"/>
              <a:t>implementing these standards, companies can </a:t>
            </a:r>
            <a:r>
              <a:rPr lang="en-US" b="1" dirty="0"/>
              <a:t>achieve sustainability goals, reduce costs, and enhance their reputation</a:t>
            </a:r>
            <a:r>
              <a:rPr lang="en-US" dirty="0"/>
              <a:t>.</a:t>
            </a:r>
            <a:endParaRPr lang="en-IN" dirty="0"/>
          </a:p>
        </p:txBody>
      </p:sp>
    </p:spTree>
    <p:extLst>
      <p:ext uri="{BB962C8B-B14F-4D97-AF65-F5344CB8AC3E}">
        <p14:creationId xmlns:p14="http://schemas.microsoft.com/office/powerpoint/2010/main" val="9374778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1595" y="1563074"/>
            <a:ext cx="8447637" cy="4351338"/>
          </a:xfrm>
        </p:spPr>
        <p:txBody>
          <a:bodyPr/>
          <a:lstStyle/>
          <a:p>
            <a:pPr marL="0" indent="0">
              <a:buNone/>
            </a:pPr>
            <a:endParaRPr lang="en-IN" b="1" dirty="0" smtClean="0"/>
          </a:p>
          <a:p>
            <a:pPr marL="0" indent="0">
              <a:buNone/>
            </a:pPr>
            <a:endParaRPr lang="en-IN" b="1" dirty="0"/>
          </a:p>
          <a:p>
            <a:pPr marL="0" indent="0">
              <a:buNone/>
            </a:pPr>
            <a:endParaRPr lang="en-IN" b="1" dirty="0" smtClean="0"/>
          </a:p>
          <a:p>
            <a:pPr marL="0" indent="0">
              <a:buNone/>
            </a:pPr>
            <a:r>
              <a:rPr lang="en-IN" b="1" dirty="0"/>
              <a:t>	</a:t>
            </a:r>
            <a:r>
              <a:rPr lang="en-IN" b="1" dirty="0" smtClean="0"/>
              <a:t>	</a:t>
            </a:r>
            <a:r>
              <a:rPr lang="en-IN" b="1" dirty="0"/>
              <a:t> </a:t>
            </a:r>
            <a:r>
              <a:rPr lang="en-IN" b="1" dirty="0" smtClean="0"/>
              <a:t>      </a:t>
            </a:r>
            <a:r>
              <a:rPr lang="en-IN" sz="4000" b="1" dirty="0" smtClean="0"/>
              <a:t>THANK YOU</a:t>
            </a:r>
            <a:endParaRPr lang="en-IN" sz="4000" b="1" dirty="0"/>
          </a:p>
        </p:txBody>
      </p:sp>
    </p:spTree>
    <p:extLst>
      <p:ext uri="{BB962C8B-B14F-4D97-AF65-F5344CB8AC3E}">
        <p14:creationId xmlns:p14="http://schemas.microsoft.com/office/powerpoint/2010/main" val="4125713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Concept of Law</a:t>
            </a:r>
            <a:endParaRPr lang="en-IN" b="1" dirty="0"/>
          </a:p>
        </p:txBody>
      </p:sp>
      <p:sp>
        <p:nvSpPr>
          <p:cNvPr id="5" name="Content Placeholder 4"/>
          <p:cNvSpPr>
            <a:spLocks noGrp="1"/>
          </p:cNvSpPr>
          <p:nvPr>
            <p:ph idx="1"/>
          </p:nvPr>
        </p:nvSpPr>
        <p:spPr>
          <a:xfrm>
            <a:off x="838200" y="1615408"/>
            <a:ext cx="10515600" cy="2463571"/>
          </a:xfrm>
        </p:spPr>
        <p:txBody>
          <a:bodyPr>
            <a:normAutofit fontScale="92500" lnSpcReduction="20000"/>
          </a:bodyPr>
          <a:lstStyle/>
          <a:p>
            <a:pPr marL="0" indent="0">
              <a:buNone/>
            </a:pPr>
            <a:r>
              <a:rPr lang="en-US" b="1" dirty="0" smtClean="0">
                <a:solidFill>
                  <a:srgbClr val="00B050"/>
                </a:solidFill>
              </a:rPr>
              <a:t>3. Law as Principles</a:t>
            </a:r>
          </a:p>
          <a:p>
            <a:r>
              <a:rPr lang="en-US" dirty="0" smtClean="0"/>
              <a:t>Laws may be based on broader principles that provide guidance rather than strict commands.</a:t>
            </a:r>
          </a:p>
          <a:p>
            <a:r>
              <a:rPr lang="en-US" b="1" dirty="0" smtClean="0"/>
              <a:t>Example:</a:t>
            </a:r>
            <a:r>
              <a:rPr lang="en-US" dirty="0" smtClean="0"/>
              <a:t/>
            </a:r>
            <a:br>
              <a:rPr lang="en-US" dirty="0" smtClean="0"/>
            </a:br>
            <a:r>
              <a:rPr lang="en-US" dirty="0" smtClean="0"/>
              <a:t>The principle of "innocent until proven guilty" in criminal law ensures that individuals are not punished without evidence, influencing how courts interpret and apply laws.</a:t>
            </a:r>
          </a:p>
          <a:p>
            <a:endParaRPr lang="en-IN" dirty="0"/>
          </a:p>
        </p:txBody>
      </p:sp>
      <p:sp>
        <p:nvSpPr>
          <p:cNvPr id="8" name="Rectangle 7"/>
          <p:cNvSpPr/>
          <p:nvPr/>
        </p:nvSpPr>
        <p:spPr>
          <a:xfrm>
            <a:off x="838200" y="4078979"/>
            <a:ext cx="10030905" cy="2677656"/>
          </a:xfrm>
          <a:prstGeom prst="rect">
            <a:avLst/>
          </a:prstGeom>
        </p:spPr>
        <p:txBody>
          <a:bodyPr wrap="square">
            <a:spAutoFit/>
          </a:bodyPr>
          <a:lstStyle/>
          <a:p>
            <a:r>
              <a:rPr lang="en-US" sz="2800" b="1" dirty="0" smtClean="0">
                <a:solidFill>
                  <a:srgbClr val="00B050"/>
                </a:solidFill>
              </a:rPr>
              <a:t>4. Law as Ethics or Morality</a:t>
            </a:r>
          </a:p>
          <a:p>
            <a:r>
              <a:rPr lang="en-US" sz="2800" dirty="0" smtClean="0"/>
              <a:t>Some laws are based on moral or ethical considerations.</a:t>
            </a:r>
          </a:p>
          <a:p>
            <a:r>
              <a:rPr lang="en-US" sz="2800" b="1" dirty="0" smtClean="0"/>
              <a:t>Example:</a:t>
            </a:r>
            <a:r>
              <a:rPr lang="en-US" sz="2800" dirty="0" smtClean="0"/>
              <a:t/>
            </a:r>
            <a:br>
              <a:rPr lang="en-US" sz="2800" dirty="0" smtClean="0"/>
            </a:br>
            <a:r>
              <a:rPr lang="en-US" sz="2800" dirty="0" smtClean="0"/>
              <a:t>Anti-discrimination laws, such as those prohibiting racial or gender discrimination in employment, reflect moral values about equality and justice.</a:t>
            </a:r>
            <a:endParaRPr lang="en-US" sz="2800" dirty="0"/>
          </a:p>
        </p:txBody>
      </p:sp>
    </p:spTree>
    <p:extLst>
      <p:ext uri="{BB962C8B-B14F-4D97-AF65-F5344CB8AC3E}">
        <p14:creationId xmlns:p14="http://schemas.microsoft.com/office/powerpoint/2010/main" val="13203840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The Concept of Law</a:t>
            </a:r>
            <a:endParaRPr lang="en-IN" b="1" dirty="0"/>
          </a:p>
        </p:txBody>
      </p:sp>
      <p:sp>
        <p:nvSpPr>
          <p:cNvPr id="5" name="Content Placeholder 4"/>
          <p:cNvSpPr>
            <a:spLocks noGrp="1"/>
          </p:cNvSpPr>
          <p:nvPr>
            <p:ph idx="1"/>
          </p:nvPr>
        </p:nvSpPr>
        <p:spPr>
          <a:xfrm>
            <a:off x="838200" y="1615408"/>
            <a:ext cx="10515600" cy="2463571"/>
          </a:xfrm>
        </p:spPr>
        <p:txBody>
          <a:bodyPr>
            <a:normAutofit fontScale="92500" lnSpcReduction="10000"/>
          </a:bodyPr>
          <a:lstStyle/>
          <a:p>
            <a:pPr marL="0" indent="0">
              <a:buNone/>
            </a:pPr>
            <a:r>
              <a:rPr lang="en-US" b="1" dirty="0" smtClean="0">
                <a:solidFill>
                  <a:srgbClr val="00B050"/>
                </a:solidFill>
              </a:rPr>
              <a:t>5. Law as Social Norms and Customs</a:t>
            </a:r>
          </a:p>
          <a:p>
            <a:r>
              <a:rPr lang="en-US" dirty="0" smtClean="0"/>
              <a:t>Some laws develop from long-standing customs and traditions rather than formal legislation.</a:t>
            </a:r>
          </a:p>
          <a:p>
            <a:r>
              <a:rPr lang="en-US" b="1" dirty="0" smtClean="0"/>
              <a:t>Example:</a:t>
            </a:r>
            <a:r>
              <a:rPr lang="en-US" dirty="0" smtClean="0"/>
              <a:t/>
            </a:r>
            <a:br>
              <a:rPr lang="en-US" dirty="0" smtClean="0"/>
            </a:br>
            <a:r>
              <a:rPr lang="en-US" dirty="0" smtClean="0"/>
              <a:t>Common law marriage, recognized in some jurisdictions, arises from long-term cohabitation and societal acceptance rather than formal registration.</a:t>
            </a:r>
          </a:p>
          <a:p>
            <a:endParaRPr lang="en-IN" dirty="0"/>
          </a:p>
        </p:txBody>
      </p:sp>
      <p:sp>
        <p:nvSpPr>
          <p:cNvPr id="8" name="Rectangle 7"/>
          <p:cNvSpPr/>
          <p:nvPr/>
        </p:nvSpPr>
        <p:spPr>
          <a:xfrm>
            <a:off x="932468" y="3990434"/>
            <a:ext cx="10030905" cy="2246769"/>
          </a:xfrm>
          <a:prstGeom prst="rect">
            <a:avLst/>
          </a:prstGeom>
        </p:spPr>
        <p:txBody>
          <a:bodyPr wrap="square">
            <a:spAutoFit/>
          </a:bodyPr>
          <a:lstStyle/>
          <a:p>
            <a:r>
              <a:rPr lang="en-US" sz="2800" b="1" dirty="0" smtClean="0">
                <a:solidFill>
                  <a:srgbClr val="00B050"/>
                </a:solidFill>
              </a:rPr>
              <a:t>6. Laws as Written Documents</a:t>
            </a:r>
          </a:p>
          <a:p>
            <a:r>
              <a:rPr lang="en-US" sz="2800" dirty="0" smtClean="0"/>
              <a:t>Laws are written down so everyone knows them.</a:t>
            </a:r>
          </a:p>
          <a:p>
            <a:r>
              <a:rPr lang="en-US" sz="2800" b="1" dirty="0" smtClean="0"/>
              <a:t>Example:</a:t>
            </a:r>
            <a:r>
              <a:rPr lang="en-US" sz="2800" dirty="0" smtClean="0"/>
              <a:t/>
            </a:r>
            <a:br>
              <a:rPr lang="en-US" sz="2800" dirty="0" smtClean="0"/>
            </a:br>
            <a:r>
              <a:rPr lang="en-US" sz="2800" dirty="0" smtClean="0"/>
              <a:t>The Constitution is a written document that says how a country should be run.</a:t>
            </a:r>
            <a:endParaRPr lang="en-US" sz="2800" dirty="0"/>
          </a:p>
        </p:txBody>
      </p:sp>
    </p:spTree>
    <p:extLst>
      <p:ext uri="{BB962C8B-B14F-4D97-AF65-F5344CB8AC3E}">
        <p14:creationId xmlns:p14="http://schemas.microsoft.com/office/powerpoint/2010/main" val="1182106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7811"/>
          </a:xfrm>
        </p:spPr>
        <p:txBody>
          <a:bodyPr/>
          <a:lstStyle/>
          <a:p>
            <a:r>
              <a:rPr lang="en-IN" b="1" dirty="0" smtClean="0"/>
              <a:t>The Concept of Law</a:t>
            </a:r>
            <a:endParaRPr lang="en-IN" b="1" dirty="0"/>
          </a:p>
        </p:txBody>
      </p:sp>
      <p:sp>
        <p:nvSpPr>
          <p:cNvPr id="5" name="Content Placeholder 4"/>
          <p:cNvSpPr>
            <a:spLocks noGrp="1"/>
          </p:cNvSpPr>
          <p:nvPr>
            <p:ph idx="1"/>
          </p:nvPr>
        </p:nvSpPr>
        <p:spPr>
          <a:xfrm>
            <a:off x="838200" y="1181775"/>
            <a:ext cx="10860464" cy="2808659"/>
          </a:xfrm>
        </p:spPr>
        <p:txBody>
          <a:bodyPr>
            <a:normAutofit fontScale="92500" lnSpcReduction="10000"/>
          </a:bodyPr>
          <a:lstStyle/>
          <a:p>
            <a:pPr marL="0" indent="0">
              <a:buNone/>
            </a:pPr>
            <a:r>
              <a:rPr lang="en-US" b="1" dirty="0" smtClean="0">
                <a:solidFill>
                  <a:srgbClr val="00B050"/>
                </a:solidFill>
              </a:rPr>
              <a:t>7. Law Distinguished from Policy</a:t>
            </a:r>
          </a:p>
          <a:p>
            <a:r>
              <a:rPr lang="en-US" dirty="0" smtClean="0"/>
              <a:t>Laws are binding rules, whereas policies are guidelines that governments or organizations use to achieve goals.</a:t>
            </a:r>
          </a:p>
          <a:p>
            <a:r>
              <a:rPr lang="en-US" b="1" dirty="0" smtClean="0"/>
              <a:t>Example:</a:t>
            </a:r>
            <a:r>
              <a:rPr lang="en-US" dirty="0" smtClean="0"/>
              <a:t/>
            </a:r>
            <a:br>
              <a:rPr lang="en-US" dirty="0" smtClean="0"/>
            </a:br>
            <a:r>
              <a:rPr lang="en-US" dirty="0" smtClean="0"/>
              <a:t>A law says that kids must go to school. A school policy, however, decides what subjects they will study.</a:t>
            </a:r>
          </a:p>
          <a:p>
            <a:r>
              <a:rPr lang="en-US" dirty="0" smtClean="0"/>
              <a:t>Would you like any part explained further?</a:t>
            </a:r>
          </a:p>
          <a:p>
            <a:endParaRPr lang="en-US" dirty="0" smtClean="0"/>
          </a:p>
          <a:p>
            <a:endParaRPr lang="en-IN" dirty="0"/>
          </a:p>
        </p:txBody>
      </p:sp>
      <p:sp>
        <p:nvSpPr>
          <p:cNvPr id="8" name="Rectangle 7"/>
          <p:cNvSpPr/>
          <p:nvPr/>
        </p:nvSpPr>
        <p:spPr>
          <a:xfrm>
            <a:off x="932468" y="3990434"/>
            <a:ext cx="10030905" cy="2246769"/>
          </a:xfrm>
          <a:prstGeom prst="rect">
            <a:avLst/>
          </a:prstGeom>
        </p:spPr>
        <p:txBody>
          <a:bodyPr wrap="square">
            <a:spAutoFit/>
          </a:bodyPr>
          <a:lstStyle/>
          <a:p>
            <a:r>
              <a:rPr lang="en-US" sz="2800" b="1" dirty="0" smtClean="0">
                <a:solidFill>
                  <a:srgbClr val="00B050"/>
                </a:solidFill>
              </a:rPr>
              <a:t>6. Laws as Written Documents</a:t>
            </a:r>
          </a:p>
          <a:p>
            <a:r>
              <a:rPr lang="en-US" sz="2800" dirty="0" smtClean="0"/>
              <a:t>Laws are written down so everyone knows them.</a:t>
            </a:r>
          </a:p>
          <a:p>
            <a:r>
              <a:rPr lang="en-US" sz="2800" b="1" dirty="0" smtClean="0"/>
              <a:t>Example:</a:t>
            </a:r>
            <a:r>
              <a:rPr lang="en-US" sz="2800" dirty="0" smtClean="0"/>
              <a:t/>
            </a:r>
            <a:br>
              <a:rPr lang="en-US" sz="2800" dirty="0" smtClean="0"/>
            </a:br>
            <a:r>
              <a:rPr lang="en-US" sz="2800" dirty="0" smtClean="0"/>
              <a:t>The Constitution is a written document that says how a country should be run.</a:t>
            </a:r>
            <a:endParaRPr lang="en-US" sz="2800" dirty="0"/>
          </a:p>
        </p:txBody>
      </p:sp>
    </p:spTree>
    <p:extLst>
      <p:ext uri="{BB962C8B-B14F-4D97-AF65-F5344CB8AC3E}">
        <p14:creationId xmlns:p14="http://schemas.microsoft.com/office/powerpoint/2010/main" val="37121578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Environmental Law and Policy</a:t>
            </a:r>
            <a:endParaRPr lang="en-IN" b="1" dirty="0"/>
          </a:p>
        </p:txBody>
      </p:sp>
      <p:sp>
        <p:nvSpPr>
          <p:cNvPr id="3" name="Content Placeholder 2"/>
          <p:cNvSpPr>
            <a:spLocks noGrp="1"/>
          </p:cNvSpPr>
          <p:nvPr>
            <p:ph idx="1"/>
          </p:nvPr>
        </p:nvSpPr>
        <p:spPr/>
        <p:txBody>
          <a:bodyPr/>
          <a:lstStyle/>
          <a:p>
            <a:pPr algn="just"/>
            <a:r>
              <a:rPr lang="en-US" dirty="0" smtClean="0"/>
              <a:t>Environmental law is a set of rules and agreements that help protect nature from harm caused by people. It includes laws, court decisions, agreements, and policies that aim to keep the air, water, land, and wildlife safe.</a:t>
            </a:r>
          </a:p>
          <a:p>
            <a:pPr algn="just"/>
            <a:r>
              <a:rPr lang="en-US" dirty="0" smtClean="0"/>
              <a:t>Environmental law as a distinct system arose in the 1960s in the major industrial economies. It is fast becoming an important and specialized branch of law.</a:t>
            </a:r>
          </a:p>
          <a:p>
            <a:pPr algn="just"/>
            <a:endParaRPr lang="en-IN" dirty="0"/>
          </a:p>
        </p:txBody>
      </p:sp>
    </p:spTree>
    <p:extLst>
      <p:ext uri="{BB962C8B-B14F-4D97-AF65-F5344CB8AC3E}">
        <p14:creationId xmlns:p14="http://schemas.microsoft.com/office/powerpoint/2010/main" val="1035741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38" y="229533"/>
            <a:ext cx="11696962" cy="1116667"/>
          </a:xfrm>
        </p:spPr>
        <p:txBody>
          <a:bodyPr/>
          <a:lstStyle/>
          <a:p>
            <a:r>
              <a:rPr lang="en-IN" b="1" dirty="0" smtClean="0"/>
              <a:t>Environmental Law and Policy</a:t>
            </a:r>
            <a:endParaRPr lang="en-IN" b="1" dirty="0"/>
          </a:p>
        </p:txBody>
      </p:sp>
      <p:sp>
        <p:nvSpPr>
          <p:cNvPr id="4" name="Rectangle 1"/>
          <p:cNvSpPr>
            <a:spLocks noGrp="1" noChangeArrowheads="1"/>
          </p:cNvSpPr>
          <p:nvPr>
            <p:ph idx="1"/>
          </p:nvPr>
        </p:nvSpPr>
        <p:spPr bwMode="auto">
          <a:xfrm>
            <a:off x="127000" y="1341141"/>
            <a:ext cx="11658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Environmental law</a:t>
            </a:r>
            <a:r>
              <a:rPr kumimoji="0" lang="en-US" altLang="en-US" sz="2400" b="0" i="0" u="none" strike="noStrike" cap="none" normalizeH="0" baseline="0" dirty="0" smtClean="0">
                <a:ln>
                  <a:noFill/>
                </a:ln>
                <a:solidFill>
                  <a:schemeClr val="tx1"/>
                </a:solidFill>
                <a:effectLst/>
                <a:latin typeface="Arial" panose="020B0604020202020204" pitchFamily="34" charset="0"/>
              </a:rPr>
              <a:t> deals with important issues related to protecting nature.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Solutions</a:t>
            </a:r>
            <a:r>
              <a:rPr kumimoji="0" lang="en-US" altLang="en-US" sz="2400" b="0" i="0" u="none" strike="noStrike" cap="none" normalizeH="0" baseline="0" dirty="0" smtClean="0">
                <a:ln>
                  <a:noFill/>
                </a:ln>
                <a:solidFill>
                  <a:schemeClr val="tx1"/>
                </a:solidFill>
                <a:effectLst/>
                <a:latin typeface="Arial" panose="020B0604020202020204" pitchFamily="34" charset="0"/>
              </a:rPr>
              <a:t> to environmental problems follow legal procedures.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In recent years, </a:t>
            </a:r>
            <a:r>
              <a:rPr kumimoji="0" lang="en-US" altLang="en-US" sz="2400" b="1" i="0" u="none" strike="noStrike" cap="none" normalizeH="0" baseline="0" dirty="0" smtClean="0">
                <a:ln>
                  <a:noFill/>
                </a:ln>
                <a:solidFill>
                  <a:schemeClr val="tx1"/>
                </a:solidFill>
                <a:effectLst/>
                <a:latin typeface="Arial" panose="020B0604020202020204" pitchFamily="34" charset="0"/>
              </a:rPr>
              <a:t>environmental law</a:t>
            </a:r>
            <a:r>
              <a:rPr kumimoji="0" lang="en-US" altLang="en-US" sz="2400" b="0" i="0" u="none" strike="noStrike" cap="none" normalizeH="0" baseline="0" dirty="0" smtClean="0">
                <a:ln>
                  <a:noFill/>
                </a:ln>
                <a:solidFill>
                  <a:schemeClr val="tx1"/>
                </a:solidFill>
                <a:effectLst/>
                <a:latin typeface="Arial" panose="020B0604020202020204" pitchFamily="34" charset="0"/>
              </a:rPr>
              <a:t> has helped support </a:t>
            </a:r>
            <a:r>
              <a:rPr kumimoji="0" lang="en-US" altLang="en-US" sz="2400" b="1" i="0" u="none" strike="noStrike" cap="none" normalizeH="0" baseline="0" dirty="0" smtClean="0">
                <a:ln>
                  <a:noFill/>
                </a:ln>
                <a:solidFill>
                  <a:schemeClr val="tx1"/>
                </a:solidFill>
                <a:effectLst/>
                <a:latin typeface="Arial" panose="020B0604020202020204" pitchFamily="34" charset="0"/>
              </a:rPr>
              <a:t>sustainable development</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Key policy concepts that have shaped environmental laws: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Precautionary principle</a:t>
            </a:r>
            <a:r>
              <a:rPr kumimoji="0" lang="en-US" altLang="en-US" sz="2400" b="0" i="0" u="none" strike="noStrike" cap="none" normalizeH="0" baseline="0" dirty="0" smtClean="0">
                <a:ln>
                  <a:noFill/>
                </a:ln>
                <a:solidFill>
                  <a:schemeClr val="tx1"/>
                </a:solidFill>
                <a:effectLst/>
                <a:latin typeface="Arial" panose="020B0604020202020204" pitchFamily="34" charset="0"/>
              </a:rPr>
              <a:t> – Acting carefully to prevent harm before it happens.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Public participation</a:t>
            </a:r>
            <a:r>
              <a:rPr kumimoji="0" lang="en-US" altLang="en-US" sz="2400" b="0" i="0" u="none" strike="noStrike" cap="none" normalizeH="0" baseline="0" dirty="0" smtClean="0">
                <a:ln>
                  <a:noFill/>
                </a:ln>
                <a:solidFill>
                  <a:schemeClr val="tx1"/>
                </a:solidFill>
                <a:effectLst/>
                <a:latin typeface="Arial" panose="020B0604020202020204" pitchFamily="34" charset="0"/>
              </a:rPr>
              <a:t> – Allowing people to have a say in environmental decisions.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Environmental justice</a:t>
            </a:r>
            <a:r>
              <a:rPr kumimoji="0" lang="en-US" altLang="en-US" sz="2400" b="0" i="0" u="none" strike="noStrike" cap="none" normalizeH="0" baseline="0" dirty="0" smtClean="0">
                <a:ln>
                  <a:noFill/>
                </a:ln>
                <a:solidFill>
                  <a:schemeClr val="tx1"/>
                </a:solidFill>
                <a:effectLst/>
                <a:latin typeface="Arial" panose="020B0604020202020204" pitchFamily="34" charset="0"/>
              </a:rPr>
              <a:t> – Ensuring fairness in environmental protection.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Polluter pays principle</a:t>
            </a:r>
            <a:r>
              <a:rPr kumimoji="0" lang="en-US" altLang="en-US" sz="2400" b="0" i="0" u="none" strike="noStrike" cap="none" normalizeH="0" baseline="0" dirty="0" smtClean="0">
                <a:ln>
                  <a:noFill/>
                </a:ln>
                <a:solidFill>
                  <a:schemeClr val="tx1"/>
                </a:solidFill>
                <a:effectLst/>
                <a:latin typeface="Arial" panose="020B0604020202020204" pitchFamily="34" charset="0"/>
              </a:rPr>
              <a:t> – Making those who harm the environment pay for the damage.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New approaches are being explored to improve </a:t>
            </a:r>
            <a:r>
              <a:rPr kumimoji="0" lang="en-US" altLang="en-US" sz="2400" b="1" i="0" u="none" strike="noStrike" cap="none" normalizeH="0" baseline="0" dirty="0" smtClean="0">
                <a:ln>
                  <a:noFill/>
                </a:ln>
                <a:solidFill>
                  <a:schemeClr val="tx1"/>
                </a:solidFill>
                <a:effectLst/>
                <a:latin typeface="Arial" panose="020B0604020202020204" pitchFamily="34" charset="0"/>
              </a:rPr>
              <a:t>environmental protection</a:t>
            </a:r>
            <a:r>
              <a:rPr kumimoji="0" lang="en-US" altLang="en-US" sz="2400" b="0" i="0" u="none" strike="noStrike" cap="none" normalizeH="0" baseline="0" dirty="0" smtClean="0">
                <a:ln>
                  <a:noFill/>
                </a:ln>
                <a:solidFill>
                  <a:schemeClr val="tx1"/>
                </a:solidFill>
                <a:effectLst/>
                <a:latin typeface="Arial" panose="020B0604020202020204" pitchFamily="34" charset="0"/>
              </a:rPr>
              <a:t> beyond strict government rules. </a:t>
            </a:r>
          </a:p>
        </p:txBody>
      </p:sp>
    </p:spTree>
    <p:extLst>
      <p:ext uri="{BB962C8B-B14F-4D97-AF65-F5344CB8AC3E}">
        <p14:creationId xmlns:p14="http://schemas.microsoft.com/office/powerpoint/2010/main" val="38502705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TotalTime>
  <Words>3778</Words>
  <Application>Microsoft Office PowerPoint</Application>
  <PresentationFormat>Widescreen</PresentationFormat>
  <Paragraphs>288</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Calibri</vt:lpstr>
      <vt:lpstr>Calibri Light</vt:lpstr>
      <vt:lpstr>Office Theme</vt:lpstr>
      <vt:lpstr>Policy and Legal Aspects of EM</vt:lpstr>
      <vt:lpstr>Introduction to various Environmental Policies </vt:lpstr>
      <vt:lpstr>The Concept of Law</vt:lpstr>
      <vt:lpstr>The Concept of Law</vt:lpstr>
      <vt:lpstr>The Concept of Law</vt:lpstr>
      <vt:lpstr>The Concept of Law</vt:lpstr>
      <vt:lpstr>The Concept of Law</vt:lpstr>
      <vt:lpstr>Environmental Law and Policy</vt:lpstr>
      <vt:lpstr>Environmental Law and Policy</vt:lpstr>
      <vt:lpstr>Various Environmental Policies</vt:lpstr>
      <vt:lpstr>Various Environmental Policies</vt:lpstr>
      <vt:lpstr>Various Environmental Policies</vt:lpstr>
      <vt:lpstr>Indian and International Environmental laws and legislation.  </vt:lpstr>
      <vt:lpstr>Indian and International Environmental laws and legislation.  </vt:lpstr>
      <vt:lpstr>EM system Standards:  </vt:lpstr>
      <vt:lpstr>Core Elements of Environmental Management</vt:lpstr>
      <vt:lpstr>Core Elements of Environmental Management</vt:lpstr>
      <vt:lpstr>Core Elements of Environmental Management</vt:lpstr>
      <vt:lpstr>Core Elements of Environmental Management</vt:lpstr>
      <vt:lpstr>Core Elements of Environmental Management</vt:lpstr>
      <vt:lpstr>Core Elements of Environmental Management</vt:lpstr>
      <vt:lpstr>Core Elements of Environmental Management</vt:lpstr>
      <vt:lpstr>Core Elements of Environmental Management</vt:lpstr>
      <vt:lpstr>Case Study:Core Elements of Environmental Management &amp; Their Implementation at Tata Motors</vt:lpstr>
      <vt:lpstr>Case Study:Core Elements of Environmental Management &amp; Their Implementation at Tata Motors</vt:lpstr>
      <vt:lpstr>Benefits of Environmental Management (EM) Standards</vt:lpstr>
      <vt:lpstr>Benefits of Environmental Management (EM) Standards</vt:lpstr>
      <vt:lpstr>Benefits of Environmental Management (EM) Standards</vt:lpstr>
      <vt:lpstr>Benefits of Environmental Management (EM) Standards</vt:lpstr>
      <vt:lpstr>Benefits of Environmental Management (EM) Standards</vt:lpstr>
      <vt:lpstr>Certification Body Assessment &amp; Documentation for Environmental Management System (EMS)</vt:lpstr>
      <vt:lpstr>Steps in Certification Body Assessment:</vt:lpstr>
      <vt:lpstr>Steps in Certification Body Assessment:</vt:lpstr>
      <vt:lpstr>Steps in Certification Body Assessment:</vt:lpstr>
      <vt:lpstr>Key EMS Documents:</vt:lpstr>
      <vt:lpstr>Key EMS Documents:</vt:lpstr>
      <vt:lpstr>3. Importance of Certification Body Assessment &amp; Documentation</vt:lpstr>
      <vt:lpstr>ISO-14000 Standards for environmental Management </vt:lpstr>
      <vt:lpstr>2. Key ISO 14000 Standards &amp; Their Purpose</vt:lpstr>
      <vt:lpstr>3. Benefits of Implementing ISO 14000 Standards</vt:lpstr>
      <vt:lpstr>4. Steps to Implement ISO 14001 (EMS) in an Organization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 and Legal Aspects of EM</dc:title>
  <dc:creator>Sudhir Dhekane</dc:creator>
  <cp:lastModifiedBy>Sudhir Dhekane</cp:lastModifiedBy>
  <cp:revision>32</cp:revision>
  <dcterms:created xsi:type="dcterms:W3CDTF">2025-02-10T05:26:27Z</dcterms:created>
  <dcterms:modified xsi:type="dcterms:W3CDTF">2025-02-13T10:22:19Z</dcterms:modified>
</cp:coreProperties>
</file>