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59"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3" r:id="rId20"/>
    <p:sldId id="276" r:id="rId21"/>
    <p:sldId id="277" r:id="rId22"/>
    <p:sldId id="279" r:id="rId23"/>
    <p:sldId id="280" r:id="rId24"/>
    <p:sldId id="281" r:id="rId25"/>
    <p:sldId id="278" r:id="rId26"/>
    <p:sldId id="282" r:id="rId27"/>
    <p:sldId id="283" r:id="rId28"/>
    <p:sldId id="284" r:id="rId29"/>
    <p:sldId id="285" r:id="rId30"/>
    <p:sldId id="286" r:id="rId31"/>
    <p:sldId id="287" r:id="rId32"/>
    <p:sldId id="288" r:id="rId33"/>
    <p:sldId id="289" r:id="rId34"/>
    <p:sldId id="291" r:id="rId35"/>
    <p:sldId id="292" r:id="rId36"/>
    <p:sldId id="293" r:id="rId37"/>
    <p:sldId id="294" r:id="rId38"/>
    <p:sldId id="290" r:id="rId39"/>
    <p:sldId id="295" r:id="rId40"/>
    <p:sldId id="296" r:id="rId41"/>
    <p:sldId id="297" r:id="rId42"/>
    <p:sldId id="298" r:id="rId43"/>
    <p:sldId id="299" r:id="rId44"/>
    <p:sldId id="300" r:id="rId45"/>
    <p:sldId id="301" r:id="rId46"/>
    <p:sldId id="302" r:id="rId47"/>
    <p:sldId id="303" r:id="rId48"/>
    <p:sldId id="304" r:id="rId49"/>
    <p:sldId id="30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41" autoAdjust="0"/>
    <p:restoredTop sz="94660"/>
  </p:normalViewPr>
  <p:slideViewPr>
    <p:cSldViewPr snapToGrid="0">
      <p:cViewPr varScale="1">
        <p:scale>
          <a:sx n="106" d="100"/>
          <a:sy n="106" d="100"/>
        </p:scale>
        <p:origin x="5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161A86-D804-4F5E-B4CE-381D771DEED6}"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9F57FA-B517-423A-BC54-62D9AFA6AFDC}" type="slidenum">
              <a:rPr lang="en-IN" smtClean="0"/>
              <a:t>‹#›</a:t>
            </a:fld>
            <a:endParaRPr lang="en-IN"/>
          </a:p>
        </p:txBody>
      </p:sp>
    </p:spTree>
    <p:extLst>
      <p:ext uri="{BB962C8B-B14F-4D97-AF65-F5344CB8AC3E}">
        <p14:creationId xmlns:p14="http://schemas.microsoft.com/office/powerpoint/2010/main" val="406155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161A86-D804-4F5E-B4CE-381D771DEED6}"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9F57FA-B517-423A-BC54-62D9AFA6AFDC}" type="slidenum">
              <a:rPr lang="en-IN" smtClean="0"/>
              <a:t>‹#›</a:t>
            </a:fld>
            <a:endParaRPr lang="en-IN"/>
          </a:p>
        </p:txBody>
      </p:sp>
    </p:spTree>
    <p:extLst>
      <p:ext uri="{BB962C8B-B14F-4D97-AF65-F5344CB8AC3E}">
        <p14:creationId xmlns:p14="http://schemas.microsoft.com/office/powerpoint/2010/main" val="180357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161A86-D804-4F5E-B4CE-381D771DEED6}"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9F57FA-B517-423A-BC54-62D9AFA6AFDC}" type="slidenum">
              <a:rPr lang="en-IN" smtClean="0"/>
              <a:t>‹#›</a:t>
            </a:fld>
            <a:endParaRPr lang="en-IN"/>
          </a:p>
        </p:txBody>
      </p:sp>
    </p:spTree>
    <p:extLst>
      <p:ext uri="{BB962C8B-B14F-4D97-AF65-F5344CB8AC3E}">
        <p14:creationId xmlns:p14="http://schemas.microsoft.com/office/powerpoint/2010/main" val="73694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161A86-D804-4F5E-B4CE-381D771DEED6}"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9F57FA-B517-423A-BC54-62D9AFA6AFDC}" type="slidenum">
              <a:rPr lang="en-IN" smtClean="0"/>
              <a:t>‹#›</a:t>
            </a:fld>
            <a:endParaRPr lang="en-IN"/>
          </a:p>
        </p:txBody>
      </p:sp>
    </p:spTree>
    <p:extLst>
      <p:ext uri="{BB962C8B-B14F-4D97-AF65-F5344CB8AC3E}">
        <p14:creationId xmlns:p14="http://schemas.microsoft.com/office/powerpoint/2010/main" val="127897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1161A86-D804-4F5E-B4CE-381D771DEED6}" type="datetimeFigureOut">
              <a:rPr lang="en-IN" smtClean="0"/>
              <a:t>03-03-2025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9F57FA-B517-423A-BC54-62D9AFA6AFDC}" type="slidenum">
              <a:rPr lang="en-IN" smtClean="0"/>
              <a:t>‹#›</a:t>
            </a:fld>
            <a:endParaRPr lang="en-IN"/>
          </a:p>
        </p:txBody>
      </p:sp>
    </p:spTree>
    <p:extLst>
      <p:ext uri="{BB962C8B-B14F-4D97-AF65-F5344CB8AC3E}">
        <p14:creationId xmlns:p14="http://schemas.microsoft.com/office/powerpoint/2010/main" val="571972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161A86-D804-4F5E-B4CE-381D771DEED6}" type="datetimeFigureOut">
              <a:rPr lang="en-IN" smtClean="0"/>
              <a:t>03-03-2025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9F57FA-B517-423A-BC54-62D9AFA6AFDC}" type="slidenum">
              <a:rPr lang="en-IN" smtClean="0"/>
              <a:t>‹#›</a:t>
            </a:fld>
            <a:endParaRPr lang="en-IN"/>
          </a:p>
        </p:txBody>
      </p:sp>
    </p:spTree>
    <p:extLst>
      <p:ext uri="{BB962C8B-B14F-4D97-AF65-F5344CB8AC3E}">
        <p14:creationId xmlns:p14="http://schemas.microsoft.com/office/powerpoint/2010/main" val="1170618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161A86-D804-4F5E-B4CE-381D771DEED6}" type="datetimeFigureOut">
              <a:rPr lang="en-IN" smtClean="0"/>
              <a:t>03-03-2025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9F57FA-B517-423A-BC54-62D9AFA6AFDC}" type="slidenum">
              <a:rPr lang="en-IN" smtClean="0"/>
              <a:t>‹#›</a:t>
            </a:fld>
            <a:endParaRPr lang="en-IN"/>
          </a:p>
        </p:txBody>
      </p:sp>
    </p:spTree>
    <p:extLst>
      <p:ext uri="{BB962C8B-B14F-4D97-AF65-F5344CB8AC3E}">
        <p14:creationId xmlns:p14="http://schemas.microsoft.com/office/powerpoint/2010/main" val="140279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161A86-D804-4F5E-B4CE-381D771DEED6}" type="datetimeFigureOut">
              <a:rPr lang="en-IN" smtClean="0"/>
              <a:t>03-03-2025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9F57FA-B517-423A-BC54-62D9AFA6AFDC}" type="slidenum">
              <a:rPr lang="en-IN" smtClean="0"/>
              <a:t>‹#›</a:t>
            </a:fld>
            <a:endParaRPr lang="en-IN"/>
          </a:p>
        </p:txBody>
      </p:sp>
    </p:spTree>
    <p:extLst>
      <p:ext uri="{BB962C8B-B14F-4D97-AF65-F5344CB8AC3E}">
        <p14:creationId xmlns:p14="http://schemas.microsoft.com/office/powerpoint/2010/main" val="231784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161A86-D804-4F5E-B4CE-381D771DEED6}" type="datetimeFigureOut">
              <a:rPr lang="en-IN" smtClean="0"/>
              <a:t>03-03-2025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9F57FA-B517-423A-BC54-62D9AFA6AFDC}" type="slidenum">
              <a:rPr lang="en-IN" smtClean="0"/>
              <a:t>‹#›</a:t>
            </a:fld>
            <a:endParaRPr lang="en-IN"/>
          </a:p>
        </p:txBody>
      </p:sp>
    </p:spTree>
    <p:extLst>
      <p:ext uri="{BB962C8B-B14F-4D97-AF65-F5344CB8AC3E}">
        <p14:creationId xmlns:p14="http://schemas.microsoft.com/office/powerpoint/2010/main" val="168759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161A86-D804-4F5E-B4CE-381D771DEED6}" type="datetimeFigureOut">
              <a:rPr lang="en-IN" smtClean="0"/>
              <a:t>03-03-2025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9F57FA-B517-423A-BC54-62D9AFA6AFDC}" type="slidenum">
              <a:rPr lang="en-IN" smtClean="0"/>
              <a:t>‹#›</a:t>
            </a:fld>
            <a:endParaRPr lang="en-IN"/>
          </a:p>
        </p:txBody>
      </p:sp>
    </p:spTree>
    <p:extLst>
      <p:ext uri="{BB962C8B-B14F-4D97-AF65-F5344CB8AC3E}">
        <p14:creationId xmlns:p14="http://schemas.microsoft.com/office/powerpoint/2010/main" val="361773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1161A86-D804-4F5E-B4CE-381D771DEED6}" type="datetimeFigureOut">
              <a:rPr lang="en-IN" smtClean="0"/>
              <a:t>03-03-2025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9F57FA-B517-423A-BC54-62D9AFA6AFDC}" type="slidenum">
              <a:rPr lang="en-IN" smtClean="0"/>
              <a:t>‹#›</a:t>
            </a:fld>
            <a:endParaRPr lang="en-IN"/>
          </a:p>
        </p:txBody>
      </p:sp>
    </p:spTree>
    <p:extLst>
      <p:ext uri="{BB962C8B-B14F-4D97-AF65-F5344CB8AC3E}">
        <p14:creationId xmlns:p14="http://schemas.microsoft.com/office/powerpoint/2010/main" val="114502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161A86-D804-4F5E-B4CE-381D771DEED6}" type="datetimeFigureOut">
              <a:rPr lang="en-IN" smtClean="0"/>
              <a:t>03-03-2025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9F57FA-B517-423A-BC54-62D9AFA6AFDC}" type="slidenum">
              <a:rPr lang="en-IN" smtClean="0"/>
              <a:t>‹#›</a:t>
            </a:fld>
            <a:endParaRPr lang="en-IN"/>
          </a:p>
        </p:txBody>
      </p:sp>
    </p:spTree>
    <p:extLst>
      <p:ext uri="{BB962C8B-B14F-4D97-AF65-F5344CB8AC3E}">
        <p14:creationId xmlns:p14="http://schemas.microsoft.com/office/powerpoint/2010/main" val="131581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rivesh.nic.in/" TargetMode="External"/><Relationship Id="rId2" Type="http://schemas.openxmlformats.org/officeDocument/2006/relationships/hyperlink" Target="https://mmrda.maharashtra.gov.in/sites/default/files/2023-05/4.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ypressei.com/engineering/what-do-civil-engineers-d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ing.com/videos/riverview/relatedvideo?&amp;q=why+EIA%3f&amp;&amp;mid=ACC479981A5F07C7E4AEACC479981A5F07C7E4AE&amp;mmscn=mtsc&amp;aps=3&amp;FORM=VRDGAR"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oconstruct.org/why-choose-construction/whats-happening-in-construction/construction-and-the-environ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ypressei.com/engineering/what-is-mitigation-bank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529" y="1122363"/>
            <a:ext cx="11488847" cy="1892441"/>
          </a:xfrm>
        </p:spPr>
        <p:txBody>
          <a:bodyPr/>
          <a:lstStyle/>
          <a:p>
            <a:r>
              <a:rPr lang="en-US" b="1" dirty="0" smtClean="0"/>
              <a:t>Environmental Impact Assessment (EIA)</a:t>
            </a:r>
            <a:endParaRPr lang="en-IN" b="1" dirty="0"/>
          </a:p>
        </p:txBody>
      </p:sp>
      <p:sp>
        <p:nvSpPr>
          <p:cNvPr id="3" name="Subtitle 2"/>
          <p:cNvSpPr>
            <a:spLocks noGrp="1"/>
          </p:cNvSpPr>
          <p:nvPr>
            <p:ph type="subTitle" idx="1"/>
          </p:nvPr>
        </p:nvSpPr>
        <p:spPr>
          <a:xfrm>
            <a:off x="1769952" y="3692573"/>
            <a:ext cx="9144000" cy="1655762"/>
          </a:xfrm>
        </p:spPr>
        <p:txBody>
          <a:bodyPr>
            <a:normAutofit/>
          </a:bodyPr>
          <a:lstStyle/>
          <a:p>
            <a:r>
              <a:rPr lang="en-IN" sz="3600" b="1" dirty="0" smtClean="0">
                <a:solidFill>
                  <a:srgbClr val="7030A0"/>
                </a:solidFill>
              </a:rPr>
              <a:t>Module -3</a:t>
            </a:r>
            <a:endParaRPr lang="en-IN" sz="3600" b="1" dirty="0">
              <a:solidFill>
                <a:srgbClr val="7030A0"/>
              </a:solidFill>
            </a:endParaRPr>
          </a:p>
        </p:txBody>
      </p:sp>
    </p:spTree>
    <p:extLst>
      <p:ext uri="{BB962C8B-B14F-4D97-AF65-F5344CB8AC3E}">
        <p14:creationId xmlns:p14="http://schemas.microsoft.com/office/powerpoint/2010/main" val="25274820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812" y="230371"/>
            <a:ext cx="10515600" cy="1325563"/>
          </a:xfrm>
        </p:spPr>
        <p:txBody>
          <a:bodyPr/>
          <a:lstStyle/>
          <a:p>
            <a:r>
              <a:rPr lang="en-IN" b="1" dirty="0" smtClean="0">
                <a:solidFill>
                  <a:srgbClr val="7030A0"/>
                </a:solidFill>
              </a:rPr>
              <a:t>Step-5 Reporting </a:t>
            </a:r>
            <a:r>
              <a:rPr lang="en-IN" b="1" dirty="0">
                <a:solidFill>
                  <a:srgbClr val="7030A0"/>
                </a:solidFill>
              </a:rPr>
              <a:t>and decision-making</a:t>
            </a:r>
            <a:r>
              <a:rPr lang="en-IN" dirty="0"/>
              <a:t/>
            </a:r>
            <a:br>
              <a:rPr lang="en-IN" dirty="0"/>
            </a:br>
            <a:endParaRPr lang="en-IN" dirty="0"/>
          </a:p>
        </p:txBody>
      </p:sp>
      <p:sp>
        <p:nvSpPr>
          <p:cNvPr id="3" name="Content Placeholder 2"/>
          <p:cNvSpPr>
            <a:spLocks noGrp="1"/>
          </p:cNvSpPr>
          <p:nvPr>
            <p:ph idx="1"/>
          </p:nvPr>
        </p:nvSpPr>
        <p:spPr>
          <a:xfrm>
            <a:off x="221381" y="1094543"/>
            <a:ext cx="11482939" cy="3554460"/>
          </a:xfrm>
        </p:spPr>
        <p:txBody>
          <a:bodyPr>
            <a:normAutofit fontScale="92500"/>
          </a:bodyPr>
          <a:lstStyle/>
          <a:p>
            <a:r>
              <a:rPr lang="en-US" dirty="0"/>
              <a:t>The final step in the EIA process involves preparing a comprehensive report that summarizes all the findings and steps undertaken during the assessment. </a:t>
            </a:r>
            <a:endParaRPr lang="en-US" dirty="0" smtClean="0"/>
          </a:p>
          <a:p>
            <a:r>
              <a:rPr lang="en-US" dirty="0" smtClean="0"/>
              <a:t>This </a:t>
            </a:r>
            <a:r>
              <a:rPr lang="en-US" dirty="0"/>
              <a:t>report is presented to regulatory authorities and other relevant decision-making bodies. </a:t>
            </a:r>
          </a:p>
          <a:p>
            <a:r>
              <a:rPr lang="en-US" dirty="0"/>
              <a:t>Based on the report’s recommendations and findings, a decision is made regarding whether the project should proceed, be modified, or be rejected entirely. </a:t>
            </a:r>
            <a:endParaRPr lang="en-US" dirty="0" smtClean="0"/>
          </a:p>
          <a:p>
            <a:r>
              <a:rPr lang="en-US" dirty="0" smtClean="0"/>
              <a:t>This </a:t>
            </a:r>
            <a:r>
              <a:rPr lang="en-US" dirty="0"/>
              <a:t>stage underscores the significance of the EIA process in guiding environmentally responsible decisions.</a:t>
            </a:r>
          </a:p>
          <a:p>
            <a:endParaRPr lang="en-IN" dirty="0"/>
          </a:p>
        </p:txBody>
      </p:sp>
      <p:sp>
        <p:nvSpPr>
          <p:cNvPr id="4" name="Rectangle 3"/>
          <p:cNvSpPr/>
          <p:nvPr/>
        </p:nvSpPr>
        <p:spPr>
          <a:xfrm>
            <a:off x="8935546" y="5328509"/>
            <a:ext cx="673582" cy="369332"/>
          </a:xfrm>
          <a:prstGeom prst="rect">
            <a:avLst/>
          </a:prstGeom>
        </p:spPr>
        <p:txBody>
          <a:bodyPr wrap="none">
            <a:spAutoFit/>
          </a:bodyPr>
          <a:lstStyle/>
          <a:p>
            <a:r>
              <a:rPr lang="en-IN" dirty="0" smtClean="0">
                <a:hlinkClick r:id="rId2"/>
              </a:rPr>
              <a:t>4.pdf</a:t>
            </a:r>
            <a:endParaRPr lang="en-IN" dirty="0"/>
          </a:p>
        </p:txBody>
      </p:sp>
      <p:sp>
        <p:nvSpPr>
          <p:cNvPr id="5" name="Rectangle 4"/>
          <p:cNvSpPr/>
          <p:nvPr/>
        </p:nvSpPr>
        <p:spPr>
          <a:xfrm>
            <a:off x="555057" y="4941209"/>
            <a:ext cx="6096000" cy="1200329"/>
          </a:xfrm>
          <a:prstGeom prst="rect">
            <a:avLst/>
          </a:prstGeom>
        </p:spPr>
        <p:txBody>
          <a:bodyPr>
            <a:spAutoFit/>
          </a:bodyPr>
          <a:lstStyle/>
          <a:p>
            <a:pPr algn="just"/>
            <a:r>
              <a:rPr lang="en-US" dirty="0" smtClean="0">
                <a:solidFill>
                  <a:srgbClr val="0070C0"/>
                </a:solidFill>
              </a:rPr>
              <a:t>ENVIRONMENTAL IMPACT ASSESSMENT REPORT FOR PROPOSED CONSTRUCTION OF 20 PIERS OF APPROACH ROAD AND METRO SPUR LINE TO MOGHARPADA CAR DEPOT AND CASTING YARD AT KAVESAR FOR METRO LINE – 4 PROJECT</a:t>
            </a:r>
            <a:endParaRPr lang="en-IN" dirty="0">
              <a:solidFill>
                <a:srgbClr val="0070C0"/>
              </a:solidFill>
            </a:endParaRPr>
          </a:p>
        </p:txBody>
      </p:sp>
      <p:sp>
        <p:nvSpPr>
          <p:cNvPr id="6" name="Rectangle 5"/>
          <p:cNvSpPr/>
          <p:nvPr/>
        </p:nvSpPr>
        <p:spPr>
          <a:xfrm>
            <a:off x="8725552" y="6277244"/>
            <a:ext cx="1093569" cy="369332"/>
          </a:xfrm>
          <a:prstGeom prst="rect">
            <a:avLst/>
          </a:prstGeom>
        </p:spPr>
        <p:txBody>
          <a:bodyPr wrap="none">
            <a:spAutoFit/>
          </a:bodyPr>
          <a:lstStyle/>
          <a:p>
            <a:r>
              <a:rPr lang="en-IN" dirty="0">
                <a:hlinkClick r:id="rId3"/>
              </a:rPr>
              <a:t>PARIVESH</a:t>
            </a:r>
            <a:endParaRPr lang="en-IN" dirty="0"/>
          </a:p>
        </p:txBody>
      </p:sp>
    </p:spTree>
    <p:extLst>
      <p:ext uri="{BB962C8B-B14F-4D97-AF65-F5344CB8AC3E}">
        <p14:creationId xmlns:p14="http://schemas.microsoft.com/office/powerpoint/2010/main" val="41007281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562" y="201495"/>
            <a:ext cx="10515600" cy="1325563"/>
          </a:xfrm>
        </p:spPr>
        <p:txBody>
          <a:bodyPr/>
          <a:lstStyle/>
          <a:p>
            <a:r>
              <a:rPr lang="en-IN" b="1" dirty="0">
                <a:solidFill>
                  <a:srgbClr val="7030A0"/>
                </a:solidFill>
              </a:rPr>
              <a:t>Role of Engineers in EIA</a:t>
            </a:r>
            <a:r>
              <a:rPr lang="en-IN" dirty="0"/>
              <a:t/>
            </a:r>
            <a:br>
              <a:rPr lang="en-IN" dirty="0"/>
            </a:br>
            <a:endParaRPr lang="en-IN" dirty="0"/>
          </a:p>
        </p:txBody>
      </p:sp>
      <p:sp>
        <p:nvSpPr>
          <p:cNvPr id="3" name="Content Placeholder 2"/>
          <p:cNvSpPr>
            <a:spLocks noGrp="1"/>
          </p:cNvSpPr>
          <p:nvPr>
            <p:ph idx="1"/>
          </p:nvPr>
        </p:nvSpPr>
        <p:spPr>
          <a:xfrm>
            <a:off x="250257" y="1193532"/>
            <a:ext cx="11540690" cy="5342021"/>
          </a:xfrm>
        </p:spPr>
        <p:txBody>
          <a:bodyPr>
            <a:normAutofit fontScale="92500" lnSpcReduction="10000"/>
          </a:bodyPr>
          <a:lstStyle/>
          <a:p>
            <a:r>
              <a:rPr lang="en-US" dirty="0"/>
              <a:t>Engineers play an important role in the Environmental Impact Assessment (EIA) process. </a:t>
            </a:r>
            <a:endParaRPr lang="en-US" dirty="0" smtClean="0"/>
          </a:p>
          <a:p>
            <a:r>
              <a:rPr lang="en-US" dirty="0" smtClean="0"/>
              <a:t>It </a:t>
            </a:r>
            <a:r>
              <a:rPr lang="en-US" dirty="0"/>
              <a:t>contributes technical expertise to ensure that development projects are feasible and </a:t>
            </a:r>
            <a:r>
              <a:rPr lang="en-US" dirty="0" smtClean="0"/>
              <a:t>environmentally responsible.</a:t>
            </a:r>
            <a:endParaRPr lang="en-IN" dirty="0" smtClean="0"/>
          </a:p>
          <a:p>
            <a:r>
              <a:rPr lang="en-US" b="1" dirty="0" smtClean="0"/>
              <a:t>Civil </a:t>
            </a:r>
            <a:r>
              <a:rPr lang="en-US" b="1" dirty="0"/>
              <a:t>engineers in EIA </a:t>
            </a:r>
            <a:r>
              <a:rPr lang="en-US" b="1" dirty="0" smtClean="0"/>
              <a:t>teams:</a:t>
            </a:r>
          </a:p>
          <a:p>
            <a:r>
              <a:rPr lang="en-US" dirty="0"/>
              <a:t>The </a:t>
            </a:r>
            <a:r>
              <a:rPr lang="en-US" u="sng" dirty="0">
                <a:hlinkClick r:id="rId2"/>
              </a:rPr>
              <a:t>role of civil engineers</a:t>
            </a:r>
            <a:r>
              <a:rPr lang="en-US" dirty="0"/>
              <a:t> extends beyond traditional engineering tasks. They are often key members of EIA teams — they assess the project’s potential impacts on infrastructure, such as roads, bridges, and utilities.</a:t>
            </a:r>
          </a:p>
          <a:p>
            <a:r>
              <a:rPr lang="en-US" dirty="0"/>
              <a:t>They evaluate the engineering aspects of the project, ensuring that it aligns with environmental regulations and standards. Civil engineers collaborate with environmental scientists, geologists, and other professionals to comprehensively assess the environmental implications of a project.</a:t>
            </a:r>
          </a:p>
          <a:p>
            <a:r>
              <a:rPr lang="en-US" dirty="0"/>
              <a:t>So, their technical insights are crucial in shaping the mitigation strategies and project modifications that minimize adverse impacts.</a:t>
            </a:r>
          </a:p>
          <a:p>
            <a:pPr algn="just"/>
            <a:endParaRPr lang="en-US" dirty="0"/>
          </a:p>
        </p:txBody>
      </p:sp>
    </p:spTree>
    <p:extLst>
      <p:ext uri="{BB962C8B-B14F-4D97-AF65-F5344CB8AC3E}">
        <p14:creationId xmlns:p14="http://schemas.microsoft.com/office/powerpoint/2010/main" val="8855090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7030A0"/>
                </a:solidFill>
              </a:rPr>
              <a:t>Utilizing </a:t>
            </a:r>
            <a:r>
              <a:rPr lang="en-IN" b="1" dirty="0" smtClean="0">
                <a:solidFill>
                  <a:srgbClr val="7030A0"/>
                </a:solidFill>
              </a:rPr>
              <a:t>Engineering Expertise</a:t>
            </a:r>
            <a:r>
              <a:rPr lang="en-IN" dirty="0"/>
              <a:t/>
            </a:r>
            <a:br>
              <a:rPr lang="en-IN" dirty="0"/>
            </a:br>
            <a:endParaRPr lang="en-IN" dirty="0"/>
          </a:p>
        </p:txBody>
      </p:sp>
      <p:sp>
        <p:nvSpPr>
          <p:cNvPr id="3" name="Content Placeholder 2"/>
          <p:cNvSpPr>
            <a:spLocks noGrp="1"/>
          </p:cNvSpPr>
          <p:nvPr>
            <p:ph idx="1"/>
          </p:nvPr>
        </p:nvSpPr>
        <p:spPr>
          <a:xfrm>
            <a:off x="134753" y="1357162"/>
            <a:ext cx="6015789" cy="5149516"/>
          </a:xfrm>
        </p:spPr>
        <p:txBody>
          <a:bodyPr>
            <a:normAutofit fontScale="92500" lnSpcReduction="20000"/>
          </a:bodyPr>
          <a:lstStyle/>
          <a:p>
            <a:pPr algn="just"/>
            <a:r>
              <a:rPr lang="en-US" dirty="0"/>
              <a:t>Civil engineering students and enthusiasts venturing into EIA should recognize that their engineering expertise is valuable in crafting sustainable solutions. </a:t>
            </a:r>
            <a:endParaRPr lang="en-US" dirty="0" smtClean="0"/>
          </a:p>
          <a:p>
            <a:pPr algn="just"/>
            <a:r>
              <a:rPr lang="en-US" dirty="0" smtClean="0"/>
              <a:t>Their </a:t>
            </a:r>
            <a:r>
              <a:rPr lang="en-US" dirty="0"/>
              <a:t>analytical and problem-solving skills are essential for identifying mitigation measures that are both environmentally and technically feasible.</a:t>
            </a:r>
          </a:p>
          <a:p>
            <a:pPr algn="just"/>
            <a:r>
              <a:rPr lang="en-US" dirty="0"/>
              <a:t>Through environmental impact assessments, engineers can contribute to developing projects that harmonize development goals with ecological preservation. </a:t>
            </a:r>
            <a:endParaRPr lang="en-US" dirty="0" smtClean="0"/>
          </a:p>
          <a:p>
            <a:pPr algn="just"/>
            <a:r>
              <a:rPr lang="en-US" dirty="0" smtClean="0"/>
              <a:t>It </a:t>
            </a:r>
            <a:r>
              <a:rPr lang="en-US" dirty="0"/>
              <a:t>can positively impact the environment.</a:t>
            </a:r>
          </a:p>
          <a:p>
            <a:pPr algn="just"/>
            <a:endParaRPr lang="en-IN" dirty="0"/>
          </a:p>
        </p:txBody>
      </p:sp>
      <p:pic>
        <p:nvPicPr>
          <p:cNvPr id="5122" name="Picture 2" descr="Utilizing engineering experti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4112" y="1690688"/>
            <a:ext cx="5967888" cy="397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85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Hierarchy of EIA</a:t>
            </a:r>
            <a:br>
              <a:rPr lang="en-US" b="1" dirty="0"/>
            </a:br>
            <a:endParaRPr lang="en-IN" b="1" dirty="0"/>
          </a:p>
        </p:txBody>
      </p:sp>
      <p:sp>
        <p:nvSpPr>
          <p:cNvPr id="3" name="Content Placeholder 2"/>
          <p:cNvSpPr>
            <a:spLocks noGrp="1"/>
          </p:cNvSpPr>
          <p:nvPr>
            <p:ph idx="1"/>
          </p:nvPr>
        </p:nvSpPr>
        <p:spPr/>
        <p:txBody>
          <a:bodyPr>
            <a:normAutofit fontScale="85000" lnSpcReduction="20000"/>
          </a:bodyPr>
          <a:lstStyle/>
          <a:p>
            <a:pPr algn="just"/>
            <a:r>
              <a:rPr lang="en-US" dirty="0"/>
              <a:t>The </a:t>
            </a:r>
            <a:r>
              <a:rPr lang="en-US" b="1" dirty="0"/>
              <a:t>hierarchy of Environmental Impact Assessment (EIA)</a:t>
            </a:r>
            <a:r>
              <a:rPr lang="en-US" dirty="0"/>
              <a:t> in India follows a structured process under the </a:t>
            </a:r>
            <a:r>
              <a:rPr lang="en-US" b="1" dirty="0"/>
              <a:t>Environmental Protection Act, 1986</a:t>
            </a:r>
            <a:r>
              <a:rPr lang="en-US" dirty="0"/>
              <a:t>, regulated by the </a:t>
            </a:r>
            <a:r>
              <a:rPr lang="en-US" b="1" dirty="0"/>
              <a:t>Ministry of Environment, Forest and Climate Change (</a:t>
            </a:r>
            <a:r>
              <a:rPr lang="en-US" b="1" dirty="0" err="1"/>
              <a:t>MoEFCC</a:t>
            </a:r>
            <a:r>
              <a:rPr lang="en-US" b="1" dirty="0"/>
              <a:t>)</a:t>
            </a:r>
            <a:r>
              <a:rPr lang="en-US" dirty="0"/>
              <a:t>. The key components of the hierarchy are:</a:t>
            </a:r>
          </a:p>
          <a:p>
            <a:pPr algn="just"/>
            <a:r>
              <a:rPr lang="en-US" b="1" dirty="0"/>
              <a:t>1. Regulatory Authorities</a:t>
            </a:r>
          </a:p>
          <a:p>
            <a:pPr algn="just"/>
            <a:r>
              <a:rPr lang="en-US" b="1" dirty="0"/>
              <a:t>Ministry of Environment, Forest and Climate Change (</a:t>
            </a:r>
            <a:r>
              <a:rPr lang="en-US" b="1" dirty="0" err="1"/>
              <a:t>MoEFCC</a:t>
            </a:r>
            <a:r>
              <a:rPr lang="en-US" b="1" dirty="0"/>
              <a:t>)</a:t>
            </a:r>
            <a:r>
              <a:rPr lang="en-US" dirty="0"/>
              <a:t> – Central authority for EIA at the national level.</a:t>
            </a:r>
          </a:p>
          <a:p>
            <a:pPr algn="just"/>
            <a:r>
              <a:rPr lang="en-US" b="1" dirty="0"/>
              <a:t>Expert Appraisal Committees (EACs)</a:t>
            </a:r>
            <a:r>
              <a:rPr lang="en-US" dirty="0"/>
              <a:t> – Sector-specific committees at the central level that review and recommend projects for environmental clearance.</a:t>
            </a:r>
          </a:p>
          <a:p>
            <a:pPr algn="just"/>
            <a:r>
              <a:rPr lang="en-US" b="1" dirty="0"/>
              <a:t>State Environment Impact Assessment Authorities (SEIAAs)</a:t>
            </a:r>
            <a:r>
              <a:rPr lang="en-US" dirty="0"/>
              <a:t> – State-level authorities handling projects under Category ‘B’ as per EIA Notification, 2006.</a:t>
            </a:r>
          </a:p>
          <a:p>
            <a:pPr algn="just"/>
            <a:r>
              <a:rPr lang="en-US" b="1" dirty="0"/>
              <a:t>State Expert Appraisal Committees (SEACs)</a:t>
            </a:r>
            <a:r>
              <a:rPr lang="en-US" dirty="0"/>
              <a:t> – Advisory committees assisting SEIAAs in reviewing project proposals.</a:t>
            </a:r>
          </a:p>
          <a:p>
            <a:pPr algn="just"/>
            <a:endParaRPr lang="en-IN" dirty="0"/>
          </a:p>
        </p:txBody>
      </p:sp>
    </p:spTree>
    <p:extLst>
      <p:ext uri="{BB962C8B-B14F-4D97-AF65-F5344CB8AC3E}">
        <p14:creationId xmlns:p14="http://schemas.microsoft.com/office/powerpoint/2010/main" val="1579765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r>
              <a:rPr lang="en-US" b="1" dirty="0"/>
              <a:t>Example: Hierarchy of Environmental Impact Assessment (EIA) for a Hydroelectric Power Project</a:t>
            </a:r>
            <a:br>
              <a:rPr lang="en-US" b="1" dirty="0"/>
            </a:br>
            <a:r>
              <a:rPr lang="en-IN" dirty="0" smtClean="0"/>
              <a:t/>
            </a:r>
            <a:br>
              <a:rPr lang="en-IN" dirty="0" smtClean="0"/>
            </a:br>
            <a:endParaRPr lang="en-IN" dirty="0"/>
          </a:p>
        </p:txBody>
      </p:sp>
      <p:sp>
        <p:nvSpPr>
          <p:cNvPr id="3" name="Content Placeholder 2"/>
          <p:cNvSpPr>
            <a:spLocks noGrp="1"/>
          </p:cNvSpPr>
          <p:nvPr>
            <p:ph idx="1"/>
          </p:nvPr>
        </p:nvSpPr>
        <p:spPr>
          <a:xfrm>
            <a:off x="217283" y="1421394"/>
            <a:ext cx="11588436" cy="5278170"/>
          </a:xfrm>
        </p:spPr>
        <p:txBody>
          <a:bodyPr>
            <a:normAutofit fontScale="92500" lnSpcReduction="20000"/>
          </a:bodyPr>
          <a:lstStyle/>
          <a:p>
            <a:r>
              <a:rPr lang="en-US" dirty="0" smtClean="0"/>
              <a:t>Let’s </a:t>
            </a:r>
            <a:r>
              <a:rPr lang="en-US" dirty="0"/>
              <a:t>consider a </a:t>
            </a:r>
            <a:r>
              <a:rPr lang="en-US" b="1" dirty="0"/>
              <a:t>500 MW hydroelectric power project</a:t>
            </a:r>
            <a:r>
              <a:rPr lang="en-US" dirty="0"/>
              <a:t> planned on a river. The EIA process follows a clear </a:t>
            </a:r>
            <a:r>
              <a:rPr lang="en-US" b="1" dirty="0"/>
              <a:t>hierarchical structure</a:t>
            </a:r>
            <a:r>
              <a:rPr lang="en-US" dirty="0"/>
              <a:t> involving different authorities and stages.</a:t>
            </a:r>
          </a:p>
          <a:p>
            <a:r>
              <a:rPr lang="en-US" b="1" dirty="0"/>
              <a:t>Hierarchy of EIA for a Hydroelectric Power Project</a:t>
            </a:r>
          </a:p>
          <a:p>
            <a:r>
              <a:rPr lang="en-US" b="1" dirty="0"/>
              <a:t>1. Regulatory Authorities (Decision-Making Bodies)</a:t>
            </a:r>
          </a:p>
          <a:p>
            <a:r>
              <a:rPr lang="en-US" b="1" dirty="0"/>
              <a:t>A. Central Level (For Large Projects)</a:t>
            </a:r>
          </a:p>
          <a:p>
            <a:r>
              <a:rPr lang="en-US" b="1" dirty="0"/>
              <a:t>Ministry of Environment, Forest and Climate Change (</a:t>
            </a:r>
            <a:r>
              <a:rPr lang="en-US" b="1" dirty="0" err="1"/>
              <a:t>MoEFCC</a:t>
            </a:r>
            <a:r>
              <a:rPr lang="en-US" b="1" dirty="0"/>
              <a:t>)</a:t>
            </a:r>
            <a:r>
              <a:rPr lang="en-US" dirty="0"/>
              <a:t> – Approves EIA reports for </a:t>
            </a:r>
            <a:r>
              <a:rPr lang="en-US" b="1" dirty="0"/>
              <a:t>Category A projects</a:t>
            </a:r>
            <a:r>
              <a:rPr lang="en-US" dirty="0"/>
              <a:t> (hydroelectric projects &gt;25 MW).</a:t>
            </a:r>
          </a:p>
          <a:p>
            <a:r>
              <a:rPr lang="en-US" b="1" dirty="0"/>
              <a:t>Expert Appraisal Committee (EAC)</a:t>
            </a:r>
            <a:r>
              <a:rPr lang="en-US" dirty="0"/>
              <a:t> – Reviews and evaluates the EIA report for hydroelectric projects before </a:t>
            </a:r>
            <a:r>
              <a:rPr lang="en-US" dirty="0" err="1"/>
              <a:t>MoEFCC</a:t>
            </a:r>
            <a:r>
              <a:rPr lang="en-US" dirty="0"/>
              <a:t> approval.</a:t>
            </a:r>
          </a:p>
          <a:p>
            <a:r>
              <a:rPr lang="en-US" b="1" dirty="0"/>
              <a:t>B. State Level (For Smaller Projects)</a:t>
            </a:r>
          </a:p>
          <a:p>
            <a:r>
              <a:rPr lang="en-US" b="1" dirty="0"/>
              <a:t>State Environment Impact Assessment Authority (SEIAA)</a:t>
            </a:r>
            <a:r>
              <a:rPr lang="en-US" dirty="0"/>
              <a:t> – Approves </a:t>
            </a:r>
            <a:r>
              <a:rPr lang="en-US" b="1" dirty="0"/>
              <a:t>Category B projects</a:t>
            </a:r>
            <a:r>
              <a:rPr lang="en-US" dirty="0"/>
              <a:t> (hydroelectric projects ≤25 MW).</a:t>
            </a:r>
          </a:p>
          <a:p>
            <a:r>
              <a:rPr lang="en-US" b="1" dirty="0"/>
              <a:t>State Expert Appraisal Committee (SEAC)</a:t>
            </a:r>
            <a:r>
              <a:rPr lang="en-US" dirty="0"/>
              <a:t> – Assists SEIAA in reviewing projects at the state level.</a:t>
            </a:r>
          </a:p>
          <a:p>
            <a:endParaRPr lang="en-IN" dirty="0"/>
          </a:p>
        </p:txBody>
      </p:sp>
    </p:spTree>
    <p:extLst>
      <p:ext uri="{BB962C8B-B14F-4D97-AF65-F5344CB8AC3E}">
        <p14:creationId xmlns:p14="http://schemas.microsoft.com/office/powerpoint/2010/main" val="2928916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r>
              <a:rPr lang="en-US" b="1" dirty="0"/>
              <a:t>Example: Hierarchy of Environmental Impact Assessment (EIA) for a Hydroelectric Power Project</a:t>
            </a:r>
            <a:br>
              <a:rPr lang="en-US" b="1" dirty="0"/>
            </a:br>
            <a:r>
              <a:rPr lang="en-IN" dirty="0" smtClean="0"/>
              <a:t/>
            </a:r>
            <a:br>
              <a:rPr lang="en-IN" dirty="0" smtClean="0"/>
            </a:br>
            <a:endParaRPr lang="en-IN" dirty="0"/>
          </a:p>
        </p:txBody>
      </p:sp>
      <p:sp>
        <p:nvSpPr>
          <p:cNvPr id="3" name="Content Placeholder 2"/>
          <p:cNvSpPr>
            <a:spLocks noGrp="1"/>
          </p:cNvSpPr>
          <p:nvPr>
            <p:ph idx="1"/>
          </p:nvPr>
        </p:nvSpPr>
        <p:spPr>
          <a:xfrm>
            <a:off x="217283" y="1421394"/>
            <a:ext cx="11588436" cy="5278170"/>
          </a:xfrm>
        </p:spPr>
        <p:txBody>
          <a:bodyPr>
            <a:normAutofit/>
          </a:bodyPr>
          <a:lstStyle/>
          <a:p>
            <a:r>
              <a:rPr lang="en-US" b="1" dirty="0"/>
              <a:t>2. Categorization of the Project</a:t>
            </a:r>
          </a:p>
          <a:p>
            <a:r>
              <a:rPr lang="en-US" dirty="0"/>
              <a:t>Since the hydroelectric project is </a:t>
            </a:r>
            <a:r>
              <a:rPr lang="en-US" b="1" dirty="0"/>
              <a:t>500 MW</a:t>
            </a:r>
            <a:r>
              <a:rPr lang="en-US" dirty="0"/>
              <a:t>, it falls under </a:t>
            </a:r>
            <a:r>
              <a:rPr lang="en-US" b="1" dirty="0"/>
              <a:t>Category A</a:t>
            </a:r>
            <a:r>
              <a:rPr lang="en-US" dirty="0"/>
              <a:t> (Large Projects).</a:t>
            </a:r>
          </a:p>
          <a:p>
            <a:r>
              <a:rPr lang="en-US" dirty="0"/>
              <a:t>The </a:t>
            </a:r>
            <a:r>
              <a:rPr lang="en-US" b="1" dirty="0"/>
              <a:t>EAC at the Central level</a:t>
            </a:r>
            <a:r>
              <a:rPr lang="en-US" dirty="0"/>
              <a:t> (</a:t>
            </a:r>
            <a:r>
              <a:rPr lang="en-US" dirty="0" err="1"/>
              <a:t>MoEFCC</a:t>
            </a:r>
            <a:r>
              <a:rPr lang="en-US" dirty="0"/>
              <a:t>) is responsible for reviewing the EIA</a:t>
            </a:r>
            <a:r>
              <a:rPr lang="en-US" dirty="0" smtClean="0"/>
              <a:t>.</a:t>
            </a:r>
          </a:p>
          <a:p>
            <a:r>
              <a:rPr lang="en-US" b="1" dirty="0"/>
              <a:t>3. EIA Process and </a:t>
            </a:r>
            <a:r>
              <a:rPr lang="en-US" b="1" dirty="0" smtClean="0"/>
              <a:t>Stages:</a:t>
            </a:r>
          </a:p>
          <a:p>
            <a:r>
              <a:rPr lang="en-US" b="1" dirty="0"/>
              <a:t>A. Screening</a:t>
            </a:r>
          </a:p>
          <a:p>
            <a:r>
              <a:rPr lang="en-US" dirty="0"/>
              <a:t>Since the project is above </a:t>
            </a:r>
            <a:r>
              <a:rPr lang="en-US" b="1" dirty="0"/>
              <a:t>25 MW</a:t>
            </a:r>
            <a:r>
              <a:rPr lang="en-US" dirty="0"/>
              <a:t>, it </a:t>
            </a:r>
            <a:r>
              <a:rPr lang="en-US" b="1" dirty="0"/>
              <a:t>does not qualify for an exemption</a:t>
            </a:r>
            <a:r>
              <a:rPr lang="en-US" dirty="0"/>
              <a:t> and requires a </a:t>
            </a:r>
            <a:r>
              <a:rPr lang="en-US" b="1" dirty="0"/>
              <a:t>full EIA study</a:t>
            </a:r>
            <a:r>
              <a:rPr lang="en-US" dirty="0"/>
              <a:t>.</a:t>
            </a:r>
          </a:p>
          <a:p>
            <a:r>
              <a:rPr lang="en-US" dirty="0"/>
              <a:t>The project proponent (company or government agency) must submit a request for environmental clearance.</a:t>
            </a:r>
          </a:p>
          <a:p>
            <a:endParaRPr lang="en-US" b="1" dirty="0"/>
          </a:p>
          <a:p>
            <a:endParaRPr lang="en-IN" dirty="0"/>
          </a:p>
        </p:txBody>
      </p:sp>
    </p:spTree>
    <p:extLst>
      <p:ext uri="{BB962C8B-B14F-4D97-AF65-F5344CB8AC3E}">
        <p14:creationId xmlns:p14="http://schemas.microsoft.com/office/powerpoint/2010/main" val="1535938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r>
              <a:rPr lang="en-US" b="1" dirty="0"/>
              <a:t>Example: Hierarchy of Environmental Impact Assessment (EIA) for a Hydroelectric Power Project</a:t>
            </a:r>
            <a:br>
              <a:rPr lang="en-US" b="1" dirty="0"/>
            </a:br>
            <a:r>
              <a:rPr lang="en-IN" dirty="0" smtClean="0"/>
              <a:t/>
            </a:r>
            <a:br>
              <a:rPr lang="en-IN" dirty="0" smtClean="0"/>
            </a:br>
            <a:endParaRPr lang="en-IN" dirty="0"/>
          </a:p>
        </p:txBody>
      </p:sp>
      <p:sp>
        <p:nvSpPr>
          <p:cNvPr id="3" name="Content Placeholder 2"/>
          <p:cNvSpPr>
            <a:spLocks noGrp="1"/>
          </p:cNvSpPr>
          <p:nvPr>
            <p:ph idx="1"/>
          </p:nvPr>
        </p:nvSpPr>
        <p:spPr>
          <a:xfrm>
            <a:off x="217283" y="1421394"/>
            <a:ext cx="11588436" cy="5278170"/>
          </a:xfrm>
        </p:spPr>
        <p:txBody>
          <a:bodyPr>
            <a:normAutofit fontScale="77500" lnSpcReduction="20000"/>
          </a:bodyPr>
          <a:lstStyle/>
          <a:p>
            <a:r>
              <a:rPr lang="en-US" b="1" dirty="0"/>
              <a:t>B. Scoping</a:t>
            </a:r>
          </a:p>
          <a:p>
            <a:r>
              <a:rPr lang="en-US" dirty="0"/>
              <a:t>The </a:t>
            </a:r>
            <a:r>
              <a:rPr lang="en-US" b="1" dirty="0"/>
              <a:t>EAC</a:t>
            </a:r>
            <a:r>
              <a:rPr lang="en-US" dirty="0"/>
              <a:t> at the central level reviews the </a:t>
            </a:r>
            <a:r>
              <a:rPr lang="en-US" b="1" dirty="0"/>
              <a:t>Terms of Reference (</a:t>
            </a:r>
            <a:r>
              <a:rPr lang="en-US" b="1" dirty="0" err="1"/>
              <a:t>ToR</a:t>
            </a:r>
            <a:r>
              <a:rPr lang="en-US" b="1" dirty="0"/>
              <a:t>)</a:t>
            </a:r>
            <a:r>
              <a:rPr lang="en-US" dirty="0"/>
              <a:t> and identifies key environmental issues:</a:t>
            </a:r>
          </a:p>
          <a:p>
            <a:pPr lvl="1"/>
            <a:r>
              <a:rPr lang="en-US" b="1" dirty="0"/>
              <a:t>Impact on river ecosystems and fish populations</a:t>
            </a:r>
            <a:endParaRPr lang="en-US" dirty="0"/>
          </a:p>
          <a:p>
            <a:pPr lvl="1"/>
            <a:r>
              <a:rPr lang="en-US" b="1" dirty="0"/>
              <a:t>Deforestation due to dam construction</a:t>
            </a:r>
            <a:endParaRPr lang="en-US" dirty="0"/>
          </a:p>
          <a:p>
            <a:pPr lvl="1"/>
            <a:r>
              <a:rPr lang="en-US" b="1" dirty="0"/>
              <a:t>Displacement of local communities</a:t>
            </a:r>
            <a:endParaRPr lang="en-US" dirty="0"/>
          </a:p>
          <a:p>
            <a:pPr lvl="1"/>
            <a:r>
              <a:rPr lang="en-US" b="1" dirty="0"/>
              <a:t>Changes in sediment flow affecting downstream areas</a:t>
            </a:r>
            <a:endParaRPr lang="en-US" dirty="0"/>
          </a:p>
          <a:p>
            <a:r>
              <a:rPr lang="en-US" b="1" dirty="0"/>
              <a:t>C. EIA Report Preparation</a:t>
            </a:r>
          </a:p>
          <a:p>
            <a:r>
              <a:rPr lang="en-US" dirty="0"/>
              <a:t>Environmental consultants conduct a detailed study on </a:t>
            </a:r>
            <a:r>
              <a:rPr lang="en-US" b="1" dirty="0"/>
              <a:t>water quality, biodiversity, geological impact, and social impact</a:t>
            </a:r>
            <a:r>
              <a:rPr lang="en-US" dirty="0"/>
              <a:t>.</a:t>
            </a:r>
          </a:p>
          <a:p>
            <a:r>
              <a:rPr lang="en-US" dirty="0"/>
              <a:t>A </a:t>
            </a:r>
            <a:r>
              <a:rPr lang="en-US" b="1" dirty="0"/>
              <a:t>Draft EIA Report</a:t>
            </a:r>
            <a:r>
              <a:rPr lang="en-US" dirty="0"/>
              <a:t> is submitted, including an </a:t>
            </a:r>
            <a:r>
              <a:rPr lang="en-US" b="1" dirty="0"/>
              <a:t>Environmental Management Plan (EMP)</a:t>
            </a:r>
            <a:r>
              <a:rPr lang="en-US" dirty="0"/>
              <a:t> to reduce negative impacts (e.g., fish ladders to allow fish movement).</a:t>
            </a:r>
          </a:p>
          <a:p>
            <a:r>
              <a:rPr lang="en-US" b="1" dirty="0"/>
              <a:t>D. Public Consultation</a:t>
            </a:r>
          </a:p>
          <a:p>
            <a:r>
              <a:rPr lang="en-US" dirty="0"/>
              <a:t>A public hearing is conducted in the </a:t>
            </a:r>
            <a:r>
              <a:rPr lang="en-US" b="1" dirty="0"/>
              <a:t>affected areas</a:t>
            </a:r>
            <a:r>
              <a:rPr lang="en-US" dirty="0"/>
              <a:t>, allowing </a:t>
            </a:r>
            <a:r>
              <a:rPr lang="en-US" b="1" dirty="0"/>
              <a:t>local residents, tribal communities, and NGOs</a:t>
            </a:r>
            <a:r>
              <a:rPr lang="en-US" dirty="0"/>
              <a:t> to voice concerns.</a:t>
            </a:r>
          </a:p>
          <a:p>
            <a:r>
              <a:rPr lang="en-US" dirty="0"/>
              <a:t>If major concerns arise (e.g., displacement of indigenous communities), the EIA report must address them before final submission.</a:t>
            </a:r>
          </a:p>
          <a:p>
            <a:endParaRPr lang="en-US" b="1" dirty="0"/>
          </a:p>
          <a:p>
            <a:endParaRPr lang="en-IN" dirty="0"/>
          </a:p>
        </p:txBody>
      </p:sp>
    </p:spTree>
    <p:extLst>
      <p:ext uri="{BB962C8B-B14F-4D97-AF65-F5344CB8AC3E}">
        <p14:creationId xmlns:p14="http://schemas.microsoft.com/office/powerpoint/2010/main" val="3086096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r>
              <a:rPr lang="en-US" b="1" dirty="0"/>
              <a:t>Example: Hierarchy of Environmental Impact Assessment (EIA) for a Hydroelectric Power Project</a:t>
            </a:r>
            <a:br>
              <a:rPr lang="en-US" b="1" dirty="0"/>
            </a:br>
            <a:r>
              <a:rPr lang="en-IN" dirty="0" smtClean="0"/>
              <a:t/>
            </a:r>
            <a:br>
              <a:rPr lang="en-IN" dirty="0" smtClean="0"/>
            </a:br>
            <a:endParaRPr lang="en-IN" dirty="0"/>
          </a:p>
        </p:txBody>
      </p:sp>
      <p:sp>
        <p:nvSpPr>
          <p:cNvPr id="3" name="Content Placeholder 2"/>
          <p:cNvSpPr>
            <a:spLocks noGrp="1"/>
          </p:cNvSpPr>
          <p:nvPr>
            <p:ph idx="1"/>
          </p:nvPr>
        </p:nvSpPr>
        <p:spPr>
          <a:xfrm>
            <a:off x="217283" y="1421394"/>
            <a:ext cx="11588436" cy="5278170"/>
          </a:xfrm>
        </p:spPr>
        <p:txBody>
          <a:bodyPr>
            <a:normAutofit/>
          </a:bodyPr>
          <a:lstStyle/>
          <a:p>
            <a:r>
              <a:rPr lang="en-US" b="1" dirty="0"/>
              <a:t>E. Appraisal</a:t>
            </a:r>
          </a:p>
          <a:p>
            <a:r>
              <a:rPr lang="en-US" dirty="0"/>
              <a:t>The </a:t>
            </a:r>
            <a:r>
              <a:rPr lang="en-US" b="1" dirty="0"/>
              <a:t>EAC at the Central level</a:t>
            </a:r>
            <a:r>
              <a:rPr lang="en-US" dirty="0"/>
              <a:t> reviews the EIA report, public feedback, and mitigation measures.</a:t>
            </a:r>
          </a:p>
          <a:p>
            <a:r>
              <a:rPr lang="en-US" dirty="0"/>
              <a:t>If satisfactory, the </a:t>
            </a:r>
            <a:r>
              <a:rPr lang="en-US" b="1" dirty="0" err="1"/>
              <a:t>MoEFCC</a:t>
            </a:r>
            <a:r>
              <a:rPr lang="en-US" b="1" dirty="0"/>
              <a:t> grants Environmental Clearance</a:t>
            </a:r>
            <a:r>
              <a:rPr lang="en-US" dirty="0"/>
              <a:t> with specific conditions.</a:t>
            </a:r>
          </a:p>
          <a:p>
            <a:r>
              <a:rPr lang="en-US" b="1" dirty="0"/>
              <a:t>F. Post-Clearance Monitoring</a:t>
            </a:r>
          </a:p>
          <a:p>
            <a:r>
              <a:rPr lang="en-US" dirty="0"/>
              <a:t>The project must comply with </a:t>
            </a:r>
            <a:r>
              <a:rPr lang="en-US" b="1" dirty="0"/>
              <a:t>water quality standards, afforestation commitments, and wildlife protection measures</a:t>
            </a:r>
            <a:r>
              <a:rPr lang="en-US" dirty="0"/>
              <a:t>.</a:t>
            </a:r>
          </a:p>
          <a:p>
            <a:r>
              <a:rPr lang="en-US" dirty="0"/>
              <a:t>The </a:t>
            </a:r>
            <a:r>
              <a:rPr lang="en-US" b="1" dirty="0"/>
              <a:t>State Pollution Control Board (SPCB)</a:t>
            </a:r>
            <a:r>
              <a:rPr lang="en-US" dirty="0"/>
              <a:t> monitors compliance, and </a:t>
            </a:r>
            <a:r>
              <a:rPr lang="en-US" b="1" dirty="0"/>
              <a:t>non-compliance may lead to penalties or project suspension</a:t>
            </a:r>
            <a:r>
              <a:rPr lang="en-US" dirty="0"/>
              <a:t>.</a:t>
            </a:r>
          </a:p>
          <a:p>
            <a:endParaRPr lang="en-US" b="1" dirty="0"/>
          </a:p>
          <a:p>
            <a:endParaRPr lang="en-IN" dirty="0"/>
          </a:p>
        </p:txBody>
      </p:sp>
    </p:spTree>
    <p:extLst>
      <p:ext uri="{BB962C8B-B14F-4D97-AF65-F5344CB8AC3E}">
        <p14:creationId xmlns:p14="http://schemas.microsoft.com/office/powerpoint/2010/main" val="2270235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fontScale="90000"/>
          </a:bodyPr>
          <a:lstStyle/>
          <a:p>
            <a:r>
              <a:rPr lang="en-US" b="1" dirty="0"/>
              <a:t>Example: Hierarchy of Environmental Impact Assessment (EIA) for a Hydroelectric Power Project</a:t>
            </a:r>
            <a:br>
              <a:rPr lang="en-US" b="1" dirty="0"/>
            </a:br>
            <a:r>
              <a:rPr lang="en-IN" dirty="0" smtClean="0"/>
              <a:t/>
            </a:r>
            <a:br>
              <a:rPr lang="en-IN" dirty="0" smtClean="0"/>
            </a:br>
            <a:endParaRPr lang="en-IN" dirty="0"/>
          </a:p>
        </p:txBody>
      </p:sp>
      <p:sp>
        <p:nvSpPr>
          <p:cNvPr id="3" name="Content Placeholder 2"/>
          <p:cNvSpPr>
            <a:spLocks noGrp="1"/>
          </p:cNvSpPr>
          <p:nvPr>
            <p:ph idx="1"/>
          </p:nvPr>
        </p:nvSpPr>
        <p:spPr>
          <a:xfrm>
            <a:off x="217283" y="1421394"/>
            <a:ext cx="11588436" cy="5278170"/>
          </a:xfrm>
        </p:spPr>
        <p:txBody>
          <a:bodyPr>
            <a:normAutofit/>
          </a:bodyPr>
          <a:lstStyle/>
          <a:p>
            <a:r>
              <a:rPr lang="en-IN" b="1" dirty="0"/>
              <a:t>Conclusion: Hierarchical Decision-Making in EIA</a:t>
            </a:r>
          </a:p>
          <a:p>
            <a:r>
              <a:rPr lang="en-IN" b="1" dirty="0" err="1"/>
              <a:t>MoEFCC</a:t>
            </a:r>
            <a:r>
              <a:rPr lang="en-IN" dirty="0"/>
              <a:t> (Central) → Reviews &amp; grants final clearance.</a:t>
            </a:r>
          </a:p>
          <a:p>
            <a:r>
              <a:rPr lang="en-IN" b="1" dirty="0"/>
              <a:t>EAC</a:t>
            </a:r>
            <a:r>
              <a:rPr lang="en-IN" dirty="0"/>
              <a:t> (Central) → Examines the report &amp; recommends approval/rejection.</a:t>
            </a:r>
          </a:p>
          <a:p>
            <a:r>
              <a:rPr lang="en-IN" b="1" dirty="0"/>
              <a:t>State SEIAA/SEAC</a:t>
            </a:r>
            <a:r>
              <a:rPr lang="en-IN" dirty="0"/>
              <a:t> → Involved only for smaller projects (≤25 MW).</a:t>
            </a:r>
          </a:p>
          <a:p>
            <a:r>
              <a:rPr lang="en-IN" b="1" dirty="0"/>
              <a:t>SPCB</a:t>
            </a:r>
            <a:r>
              <a:rPr lang="en-IN" dirty="0"/>
              <a:t> → Ensures compliance post-clearance.</a:t>
            </a:r>
          </a:p>
          <a:p>
            <a:r>
              <a:rPr lang="en-IN" dirty="0"/>
              <a:t>This structured hierarchy ensures that </a:t>
            </a:r>
            <a:r>
              <a:rPr lang="en-IN" b="1" dirty="0"/>
              <a:t>large projects undergo strict environmental scrutiny</a:t>
            </a:r>
            <a:r>
              <a:rPr lang="en-IN" dirty="0"/>
              <a:t>, protecting ecosystems while supporting development.</a:t>
            </a:r>
          </a:p>
          <a:p>
            <a:endParaRPr lang="en-IN" dirty="0"/>
          </a:p>
        </p:txBody>
      </p:sp>
    </p:spTree>
    <p:extLst>
      <p:ext uri="{BB962C8B-B14F-4D97-AF65-F5344CB8AC3E}">
        <p14:creationId xmlns:p14="http://schemas.microsoft.com/office/powerpoint/2010/main" val="2518233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09" y="84467"/>
            <a:ext cx="10515600" cy="1325563"/>
          </a:xfrm>
        </p:spPr>
        <p:txBody>
          <a:bodyPr>
            <a:normAutofit fontScale="90000"/>
          </a:bodyPr>
          <a:lstStyle/>
          <a:p>
            <a:r>
              <a:rPr lang="en-US" b="1" dirty="0"/>
              <a:t>Environmental Impact Statement (EIS) and Impact Indicators</a:t>
            </a:r>
            <a:br>
              <a:rPr lang="en-US" b="1" dirty="0"/>
            </a:br>
            <a:endParaRPr lang="en-IN" dirty="0"/>
          </a:p>
        </p:txBody>
      </p:sp>
      <p:sp>
        <p:nvSpPr>
          <p:cNvPr id="3" name="Content Placeholder 2"/>
          <p:cNvSpPr>
            <a:spLocks noGrp="1"/>
          </p:cNvSpPr>
          <p:nvPr>
            <p:ph idx="1"/>
          </p:nvPr>
        </p:nvSpPr>
        <p:spPr>
          <a:xfrm>
            <a:off x="168243" y="1182829"/>
            <a:ext cx="11809491" cy="5471468"/>
          </a:xfrm>
        </p:spPr>
        <p:txBody>
          <a:bodyPr>
            <a:normAutofit fontScale="77500" lnSpcReduction="20000"/>
          </a:bodyPr>
          <a:lstStyle/>
          <a:p>
            <a:r>
              <a:rPr lang="en-US" b="1" dirty="0" smtClean="0"/>
              <a:t>1</a:t>
            </a:r>
            <a:r>
              <a:rPr lang="en-US" b="1" dirty="0"/>
              <a:t>. Environmental Impact Statement (EIS)</a:t>
            </a:r>
          </a:p>
          <a:p>
            <a:r>
              <a:rPr lang="en-US" dirty="0"/>
              <a:t>An </a:t>
            </a:r>
            <a:r>
              <a:rPr lang="en-US" b="1" dirty="0"/>
              <a:t>Environmental Impact Statement (EIS)</a:t>
            </a:r>
            <a:r>
              <a:rPr lang="en-US" dirty="0"/>
              <a:t> is a </a:t>
            </a:r>
            <a:r>
              <a:rPr lang="en-US" b="1" dirty="0"/>
              <a:t>comprehensive document</a:t>
            </a:r>
            <a:r>
              <a:rPr lang="en-US" dirty="0"/>
              <a:t> prepared during the </a:t>
            </a:r>
            <a:r>
              <a:rPr lang="en-US" b="1" dirty="0"/>
              <a:t>Environmental Impact Assessment (EIA)</a:t>
            </a:r>
            <a:r>
              <a:rPr lang="en-US" dirty="0"/>
              <a:t> process. It presents the findings of environmental studies conducted for a proposed project and assesses its potential </a:t>
            </a:r>
            <a:r>
              <a:rPr lang="en-US" b="1" dirty="0"/>
              <a:t>environmental, social, and economic impacts</a:t>
            </a:r>
            <a:r>
              <a:rPr lang="en-US" dirty="0"/>
              <a:t>.</a:t>
            </a:r>
          </a:p>
          <a:p>
            <a:r>
              <a:rPr lang="en-US" b="1" dirty="0"/>
              <a:t>Key Components of an EIS</a:t>
            </a:r>
          </a:p>
          <a:p>
            <a:r>
              <a:rPr lang="en-US" b="1" dirty="0"/>
              <a:t>Project Description</a:t>
            </a:r>
            <a:r>
              <a:rPr lang="en-US" dirty="0"/>
              <a:t> – Details about the project, including location, objectives, size, and operations.</a:t>
            </a:r>
          </a:p>
          <a:p>
            <a:r>
              <a:rPr lang="en-US" b="1" dirty="0"/>
              <a:t>Baseline Environmental Conditions</a:t>
            </a:r>
            <a:r>
              <a:rPr lang="en-US" dirty="0"/>
              <a:t> – Assessment of the current environmental status before project implementation.</a:t>
            </a:r>
          </a:p>
          <a:p>
            <a:r>
              <a:rPr lang="en-US" b="1" dirty="0"/>
              <a:t>Impact Prediction &amp; Assessment</a:t>
            </a:r>
            <a:r>
              <a:rPr lang="en-US" dirty="0"/>
              <a:t> – Identification of potential environmental, social, and economic impacts.</a:t>
            </a:r>
          </a:p>
          <a:p>
            <a:r>
              <a:rPr lang="en-US" b="1" dirty="0"/>
              <a:t>Mitigation Measures</a:t>
            </a:r>
            <a:r>
              <a:rPr lang="en-US" dirty="0"/>
              <a:t> – Strategies to reduce, control, or compensate for adverse environmental effects.</a:t>
            </a:r>
          </a:p>
          <a:p>
            <a:r>
              <a:rPr lang="en-US" b="1" dirty="0"/>
              <a:t>Environmental Management Plan (EMP)</a:t>
            </a:r>
            <a:r>
              <a:rPr lang="en-US" dirty="0"/>
              <a:t> – Framework for implementing mitigation measures and monitoring impacts.</a:t>
            </a:r>
          </a:p>
          <a:p>
            <a:r>
              <a:rPr lang="en-US" b="1" dirty="0"/>
              <a:t>Public Consultation &amp; Stakeholder Engagement</a:t>
            </a:r>
            <a:r>
              <a:rPr lang="en-US" dirty="0"/>
              <a:t> – Summary of concerns raised by affected communities and stakeholders.</a:t>
            </a:r>
          </a:p>
          <a:p>
            <a:r>
              <a:rPr lang="en-US" b="1" dirty="0"/>
              <a:t>Alternative Analysis</a:t>
            </a:r>
            <a:r>
              <a:rPr lang="en-US" dirty="0"/>
              <a:t> – Comparison of project alternatives and justification for the chosen option.</a:t>
            </a:r>
          </a:p>
          <a:p>
            <a:endParaRPr lang="en-IN" dirty="0"/>
          </a:p>
        </p:txBody>
      </p:sp>
    </p:spTree>
    <p:extLst>
      <p:ext uri="{BB962C8B-B14F-4D97-AF65-F5344CB8AC3E}">
        <p14:creationId xmlns:p14="http://schemas.microsoft.com/office/powerpoint/2010/main" val="17358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Contents</a:t>
            </a:r>
            <a:endParaRPr lang="en-IN" b="1" dirty="0"/>
          </a:p>
        </p:txBody>
      </p:sp>
      <p:sp>
        <p:nvSpPr>
          <p:cNvPr id="3" name="Content Placeholder 2"/>
          <p:cNvSpPr>
            <a:spLocks noGrp="1"/>
          </p:cNvSpPr>
          <p:nvPr>
            <p:ph idx="1"/>
          </p:nvPr>
        </p:nvSpPr>
        <p:spPr>
          <a:xfrm>
            <a:off x="838200" y="1690688"/>
            <a:ext cx="10515600" cy="4351338"/>
          </a:xfrm>
        </p:spPr>
        <p:txBody>
          <a:bodyPr>
            <a:normAutofit lnSpcReduction="10000"/>
          </a:bodyPr>
          <a:lstStyle/>
          <a:p>
            <a:r>
              <a:rPr lang="en-US" dirty="0" smtClean="0"/>
              <a:t>Purpose</a:t>
            </a:r>
          </a:p>
          <a:p>
            <a:r>
              <a:rPr lang="en-US" dirty="0" smtClean="0"/>
              <a:t>Steps</a:t>
            </a:r>
          </a:p>
          <a:p>
            <a:r>
              <a:rPr lang="en-US" dirty="0" smtClean="0"/>
              <a:t>Hierarchy of EIA</a:t>
            </a:r>
          </a:p>
          <a:p>
            <a:r>
              <a:rPr lang="en-US" dirty="0" smtClean="0"/>
              <a:t>Environmental Impact Statement and Impact Indicators</a:t>
            </a:r>
          </a:p>
          <a:p>
            <a:r>
              <a:rPr lang="en-US" dirty="0" smtClean="0"/>
              <a:t>Evolution of IA in India and worldwide. </a:t>
            </a:r>
          </a:p>
          <a:p>
            <a:r>
              <a:rPr lang="en-US" dirty="0" smtClean="0"/>
              <a:t>Preliminary stages of EIA</a:t>
            </a:r>
          </a:p>
          <a:p>
            <a:r>
              <a:rPr lang="en-US" dirty="0" smtClean="0"/>
              <a:t>Impact</a:t>
            </a:r>
          </a:p>
          <a:p>
            <a:r>
              <a:rPr lang="en-US" dirty="0" smtClean="0"/>
              <a:t>Prediction</a:t>
            </a:r>
          </a:p>
          <a:p>
            <a:r>
              <a:rPr lang="en-US" dirty="0" smtClean="0"/>
              <a:t>Evaluation and Mitigation.</a:t>
            </a:r>
            <a:endParaRPr lang="en-IN" dirty="0"/>
          </a:p>
        </p:txBody>
      </p:sp>
    </p:spTree>
    <p:extLst>
      <p:ext uri="{BB962C8B-B14F-4D97-AF65-F5344CB8AC3E}">
        <p14:creationId xmlns:p14="http://schemas.microsoft.com/office/powerpoint/2010/main" val="31388165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09" y="84467"/>
            <a:ext cx="10515600" cy="1325563"/>
          </a:xfrm>
        </p:spPr>
        <p:txBody>
          <a:bodyPr>
            <a:normAutofit fontScale="90000"/>
          </a:bodyPr>
          <a:lstStyle/>
          <a:p>
            <a:r>
              <a:rPr lang="en-US" b="1" dirty="0"/>
              <a:t>Environmental Impact Statement (EIS) and Impact Indicators</a:t>
            </a:r>
            <a:br>
              <a:rPr lang="en-US" b="1" dirty="0"/>
            </a:br>
            <a:endParaRPr lang="en-IN" dirty="0"/>
          </a:p>
        </p:txBody>
      </p:sp>
      <p:sp>
        <p:nvSpPr>
          <p:cNvPr id="3" name="Content Placeholder 2"/>
          <p:cNvSpPr>
            <a:spLocks noGrp="1"/>
          </p:cNvSpPr>
          <p:nvPr>
            <p:ph idx="1"/>
          </p:nvPr>
        </p:nvSpPr>
        <p:spPr>
          <a:xfrm>
            <a:off x="168243" y="1182829"/>
            <a:ext cx="11809491" cy="5471468"/>
          </a:xfrm>
        </p:spPr>
        <p:txBody>
          <a:bodyPr>
            <a:normAutofit/>
          </a:bodyPr>
          <a:lstStyle/>
          <a:p>
            <a:r>
              <a:rPr lang="en-US" b="1" dirty="0"/>
              <a:t>Purpose of an EIS</a:t>
            </a:r>
          </a:p>
          <a:p>
            <a:r>
              <a:rPr lang="en-US" dirty="0"/>
              <a:t>Provides a </a:t>
            </a:r>
            <a:r>
              <a:rPr lang="en-US" b="1" dirty="0"/>
              <a:t>scientific basis</a:t>
            </a:r>
            <a:r>
              <a:rPr lang="en-US" dirty="0"/>
              <a:t> for decision-making by regulatory authorities.</a:t>
            </a:r>
          </a:p>
          <a:p>
            <a:r>
              <a:rPr lang="en-US" dirty="0"/>
              <a:t>Ensures </a:t>
            </a:r>
            <a:r>
              <a:rPr lang="en-US" b="1" dirty="0"/>
              <a:t>transparency</a:t>
            </a:r>
            <a:r>
              <a:rPr lang="en-US" dirty="0"/>
              <a:t> and </a:t>
            </a:r>
            <a:r>
              <a:rPr lang="en-US" b="1" dirty="0"/>
              <a:t>public participation</a:t>
            </a:r>
            <a:r>
              <a:rPr lang="en-US" dirty="0"/>
              <a:t> in the environmental approval process.</a:t>
            </a:r>
          </a:p>
          <a:p>
            <a:r>
              <a:rPr lang="en-US" dirty="0"/>
              <a:t>Helps in </a:t>
            </a:r>
            <a:r>
              <a:rPr lang="en-US" b="1" dirty="0"/>
              <a:t>preventing or minimizing environmental damage</a:t>
            </a:r>
            <a:r>
              <a:rPr lang="en-US" dirty="0"/>
              <a:t> before project implementation.</a:t>
            </a:r>
          </a:p>
          <a:p>
            <a:endParaRPr lang="en-IN" dirty="0"/>
          </a:p>
        </p:txBody>
      </p:sp>
    </p:spTree>
    <p:extLst>
      <p:ext uri="{BB962C8B-B14F-4D97-AF65-F5344CB8AC3E}">
        <p14:creationId xmlns:p14="http://schemas.microsoft.com/office/powerpoint/2010/main" val="253289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17" y="93521"/>
            <a:ext cx="10515600" cy="1325563"/>
          </a:xfrm>
        </p:spPr>
        <p:txBody>
          <a:bodyPr/>
          <a:lstStyle/>
          <a:p>
            <a:r>
              <a:rPr lang="en-US" b="1" dirty="0"/>
              <a:t>2. Environmental Impact Indicators</a:t>
            </a:r>
            <a:br>
              <a:rPr lang="en-US" b="1" dirty="0"/>
            </a:br>
            <a:endParaRPr lang="en-IN" dirty="0"/>
          </a:p>
        </p:txBody>
      </p:sp>
      <p:sp>
        <p:nvSpPr>
          <p:cNvPr id="3" name="Content Placeholder 2"/>
          <p:cNvSpPr>
            <a:spLocks noGrp="1"/>
          </p:cNvSpPr>
          <p:nvPr>
            <p:ph idx="1"/>
          </p:nvPr>
        </p:nvSpPr>
        <p:spPr>
          <a:xfrm>
            <a:off x="231617" y="1128507"/>
            <a:ext cx="11800437" cy="5525789"/>
          </a:xfrm>
        </p:spPr>
        <p:txBody>
          <a:bodyPr>
            <a:normAutofit fontScale="92500" lnSpcReduction="20000"/>
          </a:bodyPr>
          <a:lstStyle/>
          <a:p>
            <a:r>
              <a:rPr lang="en-US" b="1" dirty="0" smtClean="0"/>
              <a:t>Environmental </a:t>
            </a:r>
            <a:r>
              <a:rPr lang="en-US" b="1" dirty="0"/>
              <a:t>Impact Indicators</a:t>
            </a:r>
            <a:r>
              <a:rPr lang="en-US" dirty="0"/>
              <a:t> are </a:t>
            </a:r>
            <a:r>
              <a:rPr lang="en-US" b="1" dirty="0"/>
              <a:t>measurable factors</a:t>
            </a:r>
            <a:r>
              <a:rPr lang="en-US" dirty="0"/>
              <a:t> used to assess and monitor the impact of a project on the environment. These indicators help in understanding the </a:t>
            </a:r>
            <a:r>
              <a:rPr lang="en-US" b="1" dirty="0"/>
              <a:t>scale, intensity, and significance</a:t>
            </a:r>
            <a:r>
              <a:rPr lang="en-US" dirty="0"/>
              <a:t> of environmental changes.</a:t>
            </a:r>
          </a:p>
          <a:p>
            <a:r>
              <a:rPr lang="en-US" b="1" dirty="0"/>
              <a:t>Types of Environmental Impact Indicators</a:t>
            </a:r>
          </a:p>
          <a:p>
            <a:r>
              <a:rPr lang="en-US" b="1" dirty="0"/>
              <a:t>A. Physical Indicators (Assess Natural Resource Changes)</a:t>
            </a:r>
          </a:p>
          <a:p>
            <a:r>
              <a:rPr lang="en-US" b="1" dirty="0"/>
              <a:t>Air Quality Indicators</a:t>
            </a:r>
            <a:r>
              <a:rPr lang="en-US" dirty="0"/>
              <a:t> – Concentration of pollutants (e.g., PM2.5, NOx, SO2).</a:t>
            </a:r>
          </a:p>
          <a:p>
            <a:r>
              <a:rPr lang="en-US" b="1" dirty="0"/>
              <a:t>Water Quality Indicators</a:t>
            </a:r>
            <a:r>
              <a:rPr lang="en-US" dirty="0"/>
              <a:t> – pH, dissolved oxygen (DO), biochemical oxygen demand (BOD).</a:t>
            </a:r>
          </a:p>
          <a:p>
            <a:r>
              <a:rPr lang="en-US" b="1" dirty="0"/>
              <a:t>Soil Quality Indicators</a:t>
            </a:r>
            <a:r>
              <a:rPr lang="en-US" dirty="0"/>
              <a:t> – Erosion rate, heavy metal concentration.</a:t>
            </a:r>
          </a:p>
          <a:p>
            <a:r>
              <a:rPr lang="en-US" b="1" dirty="0"/>
              <a:t>Noise Levels</a:t>
            </a:r>
            <a:r>
              <a:rPr lang="en-US" dirty="0"/>
              <a:t> – Measured in decibels (dB) for human and wildlife impact.</a:t>
            </a:r>
          </a:p>
          <a:p>
            <a:r>
              <a:rPr lang="en-US" b="1" dirty="0"/>
              <a:t>B. Biological Indicators (Assess Impact on Flora &amp; Fauna)</a:t>
            </a:r>
          </a:p>
          <a:p>
            <a:r>
              <a:rPr lang="en-US" b="1" dirty="0"/>
              <a:t>Biodiversity Index</a:t>
            </a:r>
            <a:r>
              <a:rPr lang="en-US" dirty="0"/>
              <a:t> – Change in species richness and abundance.</a:t>
            </a:r>
          </a:p>
          <a:p>
            <a:r>
              <a:rPr lang="en-US" b="1" dirty="0"/>
              <a:t>Habitat Loss</a:t>
            </a:r>
            <a:r>
              <a:rPr lang="en-US" dirty="0"/>
              <a:t> – Percentage of land deforested or converted.</a:t>
            </a:r>
          </a:p>
          <a:p>
            <a:r>
              <a:rPr lang="en-US" b="1" dirty="0"/>
              <a:t>Aquatic Life Health</a:t>
            </a:r>
            <a:r>
              <a:rPr lang="en-US" dirty="0"/>
              <a:t> – Changes in fish population and diversity</a:t>
            </a:r>
          </a:p>
          <a:p>
            <a:endParaRPr lang="en-IN" dirty="0"/>
          </a:p>
        </p:txBody>
      </p:sp>
    </p:spTree>
    <p:extLst>
      <p:ext uri="{BB962C8B-B14F-4D97-AF65-F5344CB8AC3E}">
        <p14:creationId xmlns:p14="http://schemas.microsoft.com/office/powerpoint/2010/main" val="2278764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617" y="93521"/>
            <a:ext cx="10515600" cy="1325563"/>
          </a:xfrm>
        </p:spPr>
        <p:txBody>
          <a:bodyPr/>
          <a:lstStyle/>
          <a:p>
            <a:r>
              <a:rPr lang="en-US" b="1" dirty="0"/>
              <a:t>2. Environmental Impact Indicators</a:t>
            </a:r>
            <a:br>
              <a:rPr lang="en-US" b="1" dirty="0"/>
            </a:br>
            <a:endParaRPr lang="en-IN" dirty="0"/>
          </a:p>
        </p:txBody>
      </p:sp>
      <p:sp>
        <p:nvSpPr>
          <p:cNvPr id="3" name="Content Placeholder 2"/>
          <p:cNvSpPr>
            <a:spLocks noGrp="1"/>
          </p:cNvSpPr>
          <p:nvPr>
            <p:ph idx="1"/>
          </p:nvPr>
        </p:nvSpPr>
        <p:spPr>
          <a:xfrm>
            <a:off x="231617" y="1128507"/>
            <a:ext cx="11800437" cy="5525789"/>
          </a:xfrm>
        </p:spPr>
        <p:txBody>
          <a:bodyPr>
            <a:normAutofit/>
          </a:bodyPr>
          <a:lstStyle/>
          <a:p>
            <a:r>
              <a:rPr lang="en-US" b="1" dirty="0"/>
              <a:t>C. Socio-Economic Indicators (Assess Impact on Communities)</a:t>
            </a:r>
          </a:p>
          <a:p>
            <a:r>
              <a:rPr lang="en-US" b="1" dirty="0"/>
              <a:t>Population Displacement</a:t>
            </a:r>
            <a:r>
              <a:rPr lang="en-US" dirty="0"/>
              <a:t> – Number of people relocated due to the project.</a:t>
            </a:r>
          </a:p>
          <a:p>
            <a:r>
              <a:rPr lang="en-US" b="1" dirty="0"/>
              <a:t>Livelihood Impact</a:t>
            </a:r>
            <a:r>
              <a:rPr lang="en-US" dirty="0"/>
              <a:t> – Change in employment and income levels.</a:t>
            </a:r>
          </a:p>
          <a:p>
            <a:r>
              <a:rPr lang="en-US" b="1" dirty="0"/>
              <a:t>Public Health Indicators</a:t>
            </a:r>
            <a:r>
              <a:rPr lang="en-US" dirty="0"/>
              <a:t> – Increase in respiratory diseases due to pollution.</a:t>
            </a:r>
          </a:p>
          <a:p>
            <a:r>
              <a:rPr lang="en-US" b="1" dirty="0"/>
              <a:t>D. Climate Change Indicators</a:t>
            </a:r>
          </a:p>
          <a:p>
            <a:r>
              <a:rPr lang="en-US" b="1" dirty="0"/>
              <a:t>Greenhouse Gas (GHG) Emissions</a:t>
            </a:r>
            <a:r>
              <a:rPr lang="en-US" dirty="0"/>
              <a:t> – CO2, methane levels due to project activities.</a:t>
            </a:r>
          </a:p>
          <a:p>
            <a:r>
              <a:rPr lang="en-US" b="1" dirty="0"/>
              <a:t>Carbon Sequestration Rate</a:t>
            </a:r>
            <a:r>
              <a:rPr lang="en-US" dirty="0"/>
              <a:t> – Loss or gain in forest cover affecting carbon storage.</a:t>
            </a:r>
          </a:p>
          <a:p>
            <a:endParaRPr lang="en-IN" dirty="0"/>
          </a:p>
        </p:txBody>
      </p:sp>
    </p:spTree>
    <p:extLst>
      <p:ext uri="{BB962C8B-B14F-4D97-AF65-F5344CB8AC3E}">
        <p14:creationId xmlns:p14="http://schemas.microsoft.com/office/powerpoint/2010/main" val="2981102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085" y="365125"/>
            <a:ext cx="11000715" cy="1325563"/>
          </a:xfrm>
        </p:spPr>
        <p:txBody>
          <a:bodyPr>
            <a:normAutofit fontScale="90000"/>
          </a:bodyPr>
          <a:lstStyle/>
          <a:p>
            <a:r>
              <a:rPr lang="en-US" b="1" dirty="0"/>
              <a:t>Example: EIS &amp; Impact Indicators for a Hydroelectric Dam Project</a:t>
            </a:r>
            <a:br>
              <a:rPr lang="en-US" b="1" dirty="0"/>
            </a:br>
            <a:endParaRPr lang="en-IN" dirty="0"/>
          </a:p>
        </p:txBody>
      </p:sp>
      <p:sp>
        <p:nvSpPr>
          <p:cNvPr id="3" name="Content Placeholder 2"/>
          <p:cNvSpPr>
            <a:spLocks noGrp="1"/>
          </p:cNvSpPr>
          <p:nvPr>
            <p:ph idx="1"/>
          </p:nvPr>
        </p:nvSpPr>
        <p:spPr/>
        <p:txBody>
          <a:bodyPr>
            <a:normAutofit fontScale="92500" lnSpcReduction="10000"/>
          </a:bodyPr>
          <a:lstStyle/>
          <a:p>
            <a:r>
              <a:rPr lang="en-US" b="1" dirty="0" smtClean="0"/>
              <a:t>Environmental </a:t>
            </a:r>
            <a:r>
              <a:rPr lang="en-US" b="1" dirty="0"/>
              <a:t>Impact Statement (EIS) Summary:</a:t>
            </a:r>
            <a:endParaRPr lang="en-US" dirty="0"/>
          </a:p>
          <a:p>
            <a:r>
              <a:rPr lang="en-US" dirty="0"/>
              <a:t>Project: </a:t>
            </a:r>
            <a:r>
              <a:rPr lang="en-US" b="1" dirty="0"/>
              <a:t>500 MW Hydroelectric Dam on River X</a:t>
            </a:r>
            <a:endParaRPr lang="en-US" dirty="0"/>
          </a:p>
          <a:p>
            <a:r>
              <a:rPr lang="en-US" dirty="0"/>
              <a:t>Identified Impacts:</a:t>
            </a:r>
          </a:p>
          <a:p>
            <a:pPr lvl="1"/>
            <a:r>
              <a:rPr lang="en-US" b="1" dirty="0"/>
              <a:t>Deforestation</a:t>
            </a:r>
            <a:r>
              <a:rPr lang="en-US" dirty="0"/>
              <a:t> (loss of 500 hectares of forest)</a:t>
            </a:r>
          </a:p>
          <a:p>
            <a:pPr lvl="1"/>
            <a:r>
              <a:rPr lang="en-US" b="1" dirty="0"/>
              <a:t>Displacement</a:t>
            </a:r>
            <a:r>
              <a:rPr lang="en-US" dirty="0"/>
              <a:t> (relocation of 1,000 families)</a:t>
            </a:r>
          </a:p>
          <a:p>
            <a:pPr lvl="1"/>
            <a:r>
              <a:rPr lang="en-US" b="1" dirty="0"/>
              <a:t>Water Flow Reduction</a:t>
            </a:r>
            <a:r>
              <a:rPr lang="en-US" dirty="0"/>
              <a:t> (downstream river ecology affected)</a:t>
            </a:r>
          </a:p>
          <a:p>
            <a:pPr lvl="1"/>
            <a:r>
              <a:rPr lang="en-US" b="1" dirty="0"/>
              <a:t>GHG Emissions</a:t>
            </a:r>
            <a:r>
              <a:rPr lang="en-US" dirty="0"/>
              <a:t> (methane release from submerged vegetation)</a:t>
            </a:r>
          </a:p>
          <a:p>
            <a:r>
              <a:rPr lang="en-US" b="1" dirty="0"/>
              <a:t>Mitigation Measures:</a:t>
            </a:r>
            <a:endParaRPr lang="en-US" dirty="0"/>
          </a:p>
          <a:p>
            <a:pPr lvl="1"/>
            <a:r>
              <a:rPr lang="en-US" dirty="0"/>
              <a:t>Afforestation program</a:t>
            </a:r>
          </a:p>
          <a:p>
            <a:pPr lvl="1"/>
            <a:r>
              <a:rPr lang="en-US" dirty="0"/>
              <a:t>Rehabilitation plan for displaced communities</a:t>
            </a:r>
          </a:p>
          <a:p>
            <a:pPr lvl="1"/>
            <a:r>
              <a:rPr lang="en-US" dirty="0"/>
              <a:t>Fish ladders to aid aquatic life movement</a:t>
            </a:r>
          </a:p>
          <a:p>
            <a:endParaRPr lang="en-IN" dirty="0"/>
          </a:p>
        </p:txBody>
      </p:sp>
    </p:spTree>
    <p:extLst>
      <p:ext uri="{BB962C8B-B14F-4D97-AF65-F5344CB8AC3E}">
        <p14:creationId xmlns:p14="http://schemas.microsoft.com/office/powerpoint/2010/main" val="3473118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085" y="365125"/>
            <a:ext cx="11000715" cy="1325563"/>
          </a:xfrm>
        </p:spPr>
        <p:txBody>
          <a:bodyPr>
            <a:normAutofit fontScale="90000"/>
          </a:bodyPr>
          <a:lstStyle/>
          <a:p>
            <a:r>
              <a:rPr lang="en-US" b="1" dirty="0"/>
              <a:t>Example: EIS &amp; Impact Indicators for a Hydroelectric Dam Project</a:t>
            </a:r>
            <a:br>
              <a:rPr lang="en-US" b="1" dirty="0"/>
            </a:br>
            <a:endParaRPr lang="en-IN" dirty="0"/>
          </a:p>
        </p:txBody>
      </p:sp>
      <p:sp>
        <p:nvSpPr>
          <p:cNvPr id="3" name="Content Placeholder 2"/>
          <p:cNvSpPr>
            <a:spLocks noGrp="1"/>
          </p:cNvSpPr>
          <p:nvPr>
            <p:ph idx="1"/>
          </p:nvPr>
        </p:nvSpPr>
        <p:spPr>
          <a:xfrm>
            <a:off x="353085" y="1566250"/>
            <a:ext cx="11217244" cy="4888871"/>
          </a:xfrm>
        </p:spPr>
        <p:txBody>
          <a:bodyPr>
            <a:normAutofit/>
          </a:bodyPr>
          <a:lstStyle/>
          <a:p>
            <a:r>
              <a:rPr lang="en-IN" b="1" dirty="0"/>
              <a:t>Environmental Impact Indicators Used:</a:t>
            </a:r>
            <a:endParaRPr lang="en-IN" dirty="0"/>
          </a:p>
          <a:p>
            <a:r>
              <a:rPr lang="en-IN" b="1" dirty="0"/>
              <a:t>Water Quality</a:t>
            </a:r>
            <a:r>
              <a:rPr lang="en-IN" dirty="0"/>
              <a:t> → Reduction in dissolved oxygen (DO) levels downstream</a:t>
            </a:r>
          </a:p>
          <a:p>
            <a:r>
              <a:rPr lang="en-IN" b="1" dirty="0"/>
              <a:t>Biodiversity Index</a:t>
            </a:r>
            <a:r>
              <a:rPr lang="en-IN" dirty="0"/>
              <a:t> → Decline in fish species by 20%</a:t>
            </a:r>
          </a:p>
          <a:p>
            <a:r>
              <a:rPr lang="en-IN" b="1" dirty="0"/>
              <a:t>Socio-Economic</a:t>
            </a:r>
            <a:r>
              <a:rPr lang="en-IN" dirty="0"/>
              <a:t> → Increase in alternative livelihood programs (e.g., tourism, fisheries)</a:t>
            </a:r>
          </a:p>
          <a:p>
            <a:r>
              <a:rPr lang="en-IN" b="1" dirty="0"/>
              <a:t>Climate Change</a:t>
            </a:r>
            <a:r>
              <a:rPr lang="en-IN" dirty="0"/>
              <a:t> → Estimated carbon loss due to deforestation</a:t>
            </a:r>
          </a:p>
          <a:p>
            <a:r>
              <a:rPr lang="en-IN" dirty="0"/>
              <a:t>This structured approach ensures that environmental </a:t>
            </a:r>
            <a:r>
              <a:rPr lang="en-IN" b="1" dirty="0"/>
              <a:t>impacts are identified, mitigated, and monitored</a:t>
            </a:r>
            <a:r>
              <a:rPr lang="en-IN" dirty="0"/>
              <a:t> effectively.</a:t>
            </a:r>
          </a:p>
        </p:txBody>
      </p:sp>
    </p:spTree>
    <p:extLst>
      <p:ext uri="{BB962C8B-B14F-4D97-AF65-F5344CB8AC3E}">
        <p14:creationId xmlns:p14="http://schemas.microsoft.com/office/powerpoint/2010/main" val="1624850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868" y="1"/>
            <a:ext cx="12017721" cy="778598"/>
          </a:xfrm>
        </p:spPr>
        <p:txBody>
          <a:bodyPr>
            <a:normAutofit/>
          </a:bodyPr>
          <a:lstStyle/>
          <a:p>
            <a:r>
              <a:rPr lang="en-US" sz="3600" b="1" dirty="0"/>
              <a:t>Evolution of Impact Assessment (IA) in India and Worldwide</a:t>
            </a:r>
            <a:endParaRPr lang="en-IN" sz="3600" b="1" dirty="0"/>
          </a:p>
        </p:txBody>
      </p:sp>
      <p:sp>
        <p:nvSpPr>
          <p:cNvPr id="3" name="Content Placeholder 2"/>
          <p:cNvSpPr>
            <a:spLocks noGrp="1"/>
          </p:cNvSpPr>
          <p:nvPr>
            <p:ph idx="1"/>
          </p:nvPr>
        </p:nvSpPr>
        <p:spPr>
          <a:xfrm>
            <a:off x="104867" y="778599"/>
            <a:ext cx="12017721" cy="5984340"/>
          </a:xfrm>
        </p:spPr>
        <p:txBody>
          <a:bodyPr>
            <a:normAutofit fontScale="70000" lnSpcReduction="20000"/>
          </a:bodyPr>
          <a:lstStyle/>
          <a:p>
            <a:pPr algn="just"/>
            <a:r>
              <a:rPr lang="en-US" b="1" dirty="0"/>
              <a:t>1. Evolution of Impact Assessment Worldwide</a:t>
            </a:r>
          </a:p>
          <a:p>
            <a:pPr algn="just"/>
            <a:r>
              <a:rPr lang="en-US" dirty="0"/>
              <a:t>Impact Assessment (IA) has evolved as a key environmental management tool globally, starting with </a:t>
            </a:r>
            <a:r>
              <a:rPr lang="en-US" b="1" dirty="0"/>
              <a:t>Environmental Impact Assessment (EIA)</a:t>
            </a:r>
            <a:r>
              <a:rPr lang="en-US" dirty="0"/>
              <a:t> and later expanding to include </a:t>
            </a:r>
            <a:r>
              <a:rPr lang="en-US" b="1" dirty="0"/>
              <a:t>Social Impact Assessment (SIA), Strategic Environmental Assessment (SEA), and Cumulative Impact Assessment (CIA)</a:t>
            </a:r>
            <a:r>
              <a:rPr lang="en-US" dirty="0"/>
              <a:t>.</a:t>
            </a:r>
          </a:p>
          <a:p>
            <a:pPr algn="just"/>
            <a:r>
              <a:rPr lang="en-US" b="1" dirty="0"/>
              <a:t>A. Key Milestones in Global Impact Assessment</a:t>
            </a:r>
          </a:p>
          <a:p>
            <a:pPr algn="just"/>
            <a:r>
              <a:rPr lang="en-US" b="1" dirty="0"/>
              <a:t>National Environmental Policy Act (NEPA), 1969 – USA</a:t>
            </a:r>
            <a:endParaRPr lang="en-US" dirty="0"/>
          </a:p>
          <a:p>
            <a:pPr lvl="1" algn="just"/>
            <a:r>
              <a:rPr lang="en-US" dirty="0"/>
              <a:t>The USA became the </a:t>
            </a:r>
            <a:r>
              <a:rPr lang="en-US" b="1" dirty="0"/>
              <a:t>first country</a:t>
            </a:r>
            <a:r>
              <a:rPr lang="en-US" dirty="0"/>
              <a:t> to introduce </a:t>
            </a:r>
            <a:r>
              <a:rPr lang="en-US" b="1" dirty="0"/>
              <a:t>Environmental Impact Assessment (EIA)</a:t>
            </a:r>
            <a:r>
              <a:rPr lang="en-US" dirty="0"/>
              <a:t> under </a:t>
            </a:r>
            <a:r>
              <a:rPr lang="en-US" b="1" dirty="0"/>
              <a:t>NEPA</a:t>
            </a:r>
            <a:r>
              <a:rPr lang="en-US" dirty="0"/>
              <a:t>.</a:t>
            </a:r>
          </a:p>
          <a:p>
            <a:pPr lvl="1" algn="just"/>
            <a:r>
              <a:rPr lang="en-US" dirty="0"/>
              <a:t>Required federal agencies to </a:t>
            </a:r>
            <a:r>
              <a:rPr lang="en-US" b="1" dirty="0"/>
              <a:t>assess environmental consequences</a:t>
            </a:r>
            <a:r>
              <a:rPr lang="en-US" dirty="0"/>
              <a:t> before approving projects.</a:t>
            </a:r>
          </a:p>
          <a:p>
            <a:pPr algn="just"/>
            <a:r>
              <a:rPr lang="en-US" b="1" dirty="0"/>
              <a:t>Stockholm Conference, 1972 – Global Recognition</a:t>
            </a:r>
            <a:endParaRPr lang="en-US" dirty="0"/>
          </a:p>
          <a:p>
            <a:pPr lvl="1" algn="just"/>
            <a:r>
              <a:rPr lang="en-US" dirty="0"/>
              <a:t>First </a:t>
            </a:r>
            <a:r>
              <a:rPr lang="en-US" b="1" dirty="0"/>
              <a:t>United Nations Conference on Human Environment</a:t>
            </a:r>
            <a:r>
              <a:rPr lang="en-US" dirty="0"/>
              <a:t> emphasized environmental protection.</a:t>
            </a:r>
          </a:p>
          <a:p>
            <a:pPr lvl="1" algn="just"/>
            <a:r>
              <a:rPr lang="en-US" dirty="0"/>
              <a:t>Led to the formation of the </a:t>
            </a:r>
            <a:r>
              <a:rPr lang="en-US" b="1" dirty="0"/>
              <a:t>United Nations Environment </a:t>
            </a:r>
            <a:r>
              <a:rPr lang="en-US" b="1" dirty="0" err="1"/>
              <a:t>Programme</a:t>
            </a:r>
            <a:r>
              <a:rPr lang="en-US" b="1" dirty="0"/>
              <a:t> (UNEP)</a:t>
            </a:r>
            <a:r>
              <a:rPr lang="en-US" dirty="0"/>
              <a:t>.</a:t>
            </a:r>
          </a:p>
          <a:p>
            <a:pPr algn="just"/>
            <a:r>
              <a:rPr lang="en-US" b="1" dirty="0"/>
              <a:t>Environmental Impact Assessment (EIA) Directive, 1985 – European Union</a:t>
            </a:r>
            <a:endParaRPr lang="en-US" dirty="0"/>
          </a:p>
          <a:p>
            <a:pPr lvl="1" algn="just"/>
            <a:r>
              <a:rPr lang="en-US" dirty="0"/>
              <a:t>Made </a:t>
            </a:r>
            <a:r>
              <a:rPr lang="en-US" b="1" dirty="0"/>
              <a:t>EIA mandatory</a:t>
            </a:r>
            <a:r>
              <a:rPr lang="en-US" dirty="0"/>
              <a:t> for large-scale projects in </a:t>
            </a:r>
            <a:r>
              <a:rPr lang="en-US" b="1" dirty="0"/>
              <a:t>European Union (EU) countries</a:t>
            </a:r>
            <a:r>
              <a:rPr lang="en-US" dirty="0"/>
              <a:t>.</a:t>
            </a:r>
          </a:p>
          <a:p>
            <a:pPr algn="just"/>
            <a:r>
              <a:rPr lang="en-US" b="1" dirty="0"/>
              <a:t>Rio Earth Summit, 1992 – Sustainable Development</a:t>
            </a:r>
            <a:endParaRPr lang="en-US" dirty="0"/>
          </a:p>
          <a:p>
            <a:pPr lvl="1" algn="just"/>
            <a:r>
              <a:rPr lang="en-US" dirty="0"/>
              <a:t>Introduced </a:t>
            </a:r>
            <a:r>
              <a:rPr lang="en-US" b="1" dirty="0"/>
              <a:t>Agenda 21</a:t>
            </a:r>
            <a:r>
              <a:rPr lang="en-US" dirty="0"/>
              <a:t>, promoting </a:t>
            </a:r>
            <a:r>
              <a:rPr lang="en-US" b="1" dirty="0"/>
              <a:t>EIA as a global standard</a:t>
            </a:r>
            <a:r>
              <a:rPr lang="en-US" dirty="0"/>
              <a:t> for development projects.</a:t>
            </a:r>
          </a:p>
          <a:p>
            <a:pPr lvl="1" algn="just"/>
            <a:r>
              <a:rPr lang="en-US" dirty="0"/>
              <a:t>Led to </a:t>
            </a:r>
            <a:r>
              <a:rPr lang="en-US" b="1" dirty="0"/>
              <a:t>Strategic Environmental Assessment (SEA)</a:t>
            </a:r>
            <a:r>
              <a:rPr lang="en-US" dirty="0"/>
              <a:t> for policy and program-level assessments.</a:t>
            </a:r>
          </a:p>
          <a:p>
            <a:pPr algn="just"/>
            <a:r>
              <a:rPr lang="en-US" b="1" dirty="0"/>
              <a:t>Convention on Biological Diversity (CBD), 1992</a:t>
            </a:r>
            <a:endParaRPr lang="en-US" dirty="0"/>
          </a:p>
          <a:p>
            <a:pPr lvl="1" algn="just"/>
            <a:r>
              <a:rPr lang="en-US" dirty="0"/>
              <a:t>Encouraged nations to integrate </a:t>
            </a:r>
            <a:r>
              <a:rPr lang="en-US" b="1" dirty="0"/>
              <a:t>biodiversity concerns</a:t>
            </a:r>
            <a:r>
              <a:rPr lang="en-US" dirty="0"/>
              <a:t> into </a:t>
            </a:r>
            <a:r>
              <a:rPr lang="en-US" b="1" dirty="0"/>
              <a:t>EIA and SEA</a:t>
            </a:r>
            <a:r>
              <a:rPr lang="en-US" dirty="0"/>
              <a:t>.</a:t>
            </a:r>
          </a:p>
          <a:p>
            <a:pPr algn="just"/>
            <a:r>
              <a:rPr lang="en-US" b="1" dirty="0"/>
              <a:t>Paris Agreement, 2015 – Climate Impact Assessment</a:t>
            </a:r>
            <a:endParaRPr lang="en-US" dirty="0"/>
          </a:p>
          <a:p>
            <a:pPr lvl="1" algn="just"/>
            <a:r>
              <a:rPr lang="en-US" dirty="0"/>
              <a:t>Highlighted the importance of </a:t>
            </a:r>
            <a:r>
              <a:rPr lang="en-US" b="1" dirty="0"/>
              <a:t>Climate Change Impact Assessments</a:t>
            </a:r>
            <a:r>
              <a:rPr lang="en-US" dirty="0"/>
              <a:t> in development planning.</a:t>
            </a:r>
          </a:p>
          <a:p>
            <a:pPr algn="just"/>
            <a:endParaRPr lang="en-IN" dirty="0"/>
          </a:p>
        </p:txBody>
      </p:sp>
    </p:spTree>
    <p:extLst>
      <p:ext uri="{BB962C8B-B14F-4D97-AF65-F5344CB8AC3E}">
        <p14:creationId xmlns:p14="http://schemas.microsoft.com/office/powerpoint/2010/main" val="874293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Preliminary Stages of Environmental Impact Assessment (EIA)</a:t>
            </a:r>
            <a:br>
              <a:rPr lang="en-US" b="1" dirty="0"/>
            </a:br>
            <a:endParaRPr lang="en-IN" dirty="0"/>
          </a:p>
        </p:txBody>
      </p:sp>
      <p:sp>
        <p:nvSpPr>
          <p:cNvPr id="3" name="Content Placeholder 2"/>
          <p:cNvSpPr>
            <a:spLocks noGrp="1"/>
          </p:cNvSpPr>
          <p:nvPr>
            <p:ph idx="1"/>
          </p:nvPr>
        </p:nvSpPr>
        <p:spPr/>
        <p:txBody>
          <a:bodyPr/>
          <a:lstStyle/>
          <a:p>
            <a:r>
              <a:rPr lang="en-US" dirty="0" smtClean="0"/>
              <a:t>The </a:t>
            </a:r>
            <a:r>
              <a:rPr lang="en-US" b="1" dirty="0"/>
              <a:t>Environmental Impact Assessment (EIA)</a:t>
            </a:r>
            <a:r>
              <a:rPr lang="en-US" dirty="0"/>
              <a:t> process consists of multiple stages, starting with preliminary assessments before a full study is conducted. These </a:t>
            </a:r>
            <a:r>
              <a:rPr lang="en-US" b="1" dirty="0"/>
              <a:t>preliminary stages</a:t>
            </a:r>
            <a:r>
              <a:rPr lang="en-US" dirty="0"/>
              <a:t> are crucial in determining whether a project requires an EIA and defining the scope of the study.</a:t>
            </a:r>
          </a:p>
          <a:p>
            <a:pPr algn="just"/>
            <a:endParaRPr lang="en-IN" dirty="0"/>
          </a:p>
        </p:txBody>
      </p:sp>
    </p:spTree>
    <p:extLst>
      <p:ext uri="{BB962C8B-B14F-4D97-AF65-F5344CB8AC3E}">
        <p14:creationId xmlns:p14="http://schemas.microsoft.com/office/powerpoint/2010/main" val="3425926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628"/>
            <a:ext cx="10515600" cy="1325563"/>
          </a:xfrm>
        </p:spPr>
        <p:txBody>
          <a:bodyPr/>
          <a:lstStyle/>
          <a:p>
            <a:r>
              <a:rPr lang="en-US" b="1" dirty="0"/>
              <a:t>Preliminary Stages of Environmental Impact Assessment (EIA)</a:t>
            </a:r>
            <a:endParaRPr lang="en-IN" dirty="0"/>
          </a:p>
        </p:txBody>
      </p:sp>
      <p:sp>
        <p:nvSpPr>
          <p:cNvPr id="3" name="Content Placeholder 2"/>
          <p:cNvSpPr>
            <a:spLocks noGrp="1"/>
          </p:cNvSpPr>
          <p:nvPr>
            <p:ph idx="1"/>
          </p:nvPr>
        </p:nvSpPr>
        <p:spPr>
          <a:xfrm>
            <a:off x="222563" y="1437190"/>
            <a:ext cx="11755171" cy="5208053"/>
          </a:xfrm>
        </p:spPr>
        <p:txBody>
          <a:bodyPr>
            <a:normAutofit fontScale="85000" lnSpcReduction="20000"/>
          </a:bodyPr>
          <a:lstStyle/>
          <a:p>
            <a:r>
              <a:rPr lang="en-US" b="1" dirty="0"/>
              <a:t>1. Screening</a:t>
            </a:r>
          </a:p>
          <a:p>
            <a:r>
              <a:rPr lang="en-US" b="1" dirty="0"/>
              <a:t>Purpose:</a:t>
            </a:r>
            <a:r>
              <a:rPr lang="en-US" dirty="0"/>
              <a:t> Determines whether a project needs an EIA and, if required, its level of assessment.</a:t>
            </a:r>
          </a:p>
          <a:p>
            <a:r>
              <a:rPr lang="en-US" b="1" dirty="0"/>
              <a:t>Key Activities:</a:t>
            </a:r>
            <a:endParaRPr lang="en-US" dirty="0"/>
          </a:p>
          <a:p>
            <a:r>
              <a:rPr lang="en-US" dirty="0"/>
              <a:t>Categorization of the project (as per regulatory frameworks like India's </a:t>
            </a:r>
            <a:r>
              <a:rPr lang="en-US" b="1" dirty="0"/>
              <a:t>EIA Notification, 2006</a:t>
            </a:r>
            <a:r>
              <a:rPr lang="en-US" dirty="0"/>
              <a:t>).</a:t>
            </a:r>
          </a:p>
          <a:p>
            <a:r>
              <a:rPr lang="en-US" dirty="0"/>
              <a:t>Projects are classified into:</a:t>
            </a:r>
          </a:p>
          <a:p>
            <a:pPr lvl="1"/>
            <a:r>
              <a:rPr lang="en-US" b="1" dirty="0"/>
              <a:t>Category A</a:t>
            </a:r>
            <a:r>
              <a:rPr lang="en-US" dirty="0"/>
              <a:t> – Requires a full EIA and clearance from </a:t>
            </a:r>
            <a:r>
              <a:rPr lang="en-US" b="1" dirty="0" err="1"/>
              <a:t>MoEFCC</a:t>
            </a:r>
            <a:r>
              <a:rPr lang="en-US" dirty="0"/>
              <a:t> (e.g., large thermal power plants).</a:t>
            </a:r>
          </a:p>
          <a:p>
            <a:pPr lvl="1"/>
            <a:r>
              <a:rPr lang="en-US" b="1" dirty="0"/>
              <a:t>Category B</a:t>
            </a:r>
            <a:r>
              <a:rPr lang="en-US" dirty="0"/>
              <a:t> – Assessed by </a:t>
            </a:r>
            <a:r>
              <a:rPr lang="en-US" b="1" dirty="0"/>
              <a:t>SEIAA</a:t>
            </a:r>
            <a:r>
              <a:rPr lang="en-US" dirty="0"/>
              <a:t> at the state level and further divided into:</a:t>
            </a:r>
          </a:p>
          <a:p>
            <a:pPr lvl="2"/>
            <a:r>
              <a:rPr lang="en-US" b="1" dirty="0"/>
              <a:t>B1</a:t>
            </a:r>
            <a:r>
              <a:rPr lang="en-US" dirty="0"/>
              <a:t> – Requires a full EIA.</a:t>
            </a:r>
          </a:p>
          <a:p>
            <a:pPr lvl="2"/>
            <a:r>
              <a:rPr lang="en-US" b="1" dirty="0"/>
              <a:t>B2</a:t>
            </a:r>
            <a:r>
              <a:rPr lang="en-US" dirty="0"/>
              <a:t> – Exempted from detailed EIA but needs environmental management measures.</a:t>
            </a:r>
          </a:p>
          <a:p>
            <a:r>
              <a:rPr lang="en-US" dirty="0"/>
              <a:t>Small-scale projects with negligible impacts may be </a:t>
            </a:r>
            <a:r>
              <a:rPr lang="en-US" b="1" dirty="0"/>
              <a:t>exempted</a:t>
            </a:r>
            <a:r>
              <a:rPr lang="en-US" dirty="0"/>
              <a:t> from EIA.</a:t>
            </a:r>
          </a:p>
          <a:p>
            <a:r>
              <a:rPr lang="en-US" b="1" dirty="0"/>
              <a:t>Example:</a:t>
            </a:r>
            <a:r>
              <a:rPr lang="en-US" dirty="0"/>
              <a:t> A </a:t>
            </a:r>
            <a:r>
              <a:rPr lang="en-US" b="1" dirty="0"/>
              <a:t>500 MW coal-based power plant</a:t>
            </a:r>
            <a:r>
              <a:rPr lang="en-US" dirty="0"/>
              <a:t> is classified as </a:t>
            </a:r>
            <a:r>
              <a:rPr lang="en-US" b="1" dirty="0"/>
              <a:t>Category A</a:t>
            </a:r>
            <a:r>
              <a:rPr lang="en-US" dirty="0"/>
              <a:t> and requires a full EIA, while a </a:t>
            </a:r>
            <a:r>
              <a:rPr lang="en-US" b="1" dirty="0"/>
              <a:t>small textile unit</a:t>
            </a:r>
            <a:r>
              <a:rPr lang="en-US" dirty="0"/>
              <a:t> may fall under </a:t>
            </a:r>
            <a:r>
              <a:rPr lang="en-US" b="1" dirty="0"/>
              <a:t>B2</a:t>
            </a:r>
            <a:r>
              <a:rPr lang="en-US" dirty="0"/>
              <a:t>, needing only basic environmental management measures.</a:t>
            </a:r>
          </a:p>
          <a:p>
            <a:endParaRPr lang="en-IN" dirty="0"/>
          </a:p>
        </p:txBody>
      </p:sp>
    </p:spTree>
    <p:extLst>
      <p:ext uri="{BB962C8B-B14F-4D97-AF65-F5344CB8AC3E}">
        <p14:creationId xmlns:p14="http://schemas.microsoft.com/office/powerpoint/2010/main" val="7919696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0" y="1"/>
            <a:ext cx="11832879" cy="977774"/>
          </a:xfrm>
        </p:spPr>
        <p:txBody>
          <a:bodyPr>
            <a:normAutofit/>
          </a:bodyPr>
          <a:lstStyle/>
          <a:p>
            <a:r>
              <a:rPr lang="en-US" sz="3600" b="1" dirty="0"/>
              <a:t>Preliminary Stages of Environmental Impact Assessment (EIA)</a:t>
            </a:r>
            <a:endParaRPr lang="en-IN" sz="3600" dirty="0"/>
          </a:p>
        </p:txBody>
      </p:sp>
      <p:sp>
        <p:nvSpPr>
          <p:cNvPr id="3" name="Content Placeholder 2"/>
          <p:cNvSpPr>
            <a:spLocks noGrp="1"/>
          </p:cNvSpPr>
          <p:nvPr>
            <p:ph idx="1"/>
          </p:nvPr>
        </p:nvSpPr>
        <p:spPr>
          <a:xfrm>
            <a:off x="81480" y="977774"/>
            <a:ext cx="11742346" cy="5585987"/>
          </a:xfrm>
        </p:spPr>
        <p:txBody>
          <a:bodyPr>
            <a:normAutofit fontScale="92500" lnSpcReduction="20000"/>
          </a:bodyPr>
          <a:lstStyle/>
          <a:p>
            <a:r>
              <a:rPr lang="en-US" b="1" dirty="0"/>
              <a:t>2. Scoping</a:t>
            </a:r>
          </a:p>
          <a:p>
            <a:r>
              <a:rPr lang="en-US" b="1" dirty="0"/>
              <a:t>Purpose:</a:t>
            </a:r>
            <a:r>
              <a:rPr lang="en-US" dirty="0"/>
              <a:t> Defines the key environmental issues, impact areas, and study requirements.</a:t>
            </a:r>
          </a:p>
          <a:p>
            <a:r>
              <a:rPr lang="en-US" b="1" dirty="0"/>
              <a:t>Key Activities:</a:t>
            </a:r>
            <a:endParaRPr lang="en-US" dirty="0"/>
          </a:p>
          <a:p>
            <a:r>
              <a:rPr lang="en-US" dirty="0"/>
              <a:t>Development of </a:t>
            </a:r>
            <a:r>
              <a:rPr lang="en-US" b="1" dirty="0"/>
              <a:t>Terms of Reference (</a:t>
            </a:r>
            <a:r>
              <a:rPr lang="en-US" b="1" dirty="0" err="1"/>
              <a:t>ToR</a:t>
            </a:r>
            <a:r>
              <a:rPr lang="en-US" b="1" dirty="0"/>
              <a:t>)</a:t>
            </a:r>
            <a:r>
              <a:rPr lang="en-US" dirty="0"/>
              <a:t> outlining:</a:t>
            </a:r>
          </a:p>
          <a:p>
            <a:pPr lvl="1"/>
            <a:r>
              <a:rPr lang="en-US" dirty="0"/>
              <a:t>Potential </a:t>
            </a:r>
            <a:r>
              <a:rPr lang="en-US" b="1" dirty="0"/>
              <a:t>environmental impacts</a:t>
            </a:r>
            <a:r>
              <a:rPr lang="en-US" dirty="0"/>
              <a:t> (air, water, biodiversity, land use, communities).</a:t>
            </a:r>
          </a:p>
          <a:p>
            <a:pPr lvl="1"/>
            <a:r>
              <a:rPr lang="en-US" dirty="0"/>
              <a:t>Required data collection (baseline studies, pollution levels, biodiversity surveys).</a:t>
            </a:r>
          </a:p>
          <a:p>
            <a:pPr lvl="1"/>
            <a:r>
              <a:rPr lang="en-US" dirty="0"/>
              <a:t>Alternative project sites or technologies to minimize impact.</a:t>
            </a:r>
          </a:p>
          <a:p>
            <a:r>
              <a:rPr lang="en-US" dirty="0"/>
              <a:t>Conducted by project proponents with guidance from the </a:t>
            </a:r>
            <a:r>
              <a:rPr lang="en-US" b="1" dirty="0"/>
              <a:t>Expert Appraisal Committee (EAC)</a:t>
            </a:r>
            <a:r>
              <a:rPr lang="en-US" dirty="0"/>
              <a:t> or </a:t>
            </a:r>
            <a:r>
              <a:rPr lang="en-US" b="1" dirty="0"/>
              <a:t>State Expert Appraisal Committee (SEAC)</a:t>
            </a:r>
            <a:r>
              <a:rPr lang="en-US" dirty="0"/>
              <a:t>.</a:t>
            </a:r>
          </a:p>
          <a:p>
            <a:r>
              <a:rPr lang="en-US" b="1" dirty="0"/>
              <a:t>Example:</a:t>
            </a:r>
            <a:r>
              <a:rPr lang="en-US" dirty="0"/>
              <a:t> A </a:t>
            </a:r>
            <a:r>
              <a:rPr lang="en-US" b="1" dirty="0"/>
              <a:t>hydroelectric dam project</a:t>
            </a:r>
            <a:r>
              <a:rPr lang="en-US" dirty="0"/>
              <a:t> may have scoping focused on:</a:t>
            </a:r>
          </a:p>
          <a:p>
            <a:r>
              <a:rPr lang="en-US" b="1" dirty="0"/>
              <a:t>Biodiversity impact</a:t>
            </a:r>
            <a:r>
              <a:rPr lang="en-US" dirty="0"/>
              <a:t> (fish migration disruption).</a:t>
            </a:r>
          </a:p>
          <a:p>
            <a:r>
              <a:rPr lang="en-US" b="1" dirty="0"/>
              <a:t>Displacement of local communities</a:t>
            </a:r>
            <a:r>
              <a:rPr lang="en-US" dirty="0"/>
              <a:t> (rehabilitation requirements).</a:t>
            </a:r>
          </a:p>
          <a:p>
            <a:r>
              <a:rPr lang="en-US" b="1" dirty="0"/>
              <a:t>Downstream water flow changes</a:t>
            </a:r>
            <a:r>
              <a:rPr lang="en-US" dirty="0"/>
              <a:t> (impact on agriculture and drinking water).</a:t>
            </a:r>
          </a:p>
          <a:p>
            <a:endParaRPr lang="en-IN" dirty="0"/>
          </a:p>
        </p:txBody>
      </p:sp>
    </p:spTree>
    <p:extLst>
      <p:ext uri="{BB962C8B-B14F-4D97-AF65-F5344CB8AC3E}">
        <p14:creationId xmlns:p14="http://schemas.microsoft.com/office/powerpoint/2010/main" val="394849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0" y="1"/>
            <a:ext cx="11832879" cy="977774"/>
          </a:xfrm>
        </p:spPr>
        <p:txBody>
          <a:bodyPr>
            <a:normAutofit/>
          </a:bodyPr>
          <a:lstStyle/>
          <a:p>
            <a:r>
              <a:rPr lang="en-US" sz="3600" b="1" dirty="0"/>
              <a:t>Preliminary Stages of Environmental Impact Assessment (EIA)</a:t>
            </a:r>
            <a:endParaRPr lang="en-IN" sz="3600" dirty="0"/>
          </a:p>
        </p:txBody>
      </p:sp>
      <p:sp>
        <p:nvSpPr>
          <p:cNvPr id="3" name="Content Placeholder 2"/>
          <p:cNvSpPr>
            <a:spLocks noGrp="1"/>
          </p:cNvSpPr>
          <p:nvPr>
            <p:ph idx="1"/>
          </p:nvPr>
        </p:nvSpPr>
        <p:spPr>
          <a:xfrm>
            <a:off x="81480" y="977774"/>
            <a:ext cx="11742346" cy="5585987"/>
          </a:xfrm>
        </p:spPr>
        <p:txBody>
          <a:bodyPr>
            <a:normAutofit fontScale="92500" lnSpcReduction="20000"/>
          </a:bodyPr>
          <a:lstStyle/>
          <a:p>
            <a:r>
              <a:rPr lang="en-US" b="1" dirty="0"/>
              <a:t>3. Baseline Data Collection</a:t>
            </a:r>
          </a:p>
          <a:p>
            <a:r>
              <a:rPr lang="en-US" b="1" dirty="0"/>
              <a:t>Purpose:</a:t>
            </a:r>
            <a:r>
              <a:rPr lang="en-US" dirty="0"/>
              <a:t> Establishes existing environmental conditions before the project begins.</a:t>
            </a:r>
          </a:p>
          <a:p>
            <a:r>
              <a:rPr lang="en-US" b="1" dirty="0"/>
              <a:t>Key Activities:</a:t>
            </a:r>
            <a:endParaRPr lang="en-US" dirty="0"/>
          </a:p>
          <a:p>
            <a:r>
              <a:rPr lang="en-US" dirty="0"/>
              <a:t>Collection of </a:t>
            </a:r>
            <a:r>
              <a:rPr lang="en-US" b="1" dirty="0"/>
              <a:t>scientific data</a:t>
            </a:r>
            <a:r>
              <a:rPr lang="en-US" dirty="0"/>
              <a:t> on:</a:t>
            </a:r>
          </a:p>
          <a:p>
            <a:pPr lvl="1"/>
            <a:r>
              <a:rPr lang="en-US" b="1" dirty="0"/>
              <a:t>Air Quality</a:t>
            </a:r>
            <a:r>
              <a:rPr lang="en-US" dirty="0"/>
              <a:t> – PM2.5, NOx, </a:t>
            </a:r>
            <a:r>
              <a:rPr lang="en-US" dirty="0" err="1"/>
              <a:t>SOx</a:t>
            </a:r>
            <a:r>
              <a:rPr lang="en-US" dirty="0"/>
              <a:t> levels.</a:t>
            </a:r>
          </a:p>
          <a:p>
            <a:pPr lvl="1"/>
            <a:r>
              <a:rPr lang="en-US" b="1" dirty="0"/>
              <a:t>Water Quality</a:t>
            </a:r>
            <a:r>
              <a:rPr lang="en-US" dirty="0"/>
              <a:t> – pH, dissolved oxygen, contamination levels.</a:t>
            </a:r>
          </a:p>
          <a:p>
            <a:pPr lvl="1"/>
            <a:r>
              <a:rPr lang="en-US" b="1" dirty="0"/>
              <a:t>Soil and Land Use</a:t>
            </a:r>
            <a:r>
              <a:rPr lang="en-US" dirty="0"/>
              <a:t> – Erosion, fertility, land cover changes.</a:t>
            </a:r>
          </a:p>
          <a:p>
            <a:pPr lvl="1"/>
            <a:r>
              <a:rPr lang="en-US" b="1" dirty="0"/>
              <a:t>Biodiversity</a:t>
            </a:r>
            <a:r>
              <a:rPr lang="en-US" dirty="0"/>
              <a:t> – Species diversity, endangered species, ecosystem health.</a:t>
            </a:r>
          </a:p>
          <a:p>
            <a:pPr lvl="1"/>
            <a:r>
              <a:rPr lang="en-US" b="1" dirty="0"/>
              <a:t>Social &amp; Economic Conditions</a:t>
            </a:r>
            <a:r>
              <a:rPr lang="en-US" dirty="0"/>
              <a:t> – Population demographics, livelihood dependency.</a:t>
            </a:r>
          </a:p>
          <a:p>
            <a:r>
              <a:rPr lang="en-US" dirty="0"/>
              <a:t>Carried out through </a:t>
            </a:r>
            <a:r>
              <a:rPr lang="en-US" b="1" dirty="0"/>
              <a:t>field surveys, remote sensing, and historical data analysis</a:t>
            </a:r>
            <a:r>
              <a:rPr lang="en-US" dirty="0"/>
              <a:t>.</a:t>
            </a:r>
          </a:p>
          <a:p>
            <a:r>
              <a:rPr lang="en-US" b="1" dirty="0"/>
              <a:t>Example:</a:t>
            </a:r>
            <a:r>
              <a:rPr lang="en-US" dirty="0"/>
              <a:t> If an </a:t>
            </a:r>
            <a:r>
              <a:rPr lang="en-US" b="1" dirty="0"/>
              <a:t>oil refinery</a:t>
            </a:r>
            <a:r>
              <a:rPr lang="en-US" dirty="0"/>
              <a:t> is planned near a </a:t>
            </a:r>
            <a:r>
              <a:rPr lang="en-US" b="1" dirty="0"/>
              <a:t>mangrove forest</a:t>
            </a:r>
            <a:r>
              <a:rPr lang="en-US" dirty="0"/>
              <a:t>, baseline data would include:</a:t>
            </a:r>
          </a:p>
          <a:p>
            <a:r>
              <a:rPr lang="en-US" b="1" dirty="0"/>
              <a:t>Existing air and water quality</a:t>
            </a:r>
            <a:r>
              <a:rPr lang="en-US" dirty="0"/>
              <a:t> in the area.</a:t>
            </a:r>
          </a:p>
          <a:p>
            <a:r>
              <a:rPr lang="en-US" b="1" dirty="0"/>
              <a:t>Mangrove ecosystem health</a:t>
            </a:r>
            <a:r>
              <a:rPr lang="en-US" dirty="0"/>
              <a:t> and potential biodiversity loss.</a:t>
            </a:r>
          </a:p>
          <a:p>
            <a:r>
              <a:rPr lang="en-US" b="1" dirty="0"/>
              <a:t>Fisheries dependence</a:t>
            </a:r>
            <a:r>
              <a:rPr lang="en-US" dirty="0"/>
              <a:t> of local communities.</a:t>
            </a:r>
          </a:p>
        </p:txBody>
      </p:sp>
    </p:spTree>
    <p:extLst>
      <p:ext uri="{BB962C8B-B14F-4D97-AF65-F5344CB8AC3E}">
        <p14:creationId xmlns:p14="http://schemas.microsoft.com/office/powerpoint/2010/main" val="128358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297" y="120682"/>
            <a:ext cx="10515600" cy="494954"/>
          </a:xfrm>
        </p:spPr>
        <p:txBody>
          <a:bodyPr>
            <a:normAutofit fontScale="90000"/>
          </a:bodyPr>
          <a:lstStyle/>
          <a:p>
            <a:r>
              <a:rPr lang="en-IN" b="1" dirty="0" smtClean="0"/>
              <a:t>Purpose</a:t>
            </a:r>
            <a:endParaRPr lang="en-IN" b="1" dirty="0"/>
          </a:p>
        </p:txBody>
      </p:sp>
      <p:sp>
        <p:nvSpPr>
          <p:cNvPr id="6" name="Rectangle 5"/>
          <p:cNvSpPr/>
          <p:nvPr/>
        </p:nvSpPr>
        <p:spPr>
          <a:xfrm>
            <a:off x="96569" y="706666"/>
            <a:ext cx="5181602" cy="6001643"/>
          </a:xfrm>
          <a:prstGeom prst="rect">
            <a:avLst/>
          </a:prstGeom>
          <a:solidFill>
            <a:schemeClr val="accent6">
              <a:lumMod val="20000"/>
              <a:lumOff val="80000"/>
            </a:schemeClr>
          </a:solidFill>
        </p:spPr>
        <p:txBody>
          <a:bodyPr wrap="square">
            <a:spAutoFit/>
          </a:bodyPr>
          <a:lstStyle/>
          <a:p>
            <a:pPr marL="285750" indent="-285750" algn="just">
              <a:buFont typeface="Wingdings" panose="05000000000000000000" pitchFamily="2" charset="2"/>
              <a:buChar char="ü"/>
            </a:pPr>
            <a:r>
              <a:rPr lang="en-US" sz="2400" i="0" dirty="0" smtClean="0">
                <a:effectLst/>
                <a:latin typeface="Roboto"/>
              </a:rPr>
              <a:t>Identifies, predicts, evaluates, and mitigates the effects of development proposals before decisions are made.</a:t>
            </a:r>
          </a:p>
          <a:p>
            <a:pPr marL="285750" indent="-285750" algn="just">
              <a:buFont typeface="Wingdings" panose="05000000000000000000" pitchFamily="2" charset="2"/>
              <a:buChar char="ü"/>
            </a:pPr>
            <a:endParaRPr lang="en-US" sz="2400" dirty="0">
              <a:latin typeface="Roboto"/>
            </a:endParaRPr>
          </a:p>
          <a:p>
            <a:pPr marL="285750" indent="-285750" algn="just">
              <a:buFont typeface="Wingdings" panose="05000000000000000000" pitchFamily="2" charset="2"/>
              <a:buChar char="ü"/>
            </a:pPr>
            <a:r>
              <a:rPr lang="en-US" sz="2400" dirty="0"/>
              <a:t>Analyzes and understands the potential environmental effects of upcoming projects or </a:t>
            </a:r>
            <a:r>
              <a:rPr lang="en-US" sz="2400" dirty="0" smtClean="0"/>
              <a:t>activities</a:t>
            </a:r>
          </a:p>
          <a:p>
            <a:pPr marL="285750" indent="-285750" algn="just">
              <a:buFont typeface="Wingdings" panose="05000000000000000000" pitchFamily="2" charset="2"/>
              <a:buChar char="ü"/>
            </a:pPr>
            <a:endParaRPr lang="en-US" sz="2400" dirty="0" smtClean="0"/>
          </a:p>
          <a:p>
            <a:pPr marL="285750" indent="-285750" algn="just">
              <a:buFont typeface="Wingdings" panose="05000000000000000000" pitchFamily="2" charset="2"/>
              <a:buChar char="ü"/>
            </a:pPr>
            <a:r>
              <a:rPr lang="en-US" sz="2400" dirty="0" smtClean="0"/>
              <a:t>Is </a:t>
            </a:r>
            <a:r>
              <a:rPr lang="en-US" sz="2400" dirty="0"/>
              <a:t>required for major building or development projects in the EU before they can start</a:t>
            </a:r>
            <a:r>
              <a:rPr lang="en-US" sz="2400" dirty="0" smtClean="0"/>
              <a:t>.</a:t>
            </a:r>
          </a:p>
          <a:p>
            <a:pPr marL="285750" indent="-285750" algn="just">
              <a:buFont typeface="Wingdings" panose="05000000000000000000" pitchFamily="2" charset="2"/>
              <a:buChar char="ü"/>
            </a:pPr>
            <a:endParaRPr lang="en-US" sz="2400" dirty="0" smtClean="0"/>
          </a:p>
          <a:p>
            <a:pPr marL="285750" indent="-285750" algn="just">
              <a:buFont typeface="Wingdings" panose="05000000000000000000" pitchFamily="2" charset="2"/>
              <a:buChar char="ü"/>
            </a:pPr>
            <a:r>
              <a:rPr lang="en-US" sz="2400" dirty="0" smtClean="0"/>
              <a:t>Ensures </a:t>
            </a:r>
            <a:r>
              <a:rPr lang="en-US" sz="2400" dirty="0"/>
              <a:t>optimal use of natural resources for sustainable development.</a:t>
            </a:r>
            <a:endParaRPr lang="en-IN" sz="2400" dirty="0"/>
          </a:p>
        </p:txBody>
      </p:sp>
      <p:pic>
        <p:nvPicPr>
          <p:cNvPr id="1036" name="Picture 12" descr="Environmental Impact Assess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3199" y="546412"/>
            <a:ext cx="5387248" cy="479062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40703" y="6034668"/>
            <a:ext cx="1279517" cy="369332"/>
          </a:xfrm>
          <a:prstGeom prst="rect">
            <a:avLst/>
          </a:prstGeom>
        </p:spPr>
        <p:txBody>
          <a:bodyPr wrap="none">
            <a:spAutoFit/>
          </a:bodyPr>
          <a:lstStyle/>
          <a:p>
            <a:r>
              <a:rPr lang="en-IN" dirty="0" smtClean="0">
                <a:hlinkClick r:id="rId3"/>
              </a:rPr>
              <a:t>Bing Videos</a:t>
            </a:r>
            <a:endParaRPr lang="en-IN" dirty="0"/>
          </a:p>
        </p:txBody>
      </p:sp>
      <p:sp>
        <p:nvSpPr>
          <p:cNvPr id="8" name="Rectangle 7"/>
          <p:cNvSpPr/>
          <p:nvPr/>
        </p:nvSpPr>
        <p:spPr>
          <a:xfrm>
            <a:off x="5953199" y="5273134"/>
            <a:ext cx="6096000" cy="646331"/>
          </a:xfrm>
          <a:prstGeom prst="rect">
            <a:avLst/>
          </a:prstGeom>
        </p:spPr>
        <p:txBody>
          <a:bodyPr>
            <a:spAutoFit/>
          </a:bodyPr>
          <a:lstStyle/>
          <a:p>
            <a:r>
              <a:rPr lang="en-US" b="1" i="0" dirty="0" smtClean="0">
                <a:solidFill>
                  <a:srgbClr val="111111"/>
                </a:solidFill>
                <a:effectLst/>
                <a:latin typeface="Roboto"/>
              </a:rPr>
              <a:t>What is EIA and why is India's new EIA draft problematic?</a:t>
            </a:r>
            <a:endParaRPr lang="en-IN" dirty="0"/>
          </a:p>
        </p:txBody>
      </p:sp>
    </p:spTree>
    <p:extLst>
      <p:ext uri="{BB962C8B-B14F-4D97-AF65-F5344CB8AC3E}">
        <p14:creationId xmlns:p14="http://schemas.microsoft.com/office/powerpoint/2010/main" val="42146542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0" y="1"/>
            <a:ext cx="11832879" cy="977774"/>
          </a:xfrm>
        </p:spPr>
        <p:txBody>
          <a:bodyPr>
            <a:normAutofit/>
          </a:bodyPr>
          <a:lstStyle/>
          <a:p>
            <a:r>
              <a:rPr lang="en-US" sz="3600" b="1" dirty="0"/>
              <a:t>Preliminary Stages of Environmental Impact Assessment (EIA)</a:t>
            </a:r>
            <a:endParaRPr lang="en-IN" sz="3600" dirty="0"/>
          </a:p>
        </p:txBody>
      </p:sp>
      <p:sp>
        <p:nvSpPr>
          <p:cNvPr id="3" name="Content Placeholder 2"/>
          <p:cNvSpPr>
            <a:spLocks noGrp="1"/>
          </p:cNvSpPr>
          <p:nvPr>
            <p:ph idx="1"/>
          </p:nvPr>
        </p:nvSpPr>
        <p:spPr>
          <a:xfrm>
            <a:off x="81480" y="977774"/>
            <a:ext cx="11742346" cy="5585987"/>
          </a:xfrm>
        </p:spPr>
        <p:txBody>
          <a:bodyPr>
            <a:normAutofit fontScale="92500" lnSpcReduction="20000"/>
          </a:bodyPr>
          <a:lstStyle/>
          <a:p>
            <a:r>
              <a:rPr lang="en-US" b="1" dirty="0"/>
              <a:t>3. Baseline Data Collection</a:t>
            </a:r>
          </a:p>
          <a:p>
            <a:r>
              <a:rPr lang="en-US" b="1" dirty="0"/>
              <a:t>Purpose:</a:t>
            </a:r>
            <a:r>
              <a:rPr lang="en-US" dirty="0"/>
              <a:t> Establishes existing environmental conditions before the project begins.</a:t>
            </a:r>
          </a:p>
          <a:p>
            <a:r>
              <a:rPr lang="en-US" b="1" dirty="0"/>
              <a:t>Key Activities:</a:t>
            </a:r>
            <a:endParaRPr lang="en-US" dirty="0"/>
          </a:p>
          <a:p>
            <a:r>
              <a:rPr lang="en-US" dirty="0"/>
              <a:t>Collection of </a:t>
            </a:r>
            <a:r>
              <a:rPr lang="en-US" b="1" dirty="0"/>
              <a:t>scientific data</a:t>
            </a:r>
            <a:r>
              <a:rPr lang="en-US" dirty="0"/>
              <a:t> on:</a:t>
            </a:r>
          </a:p>
          <a:p>
            <a:pPr lvl="1"/>
            <a:r>
              <a:rPr lang="en-US" b="1" dirty="0"/>
              <a:t>Air Quality</a:t>
            </a:r>
            <a:r>
              <a:rPr lang="en-US" dirty="0"/>
              <a:t> – PM2.5, NOx, </a:t>
            </a:r>
            <a:r>
              <a:rPr lang="en-US" dirty="0" err="1"/>
              <a:t>SOx</a:t>
            </a:r>
            <a:r>
              <a:rPr lang="en-US" dirty="0"/>
              <a:t> levels.</a:t>
            </a:r>
          </a:p>
          <a:p>
            <a:pPr lvl="1"/>
            <a:r>
              <a:rPr lang="en-US" b="1" dirty="0"/>
              <a:t>Water Quality</a:t>
            </a:r>
            <a:r>
              <a:rPr lang="en-US" dirty="0"/>
              <a:t> – pH, dissolved oxygen, contamination levels.</a:t>
            </a:r>
          </a:p>
          <a:p>
            <a:pPr lvl="1"/>
            <a:r>
              <a:rPr lang="en-US" b="1" dirty="0"/>
              <a:t>Soil and Land Use</a:t>
            </a:r>
            <a:r>
              <a:rPr lang="en-US" dirty="0"/>
              <a:t> – Erosion, fertility, land cover changes.</a:t>
            </a:r>
          </a:p>
          <a:p>
            <a:pPr lvl="1"/>
            <a:r>
              <a:rPr lang="en-US" b="1" dirty="0"/>
              <a:t>Biodiversity</a:t>
            </a:r>
            <a:r>
              <a:rPr lang="en-US" dirty="0"/>
              <a:t> – Species diversity, endangered species, ecosystem health.</a:t>
            </a:r>
          </a:p>
          <a:p>
            <a:pPr lvl="1"/>
            <a:r>
              <a:rPr lang="en-US" b="1" dirty="0"/>
              <a:t>Social &amp; Economic Conditions</a:t>
            </a:r>
            <a:r>
              <a:rPr lang="en-US" dirty="0"/>
              <a:t> – Population demographics, livelihood dependency.</a:t>
            </a:r>
          </a:p>
          <a:p>
            <a:r>
              <a:rPr lang="en-US" dirty="0"/>
              <a:t>Carried out through </a:t>
            </a:r>
            <a:r>
              <a:rPr lang="en-US" b="1" dirty="0"/>
              <a:t>field surveys, remote sensing, and historical data analysis</a:t>
            </a:r>
            <a:r>
              <a:rPr lang="en-US" dirty="0"/>
              <a:t>.</a:t>
            </a:r>
          </a:p>
          <a:p>
            <a:r>
              <a:rPr lang="en-US" b="1" dirty="0"/>
              <a:t>Example:</a:t>
            </a:r>
            <a:r>
              <a:rPr lang="en-US" dirty="0"/>
              <a:t> If an </a:t>
            </a:r>
            <a:r>
              <a:rPr lang="en-US" b="1" dirty="0"/>
              <a:t>oil refinery</a:t>
            </a:r>
            <a:r>
              <a:rPr lang="en-US" dirty="0"/>
              <a:t> is planned near a </a:t>
            </a:r>
            <a:r>
              <a:rPr lang="en-US" b="1" dirty="0"/>
              <a:t>mangrove forest</a:t>
            </a:r>
            <a:r>
              <a:rPr lang="en-US" dirty="0"/>
              <a:t>, baseline data would include:</a:t>
            </a:r>
          </a:p>
          <a:p>
            <a:r>
              <a:rPr lang="en-US" b="1" dirty="0"/>
              <a:t>Existing air and water quality</a:t>
            </a:r>
            <a:r>
              <a:rPr lang="en-US" dirty="0"/>
              <a:t> in the area.</a:t>
            </a:r>
          </a:p>
          <a:p>
            <a:r>
              <a:rPr lang="en-US" b="1" dirty="0"/>
              <a:t>Mangrove ecosystem health</a:t>
            </a:r>
            <a:r>
              <a:rPr lang="en-US" dirty="0"/>
              <a:t> and potential biodiversity loss.</a:t>
            </a:r>
          </a:p>
          <a:p>
            <a:r>
              <a:rPr lang="en-US" b="1" dirty="0"/>
              <a:t>Fisheries dependence</a:t>
            </a:r>
            <a:r>
              <a:rPr lang="en-US" dirty="0"/>
              <a:t> of local communities.</a:t>
            </a:r>
          </a:p>
        </p:txBody>
      </p:sp>
    </p:spTree>
    <p:extLst>
      <p:ext uri="{BB962C8B-B14F-4D97-AF65-F5344CB8AC3E}">
        <p14:creationId xmlns:p14="http://schemas.microsoft.com/office/powerpoint/2010/main" val="3207533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0" y="1"/>
            <a:ext cx="11832879" cy="977774"/>
          </a:xfrm>
        </p:spPr>
        <p:txBody>
          <a:bodyPr>
            <a:normAutofit/>
          </a:bodyPr>
          <a:lstStyle/>
          <a:p>
            <a:r>
              <a:rPr lang="en-US" sz="3600" b="1" dirty="0"/>
              <a:t>Preliminary Stages of Environmental Impact Assessment (EIA)</a:t>
            </a:r>
            <a:endParaRPr lang="en-IN" sz="3600" dirty="0"/>
          </a:p>
        </p:txBody>
      </p:sp>
      <p:sp>
        <p:nvSpPr>
          <p:cNvPr id="3" name="Content Placeholder 2"/>
          <p:cNvSpPr>
            <a:spLocks noGrp="1"/>
          </p:cNvSpPr>
          <p:nvPr>
            <p:ph idx="1"/>
          </p:nvPr>
        </p:nvSpPr>
        <p:spPr>
          <a:xfrm>
            <a:off x="81480" y="977774"/>
            <a:ext cx="11742346" cy="5585987"/>
          </a:xfrm>
        </p:spPr>
        <p:txBody>
          <a:bodyPr>
            <a:normAutofit fontScale="92500" lnSpcReduction="10000"/>
          </a:bodyPr>
          <a:lstStyle/>
          <a:p>
            <a:r>
              <a:rPr lang="en-US" b="1" dirty="0"/>
              <a:t>4. Impact Identification &amp; Prediction</a:t>
            </a:r>
          </a:p>
          <a:p>
            <a:r>
              <a:rPr lang="en-US" b="1" dirty="0"/>
              <a:t>Purpose:</a:t>
            </a:r>
            <a:r>
              <a:rPr lang="en-US" dirty="0"/>
              <a:t> Identifies potential environmental and social impacts of the project.</a:t>
            </a:r>
          </a:p>
          <a:p>
            <a:r>
              <a:rPr lang="en-US" b="1" dirty="0"/>
              <a:t>Key Activities:</a:t>
            </a:r>
            <a:endParaRPr lang="en-US" dirty="0"/>
          </a:p>
          <a:p>
            <a:r>
              <a:rPr lang="en-US" b="1" dirty="0"/>
              <a:t>Direct Impacts</a:t>
            </a:r>
            <a:r>
              <a:rPr lang="en-US" dirty="0"/>
              <a:t> – Air pollution, deforestation, land degradation.</a:t>
            </a:r>
          </a:p>
          <a:p>
            <a:r>
              <a:rPr lang="en-US" b="1" dirty="0"/>
              <a:t>Indirect Impacts</a:t>
            </a:r>
            <a:r>
              <a:rPr lang="en-US" dirty="0"/>
              <a:t> – Groundwater depletion, secondary job creation.</a:t>
            </a:r>
          </a:p>
          <a:p>
            <a:r>
              <a:rPr lang="en-US" b="1" dirty="0"/>
              <a:t>Cumulative Impacts</a:t>
            </a:r>
            <a:r>
              <a:rPr lang="en-US" dirty="0"/>
              <a:t> – Multiple projects in the same region affecting resources.</a:t>
            </a:r>
          </a:p>
          <a:p>
            <a:r>
              <a:rPr lang="en-US" dirty="0"/>
              <a:t>Use of </a:t>
            </a:r>
            <a:r>
              <a:rPr lang="en-US" b="1" dirty="0"/>
              <a:t>mathematical models, Geographic Information Systems (GIS), and past case studies</a:t>
            </a:r>
            <a:r>
              <a:rPr lang="en-US" dirty="0"/>
              <a:t> for accurate predictions.</a:t>
            </a:r>
          </a:p>
          <a:p>
            <a:r>
              <a:rPr lang="en-US" b="1" dirty="0"/>
              <a:t>Example:</a:t>
            </a:r>
            <a:r>
              <a:rPr lang="en-US" dirty="0"/>
              <a:t> For a </a:t>
            </a:r>
            <a:r>
              <a:rPr lang="en-US" b="1" dirty="0"/>
              <a:t>mining project</a:t>
            </a:r>
            <a:r>
              <a:rPr lang="en-US" dirty="0"/>
              <a:t>, impacts identified might include:</a:t>
            </a:r>
          </a:p>
          <a:p>
            <a:r>
              <a:rPr lang="en-US" b="1" dirty="0"/>
              <a:t>Deforestation and soil erosion</a:t>
            </a:r>
            <a:r>
              <a:rPr lang="en-US" dirty="0"/>
              <a:t> affecting nearby villages.</a:t>
            </a:r>
          </a:p>
          <a:p>
            <a:r>
              <a:rPr lang="en-US" b="1" dirty="0"/>
              <a:t>Heavy metal contamination</a:t>
            </a:r>
            <a:r>
              <a:rPr lang="en-US" dirty="0"/>
              <a:t> of water sources.</a:t>
            </a:r>
          </a:p>
          <a:p>
            <a:r>
              <a:rPr lang="en-US" b="1" dirty="0"/>
              <a:t>Increased employment</a:t>
            </a:r>
            <a:r>
              <a:rPr lang="en-US" dirty="0"/>
              <a:t> in the region.</a:t>
            </a:r>
          </a:p>
        </p:txBody>
      </p:sp>
    </p:spTree>
    <p:extLst>
      <p:ext uri="{BB962C8B-B14F-4D97-AF65-F5344CB8AC3E}">
        <p14:creationId xmlns:p14="http://schemas.microsoft.com/office/powerpoint/2010/main" val="2758812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0" y="1"/>
            <a:ext cx="11832879" cy="977774"/>
          </a:xfrm>
        </p:spPr>
        <p:txBody>
          <a:bodyPr>
            <a:normAutofit/>
          </a:bodyPr>
          <a:lstStyle/>
          <a:p>
            <a:r>
              <a:rPr lang="en-US" sz="3600" b="1" dirty="0"/>
              <a:t>Preliminary Stages of Environmental Impact Assessment (EIA)</a:t>
            </a:r>
            <a:endParaRPr lang="en-IN" sz="3600" dirty="0"/>
          </a:p>
        </p:txBody>
      </p:sp>
      <p:sp>
        <p:nvSpPr>
          <p:cNvPr id="3" name="Content Placeholder 2"/>
          <p:cNvSpPr>
            <a:spLocks noGrp="1"/>
          </p:cNvSpPr>
          <p:nvPr>
            <p:ph idx="1"/>
          </p:nvPr>
        </p:nvSpPr>
        <p:spPr>
          <a:xfrm>
            <a:off x="81480" y="977774"/>
            <a:ext cx="11742346" cy="5585987"/>
          </a:xfrm>
        </p:spPr>
        <p:txBody>
          <a:bodyPr>
            <a:normAutofit/>
          </a:bodyPr>
          <a:lstStyle/>
          <a:p>
            <a:r>
              <a:rPr lang="en-US" b="1" dirty="0"/>
              <a:t>Conclusion</a:t>
            </a:r>
          </a:p>
          <a:p>
            <a:r>
              <a:rPr lang="en-US" dirty="0"/>
              <a:t>The preliminary stages of </a:t>
            </a:r>
            <a:r>
              <a:rPr lang="en-US" b="1" dirty="0"/>
              <a:t>EIA (Screening, Scoping, Baseline Data Collection, and Impact Identification)</a:t>
            </a:r>
            <a:r>
              <a:rPr lang="en-US" dirty="0"/>
              <a:t> are critical in ensuring that environmental assessments focus on the most relevant and significant impacts. These steps guide decision-makers in approving, modifying, or rejecting projects based on their environmental feasibility.</a:t>
            </a:r>
          </a:p>
        </p:txBody>
      </p:sp>
    </p:spTree>
    <p:extLst>
      <p:ext uri="{BB962C8B-B14F-4D97-AF65-F5344CB8AC3E}">
        <p14:creationId xmlns:p14="http://schemas.microsoft.com/office/powerpoint/2010/main" val="1115410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Impact of Environmental Impact Assessment (EIA)</a:t>
            </a:r>
            <a:br>
              <a:rPr lang="en-US" b="1" dirty="0"/>
            </a:br>
            <a:endParaRPr lang="en-IN" dirty="0"/>
          </a:p>
        </p:txBody>
      </p:sp>
      <p:sp>
        <p:nvSpPr>
          <p:cNvPr id="3" name="Content Placeholder 2"/>
          <p:cNvSpPr>
            <a:spLocks noGrp="1"/>
          </p:cNvSpPr>
          <p:nvPr>
            <p:ph idx="1"/>
          </p:nvPr>
        </p:nvSpPr>
        <p:spPr/>
        <p:txBody>
          <a:bodyPr/>
          <a:lstStyle/>
          <a:p>
            <a:r>
              <a:rPr lang="en-US" dirty="0" smtClean="0"/>
              <a:t>Environmental </a:t>
            </a:r>
            <a:r>
              <a:rPr lang="en-US" dirty="0"/>
              <a:t>Impact Assessment (EIA) has played a </a:t>
            </a:r>
            <a:r>
              <a:rPr lang="en-US" b="1" dirty="0"/>
              <a:t>critical role</a:t>
            </a:r>
            <a:r>
              <a:rPr lang="en-US" dirty="0"/>
              <a:t> in balancing development with environmental protection. Its impact can be analyzed in </a:t>
            </a:r>
            <a:r>
              <a:rPr lang="en-US" b="1" dirty="0"/>
              <a:t>environmental, social, economic, legal, and governance aspects</a:t>
            </a:r>
            <a:r>
              <a:rPr lang="en-US" dirty="0"/>
              <a:t>.</a:t>
            </a:r>
          </a:p>
          <a:p>
            <a:endParaRPr lang="en-IN" dirty="0"/>
          </a:p>
        </p:txBody>
      </p:sp>
    </p:spTree>
    <p:extLst>
      <p:ext uri="{BB962C8B-B14F-4D97-AF65-F5344CB8AC3E}">
        <p14:creationId xmlns:p14="http://schemas.microsoft.com/office/powerpoint/2010/main" val="3689092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069" y="0"/>
            <a:ext cx="10515600" cy="1325563"/>
          </a:xfrm>
        </p:spPr>
        <p:txBody>
          <a:bodyPr>
            <a:normAutofit fontScale="90000"/>
          </a:bodyPr>
          <a:lstStyle/>
          <a:p>
            <a:r>
              <a:rPr lang="en-US" b="1" dirty="0"/>
              <a:t>Impact of Environmental Impact Assessment (EIA)</a:t>
            </a:r>
            <a:br>
              <a:rPr lang="en-US" b="1" dirty="0"/>
            </a:br>
            <a:endParaRPr lang="en-IN" dirty="0"/>
          </a:p>
        </p:txBody>
      </p:sp>
      <p:sp>
        <p:nvSpPr>
          <p:cNvPr id="3" name="Content Placeholder 2"/>
          <p:cNvSpPr>
            <a:spLocks noGrp="1"/>
          </p:cNvSpPr>
          <p:nvPr>
            <p:ph idx="1"/>
          </p:nvPr>
        </p:nvSpPr>
        <p:spPr>
          <a:xfrm>
            <a:off x="181069" y="1068308"/>
            <a:ext cx="11742345" cy="5604095"/>
          </a:xfrm>
        </p:spPr>
        <p:txBody>
          <a:bodyPr>
            <a:normAutofit fontScale="92500" lnSpcReduction="20000"/>
          </a:bodyPr>
          <a:lstStyle/>
          <a:p>
            <a:r>
              <a:rPr lang="en-US" b="1" dirty="0"/>
              <a:t>1. Environmental Impact</a:t>
            </a:r>
          </a:p>
          <a:p>
            <a:r>
              <a:rPr lang="en-US" dirty="0"/>
              <a:t>✅ </a:t>
            </a:r>
            <a:r>
              <a:rPr lang="en-US" b="1" dirty="0"/>
              <a:t>Prevention of Environmental Degradation</a:t>
            </a:r>
            <a:endParaRPr lang="en-US" dirty="0"/>
          </a:p>
          <a:p>
            <a:r>
              <a:rPr lang="en-US" dirty="0"/>
              <a:t>EIA ensures that projects </a:t>
            </a:r>
            <a:r>
              <a:rPr lang="en-US" b="1" dirty="0"/>
              <a:t>do not cause irreversible damage</a:t>
            </a:r>
            <a:r>
              <a:rPr lang="en-US" dirty="0"/>
              <a:t> to air, water, and biodiversity.</a:t>
            </a:r>
          </a:p>
          <a:p>
            <a:r>
              <a:rPr lang="en-US" dirty="0"/>
              <a:t>Example: </a:t>
            </a:r>
            <a:r>
              <a:rPr lang="en-US" b="1" dirty="0"/>
              <a:t>Hydroelectric Projects</a:t>
            </a:r>
            <a:r>
              <a:rPr lang="en-US" dirty="0"/>
              <a:t> now include fish ladders to prevent </a:t>
            </a:r>
            <a:r>
              <a:rPr lang="en-US" b="1" dirty="0"/>
              <a:t>aquatic biodiversity loss</a:t>
            </a:r>
            <a:r>
              <a:rPr lang="en-US" dirty="0"/>
              <a:t>.</a:t>
            </a:r>
          </a:p>
          <a:p>
            <a:r>
              <a:rPr lang="en-US" dirty="0"/>
              <a:t>✅ </a:t>
            </a:r>
            <a:r>
              <a:rPr lang="en-US" b="1" dirty="0"/>
              <a:t>Promotion of Sustainable Resource Use</a:t>
            </a:r>
            <a:endParaRPr lang="en-US" dirty="0"/>
          </a:p>
          <a:p>
            <a:r>
              <a:rPr lang="en-US" dirty="0"/>
              <a:t>Encourages industries to adopt </a:t>
            </a:r>
            <a:r>
              <a:rPr lang="en-US" b="1" dirty="0"/>
              <a:t>eco-friendly technologies</a:t>
            </a:r>
            <a:r>
              <a:rPr lang="en-US" dirty="0"/>
              <a:t> and </a:t>
            </a:r>
            <a:r>
              <a:rPr lang="en-US" b="1" dirty="0"/>
              <a:t>waste management systems</a:t>
            </a:r>
            <a:r>
              <a:rPr lang="en-US" dirty="0"/>
              <a:t>.</a:t>
            </a:r>
          </a:p>
          <a:p>
            <a:r>
              <a:rPr lang="en-US" dirty="0"/>
              <a:t>Example: </a:t>
            </a:r>
            <a:r>
              <a:rPr lang="en-US" b="1" dirty="0"/>
              <a:t>Thermal power plants</a:t>
            </a:r>
            <a:r>
              <a:rPr lang="en-US" dirty="0"/>
              <a:t> are mandated to install </a:t>
            </a:r>
            <a:r>
              <a:rPr lang="en-US" b="1" dirty="0"/>
              <a:t>flue gas desulfurization (FGD) units</a:t>
            </a:r>
            <a:r>
              <a:rPr lang="en-US" dirty="0"/>
              <a:t> to reduce </a:t>
            </a:r>
            <a:r>
              <a:rPr lang="en-US" b="1" dirty="0"/>
              <a:t>SO₂ emissions</a:t>
            </a:r>
            <a:r>
              <a:rPr lang="en-US" dirty="0"/>
              <a:t>.</a:t>
            </a:r>
          </a:p>
          <a:p>
            <a:r>
              <a:rPr lang="en-US" dirty="0"/>
              <a:t>✅ </a:t>
            </a:r>
            <a:r>
              <a:rPr lang="en-US" b="1" dirty="0"/>
              <a:t>Conservation of Natural Habitats</a:t>
            </a:r>
            <a:endParaRPr lang="en-US" dirty="0"/>
          </a:p>
          <a:p>
            <a:r>
              <a:rPr lang="en-US" dirty="0"/>
              <a:t>Identifies </a:t>
            </a:r>
            <a:r>
              <a:rPr lang="en-US" b="1" dirty="0"/>
              <a:t>ecologically sensitive zones</a:t>
            </a:r>
            <a:r>
              <a:rPr lang="en-US" dirty="0"/>
              <a:t> where development should be restricted.</a:t>
            </a:r>
          </a:p>
          <a:p>
            <a:r>
              <a:rPr lang="en-US" dirty="0"/>
              <a:t>Example: The </a:t>
            </a:r>
            <a:r>
              <a:rPr lang="en-US" b="1" dirty="0"/>
              <a:t>Western Ghats</a:t>
            </a:r>
            <a:r>
              <a:rPr lang="en-US" dirty="0"/>
              <a:t>, a biodiversity hotspot, has </a:t>
            </a:r>
            <a:r>
              <a:rPr lang="en-US" b="1" dirty="0"/>
              <a:t>strict EIA regulations</a:t>
            </a:r>
            <a:r>
              <a:rPr lang="en-US" dirty="0"/>
              <a:t> to prevent deforestation.</a:t>
            </a:r>
          </a:p>
          <a:p>
            <a:endParaRPr lang="en-IN" dirty="0"/>
          </a:p>
        </p:txBody>
      </p:sp>
    </p:spTree>
    <p:extLst>
      <p:ext uri="{BB962C8B-B14F-4D97-AF65-F5344CB8AC3E}">
        <p14:creationId xmlns:p14="http://schemas.microsoft.com/office/powerpoint/2010/main" val="39071366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76950"/>
          </a:xfrm>
        </p:spPr>
        <p:txBody>
          <a:bodyPr>
            <a:normAutofit fontScale="90000"/>
          </a:bodyPr>
          <a:lstStyle/>
          <a:p>
            <a:r>
              <a:rPr lang="en-US" b="1" dirty="0"/>
              <a:t>Impact of Environmental Impact Assessment (EIA)</a:t>
            </a:r>
            <a:br>
              <a:rPr lang="en-US" b="1" dirty="0"/>
            </a:br>
            <a:endParaRPr lang="en-IN" dirty="0"/>
          </a:p>
        </p:txBody>
      </p:sp>
      <p:sp>
        <p:nvSpPr>
          <p:cNvPr id="3" name="Content Placeholder 2"/>
          <p:cNvSpPr>
            <a:spLocks noGrp="1"/>
          </p:cNvSpPr>
          <p:nvPr>
            <p:ph idx="1"/>
          </p:nvPr>
        </p:nvSpPr>
        <p:spPr>
          <a:xfrm>
            <a:off x="-1" y="712047"/>
            <a:ext cx="11977735" cy="6014677"/>
          </a:xfrm>
        </p:spPr>
        <p:txBody>
          <a:bodyPr>
            <a:normAutofit fontScale="85000" lnSpcReduction="20000"/>
          </a:bodyPr>
          <a:lstStyle/>
          <a:p>
            <a:r>
              <a:rPr lang="en-US" b="1" dirty="0"/>
              <a:t>2. Social Impact</a:t>
            </a:r>
          </a:p>
          <a:p>
            <a:r>
              <a:rPr lang="en-US" dirty="0"/>
              <a:t>✅ </a:t>
            </a:r>
            <a:r>
              <a:rPr lang="en-US" b="1" dirty="0"/>
              <a:t>Protection of Local Communities &amp; Indigenous Rights</a:t>
            </a:r>
            <a:endParaRPr lang="en-US" dirty="0"/>
          </a:p>
          <a:p>
            <a:r>
              <a:rPr lang="en-US" dirty="0"/>
              <a:t>EIA ensures that large infrastructure projects </a:t>
            </a:r>
            <a:r>
              <a:rPr lang="en-US" b="1" dirty="0"/>
              <a:t>do not displace people unfairly</a:t>
            </a:r>
            <a:r>
              <a:rPr lang="en-US" dirty="0"/>
              <a:t>.</a:t>
            </a:r>
          </a:p>
          <a:p>
            <a:r>
              <a:rPr lang="en-US" b="1" dirty="0"/>
              <a:t>Social Impact Assessments (SIA)</a:t>
            </a:r>
            <a:r>
              <a:rPr lang="en-US" dirty="0"/>
              <a:t> are conducted to evaluate how projects affect </a:t>
            </a:r>
            <a:r>
              <a:rPr lang="en-US" b="1" dirty="0"/>
              <a:t>livelihoods, health, and cultural heritage</a:t>
            </a:r>
            <a:r>
              <a:rPr lang="en-US" dirty="0"/>
              <a:t>.</a:t>
            </a:r>
          </a:p>
          <a:p>
            <a:r>
              <a:rPr lang="en-US" dirty="0"/>
              <a:t>Example: </a:t>
            </a:r>
            <a:r>
              <a:rPr lang="en-US" b="1" dirty="0"/>
              <a:t>Tribal displacement</a:t>
            </a:r>
            <a:r>
              <a:rPr lang="en-US" dirty="0"/>
              <a:t> due to mining projects in </a:t>
            </a:r>
            <a:r>
              <a:rPr lang="en-US" b="1" dirty="0"/>
              <a:t>Jharkhand</a:t>
            </a:r>
            <a:r>
              <a:rPr lang="en-US" dirty="0"/>
              <a:t> has led to rehabilitation and compensation measures.</a:t>
            </a:r>
          </a:p>
          <a:p>
            <a:r>
              <a:rPr lang="en-US" dirty="0"/>
              <a:t>✅ </a:t>
            </a:r>
            <a:r>
              <a:rPr lang="en-US" b="1" dirty="0"/>
              <a:t>Improved Public Participation</a:t>
            </a:r>
            <a:endParaRPr lang="en-US" dirty="0"/>
          </a:p>
          <a:p>
            <a:r>
              <a:rPr lang="en-US" dirty="0"/>
              <a:t>EIA mandates </a:t>
            </a:r>
            <a:r>
              <a:rPr lang="en-US" b="1" dirty="0"/>
              <a:t>public hearings</a:t>
            </a:r>
            <a:r>
              <a:rPr lang="en-US" dirty="0"/>
              <a:t> where affected communities can voice concerns.</a:t>
            </a:r>
          </a:p>
          <a:p>
            <a:r>
              <a:rPr lang="en-US" dirty="0"/>
              <a:t>Example: </a:t>
            </a:r>
            <a:r>
              <a:rPr lang="en-US" b="1" dirty="0" err="1"/>
              <a:t>Sterlite</a:t>
            </a:r>
            <a:r>
              <a:rPr lang="en-US" b="1" dirty="0"/>
              <a:t> Copper Plant, Tamil Nadu</a:t>
            </a:r>
            <a:r>
              <a:rPr lang="en-US" dirty="0"/>
              <a:t> was shut down due to strong public opposition citing environmental concerns.</a:t>
            </a:r>
          </a:p>
          <a:p>
            <a:r>
              <a:rPr lang="en-US" dirty="0"/>
              <a:t>✅ </a:t>
            </a:r>
            <a:r>
              <a:rPr lang="en-US" b="1" dirty="0"/>
              <a:t>Better Health &amp; Safety Standards</a:t>
            </a:r>
            <a:endParaRPr lang="en-US" dirty="0"/>
          </a:p>
          <a:p>
            <a:r>
              <a:rPr lang="en-US" dirty="0"/>
              <a:t>Industrial projects must follow </a:t>
            </a:r>
            <a:r>
              <a:rPr lang="en-US" b="1" dirty="0"/>
              <a:t>occupational safety and pollution control norms</a:t>
            </a:r>
            <a:r>
              <a:rPr lang="en-US" dirty="0"/>
              <a:t> to prevent health hazards.</a:t>
            </a:r>
          </a:p>
          <a:p>
            <a:r>
              <a:rPr lang="en-US" dirty="0"/>
              <a:t>Example: </a:t>
            </a:r>
            <a:r>
              <a:rPr lang="en-US" b="1" dirty="0"/>
              <a:t>Bhopal Gas Tragedy (1984)</a:t>
            </a:r>
            <a:r>
              <a:rPr lang="en-US" dirty="0"/>
              <a:t> led to </a:t>
            </a:r>
            <a:r>
              <a:rPr lang="en-US" b="1" dirty="0"/>
              <a:t>stricter environmental and industrial safety laws</a:t>
            </a:r>
            <a:r>
              <a:rPr lang="en-US" dirty="0"/>
              <a:t>.</a:t>
            </a:r>
          </a:p>
          <a:p>
            <a:endParaRPr lang="en-IN" dirty="0"/>
          </a:p>
        </p:txBody>
      </p:sp>
    </p:spTree>
    <p:extLst>
      <p:ext uri="{BB962C8B-B14F-4D97-AF65-F5344CB8AC3E}">
        <p14:creationId xmlns:p14="http://schemas.microsoft.com/office/powerpoint/2010/main" val="2490378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76950"/>
          </a:xfrm>
        </p:spPr>
        <p:txBody>
          <a:bodyPr>
            <a:normAutofit fontScale="90000"/>
          </a:bodyPr>
          <a:lstStyle/>
          <a:p>
            <a:r>
              <a:rPr lang="en-US" b="1" dirty="0"/>
              <a:t>Impact of Environmental Impact Assessment (EIA)</a:t>
            </a:r>
            <a:br>
              <a:rPr lang="en-US" b="1" dirty="0"/>
            </a:br>
            <a:endParaRPr lang="en-IN" dirty="0"/>
          </a:p>
        </p:txBody>
      </p:sp>
      <p:sp>
        <p:nvSpPr>
          <p:cNvPr id="3" name="Content Placeholder 2"/>
          <p:cNvSpPr>
            <a:spLocks noGrp="1"/>
          </p:cNvSpPr>
          <p:nvPr>
            <p:ph idx="1"/>
          </p:nvPr>
        </p:nvSpPr>
        <p:spPr>
          <a:xfrm>
            <a:off x="-1" y="712047"/>
            <a:ext cx="11977735" cy="6014677"/>
          </a:xfrm>
        </p:spPr>
        <p:txBody>
          <a:bodyPr>
            <a:normAutofit fontScale="92500" lnSpcReduction="10000"/>
          </a:bodyPr>
          <a:lstStyle/>
          <a:p>
            <a:r>
              <a:rPr lang="en-US" b="1" dirty="0"/>
              <a:t>3. Economic Impact</a:t>
            </a:r>
          </a:p>
          <a:p>
            <a:r>
              <a:rPr lang="en-US" dirty="0"/>
              <a:t>✅ </a:t>
            </a:r>
            <a:r>
              <a:rPr lang="en-US" b="1" dirty="0"/>
              <a:t>Cost Savings through Risk Prevention</a:t>
            </a:r>
            <a:endParaRPr lang="en-US" dirty="0"/>
          </a:p>
          <a:p>
            <a:r>
              <a:rPr lang="en-US" dirty="0"/>
              <a:t>EIA helps companies </a:t>
            </a:r>
            <a:r>
              <a:rPr lang="en-US" b="1" dirty="0"/>
              <a:t>avoid legal disputes and environmental fines</a:t>
            </a:r>
            <a:r>
              <a:rPr lang="en-US" dirty="0"/>
              <a:t> by identifying risks early.</a:t>
            </a:r>
          </a:p>
          <a:p>
            <a:r>
              <a:rPr lang="en-US" dirty="0"/>
              <a:t>Example: Companies investing in </a:t>
            </a:r>
            <a:r>
              <a:rPr lang="en-US" b="1" dirty="0"/>
              <a:t>green technologies</a:t>
            </a:r>
            <a:r>
              <a:rPr lang="en-US" dirty="0"/>
              <a:t> often receive </a:t>
            </a:r>
            <a:r>
              <a:rPr lang="en-US" b="1" dirty="0"/>
              <a:t>government incentives</a:t>
            </a:r>
            <a:r>
              <a:rPr lang="en-US" dirty="0"/>
              <a:t>.</a:t>
            </a:r>
          </a:p>
          <a:p>
            <a:r>
              <a:rPr lang="en-US" dirty="0"/>
              <a:t>✅ </a:t>
            </a:r>
            <a:r>
              <a:rPr lang="en-US" b="1" dirty="0"/>
              <a:t>Encourages Green Investments</a:t>
            </a:r>
            <a:endParaRPr lang="en-US" dirty="0"/>
          </a:p>
          <a:p>
            <a:r>
              <a:rPr lang="en-US" dirty="0"/>
              <a:t>Many businesses now focus on </a:t>
            </a:r>
            <a:r>
              <a:rPr lang="en-US" b="1" dirty="0"/>
              <a:t>renewable energy projects</a:t>
            </a:r>
            <a:r>
              <a:rPr lang="en-US" dirty="0"/>
              <a:t>, </a:t>
            </a:r>
            <a:r>
              <a:rPr lang="en-US" b="1" dirty="0"/>
              <a:t>waste recycling</a:t>
            </a:r>
            <a:r>
              <a:rPr lang="en-US" dirty="0"/>
              <a:t>, and </a:t>
            </a:r>
            <a:r>
              <a:rPr lang="en-US" b="1" dirty="0"/>
              <a:t>carbon credits</a:t>
            </a:r>
            <a:r>
              <a:rPr lang="en-US" dirty="0"/>
              <a:t> due to EIA regulations.</a:t>
            </a:r>
          </a:p>
          <a:p>
            <a:r>
              <a:rPr lang="en-US" dirty="0"/>
              <a:t>Example: Growth of </a:t>
            </a:r>
            <a:r>
              <a:rPr lang="en-US" b="1" dirty="0"/>
              <a:t>solar and wind power projects</a:t>
            </a:r>
            <a:r>
              <a:rPr lang="en-US" dirty="0"/>
              <a:t> in India due to </a:t>
            </a:r>
            <a:r>
              <a:rPr lang="en-US" b="1" dirty="0"/>
              <a:t>environmental clearance ease</a:t>
            </a:r>
            <a:r>
              <a:rPr lang="en-US" dirty="0"/>
              <a:t>.</a:t>
            </a:r>
          </a:p>
          <a:p>
            <a:r>
              <a:rPr lang="en-US" dirty="0"/>
              <a:t>✅ </a:t>
            </a:r>
            <a:r>
              <a:rPr lang="en-US" b="1" dirty="0"/>
              <a:t>Job Creation &amp; Economic Growth</a:t>
            </a:r>
            <a:endParaRPr lang="en-US" dirty="0"/>
          </a:p>
          <a:p>
            <a:r>
              <a:rPr lang="en-US" dirty="0"/>
              <a:t>Environmental management projects create jobs in </a:t>
            </a:r>
            <a:r>
              <a:rPr lang="en-US" b="1" dirty="0"/>
              <a:t>green energy, waste management, and sustainable infrastructure</a:t>
            </a:r>
            <a:r>
              <a:rPr lang="en-US" dirty="0"/>
              <a:t>.</a:t>
            </a:r>
          </a:p>
          <a:p>
            <a:endParaRPr lang="en-IN" dirty="0"/>
          </a:p>
        </p:txBody>
      </p:sp>
    </p:spTree>
    <p:extLst>
      <p:ext uri="{BB962C8B-B14F-4D97-AF65-F5344CB8AC3E}">
        <p14:creationId xmlns:p14="http://schemas.microsoft.com/office/powerpoint/2010/main" val="262326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76950"/>
          </a:xfrm>
        </p:spPr>
        <p:txBody>
          <a:bodyPr>
            <a:normAutofit fontScale="90000"/>
          </a:bodyPr>
          <a:lstStyle/>
          <a:p>
            <a:r>
              <a:rPr lang="en-US" b="1" dirty="0"/>
              <a:t>Impact of Environmental Impact Assessment (EIA)</a:t>
            </a:r>
            <a:br>
              <a:rPr lang="en-US" b="1" dirty="0"/>
            </a:br>
            <a:endParaRPr lang="en-IN" dirty="0"/>
          </a:p>
        </p:txBody>
      </p:sp>
      <p:sp>
        <p:nvSpPr>
          <p:cNvPr id="3" name="Content Placeholder 2"/>
          <p:cNvSpPr>
            <a:spLocks noGrp="1"/>
          </p:cNvSpPr>
          <p:nvPr>
            <p:ph idx="1"/>
          </p:nvPr>
        </p:nvSpPr>
        <p:spPr>
          <a:xfrm>
            <a:off x="-1" y="712047"/>
            <a:ext cx="11977735" cy="6014677"/>
          </a:xfrm>
        </p:spPr>
        <p:txBody>
          <a:bodyPr>
            <a:normAutofit fontScale="92500" lnSpcReduction="10000"/>
          </a:bodyPr>
          <a:lstStyle/>
          <a:p>
            <a:r>
              <a:rPr lang="en-US" b="1" dirty="0"/>
              <a:t>4. Legal &amp; Governance Impact</a:t>
            </a:r>
          </a:p>
          <a:p>
            <a:r>
              <a:rPr lang="en-US" dirty="0"/>
              <a:t>✅ </a:t>
            </a:r>
            <a:r>
              <a:rPr lang="en-US" b="1" dirty="0"/>
              <a:t>Stronger Environmental Laws &amp; Compliance</a:t>
            </a:r>
            <a:endParaRPr lang="en-US" dirty="0"/>
          </a:p>
          <a:p>
            <a:r>
              <a:rPr lang="en-US" dirty="0"/>
              <a:t>EIA has led to the formulation of </a:t>
            </a:r>
            <a:r>
              <a:rPr lang="en-US" b="1" dirty="0"/>
              <a:t>laws like the Environment Protection Act, 1986</a:t>
            </a:r>
            <a:r>
              <a:rPr lang="en-US" dirty="0"/>
              <a:t>, ensuring stricter regulations.</a:t>
            </a:r>
          </a:p>
          <a:p>
            <a:r>
              <a:rPr lang="en-US" dirty="0"/>
              <a:t>✅ </a:t>
            </a:r>
            <a:r>
              <a:rPr lang="en-US" b="1" dirty="0"/>
              <a:t>Monitoring &amp; Enforcement by Regulatory Bodies</a:t>
            </a:r>
            <a:endParaRPr lang="en-US" dirty="0"/>
          </a:p>
          <a:p>
            <a:r>
              <a:rPr lang="en-US" b="1" dirty="0"/>
              <a:t>National Green Tribunal (NGT)</a:t>
            </a:r>
            <a:r>
              <a:rPr lang="en-US" dirty="0"/>
              <a:t> enforces compliance and takes action against violations.</a:t>
            </a:r>
          </a:p>
          <a:p>
            <a:r>
              <a:rPr lang="en-US" dirty="0"/>
              <a:t>Example: </a:t>
            </a:r>
            <a:r>
              <a:rPr lang="en-US" b="1" dirty="0"/>
              <a:t>Closure of polluting industries</a:t>
            </a:r>
            <a:r>
              <a:rPr lang="en-US" dirty="0"/>
              <a:t> near the </a:t>
            </a:r>
            <a:r>
              <a:rPr lang="en-US" b="1" dirty="0"/>
              <a:t>Ganga River</a:t>
            </a:r>
            <a:r>
              <a:rPr lang="en-US" dirty="0"/>
              <a:t> under </a:t>
            </a:r>
            <a:r>
              <a:rPr lang="en-US" b="1" dirty="0" err="1"/>
              <a:t>Namami</a:t>
            </a:r>
            <a:r>
              <a:rPr lang="en-US" b="1" dirty="0"/>
              <a:t> </a:t>
            </a:r>
            <a:r>
              <a:rPr lang="en-US" b="1" dirty="0" err="1"/>
              <a:t>Gange</a:t>
            </a:r>
            <a:r>
              <a:rPr lang="en-US" b="1" dirty="0"/>
              <a:t> </a:t>
            </a:r>
            <a:r>
              <a:rPr lang="en-US" b="1" dirty="0" err="1"/>
              <a:t>Programme</a:t>
            </a:r>
            <a:r>
              <a:rPr lang="en-US" dirty="0"/>
              <a:t>.</a:t>
            </a:r>
          </a:p>
          <a:p>
            <a:r>
              <a:rPr lang="en-US" dirty="0"/>
              <a:t>✅ </a:t>
            </a:r>
            <a:r>
              <a:rPr lang="en-US" b="1" dirty="0"/>
              <a:t>Climate Change Mitigation</a:t>
            </a:r>
            <a:endParaRPr lang="en-US" dirty="0"/>
          </a:p>
          <a:p>
            <a:r>
              <a:rPr lang="en-US" dirty="0"/>
              <a:t>Climate Impact Assessments are now </a:t>
            </a:r>
            <a:r>
              <a:rPr lang="en-US" b="1" dirty="0"/>
              <a:t>integrated into EIAs</a:t>
            </a:r>
            <a:r>
              <a:rPr lang="en-US" dirty="0"/>
              <a:t> to reduce greenhouse gas emissions.</a:t>
            </a:r>
          </a:p>
          <a:p>
            <a:r>
              <a:rPr lang="en-US" dirty="0"/>
              <a:t>Example: </a:t>
            </a:r>
            <a:r>
              <a:rPr lang="en-US" b="1" dirty="0"/>
              <a:t>Paris Agreement (2015)</a:t>
            </a:r>
            <a:r>
              <a:rPr lang="en-US" dirty="0"/>
              <a:t> has influenced India’s </a:t>
            </a:r>
            <a:r>
              <a:rPr lang="en-US" b="1" dirty="0"/>
              <a:t>Net Zero Emissions target</a:t>
            </a:r>
            <a:r>
              <a:rPr lang="en-US" dirty="0"/>
              <a:t> for 2070.</a:t>
            </a:r>
          </a:p>
        </p:txBody>
      </p:sp>
    </p:spTree>
    <p:extLst>
      <p:ext uri="{BB962C8B-B14F-4D97-AF65-F5344CB8AC3E}">
        <p14:creationId xmlns:p14="http://schemas.microsoft.com/office/powerpoint/2010/main" val="2968727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30" y="365125"/>
            <a:ext cx="11407366" cy="1325563"/>
          </a:xfrm>
        </p:spPr>
        <p:txBody>
          <a:bodyPr>
            <a:normAutofit fontScale="90000"/>
          </a:bodyPr>
          <a:lstStyle/>
          <a:p>
            <a:r>
              <a:rPr lang="en-US" b="1" dirty="0"/>
              <a:t>Prediction in Environmental Impact Assessment (EIA)</a:t>
            </a:r>
            <a:br>
              <a:rPr lang="en-US" b="1" dirty="0"/>
            </a:br>
            <a:endParaRPr lang="en-IN" dirty="0"/>
          </a:p>
        </p:txBody>
      </p:sp>
      <p:sp>
        <p:nvSpPr>
          <p:cNvPr id="3" name="Content Placeholder 2"/>
          <p:cNvSpPr>
            <a:spLocks noGrp="1"/>
          </p:cNvSpPr>
          <p:nvPr>
            <p:ph idx="1"/>
          </p:nvPr>
        </p:nvSpPr>
        <p:spPr>
          <a:xfrm>
            <a:off x="208230" y="1690688"/>
            <a:ext cx="11579382" cy="4673898"/>
          </a:xfrm>
        </p:spPr>
        <p:txBody>
          <a:bodyPr/>
          <a:lstStyle/>
          <a:p>
            <a:r>
              <a:rPr lang="en-US" b="1" dirty="0" smtClean="0"/>
              <a:t>What </a:t>
            </a:r>
            <a:r>
              <a:rPr lang="en-US" b="1" dirty="0"/>
              <a:t>is Prediction in EIA?</a:t>
            </a:r>
          </a:p>
          <a:p>
            <a:r>
              <a:rPr lang="en-US" dirty="0"/>
              <a:t>Prediction in </a:t>
            </a:r>
            <a:r>
              <a:rPr lang="en-US" b="1" dirty="0"/>
              <a:t>Environmental Impact Assessment (EIA)</a:t>
            </a:r>
            <a:r>
              <a:rPr lang="en-US" dirty="0"/>
              <a:t> refers to the process of </a:t>
            </a:r>
            <a:r>
              <a:rPr lang="en-US" b="1" dirty="0"/>
              <a:t>forecasting the potential environmental, social, and economic impacts</a:t>
            </a:r>
            <a:r>
              <a:rPr lang="en-US" dirty="0"/>
              <a:t> of a proposed project before it is implemented. This helps decision-makers anticipate risks, develop mitigation measures, and ensure sustainable development.</a:t>
            </a:r>
          </a:p>
          <a:p>
            <a:endParaRPr lang="en-IN" dirty="0"/>
          </a:p>
        </p:txBody>
      </p:sp>
    </p:spTree>
    <p:extLst>
      <p:ext uri="{BB962C8B-B14F-4D97-AF65-F5344CB8AC3E}">
        <p14:creationId xmlns:p14="http://schemas.microsoft.com/office/powerpoint/2010/main" val="547134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 Types of Predictions in EIA</a:t>
            </a:r>
            <a:br>
              <a:rPr lang="en-IN" b="1" dirty="0"/>
            </a:br>
            <a:endParaRPr lang="en-IN" dirty="0"/>
          </a:p>
        </p:txBody>
      </p:sp>
      <p:sp>
        <p:nvSpPr>
          <p:cNvPr id="3" name="Content Placeholder 2"/>
          <p:cNvSpPr>
            <a:spLocks noGrp="1"/>
          </p:cNvSpPr>
          <p:nvPr>
            <p:ph idx="1"/>
          </p:nvPr>
        </p:nvSpPr>
        <p:spPr/>
        <p:txBody>
          <a:bodyPr/>
          <a:lstStyle/>
          <a:p>
            <a:r>
              <a:rPr lang="en-IN" b="1" dirty="0" smtClean="0"/>
              <a:t>A</a:t>
            </a:r>
            <a:r>
              <a:rPr lang="en-IN" b="1" dirty="0"/>
              <a:t>. Environmental Predictions</a:t>
            </a:r>
          </a:p>
          <a:p>
            <a:r>
              <a:rPr lang="en-IN" dirty="0"/>
              <a:t>✅ </a:t>
            </a:r>
            <a:r>
              <a:rPr lang="en-IN" b="1" dirty="0"/>
              <a:t>Air Quality Prediction</a:t>
            </a:r>
            <a:r>
              <a:rPr lang="en-IN" dirty="0"/>
              <a:t> – Uses </a:t>
            </a:r>
            <a:r>
              <a:rPr lang="en-IN" b="1" dirty="0"/>
              <a:t>dispersion models</a:t>
            </a:r>
            <a:r>
              <a:rPr lang="en-IN" dirty="0"/>
              <a:t> to estimate how pollutants (e.g., PM2.5, SO₂, NOx) will spread.</a:t>
            </a:r>
            <a:br>
              <a:rPr lang="en-IN" dirty="0"/>
            </a:br>
            <a:r>
              <a:rPr lang="en-IN" dirty="0"/>
              <a:t>✅ </a:t>
            </a:r>
            <a:r>
              <a:rPr lang="en-IN" b="1" dirty="0"/>
              <a:t>Water Quality Prediction</a:t>
            </a:r>
            <a:r>
              <a:rPr lang="en-IN" dirty="0"/>
              <a:t> – Forecasts </a:t>
            </a:r>
            <a:r>
              <a:rPr lang="en-IN" b="1" dirty="0"/>
              <a:t>pollution levels in rivers, lakes, or groundwater</a:t>
            </a:r>
            <a:r>
              <a:rPr lang="en-IN" dirty="0"/>
              <a:t> due to industrial discharge.</a:t>
            </a:r>
            <a:br>
              <a:rPr lang="en-IN" dirty="0"/>
            </a:br>
            <a:r>
              <a:rPr lang="en-IN" dirty="0"/>
              <a:t>✅ </a:t>
            </a:r>
            <a:r>
              <a:rPr lang="en-IN" b="1" dirty="0"/>
              <a:t>Soil &amp; Land Degradation Prediction</a:t>
            </a:r>
            <a:r>
              <a:rPr lang="en-IN" dirty="0"/>
              <a:t> – Assesses risks like </a:t>
            </a:r>
            <a:r>
              <a:rPr lang="en-IN" b="1" dirty="0"/>
              <a:t>soil erosion, deforestation, and loss of agricultural productivity</a:t>
            </a:r>
            <a:r>
              <a:rPr lang="en-IN" dirty="0"/>
              <a:t>.</a:t>
            </a:r>
            <a:br>
              <a:rPr lang="en-IN" dirty="0"/>
            </a:br>
            <a:r>
              <a:rPr lang="en-IN" dirty="0"/>
              <a:t>✅ </a:t>
            </a:r>
            <a:r>
              <a:rPr lang="en-IN" b="1" dirty="0"/>
              <a:t>Biodiversity Impact Prediction</a:t>
            </a:r>
            <a:r>
              <a:rPr lang="en-IN" dirty="0"/>
              <a:t> – Estimates </a:t>
            </a:r>
            <a:r>
              <a:rPr lang="en-IN" b="1" dirty="0"/>
              <a:t>habitat destruction, species displacement, or loss of ecological balance</a:t>
            </a:r>
            <a:r>
              <a:rPr lang="en-IN" dirty="0"/>
              <a:t>.</a:t>
            </a:r>
          </a:p>
          <a:p>
            <a:endParaRPr lang="en-IN" dirty="0"/>
          </a:p>
        </p:txBody>
      </p:sp>
    </p:spTree>
    <p:extLst>
      <p:ext uri="{BB962C8B-B14F-4D97-AF65-F5344CB8AC3E}">
        <p14:creationId xmlns:p14="http://schemas.microsoft.com/office/powerpoint/2010/main" val="3511550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77" y="1"/>
            <a:ext cx="12124623" cy="981776"/>
          </a:xfrm>
        </p:spPr>
        <p:txBody>
          <a:bodyPr/>
          <a:lstStyle/>
          <a:p>
            <a:r>
              <a:rPr lang="en-US" b="1" u="sng" dirty="0" smtClean="0">
                <a:solidFill>
                  <a:srgbClr val="7030A0"/>
                </a:solidFill>
              </a:rPr>
              <a:t>Steps in EIA</a:t>
            </a:r>
            <a:endParaRPr lang="en-IN" dirty="0"/>
          </a:p>
        </p:txBody>
      </p:sp>
      <p:sp>
        <p:nvSpPr>
          <p:cNvPr id="3" name="Content Placeholder 2"/>
          <p:cNvSpPr>
            <a:spLocks noGrp="1"/>
          </p:cNvSpPr>
          <p:nvPr>
            <p:ph idx="1"/>
          </p:nvPr>
        </p:nvSpPr>
        <p:spPr>
          <a:xfrm>
            <a:off x="145180" y="1142230"/>
            <a:ext cx="11819021" cy="5547327"/>
          </a:xfrm>
        </p:spPr>
        <p:txBody>
          <a:bodyPr/>
          <a:lstStyle/>
          <a:p>
            <a:r>
              <a:rPr lang="en-US" dirty="0" smtClean="0"/>
              <a:t>We </a:t>
            </a:r>
            <a:r>
              <a:rPr lang="en-US" dirty="0"/>
              <a:t>will explore the Environmental Impact Assessment Process (EIA) and why it matters</a:t>
            </a:r>
            <a:r>
              <a:rPr lang="en-US" dirty="0" smtClean="0"/>
              <a:t>.</a:t>
            </a:r>
          </a:p>
          <a:p>
            <a:r>
              <a:rPr lang="en-US" b="1" dirty="0"/>
              <a:t>What Is the Environmental Impact Assessment Process?</a:t>
            </a:r>
            <a:endParaRPr lang="en-US" dirty="0"/>
          </a:p>
          <a:p>
            <a:pPr algn="just"/>
            <a:r>
              <a:rPr lang="en-US" dirty="0"/>
              <a:t>Environmental Impact Assessment (EIA) is a systematic process in civil engineering </a:t>
            </a:r>
            <a:r>
              <a:rPr lang="en-US" u="sng" dirty="0">
                <a:solidFill>
                  <a:srgbClr val="00B050"/>
                </a:solidFill>
              </a:rPr>
              <a:t>to evaluate the potential environmental effects of proposed projects, plans, or developments</a:t>
            </a:r>
            <a:r>
              <a:rPr lang="en-US" dirty="0" smtClean="0"/>
              <a:t>.</a:t>
            </a:r>
          </a:p>
          <a:p>
            <a:pPr algn="just"/>
            <a:endParaRPr lang="en-US" dirty="0"/>
          </a:p>
          <a:p>
            <a:pPr algn="just"/>
            <a:r>
              <a:rPr lang="en-US" dirty="0"/>
              <a:t>The primary purpose of EIA is to ensure that </a:t>
            </a:r>
            <a:r>
              <a:rPr lang="en-US" u="sng" dirty="0">
                <a:solidFill>
                  <a:srgbClr val="00B050"/>
                </a:solidFill>
              </a:rPr>
              <a:t>any undertaking that may impact the environment is thoroughly assessed before implementation</a:t>
            </a:r>
            <a:r>
              <a:rPr lang="en-US" dirty="0"/>
              <a:t>. </a:t>
            </a:r>
            <a:endParaRPr lang="en-US" dirty="0" smtClean="0"/>
          </a:p>
          <a:p>
            <a:pPr algn="just"/>
            <a:endParaRPr lang="en-US" dirty="0" smtClean="0"/>
          </a:p>
          <a:p>
            <a:pPr algn="just"/>
            <a:r>
              <a:rPr lang="en-US" dirty="0" smtClean="0"/>
              <a:t>This </a:t>
            </a:r>
            <a:r>
              <a:rPr lang="en-US" dirty="0"/>
              <a:t>process aims </a:t>
            </a:r>
            <a:r>
              <a:rPr lang="en-US" u="sng" dirty="0">
                <a:solidFill>
                  <a:srgbClr val="00B050"/>
                </a:solidFill>
              </a:rPr>
              <a:t>to identify, predict, and mitigate the adverse environmental effects</a:t>
            </a:r>
            <a:r>
              <a:rPr lang="en-US" dirty="0"/>
              <a:t> while highlighting potential positive impacts.</a:t>
            </a:r>
          </a:p>
          <a:p>
            <a:endParaRPr lang="en-IN" dirty="0"/>
          </a:p>
        </p:txBody>
      </p:sp>
    </p:spTree>
    <p:extLst>
      <p:ext uri="{BB962C8B-B14F-4D97-AF65-F5344CB8AC3E}">
        <p14:creationId xmlns:p14="http://schemas.microsoft.com/office/powerpoint/2010/main" val="29734807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1. Types of Predictions in EIA</a:t>
            </a:r>
            <a:br>
              <a:rPr lang="en-IN" b="1" dirty="0"/>
            </a:br>
            <a:endParaRPr lang="en-IN" dirty="0"/>
          </a:p>
        </p:txBody>
      </p:sp>
      <p:sp>
        <p:nvSpPr>
          <p:cNvPr id="3" name="Content Placeholder 2"/>
          <p:cNvSpPr>
            <a:spLocks noGrp="1"/>
          </p:cNvSpPr>
          <p:nvPr>
            <p:ph idx="1"/>
          </p:nvPr>
        </p:nvSpPr>
        <p:spPr>
          <a:xfrm>
            <a:off x="307818" y="1330858"/>
            <a:ext cx="11579382" cy="5314385"/>
          </a:xfrm>
        </p:spPr>
        <p:txBody>
          <a:bodyPr>
            <a:normAutofit/>
          </a:bodyPr>
          <a:lstStyle/>
          <a:p>
            <a:r>
              <a:rPr lang="en-US" b="1" dirty="0"/>
              <a:t>B. Social &amp; Economic Predictions</a:t>
            </a:r>
          </a:p>
          <a:p>
            <a:r>
              <a:rPr lang="en-US" dirty="0"/>
              <a:t>✅ </a:t>
            </a:r>
            <a:r>
              <a:rPr lang="en-US" b="1" dirty="0"/>
              <a:t>Population Displacement Prediction</a:t>
            </a:r>
            <a:r>
              <a:rPr lang="en-US" dirty="0"/>
              <a:t> – Identifies how many people will be affected by land acquisition or resettlement.</a:t>
            </a:r>
            <a:br>
              <a:rPr lang="en-US" dirty="0"/>
            </a:br>
            <a:r>
              <a:rPr lang="en-US" dirty="0"/>
              <a:t>✅ </a:t>
            </a:r>
            <a:r>
              <a:rPr lang="en-US" b="1" dirty="0"/>
              <a:t>Health Impact Prediction</a:t>
            </a:r>
            <a:r>
              <a:rPr lang="en-US" dirty="0"/>
              <a:t> – Assesses the risk of diseases due to </a:t>
            </a:r>
            <a:r>
              <a:rPr lang="en-US" b="1" dirty="0"/>
              <a:t>air pollution, water contamination, or industrial waste</a:t>
            </a:r>
            <a:r>
              <a:rPr lang="en-US" dirty="0"/>
              <a:t>.</a:t>
            </a:r>
            <a:br>
              <a:rPr lang="en-US" dirty="0"/>
            </a:br>
            <a:r>
              <a:rPr lang="en-US" dirty="0"/>
              <a:t>✅ </a:t>
            </a:r>
            <a:r>
              <a:rPr lang="en-US" b="1" dirty="0"/>
              <a:t>Economic Impact Prediction</a:t>
            </a:r>
            <a:r>
              <a:rPr lang="en-US" dirty="0"/>
              <a:t> – Forecasts </a:t>
            </a:r>
            <a:r>
              <a:rPr lang="en-US" b="1" dirty="0"/>
              <a:t>employment generation, GDP contribution, and livelihood changes</a:t>
            </a:r>
            <a:r>
              <a:rPr lang="en-US" dirty="0"/>
              <a:t>.</a:t>
            </a:r>
          </a:p>
          <a:p>
            <a:r>
              <a:rPr lang="en-US" b="1" dirty="0"/>
              <a:t>C. Climate Change Predictions</a:t>
            </a:r>
          </a:p>
          <a:p>
            <a:r>
              <a:rPr lang="en-US" dirty="0"/>
              <a:t>✅ </a:t>
            </a:r>
            <a:r>
              <a:rPr lang="en-US" b="1" dirty="0"/>
              <a:t>Carbon Footprint Estimation</a:t>
            </a:r>
            <a:r>
              <a:rPr lang="en-US" dirty="0"/>
              <a:t> – Predicts the amount of </a:t>
            </a:r>
            <a:r>
              <a:rPr lang="en-US" b="1" dirty="0"/>
              <a:t>CO₂ and other greenhouse gases (GHGs) emitted</a:t>
            </a:r>
            <a:r>
              <a:rPr lang="en-US" dirty="0"/>
              <a:t>.</a:t>
            </a:r>
            <a:br>
              <a:rPr lang="en-US" dirty="0"/>
            </a:br>
            <a:r>
              <a:rPr lang="en-US" dirty="0"/>
              <a:t>✅ </a:t>
            </a:r>
            <a:r>
              <a:rPr lang="en-US" b="1" dirty="0"/>
              <a:t>Temperature &amp; Rainfall Pattern Changes</a:t>
            </a:r>
            <a:r>
              <a:rPr lang="en-US" dirty="0"/>
              <a:t> – Uses </a:t>
            </a:r>
            <a:r>
              <a:rPr lang="en-US" b="1" dirty="0"/>
              <a:t>climate models</a:t>
            </a:r>
            <a:r>
              <a:rPr lang="en-US" dirty="0"/>
              <a:t> to estimate the impact on local and regional weather conditions.</a:t>
            </a:r>
          </a:p>
          <a:p>
            <a:endParaRPr lang="en-IN" dirty="0"/>
          </a:p>
        </p:txBody>
      </p:sp>
    </p:spTree>
    <p:extLst>
      <p:ext uri="{BB962C8B-B14F-4D97-AF65-F5344CB8AC3E}">
        <p14:creationId xmlns:p14="http://schemas.microsoft.com/office/powerpoint/2010/main" val="19631473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 Methods Used for Prediction</a:t>
            </a:r>
            <a:br>
              <a:rPr lang="en-IN" b="1"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 </a:t>
            </a:r>
            <a:r>
              <a:rPr lang="en-IN" b="1" dirty="0"/>
              <a:t>Mathematical &amp; Statistical Models</a:t>
            </a:r>
            <a:r>
              <a:rPr lang="en-IN" dirty="0"/>
              <a:t> – Examples:</a:t>
            </a:r>
          </a:p>
          <a:p>
            <a:r>
              <a:rPr lang="en-IN" b="1" dirty="0"/>
              <a:t>AERMOD</a:t>
            </a:r>
            <a:r>
              <a:rPr lang="en-IN" dirty="0"/>
              <a:t> (Air Quality Prediction)</a:t>
            </a:r>
          </a:p>
          <a:p>
            <a:r>
              <a:rPr lang="en-IN" b="1" dirty="0"/>
              <a:t>WEAP</a:t>
            </a:r>
            <a:r>
              <a:rPr lang="en-IN" dirty="0"/>
              <a:t> (Water Quality &amp; Availability Forecasting)</a:t>
            </a:r>
          </a:p>
          <a:p>
            <a:r>
              <a:rPr lang="en-IN" b="1" dirty="0"/>
              <a:t>GIS &amp; Remote Sensing</a:t>
            </a:r>
            <a:r>
              <a:rPr lang="en-IN" dirty="0"/>
              <a:t> (Land Use &amp; Deforestation Monitoring)</a:t>
            </a:r>
          </a:p>
          <a:p>
            <a:r>
              <a:rPr lang="en-IN" dirty="0"/>
              <a:t>📌 </a:t>
            </a:r>
            <a:r>
              <a:rPr lang="en-IN" b="1" dirty="0"/>
              <a:t>Baseline Data Comparison</a:t>
            </a:r>
            <a:r>
              <a:rPr lang="en-IN" dirty="0"/>
              <a:t> – Comparing </a:t>
            </a:r>
            <a:r>
              <a:rPr lang="en-IN" b="1" dirty="0"/>
              <a:t>past environmental conditions</a:t>
            </a:r>
            <a:r>
              <a:rPr lang="en-IN" dirty="0"/>
              <a:t> with expected project changes.</a:t>
            </a:r>
          </a:p>
          <a:p>
            <a:r>
              <a:rPr lang="en-IN" dirty="0"/>
              <a:t>📌 </a:t>
            </a:r>
            <a:r>
              <a:rPr lang="en-IN" b="1" dirty="0"/>
              <a:t>Expert Opinion &amp; Case Studies</a:t>
            </a:r>
            <a:r>
              <a:rPr lang="en-IN" dirty="0"/>
              <a:t> – Using experiences from similar projects to predict possible impacts.</a:t>
            </a:r>
          </a:p>
          <a:p>
            <a:r>
              <a:rPr lang="en-IN" dirty="0"/>
              <a:t>📌 </a:t>
            </a:r>
            <a:r>
              <a:rPr lang="en-IN" b="1" dirty="0"/>
              <a:t>Simulation Techniques</a:t>
            </a:r>
            <a:r>
              <a:rPr lang="en-IN" dirty="0"/>
              <a:t> – Computer-based </a:t>
            </a:r>
            <a:r>
              <a:rPr lang="en-IN" dirty="0" err="1"/>
              <a:t>modeling</a:t>
            </a:r>
            <a:r>
              <a:rPr lang="en-IN" dirty="0"/>
              <a:t> to simulate </a:t>
            </a:r>
            <a:r>
              <a:rPr lang="en-IN" b="1" dirty="0"/>
              <a:t>future scenarios</a:t>
            </a:r>
            <a:r>
              <a:rPr lang="en-IN" dirty="0"/>
              <a:t>.</a:t>
            </a:r>
          </a:p>
          <a:p>
            <a:endParaRPr lang="en-IN" dirty="0"/>
          </a:p>
        </p:txBody>
      </p:sp>
    </p:spTree>
    <p:extLst>
      <p:ext uri="{BB962C8B-B14F-4D97-AF65-F5344CB8AC3E}">
        <p14:creationId xmlns:p14="http://schemas.microsoft.com/office/powerpoint/2010/main" val="1864736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3. Example of EIA Prediction – Coal Power Plant</a:t>
            </a:r>
            <a:br>
              <a:rPr lang="en-US" b="1" dirty="0"/>
            </a:br>
            <a:r>
              <a:rPr lang="en-IN" b="1" dirty="0"/>
              <a:t/>
            </a:r>
            <a:br>
              <a:rPr lang="en-IN" b="1" dirty="0"/>
            </a:br>
            <a:endParaRPr lang="en-IN" dirty="0"/>
          </a:p>
        </p:txBody>
      </p:sp>
      <p:sp>
        <p:nvSpPr>
          <p:cNvPr id="3" name="Content Placeholder 2"/>
          <p:cNvSpPr>
            <a:spLocks noGrp="1"/>
          </p:cNvSpPr>
          <p:nvPr>
            <p:ph idx="1"/>
          </p:nvPr>
        </p:nvSpPr>
        <p:spPr/>
        <p:txBody>
          <a:bodyPr>
            <a:normAutofit/>
          </a:bodyPr>
          <a:lstStyle/>
          <a:p>
            <a:r>
              <a:rPr lang="en-US" b="1" dirty="0" smtClean="0"/>
              <a:t>Project</a:t>
            </a:r>
            <a:r>
              <a:rPr lang="en-US" b="1" dirty="0"/>
              <a:t>:</a:t>
            </a:r>
            <a:r>
              <a:rPr lang="en-US" dirty="0"/>
              <a:t> 1000 MW Coal Power Plant</a:t>
            </a:r>
          </a:p>
          <a:p>
            <a:r>
              <a:rPr lang="en-US" dirty="0"/>
              <a:t>✅ </a:t>
            </a:r>
            <a:r>
              <a:rPr lang="en-US" b="1" dirty="0"/>
              <a:t>Air Pollution Prediction</a:t>
            </a:r>
            <a:r>
              <a:rPr lang="en-US" dirty="0"/>
              <a:t> – SO₂ emissions expected to </a:t>
            </a:r>
            <a:r>
              <a:rPr lang="en-US" b="1" dirty="0"/>
              <a:t>increase PM2.5 concentration by 20%</a:t>
            </a:r>
            <a:r>
              <a:rPr lang="en-US" dirty="0"/>
              <a:t> within a 10 km radius.</a:t>
            </a:r>
            <a:br>
              <a:rPr lang="en-US" dirty="0"/>
            </a:br>
            <a:r>
              <a:rPr lang="en-US" dirty="0"/>
              <a:t>✅ </a:t>
            </a:r>
            <a:r>
              <a:rPr lang="en-US" b="1" dirty="0"/>
              <a:t>Water Pollution Prediction</a:t>
            </a:r>
            <a:r>
              <a:rPr lang="en-US" dirty="0"/>
              <a:t> – Heavy metal contamination in </a:t>
            </a:r>
            <a:r>
              <a:rPr lang="en-US" b="1" dirty="0"/>
              <a:t>nearby river exceeding safe limits</a:t>
            </a:r>
            <a:r>
              <a:rPr lang="en-US" dirty="0"/>
              <a:t>.</a:t>
            </a:r>
            <a:br>
              <a:rPr lang="en-US" dirty="0"/>
            </a:br>
            <a:r>
              <a:rPr lang="en-US" dirty="0"/>
              <a:t>✅ </a:t>
            </a:r>
            <a:r>
              <a:rPr lang="en-US" b="1" dirty="0"/>
              <a:t>Health Impact Prediction</a:t>
            </a:r>
            <a:r>
              <a:rPr lang="en-US" dirty="0"/>
              <a:t> – Higher cases of </a:t>
            </a:r>
            <a:r>
              <a:rPr lang="en-US" b="1" dirty="0"/>
              <a:t>respiratory diseases</a:t>
            </a:r>
            <a:r>
              <a:rPr lang="en-US" dirty="0"/>
              <a:t> in nearby communities.</a:t>
            </a:r>
            <a:br>
              <a:rPr lang="en-US" dirty="0"/>
            </a:br>
            <a:r>
              <a:rPr lang="en-US" dirty="0"/>
              <a:t>✅ </a:t>
            </a:r>
            <a:r>
              <a:rPr lang="en-US" b="1" dirty="0"/>
              <a:t>Climate Impact Prediction</a:t>
            </a:r>
            <a:r>
              <a:rPr lang="en-US" dirty="0"/>
              <a:t> – Annual </a:t>
            </a:r>
            <a:r>
              <a:rPr lang="en-US" b="1" dirty="0"/>
              <a:t>carbon emissions of 2 million tons</a:t>
            </a:r>
            <a:r>
              <a:rPr lang="en-US" dirty="0"/>
              <a:t>, contributing to </a:t>
            </a:r>
            <a:r>
              <a:rPr lang="en-US" b="1" dirty="0"/>
              <a:t>global warming</a:t>
            </a:r>
            <a:r>
              <a:rPr lang="en-US" dirty="0"/>
              <a:t>.</a:t>
            </a:r>
          </a:p>
          <a:p>
            <a:endParaRPr lang="en-IN" dirty="0"/>
          </a:p>
        </p:txBody>
      </p:sp>
    </p:spTree>
    <p:extLst>
      <p:ext uri="{BB962C8B-B14F-4D97-AF65-F5344CB8AC3E}">
        <p14:creationId xmlns:p14="http://schemas.microsoft.com/office/powerpoint/2010/main" val="2778307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4. Importance of Prediction in EIA</a:t>
            </a:r>
            <a:br>
              <a:rPr lang="en-IN" b="1" dirty="0"/>
            </a:br>
            <a:endParaRPr lang="en-IN" dirty="0"/>
          </a:p>
        </p:txBody>
      </p:sp>
      <p:sp>
        <p:nvSpPr>
          <p:cNvPr id="3" name="Content Placeholder 2"/>
          <p:cNvSpPr>
            <a:spLocks noGrp="1"/>
          </p:cNvSpPr>
          <p:nvPr>
            <p:ph idx="1"/>
          </p:nvPr>
        </p:nvSpPr>
        <p:spPr/>
        <p:txBody>
          <a:bodyPr/>
          <a:lstStyle/>
          <a:p>
            <a:r>
              <a:rPr lang="en-IN" dirty="0" smtClean="0"/>
              <a:t>🔹 </a:t>
            </a:r>
            <a:r>
              <a:rPr lang="en-IN" b="1" dirty="0"/>
              <a:t>Helps in Informed Decision-Making</a:t>
            </a:r>
            <a:r>
              <a:rPr lang="en-IN" dirty="0"/>
              <a:t> – Avoids environmentally destructive projects.</a:t>
            </a:r>
            <a:br>
              <a:rPr lang="en-IN" dirty="0"/>
            </a:br>
            <a:r>
              <a:rPr lang="en-IN" dirty="0"/>
              <a:t>🔹 </a:t>
            </a:r>
            <a:r>
              <a:rPr lang="en-IN" b="1" dirty="0"/>
              <a:t>Enables Effective Mitigation</a:t>
            </a:r>
            <a:r>
              <a:rPr lang="en-IN" dirty="0"/>
              <a:t> – Helps plan pollution control, afforestation, and rehabilitation programs.</a:t>
            </a:r>
            <a:br>
              <a:rPr lang="en-IN" dirty="0"/>
            </a:br>
            <a:r>
              <a:rPr lang="en-IN" dirty="0"/>
              <a:t>🔹 </a:t>
            </a:r>
            <a:r>
              <a:rPr lang="en-IN" b="1" dirty="0"/>
              <a:t>Prevents Environmental Disasters</a:t>
            </a:r>
            <a:r>
              <a:rPr lang="en-IN" dirty="0"/>
              <a:t> – Forecasts risks like </a:t>
            </a:r>
            <a:r>
              <a:rPr lang="en-IN" b="1" dirty="0"/>
              <a:t>flooding, landslides, or water shortages</a:t>
            </a:r>
            <a:r>
              <a:rPr lang="en-IN" dirty="0"/>
              <a:t>.</a:t>
            </a:r>
            <a:br>
              <a:rPr lang="en-IN" dirty="0"/>
            </a:br>
            <a:r>
              <a:rPr lang="en-IN" dirty="0"/>
              <a:t>🔹 </a:t>
            </a:r>
            <a:r>
              <a:rPr lang="en-IN" b="1" dirty="0"/>
              <a:t>Ensures Compliance with Regulations</a:t>
            </a:r>
            <a:r>
              <a:rPr lang="en-IN" dirty="0"/>
              <a:t> – Meets environmental standards set by </a:t>
            </a:r>
            <a:r>
              <a:rPr lang="en-IN" b="1" dirty="0" err="1"/>
              <a:t>MoEFCC</a:t>
            </a:r>
            <a:r>
              <a:rPr lang="en-IN" b="1" dirty="0"/>
              <a:t>, CPCB, and SEIAA</a:t>
            </a:r>
            <a:r>
              <a:rPr lang="en-IN" dirty="0"/>
              <a:t>.</a:t>
            </a:r>
          </a:p>
          <a:p>
            <a:endParaRPr lang="en-IN" dirty="0"/>
          </a:p>
        </p:txBody>
      </p:sp>
    </p:spTree>
    <p:extLst>
      <p:ext uri="{BB962C8B-B14F-4D97-AF65-F5344CB8AC3E}">
        <p14:creationId xmlns:p14="http://schemas.microsoft.com/office/powerpoint/2010/main" val="3200781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and Mitigation</a:t>
            </a:r>
            <a:r>
              <a:rPr lang="en-IN" dirty="0"/>
              <a:t/>
            </a:r>
            <a:br>
              <a:rPr lang="en-IN" dirty="0"/>
            </a:br>
            <a:endParaRPr lang="en-IN" dirty="0"/>
          </a:p>
        </p:txBody>
      </p:sp>
      <p:sp>
        <p:nvSpPr>
          <p:cNvPr id="3" name="Content Placeholder 2"/>
          <p:cNvSpPr>
            <a:spLocks noGrp="1"/>
          </p:cNvSpPr>
          <p:nvPr>
            <p:ph idx="1"/>
          </p:nvPr>
        </p:nvSpPr>
        <p:spPr/>
        <p:txBody>
          <a:bodyPr/>
          <a:lstStyle/>
          <a:p>
            <a:r>
              <a:rPr lang="en-US" b="1" dirty="0"/>
              <a:t>Evaluation and Mitigation in Environmental Impact Assessment (EIA)</a:t>
            </a:r>
          </a:p>
          <a:p>
            <a:r>
              <a:rPr lang="en-US" b="1" dirty="0"/>
              <a:t>1. Evaluation in EIA</a:t>
            </a:r>
          </a:p>
          <a:p>
            <a:r>
              <a:rPr lang="en-US" b="1" dirty="0"/>
              <a:t>Evaluation</a:t>
            </a:r>
            <a:r>
              <a:rPr lang="en-US" dirty="0"/>
              <a:t> in EIA involves analyzing the </a:t>
            </a:r>
            <a:r>
              <a:rPr lang="en-US" b="1" dirty="0"/>
              <a:t>predicted environmental, social, and economic impacts</a:t>
            </a:r>
            <a:r>
              <a:rPr lang="en-US" dirty="0"/>
              <a:t> of a project to determine its </a:t>
            </a:r>
            <a:r>
              <a:rPr lang="en-US" b="1" dirty="0"/>
              <a:t>overall acceptability</a:t>
            </a:r>
            <a:r>
              <a:rPr lang="en-US" dirty="0"/>
              <a:t> and identify necessary </a:t>
            </a:r>
            <a:r>
              <a:rPr lang="en-US" b="1" dirty="0"/>
              <a:t>mitigation measures</a:t>
            </a:r>
            <a:r>
              <a:rPr lang="en-US" dirty="0" smtClean="0"/>
              <a:t>.</a:t>
            </a:r>
          </a:p>
          <a:p>
            <a:r>
              <a:rPr lang="en-US" b="1" dirty="0"/>
              <a:t>2. Mitigation Measures in EIA</a:t>
            </a:r>
          </a:p>
          <a:p>
            <a:r>
              <a:rPr lang="en-US" b="1" dirty="0"/>
              <a:t>Mitigation</a:t>
            </a:r>
            <a:r>
              <a:rPr lang="en-US" dirty="0"/>
              <a:t> refers to strategies to </a:t>
            </a:r>
            <a:r>
              <a:rPr lang="en-US" b="1" dirty="0"/>
              <a:t>reduce, prevent, or compensate</a:t>
            </a:r>
            <a:r>
              <a:rPr lang="en-US" dirty="0"/>
              <a:t> for adverse environmental impacts identified during the evaluation stage.</a:t>
            </a:r>
          </a:p>
          <a:p>
            <a:endParaRPr lang="en-US" dirty="0"/>
          </a:p>
          <a:p>
            <a:endParaRPr lang="en-IN" dirty="0"/>
          </a:p>
        </p:txBody>
      </p:sp>
    </p:spTree>
    <p:extLst>
      <p:ext uri="{BB962C8B-B14F-4D97-AF65-F5344CB8AC3E}">
        <p14:creationId xmlns:p14="http://schemas.microsoft.com/office/powerpoint/2010/main" val="2578301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29" y="102574"/>
            <a:ext cx="10515600" cy="1325563"/>
          </a:xfrm>
        </p:spPr>
        <p:txBody>
          <a:bodyPr/>
          <a:lstStyle/>
          <a:p>
            <a:r>
              <a:rPr lang="en-US" b="1" dirty="0"/>
              <a:t>A. Key Aspects of Evaluation</a:t>
            </a:r>
            <a:br>
              <a:rPr lang="en-US" b="1" dirty="0"/>
            </a:br>
            <a:endParaRPr lang="en-IN" dirty="0"/>
          </a:p>
        </p:txBody>
      </p:sp>
      <p:sp>
        <p:nvSpPr>
          <p:cNvPr id="3" name="Content Placeholder 2"/>
          <p:cNvSpPr>
            <a:spLocks noGrp="1"/>
          </p:cNvSpPr>
          <p:nvPr>
            <p:ph idx="1"/>
          </p:nvPr>
        </p:nvSpPr>
        <p:spPr>
          <a:xfrm>
            <a:off x="132029" y="1155669"/>
            <a:ext cx="11764224" cy="5562002"/>
          </a:xfrm>
        </p:spPr>
        <p:txBody>
          <a:bodyPr>
            <a:normAutofit fontScale="77500" lnSpcReduction="20000"/>
          </a:bodyPr>
          <a:lstStyle/>
          <a:p>
            <a:r>
              <a:rPr lang="en-US" dirty="0" smtClean="0"/>
              <a:t>✅ </a:t>
            </a:r>
            <a:r>
              <a:rPr lang="en-US" b="1" dirty="0"/>
              <a:t>Comparison with Environmental Standards</a:t>
            </a:r>
            <a:endParaRPr lang="en-US" dirty="0"/>
          </a:p>
          <a:p>
            <a:r>
              <a:rPr lang="en-US" dirty="0"/>
              <a:t>Ensures compliance with laws such as </a:t>
            </a:r>
            <a:r>
              <a:rPr lang="en-US" b="1" dirty="0"/>
              <a:t>Air Act (1981), Water Act (1974), and EIA Notification (2006)</a:t>
            </a:r>
            <a:r>
              <a:rPr lang="en-US" dirty="0"/>
              <a:t>.</a:t>
            </a:r>
          </a:p>
          <a:p>
            <a:r>
              <a:rPr lang="en-US" dirty="0"/>
              <a:t>Example: Industrial projects must meet </a:t>
            </a:r>
            <a:r>
              <a:rPr lang="en-US" b="1" dirty="0"/>
              <a:t>CPCB (Central Pollution Control Board) emission standards</a:t>
            </a:r>
            <a:r>
              <a:rPr lang="en-US" dirty="0"/>
              <a:t>.</a:t>
            </a:r>
          </a:p>
          <a:p>
            <a:r>
              <a:rPr lang="en-US" dirty="0"/>
              <a:t>✅ </a:t>
            </a:r>
            <a:r>
              <a:rPr lang="en-US" b="1" dirty="0"/>
              <a:t>Significance of Impacts</a:t>
            </a:r>
            <a:endParaRPr lang="en-US" dirty="0"/>
          </a:p>
          <a:p>
            <a:r>
              <a:rPr lang="en-US" dirty="0"/>
              <a:t>Categorizing impacts as </a:t>
            </a:r>
            <a:r>
              <a:rPr lang="en-US" b="1" dirty="0"/>
              <a:t>high, moderate, or low</a:t>
            </a:r>
            <a:r>
              <a:rPr lang="en-US" dirty="0"/>
              <a:t> based on </a:t>
            </a:r>
            <a:r>
              <a:rPr lang="en-US" b="1" dirty="0"/>
              <a:t>extent, duration, and reversibility</a:t>
            </a:r>
            <a:r>
              <a:rPr lang="en-US" dirty="0"/>
              <a:t>.</a:t>
            </a:r>
          </a:p>
          <a:p>
            <a:r>
              <a:rPr lang="en-US" dirty="0"/>
              <a:t>Example: </a:t>
            </a:r>
            <a:r>
              <a:rPr lang="en-US" b="1" dirty="0"/>
              <a:t>Deforestation for a highway project</a:t>
            </a:r>
            <a:r>
              <a:rPr lang="en-US" dirty="0"/>
              <a:t> may have </a:t>
            </a:r>
            <a:r>
              <a:rPr lang="en-US" b="1" dirty="0"/>
              <a:t>high biodiversity loss</a:t>
            </a:r>
            <a:r>
              <a:rPr lang="en-US" dirty="0"/>
              <a:t> but </a:t>
            </a:r>
            <a:r>
              <a:rPr lang="en-US" b="1" dirty="0"/>
              <a:t>low impact on air quality</a:t>
            </a:r>
            <a:r>
              <a:rPr lang="en-US" dirty="0"/>
              <a:t>.</a:t>
            </a:r>
          </a:p>
          <a:p>
            <a:r>
              <a:rPr lang="en-US" dirty="0"/>
              <a:t>✅ </a:t>
            </a:r>
            <a:r>
              <a:rPr lang="en-US" b="1" dirty="0"/>
              <a:t>Cost-Benefit Analysis</a:t>
            </a:r>
            <a:endParaRPr lang="en-US" dirty="0"/>
          </a:p>
          <a:p>
            <a:r>
              <a:rPr lang="en-US" dirty="0"/>
              <a:t>Balances environmental damage with </a:t>
            </a:r>
            <a:r>
              <a:rPr lang="en-US" b="1" dirty="0"/>
              <a:t>economic and social benefits</a:t>
            </a:r>
            <a:r>
              <a:rPr lang="en-US" dirty="0"/>
              <a:t> of the project.</a:t>
            </a:r>
          </a:p>
          <a:p>
            <a:r>
              <a:rPr lang="en-US" dirty="0"/>
              <a:t>Example: A </a:t>
            </a:r>
            <a:r>
              <a:rPr lang="en-US" b="1" dirty="0"/>
              <a:t>hydropower dam</a:t>
            </a:r>
            <a:r>
              <a:rPr lang="en-US" dirty="0"/>
              <a:t> provides </a:t>
            </a:r>
            <a:r>
              <a:rPr lang="en-US" b="1" dirty="0"/>
              <a:t>renewable energy</a:t>
            </a:r>
            <a:r>
              <a:rPr lang="en-US" dirty="0"/>
              <a:t> but may cause </a:t>
            </a:r>
            <a:r>
              <a:rPr lang="en-US" b="1" dirty="0"/>
              <a:t>loss of aquatic ecosystems</a:t>
            </a:r>
            <a:r>
              <a:rPr lang="en-US" dirty="0"/>
              <a:t>.</a:t>
            </a:r>
          </a:p>
          <a:p>
            <a:r>
              <a:rPr lang="en-US" dirty="0"/>
              <a:t>✅ </a:t>
            </a:r>
            <a:r>
              <a:rPr lang="en-US" b="1" dirty="0"/>
              <a:t>Public &amp; Expert Review</a:t>
            </a:r>
            <a:endParaRPr lang="en-US" dirty="0"/>
          </a:p>
          <a:p>
            <a:r>
              <a:rPr lang="en-US" dirty="0"/>
              <a:t>Public hearings and expert opinions help refine the evaluation process.</a:t>
            </a:r>
          </a:p>
          <a:p>
            <a:r>
              <a:rPr lang="en-US" dirty="0"/>
              <a:t>Example: The </a:t>
            </a:r>
            <a:r>
              <a:rPr lang="en-US" b="1" dirty="0" err="1"/>
              <a:t>Sterlite</a:t>
            </a:r>
            <a:r>
              <a:rPr lang="en-US" b="1" dirty="0"/>
              <a:t> Copper Plant</a:t>
            </a:r>
            <a:r>
              <a:rPr lang="en-US" dirty="0"/>
              <a:t> faced closure after public protests over pollution.</a:t>
            </a:r>
          </a:p>
          <a:p>
            <a:endParaRPr lang="en-IN" dirty="0"/>
          </a:p>
        </p:txBody>
      </p:sp>
    </p:spTree>
    <p:extLst>
      <p:ext uri="{BB962C8B-B14F-4D97-AF65-F5344CB8AC3E}">
        <p14:creationId xmlns:p14="http://schemas.microsoft.com/office/powerpoint/2010/main" val="3394188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414"/>
            <a:ext cx="10515600" cy="1119643"/>
          </a:xfrm>
        </p:spPr>
        <p:txBody>
          <a:bodyPr>
            <a:normAutofit fontScale="90000"/>
          </a:bodyPr>
          <a:lstStyle/>
          <a:p>
            <a:r>
              <a:rPr lang="en-US" b="1" dirty="0"/>
              <a:t>A. Types of Mitigation Measures</a:t>
            </a:r>
            <a:br>
              <a:rPr lang="en-US" b="1" dirty="0"/>
            </a:br>
            <a:endParaRPr lang="en-IN" dirty="0"/>
          </a:p>
        </p:txBody>
      </p:sp>
      <p:sp>
        <p:nvSpPr>
          <p:cNvPr id="3" name="Content Placeholder 2"/>
          <p:cNvSpPr>
            <a:spLocks noGrp="1"/>
          </p:cNvSpPr>
          <p:nvPr>
            <p:ph idx="1"/>
          </p:nvPr>
        </p:nvSpPr>
        <p:spPr>
          <a:xfrm>
            <a:off x="0" y="793530"/>
            <a:ext cx="12086376" cy="5915088"/>
          </a:xfrm>
        </p:spPr>
        <p:txBody>
          <a:bodyPr>
            <a:normAutofit fontScale="92500" lnSpcReduction="10000"/>
          </a:bodyPr>
          <a:lstStyle/>
          <a:p>
            <a:r>
              <a:rPr lang="en-US" b="1" dirty="0" smtClean="0"/>
              <a:t>A.1</a:t>
            </a:r>
            <a:r>
              <a:rPr lang="en-US" b="1" dirty="0"/>
              <a:t>. Avoidance Measures</a:t>
            </a:r>
          </a:p>
          <a:p>
            <a:r>
              <a:rPr lang="en-US" dirty="0"/>
              <a:t>Completely </a:t>
            </a:r>
            <a:r>
              <a:rPr lang="en-US" b="1" dirty="0"/>
              <a:t>avoiding harmful activities</a:t>
            </a:r>
            <a:r>
              <a:rPr lang="en-US" dirty="0"/>
              <a:t> or choosing </a:t>
            </a:r>
            <a:r>
              <a:rPr lang="en-US" b="1" dirty="0"/>
              <a:t>alternative project sites</a:t>
            </a:r>
            <a:r>
              <a:rPr lang="en-US" dirty="0"/>
              <a:t>.</a:t>
            </a:r>
          </a:p>
          <a:p>
            <a:r>
              <a:rPr lang="en-US" dirty="0"/>
              <a:t>Example: A </a:t>
            </a:r>
            <a:r>
              <a:rPr lang="en-US" b="1" dirty="0"/>
              <a:t>wildlife sanctuary is avoided</a:t>
            </a:r>
            <a:r>
              <a:rPr lang="en-US" dirty="0"/>
              <a:t> when planning a highway route.</a:t>
            </a:r>
          </a:p>
          <a:p>
            <a:r>
              <a:rPr lang="en-US" b="1" dirty="0"/>
              <a:t>A.2. Minimization Measures</a:t>
            </a:r>
          </a:p>
          <a:p>
            <a:r>
              <a:rPr lang="en-US" b="1" dirty="0"/>
              <a:t>Reducing the scale or intensity</a:t>
            </a:r>
            <a:r>
              <a:rPr lang="en-US" dirty="0"/>
              <a:t> of adverse impacts.</a:t>
            </a:r>
          </a:p>
          <a:p>
            <a:r>
              <a:rPr lang="en-US" dirty="0"/>
              <a:t>Example: </a:t>
            </a:r>
            <a:r>
              <a:rPr lang="en-US" b="1" dirty="0"/>
              <a:t>Installing air pollution control devices</a:t>
            </a:r>
            <a:r>
              <a:rPr lang="en-US" dirty="0"/>
              <a:t> in power plants to reduce emissions.</a:t>
            </a:r>
          </a:p>
          <a:p>
            <a:r>
              <a:rPr lang="en-US" b="1" dirty="0"/>
              <a:t>A.3. Restoration Measures</a:t>
            </a:r>
          </a:p>
          <a:p>
            <a:r>
              <a:rPr lang="en-US" b="1" dirty="0"/>
              <a:t>Rehabilitating ecosystems</a:t>
            </a:r>
            <a:r>
              <a:rPr lang="en-US" dirty="0"/>
              <a:t> affected by development projects.</a:t>
            </a:r>
          </a:p>
          <a:p>
            <a:r>
              <a:rPr lang="en-US" dirty="0"/>
              <a:t>Example: </a:t>
            </a:r>
            <a:r>
              <a:rPr lang="en-US" b="1" dirty="0"/>
              <a:t>Afforestation programs</a:t>
            </a:r>
            <a:r>
              <a:rPr lang="en-US" dirty="0"/>
              <a:t> after deforestation for a mining project.</a:t>
            </a:r>
          </a:p>
          <a:p>
            <a:r>
              <a:rPr lang="en-US" b="1" dirty="0"/>
              <a:t>A.4. Compensation (Offset) Measures</a:t>
            </a:r>
          </a:p>
          <a:p>
            <a:r>
              <a:rPr lang="en-US" b="1" dirty="0"/>
              <a:t>Providing alternatives</a:t>
            </a:r>
            <a:r>
              <a:rPr lang="en-US" dirty="0"/>
              <a:t> or benefits to affected communities and ecosystems.</a:t>
            </a:r>
          </a:p>
          <a:p>
            <a:r>
              <a:rPr lang="en-US" dirty="0"/>
              <a:t>Example: </a:t>
            </a:r>
            <a:r>
              <a:rPr lang="en-US" b="1" dirty="0"/>
              <a:t>Providing alternative water sources</a:t>
            </a:r>
            <a:r>
              <a:rPr lang="en-US" dirty="0"/>
              <a:t> for communities affected by groundwater depletion.</a:t>
            </a:r>
          </a:p>
          <a:p>
            <a:endParaRPr lang="en-IN" dirty="0"/>
          </a:p>
        </p:txBody>
      </p:sp>
    </p:spTree>
    <p:extLst>
      <p:ext uri="{BB962C8B-B14F-4D97-AF65-F5344CB8AC3E}">
        <p14:creationId xmlns:p14="http://schemas.microsoft.com/office/powerpoint/2010/main" val="38562443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latin typeface="Arial" panose="020B0604020202020204" pitchFamily="34" charset="0"/>
              </a:rPr>
              <a:t>B. Examples of Mitigation Measures in Different Sectors</a:t>
            </a:r>
            <a:br>
              <a:rPr lang="en-US" altLang="en-US" b="1" dirty="0">
                <a:latin typeface="Arial" panose="020B0604020202020204" pitchFamily="34" charset="0"/>
              </a:rPr>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2018182"/>
              </p:ext>
            </p:extLst>
          </p:nvPr>
        </p:nvGraphicFramePr>
        <p:xfrm>
          <a:off x="385527" y="1994594"/>
          <a:ext cx="10515600" cy="3017520"/>
        </p:xfrm>
        <a:graphic>
          <a:graphicData uri="http://schemas.openxmlformats.org/drawingml/2006/table">
            <a:tbl>
              <a:tblPr/>
              <a:tblGrid>
                <a:gridCol w="3505200">
                  <a:extLst>
                    <a:ext uri="{9D8B030D-6E8A-4147-A177-3AD203B41FA5}">
                      <a16:colId xmlns:a16="http://schemas.microsoft.com/office/drawing/2014/main" val="1611496147"/>
                    </a:ext>
                  </a:extLst>
                </a:gridCol>
                <a:gridCol w="3505200">
                  <a:extLst>
                    <a:ext uri="{9D8B030D-6E8A-4147-A177-3AD203B41FA5}">
                      <a16:colId xmlns:a16="http://schemas.microsoft.com/office/drawing/2014/main" val="649647472"/>
                    </a:ext>
                  </a:extLst>
                </a:gridCol>
                <a:gridCol w="3505200">
                  <a:extLst>
                    <a:ext uri="{9D8B030D-6E8A-4147-A177-3AD203B41FA5}">
                      <a16:colId xmlns:a16="http://schemas.microsoft.com/office/drawing/2014/main" val="1649360336"/>
                    </a:ext>
                  </a:extLst>
                </a:gridCol>
              </a:tblGrid>
              <a:tr h="0">
                <a:tc>
                  <a:txBody>
                    <a:bodyPr/>
                    <a:lstStyle/>
                    <a:p>
                      <a:r>
                        <a:rPr lang="en-IN" b="1" dirty="0">
                          <a:solidFill>
                            <a:srgbClr val="7030A0"/>
                          </a:solidFill>
                        </a:rPr>
                        <a:t>Sector</a:t>
                      </a:r>
                      <a:endParaRPr lang="en-IN" dirty="0">
                        <a:solidFill>
                          <a:srgbClr val="7030A0"/>
                        </a:solidFill>
                      </a:endParaRPr>
                    </a:p>
                  </a:txBody>
                  <a:tcPr anchor="ctr">
                    <a:lnL>
                      <a:noFill/>
                    </a:lnL>
                    <a:lnR>
                      <a:noFill/>
                    </a:lnR>
                    <a:lnT>
                      <a:noFill/>
                    </a:lnT>
                    <a:lnB>
                      <a:noFill/>
                    </a:lnB>
                  </a:tcPr>
                </a:tc>
                <a:tc>
                  <a:txBody>
                    <a:bodyPr/>
                    <a:lstStyle/>
                    <a:p>
                      <a:r>
                        <a:rPr lang="en-IN" b="1" dirty="0">
                          <a:solidFill>
                            <a:srgbClr val="7030A0"/>
                          </a:solidFill>
                        </a:rPr>
                        <a:t>Potential Impact</a:t>
                      </a:r>
                      <a:endParaRPr lang="en-IN" dirty="0">
                        <a:solidFill>
                          <a:srgbClr val="7030A0"/>
                        </a:solidFill>
                      </a:endParaRPr>
                    </a:p>
                  </a:txBody>
                  <a:tcPr anchor="ctr">
                    <a:lnL>
                      <a:noFill/>
                    </a:lnL>
                    <a:lnR>
                      <a:noFill/>
                    </a:lnR>
                    <a:lnT>
                      <a:noFill/>
                    </a:lnT>
                    <a:lnB>
                      <a:noFill/>
                    </a:lnB>
                  </a:tcPr>
                </a:tc>
                <a:tc>
                  <a:txBody>
                    <a:bodyPr/>
                    <a:lstStyle/>
                    <a:p>
                      <a:r>
                        <a:rPr lang="en-IN" b="1" dirty="0">
                          <a:solidFill>
                            <a:srgbClr val="7030A0"/>
                          </a:solidFill>
                        </a:rPr>
                        <a:t>Mitigation Measure</a:t>
                      </a:r>
                      <a:endParaRPr lang="en-IN" dirty="0">
                        <a:solidFill>
                          <a:srgbClr val="7030A0"/>
                        </a:solidFill>
                      </a:endParaRPr>
                    </a:p>
                  </a:txBody>
                  <a:tcPr anchor="ctr">
                    <a:lnL>
                      <a:noFill/>
                    </a:lnL>
                    <a:lnR>
                      <a:noFill/>
                    </a:lnR>
                    <a:lnT>
                      <a:noFill/>
                    </a:lnT>
                    <a:lnB>
                      <a:noFill/>
                    </a:lnB>
                  </a:tcPr>
                </a:tc>
                <a:extLst>
                  <a:ext uri="{0D108BD9-81ED-4DB2-BD59-A6C34878D82A}">
                    <a16:rowId xmlns:a16="http://schemas.microsoft.com/office/drawing/2014/main" val="3140606363"/>
                  </a:ext>
                </a:extLst>
              </a:tr>
              <a:tr h="0">
                <a:tc>
                  <a:txBody>
                    <a:bodyPr/>
                    <a:lstStyle/>
                    <a:p>
                      <a:r>
                        <a:rPr lang="en-IN" b="1" dirty="0">
                          <a:solidFill>
                            <a:srgbClr val="7030A0"/>
                          </a:solidFill>
                        </a:rPr>
                        <a:t>Mining</a:t>
                      </a:r>
                      <a:endParaRPr lang="en-IN" dirty="0">
                        <a:solidFill>
                          <a:srgbClr val="7030A0"/>
                        </a:solidFill>
                      </a:endParaRPr>
                    </a:p>
                  </a:txBody>
                  <a:tcPr anchor="ctr">
                    <a:lnL>
                      <a:noFill/>
                    </a:lnL>
                    <a:lnR>
                      <a:noFill/>
                    </a:lnR>
                    <a:lnT>
                      <a:noFill/>
                    </a:lnT>
                    <a:lnB>
                      <a:noFill/>
                    </a:lnB>
                  </a:tcPr>
                </a:tc>
                <a:tc>
                  <a:txBody>
                    <a:bodyPr/>
                    <a:lstStyle/>
                    <a:p>
                      <a:r>
                        <a:rPr lang="en-IN" dirty="0"/>
                        <a:t>Land degradation, deforestation</a:t>
                      </a:r>
                    </a:p>
                  </a:txBody>
                  <a:tcPr anchor="ctr">
                    <a:lnL>
                      <a:noFill/>
                    </a:lnL>
                    <a:lnR>
                      <a:noFill/>
                    </a:lnR>
                    <a:lnT>
                      <a:noFill/>
                    </a:lnT>
                    <a:lnB>
                      <a:noFill/>
                    </a:lnB>
                  </a:tcPr>
                </a:tc>
                <a:tc>
                  <a:txBody>
                    <a:bodyPr/>
                    <a:lstStyle/>
                    <a:p>
                      <a:r>
                        <a:rPr lang="en-IN"/>
                        <a:t>Reforestation, mine reclamation</a:t>
                      </a:r>
                    </a:p>
                  </a:txBody>
                  <a:tcPr anchor="ctr">
                    <a:lnL>
                      <a:noFill/>
                    </a:lnL>
                    <a:lnR>
                      <a:noFill/>
                    </a:lnR>
                    <a:lnT>
                      <a:noFill/>
                    </a:lnT>
                    <a:lnB>
                      <a:noFill/>
                    </a:lnB>
                  </a:tcPr>
                </a:tc>
                <a:extLst>
                  <a:ext uri="{0D108BD9-81ED-4DB2-BD59-A6C34878D82A}">
                    <a16:rowId xmlns:a16="http://schemas.microsoft.com/office/drawing/2014/main" val="1109265763"/>
                  </a:ext>
                </a:extLst>
              </a:tr>
              <a:tr h="0">
                <a:tc>
                  <a:txBody>
                    <a:bodyPr/>
                    <a:lstStyle/>
                    <a:p>
                      <a:r>
                        <a:rPr lang="en-IN" b="1" dirty="0">
                          <a:solidFill>
                            <a:srgbClr val="7030A0"/>
                          </a:solidFill>
                        </a:rPr>
                        <a:t>Thermal Power</a:t>
                      </a:r>
                      <a:endParaRPr lang="en-IN" dirty="0">
                        <a:solidFill>
                          <a:srgbClr val="7030A0"/>
                        </a:solidFill>
                      </a:endParaRPr>
                    </a:p>
                  </a:txBody>
                  <a:tcPr anchor="ctr">
                    <a:lnL>
                      <a:noFill/>
                    </a:lnL>
                    <a:lnR>
                      <a:noFill/>
                    </a:lnR>
                    <a:lnT>
                      <a:noFill/>
                    </a:lnT>
                    <a:lnB>
                      <a:noFill/>
                    </a:lnB>
                  </a:tcPr>
                </a:tc>
                <a:tc>
                  <a:txBody>
                    <a:bodyPr/>
                    <a:lstStyle/>
                    <a:p>
                      <a:r>
                        <a:rPr lang="en-IN"/>
                        <a:t>Air &amp; water pollution</a:t>
                      </a:r>
                    </a:p>
                  </a:txBody>
                  <a:tcPr anchor="ctr">
                    <a:lnL>
                      <a:noFill/>
                    </a:lnL>
                    <a:lnR>
                      <a:noFill/>
                    </a:lnR>
                    <a:lnT>
                      <a:noFill/>
                    </a:lnT>
                    <a:lnB>
                      <a:noFill/>
                    </a:lnB>
                  </a:tcPr>
                </a:tc>
                <a:tc>
                  <a:txBody>
                    <a:bodyPr/>
                    <a:lstStyle/>
                    <a:p>
                      <a:r>
                        <a:rPr lang="en-US"/>
                        <a:t>Install Flue Gas Desulfurization (FGD)</a:t>
                      </a:r>
                    </a:p>
                  </a:txBody>
                  <a:tcPr anchor="ctr">
                    <a:lnL>
                      <a:noFill/>
                    </a:lnL>
                    <a:lnR>
                      <a:noFill/>
                    </a:lnR>
                    <a:lnT>
                      <a:noFill/>
                    </a:lnT>
                    <a:lnB>
                      <a:noFill/>
                    </a:lnB>
                  </a:tcPr>
                </a:tc>
                <a:extLst>
                  <a:ext uri="{0D108BD9-81ED-4DB2-BD59-A6C34878D82A}">
                    <a16:rowId xmlns:a16="http://schemas.microsoft.com/office/drawing/2014/main" val="2018585608"/>
                  </a:ext>
                </a:extLst>
              </a:tr>
              <a:tr h="0">
                <a:tc>
                  <a:txBody>
                    <a:bodyPr/>
                    <a:lstStyle/>
                    <a:p>
                      <a:r>
                        <a:rPr lang="en-IN" b="1" dirty="0">
                          <a:solidFill>
                            <a:srgbClr val="7030A0"/>
                          </a:solidFill>
                        </a:rPr>
                        <a:t>Hydropower</a:t>
                      </a:r>
                      <a:endParaRPr lang="en-IN" dirty="0">
                        <a:solidFill>
                          <a:srgbClr val="7030A0"/>
                        </a:solidFill>
                      </a:endParaRPr>
                    </a:p>
                  </a:txBody>
                  <a:tcPr anchor="ctr">
                    <a:lnL>
                      <a:noFill/>
                    </a:lnL>
                    <a:lnR>
                      <a:noFill/>
                    </a:lnR>
                    <a:lnT>
                      <a:noFill/>
                    </a:lnT>
                    <a:lnB>
                      <a:noFill/>
                    </a:lnB>
                  </a:tcPr>
                </a:tc>
                <a:tc>
                  <a:txBody>
                    <a:bodyPr/>
                    <a:lstStyle/>
                    <a:p>
                      <a:r>
                        <a:rPr lang="en-IN"/>
                        <a:t>River ecosystem disruption</a:t>
                      </a:r>
                    </a:p>
                  </a:txBody>
                  <a:tcPr anchor="ctr">
                    <a:lnL>
                      <a:noFill/>
                    </a:lnL>
                    <a:lnR>
                      <a:noFill/>
                    </a:lnR>
                    <a:lnT>
                      <a:noFill/>
                    </a:lnT>
                    <a:lnB>
                      <a:noFill/>
                    </a:lnB>
                  </a:tcPr>
                </a:tc>
                <a:tc>
                  <a:txBody>
                    <a:bodyPr/>
                    <a:lstStyle/>
                    <a:p>
                      <a:r>
                        <a:rPr lang="en-US"/>
                        <a:t>Fish ladders, controlled water release</a:t>
                      </a:r>
                    </a:p>
                  </a:txBody>
                  <a:tcPr anchor="ctr">
                    <a:lnL>
                      <a:noFill/>
                    </a:lnL>
                    <a:lnR>
                      <a:noFill/>
                    </a:lnR>
                    <a:lnT>
                      <a:noFill/>
                    </a:lnT>
                    <a:lnB>
                      <a:noFill/>
                    </a:lnB>
                  </a:tcPr>
                </a:tc>
                <a:extLst>
                  <a:ext uri="{0D108BD9-81ED-4DB2-BD59-A6C34878D82A}">
                    <a16:rowId xmlns:a16="http://schemas.microsoft.com/office/drawing/2014/main" val="2446471233"/>
                  </a:ext>
                </a:extLst>
              </a:tr>
              <a:tr h="0">
                <a:tc>
                  <a:txBody>
                    <a:bodyPr/>
                    <a:lstStyle/>
                    <a:p>
                      <a:r>
                        <a:rPr lang="en-IN" b="1" dirty="0">
                          <a:solidFill>
                            <a:srgbClr val="7030A0"/>
                          </a:solidFill>
                        </a:rPr>
                        <a:t>Highway Projects</a:t>
                      </a:r>
                      <a:endParaRPr lang="en-IN" dirty="0">
                        <a:solidFill>
                          <a:srgbClr val="7030A0"/>
                        </a:solidFill>
                      </a:endParaRPr>
                    </a:p>
                  </a:txBody>
                  <a:tcPr anchor="ctr">
                    <a:lnL>
                      <a:noFill/>
                    </a:lnL>
                    <a:lnR>
                      <a:noFill/>
                    </a:lnR>
                    <a:lnT>
                      <a:noFill/>
                    </a:lnT>
                    <a:lnB>
                      <a:noFill/>
                    </a:lnB>
                  </a:tcPr>
                </a:tc>
                <a:tc>
                  <a:txBody>
                    <a:bodyPr/>
                    <a:lstStyle/>
                    <a:p>
                      <a:r>
                        <a:rPr lang="en-IN"/>
                        <a:t>Wildlife disruption</a:t>
                      </a:r>
                    </a:p>
                  </a:txBody>
                  <a:tcPr anchor="ctr">
                    <a:lnL>
                      <a:noFill/>
                    </a:lnL>
                    <a:lnR>
                      <a:noFill/>
                    </a:lnR>
                    <a:lnT>
                      <a:noFill/>
                    </a:lnT>
                    <a:lnB>
                      <a:noFill/>
                    </a:lnB>
                  </a:tcPr>
                </a:tc>
                <a:tc>
                  <a:txBody>
                    <a:bodyPr/>
                    <a:lstStyle/>
                    <a:p>
                      <a:r>
                        <a:rPr lang="en-IN"/>
                        <a:t>Eco-bridges, noise barriers</a:t>
                      </a:r>
                    </a:p>
                  </a:txBody>
                  <a:tcPr anchor="ctr">
                    <a:lnL>
                      <a:noFill/>
                    </a:lnL>
                    <a:lnR>
                      <a:noFill/>
                    </a:lnR>
                    <a:lnT>
                      <a:noFill/>
                    </a:lnT>
                    <a:lnB>
                      <a:noFill/>
                    </a:lnB>
                  </a:tcPr>
                </a:tc>
                <a:extLst>
                  <a:ext uri="{0D108BD9-81ED-4DB2-BD59-A6C34878D82A}">
                    <a16:rowId xmlns:a16="http://schemas.microsoft.com/office/drawing/2014/main" val="2871076151"/>
                  </a:ext>
                </a:extLst>
              </a:tr>
              <a:tr h="0">
                <a:tc>
                  <a:txBody>
                    <a:bodyPr/>
                    <a:lstStyle/>
                    <a:p>
                      <a:r>
                        <a:rPr lang="en-IN" b="1" dirty="0">
                          <a:solidFill>
                            <a:srgbClr val="7030A0"/>
                          </a:solidFill>
                        </a:rPr>
                        <a:t>Industrial Projects</a:t>
                      </a:r>
                      <a:endParaRPr lang="en-IN" dirty="0">
                        <a:solidFill>
                          <a:srgbClr val="7030A0"/>
                        </a:solidFill>
                      </a:endParaRPr>
                    </a:p>
                  </a:txBody>
                  <a:tcPr anchor="ctr">
                    <a:lnL>
                      <a:noFill/>
                    </a:lnL>
                    <a:lnR>
                      <a:noFill/>
                    </a:lnR>
                    <a:lnT>
                      <a:noFill/>
                    </a:lnT>
                    <a:lnB>
                      <a:noFill/>
                    </a:lnB>
                  </a:tcPr>
                </a:tc>
                <a:tc>
                  <a:txBody>
                    <a:bodyPr/>
                    <a:lstStyle/>
                    <a:p>
                      <a:r>
                        <a:rPr lang="en-IN"/>
                        <a:t>Waste disposal issues</a:t>
                      </a:r>
                    </a:p>
                  </a:txBody>
                  <a:tcPr anchor="ctr">
                    <a:lnL>
                      <a:noFill/>
                    </a:lnL>
                    <a:lnR>
                      <a:noFill/>
                    </a:lnR>
                    <a:lnT>
                      <a:noFill/>
                    </a:lnT>
                    <a:lnB>
                      <a:noFill/>
                    </a:lnB>
                  </a:tcPr>
                </a:tc>
                <a:tc>
                  <a:txBody>
                    <a:bodyPr/>
                    <a:lstStyle/>
                    <a:p>
                      <a:r>
                        <a:rPr lang="en-IN" dirty="0"/>
                        <a:t>Zero Liquid Discharge (ZLD) technology</a:t>
                      </a:r>
                    </a:p>
                  </a:txBody>
                  <a:tcPr anchor="ctr">
                    <a:lnL>
                      <a:noFill/>
                    </a:lnL>
                    <a:lnR>
                      <a:noFill/>
                    </a:lnR>
                    <a:lnT>
                      <a:noFill/>
                    </a:lnT>
                    <a:lnB>
                      <a:noFill/>
                    </a:lnB>
                  </a:tcPr>
                </a:tc>
                <a:extLst>
                  <a:ext uri="{0D108BD9-81ED-4DB2-BD59-A6C34878D82A}">
                    <a16:rowId xmlns:a16="http://schemas.microsoft.com/office/drawing/2014/main" val="2654066551"/>
                  </a:ext>
                </a:extLst>
              </a:tr>
            </a:tbl>
          </a:graphicData>
        </a:graphic>
      </p:graphicFrame>
    </p:spTree>
    <p:extLst>
      <p:ext uri="{BB962C8B-B14F-4D97-AF65-F5344CB8AC3E}">
        <p14:creationId xmlns:p14="http://schemas.microsoft.com/office/powerpoint/2010/main" val="167263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Importance of Evaluation &amp; Mitigation in EIA</a:t>
            </a:r>
            <a:endParaRPr lang="en-IN" b="1" dirty="0"/>
          </a:p>
        </p:txBody>
      </p:sp>
      <p:sp>
        <p:nvSpPr>
          <p:cNvPr id="3" name="Content Placeholder 2"/>
          <p:cNvSpPr>
            <a:spLocks noGrp="1"/>
          </p:cNvSpPr>
          <p:nvPr>
            <p:ph idx="1"/>
          </p:nvPr>
        </p:nvSpPr>
        <p:spPr>
          <a:xfrm>
            <a:off x="434565" y="1593410"/>
            <a:ext cx="11298725" cy="4943192"/>
          </a:xfrm>
        </p:spPr>
        <p:txBody>
          <a:bodyPr>
            <a:normAutofit/>
          </a:bodyPr>
          <a:lstStyle/>
          <a:p>
            <a:r>
              <a:rPr lang="en-IN" dirty="0"/>
              <a:t>✅ </a:t>
            </a:r>
            <a:r>
              <a:rPr lang="en-IN" b="1" dirty="0"/>
              <a:t>Prevents Environmental Degradation</a:t>
            </a:r>
            <a:r>
              <a:rPr lang="en-IN" dirty="0"/>
              <a:t> – Ensures </a:t>
            </a:r>
            <a:r>
              <a:rPr lang="en-IN" b="1" dirty="0"/>
              <a:t>sustainable development</a:t>
            </a:r>
            <a:r>
              <a:rPr lang="en-IN" dirty="0"/>
              <a:t>.</a:t>
            </a:r>
            <a:br>
              <a:rPr lang="en-IN" dirty="0"/>
            </a:br>
            <a:r>
              <a:rPr lang="en-IN" dirty="0"/>
              <a:t>✅ </a:t>
            </a:r>
            <a:r>
              <a:rPr lang="en-IN" b="1" dirty="0"/>
              <a:t>Protects Human Health</a:t>
            </a:r>
            <a:r>
              <a:rPr lang="en-IN" dirty="0"/>
              <a:t> – Reduces </a:t>
            </a:r>
            <a:r>
              <a:rPr lang="en-IN" b="1" dirty="0"/>
              <a:t>air, water, and soil pollution</a:t>
            </a:r>
            <a:r>
              <a:rPr lang="en-IN" dirty="0"/>
              <a:t> risks.</a:t>
            </a:r>
            <a:br>
              <a:rPr lang="en-IN" dirty="0"/>
            </a:br>
            <a:r>
              <a:rPr lang="en-IN" dirty="0"/>
              <a:t>✅ </a:t>
            </a:r>
            <a:r>
              <a:rPr lang="en-IN" b="1" dirty="0"/>
              <a:t>Ensures Legal Compliance</a:t>
            </a:r>
            <a:r>
              <a:rPr lang="en-IN" dirty="0"/>
              <a:t> – Meets </a:t>
            </a:r>
            <a:r>
              <a:rPr lang="en-IN" b="1" dirty="0" err="1"/>
              <a:t>MoEFCC</a:t>
            </a:r>
            <a:r>
              <a:rPr lang="en-IN" b="1" dirty="0"/>
              <a:t>, CPCB, and SEIAA</a:t>
            </a:r>
            <a:r>
              <a:rPr lang="en-IN" dirty="0"/>
              <a:t> regulations.</a:t>
            </a:r>
            <a:br>
              <a:rPr lang="en-IN" dirty="0"/>
            </a:br>
            <a:r>
              <a:rPr lang="en-IN" dirty="0"/>
              <a:t>✅ </a:t>
            </a:r>
            <a:r>
              <a:rPr lang="en-IN" b="1" dirty="0"/>
              <a:t>Enhances Project Sustainability</a:t>
            </a:r>
            <a:r>
              <a:rPr lang="en-IN" dirty="0"/>
              <a:t> – Minimizes </a:t>
            </a:r>
            <a:r>
              <a:rPr lang="en-IN" b="1" dirty="0"/>
              <a:t>long-term environmental costs</a:t>
            </a:r>
            <a:r>
              <a:rPr lang="en-IN" dirty="0" smtClean="0"/>
              <a:t>.</a:t>
            </a:r>
          </a:p>
          <a:p>
            <a:r>
              <a:rPr lang="en-US" dirty="0"/>
              <a:t>Evaluation and mitigation are </a:t>
            </a:r>
            <a:r>
              <a:rPr lang="en-US" b="1" dirty="0"/>
              <a:t>critical steps in EIA</a:t>
            </a:r>
            <a:r>
              <a:rPr lang="en-US" dirty="0"/>
              <a:t> that help ensure that projects proceed with </a:t>
            </a:r>
            <a:r>
              <a:rPr lang="en-US" b="1" dirty="0"/>
              <a:t>minimum environmental and social damage</a:t>
            </a:r>
            <a:r>
              <a:rPr lang="en-US" dirty="0"/>
              <a:t>. Implementing </a:t>
            </a:r>
            <a:r>
              <a:rPr lang="en-US" b="1" dirty="0"/>
              <a:t>effective mitigation measures</a:t>
            </a:r>
            <a:r>
              <a:rPr lang="en-US" dirty="0"/>
              <a:t> makes development </a:t>
            </a:r>
            <a:r>
              <a:rPr lang="en-US" b="1" dirty="0"/>
              <a:t>more sustainable</a:t>
            </a:r>
            <a:r>
              <a:rPr lang="en-US" dirty="0"/>
              <a:t> and </a:t>
            </a:r>
            <a:r>
              <a:rPr lang="en-US" b="1" dirty="0"/>
              <a:t>environmentally responsible</a:t>
            </a:r>
            <a:r>
              <a:rPr lang="en-US" dirty="0"/>
              <a:t>.</a:t>
            </a:r>
            <a:endParaRPr lang="en-IN" dirty="0"/>
          </a:p>
        </p:txBody>
      </p:sp>
    </p:spTree>
    <p:extLst>
      <p:ext uri="{BB962C8B-B14F-4D97-AF65-F5344CB8AC3E}">
        <p14:creationId xmlns:p14="http://schemas.microsoft.com/office/powerpoint/2010/main" val="22323598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2810" y="1001760"/>
            <a:ext cx="10515600" cy="3850898"/>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IN" b="1" dirty="0" smtClean="0"/>
              <a:t>					THANK YOU!!</a:t>
            </a:r>
            <a:endParaRPr lang="en-IN" b="1" dirty="0"/>
          </a:p>
        </p:txBody>
      </p:sp>
    </p:spTree>
    <p:extLst>
      <p:ext uri="{BB962C8B-B14F-4D97-AF65-F5344CB8AC3E}">
        <p14:creationId xmlns:p14="http://schemas.microsoft.com/office/powerpoint/2010/main" val="2826640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29" y="191870"/>
            <a:ext cx="10515600" cy="1325563"/>
          </a:xfrm>
        </p:spPr>
        <p:txBody>
          <a:bodyPr/>
          <a:lstStyle/>
          <a:p>
            <a:r>
              <a:rPr lang="en-US" b="1" dirty="0">
                <a:solidFill>
                  <a:srgbClr val="7030A0"/>
                </a:solidFill>
              </a:rPr>
              <a:t>The key elements of EIA</a:t>
            </a:r>
            <a:r>
              <a:rPr lang="en-US" dirty="0">
                <a:solidFill>
                  <a:srgbClr val="7030A0"/>
                </a:solidFill>
              </a:rPr>
              <a:t/>
            </a:r>
            <a:br>
              <a:rPr lang="en-US" dirty="0">
                <a:solidFill>
                  <a:srgbClr val="7030A0"/>
                </a:solidFill>
              </a:rPr>
            </a:br>
            <a:endParaRPr lang="en-IN" dirty="0">
              <a:solidFill>
                <a:srgbClr val="7030A0"/>
              </a:solidFill>
            </a:endParaRPr>
          </a:p>
        </p:txBody>
      </p:sp>
      <p:sp>
        <p:nvSpPr>
          <p:cNvPr id="3" name="Content Placeholder 2"/>
          <p:cNvSpPr>
            <a:spLocks noGrp="1"/>
          </p:cNvSpPr>
          <p:nvPr>
            <p:ph idx="1"/>
          </p:nvPr>
        </p:nvSpPr>
        <p:spPr>
          <a:xfrm>
            <a:off x="163629" y="1299411"/>
            <a:ext cx="11675445" cy="5399772"/>
          </a:xfrm>
        </p:spPr>
        <p:txBody>
          <a:bodyPr>
            <a:normAutofit fontScale="92500" lnSpcReduction="10000"/>
          </a:bodyPr>
          <a:lstStyle/>
          <a:p>
            <a:pPr algn="just" fontAlgn="base"/>
            <a:r>
              <a:rPr lang="en-US" b="1" dirty="0"/>
              <a:t>Identification of impacts – </a:t>
            </a:r>
            <a:r>
              <a:rPr lang="en-US" dirty="0"/>
              <a:t>EIA helps identify all the possible environmental effects of a project. This includes direct and indirect impacts as well as cumulative and secondary effects that might not be immediately apparent.</a:t>
            </a:r>
          </a:p>
          <a:p>
            <a:pPr algn="just" fontAlgn="base"/>
            <a:r>
              <a:rPr lang="en-US" b="1" dirty="0"/>
              <a:t>Prediction and assessment –</a:t>
            </a:r>
            <a:r>
              <a:rPr lang="en-US" dirty="0"/>
              <a:t> It involves estimating the significance and magnitude of these impacts, allowing for an understanding of their potential consequences.</a:t>
            </a:r>
          </a:p>
          <a:p>
            <a:pPr algn="just" fontAlgn="base"/>
            <a:r>
              <a:rPr lang="en-US" b="1" dirty="0"/>
              <a:t>Mitigation – </a:t>
            </a:r>
            <a:r>
              <a:rPr lang="en-US" dirty="0"/>
              <a:t>EIA recommends measures to reduce or eliminate </a:t>
            </a:r>
            <a:r>
              <a:rPr lang="en-US" u="sng" dirty="0">
                <a:hlinkClick r:id="rId2"/>
              </a:rPr>
              <a:t>negative environmental impacts</a:t>
            </a:r>
            <a:r>
              <a:rPr lang="en-US" dirty="0"/>
              <a:t>. This often leads to the improvement of project designs and the incorporation of sustainable practices.</a:t>
            </a:r>
          </a:p>
          <a:p>
            <a:pPr algn="just" fontAlgn="base"/>
            <a:r>
              <a:rPr lang="en-US" b="1" dirty="0"/>
              <a:t>Public engagement – </a:t>
            </a:r>
            <a:r>
              <a:rPr lang="en-US" dirty="0"/>
              <a:t>Public participation is integral to the EIA process. It allows stakeholders, including local communities and environmental groups, to express their concerns and opinions.</a:t>
            </a:r>
          </a:p>
          <a:p>
            <a:pPr algn="just" fontAlgn="base"/>
            <a:r>
              <a:rPr lang="en-US" b="1" dirty="0"/>
              <a:t>Decision support – </a:t>
            </a:r>
            <a:r>
              <a:rPr lang="en-US" dirty="0"/>
              <a:t>EIA results serve as a foundation for informed decision-making. Regulatory authorities, project developers, and stakeholders rely on EIA findings to make choices that balance development and environmental conservation.</a:t>
            </a:r>
          </a:p>
          <a:p>
            <a:pPr algn="just"/>
            <a:endParaRPr lang="en-IN" dirty="0"/>
          </a:p>
        </p:txBody>
      </p:sp>
    </p:spTree>
    <p:extLst>
      <p:ext uri="{BB962C8B-B14F-4D97-AF65-F5344CB8AC3E}">
        <p14:creationId xmlns:p14="http://schemas.microsoft.com/office/powerpoint/2010/main" val="27736853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9015"/>
            <a:ext cx="10515600" cy="143156"/>
          </a:xfrm>
        </p:spPr>
        <p:txBody>
          <a:bodyPr>
            <a:normAutofit fontScale="90000"/>
          </a:bodyPr>
          <a:lstStyle/>
          <a:p>
            <a:r>
              <a:rPr lang="en-US" b="1" dirty="0">
                <a:solidFill>
                  <a:srgbClr val="7030A0"/>
                </a:solidFill>
              </a:rPr>
              <a:t>Key Steps in the EIA Process</a:t>
            </a:r>
            <a:r>
              <a:rPr lang="en-US" dirty="0">
                <a:solidFill>
                  <a:srgbClr val="7030A0"/>
                </a:solidFill>
              </a:rPr>
              <a:t/>
            </a:r>
            <a:br>
              <a:rPr lang="en-US" dirty="0">
                <a:solidFill>
                  <a:srgbClr val="7030A0"/>
                </a:solidFill>
              </a:rPr>
            </a:br>
            <a:endParaRPr lang="en-US" b="1" u="sng" dirty="0" smtClean="0">
              <a:solidFill>
                <a:srgbClr val="7030A0"/>
              </a:solidFill>
            </a:endParaRPr>
          </a:p>
        </p:txBody>
      </p:sp>
      <p:sp>
        <p:nvSpPr>
          <p:cNvPr id="3" name="Content Placeholder 2"/>
          <p:cNvSpPr>
            <a:spLocks noGrp="1"/>
          </p:cNvSpPr>
          <p:nvPr>
            <p:ph idx="1"/>
          </p:nvPr>
        </p:nvSpPr>
        <p:spPr>
          <a:xfrm>
            <a:off x="0" y="682171"/>
            <a:ext cx="12005558" cy="3386468"/>
          </a:xfrm>
        </p:spPr>
        <p:txBody>
          <a:bodyPr>
            <a:normAutofit fontScale="92500" lnSpcReduction="20000"/>
          </a:bodyPr>
          <a:lstStyle/>
          <a:p>
            <a:r>
              <a:rPr lang="en-US" b="1" dirty="0" smtClean="0"/>
              <a:t>Screening</a:t>
            </a:r>
            <a:r>
              <a:rPr lang="en-US" dirty="0"/>
              <a:t>: Determine if a project requires an EIA and the level of assessment.</a:t>
            </a:r>
          </a:p>
          <a:p>
            <a:r>
              <a:rPr lang="en-US" b="1" dirty="0"/>
              <a:t>Scoping</a:t>
            </a:r>
            <a:r>
              <a:rPr lang="en-US" dirty="0"/>
              <a:t>: Define the scope of the assessment.</a:t>
            </a:r>
          </a:p>
          <a:p>
            <a:r>
              <a:rPr lang="en-US" b="1" dirty="0"/>
              <a:t>Baseline Study</a:t>
            </a:r>
            <a:r>
              <a:rPr lang="en-US" dirty="0"/>
              <a:t>: Collect data on existing environmental conditions.</a:t>
            </a:r>
          </a:p>
          <a:p>
            <a:pPr algn="just"/>
            <a:r>
              <a:rPr lang="en-US" b="1" dirty="0"/>
              <a:t>Impact Analysis</a:t>
            </a:r>
            <a:r>
              <a:rPr lang="en-US" dirty="0"/>
              <a:t>: Assess potential impacts.</a:t>
            </a:r>
          </a:p>
          <a:p>
            <a:r>
              <a:rPr lang="en-US" b="1" dirty="0"/>
              <a:t>Impact Mitigation</a:t>
            </a:r>
            <a:r>
              <a:rPr lang="en-US" dirty="0"/>
              <a:t>: Develop measures to minimize adverse effects.</a:t>
            </a:r>
          </a:p>
          <a:p>
            <a:r>
              <a:rPr lang="en-US" b="1" dirty="0"/>
              <a:t>EIA Report</a:t>
            </a:r>
            <a:r>
              <a:rPr lang="en-US" dirty="0"/>
              <a:t>: Compile findings and recommendations.</a:t>
            </a:r>
          </a:p>
          <a:p>
            <a:r>
              <a:rPr lang="en-US" b="1" dirty="0"/>
              <a:t>Review of Draft EIA Report</a:t>
            </a:r>
            <a:r>
              <a:rPr lang="en-US" dirty="0"/>
              <a:t>: Seek feedback and make revisions.</a:t>
            </a:r>
          </a:p>
          <a:p>
            <a:r>
              <a:rPr lang="en-US" b="1" dirty="0"/>
              <a:t>Decision-making</a:t>
            </a:r>
            <a:r>
              <a:rPr lang="en-US" dirty="0"/>
              <a:t>: Authorities review the report and make decisions.</a:t>
            </a:r>
          </a:p>
          <a:p>
            <a:endParaRPr lang="en-IN" dirty="0"/>
          </a:p>
        </p:txBody>
      </p:sp>
      <p:pic>
        <p:nvPicPr>
          <p:cNvPr id="2052" name="Picture 4" descr="Environmental Impact Assessment in Constru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6" y="3817256"/>
            <a:ext cx="11553373" cy="304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395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7030A0"/>
                </a:solidFill>
              </a:rPr>
              <a:t>Step-1: Screening</a:t>
            </a:r>
            <a:r>
              <a:rPr lang="en-IN" dirty="0"/>
              <a:t/>
            </a:r>
            <a:br>
              <a:rPr lang="en-IN" dirty="0"/>
            </a:br>
            <a:endParaRPr lang="en-IN" dirty="0"/>
          </a:p>
        </p:txBody>
      </p:sp>
      <p:pic>
        <p:nvPicPr>
          <p:cNvPr id="4098" name="Picture 2" descr="Screen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186389"/>
            <a:ext cx="5404811" cy="36032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404811" y="1286427"/>
            <a:ext cx="6285074" cy="5262979"/>
          </a:xfrm>
          <a:prstGeom prst="rect">
            <a:avLst/>
          </a:prstGeom>
          <a:solidFill>
            <a:schemeClr val="accent1">
              <a:lumMod val="20000"/>
              <a:lumOff val="80000"/>
            </a:schemeClr>
          </a:solidFill>
        </p:spPr>
        <p:txBody>
          <a:bodyPr wrap="square">
            <a:spAutoFit/>
          </a:bodyPr>
          <a:lstStyle/>
          <a:p>
            <a:pPr marL="457200" indent="-457200">
              <a:buFont typeface="Wingdings" panose="05000000000000000000" pitchFamily="2" charset="2"/>
              <a:buChar char="Ø"/>
            </a:pPr>
            <a:r>
              <a:rPr lang="en-US" sz="2800" dirty="0"/>
              <a:t>The first step in the EIA process is screening. </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During this phase, the regulatory authorities, often in consultation with the project proponent, determine whether a project requires a full EIA. </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This screening filters out projects with minimal environmental impact. It also ensures EIA resources serve projects needing in-depth evaluation.</a:t>
            </a:r>
            <a:endParaRPr lang="en-IN" sz="2800" dirty="0"/>
          </a:p>
        </p:txBody>
      </p:sp>
    </p:spTree>
    <p:extLst>
      <p:ext uri="{BB962C8B-B14F-4D97-AF65-F5344CB8AC3E}">
        <p14:creationId xmlns:p14="http://schemas.microsoft.com/office/powerpoint/2010/main" val="919403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35" y="306592"/>
            <a:ext cx="4850331" cy="1325563"/>
          </a:xfrm>
        </p:spPr>
        <p:txBody>
          <a:bodyPr/>
          <a:lstStyle/>
          <a:p>
            <a:r>
              <a:rPr lang="en-IN" b="1" dirty="0" smtClean="0">
                <a:solidFill>
                  <a:srgbClr val="7030A0"/>
                </a:solidFill>
              </a:rPr>
              <a:t>Step-2: Scoping</a:t>
            </a:r>
            <a:r>
              <a:rPr lang="en-IN" dirty="0">
                <a:solidFill>
                  <a:srgbClr val="7030A0"/>
                </a:solidFill>
              </a:rPr>
              <a:t/>
            </a:r>
            <a:br>
              <a:rPr lang="en-IN" dirty="0">
                <a:solidFill>
                  <a:srgbClr val="7030A0"/>
                </a:solidFill>
              </a:rPr>
            </a:br>
            <a:endParaRPr lang="en-IN" dirty="0">
              <a:solidFill>
                <a:srgbClr val="7030A0"/>
              </a:solidFill>
            </a:endParaRPr>
          </a:p>
        </p:txBody>
      </p:sp>
      <p:sp>
        <p:nvSpPr>
          <p:cNvPr id="3" name="Content Placeholder 2"/>
          <p:cNvSpPr>
            <a:spLocks noGrp="1"/>
          </p:cNvSpPr>
          <p:nvPr>
            <p:ph idx="1"/>
          </p:nvPr>
        </p:nvSpPr>
        <p:spPr>
          <a:xfrm>
            <a:off x="178466" y="1496643"/>
            <a:ext cx="5207267" cy="5056621"/>
          </a:xfrm>
        </p:spPr>
        <p:txBody>
          <a:bodyPr>
            <a:normAutofit fontScale="55000" lnSpcReduction="20000"/>
          </a:bodyPr>
          <a:lstStyle/>
          <a:p>
            <a:pPr algn="just"/>
            <a:r>
              <a:rPr lang="en-US" sz="3800" dirty="0"/>
              <a:t>Scoping is a critical step that follows screening. </a:t>
            </a:r>
            <a:endParaRPr lang="en-US" sz="3800" dirty="0" smtClean="0"/>
          </a:p>
          <a:p>
            <a:pPr algn="just"/>
            <a:endParaRPr lang="en-US" sz="3800" dirty="0" smtClean="0"/>
          </a:p>
          <a:p>
            <a:pPr algn="just"/>
            <a:r>
              <a:rPr lang="en-US" sz="3800" dirty="0" smtClean="0"/>
              <a:t>It </a:t>
            </a:r>
            <a:r>
              <a:rPr lang="en-US" sz="3800" dirty="0"/>
              <a:t>involves defining the boundaries of the EIA study. </a:t>
            </a:r>
            <a:endParaRPr lang="en-US" sz="3800" dirty="0" smtClean="0"/>
          </a:p>
          <a:p>
            <a:pPr algn="just"/>
            <a:endParaRPr lang="en-US" sz="3800" dirty="0" smtClean="0"/>
          </a:p>
          <a:p>
            <a:pPr algn="just"/>
            <a:r>
              <a:rPr lang="en-US" sz="3800" dirty="0" smtClean="0"/>
              <a:t>During </a:t>
            </a:r>
            <a:r>
              <a:rPr lang="en-US" sz="3800" dirty="0"/>
              <a:t>this phase, the project’s scope is clearly defined, and the environmental components to be assessed are identified. </a:t>
            </a:r>
            <a:endParaRPr lang="en-US" sz="3800" dirty="0" smtClean="0"/>
          </a:p>
          <a:p>
            <a:pPr algn="just"/>
            <a:endParaRPr lang="en-US" sz="3800" dirty="0"/>
          </a:p>
          <a:p>
            <a:pPr algn="just"/>
            <a:r>
              <a:rPr lang="en-US" sz="3800" dirty="0"/>
              <a:t>Additionally, scoping provides a framework for the comprehensive evaluation of potential impacts. </a:t>
            </a:r>
            <a:endParaRPr lang="en-US" sz="3800" dirty="0" smtClean="0"/>
          </a:p>
          <a:p>
            <a:pPr algn="just"/>
            <a:endParaRPr lang="en-US" sz="3800" dirty="0" smtClean="0"/>
          </a:p>
          <a:p>
            <a:pPr algn="just"/>
            <a:r>
              <a:rPr lang="en-US" sz="3800" dirty="0" smtClean="0"/>
              <a:t>It </a:t>
            </a:r>
            <a:r>
              <a:rPr lang="en-US" sz="3800" dirty="0"/>
              <a:t>ensures that no important aspect is overlooked.</a:t>
            </a:r>
          </a:p>
          <a:p>
            <a:pPr algn="just"/>
            <a:endParaRPr lang="en-IN" dirty="0"/>
          </a:p>
        </p:txBody>
      </p:sp>
      <p:sp>
        <p:nvSpPr>
          <p:cNvPr id="4" name="Rectangle 3"/>
          <p:cNvSpPr/>
          <p:nvPr/>
        </p:nvSpPr>
        <p:spPr>
          <a:xfrm>
            <a:off x="5901798" y="306592"/>
            <a:ext cx="6107954" cy="769441"/>
          </a:xfrm>
          <a:prstGeom prst="rect">
            <a:avLst/>
          </a:prstGeom>
        </p:spPr>
        <p:txBody>
          <a:bodyPr wrap="none">
            <a:spAutoFit/>
          </a:bodyPr>
          <a:lstStyle/>
          <a:p>
            <a:r>
              <a:rPr lang="en-IN" sz="4400" b="1" dirty="0" smtClean="0">
                <a:solidFill>
                  <a:srgbClr val="7030A0"/>
                </a:solidFill>
                <a:latin typeface="+mj-lt"/>
                <a:ea typeface="+mj-ea"/>
                <a:cs typeface="+mj-cs"/>
              </a:rPr>
              <a:t>Step 3- Impact </a:t>
            </a:r>
            <a:r>
              <a:rPr lang="en-IN" sz="4400" b="1" dirty="0">
                <a:solidFill>
                  <a:srgbClr val="7030A0"/>
                </a:solidFill>
                <a:latin typeface="+mj-lt"/>
                <a:ea typeface="+mj-ea"/>
                <a:cs typeface="+mj-cs"/>
              </a:rPr>
              <a:t>assessment</a:t>
            </a:r>
          </a:p>
        </p:txBody>
      </p:sp>
      <p:sp>
        <p:nvSpPr>
          <p:cNvPr id="5" name="Rectangle 4"/>
          <p:cNvSpPr/>
          <p:nvPr/>
        </p:nvSpPr>
        <p:spPr>
          <a:xfrm>
            <a:off x="5901798" y="1496643"/>
            <a:ext cx="6096000" cy="4739759"/>
          </a:xfrm>
          <a:prstGeom prst="rect">
            <a:avLst/>
          </a:prstGeom>
        </p:spPr>
        <p:txBody>
          <a:bodyPr>
            <a:spAutoFit/>
          </a:bodyPr>
          <a:lstStyle/>
          <a:p>
            <a:pPr marL="228600" indent="-228600" algn="just">
              <a:lnSpc>
                <a:spcPct val="70000"/>
              </a:lnSpc>
              <a:spcBef>
                <a:spcPts val="1000"/>
              </a:spcBef>
              <a:buFont typeface="Arial" panose="020B0604020202020204" pitchFamily="34" charset="0"/>
              <a:buChar char="•"/>
            </a:pPr>
            <a:r>
              <a:rPr lang="en-US" sz="2400" dirty="0"/>
              <a:t>The heart of the EIA process lies in impact assessment. </a:t>
            </a:r>
            <a:endParaRPr lang="en-US" sz="2400" dirty="0" smtClean="0"/>
          </a:p>
          <a:p>
            <a:pPr marL="228600" indent="-228600" algn="just">
              <a:lnSpc>
                <a:spcPct val="70000"/>
              </a:lnSpc>
              <a:spcBef>
                <a:spcPts val="1000"/>
              </a:spcBef>
              <a:buFont typeface="Arial" panose="020B0604020202020204" pitchFamily="34" charset="0"/>
              <a:buChar char="•"/>
            </a:pPr>
            <a:endParaRPr lang="en-US" sz="2400" dirty="0" smtClean="0"/>
          </a:p>
          <a:p>
            <a:pPr marL="228600" indent="-228600" algn="just">
              <a:lnSpc>
                <a:spcPct val="70000"/>
              </a:lnSpc>
              <a:spcBef>
                <a:spcPts val="1000"/>
              </a:spcBef>
              <a:buFont typeface="Arial" panose="020B0604020202020204" pitchFamily="34" charset="0"/>
              <a:buChar char="•"/>
            </a:pPr>
            <a:r>
              <a:rPr lang="en-US" sz="2400" dirty="0" smtClean="0"/>
              <a:t>In </a:t>
            </a:r>
            <a:r>
              <a:rPr lang="en-US" sz="2400" dirty="0"/>
              <a:t>this stage, our civil engineers and environmental experts conduct a detailed evaluation of the project’s potential environmental effects. </a:t>
            </a:r>
            <a:endParaRPr lang="en-US" sz="2400" dirty="0" smtClean="0"/>
          </a:p>
          <a:p>
            <a:pPr marL="228600" indent="-228600" algn="just">
              <a:lnSpc>
                <a:spcPct val="70000"/>
              </a:lnSpc>
              <a:spcBef>
                <a:spcPts val="1000"/>
              </a:spcBef>
              <a:buFont typeface="Arial" panose="020B0604020202020204" pitchFamily="34" charset="0"/>
              <a:buChar char="•"/>
            </a:pPr>
            <a:endParaRPr lang="en-US" sz="2400" dirty="0"/>
          </a:p>
          <a:p>
            <a:pPr marL="228600" indent="-228600" algn="just">
              <a:lnSpc>
                <a:spcPct val="70000"/>
              </a:lnSpc>
              <a:spcBef>
                <a:spcPts val="1000"/>
              </a:spcBef>
              <a:buFont typeface="Arial" panose="020B0604020202020204" pitchFamily="34" charset="0"/>
              <a:buChar char="•"/>
            </a:pPr>
            <a:r>
              <a:rPr lang="en-US" sz="2400" dirty="0"/>
              <a:t>This assessment predicts, quantifies, and describes expected impacts on environmental components like air, water, ecosystems, and human health. </a:t>
            </a:r>
            <a:endParaRPr lang="en-US" sz="2400" dirty="0" smtClean="0"/>
          </a:p>
          <a:p>
            <a:pPr marL="228600" indent="-228600" algn="just">
              <a:lnSpc>
                <a:spcPct val="70000"/>
              </a:lnSpc>
              <a:spcBef>
                <a:spcPts val="1000"/>
              </a:spcBef>
              <a:buFont typeface="Arial" panose="020B0604020202020204" pitchFamily="34" charset="0"/>
              <a:buChar char="•"/>
            </a:pPr>
            <a:endParaRPr lang="en-US" sz="2400" dirty="0" smtClean="0"/>
          </a:p>
          <a:p>
            <a:pPr marL="228600" indent="-228600" algn="just">
              <a:lnSpc>
                <a:spcPct val="70000"/>
              </a:lnSpc>
              <a:spcBef>
                <a:spcPts val="1000"/>
              </a:spcBef>
              <a:buFont typeface="Arial" panose="020B0604020202020204" pitchFamily="34" charset="0"/>
              <a:buChar char="•"/>
            </a:pPr>
            <a:r>
              <a:rPr lang="en-US" sz="2400" dirty="0" smtClean="0"/>
              <a:t>So</a:t>
            </a:r>
            <a:r>
              <a:rPr lang="en-US" sz="2400" dirty="0"/>
              <a:t>, robust methodologies and data collection provide scientifically sound conclusions.</a:t>
            </a:r>
          </a:p>
        </p:txBody>
      </p:sp>
    </p:spTree>
    <p:extLst>
      <p:ext uri="{BB962C8B-B14F-4D97-AF65-F5344CB8AC3E}">
        <p14:creationId xmlns:p14="http://schemas.microsoft.com/office/powerpoint/2010/main" val="15720779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693" y="365125"/>
            <a:ext cx="10515600" cy="1325563"/>
          </a:xfrm>
        </p:spPr>
        <p:txBody>
          <a:bodyPr/>
          <a:lstStyle/>
          <a:p>
            <a:r>
              <a:rPr lang="en-IN" b="1" dirty="0" smtClean="0">
                <a:solidFill>
                  <a:srgbClr val="7030A0"/>
                </a:solidFill>
              </a:rPr>
              <a:t>Step 4- Mitigation </a:t>
            </a:r>
            <a:r>
              <a:rPr lang="en-IN" b="1" dirty="0">
                <a:solidFill>
                  <a:srgbClr val="7030A0"/>
                </a:solidFill>
              </a:rPr>
              <a:t>and </a:t>
            </a:r>
            <a:r>
              <a:rPr lang="en-IN" b="1" dirty="0" smtClean="0">
                <a:solidFill>
                  <a:srgbClr val="7030A0"/>
                </a:solidFill>
              </a:rPr>
              <a:t>Monitoring</a:t>
            </a:r>
            <a:r>
              <a:rPr lang="en-IN" dirty="0"/>
              <a:t/>
            </a:r>
            <a:br>
              <a:rPr lang="en-IN" dirty="0"/>
            </a:br>
            <a:endParaRPr lang="en-IN" dirty="0"/>
          </a:p>
        </p:txBody>
      </p:sp>
      <p:sp>
        <p:nvSpPr>
          <p:cNvPr id="3" name="Content Placeholder 2"/>
          <p:cNvSpPr>
            <a:spLocks noGrp="1"/>
          </p:cNvSpPr>
          <p:nvPr>
            <p:ph idx="1"/>
          </p:nvPr>
        </p:nvSpPr>
        <p:spPr>
          <a:xfrm>
            <a:off x="365760" y="1690688"/>
            <a:ext cx="11492564" cy="4796739"/>
          </a:xfrm>
        </p:spPr>
        <p:txBody>
          <a:bodyPr/>
          <a:lstStyle/>
          <a:p>
            <a:r>
              <a:rPr lang="en-US" dirty="0"/>
              <a:t>Once the impacts have been assessed, the focus shifts to mitigation and monitoring. </a:t>
            </a:r>
            <a:r>
              <a:rPr lang="en-US" u="sng" dirty="0">
                <a:hlinkClick r:id="rId2"/>
              </a:rPr>
              <a:t>Mitigation measures</a:t>
            </a:r>
            <a:r>
              <a:rPr lang="en-US" dirty="0"/>
              <a:t> are designed to prevent, reduce, or offset adverse environmental impacts. </a:t>
            </a:r>
            <a:endParaRPr lang="en-US" dirty="0" smtClean="0"/>
          </a:p>
          <a:p>
            <a:r>
              <a:rPr lang="en-US" dirty="0" smtClean="0"/>
              <a:t>These </a:t>
            </a:r>
            <a:r>
              <a:rPr lang="en-US" dirty="0"/>
              <a:t>measures often lead to project design, engineering, or operational adjustments to minimize environmental harm. </a:t>
            </a:r>
          </a:p>
          <a:p>
            <a:r>
              <a:rPr lang="en-US" dirty="0"/>
              <a:t>Simultaneously, monitoring protocols are established to track and verify that the mitigation measures are effective. </a:t>
            </a:r>
            <a:endParaRPr lang="en-US" dirty="0" smtClean="0"/>
          </a:p>
          <a:p>
            <a:r>
              <a:rPr lang="en-US" dirty="0" smtClean="0"/>
              <a:t>These </a:t>
            </a:r>
            <a:r>
              <a:rPr lang="en-US" dirty="0"/>
              <a:t>measures ensure that the project complies with environmental regulations and permits.</a:t>
            </a:r>
          </a:p>
          <a:p>
            <a:endParaRPr lang="en-IN" dirty="0"/>
          </a:p>
        </p:txBody>
      </p:sp>
    </p:spTree>
    <p:extLst>
      <p:ext uri="{BB962C8B-B14F-4D97-AF65-F5344CB8AC3E}">
        <p14:creationId xmlns:p14="http://schemas.microsoft.com/office/powerpoint/2010/main" val="20091887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5076</Words>
  <Application>Microsoft Office PowerPoint</Application>
  <PresentationFormat>Widescreen</PresentationFormat>
  <Paragraphs>420</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Roboto</vt:lpstr>
      <vt:lpstr>Wingdings</vt:lpstr>
      <vt:lpstr>Office Theme</vt:lpstr>
      <vt:lpstr>Environmental Impact Assessment (EIA)</vt:lpstr>
      <vt:lpstr>Contents</vt:lpstr>
      <vt:lpstr>Purpose</vt:lpstr>
      <vt:lpstr>Steps in EIA</vt:lpstr>
      <vt:lpstr>The key elements of EIA </vt:lpstr>
      <vt:lpstr>Key Steps in the EIA Process </vt:lpstr>
      <vt:lpstr>Step-1: Screening </vt:lpstr>
      <vt:lpstr>Step-2: Scoping </vt:lpstr>
      <vt:lpstr>Step 4- Mitigation and Monitoring </vt:lpstr>
      <vt:lpstr>Step-5 Reporting and decision-making </vt:lpstr>
      <vt:lpstr>Role of Engineers in EIA </vt:lpstr>
      <vt:lpstr>Utilizing Engineering Expertise </vt:lpstr>
      <vt:lpstr>Hierarchy of EIA </vt:lpstr>
      <vt:lpstr>Example: Hierarchy of Environmental Impact Assessment (EIA) for a Hydroelectric Power Project  </vt:lpstr>
      <vt:lpstr>Example: Hierarchy of Environmental Impact Assessment (EIA) for a Hydroelectric Power Project  </vt:lpstr>
      <vt:lpstr>Example: Hierarchy of Environmental Impact Assessment (EIA) for a Hydroelectric Power Project  </vt:lpstr>
      <vt:lpstr>Example: Hierarchy of Environmental Impact Assessment (EIA) for a Hydroelectric Power Project  </vt:lpstr>
      <vt:lpstr>Example: Hierarchy of Environmental Impact Assessment (EIA) for a Hydroelectric Power Project  </vt:lpstr>
      <vt:lpstr>Environmental Impact Statement (EIS) and Impact Indicators </vt:lpstr>
      <vt:lpstr>Environmental Impact Statement (EIS) and Impact Indicators </vt:lpstr>
      <vt:lpstr>2. Environmental Impact Indicators </vt:lpstr>
      <vt:lpstr>2. Environmental Impact Indicators </vt:lpstr>
      <vt:lpstr>Example: EIS &amp; Impact Indicators for a Hydroelectric Dam Project </vt:lpstr>
      <vt:lpstr>Example: EIS &amp; Impact Indicators for a Hydroelectric Dam Project </vt:lpstr>
      <vt:lpstr>Evolution of Impact Assessment (IA) in India and Worldwide</vt:lpstr>
      <vt:lpstr>Preliminary Stages of Environmental Impact Assessment (EIA) </vt:lpstr>
      <vt:lpstr>Preliminary Stages of Environmental Impact Assessment (EIA)</vt:lpstr>
      <vt:lpstr>Preliminary Stages of Environmental Impact Assessment (EIA)</vt:lpstr>
      <vt:lpstr>Preliminary Stages of Environmental Impact Assessment (EIA)</vt:lpstr>
      <vt:lpstr>Preliminary Stages of Environmental Impact Assessment (EIA)</vt:lpstr>
      <vt:lpstr>Preliminary Stages of Environmental Impact Assessment (EIA)</vt:lpstr>
      <vt:lpstr>Preliminary Stages of Environmental Impact Assessment (EIA)</vt:lpstr>
      <vt:lpstr>Impact of Environmental Impact Assessment (EIA) </vt:lpstr>
      <vt:lpstr>Impact of Environmental Impact Assessment (EIA) </vt:lpstr>
      <vt:lpstr>Impact of Environmental Impact Assessment (EIA) </vt:lpstr>
      <vt:lpstr>Impact of Environmental Impact Assessment (EIA) </vt:lpstr>
      <vt:lpstr>Impact of Environmental Impact Assessment (EIA) </vt:lpstr>
      <vt:lpstr>Prediction in Environmental Impact Assessment (EIA) </vt:lpstr>
      <vt:lpstr>1. Types of Predictions in EIA </vt:lpstr>
      <vt:lpstr>1. Types of Predictions in EIA </vt:lpstr>
      <vt:lpstr>2. Methods Used for Prediction </vt:lpstr>
      <vt:lpstr>3. Example of EIA Prediction – Coal Power Plant  </vt:lpstr>
      <vt:lpstr>4. Importance of Prediction in EIA </vt:lpstr>
      <vt:lpstr>Evaluation and Mitigation </vt:lpstr>
      <vt:lpstr>A. Key Aspects of Evaluation </vt:lpstr>
      <vt:lpstr>A. Types of Mitigation Measures </vt:lpstr>
      <vt:lpstr>B. Examples of Mitigation Measures in Different Sectors </vt:lpstr>
      <vt:lpstr>3. Importance of Evaluation &amp; Mitigation in EIA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Impact Assessment (EIA)</dc:title>
  <dc:creator>Sudhir Dhekane</dc:creator>
  <cp:lastModifiedBy>Sudhir Dhekane</cp:lastModifiedBy>
  <cp:revision>25</cp:revision>
  <dcterms:created xsi:type="dcterms:W3CDTF">2025-02-20T07:37:59Z</dcterms:created>
  <dcterms:modified xsi:type="dcterms:W3CDTF">2025-03-03T08:05:28Z</dcterms:modified>
</cp:coreProperties>
</file>