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0" r:id="rId2"/>
  </p:sldMasterIdLst>
  <p:notesMasterIdLst>
    <p:notesMasterId r:id="rId67"/>
  </p:notesMasterIdLst>
  <p:handoutMasterIdLst>
    <p:handoutMasterId r:id="rId68"/>
  </p:handoutMasterIdLst>
  <p:sldIdLst>
    <p:sldId id="301" r:id="rId3"/>
    <p:sldId id="307" r:id="rId4"/>
    <p:sldId id="308" r:id="rId5"/>
    <p:sldId id="309" r:id="rId6"/>
    <p:sldId id="310" r:id="rId7"/>
    <p:sldId id="311" r:id="rId8"/>
    <p:sldId id="369" r:id="rId9"/>
    <p:sldId id="370" r:id="rId10"/>
    <p:sldId id="371" r:id="rId11"/>
    <p:sldId id="372" r:id="rId12"/>
    <p:sldId id="312" r:id="rId13"/>
    <p:sldId id="365" r:id="rId14"/>
    <p:sldId id="366" r:id="rId15"/>
    <p:sldId id="367" r:id="rId16"/>
    <p:sldId id="313" r:id="rId17"/>
    <p:sldId id="368"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62" r:id="rId64"/>
    <p:sldId id="363" r:id="rId65"/>
    <p:sldId id="306" r:id="rId6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31" autoAdjust="0"/>
    <p:restoredTop sz="94364" autoAdjust="0"/>
  </p:normalViewPr>
  <p:slideViewPr>
    <p:cSldViewPr snapToGrid="0" snapToObjects="1">
      <p:cViewPr varScale="1">
        <p:scale>
          <a:sx n="108" d="100"/>
          <a:sy n="108" d="100"/>
        </p:scale>
        <p:origin x="1416" y="102"/>
      </p:cViewPr>
      <p:guideLst>
        <p:guide orient="horz" pos="2160"/>
        <p:guide pos="2880"/>
      </p:guideLst>
    </p:cSldViewPr>
  </p:slideViewPr>
  <p:outlineViewPr>
    <p:cViewPr>
      <p:scale>
        <a:sx n="33" d="100"/>
        <a:sy n="33" d="100"/>
      </p:scale>
      <p:origin x="0" y="-40002"/>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2.wmf"/><Relationship Id="rId12" Type="http://schemas.openxmlformats.org/officeDocument/2006/relationships/image" Target="../media/image27.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1.wmf"/><Relationship Id="rId11" Type="http://schemas.openxmlformats.org/officeDocument/2006/relationships/image" Target="../media/image26.wmf"/><Relationship Id="rId5" Type="http://schemas.openxmlformats.org/officeDocument/2006/relationships/image" Target="../media/image20.wmf"/><Relationship Id="rId10" Type="http://schemas.openxmlformats.org/officeDocument/2006/relationships/image" Target="../media/image25.wmf"/><Relationship Id="rId4" Type="http://schemas.openxmlformats.org/officeDocument/2006/relationships/image" Target="../media/image19.wmf"/><Relationship Id="rId9"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2/12/2024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smtClean="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latin typeface="Arial"/>
                <a:ea typeface="Arial"/>
                <a:cs typeface="Arial"/>
                <a:sym typeface="Arial"/>
              </a:rPr>
              <a:t>1) MathType Plugin</a:t>
            </a:r>
          </a:p>
          <a:p>
            <a:r>
              <a:rPr lang="en-US" sz="1200" b="0" i="0" u="none" strike="noStrike" kern="1200" cap="none" dirty="0" smtClean="0">
                <a:solidFill>
                  <a:schemeClr val="dk1"/>
                </a:solidFill>
                <a:latin typeface="Arial"/>
                <a:ea typeface="Arial"/>
                <a:cs typeface="Arial"/>
                <a:sym typeface="Arial"/>
              </a:rPr>
              <a:t>2) Math Player (free versions available)</a:t>
            </a:r>
          </a:p>
          <a:p>
            <a:r>
              <a:rPr lang="en-US" sz="1200" b="0" i="0" u="none" strike="noStrike" kern="1200" cap="none" dirty="0" smtClean="0">
                <a:solidFill>
                  <a:schemeClr val="dk1"/>
                </a:solidFill>
                <a:latin typeface="Arial"/>
                <a:ea typeface="Arial"/>
                <a:cs typeface="Arial"/>
                <a:sym typeface="Arial"/>
              </a:rPr>
              <a:t>3) NVDA Reader (free versions available)</a:t>
            </a:r>
            <a:endParaRPr lang="en-US" dirty="0" smtClean="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09911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20" name="Shape 20"/>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245734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wo Content">
    <p:spTree>
      <p:nvGrpSpPr>
        <p:cNvPr id="1" name="Shape 30"/>
        <p:cNvGrpSpPr/>
        <p:nvPr/>
      </p:nvGrpSpPr>
      <p:grpSpPr>
        <a:xfrm>
          <a:off x="0" y="0"/>
          <a:ext cx="0" cy="0"/>
          <a:chOff x="0" y="0"/>
          <a:chExt cx="0" cy="0"/>
        </a:xfrm>
      </p:grpSpPr>
      <p:sp>
        <p:nvSpPr>
          <p:cNvPr id="31" name="Shape 3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2" name="Shape 32"/>
          <p:cNvSpPr txBox="1">
            <a:spLocks noGrp="1"/>
          </p:cNvSpPr>
          <p:nvPr>
            <p:ph type="body" idx="1"/>
          </p:nvPr>
        </p:nvSpPr>
        <p:spPr>
          <a:xfrm>
            <a:off x="457200" y="16002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3" name="Shape 33"/>
          <p:cNvSpPr txBox="1">
            <a:spLocks noGrp="1"/>
          </p:cNvSpPr>
          <p:nvPr>
            <p:ph type="body" idx="2"/>
          </p:nvPr>
        </p:nvSpPr>
        <p:spPr>
          <a:xfrm>
            <a:off x="457200" y="3962400"/>
            <a:ext cx="8229600" cy="21637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6pPr>
            <a:lvl7pPr marL="2971800" marR="0" lvl="6"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7pPr>
            <a:lvl8pPr marL="3429000" marR="0" lvl="7"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8pPr>
            <a:lvl9pPr marL="3886200" marR="0" lvl="8" indent="-139700" algn="l" rtl="0">
              <a:spcBef>
                <a:spcPts val="300"/>
              </a:spcBef>
              <a:buClr>
                <a:srgbClr val="007FA3"/>
              </a:buClr>
              <a:buSzPct val="100000"/>
              <a:buFont typeface="Arial"/>
              <a:buChar char="•"/>
              <a:defRPr sz="14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34" name="Shape 34"/>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4617625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a:solidFill>
                  <a:srgbClr val="3399B5"/>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2/12/2024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24614053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9" name="Shape 39"/>
          <p:cNvSpPr txBox="1">
            <a:spLocks noGrp="1"/>
          </p:cNvSpPr>
          <p:nvPr>
            <p:ph type="body" idx="13"/>
          </p:nvPr>
        </p:nvSpPr>
        <p:spPr>
          <a:xfrm>
            <a:off x="474779" y="1500547"/>
            <a:ext cx="8229600" cy="20515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Tree>
    <p:extLst>
      <p:ext uri="{BB962C8B-B14F-4D97-AF65-F5344CB8AC3E}">
        <p14:creationId xmlns:p14="http://schemas.microsoft.com/office/powerpoint/2010/main" val="30688579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idx="10"/>
          </p:nvPr>
        </p:nvSpPr>
        <p:spPr/>
        <p:txBody>
          <a:bodyPr/>
          <a:lstStyle/>
          <a:p>
            <a:endParaRPr lang="en-US"/>
          </a:p>
        </p:txBody>
      </p:sp>
      <p:sp>
        <p:nvSpPr>
          <p:cNvPr id="3" name="Date Placeholder 2"/>
          <p:cNvSpPr>
            <a:spLocks noGrp="1"/>
          </p:cNvSpPr>
          <p:nvPr>
            <p:ph type="dt" idx="1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371497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826302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tabLst>
                <a:tab pos="176213" algn="l"/>
              </a:tabLst>
              <a:defRPr sz="1600" b="0" i="0" u="none" strike="noStrike" cap="none">
                <a:solidFill>
                  <a:schemeClr val="dk1"/>
                </a:solidFill>
                <a:latin typeface="Arial"/>
                <a:ea typeface="Arial"/>
                <a:cs typeface="Arial"/>
                <a:sym typeface="Arial"/>
              </a:defRPr>
            </a:lvl1pPr>
            <a:lvl2pPr marL="742950" marR="0" lvl="1" indent="-283464"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2286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a:p>
            <a:pPr lvl="1"/>
            <a:endParaRPr lang="en-IN" dirty="0" smtClean="0"/>
          </a:p>
          <a:p>
            <a:pPr lvl="2"/>
            <a:endParaRPr lang="en-IN"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Tree>
    <p:extLst>
      <p:ext uri="{BB962C8B-B14F-4D97-AF65-F5344CB8AC3E}">
        <p14:creationId xmlns:p14="http://schemas.microsoft.com/office/powerpoint/2010/main" val="3428980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5 Content">
    <p:spTree>
      <p:nvGrpSpPr>
        <p:cNvPr id="1" name="Shape 24"/>
        <p:cNvGrpSpPr/>
        <p:nvPr/>
      </p:nvGrpSpPr>
      <p:grpSpPr>
        <a:xfrm>
          <a:off x="0" y="0"/>
          <a:ext cx="0" cy="0"/>
          <a:chOff x="0" y="0"/>
          <a:chExt cx="0" cy="0"/>
        </a:xfrm>
      </p:grpSpPr>
      <p:sp>
        <p:nvSpPr>
          <p:cNvPr id="25" name="Title 1"/>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6" name="Content Placeholder 1"/>
          <p:cNvSpPr txBox="1">
            <a:spLocks noGrp="1"/>
          </p:cNvSpPr>
          <p:nvPr>
            <p:ph type="body" idx="1"/>
          </p:nvPr>
        </p:nvSpPr>
        <p:spPr>
          <a:xfrm>
            <a:off x="457200" y="1600201"/>
            <a:ext cx="8229600" cy="533400"/>
          </a:xfrm>
          <a:prstGeom prst="rect">
            <a:avLst/>
          </a:prstGeom>
          <a:noFill/>
          <a:ln>
            <a:noFill/>
          </a:ln>
        </p:spPr>
        <p:txBody>
          <a:bodyPr lIns="91425" tIns="91425" rIns="91425" bIns="91425" anchor="t" anchorCtr="0"/>
          <a:lstStyle>
            <a:lvl1pPr marL="255600" marR="0" lvl="0" indent="-255600" algn="l" rtl="0">
              <a:spcBef>
                <a:spcPts val="1500"/>
              </a:spcBef>
              <a:buClr>
                <a:srgbClr val="007FA3"/>
              </a:buClr>
              <a:buSzPct val="100000"/>
              <a:buFont typeface="Arial" panose="020B0604020202020204" pitchFamily="34" charset="0"/>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IN" dirty="0" smtClean="0"/>
          </a:p>
        </p:txBody>
      </p:sp>
      <p:sp>
        <p:nvSpPr>
          <p:cNvPr id="3" name="Content Placeholder 2"/>
          <p:cNvSpPr>
            <a:spLocks noGrp="1"/>
          </p:cNvSpPr>
          <p:nvPr>
            <p:ph sz="quarter" idx="13"/>
          </p:nvPr>
        </p:nvSpPr>
        <p:spPr>
          <a:xfrm>
            <a:off x="457200" y="2278063"/>
            <a:ext cx="8229600" cy="5588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5" name="Content Placeholder 4"/>
          <p:cNvSpPr>
            <a:spLocks noGrp="1"/>
          </p:cNvSpPr>
          <p:nvPr>
            <p:ph sz="quarter" idx="14"/>
          </p:nvPr>
        </p:nvSpPr>
        <p:spPr>
          <a:xfrm>
            <a:off x="457200" y="2954338"/>
            <a:ext cx="8232775" cy="609600"/>
          </a:xfrm>
        </p:spPr>
        <p:txBody>
          <a:bodyPr/>
          <a:lstStyle>
            <a:lvl1pPr indent="-255600">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7" name="Content Placeholder 6"/>
          <p:cNvSpPr>
            <a:spLocks noGrp="1"/>
          </p:cNvSpPr>
          <p:nvPr>
            <p:ph sz="quarter" idx="15"/>
          </p:nvPr>
        </p:nvSpPr>
        <p:spPr>
          <a:xfrm>
            <a:off x="457200" y="3733800"/>
            <a:ext cx="8229600" cy="5508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9" name="Content Placeholder 8"/>
          <p:cNvSpPr>
            <a:spLocks noGrp="1"/>
          </p:cNvSpPr>
          <p:nvPr>
            <p:ph sz="quarter" idx="16"/>
          </p:nvPr>
        </p:nvSpPr>
        <p:spPr>
          <a:xfrm>
            <a:off x="457200" y="4427538"/>
            <a:ext cx="8229600" cy="652462"/>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11" name="Content Placeholder 10"/>
          <p:cNvSpPr>
            <a:spLocks noGrp="1"/>
          </p:cNvSpPr>
          <p:nvPr>
            <p:ph sz="quarter" idx="17"/>
          </p:nvPr>
        </p:nvSpPr>
        <p:spPr>
          <a:xfrm>
            <a:off x="457200" y="5181600"/>
            <a:ext cx="8229600" cy="500063"/>
          </a:xfrm>
        </p:spPr>
        <p:txBody>
          <a:bodyPr/>
          <a:lstStyle>
            <a:lvl1pPr marL="255588" indent="-255588">
              <a:defRPr/>
            </a:lvl1pPr>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Content Placeholder 3"/>
          <p:cNvSpPr>
            <a:spLocks noGrp="1"/>
          </p:cNvSpPr>
          <p:nvPr>
            <p:ph sz="quarter" idx="18"/>
          </p:nvPr>
        </p:nvSpPr>
        <p:spPr>
          <a:xfrm>
            <a:off x="457200" y="5811838"/>
            <a:ext cx="8229600" cy="457200"/>
          </a:xfrm>
        </p:spPr>
        <p:txBody>
          <a:bodyPr/>
          <a:lstStyle>
            <a:lvl2pPr indent="-283464">
              <a:defRPr/>
            </a:lvl2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Content Placeholder 7"/>
          <p:cNvSpPr>
            <a:spLocks noGrp="1"/>
          </p:cNvSpPr>
          <p:nvPr>
            <p:ph sz="quarter" idx="19"/>
          </p:nvPr>
        </p:nvSpPr>
        <p:spPr>
          <a:xfrm>
            <a:off x="3657601" y="6418263"/>
            <a:ext cx="479834" cy="29845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2" name="Content Placeholder 11"/>
          <p:cNvSpPr>
            <a:spLocks noGrp="1"/>
          </p:cNvSpPr>
          <p:nvPr>
            <p:ph sz="quarter" idx="20"/>
          </p:nvPr>
        </p:nvSpPr>
        <p:spPr>
          <a:xfrm>
            <a:off x="5503863" y="6418263"/>
            <a:ext cx="45331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4" name="Content Placeholder 13"/>
          <p:cNvSpPr>
            <a:spLocks noGrp="1"/>
          </p:cNvSpPr>
          <p:nvPr>
            <p:ph sz="quarter" idx="21"/>
          </p:nvPr>
        </p:nvSpPr>
        <p:spPr>
          <a:xfrm>
            <a:off x="7200900" y="6418263"/>
            <a:ext cx="576027"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Content Placeholder 5"/>
          <p:cNvSpPr>
            <a:spLocks noGrp="1"/>
          </p:cNvSpPr>
          <p:nvPr>
            <p:ph sz="quarter" idx="22"/>
          </p:nvPr>
        </p:nvSpPr>
        <p:spPr>
          <a:xfrm flipH="1">
            <a:off x="7976101" y="6418263"/>
            <a:ext cx="778599" cy="298450"/>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4479498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4">
            <a:alphaModFix/>
          </a:blip>
          <a:srcRect/>
          <a:stretch/>
        </p:blipFill>
        <p:spPr>
          <a:xfrm>
            <a:off x="443972" y="6429709"/>
            <a:ext cx="917999" cy="279914"/>
          </a:xfrm>
          <a:prstGeom prst="rect">
            <a:avLst/>
          </a:prstGeom>
          <a:noFill/>
          <a:ln>
            <a:noFill/>
          </a:ln>
        </p:spPr>
      </p:pic>
      <p:sp>
        <p:nvSpPr>
          <p:cNvPr id="16" name="Text Placeholder 5"/>
          <p:cNvSpPr txBox="1">
            <a:spLocks/>
          </p:cNvSpPr>
          <p:nvPr userDrawn="1"/>
        </p:nvSpPr>
        <p:spPr>
          <a:xfrm>
            <a:off x="2743200" y="6474315"/>
            <a:ext cx="6077663" cy="229382"/>
          </a:xfrm>
          <a:prstGeom prst="rect">
            <a:avLst/>
          </a:prstGeom>
        </p:spPr>
        <p:txBody>
          <a:bodyPr anchor="ctr"/>
          <a:lst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49" r:id="rId3"/>
    <p:sldLayoutId id="2147483668" r:id="rId4"/>
    <p:sldLayoutId id="2147483669" r:id="rId5"/>
    <p:sldLayoutId id="2147483651" r:id="rId6"/>
    <p:sldLayoutId id="2147483654" r:id="rId7"/>
    <p:sldLayoutId id="2147483655" r:id="rId8"/>
    <p:sldLayoutId id="2147483656" r:id="rId9"/>
    <p:sldLayoutId id="2147483667" r:id="rId10"/>
    <p:sldLayoutId id="2147483657"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558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4">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00283969"/>
      </p:ext>
    </p:extLst>
  </p:cSld>
  <p:clrMap bg1="lt1" tx1="dk1" bg2="dk2" tx2="lt2" accent1="accent1" accent2="accent2" accent3="accent3" accent4="accent4" accent5="accent5" accent6="accent6" hlink="hlink" folHlink="folHlink"/>
  <p:sldLayoutIdLst>
    <p:sldLayoutId id="2147483664" r:id="rId1"/>
    <p:sldLayoutId id="2147483693"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L="255588" marR="0" lvl="0" indent="-25603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1.bin"/><Relationship Id="rId18" Type="http://schemas.openxmlformats.org/officeDocument/2006/relationships/image" Target="../media/image15.wmf"/><Relationship Id="rId3" Type="http://schemas.openxmlformats.org/officeDocument/2006/relationships/oleObject" Target="../embeddings/oleObject6.bin"/><Relationship Id="rId7" Type="http://schemas.openxmlformats.org/officeDocument/2006/relationships/oleObject" Target="../embeddings/oleObject8.bin"/><Relationship Id="rId12" Type="http://schemas.openxmlformats.org/officeDocument/2006/relationships/image" Target="../media/image12.wmf"/><Relationship Id="rId17" Type="http://schemas.openxmlformats.org/officeDocument/2006/relationships/oleObject" Target="../embeddings/oleObject13.bin"/><Relationship Id="rId2" Type="http://schemas.openxmlformats.org/officeDocument/2006/relationships/slideLayout" Target="../slideLayouts/slideLayout3.xml"/><Relationship Id="rId16" Type="http://schemas.openxmlformats.org/officeDocument/2006/relationships/image" Target="../media/image14.wmf"/><Relationship Id="rId1" Type="http://schemas.openxmlformats.org/officeDocument/2006/relationships/vmlDrawing" Target="../drawings/vmlDrawing6.vml"/><Relationship Id="rId6" Type="http://schemas.openxmlformats.org/officeDocument/2006/relationships/image" Target="../media/image9.wmf"/><Relationship Id="rId11" Type="http://schemas.openxmlformats.org/officeDocument/2006/relationships/oleObject" Target="../embeddings/oleObject10.bin"/><Relationship Id="rId5" Type="http://schemas.openxmlformats.org/officeDocument/2006/relationships/oleObject" Target="../embeddings/oleObject7.bin"/><Relationship Id="rId15" Type="http://schemas.openxmlformats.org/officeDocument/2006/relationships/oleObject" Target="../embeddings/oleObject12.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9.bin"/><Relationship Id="rId14" Type="http://schemas.openxmlformats.org/officeDocument/2006/relationships/image" Target="../media/image13.wmf"/></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19.bin"/><Relationship Id="rId18" Type="http://schemas.openxmlformats.org/officeDocument/2006/relationships/image" Target="../media/image23.wmf"/><Relationship Id="rId26" Type="http://schemas.openxmlformats.org/officeDocument/2006/relationships/image" Target="../media/image27.wmf"/><Relationship Id="rId3" Type="http://schemas.openxmlformats.org/officeDocument/2006/relationships/oleObject" Target="../embeddings/oleObject14.bin"/><Relationship Id="rId21" Type="http://schemas.openxmlformats.org/officeDocument/2006/relationships/oleObject" Target="../embeddings/oleObject23.bin"/><Relationship Id="rId7" Type="http://schemas.openxmlformats.org/officeDocument/2006/relationships/oleObject" Target="../embeddings/oleObject16.bin"/><Relationship Id="rId12" Type="http://schemas.openxmlformats.org/officeDocument/2006/relationships/image" Target="../media/image20.wmf"/><Relationship Id="rId17" Type="http://schemas.openxmlformats.org/officeDocument/2006/relationships/oleObject" Target="../embeddings/oleObject21.bin"/><Relationship Id="rId25" Type="http://schemas.openxmlformats.org/officeDocument/2006/relationships/oleObject" Target="../embeddings/oleObject25.bin"/><Relationship Id="rId2" Type="http://schemas.openxmlformats.org/officeDocument/2006/relationships/slideLayout" Target="../slideLayouts/slideLayout3.xml"/><Relationship Id="rId16" Type="http://schemas.openxmlformats.org/officeDocument/2006/relationships/image" Target="../media/image22.wmf"/><Relationship Id="rId20" Type="http://schemas.openxmlformats.org/officeDocument/2006/relationships/image" Target="../media/image24.wmf"/><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18.bin"/><Relationship Id="rId24" Type="http://schemas.openxmlformats.org/officeDocument/2006/relationships/image" Target="../media/image26.wmf"/><Relationship Id="rId5" Type="http://schemas.openxmlformats.org/officeDocument/2006/relationships/oleObject" Target="../embeddings/oleObject15.bin"/><Relationship Id="rId15" Type="http://schemas.openxmlformats.org/officeDocument/2006/relationships/oleObject" Target="../embeddings/oleObject20.bin"/><Relationship Id="rId23" Type="http://schemas.openxmlformats.org/officeDocument/2006/relationships/oleObject" Target="../embeddings/oleObject24.bin"/><Relationship Id="rId10" Type="http://schemas.openxmlformats.org/officeDocument/2006/relationships/image" Target="../media/image19.wmf"/><Relationship Id="rId19" Type="http://schemas.openxmlformats.org/officeDocument/2006/relationships/oleObject" Target="../embeddings/oleObject22.bin"/><Relationship Id="rId4" Type="http://schemas.openxmlformats.org/officeDocument/2006/relationships/image" Target="../media/image16.wmf"/><Relationship Id="rId9" Type="http://schemas.openxmlformats.org/officeDocument/2006/relationships/oleObject" Target="../embeddings/oleObject17.bin"/><Relationship Id="rId14" Type="http://schemas.openxmlformats.org/officeDocument/2006/relationships/image" Target="../media/image21.wmf"/><Relationship Id="rId22" Type="http://schemas.openxmlformats.org/officeDocument/2006/relationships/image" Target="../media/image25.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3.xml"/><Relationship Id="rId1" Type="http://schemas.openxmlformats.org/officeDocument/2006/relationships/vmlDrawing" Target="../drawings/vmlDrawing8.vml"/><Relationship Id="rId4" Type="http://schemas.openxmlformats.org/officeDocument/2006/relationships/image" Target="../media/image28.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5.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15371"/>
            <a:ext cx="8363663" cy="961482"/>
          </a:xfrm>
        </p:spPr>
        <p:txBody>
          <a:bodyPr anchor="ctr"/>
          <a:lstStyle/>
          <a:p>
            <a:r>
              <a:rPr lang="en-US" dirty="0"/>
              <a:t>Supply Chain </a:t>
            </a:r>
            <a:r>
              <a:rPr lang="en-US" dirty="0" smtClean="0"/>
              <a:t>Management</a:t>
            </a:r>
            <a:r>
              <a:rPr lang="en-US" dirty="0"/>
              <a:t>: Strategy, Planning, and Operation</a:t>
            </a:r>
            <a:endParaRPr lang="en-US" dirty="0">
              <a:solidFill>
                <a:schemeClr val="tx2"/>
              </a:solidFill>
            </a:endParaRPr>
          </a:p>
        </p:txBody>
      </p:sp>
      <p:sp>
        <p:nvSpPr>
          <p:cNvPr id="3" name="Text Placeholder 2"/>
          <p:cNvSpPr>
            <a:spLocks noGrp="1"/>
          </p:cNvSpPr>
          <p:nvPr>
            <p:ph type="body" idx="1"/>
          </p:nvPr>
        </p:nvSpPr>
        <p:spPr>
          <a:xfrm>
            <a:off x="457199" y="1266231"/>
            <a:ext cx="8229600" cy="389592"/>
          </a:xfrm>
        </p:spPr>
        <p:txBody>
          <a:bodyPr/>
          <a:lstStyle/>
          <a:p>
            <a:r>
              <a:rPr lang="en-US" dirty="0" smtClean="0">
                <a:latin typeface="+mn-lt"/>
              </a:rPr>
              <a:t>Seventh Edition</a:t>
            </a:r>
            <a:endParaRPr lang="en-US" dirty="0">
              <a:latin typeface="+mn-lt"/>
            </a:endParaRPr>
          </a:p>
        </p:txBody>
      </p:sp>
      <p:sp>
        <p:nvSpPr>
          <p:cNvPr id="4" name="Text Placeholder 3"/>
          <p:cNvSpPr>
            <a:spLocks noGrp="1"/>
          </p:cNvSpPr>
          <p:nvPr>
            <p:ph type="body" idx="2"/>
          </p:nvPr>
        </p:nvSpPr>
        <p:spPr>
          <a:xfrm>
            <a:off x="5029200" y="1930400"/>
            <a:ext cx="3657600" cy="1094683"/>
          </a:xfrm>
        </p:spPr>
        <p:txBody>
          <a:bodyPr/>
          <a:lstStyle/>
          <a:p>
            <a:pPr lvl="0" algn="ctr"/>
            <a:r>
              <a:rPr lang="en-US" b="1" dirty="0">
                <a:latin typeface="+mn-lt"/>
              </a:rPr>
              <a:t>Chapter </a:t>
            </a:r>
            <a:r>
              <a:rPr lang="en-US" b="1" dirty="0" smtClean="0">
                <a:latin typeface="+mn-lt"/>
              </a:rPr>
              <a:t>3</a:t>
            </a:r>
            <a:endParaRPr lang="en-US" b="1" dirty="0">
              <a:latin typeface="+mn-lt"/>
            </a:endParaRPr>
          </a:p>
        </p:txBody>
      </p:sp>
      <p:sp>
        <p:nvSpPr>
          <p:cNvPr id="5" name="Text Placeholder 4"/>
          <p:cNvSpPr>
            <a:spLocks noGrp="1"/>
          </p:cNvSpPr>
          <p:nvPr>
            <p:ph type="body" idx="3"/>
          </p:nvPr>
        </p:nvSpPr>
        <p:spPr>
          <a:xfrm>
            <a:off x="5029200" y="3114461"/>
            <a:ext cx="3657600" cy="765208"/>
          </a:xfrm>
        </p:spPr>
        <p:txBody>
          <a:bodyPr/>
          <a:lstStyle/>
          <a:p>
            <a:pPr algn="ctr"/>
            <a:r>
              <a:rPr lang="en-IN" dirty="0">
                <a:latin typeface="+mn-lt"/>
              </a:rPr>
              <a:t>Supply Chain Drivers and Metrics</a:t>
            </a:r>
            <a:endParaRPr lang="en-US" sz="2400" dirty="0">
              <a:latin typeface="+mn-lt"/>
            </a:endParaRPr>
          </a:p>
        </p:txBody>
      </p:sp>
      <p:pic>
        <p:nvPicPr>
          <p:cNvPr id="9" name="Picture 8" descr="Front cover: Supply Chain Management: Strategy, Planning, and Operation Seventh Edition by Chopr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676" y="1752820"/>
            <a:ext cx="3598949" cy="4390364"/>
          </a:xfrm>
          <a:prstGeom prst="rect">
            <a:avLst/>
          </a:prstGeom>
          <a:ln w="6350" cmpd="sng">
            <a:solidFill>
              <a:schemeClr val="tx1"/>
            </a:solidFill>
          </a:ln>
        </p:spPr>
      </p:pic>
      <p:sp>
        <p:nvSpPr>
          <p:cNvPr id="6" name="Text Placeholder 5"/>
          <p:cNvSpPr>
            <a:spLocks noGrp="1"/>
          </p:cNvSpPr>
          <p:nvPr>
            <p:ph type="body" idx="13"/>
          </p:nvPr>
        </p:nvSpPr>
        <p:spPr>
          <a:xfrm>
            <a:off x="2743200" y="6474315"/>
            <a:ext cx="6077663" cy="229382"/>
          </a:xfrm>
        </p:spPr>
        <p:txBody>
          <a:bodyPr anchor="ctr"/>
          <a:lstStyle/>
          <a:p>
            <a:pPr algn="r"/>
            <a:r>
              <a:rPr lang="en-US" altLang="en-US" sz="1200" dirty="0" smtClean="0">
                <a:solidFill>
                  <a:schemeClr val="tx1"/>
                </a:solidFill>
                <a:latin typeface="Verdana"/>
                <a:ea typeface="Verdana" panose="020B0604030504040204" pitchFamily="34" charset="0"/>
                <a:cs typeface="Verdana" panose="020B0604030504040204" pitchFamily="34" charset="0"/>
              </a:rPr>
              <a:t>Copyright © 2019, 2016, 2013 Pearson Education, Inc. All Rights Reserved</a:t>
            </a:r>
            <a:endParaRPr lang="en-US" altLang="en-US" sz="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41404159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655" y="305210"/>
            <a:ext cx="8229600" cy="572434"/>
          </a:xfrm>
        </p:spPr>
        <p:txBody>
          <a:bodyPr tIns="91425">
            <a:spAutoFit/>
          </a:bodyPr>
          <a:lstStyle/>
          <a:p>
            <a:pPr lvl="0" defTabSz="457200">
              <a:lnSpc>
                <a:spcPct val="90000"/>
              </a:lnSpc>
              <a:spcBef>
                <a:spcPct val="0"/>
              </a:spcBef>
              <a:buClrTx/>
            </a:pPr>
            <a:r>
              <a:rPr lang="en-US" sz="2800"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(5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623655" y="877644"/>
            <a:ext cx="8229600" cy="1107965"/>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000" kern="1200" dirty="0">
                <a:solidFill>
                  <a:srgbClr val="000000"/>
                </a:solidFill>
                <a:latin typeface="Arial (Body)"/>
                <a:ea typeface="+mn-ea"/>
                <a:cs typeface="+mn-cs"/>
              </a:rPr>
              <a:t>Key components of asset turnover are accounts receivable turnover </a:t>
            </a:r>
            <a:r>
              <a:rPr lang="en-US" sz="2000" kern="1200" dirty="0" smtClean="0">
                <a:solidFill>
                  <a:srgbClr val="000000"/>
                </a:solidFill>
                <a:latin typeface="Arial (Body)"/>
                <a:ea typeface="+mn-ea"/>
                <a:cs typeface="+mn-cs"/>
              </a:rPr>
              <a:t>(A R T); </a:t>
            </a:r>
            <a:r>
              <a:rPr lang="en-US" sz="2000" kern="1200" dirty="0">
                <a:solidFill>
                  <a:srgbClr val="000000"/>
                </a:solidFill>
                <a:latin typeface="Arial (Body)"/>
                <a:ea typeface="+mn-ea"/>
                <a:cs typeface="+mn-cs"/>
              </a:rPr>
              <a:t>inventory turnover </a:t>
            </a:r>
            <a:r>
              <a:rPr lang="en-US" sz="2000" kern="1200" dirty="0" smtClean="0">
                <a:solidFill>
                  <a:srgbClr val="000000"/>
                </a:solidFill>
                <a:latin typeface="Arial (Body)"/>
                <a:ea typeface="+mn-ea"/>
                <a:cs typeface="+mn-cs"/>
              </a:rPr>
              <a:t>(I N V T); </a:t>
            </a:r>
            <a:r>
              <a:rPr lang="en-US" sz="2000" kern="1200" dirty="0">
                <a:solidFill>
                  <a:srgbClr val="000000"/>
                </a:solidFill>
                <a:latin typeface="Arial (Body)"/>
                <a:ea typeface="+mn-ea"/>
                <a:cs typeface="+mn-cs"/>
              </a:rPr>
              <a:t>and property, plant, and equipment turnover </a:t>
            </a:r>
            <a:r>
              <a:rPr lang="en-US" sz="2000" kern="1200" dirty="0" smtClean="0">
                <a:solidFill>
                  <a:srgbClr val="000000"/>
                </a:solidFill>
                <a:latin typeface="Arial (Body)"/>
                <a:ea typeface="+mn-ea"/>
                <a:cs typeface="+mn-cs"/>
              </a:rPr>
              <a:t>(P P E T)</a:t>
            </a:r>
            <a:endParaRPr lang="en-US" sz="2000" kern="1200" dirty="0">
              <a:solidFill>
                <a:srgbClr val="000000"/>
              </a:solidFill>
              <a:latin typeface="Arial (Body)"/>
              <a:ea typeface="+mn-ea"/>
              <a:cs typeface="+mn-cs"/>
            </a:endParaRPr>
          </a:p>
        </p:txBody>
      </p:sp>
      <p:graphicFrame>
        <p:nvGraphicFramePr>
          <p:cNvPr id="7" name="Object 6" descr="A R T = start fraction, sales revenue over accounts receivable, end fraction. I N V T = start fraction cost of good sold, over inventories, end fraction &#10;P P E T = start fraction sales revenue over P P and E, end fraction"/>
          <p:cNvGraphicFramePr>
            <a:graphicFrameLocks noChangeAspect="1"/>
          </p:cNvGraphicFramePr>
          <p:nvPr>
            <p:extLst/>
          </p:nvPr>
        </p:nvGraphicFramePr>
        <p:xfrm>
          <a:off x="794658" y="1985609"/>
          <a:ext cx="7665652" cy="1468867"/>
        </p:xfrm>
        <a:graphic>
          <a:graphicData uri="http://schemas.openxmlformats.org/presentationml/2006/ole">
            <mc:AlternateContent xmlns:mc="http://schemas.openxmlformats.org/markup-compatibility/2006">
              <mc:Choice xmlns:v="urn:schemas-microsoft-com:vml" Requires="v">
                <p:oleObj spid="_x0000_s15363" name="Equation" r:id="rId3" imgW="4241520" imgH="812520" progId="Equation.DSMT4">
                  <p:embed/>
                </p:oleObj>
              </mc:Choice>
              <mc:Fallback>
                <p:oleObj name="Equation" r:id="rId3" imgW="4241520" imgH="812520" progId="Equation.DSMT4">
                  <p:embed/>
                  <p:pic>
                    <p:nvPicPr>
                      <p:cNvPr id="7" name="Object 6" descr="A R T = start fraction, sales revenue over accounts receivable, end fraction. I N V T = start fraction cost of good sold, over inventories, end fraction &#10;P P E T = start fraction sales revenue over P P and E, end fraction"/>
                      <p:cNvPicPr/>
                      <p:nvPr/>
                    </p:nvPicPr>
                    <p:blipFill>
                      <a:blip r:embed="rId4"/>
                      <a:stretch>
                        <a:fillRect/>
                      </a:stretch>
                    </p:blipFill>
                    <p:spPr>
                      <a:xfrm>
                        <a:off x="794658" y="1985609"/>
                        <a:ext cx="7665652" cy="1468867"/>
                      </a:xfrm>
                      <a:prstGeom prst="rect">
                        <a:avLst/>
                      </a:prstGeom>
                    </p:spPr>
                  </p:pic>
                </p:oleObj>
              </mc:Fallback>
            </mc:AlternateContent>
          </a:graphicData>
        </a:graphic>
      </p:graphicFrame>
      <p:sp>
        <p:nvSpPr>
          <p:cNvPr id="4" name="Rectangle 3"/>
          <p:cNvSpPr/>
          <p:nvPr/>
        </p:nvSpPr>
        <p:spPr>
          <a:xfrm>
            <a:off x="623655" y="3439056"/>
            <a:ext cx="8340571" cy="2677656"/>
          </a:xfrm>
          <a:prstGeom prst="rect">
            <a:avLst/>
          </a:prstGeom>
        </p:spPr>
        <p:txBody>
          <a:bodyPr wrap="square">
            <a:spAutoFit/>
          </a:bodyPr>
          <a:lstStyle/>
          <a:p>
            <a:r>
              <a:rPr lang="en-US" dirty="0" smtClean="0"/>
              <a:t>ART ratio</a:t>
            </a:r>
            <a:r>
              <a:rPr lang="en-US" dirty="0"/>
              <a:t>, also known as the debtor’s turnover ratio</a:t>
            </a:r>
            <a:r>
              <a:rPr lang="en-US" dirty="0" smtClean="0"/>
              <a:t>, it </a:t>
            </a:r>
            <a:r>
              <a:rPr lang="en-US" dirty="0"/>
              <a:t>measures the number of times over a given period that a company collects its average accounts receivable</a:t>
            </a:r>
            <a:r>
              <a:rPr lang="en-US" dirty="0" smtClean="0"/>
              <a:t>.</a:t>
            </a:r>
          </a:p>
          <a:p>
            <a:endParaRPr lang="en-US" dirty="0" smtClean="0"/>
          </a:p>
          <a:p>
            <a:r>
              <a:rPr lang="en-US" dirty="0" smtClean="0"/>
              <a:t>INVT is </a:t>
            </a:r>
            <a:r>
              <a:rPr lang="en-US" dirty="0"/>
              <a:t>a financial ratio showing how many times a company turned over its inventory relative to its cost of goods sold (COGS) in a given period</a:t>
            </a:r>
            <a:r>
              <a:rPr lang="en-US" dirty="0" smtClean="0"/>
              <a:t>.</a:t>
            </a:r>
            <a:r>
              <a:rPr lang="en-US" dirty="0"/>
              <a:t> The inventory turnover ratio can help businesses make better decisions on pricing, manufacturing, marketing, and purchasing. It is one of the efficiency ratios measuring how effectively a company uses its assets</a:t>
            </a:r>
            <a:r>
              <a:rPr lang="en-US" dirty="0" smtClean="0"/>
              <a:t>.</a:t>
            </a:r>
          </a:p>
          <a:p>
            <a:endParaRPr lang="en-US" dirty="0" smtClean="0"/>
          </a:p>
          <a:p>
            <a:r>
              <a:rPr lang="en-US" dirty="0" smtClean="0"/>
              <a:t>PPET: This </a:t>
            </a:r>
            <a:r>
              <a:rPr lang="en-US" dirty="0"/>
              <a:t>ratio tells you how many dollars of sales your company gets for each dollar invested in property, plant, and equipment (PPE). It’s a measure of how efficient you are at generating revenue from fixed assets such as buildings, vehicles, and machinery. The higher our PPE Turnover, the more efficient we are with our capital investments.</a:t>
            </a:r>
            <a:endParaRPr lang="en-IN" dirty="0"/>
          </a:p>
        </p:txBody>
      </p:sp>
    </p:spTree>
    <p:extLst>
      <p:ext uri="{BB962C8B-B14F-4D97-AF65-F5344CB8AC3E}">
        <p14:creationId xmlns:p14="http://schemas.microsoft.com/office/powerpoint/2010/main" val="2144660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4816"/>
            <a:ext cx="8229600" cy="627834"/>
          </a:xfrm>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(1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42749"/>
          </a:xfrm>
        </p:spPr>
        <p:txBody>
          <a:bodyPr/>
          <a:lstStyle/>
          <a:p>
            <a:pPr marL="0" indent="0">
              <a:buNone/>
            </a:pPr>
            <a:r>
              <a:rPr lang="en-IN" sz="2400" b="1" dirty="0" smtClean="0">
                <a:latin typeface="+mn-lt"/>
              </a:rPr>
              <a:t>Table 3-1 </a:t>
            </a:r>
            <a:r>
              <a:rPr lang="en-IN" sz="2400" dirty="0">
                <a:latin typeface="+mn-lt"/>
              </a:rPr>
              <a:t>Selected Financial Data for Amazon.com and Nordstrom Inc.</a:t>
            </a:r>
          </a:p>
        </p:txBody>
      </p:sp>
      <p:graphicFrame>
        <p:nvGraphicFramePr>
          <p:cNvPr id="9" name="Table 8"/>
          <p:cNvGraphicFramePr>
            <a:graphicFrameLocks noGrp="1"/>
          </p:cNvGraphicFramePr>
          <p:nvPr>
            <p:extLst>
              <p:ext uri="{D42A27DB-BD31-4B8C-83A1-F6EECF244321}">
                <p14:modId xmlns:p14="http://schemas.microsoft.com/office/powerpoint/2010/main" val="3205033497"/>
              </p:ext>
            </p:extLst>
          </p:nvPr>
        </p:nvGraphicFramePr>
        <p:xfrm>
          <a:off x="457200" y="2625802"/>
          <a:ext cx="8229600" cy="3708400"/>
        </p:xfrm>
        <a:graphic>
          <a:graphicData uri="http://schemas.openxmlformats.org/drawingml/2006/table">
            <a:tbl>
              <a:tblPr firstRow="1" bandRow="1">
                <a:tableStyleId>{40F9630F-82C1-40B7-BC3A-925EFCFF5E92}</a:tableStyleId>
              </a:tblPr>
              <a:tblGrid>
                <a:gridCol w="4480560">
                  <a:extLst>
                    <a:ext uri="{9D8B030D-6E8A-4147-A177-3AD203B41FA5}">
                      <a16:colId xmlns:a16="http://schemas.microsoft.com/office/drawing/2014/main" val="2157584942"/>
                    </a:ext>
                  </a:extLst>
                </a:gridCol>
                <a:gridCol w="1815737">
                  <a:extLst>
                    <a:ext uri="{9D8B030D-6E8A-4147-A177-3AD203B41FA5}">
                      <a16:colId xmlns:a16="http://schemas.microsoft.com/office/drawing/2014/main" val="838923896"/>
                    </a:ext>
                  </a:extLst>
                </a:gridCol>
                <a:gridCol w="1933303">
                  <a:extLst>
                    <a:ext uri="{9D8B030D-6E8A-4147-A177-3AD203B41FA5}">
                      <a16:colId xmlns:a16="http://schemas.microsoft.com/office/drawing/2014/main" val="3863223750"/>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Amazon.com</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Nordstrom Inc.</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71372"/>
                  </a:ext>
                </a:extLst>
              </a:tr>
              <a:tr h="370840">
                <a:tc>
                  <a:txBody>
                    <a:bodyPr/>
                    <a:lstStyle/>
                    <a:p>
                      <a:r>
                        <a:rPr lang="en-IN" sz="1600" b="1" i="0" u="none" strike="noStrike" cap="none" baseline="0" dirty="0" smtClean="0">
                          <a:solidFill>
                            <a:schemeClr val="dk1"/>
                          </a:solidFill>
                          <a:latin typeface="+mn-lt"/>
                          <a:ea typeface="Arial"/>
                          <a:cs typeface="Arial"/>
                          <a:sym typeface="Arial"/>
                        </a:rPr>
                        <a:t>Period Ending</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31-Dec-13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2-Feb-13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84156"/>
                  </a:ext>
                </a:extLst>
              </a:tr>
              <a:tr h="370840">
                <a:tc>
                  <a:txBody>
                    <a:bodyPr/>
                    <a:lstStyle/>
                    <a:p>
                      <a:r>
                        <a:rPr lang="en-IN" sz="1600" b="1" i="0" u="none" strike="noStrike" cap="none" baseline="0" dirty="0" smtClean="0">
                          <a:solidFill>
                            <a:schemeClr val="dk1"/>
                          </a:solidFill>
                          <a:latin typeface="+mn-lt"/>
                          <a:ea typeface="Arial"/>
                          <a:cs typeface="Arial"/>
                          <a:sym typeface="Arial"/>
                        </a:rPr>
                        <a:t>Total Revenue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74,452,000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12,148,000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029645"/>
                  </a:ext>
                </a:extLst>
              </a:tr>
              <a:tr h="370840">
                <a:tc>
                  <a:txBody>
                    <a:bodyPr/>
                    <a:lstStyle/>
                    <a:p>
                      <a:r>
                        <a:rPr lang="en-IN" sz="1600" b="0" i="0" u="none" strike="noStrike" cap="none" baseline="0" dirty="0" smtClean="0">
                          <a:solidFill>
                            <a:schemeClr val="dk1"/>
                          </a:solidFill>
                          <a:latin typeface="+mn-lt"/>
                          <a:ea typeface="Arial"/>
                          <a:cs typeface="Arial"/>
                          <a:sym typeface="Arial"/>
                        </a:rPr>
                        <a:t>Cost of Goods Sold</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54,181,000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7,432,000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807445"/>
                  </a:ext>
                </a:extLst>
              </a:tr>
              <a:tr h="370840">
                <a:tc>
                  <a:txBody>
                    <a:bodyPr/>
                    <a:lstStyle/>
                    <a:p>
                      <a:r>
                        <a:rPr lang="en-IN" sz="1600" b="1" i="0" u="none" strike="noStrike" cap="none" baseline="0" dirty="0" smtClean="0">
                          <a:solidFill>
                            <a:schemeClr val="dk1"/>
                          </a:solidFill>
                          <a:latin typeface="+mn-lt"/>
                          <a:ea typeface="Arial"/>
                          <a:cs typeface="Arial"/>
                          <a:sym typeface="Arial"/>
                        </a:rPr>
                        <a:t>Gross Profit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20,271,000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4,716,000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722107"/>
                  </a:ext>
                </a:extLst>
              </a:tr>
              <a:tr h="370840">
                <a:tc>
                  <a:txBody>
                    <a:bodyPr/>
                    <a:lstStyle/>
                    <a:p>
                      <a:r>
                        <a:rPr lang="en-IN" sz="1600" b="0" i="0" u="none" strike="noStrike" cap="none" baseline="0" dirty="0" smtClean="0">
                          <a:solidFill>
                            <a:schemeClr val="dk1"/>
                          </a:solidFill>
                          <a:latin typeface="+mn-lt"/>
                          <a:ea typeface="Arial"/>
                          <a:cs typeface="Arial"/>
                          <a:sym typeface="Arial"/>
                        </a:rPr>
                        <a:t>Selling, General, and Administrative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19,526,000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3,371,000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95850"/>
                  </a:ext>
                </a:extLst>
              </a:tr>
              <a:tr h="370840">
                <a:tc>
                  <a:txBody>
                    <a:bodyPr/>
                    <a:lstStyle/>
                    <a:p>
                      <a:r>
                        <a:rPr lang="en-IN" sz="1600" b="1" i="0" u="none" strike="noStrike" cap="none" baseline="0" dirty="0" smtClean="0">
                          <a:solidFill>
                            <a:schemeClr val="dk1"/>
                          </a:solidFill>
                          <a:latin typeface="+mn-lt"/>
                          <a:ea typeface="Arial"/>
                          <a:cs typeface="Arial"/>
                          <a:sym typeface="Arial"/>
                        </a:rPr>
                        <a:t>Operating Income or Loss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745,000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1,345,000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10511581"/>
                  </a:ext>
                </a:extLst>
              </a:tr>
              <a:tr h="370840">
                <a:tc>
                  <a:txBody>
                    <a:bodyPr/>
                    <a:lstStyle/>
                    <a:p>
                      <a:r>
                        <a:rPr lang="en-IN" sz="1600" b="0" i="0" u="none" strike="noStrike" cap="none" baseline="0" dirty="0" smtClean="0">
                          <a:solidFill>
                            <a:schemeClr val="dk1"/>
                          </a:solidFill>
                          <a:latin typeface="+mn-lt"/>
                          <a:ea typeface="Arial"/>
                          <a:cs typeface="Arial"/>
                          <a:sym typeface="Arial"/>
                        </a:rPr>
                        <a:t>Total Other Income/Expenses Net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–98,000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087247"/>
                  </a:ext>
                </a:extLst>
              </a:tr>
              <a:tr h="370840">
                <a:tc>
                  <a:txBody>
                    <a:bodyPr/>
                    <a:lstStyle/>
                    <a:p>
                      <a:r>
                        <a:rPr lang="en-IN" sz="1600" b="0" i="0" u="none" strike="noStrike" cap="none" baseline="0" dirty="0" smtClean="0">
                          <a:solidFill>
                            <a:schemeClr val="dk1"/>
                          </a:solidFill>
                          <a:latin typeface="+mn-lt"/>
                          <a:ea typeface="Arial"/>
                          <a:cs typeface="Arial"/>
                          <a:sym typeface="Arial"/>
                        </a:rPr>
                        <a:t>Earnings Before Interest and Taxes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647,000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1,345,000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5409527"/>
                  </a:ext>
                </a:extLst>
              </a:tr>
              <a:tr h="370840">
                <a:tc>
                  <a:txBody>
                    <a:bodyPr/>
                    <a:lstStyle/>
                    <a:p>
                      <a:r>
                        <a:rPr lang="en-IN" sz="1600" b="0" i="0" u="none" strike="noStrike" cap="none" baseline="0" dirty="0" smtClean="0">
                          <a:solidFill>
                            <a:schemeClr val="dk1"/>
                          </a:solidFill>
                          <a:latin typeface="+mn-lt"/>
                          <a:ea typeface="Arial"/>
                          <a:cs typeface="Arial"/>
                          <a:sym typeface="Arial"/>
                        </a:rPr>
                        <a:t>Interest Expense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141,000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160,000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188386"/>
                  </a:ext>
                </a:extLst>
              </a:tr>
            </a:tbl>
          </a:graphicData>
        </a:graphic>
      </p:graphicFrame>
    </p:spTree>
    <p:extLst>
      <p:ext uri="{BB962C8B-B14F-4D97-AF65-F5344CB8AC3E}">
        <p14:creationId xmlns:p14="http://schemas.microsoft.com/office/powerpoint/2010/main" val="30503491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(2 of 6)</a:t>
            </a:r>
            <a:endParaRPr lang="en-US" sz="2000" b="0" kern="1200" dirty="0">
              <a:latin typeface="Times New Roman" panose="02020603050405020304" pitchFamily="18" charset="0"/>
              <a:ea typeface="+mj-ea"/>
              <a:cs typeface="+mj-cs"/>
            </a:endParaRPr>
          </a:p>
        </p:txBody>
      </p:sp>
      <p:sp>
        <p:nvSpPr>
          <p:cNvPr id="4" name="Text Placeholder 3"/>
          <p:cNvSpPr>
            <a:spLocks noGrp="1"/>
          </p:cNvSpPr>
          <p:nvPr>
            <p:ph type="body" idx="1"/>
          </p:nvPr>
        </p:nvSpPr>
        <p:spPr>
          <a:xfrm>
            <a:off x="457200" y="1589316"/>
            <a:ext cx="8229600" cy="518886"/>
          </a:xfrm>
        </p:spPr>
        <p:txBody>
          <a:bodyPr/>
          <a:lstStyle/>
          <a:p>
            <a:pPr marL="0" indent="0">
              <a:buNone/>
            </a:pPr>
            <a:r>
              <a:rPr lang="en-IN" sz="2400" b="1" dirty="0" smtClean="0">
                <a:latin typeface="+mn-lt"/>
              </a:rPr>
              <a:t>Table 3-1 [Continued]</a:t>
            </a:r>
            <a:endParaRPr lang="en-IN" sz="2400" b="1"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2596322669"/>
              </p:ext>
            </p:extLst>
          </p:nvPr>
        </p:nvGraphicFramePr>
        <p:xfrm>
          <a:off x="457200" y="2272211"/>
          <a:ext cx="8229600" cy="3688080"/>
        </p:xfrm>
        <a:graphic>
          <a:graphicData uri="http://schemas.openxmlformats.org/drawingml/2006/table">
            <a:tbl>
              <a:tblPr firstRow="1" bandRow="1">
                <a:tableStyleId>{40F9630F-82C1-40B7-BC3A-925EFCFF5E92}</a:tableStyleId>
              </a:tblPr>
              <a:tblGrid>
                <a:gridCol w="4480560">
                  <a:extLst>
                    <a:ext uri="{9D8B030D-6E8A-4147-A177-3AD203B41FA5}">
                      <a16:colId xmlns:a16="http://schemas.microsoft.com/office/drawing/2014/main" val="2157584942"/>
                    </a:ext>
                  </a:extLst>
                </a:gridCol>
                <a:gridCol w="1815737">
                  <a:extLst>
                    <a:ext uri="{9D8B030D-6E8A-4147-A177-3AD203B41FA5}">
                      <a16:colId xmlns:a16="http://schemas.microsoft.com/office/drawing/2014/main" val="838923896"/>
                    </a:ext>
                  </a:extLst>
                </a:gridCol>
                <a:gridCol w="1933303">
                  <a:extLst>
                    <a:ext uri="{9D8B030D-6E8A-4147-A177-3AD203B41FA5}">
                      <a16:colId xmlns:a16="http://schemas.microsoft.com/office/drawing/2014/main" val="3863223750"/>
                    </a:ext>
                  </a:extLst>
                </a:gridCol>
              </a:tblGrid>
              <a:tr h="141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Amazon.com</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Nordstrom Inc.</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71372"/>
                  </a:ext>
                </a:extLst>
              </a:tr>
              <a:tr h="141778">
                <a:tc>
                  <a:txBody>
                    <a:bodyPr/>
                    <a:lstStyle/>
                    <a:p>
                      <a:r>
                        <a:rPr lang="en-IN" sz="1600" b="1" i="0" u="none" strike="noStrike" cap="none" baseline="0" dirty="0" smtClean="0">
                          <a:solidFill>
                            <a:schemeClr val="dk1"/>
                          </a:solidFill>
                          <a:latin typeface="+mn-lt"/>
                          <a:ea typeface="Arial"/>
                          <a:cs typeface="Arial"/>
                          <a:sym typeface="Arial"/>
                        </a:rPr>
                        <a:t>Period Ending</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31-Dec-13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2-Feb-13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84156"/>
                  </a:ext>
                </a:extLst>
              </a:tr>
              <a:tr h="141778">
                <a:tc>
                  <a:txBody>
                    <a:bodyPr/>
                    <a:lstStyle/>
                    <a:p>
                      <a:r>
                        <a:rPr lang="en-IN" sz="1600" b="0" i="0" u="none" strike="noStrike" cap="none" baseline="0" dirty="0" smtClean="0">
                          <a:solidFill>
                            <a:schemeClr val="dk1"/>
                          </a:solidFill>
                          <a:latin typeface="+mn-lt"/>
                          <a:ea typeface="Arial"/>
                          <a:cs typeface="Arial"/>
                          <a:sym typeface="Arial"/>
                        </a:rPr>
                        <a:t>Income Before Tax</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506,000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1,185,000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029645"/>
                  </a:ext>
                </a:extLst>
              </a:tr>
              <a:tr h="141778">
                <a:tc>
                  <a:txBody>
                    <a:bodyPr/>
                    <a:lstStyle/>
                    <a:p>
                      <a:r>
                        <a:rPr lang="en-IN" sz="1600" b="0" i="0" u="none" strike="noStrike" cap="none" baseline="0" dirty="0" smtClean="0">
                          <a:solidFill>
                            <a:schemeClr val="dk1"/>
                          </a:solidFill>
                          <a:latin typeface="+mn-lt"/>
                          <a:ea typeface="Arial"/>
                          <a:cs typeface="Arial"/>
                          <a:sym typeface="Arial"/>
                        </a:rPr>
                        <a:t>Income Tax Expense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161,000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450,000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807445"/>
                  </a:ext>
                </a:extLst>
              </a:tr>
              <a:tr h="141778">
                <a:tc>
                  <a:txBody>
                    <a:bodyPr/>
                    <a:lstStyle/>
                    <a:p>
                      <a:r>
                        <a:rPr lang="en-IN" sz="1600" b="0" i="0" u="none" strike="noStrike" cap="none" baseline="0" dirty="0" smtClean="0">
                          <a:solidFill>
                            <a:schemeClr val="dk1"/>
                          </a:solidFill>
                          <a:latin typeface="+mn-lt"/>
                          <a:ea typeface="Arial"/>
                          <a:cs typeface="Arial"/>
                          <a:sym typeface="Arial"/>
                        </a:rPr>
                        <a:t>Minority Interest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722107"/>
                  </a:ext>
                </a:extLst>
              </a:tr>
              <a:tr h="141778">
                <a:tc>
                  <a:txBody>
                    <a:bodyPr/>
                    <a:lstStyle/>
                    <a:p>
                      <a:r>
                        <a:rPr lang="en-IN" sz="1600" b="1" i="0" u="none" strike="noStrike" cap="none" baseline="0" dirty="0" smtClean="0">
                          <a:solidFill>
                            <a:schemeClr val="dk1"/>
                          </a:solidFill>
                          <a:latin typeface="+mn-lt"/>
                          <a:ea typeface="Arial"/>
                          <a:cs typeface="Arial"/>
                          <a:sym typeface="Arial"/>
                        </a:rPr>
                        <a:t>Net Income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274,000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613,000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95850"/>
                  </a:ext>
                </a:extLst>
              </a:tr>
              <a:tr h="1417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smtClean="0">
                          <a:solidFill>
                            <a:schemeClr val="dk1"/>
                          </a:solidFill>
                          <a:latin typeface="+mn-lt"/>
                          <a:ea typeface="Arial"/>
                          <a:cs typeface="Arial"/>
                          <a:sym typeface="Arial"/>
                        </a:rPr>
                        <a:t>Assets</a:t>
                      </a:r>
                      <a:endParaRPr lang="en-IN" sz="1600" b="0" i="0" u="none" strike="noStrike" cap="none" dirty="0" smtClean="0">
                        <a:solidFill>
                          <a:schemeClr val="dk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5371632"/>
                  </a:ext>
                </a:extLst>
              </a:tr>
              <a:tr h="141778">
                <a:tc>
                  <a:txBody>
                    <a:bodyPr/>
                    <a:lstStyle/>
                    <a:p>
                      <a:r>
                        <a:rPr lang="en-IN" sz="1600" b="0" i="0" u="none" strike="noStrike" cap="none" baseline="0" dirty="0" smtClean="0">
                          <a:solidFill>
                            <a:schemeClr val="dk1"/>
                          </a:solidFill>
                          <a:latin typeface="+mn-lt"/>
                          <a:ea typeface="Arial"/>
                          <a:cs typeface="Arial"/>
                          <a:sym typeface="Arial"/>
                        </a:rPr>
                        <a:t>Cash and Cash Equivalents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8,658,000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1,285,000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087247"/>
                  </a:ext>
                </a:extLst>
              </a:tr>
              <a:tr h="141778">
                <a:tc>
                  <a:txBody>
                    <a:bodyPr/>
                    <a:lstStyle/>
                    <a:p>
                      <a:r>
                        <a:rPr lang="en-IN" sz="1600" b="0" i="0" u="none" strike="noStrike" cap="none" baseline="0" dirty="0" smtClean="0">
                          <a:solidFill>
                            <a:schemeClr val="dk1"/>
                          </a:solidFill>
                          <a:latin typeface="+mn-lt"/>
                          <a:ea typeface="Arial"/>
                          <a:cs typeface="Arial"/>
                          <a:sym typeface="Arial"/>
                        </a:rPr>
                        <a:t>Short-Term Investments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3,789,000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05409527"/>
                  </a:ext>
                </a:extLst>
              </a:tr>
              <a:tr h="141778">
                <a:tc>
                  <a:txBody>
                    <a:bodyPr/>
                    <a:lstStyle/>
                    <a:p>
                      <a:r>
                        <a:rPr lang="en-IN" sz="1600" b="0" i="0" u="none" strike="noStrike" cap="none" baseline="0" dirty="0" smtClean="0">
                          <a:solidFill>
                            <a:schemeClr val="dk1"/>
                          </a:solidFill>
                          <a:latin typeface="+mn-lt"/>
                          <a:ea typeface="Arial"/>
                          <a:cs typeface="Arial"/>
                          <a:sym typeface="Arial"/>
                        </a:rPr>
                        <a:t>Net Receivables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4,767,000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2,356,000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4188386"/>
                  </a:ext>
                </a:extLst>
              </a:tr>
              <a:tr h="141778">
                <a:tc>
                  <a:txBody>
                    <a:bodyPr/>
                    <a:lstStyle/>
                    <a:p>
                      <a:r>
                        <a:rPr lang="en-IN" sz="1600" b="0" i="0" u="none" strike="noStrike" cap="none" baseline="0" dirty="0" smtClean="0">
                          <a:solidFill>
                            <a:schemeClr val="dk1"/>
                          </a:solidFill>
                          <a:latin typeface="+mn-lt"/>
                          <a:ea typeface="Arial"/>
                          <a:cs typeface="Arial"/>
                          <a:sym typeface="Arial"/>
                        </a:rPr>
                        <a:t>Inventory</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7,411,000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1,360,000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32777214"/>
                  </a:ext>
                </a:extLst>
              </a:tr>
            </a:tbl>
          </a:graphicData>
        </a:graphic>
      </p:graphicFrame>
    </p:spTree>
    <p:extLst>
      <p:ext uri="{BB962C8B-B14F-4D97-AF65-F5344CB8AC3E}">
        <p14:creationId xmlns:p14="http://schemas.microsoft.com/office/powerpoint/2010/main" val="2987439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684816"/>
            <a:ext cx="8229600" cy="627834"/>
          </a:xfrm>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(3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63731"/>
          </a:xfrm>
        </p:spPr>
        <p:txBody>
          <a:bodyPr/>
          <a:lstStyle/>
          <a:p>
            <a:pPr marL="0" indent="0">
              <a:buNone/>
            </a:pPr>
            <a:r>
              <a:rPr lang="en-IN" sz="2400" b="1" dirty="0">
                <a:latin typeface="+mn-lt"/>
              </a:rPr>
              <a:t>Table 3-1 [Continued</a:t>
            </a:r>
            <a:r>
              <a:rPr lang="en-IN" sz="2400" b="1" dirty="0" smtClean="0">
                <a:latin typeface="+mn-lt"/>
              </a:rPr>
              <a:t>]</a:t>
            </a:r>
            <a:endParaRPr lang="en-IN" sz="2400" b="1"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1692619541"/>
              </p:ext>
            </p:extLst>
          </p:nvPr>
        </p:nvGraphicFramePr>
        <p:xfrm>
          <a:off x="457200" y="2266407"/>
          <a:ext cx="8229602" cy="3352800"/>
        </p:xfrm>
        <a:graphic>
          <a:graphicData uri="http://schemas.openxmlformats.org/drawingml/2006/table">
            <a:tbl>
              <a:tblPr firstRow="1" bandRow="1">
                <a:tableStyleId>{40F9630F-82C1-40B7-BC3A-925EFCFF5E92}</a:tableStyleId>
              </a:tblPr>
              <a:tblGrid>
                <a:gridCol w="4480560">
                  <a:extLst>
                    <a:ext uri="{9D8B030D-6E8A-4147-A177-3AD203B41FA5}">
                      <a16:colId xmlns:a16="http://schemas.microsoft.com/office/drawing/2014/main" val="2157584942"/>
                    </a:ext>
                  </a:extLst>
                </a:gridCol>
                <a:gridCol w="1815738">
                  <a:extLst>
                    <a:ext uri="{9D8B030D-6E8A-4147-A177-3AD203B41FA5}">
                      <a16:colId xmlns:a16="http://schemas.microsoft.com/office/drawing/2014/main" val="838923896"/>
                    </a:ext>
                  </a:extLst>
                </a:gridCol>
                <a:gridCol w="1933304">
                  <a:extLst>
                    <a:ext uri="{9D8B030D-6E8A-4147-A177-3AD203B41FA5}">
                      <a16:colId xmlns:a16="http://schemas.microsoft.com/office/drawing/2014/main" val="3863223750"/>
                    </a:ext>
                  </a:extLst>
                </a:gridCol>
              </a:tblGrid>
              <a:tr h="136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Amazon.com</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Nordstrom Inc.</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71372"/>
                  </a:ext>
                </a:extLst>
              </a:tr>
              <a:tr h="136216">
                <a:tc>
                  <a:txBody>
                    <a:bodyPr/>
                    <a:lstStyle/>
                    <a:p>
                      <a:r>
                        <a:rPr lang="en-IN" sz="1600" b="1" i="0" u="none" strike="noStrike" cap="none" baseline="0" dirty="0" smtClean="0">
                          <a:solidFill>
                            <a:schemeClr val="dk1"/>
                          </a:solidFill>
                          <a:latin typeface="+mn-lt"/>
                          <a:ea typeface="Arial"/>
                          <a:cs typeface="Arial"/>
                          <a:sym typeface="Arial"/>
                        </a:rPr>
                        <a:t>Period Ending</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31-Dec-13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2-Feb-13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84156"/>
                  </a:ext>
                </a:extLst>
              </a:tr>
              <a:tr h="136216">
                <a:tc>
                  <a:txBody>
                    <a:bodyPr/>
                    <a:lstStyle/>
                    <a:p>
                      <a:r>
                        <a:rPr lang="en-IN" sz="1600" b="0" i="0" u="none" strike="noStrike" cap="none" baseline="0" dirty="0" smtClean="0">
                          <a:solidFill>
                            <a:schemeClr val="dk1"/>
                          </a:solidFill>
                          <a:latin typeface="+mn-lt"/>
                          <a:ea typeface="Arial"/>
                          <a:cs typeface="Arial"/>
                          <a:sym typeface="Arial"/>
                        </a:rPr>
                        <a:t>Other Current Assets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80,000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24231598"/>
                  </a:ext>
                </a:extLst>
              </a:tr>
              <a:tr h="136216">
                <a:tc>
                  <a:txBody>
                    <a:bodyPr/>
                    <a:lstStyle/>
                    <a:p>
                      <a:r>
                        <a:rPr lang="en-IN" sz="1600" b="1" i="0" u="none" strike="noStrike" cap="none" baseline="0" dirty="0" smtClean="0">
                          <a:solidFill>
                            <a:schemeClr val="dk1"/>
                          </a:solidFill>
                          <a:latin typeface="+mn-lt"/>
                          <a:ea typeface="Arial"/>
                          <a:cs typeface="Arial"/>
                          <a:sym typeface="Arial"/>
                        </a:rPr>
                        <a:t>Total Current Assets</a:t>
                      </a:r>
                      <a:endParaRPr lang="en-IN" sz="1600" b="1"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24,625,000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5,081,000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029645"/>
                  </a:ext>
                </a:extLst>
              </a:tr>
              <a:tr h="136216">
                <a:tc>
                  <a:txBody>
                    <a:bodyPr/>
                    <a:lstStyle/>
                    <a:p>
                      <a:r>
                        <a:rPr lang="en-IN" sz="1600" b="0" i="0" u="none" strike="noStrike" cap="none" baseline="0" dirty="0" smtClean="0">
                          <a:solidFill>
                            <a:schemeClr val="dk1"/>
                          </a:solidFill>
                          <a:latin typeface="+mn-lt"/>
                          <a:ea typeface="Arial"/>
                          <a:cs typeface="Arial"/>
                          <a:sym typeface="Arial"/>
                        </a:rPr>
                        <a:t>Property, Plant, and Equipment (P</a:t>
                      </a:r>
                      <a:r>
                        <a:rPr lang="en-IN" sz="100" b="0" i="0" u="none" strike="noStrike" cap="none" baseline="0" dirty="0" smtClean="0">
                          <a:solidFill>
                            <a:schemeClr val="dk1"/>
                          </a:solidFill>
                          <a:latin typeface="+mn-lt"/>
                          <a:ea typeface="Arial"/>
                          <a:cs typeface="Arial"/>
                          <a:sym typeface="Arial"/>
                        </a:rPr>
                        <a:t> </a:t>
                      </a:r>
                      <a:r>
                        <a:rPr lang="en-IN" sz="1600" b="0" i="0" u="none" strike="noStrike" cap="none" baseline="0" dirty="0" smtClean="0">
                          <a:solidFill>
                            <a:schemeClr val="dk1"/>
                          </a:solidFill>
                          <a:latin typeface="+mn-lt"/>
                          <a:ea typeface="Arial"/>
                          <a:cs typeface="Arial"/>
                          <a:sym typeface="Arial"/>
                        </a:rPr>
                        <a:t>P</a:t>
                      </a:r>
                      <a:r>
                        <a:rPr lang="en-IN" sz="100" b="0" i="0" u="none" strike="noStrike" cap="none" baseline="0" dirty="0" smtClean="0">
                          <a:solidFill>
                            <a:schemeClr val="dk1"/>
                          </a:solidFill>
                          <a:latin typeface="+mn-lt"/>
                          <a:ea typeface="Arial"/>
                          <a:cs typeface="Arial"/>
                          <a:sym typeface="Arial"/>
                        </a:rPr>
                        <a:t> </a:t>
                      </a:r>
                      <a:r>
                        <a:rPr lang="en-IN" sz="1600" b="0" i="0" u="none" strike="noStrike" cap="none" baseline="0" dirty="0" smtClean="0">
                          <a:solidFill>
                            <a:schemeClr val="dk1"/>
                          </a:solidFill>
                          <a:latin typeface="+mn-lt"/>
                          <a:ea typeface="Arial"/>
                          <a:cs typeface="Arial"/>
                          <a:sym typeface="Arial"/>
                        </a:rPr>
                        <a:t>&amp;</a:t>
                      </a:r>
                      <a:r>
                        <a:rPr lang="en-IN" sz="100" b="0" i="0" u="none" strike="noStrike" cap="none" baseline="0" dirty="0" smtClean="0">
                          <a:solidFill>
                            <a:schemeClr val="dk1"/>
                          </a:solidFill>
                          <a:latin typeface="+mn-lt"/>
                          <a:ea typeface="Arial"/>
                          <a:cs typeface="Arial"/>
                          <a:sym typeface="Arial"/>
                        </a:rPr>
                        <a:t> </a:t>
                      </a:r>
                      <a:r>
                        <a:rPr lang="en-IN" sz="1600" b="0" i="0" u="none" strike="noStrike" cap="none" baseline="0" dirty="0" smtClean="0">
                          <a:solidFill>
                            <a:schemeClr val="dk1"/>
                          </a:solidFill>
                          <a:latin typeface="+mn-lt"/>
                          <a:ea typeface="Arial"/>
                          <a:cs typeface="Arial"/>
                          <a:sym typeface="Arial"/>
                        </a:rPr>
                        <a:t>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10,949,000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2,579,000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807445"/>
                  </a:ext>
                </a:extLst>
              </a:tr>
              <a:tr h="136216">
                <a:tc>
                  <a:txBody>
                    <a:bodyPr/>
                    <a:lstStyle/>
                    <a:p>
                      <a:r>
                        <a:rPr lang="en-IN" sz="1600" b="0" i="0" u="none" strike="noStrike" cap="none" baseline="0" dirty="0" smtClean="0">
                          <a:solidFill>
                            <a:schemeClr val="dk1"/>
                          </a:solidFill>
                          <a:latin typeface="+mn-lt"/>
                          <a:ea typeface="Arial"/>
                          <a:cs typeface="Arial"/>
                          <a:sym typeface="Arial"/>
                        </a:rPr>
                        <a:t>Goodwill</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smtClean="0">
                          <a:solidFill>
                            <a:schemeClr val="dk1"/>
                          </a:solidFill>
                          <a:latin typeface="+mn-lt"/>
                          <a:ea typeface="Arial"/>
                          <a:cs typeface="Arial"/>
                          <a:sym typeface="Arial"/>
                        </a:rPr>
                        <a:t>2,655,000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175,000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722107"/>
                  </a:ext>
                </a:extLst>
              </a:tr>
              <a:tr h="136216">
                <a:tc>
                  <a:txBody>
                    <a:bodyPr/>
                    <a:lstStyle/>
                    <a:p>
                      <a:r>
                        <a:rPr lang="en-IN" sz="1600" b="0" i="0" u="none" strike="noStrike" cap="none" baseline="0" dirty="0" smtClean="0">
                          <a:solidFill>
                            <a:schemeClr val="dk1"/>
                          </a:solidFill>
                          <a:latin typeface="+mn-lt"/>
                          <a:ea typeface="Arial"/>
                          <a:cs typeface="Arial"/>
                          <a:sym typeface="Arial"/>
                        </a:rPr>
                        <a:t>Other Assets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1,930,000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254,000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95850"/>
                  </a:ext>
                </a:extLst>
              </a:tr>
              <a:tr h="136216">
                <a:tc>
                  <a:txBody>
                    <a:bodyPr/>
                    <a:lstStyle/>
                    <a:p>
                      <a:r>
                        <a:rPr lang="en-IN" sz="1600" b="1" i="0" u="none" strike="noStrike" cap="none" baseline="0" dirty="0" smtClean="0">
                          <a:solidFill>
                            <a:schemeClr val="dk1"/>
                          </a:solidFill>
                          <a:latin typeface="+mn-lt"/>
                          <a:ea typeface="Arial"/>
                          <a:cs typeface="Arial"/>
                          <a:sym typeface="Arial"/>
                        </a:rPr>
                        <a:t>Total Assets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40,159,000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8,089,000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4087247"/>
                  </a:ext>
                </a:extLst>
              </a:tr>
              <a:tr h="13621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baseline="0" dirty="0" smtClean="0">
                          <a:solidFill>
                            <a:schemeClr val="dk1"/>
                          </a:solidFill>
                          <a:latin typeface="+mn-lt"/>
                          <a:ea typeface="Arial"/>
                          <a:cs typeface="Arial"/>
                          <a:sym typeface="Arial"/>
                        </a:rPr>
                        <a:t>Liabilities and Stockholder Equity</a:t>
                      </a:r>
                      <a:endParaRPr lang="en-IN" sz="1600" b="0" i="0" u="none" strike="noStrike" cap="none" dirty="0" smtClean="0">
                        <a:solidFill>
                          <a:schemeClr val="dk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dirty="0" smtClean="0">
                          <a:solidFill>
                            <a:schemeClr val="bg1"/>
                          </a:solidFill>
                          <a:latin typeface="+mn-lt"/>
                        </a:rPr>
                        <a:t>Blank</a:t>
                      </a:r>
                      <a:endParaRPr lang="en-IN" sz="16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dirty="0" smtClean="0">
                          <a:solidFill>
                            <a:schemeClr val="bg1"/>
                          </a:solidFill>
                          <a:latin typeface="+mn-lt"/>
                          <a:ea typeface="Arial"/>
                          <a:cs typeface="Arial"/>
                          <a:sym typeface="Arial"/>
                        </a:rPr>
                        <a:t>Blank</a:t>
                      </a:r>
                      <a:endParaRPr lang="en-IN" sz="1600" b="0" i="0" u="none" strike="noStrike" cap="none" dirty="0">
                        <a:solidFill>
                          <a:schemeClr val="bg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03694416"/>
                  </a:ext>
                </a:extLst>
              </a:tr>
              <a:tr h="136216">
                <a:tc>
                  <a:txBody>
                    <a:bodyPr/>
                    <a:lstStyle/>
                    <a:p>
                      <a:r>
                        <a:rPr lang="en-IN" sz="1600" b="0" i="0" u="none" strike="noStrike" cap="none" baseline="0" dirty="0" smtClean="0">
                          <a:solidFill>
                            <a:schemeClr val="dk1"/>
                          </a:solidFill>
                          <a:latin typeface="+mn-lt"/>
                          <a:ea typeface="Arial"/>
                          <a:cs typeface="Arial"/>
                          <a:sym typeface="Arial"/>
                        </a:rPr>
                        <a:t>Accounts Payable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21,821,000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1,415,000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084642"/>
                  </a:ext>
                </a:extLst>
              </a:tr>
            </a:tbl>
          </a:graphicData>
        </a:graphic>
      </p:graphicFrame>
    </p:spTree>
    <p:extLst>
      <p:ext uri="{BB962C8B-B14F-4D97-AF65-F5344CB8AC3E}">
        <p14:creationId xmlns:p14="http://schemas.microsoft.com/office/powerpoint/2010/main" val="9991436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684816"/>
            <a:ext cx="8229600" cy="627834"/>
          </a:xfrm>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(4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515983"/>
          </a:xfrm>
        </p:spPr>
        <p:txBody>
          <a:bodyPr/>
          <a:lstStyle/>
          <a:p>
            <a:pPr marL="0" indent="0">
              <a:buNone/>
            </a:pPr>
            <a:r>
              <a:rPr lang="en-IN" sz="2400" b="1" dirty="0">
                <a:latin typeface="+mn-lt"/>
              </a:rPr>
              <a:t>Table 3-1 [Continued</a:t>
            </a:r>
            <a:r>
              <a:rPr lang="en-IN" sz="2400" b="1" dirty="0" smtClean="0">
                <a:latin typeface="+mn-lt"/>
              </a:rPr>
              <a:t>]</a:t>
            </a:r>
            <a:endParaRPr lang="en-IN" sz="2400" b="1" dirty="0">
              <a:latin typeface="+mn-lt"/>
            </a:endParaRPr>
          </a:p>
        </p:txBody>
      </p:sp>
      <p:graphicFrame>
        <p:nvGraphicFramePr>
          <p:cNvPr id="9" name="Table 8"/>
          <p:cNvGraphicFramePr>
            <a:graphicFrameLocks noGrp="1"/>
          </p:cNvGraphicFramePr>
          <p:nvPr>
            <p:extLst>
              <p:ext uri="{D42A27DB-BD31-4B8C-83A1-F6EECF244321}">
                <p14:modId xmlns:p14="http://schemas.microsoft.com/office/powerpoint/2010/main" val="3542624526"/>
              </p:ext>
            </p:extLst>
          </p:nvPr>
        </p:nvGraphicFramePr>
        <p:xfrm>
          <a:off x="457200" y="2253342"/>
          <a:ext cx="8229600" cy="3017520"/>
        </p:xfrm>
        <a:graphic>
          <a:graphicData uri="http://schemas.openxmlformats.org/drawingml/2006/table">
            <a:tbl>
              <a:tblPr firstRow="1" bandRow="1">
                <a:tableStyleId>{40F9630F-82C1-40B7-BC3A-925EFCFF5E92}</a:tableStyleId>
              </a:tblPr>
              <a:tblGrid>
                <a:gridCol w="4480560">
                  <a:extLst>
                    <a:ext uri="{9D8B030D-6E8A-4147-A177-3AD203B41FA5}">
                      <a16:colId xmlns:a16="http://schemas.microsoft.com/office/drawing/2014/main" val="2157584942"/>
                    </a:ext>
                  </a:extLst>
                </a:gridCol>
                <a:gridCol w="1815737">
                  <a:extLst>
                    <a:ext uri="{9D8B030D-6E8A-4147-A177-3AD203B41FA5}">
                      <a16:colId xmlns:a16="http://schemas.microsoft.com/office/drawing/2014/main" val="838923896"/>
                    </a:ext>
                  </a:extLst>
                </a:gridCol>
                <a:gridCol w="1933303">
                  <a:extLst>
                    <a:ext uri="{9D8B030D-6E8A-4147-A177-3AD203B41FA5}">
                      <a16:colId xmlns:a16="http://schemas.microsoft.com/office/drawing/2014/main" val="3863223750"/>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1" i="0" u="none" strike="noStrike" cap="none" dirty="0" smtClean="0">
                          <a:solidFill>
                            <a:schemeClr val="bg1"/>
                          </a:solidFill>
                          <a:latin typeface="+mn-lt"/>
                          <a:ea typeface="Arial"/>
                          <a:cs typeface="Arial"/>
                          <a:sym typeface="Arial"/>
                        </a:rPr>
                        <a:t>Blank</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Amazon.com</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Nordstrom Inc.</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45571372"/>
                  </a:ext>
                </a:extLst>
              </a:tr>
              <a:tr h="0">
                <a:tc>
                  <a:txBody>
                    <a:bodyPr/>
                    <a:lstStyle/>
                    <a:p>
                      <a:r>
                        <a:rPr lang="en-IN" sz="1600" b="1" i="0" u="none" strike="noStrike" cap="none" baseline="0" dirty="0" smtClean="0">
                          <a:solidFill>
                            <a:schemeClr val="dk1"/>
                          </a:solidFill>
                          <a:latin typeface="+mn-lt"/>
                          <a:ea typeface="Arial"/>
                          <a:cs typeface="Arial"/>
                          <a:sym typeface="Arial"/>
                        </a:rPr>
                        <a:t>Period Ending</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31-Dec-13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1" i="0" u="none" strike="noStrike" cap="none" baseline="0" dirty="0" smtClean="0">
                          <a:solidFill>
                            <a:schemeClr val="dk1"/>
                          </a:solidFill>
                          <a:latin typeface="+mn-lt"/>
                          <a:ea typeface="Arial"/>
                          <a:cs typeface="Arial"/>
                          <a:sym typeface="Arial"/>
                        </a:rPr>
                        <a:t>2-Feb-13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6784156"/>
                  </a:ext>
                </a:extLst>
              </a:tr>
              <a:tr h="0">
                <a:tc>
                  <a:txBody>
                    <a:bodyPr/>
                    <a:lstStyle/>
                    <a:p>
                      <a:r>
                        <a:rPr lang="en-IN" sz="1600" b="0" i="0" u="none" strike="noStrike" cap="none" baseline="0" dirty="0" smtClean="0">
                          <a:solidFill>
                            <a:schemeClr val="dk1"/>
                          </a:solidFill>
                          <a:latin typeface="+mn-lt"/>
                          <a:ea typeface="Arial"/>
                          <a:cs typeface="Arial"/>
                          <a:sym typeface="Arial"/>
                        </a:rPr>
                        <a:t>Short-/Current Long-Term Debt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7,000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28484271"/>
                  </a:ext>
                </a:extLst>
              </a:tr>
              <a:tr h="0">
                <a:tc>
                  <a:txBody>
                    <a:bodyPr/>
                    <a:lstStyle/>
                    <a:p>
                      <a:r>
                        <a:rPr lang="en-IN" sz="1600" b="0" i="0" u="none" strike="noStrike" cap="none" baseline="0" dirty="0" smtClean="0">
                          <a:solidFill>
                            <a:schemeClr val="dk1"/>
                          </a:solidFill>
                          <a:latin typeface="+mn-lt"/>
                          <a:ea typeface="Arial"/>
                          <a:cs typeface="Arial"/>
                          <a:sym typeface="Arial"/>
                        </a:rPr>
                        <a:t>Other Current Liabilities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1,159,000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804,000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17821395"/>
                  </a:ext>
                </a:extLst>
              </a:tr>
              <a:tr h="0">
                <a:tc>
                  <a:txBody>
                    <a:bodyPr/>
                    <a:lstStyle/>
                    <a:p>
                      <a:r>
                        <a:rPr lang="en-IN" sz="1600" b="0" i="0" u="none" strike="noStrike" cap="none" baseline="0" dirty="0" smtClean="0">
                          <a:solidFill>
                            <a:schemeClr val="dk1"/>
                          </a:solidFill>
                          <a:latin typeface="+mn-lt"/>
                          <a:ea typeface="Arial"/>
                          <a:cs typeface="Arial"/>
                          <a:sym typeface="Arial"/>
                        </a:rPr>
                        <a:t>Long-Term Debt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3,191,000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3,124,000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27508930"/>
                  </a:ext>
                </a:extLst>
              </a:tr>
              <a:tr h="0">
                <a:tc>
                  <a:txBody>
                    <a:bodyPr/>
                    <a:lstStyle/>
                    <a:p>
                      <a:r>
                        <a:rPr lang="en-IN" sz="1600" b="0" i="0" u="none" strike="noStrike" cap="none" baseline="0" dirty="0" smtClean="0">
                          <a:solidFill>
                            <a:schemeClr val="dk1"/>
                          </a:solidFill>
                          <a:latin typeface="+mn-lt"/>
                          <a:ea typeface="Arial"/>
                          <a:cs typeface="Arial"/>
                          <a:sym typeface="Arial"/>
                        </a:rPr>
                        <a:t>Other Liabilities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4,242,000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341,000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6029645"/>
                  </a:ext>
                </a:extLst>
              </a:tr>
              <a:tr h="0">
                <a:tc>
                  <a:txBody>
                    <a:bodyPr/>
                    <a:lstStyle/>
                    <a:p>
                      <a:r>
                        <a:rPr lang="en-IN" sz="1600" b="0" i="0" u="none" strike="noStrike" cap="none" baseline="0" dirty="0" smtClean="0">
                          <a:solidFill>
                            <a:schemeClr val="dk1"/>
                          </a:solidFill>
                          <a:latin typeface="+mn-lt"/>
                          <a:ea typeface="Arial"/>
                          <a:cs typeface="Arial"/>
                          <a:sym typeface="Arial"/>
                        </a:rPr>
                        <a:t>Deferred Long-Term Liability Charges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485,000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5807445"/>
                  </a:ext>
                </a:extLst>
              </a:tr>
              <a:tr h="0">
                <a:tc>
                  <a:txBody>
                    <a:bodyPr/>
                    <a:lstStyle/>
                    <a:p>
                      <a:r>
                        <a:rPr lang="en-IN" sz="1600" b="1" i="0" u="none" strike="noStrike" cap="none" baseline="0" dirty="0" smtClean="0">
                          <a:solidFill>
                            <a:schemeClr val="dk1"/>
                          </a:solidFill>
                          <a:latin typeface="+mn-lt"/>
                          <a:ea typeface="Arial"/>
                          <a:cs typeface="Arial"/>
                          <a:sym typeface="Arial"/>
                        </a:rPr>
                        <a:t>Total Liabilities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IN" sz="1600" b="0" i="0" u="none" strike="noStrike" cap="none" baseline="0" dirty="0" smtClean="0">
                          <a:solidFill>
                            <a:schemeClr val="dk1"/>
                          </a:solidFill>
                          <a:latin typeface="+mn-lt"/>
                          <a:ea typeface="Arial"/>
                          <a:cs typeface="Arial"/>
                          <a:sym typeface="Arial"/>
                        </a:rPr>
                        <a:t>30,413,000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6,176,000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55722107"/>
                  </a:ext>
                </a:extLst>
              </a:tr>
              <a:tr h="0">
                <a:tc>
                  <a:txBody>
                    <a:bodyPr/>
                    <a:lstStyle/>
                    <a:p>
                      <a:r>
                        <a:rPr lang="en-IN" sz="1600" b="1" i="0" u="none" strike="noStrike" cap="none" baseline="0" dirty="0" smtClean="0">
                          <a:solidFill>
                            <a:schemeClr val="dk1"/>
                          </a:solidFill>
                          <a:latin typeface="+mn-lt"/>
                          <a:ea typeface="Arial"/>
                          <a:cs typeface="Arial"/>
                          <a:sym typeface="Arial"/>
                        </a:rPr>
                        <a:t>Total Stockholder Equity</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9,746,000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r>
                        <a:rPr lang="en-IN" sz="1600" b="0" i="0" u="none" strike="noStrike" cap="none" baseline="0" dirty="0" smtClean="0">
                          <a:solidFill>
                            <a:schemeClr val="dk1"/>
                          </a:solidFill>
                          <a:latin typeface="+mn-lt"/>
                          <a:ea typeface="Arial"/>
                          <a:cs typeface="Arial"/>
                          <a:sym typeface="Arial"/>
                        </a:rPr>
                        <a:t>1,913,000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9195850"/>
                  </a:ext>
                </a:extLst>
              </a:tr>
            </a:tbl>
          </a:graphicData>
        </a:graphic>
      </p:graphicFrame>
    </p:spTree>
    <p:extLst>
      <p:ext uri="{BB962C8B-B14F-4D97-AF65-F5344CB8AC3E}">
        <p14:creationId xmlns:p14="http://schemas.microsoft.com/office/powerpoint/2010/main" val="29826548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(5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67973"/>
          </a:xfrm>
        </p:spPr>
        <p:txBody>
          <a:bodyPr/>
          <a:lstStyle/>
          <a:p>
            <a:pPr marL="0" indent="0">
              <a:buNone/>
            </a:pPr>
            <a:r>
              <a:rPr lang="en-IN" sz="2400" b="1" dirty="0" smtClean="0">
                <a:latin typeface="+mn-lt"/>
              </a:rPr>
              <a:t>Table 3-2 </a:t>
            </a:r>
            <a:r>
              <a:rPr lang="en-IN" sz="2400" dirty="0">
                <a:latin typeface="+mn-lt"/>
              </a:rPr>
              <a:t>A Comparison of Financial Metrics for Amazon.com and Nordstrom Inc.</a:t>
            </a:r>
          </a:p>
        </p:txBody>
      </p:sp>
      <p:graphicFrame>
        <p:nvGraphicFramePr>
          <p:cNvPr id="5" name="Table 4"/>
          <p:cNvGraphicFramePr>
            <a:graphicFrameLocks noGrp="1"/>
          </p:cNvGraphicFramePr>
          <p:nvPr>
            <p:extLst>
              <p:ext uri="{D42A27DB-BD31-4B8C-83A1-F6EECF244321}">
                <p14:modId xmlns:p14="http://schemas.microsoft.com/office/powerpoint/2010/main" val="3562808831"/>
              </p:ext>
            </p:extLst>
          </p:nvPr>
        </p:nvGraphicFramePr>
        <p:xfrm>
          <a:off x="457200" y="2794727"/>
          <a:ext cx="8229600" cy="3167980"/>
        </p:xfrm>
        <a:graphic>
          <a:graphicData uri="http://schemas.openxmlformats.org/drawingml/2006/table">
            <a:tbl>
              <a:tblPr firstRow="1" bandRow="1">
                <a:tableStyleId>{40F9630F-82C1-40B7-BC3A-925EFCFF5E92}</a:tableStyleId>
              </a:tblPr>
              <a:tblGrid>
                <a:gridCol w="1685109">
                  <a:extLst>
                    <a:ext uri="{9D8B030D-6E8A-4147-A177-3AD203B41FA5}">
                      <a16:colId xmlns:a16="http://schemas.microsoft.com/office/drawing/2014/main" val="1308519256"/>
                    </a:ext>
                  </a:extLst>
                </a:gridCol>
                <a:gridCol w="3291840">
                  <a:extLst>
                    <a:ext uri="{9D8B030D-6E8A-4147-A177-3AD203B41FA5}">
                      <a16:colId xmlns:a16="http://schemas.microsoft.com/office/drawing/2014/main" val="3499085256"/>
                    </a:ext>
                  </a:extLst>
                </a:gridCol>
                <a:gridCol w="3252651">
                  <a:extLst>
                    <a:ext uri="{9D8B030D-6E8A-4147-A177-3AD203B41FA5}">
                      <a16:colId xmlns:a16="http://schemas.microsoft.com/office/drawing/2014/main" val="1584643704"/>
                    </a:ext>
                  </a:extLst>
                </a:gridCol>
              </a:tblGrid>
              <a:tr h="314233">
                <a:tc>
                  <a:txBody>
                    <a:bodyPr/>
                    <a:lstStyle/>
                    <a:p>
                      <a:r>
                        <a:rPr lang="en-IN" sz="1400" b="1" i="0" u="none" strike="noStrike" cap="none" baseline="0" dirty="0" smtClean="0">
                          <a:solidFill>
                            <a:schemeClr val="dk1"/>
                          </a:solidFill>
                          <a:latin typeface="+mn-lt"/>
                          <a:ea typeface="Arial"/>
                          <a:cs typeface="Arial"/>
                          <a:sym typeface="Arial"/>
                        </a:rPr>
                        <a:t>Metric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Amazon.com</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Nordstrom Inc.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9097747"/>
                  </a:ext>
                </a:extLst>
              </a:tr>
              <a:tr h="568355">
                <a:tc>
                  <a:txBody>
                    <a:bodyPr/>
                    <a:lstStyle/>
                    <a:p>
                      <a:r>
                        <a:rPr lang="en-IN" sz="1400" b="0" i="0" u="none" strike="noStrike" cap="none" baseline="0" dirty="0" smtClean="0">
                          <a:solidFill>
                            <a:schemeClr val="dk1"/>
                          </a:solidFill>
                          <a:latin typeface="+mn-lt"/>
                          <a:ea typeface="Arial"/>
                          <a:cs typeface="Arial"/>
                          <a:sym typeface="Arial"/>
                        </a:rPr>
                        <a:t>R</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O</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E</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274 over 9,746 end fraction = 2.81%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735 over 1,913 end fraction = 38.42%</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7030"/>
                  </a:ext>
                </a:extLst>
              </a:tr>
              <a:tr h="568355">
                <a:tc>
                  <a:txBody>
                    <a:bodyPr/>
                    <a:lstStyle/>
                    <a:p>
                      <a:r>
                        <a:rPr lang="en-IN" sz="1400" b="0" i="0" u="none" strike="noStrike" cap="none" baseline="0" dirty="0" smtClean="0">
                          <a:solidFill>
                            <a:schemeClr val="dk1"/>
                          </a:solidFill>
                          <a:latin typeface="+mn-lt"/>
                          <a:ea typeface="Arial"/>
                          <a:cs typeface="Arial"/>
                          <a:sym typeface="Arial"/>
                        </a:rPr>
                        <a:t>R</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O</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A</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274 + 141 times left parenthesis 1 minus 0.35 right parenthesis over 40,159 end fraction = 0.91%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735 + 160 times left parenthesis 1 minus 0.35 over 8,089 = 10.37%</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9342397"/>
                  </a:ext>
                </a:extLst>
              </a:tr>
              <a:tr h="408217">
                <a:tc>
                  <a:txBody>
                    <a:bodyPr/>
                    <a:lstStyle/>
                    <a:p>
                      <a:r>
                        <a:rPr lang="en-IN" sz="1400" b="0" i="0" u="none" strike="noStrike" cap="none" baseline="0" dirty="0" smtClean="0">
                          <a:solidFill>
                            <a:schemeClr val="dk1"/>
                          </a:solidFill>
                          <a:latin typeface="+mn-lt"/>
                          <a:ea typeface="Arial"/>
                          <a:cs typeface="Arial"/>
                          <a:sym typeface="Arial"/>
                        </a:rPr>
                        <a:t>R</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O</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F</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L</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smtClean="0">
                          <a:latin typeface="+mn-lt"/>
                        </a:rPr>
                        <a:t>1.90%</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dirty="0" smtClean="0">
                          <a:latin typeface="+mn-lt"/>
                        </a:rPr>
                        <a:t>28.05%</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054511"/>
                  </a:ext>
                </a:extLst>
              </a:tr>
              <a:tr h="668740">
                <a:tc>
                  <a:txBody>
                    <a:bodyPr/>
                    <a:lstStyle/>
                    <a:p>
                      <a:r>
                        <a:rPr lang="en-IN" sz="1400" b="0" i="0" u="none" strike="noStrike" cap="none" baseline="0" dirty="0" smtClean="0">
                          <a:solidFill>
                            <a:schemeClr val="dk1"/>
                          </a:solidFill>
                          <a:latin typeface="+mn-lt"/>
                          <a:ea typeface="Arial"/>
                          <a:cs typeface="Arial"/>
                          <a:sym typeface="Arial"/>
                        </a:rPr>
                        <a:t>Profit Margin</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274 + 141 times left parenthesis 1 minus 0.35 right parenthesis over 74,452 end fraction = 0.49%</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735 + 160 times left parenthesis 1 minus 0.35 over 12,148 = 6.91%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2135500"/>
                  </a:ext>
                </a:extLst>
              </a:tr>
              <a:tr h="568355">
                <a:tc>
                  <a:txBody>
                    <a:bodyPr/>
                    <a:lstStyle/>
                    <a:p>
                      <a:r>
                        <a:rPr lang="en-IN" sz="1400" b="0" i="0" u="none" strike="noStrike" cap="none" baseline="0" dirty="0" smtClean="0">
                          <a:solidFill>
                            <a:schemeClr val="dk1"/>
                          </a:solidFill>
                          <a:latin typeface="+mn-lt"/>
                          <a:ea typeface="Arial"/>
                          <a:cs typeface="Arial"/>
                          <a:sym typeface="Arial"/>
                        </a:rPr>
                        <a:t>Asset Turnover</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74,452 over 40,159 end fraction = 1.85</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12,148 over 8,089 end fraction = 1.50</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5698120"/>
                  </a:ext>
                </a:extLst>
              </a:tr>
            </a:tbl>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482081407"/>
              </p:ext>
            </p:extLst>
          </p:nvPr>
        </p:nvGraphicFramePr>
        <p:xfrm>
          <a:off x="2207366" y="3162924"/>
          <a:ext cx="1260094" cy="507111"/>
        </p:xfrm>
        <a:graphic>
          <a:graphicData uri="http://schemas.openxmlformats.org/presentationml/2006/ole">
            <mc:AlternateContent xmlns:mc="http://schemas.openxmlformats.org/markup-compatibility/2006">
              <mc:Choice xmlns:v="urn:schemas-microsoft-com:vml" Requires="v">
                <p:oleObj spid="_x0000_s11599" name="Equation" r:id="rId3" imgW="1041120" imgH="419040" progId="Equation.DSMT4">
                  <p:embed/>
                </p:oleObj>
              </mc:Choice>
              <mc:Fallback>
                <p:oleObj name="Equation" r:id="rId3" imgW="1041120" imgH="419040" progId="Equation.DSMT4">
                  <p:embed/>
                  <p:pic>
                    <p:nvPicPr>
                      <p:cNvPr id="0" name=""/>
                      <p:cNvPicPr/>
                      <p:nvPr/>
                    </p:nvPicPr>
                    <p:blipFill>
                      <a:blip r:embed="rId4"/>
                      <a:stretch>
                        <a:fillRect/>
                      </a:stretch>
                    </p:blipFill>
                    <p:spPr>
                      <a:xfrm>
                        <a:off x="2207366" y="3162924"/>
                        <a:ext cx="1260094" cy="507111"/>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343805156"/>
              </p:ext>
            </p:extLst>
          </p:nvPr>
        </p:nvGraphicFramePr>
        <p:xfrm>
          <a:off x="5491390" y="3172140"/>
          <a:ext cx="1289050" cy="477837"/>
        </p:xfrm>
        <a:graphic>
          <a:graphicData uri="http://schemas.openxmlformats.org/presentationml/2006/ole">
            <mc:AlternateContent xmlns:mc="http://schemas.openxmlformats.org/markup-compatibility/2006">
              <mc:Choice xmlns:v="urn:schemas-microsoft-com:vml" Requires="v">
                <p:oleObj spid="_x0000_s11600" name="Equation" r:id="rId5" imgW="1066680" imgH="393480" progId="Equation.DSMT4">
                  <p:embed/>
                </p:oleObj>
              </mc:Choice>
              <mc:Fallback>
                <p:oleObj name="Equation" r:id="rId5" imgW="1066680" imgH="393480" progId="Equation.DSMT4">
                  <p:embed/>
                  <p:pic>
                    <p:nvPicPr>
                      <p:cNvPr id="6" name="Object 5"/>
                      <p:cNvPicPr/>
                      <p:nvPr/>
                    </p:nvPicPr>
                    <p:blipFill>
                      <a:blip r:embed="rId6"/>
                      <a:stretch>
                        <a:fillRect/>
                      </a:stretch>
                    </p:blipFill>
                    <p:spPr>
                      <a:xfrm>
                        <a:off x="5491390" y="3172140"/>
                        <a:ext cx="1289050" cy="477837"/>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205075585"/>
              </p:ext>
            </p:extLst>
          </p:nvPr>
        </p:nvGraphicFramePr>
        <p:xfrm>
          <a:off x="2209936" y="3716880"/>
          <a:ext cx="2395537" cy="539750"/>
        </p:xfrm>
        <a:graphic>
          <a:graphicData uri="http://schemas.openxmlformats.org/presentationml/2006/ole">
            <mc:AlternateContent xmlns:mc="http://schemas.openxmlformats.org/markup-compatibility/2006">
              <mc:Choice xmlns:v="urn:schemas-microsoft-com:vml" Requires="v">
                <p:oleObj spid="_x0000_s11601" name="Equation" r:id="rId7" imgW="1981080" imgH="444240" progId="Equation.DSMT4">
                  <p:embed/>
                </p:oleObj>
              </mc:Choice>
              <mc:Fallback>
                <p:oleObj name="Equation" r:id="rId7" imgW="1981080" imgH="444240" progId="Equation.DSMT4">
                  <p:embed/>
                  <p:pic>
                    <p:nvPicPr>
                      <p:cNvPr id="6" name="Object 5"/>
                      <p:cNvPicPr/>
                      <p:nvPr/>
                    </p:nvPicPr>
                    <p:blipFill>
                      <a:blip r:embed="rId8"/>
                      <a:stretch>
                        <a:fillRect/>
                      </a:stretch>
                    </p:blipFill>
                    <p:spPr>
                      <a:xfrm>
                        <a:off x="2209936" y="3716880"/>
                        <a:ext cx="2395537" cy="539750"/>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993589210"/>
              </p:ext>
            </p:extLst>
          </p:nvPr>
        </p:nvGraphicFramePr>
        <p:xfrm>
          <a:off x="5457327" y="3698875"/>
          <a:ext cx="2501900" cy="539750"/>
        </p:xfrm>
        <a:graphic>
          <a:graphicData uri="http://schemas.openxmlformats.org/presentationml/2006/ole">
            <mc:AlternateContent xmlns:mc="http://schemas.openxmlformats.org/markup-compatibility/2006">
              <mc:Choice xmlns:v="urn:schemas-microsoft-com:vml" Requires="v">
                <p:oleObj spid="_x0000_s11602" name="Equation" r:id="rId9" imgW="2070000" imgH="444240" progId="Equation.DSMT4">
                  <p:embed/>
                </p:oleObj>
              </mc:Choice>
              <mc:Fallback>
                <p:oleObj name="Equation" r:id="rId9" imgW="2070000" imgH="444240" progId="Equation.DSMT4">
                  <p:embed/>
                  <p:pic>
                    <p:nvPicPr>
                      <p:cNvPr id="8" name="Object 7"/>
                      <p:cNvPicPr/>
                      <p:nvPr/>
                    </p:nvPicPr>
                    <p:blipFill>
                      <a:blip r:embed="rId10"/>
                      <a:stretch>
                        <a:fillRect/>
                      </a:stretch>
                    </p:blipFill>
                    <p:spPr>
                      <a:xfrm>
                        <a:off x="5457327" y="3698875"/>
                        <a:ext cx="2501900" cy="53975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423285111"/>
              </p:ext>
            </p:extLst>
          </p:nvPr>
        </p:nvGraphicFramePr>
        <p:xfrm>
          <a:off x="2189163" y="4756481"/>
          <a:ext cx="2457450" cy="539750"/>
        </p:xfrm>
        <a:graphic>
          <a:graphicData uri="http://schemas.openxmlformats.org/presentationml/2006/ole">
            <mc:AlternateContent xmlns:mc="http://schemas.openxmlformats.org/markup-compatibility/2006">
              <mc:Choice xmlns:v="urn:schemas-microsoft-com:vml" Requires="v">
                <p:oleObj spid="_x0000_s11603" name="Equation" r:id="rId11" imgW="2031840" imgH="444240" progId="Equation.DSMT4">
                  <p:embed/>
                </p:oleObj>
              </mc:Choice>
              <mc:Fallback>
                <p:oleObj name="Equation" r:id="rId11" imgW="2031840" imgH="444240" progId="Equation.DSMT4">
                  <p:embed/>
                  <p:pic>
                    <p:nvPicPr>
                      <p:cNvPr id="8" name="Object 7"/>
                      <p:cNvPicPr/>
                      <p:nvPr/>
                    </p:nvPicPr>
                    <p:blipFill>
                      <a:blip r:embed="rId12"/>
                      <a:stretch>
                        <a:fillRect/>
                      </a:stretch>
                    </p:blipFill>
                    <p:spPr>
                      <a:xfrm>
                        <a:off x="2189163" y="4756481"/>
                        <a:ext cx="2457450" cy="539750"/>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919862931"/>
              </p:ext>
            </p:extLst>
          </p:nvPr>
        </p:nvGraphicFramePr>
        <p:xfrm>
          <a:off x="5499100" y="4778375"/>
          <a:ext cx="2409825" cy="539750"/>
        </p:xfrm>
        <a:graphic>
          <a:graphicData uri="http://schemas.openxmlformats.org/presentationml/2006/ole">
            <mc:AlternateContent xmlns:mc="http://schemas.openxmlformats.org/markup-compatibility/2006">
              <mc:Choice xmlns:v="urn:schemas-microsoft-com:vml" Requires="v">
                <p:oleObj spid="_x0000_s11604" name="Equation" r:id="rId13" imgW="1993680" imgH="444240" progId="Equation.DSMT4">
                  <p:embed/>
                </p:oleObj>
              </mc:Choice>
              <mc:Fallback>
                <p:oleObj name="Equation" r:id="rId13" imgW="1993680" imgH="444240" progId="Equation.DSMT4">
                  <p:embed/>
                  <p:pic>
                    <p:nvPicPr>
                      <p:cNvPr id="9" name="Object 8"/>
                      <p:cNvPicPr/>
                      <p:nvPr/>
                    </p:nvPicPr>
                    <p:blipFill>
                      <a:blip r:embed="rId14"/>
                      <a:stretch>
                        <a:fillRect/>
                      </a:stretch>
                    </p:blipFill>
                    <p:spPr>
                      <a:xfrm>
                        <a:off x="5499100" y="4778375"/>
                        <a:ext cx="2409825" cy="5397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776067798"/>
              </p:ext>
            </p:extLst>
          </p:nvPr>
        </p:nvGraphicFramePr>
        <p:xfrm>
          <a:off x="2233613" y="5392738"/>
          <a:ext cx="1198562" cy="506412"/>
        </p:xfrm>
        <a:graphic>
          <a:graphicData uri="http://schemas.openxmlformats.org/presentationml/2006/ole">
            <mc:AlternateContent xmlns:mc="http://schemas.openxmlformats.org/markup-compatibility/2006">
              <mc:Choice xmlns:v="urn:schemas-microsoft-com:vml" Requires="v">
                <p:oleObj spid="_x0000_s11605" name="Equation" r:id="rId15" imgW="990360" imgH="419040" progId="Equation.DSMT4">
                  <p:embed/>
                </p:oleObj>
              </mc:Choice>
              <mc:Fallback>
                <p:oleObj name="Equation" r:id="rId15" imgW="990360" imgH="419040" progId="Equation.DSMT4">
                  <p:embed/>
                  <p:pic>
                    <p:nvPicPr>
                      <p:cNvPr id="6" name="Object 5"/>
                      <p:cNvPicPr/>
                      <p:nvPr/>
                    </p:nvPicPr>
                    <p:blipFill>
                      <a:blip r:embed="rId16"/>
                      <a:stretch>
                        <a:fillRect/>
                      </a:stretch>
                    </p:blipFill>
                    <p:spPr>
                      <a:xfrm>
                        <a:off x="2233613" y="5392738"/>
                        <a:ext cx="1198562" cy="506412"/>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855530437"/>
              </p:ext>
            </p:extLst>
          </p:nvPr>
        </p:nvGraphicFramePr>
        <p:xfrm>
          <a:off x="5508625" y="5400675"/>
          <a:ext cx="1168400" cy="506413"/>
        </p:xfrm>
        <a:graphic>
          <a:graphicData uri="http://schemas.openxmlformats.org/presentationml/2006/ole">
            <mc:AlternateContent xmlns:mc="http://schemas.openxmlformats.org/markup-compatibility/2006">
              <mc:Choice xmlns:v="urn:schemas-microsoft-com:vml" Requires="v">
                <p:oleObj spid="_x0000_s11606" name="Equation" r:id="rId17" imgW="965160" imgH="419040" progId="Equation.DSMT4">
                  <p:embed/>
                </p:oleObj>
              </mc:Choice>
              <mc:Fallback>
                <p:oleObj name="Equation" r:id="rId17" imgW="965160" imgH="419040" progId="Equation.DSMT4">
                  <p:embed/>
                  <p:pic>
                    <p:nvPicPr>
                      <p:cNvPr id="12" name="Object 11"/>
                      <p:cNvPicPr/>
                      <p:nvPr/>
                    </p:nvPicPr>
                    <p:blipFill>
                      <a:blip r:embed="rId18"/>
                      <a:stretch>
                        <a:fillRect/>
                      </a:stretch>
                    </p:blipFill>
                    <p:spPr>
                      <a:xfrm>
                        <a:off x="5508625" y="5400675"/>
                        <a:ext cx="1168400" cy="506413"/>
                      </a:xfrm>
                      <a:prstGeom prst="rect">
                        <a:avLst/>
                      </a:prstGeom>
                    </p:spPr>
                  </p:pic>
                </p:oleObj>
              </mc:Fallback>
            </mc:AlternateContent>
          </a:graphicData>
        </a:graphic>
      </p:graphicFrame>
    </p:spTree>
    <p:extLst>
      <p:ext uri="{BB962C8B-B14F-4D97-AF65-F5344CB8AC3E}">
        <p14:creationId xmlns:p14="http://schemas.microsoft.com/office/powerpoint/2010/main" val="36055847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1"/>
          <p:cNvSpPr>
            <a:spLocks noGrp="1"/>
          </p:cNvSpPr>
          <p:nvPr>
            <p:ph type="title"/>
          </p:nvPr>
        </p:nvSpPr>
        <p:spPr>
          <a:xfrm>
            <a:off x="457200" y="684816"/>
            <a:ext cx="8229600" cy="627834"/>
          </a:xfrm>
        </p:spPr>
        <p:txBody>
          <a:bodyPr wrap="square" tIns="91425">
            <a:spAutoFit/>
          </a:bodyPr>
          <a:lstStyle/>
          <a:p>
            <a:pPr lvl="0" defTabSz="457200">
              <a:lnSpc>
                <a:spcPct val="90000"/>
              </a:lnSpc>
              <a:spcBef>
                <a:spcPct val="0"/>
              </a:spcBef>
              <a:buClrTx/>
            </a:pPr>
            <a:r>
              <a:rPr lang="en-US" sz="3000" kern="1200" dirty="0" smtClean="0">
                <a:latin typeface="Times New Roman" panose="02020603050405020304" pitchFamily="18" charset="0"/>
                <a:ea typeface="+mj-ea"/>
                <a:cs typeface="+mj-cs"/>
              </a:rPr>
              <a:t>Financial Data for Amazon and Nordstrom</a:t>
            </a:r>
            <a:r>
              <a:rPr lang="en-US" sz="3200" kern="1200" dirty="0" smtClean="0">
                <a:latin typeface="Times New Roman" panose="02020603050405020304" pitchFamily="18" charset="0"/>
                <a:ea typeface="+mj-ea"/>
                <a:cs typeface="+mj-cs"/>
              </a:rPr>
              <a:t> </a:t>
            </a:r>
            <a:r>
              <a:rPr lang="en-US" sz="2000" b="0" kern="1200" dirty="0" smtClean="0">
                <a:latin typeface="Times New Roman" panose="02020603050405020304" pitchFamily="18" charset="0"/>
                <a:ea typeface="+mj-ea"/>
                <a:cs typeface="+mj-cs"/>
              </a:rPr>
              <a:t>(6 of 6)</a:t>
            </a:r>
            <a:endParaRPr lang="en-US" sz="2000" b="0" kern="1200" dirty="0">
              <a:latin typeface="Times New Roman" panose="02020603050405020304" pitchFamily="18" charset="0"/>
              <a:ea typeface="+mj-ea"/>
              <a:cs typeface="+mj-cs"/>
            </a:endParaRPr>
          </a:p>
        </p:txBody>
      </p:sp>
      <p:sp>
        <p:nvSpPr>
          <p:cNvPr id="26" name="Text Placeholder 2"/>
          <p:cNvSpPr>
            <a:spLocks noGrp="1"/>
          </p:cNvSpPr>
          <p:nvPr>
            <p:ph type="body" idx="1"/>
          </p:nvPr>
        </p:nvSpPr>
        <p:spPr>
          <a:xfrm>
            <a:off x="457200" y="1600200"/>
            <a:ext cx="8229600" cy="487589"/>
          </a:xfrm>
        </p:spPr>
        <p:txBody>
          <a:bodyPr/>
          <a:lstStyle/>
          <a:p>
            <a:pPr marL="0" indent="0">
              <a:buNone/>
            </a:pPr>
            <a:r>
              <a:rPr lang="en-IN" sz="2400" b="1" dirty="0" smtClean="0">
                <a:latin typeface="+mn-lt"/>
              </a:rPr>
              <a:t>Table 3-2 [Continued]</a:t>
            </a:r>
            <a:endParaRPr lang="en-IN" sz="2400" dirty="0">
              <a:latin typeface="+mn-lt"/>
            </a:endParaRPr>
          </a:p>
        </p:txBody>
      </p:sp>
      <p:graphicFrame>
        <p:nvGraphicFramePr>
          <p:cNvPr id="5" name="Table 4"/>
          <p:cNvGraphicFramePr>
            <a:graphicFrameLocks noGrp="1"/>
          </p:cNvGraphicFramePr>
          <p:nvPr>
            <p:extLst>
              <p:ext uri="{D42A27DB-BD31-4B8C-83A1-F6EECF244321}">
                <p14:modId xmlns:p14="http://schemas.microsoft.com/office/powerpoint/2010/main" val="3073678965"/>
              </p:ext>
            </p:extLst>
          </p:nvPr>
        </p:nvGraphicFramePr>
        <p:xfrm>
          <a:off x="457200" y="2336781"/>
          <a:ext cx="8229600" cy="3978968"/>
        </p:xfrm>
        <a:graphic>
          <a:graphicData uri="http://schemas.openxmlformats.org/drawingml/2006/table">
            <a:tbl>
              <a:tblPr firstRow="1" bandRow="1">
                <a:tableStyleId>{40F9630F-82C1-40B7-BC3A-925EFCFF5E92}</a:tableStyleId>
              </a:tblPr>
              <a:tblGrid>
                <a:gridCol w="1685109">
                  <a:extLst>
                    <a:ext uri="{9D8B030D-6E8A-4147-A177-3AD203B41FA5}">
                      <a16:colId xmlns:a16="http://schemas.microsoft.com/office/drawing/2014/main" val="1308519256"/>
                    </a:ext>
                  </a:extLst>
                </a:gridCol>
                <a:gridCol w="3291840">
                  <a:extLst>
                    <a:ext uri="{9D8B030D-6E8A-4147-A177-3AD203B41FA5}">
                      <a16:colId xmlns:a16="http://schemas.microsoft.com/office/drawing/2014/main" val="3499085256"/>
                    </a:ext>
                  </a:extLst>
                </a:gridCol>
                <a:gridCol w="3252651">
                  <a:extLst>
                    <a:ext uri="{9D8B030D-6E8A-4147-A177-3AD203B41FA5}">
                      <a16:colId xmlns:a16="http://schemas.microsoft.com/office/drawing/2014/main" val="1584643704"/>
                    </a:ext>
                  </a:extLst>
                </a:gridCol>
              </a:tblGrid>
              <a:tr h="314233">
                <a:tc>
                  <a:txBody>
                    <a:bodyPr/>
                    <a:lstStyle/>
                    <a:p>
                      <a:r>
                        <a:rPr lang="en-IN" sz="1400" b="1" i="0" u="none" strike="noStrike" cap="none" baseline="0" dirty="0" smtClean="0">
                          <a:solidFill>
                            <a:schemeClr val="dk1"/>
                          </a:solidFill>
                          <a:latin typeface="+mn-lt"/>
                          <a:ea typeface="Arial"/>
                          <a:cs typeface="Arial"/>
                          <a:sym typeface="Arial"/>
                        </a:rPr>
                        <a:t>Metric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Amazon.com</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400" b="1" i="0" u="none" strike="noStrike" cap="none" baseline="0" dirty="0" smtClean="0">
                          <a:solidFill>
                            <a:schemeClr val="dk1"/>
                          </a:solidFill>
                          <a:latin typeface="+mn-lt"/>
                          <a:ea typeface="Arial"/>
                          <a:cs typeface="Arial"/>
                          <a:sym typeface="Arial"/>
                        </a:rPr>
                        <a:t>Nordstrom Inc.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89097747"/>
                  </a:ext>
                </a:extLst>
              </a:tr>
              <a:tr h="568355">
                <a:tc>
                  <a:txBody>
                    <a:bodyPr/>
                    <a:lstStyle/>
                    <a:p>
                      <a:r>
                        <a:rPr lang="en-IN" sz="1400" b="0" i="0" u="none" strike="noStrike" cap="none" baseline="0" dirty="0" smtClean="0">
                          <a:solidFill>
                            <a:schemeClr val="dk1"/>
                          </a:solidFill>
                          <a:latin typeface="+mn-lt"/>
                          <a:ea typeface="Arial"/>
                          <a:cs typeface="Arial"/>
                          <a:sym typeface="Arial"/>
                        </a:rPr>
                        <a:t>A</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P</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T</a:t>
                      </a:r>
                      <a:endParaRPr lang="en-IN" sz="1400" b="0" i="0" u="none" strike="noStrike" cap="none" dirty="0">
                        <a:solidFill>
                          <a:schemeClr val="dk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54,181 over 21,821 end fraction = 2.48</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7,432 over 1,011 end fraction = 7.35</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06477030"/>
                  </a:ext>
                </a:extLst>
              </a:tr>
              <a:tr h="568355">
                <a:tc>
                  <a:txBody>
                    <a:bodyPr/>
                    <a:lstStyle/>
                    <a:p>
                      <a:r>
                        <a:rPr lang="en-IN" sz="1400" b="0" i="0" u="none" strike="noStrike" cap="none" baseline="0" dirty="0" smtClean="0">
                          <a:solidFill>
                            <a:schemeClr val="dk1"/>
                          </a:solidFill>
                          <a:latin typeface="+mn-lt"/>
                          <a:ea typeface="Arial"/>
                          <a:cs typeface="Arial"/>
                          <a:sym typeface="Arial"/>
                        </a:rPr>
                        <a:t>A</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R</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T</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74,452 over 4,767 end fraction = 15.62</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12,148 over 2,129 end fraction = 5.71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9342397"/>
                  </a:ext>
                </a:extLst>
              </a:tr>
              <a:tr h="568355">
                <a:tc>
                  <a:txBody>
                    <a:bodyPr/>
                    <a:lstStyle/>
                    <a:p>
                      <a:r>
                        <a:rPr lang="en-IN" sz="1400" b="0" i="0" u="none" strike="noStrike" cap="none" baseline="0" dirty="0" smtClean="0">
                          <a:solidFill>
                            <a:schemeClr val="dk1"/>
                          </a:solidFill>
                          <a:latin typeface="+mn-lt"/>
                          <a:ea typeface="Arial"/>
                          <a:cs typeface="Arial"/>
                          <a:sym typeface="Arial"/>
                        </a:rPr>
                        <a:t>I</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N</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V</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T</a:t>
                      </a:r>
                      <a:endParaRPr lang="en-IN" sz="1400" b="0" i="0" u="none" strike="noStrike" cap="none" dirty="0">
                        <a:solidFill>
                          <a:schemeClr val="dk1"/>
                        </a:solidFill>
                        <a:latin typeface="+mn-lt"/>
                        <a:ea typeface="Arial"/>
                        <a:cs typeface="Arial"/>
                        <a:sym typeface="Arial"/>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54,181 over 7,411 end fraction = 7.31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7,432 over 1,360 end fraction = 5.46</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3054511"/>
                  </a:ext>
                </a:extLst>
              </a:tr>
              <a:tr h="568355">
                <a:tc>
                  <a:txBody>
                    <a:bodyPr/>
                    <a:lstStyle/>
                    <a:p>
                      <a:r>
                        <a:rPr lang="en-IN" sz="1400" b="0" i="0" u="none" strike="noStrike" cap="none" baseline="0" dirty="0" smtClean="0">
                          <a:solidFill>
                            <a:schemeClr val="dk1"/>
                          </a:solidFill>
                          <a:latin typeface="+mn-lt"/>
                          <a:ea typeface="Arial"/>
                          <a:cs typeface="Arial"/>
                          <a:sym typeface="Arial"/>
                        </a:rPr>
                        <a:t>P</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P</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E</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T</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74,452 over 10,949 end fraction = 6.80</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12,148 over 2,579 end fraction = 4.71</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02135500"/>
                  </a:ext>
                </a:extLst>
              </a:tr>
              <a:tr h="787749">
                <a:tc>
                  <a:txBody>
                    <a:bodyPr/>
                    <a:lstStyle/>
                    <a:p>
                      <a:r>
                        <a:rPr lang="en-IN" sz="1400" b="0" i="0" u="none" strike="noStrike" cap="none" baseline="0" dirty="0" smtClean="0">
                          <a:solidFill>
                            <a:schemeClr val="dk1"/>
                          </a:solidFill>
                          <a:latin typeface="+mn-lt"/>
                          <a:ea typeface="Arial"/>
                          <a:cs typeface="Arial"/>
                          <a:sym typeface="Arial"/>
                        </a:rPr>
                        <a:t>C</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2</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C</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negative 1 over 2.48 end fraction + start fraction 1 over 15.62 end fraction + start fraction 1 over 7.31 end fraction = negative 0.20 years = negative 10.53 weeks</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negative 1 over 7.35 end fraction + start fraction 1 over 15.71 end fraction + start fraction 1 over 5.46 end fraction = 0.22 years = 11.56 weeks</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5698120"/>
                  </a:ext>
                </a:extLst>
              </a:tr>
              <a:tr h="568355">
                <a:tc>
                  <a:txBody>
                    <a:bodyPr/>
                    <a:lstStyle/>
                    <a:p>
                      <a:r>
                        <a:rPr lang="en-IN" sz="1400" b="0" i="0" u="none" strike="noStrike" cap="none" baseline="0" dirty="0" smtClean="0">
                          <a:solidFill>
                            <a:schemeClr val="dk1"/>
                          </a:solidFill>
                          <a:latin typeface="+mn-lt"/>
                          <a:ea typeface="Arial"/>
                          <a:cs typeface="Arial"/>
                          <a:sym typeface="Arial"/>
                        </a:rPr>
                        <a:t>S</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G</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&amp;</a:t>
                      </a:r>
                      <a:r>
                        <a:rPr lang="en-IN" sz="100" b="0" i="0" u="none" strike="noStrike" cap="none" baseline="0" dirty="0" smtClean="0">
                          <a:solidFill>
                            <a:schemeClr val="dk1"/>
                          </a:solidFill>
                          <a:latin typeface="+mn-lt"/>
                          <a:ea typeface="Arial"/>
                          <a:cs typeface="Arial"/>
                          <a:sym typeface="Arial"/>
                        </a:rPr>
                        <a:t> </a:t>
                      </a:r>
                      <a:r>
                        <a:rPr lang="en-IN" sz="1400" b="0" i="0" u="none" strike="noStrike" cap="none" baseline="0" dirty="0" smtClean="0">
                          <a:solidFill>
                            <a:schemeClr val="dk1"/>
                          </a:solidFill>
                          <a:latin typeface="+mn-lt"/>
                          <a:ea typeface="Arial"/>
                          <a:cs typeface="Arial"/>
                          <a:sym typeface="Arial"/>
                        </a:rPr>
                        <a:t>A / Revenue</a:t>
                      </a:r>
                      <a:endParaRPr lang="en-IN" sz="14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 start fraction 19,526 over 74,452 end fraction = 26.23%</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200" dirty="0" smtClean="0">
                          <a:solidFill>
                            <a:schemeClr val="bg1"/>
                          </a:solidFill>
                          <a:latin typeface="+mn-lt"/>
                        </a:rPr>
                        <a:t>start fraction 3,371 over 12,148 end fraction = 27.75%</a:t>
                      </a:r>
                      <a:endParaRPr lang="en-IN" sz="1200" dirty="0">
                        <a:solidFill>
                          <a:schemeClr val="bg1"/>
                        </a:solidFill>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6476935"/>
                  </a:ext>
                </a:extLst>
              </a:tr>
            </a:tbl>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71620734"/>
              </p:ext>
            </p:extLst>
          </p:nvPr>
        </p:nvGraphicFramePr>
        <p:xfrm>
          <a:off x="2203819" y="2682768"/>
          <a:ext cx="1183259" cy="507111"/>
        </p:xfrm>
        <a:graphic>
          <a:graphicData uri="http://schemas.openxmlformats.org/presentationml/2006/ole">
            <mc:AlternateContent xmlns:mc="http://schemas.openxmlformats.org/markup-compatibility/2006">
              <mc:Choice xmlns:v="urn:schemas-microsoft-com:vml" Requires="v">
                <p:oleObj spid="_x0000_s12300" name="Equation" r:id="rId3" imgW="977760" imgH="419040" progId="Equation.DSMT4">
                  <p:embed/>
                </p:oleObj>
              </mc:Choice>
              <mc:Fallback>
                <p:oleObj name="Equation" r:id="rId3" imgW="977760" imgH="419040" progId="Equation.DSMT4">
                  <p:embed/>
                  <p:pic>
                    <p:nvPicPr>
                      <p:cNvPr id="0" name=""/>
                      <p:cNvPicPr/>
                      <p:nvPr/>
                    </p:nvPicPr>
                    <p:blipFill>
                      <a:blip r:embed="rId4"/>
                      <a:stretch>
                        <a:fillRect/>
                      </a:stretch>
                    </p:blipFill>
                    <p:spPr>
                      <a:xfrm>
                        <a:off x="2203819" y="2682768"/>
                        <a:ext cx="1183259" cy="507111"/>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562825527"/>
              </p:ext>
            </p:extLst>
          </p:nvPr>
        </p:nvGraphicFramePr>
        <p:xfrm>
          <a:off x="5567363" y="2666134"/>
          <a:ext cx="1108075" cy="506412"/>
        </p:xfrm>
        <a:graphic>
          <a:graphicData uri="http://schemas.openxmlformats.org/presentationml/2006/ole">
            <mc:AlternateContent xmlns:mc="http://schemas.openxmlformats.org/markup-compatibility/2006">
              <mc:Choice xmlns:v="urn:schemas-microsoft-com:vml" Requires="v">
                <p:oleObj spid="_x0000_s12301" name="Equation" r:id="rId5" imgW="914400" imgH="419040" progId="Equation.DSMT4">
                  <p:embed/>
                </p:oleObj>
              </mc:Choice>
              <mc:Fallback>
                <p:oleObj name="Equation" r:id="rId5" imgW="914400" imgH="419040" progId="Equation.DSMT4">
                  <p:embed/>
                  <p:pic>
                    <p:nvPicPr>
                      <p:cNvPr id="4" name="Object 3"/>
                      <p:cNvPicPr/>
                      <p:nvPr/>
                    </p:nvPicPr>
                    <p:blipFill>
                      <a:blip r:embed="rId6"/>
                      <a:stretch>
                        <a:fillRect/>
                      </a:stretch>
                    </p:blipFill>
                    <p:spPr>
                      <a:xfrm>
                        <a:off x="5567363" y="2666134"/>
                        <a:ext cx="1108075" cy="506412"/>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1296996559"/>
              </p:ext>
            </p:extLst>
          </p:nvPr>
        </p:nvGraphicFramePr>
        <p:xfrm>
          <a:off x="2202285" y="3231404"/>
          <a:ext cx="1290828" cy="507111"/>
        </p:xfrm>
        <a:graphic>
          <a:graphicData uri="http://schemas.openxmlformats.org/presentationml/2006/ole">
            <mc:AlternateContent xmlns:mc="http://schemas.openxmlformats.org/markup-compatibility/2006">
              <mc:Choice xmlns:v="urn:schemas-microsoft-com:vml" Requires="v">
                <p:oleObj spid="_x0000_s12302" name="Equation" r:id="rId7" imgW="1066680" imgH="419040" progId="Equation.DSMT4">
                  <p:embed/>
                </p:oleObj>
              </mc:Choice>
              <mc:Fallback>
                <p:oleObj name="Equation" r:id="rId7" imgW="1066680" imgH="419040" progId="Equation.DSMT4">
                  <p:embed/>
                  <p:pic>
                    <p:nvPicPr>
                      <p:cNvPr id="0" name=""/>
                      <p:cNvPicPr/>
                      <p:nvPr/>
                    </p:nvPicPr>
                    <p:blipFill>
                      <a:blip r:embed="rId8"/>
                      <a:stretch>
                        <a:fillRect/>
                      </a:stretch>
                    </p:blipFill>
                    <p:spPr>
                      <a:xfrm>
                        <a:off x="2202285" y="3231404"/>
                        <a:ext cx="1290828" cy="507111"/>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1922920936"/>
              </p:ext>
            </p:extLst>
          </p:nvPr>
        </p:nvGraphicFramePr>
        <p:xfrm>
          <a:off x="5531121" y="3253509"/>
          <a:ext cx="1154113" cy="506412"/>
        </p:xfrm>
        <a:graphic>
          <a:graphicData uri="http://schemas.openxmlformats.org/presentationml/2006/ole">
            <mc:AlternateContent xmlns:mc="http://schemas.openxmlformats.org/markup-compatibility/2006">
              <mc:Choice xmlns:v="urn:schemas-microsoft-com:vml" Requires="v">
                <p:oleObj spid="_x0000_s12303" name="Equation" r:id="rId9" imgW="952200" imgH="419040" progId="Equation.DSMT4">
                  <p:embed/>
                </p:oleObj>
              </mc:Choice>
              <mc:Fallback>
                <p:oleObj name="Equation" r:id="rId9" imgW="952200" imgH="419040" progId="Equation.DSMT4">
                  <p:embed/>
                  <p:pic>
                    <p:nvPicPr>
                      <p:cNvPr id="15" name="Object 14"/>
                      <p:cNvPicPr/>
                      <p:nvPr/>
                    </p:nvPicPr>
                    <p:blipFill>
                      <a:blip r:embed="rId10"/>
                      <a:stretch>
                        <a:fillRect/>
                      </a:stretch>
                    </p:blipFill>
                    <p:spPr>
                      <a:xfrm>
                        <a:off x="5531121" y="3253509"/>
                        <a:ext cx="1154113" cy="506412"/>
                      </a:xfrm>
                      <a:prstGeom prst="rect">
                        <a:avLst/>
                      </a:prstGeom>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033515478"/>
              </p:ext>
            </p:extLst>
          </p:nvPr>
        </p:nvGraphicFramePr>
        <p:xfrm>
          <a:off x="2214563" y="3793259"/>
          <a:ext cx="1136650" cy="506412"/>
        </p:xfrm>
        <a:graphic>
          <a:graphicData uri="http://schemas.openxmlformats.org/presentationml/2006/ole">
            <mc:AlternateContent xmlns:mc="http://schemas.openxmlformats.org/markup-compatibility/2006">
              <mc:Choice xmlns:v="urn:schemas-microsoft-com:vml" Requires="v">
                <p:oleObj spid="_x0000_s12304" name="Equation" r:id="rId11" imgW="939600" imgH="419040" progId="Equation.DSMT4">
                  <p:embed/>
                </p:oleObj>
              </mc:Choice>
              <mc:Fallback>
                <p:oleObj name="Equation" r:id="rId11" imgW="939600" imgH="419040" progId="Equation.DSMT4">
                  <p:embed/>
                  <p:pic>
                    <p:nvPicPr>
                      <p:cNvPr id="0" name=""/>
                      <p:cNvPicPr/>
                      <p:nvPr/>
                    </p:nvPicPr>
                    <p:blipFill>
                      <a:blip r:embed="rId12"/>
                      <a:stretch>
                        <a:fillRect/>
                      </a:stretch>
                    </p:blipFill>
                    <p:spPr>
                      <a:xfrm>
                        <a:off x="2214563" y="3793259"/>
                        <a:ext cx="1136650" cy="506412"/>
                      </a:xfrm>
                      <a:prstGeom prst="rect">
                        <a:avLst/>
                      </a:prstGeom>
                    </p:spPr>
                  </p:pic>
                </p:oleObj>
              </mc:Fallback>
            </mc:AlternateContent>
          </a:graphicData>
        </a:graphic>
      </p:graphicFrame>
      <p:graphicFrame>
        <p:nvGraphicFramePr>
          <p:cNvPr id="18" name="Object 17"/>
          <p:cNvGraphicFramePr>
            <a:graphicFrameLocks noChangeAspect="1"/>
          </p:cNvGraphicFramePr>
          <p:nvPr>
            <p:extLst>
              <p:ext uri="{D42A27DB-BD31-4B8C-83A1-F6EECF244321}">
                <p14:modId xmlns:p14="http://schemas.microsoft.com/office/powerpoint/2010/main" val="3222175229"/>
              </p:ext>
            </p:extLst>
          </p:nvPr>
        </p:nvGraphicFramePr>
        <p:xfrm>
          <a:off x="5567363" y="3832946"/>
          <a:ext cx="1106487" cy="506413"/>
        </p:xfrm>
        <a:graphic>
          <a:graphicData uri="http://schemas.openxmlformats.org/presentationml/2006/ole">
            <mc:AlternateContent xmlns:mc="http://schemas.openxmlformats.org/markup-compatibility/2006">
              <mc:Choice xmlns:v="urn:schemas-microsoft-com:vml" Requires="v">
                <p:oleObj spid="_x0000_s12305" name="Equation" r:id="rId13" imgW="914400" imgH="419040" progId="Equation.DSMT4">
                  <p:embed/>
                </p:oleObj>
              </mc:Choice>
              <mc:Fallback>
                <p:oleObj name="Equation" r:id="rId13" imgW="914400" imgH="419040" progId="Equation.DSMT4">
                  <p:embed/>
                  <p:pic>
                    <p:nvPicPr>
                      <p:cNvPr id="17" name="Object 16"/>
                      <p:cNvPicPr/>
                      <p:nvPr/>
                    </p:nvPicPr>
                    <p:blipFill>
                      <a:blip r:embed="rId14"/>
                      <a:stretch>
                        <a:fillRect/>
                      </a:stretch>
                    </p:blipFill>
                    <p:spPr>
                      <a:xfrm>
                        <a:off x="5567363" y="3832946"/>
                        <a:ext cx="1106487" cy="506413"/>
                      </a:xfrm>
                      <a:prstGeom prst="rect">
                        <a:avLst/>
                      </a:prstGeom>
                    </p:spPr>
                  </p:pic>
                </p:oleObj>
              </mc:Fallback>
            </mc:AlternateContent>
          </a:graphicData>
        </a:graphic>
      </p:graphicFrame>
      <p:graphicFrame>
        <p:nvGraphicFramePr>
          <p:cNvPr id="19" name="Object 18"/>
          <p:cNvGraphicFramePr>
            <a:graphicFrameLocks noChangeAspect="1"/>
          </p:cNvGraphicFramePr>
          <p:nvPr>
            <p:extLst>
              <p:ext uri="{D42A27DB-BD31-4B8C-83A1-F6EECF244321}">
                <p14:modId xmlns:p14="http://schemas.microsoft.com/office/powerpoint/2010/main" val="521343884"/>
              </p:ext>
            </p:extLst>
          </p:nvPr>
        </p:nvGraphicFramePr>
        <p:xfrm>
          <a:off x="2201518" y="4367884"/>
          <a:ext cx="1213993" cy="507111"/>
        </p:xfrm>
        <a:graphic>
          <a:graphicData uri="http://schemas.openxmlformats.org/presentationml/2006/ole">
            <mc:AlternateContent xmlns:mc="http://schemas.openxmlformats.org/markup-compatibility/2006">
              <mc:Choice xmlns:v="urn:schemas-microsoft-com:vml" Requires="v">
                <p:oleObj spid="_x0000_s12306" name="Equation" r:id="rId15" imgW="1002960" imgH="419040" progId="Equation.DSMT4">
                  <p:embed/>
                </p:oleObj>
              </mc:Choice>
              <mc:Fallback>
                <p:oleObj name="Equation" r:id="rId15" imgW="1002960" imgH="419040" progId="Equation.DSMT4">
                  <p:embed/>
                  <p:pic>
                    <p:nvPicPr>
                      <p:cNvPr id="0" name=""/>
                      <p:cNvPicPr/>
                      <p:nvPr/>
                    </p:nvPicPr>
                    <p:blipFill>
                      <a:blip r:embed="rId16"/>
                      <a:stretch>
                        <a:fillRect/>
                      </a:stretch>
                    </p:blipFill>
                    <p:spPr>
                      <a:xfrm>
                        <a:off x="2201518" y="4367884"/>
                        <a:ext cx="1213993" cy="507111"/>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2322217458"/>
              </p:ext>
            </p:extLst>
          </p:nvPr>
        </p:nvGraphicFramePr>
        <p:xfrm>
          <a:off x="5610225" y="4363171"/>
          <a:ext cx="1152525" cy="508000"/>
        </p:xfrm>
        <a:graphic>
          <a:graphicData uri="http://schemas.openxmlformats.org/presentationml/2006/ole">
            <mc:AlternateContent xmlns:mc="http://schemas.openxmlformats.org/markup-compatibility/2006">
              <mc:Choice xmlns:v="urn:schemas-microsoft-com:vml" Requires="v">
                <p:oleObj spid="_x0000_s12307" name="Equation" r:id="rId17" imgW="952200" imgH="419040" progId="Equation.DSMT4">
                  <p:embed/>
                </p:oleObj>
              </mc:Choice>
              <mc:Fallback>
                <p:oleObj name="Equation" r:id="rId17" imgW="952200" imgH="419040" progId="Equation.DSMT4">
                  <p:embed/>
                  <p:pic>
                    <p:nvPicPr>
                      <p:cNvPr id="19" name="Object 18"/>
                      <p:cNvPicPr/>
                      <p:nvPr/>
                    </p:nvPicPr>
                    <p:blipFill>
                      <a:blip r:embed="rId18"/>
                      <a:stretch>
                        <a:fillRect/>
                      </a:stretch>
                    </p:blipFill>
                    <p:spPr>
                      <a:xfrm>
                        <a:off x="5610225" y="4363171"/>
                        <a:ext cx="1152525" cy="508000"/>
                      </a:xfrm>
                      <a:prstGeom prst="rect">
                        <a:avLst/>
                      </a:prstGeom>
                    </p:spPr>
                  </p:pic>
                </p:oleObj>
              </mc:Fallback>
            </mc:AlternateContent>
          </a:graphicData>
        </a:graphic>
      </p:graphicFrame>
      <p:graphicFrame>
        <p:nvGraphicFramePr>
          <p:cNvPr id="21" name="Object 20"/>
          <p:cNvGraphicFramePr>
            <a:graphicFrameLocks noChangeAspect="1"/>
          </p:cNvGraphicFramePr>
          <p:nvPr>
            <p:extLst>
              <p:ext uri="{D42A27DB-BD31-4B8C-83A1-F6EECF244321}">
                <p14:modId xmlns:p14="http://schemas.microsoft.com/office/powerpoint/2010/main" val="636045158"/>
              </p:ext>
            </p:extLst>
          </p:nvPr>
        </p:nvGraphicFramePr>
        <p:xfrm>
          <a:off x="2179638" y="4917209"/>
          <a:ext cx="2487612" cy="768350"/>
        </p:xfrm>
        <a:graphic>
          <a:graphicData uri="http://schemas.openxmlformats.org/presentationml/2006/ole">
            <mc:AlternateContent xmlns:mc="http://schemas.openxmlformats.org/markup-compatibility/2006">
              <mc:Choice xmlns:v="urn:schemas-microsoft-com:vml" Requires="v">
                <p:oleObj spid="_x0000_s12308" name="Equation" r:id="rId19" imgW="2057400" imgH="634680" progId="Equation.DSMT4">
                  <p:embed/>
                </p:oleObj>
              </mc:Choice>
              <mc:Fallback>
                <p:oleObj name="Equation" r:id="rId19" imgW="2057400" imgH="634680" progId="Equation.DSMT4">
                  <p:embed/>
                  <p:pic>
                    <p:nvPicPr>
                      <p:cNvPr id="0" name=""/>
                      <p:cNvPicPr/>
                      <p:nvPr/>
                    </p:nvPicPr>
                    <p:blipFill>
                      <a:blip r:embed="rId20"/>
                      <a:stretch>
                        <a:fillRect/>
                      </a:stretch>
                    </p:blipFill>
                    <p:spPr>
                      <a:xfrm>
                        <a:off x="2179638" y="4917209"/>
                        <a:ext cx="2487612" cy="768350"/>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797358216"/>
              </p:ext>
            </p:extLst>
          </p:nvPr>
        </p:nvGraphicFramePr>
        <p:xfrm>
          <a:off x="5619523" y="4912446"/>
          <a:ext cx="2259012" cy="768350"/>
        </p:xfrm>
        <a:graphic>
          <a:graphicData uri="http://schemas.openxmlformats.org/presentationml/2006/ole">
            <mc:AlternateContent xmlns:mc="http://schemas.openxmlformats.org/markup-compatibility/2006">
              <mc:Choice xmlns:v="urn:schemas-microsoft-com:vml" Requires="v">
                <p:oleObj spid="_x0000_s12309" name="Equation" r:id="rId21" imgW="1866600" imgH="634680" progId="Equation.DSMT4">
                  <p:embed/>
                </p:oleObj>
              </mc:Choice>
              <mc:Fallback>
                <p:oleObj name="Equation" r:id="rId21" imgW="1866600" imgH="634680" progId="Equation.DSMT4">
                  <p:embed/>
                  <p:pic>
                    <p:nvPicPr>
                      <p:cNvPr id="21" name="Object 20"/>
                      <p:cNvPicPr/>
                      <p:nvPr/>
                    </p:nvPicPr>
                    <p:blipFill>
                      <a:blip r:embed="rId22"/>
                      <a:stretch>
                        <a:fillRect/>
                      </a:stretch>
                    </p:blipFill>
                    <p:spPr>
                      <a:xfrm>
                        <a:off x="5619523" y="4912446"/>
                        <a:ext cx="2259012" cy="768350"/>
                      </a:xfrm>
                      <a:prstGeom prst="rect">
                        <a:avLst/>
                      </a:prstGeom>
                    </p:spPr>
                  </p:pic>
                </p:oleObj>
              </mc:Fallback>
            </mc:AlternateContent>
          </a:graphicData>
        </a:graphic>
      </p:graphicFrame>
      <p:graphicFrame>
        <p:nvGraphicFramePr>
          <p:cNvPr id="23" name="Object 22"/>
          <p:cNvGraphicFramePr>
            <a:graphicFrameLocks noChangeAspect="1"/>
          </p:cNvGraphicFramePr>
          <p:nvPr>
            <p:extLst>
              <p:ext uri="{D42A27DB-BD31-4B8C-83A1-F6EECF244321}">
                <p14:modId xmlns:p14="http://schemas.microsoft.com/office/powerpoint/2010/main" val="901792399"/>
              </p:ext>
            </p:extLst>
          </p:nvPr>
        </p:nvGraphicFramePr>
        <p:xfrm>
          <a:off x="2214588" y="5739486"/>
          <a:ext cx="1475232" cy="507111"/>
        </p:xfrm>
        <a:graphic>
          <a:graphicData uri="http://schemas.openxmlformats.org/presentationml/2006/ole">
            <mc:AlternateContent xmlns:mc="http://schemas.openxmlformats.org/markup-compatibility/2006">
              <mc:Choice xmlns:v="urn:schemas-microsoft-com:vml" Requires="v">
                <p:oleObj spid="_x0000_s12310" name="Equation" r:id="rId23" imgW="1218960" imgH="419040" progId="Equation.DSMT4">
                  <p:embed/>
                </p:oleObj>
              </mc:Choice>
              <mc:Fallback>
                <p:oleObj name="Equation" r:id="rId23" imgW="1218960" imgH="419040" progId="Equation.DSMT4">
                  <p:embed/>
                  <p:pic>
                    <p:nvPicPr>
                      <p:cNvPr id="0" name=""/>
                      <p:cNvPicPr/>
                      <p:nvPr/>
                    </p:nvPicPr>
                    <p:blipFill>
                      <a:blip r:embed="rId24"/>
                      <a:stretch>
                        <a:fillRect/>
                      </a:stretch>
                    </p:blipFill>
                    <p:spPr>
                      <a:xfrm>
                        <a:off x="2214588" y="5739486"/>
                        <a:ext cx="1475232" cy="507111"/>
                      </a:xfrm>
                      <a:prstGeom prst="rect">
                        <a:avLst/>
                      </a:prstGeom>
                    </p:spPr>
                  </p:pic>
                </p:oleObj>
              </mc:Fallback>
            </mc:AlternateContent>
          </a:graphicData>
        </a:graphic>
      </p:graphicFrame>
      <p:graphicFrame>
        <p:nvGraphicFramePr>
          <p:cNvPr id="24" name="Object 23"/>
          <p:cNvGraphicFramePr>
            <a:graphicFrameLocks noChangeAspect="1"/>
          </p:cNvGraphicFramePr>
          <p:nvPr>
            <p:extLst>
              <p:ext uri="{D42A27DB-BD31-4B8C-83A1-F6EECF244321}">
                <p14:modId xmlns:p14="http://schemas.microsoft.com/office/powerpoint/2010/main" val="870504571"/>
              </p:ext>
            </p:extLst>
          </p:nvPr>
        </p:nvGraphicFramePr>
        <p:xfrm>
          <a:off x="5699125" y="5747471"/>
          <a:ext cx="1444625" cy="508000"/>
        </p:xfrm>
        <a:graphic>
          <a:graphicData uri="http://schemas.openxmlformats.org/presentationml/2006/ole">
            <mc:AlternateContent xmlns:mc="http://schemas.openxmlformats.org/markup-compatibility/2006">
              <mc:Choice xmlns:v="urn:schemas-microsoft-com:vml" Requires="v">
                <p:oleObj spid="_x0000_s12311" name="Equation" r:id="rId25" imgW="1193760" imgH="419040" progId="Equation.DSMT4">
                  <p:embed/>
                </p:oleObj>
              </mc:Choice>
              <mc:Fallback>
                <p:oleObj name="Equation" r:id="rId25" imgW="1193760" imgH="419040" progId="Equation.DSMT4">
                  <p:embed/>
                  <p:pic>
                    <p:nvPicPr>
                      <p:cNvPr id="23" name="Object 22"/>
                      <p:cNvPicPr/>
                      <p:nvPr/>
                    </p:nvPicPr>
                    <p:blipFill>
                      <a:blip r:embed="rId26"/>
                      <a:stretch>
                        <a:fillRect/>
                      </a:stretch>
                    </p:blipFill>
                    <p:spPr>
                      <a:xfrm>
                        <a:off x="5699125" y="5747471"/>
                        <a:ext cx="1444625" cy="508000"/>
                      </a:xfrm>
                      <a:prstGeom prst="rect">
                        <a:avLst/>
                      </a:prstGeom>
                    </p:spPr>
                  </p:pic>
                </p:oleObj>
              </mc:Fallback>
            </mc:AlternateContent>
          </a:graphicData>
        </a:graphic>
      </p:graphicFrame>
    </p:spTree>
    <p:extLst>
      <p:ext uri="{BB962C8B-B14F-4D97-AF65-F5344CB8AC3E}">
        <p14:creationId xmlns:p14="http://schemas.microsoft.com/office/powerpoint/2010/main" val="10702253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(6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1292631"/>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Cash-to-cash (C2C) cycle roughly measures the average amount time from when cash enters the process as cost to when it returns as collected </a:t>
            </a:r>
            <a:r>
              <a:rPr lang="en-US" sz="2400" kern="1200" dirty="0" smtClean="0">
                <a:solidFill>
                  <a:srgbClr val="000000"/>
                </a:solidFill>
                <a:latin typeface="Arial (Body)"/>
                <a:ea typeface="+mn-ea"/>
                <a:cs typeface="+mn-cs"/>
              </a:rPr>
              <a:t>revenue</a:t>
            </a:r>
            <a:endParaRPr lang="en-US" sz="2400" kern="1200" dirty="0">
              <a:solidFill>
                <a:srgbClr val="000000"/>
              </a:solidFill>
              <a:latin typeface="Arial (Body)"/>
              <a:ea typeface="+mn-ea"/>
              <a:cs typeface="+mn-cs"/>
            </a:endParaRPr>
          </a:p>
        </p:txBody>
      </p:sp>
      <p:graphicFrame>
        <p:nvGraphicFramePr>
          <p:cNvPr id="6" name="Object 5" descr="C 2 C = minus weeks payable, left parenthesis 1 backslash A P T right parenthesis. + weeks in inventory, left parenthesis 1 backslash I N V T right parenthesis.  + weeks receivable, left parenthesis 1 backslash A R T right parenthesis"/>
          <p:cNvGraphicFramePr>
            <a:graphicFrameLocks noChangeAspect="1"/>
          </p:cNvGraphicFramePr>
          <p:nvPr>
            <p:extLst>
              <p:ext uri="{D42A27DB-BD31-4B8C-83A1-F6EECF244321}">
                <p14:modId xmlns:p14="http://schemas.microsoft.com/office/powerpoint/2010/main" val="3209368947"/>
              </p:ext>
            </p:extLst>
          </p:nvPr>
        </p:nvGraphicFramePr>
        <p:xfrm>
          <a:off x="2253988" y="3135613"/>
          <a:ext cx="4636024" cy="2546210"/>
        </p:xfrm>
        <a:graphic>
          <a:graphicData uri="http://schemas.openxmlformats.org/presentationml/2006/ole">
            <mc:AlternateContent xmlns:mc="http://schemas.openxmlformats.org/markup-compatibility/2006">
              <mc:Choice xmlns:v="urn:schemas-microsoft-com:vml" Requires="v">
                <p:oleObj spid="_x0000_s8361" name="Equation" r:id="rId3" imgW="2450880" imgH="1346040" progId="Equation.DSMT4">
                  <p:embed/>
                </p:oleObj>
              </mc:Choice>
              <mc:Fallback>
                <p:oleObj name="Equation" r:id="rId3" imgW="2450880" imgH="1346040" progId="Equation.DSMT4">
                  <p:embed/>
                  <p:pic>
                    <p:nvPicPr>
                      <p:cNvPr id="0" name=""/>
                      <p:cNvPicPr/>
                      <p:nvPr/>
                    </p:nvPicPr>
                    <p:blipFill>
                      <a:blip r:embed="rId4"/>
                      <a:stretch>
                        <a:fillRect/>
                      </a:stretch>
                    </p:blipFill>
                    <p:spPr>
                      <a:xfrm>
                        <a:off x="2253988" y="3135613"/>
                        <a:ext cx="4636024" cy="2546210"/>
                      </a:xfrm>
                      <a:prstGeom prst="rect">
                        <a:avLst/>
                      </a:prstGeom>
                    </p:spPr>
                  </p:pic>
                </p:oleObj>
              </mc:Fallback>
            </mc:AlternateContent>
          </a:graphicData>
        </a:graphic>
      </p:graphicFrame>
    </p:spTree>
    <p:extLst>
      <p:ext uri="{BB962C8B-B14F-4D97-AF65-F5344CB8AC3E}">
        <p14:creationId xmlns:p14="http://schemas.microsoft.com/office/powerpoint/2010/main" val="137490851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Selected Financial Metrics</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829101"/>
          </a:xfrm>
        </p:spPr>
        <p:txBody>
          <a:bodyPr/>
          <a:lstStyle/>
          <a:p>
            <a:pPr marL="0" indent="0">
              <a:buNone/>
            </a:pPr>
            <a:r>
              <a:rPr lang="en-IN" sz="2400" b="1" dirty="0" smtClean="0">
                <a:latin typeface="+mn-lt"/>
              </a:rPr>
              <a:t>Table 3-3 </a:t>
            </a:r>
            <a:r>
              <a:rPr lang="en-IN" sz="2400" dirty="0">
                <a:latin typeface="+mn-lt"/>
              </a:rPr>
              <a:t>Selected Financial Metrics Across Industries, 2000–2012</a:t>
            </a:r>
          </a:p>
        </p:txBody>
      </p:sp>
      <p:graphicFrame>
        <p:nvGraphicFramePr>
          <p:cNvPr id="9" name="Table 8"/>
          <p:cNvGraphicFramePr>
            <a:graphicFrameLocks noGrp="1"/>
          </p:cNvGraphicFramePr>
          <p:nvPr>
            <p:extLst>
              <p:ext uri="{D42A27DB-BD31-4B8C-83A1-F6EECF244321}">
                <p14:modId xmlns:p14="http://schemas.microsoft.com/office/powerpoint/2010/main" val="338579036"/>
              </p:ext>
            </p:extLst>
          </p:nvPr>
        </p:nvGraphicFramePr>
        <p:xfrm>
          <a:off x="464457" y="2559594"/>
          <a:ext cx="8222342" cy="3505200"/>
        </p:xfrm>
        <a:graphic>
          <a:graphicData uri="http://schemas.openxmlformats.org/drawingml/2006/table">
            <a:tbl>
              <a:tblPr firstRow="1" bandRow="1">
                <a:tableStyleId>{40F9630F-82C1-40B7-BC3A-925EFCFF5E92}</a:tableStyleId>
              </a:tblPr>
              <a:tblGrid>
                <a:gridCol w="2962655">
                  <a:extLst>
                    <a:ext uri="{9D8B030D-6E8A-4147-A177-3AD203B41FA5}">
                      <a16:colId xmlns:a16="http://schemas.microsoft.com/office/drawing/2014/main" val="3904956153"/>
                    </a:ext>
                  </a:extLst>
                </a:gridCol>
                <a:gridCol w="1292081">
                  <a:extLst>
                    <a:ext uri="{9D8B030D-6E8A-4147-A177-3AD203B41FA5}">
                      <a16:colId xmlns:a16="http://schemas.microsoft.com/office/drawing/2014/main" val="1871074406"/>
                    </a:ext>
                  </a:extLst>
                </a:gridCol>
                <a:gridCol w="1279031">
                  <a:extLst>
                    <a:ext uri="{9D8B030D-6E8A-4147-A177-3AD203B41FA5}">
                      <a16:colId xmlns:a16="http://schemas.microsoft.com/office/drawing/2014/main" val="3114484460"/>
                    </a:ext>
                  </a:extLst>
                </a:gridCol>
                <a:gridCol w="1161570">
                  <a:extLst>
                    <a:ext uri="{9D8B030D-6E8A-4147-A177-3AD203B41FA5}">
                      <a16:colId xmlns:a16="http://schemas.microsoft.com/office/drawing/2014/main" val="1088523816"/>
                    </a:ext>
                  </a:extLst>
                </a:gridCol>
                <a:gridCol w="1527005">
                  <a:extLst>
                    <a:ext uri="{9D8B030D-6E8A-4147-A177-3AD203B41FA5}">
                      <a16:colId xmlns:a16="http://schemas.microsoft.com/office/drawing/2014/main" val="2195864482"/>
                    </a:ext>
                  </a:extLst>
                </a:gridCol>
              </a:tblGrid>
              <a:tr h="137580">
                <a:tc>
                  <a:txBody>
                    <a:bodyPr/>
                    <a:lstStyle/>
                    <a:p>
                      <a:r>
                        <a:rPr lang="en-IN" sz="1600" b="1" i="0" u="none" strike="noStrike" cap="none" baseline="0" dirty="0" smtClean="0">
                          <a:solidFill>
                            <a:schemeClr val="dk1"/>
                          </a:solidFill>
                          <a:latin typeface="+mn-lt"/>
                          <a:ea typeface="Arial"/>
                          <a:cs typeface="Arial"/>
                          <a:sym typeface="Arial"/>
                        </a:rPr>
                        <a:t>Industry</a:t>
                      </a:r>
                      <a:endParaRPr lang="en-IN" sz="1600" dirty="0">
                        <a:latin typeface="+mn-lt"/>
                      </a:endParaRPr>
                    </a:p>
                  </a:txBody>
                  <a:tcPr anchor="b">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Average</a:t>
                      </a:r>
                    </a:p>
                    <a:p>
                      <a:r>
                        <a:rPr lang="en-IN" sz="1600" b="1" i="0" u="none" strike="noStrike" cap="none" baseline="0" dirty="0" smtClean="0">
                          <a:solidFill>
                            <a:schemeClr val="dk1"/>
                          </a:solidFill>
                          <a:latin typeface="+mn-lt"/>
                          <a:ea typeface="Arial"/>
                          <a:cs typeface="Arial"/>
                          <a:sym typeface="Arial"/>
                        </a:rPr>
                        <a:t>Operating</a:t>
                      </a:r>
                    </a:p>
                    <a:p>
                      <a:r>
                        <a:rPr lang="en-IN" sz="1600" b="1" i="0" u="none" strike="noStrike" cap="none" baseline="0" dirty="0" smtClean="0">
                          <a:solidFill>
                            <a:schemeClr val="dk1"/>
                          </a:solidFill>
                          <a:latin typeface="+mn-lt"/>
                          <a:ea typeface="Arial"/>
                          <a:cs typeface="Arial"/>
                          <a:sym typeface="Arial"/>
                        </a:rPr>
                        <a:t>Margin</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Average</a:t>
                      </a:r>
                    </a:p>
                    <a:p>
                      <a:r>
                        <a:rPr lang="en-IN" sz="1600" b="1" i="0" u="none" strike="noStrike" cap="none" baseline="0" dirty="0" smtClean="0">
                          <a:solidFill>
                            <a:schemeClr val="dk1"/>
                          </a:solidFill>
                          <a:latin typeface="+mn-lt"/>
                          <a:ea typeface="Arial"/>
                          <a:cs typeface="Arial"/>
                          <a:sym typeface="Arial"/>
                        </a:rPr>
                        <a:t>C</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2</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C Cycle</a:t>
                      </a: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Average</a:t>
                      </a:r>
                    </a:p>
                    <a:p>
                      <a:r>
                        <a:rPr lang="en-IN" sz="1600" b="1" i="0" u="none" strike="noStrike" cap="none" baseline="0" dirty="0" smtClean="0">
                          <a:solidFill>
                            <a:schemeClr val="dk1"/>
                          </a:solidFill>
                          <a:latin typeface="+mn-lt"/>
                          <a:ea typeface="Arial"/>
                          <a:cs typeface="Arial"/>
                          <a:sym typeface="Arial"/>
                        </a:rPr>
                        <a:t>Inventory</a:t>
                      </a:r>
                    </a:p>
                    <a:p>
                      <a:r>
                        <a:rPr lang="en-IN" sz="1600" b="1" i="0" u="none" strike="noStrike" cap="none" baseline="0" dirty="0" smtClean="0">
                          <a:solidFill>
                            <a:schemeClr val="dk1"/>
                          </a:solidFill>
                          <a:latin typeface="+mn-lt"/>
                          <a:ea typeface="Arial"/>
                          <a:cs typeface="Arial"/>
                          <a:sym typeface="Arial"/>
                        </a:rPr>
                        <a:t>Turns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600" b="1" i="0" u="none" strike="noStrike" cap="none" baseline="0" dirty="0" smtClean="0">
                          <a:solidFill>
                            <a:schemeClr val="dk1"/>
                          </a:solidFill>
                          <a:latin typeface="+mn-lt"/>
                          <a:ea typeface="Arial"/>
                          <a:cs typeface="Arial"/>
                          <a:sym typeface="Arial"/>
                        </a:rPr>
                        <a:t>Average</a:t>
                      </a:r>
                    </a:p>
                    <a:p>
                      <a:r>
                        <a:rPr lang="en-IN" sz="1600" b="1" i="0" u="none" strike="noStrike" cap="none" baseline="0" dirty="0" smtClean="0">
                          <a:solidFill>
                            <a:schemeClr val="dk1"/>
                          </a:solidFill>
                          <a:latin typeface="+mn-lt"/>
                          <a:ea typeface="Arial"/>
                          <a:cs typeface="Arial"/>
                          <a:sym typeface="Arial"/>
                        </a:rPr>
                        <a:t>S</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G</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&amp;</a:t>
                      </a:r>
                      <a:r>
                        <a:rPr lang="en-IN" sz="100" b="1" i="0" u="none" strike="noStrike" cap="none" baseline="0" dirty="0" smtClean="0">
                          <a:solidFill>
                            <a:schemeClr val="dk1"/>
                          </a:solidFill>
                          <a:latin typeface="+mn-lt"/>
                          <a:ea typeface="Arial"/>
                          <a:cs typeface="Arial"/>
                          <a:sym typeface="Arial"/>
                        </a:rPr>
                        <a:t> </a:t>
                      </a:r>
                      <a:r>
                        <a:rPr lang="en-IN" sz="1600" b="1" i="0" u="none" strike="noStrike" cap="none" baseline="0" dirty="0" smtClean="0">
                          <a:solidFill>
                            <a:schemeClr val="dk1"/>
                          </a:solidFill>
                          <a:latin typeface="+mn-lt"/>
                          <a:ea typeface="Arial"/>
                          <a:cs typeface="Arial"/>
                          <a:sym typeface="Arial"/>
                        </a:rPr>
                        <a:t>A Cost/</a:t>
                      </a:r>
                    </a:p>
                    <a:p>
                      <a:r>
                        <a:rPr lang="en-IN" sz="1600" b="1" i="0" u="none" strike="noStrike" cap="none" baseline="0" dirty="0" smtClean="0">
                          <a:solidFill>
                            <a:schemeClr val="dk1"/>
                          </a:solidFill>
                          <a:latin typeface="+mn-lt"/>
                          <a:ea typeface="Arial"/>
                          <a:cs typeface="Arial"/>
                          <a:sym typeface="Arial"/>
                        </a:rPr>
                        <a:t>Revenue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31220035"/>
                  </a:ext>
                </a:extLst>
              </a:tr>
              <a:tr h="0">
                <a:tc>
                  <a:txBody>
                    <a:bodyPr/>
                    <a:lstStyle/>
                    <a:p>
                      <a:r>
                        <a:rPr lang="en-IN" sz="1600" b="0" i="0" u="none" strike="noStrike" cap="none" baseline="0" dirty="0" smtClean="0">
                          <a:solidFill>
                            <a:schemeClr val="dk1"/>
                          </a:solidFill>
                          <a:latin typeface="+mn-lt"/>
                          <a:ea typeface="Arial"/>
                          <a:cs typeface="Arial"/>
                          <a:sym typeface="Arial"/>
                        </a:rPr>
                        <a:t>Pharmaceutical</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0.25</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190.3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2.0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0.31</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9989467"/>
                  </a:ext>
                </a:extLst>
              </a:tr>
              <a:tr h="0">
                <a:tc>
                  <a:txBody>
                    <a:bodyPr/>
                    <a:lstStyle/>
                    <a:p>
                      <a:r>
                        <a:rPr lang="en-IN" sz="1600" b="0" i="0" u="none" strike="noStrike" cap="none" baseline="0" dirty="0" smtClean="0">
                          <a:solidFill>
                            <a:schemeClr val="dk1"/>
                          </a:solidFill>
                          <a:latin typeface="+mn-lt"/>
                          <a:ea typeface="Arial"/>
                          <a:cs typeface="Arial"/>
                          <a:sym typeface="Arial"/>
                        </a:rPr>
                        <a:t>Medical device manufacturers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0.18</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211.6</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2.2</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0.36</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55037414"/>
                  </a:ext>
                </a:extLst>
              </a:tr>
              <a:tr h="0">
                <a:tc>
                  <a:txBody>
                    <a:bodyPr/>
                    <a:lstStyle/>
                    <a:p>
                      <a:r>
                        <a:rPr lang="en-IN" sz="1600" b="0" i="0" u="none" strike="noStrike" cap="none" baseline="0" dirty="0" smtClean="0">
                          <a:solidFill>
                            <a:schemeClr val="dk1"/>
                          </a:solidFill>
                          <a:latin typeface="+mn-lt"/>
                          <a:ea typeface="Arial"/>
                          <a:cs typeface="Arial"/>
                          <a:sym typeface="Arial"/>
                        </a:rPr>
                        <a:t>Consumer packaged goods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0.17</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28.3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5.6</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0.31</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95958664"/>
                  </a:ext>
                </a:extLst>
              </a:tr>
              <a:tr h="0">
                <a:tc>
                  <a:txBody>
                    <a:bodyPr/>
                    <a:lstStyle/>
                    <a:p>
                      <a:r>
                        <a:rPr lang="en-IN" sz="1600" b="0" i="0" u="none" strike="noStrike" cap="none" baseline="0" dirty="0" smtClean="0">
                          <a:solidFill>
                            <a:schemeClr val="dk1"/>
                          </a:solidFill>
                          <a:latin typeface="+mn-lt"/>
                          <a:ea typeface="Arial"/>
                          <a:cs typeface="Arial"/>
                          <a:sym typeface="Arial"/>
                        </a:rPr>
                        <a:t>Food</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0.16</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37.4</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6.2</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0.23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38697855"/>
                  </a:ext>
                </a:extLst>
              </a:tr>
              <a:tr h="0">
                <a:tc>
                  <a:txBody>
                    <a:bodyPr/>
                    <a:lstStyle/>
                    <a:p>
                      <a:r>
                        <a:rPr lang="en-IN" sz="1600" b="0" i="0" u="none" strike="noStrike" cap="none" baseline="0" dirty="0" smtClean="0">
                          <a:solidFill>
                            <a:schemeClr val="dk1"/>
                          </a:solidFill>
                          <a:latin typeface="+mn-lt"/>
                          <a:ea typeface="Arial"/>
                          <a:cs typeface="Arial"/>
                          <a:sym typeface="Arial"/>
                        </a:rPr>
                        <a:t>Consumer electronics</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0.12</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177800" algn="ctr"/>
                      <a:r>
                        <a:rPr lang="en-IN" sz="1600" b="0" i="0" u="none" strike="noStrike" cap="none" baseline="0" dirty="0" smtClean="0">
                          <a:solidFill>
                            <a:schemeClr val="dk1"/>
                          </a:solidFill>
                          <a:latin typeface="+mn-lt"/>
                          <a:ea typeface="Arial"/>
                          <a:cs typeface="Arial"/>
                          <a:sym typeface="Arial"/>
                        </a:rPr>
                        <a:t>9.3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43.8</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0.14</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63439598"/>
                  </a:ext>
                </a:extLst>
              </a:tr>
              <a:tr h="0">
                <a:tc>
                  <a:txBody>
                    <a:bodyPr/>
                    <a:lstStyle/>
                    <a:p>
                      <a:r>
                        <a:rPr lang="en-IN" sz="1600" b="0" i="0" u="none" strike="noStrike" cap="none" baseline="0" dirty="0" smtClean="0">
                          <a:solidFill>
                            <a:schemeClr val="dk1"/>
                          </a:solidFill>
                          <a:latin typeface="+mn-lt"/>
                          <a:ea typeface="Arial"/>
                          <a:cs typeface="Arial"/>
                          <a:sym typeface="Arial"/>
                        </a:rPr>
                        <a:t>Apparel</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0.10</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r>
                        <a:rPr lang="en-IN" sz="1600" b="0" i="0" u="none" strike="noStrike" cap="none" baseline="0" dirty="0" smtClean="0">
                          <a:solidFill>
                            <a:schemeClr val="dk1"/>
                          </a:solidFill>
                          <a:latin typeface="+mn-lt"/>
                          <a:ea typeface="Arial"/>
                          <a:cs typeface="Arial"/>
                          <a:sym typeface="Arial"/>
                        </a:rPr>
                        <a:t>127.7</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3.2</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0.35</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4775357"/>
                  </a:ext>
                </a:extLst>
              </a:tr>
              <a:tr h="0">
                <a:tc>
                  <a:txBody>
                    <a:bodyPr/>
                    <a:lstStyle/>
                    <a:p>
                      <a:r>
                        <a:rPr lang="en-IN" sz="1600" b="0" i="0" u="none" strike="noStrike" cap="none" baseline="0" dirty="0" smtClean="0">
                          <a:solidFill>
                            <a:schemeClr val="dk1"/>
                          </a:solidFill>
                          <a:latin typeface="+mn-lt"/>
                          <a:ea typeface="Arial"/>
                          <a:cs typeface="Arial"/>
                          <a:sym typeface="Arial"/>
                        </a:rPr>
                        <a:t>Chemical</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0.09</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78.1</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5.3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0.09</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45049520"/>
                  </a:ext>
                </a:extLst>
              </a:tr>
              <a:tr h="0">
                <a:tc>
                  <a:txBody>
                    <a:bodyPr/>
                    <a:lstStyle/>
                    <a:p>
                      <a:r>
                        <a:rPr lang="en-IN" sz="1600" b="0" i="0" u="none" strike="noStrike" cap="none" baseline="0" dirty="0" smtClean="0">
                          <a:solidFill>
                            <a:schemeClr val="dk1"/>
                          </a:solidFill>
                          <a:latin typeface="+mn-lt"/>
                          <a:ea typeface="Arial"/>
                          <a:cs typeface="Arial"/>
                          <a:sym typeface="Arial"/>
                        </a:rPr>
                        <a:t>Automotive</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0.04</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75.9</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95250" algn="ctr"/>
                      <a:r>
                        <a:rPr lang="en-IN" sz="1600" b="0" i="0" u="none" strike="noStrike" cap="none" baseline="0" dirty="0" smtClean="0">
                          <a:solidFill>
                            <a:schemeClr val="dk1"/>
                          </a:solidFill>
                          <a:latin typeface="+mn-lt"/>
                          <a:ea typeface="Arial"/>
                          <a:cs typeface="Arial"/>
                          <a:sym typeface="Arial"/>
                        </a:rPr>
                        <a:t>9.9</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1600" b="0" i="0" u="none" strike="noStrike" cap="none" baseline="0" dirty="0" smtClean="0">
                          <a:solidFill>
                            <a:schemeClr val="dk1"/>
                          </a:solidFill>
                          <a:latin typeface="+mn-lt"/>
                          <a:ea typeface="Arial"/>
                          <a:cs typeface="Arial"/>
                          <a:sym typeface="Arial"/>
                        </a:rPr>
                        <a:t>0.13</a:t>
                      </a:r>
                      <a:endParaRPr lang="en-IN" sz="1600" dirty="0">
                        <a:latin typeface="+mn-lt"/>
                      </a:endParaRPr>
                    </a:p>
                  </a:txBody>
                  <a:tcPr>
                    <a:lnL w="9525" cap="flat" cmpd="sng">
                      <a:noFill/>
                      <a:prstDash val="solid"/>
                      <a:round/>
                      <a:headEnd type="none" w="med" len="med"/>
                      <a:tailEnd type="none" w="med" len="med"/>
                    </a:lnL>
                    <a:lnR w="9525" cap="flat" cmpd="sng">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27435280"/>
                  </a:ext>
                </a:extLst>
              </a:tr>
            </a:tbl>
          </a:graphicData>
        </a:graphic>
      </p:graphicFrame>
    </p:spTree>
    <p:extLst>
      <p:ext uri="{BB962C8B-B14F-4D97-AF65-F5344CB8AC3E}">
        <p14:creationId xmlns:p14="http://schemas.microsoft.com/office/powerpoint/2010/main" val="41509229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(7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5451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To measures not part of financial statements</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Markdowns</a:t>
            </a:r>
            <a:r>
              <a:rPr lang="en-US" sz="2400" kern="1200" dirty="0">
                <a:solidFill>
                  <a:srgbClr val="000000"/>
                </a:solidFill>
                <a:latin typeface="Arial (Body)"/>
                <a:ea typeface="+mn-ea"/>
                <a:cs typeface="+mn-cs"/>
              </a:rPr>
              <a:t>: discounts required to convince customers to buy excess </a:t>
            </a:r>
            <a:r>
              <a:rPr lang="en-US" sz="2400" kern="1200" dirty="0" smtClean="0">
                <a:solidFill>
                  <a:srgbClr val="000000"/>
                </a:solidFill>
                <a:latin typeface="Arial (Body)"/>
                <a:ea typeface="+mn-ea"/>
                <a:cs typeface="+mn-cs"/>
              </a:rPr>
              <a:t>inventory</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Lost sales</a:t>
            </a:r>
            <a:r>
              <a:rPr lang="en-US" sz="2400" kern="1200" dirty="0">
                <a:solidFill>
                  <a:srgbClr val="000000"/>
                </a:solidFill>
                <a:latin typeface="Arial (Body)"/>
                <a:ea typeface="+mn-ea"/>
                <a:cs typeface="+mn-cs"/>
              </a:rPr>
              <a:t>:</a:t>
            </a:r>
            <a:r>
              <a:rPr lang="en-US" sz="2400" i="1" kern="1200" dirty="0">
                <a:solidFill>
                  <a:srgbClr val="000000"/>
                </a:solidFill>
                <a:latin typeface="Arial (Body)"/>
                <a:ea typeface="+mn-ea"/>
                <a:cs typeface="+mn-cs"/>
              </a:rPr>
              <a:t> </a:t>
            </a:r>
            <a:r>
              <a:rPr lang="en-US" sz="2400" kern="1200" dirty="0">
                <a:solidFill>
                  <a:srgbClr val="000000"/>
                </a:solidFill>
                <a:latin typeface="Arial (Body)"/>
                <a:ea typeface="+mn-ea"/>
                <a:cs typeface="+mn-cs"/>
              </a:rPr>
              <a:t>represent customer sales that did not materialize because of the absence of products the customer wanted to </a:t>
            </a:r>
            <a:r>
              <a:rPr lang="en-US" sz="2400" kern="1200" dirty="0" smtClean="0">
                <a:solidFill>
                  <a:srgbClr val="000000"/>
                </a:solidFill>
                <a:latin typeface="Arial (Body)"/>
                <a:ea typeface="+mn-ea"/>
                <a:cs typeface="+mn-cs"/>
              </a:rPr>
              <a:t>buy</a:t>
            </a:r>
          </a:p>
        </p:txBody>
      </p:sp>
    </p:spTree>
    <p:extLst>
      <p:ext uri="{BB962C8B-B14F-4D97-AF65-F5344CB8AC3E}">
        <p14:creationId xmlns:p14="http://schemas.microsoft.com/office/powerpoint/2010/main" val="2201252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(1 of 3)</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416016"/>
          </a:xfrm>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3.1</a:t>
            </a:r>
            <a:r>
              <a:rPr lang="en-US" sz="2400" kern="1200" dirty="0" smtClean="0">
                <a:solidFill>
                  <a:srgbClr val="000000"/>
                </a:solidFill>
                <a:latin typeface="Arial (Body)"/>
                <a:ea typeface="+mn-ea"/>
                <a:cs typeface="+mn-cs"/>
              </a:rPr>
              <a:t> Describe </a:t>
            </a:r>
            <a:r>
              <a:rPr lang="en-US" sz="2400" kern="1200" dirty="0">
                <a:solidFill>
                  <a:srgbClr val="000000"/>
                </a:solidFill>
                <a:latin typeface="Arial (Body)"/>
                <a:ea typeface="+mn-ea"/>
                <a:cs typeface="+mn-cs"/>
              </a:rPr>
              <a:t>key financial measures of firm performance.</a:t>
            </a:r>
          </a:p>
          <a:p>
            <a:pPr marL="0" lvl="0" indent="0" defTabSz="457200">
              <a:spcAft>
                <a:spcPct val="0"/>
              </a:spcAft>
              <a:buSzPct val="100000"/>
              <a:buNone/>
            </a:pPr>
            <a:r>
              <a:rPr lang="en-US" sz="2400" b="1" kern="1200" dirty="0" smtClean="0">
                <a:solidFill>
                  <a:schemeClr val="tx2"/>
                </a:solidFill>
                <a:latin typeface="Arial (Body)"/>
                <a:ea typeface="+mn-ea"/>
                <a:cs typeface="+mn-cs"/>
              </a:rPr>
              <a:t>3.2</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Identify </a:t>
            </a:r>
            <a:r>
              <a:rPr lang="en-US" sz="2400" kern="1200" dirty="0">
                <a:solidFill>
                  <a:srgbClr val="000000"/>
                </a:solidFill>
                <a:latin typeface="Arial (Body)"/>
                <a:ea typeface="+mn-ea"/>
                <a:cs typeface="+mn-cs"/>
              </a:rPr>
              <a:t>the major drivers of supply chain performance.</a:t>
            </a:r>
          </a:p>
          <a:p>
            <a:pPr marL="0" lvl="0" indent="0" defTabSz="457200">
              <a:spcAft>
                <a:spcPct val="0"/>
              </a:spcAft>
              <a:buSzPct val="100000"/>
              <a:buNone/>
            </a:pPr>
            <a:r>
              <a:rPr lang="en-US" sz="2400" b="1" kern="1200" dirty="0" smtClean="0">
                <a:solidFill>
                  <a:schemeClr val="tx2"/>
                </a:solidFill>
                <a:latin typeface="Arial (Body)"/>
                <a:ea typeface="+mn-ea"/>
                <a:cs typeface="+mn-cs"/>
              </a:rPr>
              <a:t>3.3</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facilities and discuss their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36516111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1</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769959"/>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key financial metrics of firm performance include return on equity; return on assets; accounts payable turnover; profit margin; asset turnover; accounts receivable turnover; inventory turns; property, plant, and equipment turns; cash-to-cash cycle; and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G</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&amp;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 / </a:t>
            </a:r>
            <a:r>
              <a:rPr lang="en-US" sz="2400" kern="1200" dirty="0">
                <a:solidFill>
                  <a:srgbClr val="000000"/>
                </a:solidFill>
                <a:latin typeface="Arial (Body)"/>
                <a:ea typeface="+mn-ea"/>
                <a:cs typeface="+mn-cs"/>
              </a:rPr>
              <a:t>revenue. Markdowns and lost sales are two important financial measures of supply chain performance that are not recorded in financial </a:t>
            </a:r>
            <a:r>
              <a:rPr lang="en-US" sz="2400" kern="1200" dirty="0" smtClean="0">
                <a:solidFill>
                  <a:srgbClr val="000000"/>
                </a:solidFill>
                <a:latin typeface="Arial (Body)"/>
                <a:ea typeface="+mn-ea"/>
                <a:cs typeface="+mn-cs"/>
              </a:rPr>
              <a:t>statements.</a:t>
            </a:r>
          </a:p>
        </p:txBody>
      </p:sp>
    </p:spTree>
    <p:extLst>
      <p:ext uri="{BB962C8B-B14F-4D97-AF65-F5344CB8AC3E}">
        <p14:creationId xmlns:p14="http://schemas.microsoft.com/office/powerpoint/2010/main" val="30855940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Framework for Supply Chain Decisions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pic>
        <p:nvPicPr>
          <p:cNvPr id="5" name="Picture 4" descr="The supply chain decision making frame work diagram is structured as follows. At the top is competitive strategy, then supply chain strategy. These lead to supply chain structure. The supply chain structure spectrum goes from efficiency on the left to responsiveness on the left. From the supply chain structure, the decision can go in 1 of 2 directions. On the left, the efficiency end, the line leads to logistical drivers. Logistical drivers are facilities, inventory, and transportation. On the right, the responsiveness end, are the cross functional drivers. Cross functional drivers are information, sourcing, and pricing."/>
          <p:cNvPicPr>
            <a:picLocks noChangeAspect="1"/>
          </p:cNvPicPr>
          <p:nvPr/>
        </p:nvPicPr>
        <p:blipFill>
          <a:blip r:embed="rId2"/>
          <a:stretch>
            <a:fillRect/>
          </a:stretch>
        </p:blipFill>
        <p:spPr>
          <a:xfrm>
            <a:off x="791707" y="1734395"/>
            <a:ext cx="7560587" cy="3198710"/>
          </a:xfrm>
          <a:prstGeom prst="rect">
            <a:avLst/>
          </a:prstGeom>
        </p:spPr>
      </p:pic>
      <p:sp>
        <p:nvSpPr>
          <p:cNvPr id="3" name="Text Placeholder 2"/>
          <p:cNvSpPr>
            <a:spLocks noGrp="1"/>
          </p:cNvSpPr>
          <p:nvPr>
            <p:ph type="body" idx="1"/>
          </p:nvPr>
        </p:nvSpPr>
        <p:spPr>
          <a:xfrm>
            <a:off x="457200" y="5615965"/>
            <a:ext cx="8229600" cy="495611"/>
          </a:xfrm>
        </p:spPr>
        <p:txBody>
          <a:bodyPr/>
          <a:lstStyle/>
          <a:p>
            <a:pPr marL="0" indent="0">
              <a:buNone/>
            </a:pPr>
            <a:r>
              <a:rPr lang="en-IN" sz="2000" b="1" dirty="0">
                <a:latin typeface="+mn-lt"/>
              </a:rPr>
              <a:t>Figure 3-1</a:t>
            </a:r>
            <a:r>
              <a:rPr lang="en-IN" sz="2000" dirty="0">
                <a:latin typeface="+mn-lt"/>
              </a:rPr>
              <a:t> Supply Chain Decision-Making Frame work</a:t>
            </a:r>
          </a:p>
        </p:txBody>
      </p:sp>
    </p:spTree>
    <p:extLst>
      <p:ext uri="{BB962C8B-B14F-4D97-AF65-F5344CB8AC3E}">
        <p14:creationId xmlns:p14="http://schemas.microsoft.com/office/powerpoint/2010/main" val="30332276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1574"/>
            <a:ext cx="7223760" cy="1231076"/>
          </a:xfrm>
        </p:spPr>
        <p:txBody>
          <a:bodyPr wrap="square" tIns="91425">
            <a:spAutoFit/>
          </a:bodyPr>
          <a:lstStyle/>
          <a:p>
            <a:pPr lvl="0" defTabSz="457200">
              <a:spcBef>
                <a:spcPct val="0"/>
              </a:spcBef>
              <a:buClrTx/>
            </a:pPr>
            <a:r>
              <a:rPr lang="en-US" kern="1200" dirty="0" smtClean="0">
                <a:latin typeface="Times New Roman" panose="02020603050405020304" pitchFamily="18" charset="0"/>
                <a:ea typeface="+mj-ea"/>
                <a:cs typeface="+mj-cs"/>
              </a:rPr>
              <a:t>Framework for Supply Chain Decisions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35500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Logistical Drivers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Facilities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Transportation</a:t>
            </a:r>
            <a:endParaRPr lang="en-US" sz="2400" kern="1200" dirty="0">
              <a:solidFill>
                <a:srgbClr val="000000"/>
              </a:solidFill>
              <a:latin typeface="Arial (Body)"/>
              <a:ea typeface="+mn-ea"/>
              <a:cs typeface="+mn-cs"/>
            </a:endParaRP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Cross-Functional Drivers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Information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Sourcing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Pricing</a:t>
            </a:r>
          </a:p>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Interactions determine overall supply chain </a:t>
            </a:r>
            <a:r>
              <a:rPr lang="en-US" sz="2400" kern="1200" dirty="0" smtClean="0">
                <a:solidFill>
                  <a:srgbClr val="000000"/>
                </a:solidFill>
                <a:latin typeface="Arial (Body)"/>
                <a:ea typeface="+mn-ea"/>
                <a:cs typeface="+mn-cs"/>
              </a:rPr>
              <a:t>performance</a:t>
            </a:r>
          </a:p>
        </p:txBody>
      </p:sp>
    </p:spTree>
    <p:extLst>
      <p:ext uri="{BB962C8B-B14F-4D97-AF65-F5344CB8AC3E}">
        <p14:creationId xmlns:p14="http://schemas.microsoft.com/office/powerpoint/2010/main" val="401264016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2</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769959"/>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drivers of supply chain performance are facilities, inventory, transportation, information, sourcing, and pricing. Each driver affects the balance between responsiveness and efficiency and the resulting strategic fit. Thus, it is important for supply chain designers to structure the six drivers appropriately to achieve strategic </a:t>
            </a:r>
            <a:r>
              <a:rPr lang="en-US" sz="2400" kern="1200" dirty="0" smtClean="0">
                <a:solidFill>
                  <a:srgbClr val="000000"/>
                </a:solidFill>
                <a:latin typeface="Arial (Body)"/>
                <a:ea typeface="+mn-ea"/>
                <a:cs typeface="+mn-cs"/>
              </a:rPr>
              <a:t>fit.</a:t>
            </a:r>
          </a:p>
        </p:txBody>
      </p:sp>
    </p:spTree>
    <p:extLst>
      <p:ext uri="{BB962C8B-B14F-4D97-AF65-F5344CB8AC3E}">
        <p14:creationId xmlns:p14="http://schemas.microsoft.com/office/powerpoint/2010/main" val="9886022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Drivers of Supply Chain Performance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Facilities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physical locations in the supply chain network where product is stored, assembled, or fabricated</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All raw materials, work in process, and finished goods within a supply chain</a:t>
            </a:r>
          </a:p>
          <a:p>
            <a:pPr marL="432054" lvl="0" indent="-432054" defTabSz="457200">
              <a:spcAft>
                <a:spcPct val="0"/>
              </a:spcAft>
              <a:buSzPts val="2400"/>
              <a:buFont typeface="+mj-lt"/>
              <a:buAutoNum type="arabicPeriod"/>
              <a:tabLst/>
            </a:pPr>
            <a:r>
              <a:rPr lang="en-US" sz="2400" kern="1200" dirty="0">
                <a:solidFill>
                  <a:srgbClr val="000000"/>
                </a:solidFill>
                <a:latin typeface="Arial (Body)"/>
                <a:ea typeface="+mn-ea"/>
                <a:cs typeface="+mn-cs"/>
              </a:rPr>
              <a:t>Transportation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Moving inventory from point to point in the supply </a:t>
            </a:r>
            <a:r>
              <a:rPr lang="en-US" sz="2400" kern="1200" dirty="0" smtClean="0">
                <a:solidFill>
                  <a:srgbClr val="000000"/>
                </a:solidFill>
                <a:latin typeface="Arial (Body)"/>
                <a:ea typeface="+mn-ea"/>
                <a:cs typeface="+mn-cs"/>
              </a:rPr>
              <a:t>chain</a:t>
            </a:r>
          </a:p>
        </p:txBody>
      </p:sp>
    </p:spTree>
    <p:extLst>
      <p:ext uri="{BB962C8B-B14F-4D97-AF65-F5344CB8AC3E}">
        <p14:creationId xmlns:p14="http://schemas.microsoft.com/office/powerpoint/2010/main" val="162732365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Drivers of Supply Chain Performance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432054" lvl="0" indent="-432054" defTabSz="457200">
              <a:spcAft>
                <a:spcPct val="0"/>
              </a:spcAft>
              <a:buSzPts val="2400"/>
              <a:buFont typeface="+mj-lt"/>
              <a:buAutoNum type="arabicPeriod" startAt="4"/>
              <a:tabLst/>
            </a:pPr>
            <a:r>
              <a:rPr lang="en-US" sz="2400" kern="1200" dirty="0">
                <a:solidFill>
                  <a:srgbClr val="000000"/>
                </a:solidFill>
                <a:latin typeface="Arial (Body)"/>
                <a:ea typeface="+mn-ea"/>
                <a:cs typeface="+mn-cs"/>
              </a:rPr>
              <a:t>Information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Data and analysis concerning facilities, inventory, transportation, costs, prices, and customers throughout the supply chain</a:t>
            </a:r>
          </a:p>
          <a:p>
            <a:pPr marL="432054" lvl="0" indent="-432054" defTabSz="457200">
              <a:spcAft>
                <a:spcPct val="0"/>
              </a:spcAft>
              <a:buSzPts val="2400"/>
              <a:buFont typeface="+mj-lt"/>
              <a:buAutoNum type="arabicPeriod" startAt="4"/>
              <a:tabLst/>
            </a:pPr>
            <a:r>
              <a:rPr lang="en-US" sz="2400" kern="1200" dirty="0">
                <a:solidFill>
                  <a:srgbClr val="000000"/>
                </a:solidFill>
                <a:latin typeface="Arial (Body)"/>
                <a:ea typeface="+mn-ea"/>
                <a:cs typeface="+mn-cs"/>
              </a:rPr>
              <a:t>Sourcing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Who will perform a particular supply chain </a:t>
            </a:r>
            <a:r>
              <a:rPr lang="en-US" sz="2400" kern="1200" dirty="0" smtClean="0">
                <a:solidFill>
                  <a:srgbClr val="000000"/>
                </a:solidFill>
                <a:latin typeface="Arial (Body)"/>
                <a:ea typeface="+mn-ea"/>
                <a:cs typeface="+mn-cs"/>
              </a:rPr>
              <a:t>activity</a:t>
            </a:r>
            <a:endParaRPr lang="en-US" sz="2400" kern="1200" dirty="0">
              <a:solidFill>
                <a:srgbClr val="000000"/>
              </a:solidFill>
              <a:latin typeface="Arial (Body)"/>
              <a:ea typeface="+mn-ea"/>
              <a:cs typeface="+mn-cs"/>
            </a:endParaRPr>
          </a:p>
          <a:p>
            <a:pPr marL="432054" lvl="0" indent="-432054" defTabSz="457200">
              <a:spcAft>
                <a:spcPct val="0"/>
              </a:spcAft>
              <a:buSzPts val="2400"/>
              <a:buFont typeface="+mj-lt"/>
              <a:buAutoNum type="arabicPeriod" startAt="4"/>
              <a:tabLst/>
            </a:pPr>
            <a:r>
              <a:rPr lang="en-US" sz="2400" kern="1200" dirty="0">
                <a:solidFill>
                  <a:srgbClr val="000000"/>
                </a:solidFill>
                <a:latin typeface="Arial (Body)"/>
                <a:ea typeface="+mn-ea"/>
                <a:cs typeface="+mn-cs"/>
              </a:rPr>
              <a:t>Pricing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How much a firm will charge for the goods and services that it makes available in the supply </a:t>
            </a:r>
            <a:r>
              <a:rPr lang="en-US" sz="2400" kern="1200" dirty="0" smtClean="0">
                <a:solidFill>
                  <a:srgbClr val="000000"/>
                </a:solidFill>
                <a:latin typeface="Arial (Body)"/>
                <a:ea typeface="+mn-ea"/>
                <a:cs typeface="+mn-cs"/>
              </a:rPr>
              <a:t>chain</a:t>
            </a:r>
          </a:p>
        </p:txBody>
      </p:sp>
    </p:spTree>
    <p:extLst>
      <p:ext uri="{BB962C8B-B14F-4D97-AF65-F5344CB8AC3E}">
        <p14:creationId xmlns:p14="http://schemas.microsoft.com/office/powerpoint/2010/main" val="36936110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(1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18518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Production sites and storage sites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Increase responsiveness by increasing the number of facilities, making them more flexible, or increasing </a:t>
            </a:r>
            <a:r>
              <a:rPr lang="en-US" sz="2400" kern="1200" dirty="0" smtClean="0">
                <a:solidFill>
                  <a:srgbClr val="000000"/>
                </a:solidFill>
                <a:latin typeface="Arial (Body)"/>
                <a:ea typeface="+mn-ea"/>
                <a:cs typeface="+mn-cs"/>
              </a:rPr>
              <a:t>capacity</a:t>
            </a:r>
          </a:p>
        </p:txBody>
      </p:sp>
    </p:spTree>
    <p:extLst>
      <p:ext uri="{BB962C8B-B14F-4D97-AF65-F5344CB8AC3E}">
        <p14:creationId xmlns:p14="http://schemas.microsoft.com/office/powerpoint/2010/main" val="11990133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(2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293179"/>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Tradeoffs </a:t>
            </a:r>
            <a:r>
              <a:rPr lang="en-US" sz="2400" kern="1200" dirty="0">
                <a:solidFill>
                  <a:srgbClr val="000000"/>
                </a:solidFill>
                <a:latin typeface="Arial (Body)"/>
                <a:ea typeface="+mn-ea"/>
                <a:cs typeface="+mn-cs"/>
              </a:rPr>
              <a:t>between facility, inventory, and transportation costs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Increasing number of facilities increases facility and inventory costs, decreases transportation costs and reduces response time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Increasing the flexibility or capacity of a facility increases facility costs but decreases inventory costs and response </a:t>
            </a:r>
            <a:r>
              <a:rPr lang="en-US" sz="2400" kern="1200" dirty="0" smtClean="0">
                <a:solidFill>
                  <a:srgbClr val="000000"/>
                </a:solidFill>
                <a:latin typeface="Arial (Body)"/>
                <a:ea typeface="+mn-ea"/>
                <a:cs typeface="+mn-cs"/>
              </a:rPr>
              <a:t>time</a:t>
            </a:r>
          </a:p>
        </p:txBody>
      </p:sp>
    </p:spTree>
    <p:extLst>
      <p:ext uri="{BB962C8B-B14F-4D97-AF65-F5344CB8AC3E}">
        <p14:creationId xmlns:p14="http://schemas.microsoft.com/office/powerpoint/2010/main" val="292840440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(3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78589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200" kern="1200" dirty="0">
                <a:solidFill>
                  <a:srgbClr val="000000"/>
                </a:solidFill>
                <a:latin typeface="Arial (Body)"/>
                <a:ea typeface="+mn-ea"/>
                <a:cs typeface="+mn-cs"/>
              </a:rPr>
              <a:t>Components of facilities decisions</a:t>
            </a:r>
          </a:p>
          <a:p>
            <a:pPr marL="741553" lvl="1" indent="-284353" defTabSz="457200">
              <a:spcAft>
                <a:spcPct val="0"/>
              </a:spcAft>
              <a:buFont typeface="Arial" panose="020B0604020202020204" pitchFamily="34" charset="0"/>
            </a:pPr>
            <a:r>
              <a:rPr lang="en-US" sz="2200" b="1" kern="1200" dirty="0">
                <a:solidFill>
                  <a:srgbClr val="000000"/>
                </a:solidFill>
                <a:latin typeface="Arial (Body)"/>
                <a:ea typeface="+mn-ea"/>
                <a:cs typeface="+mn-cs"/>
              </a:rPr>
              <a:t>Capability</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Flexible, dedicated, or a combination of the two</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Product focus or a functional focus</a:t>
            </a:r>
          </a:p>
          <a:p>
            <a:pPr marL="741553" lvl="1" indent="-284353" defTabSz="457200">
              <a:spcAft>
                <a:spcPct val="0"/>
              </a:spcAft>
              <a:buFont typeface="Arial" panose="020B0604020202020204" pitchFamily="34" charset="0"/>
            </a:pPr>
            <a:r>
              <a:rPr lang="en-US" sz="2200" b="1" kern="1200" dirty="0">
                <a:solidFill>
                  <a:srgbClr val="000000"/>
                </a:solidFill>
                <a:latin typeface="Arial (Body)"/>
                <a:ea typeface="+mn-ea"/>
                <a:cs typeface="+mn-cs"/>
              </a:rPr>
              <a:t>Location</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Where a company will locate its facilities</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Centralize for economies of scale, decentralize for responsiveness</a:t>
            </a:r>
          </a:p>
          <a:p>
            <a:pPr marL="1144778" lvl="2" indent="-230378" defTabSz="457200">
              <a:spcAft>
                <a:spcPct val="0"/>
              </a:spcAft>
              <a:buFont typeface="Wingdings" panose="05000000000000000000" pitchFamily="2" charset="2"/>
              <a:buChar char="§"/>
            </a:pPr>
            <a:r>
              <a:rPr lang="en-US" sz="2200" kern="1200" dirty="0">
                <a:solidFill>
                  <a:srgbClr val="000000"/>
                </a:solidFill>
                <a:latin typeface="Arial (Body)"/>
                <a:ea typeface="+mn-ea"/>
                <a:cs typeface="+mn-cs"/>
              </a:rPr>
              <a:t>Consider macroeconomic factors, quality of workers, cost of workers and facility, availability of infrastructure, proximity to customers, location of other facilities, tax </a:t>
            </a:r>
            <a:r>
              <a:rPr lang="en-US" sz="2200" kern="1200" dirty="0" smtClean="0">
                <a:solidFill>
                  <a:srgbClr val="000000"/>
                </a:solidFill>
                <a:latin typeface="Arial (Body)"/>
                <a:ea typeface="+mn-ea"/>
                <a:cs typeface="+mn-cs"/>
              </a:rPr>
              <a:t>effects</a:t>
            </a:r>
          </a:p>
        </p:txBody>
      </p:sp>
    </p:spTree>
    <p:extLst>
      <p:ext uri="{BB962C8B-B14F-4D97-AF65-F5344CB8AC3E}">
        <p14:creationId xmlns:p14="http://schemas.microsoft.com/office/powerpoint/2010/main" val="31187285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(4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970287"/>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smtClean="0">
                <a:solidFill>
                  <a:srgbClr val="000000"/>
                </a:solidFill>
                <a:latin typeface="Arial (Body)"/>
                <a:ea typeface="+mn-ea"/>
                <a:cs typeface="+mn-cs"/>
              </a:rPr>
              <a:t>Capacity</a:t>
            </a:r>
            <a:endParaRPr lang="en-US" sz="2400" b="1" kern="1200" dirty="0">
              <a:solidFill>
                <a:srgbClr val="000000"/>
              </a:solidFill>
              <a:latin typeface="Arial (Body)"/>
              <a:ea typeface="+mn-ea"/>
              <a:cs typeface="+mn-cs"/>
            </a:endParaRP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 facility’s capacity to perform its intended function or functions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Excess capacity – responsive, costly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Little excess capacity – more efficient, less responsive</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Demand Allocation</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Markets each facility will serve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Revisited as conditions change</a:t>
            </a:r>
          </a:p>
        </p:txBody>
      </p:sp>
    </p:spTree>
    <p:extLst>
      <p:ext uri="{BB962C8B-B14F-4D97-AF65-F5344CB8AC3E}">
        <p14:creationId xmlns:p14="http://schemas.microsoft.com/office/powerpoint/2010/main" val="29941784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(2 of 3)</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2592987"/>
          </a:xfrm>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3.4</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inventory and discuss its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3.5</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transportation and discuss its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085165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(5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77900"/>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smtClean="0">
                <a:solidFill>
                  <a:srgbClr val="000000"/>
                </a:solidFill>
                <a:latin typeface="Arial (Body)"/>
                <a:ea typeface="+mn-ea"/>
                <a:cs typeface="+mn-cs"/>
              </a:rPr>
              <a:t>Facility-Related </a:t>
            </a:r>
            <a:r>
              <a:rPr lang="en-US" sz="2400" b="1" kern="1200" dirty="0">
                <a:solidFill>
                  <a:srgbClr val="000000"/>
                </a:solidFill>
                <a:latin typeface="Arial (Body)"/>
                <a:ea typeface="+mn-ea"/>
                <a:cs typeface="+mn-cs"/>
              </a:rPr>
              <a:t>Metrics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Capacity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Utilization</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Processing/setup/down/idle time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Quality losses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Production cost per unit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Theoretical flow/cycle time of production</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Actual average flow/cycle time</a:t>
            </a:r>
          </a:p>
        </p:txBody>
      </p:sp>
    </p:spTree>
    <p:extLst>
      <p:ext uri="{BB962C8B-B14F-4D97-AF65-F5344CB8AC3E}">
        <p14:creationId xmlns:p14="http://schemas.microsoft.com/office/powerpoint/2010/main" val="163944481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Facilities </a:t>
            </a:r>
            <a:r>
              <a:rPr lang="en-US" sz="2000" b="0" kern="1200" dirty="0" smtClean="0">
                <a:latin typeface="Times New Roman" panose="02020603050405020304" pitchFamily="18" charset="0"/>
                <a:ea typeface="+mj-ea"/>
                <a:cs typeface="+mj-cs"/>
              </a:rPr>
              <a:t>(6 of 6)</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62127"/>
          </a:xfrm>
        </p:spPr>
        <p:txBody>
          <a:bodyPr wrap="square" lIns="91425" tIns="91425" rIns="91425" bIns="91425">
            <a:spAutoFit/>
          </a:bodyPr>
          <a:lstStyle/>
          <a:p>
            <a:pPr marL="1144778" lvl="2" indent="-230378" defTabSz="457200">
              <a:spcAft>
                <a:spcPct val="0"/>
              </a:spcAft>
              <a:buFont typeface="Wingdings" panose="05000000000000000000" pitchFamily="2" charset="2"/>
              <a:buChar char="§"/>
            </a:pPr>
            <a:r>
              <a:rPr lang="en-US" sz="2400" kern="1200" dirty="0" smtClean="0">
                <a:solidFill>
                  <a:srgbClr val="000000"/>
                </a:solidFill>
                <a:latin typeface="Arial (Body)"/>
                <a:ea typeface="+mn-ea"/>
                <a:cs typeface="+mn-cs"/>
              </a:rPr>
              <a:t>Product </a:t>
            </a:r>
            <a:r>
              <a:rPr lang="en-US" sz="2400" kern="1200" dirty="0">
                <a:solidFill>
                  <a:srgbClr val="000000"/>
                </a:solidFill>
                <a:latin typeface="Arial (Body)"/>
                <a:ea typeface="+mn-ea"/>
                <a:cs typeface="+mn-cs"/>
              </a:rPr>
              <a:t>variety</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Volume contribution of top 20 percent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K</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 and </a:t>
            </a:r>
            <a:r>
              <a:rPr lang="en-US" sz="2400" kern="1200" dirty="0">
                <a:solidFill>
                  <a:srgbClr val="000000"/>
                </a:solidFill>
                <a:latin typeface="Arial (Body)"/>
                <a:ea typeface="+mn-ea"/>
                <a:cs typeface="+mn-cs"/>
              </a:rPr>
              <a:t>customers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production batch size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Production service level</a:t>
            </a:r>
          </a:p>
        </p:txBody>
      </p:sp>
    </p:spTree>
    <p:extLst>
      <p:ext uri="{BB962C8B-B14F-4D97-AF65-F5344CB8AC3E}">
        <p14:creationId xmlns:p14="http://schemas.microsoft.com/office/powerpoint/2010/main" val="2013821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3</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247286"/>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facility related decisions include identifying the number of facilities, the extent of flexibility, the level of capacity, and the markets served by each facility. Increasing the number of facilities, their flexibility, or their excess capacity increases responsiveness but hurts efficiency. Key facility-related metrics are capacity, utilization, processing/setup/down/idle time, quality, theoretical flow/cycle time of production, actual flow/cycle time, product variety, volume contribution of top 20 percent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K</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U</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s/customers</a:t>
            </a:r>
            <a:r>
              <a:rPr lang="en-US" sz="2400" kern="1200" dirty="0">
                <a:solidFill>
                  <a:srgbClr val="000000"/>
                </a:solidFill>
                <a:latin typeface="Arial (Body)"/>
                <a:ea typeface="+mn-ea"/>
                <a:cs typeface="+mn-cs"/>
              </a:rPr>
              <a:t>, average production batch size, and service </a:t>
            </a:r>
            <a:r>
              <a:rPr lang="en-US" sz="2400" kern="1200" dirty="0" smtClean="0">
                <a:solidFill>
                  <a:srgbClr val="000000"/>
                </a:solidFill>
                <a:latin typeface="Arial (Body)"/>
                <a:ea typeface="+mn-ea"/>
                <a:cs typeface="+mn-cs"/>
              </a:rPr>
              <a:t>level.</a:t>
            </a:r>
          </a:p>
        </p:txBody>
      </p:sp>
    </p:spTree>
    <p:extLst>
      <p:ext uri="{BB962C8B-B14F-4D97-AF65-F5344CB8AC3E}">
        <p14:creationId xmlns:p14="http://schemas.microsoft.com/office/powerpoint/2010/main" val="8295612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Inventory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Mismatch between supply and demand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Exploit economies of scale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Reduce costs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Improve product availability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Affects assets, costs, responsiveness, material flow time</a:t>
            </a:r>
          </a:p>
        </p:txBody>
      </p:sp>
    </p:spTree>
    <p:extLst>
      <p:ext uri="{BB962C8B-B14F-4D97-AF65-F5344CB8AC3E}">
        <p14:creationId xmlns:p14="http://schemas.microsoft.com/office/powerpoint/2010/main" val="2675409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Inventory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Overall Trade-Off</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Increasing inventory generally makes the supply chain more responsive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 higher level of inventory facilitates a reduction in production and transportation costs because of improved economies of scale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holding costs increase</a:t>
            </a:r>
          </a:p>
        </p:txBody>
      </p:sp>
    </p:spTree>
    <p:extLst>
      <p:ext uri="{BB962C8B-B14F-4D97-AF65-F5344CB8AC3E}">
        <p14:creationId xmlns:p14="http://schemas.microsoft.com/office/powerpoint/2010/main" val="404719682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Inventory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24011"/>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Material flow time, </a:t>
            </a:r>
            <a:r>
              <a:rPr lang="en-US" sz="2400" kern="1200" dirty="0">
                <a:solidFill>
                  <a:srgbClr val="000000"/>
                </a:solidFill>
                <a:latin typeface="Arial (Body)"/>
                <a:ea typeface="+mn-ea"/>
                <a:cs typeface="+mn-cs"/>
              </a:rPr>
              <a:t>the time that elapses between the point at which material enters the supply chain to the point at which it exits</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Throughput</a:t>
            </a:r>
            <a:r>
              <a:rPr lang="en-US" sz="2400" i="1" kern="1200" dirty="0">
                <a:solidFill>
                  <a:srgbClr val="000000"/>
                </a:solidFill>
                <a:latin typeface="Arial (Body)"/>
                <a:ea typeface="+mn-ea"/>
                <a:cs typeface="+mn-cs"/>
              </a:rPr>
              <a:t>,</a:t>
            </a:r>
            <a:r>
              <a:rPr lang="en-US" sz="2400" kern="1200" dirty="0">
                <a:solidFill>
                  <a:srgbClr val="000000"/>
                </a:solidFill>
                <a:latin typeface="Arial (Body)"/>
                <a:ea typeface="+mn-ea"/>
                <a:cs typeface="+mn-cs"/>
              </a:rPr>
              <a:t> the rate at which sales occur</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Little’s </a:t>
            </a:r>
            <a:r>
              <a:rPr lang="en-US" sz="2400" kern="1200" dirty="0" smtClean="0">
                <a:solidFill>
                  <a:srgbClr val="000000"/>
                </a:solidFill>
                <a:latin typeface="Arial (Body)"/>
                <a:ea typeface="+mn-ea"/>
                <a:cs typeface="+mn-cs"/>
              </a:rPr>
              <a:t>law</a:t>
            </a:r>
          </a:p>
          <a:p>
            <a:pPr marL="457200" lvl="1" indent="0" algn="ctr" defTabSz="457200">
              <a:spcAft>
                <a:spcPct val="0"/>
              </a:spcAft>
              <a:buNone/>
            </a:pPr>
            <a:r>
              <a:rPr lang="en-US" sz="2400" i="1" kern="1200" dirty="0">
                <a:solidFill>
                  <a:srgbClr val="000000"/>
                </a:solidFill>
                <a:latin typeface="Arial (Body)"/>
                <a:ea typeface="+mn-ea"/>
                <a:cs typeface="+mn-cs"/>
              </a:rPr>
              <a:t>I</a:t>
            </a:r>
            <a:r>
              <a:rPr lang="en-US" sz="2400" kern="1200" dirty="0">
                <a:solidFill>
                  <a:srgbClr val="000000"/>
                </a:solidFill>
                <a:latin typeface="Arial (Body)"/>
                <a:ea typeface="+mn-ea"/>
                <a:cs typeface="+mn-cs"/>
              </a:rPr>
              <a:t> = </a:t>
            </a:r>
            <a:r>
              <a:rPr lang="en-US" sz="2400" i="1" kern="1200" dirty="0" smtClean="0">
                <a:solidFill>
                  <a:srgbClr val="000000"/>
                </a:solidFill>
                <a:latin typeface="Arial (Body)"/>
                <a:ea typeface="+mn-ea"/>
                <a:cs typeface="+mn-cs"/>
              </a:rPr>
              <a:t>D</a:t>
            </a:r>
            <a:r>
              <a:rPr lang="en-US" sz="100" i="1" kern="1200" dirty="0" smtClean="0">
                <a:solidFill>
                  <a:srgbClr val="000000"/>
                </a:solidFill>
                <a:latin typeface="Arial (Body)"/>
                <a:ea typeface="+mn-ea"/>
                <a:cs typeface="+mn-cs"/>
              </a:rPr>
              <a:t> </a:t>
            </a:r>
            <a:r>
              <a:rPr lang="en-US" sz="2400" i="1" kern="1200" dirty="0" smtClean="0">
                <a:solidFill>
                  <a:srgbClr val="000000"/>
                </a:solidFill>
                <a:latin typeface="Arial (Body)"/>
                <a:ea typeface="+mn-ea"/>
                <a:cs typeface="+mn-cs"/>
              </a:rPr>
              <a:t>T</a:t>
            </a:r>
            <a:endParaRPr lang="en-US" sz="2400" i="1" kern="1200" dirty="0">
              <a:solidFill>
                <a:srgbClr val="000000"/>
              </a:solidFill>
              <a:latin typeface="Arial (Body)"/>
              <a:ea typeface="+mn-ea"/>
              <a:cs typeface="+mn-cs"/>
            </a:endParaRPr>
          </a:p>
          <a:p>
            <a:pPr marL="457200" lvl="1" indent="0" defTabSz="457200">
              <a:spcAft>
                <a:spcPct val="0"/>
              </a:spcAft>
              <a:buNone/>
            </a:pPr>
            <a:r>
              <a:rPr lang="en-US" sz="2400" kern="1200" dirty="0">
                <a:solidFill>
                  <a:srgbClr val="000000"/>
                </a:solidFill>
                <a:latin typeface="Arial (Body)"/>
                <a:ea typeface="+mn-ea"/>
                <a:cs typeface="+mn-cs"/>
              </a:rPr>
              <a:t>where</a:t>
            </a:r>
          </a:p>
          <a:p>
            <a:pPr marL="457200" lvl="1" indent="0" algn="ctr" defTabSz="457200">
              <a:spcAft>
                <a:spcPct val="0"/>
              </a:spcAft>
              <a:buNone/>
            </a:pPr>
            <a:r>
              <a:rPr lang="en-US" sz="2400" i="1" kern="1200" dirty="0">
                <a:solidFill>
                  <a:srgbClr val="000000"/>
                </a:solidFill>
                <a:latin typeface="Arial (Body)"/>
                <a:ea typeface="+mn-ea"/>
                <a:cs typeface="+mn-cs"/>
              </a:rPr>
              <a:t>I</a:t>
            </a:r>
            <a:r>
              <a:rPr lang="en-US" sz="2400" kern="1200" dirty="0">
                <a:solidFill>
                  <a:srgbClr val="000000"/>
                </a:solidFill>
                <a:latin typeface="Arial (Body)"/>
                <a:ea typeface="+mn-ea"/>
                <a:cs typeface="+mn-cs"/>
              </a:rPr>
              <a:t> = flow time, </a:t>
            </a:r>
            <a:r>
              <a:rPr lang="en-US" sz="2400" i="1" kern="1200" dirty="0">
                <a:solidFill>
                  <a:srgbClr val="000000"/>
                </a:solidFill>
                <a:latin typeface="Arial (Body)"/>
                <a:ea typeface="+mn-ea"/>
                <a:cs typeface="+mn-cs"/>
              </a:rPr>
              <a:t>T</a:t>
            </a:r>
            <a:r>
              <a:rPr lang="en-US" sz="2400" kern="1200" dirty="0">
                <a:solidFill>
                  <a:srgbClr val="000000"/>
                </a:solidFill>
                <a:latin typeface="Arial (Body)"/>
                <a:ea typeface="+mn-ea"/>
                <a:cs typeface="+mn-cs"/>
              </a:rPr>
              <a:t> = throughput, </a:t>
            </a:r>
            <a:r>
              <a:rPr lang="en-US" sz="2400" i="1" kern="1200" dirty="0">
                <a:solidFill>
                  <a:srgbClr val="000000"/>
                </a:solidFill>
                <a:latin typeface="Arial (Body)"/>
                <a:ea typeface="+mn-ea"/>
                <a:cs typeface="+mn-cs"/>
              </a:rPr>
              <a:t>D</a:t>
            </a:r>
            <a:r>
              <a:rPr lang="en-US" sz="2400" kern="1200" dirty="0">
                <a:solidFill>
                  <a:srgbClr val="000000"/>
                </a:solidFill>
                <a:latin typeface="Arial (Body)"/>
                <a:ea typeface="+mn-ea"/>
                <a:cs typeface="+mn-cs"/>
              </a:rPr>
              <a:t> = demand</a:t>
            </a:r>
          </a:p>
        </p:txBody>
      </p:sp>
    </p:spTree>
    <p:extLst>
      <p:ext uri="{BB962C8B-B14F-4D97-AF65-F5344CB8AC3E}">
        <p14:creationId xmlns:p14="http://schemas.microsoft.com/office/powerpoint/2010/main" val="9114408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Inventory Decisions </a:t>
            </a:r>
            <a:r>
              <a:rPr lang="en-US" sz="2000" b="0" kern="1200" dirty="0" smtClean="0">
                <a:latin typeface="Times New Roman" panose="02020603050405020304" pitchFamily="18" charset="0"/>
                <a:ea typeface="+mj-ea"/>
                <a:cs typeface="+mj-cs"/>
              </a:rPr>
              <a:t>(1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3942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Cycle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amount of inventory used to satisfy demand between supplier shipments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Function of lot size decisions</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Safety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held in case demand exceeds expectations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Costs of carrying too much inventory versus cost of losing sales</a:t>
            </a:r>
          </a:p>
        </p:txBody>
      </p:sp>
    </p:spTree>
    <p:extLst>
      <p:ext uri="{BB962C8B-B14F-4D97-AF65-F5344CB8AC3E}">
        <p14:creationId xmlns:p14="http://schemas.microsoft.com/office/powerpoint/2010/main" val="1802695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Inventory Decisions </a:t>
            </a:r>
            <a:r>
              <a:rPr lang="en-US" sz="2000" b="0" kern="1200" dirty="0" smtClean="0">
                <a:latin typeface="Times New Roman" panose="02020603050405020304" pitchFamily="18" charset="0"/>
                <a:ea typeface="+mj-ea"/>
                <a:cs typeface="+mj-cs"/>
              </a:rPr>
              <a:t>(2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0875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Seasonal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built up to counter predictable variability in demand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Cost of carrying additional inventory versus cost of flexible production</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Level of Product Availability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fraction of demand that is served on time from product held in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Trade off between customer service and cost</a:t>
            </a:r>
          </a:p>
        </p:txBody>
      </p:sp>
    </p:spTree>
    <p:extLst>
      <p:ext uri="{BB962C8B-B14F-4D97-AF65-F5344CB8AC3E}">
        <p14:creationId xmlns:p14="http://schemas.microsoft.com/office/powerpoint/2010/main" val="34596632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Inventory Decisions </a:t>
            </a:r>
            <a:r>
              <a:rPr lang="en-US" sz="2000" b="0" kern="1200" dirty="0" smtClean="0">
                <a:latin typeface="Times New Roman" panose="02020603050405020304" pitchFamily="18" charset="0"/>
                <a:ea typeface="+mj-ea"/>
                <a:cs typeface="+mj-cs"/>
              </a:rPr>
              <a:t>(3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54679"/>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Inventory-Related Metrics</a:t>
            </a:r>
          </a:p>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C</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2</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C </a:t>
            </a:r>
            <a:r>
              <a:rPr lang="en-US" sz="2400" kern="1200" dirty="0">
                <a:solidFill>
                  <a:srgbClr val="000000"/>
                </a:solidFill>
                <a:latin typeface="Arial (Body)"/>
                <a:ea typeface="+mn-ea"/>
                <a:cs typeface="+mn-cs"/>
              </a:rPr>
              <a:t>cycle time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Inventory turns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Products with more than a specified number of days of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replenishment batch size</a:t>
            </a:r>
          </a:p>
        </p:txBody>
      </p:sp>
    </p:spTree>
    <p:extLst>
      <p:ext uri="{BB962C8B-B14F-4D97-AF65-F5344CB8AC3E}">
        <p14:creationId xmlns:p14="http://schemas.microsoft.com/office/powerpoint/2010/main" val="4670360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Inventory Decisions </a:t>
            </a:r>
            <a:r>
              <a:rPr lang="en-US" sz="2000" b="0" kern="1200" dirty="0" smtClean="0">
                <a:latin typeface="Times New Roman" panose="02020603050405020304" pitchFamily="18" charset="0"/>
                <a:ea typeface="+mj-ea"/>
                <a:cs typeface="+mj-cs"/>
              </a:rPr>
              <a:t>(4 of 4)</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339072"/>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Average </a:t>
            </a:r>
            <a:r>
              <a:rPr lang="en-US" sz="2400" kern="1200" dirty="0">
                <a:solidFill>
                  <a:srgbClr val="000000"/>
                </a:solidFill>
                <a:latin typeface="Arial (Body)"/>
                <a:ea typeface="+mn-ea"/>
                <a:cs typeface="+mn-cs"/>
              </a:rPr>
              <a:t>safety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Seasonal inventory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Fill rate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Fraction of time out of stock</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Obsolete inventory</a:t>
            </a:r>
          </a:p>
        </p:txBody>
      </p:sp>
    </p:spTree>
    <p:extLst>
      <p:ext uri="{BB962C8B-B14F-4D97-AF65-F5344CB8AC3E}">
        <p14:creationId xmlns:p14="http://schemas.microsoft.com/office/powerpoint/2010/main" val="15813853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Learning Objectives </a:t>
            </a:r>
            <a:r>
              <a:rPr lang="en-US" sz="2000" b="0" kern="1200" dirty="0" smtClean="0">
                <a:solidFill>
                  <a:srgbClr val="007FA3"/>
                </a:solidFill>
                <a:latin typeface="Times New Roman" panose="02020603050405020304" pitchFamily="18" charset="0"/>
                <a:ea typeface="+mj-ea"/>
                <a:cs typeface="+mj-cs"/>
              </a:rPr>
              <a:t>(3 of 3)</a:t>
            </a:r>
            <a:endParaRPr lang="en-US" sz="2000" b="0"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3893343"/>
          </a:xfrm>
        </p:spPr>
        <p:txBody>
          <a:bodyPr wrap="square" lIns="91425" tIns="91425" rIns="91425" bIns="91425">
            <a:spAutoFit/>
          </a:bodyPr>
          <a:lstStyle/>
          <a:p>
            <a:pPr marL="0" lvl="0" indent="0" defTabSz="457200">
              <a:spcAft>
                <a:spcPct val="0"/>
              </a:spcAft>
              <a:buSzPct val="100000"/>
              <a:buNone/>
            </a:pPr>
            <a:r>
              <a:rPr lang="en-US" sz="2400" b="1" kern="1200" dirty="0" smtClean="0">
                <a:solidFill>
                  <a:schemeClr val="tx2"/>
                </a:solidFill>
                <a:latin typeface="Arial (Body)"/>
                <a:ea typeface="+mn-ea"/>
                <a:cs typeface="+mn-cs"/>
              </a:rPr>
              <a:t>3.6</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the key performance metrics for information and discuss its role in creating strategic fit between the supply chain strategy and the competitive strategy.</a:t>
            </a:r>
          </a:p>
          <a:p>
            <a:pPr marL="0" lvl="0" indent="0" defTabSz="457200">
              <a:spcAft>
                <a:spcPct val="0"/>
              </a:spcAft>
              <a:buSzPct val="100000"/>
              <a:buNone/>
            </a:pPr>
            <a:r>
              <a:rPr lang="en-US" sz="2400" b="1" kern="1200" dirty="0" smtClean="0">
                <a:solidFill>
                  <a:schemeClr val="tx2"/>
                </a:solidFill>
                <a:latin typeface="Arial (Body)"/>
                <a:ea typeface="+mn-ea"/>
                <a:cs typeface="+mn-cs"/>
              </a:rPr>
              <a:t>3.7</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sourcing and discuss its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a:p>
            <a:pPr marL="0" lvl="0" indent="0" defTabSz="457200">
              <a:spcAft>
                <a:spcPct val="0"/>
              </a:spcAft>
              <a:buSzPct val="100000"/>
              <a:buNone/>
            </a:pPr>
            <a:r>
              <a:rPr lang="en-US" sz="2400" b="1" kern="1200" dirty="0" smtClean="0">
                <a:solidFill>
                  <a:schemeClr val="tx2"/>
                </a:solidFill>
                <a:latin typeface="Arial (Body)"/>
                <a:ea typeface="+mn-ea"/>
                <a:cs typeface="+mn-cs"/>
              </a:rPr>
              <a:t>3.8</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Define </a:t>
            </a:r>
            <a:r>
              <a:rPr lang="en-US" sz="2400" kern="1200" dirty="0">
                <a:solidFill>
                  <a:srgbClr val="000000"/>
                </a:solidFill>
                <a:latin typeface="Arial (Body)"/>
                <a:ea typeface="+mn-ea"/>
                <a:cs typeface="+mn-cs"/>
              </a:rPr>
              <a:t>the key performance metrics for pricing and discuss its role in creating strategic fit between the supply chain strategy and the competitive </a:t>
            </a:r>
            <a:r>
              <a:rPr lang="en-US" sz="2400" kern="1200" dirty="0" smtClean="0">
                <a:solidFill>
                  <a:srgbClr val="000000"/>
                </a:solidFill>
                <a:latin typeface="Arial (Body)"/>
                <a:ea typeface="+mn-ea"/>
                <a:cs typeface="+mn-cs"/>
              </a:rPr>
              <a:t>strategy.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2377694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4</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a:xfrm>
            <a:off x="457200" y="1600200"/>
            <a:ext cx="8229600" cy="4616618"/>
          </a:xfrm>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inventory related decisions include identifying the batch size, the safety inventory, the seasonal inventory, and the level of product availability. Increasing the safety inventory and level of product availability increases responsiveness but hurts efficiency. Increasing the batch size and seasonal inventory increases holding costs but may decrease production, transportation, and purchasing costs. Key inventory-related metrics are average inventory, turns, products with more than a specified number of days of inventory, average replenishment batch size, average safety inventory, seasonal inventory, fill rate, and fraction of time out of </a:t>
            </a:r>
            <a:r>
              <a:rPr lang="en-US" sz="2400" kern="1200" dirty="0" smtClean="0">
                <a:solidFill>
                  <a:srgbClr val="000000"/>
                </a:solidFill>
                <a:latin typeface="Arial (Body)"/>
                <a:ea typeface="+mn-ea"/>
                <a:cs typeface="+mn-cs"/>
              </a:rPr>
              <a:t>stock.</a:t>
            </a:r>
          </a:p>
        </p:txBody>
      </p:sp>
    </p:spTree>
    <p:extLst>
      <p:ext uri="{BB962C8B-B14F-4D97-AF65-F5344CB8AC3E}">
        <p14:creationId xmlns:p14="http://schemas.microsoft.com/office/powerpoint/2010/main" val="30653056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(1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89334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Moves inventory between stages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Affects responsiveness and efficiency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Faster transportation allows greater responsiveness but lower efficiency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Also affects inventory and facilities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Allows a firm to adjust the location of its facilities and inventory to find the right balance between responsiveness and efficiency</a:t>
            </a:r>
          </a:p>
        </p:txBody>
      </p:sp>
    </p:spTree>
    <p:extLst>
      <p:ext uri="{BB962C8B-B14F-4D97-AF65-F5344CB8AC3E}">
        <p14:creationId xmlns:p14="http://schemas.microsoft.com/office/powerpoint/2010/main" val="30350808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(2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08403"/>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Components of Transportation Decisions</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Design of transportation network</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Modes, locations, and routes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Direct or with intermediate consolidation points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One or multiple supply or demand points in a single run</a:t>
            </a:r>
          </a:p>
        </p:txBody>
      </p:sp>
    </p:spTree>
    <p:extLst>
      <p:ext uri="{BB962C8B-B14F-4D97-AF65-F5344CB8AC3E}">
        <p14:creationId xmlns:p14="http://schemas.microsoft.com/office/powerpoint/2010/main" val="390502766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(3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262127"/>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smtClean="0">
                <a:solidFill>
                  <a:srgbClr val="000000"/>
                </a:solidFill>
                <a:latin typeface="Arial (Body)"/>
                <a:ea typeface="+mn-ea"/>
                <a:cs typeface="+mn-cs"/>
              </a:rPr>
              <a:t>Choice </a:t>
            </a:r>
            <a:r>
              <a:rPr lang="en-US" sz="2400" b="1" kern="1200" dirty="0">
                <a:solidFill>
                  <a:srgbClr val="000000"/>
                </a:solidFill>
                <a:latin typeface="Arial (Body)"/>
                <a:ea typeface="+mn-ea"/>
                <a:cs typeface="+mn-cs"/>
              </a:rPr>
              <a:t>of transportation mode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Air, truck, rail, sea, and pipeline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Information goods via the Internet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Different speed, size of shipments, cost of shipping, and flexibility</a:t>
            </a:r>
          </a:p>
        </p:txBody>
      </p:sp>
    </p:spTree>
    <p:extLst>
      <p:ext uri="{BB962C8B-B14F-4D97-AF65-F5344CB8AC3E}">
        <p14:creationId xmlns:p14="http://schemas.microsoft.com/office/powerpoint/2010/main" val="42432629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(4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047232"/>
          </a:xfrm>
        </p:spPr>
        <p:txBody>
          <a:bodyPr wrap="square" lIns="91425" tIns="91425" rIns="91425" bIns="91425">
            <a:spAutoFit/>
          </a:bodyPr>
          <a:lstStyle/>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Transportation-Related Metrics</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inbound transportation cost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income shipment size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inbound transportation cost per shipment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outbound transportation cost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outbound shipment size</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Average outbound transportation cost per shipment</a:t>
            </a:r>
          </a:p>
          <a:p>
            <a:pPr marL="1144778" lvl="2" indent="-230378" defTabSz="457200">
              <a:spcAft>
                <a:spcPct val="0"/>
              </a:spcAft>
              <a:buFont typeface="Wingdings" panose="05000000000000000000" pitchFamily="2" charset="2"/>
              <a:buChar char="§"/>
            </a:pPr>
            <a:r>
              <a:rPr lang="en-US" sz="2400" kern="1200" dirty="0">
                <a:solidFill>
                  <a:srgbClr val="000000"/>
                </a:solidFill>
                <a:latin typeface="Arial (Body)"/>
                <a:ea typeface="+mn-ea"/>
                <a:cs typeface="+mn-cs"/>
              </a:rPr>
              <a:t>Fraction transported by mode</a:t>
            </a:r>
          </a:p>
        </p:txBody>
      </p:sp>
    </p:spTree>
    <p:extLst>
      <p:ext uri="{BB962C8B-B14F-4D97-AF65-F5344CB8AC3E}">
        <p14:creationId xmlns:p14="http://schemas.microsoft.com/office/powerpoint/2010/main" val="18028334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Transportation </a:t>
            </a:r>
            <a:r>
              <a:rPr lang="en-US" sz="2000" b="0" kern="1200" dirty="0" smtClean="0">
                <a:latin typeface="Times New Roman" panose="02020603050405020304" pitchFamily="18" charset="0"/>
                <a:ea typeface="+mj-ea"/>
                <a:cs typeface="+mj-cs"/>
              </a:rPr>
              <a:t>(5 of 5)</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92384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Overall Trade-off: Responsiveness Versus Efficiency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cost of transporting a given product (efficiency) and the speed with which that product is transported (responsiveness)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Using fast modes of transport raises responsiveness and transportation cost but lowers the inventory holding cost</a:t>
            </a:r>
          </a:p>
        </p:txBody>
      </p:sp>
    </p:spTree>
    <p:extLst>
      <p:ext uri="{BB962C8B-B14F-4D97-AF65-F5344CB8AC3E}">
        <p14:creationId xmlns:p14="http://schemas.microsoft.com/office/powerpoint/2010/main" val="328064001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5</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transportation related decisions include designing the transportation network and selecting the transportation mode. Faster modes of transport are more expensive but can improve responsiveness while helping decrease inventory and facility costs. Key transportation-related metrics are average inbound transportation cost, average incoming shipment size, average inbound transportation cost per shipment, average outbound transportation cost, average outbound shipment size, average outbound transportation cost per shipment, and fraction transported by </a:t>
            </a:r>
            <a:r>
              <a:rPr lang="en-US" sz="2400" kern="1200" dirty="0" smtClean="0">
                <a:solidFill>
                  <a:srgbClr val="000000"/>
                </a:solidFill>
                <a:latin typeface="Arial (Body)"/>
                <a:ea typeface="+mn-ea"/>
                <a:cs typeface="+mn-cs"/>
              </a:rPr>
              <a:t>mode.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78297566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Information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923847"/>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Improve the utilization of supply chain assets and the coordination of supply chain flows to increase responsiveness and reduce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Information is a key driver that can be used to provide higher responsiveness while simultaneously improving </a:t>
            </a:r>
            <a:r>
              <a:rPr lang="en-US" sz="2400" kern="1200" dirty="0" smtClean="0">
                <a:solidFill>
                  <a:srgbClr val="000000"/>
                </a:solidFill>
                <a:latin typeface="Arial (Body)"/>
                <a:ea typeface="+mn-ea"/>
                <a:cs typeface="+mn-cs"/>
              </a:rPr>
              <a:t>efficiency</a:t>
            </a:r>
          </a:p>
        </p:txBody>
      </p:sp>
    </p:spTree>
    <p:extLst>
      <p:ext uri="{BB962C8B-B14F-4D97-AF65-F5344CB8AC3E}">
        <p14:creationId xmlns:p14="http://schemas.microsoft.com/office/powerpoint/2010/main" val="11646150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Information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8573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Competitive Strategy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Improves visibility of transactions and coordination of decisions across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Right information can help a supply chain better meet customer needs at lower cost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More information increases complexity and cost of both infrastructure and analysis exponentially while marginal value diminishes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Share the minimum amount of information required to achieve coordination</a:t>
            </a:r>
          </a:p>
        </p:txBody>
      </p:sp>
    </p:spTree>
    <p:extLst>
      <p:ext uri="{BB962C8B-B14F-4D97-AF65-F5344CB8AC3E}">
        <p14:creationId xmlns:p14="http://schemas.microsoft.com/office/powerpoint/2010/main" val="21532643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Information Decisions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63942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Demand Planning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Best estimate of future demand</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Include estimation of forecast error</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Coordination and Information Sharing</a:t>
            </a:r>
          </a:p>
          <a:p>
            <a:pPr marL="741553" lvl="1" indent="-284353" defTabSz="457200">
              <a:spcAft>
                <a:spcPct val="0"/>
              </a:spcAft>
              <a:buFont typeface="Arial" panose="020B0604020202020204" pitchFamily="34" charset="0"/>
            </a:pPr>
            <a:r>
              <a:rPr lang="en-US" sz="2400" b="1" kern="1200" dirty="0">
                <a:solidFill>
                  <a:srgbClr val="000000"/>
                </a:solidFill>
                <a:latin typeface="Arial (Body)"/>
                <a:ea typeface="+mn-ea"/>
                <a:cs typeface="+mn-cs"/>
              </a:rPr>
              <a:t>Supply chain coordination, </a:t>
            </a:r>
            <a:r>
              <a:rPr lang="en-US" sz="2400" kern="1200" dirty="0">
                <a:solidFill>
                  <a:srgbClr val="000000"/>
                </a:solidFill>
                <a:latin typeface="Arial (Body)"/>
                <a:ea typeface="+mn-ea"/>
                <a:cs typeface="+mn-cs"/>
              </a:rPr>
              <a:t>all stages of a supply chain work toward the objective of maximizing total supply chain profitability based on shared information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Critical for success</a:t>
            </a:r>
          </a:p>
        </p:txBody>
      </p:sp>
    </p:spTree>
    <p:extLst>
      <p:ext uri="{BB962C8B-B14F-4D97-AF65-F5344CB8AC3E}">
        <p14:creationId xmlns:p14="http://schemas.microsoft.com/office/powerpoint/2010/main" val="4062264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(1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From a shareholder perspective, return on equity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E) </a:t>
            </a:r>
            <a:r>
              <a:rPr lang="en-US" sz="2400" kern="1200" dirty="0">
                <a:solidFill>
                  <a:srgbClr val="000000"/>
                </a:solidFill>
                <a:latin typeface="Arial (Body)"/>
                <a:ea typeface="+mn-ea"/>
                <a:cs typeface="+mn-cs"/>
              </a:rPr>
              <a:t>is the main summary measure of a firm’s </a:t>
            </a:r>
            <a:r>
              <a:rPr lang="en-US" sz="2400" kern="1200" dirty="0" smtClean="0">
                <a:solidFill>
                  <a:srgbClr val="000000"/>
                </a:solidFill>
                <a:latin typeface="Arial (Body)"/>
                <a:ea typeface="+mn-ea"/>
                <a:cs typeface="+mn-cs"/>
              </a:rPr>
              <a:t>performance</a:t>
            </a:r>
            <a:endParaRPr lang="en-US" sz="2400" kern="1200" dirty="0">
              <a:solidFill>
                <a:srgbClr val="000000"/>
              </a:solidFill>
              <a:latin typeface="Arial (Body)"/>
              <a:ea typeface="+mn-ea"/>
              <a:cs typeface="+mn-cs"/>
            </a:endParaRPr>
          </a:p>
        </p:txBody>
      </p:sp>
      <p:graphicFrame>
        <p:nvGraphicFramePr>
          <p:cNvPr id="4" name="Object 3" descr="R O E = start fraction net income, over average shareholder equity, end fraction"/>
          <p:cNvGraphicFramePr>
            <a:graphicFrameLocks noChangeAspect="1"/>
          </p:cNvGraphicFramePr>
          <p:nvPr>
            <p:extLst>
              <p:ext uri="{D42A27DB-BD31-4B8C-83A1-F6EECF244321}">
                <p14:modId xmlns:p14="http://schemas.microsoft.com/office/powerpoint/2010/main" val="1667824328"/>
              </p:ext>
            </p:extLst>
          </p:nvPr>
        </p:nvGraphicFramePr>
        <p:xfrm>
          <a:off x="2060006" y="3046773"/>
          <a:ext cx="5023988" cy="816706"/>
        </p:xfrm>
        <a:graphic>
          <a:graphicData uri="http://schemas.openxmlformats.org/presentationml/2006/ole">
            <mc:AlternateContent xmlns:mc="http://schemas.openxmlformats.org/markup-compatibility/2006">
              <mc:Choice xmlns:v="urn:schemas-microsoft-com:vml" Requires="v">
                <p:oleObj spid="_x0000_s5292" name="Equation" r:id="rId3" imgW="2577960" imgH="419040" progId="Equation.DSMT4">
                  <p:embed/>
                </p:oleObj>
              </mc:Choice>
              <mc:Fallback>
                <p:oleObj name="Equation" r:id="rId3" imgW="2577960" imgH="419040" progId="Equation.DSMT4">
                  <p:embed/>
                  <p:pic>
                    <p:nvPicPr>
                      <p:cNvPr id="0" name=""/>
                      <p:cNvPicPr/>
                      <p:nvPr/>
                    </p:nvPicPr>
                    <p:blipFill>
                      <a:blip r:embed="rId4"/>
                      <a:stretch>
                        <a:fillRect/>
                      </a:stretch>
                    </p:blipFill>
                    <p:spPr>
                      <a:xfrm>
                        <a:off x="2060006" y="3046773"/>
                        <a:ext cx="5023988" cy="816706"/>
                      </a:xfrm>
                      <a:prstGeom prst="rect">
                        <a:avLst/>
                      </a:prstGeom>
                    </p:spPr>
                  </p:pic>
                </p:oleObj>
              </mc:Fallback>
            </mc:AlternateContent>
          </a:graphicData>
        </a:graphic>
      </p:graphicFrame>
      <p:sp>
        <p:nvSpPr>
          <p:cNvPr id="5" name="Rectangle 4"/>
          <p:cNvSpPr/>
          <p:nvPr/>
        </p:nvSpPr>
        <p:spPr>
          <a:xfrm>
            <a:off x="750162" y="4354613"/>
            <a:ext cx="7936637" cy="1384995"/>
          </a:xfrm>
          <a:prstGeom prst="rect">
            <a:avLst/>
          </a:prstGeom>
        </p:spPr>
        <p:txBody>
          <a:bodyPr wrap="square">
            <a:spAutoFit/>
          </a:bodyPr>
          <a:lstStyle/>
          <a:p>
            <a:r>
              <a:rPr lang="en-US" dirty="0"/>
              <a:t>ROE is considered a gauge of a corporation's profitability and how efficient it is in generating profits. The higher the ROE, the more efficient a company's management is at generating income and growth from its equity </a:t>
            </a:r>
            <a:r>
              <a:rPr lang="en-US" dirty="0" smtClean="0"/>
              <a:t>financing.</a:t>
            </a:r>
          </a:p>
          <a:p>
            <a:r>
              <a:rPr lang="en-US" dirty="0"/>
              <a:t>Net income is the amount of income, net expenses, and taxes that a company generates for a given period</a:t>
            </a:r>
            <a:r>
              <a:rPr lang="en-US" dirty="0" smtClean="0"/>
              <a:t>.</a:t>
            </a:r>
          </a:p>
          <a:p>
            <a:r>
              <a:rPr lang="en-US" dirty="0"/>
              <a:t>Average shareholders' equity is calculated by adding equity at the beginning of the period. </a:t>
            </a:r>
            <a:endParaRPr lang="en-IN" dirty="0"/>
          </a:p>
        </p:txBody>
      </p:sp>
    </p:spTree>
    <p:extLst>
      <p:ext uri="{BB962C8B-B14F-4D97-AF65-F5344CB8AC3E}">
        <p14:creationId xmlns:p14="http://schemas.microsoft.com/office/powerpoint/2010/main" val="407897708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Information Decisions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5451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Sales and Operations Planning</a:t>
            </a:r>
            <a:r>
              <a:rPr lang="en-US" sz="2400" kern="1200" dirty="0">
                <a:solidFill>
                  <a:srgbClr val="000000"/>
                </a:solidFill>
                <a:latin typeface="Arial (Body)"/>
                <a:ea typeface="+mn-ea"/>
                <a:cs typeface="+mn-cs"/>
              </a:rPr>
              <a:t> </a:t>
            </a:r>
            <a:r>
              <a:rPr lang="en-US" sz="2400" kern="1200" dirty="0" smtClean="0">
                <a:solidFill>
                  <a:srgbClr val="000000"/>
                </a:solidFill>
                <a:latin typeface="Arial (Body)"/>
                <a:ea typeface="+mn-ea"/>
                <a:cs typeface="+mn-cs"/>
              </a:rPr>
              <a:t>(S</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&amp;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process of creating an overall supply plan (production and inventories) to meet the anticipated level of demand (sales)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Can be used to plan supply chain needs and project revenues and profits</a:t>
            </a:r>
          </a:p>
        </p:txBody>
      </p:sp>
    </p:spTree>
    <p:extLst>
      <p:ext uri="{BB962C8B-B14F-4D97-AF65-F5344CB8AC3E}">
        <p14:creationId xmlns:p14="http://schemas.microsoft.com/office/powerpoint/2010/main" val="22135494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Information Decisions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8534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Information-Related Metrics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Forecast horizon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Frequency of update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Forecast error</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Variance from plan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Ratio of demand variability to order variability</a:t>
            </a:r>
          </a:p>
        </p:txBody>
      </p:sp>
    </p:spTree>
    <p:extLst>
      <p:ext uri="{BB962C8B-B14F-4D97-AF65-F5344CB8AC3E}">
        <p14:creationId xmlns:p14="http://schemas.microsoft.com/office/powerpoint/2010/main" val="25200382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6</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information related decisions include coming up with a demand plan as well as a sales &amp; operations plan that optimally matches supply and demand. It is important that information is shared across the supply chain to ensure that plans at different stages are coordinated. Key information-related metrics are forecast horizon, forecast error, variance from plan, and ratio of demand variability to order </a:t>
            </a:r>
            <a:r>
              <a:rPr lang="en-US" sz="2400" kern="1200" dirty="0" smtClean="0">
                <a:solidFill>
                  <a:srgbClr val="000000"/>
                </a:solidFill>
                <a:latin typeface="Arial (Body)"/>
                <a:ea typeface="+mn-ea"/>
                <a:cs typeface="+mn-cs"/>
              </a:rPr>
              <a:t>variability.</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2572352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Sourcing </a:t>
            </a:r>
            <a:r>
              <a:rPr lang="en-US" sz="2000" b="0" kern="1200" dirty="0" smtClean="0">
                <a:latin typeface="Times New Roman" panose="02020603050405020304" pitchFamily="18" charset="0"/>
                <a:ea typeface="+mj-ea"/>
                <a:cs typeface="+mj-cs"/>
              </a:rPr>
              <a:t>(1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Set of business processes required to purchase goods and services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Will tasks be performed by a source internal to the company or a third party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Should increase the size of the total surplus to be shared across the supply chain</a:t>
            </a:r>
          </a:p>
        </p:txBody>
      </p:sp>
    </p:spTree>
    <p:extLst>
      <p:ext uri="{BB962C8B-B14F-4D97-AF65-F5344CB8AC3E}">
        <p14:creationId xmlns:p14="http://schemas.microsoft.com/office/powerpoint/2010/main" val="394057044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Sourcing </a:t>
            </a:r>
            <a:r>
              <a:rPr lang="en-US" sz="2000" b="0" kern="1200" dirty="0" smtClean="0">
                <a:latin typeface="Times New Roman" panose="02020603050405020304" pitchFamily="18" charset="0"/>
                <a:ea typeface="+mj-ea"/>
                <a:cs typeface="+mj-cs"/>
              </a:rPr>
              <a:t>(2 of 2)</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Competitive Strategy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Sourcing decisions are crucial because they affect the level of efficiency and responsiveness in a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Outsource to responsive third parties if it is too expensive to develop their </a:t>
            </a:r>
            <a:r>
              <a:rPr lang="en-US" sz="2400" kern="1200" dirty="0" smtClean="0">
                <a:solidFill>
                  <a:srgbClr val="000000"/>
                </a:solidFill>
                <a:latin typeface="Arial (Body)"/>
                <a:ea typeface="+mn-ea"/>
                <a:cs typeface="+mn-cs"/>
              </a:rPr>
              <a:t>own</a:t>
            </a:r>
            <a:endParaRPr lang="en-US" sz="2400" kern="1200" dirty="0">
              <a:solidFill>
                <a:srgbClr val="000000"/>
              </a:solidFill>
              <a:latin typeface="Arial (Body)"/>
              <a:ea typeface="+mn-ea"/>
              <a:cs typeface="+mn-cs"/>
            </a:endParaRP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Keep responsive process in-house to maintain control</a:t>
            </a:r>
          </a:p>
        </p:txBody>
      </p:sp>
    </p:spTree>
    <p:extLst>
      <p:ext uri="{BB962C8B-B14F-4D97-AF65-F5344CB8AC3E}">
        <p14:creationId xmlns:p14="http://schemas.microsoft.com/office/powerpoint/2010/main" val="324201270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Sourcing Decisions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000791"/>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In-House or Outsource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Perform a task in-house or outsource it to a third party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Outsource if it raises the supply chain surplus more than the firm can on its own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Keep function in-house if the third party cannot increase the supply chain surplus or if the outsourcing risk is significant</a:t>
            </a:r>
          </a:p>
        </p:txBody>
      </p:sp>
    </p:spTree>
    <p:extLst>
      <p:ext uri="{BB962C8B-B14F-4D97-AF65-F5344CB8AC3E}">
        <p14:creationId xmlns:p14="http://schemas.microsoft.com/office/powerpoint/2010/main" val="180020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Sourcing Decisions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193152"/>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Supplier Selection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Number of suppliers, criteria for evaluation and selection</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Procurement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Obtain goods and service within a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Goal is to decrease total cost of ownership and increase supply chain surplus</a:t>
            </a:r>
          </a:p>
        </p:txBody>
      </p:sp>
    </p:spTree>
    <p:extLst>
      <p:ext uri="{BB962C8B-B14F-4D97-AF65-F5344CB8AC3E}">
        <p14:creationId xmlns:p14="http://schemas.microsoft.com/office/powerpoint/2010/main" val="40723756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Sourcing Decisions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241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Sourcing-Related Metrics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Days payable outstanding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purchase price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Range of purchase price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purchase quantity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Supply quality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Supply lead time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Percentage of on-time deliveries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Supplier reliability</a:t>
            </a:r>
          </a:p>
        </p:txBody>
      </p:sp>
    </p:spTree>
    <p:extLst>
      <p:ext uri="{BB962C8B-B14F-4D97-AF65-F5344CB8AC3E}">
        <p14:creationId xmlns:p14="http://schemas.microsoft.com/office/powerpoint/2010/main" val="14058058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7</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sourcing related decisions include deciding whether an activity will be insourced or outsourced, identifying key factors in supplier selection, and selecting the supplier port- folio. Key sourcing-related metrics are days payable outstanding, average purchase price, range of purchase price, average purchase quantity, percentage on-time deliveries, supply quality, and supply lead </a:t>
            </a:r>
            <a:r>
              <a:rPr lang="en-US" sz="2400" kern="1200" dirty="0" smtClean="0">
                <a:solidFill>
                  <a:srgbClr val="000000"/>
                </a:solidFill>
                <a:latin typeface="Arial (Body)"/>
                <a:ea typeface="+mn-ea"/>
                <a:cs typeface="+mn-cs"/>
              </a:rPr>
              <a:t>time.</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13329098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Pricing</a:t>
            </a:r>
            <a:endParaRPr lang="en-US"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4148798"/>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Role in the Supply Chain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Pricing determines the amount to charge customers for goods and services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Affects the supply chain level of responsiveness required and the demand profile the supply chain attempts to serve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Pricing strategies can be used to match demand and supply</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Objective should be to increase firm </a:t>
            </a:r>
            <a:r>
              <a:rPr lang="en-US" sz="2400" kern="1200" dirty="0" smtClean="0">
                <a:solidFill>
                  <a:srgbClr val="000000"/>
                </a:solidFill>
                <a:latin typeface="Arial (Body)"/>
                <a:ea typeface="+mn-ea"/>
                <a:cs typeface="+mn-cs"/>
              </a:rPr>
              <a:t>profit</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29089138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(2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Return on assets </a:t>
            </a: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 </a:t>
            </a:r>
            <a:r>
              <a:rPr lang="en-US" sz="2400" kern="1200" dirty="0">
                <a:solidFill>
                  <a:srgbClr val="000000"/>
                </a:solidFill>
                <a:latin typeface="Arial (Body)"/>
                <a:ea typeface="+mn-ea"/>
                <a:cs typeface="+mn-cs"/>
              </a:rPr>
              <a:t>measures the return earned on each dollar invested by the firm in </a:t>
            </a:r>
            <a:r>
              <a:rPr lang="en-US" sz="2400" kern="1200" dirty="0" smtClean="0">
                <a:solidFill>
                  <a:srgbClr val="000000"/>
                </a:solidFill>
                <a:latin typeface="Arial (Body)"/>
                <a:ea typeface="+mn-ea"/>
                <a:cs typeface="+mn-cs"/>
              </a:rPr>
              <a:t>assets</a:t>
            </a:r>
            <a:endParaRPr lang="en-US" sz="2400" kern="1200" dirty="0">
              <a:solidFill>
                <a:srgbClr val="000000"/>
              </a:solidFill>
              <a:latin typeface="Arial (Body)"/>
              <a:ea typeface="+mn-ea"/>
              <a:cs typeface="+mn-cs"/>
            </a:endParaRPr>
          </a:p>
        </p:txBody>
      </p:sp>
      <p:graphicFrame>
        <p:nvGraphicFramePr>
          <p:cNvPr id="4" name="Object 3" descr="R O A = start fraction earnings before interest over average total assets, end fraction&#10; = start fraction, net income + left bracket interest expense times, left parenthesis 1 minus tax rate right parenthesis, right bracket, over, average total assets, end fraction "/>
          <p:cNvGraphicFramePr>
            <a:graphicFrameLocks noChangeAspect="1"/>
          </p:cNvGraphicFramePr>
          <p:nvPr>
            <p:extLst>
              <p:ext uri="{D42A27DB-BD31-4B8C-83A1-F6EECF244321}">
                <p14:modId xmlns:p14="http://schemas.microsoft.com/office/powerpoint/2010/main" val="3907377123"/>
              </p:ext>
            </p:extLst>
          </p:nvPr>
        </p:nvGraphicFramePr>
        <p:xfrm>
          <a:off x="950626" y="2523499"/>
          <a:ext cx="7597854" cy="1732410"/>
        </p:xfrm>
        <a:graphic>
          <a:graphicData uri="http://schemas.openxmlformats.org/presentationml/2006/ole">
            <mc:AlternateContent xmlns:mc="http://schemas.openxmlformats.org/markup-compatibility/2006">
              <mc:Choice xmlns:v="urn:schemas-microsoft-com:vml" Requires="v">
                <p:oleObj spid="_x0000_s1202" name="Equation" r:id="rId3" imgW="3898800" imgH="888840" progId="Equation.DSMT4">
                  <p:embed/>
                </p:oleObj>
              </mc:Choice>
              <mc:Fallback>
                <p:oleObj name="Equation" r:id="rId3" imgW="3898800" imgH="888840" progId="Equation.DSMT4">
                  <p:embed/>
                  <p:pic>
                    <p:nvPicPr>
                      <p:cNvPr id="0" name=""/>
                      <p:cNvPicPr/>
                      <p:nvPr/>
                    </p:nvPicPr>
                    <p:blipFill>
                      <a:blip r:embed="rId4"/>
                      <a:stretch>
                        <a:fillRect/>
                      </a:stretch>
                    </p:blipFill>
                    <p:spPr>
                      <a:xfrm>
                        <a:off x="950626" y="2523499"/>
                        <a:ext cx="7597854" cy="1732410"/>
                      </a:xfrm>
                      <a:prstGeom prst="rect">
                        <a:avLst/>
                      </a:prstGeom>
                    </p:spPr>
                  </p:pic>
                </p:oleObj>
              </mc:Fallback>
            </mc:AlternateContent>
          </a:graphicData>
        </a:graphic>
      </p:graphicFrame>
      <p:sp>
        <p:nvSpPr>
          <p:cNvPr id="5" name="Rectangle 4"/>
          <p:cNvSpPr/>
          <p:nvPr/>
        </p:nvSpPr>
        <p:spPr>
          <a:xfrm>
            <a:off x="599242" y="4255909"/>
            <a:ext cx="8287305" cy="2031325"/>
          </a:xfrm>
          <a:prstGeom prst="rect">
            <a:avLst/>
          </a:prstGeom>
        </p:spPr>
        <p:txBody>
          <a:bodyPr wrap="square">
            <a:spAutoFit/>
          </a:bodyPr>
          <a:lstStyle/>
          <a:p>
            <a:r>
              <a:rPr lang="en-US" dirty="0"/>
              <a:t>The ROA figure gives investors an idea of how effective the company is in converting the money it invests into net </a:t>
            </a:r>
            <a:r>
              <a:rPr lang="en-US" dirty="0" smtClean="0"/>
              <a:t>income. </a:t>
            </a:r>
          </a:p>
          <a:p>
            <a:r>
              <a:rPr lang="en-US" dirty="0" smtClean="0"/>
              <a:t>The </a:t>
            </a:r>
            <a:r>
              <a:rPr lang="en-US" dirty="0"/>
              <a:t>higher the ROA number, the better, because the company is able to earn more money with a smaller investment. Put simply, a higher ROA means more asset efficiency</a:t>
            </a:r>
            <a:r>
              <a:rPr lang="en-US" dirty="0" smtClean="0"/>
              <a:t>.</a:t>
            </a:r>
          </a:p>
          <a:p>
            <a:pPr marL="285750" indent="-285750">
              <a:buFont typeface="Wingdings" panose="05000000000000000000" pitchFamily="2" charset="2"/>
              <a:buChar char="v"/>
            </a:pPr>
            <a:r>
              <a:rPr lang="en-US" u="sng" dirty="0">
                <a:solidFill>
                  <a:srgbClr val="FF0000"/>
                </a:solidFill>
              </a:rPr>
              <a:t>Return on assets (ROA)</a:t>
            </a:r>
            <a:r>
              <a:rPr lang="en-US" dirty="0">
                <a:solidFill>
                  <a:srgbClr val="FF0000"/>
                </a:solidFill>
              </a:rPr>
              <a:t> and ROE are similar in that they are both trying to gauge </a:t>
            </a:r>
            <a:r>
              <a:rPr lang="en-US" u="sng" dirty="0">
                <a:solidFill>
                  <a:srgbClr val="FF0000"/>
                </a:solidFill>
              </a:rPr>
              <a:t>how efficiently the company generates its profits</a:t>
            </a:r>
            <a:r>
              <a:rPr lang="en-US" dirty="0">
                <a:solidFill>
                  <a:srgbClr val="FF0000"/>
                </a:solidFill>
              </a:rPr>
              <a:t>. However, whereas ROE compares net income to the </a:t>
            </a:r>
            <a:r>
              <a:rPr lang="en-US" i="1" dirty="0">
                <a:solidFill>
                  <a:srgbClr val="FF0000"/>
                </a:solidFill>
              </a:rPr>
              <a:t>net</a:t>
            </a:r>
            <a:r>
              <a:rPr lang="en-US" dirty="0">
                <a:solidFill>
                  <a:srgbClr val="FF0000"/>
                </a:solidFill>
              </a:rPr>
              <a:t> assets of the company, ROA compares net income to the company’s assets alone, without deducting its liabilities. In both cases, companies in industries in which operations require significant assets will likely show a lower average return</a:t>
            </a:r>
            <a:endParaRPr lang="en-IN" dirty="0">
              <a:solidFill>
                <a:srgbClr val="FF0000"/>
              </a:solidFill>
            </a:endParaRPr>
          </a:p>
        </p:txBody>
      </p:sp>
    </p:spTree>
    <p:extLst>
      <p:ext uri="{BB962C8B-B14F-4D97-AF65-F5344CB8AC3E}">
        <p14:creationId xmlns:p14="http://schemas.microsoft.com/office/powerpoint/2010/main" val="91410570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Pricing Decisions </a:t>
            </a:r>
            <a:r>
              <a:rPr lang="en-US" sz="2000" b="0" kern="1200" dirty="0" smtClean="0">
                <a:latin typeface="Times New Roman" panose="02020603050405020304" pitchFamily="18" charset="0"/>
                <a:ea typeface="+mj-ea"/>
                <a:cs typeface="+mj-cs"/>
              </a:rPr>
              <a:t>(1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7468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Pricing and Economies of Scale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The provider of the activity must decide how to price it appropriately to reflect economies of scale</a:t>
            </a:r>
          </a:p>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Everyday Low Pricing Versus High-Low Pricing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Different pricing strategies lead to different demand profiles that the supply chain must serve</a:t>
            </a:r>
          </a:p>
        </p:txBody>
      </p:sp>
    </p:spTree>
    <p:extLst>
      <p:ext uri="{BB962C8B-B14F-4D97-AF65-F5344CB8AC3E}">
        <p14:creationId xmlns:p14="http://schemas.microsoft.com/office/powerpoint/2010/main" val="91851810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Pricing Decisions </a:t>
            </a:r>
            <a:r>
              <a:rPr lang="en-US" sz="2000" b="0" kern="1200" dirty="0" smtClean="0">
                <a:latin typeface="Times New Roman" panose="02020603050405020304" pitchFamily="18" charset="0"/>
                <a:ea typeface="+mj-ea"/>
                <a:cs typeface="+mj-cs"/>
              </a:rPr>
              <a:t>(2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2554515"/>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Fixed Price Versus Menu Pricing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If marginal supply chain costs or the value to the customer vary significantly along some attribute, it is often effective to have a pricing menu</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Can lead to customer behavior that has a negative impact on profits</a:t>
            </a:r>
          </a:p>
        </p:txBody>
      </p:sp>
    </p:spTree>
    <p:extLst>
      <p:ext uri="{BB962C8B-B14F-4D97-AF65-F5344CB8AC3E}">
        <p14:creationId xmlns:p14="http://schemas.microsoft.com/office/powerpoint/2010/main" val="8944577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57116"/>
            <a:ext cx="8229600" cy="655534"/>
          </a:xfrm>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Components of Pricing Decisions </a:t>
            </a:r>
            <a:r>
              <a:rPr lang="en-US" sz="2000" b="0" kern="1200" dirty="0" smtClean="0">
                <a:latin typeface="Times New Roman" panose="02020603050405020304" pitchFamily="18" charset="0"/>
                <a:ea typeface="+mj-ea"/>
                <a:cs typeface="+mj-cs"/>
              </a:rPr>
              <a:t>(3 of 3)</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417638"/>
            <a:ext cx="8229600" cy="4124176"/>
          </a:xfrm>
        </p:spPr>
        <p:txBody>
          <a:bodyPr wrap="square" lIns="91425" tIns="91425" rIns="91425" bIns="91425">
            <a:spAutoFit/>
          </a:bodyPr>
          <a:lstStyle/>
          <a:p>
            <a:pPr marL="255651" lvl="0" indent="-255651" defTabSz="457200">
              <a:spcAft>
                <a:spcPct val="0"/>
              </a:spcAft>
              <a:buFont typeface="Arial" panose="020B0604020202020204" pitchFamily="34" charset="0"/>
              <a:buChar char="•"/>
              <a:tabLst/>
            </a:pPr>
            <a:r>
              <a:rPr lang="en-US" sz="2400" b="1" kern="1200" dirty="0">
                <a:solidFill>
                  <a:srgbClr val="000000"/>
                </a:solidFill>
                <a:latin typeface="Arial (Body)"/>
                <a:ea typeface="+mn-ea"/>
                <a:cs typeface="+mn-cs"/>
              </a:rPr>
              <a:t>Pricing-Related Metrics</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Profit margin</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Days sales outstanding</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Incremental fixed cost per order</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Incremental variable cost per unit</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sale price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Average order size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Range of sale price</a:t>
            </a:r>
          </a:p>
          <a:p>
            <a:pPr marL="741553" lvl="1" indent="-284353" defTabSz="457200">
              <a:spcAft>
                <a:spcPct val="0"/>
              </a:spcAft>
              <a:buFont typeface="Arial" panose="020B0604020202020204" pitchFamily="34" charset="0"/>
            </a:pPr>
            <a:r>
              <a:rPr lang="en-US" sz="2400" kern="1200" dirty="0">
                <a:solidFill>
                  <a:srgbClr val="000000"/>
                </a:solidFill>
                <a:latin typeface="Arial (Body)"/>
                <a:ea typeface="+mn-ea"/>
                <a:cs typeface="+mn-cs"/>
              </a:rPr>
              <a:t>Range of periodic sales</a:t>
            </a:r>
          </a:p>
        </p:txBody>
      </p:sp>
    </p:spTree>
    <p:extLst>
      <p:ext uri="{BB962C8B-B14F-4D97-AF65-F5344CB8AC3E}">
        <p14:creationId xmlns:p14="http://schemas.microsoft.com/office/powerpoint/2010/main" val="300186601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solidFill>
                  <a:srgbClr val="007FA3"/>
                </a:solidFill>
                <a:latin typeface="Times New Roman" panose="02020603050405020304" pitchFamily="18" charset="0"/>
                <a:ea typeface="+mj-ea"/>
                <a:cs typeface="+mj-cs"/>
              </a:rPr>
              <a:t>Summary of Learning Objective 8</a:t>
            </a:r>
            <a:endParaRPr lang="en-US" kern="1200" dirty="0">
              <a:solidFill>
                <a:srgbClr val="007FA3"/>
              </a:solidFill>
              <a:latin typeface="Times New Roman" panose="02020603050405020304" pitchFamily="18" charset="0"/>
              <a:ea typeface="+mj-ea"/>
              <a:cs typeface="+mj-cs"/>
            </a:endParaRPr>
          </a:p>
        </p:txBody>
      </p:sp>
      <p:sp>
        <p:nvSpPr>
          <p:cNvPr id="3" name="Content Placeholder 2"/>
          <p:cNvSpPr>
            <a:spLocks noGrp="1"/>
          </p:cNvSpPr>
          <p:nvPr>
            <p:ph type="body" idx="1"/>
          </p:nvPr>
        </p:nvSpPr>
        <p:spPr/>
        <p:txBody>
          <a:bodyPr wrap="square" lIns="91425" tIns="91425" rIns="91425" bIns="91425">
            <a:spAutoFit/>
          </a:bodyPr>
          <a:lstStyle/>
          <a:p>
            <a:pPr marL="0" lvl="0" indent="0" defTabSz="457200">
              <a:spcAft>
                <a:spcPct val="0"/>
              </a:spcAft>
              <a:buSzPct val="100000"/>
              <a:buNone/>
            </a:pPr>
            <a:r>
              <a:rPr lang="en-US" sz="2400" kern="1200" dirty="0">
                <a:solidFill>
                  <a:srgbClr val="000000"/>
                </a:solidFill>
                <a:latin typeface="Arial (Body)"/>
                <a:ea typeface="+mn-ea"/>
                <a:cs typeface="+mn-cs"/>
              </a:rPr>
              <a:t>The major pricing related decisions include deciding whether the firm will offer quantity discounts, whether it will offer everyday low pricing or prices that vary over time, and whether it will offer a fixed price or a menu of prices that vary along some dimension such as response time. Pricing-related metrics are profit margin, days sales outstanding, incremental fixed cost per order, incremental variable cost per unit, average sale price, average order size, range of sale price, and range of periodic </a:t>
            </a:r>
            <a:r>
              <a:rPr lang="en-US" sz="2400" kern="1200" dirty="0" smtClean="0">
                <a:solidFill>
                  <a:srgbClr val="000000"/>
                </a:solidFill>
                <a:latin typeface="Arial (Body)"/>
                <a:ea typeface="+mn-ea"/>
                <a:cs typeface="+mn-cs"/>
              </a:rPr>
              <a:t>sales.</a:t>
            </a:r>
            <a:endParaRPr lang="en-US" sz="2400" kern="1200" dirty="0">
              <a:solidFill>
                <a:srgbClr val="000000"/>
              </a:solidFill>
              <a:latin typeface="Arial (Body)"/>
              <a:ea typeface="+mn-ea"/>
              <a:cs typeface="+mn-cs"/>
            </a:endParaRPr>
          </a:p>
        </p:txBody>
      </p:sp>
    </p:spTree>
    <p:extLst>
      <p:ext uri="{BB962C8B-B14F-4D97-AF65-F5344CB8AC3E}">
        <p14:creationId xmlns:p14="http://schemas.microsoft.com/office/powerpoint/2010/main" val="4673878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4794"/>
            <a:ext cx="8229600" cy="707856"/>
          </a:xfrm>
        </p:spPr>
        <p:txBody>
          <a:bodyPr tIns="91425">
            <a:spAutoFit/>
          </a:bodyPr>
          <a:lstStyle/>
          <a:p>
            <a:r>
              <a:rPr lang="en-US" dirty="0" smtClean="0">
                <a:latin typeface="Times New Roman" panose="02020603050405020304" pitchFamily="18" charset="0"/>
              </a:rPr>
              <a:t>Copyright</a:t>
            </a:r>
            <a:endParaRPr lang="en-US" sz="2000" b="0" dirty="0">
              <a:latin typeface="Times New Roman" panose="02020603050405020304" pitchFamily="18" charset="0"/>
            </a:endParaRPr>
          </a:p>
        </p:txBody>
      </p:sp>
      <p:pic>
        <p:nvPicPr>
          <p:cNvPr id="4" name="Picture 2" descr="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
          <p:cNvPicPr>
            <a:picLocks noChangeAspect="1" noChangeArrowheads="1"/>
          </p:cNvPicPr>
          <p:nvPr/>
        </p:nvPicPr>
        <p:blipFill>
          <a:blip r:embed="rId2"/>
          <a:srcRect/>
          <a:stretch>
            <a:fillRect/>
          </a:stretch>
        </p:blipFill>
        <p:spPr bwMode="auto">
          <a:xfrm>
            <a:off x="767157" y="2310096"/>
            <a:ext cx="7423150" cy="2438400"/>
          </a:xfrm>
          <a:prstGeom prst="rect">
            <a:avLst/>
          </a:prstGeom>
          <a:noFill/>
          <a:ln w="9525">
            <a:noFill/>
            <a:miter lim="800000"/>
            <a:headEnd/>
            <a:tailEnd/>
          </a:ln>
        </p:spPr>
      </p:pic>
    </p:spTree>
    <p:extLst>
      <p:ext uri="{BB962C8B-B14F-4D97-AF65-F5344CB8AC3E}">
        <p14:creationId xmlns:p14="http://schemas.microsoft.com/office/powerpoint/2010/main" val="7270236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(2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3539400"/>
          </a:xfrm>
        </p:spPr>
        <p:txBody>
          <a:bodyPr wrap="square" lIns="91425" tIns="91425" rIns="91425" bIns="91425">
            <a:spAutoFit/>
          </a:bodyPr>
          <a:lstStyle/>
          <a:p>
            <a:pPr marL="0" indent="0" fontAlgn="base">
              <a:buNone/>
            </a:pPr>
            <a:r>
              <a:rPr lang="en-US" sz="2400" dirty="0"/>
              <a:t>Return on Financial Leverage</a:t>
            </a:r>
          </a:p>
          <a:p>
            <a:pPr marL="0" indent="0" fontAlgn="base">
              <a:buNone/>
            </a:pPr>
            <a:r>
              <a:rPr lang="en-US" sz="2400" dirty="0"/>
              <a:t>Return on financial leverage measures the effect leverage has on ROE. The formula for ROFL is:</a:t>
            </a:r>
          </a:p>
          <a:p>
            <a:pPr marL="0" indent="0" fontAlgn="base">
              <a:buNone/>
            </a:pPr>
            <a:r>
              <a:rPr lang="en-US" sz="2400" i="1" dirty="0" smtClean="0"/>
              <a:t>                     </a:t>
            </a:r>
            <a:r>
              <a:rPr lang="en-US" sz="2400" b="1" i="1" dirty="0" smtClean="0"/>
              <a:t>ROFL </a:t>
            </a:r>
            <a:r>
              <a:rPr lang="en-US" sz="2400" b="1" i="1" dirty="0"/>
              <a:t>= ROE – ROA</a:t>
            </a:r>
            <a:endParaRPr lang="en-US" sz="2400" b="1" dirty="0"/>
          </a:p>
          <a:p>
            <a:pPr marL="0" indent="0" fontAlgn="base">
              <a:buNone/>
            </a:pPr>
            <a:r>
              <a:rPr lang="en-US" sz="2400" dirty="0"/>
              <a:t>ROFL is usually positive, as almost all companies carry some form of debt. </a:t>
            </a:r>
            <a:endParaRPr lang="en-US" sz="2400" dirty="0" smtClean="0"/>
          </a:p>
          <a:p>
            <a:pPr marL="0" indent="0" fontAlgn="base">
              <a:buNone/>
            </a:pPr>
            <a:r>
              <a:rPr lang="en-US" sz="2400" dirty="0" smtClean="0"/>
              <a:t>ROFL </a:t>
            </a:r>
            <a:r>
              <a:rPr lang="en-US" sz="2400" dirty="0"/>
              <a:t>typically increases as debt increases</a:t>
            </a:r>
            <a:r>
              <a:rPr lang="en-US" dirty="0"/>
              <a:t>.</a:t>
            </a:r>
          </a:p>
        </p:txBody>
      </p:sp>
    </p:spTree>
    <p:extLst>
      <p:ext uri="{BB962C8B-B14F-4D97-AF65-F5344CB8AC3E}">
        <p14:creationId xmlns:p14="http://schemas.microsoft.com/office/powerpoint/2010/main" val="27512985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(3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a:solidFill>
                  <a:srgbClr val="000000"/>
                </a:solidFill>
                <a:latin typeface="Arial (Body)"/>
                <a:ea typeface="+mn-ea"/>
                <a:cs typeface="+mn-cs"/>
              </a:rPr>
              <a:t>An important ratio that defines financial leverage is accounts payable turnover </a:t>
            </a:r>
            <a:r>
              <a:rPr lang="en-US" sz="2400" kern="1200" dirty="0" smtClean="0">
                <a:solidFill>
                  <a:srgbClr val="000000"/>
                </a:solidFill>
                <a:latin typeface="Arial (Body)"/>
                <a:ea typeface="+mn-ea"/>
                <a:cs typeface="+mn-cs"/>
              </a:rPr>
              <a:t>(A</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P</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T)</a:t>
            </a:r>
            <a:endParaRPr lang="en-US" sz="2400" kern="1200" dirty="0">
              <a:solidFill>
                <a:srgbClr val="000000"/>
              </a:solidFill>
              <a:latin typeface="Arial (Body)"/>
              <a:ea typeface="+mn-ea"/>
              <a:cs typeface="+mn-cs"/>
            </a:endParaRPr>
          </a:p>
        </p:txBody>
      </p:sp>
      <p:graphicFrame>
        <p:nvGraphicFramePr>
          <p:cNvPr id="5" name="Object 4" descr="A P T = start fraction, cost of goods sold, over, accounts payable, end fraction"/>
          <p:cNvGraphicFramePr>
            <a:graphicFrameLocks noChangeAspect="1"/>
          </p:cNvGraphicFramePr>
          <p:nvPr>
            <p:extLst/>
          </p:nvPr>
        </p:nvGraphicFramePr>
        <p:xfrm>
          <a:off x="2862090" y="2912990"/>
          <a:ext cx="3419821" cy="742460"/>
        </p:xfrm>
        <a:graphic>
          <a:graphicData uri="http://schemas.openxmlformats.org/presentationml/2006/ole">
            <mc:AlternateContent xmlns:mc="http://schemas.openxmlformats.org/markup-compatibility/2006">
              <mc:Choice xmlns:v="urn:schemas-microsoft-com:vml" Requires="v">
                <p:oleObj spid="_x0000_s13315" name="Equation" r:id="rId3" imgW="1930320" imgH="419040" progId="Equation.DSMT4">
                  <p:embed/>
                </p:oleObj>
              </mc:Choice>
              <mc:Fallback>
                <p:oleObj name="Equation" r:id="rId3" imgW="1930320" imgH="419040" progId="Equation.DSMT4">
                  <p:embed/>
                  <p:pic>
                    <p:nvPicPr>
                      <p:cNvPr id="5" name="Object 4" descr="A P T = start fraction, cost of goods sold, over, accounts payable, end fraction"/>
                      <p:cNvPicPr/>
                      <p:nvPr/>
                    </p:nvPicPr>
                    <p:blipFill>
                      <a:blip r:embed="rId4"/>
                      <a:stretch>
                        <a:fillRect/>
                      </a:stretch>
                    </p:blipFill>
                    <p:spPr>
                      <a:xfrm>
                        <a:off x="2862090" y="2912990"/>
                        <a:ext cx="3419821" cy="742460"/>
                      </a:xfrm>
                      <a:prstGeom prst="rect">
                        <a:avLst/>
                      </a:prstGeom>
                    </p:spPr>
                  </p:pic>
                </p:oleObj>
              </mc:Fallback>
            </mc:AlternateContent>
          </a:graphicData>
        </a:graphic>
      </p:graphicFrame>
      <p:sp>
        <p:nvSpPr>
          <p:cNvPr id="4" name="Rectangle 3"/>
          <p:cNvSpPr/>
          <p:nvPr/>
        </p:nvSpPr>
        <p:spPr>
          <a:xfrm>
            <a:off x="576090" y="3903597"/>
            <a:ext cx="8110710" cy="2308324"/>
          </a:xfrm>
          <a:prstGeom prst="rect">
            <a:avLst/>
          </a:prstGeom>
        </p:spPr>
        <p:txBody>
          <a:bodyPr wrap="square">
            <a:spAutoFit/>
          </a:bodyPr>
          <a:lstStyle/>
          <a:p>
            <a:pPr marL="285750" indent="-285750">
              <a:buFont typeface="Arial" panose="020B0604020202020204" pitchFamily="34" charset="0"/>
              <a:buChar char="•"/>
            </a:pPr>
            <a:r>
              <a:rPr lang="en-US" sz="1800" dirty="0"/>
              <a:t>The accounts payable turnover ratio is a short-term liquidity measure used to quantify the rate at which a company pays off its suppliers.</a:t>
            </a:r>
          </a:p>
          <a:p>
            <a:pPr marL="285750" indent="-285750">
              <a:buFont typeface="Arial" panose="020B0604020202020204" pitchFamily="34" charset="0"/>
              <a:buChar char="•"/>
            </a:pPr>
            <a:r>
              <a:rPr lang="en-US" sz="1800" dirty="0"/>
              <a:t>Accounts payable turnover shows how many times a company pays off its accounts payable during a period.</a:t>
            </a:r>
          </a:p>
          <a:p>
            <a:pPr marL="285750" indent="-285750">
              <a:buFont typeface="Arial" panose="020B0604020202020204" pitchFamily="34" charset="0"/>
              <a:buChar char="•"/>
            </a:pPr>
            <a:r>
              <a:rPr lang="en-US" sz="1800" dirty="0"/>
              <a:t>Ideally, a company wants to generate enough revenue to pay off its accounts payable quickly, but not so quickly that the company misses out on opportunities because it could use that money to invest in other endeavors.</a:t>
            </a:r>
            <a:endParaRPr lang="en-IN" sz="1800" dirty="0"/>
          </a:p>
        </p:txBody>
      </p:sp>
    </p:spTree>
    <p:extLst>
      <p:ext uri="{BB962C8B-B14F-4D97-AF65-F5344CB8AC3E}">
        <p14:creationId xmlns:p14="http://schemas.microsoft.com/office/powerpoint/2010/main" val="29459559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tIns="91425">
            <a:spAutoFit/>
          </a:bodyPr>
          <a:lstStyle/>
          <a:p>
            <a:pPr lvl="0" defTabSz="457200">
              <a:lnSpc>
                <a:spcPct val="90000"/>
              </a:lnSpc>
              <a:spcBef>
                <a:spcPct val="0"/>
              </a:spcBef>
              <a:buClrTx/>
            </a:pPr>
            <a:r>
              <a:rPr lang="en-US" kern="1200" dirty="0" smtClean="0">
                <a:latin typeface="Times New Roman" panose="02020603050405020304" pitchFamily="18" charset="0"/>
                <a:ea typeface="+mj-ea"/>
                <a:cs typeface="+mj-cs"/>
              </a:rPr>
              <a:t>Financial Measures of Performance </a:t>
            </a:r>
            <a:r>
              <a:rPr lang="en-US" sz="2000" b="0" kern="1200" dirty="0" smtClean="0">
                <a:latin typeface="Times New Roman" panose="02020603050405020304" pitchFamily="18" charset="0"/>
                <a:ea typeface="+mj-ea"/>
                <a:cs typeface="+mj-cs"/>
              </a:rPr>
              <a:t>(4 of 7)</a:t>
            </a:r>
            <a:endParaRPr lang="en-US" sz="2000" b="0" kern="1200" dirty="0">
              <a:latin typeface="Times New Roman" panose="02020603050405020304" pitchFamily="18" charset="0"/>
              <a:ea typeface="+mj-ea"/>
              <a:cs typeface="+mj-cs"/>
            </a:endParaRPr>
          </a:p>
        </p:txBody>
      </p:sp>
      <p:sp>
        <p:nvSpPr>
          <p:cNvPr id="3" name="Text Placeholder 2"/>
          <p:cNvSpPr>
            <a:spLocks noGrp="1"/>
          </p:cNvSpPr>
          <p:nvPr>
            <p:ph type="body" idx="1"/>
          </p:nvPr>
        </p:nvSpPr>
        <p:spPr>
          <a:xfrm>
            <a:off x="457200" y="1600200"/>
            <a:ext cx="8229600" cy="923299"/>
          </a:xfrm>
        </p:spPr>
        <p:txBody>
          <a:bodyPr wrap="square" lIns="91425" tIns="91425" rIns="91425" bIns="91425">
            <a:spAutoFit/>
          </a:bodyPr>
          <a:lstStyle/>
          <a:p>
            <a:pPr marL="255651" lvl="0" indent="-255651" defTabSz="457200">
              <a:spcAft>
                <a:spcPct val="0"/>
              </a:spcAft>
              <a:buFont typeface="Arial" panose="020B0604020202020204" pitchFamily="34" charset="0"/>
            </a:pPr>
            <a:r>
              <a:rPr lang="en-US" sz="2400" kern="1200" dirty="0" smtClean="0">
                <a:solidFill>
                  <a:srgbClr val="000000"/>
                </a:solidFill>
                <a:latin typeface="Arial (Body)"/>
                <a:ea typeface="+mn-ea"/>
                <a:cs typeface="+mn-cs"/>
              </a:rPr>
              <a:t>R</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O</a:t>
            </a:r>
            <a:r>
              <a:rPr lang="en-US" sz="100" kern="1200" dirty="0" smtClean="0">
                <a:solidFill>
                  <a:srgbClr val="000000"/>
                </a:solidFill>
                <a:latin typeface="Arial (Body)"/>
                <a:ea typeface="+mn-ea"/>
                <a:cs typeface="+mn-cs"/>
              </a:rPr>
              <a:t> </a:t>
            </a:r>
            <a:r>
              <a:rPr lang="en-US" sz="2400" kern="1200" dirty="0" smtClean="0">
                <a:solidFill>
                  <a:srgbClr val="000000"/>
                </a:solidFill>
                <a:latin typeface="Arial (Body)"/>
                <a:ea typeface="+mn-ea"/>
                <a:cs typeface="+mn-cs"/>
              </a:rPr>
              <a:t>A can </a:t>
            </a:r>
            <a:r>
              <a:rPr lang="en-US" sz="2400" kern="1200" dirty="0">
                <a:solidFill>
                  <a:srgbClr val="000000"/>
                </a:solidFill>
                <a:latin typeface="Arial (Body)"/>
                <a:ea typeface="+mn-ea"/>
                <a:cs typeface="+mn-cs"/>
              </a:rPr>
              <a:t>be written as the product of two ratios – profit margin and asset </a:t>
            </a:r>
            <a:r>
              <a:rPr lang="en-US" sz="2400" kern="1200" dirty="0" smtClean="0">
                <a:solidFill>
                  <a:srgbClr val="000000"/>
                </a:solidFill>
                <a:latin typeface="Arial (Body)"/>
                <a:ea typeface="+mn-ea"/>
                <a:cs typeface="+mn-cs"/>
              </a:rPr>
              <a:t>turnover</a:t>
            </a:r>
            <a:endParaRPr lang="en-US" sz="2400" kern="1200" dirty="0">
              <a:solidFill>
                <a:srgbClr val="000000"/>
              </a:solidFill>
              <a:latin typeface="Arial (Body)"/>
              <a:ea typeface="+mn-ea"/>
              <a:cs typeface="+mn-cs"/>
            </a:endParaRPr>
          </a:p>
        </p:txBody>
      </p:sp>
      <p:graphicFrame>
        <p:nvGraphicFramePr>
          <p:cNvPr id="8" name="Object 7" descr="R O A = start fraction earnings before interest over sales revenue, end fraction, times start fraction sales revenue, over total assets, end fraction &#10;= profit margin times asset turnover"/>
          <p:cNvGraphicFramePr>
            <a:graphicFrameLocks noChangeAspect="1"/>
          </p:cNvGraphicFramePr>
          <p:nvPr>
            <p:extLst/>
          </p:nvPr>
        </p:nvGraphicFramePr>
        <p:xfrm>
          <a:off x="1260366" y="2861663"/>
          <a:ext cx="6623269" cy="1213052"/>
        </p:xfrm>
        <a:graphic>
          <a:graphicData uri="http://schemas.openxmlformats.org/presentationml/2006/ole">
            <mc:AlternateContent xmlns:mc="http://schemas.openxmlformats.org/markup-compatibility/2006">
              <mc:Choice xmlns:v="urn:schemas-microsoft-com:vml" Requires="v">
                <p:oleObj spid="_x0000_s14339" name="Equation" r:id="rId3" imgW="3466800" imgH="634680" progId="Equation.DSMT4">
                  <p:embed/>
                </p:oleObj>
              </mc:Choice>
              <mc:Fallback>
                <p:oleObj name="Equation" r:id="rId3" imgW="3466800" imgH="634680" progId="Equation.DSMT4">
                  <p:embed/>
                  <p:pic>
                    <p:nvPicPr>
                      <p:cNvPr id="8" name="Object 7" descr="R O A = start fraction earnings before interest over sales revenue, end fraction, times start fraction sales revenue, over total assets, end fraction &#10;= profit margin times asset turnover"/>
                      <p:cNvPicPr/>
                      <p:nvPr/>
                    </p:nvPicPr>
                    <p:blipFill>
                      <a:blip r:embed="rId4"/>
                      <a:stretch>
                        <a:fillRect/>
                      </a:stretch>
                    </p:blipFill>
                    <p:spPr>
                      <a:xfrm>
                        <a:off x="1260366" y="2861663"/>
                        <a:ext cx="6623269" cy="1213052"/>
                      </a:xfrm>
                      <a:prstGeom prst="rect">
                        <a:avLst/>
                      </a:prstGeom>
                    </p:spPr>
                  </p:pic>
                </p:oleObj>
              </mc:Fallback>
            </mc:AlternateContent>
          </a:graphicData>
        </a:graphic>
      </p:graphicFrame>
    </p:spTree>
    <p:extLst>
      <p:ext uri="{BB962C8B-B14F-4D97-AF65-F5344CB8AC3E}">
        <p14:creationId xmlns:p14="http://schemas.microsoft.com/office/powerpoint/2010/main" val="186369408"/>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8290</TotalTime>
  <Words>3794</Words>
  <Application>Microsoft Office PowerPoint</Application>
  <PresentationFormat>On-screen Show (4:3)</PresentationFormat>
  <Paragraphs>525</Paragraphs>
  <Slides>64</Slides>
  <Notes>1</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64</vt:i4>
      </vt:variant>
    </vt:vector>
  </HeadingPairs>
  <TitlesOfParts>
    <vt:vector size="73" baseType="lpstr">
      <vt:lpstr>Arial</vt:lpstr>
      <vt:lpstr>Arial (Body)</vt:lpstr>
      <vt:lpstr>Noto Sans Symbols</vt:lpstr>
      <vt:lpstr>Times New Roman</vt:lpstr>
      <vt:lpstr>Verdana</vt:lpstr>
      <vt:lpstr>Wingdings</vt:lpstr>
      <vt:lpstr>508 Lecture</vt:lpstr>
      <vt:lpstr>1_508 Lecture</vt:lpstr>
      <vt:lpstr>Equation</vt:lpstr>
      <vt:lpstr>Supply Chain Management: Strategy, Planning, and Operation</vt:lpstr>
      <vt:lpstr>Learning Objectives (1 of 3)</vt:lpstr>
      <vt:lpstr>Learning Objectives (2 of 3)</vt:lpstr>
      <vt:lpstr>Learning Objectives (3 of 3)</vt:lpstr>
      <vt:lpstr>Financial Measures of Performance (1 of 7)</vt:lpstr>
      <vt:lpstr>Financial Measures of Performance (2 of 7)</vt:lpstr>
      <vt:lpstr>Financial Measures of Performance (2 of 7)</vt:lpstr>
      <vt:lpstr>Financial Measures of Performance (3 of 7)</vt:lpstr>
      <vt:lpstr>Financial Measures of Performance (4 of 7)</vt:lpstr>
      <vt:lpstr>Financial Measures of Performance (5 of 7)</vt:lpstr>
      <vt:lpstr>Financial Data for Amazon and Nordstrom (1 of 6)</vt:lpstr>
      <vt:lpstr>Financial Data for Amazon and Nordstrom (2 of 6)</vt:lpstr>
      <vt:lpstr>Financial Data for Amazon and Nordstrom (3 of 6)</vt:lpstr>
      <vt:lpstr>Financial Data for Amazon and Nordstrom (4 of 6)</vt:lpstr>
      <vt:lpstr>Financial Data for Amazon and Nordstrom (5 of 6)</vt:lpstr>
      <vt:lpstr>Financial Data for Amazon and Nordstrom (6 of 6)</vt:lpstr>
      <vt:lpstr>Financial Measures of Performance (6 of 7)</vt:lpstr>
      <vt:lpstr>Selected Financial Metrics</vt:lpstr>
      <vt:lpstr>Financial Measures of Performance (7 of 7)</vt:lpstr>
      <vt:lpstr>Summary of Learning Objective 1</vt:lpstr>
      <vt:lpstr>Framework for Supply Chain Decisions (1 of 2)</vt:lpstr>
      <vt:lpstr>Framework for Supply Chain Decisions (2 of 2)</vt:lpstr>
      <vt:lpstr>Summary of Learning Objective 2</vt:lpstr>
      <vt:lpstr>Drivers of Supply Chain Performance (1 of 2)</vt:lpstr>
      <vt:lpstr>Drivers of Supply Chain Performance (2 of 2)</vt:lpstr>
      <vt:lpstr>Facilities (1 of 6)</vt:lpstr>
      <vt:lpstr>Facilities (2 of 6)</vt:lpstr>
      <vt:lpstr>Facilities (3 of 6)</vt:lpstr>
      <vt:lpstr>Facilities (4 of 6)</vt:lpstr>
      <vt:lpstr>Facilities (5 of 6)</vt:lpstr>
      <vt:lpstr>Facilities (6 of 6)</vt:lpstr>
      <vt:lpstr>Summary of Learning Objective 3</vt:lpstr>
      <vt:lpstr>Inventory (1 of 3)</vt:lpstr>
      <vt:lpstr>Inventory (2 of 3)</vt:lpstr>
      <vt:lpstr>Inventory (3 of 3)</vt:lpstr>
      <vt:lpstr>Components of Inventory Decisions (1 of 4)</vt:lpstr>
      <vt:lpstr>Components of Inventory Decisions (2 of 4)</vt:lpstr>
      <vt:lpstr>Components of Inventory Decisions (3 of 4)</vt:lpstr>
      <vt:lpstr>Components of Inventory Decisions (4 of 4)</vt:lpstr>
      <vt:lpstr>Summary of Learning Objective 4</vt:lpstr>
      <vt:lpstr>Transportation (1 of 5)</vt:lpstr>
      <vt:lpstr>Transportation (2 of 5)</vt:lpstr>
      <vt:lpstr>Transportation (3 of 5)</vt:lpstr>
      <vt:lpstr>Transportation (4 of 5)</vt:lpstr>
      <vt:lpstr>Transportation (5 of 5)</vt:lpstr>
      <vt:lpstr>Summary of Learning Objective 5</vt:lpstr>
      <vt:lpstr>Information (1 of 2)</vt:lpstr>
      <vt:lpstr>Information (2 of 2)</vt:lpstr>
      <vt:lpstr>Components of Information Decisions (1 of 3)</vt:lpstr>
      <vt:lpstr>Components of Information Decisions (2 of 3)</vt:lpstr>
      <vt:lpstr>Components of Information Decisions (3 of 3)</vt:lpstr>
      <vt:lpstr>Summary of Learning Objective 6</vt:lpstr>
      <vt:lpstr>Sourcing (1 of 2)</vt:lpstr>
      <vt:lpstr>Sourcing (2 of 2)</vt:lpstr>
      <vt:lpstr>Components of Sourcing Decisions (1 of 3)</vt:lpstr>
      <vt:lpstr>Components of Sourcing Decisions (2 of 3)</vt:lpstr>
      <vt:lpstr>Components of Sourcing Decisions (3 of 3)</vt:lpstr>
      <vt:lpstr>Summary of Learning Objective 7</vt:lpstr>
      <vt:lpstr>Pricing</vt:lpstr>
      <vt:lpstr>Components of Pricing Decisions (1 of 3)</vt:lpstr>
      <vt:lpstr>Components of Pricing Decisions (2 of 3)</vt:lpstr>
      <vt:lpstr>Components of Pricing Decisions (3 of 3)</vt:lpstr>
      <vt:lpstr>Summary of Learning Objective 8</vt:lpstr>
      <vt:lpstr>Copyright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Supply Chain Management: Strategy, Planning, and Operation, 7e</dc:title>
  <dc:subject>Decision Science</dc:subject>
  <dc:creator>Chopra</dc:creator>
  <cp:keywords>Supply Chain Management</cp:keywords>
  <cp:lastModifiedBy>Meeta Gandhi</cp:lastModifiedBy>
  <cp:revision>756</cp:revision>
  <dcterms:modified xsi:type="dcterms:W3CDTF">2024-02-12T06:51:49Z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ies>
</file>