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5.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1.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0.xml" ContentType="application/vnd.openxmlformats-officedocument.presentationml.notesSlide+xml"/>
  <Override PartName="/ppt/notesSlides/notesSlide7.xml" ContentType="application/vnd.openxmlformats-officedocument.presentationml.notesSlide+xml"/>
  <Override PartName="/ppt/notesSlides/notesSlide12.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16.xml" ContentType="application/vnd.openxmlformats-officedocument.presentationml.notesSlide+xml"/>
  <Override PartName="/ppt/notesSlides/notesSlide19.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2" r:id="rId1"/>
  </p:sldMasterIdLst>
  <p:notesMasterIdLst>
    <p:notesMasterId r:id="rId26"/>
  </p:notesMasterIdLst>
  <p:handoutMasterIdLst>
    <p:handoutMasterId r:id="rId27"/>
  </p:handoutMasterIdLst>
  <p:sldIdLst>
    <p:sldId id="452" r:id="rId2"/>
    <p:sldId id="512" r:id="rId3"/>
    <p:sldId id="405" r:id="rId4"/>
    <p:sldId id="406" r:id="rId5"/>
    <p:sldId id="442" r:id="rId6"/>
    <p:sldId id="511" r:id="rId7"/>
    <p:sldId id="444" r:id="rId8"/>
    <p:sldId id="408" r:id="rId9"/>
    <p:sldId id="409" r:id="rId10"/>
    <p:sldId id="514" r:id="rId11"/>
    <p:sldId id="513" r:id="rId12"/>
    <p:sldId id="412" r:id="rId13"/>
    <p:sldId id="413" r:id="rId14"/>
    <p:sldId id="415" r:id="rId15"/>
    <p:sldId id="451" r:id="rId16"/>
    <p:sldId id="501" r:id="rId17"/>
    <p:sldId id="463" r:id="rId18"/>
    <p:sldId id="464" r:id="rId19"/>
    <p:sldId id="465" r:id="rId20"/>
    <p:sldId id="466" r:id="rId21"/>
    <p:sldId id="470" r:id="rId22"/>
    <p:sldId id="467" r:id="rId23"/>
    <p:sldId id="468" r:id="rId24"/>
    <p:sldId id="469" r:id="rId25"/>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00FF"/>
    <a:srgbClr val="3365FF"/>
    <a:srgbClr val="0166FF"/>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708" autoAdjust="0"/>
    <p:restoredTop sz="86871" autoAdjust="0"/>
  </p:normalViewPr>
  <p:slideViewPr>
    <p:cSldViewPr>
      <p:cViewPr varScale="1">
        <p:scale>
          <a:sx n="128" d="100"/>
          <a:sy n="128" d="100"/>
        </p:scale>
        <p:origin x="678" y="108"/>
      </p:cViewPr>
      <p:guideLst>
        <p:guide orient="horz" pos="162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100" d="100"/>
        <a:sy n="100" d="100"/>
      </p:scale>
      <p:origin x="0" y="1024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5.xml"/><Relationship Id="rId1" Type="http://schemas.openxmlformats.org/officeDocument/2006/relationships/slide" Target="slides/slide4.xml"/><Relationship Id="rId6" Type="http://schemas.openxmlformats.org/officeDocument/2006/relationships/slide" Target="slides/slide9.xml"/><Relationship Id="rId5" Type="http://schemas.openxmlformats.org/officeDocument/2006/relationships/slide" Target="slides/slide8.xml"/><Relationship Id="rId4"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rgbClr val="000000"/>
                </a:solidFill>
                <a:effectLst/>
                <a:latin typeface="Monaco" pitchFamily="2" charset="77"/>
              </a:rPr>
              <a:t>We begin our discussion of basic text processing with one of the unsung successes in standardization in computer science, the regular expression or regex, a formal language for specifying text strings.</a:t>
            </a:r>
          </a:p>
          <a:p>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65339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10</a:t>
            </a:fld>
            <a:endParaRPr lang="en-US"/>
          </a:p>
        </p:txBody>
      </p:sp>
    </p:spTree>
    <p:extLst>
      <p:ext uri="{BB962C8B-B14F-4D97-AF65-F5344CB8AC3E}">
        <p14:creationId xmlns:p14="http://schemas.microsoft.com/office/powerpoint/2010/main" val="1417088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0D70C18-464E-3545-9CA1-FC88A632BD18}" type="slidenum">
              <a:rPr lang="en-US"/>
              <a:pPr/>
              <a:t>11</a:t>
            </a:fld>
            <a:endParaRPr lang="en-US"/>
          </a:p>
        </p:txBody>
      </p:sp>
      <p:sp>
        <p:nvSpPr>
          <p:cNvPr id="82947" name="Rectangle 2"/>
          <p:cNvSpPr>
            <a:spLocks noGrp="1" noRot="1" noChangeAspect="1" noChangeArrowheads="1"/>
          </p:cNvSpPr>
          <p:nvPr>
            <p:ph type="sldImg"/>
          </p:nvPr>
        </p:nvSpPr>
        <p:spPr>
          <a:solidFill>
            <a:srgbClr val="FFFFFF"/>
          </a:solidFill>
          <a:ln/>
        </p:spPr>
      </p:sp>
      <p:sp>
        <p:nvSpPr>
          <p:cNvPr id="829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549393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3F82BD90-5842-9D48-A685-621D2A4C3779}" type="slidenum">
              <a:rPr lang="en-US"/>
              <a:pPr/>
              <a:t>12</a:t>
            </a:fld>
            <a:endParaRPr lang="en-US"/>
          </a:p>
        </p:txBody>
      </p:sp>
      <p:sp>
        <p:nvSpPr>
          <p:cNvPr id="84995" name="Rectangle 2"/>
          <p:cNvSpPr>
            <a:spLocks noGrp="1" noRot="1" noChangeAspect="1" noChangeArrowheads="1"/>
          </p:cNvSpPr>
          <p:nvPr>
            <p:ph type="sldImg"/>
          </p:nvPr>
        </p:nvSpPr>
        <p:spPr>
          <a:solidFill>
            <a:srgbClr val="FFFFFF"/>
          </a:solidFill>
          <a:ln/>
        </p:spPr>
      </p:sp>
      <p:sp>
        <p:nvSpPr>
          <p:cNvPr id="849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64234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A0149E1A-5C54-D64B-9E9D-5A113A6AF7E6}" type="slidenum">
              <a:rPr lang="en-US"/>
              <a:pPr/>
              <a:t>13</a:t>
            </a:fld>
            <a:endParaRPr lang="en-US"/>
          </a:p>
        </p:txBody>
      </p:sp>
      <p:sp>
        <p:nvSpPr>
          <p:cNvPr id="87043" name="Rectangle 2"/>
          <p:cNvSpPr>
            <a:spLocks noGrp="1" noRot="1" noChangeAspect="1" noChangeArrowheads="1"/>
          </p:cNvSpPr>
          <p:nvPr>
            <p:ph type="sldImg"/>
          </p:nvPr>
        </p:nvSpPr>
        <p:spPr>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dirty="0"/>
              <a:t>It turns out in natural language processing we are constantly dealing with these kinds of errors. So reducing</a:t>
            </a:r>
          </a:p>
        </p:txBody>
      </p:sp>
    </p:spTree>
    <p:extLst>
      <p:ext uri="{BB962C8B-B14F-4D97-AF65-F5344CB8AC3E}">
        <p14:creationId xmlns:p14="http://schemas.microsoft.com/office/powerpoint/2010/main" val="1638462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15</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That's our </a:t>
            </a:r>
            <a:r>
              <a:rPr lang="en-US">
                <a:latin typeface="Arial" charset="0"/>
                <a:ea typeface="ＭＳ Ｐゴシック" charset="0"/>
                <a:cs typeface="ＭＳ Ｐゴシック" charset="0"/>
              </a:rPr>
              <a:t>introduction to regular </a:t>
            </a:r>
            <a:r>
              <a:rPr lang="en-US" dirty="0">
                <a:latin typeface="Arial" charset="0"/>
                <a:ea typeface="ＭＳ Ｐゴシック" charset="0"/>
                <a:cs typeface="ＭＳ Ｐゴシック" charset="0"/>
              </a:rPr>
              <a:t>expressions, a very useful tool for day-to-day use throughout text processing! We'll see more details in the next lecture!</a:t>
            </a:r>
          </a:p>
        </p:txBody>
      </p:sp>
    </p:spTree>
    <p:extLst>
      <p:ext uri="{BB962C8B-B14F-4D97-AF65-F5344CB8AC3E}">
        <p14:creationId xmlns:p14="http://schemas.microsoft.com/office/powerpoint/2010/main" val="390868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16</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Regular expression play a very powerful role when they are used to </a:t>
            </a:r>
            <a:r>
              <a:rPr lang="en-US" b="1" dirty="0">
                <a:latin typeface="Arial" charset="0"/>
                <a:ea typeface="ＭＳ Ｐゴシック" charset="0"/>
                <a:cs typeface="ＭＳ Ｐゴシック" charset="0"/>
              </a:rPr>
              <a:t>change</a:t>
            </a:r>
            <a:r>
              <a:rPr lang="en-US" dirty="0">
                <a:latin typeface="Arial" charset="0"/>
                <a:ea typeface="ＭＳ Ｐゴシック" charset="0"/>
                <a:cs typeface="ＭＳ Ｐゴシック" charset="0"/>
              </a:rPr>
              <a:t> strings, substituting one string for another.  And this power to easily model string substitutions turns out to play a role in one of the earliest NLP systems, the pioneering 1966 chatbot ELIZA.</a:t>
            </a:r>
          </a:p>
        </p:txBody>
      </p:sp>
    </p:spTree>
    <p:extLst>
      <p:ext uri="{BB962C8B-B14F-4D97-AF65-F5344CB8AC3E}">
        <p14:creationId xmlns:p14="http://schemas.microsoft.com/office/powerpoint/2010/main" val="2895541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syntax for substitutions is simple. For example the python "S" command can be used to change a string matched by a regex to the substitute, another string.</a:t>
            </a:r>
          </a:p>
        </p:txBody>
      </p:sp>
      <p:sp>
        <p:nvSpPr>
          <p:cNvPr id="4" name="Slide Number Placeholder 3"/>
          <p:cNvSpPr>
            <a:spLocks noGrp="1"/>
          </p:cNvSpPr>
          <p:nvPr>
            <p:ph type="sldNum" sz="quarter" idx="5"/>
          </p:nvPr>
        </p:nvSpPr>
        <p:spPr/>
        <p:txBody>
          <a:bodyPr/>
          <a:lstStyle/>
          <a:p>
            <a:fld id="{3EB9031F-EB71-7642-8F3C-6FDC1408CB92}" type="slidenum">
              <a:rPr lang="en-US" smtClean="0"/>
              <a:pPr/>
              <a:t>17</a:t>
            </a:fld>
            <a:endParaRPr lang="en-US"/>
          </a:p>
        </p:txBody>
      </p:sp>
    </p:spTree>
    <p:extLst>
      <p:ext uri="{BB962C8B-B14F-4D97-AF65-F5344CB8AC3E}">
        <p14:creationId xmlns:p14="http://schemas.microsoft.com/office/powerpoint/2010/main" val="671126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It is often useful to be able to refer to a particular subpart of the string matching the first pattern. </a:t>
            </a:r>
            <a:r>
              <a:rPr lang="en-US" dirty="0"/>
              <a:t>  For that, we can use "capture groups", a way of storing part of the pattern into a "register" so we can refer to it later in the substitution string.</a:t>
            </a:r>
          </a:p>
        </p:txBody>
      </p:sp>
      <p:sp>
        <p:nvSpPr>
          <p:cNvPr id="4" name="Slide Number Placeholder 3"/>
          <p:cNvSpPr>
            <a:spLocks noGrp="1"/>
          </p:cNvSpPr>
          <p:nvPr>
            <p:ph type="sldNum" sz="quarter" idx="5"/>
          </p:nvPr>
        </p:nvSpPr>
        <p:spPr/>
        <p:txBody>
          <a:bodyPr/>
          <a:lstStyle/>
          <a:p>
            <a:fld id="{3EB9031F-EB71-7642-8F3C-6FDC1408CB92}" type="slidenum">
              <a:rPr lang="en-US" smtClean="0"/>
              <a:pPr/>
              <a:t>18</a:t>
            </a:fld>
            <a:endParaRPr lang="en-US"/>
          </a:p>
        </p:txBody>
      </p:sp>
    </p:spTree>
    <p:extLst>
      <p:ext uri="{BB962C8B-B14F-4D97-AF65-F5344CB8AC3E}">
        <p14:creationId xmlns:p14="http://schemas.microsoft.com/office/powerpoint/2010/main" val="19906607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very complex patterns, we'll want to use more than one register; here's an example where we first capture two strings, and then refer to them both in order.</a:t>
            </a:r>
          </a:p>
        </p:txBody>
      </p:sp>
      <p:sp>
        <p:nvSpPr>
          <p:cNvPr id="4" name="Slide Number Placeholder 3"/>
          <p:cNvSpPr>
            <a:spLocks noGrp="1"/>
          </p:cNvSpPr>
          <p:nvPr>
            <p:ph type="sldNum" sz="quarter" idx="5"/>
          </p:nvPr>
        </p:nvSpPr>
        <p:spPr/>
        <p:txBody>
          <a:bodyPr/>
          <a:lstStyle/>
          <a:p>
            <a:fld id="{3EB9031F-EB71-7642-8F3C-6FDC1408CB92}" type="slidenum">
              <a:rPr lang="en-US" smtClean="0"/>
              <a:pPr/>
              <a:t>19</a:t>
            </a:fld>
            <a:endParaRPr lang="en-US"/>
          </a:p>
        </p:txBody>
      </p:sp>
    </p:spTree>
    <p:extLst>
      <p:ext uri="{BB962C8B-B14F-4D97-AF65-F5344CB8AC3E}">
        <p14:creationId xmlns:p14="http://schemas.microsoft.com/office/powerpoint/2010/main" val="3836076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problem: parenthesis are used to specify capture groups.  But they are also how we group terms, for example for disjunctions, like an expression for a string matching "people" or "cats".  How do we specify that we are using the capture groups just for grouping and not for capturing?  We simply add a "question mark colon" after the open paren.</a:t>
            </a:r>
          </a:p>
        </p:txBody>
      </p:sp>
      <p:sp>
        <p:nvSpPr>
          <p:cNvPr id="4" name="Slide Number Placeholder 3"/>
          <p:cNvSpPr>
            <a:spLocks noGrp="1"/>
          </p:cNvSpPr>
          <p:nvPr>
            <p:ph type="sldNum" sz="quarter" idx="5"/>
          </p:nvPr>
        </p:nvSpPr>
        <p:spPr/>
        <p:txBody>
          <a:bodyPr/>
          <a:lstStyle/>
          <a:p>
            <a:fld id="{3EB9031F-EB71-7642-8F3C-6FDC1408CB92}" type="slidenum">
              <a:rPr lang="en-US" smtClean="0"/>
              <a:pPr/>
              <a:t>20</a:t>
            </a:fld>
            <a:endParaRPr lang="en-US"/>
          </a:p>
        </p:txBody>
      </p:sp>
    </p:spTree>
    <p:extLst>
      <p:ext uri="{BB962C8B-B14F-4D97-AF65-F5344CB8AC3E}">
        <p14:creationId xmlns:p14="http://schemas.microsoft.com/office/powerpoint/2010/main" val="2840235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rgbClr val="000000"/>
                </a:solidFill>
                <a:effectLst/>
                <a:latin typeface="Monaco" pitchFamily="2" charset="77"/>
              </a:rPr>
              <a:t>Regular expressions are used everywhere in text processing, in every standard NLP toolkit and library, every programming language, and every industrial application of NLP.  They are particularly useful for searching in text, and play a huge role in analyzing text data, in web scraping, in pattern-matching, in data formatting, and as a  preprocessing step before applying some more sophisticated algorithms.</a:t>
            </a:r>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a:t>
            </a:fld>
            <a:endParaRPr lang="en-US"/>
          </a:p>
        </p:txBody>
      </p:sp>
    </p:spTree>
    <p:extLst>
      <p:ext uri="{BB962C8B-B14F-4D97-AF65-F5344CB8AC3E}">
        <p14:creationId xmlns:p14="http://schemas.microsoft.com/office/powerpoint/2010/main" val="4213817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Finally, there will be times when we need to predict the future: look ahead in the text to see if some pattern matches, but not advance the match cursor, so that we can then deal with the pattern if it occurs.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These "</a:t>
            </a:r>
            <a:r>
              <a:rPr kumimoji="1" lang="en-US" sz="1200" b="0" kern="1200" dirty="0">
                <a:solidFill>
                  <a:schemeClr val="tx1"/>
                </a:solidFill>
                <a:effectLst/>
                <a:latin typeface="Arial" pitchFamily="-65" charset="0"/>
                <a:ea typeface="ＭＳ Ｐゴシック" pitchFamily="-65" charset="-128"/>
                <a:cs typeface="ＭＳ Ｐゴシック" pitchFamily="-65" charset="-128"/>
              </a:rPr>
              <a:t>lookahead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assertions" make use of the (? syntax that we just introduced for non-capture groups. The operator (?= pattern) is true if the pattern occurs, but is </a:t>
            </a:r>
            <a:r>
              <a:rPr kumimoji="1" lang="en-US" sz="1200" b="0" kern="1200" dirty="0">
                <a:solidFill>
                  <a:schemeClr val="tx1"/>
                </a:solidFill>
                <a:effectLst/>
                <a:latin typeface="Arial" pitchFamily="-65" charset="0"/>
                <a:ea typeface="ＭＳ Ｐゴシック" pitchFamily="-65" charset="-128"/>
                <a:cs typeface="ＭＳ Ｐゴシック" pitchFamily="-65" charset="-128"/>
              </a:rPr>
              <a:t>zero-width</a:t>
            </a:r>
            <a:r>
              <a:rPr kumimoji="1" lang="en-US" sz="1200" kern="1200" dirty="0">
                <a:solidFill>
                  <a:schemeClr val="tx1"/>
                </a:solidFill>
                <a:effectLst/>
                <a:latin typeface="Arial" pitchFamily="-65" charset="0"/>
                <a:ea typeface="ＭＳ Ｐゴシック" pitchFamily="-65" charset="-128"/>
                <a:cs typeface="ＭＳ Ｐゴシック" pitchFamily="-65" charset="-128"/>
              </a:rPr>
              <a:t>, meaning the match pointer doesn’t advance. And the negative lookahead, ?! pattern only returns true if a pattern does not match, but again is zero-width. Negative lookahead is commonly used when we are parsing some complex pattern but want to rule out a special case. For example this last pattern here matches, at the beginning of a line, any single word that doesn’t start with “Volcano”.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21</a:t>
            </a:fld>
            <a:endParaRPr lang="en-US"/>
          </a:p>
        </p:txBody>
      </p:sp>
    </p:spTree>
    <p:extLst>
      <p:ext uri="{BB962C8B-B14F-4D97-AF65-F5344CB8AC3E}">
        <p14:creationId xmlns:p14="http://schemas.microsoft.com/office/powerpoint/2010/main" val="37956160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Substitutions and capture groups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are very useful in implementing simple chat-bots like ELIZA. ELIZA , one of the most important historical NLP systems, was created by pioneering AI researcher Joseph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Weizenbaum</a:t>
            </a:r>
            <a:r>
              <a:rPr kumimoji="1" lang="en-US" sz="1200" kern="1200" dirty="0">
                <a:solidFill>
                  <a:schemeClr val="tx1"/>
                </a:solidFill>
                <a:effectLst/>
                <a:latin typeface="Arial" pitchFamily="-65" charset="0"/>
                <a:ea typeface="ＭＳ Ｐゴシック" pitchFamily="-65" charset="-128"/>
                <a:cs typeface="ＭＳ Ｐゴシック" pitchFamily="-65" charset="-128"/>
              </a:rPr>
              <a:t> in 1966, and simulates a Rogerian psychologist, a kind of therapist who emphasizes  mirroring back what they hear. ELIZA is a surprisingly simple program that uses pattern matching to recognize phrases like “I need X” and translate them into suitable outputs like “What would it mean to you if you got X?”. This simple technique succeeds in this domain because ELIZA doesn’t actually need to </a:t>
            </a:r>
            <a:r>
              <a:rPr kumimoji="1" lang="en-US" sz="1200" i="1" kern="1200" dirty="0">
                <a:solidFill>
                  <a:schemeClr val="tx1"/>
                </a:solidFill>
                <a:effectLst/>
                <a:latin typeface="Arial" pitchFamily="-65" charset="0"/>
                <a:ea typeface="ＭＳ Ｐゴシック" pitchFamily="-65" charset="-128"/>
                <a:cs typeface="ＭＳ Ｐゴシック" pitchFamily="-65" charset="-128"/>
              </a:rPr>
              <a:t>know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anything to mimic a Rogerian psychotherapist. This is one of the few dialogue genres where listeners can act as if they know nothing of the world.</a:t>
            </a: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22</a:t>
            </a:fld>
            <a:endParaRPr lang="en-US"/>
          </a:p>
        </p:txBody>
      </p:sp>
    </p:spTree>
    <p:extLst>
      <p:ext uri="{BB962C8B-B14F-4D97-AF65-F5344CB8AC3E}">
        <p14:creationId xmlns:p14="http://schemas.microsoft.com/office/powerpoint/2010/main" val="321035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some fragments from a sample conversation with ELIZA in 1966. </a:t>
            </a:r>
            <a:r>
              <a:rPr kumimoji="1" lang="en-US" sz="1200" kern="1200" dirty="0">
                <a:solidFill>
                  <a:schemeClr val="tx1"/>
                </a:solidFill>
                <a:effectLst/>
                <a:latin typeface="Arial" pitchFamily="-65" charset="0"/>
                <a:ea typeface="ＭＳ Ｐゴシック" pitchFamily="-65" charset="-128"/>
                <a:cs typeface="ＭＳ Ｐゴシック" pitchFamily="-65" charset="-128"/>
              </a:rPr>
              <a:t>Eliza’s mimicry of human conversation was remarkably successful: many people who interacted with ELIZA came to believe that it really </a:t>
            </a:r>
            <a:r>
              <a:rPr kumimoji="1" lang="en-US" sz="1200" i="1" kern="1200" dirty="0">
                <a:solidFill>
                  <a:schemeClr val="tx1"/>
                </a:solidFill>
                <a:effectLst/>
                <a:latin typeface="Arial" pitchFamily="-65" charset="0"/>
                <a:ea typeface="ＭＳ Ｐゴシック" pitchFamily="-65" charset="-128"/>
                <a:cs typeface="ＭＳ Ｐゴシック" pitchFamily="-65" charset="-128"/>
              </a:rPr>
              <a:t>understood </a:t>
            </a:r>
            <a:r>
              <a:rPr kumimoji="1" lang="en-US" sz="1200" kern="1200" dirty="0">
                <a:solidFill>
                  <a:schemeClr val="tx1"/>
                </a:solidFill>
                <a:effectLst/>
                <a:latin typeface="Arial" pitchFamily="-65" charset="0"/>
                <a:ea typeface="ＭＳ Ｐゴシック" pitchFamily="-65" charset="-128"/>
                <a:cs typeface="ＭＳ Ｐゴシック" pitchFamily="-65" charset="-128"/>
              </a:rPr>
              <a:t>them and their problems, and in very prescient early work,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Weizenbaum</a:t>
            </a:r>
            <a:r>
              <a:rPr kumimoji="1" lang="en-US" sz="1200" kern="1200" dirty="0">
                <a:solidFill>
                  <a:schemeClr val="tx1"/>
                </a:solidFill>
                <a:effectLst/>
                <a:latin typeface="Arial" pitchFamily="-65" charset="0"/>
                <a:ea typeface="ＭＳ Ｐゴシック" pitchFamily="-65" charset="-128"/>
                <a:cs typeface="ＭＳ Ｐゴシック" pitchFamily="-65" charset="-128"/>
              </a:rPr>
              <a:t> pointed out the ethical issues in this attribution of human qualities to an artificial agent.   We'll return to this issue in the dialogue lectures.</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23</a:t>
            </a:fld>
            <a:endParaRPr lang="en-US"/>
          </a:p>
        </p:txBody>
      </p:sp>
    </p:spTree>
    <p:extLst>
      <p:ext uri="{BB962C8B-B14F-4D97-AF65-F5344CB8AC3E}">
        <p14:creationId xmlns:p14="http://schemas.microsoft.com/office/powerpoint/2010/main" val="1750537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ELIZA consists mainly of a series of substitution patterns, with some control for deciding what pattern to select, and some higher-level dialogue structure that we'll come back to. Here we can see examples of capture groups for capturing the adjectives the user writes to describes themselves, and simple patterns for asking more details when the user uses generic statements containing "all" or "always".</a:t>
            </a:r>
          </a:p>
        </p:txBody>
      </p:sp>
      <p:sp>
        <p:nvSpPr>
          <p:cNvPr id="4" name="Slide Number Placeholder 3"/>
          <p:cNvSpPr>
            <a:spLocks noGrp="1"/>
          </p:cNvSpPr>
          <p:nvPr>
            <p:ph type="sldNum" sz="quarter" idx="5"/>
          </p:nvPr>
        </p:nvSpPr>
        <p:spPr/>
        <p:txBody>
          <a:bodyPr/>
          <a:lstStyle/>
          <a:p>
            <a:fld id="{3EB9031F-EB71-7642-8F3C-6FDC1408CB92}" type="slidenum">
              <a:rPr lang="en-US" smtClean="0"/>
              <a:pPr/>
              <a:t>24</a:t>
            </a:fld>
            <a:endParaRPr lang="en-US"/>
          </a:p>
        </p:txBody>
      </p:sp>
    </p:spTree>
    <p:extLst>
      <p:ext uri="{BB962C8B-B14F-4D97-AF65-F5344CB8AC3E}">
        <p14:creationId xmlns:p14="http://schemas.microsoft.com/office/powerpoint/2010/main" val="2941253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E64B176-3CE7-6A41-BE1E-57EEC52B0665}" type="slidenum">
              <a:rPr lang="en-US"/>
              <a:pPr/>
              <a:t>3</a:t>
            </a:fld>
            <a:endParaRPr lang="en-US"/>
          </a:p>
        </p:txBody>
      </p:sp>
      <p:sp>
        <p:nvSpPr>
          <p:cNvPr id="70659" name="Rectangle 2"/>
          <p:cNvSpPr>
            <a:spLocks noGrp="1" noRot="1" noChangeAspect="1" noChangeArrowheads="1"/>
          </p:cNvSpPr>
          <p:nvPr>
            <p:ph type="sldImg"/>
          </p:nvPr>
        </p:nvSpPr>
        <p:spPr>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solidFill>
                  <a:srgbClr val="000000"/>
                </a:solidFill>
                <a:effectLst/>
                <a:latin typeface="Monaco" pitchFamily="2" charset="77"/>
              </a:rPr>
              <a:t>Suppose we're searching for mentions of woodchucks, the delightful small mammal also known as the groundhog. But they could appear with lower-case or upper-case w, with a final s or not, and as the synonym groundhog! Can we write a formal specification that accounts for all of these?</a:t>
            </a:r>
          </a:p>
          <a:p>
            <a:pPr eaLnBrk="1" hangingPunct="1"/>
            <a:endParaRPr lang="en-US" dirty="0"/>
          </a:p>
        </p:txBody>
      </p:sp>
    </p:spTree>
    <p:extLst>
      <p:ext uri="{BB962C8B-B14F-4D97-AF65-F5344CB8AC3E}">
        <p14:creationId xmlns:p14="http://schemas.microsoft.com/office/powerpoint/2010/main" val="316554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D123507-3658-094F-A348-B086D6EDE221}" type="slidenum">
              <a:rPr lang="en-US"/>
              <a:pPr/>
              <a:t>4</a:t>
            </a:fld>
            <a:endParaRPr lang="en-US"/>
          </a:p>
        </p:txBody>
      </p:sp>
      <p:sp>
        <p:nvSpPr>
          <p:cNvPr id="72707" name="Rectangle 2"/>
          <p:cNvSpPr>
            <a:spLocks noGrp="1" noRot="1" noChangeAspect="1" noChangeArrowheads="1" noTextEdit="1"/>
          </p:cNvSpPr>
          <p:nvPr>
            <p:ph type="sldImg"/>
          </p:nvPr>
        </p:nvSpPr>
        <p:spPr>
          <a:solidFill>
            <a:srgbClr val="FFFFFF"/>
          </a:solidFill>
          <a:ln/>
        </p:spPr>
      </p:sp>
      <p:sp>
        <p:nvSpPr>
          <p:cNvPr id="72708"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r>
              <a:rPr lang="en-US" dirty="0">
                <a:solidFill>
                  <a:srgbClr val="000000"/>
                </a:solidFill>
                <a:effectLst/>
                <a:latin typeface="Monaco" pitchFamily="2" charset="77"/>
              </a:rPr>
              <a:t>Let's start with the square brackets which mean "any one character inside these brackets."      So [</a:t>
            </a:r>
            <a:r>
              <a:rPr lang="en-US" dirty="0" err="1">
                <a:solidFill>
                  <a:srgbClr val="000000"/>
                </a:solidFill>
                <a:effectLst/>
                <a:latin typeface="Monaco" pitchFamily="2" charset="77"/>
              </a:rPr>
              <a:t>wW</a:t>
            </a:r>
            <a:r>
              <a:rPr lang="en-US" dirty="0">
                <a:solidFill>
                  <a:srgbClr val="000000"/>
                </a:solidFill>
                <a:effectLst/>
                <a:latin typeface="Monaco" pitchFamily="2" charset="77"/>
              </a:rPr>
              <a:t>] means "either lower w or upper W"  and [1234567890] means "any digit"</a:t>
            </a:r>
            <a:br>
              <a:rPr lang="en-US" dirty="0">
                <a:solidFill>
                  <a:srgbClr val="000000"/>
                </a:solidFill>
                <a:effectLst/>
                <a:latin typeface="Monaco" pitchFamily="2" charset="77"/>
              </a:rPr>
            </a:br>
            <a:endParaRPr lang="en-US" dirty="0">
              <a:solidFill>
                <a:srgbClr val="000000"/>
              </a:solidFill>
              <a:effectLst/>
              <a:latin typeface="Monaco" pitchFamily="2" charset="77"/>
            </a:endParaRPr>
          </a:p>
          <a:p>
            <a:r>
              <a:rPr lang="en-US" dirty="0">
                <a:solidFill>
                  <a:srgbClr val="000000"/>
                </a:solidFill>
                <a:effectLst/>
                <a:latin typeface="Monaco" pitchFamily="2" charset="77"/>
              </a:rPr>
              <a:t>It's a bit inefficient to write all that out, so we can use the dash or hyphen to specify a range.  So [A-Z] means "any one uppercase letter" and [0-9] means "a digit". Note in the examples on the right we're showing in blue underline the first instance of a match; if we were showing all of them, we would also show the B in Blossoms</a:t>
            </a:r>
          </a:p>
          <a:p>
            <a:pPr eaLnBrk="1" hangingPunct="1"/>
            <a:endParaRPr lang="en-US" b="1" dirty="0"/>
          </a:p>
        </p:txBody>
      </p:sp>
    </p:spTree>
    <p:extLst>
      <p:ext uri="{BB962C8B-B14F-4D97-AF65-F5344CB8AC3E}">
        <p14:creationId xmlns:p14="http://schemas.microsoft.com/office/powerpoint/2010/main" val="1418468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5</a:t>
            </a:fld>
            <a:endParaRPr lang="en-US"/>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r>
              <a:rPr lang="en-US" b="0" dirty="0"/>
              <a:t>It's sometimes convenient to talk about characters we *don't* want to match.  Maybe we want to search for any letter that is neither uppercase S or lowercase s.  For that we use the special character carat, immediately after the open-square-bracket. So [^Ss] means "neither S nor s'.  Or [^A-Z] means "not a capital letter". Or [^.] means any 1 character that is not a period.  The carat has this negation meaning only immediately after the open-square bracket. So if use it later like in the pattern [e^] it means literally e or carat.  IN a moment we'll introduce some special characters, like the period, a special wildcard regular expression that means "any character". But inside the square brackets, it just means "period".</a:t>
            </a:r>
          </a:p>
        </p:txBody>
      </p:sp>
    </p:spTree>
    <p:extLst>
      <p:ext uri="{BB962C8B-B14F-4D97-AF65-F5344CB8AC3E}">
        <p14:creationId xmlns:p14="http://schemas.microsoft.com/office/powerpoint/2010/main" val="12692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6</a:t>
            </a:fld>
            <a:endParaRPr lang="en-US"/>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r>
              <a:rPr lang="en-US" b="0" dirty="0"/>
              <a:t>Finally, we can use a special character, the backslash, to make even more aliases.  So \d means "any one digit", \s means whitespace and \w means any alphanumeric (plus the underbar, slightly confusing). Using the capital letter means negated, so \D means any non-digit.</a:t>
            </a:r>
          </a:p>
        </p:txBody>
      </p:sp>
    </p:spTree>
    <p:extLst>
      <p:ext uri="{BB962C8B-B14F-4D97-AF65-F5344CB8AC3E}">
        <p14:creationId xmlns:p14="http://schemas.microsoft.com/office/powerpoint/2010/main" val="304077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7</a:t>
            </a:fld>
            <a:endParaRPr lang="en-US"/>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r>
              <a:rPr lang="en-US" b="0" dirty="0"/>
              <a:t>Another useful tool is the pipe symbol, the vertical bar, sometimes called just "or".  It's used when we want to choose between two strings.  So the square brackets choose between individual characters, but the pipe chooses between strings of characters.  So this disjunction means "either the string groundhog or the string woodchuck".  If we did want to </a:t>
            </a:r>
            <a:r>
              <a:rPr lang="en-US" b="0" dirty="0" err="1"/>
              <a:t>speciy</a:t>
            </a:r>
            <a:r>
              <a:rPr lang="en-US" b="0" dirty="0"/>
              <a:t> disjunctions of single letters we could use either the square brackets or the pipe.  And we can combine both like in this pattern that finds lower or </a:t>
            </a:r>
            <a:r>
              <a:rPr lang="en-US" b="0" dirty="0" err="1"/>
              <a:t>iupper</a:t>
            </a:r>
            <a:r>
              <a:rPr lang="en-US" b="0" dirty="0"/>
              <a:t> case, groundhog or woodchuck.</a:t>
            </a:r>
          </a:p>
        </p:txBody>
      </p:sp>
    </p:spTree>
    <p:extLst>
      <p:ext uri="{BB962C8B-B14F-4D97-AF65-F5344CB8AC3E}">
        <p14:creationId xmlns:p14="http://schemas.microsoft.com/office/powerpoint/2010/main" val="1700313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8DFDE8B-28E4-4047-85D4-57A6728EBAFF}" type="slidenum">
              <a:rPr lang="en-US"/>
              <a:pPr/>
              <a:t>8</a:t>
            </a:fld>
            <a:endParaRPr lang="en-US"/>
          </a:p>
        </p:txBody>
      </p:sp>
      <p:sp>
        <p:nvSpPr>
          <p:cNvPr id="76803" name="Rectangle 2"/>
          <p:cNvSpPr>
            <a:spLocks noGrp="1" noRot="1" noChangeAspect="1" noChangeArrowheads="1" noTextEdit="1"/>
          </p:cNvSpPr>
          <p:nvPr>
            <p:ph type="sldImg"/>
          </p:nvPr>
        </p:nvSpPr>
        <p:spPr>
          <a:solidFill>
            <a:srgbClr val="FFFFFF"/>
          </a:solidFill>
          <a:ln/>
        </p:spPr>
      </p:sp>
      <p:sp>
        <p:nvSpPr>
          <p:cNvPr id="76804"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r>
              <a:rPr lang="en-US" b="0" dirty="0"/>
              <a:t>The period is a wildcard, it matches any character.  So </a:t>
            </a:r>
            <a:r>
              <a:rPr lang="en-US" b="0" dirty="0" err="1"/>
              <a:t>beg.n</a:t>
            </a:r>
            <a:r>
              <a:rPr lang="en-US" b="0" dirty="0"/>
              <a:t> matches any of these. The question mark is used for an optional prior character. So s? means with or without the s. So this pattern will match both woodchuck and woodchucks. The two Kleene operators, * and +, named after Stephen Kleene.  So o* means 0 or more </a:t>
            </a:r>
            <a:r>
              <a:rPr lang="en-US" b="0" dirty="0" err="1"/>
              <a:t>os</a:t>
            </a:r>
            <a:r>
              <a:rPr lang="en-US" b="0" dirty="0"/>
              <a:t>.  So we have the initial t, followed by zero or o's. So t Is the initial t followed by zero o's, to is the initial t followed by 1 o, and so on.  Kleene + is a slight modification, it just means 1 or more of the prior character. So this pattern matches a 1 followed by one or more o's.  </a:t>
            </a:r>
          </a:p>
        </p:txBody>
      </p:sp>
    </p:spTree>
    <p:extLst>
      <p:ext uri="{BB962C8B-B14F-4D97-AF65-F5344CB8AC3E}">
        <p14:creationId xmlns:p14="http://schemas.microsoft.com/office/powerpoint/2010/main" val="1874545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1B422F39-6D47-7E4A-B2A9-7EB2D50CD805}" type="slidenum">
              <a:rPr lang="en-US"/>
              <a:pPr/>
              <a:t>9</a:t>
            </a:fld>
            <a:endParaRPr lang="en-US"/>
          </a:p>
        </p:txBody>
      </p:sp>
      <p:sp>
        <p:nvSpPr>
          <p:cNvPr id="78851" name="Rectangle 2"/>
          <p:cNvSpPr>
            <a:spLocks noGrp="1" noRot="1" noChangeAspect="1" noChangeArrowheads="1" noTextEdit="1"/>
          </p:cNvSpPr>
          <p:nvPr>
            <p:ph type="sldImg"/>
          </p:nvPr>
        </p:nvSpPr>
        <p:spPr>
          <a:solidFill>
            <a:srgbClr val="FFFFFF"/>
          </a:solidFill>
          <a:ln/>
        </p:spPr>
      </p:sp>
      <p:sp>
        <p:nvSpPr>
          <p:cNvPr id="78852"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r>
              <a:rPr lang="en-US" b="1" dirty="0"/>
              <a:t>And finally, two special characters that are about lines: The carat matches the start of the line, and the $ matches the end of the line.  So carat [A-Z] means "a capital letter at the start of a line" (the carat has different meanings depending on placement;  if we put the carat inside the square brackets, instead of meaning start, it means negation).  Finally, we saw that dot means any character, so how do we refer to a literal period?  By using the backslash command.  Backlash period means a literally period.  So \.$ matches a period at the end of a line.  While just .$ matches anything at the end of </a:t>
            </a:r>
            <a:r>
              <a:rPr lang="en-US" b="1" dirty="0" smtClean="0"/>
              <a:t>the line.</a:t>
            </a:r>
            <a:endParaRPr lang="en-US" b="1" dirty="0"/>
          </a:p>
        </p:txBody>
      </p:sp>
    </p:spTree>
    <p:extLst>
      <p:ext uri="{BB962C8B-B14F-4D97-AF65-F5344CB8AC3E}">
        <p14:creationId xmlns:p14="http://schemas.microsoft.com/office/powerpoint/2010/main" val="1206674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
        <p:nvSpPr>
          <p:cNvPr id="11" name="Rectangle 10"/>
          <p:cNvSpPr/>
          <p:nvPr userDrawn="1"/>
        </p:nvSpPr>
        <p:spPr>
          <a:xfrm rot="16200000">
            <a:off x="-2549264" y="2474314"/>
            <a:ext cx="5143502" cy="19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312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80275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2"/>
            <a:ext cx="7543800" cy="680397"/>
          </a:xfrm>
        </p:spPr>
        <p:txBody>
          <a:bodyPr/>
          <a:lstStyle/>
          <a:p>
            <a:r>
              <a:rPr lang="en-US" dirty="0"/>
              <a:t>Click to edit Master title style</a:t>
            </a:r>
          </a:p>
        </p:txBody>
      </p:sp>
      <p:sp>
        <p:nvSpPr>
          <p:cNvPr id="3" name="Content Placeholder 2"/>
          <p:cNvSpPr>
            <a:spLocks noGrp="1"/>
          </p:cNvSpPr>
          <p:nvPr>
            <p:ph idx="1"/>
          </p:nvPr>
        </p:nvSpPr>
        <p:spPr>
          <a:xfrm>
            <a:off x="822960" y="1200150"/>
            <a:ext cx="7543801" cy="3429000"/>
          </a:xfrm>
        </p:spPr>
        <p:txBody>
          <a:bodyPr/>
          <a:lstStyle>
            <a:lvl1pPr marL="7938" indent="-7938">
              <a:tabLst/>
              <a:defRPr sz="2800" baseline="0"/>
            </a:lvl1pPr>
            <a:lvl2pPr marL="404813" indent="-254000">
              <a:tabLst/>
              <a:defRPr sz="2400" baseline="0"/>
            </a:lvl2pPr>
            <a:lvl3pPr marL="515938" indent="-228600">
              <a:tabLst/>
              <a:defRPr sz="2000" baseline="0"/>
            </a:lvl3pPr>
            <a:lvl4pPr marL="690563" indent="-265113">
              <a:tabLst/>
              <a:defRPr sz="1600" baseline="0"/>
            </a:lvl4pPr>
            <a:lvl5pPr marL="801688" indent="-239713">
              <a:tabLst/>
              <a:defRPr sz="1400"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2/10/2025</a:t>
            </a:fld>
            <a:endParaRPr lang="en-US"/>
          </a:p>
        </p:txBody>
      </p:sp>
      <p:sp>
        <p:nvSpPr>
          <p:cNvPr id="5" name="Footer Placeholder 4"/>
          <p:cNvSpPr>
            <a:spLocks noGrp="1"/>
          </p:cNvSpPr>
          <p:nvPr>
            <p:ph type="ftr" sz="quarter" idx="11"/>
          </p:nvPr>
        </p:nvSpPr>
        <p:spPr>
          <a:xfrm>
            <a:off x="2764640" y="5029201"/>
            <a:ext cx="3617103" cy="89483"/>
          </a:xfrm>
        </p:spPr>
        <p:txBody>
          <a:bodyPr/>
          <a:lstStyle>
            <a:lvl1pPr>
              <a:defRPr sz="600">
                <a:solidFill>
                  <a:schemeClr val="tx1"/>
                </a:solidFill>
              </a:defRPr>
            </a:lvl1pPr>
          </a:lstStyle>
          <a:p>
            <a:r>
              <a:rPr lang="en-US" dirty="0"/>
              <a:t>Slides adapted from Jure </a:t>
            </a:r>
            <a:r>
              <a:rPr lang="en-US" dirty="0" err="1"/>
              <a:t>Leskovec</a:t>
            </a:r>
            <a:endParaRPr lang="en-US" sz="525"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2757257237"/>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CDC23-E565-C848-9AF6-12BD09C53D91}" type="datetimeFigureOut">
              <a:rPr lang="en-US" smtClean="0"/>
              <a:t>2/10/2025</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rot="16200000">
            <a:off x="-2556759" y="2481809"/>
            <a:ext cx="5143502" cy="1798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rot="16200000" flipV="1">
            <a:off x="-2472584" y="2548889"/>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045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3"/>
            <a:ext cx="3703320" cy="30175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t>2/10/2025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935320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t>2/10/2025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123705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60419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CDC23-E565-C848-9AF6-12BD09C53D91}" type="datetimeFigureOut">
              <a:rPr lang="en-US" smtClean="0"/>
              <a:t>2/10/2025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8475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548640"/>
            <a:ext cx="5009393"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5" y="4844840"/>
            <a:ext cx="1963883" cy="273844"/>
          </a:xfrm>
        </p:spPr>
        <p:txBody>
          <a:bodyPr/>
          <a:lstStyle>
            <a:lvl1pPr algn="l">
              <a:defRPr/>
            </a:lvl1pPr>
          </a:lstStyle>
          <a:p>
            <a:fld id="{240CDC23-E565-C848-9AF6-12BD09C53D91}" type="datetimeFigureOut">
              <a:rPr lang="en-US" smtClean="0"/>
              <a:t>2/10/2025</a:t>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346164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2/10/2025</a:t>
            </a:fld>
            <a:r>
              <a:rPr lang="en-US" dirty="0" err="1"/>
              <a:t>sss</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Slides adapted from Jure </a:t>
            </a:r>
            <a:r>
              <a:rPr lang="en-US" dirty="0" err="1"/>
              <a:t>Leskovec</a:t>
            </a:r>
            <a:endParaRPr lang="en-US" sz="600"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1267728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24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675"/>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2855181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2518606" y="2473636"/>
            <a:ext cx="5143502" cy="196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384301"/>
            <a:ext cx="7543801"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2" y="4844840"/>
            <a:ext cx="1854203" cy="273844"/>
          </a:xfrm>
          <a:prstGeom prst="rect">
            <a:avLst/>
          </a:prstGeom>
        </p:spPr>
        <p:txBody>
          <a:bodyPr vert="horz" lIns="91440" tIns="45720" rIns="91440" bIns="45720" rtlCol="0" anchor="ctr"/>
          <a:lstStyle>
            <a:lvl1pPr algn="l">
              <a:defRPr sz="675">
                <a:solidFill>
                  <a:srgbClr val="FFFFFF"/>
                </a:solidFill>
              </a:defRPr>
            </a:lvl1pPr>
          </a:lstStyle>
          <a:p>
            <a:fld id="{240CDC23-E565-C848-9AF6-12BD09C53D91}" type="datetimeFigureOut">
              <a:rPr lang="en-US" smtClean="0"/>
              <a:t>2/10/2025</a:t>
            </a:fld>
            <a:endParaRPr lang="en-US"/>
          </a:p>
        </p:txBody>
      </p:sp>
      <p:sp>
        <p:nvSpPr>
          <p:cNvPr id="5" name="Footer Placeholder 4"/>
          <p:cNvSpPr>
            <a:spLocks noGrp="1"/>
          </p:cNvSpPr>
          <p:nvPr>
            <p:ph type="ftr" sz="quarter" idx="3"/>
          </p:nvPr>
        </p:nvSpPr>
        <p:spPr>
          <a:xfrm>
            <a:off x="2764640" y="4844840"/>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5" y="4844840"/>
            <a:ext cx="984019" cy="273844"/>
          </a:xfrm>
          <a:prstGeom prst="rect">
            <a:avLst/>
          </a:prstGeom>
        </p:spPr>
        <p:txBody>
          <a:bodyPr vert="horz" lIns="91440" tIns="45720" rIns="91440" bIns="45720" rtlCol="0" anchor="ctr"/>
          <a:lstStyle>
            <a:lvl1pPr algn="r">
              <a:defRPr sz="788">
                <a:solidFill>
                  <a:srgbClr val="FFFFFF"/>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39741941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02" r:id="rId10"/>
    <p:sldLayoutId id="2147483709" r:id="rId11"/>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fontScale="90000"/>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746440" y="57150"/>
            <a:ext cx="5009393" cy="16916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Regular Expressions</a:t>
            </a: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82848677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609600" y="119702"/>
            <a:ext cx="8153400" cy="680397"/>
          </a:xfrm>
        </p:spPr>
        <p:txBody>
          <a:bodyPr>
            <a:normAutofit/>
          </a:bodyPr>
          <a:lstStyle/>
          <a:p>
            <a:r>
              <a:rPr lang="en-US" sz="3600" dirty="0"/>
              <a:t>A note about Python regular expressions</a:t>
            </a:r>
            <a:endParaRPr lang="en-US" dirty="0"/>
          </a:p>
        </p:txBody>
      </p:sp>
      <p:sp>
        <p:nvSpPr>
          <p:cNvPr id="90115" name="Content Placeholder 2"/>
          <p:cNvSpPr>
            <a:spLocks noGrp="1"/>
          </p:cNvSpPr>
          <p:nvPr>
            <p:ph idx="1"/>
          </p:nvPr>
        </p:nvSpPr>
        <p:spPr>
          <a:xfrm>
            <a:off x="609600" y="1021192"/>
            <a:ext cx="7924800" cy="4002606"/>
          </a:xfrm>
        </p:spPr>
        <p:txBody>
          <a:bodyPr>
            <a:noAutofit/>
          </a:bodyPr>
          <a:lstStyle/>
          <a:p>
            <a:pPr lvl="1"/>
            <a:r>
              <a:rPr lang="en-US" sz="2800" dirty="0">
                <a:latin typeface="Calibri" panose="020F0502020204030204" pitchFamily="34" charset="0"/>
                <a:cs typeface="Calibri" panose="020F0502020204030204" pitchFamily="34" charset="0"/>
              </a:rPr>
              <a:t>Regex and Python both use backslash "</a:t>
            </a:r>
            <a:r>
              <a:rPr lang="en-US" sz="2800" dirty="0">
                <a:latin typeface="Courier" pitchFamily="2" charset="0"/>
                <a:cs typeface="Calibri" panose="020F0502020204030204" pitchFamily="34" charset="0"/>
              </a:rPr>
              <a:t>\</a:t>
            </a:r>
            <a:r>
              <a:rPr lang="en-US" sz="2800" dirty="0">
                <a:latin typeface="Calibri" panose="020F0502020204030204" pitchFamily="34" charset="0"/>
                <a:cs typeface="Calibri" panose="020F0502020204030204" pitchFamily="34" charset="0"/>
              </a:rPr>
              <a:t>" for special characters. You </a:t>
            </a:r>
            <a:r>
              <a:rPr lang="en-US" sz="2800">
                <a:latin typeface="Calibri" panose="020F0502020204030204" pitchFamily="34" charset="0"/>
                <a:cs typeface="Calibri" panose="020F0502020204030204" pitchFamily="34" charset="0"/>
              </a:rPr>
              <a:t>must type extra </a:t>
            </a:r>
            <a:r>
              <a:rPr lang="en-US" sz="2800" dirty="0">
                <a:latin typeface="Calibri" panose="020F0502020204030204" pitchFamily="34" charset="0"/>
                <a:cs typeface="Calibri" panose="020F0502020204030204" pitchFamily="34" charset="0"/>
              </a:rPr>
              <a:t>backslashes!</a:t>
            </a:r>
          </a:p>
          <a:p>
            <a:pPr lvl="2"/>
            <a:r>
              <a:rPr lang="en-US" sz="2400" dirty="0">
                <a:latin typeface="Courier" pitchFamily="2" charset="0"/>
                <a:cs typeface="Calibri" panose="020F0502020204030204" pitchFamily="34" charset="0"/>
              </a:rPr>
              <a:t>"\\d+"</a:t>
            </a:r>
            <a:r>
              <a:rPr lang="en-US" sz="2400" dirty="0">
                <a:latin typeface="Calibri" panose="020F0502020204030204" pitchFamily="34" charset="0"/>
                <a:cs typeface="Calibri" panose="020F0502020204030204" pitchFamily="34" charset="0"/>
              </a:rPr>
              <a:t>  to search for 1 or more digits</a:t>
            </a:r>
          </a:p>
          <a:p>
            <a:pPr lvl="2"/>
            <a:r>
              <a:rPr lang="en-US" sz="2400" dirty="0">
                <a:latin typeface="Courier" pitchFamily="2" charset="0"/>
                <a:cs typeface="Calibri" panose="020F0502020204030204" pitchFamily="34" charset="0"/>
              </a:rPr>
              <a:t>"\n" </a:t>
            </a:r>
            <a:r>
              <a:rPr lang="en-US" sz="2400" dirty="0">
                <a:latin typeface="Calibri" panose="020F0502020204030204" pitchFamily="34" charset="0"/>
                <a:cs typeface="Calibri" panose="020F0502020204030204" pitchFamily="34" charset="0"/>
              </a:rPr>
              <a:t>in Python means the "newline" character, not a "slash" followed by an "n". Need </a:t>
            </a:r>
            <a:r>
              <a:rPr lang="en-US" sz="2400" dirty="0">
                <a:latin typeface="Courier" pitchFamily="2" charset="0"/>
                <a:cs typeface="Calibri" panose="020F0502020204030204" pitchFamily="34" charset="0"/>
              </a:rPr>
              <a:t>"\\n"</a:t>
            </a:r>
            <a:r>
              <a:rPr lang="en-US" sz="2400" dirty="0">
                <a:latin typeface="Calibri" panose="020F0502020204030204" pitchFamily="34" charset="0"/>
                <a:cs typeface="Calibri" panose="020F0502020204030204" pitchFamily="34" charset="0"/>
              </a:rPr>
              <a:t> for two characters.</a:t>
            </a:r>
          </a:p>
          <a:p>
            <a:pPr lvl="1"/>
            <a:r>
              <a:rPr lang="en-US" sz="2800" dirty="0">
                <a:latin typeface="Calibri" panose="020F0502020204030204" pitchFamily="34" charset="0"/>
                <a:cs typeface="Calibri" panose="020F0502020204030204" pitchFamily="34" charset="0"/>
              </a:rPr>
              <a:t>Instead: use Python's </a:t>
            </a:r>
            <a:r>
              <a:rPr lang="en-US" sz="2800" b="1" dirty="0">
                <a:latin typeface="Calibri" panose="020F0502020204030204" pitchFamily="34" charset="0"/>
                <a:cs typeface="Calibri" panose="020F0502020204030204" pitchFamily="34" charset="0"/>
              </a:rPr>
              <a:t>raw string notation </a:t>
            </a:r>
            <a:r>
              <a:rPr lang="en-US" sz="2800" dirty="0">
                <a:latin typeface="Calibri" panose="020F0502020204030204" pitchFamily="34" charset="0"/>
                <a:cs typeface="Calibri" panose="020F0502020204030204" pitchFamily="34" charset="0"/>
              </a:rPr>
              <a:t>for regex:</a:t>
            </a:r>
          </a:p>
          <a:p>
            <a:pPr lvl="2"/>
            <a:r>
              <a:rPr lang="en-US" sz="2400" dirty="0">
                <a:latin typeface="Courier" pitchFamily="2" charset="0"/>
                <a:cs typeface="Calibri" panose="020F0502020204030204" pitchFamily="34" charset="0"/>
              </a:rPr>
              <a:t>r"[</a:t>
            </a:r>
            <a:r>
              <a:rPr lang="en-US" sz="2400" dirty="0" err="1">
                <a:latin typeface="Courier" pitchFamily="2" charset="0"/>
                <a:cs typeface="Calibri" panose="020F0502020204030204" pitchFamily="34" charset="0"/>
              </a:rPr>
              <a:t>tT</a:t>
            </a:r>
            <a:r>
              <a:rPr lang="en-US" sz="2400" dirty="0">
                <a:latin typeface="Courier" pitchFamily="2" charset="0"/>
                <a:cs typeface="Calibri" panose="020F0502020204030204" pitchFamily="34" charset="0"/>
              </a:rPr>
              <a:t>]he"</a:t>
            </a:r>
          </a:p>
          <a:p>
            <a:pPr lvl="2"/>
            <a:r>
              <a:rPr lang="en-US" sz="2400" dirty="0">
                <a:latin typeface="Courier" pitchFamily="2" charset="0"/>
                <a:cs typeface="Calibri" panose="020F0502020204030204" pitchFamily="34" charset="0"/>
              </a:rPr>
              <a:t>r"\d+"</a:t>
            </a:r>
            <a:r>
              <a:rPr lang="en-US" sz="2400" dirty="0">
                <a:latin typeface="Calibri" panose="020F0502020204030204" pitchFamily="34" charset="0"/>
                <a:cs typeface="Calibri" panose="020F0502020204030204" pitchFamily="34" charset="0"/>
              </a:rPr>
              <a:t> matches one or more digits</a:t>
            </a:r>
          </a:p>
          <a:p>
            <a:pPr lvl="3"/>
            <a:r>
              <a:rPr lang="en-US" sz="2000" dirty="0">
                <a:latin typeface="Calibri" panose="020F0502020204030204" pitchFamily="34" charset="0"/>
                <a:cs typeface="Calibri" panose="020F0502020204030204" pitchFamily="34" charset="0"/>
              </a:rPr>
              <a:t>instead of </a:t>
            </a:r>
            <a:r>
              <a:rPr lang="en-US" sz="2000" dirty="0">
                <a:latin typeface="Courier" pitchFamily="2" charset="0"/>
                <a:cs typeface="Calibri" panose="020F0502020204030204" pitchFamily="34" charset="0"/>
              </a:rPr>
              <a:t>"\\d+"</a:t>
            </a:r>
            <a:endParaRPr lang="en-US" sz="2000" dirty="0">
              <a:latin typeface="Calibri" panose="020F0502020204030204" pitchFamily="34" charset="0"/>
              <a:cs typeface="Calibri" panose="020F0502020204030204" pitchFamily="34" charset="0"/>
            </a:endParaRPr>
          </a:p>
          <a:p>
            <a:pPr lvl="2"/>
            <a:endParaRPr lang="en-US" sz="2100" dirty="0">
              <a:latin typeface="Calibri" panose="020F0502020204030204" pitchFamily="34" charset="0"/>
              <a:cs typeface="Calibri" panose="020F0502020204030204" pitchFamily="34" charset="0"/>
            </a:endParaRPr>
          </a:p>
          <a:p>
            <a:pPr lvl="2"/>
            <a:endParaRPr lang="en-US" sz="2500" dirty="0">
              <a:latin typeface="Calibri" panose="020F0502020204030204" pitchFamily="34" charset="0"/>
              <a:cs typeface="Calibri" panose="020F0502020204030204" pitchFamily="34" charset="0"/>
            </a:endParaRPr>
          </a:p>
        </p:txBody>
      </p:sp>
      <p:sp>
        <p:nvSpPr>
          <p:cNvPr id="90118" name="Slide Number Placeholder 5"/>
          <p:cNvSpPr>
            <a:spLocks noGrp="1"/>
          </p:cNvSpPr>
          <p:nvPr>
            <p:ph type="sldNum" sz="quarter" idx="12"/>
          </p:nvPr>
        </p:nvSpPr>
        <p:spPr>
          <a:noFill/>
        </p:spPr>
        <p:txBody>
          <a:bodyPr/>
          <a:lstStyle/>
          <a:p>
            <a:fld id="{BB8C8334-E00B-3A45-A77B-332115BBC150}" type="slidenum">
              <a:rPr lang="en-US"/>
              <a:pPr/>
              <a:t>10</a:t>
            </a:fld>
            <a:endParaRPr lang="en-US" dirty="0"/>
          </a:p>
        </p:txBody>
      </p:sp>
    </p:spTree>
    <p:extLst>
      <p:ext uri="{BB962C8B-B14F-4D97-AF65-F5344CB8AC3E}">
        <p14:creationId xmlns:p14="http://schemas.microsoft.com/office/powerpoint/2010/main" val="3235513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dirty="0"/>
              <a:t>The iterative process of writing regex's</a:t>
            </a:r>
          </a:p>
        </p:txBody>
      </p:sp>
      <p:sp>
        <p:nvSpPr>
          <p:cNvPr id="95235" name="Rectangle 3"/>
          <p:cNvSpPr>
            <a:spLocks noGrp="1" noChangeArrowheads="1"/>
          </p:cNvSpPr>
          <p:nvPr>
            <p:ph idx="1"/>
          </p:nvPr>
        </p:nvSpPr>
        <p:spPr>
          <a:xfrm>
            <a:off x="822960" y="971550"/>
            <a:ext cx="7543801" cy="4052248"/>
          </a:xfrm>
        </p:spPr>
        <p:txBody>
          <a:bodyPr>
            <a:normAutofit lnSpcReduction="10000"/>
          </a:bodyPr>
          <a:lstStyle/>
          <a:p>
            <a:pPr eaLnBrk="1" hangingPunct="1"/>
            <a:r>
              <a:rPr lang="en-US" sz="2800" dirty="0"/>
              <a:t>Find me all instances of the word “the” in a text.</a:t>
            </a:r>
          </a:p>
          <a:p>
            <a:pPr eaLnBrk="1" hangingPunct="1"/>
            <a:endParaRPr lang="en-US" sz="2800" dirty="0"/>
          </a:p>
          <a:p>
            <a:pPr marL="457200" lvl="1" indent="0" eaLnBrk="1" hangingPunct="1">
              <a:buNone/>
            </a:pPr>
            <a:r>
              <a:rPr lang="en-US" sz="2800" dirty="0">
                <a:solidFill>
                  <a:srgbClr val="A50021"/>
                </a:solidFill>
                <a:latin typeface="Courier"/>
                <a:cs typeface="Courier"/>
              </a:rPr>
              <a:t>the</a:t>
            </a:r>
          </a:p>
          <a:p>
            <a:pPr marL="800100" lvl="2" indent="0" eaLnBrk="1" hangingPunct="1">
              <a:buNone/>
            </a:pPr>
            <a:r>
              <a:rPr lang="en-US" sz="2800" dirty="0">
                <a:solidFill>
                  <a:srgbClr val="000000"/>
                </a:solidFill>
                <a:latin typeface="Calibri"/>
                <a:cs typeface="Calibri"/>
              </a:rPr>
              <a:t>Misses capitalized examples</a:t>
            </a:r>
          </a:p>
          <a:p>
            <a:pPr marL="800100" lvl="2" indent="0" eaLnBrk="1" hangingPunct="1">
              <a:buNone/>
            </a:pPr>
            <a:endParaRPr lang="en-US" sz="2800" dirty="0">
              <a:solidFill>
                <a:srgbClr val="000000"/>
              </a:solidFill>
              <a:latin typeface="Calibri"/>
              <a:cs typeface="Calibri"/>
            </a:endParaRPr>
          </a:p>
          <a:p>
            <a:pPr marL="457200" lvl="1" indent="0" eaLnBrk="1" hangingPunct="1">
              <a:buNone/>
            </a:pPr>
            <a:r>
              <a:rPr lang="en-US" sz="2800" dirty="0">
                <a:solidFill>
                  <a:srgbClr val="009900"/>
                </a:solidFill>
                <a:latin typeface="Courier"/>
                <a:cs typeface="Courier"/>
              </a:rPr>
              <a:t>[</a:t>
            </a:r>
            <a:r>
              <a:rPr lang="en-US" sz="2800" dirty="0" err="1">
                <a:solidFill>
                  <a:srgbClr val="009900"/>
                </a:solidFill>
                <a:latin typeface="Courier"/>
                <a:cs typeface="Courier"/>
              </a:rPr>
              <a:t>tT</a:t>
            </a:r>
            <a:r>
              <a:rPr lang="en-US" sz="2800" dirty="0">
                <a:solidFill>
                  <a:srgbClr val="009900"/>
                </a:solidFill>
                <a:latin typeface="Courier"/>
                <a:cs typeface="Courier"/>
              </a:rPr>
              <a:t>]he</a:t>
            </a:r>
          </a:p>
          <a:p>
            <a:pPr marL="800100" lvl="2" indent="0" eaLnBrk="1" hangingPunct="1">
              <a:buNone/>
            </a:pPr>
            <a:r>
              <a:rPr lang="en-US" sz="2800" dirty="0">
                <a:latin typeface="Calibri"/>
                <a:cs typeface="Calibri"/>
              </a:rPr>
              <a:t>Incorrectly returns </a:t>
            </a:r>
            <a:r>
              <a:rPr lang="en-US" sz="2800" dirty="0">
                <a:latin typeface="Courier"/>
                <a:cs typeface="Courier"/>
              </a:rPr>
              <a:t>other</a:t>
            </a:r>
            <a:r>
              <a:rPr lang="en-US" sz="2800" dirty="0">
                <a:latin typeface="Calibri"/>
                <a:cs typeface="Calibri"/>
              </a:rPr>
              <a:t> or </a:t>
            </a:r>
            <a:r>
              <a:rPr lang="en-US" sz="2800" dirty="0">
                <a:latin typeface="Courier"/>
                <a:cs typeface="Calibri"/>
              </a:rPr>
              <a:t>T</a:t>
            </a:r>
            <a:r>
              <a:rPr lang="en-US" sz="2800" dirty="0">
                <a:latin typeface="Courier"/>
                <a:cs typeface="Courier"/>
              </a:rPr>
              <a:t>heology</a:t>
            </a:r>
          </a:p>
          <a:p>
            <a:pPr marL="800100" lvl="2" indent="0" eaLnBrk="1" hangingPunct="1">
              <a:buNone/>
            </a:pPr>
            <a:endParaRPr lang="en-US" sz="2800" dirty="0">
              <a:latin typeface="Courier"/>
              <a:cs typeface="Courier"/>
            </a:endParaRPr>
          </a:p>
          <a:p>
            <a:pPr marL="457200" lvl="1" indent="0" eaLnBrk="1" hangingPunct="1">
              <a:buNone/>
            </a:pPr>
            <a:r>
              <a:rPr lang="en-US" sz="2800" dirty="0">
                <a:solidFill>
                  <a:srgbClr val="0066FF"/>
                </a:solidFill>
                <a:latin typeface="Courier"/>
                <a:cs typeface="Courier"/>
              </a:rPr>
              <a:t>\W</a:t>
            </a:r>
            <a:r>
              <a:rPr lang="en-US" sz="2800" dirty="0">
                <a:solidFill>
                  <a:srgbClr val="CC3300"/>
                </a:solidFill>
                <a:latin typeface="Courier"/>
                <a:cs typeface="Courier"/>
              </a:rPr>
              <a:t>[</a:t>
            </a:r>
            <a:r>
              <a:rPr lang="en-US" sz="2800" dirty="0" err="1">
                <a:solidFill>
                  <a:srgbClr val="CC3300"/>
                </a:solidFill>
                <a:latin typeface="Courier"/>
                <a:cs typeface="Courier"/>
              </a:rPr>
              <a:t>tT</a:t>
            </a:r>
            <a:r>
              <a:rPr lang="en-US" sz="2800" dirty="0">
                <a:solidFill>
                  <a:srgbClr val="CC3300"/>
                </a:solidFill>
                <a:latin typeface="Courier"/>
                <a:cs typeface="Courier"/>
              </a:rPr>
              <a:t>]</a:t>
            </a:r>
            <a:r>
              <a:rPr lang="en-US" sz="2800" dirty="0">
                <a:latin typeface="Courier"/>
                <a:cs typeface="Courier"/>
              </a:rPr>
              <a:t>he</a:t>
            </a:r>
            <a:r>
              <a:rPr lang="en-US" sz="2800" dirty="0">
                <a:solidFill>
                  <a:srgbClr val="0066FF"/>
                </a:solidFill>
                <a:latin typeface="Courier"/>
                <a:cs typeface="Courier"/>
              </a:rPr>
              <a:t>\W</a:t>
            </a:r>
          </a:p>
        </p:txBody>
      </p:sp>
    </p:spTree>
    <p:extLst>
      <p:ext uri="{BB962C8B-B14F-4D97-AF65-F5344CB8AC3E}">
        <p14:creationId xmlns:p14="http://schemas.microsoft.com/office/powerpoint/2010/main" val="2740748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23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23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523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52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a:t>False positives and false negatives</a:t>
            </a:r>
          </a:p>
        </p:txBody>
      </p:sp>
      <p:sp>
        <p:nvSpPr>
          <p:cNvPr id="83971" name="Rectangle 3"/>
          <p:cNvSpPr>
            <a:spLocks noGrp="1" noChangeArrowheads="1"/>
          </p:cNvSpPr>
          <p:nvPr>
            <p:ph idx="1"/>
          </p:nvPr>
        </p:nvSpPr>
        <p:spPr>
          <a:xfrm>
            <a:off x="822961" y="1047750"/>
            <a:ext cx="7330440" cy="4095750"/>
          </a:xfrm>
        </p:spPr>
        <p:txBody>
          <a:bodyPr>
            <a:normAutofit/>
          </a:bodyPr>
          <a:lstStyle/>
          <a:p>
            <a:pPr marL="0" indent="0" eaLnBrk="1" hangingPunct="1">
              <a:buNone/>
            </a:pPr>
            <a:r>
              <a:rPr lang="en-US" sz="2800" dirty="0"/>
              <a:t>The process we just went through was based on </a:t>
            </a:r>
            <a:r>
              <a:rPr lang="en-US" sz="2800" dirty="0">
                <a:solidFill>
                  <a:srgbClr val="A50021"/>
                </a:solidFill>
              </a:rPr>
              <a:t>fixing two kinds of errors:</a:t>
            </a:r>
          </a:p>
          <a:p>
            <a:pPr marL="287338" lvl="2" indent="0" eaLnBrk="1" hangingPunct="1">
              <a:buNone/>
            </a:pPr>
            <a:endParaRPr lang="en-US" sz="1600" dirty="0">
              <a:solidFill>
                <a:srgbClr val="A50021"/>
              </a:solidFill>
            </a:endParaRPr>
          </a:p>
          <a:p>
            <a:pPr marL="608076" lvl="1" indent="-457200" eaLnBrk="1" hangingPunct="1">
              <a:buFont typeface="+mj-lt"/>
              <a:buAutoNum type="arabicPeriod"/>
            </a:pPr>
            <a:r>
              <a:rPr lang="en-US" sz="2400" dirty="0"/>
              <a:t>Not matching things that we should have matched (The)</a:t>
            </a:r>
          </a:p>
          <a:p>
            <a:pPr marL="288036" lvl="2" indent="0" eaLnBrk="1" hangingPunct="1">
              <a:buNone/>
            </a:pPr>
            <a:r>
              <a:rPr lang="en-US" sz="2400" b="1" dirty="0">
                <a:solidFill>
                  <a:srgbClr val="A50021"/>
                </a:solidFill>
              </a:rPr>
              <a:t>False negatives</a:t>
            </a:r>
          </a:p>
          <a:p>
            <a:pPr marL="288036" lvl="2" indent="0" eaLnBrk="1" hangingPunct="1">
              <a:buNone/>
            </a:pPr>
            <a:endParaRPr lang="en-US" sz="2400" b="1" dirty="0">
              <a:solidFill>
                <a:srgbClr val="A50021"/>
              </a:solidFill>
            </a:endParaRPr>
          </a:p>
          <a:p>
            <a:pPr marL="608076" lvl="1" indent="-457200" eaLnBrk="1" hangingPunct="1">
              <a:buFont typeface="+mj-lt"/>
              <a:buAutoNum type="arabicPeriod"/>
            </a:pPr>
            <a:r>
              <a:rPr lang="en-US" sz="2400" dirty="0"/>
              <a:t>Matching strings that we should not have matched (</a:t>
            </a:r>
            <a:r>
              <a:rPr lang="en-US" sz="2400" dirty="0">
                <a:solidFill>
                  <a:srgbClr val="A50021"/>
                </a:solidFill>
              </a:rPr>
              <a:t>the</a:t>
            </a:r>
            <a:r>
              <a:rPr lang="en-US" sz="2400" dirty="0"/>
              <a:t>re, </a:t>
            </a:r>
            <a:r>
              <a:rPr lang="en-US" sz="2400" dirty="0">
                <a:solidFill>
                  <a:srgbClr val="A50021"/>
                </a:solidFill>
              </a:rPr>
              <a:t>the</a:t>
            </a:r>
            <a:r>
              <a:rPr lang="en-US" sz="2400" dirty="0"/>
              <a:t>n, o</a:t>
            </a:r>
            <a:r>
              <a:rPr lang="en-US" sz="2400" dirty="0">
                <a:solidFill>
                  <a:srgbClr val="A50021"/>
                </a:solidFill>
              </a:rPr>
              <a:t>the</a:t>
            </a:r>
            <a:r>
              <a:rPr lang="en-US" sz="2400" dirty="0"/>
              <a:t>r)</a:t>
            </a:r>
          </a:p>
          <a:p>
            <a:pPr marL="288036" lvl="2" indent="0" eaLnBrk="1" hangingPunct="1">
              <a:buNone/>
            </a:pPr>
            <a:r>
              <a:rPr lang="en-US" sz="2400" b="1" dirty="0">
                <a:solidFill>
                  <a:srgbClr val="A50021"/>
                </a:solidFill>
              </a:rPr>
              <a:t>False positives</a:t>
            </a:r>
          </a:p>
        </p:txBody>
      </p:sp>
    </p:spTree>
    <p:extLst>
      <p:ext uri="{BB962C8B-B14F-4D97-AF65-F5344CB8AC3E}">
        <p14:creationId xmlns:p14="http://schemas.microsoft.com/office/powerpoint/2010/main" val="58255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a:t>Characterizing work on NLP</a:t>
            </a:r>
          </a:p>
        </p:txBody>
      </p:sp>
      <p:sp>
        <p:nvSpPr>
          <p:cNvPr id="86019" name="Rectangle 3"/>
          <p:cNvSpPr>
            <a:spLocks noGrp="1" noChangeArrowheads="1"/>
          </p:cNvSpPr>
          <p:nvPr>
            <p:ph idx="1"/>
          </p:nvPr>
        </p:nvSpPr>
        <p:spPr>
          <a:xfrm>
            <a:off x="822960" y="1200150"/>
            <a:ext cx="8016240" cy="3429000"/>
          </a:xfrm>
        </p:spPr>
        <p:txBody>
          <a:bodyPr/>
          <a:lstStyle/>
          <a:p>
            <a:pPr marL="0" indent="0">
              <a:buNone/>
            </a:pPr>
            <a:r>
              <a:rPr lang="en-US" sz="2800" dirty="0"/>
              <a:t>In NLP we are always dealing with these kinds of errors.</a:t>
            </a:r>
          </a:p>
          <a:p>
            <a:pPr marL="0" indent="0">
              <a:lnSpc>
                <a:spcPct val="100000"/>
              </a:lnSpc>
              <a:buNone/>
            </a:pPr>
            <a:r>
              <a:rPr lang="en-US" dirty="0"/>
              <a:t>R</a:t>
            </a:r>
            <a:r>
              <a:rPr lang="en-US" sz="2800" dirty="0"/>
              <a:t>educing the error rate for an application often involves two antagonistic efforts: </a:t>
            </a:r>
          </a:p>
          <a:p>
            <a:pPr lvl="1"/>
            <a:r>
              <a:rPr lang="en-US" sz="2400" dirty="0">
                <a:solidFill>
                  <a:srgbClr val="008000"/>
                </a:solidFill>
              </a:rPr>
              <a:t>Increasing coverage (or </a:t>
            </a:r>
            <a:r>
              <a:rPr lang="en-US" sz="2400" i="1" dirty="0">
                <a:solidFill>
                  <a:srgbClr val="008000"/>
                </a:solidFill>
              </a:rPr>
              <a:t>recall</a:t>
            </a:r>
            <a:r>
              <a:rPr lang="en-US" sz="2400" dirty="0">
                <a:solidFill>
                  <a:srgbClr val="008000"/>
                </a:solidFill>
              </a:rPr>
              <a:t>) </a:t>
            </a:r>
            <a:r>
              <a:rPr lang="en-US" sz="2400" dirty="0"/>
              <a:t>(minimizing false negatives).</a:t>
            </a:r>
          </a:p>
          <a:p>
            <a:pPr lvl="1"/>
            <a:r>
              <a:rPr lang="en-US" sz="2400" dirty="0">
                <a:solidFill>
                  <a:srgbClr val="008000"/>
                </a:solidFill>
              </a:rPr>
              <a:t>Increasing accuracy (or </a:t>
            </a:r>
            <a:r>
              <a:rPr lang="en-US" sz="2400" i="1" dirty="0">
                <a:solidFill>
                  <a:srgbClr val="008000"/>
                </a:solidFill>
              </a:rPr>
              <a:t>precision</a:t>
            </a:r>
            <a:r>
              <a:rPr lang="en-US" sz="2400" dirty="0">
                <a:solidFill>
                  <a:srgbClr val="008000"/>
                </a:solidFill>
              </a:rPr>
              <a:t>) </a:t>
            </a:r>
            <a:r>
              <a:rPr lang="en-US" sz="2400" dirty="0"/>
              <a:t>(minimizing false positives)</a:t>
            </a:r>
          </a:p>
        </p:txBody>
      </p:sp>
    </p:spTree>
    <p:extLst>
      <p:ext uri="{BB962C8B-B14F-4D97-AF65-F5344CB8AC3E}">
        <p14:creationId xmlns:p14="http://schemas.microsoft.com/office/powerpoint/2010/main" val="2926071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609600" y="119702"/>
            <a:ext cx="8153400" cy="680397"/>
          </a:xfrm>
        </p:spPr>
        <p:txBody>
          <a:bodyPr>
            <a:normAutofit fontScale="90000"/>
          </a:bodyPr>
          <a:lstStyle/>
          <a:p>
            <a:r>
              <a:rPr lang="en-US" sz="3600" dirty="0"/>
              <a:t>Regular expressions play a surprisingly large role</a:t>
            </a:r>
            <a:endParaRPr lang="en-US" dirty="0"/>
          </a:p>
        </p:txBody>
      </p:sp>
      <p:sp>
        <p:nvSpPr>
          <p:cNvPr id="90115" name="Content Placeholder 2"/>
          <p:cNvSpPr>
            <a:spLocks noGrp="1"/>
          </p:cNvSpPr>
          <p:nvPr>
            <p:ph idx="1"/>
          </p:nvPr>
        </p:nvSpPr>
        <p:spPr>
          <a:xfrm>
            <a:off x="822960" y="1428750"/>
            <a:ext cx="7543801" cy="3200400"/>
          </a:xfrm>
        </p:spPr>
        <p:txBody>
          <a:bodyPr>
            <a:normAutofit/>
          </a:bodyPr>
          <a:lstStyle/>
          <a:p>
            <a:pPr marL="150813" lvl="1" indent="0">
              <a:buNone/>
            </a:pPr>
            <a:r>
              <a:rPr lang="en-US" sz="3000" dirty="0"/>
              <a:t>Widely used in both academics and industry</a:t>
            </a:r>
          </a:p>
          <a:p>
            <a:pPr marL="150813" lvl="1" indent="0">
              <a:buNone/>
            </a:pPr>
            <a:endParaRPr lang="en-US" sz="1500" dirty="0"/>
          </a:p>
          <a:p>
            <a:pPr marL="744538" lvl="2" indent="-457200">
              <a:buFont typeface="+mj-lt"/>
              <a:buAutoNum type="arabicPeriod"/>
            </a:pPr>
            <a:r>
              <a:rPr lang="en-US" sz="2700" dirty="0"/>
              <a:t>Part of most text processing tasks, even for big neural language model pipelines</a:t>
            </a:r>
          </a:p>
          <a:p>
            <a:pPr lvl="3"/>
            <a:r>
              <a:rPr lang="en-US" sz="2700" dirty="0"/>
              <a:t>including text formatting and pre-processing</a:t>
            </a:r>
          </a:p>
          <a:p>
            <a:pPr lvl="3"/>
            <a:endParaRPr lang="en-US" sz="1000" dirty="0"/>
          </a:p>
          <a:p>
            <a:pPr marL="744538" lvl="2" indent="-457200">
              <a:buFont typeface="+mj-lt"/>
              <a:buAutoNum type="arabicPeriod"/>
            </a:pPr>
            <a:r>
              <a:rPr lang="en-US" sz="2700" dirty="0"/>
              <a:t>Very useful for data analysis of any text data</a:t>
            </a:r>
          </a:p>
        </p:txBody>
      </p:sp>
      <p:sp>
        <p:nvSpPr>
          <p:cNvPr id="90118" name="Slide Number Placeholder 5"/>
          <p:cNvSpPr>
            <a:spLocks noGrp="1"/>
          </p:cNvSpPr>
          <p:nvPr>
            <p:ph type="sldNum" sz="quarter" idx="12"/>
          </p:nvPr>
        </p:nvSpPr>
        <p:spPr>
          <a:noFill/>
        </p:spPr>
        <p:txBody>
          <a:bodyPr/>
          <a:lstStyle/>
          <a:p>
            <a:fld id="{BB8C8334-E00B-3A45-A77B-332115BBC150}" type="slidenum">
              <a:rPr lang="en-US"/>
              <a:pPr/>
              <a:t>14</a:t>
            </a:fld>
            <a:endParaRPr lang="en-US"/>
          </a:p>
        </p:txBody>
      </p:sp>
    </p:spTree>
    <p:extLst>
      <p:ext uri="{BB962C8B-B14F-4D97-AF65-F5344CB8AC3E}">
        <p14:creationId xmlns:p14="http://schemas.microsoft.com/office/powerpoint/2010/main" val="2816820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fontScale="90000"/>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779636" y="170242"/>
            <a:ext cx="5009393" cy="648908"/>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Regular Expressions</a:t>
            </a:r>
          </a:p>
        </p:txBody>
      </p:sp>
      <p:sp>
        <p:nvSpPr>
          <p:cNvPr id="2" name="Text Placeholder 1">
            <a:extLst>
              <a:ext uri="{FF2B5EF4-FFF2-40B4-BE49-F238E27FC236}">
                <a16:creationId xmlns:a16="http://schemas.microsoft.com/office/drawing/2014/main" id="{37BD3B14-D265-A74B-80D1-0D065A287D43}"/>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85909202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fontScale="90000"/>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657600" y="209550"/>
            <a:ext cx="5009393" cy="16916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More Regular Expressions: Substitutions and ELIZA</a:t>
            </a: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2854040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FF0D-4852-8048-A9B1-C3391943242A}"/>
              </a:ext>
            </a:extLst>
          </p:cNvPr>
          <p:cNvSpPr>
            <a:spLocks noGrp="1"/>
          </p:cNvSpPr>
          <p:nvPr>
            <p:ph type="title"/>
          </p:nvPr>
        </p:nvSpPr>
        <p:spPr/>
        <p:txBody>
          <a:bodyPr/>
          <a:lstStyle/>
          <a:p>
            <a:r>
              <a:rPr lang="en-US" dirty="0"/>
              <a:t>Substitutions</a:t>
            </a:r>
          </a:p>
        </p:txBody>
      </p:sp>
      <p:sp>
        <p:nvSpPr>
          <p:cNvPr id="3" name="Content Placeholder 2">
            <a:extLst>
              <a:ext uri="{FF2B5EF4-FFF2-40B4-BE49-F238E27FC236}">
                <a16:creationId xmlns:a16="http://schemas.microsoft.com/office/drawing/2014/main" id="{586C7D4C-A915-2641-A45A-49F4CB7C1475}"/>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Substitution in Python and UNIX commands:</a:t>
            </a:r>
          </a:p>
          <a:p>
            <a:endParaRPr lang="en-US" dirty="0">
              <a:latin typeface="Courier" pitchFamily="2" charset="0"/>
            </a:endParaRPr>
          </a:p>
          <a:p>
            <a:r>
              <a:rPr lang="en-US" dirty="0">
                <a:latin typeface="Courier" pitchFamily="2" charset="0"/>
              </a:rPr>
              <a:t>s/regexp1/pattern/ </a:t>
            </a:r>
          </a:p>
          <a:p>
            <a:r>
              <a:rPr lang="en-US" dirty="0">
                <a:latin typeface="Calibri" panose="020F0502020204030204" pitchFamily="34" charset="0"/>
                <a:cs typeface="Calibri" panose="020F0502020204030204" pitchFamily="34" charset="0"/>
              </a:rPr>
              <a:t>e.g.:</a:t>
            </a:r>
          </a:p>
          <a:p>
            <a:r>
              <a:rPr lang="en-US" dirty="0">
                <a:latin typeface="Courier" pitchFamily="2" charset="0"/>
              </a:rPr>
              <a:t>s/</a:t>
            </a:r>
            <a:r>
              <a:rPr lang="en-US" dirty="0" err="1">
                <a:latin typeface="Courier" pitchFamily="2" charset="0"/>
              </a:rPr>
              <a:t>colour</a:t>
            </a:r>
            <a:r>
              <a:rPr lang="en-US" dirty="0">
                <a:latin typeface="Courier" pitchFamily="2" charset="0"/>
              </a:rPr>
              <a:t>/color/ </a:t>
            </a:r>
          </a:p>
          <a:p>
            <a:endParaRPr lang="en-US" dirty="0"/>
          </a:p>
        </p:txBody>
      </p:sp>
    </p:spTree>
    <p:extLst>
      <p:ext uri="{BB962C8B-B14F-4D97-AF65-F5344CB8AC3E}">
        <p14:creationId xmlns:p14="http://schemas.microsoft.com/office/powerpoint/2010/main" val="124974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FF0D-4852-8048-A9B1-C3391943242A}"/>
              </a:ext>
            </a:extLst>
          </p:cNvPr>
          <p:cNvSpPr>
            <a:spLocks noGrp="1"/>
          </p:cNvSpPr>
          <p:nvPr>
            <p:ph type="title"/>
          </p:nvPr>
        </p:nvSpPr>
        <p:spPr/>
        <p:txBody>
          <a:bodyPr/>
          <a:lstStyle/>
          <a:p>
            <a:r>
              <a:rPr lang="en-US" dirty="0"/>
              <a:t>Capture Groups</a:t>
            </a:r>
          </a:p>
        </p:txBody>
      </p:sp>
      <p:sp>
        <p:nvSpPr>
          <p:cNvPr id="3" name="Content Placeholder 2">
            <a:extLst>
              <a:ext uri="{FF2B5EF4-FFF2-40B4-BE49-F238E27FC236}">
                <a16:creationId xmlns:a16="http://schemas.microsoft.com/office/drawing/2014/main" id="{586C7D4C-A915-2641-A45A-49F4CB7C1475}"/>
              </a:ext>
            </a:extLst>
          </p:cNvPr>
          <p:cNvSpPr>
            <a:spLocks noGrp="1"/>
          </p:cNvSpPr>
          <p:nvPr>
            <p:ph idx="1"/>
          </p:nvPr>
        </p:nvSpPr>
        <p:spPr>
          <a:xfrm>
            <a:off x="822960" y="1200150"/>
            <a:ext cx="7863840" cy="3429000"/>
          </a:xfrm>
        </p:spPr>
        <p:txBody>
          <a:bodyPr/>
          <a:lstStyle/>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Say we want to put angles around all numbers:</a:t>
            </a:r>
          </a:p>
          <a:p>
            <a:pPr marL="219456" lvl="1" indent="0">
              <a:buNone/>
            </a:pPr>
            <a:r>
              <a:rPr lang="en-US" sz="2800" i="1" dirty="0"/>
              <a:t>           </a:t>
            </a:r>
            <a:r>
              <a:rPr lang="en-US" sz="2800" i="1" dirty="0">
                <a:highlight>
                  <a:srgbClr val="C0C0C0"/>
                </a:highlight>
              </a:rPr>
              <a:t>the 35 boxes</a:t>
            </a:r>
            <a:r>
              <a:rPr lang="en-US" sz="2800" i="1" dirty="0"/>
              <a:t> </a:t>
            </a:r>
            <a:r>
              <a:rPr lang="en-US" sz="2800" i="1" dirty="0">
                <a:sym typeface="Wingdings" pitchFamily="2" charset="2"/>
              </a:rPr>
              <a:t></a:t>
            </a:r>
            <a:r>
              <a:rPr lang="en-US" sz="2800" dirty="0"/>
              <a:t> </a:t>
            </a:r>
            <a:r>
              <a:rPr lang="en-US" sz="2800" i="1" dirty="0">
                <a:highlight>
                  <a:srgbClr val="C0C0C0"/>
                </a:highlight>
              </a:rPr>
              <a:t>the </a:t>
            </a:r>
            <a:r>
              <a:rPr lang="en-US" sz="2800" dirty="0">
                <a:highlight>
                  <a:srgbClr val="C0C0C0"/>
                </a:highlight>
              </a:rPr>
              <a:t>&lt;</a:t>
            </a:r>
            <a:r>
              <a:rPr lang="en-US" sz="2800" i="1" dirty="0">
                <a:highlight>
                  <a:srgbClr val="C0C0C0"/>
                </a:highlight>
              </a:rPr>
              <a:t>35</a:t>
            </a:r>
            <a:r>
              <a:rPr lang="en-US" sz="2800" dirty="0">
                <a:highlight>
                  <a:srgbClr val="C0C0C0"/>
                </a:highlight>
              </a:rPr>
              <a:t>&gt; </a:t>
            </a:r>
            <a:r>
              <a:rPr lang="en-US" sz="2800" i="1" dirty="0">
                <a:highlight>
                  <a:srgbClr val="C0C0C0"/>
                </a:highlight>
              </a:rPr>
              <a:t>boxes </a:t>
            </a:r>
            <a:endParaRPr lang="en-US" sz="2800" dirty="0">
              <a:highlight>
                <a:srgbClr val="C0C0C0"/>
              </a:highlight>
            </a:endParaRPr>
          </a:p>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Use </a:t>
            </a:r>
            <a:r>
              <a:rPr lang="en-US" dirty="0" err="1">
                <a:latin typeface="Calibri" panose="020F0502020204030204" pitchFamily="34" charset="0"/>
                <a:cs typeface="Calibri" panose="020F0502020204030204" pitchFamily="34" charset="0"/>
              </a:rPr>
              <a:t>parens</a:t>
            </a:r>
            <a:r>
              <a:rPr lang="en-US" dirty="0">
                <a:latin typeface="Calibri" panose="020F0502020204030204" pitchFamily="34" charset="0"/>
                <a:cs typeface="Calibri" panose="020F0502020204030204" pitchFamily="34" charset="0"/>
              </a:rPr>
              <a:t> () to "capture" a pattern into a numbered register (1, 2, 3…)</a:t>
            </a:r>
          </a:p>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Use \1  to refer to the contents of the register</a:t>
            </a:r>
          </a:p>
          <a:p>
            <a:pPr marL="219456" lvl="1" indent="0">
              <a:buNone/>
            </a:pPr>
            <a:r>
              <a:rPr lang="en-US" sz="3200" dirty="0">
                <a:latin typeface="Courier" pitchFamily="2" charset="0"/>
              </a:rPr>
              <a:t>s/([0-9]+)/&lt;\1&gt;/ </a:t>
            </a:r>
          </a:p>
          <a:p>
            <a:endParaRPr lang="en-US" dirty="0"/>
          </a:p>
        </p:txBody>
      </p:sp>
    </p:spTree>
    <p:extLst>
      <p:ext uri="{BB962C8B-B14F-4D97-AF65-F5344CB8AC3E}">
        <p14:creationId xmlns:p14="http://schemas.microsoft.com/office/powerpoint/2010/main" val="3384975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C25FA-9DD8-6943-8090-55A911091040}"/>
              </a:ext>
            </a:extLst>
          </p:cNvPr>
          <p:cNvSpPr>
            <a:spLocks noGrp="1"/>
          </p:cNvSpPr>
          <p:nvPr>
            <p:ph type="title"/>
          </p:nvPr>
        </p:nvSpPr>
        <p:spPr/>
        <p:txBody>
          <a:bodyPr/>
          <a:lstStyle/>
          <a:p>
            <a:r>
              <a:rPr lang="en-US" dirty="0"/>
              <a:t>Capture groups: multiple registers</a:t>
            </a:r>
          </a:p>
        </p:txBody>
      </p:sp>
      <p:sp>
        <p:nvSpPr>
          <p:cNvPr id="3" name="Content Placeholder 2">
            <a:extLst>
              <a:ext uri="{FF2B5EF4-FFF2-40B4-BE49-F238E27FC236}">
                <a16:creationId xmlns:a16="http://schemas.microsoft.com/office/drawing/2014/main" id="{2EF699C7-9364-4D43-B45A-FA8854ED269E}"/>
              </a:ext>
            </a:extLst>
          </p:cNvPr>
          <p:cNvSpPr>
            <a:spLocks noGrp="1"/>
          </p:cNvSpPr>
          <p:nvPr>
            <p:ph idx="1"/>
          </p:nvPr>
        </p:nvSpPr>
        <p:spPr>
          <a:xfrm>
            <a:off x="822960" y="1200150"/>
            <a:ext cx="7863840" cy="3429000"/>
          </a:xfrm>
        </p:spPr>
        <p:txBody>
          <a:bodyPr/>
          <a:lstStyle/>
          <a:p>
            <a:r>
              <a:rPr lang="en-US" sz="2600" dirty="0">
                <a:latin typeface="Courier" pitchFamily="2" charset="0"/>
              </a:rPr>
              <a:t>/the (.*)er they (.*), the \1er we \2/ </a:t>
            </a:r>
          </a:p>
          <a:p>
            <a:r>
              <a:rPr lang="en-US" dirty="0"/>
              <a:t>Matches</a:t>
            </a:r>
          </a:p>
          <a:p>
            <a:r>
              <a:rPr lang="en-US" i="1" dirty="0"/>
              <a:t>     the </a:t>
            </a:r>
            <a:r>
              <a:rPr lang="en-US" i="1" dirty="0">
                <a:solidFill>
                  <a:srgbClr val="0070C0"/>
                </a:solidFill>
              </a:rPr>
              <a:t>fast</a:t>
            </a:r>
            <a:r>
              <a:rPr lang="en-US" i="1" dirty="0"/>
              <a:t>er they </a:t>
            </a:r>
            <a:r>
              <a:rPr lang="en-US" i="1" dirty="0">
                <a:solidFill>
                  <a:srgbClr val="C00000"/>
                </a:solidFill>
              </a:rPr>
              <a:t>ran</a:t>
            </a:r>
            <a:r>
              <a:rPr lang="en-US" i="1" dirty="0"/>
              <a:t>, the </a:t>
            </a:r>
            <a:r>
              <a:rPr lang="en-US" i="1" dirty="0">
                <a:solidFill>
                  <a:srgbClr val="0070C0"/>
                </a:solidFill>
              </a:rPr>
              <a:t>fast</a:t>
            </a:r>
            <a:r>
              <a:rPr lang="en-US" i="1" dirty="0"/>
              <a:t>er we </a:t>
            </a:r>
            <a:r>
              <a:rPr lang="en-US" i="1" dirty="0">
                <a:solidFill>
                  <a:srgbClr val="C00000"/>
                </a:solidFill>
              </a:rPr>
              <a:t>ran</a:t>
            </a:r>
            <a:r>
              <a:rPr lang="en-US" i="1" dirty="0"/>
              <a:t> </a:t>
            </a:r>
          </a:p>
          <a:p>
            <a:r>
              <a:rPr lang="en-US" i="1" dirty="0"/>
              <a:t>But not</a:t>
            </a:r>
          </a:p>
          <a:p>
            <a:r>
              <a:rPr lang="en-US" i="1" dirty="0"/>
              <a:t>     the </a:t>
            </a:r>
            <a:r>
              <a:rPr lang="en-US" i="1" dirty="0">
                <a:solidFill>
                  <a:srgbClr val="0070C0"/>
                </a:solidFill>
              </a:rPr>
              <a:t>fast</a:t>
            </a:r>
            <a:r>
              <a:rPr lang="en-US" i="1" dirty="0"/>
              <a:t>er they </a:t>
            </a:r>
            <a:r>
              <a:rPr lang="en-US" i="1" dirty="0">
                <a:solidFill>
                  <a:srgbClr val="C00000"/>
                </a:solidFill>
              </a:rPr>
              <a:t>ran</a:t>
            </a:r>
            <a:r>
              <a:rPr lang="en-US" i="1" dirty="0"/>
              <a:t>, the </a:t>
            </a:r>
            <a:r>
              <a:rPr lang="en-US" i="1" dirty="0">
                <a:solidFill>
                  <a:srgbClr val="0070C0"/>
                </a:solidFill>
              </a:rPr>
              <a:t>fast</a:t>
            </a:r>
            <a:r>
              <a:rPr lang="en-US" i="1" dirty="0"/>
              <a:t>er we ate </a:t>
            </a:r>
            <a:endParaRPr lang="en-US" dirty="0"/>
          </a:p>
          <a:p>
            <a:endParaRPr lang="en-US" dirty="0"/>
          </a:p>
        </p:txBody>
      </p:sp>
    </p:spTree>
    <p:extLst>
      <p:ext uri="{BB962C8B-B14F-4D97-AF65-F5344CB8AC3E}">
        <p14:creationId xmlns:p14="http://schemas.microsoft.com/office/powerpoint/2010/main" val="1162389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609600" y="119702"/>
            <a:ext cx="8153400" cy="680397"/>
          </a:xfrm>
        </p:spPr>
        <p:txBody>
          <a:bodyPr>
            <a:normAutofit/>
          </a:bodyPr>
          <a:lstStyle/>
          <a:p>
            <a:r>
              <a:rPr lang="en-US" sz="3600" dirty="0"/>
              <a:t>Regular expressions are used everywhere</a:t>
            </a:r>
            <a:endParaRPr lang="en-US" dirty="0"/>
          </a:p>
        </p:txBody>
      </p:sp>
      <p:sp>
        <p:nvSpPr>
          <p:cNvPr id="90115" name="Content Placeholder 2"/>
          <p:cNvSpPr>
            <a:spLocks noGrp="1"/>
          </p:cNvSpPr>
          <p:nvPr>
            <p:ph idx="1"/>
          </p:nvPr>
        </p:nvSpPr>
        <p:spPr/>
        <p:txBody>
          <a:bodyPr>
            <a:normAutofit/>
          </a:bodyPr>
          <a:lstStyle/>
          <a:p>
            <a:pPr lvl="1"/>
            <a:r>
              <a:rPr lang="en-US" sz="2800" dirty="0"/>
              <a:t>Part of every text processing task</a:t>
            </a:r>
          </a:p>
          <a:p>
            <a:pPr lvl="2"/>
            <a:r>
              <a:rPr lang="en-US" sz="2400" dirty="0"/>
              <a:t>Not a general NLP solution (for that we use large NLP systems we will see in later lectures)</a:t>
            </a:r>
          </a:p>
          <a:p>
            <a:pPr lvl="2"/>
            <a:r>
              <a:rPr lang="en-US" sz="2400" dirty="0"/>
              <a:t>But very useful as part of those systems (e.g., for pre-processing or text formatting)</a:t>
            </a:r>
          </a:p>
          <a:p>
            <a:pPr lvl="1"/>
            <a:r>
              <a:rPr lang="en-US" sz="2800" dirty="0"/>
              <a:t>Necessary for data analysis of text data</a:t>
            </a:r>
          </a:p>
          <a:p>
            <a:pPr lvl="1"/>
            <a:r>
              <a:rPr lang="en-US" sz="2800" dirty="0"/>
              <a:t>A widely used tool in industry and academics</a:t>
            </a:r>
          </a:p>
        </p:txBody>
      </p:sp>
      <p:sp>
        <p:nvSpPr>
          <p:cNvPr id="90118" name="Slide Number Placeholder 5"/>
          <p:cNvSpPr>
            <a:spLocks noGrp="1"/>
          </p:cNvSpPr>
          <p:nvPr>
            <p:ph type="sldNum" sz="quarter" idx="12"/>
          </p:nvPr>
        </p:nvSpPr>
        <p:spPr>
          <a:noFill/>
        </p:spPr>
        <p:txBody>
          <a:bodyPr/>
          <a:lstStyle/>
          <a:p>
            <a:fld id="{BB8C8334-E00B-3A45-A77B-332115BBC150}" type="slidenum">
              <a:rPr lang="en-US"/>
              <a:pPr/>
              <a:t>2</a:t>
            </a:fld>
            <a:endParaRPr lang="en-US"/>
          </a:p>
        </p:txBody>
      </p:sp>
    </p:spTree>
    <p:extLst>
      <p:ext uri="{BB962C8B-B14F-4D97-AF65-F5344CB8AC3E}">
        <p14:creationId xmlns:p14="http://schemas.microsoft.com/office/powerpoint/2010/main" val="165775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D9020-F9BD-3845-90F1-E9845365B8A8}"/>
              </a:ext>
            </a:extLst>
          </p:cNvPr>
          <p:cNvSpPr>
            <a:spLocks noGrp="1"/>
          </p:cNvSpPr>
          <p:nvPr>
            <p:ph type="title"/>
          </p:nvPr>
        </p:nvSpPr>
        <p:spPr/>
        <p:txBody>
          <a:bodyPr/>
          <a:lstStyle/>
          <a:p>
            <a:r>
              <a:rPr lang="en-US" dirty="0"/>
              <a:t>But suppose we don't want to capture?</a:t>
            </a:r>
          </a:p>
        </p:txBody>
      </p:sp>
      <p:sp>
        <p:nvSpPr>
          <p:cNvPr id="3" name="Content Placeholder 2">
            <a:extLst>
              <a:ext uri="{FF2B5EF4-FFF2-40B4-BE49-F238E27FC236}">
                <a16:creationId xmlns:a16="http://schemas.microsoft.com/office/drawing/2014/main" id="{B177A1F5-E883-8041-A08E-E9AE2DCA089F}"/>
              </a:ext>
            </a:extLst>
          </p:cNvPr>
          <p:cNvSpPr>
            <a:spLocks noGrp="1"/>
          </p:cNvSpPr>
          <p:nvPr>
            <p:ph idx="1"/>
          </p:nvPr>
        </p:nvSpPr>
        <p:spPr>
          <a:xfrm>
            <a:off x="822960" y="1200150"/>
            <a:ext cx="8168640" cy="3733800"/>
          </a:xfrm>
        </p:spPr>
        <p:txBody>
          <a:bodyPr>
            <a:normAutofit/>
          </a:bodyPr>
          <a:lstStyle/>
          <a:p>
            <a:pPr marL="0" indent="0">
              <a:buNone/>
            </a:pPr>
            <a:r>
              <a:rPr lang="en-US" sz="2400" dirty="0"/>
              <a:t>Parentheses have a double function: grouping terms, and capturing</a:t>
            </a:r>
          </a:p>
          <a:p>
            <a:pPr marL="0" indent="0">
              <a:buNone/>
            </a:pPr>
            <a:r>
              <a:rPr lang="en-US" sz="2400" dirty="0"/>
              <a:t>Non-capturing groups: add a ?: after </a:t>
            </a:r>
            <a:r>
              <a:rPr lang="en-US" sz="2400" dirty="0" err="1"/>
              <a:t>paren</a:t>
            </a:r>
            <a:r>
              <a:rPr lang="en-US" sz="2400" dirty="0"/>
              <a:t>:</a:t>
            </a:r>
          </a:p>
          <a:p>
            <a:r>
              <a:rPr lang="en-US" sz="2400" dirty="0">
                <a:solidFill>
                  <a:srgbClr val="1A24F4"/>
                </a:solidFill>
                <a:latin typeface="Courier" pitchFamily="2" charset="0"/>
              </a:rPr>
              <a:t>/(?:</a:t>
            </a:r>
            <a:r>
              <a:rPr lang="en-US" sz="2400" dirty="0" err="1">
                <a:solidFill>
                  <a:srgbClr val="1A24F4"/>
                </a:solidFill>
                <a:latin typeface="Courier" pitchFamily="2" charset="0"/>
              </a:rPr>
              <a:t>some|a</a:t>
            </a:r>
            <a:r>
              <a:rPr lang="en-US" sz="2400" dirty="0">
                <a:solidFill>
                  <a:srgbClr val="1A24F4"/>
                </a:solidFill>
                <a:latin typeface="Courier" pitchFamily="2" charset="0"/>
              </a:rPr>
              <a:t> few) (</a:t>
            </a:r>
            <a:r>
              <a:rPr lang="en-US" sz="2400" dirty="0" err="1">
                <a:solidFill>
                  <a:srgbClr val="1A24F4"/>
                </a:solidFill>
                <a:latin typeface="Courier" pitchFamily="2" charset="0"/>
              </a:rPr>
              <a:t>people|cats</a:t>
            </a:r>
            <a:r>
              <a:rPr lang="en-US" sz="2400" dirty="0">
                <a:solidFill>
                  <a:srgbClr val="1A24F4"/>
                </a:solidFill>
                <a:latin typeface="Courier" pitchFamily="2" charset="0"/>
              </a:rPr>
              <a:t>) like some \1/ </a:t>
            </a:r>
          </a:p>
          <a:p>
            <a:r>
              <a:rPr lang="en-US" sz="2400" dirty="0"/>
              <a:t>matches </a:t>
            </a:r>
          </a:p>
          <a:p>
            <a:pPr lvl="1"/>
            <a:r>
              <a:rPr lang="en-US" dirty="0">
                <a:latin typeface="Courier" pitchFamily="2" charset="0"/>
              </a:rPr>
              <a:t>some cats like some cats </a:t>
            </a:r>
          </a:p>
          <a:p>
            <a:r>
              <a:rPr lang="en-US" sz="2400" dirty="0"/>
              <a:t>but not </a:t>
            </a:r>
          </a:p>
          <a:p>
            <a:pPr lvl="1"/>
            <a:r>
              <a:rPr lang="en-US" dirty="0">
                <a:latin typeface="Courier" pitchFamily="2" charset="0"/>
              </a:rPr>
              <a:t>some cats like some some</a:t>
            </a:r>
          </a:p>
        </p:txBody>
      </p:sp>
    </p:spTree>
    <p:extLst>
      <p:ext uri="{BB962C8B-B14F-4D97-AF65-F5344CB8AC3E}">
        <p14:creationId xmlns:p14="http://schemas.microsoft.com/office/powerpoint/2010/main" val="1100062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19603-F345-034C-9DFC-4FA105BDB1C5}"/>
              </a:ext>
            </a:extLst>
          </p:cNvPr>
          <p:cNvSpPr>
            <a:spLocks noGrp="1"/>
          </p:cNvSpPr>
          <p:nvPr>
            <p:ph type="title"/>
          </p:nvPr>
        </p:nvSpPr>
        <p:spPr/>
        <p:txBody>
          <a:bodyPr/>
          <a:lstStyle/>
          <a:p>
            <a:r>
              <a:rPr lang="en-US" dirty="0"/>
              <a:t>Lookahead assertions</a:t>
            </a:r>
          </a:p>
        </p:txBody>
      </p:sp>
      <p:sp>
        <p:nvSpPr>
          <p:cNvPr id="3" name="Content Placeholder 2">
            <a:extLst>
              <a:ext uri="{FF2B5EF4-FFF2-40B4-BE49-F238E27FC236}">
                <a16:creationId xmlns:a16="http://schemas.microsoft.com/office/drawing/2014/main" id="{F7B5AC33-30DF-874B-91DD-24AA8035675B}"/>
              </a:ext>
            </a:extLst>
          </p:cNvPr>
          <p:cNvSpPr>
            <a:spLocks noGrp="1"/>
          </p:cNvSpPr>
          <p:nvPr>
            <p:ph idx="1"/>
          </p:nvPr>
        </p:nvSpPr>
        <p:spPr>
          <a:xfrm>
            <a:off x="822960" y="1200150"/>
            <a:ext cx="8092440" cy="3429000"/>
          </a:xfrm>
        </p:spPr>
        <p:txBody>
          <a:bodyPr>
            <a:normAutofit/>
          </a:bodyPr>
          <a:lstStyle/>
          <a:p>
            <a:r>
              <a:rPr lang="en-US" dirty="0">
                <a:solidFill>
                  <a:srgbClr val="0070C0"/>
                </a:solidFill>
                <a:latin typeface="Courier" pitchFamily="2" charset="0"/>
              </a:rPr>
              <a:t>(?= pattern) </a:t>
            </a:r>
            <a:r>
              <a:rPr lang="en-US" dirty="0"/>
              <a:t>is true if pattern matches, but is </a:t>
            </a:r>
            <a:r>
              <a:rPr lang="en-US" b="1" dirty="0"/>
              <a:t>zero-width; doesn't advance character pointer</a:t>
            </a:r>
          </a:p>
          <a:p>
            <a:r>
              <a:rPr lang="en-US" dirty="0">
                <a:solidFill>
                  <a:srgbClr val="0070C0"/>
                </a:solidFill>
                <a:latin typeface="Courier" pitchFamily="2" charset="0"/>
              </a:rPr>
              <a:t>(?! pattern) </a:t>
            </a:r>
            <a:r>
              <a:rPr lang="en-US" dirty="0"/>
              <a:t>true if a pattern does not match </a:t>
            </a:r>
          </a:p>
          <a:p>
            <a:r>
              <a:rPr lang="en-US" dirty="0"/>
              <a:t>How to match, at the beginning of a line, any single word that doesn’t start with “Volcano”: </a:t>
            </a:r>
          </a:p>
          <a:p>
            <a:r>
              <a:rPr lang="en-US" dirty="0">
                <a:solidFill>
                  <a:srgbClr val="0070C0"/>
                </a:solidFill>
                <a:latin typeface="Courier" pitchFamily="2" charset="0"/>
              </a:rPr>
              <a:t>/ˆ(?!Volcano)[A-Za-z]+/ </a:t>
            </a:r>
          </a:p>
          <a:p>
            <a:pPr marL="0" indent="0">
              <a:buNone/>
            </a:pPr>
            <a:endParaRPr lang="en-US" dirty="0"/>
          </a:p>
          <a:p>
            <a:endParaRPr lang="en-US" dirty="0"/>
          </a:p>
        </p:txBody>
      </p:sp>
    </p:spTree>
    <p:extLst>
      <p:ext uri="{BB962C8B-B14F-4D97-AF65-F5344CB8AC3E}">
        <p14:creationId xmlns:p14="http://schemas.microsoft.com/office/powerpoint/2010/main" val="1059697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71F1-759D-C248-88B3-ADB0259AB9F4}"/>
              </a:ext>
            </a:extLst>
          </p:cNvPr>
          <p:cNvSpPr>
            <a:spLocks noGrp="1"/>
          </p:cNvSpPr>
          <p:nvPr>
            <p:ph type="title"/>
          </p:nvPr>
        </p:nvSpPr>
        <p:spPr/>
        <p:txBody>
          <a:bodyPr/>
          <a:lstStyle/>
          <a:p>
            <a:r>
              <a:rPr lang="en-US" dirty="0"/>
              <a:t>Simple Application: ELIZA</a:t>
            </a:r>
          </a:p>
        </p:txBody>
      </p:sp>
      <p:sp>
        <p:nvSpPr>
          <p:cNvPr id="3" name="Content Placeholder 2">
            <a:extLst>
              <a:ext uri="{FF2B5EF4-FFF2-40B4-BE49-F238E27FC236}">
                <a16:creationId xmlns:a16="http://schemas.microsoft.com/office/drawing/2014/main" id="{1A6F93A5-B9A5-DC48-8FAB-5840888DF198}"/>
              </a:ext>
            </a:extLst>
          </p:cNvPr>
          <p:cNvSpPr>
            <a:spLocks noGrp="1"/>
          </p:cNvSpPr>
          <p:nvPr>
            <p:ph idx="1"/>
          </p:nvPr>
        </p:nvSpPr>
        <p:spPr>
          <a:xfrm>
            <a:off x="822960" y="971550"/>
            <a:ext cx="8244840" cy="3429000"/>
          </a:xfrm>
        </p:spPr>
        <p:txBody>
          <a:bodyPr>
            <a:noAutofit/>
          </a:bodyPr>
          <a:lstStyle/>
          <a:p>
            <a:r>
              <a:rPr lang="en-US" dirty="0"/>
              <a:t>Early NLP system that imitated a Rogerian psychotherapist </a:t>
            </a:r>
          </a:p>
          <a:p>
            <a:pPr lvl="1"/>
            <a:r>
              <a:rPr lang="en-US" dirty="0"/>
              <a:t>Joseph </a:t>
            </a:r>
            <a:r>
              <a:rPr lang="en-US" dirty="0" err="1"/>
              <a:t>Weizenbaum</a:t>
            </a:r>
            <a:r>
              <a:rPr lang="en-US" dirty="0"/>
              <a:t>, 1966. </a:t>
            </a:r>
          </a:p>
          <a:p>
            <a:endParaRPr lang="en-US" dirty="0"/>
          </a:p>
          <a:p>
            <a:r>
              <a:rPr lang="en-US" dirty="0"/>
              <a:t>Uses pattern matching to match, e.g.,:</a:t>
            </a:r>
          </a:p>
          <a:p>
            <a:pPr lvl="1"/>
            <a:r>
              <a:rPr lang="en-US" dirty="0">
                <a:solidFill>
                  <a:srgbClr val="0070C0"/>
                </a:solidFill>
                <a:latin typeface="Courier" pitchFamily="2" charset="0"/>
              </a:rPr>
              <a:t>“I need X” </a:t>
            </a:r>
          </a:p>
          <a:p>
            <a:pPr marL="150876" lvl="1" indent="0">
              <a:buNone/>
            </a:pPr>
            <a:r>
              <a:rPr lang="en-US" sz="2800" dirty="0"/>
              <a:t>and translates them into, e.g.</a:t>
            </a:r>
          </a:p>
          <a:p>
            <a:pPr lvl="1"/>
            <a:r>
              <a:rPr lang="en-US" dirty="0">
                <a:solidFill>
                  <a:srgbClr val="0070C0"/>
                </a:solidFill>
                <a:latin typeface="Courier" pitchFamily="2" charset="0"/>
              </a:rPr>
              <a:t>“What would it mean to you if you got X? </a:t>
            </a:r>
          </a:p>
        </p:txBody>
      </p:sp>
    </p:spTree>
    <p:extLst>
      <p:ext uri="{BB962C8B-B14F-4D97-AF65-F5344CB8AC3E}">
        <p14:creationId xmlns:p14="http://schemas.microsoft.com/office/powerpoint/2010/main" val="3847098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71F1-759D-C248-88B3-ADB0259AB9F4}"/>
              </a:ext>
            </a:extLst>
          </p:cNvPr>
          <p:cNvSpPr>
            <a:spLocks noGrp="1"/>
          </p:cNvSpPr>
          <p:nvPr>
            <p:ph type="title"/>
          </p:nvPr>
        </p:nvSpPr>
        <p:spPr/>
        <p:txBody>
          <a:bodyPr/>
          <a:lstStyle/>
          <a:p>
            <a:r>
              <a:rPr lang="en-US" dirty="0"/>
              <a:t>Simple Application: ELIZA</a:t>
            </a:r>
          </a:p>
        </p:txBody>
      </p:sp>
      <p:sp>
        <p:nvSpPr>
          <p:cNvPr id="3" name="Content Placeholder 2">
            <a:extLst>
              <a:ext uri="{FF2B5EF4-FFF2-40B4-BE49-F238E27FC236}">
                <a16:creationId xmlns:a16="http://schemas.microsoft.com/office/drawing/2014/main" id="{1A6F93A5-B9A5-DC48-8FAB-5840888DF198}"/>
              </a:ext>
            </a:extLst>
          </p:cNvPr>
          <p:cNvSpPr>
            <a:spLocks noGrp="1"/>
          </p:cNvSpPr>
          <p:nvPr>
            <p:ph idx="1"/>
          </p:nvPr>
        </p:nvSpPr>
        <p:spPr>
          <a:xfrm>
            <a:off x="822960" y="971550"/>
            <a:ext cx="7543801" cy="3429000"/>
          </a:xfrm>
        </p:spPr>
        <p:txBody>
          <a:bodyPr>
            <a:noAutofit/>
          </a:bodyPr>
          <a:lstStyle/>
          <a:p>
            <a:pPr marL="0" indent="0">
              <a:buNone/>
            </a:pPr>
            <a:r>
              <a:rPr lang="en-US" sz="2600" dirty="0"/>
              <a:t>Men are all alike.</a:t>
            </a:r>
            <a:br>
              <a:rPr lang="en-US" sz="2600" dirty="0"/>
            </a:br>
            <a:r>
              <a:rPr lang="en-US" sz="2600" dirty="0">
                <a:solidFill>
                  <a:srgbClr val="00B050"/>
                </a:solidFill>
              </a:rPr>
              <a:t>IN WHAT WAY</a:t>
            </a:r>
            <a:endParaRPr lang="en-US" sz="2600" dirty="0"/>
          </a:p>
          <a:p>
            <a:pPr marL="0" indent="0">
              <a:buNone/>
            </a:pPr>
            <a:r>
              <a:rPr lang="en-US" sz="2600" dirty="0"/>
              <a:t>They're always bugging us about something or other. </a:t>
            </a:r>
            <a:r>
              <a:rPr lang="en-US" sz="2600" dirty="0">
                <a:solidFill>
                  <a:srgbClr val="00B050"/>
                </a:solidFill>
              </a:rPr>
              <a:t>CAN YOU THINK OF A SPECIFIC EXAMPLE </a:t>
            </a:r>
          </a:p>
          <a:p>
            <a:pPr marL="0" indent="0">
              <a:buNone/>
            </a:pPr>
            <a:r>
              <a:rPr lang="en-US" sz="2600" dirty="0"/>
              <a:t>Well, my boyfriend made me come here.</a:t>
            </a:r>
            <a:br>
              <a:rPr lang="en-US" sz="2600" dirty="0"/>
            </a:br>
            <a:r>
              <a:rPr lang="en-US" sz="2600" dirty="0">
                <a:solidFill>
                  <a:srgbClr val="00B050"/>
                </a:solidFill>
              </a:rPr>
              <a:t>YOUR BOYFRIEND MADE YOU COME HERE </a:t>
            </a:r>
          </a:p>
          <a:p>
            <a:pPr marL="0" indent="0">
              <a:buNone/>
            </a:pPr>
            <a:r>
              <a:rPr lang="en-US" sz="2600" dirty="0"/>
              <a:t>He says I'm depressed much of the time.</a:t>
            </a:r>
            <a:br>
              <a:rPr lang="en-US" sz="2600" dirty="0"/>
            </a:br>
            <a:r>
              <a:rPr lang="en-US" sz="2600" dirty="0">
                <a:solidFill>
                  <a:srgbClr val="00B050"/>
                </a:solidFill>
              </a:rPr>
              <a:t>I AM SORRY TO HEAR YOU ARE DEPRESSED </a:t>
            </a:r>
          </a:p>
        </p:txBody>
      </p:sp>
    </p:spTree>
    <p:extLst>
      <p:ext uri="{BB962C8B-B14F-4D97-AF65-F5344CB8AC3E}">
        <p14:creationId xmlns:p14="http://schemas.microsoft.com/office/powerpoint/2010/main" val="2161748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1DCC-7DC2-CB45-B174-F86CD1C63159}"/>
              </a:ext>
            </a:extLst>
          </p:cNvPr>
          <p:cNvSpPr>
            <a:spLocks noGrp="1"/>
          </p:cNvSpPr>
          <p:nvPr>
            <p:ph type="title"/>
          </p:nvPr>
        </p:nvSpPr>
        <p:spPr/>
        <p:txBody>
          <a:bodyPr/>
          <a:lstStyle/>
          <a:p>
            <a:r>
              <a:rPr lang="en-US" dirty="0"/>
              <a:t>How ELIZA works</a:t>
            </a:r>
          </a:p>
        </p:txBody>
      </p:sp>
      <p:sp>
        <p:nvSpPr>
          <p:cNvPr id="3" name="Content Placeholder 2">
            <a:extLst>
              <a:ext uri="{FF2B5EF4-FFF2-40B4-BE49-F238E27FC236}">
                <a16:creationId xmlns:a16="http://schemas.microsoft.com/office/drawing/2014/main" id="{9F854953-485B-6B45-91CE-A27B6E7F6738}"/>
              </a:ext>
            </a:extLst>
          </p:cNvPr>
          <p:cNvSpPr>
            <a:spLocks noGrp="1"/>
          </p:cNvSpPr>
          <p:nvPr>
            <p:ph idx="1"/>
          </p:nvPr>
        </p:nvSpPr>
        <p:spPr>
          <a:xfrm>
            <a:off x="822960" y="1200150"/>
            <a:ext cx="7940040" cy="3429000"/>
          </a:xfrm>
        </p:spPr>
        <p:txBody>
          <a:bodyPr/>
          <a:lstStyle/>
          <a:p>
            <a:r>
              <a:rPr lang="en-US" sz="2400" dirty="0"/>
              <a:t>s/.* I’M (</a:t>
            </a:r>
            <a:r>
              <a:rPr lang="en-US" sz="2400" dirty="0" err="1"/>
              <a:t>depressed|sad</a:t>
            </a:r>
            <a:r>
              <a:rPr lang="en-US" sz="2400" dirty="0"/>
              <a:t>) .*/I AM SORRY TO HEAR YOU ARE \1/ </a:t>
            </a:r>
          </a:p>
          <a:p>
            <a:r>
              <a:rPr lang="en-US" sz="2400" dirty="0"/>
              <a:t>s/.* I AM (</a:t>
            </a:r>
            <a:r>
              <a:rPr lang="en-US" sz="2400" dirty="0" err="1"/>
              <a:t>depressed|sad</a:t>
            </a:r>
            <a:r>
              <a:rPr lang="en-US" sz="2400" dirty="0"/>
              <a:t>) .*/WHY DO YOU THINK YOU ARE \1/</a:t>
            </a:r>
          </a:p>
          <a:p>
            <a:r>
              <a:rPr lang="en-US" sz="2400" dirty="0"/>
              <a:t>s/.* all .*/IN WHAT WAY?/ </a:t>
            </a:r>
          </a:p>
          <a:p>
            <a:r>
              <a:rPr lang="en-US" sz="2400" dirty="0"/>
              <a:t>s/.* always .*/CAN YOU THINK OF A SPECIFIC EXAMPLE?/ </a:t>
            </a:r>
          </a:p>
          <a:p>
            <a:pPr marL="0" indent="0">
              <a:buNone/>
            </a:pPr>
            <a:endParaRPr lang="en-US" dirty="0"/>
          </a:p>
        </p:txBody>
      </p:sp>
    </p:spTree>
    <p:extLst>
      <p:ext uri="{BB962C8B-B14F-4D97-AF65-F5344CB8AC3E}">
        <p14:creationId xmlns:p14="http://schemas.microsoft.com/office/powerpoint/2010/main" val="1103654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22960" y="214953"/>
            <a:ext cx="7543800" cy="680397"/>
          </a:xfrm>
        </p:spPr>
        <p:txBody>
          <a:bodyPr/>
          <a:lstStyle/>
          <a:p>
            <a:pPr eaLnBrk="1" hangingPunct="1"/>
            <a:r>
              <a:rPr lang="en-US" dirty="0"/>
              <a:t>Regular expressions</a:t>
            </a:r>
          </a:p>
        </p:txBody>
      </p:sp>
      <p:sp>
        <p:nvSpPr>
          <p:cNvPr id="69635" name="Rectangle 3"/>
          <p:cNvSpPr>
            <a:spLocks noGrp="1" noChangeArrowheads="1"/>
          </p:cNvSpPr>
          <p:nvPr>
            <p:ph idx="1"/>
          </p:nvPr>
        </p:nvSpPr>
        <p:spPr>
          <a:xfrm>
            <a:off x="381000" y="1123949"/>
            <a:ext cx="8534400" cy="3804597"/>
          </a:xfrm>
        </p:spPr>
        <p:txBody>
          <a:bodyPr>
            <a:normAutofit/>
          </a:bodyPr>
          <a:lstStyle/>
          <a:p>
            <a:pPr eaLnBrk="1" hangingPunct="1"/>
            <a:r>
              <a:rPr lang="en-US" sz="2400" dirty="0"/>
              <a:t>A formal language for specifying text strings</a:t>
            </a:r>
          </a:p>
          <a:p>
            <a:pPr eaLnBrk="1" hangingPunct="1"/>
            <a:r>
              <a:rPr lang="en-US" sz="2400" dirty="0"/>
              <a:t>How can we search for mentions of these cute animals in text?</a:t>
            </a:r>
          </a:p>
          <a:p>
            <a:pPr eaLnBrk="1" hangingPunct="1"/>
            <a:endParaRPr lang="en-US" sz="1200" dirty="0"/>
          </a:p>
          <a:p>
            <a:pPr lvl="1" eaLnBrk="1" hangingPunct="1"/>
            <a:r>
              <a:rPr lang="en-US" sz="2400" dirty="0"/>
              <a:t>woodchuck</a:t>
            </a:r>
          </a:p>
          <a:p>
            <a:pPr lvl="1" eaLnBrk="1" hangingPunct="1"/>
            <a:r>
              <a:rPr lang="en-US" sz="2400" dirty="0"/>
              <a:t>woodchucks</a:t>
            </a:r>
          </a:p>
          <a:p>
            <a:pPr lvl="1" eaLnBrk="1" hangingPunct="1"/>
            <a:r>
              <a:rPr lang="en-US" sz="2400" dirty="0"/>
              <a:t>Woodchuck</a:t>
            </a:r>
          </a:p>
          <a:p>
            <a:pPr lvl="1" eaLnBrk="1" hangingPunct="1"/>
            <a:r>
              <a:rPr lang="en-US" sz="2400" dirty="0"/>
              <a:t>Woodchucks</a:t>
            </a:r>
          </a:p>
          <a:p>
            <a:pPr lvl="1" eaLnBrk="1" hangingPunct="1"/>
            <a:r>
              <a:rPr lang="en-US" dirty="0"/>
              <a:t>Groundhog</a:t>
            </a:r>
          </a:p>
          <a:p>
            <a:pPr lvl="1" eaLnBrk="1" hangingPunct="1"/>
            <a:r>
              <a:rPr lang="en-US" sz="2400" dirty="0"/>
              <a:t>groundhogs</a:t>
            </a:r>
          </a:p>
          <a:p>
            <a:pPr marL="457200" lvl="1" indent="0" eaLnBrk="1" hangingPunct="1">
              <a:buNone/>
            </a:pPr>
            <a:endParaRPr lang="en-US" dirty="0"/>
          </a:p>
          <a:p>
            <a:pPr eaLnBrk="1" hangingPunct="1"/>
            <a:endParaRPr lang="en-US" dirty="0"/>
          </a:p>
        </p:txBody>
      </p:sp>
      <p:pic>
        <p:nvPicPr>
          <p:cNvPr id="2" name="Picture 1" descr="220px-Groundhog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2190750"/>
            <a:ext cx="3657600" cy="2743200"/>
          </a:xfrm>
          <a:prstGeom prst="rect">
            <a:avLst/>
          </a:prstGeom>
        </p:spPr>
      </p:pic>
    </p:spTree>
    <p:extLst>
      <p:ext uri="{BB962C8B-B14F-4D97-AF65-F5344CB8AC3E}">
        <p14:creationId xmlns:p14="http://schemas.microsoft.com/office/powerpoint/2010/main" val="555743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822960" y="214953"/>
            <a:ext cx="7543800" cy="604197"/>
          </a:xfrm>
        </p:spPr>
        <p:txBody>
          <a:bodyPr/>
          <a:lstStyle/>
          <a:p>
            <a:pPr eaLnBrk="1" hangingPunct="1"/>
            <a:r>
              <a:rPr lang="en-US" dirty="0"/>
              <a:t>Regular Expressions: Disjunctions</a:t>
            </a:r>
          </a:p>
        </p:txBody>
      </p:sp>
      <p:sp>
        <p:nvSpPr>
          <p:cNvPr id="71683" name="Rectangle 3"/>
          <p:cNvSpPr>
            <a:spLocks noGrp="1" noChangeArrowheads="1"/>
          </p:cNvSpPr>
          <p:nvPr>
            <p:ph idx="1"/>
          </p:nvPr>
        </p:nvSpPr>
        <p:spPr>
          <a:xfrm>
            <a:off x="228600" y="1123951"/>
            <a:ext cx="7786688" cy="3810000"/>
          </a:xfrm>
        </p:spPr>
        <p:txBody>
          <a:bodyPr>
            <a:normAutofit/>
          </a:bodyPr>
          <a:lstStyle/>
          <a:p>
            <a:pPr eaLnBrk="1" hangingPunct="1"/>
            <a:r>
              <a:rPr lang="en-US" sz="2400" dirty="0">
                <a:latin typeface="Calibri"/>
                <a:cs typeface="Calibri"/>
              </a:rPr>
              <a:t>Letters inside square brackets []</a:t>
            </a:r>
          </a:p>
          <a:p>
            <a:pPr eaLnBrk="1" hangingPunct="1"/>
            <a:endParaRPr lang="en-US" sz="1400" dirty="0">
              <a:latin typeface="Calibri"/>
              <a:cs typeface="Calibri"/>
            </a:endParaRPr>
          </a:p>
          <a:p>
            <a:pPr marL="0" indent="0" eaLnBrk="1" hangingPunct="1">
              <a:buNone/>
            </a:pPr>
            <a:endParaRPr lang="en-US" dirty="0">
              <a:latin typeface="Calibri"/>
              <a:cs typeface="Calibri"/>
            </a:endParaRPr>
          </a:p>
          <a:p>
            <a:pPr marL="0" indent="0" eaLnBrk="1" hangingPunct="1">
              <a:buNone/>
            </a:pPr>
            <a:endParaRPr lang="en-US" dirty="0">
              <a:latin typeface="Calibri"/>
              <a:cs typeface="Calibri"/>
            </a:endParaRPr>
          </a:p>
          <a:p>
            <a:r>
              <a:rPr lang="en-US" sz="2400" dirty="0"/>
              <a:t>Ranges using the dash </a:t>
            </a:r>
            <a:r>
              <a:rPr lang="en-US" sz="2400" dirty="0">
                <a:solidFill>
                  <a:srgbClr val="CC0000"/>
                </a:solidFill>
                <a:latin typeface="Courier" charset="0"/>
              </a:rPr>
              <a:t>[A-Z]</a:t>
            </a:r>
          </a:p>
          <a:p>
            <a:pPr eaLnBrk="1" hangingPunct="1"/>
            <a:endParaRPr lang="en-US" dirty="0">
              <a:latin typeface="Calibri"/>
              <a:cs typeface="Calibri"/>
            </a:endParaRPr>
          </a:p>
          <a:p>
            <a:pPr marL="0" indent="0" eaLnBrk="1" hangingPunct="1">
              <a:buNone/>
            </a:pPr>
            <a:r>
              <a:rPr lang="en-US" dirty="0">
                <a:solidFill>
                  <a:srgbClr val="CC0000"/>
                </a:solidFill>
                <a:latin typeface="Courier New" charset="0"/>
              </a:rPr>
              <a:t>		</a:t>
            </a:r>
          </a:p>
          <a:p>
            <a:pPr eaLnBrk="1" hangingPunct="1"/>
            <a:endParaRPr lang="en-US" b="1" dirty="0">
              <a:solidFill>
                <a:srgbClr val="CC0000"/>
              </a:solidFill>
              <a:latin typeface="Courier New"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05191319"/>
              </p:ext>
            </p:extLst>
          </p:nvPr>
        </p:nvGraphicFramePr>
        <p:xfrm>
          <a:off x="1524000" y="1809750"/>
          <a:ext cx="6096000" cy="10972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04800">
                <a:tc>
                  <a:txBody>
                    <a:bodyPr/>
                    <a:lstStyle/>
                    <a:p>
                      <a:r>
                        <a:rPr lang="en-US" sz="1800" dirty="0"/>
                        <a:t>Pattern</a:t>
                      </a:r>
                    </a:p>
                  </a:txBody>
                  <a:tcPr/>
                </a:tc>
                <a:tc>
                  <a:txBody>
                    <a:bodyPr/>
                    <a:lstStyle/>
                    <a:p>
                      <a:r>
                        <a:rPr lang="en-US" sz="1800" dirty="0"/>
                        <a:t>Matches</a:t>
                      </a:r>
                    </a:p>
                  </a:txBody>
                  <a:tcPr/>
                </a:tc>
                <a:extLst>
                  <a:ext uri="{0D108BD9-81ED-4DB2-BD59-A6C34878D82A}">
                    <a16:rowId xmlns:a16="http://schemas.microsoft.com/office/drawing/2014/main" val="10000"/>
                  </a:ext>
                </a:extLst>
              </a:tr>
              <a:tr h="304800">
                <a:tc>
                  <a:txBody>
                    <a:bodyPr/>
                    <a:lstStyle/>
                    <a:p>
                      <a:r>
                        <a:rPr lang="en-US" sz="1800" dirty="0">
                          <a:solidFill>
                            <a:srgbClr val="CC0000"/>
                          </a:solidFill>
                          <a:latin typeface="Courier"/>
                          <a:cs typeface="Courier"/>
                        </a:rPr>
                        <a:t>[</a:t>
                      </a:r>
                      <a:r>
                        <a:rPr lang="en-US" sz="1800" dirty="0" err="1">
                          <a:solidFill>
                            <a:srgbClr val="CC0000"/>
                          </a:solidFill>
                          <a:latin typeface="Courier"/>
                          <a:cs typeface="Courier"/>
                        </a:rPr>
                        <a:t>wW</a:t>
                      </a:r>
                      <a:r>
                        <a:rPr lang="en-US" sz="1800" dirty="0">
                          <a:solidFill>
                            <a:srgbClr val="CC0000"/>
                          </a:solidFill>
                          <a:latin typeface="Courier"/>
                          <a:cs typeface="Courier"/>
                        </a:rPr>
                        <a:t>]</a:t>
                      </a:r>
                      <a:r>
                        <a:rPr lang="en-US" sz="1800" dirty="0" err="1">
                          <a:solidFill>
                            <a:srgbClr val="CC0000"/>
                          </a:solidFill>
                          <a:latin typeface="Courier"/>
                          <a:cs typeface="Courier"/>
                        </a:rPr>
                        <a:t>oodchuck</a:t>
                      </a:r>
                      <a:endParaRPr lang="en-US" sz="1800" dirty="0"/>
                    </a:p>
                  </a:txBody>
                  <a:tcPr/>
                </a:tc>
                <a:tc>
                  <a:txBody>
                    <a:bodyPr/>
                    <a:lstStyle/>
                    <a:p>
                      <a:r>
                        <a:rPr lang="en-US" sz="1800" dirty="0"/>
                        <a:t>Woodchuck,</a:t>
                      </a:r>
                      <a:r>
                        <a:rPr lang="en-US" sz="1800" baseline="0" dirty="0"/>
                        <a:t> woodchuck</a:t>
                      </a:r>
                      <a:endParaRPr lang="en-US" sz="1800" dirty="0"/>
                    </a:p>
                  </a:txBody>
                  <a:tcPr/>
                </a:tc>
                <a:extLst>
                  <a:ext uri="{0D108BD9-81ED-4DB2-BD59-A6C34878D82A}">
                    <a16:rowId xmlns:a16="http://schemas.microsoft.com/office/drawing/2014/main" val="10001"/>
                  </a:ext>
                </a:extLst>
              </a:tr>
              <a:tr h="304800">
                <a:tc>
                  <a:txBody>
                    <a:bodyPr/>
                    <a:lstStyle/>
                    <a:p>
                      <a:r>
                        <a:rPr lang="en-US" sz="1800" dirty="0">
                          <a:solidFill>
                            <a:srgbClr val="CC0000"/>
                          </a:solidFill>
                          <a:latin typeface="Courier"/>
                          <a:cs typeface="Courier"/>
                        </a:rPr>
                        <a:t>[1234567890]	</a:t>
                      </a:r>
                      <a:endParaRPr lang="en-US" sz="1800" dirty="0"/>
                    </a:p>
                  </a:txBody>
                  <a:tcPr/>
                </a:tc>
                <a:tc>
                  <a:txBody>
                    <a:bodyPr/>
                    <a:lstStyle/>
                    <a:p>
                      <a:r>
                        <a:rPr lang="en-US" sz="1800" dirty="0"/>
                        <a:t>Any one digit</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92428052"/>
              </p:ext>
            </p:extLst>
          </p:nvPr>
        </p:nvGraphicFramePr>
        <p:xfrm>
          <a:off x="762000" y="3516630"/>
          <a:ext cx="8000999" cy="1463040"/>
        </p:xfrm>
        <a:graphic>
          <a:graphicData uri="http://schemas.openxmlformats.org/drawingml/2006/table">
            <a:tbl>
              <a:tblPr firstRow="1" bandRow="1">
                <a:tableStyleId>{5C22544A-7EE6-4342-B048-85BDC9FD1C3A}</a:tableStyleId>
              </a:tblPr>
              <a:tblGrid>
                <a:gridCol w="1306285">
                  <a:extLst>
                    <a:ext uri="{9D8B030D-6E8A-4147-A177-3AD203B41FA5}">
                      <a16:colId xmlns:a16="http://schemas.microsoft.com/office/drawing/2014/main" val="20000"/>
                    </a:ext>
                  </a:extLst>
                </a:gridCol>
                <a:gridCol w="2122715">
                  <a:extLst>
                    <a:ext uri="{9D8B030D-6E8A-4147-A177-3AD203B41FA5}">
                      <a16:colId xmlns:a16="http://schemas.microsoft.com/office/drawing/2014/main" val="20001"/>
                    </a:ext>
                  </a:extLst>
                </a:gridCol>
                <a:gridCol w="4571999">
                  <a:extLst>
                    <a:ext uri="{9D8B030D-6E8A-4147-A177-3AD203B41FA5}">
                      <a16:colId xmlns:a16="http://schemas.microsoft.com/office/drawing/2014/main" val="20002"/>
                    </a:ext>
                  </a:extLst>
                </a:gridCol>
              </a:tblGrid>
              <a:tr h="307546">
                <a:tc>
                  <a:txBody>
                    <a:bodyPr/>
                    <a:lstStyle/>
                    <a:p>
                      <a:r>
                        <a:rPr lang="en-US" sz="1800" dirty="0"/>
                        <a:t>Pattern</a:t>
                      </a:r>
                    </a:p>
                  </a:txBody>
                  <a:tcPr/>
                </a:tc>
                <a:tc>
                  <a:txBody>
                    <a:bodyPr/>
                    <a:lstStyle/>
                    <a:p>
                      <a:r>
                        <a:rPr lang="en-US" sz="1800" dirty="0"/>
                        <a:t>Matches</a:t>
                      </a:r>
                    </a:p>
                  </a:txBody>
                  <a:tcPr/>
                </a:tc>
                <a:tc>
                  <a:txBody>
                    <a:bodyPr/>
                    <a:lstStyle/>
                    <a:p>
                      <a:endParaRPr lang="en-US" sz="1800" dirty="0"/>
                    </a:p>
                  </a:txBody>
                  <a:tcPr/>
                </a:tc>
                <a:extLst>
                  <a:ext uri="{0D108BD9-81ED-4DB2-BD59-A6C34878D82A}">
                    <a16:rowId xmlns:a16="http://schemas.microsoft.com/office/drawing/2014/main" val="10000"/>
                  </a:ext>
                </a:extLst>
              </a:tr>
              <a:tr h="307546">
                <a:tc>
                  <a:txBody>
                    <a:bodyPr/>
                    <a:lstStyle/>
                    <a:p>
                      <a:r>
                        <a:rPr lang="en-US" sz="1800" dirty="0">
                          <a:solidFill>
                            <a:srgbClr val="CC0000"/>
                          </a:solidFill>
                          <a:latin typeface="Courier"/>
                          <a:cs typeface="Courier"/>
                        </a:rPr>
                        <a:t>[A-Z]</a:t>
                      </a:r>
                      <a:endParaRPr lang="en-US" sz="1800" dirty="0"/>
                    </a:p>
                  </a:txBody>
                  <a:tcPr/>
                </a:tc>
                <a:tc>
                  <a:txBody>
                    <a:bodyPr/>
                    <a:lstStyle/>
                    <a:p>
                      <a:r>
                        <a:rPr lang="en-US" sz="1800" dirty="0"/>
                        <a:t>An upper case letter</a:t>
                      </a:r>
                    </a:p>
                  </a:txBody>
                  <a:tcPr/>
                </a:tc>
                <a:tc>
                  <a:txBody>
                    <a:bodyPr/>
                    <a:lstStyle/>
                    <a:p>
                      <a:r>
                        <a:rPr lang="en-US" sz="1800" u="sng" dirty="0">
                          <a:solidFill>
                            <a:srgbClr val="3366FF"/>
                          </a:solidFill>
                          <a:latin typeface="Courier"/>
                          <a:cs typeface="Courier"/>
                        </a:rPr>
                        <a:t>D</a:t>
                      </a:r>
                      <a:r>
                        <a:rPr lang="en-US" sz="1800" dirty="0">
                          <a:latin typeface="Courier"/>
                          <a:cs typeface="Courier"/>
                        </a:rPr>
                        <a:t>renched Blossoms</a:t>
                      </a:r>
                    </a:p>
                  </a:txBody>
                  <a:tcPr/>
                </a:tc>
                <a:extLst>
                  <a:ext uri="{0D108BD9-81ED-4DB2-BD59-A6C34878D82A}">
                    <a16:rowId xmlns:a16="http://schemas.microsoft.com/office/drawing/2014/main" val="10001"/>
                  </a:ext>
                </a:extLst>
              </a:tr>
              <a:tr h="307546">
                <a:tc>
                  <a:txBody>
                    <a:bodyPr/>
                    <a:lstStyle/>
                    <a:p>
                      <a:r>
                        <a:rPr lang="en-US" sz="1800" dirty="0">
                          <a:solidFill>
                            <a:srgbClr val="CC0000"/>
                          </a:solidFill>
                          <a:latin typeface="Courier"/>
                          <a:cs typeface="Courier"/>
                        </a:rPr>
                        <a:t>[a-z]</a:t>
                      </a:r>
                      <a:endParaRPr lang="en-US" sz="1800" dirty="0"/>
                    </a:p>
                  </a:txBody>
                  <a:tcPr/>
                </a:tc>
                <a:tc>
                  <a:txBody>
                    <a:bodyPr/>
                    <a:lstStyle/>
                    <a:p>
                      <a:r>
                        <a:rPr lang="en-US" sz="1800" dirty="0"/>
                        <a:t>A lower case letter</a:t>
                      </a:r>
                    </a:p>
                  </a:txBody>
                  <a:tcPr/>
                </a:tc>
                <a:tc>
                  <a:txBody>
                    <a:bodyPr/>
                    <a:lstStyle/>
                    <a:p>
                      <a:r>
                        <a:rPr lang="en-US" sz="1800" u="sng" dirty="0">
                          <a:solidFill>
                            <a:srgbClr val="3366FF"/>
                          </a:solidFill>
                          <a:latin typeface="Courier"/>
                          <a:cs typeface="Courier"/>
                        </a:rPr>
                        <a:t>m</a:t>
                      </a:r>
                      <a:r>
                        <a:rPr lang="en-US" sz="1800" dirty="0">
                          <a:latin typeface="Courier"/>
                          <a:cs typeface="Courier"/>
                        </a:rPr>
                        <a:t>y beans were impatient</a:t>
                      </a:r>
                    </a:p>
                  </a:txBody>
                  <a:tcPr/>
                </a:tc>
                <a:extLst>
                  <a:ext uri="{0D108BD9-81ED-4DB2-BD59-A6C34878D82A}">
                    <a16:rowId xmlns:a16="http://schemas.microsoft.com/office/drawing/2014/main" val="10002"/>
                  </a:ext>
                </a:extLst>
              </a:tr>
              <a:tr h="307546">
                <a:tc>
                  <a:txBody>
                    <a:bodyPr/>
                    <a:lstStyle/>
                    <a:p>
                      <a:r>
                        <a:rPr lang="en-US" sz="1800" dirty="0">
                          <a:solidFill>
                            <a:srgbClr val="CC0000"/>
                          </a:solidFill>
                          <a:latin typeface="Courier"/>
                          <a:cs typeface="Courier"/>
                        </a:rPr>
                        <a:t>[0-9]</a:t>
                      </a:r>
                      <a:endParaRPr lang="en-US" sz="1800" dirty="0"/>
                    </a:p>
                  </a:txBody>
                  <a:tcPr/>
                </a:tc>
                <a:tc>
                  <a:txBody>
                    <a:bodyPr/>
                    <a:lstStyle/>
                    <a:p>
                      <a:r>
                        <a:rPr lang="en-US" sz="1800" dirty="0"/>
                        <a:t>A single</a:t>
                      </a:r>
                      <a:r>
                        <a:rPr lang="en-US" sz="1800" baseline="0" dirty="0"/>
                        <a:t> digit</a:t>
                      </a:r>
                      <a:endParaRPr lang="en-US" sz="1800" dirty="0"/>
                    </a:p>
                  </a:txBody>
                  <a:tcPr/>
                </a:tc>
                <a:tc>
                  <a:txBody>
                    <a:bodyPr/>
                    <a:lstStyle/>
                    <a:p>
                      <a:r>
                        <a:rPr lang="en-US" sz="1800" dirty="0">
                          <a:latin typeface="Courier"/>
                          <a:cs typeface="Courier"/>
                        </a:rPr>
                        <a:t>Chapter </a:t>
                      </a:r>
                      <a:r>
                        <a:rPr lang="en-US" sz="1800" u="sng" dirty="0">
                          <a:solidFill>
                            <a:srgbClr val="3366FF"/>
                          </a:solidFill>
                          <a:latin typeface="Courier"/>
                          <a:cs typeface="Courier"/>
                        </a:rPr>
                        <a:t>1</a:t>
                      </a:r>
                      <a:r>
                        <a:rPr lang="en-US" sz="1800" dirty="0">
                          <a:latin typeface="Courier"/>
                          <a:cs typeface="Courier"/>
                        </a:rPr>
                        <a:t>: Down the Rabbit Hole</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2522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68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33400" y="152400"/>
            <a:ext cx="8610600" cy="742950"/>
          </a:xfrm>
        </p:spPr>
        <p:txBody>
          <a:bodyPr/>
          <a:lstStyle/>
          <a:p>
            <a:pPr eaLnBrk="1" hangingPunct="1"/>
            <a:r>
              <a:rPr lang="en-US" dirty="0"/>
              <a:t>Regular Expressions: Negation in Disjunction</a:t>
            </a:r>
          </a:p>
        </p:txBody>
      </p:sp>
      <p:sp>
        <p:nvSpPr>
          <p:cNvPr id="87043" name="Rectangle 3"/>
          <p:cNvSpPr>
            <a:spLocks noGrp="1" noChangeArrowheads="1"/>
          </p:cNvSpPr>
          <p:nvPr>
            <p:ph idx="1"/>
          </p:nvPr>
        </p:nvSpPr>
        <p:spPr>
          <a:xfrm>
            <a:off x="609600" y="1123950"/>
            <a:ext cx="7620000" cy="4190999"/>
          </a:xfrm>
        </p:spPr>
        <p:txBody>
          <a:bodyPr/>
          <a:lstStyle/>
          <a:p>
            <a:pPr eaLnBrk="1" hangingPunct="1"/>
            <a:r>
              <a:rPr lang="en-US" sz="2800" dirty="0">
                <a:solidFill>
                  <a:srgbClr val="000000"/>
                </a:solidFill>
                <a:latin typeface="Calibri"/>
                <a:cs typeface="Calibri"/>
              </a:rPr>
              <a:t>Carat as first character in </a:t>
            </a:r>
            <a:r>
              <a:rPr lang="en-US" dirty="0">
                <a:solidFill>
                  <a:srgbClr val="000000"/>
                </a:solidFill>
                <a:latin typeface="Calibri"/>
                <a:cs typeface="Calibri"/>
              </a:rPr>
              <a:t>[] negates the list</a:t>
            </a:r>
            <a:endParaRPr lang="en-US" sz="2800" dirty="0">
              <a:solidFill>
                <a:srgbClr val="CC0000"/>
              </a:solidFill>
              <a:latin typeface="Courier" charset="0"/>
            </a:endParaRPr>
          </a:p>
          <a:p>
            <a:pPr lvl="1"/>
            <a:r>
              <a:rPr lang="en-US" sz="2000" dirty="0">
                <a:latin typeface="Calibri"/>
                <a:cs typeface="Calibri"/>
              </a:rPr>
              <a:t>Note: Carat means negation only when it's first in []</a:t>
            </a:r>
          </a:p>
          <a:p>
            <a:pPr lvl="1"/>
            <a:r>
              <a:rPr lang="en-US" sz="2000" dirty="0">
                <a:latin typeface="Calibri"/>
                <a:cs typeface="Calibri"/>
              </a:rPr>
              <a:t>Special characters (., *, +, ?) lose their special meaning inside []</a:t>
            </a:r>
          </a:p>
          <a:p>
            <a:pPr eaLnBrk="1" hangingPunct="1"/>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07242923"/>
              </p:ext>
            </p:extLst>
          </p:nvPr>
        </p:nvGraphicFramePr>
        <p:xfrm>
          <a:off x="457200" y="2480310"/>
          <a:ext cx="8382000" cy="19812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4343400">
                  <a:extLst>
                    <a:ext uri="{9D8B030D-6E8A-4147-A177-3AD203B41FA5}">
                      <a16:colId xmlns:a16="http://schemas.microsoft.com/office/drawing/2014/main" val="20002"/>
                    </a:ext>
                  </a:extLst>
                </a:gridCol>
              </a:tblGrid>
              <a:tr h="370840">
                <a:tc>
                  <a:txBody>
                    <a:bodyPr/>
                    <a:lstStyle/>
                    <a:p>
                      <a:r>
                        <a:rPr lang="en-US" sz="2000" dirty="0"/>
                        <a:t>Pattern</a:t>
                      </a:r>
                    </a:p>
                  </a:txBody>
                  <a:tcPr/>
                </a:tc>
                <a:tc>
                  <a:txBody>
                    <a:bodyPr/>
                    <a:lstStyle/>
                    <a:p>
                      <a:r>
                        <a:rPr lang="en-US" sz="2000" dirty="0"/>
                        <a:t>Matches</a:t>
                      </a:r>
                    </a:p>
                  </a:txBody>
                  <a:tcPr/>
                </a:tc>
                <a:tc>
                  <a:txBody>
                    <a:bodyPr/>
                    <a:lstStyle/>
                    <a:p>
                      <a:r>
                        <a:rPr lang="en-US" sz="2000" dirty="0"/>
                        <a:t>Examples</a:t>
                      </a:r>
                    </a:p>
                  </a:txBody>
                  <a:tcPr/>
                </a:tc>
                <a:extLst>
                  <a:ext uri="{0D108BD9-81ED-4DB2-BD59-A6C34878D82A}">
                    <a16:rowId xmlns:a16="http://schemas.microsoft.com/office/drawing/2014/main" val="10000"/>
                  </a:ext>
                </a:extLst>
              </a:tr>
              <a:tr h="370840">
                <a:tc>
                  <a:txBody>
                    <a:bodyPr/>
                    <a:lstStyle/>
                    <a:p>
                      <a:r>
                        <a:rPr lang="en-US" sz="2000" dirty="0">
                          <a:solidFill>
                            <a:srgbClr val="CC0000"/>
                          </a:solidFill>
                          <a:latin typeface="Courier"/>
                          <a:cs typeface="Courier"/>
                        </a:rPr>
                        <a:t>[^A-Z]</a:t>
                      </a:r>
                      <a:endParaRPr lang="en-US" sz="2000" dirty="0"/>
                    </a:p>
                  </a:txBody>
                  <a:tcPr/>
                </a:tc>
                <a:tc>
                  <a:txBody>
                    <a:bodyPr/>
                    <a:lstStyle/>
                    <a:p>
                      <a:r>
                        <a:rPr lang="en-US" sz="2000" dirty="0"/>
                        <a:t>Not</a:t>
                      </a:r>
                      <a:r>
                        <a:rPr lang="en-US" sz="2000" baseline="0" dirty="0"/>
                        <a:t> an </a:t>
                      </a:r>
                      <a:r>
                        <a:rPr lang="en-US" sz="2000" dirty="0"/>
                        <a:t>upper case letter</a:t>
                      </a:r>
                    </a:p>
                  </a:txBody>
                  <a:tcPr/>
                </a:tc>
                <a:tc>
                  <a:txBody>
                    <a:bodyPr/>
                    <a:lstStyle/>
                    <a:p>
                      <a:r>
                        <a:rPr lang="en-US" sz="2000" dirty="0" err="1">
                          <a:latin typeface="Courier"/>
                          <a:cs typeface="Courier"/>
                        </a:rPr>
                        <a:t>O</a:t>
                      </a:r>
                      <a:r>
                        <a:rPr lang="en-US" sz="2000" u="sng" dirty="0" err="1">
                          <a:solidFill>
                            <a:srgbClr val="3366FF"/>
                          </a:solidFill>
                          <a:latin typeface="Courier"/>
                          <a:cs typeface="Courier"/>
                        </a:rPr>
                        <a:t>y</a:t>
                      </a:r>
                      <a:r>
                        <a:rPr lang="en-US" sz="2000" dirty="0" err="1">
                          <a:latin typeface="Courier"/>
                          <a:cs typeface="Courier"/>
                        </a:rPr>
                        <a:t>fn</a:t>
                      </a:r>
                      <a:r>
                        <a:rPr lang="en-US" sz="2000" dirty="0">
                          <a:latin typeface="Courier"/>
                          <a:cs typeface="Courier"/>
                        </a:rPr>
                        <a:t> </a:t>
                      </a:r>
                      <a:r>
                        <a:rPr lang="en-US" sz="2000" dirty="0" err="1">
                          <a:latin typeface="Courier"/>
                          <a:cs typeface="Courier"/>
                        </a:rPr>
                        <a:t>pripetchik</a:t>
                      </a:r>
                      <a:endParaRPr lang="en-US" sz="2000" dirty="0">
                        <a:latin typeface="Courier"/>
                        <a:cs typeface="Courier"/>
                      </a:endParaRPr>
                    </a:p>
                  </a:txBody>
                  <a:tcPr/>
                </a:tc>
                <a:extLst>
                  <a:ext uri="{0D108BD9-81ED-4DB2-BD59-A6C34878D82A}">
                    <a16:rowId xmlns:a16="http://schemas.microsoft.com/office/drawing/2014/main" val="10001"/>
                  </a:ext>
                </a:extLst>
              </a:tr>
              <a:tr h="370840">
                <a:tc>
                  <a:txBody>
                    <a:bodyPr/>
                    <a:lstStyle/>
                    <a:p>
                      <a:r>
                        <a:rPr lang="en-US" sz="2000" dirty="0">
                          <a:solidFill>
                            <a:srgbClr val="CC0000"/>
                          </a:solidFill>
                          <a:latin typeface="Courier"/>
                          <a:cs typeface="Courier"/>
                        </a:rPr>
                        <a:t>[^Ss]</a:t>
                      </a:r>
                      <a:endParaRPr lang="en-US" sz="2000" dirty="0"/>
                    </a:p>
                  </a:txBody>
                  <a:tcPr/>
                </a:tc>
                <a:tc>
                  <a:txBody>
                    <a:bodyPr/>
                    <a:lstStyle/>
                    <a:p>
                      <a:r>
                        <a:rPr lang="en-US" sz="2000" dirty="0">
                          <a:solidFill>
                            <a:srgbClr val="000000"/>
                          </a:solidFill>
                        </a:rPr>
                        <a:t>Neither ‘S’ nor ‘s’</a:t>
                      </a:r>
                    </a:p>
                  </a:txBody>
                  <a:tcPr/>
                </a:tc>
                <a:tc>
                  <a:txBody>
                    <a:bodyPr/>
                    <a:lstStyle/>
                    <a:p>
                      <a:r>
                        <a:rPr lang="en-US" sz="2000" u="sng" dirty="0">
                          <a:solidFill>
                            <a:srgbClr val="3366FF"/>
                          </a:solidFill>
                          <a:latin typeface="Courier"/>
                          <a:cs typeface="Courier"/>
                        </a:rPr>
                        <a:t>I</a:t>
                      </a:r>
                      <a:r>
                        <a:rPr lang="en-US" sz="2000" u="none" dirty="0">
                          <a:solidFill>
                            <a:srgbClr val="000000"/>
                          </a:solidFill>
                          <a:latin typeface="Courier"/>
                          <a:cs typeface="Courier"/>
                        </a:rPr>
                        <a:t> have no exquisite reason”</a:t>
                      </a:r>
                    </a:p>
                  </a:txBody>
                  <a:tcPr/>
                </a:tc>
                <a:extLst>
                  <a:ext uri="{0D108BD9-81ED-4DB2-BD59-A6C34878D82A}">
                    <a16:rowId xmlns:a16="http://schemas.microsoft.com/office/drawing/2014/main" val="10002"/>
                  </a:ext>
                </a:extLst>
              </a:tr>
              <a:tr h="370840">
                <a:tc>
                  <a:txBody>
                    <a:bodyPr/>
                    <a:lstStyle/>
                    <a:p>
                      <a:r>
                        <a:rPr lang="en-US" sz="2000" dirty="0">
                          <a:solidFill>
                            <a:srgbClr val="CC0000"/>
                          </a:solidFill>
                          <a:latin typeface="Courier"/>
                          <a:cs typeface="Courier"/>
                        </a:rPr>
                        <a:t>[^.]</a:t>
                      </a:r>
                      <a:endParaRPr lang="en-US" sz="2000" dirty="0"/>
                    </a:p>
                  </a:txBody>
                  <a:tcPr/>
                </a:tc>
                <a:tc>
                  <a:txBody>
                    <a:bodyPr/>
                    <a:lstStyle/>
                    <a:p>
                      <a:r>
                        <a:rPr lang="en-US" sz="2000" dirty="0">
                          <a:solidFill>
                            <a:srgbClr val="000000"/>
                          </a:solidFill>
                        </a:rPr>
                        <a:t>Not a period</a:t>
                      </a:r>
                    </a:p>
                  </a:txBody>
                  <a:tcPr/>
                </a:tc>
                <a:tc>
                  <a:txBody>
                    <a:bodyPr/>
                    <a:lstStyle/>
                    <a:p>
                      <a:r>
                        <a:rPr lang="en-US" sz="2000" u="sng" dirty="0">
                          <a:solidFill>
                            <a:srgbClr val="3366FF"/>
                          </a:solidFill>
                          <a:latin typeface="Courier"/>
                          <a:cs typeface="Courier"/>
                        </a:rPr>
                        <a:t>O</a:t>
                      </a:r>
                      <a:r>
                        <a:rPr lang="en-US" sz="2000" u="none" dirty="0">
                          <a:solidFill>
                            <a:srgbClr val="000000"/>
                          </a:solidFill>
                          <a:latin typeface="Courier"/>
                          <a:cs typeface="Courier"/>
                        </a:rPr>
                        <a:t>ur resident Djinn</a:t>
                      </a:r>
                    </a:p>
                  </a:txBody>
                  <a:tcPr/>
                </a:tc>
                <a:extLst>
                  <a:ext uri="{0D108BD9-81ED-4DB2-BD59-A6C34878D82A}">
                    <a16:rowId xmlns:a16="http://schemas.microsoft.com/office/drawing/2014/main" val="3288112943"/>
                  </a:ext>
                </a:extLst>
              </a:tr>
              <a:tr h="370840">
                <a:tc>
                  <a:txBody>
                    <a:bodyPr/>
                    <a:lstStyle/>
                    <a:p>
                      <a:r>
                        <a:rPr lang="en-US" sz="2000" dirty="0">
                          <a:solidFill>
                            <a:srgbClr val="CC0000"/>
                          </a:solidFill>
                          <a:latin typeface="Courier"/>
                          <a:cs typeface="Courier"/>
                        </a:rPr>
                        <a:t>[e^]</a:t>
                      </a:r>
                      <a:endParaRPr lang="en-US" sz="2000" dirty="0"/>
                    </a:p>
                  </a:txBody>
                  <a:tcPr/>
                </a:tc>
                <a:tc>
                  <a:txBody>
                    <a:bodyPr/>
                    <a:lstStyle/>
                    <a:p>
                      <a:r>
                        <a:rPr lang="en-US" sz="2000" dirty="0"/>
                        <a:t>Either e or ^</a:t>
                      </a:r>
                    </a:p>
                  </a:txBody>
                  <a:tcPr/>
                </a:tc>
                <a:tc>
                  <a:txBody>
                    <a:bodyPr/>
                    <a:lstStyle/>
                    <a:p>
                      <a:r>
                        <a:rPr lang="en-US" sz="2000" dirty="0">
                          <a:latin typeface="Courier"/>
                          <a:cs typeface="Courier"/>
                        </a:rPr>
                        <a:t>Look up </a:t>
                      </a:r>
                      <a:r>
                        <a:rPr lang="en-US" sz="2000" u="sng" dirty="0">
                          <a:solidFill>
                            <a:srgbClr val="3366FF"/>
                          </a:solidFill>
                          <a:latin typeface="Courier"/>
                          <a:cs typeface="Courier"/>
                        </a:rPr>
                        <a:t>^</a:t>
                      </a:r>
                      <a:r>
                        <a:rPr lang="en-US" sz="2000" dirty="0">
                          <a:latin typeface="Courier"/>
                          <a:cs typeface="Courier"/>
                        </a:rPr>
                        <a:t> now</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45354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33400" y="152400"/>
            <a:ext cx="8610600" cy="742950"/>
          </a:xfrm>
        </p:spPr>
        <p:txBody>
          <a:bodyPr/>
          <a:lstStyle/>
          <a:p>
            <a:pPr eaLnBrk="1" hangingPunct="1"/>
            <a:r>
              <a:rPr lang="en-US" dirty="0"/>
              <a:t>Regular Expressions: Convenient aliases</a:t>
            </a:r>
          </a:p>
        </p:txBody>
      </p:sp>
      <p:graphicFrame>
        <p:nvGraphicFramePr>
          <p:cNvPr id="8" name="Table 7"/>
          <p:cNvGraphicFramePr>
            <a:graphicFrameLocks noGrp="1"/>
          </p:cNvGraphicFramePr>
          <p:nvPr>
            <p:extLst>
              <p:ext uri="{D42A27DB-BD31-4B8C-83A1-F6EECF244321}">
                <p14:modId xmlns:p14="http://schemas.microsoft.com/office/powerpoint/2010/main" val="12091436"/>
              </p:ext>
            </p:extLst>
          </p:nvPr>
        </p:nvGraphicFramePr>
        <p:xfrm>
          <a:off x="381000" y="1962150"/>
          <a:ext cx="8381999" cy="277368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gridCol w="2133600">
                  <a:extLst>
                    <a:ext uri="{9D8B030D-6E8A-4147-A177-3AD203B41FA5}">
                      <a16:colId xmlns:a16="http://schemas.microsoft.com/office/drawing/2014/main" val="3715470752"/>
                    </a:ext>
                  </a:extLst>
                </a:gridCol>
                <a:gridCol w="2819400">
                  <a:extLst>
                    <a:ext uri="{9D8B030D-6E8A-4147-A177-3AD203B41FA5}">
                      <a16:colId xmlns:a16="http://schemas.microsoft.com/office/drawing/2014/main" val="20001"/>
                    </a:ext>
                  </a:extLst>
                </a:gridCol>
                <a:gridCol w="2285999">
                  <a:extLst>
                    <a:ext uri="{9D8B030D-6E8A-4147-A177-3AD203B41FA5}">
                      <a16:colId xmlns:a16="http://schemas.microsoft.com/office/drawing/2014/main" val="20002"/>
                    </a:ext>
                  </a:extLst>
                </a:gridCol>
              </a:tblGrid>
              <a:tr h="370840">
                <a:tc>
                  <a:txBody>
                    <a:bodyPr/>
                    <a:lstStyle/>
                    <a:p>
                      <a:r>
                        <a:rPr lang="en-US" sz="2000" dirty="0"/>
                        <a:t>Pattern</a:t>
                      </a:r>
                    </a:p>
                  </a:txBody>
                  <a:tcPr/>
                </a:tc>
                <a:tc>
                  <a:txBody>
                    <a:bodyPr/>
                    <a:lstStyle/>
                    <a:p>
                      <a:r>
                        <a:rPr lang="en-US" sz="2000" dirty="0"/>
                        <a:t>Expansion</a:t>
                      </a:r>
                    </a:p>
                  </a:txBody>
                  <a:tcPr/>
                </a:tc>
                <a:tc>
                  <a:txBody>
                    <a:bodyPr/>
                    <a:lstStyle/>
                    <a:p>
                      <a:r>
                        <a:rPr lang="en-US" sz="2000" dirty="0"/>
                        <a:t>Matches</a:t>
                      </a:r>
                    </a:p>
                  </a:txBody>
                  <a:tcPr/>
                </a:tc>
                <a:tc>
                  <a:txBody>
                    <a:bodyPr/>
                    <a:lstStyle/>
                    <a:p>
                      <a:r>
                        <a:rPr lang="en-US" sz="2000" dirty="0"/>
                        <a:t>Examples</a:t>
                      </a:r>
                    </a:p>
                  </a:txBody>
                  <a:tcPr/>
                </a:tc>
                <a:extLst>
                  <a:ext uri="{0D108BD9-81ED-4DB2-BD59-A6C34878D82A}">
                    <a16:rowId xmlns:a16="http://schemas.microsoft.com/office/drawing/2014/main" val="10000"/>
                  </a:ext>
                </a:extLst>
              </a:tr>
              <a:tr h="370840">
                <a:tc>
                  <a:txBody>
                    <a:bodyPr/>
                    <a:lstStyle/>
                    <a:p>
                      <a:r>
                        <a:rPr lang="en-US" sz="2000" dirty="0">
                          <a:solidFill>
                            <a:srgbClr val="CC0000"/>
                          </a:solidFill>
                          <a:latin typeface="Courier"/>
                          <a:cs typeface="Courier"/>
                        </a:rPr>
                        <a:t>\d</a:t>
                      </a:r>
                      <a:endParaRPr lang="en-US" sz="2000" dirty="0"/>
                    </a:p>
                  </a:txBody>
                  <a:tcPr/>
                </a:tc>
                <a:tc>
                  <a:txBody>
                    <a:bodyPr/>
                    <a:lstStyle/>
                    <a:p>
                      <a:r>
                        <a:rPr lang="en-US" sz="2000" dirty="0">
                          <a:solidFill>
                            <a:srgbClr val="CC0000"/>
                          </a:solidFill>
                          <a:latin typeface="Courier"/>
                          <a:cs typeface="Courier"/>
                        </a:rPr>
                        <a:t>[0-9]</a:t>
                      </a:r>
                      <a:endParaRPr lang="en-US" sz="2000" dirty="0"/>
                    </a:p>
                  </a:txBody>
                  <a:tcPr/>
                </a:tc>
                <a:tc>
                  <a:txBody>
                    <a:bodyPr/>
                    <a:lstStyle/>
                    <a:p>
                      <a:r>
                        <a:rPr lang="en-US" sz="2000" dirty="0"/>
                        <a:t>Any digit</a:t>
                      </a:r>
                    </a:p>
                  </a:txBody>
                  <a:tcPr/>
                </a:tc>
                <a:tc>
                  <a:txBody>
                    <a:bodyPr/>
                    <a:lstStyle/>
                    <a:p>
                      <a:r>
                        <a:rPr lang="en-US" sz="2000" dirty="0" err="1">
                          <a:latin typeface="Courier"/>
                          <a:cs typeface="Courier"/>
                        </a:rPr>
                        <a:t>Fahreneit</a:t>
                      </a:r>
                      <a:r>
                        <a:rPr lang="en-US" sz="2000" dirty="0">
                          <a:latin typeface="Courier"/>
                          <a:cs typeface="Courier"/>
                        </a:rPr>
                        <a:t> </a:t>
                      </a:r>
                      <a:r>
                        <a:rPr lang="en-US" sz="2000" u="sng" dirty="0">
                          <a:solidFill>
                            <a:srgbClr val="3366FF"/>
                          </a:solidFill>
                          <a:latin typeface="Courier"/>
                          <a:cs typeface="Courier"/>
                        </a:rPr>
                        <a:t>4</a:t>
                      </a:r>
                      <a:r>
                        <a:rPr lang="en-US" sz="2000" dirty="0">
                          <a:latin typeface="Courier"/>
                          <a:cs typeface="Courier"/>
                        </a:rPr>
                        <a:t>51</a:t>
                      </a:r>
                    </a:p>
                  </a:txBody>
                  <a:tcPr/>
                </a:tc>
                <a:extLst>
                  <a:ext uri="{0D108BD9-81ED-4DB2-BD59-A6C34878D82A}">
                    <a16:rowId xmlns:a16="http://schemas.microsoft.com/office/drawing/2014/main" val="10001"/>
                  </a:ext>
                </a:extLst>
              </a:tr>
              <a:tr h="0">
                <a:tc>
                  <a:txBody>
                    <a:bodyPr/>
                    <a:lstStyle/>
                    <a:p>
                      <a:r>
                        <a:rPr lang="en-US" sz="2000" dirty="0">
                          <a:solidFill>
                            <a:srgbClr val="CC0000"/>
                          </a:solidFill>
                          <a:latin typeface="Courier"/>
                          <a:cs typeface="Courier"/>
                        </a:rPr>
                        <a:t>\D	</a:t>
                      </a:r>
                      <a:endParaRPr lang="en-US" sz="2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solidFill>
                            <a:srgbClr val="CC0000"/>
                          </a:solidFill>
                          <a:latin typeface="Courier"/>
                          <a:cs typeface="Courier"/>
                        </a:rPr>
                        <a:t>[^0-9]</a:t>
                      </a:r>
                      <a:endParaRPr lang="en-US" sz="2000" dirty="0"/>
                    </a:p>
                  </a:txBody>
                  <a:tcPr/>
                </a:tc>
                <a:tc>
                  <a:txBody>
                    <a:bodyPr/>
                    <a:lstStyle/>
                    <a:p>
                      <a:r>
                        <a:rPr lang="en-US" sz="2000" dirty="0">
                          <a:solidFill>
                            <a:srgbClr val="000000"/>
                          </a:solidFill>
                        </a:rPr>
                        <a:t>Any non-digit</a:t>
                      </a:r>
                    </a:p>
                  </a:txBody>
                  <a:tcPr/>
                </a:tc>
                <a:tc>
                  <a:txBody>
                    <a:bodyPr/>
                    <a:lstStyle/>
                    <a:p>
                      <a:r>
                        <a:rPr lang="en-US" sz="2000" b="0" u="sng" dirty="0">
                          <a:solidFill>
                            <a:srgbClr val="3366FF"/>
                          </a:solidFill>
                          <a:latin typeface="Courier"/>
                          <a:cs typeface="Courier"/>
                        </a:rPr>
                        <a:t>B</a:t>
                      </a:r>
                      <a:r>
                        <a:rPr lang="en-US" sz="2000" u="none" dirty="0">
                          <a:solidFill>
                            <a:srgbClr val="000000"/>
                          </a:solidFill>
                          <a:latin typeface="Courier"/>
                          <a:cs typeface="Courier"/>
                        </a:rPr>
                        <a:t>lue Moon</a:t>
                      </a:r>
                    </a:p>
                  </a:txBody>
                  <a:tcPr/>
                </a:tc>
                <a:extLst>
                  <a:ext uri="{0D108BD9-81ED-4DB2-BD59-A6C34878D82A}">
                    <a16:rowId xmlns:a16="http://schemas.microsoft.com/office/drawing/2014/main" val="10002"/>
                  </a:ext>
                </a:extLst>
              </a:tr>
              <a:tr h="370840">
                <a:tc>
                  <a:txBody>
                    <a:bodyPr/>
                    <a:lstStyle/>
                    <a:p>
                      <a:r>
                        <a:rPr lang="en-US" sz="2000" dirty="0">
                          <a:solidFill>
                            <a:srgbClr val="CC0000"/>
                          </a:solidFill>
                          <a:latin typeface="Courier"/>
                          <a:cs typeface="Courier"/>
                        </a:rPr>
                        <a:t>\w</a:t>
                      </a:r>
                      <a:endParaRPr lang="en-US" sz="2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solidFill>
                            <a:srgbClr val="CC0000"/>
                          </a:solidFill>
                          <a:latin typeface="Courier"/>
                          <a:cs typeface="Courier"/>
                        </a:rPr>
                        <a:t>[a-ZA-Z0-9_]</a:t>
                      </a:r>
                      <a:endParaRPr lang="en-US" sz="2000" dirty="0"/>
                    </a:p>
                  </a:txBody>
                  <a:tcPr/>
                </a:tc>
                <a:tc>
                  <a:txBody>
                    <a:bodyPr/>
                    <a:lstStyle/>
                    <a:p>
                      <a:r>
                        <a:rPr lang="en-US" sz="2000" dirty="0"/>
                        <a:t>Any alphanumeric or _</a:t>
                      </a:r>
                    </a:p>
                  </a:txBody>
                  <a:tcPr/>
                </a:tc>
                <a:tc>
                  <a:txBody>
                    <a:bodyPr/>
                    <a:lstStyle/>
                    <a:p>
                      <a:r>
                        <a:rPr lang="en-US" sz="2000" b="0" u="sng" dirty="0" err="1">
                          <a:solidFill>
                            <a:srgbClr val="3366FF"/>
                          </a:solidFill>
                          <a:latin typeface="Courier"/>
                          <a:cs typeface="Courier"/>
                        </a:rPr>
                        <a:t>D</a:t>
                      </a:r>
                      <a:r>
                        <a:rPr lang="en-US" sz="2000" b="0" u="none" dirty="0" err="1">
                          <a:solidFill>
                            <a:srgbClr val="000000"/>
                          </a:solidFill>
                          <a:latin typeface="Courier"/>
                          <a:cs typeface="Courier"/>
                        </a:rPr>
                        <a:t>aiyu</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3"/>
                  </a:ext>
                </a:extLst>
              </a:tr>
              <a:tr h="370840">
                <a:tc>
                  <a:txBody>
                    <a:bodyPr/>
                    <a:lstStyle/>
                    <a:p>
                      <a:r>
                        <a:rPr lang="en-US" sz="2000" dirty="0">
                          <a:solidFill>
                            <a:srgbClr val="CC0000"/>
                          </a:solidFill>
                          <a:latin typeface="Courier"/>
                          <a:cs typeface="Courier"/>
                        </a:rPr>
                        <a:t>\W</a:t>
                      </a:r>
                      <a:endParaRPr lang="en-US" sz="2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solidFill>
                            <a:srgbClr val="CC0000"/>
                          </a:solidFill>
                          <a:latin typeface="Courier"/>
                          <a:cs typeface="Courier"/>
                        </a:rPr>
                        <a:t>[^\w]</a:t>
                      </a:r>
                      <a:endParaRPr lang="en-US" sz="2000" dirty="0"/>
                    </a:p>
                  </a:txBody>
                  <a:tcPr/>
                </a:tc>
                <a:tc>
                  <a:txBody>
                    <a:bodyPr/>
                    <a:lstStyle/>
                    <a:p>
                      <a:r>
                        <a:rPr lang="en-US" sz="2000" dirty="0"/>
                        <a:t>Not alphanumeric or _</a:t>
                      </a:r>
                    </a:p>
                  </a:txBody>
                  <a:tcPr/>
                </a:tc>
                <a:tc>
                  <a:txBody>
                    <a:bodyPr/>
                    <a:lstStyle/>
                    <a:p>
                      <a:r>
                        <a:rPr lang="en-US" sz="2000" dirty="0">
                          <a:latin typeface="Courier"/>
                          <a:cs typeface="Courier"/>
                        </a:rPr>
                        <a:t>Look</a:t>
                      </a:r>
                      <a:r>
                        <a:rPr lang="en-US" sz="2000" b="0" u="sng" dirty="0">
                          <a:solidFill>
                            <a:srgbClr val="3366FF"/>
                          </a:solidFill>
                          <a:latin typeface="Courier"/>
                          <a:cs typeface="Courier"/>
                        </a:rPr>
                        <a:t>!</a:t>
                      </a:r>
                      <a:endParaRPr lang="en-US" sz="2000" dirty="0">
                        <a:latin typeface="Courier"/>
                        <a:cs typeface="Courier"/>
                      </a:endParaRPr>
                    </a:p>
                  </a:txBody>
                  <a:tcPr/>
                </a:tc>
                <a:extLst>
                  <a:ext uri="{0D108BD9-81ED-4DB2-BD59-A6C34878D82A}">
                    <a16:rowId xmlns:a16="http://schemas.microsoft.com/office/drawing/2014/main" val="3343176011"/>
                  </a:ext>
                </a:extLst>
              </a:tr>
              <a:tr h="370840">
                <a:tc>
                  <a:txBody>
                    <a:bodyPr/>
                    <a:lstStyle/>
                    <a:p>
                      <a:r>
                        <a:rPr lang="en-US" sz="2000" dirty="0">
                          <a:solidFill>
                            <a:srgbClr val="CC0000"/>
                          </a:solidFill>
                          <a:latin typeface="Courier"/>
                          <a:cs typeface="Courier"/>
                        </a:rPr>
                        <a:t>\s</a:t>
                      </a:r>
                      <a:endParaRPr lang="en-US" sz="20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CC0000"/>
                          </a:solidFill>
                          <a:latin typeface="Courier"/>
                          <a:cs typeface="Courier"/>
                        </a:rPr>
                        <a:t>[ \r\t\n\f]</a:t>
                      </a:r>
                      <a:endParaRPr lang="en-US" sz="2000" dirty="0"/>
                    </a:p>
                  </a:txBody>
                  <a:tcPr/>
                </a:tc>
                <a:tc>
                  <a:txBody>
                    <a:bodyPr/>
                    <a:lstStyle/>
                    <a:p>
                      <a:r>
                        <a:rPr lang="en-US" sz="2000" dirty="0"/>
                        <a:t>Whitespace (space, tab)</a:t>
                      </a:r>
                    </a:p>
                  </a:txBody>
                  <a:tcPr/>
                </a:tc>
                <a:tc>
                  <a:txBody>
                    <a:bodyPr/>
                    <a:lstStyle/>
                    <a:p>
                      <a:r>
                        <a:rPr lang="en-US" sz="2000" dirty="0" err="1">
                          <a:latin typeface="Courier"/>
                          <a:cs typeface="Courier"/>
                        </a:rPr>
                        <a:t>Look</a:t>
                      </a:r>
                      <a:r>
                        <a:rPr lang="en-US" sz="2000" dirty="0" err="1">
                          <a:solidFill>
                            <a:srgbClr val="3365FF"/>
                          </a:solidFill>
                          <a:latin typeface="Courier"/>
                          <a:cs typeface="Courier"/>
                        </a:rPr>
                        <a:t>␣</a:t>
                      </a:r>
                      <a:r>
                        <a:rPr lang="en-US" sz="2000" dirty="0" err="1">
                          <a:latin typeface="Courier"/>
                          <a:cs typeface="Courier"/>
                        </a:rPr>
                        <a:t>up</a:t>
                      </a:r>
                      <a:endParaRPr lang="en-US" sz="2000" dirty="0">
                        <a:latin typeface="Courier"/>
                        <a:cs typeface="Courier"/>
                      </a:endParaRPr>
                    </a:p>
                  </a:txBody>
                  <a:tcPr/>
                </a:tc>
                <a:extLst>
                  <a:ext uri="{0D108BD9-81ED-4DB2-BD59-A6C34878D82A}">
                    <a16:rowId xmlns:a16="http://schemas.microsoft.com/office/drawing/2014/main" val="10004"/>
                  </a:ext>
                </a:extLst>
              </a:tr>
              <a:tr h="370840">
                <a:tc>
                  <a:txBody>
                    <a:bodyPr/>
                    <a:lstStyle/>
                    <a:p>
                      <a:r>
                        <a:rPr lang="en-US" sz="2000" dirty="0">
                          <a:solidFill>
                            <a:srgbClr val="CC0000"/>
                          </a:solidFill>
                          <a:latin typeface="Courier"/>
                          <a:cs typeface="Courier"/>
                        </a:rPr>
                        <a:t>\S</a:t>
                      </a:r>
                      <a:endParaRPr lang="en-US" sz="20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CC0000"/>
                          </a:solidFill>
                          <a:latin typeface="Courier"/>
                          <a:cs typeface="Courier"/>
                        </a:rPr>
                        <a:t>[^\s]</a:t>
                      </a:r>
                      <a:endParaRPr lang="en-US" sz="2000" dirty="0"/>
                    </a:p>
                  </a:txBody>
                  <a:tcPr/>
                </a:tc>
                <a:tc>
                  <a:txBody>
                    <a:bodyPr/>
                    <a:lstStyle/>
                    <a:p>
                      <a:r>
                        <a:rPr lang="en-US" sz="2000" dirty="0"/>
                        <a:t>Not whitespace</a:t>
                      </a:r>
                    </a:p>
                  </a:txBody>
                  <a:tcPr/>
                </a:tc>
                <a:tc>
                  <a:txBody>
                    <a:bodyPr/>
                    <a:lstStyle/>
                    <a:p>
                      <a:r>
                        <a:rPr lang="en-US" sz="2000" b="0" u="sng" dirty="0">
                          <a:solidFill>
                            <a:srgbClr val="3366FF"/>
                          </a:solidFill>
                          <a:latin typeface="Courier"/>
                          <a:cs typeface="Courier"/>
                        </a:rPr>
                        <a:t>L</a:t>
                      </a:r>
                      <a:r>
                        <a:rPr lang="en-US" sz="2000" dirty="0">
                          <a:latin typeface="Courier"/>
                          <a:cs typeface="Courier"/>
                        </a:rPr>
                        <a:t>ook up</a:t>
                      </a:r>
                    </a:p>
                  </a:txBody>
                  <a:tcPr/>
                </a:tc>
                <a:extLst>
                  <a:ext uri="{0D108BD9-81ED-4DB2-BD59-A6C34878D82A}">
                    <a16:rowId xmlns:a16="http://schemas.microsoft.com/office/drawing/2014/main" val="2741289315"/>
                  </a:ext>
                </a:extLst>
              </a:tr>
            </a:tbl>
          </a:graphicData>
        </a:graphic>
      </p:graphicFrame>
      <p:sp>
        <p:nvSpPr>
          <p:cNvPr id="2" name="Rectangle 1"/>
          <p:cNvSpPr/>
          <p:nvPr/>
        </p:nvSpPr>
        <p:spPr>
          <a:xfrm>
            <a:off x="457200" y="1182528"/>
            <a:ext cx="5715000" cy="253916"/>
          </a:xfrm>
          <a:prstGeom prst="rect">
            <a:avLst/>
          </a:prstGeom>
        </p:spPr>
        <p:txBody>
          <a:bodyPr wrap="square">
            <a:spAutoFit/>
          </a:bodyPr>
          <a:lstStyle/>
          <a:p>
            <a:pPr eaLnBrk="1" hangingPunct="1"/>
            <a:r>
              <a:rPr lang="en-US" sz="1050" dirty="0" smtClean="0"/>
              <a:t>We </a:t>
            </a:r>
            <a:r>
              <a:rPr lang="en-US" sz="1050" dirty="0"/>
              <a:t>can use a special character, the backslash, to make even more aliases.  </a:t>
            </a:r>
          </a:p>
        </p:txBody>
      </p:sp>
    </p:spTree>
    <p:extLst>
      <p:ext uri="{BB962C8B-B14F-4D97-AF65-F5344CB8AC3E}">
        <p14:creationId xmlns:p14="http://schemas.microsoft.com/office/powerpoint/2010/main" val="2485418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990600" y="409575"/>
            <a:ext cx="7772400" cy="742950"/>
          </a:xfrm>
        </p:spPr>
        <p:txBody>
          <a:bodyPr/>
          <a:lstStyle/>
          <a:p>
            <a:pPr eaLnBrk="1" hangingPunct="1"/>
            <a:r>
              <a:rPr lang="en-US" dirty="0"/>
              <a:t>Regular Expressions: More Disjunction</a:t>
            </a:r>
          </a:p>
        </p:txBody>
      </p:sp>
      <p:sp>
        <p:nvSpPr>
          <p:cNvPr id="87043" name="Rectangle 3"/>
          <p:cNvSpPr>
            <a:spLocks noGrp="1" noChangeArrowheads="1"/>
          </p:cNvSpPr>
          <p:nvPr>
            <p:ph idx="1"/>
          </p:nvPr>
        </p:nvSpPr>
        <p:spPr>
          <a:xfrm>
            <a:off x="609600" y="1428750"/>
            <a:ext cx="7620000" cy="4114799"/>
          </a:xfrm>
        </p:spPr>
        <p:txBody>
          <a:bodyPr/>
          <a:lstStyle/>
          <a:p>
            <a:pPr eaLnBrk="1" hangingPunct="1"/>
            <a:r>
              <a:rPr lang="en-US" sz="2400" dirty="0">
                <a:solidFill>
                  <a:srgbClr val="000000"/>
                </a:solidFill>
                <a:latin typeface="Calibri"/>
                <a:cs typeface="Calibri"/>
              </a:rPr>
              <a:t>Groundhog is another name for woodchuck</a:t>
            </a:r>
            <a:r>
              <a:rPr lang="en-US" sz="2400" dirty="0"/>
              <a:t>!</a:t>
            </a:r>
          </a:p>
          <a:p>
            <a:pPr eaLnBrk="1" hangingPunct="1"/>
            <a:r>
              <a:rPr lang="en-US" sz="2400" dirty="0"/>
              <a:t>The pipe symbol | for disjunction</a:t>
            </a:r>
          </a:p>
          <a:p>
            <a:pPr eaLnBrk="1" hangingPunct="1"/>
            <a:endParaRPr lang="en-US" dirty="0">
              <a:solidFill>
                <a:srgbClr val="CC0000"/>
              </a:solidFill>
              <a:latin typeface="Courier"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736757201"/>
              </p:ext>
            </p:extLst>
          </p:nvPr>
        </p:nvGraphicFramePr>
        <p:xfrm>
          <a:off x="304800" y="2724150"/>
          <a:ext cx="5638800" cy="198120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70840">
                <a:tc>
                  <a:txBody>
                    <a:bodyPr/>
                    <a:lstStyle/>
                    <a:p>
                      <a:r>
                        <a:rPr lang="en-US" sz="2000" dirty="0"/>
                        <a:t>Pattern</a:t>
                      </a:r>
                    </a:p>
                  </a:txBody>
                  <a:tcPr/>
                </a:tc>
                <a:tc>
                  <a:txBody>
                    <a:bodyPr/>
                    <a:lstStyle/>
                    <a:p>
                      <a:r>
                        <a:rPr lang="en-US" sz="2000" dirty="0"/>
                        <a:t>Matches</a:t>
                      </a:r>
                    </a:p>
                  </a:txBody>
                  <a:tcPr/>
                </a:tc>
                <a:extLst>
                  <a:ext uri="{0D108BD9-81ED-4DB2-BD59-A6C34878D82A}">
                    <a16:rowId xmlns:a16="http://schemas.microsoft.com/office/drawing/2014/main" val="10000"/>
                  </a:ext>
                </a:extLst>
              </a:tr>
              <a:tr h="370840">
                <a:tc>
                  <a:txBody>
                    <a:bodyPr/>
                    <a:lstStyle/>
                    <a:p>
                      <a:r>
                        <a:rPr lang="en-US" sz="2000" dirty="0" err="1">
                          <a:solidFill>
                            <a:srgbClr val="CC0000"/>
                          </a:solidFill>
                          <a:latin typeface="Courier"/>
                          <a:cs typeface="Courier"/>
                        </a:rPr>
                        <a:t>groundhog</a:t>
                      </a:r>
                      <a:r>
                        <a:rPr lang="en-US" sz="2000" b="1" dirty="0" err="1">
                          <a:solidFill>
                            <a:srgbClr val="CC0000"/>
                          </a:solidFill>
                          <a:latin typeface="Courier"/>
                          <a:cs typeface="Courier"/>
                        </a:rPr>
                        <a:t>|</a:t>
                      </a:r>
                      <a:r>
                        <a:rPr lang="en-US" sz="2000" dirty="0" err="1">
                          <a:solidFill>
                            <a:srgbClr val="CC0000"/>
                          </a:solidFill>
                          <a:latin typeface="Courier"/>
                          <a:cs typeface="Courier"/>
                        </a:rPr>
                        <a:t>woodchuck</a:t>
                      </a:r>
                      <a:endParaRPr lang="en-US" sz="2000" dirty="0"/>
                    </a:p>
                  </a:txBody>
                  <a:tcPr/>
                </a:tc>
                <a:tc>
                  <a:txBody>
                    <a:bodyPr/>
                    <a:lstStyle/>
                    <a:p>
                      <a:r>
                        <a:rPr lang="en-US" sz="2000" dirty="0">
                          <a:latin typeface="Courier" pitchFamily="2" charset="0"/>
                        </a:rPr>
                        <a:t>woodchuck</a:t>
                      </a:r>
                    </a:p>
                  </a:txBody>
                  <a:tcPr/>
                </a:tc>
                <a:extLst>
                  <a:ext uri="{0D108BD9-81ED-4DB2-BD59-A6C34878D82A}">
                    <a16:rowId xmlns:a16="http://schemas.microsoft.com/office/drawing/2014/main" val="10001"/>
                  </a:ext>
                </a:extLst>
              </a:tr>
              <a:tr h="370840">
                <a:tc>
                  <a:txBody>
                    <a:bodyPr/>
                    <a:lstStyle/>
                    <a:p>
                      <a:r>
                        <a:rPr lang="en-US" sz="2000" dirty="0" err="1">
                          <a:solidFill>
                            <a:srgbClr val="CC0000"/>
                          </a:solidFill>
                          <a:latin typeface="Courier"/>
                          <a:cs typeface="Courier"/>
                        </a:rPr>
                        <a:t>yours</a:t>
                      </a:r>
                      <a:r>
                        <a:rPr lang="en-US" sz="2000" b="1" dirty="0" err="1">
                          <a:solidFill>
                            <a:srgbClr val="CC0000"/>
                          </a:solidFill>
                          <a:latin typeface="Courier"/>
                          <a:cs typeface="Courier"/>
                        </a:rPr>
                        <a:t>|</a:t>
                      </a:r>
                      <a:r>
                        <a:rPr lang="en-US" sz="2000" dirty="0" err="1">
                          <a:solidFill>
                            <a:srgbClr val="CC0000"/>
                          </a:solidFill>
                          <a:latin typeface="Courier"/>
                          <a:cs typeface="Courier"/>
                        </a:rPr>
                        <a:t>mine</a:t>
                      </a:r>
                      <a:endParaRPr lang="en-US" sz="2000" dirty="0"/>
                    </a:p>
                  </a:txBody>
                  <a:tcPr/>
                </a:tc>
                <a:tc>
                  <a:txBody>
                    <a:bodyPr/>
                    <a:lstStyle/>
                    <a:p>
                      <a:r>
                        <a:rPr lang="en-US" sz="2000" dirty="0">
                          <a:solidFill>
                            <a:srgbClr val="000000"/>
                          </a:solidFill>
                          <a:latin typeface="Courier"/>
                          <a:cs typeface="Courier"/>
                        </a:rPr>
                        <a:t>yours</a:t>
                      </a:r>
                    </a:p>
                  </a:txBody>
                  <a:tcPr/>
                </a:tc>
                <a:extLst>
                  <a:ext uri="{0D108BD9-81ED-4DB2-BD59-A6C34878D82A}">
                    <a16:rowId xmlns:a16="http://schemas.microsoft.com/office/drawing/2014/main" val="10002"/>
                  </a:ext>
                </a:extLst>
              </a:tr>
              <a:tr h="370840">
                <a:tc>
                  <a:txBody>
                    <a:bodyPr/>
                    <a:lstStyle/>
                    <a:p>
                      <a:r>
                        <a:rPr lang="en-US" sz="2000" dirty="0" err="1">
                          <a:solidFill>
                            <a:srgbClr val="CC0000"/>
                          </a:solidFill>
                          <a:latin typeface="Courier"/>
                          <a:cs typeface="Courier"/>
                        </a:rPr>
                        <a:t>a</a:t>
                      </a:r>
                      <a:r>
                        <a:rPr lang="en-US" sz="2000" b="1" dirty="0" err="1">
                          <a:solidFill>
                            <a:srgbClr val="CC0000"/>
                          </a:solidFill>
                          <a:latin typeface="Courier"/>
                          <a:cs typeface="Courier"/>
                        </a:rPr>
                        <a:t>|</a:t>
                      </a:r>
                      <a:r>
                        <a:rPr lang="en-US" sz="2000" dirty="0" err="1">
                          <a:solidFill>
                            <a:srgbClr val="CC0000"/>
                          </a:solidFill>
                          <a:latin typeface="Courier"/>
                          <a:cs typeface="Courier"/>
                        </a:rPr>
                        <a:t>b</a:t>
                      </a:r>
                      <a:r>
                        <a:rPr lang="en-US" sz="2000" b="1" dirty="0" err="1">
                          <a:solidFill>
                            <a:srgbClr val="CC0000"/>
                          </a:solidFill>
                          <a:latin typeface="Courier"/>
                          <a:cs typeface="Courier"/>
                        </a:rPr>
                        <a:t>|</a:t>
                      </a:r>
                      <a:r>
                        <a:rPr lang="en-US" sz="2000" dirty="0" err="1">
                          <a:solidFill>
                            <a:srgbClr val="CC0000"/>
                          </a:solidFill>
                          <a:latin typeface="Courier"/>
                          <a:cs typeface="Courier"/>
                        </a:rPr>
                        <a:t>c</a:t>
                      </a:r>
                      <a:endParaRPr lang="en-US" sz="2000" dirty="0"/>
                    </a:p>
                  </a:txBody>
                  <a:tcPr/>
                </a:tc>
                <a:tc>
                  <a:txBody>
                    <a:bodyPr/>
                    <a:lstStyle/>
                    <a:p>
                      <a:r>
                        <a:rPr lang="en-US" sz="2000" dirty="0"/>
                        <a:t>= </a:t>
                      </a:r>
                      <a:r>
                        <a:rPr lang="en-US" sz="2000" dirty="0">
                          <a:solidFill>
                            <a:srgbClr val="FF0000"/>
                          </a:solidFill>
                          <a:latin typeface="Calibri"/>
                          <a:cs typeface="Calibri"/>
                        </a:rPr>
                        <a:t>[</a:t>
                      </a:r>
                      <a:r>
                        <a:rPr lang="en-US" sz="2000" dirty="0" err="1">
                          <a:solidFill>
                            <a:srgbClr val="FF0000"/>
                          </a:solidFill>
                          <a:latin typeface="Calibri"/>
                          <a:cs typeface="Calibri"/>
                        </a:rPr>
                        <a:t>abc</a:t>
                      </a:r>
                      <a:r>
                        <a:rPr lang="en-US" sz="2000" dirty="0">
                          <a:solidFill>
                            <a:srgbClr val="FF0000"/>
                          </a:solidFill>
                          <a:latin typeface="Calibri"/>
                          <a:cs typeface="Calibri"/>
                        </a:rPr>
                        <a:t>]</a:t>
                      </a: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solidFill>
                            <a:srgbClr val="CC0000"/>
                          </a:solidFill>
                          <a:latin typeface="Courier"/>
                          <a:cs typeface="Courier"/>
                        </a:rPr>
                        <a:t>[</a:t>
                      </a:r>
                      <a:r>
                        <a:rPr lang="en-US" sz="1900" dirty="0" err="1">
                          <a:solidFill>
                            <a:srgbClr val="CC0000"/>
                          </a:solidFill>
                          <a:latin typeface="Courier"/>
                          <a:cs typeface="Courier"/>
                        </a:rPr>
                        <a:t>gG</a:t>
                      </a:r>
                      <a:r>
                        <a:rPr lang="en-US" sz="1900" dirty="0">
                          <a:solidFill>
                            <a:srgbClr val="CC0000"/>
                          </a:solidFill>
                          <a:latin typeface="Courier"/>
                          <a:cs typeface="Courier"/>
                        </a:rPr>
                        <a:t>]</a:t>
                      </a:r>
                      <a:r>
                        <a:rPr lang="en-US" sz="1900" dirty="0" err="1">
                          <a:solidFill>
                            <a:srgbClr val="CC0000"/>
                          </a:solidFill>
                          <a:latin typeface="Courier"/>
                          <a:cs typeface="Courier"/>
                        </a:rPr>
                        <a:t>roundhog</a:t>
                      </a:r>
                      <a:r>
                        <a:rPr lang="en-US" sz="1900" b="1" dirty="0">
                          <a:solidFill>
                            <a:srgbClr val="CC0000"/>
                          </a:solidFill>
                          <a:latin typeface="Courier"/>
                          <a:cs typeface="Courier"/>
                        </a:rPr>
                        <a:t>|</a:t>
                      </a:r>
                      <a:r>
                        <a:rPr lang="en-US" sz="1900" dirty="0">
                          <a:solidFill>
                            <a:srgbClr val="CC0000"/>
                          </a:solidFill>
                          <a:latin typeface="Courier"/>
                          <a:cs typeface="Courier"/>
                        </a:rPr>
                        <a:t>[</a:t>
                      </a:r>
                      <a:r>
                        <a:rPr lang="en-US" sz="1900" dirty="0" err="1">
                          <a:solidFill>
                            <a:srgbClr val="CC0000"/>
                          </a:solidFill>
                          <a:latin typeface="Courier"/>
                          <a:cs typeface="Courier"/>
                        </a:rPr>
                        <a:t>Ww</a:t>
                      </a:r>
                      <a:r>
                        <a:rPr lang="en-US" sz="1900" dirty="0">
                          <a:solidFill>
                            <a:srgbClr val="CC0000"/>
                          </a:solidFill>
                          <a:latin typeface="Courier"/>
                          <a:cs typeface="Courier"/>
                        </a:rPr>
                        <a:t>]</a:t>
                      </a:r>
                      <a:r>
                        <a:rPr lang="en-US" sz="1900" dirty="0" err="1">
                          <a:solidFill>
                            <a:srgbClr val="CC0000"/>
                          </a:solidFill>
                          <a:latin typeface="Courier"/>
                          <a:cs typeface="Courier"/>
                        </a:rPr>
                        <a:t>oodchuck</a:t>
                      </a:r>
                      <a:endParaRPr lang="en-US" sz="1900" dirty="0"/>
                    </a:p>
                  </a:txBody>
                  <a:tcPr/>
                </a:tc>
                <a:tc>
                  <a:txBody>
                    <a:bodyPr/>
                    <a:lstStyle/>
                    <a:p>
                      <a:r>
                        <a:rPr lang="en-US" sz="2000" dirty="0">
                          <a:latin typeface="Courier" pitchFamily="2" charset="0"/>
                        </a:rPr>
                        <a:t>Woodchuck</a:t>
                      </a:r>
                      <a:endParaRPr lang="en-US" sz="2000" dirty="0">
                        <a:solidFill>
                          <a:srgbClr val="FF0000"/>
                        </a:solidFill>
                        <a:latin typeface="Courier" pitchFamily="2" charset="0"/>
                        <a:cs typeface="Calibri"/>
                      </a:endParaRPr>
                    </a:p>
                  </a:txBody>
                  <a:tcPr/>
                </a:tc>
                <a:extLst>
                  <a:ext uri="{0D108BD9-81ED-4DB2-BD59-A6C34878D82A}">
                    <a16:rowId xmlns:a16="http://schemas.microsoft.com/office/drawing/2014/main" val="10004"/>
                  </a:ext>
                </a:extLst>
              </a:tr>
            </a:tbl>
          </a:graphicData>
        </a:graphic>
      </p:graphicFrame>
      <p:pic>
        <p:nvPicPr>
          <p:cNvPr id="7" name="Picture 6" descr="220px-Groundhog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671" y="2724149"/>
            <a:ext cx="2749991" cy="2062493"/>
          </a:xfrm>
          <a:prstGeom prst="rect">
            <a:avLst/>
          </a:prstGeom>
        </p:spPr>
      </p:pic>
    </p:spTree>
    <p:extLst>
      <p:ext uri="{BB962C8B-B14F-4D97-AF65-F5344CB8AC3E}">
        <p14:creationId xmlns:p14="http://schemas.microsoft.com/office/powerpoint/2010/main" val="2422643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533400" y="119702"/>
            <a:ext cx="7833360" cy="680397"/>
          </a:xfrm>
        </p:spPr>
        <p:txBody>
          <a:bodyPr>
            <a:normAutofit fontScale="90000"/>
          </a:bodyPr>
          <a:lstStyle/>
          <a:p>
            <a:r>
              <a:rPr lang="en-US" dirty="0"/>
              <a:t>Wildcards, optionality, repetition: </a:t>
            </a:r>
            <a:r>
              <a:rPr lang="en-US" dirty="0">
                <a:solidFill>
                  <a:srgbClr val="CC000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a:solidFill>
                  <a:srgbClr val="CC0000"/>
                </a:solidFill>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sp>
        <p:nvSpPr>
          <p:cNvPr id="75780" name="Rectangle 4"/>
          <p:cNvSpPr>
            <a:spLocks noChangeArrowheads="1"/>
          </p:cNvSpPr>
          <p:nvPr/>
        </p:nvSpPr>
        <p:spPr bwMode="auto">
          <a:xfrm>
            <a:off x="1588" y="2445544"/>
            <a:ext cx="9144000" cy="461665"/>
          </a:xfrm>
          <a:prstGeom prst="rect">
            <a:avLst/>
          </a:prstGeom>
          <a:noFill/>
          <a:ln w="9525">
            <a:noFill/>
            <a:miter lim="800000"/>
            <a:headEnd/>
            <a:tailEnd/>
          </a:ln>
        </p:spPr>
        <p:txBody>
          <a:bodyPr>
            <a:prstTxWarp prst="textNoShape">
              <a:avLst/>
            </a:prstTxWarp>
            <a:spAutoFit/>
          </a:bodyPr>
          <a:lstStyle/>
          <a:p>
            <a:endParaRPr lang="en-US"/>
          </a:p>
        </p:txBody>
      </p:sp>
      <p:sp>
        <p:nvSpPr>
          <p:cNvPr id="75783" name="Rectangle 10"/>
          <p:cNvSpPr>
            <a:spLocks noChangeArrowheads="1"/>
          </p:cNvSpPr>
          <p:nvPr/>
        </p:nvSpPr>
        <p:spPr bwMode="auto">
          <a:xfrm>
            <a:off x="1219200" y="3714750"/>
            <a:ext cx="7010400" cy="1085850"/>
          </a:xfrm>
          <a:prstGeom prst="rect">
            <a:avLst/>
          </a:prstGeom>
          <a:noFill/>
          <a:ln w="9525">
            <a:noFill/>
            <a:miter lim="800000"/>
            <a:headEnd/>
            <a:tailEnd/>
          </a:ln>
        </p:spPr>
        <p:txBody>
          <a:bodyPr lIns="92075" tIns="46038" rIns="92075" bIns="46038">
            <a:prstTxWarp prst="textNoShape">
              <a:avLst/>
            </a:prstTxWarp>
          </a:bodyPr>
          <a:lstStyle/>
          <a:p>
            <a:pPr marL="342900" indent="-342900">
              <a:spcBef>
                <a:spcPct val="20000"/>
              </a:spcBef>
              <a:buClr>
                <a:schemeClr val="tx2"/>
              </a:buClr>
              <a:buSzPct val="95000"/>
              <a:buFont typeface="Wingdings" charset="2"/>
              <a:buNone/>
            </a:pPr>
            <a:endParaRPr lang="en-US" sz="2400" b="1" dirty="0">
              <a:solidFill>
                <a:srgbClr val="CC0000"/>
              </a:solidFill>
              <a:latin typeface="Courier New"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600" y="1098487"/>
            <a:ext cx="1677187" cy="2387663"/>
          </a:xfrm>
          <a:prstGeom prst="rect">
            <a:avLst/>
          </a:prstGeom>
        </p:spPr>
      </p:pic>
      <p:sp>
        <p:nvSpPr>
          <p:cNvPr id="3" name="TextBox 2"/>
          <p:cNvSpPr txBox="1"/>
          <p:nvPr/>
        </p:nvSpPr>
        <p:spPr>
          <a:xfrm>
            <a:off x="7269417" y="3438733"/>
            <a:ext cx="1827769" cy="369332"/>
          </a:xfrm>
          <a:prstGeom prst="rect">
            <a:avLst/>
          </a:prstGeom>
          <a:noFill/>
        </p:spPr>
        <p:txBody>
          <a:bodyPr wrap="none" rtlCol="0">
            <a:spAutoFit/>
          </a:bodyPr>
          <a:lstStyle/>
          <a:p>
            <a:r>
              <a:rPr lang="en-US" sz="1800" dirty="0">
                <a:latin typeface="+mn-lt"/>
              </a:rPr>
              <a:t>Stephen C </a:t>
            </a:r>
            <a:r>
              <a:rPr lang="en-US" sz="1800" dirty="0" err="1">
                <a:latin typeface="+mn-lt"/>
              </a:rPr>
              <a:t>Kleene</a:t>
            </a:r>
            <a:endParaRPr lang="en-US" sz="1800" dirty="0">
              <a:latin typeface="+mn-lt"/>
            </a:endParaRPr>
          </a:p>
        </p:txBody>
      </p:sp>
      <p:graphicFrame>
        <p:nvGraphicFramePr>
          <p:cNvPr id="14" name="Table 13"/>
          <p:cNvGraphicFramePr>
            <a:graphicFrameLocks noGrp="1"/>
          </p:cNvGraphicFramePr>
          <p:nvPr>
            <p:extLst>
              <p:ext uri="{D42A27DB-BD31-4B8C-83A1-F6EECF244321}">
                <p14:modId xmlns:p14="http://schemas.microsoft.com/office/powerpoint/2010/main" val="1082207909"/>
              </p:ext>
            </p:extLst>
          </p:nvPr>
        </p:nvGraphicFramePr>
        <p:xfrm>
          <a:off x="304800" y="1047750"/>
          <a:ext cx="6858000" cy="320040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en-US" sz="2000" dirty="0"/>
                        <a:t>Pattern</a:t>
                      </a:r>
                    </a:p>
                  </a:txBody>
                  <a:tcPr/>
                </a:tc>
                <a:tc>
                  <a:txBody>
                    <a:bodyPr/>
                    <a:lstStyle/>
                    <a:p>
                      <a:r>
                        <a:rPr lang="en-US" sz="2000" dirty="0"/>
                        <a:t>Matches</a:t>
                      </a:r>
                    </a:p>
                  </a:txBody>
                  <a:tcPr/>
                </a:tc>
                <a:tc>
                  <a:txBody>
                    <a:bodyPr/>
                    <a:lstStyle/>
                    <a:p>
                      <a:r>
                        <a:rPr lang="en-US" sz="2000" dirty="0"/>
                        <a:t>Examples</a:t>
                      </a:r>
                    </a:p>
                  </a:txBody>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err="1">
                          <a:solidFill>
                            <a:srgbClr val="CC0000"/>
                          </a:solidFill>
                          <a:latin typeface="Courier"/>
                          <a:cs typeface="Courier"/>
                        </a:rPr>
                        <a:t>beg.n</a:t>
                      </a:r>
                      <a:endParaRPr lang="en-US" sz="2000" dirty="0"/>
                    </a:p>
                  </a:txBody>
                  <a:tcPr/>
                </a:tc>
                <a:tc>
                  <a:txBody>
                    <a:bodyPr/>
                    <a:lstStyle/>
                    <a:p>
                      <a:r>
                        <a:rPr lang="en-US" sz="2000" dirty="0"/>
                        <a:t>Any char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0200FF"/>
                          </a:solidFill>
                          <a:latin typeface="Courier"/>
                          <a:cs typeface="Courier"/>
                        </a:rPr>
                        <a:t>begin</a:t>
                      </a:r>
                      <a:r>
                        <a:rPr lang="en-US" sz="2000" u="none" dirty="0">
                          <a:solidFill>
                            <a:srgbClr val="0200FF"/>
                          </a:solidFill>
                          <a:latin typeface="Courier"/>
                          <a:cs typeface="Courier"/>
                        </a:rPr>
                        <a:t>   </a:t>
                      </a:r>
                      <a:r>
                        <a:rPr lang="en-US" sz="2000" u="sng" baseline="0" dirty="0">
                          <a:solidFill>
                            <a:srgbClr val="0200FF"/>
                          </a:solidFill>
                          <a:latin typeface="Courier"/>
                          <a:cs typeface="Courier"/>
                        </a:rPr>
                        <a:t>begun beg3n</a:t>
                      </a:r>
                      <a:r>
                        <a:rPr lang="en-US" sz="2000" u="none" baseline="0" dirty="0">
                          <a:solidFill>
                            <a:srgbClr val="0200FF"/>
                          </a:solidFill>
                          <a:latin typeface="Courier"/>
                          <a:cs typeface="Courier"/>
                        </a:rPr>
                        <a:t>  </a:t>
                      </a:r>
                      <a:r>
                        <a:rPr lang="en-US" sz="2000" u="sng" baseline="0" dirty="0">
                          <a:solidFill>
                            <a:srgbClr val="0200FF"/>
                          </a:solidFill>
                          <a:latin typeface="Courier"/>
                          <a:cs typeface="Courier"/>
                        </a:rPr>
                        <a:t>beg n</a:t>
                      </a:r>
                      <a:endParaRPr lang="en-US" sz="2000" u="none" dirty="0">
                        <a:solidFill>
                          <a:srgbClr val="0200FF"/>
                        </a:solidFill>
                        <a:latin typeface="Courier"/>
                        <a:cs typeface="Courier"/>
                      </a:endParaRPr>
                    </a:p>
                  </a:txBody>
                  <a:tcPr/>
                </a:tc>
                <a:extLst>
                  <a:ext uri="{0D108BD9-81ED-4DB2-BD59-A6C34878D82A}">
                    <a16:rowId xmlns:a16="http://schemas.microsoft.com/office/drawing/2014/main" val="2497487363"/>
                  </a:ext>
                </a:extLst>
              </a:tr>
              <a:tr h="370840">
                <a:tc>
                  <a:txBody>
                    <a:bodyPr/>
                    <a:lstStyle/>
                    <a:p>
                      <a:r>
                        <a:rPr lang="en-US" sz="2000" dirty="0">
                          <a:solidFill>
                            <a:srgbClr val="CC0000"/>
                          </a:solidFill>
                          <a:latin typeface="Courier"/>
                          <a:cs typeface="Courier"/>
                        </a:rPr>
                        <a:t>woodchucks?</a:t>
                      </a:r>
                      <a:endParaRPr lang="en-US" sz="2000" dirty="0"/>
                    </a:p>
                  </a:txBody>
                  <a:tcPr/>
                </a:tc>
                <a:tc>
                  <a:txBody>
                    <a:bodyPr/>
                    <a:lstStyle/>
                    <a:p>
                      <a:r>
                        <a:rPr lang="en-US" sz="2000" dirty="0"/>
                        <a:t>Optional s</a:t>
                      </a:r>
                    </a:p>
                  </a:txBody>
                  <a:tcPr/>
                </a:tc>
                <a:tc>
                  <a:txBody>
                    <a:bodyPr/>
                    <a:lstStyle/>
                    <a:p>
                      <a:r>
                        <a:rPr lang="en-US" sz="2000" u="sng" dirty="0">
                          <a:solidFill>
                            <a:srgbClr val="0200FF"/>
                          </a:solidFill>
                          <a:latin typeface="Courier"/>
                          <a:cs typeface="Courier"/>
                        </a:rPr>
                        <a:t>woodchuck woodchucks</a:t>
                      </a:r>
                    </a:p>
                  </a:txBody>
                  <a:tcPr/>
                </a:tc>
                <a:extLst>
                  <a:ext uri="{0D108BD9-81ED-4DB2-BD59-A6C34878D82A}">
                    <a16:rowId xmlns:a16="http://schemas.microsoft.com/office/drawing/2014/main" val="1379060707"/>
                  </a:ext>
                </a:extLst>
              </a:tr>
              <a:tr h="370840">
                <a:tc>
                  <a:txBody>
                    <a:bodyPr/>
                    <a:lstStyle/>
                    <a:p>
                      <a:r>
                        <a:rPr lang="en-US" sz="2000" dirty="0">
                          <a:solidFill>
                            <a:srgbClr val="CC0000"/>
                          </a:solidFill>
                          <a:latin typeface="Courier"/>
                          <a:cs typeface="Courier"/>
                        </a:rPr>
                        <a:t>to*</a:t>
                      </a:r>
                      <a:endParaRPr lang="en-US" sz="2000" dirty="0"/>
                    </a:p>
                  </a:txBody>
                  <a:tcPr/>
                </a:tc>
                <a:tc>
                  <a:txBody>
                    <a:bodyPr/>
                    <a:lstStyle/>
                    <a:p>
                      <a:r>
                        <a:rPr lang="en-US" sz="2000" dirty="0">
                          <a:solidFill>
                            <a:srgbClr val="000000"/>
                          </a:solidFill>
                        </a:rPr>
                        <a:t>0 or more of previous char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0200FF"/>
                          </a:solidFill>
                          <a:latin typeface="Courier"/>
                          <a:cs typeface="Courier"/>
                        </a:rPr>
                        <a:t>t</a:t>
                      </a:r>
                      <a:r>
                        <a:rPr lang="en-US" sz="2000" u="none" dirty="0">
                          <a:solidFill>
                            <a:srgbClr val="0200FF"/>
                          </a:solidFill>
                          <a:latin typeface="Courier"/>
                          <a:cs typeface="Courier"/>
                        </a:rPr>
                        <a:t> </a:t>
                      </a:r>
                      <a:r>
                        <a:rPr lang="en-US" sz="2000" u="sng" dirty="0">
                          <a:solidFill>
                            <a:srgbClr val="0200FF"/>
                          </a:solidFill>
                          <a:latin typeface="Courier"/>
                          <a:cs typeface="Courier"/>
                        </a:rPr>
                        <a:t>to</a:t>
                      </a:r>
                      <a:r>
                        <a:rPr lang="en-US" sz="2000" u="none" dirty="0">
                          <a:solidFill>
                            <a:srgbClr val="0200FF"/>
                          </a:solidFill>
                          <a:latin typeface="Courier"/>
                          <a:cs typeface="Courier"/>
                        </a:rPr>
                        <a:t> </a:t>
                      </a:r>
                      <a:r>
                        <a:rPr lang="en-US" sz="2000" u="sng" dirty="0">
                          <a:solidFill>
                            <a:srgbClr val="0200FF"/>
                          </a:solidFill>
                          <a:latin typeface="Courier"/>
                          <a:cs typeface="Courier"/>
                        </a:rPr>
                        <a:t>too</a:t>
                      </a:r>
                      <a:r>
                        <a:rPr lang="en-US" sz="2000" u="none" dirty="0">
                          <a:solidFill>
                            <a:srgbClr val="0200FF"/>
                          </a:solidFill>
                          <a:latin typeface="Courier"/>
                          <a:cs typeface="Courier"/>
                        </a:rPr>
                        <a:t> </a:t>
                      </a:r>
                      <a:r>
                        <a:rPr lang="en-US" sz="2000" u="sng" dirty="0" err="1">
                          <a:solidFill>
                            <a:srgbClr val="0200FF"/>
                          </a:solidFill>
                          <a:latin typeface="Courier"/>
                          <a:cs typeface="Courier"/>
                        </a:rPr>
                        <a:t>tooo</a:t>
                      </a:r>
                      <a:endParaRPr lang="en-US" sz="2000" u="none" dirty="0">
                        <a:solidFill>
                          <a:srgbClr val="0200FF"/>
                        </a:solidFill>
                        <a:latin typeface="Courier"/>
                        <a:cs typeface="Courier"/>
                      </a:endParaRPr>
                    </a:p>
                  </a:txBody>
                  <a:tcPr/>
                </a:tc>
                <a:extLst>
                  <a:ext uri="{0D108BD9-81ED-4DB2-BD59-A6C34878D82A}">
                    <a16:rowId xmlns:a16="http://schemas.microsoft.com/office/drawing/2014/main" val="10002"/>
                  </a:ext>
                </a:extLst>
              </a:tr>
              <a:tr h="370840">
                <a:tc>
                  <a:txBody>
                    <a:bodyPr/>
                    <a:lstStyle/>
                    <a:p>
                      <a:r>
                        <a:rPr lang="en-US" sz="2000" dirty="0">
                          <a:solidFill>
                            <a:srgbClr val="CC0000"/>
                          </a:solidFill>
                          <a:latin typeface="Courier"/>
                          <a:cs typeface="Courier"/>
                        </a:rPr>
                        <a:t>to+</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000000"/>
                          </a:solidFill>
                        </a:rPr>
                        <a:t>1 or more of previous char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0200FF"/>
                          </a:solidFill>
                          <a:latin typeface="Courier"/>
                          <a:cs typeface="Courier"/>
                        </a:rPr>
                        <a:t>to</a:t>
                      </a:r>
                      <a:r>
                        <a:rPr lang="en-US" sz="2000" u="none" dirty="0">
                          <a:solidFill>
                            <a:srgbClr val="0200FF"/>
                          </a:solidFill>
                          <a:latin typeface="Courier"/>
                          <a:cs typeface="Courier"/>
                        </a:rPr>
                        <a:t> t</a:t>
                      </a:r>
                      <a:r>
                        <a:rPr lang="en-US" sz="2000" u="sng" dirty="0">
                          <a:solidFill>
                            <a:srgbClr val="0200FF"/>
                          </a:solidFill>
                          <a:latin typeface="Courier"/>
                          <a:cs typeface="Courier"/>
                        </a:rPr>
                        <a:t>oo</a:t>
                      </a:r>
                      <a:r>
                        <a:rPr lang="en-US" sz="2000" u="none" dirty="0">
                          <a:solidFill>
                            <a:srgbClr val="0200FF"/>
                          </a:solidFill>
                          <a:latin typeface="Courier"/>
                          <a:cs typeface="Courier"/>
                        </a:rPr>
                        <a:t> </a:t>
                      </a:r>
                      <a:r>
                        <a:rPr lang="en-US" sz="2000" u="none" dirty="0" err="1">
                          <a:solidFill>
                            <a:srgbClr val="0200FF"/>
                          </a:solidFill>
                          <a:latin typeface="Courier"/>
                          <a:cs typeface="Courier"/>
                        </a:rPr>
                        <a:t>t</a:t>
                      </a:r>
                      <a:r>
                        <a:rPr lang="en-US" sz="2000" u="sng" dirty="0" err="1">
                          <a:solidFill>
                            <a:srgbClr val="0200FF"/>
                          </a:solidFill>
                          <a:latin typeface="Courier"/>
                          <a:cs typeface="Courier"/>
                        </a:rPr>
                        <a:t>ooo</a:t>
                      </a:r>
                      <a:r>
                        <a:rPr lang="en-US" sz="2000" u="none" dirty="0">
                          <a:solidFill>
                            <a:srgbClr val="0200FF"/>
                          </a:solidFill>
                          <a:latin typeface="Courier"/>
                          <a:cs typeface="Courier"/>
                        </a:rPr>
                        <a:t> </a:t>
                      </a:r>
                      <a:r>
                        <a:rPr lang="en-US" sz="2000" u="none" dirty="0" err="1">
                          <a:solidFill>
                            <a:srgbClr val="0200FF"/>
                          </a:solidFill>
                          <a:latin typeface="Courier"/>
                          <a:cs typeface="Courier"/>
                        </a:rPr>
                        <a:t>t</a:t>
                      </a:r>
                      <a:r>
                        <a:rPr lang="en-US" sz="2000" u="sng" dirty="0" err="1">
                          <a:solidFill>
                            <a:srgbClr val="0200FF"/>
                          </a:solidFill>
                          <a:latin typeface="Courier"/>
                          <a:cs typeface="Courier"/>
                        </a:rPr>
                        <a:t>oooo</a:t>
                      </a:r>
                      <a:endParaRPr lang="en-US" sz="2000" u="none" dirty="0">
                        <a:solidFill>
                          <a:srgbClr val="0200FF"/>
                        </a:solidFill>
                        <a:latin typeface="Courier"/>
                        <a:cs typeface="Courier"/>
                      </a:endParaRPr>
                    </a:p>
                  </a:txBody>
                  <a:tcPr/>
                </a:tc>
                <a:extLst>
                  <a:ext uri="{0D108BD9-81ED-4DB2-BD59-A6C34878D82A}">
                    <a16:rowId xmlns:a16="http://schemas.microsoft.com/office/drawing/2014/main" val="10003"/>
                  </a:ext>
                </a:extLst>
              </a:tr>
            </a:tbl>
          </a:graphicData>
        </a:graphic>
      </p:graphicFrame>
      <p:sp>
        <p:nvSpPr>
          <p:cNvPr id="4" name="TextBox 3"/>
          <p:cNvSpPr txBox="1"/>
          <p:nvPr/>
        </p:nvSpPr>
        <p:spPr>
          <a:xfrm>
            <a:off x="7178008" y="3833008"/>
            <a:ext cx="2010586" cy="369332"/>
          </a:xfrm>
          <a:prstGeom prst="rect">
            <a:avLst/>
          </a:prstGeom>
          <a:noFill/>
        </p:spPr>
        <p:txBody>
          <a:bodyPr wrap="none" rtlCol="0">
            <a:spAutoFit/>
          </a:bodyPr>
          <a:lstStyle/>
          <a:p>
            <a:r>
              <a:rPr lang="en-US" sz="1800" dirty="0" err="1">
                <a:latin typeface="+mn-lt"/>
              </a:rPr>
              <a:t>Kleene</a:t>
            </a:r>
            <a:r>
              <a:rPr lang="en-US" sz="1800" dirty="0">
                <a:latin typeface="+mn-lt"/>
              </a:rPr>
              <a:t> *,   </a:t>
            </a:r>
            <a:r>
              <a:rPr lang="en-US" sz="1800" dirty="0" err="1">
                <a:latin typeface="+mn-lt"/>
              </a:rPr>
              <a:t>Kleene</a:t>
            </a:r>
            <a:r>
              <a:rPr lang="en-US" sz="1800" dirty="0">
                <a:latin typeface="+mn-lt"/>
              </a:rPr>
              <a:t> +   </a:t>
            </a:r>
          </a:p>
        </p:txBody>
      </p:sp>
    </p:spTree>
    <p:extLst>
      <p:ext uri="{BB962C8B-B14F-4D97-AF65-F5344CB8AC3E}">
        <p14:creationId xmlns:p14="http://schemas.microsoft.com/office/powerpoint/2010/main" val="2148838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a:t>Regular Expressions: Anchors  </a:t>
            </a:r>
            <a:r>
              <a:rPr lang="en-US" dirty="0">
                <a:solidFill>
                  <a:srgbClr val="FF0000"/>
                </a:solidFill>
              </a:rPr>
              <a:t>^   $</a:t>
            </a:r>
          </a:p>
        </p:txBody>
      </p:sp>
      <p:graphicFrame>
        <p:nvGraphicFramePr>
          <p:cNvPr id="6" name="Table 5"/>
          <p:cNvGraphicFramePr>
            <a:graphicFrameLocks noGrp="1"/>
          </p:cNvGraphicFramePr>
          <p:nvPr>
            <p:extLst>
              <p:ext uri="{D42A27DB-BD31-4B8C-83A1-F6EECF244321}">
                <p14:modId xmlns:p14="http://schemas.microsoft.com/office/powerpoint/2010/main" val="3669638394"/>
              </p:ext>
            </p:extLst>
          </p:nvPr>
        </p:nvGraphicFramePr>
        <p:xfrm>
          <a:off x="1905000" y="1809750"/>
          <a:ext cx="4953000" cy="259080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370840">
                <a:tc>
                  <a:txBody>
                    <a:bodyPr/>
                    <a:lstStyle/>
                    <a:p>
                      <a:r>
                        <a:rPr lang="en-US" sz="2000" dirty="0"/>
                        <a:t>Pattern</a:t>
                      </a:r>
                    </a:p>
                  </a:txBody>
                  <a:tcPr/>
                </a:tc>
                <a:tc>
                  <a:txBody>
                    <a:bodyPr/>
                    <a:lstStyle/>
                    <a:p>
                      <a:r>
                        <a:rPr lang="en-US" sz="2000" dirty="0"/>
                        <a:t>Matches</a:t>
                      </a:r>
                    </a:p>
                  </a:txBody>
                  <a:tcPr/>
                </a:tc>
                <a:extLst>
                  <a:ext uri="{0D108BD9-81ED-4DB2-BD59-A6C34878D82A}">
                    <a16:rowId xmlns:a16="http://schemas.microsoft.com/office/drawing/2014/main" val="10000"/>
                  </a:ext>
                </a:extLst>
              </a:tr>
              <a:tr h="370840">
                <a:tc>
                  <a:txBody>
                    <a:bodyPr/>
                    <a:lstStyle/>
                    <a:p>
                      <a:r>
                        <a:rPr lang="en-US" sz="2000" dirty="0">
                          <a:solidFill>
                            <a:srgbClr val="CC3300"/>
                          </a:solidFill>
                          <a:latin typeface="Courier"/>
                          <a:cs typeface="Courier"/>
                        </a:rPr>
                        <a:t>^</a:t>
                      </a:r>
                      <a:r>
                        <a:rPr lang="en-US" sz="2000" dirty="0">
                          <a:latin typeface="Courier"/>
                          <a:cs typeface="Courier"/>
                        </a:rPr>
                        <a:t>[A-Z] </a:t>
                      </a:r>
                      <a:endParaRPr lang="en-US" sz="2000" dirty="0"/>
                    </a:p>
                  </a:txBody>
                  <a:tcPr/>
                </a:tc>
                <a:tc>
                  <a:txBody>
                    <a:bodyPr/>
                    <a:lstStyle/>
                    <a:p>
                      <a:r>
                        <a:rPr lang="en-US" sz="2000" u="sng" dirty="0">
                          <a:solidFill>
                            <a:srgbClr val="0000FF"/>
                          </a:solidFill>
                          <a:latin typeface="Courier"/>
                          <a:cs typeface="Courier"/>
                        </a:rPr>
                        <a:t>P</a:t>
                      </a:r>
                      <a:r>
                        <a:rPr lang="en-US" sz="2000" u="none" dirty="0">
                          <a:solidFill>
                            <a:srgbClr val="000000"/>
                          </a:solidFill>
                          <a:latin typeface="Courier"/>
                          <a:cs typeface="Courier"/>
                        </a:rPr>
                        <a:t>alo</a:t>
                      </a:r>
                      <a:r>
                        <a:rPr lang="en-US" sz="2000" u="none" baseline="0" dirty="0">
                          <a:solidFill>
                            <a:srgbClr val="000000"/>
                          </a:solidFill>
                          <a:latin typeface="Courier"/>
                          <a:cs typeface="Courier"/>
                        </a:rPr>
                        <a:t> Alto</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1"/>
                  </a:ext>
                </a:extLst>
              </a:tr>
              <a:tr h="370840">
                <a:tc>
                  <a:txBody>
                    <a:bodyPr/>
                    <a:lstStyle/>
                    <a:p>
                      <a:r>
                        <a:rPr lang="en-US" sz="2000" dirty="0">
                          <a:solidFill>
                            <a:srgbClr val="CC3300"/>
                          </a:solidFill>
                          <a:latin typeface="Courier"/>
                          <a:cs typeface="Courier"/>
                        </a:rPr>
                        <a:t>^</a:t>
                      </a:r>
                      <a:r>
                        <a:rPr lang="en-US" sz="2000" dirty="0">
                          <a:latin typeface="Courier"/>
                          <a:cs typeface="Courier"/>
                        </a:rPr>
                        <a:t>[^A-</a:t>
                      </a:r>
                      <a:r>
                        <a:rPr lang="en-US" sz="2000" dirty="0" err="1">
                          <a:latin typeface="Courier"/>
                          <a:cs typeface="Courier"/>
                        </a:rPr>
                        <a:t>Za</a:t>
                      </a:r>
                      <a:r>
                        <a:rPr lang="en-US" sz="2000" dirty="0">
                          <a:latin typeface="Courier"/>
                          <a:cs typeface="Courier"/>
                        </a:rPr>
                        <a:t>-z]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1</a:t>
                      </a:r>
                      <a:r>
                        <a:rPr lang="en-US" sz="2000" u="none" baseline="0" dirty="0">
                          <a:solidFill>
                            <a:srgbClr val="3366FF"/>
                          </a:solidFill>
                          <a:latin typeface="Courier"/>
                          <a:cs typeface="Courier"/>
                        </a:rPr>
                        <a:t>    </a:t>
                      </a:r>
                      <a:r>
                        <a:rPr lang="en-US" sz="2000" u="sng" baseline="0" dirty="0">
                          <a:solidFill>
                            <a:srgbClr val="3366FF"/>
                          </a:solidFill>
                          <a:latin typeface="Courier"/>
                          <a:cs typeface="Courier"/>
                        </a:rPr>
                        <a:t>“</a:t>
                      </a:r>
                      <a:r>
                        <a:rPr lang="en-US" sz="2000" u="none" baseline="0" dirty="0">
                          <a:solidFill>
                            <a:srgbClr val="000000"/>
                          </a:solidFill>
                          <a:latin typeface="Courier"/>
                          <a:cs typeface="Courier"/>
                        </a:rPr>
                        <a:t>Hello”</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2"/>
                  </a:ext>
                </a:extLst>
              </a:tr>
              <a:tr h="370840">
                <a:tc>
                  <a:txBody>
                    <a:bodyPr/>
                    <a:lstStyle/>
                    <a:p>
                      <a:r>
                        <a:rPr lang="en-US" sz="2000" dirty="0">
                          <a:latin typeface="Courier"/>
                          <a:cs typeface="Courier"/>
                          <a:sym typeface="Wingdings" charset="2"/>
                        </a:rPr>
                        <a:t>\.</a:t>
                      </a:r>
                      <a:r>
                        <a:rPr lang="en-US" sz="2000" dirty="0">
                          <a:solidFill>
                            <a:srgbClr val="CC3300"/>
                          </a:solidFill>
                          <a:latin typeface="Courier"/>
                          <a:cs typeface="Courier"/>
                          <a:sym typeface="Wingdings" charset="2"/>
                        </a:rPr>
                        <a:t>$</a:t>
                      </a:r>
                      <a:r>
                        <a:rPr lang="en-US" sz="2000" dirty="0">
                          <a:latin typeface="Courier"/>
                          <a:cs typeface="Courier"/>
                          <a:sym typeface="Wingdings" charset="2"/>
                        </a:rPr>
                        <a:t>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none" dirty="0">
                          <a:solidFill>
                            <a:schemeClr val="tx1"/>
                          </a:solidFill>
                          <a:latin typeface="Courier"/>
                          <a:cs typeface="Courier"/>
                        </a:rPr>
                        <a:t>The end</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Courier"/>
                          <a:cs typeface="Courier"/>
                          <a:sym typeface="Wingdings" charset="2"/>
                        </a:rPr>
                        <a:t>.</a:t>
                      </a:r>
                      <a:r>
                        <a:rPr lang="en-US" sz="2000" dirty="0">
                          <a:solidFill>
                            <a:srgbClr val="CC3300"/>
                          </a:solidFill>
                          <a:latin typeface="Courier"/>
                          <a:cs typeface="Courier"/>
                          <a:sym typeface="Wingdings" charset="2"/>
                        </a:rPr>
                        <a:t>$</a:t>
                      </a:r>
                      <a:r>
                        <a:rPr lang="en-US" sz="2000" dirty="0">
                          <a:latin typeface="Courier"/>
                          <a:cs typeface="Courier"/>
                          <a:sym typeface="Wingdings" charset="2"/>
                        </a:rPr>
                        <a:t>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none" dirty="0">
                          <a:solidFill>
                            <a:schemeClr val="tx1"/>
                          </a:solidFill>
                          <a:latin typeface="Courier"/>
                          <a:cs typeface="Courier"/>
                        </a:rPr>
                        <a:t>The end</a:t>
                      </a:r>
                      <a:r>
                        <a:rPr lang="en-US" sz="2000" u="sng">
                          <a:solidFill>
                            <a:srgbClr val="3366FF"/>
                          </a:solidFill>
                          <a:latin typeface="Courier"/>
                          <a:cs typeface="Courier"/>
                        </a:rPr>
                        <a:t>?</a:t>
                      </a:r>
                      <a:r>
                        <a:rPr lang="en-US" sz="2000" u="none" baseline="0">
                          <a:solidFill>
                            <a:srgbClr val="3366FF"/>
                          </a:solidFill>
                          <a:latin typeface="Courier"/>
                          <a:cs typeface="Courier"/>
                        </a:rPr>
                        <a:t>  </a:t>
                      </a:r>
                      <a:endParaRPr lang="en-US" sz="2000" u="none" baseline="0" smtClean="0">
                        <a:solidFill>
                          <a:srgbClr val="3366FF"/>
                        </a:solidFill>
                        <a:latin typeface="Courier"/>
                        <a:cs typeface="Courier"/>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2000" u="none" smtClean="0">
                          <a:solidFill>
                            <a:schemeClr val="tx1"/>
                          </a:solidFill>
                          <a:latin typeface="Courier"/>
                          <a:cs typeface="Courier"/>
                        </a:rPr>
                        <a:t>The </a:t>
                      </a:r>
                      <a:r>
                        <a:rPr lang="en-US" sz="2000" u="none" dirty="0">
                          <a:solidFill>
                            <a:schemeClr val="tx1"/>
                          </a:solidFill>
                          <a:latin typeface="Courier"/>
                          <a:cs typeface="Courier"/>
                        </a:rPr>
                        <a:t>end</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2000" u="none" dirty="0">
                        <a:solidFill>
                          <a:srgbClr val="000000"/>
                        </a:solidFill>
                        <a:latin typeface="Courier"/>
                        <a:cs typeface="Courier"/>
                      </a:endParaRPr>
                    </a:p>
                  </a:txBody>
                  <a:tcPr/>
                </a:tc>
                <a:extLst>
                  <a:ext uri="{0D108BD9-81ED-4DB2-BD59-A6C34878D82A}">
                    <a16:rowId xmlns:a16="http://schemas.microsoft.com/office/drawing/2014/main" val="10004"/>
                  </a:ext>
                </a:extLst>
              </a:tr>
            </a:tbl>
          </a:graphicData>
        </a:graphic>
      </p:graphicFrame>
      <p:sp>
        <p:nvSpPr>
          <p:cNvPr id="2" name="Rectangle 1"/>
          <p:cNvSpPr/>
          <p:nvPr/>
        </p:nvSpPr>
        <p:spPr>
          <a:xfrm>
            <a:off x="762000" y="981759"/>
            <a:ext cx="8229600" cy="461665"/>
          </a:xfrm>
          <a:prstGeom prst="rect">
            <a:avLst/>
          </a:prstGeom>
        </p:spPr>
        <p:txBody>
          <a:bodyPr wrap="square">
            <a:spAutoFit/>
          </a:bodyPr>
          <a:lstStyle/>
          <a:p>
            <a:r>
              <a:rPr lang="en-US" sz="1200" dirty="0" smtClean="0"/>
              <a:t>Two </a:t>
            </a:r>
            <a:r>
              <a:rPr lang="en-US" sz="1200" dirty="0"/>
              <a:t>special characters that are about lines: The carat matches the start of the line, and the $ matches the end of the line</a:t>
            </a:r>
            <a:endParaRPr lang="en-IN" sz="1200" dirty="0"/>
          </a:p>
        </p:txBody>
      </p:sp>
    </p:spTree>
    <p:extLst>
      <p:ext uri="{BB962C8B-B14F-4D97-AF65-F5344CB8AC3E}">
        <p14:creationId xmlns:p14="http://schemas.microsoft.com/office/powerpoint/2010/main" val="57960728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DD92F669E3BB948B2410459B382D1C1" ma:contentTypeVersion="4" ma:contentTypeDescription="Create a new document." ma:contentTypeScope="" ma:versionID="ea71f19dfe3a4fdf1ddd6f44ec17056c">
  <xsd:schema xmlns:xsd="http://www.w3.org/2001/XMLSchema" xmlns:xs="http://www.w3.org/2001/XMLSchema" xmlns:p="http://schemas.microsoft.com/office/2006/metadata/properties" xmlns:ns2="d7c9eb7d-4314-4226-8597-6eaf917b036e" targetNamespace="http://schemas.microsoft.com/office/2006/metadata/properties" ma:root="true" ma:fieldsID="17fd0e1ac837cad0df505deee1837e0c" ns2:_="">
    <xsd:import namespace="d7c9eb7d-4314-4226-8597-6eaf917b036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c9eb7d-4314-4226-8597-6eaf917b03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4468844-EAF5-4EEA-89D3-F26B9CEEC3A0}"/>
</file>

<file path=customXml/itemProps2.xml><?xml version="1.0" encoding="utf-8"?>
<ds:datastoreItem xmlns:ds="http://schemas.openxmlformats.org/officeDocument/2006/customXml" ds:itemID="{46A86CA0-2354-4723-AF9F-718C16986CD9}"/>
</file>

<file path=customXml/itemProps3.xml><?xml version="1.0" encoding="utf-8"?>
<ds:datastoreItem xmlns:ds="http://schemas.openxmlformats.org/officeDocument/2006/customXml" ds:itemID="{410EF70F-375D-4CF5-91B4-6218537D5FF2}"/>
</file>

<file path=docProps/app.xml><?xml version="1.0" encoding="utf-8"?>
<Properties xmlns="http://schemas.openxmlformats.org/officeDocument/2006/extended-properties" xmlns:vt="http://schemas.openxmlformats.org/officeDocument/2006/docPropsVTypes">
  <Template/>
  <TotalTime>14584</TotalTime>
  <Words>2591</Words>
  <Application>Microsoft Office PowerPoint</Application>
  <PresentationFormat>On-screen Show (16:9)</PresentationFormat>
  <Paragraphs>275</Paragraphs>
  <Slides>24</Slides>
  <Notes>23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24</vt:i4>
      </vt:variant>
    </vt:vector>
  </HeadingPairs>
  <TitlesOfParts>
    <vt:vector size="37" baseType="lpstr">
      <vt:lpstr>MS PGothic</vt:lpstr>
      <vt:lpstr>Arial</vt:lpstr>
      <vt:lpstr>Calibri</vt:lpstr>
      <vt:lpstr>Calibri (Headings)</vt:lpstr>
      <vt:lpstr>Calibri Light</vt:lpstr>
      <vt:lpstr>Courier</vt:lpstr>
      <vt:lpstr>Courier New</vt:lpstr>
      <vt:lpstr>Lucida Sans</vt:lpstr>
      <vt:lpstr>Monaco</vt:lpstr>
      <vt:lpstr>Tahoma</vt:lpstr>
      <vt:lpstr>Times</vt:lpstr>
      <vt:lpstr>Wingdings</vt:lpstr>
      <vt:lpstr>Retrospect</vt:lpstr>
      <vt:lpstr>Basic Text Processing</vt:lpstr>
      <vt:lpstr>Regular expressions are used everywhere</vt:lpstr>
      <vt:lpstr>Regular expressions</vt:lpstr>
      <vt:lpstr>Regular Expressions: Disjunctions</vt:lpstr>
      <vt:lpstr>Regular Expressions: Negation in Disjunction</vt:lpstr>
      <vt:lpstr>Regular Expressions: Convenient aliases</vt:lpstr>
      <vt:lpstr>Regular Expressions: More Disjunction</vt:lpstr>
      <vt:lpstr>Wildcards, optionality, repetition: . ? * +</vt:lpstr>
      <vt:lpstr>Regular Expressions: Anchors  ^   $</vt:lpstr>
      <vt:lpstr>A note about Python regular expressions</vt:lpstr>
      <vt:lpstr>The iterative process of writing regex's</vt:lpstr>
      <vt:lpstr>False positives and false negatives</vt:lpstr>
      <vt:lpstr>Characterizing work on NLP</vt:lpstr>
      <vt:lpstr>Regular expressions play a surprisingly large role</vt:lpstr>
      <vt:lpstr>Basic Text Processing</vt:lpstr>
      <vt:lpstr>Basic Text Processing</vt:lpstr>
      <vt:lpstr>Substitutions</vt:lpstr>
      <vt:lpstr>Capture Groups</vt:lpstr>
      <vt:lpstr>Capture groups: multiple registers</vt:lpstr>
      <vt:lpstr>But suppose we don't want to capture?</vt:lpstr>
      <vt:lpstr>Lookahead assertions</vt:lpstr>
      <vt:lpstr>Simple Application: ELIZA</vt:lpstr>
      <vt:lpstr>Simple Application: ELIZA</vt:lpstr>
      <vt:lpstr>How ELIZA works</vt:lpstr>
    </vt:vector>
  </TitlesOfParts>
  <Company>Stanford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Extraction</dc:title>
  <dc:creator>Christopher Manning</dc:creator>
  <cp:lastModifiedBy>Kiran Bhowmick (Dr.)</cp:lastModifiedBy>
  <cp:revision>183</cp:revision>
  <cp:lastPrinted>2011-11-15T22:45:48Z</cp:lastPrinted>
  <dcterms:created xsi:type="dcterms:W3CDTF">2010-04-19T15:31:24Z</dcterms:created>
  <dcterms:modified xsi:type="dcterms:W3CDTF">2025-02-10T04:10:20Z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0x010100ADD92F669E3BB948B2410459B382D1C1</vt:lpwstr>
  </property>
</Properties>
</file>