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4"/>
    <p:sldMasterId id="2147483650" r:id="rId5"/>
  </p:sldMasterIdLst>
  <p:notesMasterIdLst>
    <p:notesMasterId r:id="rId66"/>
  </p:notesMasterIdLst>
  <p:sldIdLst>
    <p:sldId id="701" r:id="rId6"/>
    <p:sldId id="702" r:id="rId7"/>
    <p:sldId id="703" r:id="rId8"/>
    <p:sldId id="704" r:id="rId9"/>
    <p:sldId id="705" r:id="rId10"/>
    <p:sldId id="706" r:id="rId11"/>
    <p:sldId id="707" r:id="rId12"/>
    <p:sldId id="708" r:id="rId13"/>
    <p:sldId id="709" r:id="rId14"/>
    <p:sldId id="710" r:id="rId15"/>
    <p:sldId id="711" r:id="rId16"/>
    <p:sldId id="712" r:id="rId17"/>
    <p:sldId id="713" r:id="rId18"/>
    <p:sldId id="716" r:id="rId19"/>
    <p:sldId id="717" r:id="rId20"/>
    <p:sldId id="718" r:id="rId21"/>
    <p:sldId id="721" r:id="rId22"/>
    <p:sldId id="714" r:id="rId23"/>
    <p:sldId id="715" r:id="rId24"/>
    <p:sldId id="722" r:id="rId25"/>
    <p:sldId id="723" r:id="rId26"/>
    <p:sldId id="724" r:id="rId27"/>
    <p:sldId id="725" r:id="rId28"/>
    <p:sldId id="726" r:id="rId29"/>
    <p:sldId id="728" r:id="rId30"/>
    <p:sldId id="727" r:id="rId31"/>
    <p:sldId id="366" r:id="rId32"/>
    <p:sldId id="371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734" r:id="rId57"/>
    <p:sldId id="729" r:id="rId58"/>
    <p:sldId id="730" r:id="rId59"/>
    <p:sldId id="731" r:id="rId60"/>
    <p:sldId id="732" r:id="rId61"/>
    <p:sldId id="733" r:id="rId62"/>
    <p:sldId id="736" r:id="rId63"/>
    <p:sldId id="737" r:id="rId64"/>
    <p:sldId id="735" r:id="rId6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viewProps" Target="viewProps.xml"/><Relationship Id="rId7" Type="http://schemas.openxmlformats.org/officeDocument/2006/relationships/slide" Target="slides/slide2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J THAKKER - 60004210157" userId="511331bb-eca7-4c5a-a3c1-1128ed9cd50c" providerId="ADAL" clId="{8BA0F24F-E727-416E-BE18-812F65EE4AA5}"/>
    <pc:docChg chg="modSld">
      <pc:chgData name="KUNJ THAKKER - 60004210157" userId="511331bb-eca7-4c5a-a3c1-1128ed9cd50c" providerId="ADAL" clId="{8BA0F24F-E727-416E-BE18-812F65EE4AA5}" dt="2025-03-11T13:12:02.526" v="3" actId="1036"/>
      <pc:docMkLst>
        <pc:docMk/>
      </pc:docMkLst>
      <pc:sldChg chg="modSp mod">
        <pc:chgData name="KUNJ THAKKER - 60004210157" userId="511331bb-eca7-4c5a-a3c1-1128ed9cd50c" providerId="ADAL" clId="{8BA0F24F-E727-416E-BE18-812F65EE4AA5}" dt="2025-03-11T13:12:02.526" v="3" actId="1036"/>
        <pc:sldMkLst>
          <pc:docMk/>
          <pc:sldMk cId="3951926851" sldId="710"/>
        </pc:sldMkLst>
        <pc:picChg chg="mod">
          <ac:chgData name="KUNJ THAKKER - 60004210157" userId="511331bb-eca7-4c5a-a3c1-1128ed9cd50c" providerId="ADAL" clId="{8BA0F24F-E727-416E-BE18-812F65EE4AA5}" dt="2025-03-11T13:12:02.526" v="3" actId="1036"/>
          <ac:picMkLst>
            <pc:docMk/>
            <pc:sldMk cId="3951926851" sldId="710"/>
            <ac:picMk id="4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-2147483648-2147483648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9631 12647 16383 0 0,'8628'31'0'0'0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17595 6592 16383 0 0,'9010'-57'0'0'0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17542 8599 16383 0 0,'9184'28'0'0'0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17489 10668 16383 0 0,'9243'-58'0'0'0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-2147483648-2147483648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13864 7942 16383 0 0,'8541'-57'0'0'0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21855 13996 16383 0 0,'9068'58'0'0'0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4T13:20:50.6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-2147483648-2147483648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29224A3C-F843-6E6E-0970-4AA02EBE25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8D7F918-548B-0F4B-28FD-EC1284A2215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D4A2DE9-D8D5-DFB0-6E69-FD33C7A91A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C73318D9-2579-614F-7202-513B0E670F4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3494" name="Rectangle 6">
            <a:extLst>
              <a:ext uri="{FF2B5EF4-FFF2-40B4-BE49-F238E27FC236}">
                <a16:creationId xmlns:a16="http://schemas.microsoft.com/office/drawing/2014/main" id="{BC127859-7922-E02E-32BF-5E15EC66AE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5" name="Rectangle 7">
            <a:extLst>
              <a:ext uri="{FF2B5EF4-FFF2-40B4-BE49-F238E27FC236}">
                <a16:creationId xmlns:a16="http://schemas.microsoft.com/office/drawing/2014/main" id="{F3853E16-25A9-634A-13C5-52D2B407F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1B788E-4917-43E9-AB03-2B6E5D1029F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B5B430E-0D75-8F3A-474D-F52BCE3CE0A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4892698-3706-6480-5EAD-2AA617C2351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366F5D64-4459-4E05-8208-E720B7BF02B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896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302A06-B25C-3292-E9D3-0612F7026ACA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925C990-6910-0A42-5618-FC6E0814CE8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D5155166-855D-4B9E-AED7-267F17676C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4518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0813" y="457200"/>
            <a:ext cx="2012950" cy="5141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0375" y="457200"/>
            <a:ext cx="5888038" cy="51419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AA4120-D5CB-34B1-4A96-A98735C39A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2D111B6-0F2F-E166-1FF3-58FF8511CE8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D28444DF-1748-47ED-A497-361678FE551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161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57200"/>
            <a:ext cx="8035925" cy="836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77838" y="1549400"/>
            <a:ext cx="8035925" cy="4049713"/>
          </a:xfrm>
        </p:spPr>
        <p:txBody>
          <a:bodyPr/>
          <a:lstStyle/>
          <a:p>
            <a:pPr lvl="0"/>
            <a:endParaRPr lang="en-IN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44B4EB7-F16F-9689-33ED-CF3545C8344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919D0C2-B59C-7542-B31F-980DE433696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99A8B196-AF2C-410D-AAE4-2DB87ACB41C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9553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57200"/>
            <a:ext cx="8035925" cy="836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7838" y="1549400"/>
            <a:ext cx="3941762" cy="404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49400"/>
            <a:ext cx="3941763" cy="404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1F6B6A-4465-F234-83B4-B53E123C504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15775EB-2997-322B-144F-70FC9516A3A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D50B2E83-88EF-4CA8-A6DB-F56E7383B30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901372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457200"/>
            <a:ext cx="8035925" cy="8366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77838" y="1549400"/>
            <a:ext cx="3941762" cy="404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549400"/>
            <a:ext cx="3941763" cy="19478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649663"/>
            <a:ext cx="3941763" cy="1949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2E19C-1A3D-3E10-01ED-251C6224249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21071-831F-1565-8DEE-85AD6A3B29E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F57585E0-F768-4DC0-8091-E8A763A46F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7974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CD1083-9D31-6102-5201-1803223822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75C23-08C2-05DA-367A-AD08FBE6F8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A40DB8A5-ACF7-4173-AE7D-7076B1F42338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429000" y="6538913"/>
            <a:ext cx="2819400" cy="230187"/>
          </a:xfrm>
        </p:spPr>
        <p:txBody>
          <a:bodyPr/>
          <a:lstStyle>
            <a:lvl1pPr>
              <a:defRPr baseline="0"/>
            </a:lvl1pPr>
            <a:lvl2pPr marL="1588" indent="0">
              <a:buNone/>
              <a:defRPr/>
            </a:lvl2pPr>
            <a:lvl3pPr marL="236537" indent="0">
              <a:buNone/>
              <a:defRPr/>
            </a:lvl3pPr>
            <a:lvl4pPr marL="461963" indent="0">
              <a:buNone/>
              <a:defRPr/>
            </a:lvl4pPr>
            <a:lvl5pPr marL="693737" indent="0">
              <a:buNone/>
              <a:defRPr/>
            </a:lvl5pPr>
          </a:lstStyle>
          <a:p>
            <a:pPr lvl="0"/>
            <a:r>
              <a:rPr lang="en-US" dirty="0"/>
              <a:t>Dr. Kiran Bhowmick</a:t>
            </a:r>
          </a:p>
        </p:txBody>
      </p:sp>
    </p:spTree>
    <p:extLst>
      <p:ext uri="{BB962C8B-B14F-4D97-AF65-F5344CB8AC3E}">
        <p14:creationId xmlns:p14="http://schemas.microsoft.com/office/powerpoint/2010/main" val="394320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603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154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3017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68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1CD1083-9D31-6102-5201-1803223822E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875C23-08C2-05DA-367A-AD08FBE6F8B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A40DB8A5-ACF7-4173-AE7D-7076B1F4233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896725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62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710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520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97941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14149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34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7513" y="1825625"/>
            <a:ext cx="2044700" cy="4351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5986463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2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7E90E4-A306-4F16-9FA6-ABAD8ADBDFD4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28773A3-2CFB-D5F9-9375-ECB56C2762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52E8086D-1C1B-439A-B7A7-3170328CB6A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34882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38" y="1549400"/>
            <a:ext cx="3941762" cy="404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549400"/>
            <a:ext cx="3941763" cy="40497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69749D-622D-0CFC-9282-19F4A5B9EAB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67C261-6784-C701-8A9D-2BF7B40942C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38AE632D-F4F6-4633-8F5E-B16CD2A80A9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84616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A3271BC-96B1-CCBB-171E-FE409154359C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1491AC5-C0E7-0A25-71EB-C3CA923CBF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B081E5BC-72EE-4019-9DE3-136B3581C05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8775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9169C98-AD47-9776-0AFC-D2ED180F851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C4AC16-A604-FF66-ACC2-0292D26F0D6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32715820-F311-46B8-9D7A-F0B0CEB7A3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907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3D2236F-5DA8-AF70-9EA6-0FC64A846DC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9D301B0A-B787-7458-EFE7-728BB3A5D78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213F91C9-DE9C-4702-B0C8-72C359C00EB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493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5E37EBE-692D-43A5-9AAE-C54B0729AD6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78CC48-6D46-0CBA-6601-C7927997EAFB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64CA72E6-FEC9-4FFB-8345-9D85B4C2665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26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FD9545-1150-0D27-CEA7-36BC1FE7633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BCD22D9-83CB-6E64-A8CA-8A1907EF14C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 altLang="en-US"/>
              <a:t>Page </a:t>
            </a:r>
            <a:fld id="{B60DC8CA-B0AF-4072-8848-4BA7B6B77D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5527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1066890-BDA6-F699-2A91-4267E145D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4225"/>
            <a:ext cx="9144000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6E991BD-2771-F3A2-A836-087E15DD66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4572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C54A7D0-3643-707F-917A-0B3EFF7979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549400"/>
            <a:ext cx="8035925" cy="4049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78C1C465-31F9-60EE-9884-A1240E46D051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1171575" y="6538913"/>
            <a:ext cx="1646238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defTabSz="457200" eaLnBrk="0" hangingPunct="0"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79206" name="Rectangle 6">
            <a:extLst>
              <a:ext uri="{FF2B5EF4-FFF2-40B4-BE49-F238E27FC236}">
                <a16:creationId xmlns:a16="http://schemas.microsoft.com/office/drawing/2014/main" id="{62A526BF-7751-8C15-DC7C-8D06C7493E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1000" y="6472238"/>
            <a:ext cx="815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defTabSz="457200"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GB" altLang="en-US"/>
              <a:t>Page </a:t>
            </a:r>
            <a:fld id="{FF7D92D3-0FC4-4FE9-8ECB-2EC8D5C60E8F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76" r:id="rId15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 kern="1200">
          <a:solidFill>
            <a:srgbClr val="067AB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5pPr>
      <a:lvl6pPr marL="4572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6pPr>
      <a:lvl7pPr marL="9144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7pPr>
      <a:lvl8pPr marL="13716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8pPr>
      <a:lvl9pPr marL="1828800" algn="l" defTabSz="457200" rtl="0" fontAlgn="base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9pPr>
    </p:titleStyle>
    <p:bodyStyle>
      <a:lvl1pPr algn="l" defTabSz="457200" rtl="0" eaLnBrk="0" fontAlgn="base" hangingPunct="0">
        <a:lnSpc>
          <a:spcPct val="98000"/>
        </a:lnSpc>
        <a:spcBef>
          <a:spcPts val="500"/>
        </a:spcBef>
        <a:spcAft>
          <a:spcPts val="500"/>
        </a:spcAft>
        <a:buClr>
          <a:srgbClr val="000000"/>
        </a:buClr>
        <a:buSzPct val="100000"/>
        <a:buFont typeface="Verdana" panose="020B0604030504040204" pitchFamily="34" charset="0"/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233363" indent="-231775" algn="l" defTabSz="457200" rtl="0" eaLnBrk="0" fontAlgn="base" hangingPunct="0">
        <a:lnSpc>
          <a:spcPct val="98000"/>
        </a:lnSpc>
        <a:spcBef>
          <a:spcPts val="250"/>
        </a:spcBef>
        <a:spcAft>
          <a:spcPts val="750"/>
        </a:spcAft>
        <a:buClr>
          <a:srgbClr val="4D4D4D"/>
        </a:buClr>
        <a:buSzPct val="80000"/>
        <a:buFont typeface="Verdana" panose="020B060403050404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460375" indent="-223838" algn="l" defTabSz="457200" rtl="0" eaLnBrk="0" fontAlgn="base" hangingPunct="0">
        <a:lnSpc>
          <a:spcPct val="98000"/>
        </a:lnSpc>
        <a:spcBef>
          <a:spcPct val="0"/>
        </a:spcBef>
        <a:spcAft>
          <a:spcPts val="450"/>
        </a:spcAft>
        <a:buClr>
          <a:srgbClr val="4D4D4D"/>
        </a:buClr>
        <a:buSzPct val="80000"/>
        <a:buFont typeface="IB Wb Regular" charset="0"/>
        <a:buChar char="–"/>
        <a:defRPr kern="1200">
          <a:solidFill>
            <a:srgbClr val="4D4D4D"/>
          </a:solidFill>
          <a:latin typeface="+mn-lt"/>
          <a:ea typeface="+mn-ea"/>
          <a:cs typeface="+mn-cs"/>
        </a:defRPr>
      </a:lvl3pPr>
      <a:lvl4pPr marL="690563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400"/>
        </a:spcAft>
        <a:buClr>
          <a:srgbClr val="4D4D4D"/>
        </a:buClr>
        <a:buSzPct val="80000"/>
        <a:buFont typeface="Verdana" panose="020B0604030504040204" pitchFamily="34" charset="0"/>
        <a:buChar char="•"/>
        <a:defRPr sz="1600" kern="1200">
          <a:solidFill>
            <a:srgbClr val="4D4D4D"/>
          </a:solidFill>
          <a:latin typeface="+mn-lt"/>
          <a:ea typeface="+mn-ea"/>
          <a:cs typeface="+mn-cs"/>
        </a:defRPr>
      </a:lvl4pPr>
      <a:lvl5pPr marL="914400" indent="-220663" algn="l" defTabSz="457200" rtl="0" eaLnBrk="0" fontAlgn="base" hangingPunct="0">
        <a:lnSpc>
          <a:spcPct val="98000"/>
        </a:lnSpc>
        <a:spcBef>
          <a:spcPct val="0"/>
        </a:spcBef>
        <a:spcAft>
          <a:spcPts val="400"/>
        </a:spcAft>
        <a:buClr>
          <a:srgbClr val="4D4D4D"/>
        </a:buClr>
        <a:buSzPct val="80000"/>
        <a:buFont typeface="Verdana" panose="020B0604030504040204" pitchFamily="34" charset="0"/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7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0220BC0-32AB-385A-DD0F-FCEB70F5C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3802063"/>
            <a:ext cx="675481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1" name="Freeform 3">
            <a:extLst>
              <a:ext uri="{FF2B5EF4-FFF2-40B4-BE49-F238E27FC236}">
                <a16:creationId xmlns:a16="http://schemas.microsoft.com/office/drawing/2014/main" id="{780CDF43-39BC-B82D-8710-356BF612B3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050" y="-19050"/>
            <a:ext cx="9182100" cy="3362325"/>
          </a:xfrm>
          <a:custGeom>
            <a:avLst/>
            <a:gdLst>
              <a:gd name="T0" fmla="*/ 0 w 5784"/>
              <a:gd name="T1" fmla="*/ 2147483646 h 2118"/>
              <a:gd name="T2" fmla="*/ 0 w 5784"/>
              <a:gd name="T3" fmla="*/ 0 h 2118"/>
              <a:gd name="T4" fmla="*/ 2147483646 w 5784"/>
              <a:gd name="T5" fmla="*/ 0 h 2118"/>
              <a:gd name="T6" fmla="*/ 2147483646 w 5784"/>
              <a:gd name="T7" fmla="*/ 2147483646 h 2118"/>
              <a:gd name="T8" fmla="*/ 2147483646 w 5784"/>
              <a:gd name="T9" fmla="*/ 2147483646 h 2118"/>
              <a:gd name="T10" fmla="*/ 0 w 5784"/>
              <a:gd name="T11" fmla="*/ 2147483646 h 211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5784" h="2118">
                <a:moveTo>
                  <a:pt x="0" y="2118"/>
                </a:moveTo>
                <a:cubicBezTo>
                  <a:pt x="0" y="1059"/>
                  <a:pt x="0" y="0"/>
                  <a:pt x="0" y="0"/>
                </a:cubicBezTo>
                <a:lnTo>
                  <a:pt x="5784" y="0"/>
                </a:lnTo>
                <a:cubicBezTo>
                  <a:pt x="5784" y="0"/>
                  <a:pt x="5784" y="433"/>
                  <a:pt x="5784" y="866"/>
                </a:cubicBezTo>
                <a:cubicBezTo>
                  <a:pt x="4656" y="1332"/>
                  <a:pt x="4182" y="1480"/>
                  <a:pt x="2892" y="1781"/>
                </a:cubicBezTo>
                <a:cubicBezTo>
                  <a:pt x="1602" y="2082"/>
                  <a:pt x="426" y="2106"/>
                  <a:pt x="0" y="211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 kern="1200">
          <a:solidFill>
            <a:srgbClr val="067AB4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2pPr>
      <a:lvl3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3pPr>
      <a:lvl4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4pPr>
      <a:lvl5pPr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5pPr>
      <a:lvl6pPr marL="4572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6pPr>
      <a:lvl7pPr marL="9144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7pPr>
      <a:lvl8pPr marL="13716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8pPr>
      <a:lvl9pPr marL="1828800" algn="l" defTabSz="457200" rtl="0" eaLnBrk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67AB4"/>
        </a:buClr>
        <a:buSzPct val="100000"/>
        <a:buFont typeface="Verdana" panose="020B0604030504040204" pitchFamily="34" charset="0"/>
        <a:defRPr sz="2600" b="1">
          <a:solidFill>
            <a:srgbClr val="067AB4"/>
          </a:solidFill>
          <a:latin typeface="Verdana" panose="020B0604030504040204" pitchFamily="34" charset="0"/>
        </a:defRPr>
      </a:lvl9pPr>
    </p:titleStyle>
    <p:bodyStyle>
      <a:lvl1pPr algn="l" defTabSz="457200" rtl="0" eaLnBrk="0" fontAlgn="base" hangingPunct="0">
        <a:lnSpc>
          <a:spcPct val="98000"/>
        </a:lnSpc>
        <a:spcBef>
          <a:spcPts val="500"/>
        </a:spcBef>
        <a:spcAft>
          <a:spcPts val="500"/>
        </a:spcAft>
        <a:buClr>
          <a:srgbClr val="000000"/>
        </a:buClr>
        <a:buSzPct val="100000"/>
        <a:buFont typeface="Verdana" panose="020B0604030504040204" pitchFamily="34" charset="0"/>
        <a:defRPr sz="2000" kern="1200">
          <a:solidFill>
            <a:srgbClr val="4D4D4D"/>
          </a:solidFill>
          <a:latin typeface="+mn-lt"/>
          <a:ea typeface="+mn-ea"/>
          <a:cs typeface="+mn-cs"/>
        </a:defRPr>
      </a:lvl1pPr>
      <a:lvl2pPr marL="233363" indent="-231775" algn="l" defTabSz="457200" rtl="0" eaLnBrk="0" fontAlgn="base" hangingPunct="0">
        <a:lnSpc>
          <a:spcPct val="98000"/>
        </a:lnSpc>
        <a:spcBef>
          <a:spcPts val="250"/>
        </a:spcBef>
        <a:spcAft>
          <a:spcPts val="750"/>
        </a:spcAft>
        <a:buClr>
          <a:srgbClr val="4D4D4D"/>
        </a:buClr>
        <a:buSzPct val="80000"/>
        <a:buFont typeface="Verdana" panose="020B0604030504040204" pitchFamily="34" charset="0"/>
        <a:buChar char="•"/>
        <a:defRPr sz="2000" kern="1200">
          <a:solidFill>
            <a:srgbClr val="4D4D4D"/>
          </a:solidFill>
          <a:latin typeface="+mn-lt"/>
          <a:ea typeface="+mn-ea"/>
          <a:cs typeface="+mn-cs"/>
        </a:defRPr>
      </a:lvl2pPr>
      <a:lvl3pPr marL="460375" indent="-223838" algn="l" defTabSz="457200" rtl="0" eaLnBrk="0" fontAlgn="base" hangingPunct="0">
        <a:lnSpc>
          <a:spcPct val="98000"/>
        </a:lnSpc>
        <a:spcBef>
          <a:spcPct val="0"/>
        </a:spcBef>
        <a:spcAft>
          <a:spcPts val="450"/>
        </a:spcAft>
        <a:buClr>
          <a:srgbClr val="4D4D4D"/>
        </a:buClr>
        <a:buSzPct val="80000"/>
        <a:buFont typeface="IB Wb Regular" charset="0"/>
        <a:buChar char="–"/>
        <a:defRPr kern="1200">
          <a:solidFill>
            <a:srgbClr val="4D4D4D"/>
          </a:solidFill>
          <a:latin typeface="+mn-lt"/>
          <a:ea typeface="+mn-ea"/>
          <a:cs typeface="+mn-cs"/>
        </a:defRPr>
      </a:lvl3pPr>
      <a:lvl4pPr marL="690563" indent="-228600" algn="l" defTabSz="457200" rtl="0" eaLnBrk="0" fontAlgn="base" hangingPunct="0">
        <a:lnSpc>
          <a:spcPct val="98000"/>
        </a:lnSpc>
        <a:spcBef>
          <a:spcPct val="0"/>
        </a:spcBef>
        <a:spcAft>
          <a:spcPts val="400"/>
        </a:spcAft>
        <a:buClr>
          <a:srgbClr val="4D4D4D"/>
        </a:buClr>
        <a:buSzPct val="80000"/>
        <a:buFont typeface="Verdana" panose="020B0604030504040204" pitchFamily="34" charset="0"/>
        <a:buChar char="•"/>
        <a:defRPr sz="1600" kern="1200">
          <a:solidFill>
            <a:srgbClr val="4D4D4D"/>
          </a:solidFill>
          <a:latin typeface="+mn-lt"/>
          <a:ea typeface="+mn-ea"/>
          <a:cs typeface="+mn-cs"/>
        </a:defRPr>
      </a:lvl4pPr>
      <a:lvl5pPr marL="914400" indent="-220663" algn="l" defTabSz="457200" rtl="0" eaLnBrk="0" fontAlgn="base" hangingPunct="0">
        <a:lnSpc>
          <a:spcPct val="98000"/>
        </a:lnSpc>
        <a:spcBef>
          <a:spcPct val="0"/>
        </a:spcBef>
        <a:spcAft>
          <a:spcPts val="400"/>
        </a:spcAft>
        <a:buClr>
          <a:srgbClr val="4D4D4D"/>
        </a:buClr>
        <a:buSzPct val="80000"/>
        <a:buFont typeface="Verdana" panose="020B0604030504040204" pitchFamily="34" charset="0"/>
        <a:buChar char="–"/>
        <a:defRPr sz="16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8.emf"/><Relationship Id="rId17" Type="http://schemas.openxmlformats.org/officeDocument/2006/relationships/image" Target="../media/image30.emf"/><Relationship Id="rId2" Type="http://schemas.openxmlformats.org/officeDocument/2006/relationships/image" Target="../media/image30.png"/><Relationship Id="rId16" Type="http://schemas.openxmlformats.org/officeDocument/2006/relationships/customXml" Target="../ink/ink8.xml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29.emf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19BD018-10B5-D2D4-2E2F-6BA0C864E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Context Free Grammar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F3D9702-B391-6D14-329F-504D26C6F6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663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CFG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955709"/>
            <a:ext cx="6849364" cy="529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92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"/>
            <a:ext cx="6172200" cy="2414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0"/>
            <a:ext cx="3260103" cy="36105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048000"/>
            <a:ext cx="3120249" cy="281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2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4" y="128587"/>
            <a:ext cx="8035925" cy="404813"/>
          </a:xfrm>
        </p:spPr>
        <p:txBody>
          <a:bodyPr/>
          <a:lstStyle/>
          <a:p>
            <a:r>
              <a:rPr lang="en-US" dirty="0"/>
              <a:t>Parsing	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518526" cy="5715000"/>
          </a:xfrm>
        </p:spPr>
        <p:txBody>
          <a:bodyPr/>
          <a:lstStyle/>
          <a:p>
            <a:r>
              <a:rPr lang="en-US" dirty="0"/>
              <a:t>Process of taking string and grammar and generating all possible parse trees for that string is called parsing</a:t>
            </a:r>
          </a:p>
          <a:p>
            <a:endParaRPr lang="en-US" dirty="0"/>
          </a:p>
          <a:p>
            <a:r>
              <a:rPr lang="en-US" dirty="0"/>
              <a:t>Types of parsing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down parsing (Goal Oriented)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Bottom up parsing (Data Oriented)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parser is </a:t>
            </a:r>
            <a:r>
              <a:rPr lang="en-US" b="1" dirty="0"/>
              <a:t>sound</a:t>
            </a:r>
            <a:r>
              <a:rPr lang="en-US" dirty="0"/>
              <a:t> if every parse it returns is valid/correct.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parser </a:t>
            </a:r>
            <a:r>
              <a:rPr lang="en-US" b="1" dirty="0"/>
              <a:t>terminates</a:t>
            </a:r>
            <a:r>
              <a:rPr lang="en-US" dirty="0"/>
              <a:t> if it is guaranteed not to go off into an infinite loop.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parser is </a:t>
            </a:r>
            <a:r>
              <a:rPr lang="en-US" b="1" dirty="0"/>
              <a:t>complete</a:t>
            </a:r>
            <a:r>
              <a:rPr lang="en-US" dirty="0"/>
              <a:t> if for any given grammar and sentence it is sound, produces every valid parse for that sentence, and terminates.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113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down parser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610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</a:rPr>
              <a:t>top-down </a:t>
            </a:r>
            <a:r>
              <a:rPr lang="en-US" dirty="0">
                <a:latin typeface="Times New Roman" panose="02020603050405020304" pitchFamily="18" charset="0"/>
              </a:rPr>
              <a:t>parser searches for a parse tree by trying to build from the root node </a:t>
            </a:r>
            <a:r>
              <a:rPr lang="en-US" i="1" dirty="0">
                <a:latin typeface="Times New Roman" panose="02020603050405020304" pitchFamily="18" charset="0"/>
              </a:rPr>
              <a:t>S </a:t>
            </a:r>
            <a:r>
              <a:rPr lang="en-US" dirty="0">
                <a:latin typeface="Times New Roman" panose="02020603050405020304" pitchFamily="18" charset="0"/>
              </a:rPr>
              <a:t>down to the leaves.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b="1" dirty="0"/>
              <a:t>Initial Trees: </a:t>
            </a:r>
            <a:r>
              <a:rPr lang="en-US" dirty="0"/>
              <a:t>Identify all trees that can start with S by checking grammar rules with S on the left hand side. </a:t>
            </a:r>
          </a:p>
          <a:p>
            <a:r>
              <a:rPr lang="en-US" b="1" dirty="0"/>
              <a:t>Grow Trees: </a:t>
            </a:r>
            <a:r>
              <a:rPr lang="en-US" dirty="0"/>
              <a:t>Expand trees downward using these rules until they reach the POS categories at the bottom.</a:t>
            </a:r>
          </a:p>
          <a:p>
            <a:r>
              <a:rPr lang="en-US" b="1" dirty="0"/>
              <a:t>Match Input: </a:t>
            </a:r>
            <a:r>
              <a:rPr lang="en-US" dirty="0"/>
              <a:t>Reject trees whose leaves do not match the input words.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289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016238"/>
            <a:ext cx="6172200" cy="241485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Top down parser – example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469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985" y="4038600"/>
            <a:ext cx="4867954" cy="13908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43800" y="4734022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64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6172200" cy="2414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590800"/>
            <a:ext cx="4867954" cy="1390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036" y="4495800"/>
            <a:ext cx="5239481" cy="1533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84900" y="228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15213" y="3286842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915213" y="51054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99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6172200" cy="2414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600200"/>
            <a:ext cx="4867954" cy="1390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352800"/>
            <a:ext cx="5239481" cy="15337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145" y="4929742"/>
            <a:ext cx="4800600" cy="17132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4900" y="228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858000" y="40386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781800" y="5276656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59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"/>
            <a:ext cx="6172200" cy="2414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69255"/>
            <a:ext cx="4867954" cy="1390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48000"/>
            <a:ext cx="4059676" cy="1188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2949199"/>
            <a:ext cx="3733800" cy="133255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1445" y="4470856"/>
            <a:ext cx="2248155" cy="2400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84900" y="2286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04800" y="49530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44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901898"/>
            <a:ext cx="8382000" cy="47578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“The dog saw a man in the park”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following grammar rules to create the parse tree: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→ NP VP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 →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|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PP |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PNoun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| 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Verb NP | Verb NP PP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PP → Prep NP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 → saw | ate | walked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PNoun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Ramesh | Raj | Anita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a | an | the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→ man | dog | cat | telescope | park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 → in | on | by | with </a:t>
            </a:r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35925" cy="836613"/>
          </a:xfrm>
        </p:spPr>
        <p:txBody>
          <a:bodyPr/>
          <a:lstStyle/>
          <a:p>
            <a:r>
              <a:rPr lang="en-US" dirty="0"/>
              <a:t>Top down parser – example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55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2715894"/>
            <a:ext cx="8229600" cy="277050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035925" cy="836613"/>
          </a:xfrm>
        </p:spPr>
        <p:txBody>
          <a:bodyPr/>
          <a:lstStyle/>
          <a:p>
            <a:r>
              <a:rPr lang="en-US" dirty="0"/>
              <a:t>Top down parser – example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844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661B649-FD3F-9446-EB83-94564524A5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pPr eaLnBrk="1" hangingPunct="1"/>
            <a:r>
              <a:rPr lang="en-IN" b="0" dirty="0"/>
              <a:t>Language structure and meaning</a:t>
            </a:r>
            <a:endParaRPr lang="en-US" altLang="en-US" sz="2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028320" cy="492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608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up parser (data directed)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838" y="1549400"/>
            <a:ext cx="8437562" cy="4318000"/>
          </a:xfrm>
        </p:spPr>
        <p:txBody>
          <a:bodyPr/>
          <a:lstStyle/>
          <a:p>
            <a:r>
              <a:rPr lang="en-US" dirty="0"/>
              <a:t>The parser starts with the input words and builds trees upward.</a:t>
            </a:r>
          </a:p>
          <a:p>
            <a:endParaRPr lang="en-US" dirty="0"/>
          </a:p>
          <a:p>
            <a:r>
              <a:rPr lang="en-US" b="1" dirty="0"/>
              <a:t>Start with words</a:t>
            </a:r>
            <a:r>
              <a:rPr lang="en-US" dirty="0"/>
              <a:t>: Begin with the words of the input</a:t>
            </a:r>
          </a:p>
          <a:p>
            <a:r>
              <a:rPr lang="en-US" b="1" dirty="0"/>
              <a:t>Apply Rules</a:t>
            </a:r>
            <a:r>
              <a:rPr lang="en-US" dirty="0"/>
              <a:t>: Build trees by applying grammar rules one at a time.</a:t>
            </a:r>
          </a:p>
          <a:p>
            <a:r>
              <a:rPr lang="en-US" b="1" dirty="0"/>
              <a:t>Fit Rules</a:t>
            </a:r>
            <a:r>
              <a:rPr lang="en-US" dirty="0"/>
              <a:t>: Look for places in the current parse where the RHS of a rule can 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674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46906"/>
            <a:ext cx="5232400" cy="20471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Bottom up parser – example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469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94065"/>
            <a:ext cx="4786487" cy="1219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4322917"/>
            <a:ext cx="4298066" cy="1468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791200" y="4866558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567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46906"/>
            <a:ext cx="5232400" cy="20471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Bottom up parser – example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469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33" y="2694858"/>
            <a:ext cx="4298066" cy="14682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91200" y="3048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516669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666269"/>
            <a:ext cx="6015853" cy="176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1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646906"/>
            <a:ext cx="5232400" cy="2047159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Bottom up parser – example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646906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 -  </a:t>
            </a:r>
            <a:r>
              <a:rPr lang="en-US" b="1" dirty="0"/>
              <a:t>Book that flight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616700" y="49530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629400" y="3233379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iteration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732958"/>
            <a:ext cx="6015853" cy="176284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648200"/>
            <a:ext cx="4038600" cy="214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12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Bottom up parser – example 2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6858000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Sentence -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“Rahul is eating an apple”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following grammar rules to create the parse tree: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→ NP VP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 →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| 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Aux VP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V NP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→ 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V→ eating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→ Rahul | apple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9800"/>
            <a:ext cx="5477010" cy="17526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374" y="4376802"/>
            <a:ext cx="5727825" cy="226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1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Bottom up parser – example 2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6858000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Sentence -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“Rahul is eating an apple”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following grammar rules to create the parse tree: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→ NP VP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 →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| 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Aux VP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V NP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→ 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V→ eating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→ Rahul | apple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214" y="3910824"/>
            <a:ext cx="4143496" cy="21400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99" y="1812873"/>
            <a:ext cx="4961402" cy="19633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829" y="3891184"/>
            <a:ext cx="2358267" cy="207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98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381000" y="228600"/>
            <a:ext cx="8035925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 kern="1200">
                <a:solidFill>
                  <a:srgbClr val="067AB4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2pPr>
            <a:lvl3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3pPr>
            <a:lvl4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4pPr>
            <a:lvl5pPr algn="l" defTabSz="457200" rtl="0" eaLnBrk="0" fontAlgn="base" hangingPunct="0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5pPr>
            <a:lvl6pPr marL="4572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6pPr>
            <a:lvl7pPr marL="9144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7pPr>
            <a:lvl8pPr marL="13716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8pPr>
            <a:lvl9pPr marL="1828800" algn="l" defTabSz="457200" rtl="0" fontAlgn="base">
              <a:lnSpc>
                <a:spcPct val="102000"/>
              </a:lnSpc>
              <a:spcBef>
                <a:spcPct val="0"/>
              </a:spcBef>
              <a:spcAft>
                <a:spcPct val="0"/>
              </a:spcAft>
              <a:buClr>
                <a:srgbClr val="067AB4"/>
              </a:buClr>
              <a:buSzPct val="100000"/>
              <a:buFont typeface="Verdana" panose="020B0604030504040204" pitchFamily="34" charset="0"/>
              <a:defRPr sz="2600" b="1">
                <a:solidFill>
                  <a:srgbClr val="067AB4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dirty="0"/>
              <a:t>Bottom up parser – example 2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81000" y="914400"/>
            <a:ext cx="6858000" cy="4378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/>
              <a:t>Sentence -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“Rahul is eating an apple”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 following grammar rules to create the parse tree: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 → NP VP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 →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 | 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Aux VP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VP → V NP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Aux → is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V→ eating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→ Rahul | apple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→ an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981200"/>
            <a:ext cx="4543581" cy="448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61B7134-1661-3F23-DE0B-36A8E30B2D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pPr eaLnBrk="1" hangingPunct="1"/>
            <a:r>
              <a:rPr lang="en-US" altLang="en-US" sz="2200"/>
              <a:t>Top-down/Bottom-up Parsing</a:t>
            </a:r>
          </a:p>
        </p:txBody>
      </p:sp>
      <p:graphicFrame>
        <p:nvGraphicFramePr>
          <p:cNvPr id="156782" name="Group 110">
            <a:extLst>
              <a:ext uri="{FF2B5EF4-FFF2-40B4-BE49-F238E27FC236}">
                <a16:creationId xmlns:a16="http://schemas.microsoft.com/office/drawing/2014/main" id="{4934F8B6-669C-9D58-A54D-DD9DCCF593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685800"/>
          <a:ext cx="8534400" cy="3671891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155887148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763993959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96592952"/>
                    </a:ext>
                  </a:extLst>
                </a:gridCol>
              </a:tblGrid>
              <a:tr h="457170"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rgbClr val="4D4D4D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Top-down (recursive decent parser)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Bottom-up (shift-reduce parser)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411019"/>
                  </a:ext>
                </a:extLst>
              </a:tr>
              <a:tr h="457170"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Starts from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S (goal)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Words (input)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09944"/>
                  </a:ext>
                </a:extLst>
              </a:tr>
              <a:tr h="935219"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Algorithm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(Parallel)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a. Pick non-terminals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b. Pick rules from the grammar to expand the non-terminals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a. Match sequence of input symbols with the RHS of some rule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b. Replace the sequence by the LHS of the matching rule 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760331"/>
                  </a:ext>
                </a:extLst>
              </a:tr>
              <a:tr h="984184"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Termination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Success: When the leaves of a tree match the input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Failure: No more non-terminals to expand in any of the trees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Success: When “S” is reached 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Failure: No more rewrites possible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309650"/>
                  </a:ext>
                </a:extLst>
              </a:tr>
              <a:tr h="838145"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Pros/Cons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Pro: Goal-driven, starts with “S”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Con: Constructs trees that may not match input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57200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1pPr>
                      <a:lvl2pPr defTabSz="457200">
                        <a:lnSpc>
                          <a:spcPct val="98000"/>
                        </a:lnSpc>
                        <a:spcBef>
                          <a:spcPts val="250"/>
                        </a:spcBef>
                        <a:spcAft>
                          <a:spcPts val="75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2pPr>
                      <a:lvl3pPr defTabSz="457200">
                        <a:lnSpc>
                          <a:spcPct val="98000"/>
                        </a:lnSpc>
                        <a:spcAft>
                          <a:spcPts val="450"/>
                        </a:spcAft>
                        <a:buClr>
                          <a:srgbClr val="4D4D4D"/>
                        </a:buClr>
                        <a:buSzPct val="80000"/>
                        <a:buFont typeface="IB Wb Regular" charset="0"/>
                        <a:defRPr sz="16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3pPr>
                      <a:lvl4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4pPr>
                      <a:lvl5pPr defTabSz="457200">
                        <a:lnSpc>
                          <a:spcPct val="98000"/>
                        </a:lnSpc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5pPr>
                      <a:lvl6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6pPr>
                      <a:lvl7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7pPr>
                      <a:lvl8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8pPr>
                      <a:lvl9pPr defTabSz="457200" fontAlgn="base">
                        <a:lnSpc>
                          <a:spcPct val="98000"/>
                        </a:lnSpc>
                        <a:spcBef>
                          <a:spcPct val="0"/>
                        </a:spcBef>
                        <a:spcAft>
                          <a:spcPts val="400"/>
                        </a:spcAft>
                        <a:buClr>
                          <a:srgbClr val="4D4D4D"/>
                        </a:buClr>
                        <a:buSzPct val="80000"/>
                        <a:buFont typeface="Verdana" panose="020B0604030504040204" pitchFamily="34" charset="0"/>
                        <a:defRPr sz="1400">
                          <a:solidFill>
                            <a:srgbClr val="4D4D4D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Pro: Constrained by the input string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98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>
                          <a:srgbClr val="000000"/>
                        </a:buClr>
                        <a:buSzPct val="100000"/>
                        <a:buFont typeface="Verdana" panose="020B0604030504040204" pitchFamily="34" charset="0"/>
                        <a:buNone/>
                        <a:tabLst/>
                      </a:pPr>
                      <a:r>
                        <a:rPr kumimoji="0" lang="en-US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4D4D4D"/>
                          </a:solidFill>
                          <a:effectLst/>
                          <a:latin typeface="Verdana" panose="020B0604030504040204" pitchFamily="34" charset="0"/>
                        </a:rPr>
                        <a:t>Con: Constructs constituents that may not lead to the goal “S”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82457"/>
                  </a:ext>
                </a:extLst>
              </a:tr>
            </a:tbl>
          </a:graphicData>
        </a:graphic>
      </p:graphicFrame>
      <p:sp>
        <p:nvSpPr>
          <p:cNvPr id="9245" name="Rectangle 108">
            <a:extLst>
              <a:ext uri="{FF2B5EF4-FFF2-40B4-BE49-F238E27FC236}">
                <a16:creationId xmlns:a16="http://schemas.microsoft.com/office/drawing/2014/main" id="{2C18A3E8-60C0-9835-C7EC-FF09325DD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95800"/>
            <a:ext cx="82296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b="1"/>
              <a:t>Control strategy</a:t>
            </a:r>
            <a:r>
              <a:rPr lang="en-US" altLang="en-US" sz="2000"/>
              <a:t> -- how to explore search space?</a:t>
            </a:r>
          </a:p>
          <a:p>
            <a:pPr lvl="1" eaLnBrk="1" hangingPunct="1">
              <a:buFontTx/>
              <a:buChar char="•"/>
            </a:pPr>
            <a:r>
              <a:rPr lang="en-US" altLang="en-US" sz="2000"/>
              <a:t> Pursuing all parses in parallel or backtrack or …?</a:t>
            </a:r>
          </a:p>
          <a:p>
            <a:pPr lvl="1" eaLnBrk="1" hangingPunct="1">
              <a:buFontTx/>
              <a:buChar char="•"/>
            </a:pPr>
            <a:r>
              <a:rPr lang="en-US" altLang="en-US" sz="2000"/>
              <a:t> Which rule to apply next?</a:t>
            </a:r>
          </a:p>
          <a:p>
            <a:pPr lvl="1" eaLnBrk="1" hangingPunct="1">
              <a:buFontTx/>
              <a:buChar char="•"/>
            </a:pPr>
            <a:r>
              <a:rPr lang="en-US" altLang="en-US" sz="2000"/>
              <a:t> Which node to expand next?</a:t>
            </a:r>
          </a:p>
          <a:p>
            <a:pPr lvl="1" eaLnBrk="1" hangingPunct="1">
              <a:buFontTx/>
              <a:buChar char="•"/>
            </a:pPr>
            <a:r>
              <a:rPr lang="en-US" altLang="en-US" sz="2000"/>
              <a:t> </a:t>
            </a:r>
            <a:r>
              <a:rPr lang="en-US" altLang="en-US" sz="2000" i="1"/>
              <a:t>Look at how the Top-down and Bottom-up parsing works on the board for “Book that flight”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372E0CC4-7395-1B4E-FBA3-2A92BFAD75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68363"/>
          </a:xfrm>
        </p:spPr>
        <p:txBody>
          <a:bodyPr/>
          <a:lstStyle/>
          <a:p>
            <a:pPr eaLnBrk="1" hangingPunct="1"/>
            <a:r>
              <a:rPr lang="en-US" altLang="en-US"/>
              <a:t>Cocke-Younger-Kasami Parser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7E597EF-206A-F25E-5F11-2CC13451A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eaLnBrk="1" hangingPunct="1"/>
            <a:r>
              <a:rPr lang="en-US" altLang="en-US" sz="1800"/>
              <a:t>Bottom-up parser with top-down filtering</a:t>
            </a:r>
          </a:p>
          <a:p>
            <a:pPr eaLnBrk="1" hangingPunct="1"/>
            <a:r>
              <a:rPr lang="en-US" altLang="en-US" sz="1800"/>
              <a:t>Start State(s): (A, i, i+1) for each A</a:t>
            </a:r>
            <a:r>
              <a:rPr lang="en-US" altLang="en-US" sz="1800">
                <a:sym typeface="Wingdings" panose="05000000000000000000" pitchFamily="2" charset="2"/>
              </a:rPr>
              <a:t>w</a:t>
            </a:r>
            <a:r>
              <a:rPr lang="en-US" altLang="en-US" sz="1800" baseline="-25000">
                <a:sym typeface="Wingdings" panose="05000000000000000000" pitchFamily="2" charset="2"/>
              </a:rPr>
              <a:t>i+1</a:t>
            </a:r>
            <a:endParaRPr lang="en-US" altLang="en-US" sz="1800" baseline="-25000"/>
          </a:p>
          <a:p>
            <a:pPr eaLnBrk="1" hangingPunct="1"/>
            <a:r>
              <a:rPr lang="en-US" altLang="en-US" sz="1800"/>
              <a:t>End State: (S, 0,n) </a:t>
            </a:r>
            <a:r>
              <a:rPr lang="en-US" altLang="en-US" sz="1800" i="1"/>
              <a:t>n is the input size</a:t>
            </a:r>
          </a:p>
          <a:p>
            <a:pPr eaLnBrk="1" hangingPunct="1"/>
            <a:r>
              <a:rPr lang="en-US" altLang="en-US" sz="1800"/>
              <a:t>Next State Rules </a:t>
            </a:r>
            <a:endParaRPr lang="en-US" altLang="en-US" sz="1800">
              <a:latin typeface="Symbol" panose="05050102010706020507" pitchFamily="18" charset="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en-US" sz="1800">
                <a:sym typeface="Wingdings" panose="05000000000000000000" pitchFamily="2" charset="2"/>
              </a:rPr>
              <a:t>(B</a:t>
            </a:r>
            <a:r>
              <a:rPr lang="en-US" altLang="en-US" sz="1800">
                <a:latin typeface="Symbol" panose="05050102010706020507" pitchFamily="18" charset="2"/>
                <a:sym typeface="Wingdings" panose="05000000000000000000" pitchFamily="2" charset="2"/>
              </a:rPr>
              <a:t>, </a:t>
            </a:r>
            <a:r>
              <a:rPr lang="en-US" altLang="en-US" sz="1800">
                <a:sym typeface="Wingdings" panose="05000000000000000000" pitchFamily="2" charset="2"/>
              </a:rPr>
              <a:t>i, k) (C, k, </a:t>
            </a:r>
            <a:r>
              <a:rPr lang="en-US" altLang="en-US" sz="1800"/>
              <a:t>j) </a:t>
            </a:r>
            <a:r>
              <a:rPr lang="en-US" altLang="en-US" sz="1800">
                <a:sym typeface="Wingdings" panose="05000000000000000000" pitchFamily="2" charset="2"/>
              </a:rPr>
              <a:t> (A, i,</a:t>
            </a:r>
            <a:r>
              <a:rPr lang="en-US" altLang="en-US" sz="1800">
                <a:latin typeface="Symbol" panose="05050102010706020507" pitchFamily="18" charset="2"/>
                <a:sym typeface="Wingdings" panose="05000000000000000000" pitchFamily="2" charset="2"/>
              </a:rPr>
              <a:t> </a:t>
            </a:r>
            <a:r>
              <a:rPr lang="en-US" altLang="en-US" sz="1800">
                <a:sym typeface="Wingdings" panose="05000000000000000000" pitchFamily="2" charset="2"/>
              </a:rPr>
              <a:t>j) if ABC</a:t>
            </a:r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885482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7E8C864-A923-AA54-1ED2-FA22A0981EA6}"/>
              </a:ext>
            </a:extLst>
          </p:cNvPr>
          <p:cNvSpPr txBox="1"/>
          <p:nvPr/>
        </p:nvSpPr>
        <p:spPr>
          <a:xfrm>
            <a:off x="179087" y="5214607"/>
            <a:ext cx="88174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We begin by finding a single phrase match in the grammar rules. </a:t>
            </a:r>
          </a:p>
          <a:p>
            <a:r>
              <a:rPr lang="en-US" dirty="0">
                <a:latin typeface="Arial"/>
                <a:cs typeface="Arial"/>
              </a:rPr>
              <a:t>We look for all the words in the sentence one at a time and fill the corresponding table entry</a:t>
            </a:r>
          </a:p>
        </p:txBody>
      </p:sp>
    </p:spTree>
    <p:extLst>
      <p:ext uri="{BB962C8B-B14F-4D97-AF65-F5344CB8AC3E}">
        <p14:creationId xmlns:p14="http://schemas.microsoft.com/office/powerpoint/2010/main" val="250517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Word categories: Traditional parts of speech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" y="1600200"/>
            <a:ext cx="8049748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3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611504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67675C5-7413-A577-07B5-896C8ACB5D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69" b="-1395"/>
          <a:stretch/>
        </p:blipFill>
        <p:spPr>
          <a:xfrm>
            <a:off x="71175" y="1295861"/>
            <a:ext cx="2138626" cy="342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0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72111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pic>
        <p:nvPicPr>
          <p:cNvPr id="4" name="Picture 3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A38FAD0-2D80-FEBA-0F49-2069357C2B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977" b="-849"/>
          <a:stretch/>
        </p:blipFill>
        <p:spPr>
          <a:xfrm>
            <a:off x="152707" y="1399472"/>
            <a:ext cx="2133293" cy="3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93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01138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214607"/>
            <a:ext cx="88174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Now, we have filled the single word entries and move ahead with the two word entries </a:t>
            </a:r>
            <a:r>
              <a:rPr lang="en-US" dirty="0" err="1">
                <a:latin typeface="Arial"/>
                <a:cs typeface="Arial"/>
              </a:rPr>
              <a:t>e.g</a:t>
            </a:r>
            <a:r>
              <a:rPr lang="en-US" dirty="0">
                <a:latin typeface="Arial"/>
                <a:cs typeface="Arial"/>
              </a:rPr>
              <a:t> "the price"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We look for a rule that has Det N on the right hand and find it in rule 2. So we make a note of it in cell (0,1)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485272" y="1442327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8837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477971"/>
            <a:ext cx="88174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Now, we have filled the single word entries and move ahead with the two word entries </a:t>
            </a:r>
            <a:r>
              <a:rPr lang="en-US" dirty="0" err="1">
                <a:latin typeface="Arial"/>
                <a:cs typeface="Arial"/>
              </a:rPr>
              <a:t>e.g</a:t>
            </a:r>
            <a:r>
              <a:rPr lang="en-US" dirty="0">
                <a:latin typeface="Arial"/>
                <a:cs typeface="Arial"/>
              </a:rPr>
              <a:t> "the price"</a:t>
            </a:r>
            <a:endParaRPr lang="en-US" dirty="0"/>
          </a:p>
          <a:p>
            <a:r>
              <a:rPr lang="en-US" dirty="0">
                <a:latin typeface="Arial"/>
                <a:cs typeface="Arial"/>
              </a:rPr>
              <a:t>We look for a rule that has Det N on the right hand and find it in rule 2. So we make a note of it in cell (0,1)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8794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968307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827897"/>
            <a:ext cx="88174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We then look for a N V match, however we don’t get any</a:t>
            </a:r>
          </a:p>
          <a:p>
            <a:r>
              <a:rPr lang="en-US">
                <a:latin typeface="Arial"/>
                <a:cs typeface="Arial"/>
              </a:rPr>
              <a:t>Moving ahead, we look for V Det, again no match</a:t>
            </a:r>
          </a:p>
          <a:p>
            <a:r>
              <a:rPr lang="en-US" dirty="0">
                <a:latin typeface="Arial"/>
                <a:cs typeface="Arial"/>
              </a:rPr>
              <a:t>Then Det N, and like earlier get a match</a:t>
            </a:r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285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36414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40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878515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740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713198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121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60500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 a"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8128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36624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 a"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4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3813"/>
            <a:ext cx="8671554" cy="4049713"/>
          </a:xfrm>
        </p:spPr>
        <p:txBody>
          <a:bodyPr/>
          <a:lstStyle/>
          <a:p>
            <a:r>
              <a:rPr lang="en-US" dirty="0"/>
              <a:t>The idea: Groups of words may behave as a single unit or phrase, called a </a:t>
            </a:r>
            <a:r>
              <a:rPr lang="en-IN" b="1" dirty="0"/>
              <a:t>constituent</a:t>
            </a:r>
            <a:r>
              <a:rPr lang="en-IN" dirty="0"/>
              <a:t>.</a:t>
            </a:r>
          </a:p>
          <a:p>
            <a:r>
              <a:rPr lang="en-IN" dirty="0"/>
              <a:t>E.g. Noun Phrase</a:t>
            </a:r>
          </a:p>
          <a:p>
            <a:r>
              <a:rPr lang="en-IN" i="1" dirty="0"/>
              <a:t>Kermit the frog</a:t>
            </a:r>
          </a:p>
          <a:p>
            <a:r>
              <a:rPr lang="en-IN" i="1" dirty="0"/>
              <a:t>they</a:t>
            </a:r>
          </a:p>
          <a:p>
            <a:r>
              <a:rPr lang="en-IN" i="1" dirty="0"/>
              <a:t>December twenty-sixth</a:t>
            </a:r>
          </a:p>
          <a:p>
            <a:r>
              <a:rPr lang="en-US" i="1" dirty="0"/>
              <a:t>the reason he is running for president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4025485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4735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 a"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81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608584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736089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"the price includes a"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38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002660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936246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last three constituents "includes a facemask"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551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70479"/>
              </p:ext>
            </p:extLst>
          </p:nvPr>
        </p:nvGraphicFramePr>
        <p:xfrm>
          <a:off x="3276248" y="1674995"/>
          <a:ext cx="5721204" cy="3391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534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953534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6518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65183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5936246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last three constituents "includes a facemask"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701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258937"/>
              </p:ext>
            </p:extLst>
          </p:nvPr>
        </p:nvGraphicFramePr>
        <p:xfrm>
          <a:off x="3181437" y="1548580"/>
          <a:ext cx="5816023" cy="44544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86383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Moving on to last three constituents "includes a facemask" </a:t>
            </a:r>
          </a:p>
          <a:p>
            <a:r>
              <a:rPr lang="en-US" dirty="0">
                <a:latin typeface="Arial"/>
                <a:cs typeface="Arial"/>
              </a:rPr>
              <a:t>We find a match for V NP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792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602804"/>
              </p:ext>
            </p:extLst>
          </p:nvPr>
        </p:nvGraphicFramePr>
        <p:xfrm>
          <a:off x="3181437" y="1548580"/>
          <a:ext cx="5816023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"the price includes a" all the highlighted options are impossible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919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19172"/>
              </p:ext>
            </p:extLst>
          </p:nvPr>
        </p:nvGraphicFramePr>
        <p:xfrm>
          <a:off x="3181437" y="1548580"/>
          <a:ext cx="5816023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"the price includes a" all the highlighted options are impossible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464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32790"/>
              </p:ext>
            </p:extLst>
          </p:nvPr>
        </p:nvGraphicFramePr>
        <p:xfrm>
          <a:off x="3181437" y="1548580"/>
          <a:ext cx="5816023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"the price includes a facemask" 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674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77602"/>
              </p:ext>
            </p:extLst>
          </p:nvPr>
        </p:nvGraphicFramePr>
        <p:xfrm>
          <a:off x="3181437" y="1548580"/>
          <a:ext cx="5816023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"the price includes a facemask" all highlighted matches are impossible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706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797732"/>
              </p:ext>
            </p:extLst>
          </p:nvPr>
        </p:nvGraphicFramePr>
        <p:xfrm>
          <a:off x="3181437" y="1548580"/>
          <a:ext cx="5816023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"the price includes a facemask" 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1143000"/>
            <a:ext cx="8442954" cy="5105400"/>
          </a:xfrm>
        </p:spPr>
        <p:txBody>
          <a:bodyPr/>
          <a:lstStyle/>
          <a:p>
            <a:r>
              <a:rPr lang="en-US" dirty="0"/>
              <a:t>Sentences have parts, some of which appear to have subparts. These groupings of words that go together we will call constituents.</a:t>
            </a:r>
          </a:p>
          <a:p>
            <a:endParaRPr lang="en-US" dirty="0"/>
          </a:p>
          <a:p>
            <a:r>
              <a:rPr lang="en-US" i="1" dirty="0"/>
              <a:t>I hit the man with a cleaver</a:t>
            </a:r>
          </a:p>
          <a:p>
            <a:r>
              <a:rPr lang="en-US" dirty="0"/>
              <a:t>I hit [the man with a cleaver]</a:t>
            </a:r>
          </a:p>
          <a:p>
            <a:r>
              <a:rPr lang="en-US" dirty="0"/>
              <a:t>I hit [the man] with a cleaver</a:t>
            </a:r>
          </a:p>
          <a:p>
            <a:endParaRPr lang="en-US" dirty="0"/>
          </a:p>
          <a:p>
            <a:r>
              <a:rPr lang="en-US" i="1" dirty="0"/>
              <a:t>You could not go to her party</a:t>
            </a:r>
          </a:p>
          <a:p>
            <a:r>
              <a:rPr lang="en-US" dirty="0"/>
              <a:t>You [could not] go to her party</a:t>
            </a:r>
          </a:p>
          <a:p>
            <a:r>
              <a:rPr lang="en-US" dirty="0"/>
              <a:t>You could [not go] to her party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75581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000024"/>
              </p:ext>
            </p:extLst>
          </p:nvPr>
        </p:nvGraphicFramePr>
        <p:xfrm>
          <a:off x="3181437" y="1548580"/>
          <a:ext cx="5816023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7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69337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905972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03270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Arial"/>
              </a:rPr>
              <a:t>For the entire input , yellow shows impossible match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663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0120"/>
              </p:ext>
            </p:extLst>
          </p:nvPr>
        </p:nvGraphicFramePr>
        <p:xfrm>
          <a:off x="3181437" y="1548580"/>
          <a:ext cx="5816008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5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5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1650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27040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22263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For the entire input , we get a match and calculate the probabilities</a:t>
            </a:r>
            <a:endParaRPr lang="en-US" dirty="0"/>
          </a:p>
        </p:txBody>
      </p:sp>
      <p:pic>
        <p:nvPicPr>
          <p:cNvPr id="7" name="Picture 6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D98310A9-EFCE-B592-CAB3-36F7C2E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41956" b="1623"/>
          <a:stretch/>
        </p:blipFill>
        <p:spPr>
          <a:xfrm>
            <a:off x="2481" y="1012722"/>
            <a:ext cx="2131120" cy="340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065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447800"/>
            <a:ext cx="3429000" cy="4222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S → NP VP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VP → VBG NNS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VP → VBZ VP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VP → VBZ NP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NP → DT NN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NP → JJ NNS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DT → a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NN → pilot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VBZ → likes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VBG → flying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JJ → flying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NNS → planes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IN" dirty="0"/>
              <a:t> 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207990"/>
              </p:ext>
            </p:extLst>
          </p:nvPr>
        </p:nvGraphicFramePr>
        <p:xfrm>
          <a:off x="3181437" y="1548580"/>
          <a:ext cx="5816008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5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5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1650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27040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22263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pilot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likes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flying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planes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Det</a:t>
                      </a:r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S1, S2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NN 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VBZ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VP1, VP2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VBG,</a:t>
                      </a:r>
                      <a:r>
                        <a:rPr lang="en-US" sz="1200" baseline="0" dirty="0"/>
                        <a:t> JJ</a:t>
                      </a:r>
                      <a:endParaRPr 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VP, NP</a:t>
                      </a: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NNS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00200" y="4572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pilot likes flying planes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092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2FCA260-F9DA-E9AD-E893-FF7D1C686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pPr eaLnBrk="1" hangingPunct="1"/>
            <a:r>
              <a:rPr lang="en-US" altLang="en-US"/>
              <a:t>Probabilistic CFGs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F0F8CA61-5A8E-D910-412C-1B8CFD99D7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763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1600" dirty="0"/>
              <a:t>A probabilistic CFG is a 5-tuple grammar G = (N, ∑, P, S, D)</a:t>
            </a:r>
          </a:p>
          <a:p>
            <a:pPr eaLnBrk="1" hangingPunct="1">
              <a:defRPr/>
            </a:pPr>
            <a:r>
              <a:rPr lang="en-US" altLang="en-US" sz="1600" dirty="0"/>
              <a:t>Where</a:t>
            </a:r>
          </a:p>
          <a:p>
            <a:pPr marL="457200" indent="-276225" eaLnBrk="1" hangingPunct="1">
              <a:buFont typeface="+mj-lt"/>
              <a:buAutoNum type="arabicPeriod"/>
              <a:defRPr/>
            </a:pPr>
            <a:r>
              <a:rPr lang="en-US" sz="1600" dirty="0"/>
              <a:t>a set of nonterminal symbols (or ‘variables’) N</a:t>
            </a:r>
          </a:p>
          <a:p>
            <a:pPr marL="457200" indent="-276225" eaLnBrk="1" hangingPunct="1">
              <a:buFont typeface="+mj-lt"/>
              <a:buAutoNum type="arabicPeriod"/>
              <a:defRPr/>
            </a:pPr>
            <a:r>
              <a:rPr lang="en-US" sz="1600" dirty="0"/>
              <a:t>a set of terminal symbols </a:t>
            </a:r>
            <a:r>
              <a:rPr lang="en-US" altLang="en-US" sz="1600" dirty="0"/>
              <a:t>∑</a:t>
            </a:r>
            <a:r>
              <a:rPr lang="en-US" sz="1600" dirty="0"/>
              <a:t> (disjoint from </a:t>
            </a:r>
            <a:r>
              <a:rPr lang="en-US" sz="1600" i="1" dirty="0"/>
              <a:t>N</a:t>
            </a:r>
            <a:r>
              <a:rPr lang="en-US" sz="1600" dirty="0"/>
              <a:t>)</a:t>
            </a:r>
          </a:p>
          <a:p>
            <a:pPr marL="457200" indent="-276225" eaLnBrk="1" hangingPunct="1">
              <a:buFont typeface="+mj-lt"/>
              <a:buAutoNum type="arabicPeriod"/>
              <a:defRPr/>
            </a:pPr>
            <a:r>
              <a:rPr lang="en-US" altLang="en-US" sz="1600" dirty="0"/>
              <a:t>a set of productions P of the form A</a:t>
            </a:r>
            <a:r>
              <a:rPr lang="en-US" altLang="en-US" sz="1600" dirty="0">
                <a:sym typeface="Wingdings" panose="05000000000000000000" pitchFamily="2" charset="2"/>
              </a:rPr>
              <a:t></a:t>
            </a:r>
            <a:r>
              <a:rPr lang="el-GR" altLang="en-US" sz="1600" dirty="0">
                <a:sym typeface="Wingdings" panose="05000000000000000000" pitchFamily="2" charset="2"/>
              </a:rPr>
              <a:t>β</a:t>
            </a:r>
            <a:r>
              <a:rPr lang="en-US" altLang="en-US" sz="1600" dirty="0">
                <a:sym typeface="Wingdings" panose="05000000000000000000" pitchFamily="2" charset="2"/>
              </a:rPr>
              <a:t> [p]</a:t>
            </a:r>
          </a:p>
          <a:p>
            <a:pPr marL="457200" indent="-276225" eaLnBrk="1" hangingPunct="1">
              <a:buFont typeface="+mj-lt"/>
              <a:buAutoNum type="arabicPeriod"/>
              <a:defRPr/>
            </a:pPr>
            <a:r>
              <a:rPr lang="en-US" sz="1600" dirty="0"/>
              <a:t>a designated start symbol </a:t>
            </a:r>
            <a:r>
              <a:rPr lang="en-US" sz="1600" i="1" dirty="0"/>
              <a:t>S</a:t>
            </a:r>
          </a:p>
          <a:p>
            <a:pPr marL="457200" indent="-276225" eaLnBrk="1" hangingPunct="1">
              <a:buFont typeface="+mj-lt"/>
              <a:buAutoNum type="arabicPeriod"/>
              <a:defRPr/>
            </a:pPr>
            <a:r>
              <a:rPr lang="en-US" altLang="en-US" sz="1600" dirty="0"/>
              <a:t>D is a function assigning probabilities to each rule in P. This function expresses the probability p that the given nonterminal A will be expanded to the sequence </a:t>
            </a:r>
            <a:r>
              <a:rPr lang="el-GR" altLang="en-US" sz="1600" dirty="0">
                <a:sym typeface="Wingdings" panose="05000000000000000000" pitchFamily="2" charset="2"/>
              </a:rPr>
              <a:t>β</a:t>
            </a:r>
            <a:endParaRPr lang="en-US" altLang="en-US" sz="1600" dirty="0"/>
          </a:p>
        </p:txBody>
      </p:sp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F31B8462-BB36-C4D0-55DF-88162E43F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20" y="4568006"/>
            <a:ext cx="2016359" cy="1419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FEBF97-DA15-8147-563E-AFE70DC91B38}"/>
              </a:ext>
            </a:extLst>
          </p:cNvPr>
          <p:cNvSpPr txBox="1"/>
          <p:nvPr/>
        </p:nvSpPr>
        <p:spPr>
          <a:xfrm>
            <a:off x="3581750" y="4687880"/>
            <a:ext cx="4793225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This function expresses the </a:t>
            </a:r>
            <a:r>
              <a:rPr lang="en-US" sz="1400" err="1">
                <a:latin typeface="Arial"/>
                <a:cs typeface="Arial"/>
              </a:rPr>
              <a:t>proba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err="1">
                <a:latin typeface="Arial"/>
                <a:cs typeface="Arial"/>
              </a:rPr>
              <a:t>bility</a:t>
            </a:r>
            <a:r>
              <a:rPr lang="en-US" sz="1400" dirty="0">
                <a:latin typeface="Arial"/>
                <a:cs typeface="Arial"/>
              </a:rPr>
              <a:t> p that the given nonterminal A will be expanded to the sequence β</a:t>
            </a:r>
          </a:p>
          <a:p>
            <a:r>
              <a:rPr lang="en-US" sz="1400" dirty="0">
                <a:latin typeface="Arial"/>
                <a:cs typeface="Arial"/>
              </a:rPr>
              <a:t>Or</a:t>
            </a:r>
          </a:p>
          <a:p>
            <a:r>
              <a:rPr lang="en-US" sz="1400" dirty="0"/>
              <a:t>Formally this is conditional probability of a given expansion given the left-hand-size nonterminal A</a:t>
            </a:r>
          </a:p>
        </p:txBody>
      </p:sp>
    </p:spTree>
    <p:extLst>
      <p:ext uri="{BB962C8B-B14F-4D97-AF65-F5344CB8AC3E}">
        <p14:creationId xmlns:p14="http://schemas.microsoft.com/office/powerpoint/2010/main" val="2829453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2F1A-9B1B-E246-90C4-5B96E85B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PCFG example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CB5483-04E5-6202-EF1A-5DFECA00B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46" y="1473506"/>
            <a:ext cx="6768143" cy="4718891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1243077" y="1906767"/>
            <a:ext cx="6467066" cy="2991803"/>
            <a:chOff x="1243077" y="1906767"/>
            <a:chExt cx="6467066" cy="299180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2C1D5A-06ED-A8E2-296D-62C7C3E67446}"/>
                    </a:ext>
                  </a:extLst>
                </p14:cNvPr>
                <p14:cNvContentPartPr/>
                <p14:nvPr/>
              </p14:nvContentPartPr>
              <p14:xfrm>
                <a:off x="1285216" y="3539370"/>
                <a:ext cx="3011431" cy="10534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2C1D5A-06ED-A8E2-296D-62C7C3E6744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00A4011-CA95-862B-B9D9-70A9F3DEBC22}"/>
                    </a:ext>
                  </a:extLst>
                </p14:cNvPr>
                <p14:cNvContentPartPr/>
                <p14:nvPr/>
              </p14:nvContentPartPr>
              <p14:xfrm>
                <a:off x="1253612" y="4340240"/>
                <a:ext cx="3106525" cy="11492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00A4011-CA95-862B-B9D9-70A9F3DEBC2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35612" y="4322284"/>
                  <a:ext cx="3142526" cy="47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9DB941E-5C73-5B4C-CEFA-79FC448B844D}"/>
                    </a:ext>
                  </a:extLst>
                </p14:cNvPr>
                <p14:cNvContentPartPr/>
                <p14:nvPr/>
              </p14:nvContentPartPr>
              <p14:xfrm>
                <a:off x="4424516" y="1906767"/>
                <a:ext cx="3243926" cy="21057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9DB941E-5C73-5B4C-CEFA-79FC448B844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06516" y="1888614"/>
                  <a:ext cx="3279926" cy="573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E744FE-CD94-0665-45CC-4CA30902B88E}"/>
                    </a:ext>
                  </a:extLst>
                </p14:cNvPr>
                <p14:cNvContentPartPr/>
                <p14:nvPr/>
              </p14:nvContentPartPr>
              <p14:xfrm>
                <a:off x="4403446" y="2728451"/>
                <a:ext cx="3306697" cy="10534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E744FE-CD94-0665-45CC-4CA30902B8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85445" y="2710289"/>
                  <a:ext cx="3342698" cy="46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3D0749-6499-D42D-EE25-6BBFB23A93B0}"/>
                    </a:ext>
                  </a:extLst>
                </p14:cNvPr>
                <p14:cNvContentPartPr/>
                <p14:nvPr/>
              </p14:nvContentPartPr>
              <p14:xfrm>
                <a:off x="4382378" y="3529077"/>
                <a:ext cx="3327750" cy="21069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3D0749-6499-D42D-EE25-6BBFB23A93B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64378" y="3511222"/>
                  <a:ext cx="3363749" cy="567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AB45535-2126-BC36-361B-2579DACAB714}"/>
                    </a:ext>
                  </a:extLst>
                </p14:cNvPr>
                <p14:cNvContentPartPr/>
                <p14:nvPr/>
              </p14:nvContentPartPr>
              <p14:xfrm>
                <a:off x="4403446" y="4350774"/>
                <a:ext cx="3285789" cy="10534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AB45535-2126-BC36-361B-2579DACAB71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0" y="0"/>
                  <a:ext cx="0" cy="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DFA3AC7-B0BA-7162-00FE-93EB4C30EA7C}"/>
                    </a:ext>
                  </a:extLst>
                </p14:cNvPr>
                <p14:cNvContentPartPr/>
                <p14:nvPr/>
              </p14:nvContentPartPr>
              <p14:xfrm>
                <a:off x="1243077" y="2444077"/>
                <a:ext cx="3074953" cy="21009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DFA3AC7-B0BA-7162-00FE-93EB4C30EA7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25078" y="2425966"/>
                  <a:ext cx="3110951" cy="57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B26F3B-E27F-FCB2-A1DA-539E6D5EDEA9}"/>
                    </a:ext>
                  </a:extLst>
                </p14:cNvPr>
                <p14:cNvContentPartPr/>
                <p14:nvPr/>
              </p14:nvContentPartPr>
              <p14:xfrm>
                <a:off x="4424516" y="4877501"/>
                <a:ext cx="3264836" cy="21069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B26F3B-E27F-FCB2-A1DA-539E6D5EDE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06516" y="4859646"/>
                  <a:ext cx="3300836" cy="56779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67872B3-7FDB-DB43-689C-CD653E60E564}"/>
                  </a:ext>
                </a:extLst>
              </p14:cNvPr>
              <p14:cNvContentPartPr/>
              <p14:nvPr/>
            </p14:nvContentPartPr>
            <p14:xfrm>
              <a:off x="8227493" y="5857216"/>
              <a:ext cx="10534" cy="10534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67872B3-7FDB-DB43-689C-CD653E60E5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00793" y="5330516"/>
                <a:ext cx="1053400" cy="1053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5C84F97-608F-FEEB-5C7C-C4065A4A9020}"/>
              </a:ext>
            </a:extLst>
          </p:cNvPr>
          <p:cNvSpPr txBox="1"/>
          <p:nvPr/>
        </p:nvSpPr>
        <p:spPr>
          <a:xfrm>
            <a:off x="754130" y="6293195"/>
            <a:ext cx="733205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Arial"/>
                <a:cs typeface="Arial"/>
              </a:rPr>
              <a:t>For all the possible expansions of a nonterminal, the sum of their probabilities must be 1</a:t>
            </a:r>
          </a:p>
        </p:txBody>
      </p:sp>
    </p:spTree>
    <p:extLst>
      <p:ext uri="{BB962C8B-B14F-4D97-AF65-F5344CB8AC3E}">
        <p14:creationId xmlns:p14="http://schemas.microsoft.com/office/powerpoint/2010/main" val="288018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C11F-3E56-4644-6E9A-F7DBFE8B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How to use the probabilities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50DC9-AF4F-104F-3956-9B728029D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769" y="969999"/>
            <a:ext cx="8035925" cy="4049713"/>
          </a:xfrm>
        </p:spPr>
        <p:txBody>
          <a:bodyPr/>
          <a:lstStyle/>
          <a:p>
            <a:pPr marL="114300"/>
            <a:r>
              <a:rPr lang="en-US" sz="1400" dirty="0">
                <a:solidFill>
                  <a:schemeClr val="tx1"/>
                </a:solidFill>
                <a:latin typeface="Arial"/>
                <a:cs typeface="Arial"/>
              </a:rPr>
              <a:t>The probability of a particular parse T is defined as the product of the probabilities of all the rules r used to expand each node n in the parse tree: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F6E6A-8ED1-10CD-94E7-DB2F2472C2F4}"/>
              </a:ext>
            </a:extLst>
          </p:cNvPr>
          <p:cNvSpPr txBox="1"/>
          <p:nvPr/>
        </p:nvSpPr>
        <p:spPr>
          <a:xfrm>
            <a:off x="252829" y="2285999"/>
            <a:ext cx="8722617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/>
                <a:cs typeface="Arial"/>
              </a:rPr>
              <a:t>The resulting probability P(T|S) is both the joint probability of the parse and the sentence, and also the probability of the parse P(T). </a:t>
            </a:r>
            <a:endParaRPr lang="en-US"/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How can this be true? </a:t>
            </a:r>
            <a:endParaRPr lang="en-US"/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First, by the definition of joint probability:</a:t>
            </a:r>
            <a:endParaRPr lang="en-US" dirty="0"/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                                                          </a:t>
            </a:r>
            <a:r>
              <a:rPr lang="en-US" dirty="0">
                <a:latin typeface="Arial"/>
                <a:cs typeface="Arial"/>
              </a:rPr>
              <a:t>P(T, S)  = P(T) . P(S|T)</a:t>
            </a: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But since a parse tree includes all the words of the sentence, P(S|T) is 1. Thus: </a:t>
            </a:r>
            <a:endParaRPr lang="en-US" dirty="0">
              <a:latin typeface="Arial"/>
              <a:cs typeface="Arial"/>
            </a:endParaRPr>
          </a:p>
          <a:p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               </a:t>
            </a:r>
            <a:r>
              <a:rPr lang="en-US" dirty="0">
                <a:latin typeface="Arial"/>
                <a:cs typeface="Arial"/>
              </a:rPr>
              <a:t>P(T, S)  = P(T) . P(S|T)  = P(T)</a:t>
            </a: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The probability for all different parse trees is computed and the algorithm picks the best tree for a sentence S out of the set of parse trees for S. </a:t>
            </a:r>
          </a:p>
          <a:p>
            <a:r>
              <a:rPr lang="en-US" sz="1400" dirty="0">
                <a:latin typeface="Arial"/>
                <a:cs typeface="Arial"/>
              </a:rPr>
              <a:t>We want the parse tree T which is most likely given the sentence S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37FCD09-5779-791D-2457-3969F95B6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6012975"/>
            <a:ext cx="2552700" cy="752475"/>
          </a:xfrm>
          <a:prstGeom prst="rect">
            <a:avLst/>
          </a:prstGeom>
        </p:spPr>
      </p:pic>
      <p:pic>
        <p:nvPicPr>
          <p:cNvPr id="8" name="Picture 7" descr="A black and white math symbol&#10;&#10;Description automatically generated">
            <a:extLst>
              <a:ext uri="{FF2B5EF4-FFF2-40B4-BE49-F238E27FC236}">
                <a16:creationId xmlns:a16="http://schemas.microsoft.com/office/drawing/2014/main" id="{BB6B9385-F9D3-08F7-CC5F-F3D6AE981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773" y="1489610"/>
            <a:ext cx="24574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6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E8D83-6ADA-24BB-75F7-11A8E5C1E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838" y="401810"/>
            <a:ext cx="8035925" cy="4049713"/>
          </a:xfrm>
        </p:spPr>
        <p:txBody>
          <a:bodyPr/>
          <a:lstStyle/>
          <a:p>
            <a:pPr marL="114300"/>
            <a:r>
              <a:rPr lang="en-US" sz="1600" dirty="0">
                <a:ea typeface="+mn-lt"/>
                <a:cs typeface="+mn-lt"/>
              </a:rPr>
              <a:t>By definition,  the probability P(T|S) = P(T, S)/P(S), thus </a:t>
            </a:r>
          </a:p>
          <a:p>
            <a:pPr marL="114300"/>
            <a:endParaRPr lang="en-US" sz="1600" dirty="0">
              <a:ea typeface="Verdana"/>
            </a:endParaRPr>
          </a:p>
          <a:p>
            <a:pPr marL="114300"/>
            <a:endParaRPr lang="en-US" sz="1600" dirty="0">
              <a:ea typeface="Verdana"/>
            </a:endParaRPr>
          </a:p>
          <a:p>
            <a:pPr marL="114300"/>
            <a:endParaRPr lang="en-US" sz="1600" dirty="0">
              <a:ea typeface="Verdana"/>
            </a:endParaRPr>
          </a:p>
          <a:p>
            <a:pPr marL="114300"/>
            <a:r>
              <a:rPr lang="en-US" sz="1600" dirty="0">
                <a:ea typeface="Verdana"/>
              </a:rPr>
              <a:t>For the same sentence P(S) is constant, therefore</a:t>
            </a:r>
            <a:endParaRPr lang="en-US" dirty="0"/>
          </a:p>
          <a:p>
            <a:pPr marL="114300"/>
            <a:endParaRPr lang="en-US" sz="1600" dirty="0">
              <a:ea typeface="Verdana"/>
            </a:endParaRPr>
          </a:p>
          <a:p>
            <a:pPr marL="114300"/>
            <a:endParaRPr lang="en-US" sz="1600" dirty="0">
              <a:ea typeface="Verdana"/>
            </a:endParaRPr>
          </a:p>
          <a:p>
            <a:pPr marL="114300"/>
            <a:endParaRPr lang="en-US" sz="1600" dirty="0">
              <a:ea typeface="+mn-lt"/>
              <a:cs typeface="+mn-lt"/>
            </a:endParaRPr>
          </a:p>
          <a:p>
            <a:pPr marL="114300"/>
            <a:r>
              <a:rPr lang="en-US" sz="1600" dirty="0">
                <a:ea typeface="+mn-lt"/>
                <a:cs typeface="+mn-lt"/>
              </a:rPr>
              <a:t>Furthermore, since we showed above that P(T, S) = P(T), the final equation for choosing the most likely parse simplifies to choosing the parse with the highest probability</a:t>
            </a:r>
            <a:endParaRPr lang="en-US"/>
          </a:p>
          <a:p>
            <a:pPr marL="114300"/>
            <a:endParaRPr lang="en-US" sz="1600" dirty="0">
              <a:ea typeface="Verdana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1C29AB6-5B92-2D2F-3DB3-321787771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207" y="822880"/>
            <a:ext cx="2676525" cy="695325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3A77805-2DB9-463E-E926-3C219DB08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822" y="2333281"/>
            <a:ext cx="2609850" cy="6858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FEBCADF-5DC4-D341-3AB3-2D3372C94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98" y="4100053"/>
            <a:ext cx="2409825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10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1B9A-DB4C-C8F7-00B8-B32278907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50" y="2634460"/>
            <a:ext cx="3600874" cy="594377"/>
          </a:xfrm>
        </p:spPr>
        <p:txBody>
          <a:bodyPr/>
          <a:lstStyle/>
          <a:p>
            <a:pPr algn="just"/>
            <a:r>
              <a:rPr lang="en-US" dirty="0">
                <a:ea typeface="+mn-lt"/>
                <a:cs typeface="+mn-lt"/>
              </a:rPr>
              <a:t>We can see that the right tree in Figure 12.2(b) has a higher probability. </a:t>
            </a:r>
            <a:endParaRPr lang="en-US" sz="1200" dirty="0">
              <a:ea typeface="+mn-lt"/>
              <a:cs typeface="+mn-lt"/>
            </a:endParaRPr>
          </a:p>
          <a:p>
            <a:pPr algn="just"/>
            <a:r>
              <a:rPr lang="en-US">
                <a:ea typeface="+mn-lt"/>
                <a:cs typeface="+mn-lt"/>
              </a:rPr>
              <a:t>Thus</a:t>
            </a:r>
            <a:r>
              <a:rPr lang="en-US" dirty="0">
                <a:ea typeface="+mn-lt"/>
                <a:cs typeface="+mn-lt"/>
              </a:rPr>
              <a:t> this parse would correctly be chosen by a disambiguation algorithm which selects the parse with the highest PCFG probability.</a:t>
            </a:r>
            <a:endParaRPr lang="en-US" sz="1200">
              <a:ea typeface="Verdan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0885C-A021-C69C-E635-DEA3D4FD8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99" y="213040"/>
            <a:ext cx="4752975" cy="5610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E39D46-7CA1-D236-CFAE-49A559AB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53" y="443045"/>
            <a:ext cx="36004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252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0"/>
            <a:ext cx="8733771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234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82486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8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Constituency Phrases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990600"/>
            <a:ext cx="8442954" cy="5105400"/>
          </a:xfrm>
        </p:spPr>
        <p:txBody>
          <a:bodyPr/>
          <a:lstStyle/>
          <a:p>
            <a:r>
              <a:rPr lang="en-US" dirty="0"/>
              <a:t>For constituents, we usually name them as phrases based on the word that </a:t>
            </a:r>
            <a:r>
              <a:rPr lang="en-IN" dirty="0"/>
              <a:t>heads the constituent: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Sometimes words also act </a:t>
            </a:r>
            <a:r>
              <a:rPr lang="en-IN" dirty="0"/>
              <a:t>as phrases. </a:t>
            </a:r>
            <a:r>
              <a:rPr lang="en-IN" dirty="0" err="1"/>
              <a:t>Eg</a:t>
            </a:r>
            <a:r>
              <a:rPr lang="en-IN" dirty="0"/>
              <a:t>:</a:t>
            </a:r>
          </a:p>
          <a:p>
            <a:r>
              <a:rPr lang="en-IN" i="1" dirty="0"/>
              <a:t>Joe grew potatoes</a:t>
            </a:r>
            <a:r>
              <a:rPr lang="en-IN" dirty="0"/>
              <a:t>.</a:t>
            </a:r>
          </a:p>
          <a:p>
            <a:r>
              <a:rPr lang="en-US" i="1" dirty="0"/>
              <a:t>Joe</a:t>
            </a:r>
            <a:r>
              <a:rPr lang="en-US" dirty="0"/>
              <a:t> and </a:t>
            </a:r>
            <a:r>
              <a:rPr lang="en-US" i="1" dirty="0"/>
              <a:t>potatoes</a:t>
            </a:r>
            <a:r>
              <a:rPr lang="en-US" dirty="0"/>
              <a:t> are both nouns and noun phrases.</a:t>
            </a:r>
          </a:p>
          <a:p>
            <a:endParaRPr lang="en-IN" dirty="0"/>
          </a:p>
          <a:p>
            <a:r>
              <a:rPr lang="en-IN" dirty="0"/>
              <a:t>Compare with:</a:t>
            </a:r>
          </a:p>
          <a:p>
            <a:r>
              <a:rPr lang="en-US" i="1" dirty="0"/>
              <a:t>The man from Amherst grew beautiful russet potatoes.</a:t>
            </a:r>
          </a:p>
          <a:p>
            <a:r>
              <a:rPr lang="en-US" dirty="0"/>
              <a:t>We say Joe counts as a noun phrase because it appears in a place that a larger noun phrase could have been.</a:t>
            </a:r>
            <a:endParaRPr lang="en-IN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47" y="1852613"/>
            <a:ext cx="8606582" cy="1199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8146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5F08E-E402-7853-3121-395C3A95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Verdana"/>
              </a:rPr>
              <a:t>The price includes a facemask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E05D2D-46F2-44DF-B28B-4CBD8E1D34D9}"/>
              </a:ext>
            </a:extLst>
          </p:cNvPr>
          <p:cNvGraphicFramePr>
            <a:graphicFrameLocks noGrp="1"/>
          </p:cNvGraphicFramePr>
          <p:nvPr/>
        </p:nvGraphicFramePr>
        <p:xfrm>
          <a:off x="3181437" y="1548580"/>
          <a:ext cx="5816008" cy="4604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9335">
                  <a:extLst>
                    <a:ext uri="{9D8B030D-6E8A-4147-A177-3AD203B41FA5}">
                      <a16:colId xmlns:a16="http://schemas.microsoft.com/office/drawing/2014/main" val="685986213"/>
                    </a:ext>
                  </a:extLst>
                </a:gridCol>
                <a:gridCol w="969335">
                  <a:extLst>
                    <a:ext uri="{9D8B030D-6E8A-4147-A177-3AD203B41FA5}">
                      <a16:colId xmlns:a16="http://schemas.microsoft.com/office/drawing/2014/main" val="636969965"/>
                    </a:ext>
                  </a:extLst>
                </a:gridCol>
                <a:gridCol w="916504">
                  <a:extLst>
                    <a:ext uri="{9D8B030D-6E8A-4147-A177-3AD203B41FA5}">
                      <a16:colId xmlns:a16="http://schemas.microsoft.com/office/drawing/2014/main" val="4058654406"/>
                    </a:ext>
                  </a:extLst>
                </a:gridCol>
                <a:gridCol w="927040">
                  <a:extLst>
                    <a:ext uri="{9D8B030D-6E8A-4147-A177-3AD203B41FA5}">
                      <a16:colId xmlns:a16="http://schemas.microsoft.com/office/drawing/2014/main" val="3534531023"/>
                    </a:ext>
                  </a:extLst>
                </a:gridCol>
                <a:gridCol w="811161">
                  <a:extLst>
                    <a:ext uri="{9D8B030D-6E8A-4147-A177-3AD203B41FA5}">
                      <a16:colId xmlns:a16="http://schemas.microsoft.com/office/drawing/2014/main" val="4107667186"/>
                    </a:ext>
                  </a:extLst>
                </a:gridCol>
                <a:gridCol w="1222633">
                  <a:extLst>
                    <a:ext uri="{9D8B030D-6E8A-4147-A177-3AD203B41FA5}">
                      <a16:colId xmlns:a16="http://schemas.microsoft.com/office/drawing/2014/main" val="1414711303"/>
                    </a:ext>
                  </a:extLst>
                </a:gridCol>
              </a:tblGrid>
              <a:tr h="58225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1-the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2-price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3-includes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4-a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1" dirty="0"/>
                        <a:t>5-facemask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6532"/>
                  </a:ext>
                </a:extLst>
              </a:tr>
              <a:tr h="830252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 (0.40)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NP (0.3 * 0.4 * 0.01 = 0.0012)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 (0.8 * 0.0012 * 0.000024 = 2.304*10e-8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687738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T w="12700">
                      <a:solidFill>
                        <a:schemeClr val="tx1"/>
                      </a:solidFill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 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(0.01)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599467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2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(0.05)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VP (0.2 * 0.05 * 0.0024 = 0.000024)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030743"/>
                  </a:ext>
                </a:extLst>
              </a:tr>
              <a:tr h="10135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3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Det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(0.40)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Verdana"/>
                        </a:rPr>
                        <a:t>NP (0.3 * 0.4 * 0.02 = 0.0024)</a:t>
                      </a:r>
                    </a:p>
                    <a:p>
                      <a:pPr lvl="0">
                        <a:buNone/>
                      </a:pPr>
                      <a:endParaRPr lang="en-US" sz="1200" dirty="0"/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1441"/>
                  </a:ext>
                </a:extLst>
              </a:tr>
              <a:tr h="582254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100" b="1" dirty="0"/>
                        <a:t>4</a:t>
                      </a:r>
                    </a:p>
                  </a:txBody>
                  <a:tcPr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(0.02)</a:t>
                      </a:r>
                    </a:p>
                  </a:txBody>
                  <a:tcPr>
                    <a:lnR w="12700">
                      <a:solidFill>
                        <a:schemeClr val="tx1"/>
                      </a:solidFill>
                    </a:lnR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9540"/>
                  </a:ext>
                </a:extLst>
              </a:tr>
            </a:tbl>
          </a:graphicData>
        </a:graphic>
      </p:graphicFrame>
      <p:pic>
        <p:nvPicPr>
          <p:cNvPr id="6" name="Picture 5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037B6C51-5341-20ED-64F4-AFE67D9B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1" y="1297155"/>
            <a:ext cx="3376636" cy="3189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38997D-4C0A-A872-0204-37AA7A84F529}"/>
              </a:ext>
            </a:extLst>
          </p:cNvPr>
          <p:cNvSpPr txBox="1"/>
          <p:nvPr/>
        </p:nvSpPr>
        <p:spPr>
          <a:xfrm>
            <a:off x="179087" y="6146937"/>
            <a:ext cx="8817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/>
                <a:cs typeface="Arial"/>
              </a:rPr>
              <a:t>For the entire input , we get a match and calculate the probabilities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12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9424"/>
            <a:ext cx="8560469" cy="64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069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37329"/>
            <a:ext cx="8170314" cy="33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4" y="1143000"/>
            <a:ext cx="8526895" cy="457239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60171" y="2667000"/>
            <a:ext cx="4648200" cy="6096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" y="2895600"/>
            <a:ext cx="3048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31407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D92F669E3BB948B2410459B382D1C1" ma:contentTypeVersion="4" ma:contentTypeDescription="Create a new document." ma:contentTypeScope="" ma:versionID="ea71f19dfe3a4fdf1ddd6f44ec17056c">
  <xsd:schema xmlns:xsd="http://www.w3.org/2001/XMLSchema" xmlns:xs="http://www.w3.org/2001/XMLSchema" xmlns:p="http://schemas.microsoft.com/office/2006/metadata/properties" xmlns:ns2="d7c9eb7d-4314-4226-8597-6eaf917b036e" targetNamespace="http://schemas.microsoft.com/office/2006/metadata/properties" ma:root="true" ma:fieldsID="17fd0e1ac837cad0df505deee1837e0c" ns2:_="">
    <xsd:import namespace="d7c9eb7d-4314-4226-8597-6eaf917b03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c9eb7d-4314-4226-8597-6eaf917b03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7EAC04-3200-4991-A1FD-C5CE65ABE5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DB4F87-B173-4A82-9FE4-0497393F7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c9eb7d-4314-4226-8597-6eaf917b036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29E701-8668-45E4-9F23-3E3C49B2F79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2629</Words>
  <Application>Microsoft Office PowerPoint</Application>
  <PresentationFormat>On-screen Show (4:3)</PresentationFormat>
  <Paragraphs>774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Calibri</vt:lpstr>
      <vt:lpstr>IB Wb Regular</vt:lpstr>
      <vt:lpstr>Symbol</vt:lpstr>
      <vt:lpstr>Times New Roman</vt:lpstr>
      <vt:lpstr>Verdana</vt:lpstr>
      <vt:lpstr>Wingdings</vt:lpstr>
      <vt:lpstr>1_Default Design</vt:lpstr>
      <vt:lpstr>2_Default Design</vt:lpstr>
      <vt:lpstr>Context Free Grammar</vt:lpstr>
      <vt:lpstr>Language structure and meaning</vt:lpstr>
      <vt:lpstr>Word categories: Traditional parts of speech</vt:lpstr>
      <vt:lpstr>Constituency</vt:lpstr>
      <vt:lpstr>Constituency</vt:lpstr>
      <vt:lpstr>Constituency Phrases</vt:lpstr>
      <vt:lpstr>PowerPoint Presentation</vt:lpstr>
      <vt:lpstr>PowerPoint Presentation</vt:lpstr>
      <vt:lpstr>Context Free Grammar</vt:lpstr>
      <vt:lpstr>Example of CFG</vt:lpstr>
      <vt:lpstr>PowerPoint Presentation</vt:lpstr>
      <vt:lpstr>Parsing  </vt:lpstr>
      <vt:lpstr>Top down parser</vt:lpstr>
      <vt:lpstr>PowerPoint Presentation</vt:lpstr>
      <vt:lpstr>PowerPoint Presentation</vt:lpstr>
      <vt:lpstr>PowerPoint Presentation</vt:lpstr>
      <vt:lpstr>PowerPoint Presentation</vt:lpstr>
      <vt:lpstr>Top down parser – example 2</vt:lpstr>
      <vt:lpstr>Top down parser – example 2</vt:lpstr>
      <vt:lpstr>Bottom up parser (data directed)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Top-down/Bottom-up Parsing</vt:lpstr>
      <vt:lpstr>Cocke-Younger-Kasami Parser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The price includes a facemask</vt:lpstr>
      <vt:lpstr>PowerPoint Presentation</vt:lpstr>
      <vt:lpstr>Probabilistic CFGs</vt:lpstr>
      <vt:lpstr>PCFG example</vt:lpstr>
      <vt:lpstr>How to use the probabilities</vt:lpstr>
      <vt:lpstr>PowerPoint Presentation</vt:lpstr>
      <vt:lpstr>PowerPoint Presentation</vt:lpstr>
      <vt:lpstr>PowerPoint Presentation</vt:lpstr>
      <vt:lpstr>PowerPoint Presentation</vt:lpstr>
      <vt:lpstr>The price includes a facemask</vt:lpstr>
    </vt:vector>
  </TitlesOfParts>
  <Company>AT&amp;T Labs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srini</dc:creator>
  <cp:lastModifiedBy>KUNJ THAKKER - 60004210157</cp:lastModifiedBy>
  <cp:revision>867</cp:revision>
  <dcterms:created xsi:type="dcterms:W3CDTF">2005-10-29T16:47:42Z</dcterms:created>
  <dcterms:modified xsi:type="dcterms:W3CDTF">2025-03-11T13:12:05Z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0x010100ADD92F669E3BB948B2410459B382D1C1</vt:lpwstr>
  </property>
</Properties>
</file>