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7.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36.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36.xml" ContentType="application/vnd.openxmlformats-officedocument.presentationml.notesSlide+xml"/>
  <Override PartName="/ppt/notesSlides/notesSlide45.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46.xml" ContentType="application/vnd.openxmlformats-officedocument.presentationml.notesSlide+xml"/>
  <Override PartName="/ppt/notesSlides/notesSlide42.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33.xml" ContentType="application/vnd.openxmlformats-officedocument.presentationml.notesSlide+xml"/>
  <Override PartName="/ppt/notesSlides/notesSlide43.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1"/>
  </p:notesMasterIdLst>
  <p:sldIdLst>
    <p:sldId id="256" r:id="rId2"/>
    <p:sldId id="257" r:id="rId3"/>
    <p:sldId id="261" r:id="rId4"/>
    <p:sldId id="262" r:id="rId5"/>
    <p:sldId id="263" r:id="rId6"/>
    <p:sldId id="264" r:id="rId7"/>
    <p:sldId id="265" r:id="rId8"/>
    <p:sldId id="267" r:id="rId9"/>
    <p:sldId id="268" r:id="rId10"/>
    <p:sldId id="269" r:id="rId11"/>
    <p:sldId id="270" r:id="rId12"/>
    <p:sldId id="271" r:id="rId13"/>
    <p:sldId id="328" r:id="rId14"/>
    <p:sldId id="273" r:id="rId15"/>
    <p:sldId id="274" r:id="rId16"/>
    <p:sldId id="275" r:id="rId17"/>
    <p:sldId id="276" r:id="rId18"/>
    <p:sldId id="294" r:id="rId19"/>
    <p:sldId id="366" r:id="rId20"/>
    <p:sldId id="277" r:id="rId21"/>
    <p:sldId id="278" r:id="rId22"/>
    <p:sldId id="279" r:id="rId23"/>
    <p:sldId id="280" r:id="rId24"/>
    <p:sldId id="297" r:id="rId25"/>
    <p:sldId id="298" r:id="rId26"/>
    <p:sldId id="353" r:id="rId27"/>
    <p:sldId id="354" r:id="rId28"/>
    <p:sldId id="355" r:id="rId29"/>
    <p:sldId id="356" r:id="rId30"/>
    <p:sldId id="357" r:id="rId31"/>
    <p:sldId id="358" r:id="rId32"/>
    <p:sldId id="359" r:id="rId33"/>
    <p:sldId id="360" r:id="rId34"/>
    <p:sldId id="330" r:id="rId35"/>
    <p:sldId id="361" r:id="rId36"/>
    <p:sldId id="331" r:id="rId37"/>
    <p:sldId id="364" r:id="rId38"/>
    <p:sldId id="332" r:id="rId39"/>
    <p:sldId id="333" r:id="rId40"/>
    <p:sldId id="339" r:id="rId41"/>
    <p:sldId id="340" r:id="rId42"/>
    <p:sldId id="341" r:id="rId43"/>
    <p:sldId id="342" r:id="rId44"/>
    <p:sldId id="343" r:id="rId45"/>
    <p:sldId id="344" r:id="rId46"/>
    <p:sldId id="345" r:id="rId47"/>
    <p:sldId id="346" r:id="rId48"/>
    <p:sldId id="347" r:id="rId49"/>
    <p:sldId id="362" r:id="rId50"/>
    <p:sldId id="363" r:id="rId51"/>
    <p:sldId id="367" r:id="rId52"/>
    <p:sldId id="368" r:id="rId53"/>
    <p:sldId id="369" r:id="rId54"/>
    <p:sldId id="370" r:id="rId55"/>
    <p:sldId id="371" r:id="rId56"/>
    <p:sldId id="348" r:id="rId57"/>
    <p:sldId id="349" r:id="rId58"/>
    <p:sldId id="374" r:id="rId59"/>
    <p:sldId id="372" r:id="rId60"/>
    <p:sldId id="373" r:id="rId61"/>
    <p:sldId id="350" r:id="rId62"/>
    <p:sldId id="351" r:id="rId63"/>
    <p:sldId id="375" r:id="rId64"/>
    <p:sldId id="376" r:id="rId65"/>
    <p:sldId id="378" r:id="rId66"/>
    <p:sldId id="352" r:id="rId67"/>
    <p:sldId id="377" r:id="rId68"/>
    <p:sldId id="365" r:id="rId69"/>
    <p:sldId id="379" r:id="rId7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3" roundtripDataSignature="AMtx7mgOCQlym5FJc7Jx4qO013e/HZvm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AB3178-987C-4FF4-941E-8F493A117ED5}">
  <a:tblStyle styleId="{0AAB3178-987C-4FF4-941E-8F493A117ED5}"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0EF"/>
          </a:solidFill>
        </a:fill>
      </a:tcStyle>
    </a:wholeTbl>
    <a:band1H>
      <a:tcTxStyle/>
      <a:tcStyle>
        <a:tcBdr/>
        <a:fill>
          <a:solidFill>
            <a:srgbClr val="DBDFDD"/>
          </a:solidFill>
        </a:fill>
      </a:tcStyle>
    </a:band1H>
    <a:band2H>
      <a:tcTxStyle/>
      <a:tcStyle>
        <a:tcBdr/>
      </a:tcStyle>
    </a:band2H>
    <a:band1V>
      <a:tcTxStyle/>
      <a:tcStyle>
        <a:tcBdr/>
        <a:fill>
          <a:solidFill>
            <a:srgbClr val="DBDFD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726" y="144"/>
      </p:cViewPr>
      <p:guideLst>
        <p:guide orient="horz" pos="2160"/>
        <p:guide pos="2880"/>
        <p:guide orient="horz" pos="1620"/>
      </p:guideLst>
    </p:cSldViewPr>
  </p:slideViewPr>
  <p:notesTextViewPr>
    <p:cViewPr>
      <p:scale>
        <a:sx n="1" d="1"/>
        <a:sy n="1" d="1"/>
      </p:scale>
      <p:origin x="0" y="0"/>
    </p:cViewPr>
  </p:notesTextViewPr>
  <p:sorterViewPr>
    <p:cViewPr>
      <p:scale>
        <a:sx n="100" d="100"/>
        <a:sy n="100" d="100"/>
      </p:scale>
      <p:origin x="0" y="-785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openxmlformats.org/officeDocument/2006/relationships/customXml" Target="../customXml/item2.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90"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83" Type="http://customschemas.google.com/relationships/presentationmetadata" Target="metadata"/><Relationship Id="rId88"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87843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
        <p:nvSpPr>
          <p:cNvPr id="211" name="Google Shape;211;p1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12" name="Google Shape;212;p14: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IN" sz="1200" dirty="0">
                <a:solidFill>
                  <a:schemeClr val="dk1"/>
                </a:solidFill>
                <a:latin typeface="Calibri"/>
                <a:ea typeface="Calibri"/>
                <a:cs typeface="Calibri"/>
                <a:sym typeface="Calibri"/>
              </a:rPr>
              <a:t>For example, the word </a:t>
            </a:r>
            <a:r>
              <a:rPr lang="en-IN" sz="1200" i="1" dirty="0">
                <a:solidFill>
                  <a:schemeClr val="dk1"/>
                </a:solidFill>
                <a:latin typeface="Calibri"/>
                <a:ea typeface="Calibri"/>
                <a:cs typeface="Calibri"/>
                <a:sym typeface="Calibri"/>
              </a:rPr>
              <a:t>H</a:t>
            </a:r>
            <a:r>
              <a:rPr lang="en-IN" sz="1200" dirty="0">
                <a:solidFill>
                  <a:schemeClr val="dk1"/>
                </a:solidFill>
                <a:latin typeface="Calibri"/>
                <a:ea typeface="Calibri"/>
                <a:cs typeface="Calibri"/>
                <a:sym typeface="Calibri"/>
              </a:rPr>
              <a:t>2</a:t>
            </a:r>
            <a:r>
              <a:rPr lang="en-IN" sz="1200" i="1" dirty="0">
                <a:solidFill>
                  <a:schemeClr val="dk1"/>
                </a:solidFill>
                <a:latin typeface="Calibri"/>
                <a:ea typeface="Calibri"/>
                <a:cs typeface="Calibri"/>
                <a:sym typeface="Calibri"/>
              </a:rPr>
              <a:t>O </a:t>
            </a:r>
            <a:r>
              <a:rPr lang="en-IN" sz="1200" dirty="0">
                <a:solidFill>
                  <a:schemeClr val="dk1"/>
                </a:solidFill>
                <a:latin typeface="Calibri"/>
                <a:ea typeface="Calibri"/>
                <a:cs typeface="Calibri"/>
                <a:sym typeface="Calibri"/>
              </a:rPr>
              <a:t>is used in scientific contexts and would be inappropriate in a surfing guide—</a:t>
            </a:r>
            <a:r>
              <a:rPr lang="en-IN" sz="1200" i="1" dirty="0">
                <a:solidFill>
                  <a:schemeClr val="dk1"/>
                </a:solidFill>
                <a:latin typeface="Calibri"/>
                <a:ea typeface="Calibri"/>
                <a:cs typeface="Calibri"/>
                <a:sym typeface="Calibri"/>
              </a:rPr>
              <a:t>water </a:t>
            </a:r>
            <a:r>
              <a:rPr lang="en-IN" sz="1200" dirty="0">
                <a:solidFill>
                  <a:schemeClr val="dk1"/>
                </a:solidFill>
                <a:latin typeface="Calibri"/>
                <a:ea typeface="Calibri"/>
                <a:cs typeface="Calibri"/>
                <a:sym typeface="Calibri"/>
              </a:rPr>
              <a:t>would be more appropriate— and this genre difference is part of the meaning of the word. In practice, the word </a:t>
            </a:r>
            <a:r>
              <a:rPr lang="en-IN" sz="1200" i="1" dirty="0">
                <a:solidFill>
                  <a:schemeClr val="dk1"/>
                </a:solidFill>
                <a:latin typeface="Calibri"/>
                <a:ea typeface="Calibri"/>
                <a:cs typeface="Calibri"/>
                <a:sym typeface="Calibri"/>
              </a:rPr>
              <a:t>synonym </a:t>
            </a:r>
            <a:r>
              <a:rPr lang="en-IN" sz="1200" dirty="0">
                <a:solidFill>
                  <a:schemeClr val="dk1"/>
                </a:solidFill>
                <a:latin typeface="Calibri"/>
                <a:ea typeface="Calibri"/>
                <a:cs typeface="Calibri"/>
                <a:sym typeface="Calibri"/>
              </a:rPr>
              <a:t>is therefore used to describe a relationship of approximate or rough synonymy.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
        <p:nvSpPr>
          <p:cNvPr id="218" name="Google Shape;218;p1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19" name="Google Shape;219;p1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
        <p:nvSpPr>
          <p:cNvPr id="225" name="Google Shape;225;p1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26" name="Google Shape;226;p16: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13</a:t>
            </a:fld>
            <a:endParaRPr/>
          </a:p>
        </p:txBody>
      </p:sp>
      <p:sp>
        <p:nvSpPr>
          <p:cNvPr id="225" name="Google Shape;225;p1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26" name="Google Shape;226;p16: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821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14</a:t>
            </a:fld>
            <a:endParaRPr/>
          </a:p>
        </p:txBody>
      </p:sp>
      <p:sp>
        <p:nvSpPr>
          <p:cNvPr id="239" name="Google Shape;239;p1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40" name="Google Shape;240;p18: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15</a:t>
            </a:fld>
            <a:endParaRPr/>
          </a:p>
        </p:txBody>
      </p:sp>
      <p:sp>
        <p:nvSpPr>
          <p:cNvPr id="246" name="Google Shape;246;p1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47" name="Google Shape;247;p19: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
        <p:nvSpPr>
          <p:cNvPr id="253" name="Google Shape;253;p2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54" name="Google Shape;254;p20: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17</a:t>
            </a:fld>
            <a:endParaRPr/>
          </a:p>
        </p:txBody>
      </p:sp>
      <p:sp>
        <p:nvSpPr>
          <p:cNvPr id="260" name="Google Shape;260;p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61" name="Google Shape;261;p21: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
        <p:nvSpPr>
          <p:cNvPr id="260" name="Google Shape;260;p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61" name="Google Shape;261;p21: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518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
        <p:nvSpPr>
          <p:cNvPr id="260" name="Google Shape;260;p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61" name="Google Shape;261;p21: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62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
        <p:nvSpPr>
          <p:cNvPr id="267" name="Google Shape;267;p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68" name="Google Shape;268;p22: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
        <p:nvSpPr>
          <p:cNvPr id="275" name="Google Shape;275;p2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76" name="Google Shape;276;p23: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22</a:t>
            </a:fld>
            <a:endParaRPr/>
          </a:p>
        </p:txBody>
      </p:sp>
      <p:sp>
        <p:nvSpPr>
          <p:cNvPr id="282" name="Google Shape;282;p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83" name="Google Shape;283;p24: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991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25</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991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27</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30930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28</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656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29</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374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30</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972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31</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484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32</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469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33</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15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35</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3862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36</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981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38</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0542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39</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5148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41</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1292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42</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4253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43</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210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44</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009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45</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1536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46</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68884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47</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74388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48</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94588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53</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71900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54</a:t>
            </a:fld>
            <a:endParaRPr/>
          </a:p>
        </p:txBody>
      </p:sp>
      <p:sp>
        <p:nvSpPr>
          <p:cNvPr id="290" name="Google Shape;29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91" name="Google Shape;291;p25: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67610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
        <p:nvSpPr>
          <p:cNvPr id="204" name="Google Shape;204;p1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05" name="Google Shape;205;p13: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7"/>
          <p:cNvSpPr txBox="1">
            <a:spLocks noGrp="1"/>
          </p:cNvSpPr>
          <p:nvPr>
            <p:ph type="ctrTitle"/>
          </p:nvPr>
        </p:nvSpPr>
        <p:spPr>
          <a:xfrm>
            <a:off x="685800" y="1028700"/>
            <a:ext cx="7848600" cy="144541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5400"/>
              <a:buFont typeface="Arial"/>
              <a:buNone/>
              <a:defRPr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subTitle" idx="1"/>
          </p:nvPr>
        </p:nvSpPr>
        <p:spPr>
          <a:xfrm>
            <a:off x="685800" y="2628900"/>
            <a:ext cx="6400800" cy="1314450"/>
          </a:xfrm>
          <a:prstGeom prst="rect">
            <a:avLst/>
          </a:prstGeom>
          <a:noFill/>
          <a:ln>
            <a:noFill/>
          </a:ln>
        </p:spPr>
        <p:txBody>
          <a:bodyPr spcFirstLastPara="1" wrap="square" lIns="91425" tIns="45700" rIns="91425" bIns="45700" anchor="t" anchorCtr="0">
            <a:norm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a:endParaRPr/>
          </a:p>
        </p:txBody>
      </p:sp>
      <p:sp>
        <p:nvSpPr>
          <p:cNvPr id="20" name="Google Shape;20;p27"/>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4220570" y="0"/>
            <a:ext cx="4114800" cy="2468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DDLO8012– Natural Language Processing</a:t>
            </a:r>
            <a:endParaRPr/>
          </a:p>
        </p:txBody>
      </p:sp>
      <p:sp>
        <p:nvSpPr>
          <p:cNvPr id="22" name="Google Shape;22;p27"/>
          <p:cNvSpPr txBox="1">
            <a:spLocks noGrp="1"/>
          </p:cNvSpPr>
          <p:nvPr>
            <p:ph type="sldNum" idx="12"/>
          </p:nvPr>
        </p:nvSpPr>
        <p:spPr>
          <a:xfrm>
            <a:off x="8534401" y="0"/>
            <a:ext cx="555009" cy="23194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23" name="Google Shape;23;p27"/>
          <p:cNvCxnSpPr/>
          <p:nvPr/>
        </p:nvCxnSpPr>
        <p:spPr>
          <a:xfrm>
            <a:off x="685800" y="2548890"/>
            <a:ext cx="7848600" cy="1191"/>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a:off x="457200" y="400050"/>
            <a:ext cx="8229600" cy="742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2743200" y="-1085850"/>
            <a:ext cx="3657600" cy="82296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36"/>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3429000" y="13716"/>
            <a:ext cx="4114800" cy="2468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DDLO8012– Natural Language Processing</a:t>
            </a:r>
            <a:endParaRPr/>
          </a:p>
        </p:txBody>
      </p:sp>
      <p:sp>
        <p:nvSpPr>
          <p:cNvPr id="83" name="Google Shape;83;p36"/>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37"/>
          <p:cNvSpPr txBox="1">
            <a:spLocks noGrp="1"/>
          </p:cNvSpPr>
          <p:nvPr>
            <p:ph type="title"/>
          </p:nvPr>
        </p:nvSpPr>
        <p:spPr>
          <a:xfrm rot="5400000">
            <a:off x="5457825" y="1628775"/>
            <a:ext cx="4400550"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37"/>
          <p:cNvSpPr txBox="1">
            <a:spLocks noGrp="1"/>
          </p:cNvSpPr>
          <p:nvPr>
            <p:ph type="body" idx="1"/>
          </p:nvPr>
        </p:nvSpPr>
        <p:spPr>
          <a:xfrm rot="5400000">
            <a:off x="1266825" y="-352425"/>
            <a:ext cx="4400550" cy="60198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7" name="Google Shape;87;p37"/>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7"/>
          <p:cNvSpPr txBox="1">
            <a:spLocks noGrp="1"/>
          </p:cNvSpPr>
          <p:nvPr>
            <p:ph type="ftr" idx="11"/>
          </p:nvPr>
        </p:nvSpPr>
        <p:spPr>
          <a:xfrm>
            <a:off x="3429000" y="13716"/>
            <a:ext cx="4114800" cy="2468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DDLO8012– Natural Language Processing</a:t>
            </a:r>
            <a:endParaRPr/>
          </a:p>
        </p:txBody>
      </p:sp>
      <p:sp>
        <p:nvSpPr>
          <p:cNvPr id="89" name="Google Shape;89;p37"/>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90"/>
        <p:cNvGrpSpPr/>
        <p:nvPr/>
      </p:nvGrpSpPr>
      <p:grpSpPr>
        <a:xfrm>
          <a:off x="0" y="0"/>
          <a:ext cx="0" cy="0"/>
          <a:chOff x="0" y="0"/>
          <a:chExt cx="0" cy="0"/>
        </a:xfrm>
      </p:grpSpPr>
      <p:sp>
        <p:nvSpPr>
          <p:cNvPr id="91" name="Google Shape;91;p38"/>
          <p:cNvSpPr txBox="1">
            <a:spLocks noGrp="1"/>
          </p:cNvSpPr>
          <p:nvPr>
            <p:ph type="ctrTitle"/>
          </p:nvPr>
        </p:nvSpPr>
        <p:spPr>
          <a:xfrm>
            <a:off x="1143000" y="802888"/>
            <a:ext cx="6858000" cy="162328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2"/>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8"/>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spcBef>
                <a:spcPts val="360"/>
              </a:spcBef>
              <a:spcAft>
                <a:spcPts val="0"/>
              </a:spcAft>
              <a:buSzPts val="1530"/>
              <a:buNone/>
              <a:defRPr sz="1800"/>
            </a:lvl1pPr>
            <a:lvl2pPr lvl="1" algn="ctr">
              <a:spcBef>
                <a:spcPts val="300"/>
              </a:spcBef>
              <a:spcAft>
                <a:spcPts val="0"/>
              </a:spcAft>
              <a:buSzPts val="1275"/>
              <a:buNone/>
              <a:defRPr sz="1500"/>
            </a:lvl2pPr>
            <a:lvl3pPr lvl="2" algn="ctr">
              <a:spcBef>
                <a:spcPts val="270"/>
              </a:spcBef>
              <a:spcAft>
                <a:spcPts val="0"/>
              </a:spcAft>
              <a:buSzPts val="1215"/>
              <a:buNone/>
              <a:defRPr sz="1350"/>
            </a:lvl3pPr>
            <a:lvl4pPr lvl="3" algn="ctr">
              <a:spcBef>
                <a:spcPts val="240"/>
              </a:spcBef>
              <a:spcAft>
                <a:spcPts val="0"/>
              </a:spcAft>
              <a:buSzPts val="1200"/>
              <a:buNone/>
              <a:defRPr sz="1200"/>
            </a:lvl4pPr>
            <a:lvl5pPr lvl="4" algn="ctr">
              <a:spcBef>
                <a:spcPts val="240"/>
              </a:spcBef>
              <a:spcAft>
                <a:spcPts val="0"/>
              </a:spcAft>
              <a:buSzPts val="1200"/>
              <a:buNone/>
              <a:defRPr sz="1200"/>
            </a:lvl5pPr>
            <a:lvl6pPr lvl="5" algn="ctr">
              <a:spcBef>
                <a:spcPts val="240"/>
              </a:spcBef>
              <a:spcAft>
                <a:spcPts val="0"/>
              </a:spcAft>
              <a:buSzPts val="1200"/>
              <a:buNone/>
              <a:defRPr sz="1200"/>
            </a:lvl6pPr>
            <a:lvl7pPr lvl="6" algn="ctr">
              <a:spcBef>
                <a:spcPts val="240"/>
              </a:spcBef>
              <a:spcAft>
                <a:spcPts val="0"/>
              </a:spcAft>
              <a:buSzPts val="1200"/>
              <a:buNone/>
              <a:defRPr sz="1200"/>
            </a:lvl7pPr>
            <a:lvl8pPr lvl="7" algn="ctr">
              <a:spcBef>
                <a:spcPts val="240"/>
              </a:spcBef>
              <a:spcAft>
                <a:spcPts val="0"/>
              </a:spcAft>
              <a:buSzPts val="1200"/>
              <a:buNone/>
              <a:defRPr sz="1200"/>
            </a:lvl8pPr>
            <a:lvl9pPr lvl="8" algn="ctr">
              <a:spcBef>
                <a:spcPts val="240"/>
              </a:spcBef>
              <a:spcAft>
                <a:spcPts val="0"/>
              </a:spcAft>
              <a:buSzPts val="1200"/>
              <a:buNone/>
              <a:defRPr sz="1200"/>
            </a:lvl9pPr>
          </a:lstStyle>
          <a:p>
            <a:endParaRPr/>
          </a:p>
        </p:txBody>
      </p:sp>
      <p:sp>
        <p:nvSpPr>
          <p:cNvPr id="93" name="Google Shape;93;p38"/>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8"/>
          <p:cNvSpPr txBox="1">
            <a:spLocks noGrp="1"/>
          </p:cNvSpPr>
          <p:nvPr>
            <p:ph type="ftr" idx="11"/>
          </p:nvPr>
        </p:nvSpPr>
        <p:spPr>
          <a:xfrm>
            <a:off x="3028950" y="4767264"/>
            <a:ext cx="3993287"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DDLO8012– Natural Language Processing</a:t>
            </a:r>
            <a:endParaRPr/>
          </a:p>
        </p:txBody>
      </p:sp>
      <p:sp>
        <p:nvSpPr>
          <p:cNvPr id="95" name="Google Shape;95;p38"/>
          <p:cNvSpPr txBox="1">
            <a:spLocks noGrp="1"/>
          </p:cNvSpPr>
          <p:nvPr>
            <p:ph type="sldNum" idx="12"/>
          </p:nvPr>
        </p:nvSpPr>
        <p:spPr>
          <a:xfrm>
            <a:off x="7261934" y="4767264"/>
            <a:ext cx="1253416" cy="27384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400" b="1">
                <a:solidFill>
                  <a:srgbClr val="3C58AD"/>
                </a:solidFill>
                <a:latin typeface="Arial"/>
                <a:ea typeface="Arial"/>
                <a:cs typeface="Arial"/>
                <a:sym typeface="Arial"/>
              </a:defRPr>
            </a:lvl1pPr>
            <a:lvl2pPr marL="0" lvl="1" indent="0" algn="l">
              <a:spcBef>
                <a:spcPts val="0"/>
              </a:spcBef>
              <a:buNone/>
              <a:defRPr sz="1400" b="1">
                <a:solidFill>
                  <a:srgbClr val="3C58AD"/>
                </a:solidFill>
                <a:latin typeface="Arial"/>
                <a:ea typeface="Arial"/>
                <a:cs typeface="Arial"/>
                <a:sym typeface="Arial"/>
              </a:defRPr>
            </a:lvl2pPr>
            <a:lvl3pPr marL="0" lvl="2" indent="0" algn="l">
              <a:spcBef>
                <a:spcPts val="0"/>
              </a:spcBef>
              <a:buNone/>
              <a:defRPr sz="1400" b="1">
                <a:solidFill>
                  <a:srgbClr val="3C58AD"/>
                </a:solidFill>
                <a:latin typeface="Arial"/>
                <a:ea typeface="Arial"/>
                <a:cs typeface="Arial"/>
                <a:sym typeface="Arial"/>
              </a:defRPr>
            </a:lvl3pPr>
            <a:lvl4pPr marL="0" lvl="3" indent="0" algn="l">
              <a:spcBef>
                <a:spcPts val="0"/>
              </a:spcBef>
              <a:buNone/>
              <a:defRPr sz="1400" b="1">
                <a:solidFill>
                  <a:srgbClr val="3C58AD"/>
                </a:solidFill>
                <a:latin typeface="Arial"/>
                <a:ea typeface="Arial"/>
                <a:cs typeface="Arial"/>
                <a:sym typeface="Arial"/>
              </a:defRPr>
            </a:lvl4pPr>
            <a:lvl5pPr marL="0" lvl="4" indent="0" algn="l">
              <a:spcBef>
                <a:spcPts val="0"/>
              </a:spcBef>
              <a:buNone/>
              <a:defRPr sz="1400" b="1">
                <a:solidFill>
                  <a:srgbClr val="3C58AD"/>
                </a:solidFill>
                <a:latin typeface="Arial"/>
                <a:ea typeface="Arial"/>
                <a:cs typeface="Arial"/>
                <a:sym typeface="Arial"/>
              </a:defRPr>
            </a:lvl5pPr>
            <a:lvl6pPr marL="0" lvl="5" indent="0" algn="l">
              <a:spcBef>
                <a:spcPts val="0"/>
              </a:spcBef>
              <a:buNone/>
              <a:defRPr sz="1400" b="1">
                <a:solidFill>
                  <a:srgbClr val="3C58AD"/>
                </a:solidFill>
                <a:latin typeface="Arial"/>
                <a:ea typeface="Arial"/>
                <a:cs typeface="Arial"/>
                <a:sym typeface="Arial"/>
              </a:defRPr>
            </a:lvl6pPr>
            <a:lvl7pPr marL="0" lvl="6" indent="0" algn="l">
              <a:spcBef>
                <a:spcPts val="0"/>
              </a:spcBef>
              <a:buNone/>
              <a:defRPr sz="1400" b="1">
                <a:solidFill>
                  <a:srgbClr val="3C58AD"/>
                </a:solidFill>
                <a:latin typeface="Arial"/>
                <a:ea typeface="Arial"/>
                <a:cs typeface="Arial"/>
                <a:sym typeface="Arial"/>
              </a:defRPr>
            </a:lvl7pPr>
            <a:lvl8pPr marL="0" lvl="7" indent="0" algn="l">
              <a:spcBef>
                <a:spcPts val="0"/>
              </a:spcBef>
              <a:buNone/>
              <a:defRPr sz="1400" b="1">
                <a:solidFill>
                  <a:srgbClr val="3C58AD"/>
                </a:solidFill>
                <a:latin typeface="Arial"/>
                <a:ea typeface="Arial"/>
                <a:cs typeface="Arial"/>
                <a:sym typeface="Arial"/>
              </a:defRPr>
            </a:lvl8pPr>
            <a:lvl9pPr marL="0" lvl="8" indent="0" algn="l">
              <a:spcBef>
                <a:spcPts val="0"/>
              </a:spcBef>
              <a:buNone/>
              <a:defRPr sz="1400" b="1">
                <a:solidFill>
                  <a:srgbClr val="3C58AD"/>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28"/>
          <p:cNvSpPr txBox="1">
            <a:spLocks noGrp="1"/>
          </p:cNvSpPr>
          <p:nvPr>
            <p:ph type="title"/>
          </p:nvPr>
        </p:nvSpPr>
        <p:spPr>
          <a:xfrm>
            <a:off x="457200" y="400050"/>
            <a:ext cx="8229600" cy="742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8"/>
          <p:cNvSpPr txBox="1">
            <a:spLocks noGrp="1"/>
          </p:cNvSpPr>
          <p:nvPr>
            <p:ph type="body" idx="1"/>
          </p:nvPr>
        </p:nvSpPr>
        <p:spPr>
          <a:xfrm>
            <a:off x="457200" y="1200150"/>
            <a:ext cx="8229600" cy="36576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25755" algn="l">
              <a:spcBef>
                <a:spcPts val="360"/>
              </a:spcBef>
              <a:spcAft>
                <a:spcPts val="0"/>
              </a:spcAft>
              <a:buSzPts val="1530"/>
              <a:buChar char="•"/>
              <a:defRPr/>
            </a:lvl2pPr>
            <a:lvl3pPr marL="1371600" lvl="2" indent="-331469" algn="l">
              <a:spcBef>
                <a:spcPts val="360"/>
              </a:spcBef>
              <a:spcAft>
                <a:spcPts val="0"/>
              </a:spcAft>
              <a:buSzPts val="162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28"/>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8"/>
          <p:cNvSpPr txBox="1">
            <a:spLocks noGrp="1"/>
          </p:cNvSpPr>
          <p:nvPr>
            <p:ph type="sldNum" idx="12"/>
          </p:nvPr>
        </p:nvSpPr>
        <p:spPr>
          <a:xfrm>
            <a:off x="8570794" y="0"/>
            <a:ext cx="470848" cy="23194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30"/>
        <p:cNvGrpSpPr/>
        <p:nvPr/>
      </p:nvGrpSpPr>
      <p:grpSpPr>
        <a:xfrm>
          <a:off x="0" y="0"/>
          <a:ext cx="0" cy="0"/>
          <a:chOff x="0" y="0"/>
          <a:chExt cx="0" cy="0"/>
        </a:xfrm>
      </p:grpSpPr>
      <p:sp>
        <p:nvSpPr>
          <p:cNvPr id="31" name="Google Shape;31;p29"/>
          <p:cNvSpPr txBox="1">
            <a:spLocks noGrp="1"/>
          </p:cNvSpPr>
          <p:nvPr>
            <p:ph type="title"/>
          </p:nvPr>
        </p:nvSpPr>
        <p:spPr>
          <a:xfrm>
            <a:off x="722313" y="1771651"/>
            <a:ext cx="7772400" cy="165020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800"/>
              <a:buFont typeface="Arial"/>
              <a:buNone/>
              <a:defRPr sz="48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29"/>
          <p:cNvSpPr txBox="1">
            <a:spLocks noGrp="1"/>
          </p:cNvSpPr>
          <p:nvPr>
            <p:ph type="body" idx="1"/>
          </p:nvPr>
        </p:nvSpPr>
        <p:spPr>
          <a:xfrm>
            <a:off x="722313" y="3470149"/>
            <a:ext cx="7772400" cy="112514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SzPts val="2040"/>
              <a:buNone/>
              <a:defRPr sz="2400">
                <a:solidFill>
                  <a:schemeClr val="lt2"/>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44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33" name="Google Shape;33;p29"/>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36" name="Google Shape;36;p29"/>
          <p:cNvCxnSpPr/>
          <p:nvPr/>
        </p:nvCxnSpPr>
        <p:spPr>
          <a:xfrm>
            <a:off x="731520" y="3449574"/>
            <a:ext cx="7848600" cy="1191"/>
          </a:xfrm>
          <a:prstGeom prst="straightConnector1">
            <a:avLst/>
          </a:prstGeom>
          <a:noFill/>
          <a:ln w="19050" cap="flat" cmpd="sng">
            <a:solidFill>
              <a:schemeClr val="lt2"/>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0"/>
          <p:cNvSpPr txBox="1">
            <a:spLocks noGrp="1"/>
          </p:cNvSpPr>
          <p:nvPr>
            <p:ph type="title"/>
          </p:nvPr>
        </p:nvSpPr>
        <p:spPr>
          <a:xfrm>
            <a:off x="457200" y="400050"/>
            <a:ext cx="8229600" cy="742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0"/>
          <p:cNvSpPr txBox="1">
            <a:spLocks noGrp="1"/>
          </p:cNvSpPr>
          <p:nvPr>
            <p:ph type="body" idx="1"/>
          </p:nvPr>
        </p:nvSpPr>
        <p:spPr>
          <a:xfrm>
            <a:off x="457200" y="1255014"/>
            <a:ext cx="4038600" cy="3538728"/>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0" name="Google Shape;40;p30"/>
          <p:cNvSpPr txBox="1">
            <a:spLocks noGrp="1"/>
          </p:cNvSpPr>
          <p:nvPr>
            <p:ph type="body" idx="2"/>
          </p:nvPr>
        </p:nvSpPr>
        <p:spPr>
          <a:xfrm>
            <a:off x="4648200" y="1255014"/>
            <a:ext cx="4038600" cy="3538728"/>
          </a:xfrm>
          <a:prstGeom prst="rect">
            <a:avLst/>
          </a:prstGeom>
          <a:noFill/>
          <a:ln>
            <a:noFill/>
          </a:ln>
        </p:spPr>
        <p:txBody>
          <a:bodyPr spcFirstLastPara="1" wrap="square" lIns="91425" tIns="45700" rIns="91425" bIns="45700" anchor="t" anchorCtr="0">
            <a:normAutofit/>
          </a:bodyPr>
          <a:lstStyle>
            <a:lvl1pPr marL="457200" lvl="0" indent="-379730" algn="l">
              <a:spcBef>
                <a:spcPts val="560"/>
              </a:spcBef>
              <a:spcAft>
                <a:spcPts val="0"/>
              </a:spcAft>
              <a:buSzPts val="2380"/>
              <a:buChar char="•"/>
              <a:defRPr sz="2800"/>
            </a:lvl1pPr>
            <a:lvl2pPr marL="914400" lvl="1" indent="-358140" algn="l">
              <a:spcBef>
                <a:spcPts val="480"/>
              </a:spcBef>
              <a:spcAft>
                <a:spcPts val="0"/>
              </a:spcAft>
              <a:buSzPts val="2040"/>
              <a:buChar char="•"/>
              <a:defRPr sz="2400"/>
            </a:lvl2pPr>
            <a:lvl3pPr marL="1371600" lvl="2" indent="-342900" algn="l">
              <a:spcBef>
                <a:spcPts val="400"/>
              </a:spcBef>
              <a:spcAft>
                <a:spcPts val="0"/>
              </a:spcAft>
              <a:buSzPts val="18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1" name="Google Shape;41;p30"/>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1"/>
          <p:cNvSpPr txBox="1">
            <a:spLocks noGrp="1"/>
          </p:cNvSpPr>
          <p:nvPr>
            <p:ph type="title"/>
          </p:nvPr>
        </p:nvSpPr>
        <p:spPr>
          <a:xfrm>
            <a:off x="457200" y="400050"/>
            <a:ext cx="8229600" cy="742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1"/>
          <p:cNvSpPr txBox="1">
            <a:spLocks noGrp="1"/>
          </p:cNvSpPr>
          <p:nvPr>
            <p:ph type="body" idx="1"/>
          </p:nvPr>
        </p:nvSpPr>
        <p:spPr>
          <a:xfrm>
            <a:off x="457200" y="1257300"/>
            <a:ext cx="3931920" cy="47982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7" name="Google Shape;47;p31"/>
          <p:cNvSpPr txBox="1">
            <a:spLocks noGrp="1"/>
          </p:cNvSpPr>
          <p:nvPr>
            <p:ph type="body" idx="2"/>
          </p:nvPr>
        </p:nvSpPr>
        <p:spPr>
          <a:xfrm>
            <a:off x="457200" y="1828800"/>
            <a:ext cx="3931920" cy="2963466"/>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8" name="Google Shape;48;p31"/>
          <p:cNvSpPr txBox="1">
            <a:spLocks noGrp="1"/>
          </p:cNvSpPr>
          <p:nvPr>
            <p:ph type="body" idx="3"/>
          </p:nvPr>
        </p:nvSpPr>
        <p:spPr>
          <a:xfrm>
            <a:off x="4754880" y="1257300"/>
            <a:ext cx="3931920" cy="479822"/>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1700"/>
              <a:buNone/>
              <a:defRPr sz="2000" b="0">
                <a:solidFill>
                  <a:schemeClr val="dk2"/>
                </a:solidFill>
                <a:latin typeface="Arial"/>
                <a:ea typeface="Arial"/>
                <a:cs typeface="Arial"/>
                <a:sym typeface="Aria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62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9" name="Google Shape;49;p31"/>
          <p:cNvSpPr txBox="1">
            <a:spLocks noGrp="1"/>
          </p:cNvSpPr>
          <p:nvPr>
            <p:ph type="body" idx="4"/>
          </p:nvPr>
        </p:nvSpPr>
        <p:spPr>
          <a:xfrm>
            <a:off x="4754880" y="1828800"/>
            <a:ext cx="3931920" cy="2963466"/>
          </a:xfrm>
          <a:prstGeom prst="rect">
            <a:avLst/>
          </a:prstGeom>
          <a:noFill/>
          <a:ln>
            <a:noFill/>
          </a:ln>
        </p:spPr>
        <p:txBody>
          <a:bodyPr spcFirstLastPara="1" wrap="square" lIns="91425" tIns="45700" rIns="91425" bIns="45700" anchor="t" anchorCtr="0">
            <a:normAutofit/>
          </a:bodyPr>
          <a:lstStyle>
            <a:lvl1pPr marL="457200" lvl="0" indent="-358140" algn="l">
              <a:spcBef>
                <a:spcPts val="480"/>
              </a:spcBef>
              <a:spcAft>
                <a:spcPts val="0"/>
              </a:spcAft>
              <a:buSzPts val="2040"/>
              <a:buChar char="•"/>
              <a:defRPr sz="2400"/>
            </a:lvl1pPr>
            <a:lvl2pPr marL="914400" lvl="1" indent="-336550" algn="l">
              <a:spcBef>
                <a:spcPts val="400"/>
              </a:spcBef>
              <a:spcAft>
                <a:spcPts val="0"/>
              </a:spcAft>
              <a:buSzPts val="1700"/>
              <a:buChar char="•"/>
              <a:defRPr sz="2000"/>
            </a:lvl2pPr>
            <a:lvl3pPr marL="1371600" lvl="2" indent="-331469" algn="l">
              <a:spcBef>
                <a:spcPts val="360"/>
              </a:spcBef>
              <a:spcAft>
                <a:spcPts val="0"/>
              </a:spcAft>
              <a:buSzPts val="162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0" name="Google Shape;50;p31"/>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53" name="Google Shape;53;p31"/>
          <p:cNvCxnSpPr/>
          <p:nvPr/>
        </p:nvCxnSpPr>
        <p:spPr>
          <a:xfrm rot="5400000">
            <a:off x="2806462" y="3034268"/>
            <a:ext cx="3531870" cy="794"/>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457200" y="400050"/>
            <a:ext cx="8229600" cy="7429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2"/>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2"/>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33"/>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3"/>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34"/>
          <p:cNvSpPr txBox="1">
            <a:spLocks noGrp="1"/>
          </p:cNvSpPr>
          <p:nvPr>
            <p:ph type="title"/>
          </p:nvPr>
        </p:nvSpPr>
        <p:spPr>
          <a:xfrm>
            <a:off x="457200" y="594060"/>
            <a:ext cx="2139696" cy="94640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34"/>
          <p:cNvSpPr txBox="1">
            <a:spLocks noGrp="1"/>
          </p:cNvSpPr>
          <p:nvPr>
            <p:ph type="body" idx="1"/>
          </p:nvPr>
        </p:nvSpPr>
        <p:spPr>
          <a:xfrm>
            <a:off x="2971800" y="594060"/>
            <a:ext cx="5715000" cy="4183380"/>
          </a:xfrm>
          <a:prstGeom prst="rect">
            <a:avLst/>
          </a:prstGeom>
          <a:noFill/>
          <a:ln>
            <a:noFill/>
          </a:ln>
        </p:spPr>
        <p:txBody>
          <a:bodyPr spcFirstLastPara="1" wrap="square" lIns="91425" tIns="45700" rIns="91425" bIns="45700" anchor="t" anchorCtr="0">
            <a:normAutofit/>
          </a:bodyPr>
          <a:lstStyle>
            <a:lvl1pPr marL="457200" lvl="0" indent="-401320" algn="l">
              <a:spcBef>
                <a:spcPts val="640"/>
              </a:spcBef>
              <a:spcAft>
                <a:spcPts val="0"/>
              </a:spcAft>
              <a:buSzPts val="2720"/>
              <a:buChar char="•"/>
              <a:defRPr sz="3200"/>
            </a:lvl1pPr>
            <a:lvl2pPr marL="914400" lvl="1" indent="-379730" algn="l">
              <a:spcBef>
                <a:spcPts val="560"/>
              </a:spcBef>
              <a:spcAft>
                <a:spcPts val="0"/>
              </a:spcAft>
              <a:buSzPts val="2380"/>
              <a:buChar char="•"/>
              <a:defRPr sz="2800"/>
            </a:lvl2pPr>
            <a:lvl3pPr marL="1371600" lvl="2" indent="-365760" algn="l">
              <a:spcBef>
                <a:spcPts val="480"/>
              </a:spcBef>
              <a:spcAft>
                <a:spcPts val="0"/>
              </a:spcAft>
              <a:buSzPts val="216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66" name="Google Shape;66;p34"/>
          <p:cNvSpPr txBox="1">
            <a:spLocks noGrp="1"/>
          </p:cNvSpPr>
          <p:nvPr>
            <p:ph type="body" idx="2"/>
          </p:nvPr>
        </p:nvSpPr>
        <p:spPr>
          <a:xfrm>
            <a:off x="457201" y="1597915"/>
            <a:ext cx="2139696" cy="3182711"/>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7" name="Google Shape;67;p34"/>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4"/>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cxnSp>
        <p:nvCxnSpPr>
          <p:cNvPr id="70" name="Google Shape;70;p34"/>
          <p:cNvCxnSpPr/>
          <p:nvPr/>
        </p:nvCxnSpPr>
        <p:spPr>
          <a:xfrm rot="5400000">
            <a:off x="684114" y="2684956"/>
            <a:ext cx="4183380" cy="1588"/>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35"/>
          <p:cNvSpPr txBox="1">
            <a:spLocks noGrp="1"/>
          </p:cNvSpPr>
          <p:nvPr>
            <p:ph type="title"/>
          </p:nvPr>
        </p:nvSpPr>
        <p:spPr>
          <a:xfrm>
            <a:off x="457200" y="594360"/>
            <a:ext cx="2142680" cy="94869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400"/>
              <a:buFont typeface="Arial"/>
              <a:buNone/>
              <a:defRPr sz="2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5"/>
          <p:cNvSpPr>
            <a:spLocks noGrp="1"/>
          </p:cNvSpPr>
          <p:nvPr>
            <p:ph type="pic" idx="2"/>
          </p:nvPr>
        </p:nvSpPr>
        <p:spPr>
          <a:xfrm>
            <a:off x="2858610" y="628651"/>
            <a:ext cx="5904390" cy="4125342"/>
          </a:xfrm>
          <a:prstGeom prst="rect">
            <a:avLst/>
          </a:prstGeom>
          <a:solidFill>
            <a:schemeClr val="lt2"/>
          </a:solidFill>
          <a:ln w="76200" cap="flat" cmpd="sng">
            <a:solidFill>
              <a:srgbClr val="FFFFFF"/>
            </a:solidFill>
            <a:prstDash val="solid"/>
            <a:miter lim="800000"/>
            <a:headEnd type="none" w="sm" len="sm"/>
            <a:tailEnd type="none" w="sm" len="sm"/>
          </a:ln>
          <a:effectLst>
            <a:outerShdw blurRad="50800" dist="12700" dir="5400000" algn="t" rotWithShape="0">
              <a:srgbClr val="000000">
                <a:alpha val="58823"/>
              </a:srgbClr>
            </a:outerShdw>
          </a:effectLst>
        </p:spPr>
      </p:sp>
      <p:sp>
        <p:nvSpPr>
          <p:cNvPr id="74" name="Google Shape;74;p35"/>
          <p:cNvSpPr txBox="1">
            <a:spLocks noGrp="1"/>
          </p:cNvSpPr>
          <p:nvPr>
            <p:ph type="body" idx="1"/>
          </p:nvPr>
        </p:nvSpPr>
        <p:spPr>
          <a:xfrm>
            <a:off x="457200" y="1600200"/>
            <a:ext cx="2139696" cy="318211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9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5" name="Google Shape;75;p35"/>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3429000" y="13716"/>
            <a:ext cx="4114800" cy="2468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DDLO8012– Natural Language Processing</a:t>
            </a:r>
            <a:endParaRPr/>
          </a:p>
        </p:txBody>
      </p:sp>
      <p:sp>
        <p:nvSpPr>
          <p:cNvPr id="77" name="Google Shape;77;p35"/>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p:nvPr/>
        </p:nvSpPr>
        <p:spPr>
          <a:xfrm>
            <a:off x="0" y="165590"/>
            <a:ext cx="9144000" cy="17145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26"/>
          <p:cNvSpPr txBox="1">
            <a:spLocks noGrp="1"/>
          </p:cNvSpPr>
          <p:nvPr>
            <p:ph type="title"/>
          </p:nvPr>
        </p:nvSpPr>
        <p:spPr>
          <a:xfrm>
            <a:off x="457200" y="400050"/>
            <a:ext cx="8229600" cy="74295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6"/>
          <p:cNvSpPr txBox="1">
            <a:spLocks noGrp="1"/>
          </p:cNvSpPr>
          <p:nvPr>
            <p:ph type="body" idx="1"/>
          </p:nvPr>
        </p:nvSpPr>
        <p:spPr>
          <a:xfrm>
            <a:off x="457200" y="1200150"/>
            <a:ext cx="8229600" cy="3657600"/>
          </a:xfrm>
          <a:prstGeom prst="rect">
            <a:avLst/>
          </a:prstGeom>
          <a:noFill/>
          <a:ln>
            <a:noFill/>
          </a:ln>
        </p:spPr>
        <p:txBody>
          <a:bodyPr spcFirstLastPara="1" wrap="square" lIns="91425" tIns="45700" rIns="91425" bIns="45700" anchor="t" anchorCtr="0">
            <a:normAutofit/>
          </a:bodyPr>
          <a:lstStyle>
            <a:lvl1pPr marL="457200" marR="0" lvl="0" indent="-358140" algn="l" rtl="0">
              <a:spcBef>
                <a:spcPts val="480"/>
              </a:spcBef>
              <a:spcAft>
                <a:spcPts val="0"/>
              </a:spcAft>
              <a:buClr>
                <a:schemeClr val="accent1"/>
              </a:buClr>
              <a:buSzPts val="2040"/>
              <a:buFont typeface="Arial"/>
              <a:buChar char="•"/>
              <a:defRPr sz="2400" b="0" i="0" u="none" strike="noStrike" cap="none">
                <a:solidFill>
                  <a:schemeClr val="dk1"/>
                </a:solidFill>
                <a:latin typeface="Arial"/>
                <a:ea typeface="Arial"/>
                <a:cs typeface="Arial"/>
                <a:sym typeface="Arial"/>
              </a:defRPr>
            </a:lvl1pPr>
            <a:lvl2pPr marL="914400" marR="0" lvl="1" indent="-336550" algn="l" rtl="0">
              <a:spcBef>
                <a:spcPts val="400"/>
              </a:spcBef>
              <a:spcAft>
                <a:spcPts val="0"/>
              </a:spcAft>
              <a:buClr>
                <a:schemeClr val="accent1"/>
              </a:buClr>
              <a:buSzPts val="1700"/>
              <a:buFont typeface="Arial"/>
              <a:buChar char="•"/>
              <a:defRPr sz="2000" b="0" i="0" u="none" strike="noStrike" cap="none">
                <a:solidFill>
                  <a:schemeClr val="dk1"/>
                </a:solidFill>
                <a:latin typeface="Arial"/>
                <a:ea typeface="Arial"/>
                <a:cs typeface="Arial"/>
                <a:sym typeface="Arial"/>
              </a:defRPr>
            </a:lvl2pPr>
            <a:lvl3pPr marL="1371600" marR="0" lvl="2" indent="-331469" algn="l" rtl="0">
              <a:spcBef>
                <a:spcPts val="360"/>
              </a:spcBef>
              <a:spcAft>
                <a:spcPts val="0"/>
              </a:spcAft>
              <a:buClr>
                <a:schemeClr val="accent1"/>
              </a:buClr>
              <a:buSzPts val="162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accent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spcBef>
                <a:spcPts val="280"/>
              </a:spcBef>
              <a:spcAft>
                <a:spcPts val="0"/>
              </a:spcAft>
              <a:buClr>
                <a:schemeClr val="accent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6pPr>
            <a:lvl7pPr marL="3200400" marR="0" lvl="6"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7pPr>
            <a:lvl8pPr marL="3657600" marR="0" lvl="7"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8pPr>
            <a:lvl9pPr marL="4114800" marR="0" lvl="8" indent="-311150" algn="l" rtl="0">
              <a:spcBef>
                <a:spcPts val="260"/>
              </a:spcBef>
              <a:spcAft>
                <a:spcPts val="0"/>
              </a:spcAft>
              <a:buClr>
                <a:schemeClr val="accent1"/>
              </a:buClr>
              <a:buSzPts val="13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Google Shape;13;p26"/>
          <p:cNvSpPr/>
          <p:nvPr/>
        </p:nvSpPr>
        <p:spPr>
          <a:xfrm>
            <a:off x="0" y="0"/>
            <a:ext cx="9144000" cy="2743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 name="Google Shape;14;p26"/>
          <p:cNvSpPr txBox="1">
            <a:spLocks noGrp="1"/>
          </p:cNvSpPr>
          <p:nvPr>
            <p:ph type="dt" idx="10"/>
          </p:nvPr>
        </p:nvSpPr>
        <p:spPr>
          <a:xfrm>
            <a:off x="457200" y="13716"/>
            <a:ext cx="2895600" cy="24688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26"/>
          <p:cNvSpPr txBox="1">
            <a:spLocks noGrp="1"/>
          </p:cNvSpPr>
          <p:nvPr>
            <p:ph type="ftr" idx="11"/>
          </p:nvPr>
        </p:nvSpPr>
        <p:spPr>
          <a:xfrm>
            <a:off x="3429000" y="13716"/>
            <a:ext cx="4114800" cy="2468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IN" smtClean="0"/>
              <a:t>DDLO8012– Natural Language Processing</a:t>
            </a:r>
            <a:endParaRPr/>
          </a:p>
        </p:txBody>
      </p:sp>
      <p:sp>
        <p:nvSpPr>
          <p:cNvPr id="16" name="Google Shape;16;p26"/>
          <p:cNvSpPr txBox="1">
            <a:spLocks noGrp="1"/>
          </p:cNvSpPr>
          <p:nvPr>
            <p:ph type="sldNum" idx="12"/>
          </p:nvPr>
        </p:nvSpPr>
        <p:spPr>
          <a:xfrm>
            <a:off x="7620000" y="13716"/>
            <a:ext cx="1066800" cy="246888"/>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400" b="1" i="0" u="none" strike="noStrike" cap="none">
                <a:solidFill>
                  <a:srgbClr val="FFFFFF"/>
                </a:solidFill>
                <a:latin typeface="Arial"/>
                <a:ea typeface="Arial"/>
                <a:cs typeface="Arial"/>
                <a:sym typeface="Arial"/>
              </a:defRPr>
            </a:lvl1pPr>
            <a:lvl2pPr marL="0" marR="0" lvl="1" indent="0" algn="l" rtl="0">
              <a:spcBef>
                <a:spcPts val="0"/>
              </a:spcBef>
              <a:buNone/>
              <a:defRPr sz="1400" b="1" i="0" u="none" strike="noStrike" cap="none">
                <a:solidFill>
                  <a:srgbClr val="FFFFFF"/>
                </a:solidFill>
                <a:latin typeface="Arial"/>
                <a:ea typeface="Arial"/>
                <a:cs typeface="Arial"/>
                <a:sym typeface="Arial"/>
              </a:defRPr>
            </a:lvl2pPr>
            <a:lvl3pPr marL="0" marR="0" lvl="2" indent="0" algn="l" rtl="0">
              <a:spcBef>
                <a:spcPts val="0"/>
              </a:spcBef>
              <a:buNone/>
              <a:defRPr sz="1400" b="1" i="0" u="none" strike="noStrike" cap="none">
                <a:solidFill>
                  <a:srgbClr val="FFFFFF"/>
                </a:solidFill>
                <a:latin typeface="Arial"/>
                <a:ea typeface="Arial"/>
                <a:cs typeface="Arial"/>
                <a:sym typeface="Arial"/>
              </a:defRPr>
            </a:lvl3pPr>
            <a:lvl4pPr marL="0" marR="0" lvl="3" indent="0" algn="l" rtl="0">
              <a:spcBef>
                <a:spcPts val="0"/>
              </a:spcBef>
              <a:buNone/>
              <a:defRPr sz="1400" b="1" i="0" u="none" strike="noStrike" cap="none">
                <a:solidFill>
                  <a:srgbClr val="FFFFFF"/>
                </a:solidFill>
                <a:latin typeface="Arial"/>
                <a:ea typeface="Arial"/>
                <a:cs typeface="Arial"/>
                <a:sym typeface="Arial"/>
              </a:defRPr>
            </a:lvl4pPr>
            <a:lvl5pPr marL="0" marR="0" lvl="4" indent="0" algn="l" rtl="0">
              <a:spcBef>
                <a:spcPts val="0"/>
              </a:spcBef>
              <a:buNone/>
              <a:defRPr sz="1400" b="1" i="0" u="none" strike="noStrike" cap="none">
                <a:solidFill>
                  <a:srgbClr val="FFFFFF"/>
                </a:solidFill>
                <a:latin typeface="Arial"/>
                <a:ea typeface="Arial"/>
                <a:cs typeface="Arial"/>
                <a:sym typeface="Arial"/>
              </a:defRPr>
            </a:lvl5pPr>
            <a:lvl6pPr marL="0" marR="0" lvl="5" indent="0" algn="l" rtl="0">
              <a:spcBef>
                <a:spcPts val="0"/>
              </a:spcBef>
              <a:buNone/>
              <a:defRPr sz="1400" b="1" i="0" u="none" strike="noStrike" cap="none">
                <a:solidFill>
                  <a:srgbClr val="FFFFFF"/>
                </a:solidFill>
                <a:latin typeface="Arial"/>
                <a:ea typeface="Arial"/>
                <a:cs typeface="Arial"/>
                <a:sym typeface="Arial"/>
              </a:defRPr>
            </a:lvl6pPr>
            <a:lvl7pPr marL="0" marR="0" lvl="6" indent="0" algn="l" rtl="0">
              <a:spcBef>
                <a:spcPts val="0"/>
              </a:spcBef>
              <a:buNone/>
              <a:defRPr sz="1400" b="1" i="0" u="none" strike="noStrike" cap="none">
                <a:solidFill>
                  <a:srgbClr val="FFFFFF"/>
                </a:solidFill>
                <a:latin typeface="Arial"/>
                <a:ea typeface="Arial"/>
                <a:cs typeface="Arial"/>
                <a:sym typeface="Arial"/>
              </a:defRPr>
            </a:lvl7pPr>
            <a:lvl8pPr marL="0" marR="0" lvl="7" indent="0" algn="l" rtl="0">
              <a:spcBef>
                <a:spcPts val="0"/>
              </a:spcBef>
              <a:buNone/>
              <a:defRPr sz="1400" b="1" i="0" u="none" strike="noStrike" cap="none">
                <a:solidFill>
                  <a:srgbClr val="FFFFFF"/>
                </a:solidFill>
                <a:latin typeface="Arial"/>
                <a:ea typeface="Arial"/>
                <a:cs typeface="Arial"/>
                <a:sym typeface="Arial"/>
              </a:defRPr>
            </a:lvl8pPr>
            <a:lvl9pPr marL="0" marR="0" lvl="8" indent="0" algn="l" rtl="0">
              <a:spcBef>
                <a:spcPts val="0"/>
              </a:spcBef>
              <a:buNone/>
              <a:defRPr sz="1400" b="1"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ordnetweb.princeton.edu/perl/webwn?o2=&amp;o0=1&amp;o8=1&amp;o1=1&amp;o7=&amp;o5=&amp;o9=&amp;o6=&amp;o3=&amp;o4=&amp;s=bass&amp;i=3&amp;h=000000000#c" TargetMode="External"/><Relationship Id="rId13" Type="http://schemas.openxmlformats.org/officeDocument/2006/relationships/hyperlink" Target="http://wordnetweb.princeton.edu/perl/webwn?o2=&amp;o0=1&amp;o8=1&amp;o1=1&amp;o7=&amp;o5=&amp;o9=&amp;o6=&amp;o3=&amp;o4=&amp;s=bass+voice" TargetMode="External"/><Relationship Id="rId3" Type="http://schemas.openxmlformats.org/officeDocument/2006/relationships/hyperlink" Target="http://wordnetweb.princeton.edu/perl/webwn?o2=&amp;o0=1&amp;o8=1&amp;o1=1&amp;o7=&amp;o5=&amp;o9=&amp;o6=&amp;o3=&amp;o4=&amp;s=bass&amp;i=0&amp;h=000000000#c" TargetMode="External"/><Relationship Id="rId7" Type="http://schemas.openxmlformats.org/officeDocument/2006/relationships/hyperlink" Target="http://wordnetweb.princeton.edu/perl/webwn?o2=&amp;o0=1&amp;o8=1&amp;o1=1&amp;o7=&amp;o5=&amp;o9=&amp;o6=&amp;o3=&amp;o4=&amp;s=basso" TargetMode="External"/><Relationship Id="rId12" Type="http://schemas.openxmlformats.org/officeDocument/2006/relationships/hyperlink" Target="http://wordnetweb.princeton.edu/perl/webwn?o2=&amp;o0=1&amp;o8=1&amp;o1=1&amp;o7=&amp;o5=&amp;o9=&amp;o6=&amp;o3=&amp;o4=&amp;s=bass&amp;i=5&amp;h=000000000#c" TargetMode="External"/><Relationship Id="rId17" Type="http://schemas.openxmlformats.org/officeDocument/2006/relationships/hyperlink" Target="http://wordnetweb.princeton.edu/perl/webwn?o2=&amp;o0=1&amp;o8=1&amp;o1=1&amp;o7=&amp;o5=&amp;o9=&amp;o6=&amp;o3=&amp;o4=&amp;s=deep" TargetMode="External"/><Relationship Id="rId2" Type="http://schemas.openxmlformats.org/officeDocument/2006/relationships/notesSlide" Target="../notesSlides/notesSlide21.xml"/><Relationship Id="rId16" Type="http://schemas.openxmlformats.org/officeDocument/2006/relationships/hyperlink" Target="http://wordnetweb.princeton.edu/perl/webwn?o2=&amp;o0=1&amp;o8=1&amp;o1=1&amp;o7=&amp;o5=&amp;o9=&amp;o6=&amp;o3=&amp;o4=&amp;s=bass&amp;i=8&amp;h=000000000#c" TargetMode="External"/><Relationship Id="rId1" Type="http://schemas.openxmlformats.org/officeDocument/2006/relationships/slideLayout" Target="../slideLayouts/slideLayout2.xml"/><Relationship Id="rId6" Type="http://schemas.openxmlformats.org/officeDocument/2006/relationships/hyperlink" Target="http://wordnetweb.princeton.edu/perl/webwn?o2=&amp;o0=1&amp;o8=1&amp;o1=1&amp;o7=&amp;o5=&amp;o9=&amp;o6=&amp;o3=&amp;o4=&amp;s=bass&amp;i=2&amp;h=000000000#c" TargetMode="External"/><Relationship Id="rId11" Type="http://schemas.openxmlformats.org/officeDocument/2006/relationships/hyperlink" Target="http://wordnetweb.princeton.edu/perl/webwn?o2=&amp;o0=1&amp;o8=1&amp;o1=1&amp;o7=&amp;o5=&amp;o9=&amp;o6=&amp;o3=&amp;o4=&amp;s=freshwater+bass" TargetMode="External"/><Relationship Id="rId5" Type="http://schemas.openxmlformats.org/officeDocument/2006/relationships/hyperlink" Target="http://wordnetweb.princeton.edu/perl/webwn?o2=&amp;o0=1&amp;o8=1&amp;o1=1&amp;o7=&amp;o5=&amp;o9=&amp;o6=&amp;o3=&amp;o4=&amp;s=bass+part" TargetMode="External"/><Relationship Id="rId15" Type="http://schemas.openxmlformats.org/officeDocument/2006/relationships/hyperlink" Target="http://wordnetweb.princeton.edu/perl/webwn?o2=&amp;o0=1&amp;o8=1&amp;o1=1&amp;o7=&amp;o5=&amp;o9=&amp;o6=&amp;o3=&amp;o4=&amp;s=bass&amp;i=7&amp;h=000000000#c" TargetMode="External"/><Relationship Id="rId10" Type="http://schemas.openxmlformats.org/officeDocument/2006/relationships/hyperlink" Target="http://wordnetweb.princeton.edu/perl/webwn?o2=&amp;o0=1&amp;o8=1&amp;o1=1&amp;o7=&amp;o5=&amp;o9=&amp;o6=&amp;o3=&amp;o4=&amp;s=bass&amp;i=4&amp;h=000000000#c" TargetMode="External"/><Relationship Id="rId4" Type="http://schemas.openxmlformats.org/officeDocument/2006/relationships/hyperlink" Target="http://wordnetweb.princeton.edu/perl/webwn?o2=&amp;o0=1&amp;o8=1&amp;o1=1&amp;o7=&amp;o5=&amp;o9=&amp;o6=&amp;o3=&amp;o4=&amp;s=bass&amp;i=1&amp;h=000000000#c" TargetMode="External"/><Relationship Id="rId9" Type="http://schemas.openxmlformats.org/officeDocument/2006/relationships/hyperlink" Target="http://wordnetweb.princeton.edu/perl/webwn?o2=&amp;o0=1&amp;o8=1&amp;o1=1&amp;o7=&amp;o5=&amp;o9=&amp;o6=&amp;o3=&amp;o4=&amp;s=sea+bass" TargetMode="External"/><Relationship Id="rId14" Type="http://schemas.openxmlformats.org/officeDocument/2006/relationships/hyperlink" Target="http://wordnetweb.princeton.edu/perl/webwn?o2=&amp;o0=1&amp;o8=1&amp;o1=1&amp;o7=&amp;o5=&amp;o9=&amp;o6=&amp;o3=&amp;o4=&amp;s=bass&amp;i=6&amp;h=000000000#c"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ordnetweb.princeton.edu/perl/webwn?o2=&amp;o0=1&amp;o8=1&amp;o1=1&amp;o7=&amp;o5=&amp;o9=&amp;o6=&amp;o3=&amp;o4=&amp;s=cricket&amp;i=0&amp;h=000#c"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wordnetweb.princeton.edu/perl/webwn?o2=&amp;o0=1&amp;o8=1&amp;o1=1&amp;o7=&amp;o5=&amp;o9=&amp;o6=&amp;o3=&amp;o4=&amp;s=cricket&amp;i=2&amp;h=000#c" TargetMode="External"/><Relationship Id="rId4" Type="http://schemas.openxmlformats.org/officeDocument/2006/relationships/hyperlink" Target="http://wordnetweb.princeton.edu/perl/webwn?o2=&amp;o0=1&amp;o8=1&amp;o1=1&amp;o7=&amp;o5=&amp;o9=&amp;o6=&amp;o3=&amp;o4=&amp;s=cricket&amp;i=1&amp;h=000#c"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wordnetweb.princeton.edu/perl/webwn?o2=&amp;o0=1&amp;o8=1&amp;o1=1&amp;o7=&amp;o5=&amp;o9=&amp;o6=&amp;o3=&amp;o4=&amp;s=gent" TargetMode="External"/><Relationship Id="rId13" Type="http://schemas.openxmlformats.org/officeDocument/2006/relationships/hyperlink" Target="http://wordnetweb.princeton.edu/perl/webwn?o2=&amp;o0=1&amp;o8=1&amp;o1=1&amp;o7=&amp;o5=&amp;o9=&amp;o6=&amp;o3=&amp;o4=&amp;s=cub" TargetMode="External"/><Relationship Id="rId3" Type="http://schemas.openxmlformats.org/officeDocument/2006/relationships/hyperlink" Target="http://wordnetweb.princeton.edu/perl/webwn?o2=&amp;o0=1&amp;o8=1&amp;o1=1&amp;o7=&amp;o5=&amp;o9=&amp;o6=&amp;o3=&amp;o4=&amp;s=lad&amp;i=0&amp;h=00#c" TargetMode="External"/><Relationship Id="rId7" Type="http://schemas.openxmlformats.org/officeDocument/2006/relationships/hyperlink" Target="http://wordnetweb.princeton.edu/perl/webwn?o2=&amp;o0=1&amp;o8=1&amp;o1=1&amp;o7=&amp;o5=&amp;o9=&amp;o6=&amp;o3=&amp;o4=&amp;s=fella" TargetMode="External"/><Relationship Id="rId12" Type="http://schemas.openxmlformats.org/officeDocument/2006/relationships/hyperlink" Target="http://wordnetweb.princeton.edu/perl/webwn?o2=&amp;o0=1&amp;o8=1&amp;o1=1&amp;o7=&amp;o5=&amp;o9=&amp;o6=&amp;o3=&amp;o4=&amp;s=lad&amp;i=1&amp;h=00#c" TargetMode="External"/><Relationship Id="rId2" Type="http://schemas.openxmlformats.org/officeDocument/2006/relationships/notesSlide" Target="../notesSlides/notesSlide23.xml"/><Relationship Id="rId16" Type="http://schemas.openxmlformats.org/officeDocument/2006/relationships/hyperlink" Target="http://wordnetweb.princeton.edu/perl/webwn?o2=&amp;o0=1&amp;o8=1&amp;o1=1&amp;o7=&amp;o5=&amp;o9=&amp;o6=&amp;o3=&amp;o4=&amp;s=sonny+boy" TargetMode="External"/><Relationship Id="rId1" Type="http://schemas.openxmlformats.org/officeDocument/2006/relationships/slideLayout" Target="../slideLayouts/slideLayout2.xml"/><Relationship Id="rId6" Type="http://schemas.openxmlformats.org/officeDocument/2006/relationships/hyperlink" Target="http://wordnetweb.princeton.edu/perl/webwn?o2=&amp;o0=1&amp;o8=1&amp;o1=1&amp;o7=&amp;o5=&amp;o9=&amp;o6=&amp;o3=&amp;o4=&amp;s=feller" TargetMode="External"/><Relationship Id="rId11" Type="http://schemas.openxmlformats.org/officeDocument/2006/relationships/hyperlink" Target="http://wordnetweb.princeton.edu/perl/webwn?o2=&amp;o0=1&amp;o8=1&amp;o1=1&amp;o7=&amp;o5=&amp;o9=&amp;o6=&amp;o3=&amp;o4=&amp;s=bloke" TargetMode="External"/><Relationship Id="rId5" Type="http://schemas.openxmlformats.org/officeDocument/2006/relationships/hyperlink" Target="http://wordnetweb.princeton.edu/perl/webwn?o2=&amp;o0=1&amp;o8=1&amp;o1=1&amp;o7=&amp;o5=&amp;o9=&amp;o6=&amp;o3=&amp;o4=&amp;s=fellow" TargetMode="External"/><Relationship Id="rId15" Type="http://schemas.openxmlformats.org/officeDocument/2006/relationships/hyperlink" Target="http://wordnetweb.princeton.edu/perl/webwn?o2=&amp;o0=1&amp;o8=1&amp;o1=1&amp;o7=&amp;o5=&amp;o9=&amp;o6=&amp;o3=&amp;o4=&amp;s=sonny" TargetMode="External"/><Relationship Id="rId10" Type="http://schemas.openxmlformats.org/officeDocument/2006/relationships/hyperlink" Target="http://wordnetweb.princeton.edu/perl/webwn?o2=&amp;o0=1&amp;o8=1&amp;o1=1&amp;o7=&amp;o5=&amp;o9=&amp;o6=&amp;o3=&amp;o4=&amp;s=cuss" TargetMode="External"/><Relationship Id="rId4" Type="http://schemas.openxmlformats.org/officeDocument/2006/relationships/hyperlink" Target="http://wordnetweb.princeton.edu/perl/webwn?o2=&amp;o0=1&amp;o8=1&amp;o1=1&amp;o7=&amp;o5=&amp;o9=&amp;o6=&amp;o3=&amp;o4=&amp;s=chap" TargetMode="External"/><Relationship Id="rId9" Type="http://schemas.openxmlformats.org/officeDocument/2006/relationships/hyperlink" Target="http://wordnetweb.princeton.edu/perl/webwn?o2=&amp;o0=1&amp;o8=1&amp;o1=1&amp;o7=&amp;o5=&amp;o9=&amp;o6=&amp;o3=&amp;o4=&amp;s=blighter" TargetMode="External"/><Relationship Id="rId14" Type="http://schemas.openxmlformats.org/officeDocument/2006/relationships/hyperlink" Target="http://wordnetweb.princeton.edu/perl/webwn?o2=&amp;o0=1&amp;o8=1&amp;o1=1&amp;o7=&amp;o5=&amp;o9=&amp;o6=&amp;o3=&amp;o4=&amp;s=laddie"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ordnetweb.princeton.edu/perl/webwn?s=eat&amp;sub=Search+WordNet&amp;o2=&amp;o0=1&amp;o8=1&amp;o1=1&amp;o7=&amp;o5=&amp;o9=&amp;o6=&amp;o3=&amp;o4=&amp;h="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hyperlink" Target="https://aclanthology.org/W97-0209.pdf"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6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685800" y="1028700"/>
            <a:ext cx="7848600" cy="144541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5400"/>
              <a:buFont typeface="Arial"/>
              <a:buNone/>
            </a:pPr>
            <a:r>
              <a:rPr lang="en-IN" dirty="0"/>
              <a:t>SEMANTIC ANALYSIS</a:t>
            </a:r>
            <a:endParaRPr dirty="0"/>
          </a:p>
        </p:txBody>
      </p:sp>
      <p:sp>
        <p:nvSpPr>
          <p:cNvPr id="102" name="Google Shape;102;p1"/>
          <p:cNvSpPr txBox="1">
            <a:spLocks noGrp="1"/>
          </p:cNvSpPr>
          <p:nvPr>
            <p:ph type="subTitle" idx="1"/>
          </p:nvPr>
        </p:nvSpPr>
        <p:spPr>
          <a:xfrm>
            <a:off x="1143000" y="2701529"/>
            <a:ext cx="7103076" cy="155537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endParaRPr/>
          </a:p>
          <a:p>
            <a:pPr marL="0" lvl="0" indent="0" algn="l" rtl="0">
              <a:spcBef>
                <a:spcPts val="480"/>
              </a:spcBef>
              <a:spcAft>
                <a:spcPts val="0"/>
              </a:spcAft>
              <a:buSzPts val="2040"/>
              <a:buNone/>
            </a:pPr>
            <a:r>
              <a:rPr lang="en-IN"/>
              <a:t>- Dr. Kiran Bhowmick</a:t>
            </a:r>
            <a:endParaRPr/>
          </a:p>
          <a:p>
            <a:pPr marL="0" lvl="0" indent="0" algn="l" rtl="0">
              <a:spcBef>
                <a:spcPts val="480"/>
              </a:spcBef>
              <a:spcAft>
                <a:spcPts val="0"/>
              </a:spcAft>
              <a:buSzPts val="2040"/>
              <a:buNone/>
            </a:pPr>
            <a:endParaRPr/>
          </a:p>
        </p:txBody>
      </p:sp>
      <p:sp>
        <p:nvSpPr>
          <p:cNvPr id="104" name="Google Shape;104;p1"/>
          <p:cNvSpPr txBox="1">
            <a:spLocks noGrp="1"/>
          </p:cNvSpPr>
          <p:nvPr>
            <p:ph type="sldNum" idx="12"/>
          </p:nvPr>
        </p:nvSpPr>
        <p:spPr>
          <a:xfrm>
            <a:off x="8584442" y="0"/>
            <a:ext cx="457200" cy="2319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IN" sz="1200" b="0"/>
              <a:t>1</a:t>
            </a:fld>
            <a:endParaRPr sz="1200" b="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4"/>
          <p:cNvSpPr txBox="1">
            <a:spLocks noGrp="1"/>
          </p:cNvSpPr>
          <p:nvPr>
            <p:ph type="title"/>
          </p:nvPr>
        </p:nvSpPr>
        <p:spPr>
          <a:xfrm>
            <a:off x="457200" y="241145"/>
            <a:ext cx="8229600" cy="7429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200"/>
              <a:buFont typeface="Arial"/>
              <a:buNone/>
            </a:pPr>
            <a:r>
              <a:rPr lang="en-IN" sz="3200"/>
              <a:t>Relation: </a:t>
            </a:r>
            <a:r>
              <a:rPr lang="en-IN" sz="3200" b="1"/>
              <a:t>Synonymy</a:t>
            </a:r>
            <a:r>
              <a:rPr lang="en-IN" sz="3200"/>
              <a:t>?</a:t>
            </a:r>
            <a:endParaRPr/>
          </a:p>
        </p:txBody>
      </p:sp>
      <p:sp>
        <p:nvSpPr>
          <p:cNvPr id="215" name="Google Shape;215;p14"/>
          <p:cNvSpPr txBox="1">
            <a:spLocks noGrp="1"/>
          </p:cNvSpPr>
          <p:nvPr>
            <p:ph type="body" idx="1"/>
          </p:nvPr>
        </p:nvSpPr>
        <p:spPr>
          <a:xfrm>
            <a:off x="457200" y="984095"/>
            <a:ext cx="8229600" cy="3657600"/>
          </a:xfrm>
          <a:prstGeom prst="rect">
            <a:avLst/>
          </a:prstGeom>
          <a:noFill/>
          <a:ln>
            <a:noFill/>
          </a:ln>
        </p:spPr>
        <p:txBody>
          <a:bodyPr spcFirstLastPara="1" wrap="square" lIns="91425" tIns="45700" rIns="91425" bIns="45700" anchor="t" anchorCtr="0">
            <a:noAutofit/>
          </a:bodyPr>
          <a:lstStyle/>
          <a:p>
            <a:pPr marL="182880" lvl="0" indent="-182880" algn="l" rtl="0">
              <a:lnSpc>
                <a:spcPct val="90000"/>
              </a:lnSpc>
              <a:spcBef>
                <a:spcPts val="0"/>
              </a:spcBef>
              <a:spcAft>
                <a:spcPts val="0"/>
              </a:spcAft>
              <a:buSzPts val="1020"/>
              <a:buChar char="•"/>
            </a:pPr>
            <a:r>
              <a:rPr lang="en-IN" sz="1100" dirty="0"/>
              <a:t>Very few (or none) examples of perfect synonymy </a:t>
            </a:r>
            <a:endParaRPr sz="2000" dirty="0"/>
          </a:p>
          <a:p>
            <a:pPr marL="457200" lvl="1" indent="-182880" algn="l" rtl="0">
              <a:lnSpc>
                <a:spcPct val="90000"/>
              </a:lnSpc>
              <a:spcBef>
                <a:spcPts val="210"/>
              </a:spcBef>
              <a:spcAft>
                <a:spcPts val="0"/>
              </a:spcAft>
              <a:buSzPts val="893"/>
              <a:buChar char="•"/>
            </a:pPr>
            <a:r>
              <a:rPr lang="en-IN" sz="1000" dirty="0"/>
              <a:t>Even if many aspects of meaning are identical</a:t>
            </a:r>
            <a:endParaRPr sz="1800" dirty="0"/>
          </a:p>
          <a:p>
            <a:pPr marL="457200" lvl="1" indent="-182880" algn="l" rtl="0">
              <a:lnSpc>
                <a:spcPct val="90000"/>
              </a:lnSpc>
              <a:spcBef>
                <a:spcPts val="210"/>
              </a:spcBef>
              <a:spcAft>
                <a:spcPts val="0"/>
              </a:spcAft>
              <a:buSzPts val="893"/>
              <a:buChar char="•"/>
            </a:pPr>
            <a:r>
              <a:rPr lang="en-IN" sz="1000" dirty="0"/>
              <a:t>Still may not preserve the acceptability based on notions of politeness, slang, genre etc.</a:t>
            </a:r>
            <a:endParaRPr sz="1800" dirty="0"/>
          </a:p>
          <a:p>
            <a:pPr marL="457200" lvl="1" indent="-123507" algn="l" rtl="0">
              <a:lnSpc>
                <a:spcPct val="90000"/>
              </a:lnSpc>
              <a:spcBef>
                <a:spcPts val="220"/>
              </a:spcBef>
              <a:spcAft>
                <a:spcPts val="0"/>
              </a:spcAft>
              <a:buSzPts val="935"/>
              <a:buNone/>
            </a:pPr>
            <a:endParaRPr sz="1050" dirty="0"/>
          </a:p>
          <a:p>
            <a:pPr marL="182880" lvl="0" indent="-182880" algn="l" rtl="0">
              <a:lnSpc>
                <a:spcPct val="90000"/>
              </a:lnSpc>
              <a:spcBef>
                <a:spcPts val="240"/>
              </a:spcBef>
              <a:spcAft>
                <a:spcPts val="0"/>
              </a:spcAft>
              <a:buSzPts val="1020"/>
              <a:buChar char="•"/>
            </a:pPr>
            <a:r>
              <a:rPr lang="en-IN" sz="1100" dirty="0"/>
              <a:t>Example</a:t>
            </a:r>
            <a:endParaRPr sz="2000" dirty="0"/>
          </a:p>
          <a:p>
            <a:pPr marL="457200" lvl="1" indent="-182880" algn="l" rtl="0">
              <a:lnSpc>
                <a:spcPct val="90000"/>
              </a:lnSpc>
              <a:spcBef>
                <a:spcPts val="210"/>
              </a:spcBef>
              <a:spcAft>
                <a:spcPts val="0"/>
              </a:spcAft>
              <a:buSzPts val="893"/>
              <a:buChar char="•"/>
            </a:pPr>
            <a:r>
              <a:rPr lang="en-IN" sz="1000" dirty="0"/>
              <a:t>water / H</a:t>
            </a:r>
            <a:r>
              <a:rPr lang="en-IN" sz="1000" baseline="-25000" dirty="0"/>
              <a:t>2</a:t>
            </a:r>
            <a:r>
              <a:rPr lang="en-IN" sz="1000" dirty="0"/>
              <a:t>0</a:t>
            </a:r>
            <a:endParaRPr sz="1800" dirty="0"/>
          </a:p>
          <a:p>
            <a:pPr marL="457200" lvl="1" indent="-182880" algn="l" rtl="0">
              <a:lnSpc>
                <a:spcPct val="90000"/>
              </a:lnSpc>
              <a:spcBef>
                <a:spcPts val="210"/>
              </a:spcBef>
              <a:spcAft>
                <a:spcPts val="0"/>
              </a:spcAft>
              <a:buSzPts val="893"/>
              <a:buChar char="•"/>
            </a:pPr>
            <a:r>
              <a:rPr lang="en-IN" sz="1000" dirty="0"/>
              <a:t>big / large</a:t>
            </a:r>
            <a:endParaRPr sz="1000" dirty="0"/>
          </a:p>
          <a:p>
            <a:pPr marL="0" lvl="0" indent="0" algn="l" rtl="0">
              <a:lnSpc>
                <a:spcPct val="90000"/>
              </a:lnSpc>
              <a:spcBef>
                <a:spcPts val="210"/>
              </a:spcBef>
              <a:spcAft>
                <a:spcPts val="0"/>
              </a:spcAft>
              <a:buNone/>
            </a:pPr>
            <a:endParaRPr lang="en-US" sz="1000" dirty="0"/>
          </a:p>
          <a:p>
            <a:pPr marL="0" lvl="0" indent="0" algn="l" rtl="0">
              <a:lnSpc>
                <a:spcPct val="90000"/>
              </a:lnSpc>
              <a:spcBef>
                <a:spcPts val="210"/>
              </a:spcBef>
              <a:spcAft>
                <a:spcPts val="0"/>
              </a:spcAft>
              <a:buNone/>
            </a:pPr>
            <a:r>
              <a:rPr lang="en-US" sz="1000" dirty="0">
                <a:solidFill>
                  <a:srgbClr val="00B050"/>
                </a:solidFill>
              </a:rPr>
              <a:t>Water / H2O </a:t>
            </a:r>
          </a:p>
          <a:p>
            <a:pPr marL="0" lvl="0" indent="0" algn="l" rtl="0">
              <a:lnSpc>
                <a:spcPct val="90000"/>
              </a:lnSpc>
              <a:spcBef>
                <a:spcPts val="210"/>
              </a:spcBef>
              <a:spcAft>
                <a:spcPts val="0"/>
              </a:spcAft>
              <a:buNone/>
            </a:pPr>
            <a:r>
              <a:rPr lang="en-US" sz="1000" dirty="0"/>
              <a:t>             – H2O is used in scientific context. </a:t>
            </a:r>
          </a:p>
          <a:p>
            <a:pPr marL="0" lvl="0" indent="0">
              <a:lnSpc>
                <a:spcPct val="90000"/>
              </a:lnSpc>
              <a:spcBef>
                <a:spcPts val="210"/>
              </a:spcBef>
              <a:buNone/>
            </a:pPr>
            <a:r>
              <a:rPr lang="en-US" sz="1000" dirty="0"/>
              <a:t>             – H2O of the sea is very cold or swimming in cold sea H2O needs practice and stamina (</a:t>
            </a:r>
            <a:r>
              <a:rPr lang="en-US" sz="1000" dirty="0" err="1"/>
              <a:t>HuH</a:t>
            </a:r>
            <a:r>
              <a:rPr lang="en-US" sz="1000" dirty="0"/>
              <a:t> !!!!!)</a:t>
            </a:r>
            <a:endParaRPr sz="1000" dirty="0"/>
          </a:p>
          <a:p>
            <a:pPr marL="0" indent="0">
              <a:lnSpc>
                <a:spcPct val="90000"/>
              </a:lnSpc>
              <a:spcBef>
                <a:spcPts val="210"/>
              </a:spcBef>
              <a:buNone/>
            </a:pPr>
            <a:r>
              <a:rPr lang="en-US" sz="1000" dirty="0">
                <a:solidFill>
                  <a:srgbClr val="00B050"/>
                </a:solidFill>
              </a:rPr>
              <a:t>Big/large </a:t>
            </a:r>
          </a:p>
          <a:p>
            <a:pPr marL="182880" lvl="0" indent="0" algn="l" rtl="0">
              <a:spcBef>
                <a:spcPts val="240"/>
              </a:spcBef>
              <a:spcAft>
                <a:spcPts val="0"/>
              </a:spcAft>
              <a:buNone/>
            </a:pPr>
            <a:r>
              <a:rPr lang="en-IN" sz="1100" dirty="0"/>
              <a:t>       – How big is that plane?</a:t>
            </a:r>
            <a:endParaRPr sz="2000" dirty="0"/>
          </a:p>
          <a:p>
            <a:pPr marL="0" lvl="2" indent="0" algn="l" rtl="0">
              <a:spcBef>
                <a:spcPts val="240"/>
              </a:spcBef>
              <a:spcAft>
                <a:spcPts val="0"/>
              </a:spcAft>
              <a:buSzPts val="1080"/>
              <a:buNone/>
            </a:pPr>
            <a:r>
              <a:rPr lang="en-IN" sz="1100" dirty="0"/>
              <a:t>           – Would I be flying on a large or small plane? </a:t>
            </a:r>
            <a:endParaRPr sz="1100" dirty="0"/>
          </a:p>
          <a:p>
            <a:pPr marL="182880" lvl="0" indent="-182880" algn="l" rtl="0">
              <a:spcBef>
                <a:spcPts val="280"/>
              </a:spcBef>
              <a:spcAft>
                <a:spcPts val="0"/>
              </a:spcAft>
              <a:buSzPts val="1190"/>
              <a:buChar char="•"/>
            </a:pPr>
            <a:r>
              <a:rPr lang="en-IN" sz="1200" dirty="0"/>
              <a:t>How about here: </a:t>
            </a:r>
            <a:endParaRPr sz="1200" dirty="0"/>
          </a:p>
          <a:p>
            <a:pPr marL="425196" lvl="2" indent="0" algn="l" rtl="0">
              <a:spcBef>
                <a:spcPts val="240"/>
              </a:spcBef>
              <a:spcAft>
                <a:spcPts val="0"/>
              </a:spcAft>
              <a:buSzPts val="1080"/>
              <a:buNone/>
            </a:pPr>
            <a:r>
              <a:rPr lang="en-IN" sz="1100" dirty="0"/>
              <a:t>– Miss Nelson became a kind of big sister to Benjamin. </a:t>
            </a:r>
            <a:endParaRPr sz="1100" dirty="0"/>
          </a:p>
          <a:p>
            <a:pPr marL="425196" lvl="2" indent="0" algn="l" rtl="0">
              <a:spcBef>
                <a:spcPts val="240"/>
              </a:spcBef>
              <a:spcAft>
                <a:spcPts val="0"/>
              </a:spcAft>
              <a:buSzPts val="1080"/>
              <a:buNone/>
            </a:pPr>
            <a:r>
              <a:rPr lang="en-IN" sz="1100" dirty="0"/>
              <a:t>– Miss Nelson became a kind of large sister to Benjamin.</a:t>
            </a:r>
            <a:endParaRPr sz="1600" dirty="0"/>
          </a:p>
          <a:p>
            <a:pPr marL="182880" lvl="0" indent="-182880" algn="l" rtl="0">
              <a:spcBef>
                <a:spcPts val="280"/>
              </a:spcBef>
              <a:spcAft>
                <a:spcPts val="0"/>
              </a:spcAft>
              <a:buSzPts val="1190"/>
              <a:buChar char="•"/>
            </a:pPr>
            <a:r>
              <a:rPr lang="en-IN" sz="1200" dirty="0"/>
              <a:t>Why? </a:t>
            </a:r>
            <a:endParaRPr sz="1200" dirty="0"/>
          </a:p>
          <a:p>
            <a:pPr marL="150876" lvl="1" indent="0" algn="l" rtl="0">
              <a:spcBef>
                <a:spcPts val="240"/>
              </a:spcBef>
              <a:spcAft>
                <a:spcPts val="0"/>
              </a:spcAft>
              <a:buSzPts val="935"/>
              <a:buNone/>
            </a:pPr>
            <a:r>
              <a:rPr lang="en-IN" sz="1050" dirty="0"/>
              <a:t>     – </a:t>
            </a:r>
            <a:r>
              <a:rPr lang="en-IN" sz="1100" dirty="0"/>
              <a:t>big has a sense that means being older, or grown up </a:t>
            </a:r>
            <a:endParaRPr sz="1800" dirty="0"/>
          </a:p>
          <a:p>
            <a:pPr marL="150876" lvl="1" indent="0" algn="l" rtl="0">
              <a:spcBef>
                <a:spcPts val="240"/>
              </a:spcBef>
              <a:spcAft>
                <a:spcPts val="0"/>
              </a:spcAft>
              <a:buSzPts val="1020"/>
              <a:buNone/>
            </a:pPr>
            <a:r>
              <a:rPr lang="en-IN" sz="1100" dirty="0"/>
              <a:t>    – large lacks this sense </a:t>
            </a:r>
            <a:endParaRPr sz="1800" dirty="0"/>
          </a:p>
          <a:p>
            <a:pPr marL="182880" lvl="0" indent="-182880" algn="l" rtl="0">
              <a:spcBef>
                <a:spcPts val="280"/>
              </a:spcBef>
              <a:spcAft>
                <a:spcPts val="0"/>
              </a:spcAft>
              <a:buSzPts val="1190"/>
              <a:buChar char="•"/>
            </a:pPr>
            <a:r>
              <a:rPr lang="en-IN" sz="1200" dirty="0"/>
              <a:t>Synonymous relations must be defined between senses</a:t>
            </a:r>
            <a:endParaRPr sz="20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10</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
                                            <p:txEl>
                                              <p:pRg st="15" end="1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
                                            <p:txEl>
                                              <p:pRg st="16" end="1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
                                            <p:txEl>
                                              <p:pRg st="17" end="1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
                                            <p:txEl>
                                              <p:pRg st="18" end="1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
                                            <p:txEl>
                                              <p:pRg st="19" end="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5"/>
          <p:cNvSpPr txBox="1">
            <a:spLocks noGrp="1"/>
          </p:cNvSpPr>
          <p:nvPr>
            <p:ph type="title"/>
          </p:nvPr>
        </p:nvSpPr>
        <p:spPr>
          <a:xfrm>
            <a:off x="742950" y="444307"/>
            <a:ext cx="7943850" cy="51435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Arial"/>
              <a:buNone/>
            </a:pPr>
            <a:r>
              <a:rPr lang="en-IN"/>
              <a:t>Antonymy</a:t>
            </a:r>
            <a:endParaRPr/>
          </a:p>
        </p:txBody>
      </p:sp>
      <p:sp>
        <p:nvSpPr>
          <p:cNvPr id="222" name="Google Shape;222;p15"/>
          <p:cNvSpPr txBox="1">
            <a:spLocks noGrp="1"/>
          </p:cNvSpPr>
          <p:nvPr>
            <p:ph type="body" idx="1"/>
          </p:nvPr>
        </p:nvSpPr>
        <p:spPr>
          <a:xfrm>
            <a:off x="742950" y="1146833"/>
            <a:ext cx="8058150" cy="2657475"/>
          </a:xfrm>
          <a:prstGeom prst="rect">
            <a:avLst/>
          </a:prstGeom>
          <a:noFill/>
          <a:ln>
            <a:noFill/>
          </a:ln>
        </p:spPr>
        <p:txBody>
          <a:bodyPr spcFirstLastPara="1" wrap="square" lIns="91425" tIns="45700" rIns="91425" bIns="45700" anchor="t" anchorCtr="0">
            <a:noAutofit/>
          </a:bodyPr>
          <a:lstStyle/>
          <a:p>
            <a:pPr marL="182880" lvl="0" indent="-182880" algn="l" rtl="0">
              <a:lnSpc>
                <a:spcPct val="150000"/>
              </a:lnSpc>
              <a:spcBef>
                <a:spcPts val="0"/>
              </a:spcBef>
              <a:spcAft>
                <a:spcPts val="0"/>
              </a:spcAft>
              <a:buSzPts val="1360"/>
              <a:buChar char="•"/>
            </a:pPr>
            <a:r>
              <a:rPr lang="en-IN" sz="1200" dirty="0"/>
              <a:t>Senses that are opposites with respect to one feature of meaning</a:t>
            </a:r>
            <a:endParaRPr sz="1200" dirty="0"/>
          </a:p>
          <a:p>
            <a:pPr marL="182880" lvl="0" indent="-182880" algn="l" rtl="0">
              <a:lnSpc>
                <a:spcPct val="150000"/>
              </a:lnSpc>
              <a:spcBef>
                <a:spcPts val="320"/>
              </a:spcBef>
              <a:spcAft>
                <a:spcPts val="0"/>
              </a:spcAft>
              <a:buSzPts val="1360"/>
              <a:buChar char="•"/>
            </a:pPr>
            <a:r>
              <a:rPr lang="en-IN" sz="1200" dirty="0"/>
              <a:t>Otherwise, they are very similar!</a:t>
            </a:r>
            <a:endParaRPr sz="1800" dirty="0"/>
          </a:p>
          <a:p>
            <a:pPr marL="457200" lvl="1" indent="-182880" algn="l" rtl="0">
              <a:lnSpc>
                <a:spcPct val="150000"/>
              </a:lnSpc>
              <a:spcBef>
                <a:spcPts val="240"/>
              </a:spcBef>
              <a:spcAft>
                <a:spcPts val="0"/>
              </a:spcAft>
              <a:buSzPts val="1020"/>
              <a:buChar char="•"/>
            </a:pPr>
            <a:r>
              <a:rPr lang="en-IN" sz="1050" dirty="0"/>
              <a:t>dark – light, short – long, fast – slow, rise – fall, hot – cold, up – down, in – out </a:t>
            </a:r>
            <a:endParaRPr sz="1050" dirty="0"/>
          </a:p>
          <a:p>
            <a:pPr marL="182880" lvl="0" indent="-182880" algn="l" rtl="0">
              <a:lnSpc>
                <a:spcPct val="150000"/>
              </a:lnSpc>
              <a:spcBef>
                <a:spcPts val="320"/>
              </a:spcBef>
              <a:spcAft>
                <a:spcPts val="0"/>
              </a:spcAft>
              <a:buSzPts val="1360"/>
              <a:buChar char="•"/>
            </a:pPr>
            <a:r>
              <a:rPr lang="en-IN" sz="1200" dirty="0"/>
              <a:t>Antonyms can</a:t>
            </a:r>
            <a:endParaRPr sz="1800" dirty="0"/>
          </a:p>
          <a:p>
            <a:pPr marL="182880" lvl="0" indent="-182880" algn="l" rtl="0">
              <a:lnSpc>
                <a:spcPct val="150000"/>
              </a:lnSpc>
              <a:spcBef>
                <a:spcPts val="320"/>
              </a:spcBef>
              <a:spcAft>
                <a:spcPts val="0"/>
              </a:spcAft>
              <a:buSzPts val="1360"/>
              <a:buChar char="•"/>
            </a:pPr>
            <a:r>
              <a:rPr lang="en-IN" sz="1200" dirty="0"/>
              <a:t>– Define a binary opposition: in/out</a:t>
            </a:r>
            <a:endParaRPr sz="1800" dirty="0"/>
          </a:p>
          <a:p>
            <a:pPr marL="182880" lvl="0" indent="-182880" algn="l" rtl="0">
              <a:lnSpc>
                <a:spcPct val="150000"/>
              </a:lnSpc>
              <a:spcBef>
                <a:spcPts val="320"/>
              </a:spcBef>
              <a:spcAft>
                <a:spcPts val="0"/>
              </a:spcAft>
              <a:buSzPts val="1360"/>
              <a:buChar char="•"/>
            </a:pPr>
            <a:r>
              <a:rPr lang="en-IN" sz="1200" dirty="0"/>
              <a:t>– Be at the opposite ends of a scale: fast/slow</a:t>
            </a:r>
            <a:endParaRPr sz="1800" dirty="0"/>
          </a:p>
          <a:p>
            <a:pPr marL="182880" lvl="0" indent="-182880" algn="l" rtl="0">
              <a:lnSpc>
                <a:spcPct val="150000"/>
              </a:lnSpc>
              <a:spcBef>
                <a:spcPts val="320"/>
              </a:spcBef>
              <a:spcAft>
                <a:spcPts val="0"/>
              </a:spcAft>
              <a:buSzPts val="1360"/>
              <a:buChar char="•"/>
            </a:pPr>
            <a:r>
              <a:rPr lang="en-IN" sz="1200" dirty="0"/>
              <a:t>– Be </a:t>
            </a:r>
            <a:r>
              <a:rPr lang="en-IN" sz="1200" dirty="0" err="1"/>
              <a:t>reversives</a:t>
            </a:r>
            <a:r>
              <a:rPr lang="en-IN" sz="1200" dirty="0"/>
              <a:t>: rise/fall</a:t>
            </a:r>
            <a:endParaRPr sz="1800" dirty="0"/>
          </a:p>
          <a:p>
            <a:pPr marL="182880" lvl="0" indent="-182880" algn="l" rtl="0">
              <a:lnSpc>
                <a:spcPct val="150000"/>
              </a:lnSpc>
              <a:spcBef>
                <a:spcPts val="320"/>
              </a:spcBef>
              <a:spcAft>
                <a:spcPts val="0"/>
              </a:spcAft>
              <a:buSzPts val="1360"/>
              <a:buChar char="•"/>
            </a:pPr>
            <a:r>
              <a:rPr lang="en-IN" sz="1200" dirty="0"/>
              <a:t>•Very tricky to handle with some representations </a:t>
            </a:r>
            <a:r>
              <a:rPr lang="en-US" sz="1200" dirty="0"/>
              <a:t> </a:t>
            </a:r>
            <a:endParaRPr sz="11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6"/>
          <p:cNvSpPr txBox="1">
            <a:spLocks noGrp="1"/>
          </p:cNvSpPr>
          <p:nvPr>
            <p:ph type="title"/>
          </p:nvPr>
        </p:nvSpPr>
        <p:spPr>
          <a:xfrm>
            <a:off x="742950" y="444307"/>
            <a:ext cx="7943850" cy="36696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3200"/>
              <a:buFont typeface="Arial"/>
              <a:buNone/>
            </a:pPr>
            <a:r>
              <a:rPr lang="en-IN" sz="3200" dirty="0"/>
              <a:t>Polysemy</a:t>
            </a:r>
            <a:endParaRPr sz="3200" dirty="0"/>
          </a:p>
        </p:txBody>
      </p:sp>
      <p:sp>
        <p:nvSpPr>
          <p:cNvPr id="229" name="Google Shape;229;p16"/>
          <p:cNvSpPr txBox="1">
            <a:spLocks noGrp="1"/>
          </p:cNvSpPr>
          <p:nvPr>
            <p:ph type="body" idx="1"/>
          </p:nvPr>
        </p:nvSpPr>
        <p:spPr>
          <a:xfrm>
            <a:off x="685800" y="919952"/>
            <a:ext cx="8058150" cy="2657475"/>
          </a:xfrm>
          <a:prstGeom prst="rect">
            <a:avLst/>
          </a:prstGeom>
          <a:noFill/>
          <a:ln>
            <a:noFill/>
          </a:ln>
        </p:spPr>
        <p:txBody>
          <a:bodyPr spcFirstLastPara="1" wrap="square" lIns="91425" tIns="45700" rIns="91425" bIns="45700" anchor="t" anchorCtr="0">
            <a:noAutofit/>
          </a:bodyPr>
          <a:lstStyle/>
          <a:p>
            <a:pPr marL="182880" lvl="0" indent="-182880" algn="l" rtl="0">
              <a:spcBef>
                <a:spcPts val="0"/>
              </a:spcBef>
              <a:spcAft>
                <a:spcPts val="0"/>
              </a:spcAft>
              <a:buSzPts val="1360"/>
              <a:buChar char="•"/>
            </a:pPr>
            <a:r>
              <a:rPr lang="en-IN" sz="1200" dirty="0"/>
              <a:t>One lemma “bank” can have many meanings:</a:t>
            </a:r>
            <a:endParaRPr sz="1800" dirty="0"/>
          </a:p>
          <a:p>
            <a:pPr marL="457200" lvl="1" indent="-182880" algn="l" rtl="0">
              <a:spcBef>
                <a:spcPts val="240"/>
              </a:spcBef>
              <a:spcAft>
                <a:spcPts val="0"/>
              </a:spcAft>
              <a:buSzPts val="1020"/>
              <a:buChar char="•"/>
            </a:pPr>
            <a:r>
              <a:rPr lang="en-IN" sz="1050" dirty="0"/>
              <a:t>a bank can hold the investments in a custodial account</a:t>
            </a:r>
            <a:endParaRPr sz="1600" dirty="0"/>
          </a:p>
          <a:p>
            <a:pPr marL="457200" lvl="1" indent="-182880" algn="l" rtl="0">
              <a:spcBef>
                <a:spcPts val="240"/>
              </a:spcBef>
              <a:spcAft>
                <a:spcPts val="0"/>
              </a:spcAft>
              <a:buSzPts val="1020"/>
              <a:buChar char="•"/>
            </a:pPr>
            <a:r>
              <a:rPr lang="en-IN" sz="1050" dirty="0"/>
              <a:t>as agriculture burgeons on the east bank the river will shrink even more”</a:t>
            </a:r>
            <a:endParaRPr sz="1200" dirty="0"/>
          </a:p>
          <a:p>
            <a:pPr marL="182880" lvl="0" indent="-182880" algn="l" rtl="0">
              <a:spcBef>
                <a:spcPts val="320"/>
              </a:spcBef>
              <a:spcAft>
                <a:spcPts val="0"/>
              </a:spcAft>
              <a:buSzPts val="1360"/>
              <a:buChar char="•"/>
            </a:pPr>
            <a:r>
              <a:rPr lang="en-IN" sz="1200" dirty="0"/>
              <a:t>Sense (or word sense)</a:t>
            </a:r>
            <a:endParaRPr sz="1800" dirty="0"/>
          </a:p>
          <a:p>
            <a:pPr marL="457200" lvl="1" indent="-182880" algn="l" rtl="0">
              <a:spcBef>
                <a:spcPts val="240"/>
              </a:spcBef>
              <a:spcAft>
                <a:spcPts val="0"/>
              </a:spcAft>
              <a:buSzPts val="1020"/>
              <a:buChar char="•"/>
            </a:pPr>
            <a:r>
              <a:rPr lang="en-IN" sz="1050" dirty="0"/>
              <a:t>A discrete representation of an aspect of a word’s meaning.</a:t>
            </a:r>
            <a:endParaRPr sz="1200" dirty="0"/>
          </a:p>
          <a:p>
            <a:pPr marL="182880" lvl="0" indent="-182880" algn="l" rtl="0">
              <a:spcBef>
                <a:spcPts val="320"/>
              </a:spcBef>
              <a:spcAft>
                <a:spcPts val="0"/>
              </a:spcAft>
              <a:buSzPts val="1360"/>
              <a:buChar char="•"/>
            </a:pPr>
            <a:r>
              <a:rPr lang="en-IN" sz="1200" dirty="0"/>
              <a:t>The lemma bank here has two senses</a:t>
            </a:r>
            <a:endParaRPr sz="1200" dirty="0"/>
          </a:p>
          <a:p>
            <a:pPr marL="0" lvl="0" indent="0" algn="l" rtl="0">
              <a:spcBef>
                <a:spcPts val="320"/>
              </a:spcBef>
              <a:spcAft>
                <a:spcPts val="0"/>
              </a:spcAft>
              <a:buSzPts val="1360"/>
              <a:buNone/>
            </a:pPr>
            <a:r>
              <a:rPr lang="en-IN" sz="1200" dirty="0">
                <a:solidFill>
                  <a:srgbClr val="7030A0"/>
                </a:solidFill>
              </a:rPr>
              <a:t>Another Example</a:t>
            </a:r>
            <a:endParaRPr sz="1800" dirty="0"/>
          </a:p>
          <a:p>
            <a:pPr marL="182880" lvl="0" indent="-182880" algn="l" rtl="0">
              <a:spcBef>
                <a:spcPts val="320"/>
              </a:spcBef>
              <a:spcAft>
                <a:spcPts val="0"/>
              </a:spcAft>
              <a:buSzPts val="1360"/>
              <a:buChar char="•"/>
            </a:pPr>
            <a:r>
              <a:rPr lang="en-IN" sz="1200" dirty="0"/>
              <a:t>The </a:t>
            </a:r>
            <a:r>
              <a:rPr lang="en-IN" sz="1200" dirty="0">
                <a:solidFill>
                  <a:srgbClr val="00B050"/>
                </a:solidFill>
              </a:rPr>
              <a:t>bank</a:t>
            </a:r>
            <a:r>
              <a:rPr lang="en-IN" sz="1200" dirty="0"/>
              <a:t> was constructed in 1875 out of local red brick</a:t>
            </a:r>
            <a:endParaRPr sz="1800" dirty="0"/>
          </a:p>
          <a:p>
            <a:pPr marL="182880" lvl="0" indent="-182880" algn="l" rtl="0">
              <a:spcBef>
                <a:spcPts val="320"/>
              </a:spcBef>
              <a:spcAft>
                <a:spcPts val="0"/>
              </a:spcAft>
              <a:buSzPts val="1360"/>
              <a:buChar char="•"/>
            </a:pPr>
            <a:r>
              <a:rPr lang="en-IN" sz="1200" dirty="0"/>
              <a:t>I withdrew money from the </a:t>
            </a:r>
            <a:r>
              <a:rPr lang="en-IN" sz="1200" dirty="0">
                <a:solidFill>
                  <a:srgbClr val="00B050"/>
                </a:solidFill>
              </a:rPr>
              <a:t>bank</a:t>
            </a:r>
            <a:endParaRPr sz="1800" dirty="0"/>
          </a:p>
          <a:p>
            <a:pPr marL="0" lvl="0" indent="0" algn="l" rtl="0">
              <a:spcBef>
                <a:spcPts val="320"/>
              </a:spcBef>
              <a:spcAft>
                <a:spcPts val="0"/>
              </a:spcAft>
              <a:buSzPts val="1360"/>
              <a:buNone/>
            </a:pPr>
            <a:r>
              <a:rPr lang="en-IN" sz="1200" dirty="0">
                <a:solidFill>
                  <a:srgbClr val="00B050"/>
                </a:solidFill>
              </a:rPr>
              <a:t>Sense1: </a:t>
            </a:r>
            <a:r>
              <a:rPr lang="en-IN" sz="1200" dirty="0"/>
              <a:t>The building belonging to a financial institution</a:t>
            </a:r>
            <a:endParaRPr sz="1200" dirty="0">
              <a:solidFill>
                <a:srgbClr val="00B050"/>
              </a:solidFill>
            </a:endParaRPr>
          </a:p>
          <a:p>
            <a:pPr marL="0" lvl="0" indent="0" algn="l" rtl="0">
              <a:spcBef>
                <a:spcPts val="320"/>
              </a:spcBef>
              <a:spcAft>
                <a:spcPts val="0"/>
              </a:spcAft>
              <a:buSzPts val="1360"/>
              <a:buNone/>
            </a:pPr>
            <a:r>
              <a:rPr lang="en-IN" sz="1200" dirty="0">
                <a:solidFill>
                  <a:srgbClr val="00B050"/>
                </a:solidFill>
              </a:rPr>
              <a:t>Sense 2: </a:t>
            </a:r>
            <a:r>
              <a:rPr lang="en-IN" sz="1200" dirty="0"/>
              <a:t>A financial institution</a:t>
            </a:r>
            <a:endParaRPr lang="en-US" sz="1200" dirty="0">
              <a:solidFill>
                <a:srgbClr val="00B050"/>
              </a:solidFill>
            </a:endParaRPr>
          </a:p>
          <a:p>
            <a:pPr marL="0" lvl="0" indent="0" algn="l" rtl="0">
              <a:spcBef>
                <a:spcPts val="320"/>
              </a:spcBef>
              <a:spcAft>
                <a:spcPts val="0"/>
              </a:spcAft>
              <a:buSzPts val="1360"/>
              <a:buNone/>
            </a:pPr>
            <a:endParaRPr sz="1000" dirty="0">
              <a:solidFill>
                <a:srgbClr val="00B050"/>
              </a:solidFill>
            </a:endParaRP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6"/>
          <p:cNvSpPr txBox="1">
            <a:spLocks noGrp="1"/>
          </p:cNvSpPr>
          <p:nvPr>
            <p:ph type="title"/>
          </p:nvPr>
        </p:nvSpPr>
        <p:spPr>
          <a:xfrm>
            <a:off x="742950" y="444307"/>
            <a:ext cx="7943850" cy="36696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3200"/>
              <a:buFont typeface="Arial"/>
              <a:buNone/>
            </a:pPr>
            <a:r>
              <a:rPr lang="en-IN" sz="3200" dirty="0"/>
              <a:t>Polysemy</a:t>
            </a:r>
            <a:endParaRPr sz="3200" dirty="0"/>
          </a:p>
        </p:txBody>
      </p:sp>
      <p:sp>
        <p:nvSpPr>
          <p:cNvPr id="229" name="Google Shape;229;p16"/>
          <p:cNvSpPr txBox="1">
            <a:spLocks noGrp="1"/>
          </p:cNvSpPr>
          <p:nvPr>
            <p:ph type="body" idx="1"/>
          </p:nvPr>
        </p:nvSpPr>
        <p:spPr>
          <a:xfrm>
            <a:off x="685800" y="919952"/>
            <a:ext cx="8058150" cy="2657475"/>
          </a:xfrm>
          <a:prstGeom prst="rect">
            <a:avLst/>
          </a:prstGeom>
          <a:noFill/>
          <a:ln>
            <a:noFill/>
          </a:ln>
        </p:spPr>
        <p:txBody>
          <a:bodyPr spcFirstLastPara="1" wrap="square" lIns="91425" tIns="45700" rIns="91425" bIns="45700" anchor="t" anchorCtr="0">
            <a:noAutofit/>
          </a:bodyPr>
          <a:lstStyle/>
          <a:p>
            <a:pPr marL="182880" lvl="0" indent="-182880">
              <a:spcBef>
                <a:spcPts val="0"/>
              </a:spcBef>
              <a:buSzPts val="1700"/>
            </a:pPr>
            <a:r>
              <a:rPr lang="en-IN" sz="1400" dirty="0"/>
              <a:t>Systematic Polysemy: A systematic relationship between senses</a:t>
            </a:r>
          </a:p>
          <a:p>
            <a:pPr marL="457200" lvl="1" indent="-182879">
              <a:spcBef>
                <a:spcPts val="400"/>
              </a:spcBef>
              <a:buSzPts val="1360"/>
            </a:pPr>
            <a:r>
              <a:rPr lang="en-IN" sz="1400" dirty="0">
                <a:solidFill>
                  <a:srgbClr val="7030A0"/>
                </a:solidFill>
              </a:rPr>
              <a:t>School, University, hospital</a:t>
            </a:r>
            <a:r>
              <a:rPr lang="en-IN" sz="1800" dirty="0">
                <a:solidFill>
                  <a:srgbClr val="7030A0"/>
                </a:solidFill>
              </a:rPr>
              <a:t> – </a:t>
            </a:r>
            <a:r>
              <a:rPr lang="en-IN" sz="1400" dirty="0">
                <a:solidFill>
                  <a:srgbClr val="7030A0"/>
                </a:solidFill>
              </a:rPr>
              <a:t>All can mean building or institution</a:t>
            </a:r>
          </a:p>
          <a:p>
            <a:pPr marL="182880" indent="-182880">
              <a:spcBef>
                <a:spcPts val="0"/>
              </a:spcBef>
              <a:buSzPts val="1700"/>
            </a:pPr>
            <a:r>
              <a:rPr lang="en-IN" sz="1400" dirty="0"/>
              <a:t>Systematic relationship</a:t>
            </a:r>
          </a:p>
          <a:p>
            <a:pPr marL="457200" lvl="1" indent="-182879">
              <a:spcBef>
                <a:spcPts val="320"/>
              </a:spcBef>
              <a:buSzPts val="1360"/>
            </a:pPr>
            <a:r>
              <a:rPr lang="en-IN" sz="1400" dirty="0">
                <a:solidFill>
                  <a:srgbClr val="FF0000"/>
                </a:solidFill>
              </a:rPr>
              <a:t>Building   </a:t>
            </a:r>
            <a:r>
              <a:rPr lang="en-IN" sz="1400" dirty="0">
                <a:solidFill>
                  <a:srgbClr val="FF0000"/>
                </a:solidFill>
                <a:latin typeface="Calibri"/>
                <a:ea typeface="Calibri"/>
                <a:cs typeface="Calibri"/>
                <a:sym typeface="Calibri"/>
              </a:rPr>
              <a:t>↔   </a:t>
            </a:r>
            <a:r>
              <a:rPr lang="en-IN" sz="1400" dirty="0">
                <a:solidFill>
                  <a:srgbClr val="FF0000"/>
                </a:solidFill>
              </a:rPr>
              <a:t>Organization</a:t>
            </a:r>
            <a:endParaRPr lang="en-IN" sz="1800" dirty="0">
              <a:solidFill>
                <a:srgbClr val="7030A0"/>
              </a:solidFill>
            </a:endParaRPr>
          </a:p>
          <a:p>
            <a:pPr marL="182880" lvl="0" indent="-182880">
              <a:spcBef>
                <a:spcPts val="0"/>
              </a:spcBef>
              <a:buSzPts val="1700"/>
            </a:pPr>
            <a:r>
              <a:rPr lang="en-IN" sz="1400" dirty="0"/>
              <a:t>Other kinds of Systematic relationship</a:t>
            </a:r>
          </a:p>
          <a:p>
            <a:pPr marL="182880" lvl="0" indent="-182880">
              <a:spcBef>
                <a:spcPts val="320"/>
              </a:spcBef>
              <a:buSzPts val="1360"/>
            </a:pPr>
            <a:r>
              <a:rPr lang="en-IN" sz="1400" dirty="0">
                <a:solidFill>
                  <a:srgbClr val="FF0000"/>
                </a:solidFill>
                <a:latin typeface="Calibri"/>
                <a:ea typeface="Calibri"/>
                <a:cs typeface="Calibri"/>
                <a:sym typeface="Calibri"/>
              </a:rPr>
              <a:t>Author </a:t>
            </a:r>
            <a:r>
              <a:rPr lang="en-IN" sz="1400" dirty="0">
                <a:latin typeface="Calibri"/>
                <a:ea typeface="Calibri"/>
                <a:cs typeface="Calibri"/>
                <a:sym typeface="Calibri"/>
              </a:rPr>
              <a:t>(Jane Austen wrote Emma)</a:t>
            </a:r>
            <a:endParaRPr lang="en-IN" sz="2000" dirty="0"/>
          </a:p>
          <a:p>
            <a:pPr marL="274320" lvl="1" indent="0">
              <a:spcBef>
                <a:spcPts val="320"/>
              </a:spcBef>
              <a:buSzPts val="1360"/>
              <a:buNone/>
            </a:pPr>
            <a:r>
              <a:rPr lang="en-IN" sz="1400" dirty="0">
                <a:solidFill>
                  <a:srgbClr val="FF0000"/>
                </a:solidFill>
                <a:latin typeface="Calibri"/>
                <a:ea typeface="Calibri"/>
                <a:cs typeface="Calibri"/>
                <a:sym typeface="Calibri"/>
              </a:rPr>
              <a:t>↔ Works of Author </a:t>
            </a:r>
            <a:r>
              <a:rPr lang="en-IN" sz="1400" dirty="0">
                <a:latin typeface="Calibri"/>
                <a:ea typeface="Calibri"/>
                <a:cs typeface="Calibri"/>
                <a:sym typeface="Calibri"/>
              </a:rPr>
              <a:t>(I love Jane Austen)</a:t>
            </a:r>
            <a:endParaRPr lang="en-IN" sz="1800" dirty="0"/>
          </a:p>
          <a:p>
            <a:pPr marL="182880" lvl="0" indent="-182880">
              <a:spcBef>
                <a:spcPts val="320"/>
              </a:spcBef>
              <a:buSzPts val="1360"/>
            </a:pPr>
            <a:r>
              <a:rPr lang="en-IN" sz="1400" dirty="0">
                <a:solidFill>
                  <a:srgbClr val="FF0000"/>
                </a:solidFill>
                <a:latin typeface="Calibri"/>
                <a:ea typeface="Calibri"/>
                <a:cs typeface="Calibri"/>
                <a:sym typeface="Calibri"/>
              </a:rPr>
              <a:t>Tree </a:t>
            </a:r>
            <a:r>
              <a:rPr lang="en-IN" sz="1400" dirty="0">
                <a:latin typeface="Calibri"/>
                <a:ea typeface="Calibri"/>
                <a:cs typeface="Calibri"/>
                <a:sym typeface="Calibri"/>
              </a:rPr>
              <a:t>(Plums have beautiful blossoms)</a:t>
            </a:r>
          </a:p>
          <a:p>
            <a:pPr marL="274320" lvl="1" indent="0">
              <a:spcBef>
                <a:spcPts val="320"/>
              </a:spcBef>
              <a:buSzPts val="1360"/>
              <a:buNone/>
            </a:pPr>
            <a:r>
              <a:rPr lang="en-IN" sz="1400" dirty="0">
                <a:solidFill>
                  <a:srgbClr val="FF0000"/>
                </a:solidFill>
                <a:latin typeface="Calibri"/>
                <a:ea typeface="Calibri"/>
                <a:cs typeface="Calibri"/>
                <a:sym typeface="Calibri"/>
              </a:rPr>
              <a:t>↔ Fruit </a:t>
            </a:r>
            <a:r>
              <a:rPr lang="en-IN" sz="1400" dirty="0">
                <a:latin typeface="Calibri"/>
                <a:ea typeface="Calibri"/>
                <a:cs typeface="Calibri"/>
                <a:sym typeface="Calibri"/>
              </a:rPr>
              <a:t>(I ate a preserved plum)</a:t>
            </a:r>
            <a:endParaRPr lang="en-IN" sz="1400" dirty="0"/>
          </a:p>
          <a:p>
            <a:pPr marL="0" lvl="0" indent="0" algn="l" rtl="0">
              <a:spcBef>
                <a:spcPts val="320"/>
              </a:spcBef>
              <a:spcAft>
                <a:spcPts val="0"/>
              </a:spcAft>
              <a:buSzPts val="1360"/>
              <a:buNone/>
            </a:pPr>
            <a:endParaRPr sz="1000" dirty="0">
              <a:solidFill>
                <a:srgbClr val="00B050"/>
              </a:solidFill>
            </a:endParaRP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13</a:t>
            </a:fld>
            <a:endParaRPr lang="en-IN"/>
          </a:p>
        </p:txBody>
      </p:sp>
    </p:spTree>
    <p:extLst>
      <p:ext uri="{BB962C8B-B14F-4D97-AF65-F5344CB8AC3E}">
        <p14:creationId xmlns:p14="http://schemas.microsoft.com/office/powerpoint/2010/main" val="3202092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8"/>
          <p:cNvSpPr txBox="1">
            <a:spLocks noGrp="1"/>
          </p:cNvSpPr>
          <p:nvPr>
            <p:ph type="title"/>
          </p:nvPr>
        </p:nvSpPr>
        <p:spPr>
          <a:xfrm>
            <a:off x="742950" y="444307"/>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r>
              <a:rPr lang="en-IN" sz="2400"/>
              <a:t>How do we know when a word has more than one sense?</a:t>
            </a:r>
            <a:endParaRPr sz="2400"/>
          </a:p>
        </p:txBody>
      </p:sp>
      <p:sp>
        <p:nvSpPr>
          <p:cNvPr id="243" name="Google Shape;243;p18"/>
          <p:cNvSpPr txBox="1">
            <a:spLocks noGrp="1"/>
          </p:cNvSpPr>
          <p:nvPr>
            <p:ph type="body" idx="1"/>
          </p:nvPr>
        </p:nvSpPr>
        <p:spPr>
          <a:xfrm>
            <a:off x="742950" y="1446267"/>
            <a:ext cx="8058150" cy="2657475"/>
          </a:xfrm>
          <a:prstGeom prst="rect">
            <a:avLst/>
          </a:prstGeom>
          <a:noFill/>
          <a:ln>
            <a:noFill/>
          </a:ln>
        </p:spPr>
        <p:txBody>
          <a:bodyPr spcFirstLastPara="1" wrap="square" lIns="91425" tIns="45700" rIns="91425" bIns="45700" anchor="t" anchorCtr="0">
            <a:noAutofit/>
          </a:bodyPr>
          <a:lstStyle/>
          <a:p>
            <a:pPr marL="274320" lvl="1" indent="0" algn="l" rtl="0">
              <a:spcBef>
                <a:spcPts val="320"/>
              </a:spcBef>
              <a:spcAft>
                <a:spcPts val="0"/>
              </a:spcAft>
              <a:buSzPts val="1360"/>
              <a:buNone/>
            </a:pPr>
            <a:r>
              <a:rPr lang="en-IN" sz="1600" dirty="0">
                <a:solidFill>
                  <a:srgbClr val="7030A0"/>
                </a:solidFill>
              </a:rPr>
              <a:t>– Which flights </a:t>
            </a:r>
            <a:r>
              <a:rPr lang="en-IN" sz="1600" b="1" dirty="0">
                <a:solidFill>
                  <a:srgbClr val="00B050"/>
                </a:solidFill>
              </a:rPr>
              <a:t>serve</a:t>
            </a:r>
            <a:r>
              <a:rPr lang="en-IN" sz="1600" dirty="0">
                <a:solidFill>
                  <a:srgbClr val="7030A0"/>
                </a:solidFill>
              </a:rPr>
              <a:t> breakfast? </a:t>
            </a:r>
            <a:endParaRPr dirty="0"/>
          </a:p>
          <a:p>
            <a:pPr marL="274320" lvl="1" indent="0" algn="l" rtl="0">
              <a:spcBef>
                <a:spcPts val="320"/>
              </a:spcBef>
              <a:spcAft>
                <a:spcPts val="0"/>
              </a:spcAft>
              <a:buSzPts val="1360"/>
              <a:buNone/>
            </a:pPr>
            <a:r>
              <a:rPr lang="en-IN" sz="1600" dirty="0">
                <a:solidFill>
                  <a:srgbClr val="7030A0"/>
                </a:solidFill>
              </a:rPr>
              <a:t>– Does Lufthansa </a:t>
            </a:r>
            <a:r>
              <a:rPr lang="en-IN" sz="1600" b="1" dirty="0">
                <a:solidFill>
                  <a:srgbClr val="00B050"/>
                </a:solidFill>
              </a:rPr>
              <a:t>serve</a:t>
            </a:r>
            <a:r>
              <a:rPr lang="en-IN" sz="1600" dirty="0">
                <a:solidFill>
                  <a:srgbClr val="7030A0"/>
                </a:solidFill>
              </a:rPr>
              <a:t> Philadelphia?  </a:t>
            </a:r>
            <a:endParaRPr dirty="0"/>
          </a:p>
          <a:p>
            <a:pPr marL="274320" lvl="1" indent="0" algn="l" rtl="0">
              <a:spcBef>
                <a:spcPts val="320"/>
              </a:spcBef>
              <a:spcAft>
                <a:spcPts val="0"/>
              </a:spcAft>
              <a:buSzPts val="1360"/>
              <a:buNone/>
            </a:pPr>
            <a:endParaRPr sz="1600" dirty="0">
              <a:solidFill>
                <a:srgbClr val="7030A0"/>
              </a:solidFill>
            </a:endParaRPr>
          </a:p>
          <a:p>
            <a:pPr marL="346075" lvl="1" indent="-342900" algn="l" rtl="0">
              <a:spcBef>
                <a:spcPts val="320"/>
              </a:spcBef>
              <a:spcAft>
                <a:spcPts val="0"/>
              </a:spcAft>
              <a:buSzPts val="1360"/>
              <a:buChar char="•"/>
            </a:pPr>
            <a:r>
              <a:rPr lang="en-IN" sz="1600" dirty="0"/>
              <a:t>The “Zeugma Test”  </a:t>
            </a:r>
            <a:endParaRPr dirty="0"/>
          </a:p>
          <a:p>
            <a:pPr marL="3175" lvl="1" indent="0" algn="l" rtl="0">
              <a:spcBef>
                <a:spcPts val="320"/>
              </a:spcBef>
              <a:spcAft>
                <a:spcPts val="0"/>
              </a:spcAft>
              <a:buSzPts val="1360"/>
              <a:buNone/>
            </a:pPr>
            <a:r>
              <a:rPr lang="en-IN" sz="1600" dirty="0">
                <a:solidFill>
                  <a:srgbClr val="7030A0"/>
                </a:solidFill>
              </a:rPr>
              <a:t>Which flights </a:t>
            </a:r>
            <a:r>
              <a:rPr lang="en-IN" sz="1600" b="1" dirty="0">
                <a:solidFill>
                  <a:srgbClr val="00B050"/>
                </a:solidFill>
              </a:rPr>
              <a:t>serve</a:t>
            </a:r>
            <a:r>
              <a:rPr lang="en-IN" sz="1600" dirty="0">
                <a:solidFill>
                  <a:srgbClr val="7030A0"/>
                </a:solidFill>
              </a:rPr>
              <a:t> breakfast and Philadelphia?</a:t>
            </a:r>
            <a:endParaRPr dirty="0"/>
          </a:p>
          <a:p>
            <a:pPr marL="3175" lvl="1" indent="0" algn="l" rtl="0">
              <a:spcBef>
                <a:spcPts val="320"/>
              </a:spcBef>
              <a:spcAft>
                <a:spcPts val="0"/>
              </a:spcAft>
              <a:buSzPts val="1360"/>
              <a:buNone/>
            </a:pPr>
            <a:r>
              <a:rPr lang="en-IN" sz="1600" dirty="0">
                <a:solidFill>
                  <a:srgbClr val="7030A0"/>
                </a:solidFill>
              </a:rPr>
              <a:t>Does Lufthansa </a:t>
            </a:r>
            <a:r>
              <a:rPr lang="en-IN" sz="1600" b="1" dirty="0">
                <a:solidFill>
                  <a:srgbClr val="00B050"/>
                </a:solidFill>
              </a:rPr>
              <a:t>serve</a:t>
            </a:r>
            <a:r>
              <a:rPr lang="en-IN" sz="1600" dirty="0">
                <a:solidFill>
                  <a:srgbClr val="7030A0"/>
                </a:solidFill>
              </a:rPr>
              <a:t> Philadelphia and breakfast? </a:t>
            </a:r>
            <a:endParaRPr sz="1600" dirty="0">
              <a:solidFill>
                <a:srgbClr val="7030A0"/>
              </a:solidFill>
            </a:endParaRPr>
          </a:p>
          <a:p>
            <a:pPr marL="182880" lvl="0" indent="-96519" algn="l" rtl="0">
              <a:spcBef>
                <a:spcPts val="320"/>
              </a:spcBef>
              <a:spcAft>
                <a:spcPts val="0"/>
              </a:spcAft>
              <a:buSzPts val="1360"/>
              <a:buNone/>
            </a:pPr>
            <a:endParaRPr sz="1600" dirty="0"/>
          </a:p>
          <a:p>
            <a:pPr marL="182880" lvl="0" indent="-182880" algn="l" rtl="0">
              <a:spcBef>
                <a:spcPts val="320"/>
              </a:spcBef>
              <a:spcAft>
                <a:spcPts val="0"/>
              </a:spcAft>
              <a:buSzPts val="1360"/>
              <a:buChar char="•"/>
            </a:pPr>
            <a:r>
              <a:rPr lang="en-IN" sz="1600" dirty="0"/>
              <a:t>Since these conjunctions sound weird</a:t>
            </a:r>
            <a:endParaRPr dirty="0"/>
          </a:p>
          <a:p>
            <a:pPr marL="457200" lvl="1" indent="-182880" algn="l" rtl="0">
              <a:spcBef>
                <a:spcPts val="240"/>
              </a:spcBef>
              <a:spcAft>
                <a:spcPts val="0"/>
              </a:spcAft>
              <a:buSzPts val="1020"/>
              <a:buChar char="•"/>
            </a:pPr>
            <a:r>
              <a:rPr lang="en-IN" sz="1200" dirty="0">
                <a:solidFill>
                  <a:srgbClr val="FF0000"/>
                </a:solidFill>
              </a:rPr>
              <a:t>We say the word “serve” has two different senses</a:t>
            </a:r>
            <a:endParaRPr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14</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9"/>
          <p:cNvSpPr txBox="1">
            <a:spLocks noGrp="1"/>
          </p:cNvSpPr>
          <p:nvPr>
            <p:ph type="title"/>
          </p:nvPr>
        </p:nvSpPr>
        <p:spPr>
          <a:xfrm>
            <a:off x="742950" y="40539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800"/>
              <a:buFont typeface="Arial"/>
              <a:buNone/>
            </a:pPr>
            <a:r>
              <a:rPr lang="en-IN" sz="2800"/>
              <a:t>Hyponymy and Hypernymy</a:t>
            </a:r>
            <a:endParaRPr sz="2800"/>
          </a:p>
        </p:txBody>
      </p:sp>
      <p:sp>
        <p:nvSpPr>
          <p:cNvPr id="250" name="Google Shape;250;p19"/>
          <p:cNvSpPr txBox="1">
            <a:spLocks noGrp="1"/>
          </p:cNvSpPr>
          <p:nvPr>
            <p:ph type="body" idx="1"/>
          </p:nvPr>
        </p:nvSpPr>
        <p:spPr>
          <a:xfrm>
            <a:off x="762405" y="942553"/>
            <a:ext cx="8058150" cy="2657475"/>
          </a:xfrm>
          <a:prstGeom prst="rect">
            <a:avLst/>
          </a:prstGeom>
          <a:noFill/>
          <a:ln>
            <a:noFill/>
          </a:ln>
        </p:spPr>
        <p:txBody>
          <a:bodyPr spcFirstLastPara="1" wrap="square" lIns="91425" tIns="45700" rIns="91425" bIns="45700" anchor="t" anchorCtr="0">
            <a:noAutofit/>
          </a:bodyPr>
          <a:lstStyle/>
          <a:p>
            <a:pPr marL="182880" lvl="0" indent="-182880" algn="l" rtl="0">
              <a:lnSpc>
                <a:spcPct val="150000"/>
              </a:lnSpc>
              <a:spcBef>
                <a:spcPts val="0"/>
              </a:spcBef>
              <a:spcAft>
                <a:spcPts val="0"/>
              </a:spcAft>
              <a:buSzPts val="1360"/>
              <a:buChar char="•"/>
            </a:pPr>
            <a:r>
              <a:rPr lang="en-IN" sz="1600" dirty="0"/>
              <a:t>One sense is a hyponym of another if the first sense is more specific, denoting a subclass of the other</a:t>
            </a:r>
            <a:endParaRPr dirty="0"/>
          </a:p>
          <a:p>
            <a:pPr marL="274320" lvl="1" indent="0" algn="l" rtl="0">
              <a:lnSpc>
                <a:spcPct val="150000"/>
              </a:lnSpc>
              <a:spcBef>
                <a:spcPts val="240"/>
              </a:spcBef>
              <a:spcAft>
                <a:spcPts val="0"/>
              </a:spcAft>
              <a:buSzPts val="1020"/>
              <a:buNone/>
            </a:pPr>
            <a:r>
              <a:rPr lang="en-IN" sz="1200" dirty="0"/>
              <a:t>– car is a hyponym of vehicle</a:t>
            </a:r>
            <a:endParaRPr dirty="0"/>
          </a:p>
          <a:p>
            <a:pPr marL="274320" lvl="1" indent="0" algn="l" rtl="0">
              <a:lnSpc>
                <a:spcPct val="150000"/>
              </a:lnSpc>
              <a:spcBef>
                <a:spcPts val="240"/>
              </a:spcBef>
              <a:spcAft>
                <a:spcPts val="0"/>
              </a:spcAft>
              <a:buSzPts val="1020"/>
              <a:buNone/>
            </a:pPr>
            <a:r>
              <a:rPr lang="en-IN" sz="1200" dirty="0"/>
              <a:t>– mango is a hyponym of fruit</a:t>
            </a:r>
            <a:endParaRPr dirty="0"/>
          </a:p>
          <a:p>
            <a:pPr marL="182880" lvl="0" indent="-96519" algn="l" rtl="0">
              <a:lnSpc>
                <a:spcPct val="150000"/>
              </a:lnSpc>
              <a:spcBef>
                <a:spcPts val="320"/>
              </a:spcBef>
              <a:spcAft>
                <a:spcPts val="0"/>
              </a:spcAft>
              <a:buSzPts val="1360"/>
              <a:buNone/>
            </a:pPr>
            <a:endParaRPr sz="1600" dirty="0"/>
          </a:p>
          <a:p>
            <a:pPr marL="182880" lvl="0" indent="-182880" algn="l" rtl="0">
              <a:lnSpc>
                <a:spcPct val="150000"/>
              </a:lnSpc>
              <a:spcBef>
                <a:spcPts val="320"/>
              </a:spcBef>
              <a:spcAft>
                <a:spcPts val="0"/>
              </a:spcAft>
              <a:buSzPts val="1360"/>
              <a:buChar char="•"/>
            </a:pPr>
            <a:r>
              <a:rPr lang="en-IN" sz="1600" dirty="0"/>
              <a:t>Conversely hypernym/superordinate (“hyper is super”)</a:t>
            </a:r>
            <a:endParaRPr dirty="0"/>
          </a:p>
          <a:p>
            <a:pPr marL="274320" lvl="1" indent="0" algn="l" rtl="0">
              <a:lnSpc>
                <a:spcPct val="150000"/>
              </a:lnSpc>
              <a:spcBef>
                <a:spcPts val="240"/>
              </a:spcBef>
              <a:spcAft>
                <a:spcPts val="0"/>
              </a:spcAft>
              <a:buSzPts val="1020"/>
              <a:buNone/>
            </a:pPr>
            <a:r>
              <a:rPr lang="en-IN" sz="1200" dirty="0"/>
              <a:t>– vehicle is a hypernym of car</a:t>
            </a:r>
            <a:endParaRPr dirty="0"/>
          </a:p>
          <a:p>
            <a:pPr marL="274320" lvl="1" indent="0" algn="l" rtl="0">
              <a:lnSpc>
                <a:spcPct val="150000"/>
              </a:lnSpc>
              <a:spcBef>
                <a:spcPts val="240"/>
              </a:spcBef>
              <a:spcAft>
                <a:spcPts val="0"/>
              </a:spcAft>
              <a:buSzPts val="1020"/>
              <a:buNone/>
            </a:pPr>
            <a:r>
              <a:rPr lang="en-IN" sz="1200" dirty="0"/>
              <a:t>– fruit is a hypernym of mango</a:t>
            </a:r>
            <a:endParaRPr dirty="0"/>
          </a:p>
          <a:p>
            <a:pPr marL="274320" lvl="1" indent="0" algn="l" rtl="0">
              <a:lnSpc>
                <a:spcPct val="150000"/>
              </a:lnSpc>
              <a:spcBef>
                <a:spcPts val="220"/>
              </a:spcBef>
              <a:spcAft>
                <a:spcPts val="0"/>
              </a:spcAft>
              <a:buSzPts val="935"/>
              <a:buNone/>
            </a:pPr>
            <a:endParaRPr sz="11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0"/>
          <p:cNvSpPr txBox="1">
            <a:spLocks noGrp="1"/>
          </p:cNvSpPr>
          <p:nvPr>
            <p:ph type="title"/>
          </p:nvPr>
        </p:nvSpPr>
        <p:spPr>
          <a:xfrm>
            <a:off x="742950" y="40539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800"/>
              <a:buFont typeface="Arial"/>
              <a:buNone/>
            </a:pPr>
            <a:r>
              <a:rPr lang="en-IN" sz="2800"/>
              <a:t>Hyponymy more formally</a:t>
            </a:r>
            <a:endParaRPr sz="2800"/>
          </a:p>
        </p:txBody>
      </p:sp>
      <p:sp>
        <p:nvSpPr>
          <p:cNvPr id="257" name="Google Shape;257;p20"/>
          <p:cNvSpPr txBox="1">
            <a:spLocks noGrp="1"/>
          </p:cNvSpPr>
          <p:nvPr>
            <p:ph type="body" idx="1"/>
          </p:nvPr>
        </p:nvSpPr>
        <p:spPr>
          <a:xfrm>
            <a:off x="772133" y="1069013"/>
            <a:ext cx="8058150" cy="2657475"/>
          </a:xfrm>
          <a:prstGeom prst="rect">
            <a:avLst/>
          </a:prstGeom>
          <a:noFill/>
          <a:ln>
            <a:noFill/>
          </a:ln>
        </p:spPr>
        <p:txBody>
          <a:bodyPr spcFirstLastPara="1" wrap="square" lIns="91425" tIns="45700" rIns="91425" bIns="45700" anchor="t" anchorCtr="0">
            <a:noAutofit/>
          </a:bodyPr>
          <a:lstStyle/>
          <a:p>
            <a:pPr marL="182880" lvl="0" indent="-182880" algn="l" rtl="0">
              <a:lnSpc>
                <a:spcPct val="150000"/>
              </a:lnSpc>
              <a:spcBef>
                <a:spcPts val="0"/>
              </a:spcBef>
              <a:spcAft>
                <a:spcPts val="0"/>
              </a:spcAft>
              <a:buSzPts val="1360"/>
              <a:buChar char="•"/>
            </a:pPr>
            <a:r>
              <a:rPr lang="en-IN" sz="1600" dirty="0"/>
              <a:t>Extensional – </a:t>
            </a:r>
            <a:r>
              <a:rPr lang="en-IN" sz="1200" dirty="0"/>
              <a:t>class denoted by superordinate extensionally includes the class denoted by the hyponym</a:t>
            </a:r>
            <a:endParaRPr sz="1600" dirty="0"/>
          </a:p>
          <a:p>
            <a:pPr marL="182880" lvl="0" indent="-182880" algn="l" rtl="0">
              <a:lnSpc>
                <a:spcPct val="150000"/>
              </a:lnSpc>
              <a:spcBef>
                <a:spcPts val="320"/>
              </a:spcBef>
              <a:spcAft>
                <a:spcPts val="0"/>
              </a:spcAft>
              <a:buSzPts val="1360"/>
              <a:buChar char="•"/>
            </a:pPr>
            <a:r>
              <a:rPr lang="en-IN" sz="1600" dirty="0"/>
              <a:t>Entailment – </a:t>
            </a:r>
            <a:endParaRPr sz="1600" dirty="0"/>
          </a:p>
          <a:p>
            <a:pPr marL="457200" lvl="1" indent="-182880" algn="l" rtl="0">
              <a:lnSpc>
                <a:spcPct val="150000"/>
              </a:lnSpc>
              <a:spcBef>
                <a:spcPts val="240"/>
              </a:spcBef>
              <a:spcAft>
                <a:spcPts val="0"/>
              </a:spcAft>
              <a:buSzPts val="1020"/>
              <a:buChar char="•"/>
            </a:pPr>
            <a:r>
              <a:rPr lang="en-IN" sz="1200" dirty="0"/>
              <a:t>A sense A is a hyponym of sense B if being A entails being B  </a:t>
            </a:r>
            <a:endParaRPr dirty="0"/>
          </a:p>
          <a:p>
            <a:pPr marL="457200" lvl="1" indent="-182880" algn="l" rtl="0">
              <a:lnSpc>
                <a:spcPct val="150000"/>
              </a:lnSpc>
              <a:spcBef>
                <a:spcPts val="240"/>
              </a:spcBef>
              <a:spcAft>
                <a:spcPts val="0"/>
              </a:spcAft>
              <a:buSzPts val="1020"/>
              <a:buChar char="•"/>
            </a:pPr>
            <a:r>
              <a:rPr lang="en-IN" sz="1200" dirty="0"/>
              <a:t>Example – If it is a Mango then it is a Fruit</a:t>
            </a:r>
            <a:endParaRPr dirty="0"/>
          </a:p>
          <a:p>
            <a:pPr marL="182880" lvl="0" indent="-182880" algn="l" rtl="0">
              <a:lnSpc>
                <a:spcPct val="150000"/>
              </a:lnSpc>
              <a:spcBef>
                <a:spcPts val="320"/>
              </a:spcBef>
              <a:spcAft>
                <a:spcPts val="0"/>
              </a:spcAft>
              <a:buSzPts val="1360"/>
              <a:buChar char="•"/>
            </a:pPr>
            <a:r>
              <a:rPr lang="en-IN" sz="1600" dirty="0"/>
              <a:t>Usually transitive</a:t>
            </a:r>
            <a:endParaRPr dirty="0"/>
          </a:p>
          <a:p>
            <a:pPr marL="274320" lvl="1" indent="0" algn="l" rtl="0">
              <a:lnSpc>
                <a:spcPct val="150000"/>
              </a:lnSpc>
              <a:spcBef>
                <a:spcPts val="240"/>
              </a:spcBef>
              <a:spcAft>
                <a:spcPts val="0"/>
              </a:spcAft>
              <a:buSzPts val="1020"/>
              <a:buNone/>
            </a:pPr>
            <a:r>
              <a:rPr lang="en-IN" sz="1200" dirty="0"/>
              <a:t>– (A hypo B and B hypo C entails A hypo C)</a:t>
            </a:r>
            <a:endParaRPr sz="1200" dirty="0"/>
          </a:p>
          <a:p>
            <a:pPr marL="182880" lvl="0" indent="-182880" algn="l" rtl="0">
              <a:lnSpc>
                <a:spcPct val="150000"/>
              </a:lnSpc>
              <a:spcBef>
                <a:spcPts val="320"/>
              </a:spcBef>
              <a:spcAft>
                <a:spcPts val="0"/>
              </a:spcAft>
              <a:buSzPts val="1360"/>
              <a:buChar char="•"/>
            </a:pPr>
            <a:r>
              <a:rPr lang="en-IN" sz="1600" dirty="0"/>
              <a:t>Another relation – IS-A relation</a:t>
            </a:r>
            <a:endParaRPr sz="1600" dirty="0"/>
          </a:p>
          <a:p>
            <a:pPr marL="274320" lvl="1" indent="0" algn="l" rtl="0">
              <a:lnSpc>
                <a:spcPct val="150000"/>
              </a:lnSpc>
              <a:spcBef>
                <a:spcPts val="240"/>
              </a:spcBef>
              <a:spcAft>
                <a:spcPts val="0"/>
              </a:spcAft>
              <a:buSzPts val="1020"/>
              <a:buNone/>
            </a:pPr>
            <a:r>
              <a:rPr lang="en-IN" sz="1200" dirty="0"/>
              <a:t>– Mango IS-A Fruit </a:t>
            </a:r>
            <a:endParaRPr dirty="0"/>
          </a:p>
          <a:p>
            <a:pPr marL="274320" lvl="1" indent="0" algn="l" rtl="0">
              <a:lnSpc>
                <a:spcPct val="150000"/>
              </a:lnSpc>
              <a:spcBef>
                <a:spcPts val="240"/>
              </a:spcBef>
              <a:spcAft>
                <a:spcPts val="0"/>
              </a:spcAft>
              <a:buSzPts val="1020"/>
              <a:buNone/>
            </a:pPr>
            <a:r>
              <a:rPr lang="en-IN" sz="1200" dirty="0"/>
              <a:t>– Car IS-A Vehicle </a:t>
            </a:r>
            <a:endParaRPr sz="1200" dirty="0"/>
          </a:p>
          <a:p>
            <a:pPr marL="274320" lvl="1" indent="0" algn="l" rtl="0">
              <a:lnSpc>
                <a:spcPct val="150000"/>
              </a:lnSpc>
              <a:spcBef>
                <a:spcPts val="220"/>
              </a:spcBef>
              <a:spcAft>
                <a:spcPts val="0"/>
              </a:spcAft>
              <a:buSzPts val="935"/>
              <a:buNone/>
            </a:pPr>
            <a:endParaRPr sz="11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1"/>
          <p:cNvSpPr txBox="1">
            <a:spLocks noGrp="1"/>
          </p:cNvSpPr>
          <p:nvPr>
            <p:ph type="title"/>
          </p:nvPr>
        </p:nvSpPr>
        <p:spPr>
          <a:xfrm>
            <a:off x="742950" y="40539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800"/>
              <a:buFont typeface="Arial"/>
              <a:buNone/>
            </a:pPr>
            <a:r>
              <a:rPr lang="en-IN" sz="2800"/>
              <a:t>Hyponymy and instances</a:t>
            </a:r>
            <a:endParaRPr sz="2800"/>
          </a:p>
        </p:txBody>
      </p:sp>
      <p:sp>
        <p:nvSpPr>
          <p:cNvPr id="264" name="Google Shape;264;p21"/>
          <p:cNvSpPr txBox="1">
            <a:spLocks noGrp="1"/>
          </p:cNvSpPr>
          <p:nvPr>
            <p:ph type="body" idx="1"/>
          </p:nvPr>
        </p:nvSpPr>
        <p:spPr>
          <a:xfrm>
            <a:off x="772133" y="1069013"/>
            <a:ext cx="8058150" cy="2657475"/>
          </a:xfrm>
          <a:prstGeom prst="rect">
            <a:avLst/>
          </a:prstGeom>
          <a:noFill/>
          <a:ln>
            <a:noFill/>
          </a:ln>
        </p:spPr>
        <p:txBody>
          <a:bodyPr spcFirstLastPara="1" wrap="square" lIns="91425" tIns="45700" rIns="91425" bIns="45700" anchor="t" anchorCtr="0">
            <a:noAutofit/>
          </a:bodyPr>
          <a:lstStyle/>
          <a:p>
            <a:pPr marL="182880" lvl="0" indent="-182880" algn="l" rtl="0">
              <a:lnSpc>
                <a:spcPct val="150000"/>
              </a:lnSpc>
              <a:spcBef>
                <a:spcPts val="0"/>
              </a:spcBef>
              <a:spcAft>
                <a:spcPts val="0"/>
              </a:spcAft>
              <a:buSzPts val="1360"/>
              <a:buChar char="•"/>
            </a:pPr>
            <a:r>
              <a:rPr lang="en-IN" sz="1600"/>
              <a:t>WordNet like a dictionary but much more than a dictionary</a:t>
            </a:r>
            <a:endParaRPr/>
          </a:p>
          <a:p>
            <a:pPr marL="182880" lvl="0" indent="-182880" algn="l" rtl="0">
              <a:lnSpc>
                <a:spcPct val="150000"/>
              </a:lnSpc>
              <a:spcBef>
                <a:spcPts val="320"/>
              </a:spcBef>
              <a:spcAft>
                <a:spcPts val="0"/>
              </a:spcAft>
              <a:buSzPts val="1360"/>
              <a:buChar char="•"/>
            </a:pPr>
            <a:r>
              <a:rPr lang="en-IN" sz="1600"/>
              <a:t>WordNet has both </a:t>
            </a:r>
            <a:r>
              <a:rPr lang="en-IN" sz="1600" b="1"/>
              <a:t>Classes</a:t>
            </a:r>
            <a:r>
              <a:rPr lang="en-IN" sz="1600"/>
              <a:t> and </a:t>
            </a:r>
            <a:r>
              <a:rPr lang="en-IN" sz="1600" b="1"/>
              <a:t>instances</a:t>
            </a:r>
            <a:endParaRPr/>
          </a:p>
          <a:p>
            <a:pPr marL="182880" lvl="0" indent="-182880" algn="l" rtl="0">
              <a:lnSpc>
                <a:spcPct val="150000"/>
              </a:lnSpc>
              <a:spcBef>
                <a:spcPts val="320"/>
              </a:spcBef>
              <a:spcAft>
                <a:spcPts val="0"/>
              </a:spcAft>
              <a:buSzPts val="1360"/>
              <a:buChar char="•"/>
            </a:pPr>
            <a:r>
              <a:rPr lang="en-IN" sz="1600"/>
              <a:t>Instance – a proper noun that is unique entity</a:t>
            </a:r>
            <a:endParaRPr/>
          </a:p>
          <a:p>
            <a:pPr marL="457200" lvl="1" indent="-182880" algn="l" rtl="0">
              <a:lnSpc>
                <a:spcPct val="150000"/>
              </a:lnSpc>
              <a:spcBef>
                <a:spcPts val="240"/>
              </a:spcBef>
              <a:spcAft>
                <a:spcPts val="0"/>
              </a:spcAft>
              <a:buSzPts val="1020"/>
              <a:buChar char="•"/>
            </a:pPr>
            <a:r>
              <a:rPr lang="en-IN" sz="1200"/>
              <a:t>Mumbai is an </a:t>
            </a:r>
            <a:r>
              <a:rPr lang="en-IN" sz="1200" b="1"/>
              <a:t>instance</a:t>
            </a:r>
            <a:r>
              <a:rPr lang="en-IN" sz="1200"/>
              <a:t> of a city</a:t>
            </a:r>
            <a:endParaRPr/>
          </a:p>
          <a:p>
            <a:pPr marL="182880" lvl="0" indent="-182880" algn="l" rtl="0">
              <a:lnSpc>
                <a:spcPct val="150000"/>
              </a:lnSpc>
              <a:spcBef>
                <a:spcPts val="320"/>
              </a:spcBef>
              <a:spcAft>
                <a:spcPts val="0"/>
              </a:spcAft>
              <a:buSzPts val="1360"/>
              <a:buChar char="•"/>
            </a:pPr>
            <a:r>
              <a:rPr lang="en-IN" sz="1600"/>
              <a:t>But city is a class</a:t>
            </a:r>
            <a:endParaRPr/>
          </a:p>
          <a:p>
            <a:pPr marL="457200" lvl="1" indent="-182880" algn="l" rtl="0">
              <a:lnSpc>
                <a:spcPct val="150000"/>
              </a:lnSpc>
              <a:spcBef>
                <a:spcPts val="240"/>
              </a:spcBef>
              <a:spcAft>
                <a:spcPts val="0"/>
              </a:spcAft>
              <a:buSzPts val="1020"/>
              <a:buChar char="•"/>
            </a:pPr>
            <a:r>
              <a:rPr lang="en-IN" sz="1200"/>
              <a:t>City is an </a:t>
            </a:r>
            <a:r>
              <a:rPr lang="en-IN" sz="1200" b="1"/>
              <a:t>hyponym</a:t>
            </a:r>
            <a:r>
              <a:rPr lang="en-IN" sz="1200"/>
              <a:t> of municipality</a:t>
            </a:r>
            <a:endParaRPr/>
          </a:p>
          <a:p>
            <a:pPr marL="182880" lvl="0" indent="-182880" algn="l" rtl="0">
              <a:lnSpc>
                <a:spcPct val="150000"/>
              </a:lnSpc>
              <a:spcBef>
                <a:spcPts val="320"/>
              </a:spcBef>
              <a:spcAft>
                <a:spcPts val="0"/>
              </a:spcAft>
              <a:buSzPts val="1360"/>
              <a:buChar char="•"/>
            </a:pPr>
            <a:r>
              <a:rPr lang="en-IN" sz="1600"/>
              <a:t>Example:</a:t>
            </a:r>
            <a:endParaRPr/>
          </a:p>
          <a:p>
            <a:pPr marL="457200" lvl="1" indent="-182880" algn="l" rtl="0">
              <a:lnSpc>
                <a:spcPct val="150000"/>
              </a:lnSpc>
              <a:spcBef>
                <a:spcPts val="240"/>
              </a:spcBef>
              <a:spcAft>
                <a:spcPts val="0"/>
              </a:spcAft>
              <a:buSzPts val="1020"/>
              <a:buChar char="•"/>
            </a:pPr>
            <a:r>
              <a:rPr lang="en-IN" sz="1200">
                <a:solidFill>
                  <a:srgbClr val="7030A0"/>
                </a:solidFill>
              </a:rPr>
              <a:t>Mango is an </a:t>
            </a:r>
            <a:r>
              <a:rPr lang="en-IN" sz="1200">
                <a:solidFill>
                  <a:srgbClr val="00B050"/>
                </a:solidFill>
              </a:rPr>
              <a:t>hyponym</a:t>
            </a:r>
            <a:r>
              <a:rPr lang="en-IN" sz="1200">
                <a:solidFill>
                  <a:srgbClr val="7030A0"/>
                </a:solidFill>
              </a:rPr>
              <a:t> of Fruit</a:t>
            </a:r>
            <a:endParaRPr/>
          </a:p>
          <a:p>
            <a:pPr marL="457200" lvl="1" indent="-182880" algn="l" rtl="0">
              <a:lnSpc>
                <a:spcPct val="150000"/>
              </a:lnSpc>
              <a:spcBef>
                <a:spcPts val="240"/>
              </a:spcBef>
              <a:spcAft>
                <a:spcPts val="0"/>
              </a:spcAft>
              <a:buSzPts val="1020"/>
              <a:buChar char="•"/>
            </a:pPr>
            <a:r>
              <a:rPr lang="en-IN" sz="1200">
                <a:solidFill>
                  <a:srgbClr val="7030A0"/>
                </a:solidFill>
              </a:rPr>
              <a:t>Alphanso is an </a:t>
            </a:r>
            <a:r>
              <a:rPr lang="en-IN" sz="1200">
                <a:solidFill>
                  <a:srgbClr val="00B050"/>
                </a:solidFill>
              </a:rPr>
              <a:t>instance</a:t>
            </a:r>
            <a:r>
              <a:rPr lang="en-IN" sz="1200">
                <a:solidFill>
                  <a:srgbClr val="7030A0"/>
                </a:solidFill>
              </a:rPr>
              <a:t> of Mango</a:t>
            </a:r>
            <a:endParaRPr/>
          </a:p>
          <a:p>
            <a:pPr marL="182880" lvl="0" indent="-96519" algn="l" rtl="0">
              <a:lnSpc>
                <a:spcPct val="150000"/>
              </a:lnSpc>
              <a:spcBef>
                <a:spcPts val="320"/>
              </a:spcBef>
              <a:spcAft>
                <a:spcPts val="0"/>
              </a:spcAft>
              <a:buSzPts val="1360"/>
              <a:buNone/>
            </a:pPr>
            <a:endParaRPr sz="1600" b="1"/>
          </a:p>
          <a:p>
            <a:pPr marL="274320" lvl="1" indent="0" algn="l" rtl="0">
              <a:lnSpc>
                <a:spcPct val="150000"/>
              </a:lnSpc>
              <a:spcBef>
                <a:spcPts val="220"/>
              </a:spcBef>
              <a:spcAft>
                <a:spcPts val="0"/>
              </a:spcAft>
              <a:buSzPts val="935"/>
              <a:buNone/>
            </a:pPr>
            <a:endParaRPr sz="110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1"/>
          <p:cNvSpPr txBox="1">
            <a:spLocks noGrp="1"/>
          </p:cNvSpPr>
          <p:nvPr>
            <p:ph type="title"/>
          </p:nvPr>
        </p:nvSpPr>
        <p:spPr>
          <a:xfrm>
            <a:off x="742950" y="40539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800"/>
              <a:buFont typeface="Arial"/>
              <a:buNone/>
            </a:pPr>
            <a:r>
              <a:rPr lang="en-IN" sz="2800" dirty="0"/>
              <a:t>Metonymy  </a:t>
            </a:r>
            <a:endParaRPr sz="2800" dirty="0"/>
          </a:p>
        </p:txBody>
      </p:sp>
      <p:sp>
        <p:nvSpPr>
          <p:cNvPr id="264" name="Google Shape;264;p21"/>
          <p:cNvSpPr txBox="1">
            <a:spLocks noGrp="1"/>
          </p:cNvSpPr>
          <p:nvPr>
            <p:ph type="body" idx="1"/>
          </p:nvPr>
        </p:nvSpPr>
        <p:spPr>
          <a:xfrm>
            <a:off x="772133" y="1069013"/>
            <a:ext cx="8058150" cy="2657475"/>
          </a:xfrm>
          <a:prstGeom prst="rect">
            <a:avLst/>
          </a:prstGeom>
          <a:noFill/>
          <a:ln>
            <a:noFill/>
          </a:ln>
        </p:spPr>
        <p:txBody>
          <a:bodyPr spcFirstLastPara="1" wrap="square" lIns="91425" tIns="45700" rIns="91425" bIns="45700" anchor="t" anchorCtr="0">
            <a:noAutofit/>
          </a:bodyPr>
          <a:lstStyle/>
          <a:p>
            <a:pPr marL="182880" lvl="0" indent="-182880">
              <a:lnSpc>
                <a:spcPct val="150000"/>
              </a:lnSpc>
              <a:spcBef>
                <a:spcPts val="0"/>
              </a:spcBef>
              <a:buSzPts val="1360"/>
            </a:pPr>
            <a:r>
              <a:rPr lang="en-US" sz="1600" dirty="0"/>
              <a:t>is a figure of speech where one thing is substituted for another based on a related concept or </a:t>
            </a:r>
            <a:r>
              <a:rPr lang="en-US" sz="1600" dirty="0" smtClean="0"/>
              <a:t>association</a:t>
            </a:r>
          </a:p>
          <a:p>
            <a:pPr marL="182880" lvl="0" indent="-182880">
              <a:lnSpc>
                <a:spcPct val="150000"/>
              </a:lnSpc>
              <a:spcBef>
                <a:spcPts val="0"/>
              </a:spcBef>
              <a:buSzPts val="1360"/>
            </a:pPr>
            <a:r>
              <a:rPr lang="en-US" sz="1600" dirty="0" smtClean="0"/>
              <a:t>the </a:t>
            </a:r>
            <a:r>
              <a:rPr lang="en-US" sz="1600" dirty="0"/>
              <a:t>substitution of the name of an attribute or adjunct for that of the thing meant, </a:t>
            </a:r>
          </a:p>
          <a:p>
            <a:pPr marL="182880" lvl="0" indent="-182880">
              <a:lnSpc>
                <a:spcPct val="150000"/>
              </a:lnSpc>
              <a:spcBef>
                <a:spcPts val="0"/>
              </a:spcBef>
              <a:buSzPts val="1360"/>
            </a:pPr>
            <a:r>
              <a:rPr lang="en-US" sz="1600" dirty="0"/>
              <a:t>for example suit for business executive, or the turf for horse racing.</a:t>
            </a:r>
          </a:p>
          <a:p>
            <a:pPr marL="182880" lvl="0" indent="-182880" algn="l" rtl="0">
              <a:lnSpc>
                <a:spcPct val="150000"/>
              </a:lnSpc>
              <a:spcBef>
                <a:spcPts val="320"/>
              </a:spcBef>
              <a:spcAft>
                <a:spcPts val="0"/>
              </a:spcAft>
              <a:buSzPts val="1360"/>
              <a:buChar char="•"/>
            </a:pPr>
            <a:r>
              <a:rPr lang="en-IN" sz="1600" dirty="0"/>
              <a:t>Example:</a:t>
            </a:r>
            <a:endParaRPr dirty="0"/>
          </a:p>
          <a:p>
            <a:pPr fontAlgn="base"/>
            <a:r>
              <a:rPr lang="en-US" sz="1200" dirty="0"/>
              <a:t>"Plate" can mean an entire plate of food</a:t>
            </a:r>
          </a:p>
          <a:p>
            <a:pPr fontAlgn="base"/>
            <a:r>
              <a:rPr lang="en-US" sz="1200" dirty="0">
                <a:solidFill>
                  <a:srgbClr val="7030A0"/>
                </a:solidFill>
              </a:rPr>
              <a:t>"Lend me your ears" </a:t>
            </a:r>
            <a:r>
              <a:rPr lang="en-US" sz="1200" dirty="0"/>
              <a:t>is a popular metonymy phrase. It means to give someone their attention.</a:t>
            </a:r>
          </a:p>
          <a:p>
            <a:pPr fontAlgn="base"/>
            <a:r>
              <a:rPr lang="en-US" sz="1200" dirty="0">
                <a:solidFill>
                  <a:srgbClr val="7030A0"/>
                </a:solidFill>
              </a:rPr>
              <a:t>"Jeff is a real silver fox!“ </a:t>
            </a:r>
            <a:r>
              <a:rPr lang="en-US" sz="1200" dirty="0"/>
              <a:t>This is a metonymy that means that Jeff is an attractive older man.</a:t>
            </a:r>
          </a:p>
          <a:p>
            <a:pPr fontAlgn="base"/>
            <a:r>
              <a:rPr lang="en-US" sz="1200" dirty="0">
                <a:solidFill>
                  <a:srgbClr val="7030A0"/>
                </a:solidFill>
              </a:rPr>
              <a:t>"Give me a hand" </a:t>
            </a:r>
            <a:r>
              <a:rPr lang="en-US" sz="1200" dirty="0"/>
              <a:t>means to give someone help.</a:t>
            </a:r>
          </a:p>
          <a:p>
            <a:pPr fontAlgn="base"/>
            <a:r>
              <a:rPr lang="en-US" sz="1200" dirty="0">
                <a:solidFill>
                  <a:srgbClr val="7030A0"/>
                </a:solidFill>
              </a:rPr>
              <a:t>"Cuba has passed a bill." </a:t>
            </a:r>
            <a:r>
              <a:rPr lang="en-US" sz="1200" dirty="0"/>
              <a:t>Using the name of a country can be used as a metonymy to use in place of that country's government or economy.</a:t>
            </a:r>
          </a:p>
          <a:p>
            <a:pPr marL="182880" lvl="0" indent="-96519" algn="l" rtl="0">
              <a:lnSpc>
                <a:spcPct val="150000"/>
              </a:lnSpc>
              <a:spcBef>
                <a:spcPts val="320"/>
              </a:spcBef>
              <a:spcAft>
                <a:spcPts val="0"/>
              </a:spcAft>
              <a:buSzPts val="1360"/>
              <a:buNone/>
            </a:pPr>
            <a:endParaRPr sz="1600" b="1" dirty="0"/>
          </a:p>
          <a:p>
            <a:pPr marL="274320" lvl="1" indent="0" algn="l" rtl="0">
              <a:lnSpc>
                <a:spcPct val="150000"/>
              </a:lnSpc>
              <a:spcBef>
                <a:spcPts val="220"/>
              </a:spcBef>
              <a:spcAft>
                <a:spcPts val="0"/>
              </a:spcAft>
              <a:buSzPts val="935"/>
              <a:buNone/>
            </a:pPr>
            <a:endParaRPr sz="11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18</a:t>
            </a:fld>
            <a:endParaRPr lang="en-IN"/>
          </a:p>
        </p:txBody>
      </p:sp>
    </p:spTree>
    <p:extLst>
      <p:ext uri="{BB962C8B-B14F-4D97-AF65-F5344CB8AC3E}">
        <p14:creationId xmlns:p14="http://schemas.microsoft.com/office/powerpoint/2010/main" val="21234540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1"/>
          <p:cNvSpPr txBox="1">
            <a:spLocks noGrp="1"/>
          </p:cNvSpPr>
          <p:nvPr>
            <p:ph type="title"/>
          </p:nvPr>
        </p:nvSpPr>
        <p:spPr>
          <a:xfrm>
            <a:off x="742950" y="40539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800"/>
              <a:buFont typeface="Arial"/>
              <a:buNone/>
            </a:pPr>
            <a:r>
              <a:rPr lang="en-IN" sz="2800" dirty="0" err="1" smtClean="0"/>
              <a:t>Meronymy</a:t>
            </a:r>
            <a:r>
              <a:rPr lang="en-IN" sz="2800" dirty="0" smtClean="0"/>
              <a:t>  </a:t>
            </a:r>
            <a:endParaRPr sz="2800" dirty="0"/>
          </a:p>
        </p:txBody>
      </p:sp>
      <p:sp>
        <p:nvSpPr>
          <p:cNvPr id="264" name="Google Shape;264;p21"/>
          <p:cNvSpPr txBox="1">
            <a:spLocks noGrp="1"/>
          </p:cNvSpPr>
          <p:nvPr>
            <p:ph type="body" idx="1"/>
          </p:nvPr>
        </p:nvSpPr>
        <p:spPr>
          <a:xfrm>
            <a:off x="512644" y="919746"/>
            <a:ext cx="8058150" cy="2657475"/>
          </a:xfrm>
          <a:prstGeom prst="rect">
            <a:avLst/>
          </a:prstGeom>
          <a:noFill/>
          <a:ln>
            <a:noFill/>
          </a:ln>
        </p:spPr>
        <p:txBody>
          <a:bodyPr spcFirstLastPara="1" wrap="square" lIns="91425" tIns="45700" rIns="91425" bIns="45700" anchor="t" anchorCtr="0">
            <a:noAutofit/>
          </a:bodyPr>
          <a:lstStyle/>
          <a:p>
            <a:pPr marL="182880" lvl="0" indent="-182880">
              <a:lnSpc>
                <a:spcPct val="150000"/>
              </a:lnSpc>
              <a:spcBef>
                <a:spcPts val="0"/>
              </a:spcBef>
              <a:buSzPts val="1360"/>
            </a:pPr>
            <a:r>
              <a:rPr lang="en-US" sz="1600" dirty="0"/>
              <a:t>Definition: </a:t>
            </a:r>
            <a:r>
              <a:rPr lang="en-US" sz="1600" dirty="0" err="1"/>
              <a:t>Meronymy</a:t>
            </a:r>
            <a:r>
              <a:rPr lang="en-US" sz="1600" dirty="0"/>
              <a:t> describes the semantic relationship between a part and a whole.</a:t>
            </a:r>
          </a:p>
          <a:p>
            <a:pPr marL="182880" lvl="0" indent="-182880">
              <a:lnSpc>
                <a:spcPct val="150000"/>
              </a:lnSpc>
              <a:spcBef>
                <a:spcPts val="0"/>
              </a:spcBef>
              <a:buSzPts val="1360"/>
            </a:pPr>
            <a:r>
              <a:rPr lang="en-US" sz="1600" dirty="0" smtClean="0"/>
              <a:t>Meronym: A </a:t>
            </a:r>
            <a:r>
              <a:rPr lang="en-US" sz="1600" dirty="0"/>
              <a:t>word that names a part of </a:t>
            </a:r>
            <a:r>
              <a:rPr lang="en-US" sz="1600" dirty="0" smtClean="0"/>
              <a:t>something</a:t>
            </a:r>
          </a:p>
          <a:p>
            <a:pPr marL="182880" indent="-182880">
              <a:lnSpc>
                <a:spcPct val="150000"/>
              </a:lnSpc>
              <a:spcBef>
                <a:spcPts val="0"/>
              </a:spcBef>
              <a:buSzPts val="1360"/>
            </a:pPr>
            <a:r>
              <a:rPr lang="en-US" sz="1600" dirty="0" err="1"/>
              <a:t>Holonym</a:t>
            </a:r>
            <a:r>
              <a:rPr lang="en-US" sz="1600" dirty="0"/>
              <a:t>: A word that names the whole of which the meronym is a part. </a:t>
            </a:r>
          </a:p>
          <a:p>
            <a:pPr marL="182880" lvl="0" indent="-182880">
              <a:lnSpc>
                <a:spcPct val="150000"/>
              </a:lnSpc>
              <a:spcBef>
                <a:spcPts val="0"/>
              </a:spcBef>
              <a:buSzPts val="1360"/>
            </a:pPr>
            <a:r>
              <a:rPr lang="en-IN" sz="1600" dirty="0" smtClean="0"/>
              <a:t>Example:</a:t>
            </a:r>
            <a:endParaRPr dirty="0" smtClean="0"/>
          </a:p>
          <a:p>
            <a:pPr fontAlgn="ctr"/>
            <a:r>
              <a:rPr lang="en-US" sz="1600" dirty="0"/>
              <a:t>"Wheel" is a meronym of "car", and "car" is the </a:t>
            </a:r>
            <a:r>
              <a:rPr lang="en-US" sz="1600" dirty="0" err="1"/>
              <a:t>holonym</a:t>
            </a:r>
            <a:r>
              <a:rPr lang="en-US" sz="1600" dirty="0"/>
              <a:t>. </a:t>
            </a:r>
          </a:p>
          <a:p>
            <a:pPr fontAlgn="ctr"/>
            <a:r>
              <a:rPr lang="en-US" sz="1600" dirty="0"/>
              <a:t>"Leaf" is a meronym of "tree", and "tree" is the </a:t>
            </a:r>
            <a:r>
              <a:rPr lang="en-US" sz="1600" dirty="0" err="1"/>
              <a:t>holonym</a:t>
            </a:r>
            <a:r>
              <a:rPr lang="en-US" sz="1600" dirty="0"/>
              <a:t>. </a:t>
            </a:r>
          </a:p>
          <a:p>
            <a:pPr fontAlgn="ctr"/>
            <a:r>
              <a:rPr lang="en-US" sz="1600" dirty="0"/>
              <a:t>"Brim" and "crown" are meronyms of "hat". </a:t>
            </a:r>
          </a:p>
          <a:p>
            <a:pPr fontAlgn="ctr"/>
            <a:r>
              <a:rPr lang="en-US" sz="1600" dirty="0"/>
              <a:t>"Cover" and "page" are meronyms of "book". </a:t>
            </a:r>
          </a:p>
          <a:p>
            <a:pPr fontAlgn="ctr"/>
            <a:r>
              <a:rPr lang="en-US" sz="1600" dirty="0"/>
              <a:t>"Tire" is a meronym of "car". </a:t>
            </a:r>
          </a:p>
          <a:p>
            <a:pPr fontAlgn="ctr"/>
            <a:r>
              <a:rPr lang="en-US" sz="1600" dirty="0"/>
              <a:t>"Eye" is a meronym of "face". </a:t>
            </a:r>
          </a:p>
          <a:p>
            <a:r>
              <a:rPr lang="en-US" sz="1600" dirty="0"/>
              <a:t>"Cushion" is a meronym of "chair". </a:t>
            </a:r>
          </a:p>
          <a:p>
            <a:pPr marL="182880" lvl="0" indent="-96519" algn="l" rtl="0">
              <a:lnSpc>
                <a:spcPct val="150000"/>
              </a:lnSpc>
              <a:spcBef>
                <a:spcPts val="320"/>
              </a:spcBef>
              <a:spcAft>
                <a:spcPts val="0"/>
              </a:spcAft>
              <a:buSzPts val="1360"/>
              <a:buNone/>
            </a:pPr>
            <a:endParaRPr sz="1600" b="1" dirty="0"/>
          </a:p>
          <a:p>
            <a:pPr marL="274320" lvl="1" indent="0" algn="l" rtl="0">
              <a:lnSpc>
                <a:spcPct val="150000"/>
              </a:lnSpc>
              <a:spcBef>
                <a:spcPts val="220"/>
              </a:spcBef>
              <a:spcAft>
                <a:spcPts val="0"/>
              </a:spcAft>
              <a:buSzPts val="935"/>
              <a:buNone/>
            </a:pPr>
            <a:endParaRPr sz="11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19</a:t>
            </a:fld>
            <a:endParaRPr lang="en-IN"/>
          </a:p>
        </p:txBody>
      </p:sp>
    </p:spTree>
    <p:extLst>
      <p:ext uri="{BB962C8B-B14F-4D97-AF65-F5344CB8AC3E}">
        <p14:creationId xmlns:p14="http://schemas.microsoft.com/office/powerpoint/2010/main" val="2992173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457200" y="400050"/>
            <a:ext cx="8229600" cy="7429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000"/>
              <a:buFont typeface="Arial"/>
              <a:buNone/>
            </a:pPr>
            <a:r>
              <a:rPr lang="en-IN"/>
              <a:t>Syllabus Content	</a:t>
            </a:r>
            <a:endParaRPr/>
          </a:p>
        </p:txBody>
      </p:sp>
      <p:sp>
        <p:nvSpPr>
          <p:cNvPr id="110" name="Google Shape;110;p2"/>
          <p:cNvSpPr txBox="1">
            <a:spLocks noGrp="1"/>
          </p:cNvSpPr>
          <p:nvPr>
            <p:ph type="body" idx="1"/>
          </p:nvPr>
        </p:nvSpPr>
        <p:spPr>
          <a:xfrm>
            <a:off x="457200" y="1200150"/>
            <a:ext cx="8229600" cy="3657600"/>
          </a:xfrm>
          <a:prstGeom prst="rect">
            <a:avLst/>
          </a:prstGeom>
          <a:noFill/>
          <a:ln>
            <a:noFill/>
          </a:ln>
        </p:spPr>
        <p:txBody>
          <a:bodyPr spcFirstLastPara="1" wrap="square" lIns="91425" tIns="45700" rIns="91425" bIns="45700" anchor="t" anchorCtr="0">
            <a:normAutofit/>
          </a:bodyPr>
          <a:lstStyle/>
          <a:p>
            <a:r>
              <a:rPr lang="en-IN" dirty="0"/>
              <a:t>Lexical Semantics, Attachment for Fragment of English- Sentences, Noun Phrases, Verb Phrases, Prepositional Phrases, Relations Among Lexemes &amp; Their Senses –Homonymy, Polysemy, Synonymy, Hyponymy, WordNet, Robust Word Sense Disambiguation (WSD), Lexical Disambiguation, Resolving Lexical Ambiguity, Lexical Ambiguity Resolution 	</a:t>
            </a:r>
          </a:p>
          <a:p>
            <a:pPr marL="131445" indent="0">
              <a:lnSpc>
                <a:spcPct val="150000"/>
              </a:lnSpc>
              <a:buNone/>
            </a:pPr>
            <a:r>
              <a:rPr lang="en-IN" sz="1400" dirty="0" smtClean="0"/>
              <a:t>	</a:t>
            </a:r>
            <a:endParaRPr lang="en-IN" sz="1400" dirty="0"/>
          </a:p>
        </p:txBody>
      </p:sp>
      <p:sp>
        <p:nvSpPr>
          <p:cNvPr id="112" name="Google Shape;112;p2"/>
          <p:cNvSpPr txBox="1">
            <a:spLocks noGrp="1"/>
          </p:cNvSpPr>
          <p:nvPr>
            <p:ph type="sldNum" idx="12"/>
          </p:nvPr>
        </p:nvSpPr>
        <p:spPr>
          <a:xfrm>
            <a:off x="8570794" y="0"/>
            <a:ext cx="470848" cy="2319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IN"/>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2"/>
          <p:cNvSpPr txBox="1">
            <a:spLocks noGrp="1"/>
          </p:cNvSpPr>
          <p:nvPr>
            <p:ph type="title"/>
          </p:nvPr>
        </p:nvSpPr>
        <p:spPr>
          <a:xfrm>
            <a:off x="742950" y="27893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a:t>WordNet  </a:t>
            </a:r>
            <a:endParaRPr sz="2000"/>
          </a:p>
        </p:txBody>
      </p:sp>
      <p:sp>
        <p:nvSpPr>
          <p:cNvPr id="271" name="Google Shape;271;p22"/>
          <p:cNvSpPr txBox="1">
            <a:spLocks noGrp="1"/>
          </p:cNvSpPr>
          <p:nvPr>
            <p:ph type="body" idx="1"/>
          </p:nvPr>
        </p:nvSpPr>
        <p:spPr>
          <a:xfrm>
            <a:off x="655401" y="786910"/>
            <a:ext cx="8058150" cy="2657475"/>
          </a:xfrm>
          <a:prstGeom prst="rect">
            <a:avLst/>
          </a:prstGeom>
          <a:noFill/>
          <a:ln>
            <a:noFill/>
          </a:ln>
        </p:spPr>
        <p:txBody>
          <a:bodyPr spcFirstLastPara="1" wrap="square" lIns="91425" tIns="45700" rIns="91425" bIns="45700" anchor="t" anchorCtr="0">
            <a:noAutofit/>
          </a:bodyPr>
          <a:lstStyle/>
          <a:p>
            <a:pPr marL="182880" lvl="0" indent="-182880" algn="l" rtl="0">
              <a:spcBef>
                <a:spcPts val="0"/>
              </a:spcBef>
              <a:spcAft>
                <a:spcPts val="0"/>
              </a:spcAft>
              <a:buSzPts val="1020"/>
              <a:buChar char="•"/>
            </a:pPr>
            <a:r>
              <a:rPr lang="en-IN" sz="1200"/>
              <a:t>WordNet is the lexical database i.e. dictionary for the English language, specifically designed for natural language processing.  </a:t>
            </a:r>
            <a:endParaRPr sz="1200"/>
          </a:p>
          <a:p>
            <a:pPr marL="182880" lvl="0" indent="-182880" algn="l" rtl="0">
              <a:spcBef>
                <a:spcPts val="240"/>
              </a:spcBef>
              <a:spcAft>
                <a:spcPts val="0"/>
              </a:spcAft>
              <a:buSzPts val="1020"/>
              <a:buChar char="•"/>
            </a:pPr>
            <a:r>
              <a:rPr lang="en-IN" sz="1200"/>
              <a:t>A hierarchically organized lexical database</a:t>
            </a:r>
            <a:endParaRPr sz="1200"/>
          </a:p>
          <a:p>
            <a:pPr marL="182880" lvl="0" indent="-182880" algn="l" rtl="0">
              <a:spcBef>
                <a:spcPts val="280"/>
              </a:spcBef>
              <a:spcAft>
                <a:spcPts val="0"/>
              </a:spcAft>
              <a:buSzPts val="1020"/>
              <a:buChar char="•"/>
            </a:pPr>
            <a:r>
              <a:rPr lang="en-IN" sz="1200"/>
              <a:t>Properties:</a:t>
            </a:r>
            <a:r>
              <a:rPr lang="en-IN" sz="1400"/>
              <a:t>  </a:t>
            </a:r>
            <a:endParaRPr/>
          </a:p>
          <a:p>
            <a:pPr marL="457200" lvl="1" indent="-182880" algn="l" rtl="0">
              <a:spcBef>
                <a:spcPts val="210"/>
              </a:spcBef>
              <a:spcAft>
                <a:spcPts val="0"/>
              </a:spcAft>
              <a:buSzPts val="893"/>
              <a:buChar char="•"/>
            </a:pPr>
            <a:r>
              <a:rPr lang="en-IN" sz="1050"/>
              <a:t>Synonyms are grouped together in something called Synset  </a:t>
            </a:r>
            <a:endParaRPr/>
          </a:p>
          <a:p>
            <a:pPr marL="457200" lvl="1" indent="-182880" algn="l" rtl="0">
              <a:spcBef>
                <a:spcPts val="210"/>
              </a:spcBef>
              <a:spcAft>
                <a:spcPts val="0"/>
              </a:spcAft>
              <a:buSzPts val="893"/>
              <a:buChar char="•"/>
            </a:pPr>
            <a:r>
              <a:rPr lang="en-IN" sz="1050"/>
              <a:t>A synset contains lemmas, which are the base form of a word </a:t>
            </a:r>
            <a:endParaRPr sz="1050"/>
          </a:p>
          <a:p>
            <a:pPr marL="182880" lvl="0" indent="-182880" algn="l" rtl="0">
              <a:spcBef>
                <a:spcPts val="280"/>
              </a:spcBef>
              <a:spcAft>
                <a:spcPts val="0"/>
              </a:spcAft>
              <a:buSzPts val="1190"/>
              <a:buChar char="•"/>
            </a:pPr>
            <a:r>
              <a:rPr lang="en-IN" sz="1400"/>
              <a:t>Statistics of WordNet 3.0</a:t>
            </a:r>
            <a:endParaRPr/>
          </a:p>
          <a:p>
            <a:pPr marL="182880" lvl="0" indent="-107315" algn="l" rtl="0">
              <a:spcBef>
                <a:spcPts val="280"/>
              </a:spcBef>
              <a:spcAft>
                <a:spcPts val="0"/>
              </a:spcAft>
              <a:buSzPts val="1190"/>
              <a:buNone/>
            </a:pPr>
            <a:endParaRPr sz="1400"/>
          </a:p>
          <a:p>
            <a:pPr marL="182880" lvl="0" indent="-107315" algn="l" rtl="0">
              <a:spcBef>
                <a:spcPts val="280"/>
              </a:spcBef>
              <a:spcAft>
                <a:spcPts val="0"/>
              </a:spcAft>
              <a:buSzPts val="1190"/>
              <a:buNone/>
            </a:pPr>
            <a:endParaRPr sz="1400"/>
          </a:p>
          <a:p>
            <a:pPr marL="182880" lvl="0" indent="-107315" algn="l" rtl="0">
              <a:spcBef>
                <a:spcPts val="280"/>
              </a:spcBef>
              <a:spcAft>
                <a:spcPts val="0"/>
              </a:spcAft>
              <a:buSzPts val="1190"/>
              <a:buNone/>
            </a:pPr>
            <a:endParaRPr sz="1400"/>
          </a:p>
          <a:p>
            <a:pPr marL="182880" lvl="0" indent="-107315" algn="l" rtl="0">
              <a:spcBef>
                <a:spcPts val="280"/>
              </a:spcBef>
              <a:spcAft>
                <a:spcPts val="0"/>
              </a:spcAft>
              <a:buSzPts val="1190"/>
              <a:buNone/>
            </a:pPr>
            <a:endParaRPr sz="1400"/>
          </a:p>
          <a:p>
            <a:pPr marL="182880" lvl="0" indent="-107315" algn="l" rtl="0">
              <a:spcBef>
                <a:spcPts val="280"/>
              </a:spcBef>
              <a:spcAft>
                <a:spcPts val="0"/>
              </a:spcAft>
              <a:buSzPts val="1190"/>
              <a:buNone/>
            </a:pPr>
            <a:endParaRPr sz="1400"/>
          </a:p>
          <a:p>
            <a:pPr marL="182880" lvl="0" indent="-107315" algn="l" rtl="0">
              <a:spcBef>
                <a:spcPts val="280"/>
              </a:spcBef>
              <a:spcAft>
                <a:spcPts val="0"/>
              </a:spcAft>
              <a:buSzPts val="1190"/>
              <a:buNone/>
            </a:pPr>
            <a:endParaRPr sz="1400"/>
          </a:p>
          <a:p>
            <a:pPr marL="182880" lvl="0" indent="-107315" algn="l" rtl="0">
              <a:spcBef>
                <a:spcPts val="280"/>
              </a:spcBef>
              <a:spcAft>
                <a:spcPts val="0"/>
              </a:spcAft>
              <a:buSzPts val="1190"/>
              <a:buNone/>
            </a:pPr>
            <a:endParaRPr sz="1400"/>
          </a:p>
          <a:p>
            <a:pPr marL="182880" lvl="0" indent="-107315" algn="l" rtl="0">
              <a:spcBef>
                <a:spcPts val="280"/>
              </a:spcBef>
              <a:spcAft>
                <a:spcPts val="0"/>
              </a:spcAft>
              <a:buSzPts val="1190"/>
              <a:buNone/>
            </a:pPr>
            <a:endParaRPr sz="1400"/>
          </a:p>
          <a:p>
            <a:pPr marL="182880" lvl="0" indent="-182880" algn="l" rtl="0">
              <a:spcBef>
                <a:spcPts val="280"/>
              </a:spcBef>
              <a:spcAft>
                <a:spcPts val="0"/>
              </a:spcAft>
              <a:buSzPts val="1190"/>
              <a:buChar char="•"/>
            </a:pPr>
            <a:r>
              <a:rPr lang="en-IN" sz="1400"/>
              <a:t>WordNet provides database only for the above listed categories – “content words”</a:t>
            </a:r>
            <a:endParaRPr sz="1400"/>
          </a:p>
          <a:p>
            <a:pPr marL="182880" lvl="0" indent="-107315" algn="l" rtl="0">
              <a:spcBef>
                <a:spcPts val="280"/>
              </a:spcBef>
              <a:spcAft>
                <a:spcPts val="0"/>
              </a:spcAft>
              <a:buSzPts val="1190"/>
              <a:buNone/>
            </a:pPr>
            <a:endParaRPr sz="1400"/>
          </a:p>
          <a:p>
            <a:pPr marL="182880" lvl="0" indent="-118109" algn="l" rtl="0">
              <a:spcBef>
                <a:spcPts val="240"/>
              </a:spcBef>
              <a:spcAft>
                <a:spcPts val="0"/>
              </a:spcAft>
              <a:buSzPts val="1020"/>
              <a:buNone/>
            </a:pPr>
            <a:endParaRPr sz="1200"/>
          </a:p>
        </p:txBody>
      </p:sp>
      <p:graphicFrame>
        <p:nvGraphicFramePr>
          <p:cNvPr id="272" name="Google Shape;272;p22"/>
          <p:cNvGraphicFramePr/>
          <p:nvPr/>
        </p:nvGraphicFramePr>
        <p:xfrm>
          <a:off x="2992877" y="2378278"/>
          <a:ext cx="3252275" cy="1854250"/>
        </p:xfrm>
        <a:graphic>
          <a:graphicData uri="http://schemas.openxmlformats.org/drawingml/2006/table">
            <a:tbl>
              <a:tblPr firstRow="1" bandRow="1">
                <a:noFill/>
                <a:tableStyleId>{0AAB3178-987C-4FF4-941E-8F493A117ED5}</a:tableStyleId>
              </a:tblPr>
              <a:tblGrid>
                <a:gridCol w="1606550">
                  <a:extLst>
                    <a:ext uri="{9D8B030D-6E8A-4147-A177-3AD203B41FA5}">
                      <a16:colId xmlns:a16="http://schemas.microsoft.com/office/drawing/2014/main" val="20000"/>
                    </a:ext>
                  </a:extLst>
                </a:gridCol>
                <a:gridCol w="16457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IN" sz="1200"/>
                        <a:t>Category</a:t>
                      </a:r>
                      <a:endParaRPr sz="1200"/>
                    </a:p>
                  </a:txBody>
                  <a:tcPr marL="91450" marR="91450" marT="45725" marB="45725"/>
                </a:tc>
                <a:tc>
                  <a:txBody>
                    <a:bodyPr/>
                    <a:lstStyle/>
                    <a:p>
                      <a:pPr marL="0" marR="0" lvl="0" indent="0" algn="l" rtl="0">
                        <a:spcBef>
                          <a:spcPts val="0"/>
                        </a:spcBef>
                        <a:spcAft>
                          <a:spcPts val="0"/>
                        </a:spcAft>
                        <a:buNone/>
                      </a:pPr>
                      <a:r>
                        <a:rPr lang="en-IN" sz="1200"/>
                        <a:t>Unique Strings</a:t>
                      </a:r>
                      <a:endParaRPr sz="12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IN" sz="1200"/>
                        <a:t>Noun</a:t>
                      </a:r>
                      <a:endParaRPr sz="1200"/>
                    </a:p>
                  </a:txBody>
                  <a:tcPr marL="91450" marR="91450" marT="45725" marB="45725"/>
                </a:tc>
                <a:tc>
                  <a:txBody>
                    <a:bodyPr/>
                    <a:lstStyle/>
                    <a:p>
                      <a:pPr marL="0" marR="0" lvl="0" indent="0" algn="l" rtl="0">
                        <a:spcBef>
                          <a:spcPts val="0"/>
                        </a:spcBef>
                        <a:spcAft>
                          <a:spcPts val="0"/>
                        </a:spcAft>
                        <a:buNone/>
                      </a:pPr>
                      <a:r>
                        <a:rPr lang="en-IN" sz="1200"/>
                        <a:t>117,798</a:t>
                      </a:r>
                      <a:endParaRPr sz="12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IN" sz="1200"/>
                        <a:t>Verb</a:t>
                      </a:r>
                      <a:endParaRPr sz="1200"/>
                    </a:p>
                  </a:txBody>
                  <a:tcPr marL="91450" marR="91450" marT="45725" marB="45725"/>
                </a:tc>
                <a:tc>
                  <a:txBody>
                    <a:bodyPr/>
                    <a:lstStyle/>
                    <a:p>
                      <a:pPr marL="0" marR="0" lvl="0" indent="0" algn="l" rtl="0">
                        <a:spcBef>
                          <a:spcPts val="0"/>
                        </a:spcBef>
                        <a:spcAft>
                          <a:spcPts val="0"/>
                        </a:spcAft>
                        <a:buNone/>
                      </a:pPr>
                      <a:r>
                        <a:rPr lang="en-IN" sz="1200"/>
                        <a:t>11,529</a:t>
                      </a:r>
                      <a:endParaRPr sz="12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IN" sz="1200"/>
                        <a:t>Adjective</a:t>
                      </a:r>
                      <a:endParaRPr sz="1200"/>
                    </a:p>
                  </a:txBody>
                  <a:tcPr marL="91450" marR="91450" marT="45725" marB="45725"/>
                </a:tc>
                <a:tc>
                  <a:txBody>
                    <a:bodyPr/>
                    <a:lstStyle/>
                    <a:p>
                      <a:pPr marL="0" marR="0" lvl="0" indent="0" algn="l" rtl="0">
                        <a:spcBef>
                          <a:spcPts val="0"/>
                        </a:spcBef>
                        <a:spcAft>
                          <a:spcPts val="0"/>
                        </a:spcAft>
                        <a:buNone/>
                      </a:pPr>
                      <a:r>
                        <a:rPr lang="en-IN" sz="1200"/>
                        <a:t>22,479</a:t>
                      </a:r>
                      <a:endParaRPr sz="12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IN" sz="1200"/>
                        <a:t>Adverb</a:t>
                      </a:r>
                      <a:endParaRPr sz="1200"/>
                    </a:p>
                  </a:txBody>
                  <a:tcPr marL="91450" marR="91450" marT="45725" marB="45725"/>
                </a:tc>
                <a:tc>
                  <a:txBody>
                    <a:bodyPr/>
                    <a:lstStyle/>
                    <a:p>
                      <a:pPr marL="0" marR="0" lvl="0" indent="0" algn="l" rtl="0">
                        <a:spcBef>
                          <a:spcPts val="0"/>
                        </a:spcBef>
                        <a:spcAft>
                          <a:spcPts val="0"/>
                        </a:spcAft>
                        <a:buNone/>
                      </a:pPr>
                      <a:r>
                        <a:rPr lang="en-IN" sz="1200"/>
                        <a:t>4,481</a:t>
                      </a:r>
                      <a:endParaRPr sz="1200"/>
                    </a:p>
                  </a:txBody>
                  <a:tcPr marL="91450" marR="91450" marT="45725" marB="45725"/>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3"/>
          <p:cNvSpPr txBox="1">
            <a:spLocks noGrp="1"/>
          </p:cNvSpPr>
          <p:nvPr>
            <p:ph type="title"/>
          </p:nvPr>
        </p:nvSpPr>
        <p:spPr>
          <a:xfrm>
            <a:off x="742950" y="27893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a:t>WordNet  </a:t>
            </a:r>
            <a:endParaRPr sz="2000"/>
          </a:p>
        </p:txBody>
      </p:sp>
      <p:sp>
        <p:nvSpPr>
          <p:cNvPr id="279" name="Google Shape;279;p23"/>
          <p:cNvSpPr txBox="1">
            <a:spLocks noGrp="1"/>
          </p:cNvSpPr>
          <p:nvPr>
            <p:ph type="body" idx="1"/>
          </p:nvPr>
        </p:nvSpPr>
        <p:spPr>
          <a:xfrm>
            <a:off x="558123" y="1010646"/>
            <a:ext cx="8313501" cy="2657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020"/>
              <a:buNone/>
            </a:pPr>
            <a:r>
              <a:rPr lang="en-IN" sz="1200" b="1"/>
              <a:t>Bass</a:t>
            </a:r>
            <a:endParaRPr/>
          </a:p>
          <a:p>
            <a:pPr marL="0" lvl="0" indent="0" algn="l" rtl="0">
              <a:spcBef>
                <a:spcPts val="240"/>
              </a:spcBef>
              <a:spcAft>
                <a:spcPts val="0"/>
              </a:spcAft>
              <a:buSzPts val="1020"/>
              <a:buNone/>
            </a:pPr>
            <a:r>
              <a:rPr lang="en-IN" sz="1200" b="1"/>
              <a:t>Noun</a:t>
            </a:r>
            <a:endParaRPr sz="1200" b="1"/>
          </a:p>
          <a:p>
            <a:pPr marL="182880" lvl="0" indent="-182880" algn="l" rtl="0">
              <a:spcBef>
                <a:spcPts val="240"/>
              </a:spcBef>
              <a:spcAft>
                <a:spcPts val="0"/>
              </a:spcAft>
              <a:buSzPts val="1020"/>
              <a:buChar char="•"/>
            </a:pPr>
            <a:r>
              <a:rPr lang="en-IN" sz="1200" u="sng">
                <a:solidFill>
                  <a:schemeClr val="hlink"/>
                </a:solidFill>
                <a:hlinkClick r:id="rId3"/>
              </a:rPr>
              <a:t>S:</a:t>
            </a:r>
            <a:r>
              <a:rPr lang="en-IN" sz="1200"/>
              <a:t> (n) </a:t>
            </a:r>
            <a:r>
              <a:rPr lang="en-IN" sz="1200" b="1"/>
              <a:t>bass</a:t>
            </a:r>
            <a:r>
              <a:rPr lang="en-IN" sz="1200"/>
              <a:t> (the lowest part of the musical range)</a:t>
            </a:r>
            <a:endParaRPr/>
          </a:p>
          <a:p>
            <a:pPr marL="182880" lvl="0" indent="-182880" algn="l" rtl="0">
              <a:spcBef>
                <a:spcPts val="240"/>
              </a:spcBef>
              <a:spcAft>
                <a:spcPts val="0"/>
              </a:spcAft>
              <a:buSzPts val="1020"/>
              <a:buChar char="•"/>
            </a:pPr>
            <a:r>
              <a:rPr lang="en-IN" sz="1200" u="sng">
                <a:solidFill>
                  <a:schemeClr val="hlink"/>
                </a:solidFill>
                <a:hlinkClick r:id="rId4"/>
              </a:rPr>
              <a:t>S:</a:t>
            </a:r>
            <a:r>
              <a:rPr lang="en-IN" sz="1200"/>
              <a:t> (n) </a:t>
            </a:r>
            <a:r>
              <a:rPr lang="en-IN" sz="1200" b="1"/>
              <a:t>bass</a:t>
            </a:r>
            <a:r>
              <a:rPr lang="en-IN" sz="1200"/>
              <a:t>, </a:t>
            </a:r>
            <a:r>
              <a:rPr lang="en-IN" sz="1200" u="sng">
                <a:solidFill>
                  <a:schemeClr val="hlink"/>
                </a:solidFill>
                <a:hlinkClick r:id="rId5"/>
              </a:rPr>
              <a:t>bass part</a:t>
            </a:r>
            <a:r>
              <a:rPr lang="en-IN" sz="1200"/>
              <a:t> (the lowest part in polyphonic music)</a:t>
            </a:r>
            <a:endParaRPr/>
          </a:p>
          <a:p>
            <a:pPr marL="182880" lvl="0" indent="-182880" algn="l" rtl="0">
              <a:spcBef>
                <a:spcPts val="240"/>
              </a:spcBef>
              <a:spcAft>
                <a:spcPts val="0"/>
              </a:spcAft>
              <a:buSzPts val="1020"/>
              <a:buChar char="•"/>
            </a:pPr>
            <a:r>
              <a:rPr lang="en-IN" sz="1200" u="sng">
                <a:solidFill>
                  <a:schemeClr val="hlink"/>
                </a:solidFill>
                <a:hlinkClick r:id="rId6"/>
              </a:rPr>
              <a:t>S:</a:t>
            </a:r>
            <a:r>
              <a:rPr lang="en-IN" sz="1200"/>
              <a:t> (n) </a:t>
            </a:r>
            <a:r>
              <a:rPr lang="en-IN" sz="1200" b="1"/>
              <a:t>bass</a:t>
            </a:r>
            <a:r>
              <a:rPr lang="en-IN" sz="1200"/>
              <a:t>, </a:t>
            </a:r>
            <a:r>
              <a:rPr lang="en-IN" sz="1200" u="sng">
                <a:solidFill>
                  <a:schemeClr val="hlink"/>
                </a:solidFill>
                <a:hlinkClick r:id="rId7"/>
              </a:rPr>
              <a:t>basso</a:t>
            </a:r>
            <a:r>
              <a:rPr lang="en-IN" sz="1200"/>
              <a:t> (an adult male singer with the lowest voice)</a:t>
            </a:r>
            <a:endParaRPr/>
          </a:p>
          <a:p>
            <a:pPr marL="182880" lvl="0" indent="-182880" algn="l" rtl="0">
              <a:spcBef>
                <a:spcPts val="240"/>
              </a:spcBef>
              <a:spcAft>
                <a:spcPts val="0"/>
              </a:spcAft>
              <a:buSzPts val="1020"/>
              <a:buChar char="•"/>
            </a:pPr>
            <a:r>
              <a:rPr lang="en-IN" sz="1200" u="sng">
                <a:solidFill>
                  <a:schemeClr val="hlink"/>
                </a:solidFill>
                <a:hlinkClick r:id="rId8"/>
              </a:rPr>
              <a:t>S:</a:t>
            </a:r>
            <a:r>
              <a:rPr lang="en-IN" sz="1200"/>
              <a:t> (n) </a:t>
            </a:r>
            <a:r>
              <a:rPr lang="en-IN" sz="1200" u="sng">
                <a:solidFill>
                  <a:schemeClr val="hlink"/>
                </a:solidFill>
                <a:hlinkClick r:id="rId9"/>
              </a:rPr>
              <a:t>sea bass</a:t>
            </a:r>
            <a:r>
              <a:rPr lang="en-IN" sz="1200"/>
              <a:t>, </a:t>
            </a:r>
            <a:r>
              <a:rPr lang="en-IN" sz="1200" b="1"/>
              <a:t>bass</a:t>
            </a:r>
            <a:r>
              <a:rPr lang="en-IN" sz="1200"/>
              <a:t> (the lean flesh of a saltwater fish of the family Serranidae)</a:t>
            </a:r>
            <a:endParaRPr/>
          </a:p>
          <a:p>
            <a:pPr marL="182880" lvl="0" indent="-182880" algn="l" rtl="0">
              <a:spcBef>
                <a:spcPts val="240"/>
              </a:spcBef>
              <a:spcAft>
                <a:spcPts val="0"/>
              </a:spcAft>
              <a:buSzPts val="1020"/>
              <a:buChar char="•"/>
            </a:pPr>
            <a:r>
              <a:rPr lang="en-IN" sz="1200" u="sng">
                <a:solidFill>
                  <a:schemeClr val="hlink"/>
                </a:solidFill>
                <a:hlinkClick r:id="rId10"/>
              </a:rPr>
              <a:t>S:</a:t>
            </a:r>
            <a:r>
              <a:rPr lang="en-IN" sz="1200"/>
              <a:t> (n) </a:t>
            </a:r>
            <a:r>
              <a:rPr lang="en-IN" sz="1200" u="sng">
                <a:solidFill>
                  <a:schemeClr val="hlink"/>
                </a:solidFill>
                <a:hlinkClick r:id="rId11"/>
              </a:rPr>
              <a:t>freshwater bass</a:t>
            </a:r>
            <a:r>
              <a:rPr lang="en-IN" sz="1200"/>
              <a:t>, </a:t>
            </a:r>
            <a:r>
              <a:rPr lang="en-IN" sz="1200" b="1"/>
              <a:t>bass</a:t>
            </a:r>
            <a:r>
              <a:rPr lang="en-IN" sz="1200"/>
              <a:t> (any of various North American freshwater fish with lean flesh (especially of the genus Micropterus))</a:t>
            </a:r>
            <a:endParaRPr/>
          </a:p>
          <a:p>
            <a:pPr marL="182880" lvl="0" indent="-182880" algn="l" rtl="0">
              <a:spcBef>
                <a:spcPts val="240"/>
              </a:spcBef>
              <a:spcAft>
                <a:spcPts val="0"/>
              </a:spcAft>
              <a:buSzPts val="1020"/>
              <a:buChar char="•"/>
            </a:pPr>
            <a:r>
              <a:rPr lang="en-IN" sz="1200" u="sng">
                <a:solidFill>
                  <a:schemeClr val="hlink"/>
                </a:solidFill>
                <a:hlinkClick r:id="rId12"/>
              </a:rPr>
              <a:t>S:</a:t>
            </a:r>
            <a:r>
              <a:rPr lang="en-IN" sz="1200"/>
              <a:t> (n) </a:t>
            </a:r>
            <a:r>
              <a:rPr lang="en-IN" sz="1200" b="1"/>
              <a:t>bass</a:t>
            </a:r>
            <a:r>
              <a:rPr lang="en-IN" sz="1200"/>
              <a:t>, </a:t>
            </a:r>
            <a:r>
              <a:rPr lang="en-IN" sz="1200" u="sng">
                <a:solidFill>
                  <a:schemeClr val="hlink"/>
                </a:solidFill>
                <a:hlinkClick r:id="rId13"/>
              </a:rPr>
              <a:t>bass voice</a:t>
            </a:r>
            <a:r>
              <a:rPr lang="en-IN" sz="1200"/>
              <a:t>, </a:t>
            </a:r>
            <a:r>
              <a:rPr lang="en-IN" sz="1200" u="sng">
                <a:solidFill>
                  <a:schemeClr val="hlink"/>
                </a:solidFill>
                <a:hlinkClick r:id="rId7"/>
              </a:rPr>
              <a:t>basso</a:t>
            </a:r>
            <a:r>
              <a:rPr lang="en-IN" sz="1200"/>
              <a:t> (the lowest adult male singing voice)</a:t>
            </a:r>
            <a:endParaRPr/>
          </a:p>
          <a:p>
            <a:pPr marL="182880" lvl="0" indent="-182880" algn="l" rtl="0">
              <a:spcBef>
                <a:spcPts val="240"/>
              </a:spcBef>
              <a:spcAft>
                <a:spcPts val="0"/>
              </a:spcAft>
              <a:buSzPts val="1020"/>
              <a:buChar char="•"/>
            </a:pPr>
            <a:r>
              <a:rPr lang="en-IN" sz="1200" u="sng">
                <a:solidFill>
                  <a:schemeClr val="hlink"/>
                </a:solidFill>
                <a:hlinkClick r:id="rId14"/>
              </a:rPr>
              <a:t>S:</a:t>
            </a:r>
            <a:r>
              <a:rPr lang="en-IN" sz="1200"/>
              <a:t> (n) </a:t>
            </a:r>
            <a:r>
              <a:rPr lang="en-IN" sz="1200" b="1"/>
              <a:t>bass</a:t>
            </a:r>
            <a:r>
              <a:rPr lang="en-IN" sz="1200"/>
              <a:t> (the member with the lowest range of a family of musical instruments)</a:t>
            </a:r>
            <a:endParaRPr/>
          </a:p>
          <a:p>
            <a:pPr marL="182880" lvl="0" indent="-182880" algn="l" rtl="0">
              <a:spcBef>
                <a:spcPts val="240"/>
              </a:spcBef>
              <a:spcAft>
                <a:spcPts val="0"/>
              </a:spcAft>
              <a:buSzPts val="1020"/>
              <a:buChar char="•"/>
            </a:pPr>
            <a:r>
              <a:rPr lang="en-IN" sz="1200" u="sng">
                <a:solidFill>
                  <a:schemeClr val="hlink"/>
                </a:solidFill>
                <a:hlinkClick r:id="rId15"/>
              </a:rPr>
              <a:t>S:</a:t>
            </a:r>
            <a:r>
              <a:rPr lang="en-IN" sz="1200"/>
              <a:t> (n) </a:t>
            </a:r>
            <a:r>
              <a:rPr lang="en-IN" sz="1200" b="1"/>
              <a:t>bass</a:t>
            </a:r>
            <a:r>
              <a:rPr lang="en-IN" sz="1200"/>
              <a:t> (nontechnical name for any of numerous edible marine and freshwater spiny-finned fishes)</a:t>
            </a:r>
            <a:endParaRPr/>
          </a:p>
          <a:p>
            <a:pPr marL="182880" lvl="0" indent="-118109" algn="l" rtl="0">
              <a:spcBef>
                <a:spcPts val="240"/>
              </a:spcBef>
              <a:spcAft>
                <a:spcPts val="0"/>
              </a:spcAft>
              <a:buSzPts val="1020"/>
              <a:buNone/>
            </a:pPr>
            <a:endParaRPr sz="1200" b="1"/>
          </a:p>
          <a:p>
            <a:pPr marL="0" lvl="0" indent="0" algn="l" rtl="0">
              <a:spcBef>
                <a:spcPts val="240"/>
              </a:spcBef>
              <a:spcAft>
                <a:spcPts val="0"/>
              </a:spcAft>
              <a:buSzPts val="1020"/>
              <a:buNone/>
            </a:pPr>
            <a:r>
              <a:rPr lang="en-IN" sz="1200" b="1"/>
              <a:t>Adjective</a:t>
            </a:r>
            <a:endParaRPr sz="1200" b="1"/>
          </a:p>
          <a:p>
            <a:pPr marL="182880" lvl="0" indent="-182880" algn="l" rtl="0">
              <a:spcBef>
                <a:spcPts val="240"/>
              </a:spcBef>
              <a:spcAft>
                <a:spcPts val="0"/>
              </a:spcAft>
              <a:buSzPts val="1020"/>
              <a:buChar char="•"/>
            </a:pPr>
            <a:r>
              <a:rPr lang="en-IN" sz="1200" u="sng">
                <a:solidFill>
                  <a:schemeClr val="hlink"/>
                </a:solidFill>
                <a:hlinkClick r:id="rId16"/>
              </a:rPr>
              <a:t>S:</a:t>
            </a:r>
            <a:r>
              <a:rPr lang="en-IN" sz="1200"/>
              <a:t> (adj) </a:t>
            </a:r>
            <a:r>
              <a:rPr lang="en-IN" sz="1200" b="1"/>
              <a:t>bass</a:t>
            </a:r>
            <a:r>
              <a:rPr lang="en-IN" sz="1200"/>
              <a:t>, </a:t>
            </a:r>
            <a:r>
              <a:rPr lang="en-IN" sz="1200" u="sng">
                <a:solidFill>
                  <a:schemeClr val="hlink"/>
                </a:solidFill>
                <a:hlinkClick r:id="rId17"/>
              </a:rPr>
              <a:t>deep</a:t>
            </a:r>
            <a:r>
              <a:rPr lang="en-IN" sz="1200"/>
              <a:t> (having or denoting a low vocal or instrumental range) </a:t>
            </a:r>
            <a:r>
              <a:rPr lang="en-IN" sz="1200" i="1"/>
              <a:t>"a deep voice"; "a bass voice is lower than a baritone voice"; "a bass clarinet"</a:t>
            </a:r>
            <a:endParaRPr sz="1200"/>
          </a:p>
          <a:p>
            <a:pPr marL="182880" lvl="0" indent="-118109" algn="l" rtl="0">
              <a:spcBef>
                <a:spcPts val="240"/>
              </a:spcBef>
              <a:spcAft>
                <a:spcPts val="0"/>
              </a:spcAft>
              <a:buSzPts val="1020"/>
              <a:buNone/>
            </a:pPr>
            <a:endParaRPr sz="120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4"/>
          <p:cNvSpPr txBox="1">
            <a:spLocks noGrp="1"/>
          </p:cNvSpPr>
          <p:nvPr>
            <p:ph type="title"/>
          </p:nvPr>
        </p:nvSpPr>
        <p:spPr>
          <a:xfrm>
            <a:off x="742950" y="27893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a:t>WordNet  </a:t>
            </a:r>
            <a:endParaRPr sz="2000"/>
          </a:p>
        </p:txBody>
      </p:sp>
      <p:sp>
        <p:nvSpPr>
          <p:cNvPr id="286" name="Google Shape;286;p24"/>
          <p:cNvSpPr txBox="1">
            <a:spLocks noGrp="1"/>
          </p:cNvSpPr>
          <p:nvPr>
            <p:ph type="body" idx="1"/>
          </p:nvPr>
        </p:nvSpPr>
        <p:spPr>
          <a:xfrm>
            <a:off x="665128" y="903642"/>
            <a:ext cx="8216225" cy="2657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020"/>
              <a:buNone/>
            </a:pPr>
            <a:r>
              <a:rPr lang="en-IN" sz="1200" b="1"/>
              <a:t>Cricket</a:t>
            </a:r>
            <a:endParaRPr/>
          </a:p>
          <a:p>
            <a:pPr marL="0" lvl="0" indent="0" algn="l" rtl="0">
              <a:spcBef>
                <a:spcPts val="240"/>
              </a:spcBef>
              <a:spcAft>
                <a:spcPts val="0"/>
              </a:spcAft>
              <a:buSzPts val="1020"/>
              <a:buNone/>
            </a:pPr>
            <a:r>
              <a:rPr lang="en-IN" sz="1200" b="1"/>
              <a:t>Noun</a:t>
            </a:r>
            <a:endParaRPr sz="1200" b="1"/>
          </a:p>
          <a:p>
            <a:pPr marL="182880" lvl="0" indent="-182880" algn="l" rtl="0">
              <a:spcBef>
                <a:spcPts val="240"/>
              </a:spcBef>
              <a:spcAft>
                <a:spcPts val="0"/>
              </a:spcAft>
              <a:buSzPts val="1020"/>
              <a:buChar char="•"/>
            </a:pPr>
            <a:r>
              <a:rPr lang="en-IN" sz="1200" u="sng">
                <a:solidFill>
                  <a:schemeClr val="hlink"/>
                </a:solidFill>
                <a:hlinkClick r:id="rId3"/>
              </a:rPr>
              <a:t>S:</a:t>
            </a:r>
            <a:r>
              <a:rPr lang="en-IN" sz="1200"/>
              <a:t> (n) </a:t>
            </a:r>
            <a:r>
              <a:rPr lang="en-IN" sz="1200" b="1"/>
              <a:t>cricket</a:t>
            </a:r>
            <a:r>
              <a:rPr lang="en-IN" sz="1200"/>
              <a:t> (leaping insect; male makes chirping noises by rubbing the forewings together)</a:t>
            </a:r>
            <a:endParaRPr/>
          </a:p>
          <a:p>
            <a:pPr marL="182880" lvl="0" indent="-182880" algn="l" rtl="0">
              <a:spcBef>
                <a:spcPts val="240"/>
              </a:spcBef>
              <a:spcAft>
                <a:spcPts val="0"/>
              </a:spcAft>
              <a:buSzPts val="1020"/>
              <a:buChar char="•"/>
            </a:pPr>
            <a:r>
              <a:rPr lang="en-IN" sz="1200" u="sng">
                <a:solidFill>
                  <a:schemeClr val="hlink"/>
                </a:solidFill>
                <a:hlinkClick r:id="rId4"/>
              </a:rPr>
              <a:t>S:</a:t>
            </a:r>
            <a:r>
              <a:rPr lang="en-IN" sz="1200"/>
              <a:t> (n) </a:t>
            </a:r>
            <a:r>
              <a:rPr lang="en-IN" sz="1200" b="1"/>
              <a:t>cricket</a:t>
            </a:r>
            <a:r>
              <a:rPr lang="en-IN" sz="1200"/>
              <a:t> (a game played with a ball and bat by two teams of 11 players; teams take turns trying to score runs)</a:t>
            </a:r>
            <a:endParaRPr/>
          </a:p>
          <a:p>
            <a:pPr marL="182880" lvl="0" indent="-118109" algn="l" rtl="0">
              <a:spcBef>
                <a:spcPts val="240"/>
              </a:spcBef>
              <a:spcAft>
                <a:spcPts val="0"/>
              </a:spcAft>
              <a:buSzPts val="1020"/>
              <a:buNone/>
            </a:pPr>
            <a:endParaRPr sz="1200" b="1"/>
          </a:p>
          <a:p>
            <a:pPr marL="0" lvl="0" indent="0" algn="l" rtl="0">
              <a:spcBef>
                <a:spcPts val="240"/>
              </a:spcBef>
              <a:spcAft>
                <a:spcPts val="0"/>
              </a:spcAft>
              <a:buSzPts val="1020"/>
              <a:buNone/>
            </a:pPr>
            <a:r>
              <a:rPr lang="en-IN" sz="1200" b="1"/>
              <a:t>Verb</a:t>
            </a:r>
            <a:endParaRPr sz="1200" b="1"/>
          </a:p>
          <a:p>
            <a:pPr marL="182880" lvl="0" indent="-182880" algn="l" rtl="0">
              <a:spcBef>
                <a:spcPts val="240"/>
              </a:spcBef>
              <a:spcAft>
                <a:spcPts val="0"/>
              </a:spcAft>
              <a:buSzPts val="1020"/>
              <a:buChar char="•"/>
            </a:pPr>
            <a:r>
              <a:rPr lang="en-IN" sz="1200" u="sng">
                <a:solidFill>
                  <a:schemeClr val="hlink"/>
                </a:solidFill>
                <a:hlinkClick r:id="rId5"/>
              </a:rPr>
              <a:t>S:</a:t>
            </a:r>
            <a:r>
              <a:rPr lang="en-IN" sz="1200"/>
              <a:t> (v) </a:t>
            </a:r>
            <a:r>
              <a:rPr lang="en-IN" sz="1200" b="1"/>
              <a:t>cricket</a:t>
            </a:r>
            <a:r>
              <a:rPr lang="en-IN" sz="1200"/>
              <a:t> (play cricket)</a:t>
            </a:r>
            <a:endParaRPr/>
          </a:p>
          <a:p>
            <a:pPr marL="182880" lvl="0" indent="-118109" algn="l" rtl="0">
              <a:spcBef>
                <a:spcPts val="240"/>
              </a:spcBef>
              <a:spcAft>
                <a:spcPts val="0"/>
              </a:spcAft>
              <a:buSzPts val="1020"/>
              <a:buNone/>
            </a:pPr>
            <a:endParaRPr sz="1200"/>
          </a:p>
        </p:txBody>
      </p:sp>
      <p:sp>
        <p:nvSpPr>
          <p:cNvPr id="287" name="Google Shape;287;p24"/>
          <p:cNvSpPr/>
          <p:nvPr/>
        </p:nvSpPr>
        <p:spPr>
          <a:xfrm>
            <a:off x="671208" y="2873946"/>
            <a:ext cx="8180962" cy="1600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a:solidFill>
                  <a:schemeClr val="dk1"/>
                </a:solidFill>
                <a:latin typeface="Arial"/>
                <a:ea typeface="Arial"/>
                <a:cs typeface="Arial"/>
                <a:sym typeface="Arial"/>
              </a:rPr>
              <a:t>How is sense defined in WordNet ???</a:t>
            </a:r>
            <a:endParaRPr/>
          </a:p>
          <a:p>
            <a:pPr marL="0" marR="0" lvl="0" indent="0" algn="l" rtl="0">
              <a:spcBef>
                <a:spcPts val="0"/>
              </a:spcBef>
              <a:spcAft>
                <a:spcPts val="0"/>
              </a:spcAft>
              <a:buNone/>
            </a:pPr>
            <a:endParaRPr sz="1400" b="1">
              <a:solidFill>
                <a:schemeClr val="dk1"/>
              </a:solidFill>
              <a:latin typeface="Arial"/>
              <a:ea typeface="Arial"/>
              <a:cs typeface="Arial"/>
              <a:sym typeface="Arial"/>
            </a:endParaRPr>
          </a:p>
          <a:p>
            <a:pPr marL="0" marR="0" lvl="0" indent="0" algn="l" rtl="0">
              <a:spcBef>
                <a:spcPts val="0"/>
              </a:spcBef>
              <a:spcAft>
                <a:spcPts val="0"/>
              </a:spcAft>
              <a:buNone/>
            </a:pPr>
            <a:r>
              <a:rPr lang="en-IN" sz="1400" b="1">
                <a:solidFill>
                  <a:schemeClr val="dk1"/>
                </a:solidFill>
                <a:latin typeface="Arial"/>
                <a:ea typeface="Arial"/>
                <a:cs typeface="Arial"/>
                <a:sym typeface="Arial"/>
              </a:rPr>
              <a:t>Each word in WordNet has at least one sense</a:t>
            </a:r>
            <a:endParaRPr/>
          </a:p>
          <a:p>
            <a:pPr marL="0" marR="0" lvl="0" indent="0" algn="l" rtl="0">
              <a:spcBef>
                <a:spcPts val="0"/>
              </a:spcBef>
              <a:spcAft>
                <a:spcPts val="0"/>
              </a:spcAft>
              <a:buNone/>
            </a:pPr>
            <a:r>
              <a:rPr lang="en-IN" sz="1400" b="1">
                <a:solidFill>
                  <a:schemeClr val="dk1"/>
                </a:solidFill>
                <a:latin typeface="Arial"/>
                <a:ea typeface="Arial"/>
                <a:cs typeface="Arial"/>
                <a:sym typeface="Arial"/>
              </a:rPr>
              <a:t>• The </a:t>
            </a:r>
            <a:r>
              <a:rPr lang="en-IN" sz="1400" b="1">
                <a:solidFill>
                  <a:srgbClr val="0070C0"/>
                </a:solidFill>
                <a:latin typeface="Arial"/>
                <a:ea typeface="Arial"/>
                <a:cs typeface="Arial"/>
                <a:sym typeface="Arial"/>
              </a:rPr>
              <a:t>synset (synonym set),</a:t>
            </a:r>
            <a:r>
              <a:rPr lang="en-IN" sz="1400" b="1">
                <a:solidFill>
                  <a:srgbClr val="00B050"/>
                </a:solidFill>
                <a:latin typeface="Arial"/>
                <a:ea typeface="Arial"/>
                <a:cs typeface="Arial"/>
                <a:sym typeface="Arial"/>
              </a:rPr>
              <a:t> </a:t>
            </a:r>
            <a:r>
              <a:rPr lang="en-IN" sz="1400" b="1">
                <a:solidFill>
                  <a:schemeClr val="dk1"/>
                </a:solidFill>
                <a:latin typeface="Arial"/>
                <a:ea typeface="Arial"/>
                <a:cs typeface="Arial"/>
                <a:sym typeface="Arial"/>
              </a:rPr>
              <a:t>the set of near-synonyms, is a set of senses with a gloss</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IN" sz="1400">
                <a:solidFill>
                  <a:schemeClr val="dk1"/>
                </a:solidFill>
                <a:latin typeface="Arial"/>
                <a:ea typeface="Arial"/>
                <a:cs typeface="Arial"/>
                <a:sym typeface="Arial"/>
              </a:rPr>
              <a:t>Key: "S:" = Show Synset (semantic) relations, "W:" = Show Word (lexical) relations</a:t>
            </a:r>
            <a:endParaRPr/>
          </a:p>
          <a:p>
            <a:pPr marL="0" marR="0" lvl="0" indent="0" algn="l" rtl="0">
              <a:spcBef>
                <a:spcPts val="0"/>
              </a:spcBef>
              <a:spcAft>
                <a:spcPts val="0"/>
              </a:spcAft>
              <a:buNone/>
            </a:pPr>
            <a:r>
              <a:rPr lang="en-IN" sz="1400">
                <a:solidFill>
                  <a:schemeClr val="dk1"/>
                </a:solidFill>
                <a:latin typeface="Arial"/>
                <a:ea typeface="Arial"/>
                <a:cs typeface="Arial"/>
                <a:sym typeface="Arial"/>
              </a:rPr>
              <a:t>Display options for sense: (gloss) "an example sentence"</a:t>
            </a:r>
            <a:endParaRP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742950" y="27893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a:t>Senses and Synsets in WordNet</a:t>
            </a:r>
            <a:r>
              <a:rPr lang="en-IN" sz="2000"/>
              <a:t> </a:t>
            </a:r>
            <a:endParaRPr sz="2000"/>
          </a:p>
        </p:txBody>
      </p:sp>
      <p:sp>
        <p:nvSpPr>
          <p:cNvPr id="294" name="Google Shape;294;p25"/>
          <p:cNvSpPr txBox="1">
            <a:spLocks noGrp="1"/>
          </p:cNvSpPr>
          <p:nvPr>
            <p:ph type="body" idx="1"/>
          </p:nvPr>
        </p:nvSpPr>
        <p:spPr>
          <a:xfrm>
            <a:off x="665128" y="903642"/>
            <a:ext cx="8216225" cy="2657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020"/>
              <a:buNone/>
            </a:pPr>
            <a:r>
              <a:rPr lang="en-IN" sz="1200" b="1"/>
              <a:t>• Example: </a:t>
            </a:r>
            <a:r>
              <a:rPr lang="en-IN" sz="1200" b="1">
                <a:solidFill>
                  <a:srgbClr val="00B050"/>
                </a:solidFill>
              </a:rPr>
              <a:t>chump</a:t>
            </a:r>
            <a:r>
              <a:rPr lang="en-IN" sz="1200" b="1"/>
              <a:t> as a noun with the </a:t>
            </a:r>
            <a:r>
              <a:rPr lang="en-IN" sz="1200" b="1">
                <a:solidFill>
                  <a:srgbClr val="00B050"/>
                </a:solidFill>
              </a:rPr>
              <a:t>gloss</a:t>
            </a:r>
            <a:r>
              <a:rPr lang="en-IN" sz="1200" b="1"/>
              <a:t>:</a:t>
            </a:r>
            <a:endParaRPr/>
          </a:p>
          <a:p>
            <a:pPr marL="0" lvl="0" indent="0" algn="l" rtl="0">
              <a:spcBef>
                <a:spcPts val="240"/>
              </a:spcBef>
              <a:spcAft>
                <a:spcPts val="0"/>
              </a:spcAft>
              <a:buSzPts val="1020"/>
              <a:buNone/>
            </a:pPr>
            <a:r>
              <a:rPr lang="en-IN" sz="1200" b="1"/>
              <a:t>“a person who is gullible and easy to take advantage of”</a:t>
            </a:r>
            <a:endParaRPr/>
          </a:p>
          <a:p>
            <a:pPr marL="0" lvl="0" indent="0" algn="l" rtl="0">
              <a:spcBef>
                <a:spcPts val="240"/>
              </a:spcBef>
              <a:spcAft>
                <a:spcPts val="0"/>
              </a:spcAft>
              <a:buSzPts val="1020"/>
              <a:buNone/>
            </a:pPr>
            <a:r>
              <a:rPr lang="en-IN" sz="1200" b="1"/>
              <a:t>• This sense of “chump” is shared by 9 words:</a:t>
            </a:r>
            <a:endParaRPr/>
          </a:p>
          <a:p>
            <a:pPr marL="0" lvl="0" indent="0" algn="l" rtl="0">
              <a:spcBef>
                <a:spcPts val="240"/>
              </a:spcBef>
              <a:spcAft>
                <a:spcPts val="0"/>
              </a:spcAft>
              <a:buSzPts val="1020"/>
              <a:buNone/>
            </a:pPr>
            <a:r>
              <a:rPr lang="en-IN" sz="1200" b="1"/>
              <a:t>chump</a:t>
            </a:r>
            <a:r>
              <a:rPr lang="en-IN" sz="1200" b="1" baseline="30000"/>
              <a:t>1</a:t>
            </a:r>
            <a:r>
              <a:rPr lang="en-IN" sz="1200" b="1"/>
              <a:t>, fool</a:t>
            </a:r>
            <a:r>
              <a:rPr lang="en-IN" sz="1200" b="1" baseline="30000"/>
              <a:t>2</a:t>
            </a:r>
            <a:r>
              <a:rPr lang="en-IN" sz="1200" b="1"/>
              <a:t>, gull</a:t>
            </a:r>
            <a:r>
              <a:rPr lang="en-IN" sz="1200" b="1" baseline="30000"/>
              <a:t>1</a:t>
            </a:r>
            <a:r>
              <a:rPr lang="en-IN" sz="1200" b="1"/>
              <a:t>, mark</a:t>
            </a:r>
            <a:r>
              <a:rPr lang="en-IN" sz="1200" b="1" baseline="30000"/>
              <a:t>9</a:t>
            </a:r>
            <a:r>
              <a:rPr lang="en-IN" sz="1200" b="1"/>
              <a:t>, patsy</a:t>
            </a:r>
            <a:r>
              <a:rPr lang="en-IN" sz="1200" b="1" baseline="30000"/>
              <a:t>1</a:t>
            </a:r>
            <a:r>
              <a:rPr lang="en-IN" sz="1200" b="1"/>
              <a:t>, fall guy</a:t>
            </a:r>
            <a:r>
              <a:rPr lang="en-IN" sz="1200" b="1" baseline="30000"/>
              <a:t>1</a:t>
            </a:r>
            <a:r>
              <a:rPr lang="en-IN" sz="1200" b="1"/>
              <a:t>, sucker</a:t>
            </a:r>
            <a:r>
              <a:rPr lang="en-IN" sz="1200" b="1" baseline="30000"/>
              <a:t>1</a:t>
            </a:r>
            <a:r>
              <a:rPr lang="en-IN" sz="1200" b="1"/>
              <a:t>, soft touch</a:t>
            </a:r>
            <a:r>
              <a:rPr lang="en-IN" sz="1200" b="1" baseline="30000"/>
              <a:t>1</a:t>
            </a:r>
            <a:r>
              <a:rPr lang="en-IN" sz="1200" b="1"/>
              <a:t>, mug</a:t>
            </a:r>
            <a:r>
              <a:rPr lang="en-IN" sz="1200" b="1" baseline="30000"/>
              <a:t>2</a:t>
            </a:r>
            <a:endParaRPr/>
          </a:p>
          <a:p>
            <a:pPr marL="0" lvl="0" indent="0" algn="l" rtl="0">
              <a:spcBef>
                <a:spcPts val="240"/>
              </a:spcBef>
              <a:spcAft>
                <a:spcPts val="0"/>
              </a:spcAft>
              <a:buSzPts val="1020"/>
              <a:buNone/>
            </a:pPr>
            <a:r>
              <a:rPr lang="en-IN" sz="1200" b="1"/>
              <a:t>• All these senses have the same gloss</a:t>
            </a:r>
            <a:endParaRPr/>
          </a:p>
          <a:p>
            <a:pPr marL="0" lvl="0" indent="0" algn="l" rtl="0">
              <a:spcBef>
                <a:spcPts val="240"/>
              </a:spcBef>
              <a:spcAft>
                <a:spcPts val="0"/>
              </a:spcAft>
              <a:buSzPts val="1020"/>
              <a:buNone/>
            </a:pPr>
            <a:endParaRPr sz="1200" b="1"/>
          </a:p>
          <a:p>
            <a:pPr marL="0" lvl="0" indent="0" algn="l" rtl="0">
              <a:spcBef>
                <a:spcPts val="240"/>
              </a:spcBef>
              <a:spcAft>
                <a:spcPts val="0"/>
              </a:spcAft>
              <a:buSzPts val="1020"/>
              <a:buNone/>
            </a:pPr>
            <a:endParaRPr sz="1200" b="1"/>
          </a:p>
          <a:p>
            <a:pPr marL="182880" lvl="0" indent="-182880" algn="l" rtl="0">
              <a:spcBef>
                <a:spcPts val="240"/>
              </a:spcBef>
              <a:spcAft>
                <a:spcPts val="0"/>
              </a:spcAft>
              <a:buSzPts val="1020"/>
              <a:buChar char="•"/>
            </a:pPr>
            <a:r>
              <a:rPr lang="en-IN" sz="1200" b="1"/>
              <a:t>Noun</a:t>
            </a:r>
            <a:endParaRPr/>
          </a:p>
          <a:p>
            <a:pPr marL="182880" lvl="0" indent="-182880" algn="l" rtl="0">
              <a:spcBef>
                <a:spcPts val="240"/>
              </a:spcBef>
              <a:spcAft>
                <a:spcPts val="0"/>
              </a:spcAft>
              <a:buSzPts val="1020"/>
              <a:buChar char="•"/>
            </a:pPr>
            <a:r>
              <a:rPr lang="en-IN" sz="1200" u="sng">
                <a:solidFill>
                  <a:schemeClr val="hlink"/>
                </a:solidFill>
                <a:hlinkClick r:id="rId3"/>
              </a:rPr>
              <a:t>S:</a:t>
            </a:r>
            <a:r>
              <a:rPr lang="en-IN" sz="1200"/>
              <a:t> (n) </a:t>
            </a:r>
            <a:r>
              <a:rPr lang="en-IN" sz="1200" u="sng">
                <a:solidFill>
                  <a:schemeClr val="hlink"/>
                </a:solidFill>
                <a:hlinkClick r:id="rId4"/>
              </a:rPr>
              <a:t>chap</a:t>
            </a:r>
            <a:r>
              <a:rPr lang="en-IN" sz="1200"/>
              <a:t>, </a:t>
            </a:r>
            <a:r>
              <a:rPr lang="en-IN" sz="1200" u="sng">
                <a:solidFill>
                  <a:schemeClr val="hlink"/>
                </a:solidFill>
                <a:hlinkClick r:id="rId5"/>
              </a:rPr>
              <a:t>fellow</a:t>
            </a:r>
            <a:r>
              <a:rPr lang="en-IN" sz="1200"/>
              <a:t>, </a:t>
            </a:r>
            <a:r>
              <a:rPr lang="en-IN" sz="1200" u="sng">
                <a:solidFill>
                  <a:schemeClr val="hlink"/>
                </a:solidFill>
                <a:hlinkClick r:id="rId6"/>
              </a:rPr>
              <a:t>feller</a:t>
            </a:r>
            <a:r>
              <a:rPr lang="en-IN" sz="1200"/>
              <a:t>, </a:t>
            </a:r>
            <a:r>
              <a:rPr lang="en-IN" sz="1200" u="sng">
                <a:solidFill>
                  <a:schemeClr val="hlink"/>
                </a:solidFill>
                <a:hlinkClick r:id="rId7"/>
              </a:rPr>
              <a:t>fella</a:t>
            </a:r>
            <a:r>
              <a:rPr lang="en-IN" sz="1200"/>
              <a:t>, </a:t>
            </a:r>
            <a:r>
              <a:rPr lang="en-IN" sz="1200" b="1"/>
              <a:t>lad</a:t>
            </a:r>
            <a:r>
              <a:rPr lang="en-IN" sz="1200"/>
              <a:t>, </a:t>
            </a:r>
            <a:r>
              <a:rPr lang="en-IN" sz="1200" u="sng">
                <a:solidFill>
                  <a:schemeClr val="hlink"/>
                </a:solidFill>
                <a:hlinkClick r:id="rId8"/>
              </a:rPr>
              <a:t>gent</a:t>
            </a:r>
            <a:r>
              <a:rPr lang="en-IN" sz="1200"/>
              <a:t>, </a:t>
            </a:r>
            <a:r>
              <a:rPr lang="en-IN" sz="1200" u="sng">
                <a:solidFill>
                  <a:schemeClr val="hlink"/>
                </a:solidFill>
                <a:hlinkClick r:id="rId9"/>
              </a:rPr>
              <a:t>blighter</a:t>
            </a:r>
            <a:r>
              <a:rPr lang="en-IN" sz="1200"/>
              <a:t>, </a:t>
            </a:r>
            <a:r>
              <a:rPr lang="en-IN" sz="1200" u="sng">
                <a:solidFill>
                  <a:schemeClr val="hlink"/>
                </a:solidFill>
                <a:hlinkClick r:id="rId10"/>
              </a:rPr>
              <a:t>cuss</a:t>
            </a:r>
            <a:r>
              <a:rPr lang="en-IN" sz="1200"/>
              <a:t>, </a:t>
            </a:r>
            <a:r>
              <a:rPr lang="en-IN" sz="1200" u="sng">
                <a:solidFill>
                  <a:schemeClr val="hlink"/>
                </a:solidFill>
                <a:hlinkClick r:id="rId11"/>
              </a:rPr>
              <a:t>bloke</a:t>
            </a:r>
            <a:r>
              <a:rPr lang="en-IN" sz="1200"/>
              <a:t> (a boy or man) </a:t>
            </a:r>
            <a:r>
              <a:rPr lang="en-IN" sz="1200" i="1"/>
              <a:t>"that chap is your host"; "there's a fellow at the door"; "he's a likable cuss"; "he's a good bloke"</a:t>
            </a:r>
            <a:endParaRPr sz="1200"/>
          </a:p>
          <a:p>
            <a:pPr marL="182880" lvl="0" indent="-182880" algn="l" rtl="0">
              <a:spcBef>
                <a:spcPts val="240"/>
              </a:spcBef>
              <a:spcAft>
                <a:spcPts val="0"/>
              </a:spcAft>
              <a:buSzPts val="1020"/>
              <a:buChar char="•"/>
            </a:pPr>
            <a:r>
              <a:rPr lang="en-IN" sz="1200" u="sng">
                <a:solidFill>
                  <a:schemeClr val="hlink"/>
                </a:solidFill>
                <a:hlinkClick r:id="rId12"/>
              </a:rPr>
              <a:t>S:</a:t>
            </a:r>
            <a:r>
              <a:rPr lang="en-IN" sz="1200"/>
              <a:t> (n) </a:t>
            </a:r>
            <a:r>
              <a:rPr lang="en-IN" sz="1200" u="sng">
                <a:solidFill>
                  <a:schemeClr val="hlink"/>
                </a:solidFill>
                <a:hlinkClick r:id="rId13"/>
              </a:rPr>
              <a:t>cub</a:t>
            </a:r>
            <a:r>
              <a:rPr lang="en-IN" sz="1200"/>
              <a:t>, </a:t>
            </a:r>
            <a:r>
              <a:rPr lang="en-IN" sz="1200" b="1"/>
              <a:t>lad</a:t>
            </a:r>
            <a:r>
              <a:rPr lang="en-IN" sz="1200"/>
              <a:t>, </a:t>
            </a:r>
            <a:r>
              <a:rPr lang="en-IN" sz="1200" u="sng">
                <a:solidFill>
                  <a:schemeClr val="hlink"/>
                </a:solidFill>
                <a:hlinkClick r:id="rId14"/>
              </a:rPr>
              <a:t>laddie</a:t>
            </a:r>
            <a:r>
              <a:rPr lang="en-IN" sz="1200"/>
              <a:t>, </a:t>
            </a:r>
            <a:r>
              <a:rPr lang="en-IN" sz="1200" u="sng">
                <a:solidFill>
                  <a:schemeClr val="hlink"/>
                </a:solidFill>
                <a:hlinkClick r:id="rId15"/>
              </a:rPr>
              <a:t>sonny</a:t>
            </a:r>
            <a:r>
              <a:rPr lang="en-IN" sz="1200"/>
              <a:t>, </a:t>
            </a:r>
            <a:r>
              <a:rPr lang="en-IN" sz="1200" u="sng">
                <a:solidFill>
                  <a:schemeClr val="hlink"/>
                </a:solidFill>
                <a:hlinkClick r:id="rId16"/>
              </a:rPr>
              <a:t>sonny boy</a:t>
            </a:r>
            <a:r>
              <a:rPr lang="en-IN" sz="1200"/>
              <a:t> (a male child (a familiar term of address to a boy))</a:t>
            </a:r>
            <a:endParaRPr/>
          </a:p>
          <a:p>
            <a:pPr marL="0" lvl="0" indent="0" algn="l" rtl="0">
              <a:spcBef>
                <a:spcPts val="240"/>
              </a:spcBef>
              <a:spcAft>
                <a:spcPts val="0"/>
              </a:spcAft>
              <a:buSzPts val="1020"/>
              <a:buNone/>
            </a:pPr>
            <a:endParaRPr sz="120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742950" y="27893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Word Sense Disambiguation</a:t>
            </a:r>
            <a:endParaRPr sz="2000" dirty="0"/>
          </a:p>
        </p:txBody>
      </p:sp>
      <p:sp>
        <p:nvSpPr>
          <p:cNvPr id="294" name="Google Shape;294;p25"/>
          <p:cNvSpPr txBox="1">
            <a:spLocks noGrp="1"/>
          </p:cNvSpPr>
          <p:nvPr>
            <p:ph type="body" idx="1"/>
          </p:nvPr>
        </p:nvSpPr>
        <p:spPr>
          <a:xfrm>
            <a:off x="742950" y="793286"/>
            <a:ext cx="8216225" cy="2657475"/>
          </a:xfrm>
          <a:prstGeom prst="rect">
            <a:avLst/>
          </a:prstGeom>
          <a:noFill/>
          <a:ln>
            <a:noFill/>
          </a:ln>
        </p:spPr>
        <p:txBody>
          <a:bodyPr spcFirstLastPara="1" wrap="square" lIns="91425" tIns="45700" rIns="91425" bIns="45700" anchor="t" anchorCtr="0">
            <a:noAutofit/>
          </a:bodyPr>
          <a:lstStyle/>
          <a:p>
            <a:pPr marL="0" lvl="0" indent="0">
              <a:spcBef>
                <a:spcPts val="0"/>
              </a:spcBef>
              <a:buSzPts val="1020"/>
              <a:buNone/>
            </a:pPr>
            <a:r>
              <a:rPr lang="en-US" sz="1200" b="1" dirty="0">
                <a:solidFill>
                  <a:srgbClr val="00B050"/>
                </a:solidFill>
              </a:rPr>
              <a:t>Word sense disambiguation</a:t>
            </a:r>
            <a:r>
              <a:rPr lang="en-US" sz="1200" dirty="0"/>
              <a:t>, in natural language processing (NLP), may be defined as the ability to determine which meaning of word is activated by the use of word in a particular context</a:t>
            </a:r>
          </a:p>
          <a:p>
            <a:pPr marL="0" lvl="0" indent="0">
              <a:spcBef>
                <a:spcPts val="0"/>
              </a:spcBef>
              <a:buSzPts val="1020"/>
              <a:buNone/>
            </a:pPr>
            <a:endParaRPr lang="en-US" sz="1200" dirty="0"/>
          </a:p>
          <a:p>
            <a:pPr marL="0" lvl="0" indent="0">
              <a:spcBef>
                <a:spcPts val="0"/>
              </a:spcBef>
              <a:buSzPts val="1020"/>
              <a:buNone/>
            </a:pPr>
            <a:r>
              <a:rPr lang="en-US" sz="1200" dirty="0"/>
              <a:t>For example, consider the two examples of the distinct sense that exist for the word “bass” − </a:t>
            </a:r>
          </a:p>
          <a:p>
            <a:pPr marL="0" lvl="0" indent="0">
              <a:spcBef>
                <a:spcPts val="0"/>
              </a:spcBef>
              <a:buSzPts val="1020"/>
              <a:buNone/>
            </a:pPr>
            <a:endParaRPr lang="en-US" sz="1200" dirty="0"/>
          </a:p>
          <a:p>
            <a:pPr fontAlgn="base">
              <a:spcBef>
                <a:spcPts val="0"/>
              </a:spcBef>
              <a:buSzPts val="1020"/>
            </a:pPr>
            <a:r>
              <a:rPr lang="en-US" sz="1200" dirty="0"/>
              <a:t>I can hear </a:t>
            </a:r>
            <a:r>
              <a:rPr lang="en-US" sz="1200" dirty="0">
                <a:solidFill>
                  <a:srgbClr val="00B050"/>
                </a:solidFill>
              </a:rPr>
              <a:t>bass</a:t>
            </a:r>
            <a:r>
              <a:rPr lang="en-US" sz="1200" dirty="0"/>
              <a:t> sound. </a:t>
            </a:r>
          </a:p>
          <a:p>
            <a:pPr fontAlgn="base">
              <a:spcBef>
                <a:spcPts val="0"/>
              </a:spcBef>
              <a:buSzPts val="1020"/>
            </a:pPr>
            <a:r>
              <a:rPr lang="en-US" sz="1200" dirty="0"/>
              <a:t>He likes to eat grilled </a:t>
            </a:r>
            <a:r>
              <a:rPr lang="en-US" sz="1200" dirty="0">
                <a:solidFill>
                  <a:srgbClr val="00B050"/>
                </a:solidFill>
              </a:rPr>
              <a:t>bass</a:t>
            </a:r>
            <a:r>
              <a:rPr lang="en-US" sz="1200" dirty="0"/>
              <a:t>. </a:t>
            </a:r>
          </a:p>
          <a:p>
            <a:pPr marL="0" lvl="0" indent="0" algn="l" rtl="0">
              <a:spcBef>
                <a:spcPts val="240"/>
              </a:spcBef>
              <a:spcAft>
                <a:spcPts val="0"/>
              </a:spcAft>
              <a:buSzPts val="1020"/>
              <a:buNone/>
            </a:pPr>
            <a:endParaRPr sz="1100" dirty="0"/>
          </a:p>
          <a:p>
            <a:pPr marL="0" indent="0" fontAlgn="base">
              <a:spcBef>
                <a:spcPts val="0"/>
              </a:spcBef>
              <a:buSzPts val="1020"/>
              <a:buNone/>
            </a:pPr>
            <a:r>
              <a:rPr lang="en-US" sz="1200" dirty="0"/>
              <a:t>The occurrence of the word </a:t>
            </a:r>
            <a:r>
              <a:rPr lang="en-US" sz="1200" b="1" dirty="0">
                <a:solidFill>
                  <a:srgbClr val="00B050"/>
                </a:solidFill>
              </a:rPr>
              <a:t>bass</a:t>
            </a:r>
            <a:r>
              <a:rPr lang="en-US" sz="1200" dirty="0"/>
              <a:t> clearly denotes the distinct meaning. </a:t>
            </a:r>
          </a:p>
          <a:p>
            <a:pPr marL="0" indent="0" fontAlgn="base">
              <a:spcBef>
                <a:spcPts val="0"/>
              </a:spcBef>
              <a:buSzPts val="1020"/>
              <a:buNone/>
            </a:pPr>
            <a:endParaRPr lang="en-US" sz="1200" dirty="0"/>
          </a:p>
          <a:p>
            <a:pPr marL="0" indent="0" fontAlgn="base">
              <a:spcBef>
                <a:spcPts val="0"/>
              </a:spcBef>
              <a:buSzPts val="1020"/>
              <a:buNone/>
            </a:pPr>
            <a:r>
              <a:rPr lang="en-US" sz="1200" dirty="0"/>
              <a:t>In first sentence - it means </a:t>
            </a:r>
            <a:r>
              <a:rPr lang="en-US" sz="1200" dirty="0">
                <a:solidFill>
                  <a:srgbClr val="00B050"/>
                </a:solidFill>
              </a:rPr>
              <a:t>frequency</a:t>
            </a:r>
            <a:r>
              <a:rPr lang="en-US" sz="1200" dirty="0"/>
              <a:t> </a:t>
            </a:r>
          </a:p>
          <a:p>
            <a:pPr marL="0" indent="0" fontAlgn="base">
              <a:spcBef>
                <a:spcPts val="0"/>
              </a:spcBef>
              <a:buSzPts val="1020"/>
              <a:buNone/>
            </a:pPr>
            <a:r>
              <a:rPr lang="en-US" sz="1200" dirty="0"/>
              <a:t>in second - it means </a:t>
            </a:r>
            <a:r>
              <a:rPr lang="en-US" sz="1200" dirty="0">
                <a:solidFill>
                  <a:srgbClr val="00B050"/>
                </a:solidFill>
              </a:rPr>
              <a:t>fish</a:t>
            </a:r>
            <a:r>
              <a:rPr lang="en-US" sz="1200" dirty="0"/>
              <a:t>. </a:t>
            </a:r>
          </a:p>
          <a:p>
            <a:pPr marL="0" indent="0" fontAlgn="base">
              <a:spcBef>
                <a:spcPts val="0"/>
              </a:spcBef>
              <a:buSzPts val="1020"/>
              <a:buNone/>
            </a:pPr>
            <a:endParaRPr lang="en-US" sz="1200" dirty="0"/>
          </a:p>
          <a:p>
            <a:pPr marL="0" indent="0" fontAlgn="base">
              <a:spcBef>
                <a:spcPts val="0"/>
              </a:spcBef>
              <a:buSzPts val="1020"/>
              <a:buNone/>
            </a:pPr>
            <a:r>
              <a:rPr lang="en-US" sz="1200" dirty="0"/>
              <a:t>Hence, if it would be disambiguated by WSD then the correct meaning to the above sentences can be assigned as follows − </a:t>
            </a:r>
          </a:p>
          <a:p>
            <a:pPr marL="0" indent="0" fontAlgn="base">
              <a:spcBef>
                <a:spcPts val="0"/>
              </a:spcBef>
              <a:buSzPts val="1020"/>
              <a:buNone/>
            </a:pPr>
            <a:endParaRPr lang="en-US" sz="1200" dirty="0"/>
          </a:p>
          <a:p>
            <a:pPr marL="0" indent="0" fontAlgn="base">
              <a:spcBef>
                <a:spcPts val="0"/>
              </a:spcBef>
              <a:buSzPts val="1020"/>
              <a:buNone/>
            </a:pPr>
            <a:r>
              <a:rPr lang="en-US" sz="1200" dirty="0"/>
              <a:t>I can hear </a:t>
            </a:r>
            <a:r>
              <a:rPr lang="en-US" sz="1200" b="1" dirty="0">
                <a:solidFill>
                  <a:srgbClr val="00B050"/>
                </a:solidFill>
              </a:rPr>
              <a:t>bass/frequency</a:t>
            </a:r>
            <a:r>
              <a:rPr lang="en-US" sz="1200" dirty="0"/>
              <a:t> sound. </a:t>
            </a:r>
          </a:p>
          <a:p>
            <a:pPr marL="0" indent="0" fontAlgn="base">
              <a:spcBef>
                <a:spcPts val="0"/>
              </a:spcBef>
              <a:buSzPts val="1020"/>
              <a:buNone/>
            </a:pPr>
            <a:r>
              <a:rPr lang="en-US" sz="1200" dirty="0"/>
              <a:t>He likes to eat grilled </a:t>
            </a:r>
            <a:r>
              <a:rPr lang="en-US" sz="1200" b="1" dirty="0">
                <a:solidFill>
                  <a:srgbClr val="00B050"/>
                </a:solidFill>
              </a:rPr>
              <a:t>bass/fish</a:t>
            </a:r>
            <a:r>
              <a:rPr lang="en-US" sz="1200" dirty="0"/>
              <a:t>. </a:t>
            </a:r>
          </a:p>
          <a:p>
            <a:pPr marL="131445" indent="0">
              <a:buNone/>
            </a:pPr>
            <a:endParaRPr lang="en-IN" sz="1200" dirty="0"/>
          </a:p>
          <a:p>
            <a:pPr marL="0" indent="0">
              <a:buNone/>
            </a:pPr>
            <a:r>
              <a:rPr lang="en-IN" sz="1200" dirty="0">
                <a:solidFill>
                  <a:srgbClr val="7030A0"/>
                </a:solidFill>
              </a:rPr>
              <a:t>The task of </a:t>
            </a:r>
            <a:r>
              <a:rPr lang="en-IN" sz="1200" b="1" dirty="0">
                <a:solidFill>
                  <a:srgbClr val="7030A0"/>
                </a:solidFill>
              </a:rPr>
              <a:t>word sense disambiguation</a:t>
            </a:r>
            <a:r>
              <a:rPr lang="en-IN" sz="1200" dirty="0">
                <a:solidFill>
                  <a:srgbClr val="7030A0"/>
                </a:solidFill>
              </a:rPr>
              <a:t> is to </a:t>
            </a:r>
            <a:r>
              <a:rPr lang="en-IN" sz="1200" b="1" dirty="0">
                <a:solidFill>
                  <a:srgbClr val="7030A0"/>
                </a:solidFill>
              </a:rPr>
              <a:t>examine word tokens </a:t>
            </a:r>
            <a:r>
              <a:rPr lang="en-IN" sz="1200" dirty="0">
                <a:solidFill>
                  <a:srgbClr val="7030A0"/>
                </a:solidFill>
              </a:rPr>
              <a:t>in context and </a:t>
            </a:r>
            <a:r>
              <a:rPr lang="en-IN" sz="1200" b="1" dirty="0">
                <a:solidFill>
                  <a:srgbClr val="7030A0"/>
                </a:solidFill>
              </a:rPr>
              <a:t>specify which sense </a:t>
            </a:r>
            <a:r>
              <a:rPr lang="en-IN" sz="1200" dirty="0">
                <a:solidFill>
                  <a:srgbClr val="7030A0"/>
                </a:solidFill>
              </a:rPr>
              <a:t>of each word is being used.</a:t>
            </a:r>
            <a:endParaRPr sz="1200" dirty="0">
              <a:solidFill>
                <a:srgbClr val="7030A0"/>
              </a:solidFill>
            </a:endParaRP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24</a:t>
            </a:fld>
            <a:endParaRPr lang="en-IN"/>
          </a:p>
        </p:txBody>
      </p:sp>
    </p:spTree>
    <p:extLst>
      <p:ext uri="{BB962C8B-B14F-4D97-AF65-F5344CB8AC3E}">
        <p14:creationId xmlns:p14="http://schemas.microsoft.com/office/powerpoint/2010/main" val="3444111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742950" y="27893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Word Sense Disambiguation</a:t>
            </a:r>
            <a:endParaRPr sz="2000" dirty="0"/>
          </a:p>
        </p:txBody>
      </p:sp>
      <p:sp>
        <p:nvSpPr>
          <p:cNvPr id="294" name="Google Shape;294;p25"/>
          <p:cNvSpPr txBox="1">
            <a:spLocks noGrp="1"/>
          </p:cNvSpPr>
          <p:nvPr>
            <p:ph type="body" idx="1"/>
          </p:nvPr>
        </p:nvSpPr>
        <p:spPr>
          <a:xfrm>
            <a:off x="742950" y="793286"/>
            <a:ext cx="8216225" cy="2657475"/>
          </a:xfrm>
          <a:prstGeom prst="rect">
            <a:avLst/>
          </a:prstGeom>
          <a:noFill/>
          <a:ln>
            <a:noFill/>
          </a:ln>
        </p:spPr>
        <p:txBody>
          <a:bodyPr spcFirstLastPara="1" wrap="square" lIns="91425" tIns="45700" rIns="91425" bIns="45700" anchor="t" anchorCtr="0">
            <a:noAutofit/>
          </a:bodyPr>
          <a:lstStyle/>
          <a:p>
            <a:pPr marL="0" lvl="0" indent="0">
              <a:spcBef>
                <a:spcPts val="0"/>
              </a:spcBef>
              <a:buSzPts val="1020"/>
              <a:buNone/>
            </a:pPr>
            <a:r>
              <a:rPr lang="en-US" sz="1200" b="1" dirty="0">
                <a:solidFill>
                  <a:srgbClr val="00B050"/>
                </a:solidFill>
              </a:rPr>
              <a:t>Some means of selecting correct sense is required</a:t>
            </a:r>
          </a:p>
          <a:p>
            <a:pPr marL="3175" indent="0">
              <a:buNone/>
            </a:pPr>
            <a:r>
              <a:rPr lang="en-IN" sz="1200" dirty="0"/>
              <a:t> - The enormous amount of homonymy and polysemy in the lexicon will quickly overwhelm any approach </a:t>
            </a:r>
          </a:p>
          <a:p>
            <a:pPr marL="3175" indent="0">
              <a:buNone/>
            </a:pPr>
            <a:r>
              <a:rPr lang="en-IN" sz="1200" dirty="0"/>
              <a:t> - Many competing interpretations will result. </a:t>
            </a:r>
          </a:p>
          <a:p>
            <a:pPr marL="3175" indent="0">
              <a:buNone/>
            </a:pPr>
            <a:endParaRPr lang="en-IN" sz="1200" dirty="0"/>
          </a:p>
          <a:p>
            <a:pPr marL="3175" indent="0">
              <a:buNone/>
            </a:pPr>
            <a:r>
              <a:rPr lang="en-IN" sz="1200" dirty="0"/>
              <a:t>Two fundamental approaches to handling this ambiguity problem: </a:t>
            </a:r>
          </a:p>
          <a:p>
            <a:pPr marL="174625" indent="-171450"/>
            <a:r>
              <a:rPr lang="en-IN" sz="1200" dirty="0">
                <a:solidFill>
                  <a:srgbClr val="7030A0"/>
                </a:solidFill>
              </a:rPr>
              <a:t>First - </a:t>
            </a:r>
            <a:r>
              <a:rPr lang="en-IN" sz="1200" dirty="0">
                <a:solidFill>
                  <a:srgbClr val="0070C0"/>
                </a:solidFill>
              </a:rPr>
              <a:t>The selection of correct senses during semantic analysis as a side-effect of the elimination of ill-formed representations composed from an incorrect combination of senses. </a:t>
            </a:r>
          </a:p>
          <a:p>
            <a:pPr marL="631825" lvl="1" indent="-171450"/>
            <a:r>
              <a:rPr lang="en-IN" sz="1200" dirty="0">
                <a:solidFill>
                  <a:srgbClr val="0070C0"/>
                </a:solidFill>
              </a:rPr>
              <a:t>Using </a:t>
            </a:r>
            <a:r>
              <a:rPr lang="en-IN" sz="1200" dirty="0"/>
              <a:t>restrictions and type hierarchies as the primary knowledge sources</a:t>
            </a:r>
          </a:p>
          <a:p>
            <a:pPr marL="631825" lvl="1" indent="-171450"/>
            <a:r>
              <a:rPr lang="en-IN" sz="1200" dirty="0">
                <a:solidFill>
                  <a:srgbClr val="0070C0"/>
                </a:solidFill>
              </a:rPr>
              <a:t>rule out </a:t>
            </a:r>
            <a:r>
              <a:rPr lang="en-IN" sz="1200" dirty="0">
                <a:solidFill>
                  <a:schemeClr val="tx1"/>
                </a:solidFill>
              </a:rPr>
              <a:t>inappropriate senses and thereby reduce the amount of ambiguity present during semantic analysis</a:t>
            </a:r>
          </a:p>
          <a:p>
            <a:pPr marL="631825" lvl="1" indent="-171450"/>
            <a:r>
              <a:rPr lang="en-IN" sz="1200" dirty="0">
                <a:solidFill>
                  <a:srgbClr val="0070C0"/>
                </a:solidFill>
              </a:rPr>
              <a:t>selection restrictions </a:t>
            </a:r>
            <a:r>
              <a:rPr lang="en-IN" sz="1200" dirty="0">
                <a:solidFill>
                  <a:schemeClr val="tx1"/>
                </a:solidFill>
              </a:rPr>
              <a:t>can be used to </a:t>
            </a:r>
            <a:r>
              <a:rPr lang="en-IN" sz="1200" dirty="0">
                <a:solidFill>
                  <a:srgbClr val="0070C0"/>
                </a:solidFill>
              </a:rPr>
              <a:t>block the formation of component meaning representations</a:t>
            </a:r>
            <a:r>
              <a:rPr lang="en-IN" sz="1200" dirty="0">
                <a:solidFill>
                  <a:schemeClr val="tx1"/>
                </a:solidFill>
              </a:rPr>
              <a:t> that contain violations</a:t>
            </a:r>
          </a:p>
          <a:p>
            <a:pPr marL="631825" lvl="1" indent="-171450"/>
            <a:r>
              <a:rPr lang="en-IN" sz="1200" dirty="0">
                <a:solidFill>
                  <a:schemeClr val="tx1"/>
                </a:solidFill>
              </a:rPr>
              <a:t>By blocking such ill-formed components, the semantic analyser will find itself dealing with fewer ambiguous meaning representations. </a:t>
            </a:r>
          </a:p>
          <a:p>
            <a:pPr marL="631825" lvl="1" indent="-171450"/>
            <a:r>
              <a:rPr lang="en-IN" sz="1200" dirty="0">
                <a:solidFill>
                  <a:schemeClr val="tx1"/>
                </a:solidFill>
              </a:rPr>
              <a:t>This ability to </a:t>
            </a:r>
            <a:r>
              <a:rPr lang="en-IN" sz="1200" dirty="0">
                <a:solidFill>
                  <a:srgbClr val="0070C0"/>
                </a:solidFill>
              </a:rPr>
              <a:t>focus on correct senses by eliminating flawed representations that result from incorrect senses</a:t>
            </a:r>
            <a:r>
              <a:rPr lang="en-IN" sz="1200" dirty="0">
                <a:solidFill>
                  <a:schemeClr val="tx1"/>
                </a:solidFill>
              </a:rPr>
              <a:t> can be viewed as a form of </a:t>
            </a:r>
            <a:r>
              <a:rPr lang="en-IN" sz="1200" dirty="0">
                <a:solidFill>
                  <a:srgbClr val="0070C0"/>
                </a:solidFill>
              </a:rPr>
              <a:t>indirect </a:t>
            </a:r>
            <a:r>
              <a:rPr lang="en-IN" sz="1200" dirty="0">
                <a:solidFill>
                  <a:schemeClr val="tx1"/>
                </a:solidFill>
              </a:rPr>
              <a:t>word sense disambiguation.</a:t>
            </a:r>
          </a:p>
          <a:p>
            <a:pPr marL="174625" indent="-171450"/>
            <a:r>
              <a:rPr lang="en-IN" sz="1200" dirty="0">
                <a:solidFill>
                  <a:srgbClr val="7030A0"/>
                </a:solidFill>
              </a:rPr>
              <a:t>Second - </a:t>
            </a:r>
            <a:r>
              <a:rPr lang="en-IN" sz="1200" dirty="0">
                <a:solidFill>
                  <a:srgbClr val="0070C0"/>
                </a:solidFill>
              </a:rPr>
              <a:t>Sense disambiguation performed as a stand-alone task independent of, and prior to, compositional semantic analysis. </a:t>
            </a:r>
          </a:p>
          <a:p>
            <a:pPr marL="631825" lvl="1" indent="-171450"/>
            <a:r>
              <a:rPr lang="en-IN" sz="1200" dirty="0">
                <a:solidFill>
                  <a:schemeClr val="tx1"/>
                </a:solidFill>
              </a:rPr>
              <a:t>This approach is </a:t>
            </a:r>
            <a:r>
              <a:rPr lang="en-IN" sz="1200" dirty="0">
                <a:solidFill>
                  <a:srgbClr val="0070C0"/>
                </a:solidFill>
              </a:rPr>
              <a:t>direct</a:t>
            </a:r>
            <a:r>
              <a:rPr lang="en-IN" sz="1200" dirty="0">
                <a:solidFill>
                  <a:schemeClr val="tx1"/>
                </a:solidFill>
              </a:rPr>
              <a:t> word sense disambiguation</a:t>
            </a:r>
            <a:endParaRPr sz="1200" dirty="0">
              <a:solidFill>
                <a:schemeClr val="tx1"/>
              </a:solidFill>
            </a:endParaRP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25</a:t>
            </a:fld>
            <a:endParaRPr lang="en-IN"/>
          </a:p>
        </p:txBody>
      </p:sp>
    </p:spTree>
    <p:extLst>
      <p:ext uri="{BB962C8B-B14F-4D97-AF65-F5344CB8AC3E}">
        <p14:creationId xmlns:p14="http://schemas.microsoft.com/office/powerpoint/2010/main" val="25769679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7233-FC4F-07AA-87A8-B9BCCA651865}"/>
              </a:ext>
            </a:extLst>
          </p:cNvPr>
          <p:cNvSpPr>
            <a:spLocks noGrp="1"/>
          </p:cNvSpPr>
          <p:nvPr>
            <p:ph type="ctrTitle"/>
          </p:nvPr>
        </p:nvSpPr>
        <p:spPr/>
        <p:txBody>
          <a:bodyPr/>
          <a:lstStyle/>
          <a:p>
            <a:r>
              <a:rPr lang="en-IN" dirty="0"/>
              <a:t>WSD</a:t>
            </a:r>
          </a:p>
        </p:txBody>
      </p:sp>
      <p:sp>
        <p:nvSpPr>
          <p:cNvPr id="3" name="Subtitle 2">
            <a:extLst>
              <a:ext uri="{FF2B5EF4-FFF2-40B4-BE49-F238E27FC236}">
                <a16:creationId xmlns:a16="http://schemas.microsoft.com/office/drawing/2014/main" id="{085B9147-BED5-5DAA-1A35-178B7D9AF39B}"/>
              </a:ext>
            </a:extLst>
          </p:cNvPr>
          <p:cNvSpPr>
            <a:spLocks noGrp="1"/>
          </p:cNvSpPr>
          <p:nvPr>
            <p:ph type="subTitle" idx="1"/>
          </p:nvPr>
        </p:nvSpPr>
        <p:spPr/>
        <p:txBody>
          <a:bodyPr/>
          <a:lstStyle/>
          <a:p>
            <a:r>
              <a:rPr lang="en-IN" dirty="0"/>
              <a:t>INDIRECT APPROACH: SELECTIONAL RESTRICTION based DISAMBIGUATION</a:t>
            </a:r>
          </a:p>
        </p:txBody>
      </p:sp>
      <p:sp>
        <p:nvSpPr>
          <p:cNvPr id="4" name="Slide Number Placeholder 3">
            <a:extLst>
              <a:ext uri="{FF2B5EF4-FFF2-40B4-BE49-F238E27FC236}">
                <a16:creationId xmlns:a16="http://schemas.microsoft.com/office/drawing/2014/main" id="{6BF4CEA9-E65C-6E28-FB3A-10A1BDD0B96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26</a:t>
            </a:fld>
            <a:endParaRPr lang="en-IN"/>
          </a:p>
        </p:txBody>
      </p:sp>
    </p:spTree>
    <p:extLst>
      <p:ext uri="{BB962C8B-B14F-4D97-AF65-F5344CB8AC3E}">
        <p14:creationId xmlns:p14="http://schemas.microsoft.com/office/powerpoint/2010/main" val="6622658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742950" y="27893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Indirect approach - Selection Restriction based Disambiguation</a:t>
            </a:r>
            <a:endParaRPr sz="2000" dirty="0"/>
          </a:p>
        </p:txBody>
      </p:sp>
      <p:sp>
        <p:nvSpPr>
          <p:cNvPr id="294" name="Google Shape;294;p25"/>
          <p:cNvSpPr txBox="1">
            <a:spLocks noGrp="1"/>
          </p:cNvSpPr>
          <p:nvPr>
            <p:ph type="body" idx="1"/>
          </p:nvPr>
        </p:nvSpPr>
        <p:spPr>
          <a:xfrm>
            <a:off x="645317" y="955800"/>
            <a:ext cx="8216225" cy="2657475"/>
          </a:xfrm>
          <a:prstGeom prst="rect">
            <a:avLst/>
          </a:prstGeom>
          <a:noFill/>
          <a:ln>
            <a:noFill/>
          </a:ln>
        </p:spPr>
        <p:txBody>
          <a:bodyPr spcFirstLastPara="1" wrap="square" lIns="91425" tIns="45700" rIns="91425" bIns="45700" anchor="t" anchorCtr="0">
            <a:noAutofit/>
          </a:bodyPr>
          <a:lstStyle/>
          <a:p>
            <a:pPr marL="0" lvl="0" indent="0">
              <a:spcBef>
                <a:spcPts val="0"/>
              </a:spcBef>
              <a:buSzPts val="1020"/>
              <a:buNone/>
            </a:pPr>
            <a:r>
              <a:rPr lang="en-US" sz="1200" b="1" dirty="0"/>
              <a:t>Example 1</a:t>
            </a:r>
            <a:r>
              <a:rPr lang="en-US" sz="1200" b="1" dirty="0" smtClean="0"/>
              <a:t>: Predicate</a:t>
            </a:r>
            <a:endParaRPr lang="en-US" sz="1200" b="1" dirty="0"/>
          </a:p>
          <a:p>
            <a:pPr marL="0" lvl="0" indent="0">
              <a:spcBef>
                <a:spcPts val="0"/>
              </a:spcBef>
              <a:buSzPts val="1020"/>
              <a:buNone/>
            </a:pPr>
            <a:endParaRPr lang="en-US" sz="1200" dirty="0"/>
          </a:p>
          <a:p>
            <a:pPr marL="228600" lvl="0" indent="-228600">
              <a:spcBef>
                <a:spcPts val="0"/>
              </a:spcBef>
              <a:buSzPts val="1020"/>
              <a:buFont typeface="+mj-lt"/>
              <a:buAutoNum type="arabicPeriod"/>
            </a:pPr>
            <a:r>
              <a:rPr lang="en-US" sz="1200" dirty="0"/>
              <a:t> </a:t>
            </a:r>
            <a:r>
              <a:rPr lang="en-US" sz="1200" i="1" dirty="0"/>
              <a:t>“In our house, everybody has a career and none of them includes washing </a:t>
            </a:r>
            <a:r>
              <a:rPr lang="en-US" sz="1200" i="1" dirty="0">
                <a:solidFill>
                  <a:srgbClr val="00B050"/>
                </a:solidFill>
              </a:rPr>
              <a:t>dishes</a:t>
            </a:r>
            <a:r>
              <a:rPr lang="en-US" sz="1200" i="1" dirty="0"/>
              <a:t>”, he says. </a:t>
            </a:r>
          </a:p>
          <a:p>
            <a:pPr marL="228600" lvl="0" indent="-228600">
              <a:spcBef>
                <a:spcPts val="0"/>
              </a:spcBef>
              <a:buSzPts val="1020"/>
              <a:buFont typeface="+mj-lt"/>
              <a:buAutoNum type="arabicPeriod"/>
            </a:pPr>
            <a:endParaRPr lang="en-US" sz="1200" i="1" dirty="0"/>
          </a:p>
          <a:p>
            <a:pPr marL="228600" lvl="0" indent="-228600">
              <a:spcBef>
                <a:spcPts val="0"/>
              </a:spcBef>
              <a:buSzPts val="1020"/>
              <a:buFont typeface="+mj-lt"/>
              <a:buAutoNum type="arabicPeriod"/>
            </a:pPr>
            <a:r>
              <a:rPr lang="en-US" sz="1200" i="1" dirty="0"/>
              <a:t> </a:t>
            </a:r>
            <a:r>
              <a:rPr lang="en-US" sz="1200" i="1" dirty="0" smtClean="0"/>
              <a:t>“In </a:t>
            </a:r>
            <a:r>
              <a:rPr lang="en-US" sz="1200" i="1" dirty="0"/>
              <a:t>her tiny kitchen at home, Ms. Chen works efficiently, stir-frying several simple </a:t>
            </a:r>
            <a:r>
              <a:rPr lang="en-US" sz="1200" i="1" dirty="0">
                <a:solidFill>
                  <a:srgbClr val="00B050"/>
                </a:solidFill>
              </a:rPr>
              <a:t>dishes</a:t>
            </a:r>
            <a:r>
              <a:rPr lang="en-US" sz="1200" i="1" dirty="0"/>
              <a:t>, including braised pig’s ears and chicken livers with green </a:t>
            </a:r>
            <a:r>
              <a:rPr lang="en-US" sz="1200" i="1" dirty="0" smtClean="0"/>
              <a:t>peppers”</a:t>
            </a:r>
            <a:endParaRPr lang="en-US" sz="1200" i="1" dirty="0"/>
          </a:p>
          <a:p>
            <a:pPr marL="0" lvl="0" indent="0">
              <a:spcBef>
                <a:spcPts val="0"/>
              </a:spcBef>
              <a:buSzPts val="1020"/>
              <a:buNone/>
            </a:pPr>
            <a:endParaRPr lang="en-US" sz="1200" i="1" dirty="0"/>
          </a:p>
          <a:p>
            <a:pPr marL="0" lvl="0" indent="0">
              <a:spcBef>
                <a:spcPts val="0"/>
              </a:spcBef>
              <a:buSzPts val="1020"/>
              <a:buNone/>
            </a:pPr>
            <a:r>
              <a:rPr lang="en-US" sz="1200" dirty="0"/>
              <a:t>Two </a:t>
            </a:r>
            <a:r>
              <a:rPr lang="en-US" sz="1200" dirty="0" err="1"/>
              <a:t>polysemous</a:t>
            </a:r>
            <a:r>
              <a:rPr lang="en-US" sz="1200" dirty="0"/>
              <a:t> senses of the lexeme </a:t>
            </a:r>
            <a:r>
              <a:rPr lang="en-US" sz="1200" dirty="0">
                <a:solidFill>
                  <a:srgbClr val="00B050"/>
                </a:solidFill>
              </a:rPr>
              <a:t>dish</a:t>
            </a:r>
            <a:r>
              <a:rPr lang="en-US" sz="1200" dirty="0"/>
              <a:t> : 1. physical objects that we eat from and 2. actual meal or recipe</a:t>
            </a:r>
          </a:p>
          <a:p>
            <a:pPr marL="0" lvl="0" indent="0">
              <a:spcBef>
                <a:spcPts val="0"/>
              </a:spcBef>
              <a:buSzPts val="1020"/>
              <a:buNone/>
            </a:pPr>
            <a:endParaRPr lang="en-US" sz="1200" dirty="0"/>
          </a:p>
          <a:p>
            <a:pPr marL="0" lvl="0" indent="0">
              <a:spcBef>
                <a:spcPts val="0"/>
              </a:spcBef>
              <a:buSzPts val="1020"/>
              <a:buNone/>
            </a:pPr>
            <a:endParaRPr lang="en-US" sz="1200" dirty="0"/>
          </a:p>
          <a:p>
            <a:pPr marL="0" lvl="0" indent="0">
              <a:spcBef>
                <a:spcPts val="0"/>
              </a:spcBef>
              <a:buSzPts val="1020"/>
              <a:buNone/>
            </a:pPr>
            <a:r>
              <a:rPr lang="en-US" sz="1200" dirty="0"/>
              <a:t>We do not perceive any ambiguity in these two sentences - Why???</a:t>
            </a:r>
          </a:p>
          <a:p>
            <a:pPr marL="0" lvl="0" indent="0">
              <a:spcBef>
                <a:spcPts val="0"/>
              </a:spcBef>
              <a:buSzPts val="1020"/>
              <a:buNone/>
            </a:pPr>
            <a:endParaRPr lang="en-US" sz="1200" dirty="0"/>
          </a:p>
          <a:p>
            <a:pPr marL="0" lvl="0" indent="0">
              <a:spcBef>
                <a:spcPts val="0"/>
              </a:spcBef>
              <a:buSzPts val="1020"/>
              <a:buNone/>
            </a:pPr>
            <a:r>
              <a:rPr lang="en-US" sz="1200" dirty="0"/>
              <a:t>Selection restrictions imposed by </a:t>
            </a:r>
            <a:r>
              <a:rPr lang="en-US" sz="1200" dirty="0">
                <a:solidFill>
                  <a:srgbClr val="7030A0"/>
                </a:solidFill>
              </a:rPr>
              <a:t>wash</a:t>
            </a:r>
            <a:r>
              <a:rPr lang="en-US" sz="1200" dirty="0"/>
              <a:t> and </a:t>
            </a:r>
            <a:r>
              <a:rPr lang="en-US" sz="1200" dirty="0">
                <a:solidFill>
                  <a:srgbClr val="7030A0"/>
                </a:solidFill>
              </a:rPr>
              <a:t>stir-fry – </a:t>
            </a:r>
            <a:r>
              <a:rPr lang="en-US" sz="1200" dirty="0">
                <a:solidFill>
                  <a:schemeClr val="tx1"/>
                </a:solidFill>
              </a:rPr>
              <a:t>ambiguity is resolved   </a:t>
            </a:r>
          </a:p>
          <a:p>
            <a:pPr marL="0" lvl="0" indent="0">
              <a:spcBef>
                <a:spcPts val="0"/>
              </a:spcBef>
              <a:buSzPts val="1020"/>
              <a:buNone/>
            </a:pPr>
            <a:endParaRPr lang="en-US" sz="1200" dirty="0">
              <a:solidFill>
                <a:schemeClr val="tx1"/>
              </a:solidFill>
            </a:endParaRPr>
          </a:p>
          <a:p>
            <a:pPr marL="0" lvl="0" indent="0">
              <a:spcBef>
                <a:spcPts val="0"/>
              </a:spcBef>
              <a:buSzPts val="1020"/>
              <a:buNone/>
            </a:pPr>
            <a:r>
              <a:rPr lang="en-US" sz="1200" dirty="0">
                <a:solidFill>
                  <a:srgbClr val="7030A0"/>
                </a:solidFill>
              </a:rPr>
              <a:t>wash does not apply to meal and stir-fry does not apply to dishes</a:t>
            </a:r>
          </a:p>
          <a:p>
            <a:pPr marL="0" lvl="0" indent="0">
              <a:spcBef>
                <a:spcPts val="0"/>
              </a:spcBef>
              <a:buSzPts val="1020"/>
              <a:buNone/>
            </a:pPr>
            <a:endParaRPr lang="en-US" sz="1200" dirty="0"/>
          </a:p>
          <a:p>
            <a:pPr marL="0" lvl="0" indent="0">
              <a:lnSpc>
                <a:spcPct val="150000"/>
              </a:lnSpc>
              <a:spcBef>
                <a:spcPts val="0"/>
              </a:spcBef>
              <a:buSzPts val="1020"/>
              <a:buNone/>
            </a:pPr>
            <a:r>
              <a:rPr lang="en-US" sz="1200" dirty="0">
                <a:solidFill>
                  <a:srgbClr val="0070C0"/>
                </a:solidFill>
              </a:rPr>
              <a:t>Therefore, in both of these cases, the predicate selects the </a:t>
            </a:r>
            <a:r>
              <a:rPr lang="en-US" sz="1200" b="1" dirty="0">
                <a:solidFill>
                  <a:srgbClr val="0070C0"/>
                </a:solidFill>
              </a:rPr>
              <a:t>correct sense of an ambiguous argument </a:t>
            </a:r>
            <a:r>
              <a:rPr lang="en-US" sz="1200" dirty="0">
                <a:solidFill>
                  <a:srgbClr val="0070C0"/>
                </a:solidFill>
              </a:rPr>
              <a:t>by eliminating the sense that fails to match one of its selection restrictions.</a:t>
            </a:r>
          </a:p>
          <a:p>
            <a:pPr marL="0" lvl="0" indent="0">
              <a:spcBef>
                <a:spcPts val="0"/>
              </a:spcBef>
              <a:buSzPts val="1020"/>
              <a:buNone/>
            </a:pPr>
            <a:endParaRPr lang="en-US" sz="1200" dirty="0">
              <a:solidFill>
                <a:srgbClr val="0070C0"/>
              </a:solidFill>
            </a:endParaRPr>
          </a:p>
          <a:p>
            <a:pPr marL="0" lvl="0" indent="0">
              <a:spcBef>
                <a:spcPts val="0"/>
              </a:spcBef>
              <a:buSzPts val="1020"/>
              <a:buNone/>
            </a:pPr>
            <a:endParaRPr lang="en-US" sz="1200" dirty="0">
              <a:solidFill>
                <a:srgbClr val="0070C0"/>
              </a:solidFill>
            </a:endParaRPr>
          </a:p>
          <a:p>
            <a:pPr marL="0" lvl="0" indent="0">
              <a:spcBef>
                <a:spcPts val="0"/>
              </a:spcBef>
              <a:buSzPts val="1020"/>
              <a:buNone/>
            </a:pPr>
            <a:endParaRPr lang="en-US" sz="1200" dirty="0">
              <a:solidFill>
                <a:srgbClr val="0070C0"/>
              </a:solidFill>
            </a:endParaRPr>
          </a:p>
          <a:p>
            <a:pPr marL="0" lvl="0" indent="0" algn="l" rtl="0">
              <a:spcBef>
                <a:spcPts val="240"/>
              </a:spcBef>
              <a:spcAft>
                <a:spcPts val="0"/>
              </a:spcAft>
              <a:buSzPts val="1020"/>
              <a:buNone/>
            </a:pPr>
            <a:endParaRPr sz="1200" dirty="0">
              <a:solidFill>
                <a:srgbClr val="0070C0"/>
              </a:solidFill>
            </a:endParaRPr>
          </a:p>
        </p:txBody>
      </p:sp>
      <p:sp>
        <p:nvSpPr>
          <p:cNvPr id="2" name="Slide Number Placeholder 1">
            <a:extLst>
              <a:ext uri="{FF2B5EF4-FFF2-40B4-BE49-F238E27FC236}">
                <a16:creationId xmlns:a16="http://schemas.microsoft.com/office/drawing/2014/main" id="{D6F487AD-0D1A-DE04-0D07-A5E0E964561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27</a:t>
            </a:fld>
            <a:endParaRPr lang="en-IN"/>
          </a:p>
        </p:txBody>
      </p:sp>
    </p:spTree>
    <p:extLst>
      <p:ext uri="{BB962C8B-B14F-4D97-AF65-F5344CB8AC3E}">
        <p14:creationId xmlns:p14="http://schemas.microsoft.com/office/powerpoint/2010/main" val="65055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4">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742950" y="27893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Selection Restriction based Disambiguation</a:t>
            </a:r>
            <a:endParaRPr sz="2000" dirty="0"/>
          </a:p>
        </p:txBody>
      </p:sp>
      <p:sp>
        <p:nvSpPr>
          <p:cNvPr id="294" name="Google Shape;294;p25"/>
          <p:cNvSpPr txBox="1">
            <a:spLocks noGrp="1"/>
          </p:cNvSpPr>
          <p:nvPr>
            <p:ph type="body" idx="1"/>
          </p:nvPr>
        </p:nvSpPr>
        <p:spPr>
          <a:xfrm>
            <a:off x="489674" y="1033622"/>
            <a:ext cx="8216225" cy="2657475"/>
          </a:xfrm>
          <a:prstGeom prst="rect">
            <a:avLst/>
          </a:prstGeom>
          <a:noFill/>
          <a:ln>
            <a:noFill/>
          </a:ln>
        </p:spPr>
        <p:txBody>
          <a:bodyPr spcFirstLastPara="1" wrap="square" lIns="91425" tIns="45700" rIns="91425" bIns="45700" anchor="t" anchorCtr="0">
            <a:noAutofit/>
          </a:bodyPr>
          <a:lstStyle/>
          <a:p>
            <a:pPr marL="0" lvl="0" indent="0">
              <a:spcBef>
                <a:spcPts val="0"/>
              </a:spcBef>
              <a:buSzPts val="1020"/>
              <a:buNone/>
            </a:pPr>
            <a:r>
              <a:rPr lang="en-US" sz="1200" b="1" dirty="0"/>
              <a:t>Example 2: Case of </a:t>
            </a:r>
            <a:r>
              <a:rPr lang="en-IN" sz="1200" b="1" dirty="0"/>
              <a:t>ambiguous predicate</a:t>
            </a:r>
            <a:endParaRPr lang="en-US" sz="1200" b="1" dirty="0"/>
          </a:p>
          <a:p>
            <a:pPr marL="0" lvl="0" indent="0">
              <a:spcBef>
                <a:spcPts val="0"/>
              </a:spcBef>
              <a:buSzPts val="1020"/>
              <a:buNone/>
            </a:pPr>
            <a:endParaRPr lang="en-US" sz="1200" dirty="0"/>
          </a:p>
          <a:p>
            <a:pPr marL="228600" lvl="0" indent="-228600">
              <a:spcBef>
                <a:spcPts val="0"/>
              </a:spcBef>
              <a:buSzPts val="1020"/>
              <a:buAutoNum type="arabicPeriod"/>
            </a:pPr>
            <a:r>
              <a:rPr lang="en-US" sz="1200" i="1" dirty="0" smtClean="0"/>
              <a:t>“Well</a:t>
            </a:r>
            <a:r>
              <a:rPr lang="en-US" sz="1200" i="1" dirty="0"/>
              <a:t>, there was the time they </a:t>
            </a:r>
            <a:r>
              <a:rPr lang="en-US" sz="1200" i="1" dirty="0">
                <a:solidFill>
                  <a:srgbClr val="00B050"/>
                </a:solidFill>
              </a:rPr>
              <a:t>served</a:t>
            </a:r>
            <a:r>
              <a:rPr lang="en-US" sz="1200" i="1" dirty="0"/>
              <a:t> green-lipped mussels from New Zealand</a:t>
            </a:r>
            <a:r>
              <a:rPr lang="en-US" sz="1200" i="1" dirty="0" smtClean="0"/>
              <a:t>.”</a:t>
            </a:r>
            <a:endParaRPr lang="en-US" sz="1200" i="1" dirty="0"/>
          </a:p>
          <a:p>
            <a:pPr marL="228600" lvl="0" indent="-228600">
              <a:spcBef>
                <a:spcPts val="0"/>
              </a:spcBef>
              <a:buSzPts val="1020"/>
              <a:buAutoNum type="arabicPeriod"/>
            </a:pPr>
            <a:endParaRPr lang="en-US" sz="1200" i="1" dirty="0"/>
          </a:p>
          <a:p>
            <a:pPr marL="228600" lvl="0" indent="-228600">
              <a:spcBef>
                <a:spcPts val="0"/>
              </a:spcBef>
              <a:buSzPts val="1020"/>
              <a:buAutoNum type="arabicPeriod"/>
            </a:pPr>
            <a:r>
              <a:rPr lang="en-US" sz="1200" i="1" dirty="0" smtClean="0"/>
              <a:t>“Which </a:t>
            </a:r>
            <a:r>
              <a:rPr lang="en-US" sz="1200" i="1" dirty="0"/>
              <a:t>airlines </a:t>
            </a:r>
            <a:r>
              <a:rPr lang="en-US" sz="1200" i="1" dirty="0">
                <a:solidFill>
                  <a:srgbClr val="00B050"/>
                </a:solidFill>
              </a:rPr>
              <a:t>serve</a:t>
            </a:r>
            <a:r>
              <a:rPr lang="en-US" sz="1200" i="1" dirty="0"/>
              <a:t> Denver</a:t>
            </a:r>
            <a:r>
              <a:rPr lang="en-US" sz="1200" i="1" dirty="0" smtClean="0"/>
              <a:t>?”</a:t>
            </a:r>
            <a:endParaRPr lang="en-US" sz="1200" i="1" dirty="0"/>
          </a:p>
          <a:p>
            <a:pPr marL="228600" lvl="0" indent="-228600">
              <a:spcBef>
                <a:spcPts val="0"/>
              </a:spcBef>
              <a:buSzPts val="1020"/>
              <a:buAutoNum type="arabicPeriod"/>
            </a:pPr>
            <a:endParaRPr lang="en-US" sz="1200" i="1" dirty="0"/>
          </a:p>
          <a:p>
            <a:pPr marL="228600" lvl="0" indent="-228600">
              <a:spcBef>
                <a:spcPts val="0"/>
              </a:spcBef>
              <a:buSzPts val="1020"/>
              <a:buAutoNum type="arabicPeriod"/>
            </a:pPr>
            <a:r>
              <a:rPr lang="en-US" sz="1200" i="1" dirty="0" smtClean="0"/>
              <a:t>“Which </a:t>
            </a:r>
            <a:r>
              <a:rPr lang="en-US" sz="1200" i="1" dirty="0"/>
              <a:t>ones </a:t>
            </a:r>
            <a:r>
              <a:rPr lang="en-US" sz="1200" i="1" dirty="0">
                <a:solidFill>
                  <a:srgbClr val="00B050"/>
                </a:solidFill>
              </a:rPr>
              <a:t>serve</a:t>
            </a:r>
            <a:r>
              <a:rPr lang="en-US" sz="1200" i="1" dirty="0"/>
              <a:t> breakfast</a:t>
            </a:r>
            <a:r>
              <a:rPr lang="en-US" sz="1200" i="1" dirty="0" smtClean="0"/>
              <a:t>?”</a:t>
            </a:r>
            <a:endParaRPr lang="en-US" sz="1200" i="1" dirty="0"/>
          </a:p>
          <a:p>
            <a:pPr marL="0" lvl="0" indent="0">
              <a:spcBef>
                <a:spcPts val="0"/>
              </a:spcBef>
              <a:buSzPts val="1020"/>
              <a:buNone/>
            </a:pPr>
            <a:endParaRPr lang="en-US" sz="1200" dirty="0"/>
          </a:p>
          <a:p>
            <a:pPr marL="0" lvl="0" indent="0">
              <a:spcBef>
                <a:spcPts val="0"/>
              </a:spcBef>
              <a:buSzPts val="1020"/>
              <a:buNone/>
            </a:pPr>
            <a:endParaRPr lang="en-US" sz="1200" dirty="0"/>
          </a:p>
          <a:p>
            <a:pPr marL="0" lvl="0" indent="0">
              <a:spcBef>
                <a:spcPts val="0"/>
              </a:spcBef>
              <a:buSzPts val="1020"/>
              <a:buNone/>
            </a:pPr>
            <a:r>
              <a:rPr lang="en-US" sz="1200" dirty="0" err="1"/>
              <a:t>Polysemous</a:t>
            </a:r>
            <a:r>
              <a:rPr lang="en-US" sz="1200" dirty="0"/>
              <a:t> senses of the lexeme </a:t>
            </a:r>
            <a:r>
              <a:rPr lang="en-US" sz="1200" dirty="0">
                <a:solidFill>
                  <a:srgbClr val="00B050"/>
                </a:solidFill>
              </a:rPr>
              <a:t>serve</a:t>
            </a:r>
            <a:r>
              <a:rPr lang="en-US" sz="1200" dirty="0"/>
              <a:t> : 1. food  2. geographical or political entity  3. meal designator</a:t>
            </a:r>
          </a:p>
          <a:p>
            <a:pPr marL="0" lvl="0" indent="0">
              <a:spcBef>
                <a:spcPts val="0"/>
              </a:spcBef>
              <a:buSzPts val="1020"/>
              <a:buNone/>
            </a:pPr>
            <a:endParaRPr lang="en-US" sz="1200" dirty="0"/>
          </a:p>
          <a:p>
            <a:pPr marL="0" lvl="0" indent="0">
              <a:spcBef>
                <a:spcPts val="0"/>
              </a:spcBef>
              <a:buSzPts val="1020"/>
              <a:buNone/>
            </a:pPr>
            <a:endParaRPr lang="en-US" sz="1200" dirty="0">
              <a:solidFill>
                <a:srgbClr val="0070C0"/>
              </a:solidFill>
            </a:endParaRPr>
          </a:p>
          <a:p>
            <a:pPr marL="0" lvl="0" indent="0">
              <a:spcBef>
                <a:spcPts val="0"/>
              </a:spcBef>
              <a:buSzPts val="1020"/>
              <a:buNone/>
            </a:pPr>
            <a:r>
              <a:rPr lang="en-US" sz="1200" dirty="0">
                <a:solidFill>
                  <a:srgbClr val="0070C0"/>
                </a:solidFill>
              </a:rPr>
              <a:t>Mussels, Denver and breakfast are unambiguous, </a:t>
            </a:r>
          </a:p>
          <a:p>
            <a:pPr marL="0" lvl="0" indent="0">
              <a:spcBef>
                <a:spcPts val="0"/>
              </a:spcBef>
              <a:buSzPts val="1020"/>
              <a:buNone/>
            </a:pPr>
            <a:endParaRPr lang="en-US" sz="1200" dirty="0">
              <a:solidFill>
                <a:srgbClr val="0070C0"/>
              </a:solidFill>
            </a:endParaRPr>
          </a:p>
          <a:p>
            <a:pPr marL="0" lvl="0" indent="0">
              <a:spcBef>
                <a:spcPts val="0"/>
              </a:spcBef>
              <a:buSzPts val="1020"/>
              <a:buNone/>
            </a:pPr>
            <a:r>
              <a:rPr lang="en-US" sz="1200" dirty="0">
                <a:solidFill>
                  <a:srgbClr val="0070C0"/>
                </a:solidFill>
              </a:rPr>
              <a:t>So the arguments in these examples </a:t>
            </a:r>
            <a:r>
              <a:rPr lang="en-US" sz="1200" b="1" dirty="0">
                <a:solidFill>
                  <a:srgbClr val="0070C0"/>
                </a:solidFill>
              </a:rPr>
              <a:t>select the appropriate sense </a:t>
            </a:r>
            <a:r>
              <a:rPr lang="en-US" sz="1200" dirty="0">
                <a:solidFill>
                  <a:srgbClr val="0070C0"/>
                </a:solidFill>
              </a:rPr>
              <a:t>of the verb </a:t>
            </a:r>
          </a:p>
          <a:p>
            <a:pPr marL="0" lvl="0" indent="0">
              <a:spcBef>
                <a:spcPts val="0"/>
              </a:spcBef>
              <a:buSzPts val="1020"/>
              <a:buNone/>
            </a:pPr>
            <a:endParaRPr lang="en-US" sz="1200" dirty="0"/>
          </a:p>
          <a:p>
            <a:pPr marL="0" lvl="0" indent="0">
              <a:spcBef>
                <a:spcPts val="0"/>
              </a:spcBef>
              <a:buSzPts val="1020"/>
              <a:buNone/>
            </a:pPr>
            <a:r>
              <a:rPr lang="en-US" sz="1200" b="1" dirty="0">
                <a:solidFill>
                  <a:srgbClr val="0070C0"/>
                </a:solidFill>
              </a:rPr>
              <a:t> </a:t>
            </a:r>
            <a:r>
              <a:rPr lang="en-US" sz="1200" dirty="0">
                <a:solidFill>
                  <a:srgbClr val="0070C0"/>
                </a:solidFill>
              </a:rPr>
              <a:t> </a:t>
            </a:r>
          </a:p>
          <a:p>
            <a:pPr marL="0" lvl="0" indent="0">
              <a:spcBef>
                <a:spcPts val="0"/>
              </a:spcBef>
              <a:buSzPts val="1020"/>
              <a:buNone/>
            </a:pPr>
            <a:endParaRPr lang="en-US" sz="1200" dirty="0">
              <a:solidFill>
                <a:srgbClr val="0070C0"/>
              </a:solidFill>
            </a:endParaRPr>
          </a:p>
          <a:p>
            <a:pPr marL="0" lvl="0" indent="0">
              <a:spcBef>
                <a:spcPts val="0"/>
              </a:spcBef>
              <a:buSzPts val="1020"/>
              <a:buNone/>
            </a:pPr>
            <a:endParaRPr lang="en-US" sz="1200" dirty="0">
              <a:solidFill>
                <a:srgbClr val="0070C0"/>
              </a:solidFill>
            </a:endParaRPr>
          </a:p>
          <a:p>
            <a:pPr marL="0" lvl="0" indent="0" algn="l" rtl="0">
              <a:spcBef>
                <a:spcPts val="240"/>
              </a:spcBef>
              <a:spcAft>
                <a:spcPts val="0"/>
              </a:spcAft>
              <a:buSzPts val="1020"/>
              <a:buNone/>
            </a:pPr>
            <a:endParaRPr sz="1200" dirty="0">
              <a:solidFill>
                <a:srgbClr val="0070C0"/>
              </a:solidFill>
            </a:endParaRPr>
          </a:p>
        </p:txBody>
      </p:sp>
      <p:sp>
        <p:nvSpPr>
          <p:cNvPr id="2" name="Slide Number Placeholder 1">
            <a:extLst>
              <a:ext uri="{FF2B5EF4-FFF2-40B4-BE49-F238E27FC236}">
                <a16:creationId xmlns:a16="http://schemas.microsoft.com/office/drawing/2014/main" id="{14AD30A6-B4D6-378D-1C51-405B759175A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28</a:t>
            </a:fld>
            <a:endParaRPr lang="en-IN"/>
          </a:p>
        </p:txBody>
      </p:sp>
    </p:spTree>
    <p:extLst>
      <p:ext uri="{BB962C8B-B14F-4D97-AF65-F5344CB8AC3E}">
        <p14:creationId xmlns:p14="http://schemas.microsoft.com/office/powerpoint/2010/main" val="20954439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742950" y="27893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Selection Restriction based Disambiguation</a:t>
            </a:r>
            <a:endParaRPr sz="2000" dirty="0"/>
          </a:p>
        </p:txBody>
      </p:sp>
      <p:sp>
        <p:nvSpPr>
          <p:cNvPr id="294" name="Google Shape;294;p25"/>
          <p:cNvSpPr txBox="1">
            <a:spLocks noGrp="1"/>
          </p:cNvSpPr>
          <p:nvPr>
            <p:ph type="body" idx="1"/>
          </p:nvPr>
        </p:nvSpPr>
        <p:spPr>
          <a:xfrm>
            <a:off x="586951" y="936345"/>
            <a:ext cx="8216225" cy="2657475"/>
          </a:xfrm>
          <a:prstGeom prst="rect">
            <a:avLst/>
          </a:prstGeom>
          <a:noFill/>
          <a:ln>
            <a:noFill/>
          </a:ln>
        </p:spPr>
        <p:txBody>
          <a:bodyPr spcFirstLastPara="1" wrap="square" lIns="91425" tIns="45700" rIns="91425" bIns="45700" anchor="t" anchorCtr="0">
            <a:noAutofit/>
          </a:bodyPr>
          <a:lstStyle/>
          <a:p>
            <a:pPr marL="0" lvl="0" indent="0">
              <a:spcBef>
                <a:spcPts val="0"/>
              </a:spcBef>
              <a:buSzPts val="1020"/>
              <a:buNone/>
            </a:pPr>
            <a:r>
              <a:rPr lang="en-US" sz="1200" b="1" dirty="0"/>
              <a:t>Example 3: </a:t>
            </a:r>
            <a:r>
              <a:rPr lang="en-IN" sz="1200" b="1" dirty="0"/>
              <a:t>cases where both the predicate and the argument have multiple senses</a:t>
            </a:r>
            <a:endParaRPr lang="en-US" sz="1200" b="1" dirty="0"/>
          </a:p>
          <a:p>
            <a:pPr marL="0" lvl="0" indent="0">
              <a:spcBef>
                <a:spcPts val="0"/>
              </a:spcBef>
              <a:buSzPts val="1020"/>
              <a:buNone/>
            </a:pPr>
            <a:endParaRPr lang="en-US" sz="1200" dirty="0"/>
          </a:p>
          <a:p>
            <a:pPr marL="0" lvl="0" indent="0">
              <a:spcBef>
                <a:spcPts val="0"/>
              </a:spcBef>
              <a:buSzPts val="1020"/>
              <a:buNone/>
            </a:pPr>
            <a:r>
              <a:rPr lang="en-US" sz="1200" i="1" dirty="0" smtClean="0"/>
              <a:t>“I’m </a:t>
            </a:r>
            <a:r>
              <a:rPr lang="en-US" sz="1200" i="1" dirty="0"/>
              <a:t>looking for a restaurant that </a:t>
            </a:r>
            <a:r>
              <a:rPr lang="en-US" sz="1200" i="1" dirty="0">
                <a:solidFill>
                  <a:srgbClr val="00B050"/>
                </a:solidFill>
              </a:rPr>
              <a:t>serves</a:t>
            </a:r>
            <a:r>
              <a:rPr lang="en-US" sz="1200" i="1" dirty="0"/>
              <a:t> vegetarian </a:t>
            </a:r>
            <a:r>
              <a:rPr lang="en-US" sz="1200" i="1" dirty="0" smtClean="0">
                <a:solidFill>
                  <a:srgbClr val="00B050"/>
                </a:solidFill>
              </a:rPr>
              <a:t>dishes.</a:t>
            </a:r>
            <a:r>
              <a:rPr lang="en-US" sz="1200" i="1" dirty="0" smtClean="0">
                <a:solidFill>
                  <a:schemeClr val="tx1"/>
                </a:solidFill>
              </a:rPr>
              <a:t>”</a:t>
            </a:r>
            <a:endParaRPr lang="en-US" sz="1200" i="1" dirty="0">
              <a:solidFill>
                <a:schemeClr val="tx1"/>
              </a:solidFill>
            </a:endParaRPr>
          </a:p>
          <a:p>
            <a:pPr marL="0" lvl="0" indent="0">
              <a:spcBef>
                <a:spcPts val="0"/>
              </a:spcBef>
              <a:buSzPts val="1020"/>
              <a:buNone/>
            </a:pPr>
            <a:endParaRPr lang="en-US" sz="1200" dirty="0"/>
          </a:p>
          <a:p>
            <a:pPr marL="0" lvl="0" indent="0">
              <a:spcBef>
                <a:spcPts val="0"/>
              </a:spcBef>
              <a:buSzPts val="1020"/>
              <a:buNone/>
            </a:pPr>
            <a:endParaRPr lang="en-US" sz="1200" dirty="0"/>
          </a:p>
          <a:p>
            <a:pPr marL="0" lvl="0" indent="0">
              <a:spcBef>
                <a:spcPts val="0"/>
              </a:spcBef>
              <a:buSzPts val="1020"/>
              <a:buNone/>
            </a:pPr>
            <a:r>
              <a:rPr lang="en-US" sz="1200" dirty="0"/>
              <a:t>Six possible combinations: </a:t>
            </a:r>
          </a:p>
          <a:p>
            <a:pPr marL="0" indent="0">
              <a:spcBef>
                <a:spcPts val="0"/>
              </a:spcBef>
              <a:buSzPts val="1020"/>
              <a:buNone/>
            </a:pPr>
            <a:r>
              <a:rPr lang="en-US" sz="1200" dirty="0"/>
              <a:t>Two </a:t>
            </a:r>
            <a:r>
              <a:rPr lang="en-US" sz="1200" dirty="0" err="1"/>
              <a:t>polysemous</a:t>
            </a:r>
            <a:r>
              <a:rPr lang="en-US" sz="1200" dirty="0"/>
              <a:t> senses of the lexeme </a:t>
            </a:r>
            <a:r>
              <a:rPr lang="en-US" sz="1200" dirty="0">
                <a:solidFill>
                  <a:srgbClr val="00B050"/>
                </a:solidFill>
              </a:rPr>
              <a:t>dish</a:t>
            </a:r>
            <a:r>
              <a:rPr lang="en-US" sz="1200" dirty="0"/>
              <a:t> : 1. physical objects that we eat from and </a:t>
            </a:r>
          </a:p>
          <a:p>
            <a:pPr marL="0" indent="0">
              <a:spcBef>
                <a:spcPts val="0"/>
              </a:spcBef>
              <a:buSzPts val="1020"/>
              <a:buNone/>
            </a:pPr>
            <a:r>
              <a:rPr lang="en-US" sz="1200" dirty="0"/>
              <a:t>                                                                        2. actual meal or recipe</a:t>
            </a:r>
          </a:p>
          <a:p>
            <a:pPr marL="0" lvl="0" indent="0">
              <a:spcBef>
                <a:spcPts val="0"/>
              </a:spcBef>
              <a:buSzPts val="1020"/>
              <a:buNone/>
            </a:pPr>
            <a:endParaRPr lang="en-US" sz="1200" dirty="0" smtClean="0"/>
          </a:p>
          <a:p>
            <a:pPr marL="0" lvl="0" indent="0">
              <a:spcBef>
                <a:spcPts val="0"/>
              </a:spcBef>
              <a:buSzPts val="1020"/>
              <a:buNone/>
            </a:pPr>
            <a:r>
              <a:rPr lang="en-US" sz="1200" dirty="0" smtClean="0"/>
              <a:t>Three </a:t>
            </a:r>
            <a:r>
              <a:rPr lang="en-US" sz="1200" dirty="0" err="1"/>
              <a:t>polysemous</a:t>
            </a:r>
            <a:r>
              <a:rPr lang="en-US" sz="1200" dirty="0"/>
              <a:t> senses of the lexeme </a:t>
            </a:r>
            <a:r>
              <a:rPr lang="en-US" sz="1200" dirty="0">
                <a:solidFill>
                  <a:srgbClr val="00B050"/>
                </a:solidFill>
              </a:rPr>
              <a:t>serve</a:t>
            </a:r>
            <a:r>
              <a:rPr lang="en-US" sz="1200" dirty="0"/>
              <a:t> : 1. food  </a:t>
            </a:r>
          </a:p>
          <a:p>
            <a:pPr marL="0" lvl="0" indent="0">
              <a:spcBef>
                <a:spcPts val="0"/>
              </a:spcBef>
              <a:buSzPts val="1020"/>
              <a:buNone/>
            </a:pPr>
            <a:r>
              <a:rPr lang="en-US" sz="1200" dirty="0"/>
              <a:t>                                                                             2. geographical or political entity  </a:t>
            </a:r>
          </a:p>
          <a:p>
            <a:pPr marL="0" lvl="0" indent="0">
              <a:spcBef>
                <a:spcPts val="0"/>
              </a:spcBef>
              <a:buSzPts val="1020"/>
              <a:buNone/>
            </a:pPr>
            <a:r>
              <a:rPr lang="en-US" sz="1200" dirty="0"/>
              <a:t>                                                                             3. meal designator</a:t>
            </a:r>
          </a:p>
          <a:p>
            <a:pPr marL="0" lvl="0" indent="0">
              <a:spcBef>
                <a:spcPts val="0"/>
              </a:spcBef>
              <a:buSzPts val="1020"/>
              <a:buNone/>
            </a:pPr>
            <a:endParaRPr lang="en-US" sz="1200" dirty="0"/>
          </a:p>
          <a:p>
            <a:pPr marL="0" lvl="0" indent="0">
              <a:spcBef>
                <a:spcPts val="0"/>
              </a:spcBef>
              <a:buSzPts val="1020"/>
              <a:buNone/>
            </a:pPr>
            <a:endParaRPr lang="en-US" sz="1200" dirty="0">
              <a:solidFill>
                <a:srgbClr val="0070C0"/>
              </a:solidFill>
            </a:endParaRPr>
          </a:p>
          <a:p>
            <a:pPr marL="0" lvl="0" indent="0">
              <a:spcBef>
                <a:spcPts val="0"/>
              </a:spcBef>
              <a:buSzPts val="1020"/>
              <a:buNone/>
            </a:pPr>
            <a:r>
              <a:rPr lang="en-US" sz="1200" dirty="0">
                <a:solidFill>
                  <a:srgbClr val="0070C0"/>
                </a:solidFill>
              </a:rPr>
              <a:t>Since only one combination of the six is free from a selection restriction violation, determining the correct sense of both serve and dish is straightforward. </a:t>
            </a:r>
          </a:p>
          <a:p>
            <a:pPr marL="0" lvl="0" indent="0">
              <a:spcBef>
                <a:spcPts val="0"/>
              </a:spcBef>
              <a:buSzPts val="1020"/>
              <a:buNone/>
            </a:pPr>
            <a:endParaRPr lang="en-US" sz="1200" dirty="0">
              <a:solidFill>
                <a:srgbClr val="0070C0"/>
              </a:solidFill>
            </a:endParaRPr>
          </a:p>
          <a:p>
            <a:pPr marL="0" lvl="0" indent="0">
              <a:spcBef>
                <a:spcPts val="0"/>
              </a:spcBef>
              <a:buSzPts val="1020"/>
              <a:buNone/>
            </a:pPr>
            <a:r>
              <a:rPr lang="en-US" sz="1200" dirty="0">
                <a:solidFill>
                  <a:srgbClr val="0070C0"/>
                </a:solidFill>
              </a:rPr>
              <a:t>In particular, the predicate and argument mutually select the correct senses.</a:t>
            </a:r>
            <a:endParaRPr lang="en-US" sz="1200" dirty="0"/>
          </a:p>
          <a:p>
            <a:pPr marL="0" lvl="0" indent="0">
              <a:spcBef>
                <a:spcPts val="0"/>
              </a:spcBef>
              <a:buSzPts val="1020"/>
              <a:buNone/>
            </a:pPr>
            <a:r>
              <a:rPr lang="en-US" sz="1200" b="1" dirty="0">
                <a:solidFill>
                  <a:srgbClr val="0070C0"/>
                </a:solidFill>
              </a:rPr>
              <a:t> </a:t>
            </a:r>
            <a:r>
              <a:rPr lang="en-US" sz="1200" dirty="0">
                <a:solidFill>
                  <a:srgbClr val="0070C0"/>
                </a:solidFill>
              </a:rPr>
              <a:t> </a:t>
            </a:r>
          </a:p>
          <a:p>
            <a:pPr marL="0" lvl="0" indent="0">
              <a:spcBef>
                <a:spcPts val="0"/>
              </a:spcBef>
              <a:buSzPts val="1020"/>
              <a:buNone/>
            </a:pPr>
            <a:r>
              <a:rPr lang="en-US" sz="1200" dirty="0">
                <a:solidFill>
                  <a:srgbClr val="7030A0"/>
                </a:solidFill>
              </a:rPr>
              <a:t>Argument for serves – vegetarian – food or person</a:t>
            </a:r>
          </a:p>
          <a:p>
            <a:pPr marL="0" lvl="0" indent="0">
              <a:spcBef>
                <a:spcPts val="0"/>
              </a:spcBef>
              <a:buSzPts val="1020"/>
              <a:buNone/>
            </a:pPr>
            <a:r>
              <a:rPr lang="en-US" sz="1200" dirty="0">
                <a:solidFill>
                  <a:srgbClr val="7030A0"/>
                </a:solidFill>
              </a:rPr>
              <a:t>Predicate of dishes – vegetarian – meal </a:t>
            </a:r>
          </a:p>
          <a:p>
            <a:pPr marL="0" lvl="0" indent="0">
              <a:spcBef>
                <a:spcPts val="0"/>
              </a:spcBef>
              <a:buSzPts val="1020"/>
              <a:buNone/>
            </a:pPr>
            <a:endParaRPr lang="en-US" sz="1200" dirty="0">
              <a:solidFill>
                <a:srgbClr val="0070C0"/>
              </a:solidFill>
            </a:endParaRPr>
          </a:p>
          <a:p>
            <a:pPr marL="0" lvl="0" indent="0" algn="l" rtl="0">
              <a:spcBef>
                <a:spcPts val="240"/>
              </a:spcBef>
              <a:spcAft>
                <a:spcPts val="0"/>
              </a:spcAft>
              <a:buSzPts val="1020"/>
              <a:buNone/>
            </a:pPr>
            <a:endParaRPr sz="1200" dirty="0">
              <a:solidFill>
                <a:srgbClr val="0070C0"/>
              </a:solidFill>
            </a:endParaRPr>
          </a:p>
        </p:txBody>
      </p:sp>
      <p:sp>
        <p:nvSpPr>
          <p:cNvPr id="2" name="Slide Number Placeholder 1">
            <a:extLst>
              <a:ext uri="{FF2B5EF4-FFF2-40B4-BE49-F238E27FC236}">
                <a16:creationId xmlns:a16="http://schemas.microsoft.com/office/drawing/2014/main" id="{DD6E06EA-64C2-15EF-BAF2-0D1F054FA54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29</a:t>
            </a:fld>
            <a:endParaRPr lang="en-IN"/>
          </a:p>
        </p:txBody>
      </p:sp>
    </p:spTree>
    <p:extLst>
      <p:ext uri="{BB962C8B-B14F-4D97-AF65-F5344CB8AC3E}">
        <p14:creationId xmlns:p14="http://schemas.microsoft.com/office/powerpoint/2010/main" val="9040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4">
                                            <p:txEl>
                                              <p:pRg st="16" end="1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4">
                                            <p:txEl>
                                              <p:pRg st="17" end="1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4">
                                            <p:txEl>
                                              <p:pRg st="18" end="1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457200" y="400050"/>
            <a:ext cx="8229600" cy="4085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ct val="100000"/>
              <a:buFont typeface="Arial"/>
              <a:buNone/>
            </a:pPr>
            <a:r>
              <a:rPr lang="en-IN" sz="3200" dirty="0"/>
              <a:t>What is a Word?</a:t>
            </a:r>
            <a:endParaRPr sz="3200" dirty="0"/>
          </a:p>
        </p:txBody>
      </p:sp>
      <p:sp>
        <p:nvSpPr>
          <p:cNvPr id="144" name="Google Shape;144;p6"/>
          <p:cNvSpPr txBox="1">
            <a:spLocks noGrp="1"/>
          </p:cNvSpPr>
          <p:nvPr>
            <p:ph type="sldNum" idx="12"/>
          </p:nvPr>
        </p:nvSpPr>
        <p:spPr>
          <a:xfrm>
            <a:off x="8570794" y="0"/>
            <a:ext cx="470848" cy="2319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IN"/>
              <a:t>3</a:t>
            </a:fld>
            <a:endParaRPr/>
          </a:p>
        </p:txBody>
      </p:sp>
      <p:sp>
        <p:nvSpPr>
          <p:cNvPr id="145" name="Google Shape;145;p6"/>
          <p:cNvSpPr txBox="1">
            <a:spLocks noGrp="1"/>
          </p:cNvSpPr>
          <p:nvPr>
            <p:ph type="body" idx="1"/>
          </p:nvPr>
        </p:nvSpPr>
        <p:spPr>
          <a:xfrm>
            <a:off x="457200" y="918267"/>
            <a:ext cx="8229600" cy="3657600"/>
          </a:xfrm>
          <a:prstGeom prst="rect">
            <a:avLst/>
          </a:prstGeom>
          <a:noFill/>
          <a:ln>
            <a:noFill/>
          </a:ln>
        </p:spPr>
        <p:txBody>
          <a:bodyPr spcFirstLastPara="1" wrap="square" lIns="91425" tIns="45700" rIns="91425" bIns="45700" anchor="t" anchorCtr="0">
            <a:noAutofit/>
          </a:bodyPr>
          <a:lstStyle/>
          <a:p>
            <a:pPr marL="182880" lvl="0" indent="-182880" algn="l" rtl="0">
              <a:spcBef>
                <a:spcPts val="0"/>
              </a:spcBef>
              <a:spcAft>
                <a:spcPts val="0"/>
              </a:spcAft>
              <a:buSzPts val="1530"/>
              <a:buChar char="•"/>
            </a:pPr>
            <a:r>
              <a:rPr lang="en-IN" sz="1800" dirty="0"/>
              <a:t>Types, Tokens, roots, stems, inflected forms </a:t>
            </a:r>
            <a:r>
              <a:rPr lang="en-IN" sz="1800" dirty="0" err="1"/>
              <a:t>etc</a:t>
            </a:r>
            <a:r>
              <a:rPr lang="en-IN" sz="1800" dirty="0"/>
              <a:t> ….</a:t>
            </a:r>
            <a:endParaRPr dirty="0"/>
          </a:p>
          <a:p>
            <a:pPr marL="457200" lvl="1" indent="-96519" algn="l" rtl="0">
              <a:spcBef>
                <a:spcPts val="320"/>
              </a:spcBef>
              <a:spcAft>
                <a:spcPts val="0"/>
              </a:spcAft>
              <a:buSzPts val="1360"/>
              <a:buNone/>
            </a:pPr>
            <a:endParaRPr sz="1600" dirty="0"/>
          </a:p>
          <a:p>
            <a:pPr marL="182880" lvl="0" indent="-182880" algn="l" rtl="0">
              <a:spcBef>
                <a:spcPts val="360"/>
              </a:spcBef>
              <a:spcAft>
                <a:spcPts val="0"/>
              </a:spcAft>
              <a:buSzPts val="1530"/>
              <a:buChar char="•"/>
            </a:pPr>
            <a:r>
              <a:rPr lang="en-IN" sz="1800" b="1" dirty="0">
                <a:solidFill>
                  <a:srgbClr val="00B050"/>
                </a:solidFill>
              </a:rPr>
              <a:t>Lexeme</a:t>
            </a:r>
            <a:r>
              <a:rPr lang="en-IN" sz="1800" b="1" dirty="0"/>
              <a:t>:</a:t>
            </a:r>
            <a:r>
              <a:rPr lang="en-IN" sz="1800" dirty="0"/>
              <a:t> A lexeme is a pairing of a particular orthographic and phonological form with some form of symbolic meaning representation. </a:t>
            </a:r>
            <a:endParaRPr lang="en-IN" sz="1800" dirty="0" smtClean="0"/>
          </a:p>
          <a:p>
            <a:pPr marL="182880" lvl="0" indent="-182880" algn="l" rtl="0">
              <a:spcBef>
                <a:spcPts val="360"/>
              </a:spcBef>
              <a:spcAft>
                <a:spcPts val="0"/>
              </a:spcAft>
              <a:buSzPts val="1530"/>
              <a:buChar char="•"/>
            </a:pPr>
            <a:r>
              <a:rPr lang="en-US" sz="1800" dirty="0" err="1" smtClean="0"/>
              <a:t>Eg</a:t>
            </a:r>
            <a:r>
              <a:rPr lang="en-US" sz="1800" dirty="0" smtClean="0"/>
              <a:t> run, runs, ran, running are all forms of lexemes of run</a:t>
            </a:r>
            <a:endParaRPr sz="1800" dirty="0"/>
          </a:p>
          <a:p>
            <a:pPr marL="182880" lvl="0" indent="-182880" algn="l" rtl="0">
              <a:spcBef>
                <a:spcPts val="360"/>
              </a:spcBef>
              <a:spcAft>
                <a:spcPts val="0"/>
              </a:spcAft>
              <a:buSzPts val="1530"/>
              <a:buChar char="•"/>
            </a:pPr>
            <a:r>
              <a:rPr lang="en-IN" sz="1800" b="1" dirty="0">
                <a:solidFill>
                  <a:srgbClr val="00B050"/>
                </a:solidFill>
              </a:rPr>
              <a:t>Lexicon: </a:t>
            </a:r>
            <a:r>
              <a:rPr lang="en-IN" sz="1800" dirty="0"/>
              <a:t>is a finite list made up of lexemes. </a:t>
            </a:r>
            <a:endParaRPr sz="1800" dirty="0"/>
          </a:p>
          <a:p>
            <a:pPr marL="182880" lvl="0" indent="-85724" algn="l" rtl="0">
              <a:spcBef>
                <a:spcPts val="360"/>
              </a:spcBef>
              <a:spcAft>
                <a:spcPts val="0"/>
              </a:spcAft>
              <a:buSzPts val="1530"/>
              <a:buNone/>
            </a:pPr>
            <a:endParaRPr sz="1800" dirty="0"/>
          </a:p>
          <a:p>
            <a:pPr marL="182880" lvl="0" indent="-182880" algn="l" rtl="0">
              <a:spcBef>
                <a:spcPts val="360"/>
              </a:spcBef>
              <a:spcAft>
                <a:spcPts val="0"/>
              </a:spcAft>
              <a:buSzPts val="1530"/>
              <a:buChar char="•"/>
            </a:pPr>
            <a:r>
              <a:rPr lang="en-IN" sz="1800" dirty="0"/>
              <a:t>Dictionaries are, after all, nothing if not repositories of information about the meanings of lexemes. Within dictionaries, it turns out that the most interesting place to look first is at the definitions of lexemes that no one ever actually looks up </a:t>
            </a:r>
            <a:endParaRPr dirty="0"/>
          </a:p>
          <a:p>
            <a:pPr marL="182880" lvl="0" indent="-85724" algn="l" rtl="0">
              <a:spcBef>
                <a:spcPts val="360"/>
              </a:spcBef>
              <a:spcAft>
                <a:spcPts val="0"/>
              </a:spcAft>
              <a:buSzPts val="1530"/>
              <a:buNone/>
            </a:pPr>
            <a:endParaRPr sz="1800" dirty="0"/>
          </a:p>
          <a:p>
            <a:pPr marL="0" lvl="0" indent="0" algn="l" rtl="0">
              <a:spcBef>
                <a:spcPts val="360"/>
              </a:spcBef>
              <a:spcAft>
                <a:spcPts val="0"/>
              </a:spcAft>
              <a:buSzPts val="1530"/>
              <a:buNone/>
            </a:pPr>
            <a:endParaRPr sz="1800" dirty="0"/>
          </a:p>
          <a:p>
            <a:pPr marL="182880" lvl="0" indent="-53339" algn="l" rtl="0">
              <a:spcBef>
                <a:spcPts val="480"/>
              </a:spcBef>
              <a:spcAft>
                <a:spcPts val="0"/>
              </a:spcAft>
              <a:buSzPts val="2040"/>
              <a:buNone/>
            </a:pP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742950" y="27893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Selection Restriction based Disambiguation</a:t>
            </a:r>
            <a:endParaRPr sz="2000" dirty="0"/>
          </a:p>
        </p:txBody>
      </p:sp>
      <p:sp>
        <p:nvSpPr>
          <p:cNvPr id="294" name="Google Shape;294;p25"/>
          <p:cNvSpPr txBox="1">
            <a:spLocks noGrp="1"/>
          </p:cNvSpPr>
          <p:nvPr>
            <p:ph type="body" idx="1"/>
          </p:nvPr>
        </p:nvSpPr>
        <p:spPr>
          <a:xfrm>
            <a:off x="655044" y="965529"/>
            <a:ext cx="8216225" cy="2657475"/>
          </a:xfrm>
          <a:prstGeom prst="rect">
            <a:avLst/>
          </a:prstGeom>
          <a:noFill/>
          <a:ln>
            <a:noFill/>
          </a:ln>
        </p:spPr>
        <p:txBody>
          <a:bodyPr spcFirstLastPara="1" wrap="square" lIns="91425" tIns="45700" rIns="91425" bIns="45700" anchor="t" anchorCtr="0">
            <a:noAutofit/>
          </a:bodyPr>
          <a:lstStyle/>
          <a:p>
            <a:pPr marL="0" lvl="0" indent="0">
              <a:spcBef>
                <a:spcPts val="0"/>
              </a:spcBef>
              <a:buSzPts val="1020"/>
              <a:buNone/>
            </a:pPr>
            <a:r>
              <a:rPr lang="en-US" sz="1200" dirty="0"/>
              <a:t>Example 4:</a:t>
            </a:r>
          </a:p>
          <a:p>
            <a:pPr marL="0" lvl="0" indent="0">
              <a:spcBef>
                <a:spcPts val="0"/>
              </a:spcBef>
              <a:buSzPts val="1020"/>
              <a:buNone/>
            </a:pPr>
            <a:endParaRPr lang="en-US" sz="1200" dirty="0"/>
          </a:p>
          <a:p>
            <a:pPr marL="0" lvl="0" indent="0">
              <a:spcBef>
                <a:spcPts val="0"/>
              </a:spcBef>
              <a:buSzPts val="1020"/>
              <a:buNone/>
            </a:pPr>
            <a:r>
              <a:rPr lang="en-US" sz="1200" i="1" dirty="0" smtClean="0"/>
              <a:t>“What </a:t>
            </a:r>
            <a:r>
              <a:rPr lang="en-US" sz="1200" i="1" dirty="0"/>
              <a:t>kind of </a:t>
            </a:r>
            <a:r>
              <a:rPr lang="en-US" sz="1200" i="1" dirty="0">
                <a:solidFill>
                  <a:srgbClr val="00B050"/>
                </a:solidFill>
              </a:rPr>
              <a:t>dishes</a:t>
            </a:r>
            <a:r>
              <a:rPr lang="en-US" sz="1200" i="1" dirty="0"/>
              <a:t> do you recommend</a:t>
            </a:r>
            <a:r>
              <a:rPr lang="en-US" sz="1200" i="1" dirty="0" smtClean="0"/>
              <a:t>?”</a:t>
            </a:r>
            <a:endParaRPr lang="en-US" sz="1200" i="1" dirty="0"/>
          </a:p>
          <a:p>
            <a:pPr marL="0" lvl="0" indent="0">
              <a:spcBef>
                <a:spcPts val="0"/>
              </a:spcBef>
              <a:buSzPts val="1020"/>
              <a:buNone/>
            </a:pPr>
            <a:endParaRPr lang="en-US" sz="1200" dirty="0"/>
          </a:p>
          <a:p>
            <a:pPr marL="0" lvl="0" indent="0">
              <a:spcBef>
                <a:spcPts val="0"/>
              </a:spcBef>
              <a:buSzPts val="1020"/>
              <a:buNone/>
            </a:pPr>
            <a:r>
              <a:rPr lang="en-US" sz="1200" dirty="0">
                <a:solidFill>
                  <a:srgbClr val="0070C0"/>
                </a:solidFill>
              </a:rPr>
              <a:t>In cases like this we either have to rely on the stand-alone methods of WSD or knowledge of the broader discourse context</a:t>
            </a:r>
            <a:r>
              <a:rPr lang="en-US" sz="1200" dirty="0"/>
              <a:t>. </a:t>
            </a:r>
          </a:p>
          <a:p>
            <a:pPr marL="0" lvl="0" indent="0">
              <a:spcBef>
                <a:spcPts val="0"/>
              </a:spcBef>
              <a:buSzPts val="1020"/>
              <a:buNone/>
            </a:pPr>
            <a:r>
              <a:rPr lang="en-US" sz="1200" b="1" dirty="0">
                <a:solidFill>
                  <a:srgbClr val="0070C0"/>
                </a:solidFill>
              </a:rPr>
              <a:t> </a:t>
            </a:r>
            <a:r>
              <a:rPr lang="en-US" sz="1200" dirty="0">
                <a:solidFill>
                  <a:srgbClr val="0070C0"/>
                </a:solidFill>
              </a:rPr>
              <a:t> </a:t>
            </a:r>
          </a:p>
          <a:p>
            <a:pPr marL="0" lvl="0" indent="0">
              <a:spcBef>
                <a:spcPts val="0"/>
              </a:spcBef>
              <a:buSzPts val="1020"/>
              <a:buNone/>
            </a:pPr>
            <a:endParaRPr lang="en-US" sz="1200" dirty="0">
              <a:solidFill>
                <a:srgbClr val="0070C0"/>
              </a:solidFill>
            </a:endParaRPr>
          </a:p>
          <a:p>
            <a:pPr marL="0" lvl="0" indent="0">
              <a:spcBef>
                <a:spcPts val="0"/>
              </a:spcBef>
              <a:buSzPts val="1020"/>
              <a:buNone/>
            </a:pPr>
            <a:r>
              <a:rPr lang="en-US" sz="1200" dirty="0"/>
              <a:t>the most straightforward approach for disambiguation is to follow the </a:t>
            </a:r>
            <a:r>
              <a:rPr lang="en-US" sz="1200" dirty="0">
                <a:solidFill>
                  <a:srgbClr val="7030A0"/>
                </a:solidFill>
              </a:rPr>
              <a:t>rule-to-rule strategy</a:t>
            </a:r>
            <a:r>
              <a:rPr lang="en-US" sz="1200" dirty="0"/>
              <a:t>:</a:t>
            </a:r>
            <a:endParaRPr lang="en-US" sz="1200" dirty="0">
              <a:solidFill>
                <a:srgbClr val="0070C0"/>
              </a:solidFill>
            </a:endParaRPr>
          </a:p>
          <a:p>
            <a:pPr marL="228600" lvl="0" indent="-228600" algn="l" rtl="0">
              <a:spcBef>
                <a:spcPts val="240"/>
              </a:spcBef>
              <a:spcAft>
                <a:spcPts val="0"/>
              </a:spcAft>
              <a:buSzPts val="1020"/>
              <a:buAutoNum type="arabicPeriod"/>
            </a:pPr>
            <a:r>
              <a:rPr lang="en-US" sz="1200" dirty="0">
                <a:solidFill>
                  <a:srgbClr val="0070C0"/>
                </a:solidFill>
              </a:rPr>
              <a:t>Fragments of meaning representations are composed for the constituents</a:t>
            </a:r>
          </a:p>
          <a:p>
            <a:pPr marL="228600" lvl="0" indent="-228600" algn="l" rtl="0">
              <a:spcBef>
                <a:spcPts val="240"/>
              </a:spcBef>
              <a:spcAft>
                <a:spcPts val="0"/>
              </a:spcAft>
              <a:buSzPts val="1020"/>
              <a:buAutoNum type="arabicPeriod"/>
            </a:pPr>
            <a:r>
              <a:rPr lang="en-US" sz="1200" dirty="0">
                <a:solidFill>
                  <a:srgbClr val="0070C0"/>
                </a:solidFill>
              </a:rPr>
              <a:t>These are then Checked for selection restriction violations</a:t>
            </a:r>
          </a:p>
          <a:p>
            <a:pPr marL="228600" lvl="0" indent="-228600" algn="l" rtl="0">
              <a:spcBef>
                <a:spcPts val="240"/>
              </a:spcBef>
              <a:spcAft>
                <a:spcPts val="0"/>
              </a:spcAft>
              <a:buSzPts val="1020"/>
              <a:buAutoNum type="arabicPeriod"/>
            </a:pPr>
            <a:r>
              <a:rPr lang="en-US" sz="1200" dirty="0">
                <a:solidFill>
                  <a:srgbClr val="0070C0"/>
                </a:solidFill>
              </a:rPr>
              <a:t>Eliminate senses that violate the selection restrictions</a:t>
            </a:r>
          </a:p>
          <a:p>
            <a:pPr marL="0" lvl="0" indent="0" algn="l" rtl="0">
              <a:spcBef>
                <a:spcPts val="240"/>
              </a:spcBef>
              <a:spcAft>
                <a:spcPts val="0"/>
              </a:spcAft>
              <a:buSzPts val="1020"/>
              <a:buNone/>
            </a:pPr>
            <a:endParaRPr lang="en-US" sz="1200" dirty="0">
              <a:solidFill>
                <a:srgbClr val="0070C0"/>
              </a:solidFill>
            </a:endParaRPr>
          </a:p>
          <a:p>
            <a:pPr marL="0" lvl="0" indent="0" algn="l" rtl="0">
              <a:spcBef>
                <a:spcPts val="240"/>
              </a:spcBef>
              <a:spcAft>
                <a:spcPts val="0"/>
              </a:spcAft>
              <a:buSzPts val="1020"/>
              <a:buNone/>
            </a:pPr>
            <a:r>
              <a:rPr lang="en-US" sz="1200" dirty="0">
                <a:solidFill>
                  <a:srgbClr val="7030A0"/>
                </a:solidFill>
              </a:rPr>
              <a:t>What is needed to integrate this strategy in semantic analyzer??</a:t>
            </a:r>
          </a:p>
          <a:p>
            <a:pPr marL="228600" indent="-228600">
              <a:spcBef>
                <a:spcPts val="240"/>
              </a:spcBef>
              <a:buSzPts val="1020"/>
              <a:buFont typeface="Arial"/>
              <a:buAutoNum type="arabicPeriod"/>
            </a:pPr>
            <a:r>
              <a:rPr lang="en-US" sz="1200" dirty="0">
                <a:solidFill>
                  <a:srgbClr val="0070C0"/>
                </a:solidFill>
              </a:rPr>
              <a:t>access to hierarchical type information about the arguments – hypernym</a:t>
            </a:r>
          </a:p>
          <a:p>
            <a:pPr marL="228600" indent="-228600">
              <a:spcBef>
                <a:spcPts val="240"/>
              </a:spcBef>
              <a:buSzPts val="1020"/>
              <a:buFont typeface="Arial"/>
              <a:buAutoNum type="arabicPeriod"/>
            </a:pPr>
            <a:r>
              <a:rPr lang="en-US" sz="1200" dirty="0">
                <a:solidFill>
                  <a:srgbClr val="0070C0"/>
                </a:solidFill>
              </a:rPr>
              <a:t>semantic selection restriction information about the arguments to predicates – </a:t>
            </a:r>
            <a:r>
              <a:rPr lang="en-US" sz="1200" dirty="0" err="1">
                <a:solidFill>
                  <a:srgbClr val="0070C0"/>
                </a:solidFill>
              </a:rPr>
              <a:t>Synset</a:t>
            </a:r>
            <a:endParaRPr lang="en-US" sz="1200" dirty="0">
              <a:solidFill>
                <a:srgbClr val="0070C0"/>
              </a:solidFill>
            </a:endParaRPr>
          </a:p>
          <a:p>
            <a:pPr marL="228600" indent="-228600">
              <a:spcBef>
                <a:spcPts val="240"/>
              </a:spcBef>
              <a:buSzPts val="1020"/>
              <a:buFont typeface="Arial"/>
              <a:buAutoNum type="arabicPeriod"/>
            </a:pPr>
            <a:endParaRPr lang="en-US" sz="1200" dirty="0">
              <a:solidFill>
                <a:srgbClr val="0070C0"/>
              </a:solidFill>
            </a:endParaRPr>
          </a:p>
          <a:p>
            <a:pPr marL="0" lvl="0" indent="0">
              <a:spcBef>
                <a:spcPts val="240"/>
              </a:spcBef>
              <a:buSzPts val="1020"/>
              <a:buNone/>
            </a:pPr>
            <a:r>
              <a:rPr lang="en-US" sz="1200" dirty="0">
                <a:solidFill>
                  <a:srgbClr val="7030A0"/>
                </a:solidFill>
              </a:rPr>
              <a:t>Where is this kind of information available??  </a:t>
            </a:r>
          </a:p>
          <a:p>
            <a:pPr marL="0" lvl="0" indent="0">
              <a:spcBef>
                <a:spcPts val="240"/>
              </a:spcBef>
              <a:buSzPts val="1020"/>
              <a:buNone/>
            </a:pPr>
            <a:r>
              <a:rPr lang="en-US" sz="1200" dirty="0">
                <a:solidFill>
                  <a:srgbClr val="0070C0"/>
                </a:solidFill>
              </a:rPr>
              <a:t>WordNet</a:t>
            </a:r>
          </a:p>
          <a:p>
            <a:pPr marL="0" indent="0">
              <a:spcBef>
                <a:spcPts val="240"/>
              </a:spcBef>
              <a:buSzPts val="1020"/>
              <a:buNone/>
            </a:pPr>
            <a:endParaRPr sz="1200" dirty="0">
              <a:solidFill>
                <a:srgbClr val="0070C0"/>
              </a:solidFill>
            </a:endParaRPr>
          </a:p>
        </p:txBody>
      </p:sp>
      <p:sp>
        <p:nvSpPr>
          <p:cNvPr id="2" name="Slide Number Placeholder 1">
            <a:extLst>
              <a:ext uri="{FF2B5EF4-FFF2-40B4-BE49-F238E27FC236}">
                <a16:creationId xmlns:a16="http://schemas.microsoft.com/office/drawing/2014/main" id="{A8338DA4-5003-BF98-1A43-32BD530261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30</a:t>
            </a:fld>
            <a:endParaRPr lang="en-IN"/>
          </a:p>
        </p:txBody>
      </p:sp>
    </p:spTree>
    <p:extLst>
      <p:ext uri="{BB962C8B-B14F-4D97-AF65-F5344CB8AC3E}">
        <p14:creationId xmlns:p14="http://schemas.microsoft.com/office/powerpoint/2010/main" val="4641713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742950" y="27893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Drawback of Selection Restriction based Disambiguation</a:t>
            </a:r>
            <a:endParaRPr sz="2000" dirty="0"/>
          </a:p>
        </p:txBody>
      </p:sp>
      <p:sp>
        <p:nvSpPr>
          <p:cNvPr id="294" name="Google Shape;294;p25"/>
          <p:cNvSpPr txBox="1">
            <a:spLocks noGrp="1"/>
          </p:cNvSpPr>
          <p:nvPr>
            <p:ph type="body" idx="1"/>
          </p:nvPr>
        </p:nvSpPr>
        <p:spPr>
          <a:xfrm>
            <a:off x="485601" y="910208"/>
            <a:ext cx="8367583" cy="3718942"/>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1020"/>
              <a:buNone/>
            </a:pPr>
            <a:r>
              <a:rPr lang="en-US" sz="1200" dirty="0"/>
              <a:t>1. There are many perfectly well-formed, interpretable, sentences that contain obvious violations of selection restrictions. </a:t>
            </a:r>
            <a:r>
              <a:rPr lang="en-IN" sz="1200" dirty="0" smtClean="0"/>
              <a:t>Therefore</a:t>
            </a:r>
            <a:r>
              <a:rPr lang="en-IN" sz="1200" dirty="0"/>
              <a:t>, any approach based on a strict elimination of such interpretations is in serious trouble.</a:t>
            </a:r>
            <a:r>
              <a:rPr lang="en-US" sz="1200" dirty="0"/>
              <a:t> </a:t>
            </a:r>
          </a:p>
          <a:p>
            <a:pPr marL="0" lvl="0" indent="0">
              <a:lnSpc>
                <a:spcPct val="150000"/>
              </a:lnSpc>
              <a:spcBef>
                <a:spcPts val="0"/>
              </a:spcBef>
              <a:buSzPts val="1020"/>
              <a:buNone/>
            </a:pPr>
            <a:endParaRPr lang="en-US" sz="1200" dirty="0"/>
          </a:p>
          <a:p>
            <a:pPr marL="0" lvl="0" indent="0">
              <a:lnSpc>
                <a:spcPct val="150000"/>
              </a:lnSpc>
              <a:spcBef>
                <a:spcPts val="0"/>
              </a:spcBef>
              <a:buSzPts val="1020"/>
              <a:buNone/>
            </a:pPr>
            <a:endParaRPr lang="en-US" sz="1200" dirty="0"/>
          </a:p>
          <a:p>
            <a:pPr marL="0" lvl="0" indent="0">
              <a:lnSpc>
                <a:spcPct val="150000"/>
              </a:lnSpc>
              <a:spcBef>
                <a:spcPts val="0"/>
              </a:spcBef>
              <a:buSzPts val="1020"/>
              <a:buNone/>
            </a:pPr>
            <a:r>
              <a:rPr lang="en-US" sz="1200" dirty="0"/>
              <a:t>“But it fell apart in 1931, perhaps because people realized you can’t </a:t>
            </a:r>
            <a:r>
              <a:rPr lang="en-US" sz="1200" dirty="0">
                <a:solidFill>
                  <a:srgbClr val="0070C0"/>
                </a:solidFill>
              </a:rPr>
              <a:t>eat gold </a:t>
            </a:r>
            <a:r>
              <a:rPr lang="en-US" sz="1200" dirty="0"/>
              <a:t>for lunch if you’re hungry”</a:t>
            </a:r>
            <a:r>
              <a:rPr lang="en-US" sz="1200" b="1" dirty="0">
                <a:solidFill>
                  <a:srgbClr val="0070C0"/>
                </a:solidFill>
              </a:rPr>
              <a:t> </a:t>
            </a:r>
            <a:r>
              <a:rPr lang="en-US" sz="1200" dirty="0">
                <a:solidFill>
                  <a:srgbClr val="0070C0"/>
                </a:solidFill>
              </a:rPr>
              <a:t> </a:t>
            </a:r>
          </a:p>
          <a:p>
            <a:pPr marL="0" lvl="0" indent="0">
              <a:lnSpc>
                <a:spcPct val="150000"/>
              </a:lnSpc>
              <a:spcBef>
                <a:spcPts val="0"/>
              </a:spcBef>
              <a:buSzPts val="1020"/>
              <a:buNone/>
            </a:pPr>
            <a:endParaRPr lang="en-US" sz="1200" dirty="0">
              <a:solidFill>
                <a:srgbClr val="0070C0"/>
              </a:solidFill>
            </a:endParaRPr>
          </a:p>
          <a:p>
            <a:pPr marL="0" lvl="0" indent="0">
              <a:lnSpc>
                <a:spcPct val="150000"/>
              </a:lnSpc>
              <a:spcBef>
                <a:spcPts val="240"/>
              </a:spcBef>
              <a:buSzPts val="1020"/>
              <a:buNone/>
            </a:pPr>
            <a:r>
              <a:rPr lang="en-US" sz="1200" dirty="0">
                <a:solidFill>
                  <a:schemeClr val="tx1"/>
                </a:solidFill>
              </a:rPr>
              <a:t>Here,</a:t>
            </a:r>
            <a:r>
              <a:rPr lang="en-US" sz="1200" dirty="0">
                <a:solidFill>
                  <a:srgbClr val="0070C0"/>
                </a:solidFill>
              </a:rPr>
              <a:t> eat gold </a:t>
            </a:r>
            <a:r>
              <a:rPr lang="en-US" sz="1200" dirty="0">
                <a:solidFill>
                  <a:schemeClr val="tx1"/>
                </a:solidFill>
              </a:rPr>
              <a:t>violates the</a:t>
            </a:r>
            <a:r>
              <a:rPr lang="en-US" sz="1200" dirty="0">
                <a:solidFill>
                  <a:srgbClr val="0070C0"/>
                </a:solidFill>
              </a:rPr>
              <a:t> </a:t>
            </a:r>
            <a:r>
              <a:rPr lang="en-US" sz="1200" dirty="0">
                <a:solidFill>
                  <a:schemeClr val="tx1"/>
                </a:solidFill>
              </a:rPr>
              <a:t>selection restriction that </a:t>
            </a:r>
            <a:r>
              <a:rPr lang="en-US" sz="1200" dirty="0">
                <a:solidFill>
                  <a:srgbClr val="0070C0"/>
                </a:solidFill>
              </a:rPr>
              <a:t>eat </a:t>
            </a:r>
            <a:r>
              <a:rPr lang="en-US" sz="1200" dirty="0">
                <a:solidFill>
                  <a:schemeClr val="tx1"/>
                </a:solidFill>
              </a:rPr>
              <a:t>places. </a:t>
            </a:r>
          </a:p>
          <a:p>
            <a:pPr marL="0" lvl="0" indent="0">
              <a:lnSpc>
                <a:spcPct val="150000"/>
              </a:lnSpc>
              <a:spcBef>
                <a:spcPts val="240"/>
              </a:spcBef>
              <a:buSzPts val="1020"/>
              <a:buNone/>
            </a:pPr>
            <a:r>
              <a:rPr lang="en-US" sz="1200" dirty="0">
                <a:solidFill>
                  <a:schemeClr val="tx1"/>
                </a:solidFill>
                <a:hlinkClick r:id="rId3"/>
              </a:rPr>
              <a:t>Eat</a:t>
            </a:r>
            <a:r>
              <a:rPr lang="en-US" sz="1200" dirty="0">
                <a:solidFill>
                  <a:schemeClr val="tx1"/>
                </a:solidFill>
              </a:rPr>
              <a:t> – food / meal</a:t>
            </a:r>
          </a:p>
          <a:p>
            <a:pPr marL="0" lvl="0" indent="0">
              <a:lnSpc>
                <a:spcPct val="150000"/>
              </a:lnSpc>
              <a:spcBef>
                <a:spcPts val="240"/>
              </a:spcBef>
              <a:buSzPts val="1020"/>
              <a:buNone/>
            </a:pPr>
            <a:endParaRPr lang="en-US" sz="1200" dirty="0">
              <a:solidFill>
                <a:schemeClr val="tx1"/>
              </a:solidFill>
            </a:endParaRPr>
          </a:p>
          <a:p>
            <a:pPr marL="228600" lvl="0" indent="-228600">
              <a:lnSpc>
                <a:spcPct val="150000"/>
              </a:lnSpc>
              <a:spcBef>
                <a:spcPts val="240"/>
              </a:spcBef>
              <a:buSzPts val="1020"/>
              <a:buAutoNum type="arabicPeriod"/>
            </a:pPr>
            <a:r>
              <a:rPr lang="en-US" sz="1200" dirty="0">
                <a:solidFill>
                  <a:schemeClr val="tx1"/>
                </a:solidFill>
              </a:rPr>
              <a:t>However, the sentence is well formed. </a:t>
            </a:r>
          </a:p>
          <a:p>
            <a:pPr marL="228600" lvl="0" indent="-228600">
              <a:lnSpc>
                <a:spcPct val="150000"/>
              </a:lnSpc>
              <a:spcBef>
                <a:spcPts val="240"/>
              </a:spcBef>
              <a:buSzPts val="1020"/>
              <a:buAutoNum type="arabicPeriod"/>
            </a:pPr>
            <a:r>
              <a:rPr lang="en-IN" sz="1200" dirty="0">
                <a:solidFill>
                  <a:schemeClr val="tx1"/>
                </a:solidFill>
              </a:rPr>
              <a:t>The key is the negative environment set up by can’t prior to the violation of the restriction.</a:t>
            </a:r>
            <a:endParaRPr lang="en-US" sz="1200" dirty="0">
              <a:solidFill>
                <a:schemeClr val="tx1"/>
              </a:solidFill>
            </a:endParaRPr>
          </a:p>
          <a:p>
            <a:pPr marL="0" lvl="0" indent="0" algn="l" rtl="0">
              <a:lnSpc>
                <a:spcPct val="150000"/>
              </a:lnSpc>
              <a:spcBef>
                <a:spcPts val="240"/>
              </a:spcBef>
              <a:spcAft>
                <a:spcPts val="0"/>
              </a:spcAft>
              <a:buSzPts val="1020"/>
              <a:buNone/>
            </a:pPr>
            <a:endParaRPr lang="en-US" sz="1200" dirty="0">
              <a:solidFill>
                <a:srgbClr val="0070C0"/>
              </a:solidFill>
            </a:endParaRPr>
          </a:p>
          <a:p>
            <a:pPr marL="0" lvl="0" indent="0">
              <a:lnSpc>
                <a:spcPct val="150000"/>
              </a:lnSpc>
              <a:spcBef>
                <a:spcPts val="240"/>
              </a:spcBef>
              <a:buSzPts val="1020"/>
              <a:buNone/>
            </a:pPr>
            <a:r>
              <a:rPr lang="en-US" sz="1200" dirty="0">
                <a:solidFill>
                  <a:srgbClr val="7030A0"/>
                </a:solidFill>
              </a:rPr>
              <a:t>any purely local, or rule-to rule, analysis of selection restrictions will fail when a wider context makes the violation of a selection restriction acceptable </a:t>
            </a:r>
            <a:endParaRPr sz="1200" dirty="0">
              <a:solidFill>
                <a:srgbClr val="0070C0"/>
              </a:solidFill>
            </a:endParaRPr>
          </a:p>
        </p:txBody>
      </p:sp>
      <p:sp>
        <p:nvSpPr>
          <p:cNvPr id="2" name="Slide Number Placeholder 1">
            <a:extLst>
              <a:ext uri="{FF2B5EF4-FFF2-40B4-BE49-F238E27FC236}">
                <a16:creationId xmlns:a16="http://schemas.microsoft.com/office/drawing/2014/main" id="{699B5DC0-AC62-55C8-27D5-ABB8D2C93D1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31</a:t>
            </a:fld>
            <a:endParaRPr lang="en-IN"/>
          </a:p>
        </p:txBody>
      </p:sp>
    </p:spTree>
    <p:extLst>
      <p:ext uri="{BB962C8B-B14F-4D97-AF65-F5344CB8AC3E}">
        <p14:creationId xmlns:p14="http://schemas.microsoft.com/office/powerpoint/2010/main" val="2826041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742950" y="27893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Drawback of Selection Restriction based Disambiguation</a:t>
            </a:r>
            <a:endParaRPr sz="2000" dirty="0"/>
          </a:p>
        </p:txBody>
      </p:sp>
      <p:sp>
        <p:nvSpPr>
          <p:cNvPr id="294" name="Google Shape;294;p25"/>
          <p:cNvSpPr txBox="1">
            <a:spLocks noGrp="1"/>
          </p:cNvSpPr>
          <p:nvPr>
            <p:ph type="body" idx="1"/>
          </p:nvPr>
        </p:nvSpPr>
        <p:spPr>
          <a:xfrm>
            <a:off x="533226" y="1195958"/>
            <a:ext cx="8216225" cy="2657475"/>
          </a:xfrm>
          <a:prstGeom prst="rect">
            <a:avLst/>
          </a:prstGeom>
          <a:noFill/>
          <a:ln>
            <a:noFill/>
          </a:ln>
        </p:spPr>
        <p:txBody>
          <a:bodyPr spcFirstLastPara="1" wrap="square" lIns="91425" tIns="45700" rIns="91425" bIns="45700" anchor="t" anchorCtr="0">
            <a:noAutofit/>
          </a:bodyPr>
          <a:lstStyle/>
          <a:p>
            <a:pPr marL="0" lvl="0" indent="0">
              <a:spcBef>
                <a:spcPts val="0"/>
              </a:spcBef>
              <a:buSzPts val="1020"/>
              <a:buNone/>
            </a:pPr>
            <a:r>
              <a:rPr lang="en-US" sz="1200" dirty="0"/>
              <a:t>2. The thematic roles and selection restrictions are merely loose approximations of the deeper concepts they represent. </a:t>
            </a:r>
          </a:p>
          <a:p>
            <a:pPr marL="0" lvl="0" indent="0">
              <a:spcBef>
                <a:spcPts val="0"/>
              </a:spcBef>
              <a:buSzPts val="1020"/>
              <a:buNone/>
            </a:pPr>
            <a:endParaRPr lang="en-US" sz="1200" dirty="0"/>
          </a:p>
          <a:p>
            <a:pPr marL="0" lvl="0" indent="0">
              <a:spcBef>
                <a:spcPts val="0"/>
              </a:spcBef>
              <a:buSzPts val="1020"/>
              <a:buNone/>
            </a:pPr>
            <a:r>
              <a:rPr lang="en-US" sz="1200" dirty="0"/>
              <a:t>“In his two championship trials, Mr. Kulkarni </a:t>
            </a:r>
            <a:r>
              <a:rPr lang="en-US" sz="1200" dirty="0">
                <a:solidFill>
                  <a:srgbClr val="0070C0"/>
                </a:solidFill>
              </a:rPr>
              <a:t>ate glass </a:t>
            </a:r>
            <a:r>
              <a:rPr lang="en-US" sz="1200" dirty="0"/>
              <a:t>on an empty stomach, accompanied only by water and tea”</a:t>
            </a:r>
          </a:p>
          <a:p>
            <a:pPr marL="0" lvl="0" indent="0">
              <a:spcBef>
                <a:spcPts val="0"/>
              </a:spcBef>
              <a:buSzPts val="1020"/>
              <a:buNone/>
            </a:pPr>
            <a:endParaRPr lang="en-US" sz="1200" dirty="0">
              <a:solidFill>
                <a:srgbClr val="0070C0"/>
              </a:solidFill>
            </a:endParaRPr>
          </a:p>
          <a:p>
            <a:pPr marL="0" lvl="0" indent="0">
              <a:spcBef>
                <a:spcPts val="0"/>
              </a:spcBef>
              <a:buSzPts val="1020"/>
              <a:buNone/>
            </a:pPr>
            <a:endParaRPr lang="en-US" sz="1200" dirty="0">
              <a:solidFill>
                <a:srgbClr val="0070C0"/>
              </a:solidFill>
            </a:endParaRPr>
          </a:p>
          <a:p>
            <a:pPr marL="0" lvl="0" indent="0">
              <a:spcBef>
                <a:spcPts val="0"/>
              </a:spcBef>
              <a:buSzPts val="1020"/>
              <a:buNone/>
            </a:pPr>
            <a:r>
              <a:rPr lang="en-US" sz="1200" dirty="0"/>
              <a:t>the above sentence is </a:t>
            </a:r>
            <a:r>
              <a:rPr lang="en-US" sz="1200" dirty="0">
                <a:solidFill>
                  <a:srgbClr val="0070C0"/>
                </a:solidFill>
              </a:rPr>
              <a:t>Perfectly well-framed – not semantically ill-formed.</a:t>
            </a:r>
          </a:p>
          <a:p>
            <a:pPr marL="228600" lvl="0" indent="-228600">
              <a:spcBef>
                <a:spcPts val="240"/>
              </a:spcBef>
              <a:buSzPts val="1020"/>
              <a:buAutoNum type="arabicPeriod"/>
            </a:pPr>
            <a:endParaRPr lang="en-US" sz="1200" dirty="0">
              <a:solidFill>
                <a:srgbClr val="0070C0"/>
              </a:solidFill>
            </a:endParaRPr>
          </a:p>
          <a:p>
            <a:pPr marL="0" lvl="0" indent="0">
              <a:spcBef>
                <a:spcPts val="240"/>
              </a:spcBef>
              <a:buSzPts val="1020"/>
              <a:buNone/>
            </a:pPr>
            <a:r>
              <a:rPr lang="en-US" sz="1200" dirty="0">
                <a:solidFill>
                  <a:schemeClr val="tx1"/>
                </a:solidFill>
              </a:rPr>
              <a:t>However,</a:t>
            </a:r>
            <a:r>
              <a:rPr lang="en-US" sz="1200" dirty="0">
                <a:solidFill>
                  <a:srgbClr val="0070C0"/>
                </a:solidFill>
              </a:rPr>
              <a:t> eat glass </a:t>
            </a:r>
            <a:r>
              <a:rPr lang="en-US" sz="1200" dirty="0"/>
              <a:t>requires deeper commonsense knowledge about what eating is all about. </a:t>
            </a:r>
          </a:p>
          <a:p>
            <a:pPr marL="0" lvl="0" indent="0">
              <a:spcBef>
                <a:spcPts val="240"/>
              </a:spcBef>
              <a:buSzPts val="1020"/>
              <a:buNone/>
            </a:pPr>
            <a:endParaRPr lang="en-US" sz="1200" dirty="0"/>
          </a:p>
          <a:p>
            <a:pPr marL="0" lvl="0" indent="0">
              <a:spcBef>
                <a:spcPts val="240"/>
              </a:spcBef>
              <a:buSzPts val="1020"/>
              <a:buNone/>
            </a:pPr>
            <a:r>
              <a:rPr lang="en-US" sz="1200" dirty="0"/>
              <a:t>At best, they reflect the idea that the things that are eaten are normally edible </a:t>
            </a:r>
            <a:r>
              <a:rPr lang="en-US" sz="1200" dirty="0">
                <a:solidFill>
                  <a:schemeClr val="tx1"/>
                </a:solidFill>
              </a:rPr>
              <a:t> </a:t>
            </a:r>
          </a:p>
          <a:p>
            <a:pPr marL="228600" lvl="0" indent="-228600" algn="l" rtl="0">
              <a:spcBef>
                <a:spcPts val="240"/>
              </a:spcBef>
              <a:spcAft>
                <a:spcPts val="0"/>
              </a:spcAft>
              <a:buSzPts val="1020"/>
              <a:buAutoNum type="arabicPeriod"/>
            </a:pPr>
            <a:endParaRPr lang="en-US" sz="1200" dirty="0">
              <a:solidFill>
                <a:srgbClr val="0070C0"/>
              </a:solidFill>
            </a:endParaRPr>
          </a:p>
          <a:p>
            <a:pPr marL="0" lvl="0" indent="0">
              <a:spcBef>
                <a:spcPts val="240"/>
              </a:spcBef>
              <a:buSzPts val="1020"/>
              <a:buNone/>
            </a:pPr>
            <a:endParaRPr sz="1200" dirty="0">
              <a:solidFill>
                <a:srgbClr val="0070C0"/>
              </a:solidFill>
            </a:endParaRPr>
          </a:p>
        </p:txBody>
      </p:sp>
      <p:sp>
        <p:nvSpPr>
          <p:cNvPr id="2" name="Slide Number Placeholder 1">
            <a:extLst>
              <a:ext uri="{FF2B5EF4-FFF2-40B4-BE49-F238E27FC236}">
                <a16:creationId xmlns:a16="http://schemas.microsoft.com/office/drawing/2014/main" id="{BD5F3030-9390-3216-EC2E-86841C517DA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32</a:t>
            </a:fld>
            <a:endParaRPr lang="en-IN"/>
          </a:p>
        </p:txBody>
      </p:sp>
    </p:spTree>
    <p:extLst>
      <p:ext uri="{BB962C8B-B14F-4D97-AF65-F5344CB8AC3E}">
        <p14:creationId xmlns:p14="http://schemas.microsoft.com/office/powerpoint/2010/main" val="32107092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742950" y="278936"/>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Drawback of Selection Restriction based Disambiguation</a:t>
            </a:r>
            <a:endParaRPr sz="2000" dirty="0"/>
          </a:p>
        </p:txBody>
      </p:sp>
      <p:sp>
        <p:nvSpPr>
          <p:cNvPr id="294" name="Google Shape;294;p25"/>
          <p:cNvSpPr txBox="1">
            <a:spLocks noGrp="1"/>
          </p:cNvSpPr>
          <p:nvPr>
            <p:ph type="body" idx="1"/>
          </p:nvPr>
        </p:nvSpPr>
        <p:spPr>
          <a:xfrm>
            <a:off x="533226" y="1195958"/>
            <a:ext cx="8216225" cy="2657475"/>
          </a:xfrm>
          <a:prstGeom prst="rect">
            <a:avLst/>
          </a:prstGeom>
          <a:noFill/>
          <a:ln>
            <a:noFill/>
          </a:ln>
        </p:spPr>
        <p:txBody>
          <a:bodyPr spcFirstLastPara="1" wrap="square" lIns="91425" tIns="45700" rIns="91425" bIns="45700" anchor="t" anchorCtr="0">
            <a:noAutofit/>
          </a:bodyPr>
          <a:lstStyle/>
          <a:p>
            <a:pPr marL="0" lvl="0" indent="0">
              <a:spcBef>
                <a:spcPts val="0"/>
              </a:spcBef>
              <a:buSzPts val="1020"/>
              <a:buNone/>
            </a:pPr>
            <a:r>
              <a:rPr lang="en-US" sz="1200" dirty="0"/>
              <a:t>3. The metaphoric and metonymic uses. </a:t>
            </a:r>
          </a:p>
          <a:p>
            <a:pPr marL="0" lvl="0" indent="0">
              <a:spcBef>
                <a:spcPts val="0"/>
              </a:spcBef>
              <a:buSzPts val="1020"/>
              <a:buNone/>
            </a:pPr>
            <a:endParaRPr lang="en-US" sz="1200" dirty="0"/>
          </a:p>
          <a:p>
            <a:pPr marL="0" lvl="0" indent="0">
              <a:spcBef>
                <a:spcPts val="0"/>
              </a:spcBef>
              <a:buSzPts val="1020"/>
              <a:buNone/>
            </a:pPr>
            <a:r>
              <a:rPr lang="en-US" sz="1200" dirty="0"/>
              <a:t>“If you want to </a:t>
            </a:r>
            <a:r>
              <a:rPr lang="en-US" sz="1200" dirty="0">
                <a:solidFill>
                  <a:srgbClr val="0070C0"/>
                </a:solidFill>
              </a:rPr>
              <a:t>kill</a:t>
            </a:r>
            <a:r>
              <a:rPr lang="en-US" sz="1200" dirty="0"/>
              <a:t> the Soviet Union, get it to try to </a:t>
            </a:r>
            <a:r>
              <a:rPr lang="en-US" sz="1200" dirty="0">
                <a:solidFill>
                  <a:srgbClr val="0070C0"/>
                </a:solidFill>
              </a:rPr>
              <a:t>eat Afghanistan”</a:t>
            </a:r>
          </a:p>
          <a:p>
            <a:pPr marL="0" lvl="0" indent="0">
              <a:spcBef>
                <a:spcPts val="0"/>
              </a:spcBef>
              <a:buSzPts val="1020"/>
              <a:buNone/>
            </a:pPr>
            <a:endParaRPr lang="en-US" sz="1200" dirty="0">
              <a:solidFill>
                <a:srgbClr val="0070C0"/>
              </a:solidFill>
            </a:endParaRPr>
          </a:p>
          <a:p>
            <a:pPr marL="0" lvl="0" indent="0">
              <a:spcBef>
                <a:spcPts val="240"/>
              </a:spcBef>
              <a:buSzPts val="1020"/>
              <a:buNone/>
            </a:pPr>
            <a:endParaRPr lang="en-US" sz="1200" dirty="0">
              <a:solidFill>
                <a:schemeClr val="tx1"/>
              </a:solidFill>
            </a:endParaRPr>
          </a:p>
          <a:p>
            <a:pPr marL="0" lvl="0" indent="0">
              <a:spcBef>
                <a:spcPts val="240"/>
              </a:spcBef>
              <a:buSzPts val="1020"/>
              <a:buNone/>
            </a:pPr>
            <a:r>
              <a:rPr lang="en-US" sz="1200" dirty="0"/>
              <a:t>Here the typical selection restrictions on both </a:t>
            </a:r>
            <a:r>
              <a:rPr lang="en-US" sz="1200" dirty="0">
                <a:solidFill>
                  <a:srgbClr val="0070C0"/>
                </a:solidFill>
              </a:rPr>
              <a:t>kill</a:t>
            </a:r>
            <a:r>
              <a:rPr lang="en-US" sz="1200" dirty="0"/>
              <a:t> and </a:t>
            </a:r>
            <a:r>
              <a:rPr lang="en-US" sz="1200" dirty="0">
                <a:solidFill>
                  <a:srgbClr val="0070C0"/>
                </a:solidFill>
              </a:rPr>
              <a:t>eat</a:t>
            </a:r>
            <a:r>
              <a:rPr lang="en-US" sz="1200" dirty="0"/>
              <a:t> will eliminate all possible literal senses leaving the system with no possible meanings. </a:t>
            </a:r>
          </a:p>
          <a:p>
            <a:pPr marL="0" lvl="0" indent="0">
              <a:spcBef>
                <a:spcPts val="240"/>
              </a:spcBef>
              <a:buSzPts val="1020"/>
              <a:buNone/>
            </a:pPr>
            <a:endParaRPr lang="en-US" sz="1200" dirty="0"/>
          </a:p>
          <a:p>
            <a:r>
              <a:rPr lang="en-US" sz="1200" dirty="0"/>
              <a:t>In many systems, such a situation serves to trigger alternative mechanisms for interpreting metaphor and metonymy. </a:t>
            </a:r>
          </a:p>
          <a:p>
            <a:r>
              <a:rPr lang="en-IN" sz="1200" dirty="0"/>
              <a:t>examples like these often result in the elimination of all senses, bring semantic analysis to a halt</a:t>
            </a:r>
            <a:endParaRPr lang="en-US" sz="1200" dirty="0"/>
          </a:p>
          <a:p>
            <a:pPr marL="0" lvl="0" indent="0">
              <a:spcBef>
                <a:spcPts val="240"/>
              </a:spcBef>
              <a:buSzPts val="1020"/>
              <a:buNone/>
            </a:pPr>
            <a:endParaRPr lang="en-US" sz="1200" dirty="0">
              <a:solidFill>
                <a:srgbClr val="0070C0"/>
              </a:solidFill>
            </a:endParaRPr>
          </a:p>
          <a:p>
            <a:pPr marL="0" lvl="0" indent="0">
              <a:spcBef>
                <a:spcPts val="240"/>
              </a:spcBef>
              <a:buSzPts val="1020"/>
              <a:buNone/>
            </a:pPr>
            <a:r>
              <a:rPr lang="en-US" sz="1200" dirty="0"/>
              <a:t>One approach to alleviating this problem is to </a:t>
            </a:r>
            <a:r>
              <a:rPr lang="en-US" sz="1200" dirty="0">
                <a:solidFill>
                  <a:srgbClr val="7030A0"/>
                </a:solidFill>
              </a:rPr>
              <a:t>adopt the view of selection restrictions as preferences</a:t>
            </a:r>
            <a:r>
              <a:rPr lang="en-US" sz="1200" dirty="0"/>
              <a:t> </a:t>
            </a:r>
            <a:r>
              <a:rPr lang="en-US" sz="1200" dirty="0">
                <a:solidFill>
                  <a:srgbClr val="7030A0"/>
                </a:solidFill>
              </a:rPr>
              <a:t>rather than rigid requirements – </a:t>
            </a:r>
            <a:r>
              <a:rPr lang="en-US" sz="1200" dirty="0" err="1">
                <a:solidFill>
                  <a:srgbClr val="7030A0"/>
                </a:solidFill>
              </a:rPr>
              <a:t>Selectional</a:t>
            </a:r>
            <a:r>
              <a:rPr lang="en-US" sz="1200" dirty="0">
                <a:solidFill>
                  <a:srgbClr val="7030A0"/>
                </a:solidFill>
              </a:rPr>
              <a:t> Association based disambiguation</a:t>
            </a:r>
          </a:p>
          <a:p>
            <a:pPr marL="0" lvl="0" indent="0">
              <a:spcBef>
                <a:spcPts val="240"/>
              </a:spcBef>
              <a:buSzPts val="1020"/>
              <a:buNone/>
            </a:pPr>
            <a:endParaRPr lang="en-US" sz="1200" dirty="0">
              <a:solidFill>
                <a:srgbClr val="7030A0"/>
              </a:solidFill>
            </a:endParaRPr>
          </a:p>
          <a:p>
            <a:r>
              <a:rPr lang="en-IN" sz="1200" dirty="0"/>
              <a:t>The </a:t>
            </a:r>
            <a:r>
              <a:rPr lang="en-IN" sz="1200" dirty="0" err="1"/>
              <a:t>Resnik’s</a:t>
            </a:r>
            <a:r>
              <a:rPr lang="en-IN" sz="1200" dirty="0"/>
              <a:t> disambiguation algorithm is to select as the correct sense for the argument, by choosing the one that has the highest </a:t>
            </a:r>
            <a:r>
              <a:rPr lang="en-IN" sz="1200" dirty="0" err="1"/>
              <a:t>selectional</a:t>
            </a:r>
            <a:r>
              <a:rPr lang="en-IN" sz="1200" dirty="0"/>
              <a:t> association between one of its ancestor hypernyms and the predicate</a:t>
            </a:r>
            <a:endParaRPr lang="en-US" sz="1200" dirty="0">
              <a:solidFill>
                <a:srgbClr val="7030A0"/>
              </a:solidFill>
            </a:endParaRPr>
          </a:p>
          <a:p>
            <a:pPr marL="0" lvl="0" indent="0">
              <a:spcBef>
                <a:spcPts val="240"/>
              </a:spcBef>
              <a:buSzPts val="1020"/>
              <a:buNone/>
            </a:pPr>
            <a:endParaRPr sz="1200" dirty="0">
              <a:solidFill>
                <a:srgbClr val="0070C0"/>
              </a:solidFill>
            </a:endParaRPr>
          </a:p>
        </p:txBody>
      </p:sp>
      <p:sp>
        <p:nvSpPr>
          <p:cNvPr id="2" name="Slide Number Placeholder 1">
            <a:extLst>
              <a:ext uri="{FF2B5EF4-FFF2-40B4-BE49-F238E27FC236}">
                <a16:creationId xmlns:a16="http://schemas.microsoft.com/office/drawing/2014/main" id="{C88C5996-83C0-33E3-A569-8AD23E57A8E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33</a:t>
            </a:fld>
            <a:endParaRPr lang="en-IN"/>
          </a:p>
        </p:txBody>
      </p:sp>
    </p:spTree>
    <p:extLst>
      <p:ext uri="{BB962C8B-B14F-4D97-AF65-F5344CB8AC3E}">
        <p14:creationId xmlns:p14="http://schemas.microsoft.com/office/powerpoint/2010/main" val="20048496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E5EE6-60CC-6B11-C322-1F3B450D46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EDD6B4-08F4-846C-94DA-9E49FE2B188F}"/>
              </a:ext>
            </a:extLst>
          </p:cNvPr>
          <p:cNvSpPr>
            <a:spLocks noGrp="1"/>
          </p:cNvSpPr>
          <p:nvPr>
            <p:ph type="ctrTitle"/>
          </p:nvPr>
        </p:nvSpPr>
        <p:spPr/>
        <p:txBody>
          <a:bodyPr/>
          <a:lstStyle/>
          <a:p>
            <a:r>
              <a:rPr lang="en-IN" dirty="0"/>
              <a:t>WSD</a:t>
            </a:r>
          </a:p>
        </p:txBody>
      </p:sp>
      <p:sp>
        <p:nvSpPr>
          <p:cNvPr id="3" name="Subtitle 2">
            <a:extLst>
              <a:ext uri="{FF2B5EF4-FFF2-40B4-BE49-F238E27FC236}">
                <a16:creationId xmlns:a16="http://schemas.microsoft.com/office/drawing/2014/main" id="{354FBD25-1F52-B441-BC00-687841857989}"/>
              </a:ext>
            </a:extLst>
          </p:cNvPr>
          <p:cNvSpPr>
            <a:spLocks noGrp="1"/>
          </p:cNvSpPr>
          <p:nvPr>
            <p:ph type="subTitle" idx="1"/>
          </p:nvPr>
        </p:nvSpPr>
        <p:spPr/>
        <p:txBody>
          <a:bodyPr/>
          <a:lstStyle/>
          <a:p>
            <a:r>
              <a:rPr lang="en-IN" dirty="0"/>
              <a:t>INDIRECT APPROACH: SELECTIONAL ASSOCIATION based DISAMBIGUATION</a:t>
            </a:r>
          </a:p>
        </p:txBody>
      </p:sp>
      <p:sp>
        <p:nvSpPr>
          <p:cNvPr id="4" name="Slide Number Placeholder 3">
            <a:extLst>
              <a:ext uri="{FF2B5EF4-FFF2-40B4-BE49-F238E27FC236}">
                <a16:creationId xmlns:a16="http://schemas.microsoft.com/office/drawing/2014/main" id="{B6D7B9D2-C82E-82AA-58A1-6AF821C64D8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34</a:t>
            </a:fld>
            <a:endParaRPr lang="en-IN"/>
          </a:p>
        </p:txBody>
      </p:sp>
    </p:spTree>
    <p:extLst>
      <p:ext uri="{BB962C8B-B14F-4D97-AF65-F5344CB8AC3E}">
        <p14:creationId xmlns:p14="http://schemas.microsoft.com/office/powerpoint/2010/main" val="1106781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742950" y="278936"/>
            <a:ext cx="7943850" cy="40529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err="1"/>
              <a:t>Selectional</a:t>
            </a:r>
            <a:r>
              <a:rPr lang="en-IN" sz="2000" b="1" dirty="0"/>
              <a:t> Association based disambiguation</a:t>
            </a:r>
            <a:endParaRPr sz="2000" dirty="0"/>
          </a:p>
        </p:txBody>
      </p:sp>
      <p:sp>
        <p:nvSpPr>
          <p:cNvPr id="294" name="Google Shape;294;p25"/>
          <p:cNvSpPr txBox="1">
            <a:spLocks noGrp="1"/>
          </p:cNvSpPr>
          <p:nvPr>
            <p:ph type="body" idx="1"/>
          </p:nvPr>
        </p:nvSpPr>
        <p:spPr>
          <a:xfrm>
            <a:off x="340280" y="625864"/>
            <a:ext cx="8216225" cy="2657475"/>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1020"/>
              <a:buNone/>
            </a:pPr>
            <a:r>
              <a:rPr lang="en-US" sz="1200" dirty="0"/>
              <a:t>The </a:t>
            </a:r>
            <a:r>
              <a:rPr lang="en-US" sz="1200" dirty="0" err="1"/>
              <a:t>selectional</a:t>
            </a:r>
            <a:r>
              <a:rPr lang="en-US" sz="1200" dirty="0"/>
              <a:t> association uses an </a:t>
            </a:r>
            <a:r>
              <a:rPr lang="en-US" sz="1200" dirty="0">
                <a:solidFill>
                  <a:srgbClr val="7030A0"/>
                </a:solidFill>
              </a:rPr>
              <a:t>empirically derived measure of the strength of association </a:t>
            </a:r>
            <a:r>
              <a:rPr lang="en-US" sz="1200" dirty="0"/>
              <a:t>between a predicate and a class dominating the argument to the predicate.</a:t>
            </a:r>
          </a:p>
          <a:p>
            <a:pPr marL="0" lvl="0" indent="0">
              <a:lnSpc>
                <a:spcPct val="150000"/>
              </a:lnSpc>
              <a:spcBef>
                <a:spcPts val="0"/>
              </a:spcBef>
              <a:buSzPts val="1020"/>
              <a:buNone/>
            </a:pPr>
            <a:r>
              <a:rPr lang="en-US" sz="1200" dirty="0" err="1">
                <a:solidFill>
                  <a:srgbClr val="0070C0"/>
                </a:solidFill>
              </a:rPr>
              <a:t>Resnik’s</a:t>
            </a:r>
            <a:r>
              <a:rPr lang="en-US" sz="1200" dirty="0">
                <a:solidFill>
                  <a:srgbClr val="0070C0"/>
                </a:solidFill>
              </a:rPr>
              <a:t> disambiguation: </a:t>
            </a:r>
            <a:r>
              <a:rPr lang="en-US" sz="1200" dirty="0"/>
              <a:t>The algorithm selects the correct sense for the argument by choosing the one that has the </a:t>
            </a:r>
            <a:r>
              <a:rPr lang="en-US" sz="1200" dirty="0">
                <a:solidFill>
                  <a:srgbClr val="7030A0"/>
                </a:solidFill>
              </a:rPr>
              <a:t>highest </a:t>
            </a:r>
            <a:r>
              <a:rPr lang="en-US" sz="1200" dirty="0" err="1">
                <a:solidFill>
                  <a:srgbClr val="7030A0"/>
                </a:solidFill>
              </a:rPr>
              <a:t>selectional</a:t>
            </a:r>
            <a:r>
              <a:rPr lang="en-US" sz="1200" dirty="0">
                <a:solidFill>
                  <a:srgbClr val="7030A0"/>
                </a:solidFill>
              </a:rPr>
              <a:t> association </a:t>
            </a:r>
            <a:r>
              <a:rPr lang="en-US" sz="1200" dirty="0"/>
              <a:t>between one of its ancestor hypernyms and the predicate.</a:t>
            </a:r>
          </a:p>
          <a:p>
            <a:pPr marL="0" lvl="0" indent="0" algn="just">
              <a:spcBef>
                <a:spcPts val="0"/>
              </a:spcBef>
              <a:buSzPts val="1020"/>
              <a:buNone/>
            </a:pPr>
            <a:endParaRPr lang="en-US" sz="1200" dirty="0">
              <a:solidFill>
                <a:srgbClr val="0070C0"/>
              </a:solidFill>
            </a:endParaRPr>
          </a:p>
          <a:p>
            <a:pPr marL="0" lvl="0" indent="0" algn="just">
              <a:spcBef>
                <a:spcPts val="0"/>
              </a:spcBef>
              <a:buSzPts val="1020"/>
              <a:buNone/>
            </a:pPr>
            <a:endParaRPr sz="1200" dirty="0">
              <a:solidFill>
                <a:srgbClr val="0070C0"/>
              </a:solidFill>
            </a:endParaRPr>
          </a:p>
        </p:txBody>
      </p:sp>
      <p:pic>
        <p:nvPicPr>
          <p:cNvPr id="3" name="Picture 2"/>
          <p:cNvPicPr>
            <a:picLocks noChangeAspect="1"/>
          </p:cNvPicPr>
          <p:nvPr/>
        </p:nvPicPr>
        <p:blipFill>
          <a:blip r:embed="rId3"/>
          <a:stretch>
            <a:fillRect/>
          </a:stretch>
        </p:blipFill>
        <p:spPr>
          <a:xfrm>
            <a:off x="2037377" y="1764050"/>
            <a:ext cx="5112454" cy="3282174"/>
          </a:xfrm>
          <a:prstGeom prst="rect">
            <a:avLst/>
          </a:prstGeom>
        </p:spPr>
      </p:pic>
      <p:sp>
        <p:nvSpPr>
          <p:cNvPr id="2" name="Slide Number Placeholder 1">
            <a:extLst>
              <a:ext uri="{FF2B5EF4-FFF2-40B4-BE49-F238E27FC236}">
                <a16:creationId xmlns:a16="http://schemas.microsoft.com/office/drawing/2014/main" id="{A8EFE381-1B76-D2FA-7F9B-29F5CA05F42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35</a:t>
            </a:fld>
            <a:endParaRPr lang="en-IN"/>
          </a:p>
        </p:txBody>
      </p:sp>
    </p:spTree>
    <p:extLst>
      <p:ext uri="{BB962C8B-B14F-4D97-AF65-F5344CB8AC3E}">
        <p14:creationId xmlns:p14="http://schemas.microsoft.com/office/powerpoint/2010/main" val="11293164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742950" y="278936"/>
            <a:ext cx="7943850" cy="40529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err="1"/>
              <a:t>Selectional</a:t>
            </a:r>
            <a:r>
              <a:rPr lang="en-IN" sz="2000" b="1" dirty="0"/>
              <a:t> Association based disambiguation</a:t>
            </a:r>
            <a:endParaRPr sz="2000" dirty="0"/>
          </a:p>
        </p:txBody>
      </p:sp>
      <p:sp>
        <p:nvSpPr>
          <p:cNvPr id="294" name="Google Shape;294;p25"/>
          <p:cNvSpPr txBox="1">
            <a:spLocks noGrp="1"/>
          </p:cNvSpPr>
          <p:nvPr>
            <p:ph type="body" idx="1"/>
          </p:nvPr>
        </p:nvSpPr>
        <p:spPr>
          <a:xfrm>
            <a:off x="340280" y="684229"/>
            <a:ext cx="8593994" cy="2657475"/>
          </a:xfrm>
          <a:prstGeom prst="rect">
            <a:avLst/>
          </a:prstGeom>
          <a:noFill/>
          <a:ln>
            <a:noFill/>
          </a:ln>
        </p:spPr>
        <p:txBody>
          <a:bodyPr spcFirstLastPara="1" wrap="square" lIns="91425" tIns="45700" rIns="91425" bIns="45700" anchor="t" anchorCtr="0">
            <a:noAutofit/>
          </a:bodyPr>
          <a:lstStyle/>
          <a:p>
            <a:pPr marL="0" lvl="0" indent="0">
              <a:spcBef>
                <a:spcPts val="0"/>
              </a:spcBef>
              <a:buSzPts val="1020"/>
              <a:buNone/>
            </a:pPr>
            <a:r>
              <a:rPr lang="en-US" sz="1200" dirty="0" err="1">
                <a:solidFill>
                  <a:srgbClr val="7030A0"/>
                </a:solidFill>
              </a:rPr>
              <a:t>Selectional</a:t>
            </a:r>
            <a:r>
              <a:rPr lang="en-US" sz="1200" dirty="0">
                <a:solidFill>
                  <a:srgbClr val="7030A0"/>
                </a:solidFill>
              </a:rPr>
              <a:t> preference strength: </a:t>
            </a:r>
            <a:r>
              <a:rPr lang="en-US" sz="1200" dirty="0"/>
              <a:t>amount of information that a predicate tells us about the semantic class of its arguments. </a:t>
            </a:r>
          </a:p>
          <a:p>
            <a:pPr marL="0" lvl="0" indent="0">
              <a:spcBef>
                <a:spcPts val="0"/>
              </a:spcBef>
              <a:buSzPts val="1020"/>
              <a:buNone/>
            </a:pPr>
            <a:endParaRPr lang="en-US" sz="1200" dirty="0"/>
          </a:p>
          <a:p>
            <a:pPr marL="0" lvl="0" indent="0">
              <a:spcBef>
                <a:spcPts val="0"/>
              </a:spcBef>
              <a:buSzPts val="1020"/>
              <a:buNone/>
            </a:pPr>
            <a:r>
              <a:rPr lang="en-US" sz="1200" dirty="0" err="1"/>
              <a:t>E.g</a:t>
            </a:r>
            <a:r>
              <a:rPr lang="en-US" sz="1200" dirty="0"/>
              <a:t>: 1. </a:t>
            </a:r>
            <a:r>
              <a:rPr lang="en-US" sz="1200" dirty="0">
                <a:solidFill>
                  <a:srgbClr val="00B050"/>
                </a:solidFill>
              </a:rPr>
              <a:t>eat</a:t>
            </a:r>
            <a:r>
              <a:rPr lang="en-US" sz="1200" dirty="0"/>
              <a:t> tells us a lot about the semantic class of its direct objects </a:t>
            </a:r>
          </a:p>
          <a:p>
            <a:pPr marL="0" lvl="0" indent="0">
              <a:spcBef>
                <a:spcPts val="0"/>
              </a:spcBef>
              <a:buSzPts val="1020"/>
              <a:buNone/>
            </a:pPr>
            <a:r>
              <a:rPr lang="en-US" sz="1200" dirty="0">
                <a:solidFill>
                  <a:schemeClr val="tx1"/>
                </a:solidFill>
              </a:rPr>
              <a:t>        2</a:t>
            </a:r>
            <a:r>
              <a:rPr lang="en-US" sz="1200" dirty="0">
                <a:solidFill>
                  <a:srgbClr val="00B050"/>
                </a:solidFill>
              </a:rPr>
              <a:t>. be</a:t>
            </a:r>
            <a:r>
              <a:rPr lang="en-US" sz="1200" dirty="0"/>
              <a:t> doesn’t tell us much </a:t>
            </a:r>
          </a:p>
          <a:p>
            <a:pPr marL="0" lvl="0" indent="0">
              <a:spcBef>
                <a:spcPts val="0"/>
              </a:spcBef>
              <a:buSzPts val="1020"/>
              <a:buNone/>
            </a:pPr>
            <a:endParaRPr lang="en-US" sz="1200" dirty="0"/>
          </a:p>
          <a:p>
            <a:pPr marL="0" lvl="0" indent="0">
              <a:lnSpc>
                <a:spcPct val="150000"/>
              </a:lnSpc>
              <a:spcBef>
                <a:spcPts val="0"/>
              </a:spcBef>
              <a:buSzPts val="1020"/>
              <a:buNone/>
            </a:pPr>
            <a:r>
              <a:rPr lang="en-US" sz="1200" dirty="0"/>
              <a:t>The </a:t>
            </a:r>
            <a:r>
              <a:rPr lang="en-US" sz="1200" dirty="0" err="1">
                <a:solidFill>
                  <a:srgbClr val="7030A0"/>
                </a:solidFill>
              </a:rPr>
              <a:t>selectional</a:t>
            </a:r>
            <a:r>
              <a:rPr lang="en-US" sz="1200" dirty="0">
                <a:solidFill>
                  <a:srgbClr val="7030A0"/>
                </a:solidFill>
              </a:rPr>
              <a:t> preference strength </a:t>
            </a:r>
            <a:r>
              <a:rPr lang="en-US" sz="1200" dirty="0"/>
              <a:t>: </a:t>
            </a:r>
          </a:p>
          <a:p>
            <a:pPr marL="171450" indent="-171450">
              <a:lnSpc>
                <a:spcPct val="150000"/>
              </a:lnSpc>
              <a:spcBef>
                <a:spcPts val="0"/>
              </a:spcBef>
              <a:buSzPts val="1020"/>
            </a:pPr>
            <a:r>
              <a:rPr lang="en-US" sz="1200" dirty="0"/>
              <a:t>the difference between conditional or posterior distribution and the prior distribution that determines </a:t>
            </a:r>
            <a:r>
              <a:rPr lang="en-US" sz="1200" dirty="0" err="1"/>
              <a:t>selectional</a:t>
            </a:r>
            <a:r>
              <a:rPr lang="en-US" sz="1200" dirty="0"/>
              <a:t> preference: </a:t>
            </a:r>
          </a:p>
          <a:p>
            <a:pPr marL="457200" lvl="1" indent="0">
              <a:lnSpc>
                <a:spcPct val="150000"/>
              </a:lnSpc>
              <a:spcBef>
                <a:spcPts val="0"/>
              </a:spcBef>
              <a:buSzPts val="1020"/>
              <a:buNone/>
            </a:pPr>
            <a:r>
              <a:rPr lang="en-US" sz="1200" dirty="0"/>
              <a:t>P(c) the distribution of expected semantic classes for any direct object (prior probability)</a:t>
            </a:r>
          </a:p>
          <a:p>
            <a:pPr marL="457200" lvl="1" indent="0">
              <a:lnSpc>
                <a:spcPct val="150000"/>
              </a:lnSpc>
              <a:spcBef>
                <a:spcPts val="0"/>
              </a:spcBef>
              <a:buSzPts val="1020"/>
              <a:buNone/>
            </a:pPr>
            <a:r>
              <a:rPr lang="en-US" sz="1200" dirty="0"/>
              <a:t>P(</a:t>
            </a:r>
            <a:r>
              <a:rPr lang="en-US" sz="1200" dirty="0" err="1"/>
              <a:t>c|v</a:t>
            </a:r>
            <a:r>
              <a:rPr lang="en-US" sz="1200" dirty="0"/>
              <a:t>) the distribution of expected semantic classes for this verb v (conditional probability)</a:t>
            </a:r>
          </a:p>
          <a:p>
            <a:pPr marL="171450" indent="-171450">
              <a:lnSpc>
                <a:spcPct val="150000"/>
              </a:lnSpc>
              <a:spcBef>
                <a:spcPts val="0"/>
              </a:spcBef>
              <a:buSzPts val="1020"/>
            </a:pPr>
            <a:r>
              <a:rPr lang="en-US" sz="1200" dirty="0"/>
              <a:t>The greater the difference, the more the verb is constraining its object </a:t>
            </a:r>
            <a:endParaRPr lang="en-US" sz="1200" dirty="0">
              <a:solidFill>
                <a:srgbClr val="0070C0"/>
              </a:solidFill>
            </a:endParaRPr>
          </a:p>
          <a:p>
            <a:pPr marL="171450" indent="-171450">
              <a:lnSpc>
                <a:spcPct val="150000"/>
              </a:lnSpc>
              <a:spcBef>
                <a:spcPts val="0"/>
              </a:spcBef>
              <a:buSzPts val="1020"/>
            </a:pPr>
            <a:r>
              <a:rPr lang="en-US" sz="1200" dirty="0"/>
              <a:t>How much information (in bits) the verb expresses about the semantic class of its argument</a:t>
            </a:r>
            <a:endParaRPr sz="1200" dirty="0">
              <a:solidFill>
                <a:srgbClr val="0070C0"/>
              </a:solidFill>
            </a:endParaRPr>
          </a:p>
        </p:txBody>
      </p:sp>
      <p:pic>
        <p:nvPicPr>
          <p:cNvPr id="4" name="Picture 3"/>
          <p:cNvPicPr>
            <a:picLocks noChangeAspect="1"/>
          </p:cNvPicPr>
          <p:nvPr/>
        </p:nvPicPr>
        <p:blipFill>
          <a:blip r:embed="rId3"/>
          <a:stretch>
            <a:fillRect/>
          </a:stretch>
        </p:blipFill>
        <p:spPr>
          <a:xfrm>
            <a:off x="770348" y="3345879"/>
            <a:ext cx="2443384" cy="808265"/>
          </a:xfrm>
          <a:prstGeom prst="rect">
            <a:avLst/>
          </a:prstGeom>
        </p:spPr>
      </p:pic>
      <p:sp>
        <p:nvSpPr>
          <p:cNvPr id="6" name="Rectangle 5"/>
          <p:cNvSpPr/>
          <p:nvPr/>
        </p:nvSpPr>
        <p:spPr>
          <a:xfrm>
            <a:off x="407128" y="4242610"/>
            <a:ext cx="8615494" cy="276999"/>
          </a:xfrm>
          <a:prstGeom prst="rect">
            <a:avLst/>
          </a:prstGeom>
        </p:spPr>
        <p:txBody>
          <a:bodyPr wrap="square">
            <a:spAutoFit/>
          </a:bodyPr>
          <a:lstStyle/>
          <a:p>
            <a:pPr marL="171450" indent="-171450">
              <a:buFont typeface="Arial" panose="020B0604020202020204" pitchFamily="34" charset="0"/>
              <a:buChar char="•"/>
            </a:pPr>
            <a:r>
              <a:rPr lang="en-US" sz="1200" dirty="0" err="1"/>
              <a:t>Selectional</a:t>
            </a:r>
            <a:r>
              <a:rPr lang="en-US" sz="1200" dirty="0"/>
              <a:t> association of a verb with a class: The relative contribution of the class to the general preference of the verb</a:t>
            </a:r>
          </a:p>
        </p:txBody>
      </p:sp>
      <p:sp>
        <p:nvSpPr>
          <p:cNvPr id="8" name="TextBox 7"/>
          <p:cNvSpPr txBox="1"/>
          <p:nvPr/>
        </p:nvSpPr>
        <p:spPr>
          <a:xfrm>
            <a:off x="7460087" y="1418396"/>
            <a:ext cx="1308815" cy="307777"/>
          </a:xfrm>
          <a:prstGeom prst="rect">
            <a:avLst/>
          </a:prstGeom>
          <a:noFill/>
        </p:spPr>
        <p:txBody>
          <a:bodyPr wrap="square" rtlCol="0">
            <a:spAutoFit/>
          </a:bodyPr>
          <a:lstStyle/>
          <a:p>
            <a:r>
              <a:rPr lang="en-US" dirty="0" err="1">
                <a:hlinkClick r:id="rId4"/>
              </a:rPr>
              <a:t>Resnik</a:t>
            </a:r>
            <a:r>
              <a:rPr lang="en-US" dirty="0">
                <a:hlinkClick r:id="rId4"/>
              </a:rPr>
              <a:t> paper</a:t>
            </a:r>
            <a:endParaRPr lang="en-US" dirty="0"/>
          </a:p>
        </p:txBody>
      </p:sp>
      <p:pic>
        <p:nvPicPr>
          <p:cNvPr id="9" name="Picture 8"/>
          <p:cNvPicPr>
            <a:picLocks noChangeAspect="1"/>
          </p:cNvPicPr>
          <p:nvPr/>
        </p:nvPicPr>
        <p:blipFill>
          <a:blip r:embed="rId5"/>
          <a:stretch>
            <a:fillRect/>
          </a:stretch>
        </p:blipFill>
        <p:spPr>
          <a:xfrm>
            <a:off x="3213732" y="4519609"/>
            <a:ext cx="2766870" cy="509760"/>
          </a:xfrm>
          <a:prstGeom prst="rect">
            <a:avLst/>
          </a:prstGeom>
        </p:spPr>
      </p:pic>
      <p:sp>
        <p:nvSpPr>
          <p:cNvPr id="10" name="TextBox 9"/>
          <p:cNvSpPr txBox="1"/>
          <p:nvPr/>
        </p:nvSpPr>
        <p:spPr>
          <a:xfrm>
            <a:off x="340280" y="4643684"/>
            <a:ext cx="2046913" cy="261610"/>
          </a:xfrm>
          <a:prstGeom prst="rect">
            <a:avLst/>
          </a:prstGeom>
          <a:noFill/>
        </p:spPr>
        <p:txBody>
          <a:bodyPr wrap="square" rtlCol="0">
            <a:spAutoFit/>
          </a:bodyPr>
          <a:lstStyle/>
          <a:p>
            <a:r>
              <a:rPr lang="en-US" sz="1100" dirty="0">
                <a:solidFill>
                  <a:srgbClr val="7030A0"/>
                </a:solidFill>
              </a:rPr>
              <a:t>Characterizing semantic fit</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1359" y="3255523"/>
            <a:ext cx="3427075" cy="988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517DE26B-54F5-A325-C5B7-DBE4850EA04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36</a:t>
            </a:fld>
            <a:endParaRPr lang="en-IN"/>
          </a:p>
        </p:txBody>
      </p:sp>
    </p:spTree>
    <p:extLst>
      <p:ext uri="{BB962C8B-B14F-4D97-AF65-F5344CB8AC3E}">
        <p14:creationId xmlns:p14="http://schemas.microsoft.com/office/powerpoint/2010/main" val="11678759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1311106"/>
            <a:ext cx="6482686" cy="3679655"/>
          </a:xfrm>
          <a:prstGeom prst="rect">
            <a:avLst/>
          </a:prstGeom>
        </p:spPr>
      </p:pic>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37</a:t>
            </a:fld>
            <a:endParaRPr lang="en-IN"/>
          </a:p>
        </p:txBody>
      </p:sp>
      <p:sp>
        <p:nvSpPr>
          <p:cNvPr id="6" name="Google Shape;293;p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err="1"/>
              <a:t>Selectional</a:t>
            </a:r>
            <a:r>
              <a:rPr lang="en-IN" sz="2000" b="1" dirty="0"/>
              <a:t> Association based disambiguation</a:t>
            </a:r>
            <a:endParaRPr sz="2000" dirty="0"/>
          </a:p>
        </p:txBody>
      </p:sp>
    </p:spTree>
    <p:extLst>
      <p:ext uri="{BB962C8B-B14F-4D97-AF65-F5344CB8AC3E}">
        <p14:creationId xmlns:p14="http://schemas.microsoft.com/office/powerpoint/2010/main" val="18232237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742950" y="278936"/>
            <a:ext cx="7943850" cy="40529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err="1"/>
              <a:t>Selectional</a:t>
            </a:r>
            <a:r>
              <a:rPr lang="en-IN" sz="2000" b="1" dirty="0"/>
              <a:t> Association based disambiguation</a:t>
            </a:r>
            <a:endParaRPr sz="2000" dirty="0"/>
          </a:p>
        </p:txBody>
      </p:sp>
      <p:sp>
        <p:nvSpPr>
          <p:cNvPr id="6" name="Rectangle 5"/>
          <p:cNvSpPr/>
          <p:nvPr/>
        </p:nvSpPr>
        <p:spPr>
          <a:xfrm>
            <a:off x="182723" y="2984682"/>
            <a:ext cx="8961277" cy="1015663"/>
          </a:xfrm>
          <a:prstGeom prst="rect">
            <a:avLst/>
          </a:prstGeom>
        </p:spPr>
        <p:txBody>
          <a:bodyPr wrap="square">
            <a:spAutoFit/>
          </a:bodyPr>
          <a:lstStyle/>
          <a:p>
            <a:r>
              <a:rPr lang="en-US" sz="1200" dirty="0"/>
              <a:t>For example, </a:t>
            </a:r>
            <a:r>
              <a:rPr lang="en-US" sz="1200" dirty="0">
                <a:solidFill>
                  <a:srgbClr val="00B050"/>
                </a:solidFill>
              </a:rPr>
              <a:t>letter</a:t>
            </a:r>
            <a:r>
              <a:rPr lang="en-US" sz="1200" dirty="0"/>
              <a:t> has 3 senses in WordNet and belongs to 19 classes in all. </a:t>
            </a:r>
          </a:p>
          <a:p>
            <a:endParaRPr lang="en-US" sz="1200" dirty="0"/>
          </a:p>
          <a:p>
            <a:r>
              <a:rPr lang="en-US" sz="1200" dirty="0"/>
              <a:t>In order to approximate its plausibility as the object of </a:t>
            </a:r>
            <a:r>
              <a:rPr lang="en-US" sz="1200" dirty="0">
                <a:solidFill>
                  <a:srgbClr val="7030A0"/>
                </a:solidFill>
              </a:rPr>
              <a:t>write</a:t>
            </a:r>
            <a:r>
              <a:rPr lang="en-US" sz="1200" dirty="0"/>
              <a:t>, the </a:t>
            </a:r>
            <a:r>
              <a:rPr lang="en-US" sz="1200" dirty="0" err="1"/>
              <a:t>selectional</a:t>
            </a:r>
            <a:r>
              <a:rPr lang="en-US" sz="1200" dirty="0"/>
              <a:t> association with </a:t>
            </a:r>
            <a:r>
              <a:rPr lang="en-US" sz="1200" dirty="0">
                <a:solidFill>
                  <a:srgbClr val="00B050"/>
                </a:solidFill>
              </a:rPr>
              <a:t>write</a:t>
            </a:r>
            <a:r>
              <a:rPr lang="en-US" sz="1200" dirty="0"/>
              <a:t> was computed for all 19 classes, and the highest value returned - in this case, (</a:t>
            </a:r>
            <a:r>
              <a:rPr lang="en-US" sz="1200" dirty="0">
                <a:solidFill>
                  <a:srgbClr val="00B050"/>
                </a:solidFill>
              </a:rPr>
              <a:t>writing</a:t>
            </a:r>
            <a:r>
              <a:rPr lang="en-US" sz="1200" dirty="0"/>
              <a:t>)</a:t>
            </a:r>
          </a:p>
          <a:p>
            <a:endParaRPr lang="en-US"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904" y="1032956"/>
            <a:ext cx="440055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2EAB53D7-6011-F601-2554-A20539D28EF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38</a:t>
            </a:fld>
            <a:endParaRPr lang="en-IN"/>
          </a:p>
        </p:txBody>
      </p:sp>
    </p:spTree>
    <p:extLst>
      <p:ext uri="{BB962C8B-B14F-4D97-AF65-F5344CB8AC3E}">
        <p14:creationId xmlns:p14="http://schemas.microsoft.com/office/powerpoint/2010/main" val="27938539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742950" y="278936"/>
            <a:ext cx="7943850" cy="40529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Limitations of </a:t>
            </a:r>
            <a:r>
              <a:rPr lang="en-IN" sz="2000" b="1" dirty="0" err="1"/>
              <a:t>Selectional</a:t>
            </a:r>
            <a:r>
              <a:rPr lang="en-IN" sz="2000" b="1" dirty="0"/>
              <a:t> Association based disambiguation</a:t>
            </a:r>
            <a:endParaRPr sz="2000" dirty="0"/>
          </a:p>
        </p:txBody>
      </p:sp>
      <p:sp>
        <p:nvSpPr>
          <p:cNvPr id="6" name="Rectangle 5"/>
          <p:cNvSpPr/>
          <p:nvPr/>
        </p:nvSpPr>
        <p:spPr>
          <a:xfrm>
            <a:off x="82055" y="1170787"/>
            <a:ext cx="8961277" cy="3046988"/>
          </a:xfrm>
          <a:prstGeom prst="rect">
            <a:avLst/>
          </a:prstGeom>
        </p:spPr>
        <p:txBody>
          <a:bodyPr wrap="square">
            <a:spAutoFit/>
          </a:bodyPr>
          <a:lstStyle/>
          <a:p>
            <a:pPr marL="171450" indent="-171450">
              <a:buFont typeface="Arial" panose="020B0604020202020204" pitchFamily="34" charset="0"/>
              <a:buChar char="•"/>
            </a:pPr>
            <a:r>
              <a:rPr lang="en-US" sz="1200" dirty="0"/>
              <a:t>It only addresses the case where the predicate is unambiguous and selects the correct sense of the argument.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Cannot detect metonymy </a:t>
            </a:r>
          </a:p>
          <a:p>
            <a:pPr marL="171450" indent="-171450">
              <a:buFont typeface="Arial" panose="020B0604020202020204" pitchFamily="34" charset="0"/>
              <a:buChar char="•"/>
            </a:pPr>
            <a:r>
              <a:rPr lang="en-US" sz="1200" dirty="0"/>
              <a:t>Example:</a:t>
            </a:r>
          </a:p>
          <a:p>
            <a:pPr marL="171450" indent="-171450">
              <a:buFont typeface="Arial" panose="020B0604020202020204" pitchFamily="34" charset="0"/>
              <a:buChar char="•"/>
            </a:pPr>
            <a:endParaRPr lang="en-US" sz="1200" dirty="0"/>
          </a:p>
          <a:p>
            <a:pPr lvl="2"/>
            <a:r>
              <a:rPr lang="en-US" sz="1200" dirty="0"/>
              <a:t>	</a:t>
            </a:r>
            <a:r>
              <a:rPr lang="en-US" sz="1200" dirty="0">
                <a:solidFill>
                  <a:srgbClr val="7030A0"/>
                </a:solidFill>
              </a:rPr>
              <a:t>The spokesman denied the statement </a:t>
            </a:r>
          </a:p>
          <a:p>
            <a:pPr lvl="2"/>
            <a:r>
              <a:rPr lang="en-US" sz="1200" dirty="0">
                <a:solidFill>
                  <a:srgbClr val="7030A0"/>
                </a:solidFill>
              </a:rPr>
              <a:t>	The White House denied the statement</a:t>
            </a:r>
          </a:p>
          <a:p>
            <a:pPr marL="171450" indent="-171450">
              <a:buFont typeface="Arial" panose="020B0604020202020204" pitchFamily="34" charset="0"/>
              <a:buChar char="•"/>
            </a:pPr>
            <a:endParaRPr lang="en-US" sz="1200" dirty="0"/>
          </a:p>
          <a:p>
            <a:pPr marL="171450" indent="-171450">
              <a:lnSpc>
                <a:spcPct val="150000"/>
              </a:lnSpc>
              <a:buFont typeface="Arial" panose="020B0604020202020204" pitchFamily="34" charset="0"/>
              <a:buChar char="•"/>
            </a:pPr>
            <a:r>
              <a:rPr lang="en-US" sz="1200" dirty="0"/>
              <a:t>It has too many requirements – not useful in large-scale practical applications</a:t>
            </a:r>
          </a:p>
          <a:p>
            <a:pPr marL="171450" indent="-171450">
              <a:lnSpc>
                <a:spcPct val="150000"/>
              </a:lnSpc>
              <a:buFont typeface="Arial" panose="020B0604020202020204" pitchFamily="34" charset="0"/>
              <a:buChar char="•"/>
            </a:pPr>
            <a:r>
              <a:rPr lang="en-US" sz="1200" dirty="0"/>
              <a:t>the requirements of complete selection restriction information for all predicate roles, and complete type information for the senses of all possible fillers are unlikely to be met even with WordNet</a:t>
            </a:r>
          </a:p>
          <a:p>
            <a:pPr marL="171450" indent="-171450">
              <a:lnSpc>
                <a:spcPct val="150000"/>
              </a:lnSpc>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sp>
        <p:nvSpPr>
          <p:cNvPr id="2" name="Slide Number Placeholder 1">
            <a:extLst>
              <a:ext uri="{FF2B5EF4-FFF2-40B4-BE49-F238E27FC236}">
                <a16:creationId xmlns:a16="http://schemas.microsoft.com/office/drawing/2014/main" id="{9027150A-A2D5-1A41-B6DF-B45D36F8EF2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39</a:t>
            </a:fld>
            <a:endParaRPr lang="en-IN"/>
          </a:p>
        </p:txBody>
      </p:sp>
    </p:spTree>
    <p:extLst>
      <p:ext uri="{BB962C8B-B14F-4D97-AF65-F5344CB8AC3E}">
        <p14:creationId xmlns:p14="http://schemas.microsoft.com/office/powerpoint/2010/main" val="3783420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xfrm>
            <a:off x="457200" y="400050"/>
            <a:ext cx="8229600" cy="4085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ct val="100000"/>
              <a:buFont typeface="Arial"/>
              <a:buNone/>
            </a:pPr>
            <a:r>
              <a:rPr lang="en-IN" sz="3200" dirty="0"/>
              <a:t>What is a Word?</a:t>
            </a:r>
            <a:endParaRPr sz="3200" dirty="0"/>
          </a:p>
        </p:txBody>
      </p:sp>
      <p:sp>
        <p:nvSpPr>
          <p:cNvPr id="152" name="Google Shape;152;p7"/>
          <p:cNvSpPr txBox="1">
            <a:spLocks noGrp="1"/>
          </p:cNvSpPr>
          <p:nvPr>
            <p:ph type="sldNum" idx="12"/>
          </p:nvPr>
        </p:nvSpPr>
        <p:spPr>
          <a:xfrm>
            <a:off x="8570794" y="0"/>
            <a:ext cx="470848" cy="2319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IN"/>
              <a:t>4</a:t>
            </a:fld>
            <a:endParaRPr/>
          </a:p>
        </p:txBody>
      </p:sp>
      <p:sp>
        <p:nvSpPr>
          <p:cNvPr id="153" name="Google Shape;153;p7"/>
          <p:cNvSpPr txBox="1">
            <a:spLocks noGrp="1"/>
          </p:cNvSpPr>
          <p:nvPr>
            <p:ph type="body" idx="1"/>
          </p:nvPr>
        </p:nvSpPr>
        <p:spPr>
          <a:xfrm>
            <a:off x="512202" y="976736"/>
            <a:ext cx="8229600" cy="3657600"/>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l" rtl="0">
              <a:spcBef>
                <a:spcPts val="0"/>
              </a:spcBef>
              <a:spcAft>
                <a:spcPts val="0"/>
              </a:spcAft>
              <a:buSzPts val="1700"/>
              <a:buChar char="•"/>
            </a:pPr>
            <a:r>
              <a:rPr lang="en-IN" sz="2000" dirty="0"/>
              <a:t> A lemma or citation form – Basic part of the word, same stem, rough semantics </a:t>
            </a:r>
            <a:endParaRPr sz="2000" dirty="0"/>
          </a:p>
          <a:p>
            <a:pPr marL="182880" lvl="0" indent="-182880" algn="l" rtl="0">
              <a:spcBef>
                <a:spcPts val="400"/>
              </a:spcBef>
              <a:spcAft>
                <a:spcPts val="0"/>
              </a:spcAft>
              <a:buSzPts val="1700"/>
              <a:buChar char="•"/>
            </a:pPr>
            <a:r>
              <a:rPr lang="en-IN" sz="2000" dirty="0"/>
              <a:t>A </a:t>
            </a:r>
            <a:r>
              <a:rPr lang="en-IN" sz="2000" dirty="0" err="1"/>
              <a:t>wordform</a:t>
            </a:r>
            <a:r>
              <a:rPr lang="en-IN" sz="2000" dirty="0"/>
              <a:t> – The “inflected” word as it appears in text</a:t>
            </a:r>
            <a:endParaRPr dirty="0"/>
          </a:p>
          <a:p>
            <a:pPr marL="182880" lvl="0" indent="-74929" algn="l" rtl="0">
              <a:spcBef>
                <a:spcPts val="400"/>
              </a:spcBef>
              <a:spcAft>
                <a:spcPts val="0"/>
              </a:spcAft>
              <a:buSzPts val="1700"/>
              <a:buNone/>
            </a:pPr>
            <a:endParaRPr sz="2000" dirty="0"/>
          </a:p>
          <a:p>
            <a:pPr marL="0" lvl="0" indent="0" algn="l" rtl="0">
              <a:spcBef>
                <a:spcPts val="400"/>
              </a:spcBef>
              <a:spcAft>
                <a:spcPts val="0"/>
              </a:spcAft>
              <a:buSzPts val="1700"/>
              <a:buNone/>
            </a:pPr>
            <a:endParaRPr sz="2000" dirty="0"/>
          </a:p>
          <a:p>
            <a:pPr marL="182880" lvl="0" indent="-31750" algn="l" rtl="0">
              <a:spcBef>
                <a:spcPts val="560"/>
              </a:spcBef>
              <a:spcAft>
                <a:spcPts val="0"/>
              </a:spcAft>
              <a:buSzPts val="2380"/>
              <a:buNone/>
            </a:pPr>
            <a:endParaRPr lang="en-US" sz="2800" dirty="0" smtClean="0"/>
          </a:p>
          <a:p>
            <a:pPr marL="182880" lvl="0" indent="-31750">
              <a:spcBef>
                <a:spcPts val="560"/>
              </a:spcBef>
              <a:buSzPts val="2380"/>
              <a:buNone/>
            </a:pPr>
            <a:endParaRPr lang="en-US" sz="1600" dirty="0" smtClean="0"/>
          </a:p>
          <a:p>
            <a:pPr marL="436880" lvl="0" indent="-285750" algn="just">
              <a:lnSpc>
                <a:spcPct val="160000"/>
              </a:lnSpc>
              <a:spcBef>
                <a:spcPts val="560"/>
              </a:spcBef>
              <a:buSzPts val="2380"/>
              <a:buFont typeface="Wingdings" panose="05000000000000000000" pitchFamily="2" charset="2"/>
              <a:buChar char="Ø"/>
            </a:pPr>
            <a:r>
              <a:rPr lang="en-US" sz="1200" dirty="0" smtClean="0"/>
              <a:t>A </a:t>
            </a:r>
            <a:r>
              <a:rPr lang="en-US" sz="1200" dirty="0"/>
              <a:t>"lexeme" refers to the entire set of related word forms sharing the same core meaning (like "run", "runs", "ran", "running") while a "lemma" is the single chosen form that represents that lexeme, usually the dictionary entry form (in this case, "run</a:t>
            </a:r>
            <a:r>
              <a:rPr lang="en-US" sz="1200" dirty="0" smtClean="0"/>
              <a:t>")</a:t>
            </a:r>
          </a:p>
          <a:p>
            <a:pPr marL="436880" lvl="0" indent="-285750" algn="just">
              <a:lnSpc>
                <a:spcPct val="160000"/>
              </a:lnSpc>
              <a:spcBef>
                <a:spcPts val="560"/>
              </a:spcBef>
              <a:buSzPts val="2380"/>
              <a:buFont typeface="Wingdings" panose="05000000000000000000" pitchFamily="2" charset="2"/>
              <a:buChar char="Ø"/>
            </a:pPr>
            <a:r>
              <a:rPr lang="en-US" sz="1200" dirty="0" smtClean="0"/>
              <a:t>Essentially</a:t>
            </a:r>
            <a:r>
              <a:rPr lang="en-US" sz="1200" dirty="0"/>
              <a:t>, a lexeme is the concept, and the lemma is the chosen representative form of that concept within a set of related words.</a:t>
            </a:r>
            <a:r>
              <a:rPr lang="en-US" sz="1300" dirty="0"/>
              <a:t> </a:t>
            </a:r>
            <a:endParaRPr sz="1300" dirty="0"/>
          </a:p>
        </p:txBody>
      </p:sp>
      <p:graphicFrame>
        <p:nvGraphicFramePr>
          <p:cNvPr id="154" name="Google Shape;154;p7"/>
          <p:cNvGraphicFramePr/>
          <p:nvPr>
            <p:extLst>
              <p:ext uri="{D42A27DB-BD31-4B8C-83A1-F6EECF244321}">
                <p14:modId xmlns:p14="http://schemas.microsoft.com/office/powerpoint/2010/main" val="3846084316"/>
              </p:ext>
            </p:extLst>
          </p:nvPr>
        </p:nvGraphicFramePr>
        <p:xfrm>
          <a:off x="3272335" y="2033095"/>
          <a:ext cx="2709334" cy="1127840"/>
        </p:xfrm>
        <a:graphic>
          <a:graphicData uri="http://schemas.openxmlformats.org/drawingml/2006/table">
            <a:tbl>
              <a:tblPr firstRow="1" bandRow="1">
                <a:noFill/>
                <a:tableStyleId>{0AAB3178-987C-4FF4-941E-8F493A117ED5}</a:tableStyleId>
              </a:tblPr>
              <a:tblGrid>
                <a:gridCol w="1354667">
                  <a:extLst>
                    <a:ext uri="{9D8B030D-6E8A-4147-A177-3AD203B41FA5}">
                      <a16:colId xmlns:a16="http://schemas.microsoft.com/office/drawing/2014/main" val="20001"/>
                    </a:ext>
                  </a:extLst>
                </a:gridCol>
                <a:gridCol w="1354667">
                  <a:extLst>
                    <a:ext uri="{9D8B030D-6E8A-4147-A177-3AD203B41FA5}">
                      <a16:colId xmlns:a16="http://schemas.microsoft.com/office/drawing/2014/main" val="1141966766"/>
                    </a:ext>
                  </a:extLst>
                </a:gridCol>
              </a:tblGrid>
              <a:tr h="278125">
                <a:tc>
                  <a:txBody>
                    <a:bodyPr/>
                    <a:lstStyle/>
                    <a:p>
                      <a:pPr marL="0" marR="0" lvl="0" indent="0" algn="l" rtl="0">
                        <a:spcBef>
                          <a:spcPts val="0"/>
                        </a:spcBef>
                        <a:spcAft>
                          <a:spcPts val="0"/>
                        </a:spcAft>
                        <a:buNone/>
                      </a:pPr>
                      <a:r>
                        <a:rPr lang="en-IN" sz="1400" dirty="0"/>
                        <a:t>Lemma</a:t>
                      </a:r>
                      <a:endParaRPr sz="1400" dirty="0"/>
                    </a:p>
                  </a:txBody>
                  <a:tcPr marL="91450" marR="91450" marT="34300" marB="34300"/>
                </a:tc>
                <a:tc>
                  <a:txBody>
                    <a:bodyPr/>
                    <a:lstStyle/>
                    <a:p>
                      <a:pPr marL="0" marR="0" lvl="0" indent="0" algn="l" rtl="0">
                        <a:spcBef>
                          <a:spcPts val="0"/>
                        </a:spcBef>
                        <a:spcAft>
                          <a:spcPts val="0"/>
                        </a:spcAft>
                        <a:buNone/>
                      </a:pPr>
                      <a:r>
                        <a:rPr lang="en-IN" sz="1400" u="none" strike="noStrike" cap="none" dirty="0" err="1"/>
                        <a:t>Wordform</a:t>
                      </a:r>
                      <a:endParaRPr sz="1400" dirty="0"/>
                    </a:p>
                  </a:txBody>
                  <a:tcPr marL="91450" marR="91450" marT="34300" marB="34300"/>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IN" sz="1400"/>
                        <a:t>bank  </a:t>
                      </a:r>
                      <a:endParaRPr sz="1400"/>
                    </a:p>
                  </a:txBody>
                  <a:tcPr marL="91450" marR="91450" marT="34300" marB="34300"/>
                </a:tc>
                <a:tc>
                  <a:txBody>
                    <a:bodyPr/>
                    <a:lstStyle/>
                    <a:p>
                      <a:pPr marL="0" marR="0" lvl="0" indent="0" algn="l" rtl="0">
                        <a:spcBef>
                          <a:spcPts val="0"/>
                        </a:spcBef>
                        <a:spcAft>
                          <a:spcPts val="0"/>
                        </a:spcAft>
                        <a:buNone/>
                      </a:pPr>
                      <a:r>
                        <a:rPr lang="en-IN" sz="1400" dirty="0"/>
                        <a:t>banks  </a:t>
                      </a:r>
                      <a:endParaRPr sz="1400" dirty="0"/>
                    </a:p>
                  </a:txBody>
                  <a:tcPr marL="91450" marR="91450" marT="34300" marB="34300"/>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en-IN" sz="1400" dirty="0"/>
                        <a:t>sing</a:t>
                      </a:r>
                      <a:endParaRPr sz="1400" dirty="0"/>
                    </a:p>
                  </a:txBody>
                  <a:tcPr marL="91450" marR="91450" marT="34300" marB="34300"/>
                </a:tc>
                <a:tc>
                  <a:txBody>
                    <a:bodyPr/>
                    <a:lstStyle/>
                    <a:p>
                      <a:pPr marL="0" marR="0" lvl="0" indent="0" algn="l" rtl="0">
                        <a:spcBef>
                          <a:spcPts val="0"/>
                        </a:spcBef>
                        <a:spcAft>
                          <a:spcPts val="0"/>
                        </a:spcAft>
                        <a:buNone/>
                      </a:pPr>
                      <a:r>
                        <a:rPr lang="en-IN" sz="1400" dirty="0"/>
                        <a:t>sung </a:t>
                      </a:r>
                      <a:endParaRPr sz="1400" dirty="0"/>
                    </a:p>
                  </a:txBody>
                  <a:tcPr marL="91450" marR="91450" marT="34300" marB="34300"/>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en-IN" sz="1400" dirty="0" err="1"/>
                        <a:t>dormir</a:t>
                      </a:r>
                      <a:endParaRPr sz="1400" dirty="0"/>
                    </a:p>
                  </a:txBody>
                  <a:tcPr marL="91450" marR="91450" marT="34300" marB="34300"/>
                </a:tc>
                <a:tc>
                  <a:txBody>
                    <a:bodyPr/>
                    <a:lstStyle/>
                    <a:p>
                      <a:pPr marL="0" marR="0" lvl="0" indent="0" algn="l" rtl="0">
                        <a:spcBef>
                          <a:spcPts val="0"/>
                        </a:spcBef>
                        <a:spcAft>
                          <a:spcPts val="0"/>
                        </a:spcAft>
                        <a:buNone/>
                      </a:pPr>
                      <a:r>
                        <a:rPr lang="en-IN" sz="1400" dirty="0" err="1"/>
                        <a:t>duermes</a:t>
                      </a:r>
                      <a:r>
                        <a:rPr lang="en-IN" sz="1400" dirty="0"/>
                        <a:t>  </a:t>
                      </a:r>
                      <a:endParaRPr sz="1400" dirty="0"/>
                    </a:p>
                  </a:txBody>
                  <a:tcPr marL="91450" marR="91450" marT="34300" marB="3430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31FDE-47D7-6902-65B9-E911E3BCDE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3C4A8-F9EB-495F-E7F5-41254C33DB6D}"/>
              </a:ext>
            </a:extLst>
          </p:cNvPr>
          <p:cNvSpPr>
            <a:spLocks noGrp="1"/>
          </p:cNvSpPr>
          <p:nvPr>
            <p:ph type="ctrTitle"/>
          </p:nvPr>
        </p:nvSpPr>
        <p:spPr/>
        <p:txBody>
          <a:bodyPr/>
          <a:lstStyle/>
          <a:p>
            <a:r>
              <a:rPr lang="en-IN" dirty="0"/>
              <a:t>WSD</a:t>
            </a:r>
          </a:p>
        </p:txBody>
      </p:sp>
      <p:sp>
        <p:nvSpPr>
          <p:cNvPr id="3" name="Subtitle 2">
            <a:extLst>
              <a:ext uri="{FF2B5EF4-FFF2-40B4-BE49-F238E27FC236}">
                <a16:creationId xmlns:a16="http://schemas.microsoft.com/office/drawing/2014/main" id="{35CE6485-CC62-D340-E775-6F2165C09A8E}"/>
              </a:ext>
            </a:extLst>
          </p:cNvPr>
          <p:cNvSpPr>
            <a:spLocks noGrp="1"/>
          </p:cNvSpPr>
          <p:nvPr>
            <p:ph type="subTitle" idx="1"/>
          </p:nvPr>
        </p:nvSpPr>
        <p:spPr/>
        <p:txBody>
          <a:bodyPr/>
          <a:lstStyle/>
          <a:p>
            <a:r>
              <a:rPr lang="en-IN" dirty="0"/>
              <a:t>DIRECT APPROACH: MACHINE LEARNING SUPERVISED</a:t>
            </a:r>
          </a:p>
        </p:txBody>
      </p:sp>
      <p:sp>
        <p:nvSpPr>
          <p:cNvPr id="4" name="Slide Number Placeholder 3">
            <a:extLst>
              <a:ext uri="{FF2B5EF4-FFF2-40B4-BE49-F238E27FC236}">
                <a16:creationId xmlns:a16="http://schemas.microsoft.com/office/drawing/2014/main" id="{EDDEDE78-FC28-4EEA-E64C-F6B114B725B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40</a:t>
            </a:fld>
            <a:endParaRPr lang="en-IN"/>
          </a:p>
        </p:txBody>
      </p:sp>
    </p:spTree>
    <p:extLst>
      <p:ext uri="{BB962C8B-B14F-4D97-AF65-F5344CB8AC3E}">
        <p14:creationId xmlns:p14="http://schemas.microsoft.com/office/powerpoint/2010/main" val="15069988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667449" y="295714"/>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Word Sense Disambiguation</a:t>
            </a:r>
            <a:endParaRPr sz="2000" dirty="0"/>
          </a:p>
        </p:txBody>
      </p:sp>
      <p:sp>
        <p:nvSpPr>
          <p:cNvPr id="294" name="Google Shape;294;p25"/>
          <p:cNvSpPr txBox="1">
            <a:spLocks noGrp="1"/>
          </p:cNvSpPr>
          <p:nvPr>
            <p:ph type="body" idx="1"/>
          </p:nvPr>
        </p:nvSpPr>
        <p:spPr>
          <a:xfrm>
            <a:off x="742951" y="977844"/>
            <a:ext cx="6891032" cy="2657475"/>
          </a:xfrm>
          <a:prstGeom prst="rect">
            <a:avLst/>
          </a:prstGeom>
          <a:noFill/>
          <a:ln>
            <a:noFill/>
          </a:ln>
        </p:spPr>
        <p:txBody>
          <a:bodyPr spcFirstLastPara="1" wrap="square" lIns="91425" tIns="45700" rIns="91425" bIns="45700" anchor="t" anchorCtr="0">
            <a:noAutofit/>
          </a:bodyPr>
          <a:lstStyle/>
          <a:p>
            <a:pPr marL="0" indent="0">
              <a:lnSpc>
                <a:spcPct val="150000"/>
              </a:lnSpc>
              <a:spcBef>
                <a:spcPts val="0"/>
              </a:spcBef>
              <a:buSzPts val="1020"/>
              <a:buNone/>
            </a:pPr>
            <a:r>
              <a:rPr lang="en-IN" sz="1200" dirty="0" smtClean="0"/>
              <a:t>I. </a:t>
            </a:r>
            <a:r>
              <a:rPr lang="en-US" sz="1200" dirty="0"/>
              <a:t>Machine Learning Approaches: </a:t>
            </a:r>
          </a:p>
          <a:p>
            <a:pPr marL="171450" indent="-171450">
              <a:lnSpc>
                <a:spcPct val="150000"/>
              </a:lnSpc>
            </a:pPr>
            <a:r>
              <a:rPr lang="en-US" sz="1050" dirty="0"/>
              <a:t>A classifier is trained to assign unseen samples to one of a fixed number of senses.</a:t>
            </a:r>
          </a:p>
          <a:p>
            <a:pPr marL="171450" indent="-171450">
              <a:lnSpc>
                <a:spcPct val="150000"/>
              </a:lnSpc>
            </a:pPr>
            <a:r>
              <a:rPr lang="en-US" sz="1050" dirty="0"/>
              <a:t>The approaches depend on</a:t>
            </a:r>
          </a:p>
          <a:p>
            <a:pPr>
              <a:lnSpc>
                <a:spcPct val="150000"/>
              </a:lnSpc>
              <a:buFont typeface="Wingdings" panose="05000000000000000000" pitchFamily="2" charset="2"/>
              <a:buChar char="Ø"/>
            </a:pPr>
            <a:r>
              <a:rPr lang="en-IN" sz="1050" dirty="0"/>
              <a:t>Nature of the training material, </a:t>
            </a:r>
          </a:p>
          <a:p>
            <a:pPr>
              <a:lnSpc>
                <a:spcPct val="150000"/>
              </a:lnSpc>
              <a:buFont typeface="Wingdings" panose="05000000000000000000" pitchFamily="2" charset="2"/>
              <a:buChar char="Ø"/>
            </a:pPr>
            <a:r>
              <a:rPr lang="en-IN" sz="1050" dirty="0"/>
              <a:t>how much material is needed, </a:t>
            </a:r>
          </a:p>
          <a:p>
            <a:pPr>
              <a:lnSpc>
                <a:spcPct val="150000"/>
              </a:lnSpc>
              <a:buFont typeface="Wingdings" panose="05000000000000000000" pitchFamily="2" charset="2"/>
              <a:buChar char="Ø"/>
            </a:pPr>
            <a:r>
              <a:rPr lang="en-IN" sz="1050" dirty="0"/>
              <a:t>the degree of human intervention, </a:t>
            </a:r>
          </a:p>
          <a:p>
            <a:pPr>
              <a:lnSpc>
                <a:spcPct val="150000"/>
              </a:lnSpc>
              <a:buFont typeface="Wingdings" panose="05000000000000000000" pitchFamily="2" charset="2"/>
              <a:buChar char="Ø"/>
            </a:pPr>
            <a:r>
              <a:rPr lang="en-IN" sz="1050" dirty="0"/>
              <a:t>the kind of linguistic knowledge used, </a:t>
            </a:r>
          </a:p>
          <a:p>
            <a:pPr>
              <a:lnSpc>
                <a:spcPct val="150000"/>
              </a:lnSpc>
              <a:buFont typeface="Wingdings" panose="05000000000000000000" pitchFamily="2" charset="2"/>
              <a:buChar char="Ø"/>
            </a:pPr>
            <a:r>
              <a:rPr lang="en-IN" sz="1050" dirty="0"/>
              <a:t>and the output produced</a:t>
            </a:r>
          </a:p>
          <a:p>
            <a:pPr marL="171450" indent="-171450">
              <a:lnSpc>
                <a:spcPct val="150000"/>
              </a:lnSpc>
            </a:pPr>
            <a:r>
              <a:rPr lang="en-IN" sz="1050" dirty="0"/>
              <a:t>emphasis on acquiring the knowledge needed for the task from data, rather than from human analysts.  </a:t>
            </a:r>
          </a:p>
          <a:p>
            <a:pPr marL="171450" indent="-171450">
              <a:lnSpc>
                <a:spcPct val="150000"/>
              </a:lnSpc>
            </a:pPr>
            <a:r>
              <a:rPr lang="en-IN" sz="1050" dirty="0"/>
              <a:t>Scalable - apply the method to a substantial part of the entire vocabulary of a language?</a:t>
            </a:r>
            <a:endParaRPr sz="1050" dirty="0"/>
          </a:p>
        </p:txBody>
      </p:sp>
      <p:sp>
        <p:nvSpPr>
          <p:cNvPr id="2" name="Slide Number Placeholder 1">
            <a:extLst>
              <a:ext uri="{FF2B5EF4-FFF2-40B4-BE49-F238E27FC236}">
                <a16:creationId xmlns:a16="http://schemas.microsoft.com/office/drawing/2014/main" id="{5C187AE8-69F6-63DF-B8E1-75957764DBD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41</a:t>
            </a:fld>
            <a:endParaRPr lang="en-IN"/>
          </a:p>
        </p:txBody>
      </p:sp>
    </p:spTree>
    <p:extLst>
      <p:ext uri="{BB962C8B-B14F-4D97-AF65-F5344CB8AC3E}">
        <p14:creationId xmlns:p14="http://schemas.microsoft.com/office/powerpoint/2010/main" val="4310499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667449" y="295714"/>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Word Sense Disambiguation</a:t>
            </a:r>
            <a:endParaRPr sz="2000" dirty="0"/>
          </a:p>
        </p:txBody>
      </p:sp>
      <p:sp>
        <p:nvSpPr>
          <p:cNvPr id="294" name="Google Shape;294;p25"/>
          <p:cNvSpPr txBox="1">
            <a:spLocks noGrp="1"/>
          </p:cNvSpPr>
          <p:nvPr>
            <p:ph type="body" idx="1"/>
          </p:nvPr>
        </p:nvSpPr>
        <p:spPr>
          <a:xfrm>
            <a:off x="742950" y="929206"/>
            <a:ext cx="7438011" cy="2657475"/>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1020"/>
              <a:buNone/>
            </a:pPr>
            <a:r>
              <a:rPr lang="en-IN" sz="1200" b="1" dirty="0"/>
              <a:t>The Inputs: Feature Vectors</a:t>
            </a:r>
            <a:r>
              <a:rPr lang="en-US" sz="1200" dirty="0"/>
              <a:t>: </a:t>
            </a:r>
          </a:p>
          <a:p>
            <a:pPr marL="171450" indent="-171450">
              <a:lnSpc>
                <a:spcPct val="150000"/>
              </a:lnSpc>
            </a:pPr>
            <a:r>
              <a:rPr lang="en-US" sz="1050" dirty="0"/>
              <a:t>Initial Input</a:t>
            </a:r>
          </a:p>
          <a:p>
            <a:pPr marL="360363" indent="-185738">
              <a:lnSpc>
                <a:spcPct val="150000"/>
              </a:lnSpc>
            </a:pPr>
            <a:r>
              <a:rPr lang="en-IN" sz="1050" b="1" dirty="0"/>
              <a:t>Target word </a:t>
            </a:r>
            <a:r>
              <a:rPr lang="en-IN" sz="1050" dirty="0"/>
              <a:t>- the word to be disambiguated, </a:t>
            </a:r>
          </a:p>
          <a:p>
            <a:pPr marL="360363" indent="-185738">
              <a:lnSpc>
                <a:spcPct val="150000"/>
              </a:lnSpc>
            </a:pPr>
            <a:r>
              <a:rPr lang="en-IN" sz="1050" dirty="0"/>
              <a:t>its </a:t>
            </a:r>
            <a:r>
              <a:rPr lang="en-IN" sz="1050" b="1" dirty="0"/>
              <a:t>context  -  </a:t>
            </a:r>
            <a:r>
              <a:rPr lang="en-IN" sz="1050" dirty="0"/>
              <a:t>a portion of the text in which it is embedded,  </a:t>
            </a:r>
          </a:p>
          <a:p>
            <a:pPr marL="174625" indent="-174625">
              <a:lnSpc>
                <a:spcPct val="150000"/>
              </a:lnSpc>
            </a:pPr>
            <a:r>
              <a:rPr lang="en-IN" sz="1050" dirty="0"/>
              <a:t>Initial processing: </a:t>
            </a:r>
          </a:p>
          <a:p>
            <a:pPr marL="360363" lvl="1" indent="-185738">
              <a:lnSpc>
                <a:spcPct val="150000"/>
              </a:lnSpc>
            </a:pPr>
            <a:r>
              <a:rPr lang="en-IN" sz="1050" dirty="0"/>
              <a:t>The input is normally part-of-speech tagged using one of the high accuracy methods </a:t>
            </a:r>
          </a:p>
          <a:p>
            <a:pPr marL="360363" lvl="1" indent="-185738">
              <a:lnSpc>
                <a:spcPct val="150000"/>
              </a:lnSpc>
            </a:pPr>
            <a:r>
              <a:rPr lang="en-IN" sz="1050" dirty="0"/>
              <a:t>The original context may be replaced with larger or smaller segments surrounding the target word. </a:t>
            </a:r>
          </a:p>
          <a:p>
            <a:pPr marL="360363" lvl="1" indent="-185738">
              <a:lnSpc>
                <a:spcPct val="150000"/>
              </a:lnSpc>
            </a:pPr>
            <a:r>
              <a:rPr lang="en-IN" sz="1050" dirty="0"/>
              <a:t>Often some amount of stemming, or more sophisticated morphological processing, is performed. </a:t>
            </a:r>
          </a:p>
          <a:p>
            <a:pPr marL="360363" lvl="1" indent="-185738">
              <a:lnSpc>
                <a:spcPct val="150000"/>
              </a:lnSpc>
            </a:pPr>
            <a:r>
              <a:rPr lang="en-IN" sz="1050" dirty="0"/>
              <a:t>some form of partial parsing, or dependency parsing, is performed to ascertain thematic or grammatical roles and relations. </a:t>
            </a:r>
          </a:p>
          <a:p>
            <a:pPr marL="0" lvl="1" indent="0">
              <a:buNone/>
            </a:pPr>
            <a:endParaRPr lang="en-IN" sz="1050" dirty="0"/>
          </a:p>
          <a:p>
            <a:pPr marL="0" lvl="1" indent="0">
              <a:buNone/>
            </a:pPr>
            <a:r>
              <a:rPr lang="en-IN" sz="1050" dirty="0"/>
              <a:t> </a:t>
            </a:r>
            <a:endParaRPr sz="1050" dirty="0"/>
          </a:p>
        </p:txBody>
      </p:sp>
      <p:sp>
        <p:nvSpPr>
          <p:cNvPr id="2" name="Slide Number Placeholder 1">
            <a:extLst>
              <a:ext uri="{FF2B5EF4-FFF2-40B4-BE49-F238E27FC236}">
                <a16:creationId xmlns:a16="http://schemas.microsoft.com/office/drawing/2014/main" id="{B789F00C-F0F4-5427-D029-887E523E08C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42</a:t>
            </a:fld>
            <a:endParaRPr lang="en-IN"/>
          </a:p>
        </p:txBody>
      </p:sp>
    </p:spTree>
    <p:extLst>
      <p:ext uri="{BB962C8B-B14F-4D97-AF65-F5344CB8AC3E}">
        <p14:creationId xmlns:p14="http://schemas.microsoft.com/office/powerpoint/2010/main" val="30845934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667449" y="295714"/>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Word Sense Disambiguation</a:t>
            </a:r>
            <a:endParaRPr sz="2000" dirty="0"/>
          </a:p>
        </p:txBody>
      </p:sp>
      <p:sp>
        <p:nvSpPr>
          <p:cNvPr id="294" name="Google Shape;294;p25"/>
          <p:cNvSpPr txBox="1">
            <a:spLocks noGrp="1"/>
          </p:cNvSpPr>
          <p:nvPr>
            <p:ph type="body" idx="1"/>
          </p:nvPr>
        </p:nvSpPr>
        <p:spPr>
          <a:xfrm>
            <a:off x="742951" y="783291"/>
            <a:ext cx="7574198" cy="2657475"/>
          </a:xfrm>
          <a:prstGeom prst="rect">
            <a:avLst/>
          </a:prstGeom>
          <a:noFill/>
          <a:ln>
            <a:noFill/>
          </a:ln>
        </p:spPr>
        <p:txBody>
          <a:bodyPr spcFirstLastPara="1" wrap="square" lIns="91425" tIns="45700" rIns="91425" bIns="45700" anchor="t" anchorCtr="0">
            <a:noAutofit/>
          </a:bodyPr>
          <a:lstStyle/>
          <a:p>
            <a:pPr marL="0" lvl="0" indent="0">
              <a:spcBef>
                <a:spcPts val="0"/>
              </a:spcBef>
              <a:buSzPts val="1020"/>
              <a:buNone/>
            </a:pPr>
            <a:r>
              <a:rPr lang="en-IN" sz="1200" b="1" dirty="0"/>
              <a:t>The Inputs: Feature Vectors</a:t>
            </a:r>
            <a:r>
              <a:rPr lang="en-US" sz="1200" dirty="0"/>
              <a:t>: </a:t>
            </a:r>
          </a:p>
          <a:p>
            <a:pPr marL="171450" lvl="1" indent="-171450">
              <a:lnSpc>
                <a:spcPct val="150000"/>
              </a:lnSpc>
            </a:pPr>
            <a:r>
              <a:rPr lang="en-IN" sz="1050" dirty="0"/>
              <a:t>FEATURE VECTOR</a:t>
            </a:r>
          </a:p>
          <a:p>
            <a:pPr marL="360363" lvl="1" indent="-185738">
              <a:lnSpc>
                <a:spcPct val="150000"/>
              </a:lnSpc>
            </a:pPr>
            <a:r>
              <a:rPr lang="en-IN" sz="1050" dirty="0"/>
              <a:t>selecting the relevant linguistic features, and </a:t>
            </a:r>
          </a:p>
          <a:p>
            <a:pPr marL="360363" lvl="1" indent="-185738">
              <a:lnSpc>
                <a:spcPct val="150000"/>
              </a:lnSpc>
            </a:pPr>
            <a:r>
              <a:rPr lang="en-IN" sz="1050" dirty="0"/>
              <a:t>Encoding them in a form usable in a learning algorithm. </a:t>
            </a:r>
          </a:p>
          <a:p>
            <a:pPr marL="360363" lvl="1" indent="-185738">
              <a:lnSpc>
                <a:spcPct val="150000"/>
              </a:lnSpc>
            </a:pPr>
            <a:r>
              <a:rPr lang="en-IN" sz="1050" dirty="0"/>
              <a:t>a simple feature vector consisting of numeric or nominal values can easily encode the most FEATURE VECTOR frequently used linguistic features </a:t>
            </a:r>
          </a:p>
          <a:p>
            <a:pPr marL="171450" lvl="1" indent="-171450">
              <a:lnSpc>
                <a:spcPct val="150000"/>
              </a:lnSpc>
            </a:pPr>
            <a:r>
              <a:rPr lang="en-IN" sz="1050" dirty="0"/>
              <a:t>Two kinds of features in the vectors</a:t>
            </a:r>
          </a:p>
        </p:txBody>
      </p:sp>
      <p:graphicFrame>
        <p:nvGraphicFramePr>
          <p:cNvPr id="2" name="Table 1"/>
          <p:cNvGraphicFramePr>
            <a:graphicFrameLocks noGrp="1"/>
          </p:cNvGraphicFramePr>
          <p:nvPr>
            <p:extLst/>
          </p:nvPr>
        </p:nvGraphicFramePr>
        <p:xfrm>
          <a:off x="998704" y="2879792"/>
          <a:ext cx="6909882" cy="2100769"/>
        </p:xfrm>
        <a:graphic>
          <a:graphicData uri="http://schemas.openxmlformats.org/drawingml/2006/table">
            <a:tbl>
              <a:tblPr firstRow="1" bandRow="1">
                <a:tableStyleId>{0AAB3178-987C-4FF4-941E-8F493A117ED5}</a:tableStyleId>
              </a:tblPr>
              <a:tblGrid>
                <a:gridCol w="3454941">
                  <a:extLst>
                    <a:ext uri="{9D8B030D-6E8A-4147-A177-3AD203B41FA5}">
                      <a16:colId xmlns:a16="http://schemas.microsoft.com/office/drawing/2014/main" val="20000"/>
                    </a:ext>
                  </a:extLst>
                </a:gridCol>
                <a:gridCol w="3454941">
                  <a:extLst>
                    <a:ext uri="{9D8B030D-6E8A-4147-A177-3AD203B41FA5}">
                      <a16:colId xmlns:a16="http://schemas.microsoft.com/office/drawing/2014/main" val="20001"/>
                    </a:ext>
                  </a:extLst>
                </a:gridCol>
              </a:tblGrid>
              <a:tr h="437458">
                <a:tc>
                  <a:txBody>
                    <a:bodyPr/>
                    <a:lstStyle/>
                    <a:p>
                      <a:r>
                        <a:rPr lang="en-IN" dirty="0"/>
                        <a:t>Collocational</a:t>
                      </a:r>
                      <a:r>
                        <a:rPr lang="en-IN" baseline="0" dirty="0"/>
                        <a:t> feature vector</a:t>
                      </a:r>
                      <a:endParaRPr lang="en-IN" dirty="0"/>
                    </a:p>
                  </a:txBody>
                  <a:tcPr/>
                </a:tc>
                <a:tc>
                  <a:txBody>
                    <a:bodyPr/>
                    <a:lstStyle/>
                    <a:p>
                      <a:r>
                        <a:rPr lang="en-IN" dirty="0"/>
                        <a:t>Co-occurrence</a:t>
                      </a:r>
                      <a:r>
                        <a:rPr lang="en-IN" baseline="0" dirty="0"/>
                        <a:t> feature vector</a:t>
                      </a:r>
                      <a:endParaRPr lang="en-IN" dirty="0"/>
                    </a:p>
                  </a:txBody>
                  <a:tcPr/>
                </a:tc>
                <a:extLst>
                  <a:ext uri="{0D108BD9-81ED-4DB2-BD59-A6C34878D82A}">
                    <a16:rowId xmlns:a16="http://schemas.microsoft.com/office/drawing/2014/main" val="10000"/>
                  </a:ext>
                </a:extLst>
              </a:tr>
              <a:tr h="1663311">
                <a:tc>
                  <a:txBody>
                    <a:bodyPr/>
                    <a:lstStyle/>
                    <a:p>
                      <a:pPr marL="273050" lvl="2" indent="-273050">
                        <a:lnSpc>
                          <a:spcPct val="150000"/>
                        </a:lnSpc>
                        <a:buFont typeface="Arial" panose="020B0604020202020204" pitchFamily="34" charset="0"/>
                        <a:buChar char="•"/>
                      </a:pPr>
                      <a:r>
                        <a:rPr lang="en-IN" sz="1050" dirty="0"/>
                        <a:t>quantifiable position-specific relationship between two lexical items</a:t>
                      </a:r>
                    </a:p>
                    <a:p>
                      <a:pPr marL="273050" lvl="2" indent="-273050">
                        <a:lnSpc>
                          <a:spcPct val="150000"/>
                        </a:lnSpc>
                        <a:buFont typeface="Arial" panose="020B0604020202020204" pitchFamily="34" charset="0"/>
                        <a:buChar char="•"/>
                      </a:pPr>
                      <a:r>
                        <a:rPr lang="en-IN" sz="1050" dirty="0"/>
                        <a:t>Features about words at specific positions near target word</a:t>
                      </a:r>
                    </a:p>
                    <a:p>
                      <a:pPr marL="273050" lvl="2" indent="-273050">
                        <a:lnSpc>
                          <a:spcPct val="150000"/>
                        </a:lnSpc>
                        <a:buFont typeface="Arial" panose="020B0604020202020204" pitchFamily="34" charset="0"/>
                        <a:buChar char="•"/>
                      </a:pPr>
                      <a:r>
                        <a:rPr lang="en-IN" sz="1050" dirty="0"/>
                        <a:t>Often limited to just word identity and POS</a:t>
                      </a:r>
                    </a:p>
                  </a:txBody>
                  <a:tcPr/>
                </a:tc>
                <a:tc>
                  <a:txBody>
                    <a:bodyPr/>
                    <a:lstStyle/>
                    <a:p>
                      <a:pPr marL="171450" lvl="1" indent="-171450">
                        <a:lnSpc>
                          <a:spcPct val="150000"/>
                        </a:lnSpc>
                        <a:buFont typeface="Arial" panose="020B0604020202020204" pitchFamily="34" charset="0"/>
                        <a:buChar char="•"/>
                      </a:pPr>
                      <a:r>
                        <a:rPr lang="en-IN" sz="1050" dirty="0"/>
                        <a:t>Features about words that occur anywhere in the window (regardless of position)</a:t>
                      </a:r>
                    </a:p>
                    <a:p>
                      <a:pPr marL="171450" lvl="1" indent="-171450">
                        <a:lnSpc>
                          <a:spcPct val="150000"/>
                        </a:lnSpc>
                        <a:buFont typeface="Arial" panose="020B0604020202020204" pitchFamily="34" charset="0"/>
                        <a:buChar char="•"/>
                      </a:pPr>
                      <a:r>
                        <a:rPr lang="en-IN" sz="1050" dirty="0"/>
                        <a:t>Typically limited to frequency counts</a:t>
                      </a:r>
                    </a:p>
                    <a:p>
                      <a:pPr>
                        <a:lnSpc>
                          <a:spcPct val="150000"/>
                        </a:lnSpc>
                      </a:pPr>
                      <a:endParaRPr lang="en-IN" dirty="0"/>
                    </a:p>
                  </a:txBody>
                  <a:tcPr/>
                </a:tc>
                <a:extLst>
                  <a:ext uri="{0D108BD9-81ED-4DB2-BD59-A6C34878D82A}">
                    <a16:rowId xmlns:a16="http://schemas.microsoft.com/office/drawing/2014/main" val="10001"/>
                  </a:ext>
                </a:extLst>
              </a:tr>
            </a:tbl>
          </a:graphicData>
        </a:graphic>
      </p:graphicFrame>
      <p:sp>
        <p:nvSpPr>
          <p:cNvPr id="3" name="Slide Number Placeholder 2">
            <a:extLst>
              <a:ext uri="{FF2B5EF4-FFF2-40B4-BE49-F238E27FC236}">
                <a16:creationId xmlns:a16="http://schemas.microsoft.com/office/drawing/2014/main" id="{D5299D8C-32C5-4CB7-8CB3-E2AFFED5482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43</a:t>
            </a:fld>
            <a:endParaRPr lang="en-IN"/>
          </a:p>
        </p:txBody>
      </p:sp>
    </p:spTree>
    <p:extLst>
      <p:ext uri="{BB962C8B-B14F-4D97-AF65-F5344CB8AC3E}">
        <p14:creationId xmlns:p14="http://schemas.microsoft.com/office/powerpoint/2010/main" val="9432480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667449" y="295714"/>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Word Sense Disambiguation</a:t>
            </a:r>
            <a:endParaRPr sz="2000" dirty="0"/>
          </a:p>
        </p:txBody>
      </p:sp>
      <p:sp>
        <p:nvSpPr>
          <p:cNvPr id="294" name="Google Shape;294;p25"/>
          <p:cNvSpPr txBox="1">
            <a:spLocks noGrp="1"/>
          </p:cNvSpPr>
          <p:nvPr>
            <p:ph type="body" idx="1"/>
          </p:nvPr>
        </p:nvSpPr>
        <p:spPr>
          <a:xfrm>
            <a:off x="742951" y="977844"/>
            <a:ext cx="6891032" cy="2657475"/>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1020"/>
              <a:buNone/>
            </a:pPr>
            <a:r>
              <a:rPr lang="en-US" sz="1200" dirty="0">
                <a:solidFill>
                  <a:srgbClr val="7030A0"/>
                </a:solidFill>
              </a:rPr>
              <a:t>Example</a:t>
            </a:r>
            <a:r>
              <a:rPr lang="en-US" sz="1200" dirty="0"/>
              <a:t> Co-location</a:t>
            </a:r>
          </a:p>
          <a:p>
            <a:pPr marL="171450" indent="-171450">
              <a:lnSpc>
                <a:spcPct val="150000"/>
              </a:lnSpc>
            </a:pPr>
            <a:r>
              <a:rPr lang="en-IN" sz="1050" dirty="0"/>
              <a:t>Text: </a:t>
            </a:r>
          </a:p>
          <a:p>
            <a:pPr marL="0" indent="0">
              <a:lnSpc>
                <a:spcPct val="150000"/>
              </a:lnSpc>
              <a:buNone/>
            </a:pPr>
            <a:r>
              <a:rPr lang="en-IN" sz="1200" b="1" dirty="0"/>
              <a:t>            An electric guitar and </a:t>
            </a:r>
            <a:r>
              <a:rPr lang="en-IN" sz="1200" b="1" dirty="0">
                <a:solidFill>
                  <a:srgbClr val="00B050"/>
                </a:solidFill>
              </a:rPr>
              <a:t>bass</a:t>
            </a:r>
            <a:r>
              <a:rPr lang="en-IN" sz="1200" b="1" dirty="0"/>
              <a:t> player stand off to one side not really part of the scene</a:t>
            </a:r>
            <a:endParaRPr lang="en-IN" sz="1050" b="1" dirty="0"/>
          </a:p>
          <a:p>
            <a:pPr marL="171450" indent="-171450">
              <a:lnSpc>
                <a:spcPct val="150000"/>
              </a:lnSpc>
            </a:pPr>
            <a:r>
              <a:rPr lang="en-IN" sz="1050" dirty="0"/>
              <a:t> Assume a window of +/- 2  from the target</a:t>
            </a:r>
          </a:p>
          <a:p>
            <a:pPr marL="0" indent="0">
              <a:lnSpc>
                <a:spcPct val="150000"/>
              </a:lnSpc>
              <a:buNone/>
            </a:pPr>
            <a:r>
              <a:rPr lang="en-IN" sz="1050" b="1" dirty="0"/>
              <a:t>                  An electric guitar and </a:t>
            </a:r>
            <a:r>
              <a:rPr lang="en-IN" sz="1050" b="1" dirty="0">
                <a:solidFill>
                  <a:srgbClr val="00B050"/>
                </a:solidFill>
              </a:rPr>
              <a:t>bass</a:t>
            </a:r>
            <a:r>
              <a:rPr lang="en-IN" sz="1050" b="1" dirty="0"/>
              <a:t> player stand off to one side not really part of the scene</a:t>
            </a:r>
            <a:endParaRPr lang="en-IN" sz="900" b="1" dirty="0"/>
          </a:p>
          <a:p>
            <a:pPr marL="171450" indent="-171450">
              <a:lnSpc>
                <a:spcPct val="150000"/>
              </a:lnSpc>
            </a:pPr>
            <a:endParaRPr lang="en-IN" sz="1050" dirty="0"/>
          </a:p>
          <a:p>
            <a:pPr marL="174625" indent="-174625">
              <a:lnSpc>
                <a:spcPct val="150000"/>
              </a:lnSpc>
            </a:pPr>
            <a:r>
              <a:rPr lang="en-IN" sz="1050" dirty="0"/>
              <a:t>A feature-vector consisting of the two words to the right and left of the target word, along with their respective parts-of-speech, would yield the following vector.</a:t>
            </a:r>
          </a:p>
          <a:p>
            <a:pPr marL="0" indent="0">
              <a:lnSpc>
                <a:spcPct val="150000"/>
              </a:lnSpc>
              <a:buNone/>
            </a:pPr>
            <a:endParaRPr lang="en-IN" sz="1050" dirty="0"/>
          </a:p>
          <a:p>
            <a:pPr marL="0" indent="0">
              <a:lnSpc>
                <a:spcPct val="150000"/>
              </a:lnSpc>
              <a:buNone/>
            </a:pPr>
            <a:r>
              <a:rPr lang="en-IN" sz="1200" b="1" dirty="0"/>
              <a:t>           [guitar, NN, and, CC, player, NN, stand, VB]</a:t>
            </a:r>
            <a:endParaRPr sz="1200" b="1" dirty="0"/>
          </a:p>
        </p:txBody>
      </p:sp>
      <p:sp>
        <p:nvSpPr>
          <p:cNvPr id="2" name="Rectangle 1"/>
          <p:cNvSpPr/>
          <p:nvPr/>
        </p:nvSpPr>
        <p:spPr>
          <a:xfrm>
            <a:off x="2192999" y="2315183"/>
            <a:ext cx="398834" cy="18482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2591833" y="2315184"/>
            <a:ext cx="301558" cy="18482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230616" y="2315184"/>
            <a:ext cx="398833" cy="18482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629449" y="2315185"/>
            <a:ext cx="392349" cy="18482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E4BE3485-3F6E-0A35-862B-A2BA4F67DC2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44</a:t>
            </a:fld>
            <a:endParaRPr lang="en-IN"/>
          </a:p>
        </p:txBody>
      </p:sp>
    </p:spTree>
    <p:extLst>
      <p:ext uri="{BB962C8B-B14F-4D97-AF65-F5344CB8AC3E}">
        <p14:creationId xmlns:p14="http://schemas.microsoft.com/office/powerpoint/2010/main" val="11037221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667449" y="295714"/>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Word Sense Disambiguation</a:t>
            </a:r>
            <a:endParaRPr sz="2000" dirty="0"/>
          </a:p>
        </p:txBody>
      </p:sp>
      <p:sp>
        <p:nvSpPr>
          <p:cNvPr id="294" name="Google Shape;294;p25"/>
          <p:cNvSpPr txBox="1">
            <a:spLocks noGrp="1"/>
          </p:cNvSpPr>
          <p:nvPr>
            <p:ph type="body" idx="1"/>
          </p:nvPr>
        </p:nvSpPr>
        <p:spPr>
          <a:xfrm>
            <a:off x="745751" y="689257"/>
            <a:ext cx="7973032" cy="2657475"/>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1020"/>
              <a:buNone/>
            </a:pPr>
            <a:r>
              <a:rPr lang="en-US" sz="1200" dirty="0">
                <a:solidFill>
                  <a:srgbClr val="7030A0"/>
                </a:solidFill>
              </a:rPr>
              <a:t>Example</a:t>
            </a:r>
            <a:r>
              <a:rPr lang="en-US" sz="1200" dirty="0"/>
              <a:t> Co-occurrence</a:t>
            </a:r>
          </a:p>
          <a:p>
            <a:pPr marL="171450" indent="-171450">
              <a:lnSpc>
                <a:spcPct val="150000"/>
              </a:lnSpc>
            </a:pPr>
            <a:r>
              <a:rPr lang="en-IN" sz="1050" dirty="0"/>
              <a:t>co-occurrence data about neighbouring words, ignoring their exact position</a:t>
            </a:r>
          </a:p>
          <a:p>
            <a:pPr marL="171450" indent="-171450">
              <a:lnSpc>
                <a:spcPct val="150000"/>
              </a:lnSpc>
            </a:pPr>
            <a:r>
              <a:rPr lang="en-IN" sz="1050" dirty="0"/>
              <a:t>“an unordered set of words” – position ignored</a:t>
            </a:r>
          </a:p>
          <a:p>
            <a:pPr marL="171450" indent="-171450">
              <a:lnSpc>
                <a:spcPct val="150000"/>
              </a:lnSpc>
            </a:pPr>
            <a:r>
              <a:rPr lang="en-IN" sz="1050" dirty="0"/>
              <a:t>Counts of words occurring within the window.</a:t>
            </a:r>
          </a:p>
          <a:p>
            <a:pPr marL="171450" indent="-171450">
              <a:lnSpc>
                <a:spcPct val="150000"/>
              </a:lnSpc>
            </a:pPr>
            <a:r>
              <a:rPr lang="en-IN" sz="1050" dirty="0"/>
              <a:t>First choose a vocabulary</a:t>
            </a:r>
          </a:p>
          <a:p>
            <a:pPr marL="171450" indent="-171450">
              <a:lnSpc>
                <a:spcPct val="150000"/>
              </a:lnSpc>
            </a:pPr>
            <a:r>
              <a:rPr lang="en-IN" sz="1050" dirty="0"/>
              <a:t>Then count how often each of those terms occurs in a given window</a:t>
            </a:r>
          </a:p>
          <a:p>
            <a:pPr marL="171450" indent="-171450">
              <a:lnSpc>
                <a:spcPct val="150000"/>
              </a:lnSpc>
            </a:pPr>
            <a:r>
              <a:rPr lang="en-IN" sz="1050" dirty="0"/>
              <a:t>sometimes just a binary “indicator” 1 or 0</a:t>
            </a:r>
          </a:p>
          <a:p>
            <a:pPr marL="171450" indent="-171450">
              <a:lnSpc>
                <a:spcPct val="150000"/>
              </a:lnSpc>
            </a:pPr>
            <a:r>
              <a:rPr lang="en-IN" sz="1200" dirty="0"/>
              <a:t>Example</a:t>
            </a:r>
            <a:r>
              <a:rPr lang="en-IN" sz="1200" b="1" dirty="0"/>
              <a:t>            </a:t>
            </a:r>
          </a:p>
          <a:p>
            <a:pPr marL="0" indent="0">
              <a:lnSpc>
                <a:spcPct val="150000"/>
              </a:lnSpc>
              <a:buNone/>
            </a:pPr>
            <a:r>
              <a:rPr lang="en-IN" sz="1200" b="1" dirty="0"/>
              <a:t>                 An electric guitar and </a:t>
            </a:r>
            <a:r>
              <a:rPr lang="en-IN" sz="1200" b="1" dirty="0">
                <a:solidFill>
                  <a:srgbClr val="00B050"/>
                </a:solidFill>
              </a:rPr>
              <a:t>bass</a:t>
            </a:r>
            <a:r>
              <a:rPr lang="en-IN" sz="1200" b="1" dirty="0"/>
              <a:t> player stand off to one side not really part of the scene</a:t>
            </a:r>
            <a:endParaRPr lang="en-IN" sz="1050" b="1" dirty="0"/>
          </a:p>
          <a:p>
            <a:pPr marL="171450" indent="-171450">
              <a:lnSpc>
                <a:spcPct val="150000"/>
              </a:lnSpc>
            </a:pPr>
            <a:r>
              <a:rPr lang="en-IN" sz="1050" dirty="0"/>
              <a:t> Assume we’ve settled on a possible vocabulary of 12 words in “bass” sentences drawn from WSJ corpus would have features as:  [</a:t>
            </a:r>
            <a:r>
              <a:rPr lang="en-IN" sz="1050" b="1" dirty="0"/>
              <a:t>fishing, big, sound, player, fly, rod, pound, double, runs, playing, guitar, band]</a:t>
            </a:r>
            <a:endParaRPr lang="en-IN" sz="1050" dirty="0"/>
          </a:p>
          <a:p>
            <a:pPr marL="171450" indent="-171450">
              <a:lnSpc>
                <a:spcPct val="150000"/>
              </a:lnSpc>
            </a:pPr>
            <a:r>
              <a:rPr lang="en-IN" sz="1050" dirty="0"/>
              <a:t>Using these words as features with a window size of 10, Example above would be represented by the following vector.</a:t>
            </a:r>
          </a:p>
          <a:p>
            <a:pPr marL="171450" indent="-171450">
              <a:lnSpc>
                <a:spcPct val="150000"/>
              </a:lnSpc>
            </a:pPr>
            <a:r>
              <a:rPr lang="en-IN" sz="1050" dirty="0"/>
              <a:t>The vector for:   </a:t>
            </a:r>
            <a:r>
              <a:rPr lang="en-IN" sz="1050" dirty="0">
                <a:solidFill>
                  <a:srgbClr val="0070C0"/>
                </a:solidFill>
              </a:rPr>
              <a:t>guitar</a:t>
            </a:r>
            <a:r>
              <a:rPr lang="en-IN" sz="1050" dirty="0"/>
              <a:t> and </a:t>
            </a:r>
            <a:r>
              <a:rPr lang="en-IN" sz="1050" dirty="0">
                <a:solidFill>
                  <a:srgbClr val="00B050"/>
                </a:solidFill>
              </a:rPr>
              <a:t>bass </a:t>
            </a:r>
            <a:r>
              <a:rPr lang="en-IN" sz="1050" dirty="0">
                <a:solidFill>
                  <a:srgbClr val="0070C0"/>
                </a:solidFill>
              </a:rPr>
              <a:t>player</a:t>
            </a:r>
            <a:r>
              <a:rPr lang="en-IN" sz="1050" dirty="0"/>
              <a:t> stand</a:t>
            </a:r>
          </a:p>
          <a:p>
            <a:pPr marL="0" indent="0">
              <a:lnSpc>
                <a:spcPct val="150000"/>
              </a:lnSpc>
              <a:buNone/>
            </a:pPr>
            <a:r>
              <a:rPr lang="en-IN" sz="1050" dirty="0"/>
              <a:t>            [0,0,0,1,0,0,0,0,0,0,1,0]</a:t>
            </a:r>
          </a:p>
        </p:txBody>
      </p:sp>
      <p:sp>
        <p:nvSpPr>
          <p:cNvPr id="2" name="Slide Number Placeholder 1">
            <a:extLst>
              <a:ext uri="{FF2B5EF4-FFF2-40B4-BE49-F238E27FC236}">
                <a16:creationId xmlns:a16="http://schemas.microsoft.com/office/drawing/2014/main" id="{BE9B4A08-9A1D-28F3-A986-4BEDBCDFC13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45</a:t>
            </a:fld>
            <a:endParaRPr lang="en-IN"/>
          </a:p>
        </p:txBody>
      </p:sp>
    </p:spTree>
    <p:extLst>
      <p:ext uri="{BB962C8B-B14F-4D97-AF65-F5344CB8AC3E}">
        <p14:creationId xmlns:p14="http://schemas.microsoft.com/office/powerpoint/2010/main" val="38852796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667449" y="295714"/>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Word Sense Disambiguation</a:t>
            </a:r>
            <a:endParaRPr sz="2000" dirty="0"/>
          </a:p>
        </p:txBody>
      </p:sp>
      <p:sp>
        <p:nvSpPr>
          <p:cNvPr id="294" name="Google Shape;294;p25"/>
          <p:cNvSpPr txBox="1">
            <a:spLocks noGrp="1"/>
          </p:cNvSpPr>
          <p:nvPr>
            <p:ph type="body" idx="1"/>
          </p:nvPr>
        </p:nvSpPr>
        <p:spPr>
          <a:xfrm>
            <a:off x="752679" y="783290"/>
            <a:ext cx="6891032" cy="2657475"/>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SzPts val="1020"/>
              <a:buNone/>
            </a:pPr>
            <a:r>
              <a:rPr lang="en-US" sz="1200" dirty="0"/>
              <a:t>1. A Dictionary : which is used to specify the senses to be disambiguated. </a:t>
            </a:r>
          </a:p>
          <a:p>
            <a:pPr marL="0" lvl="0" indent="0">
              <a:lnSpc>
                <a:spcPct val="150000"/>
              </a:lnSpc>
              <a:spcBef>
                <a:spcPts val="0"/>
              </a:spcBef>
              <a:buSzPts val="1020"/>
              <a:buNone/>
            </a:pPr>
            <a:r>
              <a:rPr lang="en-US" sz="1200" dirty="0"/>
              <a:t>2. Test Corpus : high-annotated test corpus that has the target or correct-senses. </a:t>
            </a:r>
          </a:p>
          <a:p>
            <a:pPr marL="0" lvl="0" indent="0">
              <a:lnSpc>
                <a:spcPct val="150000"/>
              </a:lnSpc>
              <a:spcBef>
                <a:spcPts val="0"/>
              </a:spcBef>
              <a:buSzPts val="1020"/>
              <a:buNone/>
            </a:pPr>
            <a:r>
              <a:rPr lang="en-US" sz="1200" dirty="0"/>
              <a:t>The test corpora can be of two types</a:t>
            </a:r>
          </a:p>
          <a:p>
            <a:pPr marL="228600" lvl="0" indent="-228600">
              <a:lnSpc>
                <a:spcPct val="150000"/>
              </a:lnSpc>
              <a:spcBef>
                <a:spcPts val="0"/>
              </a:spcBef>
              <a:buSzPts val="1020"/>
              <a:buAutoNum type="alphaLcPeriod"/>
            </a:pPr>
            <a:r>
              <a:rPr lang="en-US" sz="1200" dirty="0"/>
              <a:t>Lexical sample − This kind of corpora is used in the system, where it is required to disambiguate a small sample of words. </a:t>
            </a:r>
          </a:p>
          <a:p>
            <a:pPr marL="685800" lvl="1" indent="-228600">
              <a:lnSpc>
                <a:spcPct val="150000"/>
              </a:lnSpc>
              <a:spcBef>
                <a:spcPts val="0"/>
              </a:spcBef>
              <a:buSzPts val="1020"/>
              <a:buFont typeface="Wingdings" panose="05000000000000000000" pitchFamily="2" charset="2"/>
              <a:buChar char="§"/>
            </a:pPr>
            <a:r>
              <a:rPr lang="en-US" sz="1050" dirty="0"/>
              <a:t>Small pre-selected set of target words (line, plant) </a:t>
            </a:r>
          </a:p>
          <a:p>
            <a:pPr marL="685800" lvl="1" indent="-228600">
              <a:lnSpc>
                <a:spcPct val="150000"/>
              </a:lnSpc>
              <a:spcBef>
                <a:spcPts val="0"/>
              </a:spcBef>
              <a:buSzPts val="1020"/>
              <a:buFont typeface="Wingdings" panose="05000000000000000000" pitchFamily="2" charset="2"/>
              <a:buChar char="§"/>
            </a:pPr>
            <a:r>
              <a:rPr lang="en-US" sz="1050" dirty="0"/>
              <a:t>And inventory of senses for each word </a:t>
            </a:r>
          </a:p>
          <a:p>
            <a:pPr marL="685800" lvl="1" indent="-228600">
              <a:lnSpc>
                <a:spcPct val="150000"/>
              </a:lnSpc>
              <a:spcBef>
                <a:spcPts val="0"/>
              </a:spcBef>
              <a:buSzPts val="1020"/>
              <a:buFont typeface="Wingdings" panose="05000000000000000000" pitchFamily="2" charset="2"/>
              <a:buChar char="§"/>
            </a:pPr>
            <a:r>
              <a:rPr lang="en-US" sz="1050" dirty="0"/>
              <a:t>Supervised machine learning: train a classifier for each word</a:t>
            </a:r>
          </a:p>
          <a:p>
            <a:pPr marL="685800" lvl="1" indent="-228600">
              <a:lnSpc>
                <a:spcPct val="150000"/>
              </a:lnSpc>
              <a:spcBef>
                <a:spcPts val="0"/>
              </a:spcBef>
              <a:buSzPts val="1020"/>
              <a:buFont typeface="Wingdings" panose="05000000000000000000" pitchFamily="2" charset="2"/>
              <a:buChar char="§"/>
            </a:pPr>
            <a:r>
              <a:rPr lang="en-IN" sz="1050" i="1" dirty="0"/>
              <a:t>Line hard serve corpus </a:t>
            </a:r>
            <a:r>
              <a:rPr lang="en-IN" sz="1050" dirty="0"/>
              <a:t>-­‐ 4000 examples of each </a:t>
            </a:r>
          </a:p>
          <a:p>
            <a:pPr marL="685800" lvl="1" indent="-228600">
              <a:lnSpc>
                <a:spcPct val="150000"/>
              </a:lnSpc>
              <a:spcBef>
                <a:spcPts val="0"/>
              </a:spcBef>
              <a:buSzPts val="1020"/>
              <a:buFont typeface="Wingdings" panose="05000000000000000000" pitchFamily="2" charset="2"/>
              <a:buChar char="§"/>
            </a:pPr>
            <a:r>
              <a:rPr lang="en-IN" sz="1050" i="1" dirty="0"/>
              <a:t>Interest corpus </a:t>
            </a:r>
            <a:r>
              <a:rPr lang="en-IN" sz="1050" dirty="0"/>
              <a:t>-­‐ 2369 sense-­‐tagged examples</a:t>
            </a:r>
            <a:endParaRPr lang="en-US" sz="1050" dirty="0"/>
          </a:p>
          <a:p>
            <a:pPr marL="228600" lvl="0" indent="-228600">
              <a:lnSpc>
                <a:spcPct val="150000"/>
              </a:lnSpc>
              <a:spcBef>
                <a:spcPts val="0"/>
              </a:spcBef>
              <a:buSzPts val="1020"/>
              <a:buFont typeface="+mj-lt"/>
              <a:buAutoNum type="alphaLcPeriod" startAt="2"/>
            </a:pPr>
            <a:r>
              <a:rPr lang="en-US" sz="1200" dirty="0"/>
              <a:t>All-words − This kind of corpora is used in the system, where it is expected to disambiguate all the words in a piece of running text.</a:t>
            </a:r>
          </a:p>
          <a:p>
            <a:pPr marL="685800" lvl="1" indent="-228600">
              <a:lnSpc>
                <a:spcPct val="150000"/>
              </a:lnSpc>
              <a:spcBef>
                <a:spcPts val="0"/>
              </a:spcBef>
              <a:buSzPts val="1020"/>
              <a:buFont typeface="Wingdings" panose="05000000000000000000" pitchFamily="2" charset="2"/>
              <a:buChar char="§"/>
            </a:pPr>
            <a:r>
              <a:rPr lang="en-US" sz="1050" dirty="0"/>
              <a:t>Every word in an entire text </a:t>
            </a:r>
          </a:p>
          <a:p>
            <a:pPr marL="685800" lvl="1" indent="-228600">
              <a:lnSpc>
                <a:spcPct val="150000"/>
              </a:lnSpc>
              <a:spcBef>
                <a:spcPts val="0"/>
              </a:spcBef>
              <a:buSzPts val="1020"/>
              <a:buFont typeface="Wingdings" panose="05000000000000000000" pitchFamily="2" charset="2"/>
              <a:buChar char="§"/>
            </a:pPr>
            <a:r>
              <a:rPr lang="en-US" sz="1050" dirty="0"/>
              <a:t>A lexicon with senses for each word </a:t>
            </a:r>
          </a:p>
          <a:p>
            <a:pPr marL="685800" lvl="1" indent="-228600">
              <a:lnSpc>
                <a:spcPct val="150000"/>
              </a:lnSpc>
              <a:spcBef>
                <a:spcPts val="0"/>
              </a:spcBef>
              <a:buSzPts val="1020"/>
              <a:buFont typeface="Wingdings" panose="05000000000000000000" pitchFamily="2" charset="2"/>
              <a:buChar char="§"/>
            </a:pPr>
            <a:r>
              <a:rPr lang="en-US" sz="1050" dirty="0"/>
              <a:t>Data sparseness: can’t train word-specific classifiers </a:t>
            </a:r>
          </a:p>
          <a:p>
            <a:pPr marL="685800" lvl="1" indent="-228600">
              <a:lnSpc>
                <a:spcPct val="150000"/>
              </a:lnSpc>
              <a:spcBef>
                <a:spcPts val="0"/>
              </a:spcBef>
              <a:buSzPts val="1020"/>
              <a:buFont typeface="Wingdings" panose="05000000000000000000" pitchFamily="2" charset="2"/>
              <a:buChar char="§"/>
            </a:pPr>
            <a:r>
              <a:rPr lang="en-IN" sz="1050" i="1" dirty="0" err="1"/>
              <a:t>SemCor</a:t>
            </a:r>
            <a:r>
              <a:rPr lang="en-IN" sz="1050" dirty="0"/>
              <a:t>: 234,000 words from Brown Corpus, manually tagged with WordNet senses</a:t>
            </a:r>
          </a:p>
          <a:p>
            <a:pPr marL="685800" lvl="1" indent="-228600">
              <a:lnSpc>
                <a:spcPct val="150000"/>
              </a:lnSpc>
              <a:spcBef>
                <a:spcPts val="0"/>
              </a:spcBef>
              <a:buSzPts val="1020"/>
              <a:buFont typeface="Wingdings" panose="05000000000000000000" pitchFamily="2" charset="2"/>
              <a:buChar char="§"/>
            </a:pPr>
            <a:r>
              <a:rPr lang="en-IN" sz="1050" i="1" dirty="0"/>
              <a:t>SENSEVAL-­‐3 </a:t>
            </a:r>
            <a:r>
              <a:rPr lang="en-IN" sz="1050" dirty="0"/>
              <a:t>competition corpora -­‐ 2081 tagged word tokens</a:t>
            </a:r>
            <a:endParaRPr sz="1050" dirty="0"/>
          </a:p>
        </p:txBody>
      </p:sp>
      <p:sp>
        <p:nvSpPr>
          <p:cNvPr id="2" name="Slide Number Placeholder 1">
            <a:extLst>
              <a:ext uri="{FF2B5EF4-FFF2-40B4-BE49-F238E27FC236}">
                <a16:creationId xmlns:a16="http://schemas.microsoft.com/office/drawing/2014/main" id="{C70B3BC7-F919-CEB7-916E-A1312F5A224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46</a:t>
            </a:fld>
            <a:endParaRPr lang="en-IN"/>
          </a:p>
        </p:txBody>
      </p:sp>
    </p:spTree>
    <p:extLst>
      <p:ext uri="{BB962C8B-B14F-4D97-AF65-F5344CB8AC3E}">
        <p14:creationId xmlns:p14="http://schemas.microsoft.com/office/powerpoint/2010/main" val="8390812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667449" y="295714"/>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Word Sense Disambiguation</a:t>
            </a:r>
            <a:endParaRPr sz="2000" dirty="0"/>
          </a:p>
        </p:txBody>
      </p:sp>
      <p:sp>
        <p:nvSpPr>
          <p:cNvPr id="294" name="Google Shape;294;p25"/>
          <p:cNvSpPr txBox="1">
            <a:spLocks noGrp="1"/>
          </p:cNvSpPr>
          <p:nvPr>
            <p:ph type="body" idx="1"/>
          </p:nvPr>
        </p:nvSpPr>
        <p:spPr>
          <a:xfrm>
            <a:off x="742951" y="783291"/>
            <a:ext cx="6891032" cy="2657475"/>
          </a:xfrm>
          <a:prstGeom prst="rect">
            <a:avLst/>
          </a:prstGeom>
          <a:noFill/>
          <a:ln>
            <a:noFill/>
          </a:ln>
        </p:spPr>
        <p:txBody>
          <a:bodyPr spcFirstLastPara="1" wrap="square" lIns="91425" tIns="45700" rIns="91425" bIns="45700" anchor="t" anchorCtr="0">
            <a:noAutofit/>
          </a:bodyPr>
          <a:lstStyle/>
          <a:p>
            <a:pPr marL="0" lvl="0" indent="0">
              <a:spcBef>
                <a:spcPts val="0"/>
              </a:spcBef>
              <a:buSzPts val="1020"/>
              <a:buNone/>
            </a:pPr>
            <a:r>
              <a:rPr lang="en-IN" sz="1200" b="1" dirty="0"/>
              <a:t>Supervised Learning Approaches</a:t>
            </a:r>
            <a:r>
              <a:rPr lang="en-US" sz="1200" dirty="0"/>
              <a:t>: </a:t>
            </a:r>
          </a:p>
          <a:p>
            <a:pPr marL="171450" indent="-171450"/>
            <a:r>
              <a:rPr lang="en-US" sz="1050" dirty="0"/>
              <a:t>Input</a:t>
            </a:r>
          </a:p>
          <a:p>
            <a:pPr marL="360363" indent="-228600"/>
            <a:r>
              <a:rPr lang="en-IN" sz="1050" dirty="0"/>
              <a:t>a word </a:t>
            </a:r>
            <a:r>
              <a:rPr lang="en-IN" sz="1050" dirty="0">
                <a:solidFill>
                  <a:srgbClr val="FF0000"/>
                </a:solidFill>
              </a:rPr>
              <a:t>w</a:t>
            </a:r>
            <a:r>
              <a:rPr lang="en-IN" sz="1050" dirty="0"/>
              <a:t> in a text window </a:t>
            </a:r>
            <a:r>
              <a:rPr lang="en-IN" sz="1050" i="1" dirty="0">
                <a:solidFill>
                  <a:srgbClr val="FF0000"/>
                </a:solidFill>
              </a:rPr>
              <a:t>d</a:t>
            </a:r>
            <a:r>
              <a:rPr lang="en-IN" sz="1050" dirty="0"/>
              <a:t>, </a:t>
            </a:r>
          </a:p>
          <a:p>
            <a:pPr marL="360363" indent="-228600"/>
            <a:r>
              <a:rPr lang="en-IN" sz="1050" dirty="0"/>
              <a:t>a fixed set of classes </a:t>
            </a:r>
            <a:r>
              <a:rPr lang="en-IN" sz="1050" i="1" dirty="0">
                <a:solidFill>
                  <a:srgbClr val="FF0000"/>
                </a:solidFill>
              </a:rPr>
              <a:t>C </a:t>
            </a:r>
            <a:r>
              <a:rPr lang="en-IN" sz="1050" dirty="0">
                <a:solidFill>
                  <a:srgbClr val="FF0000"/>
                </a:solidFill>
              </a:rPr>
              <a:t>= {</a:t>
            </a:r>
            <a:r>
              <a:rPr lang="en-IN" sz="1050" i="1" dirty="0">
                <a:solidFill>
                  <a:srgbClr val="FF0000"/>
                </a:solidFill>
              </a:rPr>
              <a:t>c</a:t>
            </a:r>
            <a:r>
              <a:rPr lang="en-IN" sz="1050" dirty="0">
                <a:solidFill>
                  <a:srgbClr val="FF0000"/>
                </a:solidFill>
              </a:rPr>
              <a:t>1,</a:t>
            </a:r>
            <a:r>
              <a:rPr lang="en-IN" sz="1050" i="1" dirty="0">
                <a:solidFill>
                  <a:srgbClr val="FF0000"/>
                </a:solidFill>
              </a:rPr>
              <a:t>c</a:t>
            </a:r>
            <a:r>
              <a:rPr lang="en-IN" sz="1050" dirty="0">
                <a:solidFill>
                  <a:srgbClr val="FF0000"/>
                </a:solidFill>
              </a:rPr>
              <a:t>2,…,</a:t>
            </a:r>
            <a:r>
              <a:rPr lang="en-IN" sz="1050" i="1" dirty="0" err="1">
                <a:solidFill>
                  <a:srgbClr val="FF0000"/>
                </a:solidFill>
              </a:rPr>
              <a:t>cJ</a:t>
            </a:r>
            <a:r>
              <a:rPr lang="en-IN" sz="1050" dirty="0">
                <a:solidFill>
                  <a:srgbClr val="FF0000"/>
                </a:solidFill>
              </a:rPr>
              <a:t>}</a:t>
            </a:r>
          </a:p>
          <a:p>
            <a:pPr marL="360363" indent="-228600"/>
            <a:r>
              <a:rPr lang="en-IN" sz="1050" dirty="0">
                <a:solidFill>
                  <a:schemeClr val="tx1"/>
                </a:solidFill>
              </a:rPr>
              <a:t>A set of </a:t>
            </a:r>
            <a:r>
              <a:rPr lang="en-IN" sz="1050" dirty="0">
                <a:solidFill>
                  <a:srgbClr val="FF0000"/>
                </a:solidFill>
              </a:rPr>
              <a:t>m </a:t>
            </a:r>
            <a:r>
              <a:rPr lang="en-IN" sz="1050" dirty="0">
                <a:solidFill>
                  <a:schemeClr val="tx1"/>
                </a:solidFill>
              </a:rPr>
              <a:t>hand labeled text windows called documents  (d1, c1), (d2, c2) … (</a:t>
            </a:r>
            <a:r>
              <a:rPr lang="en-IN" sz="1050" dirty="0" err="1">
                <a:solidFill>
                  <a:schemeClr val="tx1"/>
                </a:solidFill>
              </a:rPr>
              <a:t>dm</a:t>
            </a:r>
            <a:r>
              <a:rPr lang="en-IN" sz="1050" dirty="0">
                <a:solidFill>
                  <a:schemeClr val="tx1"/>
                </a:solidFill>
              </a:rPr>
              <a:t>, cm)</a:t>
            </a:r>
          </a:p>
          <a:p>
            <a:pPr marL="174625" indent="-174625"/>
            <a:r>
              <a:rPr lang="en-IN" sz="1050" dirty="0"/>
              <a:t>Output: </a:t>
            </a:r>
          </a:p>
          <a:p>
            <a:pPr marL="360363" lvl="1" indent="-185738"/>
            <a:r>
              <a:rPr lang="en-IN" sz="1050" i="1" dirty="0"/>
              <a:t>a learned classifier </a:t>
            </a:r>
            <a:r>
              <a:rPr lang="en-IN" sz="1050" i="1" dirty="0">
                <a:solidFill>
                  <a:srgbClr val="FF0000"/>
                </a:solidFill>
              </a:rPr>
              <a:t>d -&gt; c </a:t>
            </a:r>
            <a:r>
              <a:rPr lang="en-IN" sz="1050" dirty="0"/>
              <a:t> </a:t>
            </a:r>
          </a:p>
          <a:p>
            <a:pPr marL="360363" indent="-228600"/>
            <a:r>
              <a:rPr lang="en-IN" sz="1050" dirty="0"/>
              <a:t>The output of the system is a classifier system capable of assigning labels to new feature-encoded inputs</a:t>
            </a:r>
            <a:endParaRPr lang="en-IN" sz="1050" dirty="0">
              <a:solidFill>
                <a:schemeClr val="tx1"/>
              </a:solidFill>
            </a:endParaRPr>
          </a:p>
          <a:p>
            <a:pPr marL="174625" indent="-174625"/>
            <a:r>
              <a:rPr lang="en-IN" sz="1050" dirty="0"/>
              <a:t>Evaluation: </a:t>
            </a:r>
          </a:p>
          <a:p>
            <a:pPr marL="360363" lvl="1" indent="-185738"/>
            <a:r>
              <a:rPr lang="en-IN" sz="1050" i="1" dirty="0"/>
              <a:t>precision: the percentage of words that are tagged correctly.</a:t>
            </a:r>
          </a:p>
          <a:p>
            <a:pPr marL="360363" indent="-228600"/>
            <a:r>
              <a:rPr lang="en-IN" sz="1050" dirty="0"/>
              <a:t>The output of the system is a classifier system capable of assigning labels to new feature-encoded inputs</a:t>
            </a:r>
            <a:endParaRPr lang="en-IN" sz="1050" dirty="0">
              <a:solidFill>
                <a:schemeClr val="tx1"/>
              </a:solidFill>
            </a:endParaRPr>
          </a:p>
          <a:p>
            <a:pPr marL="174625" indent="-174625"/>
            <a:r>
              <a:rPr lang="en-IN" sz="1050" dirty="0"/>
              <a:t>Classifiers that can be used: </a:t>
            </a:r>
          </a:p>
          <a:p>
            <a:pPr marL="360363" lvl="1" indent="-185738"/>
            <a:r>
              <a:rPr lang="en-IN" sz="1050" dirty="0"/>
              <a:t>Naive Bayes</a:t>
            </a:r>
          </a:p>
          <a:p>
            <a:pPr marL="360363" lvl="1" indent="-185738"/>
            <a:r>
              <a:rPr lang="en-IN" sz="1050" dirty="0"/>
              <a:t>Logistic regression</a:t>
            </a:r>
          </a:p>
          <a:p>
            <a:pPr marL="360363" lvl="1" indent="-185738"/>
            <a:r>
              <a:rPr lang="en-IN" sz="1050" dirty="0"/>
              <a:t>Neural Networks</a:t>
            </a:r>
          </a:p>
          <a:p>
            <a:pPr marL="360363" lvl="1" indent="-185738"/>
            <a:r>
              <a:rPr lang="en-IN" sz="1050" dirty="0"/>
              <a:t>Support vector machines</a:t>
            </a:r>
          </a:p>
          <a:p>
            <a:pPr marL="360363" lvl="1" indent="-185738"/>
            <a:r>
              <a:rPr lang="en-IN" sz="1050" dirty="0"/>
              <a:t>k-­Nearest </a:t>
            </a:r>
            <a:r>
              <a:rPr lang="en-IN" sz="1050" dirty="0" err="1"/>
              <a:t>Neighbors</a:t>
            </a:r>
            <a:endParaRPr lang="en-IN" sz="1050" dirty="0"/>
          </a:p>
          <a:p>
            <a:pPr marL="360363" lvl="1" indent="-185738"/>
            <a:endParaRPr lang="en-IN" sz="1050" dirty="0"/>
          </a:p>
        </p:txBody>
      </p:sp>
      <p:sp>
        <p:nvSpPr>
          <p:cNvPr id="2" name="Slide Number Placeholder 1">
            <a:extLst>
              <a:ext uri="{FF2B5EF4-FFF2-40B4-BE49-F238E27FC236}">
                <a16:creationId xmlns:a16="http://schemas.microsoft.com/office/drawing/2014/main" id="{F184B2AA-3F1D-F522-1F41-129EFC0129F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47</a:t>
            </a:fld>
            <a:endParaRPr lang="en-IN"/>
          </a:p>
        </p:txBody>
      </p:sp>
    </p:spTree>
    <p:extLst>
      <p:ext uri="{BB962C8B-B14F-4D97-AF65-F5344CB8AC3E}">
        <p14:creationId xmlns:p14="http://schemas.microsoft.com/office/powerpoint/2010/main" val="9364979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667449" y="295714"/>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Word Sense Disambiguation</a:t>
            </a:r>
            <a:endParaRPr sz="2000" dirty="0"/>
          </a:p>
        </p:txBody>
      </p:sp>
      <p:sp>
        <p:nvSpPr>
          <p:cNvPr id="294" name="Google Shape;294;p25"/>
          <p:cNvSpPr txBox="1">
            <a:spLocks noGrp="1"/>
          </p:cNvSpPr>
          <p:nvPr>
            <p:ph type="body" idx="1"/>
          </p:nvPr>
        </p:nvSpPr>
        <p:spPr>
          <a:xfrm>
            <a:off x="742951" y="783291"/>
            <a:ext cx="6891032" cy="2657475"/>
          </a:xfrm>
          <a:prstGeom prst="rect">
            <a:avLst/>
          </a:prstGeom>
          <a:noFill/>
          <a:ln>
            <a:noFill/>
          </a:ln>
        </p:spPr>
        <p:txBody>
          <a:bodyPr spcFirstLastPara="1" wrap="square" lIns="91425" tIns="45700" rIns="91425" bIns="45700" anchor="t" anchorCtr="0">
            <a:noAutofit/>
          </a:bodyPr>
          <a:lstStyle/>
          <a:p>
            <a:pPr marL="0" lvl="0" indent="0">
              <a:spcBef>
                <a:spcPts val="0"/>
              </a:spcBef>
              <a:buSzPts val="1020"/>
              <a:buNone/>
            </a:pPr>
            <a:r>
              <a:rPr lang="en-IN" sz="1200" b="1" dirty="0"/>
              <a:t>Naïve Bayes Approaches</a:t>
            </a:r>
            <a:r>
              <a:rPr lang="en-US" sz="1200" dirty="0"/>
              <a:t>: </a:t>
            </a:r>
          </a:p>
          <a:p>
            <a:pPr marL="171450" indent="-171450"/>
            <a:r>
              <a:rPr lang="en-IN" sz="1050" dirty="0"/>
              <a:t>P(c)  is the prior probability of that sense </a:t>
            </a:r>
          </a:p>
          <a:p>
            <a:pPr marL="0" indent="0">
              <a:buNone/>
            </a:pPr>
            <a:r>
              <a:rPr lang="en-IN" sz="1050" dirty="0"/>
              <a:t>              Counting in a labeled training set.</a:t>
            </a:r>
          </a:p>
          <a:p>
            <a:pPr marL="0" indent="0">
              <a:buNone/>
            </a:pPr>
            <a:r>
              <a:rPr lang="en-IN" sz="1050" dirty="0"/>
              <a:t>               P(c) = </a:t>
            </a:r>
            <a:r>
              <a:rPr lang="en-IN" sz="1050" dirty="0" err="1"/>
              <a:t>Nc</a:t>
            </a:r>
            <a:r>
              <a:rPr lang="en-IN" sz="1050" dirty="0"/>
              <a:t> / N</a:t>
            </a:r>
          </a:p>
          <a:p>
            <a:pPr marL="171450" indent="-171450"/>
            <a:r>
              <a:rPr lang="en-IN" sz="1050" dirty="0"/>
              <a:t>P(</a:t>
            </a:r>
            <a:r>
              <a:rPr lang="en-IN" sz="1050" dirty="0" err="1"/>
              <a:t>w|c</a:t>
            </a:r>
            <a:r>
              <a:rPr lang="en-IN" sz="1050" dirty="0"/>
              <a:t>) conditional probability of a word given a particular sense </a:t>
            </a:r>
          </a:p>
          <a:p>
            <a:pPr marL="0" indent="0">
              <a:buNone/>
            </a:pPr>
            <a:r>
              <a:rPr lang="en-IN" sz="1050" dirty="0"/>
              <a:t>              P(</a:t>
            </a:r>
            <a:r>
              <a:rPr lang="en-IN" sz="1050" dirty="0" err="1"/>
              <a:t>w|c</a:t>
            </a:r>
            <a:r>
              <a:rPr lang="en-IN" sz="1050" dirty="0"/>
              <a:t>) = count(</a:t>
            </a:r>
            <a:r>
              <a:rPr lang="en-IN" sz="1050" dirty="0" err="1"/>
              <a:t>w,c</a:t>
            </a:r>
            <a:r>
              <a:rPr lang="en-IN" sz="1050" dirty="0"/>
              <a:t>)/count(c)</a:t>
            </a:r>
          </a:p>
          <a:p>
            <a:pPr marL="171450" indent="-171450"/>
            <a:r>
              <a:rPr lang="en-IN" sz="1050" dirty="0"/>
              <a:t>We get both of these from a tagged corpus like </a:t>
            </a:r>
            <a:r>
              <a:rPr lang="en-IN" sz="1050" dirty="0" err="1"/>
              <a:t>SemCor</a:t>
            </a:r>
            <a:r>
              <a:rPr lang="en-IN" sz="1050" dirty="0"/>
              <a:t> </a:t>
            </a:r>
          </a:p>
          <a:p>
            <a:pPr marL="171450" indent="-171450"/>
            <a:endParaRPr lang="en-IN" sz="1050" dirty="0"/>
          </a:p>
          <a:p>
            <a:pPr marL="171450" indent="-171450"/>
            <a:r>
              <a:rPr lang="en-IN" sz="1050" dirty="0"/>
              <a:t>Example:</a:t>
            </a:r>
          </a:p>
          <a:p>
            <a:pPr marL="171450" indent="-171450"/>
            <a:endParaRPr lang="en-IN" sz="1050" dirty="0"/>
          </a:p>
          <a:p>
            <a:pPr marL="171450" indent="-171450"/>
            <a:endParaRPr lang="en-IN" sz="1050" dirty="0"/>
          </a:p>
          <a:p>
            <a:pPr marL="171450" indent="-171450"/>
            <a:endParaRPr lang="en-IN" sz="1050" dirty="0"/>
          </a:p>
          <a:p>
            <a:pPr marL="171450" indent="-171450"/>
            <a:endParaRPr lang="en-IN" sz="1050" dirty="0"/>
          </a:p>
          <a:p>
            <a:pPr marL="171450" indent="-171450"/>
            <a:endParaRPr lang="en-IN" sz="1050" dirty="0"/>
          </a:p>
          <a:p>
            <a:pPr marL="171450" indent="-171450"/>
            <a:endParaRPr lang="en-IN" sz="1050" dirty="0"/>
          </a:p>
          <a:p>
            <a:pPr marL="171450" indent="-171450"/>
            <a:endParaRPr lang="en-IN" sz="1050" dirty="0"/>
          </a:p>
          <a:p>
            <a:pPr marL="171450" indent="-171450"/>
            <a:r>
              <a:rPr lang="en-IN" sz="1050" dirty="0"/>
              <a:t>V = {fish, smoked, line, haul, smoked, guitar, jazz}</a:t>
            </a:r>
          </a:p>
          <a:p>
            <a:pPr marL="171450" indent="-171450"/>
            <a:endParaRPr lang="en-IN" sz="1050" dirty="0"/>
          </a:p>
        </p:txBody>
      </p:sp>
      <p:graphicFrame>
        <p:nvGraphicFramePr>
          <p:cNvPr id="2" name="Table 1"/>
          <p:cNvGraphicFramePr>
            <a:graphicFrameLocks noGrp="1"/>
          </p:cNvGraphicFramePr>
          <p:nvPr>
            <p:extLst/>
          </p:nvPr>
        </p:nvGraphicFramePr>
        <p:xfrm>
          <a:off x="1981200" y="2533920"/>
          <a:ext cx="5353455" cy="1554480"/>
        </p:xfrm>
        <a:graphic>
          <a:graphicData uri="http://schemas.openxmlformats.org/drawingml/2006/table">
            <a:tbl>
              <a:tblPr firstRow="1" bandRow="1">
                <a:tableStyleId>{0AAB3178-987C-4FF4-941E-8F493A117ED5}</a:tableStyleId>
              </a:tblPr>
              <a:tblGrid>
                <a:gridCol w="1501302">
                  <a:extLst>
                    <a:ext uri="{9D8B030D-6E8A-4147-A177-3AD203B41FA5}">
                      <a16:colId xmlns:a16="http://schemas.microsoft.com/office/drawing/2014/main" val="20000"/>
                    </a:ext>
                  </a:extLst>
                </a:gridCol>
                <a:gridCol w="778213">
                  <a:extLst>
                    <a:ext uri="{9D8B030D-6E8A-4147-A177-3AD203B41FA5}">
                      <a16:colId xmlns:a16="http://schemas.microsoft.com/office/drawing/2014/main" val="20001"/>
                    </a:ext>
                  </a:extLst>
                </a:gridCol>
                <a:gridCol w="2292485">
                  <a:extLst>
                    <a:ext uri="{9D8B030D-6E8A-4147-A177-3AD203B41FA5}">
                      <a16:colId xmlns:a16="http://schemas.microsoft.com/office/drawing/2014/main" val="20002"/>
                    </a:ext>
                  </a:extLst>
                </a:gridCol>
                <a:gridCol w="781455">
                  <a:extLst>
                    <a:ext uri="{9D8B030D-6E8A-4147-A177-3AD203B41FA5}">
                      <a16:colId xmlns:a16="http://schemas.microsoft.com/office/drawing/2014/main" val="20003"/>
                    </a:ext>
                  </a:extLst>
                </a:gridCol>
              </a:tblGrid>
              <a:tr h="0">
                <a:tc>
                  <a:txBody>
                    <a:bodyPr/>
                    <a:lstStyle/>
                    <a:p>
                      <a:endParaRPr lang="en-IN" sz="1100" dirty="0"/>
                    </a:p>
                  </a:txBody>
                  <a:tcPr/>
                </a:tc>
                <a:tc>
                  <a:txBody>
                    <a:bodyPr/>
                    <a:lstStyle/>
                    <a:p>
                      <a:r>
                        <a:rPr lang="en-IN" sz="1100" dirty="0"/>
                        <a:t>Doc</a:t>
                      </a:r>
                    </a:p>
                  </a:txBody>
                  <a:tcPr/>
                </a:tc>
                <a:tc>
                  <a:txBody>
                    <a:bodyPr/>
                    <a:lstStyle/>
                    <a:p>
                      <a:r>
                        <a:rPr lang="en-IN" sz="1100" dirty="0"/>
                        <a:t>Words</a:t>
                      </a:r>
                    </a:p>
                  </a:txBody>
                  <a:tcPr/>
                </a:tc>
                <a:tc>
                  <a:txBody>
                    <a:bodyPr/>
                    <a:lstStyle/>
                    <a:p>
                      <a:r>
                        <a:rPr lang="en-IN" sz="1100" dirty="0"/>
                        <a:t>Class</a:t>
                      </a:r>
                    </a:p>
                  </a:txBody>
                  <a:tcPr/>
                </a:tc>
                <a:extLst>
                  <a:ext uri="{0D108BD9-81ED-4DB2-BD59-A6C34878D82A}">
                    <a16:rowId xmlns:a16="http://schemas.microsoft.com/office/drawing/2014/main" val="10000"/>
                  </a:ext>
                </a:extLst>
              </a:tr>
              <a:tr h="0">
                <a:tc>
                  <a:txBody>
                    <a:bodyPr/>
                    <a:lstStyle/>
                    <a:p>
                      <a:r>
                        <a:rPr lang="en-IN" sz="1100" dirty="0"/>
                        <a:t>Training</a:t>
                      </a:r>
                    </a:p>
                  </a:txBody>
                  <a:tcPr/>
                </a:tc>
                <a:tc>
                  <a:txBody>
                    <a:bodyPr/>
                    <a:lstStyle/>
                    <a:p>
                      <a:r>
                        <a:rPr lang="en-IN" sz="1100" dirty="0"/>
                        <a:t>1</a:t>
                      </a:r>
                    </a:p>
                  </a:txBody>
                  <a:tcPr/>
                </a:tc>
                <a:tc>
                  <a:txBody>
                    <a:bodyPr/>
                    <a:lstStyle/>
                    <a:p>
                      <a:r>
                        <a:rPr lang="en-IN" sz="1100" b="0" i="0" u="none" strike="noStrike" cap="none" baseline="0" dirty="0">
                          <a:solidFill>
                            <a:schemeClr val="dk1"/>
                          </a:solidFill>
                          <a:latin typeface="Arial"/>
                          <a:ea typeface="Arial"/>
                          <a:cs typeface="Arial"/>
                          <a:sym typeface="Arial"/>
                        </a:rPr>
                        <a:t>Fish  smoked fish</a:t>
                      </a:r>
                      <a:endParaRPr lang="en-IN" sz="1100" dirty="0"/>
                    </a:p>
                  </a:txBody>
                  <a:tcPr/>
                </a:tc>
                <a:tc>
                  <a:txBody>
                    <a:bodyPr/>
                    <a:lstStyle/>
                    <a:p>
                      <a:r>
                        <a:rPr lang="en-IN" sz="1100" dirty="0"/>
                        <a:t>f</a:t>
                      </a:r>
                    </a:p>
                  </a:txBody>
                  <a:tcPr/>
                </a:tc>
                <a:extLst>
                  <a:ext uri="{0D108BD9-81ED-4DB2-BD59-A6C34878D82A}">
                    <a16:rowId xmlns:a16="http://schemas.microsoft.com/office/drawing/2014/main" val="10001"/>
                  </a:ext>
                </a:extLst>
              </a:tr>
              <a:tr h="0">
                <a:tc>
                  <a:txBody>
                    <a:bodyPr/>
                    <a:lstStyle/>
                    <a:p>
                      <a:endParaRPr lang="en-IN" sz="1100" dirty="0"/>
                    </a:p>
                  </a:txBody>
                  <a:tcPr/>
                </a:tc>
                <a:tc>
                  <a:txBody>
                    <a:bodyPr/>
                    <a:lstStyle/>
                    <a:p>
                      <a:r>
                        <a:rPr lang="en-IN" sz="1100" dirty="0"/>
                        <a:t>2</a:t>
                      </a:r>
                    </a:p>
                  </a:txBody>
                  <a:tcPr/>
                </a:tc>
                <a:tc>
                  <a:txBody>
                    <a:bodyPr/>
                    <a:lstStyle/>
                    <a:p>
                      <a:r>
                        <a:rPr lang="en-IN" sz="1100" dirty="0"/>
                        <a:t>Fish line</a:t>
                      </a:r>
                    </a:p>
                  </a:txBody>
                  <a:tcPr/>
                </a:tc>
                <a:tc>
                  <a:txBody>
                    <a:bodyPr/>
                    <a:lstStyle/>
                    <a:p>
                      <a:r>
                        <a:rPr lang="en-IN" sz="1100" dirty="0"/>
                        <a:t>f</a:t>
                      </a:r>
                    </a:p>
                  </a:txBody>
                  <a:tcPr/>
                </a:tc>
                <a:extLst>
                  <a:ext uri="{0D108BD9-81ED-4DB2-BD59-A6C34878D82A}">
                    <a16:rowId xmlns:a16="http://schemas.microsoft.com/office/drawing/2014/main" val="10002"/>
                  </a:ext>
                </a:extLst>
              </a:tr>
              <a:tr h="0">
                <a:tc>
                  <a:txBody>
                    <a:bodyPr/>
                    <a:lstStyle/>
                    <a:p>
                      <a:endParaRPr lang="en-IN" sz="1100" dirty="0"/>
                    </a:p>
                  </a:txBody>
                  <a:tcPr/>
                </a:tc>
                <a:tc>
                  <a:txBody>
                    <a:bodyPr/>
                    <a:lstStyle/>
                    <a:p>
                      <a:r>
                        <a:rPr lang="en-IN" sz="1100" dirty="0"/>
                        <a:t>3</a:t>
                      </a:r>
                    </a:p>
                  </a:txBody>
                  <a:tcPr/>
                </a:tc>
                <a:tc>
                  <a:txBody>
                    <a:bodyPr/>
                    <a:lstStyle/>
                    <a:p>
                      <a:r>
                        <a:rPr lang="en-IN" sz="1100" dirty="0"/>
                        <a:t>Fish haul</a:t>
                      </a:r>
                      <a:r>
                        <a:rPr lang="en-IN" sz="1100" baseline="0" dirty="0"/>
                        <a:t> smoked</a:t>
                      </a:r>
                      <a:endParaRPr lang="en-IN" sz="1100" dirty="0"/>
                    </a:p>
                  </a:txBody>
                  <a:tcPr/>
                </a:tc>
                <a:tc>
                  <a:txBody>
                    <a:bodyPr/>
                    <a:lstStyle/>
                    <a:p>
                      <a:r>
                        <a:rPr lang="en-IN" sz="1100" dirty="0"/>
                        <a:t>f</a:t>
                      </a:r>
                    </a:p>
                  </a:txBody>
                  <a:tcPr/>
                </a:tc>
                <a:extLst>
                  <a:ext uri="{0D108BD9-81ED-4DB2-BD59-A6C34878D82A}">
                    <a16:rowId xmlns:a16="http://schemas.microsoft.com/office/drawing/2014/main" val="10003"/>
                  </a:ext>
                </a:extLst>
              </a:tr>
              <a:tr h="0">
                <a:tc>
                  <a:txBody>
                    <a:bodyPr/>
                    <a:lstStyle/>
                    <a:p>
                      <a:endParaRPr lang="en-IN" sz="1100" dirty="0"/>
                    </a:p>
                  </a:txBody>
                  <a:tcPr/>
                </a:tc>
                <a:tc>
                  <a:txBody>
                    <a:bodyPr/>
                    <a:lstStyle/>
                    <a:p>
                      <a:r>
                        <a:rPr lang="en-IN" sz="1100" dirty="0"/>
                        <a:t>4</a:t>
                      </a:r>
                    </a:p>
                  </a:txBody>
                  <a:tcPr/>
                </a:tc>
                <a:tc>
                  <a:txBody>
                    <a:bodyPr/>
                    <a:lstStyle/>
                    <a:p>
                      <a:r>
                        <a:rPr lang="en-IN" sz="1100" dirty="0"/>
                        <a:t>Guitar jazz line</a:t>
                      </a:r>
                    </a:p>
                  </a:txBody>
                  <a:tcPr/>
                </a:tc>
                <a:tc>
                  <a:txBody>
                    <a:bodyPr/>
                    <a:lstStyle/>
                    <a:p>
                      <a:r>
                        <a:rPr lang="en-IN" sz="1100" dirty="0"/>
                        <a:t>g</a:t>
                      </a:r>
                    </a:p>
                  </a:txBody>
                  <a:tcPr/>
                </a:tc>
                <a:extLst>
                  <a:ext uri="{0D108BD9-81ED-4DB2-BD59-A6C34878D82A}">
                    <a16:rowId xmlns:a16="http://schemas.microsoft.com/office/drawing/2014/main" val="10004"/>
                  </a:ext>
                </a:extLst>
              </a:tr>
              <a:tr h="0">
                <a:tc>
                  <a:txBody>
                    <a:bodyPr/>
                    <a:lstStyle/>
                    <a:p>
                      <a:r>
                        <a:rPr lang="en-IN" sz="1100" dirty="0"/>
                        <a:t>Testing</a:t>
                      </a:r>
                    </a:p>
                  </a:txBody>
                  <a:tcPr/>
                </a:tc>
                <a:tc>
                  <a:txBody>
                    <a:bodyPr/>
                    <a:lstStyle/>
                    <a:p>
                      <a:r>
                        <a:rPr lang="en-IN" sz="1100" dirty="0"/>
                        <a:t>5</a:t>
                      </a:r>
                    </a:p>
                  </a:txBody>
                  <a:tcPr/>
                </a:tc>
                <a:tc>
                  <a:txBody>
                    <a:bodyPr/>
                    <a:lstStyle/>
                    <a:p>
                      <a:r>
                        <a:rPr lang="en-IN" sz="1100" dirty="0"/>
                        <a:t>Line guitar jazz</a:t>
                      </a:r>
                      <a:r>
                        <a:rPr lang="en-IN" sz="1100" baseline="0" dirty="0"/>
                        <a:t> </a:t>
                      </a:r>
                      <a:r>
                        <a:rPr lang="en-IN" sz="1100" baseline="0" dirty="0" err="1"/>
                        <a:t>jazz</a:t>
                      </a:r>
                      <a:endParaRPr lang="en-IN" sz="1100" dirty="0"/>
                    </a:p>
                  </a:txBody>
                  <a:tcPr/>
                </a:tc>
                <a:tc>
                  <a:txBody>
                    <a:bodyPr/>
                    <a:lstStyle/>
                    <a:p>
                      <a:r>
                        <a:rPr lang="en-IN" sz="1100" dirty="0"/>
                        <a:t>??</a:t>
                      </a:r>
                    </a:p>
                  </a:txBody>
                  <a:tcPr/>
                </a:tc>
                <a:extLst>
                  <a:ext uri="{0D108BD9-81ED-4DB2-BD59-A6C34878D82A}">
                    <a16:rowId xmlns:a16="http://schemas.microsoft.com/office/drawing/2014/main" val="10005"/>
                  </a:ext>
                </a:extLst>
              </a:tr>
            </a:tbl>
          </a:graphicData>
        </a:graphic>
      </p:graphicFrame>
      <p:sp>
        <p:nvSpPr>
          <p:cNvPr id="3" name="Slide Number Placeholder 2">
            <a:extLst>
              <a:ext uri="{FF2B5EF4-FFF2-40B4-BE49-F238E27FC236}">
                <a16:creationId xmlns:a16="http://schemas.microsoft.com/office/drawing/2014/main" id="{C4BF87FB-8A87-4BDC-8D27-77BACED262D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48</a:t>
            </a:fld>
            <a:endParaRPr lang="en-IN"/>
          </a:p>
        </p:txBody>
      </p:sp>
    </p:spTree>
    <p:extLst>
      <p:ext uri="{BB962C8B-B14F-4D97-AF65-F5344CB8AC3E}">
        <p14:creationId xmlns:p14="http://schemas.microsoft.com/office/powerpoint/2010/main" val="37287785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49</a:t>
            </a:fld>
            <a:endParaRPr lang="en-IN"/>
          </a:p>
        </p:txBody>
      </p:sp>
      <p:pic>
        <p:nvPicPr>
          <p:cNvPr id="5" name="Picture 4"/>
          <p:cNvPicPr>
            <a:picLocks noChangeAspect="1"/>
          </p:cNvPicPr>
          <p:nvPr/>
        </p:nvPicPr>
        <p:blipFill>
          <a:blip r:embed="rId2"/>
          <a:stretch>
            <a:fillRect/>
          </a:stretch>
        </p:blipFill>
        <p:spPr>
          <a:xfrm>
            <a:off x="106104" y="873834"/>
            <a:ext cx="6899493" cy="3526899"/>
          </a:xfrm>
          <a:prstGeom prst="rect">
            <a:avLst/>
          </a:prstGeom>
        </p:spPr>
      </p:pic>
      <p:sp>
        <p:nvSpPr>
          <p:cNvPr id="6" name="Google Shape;293;p25"/>
          <p:cNvSpPr txBox="1">
            <a:spLocks noGrp="1"/>
          </p:cNvSpPr>
          <p:nvPr>
            <p:ph type="title"/>
          </p:nvPr>
        </p:nvSpPr>
        <p:spPr>
          <a:xfrm>
            <a:off x="667449" y="295714"/>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Word Sense Disambiguation</a:t>
            </a:r>
            <a:endParaRPr sz="2000" dirty="0"/>
          </a:p>
        </p:txBody>
      </p:sp>
    </p:spTree>
    <p:extLst>
      <p:ext uri="{BB962C8B-B14F-4D97-AF65-F5344CB8AC3E}">
        <p14:creationId xmlns:p14="http://schemas.microsoft.com/office/powerpoint/2010/main" val="2099007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p:nvPr/>
        </p:nvSpPr>
        <p:spPr>
          <a:xfrm>
            <a:off x="1867819" y="1724848"/>
            <a:ext cx="7198345"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Calibri"/>
                <a:ea typeface="Calibri"/>
                <a:cs typeface="Calibri"/>
                <a:sym typeface="Calibri"/>
              </a:rPr>
              <a:t>mouse (N)</a:t>
            </a:r>
            <a:br>
              <a:rPr lang="en-IN" sz="2000">
                <a:solidFill>
                  <a:schemeClr val="dk1"/>
                </a:solidFill>
                <a:latin typeface="Calibri"/>
                <a:ea typeface="Calibri"/>
                <a:cs typeface="Calibri"/>
                <a:sym typeface="Calibri"/>
              </a:rPr>
            </a:br>
            <a:r>
              <a:rPr lang="en-IN" sz="2000">
                <a:solidFill>
                  <a:schemeClr val="dk1"/>
                </a:solidFill>
                <a:latin typeface="Calibri"/>
                <a:ea typeface="Calibri"/>
                <a:cs typeface="Calibri"/>
                <a:sym typeface="Calibri"/>
              </a:rPr>
              <a:t>1. any of numerous small rodents...</a:t>
            </a:r>
            <a:br>
              <a:rPr lang="en-IN" sz="2000">
                <a:solidFill>
                  <a:schemeClr val="dk1"/>
                </a:solidFill>
                <a:latin typeface="Calibri"/>
                <a:ea typeface="Calibri"/>
                <a:cs typeface="Calibri"/>
                <a:sym typeface="Calibri"/>
              </a:rPr>
            </a:br>
            <a:r>
              <a:rPr lang="en-IN" sz="2000">
                <a:solidFill>
                  <a:schemeClr val="dk1"/>
                </a:solidFill>
                <a:latin typeface="Calibri"/>
                <a:ea typeface="Calibri"/>
                <a:cs typeface="Calibri"/>
                <a:sym typeface="Calibri"/>
              </a:rPr>
              <a:t>2. a hand-operated device that controls a cursor...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3. a quiet, timid, or cowardly person</a:t>
            </a:r>
            <a:endParaRPr/>
          </a:p>
          <a:p>
            <a:pPr marL="0" marR="0" lvl="0" indent="0" algn="l" rtl="0">
              <a:spcBef>
                <a:spcPts val="0"/>
              </a:spcBef>
              <a:spcAft>
                <a:spcPts val="0"/>
              </a:spcAft>
              <a:buNone/>
            </a:pPr>
            <a:r>
              <a:rPr lang="en-IN" sz="2000">
                <a:solidFill>
                  <a:schemeClr val="dk1"/>
                </a:solidFill>
                <a:latin typeface="Calibri"/>
                <a:ea typeface="Calibri"/>
                <a:cs typeface="Calibri"/>
                <a:sym typeface="Calibri"/>
              </a:rPr>
              <a:t>4. computing a hand-held device used to control the cursor movement and select computing functions without keying</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60" name="Google Shape;160;p8"/>
          <p:cNvSpPr txBox="1">
            <a:spLocks noGrp="1"/>
          </p:cNvSpPr>
          <p:nvPr>
            <p:ph type="title"/>
          </p:nvPr>
        </p:nvSpPr>
        <p:spPr>
          <a:xfrm>
            <a:off x="742451" y="417639"/>
            <a:ext cx="6915150" cy="40598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Arial"/>
              <a:buNone/>
            </a:pPr>
            <a:r>
              <a:rPr lang="en-IN"/>
              <a:t>Lemmas and senses</a:t>
            </a:r>
            <a:endParaRPr/>
          </a:p>
        </p:txBody>
      </p:sp>
      <p:sp>
        <p:nvSpPr>
          <p:cNvPr id="161" name="Google Shape;161;p8"/>
          <p:cNvSpPr txBox="1"/>
          <p:nvPr/>
        </p:nvSpPr>
        <p:spPr>
          <a:xfrm>
            <a:off x="182534" y="1948782"/>
            <a:ext cx="1165704"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700" b="1">
                <a:solidFill>
                  <a:srgbClr val="0432FF"/>
                </a:solidFill>
                <a:latin typeface="Arial"/>
                <a:ea typeface="Arial"/>
                <a:cs typeface="Arial"/>
                <a:sym typeface="Arial"/>
              </a:rPr>
              <a:t>sense</a:t>
            </a:r>
            <a:endParaRPr sz="1350" b="1">
              <a:solidFill>
                <a:srgbClr val="0432FF"/>
              </a:solidFill>
              <a:latin typeface="Arial"/>
              <a:ea typeface="Arial"/>
              <a:cs typeface="Arial"/>
              <a:sym typeface="Arial"/>
            </a:endParaRPr>
          </a:p>
        </p:txBody>
      </p:sp>
      <p:sp>
        <p:nvSpPr>
          <p:cNvPr id="162" name="Google Shape;162;p8"/>
          <p:cNvSpPr txBox="1"/>
          <p:nvPr/>
        </p:nvSpPr>
        <p:spPr>
          <a:xfrm>
            <a:off x="2880025" y="823619"/>
            <a:ext cx="1281120"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700" b="1">
                <a:solidFill>
                  <a:srgbClr val="0432FF"/>
                </a:solidFill>
                <a:latin typeface="Arial"/>
                <a:ea typeface="Arial"/>
                <a:cs typeface="Arial"/>
                <a:sym typeface="Arial"/>
              </a:rPr>
              <a:t>lemma</a:t>
            </a:r>
            <a:endParaRPr sz="1350" b="1">
              <a:solidFill>
                <a:srgbClr val="0432FF"/>
              </a:solidFill>
              <a:latin typeface="Arial"/>
              <a:ea typeface="Arial"/>
              <a:cs typeface="Arial"/>
              <a:sym typeface="Arial"/>
            </a:endParaRPr>
          </a:p>
        </p:txBody>
      </p:sp>
      <p:cxnSp>
        <p:nvCxnSpPr>
          <p:cNvPr id="163" name="Google Shape;163;p8"/>
          <p:cNvCxnSpPr>
            <a:stCxn id="161" idx="3"/>
          </p:cNvCxnSpPr>
          <p:nvPr/>
        </p:nvCxnSpPr>
        <p:spPr>
          <a:xfrm rot="10800000" flipH="1">
            <a:off x="1348238" y="1932398"/>
            <a:ext cx="501300" cy="270300"/>
          </a:xfrm>
          <a:prstGeom prst="straightConnector1">
            <a:avLst/>
          </a:prstGeom>
          <a:noFill/>
          <a:ln w="22225" cap="flat" cmpd="sng">
            <a:solidFill>
              <a:srgbClr val="0432FF"/>
            </a:solidFill>
            <a:prstDash val="solid"/>
            <a:round/>
            <a:headEnd type="none" w="sm" len="sm"/>
            <a:tailEnd type="stealth" w="med" len="med"/>
          </a:ln>
        </p:spPr>
      </p:cxnSp>
      <p:cxnSp>
        <p:nvCxnSpPr>
          <p:cNvPr id="164" name="Google Shape;164;p8"/>
          <p:cNvCxnSpPr/>
          <p:nvPr/>
        </p:nvCxnSpPr>
        <p:spPr>
          <a:xfrm>
            <a:off x="1313933" y="2258036"/>
            <a:ext cx="535476" cy="108632"/>
          </a:xfrm>
          <a:prstGeom prst="straightConnector1">
            <a:avLst/>
          </a:prstGeom>
          <a:noFill/>
          <a:ln w="22225" cap="flat" cmpd="sng">
            <a:solidFill>
              <a:srgbClr val="0432FF"/>
            </a:solidFill>
            <a:prstDash val="solid"/>
            <a:round/>
            <a:headEnd type="none" w="sm" len="sm"/>
            <a:tailEnd type="stealth" w="med" len="med"/>
          </a:ln>
        </p:spPr>
      </p:cxnSp>
      <p:cxnSp>
        <p:nvCxnSpPr>
          <p:cNvPr id="165" name="Google Shape;165;p8"/>
          <p:cNvCxnSpPr>
            <a:stCxn id="162" idx="2"/>
          </p:cNvCxnSpPr>
          <p:nvPr/>
        </p:nvCxnSpPr>
        <p:spPr>
          <a:xfrm flipH="1">
            <a:off x="2880085" y="1331450"/>
            <a:ext cx="640500" cy="393300"/>
          </a:xfrm>
          <a:prstGeom prst="straightConnector1">
            <a:avLst/>
          </a:prstGeom>
          <a:noFill/>
          <a:ln w="22225" cap="flat" cmpd="sng">
            <a:solidFill>
              <a:srgbClr val="0432FF"/>
            </a:solidFill>
            <a:prstDash val="solid"/>
            <a:round/>
            <a:headEnd type="none" w="sm" len="sm"/>
            <a:tailEnd type="stealth" w="med" len="med"/>
          </a:ln>
        </p:spPr>
      </p:cxnSp>
      <p:sp>
        <p:nvSpPr>
          <p:cNvPr id="166" name="Google Shape;166;p8"/>
          <p:cNvSpPr/>
          <p:nvPr/>
        </p:nvSpPr>
        <p:spPr>
          <a:xfrm>
            <a:off x="282895" y="4295788"/>
            <a:ext cx="8861105"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Arial"/>
                <a:ea typeface="Arial"/>
                <a:cs typeface="Arial"/>
                <a:sym typeface="Arial"/>
              </a:rPr>
              <a:t>A </a:t>
            </a:r>
            <a:r>
              <a:rPr lang="en-IN" sz="2000">
                <a:solidFill>
                  <a:srgbClr val="0000FF"/>
                </a:solidFill>
                <a:latin typeface="Arial"/>
                <a:ea typeface="Arial"/>
                <a:cs typeface="Arial"/>
                <a:sym typeface="Arial"/>
              </a:rPr>
              <a:t>sense</a:t>
            </a:r>
            <a:r>
              <a:rPr lang="en-IN" sz="2000">
                <a:solidFill>
                  <a:schemeClr val="dk1"/>
                </a:solidFill>
                <a:latin typeface="Arial"/>
                <a:ea typeface="Arial"/>
                <a:cs typeface="Arial"/>
                <a:sym typeface="Arial"/>
              </a:rPr>
              <a:t> or “</a:t>
            </a:r>
            <a:r>
              <a:rPr lang="en-IN" sz="2000">
                <a:solidFill>
                  <a:srgbClr val="0000FF"/>
                </a:solidFill>
                <a:latin typeface="Arial"/>
                <a:ea typeface="Arial"/>
                <a:cs typeface="Arial"/>
                <a:sym typeface="Arial"/>
              </a:rPr>
              <a:t>concept</a:t>
            </a:r>
            <a:r>
              <a:rPr lang="en-IN" sz="2000">
                <a:solidFill>
                  <a:schemeClr val="dk1"/>
                </a:solidFill>
                <a:latin typeface="Arial"/>
                <a:ea typeface="Arial"/>
                <a:cs typeface="Arial"/>
                <a:sym typeface="Arial"/>
              </a:rPr>
              <a:t>” is the meaning component of a word</a:t>
            </a:r>
            <a:endParaRPr/>
          </a:p>
          <a:p>
            <a:pPr marL="0" marR="0" lvl="0" indent="0" algn="l" rtl="0">
              <a:spcBef>
                <a:spcPts val="0"/>
              </a:spcBef>
              <a:spcAft>
                <a:spcPts val="0"/>
              </a:spcAft>
              <a:buNone/>
            </a:pPr>
            <a:r>
              <a:rPr lang="en-IN" sz="2000">
                <a:solidFill>
                  <a:schemeClr val="dk1"/>
                </a:solidFill>
                <a:latin typeface="Arial"/>
                <a:ea typeface="Arial"/>
                <a:cs typeface="Arial"/>
                <a:sym typeface="Arial"/>
              </a:rPr>
              <a:t>Lemmas can be </a:t>
            </a:r>
            <a:r>
              <a:rPr lang="en-IN" sz="2000">
                <a:solidFill>
                  <a:srgbClr val="0000FF"/>
                </a:solidFill>
                <a:latin typeface="Arial"/>
                <a:ea typeface="Arial"/>
                <a:cs typeface="Arial"/>
                <a:sym typeface="Arial"/>
              </a:rPr>
              <a:t>polysemous</a:t>
            </a:r>
            <a:r>
              <a:rPr lang="en-IN" sz="2000">
                <a:solidFill>
                  <a:schemeClr val="dk1"/>
                </a:solidFill>
                <a:latin typeface="Arial"/>
                <a:ea typeface="Arial"/>
                <a:cs typeface="Arial"/>
                <a:sym typeface="Arial"/>
              </a:rPr>
              <a:t> (have multiple senses)</a:t>
            </a:r>
            <a:endParaRPr/>
          </a:p>
        </p:txBody>
      </p:sp>
      <p:sp>
        <p:nvSpPr>
          <p:cNvPr id="167" name="Google Shape;167;p8"/>
          <p:cNvSpPr txBox="1"/>
          <p:nvPr/>
        </p:nvSpPr>
        <p:spPr>
          <a:xfrm>
            <a:off x="5466992" y="3671482"/>
            <a:ext cx="3567067" cy="3000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350">
                <a:solidFill>
                  <a:schemeClr val="dk1"/>
                </a:solidFill>
                <a:latin typeface="Arial"/>
                <a:ea typeface="Arial"/>
                <a:cs typeface="Arial"/>
                <a:sym typeface="Arial"/>
              </a:rPr>
              <a:t>Modified from the online thesaurus WordNet</a:t>
            </a:r>
            <a:endParaRPr/>
          </a:p>
        </p:txBody>
      </p:sp>
      <p:cxnSp>
        <p:nvCxnSpPr>
          <p:cNvPr id="168" name="Google Shape;168;p8"/>
          <p:cNvCxnSpPr>
            <a:endCxn id="159" idx="1"/>
          </p:cNvCxnSpPr>
          <p:nvPr/>
        </p:nvCxnSpPr>
        <p:spPr>
          <a:xfrm>
            <a:off x="1314019" y="2366733"/>
            <a:ext cx="553800" cy="481500"/>
          </a:xfrm>
          <a:prstGeom prst="straightConnector1">
            <a:avLst/>
          </a:prstGeom>
          <a:noFill/>
          <a:ln w="22225" cap="flat" cmpd="sng">
            <a:solidFill>
              <a:srgbClr val="0432FF"/>
            </a:solidFill>
            <a:prstDash val="solid"/>
            <a:round/>
            <a:headEnd type="none" w="sm" len="sm"/>
            <a:tailEnd type="stealth" w="med" len="med"/>
          </a:ln>
        </p:spPr>
      </p:cxnSp>
      <p:cxnSp>
        <p:nvCxnSpPr>
          <p:cNvPr id="169" name="Google Shape;169;p8"/>
          <p:cNvCxnSpPr/>
          <p:nvPr/>
        </p:nvCxnSpPr>
        <p:spPr>
          <a:xfrm>
            <a:off x="1137424" y="2329655"/>
            <a:ext cx="707870" cy="925213"/>
          </a:xfrm>
          <a:prstGeom prst="straightConnector1">
            <a:avLst/>
          </a:prstGeom>
          <a:noFill/>
          <a:ln w="22225" cap="flat" cmpd="sng">
            <a:solidFill>
              <a:srgbClr val="0432FF"/>
            </a:solidFill>
            <a:prstDash val="solid"/>
            <a:round/>
            <a:headEnd type="none" w="sm" len="sm"/>
            <a:tailEnd type="stealth" w="med" len="med"/>
          </a:ln>
        </p:spPr>
      </p:cxn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5</a:t>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50</a:t>
            </a:fld>
            <a:endParaRPr lang="en-IN"/>
          </a:p>
        </p:txBody>
      </p:sp>
      <p:sp>
        <p:nvSpPr>
          <p:cNvPr id="6" name="Google Shape;293;p25"/>
          <p:cNvSpPr txBox="1">
            <a:spLocks noGrp="1"/>
          </p:cNvSpPr>
          <p:nvPr>
            <p:ph type="title"/>
          </p:nvPr>
        </p:nvSpPr>
        <p:spPr>
          <a:xfrm>
            <a:off x="667449" y="295714"/>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000"/>
              <a:buFont typeface="Arial"/>
              <a:buNone/>
            </a:pPr>
            <a:r>
              <a:rPr lang="en-IN" sz="2000" b="1" dirty="0"/>
              <a:t>Word Sense Disambiguation</a:t>
            </a:r>
            <a:endParaRPr sz="2000" dirty="0"/>
          </a:p>
        </p:txBody>
      </p:sp>
      <p:pic>
        <p:nvPicPr>
          <p:cNvPr id="2" name="Picture 1"/>
          <p:cNvPicPr>
            <a:picLocks noChangeAspect="1"/>
          </p:cNvPicPr>
          <p:nvPr/>
        </p:nvPicPr>
        <p:blipFill>
          <a:blip r:embed="rId2"/>
          <a:stretch>
            <a:fillRect/>
          </a:stretch>
        </p:blipFill>
        <p:spPr>
          <a:xfrm>
            <a:off x="556890" y="810064"/>
            <a:ext cx="7215589" cy="4144423"/>
          </a:xfrm>
          <a:prstGeom prst="rect">
            <a:avLst/>
          </a:prstGeom>
        </p:spPr>
      </p:pic>
    </p:spTree>
    <p:extLst>
      <p:ext uri="{BB962C8B-B14F-4D97-AF65-F5344CB8AC3E}">
        <p14:creationId xmlns:p14="http://schemas.microsoft.com/office/powerpoint/2010/main" val="18334783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74B45-D931-CB20-34F2-6087B8F069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AD3884-FE32-ED16-00B5-5B3211C90480}"/>
              </a:ext>
            </a:extLst>
          </p:cNvPr>
          <p:cNvSpPr>
            <a:spLocks noGrp="1"/>
          </p:cNvSpPr>
          <p:nvPr>
            <p:ph type="ctrTitle"/>
          </p:nvPr>
        </p:nvSpPr>
        <p:spPr/>
        <p:txBody>
          <a:bodyPr/>
          <a:lstStyle/>
          <a:p>
            <a:r>
              <a:rPr lang="en-IN" dirty="0"/>
              <a:t>WSD</a:t>
            </a:r>
          </a:p>
        </p:txBody>
      </p:sp>
      <p:sp>
        <p:nvSpPr>
          <p:cNvPr id="3" name="Subtitle 2">
            <a:extLst>
              <a:ext uri="{FF2B5EF4-FFF2-40B4-BE49-F238E27FC236}">
                <a16:creationId xmlns:a16="http://schemas.microsoft.com/office/drawing/2014/main" id="{5FF35F3F-270A-8BB5-09E9-7C694F0D2F27}"/>
              </a:ext>
            </a:extLst>
          </p:cNvPr>
          <p:cNvSpPr>
            <a:spLocks noGrp="1"/>
          </p:cNvSpPr>
          <p:nvPr>
            <p:ph type="subTitle" idx="1"/>
          </p:nvPr>
        </p:nvSpPr>
        <p:spPr/>
        <p:txBody>
          <a:bodyPr/>
          <a:lstStyle/>
          <a:p>
            <a:r>
              <a:rPr lang="en-IN" dirty="0"/>
              <a:t>DIRECT APPROACH: DICTIONARY BASED (LESK ALGORITHM)</a:t>
            </a:r>
          </a:p>
        </p:txBody>
      </p:sp>
      <p:sp>
        <p:nvSpPr>
          <p:cNvPr id="4" name="Slide Number Placeholder 3">
            <a:extLst>
              <a:ext uri="{FF2B5EF4-FFF2-40B4-BE49-F238E27FC236}">
                <a16:creationId xmlns:a16="http://schemas.microsoft.com/office/drawing/2014/main" id="{ADC236AA-5ED9-8DC4-CD26-3145EF5FD77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51</a:t>
            </a:fld>
            <a:endParaRPr lang="en-IN"/>
          </a:p>
        </p:txBody>
      </p:sp>
    </p:spTree>
    <p:extLst>
      <p:ext uri="{BB962C8B-B14F-4D97-AF65-F5344CB8AC3E}">
        <p14:creationId xmlns:p14="http://schemas.microsoft.com/office/powerpoint/2010/main" val="37941397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B3317B-F54B-475F-5B74-063DBA1AFA34}"/>
              </a:ext>
            </a:extLst>
          </p:cNvPr>
          <p:cNvSpPr>
            <a:spLocks noGrp="1"/>
          </p:cNvSpPr>
          <p:nvPr>
            <p:ph type="body" idx="1"/>
          </p:nvPr>
        </p:nvSpPr>
        <p:spPr>
          <a:xfrm>
            <a:off x="457200" y="810064"/>
            <a:ext cx="8229600" cy="3657600"/>
          </a:xfrm>
        </p:spPr>
        <p:txBody>
          <a:bodyPr>
            <a:normAutofit/>
          </a:bodyPr>
          <a:lstStyle/>
          <a:p>
            <a:pPr marL="131445" indent="0">
              <a:buNone/>
            </a:pPr>
            <a:r>
              <a:rPr lang="en-IN" sz="1200" dirty="0" smtClean="0"/>
              <a:t>II</a:t>
            </a:r>
            <a:r>
              <a:rPr lang="en-IN" sz="1200" dirty="0"/>
              <a:t>. Dictionary based approaches</a:t>
            </a:r>
          </a:p>
          <a:p>
            <a:r>
              <a:rPr lang="en-US" sz="1200" dirty="0"/>
              <a:t>In this approach, all the sense definitions of the word to be disambiguated are retrieved from the dictionary. </a:t>
            </a:r>
          </a:p>
          <a:p>
            <a:r>
              <a:rPr lang="en-US" sz="1200" dirty="0"/>
              <a:t>These senses are then compared to the dictionary definitions of all the remaining words in the context. </a:t>
            </a:r>
          </a:p>
          <a:p>
            <a:r>
              <a:rPr lang="en-US" sz="1200" dirty="0"/>
              <a:t>The sense with the highest overlap with these context words is chosen as the correct sense.</a:t>
            </a:r>
          </a:p>
          <a:p>
            <a:pPr marL="131445" indent="0">
              <a:buNone/>
            </a:pPr>
            <a:r>
              <a:rPr lang="en-US" sz="1200" dirty="0"/>
              <a:t>How it works</a:t>
            </a:r>
          </a:p>
          <a:p>
            <a:r>
              <a:rPr lang="en-IN" sz="1200" dirty="0"/>
              <a:t>Requires a Machine Readable Dictionary (MRD)</a:t>
            </a:r>
          </a:p>
          <a:p>
            <a:r>
              <a:rPr lang="en-IN" sz="1200" dirty="0"/>
              <a:t>Maintains two bags: Sense bags and Context bags</a:t>
            </a:r>
          </a:p>
          <a:p>
            <a:pPr lvl="1"/>
            <a:r>
              <a:rPr lang="en-IN" sz="800" dirty="0"/>
              <a:t>Sense bags – consists of all the different senses of the word (all meanings of the sense available in the dictionary)</a:t>
            </a:r>
          </a:p>
          <a:p>
            <a:pPr lvl="1"/>
            <a:r>
              <a:rPr lang="en-IN" sz="800" dirty="0"/>
              <a:t>Context bags – features of the word in its context (all the words from the </a:t>
            </a:r>
          </a:p>
          <a:p>
            <a:r>
              <a:rPr lang="en-IN" sz="1200" dirty="0"/>
              <a:t>Sense bag – include all the meanings of the sense available in the dictionary. Each meaning is maintained as one sense bag</a:t>
            </a:r>
          </a:p>
          <a:p>
            <a:pPr lvl="1"/>
            <a:r>
              <a:rPr lang="en-IN" sz="800" dirty="0"/>
              <a:t>E.g. Bank1 sense: Financial institution</a:t>
            </a:r>
          </a:p>
          <a:p>
            <a:pPr lvl="1"/>
            <a:r>
              <a:rPr lang="en-IN" sz="800" dirty="0"/>
              <a:t>Bank2 sense: sloping land ….</a:t>
            </a:r>
          </a:p>
          <a:p>
            <a:r>
              <a:rPr lang="en-IN" sz="1200" dirty="0"/>
              <a:t>Context bag – all the words other than the ambiguated word in the sentence. </a:t>
            </a:r>
          </a:p>
          <a:p>
            <a:r>
              <a:rPr lang="en-IN" sz="1200" dirty="0"/>
              <a:t>Compare each sense bag with the context bag and find the number of overlapping words</a:t>
            </a:r>
          </a:p>
          <a:p>
            <a:r>
              <a:rPr lang="en-IN" sz="1200" dirty="0"/>
              <a:t>The sense bag with maximum overlapping words is the correct sense of the ambiguated word.</a:t>
            </a:r>
          </a:p>
        </p:txBody>
      </p:sp>
      <p:sp>
        <p:nvSpPr>
          <p:cNvPr id="4" name="Slide Number Placeholder 3">
            <a:extLst>
              <a:ext uri="{FF2B5EF4-FFF2-40B4-BE49-F238E27FC236}">
                <a16:creationId xmlns:a16="http://schemas.microsoft.com/office/drawing/2014/main" id="{7ACE7E1B-1AA1-556B-D244-6715AB63EC4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52</a:t>
            </a:fld>
            <a:endParaRPr lang="en-IN"/>
          </a:p>
        </p:txBody>
      </p:sp>
      <p:sp>
        <p:nvSpPr>
          <p:cNvPr id="5" name="Google Shape;293;p25">
            <a:extLst>
              <a:ext uri="{FF2B5EF4-FFF2-40B4-BE49-F238E27FC236}">
                <a16:creationId xmlns:a16="http://schemas.microsoft.com/office/drawing/2014/main" id="{C38B8217-5DF0-260B-B8FF-9CA168ACBE3A}"/>
              </a:ext>
            </a:extLst>
          </p:cNvPr>
          <p:cNvSpPr txBox="1">
            <a:spLocks/>
          </p:cNvSpPr>
          <p:nvPr/>
        </p:nvSpPr>
        <p:spPr>
          <a:xfrm>
            <a:off x="667449" y="295714"/>
            <a:ext cx="7943850" cy="5143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000"/>
            </a:pPr>
            <a:r>
              <a:rPr lang="en-IN" sz="2000" b="1" dirty="0"/>
              <a:t>Word Sense </a:t>
            </a:r>
            <a:r>
              <a:rPr lang="en-IN" sz="2000" b="1" dirty="0" smtClean="0"/>
              <a:t>Disambiguation – Dictionary based approach</a:t>
            </a:r>
            <a:endParaRPr lang="en-IN" sz="2000" dirty="0"/>
          </a:p>
        </p:txBody>
      </p:sp>
    </p:spTree>
    <p:extLst>
      <p:ext uri="{BB962C8B-B14F-4D97-AF65-F5344CB8AC3E}">
        <p14:creationId xmlns:p14="http://schemas.microsoft.com/office/powerpoint/2010/main" val="3749836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261319" y="268941"/>
            <a:ext cx="7943850" cy="514350"/>
          </a:xfrm>
          <a:prstGeom prst="rect">
            <a:avLst/>
          </a:prstGeom>
          <a:noFill/>
          <a:ln>
            <a:noFill/>
          </a:ln>
        </p:spPr>
        <p:txBody>
          <a:bodyPr spcFirstLastPara="1" wrap="square" lIns="91425" tIns="45700" rIns="91425" bIns="45700" anchor="ctr" anchorCtr="0">
            <a:noAutofit/>
          </a:bodyPr>
          <a:lstStyle/>
          <a:p>
            <a:pPr>
              <a:buSzPts val="2000"/>
            </a:pPr>
            <a:r>
              <a:rPr lang="en-IN" sz="2000" b="1" dirty="0"/>
              <a:t>Word Sense Disambiguation – Dictionary based approach</a:t>
            </a:r>
            <a:endParaRPr lang="en-IN" sz="2000" dirty="0"/>
          </a:p>
        </p:txBody>
      </p:sp>
      <p:sp>
        <p:nvSpPr>
          <p:cNvPr id="294" name="Google Shape;294;p25"/>
          <p:cNvSpPr txBox="1">
            <a:spLocks noGrp="1"/>
          </p:cNvSpPr>
          <p:nvPr>
            <p:ph type="body" idx="1"/>
          </p:nvPr>
        </p:nvSpPr>
        <p:spPr>
          <a:xfrm>
            <a:off x="742951" y="783291"/>
            <a:ext cx="8241658" cy="3990045"/>
          </a:xfrm>
          <a:prstGeom prst="rect">
            <a:avLst/>
          </a:prstGeom>
          <a:noFill/>
          <a:ln>
            <a:noFill/>
          </a:ln>
        </p:spPr>
        <p:txBody>
          <a:bodyPr spcFirstLastPara="1" wrap="square" lIns="91425" tIns="45700" rIns="91425" bIns="45700" anchor="t" anchorCtr="0">
            <a:noAutofit/>
          </a:bodyPr>
          <a:lstStyle/>
          <a:p>
            <a:pPr marL="0" lvl="0" indent="0">
              <a:spcBef>
                <a:spcPts val="0"/>
              </a:spcBef>
              <a:buSzPts val="1020"/>
              <a:buNone/>
            </a:pPr>
            <a:r>
              <a:rPr lang="en-IN" sz="1200" b="1" dirty="0" err="1"/>
              <a:t>Lesk</a:t>
            </a:r>
            <a:r>
              <a:rPr lang="en-IN" sz="1200" b="1" dirty="0"/>
              <a:t> Algorithm</a:t>
            </a:r>
            <a:r>
              <a:rPr lang="en-US" sz="1200" dirty="0"/>
              <a:t>: </a:t>
            </a:r>
          </a:p>
          <a:p>
            <a:pPr marL="0" indent="0">
              <a:buNone/>
            </a:pPr>
            <a:endParaRPr lang="en-IN" sz="1050" dirty="0"/>
          </a:p>
        </p:txBody>
      </p:sp>
      <p:sp>
        <p:nvSpPr>
          <p:cNvPr id="2" name="Slide Number Placeholder 1">
            <a:extLst>
              <a:ext uri="{FF2B5EF4-FFF2-40B4-BE49-F238E27FC236}">
                <a16:creationId xmlns:a16="http://schemas.microsoft.com/office/drawing/2014/main" id="{2D72A93C-7AD3-3DD3-B0A3-730E51DAF7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53</a:t>
            </a:fld>
            <a:endParaRPr lang="en-IN"/>
          </a:p>
        </p:txBody>
      </p:sp>
      <p:pic>
        <p:nvPicPr>
          <p:cNvPr id="3" name="Picture 2"/>
          <p:cNvPicPr>
            <a:picLocks noChangeAspect="1"/>
          </p:cNvPicPr>
          <p:nvPr/>
        </p:nvPicPr>
        <p:blipFill>
          <a:blip r:embed="rId3"/>
          <a:stretch>
            <a:fillRect/>
          </a:stretch>
        </p:blipFill>
        <p:spPr>
          <a:xfrm>
            <a:off x="261319" y="1065238"/>
            <a:ext cx="4248743" cy="2353003"/>
          </a:xfrm>
          <a:prstGeom prst="rect">
            <a:avLst/>
          </a:prstGeom>
        </p:spPr>
      </p:pic>
      <p:sp>
        <p:nvSpPr>
          <p:cNvPr id="6" name="Rectangle 5"/>
          <p:cNvSpPr/>
          <p:nvPr/>
        </p:nvSpPr>
        <p:spPr>
          <a:xfrm>
            <a:off x="4699686" y="873834"/>
            <a:ext cx="4572000" cy="3323987"/>
          </a:xfrm>
          <a:prstGeom prst="rect">
            <a:avLst/>
          </a:prstGeom>
        </p:spPr>
        <p:txBody>
          <a:bodyPr>
            <a:spAutoFit/>
          </a:bodyPr>
          <a:lstStyle/>
          <a:p>
            <a:pPr marL="0" indent="0">
              <a:buNone/>
            </a:pPr>
            <a:r>
              <a:rPr lang="en-US" sz="1200" dirty="0"/>
              <a:t>The </a:t>
            </a:r>
            <a:r>
              <a:rPr lang="en-US" sz="1200" dirty="0" err="1"/>
              <a:t>Lesk</a:t>
            </a:r>
            <a:r>
              <a:rPr lang="en-US" sz="1200" dirty="0"/>
              <a:t> algorithm is the seminal dictionary-based method.</a:t>
            </a:r>
          </a:p>
          <a:p>
            <a:pPr marL="0" indent="0">
              <a:buNone/>
            </a:pPr>
            <a:endParaRPr lang="en-US" sz="1200" dirty="0"/>
          </a:p>
          <a:p>
            <a:pPr marL="0" indent="0">
              <a:buNone/>
            </a:pPr>
            <a:r>
              <a:rPr lang="en-US" sz="1200" dirty="0"/>
              <a:t>It is based on the hypothesis that words used together in text are related to each other and that the relation can be observed in the definitions of the words and their senses. </a:t>
            </a:r>
          </a:p>
          <a:p>
            <a:pPr marL="0" indent="0">
              <a:buNone/>
            </a:pPr>
            <a:endParaRPr lang="en-US" sz="1200" dirty="0"/>
          </a:p>
          <a:p>
            <a:pPr marL="0" indent="0">
              <a:buNone/>
            </a:pPr>
            <a:r>
              <a:rPr lang="en-US" sz="1200" dirty="0"/>
              <a:t>Two (or more) words are disambiguated by finding the pair of dictionary senses with the greatest word overlap in their dictionary definitions. </a:t>
            </a:r>
          </a:p>
          <a:p>
            <a:pPr marL="0" indent="0">
              <a:buNone/>
            </a:pPr>
            <a:r>
              <a:rPr lang="en-US" sz="1200" dirty="0"/>
              <a:t>It searches for the shortest path between two words: the second word is iteratively searched among the definitions of every semantic variant of the first word, then among the definitions of every semantic variant of each word in the previous definitions and so on.</a:t>
            </a:r>
          </a:p>
          <a:p>
            <a:pPr marL="0" indent="0">
              <a:buNone/>
            </a:pPr>
            <a:r>
              <a:rPr lang="en-US" sz="1200" dirty="0"/>
              <a:t>Finally, the first word is disambiguated by selecting the semantic variant which minimizes the distance from the first to the second word."</a:t>
            </a:r>
            <a:endParaRPr lang="en-US" sz="1200" dirty="0"/>
          </a:p>
        </p:txBody>
      </p:sp>
    </p:spTree>
    <p:extLst>
      <p:ext uri="{BB962C8B-B14F-4D97-AF65-F5344CB8AC3E}">
        <p14:creationId xmlns:p14="http://schemas.microsoft.com/office/powerpoint/2010/main" val="38649834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a:spLocks noGrp="1"/>
          </p:cNvSpPr>
          <p:nvPr>
            <p:ph type="title"/>
          </p:nvPr>
        </p:nvSpPr>
        <p:spPr>
          <a:xfrm>
            <a:off x="400548" y="320528"/>
            <a:ext cx="7943850" cy="514350"/>
          </a:xfrm>
          <a:prstGeom prst="rect">
            <a:avLst/>
          </a:prstGeom>
          <a:noFill/>
          <a:ln>
            <a:noFill/>
          </a:ln>
        </p:spPr>
        <p:txBody>
          <a:bodyPr spcFirstLastPara="1" wrap="square" lIns="91425" tIns="45700" rIns="91425" bIns="45700" anchor="ctr" anchorCtr="0">
            <a:noAutofit/>
          </a:bodyPr>
          <a:lstStyle/>
          <a:p>
            <a:pPr>
              <a:buSzPts val="2000"/>
            </a:pPr>
            <a:r>
              <a:rPr lang="en-IN" sz="2000" b="1" dirty="0"/>
              <a:t>Word Sense Disambiguation – Dictionary based approach</a:t>
            </a:r>
            <a:endParaRPr lang="en-IN" sz="2000" dirty="0"/>
          </a:p>
        </p:txBody>
      </p:sp>
      <p:sp>
        <p:nvSpPr>
          <p:cNvPr id="294" name="Google Shape;294;p25"/>
          <p:cNvSpPr txBox="1">
            <a:spLocks noGrp="1"/>
          </p:cNvSpPr>
          <p:nvPr>
            <p:ph type="body" idx="1"/>
          </p:nvPr>
        </p:nvSpPr>
        <p:spPr>
          <a:xfrm>
            <a:off x="667449" y="807875"/>
            <a:ext cx="8241658" cy="289238"/>
          </a:xfrm>
          <a:prstGeom prst="rect">
            <a:avLst/>
          </a:prstGeom>
          <a:noFill/>
          <a:ln>
            <a:noFill/>
          </a:ln>
        </p:spPr>
        <p:txBody>
          <a:bodyPr spcFirstLastPara="1" wrap="square" lIns="91425" tIns="45700" rIns="91425" bIns="45700" anchor="t" anchorCtr="0">
            <a:noAutofit/>
          </a:bodyPr>
          <a:lstStyle/>
          <a:p>
            <a:pPr marL="0" lvl="0" indent="0">
              <a:spcBef>
                <a:spcPts val="0"/>
              </a:spcBef>
              <a:buSzPts val="1020"/>
              <a:buNone/>
            </a:pPr>
            <a:r>
              <a:rPr lang="en-IN" sz="1200" b="1" dirty="0" err="1"/>
              <a:t>Lesk</a:t>
            </a:r>
            <a:r>
              <a:rPr lang="en-IN" sz="1200" b="1" dirty="0"/>
              <a:t> </a:t>
            </a:r>
            <a:r>
              <a:rPr lang="en-IN" sz="1200" b="1" dirty="0" smtClean="0"/>
              <a:t>Algorithm Example</a:t>
            </a:r>
            <a:r>
              <a:rPr lang="en-US" sz="1200" dirty="0" smtClean="0"/>
              <a:t>:</a:t>
            </a:r>
          </a:p>
          <a:p>
            <a:pPr marL="0" lvl="0" indent="0">
              <a:spcBef>
                <a:spcPts val="0"/>
              </a:spcBef>
              <a:buSzPts val="1020"/>
              <a:buNone/>
            </a:pPr>
            <a:r>
              <a:rPr lang="en-US" sz="1200" dirty="0"/>
              <a:t> </a:t>
            </a:r>
            <a:r>
              <a:rPr lang="en-US" sz="1200" dirty="0" smtClean="0"/>
              <a:t>To disambiguate the word “bank” in the following example: </a:t>
            </a:r>
            <a:endParaRPr lang="en-US" sz="1200" dirty="0"/>
          </a:p>
          <a:p>
            <a:pPr marL="0" indent="0">
              <a:buNone/>
            </a:pPr>
            <a:endParaRPr lang="en-IN" sz="1050" dirty="0"/>
          </a:p>
        </p:txBody>
      </p:sp>
      <p:sp>
        <p:nvSpPr>
          <p:cNvPr id="2" name="Slide Number Placeholder 1">
            <a:extLst>
              <a:ext uri="{FF2B5EF4-FFF2-40B4-BE49-F238E27FC236}">
                <a16:creationId xmlns:a16="http://schemas.microsoft.com/office/drawing/2014/main" id="{2D72A93C-7AD3-3DD3-B0A3-730E51DAF78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54</a:t>
            </a:fld>
            <a:endParaRPr lang="en-IN"/>
          </a:p>
        </p:txBody>
      </p:sp>
      <p:sp>
        <p:nvSpPr>
          <p:cNvPr id="4" name="Rectangle 3"/>
          <p:cNvSpPr/>
          <p:nvPr/>
        </p:nvSpPr>
        <p:spPr>
          <a:xfrm>
            <a:off x="666603" y="1303712"/>
            <a:ext cx="8242504" cy="523220"/>
          </a:xfrm>
          <a:prstGeom prst="rect">
            <a:avLst/>
          </a:prstGeom>
        </p:spPr>
        <p:txBody>
          <a:bodyPr wrap="square">
            <a:spAutoFit/>
          </a:bodyPr>
          <a:lstStyle/>
          <a:p>
            <a:r>
              <a:rPr lang="en-US" i="1" dirty="0" smtClean="0">
                <a:latin typeface="Times New Roman" panose="02020603050405020304" pitchFamily="18" charset="0"/>
              </a:rPr>
              <a:t>The </a:t>
            </a:r>
            <a:r>
              <a:rPr lang="en-US" b="1" i="1" dirty="0">
                <a:latin typeface="Times New Roman" panose="02020603050405020304" pitchFamily="18" charset="0"/>
              </a:rPr>
              <a:t>bank </a:t>
            </a:r>
            <a:r>
              <a:rPr lang="en-US" i="1" dirty="0">
                <a:latin typeface="Times New Roman" panose="02020603050405020304" pitchFamily="18" charset="0"/>
              </a:rPr>
              <a:t>can guarantee deposits will eventually cover future tuition </a:t>
            </a:r>
            <a:r>
              <a:rPr lang="en-US" i="1" dirty="0" smtClean="0">
                <a:latin typeface="Times New Roman" panose="02020603050405020304" pitchFamily="18" charset="0"/>
              </a:rPr>
              <a:t>costs because </a:t>
            </a:r>
            <a:r>
              <a:rPr lang="en-US" i="1" dirty="0">
                <a:latin typeface="Times New Roman" panose="02020603050405020304" pitchFamily="18" charset="0"/>
              </a:rPr>
              <a:t>it invests in adjustable-rate mortgage securities.</a:t>
            </a:r>
            <a:endParaRPr lang="en-IN" i="1" dirty="0"/>
          </a:p>
        </p:txBody>
      </p:sp>
      <p:pic>
        <p:nvPicPr>
          <p:cNvPr id="5" name="Picture 4"/>
          <p:cNvPicPr>
            <a:picLocks noChangeAspect="1"/>
          </p:cNvPicPr>
          <p:nvPr/>
        </p:nvPicPr>
        <p:blipFill>
          <a:blip r:embed="rId3"/>
          <a:stretch>
            <a:fillRect/>
          </a:stretch>
        </p:blipFill>
        <p:spPr>
          <a:xfrm>
            <a:off x="666603" y="2250251"/>
            <a:ext cx="5134692" cy="1276528"/>
          </a:xfrm>
          <a:prstGeom prst="rect">
            <a:avLst/>
          </a:prstGeom>
        </p:spPr>
      </p:pic>
      <p:sp>
        <p:nvSpPr>
          <p:cNvPr id="6" name="Rectangle 5"/>
          <p:cNvSpPr/>
          <p:nvPr/>
        </p:nvSpPr>
        <p:spPr>
          <a:xfrm>
            <a:off x="666602" y="3689741"/>
            <a:ext cx="7411743" cy="523220"/>
          </a:xfrm>
          <a:prstGeom prst="rect">
            <a:avLst/>
          </a:prstGeom>
        </p:spPr>
        <p:txBody>
          <a:bodyPr wrap="square">
            <a:spAutoFit/>
          </a:bodyPr>
          <a:lstStyle/>
          <a:p>
            <a:r>
              <a:rPr lang="en-US" dirty="0">
                <a:latin typeface="Times New Roman" panose="02020603050405020304" pitchFamily="18" charset="0"/>
              </a:rPr>
              <a:t>Sense </a:t>
            </a:r>
            <a:r>
              <a:rPr lang="en-US" b="1" dirty="0">
                <a:latin typeface="Times New Roman" panose="02020603050405020304" pitchFamily="18" charset="0"/>
              </a:rPr>
              <a:t>bank</a:t>
            </a:r>
            <a:r>
              <a:rPr lang="en-US" sz="800" dirty="0">
                <a:latin typeface="Times New Roman" panose="02020603050405020304" pitchFamily="18" charset="0"/>
              </a:rPr>
              <a:t>1 </a:t>
            </a:r>
            <a:r>
              <a:rPr lang="en-US" dirty="0">
                <a:latin typeface="Times New Roman" panose="02020603050405020304" pitchFamily="18" charset="0"/>
              </a:rPr>
              <a:t>has two (non-stop) words overlapping </a:t>
            </a:r>
            <a:r>
              <a:rPr lang="en-US" dirty="0" smtClean="0">
                <a:latin typeface="Times New Roman" panose="02020603050405020304" pitchFamily="18" charset="0"/>
              </a:rPr>
              <a:t>viz., </a:t>
            </a:r>
            <a:r>
              <a:rPr lang="en-US" i="1" dirty="0" smtClean="0">
                <a:latin typeface="Times New Roman" panose="02020603050405020304" pitchFamily="18" charset="0"/>
              </a:rPr>
              <a:t>deposits </a:t>
            </a:r>
            <a:r>
              <a:rPr lang="en-US" dirty="0">
                <a:latin typeface="Times New Roman" panose="02020603050405020304" pitchFamily="18" charset="0"/>
              </a:rPr>
              <a:t>and </a:t>
            </a:r>
            <a:r>
              <a:rPr lang="en-US" i="1" dirty="0">
                <a:latin typeface="Times New Roman" panose="02020603050405020304" pitchFamily="18" charset="0"/>
              </a:rPr>
              <a:t>mortgage</a:t>
            </a:r>
            <a:r>
              <a:rPr lang="en-US" dirty="0">
                <a:latin typeface="Times New Roman" panose="02020603050405020304" pitchFamily="18" charset="0"/>
              </a:rPr>
              <a:t>, </a:t>
            </a:r>
            <a:endParaRPr lang="en-US" dirty="0" smtClean="0">
              <a:latin typeface="Times New Roman" panose="02020603050405020304" pitchFamily="18" charset="0"/>
            </a:endParaRPr>
          </a:p>
          <a:p>
            <a:r>
              <a:rPr lang="en-US" dirty="0" smtClean="0">
                <a:latin typeface="Times New Roman" panose="02020603050405020304" pitchFamily="18" charset="0"/>
              </a:rPr>
              <a:t>while </a:t>
            </a:r>
            <a:r>
              <a:rPr lang="en-US" dirty="0">
                <a:latin typeface="Times New Roman" panose="02020603050405020304" pitchFamily="18" charset="0"/>
              </a:rPr>
              <a:t>sense bank</a:t>
            </a:r>
            <a:r>
              <a:rPr lang="en-US" sz="800" dirty="0">
                <a:latin typeface="Times New Roman" panose="02020603050405020304" pitchFamily="18" charset="0"/>
              </a:rPr>
              <a:t>2 </a:t>
            </a:r>
            <a:r>
              <a:rPr lang="en-US" dirty="0">
                <a:latin typeface="Times New Roman" panose="02020603050405020304" pitchFamily="18" charset="0"/>
              </a:rPr>
              <a:t>has zero, so sense </a:t>
            </a:r>
            <a:r>
              <a:rPr lang="en-US" b="1" dirty="0">
                <a:latin typeface="Times New Roman" panose="02020603050405020304" pitchFamily="18" charset="0"/>
              </a:rPr>
              <a:t>bank</a:t>
            </a:r>
            <a:r>
              <a:rPr lang="en-US" sz="800" dirty="0">
                <a:latin typeface="Times New Roman" panose="02020603050405020304" pitchFamily="18" charset="0"/>
              </a:rPr>
              <a:t>1 </a:t>
            </a:r>
            <a:r>
              <a:rPr lang="en-US" dirty="0">
                <a:latin typeface="Times New Roman" panose="02020603050405020304" pitchFamily="18" charset="0"/>
              </a:rPr>
              <a:t>is chosen</a:t>
            </a:r>
            <a:endParaRPr lang="en-IN" dirty="0"/>
          </a:p>
        </p:txBody>
      </p:sp>
    </p:spTree>
    <p:extLst>
      <p:ext uri="{BB962C8B-B14F-4D97-AF65-F5344CB8AC3E}">
        <p14:creationId xmlns:p14="http://schemas.microsoft.com/office/powerpoint/2010/main" val="10428179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8229600" cy="452473"/>
          </a:xfrm>
        </p:spPr>
        <p:txBody>
          <a:bodyPr>
            <a:noAutofit/>
          </a:bodyPr>
          <a:lstStyle/>
          <a:p>
            <a:r>
              <a:rPr lang="en-IN" sz="2000" b="1" dirty="0"/>
              <a:t>Word Sense Disambiguation – Dictionary based </a:t>
            </a:r>
            <a:r>
              <a:rPr lang="en-IN" sz="2000" b="1" dirty="0" smtClean="0"/>
              <a:t>approach</a:t>
            </a:r>
            <a:endParaRPr lang="en-IN" sz="2000" dirty="0"/>
          </a:p>
        </p:txBody>
      </p:sp>
      <p:sp>
        <p:nvSpPr>
          <p:cNvPr id="3" name="Text Placeholder 2"/>
          <p:cNvSpPr>
            <a:spLocks noGrp="1"/>
          </p:cNvSpPr>
          <p:nvPr>
            <p:ph type="body" idx="1"/>
          </p:nvPr>
        </p:nvSpPr>
        <p:spPr>
          <a:xfrm>
            <a:off x="79065" y="852523"/>
            <a:ext cx="8886180" cy="4232108"/>
          </a:xfrm>
        </p:spPr>
        <p:txBody>
          <a:bodyPr>
            <a:noAutofit/>
          </a:bodyPr>
          <a:lstStyle/>
          <a:p>
            <a:r>
              <a:rPr lang="en-US" sz="1100" dirty="0" smtClean="0"/>
              <a:t>Problems with </a:t>
            </a:r>
            <a:r>
              <a:rPr lang="en-US" sz="1100" dirty="0" err="1" smtClean="0"/>
              <a:t>Lesk</a:t>
            </a:r>
            <a:r>
              <a:rPr lang="en-US" sz="1100" dirty="0" smtClean="0"/>
              <a:t> is that </a:t>
            </a:r>
            <a:r>
              <a:rPr lang="en-US" sz="1100" dirty="0"/>
              <a:t>the dictionary entries for the target words are short, and may not provide </a:t>
            </a:r>
            <a:r>
              <a:rPr lang="en-US" sz="1100" dirty="0" smtClean="0"/>
              <a:t>enough chance </a:t>
            </a:r>
            <a:r>
              <a:rPr lang="en-US" sz="1100" dirty="0"/>
              <a:t>of overlap with the context</a:t>
            </a:r>
            <a:r>
              <a:rPr lang="en-US" sz="1100" dirty="0" smtClean="0"/>
              <a:t>.</a:t>
            </a:r>
          </a:p>
          <a:p>
            <a:r>
              <a:rPr lang="en-US" sz="1100" dirty="0" smtClean="0"/>
              <a:t>One </a:t>
            </a:r>
            <a:r>
              <a:rPr lang="en-US" sz="1100" dirty="0"/>
              <a:t>remedy is to expand the list of words used </a:t>
            </a:r>
            <a:r>
              <a:rPr lang="en-US" sz="1100" dirty="0" smtClean="0"/>
              <a:t>in the </a:t>
            </a:r>
            <a:r>
              <a:rPr lang="en-US" sz="1100" dirty="0"/>
              <a:t>classifier to include words related to, but not contained in their individual sense definitions.</a:t>
            </a:r>
          </a:p>
          <a:p>
            <a:r>
              <a:rPr lang="en-US" sz="1100" dirty="0"/>
              <a:t>But the best solution, if any sense-tagged corpus data like </a:t>
            </a:r>
            <a:r>
              <a:rPr lang="en-US" sz="1100" dirty="0" err="1"/>
              <a:t>SemCor</a:t>
            </a:r>
            <a:r>
              <a:rPr lang="en-US" sz="1100" dirty="0"/>
              <a:t> is available</a:t>
            </a:r>
            <a:r>
              <a:rPr lang="en-US" sz="1100" dirty="0" smtClean="0"/>
              <a:t>, is </a:t>
            </a:r>
            <a:r>
              <a:rPr lang="en-US" sz="1100" dirty="0"/>
              <a:t>to add all the words in the labeled corpus sentences for a word sense into the </a:t>
            </a:r>
            <a:r>
              <a:rPr lang="en-US" sz="1100" dirty="0" smtClean="0"/>
              <a:t>signature for </a:t>
            </a:r>
            <a:r>
              <a:rPr lang="en-US" sz="1100" dirty="0"/>
              <a:t>that sense. </a:t>
            </a:r>
            <a:endParaRPr lang="en-US" sz="1100" dirty="0" smtClean="0"/>
          </a:p>
          <a:p>
            <a:r>
              <a:rPr lang="en-US" sz="1100" dirty="0" smtClean="0"/>
              <a:t>This </a:t>
            </a:r>
            <a:r>
              <a:rPr lang="en-US" sz="1100" dirty="0"/>
              <a:t>version of the algorithm, the </a:t>
            </a:r>
            <a:r>
              <a:rPr lang="en-US" sz="1100" b="1" dirty="0"/>
              <a:t>Corpus </a:t>
            </a:r>
            <a:r>
              <a:rPr lang="en-US" sz="1100" b="1" dirty="0" err="1" smtClean="0"/>
              <a:t>Lesk</a:t>
            </a:r>
            <a:r>
              <a:rPr lang="en-US" sz="1100" b="1" dirty="0" smtClean="0"/>
              <a:t> </a:t>
            </a:r>
            <a:r>
              <a:rPr lang="en-US" sz="1100" dirty="0"/>
              <a:t>algorithm is </a:t>
            </a:r>
            <a:r>
              <a:rPr lang="en-US" sz="1100" dirty="0" smtClean="0"/>
              <a:t>the best-performing </a:t>
            </a:r>
            <a:r>
              <a:rPr lang="en-US" sz="1100" dirty="0"/>
              <a:t>of all the </a:t>
            </a:r>
            <a:r>
              <a:rPr lang="en-US" sz="1100" dirty="0" err="1"/>
              <a:t>Lesk</a:t>
            </a:r>
            <a:r>
              <a:rPr lang="en-US" sz="1100" dirty="0"/>
              <a:t> variants </a:t>
            </a:r>
            <a:r>
              <a:rPr lang="en-US" sz="1100" dirty="0" smtClean="0"/>
              <a:t>and </a:t>
            </a:r>
            <a:r>
              <a:rPr lang="en-US" sz="1100" dirty="0"/>
              <a:t>is used as a baseline in the SENSEVAL competitions. </a:t>
            </a:r>
            <a:endParaRPr lang="en-US" sz="1100" dirty="0" smtClean="0"/>
          </a:p>
          <a:p>
            <a:r>
              <a:rPr lang="en-US" sz="1100" dirty="0" smtClean="0"/>
              <a:t>Instead </a:t>
            </a:r>
            <a:r>
              <a:rPr lang="en-US" sz="1100" dirty="0"/>
              <a:t>of </a:t>
            </a:r>
            <a:r>
              <a:rPr lang="en-US" sz="1100" dirty="0" smtClean="0"/>
              <a:t>just counting </a:t>
            </a:r>
            <a:r>
              <a:rPr lang="en-US" sz="1100" dirty="0"/>
              <a:t>up the overlapping words, the </a:t>
            </a:r>
            <a:r>
              <a:rPr lang="en-US" sz="1100" b="1" dirty="0"/>
              <a:t>Corpus </a:t>
            </a:r>
            <a:r>
              <a:rPr lang="en-US" sz="1100" b="1" dirty="0" err="1"/>
              <a:t>Lesk</a:t>
            </a:r>
            <a:r>
              <a:rPr lang="en-US" sz="1100" b="1" dirty="0"/>
              <a:t> </a:t>
            </a:r>
            <a:r>
              <a:rPr lang="en-US" sz="1100" dirty="0"/>
              <a:t>algorithm also applies a </a:t>
            </a:r>
            <a:r>
              <a:rPr lang="en-US" sz="1100" dirty="0" smtClean="0"/>
              <a:t>weight to </a:t>
            </a:r>
            <a:r>
              <a:rPr lang="en-US" sz="1100" dirty="0"/>
              <a:t>each overlapping word. </a:t>
            </a:r>
            <a:endParaRPr lang="en-US" sz="1100" dirty="0" smtClean="0"/>
          </a:p>
          <a:p>
            <a:r>
              <a:rPr lang="en-US" sz="1100" dirty="0" smtClean="0"/>
              <a:t>The </a:t>
            </a:r>
            <a:r>
              <a:rPr lang="en-US" sz="1100" dirty="0"/>
              <a:t>weight is the </a:t>
            </a:r>
            <a:r>
              <a:rPr lang="en-US" sz="1100" b="1" dirty="0"/>
              <a:t>inverse document frequency </a:t>
            </a:r>
            <a:r>
              <a:rPr lang="en-US" sz="1100" dirty="0"/>
              <a:t>or </a:t>
            </a:r>
            <a:r>
              <a:rPr lang="en-US" sz="1100" b="1" dirty="0"/>
              <a:t>IDF</a:t>
            </a:r>
            <a:r>
              <a:rPr lang="en-US" sz="1100" dirty="0" smtClean="0"/>
              <a:t>, a </a:t>
            </a:r>
            <a:r>
              <a:rPr lang="en-US" sz="1100" dirty="0"/>
              <a:t>standard information-retrieval measure </a:t>
            </a:r>
            <a:endParaRPr lang="en-US" sz="1100" dirty="0" smtClean="0"/>
          </a:p>
          <a:p>
            <a:r>
              <a:rPr lang="en-US" sz="1100" dirty="0" smtClean="0"/>
              <a:t>IDF measures how </a:t>
            </a:r>
            <a:r>
              <a:rPr lang="en-US" sz="1100" dirty="0"/>
              <a:t>many different ’documents’ (in this case glosses and examples) a word occurs </a:t>
            </a:r>
            <a:r>
              <a:rPr lang="en-US" sz="1100" dirty="0" smtClean="0"/>
              <a:t>in and </a:t>
            </a:r>
            <a:r>
              <a:rPr lang="en-US" sz="1100" dirty="0"/>
              <a:t>is thus a way of discounting function words. </a:t>
            </a:r>
            <a:endParaRPr lang="en-US" sz="1100" dirty="0" smtClean="0"/>
          </a:p>
          <a:p>
            <a:r>
              <a:rPr lang="en-US" sz="1100" dirty="0" smtClean="0"/>
              <a:t>Since </a:t>
            </a:r>
            <a:r>
              <a:rPr lang="en-US" sz="1100" dirty="0"/>
              <a:t>function words </a:t>
            </a:r>
            <a:r>
              <a:rPr lang="en-US" sz="1100" dirty="0" smtClean="0"/>
              <a:t>like </a:t>
            </a:r>
            <a:r>
              <a:rPr lang="en-US" sz="1100" i="1" dirty="0" smtClean="0"/>
              <a:t>the</a:t>
            </a:r>
            <a:r>
              <a:rPr lang="en-US" sz="1100" dirty="0"/>
              <a:t>, </a:t>
            </a:r>
            <a:r>
              <a:rPr lang="en-US" sz="1100" i="1" dirty="0"/>
              <a:t>of</a:t>
            </a:r>
            <a:r>
              <a:rPr lang="en-US" sz="1100" dirty="0"/>
              <a:t>, </a:t>
            </a:r>
            <a:r>
              <a:rPr lang="en-US" sz="1100" dirty="0" err="1"/>
              <a:t>etc</a:t>
            </a:r>
            <a:r>
              <a:rPr lang="en-US" sz="1100" dirty="0"/>
              <a:t>, occur in many documents, their IDF is very low, while the IDF of </a:t>
            </a:r>
            <a:r>
              <a:rPr lang="en-US" sz="1100" dirty="0" smtClean="0"/>
              <a:t>content words </a:t>
            </a:r>
            <a:r>
              <a:rPr lang="en-US" sz="1100" dirty="0"/>
              <a:t>is high. </a:t>
            </a:r>
            <a:endParaRPr lang="en-US" sz="1100" dirty="0" smtClean="0"/>
          </a:p>
          <a:p>
            <a:r>
              <a:rPr lang="en-US" sz="1100" dirty="0" smtClean="0"/>
              <a:t>Corpus </a:t>
            </a:r>
            <a:r>
              <a:rPr lang="en-US" sz="1100" dirty="0" err="1"/>
              <a:t>Lesk</a:t>
            </a:r>
            <a:r>
              <a:rPr lang="en-US" sz="1100" dirty="0"/>
              <a:t> thus uses IDF instead of a </a:t>
            </a:r>
            <a:r>
              <a:rPr lang="en-US" sz="1100" dirty="0" err="1"/>
              <a:t>stoplist</a:t>
            </a:r>
            <a:r>
              <a:rPr lang="en-US" sz="1100" dirty="0" smtClean="0"/>
              <a:t>. </a:t>
            </a:r>
            <a:endParaRPr lang="en-US" sz="1100" dirty="0"/>
          </a:p>
          <a:p>
            <a:r>
              <a:rPr lang="en-US" sz="1100" dirty="0"/>
              <a:t>Formally the IDF for a word </a:t>
            </a:r>
            <a:r>
              <a:rPr lang="en-US" sz="1100" i="1" dirty="0" err="1"/>
              <a:t>i</a:t>
            </a:r>
            <a:r>
              <a:rPr lang="en-US" sz="1100" i="1" dirty="0"/>
              <a:t> </a:t>
            </a:r>
            <a:r>
              <a:rPr lang="en-US" sz="1100" dirty="0"/>
              <a:t>can be defined </a:t>
            </a:r>
            <a:r>
              <a:rPr lang="en-US" sz="1100" dirty="0" smtClean="0"/>
              <a:t>as</a:t>
            </a:r>
          </a:p>
          <a:p>
            <a:endParaRPr lang="en-US" sz="1100" dirty="0"/>
          </a:p>
          <a:p>
            <a:endParaRPr lang="en-US" sz="1100" dirty="0" smtClean="0"/>
          </a:p>
          <a:p>
            <a:r>
              <a:rPr lang="en-US" sz="1100" dirty="0" smtClean="0"/>
              <a:t>where </a:t>
            </a:r>
            <a:r>
              <a:rPr lang="en-US" sz="1100" i="1" dirty="0" err="1"/>
              <a:t>Ndoc</a:t>
            </a:r>
            <a:r>
              <a:rPr lang="en-US" sz="1100" i="1" dirty="0"/>
              <a:t> </a:t>
            </a:r>
            <a:r>
              <a:rPr lang="en-US" sz="1100" dirty="0"/>
              <a:t>is the total number of ‘documents’ (glosses and examples) and </a:t>
            </a:r>
            <a:r>
              <a:rPr lang="en-US" sz="1100" i="1" dirty="0" err="1"/>
              <a:t>ndi</a:t>
            </a:r>
            <a:r>
              <a:rPr lang="en-US" sz="1100" i="1" dirty="0"/>
              <a:t> </a:t>
            </a:r>
            <a:r>
              <a:rPr lang="en-US" sz="1100" dirty="0"/>
              <a:t>is </a:t>
            </a:r>
            <a:r>
              <a:rPr lang="en-US" sz="1100" dirty="0" smtClean="0"/>
              <a:t>the number </a:t>
            </a:r>
            <a:r>
              <a:rPr lang="en-US" sz="1100" dirty="0"/>
              <a:t>of these documents containing word </a:t>
            </a:r>
            <a:r>
              <a:rPr lang="en-US" sz="1100" i="1" dirty="0" err="1"/>
              <a:t>i</a:t>
            </a:r>
            <a:r>
              <a:rPr lang="en-US" sz="1100" dirty="0"/>
              <a:t>.</a:t>
            </a:r>
            <a:endParaRPr lang="en-IN" sz="1100"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55</a:t>
            </a:fld>
            <a:endParaRPr lang="en-IN"/>
          </a:p>
        </p:txBody>
      </p:sp>
      <p:pic>
        <p:nvPicPr>
          <p:cNvPr id="5" name="Picture 4"/>
          <p:cNvPicPr>
            <a:picLocks noChangeAspect="1"/>
          </p:cNvPicPr>
          <p:nvPr/>
        </p:nvPicPr>
        <p:blipFill>
          <a:blip r:embed="rId2"/>
          <a:stretch>
            <a:fillRect/>
          </a:stretch>
        </p:blipFill>
        <p:spPr>
          <a:xfrm>
            <a:off x="3921019" y="3842036"/>
            <a:ext cx="1572256" cy="546387"/>
          </a:xfrm>
          <a:prstGeom prst="rect">
            <a:avLst/>
          </a:prstGeom>
        </p:spPr>
      </p:pic>
    </p:spTree>
    <p:extLst>
      <p:ext uri="{BB962C8B-B14F-4D97-AF65-F5344CB8AC3E}">
        <p14:creationId xmlns:p14="http://schemas.microsoft.com/office/powerpoint/2010/main" val="3448755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8E72D-1A3B-48CD-D2EE-9883839A6B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9E929-7810-9C35-BE07-A14410CE8135}"/>
              </a:ext>
            </a:extLst>
          </p:cNvPr>
          <p:cNvSpPr>
            <a:spLocks noGrp="1"/>
          </p:cNvSpPr>
          <p:nvPr>
            <p:ph type="ctrTitle"/>
          </p:nvPr>
        </p:nvSpPr>
        <p:spPr/>
        <p:txBody>
          <a:bodyPr/>
          <a:lstStyle/>
          <a:p>
            <a:r>
              <a:rPr lang="en-IN" dirty="0"/>
              <a:t>WSD</a:t>
            </a:r>
          </a:p>
        </p:txBody>
      </p:sp>
      <p:sp>
        <p:nvSpPr>
          <p:cNvPr id="3" name="Subtitle 2">
            <a:extLst>
              <a:ext uri="{FF2B5EF4-FFF2-40B4-BE49-F238E27FC236}">
                <a16:creationId xmlns:a16="http://schemas.microsoft.com/office/drawing/2014/main" id="{BEE939CA-71D7-9E45-2079-1C1C29B1CBE2}"/>
              </a:ext>
            </a:extLst>
          </p:cNvPr>
          <p:cNvSpPr>
            <a:spLocks noGrp="1"/>
          </p:cNvSpPr>
          <p:nvPr>
            <p:ph type="subTitle" idx="1"/>
          </p:nvPr>
        </p:nvSpPr>
        <p:spPr/>
        <p:txBody>
          <a:bodyPr/>
          <a:lstStyle/>
          <a:p>
            <a:r>
              <a:rPr lang="en-IN" dirty="0"/>
              <a:t>DIRECT APPROACH: MACHINE LEARNING BOOTSTRAPPING APPROACHES (SEMI-SUPERVISED)</a:t>
            </a:r>
          </a:p>
        </p:txBody>
      </p:sp>
      <p:sp>
        <p:nvSpPr>
          <p:cNvPr id="4" name="Slide Number Placeholder 3">
            <a:extLst>
              <a:ext uri="{FF2B5EF4-FFF2-40B4-BE49-F238E27FC236}">
                <a16:creationId xmlns:a16="http://schemas.microsoft.com/office/drawing/2014/main" id="{50D95974-9DB9-0D59-96BB-AB19A986784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56</a:t>
            </a:fld>
            <a:endParaRPr lang="en-IN"/>
          </a:p>
        </p:txBody>
      </p:sp>
    </p:spTree>
    <p:extLst>
      <p:ext uri="{BB962C8B-B14F-4D97-AF65-F5344CB8AC3E}">
        <p14:creationId xmlns:p14="http://schemas.microsoft.com/office/powerpoint/2010/main" val="13504098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7CECFA-16A9-C862-BCC6-884B89235A5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57</a:t>
            </a:fld>
            <a:endParaRPr lang="en-IN"/>
          </a:p>
        </p:txBody>
      </p:sp>
      <p:sp>
        <p:nvSpPr>
          <p:cNvPr id="5" name="Google Shape;293;p25">
            <a:extLst>
              <a:ext uri="{FF2B5EF4-FFF2-40B4-BE49-F238E27FC236}">
                <a16:creationId xmlns:a16="http://schemas.microsoft.com/office/drawing/2014/main" id="{85B353AD-AE4A-C39F-151D-D8073FAF877C}"/>
              </a:ext>
            </a:extLst>
          </p:cNvPr>
          <p:cNvSpPr txBox="1">
            <a:spLocks/>
          </p:cNvSpPr>
          <p:nvPr/>
        </p:nvSpPr>
        <p:spPr>
          <a:xfrm>
            <a:off x="667448" y="186684"/>
            <a:ext cx="7943850" cy="5143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000"/>
            </a:pPr>
            <a:r>
              <a:rPr lang="en-IN" sz="2000" b="1" dirty="0"/>
              <a:t>Word Sense </a:t>
            </a:r>
            <a:r>
              <a:rPr lang="en-IN" sz="2000" b="1" dirty="0" smtClean="0"/>
              <a:t>Disambiguation – Semi-supervised approach</a:t>
            </a:r>
            <a:endParaRPr lang="en-IN" sz="2000" dirty="0"/>
          </a:p>
        </p:txBody>
      </p:sp>
      <p:sp>
        <p:nvSpPr>
          <p:cNvPr id="7" name="TextBox 6">
            <a:extLst>
              <a:ext uri="{FF2B5EF4-FFF2-40B4-BE49-F238E27FC236}">
                <a16:creationId xmlns:a16="http://schemas.microsoft.com/office/drawing/2014/main" id="{B2C4705E-6110-EA20-0641-A74CFEEA37D4}"/>
              </a:ext>
            </a:extLst>
          </p:cNvPr>
          <p:cNvSpPr txBox="1"/>
          <p:nvPr/>
        </p:nvSpPr>
        <p:spPr>
          <a:xfrm>
            <a:off x="667448" y="594152"/>
            <a:ext cx="8476552" cy="4365298"/>
          </a:xfrm>
          <a:prstGeom prst="rect">
            <a:avLst/>
          </a:prstGeom>
          <a:noFill/>
        </p:spPr>
        <p:txBody>
          <a:bodyPr wrap="square">
            <a:spAutoFit/>
          </a:bodyPr>
          <a:lstStyle/>
          <a:p>
            <a:pPr marL="0" indent="0">
              <a:lnSpc>
                <a:spcPct val="150000"/>
              </a:lnSpc>
              <a:spcBef>
                <a:spcPts val="0"/>
              </a:spcBef>
              <a:buSzPts val="1020"/>
              <a:buNone/>
            </a:pPr>
            <a:r>
              <a:rPr lang="en-IN" sz="1400" dirty="0" smtClean="0"/>
              <a:t>III. </a:t>
            </a:r>
            <a:r>
              <a:rPr lang="en-US" sz="1400" dirty="0"/>
              <a:t>Bootstrapping Approaches: </a:t>
            </a:r>
          </a:p>
          <a:p>
            <a:pPr marL="285750" indent="-285750">
              <a:spcBef>
                <a:spcPts val="360"/>
              </a:spcBef>
              <a:buClr>
                <a:schemeClr val="accent1"/>
              </a:buClr>
              <a:buSzPts val="1530"/>
              <a:buFont typeface="Arial"/>
              <a:buChar char="•"/>
            </a:pPr>
            <a:r>
              <a:rPr lang="en-US" sz="1050" dirty="0">
                <a:solidFill>
                  <a:schemeClr val="dk1"/>
                </a:solidFill>
              </a:rPr>
              <a:t>a major problem with supervised approaches is the need for a large sense-tagged training set. </a:t>
            </a:r>
          </a:p>
          <a:p>
            <a:pPr marL="285750" indent="-285750">
              <a:spcBef>
                <a:spcPts val="360"/>
              </a:spcBef>
              <a:buClr>
                <a:schemeClr val="accent1"/>
              </a:buClr>
              <a:buSzPts val="1530"/>
              <a:buFont typeface="Arial"/>
              <a:buChar char="•"/>
            </a:pPr>
            <a:r>
              <a:rPr lang="en-US" sz="1050" dirty="0">
                <a:solidFill>
                  <a:schemeClr val="dk1"/>
                </a:solidFill>
              </a:rPr>
              <a:t>The bootstrapping approach eliminates the need for a large training set by relying on a relatively small number of instances of each sense for each lexeme of interest. </a:t>
            </a:r>
          </a:p>
          <a:p>
            <a:pPr marL="285750" indent="-285750">
              <a:spcBef>
                <a:spcPts val="360"/>
              </a:spcBef>
              <a:buClr>
                <a:schemeClr val="accent1"/>
              </a:buClr>
              <a:buSzPts val="1530"/>
              <a:buFont typeface="Arial"/>
              <a:buChar char="•"/>
            </a:pPr>
            <a:r>
              <a:rPr lang="en-US" sz="1050" dirty="0">
                <a:solidFill>
                  <a:schemeClr val="dk1"/>
                </a:solidFill>
              </a:rPr>
              <a:t>These labeled instances are used as seeds to train an initial classifier using any of the supervised learning methods mentioned in the last section. </a:t>
            </a:r>
          </a:p>
          <a:p>
            <a:pPr marL="285750" indent="-285750">
              <a:spcBef>
                <a:spcPts val="360"/>
              </a:spcBef>
              <a:buClr>
                <a:schemeClr val="accent1"/>
              </a:buClr>
              <a:buSzPts val="1530"/>
              <a:buFont typeface="Arial"/>
              <a:buChar char="•"/>
            </a:pPr>
            <a:r>
              <a:rPr lang="en-US" sz="1050" dirty="0">
                <a:solidFill>
                  <a:schemeClr val="dk1"/>
                </a:solidFill>
              </a:rPr>
              <a:t>This initial classifier is then be used to extract a larger training set from the remaining untagged corpus. </a:t>
            </a:r>
          </a:p>
          <a:p>
            <a:pPr marL="285750" indent="-285750">
              <a:spcBef>
                <a:spcPts val="360"/>
              </a:spcBef>
              <a:buClr>
                <a:schemeClr val="accent1"/>
              </a:buClr>
              <a:buSzPts val="1530"/>
              <a:buFont typeface="Arial"/>
              <a:buChar char="•"/>
            </a:pPr>
            <a:r>
              <a:rPr lang="en-US" sz="1050" dirty="0">
                <a:solidFill>
                  <a:schemeClr val="dk1"/>
                </a:solidFill>
              </a:rPr>
              <a:t>Repeating this process results in a series of classifiers with improving accuracy and coverage. </a:t>
            </a:r>
          </a:p>
          <a:p>
            <a:pPr marL="285750" indent="-285750">
              <a:spcBef>
                <a:spcPts val="360"/>
              </a:spcBef>
              <a:buClr>
                <a:schemeClr val="accent1"/>
              </a:buClr>
              <a:buSzPts val="1530"/>
              <a:buFont typeface="Arial"/>
              <a:buChar char="•"/>
            </a:pPr>
            <a:r>
              <a:rPr lang="en-US" sz="1050" dirty="0">
                <a:solidFill>
                  <a:schemeClr val="dk1"/>
                </a:solidFill>
              </a:rPr>
              <a:t>In each iteration it includes only those instances in which the initial classifier has a high degree of confidence. This larger training set is then used to create a new more accurate classifier with broader coverage. </a:t>
            </a:r>
          </a:p>
          <a:p>
            <a:pPr marL="285750" indent="-285750">
              <a:spcBef>
                <a:spcPts val="360"/>
              </a:spcBef>
              <a:buClr>
                <a:schemeClr val="accent1"/>
              </a:buClr>
              <a:buSzPts val="1530"/>
              <a:buFont typeface="Arial"/>
              <a:buChar char="•"/>
            </a:pPr>
            <a:r>
              <a:rPr lang="en-US" sz="1050" dirty="0">
                <a:solidFill>
                  <a:schemeClr val="dk1"/>
                </a:solidFill>
              </a:rPr>
              <a:t>With each iteration of this process, the training corpus grows and the untagged corpus shrinks.</a:t>
            </a:r>
          </a:p>
          <a:p>
            <a:pPr marL="285750" indent="-285750">
              <a:spcBef>
                <a:spcPts val="360"/>
              </a:spcBef>
              <a:buClr>
                <a:schemeClr val="accent1"/>
              </a:buClr>
              <a:buSzPts val="1530"/>
              <a:buFont typeface="Arial"/>
              <a:buChar char="•"/>
            </a:pPr>
            <a:r>
              <a:rPr lang="en-US" sz="1050" dirty="0">
                <a:solidFill>
                  <a:schemeClr val="dk1"/>
                </a:solidFill>
              </a:rPr>
              <a:t>This process can be repeated until some sufficiently low error-rate on the training set is reached, or until no further examples from the untagged corpus are above threshold.</a:t>
            </a:r>
          </a:p>
          <a:p>
            <a:pPr marL="285750" indent="-285750">
              <a:spcBef>
                <a:spcPts val="360"/>
              </a:spcBef>
              <a:buClr>
                <a:schemeClr val="accent1"/>
              </a:buClr>
              <a:buSzPts val="1530"/>
              <a:buFont typeface="Arial"/>
              <a:buChar char="•"/>
            </a:pPr>
            <a:r>
              <a:rPr lang="en-US" sz="1050" dirty="0">
                <a:solidFill>
                  <a:schemeClr val="dk1"/>
                </a:solidFill>
              </a:rPr>
              <a:t>The initial seed set used in these bootstrapping methods can be generated in a number of ways. Hearst (1991) generates a seed set by hand labeling a small set of examples from the initial corpus. </a:t>
            </a:r>
          </a:p>
          <a:p>
            <a:pPr marL="285750" indent="-285750">
              <a:spcBef>
                <a:spcPts val="360"/>
              </a:spcBef>
              <a:buClr>
                <a:schemeClr val="accent1"/>
              </a:buClr>
              <a:buSzPts val="1530"/>
              <a:buFont typeface="Arial"/>
              <a:buChar char="•"/>
            </a:pPr>
            <a:r>
              <a:rPr lang="en-US" sz="1050" dirty="0">
                <a:solidFill>
                  <a:schemeClr val="dk1"/>
                </a:solidFill>
              </a:rPr>
              <a:t>This approach has three major advantages:</a:t>
            </a:r>
          </a:p>
          <a:p>
            <a:pPr marL="627063" lvl="1" indent="-266700">
              <a:spcBef>
                <a:spcPts val="360"/>
              </a:spcBef>
              <a:buClr>
                <a:schemeClr val="accent1"/>
              </a:buClr>
              <a:buSzPts val="1530"/>
              <a:buFont typeface="Wingdings" panose="05000000000000000000" pitchFamily="2" charset="2"/>
              <a:buChar char="Ø"/>
            </a:pPr>
            <a:r>
              <a:rPr lang="en-US" sz="1050" dirty="0">
                <a:solidFill>
                  <a:schemeClr val="dk1"/>
                </a:solidFill>
              </a:rPr>
              <a:t>There is a reasonable certainty that the seed instances are correct, thus  ensuring that the learner does not get off on the wrong foot.</a:t>
            </a:r>
          </a:p>
          <a:p>
            <a:pPr marL="627063" lvl="1" indent="-266700">
              <a:spcBef>
                <a:spcPts val="360"/>
              </a:spcBef>
              <a:buClr>
                <a:schemeClr val="accent1"/>
              </a:buClr>
              <a:buSzPts val="1530"/>
              <a:buFont typeface="Wingdings" panose="05000000000000000000" pitchFamily="2" charset="2"/>
              <a:buChar char="Ø"/>
            </a:pPr>
            <a:r>
              <a:rPr lang="en-US" sz="1050" dirty="0">
                <a:solidFill>
                  <a:schemeClr val="dk1"/>
                </a:solidFill>
              </a:rPr>
              <a:t>The analyst can make some effort to choose examples that are not only correct, but in some sense prototypical of each sense.</a:t>
            </a:r>
          </a:p>
          <a:p>
            <a:pPr marL="627063" lvl="1" indent="-266700">
              <a:spcBef>
                <a:spcPts val="360"/>
              </a:spcBef>
              <a:buClr>
                <a:schemeClr val="accent1"/>
              </a:buClr>
              <a:buSzPts val="1530"/>
              <a:buFont typeface="Wingdings" panose="05000000000000000000" pitchFamily="2" charset="2"/>
              <a:buChar char="Ø"/>
            </a:pPr>
            <a:r>
              <a:rPr lang="en-US" sz="1050" dirty="0">
                <a:solidFill>
                  <a:schemeClr val="dk1"/>
                </a:solidFill>
              </a:rPr>
              <a:t>It is relatively easy to carry out.</a:t>
            </a:r>
          </a:p>
          <a:p>
            <a:pPr marL="285750" indent="-285750">
              <a:spcBef>
                <a:spcPts val="360"/>
              </a:spcBef>
              <a:buClr>
                <a:schemeClr val="accent1"/>
              </a:buClr>
              <a:buSzPts val="1530"/>
              <a:buFont typeface="Arial"/>
              <a:buChar char="•"/>
            </a:pPr>
            <a:endParaRPr lang="en-IN" sz="1050" dirty="0">
              <a:solidFill>
                <a:schemeClr val="dk1"/>
              </a:solidFill>
            </a:endParaRPr>
          </a:p>
        </p:txBody>
      </p:sp>
    </p:spTree>
    <p:extLst>
      <p:ext uri="{BB962C8B-B14F-4D97-AF65-F5344CB8AC3E}">
        <p14:creationId xmlns:p14="http://schemas.microsoft.com/office/powerpoint/2010/main" val="7483740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58</a:t>
            </a:fld>
            <a:endParaRPr lang="en-IN"/>
          </a:p>
        </p:txBody>
      </p:sp>
      <p:sp>
        <p:nvSpPr>
          <p:cNvPr id="5" name="Google Shape;293;p25">
            <a:extLst>
              <a:ext uri="{FF2B5EF4-FFF2-40B4-BE49-F238E27FC236}">
                <a16:creationId xmlns:a16="http://schemas.microsoft.com/office/drawing/2014/main" id="{85B353AD-AE4A-C39F-151D-D8073FAF877C}"/>
              </a:ext>
            </a:extLst>
          </p:cNvPr>
          <p:cNvSpPr txBox="1">
            <a:spLocks/>
          </p:cNvSpPr>
          <p:nvPr/>
        </p:nvSpPr>
        <p:spPr>
          <a:xfrm>
            <a:off x="667448" y="186684"/>
            <a:ext cx="7943850" cy="5143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000"/>
            </a:pPr>
            <a:r>
              <a:rPr lang="en-IN" sz="2000" b="1" dirty="0"/>
              <a:t>Word Sense </a:t>
            </a:r>
            <a:r>
              <a:rPr lang="en-IN" sz="2000" b="1" dirty="0" smtClean="0"/>
              <a:t>Disambiguation – Semi-supervised approach</a:t>
            </a:r>
            <a:endParaRPr lang="en-IN" sz="2000" dirty="0"/>
          </a:p>
        </p:txBody>
      </p:sp>
      <p:pic>
        <p:nvPicPr>
          <p:cNvPr id="6" name="Picture 5"/>
          <p:cNvPicPr>
            <a:picLocks noChangeAspect="1"/>
          </p:cNvPicPr>
          <p:nvPr/>
        </p:nvPicPr>
        <p:blipFill>
          <a:blip r:embed="rId2"/>
          <a:stretch>
            <a:fillRect/>
          </a:stretch>
        </p:blipFill>
        <p:spPr>
          <a:xfrm>
            <a:off x="1461653" y="1247590"/>
            <a:ext cx="6220693" cy="2648320"/>
          </a:xfrm>
          <a:prstGeom prst="rect">
            <a:avLst/>
          </a:prstGeom>
        </p:spPr>
      </p:pic>
    </p:spTree>
    <p:extLst>
      <p:ext uri="{BB962C8B-B14F-4D97-AF65-F5344CB8AC3E}">
        <p14:creationId xmlns:p14="http://schemas.microsoft.com/office/powerpoint/2010/main" val="4274294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8386001-5F03-CC63-FC88-776E6EA8A9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BDFDEC-667A-7E0B-98AF-C86924C9CB6E}"/>
              </a:ext>
            </a:extLst>
          </p:cNvPr>
          <p:cNvSpPr>
            <a:spLocks noGrp="1"/>
          </p:cNvSpPr>
          <p:nvPr>
            <p:ph type="ctrTitle"/>
          </p:nvPr>
        </p:nvSpPr>
        <p:spPr/>
        <p:txBody>
          <a:bodyPr/>
          <a:lstStyle/>
          <a:p>
            <a:r>
              <a:rPr lang="en-IN" dirty="0"/>
              <a:t>WSD</a:t>
            </a:r>
          </a:p>
        </p:txBody>
      </p:sp>
      <p:sp>
        <p:nvSpPr>
          <p:cNvPr id="3" name="Subtitle 2">
            <a:extLst>
              <a:ext uri="{FF2B5EF4-FFF2-40B4-BE49-F238E27FC236}">
                <a16:creationId xmlns:a16="http://schemas.microsoft.com/office/drawing/2014/main" id="{C682AA93-306B-E4B9-410C-0C762D462FBD}"/>
              </a:ext>
            </a:extLst>
          </p:cNvPr>
          <p:cNvSpPr>
            <a:spLocks noGrp="1"/>
          </p:cNvSpPr>
          <p:nvPr>
            <p:ph type="subTitle" idx="1"/>
          </p:nvPr>
        </p:nvSpPr>
        <p:spPr/>
        <p:txBody>
          <a:bodyPr/>
          <a:lstStyle/>
          <a:p>
            <a:r>
              <a:rPr lang="en-IN" dirty="0"/>
              <a:t>DIRECT APPROACH: THESAURUS BASED (WALKER’S ALGORITHM)</a:t>
            </a:r>
          </a:p>
        </p:txBody>
      </p:sp>
      <p:sp>
        <p:nvSpPr>
          <p:cNvPr id="4" name="Slide Number Placeholder 3">
            <a:extLst>
              <a:ext uri="{FF2B5EF4-FFF2-40B4-BE49-F238E27FC236}">
                <a16:creationId xmlns:a16="http://schemas.microsoft.com/office/drawing/2014/main" id="{9774F924-2197-C8D3-1254-9A4295460ED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59</a:t>
            </a:fld>
            <a:endParaRPr lang="en-IN"/>
          </a:p>
        </p:txBody>
      </p:sp>
    </p:spTree>
    <p:extLst>
      <p:ext uri="{BB962C8B-B14F-4D97-AF65-F5344CB8AC3E}">
        <p14:creationId xmlns:p14="http://schemas.microsoft.com/office/powerpoint/2010/main" val="3544946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txBox="1">
            <a:spLocks noGrp="1"/>
          </p:cNvSpPr>
          <p:nvPr>
            <p:ph type="title"/>
          </p:nvPr>
        </p:nvSpPr>
        <p:spPr>
          <a:xfrm>
            <a:off x="457200" y="400050"/>
            <a:ext cx="8229600" cy="40858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Arial"/>
              <a:buNone/>
            </a:pPr>
            <a:r>
              <a:rPr lang="en-IN"/>
              <a:t>Relationship between word meaning</a:t>
            </a:r>
            <a:endParaRPr/>
          </a:p>
        </p:txBody>
      </p:sp>
      <p:sp>
        <p:nvSpPr>
          <p:cNvPr id="176" name="Google Shape;176;p9"/>
          <p:cNvSpPr txBox="1">
            <a:spLocks noGrp="1"/>
          </p:cNvSpPr>
          <p:nvPr>
            <p:ph type="sldNum" idx="12"/>
          </p:nvPr>
        </p:nvSpPr>
        <p:spPr>
          <a:xfrm>
            <a:off x="8570794" y="0"/>
            <a:ext cx="470848" cy="2319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IN"/>
              <a:t>6</a:t>
            </a:fld>
            <a:endParaRPr/>
          </a:p>
        </p:txBody>
      </p:sp>
      <p:sp>
        <p:nvSpPr>
          <p:cNvPr id="177" name="Google Shape;177;p9"/>
          <p:cNvSpPr txBox="1">
            <a:spLocks noGrp="1"/>
          </p:cNvSpPr>
          <p:nvPr>
            <p:ph type="body" idx="1"/>
          </p:nvPr>
        </p:nvSpPr>
        <p:spPr>
          <a:xfrm>
            <a:off x="457200" y="1200150"/>
            <a:ext cx="8229600" cy="3657600"/>
          </a:xfrm>
          <a:prstGeom prst="rect">
            <a:avLst/>
          </a:prstGeom>
          <a:noFill/>
          <a:ln>
            <a:noFill/>
          </a:ln>
        </p:spPr>
        <p:txBody>
          <a:bodyPr spcFirstLastPara="1" wrap="square" lIns="91425" tIns="45700" rIns="91425" bIns="45700" anchor="t" anchorCtr="0">
            <a:normAutofit/>
          </a:bodyPr>
          <a:lstStyle/>
          <a:p>
            <a:pPr marL="182880" lvl="0" indent="-182880" algn="l" rtl="0">
              <a:spcBef>
                <a:spcPts val="0"/>
              </a:spcBef>
              <a:spcAft>
                <a:spcPts val="0"/>
              </a:spcAft>
              <a:buSzPts val="2040"/>
              <a:buChar char="•"/>
            </a:pPr>
            <a:r>
              <a:rPr lang="en-IN" b="1" dirty="0">
                <a:solidFill>
                  <a:srgbClr val="00B050"/>
                </a:solidFill>
              </a:rPr>
              <a:t>Homonym</a:t>
            </a:r>
            <a:endParaRPr dirty="0"/>
          </a:p>
          <a:p>
            <a:pPr marL="182880" lvl="0" indent="-182880" algn="l" rtl="0">
              <a:spcBef>
                <a:spcPts val="480"/>
              </a:spcBef>
              <a:spcAft>
                <a:spcPts val="0"/>
              </a:spcAft>
              <a:buSzPts val="2040"/>
              <a:buChar char="•"/>
            </a:pPr>
            <a:r>
              <a:rPr lang="en-IN" b="1" dirty="0">
                <a:solidFill>
                  <a:srgbClr val="00B050"/>
                </a:solidFill>
              </a:rPr>
              <a:t>Polysemy</a:t>
            </a:r>
            <a:endParaRPr dirty="0"/>
          </a:p>
          <a:p>
            <a:pPr marL="182880" lvl="0" indent="-182880" algn="l" rtl="0">
              <a:spcBef>
                <a:spcPts val="480"/>
              </a:spcBef>
              <a:spcAft>
                <a:spcPts val="0"/>
              </a:spcAft>
              <a:buSzPts val="2040"/>
              <a:buChar char="•"/>
            </a:pPr>
            <a:r>
              <a:rPr lang="en-IN" b="1" dirty="0">
                <a:solidFill>
                  <a:srgbClr val="00B050"/>
                </a:solidFill>
              </a:rPr>
              <a:t>Synonymy</a:t>
            </a:r>
            <a:endParaRPr dirty="0"/>
          </a:p>
          <a:p>
            <a:pPr marL="182880" lvl="0" indent="-182880" algn="l" rtl="0">
              <a:spcBef>
                <a:spcPts val="480"/>
              </a:spcBef>
              <a:spcAft>
                <a:spcPts val="0"/>
              </a:spcAft>
              <a:buSzPts val="2040"/>
              <a:buChar char="•"/>
            </a:pPr>
            <a:r>
              <a:rPr lang="en-IN" b="1" dirty="0" err="1">
                <a:solidFill>
                  <a:srgbClr val="00B050"/>
                </a:solidFill>
              </a:rPr>
              <a:t>Antonymy</a:t>
            </a:r>
            <a:endParaRPr b="1" dirty="0">
              <a:solidFill>
                <a:srgbClr val="00B050"/>
              </a:solidFill>
            </a:endParaRPr>
          </a:p>
          <a:p>
            <a:pPr marL="182880" lvl="0" indent="-182880" algn="l" rtl="0">
              <a:spcBef>
                <a:spcPts val="480"/>
              </a:spcBef>
              <a:spcAft>
                <a:spcPts val="0"/>
              </a:spcAft>
              <a:buSzPts val="2040"/>
              <a:buChar char="•"/>
            </a:pPr>
            <a:r>
              <a:rPr lang="en-IN" b="1" dirty="0" err="1">
                <a:solidFill>
                  <a:srgbClr val="00B050"/>
                </a:solidFill>
              </a:rPr>
              <a:t>Hypernomy</a:t>
            </a:r>
            <a:endParaRPr b="1" dirty="0">
              <a:solidFill>
                <a:srgbClr val="00B050"/>
              </a:solidFill>
            </a:endParaRPr>
          </a:p>
          <a:p>
            <a:pPr marL="182880" lvl="0" indent="-182880" algn="l" rtl="0">
              <a:spcBef>
                <a:spcPts val="480"/>
              </a:spcBef>
              <a:spcAft>
                <a:spcPts val="0"/>
              </a:spcAft>
              <a:buSzPts val="2040"/>
              <a:buChar char="•"/>
            </a:pPr>
            <a:r>
              <a:rPr lang="en-IN" b="1" dirty="0" err="1">
                <a:solidFill>
                  <a:srgbClr val="00B050"/>
                </a:solidFill>
              </a:rPr>
              <a:t>Hyponomy</a:t>
            </a:r>
            <a:endParaRPr b="1" dirty="0">
              <a:solidFill>
                <a:srgbClr val="00B050"/>
              </a:solidFill>
            </a:endParaRPr>
          </a:p>
          <a:p>
            <a:pPr marL="182880" lvl="0" indent="-182880" algn="l" rtl="0">
              <a:spcBef>
                <a:spcPts val="480"/>
              </a:spcBef>
              <a:spcAft>
                <a:spcPts val="0"/>
              </a:spcAft>
              <a:buSzPts val="2040"/>
              <a:buChar char="•"/>
            </a:pPr>
            <a:r>
              <a:rPr lang="en-IN" b="1" dirty="0" err="1" smtClean="0">
                <a:solidFill>
                  <a:srgbClr val="00B050"/>
                </a:solidFill>
              </a:rPr>
              <a:t>Metonomy</a:t>
            </a:r>
            <a:endParaRPr lang="en-IN" b="1" dirty="0" smtClean="0">
              <a:solidFill>
                <a:srgbClr val="00B050"/>
              </a:solidFill>
            </a:endParaRPr>
          </a:p>
          <a:p>
            <a:pPr marL="182880" lvl="0" indent="-182880" algn="l" rtl="0">
              <a:spcBef>
                <a:spcPts val="480"/>
              </a:spcBef>
              <a:spcAft>
                <a:spcPts val="0"/>
              </a:spcAft>
              <a:buSzPts val="2040"/>
              <a:buChar char="•"/>
            </a:pPr>
            <a:r>
              <a:rPr lang="en-US" b="1" dirty="0" err="1" smtClean="0">
                <a:solidFill>
                  <a:srgbClr val="00B050"/>
                </a:solidFill>
              </a:rPr>
              <a:t>Meronymy</a:t>
            </a:r>
            <a:endParaRPr b="1" dirty="0">
              <a:solidFill>
                <a:srgbClr val="00B050"/>
              </a:solidFill>
            </a:endParaRPr>
          </a:p>
          <a:p>
            <a:pPr marL="182880" lvl="0" indent="-53339" algn="l" rtl="0">
              <a:spcBef>
                <a:spcPts val="480"/>
              </a:spcBef>
              <a:spcAft>
                <a:spcPts val="0"/>
              </a:spcAft>
              <a:buSzPts val="2040"/>
              <a:buNone/>
            </a:pPr>
            <a:endParaRPr dirty="0"/>
          </a:p>
          <a:p>
            <a:pPr marL="0" lvl="0" indent="0" algn="l" rtl="0">
              <a:spcBef>
                <a:spcPts val="480"/>
              </a:spcBef>
              <a:spcAft>
                <a:spcPts val="0"/>
              </a:spcAft>
              <a:buSzPts val="2040"/>
              <a:buNone/>
            </a:pPr>
            <a:endParaRPr dirty="0"/>
          </a:p>
          <a:p>
            <a:pPr marL="182880" lvl="0" indent="-10159" algn="l" rtl="0">
              <a:spcBef>
                <a:spcPts val="640"/>
              </a:spcBef>
              <a:spcAft>
                <a:spcPts val="0"/>
              </a:spcAft>
              <a:buSzPts val="2720"/>
              <a:buNone/>
            </a:pPr>
            <a:endParaRPr sz="3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90F3598-D3EA-E21E-4D9D-D2D31F05792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B33FFA0-22DC-9F1F-8755-42B9C54DA610}"/>
              </a:ext>
            </a:extLst>
          </p:cNvPr>
          <p:cNvSpPr>
            <a:spLocks noGrp="1"/>
          </p:cNvSpPr>
          <p:nvPr>
            <p:ph type="body" idx="1"/>
          </p:nvPr>
        </p:nvSpPr>
        <p:spPr>
          <a:xfrm>
            <a:off x="457200" y="810064"/>
            <a:ext cx="8229600" cy="4253772"/>
          </a:xfrm>
        </p:spPr>
        <p:txBody>
          <a:bodyPr>
            <a:normAutofit/>
          </a:bodyPr>
          <a:lstStyle/>
          <a:p>
            <a:pPr marL="131445" indent="0">
              <a:buNone/>
            </a:pPr>
            <a:r>
              <a:rPr lang="en-IN" sz="1200" dirty="0"/>
              <a:t>II. Thesaurus based approach – Walkers Algorithm</a:t>
            </a:r>
          </a:p>
          <a:p>
            <a:r>
              <a:rPr lang="en-US" sz="1200" dirty="0"/>
              <a:t>Thesaurus consists of categories of senses</a:t>
            </a:r>
          </a:p>
          <a:p>
            <a:pPr lvl="1"/>
            <a:r>
              <a:rPr lang="en-US" sz="800" dirty="0" err="1"/>
              <a:t>E.g</a:t>
            </a:r>
            <a:r>
              <a:rPr lang="en-US" sz="800" dirty="0"/>
              <a:t> finance, location</a:t>
            </a:r>
          </a:p>
          <a:p>
            <a:r>
              <a:rPr lang="en-US" sz="1200" dirty="0"/>
              <a:t>Problem is which category a sense belongs to and identify the appropriate category </a:t>
            </a:r>
          </a:p>
          <a:p>
            <a:r>
              <a:rPr lang="en-US" sz="1200" dirty="0"/>
              <a:t>How it works:</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Here, score of finance is more so the sense category is finance.</a:t>
            </a:r>
          </a:p>
          <a:p>
            <a:endParaRPr lang="en-US" sz="1200" dirty="0"/>
          </a:p>
          <a:p>
            <a:endParaRPr lang="en-IN" sz="1200" dirty="0"/>
          </a:p>
        </p:txBody>
      </p:sp>
      <p:sp>
        <p:nvSpPr>
          <p:cNvPr id="4" name="Slide Number Placeholder 3">
            <a:extLst>
              <a:ext uri="{FF2B5EF4-FFF2-40B4-BE49-F238E27FC236}">
                <a16:creationId xmlns:a16="http://schemas.microsoft.com/office/drawing/2014/main" id="{C4B51268-82C8-862D-C403-3DEEADD20DE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60</a:t>
            </a:fld>
            <a:endParaRPr lang="en-IN"/>
          </a:p>
        </p:txBody>
      </p:sp>
      <p:sp>
        <p:nvSpPr>
          <p:cNvPr id="5" name="Google Shape;293;p25">
            <a:extLst>
              <a:ext uri="{FF2B5EF4-FFF2-40B4-BE49-F238E27FC236}">
                <a16:creationId xmlns:a16="http://schemas.microsoft.com/office/drawing/2014/main" id="{809170DD-EB12-9D88-FBBB-CE6E88C18D28}"/>
              </a:ext>
            </a:extLst>
          </p:cNvPr>
          <p:cNvSpPr txBox="1">
            <a:spLocks/>
          </p:cNvSpPr>
          <p:nvPr/>
        </p:nvSpPr>
        <p:spPr>
          <a:xfrm>
            <a:off x="268688" y="231944"/>
            <a:ext cx="7943850" cy="5143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000"/>
            </a:pPr>
            <a:r>
              <a:rPr lang="en-IN" sz="2000" b="1" dirty="0"/>
              <a:t>Word Sense </a:t>
            </a:r>
            <a:r>
              <a:rPr lang="en-IN" sz="2000" b="1" dirty="0" smtClean="0"/>
              <a:t>Disambiguation – Thesaurus based approach</a:t>
            </a:r>
            <a:endParaRPr lang="en-IN" sz="2000" dirty="0"/>
          </a:p>
        </p:txBody>
      </p:sp>
      <p:pic>
        <p:nvPicPr>
          <p:cNvPr id="6" name="Picture 5">
            <a:extLst>
              <a:ext uri="{FF2B5EF4-FFF2-40B4-BE49-F238E27FC236}">
                <a16:creationId xmlns:a16="http://schemas.microsoft.com/office/drawing/2014/main" id="{481E199B-8AD4-7508-739B-CEE7D1013CF2}"/>
              </a:ext>
            </a:extLst>
          </p:cNvPr>
          <p:cNvPicPr>
            <a:picLocks noChangeAspect="1"/>
          </p:cNvPicPr>
          <p:nvPr/>
        </p:nvPicPr>
        <p:blipFill>
          <a:blip r:embed="rId2"/>
          <a:stretch>
            <a:fillRect/>
          </a:stretch>
        </p:blipFill>
        <p:spPr>
          <a:xfrm>
            <a:off x="1309255" y="2034132"/>
            <a:ext cx="5424055" cy="1336362"/>
          </a:xfrm>
          <a:prstGeom prst="rect">
            <a:avLst/>
          </a:prstGeom>
        </p:spPr>
      </p:pic>
      <p:pic>
        <p:nvPicPr>
          <p:cNvPr id="8" name="Picture 7">
            <a:extLst>
              <a:ext uri="{FF2B5EF4-FFF2-40B4-BE49-F238E27FC236}">
                <a16:creationId xmlns:a16="http://schemas.microsoft.com/office/drawing/2014/main" id="{121D6EF9-228A-C79B-1523-90B996046A40}"/>
              </a:ext>
            </a:extLst>
          </p:cNvPr>
          <p:cNvPicPr>
            <a:picLocks noChangeAspect="1"/>
          </p:cNvPicPr>
          <p:nvPr/>
        </p:nvPicPr>
        <p:blipFill>
          <a:blip r:embed="rId3"/>
          <a:stretch>
            <a:fillRect/>
          </a:stretch>
        </p:blipFill>
        <p:spPr>
          <a:xfrm>
            <a:off x="2299854" y="3458427"/>
            <a:ext cx="3304309" cy="852833"/>
          </a:xfrm>
          <a:prstGeom prst="rect">
            <a:avLst/>
          </a:prstGeom>
        </p:spPr>
      </p:pic>
    </p:spTree>
    <p:extLst>
      <p:ext uri="{BB962C8B-B14F-4D97-AF65-F5344CB8AC3E}">
        <p14:creationId xmlns:p14="http://schemas.microsoft.com/office/powerpoint/2010/main" val="20030843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19846-C943-0653-E57D-F65EC250F6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371A27-CAFF-BDC7-7F62-79C946CD0B79}"/>
              </a:ext>
            </a:extLst>
          </p:cNvPr>
          <p:cNvSpPr>
            <a:spLocks noGrp="1"/>
          </p:cNvSpPr>
          <p:nvPr>
            <p:ph type="ctrTitle"/>
          </p:nvPr>
        </p:nvSpPr>
        <p:spPr/>
        <p:txBody>
          <a:bodyPr/>
          <a:lstStyle/>
          <a:p>
            <a:r>
              <a:rPr lang="en-IN" dirty="0"/>
              <a:t>Word Sense Similarity</a:t>
            </a:r>
          </a:p>
        </p:txBody>
      </p:sp>
      <p:sp>
        <p:nvSpPr>
          <p:cNvPr id="3" name="Subtitle 2">
            <a:extLst>
              <a:ext uri="{FF2B5EF4-FFF2-40B4-BE49-F238E27FC236}">
                <a16:creationId xmlns:a16="http://schemas.microsoft.com/office/drawing/2014/main" id="{95E7F138-B16E-13ED-7D56-2D14AA033383}"/>
              </a:ext>
            </a:extLst>
          </p:cNvPr>
          <p:cNvSpPr>
            <a:spLocks noGrp="1"/>
          </p:cNvSpPr>
          <p:nvPr>
            <p:ph type="subTitle" idx="1"/>
          </p:nvPr>
        </p:nvSpPr>
        <p:spPr/>
        <p:txBody>
          <a:bodyPr/>
          <a:lstStyle/>
          <a:p>
            <a:r>
              <a:rPr lang="en-IN" dirty="0"/>
              <a:t>Using Thesaurus and Distribution Methods</a:t>
            </a:r>
          </a:p>
        </p:txBody>
      </p:sp>
      <p:sp>
        <p:nvSpPr>
          <p:cNvPr id="4" name="Slide Number Placeholder 3">
            <a:extLst>
              <a:ext uri="{FF2B5EF4-FFF2-40B4-BE49-F238E27FC236}">
                <a16:creationId xmlns:a16="http://schemas.microsoft.com/office/drawing/2014/main" id="{B95E2D99-C87C-5596-1FE4-0DD3A2B3EBC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61</a:t>
            </a:fld>
            <a:endParaRPr lang="en-IN"/>
          </a:p>
        </p:txBody>
      </p:sp>
    </p:spTree>
    <p:extLst>
      <p:ext uri="{BB962C8B-B14F-4D97-AF65-F5344CB8AC3E}">
        <p14:creationId xmlns:p14="http://schemas.microsoft.com/office/powerpoint/2010/main" val="348412181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BAD3E-731A-15C7-164D-7F077BF040D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2407E4-D522-7162-6D34-4240442486F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62</a:t>
            </a:fld>
            <a:endParaRPr lang="en-IN"/>
          </a:p>
        </p:txBody>
      </p:sp>
      <p:sp>
        <p:nvSpPr>
          <p:cNvPr id="5" name="Google Shape;293;p25">
            <a:extLst>
              <a:ext uri="{FF2B5EF4-FFF2-40B4-BE49-F238E27FC236}">
                <a16:creationId xmlns:a16="http://schemas.microsoft.com/office/drawing/2014/main" id="{CF4B79F5-F54B-421C-992F-32E91F15913E}"/>
              </a:ext>
            </a:extLst>
          </p:cNvPr>
          <p:cNvSpPr txBox="1">
            <a:spLocks/>
          </p:cNvSpPr>
          <p:nvPr/>
        </p:nvSpPr>
        <p:spPr>
          <a:xfrm>
            <a:off x="213686" y="231944"/>
            <a:ext cx="7943850" cy="5143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000"/>
            </a:pPr>
            <a:r>
              <a:rPr lang="en-IN" sz="2000" b="1" dirty="0"/>
              <a:t>Word Sense Similarity</a:t>
            </a:r>
            <a:endParaRPr lang="en-IN" sz="2000" dirty="0"/>
          </a:p>
        </p:txBody>
      </p:sp>
      <p:sp>
        <p:nvSpPr>
          <p:cNvPr id="7" name="TextBox 6">
            <a:extLst>
              <a:ext uri="{FF2B5EF4-FFF2-40B4-BE49-F238E27FC236}">
                <a16:creationId xmlns:a16="http://schemas.microsoft.com/office/drawing/2014/main" id="{A2ECC0A3-3574-7F86-FEAB-84541A77CBA3}"/>
              </a:ext>
            </a:extLst>
          </p:cNvPr>
          <p:cNvSpPr txBox="1"/>
          <p:nvPr/>
        </p:nvSpPr>
        <p:spPr>
          <a:xfrm>
            <a:off x="288758" y="594152"/>
            <a:ext cx="8752884" cy="4524315"/>
          </a:xfrm>
          <a:prstGeom prst="rect">
            <a:avLst/>
          </a:prstGeom>
          <a:noFill/>
        </p:spPr>
        <p:txBody>
          <a:bodyPr wrap="square">
            <a:spAutoFit/>
          </a:bodyPr>
          <a:lstStyle/>
          <a:p>
            <a:pPr algn="just">
              <a:lnSpc>
                <a:spcPct val="150000"/>
              </a:lnSpc>
            </a:pPr>
            <a:r>
              <a:rPr lang="en-US" sz="1200" b="1" i="0" dirty="0">
                <a:solidFill>
                  <a:srgbClr val="008000"/>
                </a:solidFill>
                <a:effectLst/>
                <a:latin typeface="Inter var"/>
              </a:rPr>
              <a:t>I. Introduction</a:t>
            </a:r>
          </a:p>
          <a:p>
            <a:pPr algn="just">
              <a:lnSpc>
                <a:spcPct val="150000"/>
              </a:lnSpc>
            </a:pPr>
            <a:r>
              <a:rPr lang="en-US" sz="1200" b="0" i="0" dirty="0">
                <a:solidFill>
                  <a:srgbClr val="374151"/>
                </a:solidFill>
                <a:effectLst/>
                <a:latin typeface="Inter var"/>
              </a:rPr>
              <a:t>Word similarity plays a crucial role in natural language processing tasks such as information retrieval, text classification, and machine translation. It allows us to measure the similarity between words and understand their semantic relationships. In this topic, we will explore two approaches to word similarity: thesaurus-based methods and distributional methods. Additionally, we will discuss the concept of compositional semantics and its role in enhancing word similarity.</a:t>
            </a:r>
          </a:p>
          <a:p>
            <a:pPr algn="just">
              <a:lnSpc>
                <a:spcPct val="150000"/>
              </a:lnSpc>
            </a:pPr>
            <a:r>
              <a:rPr lang="en-US" sz="1200" b="1" i="0" dirty="0">
                <a:solidFill>
                  <a:srgbClr val="008000"/>
                </a:solidFill>
                <a:effectLst/>
                <a:latin typeface="Inter var"/>
              </a:rPr>
              <a:t>II. Thesaurus-based Word Similarity</a:t>
            </a:r>
          </a:p>
          <a:p>
            <a:pPr algn="just">
              <a:lnSpc>
                <a:spcPct val="150000"/>
              </a:lnSpc>
            </a:pPr>
            <a:r>
              <a:rPr lang="en-US" sz="1200" b="0" i="0" dirty="0">
                <a:solidFill>
                  <a:srgbClr val="374151"/>
                </a:solidFill>
                <a:effectLst/>
                <a:latin typeface="Inter var"/>
              </a:rPr>
              <a:t>A thesaurus is a lexical resource that organizes words based on their semantic relationships. Thesaurus-based word similarity relies on the hierarchical structure of a thesaurus to measure the similarity between words. Here is a step-by-step walkthrough of thesaurus-based word similarity:</a:t>
            </a:r>
          </a:p>
          <a:p>
            <a:pPr algn="just">
              <a:lnSpc>
                <a:spcPct val="150000"/>
              </a:lnSpc>
              <a:buFont typeface="+mj-lt"/>
              <a:buAutoNum type="arabicPeriod"/>
            </a:pPr>
            <a:r>
              <a:rPr lang="en-US" sz="1200" b="1" i="0" dirty="0">
                <a:solidFill>
                  <a:srgbClr val="374151"/>
                </a:solidFill>
                <a:effectLst/>
                <a:latin typeface="Inter var"/>
              </a:rPr>
              <a:t>Building a thesaurus</a:t>
            </a:r>
            <a:r>
              <a:rPr lang="en-US" sz="1200" b="0" i="0" dirty="0">
                <a:solidFill>
                  <a:srgbClr val="374151"/>
                </a:solidFill>
                <a:effectLst/>
                <a:latin typeface="Inter var"/>
              </a:rPr>
              <a:t>: The first step is to construct a thesaurus by manually or automatically extracting semantic relationships between words.</a:t>
            </a:r>
          </a:p>
          <a:p>
            <a:pPr algn="just">
              <a:lnSpc>
                <a:spcPct val="150000"/>
              </a:lnSpc>
              <a:buFont typeface="+mj-lt"/>
              <a:buAutoNum type="arabicPeriod"/>
            </a:pPr>
            <a:r>
              <a:rPr lang="en-US" sz="1200" b="1" i="0" dirty="0">
                <a:solidFill>
                  <a:srgbClr val="374151"/>
                </a:solidFill>
                <a:effectLst/>
                <a:latin typeface="Inter var"/>
              </a:rPr>
              <a:t>Calculating word similarity using thesaurus</a:t>
            </a:r>
            <a:r>
              <a:rPr lang="en-US" sz="1200" b="0" i="0" dirty="0">
                <a:solidFill>
                  <a:srgbClr val="374151"/>
                </a:solidFill>
                <a:effectLst/>
                <a:latin typeface="Inter var"/>
              </a:rPr>
              <a:t>: Once the thesaurus is built, we can measure the similarity between two words by calculating the shortest path between them in the thesaurus hierarchy.</a:t>
            </a:r>
          </a:p>
          <a:p>
            <a:pPr algn="just">
              <a:lnSpc>
                <a:spcPct val="150000"/>
              </a:lnSpc>
            </a:pPr>
            <a:r>
              <a:rPr lang="en-US" sz="1200" b="0" i="0" dirty="0">
                <a:solidFill>
                  <a:srgbClr val="374151"/>
                </a:solidFill>
                <a:effectLst/>
                <a:latin typeface="Inter var"/>
              </a:rPr>
              <a:t>Thesaurus-based word similarity has been applied in various real-world applications such as information retrieval, word sense disambiguation, and query expansion. However, it has some limitations. For example, it heavily relies on the quality and coverage of the thesaurus, and it may not capture the nuances of word meanings.</a:t>
            </a:r>
          </a:p>
        </p:txBody>
      </p:sp>
    </p:spTree>
    <p:extLst>
      <p:ext uri="{BB962C8B-B14F-4D97-AF65-F5344CB8AC3E}">
        <p14:creationId xmlns:p14="http://schemas.microsoft.com/office/powerpoint/2010/main" val="2508484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BAD3E-731A-15C7-164D-7F077BF040D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2407E4-D522-7162-6D34-4240442486F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63</a:t>
            </a:fld>
            <a:endParaRPr lang="en-IN"/>
          </a:p>
        </p:txBody>
      </p:sp>
      <p:sp>
        <p:nvSpPr>
          <p:cNvPr id="5" name="Google Shape;293;p25">
            <a:extLst>
              <a:ext uri="{FF2B5EF4-FFF2-40B4-BE49-F238E27FC236}">
                <a16:creationId xmlns:a16="http://schemas.microsoft.com/office/drawing/2014/main" id="{CF4B79F5-F54B-421C-992F-32E91F15913E}"/>
              </a:ext>
            </a:extLst>
          </p:cNvPr>
          <p:cNvSpPr txBox="1">
            <a:spLocks/>
          </p:cNvSpPr>
          <p:nvPr/>
        </p:nvSpPr>
        <p:spPr>
          <a:xfrm>
            <a:off x="213686" y="231944"/>
            <a:ext cx="7943850" cy="5143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000"/>
            </a:pPr>
            <a:r>
              <a:rPr lang="en-IN" sz="2000" b="1" dirty="0"/>
              <a:t>Word Sense </a:t>
            </a:r>
            <a:r>
              <a:rPr lang="en-IN" sz="2000" b="1" dirty="0" smtClean="0"/>
              <a:t>Similarity – Thesaurus based</a:t>
            </a:r>
            <a:endParaRPr lang="en-IN" sz="2000" dirty="0"/>
          </a:p>
        </p:txBody>
      </p:sp>
      <p:pic>
        <p:nvPicPr>
          <p:cNvPr id="2" name="Picture 1"/>
          <p:cNvPicPr>
            <a:picLocks noChangeAspect="1"/>
          </p:cNvPicPr>
          <p:nvPr/>
        </p:nvPicPr>
        <p:blipFill rotWithShape="1">
          <a:blip r:embed="rId2"/>
          <a:srcRect l="2443" t="2454" r="3211" b="1840"/>
          <a:stretch/>
        </p:blipFill>
        <p:spPr>
          <a:xfrm>
            <a:off x="364384" y="895661"/>
            <a:ext cx="3258841" cy="2145060"/>
          </a:xfrm>
          <a:prstGeom prst="rect">
            <a:avLst/>
          </a:prstGeom>
        </p:spPr>
      </p:pic>
      <p:sp>
        <p:nvSpPr>
          <p:cNvPr id="3" name="Rectangle 2"/>
          <p:cNvSpPr/>
          <p:nvPr/>
        </p:nvSpPr>
        <p:spPr>
          <a:xfrm>
            <a:off x="4080424" y="746294"/>
            <a:ext cx="4572000" cy="2031325"/>
          </a:xfrm>
          <a:prstGeom prst="rect">
            <a:avLst/>
          </a:prstGeom>
        </p:spPr>
        <p:txBody>
          <a:bodyPr>
            <a:spAutoFit/>
          </a:bodyPr>
          <a:lstStyle/>
          <a:p>
            <a:pPr algn="just"/>
            <a:r>
              <a:rPr lang="en-US" dirty="0" smtClean="0">
                <a:latin typeface="Times New Roman" panose="02020603050405020304" pitchFamily="18" charset="0"/>
              </a:rPr>
              <a:t>The shorter the path between two words or senses in the graph defined by the thesaurus hierarchy the more similar they are. </a:t>
            </a:r>
          </a:p>
          <a:p>
            <a:pPr algn="just"/>
            <a:r>
              <a:rPr lang="en-US" dirty="0" smtClean="0">
                <a:latin typeface="Times New Roman" panose="02020603050405020304" pitchFamily="18" charset="0"/>
              </a:rPr>
              <a:t>Example: the </a:t>
            </a:r>
            <a:r>
              <a:rPr lang="en-US" dirty="0">
                <a:latin typeface="Times New Roman" panose="02020603050405020304" pitchFamily="18" charset="0"/>
              </a:rPr>
              <a:t>concept </a:t>
            </a:r>
            <a:r>
              <a:rPr lang="en-US" i="1" dirty="0">
                <a:latin typeface="Times New Roman" panose="02020603050405020304" pitchFamily="18" charset="0"/>
              </a:rPr>
              <a:t>dime </a:t>
            </a:r>
            <a:r>
              <a:rPr lang="en-US" dirty="0">
                <a:latin typeface="Times New Roman" panose="02020603050405020304" pitchFamily="18" charset="0"/>
              </a:rPr>
              <a:t>is most similar </a:t>
            </a:r>
            <a:r>
              <a:rPr lang="en-US" dirty="0" smtClean="0">
                <a:latin typeface="Times New Roman" panose="02020603050405020304" pitchFamily="18" charset="0"/>
              </a:rPr>
              <a:t>to </a:t>
            </a:r>
            <a:r>
              <a:rPr lang="en-US" i="1" dirty="0" smtClean="0">
                <a:latin typeface="Times New Roman" panose="02020603050405020304" pitchFamily="18" charset="0"/>
              </a:rPr>
              <a:t>nickel </a:t>
            </a:r>
            <a:r>
              <a:rPr lang="en-US" dirty="0">
                <a:latin typeface="Times New Roman" panose="02020603050405020304" pitchFamily="18" charset="0"/>
              </a:rPr>
              <a:t>and </a:t>
            </a:r>
            <a:r>
              <a:rPr lang="en-US" i="1" dirty="0">
                <a:latin typeface="Times New Roman" panose="02020603050405020304" pitchFamily="18" charset="0"/>
              </a:rPr>
              <a:t>coin</a:t>
            </a:r>
            <a:r>
              <a:rPr lang="en-US" dirty="0">
                <a:latin typeface="Times New Roman" panose="02020603050405020304" pitchFamily="18" charset="0"/>
              </a:rPr>
              <a:t>, less similar to </a:t>
            </a:r>
            <a:r>
              <a:rPr lang="en-US" i="1" dirty="0">
                <a:latin typeface="Times New Roman" panose="02020603050405020304" pitchFamily="18" charset="0"/>
              </a:rPr>
              <a:t>money</a:t>
            </a:r>
            <a:r>
              <a:rPr lang="en-US" dirty="0">
                <a:latin typeface="Times New Roman" panose="02020603050405020304" pitchFamily="18" charset="0"/>
              </a:rPr>
              <a:t>, and even less similar to </a:t>
            </a:r>
            <a:r>
              <a:rPr lang="en-US" i="1" dirty="0">
                <a:latin typeface="Times New Roman" panose="02020603050405020304" pitchFamily="18" charset="0"/>
              </a:rPr>
              <a:t>Richter scale</a:t>
            </a:r>
            <a:r>
              <a:rPr lang="en-US" dirty="0">
                <a:latin typeface="Times New Roman" panose="02020603050405020304" pitchFamily="18" charset="0"/>
              </a:rPr>
              <a:t>. </a:t>
            </a:r>
            <a:endParaRPr lang="en-US" dirty="0" smtClean="0">
              <a:latin typeface="Times New Roman" panose="02020603050405020304" pitchFamily="18" charset="0"/>
            </a:endParaRPr>
          </a:p>
          <a:p>
            <a:pPr algn="just"/>
            <a:endParaRPr lang="en-US" dirty="0" smtClean="0">
              <a:latin typeface="Times New Roman" panose="02020603050405020304" pitchFamily="18" charset="0"/>
            </a:endParaRPr>
          </a:p>
          <a:p>
            <a:pPr algn="just"/>
            <a:r>
              <a:rPr lang="en-US" dirty="0" err="1" smtClean="0">
                <a:latin typeface="Times New Roman" panose="02020603050405020304" pitchFamily="18" charset="0"/>
              </a:rPr>
              <a:t>Pathlen</a:t>
            </a:r>
            <a:r>
              <a:rPr lang="en-US" dirty="0" smtClean="0">
                <a:latin typeface="Times New Roman" panose="02020603050405020304" pitchFamily="18" charset="0"/>
              </a:rPr>
              <a:t> </a:t>
            </a:r>
            <a:r>
              <a:rPr lang="en-US" dirty="0">
                <a:latin typeface="Times New Roman" panose="02020603050405020304" pitchFamily="18" charset="0"/>
              </a:rPr>
              <a:t>(c</a:t>
            </a:r>
            <a:r>
              <a:rPr lang="en-US" baseline="-25000" dirty="0">
                <a:latin typeface="Times New Roman" panose="02020603050405020304" pitchFamily="18" charset="0"/>
              </a:rPr>
              <a:t>1</a:t>
            </a:r>
            <a:r>
              <a:rPr lang="en-US" dirty="0">
                <a:latin typeface="Times New Roman" panose="02020603050405020304" pitchFamily="18" charset="0"/>
              </a:rPr>
              <a:t> and c</a:t>
            </a:r>
            <a:r>
              <a:rPr lang="en-US" baseline="-25000" dirty="0">
                <a:latin typeface="Times New Roman" panose="02020603050405020304" pitchFamily="18" charset="0"/>
              </a:rPr>
              <a:t>2</a:t>
            </a:r>
            <a:r>
              <a:rPr lang="en-US" dirty="0">
                <a:latin typeface="Times New Roman" panose="02020603050405020304" pitchFamily="18" charset="0"/>
              </a:rPr>
              <a:t>) - the number of edges in the shortest path in the thesaurus graph between the sense nodes </a:t>
            </a:r>
            <a:r>
              <a:rPr lang="en-US" i="1" dirty="0">
                <a:latin typeface="Times New Roman" panose="02020603050405020304" pitchFamily="18" charset="0"/>
              </a:rPr>
              <a:t>c</a:t>
            </a:r>
            <a:r>
              <a:rPr lang="en-US" sz="800" dirty="0">
                <a:latin typeface="Times New Roman" panose="02020603050405020304" pitchFamily="18" charset="0"/>
              </a:rPr>
              <a:t>1 </a:t>
            </a:r>
            <a:r>
              <a:rPr lang="en-US" dirty="0">
                <a:latin typeface="Times New Roman" panose="02020603050405020304" pitchFamily="18" charset="0"/>
              </a:rPr>
              <a:t>and </a:t>
            </a:r>
            <a:r>
              <a:rPr lang="en-US" i="1" dirty="0">
                <a:latin typeface="Times New Roman" panose="02020603050405020304" pitchFamily="18" charset="0"/>
              </a:rPr>
              <a:t>c</a:t>
            </a:r>
            <a:r>
              <a:rPr lang="en-US" sz="800" dirty="0">
                <a:latin typeface="Times New Roman" panose="02020603050405020304" pitchFamily="18" charset="0"/>
              </a:rPr>
              <a:t>2</a:t>
            </a:r>
            <a:endParaRPr lang="en-IN" dirty="0"/>
          </a:p>
          <a:p>
            <a:pPr algn="just"/>
            <a:r>
              <a:rPr lang="en-IN" b="1" dirty="0">
                <a:latin typeface="Times New Roman" panose="02020603050405020304" pitchFamily="18" charset="0"/>
              </a:rPr>
              <a:t>path</a:t>
            </a:r>
            <a:r>
              <a:rPr lang="en-IN" sz="800" i="1" dirty="0">
                <a:solidFill>
                  <a:srgbClr val="0000FF"/>
                </a:solidFill>
                <a:latin typeface="Times New Roman" panose="02020603050405020304" pitchFamily="18" charset="0"/>
              </a:rPr>
              <a:t> </a:t>
            </a:r>
            <a:r>
              <a:rPr lang="en-IN" b="1" dirty="0">
                <a:latin typeface="Times New Roman" panose="02020603050405020304" pitchFamily="18" charset="0"/>
              </a:rPr>
              <a:t>length based similarity</a:t>
            </a:r>
            <a:r>
              <a:rPr lang="en-IN" b="1" dirty="0" smtClean="0">
                <a:latin typeface="Times New Roman" panose="02020603050405020304" pitchFamily="18" charset="0"/>
              </a:rPr>
              <a:t>:</a:t>
            </a:r>
            <a:endParaRPr lang="en-IN" dirty="0"/>
          </a:p>
        </p:txBody>
      </p:sp>
      <p:pic>
        <p:nvPicPr>
          <p:cNvPr id="8" name="Picture 7"/>
          <p:cNvPicPr>
            <a:picLocks noChangeAspect="1"/>
          </p:cNvPicPr>
          <p:nvPr/>
        </p:nvPicPr>
        <p:blipFill>
          <a:blip r:embed="rId3"/>
          <a:stretch>
            <a:fillRect/>
          </a:stretch>
        </p:blipFill>
        <p:spPr>
          <a:xfrm>
            <a:off x="4873125" y="2756212"/>
            <a:ext cx="2381582" cy="304843"/>
          </a:xfrm>
          <a:prstGeom prst="rect">
            <a:avLst/>
          </a:prstGeom>
        </p:spPr>
      </p:pic>
      <p:sp>
        <p:nvSpPr>
          <p:cNvPr id="10" name="Rectangle 9"/>
          <p:cNvSpPr/>
          <p:nvPr/>
        </p:nvSpPr>
        <p:spPr>
          <a:xfrm>
            <a:off x="4080424" y="3190088"/>
            <a:ext cx="4572000" cy="523220"/>
          </a:xfrm>
          <a:prstGeom prst="rect">
            <a:avLst/>
          </a:prstGeom>
        </p:spPr>
        <p:txBody>
          <a:bodyPr>
            <a:spAutoFit/>
          </a:bodyPr>
          <a:lstStyle/>
          <a:p>
            <a:pPr algn="just"/>
            <a:r>
              <a:rPr lang="en-US" b="1" dirty="0">
                <a:latin typeface="Times New Roman" panose="02020603050405020304" pitchFamily="18" charset="0"/>
              </a:rPr>
              <a:t>word </a:t>
            </a:r>
            <a:r>
              <a:rPr lang="en-US" b="1" dirty="0" smtClean="0">
                <a:latin typeface="Times New Roman" panose="02020603050405020304" pitchFamily="18" charset="0"/>
              </a:rPr>
              <a:t>similarity </a:t>
            </a:r>
            <a:r>
              <a:rPr lang="en-US" dirty="0" smtClean="0">
                <a:latin typeface="Times New Roman" panose="02020603050405020304" pitchFamily="18" charset="0"/>
              </a:rPr>
              <a:t>based </a:t>
            </a:r>
            <a:r>
              <a:rPr lang="en-US" dirty="0">
                <a:latin typeface="Times New Roman" panose="02020603050405020304" pitchFamily="18" charset="0"/>
              </a:rPr>
              <a:t>on sense similarity we can define </a:t>
            </a:r>
            <a:r>
              <a:rPr lang="en-US" dirty="0" smtClean="0">
                <a:latin typeface="Times New Roman" panose="02020603050405020304" pitchFamily="18" charset="0"/>
              </a:rPr>
              <a:t>as </a:t>
            </a:r>
            <a:r>
              <a:rPr lang="en-US" dirty="0">
                <a:latin typeface="Times New Roman" panose="02020603050405020304" pitchFamily="18" charset="0"/>
              </a:rPr>
              <a:t>follows</a:t>
            </a:r>
            <a:endParaRPr lang="en-IN" dirty="0"/>
          </a:p>
        </p:txBody>
      </p:sp>
      <p:pic>
        <p:nvPicPr>
          <p:cNvPr id="11" name="Picture 10"/>
          <p:cNvPicPr>
            <a:picLocks noChangeAspect="1"/>
          </p:cNvPicPr>
          <p:nvPr/>
        </p:nvPicPr>
        <p:blipFill>
          <a:blip r:embed="rId4"/>
          <a:stretch>
            <a:fillRect/>
          </a:stretch>
        </p:blipFill>
        <p:spPr>
          <a:xfrm>
            <a:off x="4638201" y="3768933"/>
            <a:ext cx="3519335" cy="574076"/>
          </a:xfrm>
          <a:prstGeom prst="rect">
            <a:avLst/>
          </a:prstGeom>
        </p:spPr>
      </p:pic>
      <p:sp>
        <p:nvSpPr>
          <p:cNvPr id="12" name="Rectangle 11"/>
          <p:cNvSpPr/>
          <p:nvPr/>
        </p:nvSpPr>
        <p:spPr>
          <a:xfrm>
            <a:off x="4307306" y="4400190"/>
            <a:ext cx="4572000" cy="523220"/>
          </a:xfrm>
          <a:prstGeom prst="rect">
            <a:avLst/>
          </a:prstGeom>
        </p:spPr>
        <p:txBody>
          <a:bodyPr>
            <a:spAutoFit/>
          </a:bodyPr>
          <a:lstStyle/>
          <a:p>
            <a:r>
              <a:rPr lang="en-US" dirty="0">
                <a:latin typeface="Times New Roman" panose="02020603050405020304" pitchFamily="18" charset="0"/>
              </a:rPr>
              <a:t>the pair of senses for the two words that results in maximum sense similarity</a:t>
            </a:r>
            <a:endParaRPr lang="en-IN" dirty="0"/>
          </a:p>
        </p:txBody>
      </p:sp>
    </p:spTree>
    <p:extLst>
      <p:ext uri="{BB962C8B-B14F-4D97-AF65-F5344CB8AC3E}">
        <p14:creationId xmlns:p14="http://schemas.microsoft.com/office/powerpoint/2010/main" val="33765932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BAD3E-731A-15C7-164D-7F077BF040D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2407E4-D522-7162-6D34-4240442486F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64</a:t>
            </a:fld>
            <a:endParaRPr lang="en-IN"/>
          </a:p>
        </p:txBody>
      </p:sp>
      <p:sp>
        <p:nvSpPr>
          <p:cNvPr id="5" name="Google Shape;293;p25">
            <a:extLst>
              <a:ext uri="{FF2B5EF4-FFF2-40B4-BE49-F238E27FC236}">
                <a16:creationId xmlns:a16="http://schemas.microsoft.com/office/drawing/2014/main" id="{CF4B79F5-F54B-421C-992F-32E91F15913E}"/>
              </a:ext>
            </a:extLst>
          </p:cNvPr>
          <p:cNvSpPr txBox="1">
            <a:spLocks/>
          </p:cNvSpPr>
          <p:nvPr/>
        </p:nvSpPr>
        <p:spPr>
          <a:xfrm>
            <a:off x="213686" y="231944"/>
            <a:ext cx="7943850" cy="5143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000"/>
            </a:pPr>
            <a:r>
              <a:rPr lang="en-IN" sz="2000" b="1" dirty="0"/>
              <a:t>Word Sense </a:t>
            </a:r>
            <a:r>
              <a:rPr lang="en-IN" sz="2000" b="1" dirty="0" smtClean="0"/>
              <a:t>Similarity – Thesaurus based second approach</a:t>
            </a:r>
            <a:endParaRPr lang="en-IN" sz="2000" dirty="0"/>
          </a:p>
        </p:txBody>
      </p:sp>
      <p:sp>
        <p:nvSpPr>
          <p:cNvPr id="3" name="Rectangle 2"/>
          <p:cNvSpPr/>
          <p:nvPr/>
        </p:nvSpPr>
        <p:spPr>
          <a:xfrm>
            <a:off x="3112038" y="723545"/>
            <a:ext cx="5345548" cy="738664"/>
          </a:xfrm>
          <a:prstGeom prst="rect">
            <a:avLst/>
          </a:prstGeom>
        </p:spPr>
        <p:txBody>
          <a:bodyPr wrap="square">
            <a:spAutoFit/>
          </a:bodyPr>
          <a:lstStyle/>
          <a:p>
            <a:pPr algn="just"/>
            <a:r>
              <a:rPr lang="en-US" b="1" dirty="0"/>
              <a:t>content word similarity </a:t>
            </a:r>
            <a:r>
              <a:rPr lang="en-US" dirty="0"/>
              <a:t>algorithms still </a:t>
            </a:r>
            <a:r>
              <a:rPr lang="en-US" dirty="0" smtClean="0"/>
              <a:t>rely on the structure of the thesaurus, but also add probabilistic information derived from a corpus</a:t>
            </a:r>
            <a:endParaRPr lang="en-IN" dirty="0"/>
          </a:p>
        </p:txBody>
      </p:sp>
      <p:sp>
        <p:nvSpPr>
          <p:cNvPr id="10" name="Rectangle 9"/>
          <p:cNvSpPr/>
          <p:nvPr/>
        </p:nvSpPr>
        <p:spPr>
          <a:xfrm>
            <a:off x="3042950" y="2101226"/>
            <a:ext cx="5998691" cy="430887"/>
          </a:xfrm>
          <a:prstGeom prst="rect">
            <a:avLst/>
          </a:prstGeom>
        </p:spPr>
        <p:txBody>
          <a:bodyPr wrap="square">
            <a:spAutoFit/>
          </a:bodyPr>
          <a:lstStyle/>
          <a:p>
            <a:pPr algn="just"/>
            <a:r>
              <a:rPr lang="en-US" sz="1100" dirty="0" smtClean="0"/>
              <a:t>Where words(c) is the set of </a:t>
            </a:r>
            <a:r>
              <a:rPr lang="en-US" sz="1100" dirty="0"/>
              <a:t>words subsumed by concept </a:t>
            </a:r>
            <a:r>
              <a:rPr lang="en-US" sz="1100" i="1" dirty="0"/>
              <a:t>c</a:t>
            </a:r>
            <a:r>
              <a:rPr lang="en-US" sz="1100" dirty="0"/>
              <a:t>, and </a:t>
            </a:r>
            <a:r>
              <a:rPr lang="en-US" sz="1100" i="1" dirty="0"/>
              <a:t>N </a:t>
            </a:r>
            <a:r>
              <a:rPr lang="en-US" sz="1100" dirty="0"/>
              <a:t>is the total </a:t>
            </a:r>
            <a:r>
              <a:rPr lang="en-US" sz="1100" dirty="0" smtClean="0"/>
              <a:t>number of </a:t>
            </a:r>
            <a:r>
              <a:rPr lang="en-US" sz="1100" dirty="0"/>
              <a:t>words in the corpus that are also present in the thesaurus.</a:t>
            </a:r>
            <a:endParaRPr lang="en-IN" sz="1100" dirty="0"/>
          </a:p>
        </p:txBody>
      </p:sp>
      <p:pic>
        <p:nvPicPr>
          <p:cNvPr id="6" name="Picture 5"/>
          <p:cNvPicPr>
            <a:picLocks noChangeAspect="1"/>
          </p:cNvPicPr>
          <p:nvPr/>
        </p:nvPicPr>
        <p:blipFill rotWithShape="1">
          <a:blip r:embed="rId2"/>
          <a:srcRect l="7355" t="-406" r="9184"/>
          <a:stretch/>
        </p:blipFill>
        <p:spPr>
          <a:xfrm>
            <a:off x="213686" y="947341"/>
            <a:ext cx="2708860" cy="1742237"/>
          </a:xfrm>
          <a:prstGeom prst="rect">
            <a:avLst/>
          </a:prstGeom>
          <a:ln w="3175">
            <a:solidFill>
              <a:schemeClr val="tx1"/>
            </a:solidFill>
          </a:ln>
        </p:spPr>
      </p:pic>
      <p:pic>
        <p:nvPicPr>
          <p:cNvPr id="7" name="Picture 6"/>
          <p:cNvPicPr>
            <a:picLocks noChangeAspect="1"/>
          </p:cNvPicPr>
          <p:nvPr/>
        </p:nvPicPr>
        <p:blipFill>
          <a:blip r:embed="rId3"/>
          <a:stretch>
            <a:fillRect/>
          </a:stretch>
        </p:blipFill>
        <p:spPr>
          <a:xfrm>
            <a:off x="3936704" y="1653489"/>
            <a:ext cx="1848108" cy="447737"/>
          </a:xfrm>
          <a:prstGeom prst="rect">
            <a:avLst/>
          </a:prstGeom>
        </p:spPr>
      </p:pic>
      <p:pic>
        <p:nvPicPr>
          <p:cNvPr id="9" name="Picture 8"/>
          <p:cNvPicPr>
            <a:picLocks noChangeAspect="1"/>
          </p:cNvPicPr>
          <p:nvPr/>
        </p:nvPicPr>
        <p:blipFill>
          <a:blip r:embed="rId4"/>
          <a:stretch>
            <a:fillRect/>
          </a:stretch>
        </p:blipFill>
        <p:spPr>
          <a:xfrm>
            <a:off x="3049486" y="2705987"/>
            <a:ext cx="3371600" cy="2362115"/>
          </a:xfrm>
          <a:prstGeom prst="rect">
            <a:avLst/>
          </a:prstGeom>
        </p:spPr>
      </p:pic>
      <p:sp>
        <p:nvSpPr>
          <p:cNvPr id="12" name="Rectangle 11"/>
          <p:cNvSpPr/>
          <p:nvPr/>
        </p:nvSpPr>
        <p:spPr>
          <a:xfrm>
            <a:off x="6555492" y="3816619"/>
            <a:ext cx="2389128" cy="1169551"/>
          </a:xfrm>
          <a:prstGeom prst="rect">
            <a:avLst/>
          </a:prstGeom>
        </p:spPr>
        <p:txBody>
          <a:bodyPr wrap="square">
            <a:spAutoFit/>
          </a:bodyPr>
          <a:lstStyle/>
          <a:p>
            <a:pPr algn="just"/>
            <a:r>
              <a:rPr lang="en-US" b="1" dirty="0" smtClean="0">
                <a:latin typeface="Times New Roman" panose="02020603050405020304" pitchFamily="18" charset="0"/>
              </a:rPr>
              <a:t>Lin’s Similarity: </a:t>
            </a:r>
          </a:p>
          <a:p>
            <a:pPr algn="just"/>
            <a:r>
              <a:rPr lang="en-US" dirty="0" smtClean="0">
                <a:latin typeface="Times New Roman" panose="02020603050405020304" pitchFamily="18" charset="0"/>
              </a:rPr>
              <a:t>the information </a:t>
            </a:r>
            <a:r>
              <a:rPr lang="en-US" dirty="0">
                <a:latin typeface="Times New Roman" panose="02020603050405020304" pitchFamily="18" charset="0"/>
              </a:rPr>
              <a:t>in </a:t>
            </a:r>
            <a:r>
              <a:rPr lang="en-US" dirty="0" smtClean="0">
                <a:latin typeface="Times New Roman" panose="02020603050405020304" pitchFamily="18" charset="0"/>
              </a:rPr>
              <a:t>common between </a:t>
            </a:r>
            <a:r>
              <a:rPr lang="en-US" dirty="0">
                <a:latin typeface="Times New Roman" panose="02020603050405020304" pitchFamily="18" charset="0"/>
              </a:rPr>
              <a:t>two concepts is </a:t>
            </a:r>
            <a:r>
              <a:rPr lang="en-US" dirty="0" smtClean="0">
                <a:latin typeface="Times New Roman" panose="02020603050405020304" pitchFamily="18" charset="0"/>
              </a:rPr>
              <a:t>twice the </a:t>
            </a:r>
            <a:r>
              <a:rPr lang="en-US" dirty="0">
                <a:latin typeface="Times New Roman" panose="02020603050405020304" pitchFamily="18" charset="0"/>
              </a:rPr>
              <a:t>information in the </a:t>
            </a:r>
            <a:r>
              <a:rPr lang="en-US" dirty="0" smtClean="0">
                <a:latin typeface="Times New Roman" panose="02020603050405020304" pitchFamily="18" charset="0"/>
              </a:rPr>
              <a:t>lowest common </a:t>
            </a:r>
            <a:r>
              <a:rPr lang="en-US" dirty="0" err="1">
                <a:latin typeface="Times New Roman" panose="02020603050405020304" pitchFamily="18" charset="0"/>
              </a:rPr>
              <a:t>subsumer</a:t>
            </a:r>
            <a:r>
              <a:rPr lang="en-US" dirty="0">
                <a:latin typeface="Times New Roman" panose="02020603050405020304" pitchFamily="18" charset="0"/>
              </a:rPr>
              <a:t> LCS</a:t>
            </a:r>
            <a:r>
              <a:rPr lang="en-US" dirty="0">
                <a:latin typeface="CMR10"/>
              </a:rPr>
              <a:t>(</a:t>
            </a:r>
            <a:r>
              <a:rPr lang="en-US" i="1" dirty="0">
                <a:latin typeface="Times New Roman" panose="02020603050405020304" pitchFamily="18" charset="0"/>
              </a:rPr>
              <a:t>c</a:t>
            </a:r>
            <a:r>
              <a:rPr lang="en-US" sz="800" dirty="0">
                <a:latin typeface="Times New Roman" panose="02020603050405020304" pitchFamily="18" charset="0"/>
              </a:rPr>
              <a:t>1</a:t>
            </a:r>
            <a:r>
              <a:rPr lang="en-US" dirty="0">
                <a:latin typeface="CMMI10"/>
              </a:rPr>
              <a:t>,</a:t>
            </a:r>
            <a:r>
              <a:rPr lang="en-US" i="1" dirty="0">
                <a:latin typeface="Times New Roman" panose="02020603050405020304" pitchFamily="18" charset="0"/>
              </a:rPr>
              <a:t>c</a:t>
            </a:r>
            <a:r>
              <a:rPr lang="en-US" sz="800" dirty="0">
                <a:latin typeface="Times New Roman" panose="02020603050405020304" pitchFamily="18" charset="0"/>
              </a:rPr>
              <a:t>2</a:t>
            </a:r>
            <a:r>
              <a:rPr lang="en-US" dirty="0">
                <a:latin typeface="CMR10"/>
              </a:rPr>
              <a:t>)</a:t>
            </a:r>
            <a:r>
              <a:rPr lang="en-US" dirty="0">
                <a:latin typeface="Times New Roman" panose="02020603050405020304" pitchFamily="18" charset="0"/>
              </a:rPr>
              <a:t>.</a:t>
            </a:r>
            <a:endParaRPr lang="en-IN" dirty="0"/>
          </a:p>
        </p:txBody>
      </p:sp>
      <p:cxnSp>
        <p:nvCxnSpPr>
          <p:cNvPr id="14" name="Straight Arrow Connector 13"/>
          <p:cNvCxnSpPr/>
          <p:nvPr/>
        </p:nvCxnSpPr>
        <p:spPr>
          <a:xfrm flipH="1" flipV="1">
            <a:off x="5995164" y="4716379"/>
            <a:ext cx="55689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328461" y="3041879"/>
            <a:ext cx="1887239" cy="577081"/>
          </a:xfrm>
          <a:prstGeom prst="rect">
            <a:avLst/>
          </a:prstGeom>
        </p:spPr>
        <p:txBody>
          <a:bodyPr wrap="square">
            <a:spAutoFit/>
          </a:bodyPr>
          <a:lstStyle/>
          <a:p>
            <a:pPr algn="just"/>
            <a:r>
              <a:rPr lang="en-US" sz="1050" dirty="0">
                <a:latin typeface="Times New Roman" panose="02020603050405020304" pitchFamily="18" charset="0"/>
              </a:rPr>
              <a:t>fragment of the WordNet concept </a:t>
            </a:r>
            <a:r>
              <a:rPr lang="en-US" sz="1050" dirty="0" smtClean="0">
                <a:latin typeface="Times New Roman" panose="02020603050405020304" pitchFamily="18" charset="0"/>
              </a:rPr>
              <a:t>hierarchy augmented with </a:t>
            </a:r>
            <a:r>
              <a:rPr lang="en-US" sz="1050" dirty="0">
                <a:latin typeface="Times New Roman" panose="02020603050405020304" pitchFamily="18" charset="0"/>
              </a:rPr>
              <a:t>the probabilities </a:t>
            </a:r>
            <a:r>
              <a:rPr lang="en-US" sz="1050" i="1" dirty="0">
                <a:latin typeface="Times New Roman" panose="02020603050405020304" pitchFamily="18" charset="0"/>
              </a:rPr>
              <a:t>P</a:t>
            </a:r>
            <a:r>
              <a:rPr lang="en-US" sz="1050" dirty="0">
                <a:latin typeface="CMR10"/>
              </a:rPr>
              <a:t>(</a:t>
            </a:r>
            <a:r>
              <a:rPr lang="en-US" sz="1050" i="1" dirty="0">
                <a:latin typeface="Times New Roman" panose="02020603050405020304" pitchFamily="18" charset="0"/>
              </a:rPr>
              <a:t>c</a:t>
            </a:r>
            <a:r>
              <a:rPr lang="en-US" sz="1050" dirty="0">
                <a:latin typeface="CMR10"/>
              </a:rPr>
              <a:t>)</a:t>
            </a:r>
            <a:endParaRPr lang="en-IN" sz="1050" dirty="0"/>
          </a:p>
        </p:txBody>
      </p:sp>
      <p:cxnSp>
        <p:nvCxnSpPr>
          <p:cNvPr id="20" name="Straight Arrow Connector 19"/>
          <p:cNvCxnSpPr/>
          <p:nvPr/>
        </p:nvCxnSpPr>
        <p:spPr>
          <a:xfrm flipV="1">
            <a:off x="1278955" y="2705987"/>
            <a:ext cx="0" cy="300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19553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65</a:t>
            </a:fld>
            <a:endParaRPr lang="en-IN"/>
          </a:p>
        </p:txBody>
      </p:sp>
      <p:pic>
        <p:nvPicPr>
          <p:cNvPr id="5" name="Picture 4"/>
          <p:cNvPicPr>
            <a:picLocks noChangeAspect="1"/>
          </p:cNvPicPr>
          <p:nvPr/>
        </p:nvPicPr>
        <p:blipFill>
          <a:blip r:embed="rId2"/>
          <a:stretch>
            <a:fillRect/>
          </a:stretch>
        </p:blipFill>
        <p:spPr>
          <a:xfrm>
            <a:off x="365890" y="864133"/>
            <a:ext cx="8440328" cy="3477110"/>
          </a:xfrm>
          <a:prstGeom prst="rect">
            <a:avLst/>
          </a:prstGeom>
        </p:spPr>
      </p:pic>
      <p:sp>
        <p:nvSpPr>
          <p:cNvPr id="6" name="Google Shape;293;p25">
            <a:extLst>
              <a:ext uri="{FF2B5EF4-FFF2-40B4-BE49-F238E27FC236}">
                <a16:creationId xmlns:a16="http://schemas.microsoft.com/office/drawing/2014/main" id="{CF4B79F5-F54B-421C-992F-32E91F15913E}"/>
              </a:ext>
            </a:extLst>
          </p:cNvPr>
          <p:cNvSpPr txBox="1">
            <a:spLocks/>
          </p:cNvSpPr>
          <p:nvPr/>
        </p:nvSpPr>
        <p:spPr>
          <a:xfrm>
            <a:off x="213686" y="231944"/>
            <a:ext cx="7943850" cy="5143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000"/>
            </a:pPr>
            <a:r>
              <a:rPr lang="en-IN" sz="2000" b="1" dirty="0"/>
              <a:t>Word Sense </a:t>
            </a:r>
            <a:r>
              <a:rPr lang="en-IN" sz="2000" b="1" dirty="0" smtClean="0"/>
              <a:t>Similarity – Thesaurus based second approach</a:t>
            </a:r>
            <a:endParaRPr lang="en-IN" sz="2000" dirty="0"/>
          </a:p>
        </p:txBody>
      </p:sp>
    </p:spTree>
    <p:extLst>
      <p:ext uri="{BB962C8B-B14F-4D97-AF65-F5344CB8AC3E}">
        <p14:creationId xmlns:p14="http://schemas.microsoft.com/office/powerpoint/2010/main" val="31731570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EC8E1-8640-3207-FFB1-50E898D7940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9DC9DE-4560-49ED-7CE9-1BD71E9902D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66</a:t>
            </a:fld>
            <a:endParaRPr lang="en-IN"/>
          </a:p>
        </p:txBody>
      </p:sp>
      <p:sp>
        <p:nvSpPr>
          <p:cNvPr id="5" name="Google Shape;293;p25">
            <a:extLst>
              <a:ext uri="{FF2B5EF4-FFF2-40B4-BE49-F238E27FC236}">
                <a16:creationId xmlns:a16="http://schemas.microsoft.com/office/drawing/2014/main" id="{AA23BF35-C12B-7C52-6C1B-B98AA2E2969D}"/>
              </a:ext>
            </a:extLst>
          </p:cNvPr>
          <p:cNvSpPr txBox="1">
            <a:spLocks/>
          </p:cNvSpPr>
          <p:nvPr/>
        </p:nvSpPr>
        <p:spPr>
          <a:xfrm>
            <a:off x="667448" y="186684"/>
            <a:ext cx="7943850" cy="5143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000"/>
            </a:pPr>
            <a:r>
              <a:rPr lang="en-IN" sz="2000" b="1" dirty="0"/>
              <a:t>Word Sense </a:t>
            </a:r>
            <a:r>
              <a:rPr lang="en-IN" sz="2000" b="1" dirty="0" smtClean="0"/>
              <a:t>Similarity – distributional methods </a:t>
            </a:r>
            <a:endParaRPr lang="en-IN" sz="2000" dirty="0"/>
          </a:p>
        </p:txBody>
      </p:sp>
      <p:sp>
        <p:nvSpPr>
          <p:cNvPr id="7" name="TextBox 6">
            <a:extLst>
              <a:ext uri="{FF2B5EF4-FFF2-40B4-BE49-F238E27FC236}">
                <a16:creationId xmlns:a16="http://schemas.microsoft.com/office/drawing/2014/main" id="{67D5B465-7DAF-74FE-3745-29E6835AF36A}"/>
              </a:ext>
            </a:extLst>
          </p:cNvPr>
          <p:cNvSpPr txBox="1"/>
          <p:nvPr/>
        </p:nvSpPr>
        <p:spPr>
          <a:xfrm>
            <a:off x="667448" y="701034"/>
            <a:ext cx="8260552" cy="3270126"/>
          </a:xfrm>
          <a:prstGeom prst="rect">
            <a:avLst/>
          </a:prstGeom>
          <a:noFill/>
        </p:spPr>
        <p:txBody>
          <a:bodyPr wrap="square">
            <a:spAutoFit/>
          </a:bodyPr>
          <a:lstStyle/>
          <a:p>
            <a:pPr algn="just">
              <a:spcAft>
                <a:spcPts val="1500"/>
              </a:spcAft>
            </a:pPr>
            <a:r>
              <a:rPr lang="en-US" b="1" i="0" dirty="0">
                <a:solidFill>
                  <a:srgbClr val="008000"/>
                </a:solidFill>
                <a:effectLst/>
                <a:latin typeface="Inter var"/>
              </a:rPr>
              <a:t>III. Distributional Methods for Word Similarity</a:t>
            </a:r>
          </a:p>
          <a:p>
            <a:pPr algn="just">
              <a:lnSpc>
                <a:spcPct val="150000"/>
              </a:lnSpc>
            </a:pPr>
            <a:r>
              <a:rPr lang="en-US" sz="1200" dirty="0">
                <a:solidFill>
                  <a:srgbClr val="374151"/>
                </a:solidFill>
                <a:latin typeface="Inter var"/>
              </a:rPr>
              <a:t>Distributional methods for word similarity are based on the distributional hypothesis, which states that words with similar meanings tend to occur in similar contexts. Here is a step-by-step walkthrough of distributional methods for word similarity:</a:t>
            </a:r>
          </a:p>
          <a:p>
            <a:pPr algn="just">
              <a:lnSpc>
                <a:spcPct val="150000"/>
              </a:lnSpc>
              <a:buFont typeface="+mj-lt"/>
              <a:buAutoNum type="arabicPeriod"/>
            </a:pPr>
            <a:r>
              <a:rPr lang="en-US" sz="1200" b="1" dirty="0">
                <a:solidFill>
                  <a:srgbClr val="374151"/>
                </a:solidFill>
                <a:latin typeface="Inter var"/>
              </a:rPr>
              <a:t>Building word vectors</a:t>
            </a:r>
            <a:r>
              <a:rPr lang="en-US" sz="1200" dirty="0">
                <a:solidFill>
                  <a:srgbClr val="374151"/>
                </a:solidFill>
                <a:latin typeface="Inter var"/>
              </a:rPr>
              <a:t>: The first step is to represent words as high-dimensional vectors based on their co-occurrence patterns in a large corpus.</a:t>
            </a:r>
          </a:p>
          <a:p>
            <a:pPr algn="just">
              <a:lnSpc>
                <a:spcPct val="150000"/>
              </a:lnSpc>
              <a:buFont typeface="+mj-lt"/>
              <a:buAutoNum type="arabicPeriod"/>
            </a:pPr>
            <a:r>
              <a:rPr lang="en-US" sz="1200" b="1" dirty="0">
                <a:solidFill>
                  <a:srgbClr val="374151"/>
                </a:solidFill>
                <a:latin typeface="Inter var"/>
              </a:rPr>
              <a:t>Calculating word similarity using distributional methods</a:t>
            </a:r>
            <a:r>
              <a:rPr lang="en-US" sz="1200" dirty="0">
                <a:solidFill>
                  <a:srgbClr val="374151"/>
                </a:solidFill>
                <a:latin typeface="Inter var"/>
              </a:rPr>
              <a:t>: Once the word vectors are constructed, we can measure the similarity between two words by calculating the cosine similarity between their vectors.</a:t>
            </a:r>
          </a:p>
          <a:p>
            <a:pPr algn="just">
              <a:lnSpc>
                <a:spcPct val="150000"/>
              </a:lnSpc>
            </a:pPr>
            <a:r>
              <a:rPr lang="en-US" sz="1200" dirty="0">
                <a:solidFill>
                  <a:srgbClr val="374151"/>
                </a:solidFill>
                <a:latin typeface="Inter var"/>
              </a:rPr>
              <a:t>Distributional methods have been widely used in natural language processing tasks such as word sense disambiguation, sentiment analysis, and document clustering. However, they may struggle with capturing rare or context-dependent word meanings</a:t>
            </a:r>
            <a:r>
              <a:rPr lang="en-US" sz="1200" dirty="0" smtClean="0">
                <a:solidFill>
                  <a:srgbClr val="374151"/>
                </a:solidFill>
                <a:latin typeface="Inter var"/>
              </a:rPr>
              <a:t>.</a:t>
            </a:r>
            <a:endParaRPr lang="en-US" sz="1200" dirty="0">
              <a:solidFill>
                <a:srgbClr val="374151"/>
              </a:solidFill>
              <a:latin typeface="Inter var"/>
            </a:endParaRPr>
          </a:p>
        </p:txBody>
      </p:sp>
    </p:spTree>
    <p:extLst>
      <p:ext uri="{BB962C8B-B14F-4D97-AF65-F5344CB8AC3E}">
        <p14:creationId xmlns:p14="http://schemas.microsoft.com/office/powerpoint/2010/main" val="12636550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67</a:t>
            </a:fld>
            <a:endParaRPr lang="en-IN"/>
          </a:p>
        </p:txBody>
      </p:sp>
      <p:sp>
        <p:nvSpPr>
          <p:cNvPr id="5" name="Google Shape;293;p25">
            <a:extLst>
              <a:ext uri="{FF2B5EF4-FFF2-40B4-BE49-F238E27FC236}">
                <a16:creationId xmlns:a16="http://schemas.microsoft.com/office/drawing/2014/main" id="{AA23BF35-C12B-7C52-6C1B-B98AA2E2969D}"/>
              </a:ext>
            </a:extLst>
          </p:cNvPr>
          <p:cNvSpPr txBox="1">
            <a:spLocks/>
          </p:cNvSpPr>
          <p:nvPr/>
        </p:nvSpPr>
        <p:spPr>
          <a:xfrm>
            <a:off x="303063" y="289812"/>
            <a:ext cx="7943850" cy="5143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000"/>
            </a:pPr>
            <a:r>
              <a:rPr lang="en-IN" sz="2000" b="1" dirty="0"/>
              <a:t>Word Sense </a:t>
            </a:r>
            <a:r>
              <a:rPr lang="en-IN" sz="2000" b="1" dirty="0" smtClean="0"/>
              <a:t>Similarity – distributional methods </a:t>
            </a:r>
            <a:endParaRPr lang="en-IN" sz="2000" dirty="0"/>
          </a:p>
        </p:txBody>
      </p:sp>
      <p:pic>
        <p:nvPicPr>
          <p:cNvPr id="6" name="Picture 5"/>
          <p:cNvPicPr>
            <a:picLocks noChangeAspect="1"/>
          </p:cNvPicPr>
          <p:nvPr/>
        </p:nvPicPr>
        <p:blipFill>
          <a:blip r:embed="rId2"/>
          <a:stretch>
            <a:fillRect/>
          </a:stretch>
        </p:blipFill>
        <p:spPr>
          <a:xfrm>
            <a:off x="518085" y="804162"/>
            <a:ext cx="4486031" cy="3841486"/>
          </a:xfrm>
          <a:prstGeom prst="rect">
            <a:avLst/>
          </a:prstGeom>
        </p:spPr>
      </p:pic>
    </p:spTree>
    <p:extLst>
      <p:ext uri="{BB962C8B-B14F-4D97-AF65-F5344CB8AC3E}">
        <p14:creationId xmlns:p14="http://schemas.microsoft.com/office/powerpoint/2010/main" val="10401156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8E72D-1A3B-48CD-D2EE-9883839A6B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9E929-7810-9C35-BE07-A14410CE8135}"/>
              </a:ext>
            </a:extLst>
          </p:cNvPr>
          <p:cNvSpPr>
            <a:spLocks noGrp="1"/>
          </p:cNvSpPr>
          <p:nvPr>
            <p:ph type="ctrTitle"/>
          </p:nvPr>
        </p:nvSpPr>
        <p:spPr/>
        <p:txBody>
          <a:bodyPr/>
          <a:lstStyle/>
          <a:p>
            <a:r>
              <a:rPr lang="en-IN" dirty="0"/>
              <a:t>WSD</a:t>
            </a:r>
          </a:p>
        </p:txBody>
      </p:sp>
      <p:sp>
        <p:nvSpPr>
          <p:cNvPr id="3" name="Subtitle 2">
            <a:extLst>
              <a:ext uri="{FF2B5EF4-FFF2-40B4-BE49-F238E27FC236}">
                <a16:creationId xmlns:a16="http://schemas.microsoft.com/office/drawing/2014/main" id="{BEE939CA-71D7-9E45-2079-1C1C29B1CBE2}"/>
              </a:ext>
            </a:extLst>
          </p:cNvPr>
          <p:cNvSpPr>
            <a:spLocks noGrp="1"/>
          </p:cNvSpPr>
          <p:nvPr>
            <p:ph type="subTitle" idx="1"/>
          </p:nvPr>
        </p:nvSpPr>
        <p:spPr/>
        <p:txBody>
          <a:bodyPr/>
          <a:lstStyle/>
          <a:p>
            <a:r>
              <a:rPr lang="en-IN" dirty="0" smtClean="0"/>
              <a:t>UNSUPERVISED</a:t>
            </a:r>
            <a:r>
              <a:rPr lang="en-IN" dirty="0"/>
              <a:t> </a:t>
            </a:r>
            <a:r>
              <a:rPr lang="en-IN" dirty="0" smtClean="0"/>
              <a:t>APPROACHES – Discovering Word Senses</a:t>
            </a:r>
            <a:endParaRPr lang="en-IN" dirty="0"/>
          </a:p>
        </p:txBody>
      </p:sp>
      <p:sp>
        <p:nvSpPr>
          <p:cNvPr id="4" name="Slide Number Placeholder 3">
            <a:extLst>
              <a:ext uri="{FF2B5EF4-FFF2-40B4-BE49-F238E27FC236}">
                <a16:creationId xmlns:a16="http://schemas.microsoft.com/office/drawing/2014/main" id="{50D95974-9DB9-0D59-96BB-AB19A986784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68</a:t>
            </a:fld>
            <a:endParaRPr lang="en-IN"/>
          </a:p>
        </p:txBody>
      </p:sp>
    </p:spTree>
    <p:extLst>
      <p:ext uri="{BB962C8B-B14F-4D97-AF65-F5344CB8AC3E}">
        <p14:creationId xmlns:p14="http://schemas.microsoft.com/office/powerpoint/2010/main" val="17237845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436574" y="760136"/>
            <a:ext cx="8605067" cy="4383363"/>
          </a:xfrm>
        </p:spPr>
        <p:txBody>
          <a:bodyPr>
            <a:normAutofit fontScale="70000" lnSpcReduction="20000"/>
          </a:bodyPr>
          <a:lstStyle/>
          <a:p>
            <a:endParaRPr lang="en-US" dirty="0" smtClean="0"/>
          </a:p>
          <a:p>
            <a:endParaRPr lang="en-US" dirty="0"/>
          </a:p>
          <a:p>
            <a:pPr marL="0" indent="0">
              <a:buNone/>
            </a:pPr>
            <a:r>
              <a:rPr lang="en-US" dirty="0" smtClean="0"/>
              <a:t>Let’s </a:t>
            </a:r>
            <a:r>
              <a:rPr lang="en-US" dirty="0"/>
              <a:t>see how we use these context vectors (whether first-order or second-order) </a:t>
            </a:r>
            <a:r>
              <a:rPr lang="en-US" dirty="0" smtClean="0"/>
              <a:t>in unsupervised </a:t>
            </a:r>
            <a:r>
              <a:rPr lang="en-US" dirty="0"/>
              <a:t>sense disambiguation of a word </a:t>
            </a:r>
            <a:r>
              <a:rPr lang="en-US" i="1" dirty="0"/>
              <a:t>w</a:t>
            </a:r>
            <a:r>
              <a:rPr lang="en-US" dirty="0"/>
              <a:t>. </a:t>
            </a:r>
            <a:endParaRPr lang="en-US" dirty="0" smtClean="0"/>
          </a:p>
          <a:p>
            <a:pPr marL="0" indent="0">
              <a:buNone/>
            </a:pPr>
            <a:r>
              <a:rPr lang="en-US" dirty="0" smtClean="0"/>
              <a:t>In </a:t>
            </a:r>
            <a:r>
              <a:rPr lang="en-US" dirty="0"/>
              <a:t>training, we’ll need only 3 steps:</a:t>
            </a:r>
          </a:p>
          <a:p>
            <a:pPr marL="0" indent="0">
              <a:buNone/>
            </a:pPr>
            <a:r>
              <a:rPr lang="en-US" dirty="0"/>
              <a:t>1. For each token </a:t>
            </a:r>
            <a:r>
              <a:rPr lang="en-US" i="1" dirty="0" err="1"/>
              <a:t>wi</a:t>
            </a:r>
            <a:r>
              <a:rPr lang="en-US" i="1" dirty="0"/>
              <a:t> </a:t>
            </a:r>
            <a:r>
              <a:rPr lang="en-US" dirty="0"/>
              <a:t>of word </a:t>
            </a:r>
            <a:r>
              <a:rPr lang="en-US" i="1" dirty="0"/>
              <a:t>w </a:t>
            </a:r>
            <a:r>
              <a:rPr lang="en-US" dirty="0"/>
              <a:t>in a corpus, compute a context </a:t>
            </a:r>
            <a:r>
              <a:rPr lang="en-US" dirty="0" smtClean="0"/>
              <a:t>vector  .</a:t>
            </a:r>
            <a:endParaRPr lang="en-US" dirty="0"/>
          </a:p>
          <a:p>
            <a:pPr marL="0" indent="0">
              <a:buNone/>
            </a:pPr>
            <a:r>
              <a:rPr lang="en-US" dirty="0"/>
              <a:t>2. Use a </a:t>
            </a:r>
            <a:r>
              <a:rPr lang="en-US" b="1" dirty="0"/>
              <a:t>clustering algorithm </a:t>
            </a:r>
            <a:r>
              <a:rPr lang="en-US" dirty="0"/>
              <a:t>to </a:t>
            </a:r>
            <a:r>
              <a:rPr lang="en-US" b="1" dirty="0"/>
              <a:t>cluster </a:t>
            </a:r>
            <a:r>
              <a:rPr lang="en-US" dirty="0"/>
              <a:t>these word token context </a:t>
            </a:r>
            <a:r>
              <a:rPr lang="en-US" dirty="0" smtClean="0"/>
              <a:t>vectors      into </a:t>
            </a:r>
            <a:r>
              <a:rPr lang="en-US" dirty="0"/>
              <a:t>a</a:t>
            </a:r>
          </a:p>
          <a:p>
            <a:pPr marL="0" indent="0">
              <a:buNone/>
            </a:pPr>
            <a:r>
              <a:rPr lang="en-US" dirty="0"/>
              <a:t>predefined number of groups or clusters. Each cluster defines a sense of </a:t>
            </a:r>
            <a:r>
              <a:rPr lang="en-US" i="1" dirty="0"/>
              <a:t>w</a:t>
            </a:r>
            <a:r>
              <a:rPr lang="en-US" dirty="0"/>
              <a:t>.</a:t>
            </a:r>
          </a:p>
          <a:p>
            <a:pPr marL="0" indent="0">
              <a:buNone/>
            </a:pPr>
            <a:r>
              <a:rPr lang="en-US" dirty="0"/>
              <a:t>3. Compute the </a:t>
            </a:r>
            <a:r>
              <a:rPr lang="en-US" b="1" dirty="0"/>
              <a:t>vector centroid </a:t>
            </a:r>
            <a:r>
              <a:rPr lang="en-US" dirty="0"/>
              <a:t>of each cluster. Each vector </a:t>
            </a:r>
            <a:r>
              <a:rPr lang="en-US" dirty="0" smtClean="0"/>
              <a:t>centroid       is </a:t>
            </a:r>
            <a:r>
              <a:rPr lang="en-US" dirty="0"/>
              <a:t>a </a:t>
            </a:r>
            <a:r>
              <a:rPr lang="en-US" b="1" dirty="0" smtClean="0"/>
              <a:t>sense vector </a:t>
            </a:r>
            <a:r>
              <a:rPr lang="en-US" dirty="0"/>
              <a:t>representing that sense of </a:t>
            </a:r>
            <a:r>
              <a:rPr lang="en-US" i="1" dirty="0"/>
              <a:t>w</a:t>
            </a:r>
            <a:r>
              <a:rPr lang="en-US" dirty="0"/>
              <a:t>.</a:t>
            </a:r>
          </a:p>
          <a:p>
            <a:pPr marL="0" indent="0">
              <a:buNone/>
            </a:pPr>
            <a:endParaRPr lang="en-US" dirty="0" smtClean="0"/>
          </a:p>
          <a:p>
            <a:pPr marL="0" indent="0">
              <a:buNone/>
            </a:pPr>
            <a:r>
              <a:rPr lang="en-US" dirty="0" smtClean="0"/>
              <a:t>Now </a:t>
            </a:r>
            <a:r>
              <a:rPr lang="en-US" dirty="0"/>
              <a:t>how do we disambiguate a particular token </a:t>
            </a:r>
            <a:r>
              <a:rPr lang="en-US" i="1" dirty="0"/>
              <a:t>t </a:t>
            </a:r>
            <a:r>
              <a:rPr lang="en-US" dirty="0"/>
              <a:t>of </a:t>
            </a:r>
            <a:r>
              <a:rPr lang="en-US" i="1" dirty="0"/>
              <a:t>w</a:t>
            </a:r>
            <a:r>
              <a:rPr lang="en-US" dirty="0"/>
              <a:t>? Again we have three steps:</a:t>
            </a:r>
          </a:p>
          <a:p>
            <a:pPr indent="-457200">
              <a:buAutoNum type="arabicPeriod"/>
            </a:pPr>
            <a:r>
              <a:rPr lang="en-US" dirty="0" smtClean="0"/>
              <a:t>Compute </a:t>
            </a:r>
            <a:r>
              <a:rPr lang="en-US" dirty="0"/>
              <a:t>a context </a:t>
            </a:r>
            <a:r>
              <a:rPr lang="en-US" dirty="0" smtClean="0"/>
              <a:t>vector        for </a:t>
            </a:r>
            <a:r>
              <a:rPr lang="en-US" i="1" dirty="0"/>
              <a:t>t </a:t>
            </a:r>
            <a:r>
              <a:rPr lang="en-US" dirty="0"/>
              <a:t>as discussed above</a:t>
            </a:r>
            <a:r>
              <a:rPr lang="en-US" dirty="0" smtClean="0"/>
              <a:t>.</a:t>
            </a:r>
          </a:p>
          <a:p>
            <a:pPr indent="-457200">
              <a:buAutoNum type="arabicPeriod"/>
            </a:pPr>
            <a:endParaRPr lang="en-US" dirty="0"/>
          </a:p>
          <a:p>
            <a:pPr marL="0" indent="0">
              <a:buNone/>
            </a:pPr>
            <a:r>
              <a:rPr lang="en-US" dirty="0"/>
              <a:t>2. Retrieve all sense vectors </a:t>
            </a:r>
            <a:r>
              <a:rPr lang="en-US" dirty="0" smtClean="0"/>
              <a:t>     </a:t>
            </a:r>
            <a:r>
              <a:rPr lang="en-US" i="1" dirty="0" smtClean="0"/>
              <a:t> </a:t>
            </a:r>
            <a:r>
              <a:rPr lang="en-US" dirty="0"/>
              <a:t>for </a:t>
            </a:r>
            <a:r>
              <a:rPr lang="en-US" i="1" dirty="0"/>
              <a:t>w</a:t>
            </a:r>
            <a:r>
              <a:rPr lang="en-US" dirty="0"/>
              <a:t>.</a:t>
            </a:r>
          </a:p>
          <a:p>
            <a:pPr marL="0" indent="0">
              <a:buNone/>
            </a:pPr>
            <a:r>
              <a:rPr lang="en-US" dirty="0"/>
              <a:t>3. Assign </a:t>
            </a:r>
            <a:r>
              <a:rPr lang="en-US" i="1" dirty="0"/>
              <a:t>t </a:t>
            </a:r>
            <a:r>
              <a:rPr lang="en-US" dirty="0"/>
              <a:t>to the sense represented by the sense vector </a:t>
            </a:r>
            <a:r>
              <a:rPr lang="en-US" i="1" dirty="0" smtClean="0"/>
              <a:t>       </a:t>
            </a:r>
            <a:r>
              <a:rPr lang="en-US" dirty="0" smtClean="0"/>
              <a:t>that </a:t>
            </a:r>
            <a:r>
              <a:rPr lang="en-US" dirty="0"/>
              <a:t>is closest </a:t>
            </a:r>
            <a:r>
              <a:rPr lang="en-US" dirty="0" smtClean="0"/>
              <a:t>to </a:t>
            </a:r>
            <a:r>
              <a:rPr lang="en-US" i="1" dirty="0" smtClean="0"/>
              <a:t>t</a:t>
            </a:r>
            <a:endParaRPr lang="en-IN" i="1" dirty="0"/>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69</a:t>
            </a:fld>
            <a:endParaRPr lang="en-IN"/>
          </a:p>
        </p:txBody>
      </p:sp>
      <p:sp>
        <p:nvSpPr>
          <p:cNvPr id="7" name="Google Shape;293;p25">
            <a:extLst>
              <a:ext uri="{FF2B5EF4-FFF2-40B4-BE49-F238E27FC236}">
                <a16:creationId xmlns:a16="http://schemas.microsoft.com/office/drawing/2014/main" id="{85B353AD-AE4A-C39F-151D-D8073FAF877C}"/>
              </a:ext>
            </a:extLst>
          </p:cNvPr>
          <p:cNvSpPr txBox="1">
            <a:spLocks/>
          </p:cNvSpPr>
          <p:nvPr/>
        </p:nvSpPr>
        <p:spPr>
          <a:xfrm>
            <a:off x="667448" y="186684"/>
            <a:ext cx="7943850" cy="5143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Arial"/>
              <a:buNone/>
              <a:defRPr sz="40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2000"/>
            </a:pPr>
            <a:r>
              <a:rPr lang="en-IN" sz="2000" b="1" dirty="0"/>
              <a:t>Word Sense </a:t>
            </a:r>
            <a:r>
              <a:rPr lang="en-IN" sz="2000" b="1" dirty="0" smtClean="0"/>
              <a:t>Disambiguation – Unsupervised approach</a:t>
            </a:r>
            <a:endParaRPr lang="en-IN" sz="2000" dirty="0"/>
          </a:p>
        </p:txBody>
      </p:sp>
      <p:pic>
        <p:nvPicPr>
          <p:cNvPr id="8" name="Picture 7"/>
          <p:cNvPicPr>
            <a:picLocks noChangeAspect="1"/>
          </p:cNvPicPr>
          <p:nvPr/>
        </p:nvPicPr>
        <p:blipFill>
          <a:blip r:embed="rId2"/>
          <a:stretch>
            <a:fillRect/>
          </a:stretch>
        </p:blipFill>
        <p:spPr>
          <a:xfrm>
            <a:off x="7160711" y="2054340"/>
            <a:ext cx="171474" cy="238158"/>
          </a:xfrm>
          <a:prstGeom prst="rect">
            <a:avLst/>
          </a:prstGeom>
        </p:spPr>
      </p:pic>
      <p:pic>
        <p:nvPicPr>
          <p:cNvPr id="9" name="Picture 8"/>
          <p:cNvPicPr>
            <a:picLocks noChangeAspect="1"/>
          </p:cNvPicPr>
          <p:nvPr/>
        </p:nvPicPr>
        <p:blipFill>
          <a:blip r:embed="rId2"/>
          <a:stretch>
            <a:fillRect/>
          </a:stretch>
        </p:blipFill>
        <p:spPr>
          <a:xfrm>
            <a:off x="7793534" y="2319569"/>
            <a:ext cx="171474" cy="238158"/>
          </a:xfrm>
          <a:prstGeom prst="rect">
            <a:avLst/>
          </a:prstGeom>
        </p:spPr>
      </p:pic>
      <p:pic>
        <p:nvPicPr>
          <p:cNvPr id="10" name="Picture 9"/>
          <p:cNvPicPr>
            <a:picLocks noChangeAspect="1"/>
          </p:cNvPicPr>
          <p:nvPr/>
        </p:nvPicPr>
        <p:blipFill>
          <a:blip r:embed="rId2"/>
          <a:stretch>
            <a:fillRect/>
          </a:stretch>
        </p:blipFill>
        <p:spPr>
          <a:xfrm>
            <a:off x="3608168" y="3839416"/>
            <a:ext cx="171474" cy="238158"/>
          </a:xfrm>
          <a:prstGeom prst="rect">
            <a:avLst/>
          </a:prstGeom>
        </p:spPr>
      </p:pic>
      <p:pic>
        <p:nvPicPr>
          <p:cNvPr id="11" name="Picture 10"/>
          <p:cNvPicPr>
            <a:picLocks noChangeAspect="1"/>
          </p:cNvPicPr>
          <p:nvPr/>
        </p:nvPicPr>
        <p:blipFill>
          <a:blip r:embed="rId3"/>
          <a:stretch>
            <a:fillRect/>
          </a:stretch>
        </p:blipFill>
        <p:spPr>
          <a:xfrm>
            <a:off x="7246448" y="2804159"/>
            <a:ext cx="219106" cy="295316"/>
          </a:xfrm>
          <a:prstGeom prst="rect">
            <a:avLst/>
          </a:prstGeom>
        </p:spPr>
      </p:pic>
      <p:pic>
        <p:nvPicPr>
          <p:cNvPr id="12" name="Picture 11"/>
          <p:cNvPicPr>
            <a:picLocks noChangeAspect="1"/>
          </p:cNvPicPr>
          <p:nvPr/>
        </p:nvPicPr>
        <p:blipFill>
          <a:blip r:embed="rId3"/>
          <a:stretch>
            <a:fillRect/>
          </a:stretch>
        </p:blipFill>
        <p:spPr>
          <a:xfrm>
            <a:off x="6023397" y="4582469"/>
            <a:ext cx="219106" cy="295316"/>
          </a:xfrm>
          <a:prstGeom prst="rect">
            <a:avLst/>
          </a:prstGeom>
        </p:spPr>
      </p:pic>
      <p:pic>
        <p:nvPicPr>
          <p:cNvPr id="13" name="Picture 12"/>
          <p:cNvPicPr>
            <a:picLocks noChangeAspect="1"/>
          </p:cNvPicPr>
          <p:nvPr/>
        </p:nvPicPr>
        <p:blipFill>
          <a:blip r:embed="rId3"/>
          <a:stretch>
            <a:fillRect/>
          </a:stretch>
        </p:blipFill>
        <p:spPr>
          <a:xfrm>
            <a:off x="3389062" y="4287153"/>
            <a:ext cx="219106" cy="295316"/>
          </a:xfrm>
          <a:prstGeom prst="rect">
            <a:avLst/>
          </a:prstGeom>
        </p:spPr>
      </p:pic>
      <p:pic>
        <p:nvPicPr>
          <p:cNvPr id="14" name="Picture 13"/>
          <p:cNvPicPr>
            <a:picLocks noChangeAspect="1"/>
          </p:cNvPicPr>
          <p:nvPr/>
        </p:nvPicPr>
        <p:blipFill>
          <a:blip r:embed="rId4"/>
          <a:stretch>
            <a:fillRect/>
          </a:stretch>
        </p:blipFill>
        <p:spPr>
          <a:xfrm>
            <a:off x="2976956" y="701034"/>
            <a:ext cx="2553056" cy="447737"/>
          </a:xfrm>
          <a:prstGeom prst="rect">
            <a:avLst/>
          </a:prstGeom>
        </p:spPr>
      </p:pic>
      <p:sp>
        <p:nvSpPr>
          <p:cNvPr id="15" name="TextBox 14"/>
          <p:cNvSpPr txBox="1"/>
          <p:nvPr/>
        </p:nvSpPr>
        <p:spPr>
          <a:xfrm>
            <a:off x="863114" y="760137"/>
            <a:ext cx="1918177" cy="307777"/>
          </a:xfrm>
          <a:prstGeom prst="rect">
            <a:avLst/>
          </a:prstGeom>
          <a:noFill/>
        </p:spPr>
        <p:txBody>
          <a:bodyPr wrap="square" rtlCol="0">
            <a:spAutoFit/>
          </a:bodyPr>
          <a:lstStyle/>
          <a:p>
            <a:r>
              <a:rPr lang="en-US" dirty="0" smtClean="0"/>
              <a:t>Feature vector -&gt;</a:t>
            </a:r>
            <a:endParaRPr lang="en-IN" dirty="0"/>
          </a:p>
        </p:txBody>
      </p:sp>
    </p:spTree>
    <p:extLst>
      <p:ext uri="{BB962C8B-B14F-4D97-AF65-F5344CB8AC3E}">
        <p14:creationId xmlns:p14="http://schemas.microsoft.com/office/powerpoint/2010/main" val="291501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0"/>
          <p:cNvSpPr txBox="1">
            <a:spLocks noGrp="1"/>
          </p:cNvSpPr>
          <p:nvPr>
            <p:ph type="title"/>
          </p:nvPr>
        </p:nvSpPr>
        <p:spPr>
          <a:xfrm>
            <a:off x="457200" y="400050"/>
            <a:ext cx="8229600" cy="40858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Arial"/>
              <a:buNone/>
            </a:pPr>
            <a:r>
              <a:rPr lang="en-IN"/>
              <a:t>Homonym</a:t>
            </a:r>
            <a:endParaRPr/>
          </a:p>
        </p:txBody>
      </p:sp>
      <p:sp>
        <p:nvSpPr>
          <p:cNvPr id="184" name="Google Shape;184;p10"/>
          <p:cNvSpPr txBox="1">
            <a:spLocks noGrp="1"/>
          </p:cNvSpPr>
          <p:nvPr>
            <p:ph type="sldNum" idx="12"/>
          </p:nvPr>
        </p:nvSpPr>
        <p:spPr>
          <a:xfrm>
            <a:off x="8570794" y="0"/>
            <a:ext cx="470848" cy="2319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IN"/>
              <a:t>7</a:t>
            </a:fld>
            <a:endParaRPr/>
          </a:p>
        </p:txBody>
      </p:sp>
      <p:sp>
        <p:nvSpPr>
          <p:cNvPr id="185" name="Google Shape;185;p10"/>
          <p:cNvSpPr txBox="1">
            <a:spLocks noGrp="1"/>
          </p:cNvSpPr>
          <p:nvPr>
            <p:ph type="body" idx="1"/>
          </p:nvPr>
        </p:nvSpPr>
        <p:spPr>
          <a:xfrm>
            <a:off x="457200" y="976736"/>
            <a:ext cx="8229600" cy="3657600"/>
          </a:xfrm>
          <a:prstGeom prst="rect">
            <a:avLst/>
          </a:prstGeom>
          <a:noFill/>
          <a:ln>
            <a:noFill/>
          </a:ln>
        </p:spPr>
        <p:txBody>
          <a:bodyPr spcFirstLastPara="1" wrap="square" lIns="91425" tIns="45700" rIns="91425" bIns="45700" anchor="t" anchorCtr="0">
            <a:noAutofit/>
          </a:bodyPr>
          <a:lstStyle/>
          <a:p>
            <a:pPr marL="182880" lvl="0" indent="-182880" algn="l" rtl="0">
              <a:spcBef>
                <a:spcPts val="0"/>
              </a:spcBef>
              <a:spcAft>
                <a:spcPts val="0"/>
              </a:spcAft>
              <a:buSzPct val="85000"/>
              <a:buChar char="•"/>
            </a:pPr>
            <a:r>
              <a:rPr lang="en-IN" sz="1200" dirty="0"/>
              <a:t>a relation that holds </a:t>
            </a:r>
            <a:r>
              <a:rPr lang="en-IN" sz="1200" i="1" dirty="0"/>
              <a:t>between words that have the same form with unrelated meanings</a:t>
            </a:r>
            <a:r>
              <a:rPr lang="en-IN" sz="1200" dirty="0"/>
              <a:t>. </a:t>
            </a:r>
            <a:endParaRPr sz="1200" dirty="0"/>
          </a:p>
          <a:p>
            <a:pPr marL="182880" lvl="0" indent="-182880" algn="l" rtl="0">
              <a:spcBef>
                <a:spcPts val="300"/>
              </a:spcBef>
              <a:spcAft>
                <a:spcPts val="0"/>
              </a:spcAft>
              <a:buSzPct val="85000"/>
              <a:buChar char="•"/>
            </a:pPr>
            <a:r>
              <a:rPr lang="en-IN" sz="1200" dirty="0"/>
              <a:t>Lexemes that share a form – phonological, orthographic or both. </a:t>
            </a:r>
            <a:endParaRPr sz="1200" dirty="0"/>
          </a:p>
          <a:p>
            <a:pPr marL="182880" lvl="0" indent="-182880" algn="l" rtl="0">
              <a:spcBef>
                <a:spcPts val="300"/>
              </a:spcBef>
              <a:spcAft>
                <a:spcPts val="0"/>
              </a:spcAft>
              <a:buSzPct val="85000"/>
              <a:buChar char="•"/>
            </a:pPr>
            <a:r>
              <a:rPr lang="en-IN" sz="1200" dirty="0"/>
              <a:t>But unrelated distinct meaning </a:t>
            </a:r>
            <a:endParaRPr sz="1200" dirty="0"/>
          </a:p>
          <a:p>
            <a:pPr marL="182880" lvl="0" indent="-182880" algn="l" rtl="0">
              <a:spcBef>
                <a:spcPts val="300"/>
              </a:spcBef>
              <a:spcAft>
                <a:spcPts val="0"/>
              </a:spcAft>
              <a:buSzPct val="85000"/>
              <a:buChar char="•"/>
            </a:pPr>
            <a:r>
              <a:rPr lang="en-IN" sz="1200" i="1" dirty="0">
                <a:solidFill>
                  <a:srgbClr val="00B050"/>
                </a:solidFill>
              </a:rPr>
              <a:t>Homonyms are generally defined as words different in meaning but either identical both in sound and spelling or identical only in sound or spelling.</a:t>
            </a:r>
            <a:r>
              <a:rPr lang="en-IN" sz="1200" i="1" dirty="0"/>
              <a:t> </a:t>
            </a:r>
            <a:r>
              <a:rPr lang="en-IN" sz="1200" dirty="0"/>
              <a:t> </a:t>
            </a:r>
            <a:endParaRPr sz="1200" dirty="0"/>
          </a:p>
          <a:p>
            <a:pPr marL="182880" lvl="0" indent="-182880" algn="l" rtl="0">
              <a:spcBef>
                <a:spcPts val="300"/>
              </a:spcBef>
              <a:spcAft>
                <a:spcPts val="0"/>
              </a:spcAft>
              <a:buSzPct val="85000"/>
              <a:buChar char="•"/>
            </a:pPr>
            <a:r>
              <a:rPr lang="en-IN" sz="1200" dirty="0"/>
              <a:t>E.g. bank</a:t>
            </a:r>
            <a:endParaRPr sz="1200" dirty="0"/>
          </a:p>
          <a:p>
            <a:pPr marL="457200" lvl="1" indent="-182880" algn="l" rtl="0">
              <a:spcBef>
                <a:spcPts val="250"/>
              </a:spcBef>
              <a:spcAft>
                <a:spcPts val="0"/>
              </a:spcAft>
              <a:buSzPct val="85000"/>
              <a:buChar char="•"/>
            </a:pPr>
            <a:r>
              <a:rPr lang="en-IN" sz="1100" dirty="0"/>
              <a:t>distinct financial institution and </a:t>
            </a:r>
            <a:endParaRPr sz="1100" dirty="0"/>
          </a:p>
          <a:p>
            <a:pPr marL="457200" lvl="1" indent="-182880" algn="l" rtl="0">
              <a:spcBef>
                <a:spcPts val="250"/>
              </a:spcBef>
              <a:spcAft>
                <a:spcPts val="0"/>
              </a:spcAft>
              <a:buSzPct val="85000"/>
              <a:buChar char="•"/>
            </a:pPr>
            <a:r>
              <a:rPr lang="en-IN" sz="1100" dirty="0"/>
              <a:t>sloping mound meanings </a:t>
            </a:r>
            <a:endParaRPr sz="1100" dirty="0"/>
          </a:p>
          <a:p>
            <a:pPr marL="0" lvl="0" indent="0" algn="l" rtl="0">
              <a:spcBef>
                <a:spcPts val="300"/>
              </a:spcBef>
              <a:spcAft>
                <a:spcPts val="0"/>
              </a:spcAft>
              <a:buSzPct val="85000"/>
              <a:buNone/>
            </a:pPr>
            <a:r>
              <a:rPr lang="en-IN" sz="1200" i="1" dirty="0"/>
              <a:t> Example: </a:t>
            </a:r>
            <a:r>
              <a:rPr lang="en-IN" sz="1200" i="1" dirty="0" err="1"/>
              <a:t>i</a:t>
            </a:r>
            <a:r>
              <a:rPr lang="en-IN" sz="1200" i="1" dirty="0"/>
              <a:t>. Our house is on the West bank of the river</a:t>
            </a:r>
            <a:r>
              <a:rPr lang="en-IN" sz="1200" dirty="0"/>
              <a:t> </a:t>
            </a:r>
            <a:endParaRPr sz="1200" dirty="0"/>
          </a:p>
          <a:p>
            <a:pPr marL="0" lvl="0" indent="0" algn="l" rtl="0">
              <a:spcBef>
                <a:spcPts val="300"/>
              </a:spcBef>
              <a:spcAft>
                <a:spcPts val="0"/>
              </a:spcAft>
              <a:buSzPct val="85000"/>
              <a:buNone/>
            </a:pPr>
            <a:r>
              <a:rPr lang="en-IN" sz="1200" i="1" dirty="0"/>
              <a:t>                  ii. I want to save my money in the bank.</a:t>
            </a:r>
            <a:r>
              <a:rPr lang="en-IN" sz="1200" dirty="0"/>
              <a:t> </a:t>
            </a:r>
            <a:endParaRPr sz="1200" dirty="0"/>
          </a:p>
          <a:p>
            <a:pPr marL="182880" lvl="0" indent="-134302">
              <a:spcBef>
                <a:spcPts val="480"/>
              </a:spcBef>
              <a:buSzPct val="85000"/>
            </a:pPr>
            <a:r>
              <a:rPr lang="en-US" sz="1200" dirty="0"/>
              <a:t>bat</a:t>
            </a:r>
            <a:r>
              <a:rPr lang="en-US" sz="1200" baseline="-25000" dirty="0"/>
              <a:t>1</a:t>
            </a:r>
            <a:r>
              <a:rPr lang="en-US" sz="1200" dirty="0"/>
              <a:t>: club for hitting a ball, bat</a:t>
            </a:r>
            <a:r>
              <a:rPr lang="en-US" sz="1200" baseline="-25000" dirty="0"/>
              <a:t>2</a:t>
            </a:r>
            <a:r>
              <a:rPr lang="en-US" sz="1200" dirty="0"/>
              <a:t>: nocturnal flying mammal </a:t>
            </a:r>
          </a:p>
          <a:p>
            <a:pPr marL="182880" lvl="0" indent="0">
              <a:spcBef>
                <a:spcPts val="480"/>
              </a:spcBef>
              <a:buNone/>
            </a:pPr>
            <a:r>
              <a:rPr lang="en-US" sz="1100" dirty="0"/>
              <a:t>1. </a:t>
            </a:r>
            <a:r>
              <a:rPr lang="en-US" sz="1100" dirty="0">
                <a:solidFill>
                  <a:srgbClr val="00B050"/>
                </a:solidFill>
              </a:rPr>
              <a:t>Homographs</a:t>
            </a:r>
            <a:r>
              <a:rPr lang="en-US" sz="1100" dirty="0"/>
              <a:t> </a:t>
            </a:r>
            <a:r>
              <a:rPr lang="en-US" sz="1000" dirty="0"/>
              <a:t>are senses that are linked to lemmas with the same pronunciation and same spellings.</a:t>
            </a:r>
          </a:p>
          <a:p>
            <a:pPr marL="457200" lvl="1" indent="-142398">
              <a:spcBef>
                <a:spcPts val="400"/>
              </a:spcBef>
              <a:buSzPct val="85000"/>
            </a:pPr>
            <a:r>
              <a:rPr lang="en-US" sz="1050" dirty="0"/>
              <a:t>1. </a:t>
            </a:r>
            <a:r>
              <a:rPr lang="en-US" sz="1100" dirty="0"/>
              <a:t>bank/bank</a:t>
            </a:r>
            <a:r>
              <a:rPr lang="en-US" sz="1050" dirty="0"/>
              <a:t> </a:t>
            </a:r>
          </a:p>
          <a:p>
            <a:pPr marL="457200" lvl="1" indent="-142398">
              <a:spcBef>
                <a:spcPts val="400"/>
              </a:spcBef>
              <a:buSzPct val="85000"/>
            </a:pPr>
            <a:r>
              <a:rPr lang="en-US" sz="1050" dirty="0"/>
              <a:t>2. </a:t>
            </a:r>
            <a:r>
              <a:rPr lang="en-US" sz="1100" dirty="0"/>
              <a:t>bat/bat</a:t>
            </a:r>
            <a:endParaRPr lang="en-US" sz="1050" dirty="0"/>
          </a:p>
          <a:p>
            <a:pPr marL="182880" lvl="0" indent="0">
              <a:spcBef>
                <a:spcPts val="480"/>
              </a:spcBef>
              <a:buNone/>
            </a:pPr>
            <a:endParaRPr lang="en-US" sz="1100" dirty="0"/>
          </a:p>
          <a:p>
            <a:pPr marL="182880" lvl="0" indent="0">
              <a:spcBef>
                <a:spcPts val="480"/>
              </a:spcBef>
              <a:buNone/>
            </a:pPr>
            <a:r>
              <a:rPr lang="en-US" sz="1100" dirty="0"/>
              <a:t>2. </a:t>
            </a:r>
            <a:r>
              <a:rPr lang="en-US" sz="1100" dirty="0">
                <a:solidFill>
                  <a:srgbClr val="00B050"/>
                </a:solidFill>
              </a:rPr>
              <a:t>Homophones</a:t>
            </a:r>
            <a:r>
              <a:rPr lang="en-US" sz="1100" dirty="0"/>
              <a:t>: </a:t>
            </a:r>
            <a:r>
              <a:rPr lang="en-US" sz="1000" dirty="0"/>
              <a:t>are senses that are linked to lemmas with the same pronunciation but different spellings.</a:t>
            </a:r>
          </a:p>
          <a:p>
            <a:pPr marL="457200" lvl="1" indent="-142398">
              <a:spcBef>
                <a:spcPts val="400"/>
              </a:spcBef>
              <a:buSzPct val="85000"/>
            </a:pPr>
            <a:r>
              <a:rPr lang="en-US" sz="1050" dirty="0"/>
              <a:t>1. Write and right </a:t>
            </a:r>
          </a:p>
          <a:p>
            <a:pPr marL="457200" lvl="1" indent="-142398">
              <a:spcBef>
                <a:spcPts val="400"/>
              </a:spcBef>
              <a:buSzPct val="85000"/>
            </a:pPr>
            <a:r>
              <a:rPr lang="en-US" sz="1050" dirty="0"/>
              <a:t>2. Piece and peace</a:t>
            </a:r>
          </a:p>
          <a:p>
            <a:pPr marL="182880" lvl="0" indent="-101917" algn="l" rtl="0">
              <a:spcBef>
                <a:spcPts val="300"/>
              </a:spcBef>
              <a:spcAft>
                <a:spcPts val="0"/>
              </a:spcAft>
              <a:buSzPct val="85000"/>
              <a:buNone/>
            </a:pPr>
            <a:endParaRPr sz="1200" dirty="0"/>
          </a:p>
          <a:p>
            <a:pPr marL="0" lvl="0" indent="0" algn="l" rtl="0">
              <a:spcBef>
                <a:spcPts val="300"/>
              </a:spcBef>
              <a:spcAft>
                <a:spcPts val="0"/>
              </a:spcAft>
              <a:buSzPct val="85000"/>
              <a:buNone/>
            </a:pPr>
            <a:endParaRPr sz="1200" dirty="0"/>
          </a:p>
          <a:p>
            <a:pPr marL="182880" lvl="0" indent="-101917" algn="l" rtl="0">
              <a:spcBef>
                <a:spcPts val="300"/>
              </a:spcBef>
              <a:spcAft>
                <a:spcPts val="0"/>
              </a:spcAft>
              <a:buSzPct val="85000"/>
              <a:buNone/>
            </a:pPr>
            <a:endParaRPr sz="1200" dirty="0"/>
          </a:p>
          <a:p>
            <a:pPr marL="0" lvl="0" indent="0" algn="l" rtl="0">
              <a:spcBef>
                <a:spcPts val="300"/>
              </a:spcBef>
              <a:spcAft>
                <a:spcPts val="0"/>
              </a:spcAft>
              <a:buSzPct val="85000"/>
              <a:buNone/>
            </a:pPr>
            <a:endParaRPr sz="1200" dirty="0"/>
          </a:p>
          <a:p>
            <a:pPr marL="182880" lvl="0" indent="-74929" algn="l" rtl="0">
              <a:spcBef>
                <a:spcPts val="400"/>
              </a:spcBef>
              <a:spcAft>
                <a:spcPts val="0"/>
              </a:spcAft>
              <a:buSzPct val="85000"/>
              <a:buNone/>
            </a:pPr>
            <a:endParaRPr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title"/>
          </p:nvPr>
        </p:nvSpPr>
        <p:spPr>
          <a:xfrm>
            <a:off x="457200" y="400050"/>
            <a:ext cx="8229600" cy="40858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Arial"/>
              <a:buNone/>
            </a:pPr>
            <a:r>
              <a:rPr lang="en-IN"/>
              <a:t>Homonyms in NLP</a:t>
            </a:r>
            <a:endParaRPr/>
          </a:p>
        </p:txBody>
      </p:sp>
      <p:sp>
        <p:nvSpPr>
          <p:cNvPr id="200" name="Google Shape;200;p12"/>
          <p:cNvSpPr txBox="1">
            <a:spLocks noGrp="1"/>
          </p:cNvSpPr>
          <p:nvPr>
            <p:ph type="sldNum" idx="12"/>
          </p:nvPr>
        </p:nvSpPr>
        <p:spPr>
          <a:xfrm>
            <a:off x="8570794" y="0"/>
            <a:ext cx="470848" cy="2319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IN"/>
              <a:t>8</a:t>
            </a:fld>
            <a:endParaRPr/>
          </a:p>
        </p:txBody>
      </p:sp>
      <p:sp>
        <p:nvSpPr>
          <p:cNvPr id="201" name="Google Shape;201;p12"/>
          <p:cNvSpPr txBox="1">
            <a:spLocks noGrp="1"/>
          </p:cNvSpPr>
          <p:nvPr>
            <p:ph type="body" idx="1"/>
          </p:nvPr>
        </p:nvSpPr>
        <p:spPr>
          <a:xfrm>
            <a:off x="457200" y="976736"/>
            <a:ext cx="8229600" cy="3657600"/>
          </a:xfrm>
          <a:prstGeom prst="rect">
            <a:avLst/>
          </a:prstGeom>
          <a:noFill/>
          <a:ln>
            <a:noFill/>
          </a:ln>
        </p:spPr>
        <p:txBody>
          <a:bodyPr spcFirstLastPara="1" wrap="square" lIns="91425" tIns="45700" rIns="91425" bIns="45700" anchor="t" anchorCtr="0">
            <a:normAutofit/>
          </a:bodyPr>
          <a:lstStyle/>
          <a:p>
            <a:pPr marL="182880" lvl="0" indent="-182880" algn="l" rtl="0">
              <a:spcBef>
                <a:spcPts val="0"/>
              </a:spcBef>
              <a:spcAft>
                <a:spcPts val="0"/>
              </a:spcAft>
              <a:buSzPts val="2040"/>
              <a:buChar char="•"/>
            </a:pPr>
            <a:r>
              <a:rPr lang="en-IN" dirty="0"/>
              <a:t>Information retrieval – “bat care” </a:t>
            </a:r>
            <a:endParaRPr dirty="0"/>
          </a:p>
          <a:p>
            <a:pPr marL="182880" lvl="0" indent="-182880" algn="l" rtl="0">
              <a:spcBef>
                <a:spcPts val="480"/>
              </a:spcBef>
              <a:spcAft>
                <a:spcPts val="0"/>
              </a:spcAft>
              <a:buSzPts val="2040"/>
              <a:buChar char="•"/>
            </a:pPr>
            <a:r>
              <a:rPr lang="en-IN" dirty="0"/>
              <a:t>Machine Translation – bat: </a:t>
            </a:r>
            <a:r>
              <a:rPr lang="en-IN" dirty="0" err="1"/>
              <a:t>murciélago</a:t>
            </a:r>
            <a:r>
              <a:rPr lang="en-IN" dirty="0"/>
              <a:t> (animal) or bate (for baseball) </a:t>
            </a:r>
            <a:endParaRPr dirty="0"/>
          </a:p>
          <a:p>
            <a:pPr marL="182880" lvl="0" indent="-182880" algn="l" rtl="0">
              <a:spcBef>
                <a:spcPts val="480"/>
              </a:spcBef>
              <a:spcAft>
                <a:spcPts val="0"/>
              </a:spcAft>
              <a:buSzPts val="2040"/>
              <a:buChar char="•"/>
            </a:pPr>
            <a:r>
              <a:rPr lang="en-IN" dirty="0"/>
              <a:t>Text-to-Speech – bass (stringed instrument) vs. bass (fish)</a:t>
            </a:r>
            <a:endParaRPr dirty="0"/>
          </a:p>
          <a:p>
            <a:pPr marL="182880" lvl="0" indent="-53339" algn="l" rtl="0">
              <a:spcBef>
                <a:spcPts val="480"/>
              </a:spcBef>
              <a:spcAft>
                <a:spcPts val="0"/>
              </a:spcAft>
              <a:buSzPts val="2040"/>
              <a:buNone/>
            </a:pPr>
            <a:endParaRPr dirty="0"/>
          </a:p>
          <a:p>
            <a:pPr marL="0" lvl="0" indent="0" algn="l" rtl="0">
              <a:spcBef>
                <a:spcPts val="480"/>
              </a:spcBef>
              <a:spcAft>
                <a:spcPts val="0"/>
              </a:spcAft>
              <a:buSzPts val="2040"/>
              <a:buNone/>
            </a:pPr>
            <a:endParaRPr dirty="0"/>
          </a:p>
          <a:p>
            <a:pPr marL="182880" lvl="0" indent="-10159" algn="l" rtl="0">
              <a:spcBef>
                <a:spcPts val="640"/>
              </a:spcBef>
              <a:spcAft>
                <a:spcPts val="0"/>
              </a:spcAft>
              <a:buSzPts val="2720"/>
              <a:buNone/>
            </a:pPr>
            <a:endParaRPr sz="32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3"/>
          <p:cNvSpPr txBox="1">
            <a:spLocks noGrp="1"/>
          </p:cNvSpPr>
          <p:nvPr>
            <p:ph type="title"/>
          </p:nvPr>
        </p:nvSpPr>
        <p:spPr>
          <a:xfrm>
            <a:off x="742950" y="444307"/>
            <a:ext cx="7943850" cy="5143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800"/>
              <a:buFont typeface="Arial"/>
              <a:buNone/>
            </a:pPr>
            <a:r>
              <a:rPr lang="en-IN" sz="2800"/>
              <a:t>Synonymy</a:t>
            </a:r>
            <a:endParaRPr sz="2800"/>
          </a:p>
        </p:txBody>
      </p:sp>
      <p:sp>
        <p:nvSpPr>
          <p:cNvPr id="208" name="Google Shape;208;p13"/>
          <p:cNvSpPr txBox="1">
            <a:spLocks noGrp="1"/>
          </p:cNvSpPr>
          <p:nvPr>
            <p:ph type="body" idx="1"/>
          </p:nvPr>
        </p:nvSpPr>
        <p:spPr>
          <a:xfrm>
            <a:off x="772133" y="942552"/>
            <a:ext cx="8058150" cy="2657475"/>
          </a:xfrm>
          <a:prstGeom prst="rect">
            <a:avLst/>
          </a:prstGeom>
          <a:noFill/>
          <a:ln>
            <a:noFill/>
          </a:ln>
        </p:spPr>
        <p:txBody>
          <a:bodyPr spcFirstLastPara="1" wrap="square" lIns="91425" tIns="45700" rIns="91425" bIns="45700" anchor="t" anchorCtr="0">
            <a:noAutofit/>
          </a:bodyPr>
          <a:lstStyle/>
          <a:p>
            <a:pPr marL="182880" lvl="0" indent="-182880" algn="l" rtl="0">
              <a:spcBef>
                <a:spcPts val="0"/>
              </a:spcBef>
              <a:spcAft>
                <a:spcPts val="0"/>
              </a:spcAft>
              <a:buSzPts val="1360"/>
              <a:buChar char="•"/>
            </a:pPr>
            <a:r>
              <a:rPr lang="en-IN" sz="1600"/>
              <a:t>Synonyms have the same meaning in some or all contexts.</a:t>
            </a:r>
            <a:endParaRPr/>
          </a:p>
          <a:p>
            <a:pPr marL="457200" lvl="1" indent="-182880" algn="l" rtl="0">
              <a:lnSpc>
                <a:spcPct val="90000"/>
              </a:lnSpc>
              <a:spcBef>
                <a:spcPts val="280"/>
              </a:spcBef>
              <a:spcAft>
                <a:spcPts val="0"/>
              </a:spcAft>
              <a:buSzPts val="1190"/>
              <a:buChar char="•"/>
            </a:pPr>
            <a:r>
              <a:rPr lang="en-IN" sz="1400"/>
              <a:t>filbert / hazelnut</a:t>
            </a:r>
            <a:endParaRPr/>
          </a:p>
          <a:p>
            <a:pPr marL="457200" lvl="1" indent="-182880" algn="l" rtl="0">
              <a:lnSpc>
                <a:spcPct val="90000"/>
              </a:lnSpc>
              <a:spcBef>
                <a:spcPts val="280"/>
              </a:spcBef>
              <a:spcAft>
                <a:spcPts val="0"/>
              </a:spcAft>
              <a:buSzPts val="1190"/>
              <a:buChar char="•"/>
            </a:pPr>
            <a:r>
              <a:rPr lang="en-IN" sz="1400"/>
              <a:t>couch / sofa</a:t>
            </a:r>
            <a:endParaRPr/>
          </a:p>
          <a:p>
            <a:pPr marL="457200" lvl="1" indent="-182880" algn="l" rtl="0">
              <a:lnSpc>
                <a:spcPct val="90000"/>
              </a:lnSpc>
              <a:spcBef>
                <a:spcPts val="280"/>
              </a:spcBef>
              <a:spcAft>
                <a:spcPts val="0"/>
              </a:spcAft>
              <a:buSzPts val="1190"/>
              <a:buChar char="•"/>
            </a:pPr>
            <a:r>
              <a:rPr lang="en-IN" sz="1400"/>
              <a:t>big / large</a:t>
            </a:r>
            <a:endParaRPr/>
          </a:p>
          <a:p>
            <a:pPr marL="457200" lvl="1" indent="-182880" algn="l" rtl="0">
              <a:lnSpc>
                <a:spcPct val="90000"/>
              </a:lnSpc>
              <a:spcBef>
                <a:spcPts val="280"/>
              </a:spcBef>
              <a:spcAft>
                <a:spcPts val="0"/>
              </a:spcAft>
              <a:buSzPts val="1190"/>
              <a:buChar char="•"/>
            </a:pPr>
            <a:r>
              <a:rPr lang="en-IN" sz="1400"/>
              <a:t>automobile / car</a:t>
            </a:r>
            <a:endParaRPr/>
          </a:p>
          <a:p>
            <a:pPr marL="457200" lvl="1" indent="-182880" algn="l" rtl="0">
              <a:lnSpc>
                <a:spcPct val="90000"/>
              </a:lnSpc>
              <a:spcBef>
                <a:spcPts val="280"/>
              </a:spcBef>
              <a:spcAft>
                <a:spcPts val="0"/>
              </a:spcAft>
              <a:buSzPts val="1190"/>
              <a:buChar char="•"/>
            </a:pPr>
            <a:r>
              <a:rPr lang="en-IN" sz="1400"/>
              <a:t>vomit / throw up</a:t>
            </a:r>
            <a:endParaRPr/>
          </a:p>
          <a:p>
            <a:pPr marL="457200" lvl="1" indent="-182880" algn="l" rtl="0">
              <a:lnSpc>
                <a:spcPct val="90000"/>
              </a:lnSpc>
              <a:spcBef>
                <a:spcPts val="280"/>
              </a:spcBef>
              <a:spcAft>
                <a:spcPts val="0"/>
              </a:spcAft>
              <a:buSzPts val="1190"/>
              <a:buChar char="•"/>
            </a:pPr>
            <a:r>
              <a:rPr lang="en-IN" sz="1400"/>
              <a:t>water / H</a:t>
            </a:r>
            <a:r>
              <a:rPr lang="en-IN" sz="1400" baseline="-25000"/>
              <a:t>2</a:t>
            </a:r>
            <a:r>
              <a:rPr lang="en-IN" sz="1400"/>
              <a:t>0</a:t>
            </a:r>
            <a:endParaRPr/>
          </a:p>
          <a:p>
            <a:pPr marL="182880" lvl="0" indent="-107315" algn="l" rtl="0">
              <a:lnSpc>
                <a:spcPct val="90000"/>
              </a:lnSpc>
              <a:spcBef>
                <a:spcPts val="280"/>
              </a:spcBef>
              <a:spcAft>
                <a:spcPts val="0"/>
              </a:spcAft>
              <a:buSzPts val="1190"/>
              <a:buNone/>
            </a:pPr>
            <a:endParaRPr sz="1400"/>
          </a:p>
          <a:p>
            <a:pPr marL="182880" lvl="0" indent="-182880" algn="l" rtl="0">
              <a:lnSpc>
                <a:spcPct val="90000"/>
              </a:lnSpc>
              <a:spcBef>
                <a:spcPts val="280"/>
              </a:spcBef>
              <a:spcAft>
                <a:spcPts val="0"/>
              </a:spcAft>
              <a:buSzPts val="1190"/>
              <a:buChar char="•"/>
            </a:pPr>
            <a:r>
              <a:rPr lang="en-IN" sz="1400"/>
              <a:t>Two words are synonyms </a:t>
            </a:r>
            <a:endParaRPr sz="1400"/>
          </a:p>
          <a:p>
            <a:pPr marL="457200" lvl="1" indent="-182880" algn="l" rtl="0">
              <a:lnSpc>
                <a:spcPct val="90000"/>
              </a:lnSpc>
              <a:spcBef>
                <a:spcPts val="240"/>
              </a:spcBef>
              <a:spcAft>
                <a:spcPts val="0"/>
              </a:spcAft>
              <a:buSzPts val="1020"/>
              <a:buChar char="•"/>
            </a:pPr>
            <a:r>
              <a:rPr lang="en-IN" sz="1200"/>
              <a:t>if they can be substituted for each other in all situations</a:t>
            </a:r>
            <a:endParaRPr/>
          </a:p>
          <a:p>
            <a:pPr marL="457200" lvl="1" indent="-182880" algn="l" rtl="0">
              <a:lnSpc>
                <a:spcPct val="90000"/>
              </a:lnSpc>
              <a:spcBef>
                <a:spcPts val="240"/>
              </a:spcBef>
              <a:spcAft>
                <a:spcPts val="0"/>
              </a:spcAft>
              <a:buSzPts val="1020"/>
              <a:buChar char="•"/>
            </a:pPr>
            <a:r>
              <a:rPr lang="en-IN" sz="1200"/>
              <a:t>If so they have the same propositional meaning</a:t>
            </a:r>
            <a:endParaRPr sz="1200"/>
          </a:p>
          <a:p>
            <a:pPr marL="457200" lvl="1" indent="-118109" algn="l" rtl="0">
              <a:lnSpc>
                <a:spcPct val="90000"/>
              </a:lnSpc>
              <a:spcBef>
                <a:spcPts val="240"/>
              </a:spcBef>
              <a:spcAft>
                <a:spcPts val="0"/>
              </a:spcAft>
              <a:buSzPts val="1020"/>
              <a:buNone/>
            </a:pPr>
            <a:endParaRPr sz="1200"/>
          </a:p>
          <a:p>
            <a:pPr marL="457200" lvl="1" indent="-123507" algn="l" rtl="0">
              <a:lnSpc>
                <a:spcPct val="90000"/>
              </a:lnSpc>
              <a:spcBef>
                <a:spcPts val="220"/>
              </a:spcBef>
              <a:spcAft>
                <a:spcPts val="0"/>
              </a:spcAft>
              <a:buSzPts val="935"/>
              <a:buNone/>
            </a:pPr>
            <a:endParaRPr sz="110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IN" smtClean="0"/>
              <a:t>9</a:t>
            </a:fld>
            <a:endParaRPr lang="en-IN"/>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D92F669E3BB948B2410459B382D1C1" ma:contentTypeVersion="4" ma:contentTypeDescription="Create a new document." ma:contentTypeScope="" ma:versionID="ea71f19dfe3a4fdf1ddd6f44ec17056c">
  <xsd:schema xmlns:xsd="http://www.w3.org/2001/XMLSchema" xmlns:xs="http://www.w3.org/2001/XMLSchema" xmlns:p="http://schemas.microsoft.com/office/2006/metadata/properties" xmlns:ns2="d7c9eb7d-4314-4226-8597-6eaf917b036e" targetNamespace="http://schemas.microsoft.com/office/2006/metadata/properties" ma:root="true" ma:fieldsID="17fd0e1ac837cad0df505deee1837e0c" ns2:_="">
    <xsd:import namespace="d7c9eb7d-4314-4226-8597-6eaf917b036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c9eb7d-4314-4226-8597-6eaf917b03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AB84FA-A4E1-438D-8A34-676FAA9C85AA}"/>
</file>

<file path=customXml/itemProps2.xml><?xml version="1.0" encoding="utf-8"?>
<ds:datastoreItem xmlns:ds="http://schemas.openxmlformats.org/officeDocument/2006/customXml" ds:itemID="{650830CA-758A-41D1-AAAF-B638F2D5395D}"/>
</file>

<file path=customXml/itemProps3.xml><?xml version="1.0" encoding="utf-8"?>
<ds:datastoreItem xmlns:ds="http://schemas.openxmlformats.org/officeDocument/2006/customXml" ds:itemID="{A1FC7322-F9CF-4942-8919-3F9116896AE9}"/>
</file>

<file path=docProps/app.xml><?xml version="1.0" encoding="utf-8"?>
<Properties xmlns="http://schemas.openxmlformats.org/officeDocument/2006/extended-properties" xmlns:vt="http://schemas.openxmlformats.org/officeDocument/2006/docPropsVTypes">
  <TotalTime>5854</TotalTime>
  <Words>5847</Words>
  <Application>Microsoft Office PowerPoint</Application>
  <PresentationFormat>On-screen Show (16:9)</PresentationFormat>
  <Paragraphs>836</Paragraphs>
  <Slides>69</Slides>
  <Notes>46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Calibri</vt:lpstr>
      <vt:lpstr>CMMI10</vt:lpstr>
      <vt:lpstr>CMR10</vt:lpstr>
      <vt:lpstr>Inter var</vt:lpstr>
      <vt:lpstr>Times New Roman</vt:lpstr>
      <vt:lpstr>Wingdings</vt:lpstr>
      <vt:lpstr>Clarity</vt:lpstr>
      <vt:lpstr>SEMANTIC ANALYSIS</vt:lpstr>
      <vt:lpstr>Syllabus Content </vt:lpstr>
      <vt:lpstr>What is a Word?</vt:lpstr>
      <vt:lpstr>What is a Word?</vt:lpstr>
      <vt:lpstr>Lemmas and senses</vt:lpstr>
      <vt:lpstr>Relationship between word meaning</vt:lpstr>
      <vt:lpstr>Homonym</vt:lpstr>
      <vt:lpstr>Homonyms in NLP</vt:lpstr>
      <vt:lpstr>Synonymy</vt:lpstr>
      <vt:lpstr>Relation: Synonymy?</vt:lpstr>
      <vt:lpstr>Antonymy</vt:lpstr>
      <vt:lpstr>Polysemy</vt:lpstr>
      <vt:lpstr>Polysemy</vt:lpstr>
      <vt:lpstr>How do we know when a word has more than one sense?</vt:lpstr>
      <vt:lpstr>Hyponymy and Hypernymy</vt:lpstr>
      <vt:lpstr>Hyponymy more formally</vt:lpstr>
      <vt:lpstr>Hyponymy and instances</vt:lpstr>
      <vt:lpstr>Metonymy  </vt:lpstr>
      <vt:lpstr>Meronymy  </vt:lpstr>
      <vt:lpstr>WordNet  </vt:lpstr>
      <vt:lpstr>WordNet  </vt:lpstr>
      <vt:lpstr>WordNet  </vt:lpstr>
      <vt:lpstr>Senses and Synsets in WordNet </vt:lpstr>
      <vt:lpstr>Word Sense Disambiguation</vt:lpstr>
      <vt:lpstr>Word Sense Disambiguation</vt:lpstr>
      <vt:lpstr>WSD</vt:lpstr>
      <vt:lpstr>Indirect approach - Selection Restriction based Disambiguation</vt:lpstr>
      <vt:lpstr>Selection Restriction based Disambiguation</vt:lpstr>
      <vt:lpstr>Selection Restriction based Disambiguation</vt:lpstr>
      <vt:lpstr>Selection Restriction based Disambiguation</vt:lpstr>
      <vt:lpstr>Drawback of Selection Restriction based Disambiguation</vt:lpstr>
      <vt:lpstr>Drawback of Selection Restriction based Disambiguation</vt:lpstr>
      <vt:lpstr>Drawback of Selection Restriction based Disambiguation</vt:lpstr>
      <vt:lpstr>WSD</vt:lpstr>
      <vt:lpstr>Selectional Association based disambiguation</vt:lpstr>
      <vt:lpstr>Selectional Association based disambiguation</vt:lpstr>
      <vt:lpstr>Selectional Association based disambiguation</vt:lpstr>
      <vt:lpstr>Selectional Association based disambiguation</vt:lpstr>
      <vt:lpstr>Limitations of Selectional Association based disambiguation</vt:lpstr>
      <vt:lpstr>WSD</vt:lpstr>
      <vt:lpstr>Word Sense Disambiguation</vt:lpstr>
      <vt:lpstr>Word Sense Disambiguation</vt:lpstr>
      <vt:lpstr>Word Sense Disambiguation</vt:lpstr>
      <vt:lpstr>Word Sense Disambiguation</vt:lpstr>
      <vt:lpstr>Word Sense Disambiguation</vt:lpstr>
      <vt:lpstr>Word Sense Disambiguation</vt:lpstr>
      <vt:lpstr>Word Sense Disambiguation</vt:lpstr>
      <vt:lpstr>Word Sense Disambiguation</vt:lpstr>
      <vt:lpstr>Word Sense Disambiguation</vt:lpstr>
      <vt:lpstr>Word Sense Disambiguation</vt:lpstr>
      <vt:lpstr>WSD</vt:lpstr>
      <vt:lpstr>PowerPoint Presentation</vt:lpstr>
      <vt:lpstr>Word Sense Disambiguation – Dictionary based approach</vt:lpstr>
      <vt:lpstr>Word Sense Disambiguation – Dictionary based approach</vt:lpstr>
      <vt:lpstr>Word Sense Disambiguation – Dictionary based approach</vt:lpstr>
      <vt:lpstr>WSD</vt:lpstr>
      <vt:lpstr>PowerPoint Presentation</vt:lpstr>
      <vt:lpstr>PowerPoint Presentation</vt:lpstr>
      <vt:lpstr>WSD</vt:lpstr>
      <vt:lpstr>PowerPoint Presentation</vt:lpstr>
      <vt:lpstr>Word Sense Similarity</vt:lpstr>
      <vt:lpstr>PowerPoint Presentation</vt:lpstr>
      <vt:lpstr>PowerPoint Presentation</vt:lpstr>
      <vt:lpstr>PowerPoint Presentation</vt:lpstr>
      <vt:lpstr>PowerPoint Presentation</vt:lpstr>
      <vt:lpstr>PowerPoint Presentation</vt:lpstr>
      <vt:lpstr>PowerPoint Presentation</vt:lpstr>
      <vt:lpstr>WSD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SEMANTIC ANALYSIS</dc:title>
  <dc:creator>Kai-Wei Chang</dc:creator>
  <cp:lastModifiedBy>Kiran Bhowmick (Dr.)</cp:lastModifiedBy>
  <cp:revision>198</cp:revision>
  <dcterms:created xsi:type="dcterms:W3CDTF">2015-09-15T19:03:29Z</dcterms:created>
  <dcterms:modified xsi:type="dcterms:W3CDTF">2025-03-10T06:15:52Z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0x010100ADD92F669E3BB948B2410459B382D1C1</vt:lpwstr>
  </property>
</Properties>
</file>