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16"/>
  </p:notesMasterIdLst>
  <p:sldIdLst>
    <p:sldId id="257" r:id="rId2"/>
    <p:sldId id="259" r:id="rId3"/>
    <p:sldId id="262" r:id="rId4"/>
    <p:sldId id="263" r:id="rId5"/>
    <p:sldId id="269" r:id="rId6"/>
    <p:sldId id="276" r:id="rId7"/>
    <p:sldId id="277" r:id="rId8"/>
    <p:sldId id="283" r:id="rId9"/>
    <p:sldId id="284" r:id="rId10"/>
    <p:sldId id="296" r:id="rId11"/>
    <p:sldId id="297" r:id="rId12"/>
    <p:sldId id="298" r:id="rId13"/>
    <p:sldId id="299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CF5D18-4814-45CB-9031-8D9A984CFB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D227F-5D14-48B1-B58C-9C39B892411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DDE8B8B-3825-4865-B006-DBFEF979825F}" type="datetimeFigureOut">
              <a:rPr lang="en-US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8951A4-A9B3-47C7-BE77-16E9DB2E1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DD1D00-D331-47C6-9AA4-258524DD2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C103C-1C25-4809-9BFD-C9B1395B28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44CF8-0A3C-42E7-A91E-2DE1E6F08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CB72A1-8946-4B86-BC0C-FDFB3575DD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FA08B0DD-F335-47AD-B1C5-1E1496A2969A}" type="datetime1">
              <a:rPr lang="en-US" smtClean="0"/>
              <a:pPr>
                <a:defRPr/>
              </a:pPr>
              <a:t>11/9/2020</a:t>
            </a:fld>
            <a:endParaRPr lang="en-US" sz="16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411EA6A-CB21-44E4-B419-097F6C48A25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EEF29-C4DF-42AC-A0A0-0BE181025384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E98-F2A4-445E-BE38-62F116588D48}" type="slidenum">
              <a:rPr lang="en-US" altLang="en-US" smtClean="0"/>
              <a:pPr/>
              <a:t>‹#›</a:t>
            </a:fld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0189379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EEF29-C4DF-42AC-A0A0-0BE181025384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E98-F2A4-445E-BE38-62F116588D48}" type="slidenum">
              <a:rPr lang="en-US" altLang="en-US" smtClean="0"/>
              <a:pPr/>
              <a:t>‹#›</a:t>
            </a:fld>
            <a:endParaRPr lang="en-US" altLang="en-US" sz="16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344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EEF29-C4DF-42AC-A0A0-0BE181025384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E98-F2A4-445E-BE38-62F116588D48}" type="slidenum">
              <a:rPr lang="en-US" altLang="en-US" smtClean="0"/>
              <a:pPr/>
              <a:t>‹#›</a:t>
            </a:fld>
            <a:endParaRPr lang="en-US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6090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EEF29-C4DF-42AC-A0A0-0BE181025384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E98-F2A4-445E-BE38-62F116588D48}" type="slidenum">
              <a:rPr lang="en-US" altLang="en-US" smtClean="0"/>
              <a:pPr/>
              <a:t>‹#›</a:t>
            </a:fld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8612606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EEF29-C4DF-42AC-A0A0-0BE181025384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E98-F2A4-445E-BE38-62F116588D48}" type="slidenum">
              <a:rPr lang="en-US" altLang="en-US" smtClean="0"/>
              <a:pPr/>
              <a:t>‹#›</a:t>
            </a:fld>
            <a:endParaRPr lang="en-US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783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EEF29-C4DF-42AC-A0A0-0BE181025384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CE98-F2A4-445E-BE38-62F116588D48}" type="slidenum">
              <a:rPr lang="en-US" altLang="en-US" smtClean="0"/>
              <a:pPr/>
              <a:t>‹#›</a:t>
            </a:fld>
            <a:endParaRPr lang="en-US" altLang="en-US" sz="16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9773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0F850F-A6E9-41C2-AB6C-14921D9FD2D0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6A83-EEDD-4093-9635-B39585032B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17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F9CCB6-043C-427C-BB66-86C9AAED155A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A19-960D-4C6D-9183-A572DCE7CCE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9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1E1BF-5747-415C-A538-5BA44786EB7E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907-940C-4A29-900E-D2C87BDD63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97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40015A-64E2-4F67-AE8C-96A0E968FFE3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2973-BD5A-4408-87D6-6F753893295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26222-EAD4-4630-B2C3-CD3EFCEB8519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BAD6-2A0A-4670-AE8F-448A0500F2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34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570D01-9A96-4462-9D05-34F01949419F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A5A8-E39B-4417-B04A-20E0928975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2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E0D91B-E452-42D5-B46C-9B9A88D1DBF0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C73-C66A-4CCB-90E7-920BB57301F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86B20-9CA4-4048-8600-5FB99997766E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B7A-2B09-4F63-BB68-070D9D3E35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38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C67C3-955C-4D45-9E86-F7600EB9BAA5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DD11-7430-44D4-B255-93298875932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2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9CB4B-9EC7-4CAF-8B23-28DEAF6EC2BD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D652-8796-4B73-9C0A-E09855ED5C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9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87DEEF29-C4DF-42AC-A0A0-0BE181025384}" type="datetime1">
              <a:rPr lang="en-US" smtClean="0"/>
              <a:pPr>
                <a:defRPr/>
              </a:pPr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2012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F6CE98-F2A4-445E-BE38-62F116588D48}" type="slidenum">
              <a:rPr lang="en-US" altLang="en-US" smtClean="0"/>
              <a:pPr/>
              <a:t>‹#›</a:t>
            </a:fld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1289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  <p:sldLayoutId id="214748412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>
            <a:extLst>
              <a:ext uri="{FF2B5EF4-FFF2-40B4-BE49-F238E27FC236}">
                <a16:creationId xmlns:a16="http://schemas.microsoft.com/office/drawing/2014/main" id="{8F73D176-083D-4558-A3FF-4E37FF49C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Leadership &amp; Ethics</a:t>
            </a:r>
          </a:p>
        </p:txBody>
      </p:sp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A4662547-0FE0-4CC8-B2A1-9E27921F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13-</a:t>
            </a:r>
            <a:fld id="{AC05B497-EA0F-4A6B-9938-9A7277567B52}" type="slidenum">
              <a:rPr lang="en-US" altLang="en-US">
                <a:solidFill>
                  <a:srgbClr val="FFFFFF"/>
                </a:solidFill>
              </a:rPr>
              <a:pPr eaLnBrk="1" hangingPunct="1"/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DF5E7FA-004D-4362-B41C-8BA9B76C2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satMod val="150000"/>
                  </a:schemeClr>
                </a:solidFill>
              </a:rPr>
              <a:t>Codes of Ethics and Professional Practices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306CF4C-579A-499A-A1A0-A33B8C46F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09600" indent="-609600" eaLnBrk="1" hangingPunct="1">
              <a:buClrTx/>
              <a:buSzPct val="100000"/>
              <a:buFont typeface="Wingdings 2" panose="05020102010507070707" pitchFamily="18" charset="2"/>
              <a:buNone/>
            </a:pPr>
            <a:r>
              <a:rPr lang="en-US" altLang="en-US"/>
              <a:t>Professional associations (PMI,ACM) tend to have codes of ethics that serve to define the ethical responsibilities for members.</a:t>
            </a:r>
          </a:p>
          <a:p>
            <a:pPr marL="609600" indent="-609600" eaLnBrk="1" hangingPunct="1">
              <a:buClrTx/>
              <a:buSzPct val="100000"/>
              <a:buFont typeface="Wingdings 2" panose="05020102010507070707" pitchFamily="18" charset="2"/>
              <a:buNone/>
            </a:pPr>
            <a:r>
              <a:rPr lang="en-US" altLang="en-US"/>
              <a:t>The code of professional conduct(ACM):</a:t>
            </a:r>
            <a:endParaRPr lang="en-US" altLang="en-US" sz="2400"/>
          </a:p>
          <a:p>
            <a:pPr marL="609600" indent="-609600" eaLnBrk="1" hangingPunct="1">
              <a:buClrTx/>
              <a:buSzPct val="100000"/>
              <a:buFontTx/>
              <a:buChar char="-"/>
            </a:pPr>
            <a:r>
              <a:rPr lang="en-US" altLang="en-US" sz="2400" i="1"/>
              <a:t>Contribute to society and human well-being</a:t>
            </a:r>
          </a:p>
          <a:p>
            <a:pPr marL="609600" indent="-609600" eaLnBrk="1" hangingPunct="1">
              <a:buClrTx/>
              <a:buSzPct val="100000"/>
              <a:buFontTx/>
              <a:buChar char="-"/>
            </a:pPr>
            <a:r>
              <a:rPr lang="en-US" altLang="en-US" sz="2400" i="1"/>
              <a:t>Avoid hard to others</a:t>
            </a:r>
          </a:p>
          <a:p>
            <a:pPr marL="609600" indent="-609600" eaLnBrk="1" hangingPunct="1">
              <a:buClrTx/>
              <a:buSzPct val="100000"/>
              <a:buFontTx/>
              <a:buChar char="-"/>
            </a:pPr>
            <a:r>
              <a:rPr lang="en-US" altLang="en-US" sz="2400" i="1"/>
              <a:t>Be honest and trustworthy</a:t>
            </a:r>
          </a:p>
          <a:p>
            <a:pPr marL="609600" indent="-609600" eaLnBrk="1" hangingPunct="1">
              <a:buClrTx/>
              <a:buSzPct val="100000"/>
              <a:buFontTx/>
              <a:buChar char="-"/>
            </a:pPr>
            <a:r>
              <a:rPr lang="en-US" altLang="en-US" sz="2400" i="1"/>
              <a:t>Be fair and take action not to discriminate</a:t>
            </a:r>
          </a:p>
          <a:p>
            <a:pPr marL="609600" indent="-609600" eaLnBrk="1" hangingPunct="1">
              <a:buClrTx/>
              <a:buSzPct val="100000"/>
              <a:buFontTx/>
              <a:buChar char="-"/>
            </a:pPr>
            <a:r>
              <a:rPr lang="en-US" altLang="en-US" sz="2400" i="1"/>
              <a:t>Honor property rights including copyrights and patents</a:t>
            </a:r>
          </a:p>
          <a:p>
            <a:pPr marL="609600" indent="-609600" eaLnBrk="1" hangingPunct="1">
              <a:buClrTx/>
              <a:buSzPct val="100000"/>
              <a:buFontTx/>
              <a:buChar char="-"/>
            </a:pPr>
            <a:r>
              <a:rPr lang="en-US" altLang="en-US" sz="2400" i="1"/>
              <a:t>Give proper credit for IP</a:t>
            </a:r>
          </a:p>
          <a:p>
            <a:pPr marL="609600" indent="-609600" eaLnBrk="1" hangingPunct="1">
              <a:buClrTx/>
              <a:buSzPct val="100000"/>
              <a:buFontTx/>
              <a:buChar char="-"/>
            </a:pPr>
            <a:r>
              <a:rPr lang="en-US" altLang="en-US" sz="2400" i="1"/>
              <a:t>Respect the privacy of others</a:t>
            </a:r>
          </a:p>
        </p:txBody>
      </p:sp>
      <p:sp>
        <p:nvSpPr>
          <p:cNvPr id="52228" name="Slide Number Placeholder 2">
            <a:extLst>
              <a:ext uri="{FF2B5EF4-FFF2-40B4-BE49-F238E27FC236}">
                <a16:creationId xmlns:a16="http://schemas.microsoft.com/office/drawing/2014/main" id="{534B6C9D-99D7-4F99-8461-2DA5AF1C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B66DACE4-7B6E-4982-94CF-8D6096C50868}" type="slidenum">
              <a:rPr lang="en-US" altLang="en-US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A56667E-E9AC-4E19-95CB-25C1DC828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Multicultural Projects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3816D5C-EE24-487E-9BDC-B53F6F589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2800"/>
              <a:t>Although an international project may be considered a </a:t>
            </a:r>
            <a:r>
              <a:rPr lang="en-US" altLang="en-US" sz="2800" u="sng"/>
              <a:t>multicultural project</a:t>
            </a:r>
            <a:r>
              <a:rPr lang="en-US" altLang="en-US" sz="2800"/>
              <a:t>, many domestic projects are becoming multicultural as organizations attempt to diversify their workforce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Even though ethics is an important component of leadership, the ability to lead and manage a multicultural team is becoming an </a:t>
            </a:r>
            <a:r>
              <a:rPr lang="en-US" altLang="en-US" sz="2800" u="sng"/>
              <a:t>important skill for successful project leaders</a:t>
            </a:r>
          </a:p>
        </p:txBody>
      </p:sp>
      <p:sp>
        <p:nvSpPr>
          <p:cNvPr id="53252" name="Slide Number Placeholder 2">
            <a:extLst>
              <a:ext uri="{FF2B5EF4-FFF2-40B4-BE49-F238E27FC236}">
                <a16:creationId xmlns:a16="http://schemas.microsoft.com/office/drawing/2014/main" id="{0A3260D0-81E7-4A9D-A990-6615C508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83A4F915-C175-4E07-9183-2842E3D49D85}" type="slidenum">
              <a:rPr lang="en-US" altLang="en-US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B1E7363-3DE7-4DBC-908D-CCEAC94EB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The Challenge of International Projects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0197B84-B51F-409A-A722-149BE5736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Number of locations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Currency exchange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Regulations and laws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Political instability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Attitude toward work and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Religion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Food</a:t>
            </a:r>
          </a:p>
        </p:txBody>
      </p:sp>
      <p:sp>
        <p:nvSpPr>
          <p:cNvPr id="54276" name="Slide Number Placeholder 2">
            <a:extLst>
              <a:ext uri="{FF2B5EF4-FFF2-40B4-BE49-F238E27FC236}">
                <a16:creationId xmlns:a16="http://schemas.microsoft.com/office/drawing/2014/main" id="{12A290EE-C7A6-4EBD-A7A8-4B572699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32150C38-16A3-41AA-BD51-B3339F805051}" type="slidenum">
              <a:rPr lang="en-US" altLang="en-US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B7ACE74-6A23-4D37-9DB2-8DBFF9E5D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Understanding and Managing Diversity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FF8BBFB-6C1E-4364-8A3E-920067640D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While culture is a set of social lessons of behaviors that we learn over time, </a:t>
            </a:r>
            <a:r>
              <a:rPr lang="en-US" altLang="en-US" sz="2800" b="1" u="sng"/>
              <a:t>diversity</a:t>
            </a:r>
            <a:r>
              <a:rPr lang="en-US" altLang="en-US" sz="2800"/>
              <a:t> is defined as differences in culture as well as nationality, ethnicity, religion, gender, or generation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</a:t>
            </a:r>
            <a:r>
              <a:rPr lang="en-US" altLang="en-US" sz="2800" u="sng"/>
              <a:t>Diversity Wheel </a:t>
            </a:r>
            <a:r>
              <a:rPr lang="en-US" altLang="en-US" sz="2800"/>
              <a:t>provides a tool to better understand individual differences</a:t>
            </a:r>
          </a:p>
        </p:txBody>
      </p:sp>
      <p:sp>
        <p:nvSpPr>
          <p:cNvPr id="55300" name="Slide Number Placeholder 2">
            <a:extLst>
              <a:ext uri="{FF2B5EF4-FFF2-40B4-BE49-F238E27FC236}">
                <a16:creationId xmlns:a16="http://schemas.microsoft.com/office/drawing/2014/main" id="{3AD3DC43-956E-4BB1-B18D-D0D4904D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FD936524-0E38-4240-A9B6-5B1231CD4D50}" type="slidenum">
              <a:rPr lang="en-US" altLang="en-US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2">
            <a:extLst>
              <a:ext uri="{FF2B5EF4-FFF2-40B4-BE49-F238E27FC236}">
                <a16:creationId xmlns:a16="http://schemas.microsoft.com/office/drawing/2014/main" id="{C88DF5EF-832B-4F19-8AAA-4FDAFB7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632B5E0C-713D-4C99-B96F-03214C91DF5E}" type="slidenum">
              <a:rPr lang="en-US" altLang="en-US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56322" name="Rectangle 4">
            <a:extLst>
              <a:ext uri="{FF2B5EF4-FFF2-40B4-BE49-F238E27FC236}">
                <a16:creationId xmlns:a16="http://schemas.microsoft.com/office/drawing/2014/main" id="{D83B9C1D-E925-46C0-9B2B-FB12BDF6B4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0338" y="533401"/>
            <a:ext cx="6342062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The Diversity Wheel</a:t>
            </a:r>
          </a:p>
        </p:txBody>
      </p:sp>
      <p:pic>
        <p:nvPicPr>
          <p:cNvPr id="26628" name="Picture 5" descr="Diversity Wheel">
            <a:extLst>
              <a:ext uri="{FF2B5EF4-FFF2-40B4-BE49-F238E27FC236}">
                <a16:creationId xmlns:a16="http://schemas.microsoft.com/office/drawing/2014/main" id="{95D46B8B-AE97-4C23-A44D-D39E58C3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224624"/>
            <a:ext cx="6113901" cy="501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02DB47D-082B-4568-BBF6-EF2B3D92D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Project Leadership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B0E1A27-8B1B-4387-9CCA-A770AC72B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Focuses on </a:t>
            </a:r>
            <a:r>
              <a:rPr lang="en-US" altLang="en-US" sz="2400" u="sng"/>
              <a:t>policies and procedures </a:t>
            </a:r>
            <a:r>
              <a:rPr lang="en-US" altLang="en-US" sz="2400"/>
              <a:t>that bring order and predictability to complex organizational situations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Is traditionally defined with </a:t>
            </a:r>
            <a:r>
              <a:rPr lang="en-US" altLang="en-US" sz="2400" u="sng"/>
              <a:t>such activities </a:t>
            </a:r>
            <a:r>
              <a:rPr lang="en-US" altLang="en-US" sz="2400"/>
              <a:t>as planning, organizing, controlling, staffing, evaluating, and monitoring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Leadership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Centers on vision, change, and getting results that involve setting direction, aligning people, and motivating them</a:t>
            </a:r>
          </a:p>
        </p:txBody>
      </p:sp>
      <p:sp>
        <p:nvSpPr>
          <p:cNvPr id="14340" name="Slide Number Placeholder 2">
            <a:extLst>
              <a:ext uri="{FF2B5EF4-FFF2-40B4-BE49-F238E27FC236}">
                <a16:creationId xmlns:a16="http://schemas.microsoft.com/office/drawing/2014/main" id="{738930A6-5D77-4A6E-A49A-144AFC0C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E72EE3D9-8ABB-4C6A-86B1-69C69173C3BC}" type="slidenum">
              <a:rPr lang="en-US" altLang="en-US">
                <a:solidFill>
                  <a:srgbClr val="3F3F3F"/>
                </a:solidFill>
              </a:rPr>
              <a:pPr eaLnBrk="1" hangingPunct="1"/>
              <a:t>2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2A51D5D-5135-42CC-95AF-2BA87A42A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Some Modern Approaches to Leadership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5DE7535-F8C0-4A7B-A3A1-13A52A000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Kouzes &amp; Posner conducted research for over 20 years on effective leadership</a:t>
            </a:r>
          </a:p>
          <a:p>
            <a:pPr lvl="1" eaLnBrk="1" hangingPunct="1"/>
            <a:r>
              <a:rPr lang="en-US" altLang="en-US"/>
              <a:t>Found leaders are often ordinary people who help guide others </a:t>
            </a:r>
          </a:p>
          <a:p>
            <a:pPr lvl="1" eaLnBrk="1" hangingPunct="1"/>
            <a:r>
              <a:rPr lang="en-US" altLang="en-US"/>
              <a:t>Defined </a:t>
            </a:r>
            <a:r>
              <a:rPr lang="en-US" altLang="en-US" u="sng"/>
              <a:t>Five Practices of Exemplary Leadership </a:t>
            </a:r>
            <a:r>
              <a:rPr lang="en-US" altLang="en-US"/>
              <a:t>to help others become more successful leaders</a:t>
            </a:r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id="{844BD5F8-68A1-45FA-A8B4-31893D22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D17B1C9B-D190-493E-B438-72B2B9E752EB}" type="slidenum">
              <a:rPr lang="en-US" altLang="en-US">
                <a:solidFill>
                  <a:srgbClr val="3F3F3F"/>
                </a:solidFill>
              </a:rPr>
              <a:pPr eaLnBrk="1" hangingPunct="1"/>
              <a:t>3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Figure 13-1">
            <a:extLst>
              <a:ext uri="{FF2B5EF4-FFF2-40B4-BE49-F238E27FC236}">
                <a16:creationId xmlns:a16="http://schemas.microsoft.com/office/drawing/2014/main" id="{98A5EA5C-6FB7-41E0-BC2D-AA28D5834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9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Slide Number Placeholder 2">
            <a:extLst>
              <a:ext uri="{FF2B5EF4-FFF2-40B4-BE49-F238E27FC236}">
                <a16:creationId xmlns:a16="http://schemas.microsoft.com/office/drawing/2014/main" id="{37AE4D83-D2EE-41DB-AE26-69AF4602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660AACF9-5D9A-43B9-8A22-67905FF60482}" type="slidenum">
              <a:rPr lang="en-US" altLang="en-US">
                <a:solidFill>
                  <a:srgbClr val="3F3F3F"/>
                </a:solidFill>
              </a:rPr>
              <a:pPr eaLnBrk="1" hangingPunct="1"/>
              <a:t>4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18435" name="Title 3">
            <a:extLst>
              <a:ext uri="{FF2B5EF4-FFF2-40B4-BE49-F238E27FC236}">
                <a16:creationId xmlns:a16="http://schemas.microsoft.com/office/drawing/2014/main" id="{52038608-B290-4F02-915C-1F7010ED73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34395" y="405235"/>
            <a:ext cx="6799262" cy="13033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Five Practices of Exemplary Leadership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4E44B-CBAB-461C-91C7-999D5400A4AB}"/>
              </a:ext>
            </a:extLst>
          </p:cNvPr>
          <p:cNvSpPr txBox="1"/>
          <p:nvPr/>
        </p:nvSpPr>
        <p:spPr>
          <a:xfrm>
            <a:off x="5029200" y="1676400"/>
            <a:ext cx="2362200" cy="646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A leader’s behavior wins respect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29D41-E88B-402D-818D-98CE566D251F}"/>
              </a:ext>
            </a:extLst>
          </p:cNvPr>
          <p:cNvSpPr txBox="1"/>
          <p:nvPr/>
        </p:nvSpPr>
        <p:spPr>
          <a:xfrm>
            <a:off x="5929606" y="2698102"/>
            <a:ext cx="1905000" cy="646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Exciting vision or dream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C03E2-23CD-446B-8881-B647FE739DBF}"/>
              </a:ext>
            </a:extLst>
          </p:cNvPr>
          <p:cNvSpPr txBox="1"/>
          <p:nvPr/>
        </p:nvSpPr>
        <p:spPr>
          <a:xfrm>
            <a:off x="6515100" y="5175163"/>
            <a:ext cx="20574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Venture out and accept 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6B39C-EA00-456F-A6A6-F0C05CA0ABA9}"/>
              </a:ext>
            </a:extLst>
          </p:cNvPr>
          <p:cNvSpPr txBox="1"/>
          <p:nvPr/>
        </p:nvSpPr>
        <p:spPr>
          <a:xfrm>
            <a:off x="521996" y="5453902"/>
            <a:ext cx="20574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Encouraging collaboration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F0A91-D7CA-468D-A5D9-D4E267E67561}"/>
              </a:ext>
            </a:extLst>
          </p:cNvPr>
          <p:cNvSpPr txBox="1"/>
          <p:nvPr/>
        </p:nvSpPr>
        <p:spPr>
          <a:xfrm>
            <a:off x="685800" y="2656681"/>
            <a:ext cx="25908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Simple gestures such as a thank-you note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8A8DC0F-C2C1-41CB-834C-EDB6DB4AE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Leadership Styles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C277949-9654-418B-839F-03FBBCFA3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/>
              <a:t>Many effective leaders have a collection of distinct leadership styles</a:t>
            </a:r>
          </a:p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/>
          </a:p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/>
              <a:t>A study of 3,871 executives worldwide by Daniel </a:t>
            </a:r>
            <a:r>
              <a:rPr lang="en-US" sz="2400" dirty="0" err="1"/>
              <a:t>Goleman</a:t>
            </a:r>
            <a:r>
              <a:rPr lang="en-US" sz="2400" dirty="0"/>
              <a:t> suggests that the best leaders </a:t>
            </a:r>
            <a:r>
              <a:rPr lang="en-US" sz="2400" u="sng" dirty="0"/>
              <a:t>do not rely only on one leadership style</a:t>
            </a:r>
            <a:r>
              <a:rPr lang="en-US" sz="2400" dirty="0"/>
              <a:t>, but may </a:t>
            </a:r>
            <a:r>
              <a:rPr lang="en-US" sz="2400" b="1" dirty="0"/>
              <a:t>use several different styles </a:t>
            </a:r>
            <a:r>
              <a:rPr lang="en-US" sz="2400" dirty="0"/>
              <a:t>depending on the situation</a:t>
            </a:r>
          </a:p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/>
          </a:p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/>
              <a:t>The following six styles can be used in influence performance and results</a:t>
            </a:r>
          </a:p>
          <a:p>
            <a:pPr marL="7315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b="1" dirty="0"/>
              <a:t>The Coercive Style   </a:t>
            </a:r>
            <a:r>
              <a:rPr lang="en-US" sz="2000" dirty="0"/>
              <a:t>- “Do as I say”</a:t>
            </a:r>
          </a:p>
          <a:p>
            <a:pPr marL="7315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b="1" u="sng" dirty="0"/>
              <a:t>The Authoritative Style </a:t>
            </a:r>
            <a:r>
              <a:rPr lang="en-US" sz="2000" dirty="0"/>
              <a:t>– “ Come with me”</a:t>
            </a:r>
          </a:p>
          <a:p>
            <a:pPr marL="7315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b="1" u="sng" dirty="0"/>
              <a:t>The </a:t>
            </a:r>
            <a:r>
              <a:rPr lang="en-US" sz="2000" b="1" u="sng" dirty="0" err="1"/>
              <a:t>Affiliative</a:t>
            </a:r>
            <a:r>
              <a:rPr lang="en-US" sz="2000" b="1" u="sng" dirty="0"/>
              <a:t> Style</a:t>
            </a:r>
            <a:r>
              <a:rPr lang="en-US" sz="2000" u="sng" dirty="0"/>
              <a:t> </a:t>
            </a:r>
            <a:r>
              <a:rPr lang="en-US" sz="2000" dirty="0"/>
              <a:t>– “People come first”</a:t>
            </a:r>
          </a:p>
          <a:p>
            <a:pPr marL="7315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b="1" u="sng" dirty="0"/>
              <a:t>The Democratic Style </a:t>
            </a:r>
            <a:r>
              <a:rPr lang="en-US" sz="2000" dirty="0"/>
              <a:t>– “What do you think?’</a:t>
            </a:r>
          </a:p>
          <a:p>
            <a:pPr marL="7315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b="1" dirty="0"/>
              <a:t>The Pace Setting Style </a:t>
            </a:r>
            <a:r>
              <a:rPr lang="en-US" sz="2000" dirty="0"/>
              <a:t>– “ Do as I do, now”</a:t>
            </a:r>
          </a:p>
          <a:p>
            <a:pPr marL="7315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b="1" u="sng" dirty="0"/>
              <a:t>The Coaching Style </a:t>
            </a:r>
            <a:r>
              <a:rPr lang="en-US" sz="2000" dirty="0"/>
              <a:t>– “ Try this”</a:t>
            </a:r>
          </a:p>
        </p:txBody>
      </p:sp>
      <p:sp>
        <p:nvSpPr>
          <p:cNvPr id="24580" name="Slide Number Placeholder 2">
            <a:extLst>
              <a:ext uri="{FF2B5EF4-FFF2-40B4-BE49-F238E27FC236}">
                <a16:creationId xmlns:a16="http://schemas.microsoft.com/office/drawing/2014/main" id="{7575D3CB-AAE6-4A53-825A-60D5470F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930C1DE5-B928-4789-B5B2-0329ED457FEE}" type="slidenum">
              <a:rPr lang="en-US" altLang="en-US">
                <a:solidFill>
                  <a:srgbClr val="3F3F3F"/>
                </a:solidFill>
              </a:rPr>
              <a:pPr eaLnBrk="1" hangingPunct="1"/>
              <a:t>5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3C7EAB7-76DC-41D3-B321-DFD93E16A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Emotional Intelligence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E61E92D-6AF5-4CB6-8092-17CE5CFB5B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 err="1"/>
              <a:t>Goleman’s</a:t>
            </a:r>
            <a:r>
              <a:rPr lang="en-US" sz="2800" dirty="0"/>
              <a:t> study suggests that leaders who have mastered the authoritative, democratic, </a:t>
            </a:r>
            <a:r>
              <a:rPr lang="en-US" sz="2800" dirty="0" err="1"/>
              <a:t>affiliative</a:t>
            </a:r>
            <a:r>
              <a:rPr lang="en-US" sz="2800" dirty="0"/>
              <a:t>, and coaching styles have the best climate and have the highest performance</a:t>
            </a:r>
          </a:p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800" dirty="0"/>
          </a:p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Effective leaders have the flexibility to switch among these leadership styles as needed</a:t>
            </a:r>
          </a:p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800" dirty="0"/>
          </a:p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This ability depends on a person’s emotional intelligence</a:t>
            </a:r>
          </a:p>
          <a:p>
            <a:pPr marL="7315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Emotional intelligence is the ability to understand and manage our relationships and ourselves better</a:t>
            </a:r>
          </a:p>
          <a:p>
            <a:pPr marL="996696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/>
              <a:t>Although our intelligence quotient (IQ) is largely genetic, emotional intelligence can be learned (and improved) at any age</a:t>
            </a:r>
          </a:p>
        </p:txBody>
      </p:sp>
      <p:sp>
        <p:nvSpPr>
          <p:cNvPr id="31748" name="Slide Number Placeholder 2">
            <a:extLst>
              <a:ext uri="{FF2B5EF4-FFF2-40B4-BE49-F238E27FC236}">
                <a16:creationId xmlns:a16="http://schemas.microsoft.com/office/drawing/2014/main" id="{B288AD10-39F3-4173-B633-CACE81AB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1B23FE1C-53F3-4E5D-8D3A-430D4859C5B1}" type="slidenum">
              <a:rPr lang="en-US" altLang="en-US">
                <a:solidFill>
                  <a:srgbClr val="3F3F3F"/>
                </a:solidFill>
              </a:rPr>
              <a:pPr eaLnBrk="1" hangingPunct="1"/>
              <a:t>6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8AD8EB7-FCBB-4C90-99E1-8EFE33D19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Emotional Intelligence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EA33665-690A-4C1E-B6BC-7E3EF8E1D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800"/>
              <a:t>Improving one’s emotional intelligence can be like changing a bad habit – takes time, patience, and a great deal of effort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marL="457200" indent="-457200" eaLnBrk="1" hangingPunct="1">
              <a:lnSpc>
                <a:spcPct val="90000"/>
              </a:lnSpc>
              <a:buClrTx/>
            </a:pPr>
            <a:r>
              <a:rPr lang="en-US" altLang="en-US" sz="2400"/>
              <a:t>Includes 4 capabilities</a:t>
            </a:r>
          </a:p>
          <a:p>
            <a:pPr marL="838200" lvl="1" indent="-381000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sz="2400"/>
              <a:t>Self-Awareness --- reading and understanding emotions</a:t>
            </a:r>
          </a:p>
          <a:p>
            <a:pPr marL="838200" lvl="1" indent="-381000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sz="2400"/>
              <a:t>Self-Management ---self-control, adaptability</a:t>
            </a:r>
          </a:p>
          <a:p>
            <a:pPr marL="838200" lvl="1" indent="-381000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sz="2400"/>
              <a:t>Social Awareness ---recognizing/meeting customer needs</a:t>
            </a:r>
          </a:p>
          <a:p>
            <a:pPr marL="838200" lvl="1" indent="-381000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en-US" sz="2400"/>
              <a:t>Social Skills --visionary leadership, teamwork</a:t>
            </a:r>
          </a:p>
        </p:txBody>
      </p:sp>
      <p:sp>
        <p:nvSpPr>
          <p:cNvPr id="32772" name="Slide Number Placeholder 2">
            <a:extLst>
              <a:ext uri="{FF2B5EF4-FFF2-40B4-BE49-F238E27FC236}">
                <a16:creationId xmlns:a16="http://schemas.microsoft.com/office/drawing/2014/main" id="{F974D0DD-147B-456A-8B7D-27B76DD2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2B995463-39AB-427E-A05C-03E2DA03E7AB}" type="slidenum">
              <a:rPr lang="en-US" altLang="en-US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B599BC1-D1B7-4419-884D-81C04AF9B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Ethics in Projects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19E7CD9-52ED-4BAB-8C03-E08A97AAA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Ethics can be defined as a set of moral principles and values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Employers should establish guidelines for ethical conduct just as they do for other work-related behaviors such as what time to arrive and leave the workplace, and how customers are to be treated, etc.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Leaders should identify appropriate and inappropriate conduct and then communicate their expectations</a:t>
            </a:r>
          </a:p>
        </p:txBody>
      </p:sp>
      <p:sp>
        <p:nvSpPr>
          <p:cNvPr id="38916" name="Slide Number Placeholder 2">
            <a:extLst>
              <a:ext uri="{FF2B5EF4-FFF2-40B4-BE49-F238E27FC236}">
                <a16:creationId xmlns:a16="http://schemas.microsoft.com/office/drawing/2014/main" id="{86ECCDE9-B3C8-4F44-AAC4-989D48AC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8B0525D1-5E96-448B-B215-CEDCD28C3C21}" type="slidenum">
              <a:rPr lang="en-US" altLang="en-US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8B7EF9A-2BD7-4FE9-A2E1-324C2A6B0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Ethics in Business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7CB10A8-536B-4DDD-B152-8B7394D95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/>
              <a:t>Ethics has become an increasing popular topic in business and in business schools as a result of number of ethical meltdowns in organizations</a:t>
            </a:r>
          </a:p>
          <a:p>
            <a:pPr marL="438912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/>
          </a:p>
          <a:p>
            <a:pPr marL="438912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/>
              <a:t>Unethical business behaviors</a:t>
            </a:r>
          </a:p>
          <a:p>
            <a:pPr marL="73152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Cost money</a:t>
            </a:r>
          </a:p>
          <a:p>
            <a:pPr marL="73152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May be illegal and result in jail time</a:t>
            </a:r>
          </a:p>
          <a:p>
            <a:pPr marL="73152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Are just bad for business!</a:t>
            </a:r>
          </a:p>
          <a:p>
            <a:pPr marL="996696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endParaRPr lang="en-US" sz="1800" dirty="0"/>
          </a:p>
          <a:p>
            <a:pPr marL="438912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/>
              <a:t>Unfortunately, ethical decisions are not always clear cut</a:t>
            </a:r>
          </a:p>
          <a:p>
            <a:pPr marL="73152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To a large degree legality and ethics are governed by society and culture – i.e., the shared beliefs, assumptions, and values that we learn and that guide or influences our behavior</a:t>
            </a:r>
          </a:p>
        </p:txBody>
      </p:sp>
      <p:sp>
        <p:nvSpPr>
          <p:cNvPr id="39940" name="Slide Number Placeholder 2">
            <a:extLst>
              <a:ext uri="{FF2B5EF4-FFF2-40B4-BE49-F238E27FC236}">
                <a16:creationId xmlns:a16="http://schemas.microsoft.com/office/drawing/2014/main" id="{E2A68E7D-F4E6-4545-BE25-3DF22A6C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F3F3F"/>
                </a:solidFill>
              </a:rPr>
              <a:t>13-</a:t>
            </a:r>
            <a:fld id="{9322C617-C82F-42D5-8CFE-1F5EAD045A07}" type="slidenum">
              <a:rPr lang="en-US" altLang="en-US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E6B80A79E240A05CFB74110C2CC1" ma:contentTypeVersion="3" ma:contentTypeDescription="Create a new document." ma:contentTypeScope="" ma:versionID="2d33e2b3f2d82962eecf0e6039a3132f">
  <xsd:schema xmlns:xsd="http://www.w3.org/2001/XMLSchema" xmlns:xs="http://www.w3.org/2001/XMLSchema" xmlns:p="http://schemas.microsoft.com/office/2006/metadata/properties" xmlns:ns2="c4c2276c-f608-46ba-be43-9ad7284fd5ef" targetNamespace="http://schemas.microsoft.com/office/2006/metadata/properties" ma:root="true" ma:fieldsID="ff49905908407efc39b02fdd4b99ad67" ns2:_="">
    <xsd:import namespace="c4c2276c-f608-46ba-be43-9ad7284fd5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c2276c-f608-46ba-be43-9ad7284fd5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21D599-D4ED-494F-8A2E-16ED0ABC421B}"/>
</file>

<file path=customXml/itemProps2.xml><?xml version="1.0" encoding="utf-8"?>
<ds:datastoreItem xmlns:ds="http://schemas.openxmlformats.org/officeDocument/2006/customXml" ds:itemID="{362FBEFF-6E24-43E0-A20E-16744A8D3FC9}"/>
</file>

<file path=customXml/itemProps3.xml><?xml version="1.0" encoding="utf-8"?>
<ds:datastoreItem xmlns:ds="http://schemas.openxmlformats.org/officeDocument/2006/customXml" ds:itemID="{7F4A4989-0AA7-44AB-BC72-0E8033F69A0D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759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Garamond</vt:lpstr>
      <vt:lpstr>Wingdings</vt:lpstr>
      <vt:lpstr>Wingdings 2</vt:lpstr>
      <vt:lpstr>Organic</vt:lpstr>
      <vt:lpstr>Leadership &amp; Ethics</vt:lpstr>
      <vt:lpstr>Project Leadership</vt:lpstr>
      <vt:lpstr>Some Modern Approaches to Leadership</vt:lpstr>
      <vt:lpstr>Five Practices of Exemplary Leadership</vt:lpstr>
      <vt:lpstr>Leadership Styles</vt:lpstr>
      <vt:lpstr>Emotional Intelligence</vt:lpstr>
      <vt:lpstr>Emotional Intelligence</vt:lpstr>
      <vt:lpstr>Ethics in Projects</vt:lpstr>
      <vt:lpstr>Ethics in Business</vt:lpstr>
      <vt:lpstr>Codes of Ethics and Professional Practices</vt:lpstr>
      <vt:lpstr>Multicultural Projects</vt:lpstr>
      <vt:lpstr>The Challenge of International Projects</vt:lpstr>
      <vt:lpstr>Understanding and Managing Diversity</vt:lpstr>
      <vt:lpstr>The Diversity Wheel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Project Management – Fourth Edition</dc:title>
  <dc:creator>JM</dc:creator>
  <cp:lastModifiedBy>trupti markose</cp:lastModifiedBy>
  <cp:revision>19</cp:revision>
  <dcterms:created xsi:type="dcterms:W3CDTF">2008-11-08T14:02:49Z</dcterms:created>
  <dcterms:modified xsi:type="dcterms:W3CDTF">2020-11-09T15:17:42Z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0x0101001320E6B80A79E240A05CFB74110C2CC1</vt:lpwstr>
  </property>
</Properties>
</file>