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75" r:id="rId4"/>
    <p:sldId id="276" r:id="rId5"/>
    <p:sldId id="269" r:id="rId6"/>
    <p:sldId id="257" r:id="rId7"/>
    <p:sldId id="258" r:id="rId8"/>
    <p:sldId id="259" r:id="rId9"/>
    <p:sldId id="260" r:id="rId10"/>
    <p:sldId id="261" r:id="rId11"/>
    <p:sldId id="27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8" autoAdjust="0"/>
    <p:restoredTop sz="94660"/>
  </p:normalViewPr>
  <p:slideViewPr>
    <p:cSldViewPr>
      <p:cViewPr varScale="1">
        <p:scale>
          <a:sx n="79" d="100"/>
          <a:sy n="79" d="100"/>
        </p:scale>
        <p:origin x="8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5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7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4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54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047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476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5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5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73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35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9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A74F7D-1576-4D02-B815-CABF9C55C638}" type="datetimeFigureOut">
              <a:rPr lang="en-US" smtClean="0"/>
              <a:t>9/12/2020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FFF73-D113-4020-A9FE-FDC361B4A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92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Portfolio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may be managed in three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scenarios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 a stand-alone project (outside of a portfolio or program), within a program, or within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interact with portfolio and program managers when a project is within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portfolio.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multiple projects may be needed to accomplish a set of goals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objectives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organization. In those situations, projects may be grouped together into a program.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a group of related projects, subsidiary programs, and program activities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managed 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coordinated manner to obtain benefits not available from managing them individually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2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3608" y="692696"/>
            <a:ext cx="6799262" cy="6408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Aggregate Project Plan</a:t>
            </a:r>
            <a:endParaRPr lang="en-IN" dirty="0"/>
          </a:p>
        </p:txBody>
      </p:sp>
      <p:pic>
        <p:nvPicPr>
          <p:cNvPr id="1026" name="Picture 2" descr="C:\Users\Bronin\Desktop\Figure-1-The-aggregate-project-planning-framework-or-''RD-map''-with-examples-from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1043607" y="1412776"/>
            <a:ext cx="6744693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369" y="818840"/>
            <a:ext cx="6157261" cy="52203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93369" y="5661248"/>
            <a:ext cx="1062407" cy="37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4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980728"/>
            <a:ext cx="7560840" cy="4680520"/>
          </a:xfrm>
        </p:spPr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project plan can be used to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the mix of projects within each category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 and adjust mix of projects within each category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resource demands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adjust the gaps in categories, sizes and timing of projects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workforce requirement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87624" y="620688"/>
            <a:ext cx="6799263" cy="792163"/>
          </a:xfrm>
        </p:spPr>
        <p:txBody>
          <a:bodyPr/>
          <a:lstStyle/>
          <a:p>
            <a:r>
              <a:rPr lang="en-IN" dirty="0" smtClean="0"/>
              <a:t>3. </a:t>
            </a:r>
            <a:r>
              <a:rPr lang="en-IN" dirty="0" smtClean="0"/>
              <a:t>Collect Project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2819" y="1412851"/>
            <a:ext cx="7848872" cy="4896469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existing and proposed project collect data appropriate to the category criteria</a:t>
            </a:r>
          </a:p>
          <a:p>
            <a:pPr lvl="1"/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Timing, date, duration, expected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resource needed</a:t>
            </a:r>
          </a:p>
          <a:p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project plan, schedule of project activities, past experience, expert opinion to get good estimate of the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dentify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projects that can be deferred to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later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period, those that must precede or follow other projects, those that support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projects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should be done in conjunction with them, those that can be outsourced, and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such </a:t>
            </a: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aspects of the projects.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criteria score limits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8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out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weaker 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endParaRPr lang="en-IN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Escalating costs</a:t>
            </a:r>
          </a:p>
          <a:p>
            <a:pPr lvl="1"/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organisational goals</a:t>
            </a:r>
          </a:p>
          <a:p>
            <a:pPr lvl="1"/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regulations or law</a:t>
            </a:r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 </a:t>
            </a:r>
            <a:r>
              <a:rPr lang="en-IN" dirty="0" smtClean="0"/>
              <a:t>Assess Resource Availability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both internal and external resources by type, department 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Council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trying to balance aggregate project resource needs over future periods with resource availabilities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5. </a:t>
            </a:r>
            <a:r>
              <a:rPr lang="en-US" dirty="0"/>
              <a:t>Reduce </a:t>
            </a:r>
            <a:r>
              <a:rPr lang="en-US" dirty="0" smtClean="0"/>
              <a:t>the Project and Criteria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Whether the project support organisational goals</a:t>
            </a:r>
          </a:p>
          <a:p>
            <a:r>
              <a:rPr lang="en-IN" dirty="0" smtClean="0"/>
              <a:t>Whether required competence exits in the organisation</a:t>
            </a:r>
          </a:p>
          <a:p>
            <a:r>
              <a:rPr lang="en-IN" dirty="0" smtClean="0"/>
              <a:t>Profitability</a:t>
            </a:r>
          </a:p>
          <a:p>
            <a:r>
              <a:rPr lang="en-IN" dirty="0" smtClean="0"/>
              <a:t>Risk</a:t>
            </a:r>
          </a:p>
          <a:p>
            <a:r>
              <a:rPr lang="en-IN" dirty="0" smtClean="0"/>
              <a:t>Resources</a:t>
            </a:r>
          </a:p>
          <a:p>
            <a:r>
              <a:rPr lang="en-IN" dirty="0" smtClean="0"/>
              <a:t>If the projects has slipped from its objectives</a:t>
            </a:r>
          </a:p>
          <a:p>
            <a:r>
              <a:rPr lang="en-IN" dirty="0" smtClean="0"/>
              <a:t>If the project dominated by another existing or proposed project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6. </a:t>
            </a:r>
            <a:r>
              <a:rPr lang="en-IN" dirty="0" smtClean="0"/>
              <a:t>Prioritise the Projects within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Apply score and criterion weights to rank </a:t>
            </a:r>
            <a:r>
              <a:rPr lang="en-IN" dirty="0" smtClean="0"/>
              <a:t>projects</a:t>
            </a:r>
          </a:p>
          <a:p>
            <a:r>
              <a:rPr lang="en-IN" dirty="0"/>
              <a:t>R</a:t>
            </a:r>
            <a:r>
              <a:rPr lang="en-IN" dirty="0" smtClean="0"/>
              <a:t>econsider </a:t>
            </a:r>
            <a:r>
              <a:rPr lang="en-IN" dirty="0"/>
              <a:t>the projects in terms of </a:t>
            </a:r>
            <a:r>
              <a:rPr lang="en-IN" dirty="0" smtClean="0"/>
              <a:t>their benefits first </a:t>
            </a:r>
            <a:r>
              <a:rPr lang="en-IN" dirty="0"/>
              <a:t>and their resource costs </a:t>
            </a:r>
            <a:r>
              <a:rPr lang="en-IN" dirty="0" smtClean="0"/>
              <a:t>second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Council </a:t>
            </a:r>
            <a:r>
              <a:rPr lang="en-IN" dirty="0" smtClean="0"/>
              <a:t>summarizes </a:t>
            </a:r>
            <a:r>
              <a:rPr lang="en-IN" dirty="0" smtClean="0"/>
              <a:t>return </a:t>
            </a:r>
            <a:r>
              <a:rPr lang="en-IN" dirty="0" smtClean="0"/>
              <a:t>from </a:t>
            </a:r>
            <a:r>
              <a:rPr lang="en-IN" dirty="0" smtClean="0"/>
              <a:t>the </a:t>
            </a:r>
            <a:r>
              <a:rPr lang="en-IN" dirty="0" smtClean="0"/>
              <a:t>project to the organization by category.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7. </a:t>
            </a:r>
            <a:r>
              <a:rPr lang="en-IN" dirty="0" smtClean="0"/>
              <a:t>Select the Projects to be funded and held reserve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Determine the mix of projects across various categories</a:t>
            </a:r>
          </a:p>
          <a:p>
            <a:r>
              <a:rPr lang="en-IN" dirty="0" smtClean="0"/>
              <a:t>Leave 20-25 % of the organisations resources for new opportunities, </a:t>
            </a:r>
            <a:r>
              <a:rPr lang="en-IN" dirty="0" smtClean="0"/>
              <a:t>crisis </a:t>
            </a:r>
            <a:r>
              <a:rPr lang="en-IN" dirty="0" smtClean="0"/>
              <a:t>in existing project, errors in estimate </a:t>
            </a:r>
            <a:r>
              <a:rPr lang="en-IN" dirty="0" smtClean="0"/>
              <a:t>etc.</a:t>
            </a:r>
            <a:endParaRPr lang="en-IN" dirty="0"/>
          </a:p>
          <a:p>
            <a:r>
              <a:rPr lang="en-IN" dirty="0" smtClean="0"/>
              <a:t>Rank the projects in </a:t>
            </a:r>
            <a:r>
              <a:rPr lang="en-IN" dirty="0" smtClean="0"/>
              <a:t>categories.</a:t>
            </a:r>
            <a:endParaRPr lang="en-IN" dirty="0" smtClean="0"/>
          </a:p>
          <a:p>
            <a:r>
              <a:rPr lang="en-IN" dirty="0" smtClean="0"/>
              <a:t>Commit fewer projects but allocate sufficient fund for project </a:t>
            </a:r>
            <a:r>
              <a:rPr lang="en-IN" dirty="0" smtClean="0"/>
              <a:t>selection.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8. </a:t>
            </a:r>
            <a:r>
              <a:rPr lang="en-IN" dirty="0" smtClean="0"/>
              <a:t>Implement the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is to make the results of PPP widely known.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reasons for project cancellation, non selection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Commitment of top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by supporting the process and the results.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must be repeated on a regular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should be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improved continuously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Sponsor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3648" y="2492896"/>
            <a:ext cx="6799262" cy="344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Sponsor is the individual (often a manager or executive) with overall accountability for the project.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life of any project, business circumstances may change considerably, making it impossible for the Project Manager to carry out his/her job. Examples are such things as changes of policy, adverse business conditions, etc.  In such cases the Project Sponsor is responsible for recognising and reacting to any such circumstances.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3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187624" y="620689"/>
            <a:ext cx="6799262" cy="5760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Project Portfolio Process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70904" y="1340768"/>
            <a:ext cx="7761535" cy="4896544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is defined as projects, programs, subsidiary portfolios, and operations managed as 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strategic objectives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 is defined as the centralized management of one or more portfolios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strategic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projects of the portfolio may not necessarily be interdependent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directly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Attempts to link project to goals and strategy of organisation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Occurs throughout lifecycle of project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PPP also meant for monitoring and controlling strategic  projects</a:t>
            </a:r>
          </a:p>
          <a:p>
            <a:pPr lvl="1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Shutting down projects before completion </a:t>
            </a:r>
            <a:r>
              <a:rPr lang="en-IN" sz="1600" dirty="0" smtClean="0"/>
              <a:t>because their </a:t>
            </a:r>
            <a:r>
              <a:rPr lang="en-IN" sz="1600" dirty="0"/>
              <a:t>risks have become excessive, their costs have escalated out of line with their </a:t>
            </a:r>
            <a:r>
              <a:rPr lang="en-IN" sz="1600" dirty="0" smtClean="0"/>
              <a:t>expected benefits</a:t>
            </a:r>
            <a:r>
              <a:rPr lang="en-IN" sz="1600" dirty="0"/>
              <a:t>, another (or a new) project does a better job of supporting the </a:t>
            </a:r>
            <a:r>
              <a:rPr lang="en-IN" sz="1600" dirty="0" smtClean="0"/>
              <a:t>goals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6799262" cy="13033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Sponsors Responsibilities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28530" y="1340768"/>
            <a:ext cx="757045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Typically the Project Sponsor will be responsible for: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ensuring that the business need is valid and correctly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prioritized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ensuring that the project is properly launched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ensuring that the project remains a viable business proposition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ensuring changes to the project are properly managed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ensuring risks are managed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establishing the project 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organization,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roles and reporting structure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ensuring the project is under control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approving key project deliverables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initiating project reviews and supporting the process of review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resolving issues (typically competition for resources and priority clashes) that are beyond the control of the Project Manager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resolving conflict and removing obstacles to progress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overall quality of the project, both the methods used to develop it and the end product.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7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46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92696"/>
            <a:ext cx="6912768" cy="52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701"/>
            <a:ext cx="7256230" cy="68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:\Users\Bronin\Desktop\fig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620688"/>
            <a:ext cx="7056783" cy="56187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6353" y="692696"/>
            <a:ext cx="779303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/>
              <a:t>Portfolio Process (PPP)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971600" y="2636912"/>
            <a:ext cx="6982544" cy="324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1: Establish a Project Council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2: Identify Project Categories &amp; Criteria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3: Collect Project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4: Assess Resource Availability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5: Reduce Project and Criteria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6: Prioritize Projects within Categories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IN" sz="2800" dirty="0"/>
              <a:t>Select the Projects to be funded and held reserve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Step 8: Implement the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dirty="0" smtClean="0"/>
              <a:t>Establish a Project Council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and articulate strategic direction of projects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responsible for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llocating funds, resources and skills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Council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of major projects;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Project Management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one exists;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general managers;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can identify key opportunities and risks facing the organization; 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can derail the progress of the PPP later on in the process.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smtClean="0"/>
              <a:t>Identify </a:t>
            </a:r>
            <a:r>
              <a:rPr lang="en-US" dirty="0"/>
              <a:t>Project Categories &amp; Criteria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projects categories are identified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that it will be spread appropriately to meet various goals of the organisation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Discriminate between good and better projects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Criteria's are weighted to reflect their relative importance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First step is to list goals of each existing and proposed project</a:t>
            </a: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Aggregate Project 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657" y="2708920"/>
            <a:ext cx="7283152" cy="3873612"/>
          </a:xfrm>
        </p:spPr>
        <p:txBody>
          <a:bodyPr/>
          <a:lstStyle/>
          <a:p>
            <a:r>
              <a:rPr lang="en-IN" dirty="0" smtClean="0"/>
              <a:t>Categories proposed by </a:t>
            </a:r>
            <a:r>
              <a:rPr lang="en-IN" dirty="0" err="1" smtClean="0"/>
              <a:t>Weelwright</a:t>
            </a:r>
            <a:r>
              <a:rPr lang="en-IN" dirty="0" smtClean="0"/>
              <a:t> and Clark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Derivative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Platform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Breakthrough Projects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 smtClean="0"/>
              <a:t>R&amp;D Projects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E6B80A79E240A05CFB74110C2CC1" ma:contentTypeVersion="3" ma:contentTypeDescription="Create a new document." ma:contentTypeScope="" ma:versionID="2d33e2b3f2d82962eecf0e6039a3132f">
  <xsd:schema xmlns:xsd="http://www.w3.org/2001/XMLSchema" xmlns:xs="http://www.w3.org/2001/XMLSchema" xmlns:p="http://schemas.microsoft.com/office/2006/metadata/properties" xmlns:ns2="c4c2276c-f608-46ba-be43-9ad7284fd5ef" targetNamespace="http://schemas.microsoft.com/office/2006/metadata/properties" ma:root="true" ma:fieldsID="ff49905908407efc39b02fdd4b99ad67" ns2:_="">
    <xsd:import namespace="c4c2276c-f608-46ba-be43-9ad7284fd5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2276c-f608-46ba-be43-9ad7284fd5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B6E45B-4076-4354-B75A-321A6FCBAD78}"/>
</file>

<file path=customXml/itemProps2.xml><?xml version="1.0" encoding="utf-8"?>
<ds:datastoreItem xmlns:ds="http://schemas.openxmlformats.org/officeDocument/2006/customXml" ds:itemID="{C75879CB-3EA9-4829-8DC9-082E55C81522}"/>
</file>

<file path=customXml/itemProps3.xml><?xml version="1.0" encoding="utf-8"?>
<ds:datastoreItem xmlns:ds="http://schemas.openxmlformats.org/officeDocument/2006/customXml" ds:itemID="{0F8BC9A5-A98D-4A98-8111-4466B8EBCB36}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278</TotalTime>
  <Words>1060</Words>
  <Application>Microsoft Office PowerPoint</Application>
  <PresentationFormat>On-screen Show 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Garamond</vt:lpstr>
      <vt:lpstr>Kartika</vt:lpstr>
      <vt:lpstr>Symbol</vt:lpstr>
      <vt:lpstr>Times New Roman</vt:lpstr>
      <vt:lpstr>Organic</vt:lpstr>
      <vt:lpstr>Project Portfolio Process</vt:lpstr>
      <vt:lpstr>Project Portfolio Process</vt:lpstr>
      <vt:lpstr>PowerPoint Presentation</vt:lpstr>
      <vt:lpstr>PowerPoint Presentation</vt:lpstr>
      <vt:lpstr>PowerPoint Presentation</vt:lpstr>
      <vt:lpstr>Project Portfolio Process (PPP)</vt:lpstr>
      <vt:lpstr>1. Establish a Project Council</vt:lpstr>
      <vt:lpstr>2. Identify Project Categories &amp; Criteria</vt:lpstr>
      <vt:lpstr>Aggregate Project Plan</vt:lpstr>
      <vt:lpstr>Aggregate Project Plan</vt:lpstr>
      <vt:lpstr>PowerPoint Presentation</vt:lpstr>
      <vt:lpstr>PowerPoint Presentation</vt:lpstr>
      <vt:lpstr>3. Collect Project Data</vt:lpstr>
      <vt:lpstr>4. Assess Resource Availability</vt:lpstr>
      <vt:lpstr>5. Reduce the Project and Criteria Set</vt:lpstr>
      <vt:lpstr>6. Prioritise the Projects within Categories</vt:lpstr>
      <vt:lpstr>7. Select the Projects to be funded and held reserve</vt:lpstr>
      <vt:lpstr>8. Implement the Process</vt:lpstr>
      <vt:lpstr>Project Sponsor </vt:lpstr>
      <vt:lpstr>Project Sponsors Responsibilities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Portfolio Process</dc:title>
  <dc:creator>Bronin</dc:creator>
  <cp:lastModifiedBy>Trupti Markose</cp:lastModifiedBy>
  <cp:revision>25</cp:revision>
  <dcterms:created xsi:type="dcterms:W3CDTF">2017-01-20T16:09:20Z</dcterms:created>
  <dcterms:modified xsi:type="dcterms:W3CDTF">2020-09-12T07:01:04Z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0x0101001320E6B80A79E240A05CFB74110C2CC1</vt:lpwstr>
  </property>
</Properties>
</file>