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7" r:id="rId2"/>
    <p:sldId id="268" r:id="rId3"/>
    <p:sldId id="258" r:id="rId4"/>
    <p:sldId id="259" r:id="rId5"/>
    <p:sldId id="269" r:id="rId6"/>
    <p:sldId id="260" r:id="rId7"/>
    <p:sldId id="261" r:id="rId8"/>
    <p:sldId id="270" r:id="rId9"/>
    <p:sldId id="262" r:id="rId10"/>
    <p:sldId id="263" r:id="rId11"/>
    <p:sldId id="271" r:id="rId12"/>
    <p:sldId id="264" r:id="rId13"/>
    <p:sldId id="265" r:id="rId14"/>
    <p:sldId id="274" r:id="rId15"/>
    <p:sldId id="266" r:id="rId16"/>
    <p:sldId id="267"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52" autoAdjust="0"/>
    <p:restoredTop sz="70843" autoAdjust="0"/>
  </p:normalViewPr>
  <p:slideViewPr>
    <p:cSldViewPr>
      <p:cViewPr varScale="1">
        <p:scale>
          <a:sx n="81" d="100"/>
          <a:sy n="81" d="100"/>
        </p:scale>
        <p:origin x="303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64342-CDEB-43DC-AFAB-EF614E9C120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686D9B51-B491-4079-9500-272E95247F08}">
      <dgm:prSet phldrT="[Text]"/>
      <dgm:spPr>
        <a:ln>
          <a:solidFill>
            <a:srgbClr val="FF0000"/>
          </a:solidFill>
        </a:ln>
      </dgm:spPr>
      <dgm:t>
        <a:bodyPr/>
        <a:lstStyle/>
        <a:p>
          <a:r>
            <a:rPr lang="en-IN" dirty="0"/>
            <a:t>Discuss</a:t>
          </a:r>
        </a:p>
      </dgm:t>
    </dgm:pt>
    <dgm:pt modelId="{6BD9FC61-6BAB-420C-AE22-7B364104D958}" type="parTrans" cxnId="{FE13C434-2DD3-445E-BFD0-4EA3BCE1F172}">
      <dgm:prSet/>
      <dgm:spPr/>
      <dgm:t>
        <a:bodyPr/>
        <a:lstStyle/>
        <a:p>
          <a:endParaRPr lang="en-IN"/>
        </a:p>
      </dgm:t>
    </dgm:pt>
    <dgm:pt modelId="{F0DE78DE-DD2F-40F3-B20C-90D4FE453CC9}" type="sibTrans" cxnId="{FE13C434-2DD3-445E-BFD0-4EA3BCE1F172}">
      <dgm:prSet/>
      <dgm:spPr>
        <a:ln>
          <a:solidFill>
            <a:srgbClr val="FF0000"/>
          </a:solidFill>
        </a:ln>
      </dgm:spPr>
      <dgm:t>
        <a:bodyPr/>
        <a:lstStyle/>
        <a:p>
          <a:endParaRPr lang="en-IN"/>
        </a:p>
      </dgm:t>
    </dgm:pt>
    <dgm:pt modelId="{7F2F6BB9-7E9D-4590-B4AD-CC49F6F6E58D}">
      <dgm:prSet phldrT="[Text]"/>
      <dgm:spPr>
        <a:ln>
          <a:solidFill>
            <a:srgbClr val="FF0000"/>
          </a:solidFill>
        </a:ln>
      </dgm:spPr>
      <dgm:t>
        <a:bodyPr/>
        <a:lstStyle/>
        <a:p>
          <a:r>
            <a:rPr lang="en-IN" dirty="0"/>
            <a:t>Argue</a:t>
          </a:r>
        </a:p>
      </dgm:t>
    </dgm:pt>
    <dgm:pt modelId="{9EEE6AB4-EC7E-4250-92F0-C8BE7F7BC40E}" type="parTrans" cxnId="{EE767A19-65CB-408F-9AF6-48434C6BF2E0}">
      <dgm:prSet/>
      <dgm:spPr/>
      <dgm:t>
        <a:bodyPr/>
        <a:lstStyle/>
        <a:p>
          <a:endParaRPr lang="en-IN"/>
        </a:p>
      </dgm:t>
    </dgm:pt>
    <dgm:pt modelId="{8B67A3E1-8222-4246-97F8-AE0840F1F040}" type="sibTrans" cxnId="{EE767A19-65CB-408F-9AF6-48434C6BF2E0}">
      <dgm:prSet/>
      <dgm:spPr>
        <a:ln>
          <a:solidFill>
            <a:srgbClr val="FF0000"/>
          </a:solidFill>
        </a:ln>
      </dgm:spPr>
      <dgm:t>
        <a:bodyPr/>
        <a:lstStyle/>
        <a:p>
          <a:endParaRPr lang="en-IN"/>
        </a:p>
      </dgm:t>
    </dgm:pt>
    <dgm:pt modelId="{ADE04D59-E7E7-4EE2-B692-BD02DE15CEB7}">
      <dgm:prSet phldrT="[Text]"/>
      <dgm:spPr>
        <a:ln>
          <a:solidFill>
            <a:srgbClr val="FF0000"/>
          </a:solidFill>
        </a:ln>
      </dgm:spPr>
      <dgm:t>
        <a:bodyPr/>
        <a:lstStyle/>
        <a:p>
          <a:r>
            <a:rPr lang="en-IN" dirty="0"/>
            <a:t>Estimate</a:t>
          </a:r>
        </a:p>
      </dgm:t>
    </dgm:pt>
    <dgm:pt modelId="{A700A02C-61FD-415E-B65F-0525D11D91B4}" type="parTrans" cxnId="{3A89CA46-ACD3-4525-BAE6-1213476A1A7D}">
      <dgm:prSet/>
      <dgm:spPr/>
      <dgm:t>
        <a:bodyPr/>
        <a:lstStyle/>
        <a:p>
          <a:endParaRPr lang="en-IN"/>
        </a:p>
      </dgm:t>
    </dgm:pt>
    <dgm:pt modelId="{AA072ADE-6CD9-4C82-B48E-268F91F4A059}" type="sibTrans" cxnId="{3A89CA46-ACD3-4525-BAE6-1213476A1A7D}">
      <dgm:prSet/>
      <dgm:spPr/>
      <dgm:t>
        <a:bodyPr/>
        <a:lstStyle/>
        <a:p>
          <a:endParaRPr lang="en-IN"/>
        </a:p>
      </dgm:t>
    </dgm:pt>
    <dgm:pt modelId="{C2FA75A0-843C-4C64-A2C6-D90B2D418845}" type="pres">
      <dgm:prSet presAssocID="{7BA64342-CDEB-43DC-AFAB-EF614E9C120F}" presName="Name0" presStyleCnt="0">
        <dgm:presLayoutVars>
          <dgm:dir/>
          <dgm:resizeHandles val="exact"/>
        </dgm:presLayoutVars>
      </dgm:prSet>
      <dgm:spPr/>
    </dgm:pt>
    <dgm:pt modelId="{904D95C2-665A-4E6B-BC61-6C88E7CA595F}" type="pres">
      <dgm:prSet presAssocID="{7BA64342-CDEB-43DC-AFAB-EF614E9C120F}" presName="vNodes" presStyleCnt="0"/>
      <dgm:spPr/>
    </dgm:pt>
    <dgm:pt modelId="{B09221D4-D331-4989-8DBD-52D21880820E}" type="pres">
      <dgm:prSet presAssocID="{686D9B51-B491-4079-9500-272E95247F08}" presName="node" presStyleLbl="node1" presStyleIdx="0" presStyleCnt="3">
        <dgm:presLayoutVars>
          <dgm:bulletEnabled val="1"/>
        </dgm:presLayoutVars>
      </dgm:prSet>
      <dgm:spPr/>
      <dgm:t>
        <a:bodyPr/>
        <a:lstStyle/>
        <a:p>
          <a:endParaRPr lang="en-IN"/>
        </a:p>
      </dgm:t>
    </dgm:pt>
    <dgm:pt modelId="{CE688B53-0F83-4214-937A-409575837934}" type="pres">
      <dgm:prSet presAssocID="{F0DE78DE-DD2F-40F3-B20C-90D4FE453CC9}" presName="spacerT" presStyleCnt="0"/>
      <dgm:spPr/>
    </dgm:pt>
    <dgm:pt modelId="{D1B51060-9673-46E3-BD95-01EAB907CED7}" type="pres">
      <dgm:prSet presAssocID="{F0DE78DE-DD2F-40F3-B20C-90D4FE453CC9}" presName="sibTrans" presStyleLbl="sibTrans2D1" presStyleIdx="0" presStyleCnt="2"/>
      <dgm:spPr/>
      <dgm:t>
        <a:bodyPr/>
        <a:lstStyle/>
        <a:p>
          <a:endParaRPr lang="en-IN"/>
        </a:p>
      </dgm:t>
    </dgm:pt>
    <dgm:pt modelId="{3EAC5640-A372-4F2D-A147-B5C23CA55555}" type="pres">
      <dgm:prSet presAssocID="{F0DE78DE-DD2F-40F3-B20C-90D4FE453CC9}" presName="spacerB" presStyleCnt="0"/>
      <dgm:spPr/>
    </dgm:pt>
    <dgm:pt modelId="{DBEFB0E4-EAE3-46A2-BAFF-AAF7FDFB3F05}" type="pres">
      <dgm:prSet presAssocID="{7F2F6BB9-7E9D-4590-B4AD-CC49F6F6E58D}" presName="node" presStyleLbl="node1" presStyleIdx="1" presStyleCnt="3">
        <dgm:presLayoutVars>
          <dgm:bulletEnabled val="1"/>
        </dgm:presLayoutVars>
      </dgm:prSet>
      <dgm:spPr/>
      <dgm:t>
        <a:bodyPr/>
        <a:lstStyle/>
        <a:p>
          <a:endParaRPr lang="en-IN"/>
        </a:p>
      </dgm:t>
    </dgm:pt>
    <dgm:pt modelId="{A122C10F-4322-4101-BDD6-AB4C18176BB2}" type="pres">
      <dgm:prSet presAssocID="{7BA64342-CDEB-43DC-AFAB-EF614E9C120F}" presName="sibTransLast" presStyleLbl="sibTrans2D1" presStyleIdx="1" presStyleCnt="2" custScaleX="113798"/>
      <dgm:spPr/>
      <dgm:t>
        <a:bodyPr/>
        <a:lstStyle/>
        <a:p>
          <a:endParaRPr lang="en-IN"/>
        </a:p>
      </dgm:t>
    </dgm:pt>
    <dgm:pt modelId="{C916F6BC-B566-4E8C-BCA3-4332652C3839}" type="pres">
      <dgm:prSet presAssocID="{7BA64342-CDEB-43DC-AFAB-EF614E9C120F}" presName="connectorText" presStyleLbl="sibTrans2D1" presStyleIdx="1" presStyleCnt="2"/>
      <dgm:spPr/>
      <dgm:t>
        <a:bodyPr/>
        <a:lstStyle/>
        <a:p>
          <a:endParaRPr lang="en-IN"/>
        </a:p>
      </dgm:t>
    </dgm:pt>
    <dgm:pt modelId="{AD66266A-F853-4325-B755-E5F580FDD021}" type="pres">
      <dgm:prSet presAssocID="{7BA64342-CDEB-43DC-AFAB-EF614E9C120F}" presName="lastNode" presStyleLbl="node1" presStyleIdx="2" presStyleCnt="3" custLinFactX="6265" custLinFactNeighborX="100000" custLinFactNeighborY="793">
        <dgm:presLayoutVars>
          <dgm:bulletEnabled val="1"/>
        </dgm:presLayoutVars>
      </dgm:prSet>
      <dgm:spPr/>
      <dgm:t>
        <a:bodyPr/>
        <a:lstStyle/>
        <a:p>
          <a:endParaRPr lang="en-IN"/>
        </a:p>
      </dgm:t>
    </dgm:pt>
  </dgm:ptLst>
  <dgm:cxnLst>
    <dgm:cxn modelId="{B445352E-6BE5-4AA5-92DA-902AD46524E6}" type="presOf" srcId="{686D9B51-B491-4079-9500-272E95247F08}" destId="{B09221D4-D331-4989-8DBD-52D21880820E}" srcOrd="0" destOrd="0" presId="urn:microsoft.com/office/officeart/2005/8/layout/equation2"/>
    <dgm:cxn modelId="{F1FAA15F-4527-4E2C-B813-9F588DEE6B05}" type="presOf" srcId="{7BA64342-CDEB-43DC-AFAB-EF614E9C120F}" destId="{C2FA75A0-843C-4C64-A2C6-D90B2D418845}" srcOrd="0" destOrd="0" presId="urn:microsoft.com/office/officeart/2005/8/layout/equation2"/>
    <dgm:cxn modelId="{0EAAD071-EF20-49BC-AF46-028C3751932B}" type="presOf" srcId="{F0DE78DE-DD2F-40F3-B20C-90D4FE453CC9}" destId="{D1B51060-9673-46E3-BD95-01EAB907CED7}" srcOrd="0" destOrd="0" presId="urn:microsoft.com/office/officeart/2005/8/layout/equation2"/>
    <dgm:cxn modelId="{223B152F-F8F4-4B8E-B0C9-4E15F2965961}" type="presOf" srcId="{ADE04D59-E7E7-4EE2-B692-BD02DE15CEB7}" destId="{AD66266A-F853-4325-B755-E5F580FDD021}" srcOrd="0" destOrd="0" presId="urn:microsoft.com/office/officeart/2005/8/layout/equation2"/>
    <dgm:cxn modelId="{D52C07C4-09C8-4373-BE62-89B15265BE58}" type="presOf" srcId="{8B67A3E1-8222-4246-97F8-AE0840F1F040}" destId="{C916F6BC-B566-4E8C-BCA3-4332652C3839}" srcOrd="1" destOrd="0" presId="urn:microsoft.com/office/officeart/2005/8/layout/equation2"/>
    <dgm:cxn modelId="{BAA5EB45-66B5-44DB-9C21-9CB144B6EDE2}" type="presOf" srcId="{8B67A3E1-8222-4246-97F8-AE0840F1F040}" destId="{A122C10F-4322-4101-BDD6-AB4C18176BB2}" srcOrd="0" destOrd="0" presId="urn:microsoft.com/office/officeart/2005/8/layout/equation2"/>
    <dgm:cxn modelId="{FE13C434-2DD3-445E-BFD0-4EA3BCE1F172}" srcId="{7BA64342-CDEB-43DC-AFAB-EF614E9C120F}" destId="{686D9B51-B491-4079-9500-272E95247F08}" srcOrd="0" destOrd="0" parTransId="{6BD9FC61-6BAB-420C-AE22-7B364104D958}" sibTransId="{F0DE78DE-DD2F-40F3-B20C-90D4FE453CC9}"/>
    <dgm:cxn modelId="{F55064C7-26E9-4AB9-B3E4-8889DF85DBAF}" type="presOf" srcId="{7F2F6BB9-7E9D-4590-B4AD-CC49F6F6E58D}" destId="{DBEFB0E4-EAE3-46A2-BAFF-AAF7FDFB3F05}" srcOrd="0" destOrd="0" presId="urn:microsoft.com/office/officeart/2005/8/layout/equation2"/>
    <dgm:cxn modelId="{EE767A19-65CB-408F-9AF6-48434C6BF2E0}" srcId="{7BA64342-CDEB-43DC-AFAB-EF614E9C120F}" destId="{7F2F6BB9-7E9D-4590-B4AD-CC49F6F6E58D}" srcOrd="1" destOrd="0" parTransId="{9EEE6AB4-EC7E-4250-92F0-C8BE7F7BC40E}" sibTransId="{8B67A3E1-8222-4246-97F8-AE0840F1F040}"/>
    <dgm:cxn modelId="{3A89CA46-ACD3-4525-BAE6-1213476A1A7D}" srcId="{7BA64342-CDEB-43DC-AFAB-EF614E9C120F}" destId="{ADE04D59-E7E7-4EE2-B692-BD02DE15CEB7}" srcOrd="2" destOrd="0" parTransId="{A700A02C-61FD-415E-B65F-0525D11D91B4}" sibTransId="{AA072ADE-6CD9-4C82-B48E-268F91F4A059}"/>
    <dgm:cxn modelId="{316E4AE9-CDB2-4401-BB18-72E9DE68AEA7}" type="presParOf" srcId="{C2FA75A0-843C-4C64-A2C6-D90B2D418845}" destId="{904D95C2-665A-4E6B-BC61-6C88E7CA595F}" srcOrd="0" destOrd="0" presId="urn:microsoft.com/office/officeart/2005/8/layout/equation2"/>
    <dgm:cxn modelId="{11E7056E-ED3C-4A24-BB9D-0B2ACFB07830}" type="presParOf" srcId="{904D95C2-665A-4E6B-BC61-6C88E7CA595F}" destId="{B09221D4-D331-4989-8DBD-52D21880820E}" srcOrd="0" destOrd="0" presId="urn:microsoft.com/office/officeart/2005/8/layout/equation2"/>
    <dgm:cxn modelId="{A9045FEF-08EB-48EA-A7FC-5D524FE48C13}" type="presParOf" srcId="{904D95C2-665A-4E6B-BC61-6C88E7CA595F}" destId="{CE688B53-0F83-4214-937A-409575837934}" srcOrd="1" destOrd="0" presId="urn:microsoft.com/office/officeart/2005/8/layout/equation2"/>
    <dgm:cxn modelId="{538E189D-FA22-414D-8325-6900F1F07776}" type="presParOf" srcId="{904D95C2-665A-4E6B-BC61-6C88E7CA595F}" destId="{D1B51060-9673-46E3-BD95-01EAB907CED7}" srcOrd="2" destOrd="0" presId="urn:microsoft.com/office/officeart/2005/8/layout/equation2"/>
    <dgm:cxn modelId="{A669179B-BA86-437C-AA21-25245ADCCAB0}" type="presParOf" srcId="{904D95C2-665A-4E6B-BC61-6C88E7CA595F}" destId="{3EAC5640-A372-4F2D-A147-B5C23CA55555}" srcOrd="3" destOrd="0" presId="urn:microsoft.com/office/officeart/2005/8/layout/equation2"/>
    <dgm:cxn modelId="{A187A88D-66D7-4FA1-9E58-0E78BA4505D9}" type="presParOf" srcId="{904D95C2-665A-4E6B-BC61-6C88E7CA595F}" destId="{DBEFB0E4-EAE3-46A2-BAFF-AAF7FDFB3F05}" srcOrd="4" destOrd="0" presId="urn:microsoft.com/office/officeart/2005/8/layout/equation2"/>
    <dgm:cxn modelId="{291A877D-6F09-4DA7-AD0E-CA4E5A2FC1B3}" type="presParOf" srcId="{C2FA75A0-843C-4C64-A2C6-D90B2D418845}" destId="{A122C10F-4322-4101-BDD6-AB4C18176BB2}" srcOrd="1" destOrd="0" presId="urn:microsoft.com/office/officeart/2005/8/layout/equation2"/>
    <dgm:cxn modelId="{63ADC356-49F0-4481-9E2A-E309E9AD9C79}" type="presParOf" srcId="{A122C10F-4322-4101-BDD6-AB4C18176BB2}" destId="{C916F6BC-B566-4E8C-BCA3-4332652C3839}" srcOrd="0" destOrd="0" presId="urn:microsoft.com/office/officeart/2005/8/layout/equation2"/>
    <dgm:cxn modelId="{2779CAB7-CCEA-4A87-AFFE-8CCF56B7CDCC}" type="presParOf" srcId="{C2FA75A0-843C-4C64-A2C6-D90B2D418845}" destId="{AD66266A-F853-4325-B755-E5F580FDD02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221D4-D331-4989-8DBD-52D21880820E}">
      <dsp:nvSpPr>
        <dsp:cNvPr id="0" name=""/>
        <dsp:cNvSpPr/>
      </dsp:nvSpPr>
      <dsp:spPr>
        <a:xfrm>
          <a:off x="764852" y="656"/>
          <a:ext cx="818626" cy="818626"/>
        </a:xfrm>
        <a:prstGeom prst="ellipse">
          <a:avLst/>
        </a:prstGeom>
        <a:solidFill>
          <a:schemeClr val="accent1">
            <a:hueOff val="0"/>
            <a:satOff val="0"/>
            <a:lumOff val="0"/>
            <a:alphaOff val="0"/>
          </a:schemeClr>
        </a:solidFill>
        <a:ln w="15875"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a:t>Discuss</a:t>
          </a:r>
        </a:p>
      </dsp:txBody>
      <dsp:txXfrm>
        <a:off x="884737" y="120541"/>
        <a:ext cx="578856" cy="578856"/>
      </dsp:txXfrm>
    </dsp:sp>
    <dsp:sp modelId="{D1B51060-9673-46E3-BD95-01EAB907CED7}">
      <dsp:nvSpPr>
        <dsp:cNvPr id="0" name=""/>
        <dsp:cNvSpPr/>
      </dsp:nvSpPr>
      <dsp:spPr>
        <a:xfrm>
          <a:off x="936764" y="885755"/>
          <a:ext cx="474803" cy="474803"/>
        </a:xfrm>
        <a:prstGeom prst="mathPlus">
          <a:avLst/>
        </a:prstGeom>
        <a:solidFill>
          <a:schemeClr val="accent1">
            <a:tint val="60000"/>
            <a:hueOff val="0"/>
            <a:satOff val="0"/>
            <a:lumOff val="0"/>
            <a:alphaOff val="0"/>
          </a:schemeClr>
        </a:solidFill>
        <a:ln>
          <a:solidFill>
            <a:srgbClr val="FF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a:off x="999699" y="1067320"/>
        <a:ext cx="348933" cy="111673"/>
      </dsp:txXfrm>
    </dsp:sp>
    <dsp:sp modelId="{DBEFB0E4-EAE3-46A2-BAFF-AAF7FDFB3F05}">
      <dsp:nvSpPr>
        <dsp:cNvPr id="0" name=""/>
        <dsp:cNvSpPr/>
      </dsp:nvSpPr>
      <dsp:spPr>
        <a:xfrm>
          <a:off x="764852" y="1427031"/>
          <a:ext cx="818626" cy="818626"/>
        </a:xfrm>
        <a:prstGeom prst="ellipse">
          <a:avLst/>
        </a:prstGeom>
        <a:solidFill>
          <a:schemeClr val="accent1">
            <a:hueOff val="0"/>
            <a:satOff val="0"/>
            <a:lumOff val="0"/>
            <a:alphaOff val="0"/>
          </a:schemeClr>
        </a:solidFill>
        <a:ln w="15875"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a:t>Argue</a:t>
          </a:r>
        </a:p>
      </dsp:txBody>
      <dsp:txXfrm>
        <a:off x="884737" y="1546916"/>
        <a:ext cx="578856" cy="578856"/>
      </dsp:txXfrm>
    </dsp:sp>
    <dsp:sp modelId="{A122C10F-4322-4101-BDD6-AB4C18176BB2}">
      <dsp:nvSpPr>
        <dsp:cNvPr id="0" name=""/>
        <dsp:cNvSpPr/>
      </dsp:nvSpPr>
      <dsp:spPr>
        <a:xfrm rot="19808">
          <a:off x="1802326" y="976293"/>
          <a:ext cx="618449" cy="304528"/>
        </a:xfrm>
        <a:prstGeom prst="rightArrow">
          <a:avLst>
            <a:gd name="adj1" fmla="val 60000"/>
            <a:gd name="adj2" fmla="val 50000"/>
          </a:avLst>
        </a:prstGeom>
        <a:solidFill>
          <a:schemeClr val="accent1">
            <a:tint val="60000"/>
            <a:hueOff val="0"/>
            <a:satOff val="0"/>
            <a:lumOff val="0"/>
            <a:alphaOff val="0"/>
          </a:schemeClr>
        </a:solidFill>
        <a:ln>
          <a:solidFill>
            <a:srgbClr val="FF0000"/>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IN" sz="1100" kern="1200"/>
        </a:p>
      </dsp:txBody>
      <dsp:txXfrm>
        <a:off x="1802327" y="1036936"/>
        <a:ext cx="527091" cy="182716"/>
      </dsp:txXfrm>
    </dsp:sp>
    <dsp:sp modelId="{AD66266A-F853-4325-B755-E5F580FDD021}">
      <dsp:nvSpPr>
        <dsp:cNvPr id="0" name=""/>
        <dsp:cNvSpPr/>
      </dsp:nvSpPr>
      <dsp:spPr>
        <a:xfrm>
          <a:off x="2608849" y="317514"/>
          <a:ext cx="1637252" cy="1637252"/>
        </a:xfrm>
        <a:prstGeom prst="ellipse">
          <a:avLst/>
        </a:prstGeom>
        <a:solidFill>
          <a:schemeClr val="accent1">
            <a:hueOff val="0"/>
            <a:satOff val="0"/>
            <a:lumOff val="0"/>
            <a:alphaOff val="0"/>
          </a:schemeClr>
        </a:solidFill>
        <a:ln w="15875"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IN" sz="2500" kern="1200" dirty="0"/>
            <a:t>Estimate</a:t>
          </a:r>
        </a:p>
      </dsp:txBody>
      <dsp:txXfrm>
        <a:off x="2848619" y="557284"/>
        <a:ext cx="1157712" cy="115771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6C797-8E64-42A9-9B05-C32B9A8883AE}" type="datetimeFigureOut">
              <a:rPr lang="en-IN" smtClean="0"/>
              <a:t>28-03-2024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C3F1E-3D3D-4653-AE05-BD9365CCCE4F}" type="slidenum">
              <a:rPr lang="en-IN" smtClean="0"/>
              <a:t>‹#›</a:t>
            </a:fld>
            <a:endParaRPr lang="en-IN"/>
          </a:p>
        </p:txBody>
      </p:sp>
    </p:spTree>
    <p:extLst>
      <p:ext uri="{BB962C8B-B14F-4D97-AF65-F5344CB8AC3E}">
        <p14:creationId xmlns:p14="http://schemas.microsoft.com/office/powerpoint/2010/main" val="11343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Planning Horizon </a:t>
            </a:r>
            <a:r>
              <a:rPr lang="en-US" dirty="0" smtClean="0"/>
              <a:t>The quality of the estimate depends on the planning horizon; estimates of current events are close to 100 percent accurate but are reduced for more distant events. The accuracy of time and cost estimates should improve as you move from the conceptual phase to the point where individual work packages are defined. </a:t>
            </a:r>
          </a:p>
          <a:p>
            <a:r>
              <a:rPr lang="en-US" b="1" dirty="0" smtClean="0"/>
              <a:t>Project Duration </a:t>
            </a:r>
            <a:r>
              <a:rPr lang="en-US" dirty="0" smtClean="0"/>
              <a:t>Time to implement new technology has a habit of expanding in an increasing, nonlinear fashion. Sometimes poorly written scope specifications for new </a:t>
            </a:r>
            <a:r>
              <a:rPr lang="en-US" dirty="0" err="1" smtClean="0"/>
              <a:t>technology</a:t>
            </a:r>
            <a:r>
              <a:rPr lang="en-US" dirty="0" smtClean="0"/>
              <a:t> result in errors in estimating times and costs. Long-duration projects increase the uncertainty in estimates. </a:t>
            </a:r>
          </a:p>
          <a:p>
            <a:r>
              <a:rPr lang="en-US" b="1" dirty="0" smtClean="0"/>
              <a:t>People</a:t>
            </a:r>
            <a:r>
              <a:rPr lang="en-US" dirty="0" smtClean="0"/>
              <a:t> The people factor can also introduce errors in estimating times and cost. For example, accuracy of estimates depends on the skills of the people making the estimates. A close match of people skills to the task will influence productivity and learning time. Similarly, whether members of the project team have worked together before on similar projects will influence the time it takes to coalesce into an effective team. Sometimes factors such as staff turnover can influence </a:t>
            </a:r>
            <a:r>
              <a:rPr lang="en-US" dirty="0" err="1" smtClean="0"/>
              <a:t>estimates</a:t>
            </a:r>
            <a:r>
              <a:rPr lang="en-US" dirty="0" smtClean="0"/>
              <a:t>. It should be noted that adding new people to a project increases time spent communicating. Typically, people have only five to six productive hours available for each working day; the other hours are taken up with indirect work, such as meetings, paperwork, answering e-mail. </a:t>
            </a:r>
          </a:p>
          <a:p>
            <a:r>
              <a:rPr lang="en-US" b="1" dirty="0" smtClean="0"/>
              <a:t>Project Structure and Organization </a:t>
            </a:r>
            <a:r>
              <a:rPr lang="en-US" dirty="0" smtClean="0"/>
              <a:t>Which project structure is chosen to manage the project will influence time and cost estimates. One of the major advantages of a dedicated project team discussed earlier is the speed gained from concentrated focus and localized project decisions. This speed comes at an additional cost of tying up personnel full time. Conversely, projects operating in a matrix environment may reduce costs by more efficiently sharing personnel across projects but may take longer to complete since attention is divided and coordination demands are higher. </a:t>
            </a:r>
          </a:p>
          <a:p>
            <a:r>
              <a:rPr lang="en-US" b="1" dirty="0" smtClean="0"/>
              <a:t>Padding Estimates </a:t>
            </a:r>
            <a:r>
              <a:rPr lang="en-US" dirty="0" smtClean="0"/>
              <a:t>In some cases people are inclined to pad estimates. For example, if you are asked how long it takes you to drive to the airport, you might give an average time of 30 minutes, assuming a 50/50 chance of getting there in 30 minutes. If you are asked the fastest you could possibly get there, you might reduce the driving time to 20 minutes. Finally, if you are asked how long the drive would take if you </a:t>
            </a:r>
            <a:r>
              <a:rPr lang="en-US" dirty="0" err="1" smtClean="0"/>
              <a:t>absolutely</a:t>
            </a:r>
            <a:r>
              <a:rPr lang="en-US" dirty="0" smtClean="0"/>
              <a:t> had to be there to meet with the president, it is likely you would increase the estimate to say 50 minutes to ensure not being late. In work situations where you are asked for time and cost estimates, most of us are inclined to add a little padding to increase the probability and reduce the risk of being late. If everyone at all levels of the project adds a little padding to reduce risk, the project duration and cost are seriously overstated. This phenomenon causes some managers or owners to call for a 10–15 percent cut in time and/or cost for the project. Of course the next time the game is played, the person estimating cost and/or time will pad the estimate to 20 percent or more. Clearly such games defeat chances for realistic estimates, which is what is needed to be competitive. </a:t>
            </a:r>
          </a:p>
          <a:p>
            <a:r>
              <a:rPr lang="en-US" b="1" dirty="0" smtClean="0"/>
              <a:t>Organization Culture </a:t>
            </a:r>
            <a:r>
              <a:rPr lang="en-US" dirty="0" smtClean="0"/>
              <a:t>Organization culture can significantly influence project estimates. In some </a:t>
            </a:r>
            <a:r>
              <a:rPr lang="en-US" dirty="0" err="1" smtClean="0"/>
              <a:t>organizations</a:t>
            </a:r>
            <a:r>
              <a:rPr lang="en-US" dirty="0" smtClean="0"/>
              <a:t> padding estimates is tolerated and even privately encouraged. Other </a:t>
            </a:r>
            <a:r>
              <a:rPr lang="en-US" dirty="0" err="1" smtClean="0"/>
              <a:t>organizations</a:t>
            </a:r>
            <a:r>
              <a:rPr lang="en-US" dirty="0" smtClean="0"/>
              <a:t> place a premium on accuracy and strongly discourage estimating gamesmanship. Organizations vary in the importance they attach to estimates. The prevailing belief in some organizations is that detailed estimating takes too much time and is not worth the effort or that it’s impossible to predict the future. Other organizations subscribe to the belief that accurate estimates are the bedrock of effective project management. Organization culture shapes every dimension of project management; estimating is not immune to this influence. Other Factors Finally, </a:t>
            </a:r>
            <a:r>
              <a:rPr lang="en-US" dirty="0" err="1" smtClean="0"/>
              <a:t>nonproject</a:t>
            </a:r>
            <a:r>
              <a:rPr lang="en-US" dirty="0" smtClean="0"/>
              <a:t> factors can impact time and cost estimates. For example, </a:t>
            </a:r>
            <a:r>
              <a:rPr lang="en-US" dirty="0" err="1" smtClean="0"/>
              <a:t>equipment</a:t>
            </a:r>
            <a:r>
              <a:rPr lang="en-US" dirty="0" smtClean="0"/>
              <a:t> down-time can alter time estimates. National holidays, vacations, and legal limits can influence project estimates. Project priority can influence resource </a:t>
            </a:r>
            <a:r>
              <a:rPr lang="en-US" dirty="0" err="1" smtClean="0"/>
              <a:t>assignment</a:t>
            </a:r>
            <a:r>
              <a:rPr lang="en-US" dirty="0" smtClean="0"/>
              <a:t> and impact time and cost. Project estimating is a complex process. The quality of time and cost estimates can be improved when these variables are considered in making the estimates. Estimates of time and cost together allow the manager to develop a time-phased budget, which is imperative for project control. Before discussing macro and micro estimating methods for times and costs, a review of estimating guidelines will remind us of some of the important “rules of the game” that can improve estimating.</a:t>
            </a:r>
            <a:endParaRPr lang="en-IN" dirty="0"/>
          </a:p>
        </p:txBody>
      </p:sp>
      <p:sp>
        <p:nvSpPr>
          <p:cNvPr id="4" name="Slide Number Placeholder 3"/>
          <p:cNvSpPr>
            <a:spLocks noGrp="1"/>
          </p:cNvSpPr>
          <p:nvPr>
            <p:ph type="sldNum" sz="quarter" idx="10"/>
          </p:nvPr>
        </p:nvSpPr>
        <p:spPr/>
        <p:txBody>
          <a:bodyPr/>
          <a:lstStyle/>
          <a:p>
            <a:fld id="{A93C3F1E-3D3D-4653-AE05-BD9365CCCE4F}" type="slidenum">
              <a:rPr lang="en-IN" smtClean="0"/>
              <a:t>6</a:t>
            </a:fld>
            <a:endParaRPr lang="en-IN"/>
          </a:p>
        </p:txBody>
      </p:sp>
    </p:spTree>
    <p:extLst>
      <p:ext uri="{BB962C8B-B14F-4D97-AF65-F5344CB8AC3E}">
        <p14:creationId xmlns:p14="http://schemas.microsoft.com/office/powerpoint/2010/main" val="156745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Responsibility. At the work package level, estimates should be made by the person(s) most familiar with the task. Draw on their expertise! Except for </a:t>
            </a:r>
            <a:r>
              <a:rPr lang="en-US" dirty="0" err="1" smtClean="0"/>
              <a:t>supertechnical</a:t>
            </a:r>
            <a:r>
              <a:rPr lang="en-US" dirty="0" smtClean="0"/>
              <a:t> tasks, those responsible for getting the job done on schedule and within budget are usually first-line supervisors or technicians who are experienced and familiar with the type of work involved. These people will not have some </a:t>
            </a:r>
            <a:r>
              <a:rPr lang="en-US" dirty="0" err="1" smtClean="0"/>
              <a:t>preconceived</a:t>
            </a:r>
            <a:r>
              <a:rPr lang="en-US" dirty="0" smtClean="0"/>
              <a:t>, imposed duration for a deliverable in mind. They will give an estimate based on experience and best judgment. A secondary benefit of using those </a:t>
            </a:r>
            <a:r>
              <a:rPr lang="en-US" dirty="0" err="1" smtClean="0"/>
              <a:t>responsible</a:t>
            </a:r>
            <a:r>
              <a:rPr lang="en-US" dirty="0" smtClean="0"/>
              <a:t> is the hope they will “buy in” to seeing that the estimate materializes when they implement the work package. If those involved are not consulted, it will be difficult to hold them responsible for failure to achieve the estimated time. Finally, drawing on the expertise of team members who will be responsible helps to build communication channels early. </a:t>
            </a:r>
          </a:p>
          <a:p>
            <a:pPr marL="228600" indent="-228600">
              <a:buAutoNum type="arabicPeriod"/>
            </a:pPr>
            <a:r>
              <a:rPr lang="en-US" dirty="0" smtClean="0"/>
              <a:t>Use several people to estimate. It is well known that a cost or time estimate </a:t>
            </a:r>
            <a:r>
              <a:rPr lang="en-US" dirty="0" err="1" smtClean="0"/>
              <a:t>usually</a:t>
            </a:r>
            <a:r>
              <a:rPr lang="en-US" dirty="0" smtClean="0"/>
              <a:t> has a better chance of being reasonable and realistic when several people with relevant experience and/or knowledge of the task are used. True, people bring </a:t>
            </a:r>
            <a:r>
              <a:rPr lang="en-US" dirty="0" err="1" smtClean="0"/>
              <a:t>different</a:t>
            </a:r>
            <a:r>
              <a:rPr lang="en-US" dirty="0" smtClean="0"/>
              <a:t> biases based on their experience. But discussion of the individual differences in their estimate leads to consensus and tends to eliminate extreme estimate errors. This approach is similar to the Delphi estimating method, which can also be used. </a:t>
            </a:r>
          </a:p>
          <a:p>
            <a:pPr marL="228600" indent="-228600">
              <a:buAutoNum type="arabicPeriod"/>
            </a:pPr>
            <a:r>
              <a:rPr lang="en-US" dirty="0" smtClean="0"/>
              <a:t>Normal conditions. When task time, cost, and resource estimates are </a:t>
            </a:r>
            <a:r>
              <a:rPr lang="en-US" dirty="0" err="1" smtClean="0"/>
              <a:t>determined</a:t>
            </a:r>
            <a:r>
              <a:rPr lang="en-US" dirty="0" smtClean="0"/>
              <a:t>, they are based on certain assumptions. Estimates should be based on normal conditions, efficient methods, and a normal level of resources. Normal conditions are sometimes difficult to discern, but it is necessary to have a consensus in the </a:t>
            </a:r>
            <a:r>
              <a:rPr lang="en-US" dirty="0" err="1" smtClean="0"/>
              <a:t>organization</a:t>
            </a:r>
            <a:r>
              <a:rPr lang="en-US" dirty="0" smtClean="0"/>
              <a:t> as to what normal conditions mean in this project. If the normal workday is eight hours, the time estimate should be based on an eight-hour day. Similarly, if the normal workday is two shifts, the time estimate should be based on a two-shift workday. Any time estimate should reflect efficient methods for the resources </a:t>
            </a:r>
            <a:r>
              <a:rPr lang="en-US" dirty="0" err="1" smtClean="0"/>
              <a:t>normally</a:t>
            </a:r>
            <a:r>
              <a:rPr lang="en-US" dirty="0" smtClean="0"/>
              <a:t> available. The time estimate should represent the normal level of resources— people or equipment </a:t>
            </a:r>
          </a:p>
          <a:p>
            <a:pPr marL="228600" indent="-228600">
              <a:buAutoNum type="arabicPeriod"/>
            </a:pPr>
            <a:r>
              <a:rPr lang="en-US" dirty="0" smtClean="0"/>
              <a:t>Time units. Specific time units to use should be selected early in the </a:t>
            </a:r>
            <a:r>
              <a:rPr lang="en-US" dirty="0" err="1" smtClean="0"/>
              <a:t>development</a:t>
            </a:r>
            <a:r>
              <a:rPr lang="en-US" dirty="0" smtClean="0"/>
              <a:t> phase of the project network. All task time estimates need consistent time units. Estimates of time must consider whether normal time is represented by </a:t>
            </a:r>
            <a:r>
              <a:rPr lang="en-US" dirty="0" err="1" smtClean="0"/>
              <a:t>calendar</a:t>
            </a:r>
            <a:r>
              <a:rPr lang="en-US" dirty="0" smtClean="0"/>
              <a:t> days, workdays, workweeks, person days, single shift, hours, minutes, etc. In practice the use of workdays is the dominant choice for expressing task duration. However, in projects such as a heart transplant operation, minutes probably would be more appropriate as a time unit. One such project that used minutes as the time unit was the movement of patients from an old hospital to an elegant new one across town. Since there were several life-endangering moves, minutes were used to ensure patient safety so proper emergency life-support systems would be </a:t>
            </a:r>
            <a:r>
              <a:rPr lang="en-US" dirty="0" err="1" smtClean="0"/>
              <a:t>available</a:t>
            </a:r>
            <a:r>
              <a:rPr lang="en-US" dirty="0" smtClean="0"/>
              <a:t> if needed. The point is, network analysis requires a standard unit of time. When computer programs allow more than one option, some notation should be made of any variance from the standard unit of time. If the standard unit of time is a five-day workweek and the estimated activity duration is in calendar days, it must be converted to the normal workweek. </a:t>
            </a:r>
          </a:p>
          <a:p>
            <a:pPr marL="228600" indent="-228600">
              <a:buAutoNum type="arabicPeriod"/>
            </a:pPr>
            <a:r>
              <a:rPr lang="en-US" dirty="0" smtClean="0"/>
              <a:t>Independence. Estimators should treat each task as independent of other tasks that might be integrated by the WBS. Use of first-line managers usually results in considering tasks independently; this is good. Top managers are prone to aggregate many tasks into one time estimate and then deductively make the individual task time estimates add to the total. If tasks are in a chain and performed by the same group or department, it is best not to ask for all the time estimates in the sequence at once to avoid the tendency for a planner or a supervisor to look at the whole path and try to adjust individual task times in the sequence to meet an arbitrary imposed schedule or some rough “guesstimate” of the total time for the whole path or segment of the project. This tendency does not reflect the uncertainties of individual activities and generally results in optimistic task time estimates. In summary, each task time estimate should be considered </a:t>
            </a:r>
            <a:r>
              <a:rPr lang="en-US" dirty="0" err="1" smtClean="0"/>
              <a:t>independently</a:t>
            </a:r>
            <a:r>
              <a:rPr lang="en-US" dirty="0" smtClean="0"/>
              <a:t> of other activities. </a:t>
            </a:r>
          </a:p>
          <a:p>
            <a:pPr marL="228600" indent="-228600">
              <a:buAutoNum type="arabicPeriod"/>
            </a:pPr>
            <a:r>
              <a:rPr lang="en-US" dirty="0" smtClean="0"/>
              <a:t>Contingencies. Work package estimates should not include allowances for contingencies. The estimate should assume normal or average conditions even though every work package will not materialize as planned. For this reason top management needs to create an extra fund for contingencies that can be used to cover unforeseen events. </a:t>
            </a:r>
          </a:p>
          <a:p>
            <a:pPr marL="228600" indent="-228600">
              <a:buAutoNum type="arabicPeriod"/>
            </a:pPr>
            <a:r>
              <a:rPr lang="en-US" dirty="0" smtClean="0"/>
              <a:t>Adding risk assessment to the estimate helps to avoid surprises to stakeholders. It is obvious some tasks carry more time and cost risks than others. For example, a new technology usually carries more time and cost risks than a proven process. Simply identifying the degree of risk lets stakeholders consider alternative </a:t>
            </a:r>
            <a:r>
              <a:rPr lang="en-US" dirty="0" err="1" smtClean="0"/>
              <a:t>methods</a:t>
            </a:r>
            <a:r>
              <a:rPr lang="en-US" dirty="0" smtClean="0"/>
              <a:t> and alter process decisions. A simple breakdown by optimistic, most likely, and pessimistic for task time could provide valuable information regarding time and cost.</a:t>
            </a:r>
            <a:endParaRPr lang="en-IN" dirty="0"/>
          </a:p>
        </p:txBody>
      </p:sp>
      <p:sp>
        <p:nvSpPr>
          <p:cNvPr id="4" name="Slide Number Placeholder 3"/>
          <p:cNvSpPr>
            <a:spLocks noGrp="1"/>
          </p:cNvSpPr>
          <p:nvPr>
            <p:ph type="sldNum" sz="quarter" idx="10"/>
          </p:nvPr>
        </p:nvSpPr>
        <p:spPr/>
        <p:txBody>
          <a:bodyPr/>
          <a:lstStyle/>
          <a:p>
            <a:fld id="{A93C3F1E-3D3D-4653-AE05-BD9365CCCE4F}" type="slidenum">
              <a:rPr lang="en-IN" smtClean="0"/>
              <a:t>7</a:t>
            </a:fld>
            <a:endParaRPr lang="en-IN"/>
          </a:p>
        </p:txBody>
      </p:sp>
    </p:spTree>
    <p:extLst>
      <p:ext uri="{BB962C8B-B14F-4D97-AF65-F5344CB8AC3E}">
        <p14:creationId xmlns:p14="http://schemas.microsoft.com/office/powerpoint/2010/main" val="101736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93C3F1E-3D3D-4653-AE05-BD9365CCCE4F}" type="slidenum">
              <a:rPr lang="en-IN" smtClean="0"/>
              <a:t>18</a:t>
            </a:fld>
            <a:endParaRPr lang="en-IN"/>
          </a:p>
        </p:txBody>
      </p:sp>
    </p:spTree>
    <p:extLst>
      <p:ext uri="{BB962C8B-B14F-4D97-AF65-F5344CB8AC3E}">
        <p14:creationId xmlns:p14="http://schemas.microsoft.com/office/powerpoint/2010/main" val="3090540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CBEF606E-B047-42B3-9D02-EED76A4F662F}" type="slidenum">
              <a:rPr lang="en-IN" smtClean="0"/>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56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7EB2B-549D-453B-92E7-FE5FEA6BF9F1}" type="datetimeFigureOut">
              <a:rPr lang="en-US" smtClean="0"/>
              <a:t>3/28/2024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606E-B047-42B3-9D02-EED76A4F662F}" type="slidenum">
              <a:rPr lang="en-IN" smtClean="0"/>
              <a:t>‹#›</a:t>
            </a:fld>
            <a:endParaRPr lang="en-IN"/>
          </a:p>
        </p:txBody>
      </p:sp>
    </p:spTree>
    <p:extLst>
      <p:ext uri="{BB962C8B-B14F-4D97-AF65-F5344CB8AC3E}">
        <p14:creationId xmlns:p14="http://schemas.microsoft.com/office/powerpoint/2010/main" val="389263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1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349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spTree>
    <p:extLst>
      <p:ext uri="{BB962C8B-B14F-4D97-AF65-F5344CB8AC3E}">
        <p14:creationId xmlns:p14="http://schemas.microsoft.com/office/powerpoint/2010/main" val="128457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938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72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202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452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spTree>
    <p:extLst>
      <p:ext uri="{BB962C8B-B14F-4D97-AF65-F5344CB8AC3E}">
        <p14:creationId xmlns:p14="http://schemas.microsoft.com/office/powerpoint/2010/main" val="276642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7EB2B-549D-453B-92E7-FE5FEA6BF9F1}" type="datetimeFigureOut">
              <a:rPr lang="en-US" smtClean="0"/>
              <a:t>3/28/2024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F606E-B047-42B3-9D02-EED76A4F662F}" type="slidenum">
              <a:rPr lang="en-IN" smtClean="0"/>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76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7EB2B-549D-453B-92E7-FE5FEA6BF9F1}" type="datetimeFigureOut">
              <a:rPr lang="en-US" smtClean="0"/>
              <a:t>3/28/2024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606E-B047-42B3-9D02-EED76A4F662F}" type="slidenum">
              <a:rPr lang="en-IN" smtClean="0"/>
              <a:t>‹#›</a:t>
            </a:fld>
            <a:endParaRPr lang="en-IN"/>
          </a:p>
        </p:txBody>
      </p:sp>
    </p:spTree>
    <p:extLst>
      <p:ext uri="{BB962C8B-B14F-4D97-AF65-F5344CB8AC3E}">
        <p14:creationId xmlns:p14="http://schemas.microsoft.com/office/powerpoint/2010/main" val="364667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37EB2B-549D-453B-92E7-FE5FEA6BF9F1}" type="datetimeFigureOut">
              <a:rPr lang="en-US" smtClean="0"/>
              <a:t>3/28/2024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F606E-B047-42B3-9D02-EED76A4F662F}" type="slidenum">
              <a:rPr lang="en-IN" smtClean="0"/>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67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37EB2B-549D-453B-92E7-FE5FEA6BF9F1}" type="datetimeFigureOut">
              <a:rPr lang="en-US" smtClean="0"/>
              <a:t>3/28/2024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EF606E-B047-42B3-9D02-EED76A4F662F}" type="slidenum">
              <a:rPr lang="en-IN" smtClean="0"/>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11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7EB2B-549D-453B-92E7-FE5FEA6BF9F1}" type="datetimeFigureOut">
              <a:rPr lang="en-US" smtClean="0"/>
              <a:t>3/28/2024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EF606E-B047-42B3-9D02-EED76A4F662F}" type="slidenum">
              <a:rPr lang="en-IN" smtClean="0"/>
              <a:t>‹#›</a:t>
            </a:fld>
            <a:endParaRPr lang="en-IN"/>
          </a:p>
        </p:txBody>
      </p:sp>
    </p:spTree>
    <p:extLst>
      <p:ext uri="{BB962C8B-B14F-4D97-AF65-F5344CB8AC3E}">
        <p14:creationId xmlns:p14="http://schemas.microsoft.com/office/powerpoint/2010/main" val="316390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7EB2B-549D-453B-92E7-FE5FEA6BF9F1}" type="datetimeFigureOut">
              <a:rPr lang="en-US" smtClean="0"/>
              <a:t>3/28/2024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606E-B047-42B3-9D02-EED76A4F662F}" type="slidenum">
              <a:rPr lang="en-IN" smtClean="0"/>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47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7EB2B-549D-453B-92E7-FE5FEA6BF9F1}" type="datetimeFigureOut">
              <a:rPr lang="en-US" smtClean="0"/>
              <a:t>3/28/2024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F606E-B047-42B3-9D02-EED76A4F662F}" type="slidenum">
              <a:rPr lang="en-IN" smtClean="0"/>
              <a:t>‹#›</a:t>
            </a:fld>
            <a:endParaRPr lang="en-IN"/>
          </a:p>
        </p:txBody>
      </p:sp>
    </p:spTree>
    <p:extLst>
      <p:ext uri="{BB962C8B-B14F-4D97-AF65-F5344CB8AC3E}">
        <p14:creationId xmlns:p14="http://schemas.microsoft.com/office/powerpoint/2010/main" val="202377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37EB2B-549D-453B-92E7-FE5FEA6BF9F1}" type="datetimeFigureOut">
              <a:rPr lang="en-US" smtClean="0"/>
              <a:t>3/28/2024</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EF606E-B047-42B3-9D02-EED76A4F662F}" type="slidenum">
              <a:rPr lang="en-IN" smtClean="0"/>
              <a:t>‹#›</a:t>
            </a:fld>
            <a:endParaRPr lang="en-IN"/>
          </a:p>
        </p:txBody>
      </p:sp>
    </p:spTree>
    <p:extLst>
      <p:ext uri="{BB962C8B-B14F-4D97-AF65-F5344CB8AC3E}">
        <p14:creationId xmlns:p14="http://schemas.microsoft.com/office/powerpoint/2010/main" val="11578070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Estimation</a:t>
            </a:r>
          </a:p>
        </p:txBody>
      </p:sp>
      <p:sp>
        <p:nvSpPr>
          <p:cNvPr id="3" name="Content Placeholder 2"/>
          <p:cNvSpPr>
            <a:spLocks noGrp="1"/>
          </p:cNvSpPr>
          <p:nvPr>
            <p:ph sz="half" idx="1"/>
          </p:nvPr>
        </p:nvSpPr>
        <p:spPr>
          <a:xfrm>
            <a:off x="1176866" y="2487168"/>
            <a:ext cx="4547262" cy="3447288"/>
          </a:xfrm>
        </p:spPr>
        <p:txBody>
          <a:bodyPr/>
          <a:lstStyle/>
          <a:p>
            <a:r>
              <a:rPr lang="en-US" dirty="0"/>
              <a:t>Estimating is the process of forecasting or approximating the time and cost of </a:t>
            </a:r>
            <a:r>
              <a:rPr lang="en-IN" dirty="0"/>
              <a:t>completing project deliverables.</a:t>
            </a:r>
          </a:p>
        </p:txBody>
      </p:sp>
      <p:pic>
        <p:nvPicPr>
          <p:cNvPr id="7170" name="Picture 2" descr="C:\Users\Bronin\Downloads\Time_is_money.jpg"/>
          <p:cNvPicPr>
            <a:picLocks noGrp="1" noChangeAspect="1" noChangeArrowheads="1"/>
          </p:cNvPicPr>
          <p:nvPr>
            <p:ph sz="half" idx="2"/>
          </p:nvPr>
        </p:nvPicPr>
        <p:blipFill>
          <a:blip r:embed="rId2"/>
          <a:srcRect/>
          <a:stretch>
            <a:fillRect/>
          </a:stretch>
        </p:blipFill>
        <p:spPr bwMode="auto">
          <a:xfrm>
            <a:off x="5004048" y="3880162"/>
            <a:ext cx="3096344" cy="232225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Consensus</a:t>
            </a:r>
          </a:p>
        </p:txBody>
      </p:sp>
      <p:sp>
        <p:nvSpPr>
          <p:cNvPr id="3" name="Content Placeholder 2"/>
          <p:cNvSpPr>
            <a:spLocks noGrp="1"/>
          </p:cNvSpPr>
          <p:nvPr>
            <p:ph sz="half" idx="1"/>
          </p:nvPr>
        </p:nvSpPr>
        <p:spPr>
          <a:xfrm>
            <a:off x="1176866" y="2487168"/>
            <a:ext cx="4476760" cy="3447288"/>
          </a:xfrm>
        </p:spPr>
        <p:txBody>
          <a:bodyPr/>
          <a:lstStyle/>
          <a:p>
            <a:r>
              <a:rPr lang="en-IN" dirty="0"/>
              <a:t>Uses experience of senior and/or middle managers </a:t>
            </a:r>
          </a:p>
          <a:p>
            <a:endParaRPr lang="en-IN" dirty="0"/>
          </a:p>
        </p:txBody>
      </p:sp>
      <p:pic>
        <p:nvPicPr>
          <p:cNvPr id="6146" name="Picture 2" descr="C:\Users\Bronin\Downloads\download.jpg"/>
          <p:cNvPicPr>
            <a:picLocks noGrp="1" noChangeAspect="1" noChangeArrowheads="1"/>
          </p:cNvPicPr>
          <p:nvPr>
            <p:ph sz="half" idx="2"/>
          </p:nvPr>
        </p:nvPicPr>
        <p:blipFill>
          <a:blip r:embed="rId2"/>
          <a:srcRect/>
          <a:stretch>
            <a:fillRect/>
          </a:stretch>
        </p:blipFill>
        <p:spPr bwMode="auto">
          <a:xfrm>
            <a:off x="5670426" y="2363914"/>
            <a:ext cx="2671691" cy="2001190"/>
          </a:xfrm>
          <a:prstGeom prst="rect">
            <a:avLst/>
          </a:prstGeom>
          <a:noFill/>
        </p:spPr>
      </p:pic>
      <p:graphicFrame>
        <p:nvGraphicFramePr>
          <p:cNvPr id="6" name="Diagram 5"/>
          <p:cNvGraphicFramePr/>
          <p:nvPr>
            <p:extLst>
              <p:ext uri="{D42A27DB-BD31-4B8C-83A1-F6EECF244321}">
                <p14:modId xmlns:p14="http://schemas.microsoft.com/office/powerpoint/2010/main" val="280011419"/>
              </p:ext>
            </p:extLst>
          </p:nvPr>
        </p:nvGraphicFramePr>
        <p:xfrm>
          <a:off x="1315087" y="3614079"/>
          <a:ext cx="4476760" cy="2246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529269" y="4257021"/>
            <a:ext cx="1500198" cy="85725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Meeting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FEA6C1-4AD1-4927-B6D0-8474C468E121}"/>
              </a:ext>
            </a:extLst>
          </p:cNvPr>
          <p:cNvPicPr>
            <a:picLocks noChangeAspect="1"/>
          </p:cNvPicPr>
          <p:nvPr/>
        </p:nvPicPr>
        <p:blipFill>
          <a:blip r:embed="rId2"/>
          <a:stretch>
            <a:fillRect/>
          </a:stretch>
        </p:blipFill>
        <p:spPr>
          <a:xfrm>
            <a:off x="755576" y="980728"/>
            <a:ext cx="7775518" cy="4608512"/>
          </a:xfrm>
          <a:prstGeom prst="rect">
            <a:avLst/>
          </a:prstGeom>
        </p:spPr>
      </p:pic>
    </p:spTree>
    <p:extLst>
      <p:ext uri="{BB962C8B-B14F-4D97-AF65-F5344CB8AC3E}">
        <p14:creationId xmlns:p14="http://schemas.microsoft.com/office/powerpoint/2010/main" val="1732791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Ratio Methods</a:t>
            </a:r>
          </a:p>
        </p:txBody>
      </p:sp>
      <p:sp>
        <p:nvSpPr>
          <p:cNvPr id="3" name="Content Placeholder 2"/>
          <p:cNvSpPr>
            <a:spLocks noGrp="1"/>
          </p:cNvSpPr>
          <p:nvPr>
            <p:ph sz="half" idx="1"/>
          </p:nvPr>
        </p:nvSpPr>
        <p:spPr/>
        <p:txBody>
          <a:bodyPr/>
          <a:lstStyle/>
          <a:p>
            <a:r>
              <a:rPr lang="en-IN" dirty="0"/>
              <a:t>Square feet</a:t>
            </a:r>
          </a:p>
          <a:p>
            <a:r>
              <a:rPr lang="en-IN" dirty="0"/>
              <a:t>Capacity size</a:t>
            </a:r>
          </a:p>
        </p:txBody>
      </p:sp>
      <p:pic>
        <p:nvPicPr>
          <p:cNvPr id="8194" name="Picture 2" descr="C:\Users\Bronin\Downloads\images (1).jpg"/>
          <p:cNvPicPr>
            <a:picLocks noGrp="1" noChangeAspect="1" noChangeArrowheads="1"/>
          </p:cNvPicPr>
          <p:nvPr>
            <p:ph sz="half" idx="2"/>
          </p:nvPr>
        </p:nvPicPr>
        <p:blipFill>
          <a:blip r:embed="rId2"/>
          <a:srcRect/>
          <a:stretch>
            <a:fillRect/>
          </a:stretch>
        </p:blipFill>
        <p:spPr bwMode="auto">
          <a:xfrm>
            <a:off x="5143504" y="2714620"/>
            <a:ext cx="2966095" cy="22217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Apportion Methods</a:t>
            </a:r>
          </a:p>
        </p:txBody>
      </p:sp>
      <p:sp>
        <p:nvSpPr>
          <p:cNvPr id="3" name="Content Placeholder 2"/>
          <p:cNvSpPr>
            <a:spLocks noGrp="1"/>
          </p:cNvSpPr>
          <p:nvPr>
            <p:ph sz="half" idx="1"/>
          </p:nvPr>
        </p:nvSpPr>
        <p:spPr>
          <a:xfrm>
            <a:off x="1176866" y="2487168"/>
            <a:ext cx="3535650" cy="3447288"/>
          </a:xfrm>
        </p:spPr>
        <p:txBody>
          <a:bodyPr/>
          <a:lstStyle/>
          <a:p>
            <a:pPr algn="just"/>
            <a:r>
              <a:rPr lang="en-IN" dirty="0"/>
              <a:t>Extension of ratio method by using historical data</a:t>
            </a:r>
          </a:p>
          <a:p>
            <a:pPr algn="just"/>
            <a:r>
              <a:rPr lang="en-IN" dirty="0"/>
              <a:t>Quick estimate little effort with reasonable accuracy</a:t>
            </a:r>
          </a:p>
        </p:txBody>
      </p:sp>
      <p:pic>
        <p:nvPicPr>
          <p:cNvPr id="9218" name="Picture 2" descr="C:\Users\Bronin\Downloads\download (1).jpg"/>
          <p:cNvPicPr>
            <a:picLocks noGrp="1" noChangeAspect="1" noChangeArrowheads="1"/>
          </p:cNvPicPr>
          <p:nvPr>
            <p:ph sz="half" idx="2"/>
          </p:nvPr>
        </p:nvPicPr>
        <p:blipFill>
          <a:blip r:embed="rId2"/>
          <a:srcRect/>
          <a:stretch>
            <a:fillRect/>
          </a:stretch>
        </p:blipFill>
        <p:spPr bwMode="auto">
          <a:xfrm>
            <a:off x="4712516" y="2587260"/>
            <a:ext cx="3337560" cy="244584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71600" y="1268760"/>
            <a:ext cx="7364686" cy="4104456"/>
          </a:xfrm>
          <a:prstGeom prst="rect">
            <a:avLst/>
          </a:prstGeom>
        </p:spPr>
      </p:pic>
      <p:pic>
        <p:nvPicPr>
          <p:cNvPr id="6" name="Picture 5"/>
          <p:cNvPicPr>
            <a:picLocks noChangeAspect="1"/>
          </p:cNvPicPr>
          <p:nvPr/>
        </p:nvPicPr>
        <p:blipFill>
          <a:blip r:embed="rId3"/>
          <a:stretch>
            <a:fillRect/>
          </a:stretch>
        </p:blipFill>
        <p:spPr>
          <a:xfrm>
            <a:off x="827584" y="692696"/>
            <a:ext cx="7560841" cy="380956"/>
          </a:xfrm>
          <a:prstGeom prst="rect">
            <a:avLst/>
          </a:prstGeom>
        </p:spPr>
      </p:pic>
    </p:spTree>
    <p:extLst>
      <p:ext uri="{BB962C8B-B14F-4D97-AF65-F5344CB8AC3E}">
        <p14:creationId xmlns:p14="http://schemas.microsoft.com/office/powerpoint/2010/main" val="1064940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Curves</a:t>
            </a:r>
          </a:p>
        </p:txBody>
      </p:sp>
      <p:sp>
        <p:nvSpPr>
          <p:cNvPr id="3" name="Content Placeholder 2"/>
          <p:cNvSpPr>
            <a:spLocks noGrp="1"/>
          </p:cNvSpPr>
          <p:nvPr>
            <p:ph sz="half" idx="1"/>
          </p:nvPr>
        </p:nvSpPr>
        <p:spPr>
          <a:xfrm>
            <a:off x="1024419" y="2420888"/>
            <a:ext cx="7095162" cy="3822782"/>
          </a:xfrm>
        </p:spPr>
        <p:txBody>
          <a:bodyPr/>
          <a:lstStyle/>
          <a:p>
            <a:r>
              <a:rPr lang="en-IN" dirty="0"/>
              <a:t>Time to perform a task improves with repetition</a:t>
            </a:r>
          </a:p>
          <a:p>
            <a:r>
              <a:rPr lang="en-IN" dirty="0"/>
              <a:t>Especially true for labour intensive work</a:t>
            </a:r>
          </a:p>
          <a:p>
            <a:endParaRPr lang="en-IN" dirty="0"/>
          </a:p>
        </p:txBody>
      </p:sp>
      <p:pic>
        <p:nvPicPr>
          <p:cNvPr id="10242" name="Picture 2" descr="C:\Users\Bronin\Downloads\GLOBAL-CURRICULUM.jpg"/>
          <p:cNvPicPr>
            <a:picLocks noGrp="1" noChangeAspect="1" noChangeArrowheads="1"/>
          </p:cNvPicPr>
          <p:nvPr>
            <p:ph sz="half" idx="2"/>
          </p:nvPr>
        </p:nvPicPr>
        <p:blipFill>
          <a:blip r:embed="rId2"/>
          <a:srcRect/>
          <a:stretch>
            <a:fillRect/>
          </a:stretch>
        </p:blipFill>
        <p:spPr bwMode="auto">
          <a:xfrm>
            <a:off x="2029688" y="3936401"/>
            <a:ext cx="5084623" cy="198618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Disadvantages of Top-Down Approach</a:t>
            </a:r>
          </a:p>
        </p:txBody>
      </p:sp>
      <p:sp>
        <p:nvSpPr>
          <p:cNvPr id="3" name="Content Placeholder 2"/>
          <p:cNvSpPr>
            <a:spLocks noGrp="1"/>
          </p:cNvSpPr>
          <p:nvPr>
            <p:ph sz="half" idx="1"/>
          </p:nvPr>
        </p:nvSpPr>
        <p:spPr>
          <a:xfrm>
            <a:off x="1176866" y="2487168"/>
            <a:ext cx="3971198" cy="3447288"/>
          </a:xfrm>
        </p:spPr>
        <p:txBody>
          <a:bodyPr/>
          <a:lstStyle/>
          <a:p>
            <a:r>
              <a:rPr lang="en-IN" dirty="0"/>
              <a:t>Time and cost of a specific tasks are not considered</a:t>
            </a:r>
          </a:p>
          <a:p>
            <a:r>
              <a:rPr lang="en-IN" dirty="0"/>
              <a:t>Grouping many tasks into a common basket encourages errors of omission</a:t>
            </a:r>
          </a:p>
        </p:txBody>
      </p:sp>
      <p:pic>
        <p:nvPicPr>
          <p:cNvPr id="11266" name="Picture 2" descr="C:\Users\Bronin\Downloads\images (2).jpg"/>
          <p:cNvPicPr>
            <a:picLocks noGrp="1" noChangeAspect="1" noChangeArrowheads="1"/>
          </p:cNvPicPr>
          <p:nvPr>
            <p:ph sz="half" idx="2"/>
          </p:nvPr>
        </p:nvPicPr>
        <p:blipFill>
          <a:blip r:embed="rId2"/>
          <a:srcRect/>
          <a:stretch>
            <a:fillRect/>
          </a:stretch>
        </p:blipFill>
        <p:spPr bwMode="auto">
          <a:xfrm>
            <a:off x="5292080" y="2533175"/>
            <a:ext cx="3052055" cy="17916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2D61-1618-468D-BC11-61AFBC160EE5}"/>
              </a:ext>
            </a:extLst>
          </p:cNvPr>
          <p:cNvSpPr>
            <a:spLocks noGrp="1"/>
          </p:cNvSpPr>
          <p:nvPr>
            <p:ph type="title"/>
          </p:nvPr>
        </p:nvSpPr>
        <p:spPr/>
        <p:txBody>
          <a:bodyPr>
            <a:normAutofit/>
          </a:bodyPr>
          <a:lstStyle/>
          <a:p>
            <a:r>
              <a:rPr lang="en-US" sz="2800" i="0" u="none" strike="noStrike" baseline="0" dirty="0">
                <a:latin typeface="Garamond" panose="02020404030301010803" pitchFamily="18" charset="0"/>
              </a:rPr>
              <a:t>Bottom-Up Approaches for Estimating Project Times and Costs</a:t>
            </a:r>
            <a:endParaRPr lang="en-IN" sz="2800" dirty="0">
              <a:latin typeface="Garamond" panose="02020404030301010803" pitchFamily="18" charset="0"/>
            </a:endParaRPr>
          </a:p>
        </p:txBody>
      </p:sp>
      <p:sp>
        <p:nvSpPr>
          <p:cNvPr id="5" name="Content Placeholder 4">
            <a:extLst>
              <a:ext uri="{FF2B5EF4-FFF2-40B4-BE49-F238E27FC236}">
                <a16:creationId xmlns:a16="http://schemas.microsoft.com/office/drawing/2014/main" id="{268DDF48-FB90-412C-B18E-3752A9D655EF}"/>
              </a:ext>
            </a:extLst>
          </p:cNvPr>
          <p:cNvSpPr>
            <a:spLocks noGrp="1"/>
          </p:cNvSpPr>
          <p:nvPr>
            <p:ph idx="1"/>
          </p:nvPr>
        </p:nvSpPr>
        <p:spPr/>
        <p:txBody>
          <a:bodyPr/>
          <a:lstStyle/>
          <a:p>
            <a:r>
              <a:rPr lang="en-IN" sz="1800" b="1" i="1" u="none" strike="noStrike" baseline="0" dirty="0">
                <a:latin typeface="TimesNewRomanMTStd-BoldIt"/>
              </a:rPr>
              <a:t>Template Methods</a:t>
            </a:r>
          </a:p>
          <a:p>
            <a:r>
              <a:rPr lang="en-US" sz="1800" b="1" i="1" u="none" strike="noStrike" baseline="0" dirty="0">
                <a:latin typeface="TimesNewRomanMTStd-BoldIt"/>
              </a:rPr>
              <a:t>Parametric Procedures Applied to Specific Tasks</a:t>
            </a:r>
            <a:endParaRPr lang="en-IN" sz="1800" b="1" i="1" dirty="0">
              <a:latin typeface="TimesNewRomanMTStd-BoldIt"/>
            </a:endParaRPr>
          </a:p>
          <a:p>
            <a:r>
              <a:rPr lang="en-IN" sz="1800" b="1" i="1" u="none" strike="noStrike" baseline="0" dirty="0">
                <a:latin typeface="TimesNewRomanMTStd-BoldIt"/>
              </a:rPr>
              <a:t>Range Estimating</a:t>
            </a:r>
            <a:endParaRPr lang="en-IN" dirty="0"/>
          </a:p>
        </p:txBody>
      </p:sp>
    </p:spTree>
    <p:extLst>
      <p:ext uri="{BB962C8B-B14F-4D97-AF65-F5344CB8AC3E}">
        <p14:creationId xmlns:p14="http://schemas.microsoft.com/office/powerpoint/2010/main" val="1297698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lum bright="-20000" contrast="40000"/>
          </a:blip>
          <a:stretch>
            <a:fillRect/>
          </a:stretch>
        </p:blipFill>
        <p:spPr>
          <a:xfrm>
            <a:off x="755576" y="1484784"/>
            <a:ext cx="7684851" cy="4536504"/>
          </a:xfrm>
          <a:prstGeom prst="rect">
            <a:avLst/>
          </a:prstGeom>
        </p:spPr>
      </p:pic>
      <p:pic>
        <p:nvPicPr>
          <p:cNvPr id="5" name="Picture 4"/>
          <p:cNvPicPr>
            <a:picLocks noChangeAspect="1"/>
          </p:cNvPicPr>
          <p:nvPr/>
        </p:nvPicPr>
        <p:blipFill>
          <a:blip r:embed="rId4"/>
          <a:stretch>
            <a:fillRect/>
          </a:stretch>
        </p:blipFill>
        <p:spPr>
          <a:xfrm>
            <a:off x="2915816" y="692696"/>
            <a:ext cx="3600400" cy="665091"/>
          </a:xfrm>
          <a:prstGeom prst="rect">
            <a:avLst/>
          </a:prstGeom>
        </p:spPr>
      </p:pic>
    </p:spTree>
    <p:extLst>
      <p:ext uri="{BB962C8B-B14F-4D97-AF65-F5344CB8AC3E}">
        <p14:creationId xmlns:p14="http://schemas.microsoft.com/office/powerpoint/2010/main" val="1731297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CE2117-AF30-46F8-86C4-7BECCD80EF3B}"/>
              </a:ext>
            </a:extLst>
          </p:cNvPr>
          <p:cNvSpPr>
            <a:spLocks noGrp="1"/>
          </p:cNvSpPr>
          <p:nvPr>
            <p:ph type="title"/>
          </p:nvPr>
        </p:nvSpPr>
        <p:spPr/>
        <p:txBody>
          <a:bodyPr>
            <a:normAutofit/>
          </a:bodyPr>
          <a:lstStyle/>
          <a:p>
            <a:r>
              <a:rPr lang="en-IN" sz="2400" b="1" i="0" u="none" strike="noStrike" baseline="0" dirty="0">
                <a:latin typeface="TimesNewRomanMTStd-Bold"/>
              </a:rPr>
              <a:t>Why Estimating Time and Cost Are Important</a:t>
            </a:r>
            <a:endParaRPr lang="en-IN" sz="2400" dirty="0"/>
          </a:p>
        </p:txBody>
      </p:sp>
      <p:sp>
        <p:nvSpPr>
          <p:cNvPr id="7" name="TextBox 6">
            <a:extLst>
              <a:ext uri="{FF2B5EF4-FFF2-40B4-BE49-F238E27FC236}">
                <a16:creationId xmlns:a16="http://schemas.microsoft.com/office/drawing/2014/main" id="{D7A4DB2A-0023-4C68-AD21-7DB4C28792C3}"/>
              </a:ext>
            </a:extLst>
          </p:cNvPr>
          <p:cNvSpPr txBox="1"/>
          <p:nvPr/>
        </p:nvSpPr>
        <p:spPr>
          <a:xfrm>
            <a:off x="723804" y="2708920"/>
            <a:ext cx="7696391" cy="3693319"/>
          </a:xfrm>
          <a:prstGeom prst="rect">
            <a:avLst/>
          </a:prstGeom>
          <a:noFill/>
        </p:spPr>
        <p:txBody>
          <a:bodyPr wrap="square">
            <a:spAutoFit/>
          </a:bodyPr>
          <a:lstStyle/>
          <a:p>
            <a:pPr algn="l"/>
            <a:r>
              <a:rPr lang="en-US" sz="1800" b="0" i="0" u="none" strike="noStrike" baseline="0" dirty="0">
                <a:latin typeface="UniversLTStd-Cn"/>
              </a:rPr>
              <a:t>• Estimates are needed to support good decisions.</a:t>
            </a:r>
          </a:p>
          <a:p>
            <a:pPr algn="l"/>
            <a:r>
              <a:rPr lang="en-US" sz="1800" b="0" i="0" u="none" strike="noStrike" baseline="0" dirty="0">
                <a:latin typeface="UniversLTStd-Cn"/>
              </a:rPr>
              <a:t>• Estimates are needed to schedule work.</a:t>
            </a:r>
          </a:p>
          <a:p>
            <a:pPr algn="l"/>
            <a:r>
              <a:rPr lang="en-US" sz="1800" b="0" i="0" u="none" strike="noStrike" baseline="0" dirty="0">
                <a:latin typeface="UniversLTStd-Cn"/>
              </a:rPr>
              <a:t>• Estimates are needed to determine how long the project should take and its cost.</a:t>
            </a:r>
          </a:p>
          <a:p>
            <a:pPr algn="l"/>
            <a:r>
              <a:rPr lang="en-US" sz="1800" b="0" i="0" u="none" strike="noStrike" baseline="0" dirty="0">
                <a:latin typeface="UniversLTStd-Cn"/>
              </a:rPr>
              <a:t>• Estimates are needed to determine whether the project is worth doing.</a:t>
            </a:r>
          </a:p>
          <a:p>
            <a:pPr algn="l"/>
            <a:r>
              <a:rPr lang="en-US" sz="1800" b="0" i="0" u="none" strike="noStrike" baseline="0" dirty="0">
                <a:latin typeface="UniversLTStd-Cn"/>
              </a:rPr>
              <a:t>• Estimates are needed to develop cash flow needs.</a:t>
            </a:r>
          </a:p>
          <a:p>
            <a:pPr algn="l"/>
            <a:r>
              <a:rPr lang="en-US" sz="1800" b="0" i="0" u="none" strike="noStrike" baseline="0" dirty="0">
                <a:latin typeface="UniversLTStd-Cn"/>
              </a:rPr>
              <a:t>• Estimates are needed to determine how well the project is progressing.</a:t>
            </a:r>
          </a:p>
          <a:p>
            <a:pPr algn="l"/>
            <a:r>
              <a:rPr lang="en-US" sz="1800" b="0" i="0" u="none" strike="noStrike" baseline="0" dirty="0">
                <a:latin typeface="UniversLTStd-Cn"/>
              </a:rPr>
              <a:t>• Estimates are needed to develop time-phased budgets and establish the project baseline.</a:t>
            </a:r>
          </a:p>
          <a:p>
            <a:pPr algn="l"/>
            <a:endParaRPr lang="en-US" dirty="0">
              <a:latin typeface="UniversLTStd-Cn"/>
            </a:endParaRPr>
          </a:p>
          <a:p>
            <a:pPr marL="285750" indent="-285750">
              <a:buFont typeface="Arial" panose="020B0604020202020204" pitchFamily="34" charset="0"/>
              <a:buChar char="•"/>
            </a:pPr>
            <a:r>
              <a:rPr lang="en-IN" dirty="0"/>
              <a:t>Top-Down Estimation</a:t>
            </a:r>
          </a:p>
          <a:p>
            <a:pPr marL="285750" indent="-285750">
              <a:buFont typeface="Arial" panose="020B0604020202020204" pitchFamily="34" charset="0"/>
              <a:buChar char="•"/>
            </a:pPr>
            <a:r>
              <a:rPr lang="en-IN" dirty="0"/>
              <a:t>Bottom-Up Estimation</a:t>
            </a:r>
          </a:p>
          <a:p>
            <a:pPr algn="l"/>
            <a:endParaRPr lang="en-IN" dirty="0"/>
          </a:p>
        </p:txBody>
      </p:sp>
    </p:spTree>
    <p:extLst>
      <p:ext uri="{BB962C8B-B14F-4D97-AF65-F5344CB8AC3E}">
        <p14:creationId xmlns:p14="http://schemas.microsoft.com/office/powerpoint/2010/main" val="3500922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Top-Down Estimation</a:t>
            </a:r>
          </a:p>
        </p:txBody>
      </p:sp>
      <p:sp>
        <p:nvSpPr>
          <p:cNvPr id="3" name="Content Placeholder 2"/>
          <p:cNvSpPr>
            <a:spLocks noGrp="1"/>
          </p:cNvSpPr>
          <p:nvPr>
            <p:ph sz="half" idx="1"/>
          </p:nvPr>
        </p:nvSpPr>
        <p:spPr/>
        <p:txBody>
          <a:bodyPr/>
          <a:lstStyle/>
          <a:p>
            <a:pPr algn="just"/>
            <a:r>
              <a:rPr lang="en-IN" dirty="0"/>
              <a:t>Usually done by senior management</a:t>
            </a:r>
          </a:p>
          <a:p>
            <a:pPr lvl="1">
              <a:buNone/>
            </a:pPr>
            <a:r>
              <a:rPr lang="en-IN" dirty="0"/>
              <a:t>Analogy</a:t>
            </a:r>
          </a:p>
          <a:p>
            <a:pPr lvl="1">
              <a:buNone/>
            </a:pPr>
            <a:r>
              <a:rPr lang="en-IN" dirty="0"/>
              <a:t>Group Consensus</a:t>
            </a:r>
          </a:p>
          <a:p>
            <a:pPr lvl="1">
              <a:buNone/>
            </a:pPr>
            <a:r>
              <a:rPr lang="en-IN" dirty="0"/>
              <a:t>Mathematical Relationship</a:t>
            </a:r>
          </a:p>
        </p:txBody>
      </p:sp>
      <p:pic>
        <p:nvPicPr>
          <p:cNvPr id="1026" name="Picture 2" descr="C:\Users\Bronin\Downloads\wpid-management.jpg"/>
          <p:cNvPicPr>
            <a:picLocks noGrp="1" noChangeAspect="1" noChangeArrowheads="1"/>
          </p:cNvPicPr>
          <p:nvPr>
            <p:ph sz="half" idx="2"/>
          </p:nvPr>
        </p:nvPicPr>
        <p:blipFill>
          <a:blip r:embed="rId2"/>
          <a:srcRect/>
          <a:stretch>
            <a:fillRect/>
          </a:stretch>
        </p:blipFill>
        <p:spPr bwMode="auto">
          <a:xfrm>
            <a:off x="5487353" y="2531105"/>
            <a:ext cx="2909037" cy="193680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Bottom-Up Estimation</a:t>
            </a:r>
          </a:p>
        </p:txBody>
      </p:sp>
      <p:sp>
        <p:nvSpPr>
          <p:cNvPr id="3" name="Content Placeholder 2"/>
          <p:cNvSpPr>
            <a:spLocks noGrp="1"/>
          </p:cNvSpPr>
          <p:nvPr>
            <p:ph sz="half" idx="1"/>
          </p:nvPr>
        </p:nvSpPr>
        <p:spPr/>
        <p:txBody>
          <a:bodyPr/>
          <a:lstStyle/>
          <a:p>
            <a:pPr algn="just"/>
            <a:r>
              <a:rPr lang="en-IN" dirty="0"/>
              <a:t>Performed by the people who are doing the work</a:t>
            </a:r>
          </a:p>
          <a:p>
            <a:endParaRPr lang="en-IN" dirty="0"/>
          </a:p>
        </p:txBody>
      </p:sp>
      <p:pic>
        <p:nvPicPr>
          <p:cNvPr id="2050" name="Picture 2" descr="C:\Users\Bronin\Downloads\images.jpg"/>
          <p:cNvPicPr>
            <a:picLocks noGrp="1" noChangeAspect="1" noChangeArrowheads="1"/>
          </p:cNvPicPr>
          <p:nvPr>
            <p:ph sz="half" idx="2"/>
          </p:nvPr>
        </p:nvPicPr>
        <p:blipFill>
          <a:blip r:embed="rId2"/>
          <a:srcRect/>
          <a:stretch>
            <a:fillRect/>
          </a:stretch>
        </p:blipFill>
        <p:spPr bwMode="auto">
          <a:xfrm>
            <a:off x="4788024" y="2487168"/>
            <a:ext cx="3355494" cy="22248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855800-E39E-4FE9-AB4A-24581F4A58B5}"/>
              </a:ext>
            </a:extLst>
          </p:cNvPr>
          <p:cNvPicPr>
            <a:picLocks noChangeAspect="1"/>
          </p:cNvPicPr>
          <p:nvPr/>
        </p:nvPicPr>
        <p:blipFill rotWithShape="1">
          <a:blip r:embed="rId2"/>
          <a:srcRect l="4744" t="4412" r="374" b="1470"/>
          <a:stretch/>
        </p:blipFill>
        <p:spPr>
          <a:xfrm>
            <a:off x="94952" y="332656"/>
            <a:ext cx="9049048" cy="5791390"/>
          </a:xfrm>
          <a:prstGeom prst="rect">
            <a:avLst/>
          </a:prstGeom>
        </p:spPr>
      </p:pic>
    </p:spTree>
    <p:extLst>
      <p:ext uri="{BB962C8B-B14F-4D97-AF65-F5344CB8AC3E}">
        <p14:creationId xmlns:p14="http://schemas.microsoft.com/office/powerpoint/2010/main" val="2618086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Factors influencing the quality of Estimate</a:t>
            </a:r>
          </a:p>
        </p:txBody>
      </p:sp>
      <p:sp>
        <p:nvSpPr>
          <p:cNvPr id="3" name="Content Placeholder 2"/>
          <p:cNvSpPr>
            <a:spLocks noGrp="1"/>
          </p:cNvSpPr>
          <p:nvPr>
            <p:ph sz="half" idx="1"/>
          </p:nvPr>
        </p:nvSpPr>
        <p:spPr/>
        <p:txBody>
          <a:bodyPr/>
          <a:lstStyle/>
          <a:p>
            <a:r>
              <a:rPr lang="en-IN" dirty="0"/>
              <a:t>Planning Horizon</a:t>
            </a:r>
          </a:p>
          <a:p>
            <a:r>
              <a:rPr lang="en-IN" dirty="0"/>
              <a:t>Project Duration</a:t>
            </a:r>
          </a:p>
          <a:p>
            <a:r>
              <a:rPr lang="en-IN" dirty="0"/>
              <a:t>People</a:t>
            </a:r>
          </a:p>
          <a:p>
            <a:r>
              <a:rPr lang="en-IN" dirty="0"/>
              <a:t>Project Structure and Organisation</a:t>
            </a:r>
          </a:p>
          <a:p>
            <a:r>
              <a:rPr lang="en-IN" dirty="0"/>
              <a:t>Padding Estimates</a:t>
            </a:r>
          </a:p>
          <a:p>
            <a:r>
              <a:rPr lang="en-IN" dirty="0"/>
              <a:t>Organisation Culture</a:t>
            </a:r>
          </a:p>
        </p:txBody>
      </p:sp>
      <p:pic>
        <p:nvPicPr>
          <p:cNvPr id="3074" name="Picture 2" descr="C:\Users\Bronin\Downloads\estimation.jpg"/>
          <p:cNvPicPr>
            <a:picLocks noGrp="1" noChangeAspect="1" noChangeArrowheads="1"/>
          </p:cNvPicPr>
          <p:nvPr>
            <p:ph sz="half" idx="2"/>
          </p:nvPr>
        </p:nvPicPr>
        <p:blipFill>
          <a:blip r:embed="rId3"/>
          <a:srcRect/>
          <a:stretch>
            <a:fillRect/>
          </a:stretch>
        </p:blipFill>
        <p:spPr bwMode="auto">
          <a:xfrm>
            <a:off x="5257142" y="2426303"/>
            <a:ext cx="2709992" cy="200539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Guidelines for Estimation</a:t>
            </a:r>
          </a:p>
        </p:txBody>
      </p:sp>
      <p:sp>
        <p:nvSpPr>
          <p:cNvPr id="3" name="Content Placeholder 2"/>
          <p:cNvSpPr>
            <a:spLocks noGrp="1"/>
          </p:cNvSpPr>
          <p:nvPr>
            <p:ph sz="half" idx="1"/>
          </p:nvPr>
        </p:nvSpPr>
        <p:spPr>
          <a:xfrm>
            <a:off x="1176865" y="2487168"/>
            <a:ext cx="4233197" cy="3447288"/>
          </a:xfrm>
        </p:spPr>
        <p:txBody>
          <a:bodyPr>
            <a:normAutofit fontScale="92500" lnSpcReduction="10000"/>
          </a:bodyPr>
          <a:lstStyle/>
          <a:p>
            <a:r>
              <a:rPr lang="en-IN" dirty="0"/>
              <a:t>Responsibility</a:t>
            </a:r>
          </a:p>
          <a:p>
            <a:r>
              <a:rPr lang="en-IN" dirty="0"/>
              <a:t>Use Several People to estimate</a:t>
            </a:r>
          </a:p>
          <a:p>
            <a:r>
              <a:rPr lang="en-IN" dirty="0"/>
              <a:t>Normal Conditions</a:t>
            </a:r>
          </a:p>
          <a:p>
            <a:r>
              <a:rPr lang="en-IN" dirty="0"/>
              <a:t>Time Units</a:t>
            </a:r>
          </a:p>
          <a:p>
            <a:r>
              <a:rPr lang="en-IN" dirty="0"/>
              <a:t>Independences</a:t>
            </a:r>
          </a:p>
          <a:p>
            <a:r>
              <a:rPr lang="en-IN" dirty="0"/>
              <a:t>Contingencies</a:t>
            </a:r>
          </a:p>
          <a:p>
            <a:r>
              <a:rPr lang="en-IN" dirty="0"/>
              <a:t>Adding Risk Assessment to helps to avoid surprise to stakeholders</a:t>
            </a:r>
          </a:p>
        </p:txBody>
      </p:sp>
      <p:pic>
        <p:nvPicPr>
          <p:cNvPr id="4098" name="Picture 2" descr="C:\Users\Bronin\Downloads\Leto-Project-Estimation.gif"/>
          <p:cNvPicPr>
            <a:picLocks noGrp="1" noChangeAspect="1" noChangeArrowheads="1"/>
          </p:cNvPicPr>
          <p:nvPr>
            <p:ph sz="half" idx="2"/>
          </p:nvPr>
        </p:nvPicPr>
        <p:blipFill>
          <a:blip r:embed="rId3"/>
          <a:srcRect/>
          <a:stretch>
            <a:fillRect/>
          </a:stretch>
        </p:blipFill>
        <p:spPr bwMode="auto">
          <a:xfrm>
            <a:off x="5410063" y="2487168"/>
            <a:ext cx="2585213" cy="17207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2D26BE-D8EC-4E5A-A86C-638FFF227091}"/>
              </a:ext>
            </a:extLst>
          </p:cNvPr>
          <p:cNvSpPr>
            <a:spLocks noGrp="1"/>
          </p:cNvSpPr>
          <p:nvPr>
            <p:ph type="title"/>
          </p:nvPr>
        </p:nvSpPr>
        <p:spPr/>
        <p:txBody>
          <a:bodyPr/>
          <a:lstStyle/>
          <a:p>
            <a:r>
              <a:rPr lang="en-IN" sz="1800" b="1" i="0" u="none" strike="noStrike" baseline="0" dirty="0">
                <a:latin typeface="TimesNewRomanMTStd-Bold"/>
              </a:rPr>
              <a:t>Conditions for Preferring Top-Down or Bottom-Up Time and Cost Estimates</a:t>
            </a:r>
            <a:endParaRPr lang="en-IN" dirty="0"/>
          </a:p>
        </p:txBody>
      </p:sp>
      <p:pic>
        <p:nvPicPr>
          <p:cNvPr id="7" name="Picture 6">
            <a:extLst>
              <a:ext uri="{FF2B5EF4-FFF2-40B4-BE49-F238E27FC236}">
                <a16:creationId xmlns:a16="http://schemas.microsoft.com/office/drawing/2014/main" id="{EC36163C-DE99-434A-840B-B8F494BAB50D}"/>
              </a:ext>
            </a:extLst>
          </p:cNvPr>
          <p:cNvPicPr>
            <a:picLocks noChangeAspect="1"/>
          </p:cNvPicPr>
          <p:nvPr/>
        </p:nvPicPr>
        <p:blipFill>
          <a:blip r:embed="rId2"/>
          <a:stretch>
            <a:fillRect/>
          </a:stretch>
        </p:blipFill>
        <p:spPr>
          <a:xfrm>
            <a:off x="971600" y="2564904"/>
            <a:ext cx="7377946" cy="2232248"/>
          </a:xfrm>
          <a:prstGeom prst="rect">
            <a:avLst/>
          </a:prstGeom>
        </p:spPr>
      </p:pic>
    </p:spTree>
    <p:extLst>
      <p:ext uri="{BB962C8B-B14F-4D97-AF65-F5344CB8AC3E}">
        <p14:creationId xmlns:p14="http://schemas.microsoft.com/office/powerpoint/2010/main" val="2112580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Top-Down approaches for Estimation</a:t>
            </a:r>
          </a:p>
        </p:txBody>
      </p:sp>
      <p:sp>
        <p:nvSpPr>
          <p:cNvPr id="3" name="Content Placeholder 2"/>
          <p:cNvSpPr>
            <a:spLocks noGrp="1"/>
          </p:cNvSpPr>
          <p:nvPr>
            <p:ph sz="half" idx="1"/>
          </p:nvPr>
        </p:nvSpPr>
        <p:spPr>
          <a:xfrm>
            <a:off x="1176866" y="2487168"/>
            <a:ext cx="3680886" cy="3447288"/>
          </a:xfrm>
        </p:spPr>
        <p:txBody>
          <a:bodyPr>
            <a:normAutofit/>
          </a:bodyPr>
          <a:lstStyle/>
          <a:p>
            <a:r>
              <a:rPr lang="en-IN" dirty="0"/>
              <a:t>Used to evaluate project proposal</a:t>
            </a:r>
          </a:p>
          <a:p>
            <a:r>
              <a:rPr lang="en-IN" dirty="0"/>
              <a:t>Much information may not be available at the initial phase of the project.</a:t>
            </a:r>
          </a:p>
          <a:p>
            <a:pPr lvl="1"/>
            <a:r>
              <a:rPr lang="en-IN" dirty="0" err="1"/>
              <a:t>Eg</a:t>
            </a:r>
            <a:r>
              <a:rPr lang="en-IN" dirty="0"/>
              <a:t>: Design is not finalised</a:t>
            </a:r>
          </a:p>
          <a:p>
            <a:pPr lvl="1"/>
            <a:r>
              <a:rPr lang="en-IN" dirty="0"/>
              <a:t>Used until tasks in WBS are clearly defined</a:t>
            </a:r>
          </a:p>
        </p:txBody>
      </p:sp>
      <p:pic>
        <p:nvPicPr>
          <p:cNvPr id="5122" name="Picture 2" descr="C:\Users\Bronin\Downloads\top-down-approach-200x180.jpg"/>
          <p:cNvPicPr>
            <a:picLocks noGrp="1" noChangeAspect="1" noChangeArrowheads="1"/>
          </p:cNvPicPr>
          <p:nvPr>
            <p:ph sz="half" idx="2"/>
          </p:nvPr>
        </p:nvPicPr>
        <p:blipFill>
          <a:blip r:embed="rId2"/>
          <a:srcRect/>
          <a:stretch>
            <a:fillRect/>
          </a:stretch>
        </p:blipFill>
        <p:spPr bwMode="auto">
          <a:xfrm>
            <a:off x="4857752" y="2428868"/>
            <a:ext cx="2936882" cy="264319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0E6B80A79E240A05CFB74110C2CC1" ma:contentTypeVersion="3" ma:contentTypeDescription="Create a new document." ma:contentTypeScope="" ma:versionID="2d33e2b3f2d82962eecf0e6039a3132f">
  <xsd:schema xmlns:xsd="http://www.w3.org/2001/XMLSchema" xmlns:xs="http://www.w3.org/2001/XMLSchema" xmlns:p="http://schemas.microsoft.com/office/2006/metadata/properties" xmlns:ns2="c4c2276c-f608-46ba-be43-9ad7284fd5ef" targetNamespace="http://schemas.microsoft.com/office/2006/metadata/properties" ma:root="true" ma:fieldsID="ff49905908407efc39b02fdd4b99ad67" ns2:_="">
    <xsd:import namespace="c4c2276c-f608-46ba-be43-9ad7284fd5e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2276c-f608-46ba-be43-9ad7284fd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CD50BD-64FB-485B-AA51-06A8786EAA57}"/>
</file>

<file path=customXml/itemProps2.xml><?xml version="1.0" encoding="utf-8"?>
<ds:datastoreItem xmlns:ds="http://schemas.openxmlformats.org/officeDocument/2006/customXml" ds:itemID="{9A0FD13C-3EF1-4CBF-9C98-B0B36ED9F518}"/>
</file>

<file path=customXml/itemProps3.xml><?xml version="1.0" encoding="utf-8"?>
<ds:datastoreItem xmlns:ds="http://schemas.openxmlformats.org/officeDocument/2006/customXml" ds:itemID="{20F22045-D70E-48CB-BB48-2713AFDEF40C}"/>
</file>

<file path=docProps/app.xml><?xml version="1.0" encoding="utf-8"?>
<Properties xmlns="http://schemas.openxmlformats.org/officeDocument/2006/extended-properties" xmlns:vt="http://schemas.openxmlformats.org/officeDocument/2006/docPropsVTypes">
  <Template>Organic</Template>
  <TotalTime>1153</TotalTime>
  <Words>2091</Words>
  <Application>Microsoft Office PowerPoint</Application>
  <PresentationFormat>On-screen Show (4:3)</PresentationFormat>
  <Paragraphs>79</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Garamond</vt:lpstr>
      <vt:lpstr>TimesNewRomanMTStd-Bold</vt:lpstr>
      <vt:lpstr>TimesNewRomanMTStd-BoldIt</vt:lpstr>
      <vt:lpstr>UniversLTStd-Cn</vt:lpstr>
      <vt:lpstr>Organic</vt:lpstr>
      <vt:lpstr>Project Estimation</vt:lpstr>
      <vt:lpstr>Why Estimating Time and Cost Are Important</vt:lpstr>
      <vt:lpstr>Top-Down Estimation</vt:lpstr>
      <vt:lpstr>Bottom-Up Estimation</vt:lpstr>
      <vt:lpstr>PowerPoint Presentation</vt:lpstr>
      <vt:lpstr>Factors influencing the quality of Estimate</vt:lpstr>
      <vt:lpstr>Guidelines for Estimation</vt:lpstr>
      <vt:lpstr>Conditions for Preferring Top-Down or Bottom-Up Time and Cost Estimates</vt:lpstr>
      <vt:lpstr>Top-Down approaches for Estimation</vt:lpstr>
      <vt:lpstr>Consensus</vt:lpstr>
      <vt:lpstr>PowerPoint Presentation</vt:lpstr>
      <vt:lpstr>Ratio Methods</vt:lpstr>
      <vt:lpstr>Apportion Methods</vt:lpstr>
      <vt:lpstr>PowerPoint Presentation</vt:lpstr>
      <vt:lpstr>Learning Curves</vt:lpstr>
      <vt:lpstr>Disadvantages of Top-Down Approach</vt:lpstr>
      <vt:lpstr>Bottom-Up Approaches for Estimating Project Times and Costs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Estimation</dc:title>
  <dc:creator>Bronin</dc:creator>
  <cp:lastModifiedBy>Trupti Markose</cp:lastModifiedBy>
  <cp:revision>41</cp:revision>
  <dcterms:created xsi:type="dcterms:W3CDTF">2017-02-28T14:47:24Z</dcterms:created>
  <dcterms:modified xsi:type="dcterms:W3CDTF">2024-03-28T11:00:56Z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0x0101001320E6B80A79E240A05CFB74110C2CC1</vt:lpwstr>
  </property>
</Properties>
</file>