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90" r:id="rId2"/>
    <p:sldId id="291" r:id="rId3"/>
    <p:sldId id="292" r:id="rId4"/>
    <p:sldId id="293" r:id="rId5"/>
    <p:sldId id="294" r:id="rId6"/>
    <p:sldId id="331" r:id="rId7"/>
    <p:sldId id="330" r:id="rId8"/>
    <p:sldId id="332" r:id="rId9"/>
    <p:sldId id="295" r:id="rId10"/>
    <p:sldId id="296" r:id="rId11"/>
    <p:sldId id="297" r:id="rId12"/>
    <p:sldId id="298" r:id="rId13"/>
    <p:sldId id="299" r:id="rId14"/>
    <p:sldId id="300" r:id="rId15"/>
    <p:sldId id="301" r:id="rId16"/>
    <p:sldId id="302" r:id="rId17"/>
    <p:sldId id="303" r:id="rId18"/>
    <p:sldId id="307" r:id="rId19"/>
    <p:sldId id="308" r:id="rId20"/>
    <p:sldId id="309" r:id="rId21"/>
    <p:sldId id="310" r:id="rId22"/>
    <p:sldId id="311" r:id="rId23"/>
    <p:sldId id="304" r:id="rId24"/>
    <p:sldId id="329" r:id="rId25"/>
    <p:sldId id="312" r:id="rId26"/>
    <p:sldId id="313" r:id="rId27"/>
    <p:sldId id="314" r:id="rId28"/>
    <p:sldId id="324" r:id="rId29"/>
    <p:sldId id="305" r:id="rId30"/>
    <p:sldId id="315" r:id="rId31"/>
    <p:sldId id="325" r:id="rId32"/>
    <p:sldId id="306" r:id="rId33"/>
    <p:sldId id="326" r:id="rId34"/>
    <p:sldId id="316" r:id="rId35"/>
    <p:sldId id="317" r:id="rId36"/>
    <p:sldId id="318" r:id="rId37"/>
    <p:sldId id="323" r:id="rId38"/>
    <p:sldId id="327" r:id="rId39"/>
    <p:sldId id="319" r:id="rId40"/>
    <p:sldId id="320" r:id="rId41"/>
    <p:sldId id="321" r:id="rId42"/>
    <p:sldId id="322" r:id="rId43"/>
    <p:sldId id="32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36" autoAdjust="0"/>
    <p:restoredTop sz="94660"/>
  </p:normalViewPr>
  <p:slideViewPr>
    <p:cSldViewPr snapToGrid="0">
      <p:cViewPr>
        <p:scale>
          <a:sx n="75" d="100"/>
          <a:sy n="75" d="100"/>
        </p:scale>
        <p:origin x="6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477FF-BDB9-F54F-AE23-35539A432EDF}"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2F4B7-4FBC-C24C-9F10-A9BF4595FBA8}" type="slidenum">
              <a:rPr lang="en-US" smtClean="0"/>
              <a:t>‹#›</a:t>
            </a:fld>
            <a:endParaRPr lang="en-US"/>
          </a:p>
        </p:txBody>
      </p:sp>
    </p:spTree>
    <p:extLst>
      <p:ext uri="{BB962C8B-B14F-4D97-AF65-F5344CB8AC3E}">
        <p14:creationId xmlns:p14="http://schemas.microsoft.com/office/powerpoint/2010/main" val="80799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09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4569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597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06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85992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0304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67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46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870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1306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269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149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79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925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1545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08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0803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11/9/2022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95570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 Id="rId5" Type="http://schemas.openxmlformats.org/officeDocument/2006/relationships/image" Target="../media/image41.emf"/><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Module 4</a:t>
            </a:r>
          </a:p>
        </p:txBody>
      </p:sp>
      <p:sp>
        <p:nvSpPr>
          <p:cNvPr id="3" name="Subtitle 2"/>
          <p:cNvSpPr>
            <a:spLocks noGrp="1"/>
          </p:cNvSpPr>
          <p:nvPr>
            <p:ph type="subTitle" idx="1"/>
          </p:nvPr>
        </p:nvSpPr>
        <p:spPr/>
        <p:txBody>
          <a:bodyPr/>
          <a:lstStyle/>
          <a:p>
            <a:r>
              <a:rPr lang="en-IN" sz="2800" b="1" i="0" u="none" strike="noStrike" baseline="0" dirty="0">
                <a:solidFill>
                  <a:srgbClr val="000000"/>
                </a:solidFill>
                <a:latin typeface="Times New Roman" panose="02020603050405020304" pitchFamily="18" charset="0"/>
              </a:rPr>
              <a:t>Planning Projects</a:t>
            </a:r>
            <a:endParaRPr lang="en-IN" sz="2800" b="0" i="0" u="none" strike="noStrike" baseline="0" dirty="0">
              <a:solidFill>
                <a:srgbClr val="000000"/>
              </a:solidFill>
              <a:latin typeface="Times New Roman" panose="02020603050405020304" pitchFamily="18" charset="0"/>
            </a:endParaRPr>
          </a:p>
          <a:p>
            <a:r>
              <a:rPr lang="en-IN" sz="3200" dirty="0"/>
              <a:t>	</a:t>
            </a:r>
          </a:p>
          <a:p>
            <a:endParaRPr lang="en-IN" dirty="0"/>
          </a:p>
        </p:txBody>
      </p:sp>
    </p:spTree>
    <p:extLst>
      <p:ext uri="{BB962C8B-B14F-4D97-AF65-F5344CB8AC3E}">
        <p14:creationId xmlns:p14="http://schemas.microsoft.com/office/powerpoint/2010/main" val="2086856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AE6714-805E-43A7-AE00-D4D3AE1988A4}"/>
              </a:ext>
            </a:extLst>
          </p:cNvPr>
          <p:cNvPicPr>
            <a:picLocks noChangeAspect="1"/>
          </p:cNvPicPr>
          <p:nvPr/>
        </p:nvPicPr>
        <p:blipFill>
          <a:blip r:embed="rId2"/>
          <a:stretch>
            <a:fillRect/>
          </a:stretch>
        </p:blipFill>
        <p:spPr>
          <a:xfrm>
            <a:off x="1595680" y="698677"/>
            <a:ext cx="8222088" cy="1172157"/>
          </a:xfrm>
          <a:prstGeom prst="rect">
            <a:avLst/>
          </a:prstGeom>
        </p:spPr>
      </p:pic>
      <p:pic>
        <p:nvPicPr>
          <p:cNvPr id="7" name="Picture 6">
            <a:extLst>
              <a:ext uri="{FF2B5EF4-FFF2-40B4-BE49-F238E27FC236}">
                <a16:creationId xmlns:a16="http://schemas.microsoft.com/office/drawing/2014/main" id="{4C55843D-D6D7-48EE-94CA-4BD73147690E}"/>
              </a:ext>
            </a:extLst>
          </p:cNvPr>
          <p:cNvPicPr>
            <a:picLocks noChangeAspect="1"/>
          </p:cNvPicPr>
          <p:nvPr/>
        </p:nvPicPr>
        <p:blipFill rotWithShape="1">
          <a:blip r:embed="rId3"/>
          <a:srcRect l="21313" b="29573"/>
          <a:stretch/>
        </p:blipFill>
        <p:spPr>
          <a:xfrm>
            <a:off x="1703963" y="1870833"/>
            <a:ext cx="6946742" cy="2850815"/>
          </a:xfrm>
          <a:prstGeom prst="rect">
            <a:avLst/>
          </a:prstGeom>
        </p:spPr>
      </p:pic>
      <p:pic>
        <p:nvPicPr>
          <p:cNvPr id="9" name="Picture 8">
            <a:extLst>
              <a:ext uri="{FF2B5EF4-FFF2-40B4-BE49-F238E27FC236}">
                <a16:creationId xmlns:a16="http://schemas.microsoft.com/office/drawing/2014/main" id="{85BCC7B3-0A65-4CFA-827A-211E69C770C9}"/>
              </a:ext>
            </a:extLst>
          </p:cNvPr>
          <p:cNvPicPr>
            <a:picLocks noChangeAspect="1"/>
          </p:cNvPicPr>
          <p:nvPr/>
        </p:nvPicPr>
        <p:blipFill>
          <a:blip r:embed="rId4"/>
          <a:stretch>
            <a:fillRect/>
          </a:stretch>
        </p:blipFill>
        <p:spPr>
          <a:xfrm>
            <a:off x="1703963" y="4824664"/>
            <a:ext cx="6772463" cy="1172157"/>
          </a:xfrm>
          <a:prstGeom prst="rect">
            <a:avLst/>
          </a:prstGeom>
        </p:spPr>
      </p:pic>
    </p:spTree>
    <p:extLst>
      <p:ext uri="{BB962C8B-B14F-4D97-AF65-F5344CB8AC3E}">
        <p14:creationId xmlns:p14="http://schemas.microsoft.com/office/powerpoint/2010/main" val="18338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775E2-6B9C-463E-A0A2-DE06B618A4BC}"/>
              </a:ext>
            </a:extLst>
          </p:cNvPr>
          <p:cNvPicPr>
            <a:picLocks noChangeAspect="1"/>
          </p:cNvPicPr>
          <p:nvPr/>
        </p:nvPicPr>
        <p:blipFill>
          <a:blip r:embed="rId2"/>
          <a:stretch>
            <a:fillRect/>
          </a:stretch>
        </p:blipFill>
        <p:spPr>
          <a:xfrm>
            <a:off x="2376830" y="839187"/>
            <a:ext cx="8078613" cy="4392746"/>
          </a:xfrm>
          <a:prstGeom prst="rect">
            <a:avLst/>
          </a:prstGeom>
        </p:spPr>
      </p:pic>
      <p:pic>
        <p:nvPicPr>
          <p:cNvPr id="5" name="Picture 4">
            <a:extLst>
              <a:ext uri="{FF2B5EF4-FFF2-40B4-BE49-F238E27FC236}">
                <a16:creationId xmlns:a16="http://schemas.microsoft.com/office/drawing/2014/main" id="{D9241D89-51E7-4FFC-AEB0-B1C84DF65643}"/>
              </a:ext>
            </a:extLst>
          </p:cNvPr>
          <p:cNvPicPr>
            <a:picLocks noChangeAspect="1"/>
          </p:cNvPicPr>
          <p:nvPr/>
        </p:nvPicPr>
        <p:blipFill>
          <a:blip r:embed="rId3"/>
          <a:stretch>
            <a:fillRect/>
          </a:stretch>
        </p:blipFill>
        <p:spPr>
          <a:xfrm>
            <a:off x="3978882" y="5439772"/>
            <a:ext cx="4234236" cy="579041"/>
          </a:xfrm>
          <a:prstGeom prst="rect">
            <a:avLst/>
          </a:prstGeom>
        </p:spPr>
      </p:pic>
    </p:spTree>
    <p:extLst>
      <p:ext uri="{BB962C8B-B14F-4D97-AF65-F5344CB8AC3E}">
        <p14:creationId xmlns:p14="http://schemas.microsoft.com/office/powerpoint/2010/main" val="363508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8D98BC-1F83-45DC-9EF7-F7136A1D76F3}"/>
              </a:ext>
            </a:extLst>
          </p:cNvPr>
          <p:cNvPicPr>
            <a:picLocks noChangeAspect="1"/>
          </p:cNvPicPr>
          <p:nvPr/>
        </p:nvPicPr>
        <p:blipFill>
          <a:blip r:embed="rId2"/>
          <a:stretch>
            <a:fillRect/>
          </a:stretch>
        </p:blipFill>
        <p:spPr>
          <a:xfrm>
            <a:off x="2256401" y="937446"/>
            <a:ext cx="7718114" cy="4945996"/>
          </a:xfrm>
          <a:prstGeom prst="rect">
            <a:avLst/>
          </a:prstGeom>
        </p:spPr>
      </p:pic>
    </p:spTree>
    <p:extLst>
      <p:ext uri="{BB962C8B-B14F-4D97-AF65-F5344CB8AC3E}">
        <p14:creationId xmlns:p14="http://schemas.microsoft.com/office/powerpoint/2010/main" val="186828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905E3-6F21-4263-9997-B832525DF64E}"/>
              </a:ext>
            </a:extLst>
          </p:cNvPr>
          <p:cNvPicPr>
            <a:picLocks noChangeAspect="1"/>
          </p:cNvPicPr>
          <p:nvPr/>
        </p:nvPicPr>
        <p:blipFill>
          <a:blip r:embed="rId2"/>
          <a:stretch>
            <a:fillRect/>
          </a:stretch>
        </p:blipFill>
        <p:spPr>
          <a:xfrm>
            <a:off x="2234880" y="732739"/>
            <a:ext cx="7698476" cy="5126640"/>
          </a:xfrm>
          <a:prstGeom prst="rect">
            <a:avLst/>
          </a:prstGeom>
        </p:spPr>
      </p:pic>
    </p:spTree>
    <p:extLst>
      <p:ext uri="{BB962C8B-B14F-4D97-AF65-F5344CB8AC3E}">
        <p14:creationId xmlns:p14="http://schemas.microsoft.com/office/powerpoint/2010/main" val="33722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02A186-1BE3-4C28-8CD2-BB4FEF7B0534}"/>
              </a:ext>
            </a:extLst>
          </p:cNvPr>
          <p:cNvPicPr>
            <a:picLocks noChangeAspect="1"/>
          </p:cNvPicPr>
          <p:nvPr/>
        </p:nvPicPr>
        <p:blipFill>
          <a:blip r:embed="rId2"/>
          <a:stretch>
            <a:fillRect/>
          </a:stretch>
        </p:blipFill>
        <p:spPr>
          <a:xfrm>
            <a:off x="1914772" y="1029971"/>
            <a:ext cx="8038896" cy="4396271"/>
          </a:xfrm>
          <a:prstGeom prst="rect">
            <a:avLst/>
          </a:prstGeom>
        </p:spPr>
      </p:pic>
    </p:spTree>
    <p:extLst>
      <p:ext uri="{BB962C8B-B14F-4D97-AF65-F5344CB8AC3E}">
        <p14:creationId xmlns:p14="http://schemas.microsoft.com/office/powerpoint/2010/main" val="167987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B4E6AF-A056-40DD-88D3-326742972121}"/>
              </a:ext>
            </a:extLst>
          </p:cNvPr>
          <p:cNvPicPr>
            <a:picLocks noChangeAspect="1"/>
          </p:cNvPicPr>
          <p:nvPr/>
        </p:nvPicPr>
        <p:blipFill>
          <a:blip r:embed="rId2"/>
          <a:stretch>
            <a:fillRect/>
          </a:stretch>
        </p:blipFill>
        <p:spPr>
          <a:xfrm>
            <a:off x="2753592" y="2583230"/>
            <a:ext cx="7280479" cy="3552875"/>
          </a:xfrm>
          <a:prstGeom prst="rect">
            <a:avLst/>
          </a:prstGeom>
        </p:spPr>
      </p:pic>
      <p:sp>
        <p:nvSpPr>
          <p:cNvPr id="4" name="Title 3">
            <a:extLst>
              <a:ext uri="{FF2B5EF4-FFF2-40B4-BE49-F238E27FC236}">
                <a16:creationId xmlns:a16="http://schemas.microsoft.com/office/drawing/2014/main" id="{B346E30B-C466-46E0-995E-B1AB0FEA745D}"/>
              </a:ext>
            </a:extLst>
          </p:cNvPr>
          <p:cNvSpPr>
            <a:spLocks noGrp="1"/>
          </p:cNvSpPr>
          <p:nvPr>
            <p:ph type="title"/>
          </p:nvPr>
        </p:nvSpPr>
        <p:spPr/>
        <p:txBody>
          <a:bodyPr/>
          <a:lstStyle/>
          <a:p>
            <a:r>
              <a:rPr lang="en-IN" dirty="0"/>
              <a:t>All activities fully crashed</a:t>
            </a:r>
          </a:p>
        </p:txBody>
      </p:sp>
    </p:spTree>
    <p:extLst>
      <p:ext uri="{BB962C8B-B14F-4D97-AF65-F5344CB8AC3E}">
        <p14:creationId xmlns:p14="http://schemas.microsoft.com/office/powerpoint/2010/main" val="233654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9B717-D53F-448A-A179-7F9BAEDA97A7}"/>
              </a:ext>
            </a:extLst>
          </p:cNvPr>
          <p:cNvPicPr>
            <a:picLocks noChangeAspect="1"/>
          </p:cNvPicPr>
          <p:nvPr/>
        </p:nvPicPr>
        <p:blipFill>
          <a:blip r:embed="rId2"/>
          <a:stretch>
            <a:fillRect/>
          </a:stretch>
        </p:blipFill>
        <p:spPr>
          <a:xfrm>
            <a:off x="3175887" y="643773"/>
            <a:ext cx="6100462" cy="2418111"/>
          </a:xfrm>
          <a:prstGeom prst="rect">
            <a:avLst/>
          </a:prstGeom>
        </p:spPr>
      </p:pic>
      <p:pic>
        <p:nvPicPr>
          <p:cNvPr id="5" name="Picture 4">
            <a:extLst>
              <a:ext uri="{FF2B5EF4-FFF2-40B4-BE49-F238E27FC236}">
                <a16:creationId xmlns:a16="http://schemas.microsoft.com/office/drawing/2014/main" id="{715102DF-4A45-4DD9-993B-3CAA984E9C1C}"/>
              </a:ext>
            </a:extLst>
          </p:cNvPr>
          <p:cNvPicPr>
            <a:picLocks noChangeAspect="1"/>
          </p:cNvPicPr>
          <p:nvPr/>
        </p:nvPicPr>
        <p:blipFill>
          <a:blip r:embed="rId3"/>
          <a:stretch>
            <a:fillRect/>
          </a:stretch>
        </p:blipFill>
        <p:spPr>
          <a:xfrm>
            <a:off x="1524354" y="3061884"/>
            <a:ext cx="9143291" cy="2613746"/>
          </a:xfrm>
          <a:prstGeom prst="rect">
            <a:avLst/>
          </a:prstGeom>
        </p:spPr>
      </p:pic>
      <p:pic>
        <p:nvPicPr>
          <p:cNvPr id="9" name="Picture 8">
            <a:extLst>
              <a:ext uri="{FF2B5EF4-FFF2-40B4-BE49-F238E27FC236}">
                <a16:creationId xmlns:a16="http://schemas.microsoft.com/office/drawing/2014/main" id="{EDAD3A81-E312-496E-BC3C-68D8220786DE}"/>
              </a:ext>
            </a:extLst>
          </p:cNvPr>
          <p:cNvPicPr>
            <a:picLocks noChangeAspect="1"/>
          </p:cNvPicPr>
          <p:nvPr/>
        </p:nvPicPr>
        <p:blipFill>
          <a:blip r:embed="rId4"/>
          <a:stretch>
            <a:fillRect/>
          </a:stretch>
        </p:blipFill>
        <p:spPr>
          <a:xfrm>
            <a:off x="2091999" y="5940265"/>
            <a:ext cx="2720633" cy="279039"/>
          </a:xfrm>
          <a:prstGeom prst="rect">
            <a:avLst/>
          </a:prstGeom>
        </p:spPr>
      </p:pic>
      <p:pic>
        <p:nvPicPr>
          <p:cNvPr id="11" name="Picture 10">
            <a:extLst>
              <a:ext uri="{FF2B5EF4-FFF2-40B4-BE49-F238E27FC236}">
                <a16:creationId xmlns:a16="http://schemas.microsoft.com/office/drawing/2014/main" id="{163BF52E-7FEE-4E66-8B37-BED35785B8E1}"/>
              </a:ext>
            </a:extLst>
          </p:cNvPr>
          <p:cNvPicPr>
            <a:picLocks noChangeAspect="1"/>
          </p:cNvPicPr>
          <p:nvPr/>
        </p:nvPicPr>
        <p:blipFill>
          <a:blip r:embed="rId5"/>
          <a:stretch>
            <a:fillRect/>
          </a:stretch>
        </p:blipFill>
        <p:spPr>
          <a:xfrm>
            <a:off x="2091999" y="5660264"/>
            <a:ext cx="8268237" cy="283335"/>
          </a:xfrm>
          <a:prstGeom prst="rect">
            <a:avLst/>
          </a:prstGeom>
        </p:spPr>
      </p:pic>
    </p:spTree>
    <p:extLst>
      <p:ext uri="{BB962C8B-B14F-4D97-AF65-F5344CB8AC3E}">
        <p14:creationId xmlns:p14="http://schemas.microsoft.com/office/powerpoint/2010/main" val="2970225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C044BB-02A3-4700-934E-E04EC6446941}"/>
              </a:ext>
            </a:extLst>
          </p:cNvPr>
          <p:cNvSpPr>
            <a:spLocks noGrp="1"/>
          </p:cNvSpPr>
          <p:nvPr>
            <p:ph type="title"/>
          </p:nvPr>
        </p:nvSpPr>
        <p:spPr/>
        <p:txBody>
          <a:bodyPr/>
          <a:lstStyle/>
          <a:p>
            <a:r>
              <a:rPr lang="en-US" b="1" i="0" u="none" strike="noStrike" baseline="0" dirty="0">
                <a:solidFill>
                  <a:srgbClr val="000000"/>
                </a:solidFill>
                <a:latin typeface="Times New Roman" panose="02020603050405020304" pitchFamily="18" charset="0"/>
              </a:rPr>
              <a:t>Resource loading and levelling</a:t>
            </a:r>
            <a:endParaRPr lang="en-IN" dirty="0"/>
          </a:p>
        </p:txBody>
      </p:sp>
      <p:sp>
        <p:nvSpPr>
          <p:cNvPr id="4" name="Content Placeholder 3">
            <a:extLst>
              <a:ext uri="{FF2B5EF4-FFF2-40B4-BE49-F238E27FC236}">
                <a16:creationId xmlns:a16="http://schemas.microsoft.com/office/drawing/2014/main" id="{1FF49E9E-0B67-4D3F-95AC-EFEBBDF29037}"/>
              </a:ext>
            </a:extLst>
          </p:cNvPr>
          <p:cNvSpPr>
            <a:spLocks noGrp="1"/>
          </p:cNvSpPr>
          <p:nvPr>
            <p:ph idx="1"/>
          </p:nvPr>
        </p:nvSpPr>
        <p:spPr>
          <a:xfrm>
            <a:off x="1295401" y="2556932"/>
            <a:ext cx="10009908" cy="3636050"/>
          </a:xfrm>
        </p:spPr>
        <p:txBody>
          <a:bodyPr>
            <a:normAutofit fontScale="92500" lnSpcReduction="20000"/>
          </a:bodyPr>
          <a:lstStyle/>
          <a:p>
            <a:r>
              <a:rPr lang="en-IN" dirty="0"/>
              <a:t>Assumption of sufficient resources in PERT , CPM.</a:t>
            </a:r>
          </a:p>
          <a:p>
            <a:r>
              <a:rPr lang="en-IN" dirty="0"/>
              <a:t>Cumulative demand of resource.</a:t>
            </a:r>
          </a:p>
          <a:p>
            <a:r>
              <a:rPr lang="en-IN" dirty="0"/>
              <a:t>Demand fluctuates from very high at one time to a very low at another time.</a:t>
            </a:r>
          </a:p>
          <a:p>
            <a:r>
              <a:rPr lang="en-IN" dirty="0"/>
              <a:t>Fluctuation affects total project cost due to high idle times.</a:t>
            </a:r>
          </a:p>
          <a:p>
            <a:r>
              <a:rPr lang="en-IN" dirty="0"/>
              <a:t>To reduce idle period, resources on non-critical paths are to be shifted by using their floats.</a:t>
            </a:r>
          </a:p>
          <a:p>
            <a:r>
              <a:rPr lang="en-IN" dirty="0"/>
              <a:t>This makes the demand of resources as uniform as possible.</a:t>
            </a:r>
          </a:p>
          <a:p>
            <a:r>
              <a:rPr lang="en-IN" dirty="0"/>
              <a:t>Objective of resource scheduling is to bring down the costs &amp; reduce pressure on the limited resources in conflicting demands.</a:t>
            </a:r>
          </a:p>
          <a:p>
            <a:endParaRPr lang="en-IN" dirty="0"/>
          </a:p>
          <a:p>
            <a:endParaRPr lang="en-IN" dirty="0"/>
          </a:p>
        </p:txBody>
      </p:sp>
    </p:spTree>
    <p:extLst>
      <p:ext uri="{BB962C8B-B14F-4D97-AF65-F5344CB8AC3E}">
        <p14:creationId xmlns:p14="http://schemas.microsoft.com/office/powerpoint/2010/main" val="2885625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05B250-235E-4255-9AEA-6ADB81D6812F}"/>
              </a:ext>
            </a:extLst>
          </p:cNvPr>
          <p:cNvSpPr>
            <a:spLocks noGrp="1"/>
          </p:cNvSpPr>
          <p:nvPr>
            <p:ph type="title" idx="4294967295"/>
          </p:nvPr>
        </p:nvSpPr>
        <p:spPr>
          <a:xfrm>
            <a:off x="1399309" y="607291"/>
            <a:ext cx="9601200" cy="695325"/>
          </a:xfrm>
        </p:spPr>
        <p:txBody>
          <a:bodyPr>
            <a:normAutofit fontScale="90000"/>
          </a:bodyPr>
          <a:lstStyle/>
          <a:p>
            <a:r>
              <a:rPr lang="en-IN" dirty="0"/>
              <a:t>Types of Resource Scheduling</a:t>
            </a:r>
          </a:p>
        </p:txBody>
      </p:sp>
      <p:sp>
        <p:nvSpPr>
          <p:cNvPr id="5" name="Content Placeholder 4">
            <a:extLst>
              <a:ext uri="{FF2B5EF4-FFF2-40B4-BE49-F238E27FC236}">
                <a16:creationId xmlns:a16="http://schemas.microsoft.com/office/drawing/2014/main" id="{915668C9-4EB2-43DB-B974-3F4DDC3B02DA}"/>
              </a:ext>
            </a:extLst>
          </p:cNvPr>
          <p:cNvSpPr>
            <a:spLocks noGrp="1"/>
          </p:cNvSpPr>
          <p:nvPr>
            <p:ph idx="4294967295"/>
          </p:nvPr>
        </p:nvSpPr>
        <p:spPr>
          <a:xfrm>
            <a:off x="838200" y="1302616"/>
            <a:ext cx="10515600" cy="4948093"/>
          </a:xfrm>
        </p:spPr>
        <p:txBody>
          <a:bodyPr/>
          <a:lstStyle/>
          <a:p>
            <a:r>
              <a:rPr lang="en-IN" dirty="0"/>
              <a:t>Depending upon the constraints they may be of two types:</a:t>
            </a:r>
          </a:p>
          <a:p>
            <a:pPr marL="914400" lvl="1" indent="-457200">
              <a:buFont typeface="+mj-lt"/>
              <a:buAutoNum type="arabicPeriod"/>
            </a:pPr>
            <a:r>
              <a:rPr lang="en-IN" sz="2800" b="1" dirty="0"/>
              <a:t>Resource Smoothing- </a:t>
            </a:r>
            <a:r>
              <a:rPr lang="en-IN" sz="2800" dirty="0"/>
              <a:t>Constraint is the project duration. Demand on resource is made as uniform as possible. The start times of the activities on the non-critical paths are shifted, while the project duration remains unchanged. This type of resource scheduling is known as </a:t>
            </a:r>
            <a:r>
              <a:rPr lang="en-IN" sz="2800" i="1" dirty="0"/>
              <a:t>Resource Smoothing.</a:t>
            </a:r>
          </a:p>
          <a:p>
            <a:pPr marL="914400" lvl="1" indent="-457200">
              <a:buFont typeface="+mj-lt"/>
              <a:buAutoNum type="arabicPeriod"/>
            </a:pPr>
            <a:r>
              <a:rPr lang="en-IN" sz="2800" b="1" dirty="0"/>
              <a:t>Resource Levelling – </a:t>
            </a:r>
            <a:r>
              <a:rPr lang="en-IN" sz="2800" dirty="0"/>
              <a:t>Constraint is the availability of certain resources. Project duration may be extended. But demand of certain resources should not go beyond the specified level. This type of resource scheduling is known as </a:t>
            </a:r>
            <a:r>
              <a:rPr lang="en-IN" sz="2800" i="1" dirty="0"/>
              <a:t>Resource Levelling.</a:t>
            </a:r>
          </a:p>
        </p:txBody>
      </p:sp>
    </p:spTree>
    <p:extLst>
      <p:ext uri="{BB962C8B-B14F-4D97-AF65-F5344CB8AC3E}">
        <p14:creationId xmlns:p14="http://schemas.microsoft.com/office/powerpoint/2010/main" val="933318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B1F8A-7970-4BB3-83CD-07B3D8E2267B}"/>
              </a:ext>
            </a:extLst>
          </p:cNvPr>
          <p:cNvPicPr>
            <a:picLocks noChangeAspect="1"/>
          </p:cNvPicPr>
          <p:nvPr/>
        </p:nvPicPr>
        <p:blipFill>
          <a:blip r:embed="rId2"/>
          <a:stretch>
            <a:fillRect/>
          </a:stretch>
        </p:blipFill>
        <p:spPr>
          <a:xfrm>
            <a:off x="1593273" y="490600"/>
            <a:ext cx="8922327" cy="5723525"/>
          </a:xfrm>
          <a:prstGeom prst="rect">
            <a:avLst/>
          </a:prstGeom>
        </p:spPr>
      </p:pic>
    </p:spTree>
    <p:extLst>
      <p:ext uri="{BB962C8B-B14F-4D97-AF65-F5344CB8AC3E}">
        <p14:creationId xmlns:p14="http://schemas.microsoft.com/office/powerpoint/2010/main" val="4208094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normAutofit fontScale="92500"/>
          </a:bodyPr>
          <a:lstStyle/>
          <a:p>
            <a:pPr algn="just"/>
            <a:r>
              <a:rPr lang="en-US" b="1" i="0" u="none" strike="noStrike" baseline="0" dirty="0">
                <a:solidFill>
                  <a:srgbClr val="000000"/>
                </a:solidFill>
                <a:latin typeface="Times New Roman" panose="02020603050405020304" pitchFamily="18" charset="0"/>
              </a:rPr>
              <a:t>Crashing project time</a:t>
            </a:r>
          </a:p>
          <a:p>
            <a:pPr algn="just"/>
            <a:r>
              <a:rPr lang="en-US" b="1" i="0" u="none" strike="noStrike" baseline="0" dirty="0">
                <a:solidFill>
                  <a:srgbClr val="000000"/>
                </a:solidFill>
                <a:latin typeface="Times New Roman" panose="02020603050405020304" pitchFamily="18" charset="0"/>
              </a:rPr>
              <a:t>Resource loading and levelling</a:t>
            </a:r>
          </a:p>
          <a:p>
            <a:pPr algn="just"/>
            <a:r>
              <a:rPr lang="en-US" b="1" i="0" u="none" strike="noStrike" baseline="0" dirty="0">
                <a:solidFill>
                  <a:srgbClr val="000000"/>
                </a:solidFill>
                <a:latin typeface="Times New Roman" panose="02020603050405020304" pitchFamily="18" charset="0"/>
              </a:rPr>
              <a:t>Goldratt's critical chain</a:t>
            </a:r>
          </a:p>
          <a:p>
            <a:pPr algn="just"/>
            <a:r>
              <a:rPr lang="en-US" b="1" i="0" u="none" strike="noStrike" baseline="0" dirty="0">
                <a:solidFill>
                  <a:srgbClr val="000000"/>
                </a:solidFill>
                <a:latin typeface="Times New Roman" panose="02020603050405020304" pitchFamily="18" charset="0"/>
              </a:rPr>
              <a:t>Project Stakeholders and Communication plan </a:t>
            </a:r>
          </a:p>
          <a:p>
            <a:pPr algn="just"/>
            <a:r>
              <a:rPr lang="en-US" b="1" i="0" u="none" strike="noStrike" baseline="0" dirty="0">
                <a:solidFill>
                  <a:srgbClr val="000000"/>
                </a:solidFill>
                <a:latin typeface="Times New Roman" panose="02020603050405020304" pitchFamily="18" charset="0"/>
              </a:rPr>
              <a:t>Risk Management in projects: </a:t>
            </a:r>
            <a:r>
              <a:rPr lang="en-US" b="0" i="0" u="none" strike="noStrike" baseline="0" dirty="0">
                <a:solidFill>
                  <a:srgbClr val="000000"/>
                </a:solidFill>
                <a:latin typeface="Times New Roman" panose="02020603050405020304" pitchFamily="18" charset="0"/>
              </a:rPr>
              <a:t>Risk management planning, Risk identification and risk register, Qualitative and quantitative risk assessment, Probability and impact matrix. Risk response strategies for positive and negative risks 	</a:t>
            </a:r>
          </a:p>
          <a:p>
            <a:endParaRPr lang="en-IN" dirty="0"/>
          </a:p>
        </p:txBody>
      </p:sp>
    </p:spTree>
    <p:extLst>
      <p:ext uri="{BB962C8B-B14F-4D97-AF65-F5344CB8AC3E}">
        <p14:creationId xmlns:p14="http://schemas.microsoft.com/office/powerpoint/2010/main" val="297346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A3176-2A38-438B-9A76-6769F23BCC82}"/>
              </a:ext>
            </a:extLst>
          </p:cNvPr>
          <p:cNvPicPr>
            <a:picLocks noChangeAspect="1"/>
          </p:cNvPicPr>
          <p:nvPr/>
        </p:nvPicPr>
        <p:blipFill>
          <a:blip r:embed="rId2"/>
          <a:stretch>
            <a:fillRect/>
          </a:stretch>
        </p:blipFill>
        <p:spPr>
          <a:xfrm>
            <a:off x="2561334" y="845417"/>
            <a:ext cx="7704884" cy="5167165"/>
          </a:xfrm>
          <a:prstGeom prst="rect">
            <a:avLst/>
          </a:prstGeom>
        </p:spPr>
      </p:pic>
    </p:spTree>
    <p:extLst>
      <p:ext uri="{BB962C8B-B14F-4D97-AF65-F5344CB8AC3E}">
        <p14:creationId xmlns:p14="http://schemas.microsoft.com/office/powerpoint/2010/main" val="2346486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1AD09-C7B4-4AD8-9239-A76658632437}"/>
              </a:ext>
            </a:extLst>
          </p:cNvPr>
          <p:cNvPicPr>
            <a:picLocks noChangeAspect="1"/>
          </p:cNvPicPr>
          <p:nvPr/>
        </p:nvPicPr>
        <p:blipFill>
          <a:blip r:embed="rId2"/>
          <a:stretch>
            <a:fillRect/>
          </a:stretch>
        </p:blipFill>
        <p:spPr>
          <a:xfrm>
            <a:off x="1547271" y="986403"/>
            <a:ext cx="9097458" cy="4347595"/>
          </a:xfrm>
          <a:prstGeom prst="rect">
            <a:avLst/>
          </a:prstGeom>
        </p:spPr>
      </p:pic>
    </p:spTree>
    <p:extLst>
      <p:ext uri="{BB962C8B-B14F-4D97-AF65-F5344CB8AC3E}">
        <p14:creationId xmlns:p14="http://schemas.microsoft.com/office/powerpoint/2010/main" val="1248892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B8F23-A3A0-4EF5-93ED-6DD5C9AB85F1}"/>
              </a:ext>
            </a:extLst>
          </p:cNvPr>
          <p:cNvPicPr>
            <a:picLocks noChangeAspect="1"/>
          </p:cNvPicPr>
          <p:nvPr/>
        </p:nvPicPr>
        <p:blipFill>
          <a:blip r:embed="rId2"/>
          <a:stretch>
            <a:fillRect/>
          </a:stretch>
        </p:blipFill>
        <p:spPr>
          <a:xfrm>
            <a:off x="907961" y="3761168"/>
            <a:ext cx="4003181" cy="1958078"/>
          </a:xfrm>
          <a:prstGeom prst="rect">
            <a:avLst/>
          </a:prstGeom>
          <a:ln w="12700">
            <a:solidFill>
              <a:schemeClr val="tx1"/>
            </a:solidFill>
          </a:ln>
        </p:spPr>
      </p:pic>
      <p:pic>
        <p:nvPicPr>
          <p:cNvPr id="5" name="Picture 4">
            <a:extLst>
              <a:ext uri="{FF2B5EF4-FFF2-40B4-BE49-F238E27FC236}">
                <a16:creationId xmlns:a16="http://schemas.microsoft.com/office/drawing/2014/main" id="{959532B4-76FA-4A9B-B99C-773C02E7D7C5}"/>
              </a:ext>
            </a:extLst>
          </p:cNvPr>
          <p:cNvPicPr>
            <a:picLocks noChangeAspect="1"/>
          </p:cNvPicPr>
          <p:nvPr/>
        </p:nvPicPr>
        <p:blipFill>
          <a:blip r:embed="rId3"/>
          <a:stretch>
            <a:fillRect/>
          </a:stretch>
        </p:blipFill>
        <p:spPr>
          <a:xfrm>
            <a:off x="4911142" y="3761168"/>
            <a:ext cx="3216842" cy="1958078"/>
          </a:xfrm>
          <a:prstGeom prst="rect">
            <a:avLst/>
          </a:prstGeom>
          <a:ln w="12700">
            <a:solidFill>
              <a:schemeClr val="tx1"/>
            </a:solidFill>
          </a:ln>
        </p:spPr>
      </p:pic>
      <p:pic>
        <p:nvPicPr>
          <p:cNvPr id="7" name="Picture 6">
            <a:extLst>
              <a:ext uri="{FF2B5EF4-FFF2-40B4-BE49-F238E27FC236}">
                <a16:creationId xmlns:a16="http://schemas.microsoft.com/office/drawing/2014/main" id="{EEE0C8D1-42AE-448F-9B5C-BEDE951CFDED}"/>
              </a:ext>
            </a:extLst>
          </p:cNvPr>
          <p:cNvPicPr>
            <a:picLocks noChangeAspect="1"/>
          </p:cNvPicPr>
          <p:nvPr/>
        </p:nvPicPr>
        <p:blipFill>
          <a:blip r:embed="rId4"/>
          <a:stretch>
            <a:fillRect/>
          </a:stretch>
        </p:blipFill>
        <p:spPr>
          <a:xfrm>
            <a:off x="8127984" y="3761168"/>
            <a:ext cx="3331392" cy="1958078"/>
          </a:xfrm>
          <a:prstGeom prst="rect">
            <a:avLst/>
          </a:prstGeom>
          <a:ln w="12700">
            <a:solidFill>
              <a:schemeClr val="tx1"/>
            </a:solidFill>
          </a:ln>
        </p:spPr>
      </p:pic>
      <p:sp>
        <p:nvSpPr>
          <p:cNvPr id="8" name="TextBox 7">
            <a:extLst>
              <a:ext uri="{FF2B5EF4-FFF2-40B4-BE49-F238E27FC236}">
                <a16:creationId xmlns:a16="http://schemas.microsoft.com/office/drawing/2014/main" id="{E3B1CA8F-4B87-407A-B05B-63054C7E775D}"/>
              </a:ext>
            </a:extLst>
          </p:cNvPr>
          <p:cNvSpPr txBox="1"/>
          <p:nvPr/>
        </p:nvSpPr>
        <p:spPr>
          <a:xfrm>
            <a:off x="1274618" y="513573"/>
            <a:ext cx="9998348" cy="830997"/>
          </a:xfrm>
          <a:prstGeom prst="rect">
            <a:avLst/>
          </a:prstGeom>
          <a:noFill/>
        </p:spPr>
        <p:txBody>
          <a:bodyPr wrap="square" rtlCol="0">
            <a:spAutoFit/>
          </a:bodyPr>
          <a:lstStyle/>
          <a:p>
            <a:pPr algn="ctr"/>
            <a:r>
              <a:rPr lang="en-IN" sz="4800" dirty="0"/>
              <a:t>Types of Resource Levelling</a:t>
            </a:r>
          </a:p>
        </p:txBody>
      </p:sp>
      <p:sp>
        <p:nvSpPr>
          <p:cNvPr id="10" name="TextBox 9">
            <a:extLst>
              <a:ext uri="{FF2B5EF4-FFF2-40B4-BE49-F238E27FC236}">
                <a16:creationId xmlns:a16="http://schemas.microsoft.com/office/drawing/2014/main" id="{E063E560-3304-4FCA-A910-7F13242C5901}"/>
              </a:ext>
            </a:extLst>
          </p:cNvPr>
          <p:cNvSpPr txBox="1"/>
          <p:nvPr/>
        </p:nvSpPr>
        <p:spPr>
          <a:xfrm>
            <a:off x="780488" y="1537206"/>
            <a:ext cx="9998348" cy="1200329"/>
          </a:xfrm>
          <a:prstGeom prst="rect">
            <a:avLst/>
          </a:prstGeom>
          <a:noFill/>
        </p:spPr>
        <p:txBody>
          <a:bodyPr wrap="square" rtlCol="0">
            <a:spAutoFit/>
          </a:bodyPr>
          <a:lstStyle/>
          <a:p>
            <a:pPr marL="457200" indent="-457200">
              <a:buFont typeface="+mj-lt"/>
              <a:buAutoNum type="arabicPeriod"/>
            </a:pPr>
            <a:r>
              <a:rPr lang="en-IN" sz="2400" dirty="0"/>
              <a:t>Variable Resource Levelling</a:t>
            </a:r>
          </a:p>
          <a:p>
            <a:pPr marL="457200" indent="-457200">
              <a:buFont typeface="+mj-lt"/>
              <a:buAutoNum type="arabicPeriod"/>
            </a:pPr>
            <a:r>
              <a:rPr lang="en-IN" sz="2400" dirty="0"/>
              <a:t>Fixed Resource Levelling</a:t>
            </a:r>
          </a:p>
          <a:p>
            <a:pPr marL="457200" indent="-457200">
              <a:buFont typeface="+mj-lt"/>
              <a:buAutoNum type="arabicPeriod"/>
            </a:pPr>
            <a:r>
              <a:rPr lang="en-IN" sz="2400" dirty="0"/>
              <a:t>Combined Resource Levelling.</a:t>
            </a:r>
          </a:p>
        </p:txBody>
      </p:sp>
    </p:spTree>
    <p:extLst>
      <p:ext uri="{BB962C8B-B14F-4D97-AF65-F5344CB8AC3E}">
        <p14:creationId xmlns:p14="http://schemas.microsoft.com/office/powerpoint/2010/main" val="3810056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054F-14C7-4206-83CA-90A1D9C9D677}"/>
              </a:ext>
            </a:extLst>
          </p:cNvPr>
          <p:cNvSpPr>
            <a:spLocks noGrp="1"/>
          </p:cNvSpPr>
          <p:nvPr>
            <p:ph type="title" idx="4294967295"/>
          </p:nvPr>
        </p:nvSpPr>
        <p:spPr>
          <a:xfrm>
            <a:off x="3179618" y="663502"/>
            <a:ext cx="5832763" cy="638319"/>
          </a:xfrm>
        </p:spPr>
        <p:txBody>
          <a:bodyPr>
            <a:normAutofit fontScale="90000"/>
          </a:bodyPr>
          <a:lstStyle/>
          <a:p>
            <a:r>
              <a:rPr lang="en-US" b="1" i="0" u="none" strike="noStrike" baseline="0" dirty="0">
                <a:solidFill>
                  <a:srgbClr val="000000"/>
                </a:solidFill>
                <a:latin typeface="Times New Roman" panose="02020603050405020304" pitchFamily="18" charset="0"/>
              </a:rPr>
              <a:t>Goldratt's critical chain</a:t>
            </a:r>
            <a:endParaRPr lang="en-IN" dirty="0"/>
          </a:p>
        </p:txBody>
      </p:sp>
      <p:sp>
        <p:nvSpPr>
          <p:cNvPr id="3" name="Content Placeholder 2">
            <a:extLst>
              <a:ext uri="{FF2B5EF4-FFF2-40B4-BE49-F238E27FC236}">
                <a16:creationId xmlns:a16="http://schemas.microsoft.com/office/drawing/2014/main" id="{D0F4DD7E-0F62-4F52-A97A-D4AC91358D6B}"/>
              </a:ext>
            </a:extLst>
          </p:cNvPr>
          <p:cNvSpPr>
            <a:spLocks noGrp="1"/>
          </p:cNvSpPr>
          <p:nvPr>
            <p:ph idx="4294967295"/>
          </p:nvPr>
        </p:nvSpPr>
        <p:spPr>
          <a:xfrm>
            <a:off x="942109" y="1301821"/>
            <a:ext cx="10474036" cy="4892677"/>
          </a:xfrm>
        </p:spPr>
        <p:txBody>
          <a:bodyPr>
            <a:normAutofit/>
          </a:bodyPr>
          <a:lstStyle/>
          <a:p>
            <a:pPr algn="l"/>
            <a:r>
              <a:rPr lang="en-US" b="0" i="0" u="none" strike="noStrike" baseline="0" dirty="0">
                <a:latin typeface="TimesNewRomanMTStd"/>
              </a:rPr>
              <a:t>In practice, project managers carefully manage slack on sensitive resource-limited </a:t>
            </a:r>
            <a:r>
              <a:rPr lang="en-IN" b="0" i="0" u="none" strike="noStrike" baseline="0" dirty="0">
                <a:latin typeface="TimesNewRomanMTStd"/>
              </a:rPr>
              <a:t>projects.</a:t>
            </a:r>
            <a:endParaRPr lang="en-US" b="0" i="0" u="none" strike="noStrike" baseline="0" dirty="0">
              <a:latin typeface="TimesNewRomanMTStd"/>
            </a:endParaRPr>
          </a:p>
          <a:p>
            <a:pPr algn="l"/>
            <a:r>
              <a:rPr lang="en-US" b="0" i="0" u="none" strike="noStrike" baseline="0" dirty="0">
                <a:latin typeface="TimesNewRomanMTStd"/>
              </a:rPr>
              <a:t>Eliyahu Goldratt, who championed the “theory of constraints” in his popular book </a:t>
            </a:r>
            <a:r>
              <a:rPr lang="en-US" b="0" i="1" u="none" strike="noStrike" baseline="0" dirty="0">
                <a:latin typeface="TimesNewRomanMTStd-Italic"/>
              </a:rPr>
              <a:t>The Goal, </a:t>
            </a:r>
            <a:r>
              <a:rPr lang="en-US" b="0" i="0" u="none" strike="noStrike" baseline="0" dirty="0">
                <a:latin typeface="TimesNewRomanMTStd"/>
              </a:rPr>
              <a:t>advocates an alternative approach to managing slack.</a:t>
            </a:r>
          </a:p>
          <a:p>
            <a:pPr algn="l"/>
            <a:r>
              <a:rPr lang="en-IN" b="0" i="0" u="none" strike="noStrike" baseline="0" dirty="0">
                <a:latin typeface="TimesNewRomanMTStd"/>
              </a:rPr>
              <a:t>He has </a:t>
            </a:r>
            <a:r>
              <a:rPr lang="en-US" b="0" i="0" u="none" strike="noStrike" baseline="0" dirty="0">
                <a:latin typeface="TimesNewRomanMTStd"/>
              </a:rPr>
              <a:t>coined the term “critical-chain” to recognize that the project network may be constrained by both resource and technical dependencies.</a:t>
            </a:r>
          </a:p>
          <a:p>
            <a:pPr algn="l"/>
            <a:r>
              <a:rPr lang="en-US" b="0" i="0" u="none" strike="noStrike" baseline="0" dirty="0">
                <a:latin typeface="TimesNewRomanMTStd"/>
              </a:rPr>
              <a:t>Each type of constraint can create task dependencies, and in the case of resource constraints, new task dependencies </a:t>
            </a:r>
            <a:r>
              <a:rPr lang="en-IN" b="0" i="0" u="none" strike="noStrike" baseline="0" dirty="0">
                <a:latin typeface="TimesNewRomanMTStd"/>
              </a:rPr>
              <a:t>can be created</a:t>
            </a:r>
            <a:r>
              <a:rPr lang="en-IN" b="0" i="0" u="none" strike="noStrike" baseline="0" dirty="0" smtClean="0">
                <a:latin typeface="TimesNewRomanMTStd"/>
              </a:rPr>
              <a:t>!</a:t>
            </a:r>
            <a:endParaRPr lang="en-IN" b="0" i="0" u="none" strike="noStrike" baseline="0" dirty="0">
              <a:latin typeface="TimesNewRomanMTStd"/>
            </a:endParaRPr>
          </a:p>
        </p:txBody>
      </p:sp>
    </p:spTree>
    <p:extLst>
      <p:ext uri="{BB962C8B-B14F-4D97-AF65-F5344CB8AC3E}">
        <p14:creationId xmlns:p14="http://schemas.microsoft.com/office/powerpoint/2010/main" val="2465669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3647" y="806825"/>
            <a:ext cx="9448800" cy="4154984"/>
          </a:xfrm>
          <a:prstGeom prst="rect">
            <a:avLst/>
          </a:prstGeom>
        </p:spPr>
        <p:txBody>
          <a:bodyPr wrap="square">
            <a:spAutoFit/>
          </a:bodyPr>
          <a:lstStyle/>
          <a:p>
            <a:pPr marL="342900" indent="-342900">
              <a:buFont typeface="Arial" panose="020B0604020202020204" pitchFamily="34" charset="0"/>
              <a:buChar char="•"/>
            </a:pPr>
            <a:r>
              <a:rPr lang="en-US" sz="2400" dirty="0">
                <a:latin typeface="TimesNewRomanMTStd"/>
              </a:rPr>
              <a:t>The critical chain refers to the longest string of dependencies that exist on the project</a:t>
            </a:r>
            <a:r>
              <a:rPr lang="en-US" sz="2400" dirty="0" smtClean="0">
                <a:latin typeface="TimesNewRomanMTStd"/>
              </a:rPr>
              <a:t>.</a:t>
            </a:r>
          </a:p>
          <a:p>
            <a:pPr marL="342900" indent="-342900">
              <a:buFont typeface="Arial" panose="020B0604020202020204" pitchFamily="34" charset="0"/>
              <a:buChar char="•"/>
            </a:pPr>
            <a:endParaRPr lang="en-US" sz="2400" dirty="0">
              <a:latin typeface="TimesNewRomanMTStd"/>
            </a:endParaRPr>
          </a:p>
          <a:p>
            <a:pPr marL="342900" indent="-342900">
              <a:buFont typeface="Arial" panose="020B0604020202020204" pitchFamily="34" charset="0"/>
              <a:buChar char="•"/>
            </a:pPr>
            <a:r>
              <a:rPr lang="en-US" sz="2400" dirty="0">
                <a:latin typeface="TimesNewRomanMTStd"/>
              </a:rPr>
              <a:t>Chain is used instead of path, since the latter tends to be associated with just technical dependencies not resource dependencies</a:t>
            </a:r>
            <a:r>
              <a:rPr lang="en-US" sz="2400" dirty="0" smtClean="0">
                <a:latin typeface="TimesNewRomanMTStd"/>
              </a:rPr>
              <a:t>.</a:t>
            </a:r>
          </a:p>
          <a:p>
            <a:pPr marL="342900" indent="-342900">
              <a:buFont typeface="Arial" panose="020B0604020202020204" pitchFamily="34" charset="0"/>
              <a:buChar char="•"/>
            </a:pPr>
            <a:endParaRPr lang="en-US" sz="2400" dirty="0">
              <a:latin typeface="TimesNewRomanMTStd"/>
            </a:endParaRPr>
          </a:p>
          <a:p>
            <a:pPr marL="342900" indent="-342900">
              <a:buFont typeface="Arial" panose="020B0604020202020204" pitchFamily="34" charset="0"/>
              <a:buChar char="•"/>
            </a:pPr>
            <a:r>
              <a:rPr lang="en-US" sz="2400" dirty="0" err="1">
                <a:latin typeface="TimesNewRomanMTStd"/>
              </a:rPr>
              <a:t>Goldratt</a:t>
            </a:r>
            <a:r>
              <a:rPr lang="en-US" sz="2400" dirty="0">
                <a:latin typeface="TimesNewRomanMTStd"/>
              </a:rPr>
              <a:t> uses the critical chain concept to develop strategies for accelerating the completion of projects. These strategies are based on his observations about time estimates of individual activities.</a:t>
            </a:r>
            <a:endParaRPr lang="en-IN" sz="2400" dirty="0"/>
          </a:p>
        </p:txBody>
      </p:sp>
    </p:spTree>
    <p:extLst>
      <p:ext uri="{BB962C8B-B14F-4D97-AF65-F5344CB8AC3E}">
        <p14:creationId xmlns:p14="http://schemas.microsoft.com/office/powerpoint/2010/main" val="122803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2F5F-BB5C-46CA-8820-A7F40CE61A9A}"/>
              </a:ext>
            </a:extLst>
          </p:cNvPr>
          <p:cNvSpPr>
            <a:spLocks noGrp="1"/>
          </p:cNvSpPr>
          <p:nvPr>
            <p:ph type="title" idx="4294967295"/>
          </p:nvPr>
        </p:nvSpPr>
        <p:spPr>
          <a:xfrm>
            <a:off x="1295400" y="691718"/>
            <a:ext cx="9601200" cy="666028"/>
          </a:xfrm>
        </p:spPr>
        <p:txBody>
          <a:bodyPr>
            <a:normAutofit fontScale="90000"/>
          </a:bodyPr>
          <a:lstStyle/>
          <a:p>
            <a:r>
              <a:rPr lang="en-IN" dirty="0"/>
              <a:t>Time Estimates</a:t>
            </a:r>
          </a:p>
        </p:txBody>
      </p:sp>
      <p:sp>
        <p:nvSpPr>
          <p:cNvPr id="3" name="Content Placeholder 2">
            <a:extLst>
              <a:ext uri="{FF2B5EF4-FFF2-40B4-BE49-F238E27FC236}">
                <a16:creationId xmlns:a16="http://schemas.microsoft.com/office/drawing/2014/main" id="{10F9CAF4-6D1D-4051-B448-D0B81207D081}"/>
              </a:ext>
            </a:extLst>
          </p:cNvPr>
          <p:cNvSpPr>
            <a:spLocks noGrp="1"/>
          </p:cNvSpPr>
          <p:nvPr>
            <p:ph idx="4294967295"/>
          </p:nvPr>
        </p:nvSpPr>
        <p:spPr>
          <a:xfrm>
            <a:off x="1295401" y="2236288"/>
            <a:ext cx="4477870" cy="1923336"/>
          </a:xfrm>
        </p:spPr>
        <p:txBody>
          <a:bodyPr>
            <a:normAutofit/>
          </a:bodyPr>
          <a:lstStyle/>
          <a:p>
            <a:pPr algn="just"/>
            <a:r>
              <a:rPr lang="en-US" sz="2800" dirty="0">
                <a:latin typeface="TimesNewRomanMTStd"/>
              </a:rPr>
              <a:t>T</a:t>
            </a:r>
            <a:r>
              <a:rPr lang="en-US" sz="2800" b="0" i="0" u="none" strike="noStrike" baseline="0" dirty="0">
                <a:latin typeface="TimesNewRomanMTStd"/>
              </a:rPr>
              <a:t>he median time (50/50 chance) is overestimated by approximately 30 to 40 </a:t>
            </a:r>
            <a:r>
              <a:rPr lang="en-US" sz="2800" b="0" i="0" u="none" strike="noStrike" baseline="0" dirty="0" smtClean="0">
                <a:latin typeface="TimesNewRomanMTStd"/>
              </a:rPr>
              <a:t>percent</a:t>
            </a:r>
            <a:endParaRPr lang="en-US" sz="2800" b="0" i="0" u="none" strike="noStrike" baseline="0" dirty="0">
              <a:latin typeface="TimesNewRomanMTStd"/>
            </a:endParaRPr>
          </a:p>
        </p:txBody>
      </p:sp>
      <p:pic>
        <p:nvPicPr>
          <p:cNvPr id="4" name="Picture 3"/>
          <p:cNvPicPr>
            <a:picLocks noChangeAspect="1"/>
          </p:cNvPicPr>
          <p:nvPr/>
        </p:nvPicPr>
        <p:blipFill>
          <a:blip r:embed="rId2"/>
          <a:stretch>
            <a:fillRect/>
          </a:stretch>
        </p:blipFill>
        <p:spPr>
          <a:xfrm>
            <a:off x="7013762" y="1598596"/>
            <a:ext cx="4152900" cy="3933825"/>
          </a:xfrm>
          <a:prstGeom prst="rect">
            <a:avLst/>
          </a:prstGeom>
        </p:spPr>
      </p:pic>
    </p:spTree>
    <p:extLst>
      <p:ext uri="{BB962C8B-B14F-4D97-AF65-F5344CB8AC3E}">
        <p14:creationId xmlns:p14="http://schemas.microsoft.com/office/powerpoint/2010/main" val="1343996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16561-E800-4667-802F-11678EEAA31F}"/>
              </a:ext>
            </a:extLst>
          </p:cNvPr>
          <p:cNvSpPr txBox="1"/>
          <p:nvPr/>
        </p:nvSpPr>
        <p:spPr>
          <a:xfrm>
            <a:off x="744681" y="1027746"/>
            <a:ext cx="10810010" cy="2308324"/>
          </a:xfrm>
          <a:prstGeom prst="rect">
            <a:avLst/>
          </a:prstGeom>
          <a:noFill/>
        </p:spPr>
        <p:txBody>
          <a:bodyPr wrap="square">
            <a:spAutoFit/>
          </a:bodyPr>
          <a:lstStyle/>
          <a:p>
            <a:pPr algn="just"/>
            <a:r>
              <a:rPr lang="en-US" sz="2400" b="0" i="1" u="none" strike="noStrike" baseline="0" dirty="0">
                <a:solidFill>
                  <a:srgbClr val="FF0000"/>
                </a:solidFill>
                <a:latin typeface="TimesNewRomanMTStd-Italic"/>
              </a:rPr>
              <a:t>Why, if there is a tendency to overestimate activity durations, and add safety to the end of a project, do so many projects come in behind schedule</a:t>
            </a:r>
            <a:r>
              <a:rPr lang="en-US" sz="2400" b="0" i="1" u="none" strike="noStrike" baseline="0" dirty="0" smtClean="0">
                <a:solidFill>
                  <a:srgbClr val="FF0000"/>
                </a:solidFill>
                <a:latin typeface="TimesNewRomanMTStd-Italic"/>
              </a:rPr>
              <a:t>?</a:t>
            </a:r>
          </a:p>
          <a:p>
            <a:pPr algn="just"/>
            <a:endParaRPr lang="en-US" sz="2400" i="1" dirty="0">
              <a:solidFill>
                <a:srgbClr val="FF0000"/>
              </a:solidFill>
              <a:latin typeface="TimesNewRomanMTStd-Italic"/>
            </a:endParaRPr>
          </a:p>
          <a:p>
            <a:pPr algn="just"/>
            <a:endParaRPr lang="en-US" sz="2400" b="0" i="1" u="none" strike="noStrike" baseline="0" dirty="0" smtClean="0">
              <a:solidFill>
                <a:srgbClr val="FF0000"/>
              </a:solidFill>
              <a:latin typeface="TimesNewRomanMTStd-Italic"/>
            </a:endParaRPr>
          </a:p>
          <a:p>
            <a:pPr algn="just"/>
            <a:endParaRPr lang="en-US" sz="2400" i="1" dirty="0">
              <a:solidFill>
                <a:srgbClr val="FF0000"/>
              </a:solidFill>
              <a:latin typeface="TimesNewRomanMTStd-Italic"/>
            </a:endParaRPr>
          </a:p>
          <a:p>
            <a:pPr algn="just"/>
            <a:endParaRPr lang="en-IN" sz="2400" dirty="0">
              <a:solidFill>
                <a:srgbClr val="FF0000"/>
              </a:solidFill>
            </a:endParaRPr>
          </a:p>
        </p:txBody>
      </p:sp>
      <p:sp>
        <p:nvSpPr>
          <p:cNvPr id="5" name="TextBox 4">
            <a:extLst>
              <a:ext uri="{FF2B5EF4-FFF2-40B4-BE49-F238E27FC236}">
                <a16:creationId xmlns:a16="http://schemas.microsoft.com/office/drawing/2014/main" id="{7BEE647B-0652-4145-B72F-F73040A13EFA}"/>
              </a:ext>
            </a:extLst>
          </p:cNvPr>
          <p:cNvSpPr txBox="1"/>
          <p:nvPr/>
        </p:nvSpPr>
        <p:spPr>
          <a:xfrm>
            <a:off x="744681" y="2593849"/>
            <a:ext cx="10699174" cy="3046988"/>
          </a:xfrm>
          <a:prstGeom prst="rect">
            <a:avLst/>
          </a:prstGeom>
          <a:noFill/>
        </p:spPr>
        <p:txBody>
          <a:bodyPr wrap="square">
            <a:spAutoFit/>
          </a:bodyPr>
          <a:lstStyle/>
          <a:p>
            <a:r>
              <a:rPr lang="en-US" sz="2400" b="0" i="0" u="none" strike="noStrike" baseline="0" dirty="0">
                <a:latin typeface="TimesNewRomanMTStd"/>
              </a:rPr>
              <a:t>Critical-Chain Project Management (CCPM) offers several explanations:</a:t>
            </a:r>
          </a:p>
          <a:p>
            <a:endParaRPr lang="en-US" sz="2400" dirty="0">
              <a:latin typeface="TimesNewRomanMTStd"/>
            </a:endParaRPr>
          </a:p>
          <a:p>
            <a:pPr marL="342900" indent="-342900">
              <a:buFont typeface="Arial" panose="020B0604020202020204" pitchFamily="34" charset="0"/>
              <a:buChar char="•"/>
            </a:pPr>
            <a:r>
              <a:rPr lang="en-IN" sz="2400" b="0" i="1" u="none" strike="noStrike" baseline="0" dirty="0">
                <a:latin typeface="TimesNewRomanMTStd-Italic"/>
              </a:rPr>
              <a:t>Parkinson’s law</a:t>
            </a:r>
          </a:p>
          <a:p>
            <a:pPr marL="342900" indent="-342900">
              <a:buFont typeface="Arial" panose="020B0604020202020204" pitchFamily="34" charset="0"/>
              <a:buChar char="•"/>
            </a:pPr>
            <a:r>
              <a:rPr lang="en-IN" sz="2400" b="0" i="1" u="none" strike="noStrike" baseline="0" dirty="0">
                <a:latin typeface="TimesNewRomanMTStd-Italic"/>
              </a:rPr>
              <a:t>Self-protection</a:t>
            </a:r>
          </a:p>
          <a:p>
            <a:pPr marL="342900" indent="-342900">
              <a:buFont typeface="Arial" panose="020B0604020202020204" pitchFamily="34" charset="0"/>
              <a:buChar char="•"/>
            </a:pPr>
            <a:r>
              <a:rPr lang="en-IN" sz="2400" b="0" i="1" u="none" strike="noStrike" baseline="0" dirty="0">
                <a:latin typeface="TimesNewRomanMTStd-Italic"/>
              </a:rPr>
              <a:t>Dropped baton</a:t>
            </a:r>
          </a:p>
          <a:p>
            <a:pPr marL="342900" indent="-342900">
              <a:buFont typeface="Arial" panose="020B0604020202020204" pitchFamily="34" charset="0"/>
              <a:buChar char="•"/>
            </a:pPr>
            <a:r>
              <a:rPr lang="en-IN" sz="2400" b="0" i="1" u="none" strike="noStrike" baseline="0" dirty="0">
                <a:latin typeface="TimesNewRomanMTStd-Italic"/>
              </a:rPr>
              <a:t>Excessive multitasking</a:t>
            </a:r>
            <a:endParaRPr lang="en-IN" sz="2400" i="1" dirty="0">
              <a:latin typeface="TimesNewRomanMTStd-Italic"/>
            </a:endParaRPr>
          </a:p>
          <a:p>
            <a:pPr marL="342900" indent="-342900">
              <a:buFont typeface="Arial" panose="020B0604020202020204" pitchFamily="34" charset="0"/>
              <a:buChar char="•"/>
            </a:pPr>
            <a:r>
              <a:rPr lang="en-IN" sz="2400" b="0" i="1" u="none" strike="noStrike" baseline="0" dirty="0">
                <a:latin typeface="TimesNewRomanMTStd-Italic"/>
              </a:rPr>
              <a:t>Resource bottlenecks</a:t>
            </a:r>
          </a:p>
          <a:p>
            <a:pPr marL="342900" indent="-342900">
              <a:buFont typeface="Arial" panose="020B0604020202020204" pitchFamily="34" charset="0"/>
              <a:buChar char="•"/>
            </a:pPr>
            <a:r>
              <a:rPr lang="en-IN" sz="2400" b="0" i="1" u="none" strike="noStrike" baseline="0" dirty="0">
                <a:latin typeface="TimesNewRomanMTStd-Italic"/>
              </a:rPr>
              <a:t>Student syndrome (procrastination)</a:t>
            </a:r>
            <a:endParaRPr lang="en-IN" sz="2400" dirty="0"/>
          </a:p>
        </p:txBody>
      </p:sp>
    </p:spTree>
    <p:extLst>
      <p:ext uri="{BB962C8B-B14F-4D97-AF65-F5344CB8AC3E}">
        <p14:creationId xmlns:p14="http://schemas.microsoft.com/office/powerpoint/2010/main" val="365654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0CD9FF-C0FA-4D9B-A2A2-447F32DE8213}"/>
              </a:ext>
            </a:extLst>
          </p:cNvPr>
          <p:cNvSpPr txBox="1"/>
          <p:nvPr/>
        </p:nvSpPr>
        <p:spPr>
          <a:xfrm>
            <a:off x="938644" y="861536"/>
            <a:ext cx="10491355" cy="1200329"/>
          </a:xfrm>
          <a:prstGeom prst="rect">
            <a:avLst/>
          </a:prstGeom>
          <a:noFill/>
        </p:spPr>
        <p:txBody>
          <a:bodyPr wrap="square">
            <a:spAutoFit/>
          </a:bodyPr>
          <a:lstStyle/>
          <a:p>
            <a:pPr algn="just"/>
            <a:r>
              <a:rPr lang="en-US" sz="2400" b="0" i="0" u="none" strike="noStrike" baseline="0" dirty="0">
                <a:latin typeface="TimesNewRomanMTStd"/>
              </a:rPr>
              <a:t>CCPM recommends inserting time buffers into the schedule to act as “shock absorbers” to protect the project completion date against task durations taking longer </a:t>
            </a:r>
            <a:r>
              <a:rPr lang="en-IN" sz="2400" b="0" i="0" u="none" strike="noStrike" baseline="0" dirty="0">
                <a:latin typeface="TimesNewRomanMTStd"/>
              </a:rPr>
              <a:t>than the 50/50 estimate.</a:t>
            </a:r>
            <a:endParaRPr lang="en-IN" sz="2400" dirty="0"/>
          </a:p>
        </p:txBody>
      </p:sp>
      <p:sp>
        <p:nvSpPr>
          <p:cNvPr id="5" name="TextBox 4">
            <a:extLst>
              <a:ext uri="{FF2B5EF4-FFF2-40B4-BE49-F238E27FC236}">
                <a16:creationId xmlns:a16="http://schemas.microsoft.com/office/drawing/2014/main" id="{4882D3E0-C7F6-4125-BB5A-7F755E3CF5B6}"/>
              </a:ext>
            </a:extLst>
          </p:cNvPr>
          <p:cNvSpPr txBox="1"/>
          <p:nvPr/>
        </p:nvSpPr>
        <p:spPr>
          <a:xfrm>
            <a:off x="938644" y="2496188"/>
            <a:ext cx="10491354" cy="1938992"/>
          </a:xfrm>
          <a:prstGeom prst="rect">
            <a:avLst/>
          </a:prstGeom>
          <a:noFill/>
        </p:spPr>
        <p:txBody>
          <a:bodyPr wrap="square">
            <a:spAutoFit/>
          </a:bodyPr>
          <a:lstStyle/>
          <a:p>
            <a:r>
              <a:rPr lang="en-US" sz="2400" b="0" i="0" u="none" strike="noStrike" baseline="0" dirty="0">
                <a:latin typeface="TimesNewRomanMTStd"/>
              </a:rPr>
              <a:t>There are three kinds of buffers in CCPM:</a:t>
            </a:r>
          </a:p>
          <a:p>
            <a:endParaRPr lang="en-US" sz="2400" dirty="0">
              <a:latin typeface="TimesNewRomanMTStd"/>
            </a:endParaRPr>
          </a:p>
          <a:p>
            <a:pPr marL="342900" indent="-342900">
              <a:buFont typeface="Arial" panose="020B0604020202020204" pitchFamily="34" charset="0"/>
              <a:buChar char="•"/>
            </a:pPr>
            <a:r>
              <a:rPr lang="en-US" sz="2400" dirty="0">
                <a:latin typeface="TimesNewRomanMTStd"/>
              </a:rPr>
              <a:t>Project Buffer</a:t>
            </a:r>
          </a:p>
          <a:p>
            <a:pPr marL="342900" indent="-342900">
              <a:buFont typeface="Arial" panose="020B0604020202020204" pitchFamily="34" charset="0"/>
              <a:buChar char="•"/>
            </a:pPr>
            <a:r>
              <a:rPr lang="en-US" sz="2400" dirty="0">
                <a:latin typeface="TimesNewRomanMTStd"/>
              </a:rPr>
              <a:t>Feeder Buffers</a:t>
            </a:r>
          </a:p>
          <a:p>
            <a:pPr marL="342900" indent="-342900">
              <a:buFont typeface="Arial" panose="020B0604020202020204" pitchFamily="34" charset="0"/>
              <a:buChar char="•"/>
            </a:pPr>
            <a:r>
              <a:rPr lang="en-US" sz="2400" dirty="0">
                <a:latin typeface="TimesNewRomanMTStd"/>
              </a:rPr>
              <a:t>Resource Buffers</a:t>
            </a:r>
            <a:endParaRPr lang="en-IN" sz="2400" dirty="0"/>
          </a:p>
        </p:txBody>
      </p:sp>
      <p:sp>
        <p:nvSpPr>
          <p:cNvPr id="7" name="TextBox 6">
            <a:extLst>
              <a:ext uri="{FF2B5EF4-FFF2-40B4-BE49-F238E27FC236}">
                <a16:creationId xmlns:a16="http://schemas.microsoft.com/office/drawing/2014/main" id="{AA9DB7BC-FA9B-43A5-AA89-BA7745DB02E6}"/>
              </a:ext>
            </a:extLst>
          </p:cNvPr>
          <p:cNvSpPr txBox="1"/>
          <p:nvPr/>
        </p:nvSpPr>
        <p:spPr>
          <a:xfrm>
            <a:off x="938644" y="4869503"/>
            <a:ext cx="10491354" cy="830997"/>
          </a:xfrm>
          <a:prstGeom prst="rect">
            <a:avLst/>
          </a:prstGeom>
          <a:noFill/>
        </p:spPr>
        <p:txBody>
          <a:bodyPr wrap="square">
            <a:spAutoFit/>
          </a:bodyPr>
          <a:lstStyle/>
          <a:p>
            <a:pPr algn="l"/>
            <a:r>
              <a:rPr lang="en-US" sz="2400" b="0" i="0" u="none" strike="noStrike" baseline="0" dirty="0">
                <a:latin typeface="TimesNewRomanMTStd"/>
              </a:rPr>
              <a:t>All buffers reduce the risk of the project duration being late and increase the</a:t>
            </a:r>
          </a:p>
          <a:p>
            <a:pPr algn="l"/>
            <a:r>
              <a:rPr lang="en-US" sz="2400" b="0" i="0" u="none" strike="noStrike" baseline="0" dirty="0">
                <a:latin typeface="TimesNewRomanMTStd"/>
              </a:rPr>
              <a:t>chance of early project completion.</a:t>
            </a:r>
            <a:endParaRPr lang="en-IN" sz="2400" dirty="0"/>
          </a:p>
        </p:txBody>
      </p:sp>
    </p:spTree>
    <p:extLst>
      <p:ext uri="{BB962C8B-B14F-4D97-AF65-F5344CB8AC3E}">
        <p14:creationId xmlns:p14="http://schemas.microsoft.com/office/powerpoint/2010/main" val="1775361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FD43-50C0-430D-891E-B33F862BE5F1}"/>
              </a:ext>
            </a:extLst>
          </p:cNvPr>
          <p:cNvSpPr>
            <a:spLocks noGrp="1"/>
          </p:cNvSpPr>
          <p:nvPr>
            <p:ph type="title" idx="4294967295"/>
          </p:nvPr>
        </p:nvSpPr>
        <p:spPr>
          <a:xfrm>
            <a:off x="1295400" y="719137"/>
            <a:ext cx="9601200" cy="527050"/>
          </a:xfrm>
        </p:spPr>
        <p:txBody>
          <a:bodyPr>
            <a:normAutofit/>
          </a:bodyPr>
          <a:lstStyle/>
          <a:p>
            <a:r>
              <a:rPr lang="en-US" sz="2800" b="1" i="0" u="none" strike="noStrike" baseline="0" dirty="0">
                <a:solidFill>
                  <a:srgbClr val="000000"/>
                </a:solidFill>
                <a:latin typeface="Times New Roman" panose="02020603050405020304" pitchFamily="18" charset="0"/>
              </a:rPr>
              <a:t>Project Stakeholders and Communication plan</a:t>
            </a:r>
            <a:endParaRPr lang="en-IN" sz="2800" dirty="0"/>
          </a:p>
        </p:txBody>
      </p:sp>
      <p:sp>
        <p:nvSpPr>
          <p:cNvPr id="3" name="Content Placeholder 2">
            <a:extLst>
              <a:ext uri="{FF2B5EF4-FFF2-40B4-BE49-F238E27FC236}">
                <a16:creationId xmlns:a16="http://schemas.microsoft.com/office/drawing/2014/main" id="{B98C8A82-A656-4DE3-8E32-87B50AF76A09}"/>
              </a:ext>
            </a:extLst>
          </p:cNvPr>
          <p:cNvSpPr>
            <a:spLocks noGrp="1"/>
          </p:cNvSpPr>
          <p:nvPr>
            <p:ph idx="4294967295"/>
          </p:nvPr>
        </p:nvSpPr>
        <p:spPr>
          <a:xfrm>
            <a:off x="748145" y="1421390"/>
            <a:ext cx="10723419" cy="4717473"/>
          </a:xfrm>
        </p:spPr>
        <p:txBody>
          <a:bodyPr>
            <a:normAutofit lnSpcReduction="10000"/>
          </a:bodyPr>
          <a:lstStyle/>
          <a:p>
            <a:pPr algn="just"/>
            <a:r>
              <a:rPr lang="en-US" sz="1800" b="0" i="0" u="none" strike="noStrike" baseline="0" dirty="0">
                <a:latin typeface="LiberationSerif"/>
              </a:rPr>
              <a:t>Project Communications Management includes the processes necessary to ensure that the information needs of the project and its stakeholders are met through development of artifacts and implementation of activities designed to achieve effective information exchange.</a:t>
            </a:r>
          </a:p>
          <a:p>
            <a:pPr algn="just"/>
            <a:r>
              <a:rPr lang="en-IN" sz="1800" b="0" i="0" u="none" strike="noStrike" baseline="0" dirty="0">
                <a:solidFill>
                  <a:srgbClr val="000000"/>
                </a:solidFill>
                <a:latin typeface="LiberationSerif"/>
              </a:rPr>
              <a:t>Project Communications Management </a:t>
            </a:r>
            <a:r>
              <a:rPr lang="en-US" sz="1800" b="0" i="0" u="none" strike="noStrike" baseline="0" dirty="0">
                <a:solidFill>
                  <a:srgbClr val="000000"/>
                </a:solidFill>
                <a:latin typeface="LiberationSerif"/>
              </a:rPr>
              <a:t>consists of </a:t>
            </a:r>
            <a:r>
              <a:rPr lang="en-US" sz="1800" b="0" i="0" u="none" strike="noStrike" baseline="0" dirty="0">
                <a:solidFill>
                  <a:srgbClr val="0000FF"/>
                </a:solidFill>
                <a:latin typeface="LiberationSerif"/>
              </a:rPr>
              <a:t>two parts</a:t>
            </a:r>
            <a:r>
              <a:rPr lang="en-US" sz="1800" b="0" i="0" u="none" strike="noStrike" baseline="0" dirty="0">
                <a:solidFill>
                  <a:srgbClr val="000000"/>
                </a:solidFill>
                <a:latin typeface="LiberationSerif"/>
              </a:rPr>
              <a:t>. The </a:t>
            </a:r>
            <a:r>
              <a:rPr lang="en-US" sz="1800" b="0" i="0" u="none" strike="noStrike" baseline="0" dirty="0">
                <a:solidFill>
                  <a:srgbClr val="0000EF"/>
                </a:solidFill>
                <a:latin typeface="LiberationSerif"/>
              </a:rPr>
              <a:t>first part </a:t>
            </a:r>
            <a:r>
              <a:rPr lang="en-US" sz="1800" b="0" i="0" u="none" strike="noStrike" baseline="0" dirty="0">
                <a:solidFill>
                  <a:srgbClr val="000000"/>
                </a:solidFill>
                <a:latin typeface="LiberationSerif"/>
              </a:rPr>
              <a:t>is developing a strategy to ensure communication is effective for stakeholders. The </a:t>
            </a:r>
            <a:r>
              <a:rPr lang="en-US" sz="1800" b="0" i="0" u="none" strike="noStrike" baseline="0" dirty="0">
                <a:solidFill>
                  <a:srgbClr val="0000EF"/>
                </a:solidFill>
                <a:latin typeface="LiberationSerif"/>
              </a:rPr>
              <a:t>second part </a:t>
            </a:r>
            <a:r>
              <a:rPr lang="en-US" sz="1800" b="0" i="0" u="none" strike="noStrike" baseline="0" dirty="0">
                <a:solidFill>
                  <a:srgbClr val="000000"/>
                </a:solidFill>
                <a:latin typeface="LiberationSerif"/>
              </a:rPr>
              <a:t>is carrying out the activities necessary to implement the communication </a:t>
            </a:r>
            <a:r>
              <a:rPr lang="en-IN" sz="1800" b="0" i="0" u="none" strike="noStrike" baseline="0" dirty="0">
                <a:solidFill>
                  <a:srgbClr val="000000"/>
                </a:solidFill>
                <a:latin typeface="LiberationSerif"/>
              </a:rPr>
              <a:t>strategy.</a:t>
            </a:r>
          </a:p>
          <a:p>
            <a:pPr algn="just"/>
            <a:r>
              <a:rPr lang="en-IN" sz="1800" b="0" i="0" u="none" strike="noStrike" baseline="0" dirty="0">
                <a:latin typeface="LiberationSerif"/>
              </a:rPr>
              <a:t>The Project Communications Management processes are:</a:t>
            </a:r>
          </a:p>
          <a:p>
            <a:pPr lvl="1" algn="just"/>
            <a:r>
              <a:rPr lang="en-US" sz="1800" b="1" i="0" u="none" strike="noStrike" baseline="0" dirty="0">
                <a:latin typeface="LiberationSerif-Bold"/>
              </a:rPr>
              <a:t>Plan Communications Management—</a:t>
            </a:r>
            <a:r>
              <a:rPr lang="en-US" sz="1800" b="0" i="0" u="none" strike="noStrike" baseline="0" dirty="0">
                <a:latin typeface="LiberationSerif"/>
              </a:rPr>
              <a:t>The process of developing an appropriate approach and plan for project communication activities based on the information needs of each stakeholder or group, available organizational assets, and the needs of the project.</a:t>
            </a:r>
          </a:p>
          <a:p>
            <a:pPr lvl="1" algn="just"/>
            <a:r>
              <a:rPr lang="en-US" sz="1800" b="1" i="0" u="none" strike="noStrike" baseline="0" dirty="0">
                <a:latin typeface="LiberationSerif-Bold"/>
              </a:rPr>
              <a:t>Manage Communications—</a:t>
            </a:r>
            <a:r>
              <a:rPr lang="en-US" sz="1800" b="0" i="0" u="none" strike="noStrike" baseline="0" dirty="0">
                <a:latin typeface="LiberationSerif"/>
              </a:rPr>
              <a:t>The process of ensuring timely and appropriate collection, creation, distribution, storage, retrieval, management, monitoring, and the ultimate disposition of project </a:t>
            </a:r>
            <a:r>
              <a:rPr lang="en-IN" sz="1800" b="0" i="0" u="none" strike="noStrike" baseline="0" dirty="0">
                <a:latin typeface="LiberationSerif"/>
              </a:rPr>
              <a:t>information.</a:t>
            </a:r>
          </a:p>
          <a:p>
            <a:pPr lvl="1" algn="just"/>
            <a:r>
              <a:rPr lang="en-US" sz="1800" b="1" i="0" u="none" strike="noStrike" baseline="0" dirty="0">
                <a:latin typeface="LiberationSerif-Bold"/>
              </a:rPr>
              <a:t>Monitor Communications—</a:t>
            </a:r>
            <a:r>
              <a:rPr lang="en-US" sz="1800" b="0" i="0" u="none" strike="noStrike" baseline="0" dirty="0">
                <a:latin typeface="LiberationSerif"/>
              </a:rPr>
              <a:t>The process of ensuring the information needs of the project and its </a:t>
            </a:r>
            <a:r>
              <a:rPr lang="en-IN" sz="1800" b="0" i="0" u="none" strike="noStrike" baseline="0" dirty="0">
                <a:latin typeface="LiberationSerif"/>
              </a:rPr>
              <a:t>stakeholders are met.</a:t>
            </a:r>
            <a:endParaRPr lang="en-IN" sz="1800" dirty="0"/>
          </a:p>
        </p:txBody>
      </p:sp>
    </p:spTree>
    <p:extLst>
      <p:ext uri="{BB962C8B-B14F-4D97-AF65-F5344CB8AC3E}">
        <p14:creationId xmlns:p14="http://schemas.microsoft.com/office/powerpoint/2010/main" val="4225057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014D98-BB6A-4099-B6B8-3517AABCA304}"/>
              </a:ext>
            </a:extLst>
          </p:cNvPr>
          <p:cNvPicPr>
            <a:picLocks noChangeAspect="1"/>
          </p:cNvPicPr>
          <p:nvPr/>
        </p:nvPicPr>
        <p:blipFill>
          <a:blip r:embed="rId2"/>
          <a:stretch>
            <a:fillRect/>
          </a:stretch>
        </p:blipFill>
        <p:spPr>
          <a:xfrm>
            <a:off x="2430788" y="541790"/>
            <a:ext cx="7631263" cy="5774419"/>
          </a:xfrm>
          <a:prstGeom prst="rect">
            <a:avLst/>
          </a:prstGeom>
        </p:spPr>
      </p:pic>
    </p:spTree>
    <p:extLst>
      <p:ext uri="{BB962C8B-B14F-4D97-AF65-F5344CB8AC3E}">
        <p14:creationId xmlns:p14="http://schemas.microsoft.com/office/powerpoint/2010/main" val="3888803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0" u="none" strike="noStrike" baseline="0" dirty="0">
                <a:solidFill>
                  <a:srgbClr val="000000"/>
                </a:solidFill>
                <a:latin typeface="Times New Roman" panose="02020603050405020304" pitchFamily="18" charset="0"/>
              </a:rPr>
              <a:t>Crashing project time</a:t>
            </a:r>
          </a:p>
        </p:txBody>
      </p:sp>
      <p:sp>
        <p:nvSpPr>
          <p:cNvPr id="3" name="Content Placeholder 2"/>
          <p:cNvSpPr>
            <a:spLocks noGrp="1"/>
          </p:cNvSpPr>
          <p:nvPr>
            <p:ph idx="1"/>
          </p:nvPr>
        </p:nvSpPr>
        <p:spPr/>
        <p:txBody>
          <a:bodyPr/>
          <a:lstStyle/>
          <a:p>
            <a:r>
              <a:rPr lang="en-IN" dirty="0"/>
              <a:t>Project Cost</a:t>
            </a:r>
          </a:p>
          <a:p>
            <a:r>
              <a:rPr lang="en-IN" dirty="0"/>
              <a:t>Direct Cost</a:t>
            </a:r>
          </a:p>
          <a:p>
            <a:r>
              <a:rPr lang="en-IN" dirty="0"/>
              <a:t>Indirect Cost</a:t>
            </a:r>
          </a:p>
          <a:p>
            <a:endParaRPr lang="en-IN" dirty="0"/>
          </a:p>
        </p:txBody>
      </p:sp>
      <p:pic>
        <p:nvPicPr>
          <p:cNvPr id="7" name="Picture 6">
            <a:extLst>
              <a:ext uri="{FF2B5EF4-FFF2-40B4-BE49-F238E27FC236}">
                <a16:creationId xmlns:a16="http://schemas.microsoft.com/office/drawing/2014/main" id="{EC7F3B8D-1295-4779-B3FC-4F4A0BC2E849}"/>
              </a:ext>
            </a:extLst>
          </p:cNvPr>
          <p:cNvPicPr>
            <a:picLocks noChangeAspect="1"/>
          </p:cNvPicPr>
          <p:nvPr/>
        </p:nvPicPr>
        <p:blipFill>
          <a:blip r:embed="rId2"/>
          <a:stretch>
            <a:fillRect/>
          </a:stretch>
        </p:blipFill>
        <p:spPr>
          <a:xfrm>
            <a:off x="3348055" y="2556932"/>
            <a:ext cx="4342533" cy="3318936"/>
          </a:xfrm>
          <a:prstGeom prst="rect">
            <a:avLst/>
          </a:prstGeom>
          <a:ln w="3175">
            <a:solidFill>
              <a:schemeClr val="tx1"/>
            </a:solidFill>
          </a:ln>
        </p:spPr>
      </p:pic>
      <p:pic>
        <p:nvPicPr>
          <p:cNvPr id="9" name="Picture 8">
            <a:extLst>
              <a:ext uri="{FF2B5EF4-FFF2-40B4-BE49-F238E27FC236}">
                <a16:creationId xmlns:a16="http://schemas.microsoft.com/office/drawing/2014/main" id="{C637D165-D6F1-47BB-BC35-75B9D3031B03}"/>
              </a:ext>
            </a:extLst>
          </p:cNvPr>
          <p:cNvPicPr>
            <a:picLocks noChangeAspect="1"/>
          </p:cNvPicPr>
          <p:nvPr/>
        </p:nvPicPr>
        <p:blipFill>
          <a:blip r:embed="rId3"/>
          <a:stretch>
            <a:fillRect/>
          </a:stretch>
        </p:blipFill>
        <p:spPr>
          <a:xfrm>
            <a:off x="7862268" y="4865893"/>
            <a:ext cx="3174207" cy="1009975"/>
          </a:xfrm>
          <a:prstGeom prst="rect">
            <a:avLst/>
          </a:prstGeom>
        </p:spPr>
      </p:pic>
      <p:sp>
        <p:nvSpPr>
          <p:cNvPr id="4" name="Rectangle 3"/>
          <p:cNvSpPr/>
          <p:nvPr/>
        </p:nvSpPr>
        <p:spPr>
          <a:xfrm>
            <a:off x="7862269" y="2487505"/>
            <a:ext cx="3585316" cy="2308324"/>
          </a:xfrm>
          <a:prstGeom prst="rect">
            <a:avLst/>
          </a:prstGeom>
        </p:spPr>
        <p:txBody>
          <a:bodyPr wrap="square">
            <a:spAutoFit/>
          </a:bodyPr>
          <a:lstStyle/>
          <a:p>
            <a:pPr algn="just"/>
            <a:r>
              <a:rPr lang="en-IN" sz="2400" dirty="0">
                <a:solidFill>
                  <a:srgbClr val="FF0000"/>
                </a:solidFill>
              </a:rPr>
              <a:t>Crash time </a:t>
            </a:r>
            <a:r>
              <a:rPr lang="en-IN" sz="2400" dirty="0"/>
              <a:t>is </a:t>
            </a:r>
            <a:r>
              <a:rPr lang="en-IN" sz="2400" dirty="0" smtClean="0"/>
              <a:t>the </a:t>
            </a:r>
            <a:r>
              <a:rPr lang="en-IN" sz="2400" dirty="0"/>
              <a:t>minimum activity duration to which an activity can be compressed by increasing the resources and hence by increasing the direct cost.</a:t>
            </a:r>
            <a:endParaRPr lang="en-IN" sz="2400" dirty="0"/>
          </a:p>
        </p:txBody>
      </p:sp>
    </p:spTree>
    <p:extLst>
      <p:ext uri="{BB962C8B-B14F-4D97-AF65-F5344CB8AC3E}">
        <p14:creationId xmlns:p14="http://schemas.microsoft.com/office/powerpoint/2010/main" val="1064881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222D66-35E4-42FA-93CC-516AD37D93CF}"/>
              </a:ext>
            </a:extLst>
          </p:cNvPr>
          <p:cNvPicPr>
            <a:picLocks noChangeAspect="1"/>
          </p:cNvPicPr>
          <p:nvPr/>
        </p:nvPicPr>
        <p:blipFill>
          <a:blip r:embed="rId2"/>
          <a:stretch>
            <a:fillRect/>
          </a:stretch>
        </p:blipFill>
        <p:spPr>
          <a:xfrm>
            <a:off x="1717809" y="809867"/>
            <a:ext cx="9210638" cy="4809697"/>
          </a:xfrm>
          <a:prstGeom prst="rect">
            <a:avLst/>
          </a:prstGeom>
        </p:spPr>
      </p:pic>
    </p:spTree>
    <p:extLst>
      <p:ext uri="{BB962C8B-B14F-4D97-AF65-F5344CB8AC3E}">
        <p14:creationId xmlns:p14="http://schemas.microsoft.com/office/powerpoint/2010/main" val="2566555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1F34A-ACE5-41BE-846B-C6BD6BEE37C1}"/>
              </a:ext>
            </a:extLst>
          </p:cNvPr>
          <p:cNvPicPr>
            <a:picLocks noChangeAspect="1"/>
          </p:cNvPicPr>
          <p:nvPr/>
        </p:nvPicPr>
        <p:blipFill>
          <a:blip r:embed="rId2"/>
          <a:stretch>
            <a:fillRect/>
          </a:stretch>
        </p:blipFill>
        <p:spPr>
          <a:xfrm>
            <a:off x="5272923" y="484616"/>
            <a:ext cx="4321381" cy="5888767"/>
          </a:xfrm>
          <a:prstGeom prst="rect">
            <a:avLst/>
          </a:prstGeom>
        </p:spPr>
      </p:pic>
      <p:sp>
        <p:nvSpPr>
          <p:cNvPr id="5" name="TextBox 4">
            <a:extLst>
              <a:ext uri="{FF2B5EF4-FFF2-40B4-BE49-F238E27FC236}">
                <a16:creationId xmlns:a16="http://schemas.microsoft.com/office/drawing/2014/main" id="{8F4B6EB0-18FA-4102-A93E-FD1842150368}"/>
              </a:ext>
            </a:extLst>
          </p:cNvPr>
          <p:cNvSpPr txBox="1"/>
          <p:nvPr/>
        </p:nvSpPr>
        <p:spPr>
          <a:xfrm>
            <a:off x="730827" y="902915"/>
            <a:ext cx="3300846" cy="954107"/>
          </a:xfrm>
          <a:prstGeom prst="rect">
            <a:avLst/>
          </a:prstGeom>
          <a:noFill/>
        </p:spPr>
        <p:txBody>
          <a:bodyPr wrap="square">
            <a:spAutoFit/>
          </a:bodyPr>
          <a:lstStyle/>
          <a:p>
            <a:r>
              <a:rPr lang="en-IN" sz="2800" b="1" i="0" u="none" strike="noStrike" baseline="0" dirty="0">
                <a:latin typeface="StoneSansITCTTBold"/>
              </a:rPr>
              <a:t>Steps to Develop the Communication Plan</a:t>
            </a:r>
            <a:endParaRPr lang="en-IN" sz="2800" dirty="0"/>
          </a:p>
        </p:txBody>
      </p:sp>
    </p:spTree>
    <p:extLst>
      <p:ext uri="{BB962C8B-B14F-4D97-AF65-F5344CB8AC3E}">
        <p14:creationId xmlns:p14="http://schemas.microsoft.com/office/powerpoint/2010/main" val="1836077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262C-2E7F-4949-974E-B5CE3897E9FF}"/>
              </a:ext>
            </a:extLst>
          </p:cNvPr>
          <p:cNvSpPr>
            <a:spLocks noGrp="1"/>
          </p:cNvSpPr>
          <p:nvPr>
            <p:ph type="title" idx="4294967295"/>
          </p:nvPr>
        </p:nvSpPr>
        <p:spPr>
          <a:xfrm>
            <a:off x="1330685" y="1045523"/>
            <a:ext cx="9602358" cy="743519"/>
          </a:xfrm>
        </p:spPr>
        <p:txBody>
          <a:bodyPr>
            <a:noAutofit/>
          </a:bodyPr>
          <a:lstStyle/>
          <a:p>
            <a:r>
              <a:rPr lang="en-US" sz="3200" b="1" i="0" u="none" strike="noStrike" baseline="0" dirty="0" smtClean="0">
                <a:solidFill>
                  <a:srgbClr val="000000"/>
                </a:solidFill>
                <a:latin typeface="Times New Roman" panose="02020603050405020304" pitchFamily="18" charset="0"/>
              </a:rPr>
              <a:t>Risk Management In Projects</a:t>
            </a:r>
            <a:endParaRPr lang="en-IN" sz="3200" dirty="0"/>
          </a:p>
        </p:txBody>
      </p:sp>
      <p:sp>
        <p:nvSpPr>
          <p:cNvPr id="3" name="Content Placeholder 2">
            <a:extLst>
              <a:ext uri="{FF2B5EF4-FFF2-40B4-BE49-F238E27FC236}">
                <a16:creationId xmlns:a16="http://schemas.microsoft.com/office/drawing/2014/main" id="{7CE13D57-03CB-4007-B395-E694B7EC5C91}"/>
              </a:ext>
            </a:extLst>
          </p:cNvPr>
          <p:cNvSpPr>
            <a:spLocks noGrp="1"/>
          </p:cNvSpPr>
          <p:nvPr>
            <p:ph idx="4294967295"/>
          </p:nvPr>
        </p:nvSpPr>
        <p:spPr>
          <a:xfrm>
            <a:off x="741284" y="2351347"/>
            <a:ext cx="10449018" cy="2320044"/>
          </a:xfrm>
        </p:spPr>
        <p:txBody>
          <a:bodyPr>
            <a:noAutofit/>
          </a:bodyPr>
          <a:lstStyle/>
          <a:p>
            <a:pPr algn="just"/>
            <a:r>
              <a:rPr lang="en-US" b="0" i="0" u="none" strike="noStrike" baseline="0" dirty="0"/>
              <a:t>Project Risk Management includes the processes of conducting risk management planning, identification, analysis, response planning, response implementation, and monitoring risk on a project.</a:t>
            </a:r>
          </a:p>
          <a:p>
            <a:pPr algn="just"/>
            <a:r>
              <a:rPr lang="en-US" b="0" i="0" u="none" strike="noStrike" baseline="0" dirty="0"/>
              <a:t>The objectives of project risk management are to increase the probability and/or impact of positive risks and to decrease the probability and/or impact of negative risks, in order to optimize the chances of project </a:t>
            </a:r>
            <a:r>
              <a:rPr lang="en-IN" b="0" i="0" u="none" strike="noStrike" baseline="0" dirty="0"/>
              <a:t>success</a:t>
            </a:r>
            <a:r>
              <a:rPr lang="en-IN" b="0" i="0" u="none" strike="noStrike" baseline="0" dirty="0" smtClean="0"/>
              <a:t>.</a:t>
            </a:r>
            <a:endParaRPr lang="en-IN" b="0" i="0" u="none" strike="noStrike" baseline="0" dirty="0"/>
          </a:p>
        </p:txBody>
      </p:sp>
    </p:spTree>
    <p:extLst>
      <p:ext uri="{BB962C8B-B14F-4D97-AF65-F5344CB8AC3E}">
        <p14:creationId xmlns:p14="http://schemas.microsoft.com/office/powerpoint/2010/main" val="39167086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252" y="1089897"/>
            <a:ext cx="10634870" cy="5016758"/>
          </a:xfrm>
          <a:prstGeom prst="rect">
            <a:avLst/>
          </a:prstGeom>
        </p:spPr>
        <p:txBody>
          <a:bodyPr wrap="square">
            <a:spAutoFit/>
          </a:bodyPr>
          <a:lstStyle/>
          <a:p>
            <a:r>
              <a:rPr lang="en-US" sz="2000" dirty="0"/>
              <a:t>The Project Risk Management processes </a:t>
            </a:r>
            <a:r>
              <a:rPr lang="en-US" sz="2000" dirty="0" smtClean="0"/>
              <a:t>as described by PMBOK are</a:t>
            </a:r>
            <a:r>
              <a:rPr lang="en-US" sz="2000" dirty="0"/>
              <a:t>:</a:t>
            </a:r>
          </a:p>
          <a:p>
            <a:pPr lvl="1" algn="just"/>
            <a:r>
              <a:rPr lang="en-US" sz="2000" b="1" dirty="0"/>
              <a:t>Plan Risk Management—</a:t>
            </a:r>
            <a:r>
              <a:rPr lang="en-US" sz="2000" dirty="0"/>
              <a:t>The process of defining how to conduct risk management activities for</a:t>
            </a:r>
            <a:r>
              <a:rPr lang="en-IN" sz="2000" dirty="0"/>
              <a:t>a project.</a:t>
            </a:r>
          </a:p>
          <a:p>
            <a:pPr lvl="1" algn="just"/>
            <a:r>
              <a:rPr lang="en-US" sz="2000" b="1" dirty="0"/>
              <a:t>Identify Risks—</a:t>
            </a:r>
            <a:r>
              <a:rPr lang="en-US" sz="2000" dirty="0"/>
              <a:t>The process of identifying individual project risks as well as sources of overall project risk, and documenting their characteristics. </a:t>
            </a:r>
          </a:p>
          <a:p>
            <a:pPr lvl="1" algn="just"/>
            <a:r>
              <a:rPr lang="en-US" sz="2000" b="1" dirty="0"/>
              <a:t>Perform Qualitative Risk Analysis—</a:t>
            </a:r>
            <a:r>
              <a:rPr lang="en-US" sz="2000" dirty="0"/>
              <a:t>The process of prioritizing individual project risks for further analysis or action by assessing their probability of occurrence and impact as well as other</a:t>
            </a:r>
            <a:r>
              <a:rPr lang="en-IN" sz="2000" dirty="0"/>
              <a:t>characteristics.</a:t>
            </a:r>
          </a:p>
          <a:p>
            <a:pPr lvl="1" algn="just"/>
            <a:r>
              <a:rPr lang="en-US" sz="2000" b="1" dirty="0"/>
              <a:t>Perform Quantitative Risk Analysis—</a:t>
            </a:r>
            <a:r>
              <a:rPr lang="en-US" sz="2000" dirty="0"/>
              <a:t>The process of numerically analyzing the combined effect of identified individual project risks and other sources of uncertainty on overall project objectives.</a:t>
            </a:r>
          </a:p>
          <a:p>
            <a:pPr lvl="1" algn="just"/>
            <a:r>
              <a:rPr lang="en-US" sz="2000" b="1" dirty="0"/>
              <a:t>Plan Risk Responses—</a:t>
            </a:r>
            <a:r>
              <a:rPr lang="en-US" sz="2000" dirty="0"/>
              <a:t>The process of developing options, selecting strategies, and agreeing on actions to address overall project risk exposure, as well as to treat individual project risks.</a:t>
            </a:r>
          </a:p>
          <a:p>
            <a:pPr lvl="1" algn="just"/>
            <a:r>
              <a:rPr lang="en-US" sz="2000" b="1" dirty="0"/>
              <a:t>Implement Risk Responses—</a:t>
            </a:r>
            <a:r>
              <a:rPr lang="en-US" sz="2000" dirty="0"/>
              <a:t>The process of implementing agreed-upon risk response plans.</a:t>
            </a:r>
          </a:p>
          <a:p>
            <a:pPr lvl="1" algn="just"/>
            <a:r>
              <a:rPr lang="en-US" sz="2000" b="1" dirty="0"/>
              <a:t>Monitor Risks—</a:t>
            </a:r>
            <a:r>
              <a:rPr lang="en-US" sz="2000" dirty="0"/>
              <a:t>The process of monitoring the implementation of agreed-upon risk response plans, tracking identified risks, identifying and analyzing new risks, and evaluating risk process </a:t>
            </a:r>
            <a:r>
              <a:rPr lang="en-IN" sz="2000" dirty="0"/>
              <a:t>effectiveness throughout the project.</a:t>
            </a:r>
          </a:p>
        </p:txBody>
      </p:sp>
    </p:spTree>
    <p:extLst>
      <p:ext uri="{BB962C8B-B14F-4D97-AF65-F5344CB8AC3E}">
        <p14:creationId xmlns:p14="http://schemas.microsoft.com/office/powerpoint/2010/main" val="1553015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B9DB4F-5412-4A23-B3C8-1B58CAE33172}"/>
              </a:ext>
            </a:extLst>
          </p:cNvPr>
          <p:cNvPicPr>
            <a:picLocks noChangeAspect="1"/>
          </p:cNvPicPr>
          <p:nvPr/>
        </p:nvPicPr>
        <p:blipFill>
          <a:blip r:embed="rId2"/>
          <a:stretch>
            <a:fillRect/>
          </a:stretch>
        </p:blipFill>
        <p:spPr>
          <a:xfrm>
            <a:off x="2950304" y="489959"/>
            <a:ext cx="6136372" cy="5878081"/>
          </a:xfrm>
          <a:prstGeom prst="rect">
            <a:avLst/>
          </a:prstGeom>
        </p:spPr>
      </p:pic>
    </p:spTree>
    <p:extLst>
      <p:ext uri="{BB962C8B-B14F-4D97-AF65-F5344CB8AC3E}">
        <p14:creationId xmlns:p14="http://schemas.microsoft.com/office/powerpoint/2010/main" val="22551584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287284" y="5043260"/>
            <a:ext cx="1597770" cy="302080"/>
          </a:xfrm>
          <a:prstGeom prst="rect">
            <a:avLst/>
          </a:prstGeom>
        </p:spPr>
      </p:pic>
      <p:pic>
        <p:nvPicPr>
          <p:cNvPr id="6" name="Picture 5"/>
          <p:cNvPicPr>
            <a:picLocks noChangeAspect="1"/>
          </p:cNvPicPr>
          <p:nvPr/>
        </p:nvPicPr>
        <p:blipFill>
          <a:blip r:embed="rId3"/>
          <a:stretch>
            <a:fillRect/>
          </a:stretch>
        </p:blipFill>
        <p:spPr>
          <a:xfrm>
            <a:off x="793754" y="1118920"/>
            <a:ext cx="6517393" cy="3924340"/>
          </a:xfrm>
          <a:prstGeom prst="rect">
            <a:avLst/>
          </a:prstGeom>
        </p:spPr>
      </p:pic>
      <p:pic>
        <p:nvPicPr>
          <p:cNvPr id="7" name="Picture 6"/>
          <p:cNvPicPr>
            <a:picLocks noChangeAspect="1"/>
          </p:cNvPicPr>
          <p:nvPr/>
        </p:nvPicPr>
        <p:blipFill>
          <a:blip r:embed="rId4"/>
          <a:stretch>
            <a:fillRect/>
          </a:stretch>
        </p:blipFill>
        <p:spPr>
          <a:xfrm>
            <a:off x="7378584" y="570984"/>
            <a:ext cx="3930597" cy="5665224"/>
          </a:xfrm>
          <a:prstGeom prst="rect">
            <a:avLst/>
          </a:prstGeom>
        </p:spPr>
      </p:pic>
      <p:pic>
        <p:nvPicPr>
          <p:cNvPr id="8" name="Picture 7"/>
          <p:cNvPicPr>
            <a:picLocks noChangeAspect="1"/>
          </p:cNvPicPr>
          <p:nvPr/>
        </p:nvPicPr>
        <p:blipFill>
          <a:blip r:embed="rId5"/>
          <a:stretch>
            <a:fillRect/>
          </a:stretch>
        </p:blipFill>
        <p:spPr>
          <a:xfrm>
            <a:off x="5313174" y="5594288"/>
            <a:ext cx="2065410" cy="528640"/>
          </a:xfrm>
          <a:prstGeom prst="rect">
            <a:avLst/>
          </a:prstGeom>
        </p:spPr>
      </p:pic>
    </p:spTree>
    <p:extLst>
      <p:ext uri="{BB962C8B-B14F-4D97-AF65-F5344CB8AC3E}">
        <p14:creationId xmlns:p14="http://schemas.microsoft.com/office/powerpoint/2010/main" val="2024092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BE3DC9-F602-4DEB-BF69-E9A76444D1D4}"/>
              </a:ext>
            </a:extLst>
          </p:cNvPr>
          <p:cNvPicPr>
            <a:picLocks noChangeAspect="1"/>
          </p:cNvPicPr>
          <p:nvPr/>
        </p:nvPicPr>
        <p:blipFill>
          <a:blip r:embed="rId2"/>
          <a:stretch>
            <a:fillRect/>
          </a:stretch>
        </p:blipFill>
        <p:spPr>
          <a:xfrm>
            <a:off x="3370661" y="667899"/>
            <a:ext cx="8037616" cy="5184262"/>
          </a:xfrm>
          <a:prstGeom prst="rect">
            <a:avLst/>
          </a:prstGeom>
        </p:spPr>
      </p:pic>
      <p:sp>
        <p:nvSpPr>
          <p:cNvPr id="2" name="Rectangle 1"/>
          <p:cNvSpPr/>
          <p:nvPr/>
        </p:nvSpPr>
        <p:spPr>
          <a:xfrm>
            <a:off x="582718" y="1013198"/>
            <a:ext cx="2787943" cy="369332"/>
          </a:xfrm>
          <a:prstGeom prst="rect">
            <a:avLst/>
          </a:prstGeom>
        </p:spPr>
        <p:txBody>
          <a:bodyPr wrap="none">
            <a:spAutoFit/>
          </a:bodyPr>
          <a:lstStyle/>
          <a:p>
            <a:r>
              <a:rPr lang="en-IN" dirty="0">
                <a:solidFill>
                  <a:srgbClr val="FF00FF"/>
                </a:solidFill>
                <a:latin typeface="UniversLTStd-Cn"/>
              </a:rPr>
              <a:t>Step 1: Risk Identification</a:t>
            </a:r>
            <a:endParaRPr lang="en-IN" dirty="0"/>
          </a:p>
        </p:txBody>
      </p:sp>
    </p:spTree>
    <p:extLst>
      <p:ext uri="{BB962C8B-B14F-4D97-AF65-F5344CB8AC3E}">
        <p14:creationId xmlns:p14="http://schemas.microsoft.com/office/powerpoint/2010/main" val="4851363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71E82-BBA4-422F-8F20-27F9DF2FB66F}"/>
              </a:ext>
            </a:extLst>
          </p:cNvPr>
          <p:cNvPicPr>
            <a:picLocks noChangeAspect="1"/>
          </p:cNvPicPr>
          <p:nvPr/>
        </p:nvPicPr>
        <p:blipFill>
          <a:blip r:embed="rId2"/>
          <a:stretch>
            <a:fillRect/>
          </a:stretch>
        </p:blipFill>
        <p:spPr>
          <a:xfrm>
            <a:off x="3288991" y="460907"/>
            <a:ext cx="5337260" cy="5936186"/>
          </a:xfrm>
          <a:prstGeom prst="rect">
            <a:avLst/>
          </a:prstGeom>
        </p:spPr>
      </p:pic>
    </p:spTree>
    <p:extLst>
      <p:ext uri="{BB962C8B-B14F-4D97-AF65-F5344CB8AC3E}">
        <p14:creationId xmlns:p14="http://schemas.microsoft.com/office/powerpoint/2010/main" val="1538102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1113" y="774088"/>
            <a:ext cx="7949333" cy="5315816"/>
          </a:xfrm>
          <a:prstGeom prst="rect">
            <a:avLst/>
          </a:prstGeom>
        </p:spPr>
      </p:pic>
      <p:pic>
        <p:nvPicPr>
          <p:cNvPr id="3" name="Picture 2"/>
          <p:cNvPicPr>
            <a:picLocks noChangeAspect="1"/>
          </p:cNvPicPr>
          <p:nvPr/>
        </p:nvPicPr>
        <p:blipFill>
          <a:blip r:embed="rId3"/>
          <a:stretch>
            <a:fillRect/>
          </a:stretch>
        </p:blipFill>
        <p:spPr>
          <a:xfrm>
            <a:off x="899282" y="822804"/>
            <a:ext cx="2229495" cy="932844"/>
          </a:xfrm>
          <a:prstGeom prst="rect">
            <a:avLst/>
          </a:prstGeom>
        </p:spPr>
      </p:pic>
    </p:spTree>
    <p:extLst>
      <p:ext uri="{BB962C8B-B14F-4D97-AF65-F5344CB8AC3E}">
        <p14:creationId xmlns:p14="http://schemas.microsoft.com/office/powerpoint/2010/main" val="7478770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CF47A2-F585-41AA-835B-E7E9E36362DA}"/>
              </a:ext>
            </a:extLst>
          </p:cNvPr>
          <p:cNvPicPr>
            <a:picLocks noChangeAspect="1"/>
          </p:cNvPicPr>
          <p:nvPr/>
        </p:nvPicPr>
        <p:blipFill>
          <a:blip r:embed="rId2"/>
          <a:stretch>
            <a:fillRect/>
          </a:stretch>
        </p:blipFill>
        <p:spPr>
          <a:xfrm>
            <a:off x="2468880" y="835323"/>
            <a:ext cx="8930640" cy="5352095"/>
          </a:xfrm>
          <a:prstGeom prst="rect">
            <a:avLst/>
          </a:prstGeom>
        </p:spPr>
      </p:pic>
      <p:sp>
        <p:nvSpPr>
          <p:cNvPr id="2" name="Rectangle 1"/>
          <p:cNvSpPr/>
          <p:nvPr/>
        </p:nvSpPr>
        <p:spPr>
          <a:xfrm>
            <a:off x="777437" y="841504"/>
            <a:ext cx="1526852" cy="646331"/>
          </a:xfrm>
          <a:prstGeom prst="rect">
            <a:avLst/>
          </a:prstGeom>
        </p:spPr>
        <p:txBody>
          <a:bodyPr wrap="square">
            <a:spAutoFit/>
          </a:bodyPr>
          <a:lstStyle/>
          <a:p>
            <a:r>
              <a:rPr lang="en-IN" dirty="0">
                <a:solidFill>
                  <a:srgbClr val="FF00FF"/>
                </a:solidFill>
                <a:latin typeface="UniversLTStd-Cn"/>
              </a:rPr>
              <a:t>Step 2: Risk Assessment</a:t>
            </a:r>
            <a:endParaRPr lang="en-IN" dirty="0"/>
          </a:p>
        </p:txBody>
      </p:sp>
    </p:spTree>
    <p:extLst>
      <p:ext uri="{BB962C8B-B14F-4D97-AF65-F5344CB8AC3E}">
        <p14:creationId xmlns:p14="http://schemas.microsoft.com/office/powerpoint/2010/main" val="4019812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DF6F-0A91-4A7B-A0EC-3DA56F7AF4EC}"/>
              </a:ext>
            </a:extLst>
          </p:cNvPr>
          <p:cNvSpPr>
            <a:spLocks noGrp="1"/>
          </p:cNvSpPr>
          <p:nvPr>
            <p:ph type="title"/>
          </p:nvPr>
        </p:nvSpPr>
        <p:spPr/>
        <p:txBody>
          <a:bodyPr/>
          <a:lstStyle/>
          <a:p>
            <a:r>
              <a:rPr lang="en-IN" dirty="0"/>
              <a:t>Slope Approximation</a:t>
            </a:r>
          </a:p>
        </p:txBody>
      </p:sp>
      <p:pic>
        <p:nvPicPr>
          <p:cNvPr id="5" name="Content Placeholder 4">
            <a:extLst>
              <a:ext uri="{FF2B5EF4-FFF2-40B4-BE49-F238E27FC236}">
                <a16:creationId xmlns:a16="http://schemas.microsoft.com/office/drawing/2014/main" id="{3BD649A1-43EB-4EB9-8F46-31E5580E06CB}"/>
              </a:ext>
            </a:extLst>
          </p:cNvPr>
          <p:cNvPicPr>
            <a:picLocks noGrp="1" noChangeAspect="1"/>
          </p:cNvPicPr>
          <p:nvPr>
            <p:ph idx="1"/>
          </p:nvPr>
        </p:nvPicPr>
        <p:blipFill>
          <a:blip r:embed="rId2"/>
          <a:stretch>
            <a:fillRect/>
          </a:stretch>
        </p:blipFill>
        <p:spPr>
          <a:xfrm>
            <a:off x="2499405" y="2690423"/>
            <a:ext cx="8155354" cy="3048640"/>
          </a:xfrm>
        </p:spPr>
      </p:pic>
    </p:spTree>
    <p:extLst>
      <p:ext uri="{BB962C8B-B14F-4D97-AF65-F5344CB8AC3E}">
        <p14:creationId xmlns:p14="http://schemas.microsoft.com/office/powerpoint/2010/main" val="13933371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BFD641-B26C-4828-9582-1CEF73D1E892}"/>
              </a:ext>
            </a:extLst>
          </p:cNvPr>
          <p:cNvPicPr>
            <a:picLocks noChangeAspect="1"/>
          </p:cNvPicPr>
          <p:nvPr/>
        </p:nvPicPr>
        <p:blipFill>
          <a:blip r:embed="rId2"/>
          <a:stretch>
            <a:fillRect/>
          </a:stretch>
        </p:blipFill>
        <p:spPr>
          <a:xfrm>
            <a:off x="941900" y="1330914"/>
            <a:ext cx="10308200" cy="3642867"/>
          </a:xfrm>
          <a:prstGeom prst="rect">
            <a:avLst/>
          </a:prstGeom>
        </p:spPr>
      </p:pic>
    </p:spTree>
    <p:extLst>
      <p:ext uri="{BB962C8B-B14F-4D97-AF65-F5344CB8AC3E}">
        <p14:creationId xmlns:p14="http://schemas.microsoft.com/office/powerpoint/2010/main" val="1242440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46A3E7-055C-4621-9FD5-E3104630E0F8}"/>
              </a:ext>
            </a:extLst>
          </p:cNvPr>
          <p:cNvPicPr>
            <a:picLocks noChangeAspect="1"/>
          </p:cNvPicPr>
          <p:nvPr/>
        </p:nvPicPr>
        <p:blipFill>
          <a:blip r:embed="rId2"/>
          <a:stretch>
            <a:fillRect/>
          </a:stretch>
        </p:blipFill>
        <p:spPr>
          <a:xfrm>
            <a:off x="1549757" y="982014"/>
            <a:ext cx="9092485" cy="4893972"/>
          </a:xfrm>
          <a:prstGeom prst="rect">
            <a:avLst/>
          </a:prstGeom>
        </p:spPr>
      </p:pic>
      <p:sp>
        <p:nvSpPr>
          <p:cNvPr id="9" name="Rectangle 8"/>
          <p:cNvSpPr/>
          <p:nvPr/>
        </p:nvSpPr>
        <p:spPr>
          <a:xfrm>
            <a:off x="7888432" y="1854446"/>
            <a:ext cx="3102655" cy="338554"/>
          </a:xfrm>
          <a:prstGeom prst="rect">
            <a:avLst/>
          </a:prstGeom>
        </p:spPr>
        <p:txBody>
          <a:bodyPr wrap="square">
            <a:spAutoFit/>
          </a:bodyPr>
          <a:lstStyle/>
          <a:p>
            <a:r>
              <a:rPr lang="en-IN" sz="1600" dirty="0">
                <a:latin typeface="TimesNewRomanMTStd"/>
              </a:rPr>
              <a:t>(high impact/high likelihood),</a:t>
            </a:r>
            <a:endParaRPr lang="en-IN" sz="1600" dirty="0"/>
          </a:p>
        </p:txBody>
      </p:sp>
      <p:sp>
        <p:nvSpPr>
          <p:cNvPr id="10" name="Rectangle 9"/>
          <p:cNvSpPr/>
          <p:nvPr/>
        </p:nvSpPr>
        <p:spPr>
          <a:xfrm>
            <a:off x="8021012" y="5054846"/>
            <a:ext cx="2621230" cy="338554"/>
          </a:xfrm>
          <a:prstGeom prst="rect">
            <a:avLst/>
          </a:prstGeom>
        </p:spPr>
        <p:txBody>
          <a:bodyPr wrap="none">
            <a:spAutoFit/>
          </a:bodyPr>
          <a:lstStyle/>
          <a:p>
            <a:r>
              <a:rPr lang="en-IN" sz="1600" dirty="0">
                <a:latin typeface="TimesNewRomanMTStd"/>
              </a:rPr>
              <a:t>(low impact/low likelihood).</a:t>
            </a:r>
            <a:endParaRPr lang="en-IN" sz="1600" dirty="0"/>
          </a:p>
        </p:txBody>
      </p:sp>
    </p:spTree>
    <p:extLst>
      <p:ext uri="{BB962C8B-B14F-4D97-AF65-F5344CB8AC3E}">
        <p14:creationId xmlns:p14="http://schemas.microsoft.com/office/powerpoint/2010/main" val="36206916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F10AD2-1E0D-4717-926C-C361FE650359}"/>
              </a:ext>
            </a:extLst>
          </p:cNvPr>
          <p:cNvPicPr>
            <a:picLocks noChangeAspect="1"/>
          </p:cNvPicPr>
          <p:nvPr/>
        </p:nvPicPr>
        <p:blipFill>
          <a:blip r:embed="rId2"/>
          <a:stretch>
            <a:fillRect/>
          </a:stretch>
        </p:blipFill>
        <p:spPr>
          <a:xfrm>
            <a:off x="1251202" y="2739379"/>
            <a:ext cx="9990306" cy="3516225"/>
          </a:xfrm>
          <a:prstGeom prst="rect">
            <a:avLst/>
          </a:prstGeom>
        </p:spPr>
      </p:pic>
      <p:sp>
        <p:nvSpPr>
          <p:cNvPr id="2" name="Rectangle 1"/>
          <p:cNvSpPr/>
          <p:nvPr/>
        </p:nvSpPr>
        <p:spPr>
          <a:xfrm>
            <a:off x="1251202" y="671048"/>
            <a:ext cx="9990306" cy="1569660"/>
          </a:xfrm>
          <a:prstGeom prst="rect">
            <a:avLst/>
          </a:prstGeom>
        </p:spPr>
        <p:txBody>
          <a:bodyPr wrap="square">
            <a:spAutoFit/>
          </a:bodyPr>
          <a:lstStyle/>
          <a:p>
            <a:r>
              <a:rPr lang="en-IN" sz="2400" dirty="0">
                <a:solidFill>
                  <a:srgbClr val="FF00FF"/>
                </a:solidFill>
              </a:rPr>
              <a:t>Step 3: Risk Response </a:t>
            </a:r>
            <a:r>
              <a:rPr lang="en-IN" sz="2400" dirty="0" smtClean="0">
                <a:solidFill>
                  <a:srgbClr val="FF00FF"/>
                </a:solidFill>
              </a:rPr>
              <a:t>Development - </a:t>
            </a:r>
            <a:r>
              <a:rPr lang="en-IN" sz="2400" dirty="0"/>
              <a:t>When a risk event is identified and assessed, a decision must be made </a:t>
            </a:r>
            <a:r>
              <a:rPr lang="en-IN" sz="2400" dirty="0" smtClean="0"/>
              <a:t>concerning which </a:t>
            </a:r>
            <a:r>
              <a:rPr lang="en-IN" sz="2400" dirty="0"/>
              <a:t>response is appropriate for the specific event. Responses to risk can be </a:t>
            </a:r>
            <a:r>
              <a:rPr lang="en-IN" sz="2400" dirty="0" smtClean="0"/>
              <a:t>classified as </a:t>
            </a:r>
            <a:r>
              <a:rPr lang="en-IN" sz="2400" dirty="0"/>
              <a:t>mitigating, avoiding, transferring, sharing, or retaining.</a:t>
            </a:r>
          </a:p>
        </p:txBody>
      </p:sp>
    </p:spTree>
    <p:extLst>
      <p:ext uri="{BB962C8B-B14F-4D97-AF65-F5344CB8AC3E}">
        <p14:creationId xmlns:p14="http://schemas.microsoft.com/office/powerpoint/2010/main" val="1567728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4472" y="537710"/>
            <a:ext cx="4415248" cy="523220"/>
          </a:xfrm>
          <a:prstGeom prst="rect">
            <a:avLst/>
          </a:prstGeom>
        </p:spPr>
        <p:txBody>
          <a:bodyPr wrap="none">
            <a:spAutoFit/>
          </a:bodyPr>
          <a:lstStyle/>
          <a:p>
            <a:r>
              <a:rPr lang="en-IN" sz="2800" dirty="0">
                <a:solidFill>
                  <a:srgbClr val="FF00FF"/>
                </a:solidFill>
              </a:rPr>
              <a:t>Step 4: Risk Response Control</a:t>
            </a:r>
            <a:endParaRPr lang="en-IN" sz="2800" dirty="0"/>
          </a:p>
        </p:txBody>
      </p:sp>
      <p:sp>
        <p:nvSpPr>
          <p:cNvPr id="3" name="Rectangle 2"/>
          <p:cNvSpPr/>
          <p:nvPr/>
        </p:nvSpPr>
        <p:spPr>
          <a:xfrm>
            <a:off x="695560" y="1272802"/>
            <a:ext cx="10697864" cy="4524315"/>
          </a:xfrm>
          <a:prstGeom prst="rect">
            <a:avLst/>
          </a:prstGeom>
        </p:spPr>
        <p:txBody>
          <a:bodyPr wrap="square">
            <a:spAutoFit/>
          </a:bodyPr>
          <a:lstStyle/>
          <a:p>
            <a:pPr marL="285750" indent="-285750" algn="just">
              <a:buFont typeface="Arial" panose="020B0604020202020204" pitchFamily="34" charset="0"/>
              <a:buChar char="•"/>
            </a:pPr>
            <a:r>
              <a:rPr lang="en-IN" sz="2400" dirty="0"/>
              <a:t>Typically the results of the first three steps of the risk management process </a:t>
            </a:r>
            <a:r>
              <a:rPr lang="en-IN" sz="2400" dirty="0" smtClean="0"/>
              <a:t>are summarized </a:t>
            </a:r>
            <a:r>
              <a:rPr lang="en-IN" sz="2400" dirty="0"/>
              <a:t>in a formal document often called the risk </a:t>
            </a:r>
            <a:r>
              <a:rPr lang="en-IN" sz="2400" dirty="0" smtClean="0"/>
              <a:t>register.</a:t>
            </a:r>
          </a:p>
          <a:p>
            <a:pPr marL="285750" indent="-285750" algn="just">
              <a:buFont typeface="Arial" panose="020B0604020202020204" pitchFamily="34" charset="0"/>
              <a:buChar char="•"/>
            </a:pPr>
            <a:r>
              <a:rPr lang="en-IN" sz="2400" dirty="0" smtClean="0"/>
              <a:t>A </a:t>
            </a:r>
            <a:r>
              <a:rPr lang="en-IN" sz="2400" b="1" dirty="0"/>
              <a:t>risk register </a:t>
            </a:r>
            <a:r>
              <a:rPr lang="en-IN" sz="2400" dirty="0" smtClean="0"/>
              <a:t>details all </a:t>
            </a:r>
            <a:r>
              <a:rPr lang="en-IN" sz="2400" dirty="0"/>
              <a:t>identified risks, including descriptions, category, and probability of </a:t>
            </a:r>
            <a:r>
              <a:rPr lang="en-IN" sz="2400" dirty="0" smtClean="0"/>
              <a:t>occurring, impact</a:t>
            </a:r>
            <a:r>
              <a:rPr lang="en-IN" sz="2400" dirty="0"/>
              <a:t>, responses, contingency plans, owners, and current status. The </a:t>
            </a:r>
            <a:r>
              <a:rPr lang="en-IN" sz="2400" dirty="0" smtClean="0"/>
              <a:t>register is </a:t>
            </a:r>
            <a:r>
              <a:rPr lang="en-IN" sz="2400" dirty="0"/>
              <a:t>the backbone for the last step in the risk management process: risk control. </a:t>
            </a:r>
            <a:r>
              <a:rPr lang="en-IN" sz="2400" dirty="0" smtClean="0"/>
              <a:t>Risk control </a:t>
            </a:r>
            <a:r>
              <a:rPr lang="en-IN" sz="2400" dirty="0"/>
              <a:t>involves executing the risk response strategy, monitoring triggering </a:t>
            </a:r>
            <a:r>
              <a:rPr lang="en-IN" sz="2400" dirty="0" smtClean="0"/>
              <a:t>events, initiating </a:t>
            </a:r>
            <a:r>
              <a:rPr lang="en-IN" sz="2400" dirty="0"/>
              <a:t>contingency plans, and watching for new risks. Establishing a </a:t>
            </a:r>
            <a:r>
              <a:rPr lang="en-IN" sz="2400" dirty="0" smtClean="0"/>
              <a:t>change management </a:t>
            </a:r>
            <a:r>
              <a:rPr lang="en-IN" sz="2400" dirty="0"/>
              <a:t>system to deal with events that require formal changes in the </a:t>
            </a:r>
            <a:r>
              <a:rPr lang="en-IN" sz="2400" dirty="0" smtClean="0"/>
              <a:t>scope, budget</a:t>
            </a:r>
            <a:r>
              <a:rPr lang="en-IN" sz="2400" dirty="0"/>
              <a:t>, and/or schedule of the project is an essential element of risk </a:t>
            </a:r>
            <a:r>
              <a:rPr lang="en-IN" sz="2400" dirty="0" smtClean="0"/>
              <a:t>control.</a:t>
            </a:r>
          </a:p>
          <a:p>
            <a:pPr marL="285750" indent="-285750" algn="just">
              <a:buFont typeface="Arial" panose="020B0604020202020204" pitchFamily="34" charset="0"/>
              <a:buChar char="•"/>
            </a:pPr>
            <a:r>
              <a:rPr lang="en-IN" sz="2400" dirty="0" smtClean="0"/>
              <a:t>Project </a:t>
            </a:r>
            <a:r>
              <a:rPr lang="en-IN" sz="2400" dirty="0"/>
              <a:t>managers need to monitor risks just like they track project </a:t>
            </a:r>
            <a:r>
              <a:rPr lang="en-IN" sz="2400" dirty="0" smtClean="0"/>
              <a:t>progress.</a:t>
            </a:r>
          </a:p>
          <a:p>
            <a:pPr marL="285750" indent="-285750" algn="just">
              <a:buFont typeface="Arial" panose="020B0604020202020204" pitchFamily="34" charset="0"/>
              <a:buChar char="•"/>
            </a:pPr>
            <a:r>
              <a:rPr lang="en-IN" sz="2400" dirty="0" smtClean="0"/>
              <a:t>Risk </a:t>
            </a:r>
            <a:r>
              <a:rPr lang="en-IN" sz="2400" dirty="0"/>
              <a:t>assessment and updating needs to be part of every status meeting </a:t>
            </a:r>
            <a:r>
              <a:rPr lang="en-IN" sz="2400" dirty="0" smtClean="0"/>
              <a:t>and </a:t>
            </a:r>
            <a:r>
              <a:rPr lang="en-IN" sz="2400" dirty="0"/>
              <a:t>progress report system.</a:t>
            </a:r>
          </a:p>
        </p:txBody>
      </p:sp>
    </p:spTree>
    <p:extLst>
      <p:ext uri="{BB962C8B-B14F-4D97-AF65-F5344CB8AC3E}">
        <p14:creationId xmlns:p14="http://schemas.microsoft.com/office/powerpoint/2010/main" val="2606430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85B4-79A2-4615-968C-A48E29E9B22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F35A04-5C67-4DDD-88FE-7707077BBF30}"/>
              </a:ext>
            </a:extLst>
          </p:cNvPr>
          <p:cNvPicPr>
            <a:picLocks noGrp="1" noChangeAspect="1"/>
          </p:cNvPicPr>
          <p:nvPr>
            <p:ph idx="1"/>
          </p:nvPr>
        </p:nvPicPr>
        <p:blipFill>
          <a:blip r:embed="rId2"/>
          <a:stretch>
            <a:fillRect/>
          </a:stretch>
        </p:blipFill>
        <p:spPr>
          <a:xfrm>
            <a:off x="2240640" y="2530701"/>
            <a:ext cx="8050255" cy="3112110"/>
          </a:xfrm>
        </p:spPr>
      </p:pic>
    </p:spTree>
    <p:extLst>
      <p:ext uri="{BB962C8B-B14F-4D97-AF65-F5344CB8AC3E}">
        <p14:creationId xmlns:p14="http://schemas.microsoft.com/office/powerpoint/2010/main" val="63875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138" y="615463"/>
            <a:ext cx="10673862" cy="5262979"/>
          </a:xfrm>
          <a:prstGeom prst="rect">
            <a:avLst/>
          </a:prstGeom>
        </p:spPr>
        <p:txBody>
          <a:bodyPr wrap="square">
            <a:spAutoFit/>
          </a:bodyPr>
          <a:lstStyle/>
          <a:p>
            <a:r>
              <a:rPr lang="en-IN" sz="2800" b="1" dirty="0"/>
              <a:t>Direct </a:t>
            </a:r>
            <a:r>
              <a:rPr lang="en-IN" sz="2800" b="1" dirty="0" smtClean="0"/>
              <a:t>Cost</a:t>
            </a:r>
          </a:p>
          <a:p>
            <a:pPr algn="just"/>
            <a:r>
              <a:rPr lang="en-IN" sz="2800" dirty="0" smtClean="0"/>
              <a:t>This </a:t>
            </a:r>
            <a:r>
              <a:rPr lang="en-IN" sz="2800" dirty="0"/>
              <a:t>cost is directly dependent upon the amount of resources involved in the execution of </a:t>
            </a:r>
            <a:r>
              <a:rPr lang="en-IN" sz="2800" dirty="0" smtClean="0"/>
              <a:t>the individual </a:t>
            </a:r>
            <a:r>
              <a:rPr lang="en-IN" sz="2800" dirty="0"/>
              <a:t>activities. This is the cost of the materials, equipment and labour required to </a:t>
            </a:r>
            <a:r>
              <a:rPr lang="en-IN" sz="2800" dirty="0" smtClean="0"/>
              <a:t>perform the </a:t>
            </a:r>
            <a:r>
              <a:rPr lang="en-IN" sz="2800" dirty="0"/>
              <a:t>activity. If the activity is performed by a subcontractor, the price of the subcontract will be </a:t>
            </a:r>
            <a:r>
              <a:rPr lang="en-IN" sz="2800" dirty="0" smtClean="0"/>
              <a:t>the activity </a:t>
            </a:r>
            <a:r>
              <a:rPr lang="en-IN" sz="2800" dirty="0"/>
              <a:t>direct cost. </a:t>
            </a:r>
          </a:p>
          <a:p>
            <a:pPr algn="just"/>
            <a:r>
              <a:rPr lang="en-IN" sz="2800" dirty="0" smtClean="0"/>
              <a:t>The </a:t>
            </a:r>
            <a:r>
              <a:rPr lang="en-IN" sz="2800" dirty="0"/>
              <a:t>activity duration can be varied by varying the cost. Point N, </a:t>
            </a:r>
            <a:r>
              <a:rPr lang="en-IN" sz="2800" dirty="0" smtClean="0"/>
              <a:t>‘</a:t>
            </a:r>
            <a:r>
              <a:rPr lang="en-IN" sz="2800" dirty="0"/>
              <a:t>normal point</a:t>
            </a:r>
            <a:r>
              <a:rPr lang="en-IN" sz="2800" dirty="0" smtClean="0"/>
              <a:t>’ corresponds </a:t>
            </a:r>
            <a:r>
              <a:rPr lang="en-IN" sz="2800" dirty="0"/>
              <a:t>to the normal activity time. If the duration is further increased, the decrease in cost </a:t>
            </a:r>
            <a:r>
              <a:rPr lang="en-IN" sz="2800" dirty="0" smtClean="0"/>
              <a:t>is insignificant</a:t>
            </a:r>
            <a:r>
              <a:rPr lang="en-IN" sz="2800" dirty="0"/>
              <a:t>, </a:t>
            </a:r>
            <a:r>
              <a:rPr lang="en-IN" sz="2800" dirty="0" smtClean="0"/>
              <a:t>as </a:t>
            </a:r>
            <a:r>
              <a:rPr lang="en-IN" sz="2800" dirty="0"/>
              <a:t>the activity is compressed, the direct cost goes on increasing. If it is </a:t>
            </a:r>
            <a:r>
              <a:rPr lang="en-IN" sz="2800" dirty="0" smtClean="0"/>
              <a:t>compressed beyond </a:t>
            </a:r>
            <a:r>
              <a:rPr lang="en-IN" sz="2800" dirty="0"/>
              <a:t>C, the cost increases very rapidly for insignificant change in the activity duration. </a:t>
            </a:r>
            <a:r>
              <a:rPr lang="en-IN" sz="2800" dirty="0" smtClean="0"/>
              <a:t>This point </a:t>
            </a:r>
            <a:r>
              <a:rPr lang="en-IN" sz="2800" dirty="0"/>
              <a:t>is called ‘</a:t>
            </a:r>
            <a:r>
              <a:rPr lang="en-IN" sz="2800" dirty="0">
                <a:solidFill>
                  <a:srgbClr val="FF0000"/>
                </a:solidFill>
              </a:rPr>
              <a:t>crash point</a:t>
            </a:r>
            <a:r>
              <a:rPr lang="en-IN" sz="2800" dirty="0"/>
              <a:t>’. </a:t>
            </a:r>
            <a:endParaRPr lang="en-IN" sz="2800" dirty="0" smtClean="0"/>
          </a:p>
        </p:txBody>
      </p:sp>
    </p:spTree>
    <p:extLst>
      <p:ext uri="{BB962C8B-B14F-4D97-AF65-F5344CB8AC3E}">
        <p14:creationId xmlns:p14="http://schemas.microsoft.com/office/powerpoint/2010/main" val="386321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0923" y="1090247"/>
            <a:ext cx="10111154" cy="4832092"/>
          </a:xfrm>
          <a:prstGeom prst="rect">
            <a:avLst/>
          </a:prstGeom>
        </p:spPr>
        <p:txBody>
          <a:bodyPr wrap="square">
            <a:spAutoFit/>
          </a:bodyPr>
          <a:lstStyle/>
          <a:p>
            <a:r>
              <a:rPr lang="en-IN" sz="2800" b="1" dirty="0"/>
              <a:t>Indirect </a:t>
            </a:r>
            <a:r>
              <a:rPr lang="en-IN" sz="2800" b="1" dirty="0" smtClean="0"/>
              <a:t>Cost</a:t>
            </a:r>
          </a:p>
          <a:p>
            <a:r>
              <a:rPr lang="en-IN" sz="2800" dirty="0" smtClean="0"/>
              <a:t>Project </a:t>
            </a:r>
            <a:r>
              <a:rPr lang="en-IN" sz="2800" dirty="0"/>
              <a:t>indirect cost can further be sub-divided into two parts: fixed indirect cost and </a:t>
            </a:r>
            <a:r>
              <a:rPr lang="en-IN" sz="2800" dirty="0" smtClean="0"/>
              <a:t>variable indirect cost</a:t>
            </a:r>
            <a:r>
              <a:rPr lang="en-IN" sz="2800" dirty="0"/>
              <a:t>.</a:t>
            </a:r>
            <a:endParaRPr lang="en-IN" sz="2800" dirty="0" smtClean="0"/>
          </a:p>
          <a:p>
            <a:endParaRPr lang="en-IN" sz="2800" dirty="0"/>
          </a:p>
          <a:p>
            <a:r>
              <a:rPr lang="en-IN" sz="2800" dirty="0" smtClean="0"/>
              <a:t>The </a:t>
            </a:r>
            <a:r>
              <a:rPr lang="en-IN" sz="2800" dirty="0">
                <a:solidFill>
                  <a:srgbClr val="FF0000"/>
                </a:solidFill>
              </a:rPr>
              <a:t>fixed indirect cost </a:t>
            </a:r>
            <a:r>
              <a:rPr lang="en-IN" sz="2800" dirty="0"/>
              <a:t>is due to the general and administrative expenses, </a:t>
            </a:r>
            <a:r>
              <a:rPr lang="en-IN" sz="2800" dirty="0" smtClean="0"/>
              <a:t>licence fee</a:t>
            </a:r>
            <a:r>
              <a:rPr lang="en-IN" sz="2800" dirty="0"/>
              <a:t>, insurance cost and taxes and does not depend upon the progress of the project. </a:t>
            </a:r>
            <a:endParaRPr lang="en-IN" sz="2800" dirty="0" smtClean="0"/>
          </a:p>
          <a:p>
            <a:r>
              <a:rPr lang="en-IN" sz="2800" dirty="0" smtClean="0"/>
              <a:t>The </a:t>
            </a:r>
            <a:r>
              <a:rPr lang="en-IN" sz="2800" dirty="0" smtClean="0">
                <a:solidFill>
                  <a:srgbClr val="FF0000"/>
                </a:solidFill>
              </a:rPr>
              <a:t>variable indirect </a:t>
            </a:r>
            <a:r>
              <a:rPr lang="en-IN" sz="2800" dirty="0">
                <a:solidFill>
                  <a:srgbClr val="FF0000"/>
                </a:solidFill>
              </a:rPr>
              <a:t>cost </a:t>
            </a:r>
            <a:r>
              <a:rPr lang="en-IN" sz="2800" dirty="0"/>
              <a:t>depends upon the time consumed by the project and consists of overhead expenditure</a:t>
            </a:r>
            <a:r>
              <a:rPr lang="en-IN" sz="2800" dirty="0" smtClean="0"/>
              <a:t>, supervision</a:t>
            </a:r>
            <a:r>
              <a:rPr lang="en-IN" sz="2800" dirty="0"/>
              <a:t>, interest on capital and depreciation, penalty for delays (if any), </a:t>
            </a:r>
            <a:r>
              <a:rPr lang="en-IN" sz="2800" dirty="0" smtClean="0"/>
              <a:t>etc. </a:t>
            </a:r>
          </a:p>
          <a:p>
            <a:r>
              <a:rPr lang="en-IN" sz="2800" dirty="0" smtClean="0"/>
              <a:t>It </a:t>
            </a:r>
            <a:r>
              <a:rPr lang="en-IN" sz="2800" dirty="0"/>
              <a:t>is assumed </a:t>
            </a:r>
            <a:r>
              <a:rPr lang="en-IN" sz="2800" dirty="0" smtClean="0"/>
              <a:t>that the </a:t>
            </a:r>
            <a:r>
              <a:rPr lang="en-IN" sz="2800" dirty="0">
                <a:solidFill>
                  <a:srgbClr val="FF0000"/>
                </a:solidFill>
              </a:rPr>
              <a:t>indirect cost increases linearly with </a:t>
            </a:r>
            <a:r>
              <a:rPr lang="en-IN" sz="2800" dirty="0" smtClean="0">
                <a:solidFill>
                  <a:srgbClr val="FF0000"/>
                </a:solidFill>
              </a:rPr>
              <a:t>time</a:t>
            </a:r>
            <a:r>
              <a:rPr lang="en-IN" sz="2800" dirty="0" smtClean="0"/>
              <a:t>.</a:t>
            </a:r>
            <a:endParaRPr lang="en-IN" sz="2800" dirty="0"/>
          </a:p>
        </p:txBody>
      </p:sp>
    </p:spTree>
    <p:extLst>
      <p:ext uri="{BB962C8B-B14F-4D97-AF65-F5344CB8AC3E}">
        <p14:creationId xmlns:p14="http://schemas.microsoft.com/office/powerpoint/2010/main" val="426117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4705" y="895210"/>
            <a:ext cx="6150626" cy="697722"/>
          </a:xfrm>
          <a:prstGeom prst="rect">
            <a:avLst/>
          </a:prstGeom>
        </p:spPr>
      </p:pic>
      <p:pic>
        <p:nvPicPr>
          <p:cNvPr id="3" name="Picture 2"/>
          <p:cNvPicPr>
            <a:picLocks noChangeAspect="1"/>
          </p:cNvPicPr>
          <p:nvPr/>
        </p:nvPicPr>
        <p:blipFill>
          <a:blip r:embed="rId3"/>
          <a:stretch>
            <a:fillRect/>
          </a:stretch>
        </p:blipFill>
        <p:spPr>
          <a:xfrm>
            <a:off x="1082040" y="1592932"/>
            <a:ext cx="6513291" cy="3988561"/>
          </a:xfrm>
          <a:prstGeom prst="rect">
            <a:avLst/>
          </a:prstGeom>
        </p:spPr>
      </p:pic>
    </p:spTree>
    <p:extLst>
      <p:ext uri="{BB962C8B-B14F-4D97-AF65-F5344CB8AC3E}">
        <p14:creationId xmlns:p14="http://schemas.microsoft.com/office/powerpoint/2010/main" val="125185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485EA-3E36-48C9-9159-67B1429627F1}"/>
              </a:ext>
            </a:extLst>
          </p:cNvPr>
          <p:cNvSpPr>
            <a:spLocks noGrp="1"/>
          </p:cNvSpPr>
          <p:nvPr>
            <p:ph type="title" idx="4294967295"/>
          </p:nvPr>
        </p:nvSpPr>
        <p:spPr>
          <a:xfrm>
            <a:off x="1164723" y="862348"/>
            <a:ext cx="9601200" cy="677862"/>
          </a:xfrm>
        </p:spPr>
        <p:txBody>
          <a:bodyPr>
            <a:normAutofit fontScale="90000"/>
          </a:bodyPr>
          <a:lstStyle/>
          <a:p>
            <a:r>
              <a:rPr lang="en-IN" dirty="0"/>
              <a:t>Crashing the Network</a:t>
            </a:r>
          </a:p>
        </p:txBody>
      </p:sp>
      <p:pic>
        <p:nvPicPr>
          <p:cNvPr id="5" name="Content Placeholder 4">
            <a:extLst>
              <a:ext uri="{FF2B5EF4-FFF2-40B4-BE49-F238E27FC236}">
                <a16:creationId xmlns:a16="http://schemas.microsoft.com/office/drawing/2014/main" id="{03E34509-10C7-4F4F-BE37-6DB9D290804F}"/>
              </a:ext>
            </a:extLst>
          </p:cNvPr>
          <p:cNvPicPr>
            <a:picLocks noGrp="1" noChangeAspect="1"/>
          </p:cNvPicPr>
          <p:nvPr>
            <p:ph idx="4294967295"/>
          </p:nvPr>
        </p:nvPicPr>
        <p:blipFill>
          <a:blip r:embed="rId2"/>
          <a:stretch>
            <a:fillRect/>
          </a:stretch>
        </p:blipFill>
        <p:spPr>
          <a:xfrm>
            <a:off x="1780673" y="1660525"/>
            <a:ext cx="8985250" cy="4214813"/>
          </a:xfrm>
        </p:spPr>
      </p:pic>
    </p:spTree>
    <p:extLst>
      <p:ext uri="{BB962C8B-B14F-4D97-AF65-F5344CB8AC3E}">
        <p14:creationId xmlns:p14="http://schemas.microsoft.com/office/powerpoint/2010/main" val="1129000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0E6B80A79E240A05CFB74110C2CC1" ma:contentTypeVersion="3" ma:contentTypeDescription="Create a new document." ma:contentTypeScope="" ma:versionID="2d33e2b3f2d82962eecf0e6039a3132f">
  <xsd:schema xmlns:xsd="http://www.w3.org/2001/XMLSchema" xmlns:xs="http://www.w3.org/2001/XMLSchema" xmlns:p="http://schemas.microsoft.com/office/2006/metadata/properties" xmlns:ns2="c4c2276c-f608-46ba-be43-9ad7284fd5ef" targetNamespace="http://schemas.microsoft.com/office/2006/metadata/properties" ma:root="true" ma:fieldsID="ff49905908407efc39b02fdd4b99ad67" ns2:_="">
    <xsd:import namespace="c4c2276c-f608-46ba-be43-9ad7284fd5e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2276c-f608-46ba-be43-9ad7284fd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FC4293-B1E7-444B-A5A7-94C374B0F560}"/>
</file>

<file path=customXml/itemProps2.xml><?xml version="1.0" encoding="utf-8"?>
<ds:datastoreItem xmlns:ds="http://schemas.openxmlformats.org/officeDocument/2006/customXml" ds:itemID="{0109617E-A906-45E3-8AA7-F7D265C5FC61}"/>
</file>

<file path=customXml/itemProps3.xml><?xml version="1.0" encoding="utf-8"?>
<ds:datastoreItem xmlns:ds="http://schemas.openxmlformats.org/officeDocument/2006/customXml" ds:itemID="{B764CE8B-FACE-429B-BF90-BBFF7F53D0D8}"/>
</file>

<file path=docProps/app.xml><?xml version="1.0" encoding="utf-8"?>
<Properties xmlns="http://schemas.openxmlformats.org/officeDocument/2006/extended-properties" xmlns:vt="http://schemas.openxmlformats.org/officeDocument/2006/docPropsVTypes">
  <Template>Organic</Template>
  <TotalTime>1292</TotalTime>
  <Words>1504</Words>
  <Application>Microsoft Office PowerPoint</Application>
  <PresentationFormat>Widescreen</PresentationFormat>
  <Paragraphs>102</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Garamond</vt:lpstr>
      <vt:lpstr>LiberationSerif</vt:lpstr>
      <vt:lpstr>LiberationSerif-Bold</vt:lpstr>
      <vt:lpstr>StoneSansITCTTBold</vt:lpstr>
      <vt:lpstr>Times New Roman</vt:lpstr>
      <vt:lpstr>TimesNewRomanMTStd</vt:lpstr>
      <vt:lpstr>TimesNewRomanMTStd-Italic</vt:lpstr>
      <vt:lpstr>UniversLTStd-Cn</vt:lpstr>
      <vt:lpstr>Organic</vt:lpstr>
      <vt:lpstr>Module 4</vt:lpstr>
      <vt:lpstr>Contents</vt:lpstr>
      <vt:lpstr>Crashing project time</vt:lpstr>
      <vt:lpstr>Slope Approximation</vt:lpstr>
      <vt:lpstr>PowerPoint Presentation</vt:lpstr>
      <vt:lpstr>PowerPoint Presentation</vt:lpstr>
      <vt:lpstr>PowerPoint Presentation</vt:lpstr>
      <vt:lpstr>PowerPoint Presentation</vt:lpstr>
      <vt:lpstr>Crashing the Network</vt:lpstr>
      <vt:lpstr>PowerPoint Presentation</vt:lpstr>
      <vt:lpstr>PowerPoint Presentation</vt:lpstr>
      <vt:lpstr>PowerPoint Presentation</vt:lpstr>
      <vt:lpstr>PowerPoint Presentation</vt:lpstr>
      <vt:lpstr>PowerPoint Presentation</vt:lpstr>
      <vt:lpstr>All activities fully crashed</vt:lpstr>
      <vt:lpstr>PowerPoint Presentation</vt:lpstr>
      <vt:lpstr>Resource loading and levelling</vt:lpstr>
      <vt:lpstr>Types of Resource Scheduling</vt:lpstr>
      <vt:lpstr>PowerPoint Presentation</vt:lpstr>
      <vt:lpstr>PowerPoint Presentation</vt:lpstr>
      <vt:lpstr>PowerPoint Presentation</vt:lpstr>
      <vt:lpstr>PowerPoint Presentation</vt:lpstr>
      <vt:lpstr>Goldratt's critical chain</vt:lpstr>
      <vt:lpstr>PowerPoint Presentation</vt:lpstr>
      <vt:lpstr>Time Estimates</vt:lpstr>
      <vt:lpstr>PowerPoint Presentation</vt:lpstr>
      <vt:lpstr>PowerPoint Presentation</vt:lpstr>
      <vt:lpstr>Project Stakeholders and Communication plan</vt:lpstr>
      <vt:lpstr>PowerPoint Presentation</vt:lpstr>
      <vt:lpstr>PowerPoint Presentation</vt:lpstr>
      <vt:lpstr>PowerPoint Presentation</vt:lpstr>
      <vt:lpstr>Risk Management In Projects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Trupti Markose</dc:creator>
  <cp:lastModifiedBy>Trupti Markose</cp:lastModifiedBy>
  <cp:revision>66</cp:revision>
  <dcterms:created xsi:type="dcterms:W3CDTF">2020-02-25T11:31:38Z</dcterms:created>
  <dcterms:modified xsi:type="dcterms:W3CDTF">2022-11-09T06:25:06Z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0x0101001320E6B80A79E240A05CFB74110C2CC1</vt:lpwstr>
  </property>
</Properties>
</file>