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6"/>
  </p:notesMasterIdLst>
  <p:sldIdLst>
    <p:sldId id="256" r:id="rId5"/>
    <p:sldId id="257" r:id="rId6"/>
    <p:sldId id="259" r:id="rId7"/>
    <p:sldId id="260" r:id="rId8"/>
    <p:sldId id="261" r:id="rId9"/>
    <p:sldId id="262" r:id="rId10"/>
    <p:sldId id="263" r:id="rId11"/>
    <p:sldId id="264" r:id="rId12"/>
    <p:sldId id="265" r:id="rId13"/>
    <p:sldId id="266" r:id="rId14"/>
    <p:sldId id="267" r:id="rId15"/>
    <p:sldId id="268" r:id="rId16"/>
    <p:sldId id="269" r:id="rId17"/>
    <p:sldId id="258" r:id="rId18"/>
    <p:sldId id="270" r:id="rId19"/>
    <p:sldId id="271" r:id="rId20"/>
    <p:sldId id="272" r:id="rId21"/>
    <p:sldId id="276" r:id="rId22"/>
    <p:sldId id="273" r:id="rId23"/>
    <p:sldId id="274" r:id="rId24"/>
    <p:sldId id="275" r:id="rId25"/>
    <p:sldId id="277"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BD75A8-AE02-4BF1-929F-7907711E0D38}" v="6" dt="2020-11-29T12:16:30.203"/>
    <p1510:client id="{F5BF26B9-0CDE-48A3-9D71-AD041EC2DF95}" v="2" dt="2020-11-29T06:40:05.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44" autoAdjust="0"/>
    <p:restoredTop sz="94660"/>
  </p:normalViewPr>
  <p:slideViewPr>
    <p:cSldViewPr snapToGrid="0">
      <p:cViewPr varScale="1">
        <p:scale>
          <a:sx n="40" d="100"/>
          <a:sy n="40" d="100"/>
        </p:scale>
        <p:origin x="53" y="9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t Deshpande - 60012170043" userId="S::rajat.deshpande@svkmmumbai.onmicrosoft.com::146f0339-a50f-4813-acab-71cefc121835" providerId="AD" clId="Web-{F5BF26B9-0CDE-48A3-9D71-AD041EC2DF95}"/>
    <pc:docChg chg="modSld">
      <pc:chgData name="Rajat Deshpande - 60012170043" userId="S::rajat.deshpande@svkmmumbai.onmicrosoft.com::146f0339-a50f-4813-acab-71cefc121835" providerId="AD" clId="Web-{F5BF26B9-0CDE-48A3-9D71-AD041EC2DF95}" dt="2020-11-29T06:40:05.834" v="1" actId="1076"/>
      <pc:docMkLst>
        <pc:docMk/>
      </pc:docMkLst>
      <pc:sldChg chg="modSp">
        <pc:chgData name="Rajat Deshpande - 60012170043" userId="S::rajat.deshpande@svkmmumbai.onmicrosoft.com::146f0339-a50f-4813-acab-71cefc121835" providerId="AD" clId="Web-{F5BF26B9-0CDE-48A3-9D71-AD041EC2DF95}" dt="2020-11-29T06:40:05.834" v="1" actId="1076"/>
        <pc:sldMkLst>
          <pc:docMk/>
          <pc:sldMk cId="1989486874" sldId="259"/>
        </pc:sldMkLst>
        <pc:picChg chg="mod">
          <ac:chgData name="Rajat Deshpande - 60012170043" userId="S::rajat.deshpande@svkmmumbai.onmicrosoft.com::146f0339-a50f-4813-acab-71cefc121835" providerId="AD" clId="Web-{F5BF26B9-0CDE-48A3-9D71-AD041EC2DF95}" dt="2020-11-29T06:40:05.834" v="1" actId="1076"/>
          <ac:picMkLst>
            <pc:docMk/>
            <pc:sldMk cId="1989486874" sldId="259"/>
            <ac:picMk id="5" creationId="{00000000-0000-0000-0000-000000000000}"/>
          </ac:picMkLst>
        </pc:picChg>
      </pc:sldChg>
    </pc:docChg>
  </pc:docChgLst>
  <pc:docChgLst>
    <pc:chgData name="Rajat Deshpande - 60012170043" userId="S::rajat.deshpande@svkmmumbai.onmicrosoft.com::146f0339-a50f-4813-acab-71cefc121835" providerId="AD" clId="Web-{27BD75A8-AE02-4BF1-929F-7907711E0D38}"/>
    <pc:docChg chg="modSld">
      <pc:chgData name="Rajat Deshpande - 60012170043" userId="S::rajat.deshpande@svkmmumbai.onmicrosoft.com::146f0339-a50f-4813-acab-71cefc121835" providerId="AD" clId="Web-{27BD75A8-AE02-4BF1-929F-7907711E0D38}" dt="2020-11-29T12:16:30.203" v="5" actId="20577"/>
      <pc:docMkLst>
        <pc:docMk/>
      </pc:docMkLst>
      <pc:sldChg chg="modSp">
        <pc:chgData name="Rajat Deshpande - 60012170043" userId="S::rajat.deshpande@svkmmumbai.onmicrosoft.com::146f0339-a50f-4813-acab-71cefc121835" providerId="AD" clId="Web-{27BD75A8-AE02-4BF1-929F-7907711E0D38}" dt="2020-11-29T10:00:34.434" v="0" actId="1076"/>
        <pc:sldMkLst>
          <pc:docMk/>
          <pc:sldMk cId="2827641972" sldId="267"/>
        </pc:sldMkLst>
        <pc:picChg chg="mod">
          <ac:chgData name="Rajat Deshpande - 60012170043" userId="S::rajat.deshpande@svkmmumbai.onmicrosoft.com::146f0339-a50f-4813-acab-71cefc121835" providerId="AD" clId="Web-{27BD75A8-AE02-4BF1-929F-7907711E0D38}" dt="2020-11-29T10:00:34.434" v="0" actId="1076"/>
          <ac:picMkLst>
            <pc:docMk/>
            <pc:sldMk cId="2827641972" sldId="267"/>
            <ac:picMk id="2" creationId="{00000000-0000-0000-0000-000000000000}"/>
          </ac:picMkLst>
        </pc:picChg>
      </pc:sldChg>
      <pc:sldChg chg="modSp">
        <pc:chgData name="Rajat Deshpande - 60012170043" userId="S::rajat.deshpande@svkmmumbai.onmicrosoft.com::146f0339-a50f-4813-acab-71cefc121835" providerId="AD" clId="Web-{27BD75A8-AE02-4BF1-929F-7907711E0D38}" dt="2020-11-29T10:32:53.721" v="1" actId="20577"/>
        <pc:sldMkLst>
          <pc:docMk/>
          <pc:sldMk cId="0" sldId="283"/>
        </pc:sldMkLst>
        <pc:spChg chg="mod">
          <ac:chgData name="Rajat Deshpande - 60012170043" userId="S::rajat.deshpande@svkmmumbai.onmicrosoft.com::146f0339-a50f-4813-acab-71cefc121835" providerId="AD" clId="Web-{27BD75A8-AE02-4BF1-929F-7907711E0D38}" dt="2020-11-29T10:32:53.721" v="1" actId="20577"/>
          <ac:spMkLst>
            <pc:docMk/>
            <pc:sldMk cId="0" sldId="283"/>
            <ac:spMk id="11267" creationId="{8C5E00DC-4323-4115-9542-52517A431172}"/>
          </ac:spMkLst>
        </pc:spChg>
      </pc:sldChg>
      <pc:sldChg chg="modSp">
        <pc:chgData name="Rajat Deshpande - 60012170043" userId="S::rajat.deshpande@svkmmumbai.onmicrosoft.com::146f0339-a50f-4813-acab-71cefc121835" providerId="AD" clId="Web-{27BD75A8-AE02-4BF1-929F-7907711E0D38}" dt="2020-11-29T12:16:30.203" v="4" actId="20577"/>
        <pc:sldMkLst>
          <pc:docMk/>
          <pc:sldMk cId="0" sldId="291"/>
        </pc:sldMkLst>
        <pc:spChg chg="mod">
          <ac:chgData name="Rajat Deshpande - 60012170043" userId="S::rajat.deshpande@svkmmumbai.onmicrosoft.com::146f0339-a50f-4813-acab-71cefc121835" providerId="AD" clId="Web-{27BD75A8-AE02-4BF1-929F-7907711E0D38}" dt="2020-11-29T12:16:30.203" v="4" actId="20577"/>
          <ac:spMkLst>
            <pc:docMk/>
            <pc:sldMk cId="0" sldId="291"/>
            <ac:spMk id="19459" creationId="{64686445-D4B0-4DE3-80C6-05AABAF4FB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B1692-B3CD-429F-B7BB-672C9DBF0C6E}" type="datetimeFigureOut">
              <a:rPr lang="en-IN" smtClean="0"/>
              <a:t>29-11-2020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3736A-CBB5-454A-8836-569B92E696A7}" type="slidenum">
              <a:rPr lang="en-IN" smtClean="0"/>
              <a:t>‹#›</a:t>
            </a:fld>
            <a:endParaRPr lang="en-IN"/>
          </a:p>
        </p:txBody>
      </p:sp>
    </p:spTree>
    <p:extLst>
      <p:ext uri="{BB962C8B-B14F-4D97-AF65-F5344CB8AC3E}">
        <p14:creationId xmlns:p14="http://schemas.microsoft.com/office/powerpoint/2010/main" val="2951501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800" b="0" i="0" u="none" strike="noStrike" baseline="0" dirty="0">
                <a:latin typeface="Times New Roman" panose="02020603050405020304" pitchFamily="18" charset="0"/>
              </a:rPr>
              <a:t>In essence, control </a:t>
            </a:r>
            <a:r>
              <a:rPr lang="en-US" sz="1800" b="0" i="0" u="none" strike="noStrike" baseline="0" dirty="0">
                <a:latin typeface="Times New Roman" panose="02020603050405020304" pitchFamily="18" charset="0"/>
              </a:rPr>
              <a:t>is the </a:t>
            </a:r>
            <a:r>
              <a:rPr lang="en-US" sz="1800" b="0" i="1" u="none" strike="noStrike" baseline="0" dirty="0">
                <a:latin typeface="Times New Roman" panose="02020603050405020304" pitchFamily="18" charset="0"/>
              </a:rPr>
              <a:t>act </a:t>
            </a:r>
            <a:r>
              <a:rPr lang="en-US" sz="1800" b="0" i="0" u="none" strike="noStrike" baseline="0" dirty="0">
                <a:latin typeface="Times New Roman" panose="02020603050405020304" pitchFamily="18" charset="0"/>
              </a:rPr>
              <a:t>of reducing the difference between plan and reality. The PM is constantly concerned with these three aspects of the project. Is the</a:t>
            </a:r>
          </a:p>
          <a:p>
            <a:pPr algn="l"/>
            <a:r>
              <a:rPr lang="en-US" sz="1800" b="0" i="0" u="none" strike="noStrike" baseline="0" dirty="0">
                <a:latin typeface="Times New Roman" panose="02020603050405020304" pitchFamily="18" charset="0"/>
              </a:rPr>
              <a:t>project delivering what it promised to deliver or more? Is it making delivery at or below</a:t>
            </a:r>
          </a:p>
          <a:p>
            <a:pPr algn="l"/>
            <a:r>
              <a:rPr lang="en-US" sz="1800" b="0" i="0" u="none" strike="noStrike" baseline="0" dirty="0">
                <a:latin typeface="Times New Roman" panose="02020603050405020304" pitchFamily="18" charset="0"/>
              </a:rPr>
              <a:t>the promised cost? Is it making delivery at or before the promised time? It is strangely easy to</a:t>
            </a:r>
          </a:p>
          <a:p>
            <a:pPr algn="l"/>
            <a:r>
              <a:rPr lang="en-US" sz="1800" b="0" i="0" u="none" strike="noStrike" baseline="0" dirty="0">
                <a:latin typeface="Times New Roman" panose="02020603050405020304" pitchFamily="18" charset="0"/>
              </a:rPr>
              <a:t>lose sight of these fundamental targets, especially in large projects with a wealth of detail and a</a:t>
            </a:r>
          </a:p>
          <a:p>
            <a:pPr algn="l"/>
            <a:r>
              <a:rPr lang="en-US" sz="1800" b="0" i="0" u="none" strike="noStrike" baseline="0" dirty="0">
                <a:latin typeface="Times New Roman" panose="02020603050405020304" pitchFamily="18" charset="0"/>
              </a:rPr>
              <a:t>great number of subprojects. Large projects develop their own momentum and tend to get out of</a:t>
            </a:r>
          </a:p>
          <a:p>
            <a:pPr algn="l"/>
            <a:r>
              <a:rPr lang="en-US" sz="1800" b="0" i="0" u="none" strike="noStrike" baseline="0" dirty="0">
                <a:latin typeface="Times New Roman" panose="02020603050405020304" pitchFamily="18" charset="0"/>
              </a:rPr>
              <a:t>hand, going their own way independent of the wishes of the PM and the intent of the proposal.</a:t>
            </a:r>
            <a:endParaRPr lang="en-IN" dirty="0"/>
          </a:p>
        </p:txBody>
      </p:sp>
      <p:sp>
        <p:nvSpPr>
          <p:cNvPr id="4" name="Slide Number Placeholder 3"/>
          <p:cNvSpPr>
            <a:spLocks noGrp="1"/>
          </p:cNvSpPr>
          <p:nvPr>
            <p:ph type="sldNum" sz="quarter" idx="5"/>
          </p:nvPr>
        </p:nvSpPr>
        <p:spPr/>
        <p:txBody>
          <a:bodyPr/>
          <a:lstStyle/>
          <a:p>
            <a:fld id="{0B83736A-CBB5-454A-8836-569B92E696A7}" type="slidenum">
              <a:rPr lang="en-IN" smtClean="0"/>
              <a:t>25</a:t>
            </a:fld>
            <a:endParaRPr lang="en-IN"/>
          </a:p>
        </p:txBody>
      </p:sp>
    </p:spTree>
    <p:extLst>
      <p:ext uri="{BB962C8B-B14F-4D97-AF65-F5344CB8AC3E}">
        <p14:creationId xmlns:p14="http://schemas.microsoft.com/office/powerpoint/2010/main" val="2422182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u="none" strike="noStrike" baseline="0" dirty="0"/>
              <a:t>Many projects suffer from </a:t>
            </a:r>
            <a:r>
              <a:rPr lang="en-US" sz="1200" b="1" i="0" u="none" strike="noStrike" baseline="0" dirty="0"/>
              <a:t>scope creep, </a:t>
            </a:r>
            <a:r>
              <a:rPr lang="en-US" sz="1200" b="0" i="0" u="none" strike="noStrike" baseline="0" dirty="0"/>
              <a:t>which is the tendency for the project scope to expand over time—usually by changing requirements, specifications, and priorities. Scope creep can be reduced by carefully writing your scope statement.</a:t>
            </a:r>
          </a:p>
          <a:p>
            <a:pPr algn="just"/>
            <a:r>
              <a:rPr lang="en-US" sz="1200" b="0" i="0" u="none" strike="noStrike" baseline="0" dirty="0"/>
              <a:t>A scope statement that is too broad is an invitation for scope creep. Scope creep can have a positive or negative effect on the project, but in most cases scope creep means added costs and possible project delays. Changes in requirements, specifications, and priorities frequently result in cost overruns and delays. Examples are </a:t>
            </a:r>
            <a:r>
              <a:rPr lang="en-IN" sz="1200" b="0" i="0" u="none" strike="noStrike" baseline="0" dirty="0"/>
              <a:t>abundant—Denver airport baggage handling system; Boston’s new freeway system. </a:t>
            </a:r>
            <a:r>
              <a:rPr lang="en-US" sz="1200" b="0" i="0" u="none" strike="noStrike" baseline="0" dirty="0"/>
              <a:t>(“The Big Dig”); China’s fast train in Shanghai; and the list goes on. On software development projects, scope creep is manifested in bloated products in which added functionality undermines ease of use. If the project scope needs to change, it is critical to have a sound </a:t>
            </a:r>
            <a:r>
              <a:rPr lang="en-US" sz="1200" b="1" i="0" u="none" strike="noStrike" baseline="0" dirty="0"/>
              <a:t>change control process </a:t>
            </a:r>
            <a:r>
              <a:rPr lang="en-US" sz="1200" b="0" i="0" u="none" strike="noStrike" baseline="0" dirty="0"/>
              <a:t>in place that records the change and keeps a log of all project changes. The log identifies the change, impact, and those responsible for accepting or rejecting </a:t>
            </a:r>
            <a:r>
              <a:rPr lang="en-IN" sz="1200" b="0" i="0" u="none" strike="noStrike" baseline="0" dirty="0"/>
              <a:t>a proposed change. </a:t>
            </a:r>
            <a:r>
              <a:rPr lang="en-US" sz="1200" b="0" i="0" u="none" strike="noStrike" baseline="0" dirty="0"/>
              <a:t>Project managers in the field constantly suggest that dealing with changing requirements is one of their most </a:t>
            </a:r>
            <a:r>
              <a:rPr lang="en-IN" sz="1200" b="0" i="0" u="none" strike="noStrike" baseline="0" dirty="0"/>
              <a:t>perplexing problems.</a:t>
            </a:r>
            <a:endParaRPr lang="en-IN" sz="1200" dirty="0"/>
          </a:p>
          <a:p>
            <a:endParaRPr lang="en-IN" dirty="0"/>
          </a:p>
        </p:txBody>
      </p:sp>
      <p:sp>
        <p:nvSpPr>
          <p:cNvPr id="4" name="Slide Number Placeholder 3"/>
          <p:cNvSpPr>
            <a:spLocks noGrp="1"/>
          </p:cNvSpPr>
          <p:nvPr>
            <p:ph type="sldNum" sz="quarter" idx="5"/>
          </p:nvPr>
        </p:nvSpPr>
        <p:spPr/>
        <p:txBody>
          <a:bodyPr/>
          <a:lstStyle/>
          <a:p>
            <a:fld id="{0B83736A-CBB5-454A-8836-569B92E696A7}" type="slidenum">
              <a:rPr lang="en-IN" smtClean="0"/>
              <a:t>58</a:t>
            </a:fld>
            <a:endParaRPr lang="en-IN"/>
          </a:p>
        </p:txBody>
      </p:sp>
    </p:spTree>
    <p:extLst>
      <p:ext uri="{BB962C8B-B14F-4D97-AF65-F5344CB8AC3E}">
        <p14:creationId xmlns:p14="http://schemas.microsoft.com/office/powerpoint/2010/main" val="37665770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3A1C593-65D0-4073-BCC9-577B9352EA97}" type="datetimeFigureOut">
              <a:rPr lang="en-US" smtClean="0"/>
              <a:t>11/29/2020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B618960-8005-486C-9A75-10CB2AAC16F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137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23460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6467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0077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45756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6054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763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3766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799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85044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37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667465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954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3612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7666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2999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952769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1C593-65D0-4073-BCC9-577B9352EA97}" type="datetimeFigureOut">
              <a:rPr lang="en-US" smtClean="0"/>
              <a:t>11/29/2020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62105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7.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5</a:t>
            </a:r>
          </a:p>
        </p:txBody>
      </p:sp>
      <p:sp>
        <p:nvSpPr>
          <p:cNvPr id="3" name="Subtitle 2"/>
          <p:cNvSpPr>
            <a:spLocks noGrp="1"/>
          </p:cNvSpPr>
          <p:nvPr>
            <p:ph type="subTitle" idx="1"/>
          </p:nvPr>
        </p:nvSpPr>
        <p:spPr/>
        <p:txBody>
          <a:bodyPr>
            <a:normAutofit lnSpcReduction="10000"/>
          </a:bodyPr>
          <a:lstStyle/>
          <a:p>
            <a:pPr algn="just"/>
            <a:r>
              <a:rPr lang="en-IN" b="1" dirty="0"/>
              <a:t>5.1 Executing Projects</a:t>
            </a:r>
            <a:endParaRPr lang="en-IN" dirty="0"/>
          </a:p>
          <a:p>
            <a:pPr algn="just"/>
            <a:r>
              <a:rPr lang="en-IN" b="1" dirty="0"/>
              <a:t>5.2 Monitoring and Controlling Projects</a:t>
            </a:r>
            <a:endParaRPr lang="en-IN" dirty="0"/>
          </a:p>
          <a:p>
            <a:pPr algn="just"/>
            <a:r>
              <a:rPr lang="en-IN" b="1" dirty="0"/>
              <a:t>5.3 Project Contracting </a:t>
            </a:r>
            <a:endParaRPr lang="en-IN" dirty="0"/>
          </a:p>
          <a:p>
            <a:endParaRPr lang="en-US" dirty="0"/>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15593" y="3066301"/>
            <a:ext cx="7705869" cy="2851420"/>
          </a:xfrm>
          <a:prstGeom prst="rect">
            <a:avLst/>
          </a:prstGeom>
        </p:spPr>
      </p:pic>
      <p:sp>
        <p:nvSpPr>
          <p:cNvPr id="3" name="Rectangle 2"/>
          <p:cNvSpPr/>
          <p:nvPr/>
        </p:nvSpPr>
        <p:spPr>
          <a:xfrm>
            <a:off x="977660" y="757977"/>
            <a:ext cx="10581736" cy="2308324"/>
          </a:xfrm>
          <a:prstGeom prst="rect">
            <a:avLst/>
          </a:prstGeom>
        </p:spPr>
        <p:txBody>
          <a:bodyPr wrap="square">
            <a:spAutoFit/>
          </a:bodyPr>
          <a:lstStyle/>
          <a:p>
            <a:pPr marL="342900" indent="-342900" algn="just">
              <a:buFont typeface="Arial" panose="020B0604020202020204" pitchFamily="34" charset="0"/>
              <a:buChar char="•"/>
            </a:pPr>
            <a:r>
              <a:rPr lang="en-IN" sz="2400" b="1" dirty="0"/>
              <a:t>MANAGE COMMUNICATIONS: </a:t>
            </a:r>
            <a:r>
              <a:rPr lang="en-IN" sz="2400" dirty="0"/>
              <a:t>It is the process of ensuring timely and appropriate collection, creation, distribution, storage, retrieval, management, monitoring, and the ultimate disposition of project information. </a:t>
            </a:r>
          </a:p>
          <a:p>
            <a:pPr marL="342900" indent="-342900" algn="just">
              <a:buFont typeface="Arial" panose="020B0604020202020204" pitchFamily="34" charset="0"/>
              <a:buChar char="•"/>
            </a:pPr>
            <a:r>
              <a:rPr lang="en-IN" sz="2400" dirty="0"/>
              <a:t>The key benefit of this process is that it enables an efficient and effective information flow between the project team and the stakeholders. This process is performed throughout the project.</a:t>
            </a:r>
          </a:p>
        </p:txBody>
      </p:sp>
    </p:spTree>
    <p:extLst>
      <p:ext uri="{BB962C8B-B14F-4D97-AF65-F5344CB8AC3E}">
        <p14:creationId xmlns:p14="http://schemas.microsoft.com/office/powerpoint/2010/main" val="201164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4552"/>
          <a:stretch/>
        </p:blipFill>
        <p:spPr>
          <a:xfrm>
            <a:off x="2225206" y="3151177"/>
            <a:ext cx="8119442" cy="2801049"/>
          </a:xfrm>
          <a:prstGeom prst="rect">
            <a:avLst/>
          </a:prstGeom>
        </p:spPr>
      </p:pic>
      <p:sp>
        <p:nvSpPr>
          <p:cNvPr id="3" name="Rectangle 2"/>
          <p:cNvSpPr/>
          <p:nvPr/>
        </p:nvSpPr>
        <p:spPr>
          <a:xfrm>
            <a:off x="891396" y="842853"/>
            <a:ext cx="10668000" cy="2308324"/>
          </a:xfrm>
          <a:prstGeom prst="rect">
            <a:avLst/>
          </a:prstGeom>
        </p:spPr>
        <p:txBody>
          <a:bodyPr wrap="square">
            <a:spAutoFit/>
          </a:bodyPr>
          <a:lstStyle/>
          <a:p>
            <a:pPr marL="342900" indent="-342900" algn="just">
              <a:buFont typeface="Arial" panose="020B0604020202020204" pitchFamily="34" charset="0"/>
              <a:buChar char="•"/>
            </a:pPr>
            <a:r>
              <a:rPr lang="en-IN" sz="2400" b="1" dirty="0"/>
              <a:t>IMPLEMENT RISK RESPONSES: </a:t>
            </a:r>
            <a:r>
              <a:rPr lang="en-IN" sz="2400" dirty="0"/>
              <a:t>It</a:t>
            </a:r>
            <a:r>
              <a:rPr lang="en-IN" sz="2400" b="1" dirty="0"/>
              <a:t> </a:t>
            </a:r>
            <a:r>
              <a:rPr lang="en-IN" sz="2400" dirty="0"/>
              <a:t>is the process of implementing agreed-upon risk response plans. </a:t>
            </a:r>
          </a:p>
          <a:p>
            <a:pPr marL="342900" indent="-342900" algn="just">
              <a:buFont typeface="Arial" panose="020B0604020202020204" pitchFamily="34" charset="0"/>
              <a:buChar char="•"/>
            </a:pPr>
            <a:r>
              <a:rPr lang="en-IN" sz="2400" dirty="0"/>
              <a:t>The key benefit of this process is that it ensures that agreed-upon risk responses are executed as planned in order to address overall project risk exposure, as well as to minimize individual project threats and maximize individual project opportunities. This process is performed throughout the project.</a:t>
            </a:r>
          </a:p>
        </p:txBody>
      </p:sp>
    </p:spTree>
    <p:extLst>
      <p:ext uri="{BB962C8B-B14F-4D97-AF65-F5344CB8AC3E}">
        <p14:creationId xmlns:p14="http://schemas.microsoft.com/office/powerpoint/2010/main" val="2827641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40253" y="2715175"/>
            <a:ext cx="7285510" cy="3185293"/>
          </a:xfrm>
          <a:prstGeom prst="rect">
            <a:avLst/>
          </a:prstGeom>
        </p:spPr>
      </p:pic>
      <p:sp>
        <p:nvSpPr>
          <p:cNvPr id="3" name="Rectangle 2"/>
          <p:cNvSpPr/>
          <p:nvPr/>
        </p:nvSpPr>
        <p:spPr>
          <a:xfrm>
            <a:off x="875632" y="776183"/>
            <a:ext cx="10614753" cy="1938992"/>
          </a:xfrm>
          <a:prstGeom prst="rect">
            <a:avLst/>
          </a:prstGeom>
        </p:spPr>
        <p:txBody>
          <a:bodyPr wrap="square">
            <a:spAutoFit/>
          </a:bodyPr>
          <a:lstStyle/>
          <a:p>
            <a:pPr marL="342900" indent="-342900">
              <a:buFont typeface="Arial" panose="020B0604020202020204" pitchFamily="34" charset="0"/>
              <a:buChar char="•"/>
            </a:pPr>
            <a:r>
              <a:rPr lang="en-IN" sz="2400" b="1" dirty="0"/>
              <a:t>CONDUCT PROCUREMENTS: </a:t>
            </a:r>
            <a:r>
              <a:rPr lang="en-IN" sz="2400" dirty="0"/>
              <a:t>It is the process of obtaining seller responses, selecting a seller, and awarding a contract. </a:t>
            </a:r>
          </a:p>
          <a:p>
            <a:pPr marL="342900" indent="-342900">
              <a:buFont typeface="Arial" panose="020B0604020202020204" pitchFamily="34" charset="0"/>
              <a:buChar char="•"/>
            </a:pPr>
            <a:r>
              <a:rPr lang="en-IN" sz="2400" dirty="0"/>
              <a:t>The key benefit of this process is that it selects a qualified seller and implements the legal agreement for delivery. This process is performed periodically throughout the project as needed.</a:t>
            </a:r>
          </a:p>
        </p:txBody>
      </p:sp>
    </p:spTree>
    <p:extLst>
      <p:ext uri="{BB962C8B-B14F-4D97-AF65-F5344CB8AC3E}">
        <p14:creationId xmlns:p14="http://schemas.microsoft.com/office/powerpoint/2010/main" val="1241755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14985" y="3225406"/>
            <a:ext cx="7475189" cy="2795832"/>
          </a:xfrm>
          <a:prstGeom prst="rect">
            <a:avLst/>
          </a:prstGeom>
        </p:spPr>
      </p:pic>
      <p:sp>
        <p:nvSpPr>
          <p:cNvPr id="3" name="Rectangle 2"/>
          <p:cNvSpPr/>
          <p:nvPr/>
        </p:nvSpPr>
        <p:spPr>
          <a:xfrm>
            <a:off x="784902" y="757977"/>
            <a:ext cx="10688229" cy="2308324"/>
          </a:xfrm>
          <a:prstGeom prst="rect">
            <a:avLst/>
          </a:prstGeom>
        </p:spPr>
        <p:txBody>
          <a:bodyPr wrap="square">
            <a:spAutoFit/>
          </a:bodyPr>
          <a:lstStyle/>
          <a:p>
            <a:pPr marL="342900" indent="-342900" algn="just">
              <a:buFont typeface="Arial" panose="020B0604020202020204" pitchFamily="34" charset="0"/>
              <a:buChar char="•"/>
            </a:pPr>
            <a:r>
              <a:rPr lang="en-IN" sz="2400" b="1" dirty="0"/>
              <a:t>MANAGE STAKEHOLDER ENGAGEMENT: </a:t>
            </a:r>
            <a:r>
              <a:rPr lang="en-IN" sz="2400" dirty="0"/>
              <a:t>It is the process of communicating and working with stakeholders to meet their needs and expectations, address issues, and foster appropriate stakeholder involvement. </a:t>
            </a:r>
          </a:p>
          <a:p>
            <a:pPr marL="342900" indent="-342900" algn="just">
              <a:buFont typeface="Arial" panose="020B0604020202020204" pitchFamily="34" charset="0"/>
              <a:buChar char="•"/>
            </a:pPr>
            <a:r>
              <a:rPr lang="en-IN" sz="2400" dirty="0"/>
              <a:t>The key benefit of this process is that it allows the project manager to increase support and minimize resistance from stakeholders. This process is performed throughout the project.</a:t>
            </a:r>
          </a:p>
        </p:txBody>
      </p:sp>
    </p:spTree>
    <p:extLst>
      <p:ext uri="{BB962C8B-B14F-4D97-AF65-F5344CB8AC3E}">
        <p14:creationId xmlns:p14="http://schemas.microsoft.com/office/powerpoint/2010/main" val="3401452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5.2 Monitoring and Controlling Projects</a:t>
            </a:r>
            <a:endParaRPr lang="en-IN" dirty="0"/>
          </a:p>
        </p:txBody>
      </p:sp>
      <p:sp>
        <p:nvSpPr>
          <p:cNvPr id="3" name="Content Placeholder 2"/>
          <p:cNvSpPr>
            <a:spLocks noGrp="1"/>
          </p:cNvSpPr>
          <p:nvPr>
            <p:ph idx="1"/>
          </p:nvPr>
        </p:nvSpPr>
        <p:spPr/>
        <p:txBody>
          <a:bodyPr>
            <a:normAutofit fontScale="92500"/>
          </a:bodyPr>
          <a:lstStyle/>
          <a:p>
            <a:pPr algn="just"/>
            <a:r>
              <a:rPr lang="en-IN" dirty="0"/>
              <a:t>The Monitoring and Controlling Process Group consists of those processes required to track, review, and regulate the progress and performance of the project.</a:t>
            </a:r>
          </a:p>
          <a:p>
            <a:pPr algn="just"/>
            <a:r>
              <a:rPr lang="en-IN" dirty="0"/>
              <a:t>Monitoring is collecting project performance data, producing performance measures, and reporting and disseminating performance information.</a:t>
            </a:r>
          </a:p>
          <a:p>
            <a:pPr algn="just"/>
            <a:r>
              <a:rPr lang="en-IN" dirty="0"/>
              <a:t>Controlling is comparing actual performance with planned performance, </a:t>
            </a:r>
            <a:r>
              <a:rPr lang="en-IN" dirty="0" err="1"/>
              <a:t>analyzing</a:t>
            </a:r>
            <a:r>
              <a:rPr lang="en-IN" dirty="0"/>
              <a:t> variances, assessing trends to effect process improvements, evaluating possible alternatives, and recommending appropriate corrective action as needed.</a:t>
            </a:r>
          </a:p>
        </p:txBody>
      </p:sp>
    </p:spTree>
    <p:extLst>
      <p:ext uri="{BB962C8B-B14F-4D97-AF65-F5344CB8AC3E}">
        <p14:creationId xmlns:p14="http://schemas.microsoft.com/office/powerpoint/2010/main" val="2016938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854321" y="724427"/>
            <a:ext cx="5449118" cy="5314063"/>
          </a:xfrm>
          <a:prstGeom prst="rect">
            <a:avLst/>
          </a:prstGeom>
        </p:spPr>
      </p:pic>
      <p:sp>
        <p:nvSpPr>
          <p:cNvPr id="6" name="Rectangle 5"/>
          <p:cNvSpPr/>
          <p:nvPr/>
        </p:nvSpPr>
        <p:spPr>
          <a:xfrm>
            <a:off x="598099" y="724427"/>
            <a:ext cx="5031936" cy="5632311"/>
          </a:xfrm>
          <a:prstGeom prst="rect">
            <a:avLst/>
          </a:prstGeom>
        </p:spPr>
        <p:txBody>
          <a:bodyPr wrap="square">
            <a:spAutoFit/>
          </a:bodyPr>
          <a:lstStyle/>
          <a:p>
            <a:pPr marL="342900" indent="-342900" algn="just">
              <a:buFont typeface="Arial" panose="020B0604020202020204" pitchFamily="34" charset="0"/>
              <a:buChar char="•"/>
            </a:pPr>
            <a:r>
              <a:rPr lang="en-IN" sz="2400" b="1" dirty="0"/>
              <a:t>MONITOR AND CONTROL PROJECT WORK: </a:t>
            </a:r>
            <a:r>
              <a:rPr lang="en-IN" sz="2400" dirty="0"/>
              <a:t>It</a:t>
            </a:r>
            <a:r>
              <a:rPr lang="en-IN" sz="2400" b="1" dirty="0"/>
              <a:t> </a:t>
            </a:r>
            <a:r>
              <a:rPr lang="en-IN" sz="2400" dirty="0"/>
              <a:t>is the process of tracking, reviewing, and reporting the overall progress to meet the performance objectives defined in the project management plan. </a:t>
            </a:r>
          </a:p>
          <a:p>
            <a:pPr marL="342900" indent="-342900" algn="just">
              <a:buFont typeface="Arial" panose="020B0604020202020204" pitchFamily="34" charset="0"/>
              <a:buChar char="•"/>
            </a:pPr>
            <a:r>
              <a:rPr lang="en-IN" sz="2400" dirty="0"/>
              <a:t>The key benefit of this process is that it allows stakeholders to understand the current state of the project, to recognize the actions taken to address any  performance issues, and to have visibility into the future project status with cost and schedule forecasts. This process is performed throughout the project.</a:t>
            </a:r>
          </a:p>
        </p:txBody>
      </p:sp>
    </p:spTree>
    <p:extLst>
      <p:ext uri="{BB962C8B-B14F-4D97-AF65-F5344CB8AC3E}">
        <p14:creationId xmlns:p14="http://schemas.microsoft.com/office/powerpoint/2010/main" val="3558251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50106" y="628650"/>
            <a:ext cx="10491788" cy="914400"/>
          </a:xfrm>
        </p:spPr>
        <p:txBody>
          <a:bodyPr>
            <a:noAutofit/>
          </a:bodyPr>
          <a:lstStyle/>
          <a:p>
            <a:r>
              <a:rPr lang="en-IN" sz="3200" dirty="0"/>
              <a:t>Earned Value Management techniques for measuring value of work completed 	</a:t>
            </a:r>
          </a:p>
        </p:txBody>
      </p:sp>
      <p:sp>
        <p:nvSpPr>
          <p:cNvPr id="3" name="Content Placeholder 2"/>
          <p:cNvSpPr>
            <a:spLocks noGrp="1"/>
          </p:cNvSpPr>
          <p:nvPr>
            <p:ph idx="4294967295"/>
          </p:nvPr>
        </p:nvSpPr>
        <p:spPr>
          <a:xfrm>
            <a:off x="850105" y="1543050"/>
            <a:ext cx="10491787" cy="4500563"/>
          </a:xfrm>
        </p:spPr>
        <p:txBody>
          <a:bodyPr>
            <a:normAutofit/>
          </a:bodyPr>
          <a:lstStyle/>
          <a:p>
            <a:pPr algn="just"/>
            <a:r>
              <a:rPr lang="en-IN" b="0" i="0" u="none" strike="noStrike" baseline="0" dirty="0"/>
              <a:t>The </a:t>
            </a:r>
            <a:r>
              <a:rPr lang="en-IN" b="1" i="0" u="none" strike="noStrike" baseline="0" dirty="0"/>
              <a:t>monitoring of </a:t>
            </a:r>
            <a:r>
              <a:rPr lang="en-US" b="1" i="0" u="none" strike="noStrike" baseline="0" dirty="0"/>
              <a:t>performance </a:t>
            </a:r>
            <a:r>
              <a:rPr lang="en-US" b="0" i="0" u="none" strike="noStrike" baseline="0" dirty="0"/>
              <a:t>for the entire project is very crucial.</a:t>
            </a:r>
          </a:p>
          <a:p>
            <a:pPr algn="just"/>
            <a:r>
              <a:rPr lang="en-US" b="0" i="1" u="none" strike="noStrike" baseline="0" dirty="0"/>
              <a:t>Individual </a:t>
            </a:r>
            <a:r>
              <a:rPr lang="en-US" b="0" i="0" u="none" strike="noStrike" baseline="0" dirty="0"/>
              <a:t>task performance must be monitored carefully because the timing and coordination between individual tasks is important. But overall project performance is the crux of the matter and must not be overlooked. </a:t>
            </a:r>
          </a:p>
          <a:p>
            <a:pPr algn="just"/>
            <a:r>
              <a:rPr lang="en-US" b="0" i="0" u="none" strike="noStrike" baseline="0" dirty="0"/>
              <a:t>One way of measuring overall performance is by using an aggregate performance measure called </a:t>
            </a:r>
            <a:r>
              <a:rPr lang="en-US" b="1" i="1" u="none" strike="noStrike" baseline="0" dirty="0"/>
              <a:t>earned value</a:t>
            </a:r>
            <a:r>
              <a:rPr lang="en-US" b="0" i="0" u="none" strike="noStrike" baseline="0" dirty="0"/>
              <a:t>.</a:t>
            </a:r>
          </a:p>
          <a:p>
            <a:pPr algn="just"/>
            <a:r>
              <a:rPr lang="en-US" dirty="0"/>
              <a:t>Estimating the “percent completion” of each task (or work package) is very important.</a:t>
            </a:r>
            <a:endParaRPr lang="en-IN" dirty="0"/>
          </a:p>
        </p:txBody>
      </p:sp>
    </p:spTree>
    <p:extLst>
      <p:ext uri="{BB962C8B-B14F-4D97-AF65-F5344CB8AC3E}">
        <p14:creationId xmlns:p14="http://schemas.microsoft.com/office/powerpoint/2010/main" val="4142943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A1806B-63C9-4BAA-B56E-86578819662D}"/>
              </a:ext>
            </a:extLst>
          </p:cNvPr>
          <p:cNvSpPr txBox="1"/>
          <p:nvPr/>
        </p:nvSpPr>
        <p:spPr>
          <a:xfrm>
            <a:off x="1157286" y="900024"/>
            <a:ext cx="9986963" cy="2769989"/>
          </a:xfrm>
          <a:prstGeom prst="rect">
            <a:avLst/>
          </a:prstGeom>
          <a:noFill/>
        </p:spPr>
        <p:txBody>
          <a:bodyPr wrap="square">
            <a:spAutoFit/>
          </a:bodyPr>
          <a:lstStyle/>
          <a:p>
            <a:pPr algn="l"/>
            <a:r>
              <a:rPr lang="en-US" sz="2400" b="0" i="0" u="none" strike="noStrike" baseline="0" dirty="0"/>
              <a:t>There are several conventions used to aid in estimating percent completion:</a:t>
            </a:r>
          </a:p>
          <a:p>
            <a:pPr algn="l"/>
            <a:r>
              <a:rPr lang="en-IN" sz="2400" b="0" u="none" strike="noStrike" baseline="0" dirty="0"/>
              <a:t>• The 50–50 rule</a:t>
            </a:r>
          </a:p>
          <a:p>
            <a:pPr algn="l"/>
            <a:r>
              <a:rPr lang="en-IN" sz="2400" b="0" u="none" strike="noStrike" baseline="0" dirty="0"/>
              <a:t>• The 0–100 percent rule.</a:t>
            </a:r>
          </a:p>
          <a:p>
            <a:pPr algn="l"/>
            <a:r>
              <a:rPr lang="en-IN" sz="2400" b="0" u="none" strike="noStrike" baseline="0" dirty="0"/>
              <a:t>• Critical input use rule</a:t>
            </a:r>
            <a:endParaRPr lang="en-IN" sz="2400" dirty="0"/>
          </a:p>
          <a:p>
            <a:pPr algn="l"/>
            <a:r>
              <a:rPr lang="en-IN" sz="2400" b="0" u="none" strike="noStrike" baseline="0" dirty="0"/>
              <a:t>• The proportionality rule.</a:t>
            </a:r>
          </a:p>
          <a:p>
            <a:pPr algn="l"/>
            <a:endParaRPr lang="en-IN" i="1" dirty="0">
              <a:latin typeface="Times New Roman" panose="02020603050405020304" pitchFamily="18" charset="0"/>
            </a:endParaRPr>
          </a:p>
          <a:p>
            <a:pPr algn="l"/>
            <a:endParaRPr lang="en-IN" sz="1800" b="0" i="1" u="none" strike="noStrike" baseline="0" dirty="0">
              <a:latin typeface="Times New Roman" panose="02020603050405020304" pitchFamily="18" charset="0"/>
            </a:endParaRPr>
          </a:p>
          <a:p>
            <a:pPr algn="l"/>
            <a:endParaRPr lang="en-IN" dirty="0"/>
          </a:p>
        </p:txBody>
      </p:sp>
      <p:pic>
        <p:nvPicPr>
          <p:cNvPr id="7" name="Picture 6">
            <a:extLst>
              <a:ext uri="{FF2B5EF4-FFF2-40B4-BE49-F238E27FC236}">
                <a16:creationId xmlns:a16="http://schemas.microsoft.com/office/drawing/2014/main" id="{FF1373DD-97DB-4E03-BD5E-7B3431FD99A8}"/>
              </a:ext>
            </a:extLst>
          </p:cNvPr>
          <p:cNvPicPr>
            <a:picLocks noChangeAspect="1"/>
          </p:cNvPicPr>
          <p:nvPr/>
        </p:nvPicPr>
        <p:blipFill>
          <a:blip r:embed="rId2"/>
          <a:stretch>
            <a:fillRect/>
          </a:stretch>
        </p:blipFill>
        <p:spPr>
          <a:xfrm>
            <a:off x="6609142" y="1372807"/>
            <a:ext cx="4649408" cy="4800247"/>
          </a:xfrm>
          <a:prstGeom prst="rect">
            <a:avLst/>
          </a:prstGeom>
        </p:spPr>
      </p:pic>
      <p:sp>
        <p:nvSpPr>
          <p:cNvPr id="8" name="TextBox 7">
            <a:extLst>
              <a:ext uri="{FF2B5EF4-FFF2-40B4-BE49-F238E27FC236}">
                <a16:creationId xmlns:a16="http://schemas.microsoft.com/office/drawing/2014/main" id="{80383564-2208-453F-AD45-A74DA0682936}"/>
              </a:ext>
            </a:extLst>
          </p:cNvPr>
          <p:cNvSpPr txBox="1"/>
          <p:nvPr/>
        </p:nvSpPr>
        <p:spPr>
          <a:xfrm>
            <a:off x="7258050" y="1344097"/>
            <a:ext cx="2514600" cy="369332"/>
          </a:xfrm>
          <a:prstGeom prst="rect">
            <a:avLst/>
          </a:prstGeom>
          <a:noFill/>
        </p:spPr>
        <p:txBody>
          <a:bodyPr wrap="square" rtlCol="0">
            <a:spAutoFit/>
          </a:bodyPr>
          <a:lstStyle/>
          <a:p>
            <a:r>
              <a:rPr lang="en-IN" dirty="0"/>
              <a:t>The Earned Value Chart</a:t>
            </a:r>
          </a:p>
        </p:txBody>
      </p:sp>
      <p:sp>
        <p:nvSpPr>
          <p:cNvPr id="10" name="TextBox 9">
            <a:extLst>
              <a:ext uri="{FF2B5EF4-FFF2-40B4-BE49-F238E27FC236}">
                <a16:creationId xmlns:a16="http://schemas.microsoft.com/office/drawing/2014/main" id="{4D8A9F83-DE8A-41F9-9706-B4EAB75AA0A7}"/>
              </a:ext>
            </a:extLst>
          </p:cNvPr>
          <p:cNvSpPr txBox="1"/>
          <p:nvPr/>
        </p:nvSpPr>
        <p:spPr>
          <a:xfrm>
            <a:off x="1157286" y="4972725"/>
            <a:ext cx="4243388" cy="1200329"/>
          </a:xfrm>
          <a:prstGeom prst="rect">
            <a:avLst/>
          </a:prstGeom>
          <a:noFill/>
        </p:spPr>
        <p:txBody>
          <a:bodyPr wrap="square">
            <a:spAutoFit/>
          </a:bodyPr>
          <a:lstStyle/>
          <a:p>
            <a:pPr algn="just"/>
            <a:r>
              <a:rPr lang="en-US" sz="2400" b="0" i="0" u="none" strike="noStrike" baseline="0" dirty="0">
                <a:latin typeface="Times New Roman" panose="02020603050405020304" pitchFamily="18" charset="0"/>
              </a:rPr>
              <a:t>The earned value chart provides a basis for evaluating cost and performance </a:t>
            </a:r>
            <a:r>
              <a:rPr lang="en-IN" sz="2400" b="0" i="0" u="none" strike="noStrike" baseline="0" dirty="0">
                <a:latin typeface="Times New Roman" panose="02020603050405020304" pitchFamily="18" charset="0"/>
              </a:rPr>
              <a:t>to date.</a:t>
            </a:r>
            <a:endParaRPr lang="en-IN" sz="2400" dirty="0"/>
          </a:p>
        </p:txBody>
      </p:sp>
    </p:spTree>
    <p:extLst>
      <p:ext uri="{BB962C8B-B14F-4D97-AF65-F5344CB8AC3E}">
        <p14:creationId xmlns:p14="http://schemas.microsoft.com/office/powerpoint/2010/main" val="2415708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098F3C-A9A4-4366-9218-677C84737720}"/>
              </a:ext>
            </a:extLst>
          </p:cNvPr>
          <p:cNvPicPr>
            <a:picLocks noChangeAspect="1"/>
          </p:cNvPicPr>
          <p:nvPr/>
        </p:nvPicPr>
        <p:blipFill rotWithShape="1">
          <a:blip r:embed="rId2"/>
          <a:srcRect b="68403"/>
          <a:stretch/>
        </p:blipFill>
        <p:spPr>
          <a:xfrm>
            <a:off x="513815" y="498365"/>
            <a:ext cx="5582185" cy="1919159"/>
          </a:xfrm>
          <a:prstGeom prst="rect">
            <a:avLst/>
          </a:prstGeom>
        </p:spPr>
      </p:pic>
      <p:pic>
        <p:nvPicPr>
          <p:cNvPr id="7" name="Picture 6">
            <a:extLst>
              <a:ext uri="{FF2B5EF4-FFF2-40B4-BE49-F238E27FC236}">
                <a16:creationId xmlns:a16="http://schemas.microsoft.com/office/drawing/2014/main" id="{54337369-3677-4F1C-8781-4F759BDEBD38}"/>
              </a:ext>
            </a:extLst>
          </p:cNvPr>
          <p:cNvPicPr>
            <a:picLocks noChangeAspect="1"/>
          </p:cNvPicPr>
          <p:nvPr/>
        </p:nvPicPr>
        <p:blipFill rotWithShape="1">
          <a:blip r:embed="rId2"/>
          <a:srcRect t="62888"/>
          <a:stretch/>
        </p:blipFill>
        <p:spPr>
          <a:xfrm>
            <a:off x="798021" y="3895054"/>
            <a:ext cx="5646940" cy="2280278"/>
          </a:xfrm>
          <a:prstGeom prst="rect">
            <a:avLst/>
          </a:prstGeom>
        </p:spPr>
      </p:pic>
      <p:pic>
        <p:nvPicPr>
          <p:cNvPr id="5" name="Picture 4">
            <a:extLst>
              <a:ext uri="{FF2B5EF4-FFF2-40B4-BE49-F238E27FC236}">
                <a16:creationId xmlns:a16="http://schemas.microsoft.com/office/drawing/2014/main" id="{DDD4EA4D-95FB-4DBF-9039-1DFE1807FA03}"/>
              </a:ext>
            </a:extLst>
          </p:cNvPr>
          <p:cNvPicPr>
            <a:picLocks noChangeAspect="1"/>
          </p:cNvPicPr>
          <p:nvPr/>
        </p:nvPicPr>
        <p:blipFill rotWithShape="1">
          <a:blip r:embed="rId2"/>
          <a:srcRect l="2730" t="33000" r="-1076" b="35765"/>
          <a:stretch/>
        </p:blipFill>
        <p:spPr>
          <a:xfrm>
            <a:off x="5759850" y="2417524"/>
            <a:ext cx="5918335" cy="2045216"/>
          </a:xfrm>
          <a:prstGeom prst="rect">
            <a:avLst/>
          </a:prstGeom>
        </p:spPr>
      </p:pic>
    </p:spTree>
    <p:extLst>
      <p:ext uri="{BB962C8B-B14F-4D97-AF65-F5344CB8AC3E}">
        <p14:creationId xmlns:p14="http://schemas.microsoft.com/office/powerpoint/2010/main" val="1584423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769920-6624-4C6D-A1B6-1F135FDC105C}"/>
              </a:ext>
            </a:extLst>
          </p:cNvPr>
          <p:cNvSpPr txBox="1"/>
          <p:nvPr/>
        </p:nvSpPr>
        <p:spPr>
          <a:xfrm>
            <a:off x="842962" y="612845"/>
            <a:ext cx="10587037" cy="5632311"/>
          </a:xfrm>
          <a:prstGeom prst="rect">
            <a:avLst/>
          </a:prstGeom>
          <a:noFill/>
        </p:spPr>
        <p:txBody>
          <a:bodyPr wrap="square">
            <a:spAutoFit/>
          </a:bodyPr>
          <a:lstStyle/>
          <a:p>
            <a:pPr algn="just"/>
            <a:r>
              <a:rPr lang="en-US" sz="2400" b="0" i="0" u="none" strike="noStrike" baseline="0" dirty="0"/>
              <a:t>We identify several variances on the earned value chart following two primary guidelines:</a:t>
            </a:r>
          </a:p>
          <a:p>
            <a:pPr marL="457200" indent="-457200" algn="just">
              <a:buAutoNum type="arabicParenBoth"/>
            </a:pPr>
            <a:r>
              <a:rPr lang="en-US" sz="2400" b="0" i="0" u="none" strike="noStrike" baseline="0" dirty="0"/>
              <a:t>A negative variance is “bad,” and </a:t>
            </a:r>
          </a:p>
          <a:p>
            <a:pPr marL="457200" indent="-457200" algn="just">
              <a:buAutoNum type="arabicParenBoth"/>
            </a:pPr>
            <a:r>
              <a:rPr lang="en-US" sz="2400" b="0" i="0" u="none" strike="noStrike" baseline="0" dirty="0"/>
              <a:t>the cost and schedule variances are calculated as the earned value minus some other measure. </a:t>
            </a:r>
          </a:p>
          <a:p>
            <a:pPr marL="342900" indent="-342900" algn="just">
              <a:buFont typeface="Arial" panose="020B0604020202020204" pitchFamily="34" charset="0"/>
              <a:buChar char="•"/>
            </a:pPr>
            <a:r>
              <a:rPr lang="en-US" sz="2400" b="0" i="0" u="none" strike="noStrike" baseline="0" dirty="0"/>
              <a:t>The </a:t>
            </a:r>
            <a:r>
              <a:rPr lang="en-US" sz="2400" b="0" i="1" u="none" strike="noStrike" baseline="0" dirty="0"/>
              <a:t>cost </a:t>
            </a:r>
            <a:r>
              <a:rPr lang="en-US" sz="2400" b="0" i="0" u="none" strike="noStrike" baseline="0" dirty="0"/>
              <a:t>(or sometimes the </a:t>
            </a:r>
            <a:r>
              <a:rPr lang="en-US" sz="2400" b="0" i="1" u="none" strike="noStrike" baseline="0" dirty="0"/>
              <a:t>spending</a:t>
            </a:r>
            <a:r>
              <a:rPr lang="en-US" sz="2400" b="0" i="0" u="none" strike="noStrike" baseline="0" dirty="0"/>
              <a:t>) </a:t>
            </a:r>
            <a:r>
              <a:rPr lang="en-US" sz="2400" b="0" i="1" u="none" strike="noStrike" baseline="0" dirty="0"/>
              <a:t>variance </a:t>
            </a:r>
            <a:r>
              <a:rPr lang="en-US" sz="2400" b="0" i="0" u="none" strike="noStrike" baseline="0" dirty="0"/>
              <a:t>(CV) is the difference between the amount of money we budgeted for the work that has been performed to date, that is, the </a:t>
            </a:r>
            <a:r>
              <a:rPr lang="en-US" sz="2400" b="0" i="1" u="none" strike="noStrike" baseline="0" dirty="0"/>
              <a:t>earned value</a:t>
            </a:r>
            <a:r>
              <a:rPr lang="en-US" sz="2400" b="0" i="0" u="none" strike="noStrike" baseline="0" dirty="0"/>
              <a:t>, EV, and the actual cost of that work (AC). </a:t>
            </a:r>
          </a:p>
          <a:p>
            <a:pPr algn="just"/>
            <a:r>
              <a:rPr lang="en-US" sz="2400" b="1" i="0" u="none" strike="noStrike" baseline="0" dirty="0"/>
              <a:t>	EV - AC  = cost variance (CV, overrun is negative)</a:t>
            </a:r>
          </a:p>
          <a:p>
            <a:pPr marL="342900" indent="-342900" algn="just">
              <a:buFont typeface="Arial" panose="020B0604020202020204" pitchFamily="34" charset="0"/>
              <a:buChar char="•"/>
            </a:pPr>
            <a:r>
              <a:rPr lang="en-US" sz="2400" b="0" i="0" u="none" strike="noStrike" baseline="0" dirty="0"/>
              <a:t>The </a:t>
            </a:r>
            <a:r>
              <a:rPr lang="en-US" sz="2400" b="0" i="1" u="none" strike="noStrike" baseline="0" dirty="0"/>
              <a:t>schedule variance </a:t>
            </a:r>
            <a:r>
              <a:rPr lang="en-US" sz="2400" b="0" i="0" u="none" strike="noStrike" baseline="0" dirty="0"/>
              <a:t>(SV) is the difference between the EV and the cost of the work we scheduled to be performed to date, or the planned value (PV). </a:t>
            </a:r>
          </a:p>
          <a:p>
            <a:pPr algn="just"/>
            <a:r>
              <a:rPr lang="en-US" sz="2400" b="1" i="0" u="none" strike="noStrike" baseline="0" dirty="0"/>
              <a:t>	EV - PV = schedule variance (SV, behind is negative)</a:t>
            </a:r>
          </a:p>
          <a:p>
            <a:pPr marL="342900" indent="-342900" algn="just">
              <a:buFont typeface="Arial" panose="020B0604020202020204" pitchFamily="34" charset="0"/>
              <a:buChar char="•"/>
            </a:pPr>
            <a:r>
              <a:rPr lang="en-US" sz="2400" b="0" i="0" u="none" strike="noStrike" baseline="0" dirty="0"/>
              <a:t>The </a:t>
            </a:r>
            <a:r>
              <a:rPr lang="en-US" sz="2400" b="0" i="1" u="none" strike="noStrike" baseline="0" dirty="0"/>
              <a:t>time variance </a:t>
            </a:r>
            <a:r>
              <a:rPr lang="en-US" sz="2400" b="0" i="0" u="none" strike="noStrike" baseline="0" dirty="0"/>
              <a:t>is the difference in the time scheduled for the work that has been performed (ST) and the actual time used to perform it (AT).</a:t>
            </a:r>
          </a:p>
          <a:p>
            <a:pPr algn="just"/>
            <a:r>
              <a:rPr lang="en-US" sz="2400" b="1" i="0" u="none" strike="noStrike" baseline="0" dirty="0"/>
              <a:t>	ST - AT =  time variance (TV, delay is negative)</a:t>
            </a:r>
            <a:endParaRPr lang="en-IN" sz="2400" b="1" dirty="0"/>
          </a:p>
        </p:txBody>
      </p:sp>
    </p:spTree>
    <p:extLst>
      <p:ext uri="{BB962C8B-B14F-4D97-AF65-F5344CB8AC3E}">
        <p14:creationId xmlns:p14="http://schemas.microsoft.com/office/powerpoint/2010/main" val="1447294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45721" y="654859"/>
            <a:ext cx="9601200" cy="466725"/>
          </a:xfrm>
        </p:spPr>
        <p:txBody>
          <a:bodyPr>
            <a:normAutofit fontScale="90000"/>
          </a:bodyPr>
          <a:lstStyle/>
          <a:p>
            <a:r>
              <a:rPr lang="en-IN" dirty="0"/>
              <a:t>Contents</a:t>
            </a:r>
          </a:p>
        </p:txBody>
      </p:sp>
      <p:sp>
        <p:nvSpPr>
          <p:cNvPr id="3" name="Content Placeholder 2"/>
          <p:cNvSpPr>
            <a:spLocks noGrp="1"/>
          </p:cNvSpPr>
          <p:nvPr>
            <p:ph idx="4294967295"/>
          </p:nvPr>
        </p:nvSpPr>
        <p:spPr>
          <a:xfrm>
            <a:off x="845388" y="1280754"/>
            <a:ext cx="10541479" cy="4861254"/>
          </a:xfrm>
        </p:spPr>
        <p:txBody>
          <a:bodyPr>
            <a:normAutofit fontScale="92500" lnSpcReduction="20000"/>
          </a:bodyPr>
          <a:lstStyle/>
          <a:p>
            <a:pPr>
              <a:buFont typeface="Wingdings" panose="05000000000000000000" pitchFamily="2" charset="2"/>
              <a:buChar char="Ø"/>
            </a:pPr>
            <a:r>
              <a:rPr lang="en-IN" b="1" dirty="0"/>
              <a:t>5.1 Executing Projects</a:t>
            </a:r>
            <a:endParaRPr lang="en-IN" dirty="0"/>
          </a:p>
          <a:p>
            <a:pPr>
              <a:buFont typeface="Wingdings" panose="05000000000000000000" pitchFamily="2" charset="2"/>
              <a:buChar char="Ø"/>
            </a:pPr>
            <a:r>
              <a:rPr lang="en-IN" b="1" dirty="0"/>
              <a:t>5.2 Monitoring and Controlling Projects: </a:t>
            </a:r>
          </a:p>
          <a:p>
            <a:r>
              <a:rPr lang="en-IN" dirty="0"/>
              <a:t>Planning, monitoring and controlling cycle, </a:t>
            </a:r>
          </a:p>
          <a:p>
            <a:r>
              <a:rPr lang="en-IN" dirty="0"/>
              <a:t>Information needs and reporting, engaging with all stakeholders of the projects, </a:t>
            </a:r>
          </a:p>
          <a:p>
            <a:r>
              <a:rPr lang="en-IN" dirty="0"/>
              <a:t>Team management, communication and project meetings </a:t>
            </a:r>
          </a:p>
          <a:p>
            <a:r>
              <a:rPr lang="en-IN" dirty="0"/>
              <a:t>Earned Value Management techniques for measuring value of work completed; </a:t>
            </a:r>
          </a:p>
          <a:p>
            <a:r>
              <a:rPr lang="en-IN" dirty="0"/>
              <a:t>Using milestones for measurement; change requests and scope creep, </a:t>
            </a:r>
          </a:p>
          <a:p>
            <a:r>
              <a:rPr lang="en-IN" dirty="0"/>
              <a:t>Project audit </a:t>
            </a:r>
          </a:p>
          <a:p>
            <a:pPr>
              <a:buFont typeface="Wingdings" panose="05000000000000000000" pitchFamily="2" charset="2"/>
              <a:buChar char="Ø"/>
            </a:pPr>
            <a:r>
              <a:rPr lang="en-IN" b="1" dirty="0"/>
              <a:t>5.3 Project Contracting </a:t>
            </a:r>
            <a:endParaRPr lang="en-IN" dirty="0"/>
          </a:p>
          <a:p>
            <a:r>
              <a:rPr lang="en-IN" dirty="0"/>
              <a:t>Project procurement management</a:t>
            </a:r>
          </a:p>
          <a:p>
            <a:r>
              <a:rPr lang="en-IN" dirty="0"/>
              <a:t>contracting and outsourcing</a:t>
            </a:r>
          </a:p>
          <a:p>
            <a:endParaRPr lang="en-IN" dirty="0"/>
          </a:p>
        </p:txBody>
      </p:sp>
    </p:spTree>
    <p:extLst>
      <p:ext uri="{BB962C8B-B14F-4D97-AF65-F5344CB8AC3E}">
        <p14:creationId xmlns:p14="http://schemas.microsoft.com/office/powerpoint/2010/main" val="1952043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7BA633-3010-4BEB-8F3E-C9A44D0B67F8}"/>
              </a:ext>
            </a:extLst>
          </p:cNvPr>
          <p:cNvSpPr txBox="1"/>
          <p:nvPr/>
        </p:nvSpPr>
        <p:spPr>
          <a:xfrm>
            <a:off x="748818" y="679728"/>
            <a:ext cx="10681182" cy="3416320"/>
          </a:xfrm>
          <a:prstGeom prst="rect">
            <a:avLst/>
          </a:prstGeom>
          <a:noFill/>
        </p:spPr>
        <p:txBody>
          <a:bodyPr wrap="square">
            <a:spAutoFit/>
          </a:bodyPr>
          <a:lstStyle/>
          <a:p>
            <a:pPr marL="342900" indent="-342900" algn="just">
              <a:buFont typeface="Arial" panose="020B0604020202020204" pitchFamily="34" charset="0"/>
              <a:buChar char="•"/>
            </a:pPr>
            <a:r>
              <a:rPr lang="en-US" sz="2400" b="0" i="0" u="none" strike="noStrike" baseline="0" dirty="0"/>
              <a:t>The variances are also often formulated as ratios rather than differences so that the cost variance becomes the Cost Performance Index (CPI) = EV/AC, the schedule variance becomes the Schedule Performance Index (SPI) = EV/PV, and the time variance becomes the Time Performance Index (TPI) = ST/AT. </a:t>
            </a:r>
          </a:p>
          <a:p>
            <a:pPr marL="342900" indent="-342900" algn="just">
              <a:buFont typeface="Arial" panose="020B0604020202020204" pitchFamily="34" charset="0"/>
              <a:buChar char="•"/>
            </a:pPr>
            <a:r>
              <a:rPr lang="en-US" sz="2400" b="0" i="0" u="none" strike="noStrike" baseline="0" dirty="0"/>
              <a:t>Use of ratios is particularly helpful when an organization wishes to compare the performance of several projects (or project managers), or the same project over different time periods.</a:t>
            </a:r>
          </a:p>
          <a:p>
            <a:pPr marL="285750" indent="-285750" algn="l">
              <a:buFont typeface="Arial" panose="020B0604020202020204" pitchFamily="34" charset="0"/>
              <a:buChar char="•"/>
            </a:pPr>
            <a:r>
              <a:rPr lang="en-US" sz="2400" dirty="0"/>
              <a:t>Also, </a:t>
            </a:r>
            <a:r>
              <a:rPr lang="en-US" sz="2400" b="0" i="0" u="none" strike="noStrike" baseline="0" dirty="0"/>
              <a:t>the two indexes, CPI and SPI, are combined to make a type of “critical ratio” called the Cost–Schedule Index </a:t>
            </a:r>
            <a:endParaRPr lang="en-IN" sz="2400" dirty="0"/>
          </a:p>
        </p:txBody>
      </p:sp>
      <p:pic>
        <p:nvPicPr>
          <p:cNvPr id="7" name="Picture 6">
            <a:extLst>
              <a:ext uri="{FF2B5EF4-FFF2-40B4-BE49-F238E27FC236}">
                <a16:creationId xmlns:a16="http://schemas.microsoft.com/office/drawing/2014/main" id="{BDF41E4C-9B3D-477A-BE5A-0DA384E21240}"/>
              </a:ext>
            </a:extLst>
          </p:cNvPr>
          <p:cNvPicPr>
            <a:picLocks noChangeAspect="1"/>
          </p:cNvPicPr>
          <p:nvPr/>
        </p:nvPicPr>
        <p:blipFill>
          <a:blip r:embed="rId2"/>
          <a:stretch>
            <a:fillRect/>
          </a:stretch>
        </p:blipFill>
        <p:spPr>
          <a:xfrm>
            <a:off x="4186615" y="3936609"/>
            <a:ext cx="3050208" cy="1318311"/>
          </a:xfrm>
          <a:prstGeom prst="rect">
            <a:avLst/>
          </a:prstGeom>
        </p:spPr>
      </p:pic>
      <p:sp>
        <p:nvSpPr>
          <p:cNvPr id="9" name="TextBox 8">
            <a:extLst>
              <a:ext uri="{FF2B5EF4-FFF2-40B4-BE49-F238E27FC236}">
                <a16:creationId xmlns:a16="http://schemas.microsoft.com/office/drawing/2014/main" id="{9306DF42-B3B6-475C-A466-9E4C96268519}"/>
              </a:ext>
            </a:extLst>
          </p:cNvPr>
          <p:cNvSpPr txBox="1"/>
          <p:nvPr/>
        </p:nvSpPr>
        <p:spPr>
          <a:xfrm>
            <a:off x="748818" y="5143641"/>
            <a:ext cx="10306593" cy="830997"/>
          </a:xfrm>
          <a:prstGeom prst="rect">
            <a:avLst/>
          </a:prstGeom>
          <a:noFill/>
        </p:spPr>
        <p:txBody>
          <a:bodyPr wrap="square">
            <a:spAutoFit/>
          </a:bodyPr>
          <a:lstStyle/>
          <a:p>
            <a:pPr marL="342900" indent="-342900" algn="l">
              <a:buFont typeface="Arial" panose="020B0604020202020204" pitchFamily="34" charset="0"/>
              <a:buChar char="•"/>
            </a:pPr>
            <a:r>
              <a:rPr lang="en-US" sz="2400" b="0" i="0" u="none" strike="noStrike" baseline="0" dirty="0"/>
              <a:t>The estimated cost to complete (ETC) is defined as </a:t>
            </a:r>
            <a:r>
              <a:rPr lang="en-IN" sz="2400" b="0" i="0" u="none" strike="noStrike" baseline="0" dirty="0"/>
              <a:t>ETC = (BAC -  EV</a:t>
            </a:r>
            <a:r>
              <a:rPr lang="en-IN" sz="2400" dirty="0"/>
              <a:t>)</a:t>
            </a:r>
            <a:r>
              <a:rPr lang="en-IN" sz="2400" b="0" i="0" u="none" strike="noStrike" baseline="0" dirty="0"/>
              <a:t> /CPI</a:t>
            </a:r>
          </a:p>
          <a:p>
            <a:pPr marL="342900" indent="-342900" algn="l">
              <a:buFont typeface="Arial" panose="020B0604020202020204" pitchFamily="34" charset="0"/>
              <a:buChar char="•"/>
            </a:pPr>
            <a:r>
              <a:rPr lang="en-US" sz="2400" dirty="0"/>
              <a:t>The estimated cost at completion (EAC) is defined as EAC = (ETC+ AC)</a:t>
            </a:r>
            <a:endParaRPr lang="en-IN" sz="2400" dirty="0"/>
          </a:p>
        </p:txBody>
      </p:sp>
    </p:spTree>
    <p:extLst>
      <p:ext uri="{BB962C8B-B14F-4D97-AF65-F5344CB8AC3E}">
        <p14:creationId xmlns:p14="http://schemas.microsoft.com/office/powerpoint/2010/main" val="2510839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695BC3-BBB3-4237-A66F-101B20662105}"/>
              </a:ext>
            </a:extLst>
          </p:cNvPr>
          <p:cNvSpPr txBox="1"/>
          <p:nvPr/>
        </p:nvSpPr>
        <p:spPr>
          <a:xfrm>
            <a:off x="823437" y="1041089"/>
            <a:ext cx="10283869" cy="2677656"/>
          </a:xfrm>
          <a:prstGeom prst="rect">
            <a:avLst/>
          </a:prstGeom>
          <a:noFill/>
        </p:spPr>
        <p:txBody>
          <a:bodyPr wrap="square">
            <a:spAutoFit/>
          </a:bodyPr>
          <a:lstStyle/>
          <a:p>
            <a:r>
              <a:rPr lang="en-US" sz="2400" b="1" dirty="0"/>
              <a:t>Example 1</a:t>
            </a:r>
          </a:p>
          <a:p>
            <a:endParaRPr lang="en-US" sz="2400" b="1" i="0" u="none" strike="noStrike" baseline="0" dirty="0"/>
          </a:p>
          <a:p>
            <a:endParaRPr lang="en-US" sz="2400" b="1" i="0" u="none" strike="noStrike" baseline="0" dirty="0"/>
          </a:p>
          <a:p>
            <a:pPr algn="just"/>
            <a:r>
              <a:rPr lang="en-US" sz="2400" b="0" i="0" u="none" strike="noStrike" baseline="0" dirty="0"/>
              <a:t>Assume that operations on a work package were expected to cost $1,500 to complete the package. They were originally scheduled to have been finished today. At this point, however, we have actually expended $1,350, and we estimate that we have completed two-thirds of the work. What are the cost and schedule variances?</a:t>
            </a:r>
            <a:endParaRPr lang="en-IN" sz="2400" dirty="0"/>
          </a:p>
        </p:txBody>
      </p:sp>
    </p:spTree>
    <p:extLst>
      <p:ext uri="{BB962C8B-B14F-4D97-AF65-F5344CB8AC3E}">
        <p14:creationId xmlns:p14="http://schemas.microsoft.com/office/powerpoint/2010/main" val="136116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85D5C7-0310-4393-84E0-9DDE24C1688C}"/>
              </a:ext>
            </a:extLst>
          </p:cNvPr>
          <p:cNvPicPr>
            <a:picLocks noChangeAspect="1"/>
          </p:cNvPicPr>
          <p:nvPr/>
        </p:nvPicPr>
        <p:blipFill>
          <a:blip r:embed="rId2"/>
          <a:stretch>
            <a:fillRect/>
          </a:stretch>
        </p:blipFill>
        <p:spPr>
          <a:xfrm>
            <a:off x="864170" y="1471150"/>
            <a:ext cx="5537663" cy="4757356"/>
          </a:xfrm>
          <a:prstGeom prst="rect">
            <a:avLst/>
          </a:prstGeom>
        </p:spPr>
      </p:pic>
      <p:pic>
        <p:nvPicPr>
          <p:cNvPr id="5" name="Picture 4">
            <a:extLst>
              <a:ext uri="{FF2B5EF4-FFF2-40B4-BE49-F238E27FC236}">
                <a16:creationId xmlns:a16="http://schemas.microsoft.com/office/drawing/2014/main" id="{4A14C329-B4F4-431D-930F-77B63A67B321}"/>
              </a:ext>
            </a:extLst>
          </p:cNvPr>
          <p:cNvPicPr>
            <a:picLocks noChangeAspect="1"/>
          </p:cNvPicPr>
          <p:nvPr/>
        </p:nvPicPr>
        <p:blipFill>
          <a:blip r:embed="rId3"/>
          <a:stretch>
            <a:fillRect/>
          </a:stretch>
        </p:blipFill>
        <p:spPr>
          <a:xfrm>
            <a:off x="6453658" y="1839386"/>
            <a:ext cx="5074027" cy="1765961"/>
          </a:xfrm>
          <a:prstGeom prst="rect">
            <a:avLst/>
          </a:prstGeom>
        </p:spPr>
      </p:pic>
      <p:pic>
        <p:nvPicPr>
          <p:cNvPr id="7" name="Picture 6">
            <a:extLst>
              <a:ext uri="{FF2B5EF4-FFF2-40B4-BE49-F238E27FC236}">
                <a16:creationId xmlns:a16="http://schemas.microsoft.com/office/drawing/2014/main" id="{AE6E7841-D9EF-4176-A9D5-C0616C07AA49}"/>
              </a:ext>
            </a:extLst>
          </p:cNvPr>
          <p:cNvPicPr>
            <a:picLocks noChangeAspect="1"/>
          </p:cNvPicPr>
          <p:nvPr/>
        </p:nvPicPr>
        <p:blipFill>
          <a:blip r:embed="rId4"/>
          <a:stretch>
            <a:fillRect/>
          </a:stretch>
        </p:blipFill>
        <p:spPr>
          <a:xfrm>
            <a:off x="7291029" y="807421"/>
            <a:ext cx="2937188" cy="1269463"/>
          </a:xfrm>
          <a:prstGeom prst="rect">
            <a:avLst/>
          </a:prstGeom>
        </p:spPr>
      </p:pic>
      <p:pic>
        <p:nvPicPr>
          <p:cNvPr id="9" name="Picture 8">
            <a:extLst>
              <a:ext uri="{FF2B5EF4-FFF2-40B4-BE49-F238E27FC236}">
                <a16:creationId xmlns:a16="http://schemas.microsoft.com/office/drawing/2014/main" id="{A5D1F155-0DB8-4097-9938-B7118779673D}"/>
              </a:ext>
            </a:extLst>
          </p:cNvPr>
          <p:cNvPicPr>
            <a:picLocks noChangeAspect="1"/>
          </p:cNvPicPr>
          <p:nvPr/>
        </p:nvPicPr>
        <p:blipFill>
          <a:blip r:embed="rId5"/>
          <a:stretch>
            <a:fillRect/>
          </a:stretch>
        </p:blipFill>
        <p:spPr>
          <a:xfrm>
            <a:off x="7291029" y="3870929"/>
            <a:ext cx="3395142" cy="1092957"/>
          </a:xfrm>
          <a:prstGeom prst="rect">
            <a:avLst/>
          </a:prstGeom>
        </p:spPr>
      </p:pic>
      <p:pic>
        <p:nvPicPr>
          <p:cNvPr id="11" name="Picture 10">
            <a:extLst>
              <a:ext uri="{FF2B5EF4-FFF2-40B4-BE49-F238E27FC236}">
                <a16:creationId xmlns:a16="http://schemas.microsoft.com/office/drawing/2014/main" id="{F732F5EB-DDF7-40B6-B380-3D3B7558F98A}"/>
              </a:ext>
            </a:extLst>
          </p:cNvPr>
          <p:cNvPicPr>
            <a:picLocks noChangeAspect="1"/>
          </p:cNvPicPr>
          <p:nvPr/>
        </p:nvPicPr>
        <p:blipFill>
          <a:blip r:embed="rId6"/>
          <a:stretch>
            <a:fillRect/>
          </a:stretch>
        </p:blipFill>
        <p:spPr>
          <a:xfrm>
            <a:off x="7291029" y="4963886"/>
            <a:ext cx="2610617" cy="1046709"/>
          </a:xfrm>
          <a:prstGeom prst="rect">
            <a:avLst/>
          </a:prstGeom>
        </p:spPr>
      </p:pic>
      <p:cxnSp>
        <p:nvCxnSpPr>
          <p:cNvPr id="13" name="Straight Connector 12">
            <a:extLst>
              <a:ext uri="{FF2B5EF4-FFF2-40B4-BE49-F238E27FC236}">
                <a16:creationId xmlns:a16="http://schemas.microsoft.com/office/drawing/2014/main" id="{D6D272EF-0555-48DD-9F26-FFB52D224659}"/>
              </a:ext>
            </a:extLst>
          </p:cNvPr>
          <p:cNvCxnSpPr/>
          <p:nvPr/>
        </p:nvCxnSpPr>
        <p:spPr>
          <a:xfrm>
            <a:off x="6453658" y="574766"/>
            <a:ext cx="0" cy="5682343"/>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CB74F3E-5C4B-43BF-A471-273E16C2CEAB}"/>
              </a:ext>
            </a:extLst>
          </p:cNvPr>
          <p:cNvSpPr txBox="1"/>
          <p:nvPr/>
        </p:nvSpPr>
        <p:spPr>
          <a:xfrm>
            <a:off x="979714" y="807421"/>
            <a:ext cx="1293217" cy="461665"/>
          </a:xfrm>
          <a:prstGeom prst="rect">
            <a:avLst/>
          </a:prstGeom>
          <a:noFill/>
        </p:spPr>
        <p:txBody>
          <a:bodyPr wrap="square" rtlCol="0">
            <a:spAutoFit/>
          </a:bodyPr>
          <a:lstStyle/>
          <a:p>
            <a:r>
              <a:rPr lang="en-IN" sz="2400" dirty="0"/>
              <a:t>Solution:</a:t>
            </a:r>
          </a:p>
        </p:txBody>
      </p:sp>
      <p:cxnSp>
        <p:nvCxnSpPr>
          <p:cNvPr id="16" name="Straight Connector 15">
            <a:extLst>
              <a:ext uri="{FF2B5EF4-FFF2-40B4-BE49-F238E27FC236}">
                <a16:creationId xmlns:a16="http://schemas.microsoft.com/office/drawing/2014/main" id="{59A802B0-76AD-42AA-BFC7-9C17FECC837E}"/>
              </a:ext>
            </a:extLst>
          </p:cNvPr>
          <p:cNvCxnSpPr/>
          <p:nvPr/>
        </p:nvCxnSpPr>
        <p:spPr>
          <a:xfrm>
            <a:off x="8900932" y="5058137"/>
            <a:ext cx="0" cy="173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11B7A9-6719-4D07-9718-A9F0C48B785B}"/>
              </a:ext>
            </a:extLst>
          </p:cNvPr>
          <p:cNvCxnSpPr>
            <a:cxnSpLocks/>
          </p:cNvCxnSpPr>
          <p:nvPr/>
        </p:nvCxnSpPr>
        <p:spPr>
          <a:xfrm>
            <a:off x="8928405" y="5397022"/>
            <a:ext cx="18434" cy="1832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581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CB0D1B-8451-45DF-A535-8CE5D60E0E67}"/>
              </a:ext>
            </a:extLst>
          </p:cNvPr>
          <p:cNvSpPr txBox="1"/>
          <p:nvPr/>
        </p:nvSpPr>
        <p:spPr>
          <a:xfrm>
            <a:off x="979715" y="770096"/>
            <a:ext cx="10528662" cy="1815882"/>
          </a:xfrm>
          <a:prstGeom prst="rect">
            <a:avLst/>
          </a:prstGeom>
          <a:noFill/>
        </p:spPr>
        <p:txBody>
          <a:bodyPr wrap="square">
            <a:spAutoFit/>
          </a:bodyPr>
          <a:lstStyle/>
          <a:p>
            <a:r>
              <a:rPr lang="en-US" sz="2800" b="1" i="0" u="none" strike="noStrike" baseline="0" dirty="0">
                <a:solidFill>
                  <a:srgbClr val="000000"/>
                </a:solidFill>
                <a:latin typeface="Times New Roman" panose="02020603050405020304" pitchFamily="18" charset="0"/>
              </a:rPr>
              <a:t>A software development project at day 70 exhibits an actual cost of $78,000 and a scheduled cost of $84,000. The software manager estimates a value completed of $81,000. What are the cost and schedule variances and CSI? Estimate the time variance. </a:t>
            </a:r>
            <a:endParaRPr lang="en-IN" sz="2800" dirty="0"/>
          </a:p>
        </p:txBody>
      </p:sp>
      <p:pic>
        <p:nvPicPr>
          <p:cNvPr id="5" name="Picture 4">
            <a:extLst>
              <a:ext uri="{FF2B5EF4-FFF2-40B4-BE49-F238E27FC236}">
                <a16:creationId xmlns:a16="http://schemas.microsoft.com/office/drawing/2014/main" id="{94FB3E2E-95CD-4576-9AA6-8E26375BBB6D}"/>
              </a:ext>
            </a:extLst>
          </p:cNvPr>
          <p:cNvPicPr>
            <a:picLocks noChangeAspect="1"/>
          </p:cNvPicPr>
          <p:nvPr/>
        </p:nvPicPr>
        <p:blipFill>
          <a:blip r:embed="rId2"/>
          <a:stretch>
            <a:fillRect/>
          </a:stretch>
        </p:blipFill>
        <p:spPr>
          <a:xfrm>
            <a:off x="979715" y="2789090"/>
            <a:ext cx="10371908" cy="2377839"/>
          </a:xfrm>
          <a:prstGeom prst="rect">
            <a:avLst/>
          </a:prstGeom>
        </p:spPr>
      </p:pic>
    </p:spTree>
    <p:extLst>
      <p:ext uri="{BB962C8B-B14F-4D97-AF65-F5344CB8AC3E}">
        <p14:creationId xmlns:p14="http://schemas.microsoft.com/office/powerpoint/2010/main" val="1455173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218718-B74F-4BF2-81D8-0CE7454F48F7}"/>
              </a:ext>
            </a:extLst>
          </p:cNvPr>
          <p:cNvSpPr txBox="1"/>
          <p:nvPr/>
        </p:nvSpPr>
        <p:spPr>
          <a:xfrm>
            <a:off x="759823" y="605307"/>
            <a:ext cx="10672353" cy="2246769"/>
          </a:xfrm>
          <a:prstGeom prst="rect">
            <a:avLst/>
          </a:prstGeom>
          <a:noFill/>
        </p:spPr>
        <p:txBody>
          <a:bodyPr wrap="square">
            <a:spAutoFit/>
          </a:bodyPr>
          <a:lstStyle/>
          <a:p>
            <a:pPr algn="just"/>
            <a:r>
              <a:rPr lang="en-IN" sz="3200" dirty="0"/>
              <a:t>Using milestones for measurement</a:t>
            </a:r>
          </a:p>
          <a:p>
            <a:pPr algn="just"/>
            <a:endParaRPr lang="en-IN" dirty="0"/>
          </a:p>
          <a:p>
            <a:pPr algn="just"/>
            <a:r>
              <a:rPr lang="en-US" sz="1800" b="0" i="0" u="none" strike="noStrike" baseline="0" dirty="0">
                <a:latin typeface="Times New Roman" panose="02020603050405020304" pitchFamily="18" charset="0"/>
              </a:rPr>
              <a:t>Figure shown below is a summary milestone report. Each project has a series of steps that must be completed. Each has an original schedule that may be amended for use as a current schedule. Steps are completed in actual times. This form helps program managers coordinate several projects by trying to schedule the various steps to minimize the degree to which the projects interfere with one another by being scheduled for the same facilities at the same time.</a:t>
            </a:r>
            <a:endParaRPr lang="en-IN" dirty="0"/>
          </a:p>
        </p:txBody>
      </p:sp>
      <p:pic>
        <p:nvPicPr>
          <p:cNvPr id="5" name="Picture 4">
            <a:extLst>
              <a:ext uri="{FF2B5EF4-FFF2-40B4-BE49-F238E27FC236}">
                <a16:creationId xmlns:a16="http://schemas.microsoft.com/office/drawing/2014/main" id="{96031200-F840-4536-AC79-DE20EA31493E}"/>
              </a:ext>
            </a:extLst>
          </p:cNvPr>
          <p:cNvPicPr>
            <a:picLocks noChangeAspect="1"/>
          </p:cNvPicPr>
          <p:nvPr/>
        </p:nvPicPr>
        <p:blipFill>
          <a:blip r:embed="rId2"/>
          <a:stretch>
            <a:fillRect/>
          </a:stretch>
        </p:blipFill>
        <p:spPr>
          <a:xfrm>
            <a:off x="1781576" y="2747616"/>
            <a:ext cx="8628845" cy="3361386"/>
          </a:xfrm>
          <a:prstGeom prst="rect">
            <a:avLst/>
          </a:prstGeom>
        </p:spPr>
      </p:pic>
    </p:spTree>
    <p:extLst>
      <p:ext uri="{BB962C8B-B14F-4D97-AF65-F5344CB8AC3E}">
        <p14:creationId xmlns:p14="http://schemas.microsoft.com/office/powerpoint/2010/main" val="4046125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33ED18E-0FE4-4118-9049-B5E3E25CFD8D}"/>
              </a:ext>
            </a:extLst>
          </p:cNvPr>
          <p:cNvSpPr>
            <a:spLocks noGrp="1" noChangeArrowheads="1"/>
          </p:cNvSpPr>
          <p:nvPr>
            <p:ph type="title"/>
          </p:nvPr>
        </p:nvSpPr>
        <p:spPr/>
        <p:txBody>
          <a:bodyPr/>
          <a:lstStyle/>
          <a:p>
            <a:r>
              <a:rPr lang="en-US" altLang="en-US"/>
              <a:t>Project Control</a:t>
            </a:r>
          </a:p>
        </p:txBody>
      </p:sp>
      <p:sp>
        <p:nvSpPr>
          <p:cNvPr id="10243" name="Rectangle 3">
            <a:extLst>
              <a:ext uri="{FF2B5EF4-FFF2-40B4-BE49-F238E27FC236}">
                <a16:creationId xmlns:a16="http://schemas.microsoft.com/office/drawing/2014/main" id="{D8B3705C-85FB-4904-94FD-7BDC755498DC}"/>
              </a:ext>
            </a:extLst>
          </p:cNvPr>
          <p:cNvSpPr>
            <a:spLocks noGrp="1" noChangeArrowheads="1"/>
          </p:cNvSpPr>
          <p:nvPr>
            <p:ph type="body" idx="1"/>
          </p:nvPr>
        </p:nvSpPr>
        <p:spPr>
          <a:xfrm>
            <a:off x="1583678" y="2686050"/>
            <a:ext cx="9202510" cy="2729329"/>
          </a:xfrm>
        </p:spPr>
        <p:txBody>
          <a:bodyPr/>
          <a:lstStyle/>
          <a:p>
            <a:pPr algn="just"/>
            <a:r>
              <a:rPr lang="en-US" altLang="en-US" dirty="0"/>
              <a:t>Control is the last element in the implementation cycle of planning-monitoring-controlling</a:t>
            </a:r>
          </a:p>
          <a:p>
            <a:pPr algn="just"/>
            <a:r>
              <a:rPr lang="en-US" altLang="en-US" dirty="0"/>
              <a:t>Control is focused on three elements of a project</a:t>
            </a:r>
          </a:p>
          <a:p>
            <a:pPr lvl="1" algn="just"/>
            <a:r>
              <a:rPr lang="en-US" altLang="en-US" dirty="0"/>
              <a:t>Performance</a:t>
            </a:r>
          </a:p>
          <a:p>
            <a:pPr lvl="1" algn="just"/>
            <a:r>
              <a:rPr lang="en-US" altLang="en-US" dirty="0"/>
              <a:t>Cost</a:t>
            </a:r>
          </a:p>
          <a:p>
            <a:pPr lvl="1" algn="just"/>
            <a:r>
              <a:rPr lang="en-US" altLang="en-US" dirty="0"/>
              <a:t>Time</a:t>
            </a:r>
          </a:p>
        </p:txBody>
      </p:sp>
      <p:sp>
        <p:nvSpPr>
          <p:cNvPr id="10244" name="Text Box 4">
            <a:extLst>
              <a:ext uri="{FF2B5EF4-FFF2-40B4-BE49-F238E27FC236}">
                <a16:creationId xmlns:a16="http://schemas.microsoft.com/office/drawing/2014/main" id="{6A04A44A-D1B0-40EE-A991-178C8908ADCD}"/>
              </a:ext>
            </a:extLst>
          </p:cNvPr>
          <p:cNvSpPr txBox="1">
            <a:spLocks noChangeArrowheads="1"/>
          </p:cNvSpPr>
          <p:nvPr/>
        </p:nvSpPr>
        <p:spPr bwMode="auto">
          <a:xfrm>
            <a:off x="8314678" y="5946559"/>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B0B5F0A-608E-4394-AE0E-B608034F83D1}"/>
              </a:ext>
            </a:extLst>
          </p:cNvPr>
          <p:cNvSpPr>
            <a:spLocks noGrp="1" noChangeArrowheads="1"/>
          </p:cNvSpPr>
          <p:nvPr>
            <p:ph type="title"/>
          </p:nvPr>
        </p:nvSpPr>
        <p:spPr/>
        <p:txBody>
          <a:bodyPr/>
          <a:lstStyle/>
          <a:p>
            <a:r>
              <a:rPr lang="en-US" altLang="en-US"/>
              <a:t>Controlling Performance</a:t>
            </a:r>
          </a:p>
        </p:txBody>
      </p:sp>
      <p:sp>
        <p:nvSpPr>
          <p:cNvPr id="11267" name="Rectangle 3">
            <a:extLst>
              <a:ext uri="{FF2B5EF4-FFF2-40B4-BE49-F238E27FC236}">
                <a16:creationId xmlns:a16="http://schemas.microsoft.com/office/drawing/2014/main" id="{8C5E00DC-4323-4115-9542-52517A431172}"/>
              </a:ext>
            </a:extLst>
          </p:cNvPr>
          <p:cNvSpPr>
            <a:spLocks noGrp="1" noChangeArrowheads="1"/>
          </p:cNvSpPr>
          <p:nvPr>
            <p:ph type="body" idx="1"/>
          </p:nvPr>
        </p:nvSpPr>
        <p:spPr>
          <a:xfrm>
            <a:off x="2159000" y="2592278"/>
            <a:ext cx="7874000" cy="3506125"/>
          </a:xfrm>
        </p:spPr>
        <p:txBody>
          <a:bodyPr>
            <a:normAutofit fontScale="85000" lnSpcReduction="20000"/>
          </a:bodyPr>
          <a:lstStyle/>
          <a:p>
            <a:r>
              <a:rPr lang="en-US" altLang="en-US" sz="2800" dirty="0"/>
              <a:t>There are several things that can cause a project’s performance to require control</a:t>
            </a:r>
            <a:r>
              <a:rPr lang="en-US" altLang="en-US" dirty="0"/>
              <a:t>:</a:t>
            </a:r>
          </a:p>
          <a:p>
            <a:pPr lvl="1"/>
            <a:r>
              <a:rPr lang="en-US" altLang="en-US" sz="2400" dirty="0"/>
              <a:t>Unexpected technical problems arise</a:t>
            </a:r>
          </a:p>
          <a:p>
            <a:pPr lvl="1"/>
            <a:r>
              <a:rPr lang="en-US" altLang="en-US" sz="2400" dirty="0"/>
              <a:t>Insufficient resources are available when needed</a:t>
            </a:r>
          </a:p>
          <a:p>
            <a:pPr lvl="1"/>
            <a:r>
              <a:rPr lang="en-US" altLang="en-US" sz="2400" dirty="0"/>
              <a:t>Insurmountable technical difficulties are present</a:t>
            </a:r>
          </a:p>
          <a:p>
            <a:pPr lvl="1"/>
            <a:r>
              <a:rPr lang="en-US" altLang="en-US" sz="2400" dirty="0"/>
              <a:t>Quality or reliability problems occur</a:t>
            </a:r>
          </a:p>
          <a:p>
            <a:pPr lvl="1"/>
            <a:r>
              <a:rPr lang="en-US" altLang="en-US" sz="2400" dirty="0"/>
              <a:t>Client requires changes in specifications</a:t>
            </a:r>
          </a:p>
          <a:p>
            <a:pPr lvl="1"/>
            <a:r>
              <a:rPr lang="en-US" altLang="en-US" sz="2400"/>
              <a:t>Inte rfunctional</a:t>
            </a:r>
            <a:r>
              <a:rPr lang="en-US" altLang="en-US" sz="2400" dirty="0"/>
              <a:t> complications arise</a:t>
            </a:r>
          </a:p>
          <a:p>
            <a:pPr lvl="1"/>
            <a:r>
              <a:rPr lang="en-US" altLang="en-US" sz="2400" dirty="0"/>
              <a:t>Technological breakthroughs affect the project</a:t>
            </a:r>
          </a:p>
          <a:p>
            <a:pPr lvl="1"/>
            <a:endParaRPr lang="en-US" altLang="en-US" sz="2400" dirty="0"/>
          </a:p>
          <a:p>
            <a:pPr lvl="1"/>
            <a:endParaRPr lang="en-US" altLang="en-US" dirty="0"/>
          </a:p>
        </p:txBody>
      </p:sp>
      <p:sp>
        <p:nvSpPr>
          <p:cNvPr id="11268" name="Text Box 4">
            <a:extLst>
              <a:ext uri="{FF2B5EF4-FFF2-40B4-BE49-F238E27FC236}">
                <a16:creationId xmlns:a16="http://schemas.microsoft.com/office/drawing/2014/main" id="{B648E47A-37C3-4F0B-A603-5B7B1529E0AF}"/>
              </a:ext>
            </a:extLst>
          </p:cNvPr>
          <p:cNvSpPr txBox="1">
            <a:spLocks noChangeArrowheads="1"/>
          </p:cNvSpPr>
          <p:nvPr/>
        </p:nvSpPr>
        <p:spPr bwMode="auto">
          <a:xfrm>
            <a:off x="8465598" y="5946003"/>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F12276F-974D-4266-961D-5F57AE6882EA}"/>
              </a:ext>
            </a:extLst>
          </p:cNvPr>
          <p:cNvSpPr>
            <a:spLocks noGrp="1" noChangeArrowheads="1"/>
          </p:cNvSpPr>
          <p:nvPr>
            <p:ph type="title"/>
          </p:nvPr>
        </p:nvSpPr>
        <p:spPr/>
        <p:txBody>
          <a:bodyPr/>
          <a:lstStyle/>
          <a:p>
            <a:r>
              <a:rPr lang="en-US" altLang="en-US" dirty="0"/>
              <a:t>Controlling Cost</a:t>
            </a:r>
          </a:p>
        </p:txBody>
      </p:sp>
      <p:sp>
        <p:nvSpPr>
          <p:cNvPr id="12291" name="Rectangle 3">
            <a:extLst>
              <a:ext uri="{FF2B5EF4-FFF2-40B4-BE49-F238E27FC236}">
                <a16:creationId xmlns:a16="http://schemas.microsoft.com/office/drawing/2014/main" id="{0F492E51-FEA0-4835-8CDD-C7E812AD2457}"/>
              </a:ext>
            </a:extLst>
          </p:cNvPr>
          <p:cNvSpPr>
            <a:spLocks noGrp="1" noChangeArrowheads="1"/>
          </p:cNvSpPr>
          <p:nvPr>
            <p:ph type="body" idx="1"/>
          </p:nvPr>
        </p:nvSpPr>
        <p:spPr>
          <a:xfrm>
            <a:off x="2034073" y="2503502"/>
            <a:ext cx="8184125" cy="3573447"/>
          </a:xfrm>
        </p:spPr>
        <p:txBody>
          <a:bodyPr>
            <a:normAutofit fontScale="85000" lnSpcReduction="20000"/>
          </a:bodyPr>
          <a:lstStyle/>
          <a:p>
            <a:r>
              <a:rPr lang="en-US" altLang="en-US" sz="2800" dirty="0"/>
              <a:t>There are several things that can cause a project’s cost to require control:</a:t>
            </a:r>
          </a:p>
          <a:p>
            <a:pPr lvl="1"/>
            <a:r>
              <a:rPr lang="en-US" altLang="en-US" sz="2400" dirty="0"/>
              <a:t>Technical difficulties require more resources</a:t>
            </a:r>
          </a:p>
          <a:p>
            <a:pPr lvl="1"/>
            <a:r>
              <a:rPr lang="en-US" altLang="en-US" sz="2400" dirty="0"/>
              <a:t>The scope of the work increase</a:t>
            </a:r>
          </a:p>
          <a:p>
            <a:pPr lvl="1"/>
            <a:r>
              <a:rPr lang="en-US" altLang="en-US" sz="2400" dirty="0"/>
              <a:t>Initial bids were too low</a:t>
            </a:r>
          </a:p>
          <a:p>
            <a:pPr lvl="1"/>
            <a:r>
              <a:rPr lang="en-US" altLang="en-US" sz="2400" dirty="0"/>
              <a:t>Reporting was poor or untimely</a:t>
            </a:r>
          </a:p>
          <a:p>
            <a:pPr lvl="1"/>
            <a:r>
              <a:rPr lang="en-US" altLang="en-US" sz="2400" dirty="0"/>
              <a:t>Budgeting was inadequate</a:t>
            </a:r>
          </a:p>
          <a:p>
            <a:pPr lvl="1"/>
            <a:r>
              <a:rPr lang="en-US" altLang="en-US" sz="2400" dirty="0"/>
              <a:t>Corrective control was not exercised in time</a:t>
            </a:r>
          </a:p>
          <a:p>
            <a:pPr lvl="1"/>
            <a:r>
              <a:rPr lang="en-US" altLang="en-US" sz="2400" dirty="0"/>
              <a:t>Input price changes occurred</a:t>
            </a:r>
          </a:p>
          <a:p>
            <a:pPr lvl="1"/>
            <a:endParaRPr lang="en-US" altLang="en-US" dirty="0"/>
          </a:p>
        </p:txBody>
      </p:sp>
      <p:sp>
        <p:nvSpPr>
          <p:cNvPr id="12292" name="Text Box 4">
            <a:extLst>
              <a:ext uri="{FF2B5EF4-FFF2-40B4-BE49-F238E27FC236}">
                <a16:creationId xmlns:a16="http://schemas.microsoft.com/office/drawing/2014/main" id="{828D3657-5100-43C3-A011-CB8E593CB6CE}"/>
              </a:ext>
            </a:extLst>
          </p:cNvPr>
          <p:cNvSpPr txBox="1">
            <a:spLocks noChangeArrowheads="1"/>
          </p:cNvSpPr>
          <p:nvPr/>
        </p:nvSpPr>
        <p:spPr bwMode="auto">
          <a:xfrm>
            <a:off x="8674100" y="5989652"/>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F89D073-B574-4BB2-965D-96806ED2E47E}"/>
              </a:ext>
            </a:extLst>
          </p:cNvPr>
          <p:cNvSpPr>
            <a:spLocks noGrp="1" noChangeArrowheads="1"/>
          </p:cNvSpPr>
          <p:nvPr>
            <p:ph type="title"/>
          </p:nvPr>
        </p:nvSpPr>
        <p:spPr/>
        <p:txBody>
          <a:bodyPr/>
          <a:lstStyle/>
          <a:p>
            <a:r>
              <a:rPr lang="en-US" altLang="en-US"/>
              <a:t>Controlling Time</a:t>
            </a:r>
          </a:p>
        </p:txBody>
      </p:sp>
      <p:sp>
        <p:nvSpPr>
          <p:cNvPr id="13315" name="Rectangle 3">
            <a:extLst>
              <a:ext uri="{FF2B5EF4-FFF2-40B4-BE49-F238E27FC236}">
                <a16:creationId xmlns:a16="http://schemas.microsoft.com/office/drawing/2014/main" id="{E14E7012-6962-4DC1-83A2-262F88444F69}"/>
              </a:ext>
            </a:extLst>
          </p:cNvPr>
          <p:cNvSpPr>
            <a:spLocks noGrp="1" noChangeArrowheads="1"/>
          </p:cNvSpPr>
          <p:nvPr>
            <p:ph type="body" idx="1"/>
          </p:nvPr>
        </p:nvSpPr>
        <p:spPr>
          <a:xfrm>
            <a:off x="1515862" y="2453936"/>
            <a:ext cx="9160276" cy="4099264"/>
          </a:xfrm>
        </p:spPr>
        <p:txBody>
          <a:bodyPr>
            <a:normAutofit fontScale="92500" lnSpcReduction="20000"/>
          </a:bodyPr>
          <a:lstStyle/>
          <a:p>
            <a:r>
              <a:rPr lang="en-US" altLang="en-US" sz="2800" dirty="0"/>
              <a:t>There are several things that can cause a project’s schedule to require control:</a:t>
            </a:r>
          </a:p>
          <a:p>
            <a:pPr lvl="1"/>
            <a:r>
              <a:rPr lang="en-US" altLang="en-US" sz="2400" dirty="0"/>
              <a:t>Technical difficulties took longer than planned to resolve</a:t>
            </a:r>
          </a:p>
          <a:p>
            <a:pPr lvl="1"/>
            <a:r>
              <a:rPr lang="en-US" altLang="en-US" sz="2400" dirty="0"/>
              <a:t>Initial time estimates were optimistic</a:t>
            </a:r>
          </a:p>
          <a:p>
            <a:pPr lvl="1"/>
            <a:r>
              <a:rPr lang="en-US" altLang="en-US" sz="2400" dirty="0"/>
              <a:t>Task sequencing was incorrect</a:t>
            </a:r>
          </a:p>
          <a:p>
            <a:pPr lvl="1"/>
            <a:r>
              <a:rPr lang="en-US" altLang="en-US" sz="2400" dirty="0"/>
              <a:t>Required inputs of material, personnel, or equipment were unavailable when needed</a:t>
            </a:r>
          </a:p>
          <a:p>
            <a:pPr lvl="1"/>
            <a:r>
              <a:rPr lang="en-US" altLang="en-US" sz="2400" dirty="0"/>
              <a:t>Necessary preceding tasks were incomplete</a:t>
            </a:r>
          </a:p>
          <a:p>
            <a:pPr lvl="1"/>
            <a:r>
              <a:rPr lang="en-US" altLang="en-US" sz="2400" dirty="0"/>
              <a:t>Customer generated change orders required rework</a:t>
            </a:r>
          </a:p>
          <a:p>
            <a:pPr lvl="1"/>
            <a:r>
              <a:rPr lang="en-US" altLang="en-US" sz="2400" dirty="0"/>
              <a:t>Governmental regulations were altered</a:t>
            </a:r>
          </a:p>
          <a:p>
            <a:pPr lvl="1"/>
            <a:endParaRPr lang="en-US" altLang="en-US" dirty="0"/>
          </a:p>
        </p:txBody>
      </p:sp>
      <p:sp>
        <p:nvSpPr>
          <p:cNvPr id="13316" name="Text Box 4">
            <a:extLst>
              <a:ext uri="{FF2B5EF4-FFF2-40B4-BE49-F238E27FC236}">
                <a16:creationId xmlns:a16="http://schemas.microsoft.com/office/drawing/2014/main" id="{C51018D7-2B57-4A17-A373-225A97839244}"/>
              </a:ext>
            </a:extLst>
          </p:cNvPr>
          <p:cNvSpPr txBox="1">
            <a:spLocks noChangeArrowheads="1"/>
          </p:cNvSpPr>
          <p:nvPr/>
        </p:nvSpPr>
        <p:spPr bwMode="auto">
          <a:xfrm>
            <a:off x="8394577" y="5982070"/>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0C00C53-25CC-496C-A4FC-2DC5F603ADA5}"/>
              </a:ext>
            </a:extLst>
          </p:cNvPr>
          <p:cNvSpPr>
            <a:spLocks noGrp="1" noChangeArrowheads="1"/>
          </p:cNvSpPr>
          <p:nvPr>
            <p:ph type="title"/>
          </p:nvPr>
        </p:nvSpPr>
        <p:spPr/>
        <p:txBody>
          <a:bodyPr/>
          <a:lstStyle/>
          <a:p>
            <a:r>
              <a:rPr lang="en-US" altLang="en-US"/>
              <a:t>Purposes of Control</a:t>
            </a:r>
          </a:p>
        </p:txBody>
      </p:sp>
      <p:sp>
        <p:nvSpPr>
          <p:cNvPr id="14339" name="Rectangle 3">
            <a:extLst>
              <a:ext uri="{FF2B5EF4-FFF2-40B4-BE49-F238E27FC236}">
                <a16:creationId xmlns:a16="http://schemas.microsoft.com/office/drawing/2014/main" id="{3926C06D-53E3-4365-9F82-D6EAAC7FE056}"/>
              </a:ext>
            </a:extLst>
          </p:cNvPr>
          <p:cNvSpPr>
            <a:spLocks noGrp="1" noChangeArrowheads="1"/>
          </p:cNvSpPr>
          <p:nvPr>
            <p:ph type="body" idx="1"/>
          </p:nvPr>
        </p:nvSpPr>
        <p:spPr>
          <a:xfrm>
            <a:off x="1936812" y="2530136"/>
            <a:ext cx="8219242" cy="3345732"/>
          </a:xfrm>
        </p:spPr>
        <p:txBody>
          <a:bodyPr>
            <a:normAutofit fontScale="92500" lnSpcReduction="20000"/>
          </a:bodyPr>
          <a:lstStyle/>
          <a:p>
            <a:pPr algn="just"/>
            <a:r>
              <a:rPr lang="en-US" altLang="en-US" sz="2800" dirty="0"/>
              <a:t>There are two fundamental objectives of control:</a:t>
            </a:r>
          </a:p>
          <a:p>
            <a:pPr lvl="1" algn="just"/>
            <a:r>
              <a:rPr lang="en-US" altLang="en-US" sz="2400" dirty="0"/>
              <a:t>1.  The regulation of results through the alteration of 	  	   activities</a:t>
            </a:r>
          </a:p>
          <a:p>
            <a:pPr lvl="1" algn="just"/>
            <a:r>
              <a:rPr lang="en-US" altLang="en-US" sz="2400" dirty="0"/>
              <a:t>2.  The stewardship of organizational assets</a:t>
            </a:r>
            <a:endParaRPr lang="en-US" altLang="en-US" dirty="0"/>
          </a:p>
          <a:p>
            <a:pPr algn="just"/>
            <a:r>
              <a:rPr lang="en-US" altLang="en-US" sz="2800" dirty="0"/>
              <a:t>The project manager needs to be equally attentive to both regulation and conservation</a:t>
            </a:r>
          </a:p>
          <a:p>
            <a:pPr algn="just"/>
            <a:r>
              <a:rPr lang="en-US" altLang="en-US" sz="2800" dirty="0"/>
              <a:t>The project manager must guard the physical assets of the organization, its human resources, and its financial resources</a:t>
            </a:r>
          </a:p>
        </p:txBody>
      </p:sp>
      <p:sp>
        <p:nvSpPr>
          <p:cNvPr id="14340" name="Text Box 4">
            <a:extLst>
              <a:ext uri="{FF2B5EF4-FFF2-40B4-BE49-F238E27FC236}">
                <a16:creationId xmlns:a16="http://schemas.microsoft.com/office/drawing/2014/main" id="{D6E771B8-AD68-454A-8E22-41FBB78CF597}"/>
              </a:ext>
            </a:extLst>
          </p:cNvPr>
          <p:cNvSpPr txBox="1">
            <a:spLocks noChangeArrowheads="1"/>
          </p:cNvSpPr>
          <p:nvPr/>
        </p:nvSpPr>
        <p:spPr bwMode="auto">
          <a:xfrm>
            <a:off x="8288045" y="5875868"/>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757142" y="764157"/>
            <a:ext cx="5756990" cy="5566992"/>
          </a:xfrm>
          <a:prstGeom prst="rect">
            <a:avLst/>
          </a:prstGeom>
        </p:spPr>
      </p:pic>
      <p:sp>
        <p:nvSpPr>
          <p:cNvPr id="6" name="Rectangle 5"/>
          <p:cNvSpPr/>
          <p:nvPr/>
        </p:nvSpPr>
        <p:spPr>
          <a:xfrm>
            <a:off x="632604" y="2142299"/>
            <a:ext cx="5124538" cy="4154984"/>
          </a:xfrm>
          <a:prstGeom prst="rect">
            <a:avLst/>
          </a:prstGeom>
        </p:spPr>
        <p:txBody>
          <a:bodyPr wrap="square">
            <a:spAutoFit/>
          </a:bodyPr>
          <a:lstStyle/>
          <a:p>
            <a:pPr marL="342900" indent="-342900" algn="just">
              <a:buFont typeface="Arial" panose="020B0604020202020204" pitchFamily="34" charset="0"/>
              <a:buChar char="•"/>
            </a:pPr>
            <a:r>
              <a:rPr lang="en-IN" sz="2400" dirty="0"/>
              <a:t>The </a:t>
            </a:r>
            <a:r>
              <a:rPr lang="en-IN" sz="2400" b="1" dirty="0"/>
              <a:t>Executing Process Group </a:t>
            </a:r>
            <a:r>
              <a:rPr lang="en-IN" sz="2400" dirty="0"/>
              <a:t>consists of those processes performed to complete the work defined in the project management plan to satisfy the project requirements. </a:t>
            </a:r>
          </a:p>
          <a:p>
            <a:pPr marL="342900" indent="-342900" algn="just">
              <a:buFont typeface="Arial" panose="020B0604020202020204" pitchFamily="34" charset="0"/>
              <a:buChar char="•"/>
            </a:pPr>
            <a:r>
              <a:rPr lang="en-IN" sz="2400" dirty="0"/>
              <a:t>This Process Group involves coordinating resources, managing stakeholder engagement, and integrating and performing the activities of the project in accordance with the project management plan.</a:t>
            </a:r>
          </a:p>
        </p:txBody>
      </p:sp>
      <p:sp>
        <p:nvSpPr>
          <p:cNvPr id="7" name="Rectangle 6"/>
          <p:cNvSpPr/>
          <p:nvPr/>
        </p:nvSpPr>
        <p:spPr>
          <a:xfrm>
            <a:off x="759125" y="882297"/>
            <a:ext cx="4998017" cy="584775"/>
          </a:xfrm>
          <a:prstGeom prst="rect">
            <a:avLst/>
          </a:prstGeom>
        </p:spPr>
        <p:txBody>
          <a:bodyPr wrap="square">
            <a:spAutoFit/>
          </a:bodyPr>
          <a:lstStyle/>
          <a:p>
            <a:r>
              <a:rPr lang="en-IN" sz="3200" b="1" dirty="0"/>
              <a:t>5.1 Executing Projects</a:t>
            </a:r>
            <a:endParaRPr lang="en-IN" sz="3200" dirty="0"/>
          </a:p>
        </p:txBody>
      </p:sp>
    </p:spTree>
    <p:extLst>
      <p:ext uri="{BB962C8B-B14F-4D97-AF65-F5344CB8AC3E}">
        <p14:creationId xmlns:p14="http://schemas.microsoft.com/office/powerpoint/2010/main" val="1989486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D3A8F03-D2A2-4931-8C6A-DDAE287B7F7C}"/>
              </a:ext>
            </a:extLst>
          </p:cNvPr>
          <p:cNvSpPr>
            <a:spLocks noGrp="1" noChangeArrowheads="1"/>
          </p:cNvSpPr>
          <p:nvPr>
            <p:ph type="title"/>
          </p:nvPr>
        </p:nvSpPr>
        <p:spPr/>
        <p:txBody>
          <a:bodyPr/>
          <a:lstStyle/>
          <a:p>
            <a:r>
              <a:rPr lang="en-US" altLang="en-US"/>
              <a:t>Physical Asset Control</a:t>
            </a:r>
          </a:p>
        </p:txBody>
      </p:sp>
      <p:sp>
        <p:nvSpPr>
          <p:cNvPr id="15363" name="Rectangle 3">
            <a:extLst>
              <a:ext uri="{FF2B5EF4-FFF2-40B4-BE49-F238E27FC236}">
                <a16:creationId xmlns:a16="http://schemas.microsoft.com/office/drawing/2014/main" id="{A6716688-9D36-415A-8523-061B0351A5C8}"/>
              </a:ext>
            </a:extLst>
          </p:cNvPr>
          <p:cNvSpPr>
            <a:spLocks noGrp="1" noChangeArrowheads="1"/>
          </p:cNvSpPr>
          <p:nvPr>
            <p:ph type="body" idx="1"/>
          </p:nvPr>
        </p:nvSpPr>
        <p:spPr>
          <a:xfrm>
            <a:off x="1990078" y="2467992"/>
            <a:ext cx="8211843" cy="3407876"/>
          </a:xfrm>
        </p:spPr>
        <p:txBody>
          <a:bodyPr>
            <a:normAutofit fontScale="92500" lnSpcReduction="20000"/>
          </a:bodyPr>
          <a:lstStyle/>
          <a:p>
            <a:r>
              <a:rPr lang="en-US" altLang="en-US" sz="2800" dirty="0"/>
              <a:t>Requires control of the </a:t>
            </a:r>
            <a:r>
              <a:rPr lang="en-US" altLang="en-US" sz="2800" i="1" dirty="0"/>
              <a:t>use</a:t>
            </a:r>
            <a:r>
              <a:rPr lang="en-US" altLang="en-US" sz="2800" dirty="0"/>
              <a:t> of physical assets</a:t>
            </a:r>
            <a:endParaRPr lang="en-US" altLang="en-US" dirty="0"/>
          </a:p>
          <a:p>
            <a:pPr lvl="1"/>
            <a:r>
              <a:rPr lang="en-US" altLang="en-US" sz="2400" dirty="0"/>
              <a:t>Concerned with asset maintenance, whether preventive or corrective</a:t>
            </a:r>
          </a:p>
          <a:p>
            <a:pPr lvl="1"/>
            <a:r>
              <a:rPr lang="en-US" altLang="en-US" sz="2400" dirty="0"/>
              <a:t>Also the timing of maintenance or replacement as well as the quality of maintenance</a:t>
            </a:r>
          </a:p>
          <a:p>
            <a:pPr lvl="1"/>
            <a:r>
              <a:rPr lang="en-US" altLang="en-US" sz="2400" dirty="0"/>
              <a:t>Setting up maintenance schedules in such a way as to keep the equipment in operating condition while minimizing interference to ongoing work</a:t>
            </a:r>
          </a:p>
          <a:p>
            <a:pPr lvl="1"/>
            <a:r>
              <a:rPr lang="en-US" altLang="en-US" sz="2400" dirty="0"/>
              <a:t>Physical inventory whether equipment or material must also be controlled</a:t>
            </a:r>
          </a:p>
        </p:txBody>
      </p:sp>
      <p:sp>
        <p:nvSpPr>
          <p:cNvPr id="15364" name="Text Box 4">
            <a:extLst>
              <a:ext uri="{FF2B5EF4-FFF2-40B4-BE49-F238E27FC236}">
                <a16:creationId xmlns:a16="http://schemas.microsoft.com/office/drawing/2014/main" id="{B6282A18-A73E-4465-8A6A-A14124F498F5}"/>
              </a:ext>
            </a:extLst>
          </p:cNvPr>
          <p:cNvSpPr txBox="1">
            <a:spLocks noChangeArrowheads="1"/>
          </p:cNvSpPr>
          <p:nvPr/>
        </p:nvSpPr>
        <p:spPr bwMode="auto">
          <a:xfrm>
            <a:off x="8208145" y="5905461"/>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23DC1C9-A28D-499C-BD1E-5CE9037B60CF}"/>
              </a:ext>
            </a:extLst>
          </p:cNvPr>
          <p:cNvSpPr>
            <a:spLocks noGrp="1" noChangeArrowheads="1"/>
          </p:cNvSpPr>
          <p:nvPr>
            <p:ph type="title"/>
          </p:nvPr>
        </p:nvSpPr>
        <p:spPr/>
        <p:txBody>
          <a:bodyPr/>
          <a:lstStyle/>
          <a:p>
            <a:r>
              <a:rPr lang="en-US" altLang="en-US"/>
              <a:t>Human Resource Control</a:t>
            </a:r>
          </a:p>
        </p:txBody>
      </p:sp>
      <p:sp>
        <p:nvSpPr>
          <p:cNvPr id="16387" name="Rectangle 3">
            <a:extLst>
              <a:ext uri="{FF2B5EF4-FFF2-40B4-BE49-F238E27FC236}">
                <a16:creationId xmlns:a16="http://schemas.microsoft.com/office/drawing/2014/main" id="{D4096359-D6FB-4710-B63D-1DB0A7C4CF0F}"/>
              </a:ext>
            </a:extLst>
          </p:cNvPr>
          <p:cNvSpPr>
            <a:spLocks noGrp="1" noChangeArrowheads="1"/>
          </p:cNvSpPr>
          <p:nvPr>
            <p:ph type="body" idx="1"/>
          </p:nvPr>
        </p:nvSpPr>
        <p:spPr>
          <a:xfrm>
            <a:off x="2057399" y="2503502"/>
            <a:ext cx="7752425" cy="3897297"/>
          </a:xfrm>
        </p:spPr>
        <p:txBody>
          <a:bodyPr/>
          <a:lstStyle/>
          <a:p>
            <a:r>
              <a:rPr lang="en-US" altLang="en-US" sz="2800" dirty="0"/>
              <a:t>Stewardship of human resources requires controlling and maintaining the growth and development of people</a:t>
            </a:r>
          </a:p>
          <a:p>
            <a:r>
              <a:rPr lang="en-US" altLang="en-US" sz="2800" dirty="0"/>
              <a:t>Projects provide fertile ground for cultivating people</a:t>
            </a:r>
          </a:p>
          <a:p>
            <a:r>
              <a:rPr lang="en-US" altLang="en-US" sz="2800" dirty="0"/>
              <a:t>Because projects are unique, it is possible for people working on projects to gain a wide range of experience in a reasonably short period of time</a:t>
            </a:r>
            <a:endParaRPr lang="en-US" altLang="en-US" dirty="0"/>
          </a:p>
        </p:txBody>
      </p:sp>
      <p:sp>
        <p:nvSpPr>
          <p:cNvPr id="16388" name="Text Box 4">
            <a:extLst>
              <a:ext uri="{FF2B5EF4-FFF2-40B4-BE49-F238E27FC236}">
                <a16:creationId xmlns:a16="http://schemas.microsoft.com/office/drawing/2014/main" id="{F29EDA9B-FA7B-4A38-A6C6-2E4579145670}"/>
              </a:ext>
            </a:extLst>
          </p:cNvPr>
          <p:cNvSpPr txBox="1">
            <a:spLocks noChangeArrowheads="1"/>
          </p:cNvSpPr>
          <p:nvPr/>
        </p:nvSpPr>
        <p:spPr bwMode="auto">
          <a:xfrm>
            <a:off x="8660907" y="5973192"/>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11-7</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E8CF623-0D78-43CB-B06A-1B015926874B}"/>
              </a:ext>
            </a:extLst>
          </p:cNvPr>
          <p:cNvSpPr>
            <a:spLocks noGrp="1" noChangeArrowheads="1"/>
          </p:cNvSpPr>
          <p:nvPr>
            <p:ph type="title"/>
          </p:nvPr>
        </p:nvSpPr>
        <p:spPr/>
        <p:txBody>
          <a:bodyPr/>
          <a:lstStyle/>
          <a:p>
            <a:r>
              <a:rPr lang="en-US" altLang="en-US"/>
              <a:t>Financial Resource Control</a:t>
            </a:r>
          </a:p>
        </p:txBody>
      </p:sp>
      <p:sp>
        <p:nvSpPr>
          <p:cNvPr id="17411" name="Rectangle 3">
            <a:extLst>
              <a:ext uri="{FF2B5EF4-FFF2-40B4-BE49-F238E27FC236}">
                <a16:creationId xmlns:a16="http://schemas.microsoft.com/office/drawing/2014/main" id="{0C0AE9E9-6983-4F3A-8CB7-6B2A6164FBD5}"/>
              </a:ext>
            </a:extLst>
          </p:cNvPr>
          <p:cNvSpPr>
            <a:spLocks noGrp="1" noChangeArrowheads="1"/>
          </p:cNvSpPr>
          <p:nvPr>
            <p:ph type="body" idx="1"/>
          </p:nvPr>
        </p:nvSpPr>
        <p:spPr>
          <a:xfrm>
            <a:off x="2286000" y="2539014"/>
            <a:ext cx="7754645" cy="3425301"/>
          </a:xfrm>
        </p:spPr>
        <p:txBody>
          <a:bodyPr>
            <a:normAutofit fontScale="92500" lnSpcReduction="10000"/>
          </a:bodyPr>
          <a:lstStyle/>
          <a:p>
            <a:r>
              <a:rPr lang="en-US" altLang="en-US" sz="2800" dirty="0"/>
              <a:t>The techniques of financial control, both conservation and regulation, are well known:</a:t>
            </a:r>
          </a:p>
          <a:p>
            <a:pPr lvl="1"/>
            <a:r>
              <a:rPr lang="en-US" altLang="en-US" sz="2400" dirty="0"/>
              <a:t>Current asset controls</a:t>
            </a:r>
          </a:p>
          <a:p>
            <a:pPr lvl="1"/>
            <a:r>
              <a:rPr lang="en-US" altLang="en-US" sz="2400" dirty="0"/>
              <a:t>Project budgets</a:t>
            </a:r>
          </a:p>
          <a:p>
            <a:pPr lvl="1"/>
            <a:r>
              <a:rPr lang="en-US" altLang="en-US" sz="2400" dirty="0"/>
              <a:t>Capital investment controls</a:t>
            </a:r>
          </a:p>
          <a:p>
            <a:r>
              <a:rPr lang="en-US" altLang="en-US" sz="2800" dirty="0"/>
              <a:t>These controls are exercised through a series of analyses and audits conducted by the accounting/controller function</a:t>
            </a:r>
          </a:p>
        </p:txBody>
      </p:sp>
      <p:sp>
        <p:nvSpPr>
          <p:cNvPr id="17412" name="Text Box 4">
            <a:extLst>
              <a:ext uri="{FF2B5EF4-FFF2-40B4-BE49-F238E27FC236}">
                <a16:creationId xmlns:a16="http://schemas.microsoft.com/office/drawing/2014/main" id="{F3F9FFE8-D7B1-4EFC-B19C-4DF0514634B0}"/>
              </a:ext>
            </a:extLst>
          </p:cNvPr>
          <p:cNvSpPr txBox="1">
            <a:spLocks noChangeArrowheads="1"/>
          </p:cNvSpPr>
          <p:nvPr/>
        </p:nvSpPr>
        <p:spPr bwMode="auto">
          <a:xfrm>
            <a:off x="8839198" y="5964315"/>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11-8</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D2F4B03-DE90-4DB4-B136-3EFB8F447CD7}"/>
              </a:ext>
            </a:extLst>
          </p:cNvPr>
          <p:cNvSpPr>
            <a:spLocks noGrp="1" noChangeArrowheads="1"/>
          </p:cNvSpPr>
          <p:nvPr>
            <p:ph type="title"/>
          </p:nvPr>
        </p:nvSpPr>
        <p:spPr/>
        <p:txBody>
          <a:bodyPr/>
          <a:lstStyle/>
          <a:p>
            <a:r>
              <a:rPr lang="en-US" altLang="en-US"/>
              <a:t>Financial Resource Control</a:t>
            </a:r>
          </a:p>
        </p:txBody>
      </p:sp>
      <p:sp>
        <p:nvSpPr>
          <p:cNvPr id="18435" name="Rectangle 3">
            <a:extLst>
              <a:ext uri="{FF2B5EF4-FFF2-40B4-BE49-F238E27FC236}">
                <a16:creationId xmlns:a16="http://schemas.microsoft.com/office/drawing/2014/main" id="{A69B0C44-3A06-4397-A561-BF87D6AB9410}"/>
              </a:ext>
            </a:extLst>
          </p:cNvPr>
          <p:cNvSpPr>
            <a:spLocks noGrp="1" noChangeArrowheads="1"/>
          </p:cNvSpPr>
          <p:nvPr>
            <p:ph type="body" idx="1"/>
          </p:nvPr>
        </p:nvSpPr>
        <p:spPr>
          <a:xfrm>
            <a:off x="2057400" y="2539014"/>
            <a:ext cx="8305800" cy="3506679"/>
          </a:xfrm>
        </p:spPr>
        <p:txBody>
          <a:bodyPr>
            <a:normAutofit fontScale="92500" lnSpcReduction="20000"/>
          </a:bodyPr>
          <a:lstStyle/>
          <a:p>
            <a:r>
              <a:rPr lang="en-US" altLang="en-US" sz="2800" dirty="0"/>
              <a:t>Representation of the accounting/controlling function on the project team is mandatory</a:t>
            </a:r>
          </a:p>
          <a:p>
            <a:r>
              <a:rPr lang="en-US" altLang="en-US" sz="2800" dirty="0"/>
              <a:t>The parent organization is responsible for the conservation and proper </a:t>
            </a:r>
            <a:r>
              <a:rPr lang="en-US" altLang="en-US" sz="2800" i="1" dirty="0"/>
              <a:t>use</a:t>
            </a:r>
            <a:r>
              <a:rPr lang="en-US" altLang="en-US" sz="2800" dirty="0"/>
              <a:t> of resources owned by the client or charged to the client</a:t>
            </a:r>
          </a:p>
          <a:p>
            <a:r>
              <a:rPr lang="en-US" altLang="en-US" sz="2800" dirty="0"/>
              <a:t>Due diligence requires that the organization proposing a project conduct a reasonable investigation, verification, and disclosure of all material facts relevant to the firm’s ability to conduct the project</a:t>
            </a:r>
          </a:p>
        </p:txBody>
      </p:sp>
      <p:sp>
        <p:nvSpPr>
          <p:cNvPr id="18436" name="Text Box 4">
            <a:extLst>
              <a:ext uri="{FF2B5EF4-FFF2-40B4-BE49-F238E27FC236}">
                <a16:creationId xmlns:a16="http://schemas.microsoft.com/office/drawing/2014/main" id="{0AB91ED3-CEA7-4D22-8FF2-E147E7AC5354}"/>
              </a:ext>
            </a:extLst>
          </p:cNvPr>
          <p:cNvSpPr txBox="1">
            <a:spLocks noChangeArrowheads="1"/>
          </p:cNvSpPr>
          <p:nvPr/>
        </p:nvSpPr>
        <p:spPr bwMode="auto">
          <a:xfrm>
            <a:off x="8527742" y="5993908"/>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11-9</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415753F-42AD-4B49-8576-CAD6B36529D9}"/>
              </a:ext>
            </a:extLst>
          </p:cNvPr>
          <p:cNvSpPr>
            <a:spLocks noGrp="1" noChangeArrowheads="1"/>
          </p:cNvSpPr>
          <p:nvPr>
            <p:ph type="title"/>
          </p:nvPr>
        </p:nvSpPr>
        <p:spPr/>
        <p:txBody>
          <a:bodyPr/>
          <a:lstStyle/>
          <a:p>
            <a:r>
              <a:rPr lang="en-US" altLang="en-US"/>
              <a:t>Three Types of Control Processes</a:t>
            </a:r>
          </a:p>
        </p:txBody>
      </p:sp>
      <p:sp>
        <p:nvSpPr>
          <p:cNvPr id="19459" name="Rectangle 3">
            <a:extLst>
              <a:ext uri="{FF2B5EF4-FFF2-40B4-BE49-F238E27FC236}">
                <a16:creationId xmlns:a16="http://schemas.microsoft.com/office/drawing/2014/main" id="{64686445-D4B0-4DE3-80C6-05AABAF4FBA8}"/>
              </a:ext>
            </a:extLst>
          </p:cNvPr>
          <p:cNvSpPr>
            <a:spLocks noGrp="1" noChangeArrowheads="1"/>
          </p:cNvSpPr>
          <p:nvPr>
            <p:ph type="body" idx="1"/>
          </p:nvPr>
        </p:nvSpPr>
        <p:spPr>
          <a:xfrm>
            <a:off x="2462567" y="2381250"/>
            <a:ext cx="7773386" cy="3229437"/>
          </a:xfrm>
        </p:spPr>
        <p:txBody>
          <a:bodyPr/>
          <a:lstStyle/>
          <a:p>
            <a:r>
              <a:rPr lang="en-US" altLang="en-US" dirty="0"/>
              <a:t>Decisions must be made concerning:</a:t>
            </a:r>
          </a:p>
          <a:p>
            <a:pPr lvl="1"/>
            <a:r>
              <a:rPr lang="en-US" altLang="en-US" dirty="0"/>
              <a:t>At what points in the project will control be exerted </a:t>
            </a:r>
          </a:p>
          <a:p>
            <a:pPr lvl="1"/>
            <a:r>
              <a:rPr lang="en-US" altLang="en-US" dirty="0"/>
              <a:t>What is to be controlled</a:t>
            </a:r>
          </a:p>
          <a:p>
            <a:pPr lvl="1"/>
            <a:r>
              <a:rPr lang="en-US" altLang="en-US" dirty="0"/>
              <a:t>How it will be measured </a:t>
            </a:r>
          </a:p>
          <a:p>
            <a:pPr lvl="1"/>
            <a:r>
              <a:rPr lang="en-US" altLang="en-US" b="1" dirty="0"/>
              <a:t>How much deviation will be tolerated</a:t>
            </a:r>
          </a:p>
          <a:p>
            <a:pPr lvl="1"/>
            <a:r>
              <a:rPr lang="en-US" altLang="en-US" dirty="0"/>
              <a:t>How to spot and correct potential deviations before they occur</a:t>
            </a:r>
          </a:p>
        </p:txBody>
      </p:sp>
      <p:sp>
        <p:nvSpPr>
          <p:cNvPr id="19460" name="Text Box 4">
            <a:extLst>
              <a:ext uri="{FF2B5EF4-FFF2-40B4-BE49-F238E27FC236}">
                <a16:creationId xmlns:a16="http://schemas.microsoft.com/office/drawing/2014/main" id="{D250AFB1-5304-47FA-895D-BD1B51F60256}"/>
              </a:ext>
            </a:extLst>
          </p:cNvPr>
          <p:cNvSpPr txBox="1">
            <a:spLocks noChangeArrowheads="1"/>
          </p:cNvSpPr>
          <p:nvPr/>
        </p:nvSpPr>
        <p:spPr bwMode="auto">
          <a:xfrm>
            <a:off x="8359066" y="5955437"/>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11-10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284CA7C-2F63-4017-A346-D66FCDE3CFE6}"/>
              </a:ext>
            </a:extLst>
          </p:cNvPr>
          <p:cNvSpPr>
            <a:spLocks noGrp="1" noChangeArrowheads="1"/>
          </p:cNvSpPr>
          <p:nvPr>
            <p:ph type="title"/>
          </p:nvPr>
        </p:nvSpPr>
        <p:spPr/>
        <p:txBody>
          <a:bodyPr/>
          <a:lstStyle/>
          <a:p>
            <a:r>
              <a:rPr lang="en-US" altLang="en-US"/>
              <a:t>Three Types of Control Processes</a:t>
            </a:r>
          </a:p>
        </p:txBody>
      </p:sp>
      <p:sp>
        <p:nvSpPr>
          <p:cNvPr id="20483" name="Rectangle 3">
            <a:extLst>
              <a:ext uri="{FF2B5EF4-FFF2-40B4-BE49-F238E27FC236}">
                <a16:creationId xmlns:a16="http://schemas.microsoft.com/office/drawing/2014/main" id="{95807AE7-D677-4398-BA17-21778593D47A}"/>
              </a:ext>
            </a:extLst>
          </p:cNvPr>
          <p:cNvSpPr>
            <a:spLocks noGrp="1" noChangeArrowheads="1"/>
          </p:cNvSpPr>
          <p:nvPr>
            <p:ph type="body" idx="1"/>
          </p:nvPr>
        </p:nvSpPr>
        <p:spPr>
          <a:xfrm>
            <a:off x="2489200" y="2512380"/>
            <a:ext cx="7578078" cy="3564569"/>
          </a:xfrm>
        </p:spPr>
        <p:txBody>
          <a:bodyPr>
            <a:normAutofit lnSpcReduction="10000"/>
          </a:bodyPr>
          <a:lstStyle/>
          <a:p>
            <a:r>
              <a:rPr lang="en-US" altLang="en-US" sz="2800" dirty="0"/>
              <a:t>No matter what the purpose in controlling a project there are two basic types of control mechanisms that can be used:</a:t>
            </a:r>
            <a:endParaRPr lang="en-US" altLang="en-US" dirty="0"/>
          </a:p>
          <a:p>
            <a:pPr lvl="1"/>
            <a:r>
              <a:rPr lang="en-US" altLang="en-US" sz="2400" dirty="0"/>
              <a:t>Go/no-go control</a:t>
            </a:r>
          </a:p>
          <a:p>
            <a:pPr lvl="1"/>
            <a:r>
              <a:rPr lang="en-US" altLang="en-US" sz="2400" dirty="0"/>
              <a:t>Post control</a:t>
            </a:r>
            <a:endParaRPr lang="en-US" altLang="en-US" dirty="0"/>
          </a:p>
          <a:p>
            <a:r>
              <a:rPr lang="en-US" altLang="en-US" sz="2800" dirty="0"/>
              <a:t>Cybernetic control is a third, but less common control mechanism that is rarely directly applicable to projects.</a:t>
            </a:r>
            <a:endParaRPr lang="en-US" altLang="en-US" dirty="0"/>
          </a:p>
        </p:txBody>
      </p:sp>
      <p:sp>
        <p:nvSpPr>
          <p:cNvPr id="20484" name="Text Box 4">
            <a:extLst>
              <a:ext uri="{FF2B5EF4-FFF2-40B4-BE49-F238E27FC236}">
                <a16:creationId xmlns:a16="http://schemas.microsoft.com/office/drawing/2014/main" id="{3921BC18-59E8-4338-85E7-4ED8BF55A9B2}"/>
              </a:ext>
            </a:extLst>
          </p:cNvPr>
          <p:cNvSpPr txBox="1">
            <a:spLocks noChangeArrowheads="1"/>
          </p:cNvSpPr>
          <p:nvPr/>
        </p:nvSpPr>
        <p:spPr bwMode="auto">
          <a:xfrm>
            <a:off x="8674100" y="5998530"/>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ahoma" panose="020B0604030504040204" pitchFamily="34" charset="0"/>
              </a:rPr>
              <a:t>Chapter 11-11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BAE9AE7-A153-4083-82E5-673CB88061D9}"/>
              </a:ext>
            </a:extLst>
          </p:cNvPr>
          <p:cNvSpPr>
            <a:spLocks noGrp="1" noChangeArrowheads="1"/>
          </p:cNvSpPr>
          <p:nvPr>
            <p:ph type="title"/>
          </p:nvPr>
        </p:nvSpPr>
        <p:spPr/>
        <p:txBody>
          <a:bodyPr/>
          <a:lstStyle/>
          <a:p>
            <a:r>
              <a:rPr lang="en-US" altLang="en-US"/>
              <a:t>Go/No-go Controls</a:t>
            </a:r>
          </a:p>
        </p:txBody>
      </p:sp>
      <p:sp>
        <p:nvSpPr>
          <p:cNvPr id="25603" name="Rectangle 3">
            <a:extLst>
              <a:ext uri="{FF2B5EF4-FFF2-40B4-BE49-F238E27FC236}">
                <a16:creationId xmlns:a16="http://schemas.microsoft.com/office/drawing/2014/main" id="{F424A40B-7FAE-4D4F-9C81-3C5B1297EAE1}"/>
              </a:ext>
            </a:extLst>
          </p:cNvPr>
          <p:cNvSpPr>
            <a:spLocks noGrp="1" noChangeArrowheads="1"/>
          </p:cNvSpPr>
          <p:nvPr>
            <p:ph type="body" idx="1"/>
          </p:nvPr>
        </p:nvSpPr>
        <p:spPr>
          <a:xfrm>
            <a:off x="2057400" y="2547890"/>
            <a:ext cx="8453761" cy="3453415"/>
          </a:xfrm>
        </p:spPr>
        <p:txBody>
          <a:bodyPr>
            <a:normAutofit fontScale="85000" lnSpcReduction="10000"/>
          </a:bodyPr>
          <a:lstStyle/>
          <a:p>
            <a:r>
              <a:rPr lang="en-US" altLang="en-US" sz="2800" dirty="0"/>
              <a:t>Take the form of testing to see if some specific precondition has been met</a:t>
            </a:r>
          </a:p>
          <a:p>
            <a:r>
              <a:rPr lang="en-US" altLang="en-US" sz="2800" dirty="0"/>
              <a:t>Most of the control in project management falls into this category</a:t>
            </a:r>
          </a:p>
          <a:p>
            <a:r>
              <a:rPr lang="en-US" altLang="en-US" sz="2800" dirty="0"/>
              <a:t>This type of control can be used on almost every aspect of a project</a:t>
            </a:r>
          </a:p>
          <a:p>
            <a:r>
              <a:rPr lang="en-US" altLang="en-US" sz="2800" dirty="0"/>
              <a:t>Must exercise judgment in the use of go/no-go controls</a:t>
            </a:r>
          </a:p>
          <a:p>
            <a:r>
              <a:rPr lang="en-US" altLang="en-US" sz="2800" dirty="0"/>
              <a:t>Go/no-go controls operate only when and if the controller uses them</a:t>
            </a:r>
          </a:p>
        </p:txBody>
      </p:sp>
      <p:sp>
        <p:nvSpPr>
          <p:cNvPr id="25604" name="Text Box 4">
            <a:extLst>
              <a:ext uri="{FF2B5EF4-FFF2-40B4-BE49-F238E27FC236}">
                <a16:creationId xmlns:a16="http://schemas.microsoft.com/office/drawing/2014/main" id="{F9E4FD9E-92E0-4399-918C-A859ECDBEE66}"/>
              </a:ext>
            </a:extLst>
          </p:cNvPr>
          <p:cNvSpPr txBox="1">
            <a:spLocks noChangeArrowheads="1"/>
          </p:cNvSpPr>
          <p:nvPr/>
        </p:nvSpPr>
        <p:spPr bwMode="auto">
          <a:xfrm>
            <a:off x="8953870" y="5958396"/>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11-12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E0EB6A3-8444-4686-9503-3B0E0CEC0A88}"/>
              </a:ext>
            </a:extLst>
          </p:cNvPr>
          <p:cNvSpPr>
            <a:spLocks noGrp="1" noChangeArrowheads="1"/>
          </p:cNvSpPr>
          <p:nvPr>
            <p:ph type="title"/>
          </p:nvPr>
        </p:nvSpPr>
        <p:spPr/>
        <p:txBody>
          <a:bodyPr>
            <a:normAutofit fontScale="90000"/>
          </a:bodyPr>
          <a:lstStyle/>
          <a:p>
            <a:r>
              <a:rPr lang="en-US" altLang="en-US"/>
              <a:t>Information Requirements for Go/no-go Controls</a:t>
            </a:r>
          </a:p>
        </p:txBody>
      </p:sp>
      <p:sp>
        <p:nvSpPr>
          <p:cNvPr id="26627" name="Rectangle 3">
            <a:extLst>
              <a:ext uri="{FF2B5EF4-FFF2-40B4-BE49-F238E27FC236}">
                <a16:creationId xmlns:a16="http://schemas.microsoft.com/office/drawing/2014/main" id="{AEA3520B-92C7-4975-AABF-2506208090C1}"/>
              </a:ext>
            </a:extLst>
          </p:cNvPr>
          <p:cNvSpPr>
            <a:spLocks noGrp="1" noChangeArrowheads="1"/>
          </p:cNvSpPr>
          <p:nvPr>
            <p:ph type="body" idx="1"/>
          </p:nvPr>
        </p:nvSpPr>
        <p:spPr>
          <a:xfrm>
            <a:off x="2057400" y="2592280"/>
            <a:ext cx="8231819" cy="3400147"/>
          </a:xfrm>
        </p:spPr>
        <p:txBody>
          <a:bodyPr>
            <a:normAutofit lnSpcReduction="10000"/>
          </a:bodyPr>
          <a:lstStyle/>
          <a:p>
            <a:r>
              <a:rPr lang="en-US" altLang="en-US" sz="2800" dirty="0"/>
              <a:t>The project proposal, plans specifications, schedules and budgets contain all the information needed to apply go/no-go controls to the project</a:t>
            </a:r>
          </a:p>
          <a:p>
            <a:r>
              <a:rPr lang="en-US" altLang="en-US" sz="2800" dirty="0"/>
              <a:t>Milestones are the key events that serve as a focus for ongoing control activity</a:t>
            </a:r>
          </a:p>
          <a:p>
            <a:r>
              <a:rPr lang="en-US" altLang="en-US" sz="2800" dirty="0"/>
              <a:t>These milestones are the project’s deliverables in the form of in-process output or final output</a:t>
            </a:r>
          </a:p>
        </p:txBody>
      </p:sp>
      <p:sp>
        <p:nvSpPr>
          <p:cNvPr id="26628" name="Text Box 4">
            <a:extLst>
              <a:ext uri="{FF2B5EF4-FFF2-40B4-BE49-F238E27FC236}">
                <a16:creationId xmlns:a16="http://schemas.microsoft.com/office/drawing/2014/main" id="{8E54E07D-685F-4E0C-A685-B64D189CFCCE}"/>
              </a:ext>
            </a:extLst>
          </p:cNvPr>
          <p:cNvSpPr txBox="1">
            <a:spLocks noChangeArrowheads="1"/>
          </p:cNvSpPr>
          <p:nvPr/>
        </p:nvSpPr>
        <p:spPr bwMode="auto">
          <a:xfrm>
            <a:off x="8678662" y="5992427"/>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11-13</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141F72B-355C-4AE8-A733-2C3783C51588}"/>
              </a:ext>
            </a:extLst>
          </p:cNvPr>
          <p:cNvSpPr>
            <a:spLocks noGrp="1" noChangeArrowheads="1"/>
          </p:cNvSpPr>
          <p:nvPr>
            <p:ph type="title"/>
          </p:nvPr>
        </p:nvSpPr>
        <p:spPr/>
        <p:txBody>
          <a:bodyPr/>
          <a:lstStyle/>
          <a:p>
            <a:r>
              <a:rPr lang="en-US" altLang="en-US"/>
              <a:t>Postcontrol</a:t>
            </a:r>
          </a:p>
        </p:txBody>
      </p:sp>
      <p:sp>
        <p:nvSpPr>
          <p:cNvPr id="27651" name="Rectangle 3">
            <a:extLst>
              <a:ext uri="{FF2B5EF4-FFF2-40B4-BE49-F238E27FC236}">
                <a16:creationId xmlns:a16="http://schemas.microsoft.com/office/drawing/2014/main" id="{B8D4DA08-4609-46F8-A982-037A53FC6FE4}"/>
              </a:ext>
            </a:extLst>
          </p:cNvPr>
          <p:cNvSpPr>
            <a:spLocks noGrp="1" noChangeArrowheads="1"/>
          </p:cNvSpPr>
          <p:nvPr>
            <p:ph type="body" idx="1"/>
          </p:nvPr>
        </p:nvSpPr>
        <p:spPr>
          <a:xfrm>
            <a:off x="1981200" y="2636668"/>
            <a:ext cx="7757604" cy="3497802"/>
          </a:xfrm>
        </p:spPr>
        <p:txBody>
          <a:bodyPr>
            <a:normAutofit fontScale="85000" lnSpcReduction="20000"/>
          </a:bodyPr>
          <a:lstStyle/>
          <a:p>
            <a:r>
              <a:rPr lang="en-US" altLang="en-US" sz="2800" dirty="0" err="1"/>
              <a:t>Postcontrols</a:t>
            </a:r>
            <a:r>
              <a:rPr lang="en-US" altLang="en-US" sz="2800" dirty="0"/>
              <a:t> are applied after the fact</a:t>
            </a:r>
          </a:p>
          <a:p>
            <a:r>
              <a:rPr lang="en-US" altLang="en-US" sz="2800" dirty="0"/>
              <a:t>Directed toward improving the chances for future projects to meet their goals</a:t>
            </a:r>
          </a:p>
          <a:p>
            <a:r>
              <a:rPr lang="en-US" altLang="en-US" sz="2800" dirty="0"/>
              <a:t>It is applied through a relatively formal document that contains four distinct sections:</a:t>
            </a:r>
          </a:p>
          <a:p>
            <a:pPr lvl="1"/>
            <a:r>
              <a:rPr lang="en-US" altLang="en-US" sz="2400" dirty="0"/>
              <a:t>The project objectives</a:t>
            </a:r>
          </a:p>
          <a:p>
            <a:pPr lvl="1"/>
            <a:r>
              <a:rPr lang="en-US" altLang="en-US" sz="2400" dirty="0"/>
              <a:t>Milestones, checkpoints, and budgets</a:t>
            </a:r>
          </a:p>
          <a:p>
            <a:pPr lvl="1"/>
            <a:r>
              <a:rPr lang="en-US" altLang="en-US" sz="2400" dirty="0"/>
              <a:t>The final report on project</a:t>
            </a:r>
          </a:p>
          <a:p>
            <a:pPr lvl="1"/>
            <a:r>
              <a:rPr lang="en-US" altLang="en-US" sz="2400" dirty="0"/>
              <a:t>Recommendations for performance and process improvement</a:t>
            </a:r>
          </a:p>
        </p:txBody>
      </p:sp>
      <p:sp>
        <p:nvSpPr>
          <p:cNvPr id="27652" name="Text Box 4">
            <a:extLst>
              <a:ext uri="{FF2B5EF4-FFF2-40B4-BE49-F238E27FC236}">
                <a16:creationId xmlns:a16="http://schemas.microsoft.com/office/drawing/2014/main" id="{26A20F6C-1D46-4964-B114-0BCE79AA28B3}"/>
              </a:ext>
            </a:extLst>
          </p:cNvPr>
          <p:cNvSpPr txBox="1">
            <a:spLocks noChangeArrowheads="1"/>
          </p:cNvSpPr>
          <p:nvPr/>
        </p:nvSpPr>
        <p:spPr bwMode="auto">
          <a:xfrm>
            <a:off x="9379998" y="5982070"/>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11-14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85CDEEA-1980-4170-B29C-9A8A8905D0C5}"/>
              </a:ext>
            </a:extLst>
          </p:cNvPr>
          <p:cNvSpPr>
            <a:spLocks noGrp="1" noChangeArrowheads="1"/>
          </p:cNvSpPr>
          <p:nvPr>
            <p:ph type="title"/>
          </p:nvPr>
        </p:nvSpPr>
        <p:spPr/>
        <p:txBody>
          <a:bodyPr/>
          <a:lstStyle/>
          <a:p>
            <a:r>
              <a:rPr lang="en-US" altLang="en-US"/>
              <a:t>Characteristics of a Control System</a:t>
            </a:r>
          </a:p>
        </p:txBody>
      </p:sp>
      <p:sp>
        <p:nvSpPr>
          <p:cNvPr id="28675" name="Rectangle 3">
            <a:extLst>
              <a:ext uri="{FF2B5EF4-FFF2-40B4-BE49-F238E27FC236}">
                <a16:creationId xmlns:a16="http://schemas.microsoft.com/office/drawing/2014/main" id="{9EDB228B-0F1E-4FE1-8EAE-CEAC81612285}"/>
              </a:ext>
            </a:extLst>
          </p:cNvPr>
          <p:cNvSpPr>
            <a:spLocks noGrp="1" noChangeArrowheads="1"/>
          </p:cNvSpPr>
          <p:nvPr>
            <p:ph type="body" idx="1"/>
          </p:nvPr>
        </p:nvSpPr>
        <p:spPr>
          <a:xfrm>
            <a:off x="1905000" y="2494625"/>
            <a:ext cx="8544017" cy="3684234"/>
          </a:xfrm>
        </p:spPr>
        <p:txBody>
          <a:bodyPr>
            <a:normAutofit fontScale="92500" lnSpcReduction="20000"/>
          </a:bodyPr>
          <a:lstStyle/>
          <a:p>
            <a:r>
              <a:rPr lang="en-US" altLang="en-US" sz="2800" dirty="0"/>
              <a:t>A good control system:</a:t>
            </a:r>
          </a:p>
          <a:p>
            <a:pPr lvl="1"/>
            <a:r>
              <a:rPr lang="en-US" altLang="en-US" sz="2400" dirty="0"/>
              <a:t>Should be flexible</a:t>
            </a:r>
          </a:p>
          <a:p>
            <a:pPr lvl="1"/>
            <a:r>
              <a:rPr lang="en-US" altLang="en-US" sz="2400" dirty="0"/>
              <a:t>Should be cost effective</a:t>
            </a:r>
          </a:p>
          <a:p>
            <a:pPr lvl="1"/>
            <a:r>
              <a:rPr lang="en-US" altLang="en-US" sz="2400" dirty="0"/>
              <a:t>Must be truly useful</a:t>
            </a:r>
          </a:p>
          <a:p>
            <a:pPr lvl="1"/>
            <a:r>
              <a:rPr lang="en-US" altLang="en-US" sz="2400" dirty="0"/>
              <a:t>Must satisfy the real needs of the project</a:t>
            </a:r>
          </a:p>
          <a:p>
            <a:pPr lvl="1"/>
            <a:r>
              <a:rPr lang="en-US" altLang="en-US" sz="2400" dirty="0"/>
              <a:t>Must operate in a timely manner</a:t>
            </a:r>
          </a:p>
          <a:p>
            <a:pPr lvl="1"/>
            <a:r>
              <a:rPr lang="en-US" altLang="en-US" sz="2400" dirty="0"/>
              <a:t>Sensors and monitors should be sufficiently accurate and precise to control the project within the limits that are functional for the client and parent organization</a:t>
            </a:r>
          </a:p>
          <a:p>
            <a:pPr lvl="1"/>
            <a:endParaRPr lang="en-US" altLang="en-US" dirty="0"/>
          </a:p>
          <a:p>
            <a:pPr lvl="1"/>
            <a:endParaRPr lang="en-US" altLang="en-US" dirty="0"/>
          </a:p>
        </p:txBody>
      </p:sp>
      <p:sp>
        <p:nvSpPr>
          <p:cNvPr id="28676" name="Text Box 4">
            <a:extLst>
              <a:ext uri="{FF2B5EF4-FFF2-40B4-BE49-F238E27FC236}">
                <a16:creationId xmlns:a16="http://schemas.microsoft.com/office/drawing/2014/main" id="{8E8F1E8E-040A-443D-A7C0-AC69253BF771}"/>
              </a:ext>
            </a:extLst>
          </p:cNvPr>
          <p:cNvSpPr txBox="1">
            <a:spLocks noChangeArrowheads="1"/>
          </p:cNvSpPr>
          <p:nvPr/>
        </p:nvSpPr>
        <p:spPr bwMode="auto">
          <a:xfrm>
            <a:off x="9420317" y="5946560"/>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11-15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8096" y="621428"/>
            <a:ext cx="10512725" cy="2215991"/>
          </a:xfrm>
          <a:prstGeom prst="rect">
            <a:avLst/>
          </a:prstGeom>
        </p:spPr>
        <p:txBody>
          <a:bodyPr wrap="square">
            <a:spAutoFit/>
          </a:bodyPr>
          <a:lstStyle/>
          <a:p>
            <a:pPr marL="342900" indent="-342900" algn="just">
              <a:buFont typeface="Arial" panose="020B0604020202020204" pitchFamily="34" charset="0"/>
              <a:buChar char="•"/>
            </a:pPr>
            <a:r>
              <a:rPr lang="en-IN" sz="2400" b="1" dirty="0"/>
              <a:t>DIRECT AND MANAGE PROJECT WORK- </a:t>
            </a:r>
            <a:r>
              <a:rPr lang="en-IN" sz="2400" dirty="0"/>
              <a:t>It</a:t>
            </a:r>
            <a:r>
              <a:rPr lang="en-IN" sz="2400" b="1" dirty="0"/>
              <a:t> </a:t>
            </a:r>
            <a:r>
              <a:rPr lang="en-IN" sz="2400" dirty="0"/>
              <a:t>is the process of leading and performing the work defined in the project management plan and implementing approved changes to achieve the project's objectives. </a:t>
            </a:r>
          </a:p>
          <a:p>
            <a:pPr marL="342900" indent="-342900" algn="just">
              <a:buFont typeface="Arial" panose="020B0604020202020204" pitchFamily="34" charset="0"/>
              <a:buChar char="•"/>
            </a:pPr>
            <a:r>
              <a:rPr lang="en-IN" sz="2400" dirty="0"/>
              <a:t>The key benefit of this process is that it provides overall management of the project work and deliverables, thus improving the probability of project success.</a:t>
            </a:r>
          </a:p>
          <a:p>
            <a:pPr marL="342900" indent="-342900" algn="just">
              <a:buFont typeface="Arial" panose="020B0604020202020204" pitchFamily="34" charset="0"/>
              <a:buChar char="•"/>
            </a:pPr>
            <a:endParaRPr lang="en-IN" b="1" dirty="0"/>
          </a:p>
        </p:txBody>
      </p:sp>
      <p:pic>
        <p:nvPicPr>
          <p:cNvPr id="4" name="Picture 3"/>
          <p:cNvPicPr>
            <a:picLocks noChangeAspect="1"/>
          </p:cNvPicPr>
          <p:nvPr/>
        </p:nvPicPr>
        <p:blipFill>
          <a:blip r:embed="rId2"/>
          <a:stretch>
            <a:fillRect/>
          </a:stretch>
        </p:blipFill>
        <p:spPr>
          <a:xfrm>
            <a:off x="2501635" y="2546202"/>
            <a:ext cx="7315225" cy="3544045"/>
          </a:xfrm>
          <a:prstGeom prst="rect">
            <a:avLst/>
          </a:prstGeom>
        </p:spPr>
      </p:pic>
    </p:spTree>
    <p:extLst>
      <p:ext uri="{BB962C8B-B14F-4D97-AF65-F5344CB8AC3E}">
        <p14:creationId xmlns:p14="http://schemas.microsoft.com/office/powerpoint/2010/main" val="4132840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D8412B9-4F0C-4D5C-AF62-95E68C340DD5}"/>
              </a:ext>
            </a:extLst>
          </p:cNvPr>
          <p:cNvSpPr>
            <a:spLocks noGrp="1" noChangeArrowheads="1"/>
          </p:cNvSpPr>
          <p:nvPr>
            <p:ph type="title"/>
          </p:nvPr>
        </p:nvSpPr>
        <p:spPr/>
        <p:txBody>
          <a:bodyPr/>
          <a:lstStyle/>
          <a:p>
            <a:r>
              <a:rPr lang="en-US" altLang="en-US"/>
              <a:t>Characteristics of a Control System</a:t>
            </a:r>
          </a:p>
        </p:txBody>
      </p:sp>
      <p:sp>
        <p:nvSpPr>
          <p:cNvPr id="29699" name="Rectangle 3">
            <a:extLst>
              <a:ext uri="{FF2B5EF4-FFF2-40B4-BE49-F238E27FC236}">
                <a16:creationId xmlns:a16="http://schemas.microsoft.com/office/drawing/2014/main" id="{16552467-70A6-4294-87C4-7A045882C19B}"/>
              </a:ext>
            </a:extLst>
          </p:cNvPr>
          <p:cNvSpPr>
            <a:spLocks noGrp="1" noChangeArrowheads="1"/>
          </p:cNvSpPr>
          <p:nvPr>
            <p:ph type="body" idx="1"/>
          </p:nvPr>
        </p:nvSpPr>
        <p:spPr>
          <a:xfrm>
            <a:off x="1905000" y="2414726"/>
            <a:ext cx="8180034" cy="3461142"/>
          </a:xfrm>
        </p:spPr>
        <p:txBody>
          <a:bodyPr/>
          <a:lstStyle/>
          <a:p>
            <a:r>
              <a:rPr lang="en-US" altLang="en-US" sz="2800" dirty="0"/>
              <a:t>A good control system (cont.):</a:t>
            </a:r>
            <a:endParaRPr lang="en-US" altLang="en-US" dirty="0"/>
          </a:p>
          <a:p>
            <a:pPr lvl="1"/>
            <a:r>
              <a:rPr lang="en-US" altLang="en-US" sz="2400" dirty="0"/>
              <a:t>Should be as simple as possible </a:t>
            </a:r>
          </a:p>
          <a:p>
            <a:pPr lvl="1"/>
            <a:r>
              <a:rPr lang="en-US" altLang="en-US" sz="2400" dirty="0"/>
              <a:t>Should be easy to maintain</a:t>
            </a:r>
          </a:p>
          <a:p>
            <a:pPr lvl="1"/>
            <a:r>
              <a:rPr lang="en-US" altLang="en-US" sz="2400" dirty="0"/>
              <a:t>Should be capable of being extended or otherwise altered</a:t>
            </a:r>
          </a:p>
          <a:p>
            <a:pPr lvl="1"/>
            <a:r>
              <a:rPr lang="en-US" altLang="en-US" sz="2400" dirty="0"/>
              <a:t>Should be fully documented when installed</a:t>
            </a:r>
          </a:p>
          <a:p>
            <a:pPr lvl="2"/>
            <a:r>
              <a:rPr lang="en-US" altLang="en-US" sz="2000" dirty="0"/>
              <a:t>the documentation should include a complete training program in system operation</a:t>
            </a:r>
          </a:p>
        </p:txBody>
      </p:sp>
      <p:sp>
        <p:nvSpPr>
          <p:cNvPr id="29700" name="Text Box 4">
            <a:extLst>
              <a:ext uri="{FF2B5EF4-FFF2-40B4-BE49-F238E27FC236}">
                <a16:creationId xmlns:a16="http://schemas.microsoft.com/office/drawing/2014/main" id="{91A2005C-A8EA-4B0A-A3A3-2B4936E14F73}"/>
              </a:ext>
            </a:extLst>
          </p:cNvPr>
          <p:cNvSpPr txBox="1">
            <a:spLocks noChangeArrowheads="1"/>
          </p:cNvSpPr>
          <p:nvPr/>
        </p:nvSpPr>
        <p:spPr bwMode="auto">
          <a:xfrm>
            <a:off x="9433264" y="6004595"/>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11-16</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FCCEA18-F778-4BC1-A674-7D381564E530}"/>
              </a:ext>
            </a:extLst>
          </p:cNvPr>
          <p:cNvSpPr>
            <a:spLocks noGrp="1" noChangeArrowheads="1"/>
          </p:cNvSpPr>
          <p:nvPr>
            <p:ph type="title"/>
          </p:nvPr>
        </p:nvSpPr>
        <p:spPr/>
        <p:txBody>
          <a:bodyPr/>
          <a:lstStyle/>
          <a:p>
            <a:r>
              <a:rPr lang="en-US" altLang="en-US"/>
              <a:t>Control Systems</a:t>
            </a:r>
          </a:p>
        </p:txBody>
      </p:sp>
      <p:sp>
        <p:nvSpPr>
          <p:cNvPr id="30723" name="Rectangle 3">
            <a:extLst>
              <a:ext uri="{FF2B5EF4-FFF2-40B4-BE49-F238E27FC236}">
                <a16:creationId xmlns:a16="http://schemas.microsoft.com/office/drawing/2014/main" id="{FC5AAC81-9C16-46D7-A8DD-50B38A610F1B}"/>
              </a:ext>
            </a:extLst>
          </p:cNvPr>
          <p:cNvSpPr>
            <a:spLocks noGrp="1" noChangeArrowheads="1"/>
          </p:cNvSpPr>
          <p:nvPr>
            <p:ph type="body" idx="1"/>
          </p:nvPr>
        </p:nvSpPr>
        <p:spPr>
          <a:xfrm>
            <a:off x="1828801" y="2539014"/>
            <a:ext cx="8229600" cy="3453413"/>
          </a:xfrm>
        </p:spPr>
        <p:txBody>
          <a:bodyPr>
            <a:normAutofit fontScale="92500" lnSpcReduction="20000"/>
          </a:bodyPr>
          <a:lstStyle/>
          <a:p>
            <a:r>
              <a:rPr lang="en-US" altLang="en-US" sz="2800" dirty="0"/>
              <a:t>All control systems use feedback as a control process</a:t>
            </a:r>
          </a:p>
          <a:p>
            <a:r>
              <a:rPr lang="en-US" altLang="en-US" sz="2800" dirty="0"/>
              <a:t>The control of performance, cost, and time usually require different input data:</a:t>
            </a:r>
          </a:p>
          <a:p>
            <a:pPr lvl="1"/>
            <a:r>
              <a:rPr lang="en-US" altLang="en-US" sz="2400" b="1" dirty="0"/>
              <a:t>Performance</a:t>
            </a:r>
            <a:r>
              <a:rPr lang="en-US" altLang="en-US" sz="2400" dirty="0"/>
              <a:t> - engineering change notices, test results, quality checks, rework tickets, scrap rates</a:t>
            </a:r>
          </a:p>
          <a:p>
            <a:pPr lvl="1"/>
            <a:r>
              <a:rPr lang="en-US" altLang="en-US" sz="2400" b="1" dirty="0"/>
              <a:t>Cost</a:t>
            </a:r>
            <a:r>
              <a:rPr lang="en-US" altLang="en-US" sz="2400" dirty="0"/>
              <a:t> - budgets to actual cash flows, purchase orders, absenteeism, income reports, labor hour charges, accounting variance reports</a:t>
            </a:r>
          </a:p>
          <a:p>
            <a:pPr lvl="1"/>
            <a:r>
              <a:rPr lang="en-US" altLang="en-US" sz="2400" b="1" dirty="0"/>
              <a:t>Schedule</a:t>
            </a:r>
            <a:r>
              <a:rPr lang="en-US" altLang="en-US" sz="2400" dirty="0"/>
              <a:t> - benchmark reports, status reports, PERT/CPM networks, earned value graphs, Gantt charts, WBS, and action plans</a:t>
            </a:r>
          </a:p>
          <a:p>
            <a:pPr lvl="1"/>
            <a:endParaRPr lang="en-US" altLang="en-US" dirty="0"/>
          </a:p>
        </p:txBody>
      </p:sp>
      <p:sp>
        <p:nvSpPr>
          <p:cNvPr id="30724" name="Text Box 4">
            <a:extLst>
              <a:ext uri="{FF2B5EF4-FFF2-40B4-BE49-F238E27FC236}">
                <a16:creationId xmlns:a16="http://schemas.microsoft.com/office/drawing/2014/main" id="{4E82508D-AF43-44E4-A138-8678FF0E7971}"/>
              </a:ext>
            </a:extLst>
          </p:cNvPr>
          <p:cNvSpPr txBox="1">
            <a:spLocks noChangeArrowheads="1"/>
          </p:cNvSpPr>
          <p:nvPr/>
        </p:nvSpPr>
        <p:spPr bwMode="auto">
          <a:xfrm>
            <a:off x="9166934" y="5992427"/>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11-17</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8286EF5-D620-4BDC-B1BC-47AED93C4BEB}"/>
              </a:ext>
            </a:extLst>
          </p:cNvPr>
          <p:cNvSpPr>
            <a:spLocks noGrp="1" noChangeArrowheads="1"/>
          </p:cNvSpPr>
          <p:nvPr>
            <p:ph type="title"/>
          </p:nvPr>
        </p:nvSpPr>
        <p:spPr/>
        <p:txBody>
          <a:bodyPr/>
          <a:lstStyle/>
          <a:p>
            <a:r>
              <a:rPr lang="en-US" altLang="en-US"/>
              <a:t>Control Tools</a:t>
            </a:r>
          </a:p>
        </p:txBody>
      </p:sp>
      <p:sp>
        <p:nvSpPr>
          <p:cNvPr id="31747" name="Rectangle 3">
            <a:extLst>
              <a:ext uri="{FF2B5EF4-FFF2-40B4-BE49-F238E27FC236}">
                <a16:creationId xmlns:a16="http://schemas.microsoft.com/office/drawing/2014/main" id="{95FA3410-3087-473D-92D9-EF3F59F5F454}"/>
              </a:ext>
            </a:extLst>
          </p:cNvPr>
          <p:cNvSpPr>
            <a:spLocks noGrp="1" noChangeArrowheads="1"/>
          </p:cNvSpPr>
          <p:nvPr>
            <p:ph type="body" idx="1"/>
          </p:nvPr>
        </p:nvSpPr>
        <p:spPr>
          <a:xfrm>
            <a:off x="1981200" y="2511230"/>
            <a:ext cx="8015056" cy="3364638"/>
          </a:xfrm>
        </p:spPr>
        <p:txBody>
          <a:bodyPr>
            <a:normAutofit fontScale="85000" lnSpcReduction="20000"/>
          </a:bodyPr>
          <a:lstStyle/>
          <a:p>
            <a:r>
              <a:rPr lang="en-US" altLang="en-US" sz="2800" dirty="0"/>
              <a:t>Some of the most important tools available for the project manager to use in controlling the project are variance analysis and trend projection</a:t>
            </a:r>
          </a:p>
          <a:p>
            <a:r>
              <a:rPr lang="en-US" altLang="en-US" sz="2800" dirty="0"/>
              <a:t>A budget plan or expected growth curve of time or cost for a certain task is plotted</a:t>
            </a:r>
          </a:p>
          <a:p>
            <a:r>
              <a:rPr lang="en-US" altLang="en-US" sz="2800" dirty="0"/>
              <a:t>Actual values are plotted as a dashed line as the work is actually finished</a:t>
            </a:r>
          </a:p>
          <a:p>
            <a:r>
              <a:rPr lang="en-US" altLang="en-US" sz="2800" dirty="0"/>
              <a:t>At each point in time a new projection from the actual data is used to forecast what will occur in the future</a:t>
            </a:r>
          </a:p>
          <a:p>
            <a:endParaRPr lang="en-US" altLang="en-US" sz="2800" dirty="0"/>
          </a:p>
        </p:txBody>
      </p:sp>
      <p:sp>
        <p:nvSpPr>
          <p:cNvPr id="31748" name="Text Box 4">
            <a:extLst>
              <a:ext uri="{FF2B5EF4-FFF2-40B4-BE49-F238E27FC236}">
                <a16:creationId xmlns:a16="http://schemas.microsoft.com/office/drawing/2014/main" id="{E4003442-64D9-490E-A92C-789AAC763290}"/>
              </a:ext>
            </a:extLst>
          </p:cNvPr>
          <p:cNvSpPr txBox="1">
            <a:spLocks noChangeArrowheads="1"/>
          </p:cNvSpPr>
          <p:nvPr/>
        </p:nvSpPr>
        <p:spPr bwMode="auto">
          <a:xfrm>
            <a:off x="8839198" y="5948699"/>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ahoma" panose="020B0604030504040204" pitchFamily="34" charset="0"/>
              </a:rPr>
              <a:t>Chapter 11-18</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89F1083-C79B-4004-AE09-887EED221808}"/>
              </a:ext>
            </a:extLst>
          </p:cNvPr>
          <p:cNvSpPr>
            <a:spLocks noGrp="1" noChangeArrowheads="1"/>
          </p:cNvSpPr>
          <p:nvPr>
            <p:ph type="title"/>
          </p:nvPr>
        </p:nvSpPr>
        <p:spPr/>
        <p:txBody>
          <a:bodyPr/>
          <a:lstStyle/>
          <a:p>
            <a:r>
              <a:rPr lang="en-US" altLang="en-US"/>
              <a:t>Control Tools</a:t>
            </a:r>
          </a:p>
        </p:txBody>
      </p:sp>
      <p:sp>
        <p:nvSpPr>
          <p:cNvPr id="32771" name="Rectangle 3">
            <a:extLst>
              <a:ext uri="{FF2B5EF4-FFF2-40B4-BE49-F238E27FC236}">
                <a16:creationId xmlns:a16="http://schemas.microsoft.com/office/drawing/2014/main" id="{D5274E67-E2F2-4655-A353-3556AB8EA348}"/>
              </a:ext>
            </a:extLst>
          </p:cNvPr>
          <p:cNvSpPr>
            <a:spLocks noGrp="1" noChangeArrowheads="1"/>
          </p:cNvSpPr>
          <p:nvPr>
            <p:ph type="body" idx="1"/>
          </p:nvPr>
        </p:nvSpPr>
        <p:spPr/>
        <p:txBody>
          <a:bodyPr/>
          <a:lstStyle/>
          <a:p>
            <a:r>
              <a:rPr lang="en-US" altLang="en-US"/>
              <a:t>Trend projection</a:t>
            </a:r>
          </a:p>
        </p:txBody>
      </p:sp>
      <p:sp>
        <p:nvSpPr>
          <p:cNvPr id="32772" name="Text Box 4">
            <a:extLst>
              <a:ext uri="{FF2B5EF4-FFF2-40B4-BE49-F238E27FC236}">
                <a16:creationId xmlns:a16="http://schemas.microsoft.com/office/drawing/2014/main" id="{DEDF46CA-B5E2-4111-B745-1B535B072973}"/>
              </a:ext>
            </a:extLst>
          </p:cNvPr>
          <p:cNvSpPr txBox="1">
            <a:spLocks noChangeArrowheads="1"/>
          </p:cNvSpPr>
          <p:nvPr/>
        </p:nvSpPr>
        <p:spPr bwMode="auto">
          <a:xfrm>
            <a:off x="8634274" y="5994401"/>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11-19</a:t>
            </a:r>
          </a:p>
        </p:txBody>
      </p:sp>
      <p:pic>
        <p:nvPicPr>
          <p:cNvPr id="32773" name="Picture 5">
            <a:extLst>
              <a:ext uri="{FF2B5EF4-FFF2-40B4-BE49-F238E27FC236}">
                <a16:creationId xmlns:a16="http://schemas.microsoft.com/office/drawing/2014/main" id="{230BCCBD-A925-4AA2-87EB-28957A37C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322" y="2684641"/>
            <a:ext cx="4035641" cy="31912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FDEAC88-7FF4-4E50-93E2-A4A4735ED841}"/>
              </a:ext>
            </a:extLst>
          </p:cNvPr>
          <p:cNvSpPr>
            <a:spLocks noGrp="1" noChangeArrowheads="1"/>
          </p:cNvSpPr>
          <p:nvPr>
            <p:ph type="title"/>
          </p:nvPr>
        </p:nvSpPr>
        <p:spPr/>
        <p:txBody>
          <a:bodyPr/>
          <a:lstStyle/>
          <a:p>
            <a:r>
              <a:rPr lang="en-US" altLang="en-US"/>
              <a:t>Critical Ratio Control Charts</a:t>
            </a:r>
          </a:p>
        </p:txBody>
      </p:sp>
      <p:sp>
        <p:nvSpPr>
          <p:cNvPr id="33795" name="Rectangle 3">
            <a:extLst>
              <a:ext uri="{FF2B5EF4-FFF2-40B4-BE49-F238E27FC236}">
                <a16:creationId xmlns:a16="http://schemas.microsoft.com/office/drawing/2014/main" id="{C3B52B61-5EAD-4A85-BB11-614861BDDFF1}"/>
              </a:ext>
            </a:extLst>
          </p:cNvPr>
          <p:cNvSpPr>
            <a:spLocks noGrp="1" noChangeArrowheads="1"/>
          </p:cNvSpPr>
          <p:nvPr>
            <p:ph type="body" idx="1"/>
          </p:nvPr>
        </p:nvSpPr>
        <p:spPr>
          <a:xfrm>
            <a:off x="1828800" y="2459115"/>
            <a:ext cx="7830105" cy="3568824"/>
          </a:xfrm>
        </p:spPr>
        <p:txBody>
          <a:bodyPr>
            <a:normAutofit lnSpcReduction="10000"/>
          </a:bodyPr>
          <a:lstStyle/>
          <a:p>
            <a:r>
              <a:rPr lang="en-US" altLang="en-US" sz="2800" dirty="0"/>
              <a:t>The critical ratio is made up of two parts:</a:t>
            </a:r>
          </a:p>
          <a:p>
            <a:pPr lvl="1"/>
            <a:r>
              <a:rPr lang="en-US" altLang="en-US" sz="2400" dirty="0"/>
              <a:t>The ratio of actual progress to scheduled progress</a:t>
            </a:r>
          </a:p>
          <a:p>
            <a:pPr lvl="1"/>
            <a:r>
              <a:rPr lang="en-US" altLang="en-US" sz="2400" dirty="0"/>
              <a:t>The ratio of budgeted cost to actual cost</a:t>
            </a:r>
          </a:p>
          <a:p>
            <a:r>
              <a:rPr lang="en-US" altLang="en-US" sz="2800" dirty="0"/>
              <a:t>The critical ratio is a good measure of the general health of the project</a:t>
            </a:r>
          </a:p>
          <a:p>
            <a:r>
              <a:rPr lang="en-US" altLang="en-US" sz="2800" dirty="0"/>
              <a:t>By combining two ratios, it weighs them equally, allowing a “bad” ratio to be offset by a “good” ratio</a:t>
            </a:r>
          </a:p>
        </p:txBody>
      </p:sp>
      <p:sp>
        <p:nvSpPr>
          <p:cNvPr id="33796" name="Text Box 4">
            <a:extLst>
              <a:ext uri="{FF2B5EF4-FFF2-40B4-BE49-F238E27FC236}">
                <a16:creationId xmlns:a16="http://schemas.microsoft.com/office/drawing/2014/main" id="{C3354F01-28A7-451F-A3A0-0F51448D8A60}"/>
              </a:ext>
            </a:extLst>
          </p:cNvPr>
          <p:cNvSpPr txBox="1">
            <a:spLocks noChangeArrowheads="1"/>
          </p:cNvSpPr>
          <p:nvPr/>
        </p:nvSpPr>
        <p:spPr bwMode="auto">
          <a:xfrm>
            <a:off x="8749684" y="6027939"/>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11-20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1CEACD1-B192-489A-8823-07E7681D7B6F}"/>
              </a:ext>
            </a:extLst>
          </p:cNvPr>
          <p:cNvSpPr>
            <a:spLocks noGrp="1" noChangeArrowheads="1"/>
          </p:cNvSpPr>
          <p:nvPr>
            <p:ph type="title" idx="4294967295"/>
          </p:nvPr>
        </p:nvSpPr>
        <p:spPr>
          <a:xfrm>
            <a:off x="1136342" y="635795"/>
            <a:ext cx="9601200" cy="1303337"/>
          </a:xfrm>
        </p:spPr>
        <p:txBody>
          <a:bodyPr/>
          <a:lstStyle/>
          <a:p>
            <a:r>
              <a:rPr lang="en-US" altLang="en-US" dirty="0"/>
              <a:t>Critical Ratio</a:t>
            </a:r>
          </a:p>
        </p:txBody>
      </p:sp>
      <p:sp>
        <p:nvSpPr>
          <p:cNvPr id="34819" name="Text Box 3">
            <a:extLst>
              <a:ext uri="{FF2B5EF4-FFF2-40B4-BE49-F238E27FC236}">
                <a16:creationId xmlns:a16="http://schemas.microsoft.com/office/drawing/2014/main" id="{3743358D-3CA2-4338-9857-10037C5E2496}"/>
              </a:ext>
            </a:extLst>
          </p:cNvPr>
          <p:cNvSpPr txBox="1">
            <a:spLocks noChangeArrowheads="1"/>
          </p:cNvSpPr>
          <p:nvPr/>
        </p:nvSpPr>
        <p:spPr bwMode="auto">
          <a:xfrm>
            <a:off x="8382000" y="5917405"/>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11-21</a:t>
            </a:r>
          </a:p>
        </p:txBody>
      </p:sp>
      <p:sp>
        <p:nvSpPr>
          <p:cNvPr id="34820" name="Line 4">
            <a:extLst>
              <a:ext uri="{FF2B5EF4-FFF2-40B4-BE49-F238E27FC236}">
                <a16:creationId xmlns:a16="http://schemas.microsoft.com/office/drawing/2014/main" id="{69672145-7372-4704-9452-E73465CD1D1C}"/>
              </a:ext>
            </a:extLst>
          </p:cNvPr>
          <p:cNvSpPr>
            <a:spLocks noChangeShapeType="1"/>
          </p:cNvSpPr>
          <p:nvPr/>
        </p:nvSpPr>
        <p:spPr bwMode="auto">
          <a:xfrm>
            <a:off x="2667000" y="1981200"/>
            <a:ext cx="6934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21" name="Line 5">
            <a:extLst>
              <a:ext uri="{FF2B5EF4-FFF2-40B4-BE49-F238E27FC236}">
                <a16:creationId xmlns:a16="http://schemas.microsoft.com/office/drawing/2014/main" id="{8AB707A8-1DF6-47B0-96B8-06C9A984718E}"/>
              </a:ext>
            </a:extLst>
          </p:cNvPr>
          <p:cNvSpPr>
            <a:spLocks noChangeShapeType="1"/>
          </p:cNvSpPr>
          <p:nvPr/>
        </p:nvSpPr>
        <p:spPr bwMode="auto">
          <a:xfrm>
            <a:off x="2667000" y="2590800"/>
            <a:ext cx="6934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4822" name="Text Box 6">
            <a:extLst>
              <a:ext uri="{FF2B5EF4-FFF2-40B4-BE49-F238E27FC236}">
                <a16:creationId xmlns:a16="http://schemas.microsoft.com/office/drawing/2014/main" id="{B7C1FA0F-CF5D-42D1-9E55-DF176107022F}"/>
              </a:ext>
            </a:extLst>
          </p:cNvPr>
          <p:cNvSpPr txBox="1">
            <a:spLocks noChangeArrowheads="1"/>
          </p:cNvSpPr>
          <p:nvPr/>
        </p:nvSpPr>
        <p:spPr bwMode="auto">
          <a:xfrm>
            <a:off x="2667000" y="1981200"/>
            <a:ext cx="990600"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i="1">
                <a:latin typeface="Tahoma" panose="020B0604030504040204" pitchFamily="34" charset="0"/>
              </a:rPr>
              <a:t>Task</a:t>
            </a:r>
          </a:p>
          <a:p>
            <a:pPr>
              <a:spcBef>
                <a:spcPct val="50000"/>
              </a:spcBef>
            </a:pPr>
            <a:r>
              <a:rPr lang="en-US" altLang="en-US" sz="1400" b="1" i="1">
                <a:latin typeface="Tahoma" panose="020B0604030504040204" pitchFamily="34" charset="0"/>
              </a:rPr>
              <a:t>Number</a:t>
            </a:r>
            <a:endParaRPr lang="en-US" altLang="en-US" sz="1400" b="1" i="1"/>
          </a:p>
        </p:txBody>
      </p:sp>
      <p:sp>
        <p:nvSpPr>
          <p:cNvPr id="34823" name="Text Box 7">
            <a:extLst>
              <a:ext uri="{FF2B5EF4-FFF2-40B4-BE49-F238E27FC236}">
                <a16:creationId xmlns:a16="http://schemas.microsoft.com/office/drawing/2014/main" id="{EA7A4EFA-A0E4-4C06-B01E-E5F0C340D2C3}"/>
              </a:ext>
            </a:extLst>
          </p:cNvPr>
          <p:cNvSpPr txBox="1">
            <a:spLocks noChangeArrowheads="1"/>
          </p:cNvSpPr>
          <p:nvPr/>
        </p:nvSpPr>
        <p:spPr bwMode="auto">
          <a:xfrm>
            <a:off x="8610600" y="1981200"/>
            <a:ext cx="990600"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i="1">
                <a:latin typeface="Tahoma" panose="020B0604030504040204" pitchFamily="34" charset="0"/>
              </a:rPr>
              <a:t>Critcal </a:t>
            </a:r>
          </a:p>
          <a:p>
            <a:pPr>
              <a:spcBef>
                <a:spcPct val="50000"/>
              </a:spcBef>
            </a:pPr>
            <a:r>
              <a:rPr lang="en-US" altLang="en-US" sz="1400" b="1" i="1">
                <a:latin typeface="Tahoma" panose="020B0604030504040204" pitchFamily="34" charset="0"/>
              </a:rPr>
              <a:t>Ratio</a:t>
            </a:r>
            <a:endParaRPr lang="en-US" altLang="en-US" sz="1400" b="1" i="1"/>
          </a:p>
        </p:txBody>
      </p:sp>
      <p:sp>
        <p:nvSpPr>
          <p:cNvPr id="34824" name="Text Box 8">
            <a:extLst>
              <a:ext uri="{FF2B5EF4-FFF2-40B4-BE49-F238E27FC236}">
                <a16:creationId xmlns:a16="http://schemas.microsoft.com/office/drawing/2014/main" id="{1912E40D-6816-45FF-AE31-24D00C9407A2}"/>
              </a:ext>
            </a:extLst>
          </p:cNvPr>
          <p:cNvSpPr txBox="1">
            <a:spLocks noChangeArrowheads="1"/>
          </p:cNvSpPr>
          <p:nvPr/>
        </p:nvSpPr>
        <p:spPr bwMode="auto">
          <a:xfrm>
            <a:off x="7391400" y="2057401"/>
            <a:ext cx="9906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i="1">
                <a:latin typeface="Tahoma" panose="020B0604030504040204" pitchFamily="34" charset="0"/>
              </a:rPr>
              <a:t>Actual</a:t>
            </a:r>
          </a:p>
          <a:p>
            <a:pPr>
              <a:spcBef>
                <a:spcPct val="50000"/>
              </a:spcBef>
            </a:pPr>
            <a:r>
              <a:rPr lang="en-US" altLang="en-US" sz="1200" b="1" i="1">
                <a:latin typeface="Tahoma" panose="020B0604030504040204" pitchFamily="34" charset="0"/>
              </a:rPr>
              <a:t>Cost</a:t>
            </a:r>
            <a:endParaRPr lang="en-US" altLang="en-US" sz="1200"/>
          </a:p>
        </p:txBody>
      </p:sp>
      <p:sp>
        <p:nvSpPr>
          <p:cNvPr id="34825" name="Text Box 9">
            <a:extLst>
              <a:ext uri="{FF2B5EF4-FFF2-40B4-BE49-F238E27FC236}">
                <a16:creationId xmlns:a16="http://schemas.microsoft.com/office/drawing/2014/main" id="{BE88D3DE-BC2F-4549-AA55-5C5B2B95F4F4}"/>
              </a:ext>
            </a:extLst>
          </p:cNvPr>
          <p:cNvSpPr txBox="1">
            <a:spLocks noChangeArrowheads="1"/>
          </p:cNvSpPr>
          <p:nvPr/>
        </p:nvSpPr>
        <p:spPr bwMode="auto">
          <a:xfrm>
            <a:off x="6248400" y="1981200"/>
            <a:ext cx="1219200"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i="1">
                <a:latin typeface="Tahoma" panose="020B0604030504040204" pitchFamily="34" charset="0"/>
              </a:rPr>
              <a:t>Budgeted</a:t>
            </a:r>
          </a:p>
          <a:p>
            <a:pPr>
              <a:spcBef>
                <a:spcPct val="50000"/>
              </a:spcBef>
            </a:pPr>
            <a:r>
              <a:rPr lang="en-US" altLang="en-US" sz="1400" b="1" i="1">
                <a:latin typeface="Tahoma" panose="020B0604030504040204" pitchFamily="34" charset="0"/>
              </a:rPr>
              <a:t>Cost</a:t>
            </a:r>
            <a:endParaRPr lang="en-US" altLang="en-US" sz="1400" b="1" i="1"/>
          </a:p>
        </p:txBody>
      </p:sp>
      <p:sp>
        <p:nvSpPr>
          <p:cNvPr id="34826" name="Text Box 10">
            <a:extLst>
              <a:ext uri="{FF2B5EF4-FFF2-40B4-BE49-F238E27FC236}">
                <a16:creationId xmlns:a16="http://schemas.microsoft.com/office/drawing/2014/main" id="{2BD0D13E-5FA1-4065-AD83-D8AD823A40CC}"/>
              </a:ext>
            </a:extLst>
          </p:cNvPr>
          <p:cNvSpPr txBox="1">
            <a:spLocks noChangeArrowheads="1"/>
          </p:cNvSpPr>
          <p:nvPr/>
        </p:nvSpPr>
        <p:spPr bwMode="auto">
          <a:xfrm>
            <a:off x="4876800" y="1981200"/>
            <a:ext cx="1219200"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i="1">
                <a:latin typeface="Tahoma" panose="020B0604030504040204" pitchFamily="34" charset="0"/>
              </a:rPr>
              <a:t>Scheduled</a:t>
            </a:r>
          </a:p>
          <a:p>
            <a:pPr>
              <a:spcBef>
                <a:spcPct val="50000"/>
              </a:spcBef>
            </a:pPr>
            <a:r>
              <a:rPr lang="en-US" altLang="en-US" sz="1400" b="1" i="1">
                <a:latin typeface="Tahoma" panose="020B0604030504040204" pitchFamily="34" charset="0"/>
              </a:rPr>
              <a:t>Progress</a:t>
            </a:r>
            <a:endParaRPr lang="en-US" altLang="en-US" sz="1200" i="1"/>
          </a:p>
        </p:txBody>
      </p:sp>
      <p:sp>
        <p:nvSpPr>
          <p:cNvPr id="34827" name="Text Box 11">
            <a:extLst>
              <a:ext uri="{FF2B5EF4-FFF2-40B4-BE49-F238E27FC236}">
                <a16:creationId xmlns:a16="http://schemas.microsoft.com/office/drawing/2014/main" id="{5F54FB5E-89FA-46A5-AB68-F601310AC4FC}"/>
              </a:ext>
            </a:extLst>
          </p:cNvPr>
          <p:cNvSpPr txBox="1">
            <a:spLocks noChangeArrowheads="1"/>
          </p:cNvSpPr>
          <p:nvPr/>
        </p:nvSpPr>
        <p:spPr bwMode="auto">
          <a:xfrm>
            <a:off x="3733800" y="1981200"/>
            <a:ext cx="990600"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i="1">
                <a:latin typeface="Tahoma" panose="020B0604030504040204" pitchFamily="34" charset="0"/>
              </a:rPr>
              <a:t>Actual</a:t>
            </a:r>
          </a:p>
          <a:p>
            <a:pPr>
              <a:spcBef>
                <a:spcPct val="50000"/>
              </a:spcBef>
            </a:pPr>
            <a:r>
              <a:rPr lang="en-US" altLang="en-US" sz="1400" b="1" i="1">
                <a:latin typeface="Tahoma" panose="020B0604030504040204" pitchFamily="34" charset="0"/>
              </a:rPr>
              <a:t>Progress</a:t>
            </a:r>
            <a:endParaRPr lang="en-US" altLang="en-US" sz="1200"/>
          </a:p>
        </p:txBody>
      </p:sp>
      <p:sp>
        <p:nvSpPr>
          <p:cNvPr id="34828" name="Text Box 12">
            <a:extLst>
              <a:ext uri="{FF2B5EF4-FFF2-40B4-BE49-F238E27FC236}">
                <a16:creationId xmlns:a16="http://schemas.microsoft.com/office/drawing/2014/main" id="{5639F1D9-1923-41A7-8893-515031A24716}"/>
              </a:ext>
            </a:extLst>
          </p:cNvPr>
          <p:cNvSpPr txBox="1">
            <a:spLocks noChangeArrowheads="1"/>
          </p:cNvSpPr>
          <p:nvPr/>
        </p:nvSpPr>
        <p:spPr bwMode="auto">
          <a:xfrm>
            <a:off x="2743200" y="2819400"/>
            <a:ext cx="6858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ahoma" panose="020B0604030504040204" pitchFamily="34" charset="0"/>
              </a:rPr>
              <a:t>1	(2             /          3)       X	(6      /    	  4)           =        1.0</a:t>
            </a:r>
          </a:p>
        </p:txBody>
      </p:sp>
      <p:sp>
        <p:nvSpPr>
          <p:cNvPr id="34829" name="Text Box 13">
            <a:extLst>
              <a:ext uri="{FF2B5EF4-FFF2-40B4-BE49-F238E27FC236}">
                <a16:creationId xmlns:a16="http://schemas.microsoft.com/office/drawing/2014/main" id="{96B01F1E-D4D1-41AF-8DB5-BB9761C8115A}"/>
              </a:ext>
            </a:extLst>
          </p:cNvPr>
          <p:cNvSpPr txBox="1">
            <a:spLocks noChangeArrowheads="1"/>
          </p:cNvSpPr>
          <p:nvPr/>
        </p:nvSpPr>
        <p:spPr bwMode="auto">
          <a:xfrm>
            <a:off x="2743200" y="3200400"/>
            <a:ext cx="6858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2	(2             /          3)       X	(6      /    	  6)           =         .67</a:t>
            </a:r>
          </a:p>
        </p:txBody>
      </p:sp>
      <p:sp>
        <p:nvSpPr>
          <p:cNvPr id="34830" name="Text Box 14">
            <a:extLst>
              <a:ext uri="{FF2B5EF4-FFF2-40B4-BE49-F238E27FC236}">
                <a16:creationId xmlns:a16="http://schemas.microsoft.com/office/drawing/2014/main" id="{321DDD17-B1D3-4EEE-AFA0-E466ACB5EE81}"/>
              </a:ext>
            </a:extLst>
          </p:cNvPr>
          <p:cNvSpPr txBox="1">
            <a:spLocks noChangeArrowheads="1"/>
          </p:cNvSpPr>
          <p:nvPr/>
        </p:nvSpPr>
        <p:spPr bwMode="auto">
          <a:xfrm>
            <a:off x="2743200" y="3581400"/>
            <a:ext cx="6858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3	(3             /          3)       X	(4      /    	  6)           =         .67</a:t>
            </a:r>
          </a:p>
        </p:txBody>
      </p:sp>
      <p:sp>
        <p:nvSpPr>
          <p:cNvPr id="34831" name="Text Box 15">
            <a:extLst>
              <a:ext uri="{FF2B5EF4-FFF2-40B4-BE49-F238E27FC236}">
                <a16:creationId xmlns:a16="http://schemas.microsoft.com/office/drawing/2014/main" id="{D3641D5F-ACB0-4799-8745-FB760EA88591}"/>
              </a:ext>
            </a:extLst>
          </p:cNvPr>
          <p:cNvSpPr txBox="1">
            <a:spLocks noChangeArrowheads="1"/>
          </p:cNvSpPr>
          <p:nvPr/>
        </p:nvSpPr>
        <p:spPr bwMode="auto">
          <a:xfrm>
            <a:off x="2743200" y="3962400"/>
            <a:ext cx="6858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ahoma" panose="020B0604030504040204" pitchFamily="34" charset="0"/>
              </a:rPr>
              <a:t>4	(3            /           2)       X	(6      /    	  6)           =        1.5</a:t>
            </a:r>
          </a:p>
        </p:txBody>
      </p:sp>
      <p:sp>
        <p:nvSpPr>
          <p:cNvPr id="34832" name="Text Box 16">
            <a:extLst>
              <a:ext uri="{FF2B5EF4-FFF2-40B4-BE49-F238E27FC236}">
                <a16:creationId xmlns:a16="http://schemas.microsoft.com/office/drawing/2014/main" id="{CF6F80F6-9700-43FA-AFDD-13F2CB9B67AD}"/>
              </a:ext>
            </a:extLst>
          </p:cNvPr>
          <p:cNvSpPr txBox="1">
            <a:spLocks noChangeArrowheads="1"/>
          </p:cNvSpPr>
          <p:nvPr/>
        </p:nvSpPr>
        <p:spPr bwMode="auto">
          <a:xfrm>
            <a:off x="2743200" y="4343400"/>
            <a:ext cx="6858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ahoma" panose="020B0604030504040204" pitchFamily="34" charset="0"/>
              </a:rPr>
              <a:t>5	(3            /           3)       X	(6      /    	  4)           =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D2769930-59F6-4D88-9CC7-99B1585D26EA}"/>
              </a:ext>
            </a:extLst>
          </p:cNvPr>
          <p:cNvSpPr>
            <a:spLocks noGrp="1" noChangeArrowheads="1"/>
          </p:cNvSpPr>
          <p:nvPr>
            <p:ph type="title"/>
          </p:nvPr>
        </p:nvSpPr>
        <p:spPr/>
        <p:txBody>
          <a:bodyPr/>
          <a:lstStyle/>
          <a:p>
            <a:r>
              <a:rPr lang="en-US" altLang="en-US"/>
              <a:t>Critical Ratio</a:t>
            </a:r>
          </a:p>
        </p:txBody>
      </p:sp>
      <p:sp>
        <p:nvSpPr>
          <p:cNvPr id="35843" name="Rectangle 3">
            <a:extLst>
              <a:ext uri="{FF2B5EF4-FFF2-40B4-BE49-F238E27FC236}">
                <a16:creationId xmlns:a16="http://schemas.microsoft.com/office/drawing/2014/main" id="{7613B19F-7A1F-4FBC-A6C1-16531C390710}"/>
              </a:ext>
            </a:extLst>
          </p:cNvPr>
          <p:cNvSpPr>
            <a:spLocks noGrp="1" noChangeArrowheads="1"/>
          </p:cNvSpPr>
          <p:nvPr>
            <p:ph type="body" idx="1"/>
          </p:nvPr>
        </p:nvSpPr>
        <p:spPr/>
        <p:txBody>
          <a:bodyPr/>
          <a:lstStyle/>
          <a:p>
            <a:r>
              <a:rPr lang="en-US" altLang="en-US"/>
              <a:t>Critical ratio control chart</a:t>
            </a:r>
          </a:p>
        </p:txBody>
      </p:sp>
      <p:sp>
        <p:nvSpPr>
          <p:cNvPr id="35844" name="Text Box 4">
            <a:extLst>
              <a:ext uri="{FF2B5EF4-FFF2-40B4-BE49-F238E27FC236}">
                <a16:creationId xmlns:a16="http://schemas.microsoft.com/office/drawing/2014/main" id="{C06DA012-44A7-4217-8D31-9B5933EBE2E8}"/>
              </a:ext>
            </a:extLst>
          </p:cNvPr>
          <p:cNvSpPr txBox="1">
            <a:spLocks noChangeArrowheads="1"/>
          </p:cNvSpPr>
          <p:nvPr/>
        </p:nvSpPr>
        <p:spPr bwMode="auto">
          <a:xfrm>
            <a:off x="8323555" y="5994401"/>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11-22</a:t>
            </a:r>
          </a:p>
        </p:txBody>
      </p:sp>
      <p:pic>
        <p:nvPicPr>
          <p:cNvPr id="35845" name="Picture 5">
            <a:extLst>
              <a:ext uri="{FF2B5EF4-FFF2-40B4-BE49-F238E27FC236}">
                <a16:creationId xmlns:a16="http://schemas.microsoft.com/office/drawing/2014/main" id="{FCA2A025-744A-49C0-8CF1-7EEC8AC2F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6421" y="2614612"/>
            <a:ext cx="3581400" cy="3203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613157E-3CDD-4D69-B2EB-90743825CD7E}"/>
              </a:ext>
            </a:extLst>
          </p:cNvPr>
          <p:cNvSpPr>
            <a:spLocks noGrp="1" noChangeArrowheads="1"/>
          </p:cNvSpPr>
          <p:nvPr>
            <p:ph type="title"/>
          </p:nvPr>
        </p:nvSpPr>
        <p:spPr/>
        <p:txBody>
          <a:bodyPr/>
          <a:lstStyle/>
          <a:p>
            <a:r>
              <a:rPr lang="en-US" altLang="en-US" dirty="0"/>
              <a:t>Benchmarking</a:t>
            </a:r>
          </a:p>
        </p:txBody>
      </p:sp>
      <p:sp>
        <p:nvSpPr>
          <p:cNvPr id="36867" name="Rectangle 3">
            <a:extLst>
              <a:ext uri="{FF2B5EF4-FFF2-40B4-BE49-F238E27FC236}">
                <a16:creationId xmlns:a16="http://schemas.microsoft.com/office/drawing/2014/main" id="{317AE0F2-969B-4E00-BA24-BDD1D24A4F81}"/>
              </a:ext>
            </a:extLst>
          </p:cNvPr>
          <p:cNvSpPr>
            <a:spLocks noGrp="1" noChangeArrowheads="1"/>
          </p:cNvSpPr>
          <p:nvPr>
            <p:ph type="body" idx="1"/>
          </p:nvPr>
        </p:nvSpPr>
        <p:spPr>
          <a:xfrm>
            <a:off x="1828800" y="2622612"/>
            <a:ext cx="8839200" cy="4419600"/>
          </a:xfrm>
        </p:spPr>
        <p:txBody>
          <a:bodyPr/>
          <a:lstStyle/>
          <a:p>
            <a:r>
              <a:rPr lang="en-US" altLang="en-US" dirty="0"/>
              <a:t>A recent addition to the arsenal of </a:t>
            </a:r>
            <a:r>
              <a:rPr lang="en-US" altLang="en-US" dirty="0" err="1"/>
              <a:t>of</a:t>
            </a:r>
            <a:r>
              <a:rPr lang="en-US" altLang="en-US" dirty="0"/>
              <a:t> project control tools is </a:t>
            </a:r>
            <a:r>
              <a:rPr lang="en-US" altLang="en-US" i="1" dirty="0"/>
              <a:t>benchmarking</a:t>
            </a:r>
          </a:p>
          <a:p>
            <a:r>
              <a:rPr lang="en-US" altLang="en-US" dirty="0"/>
              <a:t>Benchmarking makes comparisons to “best in class” practices across organizations</a:t>
            </a:r>
          </a:p>
          <a:p>
            <a:r>
              <a:rPr lang="en-US" altLang="en-US" dirty="0"/>
              <a:t>Some successful organizations have been benchmarked on their best practices and key success factors for projects being conducted in functional organizations</a:t>
            </a:r>
          </a:p>
        </p:txBody>
      </p:sp>
      <p:sp>
        <p:nvSpPr>
          <p:cNvPr id="36868" name="Text Box 4">
            <a:extLst>
              <a:ext uri="{FF2B5EF4-FFF2-40B4-BE49-F238E27FC236}">
                <a16:creationId xmlns:a16="http://schemas.microsoft.com/office/drawing/2014/main" id="{619027C8-9A0F-42B0-AEF9-ADD59E5CED27}"/>
              </a:ext>
            </a:extLst>
          </p:cNvPr>
          <p:cNvSpPr txBox="1">
            <a:spLocks noChangeArrowheads="1"/>
          </p:cNvSpPr>
          <p:nvPr/>
        </p:nvSpPr>
        <p:spPr bwMode="auto">
          <a:xfrm>
            <a:off x="8305800" y="5973193"/>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ahoma" panose="020B0604030504040204" pitchFamily="34" charset="0"/>
              </a:rPr>
              <a:t>Chapter 11-23</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911A63D-6B62-40E1-B0F8-6619CFAEA84E}"/>
              </a:ext>
            </a:extLst>
          </p:cNvPr>
          <p:cNvSpPr>
            <a:spLocks noGrp="1" noChangeArrowheads="1"/>
          </p:cNvSpPr>
          <p:nvPr>
            <p:ph type="title"/>
          </p:nvPr>
        </p:nvSpPr>
        <p:spPr/>
        <p:txBody>
          <a:bodyPr/>
          <a:lstStyle/>
          <a:p>
            <a:r>
              <a:rPr lang="en-US" altLang="en-US"/>
              <a:t>Best Practices and Keys to Success</a:t>
            </a:r>
          </a:p>
        </p:txBody>
      </p:sp>
      <p:sp>
        <p:nvSpPr>
          <p:cNvPr id="37891" name="Rectangle 3">
            <a:extLst>
              <a:ext uri="{FF2B5EF4-FFF2-40B4-BE49-F238E27FC236}">
                <a16:creationId xmlns:a16="http://schemas.microsoft.com/office/drawing/2014/main" id="{78D07DD9-1695-4FD2-BE4A-E68E1DC4DE94}"/>
              </a:ext>
            </a:extLst>
          </p:cNvPr>
          <p:cNvSpPr>
            <a:spLocks noGrp="1" noChangeArrowheads="1"/>
          </p:cNvSpPr>
          <p:nvPr>
            <p:ph type="body" idx="1"/>
          </p:nvPr>
        </p:nvSpPr>
        <p:spPr>
          <a:xfrm>
            <a:off x="1828800" y="2494625"/>
            <a:ext cx="8096435" cy="3381244"/>
          </a:xfrm>
        </p:spPr>
        <p:txBody>
          <a:bodyPr/>
          <a:lstStyle/>
          <a:p>
            <a:r>
              <a:rPr lang="en-US" altLang="en-US" dirty="0"/>
              <a:t>There were four major areas found to help projects in functional organizations:</a:t>
            </a:r>
          </a:p>
          <a:p>
            <a:pPr lvl="1"/>
            <a:r>
              <a:rPr lang="en-US" altLang="en-US" dirty="0"/>
              <a:t>Promoting the benefits of project management </a:t>
            </a:r>
          </a:p>
          <a:p>
            <a:pPr lvl="1"/>
            <a:r>
              <a:rPr lang="en-US" altLang="en-US" dirty="0"/>
              <a:t>Personnel pay for project management skills and high risk projects through bonuses, stock options, and other incentives</a:t>
            </a:r>
          </a:p>
          <a:p>
            <a:pPr lvl="1"/>
            <a:r>
              <a:rPr lang="en-US" altLang="en-US" dirty="0"/>
              <a:t>Methodology</a:t>
            </a:r>
          </a:p>
          <a:p>
            <a:pPr lvl="1"/>
            <a:r>
              <a:rPr lang="en-US" altLang="en-US" dirty="0"/>
              <a:t>Results of project management</a:t>
            </a:r>
          </a:p>
          <a:p>
            <a:pPr lvl="1"/>
            <a:endParaRPr lang="en-US" altLang="en-US" dirty="0"/>
          </a:p>
        </p:txBody>
      </p:sp>
      <p:sp>
        <p:nvSpPr>
          <p:cNvPr id="37892" name="Text Box 4">
            <a:extLst>
              <a:ext uri="{FF2B5EF4-FFF2-40B4-BE49-F238E27FC236}">
                <a16:creationId xmlns:a16="http://schemas.microsoft.com/office/drawing/2014/main" id="{F72A8B80-A713-4547-83B2-D973826DCFCC}"/>
              </a:ext>
            </a:extLst>
          </p:cNvPr>
          <p:cNvSpPr txBox="1">
            <a:spLocks noChangeArrowheads="1"/>
          </p:cNvSpPr>
          <p:nvPr/>
        </p:nvSpPr>
        <p:spPr bwMode="auto">
          <a:xfrm>
            <a:off x="8305800" y="6248400"/>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ahoma" panose="020B0604030504040204" pitchFamily="34" charset="0"/>
              </a:rPr>
              <a:t>Chapter 11-24</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590F3CE-DCD2-4802-8D7D-C852C504C5F7}"/>
              </a:ext>
            </a:extLst>
          </p:cNvPr>
          <p:cNvSpPr>
            <a:spLocks noGrp="1" noChangeArrowheads="1"/>
          </p:cNvSpPr>
          <p:nvPr>
            <p:ph type="title"/>
          </p:nvPr>
        </p:nvSpPr>
        <p:spPr/>
        <p:txBody>
          <a:bodyPr/>
          <a:lstStyle/>
          <a:p>
            <a:r>
              <a:rPr lang="en-US" altLang="en-US"/>
              <a:t>Control as a Function of Management</a:t>
            </a:r>
          </a:p>
        </p:txBody>
      </p:sp>
      <p:sp>
        <p:nvSpPr>
          <p:cNvPr id="38915" name="Rectangle 3">
            <a:extLst>
              <a:ext uri="{FF2B5EF4-FFF2-40B4-BE49-F238E27FC236}">
                <a16:creationId xmlns:a16="http://schemas.microsoft.com/office/drawing/2014/main" id="{03C5F55C-66E6-4548-A064-E9BE3D75AD67}"/>
              </a:ext>
            </a:extLst>
          </p:cNvPr>
          <p:cNvSpPr>
            <a:spLocks noGrp="1" noChangeArrowheads="1"/>
          </p:cNvSpPr>
          <p:nvPr>
            <p:ph type="body" idx="1"/>
          </p:nvPr>
        </p:nvSpPr>
        <p:spPr>
          <a:xfrm>
            <a:off x="1828800" y="2441358"/>
            <a:ext cx="8158579" cy="3666479"/>
          </a:xfrm>
        </p:spPr>
        <p:txBody>
          <a:bodyPr>
            <a:normAutofit lnSpcReduction="10000"/>
          </a:bodyPr>
          <a:lstStyle/>
          <a:p>
            <a:r>
              <a:rPr lang="en-US" altLang="en-US" sz="2800" dirty="0"/>
              <a:t>The purpose of controlling is always the same: to bring the actual schedule, budget, and deliverables of the project into reasonably close congruence with the planned schedule, budget, and deliverables</a:t>
            </a:r>
          </a:p>
          <a:p>
            <a:endParaRPr lang="en-US" altLang="en-US" sz="2800" dirty="0"/>
          </a:p>
          <a:p>
            <a:r>
              <a:rPr lang="en-US" altLang="en-US" sz="2800" dirty="0"/>
              <a:t>The job of the project manager is to set controls that will encourage those behaviors that are deemed desirable and discourage those that are not</a:t>
            </a:r>
          </a:p>
        </p:txBody>
      </p:sp>
      <p:sp>
        <p:nvSpPr>
          <p:cNvPr id="38916" name="Text Box 4">
            <a:extLst>
              <a:ext uri="{FF2B5EF4-FFF2-40B4-BE49-F238E27FC236}">
                <a16:creationId xmlns:a16="http://schemas.microsoft.com/office/drawing/2014/main" id="{64D96230-E618-4E38-B6E5-0504769FAB82}"/>
              </a:ext>
            </a:extLst>
          </p:cNvPr>
          <p:cNvSpPr txBox="1">
            <a:spLocks noChangeArrowheads="1"/>
          </p:cNvSpPr>
          <p:nvPr/>
        </p:nvSpPr>
        <p:spPr bwMode="auto">
          <a:xfrm>
            <a:off x="8305800" y="6248400"/>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ahoma" panose="020B0604030504040204" pitchFamily="34" charset="0"/>
              </a:rPr>
              <a:t>Chapter 11-25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597" y="690916"/>
            <a:ext cx="11086342" cy="2677656"/>
          </a:xfrm>
          <a:prstGeom prst="rect">
            <a:avLst/>
          </a:prstGeom>
        </p:spPr>
        <p:txBody>
          <a:bodyPr wrap="square">
            <a:spAutoFit/>
          </a:bodyPr>
          <a:lstStyle/>
          <a:p>
            <a:pPr marL="342900" indent="-342900" algn="just">
              <a:buFont typeface="Arial" panose="020B0604020202020204" pitchFamily="34" charset="0"/>
              <a:buChar char="•"/>
            </a:pPr>
            <a:r>
              <a:rPr lang="en-IN" sz="2400" b="1" dirty="0"/>
              <a:t>MANAGE PROJECT KNOWLEDGE: </a:t>
            </a:r>
            <a:r>
              <a:rPr lang="en-IN" sz="2400" dirty="0"/>
              <a:t>It is the process of using existing knowledge and creating new knowledge to achieve the project's objectives and contribute to organizational learning. </a:t>
            </a:r>
          </a:p>
          <a:p>
            <a:pPr marL="342900" indent="-342900" algn="just">
              <a:buFont typeface="Arial" panose="020B0604020202020204" pitchFamily="34" charset="0"/>
              <a:buChar char="•"/>
            </a:pPr>
            <a:r>
              <a:rPr lang="en-IN" sz="2400" dirty="0"/>
              <a:t>The key benefits of this process are that prior organizational knowledge is leveraged to produce or improve the project outcomes and that knowledge created by the project is available to support organizational operations and future projects or phases. This process is performed  throughout the project.</a:t>
            </a:r>
          </a:p>
        </p:txBody>
      </p:sp>
      <p:pic>
        <p:nvPicPr>
          <p:cNvPr id="3" name="Picture 2"/>
          <p:cNvPicPr>
            <a:picLocks noChangeAspect="1"/>
          </p:cNvPicPr>
          <p:nvPr/>
        </p:nvPicPr>
        <p:blipFill>
          <a:blip r:embed="rId2"/>
          <a:stretch>
            <a:fillRect/>
          </a:stretch>
        </p:blipFill>
        <p:spPr>
          <a:xfrm>
            <a:off x="3019244" y="3368572"/>
            <a:ext cx="7821333" cy="2857211"/>
          </a:xfrm>
          <a:prstGeom prst="rect">
            <a:avLst/>
          </a:prstGeom>
        </p:spPr>
      </p:pic>
    </p:spTree>
    <p:extLst>
      <p:ext uri="{BB962C8B-B14F-4D97-AF65-F5344CB8AC3E}">
        <p14:creationId xmlns:p14="http://schemas.microsoft.com/office/powerpoint/2010/main" val="14164004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62865D8-525B-414F-BA2C-E5CB7FDADB48}"/>
              </a:ext>
            </a:extLst>
          </p:cNvPr>
          <p:cNvSpPr>
            <a:spLocks noGrp="1" noChangeArrowheads="1"/>
          </p:cNvSpPr>
          <p:nvPr>
            <p:ph type="title"/>
          </p:nvPr>
        </p:nvSpPr>
        <p:spPr/>
        <p:txBody>
          <a:bodyPr/>
          <a:lstStyle/>
          <a:p>
            <a:r>
              <a:rPr lang="en-US" altLang="en-US"/>
              <a:t>Cybernetic Controls</a:t>
            </a:r>
          </a:p>
        </p:txBody>
      </p:sp>
      <p:sp>
        <p:nvSpPr>
          <p:cNvPr id="39939" name="Rectangle 3">
            <a:extLst>
              <a:ext uri="{FF2B5EF4-FFF2-40B4-BE49-F238E27FC236}">
                <a16:creationId xmlns:a16="http://schemas.microsoft.com/office/drawing/2014/main" id="{4E1DF4EF-93B9-4C1A-9635-FC647B4102D5}"/>
              </a:ext>
            </a:extLst>
          </p:cNvPr>
          <p:cNvSpPr>
            <a:spLocks noGrp="1" noChangeArrowheads="1"/>
          </p:cNvSpPr>
          <p:nvPr>
            <p:ph type="body" idx="1"/>
          </p:nvPr>
        </p:nvSpPr>
        <p:spPr>
          <a:xfrm>
            <a:off x="1904999" y="2547891"/>
            <a:ext cx="8037991" cy="3524436"/>
          </a:xfrm>
        </p:spPr>
        <p:txBody>
          <a:bodyPr>
            <a:normAutofit lnSpcReduction="10000"/>
          </a:bodyPr>
          <a:lstStyle/>
          <a:p>
            <a:pPr>
              <a:lnSpc>
                <a:spcPct val="110000"/>
              </a:lnSpc>
            </a:pPr>
            <a:r>
              <a:rPr lang="en-US" altLang="en-US" sz="2800" dirty="0"/>
              <a:t>Human response to steering controls tends to be positive</a:t>
            </a:r>
          </a:p>
          <a:p>
            <a:pPr>
              <a:lnSpc>
                <a:spcPct val="110000"/>
              </a:lnSpc>
            </a:pPr>
            <a:r>
              <a:rPr lang="en-US" altLang="en-US" sz="2800" dirty="0"/>
              <a:t>Steering controls are usually viewed as helpful rather than a source of unwelcome pressure</a:t>
            </a:r>
          </a:p>
          <a:p>
            <a:pPr>
              <a:lnSpc>
                <a:spcPct val="110000"/>
              </a:lnSpc>
            </a:pPr>
            <a:r>
              <a:rPr lang="en-US" altLang="en-US" sz="2800" dirty="0"/>
              <a:t>Response to steering controls also depends on the acceptance that the goals of the control system are appropriate</a:t>
            </a:r>
          </a:p>
        </p:txBody>
      </p:sp>
      <p:sp>
        <p:nvSpPr>
          <p:cNvPr id="39940" name="Text Box 4">
            <a:extLst>
              <a:ext uri="{FF2B5EF4-FFF2-40B4-BE49-F238E27FC236}">
                <a16:creationId xmlns:a16="http://schemas.microsoft.com/office/drawing/2014/main" id="{05860ECF-B505-47C4-A8F7-30A1402F3A6C}"/>
              </a:ext>
            </a:extLst>
          </p:cNvPr>
          <p:cNvSpPr txBox="1">
            <a:spLocks noChangeArrowheads="1"/>
          </p:cNvSpPr>
          <p:nvPr/>
        </p:nvSpPr>
        <p:spPr bwMode="auto">
          <a:xfrm>
            <a:off x="8305800" y="6248400"/>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ahoma" panose="020B0604030504040204" pitchFamily="34" charset="0"/>
              </a:rPr>
              <a:t>Chapter 11-26</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371F540-0D71-440E-8F14-C086413913FB}"/>
              </a:ext>
            </a:extLst>
          </p:cNvPr>
          <p:cNvSpPr>
            <a:spLocks noGrp="1" noChangeArrowheads="1"/>
          </p:cNvSpPr>
          <p:nvPr>
            <p:ph type="title"/>
          </p:nvPr>
        </p:nvSpPr>
        <p:spPr/>
        <p:txBody>
          <a:bodyPr/>
          <a:lstStyle/>
          <a:p>
            <a:r>
              <a:rPr lang="en-US" altLang="en-US"/>
              <a:t>Go/No-go Controls</a:t>
            </a:r>
          </a:p>
        </p:txBody>
      </p:sp>
      <p:sp>
        <p:nvSpPr>
          <p:cNvPr id="40963" name="Rectangle 3">
            <a:extLst>
              <a:ext uri="{FF2B5EF4-FFF2-40B4-BE49-F238E27FC236}">
                <a16:creationId xmlns:a16="http://schemas.microsoft.com/office/drawing/2014/main" id="{2276FAAD-262C-4139-92F3-96CDC9778311}"/>
              </a:ext>
            </a:extLst>
          </p:cNvPr>
          <p:cNvSpPr>
            <a:spLocks noGrp="1" noChangeArrowheads="1"/>
          </p:cNvSpPr>
          <p:nvPr>
            <p:ph type="body" idx="1"/>
          </p:nvPr>
        </p:nvSpPr>
        <p:spPr>
          <a:xfrm>
            <a:off x="1752599" y="2547890"/>
            <a:ext cx="8199269" cy="3613213"/>
          </a:xfrm>
        </p:spPr>
        <p:txBody>
          <a:bodyPr>
            <a:normAutofit fontScale="85000" lnSpcReduction="10000"/>
          </a:bodyPr>
          <a:lstStyle/>
          <a:p>
            <a:r>
              <a:rPr lang="en-US" altLang="en-US" sz="2800" dirty="0"/>
              <a:t>Response to go/no-go controls tends to be neutral or negative</a:t>
            </a:r>
          </a:p>
          <a:p>
            <a:r>
              <a:rPr lang="en-US" altLang="en-US" sz="2800" dirty="0"/>
              <a:t>“Barely good enough” results are just as acceptable as “perfect” results</a:t>
            </a:r>
          </a:p>
          <a:p>
            <a:r>
              <a:rPr lang="en-US" altLang="en-US" sz="2800" dirty="0"/>
              <a:t>The system makes it difficult for the worker to take pride in high quality work because the system does not recognize gradations of quality</a:t>
            </a:r>
          </a:p>
          <a:p>
            <a:r>
              <a:rPr lang="en-US" altLang="en-US" sz="2800" dirty="0"/>
              <a:t>The fact that this kind of control emphasizes “good enough” performance is no excuse for the nonchalant application of careless standards</a:t>
            </a:r>
          </a:p>
          <a:p>
            <a:endParaRPr lang="en-US" altLang="en-US" sz="3000" dirty="0"/>
          </a:p>
        </p:txBody>
      </p:sp>
      <p:sp>
        <p:nvSpPr>
          <p:cNvPr id="40964" name="Text Box 4">
            <a:extLst>
              <a:ext uri="{FF2B5EF4-FFF2-40B4-BE49-F238E27FC236}">
                <a16:creationId xmlns:a16="http://schemas.microsoft.com/office/drawing/2014/main" id="{322CF8C5-6DC4-4887-AF72-F6B4A3C5A3F3}"/>
              </a:ext>
            </a:extLst>
          </p:cNvPr>
          <p:cNvSpPr txBox="1">
            <a:spLocks noChangeArrowheads="1"/>
          </p:cNvSpPr>
          <p:nvPr/>
        </p:nvSpPr>
        <p:spPr bwMode="auto">
          <a:xfrm>
            <a:off x="8382000" y="6324600"/>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ahoma" panose="020B0604030504040204" pitchFamily="34" charset="0"/>
              </a:rPr>
              <a:t>Chapter 11-27</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FD04C92-582D-4228-A28F-A9A17647D49B}"/>
              </a:ext>
            </a:extLst>
          </p:cNvPr>
          <p:cNvSpPr>
            <a:spLocks noGrp="1" noChangeArrowheads="1"/>
          </p:cNvSpPr>
          <p:nvPr>
            <p:ph type="title"/>
          </p:nvPr>
        </p:nvSpPr>
        <p:spPr/>
        <p:txBody>
          <a:bodyPr/>
          <a:lstStyle/>
          <a:p>
            <a:r>
              <a:rPr lang="en-US" altLang="en-US"/>
              <a:t>Postcontrols</a:t>
            </a:r>
          </a:p>
        </p:txBody>
      </p:sp>
      <p:sp>
        <p:nvSpPr>
          <p:cNvPr id="41987" name="Rectangle 3">
            <a:extLst>
              <a:ext uri="{FF2B5EF4-FFF2-40B4-BE49-F238E27FC236}">
                <a16:creationId xmlns:a16="http://schemas.microsoft.com/office/drawing/2014/main" id="{7D961D74-DF1C-4D73-BEFE-8FDFAF2742A4}"/>
              </a:ext>
            </a:extLst>
          </p:cNvPr>
          <p:cNvSpPr>
            <a:spLocks noGrp="1" noChangeArrowheads="1"/>
          </p:cNvSpPr>
          <p:nvPr>
            <p:ph type="body" idx="1"/>
          </p:nvPr>
        </p:nvSpPr>
        <p:spPr>
          <a:xfrm>
            <a:off x="1752600" y="2459114"/>
            <a:ext cx="8610600" cy="3595457"/>
          </a:xfrm>
        </p:spPr>
        <p:txBody>
          <a:bodyPr/>
          <a:lstStyle/>
          <a:p>
            <a:r>
              <a:rPr lang="en-US" altLang="en-US" sz="2800" dirty="0" err="1"/>
              <a:t>Postcontrols</a:t>
            </a:r>
            <a:r>
              <a:rPr lang="en-US" altLang="en-US" sz="2800" dirty="0"/>
              <a:t> are seen as much the same as a report card</a:t>
            </a:r>
          </a:p>
          <a:p>
            <a:r>
              <a:rPr lang="en-US" altLang="en-US" sz="2800" dirty="0"/>
              <a:t>They may serve as the basis for reward or punishment, but they are received too late to change current performance</a:t>
            </a:r>
          </a:p>
          <a:p>
            <a:r>
              <a:rPr lang="en-US" altLang="en-US" sz="2800" dirty="0"/>
              <a:t>Because </a:t>
            </a:r>
            <a:r>
              <a:rPr lang="en-US" altLang="en-US" sz="2800" dirty="0" err="1"/>
              <a:t>postcontrols</a:t>
            </a:r>
            <a:r>
              <a:rPr lang="en-US" altLang="en-US" sz="2800" dirty="0"/>
              <a:t> are placed on the process of conducting a project, they may be applied to such areas as: communication, cooperation, quality of project management, and the nature of interaction with the client</a:t>
            </a:r>
            <a:endParaRPr lang="en-US" altLang="en-US" dirty="0"/>
          </a:p>
          <a:p>
            <a:endParaRPr lang="en-US" altLang="en-US" dirty="0"/>
          </a:p>
        </p:txBody>
      </p:sp>
      <p:sp>
        <p:nvSpPr>
          <p:cNvPr id="41988" name="Text Box 4">
            <a:extLst>
              <a:ext uri="{FF2B5EF4-FFF2-40B4-BE49-F238E27FC236}">
                <a16:creationId xmlns:a16="http://schemas.microsoft.com/office/drawing/2014/main" id="{24241A07-53FD-4B25-9BC6-DC69DF0B7995}"/>
              </a:ext>
            </a:extLst>
          </p:cNvPr>
          <p:cNvSpPr txBox="1">
            <a:spLocks noChangeArrowheads="1"/>
          </p:cNvSpPr>
          <p:nvPr/>
        </p:nvSpPr>
        <p:spPr bwMode="auto">
          <a:xfrm>
            <a:off x="8305800" y="6248400"/>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ahoma" panose="020B0604030504040204" pitchFamily="34" charset="0"/>
              </a:rPr>
              <a:t>Chapter 11-28</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3A9260A-6911-4D45-A3B1-5B5E0B525D2B}"/>
              </a:ext>
            </a:extLst>
          </p:cNvPr>
          <p:cNvSpPr>
            <a:spLocks noGrp="1" noChangeArrowheads="1"/>
          </p:cNvSpPr>
          <p:nvPr>
            <p:ph type="title"/>
          </p:nvPr>
        </p:nvSpPr>
        <p:spPr/>
        <p:txBody>
          <a:bodyPr/>
          <a:lstStyle/>
          <a:p>
            <a:r>
              <a:rPr lang="en-US" altLang="en-US"/>
              <a:t>Balance in a Control System</a:t>
            </a:r>
          </a:p>
        </p:txBody>
      </p:sp>
      <p:sp>
        <p:nvSpPr>
          <p:cNvPr id="43011" name="Rectangle 3">
            <a:extLst>
              <a:ext uri="{FF2B5EF4-FFF2-40B4-BE49-F238E27FC236}">
                <a16:creationId xmlns:a16="http://schemas.microsoft.com/office/drawing/2014/main" id="{A1537C75-0602-423D-9CED-2FFE42E8DB6C}"/>
              </a:ext>
            </a:extLst>
          </p:cNvPr>
          <p:cNvSpPr>
            <a:spLocks noGrp="1" noChangeArrowheads="1"/>
          </p:cNvSpPr>
          <p:nvPr>
            <p:ph type="body" idx="1"/>
          </p:nvPr>
        </p:nvSpPr>
        <p:spPr>
          <a:xfrm>
            <a:off x="1828800" y="2592280"/>
            <a:ext cx="8442664" cy="3577701"/>
          </a:xfrm>
        </p:spPr>
        <p:txBody>
          <a:bodyPr>
            <a:normAutofit fontScale="85000" lnSpcReduction="10000"/>
          </a:bodyPr>
          <a:lstStyle/>
          <a:p>
            <a:r>
              <a:rPr lang="en-US" altLang="en-US" sz="2800" dirty="0"/>
              <a:t>General features of a balanced control system:</a:t>
            </a:r>
          </a:p>
          <a:p>
            <a:pPr lvl="1"/>
            <a:r>
              <a:rPr lang="en-US" altLang="en-US" sz="2400" dirty="0"/>
              <a:t>Built with cognizance of the fact that investment in control is subject to sharply diminishing returns</a:t>
            </a:r>
          </a:p>
          <a:p>
            <a:pPr lvl="1"/>
            <a:r>
              <a:rPr lang="en-US" altLang="en-US" sz="2400" dirty="0"/>
              <a:t>Recognizes that as control increases past some point, innovative activity is more and more damped, and then finally shut off completely</a:t>
            </a:r>
          </a:p>
          <a:p>
            <a:pPr lvl="1"/>
            <a:r>
              <a:rPr lang="en-US" altLang="en-US" sz="2400" dirty="0"/>
              <a:t>Directed toward the correction of error rather than toward punishment</a:t>
            </a:r>
          </a:p>
          <a:p>
            <a:pPr lvl="1"/>
            <a:r>
              <a:rPr lang="en-US" altLang="en-US" sz="2400" dirty="0"/>
              <a:t>Exerts control only to the degree required to achieve its objectives</a:t>
            </a:r>
          </a:p>
          <a:p>
            <a:pPr lvl="1"/>
            <a:r>
              <a:rPr lang="en-US" altLang="en-US" sz="2400" dirty="0"/>
              <a:t>Utilizes the lowest degree of hassle consistent with accomplishing its goals</a:t>
            </a:r>
          </a:p>
        </p:txBody>
      </p:sp>
      <p:sp>
        <p:nvSpPr>
          <p:cNvPr id="43012" name="Text Box 4">
            <a:extLst>
              <a:ext uri="{FF2B5EF4-FFF2-40B4-BE49-F238E27FC236}">
                <a16:creationId xmlns:a16="http://schemas.microsoft.com/office/drawing/2014/main" id="{B0E10866-1277-44B0-ACC5-A7904C02152F}"/>
              </a:ext>
            </a:extLst>
          </p:cNvPr>
          <p:cNvSpPr txBox="1">
            <a:spLocks noChangeArrowheads="1"/>
          </p:cNvSpPr>
          <p:nvPr/>
        </p:nvSpPr>
        <p:spPr bwMode="auto">
          <a:xfrm>
            <a:off x="8305800" y="6248400"/>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ahoma" panose="020B0604030504040204" pitchFamily="34" charset="0"/>
              </a:rPr>
              <a:t>Chapter 11-29</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4CFC5F4-2C6D-4B83-8754-2730AF1CA346}"/>
              </a:ext>
            </a:extLst>
          </p:cNvPr>
          <p:cNvSpPr>
            <a:spLocks noGrp="1" noChangeArrowheads="1"/>
          </p:cNvSpPr>
          <p:nvPr>
            <p:ph type="title"/>
          </p:nvPr>
        </p:nvSpPr>
        <p:spPr/>
        <p:txBody>
          <a:bodyPr/>
          <a:lstStyle/>
          <a:p>
            <a:r>
              <a:rPr lang="en-US" altLang="en-US"/>
              <a:t>Control of Creative Activities</a:t>
            </a:r>
          </a:p>
        </p:txBody>
      </p:sp>
      <p:sp>
        <p:nvSpPr>
          <p:cNvPr id="44035" name="Rectangle 3">
            <a:extLst>
              <a:ext uri="{FF2B5EF4-FFF2-40B4-BE49-F238E27FC236}">
                <a16:creationId xmlns:a16="http://schemas.microsoft.com/office/drawing/2014/main" id="{171CFA9F-1F29-4997-8B6C-6E60FD2778E6}"/>
              </a:ext>
            </a:extLst>
          </p:cNvPr>
          <p:cNvSpPr>
            <a:spLocks noGrp="1" noChangeArrowheads="1"/>
          </p:cNvSpPr>
          <p:nvPr>
            <p:ph type="body" idx="1"/>
          </p:nvPr>
        </p:nvSpPr>
        <p:spPr>
          <a:xfrm>
            <a:off x="1981199" y="2521257"/>
            <a:ext cx="8600983" cy="3648723"/>
          </a:xfrm>
        </p:spPr>
        <p:txBody>
          <a:bodyPr>
            <a:normAutofit fontScale="85000" lnSpcReduction="20000"/>
          </a:bodyPr>
          <a:lstStyle/>
          <a:p>
            <a:r>
              <a:rPr lang="en-US" altLang="en-US" sz="2800" dirty="0"/>
              <a:t>The more creativity involved, the greater the degree of uncertainty surrounding outcomes</a:t>
            </a:r>
          </a:p>
          <a:p>
            <a:r>
              <a:rPr lang="en-US" altLang="en-US" sz="2800" dirty="0"/>
              <a:t>Too much control tends to inhibit creativity</a:t>
            </a:r>
          </a:p>
          <a:p>
            <a:r>
              <a:rPr lang="en-US" altLang="en-US" sz="2800" dirty="0"/>
              <a:t>Control is not necessarily the enemy of creativity, nor does creative activity imply complete uncertainty of</a:t>
            </a:r>
          </a:p>
          <a:p>
            <a:r>
              <a:rPr lang="en-US" altLang="en-US" sz="2800" dirty="0"/>
              <a:t>There are three general approaches to control creative projects:</a:t>
            </a:r>
          </a:p>
          <a:p>
            <a:pPr lvl="1"/>
            <a:r>
              <a:rPr lang="en-US" altLang="en-US" sz="2400" dirty="0"/>
              <a:t>Progress review</a:t>
            </a:r>
          </a:p>
          <a:p>
            <a:pPr lvl="1"/>
            <a:r>
              <a:rPr lang="en-US" altLang="en-US" sz="2400" dirty="0"/>
              <a:t>Personnel reassignment</a:t>
            </a:r>
          </a:p>
          <a:p>
            <a:pPr lvl="1"/>
            <a:r>
              <a:rPr lang="en-US" altLang="en-US" sz="2400" dirty="0"/>
              <a:t>Control of input resources</a:t>
            </a:r>
          </a:p>
          <a:p>
            <a:endParaRPr lang="en-US" altLang="en-US" sz="2800" dirty="0"/>
          </a:p>
        </p:txBody>
      </p:sp>
      <p:sp>
        <p:nvSpPr>
          <p:cNvPr id="44036" name="Text Box 4">
            <a:extLst>
              <a:ext uri="{FF2B5EF4-FFF2-40B4-BE49-F238E27FC236}">
                <a16:creationId xmlns:a16="http://schemas.microsoft.com/office/drawing/2014/main" id="{6F6F9E5C-A049-4C78-B2CC-01285F8A0D94}"/>
              </a:ext>
            </a:extLst>
          </p:cNvPr>
          <p:cNvSpPr txBox="1">
            <a:spLocks noChangeArrowheads="1"/>
          </p:cNvSpPr>
          <p:nvPr/>
        </p:nvSpPr>
        <p:spPr bwMode="auto">
          <a:xfrm>
            <a:off x="8524782" y="5865180"/>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11-30</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CAE1B19-DDF5-47E1-9762-060A2F084E8F}"/>
              </a:ext>
            </a:extLst>
          </p:cNvPr>
          <p:cNvSpPr>
            <a:spLocks noGrp="1" noChangeArrowheads="1"/>
          </p:cNvSpPr>
          <p:nvPr>
            <p:ph type="title"/>
          </p:nvPr>
        </p:nvSpPr>
        <p:spPr/>
        <p:txBody>
          <a:bodyPr/>
          <a:lstStyle/>
          <a:p>
            <a:r>
              <a:rPr lang="en-US" altLang="en-US"/>
              <a:t>Progress Review</a:t>
            </a:r>
          </a:p>
        </p:txBody>
      </p:sp>
      <p:sp>
        <p:nvSpPr>
          <p:cNvPr id="45059" name="Rectangle 3">
            <a:extLst>
              <a:ext uri="{FF2B5EF4-FFF2-40B4-BE49-F238E27FC236}">
                <a16:creationId xmlns:a16="http://schemas.microsoft.com/office/drawing/2014/main" id="{E023557A-D576-4516-B066-90ED0D3713BD}"/>
              </a:ext>
            </a:extLst>
          </p:cNvPr>
          <p:cNvSpPr>
            <a:spLocks noGrp="1" noChangeArrowheads="1"/>
          </p:cNvSpPr>
          <p:nvPr>
            <p:ph type="body" idx="1"/>
          </p:nvPr>
        </p:nvSpPr>
        <p:spPr>
          <a:xfrm>
            <a:off x="1904999" y="2494625"/>
            <a:ext cx="8277687" cy="3604334"/>
          </a:xfrm>
        </p:spPr>
        <p:txBody>
          <a:bodyPr>
            <a:normAutofit fontScale="92500"/>
          </a:bodyPr>
          <a:lstStyle/>
          <a:p>
            <a:r>
              <a:rPr lang="en-US" altLang="en-US" sz="2800" dirty="0"/>
              <a:t>The progress review focuses on the process of reaching outcomes rather than on the outcomes per se</a:t>
            </a:r>
          </a:p>
          <a:p>
            <a:r>
              <a:rPr lang="en-US" altLang="en-US" sz="2800" dirty="0"/>
              <a:t>The process is controllable even if the precise results are not</a:t>
            </a:r>
          </a:p>
          <a:p>
            <a:r>
              <a:rPr lang="en-US" altLang="en-US" sz="2800" dirty="0"/>
              <a:t>Control should be instituted at each project milestone</a:t>
            </a:r>
          </a:p>
          <a:p>
            <a:r>
              <a:rPr lang="en-US" altLang="en-US" sz="2800" dirty="0"/>
              <a:t>The object of control is to ensure that the research design is sound and is being carried out as planned or amended</a:t>
            </a:r>
          </a:p>
        </p:txBody>
      </p:sp>
      <p:sp>
        <p:nvSpPr>
          <p:cNvPr id="45060" name="Text Box 4">
            <a:extLst>
              <a:ext uri="{FF2B5EF4-FFF2-40B4-BE49-F238E27FC236}">
                <a16:creationId xmlns:a16="http://schemas.microsoft.com/office/drawing/2014/main" id="{720827C0-D602-4B46-9A0A-9919B5DA28DF}"/>
              </a:ext>
            </a:extLst>
          </p:cNvPr>
          <p:cNvSpPr txBox="1">
            <a:spLocks noChangeArrowheads="1"/>
          </p:cNvSpPr>
          <p:nvPr/>
        </p:nvSpPr>
        <p:spPr bwMode="auto">
          <a:xfrm>
            <a:off x="8492231" y="5946559"/>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11-31</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366C604-C689-4783-8AE0-1E2979C81AE2}"/>
              </a:ext>
            </a:extLst>
          </p:cNvPr>
          <p:cNvSpPr>
            <a:spLocks noGrp="1" noChangeArrowheads="1"/>
          </p:cNvSpPr>
          <p:nvPr>
            <p:ph type="title"/>
          </p:nvPr>
        </p:nvSpPr>
        <p:spPr/>
        <p:txBody>
          <a:bodyPr/>
          <a:lstStyle/>
          <a:p>
            <a:r>
              <a:rPr lang="en-US" altLang="en-US"/>
              <a:t>Personnel Reassignment</a:t>
            </a:r>
          </a:p>
        </p:txBody>
      </p:sp>
      <p:sp>
        <p:nvSpPr>
          <p:cNvPr id="46083" name="Rectangle 3">
            <a:extLst>
              <a:ext uri="{FF2B5EF4-FFF2-40B4-BE49-F238E27FC236}">
                <a16:creationId xmlns:a16="http://schemas.microsoft.com/office/drawing/2014/main" id="{B35AE1E5-A85E-4959-B769-1F894401AEE1}"/>
              </a:ext>
            </a:extLst>
          </p:cNvPr>
          <p:cNvSpPr>
            <a:spLocks noGrp="1" noChangeArrowheads="1"/>
          </p:cNvSpPr>
          <p:nvPr>
            <p:ph type="body" idx="1"/>
          </p:nvPr>
        </p:nvSpPr>
        <p:spPr>
          <a:xfrm>
            <a:off x="1981200" y="2485748"/>
            <a:ext cx="7988423" cy="3551068"/>
          </a:xfrm>
        </p:spPr>
        <p:txBody>
          <a:bodyPr>
            <a:normAutofit fontScale="92500"/>
          </a:bodyPr>
          <a:lstStyle/>
          <a:p>
            <a:pPr>
              <a:lnSpc>
                <a:spcPct val="110000"/>
              </a:lnSpc>
            </a:pPr>
            <a:r>
              <a:rPr lang="en-US" altLang="en-US" sz="2800" dirty="0"/>
              <a:t>This type of control is straightforward - individuals who are productive are kept</a:t>
            </a:r>
          </a:p>
          <a:p>
            <a:pPr>
              <a:lnSpc>
                <a:spcPct val="110000"/>
              </a:lnSpc>
            </a:pPr>
            <a:r>
              <a:rPr lang="en-US" altLang="en-US" sz="2800" dirty="0"/>
              <a:t>Those who are not, are moved to other jobs or to other organizations</a:t>
            </a:r>
          </a:p>
          <a:p>
            <a:pPr>
              <a:lnSpc>
                <a:spcPct val="110000"/>
              </a:lnSpc>
            </a:pPr>
            <a:r>
              <a:rPr lang="en-US" altLang="en-US" sz="2800" dirty="0"/>
              <a:t>While it is not difficult to identify those who fall in the top and bottom quartiles, it is usually quite hard to make clear distinctions between the people in the middle quartiles</a:t>
            </a:r>
            <a:endParaRPr lang="en-US" altLang="en-US" dirty="0"/>
          </a:p>
        </p:txBody>
      </p:sp>
      <p:sp>
        <p:nvSpPr>
          <p:cNvPr id="46084" name="Text Box 4">
            <a:extLst>
              <a:ext uri="{FF2B5EF4-FFF2-40B4-BE49-F238E27FC236}">
                <a16:creationId xmlns:a16="http://schemas.microsoft.com/office/drawing/2014/main" id="{48AD99AC-5CF5-4588-9681-5805B577B4CA}"/>
              </a:ext>
            </a:extLst>
          </p:cNvPr>
          <p:cNvSpPr txBox="1">
            <a:spLocks noChangeArrowheads="1"/>
          </p:cNvSpPr>
          <p:nvPr/>
        </p:nvSpPr>
        <p:spPr bwMode="auto">
          <a:xfrm>
            <a:off x="9246833" y="5931765"/>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11-32</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81B728F-D7BD-40A9-AE25-7DD4CB07BF77}"/>
              </a:ext>
            </a:extLst>
          </p:cNvPr>
          <p:cNvSpPr>
            <a:spLocks noGrp="1" noChangeArrowheads="1"/>
          </p:cNvSpPr>
          <p:nvPr>
            <p:ph type="title"/>
          </p:nvPr>
        </p:nvSpPr>
        <p:spPr/>
        <p:txBody>
          <a:bodyPr/>
          <a:lstStyle/>
          <a:p>
            <a:r>
              <a:rPr lang="en-US" altLang="en-US"/>
              <a:t>Control of Input Resources</a:t>
            </a:r>
          </a:p>
        </p:txBody>
      </p:sp>
      <p:sp>
        <p:nvSpPr>
          <p:cNvPr id="47107" name="Rectangle 3">
            <a:extLst>
              <a:ext uri="{FF2B5EF4-FFF2-40B4-BE49-F238E27FC236}">
                <a16:creationId xmlns:a16="http://schemas.microsoft.com/office/drawing/2014/main" id="{91C96AF8-703A-435B-93BD-9E53DFCB096B}"/>
              </a:ext>
            </a:extLst>
          </p:cNvPr>
          <p:cNvSpPr>
            <a:spLocks noGrp="1" noChangeArrowheads="1"/>
          </p:cNvSpPr>
          <p:nvPr>
            <p:ph type="body" idx="1"/>
          </p:nvPr>
        </p:nvSpPr>
        <p:spPr>
          <a:xfrm>
            <a:off x="1981200" y="2521258"/>
            <a:ext cx="7997301" cy="3595457"/>
          </a:xfrm>
        </p:spPr>
        <p:txBody>
          <a:bodyPr>
            <a:normAutofit fontScale="92500" lnSpcReduction="10000"/>
          </a:bodyPr>
          <a:lstStyle/>
          <a:p>
            <a:r>
              <a:rPr lang="en-US" altLang="en-US" sz="2800" dirty="0"/>
              <a:t>The focus is on efficiency</a:t>
            </a:r>
          </a:p>
          <a:p>
            <a:r>
              <a:rPr lang="en-US" altLang="en-US" sz="2800" dirty="0"/>
              <a:t>The ability to manipulate input resources carries with it considerable control over output</a:t>
            </a:r>
          </a:p>
          <a:p>
            <a:r>
              <a:rPr lang="en-US" altLang="en-US" sz="2800" dirty="0"/>
              <a:t>Considerable resource expenditure may occur with no visible results, but suddenly many outcomes may be delivered</a:t>
            </a:r>
          </a:p>
          <a:p>
            <a:r>
              <a:rPr lang="en-US" altLang="en-US" sz="2800" dirty="0"/>
              <a:t>The milestones for application of resource control must be chosen with great care</a:t>
            </a:r>
          </a:p>
        </p:txBody>
      </p:sp>
      <p:sp>
        <p:nvSpPr>
          <p:cNvPr id="47108" name="Text Box 4">
            <a:extLst>
              <a:ext uri="{FF2B5EF4-FFF2-40B4-BE49-F238E27FC236}">
                <a16:creationId xmlns:a16="http://schemas.microsoft.com/office/drawing/2014/main" id="{9D0CBF9C-A8CE-4861-B9D7-BFEC1C46CA3E}"/>
              </a:ext>
            </a:extLst>
          </p:cNvPr>
          <p:cNvSpPr txBox="1">
            <a:spLocks noChangeArrowheads="1"/>
          </p:cNvSpPr>
          <p:nvPr/>
        </p:nvSpPr>
        <p:spPr bwMode="auto">
          <a:xfrm>
            <a:off x="8270289" y="5964315"/>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dirty="0">
                <a:latin typeface="Tahoma" panose="020B0604030504040204" pitchFamily="34" charset="0"/>
              </a:rPr>
              <a:t>Chapter 11-33</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F7BBA88-1900-4CBB-A6B2-19FA18513632}"/>
              </a:ext>
            </a:extLst>
          </p:cNvPr>
          <p:cNvSpPr>
            <a:spLocks noGrp="1" noChangeArrowheads="1"/>
          </p:cNvSpPr>
          <p:nvPr>
            <p:ph type="title"/>
          </p:nvPr>
        </p:nvSpPr>
        <p:spPr/>
        <p:txBody>
          <a:bodyPr/>
          <a:lstStyle/>
          <a:p>
            <a:r>
              <a:rPr lang="en-US" altLang="en-US"/>
              <a:t>Control of Change and Scope Creep</a:t>
            </a:r>
          </a:p>
        </p:txBody>
      </p:sp>
      <p:sp>
        <p:nvSpPr>
          <p:cNvPr id="48131" name="Rectangle 3">
            <a:extLst>
              <a:ext uri="{FF2B5EF4-FFF2-40B4-BE49-F238E27FC236}">
                <a16:creationId xmlns:a16="http://schemas.microsoft.com/office/drawing/2014/main" id="{B07863E5-61FE-4D00-8F4E-EEFEC5BEA8B2}"/>
              </a:ext>
            </a:extLst>
          </p:cNvPr>
          <p:cNvSpPr>
            <a:spLocks noGrp="1" noChangeArrowheads="1"/>
          </p:cNvSpPr>
          <p:nvPr>
            <p:ph type="body" idx="1"/>
          </p:nvPr>
        </p:nvSpPr>
        <p:spPr>
          <a:xfrm>
            <a:off x="1752600" y="2547891"/>
            <a:ext cx="8385699" cy="3488926"/>
          </a:xfrm>
        </p:spPr>
        <p:txBody>
          <a:bodyPr>
            <a:normAutofit fontScale="85000" lnSpcReduction="20000"/>
          </a:bodyPr>
          <a:lstStyle/>
          <a:p>
            <a:r>
              <a:rPr lang="en-US" altLang="en-US" sz="2800" dirty="0"/>
              <a:t>Coping with changes and changing priorities is perceived as the most important single problem facing the project manager</a:t>
            </a:r>
          </a:p>
          <a:p>
            <a:r>
              <a:rPr lang="en-US" altLang="en-US" sz="2800" dirty="0"/>
              <a:t>The most common changes are due to the natural tendency of the client and project team members to try to improve the product or service</a:t>
            </a:r>
          </a:p>
          <a:p>
            <a:r>
              <a:rPr lang="en-US" altLang="en-US" sz="2800" dirty="0"/>
              <a:t>The later these changes are made in the project, the more difficult and costly they are to complete</a:t>
            </a:r>
          </a:p>
          <a:p>
            <a:r>
              <a:rPr lang="en-US" altLang="en-US" sz="2800" dirty="0"/>
              <a:t>Without control, a continuing accumulation of little changes can have a major negative impact on the project’s schedule and cost</a:t>
            </a:r>
          </a:p>
          <a:p>
            <a:endParaRPr lang="en-US" altLang="en-US" sz="2800" dirty="0"/>
          </a:p>
        </p:txBody>
      </p:sp>
      <p:sp>
        <p:nvSpPr>
          <p:cNvPr id="48132" name="Text Box 4">
            <a:extLst>
              <a:ext uri="{FF2B5EF4-FFF2-40B4-BE49-F238E27FC236}">
                <a16:creationId xmlns:a16="http://schemas.microsoft.com/office/drawing/2014/main" id="{83370874-5252-433F-AE3A-0892D3E62052}"/>
              </a:ext>
            </a:extLst>
          </p:cNvPr>
          <p:cNvSpPr txBox="1">
            <a:spLocks noChangeArrowheads="1"/>
          </p:cNvSpPr>
          <p:nvPr/>
        </p:nvSpPr>
        <p:spPr bwMode="auto">
          <a:xfrm>
            <a:off x="8382000" y="5973192"/>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ahoma" panose="020B0604030504040204" pitchFamily="34" charset="0"/>
              </a:rPr>
              <a:t>Chapter 11-34</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7C79108-9A02-4A45-A652-32DB52BB64E7}"/>
              </a:ext>
            </a:extLst>
          </p:cNvPr>
          <p:cNvSpPr>
            <a:spLocks noGrp="1" noChangeArrowheads="1"/>
          </p:cNvSpPr>
          <p:nvPr>
            <p:ph type="title"/>
          </p:nvPr>
        </p:nvSpPr>
        <p:spPr/>
        <p:txBody>
          <a:bodyPr/>
          <a:lstStyle/>
          <a:p>
            <a:r>
              <a:rPr lang="en-US" altLang="en-US"/>
              <a:t>Control of Change and Scope Creep</a:t>
            </a:r>
          </a:p>
        </p:txBody>
      </p:sp>
      <p:sp>
        <p:nvSpPr>
          <p:cNvPr id="49155" name="Rectangle 3">
            <a:extLst>
              <a:ext uri="{FF2B5EF4-FFF2-40B4-BE49-F238E27FC236}">
                <a16:creationId xmlns:a16="http://schemas.microsoft.com/office/drawing/2014/main" id="{A37B399C-522C-4CCE-83CB-FD381A337478}"/>
              </a:ext>
            </a:extLst>
          </p:cNvPr>
          <p:cNvSpPr>
            <a:spLocks noGrp="1" noChangeArrowheads="1"/>
          </p:cNvSpPr>
          <p:nvPr>
            <p:ph type="body" idx="1"/>
          </p:nvPr>
        </p:nvSpPr>
        <p:spPr>
          <a:xfrm>
            <a:off x="2057400" y="2547891"/>
            <a:ext cx="8063144" cy="3577702"/>
          </a:xfrm>
        </p:spPr>
        <p:txBody>
          <a:bodyPr>
            <a:normAutofit fontScale="92500"/>
          </a:bodyPr>
          <a:lstStyle/>
          <a:p>
            <a:r>
              <a:rPr lang="en-US" altLang="en-US" dirty="0"/>
              <a:t>The project manager’s best hope is to control the process by which change is introduced and accomplished</a:t>
            </a:r>
          </a:p>
          <a:p>
            <a:r>
              <a:rPr lang="en-US" altLang="en-US" dirty="0"/>
              <a:t>This can be done with a formal change control system that is able to:</a:t>
            </a:r>
          </a:p>
          <a:p>
            <a:pPr lvl="1"/>
            <a:r>
              <a:rPr lang="en-US" altLang="en-US" dirty="0"/>
              <a:t>Review all requested changes and identify all task impacts</a:t>
            </a:r>
          </a:p>
          <a:p>
            <a:pPr lvl="1"/>
            <a:r>
              <a:rPr lang="en-US" altLang="en-US" dirty="0"/>
              <a:t>Translate those impacts into project performance, cost, and schedule</a:t>
            </a:r>
          </a:p>
          <a:p>
            <a:pPr lvl="1"/>
            <a:r>
              <a:rPr lang="en-US" altLang="en-US" dirty="0"/>
              <a:t>Evaluate the benefits and costs of the requested changes</a:t>
            </a:r>
          </a:p>
          <a:p>
            <a:pPr lvl="1"/>
            <a:r>
              <a:rPr lang="en-US" altLang="en-US" dirty="0"/>
              <a:t>Accept or reject the changes and communicate to all concerned parties</a:t>
            </a:r>
          </a:p>
          <a:p>
            <a:pPr lvl="1"/>
            <a:r>
              <a:rPr lang="en-US" altLang="en-US" dirty="0"/>
              <a:t>Ensure that changes are implemented properly</a:t>
            </a:r>
          </a:p>
        </p:txBody>
      </p:sp>
      <p:sp>
        <p:nvSpPr>
          <p:cNvPr id="49156" name="Text Box 4">
            <a:extLst>
              <a:ext uri="{FF2B5EF4-FFF2-40B4-BE49-F238E27FC236}">
                <a16:creationId xmlns:a16="http://schemas.microsoft.com/office/drawing/2014/main" id="{04B7262A-B034-4A8D-BC53-C7AB96A91023}"/>
              </a:ext>
            </a:extLst>
          </p:cNvPr>
          <p:cNvSpPr txBox="1">
            <a:spLocks noChangeArrowheads="1"/>
          </p:cNvSpPr>
          <p:nvPr/>
        </p:nvSpPr>
        <p:spPr bwMode="auto">
          <a:xfrm>
            <a:off x="8305800" y="6248400"/>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ahoma" panose="020B0604030504040204" pitchFamily="34" charset="0"/>
              </a:rPr>
              <a:t>Chapter 11-35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5131" y="688966"/>
            <a:ext cx="10719759" cy="2308324"/>
          </a:xfrm>
          <a:prstGeom prst="rect">
            <a:avLst/>
          </a:prstGeom>
        </p:spPr>
        <p:txBody>
          <a:bodyPr wrap="square">
            <a:spAutoFit/>
          </a:bodyPr>
          <a:lstStyle/>
          <a:p>
            <a:pPr marL="342900" indent="-342900">
              <a:buFont typeface="Arial" panose="020B0604020202020204" pitchFamily="34" charset="0"/>
              <a:buChar char="•"/>
            </a:pPr>
            <a:r>
              <a:rPr lang="en-IN" sz="2400" b="1" dirty="0"/>
              <a:t>MANAGE QUALITY: </a:t>
            </a:r>
            <a:r>
              <a:rPr lang="en-IN" sz="2400" dirty="0"/>
              <a:t>Manage Quality is the process of translating the quality management plan into executable quality activities that incorporate the organization's quality policies into the project. </a:t>
            </a:r>
          </a:p>
          <a:p>
            <a:pPr marL="342900" indent="-342900">
              <a:buFont typeface="Arial" panose="020B0604020202020204" pitchFamily="34" charset="0"/>
              <a:buChar char="•"/>
            </a:pPr>
            <a:r>
              <a:rPr lang="en-IN" sz="2400" dirty="0"/>
              <a:t>The key benefit of this process is that it increases the probability of meeting the quality objectives, as well as identifying ineffective processes and causes of poor quality. This process is performed throughout the project.</a:t>
            </a:r>
          </a:p>
        </p:txBody>
      </p:sp>
      <p:pic>
        <p:nvPicPr>
          <p:cNvPr id="3" name="Picture 2"/>
          <p:cNvPicPr>
            <a:picLocks noChangeAspect="1"/>
          </p:cNvPicPr>
          <p:nvPr/>
        </p:nvPicPr>
        <p:blipFill>
          <a:blip r:embed="rId2"/>
          <a:stretch>
            <a:fillRect/>
          </a:stretch>
        </p:blipFill>
        <p:spPr>
          <a:xfrm>
            <a:off x="2365919" y="2997290"/>
            <a:ext cx="7598182" cy="3127465"/>
          </a:xfrm>
          <a:prstGeom prst="rect">
            <a:avLst/>
          </a:prstGeom>
        </p:spPr>
      </p:pic>
    </p:spTree>
    <p:extLst>
      <p:ext uri="{BB962C8B-B14F-4D97-AF65-F5344CB8AC3E}">
        <p14:creationId xmlns:p14="http://schemas.microsoft.com/office/powerpoint/2010/main" val="8328353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1E636F78-D489-4DF0-9EA2-616A3D82D23F}"/>
              </a:ext>
            </a:extLst>
          </p:cNvPr>
          <p:cNvSpPr>
            <a:spLocks noGrp="1" noChangeArrowheads="1"/>
          </p:cNvSpPr>
          <p:nvPr>
            <p:ph type="title"/>
          </p:nvPr>
        </p:nvSpPr>
        <p:spPr/>
        <p:txBody>
          <a:bodyPr/>
          <a:lstStyle/>
          <a:p>
            <a:r>
              <a:rPr lang="en-US" altLang="en-US"/>
              <a:t>Effective Change Control Procedure	</a:t>
            </a:r>
          </a:p>
        </p:txBody>
      </p:sp>
      <p:sp>
        <p:nvSpPr>
          <p:cNvPr id="50179" name="Rectangle 3">
            <a:extLst>
              <a:ext uri="{FF2B5EF4-FFF2-40B4-BE49-F238E27FC236}">
                <a16:creationId xmlns:a16="http://schemas.microsoft.com/office/drawing/2014/main" id="{F9D6F439-4DDA-4276-97A2-B8705F5393C1}"/>
              </a:ext>
            </a:extLst>
          </p:cNvPr>
          <p:cNvSpPr>
            <a:spLocks noGrp="1" noChangeArrowheads="1"/>
          </p:cNvSpPr>
          <p:nvPr>
            <p:ph type="body" idx="1"/>
          </p:nvPr>
        </p:nvSpPr>
        <p:spPr>
          <a:xfrm>
            <a:off x="1828800" y="2467992"/>
            <a:ext cx="8534400" cy="3407876"/>
          </a:xfrm>
        </p:spPr>
        <p:txBody>
          <a:bodyPr>
            <a:normAutofit fontScale="92500" lnSpcReduction="10000"/>
          </a:bodyPr>
          <a:lstStyle/>
          <a:p>
            <a:pPr algn="just"/>
            <a:r>
              <a:rPr lang="en-US" altLang="en-US" sz="2800" dirty="0"/>
              <a:t>The following guidelines, applied with reasonable rigor, can be used to effectively control changes:</a:t>
            </a:r>
          </a:p>
          <a:p>
            <a:pPr marL="457200" lvl="1" indent="0" algn="just">
              <a:buNone/>
            </a:pPr>
            <a:r>
              <a:rPr lang="en-US" altLang="en-US" sz="2400" dirty="0"/>
              <a:t>1.  All project contracts or agreements must include a description of how requests for a change in the project’s plan, budget, schedule, and/or deliverables, will be introduced and processed.</a:t>
            </a:r>
          </a:p>
          <a:p>
            <a:pPr marL="457200" lvl="1" indent="0" algn="just">
              <a:buNone/>
            </a:pPr>
            <a:r>
              <a:rPr lang="en-US" altLang="en-US" sz="2400" dirty="0"/>
              <a:t>2.  Any change in a project will be in the form of a change order that will include a description of the agreed-upon change together with any changes in the plan, budget, schedule, and/or deliverables that 	   result from the change.</a:t>
            </a:r>
          </a:p>
          <a:p>
            <a:pPr lvl="1"/>
            <a:endParaRPr lang="en-US" altLang="en-US" sz="2400" dirty="0"/>
          </a:p>
        </p:txBody>
      </p:sp>
      <p:sp>
        <p:nvSpPr>
          <p:cNvPr id="50180" name="Text Box 4">
            <a:extLst>
              <a:ext uri="{FF2B5EF4-FFF2-40B4-BE49-F238E27FC236}">
                <a16:creationId xmlns:a16="http://schemas.microsoft.com/office/drawing/2014/main" id="{3D4EA5B3-73A5-4212-94B9-743714931131}"/>
              </a:ext>
            </a:extLst>
          </p:cNvPr>
          <p:cNvSpPr txBox="1">
            <a:spLocks noChangeArrowheads="1"/>
          </p:cNvSpPr>
          <p:nvPr/>
        </p:nvSpPr>
        <p:spPr bwMode="auto">
          <a:xfrm>
            <a:off x="8305800" y="6248400"/>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ahoma" panose="020B0604030504040204" pitchFamily="34" charset="0"/>
              </a:rPr>
              <a:t>Chapter 11-36</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D9F630D-B0BE-46C8-8B37-594DD7F16F16}"/>
              </a:ext>
            </a:extLst>
          </p:cNvPr>
          <p:cNvSpPr>
            <a:spLocks noGrp="1" noChangeArrowheads="1"/>
          </p:cNvSpPr>
          <p:nvPr>
            <p:ph type="title"/>
          </p:nvPr>
        </p:nvSpPr>
        <p:spPr/>
        <p:txBody>
          <a:bodyPr/>
          <a:lstStyle/>
          <a:p>
            <a:r>
              <a:rPr lang="en-US" altLang="en-US"/>
              <a:t>Effective Change Control Procedure	</a:t>
            </a:r>
          </a:p>
        </p:txBody>
      </p:sp>
      <p:sp>
        <p:nvSpPr>
          <p:cNvPr id="51203" name="Rectangle 3">
            <a:extLst>
              <a:ext uri="{FF2B5EF4-FFF2-40B4-BE49-F238E27FC236}">
                <a16:creationId xmlns:a16="http://schemas.microsoft.com/office/drawing/2014/main" id="{DB4C9E80-7E30-4CFA-88CA-0174C600AF77}"/>
              </a:ext>
            </a:extLst>
          </p:cNvPr>
          <p:cNvSpPr>
            <a:spLocks noGrp="1" noChangeArrowheads="1"/>
          </p:cNvSpPr>
          <p:nvPr>
            <p:ph type="body" idx="1"/>
          </p:nvPr>
        </p:nvSpPr>
        <p:spPr>
          <a:xfrm>
            <a:off x="1828800" y="2512380"/>
            <a:ext cx="8534400" cy="3583619"/>
          </a:xfrm>
        </p:spPr>
        <p:txBody>
          <a:bodyPr>
            <a:normAutofit lnSpcReduction="10000"/>
          </a:bodyPr>
          <a:lstStyle/>
          <a:p>
            <a:pPr marL="457200" lvl="1" indent="0">
              <a:buNone/>
            </a:pPr>
            <a:r>
              <a:rPr lang="en-US" altLang="en-US" sz="2400" dirty="0"/>
              <a:t>3.  Changes must be approved, in writing, by the client’s agent as well as by an appropriate representative of senior management of the firm responsible for carrying out the project.</a:t>
            </a:r>
          </a:p>
          <a:p>
            <a:pPr marL="457200" lvl="1" indent="0">
              <a:buNone/>
            </a:pPr>
            <a:r>
              <a:rPr lang="en-US" altLang="en-US" sz="2400" dirty="0"/>
              <a:t>4.  The project manager must be consulted on all desired changes prior to the preparation and approval of the change order.  The project manager’s approval, however, is not required.</a:t>
            </a:r>
          </a:p>
          <a:p>
            <a:pPr marL="457200" lvl="1" indent="0">
              <a:buNone/>
            </a:pPr>
            <a:r>
              <a:rPr lang="en-US" altLang="en-US" sz="2400" dirty="0"/>
              <a:t>5.  Once the change order has been completed and approved, the project master plan should be amended to reflect the change, and the change 	order becomes part of the master plan.</a:t>
            </a:r>
          </a:p>
        </p:txBody>
      </p:sp>
      <p:sp>
        <p:nvSpPr>
          <p:cNvPr id="51204" name="Text Box 4">
            <a:extLst>
              <a:ext uri="{FF2B5EF4-FFF2-40B4-BE49-F238E27FC236}">
                <a16:creationId xmlns:a16="http://schemas.microsoft.com/office/drawing/2014/main" id="{D462D1DA-86D0-4B31-91E2-AA7F3781CF70}"/>
              </a:ext>
            </a:extLst>
          </p:cNvPr>
          <p:cNvSpPr txBox="1">
            <a:spLocks noChangeArrowheads="1"/>
          </p:cNvSpPr>
          <p:nvPr/>
        </p:nvSpPr>
        <p:spPr bwMode="auto">
          <a:xfrm>
            <a:off x="8305800" y="6248400"/>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latin typeface="Tahoma" panose="020B0604030504040204" pitchFamily="34" charset="0"/>
              </a:rPr>
              <a:t>Chapter 11-37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58790" y="3032272"/>
            <a:ext cx="5733211" cy="3144242"/>
          </a:xfrm>
          <a:prstGeom prst="rect">
            <a:avLst/>
          </a:prstGeom>
        </p:spPr>
      </p:pic>
      <p:sp>
        <p:nvSpPr>
          <p:cNvPr id="3" name="Rectangle 2"/>
          <p:cNvSpPr/>
          <p:nvPr/>
        </p:nvSpPr>
        <p:spPr>
          <a:xfrm>
            <a:off x="1012166" y="861970"/>
            <a:ext cx="10426460" cy="2308324"/>
          </a:xfrm>
          <a:prstGeom prst="rect">
            <a:avLst/>
          </a:prstGeom>
        </p:spPr>
        <p:txBody>
          <a:bodyPr wrap="square">
            <a:spAutoFit/>
          </a:bodyPr>
          <a:lstStyle/>
          <a:p>
            <a:pPr marL="342900" indent="-342900" algn="just">
              <a:buFont typeface="Arial" panose="020B0604020202020204" pitchFamily="34" charset="0"/>
              <a:buChar char="•"/>
            </a:pPr>
            <a:r>
              <a:rPr lang="en-IN" sz="2400" b="1" dirty="0"/>
              <a:t>ACQUIRE RESOURCES: </a:t>
            </a:r>
            <a:r>
              <a:rPr lang="en-IN" sz="2400" dirty="0"/>
              <a:t>It is the process of obtaining team members, facilities, equipment, materials, supplies, and other resources necessary to complete project work. </a:t>
            </a:r>
          </a:p>
          <a:p>
            <a:pPr marL="342900" indent="-342900" algn="just">
              <a:buFont typeface="Arial" panose="020B0604020202020204" pitchFamily="34" charset="0"/>
              <a:buChar char="•"/>
            </a:pPr>
            <a:r>
              <a:rPr lang="en-IN" sz="2400" dirty="0"/>
              <a:t>The key benefit of this process is that it outlines and guides the selection of resources and assigns them to their respective activities. This process is performed periodically throughout the project as needed.</a:t>
            </a:r>
          </a:p>
        </p:txBody>
      </p:sp>
    </p:spTree>
    <p:extLst>
      <p:ext uri="{BB962C8B-B14F-4D97-AF65-F5344CB8AC3E}">
        <p14:creationId xmlns:p14="http://schemas.microsoft.com/office/powerpoint/2010/main" val="42619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35135" y="3638666"/>
            <a:ext cx="4832280" cy="2341120"/>
          </a:xfrm>
          <a:prstGeom prst="rect">
            <a:avLst/>
          </a:prstGeom>
        </p:spPr>
      </p:pic>
      <p:sp>
        <p:nvSpPr>
          <p:cNvPr id="3" name="Rectangle 2"/>
          <p:cNvSpPr/>
          <p:nvPr/>
        </p:nvSpPr>
        <p:spPr>
          <a:xfrm>
            <a:off x="1063923" y="745566"/>
            <a:ext cx="10305691" cy="2308324"/>
          </a:xfrm>
          <a:prstGeom prst="rect">
            <a:avLst/>
          </a:prstGeom>
        </p:spPr>
        <p:txBody>
          <a:bodyPr wrap="square">
            <a:spAutoFit/>
          </a:bodyPr>
          <a:lstStyle/>
          <a:p>
            <a:pPr marL="342900" indent="-342900" algn="just">
              <a:buFont typeface="Arial" panose="020B0604020202020204" pitchFamily="34" charset="0"/>
              <a:buChar char="•"/>
            </a:pPr>
            <a:r>
              <a:rPr lang="en-IN" sz="2400" b="1" dirty="0"/>
              <a:t>DEVELOP TEAM: </a:t>
            </a:r>
            <a:r>
              <a:rPr lang="en-IN" sz="2400" dirty="0"/>
              <a:t>It is the process of improving competencies, team member interaction, and overall team environment to enhance project performance. </a:t>
            </a:r>
          </a:p>
          <a:p>
            <a:pPr marL="342900" indent="-342900" algn="just">
              <a:buFont typeface="Arial" panose="020B0604020202020204" pitchFamily="34" charset="0"/>
              <a:buChar char="•"/>
            </a:pPr>
            <a:r>
              <a:rPr lang="en-IN" sz="2400" dirty="0"/>
              <a:t>The key benefit of this process is that it results in improved teamwork, enhanced interpersonal skills and competencies, motivated employees, reduced attrition, and improved overall project performance. This process is performed throughout the project.</a:t>
            </a:r>
          </a:p>
        </p:txBody>
      </p:sp>
    </p:spTree>
    <p:extLst>
      <p:ext uri="{BB962C8B-B14F-4D97-AF65-F5344CB8AC3E}">
        <p14:creationId xmlns:p14="http://schemas.microsoft.com/office/powerpoint/2010/main" val="1362156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4757" y="2697922"/>
            <a:ext cx="7449214" cy="3288810"/>
          </a:xfrm>
          <a:prstGeom prst="rect">
            <a:avLst/>
          </a:prstGeom>
        </p:spPr>
      </p:pic>
      <p:sp>
        <p:nvSpPr>
          <p:cNvPr id="3" name="Rectangle 2"/>
          <p:cNvSpPr/>
          <p:nvPr/>
        </p:nvSpPr>
        <p:spPr>
          <a:xfrm>
            <a:off x="752630" y="758930"/>
            <a:ext cx="10513468" cy="1938992"/>
          </a:xfrm>
          <a:prstGeom prst="rect">
            <a:avLst/>
          </a:prstGeom>
        </p:spPr>
        <p:txBody>
          <a:bodyPr wrap="square">
            <a:spAutoFit/>
          </a:bodyPr>
          <a:lstStyle/>
          <a:p>
            <a:pPr marL="342900" indent="-342900">
              <a:buFont typeface="Arial" panose="020B0604020202020204" pitchFamily="34" charset="0"/>
              <a:buChar char="•"/>
            </a:pPr>
            <a:r>
              <a:rPr lang="en-IN" sz="2400" b="1" dirty="0"/>
              <a:t>MANAGE TEAM: It </a:t>
            </a:r>
            <a:r>
              <a:rPr lang="en-IN" sz="2400" dirty="0"/>
              <a:t>is the process of tracking team member performance, providing feedback, resolving issues, and managing team changes to optimize project performance. </a:t>
            </a:r>
          </a:p>
          <a:p>
            <a:pPr marL="342900" indent="-342900">
              <a:buFont typeface="Arial" panose="020B0604020202020204" pitchFamily="34" charset="0"/>
              <a:buChar char="•"/>
            </a:pPr>
            <a:r>
              <a:rPr lang="en-IN" sz="2400" dirty="0"/>
              <a:t>The key benefit of this process is that it influences team </a:t>
            </a:r>
            <a:r>
              <a:rPr lang="en-IN" sz="2400" dirty="0" err="1"/>
              <a:t>behavior</a:t>
            </a:r>
            <a:r>
              <a:rPr lang="en-IN" sz="2400" dirty="0"/>
              <a:t>, manages conflict, and resolves issues.</a:t>
            </a:r>
          </a:p>
        </p:txBody>
      </p:sp>
    </p:spTree>
    <p:extLst>
      <p:ext uri="{BB962C8B-B14F-4D97-AF65-F5344CB8AC3E}">
        <p14:creationId xmlns:p14="http://schemas.microsoft.com/office/powerpoint/2010/main" val="368524581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20E6B80A79E240A05CFB74110C2CC1" ma:contentTypeVersion="3" ma:contentTypeDescription="Create a new document." ma:contentTypeScope="" ma:versionID="2d33e2b3f2d82962eecf0e6039a3132f">
  <xsd:schema xmlns:xsd="http://www.w3.org/2001/XMLSchema" xmlns:xs="http://www.w3.org/2001/XMLSchema" xmlns:p="http://schemas.microsoft.com/office/2006/metadata/properties" xmlns:ns2="c4c2276c-f608-46ba-be43-9ad7284fd5ef" targetNamespace="http://schemas.microsoft.com/office/2006/metadata/properties" ma:root="true" ma:fieldsID="ff49905908407efc39b02fdd4b99ad67" ns2:_="">
    <xsd:import namespace="c4c2276c-f608-46ba-be43-9ad7284fd5ef"/>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c2276c-f608-46ba-be43-9ad7284fd5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DF95A0-42B9-4543-A5F7-717238D991F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10565EF-9792-4111-9804-27E567A35FAD}"/>
</file>

<file path=customXml/itemProps3.xml><?xml version="1.0" encoding="utf-8"?>
<ds:datastoreItem xmlns:ds="http://schemas.openxmlformats.org/officeDocument/2006/customXml" ds:itemID="{1BD5BC66-FF2B-4A39-8D6A-A37F90490E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1135</TotalTime>
  <Words>4326</Words>
  <Application>Microsoft Office PowerPoint</Application>
  <PresentationFormat>Widescreen</PresentationFormat>
  <Paragraphs>348</Paragraphs>
  <Slides>61</Slides>
  <Notes>2</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Organic</vt:lpstr>
      <vt:lpstr>Module 5</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5.2 Monitoring and Controlling Projects</vt:lpstr>
      <vt:lpstr>PowerPoint Presentation</vt:lpstr>
      <vt:lpstr>Earned Value Management techniques for measuring value of work completed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Control</vt:lpstr>
      <vt:lpstr>Controlling Performance</vt:lpstr>
      <vt:lpstr>Controlling Cost</vt:lpstr>
      <vt:lpstr>Controlling Time</vt:lpstr>
      <vt:lpstr>Purposes of Control</vt:lpstr>
      <vt:lpstr>Physical Asset Control</vt:lpstr>
      <vt:lpstr>Human Resource Control</vt:lpstr>
      <vt:lpstr>Financial Resource Control</vt:lpstr>
      <vt:lpstr>Financial Resource Control</vt:lpstr>
      <vt:lpstr>Three Types of Control Processes</vt:lpstr>
      <vt:lpstr>Three Types of Control Processes</vt:lpstr>
      <vt:lpstr>Go/No-go Controls</vt:lpstr>
      <vt:lpstr>Information Requirements for Go/no-go Controls</vt:lpstr>
      <vt:lpstr>Postcontrol</vt:lpstr>
      <vt:lpstr>Characteristics of a Control System</vt:lpstr>
      <vt:lpstr>Characteristics of a Control System</vt:lpstr>
      <vt:lpstr>Control Systems</vt:lpstr>
      <vt:lpstr>Control Tools</vt:lpstr>
      <vt:lpstr>Control Tools</vt:lpstr>
      <vt:lpstr>Critical Ratio Control Charts</vt:lpstr>
      <vt:lpstr>Critical Ratio</vt:lpstr>
      <vt:lpstr>Critical Ratio</vt:lpstr>
      <vt:lpstr>Benchmarking</vt:lpstr>
      <vt:lpstr>Best Practices and Keys to Success</vt:lpstr>
      <vt:lpstr>Control as a Function of Management</vt:lpstr>
      <vt:lpstr>Cybernetic Controls</vt:lpstr>
      <vt:lpstr>Go/No-go Controls</vt:lpstr>
      <vt:lpstr>Postcontrols</vt:lpstr>
      <vt:lpstr>Balance in a Control System</vt:lpstr>
      <vt:lpstr>Control of Creative Activities</vt:lpstr>
      <vt:lpstr>Progress Review</vt:lpstr>
      <vt:lpstr>Personnel Reassignment</vt:lpstr>
      <vt:lpstr>Control of Input Resources</vt:lpstr>
      <vt:lpstr>Control of Change and Scope Creep</vt:lpstr>
      <vt:lpstr>Control of Change and Scope Creep</vt:lpstr>
      <vt:lpstr>Effective Change Control Procedure </vt:lpstr>
      <vt:lpstr>Effective Change Control Procedure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Trupti Markose</dc:creator>
  <cp:lastModifiedBy>trupti markose</cp:lastModifiedBy>
  <cp:revision>41</cp:revision>
  <dcterms:created xsi:type="dcterms:W3CDTF">2020-10-29T03:04:39Z</dcterms:created>
  <dcterms:modified xsi:type="dcterms:W3CDTF">2020-11-29T12:16:30Z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0x0101001320E6B80A79E240A05CFB74110C2CC1</vt:lpwstr>
  </property>
</Properties>
</file>