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1" r:id="rId9"/>
    <p:sldId id="262" r:id="rId10"/>
    <p:sldId id="290" r:id="rId11"/>
    <p:sldId id="263" r:id="rId12"/>
    <p:sldId id="264" r:id="rId13"/>
    <p:sldId id="292" r:id="rId14"/>
    <p:sldId id="291" r:id="rId15"/>
    <p:sldId id="289" r:id="rId16"/>
    <p:sldId id="280" r:id="rId17"/>
    <p:sldId id="281" r:id="rId18"/>
    <p:sldId id="282" r:id="rId19"/>
    <p:sldId id="283" r:id="rId20"/>
    <p:sldId id="28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332" autoAdjust="0"/>
  </p:normalViewPr>
  <p:slideViewPr>
    <p:cSldViewPr>
      <p:cViewPr varScale="1">
        <p:scale>
          <a:sx n="88" d="100"/>
          <a:sy n="88" d="100"/>
        </p:scale>
        <p:origin x="141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26089EF2-F625-450A-BFCC-DAB3BA965C6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63BFB139-1A44-49EF-9E0B-56DFA4820BF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xmlns="" id="{07645A01-A33D-4745-93DF-8145C28CAC1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xmlns="" id="{A782DF81-FFBA-48C2-A6B1-79355F56057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latin typeface="Times New Roman" panose="02020603050405020304" pitchFamily="18" charset="0"/>
              </a:defRPr>
            </a:lvl1pPr>
          </a:lstStyle>
          <a:p>
            <a:fld id="{E27C893A-2AE3-46EB-AE48-FD62FC1D7F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9540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xmlns="" id="{1998E286-22C8-4585-93FE-C3AAB754493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xmlns="" id="{4E707279-0D51-4F24-B44B-0C41319D21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xmlns="" id="{5D46CF2F-3EDD-4F47-AAA3-06FC5DD9C63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xmlns="" id="{E8CE004D-109C-4866-BD83-D7ABC088634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4998" name="Rectangle 6">
            <a:extLst>
              <a:ext uri="{FF2B5EF4-FFF2-40B4-BE49-F238E27FC236}">
                <a16:creationId xmlns:a16="http://schemas.microsoft.com/office/drawing/2014/main" xmlns="" id="{735E39BE-0AFD-4E6E-9B21-3039CF4B68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lnSpc>
                <a:spcPct val="100000"/>
              </a:lnSpc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4999" name="Rectangle 7">
            <a:extLst>
              <a:ext uri="{FF2B5EF4-FFF2-40B4-BE49-F238E27FC236}">
                <a16:creationId xmlns:a16="http://schemas.microsoft.com/office/drawing/2014/main" xmlns="" id="{A0A0F367-633B-4D8C-A9B0-749E215D90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1200" b="0">
                <a:latin typeface="Times New Roman" panose="02020603050405020304" pitchFamily="18" charset="0"/>
              </a:defRPr>
            </a:lvl1pPr>
          </a:lstStyle>
          <a:p>
            <a:fld id="{5DFC66CF-D0AA-4EE5-98D9-3017CE77E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89628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xmlns="" id="{9ED20A28-5268-48F1-B0AC-2ADDBB75BD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E26108C-486B-4641-900C-7DDEF08B69D5}" type="slidenum">
              <a:rPr lang="en-US" altLang="en-US" sz="1200" b="0">
                <a:latin typeface="Times New Roman" panose="02020603050405020304" pitchFamily="18" charset="0"/>
              </a:rPr>
              <a:pPr/>
              <a:t>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xmlns="" id="{8CE2FBDF-7758-4CCC-A1FA-588219979F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xmlns="" id="{BE9D88DA-AB24-4114-A6F9-D1FD1267D9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285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5412E838-7209-41BD-8C74-CE9B94E127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0B88D3-B7CC-406E-AB16-6D6FA6934DF1}" type="slidenum">
              <a:rPr lang="en-US" altLang="en-US" sz="1200" b="0">
                <a:latin typeface="Times New Roman" panose="02020603050405020304" pitchFamily="18" charset="0"/>
              </a:rPr>
              <a:pPr/>
              <a:t>10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E1CD8C10-E568-470A-B703-6D971E9629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FE9135F6-5DD0-4CFC-83D0-AC8574E93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354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xmlns="" id="{039071D7-1834-4A19-B31B-619D935ACB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C27914B-D3E8-497E-9C75-8542169CF619}" type="slidenum">
              <a:rPr lang="en-US" altLang="en-US" sz="1200" b="0">
                <a:latin typeface="Times New Roman" panose="02020603050405020304" pitchFamily="18" charset="0"/>
              </a:rPr>
              <a:pPr/>
              <a:t>11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xmlns="" id="{320A6728-3F54-46BE-BA9B-618A061594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xmlns="" id="{19E8D155-F80C-4075-9AF0-F2724EFF0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547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EA346552-E0FA-417A-9FC7-B4A7A98CC5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C4AD0E-5D59-4319-AF88-70E590FFC73D}" type="slidenum">
              <a:rPr lang="en-US" altLang="en-US" sz="1200" b="0">
                <a:latin typeface="Times New Roman" panose="02020603050405020304" pitchFamily="18" charset="0"/>
              </a:rPr>
              <a:pPr/>
              <a:t>12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8CA31E61-436A-4131-922C-20BF2D2E86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A5467AD8-788C-4156-B467-606401FC63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0732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xmlns="" id="{02BDEEA6-ACEE-4485-AFF6-DE70B5F9298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00D98C-0697-49DB-B1D1-971AE9E85C29}" type="slidenum">
              <a:rPr lang="en-US" altLang="en-US" sz="1200" b="0">
                <a:latin typeface="Times New Roman" panose="02020603050405020304" pitchFamily="18" charset="0"/>
              </a:rPr>
              <a:pPr/>
              <a:t>13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xmlns="" id="{52413F08-A2FE-4CC8-9600-DB3F2AE26F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xmlns="" id="{73AEC352-225C-4AB0-8C64-8BB7547D21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9060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6BADD039-C068-4DD6-AFE4-2FE1E9CF44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1CF9FBA-1D0B-42C0-B8EF-AD7DD52B43DB}" type="slidenum">
              <a:rPr lang="en-US" altLang="en-US" sz="1200" b="0">
                <a:latin typeface="Times New Roman" panose="02020603050405020304" pitchFamily="18" charset="0"/>
              </a:rPr>
              <a:pPr/>
              <a:t>14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89612169-E5CC-4789-9E7B-16B220DCD7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222A6AAF-B2A0-452E-9029-7408024ECF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297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xmlns="" id="{7F9CB11B-48E0-4795-8DA1-E004C3162A5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EED901-E881-42D9-9387-4149ED008626}" type="slidenum">
              <a:rPr lang="en-US" altLang="en-US" sz="1200" b="0">
                <a:latin typeface="Times New Roman" panose="02020603050405020304" pitchFamily="18" charset="0"/>
              </a:rPr>
              <a:pPr/>
              <a:t>15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xmlns="" id="{BF61D087-9F0A-496D-A1B2-AEBF6732D5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xmlns="" id="{0C5FBA8B-9273-4A53-8865-20679C6E18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2629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xmlns="" id="{CE6A2F32-5F74-4A12-9C1D-6D077F7BA0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248199C-5659-48CE-99A9-8E5BAF6F2116}" type="slidenum">
              <a:rPr lang="en-US" altLang="en-US" sz="1200" b="0">
                <a:latin typeface="Times New Roman" panose="02020603050405020304" pitchFamily="18" charset="0"/>
              </a:rPr>
              <a:pPr/>
              <a:t>16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xmlns="" id="{7DC8D7E7-006B-4EF4-9F63-8AF4978225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xmlns="" id="{867AB7B0-D013-4781-9ADF-0F1E60FB58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>
              <a:lnSpc>
                <a:spcPct val="90000"/>
              </a:lnSpc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27213206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xmlns="" id="{F2C924C3-9299-49C5-AEF7-7AC7828C06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090085-3E61-4223-B765-BB4079EA83D4}" type="slidenum">
              <a:rPr lang="en-US" altLang="en-US" sz="1200" b="0">
                <a:latin typeface="Times New Roman" panose="02020603050405020304" pitchFamily="18" charset="0"/>
              </a:rPr>
              <a:pPr/>
              <a:t>17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xmlns="" id="{EF80C0B0-8BE7-472D-9BFC-F4A4339A04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xmlns="" id="{A5E6B927-29CD-42DA-871A-DE58974E2A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90500" indent="-190500">
              <a:lnSpc>
                <a:spcPct val="90000"/>
              </a:lnSpc>
            </a:pPr>
            <a:endParaRPr lang="en-US" altLang="en-US" sz="1000"/>
          </a:p>
        </p:txBody>
      </p:sp>
    </p:spTree>
    <p:extLst>
      <p:ext uri="{BB962C8B-B14F-4D97-AF65-F5344CB8AC3E}">
        <p14:creationId xmlns:p14="http://schemas.microsoft.com/office/powerpoint/2010/main" val="177639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8093B2A5-5374-411D-BC65-3A15F0381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87C2F1-26A2-4EF0-86E1-321260C8793A}" type="slidenum">
              <a:rPr lang="en-US" altLang="en-US" sz="1200" b="0">
                <a:latin typeface="Times New Roman" panose="02020603050405020304" pitchFamily="18" charset="0"/>
              </a:rPr>
              <a:pPr/>
              <a:t>2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E1E90465-98CF-4F24-B03B-61746ED1B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7ACA4AB5-95DC-4C5F-813A-704B80BA6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8413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xmlns="" id="{7A017AFE-EFE5-4328-9533-41B49CDC74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E053C9-BF7D-4637-BBD9-9E26CCC5B801}" type="slidenum">
              <a:rPr lang="en-US" altLang="en-US" sz="1200" b="0">
                <a:latin typeface="Times New Roman" panose="02020603050405020304" pitchFamily="18" charset="0"/>
              </a:rPr>
              <a:pPr/>
              <a:t>3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xmlns="" id="{3DA8457E-DAE7-4658-B944-43E8C1272B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xmlns="" id="{5A8259CF-8296-4A7D-B9F8-60F35CDF95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3821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D00CE621-446B-4A49-8BC4-4520C165DC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5BB12A7-236B-4829-8CFB-3B1F582E258C}" type="slidenum">
              <a:rPr lang="en-US" altLang="en-US" sz="1200" b="0">
                <a:latin typeface="Times New Roman" panose="02020603050405020304" pitchFamily="18" charset="0"/>
              </a:rPr>
              <a:pPr/>
              <a:t>4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0C73EAD4-34F7-42DF-AABD-E6C6355CBE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C7725775-88AD-40AF-8F43-12FE3B9B43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9381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xmlns="" id="{5849B93A-5E00-4A1D-9C8E-96FB0D465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BF048B-8DCF-4FE0-9190-D4E79806ED6A}" type="slidenum">
              <a:rPr lang="en-US" altLang="en-US" sz="1200" b="0">
                <a:latin typeface="Times New Roman" panose="02020603050405020304" pitchFamily="18" charset="0"/>
              </a:rPr>
              <a:pPr/>
              <a:t>5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xmlns="" id="{B2FEAA6A-D846-4230-BF03-97F13BA1D6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xmlns="" id="{6C1D03D9-0338-450F-84DB-7ED5E178D4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369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1B7CCF69-79FC-4429-BD78-AA71AE9D7E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4348C9-904C-45D9-B307-940A9F5B8D8C}" type="slidenum">
              <a:rPr lang="en-US" altLang="en-US" sz="1200" b="0">
                <a:latin typeface="Times New Roman" panose="02020603050405020304" pitchFamily="18" charset="0"/>
              </a:rPr>
              <a:pPr/>
              <a:t>6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83C74AC4-23F5-43ED-8F4A-6B8F0B30F6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E9788B77-0F9A-4623-BC6D-FAC23CEE8F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144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xmlns="" id="{5EA387CC-53AB-406F-B614-4E5AAE337D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15F052E-251A-4718-8642-788263898D9B}" type="slidenum">
              <a:rPr lang="en-US" altLang="en-US" sz="1200" b="0">
                <a:latin typeface="Times New Roman" panose="02020603050405020304" pitchFamily="18" charset="0"/>
              </a:rPr>
              <a:pPr/>
              <a:t>7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xmlns="" id="{C825F93A-5674-46C6-B2CD-2DFEB20BFF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xmlns="" id="{1E8329A7-2CD8-4666-B5DC-5F091B98F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152400" indent="-152400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8361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F0BB82D6-AA71-4AC4-B169-91848767FD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E130BF-C8B3-4266-8352-552C2D4A4FE1}" type="slidenum">
              <a:rPr lang="en-US" altLang="en-US" sz="1200" b="0">
                <a:latin typeface="Times New Roman" panose="02020603050405020304" pitchFamily="18" charset="0"/>
              </a:rPr>
              <a:pPr/>
              <a:t>8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70FE71FE-4A9D-49C8-B602-0CEF054276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44992F0C-0885-4D82-929A-86D6E016C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599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xmlns="" id="{C060155F-633B-4465-967F-A8524F976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A6C9292-9FBD-457C-B702-168F8DEFBB51}" type="slidenum">
              <a:rPr lang="en-US" altLang="en-US" sz="1200" b="0">
                <a:latin typeface="Times New Roman" panose="02020603050405020304" pitchFamily="18" charset="0"/>
              </a:rPr>
              <a:pPr/>
              <a:t>9</a:t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xmlns="" id="{AE96BB95-74F4-440A-A4FD-973954C0EDE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xmlns="" id="{14A6CEFE-2FA2-48E5-BA09-D3E6EDF9E5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141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992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9ACD1295-9474-4991-A3EA-0DA34ECF19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8470383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9ACD1295-9474-4991-A3EA-0DA34ECF192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55659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9ACD1295-9474-4991-A3EA-0DA34ECF192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84499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9ACD1295-9474-4991-A3EA-0DA34ECF19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50403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9ACD1295-9474-4991-A3EA-0DA34ECF192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1780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9ACD1295-9474-4991-A3EA-0DA34ECF1925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106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540EB1D5-2E89-4458-9DE5-066593B6471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82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BAC69136-DBD5-4EE3-90CA-93CAAA367B9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7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ACCEBCA4-57B0-448F-A9E5-0E81068E81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774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9CE7CC24-8846-48A3-B3FB-4944E99A3B1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016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A408FD47-9C41-4922-BCCF-677AF321658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910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A52391E0-8AB9-415A-8F56-2B7C4A1B7A2A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2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DB55C8AF-CFD8-42BD-A1EB-41834E447AE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627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FD44AC2B-2185-42CF-B4AA-B264212E214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93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D16A93EE-77FF-4F17-B785-07D4B48C486B}" type="slidenum">
              <a:rPr lang="en-US" altLang="en-US" smtClean="0"/>
              <a:pPr/>
              <a:t>‹#›</a:t>
            </a:fld>
            <a:endParaRPr lang="en-US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080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en-US"/>
              <a:t>13-</a:t>
            </a:r>
            <a:fld id="{9B8396A7-A5A2-487E-B30F-176CDF93A0E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633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 altLang="en-US"/>
              <a:t>13-</a:t>
            </a:r>
            <a:fld id="{9ACD1295-9474-4991-A3EA-0DA34ECF19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030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5">
            <a:extLst>
              <a:ext uri="{FF2B5EF4-FFF2-40B4-BE49-F238E27FC236}">
                <a16:creationId xmlns:a16="http://schemas.microsoft.com/office/drawing/2014/main" xmlns="" id="{EA8BACA1-B479-4E03-96E1-9CEDE4E67CD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/>
              <a:t>Module 6</a:t>
            </a:r>
          </a:p>
        </p:txBody>
      </p:sp>
      <p:sp>
        <p:nvSpPr>
          <p:cNvPr id="3075" name="Rectangle 6">
            <a:extLst>
              <a:ext uri="{FF2B5EF4-FFF2-40B4-BE49-F238E27FC236}">
                <a16:creationId xmlns:a16="http://schemas.microsoft.com/office/drawing/2014/main" xmlns="" id="{04CC4CF2-61A3-4778-BAF1-71B6D871552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6.1 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Closing </a:t>
            </a:r>
            <a:r>
              <a:rPr lang="en-IN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IN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Project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IN" sz="18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6.2 </a:t>
            </a:r>
            <a:r>
              <a:rPr lang="en-IN" sz="1800" b="1" i="0" u="none" strike="noStrike" baseline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Project 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Leadership and </a:t>
            </a:r>
            <a:r>
              <a:rPr lang="en-US" sz="18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Ethics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00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AutoShape 2">
            <a:extLst>
              <a:ext uri="{FF2B5EF4-FFF2-40B4-BE49-F238E27FC236}">
                <a16:creationId xmlns:a16="http://schemas.microsoft.com/office/drawing/2014/main" xmlns="" id="{5BA5F814-8751-4F6F-ACC3-DA297216A8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Critical Success Factors</a:t>
            </a:r>
          </a:p>
        </p:txBody>
      </p:sp>
      <p:sp>
        <p:nvSpPr>
          <p:cNvPr id="12292" name="Rectangle 4">
            <a:extLst>
              <a:ext uri="{FF2B5EF4-FFF2-40B4-BE49-F238E27FC236}">
                <a16:creationId xmlns:a16="http://schemas.microsoft.com/office/drawing/2014/main" xmlns="" id="{363FC264-8935-4EE4-8903-FFA94DD9BBA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533400" indent="-533400" eaLnBrk="1" hangingPunct="1"/>
            <a:r>
              <a:rPr lang="en-US" altLang="en-US" sz="3200"/>
              <a:t>Project mission</a:t>
            </a:r>
          </a:p>
          <a:p>
            <a:pPr marL="533400" indent="-533400" eaLnBrk="1" hangingPunct="1"/>
            <a:r>
              <a:rPr lang="en-US" altLang="en-US" sz="3200"/>
              <a:t>Top-management support</a:t>
            </a:r>
          </a:p>
          <a:p>
            <a:pPr marL="533400" indent="-533400" eaLnBrk="1" hangingPunct="1"/>
            <a:r>
              <a:rPr lang="en-US" altLang="en-US" sz="3200"/>
              <a:t>Project schedule/plan</a:t>
            </a:r>
          </a:p>
          <a:p>
            <a:pPr marL="533400" indent="-533400" eaLnBrk="1" hangingPunct="1"/>
            <a:r>
              <a:rPr lang="en-US" altLang="en-US" sz="3200"/>
              <a:t>Client consolation</a:t>
            </a:r>
          </a:p>
          <a:p>
            <a:pPr marL="533400" indent="-533400" eaLnBrk="1" hangingPunct="1"/>
            <a:r>
              <a:rPr lang="en-US" altLang="en-US" sz="3200"/>
              <a:t>Personnel</a:t>
            </a: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xmlns="" id="{53E19E23-AB15-4BB5-B0D1-C8513376E9C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533400" indent="-533400" eaLnBrk="1" hangingPunct="1"/>
            <a:r>
              <a:rPr lang="en-US" altLang="en-US" sz="3200"/>
              <a:t>Technical tasks</a:t>
            </a:r>
          </a:p>
          <a:p>
            <a:pPr marL="533400" indent="-533400" eaLnBrk="1" hangingPunct="1"/>
            <a:r>
              <a:rPr lang="en-US" altLang="en-US" sz="3200"/>
              <a:t>Client acceptance</a:t>
            </a:r>
          </a:p>
          <a:p>
            <a:pPr marL="533400" indent="-533400" eaLnBrk="1" hangingPunct="1"/>
            <a:r>
              <a:rPr lang="en-US" altLang="en-US" sz="3200"/>
              <a:t>Monitoring and feedback</a:t>
            </a:r>
          </a:p>
          <a:p>
            <a:pPr marL="533400" indent="-533400" eaLnBrk="1" hangingPunct="1"/>
            <a:r>
              <a:rPr lang="en-US" altLang="en-US" sz="3200"/>
              <a:t>Communication</a:t>
            </a:r>
          </a:p>
          <a:p>
            <a:pPr marL="533400" indent="-533400" eaLnBrk="1" hangingPunct="1"/>
            <a:r>
              <a:rPr lang="en-US" altLang="en-US" sz="3200"/>
              <a:t>Trouble-shooting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726C711-28CB-4842-8633-37446F218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75BF0E71-428A-4288-8808-BCB702F0877F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10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AutoShape 2">
            <a:extLst>
              <a:ext uri="{FF2B5EF4-FFF2-40B4-BE49-F238E27FC236}">
                <a16:creationId xmlns:a16="http://schemas.microsoft.com/office/drawing/2014/main" xmlns="" id="{A3055ED0-F409-456E-A64F-0545D4C2A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Fundamental Reasons Why Some Projects Fail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xmlns="" id="{2055DEF3-F779-4077-9F81-F574C69229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A project organization is not required</a:t>
            </a:r>
          </a:p>
          <a:p>
            <a:pPr marL="609600" indent="-609600" eaLnBrk="1" hangingPunct="1"/>
            <a:r>
              <a:rPr lang="en-US" altLang="en-US"/>
              <a:t>Insufficient support from senior management</a:t>
            </a:r>
          </a:p>
          <a:p>
            <a:pPr marL="609600" indent="-609600" eaLnBrk="1" hangingPunct="1"/>
            <a:r>
              <a:rPr lang="en-US" altLang="en-US"/>
              <a:t>Naming the wrong person as project manager</a:t>
            </a:r>
          </a:p>
          <a:p>
            <a:pPr marL="609600" indent="-609600" eaLnBrk="1" hangingPunct="1"/>
            <a:r>
              <a:rPr lang="en-US" altLang="en-US"/>
              <a:t>Poor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CFB27A-80C5-4EB1-AD31-25F5E416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93F3E7B5-C47E-483E-BF9F-B541EA579D58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11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AutoShape 4">
            <a:extLst>
              <a:ext uri="{FF2B5EF4-FFF2-40B4-BE49-F238E27FC236}">
                <a16:creationId xmlns:a16="http://schemas.microsoft.com/office/drawing/2014/main" xmlns="" id="{0FBC122B-9130-4FDD-AAF6-8EC89A4066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Non-Technical Reasons for Termination</a:t>
            </a:r>
          </a:p>
        </p:txBody>
      </p:sp>
      <p:sp>
        <p:nvSpPr>
          <p:cNvPr id="14340" name="Rectangle 5">
            <a:extLst>
              <a:ext uri="{FF2B5EF4-FFF2-40B4-BE49-F238E27FC236}">
                <a16:creationId xmlns:a16="http://schemas.microsoft.com/office/drawing/2014/main" xmlns="" id="{E1D5CCE0-233B-493F-AB45-EAA67E2C57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Political</a:t>
            </a:r>
          </a:p>
          <a:p>
            <a:pPr eaLnBrk="1" hangingPunct="1"/>
            <a:r>
              <a:rPr lang="en-US" altLang="en-US"/>
              <a:t>Cross-cultural</a:t>
            </a:r>
          </a:p>
          <a:p>
            <a:pPr eaLnBrk="1" hangingPunct="1"/>
            <a:r>
              <a:rPr lang="en-US" altLang="en-US"/>
              <a:t>Senescence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6BDA14A-B0A5-4434-AC7D-38400E8F3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7C88B2F8-1285-4F32-8AAE-E82C6B955CE1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12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AutoShape 7">
            <a:extLst>
              <a:ext uri="{FF2B5EF4-FFF2-40B4-BE49-F238E27FC236}">
                <a16:creationId xmlns:a16="http://schemas.microsoft.com/office/drawing/2014/main" xmlns="" id="{ECAFADDC-C54D-412B-AF74-2C51E7ACEE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Termination Process</a:t>
            </a:r>
          </a:p>
        </p:txBody>
      </p:sp>
      <p:sp>
        <p:nvSpPr>
          <p:cNvPr id="15364" name="Rectangle 8">
            <a:extLst>
              <a:ext uri="{FF2B5EF4-FFF2-40B4-BE49-F238E27FC236}">
                <a16:creationId xmlns:a16="http://schemas.microsoft.com/office/drawing/2014/main" xmlns="" id="{78CC554A-B6C8-46B4-89A8-5F8930C171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Must first decide to terminate</a:t>
            </a:r>
          </a:p>
          <a:p>
            <a:pPr marL="609600" indent="-609600" eaLnBrk="1" hangingPunct="1">
              <a:buFont typeface="Wingdings" panose="05000000000000000000" pitchFamily="2" charset="2"/>
              <a:buAutoNum type="arabicPeriod"/>
            </a:pPr>
            <a:r>
              <a:rPr lang="en-US" altLang="en-US"/>
              <a:t>If the decision is to terminate the project, the decision must be carried 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9F00A74-1230-44A0-AF4A-C90EDD01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D527AA3B-7194-4E24-813B-042BE698CFD4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13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3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AutoShape 9">
            <a:extLst>
              <a:ext uri="{FF2B5EF4-FFF2-40B4-BE49-F238E27FC236}">
                <a16:creationId xmlns:a16="http://schemas.microsoft.com/office/drawing/2014/main" xmlns="" id="{2508B4F4-E329-4204-8F79-42195C516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Decision Process</a:t>
            </a:r>
          </a:p>
        </p:txBody>
      </p:sp>
      <p:sp>
        <p:nvSpPr>
          <p:cNvPr id="16388" name="Rectangle 10">
            <a:extLst>
              <a:ext uri="{FF2B5EF4-FFF2-40B4-BE49-F238E27FC236}">
                <a16:creationId xmlns:a16="http://schemas.microsoft.com/office/drawing/2014/main" xmlns="" id="{00356271-FB96-4943-84B8-420E85A43AD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Sunk costs are not relevant to the decision about terminating a project</a:t>
            </a:r>
          </a:p>
          <a:p>
            <a:pPr eaLnBrk="1" hangingPunct="1"/>
            <a:r>
              <a:rPr lang="en-US" altLang="en-US"/>
              <a:t>Primary concern for project continuance or termination is whether or not the organization is willing to invest the estimated time and cost required to complete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CCA998-B15D-479E-B4ED-F97D0AB29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7ABC1554-B7FA-4ABF-8147-CA60B377F711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14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700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AutoShape 11">
            <a:extLst>
              <a:ext uri="{FF2B5EF4-FFF2-40B4-BE49-F238E27FC236}">
                <a16:creationId xmlns:a16="http://schemas.microsoft.com/office/drawing/2014/main" xmlns="" id="{D085264F-7EA9-4404-ADF4-CBFDAE7EF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Implementation Process </a:t>
            </a:r>
          </a:p>
        </p:txBody>
      </p:sp>
      <p:sp>
        <p:nvSpPr>
          <p:cNvPr id="17412" name="Rectangle 12">
            <a:extLst>
              <a:ext uri="{FF2B5EF4-FFF2-40B4-BE49-F238E27FC236}">
                <a16:creationId xmlns:a16="http://schemas.microsoft.com/office/drawing/2014/main" xmlns="" id="{CA9B7549-5A5D-46B9-B2B6-716BA7B37C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Termination can be orderly or a “hatchet job”</a:t>
            </a:r>
          </a:p>
          <a:p>
            <a:pPr eaLnBrk="1" hangingPunct="1"/>
            <a:r>
              <a:rPr lang="en-US" altLang="en-US"/>
              <a:t>Planning for implementing an orderly shut down yields better results</a:t>
            </a:r>
          </a:p>
          <a:p>
            <a:pPr eaLnBrk="1" hangingPunct="1"/>
            <a:r>
              <a:rPr lang="en-US" altLang="en-US"/>
              <a:t>Who leads the shut down project?</a:t>
            </a:r>
          </a:p>
          <a:p>
            <a:pPr eaLnBrk="1" hangingPunct="1"/>
            <a:r>
              <a:rPr lang="en-US" altLang="en-US"/>
              <a:t>A special termination manager may be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8C15810-24F8-49B7-8BD5-FE1A2111C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7DF61E7D-1A7F-4F12-A625-0403A157DC13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15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300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AutoShape 13">
            <a:extLst>
              <a:ext uri="{FF2B5EF4-FFF2-40B4-BE49-F238E27FC236}">
                <a16:creationId xmlns:a16="http://schemas.microsoft.com/office/drawing/2014/main" xmlns="" id="{9EF14CC2-87A9-44BB-B426-6E1A686BAF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Things to Do</a:t>
            </a:r>
          </a:p>
        </p:txBody>
      </p:sp>
      <p:sp>
        <p:nvSpPr>
          <p:cNvPr id="18436" name="Rectangle 14">
            <a:extLst>
              <a:ext uri="{FF2B5EF4-FFF2-40B4-BE49-F238E27FC236}">
                <a16:creationId xmlns:a16="http://schemas.microsoft.com/office/drawing/2014/main" xmlns="" id="{270787D5-DB53-479C-A17A-3123419348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Ensure tasks are completed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Notify the client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Finish the paperwork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Send out final invoices to the client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Redistribute resources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Clear with legal counsel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Determine what records to keep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Assign support</a:t>
            </a:r>
          </a:p>
          <a:p>
            <a:pPr marL="533400" indent="-533400" eaLnBrk="1" hangingPunct="1">
              <a:lnSpc>
                <a:spcPct val="90000"/>
              </a:lnSpc>
            </a:pPr>
            <a:r>
              <a:rPr lang="en-US" altLang="en-US" sz="2800"/>
              <a:t>Close the project books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53B83F8-610D-4653-A5CF-D7435A4B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D9F17C35-0BF5-4B39-8668-32A0D539472B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16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400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AutoShape 13">
            <a:extLst>
              <a:ext uri="{FF2B5EF4-FFF2-40B4-BE49-F238E27FC236}">
                <a16:creationId xmlns:a16="http://schemas.microsoft.com/office/drawing/2014/main" xmlns="" id="{1E5EF37E-0E4E-43D7-8CB0-EED1DBE77C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Final Report—A Project History</a:t>
            </a:r>
          </a:p>
        </p:txBody>
      </p:sp>
      <p:sp>
        <p:nvSpPr>
          <p:cNvPr id="19460" name="Rectangle 14">
            <a:extLst>
              <a:ext uri="{FF2B5EF4-FFF2-40B4-BE49-F238E27FC236}">
                <a16:creationId xmlns:a16="http://schemas.microsoft.com/office/drawing/2014/main" xmlns="" id="{1C978348-1BBE-4E78-8A75-0B47063072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Project performance</a:t>
            </a:r>
          </a:p>
          <a:p>
            <a:pPr marL="609600" indent="-609600" eaLnBrk="1" hangingPunct="1"/>
            <a:r>
              <a:rPr lang="en-US" altLang="en-US"/>
              <a:t>Administrative performance</a:t>
            </a:r>
          </a:p>
          <a:p>
            <a:pPr marL="609600" indent="-609600" eaLnBrk="1" hangingPunct="1"/>
            <a:r>
              <a:rPr lang="en-US" altLang="en-US"/>
              <a:t>Organizational structure</a:t>
            </a:r>
          </a:p>
          <a:p>
            <a:pPr marL="609600" indent="-609600" eaLnBrk="1" hangingPunct="1"/>
            <a:r>
              <a:rPr lang="en-US" altLang="en-US"/>
              <a:t>Project and administrative teams</a:t>
            </a:r>
          </a:p>
          <a:p>
            <a:pPr marL="609600" indent="-609600" eaLnBrk="1" hangingPunct="1"/>
            <a:r>
              <a:rPr lang="en-US" altLang="en-US"/>
              <a:t>Techniques of project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AE27603-46D7-4DD8-BC80-23ADDA8E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BB2BC174-8B3A-4D61-ADDF-B11AC76759D1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17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42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AutoShape 13">
            <a:extLst>
              <a:ext uri="{FF2B5EF4-FFF2-40B4-BE49-F238E27FC236}">
                <a16:creationId xmlns:a16="http://schemas.microsoft.com/office/drawing/2014/main" xmlns="" id="{1D5540FB-7A59-47E8-A761-798A2EB73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Termination</a:t>
            </a:r>
            <a:endParaRPr lang="en-US" altLang="en-US" dirty="0"/>
          </a:p>
        </p:txBody>
      </p:sp>
      <p:sp>
        <p:nvSpPr>
          <p:cNvPr id="4100" name="Rectangle 14">
            <a:extLst>
              <a:ext uri="{FF2B5EF4-FFF2-40B4-BE49-F238E27FC236}">
                <a16:creationId xmlns:a16="http://schemas.microsoft.com/office/drawing/2014/main" xmlns="" id="{95759EA6-27D3-454F-90F0-78CDD1FFF0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All projects end</a:t>
            </a:r>
          </a:p>
          <a:p>
            <a:pPr lvl="1" eaLnBrk="1" hangingPunct="1"/>
            <a:r>
              <a:rPr lang="en-US" altLang="en-US" dirty="0"/>
              <a:t>The objectives have been completed</a:t>
            </a:r>
          </a:p>
          <a:p>
            <a:pPr lvl="1" eaLnBrk="1" hangingPunct="1"/>
            <a:r>
              <a:rPr lang="en-US" altLang="en-US" dirty="0"/>
              <a:t>It no longer makes sense to finish</a:t>
            </a:r>
          </a:p>
          <a:p>
            <a:pPr eaLnBrk="1" hangingPunct="1"/>
            <a:r>
              <a:rPr lang="en-US" altLang="en-US" dirty="0"/>
              <a:t>Some teams move on to other projects</a:t>
            </a:r>
          </a:p>
          <a:p>
            <a:pPr eaLnBrk="1" hangingPunct="1"/>
            <a:r>
              <a:rPr lang="en-US" altLang="en-US" dirty="0"/>
              <a:t>Other times, members go their own way</a:t>
            </a:r>
          </a:p>
          <a:p>
            <a:pPr eaLnBrk="1" hangingPunct="1"/>
            <a:r>
              <a:rPr lang="en-US" altLang="en-US" dirty="0"/>
              <a:t>The client may be happy, mad, or anywhere in between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4736D92-CD33-4FAE-BF8A-05F5D1061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CE0046D8-EAF9-438C-BA0A-3780C42ED574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2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33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AutoShape 10">
            <a:extLst>
              <a:ext uri="{FF2B5EF4-FFF2-40B4-BE49-F238E27FC236}">
                <a16:creationId xmlns:a16="http://schemas.microsoft.com/office/drawing/2014/main" xmlns="" id="{A20AA05D-11EA-4DA2-9585-7C02BE5F5A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The Varieties of Project Termination</a:t>
            </a:r>
          </a:p>
        </p:txBody>
      </p:sp>
      <p:sp>
        <p:nvSpPr>
          <p:cNvPr id="5124" name="Rectangle 11">
            <a:extLst>
              <a:ext uri="{FF2B5EF4-FFF2-40B4-BE49-F238E27FC236}">
                <a16:creationId xmlns:a16="http://schemas.microsoft.com/office/drawing/2014/main" xmlns="" id="{491B975F-978B-4418-9C73-A22F4BA634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/>
              <a:t>Termination by extinction</a:t>
            </a:r>
          </a:p>
          <a:p>
            <a:pPr marL="609600" indent="-609600" eaLnBrk="1" hangingPunct="1"/>
            <a:r>
              <a:rPr lang="en-US" altLang="en-US"/>
              <a:t>Termination by addition </a:t>
            </a:r>
          </a:p>
          <a:p>
            <a:pPr marL="609600" indent="-609600" eaLnBrk="1" hangingPunct="1"/>
            <a:r>
              <a:rPr lang="en-US" altLang="en-US"/>
              <a:t>Termination by integration</a:t>
            </a:r>
          </a:p>
          <a:p>
            <a:pPr marL="609600" indent="-609600" eaLnBrk="1" hangingPunct="1"/>
            <a:r>
              <a:rPr lang="en-US" altLang="en-US"/>
              <a:t>Termination by starvation</a:t>
            </a:r>
          </a:p>
          <a:p>
            <a:pPr marL="609600" indent="-609600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C245B07-89DD-4B79-9AAC-D5BB2679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C6FB1E37-19D6-4C86-8C51-1E1F88C4F255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3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900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AutoShape 14">
            <a:extLst>
              <a:ext uri="{FF2B5EF4-FFF2-40B4-BE49-F238E27FC236}">
                <a16:creationId xmlns:a16="http://schemas.microsoft.com/office/drawing/2014/main" xmlns="" id="{070DA428-8A0A-4BC4-BD6D-FF5BAE636A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Termination by Extinction</a:t>
            </a:r>
          </a:p>
        </p:txBody>
      </p:sp>
      <p:sp>
        <p:nvSpPr>
          <p:cNvPr id="6148" name="Rectangle 15">
            <a:extLst>
              <a:ext uri="{FF2B5EF4-FFF2-40B4-BE49-F238E27FC236}">
                <a16:creationId xmlns:a16="http://schemas.microsoft.com/office/drawing/2014/main" xmlns="" id="{DFEABC70-309D-4EA2-84CC-38FE84C2BC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Extinction occurs in any scenario where the project goes away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Successful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Unsuccessful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Changes in environment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Take too long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en-US"/>
              <a:t>Murder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en-US"/>
              <a:t>When work on a project stops, some organizational work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B1721F0-4E76-45FB-9102-1595A6E0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95E61ECE-09E4-4621-B0C8-6B490F269189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4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74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AutoShape 8">
            <a:extLst>
              <a:ext uri="{FF2B5EF4-FFF2-40B4-BE49-F238E27FC236}">
                <a16:creationId xmlns:a16="http://schemas.microsoft.com/office/drawing/2014/main" xmlns="" id="{403FFE64-213D-4DE4-AE3B-6D7FD7153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Termination by Addition </a:t>
            </a:r>
          </a:p>
        </p:txBody>
      </p:sp>
      <p:sp>
        <p:nvSpPr>
          <p:cNvPr id="7172" name="Rectangle 9">
            <a:extLst>
              <a:ext uri="{FF2B5EF4-FFF2-40B4-BE49-F238E27FC236}">
                <a16:creationId xmlns:a16="http://schemas.microsoft.com/office/drawing/2014/main" xmlns="" id="{D808CEF8-4E91-451C-A565-3E887E58B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Applies to an in-house project</a:t>
            </a:r>
          </a:p>
          <a:p>
            <a:pPr eaLnBrk="1" hangingPunct="1"/>
            <a:r>
              <a:rPr lang="en-US" altLang="en-US"/>
              <a:t>When the project is successful, it is institutionalized</a:t>
            </a:r>
          </a:p>
          <a:p>
            <a:pPr eaLnBrk="1" hangingPunct="1"/>
            <a:r>
              <a:rPr lang="en-US" altLang="en-US"/>
              <a:t>While the project goes away, project personnel and assets are transferred to the new business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568444-FBE7-41F3-9970-C979E445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DCCF1774-6285-4D4A-B973-886958551F37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5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6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AutoShape 11">
            <a:extLst>
              <a:ext uri="{FF2B5EF4-FFF2-40B4-BE49-F238E27FC236}">
                <a16:creationId xmlns:a16="http://schemas.microsoft.com/office/drawing/2014/main" xmlns="" id="{1AD99C4B-282C-4BBA-B7E0-866995A544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Termination by Integration</a:t>
            </a:r>
          </a:p>
        </p:txBody>
      </p:sp>
      <p:sp>
        <p:nvSpPr>
          <p:cNvPr id="8196" name="Rectangle 12">
            <a:extLst>
              <a:ext uri="{FF2B5EF4-FFF2-40B4-BE49-F238E27FC236}">
                <a16:creationId xmlns:a16="http://schemas.microsoft.com/office/drawing/2014/main" xmlns="" id="{25690D29-1DB4-4D9A-8E59-60F29EDAA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most common way to terminate a project</a:t>
            </a:r>
          </a:p>
          <a:p>
            <a:pPr eaLnBrk="1" hangingPunct="1"/>
            <a:r>
              <a:rPr lang="en-US" altLang="en-US"/>
              <a:t>The project comes into the business</a:t>
            </a:r>
          </a:p>
          <a:p>
            <a:pPr lvl="1" eaLnBrk="1" hangingPunct="1"/>
            <a:r>
              <a:rPr lang="en-US" altLang="en-US"/>
              <a:t>It is absorbed into the existing structure</a:t>
            </a:r>
          </a:p>
          <a:p>
            <a:pPr eaLnBrk="1" hangingPunct="1"/>
            <a:r>
              <a:rPr lang="en-US" altLang="en-US"/>
              <a:t>That structure absorbs the assets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7FED5FD-9D9C-4057-BF55-F156898D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E4E86654-7DF8-4182-916E-FBD6639613C4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6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700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AutoShape 2">
            <a:extLst>
              <a:ext uri="{FF2B5EF4-FFF2-40B4-BE49-F238E27FC236}">
                <a16:creationId xmlns:a16="http://schemas.microsoft.com/office/drawing/2014/main" xmlns="" id="{E5E95158-772A-41B3-8270-18AF93ECCD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Aspects of the Transition from Project to Integrated Operation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xmlns="" id="{FEE30919-A5A6-4F17-9429-E07382AA07A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533400" indent="-533400" eaLnBrk="1" hangingPunct="1"/>
            <a:r>
              <a:rPr lang="en-US" altLang="en-US" sz="3000"/>
              <a:t>Personnel</a:t>
            </a:r>
          </a:p>
          <a:p>
            <a:pPr marL="533400" indent="-533400" eaLnBrk="1" hangingPunct="1"/>
            <a:r>
              <a:rPr lang="en-US" altLang="en-US" sz="3000"/>
              <a:t>Manufacturing</a:t>
            </a:r>
          </a:p>
          <a:p>
            <a:pPr marL="533400" indent="-533400" eaLnBrk="1" hangingPunct="1"/>
            <a:r>
              <a:rPr lang="en-US" altLang="en-US" sz="3000"/>
              <a:t>Accounting/finance</a:t>
            </a:r>
          </a:p>
          <a:p>
            <a:pPr marL="533400" indent="-533400" eaLnBrk="1" hangingPunct="1"/>
            <a:r>
              <a:rPr lang="en-US" altLang="en-US" sz="3000"/>
              <a:t>Engineering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xmlns="" id="{F18C9EE7-7EA6-497B-B27D-302CCBD56226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>
          <a:xfrm>
            <a:off x="4570413" y="1828800"/>
            <a:ext cx="4192587" cy="4419600"/>
          </a:xfrm>
        </p:spPr>
        <p:txBody>
          <a:bodyPr/>
          <a:lstStyle/>
          <a:p>
            <a:pPr marL="533400" indent="-533400" eaLnBrk="1" hangingPunct="1"/>
            <a:r>
              <a:rPr lang="en-US" altLang="en-US" sz="3000"/>
              <a:t>Information systems</a:t>
            </a:r>
          </a:p>
          <a:p>
            <a:pPr marL="533400" indent="-533400" eaLnBrk="1" hangingPunct="1"/>
            <a:r>
              <a:rPr lang="en-US" altLang="en-US" sz="3000"/>
              <a:t>Marketing</a:t>
            </a:r>
          </a:p>
          <a:p>
            <a:pPr marL="533400" indent="-533400" eaLnBrk="1" hangingPunct="1"/>
            <a:r>
              <a:rPr lang="en-US" altLang="en-US" sz="3000"/>
              <a:t>Purchasing</a:t>
            </a:r>
          </a:p>
          <a:p>
            <a:pPr marL="533400" indent="-533400" eaLnBrk="1" hangingPunct="1"/>
            <a:r>
              <a:rPr lang="en-US" altLang="en-US" sz="3000"/>
              <a:t>Risk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413493C-CC07-4691-9B33-CD53BD21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D9A74421-F158-4A3A-AEBE-97DD5666BB8E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7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AutoShape 12">
            <a:extLst>
              <a:ext uri="{FF2B5EF4-FFF2-40B4-BE49-F238E27FC236}">
                <a16:creationId xmlns:a16="http://schemas.microsoft.com/office/drawing/2014/main" xmlns="" id="{D0069F41-65C8-47AF-A836-60FE2C03C4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Termination by Starvation</a:t>
            </a:r>
          </a:p>
        </p:txBody>
      </p:sp>
      <p:sp>
        <p:nvSpPr>
          <p:cNvPr id="10244" name="Rectangle 13">
            <a:extLst>
              <a:ext uri="{FF2B5EF4-FFF2-40B4-BE49-F238E27FC236}">
                <a16:creationId xmlns:a16="http://schemas.microsoft.com/office/drawing/2014/main" xmlns="" id="{CAD968A5-6E68-4E7C-A74E-94E0B73002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Termination by starvation involves greatly reducing the budget of a project</a:t>
            </a:r>
          </a:p>
          <a:p>
            <a:pPr eaLnBrk="1" hangingPunct="1"/>
            <a:r>
              <a:rPr lang="en-US" altLang="en-US"/>
              <a:t>Used when it is politically dangerous to cancel a project</a:t>
            </a:r>
          </a:p>
          <a:p>
            <a:pPr eaLnBrk="1" hangingPunct="1"/>
            <a:r>
              <a:rPr lang="en-US" altLang="en-US"/>
              <a:t>Bad manners to enquire the status of the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DC062E4-B225-4233-B5F1-183E752F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440872FC-C374-4888-858B-8CEA357B53B0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8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18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AutoShape 11">
            <a:extLst>
              <a:ext uri="{FF2B5EF4-FFF2-40B4-BE49-F238E27FC236}">
                <a16:creationId xmlns:a16="http://schemas.microsoft.com/office/drawing/2014/main" xmlns="" id="{0073979F-E87D-4189-9B19-1CC0E5DC9A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to Terminate a Project</a:t>
            </a:r>
          </a:p>
        </p:txBody>
      </p:sp>
      <p:sp>
        <p:nvSpPr>
          <p:cNvPr id="11268" name="Rectangle 12">
            <a:extLst>
              <a:ext uri="{FF2B5EF4-FFF2-40B4-BE49-F238E27FC236}">
                <a16:creationId xmlns:a16="http://schemas.microsoft.com/office/drawing/2014/main" xmlns="" id="{588B1516-45FE-4B57-854D-02B2404404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Projects take on a life of their own</a:t>
            </a:r>
          </a:p>
          <a:p>
            <a:pPr eaLnBrk="1" hangingPunct="1"/>
            <a:r>
              <a:rPr lang="en-US" altLang="en-US"/>
              <a:t>It may be easy to terminate a project that is finished</a:t>
            </a:r>
          </a:p>
          <a:p>
            <a:pPr eaLnBrk="1" hangingPunct="1"/>
            <a:r>
              <a:rPr lang="en-US" altLang="en-US"/>
              <a:t>But it can be very difficult to terminate a project prior to its completion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26B9CDF-074C-45FC-909A-771F46457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0">
                <a:latin typeface="Times New Roman" panose="02020603050405020304" pitchFamily="18" charset="0"/>
              </a:rPr>
              <a:t>13-</a:t>
            </a:r>
            <a:fld id="{9EFE7A1C-BF04-418A-B6D0-0B347E60A60C}" type="slidenum">
              <a:rPr lang="en-US" altLang="en-US" sz="1400" b="0">
                <a:latin typeface="Times New Roman" panose="02020603050405020304" pitchFamily="18" charset="0"/>
              </a:rPr>
              <a:pPr eaLnBrk="1" hangingPunct="1"/>
              <a:t>9</a:t>
            </a:fld>
            <a:endParaRPr lang="en-US" altLang="en-US" sz="1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advTm="2200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E6B80A79E240A05CFB74110C2CC1" ma:contentTypeVersion="3" ma:contentTypeDescription="Create a new document." ma:contentTypeScope="" ma:versionID="2d33e2b3f2d82962eecf0e6039a3132f">
  <xsd:schema xmlns:xsd="http://www.w3.org/2001/XMLSchema" xmlns:xs="http://www.w3.org/2001/XMLSchema" xmlns:p="http://schemas.microsoft.com/office/2006/metadata/properties" xmlns:ns2="c4c2276c-f608-46ba-be43-9ad7284fd5ef" targetNamespace="http://schemas.microsoft.com/office/2006/metadata/properties" ma:root="true" ma:fieldsID="ff49905908407efc39b02fdd4b99ad67" ns2:_="">
    <xsd:import namespace="c4c2276c-f608-46ba-be43-9ad7284fd5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c2276c-f608-46ba-be43-9ad7284fd5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4DDC58E-F3B4-4693-8C19-5A2DC98E621F}"/>
</file>

<file path=customXml/itemProps2.xml><?xml version="1.0" encoding="utf-8"?>
<ds:datastoreItem xmlns:ds="http://schemas.openxmlformats.org/officeDocument/2006/customXml" ds:itemID="{FC3CF4AE-2B1C-44E9-919A-621EE0E9C20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0E358D-4BAC-4541-AFAE-A131D12858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512</TotalTime>
  <Words>505</Words>
  <Application>Microsoft Office PowerPoint</Application>
  <PresentationFormat>On-screen Show (4:3)</PresentationFormat>
  <Paragraphs>129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Times New Roman</vt:lpstr>
      <vt:lpstr>Wingdings</vt:lpstr>
      <vt:lpstr>Organic</vt:lpstr>
      <vt:lpstr>Module 6</vt:lpstr>
      <vt:lpstr>Project Termination</vt:lpstr>
      <vt:lpstr>The Varieties of Project Termination</vt:lpstr>
      <vt:lpstr>Termination by Extinction</vt:lpstr>
      <vt:lpstr>Termination by Addition </vt:lpstr>
      <vt:lpstr>Termination by Integration</vt:lpstr>
      <vt:lpstr>Aspects of the Transition from Project to Integrated Operation</vt:lpstr>
      <vt:lpstr>Termination by Starvation</vt:lpstr>
      <vt:lpstr>When to Terminate a Project</vt:lpstr>
      <vt:lpstr>Critical Success Factors</vt:lpstr>
      <vt:lpstr>Fundamental Reasons Why Some Projects Fail</vt:lpstr>
      <vt:lpstr>Non-Technical Reasons for Termination</vt:lpstr>
      <vt:lpstr>The Termination Process</vt:lpstr>
      <vt:lpstr>The Decision Process</vt:lpstr>
      <vt:lpstr>The Implementation Process </vt:lpstr>
      <vt:lpstr>Things to Do</vt:lpstr>
      <vt:lpstr>The Final Report—A Project History</vt:lpstr>
    </vt:vector>
  </TitlesOfParts>
  <Company>SPSU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Ronny Richardson</dc:creator>
  <cp:lastModifiedBy>Trupti Markose</cp:lastModifiedBy>
  <cp:revision>67</cp:revision>
  <dcterms:created xsi:type="dcterms:W3CDTF">2007-03-21T17:19:21Z</dcterms:created>
  <dcterms:modified xsi:type="dcterms:W3CDTF">2021-10-23T05:22:09Z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0x0101001320E6B80A79E240A05CFB74110C2CC1</vt:lpwstr>
  </property>
</Properties>
</file>