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31"/>
  </p:notesMasterIdLst>
  <p:handoutMasterIdLst>
    <p:handoutMasterId r:id="rId32"/>
  </p:handoutMasterIdLst>
  <p:sldIdLst>
    <p:sldId id="256" r:id="rId3"/>
    <p:sldId id="374" r:id="rId4"/>
    <p:sldId id="1114" r:id="rId5"/>
    <p:sldId id="1115" r:id="rId6"/>
    <p:sldId id="1116" r:id="rId7"/>
    <p:sldId id="1117" r:id="rId8"/>
    <p:sldId id="1118" r:id="rId9"/>
    <p:sldId id="1119" r:id="rId10"/>
    <p:sldId id="1120" r:id="rId11"/>
    <p:sldId id="1121" r:id="rId12"/>
    <p:sldId id="1124" r:id="rId13"/>
    <p:sldId id="1123" r:id="rId14"/>
    <p:sldId id="1125" r:id="rId15"/>
    <p:sldId id="1126" r:id="rId16"/>
    <p:sldId id="1127" r:id="rId17"/>
    <p:sldId id="1128" r:id="rId18"/>
    <p:sldId id="1129" r:id="rId19"/>
    <p:sldId id="1131" r:id="rId20"/>
    <p:sldId id="1132" r:id="rId21"/>
    <p:sldId id="1133" r:id="rId22"/>
    <p:sldId id="1134" r:id="rId23"/>
    <p:sldId id="1135" r:id="rId24"/>
    <p:sldId id="1136" r:id="rId25"/>
    <p:sldId id="1137" r:id="rId26"/>
    <p:sldId id="1138" r:id="rId27"/>
    <p:sldId id="1139" r:id="rId28"/>
    <p:sldId id="1140" r:id="rId29"/>
    <p:sldId id="1141" r:id="rId30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696" autoAdjust="0"/>
    <p:restoredTop sz="86335" autoAdjust="0"/>
  </p:normalViewPr>
  <p:slideViewPr>
    <p:cSldViewPr>
      <p:cViewPr>
        <p:scale>
          <a:sx n="53" d="100"/>
          <a:sy n="53" d="100"/>
        </p:scale>
        <p:origin x="-336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3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19.09.2010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18: Latent Semantic Indexing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46" y="12700"/>
            <a:ext cx="935837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Example of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 C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: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All four matrices</a:t>
            </a:r>
            <a:endParaRPr lang="de-DE" sz="34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8" descr="18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00174"/>
            <a:ext cx="4138078" cy="52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LSI: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857364"/>
            <a:ext cx="8286808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We’ve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decomposed the term-document matrix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into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matrices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term matrix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U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– consists of one (row) vector for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each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document matrix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– consists of one (column)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vector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singular value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matrix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– diagonal matrix with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singular values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reflecting importance of each dimension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Next: Why are we doing this?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203474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Latent semantic indexing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Dimensionality reduction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LSI in information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retrieval</a:t>
            </a: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we use the SVD in LSI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Key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property: Each singular value tells us how important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its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dimension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By setting less important dimensions to zero, we keep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important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information, but get rid of the “details”.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These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details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noise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– in that case, reduced LSI is a better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representation because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it is less noisy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make things dissimilar that should be similar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– again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reduced LSI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is a better representation because it represents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similarity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Analogy for “fewer details is better”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Image of a bright red flower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Image of a black and white flower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Omitting color makes is easier to see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similarity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Reducing the dimensionality to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929322" y="1571612"/>
            <a:ext cx="307183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Actually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only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zero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out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singular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values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effect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setting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corresponding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dimensions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U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V </a:t>
            </a:r>
            <a:r>
              <a:rPr lang="de-DE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zero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when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product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V </a:t>
            </a:r>
            <a:r>
              <a:rPr lang="de-DE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 descr="18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3" y="1500174"/>
            <a:ext cx="5165101" cy="49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Reducing the dimensionality to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9" name="Picture 8" descr="18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31148"/>
            <a:ext cx="4215438" cy="51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Recall unreduced decomposition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6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6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36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 descr="18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0" y="1500174"/>
            <a:ext cx="4149238" cy="52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400" dirty="0" smtClean="0">
                <a:solidFill>
                  <a:schemeClr val="tx1"/>
                </a:solidFill>
                <a:latin typeface="+mj-lt"/>
              </a:rPr>
              <a:t>Original </a:t>
            </a:r>
            <a:r>
              <a:rPr lang="es-ES" sz="3400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es-ES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4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s-ES" sz="3400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es-ES" sz="3400" dirty="0" err="1" smtClean="0">
                <a:solidFill>
                  <a:schemeClr val="tx1"/>
                </a:solidFill>
                <a:latin typeface="+mj-lt"/>
              </a:rPr>
              <a:t>reduced</a:t>
            </a:r>
            <a:r>
              <a:rPr lang="es-ES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4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s-ES" sz="34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s-ES" sz="34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s-E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s-ES" sz="34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s-E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s-E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endParaRPr lang="es-ES" sz="34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286512" y="1571612"/>
            <a:ext cx="307183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view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two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-dimensional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have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performed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</a:t>
            </a: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dimensionality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reduction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dimensions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643050"/>
            <a:ext cx="5622435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reduced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”</a:t>
            </a:r>
            <a:endParaRPr lang="es-ES" sz="36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643050"/>
            <a:ext cx="5622435" cy="3571900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72166" y="1571612"/>
            <a:ext cx="307183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d2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d3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original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0.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d2 und d3 in the reduced space: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0.52 * 0.28 + 0.36 * 0.16 + 0.72 * 0.36 + 0.12 * 0.20 + - 0.39 * - 0.08 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≈ 0.52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reduced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”</a:t>
            </a:r>
            <a:endParaRPr lang="es-ES" sz="36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643050"/>
            <a:ext cx="5622435" cy="3571900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72198" y="1571612"/>
            <a:ext cx="307183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“boat” and “ship” are semantically similar. The “reduced” similarity measure reflects this.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What property of the SVD reduction is responsible for improved similarity?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203474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Latent semantic indexing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Dimensionality reduction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LSI in information retrieval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reduced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”</a:t>
            </a:r>
            <a:endParaRPr lang="es-ES" sz="36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643050"/>
            <a:ext cx="5622435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reduced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s-ES" sz="36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es-ES" sz="3600" dirty="0" smtClean="0">
                <a:solidFill>
                  <a:schemeClr val="tx1"/>
                </a:solidFill>
                <a:latin typeface="+mj-lt"/>
              </a:rPr>
              <a:t>”</a:t>
            </a:r>
            <a:endParaRPr lang="es-ES" sz="36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" name="Picture 8" descr="1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643050"/>
            <a:ext cx="5622435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203474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Latent semantic indexing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Dimensionality reduction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LSI in information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retrieval</a:t>
            </a: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Why we use LSI in information retrieval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74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LSI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takes documents that are semantically similar (=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talk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about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topics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are not similar in the vector space (because they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use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different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re-represents them in a reduced vector space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in which they have higher similarity.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Thus, LSI addresses the problems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synonymy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semantic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relatedness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Standard vector space: Synonyms contribute nothing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Desired effect of LSI: Synonyms contribute strongly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336699"/>
              </a:buClr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How LSI addresses synonymy and semantic relatedness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214422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dimensionality reduction forces us to omit a lot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detail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have to map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differents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words (= different dimensions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full space) to the same dimension in the reduced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“cost” of mapping synonyms to the same dimension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much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less than the cost of collapsing unrelated words.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SVD selects the “least costly” mapping (see below).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Thus, it will map synonyms to the same dimension.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it will avoid doing that for unrelated words.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LSI: Comparison to other approaches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74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Recap: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Relevance feedback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query expansion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used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recall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information retrieval – if query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documents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have (in the extreme case) no terms in common.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LSI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increases recall and hurts precision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Thus, it addresses the same problems as (pseudo)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relevance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expansion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it has the same problems.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Implementation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SVD of term-document matrix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Reduce the space and compute reduced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document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representations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Map the query into the reduced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space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follows from: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similarity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with all reduced documents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Output ranked list of documents as usual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Exercise: What is the fundamental problem with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approach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 descr="18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3096000"/>
            <a:ext cx="1956006" cy="396000"/>
          </a:xfrm>
          <a:prstGeom prst="rect">
            <a:avLst/>
          </a:prstGeom>
        </p:spPr>
      </p:pic>
      <p:pic>
        <p:nvPicPr>
          <p:cNvPr id="8" name="Picture 7" descr="182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44" y="3600000"/>
            <a:ext cx="3498748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Optimality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SVD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optimal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following sense.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Keeping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largest singular values and setting all others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zero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gives you the optimal approximation of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original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Eckart-Young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theorem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Optimal: no other matrix of the same rank (= with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same underlying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dimensionality) approximates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better.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Measure of approximation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Frobenius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norm: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LSI uses the “best possible” matrix.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Caveat: There is only a tenuous relationship between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Frobenius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norm and cosine similarity between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 descr="18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4500570"/>
            <a:ext cx="2449678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00174"/>
            <a:ext cx="850112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18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Original paper on latent semantic indexing by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Deerwester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et al.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Paper on probabilistic LSI by Thomas Hofmann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Word space: LSI for words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203474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Latent semantic indexing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Dimensionality reduction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LSI in information retrieval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Recall: Term-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286388"/>
            <a:ext cx="8501122" cy="1428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This matrix is the basis for computing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the similarity between documents and queries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Today: Can we transform this matrix, so that we get a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better measure of similarity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between documents and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577352"/>
          <a:ext cx="8643999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1570"/>
                <a:gridCol w="1398144"/>
                <a:gridCol w="1234857"/>
                <a:gridCol w="1234857"/>
                <a:gridCol w="1234857"/>
                <a:gridCol w="1255267"/>
                <a:gridCol w="1214447"/>
              </a:tblGrid>
              <a:tr h="635478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/>
                        <a:t>Anthony </a:t>
                      </a:r>
                      <a:r>
                        <a:rPr lang="de-DE" sz="1800" b="0" kern="1200" baseline="0" dirty="0" err="1" smtClean="0"/>
                        <a:t>and</a:t>
                      </a:r>
                      <a:r>
                        <a:rPr lang="de-DE" sz="1800" b="0" kern="1200" baseline="0" dirty="0" smtClean="0"/>
                        <a:t>  Cleopatra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Julius </a:t>
                      </a:r>
                      <a:r>
                        <a:rPr lang="de-DE" sz="1800" b="0" kern="1200" baseline="0" dirty="0" smtClean="0"/>
                        <a:t>Caesar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The</a:t>
                      </a:r>
                    </a:p>
                    <a:p>
                      <a:r>
                        <a:rPr lang="de-DE" sz="1800" b="0" kern="1200" baseline="0" dirty="0" smtClean="0"/>
                        <a:t>Tempest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Hamlet 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Othello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Macbeth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anthony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5.25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3.18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0.35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brutus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1.21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6.10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smtClean="0"/>
                        <a:t>1.0</a:t>
                      </a:r>
                      <a:endParaRPr lang="de-D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caesar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8.59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 2.54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1.51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0.25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baseline="0" dirty="0" err="1" smtClean="0"/>
                        <a:t>calpurnia</a:t>
                      </a:r>
                      <a:endParaRPr lang="it-IT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1.54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cleopatra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2.85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 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baseline="0" dirty="0" smtClean="0"/>
                        <a:t>mercy</a:t>
                      </a:r>
                      <a:endParaRPr lang="pl-PL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1.51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1.90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0.12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5.25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baseline="0" dirty="0" smtClean="0"/>
                        <a:t>0.88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worser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1.37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0.0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4.15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0.25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1.95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smtClean="0"/>
                        <a:t>. . .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sz="36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Latent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semantic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Overview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857364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decompose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 term-document matrix into a product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matrices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particular decomposition we’ll use: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singular value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decomposition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(SVD).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SVD: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where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term-document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then use the SVD to compute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new, improved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term-document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′.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We’ll get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better similarity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values out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(compared to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Using SVD for this purpose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called latent semantic indexing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LSI.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46" y="12700"/>
            <a:ext cx="935837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Example of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 C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: The matrix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C</a:t>
            </a:r>
            <a:endParaRPr lang="de-DE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3714752"/>
            <a:ext cx="8286808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standard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term-document matrix. Actually, we use a non-weighted matrix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here to simplify the example.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 descr="18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071678"/>
            <a:ext cx="4289953" cy="22145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46" y="12700"/>
            <a:ext cx="935837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Example of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 C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: The matrix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endParaRPr lang="de-DE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857496"/>
            <a:ext cx="8286808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per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one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column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per min(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terms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documents. This is an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orthonormal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matrix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Row vectors have unit length. (ii) Any two distinct row vectors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are orthogonal to each other. Think of the dimensions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as “semantic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 dimensions that capture distinct topics like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politics, sports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economics. Each number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matrix indicates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how strongly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related term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to the topic represented by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semantic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dimension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 descr="18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71612"/>
            <a:ext cx="5429396" cy="194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46" y="12700"/>
            <a:ext cx="935837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Example of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 C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: The matrix 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3857628"/>
            <a:ext cx="8286808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square, diagonal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matrix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dimensionality min(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× min(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 The diagonal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consists of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singular values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The magnitude of the singular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value measures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importance of the corresponding semantic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dimension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We’ll make use of this by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omitting unimportant</a:t>
            </a:r>
          </a:p>
          <a:p>
            <a:pPr>
              <a:spcBef>
                <a:spcPts val="700"/>
              </a:spcBef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dimensions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>
              <a:spcBef>
                <a:spcPts val="700"/>
              </a:spcBef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 descr="18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571612"/>
            <a:ext cx="4572032" cy="217654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46" y="12700"/>
            <a:ext cx="935837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Example of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 C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l-GR" sz="3400" dirty="0" smtClean="0">
                <a:solidFill>
                  <a:schemeClr val="tx1"/>
                </a:solidFill>
                <a:latin typeface="Calibri"/>
                <a:cs typeface="Calibri"/>
              </a:rPr>
              <a:t>Σ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4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: The matrix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sz="3600" i="1" baseline="30000" dirty="0" smtClean="0">
                <a:solidFill>
                  <a:schemeClr val="tx1"/>
                </a:solidFill>
                <a:latin typeface="+mj-lt"/>
              </a:rPr>
              <a:t>T</a:t>
            </a:r>
            <a:endParaRPr lang="de-DE" sz="3400" i="1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3286124"/>
            <a:ext cx="8286808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column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per document, one row per min(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where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the number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terms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documents. Again: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This is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orthonormal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matrix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Column vectors have unit length. (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ii) Any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two distinct column vectors are orthogonal to each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other. These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again the semantic dimensions from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term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matrix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that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capture distinct topics like politics, sports, economics.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Each number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matrix indicates how strongly related document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the topic represented by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semantic dimension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j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Picture 7" descr="18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3" y="1500174"/>
            <a:ext cx="5638555" cy="18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E32AEB78C76949998480D36569E44D" ma:contentTypeVersion="4" ma:contentTypeDescription="Create a new document." ma:contentTypeScope="" ma:versionID="6165cb49f670b2a17f6d728a3ee797c3">
  <xsd:schema xmlns:xsd="http://www.w3.org/2001/XMLSchema" xmlns:xs="http://www.w3.org/2001/XMLSchema" xmlns:p="http://schemas.microsoft.com/office/2006/metadata/properties" xmlns:ns2="45fa4a08-a1f3-4fa7-a619-ecf0c7ef6c12" targetNamespace="http://schemas.microsoft.com/office/2006/metadata/properties" ma:root="true" ma:fieldsID="cb4b0626adb47a995760b3551adfe242" ns2:_="">
    <xsd:import namespace="45fa4a08-a1f3-4fa7-a619-ecf0c7ef6c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a4a08-a1f3-4fa7-a619-ecf0c7ef6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CE8613-8E66-4A44-A223-6F944EC0AC75}"/>
</file>

<file path=customXml/itemProps2.xml><?xml version="1.0" encoding="utf-8"?>
<ds:datastoreItem xmlns:ds="http://schemas.openxmlformats.org/officeDocument/2006/customXml" ds:itemID="{C5902226-5031-47AA-8A68-0C83B264D1AC}"/>
</file>

<file path=customXml/itemProps3.xml><?xml version="1.0" encoding="utf-8"?>
<ds:datastoreItem xmlns:ds="http://schemas.openxmlformats.org/officeDocument/2006/customXml" ds:itemID="{D8313400-84EE-4D17-BFEF-46B0F357A58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PresentationFormat>On-screen Show (4:3)</PresentationFormat>
  <Paragraphs>282</Paragraphs>
  <Slides>28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1_Office Theme</vt:lpstr>
      <vt:lpstr>2_Office Theme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Outline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Outline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1265</cp:revision>
  <cp:lastPrinted>2009-09-22T15:48:09Z</cp:lastPrinted>
  <dcterms:created xsi:type="dcterms:W3CDTF">2009-09-21T23:46:17Z</dcterms:created>
  <dcterms:modified xsi:type="dcterms:W3CDTF">2010-09-19T19:11:37Z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0x010100BBE32AEB78C76949998480D36569E44D</vt:lpwstr>
  </property>
</Properties>
</file>