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4.xml"/>
  <Override ContentType="application/vnd.ms-office.chartcolorstyle+xml" PartName="/ppt/charts/colors5.xml"/>
  <Override ContentType="application/vnd.ms-office.chartstyle+xml" PartName="/ppt/charts/style1.xml"/>
  <Override ContentType="application/vnd.ms-office.chartstyle+xml" PartName="/ppt/charts/style2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4"/>
    <p:restoredTop sz="94753"/>
  </p:normalViewPr>
  <p:slideViewPr>
    <p:cSldViewPr snapToGrid="0">
      <p:cViewPr varScale="1">
        <p:scale>
          <a:sx n="89" d="100"/>
          <a:sy n="89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presProps.xml" Type="http://schemas.openxmlformats.org/officeDocument/2006/relationships/presProps"/><Relationship Id="rId7" Target="viewProps.xml" Type="http://schemas.openxmlformats.org/officeDocument/2006/relationships/viewProps"/><Relationship Id="rId8" Target="theme/theme1.xml" Type="http://schemas.openxmlformats.org/officeDocument/2006/relationships/theme"/><Relationship Id="rId9" Target="tableStyles.xml" Type="http://schemas.openxmlformats.org/officeDocument/2006/relationships/tableStyles"/></Relationships>
</file>

<file path=ppt/charts/_rels/chart1.xml.rels><?xml version="1.0" encoding="UTF-8" standalone="no"?><Relationships xmlns="http://schemas.openxmlformats.org/package/2006/relationships"><Relationship Id="rId1" Target="style1.xml" Type="http://schemas.microsoft.com/office/2011/relationships/chartStyle"/><Relationship Id="rId2" Target="colors1.xml" Type="http://schemas.microsoft.com/office/2011/relationships/chartColorStyle"/><Relationship Id="rId3" Target="../embeddings/Microsoft_Excel_Worksheet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style2.xml" Type="http://schemas.microsoft.com/office/2011/relationships/chartStyle"/><Relationship Id="rId2" Target="colors2.xml" Type="http://schemas.microsoft.com/office/2011/relationships/chartColorStyle"/><Relationship Id="rId3" Target="../embeddings/Microsoft_Excel_Worksheet1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style3.xml" Type="http://schemas.microsoft.com/office/2011/relationships/chartStyle"/><Relationship Id="rId2" Target="colors3.xml" Type="http://schemas.microsoft.com/office/2011/relationships/chartColorStyle"/><Relationship Id="rId3" Target="../embeddings/Microsoft_Excel_Worksheet2.xlsx" Type="http://schemas.openxmlformats.org/officeDocument/2006/relationships/package"/></Relationships>
</file>

<file path=ppt/charts/_rels/chart4.xml.rels><?xml version="1.0" encoding="UTF-8" standalone="no"?><Relationships xmlns="http://schemas.openxmlformats.org/package/2006/relationships"><Relationship Id="rId1" Target="style4.xml" Type="http://schemas.microsoft.com/office/2011/relationships/chartStyle"/><Relationship Id="rId2" Target="colors4.xml" Type="http://schemas.microsoft.com/office/2011/relationships/chartColorStyle"/><Relationship Id="rId3" Target="../embeddings/Microsoft_Excel_Worksheet3.xlsx" Type="http://schemas.openxmlformats.org/officeDocument/2006/relationships/package"/></Relationships>
</file>

<file path=ppt/charts/_rels/chart5.xml.rels><?xml version="1.0" encoding="UTF-8" standalone="no"?><Relationships xmlns="http://schemas.openxmlformats.org/package/2006/relationships"><Relationship Id="rId1" Target="style5.xml" Type="http://schemas.microsoft.com/office/2011/relationships/chartStyle"/><Relationship Id="rId2" Target="colors5.xml" Type="http://schemas.microsoft.com/office/2011/relationships/chartColorStyle"/><Relationship Id="rId3" Target="../embeddings/Microsoft_Excel_Worksheet4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Asset</a:t>
            </a:r>
            <a:r>
              <a:rPr lang="en-US" baseline="0" dirty="0"/>
              <a:t> Allocation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Fixed Income</c:v>
                </c:pt>
                <c:pt idx="1">
                  <c:v>Equity</c:v>
                </c:pt>
                <c:pt idx="2">
                  <c:v>Real Estate</c:v>
                </c:pt>
                <c:pt idx="3">
                  <c:v>Other Assets</c:v>
                </c:pt>
                <c:pt idx="4">
                  <c:v>Debt</c:v>
                </c:pt>
                <c:pt idx="5">
                  <c:v>Cash and Equivalents</c:v>
                </c:pt>
                <c:pt idx="6">
                  <c:v>Offshore Investments</c:v>
                </c:pt>
                <c:pt idx="7">
                  <c:v>Aggressive Hybrid Funds</c:v>
                </c:pt>
              </c:strCache>
            </c:strRef>
          </c:cat>
          <c:val>
            <c:numRef>
              <c:f>Sheet1!$B$1:$B$8</c:f>
              <c:numCache>
                <c:ptCount val="8"/>
                <c:pt idx="0">
                  <c:v>49.29</c:v>
                </c:pt>
                <c:pt idx="1">
                  <c:v>21.9</c:v>
                </c:pt>
                <c:pt idx="2">
                  <c:v>16.35</c:v>
                </c:pt>
                <c:pt idx="3">
                  <c:v>4.84</c:v>
                </c:pt>
                <c:pt idx="4">
                  <c:v>3.1</c:v>
                </c:pt>
                <c:pt idx="5">
                  <c:v>2.36</c:v>
                </c:pt>
                <c:pt idx="6">
                  <c:v>2.16</c:v>
                </c:pt>
                <c:pt idx="7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2-4E48-A1B5-25C9C3E34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422112"/>
        <c:axId val="247260559"/>
      </c:barChart>
      <c:catAx>
        <c:axId val="1613422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260559"/>
        <c:crosses val="autoZero"/>
        <c:auto val="1"/>
        <c:lblAlgn val="ctr"/>
        <c:lblOffset val="100"/>
        <c:noMultiLvlLbl val="0"/>
      </c:catAx>
      <c:valAx>
        <c:axId val="247260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342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AMC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Sheet1!$A$1:$A$5</c:f>
              <c:strCache>
                <c:ptCount val="5"/>
                <c:pt idx="0">
                  <c:v>Aditya Birla Sunlife Asset Management Company Ltd.</c:v>
                </c:pt>
                <c:pt idx="1">
                  <c:v>Sample sp</c:v>
                </c:pt>
                <c:pt idx="2">
                  <c:v>Kotak Mahindra Asset Management Company Ltd.</c:v>
                </c:pt>
                <c:pt idx="3">
                  <c:v>SBI Funds Management Pvt Ltd.</c:v>
                </c:pt>
                <c:pt idx="4">
                  <c:v>HDFC Asset Management Company Ltd.</c:v>
                </c:pt>
              </c:strCache>
            </c:strRef>
          </c:cat>
          <c:val>
            <c:numRef>
              <c:f>Sheet1!$B$1:$B$5</c:f>
              <c:numCache>
                <c:ptCount val="5"/>
                <c:pt idx="0">
                  <c:v>39.6</c:v>
                </c:pt>
                <c:pt idx="1">
                  <c:v>14.55</c:v>
                </c:pt>
                <c:pt idx="2">
                  <c:v>7.95</c:v>
                </c:pt>
                <c:pt idx="3">
                  <c:v>7.81</c:v>
                </c:pt>
                <c:pt idx="4">
                  <c:v>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7-D648-A368-8DF1E8FB1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6112624"/>
        <c:axId val="546128288"/>
        <c:axId val="0"/>
      </c:bar3DChart>
      <c:catAx>
        <c:axId val="54611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28288"/>
        <c:crosses val="autoZero"/>
        <c:auto val="1"/>
        <c:lblAlgn val="ctr"/>
        <c:lblOffset val="100"/>
        <c:noMultiLvlLbl val="0"/>
      </c:catAx>
      <c:valAx>
        <c:axId val="546128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1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Allocation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Fixed Income</c:v>
                </c:pt>
                <c:pt idx="1">
                  <c:v>Offshore Investments</c:v>
                </c:pt>
                <c:pt idx="2">
                  <c:v>Commodities</c:v>
                </c:pt>
                <c:pt idx="3">
                  <c:v>Alternate Assets</c:v>
                </c:pt>
                <c:pt idx="4">
                  <c:v>Equity</c:v>
                </c:pt>
                <c:pt idx="5">
                  <c:v>Hybrid</c:v>
                </c:pt>
              </c:strCache>
            </c:strRef>
          </c:cat>
          <c:val>
            <c:numRef>
              <c:f>Sheet1!$B$1:$B$6</c:f>
              <c:numCache>
                <c:ptCount val="6"/>
                <c:pt idx="0">
                  <c:v>95.0</c:v>
                </c:pt>
                <c:pt idx="1">
                  <c:v>40.0</c:v>
                </c:pt>
                <c:pt idx="2">
                  <c:v>19.0</c:v>
                </c:pt>
                <c:pt idx="3">
                  <c:v>7.0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3-E646-A741-139C1EADB8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Fixed Income</c:v>
                </c:pt>
                <c:pt idx="1">
                  <c:v>Offshore Investments</c:v>
                </c:pt>
                <c:pt idx="2">
                  <c:v>Commodities</c:v>
                </c:pt>
                <c:pt idx="3">
                  <c:v>Alternate Assets</c:v>
                </c:pt>
                <c:pt idx="4">
                  <c:v>Equity</c:v>
                </c:pt>
                <c:pt idx="5">
                  <c:v>Hybrid</c:v>
                </c:pt>
              </c:strCache>
            </c:strRef>
          </c:cat>
          <c:val>
            <c:numRef>
              <c:f>Sheet1!$C$1:$C$6</c:f>
              <c:numCache>
                <c:ptCount val="6"/>
                <c:pt idx="0">
                  <c:v>83.0</c:v>
                </c:pt>
                <c:pt idx="1">
                  <c:v>30.0</c:v>
                </c:pt>
                <c:pt idx="2">
                  <c:v>12.0</c:v>
                </c:pt>
                <c:pt idx="3">
                  <c:v>2.0</c:v>
                </c:pt>
                <c:pt idx="4">
                  <c:v>0.92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3-E646-A741-139C1EADB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157840"/>
        <c:axId val="171159552"/>
      </c:barChart>
      <c:catAx>
        <c:axId val="17115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59552"/>
        <c:crosses val="autoZero"/>
        <c:auto val="1"/>
        <c:lblAlgn val="ctr"/>
        <c:lblOffset val="100"/>
        <c:noMultiLvlLbl val="0"/>
      </c:catAx>
      <c:valAx>
        <c:axId val="171159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5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Category-wise</a:t>
            </a:r>
            <a:r>
              <a:rPr lang="en-US" baseline="0" dirty="0"/>
              <a:t> Allocation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Sheet1!$A$1:$A$4</c:f>
              <c:strCache>
                <c:ptCount val="4"/>
                <c:pt idx="0">
                  <c:v>Direct Equity</c:v>
                </c:pt>
                <c:pt idx="1">
                  <c:v>AIF</c:v>
                </c:pt>
                <c:pt idx="2">
                  <c:v>Mutual Fund</c:v>
                </c:pt>
                <c:pt idx="3">
                  <c:v>Bonds and Debentures</c:v>
                </c:pt>
              </c:strCache>
            </c:strRef>
          </c:cat>
          <c:val>
            <c:numRef>
              <c:f>Sheet1!$B$1:$B$4</c:f>
              <c:numCache>
                <c:ptCount val="4"/>
                <c:pt idx="0">
                  <c:v>13.7</c:v>
                </c:pt>
                <c:pt idx="1">
                  <c:v>19.05</c:v>
                </c:pt>
                <c:pt idx="2">
                  <c:v>34.0</c:v>
                </c:pt>
                <c:pt idx="3">
                  <c:v>33.25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3-A24B-8A3E-63FDA9B0A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518176"/>
        <c:axId val="171519888"/>
      </c:barChart>
      <c:catAx>
        <c:axId val="17151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19888"/>
        <c:crosses val="autoZero"/>
        <c:auto val="1"/>
        <c:lblAlgn val="ctr"/>
        <c:lblOffset val="100"/>
        <c:noMultiLvlLbl val="0"/>
      </c:catAx>
      <c:valAx>
        <c:axId val="17151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1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Allocation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Allocation Percentage</c:v>
                </c:pt>
              </c:strCache>
            </c:strRef>
          </c:tx>
          <c:spPr>
            <a:ln w="50800" cap="rnd" cmpd="sng">
              <a:solidFill>
                <a:schemeClr val="l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0800" cap="rnd" cmpd="sng">
                <a:solidFill>
                  <a:schemeClr val="lt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Sheet1!$A$1:$A$8</c:f>
              <c:strCache>
                <c:ptCount val="8"/>
                <c:pt idx="0">
                  <c:v>Structured Product</c:v>
                </c:pt>
                <c:pt idx="1">
                  <c:v>Discretionary Strategy</c:v>
                </c:pt>
                <c:pt idx="2">
                  <c:v>Offshore Investment MF</c:v>
                </c:pt>
                <c:pt idx="3">
                  <c:v>Bonds/Debentures</c:v>
                </c:pt>
                <c:pt idx="4">
                  <c:v>PE/VC Funds</c:v>
                </c:pt>
                <c:pt idx="5">
                  <c:v>Hybrid MF</c:v>
                </c:pt>
                <c:pt idx="6">
                  <c:v>REITs/InvITs</c:v>
                </c:pt>
                <c:pt idx="7">
                  <c:v>Unlisted Equity</c:v>
                </c:pt>
              </c:strCache>
            </c:strRef>
          </c:cat>
          <c:val>
            <c:numRef>
              <c:f>Sheet1!$B$1:$B$8</c:f>
              <c:numCache>
                <c:ptCount val="8"/>
                <c:pt idx="0">
                  <c:v>95.0</c:v>
                </c:pt>
                <c:pt idx="1">
                  <c:v>40.0</c:v>
                </c:pt>
                <c:pt idx="2">
                  <c:v>15.0</c:v>
                </c:pt>
                <c:pt idx="3">
                  <c:v>5.0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9-B744-9BF9-7BAC674034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2C8C-4573-291C-D278-3A9BDFED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056F-7A1D-811B-25A2-76E162914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A610-BD9D-4391-A18C-594D78F6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EDF1-1F67-717F-37EF-2616213C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551E-1A16-DE7E-5FDE-6CDD2B7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567F-1F7A-AA7F-CAF5-0E35B7F6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89D73-587F-29C5-2DC1-6AFE469A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B79A-44C9-6062-75E2-06EB2326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9C38-56E4-5902-E78D-6A49DC7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5847-E7CF-7988-19DE-2AF56CA1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A66E-CDFB-E10A-B56C-ADDA4BDE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9A20-347E-EE91-F1CD-1876267A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70DD-37F2-57B3-1A22-F8EC515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726F-F192-56E9-012C-CC45A49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6970-A326-0515-494C-7365358C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C9D-C160-E5DA-C6AA-C2C24643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67B2-4139-0633-ACC3-0F6E1F31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30AF-E252-5D3D-41D6-B71F3E8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C418-4544-72A2-748C-CC543D3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AABA-084B-EC5A-AEB6-96A806B7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6CED-7136-B167-E307-F36EA003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1DD2-FBC1-2667-CC38-BFAC6444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30FC-3672-6996-3A1E-E0C3305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B6A3-6FFE-80E8-F445-FCE570D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4F25-AF80-2F1A-381F-B2FFE819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9A91-4CC2-B464-7FEB-5DDAE7B2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FFCF-C360-6080-865E-9E9FD205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BD2C0-F686-24FA-B370-A0CC8AFA5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22D5-1108-8E0C-F7D0-4F9AF366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B12D-542E-ADA4-A401-91348F3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A035-4623-13B2-FF90-82AF9CC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E9A3-1900-3C83-F8FA-18B09FC2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39E-6D62-68D3-4987-80B1A6ED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8472-EF98-793A-26EC-35FAFA8D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DD70-16B2-DB01-24F2-26D084A96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EABFD-3FC5-1D6E-1E61-2EC91FE4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BA4EA-B7AB-F889-51CB-2862C1E4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F28CC-F93A-1900-8154-C76E4DA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0C0A2-6CF0-3FA4-B017-7E83F4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3D20-55A3-3E06-B272-505308C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C0B75-00F3-DD5F-E13D-B75B05A0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08C4-3F11-2153-C786-4E398C2C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B185-238B-6BCC-C8B9-3EFE5C7C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A7B8E-338E-33F8-A8C8-9004029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80421-A6C2-1FBA-3527-06572F0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C091-C8C2-C62D-F48D-7BE1BF0D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094F-974B-10E0-797D-A1390D6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BC9F-8AC6-D1BC-91E8-C4E27B7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76AF-4009-7C35-5392-D54DC96A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6F80-470C-BAE6-2950-1BA72F3E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79E6-EC5F-7AA0-A12A-8EFC9C8F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D08E-2448-110A-3746-567A490A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DD4-062A-5DA0-64F4-F4424FB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EC472-D561-D696-83B0-663B8D13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CAA6-1122-DC50-9B01-631C58A92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9288-0050-9286-0101-2ED187A8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F67F-F645-5B56-69D0-C478A4E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3F96-BADD-A9F9-E1CB-3E5667A2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11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F17C1-A6BA-FFA9-2174-1E0ED5EB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60E5-8F77-698E-FCB6-69B51D80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F182-FCB0-38AD-2622-280387BA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462C-1D32-FB11-07EB-EB2F3AFB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6608-AC6D-A80F-D1A6-803FA61A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1.xml" Type="http://schemas.openxmlformats.org/officeDocument/2006/relationships/char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2.xml" Type="http://schemas.openxmlformats.org/officeDocument/2006/relationships/char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3.xml" Type="http://schemas.openxmlformats.org/officeDocument/2006/relationships/chart"/><Relationship Id="rId3" Target="../charts/chart4.xml" Type="http://schemas.openxmlformats.org/officeDocument/2006/relationships/char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5.xml" Type="http://schemas.openxmlformats.org/officeDocument/2006/relationships/char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98FCA3-6793-10FD-0983-5D2E255BD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59795"/>
              </p:ext>
            </p:extLst>
          </p:nvPr>
        </p:nvGraphicFramePr>
        <p:xfrm>
          <a:off x="2072640" y="1252462"/>
          <a:ext cx="7085874" cy="43530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12007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5FF139-C0F1-39B0-CEF0-BA5E32B5F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416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97296409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BB7FE4-0CE8-0836-FB73-20114D749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601027"/>
              </p:ext>
            </p:extLst>
          </p:nvPr>
        </p:nvGraphicFramePr>
        <p:xfrm>
          <a:off x="260350" y="719666"/>
          <a:ext cx="5835650" cy="541866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AFD61-D482-0C51-EB59-D2E27B9F9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713956"/>
              </p:ext>
            </p:extLst>
          </p:nvPr>
        </p:nvGraphicFramePr>
        <p:xfrm>
          <a:off x="6526212" y="462491"/>
          <a:ext cx="5405438" cy="4881033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73910004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D84118-104E-FE9B-6A3C-11D2F116A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6613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5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2024-02-23T09:29:50Z</dcterms:created>
  <dc:creator>Shashwat Singh</dc:creator>
  <cp:lastModifiedBy>Shashwat Singh</cp:lastModifiedBy>
  <dcterms:modified xsi:type="dcterms:W3CDTF">2024-02-24T19:07:34Z</dcterms:modified>
  <cp:revision>10</cp:revision>
  <dc:title>PowerPoint Presentation</dc:title>
</cp:coreProperties>
</file>