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D862"/>
    <a:srgbClr val="A6FC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73" d="100"/>
          <a:sy n="73"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55916C-E267-42C0-B975-FB633518B8D0}"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385027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5916C-E267-42C0-B975-FB633518B8D0}"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88106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5916C-E267-42C0-B975-FB633518B8D0}"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6192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5916C-E267-42C0-B975-FB633518B8D0}"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237237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55916C-E267-42C0-B975-FB633518B8D0}" type="datetimeFigureOut">
              <a:rPr lang="en-US" smtClean="0"/>
              <a:t>08-Dec-20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385017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55916C-E267-42C0-B975-FB633518B8D0}" type="datetimeFigureOut">
              <a:rPr lang="en-US" smtClean="0"/>
              <a:t>08-Dec-20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221726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55916C-E267-42C0-B975-FB633518B8D0}" type="datetimeFigureOut">
              <a:rPr lang="en-US" smtClean="0"/>
              <a:t>08-Dec-20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71358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55916C-E267-42C0-B975-FB633518B8D0}" type="datetimeFigureOut">
              <a:rPr lang="en-US" smtClean="0"/>
              <a:t>08-Dec-20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8013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5916C-E267-42C0-B975-FB633518B8D0}" type="datetimeFigureOut">
              <a:rPr lang="en-US" smtClean="0"/>
              <a:t>08-Dec-20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122740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5916C-E267-42C0-B975-FB633518B8D0}" type="datetimeFigureOut">
              <a:rPr lang="en-US" smtClean="0"/>
              <a:t>08-Dec-20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356148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5916C-E267-42C0-B975-FB633518B8D0}" type="datetimeFigureOut">
              <a:rPr lang="en-US" smtClean="0"/>
              <a:t>08-Dec-20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FA646-D4DB-4001-AE9E-7BDE33CC8BEB}" type="slidenum">
              <a:rPr lang="en-US" smtClean="0"/>
              <a:t>‹#›</a:t>
            </a:fld>
            <a:endParaRPr lang="en-US"/>
          </a:p>
        </p:txBody>
      </p:sp>
    </p:spTree>
    <p:extLst>
      <p:ext uri="{BB962C8B-B14F-4D97-AF65-F5344CB8AC3E}">
        <p14:creationId xmlns:p14="http://schemas.microsoft.com/office/powerpoint/2010/main" val="105350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5916C-E267-42C0-B975-FB633518B8D0}" type="datetimeFigureOut">
              <a:rPr lang="en-US" smtClean="0"/>
              <a:t>08-Dec-20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FA646-D4DB-4001-AE9E-7BDE33CC8BEB}" type="slidenum">
              <a:rPr lang="en-US" smtClean="0"/>
              <a:t>‹#›</a:t>
            </a:fld>
            <a:endParaRPr lang="en-US"/>
          </a:p>
        </p:txBody>
      </p:sp>
    </p:spTree>
    <p:extLst>
      <p:ext uri="{BB962C8B-B14F-4D97-AF65-F5344CB8AC3E}">
        <p14:creationId xmlns:p14="http://schemas.microsoft.com/office/powerpoint/2010/main" val="1176080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555" y="714473"/>
            <a:ext cx="6504335" cy="6096151"/>
          </a:xfrm>
          <a:prstGeom prst="rect">
            <a:avLst/>
          </a:prstGeom>
        </p:spPr>
      </p:pic>
      <p:sp>
        <p:nvSpPr>
          <p:cNvPr id="3" name="TextBox 2"/>
          <p:cNvSpPr txBox="1"/>
          <p:nvPr/>
        </p:nvSpPr>
        <p:spPr>
          <a:xfrm>
            <a:off x="796833" y="205434"/>
            <a:ext cx="7260257" cy="461665"/>
          </a:xfrm>
          <a:prstGeom prst="rect">
            <a:avLst/>
          </a:prstGeom>
          <a:noFill/>
        </p:spPr>
        <p:txBody>
          <a:bodyPr wrap="none" rtlCol="0">
            <a:spAutoFit/>
          </a:bodyPr>
          <a:lstStyle/>
          <a:p>
            <a:r>
              <a:rPr lang="en-US" sz="2400" b="1" u="sng" dirty="0" smtClean="0"/>
              <a:t>Part 1. Conceptual Business Model – Insurance Industry</a:t>
            </a:r>
            <a:endParaRPr lang="en-US" sz="2400" u="sng" dirty="0"/>
          </a:p>
        </p:txBody>
      </p:sp>
      <p:grpSp>
        <p:nvGrpSpPr>
          <p:cNvPr id="7" name="Group 6"/>
          <p:cNvGrpSpPr/>
          <p:nvPr/>
        </p:nvGrpSpPr>
        <p:grpSpPr>
          <a:xfrm>
            <a:off x="5669281" y="3129228"/>
            <a:ext cx="2307101" cy="2751067"/>
            <a:chOff x="5669281" y="3129228"/>
            <a:chExt cx="2307101" cy="2751067"/>
          </a:xfrm>
        </p:grpSpPr>
        <p:sp>
          <p:nvSpPr>
            <p:cNvPr id="5" name="Oval 4"/>
            <p:cNvSpPr/>
            <p:nvPr/>
          </p:nvSpPr>
          <p:spPr>
            <a:xfrm>
              <a:off x="5669281" y="3129228"/>
              <a:ext cx="2307101" cy="2751067"/>
            </a:xfrm>
            <a:prstGeom prst="ellipse">
              <a:avLst/>
            </a:prstGeom>
            <a:solidFill>
              <a:srgbClr val="00B050">
                <a:alpha val="21176"/>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 name="TextBox 5"/>
            <p:cNvSpPr txBox="1"/>
            <p:nvPr/>
          </p:nvSpPr>
          <p:spPr>
            <a:xfrm>
              <a:off x="7044047" y="4181595"/>
              <a:ext cx="787791" cy="646331"/>
            </a:xfrm>
            <a:prstGeom prst="rect">
              <a:avLst/>
            </a:prstGeom>
            <a:noFill/>
          </p:spPr>
          <p:txBody>
            <a:bodyPr wrap="square" rtlCol="0">
              <a:spAutoFit/>
            </a:bodyPr>
            <a:lstStyle/>
            <a:p>
              <a:r>
                <a:rPr lang="en-US" b="1" dirty="0"/>
                <a:t>Policy Types</a:t>
              </a:r>
            </a:p>
          </p:txBody>
        </p:sp>
      </p:grpSp>
      <p:grpSp>
        <p:nvGrpSpPr>
          <p:cNvPr id="17" name="Group 16"/>
          <p:cNvGrpSpPr/>
          <p:nvPr/>
        </p:nvGrpSpPr>
        <p:grpSpPr>
          <a:xfrm>
            <a:off x="8187066" y="862762"/>
            <a:ext cx="2383570" cy="2420561"/>
            <a:chOff x="8187066" y="862762"/>
            <a:chExt cx="2383570" cy="2420561"/>
          </a:xfrm>
        </p:grpSpPr>
        <p:grpSp>
          <p:nvGrpSpPr>
            <p:cNvPr id="2" name="Group 1"/>
            <p:cNvGrpSpPr/>
            <p:nvPr/>
          </p:nvGrpSpPr>
          <p:grpSpPr>
            <a:xfrm>
              <a:off x="8187066" y="1232428"/>
              <a:ext cx="2383570" cy="2050895"/>
              <a:chOff x="9049214" y="931982"/>
              <a:chExt cx="2383570" cy="2050895"/>
            </a:xfrm>
          </p:grpSpPr>
          <p:pic>
            <p:nvPicPr>
              <p:cNvPr id="9" name="Picture 8"/>
              <p:cNvPicPr>
                <a:picLocks noChangeAspect="1"/>
              </p:cNvPicPr>
              <p:nvPr/>
            </p:nvPicPr>
            <p:blipFill>
              <a:blip r:embed="rId3"/>
              <a:stretch>
                <a:fillRect/>
              </a:stretch>
            </p:blipFill>
            <p:spPr>
              <a:xfrm rot="10800000">
                <a:off x="9066932" y="1474245"/>
                <a:ext cx="860157" cy="451854"/>
              </a:xfrm>
              <a:prstGeom prst="rect">
                <a:avLst/>
              </a:prstGeom>
            </p:spPr>
          </p:pic>
          <p:pic>
            <p:nvPicPr>
              <p:cNvPr id="10" name="Picture 9"/>
              <p:cNvPicPr>
                <a:picLocks noChangeAspect="1"/>
              </p:cNvPicPr>
              <p:nvPr/>
            </p:nvPicPr>
            <p:blipFill rotWithShape="1">
              <a:blip r:embed="rId4"/>
              <a:srcRect l="4778" b="2300"/>
              <a:stretch/>
            </p:blipFill>
            <p:spPr>
              <a:xfrm>
                <a:off x="9074726" y="931982"/>
                <a:ext cx="839329" cy="446039"/>
              </a:xfrm>
              <a:prstGeom prst="rect">
                <a:avLst/>
              </a:prstGeom>
            </p:spPr>
          </p:pic>
          <p:pic>
            <p:nvPicPr>
              <p:cNvPr id="11" name="Picture 10"/>
              <p:cNvPicPr>
                <a:picLocks noChangeAspect="1"/>
              </p:cNvPicPr>
              <p:nvPr/>
            </p:nvPicPr>
            <p:blipFill rotWithShape="1">
              <a:blip r:embed="rId5"/>
              <a:srcRect l="6246"/>
              <a:stretch/>
            </p:blipFill>
            <p:spPr>
              <a:xfrm>
                <a:off x="9062251" y="1954391"/>
                <a:ext cx="851803" cy="499705"/>
              </a:xfrm>
              <a:prstGeom prst="rect">
                <a:avLst/>
              </a:prstGeom>
            </p:spPr>
          </p:pic>
          <p:pic>
            <p:nvPicPr>
              <p:cNvPr id="12" name="Picture 11"/>
              <p:cNvPicPr>
                <a:picLocks noChangeAspect="1"/>
              </p:cNvPicPr>
              <p:nvPr/>
            </p:nvPicPr>
            <p:blipFill rotWithShape="1">
              <a:blip r:embed="rId6"/>
              <a:srcRect r="3044"/>
              <a:stretch/>
            </p:blipFill>
            <p:spPr>
              <a:xfrm rot="10800000">
                <a:off x="9049214" y="2549364"/>
                <a:ext cx="877875" cy="433513"/>
              </a:xfrm>
              <a:prstGeom prst="rect">
                <a:avLst/>
              </a:prstGeom>
            </p:spPr>
          </p:pic>
          <p:sp>
            <p:nvSpPr>
              <p:cNvPr id="13" name="TextBox 12"/>
              <p:cNvSpPr txBox="1"/>
              <p:nvPr/>
            </p:nvSpPr>
            <p:spPr>
              <a:xfrm>
                <a:off x="10149804" y="991402"/>
                <a:ext cx="1173335" cy="338554"/>
              </a:xfrm>
              <a:prstGeom prst="rect">
                <a:avLst/>
              </a:prstGeom>
              <a:noFill/>
            </p:spPr>
            <p:txBody>
              <a:bodyPr wrap="none" rtlCol="0">
                <a:spAutoFit/>
              </a:bodyPr>
              <a:lstStyle/>
              <a:p>
                <a:r>
                  <a:rPr lang="en-US" sz="1600" dirty="0" smtClean="0"/>
                  <a:t>Zero to One</a:t>
                </a:r>
                <a:endParaRPr lang="en-US" sz="1600" dirty="0"/>
              </a:p>
            </p:txBody>
          </p:sp>
          <p:sp>
            <p:nvSpPr>
              <p:cNvPr id="14" name="TextBox 13"/>
              <p:cNvSpPr txBox="1"/>
              <p:nvPr/>
            </p:nvSpPr>
            <p:spPr>
              <a:xfrm>
                <a:off x="10136595" y="1494941"/>
                <a:ext cx="1296189" cy="338554"/>
              </a:xfrm>
              <a:prstGeom prst="rect">
                <a:avLst/>
              </a:prstGeom>
              <a:noFill/>
            </p:spPr>
            <p:txBody>
              <a:bodyPr wrap="none" rtlCol="0">
                <a:spAutoFit/>
              </a:bodyPr>
              <a:lstStyle/>
              <a:p>
                <a:r>
                  <a:rPr lang="en-US" sz="1600" dirty="0" smtClean="0"/>
                  <a:t>Zero to Many</a:t>
                </a:r>
                <a:endParaRPr lang="en-US" sz="1600" dirty="0"/>
              </a:p>
            </p:txBody>
          </p:sp>
          <p:sp>
            <p:nvSpPr>
              <p:cNvPr id="15" name="TextBox 14"/>
              <p:cNvSpPr txBox="1"/>
              <p:nvPr/>
            </p:nvSpPr>
            <p:spPr>
              <a:xfrm>
                <a:off x="10149804" y="2045892"/>
                <a:ext cx="1146083" cy="338554"/>
              </a:xfrm>
              <a:prstGeom prst="rect">
                <a:avLst/>
              </a:prstGeom>
              <a:noFill/>
            </p:spPr>
            <p:txBody>
              <a:bodyPr wrap="none" rtlCol="0">
                <a:spAutoFit/>
              </a:bodyPr>
              <a:lstStyle/>
              <a:p>
                <a:r>
                  <a:rPr lang="en-US" sz="1600" dirty="0" smtClean="0"/>
                  <a:t>One to One</a:t>
                </a:r>
                <a:endParaRPr lang="en-US" sz="1600" dirty="0"/>
              </a:p>
            </p:txBody>
          </p:sp>
          <p:sp>
            <p:nvSpPr>
              <p:cNvPr id="16" name="TextBox 15"/>
              <p:cNvSpPr txBox="1"/>
              <p:nvPr/>
            </p:nvSpPr>
            <p:spPr>
              <a:xfrm>
                <a:off x="10149804" y="2596843"/>
                <a:ext cx="1268937" cy="338554"/>
              </a:xfrm>
              <a:prstGeom prst="rect">
                <a:avLst/>
              </a:prstGeom>
              <a:noFill/>
            </p:spPr>
            <p:txBody>
              <a:bodyPr wrap="none" rtlCol="0">
                <a:spAutoFit/>
              </a:bodyPr>
              <a:lstStyle/>
              <a:p>
                <a:r>
                  <a:rPr lang="en-US" sz="1600" dirty="0" smtClean="0"/>
                  <a:t>One to Many</a:t>
                </a:r>
                <a:endParaRPr lang="en-US" sz="1600" dirty="0"/>
              </a:p>
            </p:txBody>
          </p:sp>
        </p:grpSp>
        <p:sp>
          <p:nvSpPr>
            <p:cNvPr id="8" name="TextBox 7"/>
            <p:cNvSpPr txBox="1"/>
            <p:nvPr/>
          </p:nvSpPr>
          <p:spPr>
            <a:xfrm>
              <a:off x="9287656" y="862762"/>
              <a:ext cx="1140953" cy="338554"/>
            </a:xfrm>
            <a:prstGeom prst="rect">
              <a:avLst/>
            </a:prstGeom>
            <a:noFill/>
          </p:spPr>
          <p:txBody>
            <a:bodyPr wrap="none" rtlCol="0">
              <a:spAutoFit/>
            </a:bodyPr>
            <a:lstStyle/>
            <a:p>
              <a:r>
                <a:rPr lang="en-US" sz="1600" u="sng" dirty="0" smtClean="0"/>
                <a:t>Min to Max</a:t>
              </a:r>
              <a:endParaRPr lang="en-US" sz="1600" u="sng" dirty="0"/>
            </a:p>
          </p:txBody>
        </p:sp>
      </p:grpSp>
      <p:sp>
        <p:nvSpPr>
          <p:cNvPr id="18" name="TextBox 17"/>
          <p:cNvSpPr txBox="1"/>
          <p:nvPr/>
        </p:nvSpPr>
        <p:spPr>
          <a:xfrm>
            <a:off x="8279570" y="4046671"/>
            <a:ext cx="3547472" cy="1569660"/>
          </a:xfrm>
          <a:prstGeom prst="rect">
            <a:avLst/>
          </a:prstGeom>
          <a:noFill/>
        </p:spPr>
        <p:txBody>
          <a:bodyPr wrap="square" rtlCol="0">
            <a:spAutoFit/>
          </a:bodyPr>
          <a:lstStyle/>
          <a:p>
            <a:r>
              <a:rPr lang="en-US" sz="1600" dirty="0" smtClean="0"/>
              <a:t>The relationship between concepts are based on the max value between the two. For e.g., </a:t>
            </a:r>
          </a:p>
          <a:p>
            <a:pPr marL="285750" indent="-285750">
              <a:buFont typeface="Arial" panose="020B0604020202020204" pitchFamily="34" charset="0"/>
              <a:buChar char="•"/>
            </a:pPr>
            <a:r>
              <a:rPr lang="en-US" sz="1600" dirty="0" smtClean="0"/>
              <a:t>Product to Policy is Many to Many</a:t>
            </a:r>
          </a:p>
          <a:p>
            <a:pPr marL="285750" indent="-285750">
              <a:buFont typeface="Arial" panose="020B0604020202020204" pitchFamily="34" charset="0"/>
              <a:buChar char="•"/>
            </a:pPr>
            <a:r>
              <a:rPr lang="en-US" sz="1600" dirty="0" smtClean="0"/>
              <a:t>Customer to Policy is One to Many</a:t>
            </a:r>
          </a:p>
          <a:p>
            <a:pPr marL="285750" indent="-285750">
              <a:buFont typeface="Arial" panose="020B0604020202020204" pitchFamily="34" charset="0"/>
              <a:buChar char="•"/>
            </a:pPr>
            <a:r>
              <a:rPr lang="en-US" sz="1600" dirty="0" smtClean="0"/>
              <a:t>Billing to Payment is One to One</a:t>
            </a:r>
            <a:endParaRPr lang="en-US" sz="1600" dirty="0"/>
          </a:p>
        </p:txBody>
      </p:sp>
    </p:spTree>
    <p:extLst>
      <p:ext uri="{BB962C8B-B14F-4D97-AF65-F5344CB8AC3E}">
        <p14:creationId xmlns:p14="http://schemas.microsoft.com/office/powerpoint/2010/main" val="349627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92497054"/>
              </p:ext>
            </p:extLst>
          </p:nvPr>
        </p:nvGraphicFramePr>
        <p:xfrm>
          <a:off x="4364181" y="1849108"/>
          <a:ext cx="2184400" cy="3571875"/>
        </p:xfrm>
        <a:graphic>
          <a:graphicData uri="http://schemas.openxmlformats.org/drawingml/2006/table">
            <a:tbl>
              <a:tblPr/>
              <a:tblGrid>
                <a:gridCol w="1738023">
                  <a:extLst>
                    <a:ext uri="{9D8B030D-6E8A-4147-A177-3AD203B41FA5}">
                      <a16:colId xmlns:a16="http://schemas.microsoft.com/office/drawing/2014/main" val="20000"/>
                    </a:ext>
                  </a:extLst>
                </a:gridCol>
                <a:gridCol w="446377">
                  <a:extLst>
                    <a:ext uri="{9D8B030D-6E8A-4147-A177-3AD203B41FA5}">
                      <a16:colId xmlns:a16="http://schemas.microsoft.com/office/drawing/2014/main" val="20001"/>
                    </a:ext>
                  </a:extLst>
                </a:gridCol>
              </a:tblGrid>
              <a:tr h="238125">
                <a:tc gridSpan="2">
                  <a:txBody>
                    <a:bodyPr/>
                    <a:lstStyle/>
                    <a:p>
                      <a:pPr algn="ctr" fontAlgn="b"/>
                      <a:r>
                        <a:rPr lang="en-US" sz="1400" b="1" i="0" u="none" strike="noStrike" dirty="0" smtClean="0">
                          <a:solidFill>
                            <a:srgbClr val="000000"/>
                          </a:solidFill>
                          <a:effectLst/>
                          <a:latin typeface="Calibri"/>
                        </a:rPr>
                        <a:t>CUSTOMER</a:t>
                      </a:r>
                      <a:endParaRPr lang="en-US" sz="1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0000"/>
                  </a:ext>
                </a:extLst>
              </a:tr>
              <a:tr h="238125">
                <a:tc>
                  <a:txBody>
                    <a:bodyPr/>
                    <a:lstStyle/>
                    <a:p>
                      <a:pPr algn="l" fontAlgn="b"/>
                      <a:r>
                        <a:rPr lang="en-US" sz="1400" b="0" i="0" u="none" strike="noStrike" dirty="0" smtClean="0">
                          <a:solidFill>
                            <a:srgbClr val="000000"/>
                          </a:solidFill>
                          <a:effectLst/>
                          <a:latin typeface="Calibri"/>
                        </a:rPr>
                        <a:t>CUSTOMER_ID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&lt;PK&gt;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algn="l" fontAlgn="b"/>
                      <a:r>
                        <a:rPr lang="en-US" sz="1400" b="0" i="0" u="none" strike="noStrike" dirty="0" smtClean="0">
                          <a:solidFill>
                            <a:srgbClr val="000000"/>
                          </a:solidFill>
                          <a:effectLst/>
                          <a:latin typeface="Calibri"/>
                        </a:rPr>
                        <a:t>FIRST_NAME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125">
                <a:tc>
                  <a:txBody>
                    <a:bodyPr/>
                    <a:lstStyle/>
                    <a:p>
                      <a:pPr algn="l" fontAlgn="b"/>
                      <a:r>
                        <a:rPr lang="en-US" sz="1400" b="0" i="0" u="none" strike="noStrike" dirty="0" smtClean="0">
                          <a:solidFill>
                            <a:srgbClr val="000000"/>
                          </a:solidFill>
                          <a:effectLst/>
                          <a:latin typeface="Calibri"/>
                        </a:rPr>
                        <a:t>MIDDLE_NAME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125">
                <a:tc>
                  <a:txBody>
                    <a:bodyPr/>
                    <a:lstStyle/>
                    <a:p>
                      <a:pPr algn="l" fontAlgn="b"/>
                      <a:r>
                        <a:rPr lang="en-US" sz="1400" b="0" i="0" u="none" strike="noStrike" dirty="0" smtClean="0">
                          <a:solidFill>
                            <a:srgbClr val="000000"/>
                          </a:solidFill>
                          <a:effectLst/>
                          <a:latin typeface="Calibri"/>
                        </a:rPr>
                        <a:t>LAST_NAME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125">
                <a:tc>
                  <a:txBody>
                    <a:bodyPr/>
                    <a:lstStyle/>
                    <a:p>
                      <a:pPr algn="l" fontAlgn="b"/>
                      <a:r>
                        <a:rPr lang="en-US" sz="1400" b="0" i="0" u="none" strike="noStrike" dirty="0" smtClean="0">
                          <a:solidFill>
                            <a:srgbClr val="000000"/>
                          </a:solidFill>
                          <a:effectLst/>
                          <a:latin typeface="Calibri"/>
                        </a:rPr>
                        <a:t>GENDER</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125">
                <a:tc>
                  <a:txBody>
                    <a:bodyPr/>
                    <a:lstStyle/>
                    <a:p>
                      <a:pPr algn="l" fontAlgn="b"/>
                      <a:r>
                        <a:rPr lang="en-US" sz="1400" b="0" i="0" u="none" strike="noStrike" dirty="0" smtClean="0">
                          <a:solidFill>
                            <a:srgbClr val="000000"/>
                          </a:solidFill>
                          <a:effectLst/>
                          <a:latin typeface="Calibri"/>
                        </a:rPr>
                        <a:t>DATE_OF_BIRTH</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0" i="0" u="none" strike="noStrike" dirty="0" smtClean="0">
                          <a:solidFill>
                            <a:srgbClr val="000000"/>
                          </a:solidFill>
                          <a:effectLst/>
                          <a:latin typeface="Calibri"/>
                        </a:rPr>
                        <a:t>ZIP_CODE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43776"/>
                  </a:ext>
                </a:extLst>
              </a:tr>
              <a:tr h="238125">
                <a:tc>
                  <a:txBody>
                    <a:bodyPr/>
                    <a:lstStyle/>
                    <a:p>
                      <a:pPr algn="l" fontAlgn="b"/>
                      <a:r>
                        <a:rPr lang="en-US" sz="1400" b="0" i="0" u="none" strike="noStrike" dirty="0" smtClean="0">
                          <a:solidFill>
                            <a:srgbClr val="000000"/>
                          </a:solidFill>
                          <a:effectLst/>
                          <a:latin typeface="Calibri"/>
                        </a:rPr>
                        <a:t>POSTAL_ADDRESS</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125">
                <a:tc>
                  <a:txBody>
                    <a:bodyPr/>
                    <a:lstStyle/>
                    <a:p>
                      <a:pPr algn="l" fontAlgn="b"/>
                      <a:r>
                        <a:rPr lang="en-US" sz="1400" b="0" i="0" u="none" strike="noStrike" dirty="0" smtClean="0">
                          <a:solidFill>
                            <a:srgbClr val="000000"/>
                          </a:solidFill>
                          <a:effectLst/>
                          <a:latin typeface="Calibri"/>
                        </a:rPr>
                        <a:t>MARITAL_STATUS</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896691"/>
                  </a:ext>
                </a:extLst>
              </a:tr>
              <a:tr h="238125">
                <a:tc>
                  <a:txBody>
                    <a:bodyPr/>
                    <a:lstStyle/>
                    <a:p>
                      <a:pPr algn="l" fontAlgn="b"/>
                      <a:r>
                        <a:rPr lang="en-US" sz="1400" b="0" i="0" u="none" strike="noStrike" dirty="0" smtClean="0">
                          <a:solidFill>
                            <a:srgbClr val="000000"/>
                          </a:solidFill>
                          <a:effectLst/>
                          <a:latin typeface="Calibri"/>
                        </a:rPr>
                        <a:t>EDUCATION</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725775"/>
                  </a:ext>
                </a:extLst>
              </a:tr>
              <a:tr h="238125">
                <a:tc>
                  <a:txBody>
                    <a:bodyPr/>
                    <a:lstStyle/>
                    <a:p>
                      <a:pPr algn="l" fontAlgn="b"/>
                      <a:r>
                        <a:rPr lang="en-US" sz="1400" b="0" i="0" u="none" strike="noStrike" dirty="0" smtClean="0">
                          <a:solidFill>
                            <a:srgbClr val="000000"/>
                          </a:solidFill>
                          <a:effectLst/>
                          <a:latin typeface="Calibri"/>
                        </a:rPr>
                        <a:t>SOCIAL_SECURITY_NO</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781156"/>
                  </a:ext>
                </a:extLst>
              </a:tr>
              <a:tr h="238125">
                <a:tc>
                  <a:txBody>
                    <a:bodyPr/>
                    <a:lstStyle/>
                    <a:p>
                      <a:pPr algn="l" fontAlgn="b"/>
                      <a:r>
                        <a:rPr lang="en-US" sz="1400" b="0" i="0" u="none" strike="noStrike" dirty="0" smtClean="0">
                          <a:solidFill>
                            <a:srgbClr val="000000"/>
                          </a:solidFill>
                          <a:effectLst/>
                          <a:latin typeface="Calibri"/>
                        </a:rPr>
                        <a:t>CONTACT_NO</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0187007"/>
                  </a:ext>
                </a:extLst>
              </a:tr>
              <a:tr h="238125">
                <a:tc>
                  <a:txBody>
                    <a:bodyPr/>
                    <a:lstStyle/>
                    <a:p>
                      <a:pPr algn="l" fontAlgn="b"/>
                      <a:r>
                        <a:rPr lang="en-US" sz="1400" b="0" i="0" u="none" strike="noStrike" dirty="0" smtClean="0">
                          <a:solidFill>
                            <a:srgbClr val="000000"/>
                          </a:solidFill>
                          <a:effectLst/>
                          <a:latin typeface="Calibri"/>
                        </a:rPr>
                        <a:t>CUST_SCORE_ID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&lt;FK&gt;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212269"/>
                  </a:ext>
                </a:extLst>
              </a:tr>
              <a:tr h="238125">
                <a:tc>
                  <a:txBody>
                    <a:bodyPr/>
                    <a:lstStyle/>
                    <a:p>
                      <a:pPr algn="l" fontAlgn="b"/>
                      <a:r>
                        <a:rPr lang="en-US" sz="1400" b="0" i="0" u="none" strike="noStrike" dirty="0" smtClean="0">
                          <a:solidFill>
                            <a:srgbClr val="000000"/>
                          </a:solidFill>
                          <a:effectLst/>
                          <a:latin typeface="Calibri"/>
                        </a:rPr>
                        <a:t>CLAIMS_HISTORY_ID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&lt;FK&gt;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71617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0231205"/>
              </p:ext>
            </p:extLst>
          </p:nvPr>
        </p:nvGraphicFramePr>
        <p:xfrm>
          <a:off x="7899861" y="930353"/>
          <a:ext cx="2184400" cy="3571875"/>
        </p:xfrm>
        <a:graphic>
          <a:graphicData uri="http://schemas.openxmlformats.org/drawingml/2006/table">
            <a:tbl>
              <a:tblPr/>
              <a:tblGrid>
                <a:gridCol w="1738023">
                  <a:extLst>
                    <a:ext uri="{9D8B030D-6E8A-4147-A177-3AD203B41FA5}">
                      <a16:colId xmlns:a16="http://schemas.microsoft.com/office/drawing/2014/main" val="20000"/>
                    </a:ext>
                  </a:extLst>
                </a:gridCol>
                <a:gridCol w="446377">
                  <a:extLst>
                    <a:ext uri="{9D8B030D-6E8A-4147-A177-3AD203B41FA5}">
                      <a16:colId xmlns:a16="http://schemas.microsoft.com/office/drawing/2014/main" val="20001"/>
                    </a:ext>
                  </a:extLst>
                </a:gridCol>
              </a:tblGrid>
              <a:tr h="238125">
                <a:tc gridSpan="2">
                  <a:txBody>
                    <a:bodyPr/>
                    <a:lstStyle/>
                    <a:p>
                      <a:pPr algn="ctr" fontAlgn="b"/>
                      <a:r>
                        <a:rPr lang="en-US" sz="1400" b="1" i="0" u="none" strike="noStrike" dirty="0" smtClean="0">
                          <a:solidFill>
                            <a:srgbClr val="000000"/>
                          </a:solidFill>
                          <a:effectLst/>
                          <a:latin typeface="Calibri"/>
                        </a:rPr>
                        <a:t>POLICY</a:t>
                      </a:r>
                      <a:endParaRPr lang="en-US" sz="1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0000"/>
                  </a:ext>
                </a:extLst>
              </a:tr>
              <a:tr h="238125">
                <a:tc>
                  <a:txBody>
                    <a:bodyPr/>
                    <a:lstStyle/>
                    <a:p>
                      <a:pPr algn="l" fontAlgn="b"/>
                      <a:r>
                        <a:rPr lang="en-US" sz="1400" b="0" i="0" u="none" strike="noStrike" dirty="0" smtClean="0">
                          <a:solidFill>
                            <a:srgbClr val="000000"/>
                          </a:solidFill>
                          <a:effectLst/>
                          <a:latin typeface="Calibri"/>
                        </a:rPr>
                        <a:t>POLICY_NUMBER</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&lt;PK&gt;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algn="l" fontAlgn="b"/>
                      <a:r>
                        <a:rPr lang="en-US" sz="1400" b="0" i="0" u="none" strike="noStrike" dirty="0" smtClean="0">
                          <a:solidFill>
                            <a:srgbClr val="000000"/>
                          </a:solidFill>
                          <a:effectLst/>
                          <a:latin typeface="Calibri"/>
                        </a:rPr>
                        <a:t>CUSTOMER_ID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Calibri"/>
                        </a:rPr>
                        <a:t>&lt;FK&gt;</a:t>
                      </a:r>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125">
                <a:tc>
                  <a:txBody>
                    <a:bodyPr/>
                    <a:lstStyle/>
                    <a:p>
                      <a:pPr algn="l" fontAlgn="b"/>
                      <a:r>
                        <a:rPr lang="en-US" sz="1400" b="0" i="0" u="none" strike="noStrike" dirty="0" smtClean="0">
                          <a:solidFill>
                            <a:srgbClr val="000000"/>
                          </a:solidFill>
                          <a:effectLst/>
                          <a:latin typeface="Calibri"/>
                        </a:rPr>
                        <a:t>POLICY_TYPE_CODE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Calibri"/>
                        </a:rPr>
                        <a:t>&lt;FK&gt;</a:t>
                      </a:r>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1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PRODUCT_TYPE_CODE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&lt;FK&gt;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305538"/>
                  </a:ext>
                </a:extLst>
              </a:tr>
              <a:tr h="2381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ZIP_CODE</a:t>
                      </a:r>
                      <a:endParaRPr lang="en-US" sz="1400" b="0" i="0" u="none" strike="noStrike" dirty="0" smtClean="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2445335"/>
                  </a:ext>
                </a:extLst>
              </a:tr>
              <a:tr h="238125">
                <a:tc>
                  <a:txBody>
                    <a:bodyPr/>
                    <a:lstStyle/>
                    <a:p>
                      <a:pPr algn="l" fontAlgn="b"/>
                      <a:r>
                        <a:rPr lang="en-US" sz="1400" b="0" i="0" u="none" strike="noStrike" dirty="0" smtClean="0">
                          <a:solidFill>
                            <a:srgbClr val="000000"/>
                          </a:solidFill>
                          <a:effectLst/>
                          <a:latin typeface="Calibri"/>
                        </a:rPr>
                        <a:t>POLICY_ADDRESS</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5105792"/>
                  </a:ext>
                </a:extLst>
              </a:tr>
              <a:tr h="238125">
                <a:tc>
                  <a:txBody>
                    <a:bodyPr/>
                    <a:lstStyle/>
                    <a:p>
                      <a:pPr algn="l" fontAlgn="b"/>
                      <a:r>
                        <a:rPr lang="en-US" sz="1400" b="0" i="0" u="none" strike="noStrike" dirty="0" smtClean="0">
                          <a:solidFill>
                            <a:srgbClr val="000000"/>
                          </a:solidFill>
                          <a:effectLst/>
                          <a:latin typeface="Calibri"/>
                        </a:rPr>
                        <a:t>START_DATE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125">
                <a:tc>
                  <a:txBody>
                    <a:bodyPr/>
                    <a:lstStyle/>
                    <a:p>
                      <a:pPr algn="l" fontAlgn="b"/>
                      <a:r>
                        <a:rPr lang="en-US" sz="1400" b="0" i="0" u="none" strike="noStrike" dirty="0" smtClean="0">
                          <a:solidFill>
                            <a:srgbClr val="000000"/>
                          </a:solidFill>
                          <a:effectLst/>
                          <a:latin typeface="Calibri"/>
                        </a:rPr>
                        <a:t>END_DATE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125">
                <a:tc>
                  <a:txBody>
                    <a:bodyPr/>
                    <a:lstStyle/>
                    <a:p>
                      <a:pPr algn="l" fontAlgn="b"/>
                      <a:r>
                        <a:rPr lang="en-US" sz="1400" b="0" i="0" u="none" strike="noStrike" dirty="0" smtClean="0">
                          <a:solidFill>
                            <a:srgbClr val="000000"/>
                          </a:solidFill>
                          <a:effectLst/>
                          <a:latin typeface="Calibri"/>
                        </a:rPr>
                        <a:t>TOTAL_PREMIUM</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algn="l" fontAlgn="b"/>
                      <a:r>
                        <a:rPr lang="en-US" sz="1400" b="0" i="0" u="none" strike="noStrike" dirty="0" smtClean="0">
                          <a:solidFill>
                            <a:srgbClr val="000000"/>
                          </a:solidFill>
                          <a:effectLst/>
                          <a:latin typeface="Calibri"/>
                        </a:rPr>
                        <a:t>PRODUCT_TYPE_CODE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125">
                <a:tc>
                  <a:txBody>
                    <a:bodyPr/>
                    <a:lstStyle/>
                    <a:p>
                      <a:pPr algn="l" fontAlgn="b"/>
                      <a:r>
                        <a:rPr lang="en-US" sz="1400" b="0" i="0" u="none" strike="noStrike" dirty="0" smtClean="0">
                          <a:solidFill>
                            <a:srgbClr val="000000"/>
                          </a:solidFill>
                          <a:effectLst/>
                          <a:latin typeface="+mn-lt"/>
                        </a:rPr>
                        <a:t>PAYMENT_FREQ</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5617643"/>
                  </a:ext>
                </a:extLst>
              </a:tr>
              <a:tr h="238125">
                <a:tc>
                  <a:txBody>
                    <a:bodyPr/>
                    <a:lstStyle/>
                    <a:p>
                      <a:pPr algn="l" fontAlgn="b"/>
                      <a:r>
                        <a:rPr lang="en-US" sz="1400" b="0" i="0" u="none" strike="noStrike" dirty="0" smtClean="0">
                          <a:solidFill>
                            <a:srgbClr val="000000"/>
                          </a:solidFill>
                          <a:effectLst/>
                          <a:latin typeface="Calibri"/>
                        </a:rPr>
                        <a:t>BILLING_NUMBER</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&lt;FK&gt;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125">
                <a:tc>
                  <a:txBody>
                    <a:bodyPr/>
                    <a:lstStyle/>
                    <a:p>
                      <a:pPr algn="l" fontAlgn="b"/>
                      <a:r>
                        <a:rPr lang="en-US" sz="1400" b="0" i="0" u="none" strike="noStrike" dirty="0" smtClean="0">
                          <a:solidFill>
                            <a:srgbClr val="000000"/>
                          </a:solidFill>
                          <a:effectLst/>
                          <a:latin typeface="Calibri"/>
                        </a:rPr>
                        <a:t>BUSS_CHANNEL_ID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&lt;FK&gt;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035232"/>
                  </a:ext>
                </a:extLst>
              </a:tr>
              <a:tr h="238125">
                <a:tc>
                  <a:txBody>
                    <a:bodyPr/>
                    <a:lstStyle/>
                    <a:p>
                      <a:pPr algn="l" fontAlgn="b"/>
                      <a:r>
                        <a:rPr lang="en-US" sz="1400" b="0" i="0" u="none" strike="noStrike" dirty="0" smtClean="0">
                          <a:solidFill>
                            <a:srgbClr val="000000"/>
                          </a:solidFill>
                          <a:effectLst/>
                          <a:latin typeface="Calibri"/>
                        </a:rPr>
                        <a:t>RENEWABLE </a:t>
                      </a:r>
                      <a:r>
                        <a:rPr lang="en-US" sz="1400" b="0" i="0" u="none" strike="noStrike" dirty="0" smtClean="0">
                          <a:solidFill>
                            <a:srgbClr val="000000"/>
                          </a:solidFill>
                          <a:effectLst/>
                          <a:latin typeface="Calibri"/>
                        </a:rPr>
                        <a:t>(Y/N)</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00146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71067823"/>
              </p:ext>
            </p:extLst>
          </p:nvPr>
        </p:nvGraphicFramePr>
        <p:xfrm>
          <a:off x="7899861" y="4944733"/>
          <a:ext cx="2184400" cy="1428750"/>
        </p:xfrm>
        <a:graphic>
          <a:graphicData uri="http://schemas.openxmlformats.org/drawingml/2006/table">
            <a:tbl>
              <a:tblPr/>
              <a:tblGrid>
                <a:gridCol w="1738023">
                  <a:extLst>
                    <a:ext uri="{9D8B030D-6E8A-4147-A177-3AD203B41FA5}">
                      <a16:colId xmlns:a16="http://schemas.microsoft.com/office/drawing/2014/main" val="20000"/>
                    </a:ext>
                  </a:extLst>
                </a:gridCol>
                <a:gridCol w="446377">
                  <a:extLst>
                    <a:ext uri="{9D8B030D-6E8A-4147-A177-3AD203B41FA5}">
                      <a16:colId xmlns:a16="http://schemas.microsoft.com/office/drawing/2014/main" val="20001"/>
                    </a:ext>
                  </a:extLst>
                </a:gridCol>
              </a:tblGrid>
              <a:tr h="238125">
                <a:tc gridSpan="2">
                  <a:txBody>
                    <a:bodyPr/>
                    <a:lstStyle/>
                    <a:p>
                      <a:pPr algn="ctr" fontAlgn="b"/>
                      <a:r>
                        <a:rPr lang="en-US" sz="1400" b="1" i="0" u="none" strike="noStrike" dirty="0" smtClean="0">
                          <a:solidFill>
                            <a:srgbClr val="000000"/>
                          </a:solidFill>
                          <a:effectLst/>
                          <a:latin typeface="Calibri"/>
                        </a:rPr>
                        <a:t>PRODUCT</a:t>
                      </a:r>
                      <a:endParaRPr lang="en-US" sz="1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0000"/>
                  </a:ext>
                </a:extLst>
              </a:tr>
              <a:tr h="238125">
                <a:tc>
                  <a:txBody>
                    <a:bodyPr/>
                    <a:lstStyle/>
                    <a:p>
                      <a:pPr algn="l" fontAlgn="b"/>
                      <a:r>
                        <a:rPr lang="en-US" sz="1400" b="0" i="0" u="none" strike="noStrike" dirty="0" smtClean="0">
                          <a:solidFill>
                            <a:srgbClr val="000000"/>
                          </a:solidFill>
                          <a:effectLst/>
                          <a:latin typeface="Calibri"/>
                        </a:rPr>
                        <a:t>PRODUCT_TYPE_CODE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&lt;PK&gt;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algn="l" fontAlgn="b"/>
                      <a:r>
                        <a:rPr lang="en-US" sz="1400" b="0" i="0" u="none" strike="noStrike" dirty="0" smtClean="0">
                          <a:solidFill>
                            <a:srgbClr val="000000"/>
                          </a:solidFill>
                          <a:effectLst/>
                          <a:latin typeface="Calibri"/>
                        </a:rPr>
                        <a:t>POLICY_TYPE_CODE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Calibri"/>
                        </a:rPr>
                        <a:t>&lt;FK&gt;</a:t>
                      </a:r>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125">
                <a:tc>
                  <a:txBody>
                    <a:bodyPr/>
                    <a:lstStyle/>
                    <a:p>
                      <a:pPr algn="l" fontAlgn="b"/>
                      <a:r>
                        <a:rPr lang="en-US" sz="1400" b="0" i="0" u="none" strike="noStrike" dirty="0" smtClean="0">
                          <a:solidFill>
                            <a:srgbClr val="000000"/>
                          </a:solidFill>
                          <a:effectLst/>
                          <a:latin typeface="Calibri"/>
                        </a:rPr>
                        <a:t>BASE_COVERAGE_AMT</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125">
                <a:tc>
                  <a:txBody>
                    <a:bodyPr/>
                    <a:lstStyle/>
                    <a:p>
                      <a:pPr algn="l" fontAlgn="b"/>
                      <a:r>
                        <a:rPr lang="en-US" sz="1400" b="0" i="0" u="none" strike="noStrike" dirty="0" smtClean="0">
                          <a:solidFill>
                            <a:srgbClr val="000000"/>
                          </a:solidFill>
                          <a:effectLst/>
                          <a:latin typeface="Calibri"/>
                        </a:rPr>
                        <a:t>BASE_PREMIUM_AMT</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125">
                <a:tc>
                  <a:txBody>
                    <a:bodyPr/>
                    <a:lstStyle/>
                    <a:p>
                      <a:pPr algn="l" fontAlgn="b"/>
                      <a:r>
                        <a:rPr lang="en-US" sz="1400" b="0" i="0" u="none" strike="noStrike" dirty="0" smtClean="0">
                          <a:solidFill>
                            <a:srgbClr val="000000"/>
                          </a:solidFill>
                          <a:effectLst/>
                          <a:latin typeface="Calibri"/>
                        </a:rPr>
                        <a:t>OTHER_SERVICES</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2049975"/>
              </p:ext>
            </p:extLst>
          </p:nvPr>
        </p:nvGraphicFramePr>
        <p:xfrm>
          <a:off x="1181199" y="821496"/>
          <a:ext cx="2184400" cy="2857500"/>
        </p:xfrm>
        <a:graphic>
          <a:graphicData uri="http://schemas.openxmlformats.org/drawingml/2006/table">
            <a:tbl>
              <a:tblPr/>
              <a:tblGrid>
                <a:gridCol w="1738023">
                  <a:extLst>
                    <a:ext uri="{9D8B030D-6E8A-4147-A177-3AD203B41FA5}">
                      <a16:colId xmlns:a16="http://schemas.microsoft.com/office/drawing/2014/main" val="20000"/>
                    </a:ext>
                  </a:extLst>
                </a:gridCol>
                <a:gridCol w="446377">
                  <a:extLst>
                    <a:ext uri="{9D8B030D-6E8A-4147-A177-3AD203B41FA5}">
                      <a16:colId xmlns:a16="http://schemas.microsoft.com/office/drawing/2014/main" val="20001"/>
                    </a:ext>
                  </a:extLst>
                </a:gridCol>
              </a:tblGrid>
              <a:tr h="238125">
                <a:tc gridSpan="2">
                  <a:txBody>
                    <a:bodyPr/>
                    <a:lstStyle/>
                    <a:p>
                      <a:pPr algn="ctr" fontAlgn="b"/>
                      <a:r>
                        <a:rPr lang="en-US" sz="1400" b="1" i="0" u="none" strike="noStrike" dirty="0" smtClean="0">
                          <a:solidFill>
                            <a:srgbClr val="000000"/>
                          </a:solidFill>
                          <a:effectLst/>
                          <a:latin typeface="Calibri"/>
                        </a:rPr>
                        <a:t>FNOL</a:t>
                      </a:r>
                      <a:endParaRPr lang="en-US" sz="1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0000"/>
                  </a:ext>
                </a:extLst>
              </a:tr>
              <a:tr h="238125">
                <a:tc>
                  <a:txBody>
                    <a:bodyPr/>
                    <a:lstStyle/>
                    <a:p>
                      <a:pPr algn="l" fontAlgn="b"/>
                      <a:r>
                        <a:rPr lang="en-US" sz="1400" b="0" i="0" u="none" strike="noStrike" dirty="0" smtClean="0">
                          <a:solidFill>
                            <a:srgbClr val="000000"/>
                          </a:solidFill>
                          <a:effectLst/>
                          <a:latin typeface="Calibri"/>
                        </a:rPr>
                        <a:t>FNOL_ID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&lt;PK&gt;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POLICY_NUMBER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Calibri"/>
                        </a:rPr>
                        <a:t>&lt;FK&gt;</a:t>
                      </a:r>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125">
                <a:tc>
                  <a:txBody>
                    <a:bodyPr/>
                    <a:lstStyle/>
                    <a:p>
                      <a:pPr algn="l" fontAlgn="b"/>
                      <a:r>
                        <a:rPr lang="en-US" sz="1400" b="0" i="0" u="none" strike="noStrike" dirty="0" smtClean="0">
                          <a:solidFill>
                            <a:srgbClr val="000000"/>
                          </a:solidFill>
                          <a:effectLst/>
                          <a:latin typeface="Calibri"/>
                        </a:rPr>
                        <a:t>CUSTOMER_ID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Calibri"/>
                        </a:rPr>
                        <a:t>&lt;FK&gt;</a:t>
                      </a:r>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125">
                <a:tc>
                  <a:txBody>
                    <a:bodyPr/>
                    <a:lstStyle/>
                    <a:p>
                      <a:pPr algn="l" fontAlgn="b"/>
                      <a:r>
                        <a:rPr lang="en-US" sz="1400" b="0" i="0" u="none" strike="noStrike" dirty="0" smtClean="0">
                          <a:solidFill>
                            <a:srgbClr val="000000"/>
                          </a:solidFill>
                          <a:effectLst/>
                          <a:latin typeface="Calibri"/>
                        </a:rPr>
                        <a:t>INCIDENT_DATE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125">
                <a:tc>
                  <a:txBody>
                    <a:bodyPr/>
                    <a:lstStyle/>
                    <a:p>
                      <a:pPr algn="l" fontAlgn="b"/>
                      <a:r>
                        <a:rPr lang="en-US" sz="1400" b="0" i="0" u="none" strike="noStrike" dirty="0" smtClean="0">
                          <a:solidFill>
                            <a:srgbClr val="000000"/>
                          </a:solidFill>
                          <a:effectLst/>
                          <a:latin typeface="Calibri"/>
                        </a:rPr>
                        <a:t>INCIDENT_TIME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125">
                <a:tc>
                  <a:txBody>
                    <a:bodyPr/>
                    <a:lstStyle/>
                    <a:p>
                      <a:pPr algn="l" fontAlgn="b"/>
                      <a:r>
                        <a:rPr lang="en-US" sz="1400" b="0" i="0" u="none" strike="noStrike" dirty="0" smtClean="0">
                          <a:solidFill>
                            <a:srgbClr val="000000"/>
                          </a:solidFill>
                          <a:effectLst/>
                          <a:latin typeface="+mn-lt"/>
                        </a:rPr>
                        <a:t>NUMBER_OF_INJURED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NUMBER_OF_WITNESS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829836"/>
                  </a:ext>
                </a:extLst>
              </a:tr>
              <a:tr h="2381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LOSS_AMT</a:t>
                      </a:r>
                      <a:endParaRPr lang="en-US" sz="1400" b="0" i="0" u="none" strike="noStrike" dirty="0" smtClean="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5944826"/>
                  </a:ext>
                </a:extLst>
              </a:tr>
              <a:tr h="238125">
                <a:tc>
                  <a:txBody>
                    <a:bodyPr/>
                    <a:lstStyle/>
                    <a:p>
                      <a:pPr algn="l" fontAlgn="b"/>
                      <a:r>
                        <a:rPr lang="en-US" sz="1400" b="0" i="0" u="none" strike="noStrike" dirty="0" smtClean="0">
                          <a:solidFill>
                            <a:srgbClr val="000000"/>
                          </a:solidFill>
                          <a:effectLst/>
                          <a:latin typeface="Calibri"/>
                        </a:rPr>
                        <a:t>CREATED_BY</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125">
                <a:tc>
                  <a:txBody>
                    <a:bodyPr/>
                    <a:lstStyle/>
                    <a:p>
                      <a:pPr algn="l" fontAlgn="b"/>
                      <a:r>
                        <a:rPr lang="en-US" sz="1400" b="0" i="0" u="none" strike="noStrike" dirty="0" smtClean="0">
                          <a:solidFill>
                            <a:srgbClr val="000000"/>
                          </a:solidFill>
                          <a:effectLst/>
                          <a:latin typeface="Calibri"/>
                        </a:rPr>
                        <a:t>CREATED_ON</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07912"/>
                  </a:ext>
                </a:extLst>
              </a:tr>
              <a:tr h="238125">
                <a:tc>
                  <a:txBody>
                    <a:bodyPr/>
                    <a:lstStyle/>
                    <a:p>
                      <a:pPr algn="l" fontAlgn="b"/>
                      <a:r>
                        <a:rPr lang="en-US" sz="1400" b="0" i="0" u="none" strike="noStrike" dirty="0" smtClean="0">
                          <a:solidFill>
                            <a:srgbClr val="000000"/>
                          </a:solidFill>
                          <a:effectLst/>
                          <a:latin typeface="Calibri"/>
                        </a:rPr>
                        <a:t>BRIEF DETAILS</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87045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95372817"/>
              </p:ext>
            </p:extLst>
          </p:nvPr>
        </p:nvGraphicFramePr>
        <p:xfrm>
          <a:off x="1181199" y="4225285"/>
          <a:ext cx="2184400" cy="2381250"/>
        </p:xfrm>
        <a:graphic>
          <a:graphicData uri="http://schemas.openxmlformats.org/drawingml/2006/table">
            <a:tbl>
              <a:tblPr/>
              <a:tblGrid>
                <a:gridCol w="1738023">
                  <a:extLst>
                    <a:ext uri="{9D8B030D-6E8A-4147-A177-3AD203B41FA5}">
                      <a16:colId xmlns:a16="http://schemas.microsoft.com/office/drawing/2014/main" val="20000"/>
                    </a:ext>
                  </a:extLst>
                </a:gridCol>
                <a:gridCol w="446377">
                  <a:extLst>
                    <a:ext uri="{9D8B030D-6E8A-4147-A177-3AD203B41FA5}">
                      <a16:colId xmlns:a16="http://schemas.microsoft.com/office/drawing/2014/main" val="20001"/>
                    </a:ext>
                  </a:extLst>
                </a:gridCol>
              </a:tblGrid>
              <a:tr h="238125">
                <a:tc gridSpan="2">
                  <a:txBody>
                    <a:bodyPr/>
                    <a:lstStyle/>
                    <a:p>
                      <a:pPr algn="ctr" fontAlgn="b"/>
                      <a:r>
                        <a:rPr lang="en-US" sz="1400" b="1" i="0" u="none" strike="noStrike" dirty="0" smtClean="0">
                          <a:solidFill>
                            <a:srgbClr val="000000"/>
                          </a:solidFill>
                          <a:effectLst/>
                          <a:latin typeface="Calibri"/>
                        </a:rPr>
                        <a:t>CLAIMS_HISTORY</a:t>
                      </a:r>
                      <a:endParaRPr lang="en-US" sz="1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0000"/>
                  </a:ext>
                </a:extLst>
              </a:tr>
              <a:tr h="238125">
                <a:tc>
                  <a:txBody>
                    <a:bodyPr/>
                    <a:lstStyle/>
                    <a:p>
                      <a:pPr algn="l" fontAlgn="b"/>
                      <a:r>
                        <a:rPr lang="en-US" sz="1400" b="0" i="0" u="none" strike="noStrike" dirty="0" smtClean="0">
                          <a:solidFill>
                            <a:srgbClr val="000000"/>
                          </a:solidFill>
                          <a:effectLst/>
                          <a:latin typeface="Calibri"/>
                        </a:rPr>
                        <a:t>CLAIM_ID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&lt;PK&gt;</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algn="l" fontAlgn="b"/>
                      <a:r>
                        <a:rPr lang="en-US" sz="1400" b="0" i="0" u="none" strike="noStrike" dirty="0" smtClean="0">
                          <a:solidFill>
                            <a:srgbClr val="000000"/>
                          </a:solidFill>
                          <a:effectLst/>
                          <a:latin typeface="Calibri"/>
                        </a:rPr>
                        <a:t>FNOL_ID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Calibri"/>
                        </a:rPr>
                        <a:t>&lt;FK&gt;</a:t>
                      </a:r>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125">
                <a:tc>
                  <a:txBody>
                    <a:bodyPr/>
                    <a:lstStyle/>
                    <a:p>
                      <a:pPr algn="l" fontAlgn="b"/>
                      <a:r>
                        <a:rPr lang="en-US" sz="1400" b="0" i="0" u="none" strike="noStrike" dirty="0" smtClean="0">
                          <a:solidFill>
                            <a:srgbClr val="000000"/>
                          </a:solidFill>
                          <a:effectLst/>
                          <a:latin typeface="Calibri"/>
                        </a:rPr>
                        <a:t>INVESTIGATION_DATE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125">
                <a:tc>
                  <a:txBody>
                    <a:bodyPr/>
                    <a:lstStyle/>
                    <a:p>
                      <a:pPr algn="l" fontAlgn="b"/>
                      <a:r>
                        <a:rPr lang="en-US" sz="1400" b="0" i="0" u="none" strike="noStrike" dirty="0" smtClean="0">
                          <a:solidFill>
                            <a:srgbClr val="000000"/>
                          </a:solidFill>
                          <a:effectLst/>
                          <a:latin typeface="Calibri"/>
                        </a:rPr>
                        <a:t>INVESTIGATOR</a:t>
                      </a:r>
                      <a:r>
                        <a:rPr lang="en-US" sz="1400" b="0" i="0" u="none" strike="noStrike" baseline="0" dirty="0" smtClean="0">
                          <a:solidFill>
                            <a:srgbClr val="000000"/>
                          </a:solidFill>
                          <a:effectLst/>
                          <a:latin typeface="Calibri"/>
                        </a:rPr>
                        <a:t> EMP 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&lt;FK&gt;</a:t>
                      </a:r>
                      <a:r>
                        <a:rPr lang="en-US" sz="1400" b="0" i="0" u="none" strike="noStrike" dirty="0">
                          <a:solidFill>
                            <a:srgbClr val="000000"/>
                          </a:solidFill>
                          <a:effectLst/>
                          <a:latin typeface="Calibri"/>
                        </a:rPr>
                        <a:t> </a:t>
                      </a:r>
                      <a:endParaRPr lang="en-US" sz="1400" b="0" i="0" u="none" strike="noStrike" dirty="0" smtClean="0">
                        <a:solidFill>
                          <a:srgbClr val="000000"/>
                        </a:solidFill>
                        <a:effectLst/>
                        <a:latin typeface="+mn-lt"/>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125">
                <a:tc>
                  <a:txBody>
                    <a:bodyPr/>
                    <a:lstStyle/>
                    <a:p>
                      <a:pPr algn="l" fontAlgn="b"/>
                      <a:r>
                        <a:rPr lang="en-US" sz="1400" b="0" i="0" u="none" strike="noStrike" dirty="0" smtClean="0">
                          <a:solidFill>
                            <a:srgbClr val="000000"/>
                          </a:solidFill>
                          <a:effectLst/>
                          <a:latin typeface="Calibri"/>
                        </a:rPr>
                        <a:t>DAMAGE_TYPE</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87564"/>
                  </a:ext>
                </a:extLst>
              </a:tr>
              <a:tr h="238125">
                <a:tc>
                  <a:txBody>
                    <a:bodyPr/>
                    <a:lstStyle/>
                    <a:p>
                      <a:pPr algn="l" fontAlgn="b"/>
                      <a:r>
                        <a:rPr lang="en-US" sz="1400" b="0" i="0" u="none" strike="noStrike" dirty="0" smtClean="0">
                          <a:solidFill>
                            <a:srgbClr val="000000"/>
                          </a:solidFill>
                          <a:effectLst/>
                          <a:latin typeface="+mn-lt"/>
                        </a:rPr>
                        <a:t>SETTLEMENT_AMT</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81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mn-lt"/>
                        </a:rPr>
                        <a:t>SETTLEMENT_DATE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829836"/>
                  </a:ext>
                </a:extLst>
              </a:tr>
              <a:tr h="238125">
                <a:tc>
                  <a:txBody>
                    <a:bodyPr/>
                    <a:lstStyle/>
                    <a:p>
                      <a:pPr algn="l" fontAlgn="b"/>
                      <a:r>
                        <a:rPr lang="en-US" sz="1400" b="0" i="0" u="none" strike="noStrike" dirty="0" smtClean="0">
                          <a:solidFill>
                            <a:srgbClr val="000000"/>
                          </a:solidFill>
                          <a:effectLst/>
                          <a:latin typeface="Calibri"/>
                        </a:rPr>
                        <a:t>CUST_SATISFIED (Y/N)</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125">
                <a:tc>
                  <a:txBody>
                    <a:bodyPr/>
                    <a:lstStyle/>
                    <a:p>
                      <a:pPr algn="l" fontAlgn="b"/>
                      <a:r>
                        <a:rPr lang="en-US" sz="1400" b="0" i="0" u="none" strike="noStrike" dirty="0" smtClean="0">
                          <a:solidFill>
                            <a:srgbClr val="000000"/>
                          </a:solidFill>
                          <a:effectLst/>
                          <a:latin typeface="Calibri"/>
                        </a:rPr>
                        <a:t>CLAIM_RESERVE_ID</a:t>
                      </a:r>
                      <a:endParaRPr lang="en-US" sz="1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Calibri"/>
                        </a:rPr>
                        <a:t>&lt;FK&gt;</a:t>
                      </a:r>
                      <a:endParaRPr lang="en-US" sz="14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5617643"/>
                  </a:ext>
                </a:extLst>
              </a:tr>
            </a:tbl>
          </a:graphicData>
        </a:graphic>
      </p:graphicFrame>
      <p:cxnSp>
        <p:nvCxnSpPr>
          <p:cNvPr id="22" name="Straight Arrow Connector 21"/>
          <p:cNvCxnSpPr/>
          <p:nvPr/>
        </p:nvCxnSpPr>
        <p:spPr>
          <a:xfrm flipH="1">
            <a:off x="3365599" y="1638751"/>
            <a:ext cx="5401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05794" y="1638751"/>
            <a:ext cx="0" cy="5838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05794" y="2222636"/>
            <a:ext cx="4583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441474" y="1544307"/>
            <a:ext cx="45838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41474" y="1544307"/>
            <a:ext cx="0" cy="66239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548582" y="2206703"/>
            <a:ext cx="89289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358346" y="4341369"/>
            <a:ext cx="5401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886015" y="4341369"/>
            <a:ext cx="0" cy="9719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886015" y="5313283"/>
            <a:ext cx="4781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3357361" y="1432798"/>
            <a:ext cx="16812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029200" y="1287642"/>
            <a:ext cx="28706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038563" y="1287642"/>
            <a:ext cx="0" cy="1451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10084261" y="1978721"/>
            <a:ext cx="5401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624456" y="1966998"/>
            <a:ext cx="0" cy="332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0084261" y="5280589"/>
            <a:ext cx="5401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96833" y="205434"/>
            <a:ext cx="10539295" cy="461665"/>
          </a:xfrm>
          <a:prstGeom prst="rect">
            <a:avLst/>
          </a:prstGeom>
          <a:noFill/>
        </p:spPr>
        <p:txBody>
          <a:bodyPr wrap="none" rtlCol="0">
            <a:spAutoFit/>
          </a:bodyPr>
          <a:lstStyle/>
          <a:p>
            <a:r>
              <a:rPr lang="en-US" sz="2400" b="1" u="sng" dirty="0" smtClean="0"/>
              <a:t>Part 2. Relational Data Model – Insurance </a:t>
            </a:r>
            <a:r>
              <a:rPr lang="en-US" sz="2400" b="1" u="sng" dirty="0" smtClean="0"/>
              <a:t>Industry (a subset of conceptual model)</a:t>
            </a:r>
            <a:endParaRPr lang="en-US" sz="2400" u="sng" dirty="0"/>
          </a:p>
        </p:txBody>
      </p:sp>
      <p:cxnSp>
        <p:nvCxnSpPr>
          <p:cNvPr id="67" name="Straight Arrow Connector 66"/>
          <p:cNvCxnSpPr/>
          <p:nvPr/>
        </p:nvCxnSpPr>
        <p:spPr>
          <a:xfrm>
            <a:off x="813698" y="4830485"/>
            <a:ext cx="3628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13698" y="1181686"/>
            <a:ext cx="0" cy="36487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3698" y="1181686"/>
            <a:ext cx="3628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76456" y="1858629"/>
            <a:ext cx="518091" cy="338554"/>
          </a:xfrm>
          <a:prstGeom prst="rect">
            <a:avLst/>
          </a:prstGeom>
          <a:noFill/>
        </p:spPr>
        <p:txBody>
          <a:bodyPr wrap="none" rtlCol="0">
            <a:spAutoFit/>
          </a:bodyPr>
          <a:lstStyle/>
          <a:p>
            <a:r>
              <a:rPr lang="en-US" sz="1600" dirty="0" smtClean="0"/>
              <a:t>1:M</a:t>
            </a:r>
            <a:endParaRPr lang="en-US" dirty="0"/>
          </a:p>
        </p:txBody>
      </p:sp>
      <p:sp>
        <p:nvSpPr>
          <p:cNvPr id="32" name="TextBox 31"/>
          <p:cNvSpPr txBox="1"/>
          <p:nvPr/>
        </p:nvSpPr>
        <p:spPr>
          <a:xfrm>
            <a:off x="295607" y="2693157"/>
            <a:ext cx="447558" cy="338554"/>
          </a:xfrm>
          <a:prstGeom prst="rect">
            <a:avLst/>
          </a:prstGeom>
          <a:noFill/>
        </p:spPr>
        <p:txBody>
          <a:bodyPr wrap="none" rtlCol="0">
            <a:spAutoFit/>
          </a:bodyPr>
          <a:lstStyle/>
          <a:p>
            <a:r>
              <a:rPr lang="en-US" sz="1600" dirty="0" smtClean="0"/>
              <a:t>1:1</a:t>
            </a:r>
            <a:endParaRPr lang="en-US" dirty="0"/>
          </a:p>
        </p:txBody>
      </p:sp>
      <p:sp>
        <p:nvSpPr>
          <p:cNvPr id="33" name="TextBox 32"/>
          <p:cNvSpPr txBox="1"/>
          <p:nvPr/>
        </p:nvSpPr>
        <p:spPr>
          <a:xfrm>
            <a:off x="5165202" y="949088"/>
            <a:ext cx="518091" cy="338554"/>
          </a:xfrm>
          <a:prstGeom prst="rect">
            <a:avLst/>
          </a:prstGeom>
          <a:noFill/>
        </p:spPr>
        <p:txBody>
          <a:bodyPr wrap="none" rtlCol="0">
            <a:spAutoFit/>
          </a:bodyPr>
          <a:lstStyle/>
          <a:p>
            <a:r>
              <a:rPr lang="en-US" sz="1600" dirty="0"/>
              <a:t>M</a:t>
            </a:r>
            <a:r>
              <a:rPr lang="en-US" sz="1600" dirty="0" smtClean="0"/>
              <a:t>:1</a:t>
            </a:r>
            <a:endParaRPr lang="en-US" dirty="0"/>
          </a:p>
        </p:txBody>
      </p:sp>
      <p:sp>
        <p:nvSpPr>
          <p:cNvPr id="34" name="TextBox 33"/>
          <p:cNvSpPr txBox="1"/>
          <p:nvPr/>
        </p:nvSpPr>
        <p:spPr>
          <a:xfrm>
            <a:off x="10641600" y="2862434"/>
            <a:ext cx="518091" cy="338554"/>
          </a:xfrm>
          <a:prstGeom prst="rect">
            <a:avLst/>
          </a:prstGeom>
          <a:noFill/>
        </p:spPr>
        <p:txBody>
          <a:bodyPr wrap="none" rtlCol="0">
            <a:spAutoFit/>
          </a:bodyPr>
          <a:lstStyle/>
          <a:p>
            <a:r>
              <a:rPr lang="en-US" sz="1600" dirty="0" smtClean="0"/>
              <a:t>M:1</a:t>
            </a:r>
            <a:endParaRPr lang="en-US" dirty="0"/>
          </a:p>
        </p:txBody>
      </p:sp>
      <p:sp>
        <p:nvSpPr>
          <p:cNvPr id="37" name="TextBox 36"/>
          <p:cNvSpPr txBox="1"/>
          <p:nvPr/>
        </p:nvSpPr>
        <p:spPr>
          <a:xfrm>
            <a:off x="3605261" y="4016569"/>
            <a:ext cx="546945" cy="338554"/>
          </a:xfrm>
          <a:prstGeom prst="rect">
            <a:avLst/>
          </a:prstGeom>
          <a:noFill/>
        </p:spPr>
        <p:txBody>
          <a:bodyPr wrap="none" rtlCol="0">
            <a:spAutoFit/>
          </a:bodyPr>
          <a:lstStyle/>
          <a:p>
            <a:r>
              <a:rPr lang="en-US" sz="1600" dirty="0" smtClean="0"/>
              <a:t>M:N</a:t>
            </a:r>
            <a:endParaRPr lang="en-US" dirty="0"/>
          </a:p>
        </p:txBody>
      </p:sp>
      <p:sp>
        <p:nvSpPr>
          <p:cNvPr id="39" name="TextBox 38"/>
          <p:cNvSpPr txBox="1"/>
          <p:nvPr/>
        </p:nvSpPr>
        <p:spPr>
          <a:xfrm>
            <a:off x="3429496" y="1801195"/>
            <a:ext cx="518091" cy="338554"/>
          </a:xfrm>
          <a:prstGeom prst="rect">
            <a:avLst/>
          </a:prstGeom>
          <a:noFill/>
        </p:spPr>
        <p:txBody>
          <a:bodyPr wrap="none" rtlCol="0">
            <a:spAutoFit/>
          </a:bodyPr>
          <a:lstStyle/>
          <a:p>
            <a:r>
              <a:rPr lang="en-US" sz="1600" dirty="0" smtClean="0"/>
              <a:t>M:1</a:t>
            </a:r>
            <a:endParaRPr lang="en-US" dirty="0"/>
          </a:p>
        </p:txBody>
      </p:sp>
      <p:sp>
        <p:nvSpPr>
          <p:cNvPr id="40" name="TextBox 39"/>
          <p:cNvSpPr txBox="1"/>
          <p:nvPr/>
        </p:nvSpPr>
        <p:spPr>
          <a:xfrm>
            <a:off x="4582956" y="5659108"/>
            <a:ext cx="1949636" cy="1077218"/>
          </a:xfrm>
          <a:prstGeom prst="rect">
            <a:avLst/>
          </a:prstGeom>
          <a:noFill/>
        </p:spPr>
        <p:txBody>
          <a:bodyPr wrap="none" rtlCol="0">
            <a:spAutoFit/>
          </a:bodyPr>
          <a:lstStyle/>
          <a:p>
            <a:r>
              <a:rPr lang="en-US" sz="1600" dirty="0" smtClean="0"/>
              <a:t>1:M – One to Many</a:t>
            </a:r>
          </a:p>
          <a:p>
            <a:r>
              <a:rPr lang="en-US" sz="1600" dirty="0" smtClean="0"/>
              <a:t>M:1 – Many to One</a:t>
            </a:r>
          </a:p>
          <a:p>
            <a:r>
              <a:rPr lang="en-US" sz="1600" dirty="0" smtClean="0"/>
              <a:t>1:1 – One to One</a:t>
            </a:r>
          </a:p>
          <a:p>
            <a:r>
              <a:rPr lang="en-US" sz="1600" dirty="0" smtClean="0"/>
              <a:t>M:N – Many to Many</a:t>
            </a:r>
          </a:p>
        </p:txBody>
      </p:sp>
    </p:spTree>
    <p:extLst>
      <p:ext uri="{BB962C8B-B14F-4D97-AF65-F5344CB8AC3E}">
        <p14:creationId xmlns:p14="http://schemas.microsoft.com/office/powerpoint/2010/main" val="322906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6833" y="205434"/>
            <a:ext cx="6828023" cy="461665"/>
          </a:xfrm>
          <a:prstGeom prst="rect">
            <a:avLst/>
          </a:prstGeom>
          <a:noFill/>
        </p:spPr>
        <p:txBody>
          <a:bodyPr wrap="none" rtlCol="0">
            <a:spAutoFit/>
          </a:bodyPr>
          <a:lstStyle/>
          <a:p>
            <a:r>
              <a:rPr lang="en-US" sz="2400" b="1" u="sng" dirty="0"/>
              <a:t>Part 2. </a:t>
            </a:r>
            <a:r>
              <a:rPr lang="en-US" sz="2400" b="1" u="sng" dirty="0" smtClean="0"/>
              <a:t>Primary Key Details of </a:t>
            </a:r>
            <a:r>
              <a:rPr lang="en-US" sz="2400" b="1" u="sng" dirty="0" smtClean="0"/>
              <a:t>Relational Data Model</a:t>
            </a:r>
            <a:endParaRPr lang="en-US" sz="2400" u="sng" dirty="0"/>
          </a:p>
        </p:txBody>
      </p:sp>
      <p:sp>
        <p:nvSpPr>
          <p:cNvPr id="5" name="TextBox 4"/>
          <p:cNvSpPr txBox="1"/>
          <p:nvPr/>
        </p:nvSpPr>
        <p:spPr>
          <a:xfrm>
            <a:off x="796833" y="906338"/>
            <a:ext cx="10580915" cy="5878532"/>
          </a:xfrm>
          <a:prstGeom prst="rect">
            <a:avLst/>
          </a:prstGeom>
          <a:noFill/>
        </p:spPr>
        <p:txBody>
          <a:bodyPr wrap="square" rtlCol="0">
            <a:spAutoFit/>
          </a:bodyPr>
          <a:lstStyle/>
          <a:p>
            <a:pPr algn="just"/>
            <a:r>
              <a:rPr lang="en-US" u="sng" dirty="0" smtClean="0"/>
              <a:t>CUSTOMER Table: </a:t>
            </a:r>
          </a:p>
          <a:p>
            <a:pPr marL="285750" indent="-285750" algn="just">
              <a:buFont typeface="Arial" panose="020B0604020202020204" pitchFamily="34" charset="0"/>
              <a:buChar char="•"/>
            </a:pPr>
            <a:r>
              <a:rPr lang="en-US" dirty="0" smtClean="0"/>
              <a:t>Customer ID : Surrogate primary </a:t>
            </a:r>
            <a:r>
              <a:rPr lang="en-US" dirty="0" smtClean="0"/>
              <a:t>key</a:t>
            </a:r>
          </a:p>
          <a:p>
            <a:pPr marL="285750" indent="-285750" algn="just">
              <a:buFont typeface="Arial" panose="020B0604020202020204" pitchFamily="34" charset="0"/>
              <a:buChar char="•"/>
            </a:pPr>
            <a:r>
              <a:rPr lang="en-US" dirty="0" smtClean="0">
                <a:solidFill>
                  <a:srgbClr val="000000"/>
                </a:solidFill>
              </a:rPr>
              <a:t>Social Security Number : Natural primary key (but not used as a Primary Key, could be a candidate key)</a:t>
            </a:r>
            <a:endParaRPr lang="en-US" dirty="0" smtClean="0"/>
          </a:p>
          <a:p>
            <a:pPr marL="285750" indent="-285750" algn="just">
              <a:buFont typeface="Arial" panose="020B0604020202020204" pitchFamily="34" charset="0"/>
              <a:buChar char="•"/>
            </a:pPr>
            <a:r>
              <a:rPr lang="en-US" dirty="0" smtClean="0"/>
              <a:t>First Name + Middle Name + Last Name + </a:t>
            </a:r>
            <a:r>
              <a:rPr lang="en-US" dirty="0" err="1" smtClean="0"/>
              <a:t>Zipcode</a:t>
            </a:r>
            <a:r>
              <a:rPr lang="en-US" dirty="0" smtClean="0"/>
              <a:t> + Address </a:t>
            </a:r>
            <a:r>
              <a:rPr lang="en-US" dirty="0" smtClean="0"/>
              <a:t>: Composite natural primary key</a:t>
            </a:r>
          </a:p>
          <a:p>
            <a:pPr algn="just"/>
            <a:endParaRPr lang="en-US" dirty="0"/>
          </a:p>
          <a:p>
            <a:pPr algn="just"/>
            <a:r>
              <a:rPr lang="en-US" u="sng" dirty="0" smtClean="0"/>
              <a:t>POLICY table:</a:t>
            </a:r>
          </a:p>
          <a:p>
            <a:pPr marL="285750" indent="-285750" algn="just">
              <a:buFont typeface="Arial" panose="020B0604020202020204" pitchFamily="34" charset="0"/>
              <a:buChar char="•"/>
            </a:pPr>
            <a:r>
              <a:rPr lang="en-US" dirty="0" smtClean="0"/>
              <a:t>Policy Number: Surrogate primary key</a:t>
            </a:r>
          </a:p>
          <a:p>
            <a:pPr algn="just"/>
            <a:endParaRPr lang="en-US" dirty="0"/>
          </a:p>
          <a:p>
            <a:pPr algn="just"/>
            <a:r>
              <a:rPr lang="en-US" u="sng" dirty="0" smtClean="0"/>
              <a:t>PRODUCT Table:</a:t>
            </a:r>
          </a:p>
          <a:p>
            <a:pPr marL="285750" indent="-285750" algn="just">
              <a:buFont typeface="Arial" panose="020B0604020202020204" pitchFamily="34" charset="0"/>
              <a:buChar char="•"/>
            </a:pPr>
            <a:r>
              <a:rPr lang="en-US" dirty="0" smtClean="0"/>
              <a:t>Product Type Code: </a:t>
            </a:r>
            <a:r>
              <a:rPr lang="en-US" dirty="0"/>
              <a:t>Surrogate primary key</a:t>
            </a:r>
          </a:p>
          <a:p>
            <a:pPr algn="just"/>
            <a:endParaRPr lang="en-US" dirty="0"/>
          </a:p>
          <a:p>
            <a:pPr algn="just"/>
            <a:r>
              <a:rPr lang="en-US" u="sng" dirty="0" smtClean="0"/>
              <a:t>FNOL Table</a:t>
            </a:r>
            <a:r>
              <a:rPr lang="en-US" u="sng" dirty="0" smtClean="0"/>
              <a:t>:</a:t>
            </a:r>
            <a:endParaRPr lang="en-US" u="sng" dirty="0" smtClean="0"/>
          </a:p>
          <a:p>
            <a:pPr marL="285750" indent="-285750" algn="just">
              <a:buFont typeface="Arial" panose="020B0604020202020204" pitchFamily="34" charset="0"/>
              <a:buChar char="•"/>
            </a:pPr>
            <a:r>
              <a:rPr lang="en-US" dirty="0" smtClean="0"/>
              <a:t>FNOL ID : </a:t>
            </a:r>
            <a:r>
              <a:rPr lang="en-US" dirty="0"/>
              <a:t>Surrogate primary </a:t>
            </a:r>
            <a:r>
              <a:rPr lang="en-US" dirty="0" smtClean="0"/>
              <a:t>key</a:t>
            </a:r>
          </a:p>
          <a:p>
            <a:pPr marL="285750" indent="-285750" algn="just">
              <a:buFont typeface="Arial" panose="020B0604020202020204" pitchFamily="34" charset="0"/>
              <a:buChar char="•"/>
            </a:pPr>
            <a:r>
              <a:rPr lang="en-US" dirty="0" smtClean="0"/>
              <a:t>Policy Number + Incident Date + Incident Time + Created On : </a:t>
            </a:r>
            <a:r>
              <a:rPr lang="en-US" dirty="0"/>
              <a:t>Composite natural primary </a:t>
            </a:r>
            <a:r>
              <a:rPr lang="en-US" dirty="0" smtClean="0"/>
              <a:t>key</a:t>
            </a:r>
          </a:p>
          <a:p>
            <a:pPr algn="just"/>
            <a:endParaRPr lang="en-US" dirty="0"/>
          </a:p>
          <a:p>
            <a:pPr algn="just"/>
            <a:r>
              <a:rPr lang="en-US" u="sng" dirty="0" smtClean="0"/>
              <a:t>CLAIMS_HISTORY Table:</a:t>
            </a:r>
          </a:p>
          <a:p>
            <a:pPr marL="285750" indent="-285750" algn="just">
              <a:buFont typeface="Arial" panose="020B0604020202020204" pitchFamily="34" charset="0"/>
              <a:buChar char="•"/>
            </a:pPr>
            <a:r>
              <a:rPr lang="en-US" dirty="0" smtClean="0"/>
              <a:t>Claim ID: </a:t>
            </a:r>
            <a:r>
              <a:rPr lang="en-US" dirty="0"/>
              <a:t>Surrogate primary </a:t>
            </a:r>
            <a:r>
              <a:rPr lang="en-US" dirty="0" smtClean="0"/>
              <a:t>key</a:t>
            </a:r>
          </a:p>
          <a:p>
            <a:pPr marL="285750" indent="-285750" algn="just">
              <a:buFont typeface="Arial" panose="020B0604020202020204" pitchFamily="34" charset="0"/>
              <a:buChar char="•"/>
            </a:pPr>
            <a:endParaRPr lang="en-US" dirty="0"/>
          </a:p>
          <a:p>
            <a:pPr algn="just"/>
            <a:r>
              <a:rPr lang="en-US" dirty="0" smtClean="0"/>
              <a:t>All </a:t>
            </a:r>
            <a:r>
              <a:rPr lang="en-US" dirty="0" smtClean="0"/>
              <a:t>Foreign Key </a:t>
            </a:r>
            <a:r>
              <a:rPr lang="en-US" dirty="0" smtClean="0"/>
              <a:t>references </a:t>
            </a:r>
            <a:r>
              <a:rPr lang="en-US" dirty="0" smtClean="0"/>
              <a:t>are mentioned in the </a:t>
            </a:r>
            <a:r>
              <a:rPr lang="en-US" dirty="0" smtClean="0"/>
              <a:t>relational </a:t>
            </a:r>
            <a:r>
              <a:rPr lang="en-US" dirty="0"/>
              <a:t>d</a:t>
            </a:r>
            <a:r>
              <a:rPr lang="en-US" dirty="0" smtClean="0"/>
              <a:t>ata </a:t>
            </a:r>
            <a:r>
              <a:rPr lang="en-US" dirty="0"/>
              <a:t>m</a:t>
            </a:r>
            <a:r>
              <a:rPr lang="en-US" dirty="0" smtClean="0"/>
              <a:t>odel and relations are marked accordingly</a:t>
            </a:r>
            <a:endParaRPr lang="en-US" dirty="0"/>
          </a:p>
          <a:p>
            <a:pPr algn="just"/>
            <a:endParaRPr lang="en-US" i="1" dirty="0" smtClean="0"/>
          </a:p>
          <a:p>
            <a:pPr algn="just"/>
            <a:r>
              <a:rPr lang="en-US" sz="1600" i="1" dirty="0" smtClean="0"/>
              <a:t>(</a:t>
            </a:r>
            <a:r>
              <a:rPr lang="en-US" sz="1600" i="1" dirty="0"/>
              <a:t>FNOL – First Notice Of Loss)</a:t>
            </a:r>
            <a:endParaRPr lang="en-US" i="1" dirty="0"/>
          </a:p>
        </p:txBody>
      </p:sp>
    </p:spTree>
    <p:extLst>
      <p:ext uri="{BB962C8B-B14F-4D97-AF65-F5344CB8AC3E}">
        <p14:creationId xmlns:p14="http://schemas.microsoft.com/office/powerpoint/2010/main" val="97017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6833" y="205434"/>
            <a:ext cx="4862037" cy="461665"/>
          </a:xfrm>
          <a:prstGeom prst="rect">
            <a:avLst/>
          </a:prstGeom>
          <a:noFill/>
        </p:spPr>
        <p:txBody>
          <a:bodyPr wrap="none" rtlCol="0">
            <a:spAutoFit/>
          </a:bodyPr>
          <a:lstStyle/>
          <a:p>
            <a:r>
              <a:rPr lang="en-US" sz="2400" b="1" u="sng" dirty="0"/>
              <a:t>Part 2. </a:t>
            </a:r>
            <a:r>
              <a:rPr lang="en-US" sz="2400" b="1" u="sng" dirty="0" smtClean="0"/>
              <a:t>Details About Source Systems</a:t>
            </a:r>
            <a:endParaRPr lang="en-US" sz="2400" u="sng" dirty="0"/>
          </a:p>
        </p:txBody>
      </p:sp>
      <p:sp>
        <p:nvSpPr>
          <p:cNvPr id="6" name="TextBox 5"/>
          <p:cNvSpPr txBox="1"/>
          <p:nvPr/>
        </p:nvSpPr>
        <p:spPr>
          <a:xfrm>
            <a:off x="796833" y="1139483"/>
            <a:ext cx="9650438" cy="3447098"/>
          </a:xfrm>
          <a:prstGeom prst="rect">
            <a:avLst/>
          </a:prstGeom>
          <a:noFill/>
        </p:spPr>
        <p:txBody>
          <a:bodyPr wrap="square" rtlCol="0">
            <a:spAutoFit/>
          </a:bodyPr>
          <a:lstStyle/>
          <a:p>
            <a:r>
              <a:rPr lang="en-US" sz="2000" b="1" dirty="0" smtClean="0"/>
              <a:t>CUSTOMER Table</a:t>
            </a:r>
            <a:r>
              <a:rPr lang="en-US" sz="2000" dirty="0" smtClean="0"/>
              <a:t>: </a:t>
            </a:r>
            <a:r>
              <a:rPr lang="en-US" sz="2000" dirty="0"/>
              <a:t>Customer Relationship Management (CRM) </a:t>
            </a:r>
            <a:r>
              <a:rPr lang="en-US" sz="2000" dirty="0" smtClean="0"/>
              <a:t>Systems, </a:t>
            </a:r>
            <a:r>
              <a:rPr lang="en-US" sz="2000" dirty="0"/>
              <a:t>Web Management &amp; Analytics </a:t>
            </a:r>
            <a:r>
              <a:rPr lang="en-US" sz="2000" dirty="0" smtClean="0"/>
              <a:t>Systems, External </a:t>
            </a:r>
            <a:r>
              <a:rPr lang="en-US" sz="2000" dirty="0"/>
              <a:t>Source </a:t>
            </a:r>
            <a:r>
              <a:rPr lang="en-US" sz="2000" dirty="0" smtClean="0"/>
              <a:t>Systems (</a:t>
            </a:r>
            <a:r>
              <a:rPr lang="en-US" sz="2000" dirty="0"/>
              <a:t>Credit </a:t>
            </a:r>
            <a:r>
              <a:rPr lang="en-US" sz="2000" dirty="0" smtClean="0"/>
              <a:t>Agencies)</a:t>
            </a:r>
          </a:p>
          <a:p>
            <a:endParaRPr lang="en-US" sz="2000" dirty="0"/>
          </a:p>
          <a:p>
            <a:r>
              <a:rPr lang="en-US" sz="2000" b="1" dirty="0" smtClean="0"/>
              <a:t>POLICY table</a:t>
            </a:r>
            <a:r>
              <a:rPr lang="en-US" sz="2000" dirty="0" smtClean="0"/>
              <a:t>: </a:t>
            </a:r>
            <a:r>
              <a:rPr lang="en-US" sz="2000" dirty="0"/>
              <a:t>Product Management </a:t>
            </a:r>
            <a:r>
              <a:rPr lang="en-US" sz="2000" dirty="0" smtClean="0"/>
              <a:t>Systems,</a:t>
            </a:r>
            <a:r>
              <a:rPr lang="en-US" sz="2000" dirty="0"/>
              <a:t> Lead Management </a:t>
            </a:r>
            <a:r>
              <a:rPr lang="en-US" sz="2000" dirty="0" smtClean="0"/>
              <a:t>Systems</a:t>
            </a:r>
          </a:p>
          <a:p>
            <a:endParaRPr lang="en-US" sz="2000" dirty="0"/>
          </a:p>
          <a:p>
            <a:r>
              <a:rPr lang="en-US" sz="2000" b="1" dirty="0" smtClean="0"/>
              <a:t>PRODUCT Table</a:t>
            </a:r>
            <a:r>
              <a:rPr lang="en-US" sz="2000" dirty="0" smtClean="0"/>
              <a:t>: </a:t>
            </a:r>
            <a:r>
              <a:rPr lang="en-US" sz="2000" dirty="0"/>
              <a:t>Product Management </a:t>
            </a:r>
            <a:r>
              <a:rPr lang="en-US" sz="2000" dirty="0" smtClean="0"/>
              <a:t>Systems</a:t>
            </a:r>
          </a:p>
          <a:p>
            <a:endParaRPr lang="en-US" sz="2000" dirty="0"/>
          </a:p>
          <a:p>
            <a:r>
              <a:rPr lang="en-US" sz="2000" b="1" dirty="0" smtClean="0"/>
              <a:t>FNOL Table</a:t>
            </a:r>
            <a:r>
              <a:rPr lang="en-US" sz="2000" dirty="0" smtClean="0"/>
              <a:t>: </a:t>
            </a:r>
            <a:r>
              <a:rPr lang="en-US" sz="2000" dirty="0"/>
              <a:t>Customer Care </a:t>
            </a:r>
            <a:r>
              <a:rPr lang="en-US" sz="2000" dirty="0" smtClean="0"/>
              <a:t>Systems, </a:t>
            </a:r>
            <a:r>
              <a:rPr lang="en-US" sz="2000" dirty="0"/>
              <a:t>Ticketing &amp; Workflow Management </a:t>
            </a:r>
            <a:r>
              <a:rPr lang="en-US" sz="2000" dirty="0" smtClean="0"/>
              <a:t>Systems</a:t>
            </a:r>
            <a:endParaRPr lang="en-US" sz="2000" dirty="0"/>
          </a:p>
          <a:p>
            <a:endParaRPr lang="en-US" sz="2000" dirty="0" smtClean="0"/>
          </a:p>
          <a:p>
            <a:r>
              <a:rPr lang="en-US" sz="2000" b="1" dirty="0" smtClean="0"/>
              <a:t>CLAIMS_HISTORY Table</a:t>
            </a:r>
            <a:r>
              <a:rPr lang="en-US" sz="2000" dirty="0" smtClean="0"/>
              <a:t>: </a:t>
            </a:r>
            <a:r>
              <a:rPr lang="en-US" sz="2000" dirty="0"/>
              <a:t>Technical Operations </a:t>
            </a:r>
            <a:r>
              <a:rPr lang="en-US" sz="2000" dirty="0" smtClean="0"/>
              <a:t>Systems, </a:t>
            </a:r>
            <a:r>
              <a:rPr lang="en-US" sz="2000" dirty="0"/>
              <a:t>Product Management </a:t>
            </a:r>
            <a:r>
              <a:rPr lang="en-US" sz="2000" dirty="0" smtClean="0"/>
              <a:t>Systems</a:t>
            </a:r>
            <a:endParaRPr lang="en-US" sz="2000" dirty="0"/>
          </a:p>
          <a:p>
            <a:endParaRPr lang="en-US" sz="2000" dirty="0"/>
          </a:p>
        </p:txBody>
      </p:sp>
    </p:spTree>
    <p:extLst>
      <p:ext uri="{BB962C8B-B14F-4D97-AF65-F5344CB8AC3E}">
        <p14:creationId xmlns:p14="http://schemas.microsoft.com/office/powerpoint/2010/main" val="245354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6833" y="205434"/>
            <a:ext cx="2722605" cy="461665"/>
          </a:xfrm>
          <a:prstGeom prst="rect">
            <a:avLst/>
          </a:prstGeom>
          <a:noFill/>
        </p:spPr>
        <p:txBody>
          <a:bodyPr wrap="none" rtlCol="0">
            <a:spAutoFit/>
          </a:bodyPr>
          <a:lstStyle/>
          <a:p>
            <a:r>
              <a:rPr lang="en-US" sz="2400" b="1" u="sng" dirty="0"/>
              <a:t>Part </a:t>
            </a:r>
            <a:r>
              <a:rPr lang="en-US" sz="2400" b="1" u="sng" dirty="0" smtClean="0"/>
              <a:t>3. SQL Queries:</a:t>
            </a:r>
            <a:endParaRPr lang="en-US" sz="2400" u="sng" dirty="0"/>
          </a:p>
        </p:txBody>
      </p:sp>
      <p:sp>
        <p:nvSpPr>
          <p:cNvPr id="5" name="TextBox 4"/>
          <p:cNvSpPr txBox="1"/>
          <p:nvPr/>
        </p:nvSpPr>
        <p:spPr>
          <a:xfrm>
            <a:off x="796833" y="1097280"/>
            <a:ext cx="10583929" cy="5632311"/>
          </a:xfrm>
          <a:prstGeom prst="rect">
            <a:avLst/>
          </a:prstGeom>
          <a:noFill/>
        </p:spPr>
        <p:txBody>
          <a:bodyPr wrap="square" rtlCol="0">
            <a:spAutoFit/>
          </a:bodyPr>
          <a:lstStyle/>
          <a:p>
            <a:pPr marL="342900" indent="-342900" algn="just">
              <a:buAutoNum type="arabicPeriod"/>
            </a:pPr>
            <a:r>
              <a:rPr lang="en-US" b="1" dirty="0" smtClean="0"/>
              <a:t>Sometimes insurance companies would like to get an idea of gross profit per policy type, by end of the year. </a:t>
            </a:r>
            <a:r>
              <a:rPr lang="en-US" b="1" dirty="0"/>
              <a:t>Find </a:t>
            </a:r>
            <a:r>
              <a:rPr lang="en-US" b="1" dirty="0" smtClean="0"/>
              <a:t>sum of premium of all </a:t>
            </a:r>
            <a:r>
              <a:rPr lang="en-US" b="1" dirty="0"/>
              <a:t>the policies </a:t>
            </a:r>
            <a:r>
              <a:rPr lang="en-US" b="1" dirty="0" smtClean="0"/>
              <a:t>of each type that </a:t>
            </a:r>
            <a:r>
              <a:rPr lang="en-US" b="1" dirty="0"/>
              <a:t>are terminating on or before 31</a:t>
            </a:r>
            <a:r>
              <a:rPr lang="en-US" b="1" baseline="30000" dirty="0"/>
              <a:t>st</a:t>
            </a:r>
            <a:r>
              <a:rPr lang="en-US" b="1" dirty="0"/>
              <a:t> Dec 2020.</a:t>
            </a:r>
            <a:r>
              <a:rPr lang="en-US" b="1" dirty="0" smtClean="0"/>
              <a:t> </a:t>
            </a:r>
          </a:p>
          <a:p>
            <a:pPr marL="342900" indent="-342900" algn="just">
              <a:buAutoNum type="arabicPeriod"/>
            </a:pPr>
            <a:endParaRPr lang="en-US" dirty="0"/>
          </a:p>
          <a:p>
            <a:pPr lvl="1" algn="just"/>
            <a:r>
              <a:rPr lang="en-US" dirty="0" smtClean="0"/>
              <a:t>Answer:  </a:t>
            </a:r>
          </a:p>
          <a:p>
            <a:pPr lvl="1" algn="just"/>
            <a:r>
              <a:rPr lang="en-US" dirty="0" smtClean="0"/>
              <a:t>select sum(TOTAL_PREMIUM) from POLICY </a:t>
            </a:r>
          </a:p>
          <a:p>
            <a:pPr lvl="1" algn="just"/>
            <a:r>
              <a:rPr lang="en-US" dirty="0" smtClean="0"/>
              <a:t>group by (POLICY_TYPE_CODE) </a:t>
            </a:r>
          </a:p>
          <a:p>
            <a:pPr lvl="1" algn="just"/>
            <a:r>
              <a:rPr lang="en-US" dirty="0" smtClean="0"/>
              <a:t>having END_DATE&lt;= ‘31-12-2020’</a:t>
            </a:r>
          </a:p>
          <a:p>
            <a:pPr algn="just"/>
            <a:endParaRPr lang="en-US" dirty="0" smtClean="0"/>
          </a:p>
          <a:p>
            <a:pPr algn="just"/>
            <a:endParaRPr lang="en-US" dirty="0"/>
          </a:p>
          <a:p>
            <a:pPr algn="just"/>
            <a:endParaRPr lang="en-US" dirty="0" smtClean="0"/>
          </a:p>
          <a:p>
            <a:pPr marL="342900" indent="-342900" algn="just">
              <a:buAutoNum type="arabicPeriod" startAt="2"/>
            </a:pPr>
            <a:r>
              <a:rPr lang="en-US" b="1" dirty="0" smtClean="0"/>
              <a:t>Insurance companies are reluctant to renew a policy of a customer if the customer has high claim history record. Find the names of the customers who have been paid total claims more than $5000 for the incidents happened in the year 2020.</a:t>
            </a:r>
            <a:r>
              <a:rPr lang="en-US" dirty="0" smtClean="0"/>
              <a:t> </a:t>
            </a:r>
          </a:p>
          <a:p>
            <a:pPr algn="just"/>
            <a:endParaRPr lang="en-US" dirty="0" smtClean="0"/>
          </a:p>
          <a:p>
            <a:pPr lvl="1" algn="just"/>
            <a:r>
              <a:rPr lang="en-US" dirty="0" smtClean="0"/>
              <a:t>Answer:</a:t>
            </a:r>
          </a:p>
          <a:p>
            <a:pPr lvl="1" algn="just"/>
            <a:r>
              <a:rPr lang="en-US" dirty="0" smtClean="0"/>
              <a:t>select a.FIRST_NAME, a.MIDDLE_NAME, a.LAST_NAME, sum (b.SETTLEMENT_AMT) as TOTAL_CLAIMS</a:t>
            </a:r>
          </a:p>
          <a:p>
            <a:pPr lvl="1" algn="just"/>
            <a:r>
              <a:rPr lang="en-US" dirty="0" smtClean="0"/>
              <a:t>from CUSTOMER a, CLAIMS_HISTORY b, FNOL c </a:t>
            </a:r>
          </a:p>
          <a:p>
            <a:pPr lvl="1" algn="just"/>
            <a:r>
              <a:rPr lang="en-US" dirty="0" smtClean="0"/>
              <a:t>where a.</a:t>
            </a:r>
            <a:r>
              <a:rPr lang="en-US" dirty="0" smtClean="0">
                <a:solidFill>
                  <a:srgbClr val="000000"/>
                </a:solidFill>
              </a:rPr>
              <a:t>CLAIMS_HISTORY_ID=b.CLAIM_ID and b.FNOL_ID=c.FNOL_ID and </a:t>
            </a:r>
            <a:r>
              <a:rPr lang="en-US" dirty="0" smtClean="0"/>
              <a:t>TOTAL_CLAIMS&gt;5000</a:t>
            </a:r>
            <a:r>
              <a:rPr lang="en-US" dirty="0">
                <a:solidFill>
                  <a:srgbClr val="000000"/>
                </a:solidFill>
              </a:rPr>
              <a:t> and </a:t>
            </a:r>
            <a:r>
              <a:rPr lang="en-US" dirty="0" err="1" smtClean="0">
                <a:solidFill>
                  <a:srgbClr val="000000"/>
                </a:solidFill>
              </a:rPr>
              <a:t>c.INCIDENT_DATE</a:t>
            </a:r>
            <a:r>
              <a:rPr lang="en-US" dirty="0" smtClean="0">
                <a:solidFill>
                  <a:srgbClr val="000000"/>
                </a:solidFill>
              </a:rPr>
              <a:t> between ’01-01-2020’ and ‘31-12-2020</a:t>
            </a:r>
            <a:r>
              <a:rPr lang="en-US" dirty="0">
                <a:solidFill>
                  <a:srgbClr val="000000"/>
                </a:solidFill>
              </a:rPr>
              <a:t>’ </a:t>
            </a:r>
            <a:endParaRPr lang="en-US" dirty="0"/>
          </a:p>
          <a:p>
            <a:pPr marL="342900" indent="-342900" algn="just">
              <a:buAutoNum type="arabicPeriod"/>
            </a:pPr>
            <a:endParaRPr lang="en-US" dirty="0"/>
          </a:p>
        </p:txBody>
      </p:sp>
    </p:spTree>
    <p:extLst>
      <p:ext uri="{BB962C8B-B14F-4D97-AF65-F5344CB8AC3E}">
        <p14:creationId xmlns:p14="http://schemas.microsoft.com/office/powerpoint/2010/main" val="86437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6833" y="205434"/>
            <a:ext cx="6011710" cy="461665"/>
          </a:xfrm>
          <a:prstGeom prst="rect">
            <a:avLst/>
          </a:prstGeom>
          <a:noFill/>
        </p:spPr>
        <p:txBody>
          <a:bodyPr wrap="none" rtlCol="0">
            <a:spAutoFit/>
          </a:bodyPr>
          <a:lstStyle/>
          <a:p>
            <a:r>
              <a:rPr lang="en-US" sz="2400" b="1" u="sng" dirty="0"/>
              <a:t>Part 4: Sensitive data and data quality </a:t>
            </a:r>
            <a:r>
              <a:rPr lang="en-US" sz="2400" b="1" u="sng" dirty="0" smtClean="0"/>
              <a:t>issues: </a:t>
            </a:r>
            <a:endParaRPr lang="en-US" sz="2400" u="sng" dirty="0"/>
          </a:p>
        </p:txBody>
      </p:sp>
      <p:sp>
        <p:nvSpPr>
          <p:cNvPr id="2" name="TextBox 1"/>
          <p:cNvSpPr txBox="1"/>
          <p:nvPr/>
        </p:nvSpPr>
        <p:spPr>
          <a:xfrm>
            <a:off x="796833" y="1020406"/>
            <a:ext cx="10277567" cy="4001095"/>
          </a:xfrm>
          <a:prstGeom prst="rect">
            <a:avLst/>
          </a:prstGeom>
          <a:noFill/>
        </p:spPr>
        <p:txBody>
          <a:bodyPr wrap="square" rtlCol="0">
            <a:spAutoFit/>
          </a:bodyPr>
          <a:lstStyle/>
          <a:p>
            <a:pPr algn="just"/>
            <a:r>
              <a:rPr lang="en-US" sz="2000" b="1" u="sng" dirty="0" smtClean="0"/>
              <a:t>A. Data Sensitivity Issues: </a:t>
            </a:r>
          </a:p>
          <a:p>
            <a:pPr algn="just"/>
            <a:endParaRPr lang="en-US" b="1" dirty="0"/>
          </a:p>
          <a:p>
            <a:pPr algn="just"/>
            <a:r>
              <a:rPr lang="en-US" b="1" dirty="0" smtClean="0"/>
              <a:t>PII</a:t>
            </a:r>
            <a:r>
              <a:rPr lang="en-US" dirty="0" smtClean="0"/>
              <a:t>: In CUSTOMER table, Social Security Number is a Personal Identity Information. Also, (Name + Address + DOB) combined together could be a PII. </a:t>
            </a:r>
          </a:p>
          <a:p>
            <a:pPr algn="just"/>
            <a:endParaRPr lang="en-US" dirty="0"/>
          </a:p>
          <a:p>
            <a:pPr algn="just"/>
            <a:r>
              <a:rPr lang="en-US" b="1" dirty="0" smtClean="0"/>
              <a:t>CFI</a:t>
            </a:r>
            <a:r>
              <a:rPr lang="en-US" dirty="0" smtClean="0"/>
              <a:t>: The data table for </a:t>
            </a:r>
            <a:r>
              <a:rPr lang="en-US" dirty="0"/>
              <a:t>PAYMENT </a:t>
            </a:r>
            <a:r>
              <a:rPr lang="en-US" dirty="0" smtClean="0"/>
              <a:t>would contain </a:t>
            </a:r>
            <a:r>
              <a:rPr lang="en-US" dirty="0"/>
              <a:t>bank a/c </a:t>
            </a:r>
            <a:r>
              <a:rPr lang="en-US" dirty="0" smtClean="0"/>
              <a:t>number, card number </a:t>
            </a:r>
            <a:r>
              <a:rPr lang="en-US" dirty="0"/>
              <a:t>and other related financial details. </a:t>
            </a:r>
            <a:r>
              <a:rPr lang="en-US" dirty="0" smtClean="0"/>
              <a:t>These are CFI. Also, CUSTOMER_SCORE table holds data like Credit Score from bank, Car driving score from FICO, LexisNexis etc., claims history score from other insurance company are direct or indirect financial information.</a:t>
            </a:r>
          </a:p>
          <a:p>
            <a:pPr algn="just"/>
            <a:endParaRPr lang="en-US" dirty="0"/>
          </a:p>
          <a:p>
            <a:pPr algn="just"/>
            <a:r>
              <a:rPr lang="en-US" b="1" dirty="0" smtClean="0"/>
              <a:t>CPNI:</a:t>
            </a:r>
            <a:r>
              <a:rPr lang="en-US" dirty="0" smtClean="0"/>
              <a:t> Our system does not have any CPNI data.  </a:t>
            </a:r>
          </a:p>
          <a:p>
            <a:pPr algn="just"/>
            <a:endParaRPr lang="en-US" dirty="0"/>
          </a:p>
          <a:p>
            <a:pPr algn="just"/>
            <a:r>
              <a:rPr lang="en-US" b="1" dirty="0" smtClean="0"/>
              <a:t>PHI: </a:t>
            </a:r>
            <a:r>
              <a:rPr lang="en-US" dirty="0" smtClean="0"/>
              <a:t>The Policy for type ‘Life Insurance’ would contain data of present health condition of the insured, past medical record which are PHI. </a:t>
            </a:r>
            <a:endParaRPr lang="en-US" b="1" dirty="0" smtClean="0"/>
          </a:p>
        </p:txBody>
      </p:sp>
    </p:spTree>
    <p:extLst>
      <p:ext uri="{BB962C8B-B14F-4D97-AF65-F5344CB8AC3E}">
        <p14:creationId xmlns:p14="http://schemas.microsoft.com/office/powerpoint/2010/main" val="47270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6833" y="1019985"/>
            <a:ext cx="10306596" cy="5093702"/>
          </a:xfrm>
          <a:prstGeom prst="rect">
            <a:avLst/>
          </a:prstGeom>
          <a:noFill/>
        </p:spPr>
        <p:txBody>
          <a:bodyPr wrap="square" rtlCol="0">
            <a:spAutoFit/>
          </a:bodyPr>
          <a:lstStyle/>
          <a:p>
            <a:r>
              <a:rPr lang="en-US" sz="1900" b="1" u="sng" dirty="0" smtClean="0"/>
              <a:t>B. Data Quality Issues:</a:t>
            </a:r>
          </a:p>
          <a:p>
            <a:endParaRPr lang="en-US" b="1" u="sng" dirty="0" smtClean="0"/>
          </a:p>
          <a:p>
            <a:pPr marL="342900" indent="-342900" algn="just">
              <a:buAutoNum type="arabicPeriod"/>
            </a:pPr>
            <a:r>
              <a:rPr lang="en-US" dirty="0" smtClean="0"/>
              <a:t>The free form text field ‘Postal Address’ in Customer table and ‘Policy Address’ in Policy table, and ‘Brief Details’ in FNOL table might cause challenges, as these are entered by end users and might be insufficient</a:t>
            </a:r>
            <a:r>
              <a:rPr lang="en-US" dirty="0"/>
              <a:t> </a:t>
            </a:r>
            <a:r>
              <a:rPr lang="en-US" dirty="0" smtClean="0"/>
              <a:t>or abbreviated. </a:t>
            </a:r>
          </a:p>
          <a:p>
            <a:pPr marL="342900" indent="-342900" algn="just">
              <a:buAutoNum type="arabicPeriod"/>
            </a:pPr>
            <a:endParaRPr lang="en-US" dirty="0" smtClean="0"/>
          </a:p>
          <a:p>
            <a:pPr marL="342900" indent="-342900" algn="just">
              <a:buAutoNum type="arabicPeriod"/>
            </a:pPr>
            <a:r>
              <a:rPr lang="en-US" dirty="0" smtClean="0"/>
              <a:t>Contact No, SSN, Zip-Code might be entered wrongly, these fields should have validation check for correct format at the time of input. </a:t>
            </a:r>
          </a:p>
          <a:p>
            <a:pPr marL="342900" indent="-342900" algn="just">
              <a:buAutoNum type="arabicPeriod"/>
            </a:pPr>
            <a:endParaRPr lang="en-US" dirty="0" smtClean="0"/>
          </a:p>
          <a:p>
            <a:pPr marL="342900" indent="-342900" algn="just">
              <a:buAutoNum type="arabicPeriod"/>
            </a:pPr>
            <a:r>
              <a:rPr lang="en-US" dirty="0" smtClean="0"/>
              <a:t>Policy End Date cannot be in past compared to Start Date. If validation check not done at the time of policy creation, and it flows to downstream system, it might cause problems in premium calculation and billing. </a:t>
            </a:r>
          </a:p>
          <a:p>
            <a:pPr marL="342900" indent="-342900" algn="just">
              <a:buAutoNum type="arabicPeriod"/>
            </a:pPr>
            <a:endParaRPr lang="en-US" dirty="0"/>
          </a:p>
          <a:p>
            <a:pPr marL="342900" indent="-342900" algn="just">
              <a:buAutoNum type="arabicPeriod"/>
            </a:pPr>
            <a:r>
              <a:rPr lang="en-US" dirty="0"/>
              <a:t>V</a:t>
            </a:r>
            <a:r>
              <a:rPr lang="en-US" dirty="0" smtClean="0"/>
              <a:t>alidation check should be imposed while entering Incident Date in FNOL table, it should be between Policy Start Date and </a:t>
            </a:r>
            <a:r>
              <a:rPr lang="en-US" dirty="0"/>
              <a:t>E</a:t>
            </a:r>
            <a:r>
              <a:rPr lang="en-US" dirty="0" smtClean="0"/>
              <a:t>nd </a:t>
            </a:r>
            <a:r>
              <a:rPr lang="en-US" dirty="0"/>
              <a:t>D</a:t>
            </a:r>
            <a:r>
              <a:rPr lang="en-US" dirty="0" smtClean="0"/>
              <a:t>ate, otherwise invalid. </a:t>
            </a:r>
          </a:p>
          <a:p>
            <a:pPr marL="342900" indent="-342900" algn="just">
              <a:buAutoNum type="arabicPeriod"/>
            </a:pPr>
            <a:endParaRPr lang="en-US" dirty="0"/>
          </a:p>
          <a:p>
            <a:pPr marL="342900" indent="-342900" algn="just">
              <a:buAutoNum type="arabicPeriod"/>
            </a:pPr>
            <a:r>
              <a:rPr lang="en-US" dirty="0" smtClean="0"/>
              <a:t>Also, Loss Amount (claimed) entered in FNOL cannot be greater than Coverage Amount of the Policy.</a:t>
            </a:r>
          </a:p>
          <a:p>
            <a:endParaRPr lang="en-US" dirty="0"/>
          </a:p>
        </p:txBody>
      </p:sp>
      <p:sp>
        <p:nvSpPr>
          <p:cNvPr id="5" name="TextBox 4"/>
          <p:cNvSpPr txBox="1"/>
          <p:nvPr/>
        </p:nvSpPr>
        <p:spPr>
          <a:xfrm>
            <a:off x="796833" y="205434"/>
            <a:ext cx="6011710" cy="461665"/>
          </a:xfrm>
          <a:prstGeom prst="rect">
            <a:avLst/>
          </a:prstGeom>
          <a:noFill/>
        </p:spPr>
        <p:txBody>
          <a:bodyPr wrap="none" rtlCol="0">
            <a:spAutoFit/>
          </a:bodyPr>
          <a:lstStyle/>
          <a:p>
            <a:r>
              <a:rPr lang="en-US" sz="2400" b="1" u="sng" dirty="0"/>
              <a:t>Part 4: Sensitive data and data quality </a:t>
            </a:r>
            <a:r>
              <a:rPr lang="en-US" sz="2400" b="1" u="sng" dirty="0" smtClean="0"/>
              <a:t>issues: </a:t>
            </a:r>
            <a:endParaRPr lang="en-US" sz="2400" u="sng" dirty="0"/>
          </a:p>
        </p:txBody>
      </p:sp>
    </p:spTree>
    <p:extLst>
      <p:ext uri="{BB962C8B-B14F-4D97-AF65-F5344CB8AC3E}">
        <p14:creationId xmlns:p14="http://schemas.microsoft.com/office/powerpoint/2010/main" val="1647127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2923</TotalTime>
  <Words>915</Words>
  <Application>Microsoft Office PowerPoint</Application>
  <PresentationFormat>Widescreen</PresentationFormat>
  <Paragraphs>177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Shatadru</dc:creator>
  <cp:lastModifiedBy>Shatadru</cp:lastModifiedBy>
  <cp:revision>63</cp:revision>
  <dcterms:created xsi:type="dcterms:W3CDTF">2020-11-30T07:07:51Z</dcterms:created>
  <dcterms:modified xsi:type="dcterms:W3CDTF">2020-12-09T08:22:56Z</dcterms:modified>
</cp:coreProperties>
</file>