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embeddedFontLst>
    <p:embeddedFont>
      <p:font typeface="Arial Black" pitchFamily="34" charset="0"/>
      <p:bold r:id="rId36"/>
    </p:embeddedFont>
    <p:embeddedFont>
      <p:font typeface="Calibri" pitchFamily="34" charset="0"/>
      <p:regular r:id="rId37"/>
      <p:bold r:id="rId38"/>
      <p:italic r:id="rId39"/>
      <p:boldItalic r:id="rId40"/>
    </p:embeddedFont>
    <p:embeddedFont>
      <p:font typeface="EB Garamond"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BBC7CA9-4E99-4539-9BD0-BEA0D722A1CB}">
  <a:tblStyle styleId="{DBBC7CA9-4E99-4539-9BD0-BEA0D722A1C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600" y="-10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268027223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268027223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g1268027223f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33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9" name="Google Shape;89;p13"/>
          <p:cNvPicPr preferRelativeResize="0"/>
          <p:nvPr/>
        </p:nvPicPr>
        <p:blipFill rotWithShape="1">
          <a:blip r:embed="rId3">
            <a:alphaModFix/>
          </a:blip>
          <a:srcRect/>
          <a:stretch/>
        </p:blipFill>
        <p:spPr>
          <a:xfrm>
            <a:off x="11268636" y="130212"/>
            <a:ext cx="685296" cy="631788"/>
          </a:xfrm>
          <a:prstGeom prst="rect">
            <a:avLst/>
          </a:prstGeom>
          <a:noFill/>
          <a:ln>
            <a:noFill/>
          </a:ln>
        </p:spPr>
      </p:pic>
      <p:sp>
        <p:nvSpPr>
          <p:cNvPr id="90" name="Google Shape;90;p13"/>
          <p:cNvSpPr txBox="1"/>
          <p:nvPr/>
        </p:nvSpPr>
        <p:spPr>
          <a:xfrm>
            <a:off x="479376" y="2276872"/>
            <a:ext cx="11178988" cy="2088232"/>
          </a:xfrm>
          <a:prstGeom prst="rect">
            <a:avLst/>
          </a:prstGeom>
          <a:noFill/>
          <a:ln>
            <a:noFill/>
          </a:ln>
        </p:spPr>
        <p:txBody>
          <a:bodyPr spcFirstLastPara="1" wrap="square" lIns="91425" tIns="45700" rIns="91425" bIns="45700" anchor="b" anchorCtr="0">
            <a:normAutofit fontScale="32500" lnSpcReduction="20000"/>
          </a:bodyPr>
          <a:lstStyle/>
          <a:p>
            <a:pPr marL="0" marR="0" lvl="0" indent="0" algn="ctr" rtl="0">
              <a:lnSpc>
                <a:spcPct val="90000"/>
              </a:lnSpc>
              <a:spcBef>
                <a:spcPts val="0"/>
              </a:spcBef>
              <a:spcAft>
                <a:spcPts val="0"/>
              </a:spcAft>
              <a:buClr>
                <a:srgbClr val="C00000"/>
              </a:buClr>
              <a:buSzPts val="4800"/>
              <a:buFont typeface="Arial Black"/>
              <a:buNone/>
            </a:pPr>
            <a:r>
              <a:rPr lang="en-US" sz="18500" b="1" i="0" u="none" strike="noStrike" cap="none" dirty="0" smtClean="0">
                <a:solidFill>
                  <a:srgbClr val="C00000"/>
                </a:solidFill>
                <a:latin typeface="Montserrat"/>
                <a:ea typeface="Arial Black"/>
                <a:cs typeface="Arial Black"/>
                <a:sym typeface="Arial Black"/>
              </a:rPr>
              <a:t>Capstone Project</a:t>
            </a:r>
          </a:p>
          <a:p>
            <a:pPr marL="0" marR="0" lvl="0" indent="0" algn="ctr" rtl="0">
              <a:lnSpc>
                <a:spcPct val="90000"/>
              </a:lnSpc>
              <a:spcBef>
                <a:spcPts val="0"/>
              </a:spcBef>
              <a:spcAft>
                <a:spcPts val="0"/>
              </a:spcAft>
              <a:buClr>
                <a:srgbClr val="C00000"/>
              </a:buClr>
              <a:buSzPts val="4800"/>
              <a:buFont typeface="Arial Black"/>
              <a:buNone/>
            </a:pPr>
            <a:endParaRPr lang="en-US" sz="17600" b="1" dirty="0" smtClean="0">
              <a:solidFill>
                <a:srgbClr val="C00000"/>
              </a:solidFill>
              <a:latin typeface="Montserrat"/>
              <a:ea typeface="Arial Black"/>
              <a:cs typeface="Arial Black"/>
              <a:sym typeface="Arial Black"/>
            </a:endParaRPr>
          </a:p>
          <a:p>
            <a:pPr marL="0" marR="0" lvl="0" indent="0" algn="ctr" rtl="0">
              <a:lnSpc>
                <a:spcPct val="90000"/>
              </a:lnSpc>
              <a:spcBef>
                <a:spcPts val="0"/>
              </a:spcBef>
              <a:spcAft>
                <a:spcPts val="0"/>
              </a:spcAft>
              <a:buClr>
                <a:srgbClr val="C00000"/>
              </a:buClr>
              <a:buSzPts val="4800"/>
              <a:buFont typeface="Arial Black"/>
              <a:buNone/>
            </a:pPr>
            <a:r>
              <a:rPr lang="en-US" sz="14400" b="1" dirty="0" smtClean="0">
                <a:solidFill>
                  <a:schemeClr val="accent5">
                    <a:lumMod val="50000"/>
                  </a:schemeClr>
                </a:solidFill>
                <a:latin typeface="Montserrat"/>
                <a:ea typeface="Arial Black"/>
                <a:cs typeface="Arial Black"/>
                <a:sym typeface="Arial Black"/>
              </a:rPr>
              <a:t>Hotel Booking Analysis (EDA)</a:t>
            </a:r>
            <a:endParaRPr lang="en-US" sz="14400" b="1" i="0" u="none" strike="noStrike" cap="none" dirty="0" smtClean="0">
              <a:solidFill>
                <a:schemeClr val="accent5">
                  <a:lumMod val="50000"/>
                </a:schemeClr>
              </a:solidFill>
              <a:latin typeface="Montserrat"/>
              <a:ea typeface="Arial Black"/>
              <a:cs typeface="Arial Black"/>
              <a:sym typeface="Arial Black"/>
            </a:endParaRPr>
          </a:p>
          <a:p>
            <a:pPr marL="0" marR="0" lvl="0" indent="0" algn="ctr" rtl="0">
              <a:lnSpc>
                <a:spcPct val="90000"/>
              </a:lnSpc>
              <a:spcBef>
                <a:spcPts val="0"/>
              </a:spcBef>
              <a:spcAft>
                <a:spcPts val="0"/>
              </a:spcAft>
              <a:buClr>
                <a:srgbClr val="C00000"/>
              </a:buClr>
              <a:buSzPts val="4800"/>
              <a:buFont typeface="Arial Black"/>
              <a:buNone/>
            </a:pPr>
            <a:endParaRPr sz="4200" b="1" i="0" u="none" strike="noStrike" cap="none" dirty="0">
              <a:solidFill>
                <a:srgbClr val="C00000"/>
              </a:solidFill>
              <a:latin typeface="Montserrat"/>
              <a:ea typeface="Arial Black"/>
              <a:cs typeface="Arial Black"/>
              <a:sym typeface="Arial Black"/>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grpSp>
        <p:nvGrpSpPr>
          <p:cNvPr id="151" name="Google Shape;151;p22"/>
          <p:cNvGrpSpPr/>
          <p:nvPr/>
        </p:nvGrpSpPr>
        <p:grpSpPr>
          <a:xfrm>
            <a:off x="914400" y="902970"/>
            <a:ext cx="10363200" cy="5875020"/>
            <a:chOff x="914400" y="106680"/>
            <a:chExt cx="10363200" cy="6695440"/>
          </a:xfrm>
        </p:grpSpPr>
        <p:pic>
          <p:nvPicPr>
            <p:cNvPr id="152" name="Google Shape;152;p22"/>
            <p:cNvPicPr preferRelativeResize="0"/>
            <p:nvPr/>
          </p:nvPicPr>
          <p:blipFill rotWithShape="1">
            <a:blip r:embed="rId3">
              <a:alphaModFix/>
            </a:blip>
            <a:srcRect/>
            <a:stretch/>
          </p:blipFill>
          <p:spPr>
            <a:xfrm>
              <a:off x="914400" y="106680"/>
              <a:ext cx="10363200" cy="2133600"/>
            </a:xfrm>
            <a:prstGeom prst="rect">
              <a:avLst/>
            </a:prstGeom>
            <a:noFill/>
            <a:ln>
              <a:noFill/>
            </a:ln>
          </p:spPr>
        </p:pic>
        <p:pic>
          <p:nvPicPr>
            <p:cNvPr id="153" name="Google Shape;153;p22"/>
            <p:cNvPicPr preferRelativeResize="0"/>
            <p:nvPr/>
          </p:nvPicPr>
          <p:blipFill rotWithShape="1">
            <a:blip r:embed="rId4">
              <a:alphaModFix/>
            </a:blip>
            <a:srcRect/>
            <a:stretch/>
          </p:blipFill>
          <p:spPr>
            <a:xfrm>
              <a:off x="914400" y="2382520"/>
              <a:ext cx="10363200" cy="2133600"/>
            </a:xfrm>
            <a:prstGeom prst="rect">
              <a:avLst/>
            </a:prstGeom>
            <a:noFill/>
            <a:ln>
              <a:noFill/>
            </a:ln>
          </p:spPr>
        </p:pic>
        <p:pic>
          <p:nvPicPr>
            <p:cNvPr id="154" name="Google Shape;154;p22"/>
            <p:cNvPicPr preferRelativeResize="0"/>
            <p:nvPr/>
          </p:nvPicPr>
          <p:blipFill rotWithShape="1">
            <a:blip r:embed="rId5">
              <a:alphaModFix/>
            </a:blip>
            <a:srcRect/>
            <a:stretch/>
          </p:blipFill>
          <p:spPr>
            <a:xfrm>
              <a:off x="914400" y="4668520"/>
              <a:ext cx="10363200" cy="2133600"/>
            </a:xfrm>
            <a:prstGeom prst="rect">
              <a:avLst/>
            </a:prstGeom>
            <a:noFill/>
            <a:ln>
              <a:noFill/>
            </a:ln>
          </p:spPr>
        </p:pic>
      </p:grpSp>
      <p:sp>
        <p:nvSpPr>
          <p:cNvPr id="155" name="Google Shape;155;p22"/>
          <p:cNvSpPr txBox="1"/>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2F5496"/>
              </a:buClr>
              <a:buSzPts val="3600"/>
              <a:buFont typeface="Arial Black"/>
              <a:buNone/>
            </a:pPr>
            <a:r>
              <a:rPr lang="en-US" sz="3600" b="0" i="0" u="none" strike="noStrike" cap="none">
                <a:solidFill>
                  <a:srgbClr val="2F5496"/>
                </a:solidFill>
                <a:latin typeface="Arial Black"/>
                <a:ea typeface="Arial Black"/>
                <a:cs typeface="Arial Black"/>
                <a:sym typeface="Arial Black"/>
              </a:rPr>
              <a:t>HANDLING OUTLIERS</a:t>
            </a:r>
            <a:endParaRPr sz="3600" b="0" i="0" u="none" strike="noStrike" cap="none">
              <a:solidFill>
                <a:srgbClr val="2F5496"/>
              </a:solidFill>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pSp>
        <p:nvGrpSpPr>
          <p:cNvPr id="160" name="Google Shape;160;p23"/>
          <p:cNvGrpSpPr/>
          <p:nvPr/>
        </p:nvGrpSpPr>
        <p:grpSpPr>
          <a:xfrm>
            <a:off x="914400" y="839172"/>
            <a:ext cx="10363200" cy="5922010"/>
            <a:chOff x="914400" y="309880"/>
            <a:chExt cx="10363200" cy="6400800"/>
          </a:xfrm>
        </p:grpSpPr>
        <p:pic>
          <p:nvPicPr>
            <p:cNvPr id="161" name="Google Shape;161;p23"/>
            <p:cNvPicPr preferRelativeResize="0"/>
            <p:nvPr/>
          </p:nvPicPr>
          <p:blipFill rotWithShape="1">
            <a:blip r:embed="rId3">
              <a:alphaModFix/>
            </a:blip>
            <a:srcRect/>
            <a:stretch/>
          </p:blipFill>
          <p:spPr>
            <a:xfrm>
              <a:off x="914400" y="309880"/>
              <a:ext cx="10363200" cy="2133600"/>
            </a:xfrm>
            <a:prstGeom prst="rect">
              <a:avLst/>
            </a:prstGeom>
            <a:noFill/>
            <a:ln>
              <a:noFill/>
            </a:ln>
          </p:spPr>
        </p:pic>
        <p:pic>
          <p:nvPicPr>
            <p:cNvPr id="162" name="Google Shape;162;p23"/>
            <p:cNvPicPr preferRelativeResize="0"/>
            <p:nvPr/>
          </p:nvPicPr>
          <p:blipFill rotWithShape="1">
            <a:blip r:embed="rId4">
              <a:alphaModFix/>
            </a:blip>
            <a:srcRect/>
            <a:stretch/>
          </p:blipFill>
          <p:spPr>
            <a:xfrm>
              <a:off x="914400" y="2423160"/>
              <a:ext cx="10363200" cy="2133600"/>
            </a:xfrm>
            <a:prstGeom prst="rect">
              <a:avLst/>
            </a:prstGeom>
            <a:noFill/>
            <a:ln>
              <a:noFill/>
            </a:ln>
          </p:spPr>
        </p:pic>
        <p:pic>
          <p:nvPicPr>
            <p:cNvPr id="163" name="Google Shape;163;p23"/>
            <p:cNvPicPr preferRelativeResize="0"/>
            <p:nvPr/>
          </p:nvPicPr>
          <p:blipFill rotWithShape="1">
            <a:blip r:embed="rId5">
              <a:alphaModFix/>
            </a:blip>
            <a:srcRect/>
            <a:stretch/>
          </p:blipFill>
          <p:spPr>
            <a:xfrm>
              <a:off x="914400" y="4577080"/>
              <a:ext cx="10363200" cy="2133600"/>
            </a:xfrm>
            <a:prstGeom prst="rect">
              <a:avLst/>
            </a:prstGeom>
            <a:noFill/>
            <a:ln>
              <a:noFill/>
            </a:ln>
          </p:spPr>
        </p:pic>
      </p:grpSp>
      <p:sp>
        <p:nvSpPr>
          <p:cNvPr id="164" name="Google Shape;164;p23"/>
          <p:cNvSpPr txBox="1"/>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2F5496"/>
              </a:buClr>
              <a:buSzPts val="3600"/>
              <a:buFont typeface="Arial Black"/>
              <a:buNone/>
            </a:pPr>
            <a:r>
              <a:rPr lang="en-US" sz="3600" b="0" i="0" u="none" strike="noStrike" cap="none">
                <a:solidFill>
                  <a:srgbClr val="2F5496"/>
                </a:solidFill>
                <a:latin typeface="Arial Black"/>
                <a:ea typeface="Arial Black"/>
                <a:cs typeface="Arial Black"/>
                <a:sym typeface="Arial Black"/>
              </a:rPr>
              <a:t>HANDLING OUTLIERS</a:t>
            </a:r>
            <a:endParaRPr sz="3600" b="0" i="0" u="none" strike="noStrike" cap="none">
              <a:solidFill>
                <a:srgbClr val="2F5496"/>
              </a:solidFill>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grpSp>
        <p:nvGrpSpPr>
          <p:cNvPr id="169" name="Google Shape;169;p24"/>
          <p:cNvGrpSpPr/>
          <p:nvPr/>
        </p:nvGrpSpPr>
        <p:grpSpPr>
          <a:xfrm>
            <a:off x="914400" y="925830"/>
            <a:ext cx="10363200" cy="5815330"/>
            <a:chOff x="914400" y="116840"/>
            <a:chExt cx="10363200" cy="6532880"/>
          </a:xfrm>
        </p:grpSpPr>
        <p:pic>
          <p:nvPicPr>
            <p:cNvPr id="170" name="Google Shape;170;p24"/>
            <p:cNvPicPr preferRelativeResize="0"/>
            <p:nvPr/>
          </p:nvPicPr>
          <p:blipFill rotWithShape="1">
            <a:blip r:embed="rId3">
              <a:alphaModFix/>
            </a:blip>
            <a:srcRect/>
            <a:stretch/>
          </p:blipFill>
          <p:spPr>
            <a:xfrm>
              <a:off x="914400" y="116840"/>
              <a:ext cx="10363200" cy="2133600"/>
            </a:xfrm>
            <a:prstGeom prst="rect">
              <a:avLst/>
            </a:prstGeom>
            <a:noFill/>
            <a:ln>
              <a:noFill/>
            </a:ln>
          </p:spPr>
        </p:pic>
        <p:pic>
          <p:nvPicPr>
            <p:cNvPr id="171" name="Google Shape;171;p24"/>
            <p:cNvPicPr preferRelativeResize="0"/>
            <p:nvPr/>
          </p:nvPicPr>
          <p:blipFill rotWithShape="1">
            <a:blip r:embed="rId4">
              <a:alphaModFix/>
            </a:blip>
            <a:srcRect/>
            <a:stretch/>
          </p:blipFill>
          <p:spPr>
            <a:xfrm>
              <a:off x="914400" y="2321560"/>
              <a:ext cx="10363200" cy="2133600"/>
            </a:xfrm>
            <a:prstGeom prst="rect">
              <a:avLst/>
            </a:prstGeom>
            <a:noFill/>
            <a:ln>
              <a:noFill/>
            </a:ln>
          </p:spPr>
        </p:pic>
        <p:pic>
          <p:nvPicPr>
            <p:cNvPr id="172" name="Google Shape;172;p24"/>
            <p:cNvPicPr preferRelativeResize="0"/>
            <p:nvPr/>
          </p:nvPicPr>
          <p:blipFill rotWithShape="1">
            <a:blip r:embed="rId5">
              <a:alphaModFix/>
            </a:blip>
            <a:srcRect/>
            <a:stretch/>
          </p:blipFill>
          <p:spPr>
            <a:xfrm>
              <a:off x="914400" y="4516120"/>
              <a:ext cx="10363200" cy="2133600"/>
            </a:xfrm>
            <a:prstGeom prst="rect">
              <a:avLst/>
            </a:prstGeom>
            <a:noFill/>
            <a:ln>
              <a:noFill/>
            </a:ln>
          </p:spPr>
        </p:pic>
      </p:grpSp>
      <p:sp>
        <p:nvSpPr>
          <p:cNvPr id="173" name="Google Shape;173;p24"/>
          <p:cNvSpPr txBox="1"/>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2F5496"/>
              </a:buClr>
              <a:buSzPts val="3600"/>
              <a:buFont typeface="Arial Black"/>
              <a:buNone/>
            </a:pPr>
            <a:r>
              <a:rPr lang="en-US" sz="3600" b="0" i="0" u="none" strike="noStrike" cap="none">
                <a:solidFill>
                  <a:srgbClr val="2F5496"/>
                </a:solidFill>
                <a:latin typeface="Arial Black"/>
                <a:ea typeface="Arial Black"/>
                <a:cs typeface="Arial Black"/>
                <a:sym typeface="Arial Black"/>
              </a:rPr>
              <a:t>HANDLING OUTLIERS</a:t>
            </a:r>
            <a:endParaRPr sz="3600" b="0" i="0" u="none" strike="noStrike" cap="none">
              <a:solidFill>
                <a:srgbClr val="2F5496"/>
              </a:solidFill>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grpSp>
        <p:nvGrpSpPr>
          <p:cNvPr id="178" name="Google Shape;178;p25"/>
          <p:cNvGrpSpPr/>
          <p:nvPr/>
        </p:nvGrpSpPr>
        <p:grpSpPr>
          <a:xfrm>
            <a:off x="914400" y="811530"/>
            <a:ext cx="10363200" cy="5988050"/>
            <a:chOff x="914400" y="127000"/>
            <a:chExt cx="10363200" cy="6604000"/>
          </a:xfrm>
        </p:grpSpPr>
        <p:pic>
          <p:nvPicPr>
            <p:cNvPr id="179" name="Google Shape;179;p25"/>
            <p:cNvPicPr preferRelativeResize="0"/>
            <p:nvPr/>
          </p:nvPicPr>
          <p:blipFill rotWithShape="1">
            <a:blip r:embed="rId3">
              <a:alphaModFix/>
            </a:blip>
            <a:srcRect/>
            <a:stretch/>
          </p:blipFill>
          <p:spPr>
            <a:xfrm>
              <a:off x="914400" y="127000"/>
              <a:ext cx="10363200" cy="2133600"/>
            </a:xfrm>
            <a:prstGeom prst="rect">
              <a:avLst/>
            </a:prstGeom>
            <a:noFill/>
            <a:ln>
              <a:noFill/>
            </a:ln>
          </p:spPr>
        </p:pic>
        <p:pic>
          <p:nvPicPr>
            <p:cNvPr id="180" name="Google Shape;180;p25"/>
            <p:cNvPicPr preferRelativeResize="0"/>
            <p:nvPr/>
          </p:nvPicPr>
          <p:blipFill rotWithShape="1">
            <a:blip r:embed="rId4">
              <a:alphaModFix/>
            </a:blip>
            <a:srcRect/>
            <a:stretch/>
          </p:blipFill>
          <p:spPr>
            <a:xfrm>
              <a:off x="914400" y="2362200"/>
              <a:ext cx="10363200" cy="2133600"/>
            </a:xfrm>
            <a:prstGeom prst="rect">
              <a:avLst/>
            </a:prstGeom>
            <a:noFill/>
            <a:ln>
              <a:noFill/>
            </a:ln>
          </p:spPr>
        </p:pic>
        <p:pic>
          <p:nvPicPr>
            <p:cNvPr id="181" name="Google Shape;181;p25"/>
            <p:cNvPicPr preferRelativeResize="0"/>
            <p:nvPr/>
          </p:nvPicPr>
          <p:blipFill rotWithShape="1">
            <a:blip r:embed="rId5">
              <a:alphaModFix/>
            </a:blip>
            <a:srcRect/>
            <a:stretch/>
          </p:blipFill>
          <p:spPr>
            <a:xfrm>
              <a:off x="914400" y="4597400"/>
              <a:ext cx="10363200" cy="2133600"/>
            </a:xfrm>
            <a:prstGeom prst="rect">
              <a:avLst/>
            </a:prstGeom>
            <a:noFill/>
            <a:ln>
              <a:noFill/>
            </a:ln>
          </p:spPr>
        </p:pic>
      </p:grpSp>
      <p:sp>
        <p:nvSpPr>
          <p:cNvPr id="182" name="Google Shape;182;p25"/>
          <p:cNvSpPr txBox="1"/>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2F5496"/>
              </a:buClr>
              <a:buSzPts val="3600"/>
              <a:buFont typeface="Arial Black"/>
              <a:buNone/>
            </a:pPr>
            <a:r>
              <a:rPr lang="en-US" sz="3600" b="0" i="0" u="none" strike="noStrike" cap="none">
                <a:solidFill>
                  <a:srgbClr val="2F5496"/>
                </a:solidFill>
                <a:latin typeface="Arial Black"/>
                <a:ea typeface="Arial Black"/>
                <a:cs typeface="Arial Black"/>
                <a:sym typeface="Arial Black"/>
              </a:rPr>
              <a:t>HANDLING OUTLIERS</a:t>
            </a:r>
            <a:endParaRPr sz="3600" b="0" i="0" u="none" strike="noStrike" cap="none">
              <a:solidFill>
                <a:srgbClr val="2F5496"/>
              </a:solidFill>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subTitle" idx="1"/>
          </p:nvPr>
        </p:nvSpPr>
        <p:spPr>
          <a:xfrm>
            <a:off x="433359" y="874339"/>
            <a:ext cx="11325281" cy="5983661"/>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Noto Sans Symbols"/>
              <a:buChar char="▪"/>
            </a:pPr>
            <a:r>
              <a:rPr lang="en-US"/>
              <a:t>We found 32052 duplicate rows in the dataset,we dropped all such rows and started doing some feature engineering.</a:t>
            </a:r>
            <a:endParaRPr/>
          </a:p>
          <a:p>
            <a:pPr marL="342900" lvl="0" indent="-342900" algn="l" rtl="0">
              <a:lnSpc>
                <a:spcPct val="90000"/>
              </a:lnSpc>
              <a:spcBef>
                <a:spcPts val="1000"/>
              </a:spcBef>
              <a:spcAft>
                <a:spcPts val="0"/>
              </a:spcAft>
              <a:buClr>
                <a:schemeClr val="dk1"/>
              </a:buClr>
              <a:buSzPts val="2400"/>
              <a:buFont typeface="Noto Sans Symbols"/>
              <a:buChar char="▪"/>
            </a:pPr>
            <a:r>
              <a:rPr lang="en-US"/>
              <a:t>Created a new feature named </a:t>
            </a:r>
            <a:r>
              <a:rPr lang="en-US" b="1"/>
              <a:t>same_room </a:t>
            </a:r>
            <a:r>
              <a:rPr lang="en-US"/>
              <a:t>to indicate whether the customer’s preferred room type is allotted or not.</a:t>
            </a:r>
            <a:endParaRPr/>
          </a:p>
          <a:p>
            <a:pPr marL="342900" lvl="0" indent="-342900" algn="l" rtl="0">
              <a:lnSpc>
                <a:spcPct val="90000"/>
              </a:lnSpc>
              <a:spcBef>
                <a:spcPts val="1000"/>
              </a:spcBef>
              <a:spcAft>
                <a:spcPts val="0"/>
              </a:spcAft>
              <a:buClr>
                <a:schemeClr val="dk1"/>
              </a:buClr>
              <a:buSzPts val="2400"/>
              <a:buFont typeface="Noto Sans Symbols"/>
              <a:buChar char="▪"/>
            </a:pPr>
            <a:r>
              <a:rPr lang="en-US"/>
              <a:t>Created a new feature named </a:t>
            </a:r>
            <a:r>
              <a:rPr lang="en-US" b="1"/>
              <a:t>total_children </a:t>
            </a:r>
            <a:r>
              <a:rPr lang="en-US"/>
              <a:t>by combining ‘children’ and ‘babies’.</a:t>
            </a:r>
            <a:endParaRPr b="1"/>
          </a:p>
          <a:p>
            <a:pPr marL="342900" lvl="0" indent="-342900" algn="l" rtl="0">
              <a:lnSpc>
                <a:spcPct val="90000"/>
              </a:lnSpc>
              <a:spcBef>
                <a:spcPts val="1000"/>
              </a:spcBef>
              <a:spcAft>
                <a:spcPts val="0"/>
              </a:spcAft>
              <a:buClr>
                <a:schemeClr val="dk1"/>
              </a:buClr>
              <a:buSzPts val="2400"/>
              <a:buFont typeface="Noto Sans Symbols"/>
              <a:buChar char="▪"/>
            </a:pPr>
            <a:r>
              <a:rPr lang="en-US"/>
              <a:t>Created a new feature named </a:t>
            </a:r>
            <a:r>
              <a:rPr lang="en-US" b="1"/>
              <a:t>total_members </a:t>
            </a:r>
            <a:r>
              <a:rPr lang="en-US"/>
              <a:t>by combining ‘total_children’ and ‘adults’.</a:t>
            </a:r>
            <a:endParaRPr b="1"/>
          </a:p>
          <a:p>
            <a:pPr marL="342900" lvl="0" indent="-342900" algn="l" rtl="0">
              <a:lnSpc>
                <a:spcPct val="90000"/>
              </a:lnSpc>
              <a:spcBef>
                <a:spcPts val="1000"/>
              </a:spcBef>
              <a:spcAft>
                <a:spcPts val="0"/>
              </a:spcAft>
              <a:buClr>
                <a:schemeClr val="dk1"/>
              </a:buClr>
              <a:buSzPts val="2400"/>
              <a:buFont typeface="Noto Sans Symbols"/>
              <a:buChar char="▪"/>
            </a:pPr>
            <a:r>
              <a:rPr lang="en-US"/>
              <a:t>Created a new feature named </a:t>
            </a:r>
            <a:r>
              <a:rPr lang="en-US" b="1"/>
              <a:t>total_nights </a:t>
            </a:r>
            <a:r>
              <a:rPr lang="en-US"/>
              <a:t>by adding ‘stays_in_weekend_nights’ and ‘stays_in_week_nights’ column values.</a:t>
            </a:r>
            <a:endParaRPr b="1"/>
          </a:p>
          <a:p>
            <a:pPr marL="342900" lvl="0" indent="-342900" algn="l" rtl="0">
              <a:lnSpc>
                <a:spcPct val="90000"/>
              </a:lnSpc>
              <a:spcBef>
                <a:spcPts val="1000"/>
              </a:spcBef>
              <a:spcAft>
                <a:spcPts val="0"/>
              </a:spcAft>
              <a:buClr>
                <a:schemeClr val="dk1"/>
              </a:buClr>
              <a:buSzPts val="2400"/>
              <a:buFont typeface="Noto Sans Symbols"/>
              <a:buChar char="▪"/>
            </a:pPr>
            <a:r>
              <a:rPr lang="en-US"/>
              <a:t>Created a new feature named </a:t>
            </a:r>
            <a:r>
              <a:rPr lang="en-US" b="1"/>
              <a:t>money_per_person </a:t>
            </a:r>
            <a:r>
              <a:rPr lang="en-US"/>
              <a:t>by multiplying adr with total_nights and dividing the result by total_members.</a:t>
            </a:r>
            <a:endParaRPr/>
          </a:p>
          <a:p>
            <a:pPr marL="342900" lvl="0" indent="-342900" algn="l" rtl="0">
              <a:lnSpc>
                <a:spcPct val="90000"/>
              </a:lnSpc>
              <a:spcBef>
                <a:spcPts val="1000"/>
              </a:spcBef>
              <a:spcAft>
                <a:spcPts val="0"/>
              </a:spcAft>
              <a:buClr>
                <a:schemeClr val="dk1"/>
              </a:buClr>
              <a:buSzPts val="2400"/>
              <a:buFont typeface="Noto Sans Symbols"/>
              <a:buChar char="▪"/>
            </a:pPr>
            <a:r>
              <a:rPr lang="en-US"/>
              <a:t>Created a new feature named </a:t>
            </a:r>
            <a:r>
              <a:rPr lang="en-US" b="1"/>
              <a:t>guest_type </a:t>
            </a:r>
            <a:r>
              <a:rPr lang="en-US"/>
              <a:t>which categorize guests in single, couple or family based on total members. </a:t>
            </a:r>
            <a:endParaRPr/>
          </a:p>
          <a:p>
            <a:pPr marL="342900" lvl="0" indent="-342900" algn="l" rtl="0">
              <a:lnSpc>
                <a:spcPct val="90000"/>
              </a:lnSpc>
              <a:spcBef>
                <a:spcPts val="1000"/>
              </a:spcBef>
              <a:spcAft>
                <a:spcPts val="0"/>
              </a:spcAft>
              <a:buClr>
                <a:schemeClr val="dk1"/>
              </a:buClr>
              <a:buSzPts val="2400"/>
              <a:buFont typeface="Noto Sans Symbols"/>
              <a:buChar char="▪"/>
            </a:pPr>
            <a:r>
              <a:rPr lang="en-US"/>
              <a:t>Also created a feature named </a:t>
            </a:r>
            <a:r>
              <a:rPr lang="en-US" b="1"/>
              <a:t>lead_time_category </a:t>
            </a:r>
            <a:r>
              <a:rPr lang="en-US"/>
              <a:t>which</a:t>
            </a:r>
            <a:r>
              <a:rPr lang="en-US" b="1"/>
              <a:t> </a:t>
            </a:r>
            <a:r>
              <a:rPr lang="en-US"/>
              <a:t>categorize </a:t>
            </a:r>
            <a:r>
              <a:rPr lang="en-US" b="1"/>
              <a:t>lead_time</a:t>
            </a:r>
            <a:r>
              <a:rPr lang="en-US"/>
              <a:t> in low, medium or high based on number of days. </a:t>
            </a:r>
            <a:endParaRPr b="1"/>
          </a:p>
        </p:txBody>
      </p:sp>
      <p:pic>
        <p:nvPicPr>
          <p:cNvPr id="188" name="Google Shape;188;p26"/>
          <p:cNvPicPr preferRelativeResize="0"/>
          <p:nvPr/>
        </p:nvPicPr>
        <p:blipFill rotWithShape="1">
          <a:blip r:embed="rId3">
            <a:alphaModFix/>
          </a:blip>
          <a:srcRect/>
          <a:stretch/>
        </p:blipFill>
        <p:spPr>
          <a:xfrm>
            <a:off x="11268636" y="76424"/>
            <a:ext cx="685296" cy="631788"/>
          </a:xfrm>
          <a:prstGeom prst="rect">
            <a:avLst/>
          </a:prstGeom>
          <a:noFill/>
          <a:ln>
            <a:noFill/>
          </a:ln>
        </p:spPr>
      </p:pic>
      <p:sp>
        <p:nvSpPr>
          <p:cNvPr id="189" name="Google Shape;189;p26"/>
          <p:cNvSpPr txBox="1"/>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2F5496"/>
              </a:buClr>
              <a:buSzPts val="3600"/>
              <a:buFont typeface="Arial Black"/>
              <a:buNone/>
            </a:pPr>
            <a:r>
              <a:rPr lang="en-US" sz="3600" b="0" i="0" u="none" strike="noStrike" cap="none">
                <a:solidFill>
                  <a:srgbClr val="2F5496"/>
                </a:solidFill>
                <a:latin typeface="Arial Black"/>
                <a:ea typeface="Arial Black"/>
                <a:cs typeface="Arial Black"/>
                <a:sym typeface="Arial Black"/>
              </a:rPr>
              <a:t>MANIPULATING DATASET</a:t>
            </a:r>
            <a:endParaRPr sz="3600" b="0" i="0" u="none" strike="noStrike" cap="none">
              <a:solidFill>
                <a:srgbClr val="2F5496"/>
              </a:solidFill>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7"/>
          <p:cNvPicPr preferRelativeResize="0"/>
          <p:nvPr/>
        </p:nvPicPr>
        <p:blipFill rotWithShape="1">
          <a:blip r:embed="rId3">
            <a:alphaModFix/>
          </a:blip>
          <a:srcRect/>
          <a:stretch/>
        </p:blipFill>
        <p:spPr>
          <a:xfrm>
            <a:off x="11268636" y="49529"/>
            <a:ext cx="685296" cy="631788"/>
          </a:xfrm>
          <a:prstGeom prst="rect">
            <a:avLst/>
          </a:prstGeom>
          <a:noFill/>
          <a:ln>
            <a:noFill/>
          </a:ln>
        </p:spPr>
      </p:pic>
      <p:sp>
        <p:nvSpPr>
          <p:cNvPr id="195" name="Google Shape;195;p27"/>
          <p:cNvSpPr txBox="1"/>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2F5496"/>
              </a:buClr>
              <a:buSzPts val="3600"/>
              <a:buFont typeface="Arial Black"/>
              <a:buNone/>
            </a:pPr>
            <a:r>
              <a:rPr lang="en-US" sz="3600" b="0" i="0" u="none" strike="noStrike" cap="none">
                <a:solidFill>
                  <a:srgbClr val="2F5496"/>
                </a:solidFill>
                <a:latin typeface="Arial Black"/>
                <a:ea typeface="Arial Black"/>
                <a:cs typeface="Arial Black"/>
                <a:sym typeface="Arial Black"/>
              </a:rPr>
              <a:t>UNIVARIATE ANALYSIS</a:t>
            </a:r>
            <a:endParaRPr sz="3600" b="0" i="0" u="none" strike="noStrike" cap="none">
              <a:solidFill>
                <a:srgbClr val="2F5496"/>
              </a:solidFill>
              <a:latin typeface="Arial Black"/>
              <a:ea typeface="Arial Black"/>
              <a:cs typeface="Arial Black"/>
              <a:sym typeface="Arial Black"/>
            </a:endParaRPr>
          </a:p>
        </p:txBody>
      </p:sp>
      <p:pic>
        <p:nvPicPr>
          <p:cNvPr id="196" name="Google Shape;196;p27"/>
          <p:cNvPicPr preferRelativeResize="0"/>
          <p:nvPr/>
        </p:nvPicPr>
        <p:blipFill rotWithShape="1">
          <a:blip r:embed="rId4">
            <a:alphaModFix/>
          </a:blip>
          <a:srcRect t="-1" b="74989"/>
          <a:stretch/>
        </p:blipFill>
        <p:spPr>
          <a:xfrm>
            <a:off x="629922" y="874339"/>
            <a:ext cx="10638714" cy="4032000"/>
          </a:xfrm>
          <a:prstGeom prst="rect">
            <a:avLst/>
          </a:prstGeom>
          <a:noFill/>
          <a:ln>
            <a:noFill/>
          </a:ln>
        </p:spPr>
      </p:pic>
      <p:sp>
        <p:nvSpPr>
          <p:cNvPr id="197" name="Google Shape;197;p27"/>
          <p:cNvSpPr txBox="1"/>
          <p:nvPr/>
        </p:nvSpPr>
        <p:spPr>
          <a:xfrm>
            <a:off x="629921" y="4919008"/>
            <a:ext cx="10638715" cy="193899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More than 60% of the bookings are of City Hotel. </a:t>
            </a:r>
            <a:endParaRPr/>
          </a:p>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Nearly one third of the bookings are cancelled. </a:t>
            </a:r>
            <a:endParaRPr/>
          </a:p>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There was an annual 218.5% rise in hotel bookings in 2016 which dropped down by 25.2% in 2017.</a:t>
            </a:r>
            <a:endParaRPr/>
          </a:p>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August is the most preferred month by people for bookings.</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28"/>
          <p:cNvPicPr preferRelativeResize="0"/>
          <p:nvPr/>
        </p:nvPicPr>
        <p:blipFill rotWithShape="1">
          <a:blip r:embed="rId3">
            <a:alphaModFix/>
          </a:blip>
          <a:srcRect/>
          <a:stretch/>
        </p:blipFill>
        <p:spPr>
          <a:xfrm>
            <a:off x="11268636" y="49529"/>
            <a:ext cx="685296" cy="631788"/>
          </a:xfrm>
          <a:prstGeom prst="rect">
            <a:avLst/>
          </a:prstGeom>
          <a:noFill/>
          <a:ln>
            <a:noFill/>
          </a:ln>
        </p:spPr>
      </p:pic>
      <p:sp>
        <p:nvSpPr>
          <p:cNvPr id="203" name="Google Shape;203;p28"/>
          <p:cNvSpPr txBox="1"/>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2F5496"/>
              </a:buClr>
              <a:buSzPts val="3600"/>
              <a:buFont typeface="Arial Black"/>
              <a:buNone/>
            </a:pPr>
            <a:r>
              <a:rPr lang="en-US" sz="3600" b="0" i="0" u="none" strike="noStrike" cap="none">
                <a:solidFill>
                  <a:srgbClr val="2F5496"/>
                </a:solidFill>
                <a:latin typeface="Arial Black"/>
                <a:ea typeface="Arial Black"/>
                <a:cs typeface="Arial Black"/>
                <a:sym typeface="Arial Black"/>
              </a:rPr>
              <a:t>UNIVARIATE ANALYSIS</a:t>
            </a:r>
            <a:endParaRPr sz="3600" b="0" i="0" u="none" strike="noStrike" cap="none">
              <a:solidFill>
                <a:srgbClr val="2F5496"/>
              </a:solidFill>
              <a:latin typeface="Arial Black"/>
              <a:ea typeface="Arial Black"/>
              <a:cs typeface="Arial Black"/>
              <a:sym typeface="Arial Black"/>
            </a:endParaRPr>
          </a:p>
        </p:txBody>
      </p:sp>
      <p:sp>
        <p:nvSpPr>
          <p:cNvPr id="204" name="Google Shape;204;p28"/>
          <p:cNvSpPr txBox="1"/>
          <p:nvPr/>
        </p:nvSpPr>
        <p:spPr>
          <a:xfrm>
            <a:off x="629921" y="4549676"/>
            <a:ext cx="10638715" cy="230832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Most of the bookings are of two adults.</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Most preferred meal is </a:t>
            </a:r>
            <a:r>
              <a:rPr lang="en-US" sz="2400" b="0" i="0" u="none" strike="noStrike" cap="none" dirty="0" smtClean="0">
                <a:solidFill>
                  <a:schemeClr val="dk1"/>
                </a:solidFill>
                <a:latin typeface="Calibri"/>
                <a:ea typeface="Calibri"/>
                <a:cs typeface="Calibri"/>
                <a:sym typeface="Calibri"/>
              </a:rPr>
              <a:t>BB(Bed </a:t>
            </a:r>
            <a:r>
              <a:rPr lang="en-US" sz="2400" b="0" i="0" u="none" strike="noStrike" cap="none" dirty="0">
                <a:solidFill>
                  <a:schemeClr val="dk1"/>
                </a:solidFill>
                <a:latin typeface="Calibri"/>
                <a:ea typeface="Calibri"/>
                <a:cs typeface="Calibri"/>
                <a:sym typeface="Calibri"/>
              </a:rPr>
              <a:t>and Breakfast).</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Most of the customers are coming through Online.</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Top distribution channel is TA/TO</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Only 3.82% of the guests are arriving again.</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People who cancel bookings do not really book again.</a:t>
            </a:r>
            <a:endParaRPr dirty="0"/>
          </a:p>
        </p:txBody>
      </p:sp>
      <p:pic>
        <p:nvPicPr>
          <p:cNvPr id="205" name="Google Shape;205;p28"/>
          <p:cNvPicPr preferRelativeResize="0"/>
          <p:nvPr/>
        </p:nvPicPr>
        <p:blipFill rotWithShape="1">
          <a:blip r:embed="rId4">
            <a:alphaModFix/>
          </a:blip>
          <a:srcRect t="24856" b="49816"/>
          <a:stretch/>
        </p:blipFill>
        <p:spPr>
          <a:xfrm>
            <a:off x="629921" y="782899"/>
            <a:ext cx="10638715" cy="3663389"/>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29"/>
          <p:cNvPicPr preferRelativeResize="0"/>
          <p:nvPr/>
        </p:nvPicPr>
        <p:blipFill rotWithShape="1">
          <a:blip r:embed="rId3">
            <a:alphaModFix/>
          </a:blip>
          <a:srcRect/>
          <a:stretch/>
        </p:blipFill>
        <p:spPr>
          <a:xfrm>
            <a:off x="11268636" y="49529"/>
            <a:ext cx="685296" cy="631788"/>
          </a:xfrm>
          <a:prstGeom prst="rect">
            <a:avLst/>
          </a:prstGeom>
          <a:noFill/>
          <a:ln>
            <a:noFill/>
          </a:ln>
        </p:spPr>
      </p:pic>
      <p:sp>
        <p:nvSpPr>
          <p:cNvPr id="211" name="Google Shape;211;p29"/>
          <p:cNvSpPr txBox="1"/>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2F5496"/>
              </a:buClr>
              <a:buSzPts val="3600"/>
              <a:buFont typeface="Arial Black"/>
              <a:buNone/>
            </a:pPr>
            <a:r>
              <a:rPr lang="en-US" sz="3600" b="0" i="0" u="none" strike="noStrike" cap="none">
                <a:solidFill>
                  <a:srgbClr val="2F5496"/>
                </a:solidFill>
                <a:latin typeface="Arial Black"/>
                <a:ea typeface="Arial Black"/>
                <a:cs typeface="Arial Black"/>
                <a:sym typeface="Arial Black"/>
              </a:rPr>
              <a:t>UNIVARIATE ANALYSIS</a:t>
            </a:r>
            <a:endParaRPr sz="3600" b="0" i="0" u="none" strike="noStrike" cap="none">
              <a:solidFill>
                <a:srgbClr val="2F5496"/>
              </a:solidFill>
              <a:latin typeface="Arial Black"/>
              <a:ea typeface="Arial Black"/>
              <a:cs typeface="Arial Black"/>
              <a:sym typeface="Arial Black"/>
            </a:endParaRPr>
          </a:p>
        </p:txBody>
      </p:sp>
      <p:sp>
        <p:nvSpPr>
          <p:cNvPr id="212" name="Google Shape;212;p29"/>
          <p:cNvSpPr txBox="1"/>
          <p:nvPr/>
        </p:nvSpPr>
        <p:spPr>
          <a:xfrm>
            <a:off x="629921" y="4522768"/>
            <a:ext cx="10638715" cy="156966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Room type A is the most preferred one.</a:t>
            </a:r>
            <a:endParaRPr/>
          </a:p>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People don’t want to pre-deposit the money.</a:t>
            </a:r>
            <a:endParaRPr/>
          </a:p>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Most customers are of type Transient.</a:t>
            </a:r>
            <a:endParaRPr/>
          </a:p>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More than 90% of people don’t require any parking space.</a:t>
            </a:r>
            <a:endParaRPr/>
          </a:p>
        </p:txBody>
      </p:sp>
      <p:pic>
        <p:nvPicPr>
          <p:cNvPr id="213" name="Google Shape;213;p29"/>
          <p:cNvPicPr preferRelativeResize="0"/>
          <p:nvPr/>
        </p:nvPicPr>
        <p:blipFill rotWithShape="1">
          <a:blip r:embed="rId4">
            <a:alphaModFix/>
          </a:blip>
          <a:srcRect t="49982" b="24821"/>
          <a:stretch/>
        </p:blipFill>
        <p:spPr>
          <a:xfrm>
            <a:off x="629921" y="771750"/>
            <a:ext cx="10638715" cy="382057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30"/>
          <p:cNvPicPr preferRelativeResize="0"/>
          <p:nvPr/>
        </p:nvPicPr>
        <p:blipFill rotWithShape="1">
          <a:blip r:embed="rId3">
            <a:alphaModFix/>
          </a:blip>
          <a:srcRect/>
          <a:stretch/>
        </p:blipFill>
        <p:spPr>
          <a:xfrm>
            <a:off x="11268636" y="49529"/>
            <a:ext cx="685296" cy="631788"/>
          </a:xfrm>
          <a:prstGeom prst="rect">
            <a:avLst/>
          </a:prstGeom>
          <a:noFill/>
          <a:ln>
            <a:noFill/>
          </a:ln>
        </p:spPr>
      </p:pic>
      <p:sp>
        <p:nvSpPr>
          <p:cNvPr id="219" name="Google Shape;219;p30"/>
          <p:cNvSpPr txBox="1"/>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2F5496"/>
              </a:buClr>
              <a:buSzPts val="3600"/>
              <a:buFont typeface="Arial Black"/>
              <a:buNone/>
            </a:pPr>
            <a:r>
              <a:rPr lang="en-US" sz="3600" b="0" i="0" u="none" strike="noStrike" cap="none">
                <a:solidFill>
                  <a:srgbClr val="2F5496"/>
                </a:solidFill>
                <a:latin typeface="Arial Black"/>
                <a:ea typeface="Arial Black"/>
                <a:cs typeface="Arial Black"/>
                <a:sym typeface="Arial Black"/>
              </a:rPr>
              <a:t>UNIVARIATE ANALYSIS</a:t>
            </a:r>
            <a:endParaRPr sz="3600" b="0" i="0" u="none" strike="noStrike" cap="none">
              <a:solidFill>
                <a:srgbClr val="2F5496"/>
              </a:solidFill>
              <a:latin typeface="Arial Black"/>
              <a:ea typeface="Arial Black"/>
              <a:cs typeface="Arial Black"/>
              <a:sym typeface="Arial Black"/>
            </a:endParaRPr>
          </a:p>
        </p:txBody>
      </p:sp>
      <p:sp>
        <p:nvSpPr>
          <p:cNvPr id="220" name="Google Shape;220;p30"/>
          <p:cNvSpPr txBox="1"/>
          <p:nvPr/>
        </p:nvSpPr>
        <p:spPr>
          <a:xfrm>
            <a:off x="629919" y="4708959"/>
            <a:ext cx="10638715" cy="193899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Around 15% of guests are not assigned with their preferred room.</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Around 10% of the guests arrive with children.</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At least 2 people arrive </a:t>
            </a:r>
            <a:r>
              <a:rPr lang="en-US" sz="2400" dirty="0" smtClean="0">
                <a:solidFill>
                  <a:schemeClr val="dk1"/>
                </a:solidFill>
                <a:latin typeface="Calibri"/>
                <a:ea typeface="Calibri"/>
                <a:cs typeface="Calibri"/>
                <a:sym typeface="Calibri"/>
              </a:rPr>
              <a:t>most</a:t>
            </a:r>
            <a:r>
              <a:rPr lang="en-US" sz="2400" b="0" i="0" u="none" strike="noStrike" cap="none" dirty="0" smtClean="0">
                <a:solidFill>
                  <a:schemeClr val="dk1"/>
                </a:solidFill>
                <a:latin typeface="Calibri"/>
                <a:ea typeface="Calibri"/>
                <a:cs typeface="Calibri"/>
                <a:sym typeface="Calibri"/>
              </a:rPr>
              <a:t> </a:t>
            </a:r>
            <a:r>
              <a:rPr lang="en-US" sz="2400" b="0" i="0" u="none" strike="noStrike" cap="none" dirty="0">
                <a:solidFill>
                  <a:schemeClr val="dk1"/>
                </a:solidFill>
                <a:latin typeface="Calibri"/>
                <a:ea typeface="Calibri"/>
                <a:cs typeface="Calibri"/>
                <a:sym typeface="Calibri"/>
              </a:rPr>
              <a:t>of the times.</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Around 15% of the people visit with their family. While most of the visitors are couples.</a:t>
            </a:r>
            <a:endParaRPr dirty="0"/>
          </a:p>
        </p:txBody>
      </p:sp>
      <p:pic>
        <p:nvPicPr>
          <p:cNvPr id="221" name="Google Shape;221;p30"/>
          <p:cNvPicPr preferRelativeResize="0"/>
          <p:nvPr/>
        </p:nvPicPr>
        <p:blipFill rotWithShape="1">
          <a:blip r:embed="rId4">
            <a:alphaModFix/>
          </a:blip>
          <a:srcRect t="74988" b="-186"/>
          <a:stretch/>
        </p:blipFill>
        <p:spPr>
          <a:xfrm>
            <a:off x="629920" y="874339"/>
            <a:ext cx="10638715" cy="3641598"/>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31"/>
          <p:cNvPicPr preferRelativeResize="0">
            <a:picLocks noGrp="1"/>
          </p:cNvPicPr>
          <p:nvPr>
            <p:ph type="body" idx="1"/>
          </p:nvPr>
        </p:nvPicPr>
        <p:blipFill rotWithShape="1">
          <a:blip r:embed="rId3">
            <a:alphaModFix/>
          </a:blip>
          <a:srcRect t="188" b="32853"/>
          <a:stretch/>
        </p:blipFill>
        <p:spPr>
          <a:xfrm>
            <a:off x="558800" y="874339"/>
            <a:ext cx="11052484" cy="3852000"/>
          </a:xfrm>
          <a:prstGeom prst="rect">
            <a:avLst/>
          </a:prstGeom>
          <a:noFill/>
          <a:ln>
            <a:noFill/>
          </a:ln>
        </p:spPr>
      </p:pic>
      <p:pic>
        <p:nvPicPr>
          <p:cNvPr id="227" name="Google Shape;227;p31"/>
          <p:cNvPicPr preferRelativeResize="0"/>
          <p:nvPr/>
        </p:nvPicPr>
        <p:blipFill rotWithShape="1">
          <a:blip r:embed="rId4">
            <a:alphaModFix/>
          </a:blip>
          <a:srcRect/>
          <a:stretch/>
        </p:blipFill>
        <p:spPr>
          <a:xfrm>
            <a:off x="11268636" y="22635"/>
            <a:ext cx="685296" cy="631788"/>
          </a:xfrm>
          <a:prstGeom prst="rect">
            <a:avLst/>
          </a:prstGeom>
          <a:noFill/>
          <a:ln>
            <a:noFill/>
          </a:ln>
        </p:spPr>
      </p:pic>
      <p:sp>
        <p:nvSpPr>
          <p:cNvPr id="228" name="Google Shape;228;p31"/>
          <p:cNvSpPr txBox="1"/>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Arial Black"/>
              <a:buNone/>
            </a:pPr>
            <a:r>
              <a:rPr lang="en-US" sz="3600" b="0" i="0" u="none" strike="noStrike" cap="none">
                <a:solidFill>
                  <a:schemeClr val="dk2"/>
                </a:solidFill>
                <a:latin typeface="Arial Black"/>
                <a:ea typeface="Arial Black"/>
                <a:cs typeface="Arial Black"/>
                <a:sym typeface="Arial Black"/>
              </a:rPr>
              <a:t>HOTELWISE COMPARISON</a:t>
            </a:r>
            <a:endParaRPr sz="3600" b="0" i="0" u="none" strike="noStrike" cap="none">
              <a:solidFill>
                <a:schemeClr val="dk2"/>
              </a:solidFill>
              <a:latin typeface="Arial Black"/>
              <a:ea typeface="Arial Black"/>
              <a:cs typeface="Arial Black"/>
              <a:sym typeface="Arial Black"/>
            </a:endParaRPr>
          </a:p>
        </p:txBody>
      </p:sp>
      <p:sp>
        <p:nvSpPr>
          <p:cNvPr id="229" name="Google Shape;229;p31"/>
          <p:cNvSpPr txBox="1"/>
          <p:nvPr/>
        </p:nvSpPr>
        <p:spPr>
          <a:xfrm>
            <a:off x="629919" y="4708959"/>
            <a:ext cx="10638600" cy="19395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People prefer City Hotel more as compared to Resort Hotel.</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Cancellation </a:t>
            </a:r>
            <a:r>
              <a:rPr lang="en-US" sz="2400" dirty="0">
                <a:solidFill>
                  <a:schemeClr val="dk1"/>
                </a:solidFill>
                <a:latin typeface="Calibri"/>
                <a:ea typeface="Calibri"/>
                <a:cs typeface="Calibri"/>
                <a:sym typeface="Calibri"/>
              </a:rPr>
              <a:t>percent</a:t>
            </a:r>
            <a:r>
              <a:rPr lang="en-US" sz="2400" b="0" i="0" u="none" strike="noStrike" cap="none" dirty="0">
                <a:solidFill>
                  <a:schemeClr val="dk1"/>
                </a:solidFill>
                <a:latin typeface="Calibri"/>
                <a:ea typeface="Calibri"/>
                <a:cs typeface="Calibri"/>
                <a:sym typeface="Calibri"/>
              </a:rPr>
              <a:t> for city hotel is slightly more than that of </a:t>
            </a:r>
            <a:r>
              <a:rPr lang="en-US" sz="2400" dirty="0" smtClean="0">
                <a:solidFill>
                  <a:schemeClr val="dk1"/>
                </a:solidFill>
                <a:latin typeface="Calibri"/>
                <a:ea typeface="Calibri"/>
                <a:cs typeface="Calibri"/>
                <a:sym typeface="Calibri"/>
              </a:rPr>
              <a:t>resort</a:t>
            </a:r>
            <a:r>
              <a:rPr lang="en-US" sz="2400" b="0" i="0" u="none" strike="noStrike" cap="none" dirty="0" smtClean="0">
                <a:solidFill>
                  <a:schemeClr val="dk1"/>
                </a:solidFill>
                <a:latin typeface="Calibri"/>
                <a:ea typeface="Calibri"/>
                <a:cs typeface="Calibri"/>
                <a:sym typeface="Calibri"/>
              </a:rPr>
              <a:t> </a:t>
            </a:r>
            <a:r>
              <a:rPr lang="en-US" sz="2400" b="0" i="0" u="none" strike="noStrike" cap="none" dirty="0">
                <a:solidFill>
                  <a:schemeClr val="dk1"/>
                </a:solidFill>
                <a:latin typeface="Calibri"/>
                <a:ea typeface="Calibri"/>
                <a:cs typeface="Calibri"/>
                <a:sym typeface="Calibri"/>
              </a:rPr>
              <a:t>hotel.</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Resort hotel was leading in 2015 in terms of bookings. But City hotel defeated it for next two years.</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People who </a:t>
            </a:r>
            <a:r>
              <a:rPr lang="en-US" sz="2400" b="0" i="0" u="none" strike="noStrike" cap="none" dirty="0" smtClean="0">
                <a:solidFill>
                  <a:schemeClr val="dk1"/>
                </a:solidFill>
                <a:latin typeface="Calibri"/>
                <a:ea typeface="Calibri"/>
                <a:cs typeface="Calibri"/>
                <a:sym typeface="Calibri"/>
              </a:rPr>
              <a:t>stays </a:t>
            </a:r>
            <a:r>
              <a:rPr lang="en-US" sz="2400" b="0" i="0" u="none" strike="noStrike" cap="none" dirty="0">
                <a:solidFill>
                  <a:schemeClr val="dk1"/>
                </a:solidFill>
                <a:latin typeface="Calibri"/>
                <a:ea typeface="Calibri"/>
                <a:cs typeface="Calibri"/>
                <a:sym typeface="Calibri"/>
              </a:rPr>
              <a:t>for more than 4 nights prefer Resort hotel the most.</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ctrTitle"/>
          </p:nvPr>
        </p:nvSpPr>
        <p:spPr>
          <a:xfrm>
            <a:off x="1524000" y="619405"/>
            <a:ext cx="9144000" cy="62809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2060"/>
              </a:buClr>
              <a:buSzPts val="3600"/>
              <a:buFont typeface="Arial Black"/>
              <a:buNone/>
            </a:pPr>
            <a:r>
              <a:rPr lang="en-US" sz="3600" b="1">
                <a:solidFill>
                  <a:srgbClr val="002060"/>
                </a:solidFill>
                <a:latin typeface="Arial Black"/>
                <a:ea typeface="Arial Black"/>
                <a:cs typeface="Arial Black"/>
                <a:sym typeface="Arial Black"/>
              </a:rPr>
              <a:t>INTRODUCTION</a:t>
            </a:r>
            <a:endParaRPr sz="3600" b="1">
              <a:solidFill>
                <a:srgbClr val="002060"/>
              </a:solidFill>
              <a:latin typeface="Arial Black"/>
              <a:ea typeface="Arial Black"/>
              <a:cs typeface="Arial Black"/>
              <a:sym typeface="Arial Black"/>
            </a:endParaRPr>
          </a:p>
        </p:txBody>
      </p:sp>
      <p:sp>
        <p:nvSpPr>
          <p:cNvPr id="96" name="Google Shape;96;p14"/>
          <p:cNvSpPr txBox="1">
            <a:spLocks noGrp="1"/>
          </p:cNvSpPr>
          <p:nvPr>
            <p:ph type="subTitle" idx="1"/>
          </p:nvPr>
        </p:nvSpPr>
        <p:spPr>
          <a:xfrm>
            <a:off x="1123950" y="1803026"/>
            <a:ext cx="9944100" cy="3702424"/>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400"/>
              <a:buNone/>
            </a:pPr>
            <a:r>
              <a:rPr lang="en-US"/>
              <a:t>We are here to explore a hotel booking dataset to discover important factors that govern the bookings. This data set contains booking information for a city hotel and a resort hotel, and includes information such as when the booking was made, length of stay, the number of adults, children, and/or babies, and the number of available parking spaces, among other things.</a:t>
            </a:r>
            <a:endParaRPr/>
          </a:p>
          <a:p>
            <a:pPr marL="0" lvl="0" indent="0" algn="just" rtl="0">
              <a:lnSpc>
                <a:spcPct val="90000"/>
              </a:lnSpc>
              <a:spcBef>
                <a:spcPts val="1000"/>
              </a:spcBef>
              <a:spcAft>
                <a:spcPts val="0"/>
              </a:spcAft>
              <a:buClr>
                <a:schemeClr val="dk1"/>
              </a:buClr>
              <a:buSzPts val="2400"/>
              <a:buNone/>
            </a:pPr>
            <a:r>
              <a:rPr lang="en-US"/>
              <a:t>We will analyse some important aspects of hotel booking which will help us identify major loopholes and give us insights which will be helpful to run profitable hotel business.</a:t>
            </a:r>
            <a:endParaRPr/>
          </a:p>
        </p:txBody>
      </p:sp>
      <p:pic>
        <p:nvPicPr>
          <p:cNvPr id="97" name="Google Shape;97;p14"/>
          <p:cNvPicPr preferRelativeResize="0"/>
          <p:nvPr/>
        </p:nvPicPr>
        <p:blipFill rotWithShape="1">
          <a:blip r:embed="rId3">
            <a:alphaModFix/>
          </a:blip>
          <a:srcRect/>
          <a:stretch/>
        </p:blipFill>
        <p:spPr>
          <a:xfrm>
            <a:off x="11268636" y="130212"/>
            <a:ext cx="685296" cy="631788"/>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2"/>
          <p:cNvPicPr preferRelativeResize="0"/>
          <p:nvPr/>
        </p:nvPicPr>
        <p:blipFill rotWithShape="1">
          <a:blip r:embed="rId3">
            <a:alphaModFix/>
          </a:blip>
          <a:srcRect/>
          <a:stretch/>
        </p:blipFill>
        <p:spPr>
          <a:xfrm>
            <a:off x="11268636" y="22635"/>
            <a:ext cx="685296" cy="631788"/>
          </a:xfrm>
          <a:prstGeom prst="rect">
            <a:avLst/>
          </a:prstGeom>
          <a:noFill/>
          <a:ln>
            <a:noFill/>
          </a:ln>
        </p:spPr>
      </p:pic>
      <p:sp>
        <p:nvSpPr>
          <p:cNvPr id="235" name="Google Shape;235;p32"/>
          <p:cNvSpPr txBox="1"/>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Arial Black"/>
              <a:buNone/>
            </a:pPr>
            <a:r>
              <a:rPr lang="en-US" sz="3600" b="0" i="0" u="none" strike="noStrike" cap="none">
                <a:solidFill>
                  <a:schemeClr val="dk2"/>
                </a:solidFill>
                <a:latin typeface="Arial Black"/>
                <a:ea typeface="Arial Black"/>
                <a:cs typeface="Arial Black"/>
                <a:sym typeface="Arial Black"/>
              </a:rPr>
              <a:t>HOTELWISE COMPARISON</a:t>
            </a:r>
            <a:endParaRPr sz="3600" b="0" i="0" u="none" strike="noStrike" cap="none">
              <a:solidFill>
                <a:schemeClr val="dk2"/>
              </a:solidFill>
              <a:latin typeface="Arial Black"/>
              <a:ea typeface="Arial Black"/>
              <a:cs typeface="Arial Black"/>
              <a:sym typeface="Arial Black"/>
            </a:endParaRPr>
          </a:p>
        </p:txBody>
      </p:sp>
      <p:pic>
        <p:nvPicPr>
          <p:cNvPr id="236" name="Google Shape;236;p32"/>
          <p:cNvPicPr preferRelativeResize="0"/>
          <p:nvPr/>
        </p:nvPicPr>
        <p:blipFill rotWithShape="1">
          <a:blip r:embed="rId4">
            <a:alphaModFix/>
          </a:blip>
          <a:srcRect t="25200" b="49603"/>
          <a:stretch/>
        </p:blipFill>
        <p:spPr>
          <a:xfrm>
            <a:off x="457200" y="874338"/>
            <a:ext cx="10811436" cy="3992301"/>
          </a:xfrm>
          <a:prstGeom prst="rect">
            <a:avLst/>
          </a:prstGeom>
          <a:noFill/>
          <a:ln>
            <a:noFill/>
          </a:ln>
        </p:spPr>
      </p:pic>
      <p:sp>
        <p:nvSpPr>
          <p:cNvPr id="237" name="Google Shape;237;p32"/>
          <p:cNvSpPr txBox="1"/>
          <p:nvPr/>
        </p:nvSpPr>
        <p:spPr>
          <a:xfrm>
            <a:off x="629919" y="4708959"/>
            <a:ext cx="10638715" cy="193899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People who prefer HB( Half board) meal plan (Breakfast and evening meals included) also prefer Resort hotel the most. City hotel is leading in rest all meal plans.</a:t>
            </a:r>
            <a:endParaRPr/>
          </a:p>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Resort hotel is leading in Direct marketing but lagging with a huge margin in online segment.</a:t>
            </a: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33"/>
          <p:cNvPicPr preferRelativeResize="0"/>
          <p:nvPr/>
        </p:nvPicPr>
        <p:blipFill rotWithShape="1">
          <a:blip r:embed="rId3">
            <a:alphaModFix/>
          </a:blip>
          <a:srcRect t="19655" b="40540"/>
          <a:stretch/>
        </p:blipFill>
        <p:spPr>
          <a:xfrm>
            <a:off x="426720" y="874339"/>
            <a:ext cx="10841916" cy="3888000"/>
          </a:xfrm>
          <a:prstGeom prst="rect">
            <a:avLst/>
          </a:prstGeom>
          <a:noFill/>
          <a:ln>
            <a:noFill/>
          </a:ln>
        </p:spPr>
      </p:pic>
      <p:pic>
        <p:nvPicPr>
          <p:cNvPr id="243" name="Google Shape;243;p33"/>
          <p:cNvPicPr preferRelativeResize="0"/>
          <p:nvPr/>
        </p:nvPicPr>
        <p:blipFill rotWithShape="1">
          <a:blip r:embed="rId4">
            <a:alphaModFix/>
          </a:blip>
          <a:srcRect/>
          <a:stretch/>
        </p:blipFill>
        <p:spPr>
          <a:xfrm>
            <a:off x="11268636" y="22635"/>
            <a:ext cx="685296" cy="631788"/>
          </a:xfrm>
          <a:prstGeom prst="rect">
            <a:avLst/>
          </a:prstGeom>
          <a:noFill/>
          <a:ln>
            <a:noFill/>
          </a:ln>
        </p:spPr>
      </p:pic>
      <p:sp>
        <p:nvSpPr>
          <p:cNvPr id="244" name="Google Shape;244;p33"/>
          <p:cNvSpPr txBox="1"/>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Arial Black"/>
              <a:buNone/>
            </a:pPr>
            <a:r>
              <a:rPr lang="en-US" sz="3600" b="0" i="0" u="none" strike="noStrike" cap="none">
                <a:solidFill>
                  <a:schemeClr val="dk2"/>
                </a:solidFill>
                <a:latin typeface="Arial Black"/>
                <a:ea typeface="Arial Black"/>
                <a:cs typeface="Arial Black"/>
                <a:sym typeface="Arial Black"/>
              </a:rPr>
              <a:t>HOTELWISE COMPARISON</a:t>
            </a:r>
            <a:endParaRPr sz="3600" b="0" i="0" u="none" strike="noStrike" cap="none">
              <a:solidFill>
                <a:schemeClr val="dk2"/>
              </a:solidFill>
              <a:latin typeface="Arial Black"/>
              <a:ea typeface="Arial Black"/>
              <a:cs typeface="Arial Black"/>
              <a:sym typeface="Arial Black"/>
            </a:endParaRPr>
          </a:p>
        </p:txBody>
      </p:sp>
      <p:sp>
        <p:nvSpPr>
          <p:cNvPr id="245" name="Google Shape;245;p33"/>
          <p:cNvSpPr txBox="1"/>
          <p:nvPr/>
        </p:nvSpPr>
        <p:spPr>
          <a:xfrm>
            <a:off x="629919" y="5057134"/>
            <a:ext cx="10638600" cy="8310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People who require car parking spaces also prefer Resort hotel. Otherwise City hotel is preferred the most</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34"/>
          <p:cNvPicPr preferRelativeResize="0"/>
          <p:nvPr/>
        </p:nvPicPr>
        <p:blipFill rotWithShape="1">
          <a:blip r:embed="rId3">
            <a:alphaModFix/>
          </a:blip>
          <a:srcRect t="59941" b="-59941"/>
          <a:stretch/>
        </p:blipFill>
        <p:spPr>
          <a:xfrm>
            <a:off x="191344" y="836712"/>
            <a:ext cx="11205881" cy="6408712"/>
          </a:xfrm>
          <a:prstGeom prst="rect">
            <a:avLst/>
          </a:prstGeom>
          <a:noFill/>
          <a:ln>
            <a:noFill/>
          </a:ln>
        </p:spPr>
      </p:pic>
      <p:pic>
        <p:nvPicPr>
          <p:cNvPr id="251" name="Google Shape;251;p34"/>
          <p:cNvPicPr preferRelativeResize="0"/>
          <p:nvPr/>
        </p:nvPicPr>
        <p:blipFill rotWithShape="1">
          <a:blip r:embed="rId4">
            <a:alphaModFix/>
          </a:blip>
          <a:srcRect/>
          <a:stretch/>
        </p:blipFill>
        <p:spPr>
          <a:xfrm>
            <a:off x="11268636" y="22635"/>
            <a:ext cx="685296" cy="631788"/>
          </a:xfrm>
          <a:prstGeom prst="rect">
            <a:avLst/>
          </a:prstGeom>
          <a:noFill/>
          <a:ln>
            <a:noFill/>
          </a:ln>
        </p:spPr>
      </p:pic>
      <p:sp>
        <p:nvSpPr>
          <p:cNvPr id="252" name="Google Shape;252;p34"/>
          <p:cNvSpPr txBox="1"/>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2"/>
              </a:buClr>
              <a:buSzPts val="3600"/>
              <a:buFont typeface="Arial Black"/>
              <a:buNone/>
            </a:pPr>
            <a:r>
              <a:rPr lang="en-US" sz="3600" b="0" i="0" u="none" strike="noStrike" cap="none">
                <a:solidFill>
                  <a:schemeClr val="dk2"/>
                </a:solidFill>
                <a:latin typeface="Arial Black"/>
                <a:ea typeface="Arial Black"/>
                <a:cs typeface="Arial Black"/>
                <a:sym typeface="Arial Black"/>
              </a:rPr>
              <a:t>HOTELWISE COMPARISON</a:t>
            </a:r>
            <a:endParaRPr sz="3600" b="0" i="0" u="none" strike="noStrike" cap="none">
              <a:solidFill>
                <a:schemeClr val="dk2"/>
              </a:solidFill>
              <a:latin typeface="Arial Black"/>
              <a:ea typeface="Arial Black"/>
              <a:cs typeface="Arial Black"/>
              <a:sym typeface="Arial Black"/>
            </a:endParaRPr>
          </a:p>
        </p:txBody>
      </p:sp>
      <p:sp>
        <p:nvSpPr>
          <p:cNvPr id="253" name="Google Shape;253;p34"/>
          <p:cNvSpPr txBox="1"/>
          <p:nvPr/>
        </p:nvSpPr>
        <p:spPr>
          <a:xfrm>
            <a:off x="623392" y="5157192"/>
            <a:ext cx="10638715" cy="83099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City hotel assigns the same room as reserved by the guests most of the time. While Resort hotel fails to do so more for more than 25% of guests.</a:t>
            </a:r>
            <a:endParaRP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35"/>
          <p:cNvPicPr preferRelativeResize="0"/>
          <p:nvPr/>
        </p:nvPicPr>
        <p:blipFill rotWithShape="1">
          <a:blip r:embed="rId3">
            <a:alphaModFix/>
          </a:blip>
          <a:srcRect/>
          <a:stretch/>
        </p:blipFill>
        <p:spPr>
          <a:xfrm>
            <a:off x="11268636" y="22635"/>
            <a:ext cx="685296" cy="631788"/>
          </a:xfrm>
          <a:prstGeom prst="rect">
            <a:avLst/>
          </a:prstGeom>
          <a:noFill/>
          <a:ln>
            <a:noFill/>
          </a:ln>
        </p:spPr>
      </p:pic>
      <p:sp>
        <p:nvSpPr>
          <p:cNvPr id="259" name="Google Shape;259;p35"/>
          <p:cNvSpPr txBox="1"/>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2F5496"/>
              </a:buClr>
              <a:buSzPts val="3600"/>
              <a:buFont typeface="Arial Black"/>
              <a:buNone/>
            </a:pPr>
            <a:r>
              <a:rPr lang="en-US" sz="3600" b="0" i="0" u="none" strike="noStrike" cap="none">
                <a:solidFill>
                  <a:srgbClr val="2F5496"/>
                </a:solidFill>
                <a:latin typeface="Arial Black"/>
                <a:ea typeface="Arial Black"/>
                <a:cs typeface="Arial Black"/>
                <a:sym typeface="Arial Black"/>
              </a:rPr>
              <a:t>BIVARIATE ANALYSIS</a:t>
            </a:r>
            <a:endParaRPr sz="3600" b="0" i="0" u="none" strike="noStrike" cap="none">
              <a:solidFill>
                <a:srgbClr val="2F5496"/>
              </a:solidFill>
              <a:latin typeface="Arial Black"/>
              <a:ea typeface="Arial Black"/>
              <a:cs typeface="Arial Black"/>
              <a:sym typeface="Arial Black"/>
            </a:endParaRPr>
          </a:p>
        </p:txBody>
      </p:sp>
      <p:pic>
        <p:nvPicPr>
          <p:cNvPr id="260" name="Google Shape;260;p35"/>
          <p:cNvPicPr preferRelativeResize="0"/>
          <p:nvPr/>
        </p:nvPicPr>
        <p:blipFill rotWithShape="1">
          <a:blip r:embed="rId4">
            <a:alphaModFix/>
          </a:blip>
          <a:srcRect/>
          <a:stretch/>
        </p:blipFill>
        <p:spPr>
          <a:xfrm>
            <a:off x="375920" y="874339"/>
            <a:ext cx="10892716" cy="2651125"/>
          </a:xfrm>
          <a:prstGeom prst="rect">
            <a:avLst/>
          </a:prstGeom>
          <a:noFill/>
          <a:ln>
            <a:noFill/>
          </a:ln>
        </p:spPr>
      </p:pic>
      <p:sp>
        <p:nvSpPr>
          <p:cNvPr id="261" name="Google Shape;261;p35"/>
          <p:cNvSpPr txBox="1"/>
          <p:nvPr/>
        </p:nvSpPr>
        <p:spPr>
          <a:xfrm>
            <a:off x="375920" y="3525464"/>
            <a:ext cx="10892700" cy="30477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Most of the bookings are cancelled where there was no deposit made. That's because most of people didn't make deposits. So it's not a reason for cancellation.</a:t>
            </a:r>
            <a:endParaRPr/>
          </a:p>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If the lead time is low, less people cancel the bookings. But If the bookings are made more than 15 days in advance, there are comparatively high chances of cancellation. We can conclude this because the data is almost equally distributed among low</a:t>
            </a:r>
            <a:r>
              <a:rPr lang="en-US" sz="2400">
                <a:solidFill>
                  <a:schemeClr val="dk1"/>
                </a:solidFill>
                <a:latin typeface="Calibri"/>
                <a:ea typeface="Calibri"/>
                <a:cs typeface="Calibri"/>
                <a:sym typeface="Calibri"/>
              </a:rPr>
              <a:t>,</a:t>
            </a:r>
            <a:r>
              <a:rPr lang="en-US" sz="2400" b="0" i="0" u="none" strike="noStrike" cap="none">
                <a:solidFill>
                  <a:schemeClr val="dk1"/>
                </a:solidFill>
                <a:latin typeface="Calibri"/>
                <a:ea typeface="Calibri"/>
                <a:cs typeface="Calibri"/>
                <a:sym typeface="Calibri"/>
              </a:rPr>
              <a:t>medium and high lead time.</a:t>
            </a:r>
            <a:endParaRPr/>
          </a:p>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Not having assigned the same room is not a reason for cancellation. As only 0.7% of bookings were cancelled when the same room was not assigned.</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36"/>
          <p:cNvPicPr preferRelativeResize="0"/>
          <p:nvPr/>
        </p:nvPicPr>
        <p:blipFill rotWithShape="1">
          <a:blip r:embed="rId3">
            <a:alphaModFix/>
          </a:blip>
          <a:srcRect/>
          <a:stretch/>
        </p:blipFill>
        <p:spPr>
          <a:xfrm>
            <a:off x="11268636" y="22635"/>
            <a:ext cx="685296" cy="631788"/>
          </a:xfrm>
          <a:prstGeom prst="rect">
            <a:avLst/>
          </a:prstGeom>
          <a:noFill/>
          <a:ln>
            <a:noFill/>
          </a:ln>
        </p:spPr>
      </p:pic>
      <p:sp>
        <p:nvSpPr>
          <p:cNvPr id="267" name="Google Shape;267;p36"/>
          <p:cNvSpPr txBox="1"/>
          <p:nvPr/>
        </p:nvSpPr>
        <p:spPr>
          <a:xfrm>
            <a:off x="1524000" y="874339"/>
            <a:ext cx="9144000" cy="437459"/>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2F5496"/>
              </a:buClr>
              <a:buSzPts val="2400"/>
              <a:buFont typeface="Arial Black"/>
              <a:buNone/>
            </a:pPr>
            <a:r>
              <a:rPr lang="en-US" sz="2400" b="0" i="0" u="none" strike="noStrike" cap="none">
                <a:solidFill>
                  <a:srgbClr val="2F5496"/>
                </a:solidFill>
                <a:latin typeface="Arial Black"/>
                <a:ea typeface="Arial Black"/>
                <a:cs typeface="Arial Black"/>
                <a:sym typeface="Arial Black"/>
              </a:rPr>
              <a:t>MARKET SEGMENT ANALYSIS</a:t>
            </a:r>
            <a:endParaRPr sz="2400" b="0" i="0" u="none" strike="noStrike" cap="none">
              <a:solidFill>
                <a:srgbClr val="2F5496"/>
              </a:solidFill>
              <a:latin typeface="Arial Black"/>
              <a:ea typeface="Arial Black"/>
              <a:cs typeface="Arial Black"/>
              <a:sym typeface="Arial Black"/>
            </a:endParaRPr>
          </a:p>
        </p:txBody>
      </p:sp>
      <p:sp>
        <p:nvSpPr>
          <p:cNvPr id="268" name="Google Shape;268;p36"/>
          <p:cNvSpPr txBox="1"/>
          <p:nvPr/>
        </p:nvSpPr>
        <p:spPr>
          <a:xfrm>
            <a:off x="375920" y="4246824"/>
            <a:ext cx="10892716" cy="83099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More than 30% of the online bookings are cancelled. Direct bookings have very less cancellatio</a:t>
            </a:r>
            <a:r>
              <a:rPr lang="en-US" sz="2400">
                <a:solidFill>
                  <a:schemeClr val="dk1"/>
                </a:solidFill>
                <a:latin typeface="Calibri"/>
                <a:ea typeface="Calibri"/>
                <a:cs typeface="Calibri"/>
                <a:sym typeface="Calibri"/>
              </a:rPr>
              <a:t>n percentage</a:t>
            </a:r>
            <a:r>
              <a:rPr lang="en-US" sz="2400" b="0" i="0" u="none" strike="noStrike" cap="none">
                <a:solidFill>
                  <a:schemeClr val="dk1"/>
                </a:solidFill>
                <a:latin typeface="Calibri"/>
                <a:ea typeface="Calibri"/>
                <a:cs typeface="Calibri"/>
                <a:sym typeface="Calibri"/>
              </a:rPr>
              <a:t>.</a:t>
            </a:r>
            <a:endParaRPr/>
          </a:p>
        </p:txBody>
      </p:sp>
      <p:pic>
        <p:nvPicPr>
          <p:cNvPr id="269" name="Google Shape;269;p36"/>
          <p:cNvPicPr preferRelativeResize="0"/>
          <p:nvPr/>
        </p:nvPicPr>
        <p:blipFill rotWithShape="1">
          <a:blip r:embed="rId4">
            <a:alphaModFix/>
          </a:blip>
          <a:srcRect/>
          <a:stretch/>
        </p:blipFill>
        <p:spPr>
          <a:xfrm>
            <a:off x="375920" y="1485741"/>
            <a:ext cx="10892716" cy="2651125"/>
          </a:xfrm>
          <a:prstGeom prst="rect">
            <a:avLst/>
          </a:prstGeom>
          <a:noFill/>
          <a:ln>
            <a:noFill/>
          </a:ln>
        </p:spPr>
      </p:pic>
      <p:sp>
        <p:nvSpPr>
          <p:cNvPr id="270" name="Google Shape;270;p36"/>
          <p:cNvSpPr txBox="1"/>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2F5496"/>
              </a:buClr>
              <a:buSzPts val="3600"/>
              <a:buFont typeface="Arial Black"/>
              <a:buNone/>
            </a:pPr>
            <a:r>
              <a:rPr lang="en-US" sz="3600" b="0" i="0" u="none" strike="noStrike" cap="none">
                <a:solidFill>
                  <a:srgbClr val="2F5496"/>
                </a:solidFill>
                <a:latin typeface="Arial Black"/>
                <a:ea typeface="Arial Black"/>
                <a:cs typeface="Arial Black"/>
                <a:sym typeface="Arial Black"/>
              </a:rPr>
              <a:t>BIVARIATE ANALYSIS</a:t>
            </a:r>
            <a:endParaRPr sz="3600" b="0" i="0" u="none" strike="noStrike" cap="none">
              <a:solidFill>
                <a:srgbClr val="2F5496"/>
              </a:solidFill>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37"/>
          <p:cNvPicPr preferRelativeResize="0"/>
          <p:nvPr/>
        </p:nvPicPr>
        <p:blipFill rotWithShape="1">
          <a:blip r:embed="rId3">
            <a:alphaModFix/>
          </a:blip>
          <a:srcRect/>
          <a:stretch/>
        </p:blipFill>
        <p:spPr>
          <a:xfrm>
            <a:off x="11268636" y="22635"/>
            <a:ext cx="685296" cy="631788"/>
          </a:xfrm>
          <a:prstGeom prst="rect">
            <a:avLst/>
          </a:prstGeom>
          <a:noFill/>
          <a:ln>
            <a:noFill/>
          </a:ln>
        </p:spPr>
      </p:pic>
      <p:sp>
        <p:nvSpPr>
          <p:cNvPr id="276" name="Google Shape;276;p37"/>
          <p:cNvSpPr txBox="1"/>
          <p:nvPr/>
        </p:nvSpPr>
        <p:spPr>
          <a:xfrm>
            <a:off x="375921" y="4047844"/>
            <a:ext cx="10892716" cy="12003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3 Nights seems economical for stay.</a:t>
            </a:r>
            <a:endParaRPr/>
          </a:p>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Number of Special requests seems have very less related with total members. So we can simply take the average of it to get the number of special requests.</a:t>
            </a:r>
            <a:endParaRPr/>
          </a:p>
        </p:txBody>
      </p:sp>
      <p:pic>
        <p:nvPicPr>
          <p:cNvPr id="277" name="Google Shape;277;p37"/>
          <p:cNvPicPr preferRelativeResize="0"/>
          <p:nvPr/>
        </p:nvPicPr>
        <p:blipFill rotWithShape="1">
          <a:blip r:embed="rId4">
            <a:alphaModFix/>
          </a:blip>
          <a:srcRect/>
          <a:stretch/>
        </p:blipFill>
        <p:spPr>
          <a:xfrm>
            <a:off x="375921" y="871164"/>
            <a:ext cx="10892716" cy="3176680"/>
          </a:xfrm>
          <a:prstGeom prst="rect">
            <a:avLst/>
          </a:prstGeom>
          <a:noFill/>
          <a:ln>
            <a:noFill/>
          </a:ln>
        </p:spPr>
      </p:pic>
      <p:sp>
        <p:nvSpPr>
          <p:cNvPr id="278" name="Google Shape;278;p37"/>
          <p:cNvSpPr txBox="1"/>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2F5496"/>
              </a:buClr>
              <a:buSzPts val="3600"/>
              <a:buFont typeface="Arial Black"/>
              <a:buNone/>
            </a:pPr>
            <a:r>
              <a:rPr lang="en-US" sz="3600" b="0" i="0" u="none" strike="noStrike" cap="none">
                <a:solidFill>
                  <a:srgbClr val="2F5496"/>
                </a:solidFill>
                <a:latin typeface="Arial Black"/>
                <a:ea typeface="Arial Black"/>
                <a:cs typeface="Arial Black"/>
                <a:sym typeface="Arial Black"/>
              </a:rPr>
              <a:t>BIVARIATE ANALYSIS</a:t>
            </a:r>
            <a:endParaRPr sz="3600" b="0" i="0" u="none" strike="noStrike" cap="none">
              <a:solidFill>
                <a:srgbClr val="2F5496"/>
              </a:solidFill>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38"/>
          <p:cNvPicPr preferRelativeResize="0"/>
          <p:nvPr/>
        </p:nvPicPr>
        <p:blipFill rotWithShape="1">
          <a:blip r:embed="rId3">
            <a:alphaModFix/>
          </a:blip>
          <a:srcRect/>
          <a:stretch/>
        </p:blipFill>
        <p:spPr>
          <a:xfrm>
            <a:off x="0" y="654423"/>
            <a:ext cx="12192000" cy="6203577"/>
          </a:xfrm>
          <a:prstGeom prst="rect">
            <a:avLst/>
          </a:prstGeom>
          <a:noFill/>
          <a:ln>
            <a:noFill/>
          </a:ln>
        </p:spPr>
      </p:pic>
      <p:pic>
        <p:nvPicPr>
          <p:cNvPr id="284" name="Google Shape;284;p38"/>
          <p:cNvPicPr preferRelativeResize="0"/>
          <p:nvPr/>
        </p:nvPicPr>
        <p:blipFill rotWithShape="1">
          <a:blip r:embed="rId4">
            <a:alphaModFix/>
          </a:blip>
          <a:srcRect/>
          <a:stretch/>
        </p:blipFill>
        <p:spPr>
          <a:xfrm>
            <a:off x="11268636" y="22635"/>
            <a:ext cx="685296" cy="631788"/>
          </a:xfrm>
          <a:prstGeom prst="rect">
            <a:avLst/>
          </a:prstGeom>
          <a:noFill/>
          <a:ln>
            <a:noFill/>
          </a:ln>
        </p:spPr>
      </p:pic>
      <p:sp>
        <p:nvSpPr>
          <p:cNvPr id="285" name="Google Shape;285;p38"/>
          <p:cNvSpPr txBox="1"/>
          <p:nvPr/>
        </p:nvSpPr>
        <p:spPr>
          <a:xfrm>
            <a:off x="1524000" y="5378"/>
            <a:ext cx="9144000" cy="68608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C00000"/>
              </a:buClr>
              <a:buSzPts val="3600"/>
              <a:buFont typeface="Arial Black"/>
              <a:buNone/>
            </a:pPr>
            <a:r>
              <a:rPr lang="en-US" sz="3600" b="0" i="0" u="none" strike="noStrike" cap="none">
                <a:solidFill>
                  <a:srgbClr val="C00000"/>
                </a:solidFill>
                <a:latin typeface="Arial Black"/>
                <a:ea typeface="Arial Black"/>
                <a:cs typeface="Arial Black"/>
                <a:sym typeface="Arial Black"/>
              </a:rPr>
              <a:t>MULTIVARIATE ANALYSIS</a:t>
            </a:r>
            <a:endParaRPr sz="3600" b="0" i="0" u="none" strike="noStrike" cap="none">
              <a:solidFill>
                <a:srgbClr val="C00000"/>
              </a:solidFill>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39"/>
          <p:cNvPicPr preferRelativeResize="0"/>
          <p:nvPr/>
        </p:nvPicPr>
        <p:blipFill rotWithShape="1">
          <a:blip r:embed="rId3">
            <a:alphaModFix/>
          </a:blip>
          <a:srcRect/>
          <a:stretch/>
        </p:blipFill>
        <p:spPr>
          <a:xfrm>
            <a:off x="11268636" y="22635"/>
            <a:ext cx="685296" cy="631788"/>
          </a:xfrm>
          <a:prstGeom prst="rect">
            <a:avLst/>
          </a:prstGeom>
          <a:noFill/>
          <a:ln>
            <a:noFill/>
          </a:ln>
        </p:spPr>
      </p:pic>
      <p:sp>
        <p:nvSpPr>
          <p:cNvPr id="291" name="Google Shape;291;p39"/>
          <p:cNvSpPr txBox="1"/>
          <p:nvPr/>
        </p:nvSpPr>
        <p:spPr>
          <a:xfrm>
            <a:off x="1524000" y="198418"/>
            <a:ext cx="9144000" cy="68608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C00000"/>
              </a:buClr>
              <a:buSzPts val="3600"/>
              <a:buFont typeface="Arial Black"/>
              <a:buNone/>
            </a:pPr>
            <a:r>
              <a:rPr lang="en-US" sz="3600" b="0" i="0" u="none" strike="noStrike" cap="none">
                <a:solidFill>
                  <a:srgbClr val="C00000"/>
                </a:solidFill>
                <a:latin typeface="Arial Black"/>
                <a:ea typeface="Arial Black"/>
                <a:cs typeface="Arial Black"/>
                <a:sym typeface="Arial Black"/>
              </a:rPr>
              <a:t>MULTIVARIATE ANALYSIS</a:t>
            </a:r>
            <a:endParaRPr sz="3600" b="0" i="0" u="none" strike="noStrike" cap="none">
              <a:solidFill>
                <a:srgbClr val="C00000"/>
              </a:solidFill>
              <a:latin typeface="Arial Black"/>
              <a:ea typeface="Arial Black"/>
              <a:cs typeface="Arial Black"/>
              <a:sym typeface="Arial Black"/>
            </a:endParaRPr>
          </a:p>
        </p:txBody>
      </p:sp>
      <p:sp>
        <p:nvSpPr>
          <p:cNvPr id="292" name="Google Shape;292;p39"/>
          <p:cNvSpPr txBox="1"/>
          <p:nvPr/>
        </p:nvSpPr>
        <p:spPr>
          <a:xfrm>
            <a:off x="649642" y="1120676"/>
            <a:ext cx="10892716" cy="230832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In the heatmap, It shows some high correlations between few variables, that's because we have created some new columns from existing columns and have not dropped it later.</a:t>
            </a:r>
            <a:endParaRPr/>
          </a:p>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Total special requests depends more on total members arrived.</a:t>
            </a:r>
            <a:endParaRPr/>
          </a:p>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Average daily revenue depends more on total special requests and total members as compared to other variables.</a:t>
            </a: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40"/>
          <p:cNvPicPr preferRelativeResize="0"/>
          <p:nvPr/>
        </p:nvPicPr>
        <p:blipFill rotWithShape="1">
          <a:blip r:embed="rId3">
            <a:alphaModFix/>
          </a:blip>
          <a:srcRect/>
          <a:stretch/>
        </p:blipFill>
        <p:spPr>
          <a:xfrm>
            <a:off x="231136" y="654422"/>
            <a:ext cx="11380148" cy="3547201"/>
          </a:xfrm>
          <a:prstGeom prst="rect">
            <a:avLst/>
          </a:prstGeom>
          <a:noFill/>
          <a:ln>
            <a:noFill/>
          </a:ln>
        </p:spPr>
      </p:pic>
      <p:pic>
        <p:nvPicPr>
          <p:cNvPr id="298" name="Google Shape;298;p40"/>
          <p:cNvPicPr preferRelativeResize="0"/>
          <p:nvPr/>
        </p:nvPicPr>
        <p:blipFill rotWithShape="1">
          <a:blip r:embed="rId4">
            <a:alphaModFix/>
          </a:blip>
          <a:srcRect/>
          <a:stretch/>
        </p:blipFill>
        <p:spPr>
          <a:xfrm>
            <a:off x="11268636" y="22635"/>
            <a:ext cx="685296" cy="631788"/>
          </a:xfrm>
          <a:prstGeom prst="rect">
            <a:avLst/>
          </a:prstGeom>
          <a:noFill/>
          <a:ln>
            <a:noFill/>
          </a:ln>
        </p:spPr>
      </p:pic>
      <p:sp>
        <p:nvSpPr>
          <p:cNvPr id="299" name="Google Shape;299;p40"/>
          <p:cNvSpPr txBox="1"/>
          <p:nvPr/>
        </p:nvSpPr>
        <p:spPr>
          <a:xfrm>
            <a:off x="1524000" y="5378"/>
            <a:ext cx="9144000" cy="68608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C00000"/>
              </a:buClr>
              <a:buSzPts val="3600"/>
              <a:buFont typeface="Arial Black"/>
              <a:buNone/>
            </a:pPr>
            <a:r>
              <a:rPr lang="en-US" sz="3600" b="0" i="0" u="none" strike="noStrike" cap="none">
                <a:solidFill>
                  <a:srgbClr val="C00000"/>
                </a:solidFill>
                <a:latin typeface="Arial Black"/>
                <a:ea typeface="Arial Black"/>
                <a:cs typeface="Arial Black"/>
                <a:sym typeface="Arial Black"/>
              </a:rPr>
              <a:t>MULTIVARIATE ANALYSIS</a:t>
            </a:r>
            <a:endParaRPr sz="3600" b="0" i="0" u="none" strike="noStrike" cap="none">
              <a:solidFill>
                <a:srgbClr val="C00000"/>
              </a:solidFill>
              <a:latin typeface="Arial Black"/>
              <a:ea typeface="Arial Black"/>
              <a:cs typeface="Arial Black"/>
              <a:sym typeface="Arial Black"/>
            </a:endParaRPr>
          </a:p>
        </p:txBody>
      </p:sp>
      <p:sp>
        <p:nvSpPr>
          <p:cNvPr id="300" name="Google Shape;300;p40"/>
          <p:cNvSpPr txBox="1"/>
          <p:nvPr/>
        </p:nvSpPr>
        <p:spPr>
          <a:xfrm>
            <a:off x="649642" y="4157709"/>
            <a:ext cx="10892716" cy="267765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Average Daily Revenue rises from Jan to Aug then again falls down from Aug to Dec.</a:t>
            </a:r>
            <a:endParaRPr/>
          </a:p>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Resort hotel leads in ADR only during the peak months July and August. Rest all months City hotel has high ADR.</a:t>
            </a:r>
            <a:endParaRPr/>
          </a:p>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April to September is the semester with high ADR for both hotels</a:t>
            </a:r>
            <a:endParaRPr/>
          </a:p>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ADR for Resort hotel is directly proportional to total members.</a:t>
            </a:r>
            <a:endParaRPr/>
          </a:p>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Seems like City hotel is giving some discount offers for members more than 4 because the ADR has drastic decrease for members more than 4.</a:t>
            </a: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p41"/>
          <p:cNvPicPr preferRelativeResize="0"/>
          <p:nvPr/>
        </p:nvPicPr>
        <p:blipFill rotWithShape="1">
          <a:blip r:embed="rId3">
            <a:alphaModFix/>
          </a:blip>
          <a:srcRect/>
          <a:stretch/>
        </p:blipFill>
        <p:spPr>
          <a:xfrm>
            <a:off x="519955" y="871072"/>
            <a:ext cx="10748681" cy="3901328"/>
          </a:xfrm>
          <a:prstGeom prst="rect">
            <a:avLst/>
          </a:prstGeom>
          <a:noFill/>
          <a:ln>
            <a:noFill/>
          </a:ln>
        </p:spPr>
      </p:pic>
      <p:pic>
        <p:nvPicPr>
          <p:cNvPr id="306" name="Google Shape;306;p41"/>
          <p:cNvPicPr preferRelativeResize="0"/>
          <p:nvPr/>
        </p:nvPicPr>
        <p:blipFill rotWithShape="1">
          <a:blip r:embed="rId4">
            <a:alphaModFix/>
          </a:blip>
          <a:srcRect/>
          <a:stretch/>
        </p:blipFill>
        <p:spPr>
          <a:xfrm>
            <a:off x="11268636" y="22635"/>
            <a:ext cx="685296" cy="631788"/>
          </a:xfrm>
          <a:prstGeom prst="rect">
            <a:avLst/>
          </a:prstGeom>
          <a:noFill/>
          <a:ln>
            <a:noFill/>
          </a:ln>
        </p:spPr>
      </p:pic>
      <p:sp>
        <p:nvSpPr>
          <p:cNvPr id="307" name="Google Shape;307;p41"/>
          <p:cNvSpPr txBox="1"/>
          <p:nvPr/>
        </p:nvSpPr>
        <p:spPr>
          <a:xfrm>
            <a:off x="608014" y="116953"/>
            <a:ext cx="10660622" cy="65980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2F5496"/>
              </a:buClr>
              <a:buSzPts val="3600"/>
              <a:buFont typeface="Arial Black"/>
              <a:buNone/>
            </a:pPr>
            <a:r>
              <a:rPr lang="en-US" sz="3600" b="1" i="0" u="none" strike="noStrike" cap="none">
                <a:solidFill>
                  <a:srgbClr val="2F5496"/>
                </a:solidFill>
                <a:latin typeface="Arial Black"/>
                <a:ea typeface="Arial Black"/>
                <a:cs typeface="Arial Black"/>
                <a:sym typeface="Arial Black"/>
              </a:rPr>
              <a:t>CHECKING BEST TIME TO BOOK HOTEL</a:t>
            </a:r>
            <a:endParaRPr sz="3600" b="1" i="0" u="none" strike="noStrike" cap="none">
              <a:solidFill>
                <a:srgbClr val="2F5496"/>
              </a:solidFill>
              <a:latin typeface="Arial Black"/>
              <a:ea typeface="Arial Black"/>
              <a:cs typeface="Arial Black"/>
              <a:sym typeface="Arial Black"/>
            </a:endParaRPr>
          </a:p>
        </p:txBody>
      </p:sp>
      <p:sp>
        <p:nvSpPr>
          <p:cNvPr id="308" name="Google Shape;308;p41"/>
          <p:cNvSpPr txBox="1"/>
          <p:nvPr/>
        </p:nvSpPr>
        <p:spPr>
          <a:xfrm>
            <a:off x="718568" y="4772400"/>
            <a:ext cx="10892716" cy="83099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Best time to book a hotel is in January. As money spent is lesser.</a:t>
            </a:r>
            <a:endParaRPr/>
          </a:p>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City hotel seems consistent with the price throughout the year.</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ctrTitle"/>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2F5496"/>
              </a:buClr>
              <a:buSzPts val="3600"/>
              <a:buFont typeface="Arial Black"/>
              <a:buNone/>
            </a:pPr>
            <a:r>
              <a:rPr lang="en-US" sz="3600">
                <a:solidFill>
                  <a:srgbClr val="2F5496"/>
                </a:solidFill>
                <a:latin typeface="Arial Black"/>
                <a:ea typeface="Arial Black"/>
                <a:cs typeface="Arial Black"/>
                <a:sym typeface="Arial Black"/>
              </a:rPr>
              <a:t>ATTRIBUTE INFORMATION</a:t>
            </a:r>
            <a:endParaRPr sz="3600">
              <a:solidFill>
                <a:srgbClr val="2F5496"/>
              </a:solidFill>
              <a:latin typeface="Arial Black"/>
              <a:ea typeface="Arial Black"/>
              <a:cs typeface="Arial Black"/>
              <a:sym typeface="Arial Black"/>
            </a:endParaRPr>
          </a:p>
        </p:txBody>
      </p:sp>
      <p:sp>
        <p:nvSpPr>
          <p:cNvPr id="103" name="Google Shape;103;p15"/>
          <p:cNvSpPr txBox="1">
            <a:spLocks noGrp="1"/>
          </p:cNvSpPr>
          <p:nvPr>
            <p:ph type="subTitle" idx="1"/>
          </p:nvPr>
        </p:nvSpPr>
        <p:spPr>
          <a:xfrm>
            <a:off x="546848" y="1039906"/>
            <a:ext cx="10721788" cy="5818094"/>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Noto Sans Symbols"/>
              <a:buChar char="▪"/>
            </a:pPr>
            <a:r>
              <a:rPr lang="en-US" b="1"/>
              <a:t>hotel: </a:t>
            </a:r>
            <a:r>
              <a:rPr lang="en-US"/>
              <a:t>name of hotel whether City hotel or Resort Hotel</a:t>
            </a:r>
            <a:endParaRPr/>
          </a:p>
          <a:p>
            <a:pPr marL="342900" lvl="0" indent="-342900" algn="l" rtl="0">
              <a:lnSpc>
                <a:spcPct val="90000"/>
              </a:lnSpc>
              <a:spcBef>
                <a:spcPts val="1000"/>
              </a:spcBef>
              <a:spcAft>
                <a:spcPts val="0"/>
              </a:spcAft>
              <a:buClr>
                <a:schemeClr val="dk1"/>
              </a:buClr>
              <a:buSzPts val="2400"/>
              <a:buFont typeface="Noto Sans Symbols"/>
              <a:buChar char="▪"/>
            </a:pPr>
            <a:r>
              <a:rPr lang="en-US" b="1"/>
              <a:t>is_canceled: </a:t>
            </a:r>
            <a:r>
              <a:rPr lang="en-US"/>
              <a:t>(0 or 1) Indicates whether booking was cancelled or not.</a:t>
            </a:r>
            <a:endParaRPr/>
          </a:p>
          <a:p>
            <a:pPr marL="342900" lvl="0" indent="-342900" algn="l" rtl="0">
              <a:lnSpc>
                <a:spcPct val="90000"/>
              </a:lnSpc>
              <a:spcBef>
                <a:spcPts val="1000"/>
              </a:spcBef>
              <a:spcAft>
                <a:spcPts val="0"/>
              </a:spcAft>
              <a:buClr>
                <a:schemeClr val="dk1"/>
              </a:buClr>
              <a:buSzPts val="2400"/>
              <a:buFont typeface="Noto Sans Symbols"/>
              <a:buChar char="▪"/>
            </a:pPr>
            <a:r>
              <a:rPr lang="en-US" b="1"/>
              <a:t>lead_time: </a:t>
            </a:r>
            <a:r>
              <a:rPr lang="en-US"/>
              <a:t>The time between reservation and actual arrival.</a:t>
            </a:r>
            <a:endParaRPr/>
          </a:p>
          <a:p>
            <a:pPr marL="342900" lvl="0" indent="-342900" algn="l" rtl="0">
              <a:lnSpc>
                <a:spcPct val="90000"/>
              </a:lnSpc>
              <a:spcBef>
                <a:spcPts val="1000"/>
              </a:spcBef>
              <a:spcAft>
                <a:spcPts val="0"/>
              </a:spcAft>
              <a:buClr>
                <a:schemeClr val="dk1"/>
              </a:buClr>
              <a:buSzPts val="2400"/>
              <a:buFont typeface="Noto Sans Symbols"/>
              <a:buChar char="▪"/>
            </a:pPr>
            <a:r>
              <a:rPr lang="en-US" b="1"/>
              <a:t>arrival_date_year: </a:t>
            </a:r>
            <a:r>
              <a:rPr lang="en-US"/>
              <a:t>Year of arrival date.</a:t>
            </a:r>
            <a:endParaRPr/>
          </a:p>
          <a:p>
            <a:pPr marL="342900" lvl="0" indent="-342900" algn="l" rtl="0">
              <a:lnSpc>
                <a:spcPct val="90000"/>
              </a:lnSpc>
              <a:spcBef>
                <a:spcPts val="1000"/>
              </a:spcBef>
              <a:spcAft>
                <a:spcPts val="0"/>
              </a:spcAft>
              <a:buClr>
                <a:schemeClr val="dk1"/>
              </a:buClr>
              <a:buSzPts val="2400"/>
              <a:buFont typeface="Noto Sans Symbols"/>
              <a:buChar char="▪"/>
            </a:pPr>
            <a:r>
              <a:rPr lang="en-US" b="1"/>
              <a:t>arrival_date_month: </a:t>
            </a:r>
            <a:r>
              <a:rPr lang="en-US"/>
              <a:t>Month name of arrival date.</a:t>
            </a:r>
            <a:endParaRPr/>
          </a:p>
          <a:p>
            <a:pPr marL="342900" lvl="0" indent="-342900" algn="l" rtl="0">
              <a:lnSpc>
                <a:spcPct val="90000"/>
              </a:lnSpc>
              <a:spcBef>
                <a:spcPts val="1000"/>
              </a:spcBef>
              <a:spcAft>
                <a:spcPts val="0"/>
              </a:spcAft>
              <a:buClr>
                <a:schemeClr val="dk1"/>
              </a:buClr>
              <a:buSzPts val="2400"/>
              <a:buFont typeface="Noto Sans Symbols"/>
              <a:buChar char="▪"/>
            </a:pPr>
            <a:r>
              <a:rPr lang="en-US" b="1"/>
              <a:t>arrival_date_week_number: </a:t>
            </a:r>
            <a:r>
              <a:rPr lang="en-US"/>
              <a:t>Week number on arrival date.</a:t>
            </a:r>
            <a:endParaRPr/>
          </a:p>
          <a:p>
            <a:pPr marL="342900" lvl="0" indent="-342900" algn="l" rtl="0">
              <a:lnSpc>
                <a:spcPct val="90000"/>
              </a:lnSpc>
              <a:spcBef>
                <a:spcPts val="1000"/>
              </a:spcBef>
              <a:spcAft>
                <a:spcPts val="0"/>
              </a:spcAft>
              <a:buClr>
                <a:schemeClr val="dk1"/>
              </a:buClr>
              <a:buSzPts val="2400"/>
              <a:buFont typeface="Noto Sans Symbols"/>
              <a:buChar char="▪"/>
            </a:pPr>
            <a:r>
              <a:rPr lang="en-US" b="1"/>
              <a:t>arrival_date_day_of_month: </a:t>
            </a:r>
            <a:r>
              <a:rPr lang="en-US"/>
              <a:t>Day of the month of arrival date.</a:t>
            </a:r>
            <a:endParaRPr/>
          </a:p>
          <a:p>
            <a:pPr marL="342900" lvl="0" indent="-342900" algn="l" rtl="0">
              <a:lnSpc>
                <a:spcPct val="90000"/>
              </a:lnSpc>
              <a:spcBef>
                <a:spcPts val="1000"/>
              </a:spcBef>
              <a:spcAft>
                <a:spcPts val="0"/>
              </a:spcAft>
              <a:buClr>
                <a:schemeClr val="dk1"/>
              </a:buClr>
              <a:buSzPts val="2400"/>
              <a:buFont typeface="Noto Sans Symbols"/>
              <a:buChar char="▪"/>
            </a:pPr>
            <a:r>
              <a:rPr lang="en-US" b="1"/>
              <a:t>stays_in_weekend_nights: </a:t>
            </a:r>
            <a:r>
              <a:rPr lang="en-US"/>
              <a:t>Number of weekend nights the guest stayed or booked to stay at the hotel.</a:t>
            </a:r>
            <a:endParaRPr/>
          </a:p>
          <a:p>
            <a:pPr marL="342900" lvl="0" indent="-342900" algn="l" rtl="0">
              <a:lnSpc>
                <a:spcPct val="90000"/>
              </a:lnSpc>
              <a:spcBef>
                <a:spcPts val="1000"/>
              </a:spcBef>
              <a:spcAft>
                <a:spcPts val="0"/>
              </a:spcAft>
              <a:buClr>
                <a:schemeClr val="dk1"/>
              </a:buClr>
              <a:buSzPts val="2400"/>
              <a:buFont typeface="Noto Sans Symbols"/>
              <a:buChar char="▪"/>
            </a:pPr>
            <a:r>
              <a:rPr lang="en-US" b="1"/>
              <a:t>stays_in_week_nights: </a:t>
            </a:r>
            <a:r>
              <a:rPr lang="en-US"/>
              <a:t>Number of week nights the guest stayed or booked to stay at the hotel.</a:t>
            </a:r>
            <a:endParaRPr b="1"/>
          </a:p>
          <a:p>
            <a:pPr marL="342900" lvl="0" indent="-342900" algn="l" rtl="0">
              <a:lnSpc>
                <a:spcPct val="90000"/>
              </a:lnSpc>
              <a:spcBef>
                <a:spcPts val="1000"/>
              </a:spcBef>
              <a:spcAft>
                <a:spcPts val="0"/>
              </a:spcAft>
              <a:buClr>
                <a:schemeClr val="dk1"/>
              </a:buClr>
              <a:buSzPts val="2400"/>
              <a:buFont typeface="Noto Sans Symbols"/>
              <a:buChar char="▪"/>
            </a:pPr>
            <a:r>
              <a:rPr lang="en-US" b="1"/>
              <a:t>Adults, Children, Babies : </a:t>
            </a:r>
            <a:r>
              <a:rPr lang="en-US"/>
              <a:t>Number of adults, children and babies arriving.</a:t>
            </a:r>
            <a:endParaRPr/>
          </a:p>
          <a:p>
            <a:pPr marL="342900" lvl="0" indent="-342900" algn="l" rtl="0">
              <a:lnSpc>
                <a:spcPct val="90000"/>
              </a:lnSpc>
              <a:spcBef>
                <a:spcPts val="1000"/>
              </a:spcBef>
              <a:spcAft>
                <a:spcPts val="0"/>
              </a:spcAft>
              <a:buClr>
                <a:schemeClr val="dk1"/>
              </a:buClr>
              <a:buSzPts val="2400"/>
              <a:buFont typeface="Noto Sans Symbols"/>
              <a:buChar char="▪"/>
            </a:pPr>
            <a:r>
              <a:rPr lang="en-US" b="1"/>
              <a:t>Meal: </a:t>
            </a:r>
            <a:r>
              <a:rPr lang="en-US"/>
              <a:t>Type of meal booked.</a:t>
            </a:r>
            <a:endParaRPr b="1"/>
          </a:p>
        </p:txBody>
      </p:sp>
      <p:pic>
        <p:nvPicPr>
          <p:cNvPr id="104" name="Google Shape;104;p15"/>
          <p:cNvPicPr preferRelativeResize="0"/>
          <p:nvPr/>
        </p:nvPicPr>
        <p:blipFill rotWithShape="1">
          <a:blip r:embed="rId3">
            <a:alphaModFix/>
          </a:blip>
          <a:srcRect/>
          <a:stretch/>
        </p:blipFill>
        <p:spPr>
          <a:xfrm>
            <a:off x="11268636" y="103318"/>
            <a:ext cx="685296" cy="631788"/>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42"/>
          <p:cNvPicPr preferRelativeResize="0"/>
          <p:nvPr/>
        </p:nvPicPr>
        <p:blipFill rotWithShape="1">
          <a:blip r:embed="rId3">
            <a:alphaModFix/>
          </a:blip>
          <a:srcRect/>
          <a:stretch/>
        </p:blipFill>
        <p:spPr>
          <a:xfrm>
            <a:off x="11268636" y="22635"/>
            <a:ext cx="685296" cy="631788"/>
          </a:xfrm>
          <a:prstGeom prst="rect">
            <a:avLst/>
          </a:prstGeom>
          <a:noFill/>
          <a:ln>
            <a:noFill/>
          </a:ln>
        </p:spPr>
      </p:pic>
      <p:sp>
        <p:nvSpPr>
          <p:cNvPr id="314" name="Google Shape;314;p42"/>
          <p:cNvSpPr txBox="1"/>
          <p:nvPr/>
        </p:nvSpPr>
        <p:spPr>
          <a:xfrm>
            <a:off x="608014" y="116953"/>
            <a:ext cx="10660622" cy="65980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2F5496"/>
              </a:buClr>
              <a:buSzPts val="3600"/>
              <a:buFont typeface="Arial Black"/>
              <a:buNone/>
            </a:pPr>
            <a:r>
              <a:rPr lang="en-US" sz="3600" b="1" i="0" u="none" strike="noStrike" cap="none">
                <a:solidFill>
                  <a:srgbClr val="2F5496"/>
                </a:solidFill>
                <a:latin typeface="Arial Black"/>
                <a:ea typeface="Arial Black"/>
                <a:cs typeface="Arial Black"/>
                <a:sym typeface="Arial Black"/>
              </a:rPr>
              <a:t>ADDITIONAL CHECKS</a:t>
            </a:r>
            <a:endParaRPr sz="3600" b="1" i="0" u="none" strike="noStrike" cap="none">
              <a:solidFill>
                <a:srgbClr val="2F5496"/>
              </a:solidFill>
              <a:latin typeface="Arial Black"/>
              <a:ea typeface="Arial Black"/>
              <a:cs typeface="Arial Black"/>
              <a:sym typeface="Arial Black"/>
            </a:endParaRPr>
          </a:p>
        </p:txBody>
      </p:sp>
      <p:sp>
        <p:nvSpPr>
          <p:cNvPr id="315" name="Google Shape;315;p42"/>
          <p:cNvSpPr txBox="1"/>
          <p:nvPr/>
        </p:nvSpPr>
        <p:spPr>
          <a:xfrm>
            <a:off x="375918" y="998615"/>
            <a:ext cx="10892700" cy="19395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Average time taken for customer arrival after making reservation : 77 days</a:t>
            </a:r>
            <a:endParaRPr/>
          </a:p>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Average nights spent by visitors: 3 </a:t>
            </a:r>
            <a:endParaRPr/>
          </a:p>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Average money spent by visitors: 186 Bucks</a:t>
            </a:r>
            <a:endParaRPr/>
          </a:p>
          <a:p>
            <a:pPr marL="285750" marR="0" lvl="0" indent="-28575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Calibri"/>
                <a:ea typeface="Calibri"/>
                <a:cs typeface="Calibri"/>
                <a:sym typeface="Calibri"/>
              </a:rPr>
              <a:t>Agents with most number of bookings and country where the highest number of guests arrive from are as follows:</a:t>
            </a:r>
            <a:endParaRPr sz="2400">
              <a:solidFill>
                <a:schemeClr val="dk1"/>
              </a:solidFill>
              <a:latin typeface="Calibri"/>
              <a:ea typeface="Calibri"/>
              <a:cs typeface="Calibri"/>
              <a:sym typeface="Calibri"/>
            </a:endParaRPr>
          </a:p>
        </p:txBody>
      </p:sp>
      <p:graphicFrame>
        <p:nvGraphicFramePr>
          <p:cNvPr id="316" name="Google Shape;316;p42"/>
          <p:cNvGraphicFramePr/>
          <p:nvPr/>
        </p:nvGraphicFramePr>
        <p:xfrm>
          <a:off x="797356" y="3282325"/>
          <a:ext cx="3276600" cy="2194620"/>
        </p:xfrm>
        <a:graphic>
          <a:graphicData uri="http://schemas.openxmlformats.org/drawingml/2006/table">
            <a:tbl>
              <a:tblPr firstRow="1" bandRow="1">
                <a:noFill/>
                <a:tableStyleId>{DBBC7CA9-4E99-4539-9BD0-BEA0D722A1CB}</a:tableStyleId>
              </a:tblPr>
              <a:tblGrid>
                <a:gridCol w="985525"/>
                <a:gridCol w="2291075"/>
              </a:tblGrid>
              <a:tr h="270075">
                <a:tc>
                  <a:txBody>
                    <a:bodyPr/>
                    <a:lstStyle/>
                    <a:p>
                      <a:pPr marL="0" marR="0" lvl="0" indent="0" algn="ctr" rtl="0">
                        <a:spcBef>
                          <a:spcPts val="0"/>
                        </a:spcBef>
                        <a:spcAft>
                          <a:spcPts val="0"/>
                        </a:spcAft>
                        <a:buNone/>
                      </a:pPr>
                      <a:r>
                        <a:rPr lang="en-US" sz="1800" u="none" strike="noStrike" cap="none"/>
                        <a:t>AGENT</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NO. OF BOOKINGS</a:t>
                      </a:r>
                      <a:endParaRPr sz="1800" u="none" strike="noStrike" cap="none"/>
                    </a:p>
                  </a:txBody>
                  <a:tcPr marL="91450" marR="91450" marT="45725" marB="45725"/>
                </a:tc>
              </a:tr>
              <a:tr h="270075">
                <a:tc>
                  <a:txBody>
                    <a:bodyPr/>
                    <a:lstStyle/>
                    <a:p>
                      <a:pPr marL="0" marR="0" lvl="0" indent="0" algn="ctr" rtl="0">
                        <a:spcBef>
                          <a:spcPts val="0"/>
                        </a:spcBef>
                        <a:spcAft>
                          <a:spcPts val="0"/>
                        </a:spcAft>
                        <a:buNone/>
                      </a:pPr>
                      <a:r>
                        <a:rPr lang="en-US" sz="1800" u="none" strike="noStrike" cap="none"/>
                        <a:t>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17193</a:t>
                      </a:r>
                      <a:endParaRPr sz="1800" u="none" strike="noStrike" cap="none"/>
                    </a:p>
                  </a:txBody>
                  <a:tcPr marL="91450" marR="91450" marT="45725" marB="45725"/>
                </a:tc>
              </a:tr>
              <a:tr h="270075">
                <a:tc>
                  <a:txBody>
                    <a:bodyPr/>
                    <a:lstStyle/>
                    <a:p>
                      <a:pPr marL="0" marR="0" lvl="0" indent="0" algn="ctr" rtl="0">
                        <a:spcBef>
                          <a:spcPts val="0"/>
                        </a:spcBef>
                        <a:spcAft>
                          <a:spcPts val="0"/>
                        </a:spcAft>
                        <a:buNone/>
                      </a:pPr>
                      <a:r>
                        <a:rPr lang="en-US" sz="1800" u="none" strike="noStrike" cap="none"/>
                        <a:t>0</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10566</a:t>
                      </a:r>
                      <a:endParaRPr sz="1800" u="none" strike="noStrike" cap="none"/>
                    </a:p>
                  </a:txBody>
                  <a:tcPr marL="91450" marR="91450" marT="45725" marB="45725"/>
                </a:tc>
              </a:tr>
              <a:tr h="270075">
                <a:tc>
                  <a:txBody>
                    <a:bodyPr/>
                    <a:lstStyle/>
                    <a:p>
                      <a:pPr marL="0" marR="0" lvl="0" indent="0" algn="ctr" rtl="0">
                        <a:spcBef>
                          <a:spcPts val="0"/>
                        </a:spcBef>
                        <a:spcAft>
                          <a:spcPts val="0"/>
                        </a:spcAft>
                        <a:buNone/>
                      </a:pPr>
                      <a:r>
                        <a:rPr lang="en-US" sz="1800" u="none" strike="noStrike" cap="none"/>
                        <a:t>240</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8074</a:t>
                      </a:r>
                      <a:endParaRPr sz="1800" u="none" strike="noStrike" cap="none"/>
                    </a:p>
                  </a:txBody>
                  <a:tcPr marL="91450" marR="91450" marT="45725" marB="45725"/>
                </a:tc>
              </a:tr>
              <a:tr h="270075">
                <a:tc>
                  <a:txBody>
                    <a:bodyPr/>
                    <a:lstStyle/>
                    <a:p>
                      <a:pPr marL="0" marR="0" lvl="0" indent="0" algn="ctr" rtl="0">
                        <a:spcBef>
                          <a:spcPts val="0"/>
                        </a:spcBef>
                        <a:spcAft>
                          <a:spcPts val="0"/>
                        </a:spcAft>
                        <a:buNone/>
                      </a:pPr>
                      <a:r>
                        <a:rPr lang="en-US" sz="1800" u="none" strike="noStrike" cap="none"/>
                        <a:t>7</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2858</a:t>
                      </a:r>
                      <a:endParaRPr sz="1800" u="none" strike="noStrike" cap="none"/>
                    </a:p>
                  </a:txBody>
                  <a:tcPr marL="91450" marR="91450" marT="45725" marB="45725"/>
                </a:tc>
              </a:tr>
              <a:tr h="270075">
                <a:tc>
                  <a:txBody>
                    <a:bodyPr/>
                    <a:lstStyle/>
                    <a:p>
                      <a:pPr marL="0" marR="0" lvl="0" indent="0" algn="ctr" rtl="0">
                        <a:spcBef>
                          <a:spcPts val="0"/>
                        </a:spcBef>
                        <a:spcAft>
                          <a:spcPts val="0"/>
                        </a:spcAft>
                        <a:buNone/>
                      </a:pPr>
                      <a:r>
                        <a:rPr lang="en-US" sz="1800" u="none" strike="noStrike" cap="none"/>
                        <a:t>14</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2759</a:t>
                      </a:r>
                      <a:endParaRPr sz="1800" u="none" strike="noStrike" cap="none"/>
                    </a:p>
                  </a:txBody>
                  <a:tcPr marL="91450" marR="91450" marT="45725" marB="45725"/>
                </a:tc>
              </a:tr>
            </a:tbl>
          </a:graphicData>
        </a:graphic>
      </p:graphicFrame>
      <p:graphicFrame>
        <p:nvGraphicFramePr>
          <p:cNvPr id="317" name="Google Shape;317;p42"/>
          <p:cNvGraphicFramePr/>
          <p:nvPr/>
        </p:nvGraphicFramePr>
        <p:xfrm>
          <a:off x="4161565" y="3282325"/>
          <a:ext cx="3184125" cy="2194620"/>
        </p:xfrm>
        <a:graphic>
          <a:graphicData uri="http://schemas.openxmlformats.org/drawingml/2006/table">
            <a:tbl>
              <a:tblPr firstRow="1" bandRow="1">
                <a:noFill/>
                <a:tableStyleId>{DBBC7CA9-4E99-4539-9BD0-BEA0D722A1CB}</a:tableStyleId>
              </a:tblPr>
              <a:tblGrid>
                <a:gridCol w="1120500"/>
                <a:gridCol w="2063625"/>
              </a:tblGrid>
              <a:tr h="365750">
                <a:tc>
                  <a:txBody>
                    <a:bodyPr/>
                    <a:lstStyle/>
                    <a:p>
                      <a:pPr marL="0" marR="0" lvl="0" indent="0" algn="ctr" rtl="0">
                        <a:spcBef>
                          <a:spcPts val="0"/>
                        </a:spcBef>
                        <a:spcAft>
                          <a:spcPts val="0"/>
                        </a:spcAft>
                        <a:buNone/>
                      </a:pPr>
                      <a:r>
                        <a:rPr lang="en-US" sz="1800" u="none" strike="noStrike" cap="none"/>
                        <a:t>COUNTRY</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NO. OF BOOKINGS</a:t>
                      </a:r>
                      <a:endParaRPr sz="1800" u="none" strike="noStrike" cap="none"/>
                    </a:p>
                  </a:txBody>
                  <a:tcPr marL="91450" marR="91450" marT="45725" marB="45725"/>
                </a:tc>
              </a:tr>
              <a:tr h="365750">
                <a:tc>
                  <a:txBody>
                    <a:bodyPr/>
                    <a:lstStyle/>
                    <a:p>
                      <a:pPr marL="0" marR="0" lvl="0" indent="0" algn="ctr" rtl="0">
                        <a:spcBef>
                          <a:spcPts val="0"/>
                        </a:spcBef>
                        <a:spcAft>
                          <a:spcPts val="0"/>
                        </a:spcAft>
                        <a:buNone/>
                      </a:pPr>
                      <a:r>
                        <a:rPr lang="en-US" sz="1800" u="none" strike="noStrike" cap="none"/>
                        <a:t>PRT</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27309</a:t>
                      </a:r>
                      <a:endParaRPr sz="1800" u="none" strike="noStrike" cap="none"/>
                    </a:p>
                  </a:txBody>
                  <a:tcPr marL="91450" marR="91450" marT="45725" marB="45725"/>
                </a:tc>
              </a:tr>
              <a:tr h="365750">
                <a:tc>
                  <a:txBody>
                    <a:bodyPr/>
                    <a:lstStyle/>
                    <a:p>
                      <a:pPr marL="0" marR="0" lvl="0" indent="0" algn="ctr" rtl="0">
                        <a:spcBef>
                          <a:spcPts val="0"/>
                        </a:spcBef>
                        <a:spcAft>
                          <a:spcPts val="0"/>
                        </a:spcAft>
                        <a:buNone/>
                      </a:pPr>
                      <a:r>
                        <a:rPr lang="en-US" sz="1800" u="none" strike="noStrike" cap="none"/>
                        <a:t>GBR</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10421</a:t>
                      </a:r>
                      <a:endParaRPr sz="1800" u="none" strike="noStrike" cap="none"/>
                    </a:p>
                  </a:txBody>
                  <a:tcPr marL="91450" marR="91450" marT="45725" marB="45725"/>
                </a:tc>
              </a:tr>
              <a:tr h="365750">
                <a:tc>
                  <a:txBody>
                    <a:bodyPr/>
                    <a:lstStyle/>
                    <a:p>
                      <a:pPr marL="0" marR="0" lvl="0" indent="0" algn="ctr" rtl="0">
                        <a:spcBef>
                          <a:spcPts val="0"/>
                        </a:spcBef>
                        <a:spcAft>
                          <a:spcPts val="0"/>
                        </a:spcAft>
                        <a:buNone/>
                      </a:pPr>
                      <a:r>
                        <a:rPr lang="en-US" sz="1800" u="none" strike="noStrike" cap="none"/>
                        <a:t>FRA</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8821</a:t>
                      </a:r>
                      <a:endParaRPr sz="1800" u="none" strike="noStrike" cap="none"/>
                    </a:p>
                  </a:txBody>
                  <a:tcPr marL="91450" marR="91450" marT="45725" marB="45725"/>
                </a:tc>
              </a:tr>
              <a:tr h="365750">
                <a:tc>
                  <a:txBody>
                    <a:bodyPr/>
                    <a:lstStyle/>
                    <a:p>
                      <a:pPr marL="0" marR="0" lvl="0" indent="0" algn="ctr" rtl="0">
                        <a:spcBef>
                          <a:spcPts val="0"/>
                        </a:spcBef>
                        <a:spcAft>
                          <a:spcPts val="0"/>
                        </a:spcAft>
                        <a:buNone/>
                      </a:pPr>
                      <a:r>
                        <a:rPr lang="en-US" sz="1800" u="none" strike="noStrike" cap="none"/>
                        <a:t>ESP</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7237</a:t>
                      </a:r>
                      <a:endParaRPr sz="1800" u="none" strike="noStrike" cap="none"/>
                    </a:p>
                  </a:txBody>
                  <a:tcPr marL="91450" marR="91450" marT="45725" marB="45725"/>
                </a:tc>
              </a:tr>
              <a:tr h="365750">
                <a:tc>
                  <a:txBody>
                    <a:bodyPr/>
                    <a:lstStyle/>
                    <a:p>
                      <a:pPr marL="0" marR="0" lvl="0" indent="0" algn="ctr" rtl="0">
                        <a:spcBef>
                          <a:spcPts val="0"/>
                        </a:spcBef>
                        <a:spcAft>
                          <a:spcPts val="0"/>
                        </a:spcAft>
                        <a:buNone/>
                      </a:pPr>
                      <a:r>
                        <a:rPr lang="en-US" sz="1800" u="none" strike="noStrike" cap="none"/>
                        <a:t>DEU</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5385</a:t>
                      </a:r>
                      <a:endParaRPr sz="1800" u="none" strike="noStrike" cap="none"/>
                    </a:p>
                  </a:txBody>
                  <a:tcPr marL="91450" marR="91450" marT="45725" marB="45725"/>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322" name="Google Shape;322;p43"/>
          <p:cNvPicPr preferRelativeResize="0"/>
          <p:nvPr/>
        </p:nvPicPr>
        <p:blipFill rotWithShape="1">
          <a:blip r:embed="rId3">
            <a:alphaModFix/>
          </a:blip>
          <a:srcRect/>
          <a:stretch/>
        </p:blipFill>
        <p:spPr>
          <a:xfrm>
            <a:off x="11268636" y="22635"/>
            <a:ext cx="685296" cy="631788"/>
          </a:xfrm>
          <a:prstGeom prst="rect">
            <a:avLst/>
          </a:prstGeom>
          <a:noFill/>
          <a:ln>
            <a:noFill/>
          </a:ln>
        </p:spPr>
      </p:pic>
      <p:sp>
        <p:nvSpPr>
          <p:cNvPr id="323" name="Google Shape;323;p43"/>
          <p:cNvSpPr txBox="1"/>
          <p:nvPr/>
        </p:nvSpPr>
        <p:spPr>
          <a:xfrm>
            <a:off x="608014" y="309993"/>
            <a:ext cx="10660622" cy="65980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1E4E79"/>
              </a:buClr>
              <a:buSzPts val="3600"/>
              <a:buFont typeface="Arial Black"/>
              <a:buNone/>
            </a:pPr>
            <a:r>
              <a:rPr lang="en-US" sz="3600" b="1" i="0" u="none" strike="noStrike" cap="none">
                <a:solidFill>
                  <a:srgbClr val="1E4E79"/>
                </a:solidFill>
                <a:latin typeface="Arial Black"/>
                <a:ea typeface="Arial Black"/>
                <a:cs typeface="Arial Black"/>
                <a:sym typeface="Arial Black"/>
              </a:rPr>
              <a:t>CONCLUSION</a:t>
            </a:r>
            <a:endParaRPr sz="3600" b="1" i="0" u="none" strike="noStrike" cap="none">
              <a:solidFill>
                <a:srgbClr val="1E4E79"/>
              </a:solidFill>
              <a:latin typeface="Arial Black"/>
              <a:ea typeface="Arial Black"/>
              <a:cs typeface="Arial Black"/>
              <a:sym typeface="Arial Black"/>
            </a:endParaRPr>
          </a:p>
        </p:txBody>
      </p:sp>
      <p:sp>
        <p:nvSpPr>
          <p:cNvPr id="324" name="Google Shape;324;p43"/>
          <p:cNvSpPr txBox="1"/>
          <p:nvPr/>
        </p:nvSpPr>
        <p:spPr>
          <a:xfrm>
            <a:off x="649642" y="1120676"/>
            <a:ext cx="10892700" cy="489360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Top Hotel - City Hotel. </a:t>
            </a:r>
            <a:r>
              <a:rPr lang="en-US" sz="2400" b="0" i="0" u="none" strike="noStrike" cap="none" dirty="0" smtClean="0">
                <a:solidFill>
                  <a:schemeClr val="dk1"/>
                </a:solidFill>
                <a:latin typeface="Calibri"/>
                <a:ea typeface="Calibri"/>
                <a:cs typeface="Calibri"/>
                <a:sym typeface="Calibri"/>
              </a:rPr>
              <a:t>Top </a:t>
            </a:r>
            <a:r>
              <a:rPr lang="en-US" sz="2400" b="0" i="0" u="none" strike="noStrike" cap="none" dirty="0">
                <a:solidFill>
                  <a:schemeClr val="dk1"/>
                </a:solidFill>
                <a:latin typeface="Calibri"/>
                <a:ea typeface="Calibri"/>
                <a:cs typeface="Calibri"/>
                <a:sym typeface="Calibri"/>
              </a:rPr>
              <a:t>Agent - Agent No. 9. Top room type - A</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One out of every three bookings are cancelled.</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People prefer to tour </a:t>
            </a:r>
            <a:r>
              <a:rPr lang="en-US" sz="2400" dirty="0">
                <a:solidFill>
                  <a:schemeClr val="dk1"/>
                </a:solidFill>
                <a:latin typeface="Calibri"/>
                <a:ea typeface="Calibri"/>
                <a:cs typeface="Calibri"/>
                <a:sym typeface="Calibri"/>
              </a:rPr>
              <a:t>frequently</a:t>
            </a:r>
            <a:r>
              <a:rPr lang="en-US" sz="2400" b="0" i="0" u="none" strike="noStrike" cap="none" dirty="0">
                <a:solidFill>
                  <a:schemeClr val="dk1"/>
                </a:solidFill>
                <a:latin typeface="Calibri"/>
                <a:ea typeface="Calibri"/>
                <a:cs typeface="Calibri"/>
                <a:sym typeface="Calibri"/>
              </a:rPr>
              <a:t> in August.</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Most preferred meal is </a:t>
            </a:r>
            <a:r>
              <a:rPr lang="en-US" sz="2400" b="0" i="0" u="none" strike="noStrike" cap="none" dirty="0" smtClean="0">
                <a:solidFill>
                  <a:schemeClr val="dk1"/>
                </a:solidFill>
                <a:latin typeface="Calibri"/>
                <a:ea typeface="Calibri"/>
                <a:cs typeface="Calibri"/>
                <a:sym typeface="Calibri"/>
              </a:rPr>
              <a:t>BB(Bed </a:t>
            </a:r>
            <a:r>
              <a:rPr lang="en-US" sz="2400" b="0" i="0" u="none" strike="noStrike" cap="none" dirty="0">
                <a:solidFill>
                  <a:schemeClr val="dk1"/>
                </a:solidFill>
                <a:latin typeface="Calibri"/>
                <a:ea typeface="Calibri"/>
                <a:cs typeface="Calibri"/>
                <a:sym typeface="Calibri"/>
              </a:rPr>
              <a:t>and Breakfast).</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Online marketing is the best way to attract customers.</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People do not want to pre-deposit the money for booking.</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Only 10% of people require parking space.</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Most of the visitors are couples.</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Resort hotel is preferred mostly for longer stay, day time stays. and when the parking space is needed.</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More than 15 days advance bookings have high chances of cancellation.</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Assigning different room is not a reason for cancellation.</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Direct bookings have very less cancellation</a:t>
            </a:r>
            <a:r>
              <a:rPr lang="en-US" sz="2400" dirty="0">
                <a:solidFill>
                  <a:schemeClr val="dk1"/>
                </a:solidFill>
                <a:latin typeface="Calibri"/>
                <a:ea typeface="Calibri"/>
                <a:cs typeface="Calibri"/>
                <a:sym typeface="Calibri"/>
              </a:rPr>
              <a:t> percentage</a:t>
            </a:r>
            <a:r>
              <a:rPr lang="en-US" sz="2400" b="0" i="0" u="none" strike="noStrike" cap="none" dirty="0">
                <a:solidFill>
                  <a:schemeClr val="dk1"/>
                </a:solidFill>
                <a:latin typeface="Calibri"/>
                <a:ea typeface="Calibri"/>
                <a:cs typeface="Calibri"/>
                <a:sym typeface="Calibri"/>
              </a:rPr>
              <a:t>.</a:t>
            </a:r>
            <a:endParaRP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Google Shape;329;p44"/>
          <p:cNvPicPr preferRelativeResize="0"/>
          <p:nvPr/>
        </p:nvPicPr>
        <p:blipFill rotWithShape="1">
          <a:blip r:embed="rId3">
            <a:alphaModFix/>
          </a:blip>
          <a:srcRect/>
          <a:stretch/>
        </p:blipFill>
        <p:spPr>
          <a:xfrm>
            <a:off x="11268636" y="22635"/>
            <a:ext cx="685296" cy="631788"/>
          </a:xfrm>
          <a:prstGeom prst="rect">
            <a:avLst/>
          </a:prstGeom>
          <a:noFill/>
          <a:ln>
            <a:noFill/>
          </a:ln>
        </p:spPr>
      </p:pic>
      <p:sp>
        <p:nvSpPr>
          <p:cNvPr id="330" name="Google Shape;330;p44"/>
          <p:cNvSpPr txBox="1"/>
          <p:nvPr/>
        </p:nvSpPr>
        <p:spPr>
          <a:xfrm>
            <a:off x="608014" y="309993"/>
            <a:ext cx="10660622" cy="65980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1E4E79"/>
              </a:buClr>
              <a:buSzPts val="3600"/>
              <a:buFont typeface="Arial Black"/>
              <a:buNone/>
            </a:pPr>
            <a:r>
              <a:rPr lang="en-US" sz="3600" b="1" i="0" u="none" strike="noStrike" cap="none">
                <a:solidFill>
                  <a:srgbClr val="1E4E79"/>
                </a:solidFill>
                <a:latin typeface="Arial Black"/>
                <a:ea typeface="Arial Black"/>
                <a:cs typeface="Arial Black"/>
                <a:sym typeface="Arial Black"/>
              </a:rPr>
              <a:t>CONCLUSION</a:t>
            </a:r>
            <a:endParaRPr sz="3600" b="1" i="0" u="none" strike="noStrike" cap="none">
              <a:solidFill>
                <a:srgbClr val="1E4E79"/>
              </a:solidFill>
              <a:latin typeface="Arial Black"/>
              <a:ea typeface="Arial Black"/>
              <a:cs typeface="Arial Black"/>
              <a:sym typeface="Arial Black"/>
            </a:endParaRPr>
          </a:p>
        </p:txBody>
      </p:sp>
      <p:sp>
        <p:nvSpPr>
          <p:cNvPr id="331" name="Google Shape;331;p44"/>
          <p:cNvSpPr txBox="1"/>
          <p:nvPr/>
        </p:nvSpPr>
        <p:spPr>
          <a:xfrm>
            <a:off x="649642" y="1332626"/>
            <a:ext cx="10892700" cy="23088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Best time to book a hotel is </a:t>
            </a:r>
            <a:r>
              <a:rPr lang="en-US" sz="2400" dirty="0" smtClean="0">
                <a:solidFill>
                  <a:schemeClr val="dk1"/>
                </a:solidFill>
                <a:latin typeface="Calibri"/>
                <a:ea typeface="Calibri"/>
                <a:cs typeface="Calibri"/>
                <a:sym typeface="Calibri"/>
              </a:rPr>
              <a:t>during</a:t>
            </a:r>
            <a:r>
              <a:rPr lang="en-US" sz="2400" b="0" i="0" u="none" strike="noStrike" cap="none" dirty="0" smtClean="0">
                <a:solidFill>
                  <a:schemeClr val="dk1"/>
                </a:solidFill>
                <a:latin typeface="Calibri"/>
                <a:ea typeface="Calibri"/>
                <a:cs typeface="Calibri"/>
                <a:sym typeface="Calibri"/>
              </a:rPr>
              <a:t> </a:t>
            </a:r>
            <a:r>
              <a:rPr lang="en-US" sz="2400" b="0" i="0" u="none" strike="noStrike" cap="none" dirty="0">
                <a:solidFill>
                  <a:schemeClr val="dk1"/>
                </a:solidFill>
                <a:latin typeface="Calibri"/>
                <a:ea typeface="Calibri"/>
                <a:cs typeface="Calibri"/>
                <a:sym typeface="Calibri"/>
              </a:rPr>
              <a:t>January.</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Average days in advance booking : 77 days</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Average nights spent by visitors: 3</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Most visitors are from these countries: Portugal, Britain, France, Spain and Germany.</a:t>
            </a:r>
            <a:endParaRPr dirty="0"/>
          </a:p>
          <a:p>
            <a:pPr marL="285750" marR="0" lvl="0" indent="-285750" algn="l" rtl="0">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Calibri"/>
                <a:ea typeface="Calibri"/>
                <a:cs typeface="Calibri"/>
                <a:sym typeface="Calibri"/>
              </a:rPr>
              <a:t>Total Special requests and the revenue depends more on total members arrived.</a:t>
            </a:r>
            <a:endParaRP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5"/>
          <p:cNvSpPr txBox="1">
            <a:spLocks noGrp="1"/>
          </p:cNvSpPr>
          <p:nvPr>
            <p:ph type="ctrTitle"/>
          </p:nvPr>
        </p:nvSpPr>
        <p:spPr>
          <a:xfrm>
            <a:off x="1524000" y="1410013"/>
            <a:ext cx="9144000" cy="2387700"/>
          </a:xfrm>
          <a:prstGeom prst="rect">
            <a:avLst/>
          </a:prstGeom>
          <a:effectLst>
            <a:outerShdw blurRad="57150" dist="85725" algn="bl" rotWithShape="0">
              <a:srgbClr val="000000">
                <a:alpha val="50000"/>
              </a:srgbClr>
            </a:outerShdw>
          </a:effectLst>
        </p:spPr>
        <p:txBody>
          <a:bodyPr spcFirstLastPara="1" wrap="square" lIns="91425" tIns="45700" rIns="91425" bIns="45700" anchor="b" anchorCtr="0">
            <a:normAutofit/>
          </a:bodyPr>
          <a:lstStyle/>
          <a:p>
            <a:pPr marL="0" lvl="0" indent="0" algn="ctr" rtl="0">
              <a:spcBef>
                <a:spcPts val="0"/>
              </a:spcBef>
              <a:spcAft>
                <a:spcPts val="0"/>
              </a:spcAft>
              <a:buNone/>
            </a:pPr>
            <a:r>
              <a:rPr lang="en-US" sz="10500" b="1">
                <a:solidFill>
                  <a:srgbClr val="FF0000"/>
                </a:solidFill>
                <a:latin typeface="EB Garamond"/>
                <a:ea typeface="EB Garamond"/>
                <a:cs typeface="EB Garamond"/>
                <a:sym typeface="EB Garamond"/>
              </a:rPr>
              <a:t>Thank you.</a:t>
            </a:r>
            <a:endParaRPr sz="10500" b="1">
              <a:solidFill>
                <a:srgbClr val="FF0000"/>
              </a:solidFill>
              <a:latin typeface="EB Garamond"/>
              <a:ea typeface="EB Garamond"/>
              <a:cs typeface="EB Garamond"/>
              <a:sym typeface="EB Garamon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ctrTitle"/>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2F5496"/>
              </a:buClr>
              <a:buSzPts val="3600"/>
              <a:buFont typeface="Arial Black"/>
              <a:buNone/>
            </a:pPr>
            <a:r>
              <a:rPr lang="en-US" sz="3600">
                <a:solidFill>
                  <a:srgbClr val="2F5496"/>
                </a:solidFill>
                <a:latin typeface="Arial Black"/>
                <a:ea typeface="Arial Black"/>
                <a:cs typeface="Arial Black"/>
                <a:sym typeface="Arial Black"/>
              </a:rPr>
              <a:t>ATTRIBUTE INFORMATION</a:t>
            </a:r>
            <a:endParaRPr sz="3600">
              <a:solidFill>
                <a:srgbClr val="2F5496"/>
              </a:solidFill>
              <a:latin typeface="Arial Black"/>
              <a:ea typeface="Arial Black"/>
              <a:cs typeface="Arial Black"/>
              <a:sym typeface="Arial Black"/>
            </a:endParaRPr>
          </a:p>
        </p:txBody>
      </p:sp>
      <p:sp>
        <p:nvSpPr>
          <p:cNvPr id="110" name="Google Shape;110;p16"/>
          <p:cNvSpPr txBox="1">
            <a:spLocks noGrp="1"/>
          </p:cNvSpPr>
          <p:nvPr>
            <p:ph type="subTitle" idx="1"/>
          </p:nvPr>
        </p:nvSpPr>
        <p:spPr>
          <a:xfrm>
            <a:off x="546848" y="1039906"/>
            <a:ext cx="10721788" cy="562983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Noto Sans Symbols"/>
              <a:buChar char="▪"/>
            </a:pPr>
            <a:r>
              <a:rPr lang="en-US" b="1"/>
              <a:t>Country: </a:t>
            </a:r>
            <a:r>
              <a:rPr lang="en-US"/>
              <a:t>The origin country of the guests.</a:t>
            </a:r>
            <a:endParaRPr/>
          </a:p>
          <a:p>
            <a:pPr marL="342900" lvl="0" indent="-342900" algn="l" rtl="0">
              <a:lnSpc>
                <a:spcPct val="90000"/>
              </a:lnSpc>
              <a:spcBef>
                <a:spcPts val="1000"/>
              </a:spcBef>
              <a:spcAft>
                <a:spcPts val="0"/>
              </a:spcAft>
              <a:buClr>
                <a:schemeClr val="dk1"/>
              </a:buClr>
              <a:buSzPts val="2400"/>
              <a:buFont typeface="Noto Sans Symbols"/>
              <a:buChar char="▪"/>
            </a:pPr>
            <a:r>
              <a:rPr lang="en-US" b="1"/>
              <a:t>market_segment: </a:t>
            </a:r>
            <a:r>
              <a:rPr lang="en-US"/>
              <a:t>Shows how the reservation was made and what is the purpose of reservation.</a:t>
            </a:r>
            <a:endParaRPr/>
          </a:p>
          <a:p>
            <a:pPr marL="342900" lvl="0" indent="-342900" algn="l" rtl="0">
              <a:lnSpc>
                <a:spcPct val="90000"/>
              </a:lnSpc>
              <a:spcBef>
                <a:spcPts val="1000"/>
              </a:spcBef>
              <a:spcAft>
                <a:spcPts val="0"/>
              </a:spcAft>
              <a:buClr>
                <a:schemeClr val="dk1"/>
              </a:buClr>
              <a:buSzPts val="2400"/>
              <a:buFont typeface="Noto Sans Symbols"/>
              <a:buChar char="▪"/>
            </a:pPr>
            <a:r>
              <a:rPr lang="en-US" b="1"/>
              <a:t>distribution_channel: </a:t>
            </a:r>
            <a:r>
              <a:rPr lang="en-US"/>
              <a:t>The medium through which the booking was made.</a:t>
            </a:r>
            <a:endParaRPr/>
          </a:p>
          <a:p>
            <a:pPr marL="342900" lvl="0" indent="-342900" algn="l" rtl="0">
              <a:lnSpc>
                <a:spcPct val="90000"/>
              </a:lnSpc>
              <a:spcBef>
                <a:spcPts val="1000"/>
              </a:spcBef>
              <a:spcAft>
                <a:spcPts val="0"/>
              </a:spcAft>
              <a:buClr>
                <a:schemeClr val="dk1"/>
              </a:buClr>
              <a:buSzPts val="2400"/>
              <a:buFont typeface="Noto Sans Symbols"/>
              <a:buChar char="▪"/>
            </a:pPr>
            <a:r>
              <a:rPr lang="en-US" b="1"/>
              <a:t>is_repeated_guest: </a:t>
            </a:r>
            <a:r>
              <a:rPr lang="en-US"/>
              <a:t>(0 or 1) Indicates whether or not the booking is of a repeated guest.</a:t>
            </a:r>
            <a:endParaRPr/>
          </a:p>
          <a:p>
            <a:pPr marL="342900" lvl="0" indent="-342900" algn="l" rtl="0">
              <a:lnSpc>
                <a:spcPct val="90000"/>
              </a:lnSpc>
              <a:spcBef>
                <a:spcPts val="1000"/>
              </a:spcBef>
              <a:spcAft>
                <a:spcPts val="0"/>
              </a:spcAft>
              <a:buClr>
                <a:schemeClr val="dk1"/>
              </a:buClr>
              <a:buSzPts val="2400"/>
              <a:buFont typeface="Noto Sans Symbols"/>
              <a:buChar char="▪"/>
            </a:pPr>
            <a:r>
              <a:rPr lang="en-US" b="1"/>
              <a:t>previous_cancellations: </a:t>
            </a:r>
            <a:r>
              <a:rPr lang="en-US"/>
              <a:t>(0 or 1) Indicates whether or not the guest has previous cancellations.</a:t>
            </a:r>
            <a:endParaRPr/>
          </a:p>
          <a:p>
            <a:pPr marL="342900" lvl="0" indent="-342900" algn="l" rtl="0">
              <a:lnSpc>
                <a:spcPct val="90000"/>
              </a:lnSpc>
              <a:spcBef>
                <a:spcPts val="1000"/>
              </a:spcBef>
              <a:spcAft>
                <a:spcPts val="0"/>
              </a:spcAft>
              <a:buClr>
                <a:schemeClr val="dk1"/>
              </a:buClr>
              <a:buSzPts val="2400"/>
              <a:buFont typeface="Noto Sans Symbols"/>
              <a:buChar char="▪"/>
            </a:pPr>
            <a:r>
              <a:rPr lang="en-US" b="1"/>
              <a:t>reserved_room_type: </a:t>
            </a:r>
            <a:r>
              <a:rPr lang="en-US"/>
              <a:t>Type of room booked.</a:t>
            </a:r>
            <a:endParaRPr/>
          </a:p>
          <a:p>
            <a:pPr marL="342900" lvl="0" indent="-342900" algn="l" rtl="0">
              <a:lnSpc>
                <a:spcPct val="90000"/>
              </a:lnSpc>
              <a:spcBef>
                <a:spcPts val="1000"/>
              </a:spcBef>
              <a:spcAft>
                <a:spcPts val="0"/>
              </a:spcAft>
              <a:buClr>
                <a:schemeClr val="dk1"/>
              </a:buClr>
              <a:buSzPts val="2400"/>
              <a:buFont typeface="Noto Sans Symbols"/>
              <a:buChar char="▪"/>
            </a:pPr>
            <a:r>
              <a:rPr lang="en-US" b="1"/>
              <a:t>assigned_room_type: </a:t>
            </a:r>
            <a:r>
              <a:rPr lang="en-US"/>
              <a:t>Type of room allotted /assigned.</a:t>
            </a:r>
            <a:endParaRPr b="1"/>
          </a:p>
          <a:p>
            <a:pPr marL="342900" lvl="0" indent="-342900" algn="l" rtl="0">
              <a:lnSpc>
                <a:spcPct val="90000"/>
              </a:lnSpc>
              <a:spcBef>
                <a:spcPts val="1000"/>
              </a:spcBef>
              <a:spcAft>
                <a:spcPts val="0"/>
              </a:spcAft>
              <a:buClr>
                <a:schemeClr val="dk1"/>
              </a:buClr>
              <a:buSzPts val="2400"/>
              <a:buFont typeface="Noto Sans Symbols"/>
              <a:buChar char="▪"/>
            </a:pPr>
            <a:r>
              <a:rPr lang="en-US" b="1"/>
              <a:t>booking_changes: </a:t>
            </a:r>
            <a:r>
              <a:rPr lang="en-US"/>
              <a:t>Number of changes/amendments made to the booking.</a:t>
            </a:r>
            <a:endParaRPr/>
          </a:p>
          <a:p>
            <a:pPr marL="342900" lvl="0" indent="-342900" algn="l" rtl="0">
              <a:lnSpc>
                <a:spcPct val="90000"/>
              </a:lnSpc>
              <a:spcBef>
                <a:spcPts val="1000"/>
              </a:spcBef>
              <a:spcAft>
                <a:spcPts val="0"/>
              </a:spcAft>
              <a:buClr>
                <a:schemeClr val="dk1"/>
              </a:buClr>
              <a:buSzPts val="2400"/>
              <a:buFont typeface="Noto Sans Symbols"/>
              <a:buChar char="▪"/>
            </a:pPr>
            <a:r>
              <a:rPr lang="en-US" b="1"/>
              <a:t>deposit_type: </a:t>
            </a:r>
            <a:r>
              <a:rPr lang="en-US"/>
              <a:t>Whether refundable/non-refundable/No-deposit made.</a:t>
            </a:r>
            <a:endParaRPr/>
          </a:p>
          <a:p>
            <a:pPr marL="342900" lvl="0" indent="-342900" algn="l" rtl="0">
              <a:lnSpc>
                <a:spcPct val="90000"/>
              </a:lnSpc>
              <a:spcBef>
                <a:spcPts val="1000"/>
              </a:spcBef>
              <a:spcAft>
                <a:spcPts val="0"/>
              </a:spcAft>
              <a:buClr>
                <a:schemeClr val="dk1"/>
              </a:buClr>
              <a:buSzPts val="2400"/>
              <a:buFont typeface="Noto Sans Symbols"/>
              <a:buChar char="▪"/>
            </a:pPr>
            <a:r>
              <a:rPr lang="en-US" b="1"/>
              <a:t>Agent: </a:t>
            </a:r>
            <a:r>
              <a:rPr lang="en-US"/>
              <a:t>ID of the travel agency that made the booking.</a:t>
            </a:r>
            <a:endParaRPr b="1"/>
          </a:p>
        </p:txBody>
      </p:sp>
      <p:pic>
        <p:nvPicPr>
          <p:cNvPr id="111" name="Google Shape;111;p16"/>
          <p:cNvPicPr preferRelativeResize="0"/>
          <p:nvPr/>
        </p:nvPicPr>
        <p:blipFill rotWithShape="1">
          <a:blip r:embed="rId3">
            <a:alphaModFix/>
          </a:blip>
          <a:srcRect/>
          <a:stretch/>
        </p:blipFill>
        <p:spPr>
          <a:xfrm>
            <a:off x="11268636" y="103318"/>
            <a:ext cx="685296" cy="631788"/>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subTitle" idx="1"/>
          </p:nvPr>
        </p:nvSpPr>
        <p:spPr>
          <a:xfrm>
            <a:off x="654424" y="941294"/>
            <a:ext cx="10721788" cy="5818094"/>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400"/>
              <a:buFont typeface="Noto Sans Symbols"/>
              <a:buChar char="▪"/>
            </a:pPr>
            <a:r>
              <a:rPr lang="en-US" b="1"/>
              <a:t>Company: </a:t>
            </a:r>
            <a:r>
              <a:rPr lang="en-US"/>
              <a:t>Name of the company that made the booking or is responsible for payment of the booking.</a:t>
            </a:r>
            <a:endParaRPr/>
          </a:p>
          <a:p>
            <a:pPr marL="342900" lvl="0" indent="-342900" algn="l" rtl="0">
              <a:lnSpc>
                <a:spcPct val="90000"/>
              </a:lnSpc>
              <a:spcBef>
                <a:spcPts val="1000"/>
              </a:spcBef>
              <a:spcAft>
                <a:spcPts val="0"/>
              </a:spcAft>
              <a:buClr>
                <a:schemeClr val="dk1"/>
              </a:buClr>
              <a:buSzPts val="2400"/>
              <a:buFont typeface="Noto Sans Symbols"/>
              <a:buChar char="▪"/>
            </a:pPr>
            <a:r>
              <a:rPr lang="en-US" b="1"/>
              <a:t>days_in_waiting_list: </a:t>
            </a:r>
            <a:r>
              <a:rPr lang="en-US"/>
              <a:t>Number of days the booking was in the waiting list before it was confirmed to the customer.</a:t>
            </a:r>
            <a:endParaRPr/>
          </a:p>
          <a:p>
            <a:pPr marL="342900" lvl="0" indent="-342900" algn="l" rtl="0">
              <a:lnSpc>
                <a:spcPct val="90000"/>
              </a:lnSpc>
              <a:spcBef>
                <a:spcPts val="1000"/>
              </a:spcBef>
              <a:spcAft>
                <a:spcPts val="0"/>
              </a:spcAft>
              <a:buClr>
                <a:schemeClr val="dk1"/>
              </a:buClr>
              <a:buSzPts val="2400"/>
              <a:buFont typeface="Noto Sans Symbols"/>
              <a:buChar char="▪"/>
            </a:pPr>
            <a:r>
              <a:rPr lang="en-US" b="1"/>
              <a:t>customer_type: </a:t>
            </a:r>
            <a:r>
              <a:rPr lang="en-US"/>
              <a:t>Type of customers( Transient, group, etc.)</a:t>
            </a:r>
            <a:endParaRPr b="1"/>
          </a:p>
          <a:p>
            <a:pPr marL="342900" lvl="0" indent="-342900" algn="l" rtl="0">
              <a:lnSpc>
                <a:spcPct val="90000"/>
              </a:lnSpc>
              <a:spcBef>
                <a:spcPts val="1000"/>
              </a:spcBef>
              <a:spcAft>
                <a:spcPts val="0"/>
              </a:spcAft>
              <a:buClr>
                <a:schemeClr val="dk1"/>
              </a:buClr>
              <a:buSzPts val="2400"/>
              <a:buFont typeface="Noto Sans Symbols"/>
              <a:buChar char="▪"/>
            </a:pPr>
            <a:r>
              <a:rPr lang="en-US" b="1"/>
              <a:t>Adr: </a:t>
            </a:r>
            <a:r>
              <a:rPr lang="en-US"/>
              <a:t>Average daily rate is the average revenue that a hotel receives for each occupied guest room per day.</a:t>
            </a:r>
            <a:endParaRPr b="1"/>
          </a:p>
          <a:p>
            <a:pPr marL="342900" lvl="0" indent="-342900" algn="l" rtl="0">
              <a:lnSpc>
                <a:spcPct val="90000"/>
              </a:lnSpc>
              <a:spcBef>
                <a:spcPts val="1000"/>
              </a:spcBef>
              <a:spcAft>
                <a:spcPts val="0"/>
              </a:spcAft>
              <a:buClr>
                <a:schemeClr val="dk1"/>
              </a:buClr>
              <a:buSzPts val="2400"/>
              <a:buFont typeface="Noto Sans Symbols"/>
              <a:buChar char="▪"/>
            </a:pPr>
            <a:r>
              <a:rPr lang="en-US" b="1"/>
              <a:t>required_car_parking_spaces: </a:t>
            </a:r>
            <a:r>
              <a:rPr lang="en-US"/>
              <a:t>Number of car parking spaces required.</a:t>
            </a:r>
            <a:endParaRPr/>
          </a:p>
          <a:p>
            <a:pPr marL="342900" lvl="0" indent="-342900" algn="l" rtl="0">
              <a:lnSpc>
                <a:spcPct val="90000"/>
              </a:lnSpc>
              <a:spcBef>
                <a:spcPts val="1000"/>
              </a:spcBef>
              <a:spcAft>
                <a:spcPts val="0"/>
              </a:spcAft>
              <a:buClr>
                <a:schemeClr val="dk1"/>
              </a:buClr>
              <a:buSzPts val="2400"/>
              <a:buFont typeface="Noto Sans Symbols"/>
              <a:buChar char="▪"/>
            </a:pPr>
            <a:r>
              <a:rPr lang="en-US" b="1"/>
              <a:t>total_of_special_requests: </a:t>
            </a:r>
            <a:r>
              <a:rPr lang="en-US"/>
              <a:t>Number of special requests made.</a:t>
            </a:r>
            <a:endParaRPr b="1"/>
          </a:p>
          <a:p>
            <a:pPr marL="342900" lvl="0" indent="-342900" algn="l" rtl="0">
              <a:lnSpc>
                <a:spcPct val="90000"/>
              </a:lnSpc>
              <a:spcBef>
                <a:spcPts val="1000"/>
              </a:spcBef>
              <a:spcAft>
                <a:spcPts val="0"/>
              </a:spcAft>
              <a:buClr>
                <a:schemeClr val="dk1"/>
              </a:buClr>
              <a:buSzPts val="2400"/>
              <a:buFont typeface="Noto Sans Symbols"/>
              <a:buChar char="▪"/>
            </a:pPr>
            <a:r>
              <a:rPr lang="en-US" b="1"/>
              <a:t>reservation_status: </a:t>
            </a:r>
            <a:r>
              <a:rPr lang="en-US"/>
              <a:t>Self explanatory.</a:t>
            </a:r>
            <a:endParaRPr/>
          </a:p>
          <a:p>
            <a:pPr marL="342900" lvl="0" indent="-342900" algn="l" rtl="0">
              <a:lnSpc>
                <a:spcPct val="90000"/>
              </a:lnSpc>
              <a:spcBef>
                <a:spcPts val="1000"/>
              </a:spcBef>
              <a:spcAft>
                <a:spcPts val="0"/>
              </a:spcAft>
              <a:buClr>
                <a:schemeClr val="dk1"/>
              </a:buClr>
              <a:buSzPts val="2400"/>
              <a:buFont typeface="Noto Sans Symbols"/>
              <a:buChar char="▪"/>
            </a:pPr>
            <a:r>
              <a:rPr lang="en-US" b="1"/>
              <a:t>reservation_status_date: </a:t>
            </a:r>
            <a:r>
              <a:rPr lang="en-US"/>
              <a:t>Self explanatory.</a:t>
            </a:r>
            <a:endParaRPr b="1"/>
          </a:p>
        </p:txBody>
      </p:sp>
      <p:pic>
        <p:nvPicPr>
          <p:cNvPr id="117" name="Google Shape;117;p17"/>
          <p:cNvPicPr preferRelativeResize="0"/>
          <p:nvPr/>
        </p:nvPicPr>
        <p:blipFill rotWithShape="1">
          <a:blip r:embed="rId3">
            <a:alphaModFix/>
          </a:blip>
          <a:srcRect/>
          <a:stretch/>
        </p:blipFill>
        <p:spPr>
          <a:xfrm>
            <a:off x="11268636" y="103318"/>
            <a:ext cx="685296" cy="631788"/>
          </a:xfrm>
          <a:prstGeom prst="rect">
            <a:avLst/>
          </a:prstGeom>
          <a:noFill/>
          <a:ln>
            <a:noFill/>
          </a:ln>
        </p:spPr>
      </p:pic>
      <p:sp>
        <p:nvSpPr>
          <p:cNvPr id="118" name="Google Shape;118;p17"/>
          <p:cNvSpPr txBox="1"/>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2F5496"/>
              </a:buClr>
              <a:buSzPts val="3600"/>
              <a:buFont typeface="Arial Black"/>
              <a:buNone/>
            </a:pPr>
            <a:r>
              <a:rPr lang="en-US" sz="3600" b="0" i="0" u="none" strike="noStrike" cap="none">
                <a:solidFill>
                  <a:srgbClr val="2F5496"/>
                </a:solidFill>
                <a:latin typeface="Arial Black"/>
                <a:ea typeface="Arial Black"/>
                <a:cs typeface="Arial Black"/>
                <a:sym typeface="Arial Black"/>
              </a:rPr>
              <a:t>ATTRIBUTE INFORMATION</a:t>
            </a:r>
            <a:endParaRPr sz="3600" b="0" i="0" u="none" strike="noStrike" cap="none">
              <a:solidFill>
                <a:srgbClr val="2F5496"/>
              </a:solidFill>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subTitle" idx="1"/>
          </p:nvPr>
        </p:nvSpPr>
        <p:spPr>
          <a:xfrm>
            <a:off x="654424" y="941294"/>
            <a:ext cx="10721788" cy="5818094"/>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400"/>
              <a:buFont typeface="Noto Sans Symbols"/>
              <a:buChar char="▪"/>
            </a:pPr>
            <a:r>
              <a:rPr lang="en-US"/>
              <a:t>The Dataset contains 119390 rows and 32 features.</a:t>
            </a:r>
            <a:endParaRPr/>
          </a:p>
          <a:p>
            <a:pPr marL="342900" lvl="0" indent="-342900" algn="l" rtl="0">
              <a:lnSpc>
                <a:spcPct val="90000"/>
              </a:lnSpc>
              <a:spcBef>
                <a:spcPts val="1000"/>
              </a:spcBef>
              <a:spcAft>
                <a:spcPts val="0"/>
              </a:spcAft>
              <a:buClr>
                <a:schemeClr val="dk1"/>
              </a:buClr>
              <a:buSzPts val="2400"/>
              <a:buFont typeface="Noto Sans Symbols"/>
              <a:buChar char="▪"/>
            </a:pPr>
            <a:r>
              <a:rPr lang="en-US"/>
              <a:t>There are missing values in some columns. Their count and percent in each are as follows:</a:t>
            </a:r>
            <a:endParaRPr/>
          </a:p>
          <a:p>
            <a:pPr marL="800100" lvl="1" indent="-342900" algn="l" rtl="0">
              <a:lnSpc>
                <a:spcPct val="90000"/>
              </a:lnSpc>
              <a:spcBef>
                <a:spcPts val="500"/>
              </a:spcBef>
              <a:spcAft>
                <a:spcPts val="0"/>
              </a:spcAft>
              <a:buClr>
                <a:schemeClr val="dk1"/>
              </a:buClr>
              <a:buSzPts val="2000"/>
              <a:buFont typeface="Noto Sans Symbols"/>
              <a:buChar char="▪"/>
            </a:pPr>
            <a:r>
              <a:rPr lang="en-US" b="1"/>
              <a:t>company</a:t>
            </a:r>
            <a:r>
              <a:rPr lang="en-US" b="1" i="0"/>
              <a:t> – </a:t>
            </a:r>
            <a:r>
              <a:rPr lang="en-US" b="1"/>
              <a:t>112593</a:t>
            </a:r>
            <a:r>
              <a:rPr lang="en-US" b="1" i="0"/>
              <a:t> (94.31%)</a:t>
            </a:r>
            <a:endParaRPr/>
          </a:p>
          <a:p>
            <a:pPr marL="800100" lvl="1" indent="-342900" algn="l" rtl="0">
              <a:lnSpc>
                <a:spcPct val="90000"/>
              </a:lnSpc>
              <a:spcBef>
                <a:spcPts val="500"/>
              </a:spcBef>
              <a:spcAft>
                <a:spcPts val="0"/>
              </a:spcAft>
              <a:buClr>
                <a:schemeClr val="dk1"/>
              </a:buClr>
              <a:buSzPts val="2000"/>
              <a:buFont typeface="Noto Sans Symbols"/>
              <a:buChar char="▪"/>
            </a:pPr>
            <a:r>
              <a:rPr lang="en-US" b="1"/>
              <a:t>agent</a:t>
            </a:r>
            <a:r>
              <a:rPr lang="en-US" b="1" i="0"/>
              <a:t> – </a:t>
            </a:r>
            <a:r>
              <a:rPr lang="en-US" b="1"/>
              <a:t>16340</a:t>
            </a:r>
            <a:r>
              <a:rPr lang="en-US" b="1" i="0"/>
              <a:t> (13.69%)</a:t>
            </a:r>
            <a:endParaRPr/>
          </a:p>
          <a:p>
            <a:pPr marL="800100" lvl="1" indent="-342900" algn="l" rtl="0">
              <a:lnSpc>
                <a:spcPct val="90000"/>
              </a:lnSpc>
              <a:spcBef>
                <a:spcPts val="500"/>
              </a:spcBef>
              <a:spcAft>
                <a:spcPts val="0"/>
              </a:spcAft>
              <a:buClr>
                <a:schemeClr val="dk1"/>
              </a:buClr>
              <a:buSzPts val="2000"/>
              <a:buFont typeface="Noto Sans Symbols"/>
              <a:buChar char="▪"/>
            </a:pPr>
            <a:r>
              <a:rPr lang="en-US" b="1"/>
              <a:t>country</a:t>
            </a:r>
            <a:r>
              <a:rPr lang="en-US" b="1" i="0"/>
              <a:t> – </a:t>
            </a:r>
            <a:r>
              <a:rPr lang="en-US" b="1"/>
              <a:t>488</a:t>
            </a:r>
            <a:r>
              <a:rPr lang="en-US" b="1" i="0"/>
              <a:t> (0.41%)</a:t>
            </a:r>
            <a:endParaRPr/>
          </a:p>
          <a:p>
            <a:pPr marL="800100" lvl="1" indent="-342900" algn="l" rtl="0">
              <a:lnSpc>
                <a:spcPct val="90000"/>
              </a:lnSpc>
              <a:spcBef>
                <a:spcPts val="500"/>
              </a:spcBef>
              <a:spcAft>
                <a:spcPts val="0"/>
              </a:spcAft>
              <a:buClr>
                <a:schemeClr val="dk1"/>
              </a:buClr>
              <a:buSzPts val="2000"/>
              <a:buFont typeface="Noto Sans Symbols"/>
              <a:buChar char="▪"/>
            </a:pPr>
            <a:r>
              <a:rPr lang="en-US" b="1"/>
              <a:t>children</a:t>
            </a:r>
            <a:r>
              <a:rPr lang="en-US" b="1" i="0"/>
              <a:t> – </a:t>
            </a:r>
            <a:r>
              <a:rPr lang="en-US" b="1"/>
              <a:t>4</a:t>
            </a:r>
            <a:r>
              <a:rPr lang="en-US" b="1" i="0"/>
              <a:t> (Negligible)</a:t>
            </a:r>
            <a:endParaRPr/>
          </a:p>
          <a:p>
            <a:pPr marL="342900" lvl="0" indent="-342900" algn="l" rtl="0">
              <a:lnSpc>
                <a:spcPct val="90000"/>
              </a:lnSpc>
              <a:spcBef>
                <a:spcPts val="1000"/>
              </a:spcBef>
              <a:spcAft>
                <a:spcPts val="0"/>
              </a:spcAft>
              <a:buClr>
                <a:schemeClr val="dk1"/>
              </a:buClr>
              <a:buSzPts val="2400"/>
              <a:buFont typeface="Noto Sans Symbols"/>
              <a:buChar char="▪"/>
            </a:pPr>
            <a:r>
              <a:rPr lang="en-US"/>
              <a:t>We remove the company column because 94.3% of data was missing.</a:t>
            </a:r>
            <a:endParaRPr/>
          </a:p>
          <a:p>
            <a:pPr marL="342900" lvl="0" indent="-342900" algn="l" rtl="0">
              <a:lnSpc>
                <a:spcPct val="90000"/>
              </a:lnSpc>
              <a:spcBef>
                <a:spcPts val="1000"/>
              </a:spcBef>
              <a:spcAft>
                <a:spcPts val="0"/>
              </a:spcAft>
              <a:buClr>
                <a:schemeClr val="dk1"/>
              </a:buClr>
              <a:buSzPts val="2400"/>
              <a:buFont typeface="Noto Sans Symbols"/>
              <a:buChar char="▪"/>
            </a:pPr>
            <a:r>
              <a:rPr lang="en-US"/>
              <a:t>If number of children and agent is null then they got replaced by 0.</a:t>
            </a:r>
            <a:endParaRPr/>
          </a:p>
          <a:p>
            <a:pPr marL="342900" lvl="0" indent="-342900" algn="l" rtl="0">
              <a:lnSpc>
                <a:spcPct val="90000"/>
              </a:lnSpc>
              <a:spcBef>
                <a:spcPts val="1000"/>
              </a:spcBef>
              <a:spcAft>
                <a:spcPts val="0"/>
              </a:spcAft>
              <a:buClr>
                <a:schemeClr val="dk1"/>
              </a:buClr>
              <a:buSzPts val="2400"/>
              <a:buFont typeface="Noto Sans Symbols"/>
              <a:buChar char="▪"/>
            </a:pPr>
            <a:r>
              <a:rPr lang="en-US"/>
              <a:t>For the missing values in the country column, we replaced it with mode (value that appears most often).</a:t>
            </a:r>
            <a:endParaRPr/>
          </a:p>
        </p:txBody>
      </p:sp>
      <p:pic>
        <p:nvPicPr>
          <p:cNvPr id="124" name="Google Shape;124;p18"/>
          <p:cNvPicPr preferRelativeResize="0"/>
          <p:nvPr/>
        </p:nvPicPr>
        <p:blipFill rotWithShape="1">
          <a:blip r:embed="rId3">
            <a:alphaModFix/>
          </a:blip>
          <a:srcRect/>
          <a:stretch/>
        </p:blipFill>
        <p:spPr>
          <a:xfrm>
            <a:off x="11268636" y="103318"/>
            <a:ext cx="685296" cy="631788"/>
          </a:xfrm>
          <a:prstGeom prst="rect">
            <a:avLst/>
          </a:prstGeom>
          <a:noFill/>
          <a:ln>
            <a:noFill/>
          </a:ln>
        </p:spPr>
      </p:pic>
      <p:sp>
        <p:nvSpPr>
          <p:cNvPr id="125" name="Google Shape;125;p18"/>
          <p:cNvSpPr txBox="1"/>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2F5496"/>
              </a:buClr>
              <a:buSzPts val="3600"/>
              <a:buFont typeface="Arial Black"/>
              <a:buNone/>
            </a:pPr>
            <a:r>
              <a:rPr lang="en-US" sz="3600" b="0" i="0" u="none" strike="noStrike" cap="none">
                <a:solidFill>
                  <a:srgbClr val="2F5496"/>
                </a:solidFill>
                <a:latin typeface="Arial Black"/>
                <a:ea typeface="Arial Black"/>
                <a:cs typeface="Arial Black"/>
                <a:sym typeface="Arial Black"/>
              </a:rPr>
              <a:t>DATA INSPECTION</a:t>
            </a:r>
            <a:endParaRPr sz="3600" b="0" i="0" u="none" strike="noStrike" cap="none">
              <a:solidFill>
                <a:srgbClr val="2F5496"/>
              </a:solidFill>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19"/>
          <p:cNvPicPr preferRelativeResize="0"/>
          <p:nvPr/>
        </p:nvPicPr>
        <p:blipFill rotWithShape="1">
          <a:blip r:embed="rId3">
            <a:alphaModFix/>
          </a:blip>
          <a:srcRect t="-6" b="59755"/>
          <a:stretch/>
        </p:blipFill>
        <p:spPr>
          <a:xfrm>
            <a:off x="386413" y="1600200"/>
            <a:ext cx="11419173" cy="3636000"/>
          </a:xfrm>
          <a:prstGeom prst="rect">
            <a:avLst/>
          </a:prstGeom>
          <a:noFill/>
          <a:ln>
            <a:noFill/>
          </a:ln>
        </p:spPr>
      </p:pic>
      <p:pic>
        <p:nvPicPr>
          <p:cNvPr id="131" name="Google Shape;131;p19"/>
          <p:cNvPicPr preferRelativeResize="0"/>
          <p:nvPr/>
        </p:nvPicPr>
        <p:blipFill rotWithShape="1">
          <a:blip r:embed="rId4">
            <a:alphaModFix/>
          </a:blip>
          <a:srcRect/>
          <a:stretch/>
        </p:blipFill>
        <p:spPr>
          <a:xfrm>
            <a:off x="11268636" y="103318"/>
            <a:ext cx="685296" cy="631788"/>
          </a:xfrm>
          <a:prstGeom prst="rect">
            <a:avLst/>
          </a:prstGeom>
          <a:noFill/>
          <a:ln>
            <a:noFill/>
          </a:ln>
        </p:spPr>
      </p:pic>
      <p:sp>
        <p:nvSpPr>
          <p:cNvPr id="132" name="Google Shape;132;p19"/>
          <p:cNvSpPr txBox="1"/>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2F5496"/>
              </a:buClr>
              <a:buSzPts val="3600"/>
              <a:buFont typeface="Arial Black"/>
              <a:buNone/>
            </a:pPr>
            <a:r>
              <a:rPr lang="en-US" sz="3600" b="0" i="0" u="none" strike="noStrike" cap="none">
                <a:solidFill>
                  <a:srgbClr val="2F5496"/>
                </a:solidFill>
                <a:latin typeface="Arial Black"/>
                <a:ea typeface="Arial Black"/>
                <a:cs typeface="Arial Black"/>
                <a:sym typeface="Arial Black"/>
              </a:rPr>
              <a:t>CHECKING OUTLIERS</a:t>
            </a:r>
            <a:endParaRPr sz="3600" b="0" i="0" u="none" strike="noStrike" cap="none">
              <a:solidFill>
                <a:srgbClr val="2F5496"/>
              </a:solidFill>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0"/>
          <p:cNvPicPr preferRelativeResize="0">
            <a:picLocks noGrp="1"/>
          </p:cNvPicPr>
          <p:nvPr>
            <p:ph type="body" idx="1"/>
          </p:nvPr>
        </p:nvPicPr>
        <p:blipFill rotWithShape="1">
          <a:blip r:embed="rId3">
            <a:alphaModFix/>
          </a:blip>
          <a:srcRect t="39669" b="-39669"/>
          <a:stretch/>
        </p:blipFill>
        <p:spPr>
          <a:xfrm>
            <a:off x="0" y="908720"/>
            <a:ext cx="11982450" cy="7788492"/>
          </a:xfrm>
          <a:prstGeom prst="rect">
            <a:avLst/>
          </a:prstGeom>
          <a:noFill/>
          <a:ln>
            <a:noFill/>
          </a:ln>
        </p:spPr>
      </p:pic>
      <p:sp>
        <p:nvSpPr>
          <p:cNvPr id="138" name="Google Shape;138;p20"/>
          <p:cNvSpPr txBox="1"/>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2F5496"/>
              </a:buClr>
              <a:buSzPts val="3600"/>
              <a:buFont typeface="Arial Black"/>
              <a:buNone/>
            </a:pPr>
            <a:r>
              <a:rPr lang="en-US" sz="3600" b="0" i="0" u="none" strike="noStrike" cap="none">
                <a:solidFill>
                  <a:srgbClr val="2F5496"/>
                </a:solidFill>
                <a:latin typeface="Arial Black"/>
                <a:ea typeface="Arial Black"/>
                <a:cs typeface="Arial Black"/>
                <a:sym typeface="Arial Black"/>
              </a:rPr>
              <a:t>CHECKING OUTLIERS</a:t>
            </a:r>
            <a:endParaRPr sz="3600" b="0" i="0" u="none" strike="noStrike" cap="none">
              <a:solidFill>
                <a:srgbClr val="2F5496"/>
              </a:solidFill>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subTitle" idx="1"/>
          </p:nvPr>
        </p:nvSpPr>
        <p:spPr>
          <a:xfrm>
            <a:off x="588645" y="996669"/>
            <a:ext cx="10841355" cy="2154443"/>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90000"/>
              </a:lnSpc>
              <a:spcBef>
                <a:spcPts val="0"/>
              </a:spcBef>
              <a:spcAft>
                <a:spcPts val="0"/>
              </a:spcAft>
              <a:buClr>
                <a:schemeClr val="dk1"/>
              </a:buClr>
              <a:buSzPts val="2400"/>
              <a:buFont typeface="Noto Sans Symbols"/>
              <a:buChar char="▪"/>
            </a:pPr>
            <a:r>
              <a:rPr lang="en-US" dirty="0">
                <a:latin typeface="Arial"/>
                <a:ea typeface="Arial"/>
                <a:cs typeface="Arial"/>
                <a:sym typeface="Arial"/>
              </a:rPr>
              <a:t>Firstly we removed outliers by defining thresholds based on common understanding.</a:t>
            </a:r>
            <a:endParaRPr dirty="0"/>
          </a:p>
          <a:p>
            <a:pPr marL="342900" lvl="0" indent="-342900" algn="l" rtl="0">
              <a:lnSpc>
                <a:spcPct val="90000"/>
              </a:lnSpc>
              <a:spcBef>
                <a:spcPts val="1000"/>
              </a:spcBef>
              <a:spcAft>
                <a:spcPts val="0"/>
              </a:spcAft>
              <a:buClr>
                <a:schemeClr val="dk1"/>
              </a:buClr>
              <a:buSzPts val="2400"/>
              <a:buFont typeface="Noto Sans Symbols"/>
              <a:buChar char="▪"/>
            </a:pPr>
            <a:r>
              <a:rPr lang="en-US" dirty="0">
                <a:latin typeface="Arial"/>
                <a:ea typeface="Arial"/>
                <a:cs typeface="Arial"/>
                <a:sym typeface="Arial"/>
              </a:rPr>
              <a:t>Then we removed outliers in remaining columns by IQR method and </a:t>
            </a:r>
            <a:r>
              <a:rPr lang="en-US" dirty="0" smtClean="0">
                <a:latin typeface="Arial"/>
                <a:ea typeface="Arial"/>
                <a:cs typeface="Arial"/>
                <a:sym typeface="Arial"/>
              </a:rPr>
              <a:t>replaced </a:t>
            </a:r>
            <a:r>
              <a:rPr lang="en-US" dirty="0">
                <a:latin typeface="Arial"/>
                <a:ea typeface="Arial"/>
                <a:cs typeface="Arial"/>
                <a:sym typeface="Arial"/>
              </a:rPr>
              <a:t>them with the median values.</a:t>
            </a:r>
            <a:endParaRPr dirty="0"/>
          </a:p>
          <a:p>
            <a:pPr marL="342900" lvl="0" indent="-342900" algn="l" rtl="0">
              <a:lnSpc>
                <a:spcPct val="90000"/>
              </a:lnSpc>
              <a:spcBef>
                <a:spcPts val="1000"/>
              </a:spcBef>
              <a:spcAft>
                <a:spcPts val="0"/>
              </a:spcAft>
              <a:buClr>
                <a:schemeClr val="dk1"/>
              </a:buClr>
              <a:buSzPts val="2400"/>
              <a:buFont typeface="Noto Sans Symbols"/>
              <a:buChar char="▪"/>
            </a:pPr>
            <a:r>
              <a:rPr lang="en-US" dirty="0">
                <a:latin typeface="Arial"/>
                <a:ea typeface="Arial"/>
                <a:cs typeface="Arial"/>
                <a:sym typeface="Arial"/>
              </a:rPr>
              <a:t>We also did percentile capping to remove the outliers. Let’s compare the plots before and after the outlier treatment.</a:t>
            </a:r>
            <a:endParaRPr dirty="0"/>
          </a:p>
        </p:txBody>
      </p:sp>
      <p:pic>
        <p:nvPicPr>
          <p:cNvPr id="144" name="Google Shape;144;p21"/>
          <p:cNvPicPr preferRelativeResize="0"/>
          <p:nvPr/>
        </p:nvPicPr>
        <p:blipFill rotWithShape="1">
          <a:blip r:embed="rId3">
            <a:alphaModFix/>
          </a:blip>
          <a:srcRect/>
          <a:stretch/>
        </p:blipFill>
        <p:spPr>
          <a:xfrm>
            <a:off x="11268636" y="76424"/>
            <a:ext cx="685296" cy="631788"/>
          </a:xfrm>
          <a:prstGeom prst="rect">
            <a:avLst/>
          </a:prstGeom>
          <a:noFill/>
          <a:ln>
            <a:noFill/>
          </a:ln>
        </p:spPr>
      </p:pic>
      <p:pic>
        <p:nvPicPr>
          <p:cNvPr id="145" name="Google Shape;145;p21"/>
          <p:cNvPicPr preferRelativeResize="0"/>
          <p:nvPr/>
        </p:nvPicPr>
        <p:blipFill rotWithShape="1">
          <a:blip r:embed="rId4">
            <a:alphaModFix/>
          </a:blip>
          <a:srcRect/>
          <a:stretch/>
        </p:blipFill>
        <p:spPr>
          <a:xfrm>
            <a:off x="914400" y="3527648"/>
            <a:ext cx="10363200" cy="2133600"/>
          </a:xfrm>
          <a:prstGeom prst="rect">
            <a:avLst/>
          </a:prstGeom>
          <a:noFill/>
          <a:ln>
            <a:noFill/>
          </a:ln>
        </p:spPr>
      </p:pic>
      <p:sp>
        <p:nvSpPr>
          <p:cNvPr id="146" name="Google Shape;146;p21"/>
          <p:cNvSpPr txBox="1"/>
          <p:nvPr/>
        </p:nvSpPr>
        <p:spPr>
          <a:xfrm>
            <a:off x="1524000" y="188258"/>
            <a:ext cx="9144000" cy="68608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2F5496"/>
              </a:buClr>
              <a:buSzPts val="3600"/>
              <a:buFont typeface="Arial Black"/>
              <a:buNone/>
            </a:pPr>
            <a:r>
              <a:rPr lang="en-US" sz="3600" b="0" i="0" u="none" strike="noStrike" cap="none">
                <a:solidFill>
                  <a:srgbClr val="2F5496"/>
                </a:solidFill>
                <a:latin typeface="Arial Black"/>
                <a:ea typeface="Arial Black"/>
                <a:cs typeface="Arial Black"/>
                <a:sym typeface="Arial Black"/>
              </a:rPr>
              <a:t>HANDLING OUTLIERS</a:t>
            </a:r>
            <a:endParaRPr sz="3600" b="0" i="0" u="none" strike="noStrike" cap="none">
              <a:solidFill>
                <a:srgbClr val="2F5496"/>
              </a:solidFill>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1768</Words>
  <Application>Microsoft Office PowerPoint</Application>
  <PresentationFormat>Custom</PresentationFormat>
  <Paragraphs>175</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Montserrat</vt:lpstr>
      <vt:lpstr>Arial Black</vt:lpstr>
      <vt:lpstr>Calibri</vt:lpstr>
      <vt:lpstr>Noto Sans Symbols</vt:lpstr>
      <vt:lpstr>EB Garamond</vt:lpstr>
      <vt:lpstr>Office Theme</vt:lpstr>
      <vt:lpstr>Slide 1</vt:lpstr>
      <vt:lpstr>INTRODUCTION</vt:lpstr>
      <vt:lpstr>ATTRIBUTE INFORMATION</vt:lpstr>
      <vt:lpstr>ATTRIBUTE INFORMATION</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HP</cp:lastModifiedBy>
  <cp:revision>12</cp:revision>
  <dcterms:modified xsi:type="dcterms:W3CDTF">2022-04-29T12:23:49Z</dcterms:modified>
</cp:coreProperties>
</file>