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8" r:id="rId26"/>
  </p:sldIdLst>
  <p:sldSz cx="12192000" cy="6858000"/>
  <p:notesSz cx="6858000" cy="9144000"/>
  <p:embeddedFontLst>
    <p:embeddedFont>
      <p:font typeface="Arial Black" pitchFamily="34" charset="0"/>
      <p:bold r:id="rId28"/>
    </p:embeddedFont>
    <p:embeddedFont>
      <p:font typeface="Perpetua Titling MT" pitchFamily="18" charset="0"/>
      <p:regular r:id="rId29"/>
      <p:bold r:id="rId30"/>
    </p:embeddedFont>
    <p:embeddedFont>
      <p:font typeface="Calibri" pitchFamily="34" charset="0"/>
      <p:regular r:id="rId31"/>
      <p:bold r:id="rId32"/>
      <p:italic r:id="rId33"/>
      <p:boldItalic r:id="rId34"/>
    </p:embeddedFont>
    <p:embeddedFont>
      <p:font typeface="EB Garamond"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DBBC7CA9-4E99-4539-9BD0-BEA0D722A1CB}">
  <a:tblStyle styleId="{DBBC7CA9-4E99-4539-9BD0-BEA0D722A1CB}"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font>
          <a:latin typeface="Calibri"/>
          <a:ea typeface="Calibri"/>
          <a:cs typeface="Calibri"/>
        </a:font>
        <a:schemeClr val="lt1"/>
      </a:tcTxStyle>
      <a:tcStyle>
        <a:tcBdr/>
        <a:fill>
          <a:solidFill>
            <a:schemeClr val="dk1"/>
          </a:solidFill>
        </a:fill>
      </a:tcStyle>
    </a:lastCol>
    <a:firstCol>
      <a:tcTxStyle b="on" i="off">
        <a:font>
          <a:latin typeface="Calibri"/>
          <a:ea typeface="Calibri"/>
          <a:cs typeface="Calibri"/>
        </a:font>
        <a:schemeClr val="lt1"/>
      </a:tcTxStyle>
      <a:tcStyle>
        <a:tcBdr/>
        <a:fill>
          <a:solidFill>
            <a:schemeClr val="dk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600" y="-108"/>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9" name="Google Shape;14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8" name="Google Shape;15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6" name="Google Shape;17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5" name="Google Shape;18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92" name="Google Shape;19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0" name="Google Shape;200;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8" name="Google Shape;20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6" name="Google Shape;216;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4" name="Google Shape;224;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268027223f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268027223f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g1268027223f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25</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0" name="Google Shape;10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7" name="Google Shape;10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1" name="Google Shape;12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8" name="Google Shape;12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1" name="Google Shape;14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9" name="Google Shape;89;p13"/>
          <p:cNvPicPr preferRelativeResize="0"/>
          <p:nvPr/>
        </p:nvPicPr>
        <p:blipFill rotWithShape="1">
          <a:blip r:embed="rId3">
            <a:alphaModFix/>
          </a:blip>
          <a:srcRect/>
          <a:stretch/>
        </p:blipFill>
        <p:spPr>
          <a:xfrm>
            <a:off x="11268636" y="130212"/>
            <a:ext cx="685296" cy="631788"/>
          </a:xfrm>
          <a:prstGeom prst="rect">
            <a:avLst/>
          </a:prstGeom>
          <a:noFill/>
          <a:ln>
            <a:noFill/>
          </a:ln>
        </p:spPr>
      </p:pic>
      <p:sp>
        <p:nvSpPr>
          <p:cNvPr id="90" name="Google Shape;90;p13"/>
          <p:cNvSpPr txBox="1"/>
          <p:nvPr/>
        </p:nvSpPr>
        <p:spPr>
          <a:xfrm>
            <a:off x="335360" y="260648"/>
            <a:ext cx="11178988" cy="2088232"/>
          </a:xfrm>
          <a:prstGeom prst="rect">
            <a:avLst/>
          </a:prstGeom>
          <a:noFill/>
          <a:ln>
            <a:noFill/>
          </a:ln>
        </p:spPr>
        <p:txBody>
          <a:bodyPr spcFirstLastPara="1" wrap="square" lIns="91425" tIns="45700" rIns="91425" bIns="45700" anchor="b" anchorCtr="0">
            <a:normAutofit fontScale="32500" lnSpcReduction="20000"/>
          </a:bodyPr>
          <a:lstStyle/>
          <a:p>
            <a:pPr marL="0" marR="0" lvl="0" indent="0" algn="ctr" rtl="0">
              <a:lnSpc>
                <a:spcPct val="90000"/>
              </a:lnSpc>
              <a:spcBef>
                <a:spcPts val="0"/>
              </a:spcBef>
              <a:spcAft>
                <a:spcPts val="0"/>
              </a:spcAft>
              <a:buClr>
                <a:srgbClr val="C00000"/>
              </a:buClr>
              <a:buSzPts val="4800"/>
              <a:buFont typeface="Arial Black"/>
              <a:buNone/>
            </a:pPr>
            <a:r>
              <a:rPr lang="en-US" sz="18500" b="1" i="0" u="none" strike="noStrike" cap="none" dirty="0" smtClean="0">
                <a:solidFill>
                  <a:srgbClr val="FF0000"/>
                </a:solidFill>
                <a:latin typeface="Montserrat"/>
                <a:ea typeface="Arial Black"/>
                <a:cs typeface="Arial Black"/>
                <a:sym typeface="Arial Black"/>
              </a:rPr>
              <a:t>Capstone Project</a:t>
            </a:r>
          </a:p>
          <a:p>
            <a:pPr marL="0" marR="0" lvl="0" indent="0" algn="ctr" rtl="0">
              <a:lnSpc>
                <a:spcPct val="90000"/>
              </a:lnSpc>
              <a:spcBef>
                <a:spcPts val="0"/>
              </a:spcBef>
              <a:spcAft>
                <a:spcPts val="0"/>
              </a:spcAft>
              <a:buClr>
                <a:srgbClr val="C00000"/>
              </a:buClr>
              <a:buSzPts val="4800"/>
              <a:buFont typeface="Arial Black"/>
              <a:buNone/>
            </a:pPr>
            <a:endParaRPr lang="en-US" sz="17600" b="1" dirty="0" smtClean="0">
              <a:solidFill>
                <a:srgbClr val="C00000"/>
              </a:solidFill>
              <a:latin typeface="Montserrat"/>
              <a:ea typeface="Arial Black"/>
              <a:cs typeface="Arial Black"/>
              <a:sym typeface="Arial Black"/>
            </a:endParaRPr>
          </a:p>
          <a:p>
            <a:pPr marL="0" marR="0" lvl="0" indent="0" algn="ctr" rtl="0">
              <a:lnSpc>
                <a:spcPct val="90000"/>
              </a:lnSpc>
              <a:spcBef>
                <a:spcPts val="0"/>
              </a:spcBef>
              <a:spcAft>
                <a:spcPts val="0"/>
              </a:spcAft>
              <a:buClr>
                <a:srgbClr val="C00000"/>
              </a:buClr>
              <a:buSzPts val="4800"/>
              <a:buFont typeface="Arial Black"/>
              <a:buNone/>
            </a:pPr>
            <a:r>
              <a:rPr lang="en-US" sz="14400" b="1" dirty="0" smtClean="0">
                <a:solidFill>
                  <a:schemeClr val="accent5">
                    <a:lumMod val="50000"/>
                  </a:schemeClr>
                </a:solidFill>
                <a:latin typeface="Perpetua Titling MT" pitchFamily="18" charset="0"/>
                <a:ea typeface="Arial Black"/>
                <a:cs typeface="Arial Black"/>
                <a:sym typeface="Arial Black"/>
              </a:rPr>
              <a:t>FACE EMOTION RECOGNITION</a:t>
            </a:r>
            <a:endParaRPr lang="en-US" sz="14400" b="1" i="0" u="none" strike="noStrike" cap="none" dirty="0" smtClean="0">
              <a:solidFill>
                <a:schemeClr val="accent5">
                  <a:lumMod val="50000"/>
                </a:schemeClr>
              </a:solidFill>
              <a:latin typeface="Perpetua Titling MT" pitchFamily="18" charset="0"/>
              <a:ea typeface="Arial Black"/>
              <a:cs typeface="Arial Black"/>
              <a:sym typeface="Arial Black"/>
            </a:endParaRPr>
          </a:p>
          <a:p>
            <a:pPr marL="0" marR="0" lvl="0" indent="0" algn="ctr" rtl="0">
              <a:lnSpc>
                <a:spcPct val="90000"/>
              </a:lnSpc>
              <a:spcBef>
                <a:spcPts val="0"/>
              </a:spcBef>
              <a:spcAft>
                <a:spcPts val="0"/>
              </a:spcAft>
              <a:buClr>
                <a:srgbClr val="C00000"/>
              </a:buClr>
              <a:buSzPts val="4800"/>
              <a:buFont typeface="Arial Black"/>
              <a:buNone/>
            </a:pPr>
            <a:endParaRPr sz="4200" b="1" i="0" u="none" strike="noStrike" cap="none" dirty="0">
              <a:solidFill>
                <a:srgbClr val="C00000"/>
              </a:solidFill>
              <a:latin typeface="Montserrat"/>
              <a:ea typeface="Arial Black"/>
              <a:cs typeface="Arial Black"/>
              <a:sym typeface="Arial Black"/>
            </a:endParaRPr>
          </a:p>
        </p:txBody>
      </p:sp>
      <p:pic>
        <p:nvPicPr>
          <p:cNvPr id="4" name="Picture 3" descr="download.jpg"/>
          <p:cNvPicPr>
            <a:picLocks noChangeAspect="1"/>
          </p:cNvPicPr>
          <p:nvPr/>
        </p:nvPicPr>
        <p:blipFill>
          <a:blip r:embed="rId4"/>
          <a:stretch>
            <a:fillRect/>
          </a:stretch>
        </p:blipFill>
        <p:spPr>
          <a:xfrm>
            <a:off x="1991544" y="2708920"/>
            <a:ext cx="7848872" cy="3888432"/>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7" name="Google Shape;138;p20"/>
          <p:cNvSpPr txBox="1"/>
          <p:nvPr/>
        </p:nvSpPr>
        <p:spPr>
          <a:xfrm>
            <a:off x="1524000" y="188258"/>
            <a:ext cx="9144000" cy="68608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rgbClr val="2F5496"/>
              </a:buClr>
              <a:buSzPts val="3600"/>
              <a:buFont typeface="Arial Black"/>
              <a:buNone/>
            </a:pPr>
            <a:r>
              <a:rPr lang="en-US" sz="4800" b="1" i="0" u="none" strike="noStrike" cap="none" dirty="0" smtClean="0">
                <a:solidFill>
                  <a:srgbClr val="C00000"/>
                </a:solidFill>
                <a:latin typeface="Montserrat"/>
                <a:ea typeface="Arial Black"/>
                <a:cs typeface="Arial Black"/>
                <a:sym typeface="Arial Black"/>
              </a:rPr>
              <a:t>Techniques Used </a:t>
            </a:r>
            <a:endParaRPr sz="4800" b="1" i="0" u="none" strike="noStrike" cap="none" dirty="0">
              <a:solidFill>
                <a:srgbClr val="C00000"/>
              </a:solidFill>
              <a:latin typeface="Montserrat"/>
              <a:ea typeface="Arial Black"/>
              <a:cs typeface="Arial Black"/>
              <a:sym typeface="Arial Black"/>
            </a:endParaRPr>
          </a:p>
        </p:txBody>
      </p:sp>
      <p:sp>
        <p:nvSpPr>
          <p:cNvPr id="8" name="Google Shape;143;p21"/>
          <p:cNvSpPr txBox="1">
            <a:spLocks/>
          </p:cNvSpPr>
          <p:nvPr/>
        </p:nvSpPr>
        <p:spPr>
          <a:xfrm>
            <a:off x="407368" y="1052736"/>
            <a:ext cx="10841355" cy="5256584"/>
          </a:xfrm>
          <a:prstGeom prst="rect">
            <a:avLst/>
          </a:prstGeom>
          <a:noFill/>
          <a:ln>
            <a:noFill/>
          </a:ln>
        </p:spPr>
        <p:txBody>
          <a:bodyPr spcFirstLastPara="1" wrap="square" lIns="91425" tIns="45700" rIns="91425" bIns="45700" anchor="t" anchorCtr="0">
            <a:normAutofit/>
          </a:bodyPr>
          <a:lstStyle/>
          <a:p>
            <a:pPr marL="342900" indent="-342900">
              <a:lnSpc>
                <a:spcPct val="90000"/>
              </a:lnSpc>
              <a:buClr>
                <a:schemeClr val="dk1"/>
              </a:buClr>
              <a:buSzPts val="1800"/>
              <a:buFont typeface="Arial" pitchFamily="34" charset="0"/>
              <a:buChar char="•"/>
            </a:pPr>
            <a:r>
              <a:rPr lang="en-IN" sz="2300" b="1" dirty="0" smtClean="0">
                <a:solidFill>
                  <a:schemeClr val="dk1"/>
                </a:solidFill>
                <a:latin typeface="Calibri"/>
                <a:ea typeface="Calibri"/>
                <a:cs typeface="Calibri"/>
                <a:sym typeface="Calibri"/>
              </a:rPr>
              <a:t>Batch </a:t>
            </a:r>
            <a:r>
              <a:rPr lang="en-IN" sz="2300" b="1" dirty="0" smtClean="0">
                <a:solidFill>
                  <a:schemeClr val="dk1"/>
                </a:solidFill>
                <a:latin typeface="Calibri"/>
                <a:ea typeface="Calibri"/>
                <a:cs typeface="Calibri"/>
                <a:sym typeface="Calibri"/>
              </a:rPr>
              <a:t>normalization</a:t>
            </a:r>
            <a:r>
              <a:rPr lang="en-IN" sz="2300" dirty="0" smtClean="0">
                <a:solidFill>
                  <a:schemeClr val="dk1"/>
                </a:solidFill>
                <a:latin typeface="Calibri"/>
                <a:ea typeface="Calibri"/>
                <a:cs typeface="Calibri"/>
                <a:sym typeface="Calibri"/>
              </a:rPr>
              <a:t>: It </a:t>
            </a:r>
            <a:r>
              <a:rPr lang="en-IN" sz="2300" dirty="0" smtClean="0">
                <a:solidFill>
                  <a:schemeClr val="dk1"/>
                </a:solidFill>
                <a:latin typeface="Calibri"/>
                <a:ea typeface="Calibri"/>
                <a:cs typeface="Calibri"/>
                <a:sym typeface="Calibri"/>
              </a:rPr>
              <a:t>is a technique for training very deep neural networks that normalizes the contributions to a layer for every mini-batch. This has the impact of settling the learning process and drastically decreasing the number of training epochs required to train deep neural networks. Batch Norm is just another network layer that gets inserted between a hidden layer and the next hidden layer. Its job is to take the outputs from the first hidden layer and normalize them before passing them on as the input of the next hidden layer. It is done along mini-batches instead of the full data set. It serves to speed up training and use higher learning rates, making learning easier. the standard deviation of the neurons' output.</a:t>
            </a:r>
            <a:endParaRPr kumimoji="0" lang="en-IN" sz="2300" i="0" u="none" strike="noStrike" kern="0" cap="none" spc="0" normalizeH="0" baseline="0" noProof="0" dirty="0">
              <a:ln>
                <a:noFill/>
              </a:ln>
              <a:solidFill>
                <a:schemeClr val="dk1"/>
              </a:solidFill>
              <a:effectLst/>
              <a:uLnTx/>
              <a:uFillTx/>
              <a:latin typeface="Calibri"/>
              <a:ea typeface="Calibri"/>
              <a:cs typeface="Calibri"/>
              <a:sym typeface="Calibri"/>
            </a:endParaRPr>
          </a:p>
        </p:txBody>
      </p:sp>
      <p:pic>
        <p:nvPicPr>
          <p:cNvPr id="10" name="Picture 9" descr="batchnorm2-e1497643748774.png"/>
          <p:cNvPicPr>
            <a:picLocks noChangeAspect="1"/>
          </p:cNvPicPr>
          <p:nvPr/>
        </p:nvPicPr>
        <p:blipFill>
          <a:blip r:embed="rId3"/>
          <a:stretch>
            <a:fillRect/>
          </a:stretch>
        </p:blipFill>
        <p:spPr>
          <a:xfrm>
            <a:off x="3143672" y="4005064"/>
            <a:ext cx="5112568" cy="2592288"/>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7" name="Google Shape;138;p20"/>
          <p:cNvSpPr txBox="1"/>
          <p:nvPr/>
        </p:nvSpPr>
        <p:spPr>
          <a:xfrm>
            <a:off x="1524000" y="188258"/>
            <a:ext cx="9144000" cy="68608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rgbClr val="2F5496"/>
              </a:buClr>
              <a:buSzPts val="3600"/>
              <a:buFont typeface="Arial Black"/>
              <a:buNone/>
            </a:pPr>
            <a:r>
              <a:rPr lang="en-US" sz="4800" b="1" i="0" u="none" strike="noStrike" cap="none" dirty="0" smtClean="0">
                <a:solidFill>
                  <a:srgbClr val="C00000"/>
                </a:solidFill>
                <a:latin typeface="Montserrat"/>
                <a:ea typeface="Arial Black"/>
                <a:cs typeface="Arial Black"/>
                <a:sym typeface="Arial Black"/>
              </a:rPr>
              <a:t>Techniques Used </a:t>
            </a:r>
            <a:endParaRPr sz="4800" b="1" i="0" u="none" strike="noStrike" cap="none" dirty="0">
              <a:solidFill>
                <a:srgbClr val="C00000"/>
              </a:solidFill>
              <a:latin typeface="Montserrat"/>
              <a:ea typeface="Arial Black"/>
              <a:cs typeface="Arial Black"/>
              <a:sym typeface="Arial Black"/>
            </a:endParaRPr>
          </a:p>
        </p:txBody>
      </p:sp>
      <p:sp>
        <p:nvSpPr>
          <p:cNvPr id="8" name="Google Shape;143;p21"/>
          <p:cNvSpPr txBox="1">
            <a:spLocks/>
          </p:cNvSpPr>
          <p:nvPr/>
        </p:nvSpPr>
        <p:spPr>
          <a:xfrm>
            <a:off x="407368" y="1052736"/>
            <a:ext cx="10841355" cy="5256584"/>
          </a:xfrm>
          <a:prstGeom prst="rect">
            <a:avLst/>
          </a:prstGeom>
          <a:noFill/>
          <a:ln>
            <a:noFill/>
          </a:ln>
        </p:spPr>
        <p:txBody>
          <a:bodyPr spcFirstLastPara="1" wrap="square" lIns="91425" tIns="45700" rIns="91425" bIns="45700" anchor="t" anchorCtr="0">
            <a:normAutofit/>
          </a:bodyPr>
          <a:lstStyle/>
          <a:p>
            <a:pPr marL="342900" indent="-342900">
              <a:lnSpc>
                <a:spcPct val="90000"/>
              </a:lnSpc>
              <a:buClr>
                <a:schemeClr val="dk1"/>
              </a:buClr>
              <a:buSzPts val="1800"/>
              <a:buFont typeface="Arial" pitchFamily="34" charset="0"/>
              <a:buChar char="•"/>
            </a:pPr>
            <a:r>
              <a:rPr kumimoji="0" lang="en-IN" sz="2300" b="1" i="0" u="none" strike="noStrike" kern="0" cap="none" spc="0" normalizeH="0" baseline="0" noProof="0" dirty="0" smtClean="0">
                <a:ln>
                  <a:noFill/>
                </a:ln>
                <a:solidFill>
                  <a:schemeClr val="dk1"/>
                </a:solidFill>
                <a:effectLst/>
                <a:uLnTx/>
                <a:uFillTx/>
                <a:latin typeface="Calibri"/>
                <a:ea typeface="Calibri"/>
                <a:cs typeface="Calibri"/>
                <a:sym typeface="Calibri"/>
              </a:rPr>
              <a:t>Dropout</a:t>
            </a:r>
            <a:r>
              <a:rPr kumimoji="0" lang="en-IN" sz="2300" i="0" u="none" strike="noStrike" kern="0" cap="none" spc="0" normalizeH="0" baseline="0" noProof="0" dirty="0" smtClean="0">
                <a:ln>
                  <a:noFill/>
                </a:ln>
                <a:solidFill>
                  <a:schemeClr val="dk1"/>
                </a:solidFill>
                <a:effectLst/>
                <a:uLnTx/>
                <a:uFillTx/>
                <a:latin typeface="Calibri"/>
                <a:ea typeface="Calibri"/>
                <a:cs typeface="Calibri"/>
                <a:sym typeface="Calibri"/>
              </a:rPr>
              <a:t> </a:t>
            </a:r>
            <a:r>
              <a:rPr lang="en-IN" sz="2300" dirty="0" smtClean="0">
                <a:solidFill>
                  <a:schemeClr val="dk1"/>
                </a:solidFill>
                <a:latin typeface="Calibri"/>
                <a:ea typeface="Calibri"/>
                <a:cs typeface="Calibri"/>
                <a:sym typeface="Calibri"/>
              </a:rPr>
              <a:t>: Dropout is a technique that drops neurons from the neural network or 'ignores' them during training, in other words, different neurons are removed from the network on a temporary basis</a:t>
            </a:r>
            <a:r>
              <a:rPr lang="en-IN" sz="2300" dirty="0" smtClean="0">
                <a:solidFill>
                  <a:schemeClr val="dk1"/>
                </a:solidFill>
                <a:latin typeface="Calibri"/>
                <a:ea typeface="Calibri"/>
                <a:cs typeface="Calibri"/>
                <a:sym typeface="Calibri"/>
              </a:rPr>
              <a:t>. It is </a:t>
            </a:r>
            <a:r>
              <a:rPr lang="en-IN" sz="2300" dirty="0" smtClean="0">
                <a:solidFill>
                  <a:schemeClr val="dk1"/>
                </a:solidFill>
                <a:latin typeface="Calibri"/>
                <a:ea typeface="Calibri"/>
                <a:cs typeface="Calibri"/>
                <a:sym typeface="Calibri"/>
              </a:rPr>
              <a:t>a regularization technique for reducing </a:t>
            </a:r>
            <a:r>
              <a:rPr lang="en-IN" sz="2300" dirty="0" smtClean="0">
                <a:solidFill>
                  <a:schemeClr val="dk1"/>
                </a:solidFill>
                <a:latin typeface="Calibri"/>
                <a:ea typeface="Calibri"/>
                <a:cs typeface="Calibri"/>
                <a:sym typeface="Calibri"/>
              </a:rPr>
              <a:t>overfitting</a:t>
            </a:r>
            <a:r>
              <a:rPr lang="en-IN" sz="2300" dirty="0" smtClean="0">
                <a:solidFill>
                  <a:schemeClr val="dk1"/>
                </a:solidFill>
                <a:latin typeface="Calibri"/>
                <a:ea typeface="Calibri"/>
                <a:cs typeface="Calibri"/>
                <a:sym typeface="Calibri"/>
              </a:rPr>
              <a:t> in neural networks by preventing complex co-adaptations on training data. Regularization methods like L1 and L2 reduce </a:t>
            </a:r>
            <a:r>
              <a:rPr lang="en-IN" sz="2300" dirty="0" smtClean="0">
                <a:solidFill>
                  <a:schemeClr val="dk1"/>
                </a:solidFill>
                <a:latin typeface="Calibri"/>
                <a:ea typeface="Calibri"/>
                <a:cs typeface="Calibri"/>
                <a:sym typeface="Calibri"/>
              </a:rPr>
              <a:t>overfitting</a:t>
            </a:r>
            <a:r>
              <a:rPr lang="en-IN" sz="2300" dirty="0" smtClean="0">
                <a:solidFill>
                  <a:schemeClr val="dk1"/>
                </a:solidFill>
                <a:latin typeface="Calibri"/>
                <a:ea typeface="Calibri"/>
                <a:cs typeface="Calibri"/>
                <a:sym typeface="Calibri"/>
              </a:rPr>
              <a:t> by modifying the cost function. Dropout on the other hand, modify the network itself</a:t>
            </a:r>
            <a:endParaRPr kumimoji="0" lang="en-IN" sz="2300" i="0" u="none" strike="noStrike" kern="0" cap="none" spc="0" normalizeH="0" baseline="0" noProof="0" dirty="0">
              <a:ln>
                <a:noFill/>
              </a:ln>
              <a:solidFill>
                <a:schemeClr val="dk1"/>
              </a:solidFill>
              <a:effectLst/>
              <a:uLnTx/>
              <a:uFillTx/>
              <a:latin typeface="Calibri"/>
              <a:ea typeface="Calibri"/>
              <a:cs typeface="Calibri"/>
              <a:sym typeface="Calibri"/>
            </a:endParaRPr>
          </a:p>
        </p:txBody>
      </p:sp>
      <p:pic>
        <p:nvPicPr>
          <p:cNvPr id="9" name="Picture 8" descr="8d6f0a2aab0ca87048d9532797174f1d.png"/>
          <p:cNvPicPr>
            <a:picLocks noChangeAspect="1"/>
          </p:cNvPicPr>
          <p:nvPr/>
        </p:nvPicPr>
        <p:blipFill>
          <a:blip r:embed="rId3"/>
          <a:stretch>
            <a:fillRect/>
          </a:stretch>
        </p:blipFill>
        <p:spPr>
          <a:xfrm>
            <a:off x="2063552" y="3068960"/>
            <a:ext cx="6696745" cy="3528392"/>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3" name="Google Shape;173;p24"/>
          <p:cNvSpPr txBox="1"/>
          <p:nvPr/>
        </p:nvSpPr>
        <p:spPr>
          <a:xfrm>
            <a:off x="1524000" y="188258"/>
            <a:ext cx="9144000" cy="68608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rgbClr val="2F5496"/>
              </a:buClr>
              <a:buSzPts val="3600"/>
              <a:buFont typeface="Arial Black"/>
              <a:buNone/>
            </a:pPr>
            <a:r>
              <a:rPr lang="en-IN" sz="4800" b="1" i="0" u="none" strike="noStrike" cap="none" dirty="0" smtClean="0">
                <a:solidFill>
                  <a:srgbClr val="C00000"/>
                </a:solidFill>
                <a:latin typeface="Montserrat"/>
                <a:ea typeface="Arial Black"/>
                <a:cs typeface="Arial Black"/>
                <a:sym typeface="Arial Black"/>
              </a:rPr>
              <a:t>Models</a:t>
            </a:r>
            <a:endParaRPr sz="4800" b="1" i="0" u="none" strike="noStrike" cap="none" dirty="0">
              <a:solidFill>
                <a:srgbClr val="C00000"/>
              </a:solidFill>
              <a:latin typeface="Montserrat"/>
              <a:ea typeface="Arial Black"/>
              <a:cs typeface="Arial Black"/>
              <a:sym typeface="Arial Black"/>
            </a:endParaRPr>
          </a:p>
        </p:txBody>
      </p:sp>
      <p:sp>
        <p:nvSpPr>
          <p:cNvPr id="8" name="Text Placeholder 7"/>
          <p:cNvSpPr>
            <a:spLocks noGrp="1"/>
          </p:cNvSpPr>
          <p:nvPr>
            <p:ph type="body" idx="1"/>
          </p:nvPr>
        </p:nvSpPr>
        <p:spPr>
          <a:xfrm>
            <a:off x="838200" y="1052736"/>
            <a:ext cx="10515600" cy="5124227"/>
          </a:xfrm>
        </p:spPr>
        <p:txBody>
          <a:bodyPr/>
          <a:lstStyle/>
          <a:p>
            <a:r>
              <a:rPr lang="en-IN" b="1" dirty="0" smtClean="0"/>
              <a:t>LeNet</a:t>
            </a:r>
            <a:r>
              <a:rPr lang="en-IN" b="1" dirty="0" smtClean="0"/>
              <a:t> : </a:t>
            </a:r>
            <a:r>
              <a:rPr lang="en-IN" dirty="0" smtClean="0"/>
              <a:t>In order to understand the problem better we applied a simple CNN using Le-Net 5 through </a:t>
            </a:r>
            <a:r>
              <a:rPr lang="en-IN" dirty="0" smtClean="0"/>
              <a:t>ReLU</a:t>
            </a:r>
            <a:r>
              <a:rPr lang="en-IN" dirty="0" smtClean="0"/>
              <a:t> and </a:t>
            </a:r>
            <a:r>
              <a:rPr lang="en-IN" dirty="0" smtClean="0"/>
              <a:t>MaxPooling</a:t>
            </a:r>
            <a:r>
              <a:rPr lang="en-IN" dirty="0" smtClean="0"/>
              <a:t>.</a:t>
            </a:r>
            <a:r>
              <a:rPr lang="en-IN" b="1" dirty="0" smtClean="0"/>
              <a:t> </a:t>
            </a:r>
            <a:r>
              <a:rPr lang="en-IN" dirty="0" smtClean="0"/>
              <a:t>Our model stops training after 48 epochs and the best accuracy was at 38th epoch with training accuracy of 44% and Validation accuracy of 48%.</a:t>
            </a:r>
          </a:p>
        </p:txBody>
      </p:sp>
      <p:pic>
        <p:nvPicPr>
          <p:cNvPr id="9" name="Picture 8" descr="download (3).png"/>
          <p:cNvPicPr>
            <a:picLocks noChangeAspect="1"/>
          </p:cNvPicPr>
          <p:nvPr/>
        </p:nvPicPr>
        <p:blipFill>
          <a:blip r:embed="rId3"/>
          <a:stretch>
            <a:fillRect/>
          </a:stretch>
        </p:blipFill>
        <p:spPr>
          <a:xfrm>
            <a:off x="191344" y="3284984"/>
            <a:ext cx="11809312" cy="3312368"/>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44034" name="AutoShape 2" descr="data:image/png;base64,iVBORw0KGgoAAAANSUhEUgAABI8AAAFNCAYAAACJ7U8aAAAABHNCSVQICAgIfAhkiAAAAAlwSFlzAAALEgAACxIB0t1+/AAAADh0RVh0U29mdHdhcmUAbWF0cGxvdGxpYiB2ZXJzaW9uMy4yLjIsIGh0dHA6Ly9tYXRwbG90bGliLm9yZy+WH4yJAAAgAElEQVR4nOzdeXxV9Z3/8dcnNxtZgLDviyIgm8hm3RC6WBXrbpXBBXcdR7pMrbVTq9Nl9KdO7dhqHa3V2lqo1o7VutSKWlzaKiD7osgaEAgRAiFku/fz++OchEtIQgi5uVnez4fncfbv+dwThG8+93s+x9wdERERERERERGR2qQkOwAREREREREREWm5lDwSEREREREREZE6KXkkIiIiIiIiIiJ1UvJIRERERERERETqpOSRiIiIiIiIiIjUSckjERERERERERGpk5JHIs3AzF4xsyub+thkMrP1ZvbFBLT7lpldGy7PMLPXGnJsI64zwMyKzSzS2FhFRESkbVLf7bDaVd9NpB1Q8kikDuE/TlVTzMz2xa3POJy23P1Md/91Ux/bEpnZd8xsXi3bu5lZuZmNamhb7v60u5/eRHEd0GFy943unuPu0aZov5brmZmtNbMViWhfREREDqS+W+Oo7wZm5mY2pKnbFWlLlDwSqUP4j1OOu+cAG4GvxG17uuo4M0tNXpQt0m+Bk8xscI3tlwJL3X1ZEmJKhslAD+AoM5vYnBfWn0kREWmP1HdrNPXdROSQlDwSOUxmNsXM8s3sNjPbCjxhZnlm9mczKzCzneFyv7hz4ofzzjSzd8zs/vDYdWZ2ZiOPHWxm88xsj5m9bmYPmdlv64i7ITH+0MzeDdt7zcy6xe2/3Mw2mFmhmf1HXffH3fOBN4DLa+y6AnjqUHHUiHmmmb0Tt/4lM1tlZkVm9nPA4vYdbWZvhPHtMLOnzaxzuO83wADgxfDbx2+b2aDwW6bU8Jg+ZvaCmX1mZmvM7Lq4tu8ys2fM7Knw3iw3swl13YPQlcCfgJfD5fjPNdLM/hpea5uZfTfcHjGz75rZJ+F1FphZ/5qxhsfW/HPyrpk9YGaFwF313Y/wnP5m9sfw51BoZj83s/QwptFxx/UwsxIz636IzysiItIiqe+mvlsD+261fZ5OYRsF4b38npmlhPuGmNnfws+2w8x+H263sE+23cx2m9lSO4zRWyItlZJHIo3TC+gCDASuJ/h/6YlwfQCwD/h5PeefAKwGugH3Ao+bmTXi2N8B7wNdgbs4+B/9eA2J8V+AqwhGzKQD3wIwsxHAL8L2+4TXq7XTEPp1fCxmNgwYG8Z7uPeqqo1uwB+B7xHci0+Ak+MPAe4O4zsW6E9wT3D3yznwG8h7a7nEHCA/PP8i4L/M7PNx+88Jj+kMvFBfzGaWFbbxdDhdambp4b5c4HXg1fBaQ4C54anfBKYDZwEdgauBknpvzH4nAGuBnsCP67sfFtQK+DOwARgE9AXmuHt5+Bkvi2t3OjDX3QsaGIeIiEhLpL6b+m6HjLkWPwM6AUcBpxEk1K4K9/0QeA3II7i3Pwu3n04wAn1oeO5XgcJGXFukRVHySKRxYsCd7l7m7vvcvdDdn3P3EnffQ/DL+2n1nL/B3R8Ln9n+NdCb4Jf+Bh9rZgOAicD33b3c3d8h+IexVg2M8Ql3/8jd9wHPEHQaIPgH+c/uPs/dy4A7wntQl/8LYzwpXL8CeMXdCxpxr6qcBSx39z+4ewXwU2Br3Odb4+5/DX8mBcBPGtguZtafoDNzm7uXuvsi4Jdh3FXecfeXw5/Db4Dj6mnyAqCMoEPxEpAGTAv3nQ1sdff/Dq+1x93/Ge67Fvieu6/2wGJ3b2hnY4u7/8zdK8M/k/Xdj0kEHa1b3X1vGEfVt4S/BqbHdXIvDz+viIhIa6a+m/pu9fXdartGhODRvdvD/tp64L/Zn2SrIEio9anRl6oAcoHhgLn7Snf/9HCuLdISKXkk0jgF7l5atWJmWWb2v+Fw1t3APKCz1f02iPh/OKtGluQc5rF9gM/itgFsqivgBsa4NW65JC6mPvFtu/te6vkGJYzpWeCKMAkxA3jqMOKoTc0YPH7dzHqa2Rwz2xy2+1uCb7kaoupe7onbtoFgRE6Vmvcm0+qumXAl8EyYyCkFnmP/o2v9Cb55q019+w7lgJ/9Ie5Hf4KObWXNRsJEVgkwxcyGE4yMqrNjKyIi0kqo76a+W319t9p0I/gCcEMd1/g2weip98PH4q4GcPc3CEY5PQRsN7NHzazjYVxXpEVS8kikcbzG+r8Dw4AT3L0jwVBViHuuOwE+BbqEj0hV6V/P8UcS46fxbYfX7HqIc35NMEz3SwTfvrx4hHHUjME48PP+F8HPZXTY7mU12qz5M4u3heBe5sZtGwBsPkRMB7GgBsDngcvMbKsFtRUuAs4Kh29vIhj6XJtNwNG1bN8bzuN/1r1qHFPz89V3PzYBA+rpQP06PP5y4A/xnW0REZFWSn039d0O1w72jy466BruvtXdr3P3PsANwMMWvrHN3R909/HACILH125twrhEkkLJI5GmkUvw/PcuM+sC3JnoC7r7BmA+QXHkdDM7EfhKgmL8A3C2mZ0S1u75AYf+++NtYBfwKPvr6RxJHC8BI83sgjDpMYsDEyi5QDFQZGZ9Ofgf6W3UkbRx903Ae8DdZpZpZmOAawi+ATtclwMfEXSyxobTUIJn8qcT1BrqbWZfN7MMM8s1sxPCc38J/NDMjrHAGDPrGg7l3kyQkIqE32zVlmSKV9/9eJ+gQ3ePmWWHnzm+BsFvgfMJOnFPNeIeiIiItHTqux2svfbdqqSHbWWaWWa47Rngx2F/bSBBfcrfApjZxba/cPhOgmRXzMwmmtkJZpZG8AVgKfU/MijSKih5JNI0fgp0IPiG4h8ExZCbwwzgRIJhyD8Cfk9Qa6c2jY7R3ZcDNxMUTfyU4B/I/EOc4wSJh4EcmIBoVBzuvgO4GLiH4PMeA7wbd8h/AuOAIoLOyh9rNHE38D0z22Vm36rlEtMJikdvIXju/053f70hsdVwJfBw+G1U9QQ8AlwZDq/+EkFncSvwMTA1PPcnBJ2U14DdwOME9wrgOoJOVSEwkqDDVJ8670f47P9XCB5J20jws7wkbv8mYCFBJ+jtw78FIiIiLZ76bgef0177blWWEyTJqqargFsIEkBrgXcI7uevwuMnAv80s2KCR/y/5u5rCV568hjBPd9A8NnvO4K4RFoEC/6OEJG2wIJXhK5y94R/eyZtm5n9iqAI9/eSHYuIiEhbpb6biLQWGnkk0oqFw2KPNrMUMzsDOBd4PtlxSetmZoMI3hj3eHIjERERaVvUdxOR1iphySMz+5WZbTezZXXsNzN70MzWmNkSMxuXqFhE2rBewFsEz4s/CNzk7h8mNSJp1czsh8Ay4D53X5fseERERNoY9d1EpFVK2GNrZjaZ4C/Fp9x9VC37zyJ4hvQs4ATgf9z9hJrHiYiIiIiIiIhI8iRs5JG7zwM+q+eQcwkSS+7u/wA6m1nvRMUjIiIiIiIiIiKHL5k1j/oCm+LW88NtIiIiIiIiIiLSQqQmO4CGMLPrgesBsrOzxw8fPjzJEYmIiEiiLFiwYIe7d092HHKgbt26+aBBg5IdhoiIiCRIfX2wZCaPNgP949b7hdsO4u6PAo8CTJgwwefPn5/46ERERCQpzGxDsmOQgw0aNAj1wURERNqu+vpgyXxs7QXgivCta58Ditz90yTGIyIiIiIiIiIiNSRs5JGZzQamAN3MLB+4E0gDcPdHgJcJ3rS2BigBrkpULCIiIiIiIiIi0jgJSx65+/RD7Hfg5kRdX0REREREREREjlyrKJgtIiIiIiIiIi1LRUUF+fn5lJaWJjsUOQyZmZn069ePtLS0Bp+j5JGIiIiIiIiIHLb8/Hxyc3MZNGgQZpbscKQB3J3CwkLy8/MZPHhwg89LZsFsEREREREREWmlSktL6dq1qxJHrYiZ0bVr18MeLabkkYiIiIiIiIg0ihJHrU9jfmZKHomIiIiIiIhIq1NYWMjYsWMZO3YsvXr1om/fvtXr5eXl9Z47f/58Zs2adchrnHTSSU0S61tvvcXZZ5/dJG0lg2oeiYiIiIiIiEir07VrVxYtWgTAXXfdRU5ODt/61req91dWVpKaWnvaY8KECUyYMOGQ13jvvfeaJthWTiOPRERERCQp3J0/L9nCP9YWJjsUERFpI2bOnMmNN97ICSecwLe//W3ef/99TjzxRI4//nhOOukkVq9eDRw4Euiuu+7i6quvZsqUKRx11FE8+OCD1e3l5ORUHz9lyhQuuugihg8fzowZM3B3AF5++WWGDx/O+PHjmTVr1mGNMJo9ezajR49m1KhR3HbbbQBEo1FmzpzJqFGjGD16NA888AAADz74ICNGjGDMmDFceumlR36zDoNGHomIiIhIUpgZd7+8irEDOvO5o7omOxwREWkj8vPzee+994hEIuzevZu3336b1NRUXn/9db773e/y3HPPHXTOqlWrePPNN9mzZw/Dhg3jpptuOuhV9h9++CHLly+nT58+nHzyybz77rtMmDCBG264gXnz5jF48GCmT5/e4Di3bNnCbbfdxoIFC8jLy+P000/n+eefp3///mzevJlly5YBsGvXLgDuuece1q1bR0ZGRvW25qLkkYiIiIgkzbiBecxf/1mywxARkSP0ny8uZ8WW3U3a5og+HbnzKyMP+7yLL76YSCQCQFFREVdeeSUff/wxZkZFRUWt50ybNo2MjAwyMjLo0aMH27Zto1+/fgccM2nSpOptY8eOZf369eTk5HDUUUdVv/Z++vTpPProow2K84MPPmDKlCl0794dgBkzZjBv3jzuuOMO1q5dyy233MK0adM4/fTTARgzZgwzZszgvPPO47zzzjvs+3Ik9NiaiIiIiCTN+AGd+bSolC279iU7FBERaSOys7Orl++44w6mTp3KsmXLePHFF+t8RX1GRkb1ciQSobKyslHHNIW8vDwWL17MlClTeOSRR7j22msBeOmll7j55ptZuHAhEydOTNj1a6ORRyIiIiKSNOMHdgFg4cad9OncIcnRiIhIYzVmhFBzKCoqom/fvgA8+eSTTd7+sGHDWLt2LevXr2fQoEH8/ve/b/C5kyZNYtasWezYsYO8vDxmz57NLbfcwo4dO0hPT+fCCy9k2LBhXHbZZcRiMTZt2sTUqVM55ZRTmDNnDsXFxXTu3LnJP1NtlDwSERERkaQZ3juXDmkRFmzYydlj+iQ7HBERaWO+/e1vc+WVV/KjH/2IadOmNXn7HTp04OGHH+aMM84gOzubiRMn1nns3LlzD3gU7tlnn+Wee+5h6tSpuDvTpk3j3HPPZfHixVx11VXEYjEA7r77bqLRKJdddhlFRUW4O7NmzWq2xBGAVVUHby0mTJjg8+fPT3YYIiIikiBmtsDdD/3uXGlWieyDXfK/f6e0Isqf/u2UhLQvIiKJsXLlSo499thkh5F0xcXF5OTk4O7cfPPNHHPMMXzjG99Idlj1qu1nV18fTDWPRERERNoQM/uVmW03s2V17O9kZi+a2WIzW25mVzV3jDWNH5jH8i27Ka2IJjsUERGRw/bYY48xduxYRo4cSVFRETfccEOyQ2pySh6JiIiItC1PAmfUs/9mYIW7HwdMAf7bzNKbIa46jR+YR2XMWZJflMwwREREGuUb3/gGixYtYsWKFTz99NNkZWUlO6Qmp+SRiIiISBvi7vOAz+o7BMg1MwNywmOb73UttTh+QB4ACzbsTGYYIiIiUgclj0RERETal58DxwJbgKXA19w9VtuBZna9mc03s/kFBQUJC6hLdjpHdctW8khERKSFUvJIREREpH35MrAI6AOMBX5uZh1rO9DdH3X3Ce4+oXv37gkNatzAPBZu3Elre5mLiIhIe6DkkYiIiEj7chXwRw+sAdYBw5McE+MH5vHZ3nLWF5YkOxQRERGpQckjERERkfZlI/AFADPrCQwD1iY1IoLkEcBCPbomIiINNHXqVP7yl78csO2nP/0pN910U53nTJkyhfnz5wNw1llnsWvXroOOueuuu7j//vvrvfbzzz/PihUrqte///3v8/rrrx9O+LV66623OPvss4+4naam5JGIiIhIG2Jms4G/A8PMLN/MrjGzG83sxvCQHwInmdlSYC5wm7vvSFa8VYZ0zyE3M5UFG5U8EhGRhpk+fTpz5sw5YNucOXOYPn16g85/+eWX6dy5c6OuXTN59IMf/IAvfvGLjWqrNVDySERERKQNcffp7t7b3dPcvZ+7P+7uj7j7I+H+Le5+uruPdvdR7v7bZMcMkJJiHD8gTyOPRESkwS666CJeeuklysvLAVi/fj1btmzh1FNP5aabbmLChAmMHDmSO++8s9bzBw0axI4dwfcnP/7xjxk6dCinnHIKq1evrj7mscceY+LEiRx33HFceOGFlJSU8N577/HCCy9w6623MnbsWD755BNmzpzJH/7wBwDmzp3L8ccfz+jRo7n66qspKyurvt6dd97JuHHjGD16NKtWrWrwZ509ezajR49m1KhR3HbbbQBEo1FmzpzJqFGjGD16NA888AAADz74ICNGjGDMmDFceumlh3lXa6fkkYiIiIi0COMH5LF62x52l1YkOxQREWkFunTpwqRJk3jllVeAYNTRV7/6VcyMH//4x8yfP58lS5bwt7/9jSVLltTZzoIFC5gzZw6LFi3i5Zdf5oMPPqjed8EFF/DBBx+wePFijj32WB5//HFOOukkzjnnHO677z4WLVrE0UcfXX18aWkpM2fO5Pe//z1Lly6lsrKSX/ziF9X7u3XrxsKFC7npppsO+WhclS1btnDbbbfxxhtvsGjRIj744AOef/55Fi1axObNm1m2bBlLly7lqquuAuCee+7hww8/ZMmSJTzyyCOHdU/rktokrYiIiIiIHKHxA/Nwh8WbdnHqMYl9u5uIiDSxV74DW5c2bZu9RsOZ99R7SNWja+eeey5z5szh8ccfB+CZZ57h0UcfpbKykk8//ZQVK1YwZsyYWtt4++23Of/888nKygLgnHPOqd63bNkyvve977Fr1y6Ki4v58pe/XG88q1evZvDgwQwdOhSAK6+8koceeoivf/3rQJCMAhg/fjx//OMfG3AT4IMPPmDKlClUvfl0xowZzJs3jzvuuIO1a9dyyy23MG3aNE4//XQAxowZw4wZMzjvvPM477zzGnSNQ9HIIxERERFpEY7r34kUgwV6dE1ERBro3HPPZe7cuSxcuJCSkhLGjx/PunXruP/++5k7dy5Llixh2rRplJaWNqr9mTNn8vOf/5ylS5dy5513NrqdKhkZGQBEIhEqKyuPqK28vDwWL17MlClTeOSRR7j22msBeOmll7j55ptZuHAhEydOPOLrgEYeiYiIiEgLkZuZxtCeuUoeiYi0RocYIZQoOTk5TJ06lauvvrq6UPbu3bvJzs6mU6dObNu2jVdeeYUpU6bU2cbkyZOZOXMmt99+O5WVlbz44ovccMMNAOzZs4fevXtTUVHB008/Td++fQHIzc1lz549B7U1bNgw1q9fz5o1axgyZAi/+c1vOO20047oM06aNIlZs2axY8cO8vLymD17Nrfccgs7duwgPT2dCy+8kGHDhnHZZZcRi8XYtGkTU6dO5ZRTTmHOnDkUFxc3ujB4FSWPRERERKTFGD8wjxcWbSEacyIpluxwRESkFZg+fTrnn39+9ZvXjjvuOI4//niGDx9O//79Ofnkk+s9f9y4cVxyySUcd9xx9OjRg4kTJ1bv++EPf8gJJ5xA9+7dOeGEE6oTRpdeeinXXXcdDz74YHWhbIDMzEyeeOIJLr74YiorK5k4cSI33njjQdesz9y5c+nXr1/1+rPPPss999zD1KlTcXemTZvGueeey+LFi7nqqquIxWIA3H333USjUS677DKKiopwd2bNmnXEiSMAc/cjbqQ5TZgwwefPn5/sMERERCRBzGyBu09IdhxyoObqg/1xYT7ffGYxr379VIb36pjw64mISOOtXLmSY489NtlhSCPU9rOrrw+mmkciIiIi0mKMH5gHwMINu5IciYiIiFRR8khEREREWowBXbLomp2uukciIiItiJJHIiIiItJimBnjBuaxcKOSRyIiIi2FkkciIiIi0qKMH5jHuh17KSwuS3YoIiJyCK2tjrI07mem5JGIiIiItChVdY8+3Ki6RyIiLVlmZiaFhYVKILUi7k5hYSGZmZmHdV5qguIREREREWmU0X07kRYxFmzcyRdH9Ex2OCIiUod+/fqRn59PQUFBskORw5CZmUm/fv0O6xwlj0RERESkRclMizCiTycVzRYRaeHS0tIYPHhwssOQZqDH1kRERESkxRk/II/Fm3ZREY0lOxQREZF2T8kjEREREWlxxg/Mo6wyxootu5MdioiISLun5JGIiIiItDjjBnYGYOFGPbomIiKSbEoeiYiIiEiL07tTB/p0ylTdIxERkRZAySMRERERaZHGDcxjoZJHIiIiSafkkYiIiIi0SOMH5rGlqJQtu/YlOxQREZF2TckjEREREUmeynLYV/voovED8wDVPRIREUk2JY9EREREJDnc4SfHwtwf1rr72N4dyUxLYeGGXc0cmIiIiMRT8khEREREksMMug2Fbctq3Z0WSWFMv84s0MgjERGRpEpo8sjMzjCz1Wa2xsy+U8v+AWb2ppl9aGZLzOysRMYjIiIiIi1Mr1GwbTnEYrXuHj8wj+WbiyitiDZzYCIiIlIlYckjM4sADwFnAiOA6WY2osZh3wOecffjgUuBhxMVj4iIiIi0QD1HQnkx7Fpf6+7xA/KojDlL8ouaNy4RERGplsiRR5OANe6+1t3LgTnAuTWOcaBjuNwJ2JLAeERERESkpek5OphvW17r7nEqmi0iIpJ0iUwe9QU2xa3nh9vi3QVcZmb5wMvALQmMR0RERERamh7HgqXA1trrHnXJTmdwt2wWbFDySEREJFmSXTB7OvCku/cDzgJ+Y2YHxWRm15vZfDObX1BQ0OxBioiIiEiCpGdBl6PrLJoNMG5AHgs37MTdmzEwERERqZLI5NFmoH/cer9wW7xrgGcA3P3vQCbQrWZD7v6ou09w9wndu3dPULgiIiIikhQ9R8LWpXXuHj8wj8K95WwoLGnGoERERKRKIpNHHwDHmNlgM0snKIj9Qo1jNgJfADCzYwmSRxpaJCIiItKe9BoFuzZA6e5ad48P6x7p0TUREZHkSFjyyN0rgX8D/gKsJHir2nIz+4GZnRMe9u/AdWa2GJgNzHSNRxYRERFpX6qKZm9fUevuY3rkkJuRqqLZIiIiSZKayMbd/WWCQtjx274ft7wCODmRMYiIiIhIC9drVDDfuhQGfO6g3SkpxtgBnTXySEREJEmSXTBbRERERNq7jn0hs3O9RbPHD8xj9bY97CmtaMbAREREBJQ8EhEREZFkM4Oeo2Br/ckjd3h/3WfNGJiIiIiAkkciIiIi0hL0GhXUPIpFa909cVAXenXM5GdvrEElMkVERJqXkkciIiIiknw9R0FFCexcX+vuzLQI3/zSUBZt2sUry7Y2b2wiIiLtnJJHIiIiIpJ88UWz63Dh+H4M7ZnDva+uorwy1kyBiYiIiJJHIiIiIpJ83Y8FS6m3aHYkxbj9zGNZX1jC7Pc3NmNwIiIi7ZuSRyIiIiKSfGmZ0PWYeotmA0wZ1p0Tj+rKg3M/1pvXREREmomSRyIiIiLSMvQaBduW13uImXH7WcMp3FvOo/PWNlNgIiIi7ZuSRyIiIiLSMvQcBUUbYd+ueg8b068z5xzXh8feXsu23aXNFJyIiEj7peSRiIiIiLQMvUYH80OMPgK49cvDiMacB/76UYKDEhERESWPRERERKRl6DkymNdTNLtK/y5ZXP65QTwzfxMfb9uT4MBERETaNyWPRERERKRlyO0NHbrA1qUNOvyWzw8hOyOV//fqqgQHJiIi0r4peSQiIiIiLYNZg4pmV8nLTudfpwzh9ZXb+cfawgQHJyIi0n4peSQiIiIiLUfP0bB9JcSiDTr8qpMH0btTJne/vBJ3T3BwIiIi7ZOSRyIiIiLScvQaBZX7oPCTBh2emRbhm18ayuL8Il5a+mmCgxMREWmflDwSERERkZajumh2w+oeAVwwrh/De+Vy319WU14ZS1BgIiIi7ZeSRyIiIiLScnQfDimpsPXQb1yrEkkxvnPmcDYUlvC7f25IYHAiIiLtk5JHIiIiIm2Imf3KzLabWa3ZFzO71cwWhdMyM4uaWZfmjrNOqRnQbWiDi2ZXOW1od04e0pUH31jD7tKKBAUnIiLSPil5JCIiItK2PAmcUddOd7/P3ce6+1jgduBv7v5ZcwXXID1HwbaGjzwCMDNuP/NYPttbzv/+rWH1kkRERKRhlDwSERERaUPcfR7Q0GTQdGB2AsNpnF6jYPdmKDm8nNaovp04d2wfHn9nHVuLShMUnIiISPuj5JGIiIhIO2RmWQQjlJ5LdiwHqS6afXijjwC+dfowYjF44K8fNXFQIiIi7ZeSRyIiIiLt01eAd+t7ZM3Mrjez+WY2v6CgoPki6zk6mB9m3SOA/l2yuOLEgTyzYBNvrNrWxIGJiIi0T0oeiYiIiLRPl3KIR9bc/VF3n+DuE7p3795MYQG5PSG7+2G9cS3eN08fysg+Hbnldx+yauvuJg5ORESk/VHySERERKSdMbNOwGnAn5IdS516joJtSxt1alZ6Kr+8YiI5malc8+R8CvaUNXFwIiIi7YuSRyIiIiJtiJnNBv4ODDOzfDO7xsxuNLMb4w47H3jN3fcmJ8oG6DkStq+CaGWjTu/VKZNfXjGRwr1lXP+b+ZRWRJs4QBERkfZDySMRERGRNsTdp7t7b3dPc/d+7v64uz/i7o/EHfOku1+azDgPqddoiJZB4ceNbmJ0v0789JKxfLhxF9/+wxLcvQkDFBERaT+UPBIRERGRlqfnqGDeiKLZ8c4Y1ZtbvzyMFxZv4cG5a5ogMBERkfZHySMRERERaXm6DYWUNNjauLpH8f51ytFcMK4vD7z+ES8u3tIEwYmIiLQvSh6JiIiISMuTmg7dh8O2xr1xLZ6ZcfcFo5kwMI9vPbuYRZt2Nfd0Z2oAACAASURBVEGAIiIi7YeSRyIiIiLSMvUcCVuPPHkEkJEa4X8vH0+Pjhlc++v5bN61r0naFRERaQ+UPBIRERGRlqnXKCjeCnt3NElzXXMy+NWVEymriHLNkx9QXNa4N7mJiIi0N0oeiYiIiEjLVF00u2lGHwEc0zOXn88Yx0fb9vD1OR8SjekNbCIiIoei5JGIiIiItEy9RgfzJnp0rcppQ7tz51dG8vrK7fy/V1c1adsiIiJtUWqyAxARERERqVV2N8jp1aQjj6pcedIgPiko5tF5azmqWzaXThrQ5NcQERFpKzTySERERERarsYUzd61EeY/AV7/I2nfP3sEk4d257v/t5RXl209giBFRETaNiWPRERERKTl6jUKClZBtKJhx5cWwW8vhD9/HXZ8XO+hqZEUfjFjHGP6dWbW7A955+OmKcwtIiLS1ih5JCIiIiItV8/REKuAHR8d+thYFJ67DgrXBOvr5x3ylOyMVJ68aiJHdc/m+t/MZ8GGnUcYsIiISNuj5JGIiIiItFy9wjeuNeTRtTd+BB//Bc68Fzr2g3WHTh4BdM5K56lrJtE9N4OrnniflZ/uPoKARURE2h4lj0RERESk5ep6DETSYdvS+o9b9hy88xMYdyVMvBYGT4Z1b0Ms1qDL9MjN5LfXnEBWeiqXP/4+63bsbYLgRURE2gYlj0RERESk5YqkQvfh9Y882rIInr8Z+n8OzrofzILk0b7PYPuKBl+qf5csfnvtJGLuXPbLf/Jp0b4m+AAiIiKtn5JHIiIiItKy9RoN25bXvq+4AObMgKyucMlvIDU92D741GDewEfXqgzpkctTV09i974KLvvlPyksLjuCwEVERNoGJY9EREREpGXrOQr2bofi7QduryyHZy6Hkh1w6dOQ02P/vk79oMtRh508AhjVtxOPz5xI/s59XPnE++wubeCb3kRERNooJY9EREREpGWrLpodV/fIHV65FTb+Hc59CPqMPfi8wZNhw7sQrTzsS04a3IVHLh/Pqk/3cO2T89lXHm1k8CIiIq2fkkciIiIi0rL1DJNH2+LqHs1/HBY8Cad8A0ZfVPt5gydD2W7YurhRl506rAc/vXQsH2z4jJueXkB5ZcOKb4uIiLQ1CU0emdkZZrbazNaY2XfqOOarZrbCzJab2e8SGY+IiIiItEJZXSC3z/6i2evfgVdug2O+DJ+/o+7zBjWu7lG8s8f04e7zR/PW6gK+8cwiojFvdFsiIiKtVcKSR2YWAR4CzgRGANPNbESNY44BbgdOdveRwNcTFY+IiIhIa2Jmt5hZXrLjaDF6jQqKZu/cAM9cEdQzuvAxSInUfU5OD+h+7BEljwAunTSA/zjrWF5a8in/8X9LcVcCSURE2pdEjjyaBKxx97XuXg7MAc6tccx1wEPuvhPA3WtUQRQRERFpt3oCH5jZM+Fobkt2QEnVcxTsWA1z/iWoYXTpbMjsdOjzBk+Gjf8IimsfgesmH8Utnx/CnA828V8vr1QCSURE2pVEJo/6Apvi1vPDbfGGAkPN7F0z+4eZnZHAeERERERaDXf/HnAM8DgwE/jYzP7LzI5OamDJ0msUxCph+wq46FfQbUjDzhs8GSpKYPOCIw7hm18aypUnDuSxt9fx0Jtrjrg9ERGR1iLZBbNTCTpFU4DpwGNm1rnmQWZ2vZnNN7P5BQUFzRyiiIiISHJ4MLxlazhVAnnAH8zs3qQGlgx9J0BKKnzph3DMFxt+3qCTATviR9cAzIw7vzKSC47vy/2vfcST76474jZFRERag9QEtr0Z6B+33i/cFi8f+Ke7VwDrzOwjgmTSB/EHufujwKMAEyZM0BhhERERafPM7GvAFcAO4JfAre5eYWYpwMfAt5MZX7PLGwjf2Qjp2Yd3Xoc86D0G1r8N3HbEYaSkGPdeNIbiskruenEFuZlpXDi+3xG3KyIi0pIlcuTRB8AxZjbYzNKBS4EXahzzPMGoI8ysG8FjbGsTGJOIiIhIa9EFuMDdv+zuz4ZftuHuMeDs5IaWJIebOKoyeDJs+idU7GuSMFIjKTw4/XhOHtKVW/+wmFeXbW2SdkVERFqqhCWP3L0S+DfgL8BK4Bl3X25mPzCzc8LD/gIUmtkK4E2Cb9QKExWTiIiISGvh7ncCXc1sVvjmtXFx+1YmMbTWZ9BkiJYHCaQmkpkW4dHLJ3Bc/87Mmv0hb3+s0goiItJ2JbTmkbu/7O5D3f1od/9xuO377v5CuOzu/k13H+Huo919TiLjEREREWktzOwO4NdAV6Ab8ISZfS+5UbVSA08EizRJ3aN42RmpPDlzEkd1z+b6pxawYMPOJm1fRESkpUh2wWwRERERqd1lwER3vzMchfQ54PIkx9Q6ZeRC3/Gw7u0mb7pTVhpPXTOJnh0zuOqJ91mxZXeTX0NERCTZlDwSERERaZm2AJlx6xkc/PIRaajBk2HzAijb0+RN98jN5LfXnkB2RipX/OqfrC0obvJriIiIJJOSRyIiIiItUxGw3MyeNLMngGXALjN70MweTHJsrc/gU8GjsOHvCWm+X14Wv7nmBGIOl/3yn2ze1TTFuUVERFoCJY9EREREWqb/A75L8FKRt4D/AP4ELAgnORz9T4BIOqxv2rpH8Yb0yOGpqyexp7SSy3/5TwqLyxJ2LRERkeZ0yOSRmX3FzJRkEhEREWlG7v5rYDb7k0W/c/dfV03Jja4VSusQJJCauGh2TaP6duJXV01k8659XPPr+ewrjyb0eiIiIs2hIUmhS4CPzexeMxue6IBEREREBMxsCvAx8BDwMPCRmU1OalCt3aBT4dMlUPJZQi8zcVAX/ufSsSzO38XX5nxINOYJvZ6IiEiiHTJ55O6XAccDnwBPmtnfzex6M8tNeHQiIiIi7dd/A6e7+2nuPhn4MvBAkmNq3QZPBhw2vJvwS50xqjd3TBvBayu28cM/r8BdCSQREWm9GvQ4mrvvBv4AzAF6A+cDC83slgTGJiIiItKepbn76qoVd/8ISEtiPK1f3/GQlgXr3m6Wy119ymCuOWUwT763nsffWdcs1xQREUmE1EMdYGbnAFcBQ4CngEnuvt3MsoAVwM8SG6KIiIhIu7TAzH4J/DZcnwHMT2I8rV9qOgw4MeF1j+L9x1nHsmXXPn700kp6d+rAtDG9m+3aIiIiTaUhI48uBB5w99Hufp+7bwdw9xLgmoRGJyIiItJ+3UjwRd2scFoB3JTUiNqCwadCwUoo3t4sl0tJMR64ZCzjB+bxjWcW8cH6xNZbEhERSYSGJI/uAt6vWjGzDmY2CMDd5yYkKhEREZF2zMwiwGJ3/4m7XxBOD7i73v1+pAaHNcfXN8+jawCZaRF+ecUE+nbuwHVPzeeTguJmu7aIiEhTaEjy6FkgFrceDbeJiIiISAK4exRYbWYDkh1Lm9PrOMjo1KyPrgHkZafz5FUTiZgx84n3KdijPKCIiLQeDUkepbp7edVKuJyeuJBEREREBMgDlpvZXDN7oWpKdlCtXiQVBp7U7MkjgIFds3l85kQK9pRx7a8/oKS8stljEBERaYyGJI8KwqLZAJjZucCOxIUkIiIiIsAdwNnAD4D/jpvkSA2eDJ+thaL8Zr/02P6d+dn0cSzdXMSs2R8SjXmzxyAiInK4GpI8uhH4rpltNLNNwG3ADYkNS0RERKTdO8vd/xY/AWclO6g2oaru0brmq3sU70sjenLXOSN5feV27nphOe5KIImISMt2yOSRu3/i7p8DRgDHuvtJ7r4m8aGJiIiItGtfqmXbmc0eRVvUYwR06JKUR9eqXHHiIG6YfBS/+ccGHnpzjRJIIiLSoqU25CAzmwaMBDLNDAB3/0EC4xIRERFpl8zsJuBfgaPMbEncrlzgveRE1cakpMDgU4PkkTuE/dvmdtsZw/m0qJT7X/uIN1Zt5/tfGcnY/p2TEouIiEh9DjnyyMweAS4BbgEMuBgYmOC4RERERNqr3wFfAV4I51XTeHefkczA2pTBk2F3Puxcl7QQUlKMn14ylnsvGsOmnfs476F3+ebvF7G1qDRpMYmIiNSmITWPTnL3K4Cd7v6fwInA0MSGJSIiItI+uXuRu6939+lAPlABOJBjZgOSG10bMvi0YJ7ER9cgSCB9dUJ/3vzWFP51ytH8eemnTL3/LR6c+zGlFdGkxiYiIlKlIcmjqq8+SsysD0EHpnfiQhIRERERM/s3YBvwV+ClcPpzUoNqS7oOgZxeSU8eVcnJSOXbZwxn7jdPY8qw7vzkrx/x+fvf4oXFW1QPSUREkq4hyaMXzawzcB+wEFhPMJxaRERERBLn68Awdx/p7qPDaUyyg2ozzIJH19a9HdQ9aiH6d8niF5eNZ871n6NzVjqzZn/IRY/8ncWbdiU7NBERacfqTR6ZWQow1913uftzBLWOhrv795slOhEREZH2axNQdLgnmdmvzGy7mS2r55gpZrbIzJab2d+OKMrWbPBk2LsdClYnO5KDfO6orrx4yyn8vwtHs6FwL+c+9C7//sxitu9WPSQREWl+9b5tzd1jZvYQcHy4XgaUNUdgIiIiIu3cWuAtM3uJuP6Xu//kEOc9CfwceKq2neGI8oeBM9x9o5n1aJpwW6HBpwbzdfOgx/DkxlKLSIpxycQBnDW6Nz9/cw1PvLOet1Zv52fTj+ekId2SHZ6IiLQjDXlsba6ZXWiWpHeYioiIiLRPGwnqHaUDuXFTvdx9HvBZPYf8C/BHd98YHr/9yENtpfIGQecBsOavyY6kXrmZadx+5rG8/LVTyMtO57LH/8nDb61RLSQREWk29Y48Ct0AfBOoNLNSwAB3944JjUxERESkHQvfcnsAM2tI3+1QhgJpZvYWQTLqf9y91lFK7cJx/wJ/uweWPAtjLk52NPUa0iOX528+mdueW8K9r67mw427+O+vHkfHzLRkhyYiIm3cIUceuXuuu6e4e7q7dwzXlTgSERERSQAzeydu+Tc1dr/fBJdIBcYD04AvA3eY2dA6YrnezOab2fyCgoImuHQLNPlWGHASvPg1KPgo2dEcUk5GKj+ffjx3nD2CN1dt55yfvcOqrbuTHZaIiLRxh0wemdnk2qbmCE5ERESkHcqOWx5VY19TlBHIB/7i7nvdfQcwDziutgPd/VF3n+DuE7p3794El26BIqlw0eOQ1gGeuQLKS5Id0SGZGdecMpjZ13+OveVRznvoXZ7/cHOywxIRkTasITWPbo2b7gBeBO5KYEwiIiItWywKZcVQ8hmU74VYLNkRSdvidSzXtt4YfwJOMbNUM8sCTgBWNkG7rVfHPnDBo1CwCl7+VrKjabCJg7rw0qxTGNOvM1///SK+/6dllFfq7yMREWl6h3xu3t2/Er9uZv2BnyYsIhGRRIpFoSg/WE7LCr5pTusAKZGGnV9ZBqVFwbRvV7i8C8qLocvR0GcsZByynu2Ri0Vh7w4o3gp7tkFZ+MiCO+D757Vti0UhVgkeC+axytq3uQf3xSJgKZCSErccOXDZPTg3fqLmNg+OT82ASEYwT82ASHrccjhPiQTJmbLdULo7uM9l4bx0N5QV7V+uLKvlWuH14uPCISUtGGUQSQ+Xq6Z0SAm3R9KC+1FRAhX7wqnkwHm0lhePRtIhtQOkZUJqZvDnqnqeEVzPjOqBI1XLB8zD7bEYeDT8eUTjlmtsh+CeVk924Jy49ep2vEabNdpPidT9M4qkB5+pavm024LPK02ts5mdT/AlX2czuyDcbkCnQ51sZrOBKUA3M8sH7gTSANz9EXdfaWavAkuAGPBLd1/W9B+jlRnyheARtnn3wsCT4PjLkh1Rg/TIzeTpa0/g3ldX8djb61i6uYiHZ4yjd6cOyQ5NRETaEDvctzSEb11b7u4jEhNS/SZMmODz589PxqVFpDWJxaBoU/At8vaVwVSwMqhnUbnv4OMjGfsTSWkd9ieWYH+yqLQIKksPcWGD7sOh33joG049RgQJiYbGXbIDdm+BPZ+G07YwSRROxdugeHvwC3+iWGR/wqFJBjo0kfQcyOwEGR0hs2MwT8uskUCJT5rEJVUgSIpFKyBWEcyjFRAtD7eX79+WEolLLmYd/OciLSu4biQ9SF5VlgZJpfrmVQk54IBkntdcr0rapeyfWyRuOW471EjcVbVRM4kW25/wq62d+O2xyuAzRcuDuCvLg2RZbdtuz9///0kTMrMF7j6hyRtuJczsifr2u/tVzRVLvHbRB4tF4alzIX8+XDcXeo5MdkSH5eWln3Lrs4vJTIvws+nHc9KQbskOSUREWpH6+mCHTB6Z2c/Y/5tDCjAWWO/uSfk6pl10XEQkEIvBpx9Cyc46RklE9/+CHIvCvp1Bgmj7SihYHYwGqpLbB3oMh+7HQvehwSiQ+kaWVC3jQbIis3M477R/vUPcttRM2PFR8AvH5gXBtC98U3ZqB+h9XJhMGge5vYIk0O4tYZJoC+yuShRtDRIbNWV3h5xekNsznIdTTk/I7R0kUuoaxRIs7N+XkhokCqrmFjlwW3yyBfYnH6rvd/Tge3/AqJeay3EJHY/GJSHCpEvVcvW2siCBkZGzP0lUlTBq6AgxadXae/KopWo3fbA92+B/Tw3+zrn+zeYZTdqE1mwv5sbfLmBtQTH/OmUIt3xhCBmp+rtTREQO7UiTR1fGrVYSJI7ebcL4Dku76biItGfbVsDSZ2DpH4LRQ4cju8f+JFGPcOo+DDrkJSbWurjDzvVhImlhMP900cEjl9JzguRPx95BgqvmPLcX5PRo+MglkTZAyaOWqV31wda9DU+dA6MuhAseOzCh3grsLavk+39aznML8xnWM5f7Lh7DmH6dkx2WiIi0cEeaPMoGSt2D5yPMLAJkuHtSXkXRrjouIu1JUX6QLFr6LGxbFoyGGfIFGH0x5A3a/xhVzVo7Fglr8aQE3xJndUn2J6lbtAK2rwiKLOf2Dgq0ZnZMdlQiLY6SRy1Tu+uDzbsP3vgRnP0ATLg62dE0yhurtnH7H5eyo7icG087illfOEajkEREpE719cEOWTAbmAt8Eah6/qMD8BpwUtOEJyLNrmIfbHgvGAUTXz/mSB4NikWD9iIZQUHihti3C1b8KUgYrX8HcOg3Ec68D0aeDzlt7LXQkbTg8TUREWn5Tvl32PB3eOU7wWPHrfDv788P78lr3+jCj/68gofe/ITXlm/j/ouP47j+GoUkIiKHpyG/4WW6e3XhEHcvDl/rKiLNpXzv4SVlarP7U/j4L7D6VVj7Vu1Fo6vULEqc1iEokFu5b3+dmprzWOX+8yMZQb2a9HDKyIH07HA5N1jevQU+fi2oc9N1CEy5HUZfBF2PbvxnlCaxq6Sc9YUlRGMx+uVl0T0ng5SU5n9kozIao6yyaopSVhGjPBqjrCJcD7enRyJ0yU6nS3Y6edlprfJb9VjMg89WGaO0IkphcTmFe8soLC5nR3EZhXvLKSwO1/eW81m4LzsjlYFdshjQJYv+XbIY2DVYHtA1+LlZEzxqE405pRVRSiui7KuIUloRq14fPzCvSa4htTOzi4FX3X2PmX0PGAf8yN0XJjm09iElBS54FB45FZ65Em74W/BvYyvTqUMa9118HGeN6c3tzy3l/Iff5YbTjuZrXziGzLTW9/eliIgkR0N+E91rZuOqOipmNh6o57dOkXZs7w7YsigoIlxVsyarS8NrJUQroXANbF8O25YHtX+2L4ddG4OETI/h0HNU8PaXqnl2HW9ScYdPF8NHr8LqV4J6OwCdB8C4K2Do6ZDVrZZXoNfyOvTykuDV3Fnd9r+GPDUjnMctR9KDZFB5cfCa9fLiIPFVtidop2hzsF6+B9KyYcI1MOar0Of4VldPIl405uwprcDMSI+kkJ6aQqQByRZ3p6Q8StG+Cor2VbCrJJjvDtf3lFXSqUMa3XMz6JGbQfdwys1IPeJf2HfuLWd94d5g2lHChsK9rCsM5rtKDizYnR5JoW9eB/qFU9/OHeiXlxWuZ9EjN4PKmFNcVsnessoa8yjFZRUUl0XZW1bJ3vJK9pVH2VsWpaS8kpLy+Hm4XBalpCJKNNa4t7zlZKSGiaR0uoZJpS7Z6XTqkFb9xyz+iW13r173cJ/j4Xz//pg7TjAnXI95kOQqjzoV0RgV0RiV0SARVLVeUelUxGKUh4mw8sqq5WiwHI1REa3/s6amGF1z0umanUHXnHSO6pZNl+x09pRWsPGzEv6xtpD/W7T5gM+VmZYSJJK6ZNOzYwbRMEFVXlkVm8ddf//2+ORQaZiwq8vKH5xBh3T98plAd7j7s2Z2CsEo8PuAXwAnJDesdiS7G1z8BDxxFvzp3+CrT7Xaf6+mDuvBa9+czI//vJJfvPUJf12xjfsuGsPxA5q5JqCIiLRKDal5NBGYA2wBDOgFXOLuCxIf3sHa3fP20nKVl8DWJUEh5Ko3bO3acPBxkYyg6HHHvmFCKax1k9s7GIFTsCpIEm1bDjtWB8kXCGr5dDsmeM17jxFBImdbmFQq3ra//ZxeYTJpRJBQSs+BNX+Fj/4SvL0LCx4FG3YGDD0zKCDdSju+TcXdqYx59S/y1b/EVx440qW8MkZJeZTP9pazq6ScnSUV7CwpZ1dJxQHbdpdWUPOv0hSD9NQU0iIpZITzqvVYzKsTRpWNSJBkpqWECaVMuudk0KNjBlnpqdW//FclBOITBVXzkvIo+Tv3UbRvf4LIDPp06sCgblkM6prNoK7ZDOyaRVokhfxd+8jfWUL+zn3k79zH5p372FFcdkA8Zhz0+euSHkkhKyNCdnoqHdIjZKdHwnlq9TwrI0KHtAiZaREyUoP7l1G9HM7TguX01BTKK2PBSJy95ezcW37A/LO45bLKupMg9TGDFDOMYE7wHylmpBikhT/XtBTbvxxJIT1ipEZSSItYuB7EXZVgTE/d/xmqtmWkppCZFqFrdjpdc4JEUbfsDDp2OHTCsKwy+Nlu/KyETZ+VsKGwhI2flbCxsISC4rID4tj/59Gql6u2Z6YFMVRNwc8ihQ7pETJTI2SmR8hMDdZPPKorqZGURt3X+u+5ah4BmNmH7n68md0NLHX331VtS0Y87boP9u7/wF+/D2feCyfckOxojtjfPirgO88tYdvuUq6bfBTf+OJQjUISEZEjK5gdNpAGDAtXV7t7Le+Rbh7tuuMiyeEejJrZvXn/W7M2zw8SPkEdeejUP3gFe9/xwRRJD1/B/mlwXtVr2Ku21XzjVm6fIPnTY0SYCBoJ3YYGI3pqU1wQNzppeVBgevsqiIa/1KfnwNGfh2FnwjGn1z06qQUrrYiytmAvnxQUU1JeSTQGUXei0RhRh2gsFmyrmnswimJfeSV740ezlEXZGz/CJVxvzKCWrPQIeVnpdM5KIy8rGNmSl5VG56xgVAtwULKmrMZ6eTSGmdGpQ1r11DluuWPVclYaOemp7C6toGBPGdv3lFEQTtv3lB64rbiMkrJodUIiPZJCWqpVJwMyUlMOSGT1zetQnSQa1C2LfnlZh/VLw77yKJvjkkrbdpeSkZpCdkYqOeGUHU7BcqR6W1oCEg0N4e4HJY+CPJDFLVdtD7aaoUeykkTJo4CZ/RnYDHyJ4JG1fcD77p6U4jvtug8Wi8Gc6bBmLsx8CQa0/sFfu0sruPvllcx+fxNHd8/m4RnjGdYrN9lhiYhIEh3p29ZuBp52913heh4w3d0fbvJIG6Bdd1yk6e1YA9uWBo+blRTun5fsgL2F4XIhxOLypRmdDkwU9R0PuT0bfk132LczSCKVFQeji5riDWHRSvjskyDevuPrTjy1MGWVQZLoo217+HhbcTDfXsyGwr2HneBJixhZ6alkp0fIykg9YFRL/HpWOIJi/yiQSHWCJaPGiJD4hJG+lRVpHkoeBcIak2cQjDr62Mx6A6Pd/bVkxNPu+2Aln8Fjnw/6Cv/yexh0crIjahLzPirg359dzN6ySu69aAxnj+mT7JBERCRJjjR5tMjdx9bYpiHT0rrt3gJv/hgW/S6oT1Qls1NQ1ye7WzjvGsyzugaPnvUeC12OCopoymErKa9k8aYiFm7cydL8Ij7a/v/Zu+/wqMq0j+PfZyaZ1EnvjRBIo4USegvYEFBQLCBYULHrqmt33eK7u5bVXbEvdl0EFMVKsVClSegtCSUhJAHSe53Mef84IXRSSDJJuD/Xda7JnDlzzj0LKye/eZ77KeFQXnl9bxujQdHF25koPzOR/q5E+puJ9HPFzckeo1IYDadtJ+0zyCgRIToNCY90SqluQIamaVVKqQSgD/Dp8S/02prcg6HfP3w6Se9FeONciLy0ba9vtR4fFtmipz1WXMl9c7ew+VABd4+K4PEroltlSqoQQoj27Xz3YI1pmG1USimtLmVSShkBU0sWKESbqSrR+xase1OfcjbkPoibBi6++ugfo72tK+w0NE3jcH4Fm9Pz2XKokC3pBSQdLakPisK9nYnyNzO+VyCR/q5E+ZuJ8HXpkCtlCSFEK/kKiFdKdQfmAN8CnwPjbVrVxcwtCGYugc+ugXlTYcr70HNy21zbaoUPL9entU9u2QkA/m6OzJs1hOd/2M1/Vx9kV1YRb0zrj5eL3PILIYTQNSY8WgosUEr9t+753cCS1itJiFZQWwObP4aVL+pT0npNgUv+DJ7htq6sXdE0jYLyGrIKK8gsrCCrsIIjRZUUlFXXNyh2PMvj8cbGdgYD+7JL2ZJewNb0AnJL9ebfLiYjfcM8uC+hG/3DPOkX5oGHs9yQCiFEA6yaplmUUtcCb2ia9oZSaquti7roufjArd/D5zfAwpn6KqL9prf+dfd8Axmb9FVdL3u+xfsZmuwM/H1yb/qEePCnb3Zx1Ru/8e6MAfQOcW/R6wghhOiYGhMePQncBdxT93wH+oprQrR/mgZJP8Ivf4W8fdBlOFz+hd4TqJOpqbWSUVDB0aJKLFYrFqtGba2+qlitVdObTVv1ZcRrrRo1Vo280iqyCivIKqzUH4sqqKw5tamwg50BLxcT1RZ91cNxLwAAIABJREFU+e4qi7XBFcK6+rgwKsqX/mGe9A/zJDrA3Kil64UQQpyiRik1DbgFuKpunwyRbQ+cPODmRTD/Jvj2Pj1AGnxX612v1gIr/qkvsFGSBdvnw7AHWuVSN8SHEhNg5p7PNjPl3XX885reXDcgpFWuJYQQouNoMDzSNM2qlNoIdANuAHzQh1EL0b5lJMJPz0H6On2I97T5EDWuQy9Tb6kLiNLyykjLLSMtr5zU3DLS8srIKKionxLWFH5mB4I8nIgNdGNsjB9BHk4EeTgR7OFEkIcjXi6mM3oJWepWETseJh1/rLJYCfV0wtu1YzTrFkKIdm4m+pd3/9A0LVUp1RX4zMY1ieNMLjBtASy8HZY8DtUlMPKPrXOtnV/qX4Ld8Bmsex22fApD72+1e5o+IR58/+AIHpy3lce+3M6OjEL+NKEHJjvpgySEEBerc4ZHSqkoYFrdlgssANA0bUzblCY6PUsV7FyoD8O21oLBDgzGus0OlPEs+wxn2ZT+iDqxLzcZ9n4PLn4w8T/Q7xYwNmagnW1YrRoF5dXkllaTU1JFbqm+HV+GPaekioyCCg7nl58y6sfFZCTcx4Vewe5M7BNIuLcLwR5OmOwMpzSWtjMY6h5P3qdwd7ZvVo8hO6MBO6O+NLsQQojWoWnaHqXUY0CUUqoXkKxp2ku2rkucxN4RbvgEvrkPfn0eKovh0r+2bKhjqYaVL0BgHMRepa/Y+v1DcPh3CBvcctc5jberA5/ePoiXlyUzZ/VB9mQV8/b0/vi5ObbaNYUQQrRf5/vNLwlYA0zUNG0/gFLqkaacXCk1DpgNGIH3NU178RzHTQEWAgM1TbvIl/G4CJTnQ+IH8Pt7UHoMPLvqzaqttXWbRW9mbbWcus9qqVsZTdMfteOPp/9s1b8NHP0kDHsQHMw2+Zi1Vo38sur6ICi3tIrcEv15TmkVuaXV5NYFRXll1WcdNWQyGvBxNeFjdiA20MyVvQII93Yh3MeFcB9nfF0dZIUxIYTopOpWWPsESAMUEKqUulXTtNW2rEucxmgP1/xXv/dY+xpUl8KV/2q5lVm3/Q8KD8GEV/VQqte1sPRp2Pppq4ZHoH9Z9Mz4WHoHu/PEwh1MfOM33pnRnwFdvFr1ukIIIdqf84VH1wJTgRVKqaXAfPQbl0apW5XtLeAyIAPYpJT6TtO0PacdZwb+AGxsYu2io8k7ABvehq1zwVIB3cbC5Hf0xw4SgGiaRkmVheziU0cFZZdU6s/rttzSKvLLqjnbLDKTnQFfVwd8XE0EujvSO9gdX7NDfUjk4+pQ99wBN0c7CYeEEOLi9SpwuaZpyVA/Knwe0Pka93V0BoM+0tnBrE8rqyqFSW9d+KjnmkpY9S8IHQzdL9X3OZj1AGnXV3DFC+DoduH1N+CquCCi/M3c9Vki0+Zs5IVrezNF+iAJIcRF5Zz/omma9g3wjVLKBZgEPAz4KaXeARZpmvZTA+ceBOzXNO0ggFJqft159px23P8BLwGPN+8jiFZRWwMlR6Aoo247DEWZUJYDHmF6DyGfKPCN1kcNnYumQfp6WPcmJC/Wv53rfYM+T9+/R9t9nnMoqtBXFissr6GoooaiimqKKmooLK+hsKJuX91rBeX6lLIqi/WM85iMBj3wMTsQ4ulEvzAPfFwd6reTwyGzgwRCQgghGsX+eHAEoGlailJKGma3V0rpq6A5uMGKv+sjkK77COwuYHXRzR/pDbKv/e+pX7T1vxW2fga7v4YBt11w6Y0RHWDmu/tHcO/czfzxy+2k5pbx6GVRGGRBDCGEuCg0pmF2GfA58LlSyhO4Hn0FtobCo2Dg8EnPM4BTxtYqpfoDoZqm/aiUOmd4pJS6C33FN8LCwhoqWTSGtVYPhPIP6lvBoRNBUXGmHhxpp4UkTl7g7A37fgJL5Yn9zj51QVIU+ETXBUuR+nKy69+ErK3g5AmjHoOBs8Ds37af9SSappF8rITlSdmsSMpm86GCs44OsjMoPJztcXOyx8PJHl+zA5F+rviaHU5sdaGQn9kRNycJhIQQQrS4zUqp94H/1T2fDsj0/vZMKRj9ODi4wtKnYMkTcNVrzTtXdRmseRW6jtK3k4XEg28MbPmszcIjAHdnez65fRDPfbOLN1fs52BuKa9e3xcnU9P7JwohhOhYmjSWVtO0AmBO3XZBlFIG4N/AbY24bv014+Pjm76c1MWqtgYK0yE/9URIlH/gRFhkrTlxrNEE7iH6FpFw4me3YHAPBfdgfS4/gNUKRemQkwK5KXpz6tx9sOc7qMg/tQavbvoc/bibwOTcVp/8FOXVFtbtz2N5cjYrk7LJKtKDrx6BbtyX0J0eQW54ONnj7myPh7MJdyd7XExGCYOEEELY2j3A/cBDdc/XAG/brhzRaEPuhZKjeg+kgF4w8M6mn2Pjf/UR32M/P/M1paD/LbDsGTi2G/x7XnjNjWRvNPDCtb3p5uvKP5fsJbNgPe/dEi+NtIUQopNrzaWSMoHQk56H1O07zgz0AlbW/ZIeAHynlLpammY3Q02FfvOQtRWObIcj2yB7r95k+jiTK3h11W8wYq8Cr4gTm2tA4xs7GgzgGa5vUZef+lpZrh4o5SSDWxB0v6zlGkY2Uk2tlcyCClal5LA8KZv1B/OotlhxNhkZ0d2Hhy6JJCHajwB3uckRQgjRPtX1jtyuaVoM+pdtoqO55M/6vdiSJ/WR2V1HNv69lUWwdjZEXgGhg85+TJ+p8PNf9NFHV551TZpWo5Ri1qgIwn1c+MP8rUx+ay3v3zqQHkGt339JCCGEbbRmeLQJiFRKdUUPjaYCNx1/UdO0IsDn+HOl1ErgMQmOGqG6DI7u0gOiI9shaxvkJOkrlIE+vSyoLwy7VJ9CdjwgcvFt/cbULj761mVYi51S0zQO5ZWzK6uIo0WVFFXUUFxRQ3GlheK6vkTFlTUUV1gorqyhvLq2/r1dfVyYMbgLY2J8GdTVq1nL0gshhBBtTdO0WqVUslIqTNO0dFvXI5rBYIQp78H7l8IXt8BdK/Qv3hpj/dtQWQhjnjn3MS7eEDsRdsyHy/4Gdg4tUnZTXNbDny/vGcodHydy3bvreH1qPy7tYbv2BEIIIVpPq4VHmqZZlFIPAMsAI/Chpmm7lVLPA4mapn3XWtfutKrL4NsHYM83J/oRufhCYF+IGQ+BcfrP7iEdZvWy0x0PinZmFulbRhG7soooqTwxgkopMDvY4e5sj5ujvkX4uOLmZIeboz3uTvZ4uZoY1s2Hrj4uNvw0QgghxAXxBHYrpX4Hyo7v1DTtatuVJJrE0R2mzYf3xsC8m+COn/R+SOdTng/r34LYq/UvA8+n382wexEk/QC9prRc3U3QM8idbx8YzqxPE5n1WSLPjo/ljhFdZfq/EEJ0Mq058ghN0xYDi0/b9+dzHJvQmrV0eCVH4fMb9ZFGQ+6D8BH6DYU5sEMGRRXVtfVL3GcWVrA7q/iMoMhkNBATaOaquCB6B7vTO9idUC9nzA52srKHEEKIi8Fzti5AtADvbvqqa3Ovg0V3ww2fnX9K/9rX9JXaxjzb8LkjxoB7GGz51GbhEYC/myML7hrKo19s4+8/7uVAThnPT+qJvbFtWxcIIYRoPa0aHokWcmw3zL1Bb0Y9bR5EX2nris6rtMrC3iPFHM4vJ7ukiuziKnJKq8guriSntIqc4ipKqiynvMdkZyA2wMzVdUFRr2B3ovzNmOzkpkMIIcTFRSnVHfDXNG3VaftHAEdsU5W4IN0vgcv/rje4XvUSjHn67MeVHIONc6DPDeAX0/B5DQboNwNW/hMK0ho/La4VOJmMvHVTf179OZm3VhzgUF4Zr93YVxppCyFEJyHhUXu3/xf44jZ9iPPMJQ0PX25j+WXV7M4qYndWMbsyi9iTVUxqXhnaSWviuZiM9Uvaxwa4MSrSAT83fal7PzdH/N0c6ObrKt9OCSGEELrXgLOlC0V1r13VtuWIFjHkPv0LwVUvgn8P6DHpzGN++zfUVsPoJxt/3n7TYeULsPV/MPZPLVdvMxgMiseviCHCx5Wnvt7BoH/+Sq9gNxKi/EiI9qVvqAd2cr8nhBAdkoRH7dmmD2Dx4+DXA25aAO7BNi2nqLyGxEP57MosZldWEbszi+qXvQcI9nCiZ5Abk/sF0zPIjQhfV/zMDrg4yF8zIYQQogn8NU3befpOTdN2KqXC274c0SKUgon/0VelXXSPvphJQO8TrxdlQOKHehjk3a3x53UP0Uc2bZ0LCU/rjbptbMqAEOJCPVi66wgrk3N4e+V+3lyxHzdHO0ZG+jI62peEKF8ZlSSEEB2I/FbfHlmt8PNzsP5NiLwcrvsQHMxtXkZJZQ2b0vJZtz+P9Qfz2HOkGE3T7326+rgQH+5FzyA3egW70yPQDU8XU5vXKIQQQnRCHud5zanNqhAtz84BbvwfzKlroH3XCn2VWoBVL+uPo55o+nn736Kv6Lb/V4i6vOXqvQDd/Vx5YGwkD4yNpKi8ht/257IyOZtVKTn8uFOffdkj0I3R0b6MifZjYLinNNkWQoh2TMKj9qa6HL6epa+aMeguuOIFMLbNH1N5tYVNaQWsP6CHRbsyi6i1apiMBvqFefCHSyIZEuFN72B3GU0khBBCtJ5EpdQsTdPeO3mnUupOYLONahItxRwAU/8HH42HL26FW76BwnR92tnAO8EjtOnnjLoSnH1gyyftJjw6mbuzPRP6BDKhTyCaprHnSDErk3NYlZLDnNUHeWflAQZ39eL5Sb2IDmj7L0yFEEI0TBKA1rTkKdj9tT4kOTAOAvroj57hZ18hreQYzJsKWVth3Esw5J5WLa+oooYt6QUkpuWz4WA+2w8XYrFq2BkUfUM9uC+hG0MjvOnfxRNHe9sPgRZCCCEuEg8Di5RS0zkRFsUDJuAam1UlWk7wALj6Tfj6TljyJFSXgdEEIx9t3vnsTNB3Gmx4B0qzwdWvZettQUopega50zPInfvHdKe4soZvt2by6s8pjH99DbcNC+fhSyMxO9rbulQhhBAnkfCotRxaDxvfgZBBeih0cDZY61YYc3Q/ESQd32qrYd40KM+DqZ9DzPgWLymzsILEtHw2peWTmFZA8rESNA3sDIpewe7MGhXB0Ahv4sM9cTbJXw0hhBDCFjRNOwYMU0qNAXrV7f5R07TlNixLtLQ+18OxnbB2tv582EP6qKTm6ncLrHsDts+D4X9omRrbgJujPTcPDWdCnyD+tSyJD9em8t32LJ4dH8ukvkEylU0IIdoJpZ28LFYHEB8fryUmJtq6jPOrrYF3R+rfIt2/AUwuUFMJ2XvgyHY4uqPucRfUVp14n2uA3hi7BVZUq7VqJB8tYfOhfDal6aOLjje3dnWwo1+YBwPDvYgP96RvqIeERUIIIdoNpdRmTdPibV2HOFWHuAfraKy1MP8mOLwRHtgMLt4Xdr4ProDyXHgg8eyj3DuA7YcLee7bXezIKGJQVy+en9STmAA3W5clhBAXhfPdg0li0BrWvwU5e2HafD04ArB3hOD++nZcbY2+4saRHfpc937T9RUzmqGiupZthwv1kUWHCth6qICSKn2kk7+bAwPDvbi7LiyKCXDDaOiYNxRCCCGEEJ2GwQhT50FVMTidr096I/W/Bb69D9LXQ5dhF34+G4gL9WDRfcNZsOkwLy9LYsLrv3Hr0HAeviwSN5nKJoQQNiPhUUsrTIdVL0H0BIi+8vzHGu3Bv6e+NVFOSRWbD+nTzzYdKmB3ZhEWqz6KLNrfzFV9g4jv4snAcC9CPJ1kyK8QQgghRHtkMLRMcATQc7LeQ2nLZx02PAIwGhQ3DQ7jyl4BvLwsmY/WpfL9jiyeGR/D5L7Bcl8rhBA2IOFRS1vylP545UstelpN09iZWcTXWzJZlZJDam4ZACY7A31DPLhrVAQDw73oH+aJu7N8KyOEEEIIcdExuUDvKbB9AVz5ot5nswPzdDHxwrW9mTowlD9/u4tHFmxn7oZ07h/bnYQoXwmRhBCiDUl41JKSFkPyj3DZ881bZvUssosrWbQ1k6+2ZJByrBSTnYFRkT5MGxTKgC5e9Ap2w8FOVkITQgghhBDoU9c2fww7F8LAO2xdTYuon8qWeJjZv+xj5kebiPJ35c6REUzqGyT3wkII0QakYXZLqS6DtwaDgxnuXq1PSWumyppaft5zjK+2ZLA6JQerBv3DPJgyIISJfYJwd5KRRUIIITovaZjdPrXbezBxKk2Dd0eAwQ7uXmXralpctcXKDzuymLP6IElHS/AzO3Db8HCmD+oio++FEOICScPstrDqZSg6DDOXNis40jSNLemFfLUlg++3Z1FSaSHI3ZH7Erpzbf9gInxdW6FoIYQQQgjRqSiljz5a8gSkrYXw4bauqEWZ7Axc2z+Ea/oF89v+XOasPsjLS5N5c/l+bhwYyu3DuxLq5WzrMoUQotOR8KglHNsD69+EfjOgy9AmvdVq1fhuexavL9/HwZwynOyNXNkrgCkDQhga4Y1BVkUTQgghhBBN0ft6WPMqfHo1DHsQRj0Bps4VqCilGBnpy8hIX/ZkFfP+moN8tv4Qn6xLY3zvQO4aFUGfkBZqRC6EEEKmrV0wqxU+Hg85SfDAZnDxbtTbNE1jZUoOLy9NZu+RYmID3Zg5PJzxvQNxdZBMTwghxMVLpq21T+3uHkycX1ke/PwcbJsLHl1gwr8h8lJbV9WqjhRV8PHaND7fmE5JlYVLY/14cUoffFwdbF2aEEJ0COe7BzO0dTGdzvbPIX293iS7kcHR1vQCpr23gZkfbaKsysLsqX358cER3BAfKsGREEIIIYS4cC7eMPltuPUHMJpg7hRYeDuUHGv6uTQNMrfA0qdhzb9bvtYWEujuxNPjY1n39FieGBfN6n25jHttDWv25di6NCGE6PBk5NGFKM+HNwaATxTMXAKG82dx+7NLeWVZMkt3H8XH1cSDYyOZNigMk51keEIIIcRxMvKofWpX92CiaSxV8NtrsOYVsHOCS/8CA2Y2eO9KYTrs+AJ2LIDcFH2fwQ4e3w9Onq1f9wVKOlrMg59vZV92KXePiuCPl0fLfbcQQpyHNMxuLb/8BSqLYOK/z/uP79GiSl77JYUvN2fgaGfgkUujuGNkVxllJIQQQgghWp+dAyQ8Cb2uhR8egR8fhe3z4arXwL/nqcdWFMKeb/XA6NBafV/YMLjqfnAL0UcwpSyDuKlt/zmaKCbAje8eGMHff9zDf1cfZP3BPF6f2o9wHxdblyaEEB2OpBfNlb4BtnyqNyE8/R/dOkUVNbyz8gAfrU3FqmncPKQLD4ztLvOuhRBCCCFE2/OJhFu/14OjZc/Af0fB0Adg5KP6ymw7FkDyEqitAu/uMOZP0Od68AzX32+1gjkQ9n7fIcIjACeTkX9c05uRkT48+dVOJry+hv+b3Itr+4fYujQhhOhQJDxqjtoa+OFR/duX0U+d9ZDskkqmzdnAwdwyJvcN5tHLomTZUCGEEEIIYVtKQd9pEHk5/PxnWPsarHsdNCs4e8OA2yDuRgjqrx97MoMBYibA1rlQXd6hVnAb1yuQPiEePDx/G49+sZ01+3J5flJPzI72ti5NCCE6BAmPmmPju5C9G26cCw6uZ7ycU1LFTe9tJKuwkrl3DmZYNx8bFCmEEEIIIcQ5uHjD5Lf0IGnv9xAxBrpfAsYGwpSYibDpfTiwHGIntk2tLSTIw4l5dw3hzeX7mf1rClvSC3h9aj/iQj1sXZoQQrR70jGuqSoKYMULEDVO/+blNDklVUx7bwOZBRV8PHOgBEdCCCGEEKL9Ch8BV74E0eMaDo6OH+/oAUk/tH5trcBoUPzh0kgW3D2UGouVKe+s491VB7BaO9YiQkII0dYkPGqq7CSoKYOBd54xlFcfcaQHRx/NHMjgCG8bFSmEEEIIIUQrMNrrX6ImL9FbOXRQA8O9WPKHUVzWw58XlySR8MpK3l65n5ySKluXJoQQ7ZKER01VkKo/ekWcsju3VA+ODheU8+FtAxkiwZEQQgghhOiMYidCZeGJ1dg6KHdne96e3p+3bupPoLsjLy9NZugLv3Lf3M2s2Zcjo5GEEOIk0vOoqQrSQBnAPbR+1+nB0dBuEhwJIYQQwjaUUh8CE4FsTdN6neX1BOBboO4bMb7WNO35tqtQdHjdLgE7J9j7A0Qk2LqaC6KUYkKfQCb0CWR/dikLNqWzcHMGi3ceJczLmamDQrluQAh+ZkdblyqEEDYlI4+aKj9VX2XNzgRAXmkV09/bSHp+OR/eKj2OhBBCCGFzHwPjGjhmjaZpfes2CY5E05ic9ebaST+C1WrralpMdz9Xnp3Qgw3PXMLsqX0J8tBHIw17YTn3/m8zq1NkNJIQ4uIlI4+aqiAVvMKBuuDo/Y2k5ZXx4W0DGdZdgiMhhBBC2JamaauVUuG2rkN0cjET9abZWVshZICtq2lRDnZGJvUNZlLfYA7klLJg02EWbs5gya6jhHo5MXNYV24YGIqrg/wqJYS4eMjIo6YqSAPPcPLLqpn+/kZSc/XgaLgER0IIIYToOIYqpbYrpZYopXrauhjRAUVdAcoISd/bupJW1c3XlWfGx7L+6bG8Ma0fAW6OPP/DHoa+8CsvLkniaFGlrUsUQog2IeFRU1SVQFkO5a5h3PTeBlJzy/jgVgmOhBBCCNGhbAG6aJoWB7wBfHOuA5VSdymlEpVSiTk5OW1WoOgAnL0gfITe9+gi4GBn5Kq4IL68Zxjf3D+cUVG+zFl9gJEvL+fRL7ax90ixrUsUQohWJeFRUxQcAmD25hpSc8t4/9Z4RkRKcCSEEEKIjkPTtGJN00rrfl4M2CulznpDo2naHE3T4jVNi/f19W3TOkUHEHsV5O2DnGRbV9Km+oZ68NZN/Vn1+BimD+7C0l1HuXL2Gm7+YCOrU3LQNOmLJITofCQ8aooCfVGStflm/m9SL0ZGyk2UEEIIIToWpVSAUkrV/TwI/X4wz7ZViQ4pZoL+uLdzT107l1AvZ/56dU/WP3UJT4yLJvloCbd8+DtXzl7Dws0ZVFs6TzNxIYSQLm9NUZAGQLrmR/8unratRQghhBDiLJRS84AEwEcplQH8BbAH0DTtXeA64F6llAWoAKZqMlRCNIdbEAQP0Btnj3rM1tXYjLuzPfcldOfOERF8tz2L91Yf5LEvt/N/P+xhaIQ3w7t7M6y7DxE+LtTltkII0eFIeNQU+alUGN0oM5gJ83K2dTVCCCGEEGfQNG1aA6+/CbzZRuWIzi5mIvz6NyjKAPcQW1djUyY7A9cNCGFK/2DW7Mvl++1ZrDuQx9LdRwHwd3NgeDcfhnbzZnh3H4I8nGxcsRBCNJ6ER01RkEa2XQChnk6Y7GTGnxBCCCGEuMjFXqWHR0k/wuC7bV1Nu6CUYlSUL6OifNE0jfT8ctbuz2PdgVxWpeTw9dZMAMK9nRnW3Ydh3byJCTDj4WzCw8keO6P8niGEaH8kPGqKglTSrEFE+LrauhIhhBBCCCFszycSfKL1vkcSHp1BKUUXbxe6eLtw0+AwrFaNlOwSPUzan8t327L4fGP6Ke9xc7TDy8WEh7Op7tEeL2cTni4mfF0dGN8nEFcH+TVOCNG25L86jWWtRStMJ8nSmwgfF1tXI4QQQgghRPsQOxF+ew3K88HZy9bVtGsGgyImwI2YADfuGNEVS62VnZlFpOeXU1heQ0F5NQVl1RTU/ZxdUkny0RIKyqspr64F4MO1qXw8cxAB7o42/jRCiIuJhEeNVZSBslo4WOtHH18Jj4QQQgghhAD0vkdrXoXkJdBvuq2r6VDsjAb6hXnSL6zhxXgqa2pZdyCXh+Zt45q31/LRzIHEBLi1QZVCCKEvzSoaoyAV0Fdai/CRaWtCCCGEEEIAENQP3EL0VdeaqrocEj+CqtKWr6uTcbQ3MjbGnwV3D8GqaVz/znrW7c+1dVlCiIuEhEeNVZAGQLrVj24y8kgIIYQQQgidUvrUtQPLobqs8e+rrYEvb4MfHtZHLolG6RnkzqL7hhPo4citH/3O11sybF2SEOIiIOFRY+WnYlF2FJv88DU72LoaIYQQQggh2o+YiWCphP2/NO54qxW+fQD2LQOvbvD7HL1nkmiUIA8nvrxnGPFdvHj0i+28uXwfmqbZuiwhRCcm4VFjFaSRY/Qn3NcNpZStqxFCCCGEEKL9CBsKTl6wtxFT1zQNfvoT7JgPY/4EU+dCdSlseLv16+xE3J3s+eT2QVzTL5hXfkrhmUU7sdRabV2WEKKTkvCosQpSSbP60VVWWhNCCCGEEOJURjuIHg8py8BSff5jf/s3bHgLBt8Dox4Dv1joMQk2/hcqCtqm3k7CZGfg3zfEcf+Ybsz7/TB3fppIWZXF1mUJITohCY8aSStIY3+NDxHS70gIIYQQQogzxU6EqiJIW33uYzZ/DL8+D71vgCte0PslAYx6AqqKYcO7bVJqZ6KU4vErYvjnNb1Zsy+XG+esJ7u40tZlCSE6mVYNj5RS45RSyUqp/Uqpp87y+qNKqT1KqR1KqV+VUl1as55mK89HVRaRZvUjwldWWhNCCCGEEOIMEWPA3uXcU9f2fAc/PALdL4PJb4PhpF9FAnrpfZM2vAOVRW1Tbydz0+Aw3r8lnoM5ZVzz9jr2Z5fYuiQhRCfSauGRUsoIvAVcCfQApimlepx22FYgXtO0PsBC4OXWqueC1K20dljzI0KmrQkhhBBCCHEme0eIvBSSF+sNsU92cBV8dQcEx8MNn4DR/sz3j35CH7m0cU7b1NsJjYnxY8FdQ6myWLnm7XXM/z0dq1UaaQshLlxrjjwaBOzXNO2gpmnVwHxg0skHaJq2QtO08rqnG4CQVqyn+QpSATik+UvPIyGEEEIIIc4l5iooPQYZm07sy9wC828C7+5w0wIwneN+OjAOoq6E9W9CZXHb1NsJ9Q5xZ9F9w4gNdOOpr3cy9b0N7M8utXVZQogOrjXDo2Dg8EnPM+r2ncsdwJLiNV0rAAAgAElEQVSzvaCUuksplaiUSszJyWnBEhupbuRRtWsoLg52bX99IYQQQgghOoKoy8FgD0nf689z98Hc68DZC2Z8rT+ez+gnoLIQNr3X+rV2YqFezsyfNYSXpvQm+WgJ42ev4T8/p1BlqbV1aUKIDqpdNMxWSs0A4oF/ne11TdPmaJoWr2lavK+vb9sWB5CfSoHyJMDXp+2vLYQQQgghREfh6A5dR+l9j4oy4bNrQBng5m/ALbDh9wf3h8jLYd2bUCWjZS6EwaC4cWAYvzw6mnG9Apj96z7Gz17DxoN5ti5NCNEBtWZ4lAmEnvQ8pG7fKZRSlwLPAldrmlbVivU0m1aQxiHNV1ZaE0IIIYQQoiGxE/W2Dx9cDhWFMOMr8O7W+PePfhIq8mHT+61X40XE1+zA69P68fHMgVTXWrlxzgaeXLiDwvJqW5cmhOhAWjM82gREKqW6KqVMwFTgu5MPUEr1A/6LHhxlt2ItF8Sal8rBWllpTQghhBBCiAZFTwAUlOXAtHl6L6OmCImHbpfAujeguqxVSrwYJUT78dPDo7l7dAQLt2Rw6b9X8e22TDRNGmoLIRrWauGRpmkW4AFgGbAX+ELTtN1KqeeVUlfXHfYvwBX4Uim1TSn13TlOZzuWKgwlmbLSmhBCCCGEEI1h9ocJr8D0L6HryOadY/STUJ4LiR+2bG0XOSeTkaevjOW7B4YT7OHEH+Zv49aPNnEoT0I6IcT5tWr3Z03TFgOLT9v355N+vrQ1r98iCg+j0Dhk9WOyTFsTQgghhBCiYQPvvLD3hw2GrqNh7esQfweYnFumLgFAzyB3vr5vOJ+uT+OVZckkvLKShChfbhrchTHRvtgZ20VrXCFEOyL/VWhIQSoAmYYAQjzlHy0hhBBCCCHaxOgnoSwbtnxi60o6JaNBMXN4V5Y/lsADY7qzO6uYWZ8mMuKlFfzn5xSyCitsXaIQoh2R8KghBWkAaB7hGA3KtrUIIYQQQghxsQgfDuEj4bfXoKbS1tV0Wv5ujvzx8mjWPjWWd2cMICrAzOvL9zHipeXc8fEmft17jFqr9EUS4mIn4VFD8lOpxISHb4itKxFCCCGEEOLiMvoJKD0KWz5t/Huy98K3D8DKF1u2lkPr9BXk8g607HnbCXujgXG9Avj09kGsfnwM9yZ0Y0dmEXd8ksjIl5Yz+5d9HCmS0UhCXKxatedRZ2DNTyVd86Orn6y0JoQQQgghRJsKHwlhQ+G3/8CAW8HO4dzHHloPa1+DlKWgDKBZwRyov+9CFWXAgpv1Jt6LH4MZX4PqvLMSQr2cefyKGB6+NIpf9hzj89/T+c8vKcz+NYXYQDei/c1EB5iJCjAT7W8m0N0R1Yn/9xBCSHjUIEveQQ5Z/enmI+GREEIIIYQQbUopvffRZ5Nh62dnNuK2WmHfMn1q2+EN4OQFCU/rTba/nqUHPX49IHRg82uoqdSDI0sVDL4XNr4De76FnpMv7LO1ptIcOLodul1yQSGXvdHAlb0DubJ3IOl55SzcfJhtGUWsO5DH11sz648zO9oR7X8iTIryNxMTYMbTxdQSn0YI0Q5IeHQ+moax8BDpWgJxstKaEEIIIYQQbS8iAUIGwZr/QL9bwM4ElmrYtRDWzoacJHAPgytfhn4zwFR3337dhzAnARbMgLtXgTmg6dfWND2AytoCN86FqHFw6DdY+jR0vwQczC34QVuAtRY2fwS/Pg+VRXDLdxAxukVOHebtzKOXR9c/LyyvJuVYKcnHSkg5WkLysRJ+3HGEzyvS64/xcXUgyt+VKH8zkXWPUX5m3J3tW6Sms8ktrWJbeiEp2SVc3sOf7n7t7M9IiA5KwqPzKc3GWFvBIc2PyT4SHgkhhBBCCNHmjo8+mjsFNr2n71v/FhRngl9PuGYO9LoWjKcFEs5eMPVz+OAy+OIWuPUHPXhqis0f6SOeRj4GsRP1fRP+rZ9z1Utw+d8v/PO1lKyt8MOjetDVdRTkpMCaV1osPDqdh7OJQV29GNTVq36fpmlkl1SRfLSElGPHt1K+TDxMWXVt/XF+ZodTAqUIHxf83Rzxc3PA2dT4X1GrLLXsPVLC1vQCtqYXsu1wIen55fWvv/Hrfl6c0ptJfYNb5kMLcRGT8Oh86lZay7MPwkuGXAohhBBCCGEb3S+B4AGw7Bn9eZfhMPE1iLzs/NOyAnrBpLdg4UxY8gRc9Vrjr3n4d1j8BHS/FMY8c2J/6CDodzNseAf6Tge/2OZ9ppZSUQgr/gGb3gdnH7j2feh9nR6w/fSs/jlCB7VJKUop/N0c8XdzZFSUb/1+TdPIKqok5VgJ++oCpX3HSliw6TDlJ4VKAK4OdviZHfA1O+Dn5oif2UHf3BzwMzuSX1bN1vRCth4uYHdmMdW1VgAC3R3pG+rBjCFh9AvzxM/swGNfbucP87exNb2QZ8bHYrKT9aKEaC4Jj86nIFV/9OoqDeCEEEIIIYSwFaVg/L8g8UPof2vTwpBe18KRbfoUt6C+MOC2ht9TclTvc+QeDFPeB4Px1Ncv/Rsk/QA//hFu+9E2zbM1DXYu1AO18lwYOAvGPguO7vrr8TNhzauw+hWY/kXb13cSpRTBHk4EezgxJtqvfr/VqpFZWEFaXhnZxVVkl1SRXVJJdkkVOcVV7Mwo5FhxFRU1pwZMjvYG+gR7MHN4OP3CPOgb6kmAu+MZ1/181hBeXJLEB7+lsiOjkLem9yfQ3anVPqel1kp+eTW5JdXkl1XTzc+lVa8nRFuS8Oh88lOxonD262rrSoQQQgghhLi4BQ/Qt+a45C9wdCcsflyf6na+BtqWavjiVqgqhhlfgZPnmce4eOvn/OFh2PEFxN3YvLqaKycFFv8RUldDUH89HArqd+oxJhcYeh8s/zsc2Q6BcW1bYyMYDIpQL2dCvZzPeYymaZRWWfRgqbhKb84dYMbe2PAoInujgecm9qB/mCdPLNzOxNd/441p/RjW3adZ9SYfLSHxUD55pdXklVaRW1ZNbkkVeWX684LymlOONxoU43oGMHN4OAO6eMqABNGhSXh0HjV5B8nWvAj392r4YCGEEEIIIUT7ZDDClA/gvTENN9Be9oy+ctuUD/Rpb+fS/1a9H9JPf4KoK8DJo3VqP1l1ud7HaO3rYHLW+y8NuO3MkVHHDZylH7vmVbjh09avrxUopTA72mN2tKebb/NWwJ7QJ5DoAFfu+d8WZnywkceviOGe0RGNCnOKK2v4fnsWX2w6zPaMovr97k72eLua8HHRm4J7R3jj7WrC29UBX1cTbk72rErOYd7v6fy48wi9gt24bVhXrooLxMHuHH9eNpBdUsm6/XlUW6yYHe1wdbTD7GiPq4MdbnU/O9obWjz40jSNfdml/LL3GCuTcqixWompW60vJtCNmAAzHs7SOqY9UZqm2bqGJomPj9cSExPb5Fpl74xl55FyCq5fxJW9A9vkmkIIIcTFTim1WdO0eFvXIU7VlvdgQrSaY7vh/UshoPfZG2hv+xy+uReGPgBX/KPh82VthTljYNBdMP7lptdTXQY/PaePitKsp23aST/X6o/l+VCRD3HT4LLnwdWv4Wv8+n96eHT/RvCNbvj4TqysysKTX+3ghx1HuKyHP6/eEIeb45krv2maxu+p+SxIPMzinUeorLES7W/mhoGhXNHTHz+zY6P7J5VXW1i0NZOP16axL7sUH1cTNw0KY/qQLvi7nTnVrrXVWjW2ZxSyMimbFck57MwsavA9RoPSgyUHOzyc7YnyN9M72J0+Ie70CHTHydS4MKzKUsvGg/n8uvcYvyZlk1FQAUDPIDfMjnYkHS2h8KTRWwFujkQHmIkJMBMTaCba341ufi7tKnw7myNFFcz//TBLdx3F3k7h6WzCy8V04tHFhJezCU8Xe7zqfzY1ajRdazvfPZiER+dR+UI3vi3rRdwDnxET4NYm1xRCCCEudhIetU8SHolOY9fXegPtATNPbaCdtRU+uALCBsOMRWBs5CSNH/+o92KatULvqdRY+akwfzpk74HwEfpqccpQtxnrHtVJ+wxgNEH/m/XjG6ssD17rBbFXw7X/bfz7OilN0/hobRr/XLyXEE8n3pkxgNhA/Xe97OJKFm7J4MvEDFJzy3B1sOOquCBuHBhKXIj7BY2+0TSNtfvz+HhdKr8mZWNUigl9ArltWDj9wk5MjaysqSWjoILMwgoyCyrIKjzxc2ZhBcWVNXTxdibCx5Vuvq5E+LrQzdeVrj4u5wxxCsqqWb0vhxVJ2axKyaGgvAaDgv5hnoyJ8WN0lC8ezvaUVFoorbJQUllDSaWlfiutOvE8r6yaPVnF5JZWAWBQ0N3Pld7BHvQOdqP3aYFSbmkVy5OyWb43mzX7ciirrsXR3sCI7j5cEuvPmGi/+n5Vx1frSzpaQtKRYpKPlrD3aAkHskvrG6PbGRTdfF2JDTQTG+hWv/maHZr9Z9MSaq0aq1Ky+XxjOsuTstGAIV29cbQ3kF9eQ0FZNQVl1ZRUWc76fgc7A4MjvBkd5UtCtC8RPi42meYo4VFzVJfBP4P4l+UGHvzLuzjat+90UwghhOgsJDxqnyQ8Ep3Kz3+Bta/BVbP1aV9luTAnQX/trpXg0oSeOBUF8OZA8OgCd/wMhkaMHtj/Kyy8HdDgug/1Fd1a09JnYOO78OBm8JJ+rgCJafnc//kWiipqeGBMd7YdLmRFcg61Vo1BXb24IT6U8b0DcDa1fKeXtNwyPlmfxpeJGZRWWegR6IadUZFZUEFeWfUpxxoNigA3R4I9nQjxcMLV0Y60vHIO5pSSWVjByb/OB3s41YdJ3XxdKCyvYUVyNtsOF2LVwMvFREKULwkxfoyK9Gn2tDBN0zhaXMnOjCJ2ZRaxs27LLdVrNyiI9DPjaG9gR2YRmqavhjc2xo9LYv0Y1s2nSb9f19RaScstY29dqJR0tIQ9WcUcLa6sP8bH1YHYQDM9TgqUInxdsNRqVNTU6lu1hYpqKxU1tZRXW6is219eXYujnZHoADPd/VybVNvRokoWbDrMgk3pZBVV4uPqwA3xIUwbFHbWXl7VFiuF5dXkl1dTUFZDQbneXP1gThmrUrI5kFMGQIinE6OjfBkd5cuw7j64OrRNxyEJj5rj2B54Zyh/sX+Uvz37l9a/nhBCCCEACY/aKwmPRKdirYW51+sNp2/9Hlb+E9I3wh3Lzmw83Rjb5sE398BVr8OAW899nKbpodWvz4NvLEz9H3hFNP9zNFbxEZjdB/pOP3W01UUup6SKB+dtYcPBfHzNDlw3IIQb4kPp6uPSJtcvrbLw1eYMvt2WiYuDXf2KdCFeTgR7OBPs6YS/2QG7c0xnqqypJTW3jAM5pRzMKeNgTikH6h7LqvUV6uJC3EmI9mNMjB99gt0xGFpnNMvZAqXSKgujIn0ZG+tHj0C3Fh9JU1BWzd4jxew5UszeIyXsPVLM/pNGKTWHQUG4twvRAWai/PUpc1EBZsK9XTDW/W9Xa9VYvS+nfpRRrVVjZKQP0waFcVkP/wuafnY4v5zV+3JYmZzDuv25lFXXYm9UxHfxYnS0HibFBJhbbVSShEfNkfQjzL+JP/u9wfP33dL61xNCCCEEIOFReyXhkeh0yvP1BtpFGWC1wKS3od/05p1L0+Cj8ZCTpI/ucT7LgjtVpfDt/bDnG+h5DUx6S18Rra388Ahs/R/8YTu4BbXddds5S62VAzlldPN1OWdI09Fomsax4irsjQpvV9tO52prNbVWDuSUsvdIMYfyyjHZGXC2N+JkMuJob8TZZIeTvREnkwEnezucTEac7I2UVtWQcqyUpKMlpBwtIflYCWl5ZfUjuxzsDHT3c6W7nyuJaQVkFlbg7WLi+vhQpg0KpYt3y/9/udpiZfOhAlamZLMqOYekoyUAxHfxZOG9w1r8enD+ezBZbe0ctPxUFOAS0N3WpQghRKdQU1NDRkYGlZWVDR8sLgqOjo6EhIRgb39ms1IhhGh1zl4w9XP48EroO635wRHovYkmvALvjoRf/gpXv37q6/kHYf4MyNmrN7oe9pD+nrY0/GHY/AmsewPGvdC2127H7IwGogPMti6jRSml6vsIXWzsjQZiAtya0bPYke5+ZsaftFBWRXUt+7NLSTpaTMqxEpKOlvB7aj5dfVx4enwMl/cIaHTj9OYw2RkY2s2bod28efrKWI4WVbI6JQcN2wwAkvDoHCqOHcCiORPgL6usCSFES8jIyMBsNhMeHm6TBoCifdE0jby8PDIyMujaVfpvCCFsxL8nPJYC9i3wi7Z/TxhyL6x/C/rdDKED9f37foGvbtcbXs/4CrqNvfBrNYdnF+hzIyR+BCMeBVdf29QhRAfhZDLSO8Sd3iHuti4FgAB3R24YGGqz63eOcXmtoCrnAOmaHxF+rrYuRQghOoXKykq8vb0lOBKA/q2ot7e3jEQTQtheSwRHxyU8BeYA+PFRqLXAmn/D3OvAPVRvxG2r4Oi4kY+CpRI2vG3bOoQQHY6ER+dgLErjkOZHhK+ER0II0VIkOBInk78PQohOx8EMV/wDju6Ad4fDr3+DXlPgjp/AM9zW1YFPJPScDL+/p68SJ4QQjSTh0dlYa3EpzyRL+RPodnHOFRVCiM4mLy+Pvn370rdvXwICAggODq5/Xl1dfd73JiYm8tBDDzV4jWHDWrZ54cMPP0xwcDBWa/NXDRFCCNHGel4LEQmQmwKX/wOmvN+2jbEbMvKPUF2iB0hCCNFI0vPobIqzMGoWyl3CWm0pQyGEEG3L29ubbdu2AfDXv/4VV1dXHnvssfrXLRYLdnZn/2cxPj6e+PiGF/9at25dyxQLWK1WFi1aRGhoKKtWrWLMmDEtdu6Tne9zCyGEaAal4Ma5UHIUfNrh4jsBvSFqnD51bch94CAzLYQQDZORR2dTkAqA8pIGnkII0Znddttt3HPPPQwePJgnnniC33//naFDh9KvXz+GDRtGcnIyACtXrmTixImAHjzdfvvtJCQkEBERweuvn1hRx9XVtf74hIQErrvuOmJiYpg+fTpa3VqvixcvJiYmhgEDBvDQQw/Vn/d0K1eupGfPntx7773Mmzevfv+xY8e45ppriIuLIy4urj6w+vTTT+nTpw9xcXHcfPPN9Z9v4cKFZ61v5MiRXH311fTo0QOAyZMnM2DAAHr27MmcOXPq37N06VL69+9PXFwcl1xyCVarlcjISHJycgA95OrevXv9cyGEEOiBTHsMjo4b+Zg+bW3zR7auRAjRQchXjWdhyU3FDnDy62brUoQQolP62/e72ZNV3KLn7BHkxl+u6tnk92VkZLBu3TqMRiPFxcWsWbMGOzs7fvnlF5555hm++uqrM96TlJTEihUrKCkpITo6mnvvvfeM5ea3bt3K7t27CQoKYvjw4axdu5b4+HjuvvtuVq9eTdeuXZk2bdo565o3bx7Tpk1j0qRJPPPMM9TU1GBvb89DDz3E6NGjWbRoEbW1tZSWlrJ7927+/ve/s27dOnx8fMjPz2/wc2/ZsoVdu3bVr3T24Ycf4uXlRUVFBQMHDmTKlClYrVZmzZpVX29+fj4Gg4EZM2Ywd+5cHn74YX755Rfi4uLw9ZVVe4QQosMIHQhdR8O6N2DgrJZtGi6E6JRk5NFZFB9JoUYz4hMcYetShBBCtLLrr78eo9EIQFFREddffz29evXikUceYffu3Wd9z4QJE3BwcMDHxwc/Pz+OHTt2xjGDBg0iJCQEg8FA3759SUtLIykpiYiIiPrA5lzhUXV1NYsXL2by5Mm4ubkxePBgli1bBsDy5cu59957ATAajbi7u7N8+XKuv/56fHx8APDy8mrwcw8aNKi+DoDXX3+duLg4hgwZwuHDh9m3bx8bNmxg1KhR9ccdP+/tt9/Op59+Cuih08yZMxu8nhBCiHZm1ONQegy2fmbrSoQQHYCMPDqL6pyDZGo+dPX3sHUpQgjRKTVnhFBrcXE50cT0ueeeY8yYMSxatIi0tDQSEhLO+h4HB4f6n41GIxaLpVnHnMuyZcsoLCykd+/eAJSXl+Pk5HTOKW7nYmdnV99s22q1ntIY/OTPvXLlSn755RfWr1+Ps7MzCQkJVFZWnvO8oaGh+Pv7s3z5cn7//Xfmzp3bpLqEEEK0A+EjIHQwrJ0NA24Do32DbxFCXLxk5NFZGArTSNf86OrTjlZFEEII0eqKiooIDg4G4OOPP27x80dHR3Pw4EHS0tIAWLBgwVmPmzdvHu+//z5paWmkpaWRmprKzz//THl5OZdccgnvvPMOALW1tRQVFTF27Fi+/PJL8vLyAOqnrYWHh7N582YAvvvuO2pqas56vaKiIjw9PXF2diYpKYkNGzYAMGTIEFavXk1qauop5wW48847mTFjxikjt4QQQnQgSum9j4oOw46z/3skhBDHSXh0Fi7lGWTbBeLuJOm7EEJcTJ544gmefvpp+vXr16SRQo3l5OTE22+/zbhx4xgwYABmsxl3d/dTjikvL2fp0qVMmDChfp+LiwsjRozg+++/Z/bs2axYsYLevXszYMAA9uzZQ8+ePXn22WcZPXo0cXFxPProowDMmjWLVatWERcXx/r1608ZbXSycePGYbFYiI2N5amnnmLIkCEA+Pr6MmfOHK699lri4uK48cYb699z9dVXU1paKlPWhBCiI4u8DALjYNkzsHUu1C3uIIQQp1NaB/sPRHx8vJaYmNh6F6gohJe68Jn5Tm7+46utdx0hhLjI7N27l9jYWFuXYXOlpaW4urqiaRr3338/kZGRPPLII7Yuq8kSExN55JFHWLNmzQWd52x/L5RSmzVNi7+gE4sW1+r3YEII28g/CN/cB+nrodtYmPgaeHaxdVVCCBs43z2YjDw6XUEaAJpHuE3LEEII0Tm999579O3bl549e1JUVMTdd99t65Ka7MUXX2TKlCm88MILti5FnIVS6kOlVLZSalcDxw1USlmUUte1VW1CiHbIKwJuWwzjX4HDv8PbQ2HjHKjrmSeEECANs89Qdmw/LoBTQHdblyKEEKITeuSRRzrkSKOTPfXUUzz11FO2LkOc28fAm8Cn5zpAKWUEXgJ+aqOahBDtmcEAg2ZB1BXw/cOw5HHY9RVMehN8Im1d3QmaBpYqsNZAbd1mrYHaaqi16I/WGv1nrRb8e4GDq62rFqJTkPDoNEWZKbgA3iFRti5FCCGEEKLJNE1brZQKb+CwB4GvgIGtXpAQouPwCIMZX8H2ebD0aXhnOCQ8CcMess1qbNZaOLYLDq2DtN/0qXXleY1/v70L9LwG+k3n/9u79+iqqrPf498nOzdIAiQkQUqCiReuakRu3iogPaPUcoggXuiLBbVQ2/e0Yus4L1q0rZfRy2FY6xgWXyoU8aWk3uBAj5cqFEpftXIpVlFAKlAQBAQCCSEkO5nnj7kSNoGAQDZ77+T3GWONtdZca6/9rD1D9uTJnHPR/So/SbiInBElj5o4sueffO460L1rl1iHIiIiItLizKwbMBoYhpJHItKUGVz+DbhwuO+BtORhWLfQ90LqWhLd966rhZ3vwdb/hi3/Df96B44c8Mc6nQ8XfxU6Xwih1GBJ9uukFJ/cCqUc3a8Pw/o/wroFsPa//PC8y78BJeOgY0F070OkFVLyqImk8i1sc/n0zWkf61BEREREouEJ4D+cc/V2ir/Cm9lkYDJA9+7dz0FoIhI3srrALXPhw0Xw/34IM4fBNffAoMmQ2cUPdTsbdbWwfyvs3QS73vfJom3vQu0hf7zzxXDJaDj/Gjj/6jNL+PQcAV/7hb+HtfNg6aOw9DG4YCj0Gw+9vg4p7c7uPkTaCCWPmsg4tJ2NKT1ITdZc4iIiItIqDQDKgsRRLnCDmYWdcwubnuicmwnMBP+0tXMapYjEhz6joOha+NM0+Ovjfgml+SFu2ef7dafzI7aLoH2O78FUXw8VO3yCaO8/g2WTX/Zv8fMSNcjv64eXnX+1Txhl5rdM/KkZcPk4v+zb7IfkrZ0PL90FaR3h0pt8b6Sul0Nyasu8p0grpORRpHAN2eHdVHccHutIRESkhQ0bNoypU6fy1a9+tbHsiSeeYMOGDcyYMeOErxk6dCjTp09nwIAB3HDDDfz+97+nU6dOx5zzk5/8hMzMTO67775m33vhwoX06NGDPn36APDQQw9x3XXX8ZWvfKUF7gymTJnCCy+8wLZt20g6278ES6vnnCtu2DazOcAfT5Q4EhFp1D4HbvwNDLgLdqyB8q2+11D5Vvh0NRzef+z5qZm+d9LBHRA+fLQ8uZ0fdnbeJdD3Ruh8kV9yL4Z22dG/j5xiGPYADJkKW1b43khr58Oq2X64W5e+fmhew5LfF1LSox+XSAJQ8ihCffk2QtTjsotPfbKIiCSUcePGUVZWdkzyqKysjF/+8pdf6PWvvPLKGb/3woULGTlyZGPy6OGHHz7jazVVX1/PggULKCwsZPny5QwbNqzFrh0pHA6TnKxmQyIws/nAUCDXzLYDPwZSAJxzT8cwNBFJdAX9/dJU9QEo/5df9m/164qd0GOETxY1JImyup79cLeWkJQEFwzxyw3/Bza9CTvW+vmW1i2E1XOC85Ihr/exCaUufSAtK6bhi8SCWoER9m3fQC7QrssFsQ5FRERa2NixY5k2bRo1NTWkpqayZcsWduzYwZe//GW+853vsHLlSg4fPszYsWP56U9/etzri4qKWLVqFbm5uTz22GM8++yz5OfnU1hYSP/+viH929/+lpkzZ1JTU8NFF13Ec889x9q1a1m0aBHLly/n0Ucf5aWXXuKRRx5h5MiRjB07liVLlnDfffcRDocZOHAgM2bMIC0tjaKiIiZMmMDixYupra3lhRdeoFevXsfFtWzZMvr27cutt97K/PnzG5NHu3bt4u677+aTTz4BYMaMGVx99dXMnTuX6dOnY2ZcdtllPPfcc0ycOLExHoDMzEwqKytZtmwZDz74INnZ2axfv56NGzdy4403sm3bNqqrq7nnnnuYPEVxW2cAABGRSURBVHkyAK+99hoPPPAAdXV15Obm8sYbb9CzZ0/eeust8vLyqK+vp0ePHrz99tvk5eVFpY7Fc86NO41zJ0YxFBFpK9I7wnmX+iXRpHeES27yC4BzvkfVzveOLhtf85NuR76mQwF07ObnYurQDToW+v0OwdLSQ+AOl8P+zXCkArpc4nuDiZxDSh5FKP90I7lATsHxjXMREWlBr06Fz95v2Wuedyl87efNHs7JyWHQoEG8+uqrlJaWUlZWxi233IKZ8dhjj5GTk0NdXR3Dhw/nH//4B5dddtkJr7N69WrKyspYu3Yt4XCYK664ojF5NGbMGCZNmgTAtGnTmDVrFt/73vcYNWrUMcmZBtXV1UycOJElS5bQo0cPvvnNbzJjxgymTJkCQG5uLmvWrOE3v/kN06dP55lnnjkunvnz5zNu3DhKS0t54IEHqK2tJSUlhe9///sMGTKEBQsWUFdXR2VlJevWrePRRx/lrbfeIjc3l3379p3yY12zZg0ffPABxcW+V+7s2bPJycnh8OHDDBw4kJtuuon6+nomTZrEX/7yF4qLi9m3bx9JSUmMHz+eefPmMWXKFN58801KSkqUOBIRkfhmBtlFfulT6suc80Pwdr4Hn2+AA5/CwU/hwDbYvgoON/0+NT9nU1ZXv87M98P4Mrv47Yz8o9tpWcH8UHX+mvu3+LmZ9m/xyaKG/eryY98i5wLoNgC69ffLeZee2RA75+DIQT/UMCl0+q9vTk2V731WXweu3s9vFbnt3LH7oTRI7wBpHfxnkprhPxeJG0oeRTiy559UuxQKu2vYmohIa9QwdK0heTRr1iwAnn/+eWbOnEk4HGbnzp18+OGHzSaPVqxYwejRo2nf3j+Vc9SoUY3HPvjgA6ZNm0Z5eTmVlZXHDJE7kQ0bNlBcXEyPHj0AmDBhAk899VRj8mjMmDEA9O/fn5dffvm419fU1PDKK6/w+OOPk5WVxeDBg3n99dcZOXIkS5cuZe7cuQCEQiE6duzI3Llzufnmm8nNzQV8Qu1UBg0a1Jg4AnjyySdZsGABANu2bePjjz9mz549XHfddY3nNVz3zjvvpLS0lClTpjB79mzuuOOOU76fiIhI3DELehl1A244/nhNVZBM2n50fWA7VO7yy2fvQ+XuYycIb5Dczs/3dGgP1NceLU9KDiYlL4ZLrvDzNWUX+aTKjrV+rqktK+D954PzU/xcUpEJpYxcqPgMKj/z64al8jOo2OWTO5W7IFwNyel+7qm8XpDX0w/Xy+vl3/dkSaVwDez9GHZ/FLF86JNenMVzFizkk0hpHY4mldKDxFJymp+jKikFQil+OxS5neo/v6QQhI9AbRXUVvt1uLrJdnDMknw9tM/263Y5vndXu5ygPGI7KRnqanx91TUsNVAf9uuGsvqwf5pfWiakZvl1cvrpJcXCNb63WU2FXx+p8Im2Ew0fjTIljyIk7d/Kp+RzQQc9rlFEJKpO0kMomkpLS7n33ntZs2YNVVVV9O/fn82bNzN9+nRWrlxJdnY2EydOpLq6+oyuP3HiRBYuXEhJSQlz5sxh2bJlZxVvWloa4JM/4XD4uOOvv/465eXlXHqpHyZQVVVFu3btGDly5Gm9T3JyMvX19YCfQ6mmpqbxWEZGRuP2smXLePPNN3n77bdp3749Q4cOPelnVVhYSJcuXVi6dCnvvvsu8+bNO624REREEkJqe594yb24+XPq6/3E4g0JpcrdcGi3367a53shZRf5ZFF2kR/6Fmrmv+sXXn90++AOn0javsqv35sPK3/bfBxpHXyvp6zzoHCQX2fk+zj2bIB/vQPvv3D0/FBaRFKpF3Qq9PNa7f4Q9qz3T86rD9ooFvJzW3Ut8U+w69TdJ3QsyS9JoWA7FGyb37Ykn3SpPuB7QR2pgOqDx29X7PQxNiZoItaRibcTMp/ISU6HlPa+l1ZKO5+8S2nne0CVb4Udf/f1FDnRe0uy0LHJpNRMvw6lQs2ho/d8pNKv644cf43CwXDXn6IT30koeRQho2obn6V240J1jxMRaZUyMzMZNmwYd955J+PG+WlhDh48SEZGBh07dmTXrl28+uqrDB06tNlrXHfddUycOJH777+fcDjM4sWL+fa3vw1ARUUFXbt2pba2lnnz5tGtWzcAsrKyqKioOO5aPXv2ZMuWLWzatKlxjqQhQ4Z84fuZP38+zzzzTOO9HDp0iOLiYqqqqhg+fHjjELiGYWvXX389o0eP5gc/+AGdO3dm37595OTkUFRUxOrVq7nllltYtGgRtbUnboAdOHCA7Oxs2rdvz/r163nnnXcAuPLKK/nud7/L5s2bG4etNfQ++ta3vsX48eO5/fbbCYVasDu8iIhIIklKgozOfunSp+Wu2+FLfun9P/1+fR18vtEnk45UQFaXYPhckDBKzTj59cC/bs9GnxxqWLa/Cx+8GJwQDO3L7wO9vu7X+b194ig5reXu7XQ4F9HzpwbqwkHPn3SfIEpOO70eP7WHfVLv8D6fTGrYrtrn3yuU3KT3U8rRHk8NPaGSQv46RyqhJkgG1VSeeL9uv08odSgIelxlBuusINGUdbQ8Iz96n+NJKHnUwDlya3ewObtfrCMREZEoGjduHKNHj6asrAyAkpIS+vXrR69evSgsLOSaa6456euvuOIKbr31VkpKSsjPz2fgwIGNxx555BEGDx5MXl4egwcPbkwY3XbbbUyaNIknn3ySF198sfH89PR0fve733HzzTc3Tph99913f6H7qKqq4rXXXuPpp48+PCsjI4Nrr72WxYsX8+tf/5rJkycza9YsQqEQM2bM4KqrruJHP/oRQ4YMIRQK0a9fP+bMmcOkSZMoLS2lpKSEESNGHNPbKNKIESN4+umn6d27Nz179uTKK68EIC8vj5kzZzJmzBjq6+vJz8/njTfeAPywvjvuuEND1kRERM6FpJBP5OT3PvNrpGWd+Ml6Ryr9sLyOBV8sCXUumR1N4tACsaW0ixiqKADm3FmMQ4yBAQMGuFWrVrX4davLPyP9iZ4su+CHDP3mQy1+fRGRtu6jjz6id++zaMhIQlq1ahX33nsvK1asOOHxE/1cmNlq59yAcxGffHHRaoOJiIhIfDhZGywpym88wsw2mNkmM5t6guNpZvaH4PjfzKwomvGczK4t6wFol39hrEIQERFpVX7+859z00038bOf/SzWoYiIiIjIWYha8sjMQsBTwNeAPsA4M2s6uPMuYL9z7iLgV8AvohXPqZR/uhGAnIKesQpBRESkVZk6dSpbt27l2muvjXUoIiIiInIWotnzaBCwyTn3iXOuBigDSpucUwo8G2y/CAw3i81s1dW7NwHwpSIlj0REREREREREGkQzedQN2Baxvz0oO+E5zrkwcADoHMWYmpVUvpXd5JCRmRWLtxcRaRMSbZ49iS79PIiIiIgkhoR42pqZTQYmA3Tv3j0q7/GlUQ/y+e5txOahdyIirV96ejp79+6lc+fOxKiTqcQR5xx79+4lPT091qGIiIiIyClEM3n0KVAYsV8QlJ3onO1mlgx0BPY2vZBzbiYwE/yTPqIRbLcLL6HbhZdE49IiIgIUFBSwfft29uzZE+tQJE6kp6dTUFAQ6zBERERE5BSimTxaCVxsZsX4JNFtwDeanLMImAC8DYwFljr1YRcRaZVSUlIoLi6OdRgiIiIiInKaopY8cs6Fzex/Aa8DIWC2c26dmT0MrHLOLQJmAc+Z2SZgHz7BJCIiIiIiIiIicSKqcx45514BXmlS9lDEdjVwczRjEBERERERERGRMxfNp62JiIiIiIiIiEiCs0SbYsjM9gBbo3T5XODzKF1bWobqKP6pjuKf6ii+qX7gfOdcXqyDkGOpDSYB1VXiUF0lFtVX4mjNddVsGyzhkkfRZGarnHMDYh2HNE91FP9UR/FPdRTfVD/SFunnPnGorhKH6iqxqL4SR1utKw1bExERERERERGRZil5JCIiIiIiIiIizVLy6FgzYx2AnJLqKP6pjuKf6ii+qX6kLdLPfeJQXSUO1VViUX0ljjZZV5rzSEREREREREREmqWeRyIiIiIiIiIi0iwljwJmNsLMNpjZJjObGut4BMxstpntNrMPIspyzOwNM/s4WGfHMsa2zMwKzezPZvahma0zs3uCctVRnDCzdDN718zeC+rop0F5sZn9Lfh99wczS411rG2dmYXM7O9m9sdgX3UkbYLaX/FNbbHEoXZZ4lD7LPGoneYpeYT/YQCeAr4G9AHGmVmf2EYlwBxgRJOyqcAS59zFwJJgX2IjDPzQOdcHuBL49+DfjeoofhwBrnfOlQCXAyPM7ErgF8CvnHMXAfuBu2IYo3j3AB9F7KuOpNVT+yshzEFtsUShdlniUPss8aidhpJHDQYBm5xznzjnaoAyoDTGMbV5zrm/APuaFJcCzwbbzwI3ntOgpJFzbqdzbk2wXYH/hdoN1VHccF5lsJsSLA64HngxKFcdxZiZFQBfB54J9g3VkbQNan/FObXFEofaZYlD7bPEonbaUUoeed2AbRH724MyiT9dnHM7g+3PgC6xDEY8MysC+gF/Q3UUV4JutmuB3cAbwD+BcudcODhFv+9i7wngfwP1wX5nVEfSNqj9lZj0PR/n1C6Lf2qfJRS10wJKHknCcv5RgXpcYIyZWSbwEjDFOXcw8pjqKPacc3XOucuBAvxf+XvFOCSJYGYjgd3OudWxjkVE5HTpez7+qF2WGNQ+Swxqpx0rOdYBxIlPgcKI/YKgTOLPLjPr6pzbaWZd8dl6iREzS8E3UOY5514OilVHccg5V25mfwauAjqZWXLwFxP9vouta4BRZnYDkA50AH6N6kjaBrW/EpO+5+OU2mWJR+2zuKd2WgT1PPJWAhcHs6anArcBi2Ick5zYImBCsD0B+L8xjKVNC8b7zgI+cs49HnFIdRQnzCzPzDoF2+2A/4GfA+HPwNjgNNVRDDnn7nfOFTjnivDfPUudc/+G6kjaBrW/EpO+5+OQ2mWJQ+2zxKF22rHM916UIJv4BBACZjvnHotxSG2emc0HhgK5wC7gx8BC4HmgO7AVuMU513QiRzkHzOxaYAXwPkfHAD+AH1+vOooDZnYZfhK/EP6PBc875x42swvwE9PmAH8HxjvnjsQuUgEws6HAfc65kaojaSvU/opvaoslDrXLEofaZ4lJ7TQlj0RERERERERE5CQ0bE1ERERERERERJql5JGIiIiIiIiIiDRLySMREREREREREWmWkkciIiIiIiIiItIsJY9ERERERERERKRZSh6JiIiIiIjIaTOzoWb2x1jHISLRp+SRiIiIiIiIiIg0S8kjERERERGRVszMxpvZu2a21sz+08xCZlZpZr8ys3VmtsTM8oJzLzezd8zsH2a2wMyyg/KLzOxNM3vPzNaY2YXB5TPN7EUzW29m88zMYnajIhI1Sh6JiIiIiIi0UmbWG7gVuMY5dzlQB/wbkAGscs71BZYDPw5eMhf4D+fcZcD7EeXzgKeccyXA1cDOoLwfMAXoA1wAXBP1mxKRcy451gGIiIiIiIhI1AwH+gMrg05B7YDdQD3wh+Cc/wJeNrOOQCfn3PKg/FngBTPLAro55xYAOOeqAYLrveuc2x7srwWKgL9G/7ZE5FxS8khERERERKT1MuBZ59z9xxSaPdjkPHeG1z8SsV2H/o8p0ipp2JqIiIiIiEjrtQQYa2b5AGaWY2bn4/8vODY45xvAX51zB4D9ZvbloPx2YLlzrgLYbmY3BtdIM7P25/QuRCSmlBUWERERERFppZxzH5rZNOBPZpYE1AL/DhwCBgXHduPnRQKYADwdJIc+Ae4Iym8H/tPMHg6ucfM5vA0RiTFz7kx7J4qIiIiIiEgiMrNK51xmrOMQkcSgYWsiIiIiIiIiItIs9TwSEREREREREZFmqeeRiIiIiIiIiIg0S8kjERERERERERFplpJHIiIiIiIiIiLSLCWPRERERERERESkWUoeiYiIiIiIiIhIs5Q8EhERERERERGRZv1/NUI0zZy9Ft8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sp>
        <p:nvSpPr>
          <p:cNvPr id="44036" name="AutoShape 4" descr="data:image/png;base64,iVBORw0KGgoAAAANSUhEUgAABI8AAAFNCAYAAACJ7U8aAAAABHNCSVQICAgIfAhkiAAAAAlwSFlzAAALEgAACxIB0t1+/AAAADh0RVh0U29mdHdhcmUAbWF0cGxvdGxpYiB2ZXJzaW9uMy4yLjIsIGh0dHA6Ly9tYXRwbG90bGliLm9yZy+WH4yJAAAgAElEQVR4nOzdeXxV9Z3/8dcnNxtZgLDviyIgm8hm3RC6WBXrbpXBBXcdR7pMrbVTq9Nl9KdO7dhqHa3V2lqo1o7VutSKWlzaKiD7osgaEAgRAiFku/fz++OchEtIQgi5uVnez4fncfbv+dwThG8+93s+x9wdERERERERERGR2qQkOwAREREREREREWm5lDwSEREREREREZE6KXkkIiIiIiIiIiJ1UvJIRERERERERETqpOSRiIiIiIiIiIjUSckjERERERERERGpk5JHIs3AzF4xsyub+thkMrP1ZvbFBLT7lpldGy7PMLPXGnJsI64zwMyKzSzS2FhFRESkbVLf7bDaVd9NpB1Q8kikDuE/TlVTzMz2xa3POJy23P1Md/91Ux/bEpnZd8xsXi3bu5lZuZmNamhb7v60u5/eRHEd0GFy943unuPu0aZov5brmZmtNbMViWhfREREDqS+W+Oo7wZm5mY2pKnbFWlLlDwSqUP4j1OOu+cAG4GvxG17uuo4M0tNXpQt0m+Bk8xscI3tlwJL3X1ZEmJKhslAD+AoM5vYnBfWn0kREWmP1HdrNPXdROSQlDwSOUxmNsXM8s3sNjPbCjxhZnlm9mczKzCzneFyv7hz4ofzzjSzd8zs/vDYdWZ2ZiOPHWxm88xsj5m9bmYPmdlv64i7ITH+0MzeDdt7zcy6xe2/3Mw2mFmhmf1HXffH3fOBN4DLa+y6AnjqUHHUiHmmmb0Tt/4lM1tlZkVm9nPA4vYdbWZvhPHtMLOnzaxzuO83wADgxfDbx2+b2aDwW6bU8Jg+ZvaCmX1mZmvM7Lq4tu8ys2fM7Knw3iw3swl13YPQlcCfgJfD5fjPNdLM/hpea5uZfTfcHjGz75rZJ+F1FphZ/5qxhsfW/HPyrpk9YGaFwF313Y/wnP5m9sfw51BoZj83s/QwptFxx/UwsxIz636IzysiItIiqe+mvlsD+261fZ5OYRsF4b38npmlhPuGmNnfws+2w8x+H263sE+23cx2m9lSO4zRWyItlZJHIo3TC+gCDASuJ/h/6YlwfQCwD/h5PeefAKwGugH3Ao+bmTXi2N8B7wNdgbs4+B/9eA2J8V+AqwhGzKQD3wIwsxHAL8L2+4TXq7XTEPp1fCxmNgwYG8Z7uPeqqo1uwB+B7xHci0+Ak+MPAe4O4zsW6E9wT3D3yznwG8h7a7nEHCA/PP8i4L/M7PNx+88Jj+kMvFBfzGaWFbbxdDhdambp4b5c4HXg1fBaQ4C54anfBKYDZwEdgauBknpvzH4nAGuBnsCP67sfFtQK+DOwARgE9AXmuHt5+Bkvi2t3OjDX3QsaGIeIiEhLpL6b+m6HjLkWPwM6AUcBpxEk1K4K9/0QeA3II7i3Pwu3n04wAn1oeO5XgcJGXFukRVHySKRxYsCd7l7m7vvcvdDdn3P3EnffQ/DL+2n1nL/B3R8Ln9n+NdCb4Jf+Bh9rZgOAicD33b3c3d8h+IexVg2M8Ql3/8jd9wHPEHQaIPgH+c/uPs/dy4A7wntQl/8LYzwpXL8CeMXdCxpxr6qcBSx39z+4ewXwU2Br3Odb4+5/DX8mBcBPGtguZtafoDNzm7uXuvsi4Jdh3FXecfeXw5/Db4Dj6mnyAqCMoEPxEpAGTAv3nQ1sdff/Dq+1x93/Ge67Fvieu6/2wGJ3b2hnY4u7/8zdK8M/k/Xdj0kEHa1b3X1vGEfVt4S/BqbHdXIvDz+viIhIa6a+m/pu9fXdartGhODRvdvD/tp64L/Zn2SrIEio9anRl6oAcoHhgLn7Snf/9HCuLdISKXkk0jgF7l5atWJmWWb2v+Fw1t3APKCz1f02iPh/OKtGluQc5rF9gM/itgFsqivgBsa4NW65JC6mPvFtu/te6vkGJYzpWeCKMAkxA3jqMOKoTc0YPH7dzHqa2Rwz2xy2+1uCb7kaoupe7onbtoFgRE6Vmvcm0+qumXAl8EyYyCkFnmP/o2v9Cb55q019+w7lgJ/9Ie5Hf4KObWXNRsJEVgkwxcyGE4yMqrNjKyIi0kqo76a+W319t9p0I/gCcEMd1/g2weip98PH4q4GcPc3CEY5PQRsN7NHzazjYVxXpEVS8kikcbzG+r8Dw4AT3L0jwVBViHuuOwE+BbqEj0hV6V/P8UcS46fxbYfX7HqIc35NMEz3SwTfvrx4hHHUjME48PP+F8HPZXTY7mU12qz5M4u3heBe5sZtGwBsPkRMB7GgBsDngcvMbKsFtRUuAs4Kh29vIhj6XJtNwNG1bN8bzuN/1r1qHFPz89V3PzYBA+rpQP06PP5y4A/xnW0REZFWSn039d0O1w72jy466BruvtXdr3P3PsANwMMWvrHN3R909/HACILH125twrhEkkLJI5GmkUvw/PcuM+sC3JnoC7r7BmA+QXHkdDM7EfhKgmL8A3C2mZ0S1u75AYf+++NtYBfwKPvr6RxJHC8BI83sgjDpMYsDEyi5QDFQZGZ9Ofgf6W3UkbRx903Ae8DdZpZpZmOAawi+ATtclwMfEXSyxobTUIJn8qcT1BrqbWZfN7MMM8s1sxPCc38J/NDMjrHAGDPrGg7l3kyQkIqE32zVlmSKV9/9eJ+gQ3ePmWWHnzm+BsFvgfMJOnFPNeIeiIiItHTqux2svfbdqqSHbWWaWWa47Rngx2F/bSBBfcrfApjZxba/cPhOgmRXzMwmmtkJZpZG8AVgKfU/MijSKih5JNI0fgp0IPiG4h8ExZCbwwzgRIJhyD8Cfk9Qa6c2jY7R3ZcDNxMUTfyU4B/I/EOc4wSJh4EcmIBoVBzuvgO4GLiH4PMeA7wbd8h/AuOAIoLOyh9rNHE38D0z22Vm36rlEtMJikdvIXju/053f70hsdVwJfBw+G1U9QQ8AlwZDq/+EkFncSvwMTA1PPcnBJ2U14DdwOME9wrgOoJOVSEwkqDDVJ8670f47P9XCB5J20jws7wkbv8mYCFBJ+jtw78FIiIiLZ76bgef0177blWWEyTJqqargFsIEkBrgXcI7uevwuMnAv80s2KCR/y/5u5rCV568hjBPd9A8NnvO4K4RFoEC/6OEJG2wIJXhK5y94R/eyZtm5n9iqAI9/eSHYuIiEhbpb6biLQWGnkk0oqFw2KPNrMUMzsDOBd4PtlxSetmZoMI3hj3eHIjERERaVvUdxOR1iphySMz+5WZbTezZXXsNzN70MzWmNkSMxuXqFhE2rBewFsEz4s/CNzk7h8mNSJp1czsh8Ay4D53X5fseERERNoY9d1EpFVK2GNrZjaZ4C/Fp9x9VC37zyJ4hvQs4ATgf9z9hJrHiYiIiIiIiIhI8iRs5JG7zwM+q+eQcwkSS+7u/wA6m1nvRMUjIiIiIiIiIiKHL5k1j/oCm+LW88NtIiIiIiIiIiLSQqQmO4CGMLPrgesBsrOzxw8fPjzJEYmIiEiiLFiwYIe7d092HHKgbt26+aBBg5IdhoiIiCRIfX2wZCaPNgP949b7hdsO4u6PAo8CTJgwwefPn5/46ERERCQpzGxDsmOQgw0aNAj1wURERNqu+vpgyXxs7QXgivCta58Ditz90yTGIyIiIiIiIiIiNSRs5JGZzQamAN3MLB+4E0gDcPdHgJcJ3rS2BigBrkpULCIiIiIiIiIi0jgJSx65+/RD7Hfg5kRdX0REREREREREjlyrKJgtIiIiIiIiIi1LRUUF+fn5lJaWJjsUOQyZmZn069ePtLS0Bp+j5JGIiIiIiIiIHLb8/Hxyc3MZNGgQZpbscKQB3J3CwkLy8/MZPHhwg89LZsFsEREREREREWmlSktL6dq1qxJHrYiZ0bVr18MeLabkkYiIiIiIiIg0ihJHrU9jfmZKHomIiIiIiIhIq1NYWMjYsWMZO3YsvXr1om/fvtXr5eXl9Z47f/58Zs2adchrnHTSSU0S61tvvcXZZ5/dJG0lg2oeiYiIiIiIiEir07VrVxYtWgTAXXfdRU5ODt/61req91dWVpKaWnvaY8KECUyYMOGQ13jvvfeaJthWTiOPRERERCQp3J0/L9nCP9YWJjsUERFpI2bOnMmNN97ICSecwLe//W3ef/99TjzxRI4//nhOOukkVq9eDRw4Euiuu+7i6quvZsqUKRx11FE8+OCD1e3l5ORUHz9lyhQuuugihg8fzowZM3B3AF5++WWGDx/O+PHjmTVr1mGNMJo9ezajR49m1KhR3HbbbQBEo1FmzpzJqFGjGD16NA888AAADz74ICNGjGDMmDFceumlR36zDoNGHomIiIhIUpgZd7+8irEDOvO5o7omOxwREWkj8vPzee+994hEIuzevZu3336b1NRUXn/9db773e/y3HPPHXTOqlWrePPNN9mzZw/Dhg3jpptuOuhV9h9++CHLly+nT58+nHzyybz77rtMmDCBG264gXnz5jF48GCmT5/e4Di3bNnCbbfdxoIFC8jLy+P000/n+eefp3///mzevJlly5YBsGvXLgDuuece1q1bR0ZGRvW25qLkkYiIiIgkzbiBecxf/1mywxARkSP0ny8uZ8WW3U3a5og+HbnzKyMP+7yLL76YSCQCQFFREVdeeSUff/wxZkZFRUWt50ybNo2MjAwyMjLo0aMH27Zto1+/fgccM2nSpOptY8eOZf369eTk5HDUUUdVv/Z++vTpPProow2K84MPPmDKlCl0794dgBkzZjBv3jzuuOMO1q5dyy233MK0adM4/fTTARgzZgwzZszgvPPO47zzzjvs+3Ik9NiaiIiIiCTN+AGd+bSolC279iU7FBERaSOys7Orl++44w6mTp3KsmXLePHFF+t8RX1GRkb1ciQSobKyslHHNIW8vDwWL17MlClTeOSRR7j22msBeOmll7j55ptZuHAhEydOTNj1a6ORRyIiIiKSNOMHdgFg4cad9OncIcnRiIhIYzVmhFBzKCoqom/fvgA8+eSTTd7+sGHDWLt2LevXr2fQoEH8/ve/b/C5kyZNYtasWezYsYO8vDxmz57NLbfcwo4dO0hPT+fCCy9k2LBhXHbZZcRiMTZt2sTUqVM55ZRTmDNnDsXFxXTu3LnJP1NtlDwSERERkaQZ3juXDmkRFmzYydlj+iQ7HBERaWO+/e1vc+WVV/KjH/2IadOmNXn7HTp04OGHH+aMM84gOzubiRMn1nns3LlzD3gU7tlnn+Wee+5h6tSpuDvTpk3j3HPPZfHixVx11VXEYjEA7r77bqLRKJdddhlFRUW4O7NmzWq2xBGAVVUHby0mTJjg8+fPT3YYIiIikiBmtsDdD/3uXGlWieyDXfK/f6e0Isqf/u2UhLQvIiKJsXLlSo499thkh5F0xcXF5OTk4O7cfPPNHHPMMXzjG99Idlj1qu1nV18fTDWPRERERNoQM/uVmW03s2V17O9kZi+a2WIzW25mVzV3jDWNH5jH8i27Ka2IJjsUERGRw/bYY48xduxYRo4cSVFRETfccEOyQ2pySh6JiIiItC1PAmfUs/9mYIW7HwdMAf7bzNKbIa46jR+YR2XMWZJflMwwREREGuUb3/gGixYtYsWKFTz99NNkZWUlO6Qmp+SRiIiISBvi7vOAz+o7BMg1MwNywmOb73UttTh+QB4ACzbsTGYYIiIiUgclj0RERETal58DxwJbgKXA19w9VtuBZna9mc03s/kFBQUJC6hLdjpHdctW8khERKSFUvJIREREpH35MrAI6AOMBX5uZh1rO9DdH3X3Ce4+oXv37gkNatzAPBZu3Elre5mLiIhIe6DkkYiIiEj7chXwRw+sAdYBw5McE+MH5vHZ3nLWF5YkOxQRERGpQckjERERkfZlI/AFADPrCQwD1iY1IoLkEcBCPbomIiINNHXqVP7yl78csO2nP/0pN910U53nTJkyhfnz5wNw1llnsWvXroOOueuuu7j//vvrvfbzzz/PihUrqte///3v8/rrrx9O+LV66623OPvss4+4naam5JGIiIhIG2Jms4G/A8PMLN/MrjGzG83sxvCQHwInmdlSYC5wm7vvSFa8VYZ0zyE3M5UFG5U8EhGRhpk+fTpz5sw5YNucOXOYPn16g85/+eWX6dy5c6OuXTN59IMf/IAvfvGLjWqrNVDySERERKQNcffp7t7b3dPcvZ+7P+7uj7j7I+H+Le5+uruPdvdR7v7bZMcMkJJiHD8gTyOPRESkwS666CJeeuklysvLAVi/fj1btmzh1FNP5aabbmLChAmMHDmSO++8s9bzBw0axI4dwfcnP/7xjxk6dCinnHIKq1evrj7mscceY+LEiRx33HFceOGFlJSU8N577/HCCy9w6623MnbsWD755BNmzpzJH/7wBwDmzp3L8ccfz+jRo7n66qspKyurvt6dd97JuHHjGD16NKtWrWrwZ509ezajR49m1KhR3HbbbQBEo1FmzpzJqFGjGD16NA888AAADz74ICNGjGDMmDFceumlh3lXa6fkkYiIiIi0COMH5LF62x52l1YkOxQREWkFunTpwqRJk3jllVeAYNTRV7/6VcyMH//4x8yfP58lS5bwt7/9jSVLltTZzoIFC5gzZw6LFi3i5Zdf5oMPPqjed8EFF/DBBx+wePFijj32WB5//HFOOukkzjnnHO677z4WLVrE0UcfXX18aWkpM2fO5Pe//z1Lly6lsrKSX/ziF9X7u3XrxsKFC7npppsO+WhclS1btnDbbbfxxhtvsGjRIj744AOef/55Fi1axObNm1m2bBlLly7lqquuAuCee+7hww8/ZMmSJTzyyCOHdU/rktokrYiIiIiIHKHxA/Nwh8WbdnHqMYl9u5uIiDSxV74DW5c2bZu9RsOZ99R7SNWja+eeey5z5szh8ccfB+CZZ57h0UcfpbKykk8//ZQVK1YwZsyYWtt4++23Of/888nKygLgnHPOqd63bNkyvve977Fr1y6Ki4v58pe/XG88q1evZvDgwQwdOhSAK6+8koceeoivf/3rQJCMAhg/fjx//OMfG3AT4IMPPmDKlClUvfl0xowZzJs3jzvuuIO1a9dyyy23MG3aNE4//XQAxowZw4wZMzjvvPM477zzGnSNQ9HIIxERERFpEY7r34kUgwV6dE1ERBro3HPPZe7cuSxcuJCSkhLGjx/PunXruP/++5k7dy5Llixh2rRplJaWNqr9mTNn8vOf/5ylS5dy5513NrqdKhkZGQBEIhEqKyuPqK28vDwWL17MlClTeOSRR7j22msBeOmll7j55ptZuHAhEydOPOLrgEYeiYiIiEgLkZuZxtCeuUoeiYi0RocYIZQoOTk5TJ06lauvvrq6UPbu3bvJzs6mU6dObNu2jVdeeYUpU6bU2cbkyZOZOXMmt99+O5WVlbz44ovccMMNAOzZs4fevXtTUVHB008/Td++fQHIzc1lz549B7U1bNgw1q9fz5o1axgyZAi/+c1vOO20047oM06aNIlZs2axY8cO8vLymD17Nrfccgs7duwgPT2dCy+8kGHDhnHZZZcRi8XYtGkTU6dO5ZRTTmHOnDkUFxc3ujB4FSWPRERERKTFGD8wjxcWbSEacyIpluxwRESkFZg+fTrnn39+9ZvXjjvuOI4//niGDx9O//79Ofnkk+s9f9y4cVxyySUcd9xx9OjRg4kTJ1bv++EPf8gJJ5xA9+7dOeGEE6oTRpdeeinXXXcdDz74YHWhbIDMzEyeeOIJLr74YiorK5k4cSI33njjQdesz9y5c+nXr1/1+rPPPss999zD1KlTcXemTZvGueeey+LFi7nqqquIxWIA3H333USjUS677DKKiopwd2bNmnXEiSMAc/cjbqQ5TZgwwefPn5/sMERERCRBzGyBu09IdhxyoObqg/1xYT7ffGYxr379VIb36pjw64mISOOtXLmSY489NtlhSCPU9rOrrw+mmkciIiIi0mKMH5gHwMINu5IciYiIiFRR8khEREREWowBXbLomp2uukciIiItiJJHIiIiItJimBnjBuaxcKOSRyIiIi2FkkciIiIi0qKMH5jHuh17KSwuS3YoIiJyCK2tjrI07mem5JGIiIiItChVdY8+3Ki6RyIiLVlmZiaFhYVKILUi7k5hYSGZmZmHdV5qguIREREREWmU0X07kRYxFmzcyRdH9Ex2OCIiUod+/fqRn59PQUFBskORw5CZmUm/fv0O6xwlj0RERESkRclMizCiTycVzRYRaeHS0tIYPHhwssOQZqDH1kRERESkxRk/II/Fm3ZREY0lOxQREZF2T8kjEREREWlxxg/Mo6wyxootu5MdioiISLun5JGIiIiItDjjBnYGYOFGPbomIiKSbEoeiYiIiEiL07tTB/p0ylTdIxERkRZAySMRERERaZHGDcxjoZJHIiIiSafkkYiIiIi0SOMH5rGlqJQtu/YlOxQREZF2TckjEREREUmeynLYV/voovED8wDVPRIREUk2JY9EREREJDnc4SfHwtwf1rr72N4dyUxLYeGGXc0cmIiIiMRT8khEREREksMMug2Fbctq3Z0WSWFMv84s0MgjERGRpEpo8sjMzjCz1Wa2xsy+U8v+AWb2ppl9aGZLzOysRMYjIiIiIi1Mr1GwbTnEYrXuHj8wj+WbiyitiDZzYCIiIlIlYckjM4sADwFnAiOA6WY2osZh3wOecffjgUuBhxMVj4iIiIi0QD1HQnkx7Fpf6+7xA/KojDlL8ouaNy4RERGplsiRR5OANe6+1t3LgTnAuTWOcaBjuNwJ2JLAeERERESkpek5OphvW17r7nEqmi0iIpJ0iUwe9QU2xa3nh9vi3QVcZmb5wMvALQmMR0RERERamh7HgqXA1trrHnXJTmdwt2wWbFDySEREJFmSXTB7OvCku/cDzgJ+Y2YHxWRm15vZfDObX1BQ0OxBioiIiEiCpGdBl6PrLJoNMG5AHgs37MTdmzEwERERqZLI5NFmoH/cer9wW7xrgGcA3P3vQCbQrWZD7v6ou09w9wndu3dPULgiIiIikhQ9R8LWpXXuHj8wj8K95WwoLGnGoERERKRKIpNHHwDHmNlgM0snKIj9Qo1jNgJfADCzYwmSRxpaJCIiItKe9BoFuzZA6e5ad48P6x7p0TUREZHkSFjyyN0rgX8D/gKsJHir2nIz+4GZnRMe9u/AdWa2GJgNzHSNRxYRERFpX6qKZm9fUevuY3rkkJuRqqLZIiIiSZKayMbd/WWCQtjx274ft7wCODmRMYiIiIhIC9drVDDfuhQGfO6g3SkpxtgBnTXySEREJEmSXTBbRERERNq7jn0hs3O9RbPHD8xj9bY97CmtaMbAREREBJQ8EhEREZFkM4Oeo2Br/ckjd3h/3WfNGJiIiIiAkkciIiIi0hL0GhXUPIpFa909cVAXenXM5GdvrEElMkVERJqXkkciIiIiknw9R0FFCexcX+vuzLQI3/zSUBZt2sUry7Y2b2wiIiLtnJJHIiIiIpJ88UWz63Dh+H4M7ZnDva+uorwy1kyBiYiIiJJHIiIiIpJ83Y8FS6m3aHYkxbj9zGNZX1jC7Pc3NmNwIiIi7ZuSRyIiIiKSfGmZ0PWYeotmA0wZ1p0Tj+rKg3M/1pvXREREmomSRyIiIiLSMvQaBduW13uImXH7WcMp3FvOo/PWNlNgIiIi7ZuSRyIiIiLSMvQcBUUbYd+ueg8b068z5xzXh8feXsu23aXNFJyIiEj7peSRiIiIiLQMvUYH80OMPgK49cvDiMacB/76UYKDEhERESWPRERERKRl6DkymNdTNLtK/y5ZXP65QTwzfxMfb9uT4MBERETaNyWPRERERKRlyO0NHbrA1qUNOvyWzw8hOyOV//fqqgQHJiIi0r4peSQiIiIiLYNZg4pmV8nLTudfpwzh9ZXb+cfawgQHJyIi0n4peSQiIiIiLUfP0bB9JcSiDTr8qpMH0btTJne/vBJ3T3BwIiIi7ZOSRyIiIiLScvQaBZX7oPCTBh2emRbhm18ayuL8Il5a+mmCgxMREWmflDwSERERkZajumh2w+oeAVwwrh/De+Vy319WU14ZS1BgIiIi7ZeSRyIiIiLScnQfDimpsPXQb1yrEkkxvnPmcDYUlvC7f25IYHAiIiLtk5JHIiIiIm2Imf3KzLabWa3ZFzO71cwWhdMyM4uaWZfmjrNOqRnQbWiDi2ZXOW1od04e0pUH31jD7tKKBAUnIiLSPil5JCIiItK2PAmcUddOd7/P3ce6+1jgduBv7v5ZcwXXID1HwbaGjzwCMDNuP/NYPttbzv/+rWH1kkRERKRhlDwSERERaUPcfR7Q0GTQdGB2AsNpnF6jYPdmKDm8nNaovp04d2wfHn9nHVuLShMUnIiISPuj5JGIiIhIO2RmWQQjlJ5LdiwHqS6afXijjwC+dfowYjF44K8fNXFQIiIi7ZeSRyIiIiLt01eAd+t7ZM3Mrjez+WY2v6CgoPki6zk6mB9m3SOA/l2yuOLEgTyzYBNvrNrWxIGJiIi0T0oeiYiIiLRPl3KIR9bc/VF3n+DuE7p3795MYQG5PSG7+2G9cS3eN08fysg+Hbnldx+yauvuJg5ORESk/VHySERERKSdMbNOwGnAn5IdS516joJtSxt1alZ6Kr+8YiI5malc8+R8CvaUNXFwIiIi7YuSRyIiIiJtiJnNBv4ODDOzfDO7xsxuNLMb4w47H3jN3fcmJ8oG6DkStq+CaGWjTu/VKZNfXjGRwr1lXP+b+ZRWRJs4QBERkfZDySMRERGRNsTdp7t7b3dPc/d+7v64uz/i7o/EHfOku1+azDgPqddoiJZB4ceNbmJ0v0789JKxfLhxF9/+wxLcvQkDFBERaT+UPBIRERGRlqfnqGDeiKLZ8c4Y1ZtbvzyMFxZv4cG5a5ogMBERkfZHySMRERERaXm6DYWUNNjauLpH8f51ytFcMK4vD7z+ES8u3tIEwYmIiLQvSh6JiIiISMuTmg7dh8O2xr1xLZ6ZcfcFo5kwMI9vPbuYRZt2Nfd0Z2oAACAASURBVEGAIiIi7YeSRyIiIiLSMvUcCVuPPHkEkJEa4X8vH0+Pjhlc++v5bN61r0naFRERaQ+UPBIRERGRlqnXKCjeCnt3NElzXXMy+NWVEymriHLNkx9QXNa4N7mJiIi0N0oeiYiIiEjLVF00u2lGHwEc0zOXn88Yx0fb9vD1OR8SjekNbCIiIoei5JGIiIiItEy9RgfzJnp0rcppQ7tz51dG8vrK7fy/V1c1adsiIiJtUWqyAxARERERqVV2N8jp1aQjj6pcedIgPiko5tF5azmqWzaXThrQ5NcQERFpKzTySERERERarsYUzd61EeY/AV7/I2nfP3sEk4d257v/t5RXl209giBFRETaNiWPRERERKTl6jUKClZBtKJhx5cWwW8vhD9/HXZ8XO+hqZEUfjFjHGP6dWbW7A955+OmKcwtIiLS1ih5JCIiIiItV8/REKuAHR8d+thYFJ67DgrXBOvr5x3ylOyMVJ68aiJHdc/m+t/MZ8GGnUcYsIiISNuj5JGIiIiItFy9wjeuNeTRtTd+BB//Bc68Fzr2g3WHTh4BdM5K56lrJtE9N4OrnniflZ/uPoKARURE2h4lj0RERESk5ep6DETSYdvS+o9b9hy88xMYdyVMvBYGT4Z1b0Ms1qDL9MjN5LfXnEBWeiqXP/4+63bsbYLgRURE2gYlj0RERESk5YqkQvfh9Y882rIInr8Z+n8OzrofzILk0b7PYPuKBl+qf5csfnvtJGLuXPbLf/Jp0b4m+AAiIiKtn5JHIiIiItKy9RoN25bXvq+4AObMgKyucMlvIDU92D741GDewEfXqgzpkctTV09i974KLvvlPyksLjuCwEVERNoGJY9EREREpGXrOQr2bofi7QduryyHZy6Hkh1w6dOQ02P/vk79oMtRh508AhjVtxOPz5xI/s59XPnE++wubeCb3kRERNooJY9EREREpGWrLpodV/fIHV65FTb+Hc59CPqMPfi8wZNhw7sQrTzsS04a3IVHLh/Pqk/3cO2T89lXHm1k8CIiIq2fkkciIiIi0rL1DJNH2+LqHs1/HBY8Cad8A0ZfVPt5gydD2W7YurhRl506rAc/vXQsH2z4jJueXkB5ZcOKb4uIiLQ1CU0emdkZZrbazNaY2XfqOOarZrbCzJab2e8SGY+IiIiItEJZXSC3z/6i2evfgVdug2O+DJ+/o+7zBjWu7lG8s8f04e7zR/PW6gK+8cwiojFvdFsiIiKtVcKSR2YWAR4CzgRGANPNbESNY44BbgdOdveRwNcTFY+IiIhIa2Jmt5hZXrLjaDF6jQqKZu/cAM9cEdQzuvAxSInUfU5OD+h+7BEljwAunTSA/zjrWF5a8in/8X9LcVcCSURE2pdEjjyaBKxx97XuXg7MAc6tccx1wEPuvhPA3WtUQRQRERFpt3oCH5jZM+Fobkt2QEnVcxTsWA1z/iWoYXTpbMjsdOjzBk+Gjf8IimsfgesmH8Utnx/CnA828V8vr1QCSURE2pVEJo/6Apvi1vPDbfGGAkPN7F0z+4eZnZHAeERERERaDXf/HnAM8DgwE/jYzP7LzI5OamDJ0msUxCph+wq46FfQbUjDzhs8GSpKYPOCIw7hm18aypUnDuSxt9fx0Jtrjrg9ERGR1iLZBbNTCTpFU4DpwGNm1rnmQWZ2vZnNN7P5BQUFzRyiiIiISHJ4MLxlazhVAnnAH8zs3qQGlgx9J0BKKnzph3DMFxt+3qCTATviR9cAzIw7vzKSC47vy/2vfcST76474jZFRERag9QEtr0Z6B+33i/cFi8f+Ke7VwDrzOwjgmTSB/EHufujwKMAEyZM0BhhERERafPM7GvAFcAO4JfAre5eYWYpwMfAt5MZX7PLGwjf2Qjp2Yd3Xoc86D0G1r8N3HbEYaSkGPdeNIbiskruenEFuZlpXDi+3xG3KyIi0pIlcuTRB8AxZjbYzNKBS4EXahzzPMGoI8ysG8FjbGsTGJOIiIhIa9EFuMDdv+zuz4ZftuHuMeDs5IaWJIebOKoyeDJs+idU7GuSMFIjKTw4/XhOHtKVW/+wmFeXbW2SdkVERFqqhCWP3L0S+DfgL8BK4Bl3X25mPzCzc8LD/gIUmtkK4E2Cb9QKExWTiIiISGvh7ncCXc1sVvjmtXFx+1YmMbTWZ9BkiJYHCaQmkpkW4dHLJ3Bc/87Mmv0hb3+s0goiItJ2JbTmkbu/7O5D3f1od/9xuO377v5CuOzu/k13H+Huo919TiLjEREREWktzOwO4NdAV6Ab8ISZfS+5UbVSA08EizRJ3aN42RmpPDlzEkd1z+b6pxawYMPOJm1fRESkpUh2wWwRERERqd1lwER3vzMchfQ54PIkx9Q6ZeRC3/Gw7u0mb7pTVhpPXTOJnh0zuOqJ91mxZXeTX0NERCTZlDwSERERaZm2AJlx6xkc/PIRaajBk2HzAijb0+RN98jN5LfXnkB2RipX/OqfrC0obvJriIiIJJOSRyIiIiItUxGw3MyeNLMngGXALjN70MweTHJsrc/gU8GjsOHvCWm+X14Wv7nmBGIOl/3yn2ze1TTFuUVERFoCJY9EREREWqb/A75L8FKRt4D/AP4ELAgnORz9T4BIOqxv2rpH8Yb0yOGpqyexp7SSy3/5TwqLyxJ2LRERkeZ0yOSRmX3FzJRkEhEREWlG7v5rYDb7k0W/c/dfV03Jja4VSusQJJCauGh2TaP6duJXV01k8659XPPr+ewrjyb0eiIiIs2hIUmhS4CPzexeMxue6IBEREREBMxsCvAx8BDwMPCRmU1OalCt3aBT4dMlUPJZQi8zcVAX/ufSsSzO38XX5nxINOYJvZ6IiEiiHTJ55O6XAccDnwBPmtnfzex6M8tNeHQiIiIi7dd/A6e7+2nuPhn4MvBAkmNq3QZPBhw2vJvwS50xqjd3TBvBayu28cM/r8BdCSQREWm9GvQ4mrvvBv4AzAF6A+cDC83slgTGJiIiItKepbn76qoVd/8ISEtiPK1f3/GQlgXr3m6Wy119ymCuOWUwT763nsffWdcs1xQREUmE1EMdYGbnAFcBQ4CngEnuvt3MsoAVwM8SG6KIiIhIu7TAzH4J/DZcnwHMT2I8rV9qOgw4MeF1j+L9x1nHsmXXPn700kp6d+rAtDG9m+3aIiIiTaUhI48uBB5w99Hufp+7bwdw9xLgmoRGJyIiItJ+3UjwRd2scFoB3JTUiNqCwadCwUoo3t4sl0tJMR64ZCzjB+bxjWcW8cH6xNZbEhERSYSGJI/uAt6vWjGzDmY2CMDd5yYkKhEREZF2zMwiwGJ3/4m7XxBOD7i73v1+pAaHNcfXN8+jawCZaRF+ecUE+nbuwHVPzeeTguJmu7aIiEhTaEjy6FkgFrceDbeJiIiISAK4exRYbWYDkh1Lm9PrOMjo1KyPrgHkZafz5FUTiZgx84n3KdijPKCIiLQeDUkepbp7edVKuJyeuJBEREREBMgDlpvZXDN7oWpKdlCtXiQVBp7U7MkjgIFds3l85kQK9pRx7a8/oKS8stljEBERaYyGJI8KwqLZAJjZucCOxIUkIiIiIsAdwNnAD4D/jpvkSA2eDJ+thaL8Zr/02P6d+dn0cSzdXMSs2R8SjXmzxyAiInK4GpI8uhH4rpltNLNNwG3ADYkNS0RERKTdO8vd/xY/AWclO6g2oaru0brmq3sU70sjenLXOSN5feV27nphOe5KIImISMt2yOSRu3/i7p8DRgDHuvtJ7r4m8aGJiIiItGtfqmXbmc0eRVvUYwR06JKUR9eqXHHiIG6YfBS/+ccGHnpzjRJIIiLSoqU25CAzmwaMBDLNDAB3/0EC4xIRERFpl8zsJuBfgaPMbEncrlzgveRE1cakpMDgU4PkkTuE/dvmdtsZw/m0qJT7X/uIN1Zt5/tfGcnY/p2TEouIiEh9DjnyyMweAS4BbgEMuBgYmOC4RERERNqr3wFfAV4I51XTeHefkczA2pTBk2F3Puxcl7QQUlKMn14ylnsvGsOmnfs476F3+ebvF7G1qDRpMYmIiNSmITWPTnL3K4Cd7v6fwInA0MSGJSIiItI+uXuRu6939+lAPlABOJBjZgOSG10bMvi0YJ7ER9cgSCB9dUJ/3vzWFP51ytH8eemnTL3/LR6c+zGlFdGkxiYiIlKlIcmjqq8+SsysD0EHpnfiQhIRERERM/s3YBvwV+ClcPpzUoNqS7oOgZxeSU8eVcnJSOXbZwxn7jdPY8qw7vzkrx/x+fvf4oXFW1QPSUREkq4hyaMXzawzcB+wEFhPMJxaRERERBLn68Awdx/p7qPDaUyyg2ozzIJH19a9HdQ9aiH6d8niF5eNZ871n6NzVjqzZn/IRY/8ncWbdiU7NBERacfqTR6ZWQow1913uftzBLWOhrv795slOhEREZH2axNQdLgnmdmvzGy7mS2r55gpZrbIzJab2d+OKMrWbPBk2LsdClYnO5KDfO6orrx4yyn8vwtHs6FwL+c+9C7//sxitu9WPSQREWl+9b5tzd1jZvYQcHy4XgaUNUdgIiIiIu3cWuAtM3uJuP6Xu//kEOc9CfwceKq2neGI8oeBM9x9o5n1aJpwW6HBpwbzdfOgx/DkxlKLSIpxycQBnDW6Nz9/cw1PvLOet1Zv52fTj+ekId2SHZ6IiLQjDXlsba6ZXWiWpHeYioiIiLRPGwnqHaUDuXFTvdx9HvBZPYf8C/BHd98YHr/9yENtpfIGQecBsOavyY6kXrmZadx+5rG8/LVTyMtO57LH/8nDb61RLSQREWk29Y48Ct0AfBOoNLNSwAB3944JjUxERESkHQvfcnsAM2tI3+1QhgJpZvYWQTLqf9y91lFK7cJx/wJ/uweWPAtjLk52NPUa0iOX528+mdueW8K9r67mw427+O+vHkfHzLRkhyYiIm3cIUceuXuuu6e4e7q7dwzXlTgSERERSQAzeydu+Tc1dr/fBJdIBcYD04AvA3eY2dA6YrnezOab2fyCgoImuHQLNPlWGHASvPg1KPgo2dEcUk5GKj+ffjx3nD2CN1dt55yfvcOqrbuTHZaIiLRxh0wemdnk2qbmCE5ERESkHcqOWx5VY19TlBHIB/7i7nvdfQcwDziutgPd/VF3n+DuE7p3794El26BIqlw0eOQ1gGeuQLKS5Id0SGZGdecMpjZ13+OveVRznvoXZ7/cHOywxIRkTasITWPbo2b7gBeBO5KYEwiIiItWywKZcVQ8hmU74VYLNkRSdvidSzXtt4YfwJOMbNUM8sCTgBWNkG7rVfHPnDBo1CwCl7+VrKjabCJg7rw0qxTGNOvM1///SK+/6dllFfq7yMREWl6h3xu3t2/Er9uZv2BnyYsIhGRRIpFoSg/WE7LCr5pTusAKZGGnV9ZBqVFwbRvV7i8C8qLocvR0GcsZByynu2Ri0Vh7w4o3gp7tkFZ+MiCO+D757Vti0UhVgkeC+axytq3uQf3xSJgKZCSErccOXDZPTg3fqLmNg+OT82ASEYwT82ASHrccjhPiQTJmbLdULo7uM9l4bx0N5QV7V+uLKvlWuH14uPCISUtGGUQSQ+Xq6Z0SAm3R9KC+1FRAhX7wqnkwHm0lhePRtIhtQOkZUJqZvDnqnqeEVzPjOqBI1XLB8zD7bEYeDT8eUTjlmtsh+CeVk924Jy49ep2vEabNdpPidT9M4qkB5+pavm024LPK02ts5mdT/AlX2czuyDcbkCnQ51sZrOBKUA3M8sH7gTSANz9EXdfaWavAkuAGPBLd1/W9B+jlRnyheARtnn3wsCT4PjLkh1Rg/TIzeTpa0/g3ldX8djb61i6uYiHZ4yjd6cOyQ5NRETaEDvctzSEb11b7u4jEhNS/SZMmODz589PxqVFpDWJxaBoU/At8vaVwVSwMqhnUbnv4OMjGfsTSWkd9ieWYH+yqLQIKksPcWGD7sOh33joG049RgQJiYbGXbIDdm+BPZ+G07YwSRROxdugeHvwC3+iWGR/wqFJBjo0kfQcyOwEGR0hs2MwT8uskUCJT5rEJVUgSIpFKyBWEcyjFRAtD7eX79+WEolLLmYd/OciLSu4biQ9SF5VlgZJpfrmVQk54IBkntdcr0rapeyfWyRuOW471EjcVbVRM4kW25/wq62d+O2xyuAzRcuDuCvLg2RZbdtuz9///0kTMrMF7j6hyRtuJczsifr2u/tVzRVLvHbRB4tF4alzIX8+XDcXeo5MdkSH5eWln3Lrs4vJTIvws+nHc9KQbskOSUREWpH6+mCHTB6Z2c/Y/5tDCjAWWO/uSfk6pl10XEQkEIvBpx9Cyc46RklE9/+CHIvCvp1Bgmj7SihYHYwGqpLbB3oMh+7HQvehwSiQ+kaWVC3jQbIis3M477R/vUPcttRM2PFR8AvH5gXBtC98U3ZqB+h9XJhMGge5vYIk0O4tYZJoC+yuShRtDRIbNWV3h5xekNsznIdTTk/I7R0kUuoaxRIs7N+XkhokCqrmFjlwW3yyBfYnH6rvd/Tge3/AqJeay3EJHY/GJSHCpEvVcvW2siCBkZGzP0lUlTBq6AgxadXae/KopWo3fbA92+B/Tw3+zrn+zeYZTdqE1mwv5sbfLmBtQTH/OmUIt3xhCBmp+rtTREQO7UiTR1fGrVYSJI7ebcL4Dku76biItGfbVsDSZ2DpH4LRQ4cju8f+JFGPcOo+DDrkJSbWurjDzvVhImlhMP900cEjl9JzguRPx95BgqvmPLcX5PRo+MglkTZAyaOWqV31wda9DU+dA6MuhAseOzCh3grsLavk+39aznML8xnWM5f7Lh7DmH6dkx2WiIi0cEeaPMoGSt2D5yPMLAJkuHtSXkXRrjouIu1JUX6QLFr6LGxbFoyGGfIFGH0x5A3a/xhVzVo7Fglr8aQE3xJndUn2J6lbtAK2rwiKLOf2Dgq0ZnZMdlQiLY6SRy1Tu+uDzbsP3vgRnP0ATLg62dE0yhurtnH7H5eyo7icG087illfOEajkEREpE719cEOWTAbmAt8Eah6/qMD8BpwUtOEJyLNrmIfbHgvGAUTXz/mSB4NikWD9iIZQUHihti3C1b8KUgYrX8HcOg3Ec68D0aeDzlt7LXQkbTg8TUREWn5Tvl32PB3eOU7wWPHrfDv788P78lr3+jCj/68gofe/ITXlm/j/ouP47j+GoUkIiKHpyG/4WW6e3XhEHcvDl/rKiLNpXzv4SVlarP7U/j4L7D6VVj7Vu1Fo6vULEqc1iEokFu5b3+dmprzWOX+8yMZQb2a9HDKyIH07HA5N1jevQU+fi2oc9N1CEy5HUZfBF2PbvxnlCaxq6Sc9YUlRGMx+uVl0T0ng5SU5n9kozIao6yyaopSVhGjPBqjrCJcD7enRyJ0yU6nS3Y6edlprfJb9VjMg89WGaO0IkphcTmFe8soLC5nR3EZhXvLKSwO1/eW81m4LzsjlYFdshjQJYv+XbIY2DVYHtA1+LlZEzxqE405pRVRSiui7KuIUloRq14fPzCvSa4htTOzi4FX3X2PmX0PGAf8yN0XJjm09iElBS54FB45FZ65Em74W/BvYyvTqUMa9118HGeN6c3tzy3l/Iff5YbTjuZrXziGzLTW9/eliIgkR0N+E91rZuOqOipmNh6o57dOkXZs7w7YsigoIlxVsyarS8NrJUQroXANbF8O25YHtX+2L4ddG4OETI/h0HNU8PaXqnl2HW9ScYdPF8NHr8LqV4J6OwCdB8C4K2Do6ZDVrZZXoNfyOvTykuDV3Fnd9r+GPDUjnMctR9KDZFB5cfCa9fLiIPFVtidop2hzsF6+B9KyYcI1MOar0Of4VldPIl405uwprcDMSI+kkJ6aQqQByRZ3p6Q8StG+Cor2VbCrJJjvDtf3lFXSqUMa3XMz6JGbQfdwys1IPeJf2HfuLWd94d5g2lHChsK9rCsM5rtKDizYnR5JoW9eB/qFU9/OHeiXlxWuZ9EjN4PKmFNcVsnessoa8yjFZRUUl0XZW1bJ3vJK9pVH2VsWpaS8kpLy+Hm4XBalpCJKNNa4t7zlZKSGiaR0uoZJpS7Z6XTqkFb9xyz+iW13r173cJ/j4Xz//pg7TjAnXI95kOQqjzoV0RgV0RiV0SARVLVeUelUxGKUh4mw8sqq5WiwHI1REa3/s6amGF1z0umanUHXnHSO6pZNl+x09pRWsPGzEv6xtpD/W7T5gM+VmZYSJJK6ZNOzYwbRMEFVXlkVm8ddf//2+ORQaZiwq8vKH5xBh3T98plAd7j7s2Z2CsEo8PuAXwAnJDesdiS7G1z8BDxxFvzp3+CrT7Xaf6+mDuvBa9+czI//vJJfvPUJf12xjfsuGsPxA5q5JqCIiLRKDal5NBGYA2wBDOgFXOLuCxIf3sHa3fP20nKVl8DWJUEh5Ko3bO3acPBxkYyg6HHHvmFCKax1k9s7GIFTsCpIEm1bDjtWB8kXCGr5dDsmeM17jxFBImdbmFQq3ra//ZxeYTJpRJBQSs+BNX+Fj/4SvL0LCx4FG3YGDD0zKCDdSju+TcXdqYx59S/y1b/EVx440qW8MkZJeZTP9pazq6ScnSUV7CwpZ1dJxQHbdpdWUPOv0hSD9NQU0iIpZITzqvVYzKsTRpWNSJBkpqWECaVMuudk0KNjBlnpqdW//FclBOITBVXzkvIo+Tv3UbRvf4LIDPp06sCgblkM6prNoK7ZDOyaRVokhfxd+8jfWUL+zn3k79zH5p372FFcdkA8Zhz0+euSHkkhKyNCdnoqHdIjZKdHwnlq9TwrI0KHtAiZaREyUoP7l1G9HM7TguX01BTKK2PBSJy95ezcW37A/LO45bLKupMg9TGDFDOMYE7wHylmpBikhT/XtBTbvxxJIT1ipEZSSItYuB7EXZVgTE/d/xmqtmWkppCZFqFrdjpdc4JEUbfsDDp2OHTCsKwy+Nlu/KyETZ+VsKGwhI2flbCxsISC4rID4tj/59Gql6u2Z6YFMVRNwc8ihQ7pETJTI2SmR8hMDdZPPKorqZGURt3X+u+5ah4BmNmH7n68md0NLHX331VtS0Y87boP9u7/wF+/D2feCyfckOxojtjfPirgO88tYdvuUq6bfBTf+OJQjUISEZEjK5gdNpAGDAtXV7t7Le+Rbh7tuuMiyeEejJrZvXn/W7M2zw8SPkEdeejUP3gFe9/xwRRJD1/B/mlwXtVr2Ku21XzjVm6fIPnTY0SYCBoJ3YYGI3pqU1wQNzppeVBgevsqiIa/1KfnwNGfh2FnwjGn1z06qQUrrYiytmAvnxQUU1JeSTQGUXei0RhRh2gsFmyrmnswimJfeSV740ezlEXZGz/CJVxvzKCWrPQIeVnpdM5KIy8rGNmSl5VG56xgVAtwULKmrMZ6eTSGmdGpQ1r11DluuWPVclYaOemp7C6toGBPGdv3lFEQTtv3lB64rbiMkrJodUIiPZJCWqpVJwMyUlMOSGT1zetQnSQa1C2LfnlZh/VLw77yKJvjkkrbdpeSkZpCdkYqOeGUHU7BcqR6W1oCEg0N4e4HJY+CPJDFLVdtD7aaoUeykkTJo4CZ/RnYDHyJ4JG1fcD77p6U4jvtug8Wi8Gc6bBmLsx8CQa0/sFfu0sruPvllcx+fxNHd8/m4RnjGdYrN9lhiYhIEh3p29ZuBp52913heh4w3d0fbvJIG6Bdd1yk6e1YA9uWBo+blRTun5fsgL2F4XIhxOLypRmdDkwU9R0PuT0bfk132LczSCKVFQeji5riDWHRSvjskyDevuPrTjy1MGWVQZLoo217+HhbcTDfXsyGwr2HneBJixhZ6alkp0fIykg9YFRL/HpWOIJi/yiQSHWCJaPGiJD4hJG+lRVpHkoeBcIak2cQjDr62Mx6A6Pd/bVkxNPu+2Aln8Fjnw/6Cv/yexh0crIjahLzPirg359dzN6ySu69aAxnj+mT7JBERCRJjjR5tMjdx9bYpiHT0rrt3gJv/hgW/S6oT1Qls1NQ1ye7WzjvGsyzugaPnvUeC12OCopoymErKa9k8aYiFm7cydL8Ij7a/v/Zu+/wqMq0j+PfZyaZ1EnvjRBIo4USegvYEFBQLCBYULHrqmt33eK7u5bVXbEvdl0EFMVKsVClSegtCSUhJAHSe53Mef84IXRSSDJJuD/Xda7JnDlzzj0LKye/eZ77KeFQXnl9bxujQdHF25koPzOR/q5E+puJ9HPFzckeo1IYDadtJ+0zyCgRIToNCY90SqluQIamaVVKqQSgD/Dp8S/02prcg6HfP3w6Se9FeONciLy0ba9vtR4fFtmipz1WXMl9c7ew+VABd4+K4PEroltlSqoQQoj27Xz3YI1pmG1USimtLmVSShkBU0sWKESbqSrR+xase1OfcjbkPoibBi6++ugfo72tK+w0NE3jcH4Fm9Pz2XKokC3pBSQdLakPisK9nYnyNzO+VyCR/q5E+ZuJ8HXpkCtlCSFEK/kKiFdKdQfmAN8CnwPjbVrVxcwtCGYugc+ugXlTYcr70HNy21zbaoUPL9entU9u2QkA/m6OzJs1hOd/2M1/Vx9kV1YRb0zrj5eL3PILIYTQNSY8WgosUEr9t+753cCS1itJiFZQWwObP4aVL+pT0npNgUv+DJ7htq6sXdE0jYLyGrIKK8gsrCCrsIIjRZUUlFXXNyh2PMvj8cbGdgYD+7JL2ZJewNb0AnJL9ebfLiYjfcM8uC+hG/3DPOkX5oGHs9yQCiFEA6yaplmUUtcCb2ia9oZSaquti7roufjArd/D5zfAwpn6KqL9prf+dfd8Axmb9FVdL3u+xfsZmuwM/H1yb/qEePCnb3Zx1Ru/8e6MAfQOcW/R6wghhOiYGhMePQncBdxT93wH+oprQrR/mgZJP8Ivf4W8fdBlOFz+hd4TqJOpqbWSUVDB0aJKLFYrFqtGba2+qlitVdObTVv1ZcRrrRo1Vo280iqyCivIKqzUH4sqqKw5tamwg50BLxcT1RZ91cNxLwAAIABJREFU+e4qi7XBFcK6+rgwKsqX/mGe9A/zJDrA3Kil64UQQpyiRik1DbgFuKpunwyRbQ+cPODmRTD/Jvj2Pj1AGnxX612v1gIr/qkvsFGSBdvnw7AHWuVSN8SHEhNg5p7PNjPl3XX885reXDcgpFWuJYQQouNoMDzSNM2qlNoIdANuAHzQh1EL0b5lJMJPz0H6On2I97T5EDWuQy9Tb6kLiNLyykjLLSMtr5zU3DLS8srIKKionxLWFH5mB4I8nIgNdGNsjB9BHk4EeTgR7OFEkIcjXi6mM3oJWepWETseJh1/rLJYCfV0wtu1YzTrFkKIdm4m+pd3/9A0LVUp1RX4zMY1ieNMLjBtASy8HZY8DtUlMPKPrXOtnV/qX4Ld8Bmsex22fApD72+1e5o+IR58/+AIHpy3lce+3M6OjEL+NKEHJjvpgySEEBerc4ZHSqkoYFrdlgssANA0bUzblCY6PUsV7FyoD8O21oLBDgzGus0OlPEs+wxn2ZT+iDqxLzcZ9n4PLn4w8T/Q7xYwNmagnW1YrRoF5dXkllaTU1JFbqm+HV+GPaekioyCCg7nl58y6sfFZCTcx4Vewe5M7BNIuLcLwR5OmOwMpzSWtjMY6h5P3qdwd7ZvVo8hO6MBO6O+NLsQQojWoWnaHqXUY0CUUqoXkKxp2ku2rkucxN4RbvgEvrkPfn0eKovh0r+2bKhjqYaVL0BgHMRepa/Y+v1DcPh3CBvcctc5jberA5/ePoiXlyUzZ/VB9mQV8/b0/vi5ObbaNYUQQrRf5/vNLwlYA0zUNG0/gFLqkaacXCk1DpgNGIH3NU178RzHTQEWAgM1TbvIl/G4CJTnQ+IH8Pt7UHoMPLvqzaqttXWbRW9mbbWcus9qqVsZTdMfteOPp/9s1b8NHP0kDHsQHMw2+Zi1Vo38sur6ICi3tIrcEv15TmkVuaXV5NYFRXll1WcdNWQyGvBxNeFjdiA20MyVvQII93Yh3MeFcB9nfF0dZIUxIYTopOpWWPsESAMUEKqUulXTtNW2rEucxmgP1/xXv/dY+xpUl8KV/2q5lVm3/Q8KD8GEV/VQqte1sPRp2Pppq4ZHoH9Z9Mz4WHoHu/PEwh1MfOM33pnRnwFdvFr1ukIIIdqf84VH1wJTgRVKqaXAfPQbl0apW5XtLeAyIAPYpJT6TtO0PacdZwb+AGxsYu2io8k7ABvehq1zwVIB3cbC5Hf0xw4SgGiaRkmVheziU0cFZZdU6s/rttzSKvLLqjnbLDKTnQFfVwd8XE0EujvSO9gdX7NDfUjk4+pQ99wBN0c7CYeEEOLi9SpwuaZpyVA/Knwe0Pka93V0BoM+0tnBrE8rqyqFSW9d+KjnmkpY9S8IHQzdL9X3OZj1AGnXV3DFC+DoduH1N+CquCCi/M3c9Vki0+Zs5IVrezNF+iAJIcRF5Zz/omma9g3wjVLKBZgEPAz4KaXeARZpmvZTA+ceBOzXNO0ggFJqft159px23P8BLwGPN+8jiFZRWwMlR6Aoo247DEWZUJYDHmF6DyGfKPCN1kcNnYumQfp6WPcmJC/Wv53rfYM+T9+/R9t9nnMoqtBXFissr6GoooaiimqKKmooLK+hsKJuX91rBeX6lLIqi/WM85iMBj3wMTsQ4ulEvzAPfFwd6reTwyGzgwRCQgghGsX+eHAEoGlailJKGma3V0rpq6A5uMGKv+sjkK77COwuYHXRzR/pDbKv/e+pX7T1vxW2fga7v4YBt11w6Y0RHWDmu/tHcO/czfzxy+2k5pbx6GVRGGRBDCGEuCg0pmF2GfA58LlSyhO4Hn0FtobCo2Dg8EnPM4BTxtYqpfoDoZqm/aiUOmd4pJS6C33FN8LCwhoqWTSGtVYPhPIP6lvBoRNBUXGmHhxpp4UkTl7g7A37fgJL5Yn9zj51QVIU+ETXBUuR+nKy69+ErK3g5AmjHoOBs8Ds37af9SSappF8rITlSdmsSMpm86GCs44OsjMoPJztcXOyx8PJHl+zA5F+rviaHU5sdaGQn9kRNycJhIQQQrS4zUqp94H/1T2fDsj0/vZMKRj9ODi4wtKnYMkTcNVrzTtXdRmseRW6jtK3k4XEg28MbPmszcIjAHdnez65fRDPfbOLN1fs52BuKa9e3xcnU9P7JwohhOhYmjSWVtO0AmBO3XZBlFIG4N/AbY24bv014+Pjm76c1MWqtgYK0yE/9URIlH/gRFhkrTlxrNEE7iH6FpFw4me3YHAPBfdgfS4/gNUKRemQkwK5KXpz6tx9sOc7qMg/tQavbvoc/bibwOTcVp/8FOXVFtbtz2N5cjYrk7LJKtKDrx6BbtyX0J0eQW54ONnj7myPh7MJdyd7XExGCYOEEELY2j3A/cBDdc/XAG/brhzRaEPuhZKjeg+kgF4w8M6mn2Pjf/UR32M/P/M1paD/LbDsGTi2G/x7XnjNjWRvNPDCtb3p5uvKP5fsJbNgPe/dEi+NtIUQopNrzaWSMoHQk56H1O07zgz0AlbW/ZIeAHynlLpammY3Q02FfvOQtRWObIcj2yB7r95k+jiTK3h11W8wYq8Cr4gTm2tA4xs7GgzgGa5vUZef+lpZrh4o5SSDWxB0v6zlGkY2Uk2tlcyCClal5LA8KZv1B/OotlhxNhkZ0d2Hhy6JJCHajwB3uckRQgjRPtX1jtyuaVoM+pdtoqO55M/6vdiSJ/WR2V1HNv69lUWwdjZEXgGhg85+TJ+p8PNf9NFHV551TZpWo5Ri1qgIwn1c+MP8rUx+ay3v3zqQHkGt339JCCGEbbRmeLQJiFRKdUUPjaYCNx1/UdO0IsDn+HOl1ErgMQmOGqG6DI7u0gOiI9shaxvkJOkrlIE+vSyoLwy7VJ9CdjwgcvFt/cbULj761mVYi51S0zQO5ZWzK6uIo0WVFFXUUFxRQ3GlheK6vkTFlTUUV1gorqyhvLq2/r1dfVyYMbgLY2J8GdTVq1nL0gshhBBtTdO0WqVUslIqTNO0dFvXI5rBYIQp78H7l8IXt8BdK/Qv3hpj/dtQWQhjnjn3MS7eEDsRdsyHy/4Gdg4tUnZTXNbDny/vGcodHydy3bvreH1qPy7tYbv2BEIIIVpPq4VHmqZZlFIPAMsAI/Chpmm7lVLPA4mapn3XWtfutKrL4NsHYM83J/oRufhCYF+IGQ+BcfrP7iEdZvWy0x0PinZmFulbRhG7soooqTwxgkopMDvY4e5sj5ujvkX4uOLmZIeboz3uTvZ4uZoY1s2Hrj4uNvw0QgghxAXxBHYrpX4Hyo7v1DTtatuVJJrE0R2mzYf3xsC8m+COn/R+SOdTng/r34LYq/UvA8+n382wexEk/QC9prRc3U3QM8idbx8YzqxPE5n1WSLPjo/ljhFdZfq/EEJ0Mq058ghN0xYDi0/b9+dzHJvQmrV0eCVH4fMb9ZFGQ+6D8BH6DYU5sEMGRRXVtfVL3GcWVrA7q/iMoMhkNBATaOaquCB6B7vTO9idUC9nzA52srKHEEKIi8Fzti5AtADvbvqqa3Ovg0V3ww2fnX9K/9rX9JXaxjzb8LkjxoB7GGz51GbhEYC/myML7hrKo19s4+8/7uVAThnPT+qJvbFtWxcIIYRoPa0aHokWcmw3zL1Bb0Y9bR5EX2nris6rtMrC3iPFHM4vJ7ukiuziKnJKq8guriSntIqc4ipKqiynvMdkZyA2wMzVdUFRr2B3ovzNmOzkpkMIIcTFRSnVHfDXNG3VaftHAEdsU5W4IN0vgcv/rje4XvUSjHn67MeVHIONc6DPDeAX0/B5DQboNwNW/hMK0ho/La4VOJmMvHVTf179OZm3VhzgUF4Zr93YVxppCyFEJyHhUXu3/xf44jZ9iPPMJQ0PX25j+WXV7M4qYndWMbsyi9iTVUxqXhnaSWviuZiM9Uvaxwa4MSrSAT83fal7PzdH/N0c6ObrKt9OCSGEELrXgLOlC0V1r13VtuWIFjHkPv0LwVUvgn8P6DHpzGN++zfUVsPoJxt/3n7TYeULsPV/MPZPLVdvMxgMiseviCHCx5Wnvt7BoH/+Sq9gNxKi/EiI9qVvqAd2cr8nhBAdkoRH7dmmD2Dx4+DXA25aAO7BNi2nqLyGxEP57MosZldWEbszi+qXvQcI9nCiZ5Abk/sF0zPIjQhfV/zMDrg4yF8zIYQQogn8NU3befpOTdN2KqXC274c0SKUgon/0VelXXSPvphJQO8TrxdlQOKHehjk3a3x53UP0Uc2bZ0LCU/rjbptbMqAEOJCPVi66wgrk3N4e+V+3lyxHzdHO0ZG+jI62peEKF8ZlSSEEB2I/FbfHlmt8PNzsP5NiLwcrvsQHMxtXkZJZQ2b0vJZtz+P9Qfz2HOkGE3T7326+rgQH+5FzyA3egW70yPQDU8XU5vXKIQQQnRCHud5zanNqhAtz84BbvwfzKlroH3XCn2VWoBVL+uPo55o+nn736Kv6Lb/V4i6vOXqvQDd/Vx5YGwkD4yNpKi8ht/257IyOZtVKTn8uFOffdkj0I3R0b6MifZjYLinNNkWQoh2TMKj9qa6HL6epa+aMeguuOIFMLbNH1N5tYVNaQWsP6CHRbsyi6i1apiMBvqFefCHSyIZEuFN72B3GU0khBBCtJ5EpdQsTdPeO3mnUupOYLONahItxRwAU/8HH42HL26FW76BwnR92tnAO8EjtOnnjLoSnH1gyyftJjw6mbuzPRP6BDKhTyCaprHnSDErk3NYlZLDnNUHeWflAQZ39eL5Sb2IDmj7L0yFEEI0TBKA1rTkKdj9tT4kOTAOAvroj57hZ18hreQYzJsKWVth3Esw5J5WLa+oooYt6QUkpuWz4WA+2w8XYrFq2BkUfUM9uC+hG0MjvOnfxRNHe9sPgRZCCCEuEg8Di5RS0zkRFsUDJuAam1UlWk7wALj6Tfj6TljyJFSXgdEEIx9t3vnsTNB3Gmx4B0qzwdWvZettQUopega50zPInfvHdKe4soZvt2by6s8pjH99DbcNC+fhSyMxO9rbulQhhBAnkfCotRxaDxvfgZBBeih0cDZY61YYc3Q/ESQd32qrYd40KM+DqZ9DzPgWLymzsILEtHw2peWTmFZA8rESNA3sDIpewe7MGhXB0Ahv4sM9cTbJXw0hhBDCFjRNOwYMU0qNAXrV7f5R07TlNixLtLQ+18OxnbB2tv582EP6qKTm6ncLrHsDts+D4X9omRrbgJujPTcPDWdCnyD+tSyJD9em8t32LJ4dH8ukvkEylU0IIdoJpZ28LFYHEB8fryUmJtq6jPOrrYF3R+rfIt2/AUwuUFMJ2XvgyHY4uqPucRfUVp14n2uA3hi7BVZUq7VqJB8tYfOhfDal6aOLjje3dnWwo1+YBwPDvYgP96RvqIeERUIIIdoNpdRmTdPibV2HOFWHuAfraKy1MP8mOLwRHtgMLt4Xdr4ProDyXHgg8eyj3DuA7YcLee7bXezIKGJQVy+en9STmAA3W5clhBAXhfPdg0li0BrWvwU5e2HafD04ArB3hOD++nZcbY2+4saRHfpc937T9RUzmqGiupZthwv1kUWHCth6qICSKn2kk7+bAwPDvbi7LiyKCXDDaOiYNxRCCCGEEJ2GwQhT50FVMTidr096I/W/Bb69D9LXQ5dhF34+G4gL9WDRfcNZsOkwLy9LYsLrv3Hr0HAeviwSN5nKJoQQNiPhUUsrTIdVL0H0BIi+8vzHGu3Bv6e+NVFOSRWbD+nTzzYdKmB3ZhEWqz6KLNrfzFV9g4jv4snAcC9CPJ1kyK8QQgghRHtkMLRMcATQc7LeQ2nLZx02PAIwGhQ3DQ7jyl4BvLwsmY/WpfL9jiyeGR/D5L7Bcl8rhBA2IOFRS1vylP545UstelpN09iZWcTXWzJZlZJDam4ZACY7A31DPLhrVAQDw73oH+aJu7N8KyOEEEIIcdExuUDvKbB9AVz5ot5nswPzdDHxwrW9mTowlD9/u4tHFmxn7oZ07h/bnYQoXwmRhBCiDUl41JKSFkPyj3DZ881bZvUssosrWbQ1k6+2ZJByrBSTnYFRkT5MGxTKgC5e9Ap2w8FOVkITQgghhBDoU9c2fww7F8LAO2xdTYuon8qWeJjZv+xj5kebiPJ35c6REUzqGyT3wkII0QakYXZLqS6DtwaDgxnuXq1PSWumyppaft5zjK+2ZLA6JQerBv3DPJgyIISJfYJwd5KRRUIIITovaZjdPrXbezBxKk2Dd0eAwQ7uXmXralpctcXKDzuymLP6IElHS/AzO3Db8HCmD+oio++FEOICScPstrDqZSg6DDOXNis40jSNLemFfLUlg++3Z1FSaSHI3ZH7Erpzbf9gInxdW6FoIYQQQgjRqSiljz5a8gSkrYXw4bauqEWZ7Axc2z+Ea/oF89v+XOasPsjLS5N5c/l+bhwYyu3DuxLq5WzrMoUQotOR8KglHNsD69+EfjOgy9AmvdVq1fhuexavL9/HwZwynOyNXNkrgCkDQhga4Y1BVkUTQgghhBBN0ft6WPMqfHo1DHsQRj0Bps4VqCilGBnpy8hIX/ZkFfP+moN8tv4Qn6xLY3zvQO4aFUGfkBZqRC6EEEKmrV0wqxU+Hg85SfDAZnDxbtTbNE1jZUoOLy9NZu+RYmID3Zg5PJzxvQNxdZBMTwghxMVLpq21T+3uHkycX1ke/PwcbJsLHl1gwr8h8lJbV9WqjhRV8PHaND7fmE5JlYVLY/14cUoffFwdbF2aEEJ0COe7BzO0dTGdzvbPIX293iS7kcHR1vQCpr23gZkfbaKsysLsqX358cER3BAfKsGREEIIIYS4cC7eMPltuPUHMJpg7hRYeDuUHGv6uTQNMrfA0qdhzb9bvtYWEujuxNPjY1n39FieGBfN6n25jHttDWv25di6NCGE6PBk5NGFKM+HNwaATxTMXAKG82dx+7NLeWVZMkt3H8XH1cSDYyOZNigMk51keEIIIcRxMvKofWpX92CiaSxV8NtrsOYVsHOCS/8CA2Y2eO9KYTrs+AJ2LIDcFH2fwQ4e3w9Onq1f9wVKOlrMg59vZV92KXePiuCPl0fLfbcQQpyHNMxuLb/8BSqLYOK/z/uP79GiSl77JYUvN2fgaGfgkUujuGNkVxllJIQQQgghWp+dAyQ8Cb2uhR8egR8fhe3z4arXwL/nqcdWFMKeb/XA6NBafV/YMLjqfnAL0UcwpSyDuKlt/zmaKCbAje8eGMHff9zDf1cfZP3BPF6f2o9wHxdblyaEEB2OpBfNlb4BtnyqNyE8/R/dOkUVNbyz8gAfrU3FqmncPKQLD4ztLvOuhRBCCCFE2/OJhFu/14OjZc/Af0fB0Adg5KP6ymw7FkDyEqitAu/uMOZP0Od68AzX32+1gjkQ9n7fIcIjACeTkX9c05uRkT48+dVOJry+hv+b3Itr+4fYujQhhOhQJDxqjtoa+OFR/duX0U+d9ZDskkqmzdnAwdwyJvcN5tHLomTZUCGEEEIIYVtKQd9pEHk5/PxnWPsarHsdNCs4e8OA2yDuRgjqrx97MoMBYibA1rlQXd6hVnAb1yuQPiEePDx/G49+sZ01+3J5flJPzI72ti5NCCE6BAmPmmPju5C9G26cCw6uZ7ycU1LFTe9tJKuwkrl3DmZYNx8bFCmEEEIIIcQ5uHjD5Lf0IGnv9xAxBrpfAsYGwpSYibDpfTiwHGIntk2tLSTIw4l5dw3hzeX7mf1rClvSC3h9aj/iQj1sXZoQQrR70jGuqSoKYMULEDVO/+blNDklVUx7bwOZBRV8PHOgBEdCCCGEEKL9Ch8BV74E0eMaDo6OH+/oAUk/tH5trcBoUPzh0kgW3D2UGouVKe+s491VB7BaO9YiQkII0dYkPGqq7CSoKYOBd54xlFcfcaQHRx/NHMjgCG8bFSmEEEIIIUQrMNrrX6ImL9FbOXRQA8O9WPKHUVzWw58XlySR8MpK3l65n5ySKluXJoQQ7ZKER01VkKo/ekWcsju3VA+ODheU8+FtAxkiwZEQQgghhOiMYidCZeGJ1dg6KHdne96e3p+3bupPoLsjLy9NZugLv3Lf3M2s2Zcjo5GEEOIk0vOoqQrSQBnAPbR+1+nB0dBuEhwJIYQQwjaUUh8CE4FsTdN6neX1BOBboO4bMb7WNO35tqtQdHjdLgE7J9j7A0Qk2LqaC6KUYkKfQCb0CWR/dikLNqWzcHMGi3ceJczLmamDQrluQAh+ZkdblyqEEDYlI4+aKj9VX2XNzgRAXmkV09/bSHp+OR/eKj2OhBBCCGFzHwPjGjhmjaZpfes2CY5E05ic9ebaST+C1WrralpMdz9Xnp3Qgw3PXMLsqX0J8tBHIw17YTn3/m8zq1NkNJIQ4uIlI4+aqiAVvMKBuuDo/Y2k5ZXx4W0DGdZdgiMhhBBC2JamaauVUuG2rkN0cjET9abZWVshZICtq2lRDnZGJvUNZlLfYA7klLJg02EWbs5gya6jhHo5MXNYV24YGIqrg/wqJYS4eMjIo6YqSAPPcPLLqpn+/kZSc/XgaLgER0IIIYToOIYqpbYrpZYopXrauhjRAUVdAcoISd/bupJW1c3XlWfGx7L+6bG8Ma0fAW6OPP/DHoa+8CsvLkniaFGlrUsUQog2IeFRU1SVQFkO5a5h3PTeBlJzy/jgVgmOhBBCCNGhbAG6aJoWB7wBfHOuA5VSdymlEpVSiTk5OW1WoOgAnL0gfITe9+gi4GBn5Kq4IL68Zxjf3D+cUVG+zFl9gJEvL+fRL7ax90ixrUsUQohWJeFRUxQcAmD25hpSc8t4/9Z4RkRKcCSEEEKIjkPTtGJN00rrfl4M2CulznpDo2naHE3T4jVNi/f19W3TOkUHEHsV5O2DnGRbV9Km+oZ68NZN/Vn1+BimD+7C0l1HuXL2Gm7+YCOrU3LQNOmLJITofCQ8aooCfVGStflm/m9SL0ZGyk2UEEIIIToWpVSAUkrV/TwI/X4wz7ZViQ4pZoL+uLdzT107l1AvZ/56dU/WP3UJT4yLJvloCbd8+DtXzl7Dws0ZVFs6TzNxIYSQLm9NUZAGQLrmR/8unratRQghhBDiLJRS84AEwEcplQH8BbAH0DTtXeA64F6llAWoAKZqMlRCNIdbEAQP0Btnj3rM1tXYjLuzPfcldOfOERF8tz2L91Yf5LEvt/N/P+xhaIQ3w7t7M6y7DxE+LtTltkII0eFIeNQU+alUGN0oM5gJ83K2dTVCCCGEEGfQNG1aA6+/CbzZRuWIzi5mIvz6NyjKAPcQW1djUyY7A9cNCGFK/2DW7Mvl++1ZrDuQx9LdRwHwd3NgeDcfhnbzZnh3H4I8nGxcsRBCNJ6ER01RkEa2XQChnk6Y7GTGnxBCCCGEuMjFXqWHR0k/wuC7bV1Nu6CUYlSUL6OifNE0jfT8ctbuz2PdgVxWpeTw9dZMAMK9nRnW3Ydh3byJCTDj4WzCw8keO6P8niGEaH8kPGqKglTSrEFE+LrauhIhhBBCCCFszycSfKL1vkcSHp1BKUUXbxe6eLtw0+AwrFaNlOwSPUzan8t327L4fGP6Ke9xc7TDy8WEh7Op7tEeL2cTni4mfF0dGN8nEFcH+TVOCNG25L86jWWtRStMJ8nSmwgfF1tXI4QQQgghRPsQOxF+ew3K88HZy9bVtGsGgyImwI2YADfuGNEVS62VnZlFpOeXU1heQ0F5NQVl1RTU/ZxdUkny0RIKyqspr64F4MO1qXw8cxAB7o42/jRCiIuJhEeNVZSBslo4WOtHH18Jj4QQQgghhAD0vkdrXoXkJdBvuq2r6VDsjAb6hXnSL6zhxXgqa2pZdyCXh+Zt45q31/LRzIHEBLi1QZVCCKEvzSoaoyAV0Fdai/CRaWtCCCGEEEIAENQP3EL0VdeaqrocEj+CqtKWr6uTcbQ3MjbGnwV3D8GqaVz/znrW7c+1dVlCiIuEhEeNVZAGQLrVj24y8kgIIYQQQgidUvrUtQPLobqs8e+rrYEvb4MfHtZHLolG6RnkzqL7hhPo4citH/3O11sybF2SEOIiIOFRY+WnYlF2FJv88DU72LoaIYQQQggh2o+YiWCphP2/NO54qxW+fQD2LQOvbvD7HL1nkmiUIA8nvrxnGPFdvHj0i+28uXwfmqbZuiwhRCcm4VFjFaSRY/Qn3NcNpZStqxFCCCGEEKL9CBsKTl6wtxFT1zQNfvoT7JgPY/4EU+dCdSlseLv16+xE3J3s+eT2QVzTL5hXfkrhmUU7sdRabV2WEKKTkvCosQpSSbP60VVWWhNCCCGEEOJURjuIHg8py8BSff5jf/s3bHgLBt8Dox4Dv1joMQk2/hcqCtqm3k7CZGfg3zfEcf+Ybsz7/TB3fppIWZXF1mUJITohCY8aSStIY3+NDxHS70gIIYQQQogzxU6EqiJIW33uYzZ/DL8+D71vgCte0PslAYx6AqqKYcO7bVJqZ6KU4vErYvjnNb1Zsy+XG+esJ7u40tZlCSE6mVYNj5RS45RSyUqp/Uqpp87y+qNKqT1KqR1KqV+VUl1as55mK89HVRaRZvUjwldWWhNCCCGEEOIMEWPA3uXcU9f2fAc/PALdL4PJb4PhpF9FAnrpfZM2vAOVRW1Tbydz0+Aw3r8lnoM5ZVzz9jr2Z5fYuiQhRCfSauGRUsoIvAVcCfQApimlepx22FYgXtO0PsBC4OXWqueC1K20dljzI0KmrQkhhBBCCHEme0eIvBSSF+sNsU92cBV8dQcEx8MNn4DR/sz3j35CH7m0cU7b1NsJjYnxY8FdQ6myWLnm7XXM/z0dq1UaaQshLlxrjjwaBOzXNO2gpmnVwHxg0skHaJq2QtO08rqnG4CQVqyn+QpSATik+UvPIyGEEEIIIc4l5iooPQYZm07sy9wC828C7+5w0wIwneN+OjAOoq6E9W9CZXHb1NsJ9Q5xZ9F9w4gNdOOpr3cy9b0N7M8utXVZQogOrjXDo2Dg8EnPM+r2ncsdwJLiNV0rAAAgAElEQVSzvaCUuksplaiUSszJyWnBEhupbuRRtWsoLg52bX99IYQQQgghOoKoy8FgD0nf689z98Hc68DZC2Z8rT+ez+gnoLIQNr3X+rV2YqFezsyfNYSXpvQm+WgJ42ev4T8/p1BlqbV1aUKIDqpdNMxWSs0A4oF/ne11TdPmaJoWr2lavK+vb9sWB5CfSoHyJMDXp+2vLYQQQgghREfh6A5dR+l9j4oy4bNrQBng5m/ALbDh9wf3h8jLYd2bUCWjZS6EwaC4cWAYvzw6mnG9Apj96z7Gz17DxoN5ti5NCNEBtWZ4lAmEnvQ8pG7fKZRSlwLPAldrmlbVivU0m1aQxiHNV1ZaE0IIIYQQoiGxE/W2Dx9cDhWFMOMr8O7W+PePfhIq8mHT+61X40XE1+zA69P68fHMgVTXWrlxzgaeXLiDwvJqW5cmhOhAWjM82gREKqW6KqVMwFTgu5MPUEr1A/6LHhxlt2ItF8Sal8rBWllpTQghhBBCiAZFTwAUlOXAtHl6L6OmCImHbpfAujeguqxVSrwYJUT78dPDo7l7dAQLt2Rw6b9X8e22TDRNGmoLIRrWauGRpmkW4AFgGbAX+ELTtN1KqeeVUlfXHfYvwBX4Uim1TSn13TlOZzuWKgwlmbLSmhBCCCGEEI1h9ocJr8D0L6HryOadY/STUJ4LiR+2bG0XOSeTkaevjOW7B4YT7OHEH+Zv49aPNnEoT0I6IcT5tWr3Z03TFgOLT9v355N+vrQ1r98iCg+j0Dhk9WOyTFsTQgghhBCiYQPvvLD3hw2GrqNh7esQfweYnFumLgFAzyB3vr5vOJ+uT+OVZckkvLKShChfbhrchTHRvtgZ20VrXCFEOyL/VWhIQSoAmYYAQjzlHy0hhBBCCCHaxOgnoSwbtnxi60o6JaNBMXN4V5Y/lsADY7qzO6uYWZ8mMuKlFfzn5xSyCitsXaIQoh2R8KghBWkAaB7hGA3KtrUIIYQQQghxsQgfDuEj4bfXoKbS1tV0Wv5ujvzx8mjWPjWWd2cMICrAzOvL9zHipeXc8fEmft17jFqr9EUS4mIn4VFD8lOpxISHb4itKxFCCCGEEOLiMvoJKD0KWz5t/Huy98K3D8DKF1u2lkPr9BXk8g607HnbCXujgXG9Avj09kGsfnwM9yZ0Y0dmEXd8ksjIl5Yz+5d9HCmS0UhCXKxatedRZ2DNTyVd86Orn6y0JoQQQgghRJsKHwlhQ+G3/8CAW8HO4dzHHloPa1+DlKWgDKBZwRyov+9CFWXAgpv1Jt6LH4MZX4PqvLMSQr2cefyKGB6+NIpf9hzj89/T+c8vKcz+NYXYQDei/c1EB5iJCjAT7W8m0N0R1Yn/9xBCSHjUIEveQQ5Z/enmI+GREEIIIYQQbUopvffRZ5Nh62dnNuK2WmHfMn1q2+EN4OQFCU/rTba/nqUHPX49IHRg82uoqdSDI0sVDL4XNr4De76FnpMv7LO1ptIcOLodul1yQSGXvdHAlb0DubJ3IOl55SzcfJhtGUWsO5DH11sz648zO9oR7X8iTIryNxMTYMbTxdQSn0YI0Q5IeHQ+moax8BDpWgJxstKaEEIIIYQQbS8iAUIGwZr/QL9bwM4ElmrYtRDWzoacJHAPgytfhn4zwFR3337dhzAnARbMgLtXgTmg6dfWND2AytoCN86FqHFw6DdY+jR0vwQczC34QVuAtRY2fwS/Pg+VRXDLdxAxukVOHebtzKOXR9c/LyyvJuVYKcnHSkg5WkLysRJ+3HGEzyvS64/xcXUgyt+VKH8zkXWPUX5m3J3tW6Sms8ktrWJbeiEp2SVc3sOf7n7t7M9IiA5KwqPzKc3GWFvBIc2PyT4SHgkhhBBCCNHmjo8+mjsFNr2n71v/FhRngl9PuGYO9LoWjKcFEs5eMPVz+OAy+OIWuPUHPXhqis0f6SOeRj4GsRP1fRP+rZ9z1Utw+d8v/PO1lKyt8MOjetDVdRTkpMCaV1osPDqdh7OJQV29GNTVq36fpmlkl1SRfLSElGPHt1K+TDxMWXVt/XF+ZodTAqUIHxf83Rzxc3PA2dT4X1GrLLXsPVLC1vQCtqYXsu1wIen55fWvv/Hrfl6c0ptJfYNb5kMLcRGT8Oh86lZay7MPwkuGXAohhBBCCGEb3S+B4AGw7Bn9eZfhMPE1iLzs/NOyAnrBpLdg4UxY8gRc9Vrjr3n4d1j8BHS/FMY8c2J/6CDodzNseAf6Tge/2OZ9ppZSUQgr/gGb3gdnH7j2feh9nR6w/fSs/jlCB7VJKUop/N0c8XdzZFSUb/1+TdPIKqok5VgJ++oCpX3HSliw6TDlJ4VKAK4OdviZHfA1O+Dn5oif2UHf3BzwMzuSX1bN1vRCth4uYHdmMdW1VgAC3R3pG+rBjCFh9AvzxM/swGNfbucP87exNb2QZ8bHYrKT9aKEaC4Jj86nIFV/9OoqDeCEEEIIIYSwFaVg/L8g8UPof2vTwpBe18KRbfoUt6C+MOC2ht9TclTvc+QeDFPeB4Px1Ncv/Rsk/QA//hFu+9E2zbM1DXYu1AO18lwYOAvGPguO7vrr8TNhzauw+hWY/kXb13cSpRTBHk4EezgxJtqvfr/VqpFZWEFaXhnZxVVkl1SRXVJJdkkVOcVV7Mwo5FhxFRU1pwZMjvYG+gR7MHN4OP3CPOgb6kmAu+MZ1/181hBeXJLEB7+lsiOjkLem9yfQ3anVPqel1kp+eTW5JdXkl1XTzc+lVa8nRFuS8Oh88lOxonD262rrSoQQQgghhLi4BQ/Qt+a45C9wdCcsflyf6na+BtqWavjiVqgqhhlfgZPnmce4eOvn/OFh2PEFxN3YvLqaKycFFv8RUldDUH89HArqd+oxJhcYeh8s/zsc2Q6BcW1bYyMYDIpQL2dCvZzPeYymaZRWWfRgqbhKb84dYMbe2PAoInujgecm9qB/mCdPLNzOxNd/441p/RjW3adZ9SYfLSHxUD55pdXklVaRW1ZNbkkVeWX684LymlOONxoU43oGMHN4OAO6eMqABNGhSXh0HjV5B8nWvAj392r4YCGEEEIIIUT7ZDDClA/gvTENN9Be9oy+ctuUD/Rpb+fS/1a9H9JPf4KoK8DJo3VqP1l1ud7HaO3rYHLW+y8NuO3MkVHHDZylH7vmVbjh09avrxUopTA72mN2tKebb/NWwJ7QJ5DoAFfu+d8WZnywkceviOGe0RGNCnOKK2v4fnsWX2w6zPaMovr97k72eLua8HHRm4J7R3jj7WrC29UBX1cTbk72rErOYd7v6fy48wi9gt24bVhXrooLxMHuHH9eNpBdUsm6/XlUW6yYHe1wdbTD7GiPq4MdbnU/O9obWjz40jSNfdml/LL3GCuTcqixWompW60vJtCNmAAzHs7SOqY9UZqm2bqGJomPj9cSExPb5Fpl74xl55FyCq5fxJW9A9vkmkIIIcTFTim1WdO0eFvXIU7VlvdgQrSaY7vh/UshoPfZG2hv+xy+uReGPgBX/KPh82VthTljYNBdMP7lptdTXQY/PaePitKsp23aST/X6o/l+VCRD3HT4LLnwdWv4Wv8+n96eHT/RvCNbvj4TqysysKTX+3ghx1HuKyHP6/eEIeb45krv2maxu+p+SxIPMzinUeorLES7W/mhoGhXNHTHz+zY6P7J5VXW1i0NZOP16axL7sUH1cTNw0KY/qQLvi7nTnVrrXVWjW2ZxSyMimbFck57MwsavA9RoPSgyUHOzyc7YnyN9M72J0+Ie70CHTHydS4MKzKUsvGg/n8uvcYvyZlk1FQAUDPIDfMjnYkHS2h8KTRWwFujkQHmIkJMBMTaCba341ufi7tKnw7myNFFcz//TBLdx3F3k7h6WzCy8V04tHFhJezCU8Xe7zqfzY1ajRdazvfPZiER+dR+UI3vi3rRdwDnxET4NYm1xRCCCEudhIetU8SHolOY9fXegPtATNPbaCdtRU+uALCBsOMRWBs5CSNH/+o92KatULvqdRY+akwfzpk74HwEfpqccpQtxnrHtVJ+wxgNEH/m/XjG6ssD17rBbFXw7X/bfz7OilN0/hobRr/XLyXEE8n3pkxgNhA/Xe97OJKFm7J4MvEDFJzy3B1sOOquCBuHBhKXIj7BY2+0TSNtfvz+HhdKr8mZWNUigl9ArltWDj9wk5MjaysqSWjoILMwgoyCyrIKjzxc2ZhBcWVNXTxdibCx5Vuvq5E+LrQzdeVrj4u5wxxCsqqWb0vhxVJ2axKyaGgvAaDgv5hnoyJ8WN0lC8ezvaUVFoorbJQUllDSaWlfiutOvE8r6yaPVnF5JZWAWBQ0N3Pld7BHvQOdqP3aYFSbmkVy5OyWb43mzX7ciirrsXR3sCI7j5cEuvPmGi/+n5Vx1frSzpaQtKRYpKPlrD3aAkHskvrG6PbGRTdfF2JDTQTG+hWv/maHZr9Z9MSaq0aq1Ky+XxjOsuTstGAIV29cbQ3kF9eQ0FZNQVl1ZRUWc76fgc7A4MjvBkd5UtCtC8RPi42meYo4VFzVJfBP4P4l+UGHvzLuzjat+90UwghhOgsJDxqnyQ8Ep3Kz3+Bta/BVbP1aV9luTAnQX/trpXg0oSeOBUF8OZA8OgCd/wMhkaMHtj/Kyy8HdDgug/1Fd1a09JnYOO78OBm8JJ+rgCJafnc//kWiipqeGBMd7YdLmRFcg61Vo1BXb24IT6U8b0DcDa1fKeXtNwyPlmfxpeJGZRWWegR6IadUZFZUEFeWfUpxxoNigA3R4I9nQjxcMLV0Y60vHIO5pSSWVjByb/OB3s41YdJ3XxdKCyvYUVyNtsOF2LVwMvFREKULwkxfoyK9Gn2tDBN0zhaXMnOjCJ2ZRaxs27LLdVrNyiI9DPjaG9gR2YRmqavhjc2xo9LYv0Y1s2nSb9f19RaScstY29dqJR0tIQ9WcUcLa6sP8bH1YHYQDM9TgqUInxdsNRqVNTU6lu1hYpqKxU1tZRXW6is219eXYujnZHoADPd/VybVNvRokoWbDrMgk3pZBVV4uPqwA3xIUwbFHbWXl7VFiuF5dXkl1dTUFZDQbneXP1gThmrUrI5kFMGQIinE6OjfBkd5cuw7j64OrRNxyEJj5rj2B54Zyh/sX+Uvz37l9a/nhBCCCEACY/aKwmPRKdirYW51+sNp2/9Hlb+E9I3wh3Lzmw83Rjb5sE398BVr8OAW899nKbpodWvz4NvLEz9H3hFNP9zNFbxEZjdB/pOP3W01UUup6SKB+dtYcPBfHzNDlw3IIQb4kPp6uPSJtcvrbLw1eYMvt2WiYuDXf2KdCFeTgR7OBPs6YS/2QG7c0xnqqypJTW3jAM5pRzMKeNgTikH6h7LqvUV6uJC3EmI9mNMjB99gt0xGFpnNMvZAqXSKgujIn0ZG+tHj0C3Fh9JU1BWzd4jxew5UszeIyXsPVLM/pNGKTWHQUG4twvRAWai/PUpc1EBZsK9XTDW/W9Xa9VYvS+nfpRRrVVjZKQP0waFcVkP/wuafnY4v5zV+3JYmZzDuv25lFXXYm9UxHfxYnS0HibFBJhbbVSShEfNkfQjzL+JP/u9wfP33dL61xNCCCEEIOFReyXhkeh0yvP1BtpFGWC1wKS3od/05p1L0+Cj8ZCTpI/ucT7LgjtVpfDt/bDnG+h5DUx6S18Rra388Ahs/R/8YTu4BbXddds5S62VAzlldPN1OWdI09Fomsax4irsjQpvV9tO52prNbVWDuSUsvdIMYfyyjHZGXC2N+JkMuJob8TZZIeTvREnkwEnezucTEac7I2UVtWQcqyUpKMlpBwtIflYCWl5ZfUjuxzsDHT3c6W7nyuJaQVkFlbg7WLi+vhQpg0KpYt3y/9/udpiZfOhAlamZLMqOYekoyUAxHfxZOG9w1r8enD+ezBZbe0ctPxUFOAS0N3WpQghRKdQU1NDRkYGlZWVDR8sLgqOjo6EhIRgb39ms1IhhGh1zl4w9XP48EroO635wRHovYkmvALvjoRf/gpXv37q6/kHYf4MyNmrN7oe9pD+nrY0/GHY/AmsewPGvdC2127H7IwGogPMti6jRSml6vsIXWzsjQZiAtya0bPYke5+ZsaftFBWRXUt+7NLSTpaTMqxEpKOlvB7aj5dfVx4enwMl/cIaHTj9OYw2RkY2s2bod28efrKWI4WVbI6JQcN2wwAkvDoHCqOHcCiORPgL6usCSFES8jIyMBsNhMeHm6TBoCifdE0jby8PDIyMujaVfpvCCFsxL8nPJYC9i3wi7Z/TxhyL6x/C/rdDKED9f37foGvbtcbXs/4CrqNvfBrNYdnF+hzIyR+BCMeBVdf29QhRAfhZDLSO8Sd3iHuti4FgAB3R24YGGqz63eOcXmtoCrnAOmaHxF+rrYuRQghOoXKykq8vb0lOBKA/q2ot7e3jEQTQtheSwRHxyU8BeYA+PFRqLXAmn/D3OvAPVRvxG2r4Oi4kY+CpRI2vG3bOoQQHY6ER+dgLErjkOZHhK+ER0II0VIkOBInk78PQohOx8EMV/wDju6Ad4fDr3+DXlPgjp/AM9zW1YFPJPScDL+/p68SJ4QQjSTh0dlYa3EpzyRL+RPodnHOFRVCiM4mLy+Pvn370rdvXwICAggODq5/Xl1dfd73JiYm8tBDDzV4jWHDWrZ54cMPP0xwcDBWa/NXDRFCCNHGel4LEQmQmwKX/wOmvN+2jbEbMvKPUF2iB0hCCNFI0vPobIqzMGoWyl3CWm0pQyGEEG3L29ubbdu2AfDXv/4VV1dXHnvssfrXLRYLdnZn/2cxPj6e+PiGF/9at25dyxQLWK1WFi1aRGhoKKtWrWLMmDEtdu6Tne9zCyGEaAal4Ma5UHIUfNrh4jsBvSFqnD51bch94CAzLYQQDZORR2dTkAqA8pIGnkII0Znddttt3HPPPQwePJgnnniC33//naFDh9KvXz+GDRtGcnIyACtXrmTixImAHjzdfvvtJCQkEBERweuvn1hRx9XVtf74hIQErrvuOmJiYpg+fTpa3VqvixcvJiYmhgEDBvDQQw/Vn/d0K1eupGfPntx7773Mmzevfv+xY8e45ppriIuLIy4urj6w+vTTT+nTpw9xcXHcfPPN9Z9v4cKFZ61v5MiRXH311fTo0QOAyZMnM2DAAHr27MmcOXPq37N06VL69+9PXFwcl1xyCVarlcjISHJycgA95OrevXv9cyGEEOiBTHsMjo4b+Zg+bW3zR7auRAjRQchXjWdhyU3FDnDy62brUoQQolP62/e72ZNV3KLn7BHkxl+u6tnk92VkZLBu3TqMRiPFxcWsWbMGOzs7fvnlF5555hm++uqrM96TlJTEihUrKCkpITo6mnvvvfeM5ea3bt3K7t27CQoKYvjw4axdu5b4+HjuvvtuVq9eTdeuXZk2bdo565o3bx7Tpk1j0qRJPPPMM9TU1GBvb89DDz3E6NGjWbRoEbW1tZSWlrJ7927+/ve/s27dOnx8fMjPz2/wc2/ZsoVdu3bVr3T24Ycf4uXlRUVFBQMHDmTKlClYrVZmzZpVX29+fj4Gg4EZM2Ywd+5cHn74YX755Rfi4uLw9ZVVe4QQosMIHQhdR8O6N2DgrJZtGi6E6JRk5NFZFB9JoUYz4hMcYetShBBCtLLrr78eo9EIQFFREddffz29evXikUceYffu3Wd9z4QJE3BwcMDHxwc/Pz+OHTt2xjGDBg0iJCQEg8FA3759SUtLIykpiYiIiPrA5lzhUXV1NYsXL2by5Mm4ubkxePBgli1bBsDy5cu59957ATAajbi7u7N8+XKuv/56fHx8APDy8mrwcw8aNKi+DoDXX3+duLg4hgwZwuHDh9m3bx8bNmxg1KhR9ccdP+/tt9/Op59+Cuih08yZMxu8nhBCiHZm1ONQegy2fmbrSoQQHYCMPDqL6pyDZGo+dPX3sHUpQgjRKTVnhFBrcXE50cT0ueeeY8yYMSxatIi0tDQSEhLO+h4HB4f6n41GIxaLpVnHnMuyZcsoLCykd+/eAJSXl+Pk5HTOKW7nYmdnV99s22q1ntIY/OTPvXLlSn755RfWr1+Ps7MzCQkJVFZWnvO8oaGh+Pv7s3z5cn7//Xfmzp3bpLqEEEK0A+EjIHQwrJ0NA24Do32DbxFCXLxk5NFZGArTSNf86OrTjlZFEEII0eqKiooIDg4G4OOPP27x80dHR3Pw4EHS0tIAWLBgwVmPmzdvHu+//z5paWmkpaWRmprKzz//THl5OZdccgnvvPMOALW1tRQVFTF27Fi+/PJL8vLyAOqnrYWHh7N582YAvvvuO2pqas56vaKiIjw9PXF2diYpKYkNGzYAMGTIEFavXk1qauop5wW48847mTFjxikjt4QQQnQgSum9j4oOw46z/3skhBDHSXh0Fi7lGWTbBeLuJOm7EEJcTJ544gmefvpp+vXr16SRQo3l5OTE22+/zbhx4xgwYABmsxl3d/dTjikvL2fp0qVMmDChfp+LiwsjRozg+++/Z/bs2axYsYLevXszYMAA9uzZQ8+ePXn22WcZPXo0cXFxPProowDMmjWLVatWERcXx/r1608ZbXSycePGYbFYiI2N5amnnmLIkCEA+Pr6MmfOHK699lri4uK48cYb699z9dVXU1paKlPWhBCiI4u8DALjYNkzsHUu1C3uIIQQp1NaB/sPRHx8vJaYmNh6F6gohJe68Jn5Tm7+46utdx0hhLjI7N27l9jYWFuXYXOlpaW4urqiaRr3338/kZGRPPLII7Yuq8kSExN55JFHWLNmzQWd52x/L5RSmzVNi7+gE4sW1+r3YEII28g/CN/cB+nrodtYmPgaeHaxdVVCCBs43z2YjDw6XUEaAJpHuE3LEEII0Tm999579O3bl549e1JUVMTdd99t65Ka7MUXX2TKlCm88MILti5FnIVS6kOlVLZSalcDxw1USlmUUte1VW1CiHbIKwJuWwzjX4HDv8PbQ2HjHKjrmSeEECANs89Qdmw/LoBTQHdblyKEEKITeuSRRzrkSKOTPfXUUzz11FO2LkOc28fAm8Cn5zpAKWUEXgJ+aqOahBDtmcEAg2ZB1BXw/cOw5HHY9RVMehN8Im1d3QmaBpYqsNZAbd1mrYHaaqi16I/WGv1nrRb8e4GDq62rFqJTkPDoNEWZKbgA3iFRti5FCCGEEKLJNE1brZQKb+CwB4GvgIGtXpAQouPwCIMZX8H2ebD0aXhnOCQ8CcMess1qbNZaOLYLDq2DtN/0qXXleY1/v70L9LwG+k3n/9u79+iqqrPf498nOzdIAiQkQUqCiReuakRu3iogPaPUcoggXuiLBbVQ2/e0Yus4L1q0rZfRy2FY6xgWXyoU8aWk3uBAj5cqFEpftXIpVlFAKlAQBAQCCSEkO5nnj7kSNoGAQDZ77+T3GWONtdZca6/9rD1D9uTJnHPR/So/SbiInBElj5o4sueffO460L1rl1iHIiIiItLizKwbMBoYhpJHItKUGVz+DbhwuO+BtORhWLfQ90LqWhLd966rhZ3vwdb/hi3/Df96B44c8Mc6nQ8XfxU6Xwih1GBJ9uukFJ/cCqUc3a8Pw/o/wroFsPa//PC8y78BJeOgY0F070OkFVLyqImk8i1sc/n0zWkf61BEREREouEJ4D+cc/V2ir/Cm9lkYDJA9+7dz0FoIhI3srrALXPhw0Xw/34IM4fBNffAoMmQ2cUPdTsbdbWwfyvs3QS73vfJom3vQu0hf7zzxXDJaDj/Gjj/6jNL+PQcAV/7hb+HtfNg6aOw9DG4YCj0Gw+9vg4p7c7uPkTaCCWPmsg4tJ2NKT1ITdZc4iIiItIqDQDKgsRRLnCDmYWdcwubnuicmwnMBP+0tXMapYjEhz6joOha+NM0+Ovjfgml+SFu2ef7dafzI7aLoH2O78FUXw8VO3yCaO8/g2WTX/Zv8fMSNcjv64eXnX+1Txhl5rdM/KkZcPk4v+zb7IfkrZ0PL90FaR3h0pt8b6Sul0Nyasu8p0grpORRpHAN2eHdVHccHutIRESkhQ0bNoypU6fy1a9+tbHsiSeeYMOGDcyYMeOErxk6dCjTp09nwIAB3HDDDfz+97+nU6dOx5zzk5/8hMzMTO67775m33vhwoX06NGDPn36APDQQw9x3XXX8ZWvfKUF7gymTJnCCy+8wLZt20g6278ES6vnnCtu2DazOcAfT5Q4EhFp1D4HbvwNDLgLdqyB8q2+11D5Vvh0NRzef+z5qZm+d9LBHRA+fLQ8uZ0fdnbeJdD3Ruh8kV9yL4Z22dG/j5xiGPYADJkKW1b43khr58Oq2X64W5e+fmhew5LfF1LSox+XSAJQ8ihCffk2QtTjsotPfbKIiCSUcePGUVZWdkzyqKysjF/+8pdf6PWvvPLKGb/3woULGTlyZGPy6OGHHz7jazVVX1/PggULKCwsZPny5QwbNqzFrh0pHA6TnKxmQyIws/nAUCDXzLYDPwZSAJxzT8cwNBFJdAX9/dJU9QEo/5df9m/164qd0GOETxY1JImyup79cLeWkJQEFwzxyw3/Bza9CTvW+vmW1i2E1XOC85Ihr/exCaUufSAtK6bhi8SCWoER9m3fQC7QrssFsQ5FRERa2NixY5k2bRo1NTWkpqayZcsWduzYwZe//GW+853vsHLlSg4fPszYsWP56U9/etzri4qKWLVqFbm5uTz22GM8++yz5OfnU1hYSP/+viH929/+lpkzZ1JTU8NFF13Ec889x9q1a1m0aBHLly/n0Ucf5aWXXuKRRx5h5MiRjB07liVLlnDfffcRDocZOHAgM2bMIC0tjaKiIiZMmMDixYupra3lhRdeoFevXsfFtWzZMvr27cutt97K/PnzG5NHu3bt4u677+aTTz4BYMaMGVx99dXMnTuX6dOnY2ZcdtllPPfcc0ycOLExHoDMzEwqKytZtmwZDz74INnZ2axfv56NGzdy4403sm3bNqqrq7nnnnuYPEVxW2cAABGRSURBVHkyAK+99hoPPPAAdXV15Obm8sYbb9CzZ0/eeust8vLyqK+vp0ePHrz99tvk5eVFpY7Fc86NO41zJ0YxFBFpK9I7wnmX+iXRpHeES27yC4BzvkfVzveOLhtf85NuR76mQwF07ObnYurQDToW+v0OwdLSQ+AOl8P+zXCkArpc4nuDiZxDSh5FKP90I7lATsHxjXMREWlBr06Fz95v2Wuedyl87efNHs7JyWHQoEG8+uqrlJaWUlZWxi233IKZ8dhjj5GTk0NdXR3Dhw/nH//4B5dddtkJr7N69WrKyspYu3Yt4XCYK664ojF5NGbMGCZNmgTAtGnTmDVrFt/73vcYNWrUMcmZBtXV1UycOJElS5bQo0cPvvnNbzJjxgymTJkCQG5uLmvWrOE3v/kN06dP55lnnjkunvnz5zNu3DhKS0t54IEHqK2tJSUlhe9///sMGTKEBQsWUFdXR2VlJevWrePRRx/lrbfeIjc3l3379p3yY12zZg0ffPABxcW+V+7s2bPJycnh8OHDDBw4kJtuuon6+nomTZrEX/7yF4qLi9m3bx9JSUmMHz+eefPmMWXKFN58801KSkqUOBIRkfhmBtlFfulT6suc80Pwdr4Hn2+AA5/CwU/hwDbYvgoON/0+NT9nU1ZXv87M98P4Mrv47Yz8o9tpWcH8UHX+mvu3+LmZ9m/xyaKG/eryY98i5wLoNgC69ffLeZee2RA75+DIQT/UMCl0+q9vTk2V731WXweu3s9vFbnt3LH7oTRI7wBpHfxnkprhPxeJG0oeRTiy559UuxQKu2vYmohIa9QwdK0heTRr1iwAnn/+eWbOnEk4HGbnzp18+OGHzSaPVqxYwejRo2nf3j+Vc9SoUY3HPvjgA6ZNm0Z5eTmVlZXHDJE7kQ0bNlBcXEyPHj0AmDBhAk899VRj8mjMmDEA9O/fn5dffvm419fU1PDKK6/w+OOPk5WVxeDBg3n99dcZOXIkS5cuZe7cuQCEQiE6duzI3Llzufnmm8nNzQV8Qu1UBg0a1Jg4AnjyySdZsGABANu2bePjjz9mz549XHfddY3nNVz3zjvvpLS0lClTpjB79mzuuOOOU76fiIhI3DELehl1A244/nhNVZBM2n50fWA7VO7yy2fvQ+XuYycIb5Dczs/3dGgP1NceLU9KDiYlL4ZLrvDzNWUX+aTKjrV+rqktK+D954PzU/xcUpEJpYxcqPgMKj/z64al8jOo2OWTO5W7IFwNyel+7qm8XpDX0w/Xy+vl3/dkSaVwDez9GHZ/FLF86JNenMVzFizkk0hpHY4mldKDxFJymp+jKikFQil+OxS5neo/v6QQhI9AbRXUVvt1uLrJdnDMknw9tM/263Y5vndXu5ygPGI7KRnqanx91TUsNVAf9uuGsvqwf5pfWiakZvl1cvrpJcXCNb63WU2FXx+p8Im2Ew0fjTIljyIk7d/Kp+RzQQc9rlFEJKpO0kMomkpLS7n33ntZs2YNVVVV9O/fn82bNzN9+nRWrlxJdnY2EydOpLq6+oyuP3HiRBYuXEhJSQlz5sxh2bJlZxVvWloa4JM/4XD4uOOvv/465eXlXHqpHyZQVVVFu3btGDly5Gm9T3JyMvX19YCfQ6mmpqbxWEZGRuP2smXLePPNN3n77bdp3749Q4cOPelnVVhYSJcuXVi6dCnvvvsu8+bNO624REREEkJqe594yb24+XPq6/3E4g0JpcrdcGi3367a53shZRf5ZFF2kR/6Fmrmv+sXXn90++AOn0javsqv35sPK3/bfBxpHXyvp6zzoHCQX2fk+zj2bIB/vQPvv3D0/FBaRFKpF3Qq9PNa7f4Q9qz3T86rD9ooFvJzW3Ut8U+w69TdJ3QsyS9JoWA7FGyb37Ykn3SpPuB7QR2pgOqDx29X7PQxNiZoItaRibcTMp/ISU6HlPa+l1ZKO5+8S2nne0CVb4Udf/f1FDnRe0uy0LHJpNRMvw6lQs2ho/d8pNKv644cf43CwXDXn6IT30koeRQho2obn6V240J1jxMRaZUyMzMZNmwYd955J+PG+WlhDh48SEZGBh07dmTXrl28+uqrDB06tNlrXHfddUycOJH777+fcDjM4sWL+fa3vw1ARUUFXbt2pba2lnnz5tGtWzcAsrKyqKioOO5aPXv2ZMuWLWzatKlxjqQhQ4Z84fuZP38+zzzzTOO9HDp0iOLiYqqqqhg+fHjjELiGYWvXX389o0eP5gc/+AGdO3dm37595OTkUFRUxOrVq7nllltYtGgRtbUnboAdOHCA7Oxs2rdvz/r163nnnXcAuPLKK/nud7/L5s2bG4etNfQ++ta3vsX48eO5/fbbCYVasDu8iIhIIklKgozOfunSp+Wu2+FLfun9P/1+fR18vtEnk45UQFaXYPhckDBKzTj59cC/bs9GnxxqWLa/Cx+8GJwQDO3L7wO9vu7X+b194ig5reXu7XQ4F9HzpwbqwkHPn3SfIEpOO70eP7WHfVLv8D6fTGrYrtrn3yuU3KT3U8rRHk8NPaGSQv46RyqhJkgG1VSeeL9uv08odSgIelxlBuusINGUdbQ8Iz96n+NJKHnUwDlya3ewObtfrCMREZEoGjduHKNHj6asrAyAkpIS+vXrR69evSgsLOSaa6456euvuOIKbr31VkpKSsjPz2fgwIGNxx555BEGDx5MXl4egwcPbkwY3XbbbUyaNIknn3ySF198sfH89PR0fve733HzzTc3Tph99913f6H7qKqq4rXXXuPpp48+PCsjI4Nrr72WxYsX8+tf/5rJkycza9YsQqEQM2bM4KqrruJHP/oRQ4YMIRQK0a9fP+bMmcOkSZMoLS2lpKSEESNGHNPbKNKIESN4+umn6d27Nz179uTKK68EIC8vj5kzZzJmzBjq6+vJz8/njTfeAPywvjvuuEND1kRERM6FpJBP5OT3PvNrpGWd+Ml6Ryr9sLyOBV8sCXUumR1N4tACsaW0ixiqKADm3FmMQ4yBAQMGuFWrVrX4davLPyP9iZ4su+CHDP3mQy1+fRGRtu6jjz6id++zaMhIQlq1ahX33nsvK1asOOHxE/1cmNlq59yAcxGffHHRaoOJiIhIfDhZGywpym88wsw2mNkmM5t6guNpZvaH4PjfzKwomvGczK4t6wFol39hrEIQERFpVX7+859z00038bOf/SzWoYiIiIjIWYha8sjMQsBTwNeAPsA4M2s6uPMuYL9z7iLgV8AvohXPqZR/uhGAnIKesQpBRESkVZk6dSpbt27l2muvjXUoIiIiInIWotnzaBCwyTn3iXOuBigDSpucUwo8G2y/CAw3i81s1dW7NwHwpSIlj0REREREREREGkQzedQN2Baxvz0oO+E5zrkwcADoHMWYmpVUvpXd5JCRmRWLtxcRaRMSbZ49iS79PIiIiIgkhoR42pqZTQYmA3Tv3j0q7/GlUQ/y+e5txOahdyIirV96ejp79+6lc+fOxKiTqcQR5xx79+4lPT091qGIiIiIyClEM3n0KVAYsV8QlJ3onO1mlgx0BPY2vZBzbiYwE/yTPqIRbLcLL6HbhZdE49IiIgIUFBSwfft29uzZE+tQJE6kp6dTUFAQ6zBERERE5BSimTxaCVxsZsX4JNFtwDeanLMImAC8DYwFljr1YRcRaZVSUlIoLi6OdRgiIiIiInKaopY8cs6Fzex/Aa8DIWC2c26dmT0MrHLOLQJmAc+Z2SZgHz7BJCIiIiIiIiIicSKqcx45514BXmlS9lDEdjVwczRjEBERERERERGRMxfNp62JiIiIiIiIiEiCs0SbYsjM9gBbo3T5XODzKF1bWobqKP6pjuKf6ii+qX7gfOdcXqyDkGOpDSYB1VXiUF0lFtVX4mjNddVsGyzhkkfRZGarnHMDYh2HNE91FP9UR/FPdRTfVD/SFunnPnGorhKH6iqxqL4SR1utKw1bExERERERERGRZil5JCIiIiIiIiIizVLy6FgzYx2AnJLqKP6pjuKf6ii+qX6kLdLPfeJQXSUO1VViUX0ljjZZV5rzSEREREREREREmqWeRyIiIiIiIiIi0iwljwJmNsLMNpjZJjObGut4BMxstpntNrMPIspyzOwNM/s4WGfHMsa2zMwKzezPZvahma0zs3uCctVRnDCzdDN718zeC+rop0F5sZn9Lfh99wczS411rG2dmYXM7O9m9sdgX3UkbYLaX/FNbbHEoXZZ4lD7LPGoneYpeYT/YQCeAr4G9AHGmVmf2EYlwBxgRJOyqcAS59zFwJJgX2IjDPzQOdcHuBL49+DfjeoofhwBrnfOlQCXAyPM7ErgF8CvnHMXAfuBu2IYo3j3AB9F7KuOpNVT+yshzEFtsUShdlniUPss8aidhpJHDQYBm5xznzjnaoAyoDTGMbV5zrm/APuaFJcCzwbbzwI3ntOgpJFzbqdzbk2wXYH/hdoN1VHccF5lsJsSLA64HngxKFcdxZiZFQBfB54J9g3VkbQNan/FObXFEofaZYlD7bPEonbaUUoeed2AbRH724MyiT9dnHM7g+3PgC6xDEY8MysC+gF/Q3UUV4JutmuB3cAbwD+BcudcODhFv+9i7wngfwP1wX5nVEfSNqj9lZj0PR/n1C6Lf2qfJRS10wJKHknCcv5RgXpcYIyZWSbwEjDFOXcw8pjqKPacc3XOucuBAvxf+XvFOCSJYGYjgd3OudWxjkVE5HTpez7+qF2WGNQ+Swxqpx0rOdYBxIlPgcKI/YKgTOLPLjPr6pzbaWZd8dl6iREzS8E3UOY5514OilVHccg5V25mfwauAjqZWXLwFxP9vouta4BRZnYDkA50AH6N6kjaBrW/EpO+5+OU2mWJR+2zuKd2WgT1PPJWAhcHs6anArcBi2Ick5zYImBCsD0B+L8xjKVNC8b7zgI+cs49HnFIdRQnzCzPzDoF2+2A/4GfA+HPwNjgNNVRDDnn7nfOFTjnivDfPUudc/+G6kjaBrW/EpO+5+OQ2mWJQ+2zxKF22rHM916UIJv4BBACZjvnHotxSG2emc0HhgK5wC7gx8BC4HmgO7AVuMU513QiRzkHzOxaYAXwPkfHAD+AH1+vOooDZnYZfhK/EP6PBc875x42swvwE9PmAH8HxjvnjsQuUgEws6HAfc65kaojaSvU/opvaoslDrXLEofaZ4lJ7TQlj0RERERERERE5CQ0bE1ERERERERERJql5JGIiIiIiIiIiDRLySMREREREREREWmWkkciIiIiIiIiItIsJY9ERERERERERKRZSh6JiIiIiIjIaTOzoWb2x1jHISLRp+SRiIiIiIiIiIg0S8kjERERERGRVszMxpvZu2a21sz+08xCZlZpZr8ys3VmtsTM8oJzLzezd8zsH2a2wMyyg/KLzOxNM3vPzNaY2YXB5TPN7EUzW29m88zMYnajIhI1Sh6JiIiIiIi0UmbWG7gVuMY5dzlQB/wbkAGscs71BZYDPw5eMhf4D+fcZcD7EeXzgKeccyXA1cDOoLwfMAXoA1wAXBP1mxKRcy451gGIiIiIiIhI1AwH+gMrg05B7YDdQD3wh+Cc/wJeNrOOQCfn3PKg/FngBTPLAro55xYAOOeqAYLrveuc2x7srwWKgL9G/7ZE5FxS8khERERERKT1MuBZ59z9xxSaPdjkPHeG1z8SsV2H/o8p0ipp2JqIiIiIiEjrtQQYa2b5AGaWY2bn4/8vODY45xvAX51zB4D9ZvbloPx2YLlzrgLYbmY3BtdIM7P25/QuRCSmlBUWERERERFppZxzH5rZNOBPZpYE1AL/DhwCBgXHduPnRQKYADwdJIc+Ae4Iym8H/tPMHg6ucfM5vA0RiTFz7kx7J4qIiIiIiEgiMrNK51xmrOMQkcSgYWsiIiIiIiIiItIs9TwSEREREREREZFmqeeRiIiIiIiIiIg0S8kjERERERERERFplpJHIiIiIiIiIiLSLCWPRERERERERESkWUoeiYiIiIiIiIhIs5Q8EhERERERERGRZv1/NUI0zZy9Ft8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sp>
        <p:nvSpPr>
          <p:cNvPr id="44038" name="AutoShape 6" descr="data:image/png;base64,iVBORw0KGgoAAAANSUhEUgAABI8AAAFNCAYAAACJ7U8aAAAABHNCSVQICAgIfAhkiAAAAAlwSFlzAAALEgAACxIB0t1+/AAAADh0RVh0U29mdHdhcmUAbWF0cGxvdGxpYiB2ZXJzaW9uMy4yLjIsIGh0dHA6Ly9tYXRwbG90bGliLm9yZy+WH4yJAAAgAElEQVR4nOzdeXxV9Z3/8dcnNxtZgLDviyIgm8hm3RC6WBXrbpXBBXcdR7pMrbVTq9Nl9KdO7dhqHa3V2lqo1o7VutSKWlzaKiD7osgaEAgRAiFku/fz++OchEtIQgi5uVnez4fncfbv+dwThG8+93s+x9wdERERERERERGR2qQkOwAREREREREREWm5lDwSEREREREREZE6KXkkIiIiIiIiIiJ1UvJIRERERERERETqpOSRiIiIiIiIiIjUSckjERERERERERGpk5JHIs3AzF4xsyub+thkMrP1ZvbFBLT7lpldGy7PMLPXGnJsI64zwMyKzSzS2FhFRESkbVLf7bDaVd9NpB1Q8kikDuE/TlVTzMz2xa3POJy23P1Md/91Ux/bEpnZd8xsXi3bu5lZuZmNamhb7v60u5/eRHEd0GFy943unuPu0aZov5brmZmtNbMViWhfREREDqS+W+Oo7wZm5mY2pKnbFWlLlDwSqUP4j1OOu+cAG4GvxG17uuo4M0tNXpQt0m+Bk8xscI3tlwJL3X1ZEmJKhslAD+AoM5vYnBfWn0kREWmP1HdrNPXdROSQlDwSOUxmNsXM8s3sNjPbCjxhZnlm9mczKzCzneFyv7hz4ofzzjSzd8zs/vDYdWZ2ZiOPHWxm88xsj5m9bmYPmdlv64i7ITH+0MzeDdt7zcy6xe2/3Mw2mFmhmf1HXffH3fOBN4DLa+y6AnjqUHHUiHmmmb0Tt/4lM1tlZkVm9nPA4vYdbWZvhPHtMLOnzaxzuO83wADgxfDbx2+b2aDwW6bU8Jg+ZvaCmX1mZmvM7Lq4tu8ys2fM7Knw3iw3swl13YPQlcCfgJfD5fjPNdLM/hpea5uZfTfcHjGz75rZJ+F1FphZ/5qxhsfW/HPyrpk9YGaFwF313Y/wnP5m9sfw51BoZj83s/QwptFxx/UwsxIz636IzysiItIiqe+mvlsD+261fZ5OYRsF4b38npmlhPuGmNnfws+2w8x+H263sE+23cx2m9lSO4zRWyItlZJHIo3TC+gCDASuJ/h/6YlwfQCwD/h5PeefAKwGugH3Ao+bmTXi2N8B7wNdgbs4+B/9eA2J8V+AqwhGzKQD3wIwsxHAL8L2+4TXq7XTEPp1fCxmNgwYG8Z7uPeqqo1uwB+B7xHci0+Ak+MPAe4O4zsW6E9wT3D3yznwG8h7a7nEHCA/PP8i4L/M7PNx+88Jj+kMvFBfzGaWFbbxdDhdambp4b5c4HXg1fBaQ4C54anfBKYDZwEdgauBknpvzH4nAGuBnsCP67sfFtQK+DOwARgE9AXmuHt5+Bkvi2t3OjDX3QsaGIeIiEhLpL6b+m6HjLkWPwM6AUcBpxEk1K4K9/0QeA3II7i3Pwu3n04wAn1oeO5XgcJGXFukRVHySKRxYsCd7l7m7vvcvdDdn3P3EnffQ/DL+2n1nL/B3R8Ln9n+NdCb4Jf+Bh9rZgOAicD33b3c3d8h+IexVg2M8Ql3/8jd9wHPEHQaIPgH+c/uPs/dy4A7wntQl/8LYzwpXL8CeMXdCxpxr6qcBSx39z+4ewXwU2Br3Odb4+5/DX8mBcBPGtguZtafoDNzm7uXuvsi4Jdh3FXecfeXw5/Db4Dj6mnyAqCMoEPxEpAGTAv3nQ1sdff/Dq+1x93/Ge67Fvieu6/2wGJ3b2hnY4u7/8zdK8M/k/Xdj0kEHa1b3X1vGEfVt4S/BqbHdXIvDz+viIhIa6a+m/pu9fXdartGhODRvdvD/tp64L/Zn2SrIEio9anRl6oAcoHhgLn7Snf/9HCuLdISKXkk0jgF7l5atWJmWWb2v+Fw1t3APKCz1f02iPh/OKtGluQc5rF9gM/itgFsqivgBsa4NW65JC6mPvFtu/te6vkGJYzpWeCKMAkxA3jqMOKoTc0YPH7dzHqa2Rwz2xy2+1uCb7kaoupe7onbtoFgRE6Vmvcm0+qumXAl8EyYyCkFnmP/o2v9Cb55q019+w7lgJ/9Ie5Hf4KObWXNRsJEVgkwxcyGE4yMqrNjKyIi0kqo76a+W319t9p0I/gCcEMd1/g2weip98PH4q4GcPc3CEY5PQRsN7NHzazjYVxXpEVS8kikcbzG+r8Dw4AT3L0jwVBViHuuOwE+BbqEj0hV6V/P8UcS46fxbYfX7HqIc35NMEz3SwTfvrx4hHHUjME48PP+F8HPZXTY7mU12qz5M4u3heBe5sZtGwBsPkRMB7GgBsDngcvMbKsFtRUuAs4Kh29vIhj6XJtNwNG1bN8bzuN/1r1qHFPz89V3PzYBA+rpQP06PP5y4A/xnW0REZFWSn039d0O1w72jy466BruvtXdr3P3PsANwMMWvrHN3R909/HACILH125twrhEkkLJI5GmkUvw/PcuM+sC3JnoC7r7BmA+QXHkdDM7EfhKgmL8A3C2mZ0S1u75AYf+++NtYBfwKPvr6RxJHC8BI83sgjDpMYsDEyi5QDFQZGZ9Ofgf6W3UkbRx903Ae8DdZpZpZmOAawi+ATtclwMfEXSyxobTUIJn8qcT1BrqbWZfN7MMM8s1sxPCc38J/NDMjrHAGDPrGg7l3kyQkIqE32zVlmSKV9/9eJ+gQ3ePmWWHnzm+BsFvgfMJOnFPNeIeiIiItHTqux2svfbdqqSHbWWaWWa47Rngx2F/bSBBfcrfApjZxba/cPhOgmRXzMwmmtkJZpZG8AVgKfU/MijSKih5JNI0fgp0IPiG4h8ExZCbwwzgRIJhyD8Cfk9Qa6c2jY7R3ZcDNxMUTfyU4B/I/EOc4wSJh4EcmIBoVBzuvgO4GLiH4PMeA7wbd8h/AuOAIoLOyh9rNHE38D0z22Vm36rlEtMJikdvIXju/053f70hsdVwJfBw+G1U9QQ8AlwZDq/+EkFncSvwMTA1PPcnBJ2U14DdwOME9wrgOoJOVSEwkqDDVJ8670f47P9XCB5J20jws7wkbv8mYCFBJ+jtw78FIiIiLZ76bgef0177blWWEyTJqqargFsIEkBrgXcI7uevwuMnAv80s2KCR/y/5u5rCV568hjBPd9A8NnvO4K4RFoEC/6OEJG2wIJXhK5y94R/eyZtm5n9iqAI9/eSHYuIiEhbpb6biLQWGnkk0oqFw2KPNrMUMzsDOBd4PtlxSetmZoMI3hj3eHIjERERaVvUdxOR1iphySMz+5WZbTezZXXsNzN70MzWmNkSMxuXqFhE2rBewFsEz4s/CNzk7h8mNSJp1czsh8Ay4D53X5fseERERNoY9d1EpFVK2GNrZjaZ4C/Fp9x9VC37zyJ4hvQs4ATgf9z9hJrHiYiIiIiIiIhI8iRs5JG7zwM+q+eQcwkSS+7u/wA6m1nvRMUjIiIiIiIiIiKHL5k1j/oCm+LW88NtIiIiIiIiIiLSQqQmO4CGMLPrgesBsrOzxw8fPjzJEYmIiEiiLFiwYIe7d092HHKgbt26+aBBg5IdhoiIiCRIfX2wZCaPNgP949b7hdsO4u6PAo8CTJgwwefPn5/46ERERCQpzGxDsmOQgw0aNAj1wURERNqu+vpgyXxs7QXgivCta58Ditz90yTGIyIiIiIiIiIiNSRs5JGZzQamAN3MLB+4E0gDcPdHgJcJ3rS2BigBrkpULCIiIiIiIiIi0jgJSx65+/RD7Hfg5kRdX0REREREREREjlyrKJgtIiIiIiIiIi1LRUUF+fn5lJaWJjsUOQyZmZn069ePtLS0Bp+j5JGIiIiIiIiIHLb8/Hxyc3MZNGgQZpbscKQB3J3CwkLy8/MZPHhwg89LZsFsEREREREREWmlSktL6dq1qxJHrYiZ0bVr18MeLabkkYiIiIiIiIg0ihJHrU9jfmZKHomIiIiIiIhIq1NYWMjYsWMZO3YsvXr1om/fvtXr5eXl9Z47f/58Zs2adchrnHTSSU0S61tvvcXZZ5/dJG0lg2oeiYiIiIiIiEir07VrVxYtWgTAXXfdRU5ODt/61req91dWVpKaWnvaY8KECUyYMOGQ13jvvfeaJthWTiOPRERERCQp3J0/L9nCP9YWJjsUERFpI2bOnMmNN97ICSecwLe//W3ef/99TjzxRI4//nhOOukkVq9eDRw4Euiuu+7i6quvZsqUKRx11FE8+OCD1e3l5ORUHz9lyhQuuugihg8fzowZM3B3AF5++WWGDx/O+PHjmTVr1mGNMJo9ezajR49m1KhR3HbbbQBEo1FmzpzJqFGjGD16NA888AAADz74ICNGjGDMmDFceumlR36zDoNGHomIiIhIUpgZd7+8irEDOvO5o7omOxwREWkj8vPzee+994hEIuzevZu3336b1NRUXn/9db773e/y3HPPHXTOqlWrePPNN9mzZw/Dhg3jpptuOuhV9h9++CHLly+nT58+nHzyybz77rtMmDCBG264gXnz5jF48GCmT5/e4Di3bNnCbbfdxoIFC8jLy+P000/n+eefp3///mzevJlly5YBsGvXLgDuuece1q1bR0ZGRvW25qLkkYiIiIgkzbiBecxf/1mywxARkSP0ny8uZ8WW3U3a5og+HbnzKyMP+7yLL76YSCQCQFFREVdeeSUff/wxZkZFRUWt50ybNo2MjAwyMjLo0aMH27Zto1+/fgccM2nSpOptY8eOZf369eTk5HDUUUdVv/Z++vTpPProow2K84MPPmDKlCl0794dgBkzZjBv3jzuuOMO1q5dyy233MK0adM4/fTTARgzZgwzZszgvPPO47zzzjvs+3Ik9NiaiIiIiCTN+AGd+bSolC279iU7FBERaSOys7Orl++44w6mTp3KsmXLePHFF+t8RX1GRkb1ciQSobKyslHHNIW8vDwWL17MlClTeOSRR7j22msBeOmll7j55ptZuHAhEydOTNj1a6ORRyIiIiKSNOMHdgFg4cad9OncIcnRiIhIYzVmhFBzKCoqom/fvgA8+eSTTd7+sGHDWLt2LevXr2fQoEH8/ve/b/C5kyZNYtasWezYsYO8vDxmz57NLbfcwo4dO0hPT+fCCy9k2LBhXHbZZcRiMTZt2sTUqVM55ZRTmDNnDsXFxXTu3LnJP1NtlDwSERERkaQZ3juXDmkRFmzYydlj+iQ7HBERaWO+/e1vc+WVV/KjH/2IadOmNXn7HTp04OGHH+aMM84gOzubiRMn1nns3LlzD3gU7tlnn+Wee+5h6tSpuDvTpk3j3HPPZfHixVx11VXEYjEA7r77bqLRKJdddhlFRUW4O7NmzWq2xBGAVVUHby0mTJjg8+fPT3YYIiIikiBmtsDdD/3uXGlWieyDXfK/f6e0Isqf/u2UhLQvIiKJsXLlSo499thkh5F0xcXF5OTk4O7cfPPNHHPMMXzjG99Idlj1qu1nV18fTDWPRERERNoQM/uVmW03s2V17O9kZi+a2WIzW25mVzV3jDWNH5jH8i27Ka2IJjsUERGRw/bYY48xduxYRo4cSVFRETfccEOyQ2pySh6JiIiItC1PAmfUs/9mYIW7HwdMAf7bzNKbIa46jR+YR2XMWZJflMwwREREGuUb3/gGixYtYsWKFTz99NNkZWUlO6Qmp+SRiIiISBvi7vOAz+o7BMg1MwNywmOb73UttTh+QB4ACzbsTGYYIiIiUgclj0RERETal58DxwJbgKXA19w9VtuBZna9mc03s/kFBQUJC6hLdjpHdctW8khERKSFUvJIREREpH35MrAI6AOMBX5uZh1rO9DdH3X3Ce4+oXv37gkNatzAPBZu3Elre5mLiIhIe6DkkYiIiEj7chXwRw+sAdYBw5McE+MH5vHZ3nLWF5YkOxQRERGpQckjERERkfZlI/AFADPrCQwD1iY1IoLkEcBCPbomIiINNHXqVP7yl78csO2nP/0pN910U53nTJkyhfnz5wNw1llnsWvXroOOueuuu7j//vvrvfbzzz/PihUrqte///3v8/rrrx9O+LV66623OPvss4+4naam5JGIiIhIG2Jms4G/A8PMLN/MrjGzG83sxvCQHwInmdlSYC5wm7vvSFa8VYZ0zyE3M5UFG5U8EhGRhpk+fTpz5sw5YNucOXOYPn16g85/+eWX6dy5c6OuXTN59IMf/IAvfvGLjWqrNVDySERERKQNcffp7t7b3dPcvZ+7P+7uj7j7I+H+Le5+uruPdvdR7v7bZMcMkJJiHD8gTyOPRESkwS666CJeeuklysvLAVi/fj1btmzh1FNP5aabbmLChAmMHDmSO++8s9bzBw0axI4dwfcnP/7xjxk6dCinnHIKq1evrj7mscceY+LEiRx33HFceOGFlJSU8N577/HCCy9w6623MnbsWD755BNmzpzJH/7wBwDmzp3L8ccfz+jRo7n66qspKyurvt6dd97JuHHjGD16NKtWrWrwZ509ezajR49m1KhR3HbbbQBEo1FmzpzJqFGjGD16NA888AAADz74ICNGjGDMmDFceumlh3lXa6fkkYiIiIi0COMH5LF62x52l1YkOxQREWkFunTpwqRJk3jllVeAYNTRV7/6VcyMH//4x8yfP58lS5bwt7/9jSVLltTZzoIFC5gzZw6LFi3i5Zdf5oMPPqjed8EFF/DBBx+wePFijj32WB5//HFOOukkzjnnHO677z4WLVrE0UcfXX18aWkpM2fO5Pe//z1Lly6lsrKSX/ziF9X7u3XrxsKFC7npppsO+WhclS1btnDbbbfxxhtvsGjRIj744AOef/55Fi1axObNm1m2bBlLly7lqquuAuCee+7hww8/ZMmSJTzyyCOHdU/rktokrYiIiIiIHKHxA/Nwh8WbdnHqMYl9u5uIiDSxV74DW5c2bZu9RsOZ99R7SNWja+eeey5z5szh8ccfB+CZZ57h0UcfpbKykk8//ZQVK1YwZsyYWtt4++23Of/888nKygLgnHPOqd63bNkyvve977Fr1y6Ki4v58pe/XG88q1evZvDgwQwdOhSAK6+8koceeoivf/3rQJCMAhg/fjx//OMfG3AT4IMPPmDKlClUvfl0xowZzJs3jzvuuIO1a9dyyy23MG3aNE4//XQAxowZw4wZMzjvvPM477zzGnSNQ9HIIxERERFpEY7r34kUgwV6dE1ERBro3HPPZe7cuSxcuJCSkhLGjx/PunXruP/++5k7dy5Llixh2rRplJaWNqr9mTNn8vOf/5ylS5dy5513NrqdKhkZGQBEIhEqKyuPqK28vDwWL17MlClTeOSRR7j22msBeOmll7j55ptZuHAhEydOPOLrgEYeiYiIiEgLkZuZxtCeuUoeiYi0RocYIZQoOTk5TJ06lauvvrq6UPbu3bvJzs6mU6dObNu2jVdeeYUpU6bU2cbkyZOZOXMmt99+O5WVlbz44ovccMMNAOzZs4fevXtTUVHB008/Td++fQHIzc1lz549B7U1bNgw1q9fz5o1axgyZAi/+c1vOO20047oM06aNIlZs2axY8cO8vLymD17Nrfccgs7duwgPT2dCy+8kGHDhnHZZZcRi8XYtGkTU6dO5ZRTTmHOnDkUFxc3ujB4FSWPRERERKTFGD8wjxcWbSEacyIpluxwRESkFZg+fTrnn39+9ZvXjjvuOI4//niGDx9O//79Ofnkk+s9f9y4cVxyySUcd9xx9OjRg4kTJ1bv++EPf8gJJ5xA9+7dOeGEE6oTRpdeeinXXXcdDz74YHWhbIDMzEyeeOIJLr74YiorK5k4cSI33njjQdesz9y5c+nXr1/1+rPPPss999zD1KlTcXemTZvGueeey+LFi7nqqquIxWIA3H333USjUS677DKKiopwd2bNmnXEiSMAc/cjbqQ5TZgwwefPn5/sMERERCRBzGyBu09IdhxyoObqg/1xYT7ffGYxr379VIb36pjw64mISOOtXLmSY489NtlhSCPU9rOrrw+mmkciIiIi0mKMH5gHwMINu5IciYiIiFRR8khEREREWowBXbLomp2uukciIiItiJJHIiIiItJimBnjBuaxcKOSRyIiIi2FkkciIiIi0qKMH5jHuh17KSwuS3YoIiJyCK2tjrI07mem5JGIiIiItChVdY8+3Ki6RyIiLVlmZiaFhYVKILUi7k5hYSGZmZmHdV5qguIREREREWmU0X07kRYxFmzcyRdH9Ex2OCIiUod+/fqRn59PQUFBskORw5CZmUm/fv0O6xwlj0RERESkRclMizCiTycVzRYRaeHS0tIYPHhwssOQZqDH1kRERESkxRk/II/Fm3ZREY0lOxQREZF2T8kjEREREWlxxg/Mo6wyxootu5MdioiISLun5JGIiIiItDjjBnYGYOFGPbomIiKSbEoeiYiIiEiL07tTB/p0ylTdIxERkRZAySMRERERaZHGDcxjoZJHIiIiSafkkYiIiIi0SOMH5rGlqJQtu/YlOxQREZF2TckjEREREUmeynLYV/voovED8wDVPRIREUk2JY9EREREJDnc4SfHwtwf1rr72N4dyUxLYeGGXc0cmIiIiMRT8khEREREksMMug2Fbctq3Z0WSWFMv84s0MgjERGRpEpo8sjMzjCz1Wa2xsy+U8v+AWb2ppl9aGZLzOysRMYjIiIiIi1Mr1GwbTnEYrXuHj8wj+WbiyitiDZzYCIiIlIlYckjM4sADwFnAiOA6WY2osZh3wOecffjgUuBhxMVj4iIiIi0QD1HQnkx7Fpf6+7xA/KojDlL8ouaNy4RERGplsiRR5OANe6+1t3LgTnAuTWOcaBjuNwJ2JLAeERERESkpek5OphvW17r7nEqmi0iIpJ0iUwe9QU2xa3nh9vi3QVcZmb5wMvALQmMR0RERERamh7HgqXA1trrHnXJTmdwt2wWbFDySEREJFmSXTB7OvCku/cDzgJ+Y2YHxWRm15vZfDObX1BQ0OxBioiIiEiCpGdBl6PrLJoNMG5AHgs37MTdmzEwERERqZLI5NFmoH/cer9wW7xrgGcA3P3vQCbQrWZD7v6ou09w9wndu3dPULgiIiIikhQ9R8LWpXXuHj8wj8K95WwoLGnGoERERKRKIpNHHwDHmNlgM0snKIj9Qo1jNgJfADCzYwmSRxpaJCIiItKe9BoFuzZA6e5ad48P6x7p0TUREZHkSFjyyN0rgX8D/gKsJHir2nIz+4GZnRMe9u/AdWa2GJgNzHSNRxYRERFpX6qKZm9fUevuY3rkkJuRqqLZIiIiSZKayMbd/WWCQtjx274ft7wCODmRMYiIiIhIC9drVDDfuhQGfO6g3SkpxtgBnTXySEREJEmSXTBbRERERNq7jn0hs3O9RbPHD8xj9bY97CmtaMbAREREBJQ8EhEREZFkM4Oeo2Br/ckjd3h/3WfNGJiIiIiAkkciIiIi0hL0GhXUPIpFa909cVAXenXM5GdvrEElMkVERJqXkkciIiIiknw9R0FFCexcX+vuzLQI3/zSUBZt2sUry7Y2b2wiIiLtnJJHIiIiIpJ88UWz63Dh+H4M7ZnDva+uorwy1kyBiYiIiJJHIiIiIpJ83Y8FS6m3aHYkxbj9zGNZX1jC7Pc3NmNwIiIi7ZuSRyIiIiKSfGmZ0PWYeotmA0wZ1p0Tj+rKg3M/1pvXREREmomSRyIiIiLSMvQaBduW13uImXH7WcMp3FvOo/PWNlNgIiIi7ZuSRyIiIiLSMvQcBUUbYd+ueg8b068z5xzXh8feXsu23aXNFJyIiEj7peSRiIiIiLQMvUYH80OMPgK49cvDiMacB/76UYKDEhERESWPRERERKRl6DkymNdTNLtK/y5ZXP65QTwzfxMfb9uT4MBERETaNyWPRERERKRlyO0NHbrA1qUNOvyWzw8hOyOV//fqqgQHJiIi0r4peSQiIiIiLYNZg4pmV8nLTudfpwzh9ZXb+cfawgQHJyIi0n4peSQiIiIiLUfP0bB9JcSiDTr8qpMH0btTJne/vBJ3T3BwIiIi7ZOSRyIiIiLScvQaBZX7oPCTBh2emRbhm18ayuL8Il5a+mmCgxMREWmflDwSERERkZajumh2w+oeAVwwrh/De+Vy319WU14ZS1BgIiIi7ZeSRyIiIiLScnQfDimpsPXQb1yrEkkxvnPmcDYUlvC7f25IYHAiIiLtk5JHIiIiIm2Imf3KzLabWa3ZFzO71cwWhdMyM4uaWZfmjrNOqRnQbWiDi2ZXOW1od04e0pUH31jD7tKKBAUnIiLSPil5JCIiItK2PAmcUddOd7/P3ce6+1jgduBv7v5ZcwXXID1HwbaGjzwCMDNuP/NYPttbzv/+rWH1kkRERKRhlDwSERERaUPcfR7Q0GTQdGB2AsNpnF6jYPdmKDm8nNaovp04d2wfHn9nHVuLShMUnIiISPuj5JGIiIhIO2RmWQQjlJ5LdiwHqS6afXijjwC+dfowYjF44K8fNXFQIiIi7ZeSRyIiIiLt01eAd+t7ZM3Mrjez+WY2v6CgoPki6zk6mB9m3SOA/l2yuOLEgTyzYBNvrNrWxIGJiIi0T0oeiYiIiLRPl3KIR9bc/VF3n+DuE7p3795MYQG5PSG7+2G9cS3eN08fysg+Hbnldx+yauvuJg5ORESk/VHySERERKSdMbNOwGnAn5IdS516joJtSxt1alZ6Kr+8YiI5malc8+R8CvaUNXFwIiIi7YuSRyIiIiJtiJnNBv4ODDOzfDO7xsxuNLMb4w47H3jN3fcmJ8oG6DkStq+CaGWjTu/VKZNfXjGRwr1lXP+b+ZRWRJs4QBERkfZDySMRERGRNsTdp7t7b3dPc/d+7v64uz/i7o/EHfOku1+azDgPqddoiJZB4ceNbmJ0v0789JKxfLhxF9/+wxLcvQkDFBERaT+UPBIRERGRlqfnqGDeiKLZ8c4Y1ZtbvzyMFxZv4cG5a5ogMBERkfZHySMRERERaXm6DYWUNNjauLpH8f51ytFcMK4vD7z+ES8u3tIEwYmIiLQvSh6JiIiISMuTmg7dh8O2xr1xLZ6ZcfcFo5kwMI9vPbuYRZt2Nfd0Z2oAACAASURBVEGAIiIi7YeSRyIiIiLSMvUcCVuPPHkEkJEa4X8vH0+Pjhlc++v5bN61r0naFRERaQ+UPBIRERGRlqnXKCjeCnt3NElzXXMy+NWVEymriHLNkx9QXNa4N7mJiIi0N0oeiYiIiEjLVF00u2lGHwEc0zOXn88Yx0fb9vD1OR8SjekNbCIiIoei5JGIiIiItEy9RgfzJnp0rcppQ7tz51dG8vrK7fy/V1c1adsiIiJtUWqyAxARERERqVV2N8jp1aQjj6pcedIgPiko5tF5azmqWzaXThrQ5NcQERFpKzTySERERERarsYUzd61EeY/AV7/I2nfP3sEk4d257v/t5RXl209giBFRETaNiWPRERERKTl6jUKClZBtKJhx5cWwW8vhD9/HXZ8XO+hqZEUfjFjHGP6dWbW7A955+OmKcwtIiLS1ih5JCIiIiItV8/REKuAHR8d+thYFJ67DgrXBOvr5x3ylOyMVJ68aiJHdc/m+t/MZ8GGnUcYsIiISNuj5JGIiIiItFy9wjeuNeTRtTd+BB//Bc68Fzr2g3WHTh4BdM5K56lrJtE9N4OrnniflZ/uPoKARURE2h4lj0RERESk5ep6DETSYdvS+o9b9hy88xMYdyVMvBYGT4Z1b0Ms1qDL9MjN5LfXnEBWeiqXP/4+63bsbYLgRURE2gYlj0RERESk5YqkQvfh9Y882rIInr8Z+n8OzrofzILk0b7PYPuKBl+qf5csfnvtJGLuXPbLf/Jp0b4m+AAiIiKtn5JHIiIiItKy9RoN25bXvq+4AObMgKyucMlvIDU92D741GDewEfXqgzpkctTV09i974KLvvlPyksLjuCwEVERNoGJY9EREREpGXrOQr2bofi7QduryyHZy6Hkh1w6dOQ02P/vk79oMtRh508AhjVtxOPz5xI/s59XPnE++wubeCb3kRERNooJY9EREREpGWrLpodV/fIHV65FTb+Hc59CPqMPfi8wZNhw7sQrTzsS04a3IVHLh/Pqk/3cO2T89lXHm1k8CIiIq2fkkciIiIi0rL1DJNH2+LqHs1/HBY8Cad8A0ZfVPt5gydD2W7YurhRl506rAc/vXQsH2z4jJueXkB5ZcOKb4uIiLQ1CU0emdkZZrbazNaY2XfqOOarZrbCzJab2e8SGY+IiIiItEJZXSC3z/6i2evfgVdug2O+DJ+/o+7zBjWu7lG8s8f04e7zR/PW6gK+8cwiojFvdFsiIiKtVcKSR2YWAR4CzgRGANPNbESNY44BbgdOdveRwNcTFY+IiIhIa2Jmt5hZXrLjaDF6jQqKZu/cAM9cEdQzuvAxSInUfU5OD+h+7BEljwAunTSA/zjrWF5a8in/8X9LcVcCSURE2pdEjjyaBKxx97XuXg7MAc6tccx1wEPuvhPA3WtUQRQRERFpt3oCH5jZM+Fobkt2QEnVcxTsWA1z/iWoYXTpbMjsdOjzBk+Gjf8IimsfgesmH8Utnx/CnA828V8vr1QCSURE2pVEJo/6Apvi1vPDbfGGAkPN7F0z+4eZnZHAeERERERaDXf/HnAM8DgwE/jYzP7LzI5OamDJ0msUxCph+wq46FfQbUjDzhs8GSpKYPOCIw7hm18aypUnDuSxt9fx0Jtrjrg9ERGR1iLZBbNTCTpFU4DpwGNm1rnmQWZ2vZnNN7P5BQUFzRyiiIiISHJ4MLxlazhVAnnAH8zs3qQGlgx9J0BKKnzph3DMFxt+3qCTATviR9cAzIw7vzKSC47vy/2vfcST76474jZFRERag9QEtr0Z6B+33i/cFi8f+Ke7VwDrzOwjgmTSB/EHufujwKMAEyZM0BhhERERafPM7GvAFcAO4JfAre5eYWYpwMfAt5MZX7PLGwjf2Qjp2Yd3Xoc86D0G1r8N3HbEYaSkGPdeNIbiskruenEFuZlpXDi+3xG3KyIi0pIlcuTRB8AxZjbYzNKBS4EXahzzPMGoI8ysG8FjbGsTGJOIiIhIa9EFuMDdv+zuz4ZftuHuMeDs5IaWJIebOKoyeDJs+idU7GuSMFIjKTw4/XhOHtKVW/+wmFeXbW2SdkVERFqqhCWP3L0S+DfgL8BK4Bl3X25mPzCzc8LD/gIUmtkK4E2Cb9QKExWTiIiISGvh7ncCXc1sVvjmtXFx+1YmMbTWZ9BkiJYHCaQmkpkW4dHLJ3Bc/87Mmv0hb3+s0goiItJ2JbTmkbu/7O5D3f1od/9xuO377v5CuOzu/k13H+Huo919TiLjEREREWktzOwO4NdAV6Ab8ISZfS+5UbVSA08EizRJ3aN42RmpPDlzEkd1z+b6pxawYMPOJm1fRESkpUh2wWwRERERqd1lwER3vzMchfQ54PIkx9Q6ZeRC3/Gw7u0mb7pTVhpPXTOJnh0zuOqJ91mxZXeTX0NERCTZlDwSERERaZm2AJlx6xkc/PIRaajBk2HzAijb0+RN98jN5LfXnkB2RipX/OqfrC0obvJriIiIJJOSRyIiIiItUxGw3MyeNLMngGXALjN70MweTHJsrc/gU8GjsOHvCWm+X14Wv7nmBGIOl/3yn2ze1TTFuUVERFoCJY9EREREWqb/A75L8FKRt4D/AP4ELAgnORz9T4BIOqxv2rpH8Yb0yOGpqyexp7SSy3/5TwqLyxJ2LRERkeZ0yOSRmX3FzJRkEhEREWlG7v5rYDb7k0W/c/dfV03Jja4VSusQJJCauGh2TaP6duJXV01k8659XPPr+ewrjyb0eiIiIs2hIUmhS4CPzexeMxue6IBEREREBMxsCvAx8BDwMPCRmU1OalCt3aBT4dMlUPJZQi8zcVAX/ufSsSzO38XX5nxINOYJvZ6IiEiiHTJ55O6XAccDnwBPmtnfzex6M8tNeHQiIiIi7dd/A6e7+2nuPhn4MvBAkmNq3QZPBhw2vJvwS50xqjd3TBvBayu28cM/r8BdCSQREWm9GvQ4mrvvBv4AzAF6A+cDC83slgTGJiIiItKepbn76qoVd/8ISEtiPK1f3/GQlgXr3m6Wy119ymCuOWUwT763nsffWdcs1xQREUmE1EMdYGbnAFcBQ4CngEnuvt3MsoAVwM8SG6KIiIhIu7TAzH4J/DZcnwHMT2I8rV9qOgw4MeF1j+L9x1nHsmXXPn700kp6d+rAtDG9m+3aIiIiTaUhI48uBB5w99Hufp+7bwdw9xLgmoRGJyIiItJ+3UjwRd2scFoB3JTUiNqCwadCwUoo3t4sl0tJMR64ZCzjB+bxjWcW8cH6xNZbEhERSYSGJI/uAt6vWjGzDmY2CMDd5yYkKhEREZF2zMwiwGJ3/4m7XxBOD7i73v1+pAaHNcfXN8+jawCZaRF+ecUE+nbuwHVPzeeTguJmu7aIiEhTaEjy6FkgFrceDbeJiIiISAK4exRYbWYDkh1Lm9PrOMjo1KyPrgHkZafz5FUTiZgx84n3KdijPKCIiLQeDUkepbp7edVKuJyeuJBEREREBMgDlpvZXDN7oWpKdlCtXiQVBp7U7MkjgIFds3l85kQK9pRx7a8/oKS8stljEBERaYyGJI8KwqLZAJjZucCOxIUkIiIiIsAdwNnAD4D/jpvkSA2eDJ+thaL8Zr/02P6d+dn0cSzdXMSs2R8SjXmzxyAiInK4GpI8uhH4rpltNLNNwG3ADYkNS0RERKTdO8vd/xY/AWclO6g2oaru0brmq3sU70sjenLXOSN5feV27nphOe5KIImISMt2yOSRu3/i7p8DRgDHuvtJ7r4m8aGJiIiItGtfqmXbmc0eRVvUYwR06JKUR9eqXHHiIG6YfBS/+ccGHnpzjRJIIiLSoqU25CAzmwaMBDLNDAB3/0EC4xIRERFpl8zsJuBfgaPMbEncrlzgveRE1cakpMDgU4PkkTuE/dvmdtsZw/m0qJT7X/uIN1Zt5/tfGcnY/p2TEouIiEh9DjnyyMweAS4BbgEMuBgYmOC4RERERNqr3wFfAV4I51XTeHefkczA2pTBk2F3Puxcl7QQUlKMn14ylnsvGsOmnfs476F3+ebvF7G1qDRpMYmIiNSmITWPTnL3K4Cd7v6fwInA0MSGJSIiItI+uXuRu6939+lAPlABOJBjZgOSG10bMvi0YJ7ER9cgSCB9dUJ/3vzWFP51ytH8eemnTL3/LR6c+zGlFdGkxiYiIlKlIcmjqq8+SsysD0EHpnfiQhIRERERM/s3YBvwV+ClcPpzUoNqS7oOgZxeSU8eVcnJSOXbZwxn7jdPY8qw7vzkrx/x+fvf4oXFW1QPSUREkq4hyaMXzawzcB+wEFhPMJxaRERERBLn68Awdx/p7qPDaUyyg2ozzIJH19a9HdQ9aiH6d8niF5eNZ871n6NzVjqzZn/IRY/8ncWbdiU7NBERacfqTR6ZWQow1913uftzBLWOhrv795slOhEREZH2axNQdLgnmdmvzGy7mS2r55gpZrbIzJab2d+OKMrWbPBk2LsdClYnO5KDfO6orrx4yyn8vwtHs6FwL+c+9C7//sxitu9WPSQREWl+9b5tzd1jZvYQcHy4XgaUNUdgIiIiIu3cWuAtM3uJuP6Xu//kEOc9CfwceKq2neGI8oeBM9x9o5n1aJpwW6HBpwbzdfOgx/DkxlKLSIpxycQBnDW6Nz9/cw1PvLOet1Zv52fTj+ekId2SHZ6IiLQjDXlsba6ZXWiWpHeYioiIiLRPGwnqHaUDuXFTvdx9HvBZPYf8C/BHd98YHr/9yENtpfIGQecBsOavyY6kXrmZadx+5rG8/LVTyMtO57LH/8nDb61RLSQREWk29Y48Ct0AfBOoNLNSwAB3944JjUxERESkHQvfcnsAM2tI3+1QhgJpZvYWQTLqf9y91lFK7cJx/wJ/uweWPAtjLk52NPUa0iOX528+mdueW8K9r67mw427+O+vHkfHzLRkhyYiIm3cIUceuXuuu6e4e7q7dwzXlTgSERERSQAzeydu+Tc1dr/fBJdIBcYD04AvA3eY2dA6YrnezOab2fyCgoImuHQLNPlWGHASvPg1KPgo2dEcUk5GKj+ffjx3nD2CN1dt55yfvcOqrbuTHZaIiLRxh0wemdnk2qbmCE5ERESkHcqOWx5VY19TlBHIB/7i7nvdfQcwDziutgPd/VF3n+DuE7p3794El26BIqlw0eOQ1gGeuQLKS5Id0SGZGdecMpjZ13+OveVRznvoXZ7/cHOywxIRkTasITWPbo2b7gBeBO5KYEwiIiItWywKZcVQ8hmU74VYLNkRSdvidSzXtt4YfwJOMbNUM8sCTgBWNkG7rVfHPnDBo1CwCl7+VrKjabCJg7rw0qxTGNOvM1///SK+/6dllFfq7yMREWl6h3xu3t2/Er9uZv2BnyYsIhGRRIpFoSg/WE7LCr5pTusAKZGGnV9ZBqVFwbRvV7i8C8qLocvR0GcsZByynu2Ri0Vh7w4o3gp7tkFZ+MiCO+D757Vti0UhVgkeC+axytq3uQf3xSJgKZCSErccOXDZPTg3fqLmNg+OT82ASEYwT82ASHrccjhPiQTJmbLdULo7uM9l4bx0N5QV7V+uLKvlWuH14uPCISUtGGUQSQ+Xq6Z0SAm3R9KC+1FRAhX7wqnkwHm0lhePRtIhtQOkZUJqZvDnqnqeEVzPjOqBI1XLB8zD7bEYeDT8eUTjlmtsh+CeVk924Jy49ep2vEabNdpPidT9M4qkB5+pavm024LPK02ts5mdT/AlX2czuyDcbkCnQ51sZrOBKUA3M8sH7gTSANz9EXdfaWavAkuAGPBLd1/W9B+jlRnyheARtnn3wsCT4PjLkh1Rg/TIzeTpa0/g3ldX8djb61i6uYiHZ4yjd6cOyQ5NRETaEDvctzSEb11b7u4jEhNS/SZMmODz589PxqVFpDWJxaBoU/At8vaVwVSwMqhnUbnv4OMjGfsTSWkd9ieWYH+yqLQIKksPcWGD7sOh33joG049RgQJiYbGXbIDdm+BPZ+G07YwSRROxdugeHvwC3+iWGR/wqFJBjo0kfQcyOwEGR0hs2MwT8uskUCJT5rEJVUgSIpFKyBWEcyjFRAtD7eX79+WEolLLmYd/OciLSu4biQ9SF5VlgZJpfrmVQk54IBkntdcr0rapeyfWyRuOW471EjcVbVRM4kW25/wq62d+O2xyuAzRcuDuCvLg2RZbdtuz9///0kTMrMF7j6hyRtuJczsifr2u/tVzRVLvHbRB4tF4alzIX8+XDcXeo5MdkSH5eWln3Lrs4vJTIvws+nHc9KQbskOSUREWpH6+mCHTB6Z2c/Y/5tDCjAWWO/uSfk6pl10XEQkEIvBpx9Cyc46RklE9/+CHIvCvp1Bgmj7SihYHYwGqpLbB3oMh+7HQvehwSiQ+kaWVC3jQbIis3M477R/vUPcttRM2PFR8AvH5gXBtC98U3ZqB+h9XJhMGge5vYIk0O4tYZJoC+yuShRtDRIbNWV3h5xekNsznIdTTk/I7R0kUuoaxRIs7N+XkhokCqrmFjlwW3yyBfYnH6rvd/Tge3/AqJeay3EJHY/GJSHCpEvVcvW2siCBkZGzP0lUlTBq6AgxadXae/KopWo3fbA92+B/Tw3+zrn+zeYZTdqE1mwv5sbfLmBtQTH/OmUIt3xhCBmp+rtTREQO7UiTR1fGrVYSJI7ebcL4Dku76biItGfbVsDSZ2DpH4LRQ4cju8f+JFGPcOo+DDrkJSbWurjDzvVhImlhMP900cEjl9JzguRPx95BgqvmPLcX5PRo+MglkTZAyaOWqV31wda9DU+dA6MuhAseOzCh3grsLavk+39aznML8xnWM5f7Lh7DmH6dkx2WiIi0cEeaPMoGSt2D5yPMLAJkuHtSXkXRrjouIu1JUX6QLFr6LGxbFoyGGfIFGH0x5A3a/xhVzVo7Fglr8aQE3xJndUn2J6lbtAK2rwiKLOf2Dgq0ZnZMdlQiLY6SRy1Tu+uDzbsP3vgRnP0ATLg62dE0yhurtnH7H5eyo7icG087illfOEajkEREpE719cEOWTAbmAt8Eah6/qMD8BpwUtOEJyLNrmIfbHgvGAUTXz/mSB4NikWD9iIZQUHihti3C1b8KUgYrX8HcOg3Ec68D0aeDzlt7LXQkbTg8TUREWn5Tvl32PB3eOU7wWPHrfDv788P78lr3+jCj/68gofe/ITXlm/j/ouP47j+GoUkIiKHpyG/4WW6e3XhEHcvDl/rKiLNpXzv4SVlarP7U/j4L7D6VVj7Vu1Fo6vULEqc1iEokFu5b3+dmprzWOX+8yMZQb2a9HDKyIH07HA5N1jevQU+fi2oc9N1CEy5HUZfBF2PbvxnlCaxq6Sc9YUlRGMx+uVl0T0ng5SU5n9kozIao6yyaopSVhGjPBqjrCJcD7enRyJ0yU6nS3Y6edlprfJb9VjMg89WGaO0IkphcTmFe8soLC5nR3EZhXvLKSwO1/eW81m4LzsjlYFdshjQJYv+XbIY2DVYHtA1+LlZEzxqE405pRVRSiui7KuIUloRq14fPzCvSa4htTOzi4FX3X2PmX0PGAf8yN0XJjm09iElBS54FB45FZ65Em74W/BvYyvTqUMa9118HGeN6c3tzy3l/Iff5YbTjuZrXziGzLTW9/eliIgkR0N+E91rZuOqOipmNh6o57dOkXZs7w7YsigoIlxVsyarS8NrJUQroXANbF8O25YHtX+2L4ddG4OETI/h0HNU8PaXqnl2HW9ScYdPF8NHr8LqV4J6OwCdB8C4K2Do6ZDVrZZXoNfyOvTykuDV3Fnd9r+GPDUjnMctR9KDZFB5cfCa9fLiIPFVtidop2hzsF6+B9KyYcI1MOar0Of4VldPIl405uwprcDMSI+kkJ6aQqQByRZ3p6Q8StG+Cor2VbCrJJjvDtf3lFXSqUMa3XMz6JGbQfdwys1IPeJf2HfuLWd94d5g2lHChsK9rCsM5rtKDizYnR5JoW9eB/qFU9/OHeiXlxWuZ9EjN4PKmFNcVsnessoa8yjFZRUUl0XZW1bJ3vJK9pVH2VsWpaS8kpLy+Hm4XBalpCJKNNa4t7zlZKSGiaR0uoZJpS7Z6XTqkFb9xyz+iW13r173cJ/j4Xz//pg7TjAnXI95kOQqjzoV0RgV0RiV0SARVLVeUelUxGKUh4mw8sqq5WiwHI1REa3/s6amGF1z0umanUHXnHSO6pZNl+x09pRWsPGzEv6xtpD/W7T5gM+VmZYSJJK6ZNOzYwbRMEFVXlkVm8ddf//2+ORQaZiwq8vKH5xBh3T98plAd7j7s2Z2CsEo8PuAXwAnJDesdiS7G1z8BDxxFvzp3+CrT7Xaf6+mDuvBa9+czI//vJJfvPUJf12xjfsuGsPxA5q5JqCIiLRKDal5NBGYA2wBDOgFXOLuCxIf3sHa3fP20nKVl8DWJUEh5Ko3bO3acPBxkYyg6HHHvmFCKax1k9s7GIFTsCpIEm1bDjtWB8kXCGr5dDsmeM17jxFBImdbmFQq3ra//ZxeYTJpRJBQSs+BNX+Fj/4SvL0LCx4FG3YGDD0zKCDdSju+TcXdqYx59S/y1b/EVx440qW8MkZJeZTP9pazq6ScnSUV7CwpZ1dJxQHbdpdWUPOv0hSD9NQU0iIpZITzqvVYzKsTRpWNSJBkpqWECaVMuudk0KNjBlnpqdW//FclBOITBVXzkvIo+Tv3UbRvf4LIDPp06sCgblkM6prNoK7ZDOyaRVokhfxd+8jfWUL+zn3k79zH5p372FFcdkA8Zhz0+euSHkkhKyNCdnoqHdIjZKdHwnlq9TwrI0KHtAiZaREyUoP7l1G9HM7TguX01BTKK2PBSJy95ezcW37A/LO45bLKupMg9TGDFDOMYE7wHylmpBikhT/XtBTbvxxJIT1ipEZSSItYuB7EXZVgTE/d/xmqtmWkppCZFqFrdjpdc4JEUbfsDDp2OHTCsKwy+Nlu/KyETZ+VsKGwhI2flbCxsISC4rID4tj/59Gql6u2Z6YFMVRNwc8ihQ7pETJTI2SmR8hMDdZPPKorqZGURt3X+u+5ah4BmNmH7n68md0NLHX331VtS0Y87boP9u7/wF+/D2feCyfckOxojtjfPirgO88tYdvuUq6bfBTf+OJQjUISEZEjK5gdNpAGDAtXV7t7Le+Rbh7tuuMiyeEejJrZvXn/W7M2zw8SPkEdeejUP3gFe9/xwRRJD1/B/mlwXtVr2Ku21XzjVm6fIPnTY0SYCBoJ3YYGI3pqU1wQNzppeVBgevsqiIa/1KfnwNGfh2FnwjGn1z06qQUrrYiytmAvnxQUU1JeSTQGUXei0RhRh2gsFmyrmnswimJfeSV740ezlEXZGz/CJVxvzKCWrPQIeVnpdM5KIy8rGNmSl5VG56xgVAtwULKmrMZ6eTSGmdGpQ1r11DluuWPVclYaOemp7C6toGBPGdv3lFEQTtv3lB64rbiMkrJodUIiPZJCWqpVJwMyUlMOSGT1zetQnSQa1C2LfnlZh/VLw77yKJvjkkrbdpeSkZpCdkYqOeGUHU7BcqR6W1oCEg0N4e4HJY+CPJDFLVdtD7aaoUeykkTJo4CZ/RnYDHyJ4JG1fcD77p6U4jvtug8Wi8Gc6bBmLsx8CQa0/sFfu0sruPvllcx+fxNHd8/m4RnjGdYrN9lhiYhIEh3p29ZuBp52913heh4w3d0fbvJIG6Bdd1yk6e1YA9uWBo+blRTun5fsgL2F4XIhxOLypRmdDkwU9R0PuT0bfk132LczSCKVFQeji5riDWHRSvjskyDevuPrTjy1MGWVQZLoo217+HhbcTDfXsyGwr2HneBJixhZ6alkp0fIykg9YFRL/HpWOIJi/yiQSHWCJaPGiJD4hJG+lRVpHkoeBcIak2cQjDr62Mx6A6Pd/bVkxNPu+2Aln8Fjnw/6Cv/yexh0crIjahLzPirg359dzN6ySu69aAxnj+mT7JBERCRJjjR5tMjdx9bYpiHT0rrt3gJv/hgW/S6oT1Qls1NQ1ye7WzjvGsyzugaPnvUeC12OCopoymErKa9k8aYiFm7cydL8Ij7a/v/Zu+/wqMq0j+PfZyaZ1EnvjRBIo4USegvYEFBQLCBYULHrqmt33eK7u5bVXbEvdl0EFMVKsVClSegtCSUhJAHSe53Mef84IXRSSDJJuD/Xda7JnDlzzj0LKye/eZ77KeFQXnl9bxujQdHF25koPzOR/q5E+puJ9HPFzckeo1IYDadtJ+0zyCgRIToNCY90SqluQIamaVVKqQSgD/Dp8S/02prcg6HfP3w6Se9FeONciLy0ba9vtR4fFtmipz1WXMl9c7ew+VABd4+K4PEroltlSqoQQoj27Xz3YI1pmG1USimtLmVSShkBU0sWKESbqSrR+xase1OfcjbkPoibBi6++ugfo72tK+w0NE3jcH4Fm9Pz2XKokC3pBSQdLakPisK9nYnyNzO+VyCR/q5E+ZuJ8HXpkCtlCSFEK/kKiFdKdQfmAN8CnwPjbVrVxcwtCGYugc+ugXlTYcr70HNy21zbaoUPL9entU9u2QkA/m6OzJs1hOd/2M1/Vx9kV1YRb0zrj5eL3PILIYTQNSY8WgosUEr9t+753cCS1itJiFZQWwObP4aVL+pT0npNgUv+DJ7htq6sXdE0jYLyGrIKK8gsrCCrsIIjRZUUlFXXNyh2PMvj8cbGdgYD+7JL2ZJewNb0AnJL9ebfLiYjfcM8uC+hG/3DPOkX5oGHs9yQCiFEA6yaplmUUtcCb2ia9oZSaquti7roufjArd/D5zfAwpn6KqL9prf+dfd8Axmb9FVdL3u+xfsZmuwM/H1yb/qEePCnb3Zx1Ru/8e6MAfQOcW/R6wghhOiYGhMePQncBdxT93wH+oprQrR/mgZJP8Ivf4W8fdBlOFz+hd4TqJOpqbWSUVDB0aJKLFYrFqtGba2+qlitVdObTVv1ZcRrrRo1Vo280iqyCivIKqzUH4sqqKw5tamwg50BLxcT1RZ91cNxLwAAIABJREFU+e4qi7XBFcK6+rgwKsqX/mGe9A/zJDrA3Kil64UQQpyiRik1DbgFuKpunwyRbQ+cPODmRTD/Jvj2Pj1AGnxX612v1gIr/qkvsFGSBdvnw7AHWuVSN8SHEhNg5p7PNjPl3XX885reXDcgpFWuJYQQouNoMDzSNM2qlNoIdANuAHzQh1EL0b5lJMJPz0H6On2I97T5EDWuQy9Tb6kLiNLyykjLLSMtr5zU3DLS8srIKKionxLWFH5mB4I8nIgNdGNsjB9BHk4EeTgR7OFEkIcjXi6mM3oJWepWETseJh1/rLJYCfV0wtu1YzTrFkKIdm4m+pd3/9A0LVUp1RX4zMY1ieNMLjBtASy8HZY8DtUlMPKPrXOtnV/qX4Ld8Bmsex22fApD72+1e5o+IR58/+AIHpy3lce+3M6OjEL+NKEHJjvpgySEEBerc4ZHSqkoYFrdlgssANA0bUzblCY6PUsV7FyoD8O21oLBDgzGus0OlPEs+wxn2ZT+iDqxLzcZ9n4PLn4w8T/Q7xYwNmagnW1YrRoF5dXkllaTU1JFbqm+HV+GPaekioyCCg7nl58y6sfFZCTcx4Vewe5M7BNIuLcLwR5OmOwMpzSWtjMY6h5P3qdwd7ZvVo8hO6MBO6O+NLsQQojWoWnaHqXUY0CUUqoXkKxp2ku2rkucxN4RbvgEvrkPfn0eKovh0r+2bKhjqYaVL0BgHMRepa/Y+v1DcPh3CBvcctc5jberA5/ePoiXlyUzZ/VB9mQV8/b0/vi5ObbaNYUQQrRf5/vNLwlYA0zUNG0/gFLqkaacXCk1DpgNGIH3NU178RzHTQEWAgM1TbvIl/G4CJTnQ+IH8Pt7UHoMPLvqzaqttXWbRW9mbbWcus9qqVsZTdMfteOPp/9s1b8NHP0kDHsQHMw2+Zi1Vo38sur6ICi3tIrcEv15TmkVuaXV5NYFRXll1WcdNWQyGvBxNeFjdiA20MyVvQII93Yh3MeFcB9nfF0dZIUxIYTopOpWWPsESAMUEKqUulXTtNW2rEucxmgP1/xXv/dY+xpUl8KV/2q5lVm3/Q8KD8GEV/VQqte1sPRp2Pppq4ZHoH9Z9Mz4WHoHu/PEwh1MfOM33pnRnwFdvFr1ukIIIdqf84VH1wJTgRVKqaXAfPQbl0apW5XtLeAyIAPYpJT6TtO0PacdZwb+AGxsYu2io8k7ABvehq1zwVIB3cbC5Hf0xw4SgGiaRkmVheziU0cFZZdU6s/rttzSKvLLqjnbLDKTnQFfVwd8XE0EujvSO9gdX7NDfUjk4+pQ99wBN0c7CYeEEOLi9SpwuaZpyVA/Knwe0Pka93V0BoM+0tnBrE8rqyqFSW9d+KjnmkpY9S8IHQzdL9X3OZj1AGnXV3DFC+DoduH1N+CquCCi/M3c9Vki0+Zs5IVrezNF+iAJIcRF5Zz/omma9g3wjVLKBZgEPAz4KaXeARZpmvZTA+ceBOzXNO0ggFJqft159px23P8BLwGPN+8jiFZRWwMlR6Aoo247DEWZUJYDHmF6DyGfKPCN1kcNnYumQfp6WPcmJC/Wv53rfYM+T9+/R9t9nnMoqtBXFissr6GoooaiimqKKmooLK+hsKJuX91rBeX6lLIqi/WM85iMBj3wMTsQ4ulEvzAPfFwd6reTwyGzgwRCQgghGsX+eHAEoGlailJKGma3V0rpq6A5uMGKv+sjkK77COwuYHXRzR/pDbKv/e+pX7T1vxW2fga7v4YBt11w6Y0RHWDmu/tHcO/czfzxy+2k5pbx6GVRGGRBDCGEuCg0pmF2GfA58LlSyhO4Hn0FtobCo2Dg8EnPM4BTxtYqpfoDoZqm/aiUOmd4pJS6C33FN8LCwhoqWTSGtVYPhPIP6lvBoRNBUXGmHhxpp4UkTl7g7A37fgJL5Yn9zj51QVIU+ETXBUuR+nKy69+ErK3g5AmjHoOBs8Ds37af9SSappF8rITlSdmsSMpm86GCs44OsjMoPJztcXOyx8PJHl+zA5F+rviaHU5sdaGQn9kRNycJhIQQQrS4zUqp94H/1T2fDsj0/vZMKRj9ODi4wtKnYMkTcNVrzTtXdRmseRW6jtK3k4XEg28MbPmszcIjAHdnez65fRDPfbOLN1fs52BuKa9e3xcnU9P7JwohhOhYmjSWVtO0AmBO3XZBlFIG4N/AbY24bv014+Pjm76c1MWqtgYK0yE/9URIlH/gRFhkrTlxrNEE7iH6FpFw4me3YHAPBfdgfS4/gNUKRemQkwK5KXpz6tx9sOc7qMg/tQavbvoc/bibwOTcVp/8FOXVFtbtz2N5cjYrk7LJKtKDrx6BbtyX0J0eQW54ONnj7myPh7MJdyd7XExGCYOEEELY2j3A/cBDdc/XAG/brhzRaEPuhZKjeg+kgF4w8M6mn2Pjf/UR32M/P/M1paD/LbDsGTi2G/x7XnjNjWRvNPDCtb3p5uvKP5fsJbNgPe/dEi+NtIUQopNrzaWSMoHQk56H1O07zgz0AlbW/ZIeAHynlLpammY3Q02FfvOQtRWObIcj2yB7r95k+jiTK3h11W8wYq8Cr4gTm2tA4xs7GgzgGa5vUZef+lpZrh4o5SSDWxB0v6zlGkY2Uk2tlcyCClal5LA8KZv1B/OotlhxNhkZ0d2Hhy6JJCHajwB3uckRQgjRPtX1jtyuaVoM+pdtoqO55M/6vdiSJ/WR2V1HNv69lUWwdjZEXgGhg85+TJ+p8PNf9NFHV551TZpWo5Ri1qgIwn1c+MP8rUx+ay3v3zqQHkGt339JCCGEbbRmeLQJiFRKdUUPjaYCNx1/UdO0IsDn+HOl1ErgMQmOGqG6DI7u0gOiI9shaxvkJOkrlIE+vSyoLwy7VJ9CdjwgcvFt/cbULj761mVYi51S0zQO5ZWzK6uIo0WVFFXUUFxRQ3GlheK6vkTFlTUUV1gorqyhvLq2/r1dfVyYMbgLY2J8GdTVq1nL0gshhBBtTdO0WqVUslIqTNO0dFvXI5rBYIQp78H7l8IXt8BdK/Qv3hpj/dtQWQhjnjn3MS7eEDsRdsyHy/4Gdg4tUnZTXNbDny/vGcodHydy3bvreH1qPy7tYbv2BEIIIVpPq4VHmqZZlFIPAMsAI/Chpmm7lVLPA4mapn3XWtfutKrL4NsHYM83J/oRufhCYF+IGQ+BcfrP7iEdZvWy0x0PinZmFulbRhG7soooqTwxgkopMDvY4e5sj5ujvkX4uOLmZIeboz3uTvZ4uZoY1s2Hrj4uNvw0QgghxAXxBHYrpX4Hyo7v1DTtatuVJJrE0R2mzYf3xsC8m+COn/R+SOdTng/r34LYq/UvA8+n382wexEk/QC9prRc3U3QM8idbx8YzqxPE5n1WSLPjo/ljhFdZfq/EEJ0Mq058ghN0xYDi0/b9+dzHJvQmrV0eCVH4fMb9ZFGQ+6D8BH6DYU5sEMGRRXVtfVL3GcWVrA7q/iMoMhkNBATaOaquCB6B7vTO9idUC9nzA52srKHEEKIi8Fzti5AtADvbvqqa3Ovg0V3ww2fnX9K/9rX9JXaxjzb8LkjxoB7GGz51GbhEYC/myML7hrKo19s4+8/7uVAThnPT+qJvbFtWxcIIYRoPa0aHokWcmw3zL1Bb0Y9bR5EX2nris6rtMrC3iPFHM4vJ7ukiuziKnJKq8guriSntIqc4ipKqiynvMdkZyA2wMzVdUFRr2B3ovzNmOzkpkMIIcTFRSnVHfDXNG3VaftHAEdsU5W4IN0vgcv/rje4XvUSjHn67MeVHIONc6DPDeAX0/B5DQboNwNW/hMK0ho/La4VOJmMvHVTf179OZm3VhzgUF4Zr93YVxppCyFEJyHhUXu3/xf44jZ9iPPMJQ0PX25j+WXV7M4qYndWMbsyi9iTVUxqXhnaSWviuZiM9Uvaxwa4MSrSAT83fal7PzdH/N0c6ObrKt9OCSGEELrXgLOlC0V1r13VtuWIFjHkPv0LwVUvgn8P6DHpzGN++zfUVsPoJxt/3n7TYeULsPV/MPZPLVdvMxgMiseviCHCx5Wnvt7BoH/+Sq9gNxKi/EiI9qVvqAd2cr8nhBAdkoRH7dmmD2Dx4+DXA25aAO7BNi2nqLyGxEP57MosZldWEbszi+qXvQcI9nCiZ5Abk/sF0zPIjQhfV/zMDrg4yF8zIYQQogn8NU3befpOTdN2KqXC274c0SKUgon/0VelXXSPvphJQO8TrxdlQOKHehjk3a3x53UP0Uc2bZ0LCU/rjbptbMqAEOJCPVi66wgrk3N4e+V+3lyxHzdHO0ZG+jI62peEKF8ZlSSEEB2I/FbfHlmt8PNzsP5NiLwcrvsQHMxtXkZJZQ2b0vJZtz+P9Qfz2HOkGE3T7326+rgQH+5FzyA3egW70yPQDU8XU5vXKIQQQnRCHud5zanNqhAtz84BbvwfzKlroH3XCn2VWoBVL+uPo55o+nn736Kv6Lb/V4i6vOXqvQDd/Vx5YGwkD4yNpKi8ht/257IyOZtVKTn8uFOffdkj0I3R0b6MifZjYLinNNkWQoh2TMKj9qa6HL6epa+aMeguuOIFMLbNH1N5tYVNaQWsP6CHRbsyi6i1apiMBvqFefCHSyIZEuFN72B3GU0khBBCtJ5EpdQsTdPeO3mnUupOYLONahItxRwAU/8HH42HL26FW76BwnR92tnAO8EjtOnnjLoSnH1gyyftJjw6mbuzPRP6BDKhTyCaprHnSDErk3NYlZLDnNUHeWflAQZ39eL5Sb2IDmj7L0yFEEI0TBKA1rTkKdj9tT4kOTAOAvroj57hZ18hreQYzJsKWVth3Esw5J5WLa+oooYt6QUkpuWz4WA+2w8XYrFq2BkUfUM9uC+hG0MjvOnfxRNHe9sPgRZCCCEuEg8Di5RS0zkRFsUDJuAam1UlWk7wALj6Tfj6TljyJFSXgdEEIx9t3vnsTNB3Gmx4B0qzwdWvZettQUopega50zPInfvHdKe4soZvt2by6s8pjH99DbcNC+fhSyMxO9rbulQhhBAnkfCotRxaDxvfgZBBeih0cDZY61YYc3Q/ESQd32qrYd40KM+DqZ9DzPgWLymzsILEtHw2peWTmFZA8rESNA3sDIpewe7MGhXB0Ahv4sM9cTbJXw0hhBDCFjRNOwYMU0qNAXrV7f5R07TlNixLtLQ+18OxnbB2tv582EP6qKTm6ncLrHsDts+D4X9omRrbgJujPTcPDWdCnyD+tSyJD9em8t32LJ4dH8ukvkEylU0IIdoJpZ28LFYHEB8fryUmJtq6jPOrrYF3R+rfIt2/AUwuUFMJ2XvgyHY4uqPucRfUVp14n2uA3hi7BVZUq7VqJB8tYfOhfDal6aOLjje3dnWwo1+YBwPDvYgP96RvqIeERUIIIdoNpdRmTdPibV2HOFWHuAfraKy1MP8mOLwRHtgMLt4Xdr4ProDyXHgg8eyj3DuA7YcLee7bXezIKGJQVy+en9STmAA3W5clhBAXhfPdg0li0BrWvwU5e2HafD04ArB3hOD++nZcbY2+4saRHfpc937T9RUzmqGiupZthwv1kUWHCth6qICSKn2kk7+bAwPDvbi7LiyKCXDDaOiYNxRCCCGEEJ2GwQhT50FVMTidr096I/W/Bb69D9LXQ5dhF34+G4gL9WDRfcNZsOkwLy9LYsLrv3Hr0HAeviwSN5nKJoQQNiPhUUsrTIdVL0H0BIi+8vzHGu3Bv6e+NVFOSRWbD+nTzzYdKmB3ZhEWqz6KLNrfzFV9g4jv4snAcC9CPJ1kyK8QQgghRHtkMLRMcATQc7LeQ2nLZx02PAIwGhQ3DQ7jyl4BvLwsmY/WpfL9jiyeGR/D5L7Bcl8rhBA2IOFRS1vylP545UstelpN09iZWcTXWzJZlZJDam4ZACY7A31DPLhrVAQDw73oH+aJu7N8KyOEEEIIcdExuUDvKbB9AVz5ot5nswPzdDHxwrW9mTowlD9/u4tHFmxn7oZ07h/bnYQoXwmRhBCiDUl41JKSFkPyj3DZ881bZvUssosrWbQ1k6+2ZJByrBSTnYFRkT5MGxTKgC5e9Ap2w8FOVkITQgghhBDoU9c2fww7F8LAO2xdTYuon8qWeJjZv+xj5kebiPJ35c6REUzqGyT3wkII0QakYXZLqS6DtwaDgxnuXq1PSWumyppaft5zjK+2ZLA6JQerBv3DPJgyIISJfYJwd5KRRUIIITovaZjdPrXbezBxKk2Dd0eAwQ7uXmXralpctcXKDzuymLP6IElHS/AzO3Db8HCmD+oio++FEOICScPstrDqZSg6DDOXNis40jSNLemFfLUlg++3Z1FSaSHI3ZH7Erpzbf9gInxdW6FoIYQQQgjRqSiljz5a8gSkrYXw4bauqEWZ7Axc2z+Ea/oF89v+XOasPsjLS5N5c/l+bhwYyu3DuxLq5WzrMoUQotOR8KglHNsD69+EfjOgy9AmvdVq1fhuexavL9/HwZwynOyNXNkrgCkDQhga4Y1BVkUTQgghhBBN0ft6WPMqfHo1DHsQRj0Bps4VqCilGBnpy8hIX/ZkFfP+moN8tv4Qn6xLY3zvQO4aFUGfkBZqRC6EEEKmrV0wqxU+Hg85SfDAZnDxbtTbNE1jZUoOLy9NZu+RYmID3Zg5PJzxvQNxdZBMTwghxMVLpq21T+3uHkycX1ke/PwcbJsLHl1gwr8h8lJbV9WqjhRV8PHaND7fmE5JlYVLY/14cUoffFwdbF2aEEJ0COe7BzO0dTGdzvbPIX293iS7kcHR1vQCpr23gZkfbaKsysLsqX358cER3BAfKsGREEIIIYS4cC7eMPltuPUHMJpg7hRYeDuUHGv6uTQNMrfA0qdhzb9bvtYWEujuxNPjY1n39FieGBfN6n25jHttDWv25di6NCGE6PBk5NGFKM+HNwaATxTMXAKG82dx+7NLeWVZMkt3H8XH1cSDYyOZNigMk51keEIIIcRxMvKofWpX92CiaSxV8NtrsOYVsHOCS/8CA2Y2eO9KYTrs+AJ2LIDcFH2fwQ4e3w9Onq1f9wVKOlrMg59vZV92KXePiuCPl0fLfbcQQpyHNMxuLb/8BSqLYOK/z/uP79GiSl77JYUvN2fgaGfgkUujuGNkVxllJIQQQgghWp+dAyQ8Cb2uhR8egR8fhe3z4arXwL/nqcdWFMKeb/XA6NBafV/YMLjqfnAL0UcwpSyDuKlt/zmaKCbAje8eGMHff9zDf1cfZP3BPF6f2o9wHxdblyaEEB2OpBfNlb4BtnyqNyE8/R/dOkUVNbyz8gAfrU3FqmncPKQLD4ztLvOuhRBCCCFE2/OJhFu/14OjZc/Af0fB0Adg5KP6ymw7FkDyEqitAu/uMOZP0Od68AzX32+1gjkQ9n7fIcIjACeTkX9c05uRkT48+dVOJry+hv+b3Itr+4fYujQhhOhQJDxqjtoa+OFR/duX0U+d9ZDskkqmzdnAwdwyJvcN5tHLomTZUCGEEEIIYVtKQd9pEHk5/PxnWPsarHsdNCs4e8OA2yDuRgjqrx97MoMBYibA1rlQXd6hVnAb1yuQPiEePDx/G49+sZ01+3J5flJPzI72ti5NCCE6BAmPmmPju5C9G26cCw6uZ7ycU1LFTe9tJKuwkrl3DmZYNx8bFCmEEEIIIcQ5uHjD5Lf0IGnv9xAxBrpfAsYGwpSYibDpfTiwHGIntk2tLSTIw4l5dw3hzeX7mf1rClvSC3h9aj/iQj1sXZoQQrR70jGuqSoKYMULEDVO/+blNDklVUx7bwOZBRV8PHOgBEdCCCGEEKL9Ch8BV74E0eMaDo6OH+/oAUk/tH5trcBoUPzh0kgW3D2UGouVKe+s491VB7BaO9YiQkII0dYkPGqq7CSoKYOBd54xlFcfcaQHRx/NHMjgCG8bFSmEEEIIIUQrMNrrX6ImL9FbOXRQA8O9WPKHUVzWw58XlySR8MpK3l65n5ySKluXJoQQ7ZKER01VkKo/ekWcsju3VA+ODheU8+FtAxkiwZEQQgghhOiMYidCZeGJ1dg6KHdne96e3p+3bupPoLsjLy9NZugLv3Lf3M2s2Zcjo5GEEOIk0vOoqQrSQBnAPbR+1+nB0dBuEhwJIYQQwjaUUh8CE4FsTdN6neX1BOBboO4bMb7WNO35tqtQdHjdLgE7J9j7A0Qk2LqaC6KUYkKfQCb0CWR/dikLNqWzcHMGi3ceJczLmamDQrluQAh+ZkdblyqEEDYlI4+aKj9VX2XNzgRAXmkV09/bSHp+OR/eKj2OhBBCCGFzHwPjGjhmjaZpfes2CY5E05ic9ebaST+C1WrralpMdz9Xnp3Qgw3PXMLsqX0J8tBHIw17YTn3/m8zq1NkNJIQ4uIlI4+aqiAVvMKBuuDo/Y2k5ZXx4W0DGdZdgiMhhBBC2JamaauVUuG2rkN0cjET9abZWVshZICtq2lRDnZGJvUNZlLfYA7klLJg02EWbs5gya6jhHo5MXNYV24YGIqrg/wqJYS4eMjIo6YqSAPPcPLLqpn+/kZSc/XgaLgER0IIIYToOIYqpbYrpZYopXrauhjRAUVdAcoISd/bupJW1c3XlWfGx7L+6bG8Ma0fAW6OPP/DHoa+8CsvLkniaFGlrUsUQog2IeFRU1SVQFkO5a5h3PTeBlJzy/jgVgmOhBBCCNGhbAG6aJoWB7wBfHOuA5VSdymlEpVSiTk5OW1WoOgAnL0gfITe9+gi4GBn5Kq4IL68Zxjf3D+cUVG+zFl9gJEvL+fRL7ax90ixrUsUQohWJeFRUxQcAmD25hpSc8t4/9Z4RkRKcCSEEEKIjkPTtGJN00rrfl4M2CulznpDo2naHE3T4jVNi/f19W3TOkUHEHsV5O2DnGRbV9Km+oZ68NZN/Vn1+BimD+7C0l1HuXL2Gm7+YCOrU3LQNOmLJITofCQ8aooCfVGStflm/m9SL0ZGyk2UEEIIIToWpVSAUkrV/TwI/X4wz7ZViQ4pZoL+uLdzT107l1AvZ/56dU/WP3UJT4yLJvloCbd8+DtXzl7Dws0ZVFs6TzNxIYSQLm9NUZAGQLrmR/8unratRQghhBDiLJRS84AEwEcplQH8BbAH0DTtXeA64F6llAWoAKZqMlRCNIdbEAQP0Btnj3rM1tXYjLuzPfcldOfOERF8tz2L91Yf5LEvt/N/P+xhaIQ3w7t7M6y7DxE+LtTltkII0eFIeNQU+alUGN0oM5gJ83K2dTVCCCGEEGfQNG1aA6+/CbzZRuWIzi5mIvz6NyjKAPcQW1djUyY7A9cNCGFK/2DW7Mvl++1ZrDuQx9LdRwHwd3NgeDcfhnbzZnh3H4I8nGxcsRBCNJ6ER01RkEa2XQChnk6Y7GTGnxBCCCGEuMjFXqWHR0k/wuC7bV1Nu6CUYlSUL6OifNE0jfT8ctbuz2PdgVxWpeTw9dZMAMK9nRnW3Ydh3byJCTDj4WzCw8keO6P8niGEaH8kPGqKglTSrEFE+LrauhIhhBBCCCFszycSfKL1vkcSHp1BKUUXbxe6eLtw0+AwrFaNlOwSPUzan8t327L4fGP6Ke9xc7TDy8WEh7Op7tEeL2cTni4mfF0dGN8nEFcH+TVOCNG25L86jWWtRStMJ8nSmwgfF1tXI4QQQgghRPsQOxF+ew3K88HZy9bVtGsGgyImwI2YADfuGNEVS62VnZlFpOeXU1heQ0F5NQVl1RTU/ZxdUkny0RIKyqspr64F4MO1qXw8cxAB7o42/jRCiIuJhEeNVZSBslo4WOtHH18Jj4QQQgghhAD0vkdrXoXkJdBvuq2r6VDsjAb6hXnSL6zhxXgqa2pZdyCXh+Zt45q31/LRzIHEBLi1QZVCCKEvzSoaoyAV0Fdai/CRaWtCCCGEEEIAENQP3EL0VdeaqrocEj+CqtKWr6uTcbQ3MjbGnwV3D8GqaVz/znrW7c+1dVlCiIuEhEeNVZAGQLrVj24y8kgIIYQQQgidUvrUtQPLobqs8e+rrYEvb4MfHtZHLolG6RnkzqL7hhPo4citH/3O11sybF2SEOIiIOFRY+WnYlF2FJv88DU72LoaIYQQQggh2o+YiWCphP2/NO54qxW+fQD2LQOvbvD7HL1nkmiUIA8nvrxnGPFdvHj0i+28uXwfmqbZuiwhRCcm4VFjFaSRY/Qn3NcNpZStqxFCCCGEEKL9CBsKTl6wtxFT1zQNfvoT7JgPY/4EU+dCdSlseLv16+xE3J3s+eT2QVzTL5hXfkrhmUU7sdRabV2WEKKTkvCosQpSSbP60VVWWhNCCCGEEOJURjuIHg8py8BSff5jf/s3bHgLBt8Dox4Dv1joMQk2/hcqCtqm3k7CZGfg3zfEcf+Ybsz7/TB3fppIWZXF1mUJITohCY8aSStIY3+NDxHS70gIIYQQQogzxU6EqiJIW33uYzZ/DL8+D71vgCte0PslAYx6AqqKYcO7bVJqZ6KU4vErYvjnNb1Zsy+XG+esJ7u40tZlCSE6mVYNj5RS45RSyUqp/Uqpp87y+qNKqT1KqR1KqV+VUl1as55mK89HVRaRZvUjwldWWhNCCCGEEOIMEWPA3uXcU9f2fAc/PALdL4PJb4PhpF9FAnrpfZM2vAOVRW1Tbydz0+Aw3r8lnoM5ZVzz9jr2Z5fYuiQhRCfSauGRUsoIvAVcCfQApimlepx22FYgXtO0PsBC4OXWqueC1K20dljzI0KmrQkhhBBCCHEme0eIvBSSF+sNsU92cBV8dQcEx8MNn4DR/sz3j35CH7m0cU7b1NsJjYnxY8FdQ6myWLnm7XXM/z0dq1UaaQshLlxrjjwaBOzXNO2gpmnVwHxg0skHaJq2QtO08rqnG4CQVqyn+QpSATik+UvPIyGEEEIIIc4l5iooPQYZm07sy9wC828C7+5w0wIwneN+OjAOoq6E9W9CZXHb1NsJ9Q5xZ9F9w4gNdOOpr3cy9b0N7M8utXVZQogOrjXDo2Dg8EnPM+r2ncsdwJLiNV0rAAAgAElEQVSzvaCUuksplaiUSszJyWnBEhupbuRRtWsoLg52bX99IYQQQgghOoKoy8FgD0nf689z98Hc68DZC2Z8rT+ez+gnoLIQNr3X+rV2YqFezsyfNYSXpvQm+WgJ42ev4T8/p1BlqbV1aUKIDqpdNMxWSs0A4oF/ne11TdPmaJoWr2lavK+vb9sWB5CfSoHyJMDXp+2vLYQQQgghREfh6A5dR+l9j4oy4bNrQBng5m/ALbDh9wf3h8jLYd2bUCWjZS6EwaC4cWAYvzw6mnG9Apj96z7Gz17DxoN5ti5NCNEBtWZ4lAmEnvQ8pG7fKZRSlwLPAldrmlbVivU0m1aQxiHNV1ZaE0IIIYQQoiGxE/W2Dx9cDhWFMOMr8O7W+PePfhIq8mHT+61X40XE1+zA69P68fHMgVTXWrlxzgaeXLiDwvJqW5cmhOhAWjM82gREKqW6KqVMwFTgu5MPUEr1A/6LHhxlt2ItF8Sal8rBWllpTQghhBBCiAZFTwAUlOXAtHl6L6OmCImHbpfAujeguqxVSrwYJUT78dPDo7l7dAQLt2Rw6b9X8e22TDRNGmoLIRrWauGRpmkW4AFgGbAX+ELTtN1KqeeVUlfXHfYvwBX4Uim1TSn13TlOZzuWKgwlmbLSmhBCCCGEEI1h9ocJr8D0L6HryOadY/STUJ4LiR+2bG0XOSeTkaevjOW7B4YT7OHEH+Zv49aPNnEoT0I6IcT5tWr3Z03TFgOLT9v355N+vrQ1r98iCg+j0Dhk9WOyTFsTQgghhBCiYQPvvLD3hw2GrqNh7esQfweYnFumLgFAzyB3vr5vOJ+uT+OVZckkvLKShChfbhrchTHRvtgZ20VrXCFEOyL/VWhIQSoAmYYAQjzlHy0hhBBCCCHaxOgnoSwbtnxi60o6JaNBMXN4V5Y/lsADY7qzO6uYWZ8mMuKlFfzn5xSyCitsXaIQoh2R8KghBWkAaB7hGA3KtrUIIYQQQghxsQgfDuEj4bfXoKbS1tV0Wv5ujvzx8mjWPjWWd2cMICrAzOvL9zHipeXc8fEmft17jFqr9EUS4mIn4VFD8lOpxISHb4itKxFCCCGEEOLiMvoJKD0KWz5t/Huy98K3D8DKF1u2lkPr9BXk8g607HnbCXujgXG9Avj09kGsfnwM9yZ0Y0dmEXd8ksjIl5Yz+5d9HCmS0UhCXKxatedRZ2DNTyVd86Orn6y0JoQQQgghRJsKHwlhQ+G3/8CAW8HO4dzHHloPa1+DlKWgDKBZwRyov+9CFWXAgpv1Jt6LH4MZX4PqvLMSQr2cefyKGB6+NIpf9hzj89/T+c8vKcz+NYXYQDei/c1EB5iJCjAT7W8m0N0R1Yn/9xBCSHjUIEveQQ5Z/enmI+GREEIIIYQQbUopvffRZ5Nh62dnNuK2WmHfMn1q2+EN4OQFCU/rTba/nqUHPX49IHRg82uoqdSDI0sVDL4XNr4De76FnpMv7LO1ptIcOLodul1yQSGXvdHAlb0DubJ3IOl55SzcfJhtGUWsO5DH11sz648zO9oR7X8iTIryNxMTYMbTxdQSn0YI0Q5IeHQ+moax8BDpWgJxstKaEEIIIYQQbS8iAUIGwZr/QL9bwM4ElmrYtRDWzoacJHAPgytfhn4zwFR3337dhzAnARbMgLtXgTmg6dfWND2AytoCN86FqHFw6DdY+jR0vwQczC34QVuAtRY2fwS/Pg+VRXDLdxAxukVOHebtzKOXR9c/LyyvJuVYKcnHSkg5WkLysRJ+3HGEzyvS64/xcXUgyt+VKH8zkXWPUX5m3J3tW6Sms8ktrWJbeiEp2SVc3sOf7n7t7M9IiA5KwqPzKc3GWFvBIc2PyT4SHgkhhBBCCNHmjo8+mjsFNr2n71v/FhRngl9PuGYO9LoWjKcFEs5eMPVz+OAy+OIWuPUHPXhqis0f6SOeRj4GsRP1fRP+rZ9z1Utw+d8v/PO1lKyt8MOjetDVdRTkpMCaV1osPDqdh7OJQV29GNTVq36fpmlkl1SRfLSElGPHt1K+TDxMWXVt/XF+ZodTAqUIHxf83Rzxc3PA2dT4X1GrLLXsPVLC1vQCtqYXsu1wIen55fWvv/Hrfl6c0ptJfYNb5kMLcRGT8Oh86lZay7MPwkuGXAohhBBCCGEb3S+B4AGw7Bn9eZfhMPE1iLzs/NOyAnrBpLdg4UxY8gRc9Vrjr3n4d1j8BHS/FMY8c2J/6CDodzNseAf6Tge/2OZ9ppZSUQgr/gGb3gdnH7j2feh9nR6w/fSs/jlCB7VJKUop/N0c8XdzZFSUb/1+TdPIKqok5VgJ++oCpX3HSliw6TDlJ4VKAK4OdviZHfA1O+Dn5oif2UHf3BzwMzuSX1bN1vRCth4uYHdmMdW1VgAC3R3pG+rBjCFh9AvzxM/swGNfbucP87exNb2QZ8bHYrKT9aKEaC4Jj86nIFV/9OoqDeCEEEIIIYSwFaVg/L8g8UPof2vTwpBe18KRbfoUt6C+MOC2ht9TclTvc+QeDFPeB4Px1Ncv/Rsk/QA//hFu+9E2zbM1DXYu1AO18lwYOAvGPguO7vrr8TNhzauw+hWY/kXb13cSpRTBHk4EezgxJtqvfr/VqpFZWEFaXhnZxVVkl1SRXVJJdkkVOcVV7Mwo5FhxFRU1pwZMjvYG+gR7MHN4OP3CPOgb6kmAu+MZ1/181hBeXJLEB7+lsiOjkLem9yfQ3anVPqel1kp+eTW5JdXkl1XTzc+lVa8nRFuS8Oh88lOxonD262rrSoQQQgghhLi4BQ/Qt+a45C9wdCcsflyf6na+BtqWavjiVqgqhhlfgZPnmce4eOvn/OFh2PEFxN3YvLqaKycFFv8RUldDUH89HArqd+oxJhcYeh8s/zsc2Q6BcW1bYyMYDIpQL2dCvZzPeYymaZRWWfRgqbhKb84dYMbe2PAoInujgecm9qB/mCdPLNzOxNd/441p/RjW3adZ9SYfLSHxUD55pdXklVaRW1ZNbkkVeWX684LymlOONxoU43oGMHN4OAO6eMqABNGhSXh0HjV5B8nWvAj392r4YCGEEEIIIUT7ZDDClA/gvTENN9Be9oy+ctuUD/Rpb+fS/1a9H9JPf4KoK8DJo3VqP1l1ud7HaO3rYHLW+y8NuO3MkVHHDZylH7vmVbjh09avrxUopTA72mN2tKebb/NWwJ7QJ5DoAFfu+d8WZnywkceviOGe0RGNCnOKK2v4fnsWX2w6zPaMovr97k72eLua8HHRm4J7R3jj7WrC29UBX1cTbk72rErOYd7v6fy48wi9gt24bVhXrooLxMHuHH9eNpBdUsm6/XlUW6yYHe1wdbTD7GiPq4MdbnU/O9obWjz40jSNfdml/LL3GCuTcqixWompW60vJtCNmAAzHs7SOqY9UZqm2bqGJomPj9cSExPb5Fpl74xl55FyCq5fxJW9A9vkmkIIIcTFTim1WdO0eFvXIU7VlvdgQrSaY7vh/UshoPfZG2hv+xy+uReGPgBX/KPh82VthTljYNBdMP7lptdTXQY/PaePitKsp23aST/X6o/l+VCRD3HT4LLnwdWv4Wv8+n96eHT/RvCNbvj4TqysysKTX+3ghx1HuKyHP6/eEIeb45krv2maxu+p+SxIPMzinUeorLES7W/mhoGhXNHTHz+zY6P7J5VXW1i0NZOP16axL7sUH1cTNw0KY/qQLvi7nTnVrrXVWjW2ZxSyMimbFck57MwsavA9RoPSgyUHOzyc7YnyN9M72J0+Ie70CHTHydS4MKzKUsvGg/n8uvcYvyZlk1FQAUDPIDfMjnYkHS2h8KTRWwFujkQHmIkJMBMTaCba341ufi7tKnw7myNFFcz//TBLdx3F3k7h6WzCy8V04tHFhJezCU8Xe7zqfzY1ajRdazvfPZiER+dR+UI3vi3rRdwDnxET4NYm1xRCCCEudhIetU8SHolOY9fXegPtATNPbaCdtRU+uALCBsOMRWBs5CSNH/+o92KatULvqdRY+akwfzpk74HwEfpqccpQtxnrHtVJ+wxgNEH/m/XjG6ssD17rBbFXw7X/bfz7OilN0/hobRr/XLyXEE8n3pkxgNhA/Xe97OJKFm7J4MvEDFJzy3B1sOOquCBuHBhKXIj7BY2+0TSNtfvz+HhdKr8mZWNUigl9ArltWDj9wk5MjaysqSWjoILMwgoyCyrIKjzxc2ZhBcWVNXTxdibCx5Vuvq5E+LrQzdeVrj4u5wxxCsqqWb0vhxVJ2axKyaGgvAaDgv5hnoyJ8WN0lC8ezvaUVFoorbJQUllDSaWlfiutOvE8r6yaPVnF5JZWAWBQ0N3Pld7BHvQOdqP3aYFSbmkVy5OyWb43mzX7ciirrsXR3sCI7j5cEuvPmGi/+n5Vx1frSzpaQtKRYpKPlrD3aAkHskvrG6PbGRTdfF2JDTQTG+hWv/maHZr9Z9MSaq0aq1Ky+XxjOsuTstGAIV29cbQ3kF9eQ0FZNQVl1ZRUWc76fgc7A4MjvBkd5UtCtC8RPi42meYo4VFzVJfBP4P4l+UGHvzLuzjat+90UwghhOgsJDxqnyQ8Ep3Kz3+Bta/BVbP1aV9luTAnQX/trpXg0oSeOBUF8OZA8OgCd/wMhkaMHtj/Kyy8HdDgug/1Fd1a09JnYOO78OBm8JJ+rgCJafnc//kWiipqeGBMd7YdLmRFcg61Vo1BXb24IT6U8b0DcDa1fKeXtNwyPlmfxpeJGZRWWegR6IadUZFZUEFeWfUpxxoNigA3R4I9nQjxcMLV0Y60vHIO5pSSWVjByb/OB3s41YdJ3XxdKCyvYUVyNtsOF2LVwMvFREKULwkxfoyK9Gn2tDBN0zhaXMnOjCJ2ZRaxs27LLdVrNyiI9DPjaG9gR2YRmqavhjc2xo9LYv0Y1s2nSb9f19RaScstY29dqJR0tIQ9WcUcLa6sP8bH1YHYQDM9TgqUInxdsNRqVNTU6lu1hYpqKxU1tZRXW6is219eXYujnZHoADPd/VybVNvRokoWbDrMgk3pZBVV4uPqwA3xIUwbFHbWXl7VFiuF5dXkl1dTUFZDQbneXP1gThmrUrI5kFMGQIinE6OjfBkd5cuw7j64OrRNxyEJj5rj2B54Zyh/sX+Uvz37l9a/nhBCCCEACY/aKwmPRKdirYW51+sNp2/9Hlb+E9I3wh3Lzmw83Rjb5sE398BVr8OAW899nKbpodWvz4NvLEz9H3hFNP9zNFbxEZjdB/pOP3W01UUup6SKB+dtYcPBfHzNDlw3IIQb4kPp6uPSJtcvrbLw1eYMvt2WiYuDXf2KdCFeTgR7OBPs6YS/2QG7c0xnqqypJTW3jAM5pRzMKeNgTikH6h7LqvUV6uJC3EmI9mNMjB99gt0xGFpnNMvZAqXSKgujIn0ZG+tHj0C3Fh9JU1BWzd4jxew5UszeIyXsPVLM/pNGKTWHQUG4twvRAWai/PUpc1EBZsK9XTDW/W9Xa9VYvS+nfpRRrVVjZKQP0waFcVkP/wuafnY4v5zV+3JYmZzDuv25lFXXYm9UxHfxYnS0HibFBJhbbVSShEfNkfQjzL+JP/u9wfP33dL61xNCCCEEIOFReyXhkeh0yvP1BtpFGWC1wKS3od/05p1L0+Cj8ZCTpI/ucT7LgjtVpfDt/bDnG+h5DUx6S18Rra388Ahs/R/8YTu4BbXddds5S62VAzlldPN1OWdI09Fomsax4irsjQpvV9tO52prNbVWDuSUsvdIMYfyyjHZGXC2N+JkMuJob8TZZIeTvREnkwEnezucTEac7I2UVtWQcqyUpKMlpBwtIflYCWl5ZfUjuxzsDHT3c6W7nyuJaQVkFlbg7WLi+vhQpg0KpYt3y/9/udpiZfOhAlamZLMqOYekoyUAxHfxZOG9w1r8enD+ezBZbe0ctPxUFOAS0N3WpQghRKdQU1NDRkYGlZWVDR8sLgqOjo6EhIRgb39ms1IhhGh1zl4w9XP48EroO635wRHovYkmvALvjoRf/gpXv37q6/kHYf4MyNmrN7oe9pD+nrY0/GHY/AmsewPGvdC2127H7IwGogPMti6jRSml6vsIXWzsjQZiAtya0bPYke5+ZsaftFBWRXUt+7NLSTpaTMqxEpKOlvB7aj5dfVx4enwMl/cIaHTj9OYw2RkY2s2bod28efrKWI4WVbI6JQcN2wwAkvDoHCqOHcCiORPgL6usCSFES8jIyMBsNhMeHm6TBoCifdE0jby8PDIyMujaVfpvCCFsxL8nPJYC9i3wi7Z/TxhyL6x/C/rdDKED9f37foGvbtcbXs/4CrqNvfBrNYdnF+hzIyR+BCMeBVdf29QhRAfhZDLSO8Sd3iHuti4FgAB3R24YGGqz63eOcXmtoCrnAOmaHxF+rrYuRQghOoXKykq8vb0lOBKA/q2ot7e3jEQTQtheSwRHxyU8BeYA+PFRqLXAmn/D3OvAPVRvxG2r4Oi4kY+CpRI2vG3bOoQQHY6ER+dgLErjkOZHhK+ER0II0VIkOBInk78PQohOx8EMV/wDju6Ad4fDr3+DXlPgjp/AM9zW1YFPJPScDL+/p68SJ4QQjSTh0dlYa3EpzyRL+RPodnHOFRVCiM4mLy+Pvn370rdvXwICAggODq5/Xl1dfd73JiYm8tBDDzV4jWHDWrZ54cMPP0xwcDBWa/NXDRFCCNHGel4LEQmQmwKX/wOmvN+2jbEbMvKPUF2iB0hCCNFI0vPobIqzMGoWyl3CWm0pQyGEEG3L29ubbdu2AfDXv/4VV1dXHnvssfrXLRYLdnZn/2cxPj6e+PiGF/9at25dyxQLWK1WFi1aRGhoKKtWrWLMmDEtdu6Tne9zCyGEaAal4Ma5UHIUfNrh4jsBvSFqnD51bch94CAzLYQQDZORR2dTkAqA8pIGnkII0Znddttt3HPPPQwePJgnnniC33//naFDh9KvXz+GDRtGcnIyACtXrmTixImAHjzdfvvtJCQkEBERweuvn1hRx9XVtf74hIQErrvuOmJiYpg+fTpa3VqvixcvJiYmhgEDBvDQQw/Vn/d0K1eupGfPntx7773Mmzevfv+xY8e45ppriIuLIy4urj6w+vTTT+nTpw9xcXHcfPPN9Z9v4cKFZ61v5MiRXH311fTo0QOAyZMnM2DAAHr27MmcOXPq37N06VL69+9PXFwcl1xyCVarlcjISHJycgA95OrevXv9cyGEEOiBTHsMjo4b+Zg+bW3zR7auRAjRQchXjWdhyU3FDnDy62brUoQQolP62/e72ZNV3KLn7BHkxl+u6tnk92VkZLBu3TqMRiPFxcWsWbMGOzs7fvnlF5555hm++uqrM96TlJTEihUrKCkpITo6mnvvvfeM5ea3bt3K7t27CQoKYvjw4axdu5b4+HjuvvtuVq9eTdeuXZk2bdo565o3bx7Tpk1j0qRJPPPMM9TU1GBvb89DDz3E6NGjWbRoEbW1tZSWlrJ7927+/ve/s27dOnx8fMjPz2/wc2/ZsoVdu3bVr3T24Ycf4uXlRUVFBQMHDmTKlClYrVZmzZpVX29+fj4Gg4EZM2Ywd+5cHn74YX755Rfi4uLw9ZVVe4QQosMIHQhdR8O6N2DgrJZtGi6E6JRk5NFZFB9JoUYz4hMcYetShBBCtLLrr78eo9EIQFFREddffz29evXikUceYffu3Wd9z4QJE3BwcMDHxwc/Pz+OHTt2xjGDBg0iJCQEg8FA3759SUtLIykpiYiIiPrA5lzhUXV1NYsXL2by5Mm4ubkxePBgli1bBsDy5cu59957ATAajbi7u7N8+XKuv/56fHx8APDy8mrwcw8aNKi+DoDXX3+duLg4hgwZwuHDh9m3bx8bNmxg1KhR9ccdP+/tt9/Op59+Cuih08yZMxu8nhBCiHZm1ONQegy2fmbrSoQQHYCMPDqL6pyDZGo+dPX3sHUpQgjRKTVnhFBrcXE50cT0ueeeY8yYMSxatIi0tDQSEhLO+h4HB4f6n41GIxaLpVnHnMuyZcsoLCykd+/eAJSXl+Pk5HTOKW7nYmdnV99s22q1ntIY/OTPvXLlSn755RfWr1+Ps7MzCQkJVFZWnvO8oaGh+Pv7s3z5cn7//Xfmzp3bpLqEEEK0A+EjIHQwrJ0NA24Do32DbxFCXLxk5NFZGArTSNf86OrTjlZFEEII0eqKiooIDg4G4OOPP27x80dHR3Pw4EHS0tIAWLBgwVmPmzdvHu+//z5paWmkpaWRmprKzz//THl5OZdccgnvvPMOALW1tRQVFTF27Fi+/PJL8vLyAOqnrYWHh7N582YAvvvuO2pqas56vaKiIjw9PXF2diYpKYkNGzYAMGTIEFavXk1qauop5wW48847mTFjxikjt4QQQnQgSum9j4oOw46z/3skhBDHSXh0Fi7lGWTbBeLuJOm7EEJcTJ544gmefvpp+vXr16SRQo3l5OTE22+/zbhx4xgwYABmsxl3d/dTjikvL2fp0qVMmDChfp+LiwsjRozg+++/Z/bs2axYsYLevXszYMAA9uzZQ8+ePXn22WcZPXo0cXFxPProowDMmjWLVatWERcXx/r1608ZbXSycePGYbFYiI2N5amnnmLIkCEA+Pr6MmfOHK699lri4uK48cYb699z9dVXU1paKlPWhBCiI4u8DALjYNkzsHUu1C3uIIQQp1NaB/sPRHx8vJaYmNh6F6gohJe68Jn5Tm7+46utdx0hhLjI7N27l9jYWFuXYXOlpaW4urqiaRr3338/kZGRPPLII7Yuq8kSExN55JFHWLNmzQWd52x/L5RSmzVNi7+gE4sW1+r3YEII28g/CN/cB+nrodtYmPgaeHaxdVVCCBs43z2YjDw6XUEaAJpHuE3LEEII0Tm999579O3bl549e1JUVMTdd99t65Ka7MUXX2TKlCm88MILti5FnIVS6kOlVLZSalcDxw1USlmUUte1VW1CiHbIKwJuWwzjX4HDv8PbQ2HjHKjrmSeEECANs89Qdmw/LoBTQHdblyKEEKITeuSRRzrkSKOTPfXUUzz11FO2LkOc28fAm8Cn5zpAKWUEXgJ+aqOahBDtmcEAg2ZB1BXw/cOw5HHY9RVMehN8Im1d3QmaBpYqsNZAbd1mrYHaaqi16I/WGv1nrRb8e4GDq62rFqJTkPDoNEWZKbgA3iFRti5FCCGEEKLJNE1brZQKb+CwB4GvgIGtXpAQouPwCIMZX8H2ebD0aXhnOCQ8CcMess1qbNZaOLYLDq2DtN/0qXXleY1/v70L9LwG+k3n/9u79+iqqrPf498nOzdIAiQkQUqCiReuakRu3iogPaPUcoggXuiLBbVQ2/e0Yus4L1q0rZfRy2FY6xgWXyoU8aWk3uBAj5cqFEpftXIpVlFAKlAQBAQCCSEkO5nnj7kSNoGAQDZ77+T3GWONtdZca6/9rD1D9uTJnHPR/So/SbiInBElj5o4sueffO460L1rl1iHIiIiItLizKwbMBoYhpJHItKUGVz+DbhwuO+BtORhWLfQ90LqWhLd966rhZ3vwdb/hi3/Df96B44c8Mc6nQ8XfxU6Xwih1GBJ9uukFJ/cCqUc3a8Pw/o/wroFsPa//PC8y78BJeOgY0F070OkFVLyqImk8i1sc/n0zWkf61BEREREouEJ4D+cc/V2ir/Cm9lkYDJA9+7dz0FoIhI3srrALXPhw0Xw/34IM4fBNffAoMmQ2cUPdTsbdbWwfyvs3QS73vfJom3vQu0hf7zzxXDJaDj/Gjj/6jNL+PQcAV/7hb+HtfNg6aOw9DG4YCj0Gw+9vg4p7c7uPkTaCCWPmsg4tJ2NKT1ITdZc4iIiItIqDQDKgsRRLnCDmYWdcwubnuicmwnMBP+0tXMapYjEhz6joOha+NM0+Ovjfgml+SFu2ef7dafzI7aLoH2O78FUXw8VO3yCaO8/g2WTX/Zv8fMSNcjv64eXnX+1Txhl5rdM/KkZcPk4v+zb7IfkrZ0PL90FaR3h0pt8b6Sul0Nyasu8p0grpORRpHAN2eHdVHccHutIRESkhQ0bNoypU6fy1a9+tbHsiSeeYMOGDcyYMeOErxk6dCjTp09nwIAB3HDDDfz+97+nU6dOx5zzk5/8hMzMTO67775m33vhwoX06NGDPn36APDQQw9x3XXX8ZWvfKUF7gymTJnCCy+8wLZt20g6278ES6vnnCtu2DazOcAfT5Q4EhFp1D4HbvwNDLgLdqyB8q2+11D5Vvh0NRzef+z5qZm+d9LBHRA+fLQ8uZ0fdnbeJdD3Ruh8kV9yL4Z22dG/j5xiGPYADJkKW1b43khr58Oq2X64W5e+fmhew5LfF1LSox+XSAJQ8ihCffk2QtTjsotPfbKIiCSUcePGUVZWdkzyqKysjF/+8pdf6PWvvPLKGb/3woULGTlyZGPy6OGHHz7jazVVX1/PggULKCwsZPny5QwbNqzFrh0pHA6TnKxmQyIws/nAUCDXzLYDPwZSAJxzT8cwNBFJdAX9/dJU9QEo/5df9m/164qd0GOETxY1JImyup79cLeWkJQEFwzxyw3/Bza9CTvW+vmW1i2E1XOC85Ihr/exCaUufSAtK6bhi8SCWoER9m3fQC7QrssFsQ5FRERa2NixY5k2bRo1NTWkpqayZcsWduzYwZe//GW+853vsHLlSg4fPszYsWP56U9/etzri4qKWLVqFbm5uTz22GM8++yz5OfnU1hYSP/+viH929/+lpkzZ1JTU8NFF13Ec889x9q1a1m0aBHLly/n0Ucf5aWXXuKRRx5h5MiRjB07liVLlnDfffcRDocZOHAgM2bMIC0tjaKiIiZMmMDixYupra3lhRdeoFevXsfFtWzZMvr27cutt97K/PnzG5NHu3bt4u677+aTTz4BYMaMGVx99dXMnTuX6dOnY2ZcdtllPPfcc0ycOLExHoDMzEwqKytZtmwZDz74INnZ2axfv56NGzdy4403sm3bNqqrq7nnnnuYPEVxW2cAABGRSURBVHkyAK+99hoPPPAAdXV15Obm8sYbb9CzZ0/eeust8vLyqK+vp0ePHrz99tvk5eVFpY7Fc86NO41zJ0YxFBFpK9I7wnmX+iXRpHeES27yC4BzvkfVzveOLhtf85NuR76mQwF07ObnYurQDToW+v0OwdLSQ+AOl8P+zXCkArpc4nuDiZxDSh5FKP90I7lATsHxjXMREWlBr06Fz95v2Wuedyl87efNHs7JyWHQoEG8+uqrlJaWUlZWxi233IKZ8dhjj5GTk0NdXR3Dhw/nH//4B5dddtkJr7N69WrKyspYu3Yt4XCYK664ojF5NGbMGCZNmgTAtGnTmDVrFt/73vcYNWrUMcmZBtXV1UycOJElS5bQo0cPvvnNbzJjxgymTJkCQG5uLmvWrOE3v/kN06dP55lnnjkunvnz5zNu3DhKS0t54IEHqK2tJSUlhe9///sMGTKEBQsWUFdXR2VlJevWrePRRx/lrbfeIjc3l3379p3yY12zZg0ffPABxcW+V+7s2bPJycnh8OHDDBw4kJtuuon6+nomTZrEX/7yF4qLi9m3bx9JSUmMHz+eefPmMWXKFN58801KSkqUOBIRkfhmBtlFfulT6suc80Pwdr4Hn2+AA5/CwU/hwDbYvgoON/0+NT9nU1ZXv87M98P4Mrv47Yz8o9tpWcH8UHX+mvu3+LmZ9m/xyaKG/eryY98i5wLoNgC69ffLeZee2RA75+DIQT/UMCl0+q9vTk2V731WXweu3s9vFbnt3LH7oTRI7wBpHfxnkprhPxeJG0oeRTiy559UuxQKu2vYmohIa9QwdK0heTRr1iwAnn/+eWbOnEk4HGbnzp18+OGHzSaPVqxYwejRo2nf3j+Vc9SoUY3HPvjgA6ZNm0Z5eTmVlZXHDJE7kQ0bNlBcXEyPHj0AmDBhAk899VRj8mjMmDEA9O/fn5dffvm419fU1PDKK6/w+OOPk5WVxeDBg3n99dcZOXIkS5cuZe7cuQCEQiE6duzI3Llzufnmm8nNzQV8Qu1UBg0a1Jg4AnjyySdZsGABANu2bePjjz9mz549XHfddY3nNVz3zjvvpLS0lClTpjB79mzuuOOOU76fiIhI3DELehl1A244/nhNVZBM2n50fWA7VO7yy2fvQ+XuYycIb5Dczs/3dGgP1NceLU9KDiYlL4ZLrvDzNWUX+aTKjrV+rqktK+D954PzU/xcUpEJpYxcqPgMKj/z64al8jOo2OWTO5W7IFwNyel+7qm8XpDX0w/Xy+vl3/dkSaVwDez9GHZ/FLF86JNenMVzFizkk0hpHY4mldKDxFJymp+jKikFQil+OxS5neo/v6QQhI9AbRXUVvt1uLrJdnDMknw9tM/263Y5vndXu5ygPGI7KRnqanx91TUsNVAf9uuGsvqwf5pfWiakZvl1cvrpJcXCNb63WU2FXx+p8Im2Ew0fjTIljyIk7d/Kp+RzQQc9rlFEJKpO0kMomkpLS7n33ntZs2YNVVVV9O/fn82bNzN9+nRWrlxJdnY2EydOpLq6+oyuP3HiRBYuXEhJSQlz5sxh2bJlZxVvWloa4JM/4XD4uOOvv/465eXlXHqpHyZQVVVFu3btGDly5Gm9T3JyMvX19YCfQ6mmpqbxWEZGRuP2smXLePPNN3n77bdp3749Q4cOPelnVVhYSJcuXVi6dCnvvvsu8+bNO624REREEkJqe594yb24+XPq6/3E4g0JpcrdcGi3367a53shZRf5ZFF2kR/6Fmrmv+sXXn90++AOn0javsqv35sPK3/bfBxpHXyvp6zzoHCQX2fk+zj2bIB/vQPvv3D0/FBaRFKpF3Qq9PNa7f4Q9qz3T86rD9ooFvJzW3Ut8U+w69TdJ3QsyS9JoWA7FGyb37Ykn3SpPuB7QR2pgOqDx29X7PQxNiZoItaRibcTMp/ISU6HlPa+l1ZKO5+8S2nne0CVb4Udf/f1FDnRe0uy0LHJpNRMvw6lQs2ho/d8pNKv644cf43CwXDXn6IT30koeRQho2obn6V240J1jxMRaZUyMzMZNmwYd955J+PG+WlhDh48SEZGBh07dmTXrl28+uqrDB06tNlrXHfddUycOJH777+fcDjM4sWL+fa3vw1ARUUFXbt2pba2lnnz5tGtWzcAsrKyqKioOO5aPXv2ZMuWLWzatKlxjqQhQ4Z84fuZP38+zzzzTOO9HDp0iOLiYqqqqhg+fHjjELiGYWvXX389o0eP5gc/+AGdO3dm37595OTkUFRUxOrVq7nllltYtGgRtbUnboAdOHCA7Oxs2rdvz/r163nnnXcAuPLKK/nud7/L5s2bG4etNfQ++ta3vsX48eO5/fbbCYVasDu8iIhIIklKgozOfunSp+Wu2+FLfun9P/1+fR18vtEnk45UQFaXYPhckDBKzTj59cC/bs9GnxxqWLa/Cx+8GJwQDO3L7wO9vu7X+b194ig5reXu7XQ4F9HzpwbqwkHPn3SfIEpOO70eP7WHfVLv8D6fTGrYrtrn3yuU3KT3U8rRHk8NPaGSQv46RyqhJkgG1VSeeL9uv08odSgIelxlBuusINGUdbQ8Iz96n+NJKHnUwDlya3ewObtfrCMREZEoGjduHKNHj6asrAyAkpIS+vXrR69evSgsLOSaa6456euvuOIKbr31VkpKSsjPz2fgwIGNxx555BEGDx5MXl4egwcPbkwY3XbbbUyaNIknn3ySF198sfH89PR0fve733HzzTc3Tph99913f6H7qKqq4rXXXuPpp48+PCsjI4Nrr72WxYsX8+tf/5rJkycza9YsQqEQM2bM4KqrruJHP/oRQ4YMIRQK0a9fP+bMmcOkSZMoLS2lpKSEESNGHNPbKNKIESN4+umn6d27Nz179uTKK68EIC8vj5kzZzJmzBjq6+vJz8/njTfeAPywvjvuuEND1kRERM6FpJBP5OT3PvNrpGWd+Ml6Ryr9sLyOBV8sCXUumR1N4tACsaW0ixiqKADm3FmMQ4yBAQMGuFWrVrX4davLPyP9iZ4su+CHDP3mQy1+fRGRtu6jjz6id++zaMhIQlq1ahX33nsvK1asOOHxE/1cmNlq59yAcxGffHHRaoOJiIhIfDhZGywpym88wsw2mNkmM5t6guNpZvaH4PjfzKwomvGczK4t6wFol39hrEIQERFpVX7+859z00038bOf/SzWoYiIiIjIWYha8sjMQsBTwNeAPsA4M2s6uPMuYL9z7iLgV8AvohXPqZR/uhGAnIKesQpBRESkVZk6dSpbt27l2muvjXUoIiIiInIWotnzaBCwyTn3iXOuBigDSpucUwo8G2y/CAw3i81s1dW7NwHwpSIlj0REREREREREGkQzedQN2Baxvz0oO+E5zrkwcADoHMWYmpVUvpXd5JCRmRWLtxcRaRMSbZ49iS79PIiIiIgkhoR42pqZTQYmA3Tv3j0q7/GlUQ/y+e5txOahdyIirV96ejp79+6lc+fOxKiTqcQR5xx79+4lPT091qGIiIiIyClEM3n0KVAYsV8QlJ3onO1mlgx0BPY2vZBzbiYwE/yTPqIRbLcLL6HbhZdE49IiIgIUFBSwfft29uzZE+tQJE6kp6dTUFAQ6zBERERE5BSimTxaCVxsZsX4JNFtwDeanLMImAC8DYwFljr1YRcRaZVSUlIoLi6OdRgiIiIiInKaopY8cs6Fzex/Aa8DIWC2c26dmT0MrHLOLQJmAc+Z2SZgHz7BJCIiIiIiIiIicSKqcx45514BXmlS9lDEdjVwczRjEBERERERERGRMxfNp62JiIiIiIiIiEiCs0SbYsjM9gBbo3T5XODzKF1bWobqKP6pjuKf6ii+qX7gfOdcXqyDkGOpDSYB1VXiUF0lFtVX4mjNddVsGyzhkkfRZGarnHMDYh2HNE91FP9UR/FPdRTfVD/SFunnPnGorhKH6iqxqL4SR1utKw1bExERERERERGRZil5JCIiIiIiIiIizVLy6FgzYx2AnJLqKP6pjuKf6ii+qX6kLdLPfeJQXSUO1VViUX0ljjZZV5rzSEREREREREREmqWeRyIiIiIiIiIi0iwljwJmNsLMNpjZJjObGut4BMxstpntNrMPIspyzOwNM/s4WGfHMsa2zMwKzezPZvahma0zs3uCctVRnDCzdDN718zeC+rop0F5sZn9Lfh99wczS411rG2dmYXM7O9m9sdgX3UkbYLaX/FNbbHEoXZZ4lD7LPGoneYpeYT/YQCeAr4G9AHGmVmf2EYlwBxgRJOyqcAS59zFwJJgX2IjDPzQOdcHuBL49+DfjeoofhwBrnfOlQCXAyPM7ErgF8CvnHMXAfuBu2IYo3j3AB9F7KuOpNVT+yshzEFtsUShdlniUPss8aidhpJHDQYBm5xznzjnaoAyoDTGMbV5zrm/APuaFJcCzwbbzwI3ntOgpJFzbqdzbk2wXYH/hdoN1VHccF5lsJsSLA64HngxKFcdxZiZFQBfB54J9g3VkbQNan/FObXFEofaZYlD7bPEonbaUUoeed2AbRH724MyiT9dnHM7g+3PgC6xDEY8MysC+gF/Q3UUV4JutmuB3cAbwD+BcudcODhFv+9i7wngfwP1wX5nVEfSNqj9lZj0PR/n1C6Lf2qfJRS10wJKHknCcv5RgXpcYIyZWSbwEjDFOXcw8pjqKPacc3XOucuBAvxf+XvFOCSJYGYjgd3OudWxjkVE5HTpez7+qF2WGNQ+Swxqpx0rOdYBxIlPgcKI/YKgTOLPLjPr6pzbaWZd8dl6iREzS8E3UOY5514OilVHccg5V25mfwauAjqZWXLwFxP9vouta4BRZnYDkA50AH6N6kjaBrW/EpO+5+OU2mWJR+2zuKd2WgT1PPJWAhcHs6anArcBi2Ick5zYImBCsD0B+L8xjKVNC8b7zgI+cs49HnFIdRQnzCzPzDoF2+2A/4GfA+HPwNjgNNVRDDnn7nfOFTjnivDfPUudc/+G6kjaBrW/EpO+5+OQ2mWJQ+2zxKF22rHM916UIJv4BBACZjvnHotxSG2emc0HhgK5wC7gx8BC4HmgO7AVuMU513QiRzkHzOxaYAXwPkfHAD+AH1+vOooDZnYZfhK/EP6PBc875x42swvwE9PmAH8HxjvnjsQuUgEws6HAfc65kaojaSvU/opvaoslDrXLEofaZ4lJ7TQlj0RERERERERE5CQ0bE1ERERERERERJql5JGIiIiIiIiIiDRLySMREREREREREWmWkkciIiIiIiIiItIsJY9ERERERERERKRZSh6JiIiIiIjIaTOzoWb2x1jHISLRp+SRiIiIiIiIiIg0S8kjERERERGRVszMxpvZu2a21sz+08xCZlZpZr8ys3VmtsTM8oJzLzezd8zsH2a2wMyyg/KLzOxNM3vPzNaY2YXB5TPN7EUzW29m88zMYnajIhI1Sh6JiIiIiIi0UmbWG7gVuMY5dzlQB/wbkAGscs71BZYDPw5eMhf4D+fcZcD7EeXzgKeccyXA1cDOoLwfMAXoA1wAXBP1mxKRcy451gGIiIiIiIhI1AwH+gMrg05B7YDdQD3wh+Cc/wJeNrOOQCfn3PKg/FngBTPLAro55xYAOOeqAYLrveuc2x7srwWKgL9G/7ZE5FxS8khERERERKT1MuBZ59z9xxSaPdjkPHeG1z8SsV2H/o8p0ipp2JqIiIiIiEjrtQQYa2b5AGaWY2bn4/8vODY45xvAX51zB4D9ZvbloPx2YLlzrgLYbmY3BtdIM7P25/QuRCSmlBUWERERERFppZxzH5rZNOBPZpYE1AL/DhwCBgXHduPnRQKYADwdJIc+Ae4Iym8H/tPMHg6ucfM5vA0RiTFz7kx7J4qIiIiIiEgiMrNK51xmrOMQkcSgYWsiIiIiIiIiItIs9TwSEREREREREZFmqeeRiIiIiIiIiIg0S8kjERERERERERFplpJHIiIiIiIiIiLSLCWPRERERERERESkWUoeiYiIiIiIiIhIs5Q8EhERERERERGRZv1/NUI0zZy9Ft8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sp>
        <p:nvSpPr>
          <p:cNvPr id="10" name="Google Shape;173;p24"/>
          <p:cNvSpPr txBox="1"/>
          <p:nvPr/>
        </p:nvSpPr>
        <p:spPr>
          <a:xfrm>
            <a:off x="1415480" y="188640"/>
            <a:ext cx="9144000" cy="68608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rgbClr val="2F5496"/>
              </a:buClr>
              <a:buSzPts val="3600"/>
              <a:buFont typeface="Arial Black"/>
              <a:buNone/>
            </a:pPr>
            <a:r>
              <a:rPr lang="en-IN" sz="4800" b="1" i="0" u="none" strike="noStrike" cap="none" dirty="0" smtClean="0">
                <a:solidFill>
                  <a:srgbClr val="C00000"/>
                </a:solidFill>
                <a:latin typeface="Montserrat"/>
                <a:ea typeface="Arial Black"/>
                <a:cs typeface="Arial Black"/>
                <a:sym typeface="Arial Black"/>
              </a:rPr>
              <a:t>Models</a:t>
            </a:r>
            <a:endParaRPr sz="4800" b="1" i="0" u="none" strike="noStrike" cap="none" dirty="0">
              <a:solidFill>
                <a:srgbClr val="C00000"/>
              </a:solidFill>
              <a:latin typeface="Montserrat"/>
              <a:ea typeface="Arial Black"/>
              <a:cs typeface="Arial Black"/>
              <a:sym typeface="Arial Black"/>
            </a:endParaRPr>
          </a:p>
        </p:txBody>
      </p:sp>
      <p:sp>
        <p:nvSpPr>
          <p:cNvPr id="11" name="Text Placeholder 7"/>
          <p:cNvSpPr>
            <a:spLocks noGrp="1"/>
          </p:cNvSpPr>
          <p:nvPr>
            <p:ph type="body" idx="1"/>
          </p:nvPr>
        </p:nvSpPr>
        <p:spPr>
          <a:xfrm>
            <a:off x="838200" y="1052736"/>
            <a:ext cx="10515600" cy="5124227"/>
          </a:xfrm>
        </p:spPr>
        <p:txBody>
          <a:bodyPr>
            <a:normAutofit/>
          </a:bodyPr>
          <a:lstStyle/>
          <a:p>
            <a:r>
              <a:rPr lang="en-IN" sz="2400" b="1" dirty="0" smtClean="0"/>
              <a:t>AlexNet</a:t>
            </a:r>
            <a:r>
              <a:rPr lang="en-IN" sz="2400" b="1" dirty="0" smtClean="0"/>
              <a:t> : </a:t>
            </a:r>
            <a:r>
              <a:rPr lang="en-IN" sz="2400" dirty="0" smtClean="0"/>
              <a:t>After </a:t>
            </a:r>
            <a:r>
              <a:rPr lang="en-IN" sz="2400" dirty="0" smtClean="0"/>
              <a:t>LeNet</a:t>
            </a:r>
            <a:r>
              <a:rPr lang="en-IN" sz="2400" dirty="0" smtClean="0"/>
              <a:t> we trained </a:t>
            </a:r>
            <a:r>
              <a:rPr lang="en-IN" sz="2400" dirty="0" smtClean="0"/>
              <a:t>AlexNet</a:t>
            </a:r>
            <a:r>
              <a:rPr lang="en-IN" sz="2400" dirty="0" smtClean="0"/>
              <a:t> model,</a:t>
            </a:r>
            <a:r>
              <a:rPr lang="en-IN" sz="2400" dirty="0" smtClean="0"/>
              <a:t> The design philosophies of </a:t>
            </a:r>
            <a:r>
              <a:rPr lang="en-IN" sz="2400" dirty="0" smtClean="0"/>
              <a:t>AlexNet</a:t>
            </a:r>
            <a:r>
              <a:rPr lang="en-IN" sz="2400" dirty="0" smtClean="0"/>
              <a:t> and </a:t>
            </a:r>
            <a:r>
              <a:rPr lang="en-IN" sz="2400" dirty="0" smtClean="0"/>
              <a:t>LeNet</a:t>
            </a:r>
            <a:r>
              <a:rPr lang="en-IN" sz="2400" dirty="0" smtClean="0"/>
              <a:t> are very similar, but there are also significant differences. First, </a:t>
            </a:r>
            <a:r>
              <a:rPr lang="en-IN" sz="2400" dirty="0" smtClean="0"/>
              <a:t>AlexNet</a:t>
            </a:r>
            <a:r>
              <a:rPr lang="en-IN" sz="2400" dirty="0" smtClean="0"/>
              <a:t> is much deeper than the comparatively small LeNet5. </a:t>
            </a:r>
            <a:r>
              <a:rPr lang="en-IN" sz="2400" dirty="0" smtClean="0"/>
              <a:t>AlexNet</a:t>
            </a:r>
            <a:r>
              <a:rPr lang="en-IN" sz="2400" dirty="0" smtClean="0"/>
              <a:t> consists of eight layers: five </a:t>
            </a:r>
            <a:r>
              <a:rPr lang="en-IN" sz="2400" dirty="0" smtClean="0"/>
              <a:t>convolutional</a:t>
            </a:r>
            <a:r>
              <a:rPr lang="en-IN" sz="2400" dirty="0" smtClean="0"/>
              <a:t> layers, two fully-connected hidden layers, and one fully-connected output layer. Second, </a:t>
            </a:r>
            <a:r>
              <a:rPr lang="en-IN" sz="2400" dirty="0" smtClean="0"/>
              <a:t>AlexNet</a:t>
            </a:r>
            <a:r>
              <a:rPr lang="en-IN" sz="2400" dirty="0" smtClean="0"/>
              <a:t> used the </a:t>
            </a:r>
            <a:r>
              <a:rPr lang="en-IN" sz="2400" dirty="0" smtClean="0"/>
              <a:t>ReLU</a:t>
            </a:r>
            <a:r>
              <a:rPr lang="en-IN" sz="2400" dirty="0" smtClean="0"/>
              <a:t> instead of the sigmoid as its activation function</a:t>
            </a:r>
            <a:r>
              <a:rPr lang="en-IN" sz="2400" dirty="0" smtClean="0"/>
              <a:t>. We achieved good accuracy on both training and validation of 69% and 65% respectively.</a:t>
            </a:r>
          </a:p>
        </p:txBody>
      </p:sp>
      <p:pic>
        <p:nvPicPr>
          <p:cNvPr id="12" name="Picture 11" descr="download (4).png"/>
          <p:cNvPicPr>
            <a:picLocks noChangeAspect="1"/>
          </p:cNvPicPr>
          <p:nvPr/>
        </p:nvPicPr>
        <p:blipFill>
          <a:blip r:embed="rId3"/>
          <a:stretch>
            <a:fillRect/>
          </a:stretch>
        </p:blipFill>
        <p:spPr>
          <a:xfrm>
            <a:off x="191344" y="3711705"/>
            <a:ext cx="11737304" cy="2885647"/>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pic>
        <p:nvPicPr>
          <p:cNvPr id="188" name="Google Shape;188;p26"/>
          <p:cNvPicPr preferRelativeResize="0"/>
          <p:nvPr/>
        </p:nvPicPr>
        <p:blipFill rotWithShape="1">
          <a:blip r:embed="rId3">
            <a:alphaModFix/>
          </a:blip>
          <a:srcRect/>
          <a:stretch/>
        </p:blipFill>
        <p:spPr>
          <a:xfrm>
            <a:off x="11268636" y="76424"/>
            <a:ext cx="685296" cy="631788"/>
          </a:xfrm>
          <a:prstGeom prst="rect">
            <a:avLst/>
          </a:prstGeom>
          <a:noFill/>
          <a:ln>
            <a:noFill/>
          </a:ln>
        </p:spPr>
      </p:pic>
      <p:sp>
        <p:nvSpPr>
          <p:cNvPr id="6" name="Google Shape;173;p24"/>
          <p:cNvSpPr txBox="1"/>
          <p:nvPr/>
        </p:nvSpPr>
        <p:spPr>
          <a:xfrm>
            <a:off x="1415480" y="188640"/>
            <a:ext cx="9144000" cy="68608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rgbClr val="2F5496"/>
              </a:buClr>
              <a:buSzPts val="3600"/>
              <a:buFont typeface="Arial Black"/>
              <a:buNone/>
            </a:pPr>
            <a:r>
              <a:rPr lang="en-IN" sz="4800" b="1" i="0" u="none" strike="noStrike" cap="none" dirty="0" smtClean="0">
                <a:solidFill>
                  <a:srgbClr val="C00000"/>
                </a:solidFill>
                <a:latin typeface="Montserrat"/>
                <a:ea typeface="Arial Black"/>
                <a:cs typeface="Arial Black"/>
                <a:sym typeface="Arial Black"/>
              </a:rPr>
              <a:t>Models</a:t>
            </a:r>
            <a:endParaRPr sz="4800" b="1" i="0" u="none" strike="noStrike" cap="none" dirty="0">
              <a:solidFill>
                <a:srgbClr val="C00000"/>
              </a:solidFill>
              <a:latin typeface="Montserrat"/>
              <a:ea typeface="Arial Black"/>
              <a:cs typeface="Arial Black"/>
              <a:sym typeface="Arial Black"/>
            </a:endParaRPr>
          </a:p>
        </p:txBody>
      </p:sp>
      <p:sp>
        <p:nvSpPr>
          <p:cNvPr id="7" name="Text Placeholder 7"/>
          <p:cNvSpPr txBox="1">
            <a:spLocks/>
          </p:cNvSpPr>
          <p:nvPr/>
        </p:nvSpPr>
        <p:spPr>
          <a:xfrm>
            <a:off x="838200" y="1052736"/>
            <a:ext cx="10515600" cy="5124227"/>
          </a:xfrm>
          <a:prstGeom prst="rect">
            <a:avLst/>
          </a:prstGeom>
          <a:noFill/>
          <a:ln>
            <a:noFill/>
          </a:ln>
        </p:spPr>
        <p:txBody>
          <a:bodyPr spcFirstLastPara="1" wrap="square" lIns="91425" tIns="45700" rIns="91425" bIns="45700" anchor="t" anchorCtr="0">
            <a:normAutofit/>
          </a:bodyPr>
          <a:lstStyle/>
          <a:p>
            <a:pPr marL="457200" indent="-406400">
              <a:lnSpc>
                <a:spcPct val="90000"/>
              </a:lnSpc>
              <a:spcBef>
                <a:spcPts val="1000"/>
              </a:spcBef>
              <a:buClr>
                <a:schemeClr val="dk1"/>
              </a:buClr>
              <a:buSzPts val="2400"/>
              <a:buFont typeface="Arial" pitchFamily="34" charset="0"/>
              <a:buChar char="•"/>
            </a:pPr>
            <a:r>
              <a:rPr lang="en-IN" sz="2400" b="1" dirty="0" smtClean="0">
                <a:solidFill>
                  <a:schemeClr val="dk1"/>
                </a:solidFill>
                <a:latin typeface="Calibri"/>
                <a:ea typeface="Calibri"/>
                <a:cs typeface="Calibri"/>
                <a:sym typeface="Calibri"/>
              </a:rPr>
              <a:t>MobileNet</a:t>
            </a:r>
            <a:r>
              <a:rPr lang="en-IN" sz="2400" b="1" dirty="0" smtClean="0">
                <a:solidFill>
                  <a:schemeClr val="dk1"/>
                </a:solidFill>
                <a:latin typeface="Calibri"/>
                <a:ea typeface="Calibri"/>
                <a:cs typeface="Calibri"/>
                <a:sym typeface="Calibri"/>
              </a:rPr>
              <a:t> </a:t>
            </a:r>
            <a:r>
              <a:rPr lang="en-IN" sz="2400" b="1" dirty="0" smtClean="0">
                <a:solidFill>
                  <a:schemeClr val="dk1"/>
                </a:solidFill>
                <a:latin typeface="Calibri"/>
                <a:ea typeface="Calibri"/>
                <a:cs typeface="Calibri"/>
                <a:sym typeface="Calibri"/>
              </a:rPr>
              <a:t>: </a:t>
            </a:r>
            <a:r>
              <a:rPr lang="en-IN" sz="2400" dirty="0" smtClean="0">
                <a:solidFill>
                  <a:schemeClr val="dk1"/>
                </a:solidFill>
                <a:latin typeface="Calibri"/>
                <a:ea typeface="Calibri"/>
                <a:cs typeface="Calibri"/>
                <a:sym typeface="Calibri"/>
              </a:rPr>
              <a:t>MobileNet</a:t>
            </a:r>
            <a:r>
              <a:rPr lang="en-IN" sz="2400" dirty="0" smtClean="0">
                <a:solidFill>
                  <a:schemeClr val="dk1"/>
                </a:solidFill>
                <a:latin typeface="Calibri"/>
                <a:ea typeface="Calibri"/>
                <a:cs typeface="Calibri"/>
                <a:sym typeface="Calibri"/>
              </a:rPr>
              <a:t> is a CNN architecture that is much faster as well as a smaller model that makes use of a new kind of </a:t>
            </a:r>
            <a:r>
              <a:rPr lang="en-IN" sz="2400" dirty="0" smtClean="0">
                <a:solidFill>
                  <a:schemeClr val="dk1"/>
                </a:solidFill>
                <a:latin typeface="Calibri"/>
                <a:ea typeface="Calibri"/>
                <a:cs typeface="Calibri"/>
                <a:sym typeface="Calibri"/>
              </a:rPr>
              <a:t>convolutional</a:t>
            </a:r>
            <a:r>
              <a:rPr lang="en-IN" sz="2400" dirty="0" smtClean="0">
                <a:solidFill>
                  <a:schemeClr val="dk1"/>
                </a:solidFill>
                <a:latin typeface="Calibri"/>
                <a:ea typeface="Calibri"/>
                <a:cs typeface="Calibri"/>
                <a:sym typeface="Calibri"/>
              </a:rPr>
              <a:t> layer, known as </a:t>
            </a:r>
            <a:r>
              <a:rPr lang="en-IN" sz="2400" dirty="0" smtClean="0">
                <a:solidFill>
                  <a:schemeClr val="dk1"/>
                </a:solidFill>
                <a:latin typeface="Calibri"/>
                <a:ea typeface="Calibri"/>
                <a:cs typeface="Calibri"/>
                <a:sym typeface="Calibri"/>
              </a:rPr>
              <a:t>Depthwise</a:t>
            </a:r>
            <a:r>
              <a:rPr lang="en-IN" sz="2400" dirty="0" smtClean="0">
                <a:solidFill>
                  <a:schemeClr val="dk1"/>
                </a:solidFill>
                <a:latin typeface="Calibri"/>
                <a:ea typeface="Calibri"/>
                <a:cs typeface="Calibri"/>
                <a:sym typeface="Calibri"/>
              </a:rPr>
              <a:t> Separable convolution. Because of the small size of the model, these models are considered very useful to be implemented on mobile and embedded </a:t>
            </a:r>
            <a:r>
              <a:rPr lang="en-IN" sz="2400" dirty="0" smtClean="0">
                <a:solidFill>
                  <a:schemeClr val="dk1"/>
                </a:solidFill>
                <a:latin typeface="Calibri"/>
                <a:ea typeface="Calibri"/>
                <a:cs typeface="Calibri"/>
                <a:sym typeface="Calibri"/>
              </a:rPr>
              <a:t>devices.After</a:t>
            </a:r>
            <a:r>
              <a:rPr lang="en-IN" sz="2400" dirty="0" smtClean="0">
                <a:solidFill>
                  <a:schemeClr val="dk1"/>
                </a:solidFill>
                <a:latin typeface="Calibri"/>
                <a:ea typeface="Calibri"/>
                <a:cs typeface="Calibri"/>
                <a:sym typeface="Calibri"/>
              </a:rPr>
              <a:t> </a:t>
            </a:r>
            <a:r>
              <a:rPr lang="en-IN" sz="2400" dirty="0" smtClean="0">
                <a:solidFill>
                  <a:schemeClr val="dk1"/>
                </a:solidFill>
                <a:latin typeface="Calibri"/>
                <a:ea typeface="Calibri"/>
                <a:cs typeface="Calibri"/>
                <a:sym typeface="Calibri"/>
              </a:rPr>
              <a:t>50 epochs we achieved 65% and 60% accuracy on training and validation respectively.</a:t>
            </a:r>
            <a:endParaRPr kumimoji="0" lang="en-IN" sz="2400" i="0" u="none" strike="noStrike" kern="0" cap="none" spc="0" normalizeH="0" baseline="0" noProof="0" dirty="0" smtClean="0">
              <a:ln>
                <a:noFill/>
              </a:ln>
              <a:solidFill>
                <a:schemeClr val="dk1"/>
              </a:solidFill>
              <a:effectLst/>
              <a:uLnTx/>
              <a:uFillTx/>
              <a:latin typeface="Calibri"/>
              <a:ea typeface="Calibri"/>
              <a:cs typeface="Calibri"/>
              <a:sym typeface="Calibri"/>
            </a:endParaRPr>
          </a:p>
        </p:txBody>
      </p:sp>
      <p:pic>
        <p:nvPicPr>
          <p:cNvPr id="8" name="Picture 7" descr="download (5).png"/>
          <p:cNvPicPr>
            <a:picLocks noChangeAspect="1"/>
          </p:cNvPicPr>
          <p:nvPr/>
        </p:nvPicPr>
        <p:blipFill>
          <a:blip r:embed="rId4"/>
          <a:stretch>
            <a:fillRect/>
          </a:stretch>
        </p:blipFill>
        <p:spPr>
          <a:xfrm>
            <a:off x="335360" y="3429000"/>
            <a:ext cx="11521280" cy="3212976"/>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pic>
        <p:nvPicPr>
          <p:cNvPr id="194" name="Google Shape;194;p27"/>
          <p:cNvPicPr preferRelativeResize="0"/>
          <p:nvPr/>
        </p:nvPicPr>
        <p:blipFill rotWithShape="1">
          <a:blip r:embed="rId3">
            <a:alphaModFix/>
          </a:blip>
          <a:srcRect/>
          <a:stretch/>
        </p:blipFill>
        <p:spPr>
          <a:xfrm>
            <a:off x="11268636" y="49529"/>
            <a:ext cx="685296" cy="631788"/>
          </a:xfrm>
          <a:prstGeom prst="rect">
            <a:avLst/>
          </a:prstGeom>
          <a:noFill/>
          <a:ln>
            <a:noFill/>
          </a:ln>
        </p:spPr>
      </p:pic>
      <p:sp>
        <p:nvSpPr>
          <p:cNvPr id="6" name="Google Shape;173;p24"/>
          <p:cNvSpPr txBox="1"/>
          <p:nvPr/>
        </p:nvSpPr>
        <p:spPr>
          <a:xfrm>
            <a:off x="1415480" y="188640"/>
            <a:ext cx="9144000" cy="68608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rgbClr val="2F5496"/>
              </a:buClr>
              <a:buSzPts val="3600"/>
              <a:buFont typeface="Arial Black"/>
              <a:buNone/>
            </a:pPr>
            <a:r>
              <a:rPr lang="en-IN" sz="4800" b="1" i="0" u="none" strike="noStrike" cap="none" dirty="0" smtClean="0">
                <a:solidFill>
                  <a:srgbClr val="C00000"/>
                </a:solidFill>
                <a:latin typeface="Montserrat"/>
                <a:ea typeface="Arial Black"/>
                <a:cs typeface="Arial Black"/>
                <a:sym typeface="Arial Black"/>
              </a:rPr>
              <a:t>Models</a:t>
            </a:r>
            <a:endParaRPr sz="4800" b="1" i="0" u="none" strike="noStrike" cap="none" dirty="0">
              <a:solidFill>
                <a:srgbClr val="C00000"/>
              </a:solidFill>
              <a:latin typeface="Montserrat"/>
              <a:ea typeface="Arial Black"/>
              <a:cs typeface="Arial Black"/>
              <a:sym typeface="Arial Black"/>
            </a:endParaRPr>
          </a:p>
        </p:txBody>
      </p:sp>
      <p:sp>
        <p:nvSpPr>
          <p:cNvPr id="7" name="Text Placeholder 7"/>
          <p:cNvSpPr txBox="1">
            <a:spLocks/>
          </p:cNvSpPr>
          <p:nvPr/>
        </p:nvSpPr>
        <p:spPr>
          <a:xfrm>
            <a:off x="839416" y="908720"/>
            <a:ext cx="10515600" cy="5124227"/>
          </a:xfrm>
          <a:prstGeom prst="rect">
            <a:avLst/>
          </a:prstGeom>
          <a:noFill/>
          <a:ln>
            <a:noFill/>
          </a:ln>
        </p:spPr>
        <p:txBody>
          <a:bodyPr spcFirstLastPara="1" wrap="square" lIns="91425" tIns="45700" rIns="91425" bIns="45700" anchor="t" anchorCtr="0">
            <a:normAutofit/>
          </a:bodyPr>
          <a:lstStyle/>
          <a:p>
            <a:pPr marL="457200" indent="-406400">
              <a:lnSpc>
                <a:spcPct val="90000"/>
              </a:lnSpc>
              <a:spcBef>
                <a:spcPts val="1000"/>
              </a:spcBef>
              <a:buClr>
                <a:schemeClr val="dk1"/>
              </a:buClr>
              <a:buSzPts val="2400"/>
              <a:buFont typeface="Arial" pitchFamily="34" charset="0"/>
              <a:buChar char="•"/>
            </a:pPr>
            <a:r>
              <a:rPr lang="en-IN" sz="2200" b="1" noProof="0" dirty="0" smtClean="0">
                <a:solidFill>
                  <a:schemeClr val="dk1"/>
                </a:solidFill>
                <a:latin typeface="Calibri"/>
                <a:ea typeface="Calibri"/>
                <a:cs typeface="Calibri"/>
                <a:sym typeface="Calibri"/>
              </a:rPr>
              <a:t>Transfer Learning </a:t>
            </a:r>
            <a:r>
              <a:rPr lang="en-IN" sz="2200" dirty="0" smtClean="0">
                <a:solidFill>
                  <a:schemeClr val="dk1"/>
                </a:solidFill>
                <a:latin typeface="Calibri"/>
                <a:ea typeface="Calibri"/>
                <a:cs typeface="Calibri"/>
                <a:sym typeface="Calibri"/>
              </a:rPr>
              <a:t>: Transfer learning means taking the relevant parts of a pre-trained machine learning model and applying it to a new but similar problem. This will usually be the core information for the model to function, with new aspects added to the model to solve a specific task</a:t>
            </a:r>
            <a:r>
              <a:rPr lang="en-IN" sz="2200" dirty="0" smtClean="0">
                <a:solidFill>
                  <a:schemeClr val="dk1"/>
                </a:solidFill>
                <a:latin typeface="Calibri"/>
                <a:ea typeface="Calibri"/>
                <a:cs typeface="Calibri"/>
                <a:sym typeface="Calibri"/>
              </a:rPr>
              <a:t>. </a:t>
            </a:r>
            <a:r>
              <a:rPr lang="en-IN" sz="2200" noProof="0" dirty="0" smtClean="0">
                <a:solidFill>
                  <a:schemeClr val="dk1"/>
                </a:solidFill>
                <a:latin typeface="Calibri"/>
                <a:ea typeface="Calibri"/>
                <a:cs typeface="Calibri"/>
                <a:sym typeface="Calibri"/>
              </a:rPr>
              <a:t>Since the FER 2013 dataset is quite small and unbalanced, we found that utilizing transfer learning significantly boosted the accuracy of our model. We explored transfer learning, using the </a:t>
            </a:r>
            <a:r>
              <a:rPr lang="en-IN" sz="2200" noProof="0" dirty="0" smtClean="0">
                <a:solidFill>
                  <a:schemeClr val="dk1"/>
                </a:solidFill>
                <a:latin typeface="Calibri"/>
                <a:ea typeface="Calibri"/>
                <a:cs typeface="Calibri"/>
                <a:sym typeface="Calibri"/>
              </a:rPr>
              <a:t>Keras</a:t>
            </a:r>
            <a:r>
              <a:rPr lang="en-IN" sz="2200" noProof="0" dirty="0" smtClean="0">
                <a:solidFill>
                  <a:schemeClr val="dk1"/>
                </a:solidFill>
                <a:latin typeface="Calibri"/>
                <a:ea typeface="Calibri"/>
                <a:cs typeface="Calibri"/>
                <a:sym typeface="Calibri"/>
              </a:rPr>
              <a:t> library with each of VGG16, VGG19 and </a:t>
            </a:r>
            <a:r>
              <a:rPr lang="en-IN" sz="2200" noProof="0" dirty="0" smtClean="0">
                <a:solidFill>
                  <a:schemeClr val="dk1"/>
                </a:solidFill>
                <a:latin typeface="Calibri"/>
                <a:ea typeface="Calibri"/>
                <a:cs typeface="Calibri"/>
                <a:sym typeface="Calibri"/>
              </a:rPr>
              <a:t>ResNet</a:t>
            </a:r>
            <a:r>
              <a:rPr lang="en-IN" sz="2200" noProof="0" dirty="0" smtClean="0">
                <a:solidFill>
                  <a:schemeClr val="dk1"/>
                </a:solidFill>
                <a:latin typeface="Calibri"/>
                <a:ea typeface="Calibri"/>
                <a:cs typeface="Calibri"/>
                <a:sym typeface="Calibri"/>
              </a:rPr>
              <a:t> as our pre-trained models. To match the input requirements of these new networks which expected RGB images of no smaller than 197x197, we resized and </a:t>
            </a:r>
            <a:r>
              <a:rPr lang="en-IN" sz="2200" noProof="0" dirty="0" smtClean="0">
                <a:solidFill>
                  <a:schemeClr val="dk1"/>
                </a:solidFill>
                <a:latin typeface="Calibri"/>
                <a:ea typeface="Calibri"/>
                <a:cs typeface="Calibri"/>
                <a:sym typeface="Calibri"/>
              </a:rPr>
              <a:t>recolored</a:t>
            </a:r>
            <a:r>
              <a:rPr lang="en-IN" sz="2200" noProof="0" dirty="0" smtClean="0">
                <a:solidFill>
                  <a:schemeClr val="dk1"/>
                </a:solidFill>
                <a:latin typeface="Calibri"/>
                <a:ea typeface="Calibri"/>
                <a:cs typeface="Calibri"/>
                <a:sym typeface="Calibri"/>
              </a:rPr>
              <a:t> the 48x48 </a:t>
            </a:r>
            <a:r>
              <a:rPr lang="en-IN" sz="2200" noProof="0" dirty="0" smtClean="0">
                <a:solidFill>
                  <a:schemeClr val="dk1"/>
                </a:solidFill>
                <a:latin typeface="Calibri"/>
                <a:ea typeface="Calibri"/>
                <a:cs typeface="Calibri"/>
                <a:sym typeface="Calibri"/>
              </a:rPr>
              <a:t>grayscale</a:t>
            </a:r>
            <a:r>
              <a:rPr lang="en-IN" sz="2200" noProof="0" dirty="0" smtClean="0">
                <a:solidFill>
                  <a:schemeClr val="dk1"/>
                </a:solidFill>
                <a:latin typeface="Calibri"/>
                <a:ea typeface="Calibri"/>
                <a:cs typeface="Calibri"/>
                <a:sym typeface="Calibri"/>
              </a:rPr>
              <a:t> images in dataset during training.</a:t>
            </a:r>
            <a:endParaRPr kumimoji="0" lang="en-IN" sz="2200" i="0" u="none" strike="noStrike" kern="0" cap="none" spc="0" normalizeH="0" baseline="0" noProof="0" dirty="0" smtClean="0">
              <a:ln>
                <a:noFill/>
              </a:ln>
              <a:solidFill>
                <a:schemeClr val="dk1"/>
              </a:solidFill>
              <a:effectLst/>
              <a:uLnTx/>
              <a:uFillTx/>
              <a:latin typeface="Calibri"/>
              <a:ea typeface="Calibri"/>
              <a:cs typeface="Calibri"/>
              <a:sym typeface="Calibri"/>
            </a:endParaRPr>
          </a:p>
        </p:txBody>
      </p:sp>
      <p:pic>
        <p:nvPicPr>
          <p:cNvPr id="8" name="Picture 7" descr="0_xNjEPIZmPvKeqss6.png"/>
          <p:cNvPicPr>
            <a:picLocks noChangeAspect="1"/>
          </p:cNvPicPr>
          <p:nvPr/>
        </p:nvPicPr>
        <p:blipFill>
          <a:blip r:embed="rId4"/>
          <a:srcRect b="48802"/>
          <a:stretch>
            <a:fillRect/>
          </a:stretch>
        </p:blipFill>
        <p:spPr>
          <a:xfrm>
            <a:off x="0" y="4293096"/>
            <a:ext cx="6048672" cy="2376264"/>
          </a:xfrm>
          <a:prstGeom prst="rect">
            <a:avLst/>
          </a:prstGeom>
          <a:noFill/>
          <a:ln>
            <a:noFill/>
          </a:ln>
        </p:spPr>
      </p:pic>
      <p:pic>
        <p:nvPicPr>
          <p:cNvPr id="9" name="Picture 8" descr="0_xNjEPIZmPvKeqss6.png"/>
          <p:cNvPicPr>
            <a:picLocks noChangeAspect="1"/>
          </p:cNvPicPr>
          <p:nvPr/>
        </p:nvPicPr>
        <p:blipFill>
          <a:blip r:embed="rId4"/>
          <a:srcRect t="54357"/>
          <a:stretch>
            <a:fillRect/>
          </a:stretch>
        </p:blipFill>
        <p:spPr>
          <a:xfrm>
            <a:off x="6096000" y="4293096"/>
            <a:ext cx="5904656" cy="2180431"/>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pic>
        <p:nvPicPr>
          <p:cNvPr id="202" name="Google Shape;202;p28"/>
          <p:cNvPicPr preferRelativeResize="0"/>
          <p:nvPr/>
        </p:nvPicPr>
        <p:blipFill rotWithShape="1">
          <a:blip r:embed="rId3">
            <a:alphaModFix/>
          </a:blip>
          <a:srcRect/>
          <a:stretch/>
        </p:blipFill>
        <p:spPr>
          <a:xfrm>
            <a:off x="11268636" y="49529"/>
            <a:ext cx="685296" cy="631788"/>
          </a:xfrm>
          <a:prstGeom prst="rect">
            <a:avLst/>
          </a:prstGeom>
          <a:noFill/>
          <a:ln>
            <a:noFill/>
          </a:ln>
        </p:spPr>
      </p:pic>
      <p:sp>
        <p:nvSpPr>
          <p:cNvPr id="6" name="Google Shape;173;p24"/>
          <p:cNvSpPr txBox="1"/>
          <p:nvPr/>
        </p:nvSpPr>
        <p:spPr>
          <a:xfrm>
            <a:off x="1415480" y="188640"/>
            <a:ext cx="9144000" cy="68608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rgbClr val="2F5496"/>
              </a:buClr>
              <a:buSzPts val="3600"/>
              <a:buFont typeface="Arial Black"/>
              <a:buNone/>
            </a:pPr>
            <a:r>
              <a:rPr lang="en-IN" sz="4800" b="1" i="0" u="none" strike="noStrike" cap="none" dirty="0" smtClean="0">
                <a:solidFill>
                  <a:srgbClr val="C00000"/>
                </a:solidFill>
                <a:latin typeface="Montserrat"/>
                <a:ea typeface="Arial Black"/>
                <a:cs typeface="Arial Black"/>
                <a:sym typeface="Arial Black"/>
              </a:rPr>
              <a:t>Models</a:t>
            </a:r>
            <a:endParaRPr sz="4800" b="1" i="0" u="none" strike="noStrike" cap="none" dirty="0">
              <a:solidFill>
                <a:srgbClr val="C00000"/>
              </a:solidFill>
              <a:latin typeface="Montserrat"/>
              <a:ea typeface="Arial Black"/>
              <a:cs typeface="Arial Black"/>
              <a:sym typeface="Arial Black"/>
            </a:endParaRPr>
          </a:p>
        </p:txBody>
      </p:sp>
      <p:sp>
        <p:nvSpPr>
          <p:cNvPr id="7" name="Text Placeholder 7"/>
          <p:cNvSpPr txBox="1">
            <a:spLocks/>
          </p:cNvSpPr>
          <p:nvPr/>
        </p:nvSpPr>
        <p:spPr>
          <a:xfrm>
            <a:off x="838200" y="1052736"/>
            <a:ext cx="10515600" cy="5124227"/>
          </a:xfrm>
          <a:prstGeom prst="rect">
            <a:avLst/>
          </a:prstGeom>
          <a:noFill/>
          <a:ln>
            <a:noFill/>
          </a:ln>
        </p:spPr>
        <p:txBody>
          <a:bodyPr spcFirstLastPara="1" wrap="square" lIns="91425" tIns="45700" rIns="91425" bIns="45700" anchor="t" anchorCtr="0">
            <a:normAutofit/>
          </a:bodyPr>
          <a:lstStyle/>
          <a:p>
            <a:pPr marL="457200" indent="-406400">
              <a:lnSpc>
                <a:spcPct val="90000"/>
              </a:lnSpc>
              <a:spcBef>
                <a:spcPts val="1000"/>
              </a:spcBef>
              <a:buClr>
                <a:schemeClr val="dk1"/>
              </a:buClr>
              <a:buSzPts val="2400"/>
              <a:buFont typeface="Arial" pitchFamily="34" charset="0"/>
              <a:buChar char="•"/>
            </a:pPr>
            <a:r>
              <a:rPr lang="en-IN" sz="2200" b="1" noProof="0" dirty="0" smtClean="0">
                <a:solidFill>
                  <a:schemeClr val="dk1"/>
                </a:solidFill>
                <a:latin typeface="Calibri"/>
                <a:ea typeface="Calibri"/>
                <a:cs typeface="Calibri"/>
                <a:sym typeface="Calibri"/>
              </a:rPr>
              <a:t>VGG16 </a:t>
            </a:r>
            <a:r>
              <a:rPr lang="en-IN" sz="2200" b="1" dirty="0" smtClean="0">
                <a:solidFill>
                  <a:schemeClr val="dk1"/>
                </a:solidFill>
                <a:latin typeface="Calibri"/>
                <a:ea typeface="Calibri"/>
                <a:cs typeface="Calibri"/>
                <a:sym typeface="Calibri"/>
              </a:rPr>
              <a:t>: </a:t>
            </a:r>
            <a:r>
              <a:rPr lang="en-IN" sz="2200" dirty="0" smtClean="0">
                <a:solidFill>
                  <a:schemeClr val="dk1"/>
                </a:solidFill>
                <a:latin typeface="Calibri"/>
                <a:ea typeface="Calibri"/>
                <a:cs typeface="Calibri"/>
                <a:sym typeface="Calibri"/>
              </a:rPr>
              <a:t>VGG-16 is a </a:t>
            </a:r>
            <a:r>
              <a:rPr lang="en-IN" sz="2200" dirty="0" smtClean="0">
                <a:solidFill>
                  <a:schemeClr val="dk1"/>
                </a:solidFill>
                <a:latin typeface="Calibri"/>
                <a:ea typeface="Calibri"/>
                <a:cs typeface="Calibri"/>
                <a:sym typeface="Calibri"/>
              </a:rPr>
              <a:t>convolutional</a:t>
            </a:r>
            <a:r>
              <a:rPr lang="en-IN" sz="2200" dirty="0" smtClean="0">
                <a:solidFill>
                  <a:schemeClr val="dk1"/>
                </a:solidFill>
                <a:latin typeface="Calibri"/>
                <a:ea typeface="Calibri"/>
                <a:cs typeface="Calibri"/>
                <a:sym typeface="Calibri"/>
              </a:rPr>
              <a:t> neural network that is 16 layers </a:t>
            </a:r>
            <a:r>
              <a:rPr lang="en-IN" sz="2200" dirty="0" smtClean="0">
                <a:solidFill>
                  <a:schemeClr val="dk1"/>
                </a:solidFill>
                <a:latin typeface="Calibri"/>
                <a:ea typeface="Calibri"/>
                <a:cs typeface="Calibri"/>
                <a:sym typeface="Calibri"/>
              </a:rPr>
              <a:t>deep. We kept all pre-trained layers frozen and added two FC layers of size 4096 after 100 epochs of training with the Adam optimizer, we achieved an accuracy of 67.30% on the test set on 29</a:t>
            </a:r>
            <a:r>
              <a:rPr lang="en-IN" sz="2200" baseline="30000" dirty="0" smtClean="0">
                <a:solidFill>
                  <a:schemeClr val="dk1"/>
                </a:solidFill>
                <a:latin typeface="Calibri"/>
                <a:ea typeface="Calibri"/>
                <a:cs typeface="Calibri"/>
                <a:sym typeface="Calibri"/>
              </a:rPr>
              <a:t>th</a:t>
            </a:r>
            <a:r>
              <a:rPr lang="en-IN" sz="2200" dirty="0" smtClean="0">
                <a:solidFill>
                  <a:schemeClr val="dk1"/>
                </a:solidFill>
                <a:latin typeface="Calibri"/>
                <a:ea typeface="Calibri"/>
                <a:cs typeface="Calibri"/>
                <a:sym typeface="Calibri"/>
              </a:rPr>
              <a:t> epoch and our model early stopped training after 34 epochs. </a:t>
            </a:r>
            <a:endParaRPr kumimoji="0" lang="en-IN" sz="2200" i="0" u="none" strike="noStrike" kern="0" cap="none" spc="0" normalizeH="0" baseline="0" noProof="0" dirty="0" smtClean="0">
              <a:ln>
                <a:noFill/>
              </a:ln>
              <a:solidFill>
                <a:schemeClr val="dk1"/>
              </a:solidFill>
              <a:effectLst/>
              <a:uLnTx/>
              <a:uFillTx/>
              <a:latin typeface="Calibri"/>
              <a:ea typeface="Calibri"/>
              <a:cs typeface="Calibri"/>
              <a:sym typeface="Calibri"/>
            </a:endParaRPr>
          </a:p>
        </p:txBody>
      </p:sp>
      <p:pic>
        <p:nvPicPr>
          <p:cNvPr id="8" name="Picture 7" descr="download (6).png"/>
          <p:cNvPicPr>
            <a:picLocks noChangeAspect="1"/>
          </p:cNvPicPr>
          <p:nvPr/>
        </p:nvPicPr>
        <p:blipFill>
          <a:blip r:embed="rId4"/>
          <a:stretch>
            <a:fillRect/>
          </a:stretch>
        </p:blipFill>
        <p:spPr>
          <a:xfrm>
            <a:off x="191344" y="2636912"/>
            <a:ext cx="11737304" cy="1152127"/>
          </a:xfrm>
          <a:prstGeom prst="rect">
            <a:avLst/>
          </a:prstGeom>
        </p:spPr>
      </p:pic>
      <p:pic>
        <p:nvPicPr>
          <p:cNvPr id="9" name="Picture 8" descr="download (7).png"/>
          <p:cNvPicPr>
            <a:picLocks noChangeAspect="1"/>
          </p:cNvPicPr>
          <p:nvPr/>
        </p:nvPicPr>
        <p:blipFill>
          <a:blip r:embed="rId5"/>
          <a:stretch>
            <a:fillRect/>
          </a:stretch>
        </p:blipFill>
        <p:spPr>
          <a:xfrm>
            <a:off x="335360" y="4027121"/>
            <a:ext cx="11377264" cy="2498223"/>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pic>
        <p:nvPicPr>
          <p:cNvPr id="210" name="Google Shape;210;p29"/>
          <p:cNvPicPr preferRelativeResize="0"/>
          <p:nvPr/>
        </p:nvPicPr>
        <p:blipFill rotWithShape="1">
          <a:blip r:embed="rId3">
            <a:alphaModFix/>
          </a:blip>
          <a:srcRect/>
          <a:stretch/>
        </p:blipFill>
        <p:spPr>
          <a:xfrm>
            <a:off x="11268636" y="49529"/>
            <a:ext cx="685296" cy="631788"/>
          </a:xfrm>
          <a:prstGeom prst="rect">
            <a:avLst/>
          </a:prstGeom>
          <a:noFill/>
          <a:ln>
            <a:noFill/>
          </a:ln>
        </p:spPr>
      </p:pic>
      <p:sp>
        <p:nvSpPr>
          <p:cNvPr id="6" name="Google Shape;173;p24"/>
          <p:cNvSpPr txBox="1"/>
          <p:nvPr/>
        </p:nvSpPr>
        <p:spPr>
          <a:xfrm>
            <a:off x="1415480" y="188640"/>
            <a:ext cx="9144000" cy="68608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rgbClr val="2F5496"/>
              </a:buClr>
              <a:buSzPts val="3600"/>
              <a:buFont typeface="Arial Black"/>
              <a:buNone/>
            </a:pPr>
            <a:r>
              <a:rPr lang="en-IN" sz="4800" b="1" i="0" u="none" strike="noStrike" cap="none" dirty="0" smtClean="0">
                <a:solidFill>
                  <a:srgbClr val="C00000"/>
                </a:solidFill>
                <a:latin typeface="Montserrat"/>
                <a:ea typeface="Arial Black"/>
                <a:cs typeface="Arial Black"/>
                <a:sym typeface="Arial Black"/>
              </a:rPr>
              <a:t>Models</a:t>
            </a:r>
            <a:endParaRPr sz="4800" b="1" i="0" u="none" strike="noStrike" cap="none" dirty="0">
              <a:solidFill>
                <a:srgbClr val="C00000"/>
              </a:solidFill>
              <a:latin typeface="Montserrat"/>
              <a:ea typeface="Arial Black"/>
              <a:cs typeface="Arial Black"/>
              <a:sym typeface="Arial Black"/>
            </a:endParaRPr>
          </a:p>
        </p:txBody>
      </p:sp>
      <p:sp>
        <p:nvSpPr>
          <p:cNvPr id="7" name="Text Placeholder 7"/>
          <p:cNvSpPr txBox="1">
            <a:spLocks/>
          </p:cNvSpPr>
          <p:nvPr/>
        </p:nvSpPr>
        <p:spPr>
          <a:xfrm>
            <a:off x="838200" y="1052736"/>
            <a:ext cx="10515600" cy="5124227"/>
          </a:xfrm>
          <a:prstGeom prst="rect">
            <a:avLst/>
          </a:prstGeom>
          <a:noFill/>
          <a:ln>
            <a:noFill/>
          </a:ln>
        </p:spPr>
        <p:txBody>
          <a:bodyPr spcFirstLastPara="1" wrap="square" lIns="91425" tIns="45700" rIns="91425" bIns="45700" anchor="t" anchorCtr="0">
            <a:normAutofit/>
          </a:bodyPr>
          <a:lstStyle/>
          <a:p>
            <a:pPr marL="457200" indent="-406400">
              <a:lnSpc>
                <a:spcPct val="90000"/>
              </a:lnSpc>
              <a:spcBef>
                <a:spcPts val="1000"/>
              </a:spcBef>
              <a:buClr>
                <a:schemeClr val="dk1"/>
              </a:buClr>
              <a:buSzPts val="2400"/>
              <a:buFont typeface="Arial" pitchFamily="34" charset="0"/>
              <a:buChar char="•"/>
            </a:pPr>
            <a:r>
              <a:rPr lang="en-IN" sz="2200" b="1" noProof="0" dirty="0" smtClean="0">
                <a:solidFill>
                  <a:schemeClr val="dk1"/>
                </a:solidFill>
                <a:latin typeface="Calibri"/>
                <a:ea typeface="Calibri"/>
                <a:cs typeface="Calibri"/>
                <a:sym typeface="Calibri"/>
              </a:rPr>
              <a:t>VGG19 </a:t>
            </a:r>
            <a:r>
              <a:rPr lang="en-IN" sz="2200" b="1" dirty="0" smtClean="0">
                <a:solidFill>
                  <a:schemeClr val="dk1"/>
                </a:solidFill>
                <a:latin typeface="Calibri"/>
                <a:ea typeface="Calibri"/>
                <a:cs typeface="Calibri"/>
                <a:sym typeface="Calibri"/>
              </a:rPr>
              <a:t>: </a:t>
            </a:r>
            <a:r>
              <a:rPr lang="en-IN" sz="2200" dirty="0" smtClean="0">
                <a:solidFill>
                  <a:schemeClr val="dk1"/>
                </a:solidFill>
                <a:latin typeface="Calibri"/>
                <a:ea typeface="Calibri"/>
                <a:cs typeface="Calibri"/>
                <a:sym typeface="Calibri"/>
              </a:rPr>
              <a:t>VGG-19 </a:t>
            </a:r>
            <a:r>
              <a:rPr lang="en-IN" sz="2200" dirty="0" smtClean="0">
                <a:solidFill>
                  <a:schemeClr val="dk1"/>
                </a:solidFill>
                <a:latin typeface="Calibri"/>
                <a:ea typeface="Calibri"/>
                <a:cs typeface="Calibri"/>
                <a:sym typeface="Calibri"/>
              </a:rPr>
              <a:t>is a </a:t>
            </a:r>
            <a:r>
              <a:rPr lang="en-IN" sz="2200" dirty="0" smtClean="0">
                <a:solidFill>
                  <a:schemeClr val="dk1"/>
                </a:solidFill>
                <a:latin typeface="Calibri"/>
                <a:ea typeface="Calibri"/>
                <a:cs typeface="Calibri"/>
                <a:sym typeface="Calibri"/>
              </a:rPr>
              <a:t>convolutional</a:t>
            </a:r>
            <a:r>
              <a:rPr lang="en-IN" sz="2200" dirty="0" smtClean="0">
                <a:solidFill>
                  <a:schemeClr val="dk1"/>
                </a:solidFill>
                <a:latin typeface="Calibri"/>
                <a:ea typeface="Calibri"/>
                <a:cs typeface="Calibri"/>
                <a:sym typeface="Calibri"/>
              </a:rPr>
              <a:t> neural network that is </a:t>
            </a:r>
            <a:r>
              <a:rPr lang="en-IN" sz="2200" dirty="0" smtClean="0">
                <a:solidFill>
                  <a:schemeClr val="dk1"/>
                </a:solidFill>
                <a:latin typeface="Calibri"/>
                <a:ea typeface="Calibri"/>
                <a:cs typeface="Calibri"/>
                <a:sym typeface="Calibri"/>
              </a:rPr>
              <a:t>19 </a:t>
            </a:r>
            <a:r>
              <a:rPr lang="en-IN" sz="2200" dirty="0" smtClean="0">
                <a:solidFill>
                  <a:schemeClr val="dk1"/>
                </a:solidFill>
                <a:latin typeface="Calibri"/>
                <a:ea typeface="Calibri"/>
                <a:cs typeface="Calibri"/>
                <a:sym typeface="Calibri"/>
              </a:rPr>
              <a:t>layers </a:t>
            </a:r>
            <a:r>
              <a:rPr lang="en-IN" sz="2200" dirty="0" smtClean="0">
                <a:solidFill>
                  <a:schemeClr val="dk1"/>
                </a:solidFill>
                <a:latin typeface="Calibri"/>
                <a:ea typeface="Calibri"/>
                <a:cs typeface="Calibri"/>
                <a:sym typeface="Calibri"/>
              </a:rPr>
              <a:t>deep </a:t>
            </a:r>
            <a:r>
              <a:rPr lang="en-IN" sz="2200" dirty="0" smtClean="0">
                <a:solidFill>
                  <a:schemeClr val="dk1"/>
                </a:solidFill>
                <a:latin typeface="Calibri"/>
                <a:ea typeface="Calibri"/>
                <a:cs typeface="Calibri"/>
                <a:sym typeface="Calibri"/>
              </a:rPr>
              <a:t>(16 convolution layers, 3 Fully connected layer, 5 </a:t>
            </a:r>
            <a:r>
              <a:rPr lang="en-IN" sz="2200" dirty="0" smtClean="0">
                <a:solidFill>
                  <a:schemeClr val="dk1"/>
                </a:solidFill>
                <a:latin typeface="Calibri"/>
                <a:ea typeface="Calibri"/>
                <a:cs typeface="Calibri"/>
                <a:sym typeface="Calibri"/>
              </a:rPr>
              <a:t>MaxPool</a:t>
            </a:r>
            <a:r>
              <a:rPr lang="en-IN" sz="2200" dirty="0" smtClean="0">
                <a:solidFill>
                  <a:schemeClr val="dk1"/>
                </a:solidFill>
                <a:latin typeface="Calibri"/>
                <a:ea typeface="Calibri"/>
                <a:cs typeface="Calibri"/>
                <a:sym typeface="Calibri"/>
              </a:rPr>
              <a:t> layers and 1 </a:t>
            </a:r>
            <a:r>
              <a:rPr lang="en-IN" sz="2200" dirty="0" smtClean="0">
                <a:solidFill>
                  <a:schemeClr val="dk1"/>
                </a:solidFill>
                <a:latin typeface="Calibri"/>
                <a:ea typeface="Calibri"/>
                <a:cs typeface="Calibri"/>
                <a:sym typeface="Calibri"/>
              </a:rPr>
              <a:t>SoftMax</a:t>
            </a:r>
            <a:r>
              <a:rPr lang="en-IN" sz="2200" dirty="0" smtClean="0">
                <a:solidFill>
                  <a:schemeClr val="dk1"/>
                </a:solidFill>
                <a:latin typeface="Calibri"/>
                <a:ea typeface="Calibri"/>
                <a:cs typeface="Calibri"/>
                <a:sym typeface="Calibri"/>
              </a:rPr>
              <a:t> layer). The concept of the VGG19 model (also VGGNet-19) is the same as the VGG16 except that it supports 19 layers</a:t>
            </a:r>
            <a:r>
              <a:rPr lang="en-IN" sz="2200" dirty="0" smtClean="0">
                <a:solidFill>
                  <a:schemeClr val="dk1"/>
                </a:solidFill>
                <a:latin typeface="Calibri"/>
                <a:ea typeface="Calibri"/>
                <a:cs typeface="Calibri"/>
                <a:sym typeface="Calibri"/>
              </a:rPr>
              <a:t>. We achieved 63.33% of accuracy on the test set on 39</a:t>
            </a:r>
            <a:r>
              <a:rPr lang="en-IN" sz="2200" baseline="30000" dirty="0" smtClean="0">
                <a:solidFill>
                  <a:schemeClr val="dk1"/>
                </a:solidFill>
                <a:latin typeface="Calibri"/>
                <a:ea typeface="Calibri"/>
                <a:cs typeface="Calibri"/>
                <a:sym typeface="Calibri"/>
              </a:rPr>
              <a:t>th</a:t>
            </a:r>
            <a:r>
              <a:rPr lang="en-IN" sz="2200" dirty="0" smtClean="0">
                <a:solidFill>
                  <a:schemeClr val="dk1"/>
                </a:solidFill>
                <a:latin typeface="Calibri"/>
                <a:ea typeface="Calibri"/>
                <a:cs typeface="Calibri"/>
                <a:sym typeface="Calibri"/>
              </a:rPr>
              <a:t> epoch with total of 42 epochs.</a:t>
            </a:r>
            <a:endParaRPr kumimoji="0" lang="en-IN" sz="2200" i="0" u="none" strike="noStrike" kern="0" cap="none" spc="0" normalizeH="0" baseline="0" noProof="0" dirty="0" smtClean="0">
              <a:ln>
                <a:noFill/>
              </a:ln>
              <a:solidFill>
                <a:schemeClr val="dk1"/>
              </a:solidFill>
              <a:effectLst/>
              <a:uLnTx/>
              <a:uFillTx/>
              <a:latin typeface="Calibri"/>
              <a:ea typeface="Calibri"/>
              <a:cs typeface="Calibri"/>
              <a:sym typeface="Calibri"/>
            </a:endParaRPr>
          </a:p>
        </p:txBody>
      </p:sp>
      <p:pic>
        <p:nvPicPr>
          <p:cNvPr id="8" name="Picture 7" descr="download (8).png"/>
          <p:cNvPicPr>
            <a:picLocks noChangeAspect="1"/>
          </p:cNvPicPr>
          <p:nvPr/>
        </p:nvPicPr>
        <p:blipFill>
          <a:blip r:embed="rId4"/>
          <a:stretch>
            <a:fillRect/>
          </a:stretch>
        </p:blipFill>
        <p:spPr>
          <a:xfrm>
            <a:off x="623392" y="2852935"/>
            <a:ext cx="10729192" cy="1152129"/>
          </a:xfrm>
          <a:prstGeom prst="rect">
            <a:avLst/>
          </a:prstGeom>
        </p:spPr>
      </p:pic>
      <p:pic>
        <p:nvPicPr>
          <p:cNvPr id="9" name="Picture 8" descr="download (9).png"/>
          <p:cNvPicPr>
            <a:picLocks noChangeAspect="1"/>
          </p:cNvPicPr>
          <p:nvPr/>
        </p:nvPicPr>
        <p:blipFill>
          <a:blip r:embed="rId5"/>
          <a:stretch>
            <a:fillRect/>
          </a:stretch>
        </p:blipFill>
        <p:spPr>
          <a:xfrm>
            <a:off x="767408" y="4077072"/>
            <a:ext cx="10153128" cy="2592288"/>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pic>
        <p:nvPicPr>
          <p:cNvPr id="218" name="Google Shape;218;p30"/>
          <p:cNvPicPr preferRelativeResize="0"/>
          <p:nvPr/>
        </p:nvPicPr>
        <p:blipFill rotWithShape="1">
          <a:blip r:embed="rId3">
            <a:alphaModFix/>
          </a:blip>
          <a:srcRect/>
          <a:stretch/>
        </p:blipFill>
        <p:spPr>
          <a:xfrm>
            <a:off x="11268636" y="49529"/>
            <a:ext cx="685296" cy="631788"/>
          </a:xfrm>
          <a:prstGeom prst="rect">
            <a:avLst/>
          </a:prstGeom>
          <a:noFill/>
          <a:ln>
            <a:noFill/>
          </a:ln>
        </p:spPr>
      </p:pic>
      <p:sp>
        <p:nvSpPr>
          <p:cNvPr id="6" name="Google Shape;173;p24"/>
          <p:cNvSpPr txBox="1"/>
          <p:nvPr/>
        </p:nvSpPr>
        <p:spPr>
          <a:xfrm>
            <a:off x="1415480" y="188640"/>
            <a:ext cx="9144000" cy="68608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rgbClr val="2F5496"/>
              </a:buClr>
              <a:buSzPts val="3600"/>
              <a:buFont typeface="Arial Black"/>
              <a:buNone/>
            </a:pPr>
            <a:r>
              <a:rPr lang="en-IN" sz="4800" b="1" i="0" u="none" strike="noStrike" cap="none" dirty="0" smtClean="0">
                <a:solidFill>
                  <a:srgbClr val="C00000"/>
                </a:solidFill>
                <a:latin typeface="Montserrat"/>
                <a:ea typeface="Arial Black"/>
                <a:cs typeface="Arial Black"/>
                <a:sym typeface="Arial Black"/>
              </a:rPr>
              <a:t>Models</a:t>
            </a:r>
            <a:endParaRPr sz="4800" b="1" i="0" u="none" strike="noStrike" cap="none" dirty="0">
              <a:solidFill>
                <a:srgbClr val="C00000"/>
              </a:solidFill>
              <a:latin typeface="Montserrat"/>
              <a:ea typeface="Arial Black"/>
              <a:cs typeface="Arial Black"/>
              <a:sym typeface="Arial Black"/>
            </a:endParaRPr>
          </a:p>
        </p:txBody>
      </p:sp>
      <p:sp>
        <p:nvSpPr>
          <p:cNvPr id="7" name="Text Placeholder 7"/>
          <p:cNvSpPr txBox="1">
            <a:spLocks/>
          </p:cNvSpPr>
          <p:nvPr/>
        </p:nvSpPr>
        <p:spPr>
          <a:xfrm>
            <a:off x="839416" y="908720"/>
            <a:ext cx="10515600" cy="5124227"/>
          </a:xfrm>
          <a:prstGeom prst="rect">
            <a:avLst/>
          </a:prstGeom>
          <a:noFill/>
          <a:ln>
            <a:noFill/>
          </a:ln>
        </p:spPr>
        <p:txBody>
          <a:bodyPr spcFirstLastPara="1" wrap="square" lIns="91425" tIns="45700" rIns="91425" bIns="45700" anchor="t" anchorCtr="0">
            <a:normAutofit/>
          </a:bodyPr>
          <a:lstStyle/>
          <a:p>
            <a:pPr marL="457200" indent="-406400">
              <a:lnSpc>
                <a:spcPct val="90000"/>
              </a:lnSpc>
              <a:spcBef>
                <a:spcPts val="1000"/>
              </a:spcBef>
              <a:buClr>
                <a:schemeClr val="dk1"/>
              </a:buClr>
              <a:buSzPts val="2400"/>
              <a:buFont typeface="Arial" pitchFamily="34" charset="0"/>
              <a:buChar char="•"/>
            </a:pPr>
            <a:r>
              <a:rPr lang="en-IN" sz="2200" b="1" noProof="0" dirty="0" smtClean="0">
                <a:solidFill>
                  <a:schemeClr val="dk1"/>
                </a:solidFill>
                <a:latin typeface="Calibri"/>
                <a:ea typeface="Calibri"/>
                <a:cs typeface="Calibri"/>
                <a:sym typeface="Calibri"/>
              </a:rPr>
              <a:t>Custom Model : </a:t>
            </a:r>
            <a:r>
              <a:rPr lang="en-IN" sz="2200" noProof="0" dirty="0" smtClean="0">
                <a:solidFill>
                  <a:schemeClr val="dk1"/>
                </a:solidFill>
                <a:latin typeface="Calibri"/>
                <a:ea typeface="Calibri"/>
                <a:cs typeface="Calibri"/>
                <a:sym typeface="Calibri"/>
              </a:rPr>
              <a:t>We implemented several predefined CNN architectures after some modifications and applying emotion recognition to these, we also experimented by defining a custom CNN architecture, which is shown in the picture it also yielded satisfactory results with 62% test accuracy.</a:t>
            </a:r>
            <a:endParaRPr kumimoji="0" lang="en-IN" sz="2200" i="0" u="none" strike="noStrike" kern="0" cap="none" spc="0" normalizeH="0" baseline="0" noProof="0" dirty="0" smtClean="0">
              <a:ln>
                <a:noFill/>
              </a:ln>
              <a:solidFill>
                <a:schemeClr val="dk1"/>
              </a:solidFill>
              <a:effectLst/>
              <a:uLnTx/>
              <a:uFillTx/>
              <a:latin typeface="Calibri"/>
              <a:ea typeface="Calibri"/>
              <a:cs typeface="Calibri"/>
              <a:sym typeface="Calibri"/>
            </a:endParaRPr>
          </a:p>
        </p:txBody>
      </p:sp>
      <p:pic>
        <p:nvPicPr>
          <p:cNvPr id="8" name="Picture 7" descr="download (10).png"/>
          <p:cNvPicPr>
            <a:picLocks noChangeAspect="1"/>
          </p:cNvPicPr>
          <p:nvPr/>
        </p:nvPicPr>
        <p:blipFill>
          <a:blip r:embed="rId4"/>
          <a:stretch>
            <a:fillRect/>
          </a:stretch>
        </p:blipFill>
        <p:spPr>
          <a:xfrm>
            <a:off x="191344" y="2564904"/>
            <a:ext cx="11737304" cy="1296144"/>
          </a:xfrm>
          <a:prstGeom prst="rect">
            <a:avLst/>
          </a:prstGeom>
        </p:spPr>
      </p:pic>
      <p:pic>
        <p:nvPicPr>
          <p:cNvPr id="9" name="Picture 8" descr="download (11).png"/>
          <p:cNvPicPr>
            <a:picLocks noChangeAspect="1"/>
          </p:cNvPicPr>
          <p:nvPr/>
        </p:nvPicPr>
        <p:blipFill>
          <a:blip r:embed="rId5"/>
          <a:stretch>
            <a:fillRect/>
          </a:stretch>
        </p:blipFill>
        <p:spPr>
          <a:xfrm>
            <a:off x="407368" y="4005064"/>
            <a:ext cx="11377264" cy="2592288"/>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pic>
        <p:nvPicPr>
          <p:cNvPr id="227" name="Google Shape;227;p31"/>
          <p:cNvPicPr preferRelativeResize="0"/>
          <p:nvPr/>
        </p:nvPicPr>
        <p:blipFill rotWithShape="1">
          <a:blip r:embed="rId3">
            <a:alphaModFix/>
          </a:blip>
          <a:srcRect/>
          <a:stretch/>
        </p:blipFill>
        <p:spPr>
          <a:xfrm>
            <a:off x="11268636" y="22635"/>
            <a:ext cx="685296" cy="631788"/>
          </a:xfrm>
          <a:prstGeom prst="rect">
            <a:avLst/>
          </a:prstGeom>
          <a:noFill/>
          <a:ln>
            <a:noFill/>
          </a:ln>
        </p:spPr>
      </p:pic>
      <p:sp>
        <p:nvSpPr>
          <p:cNvPr id="7" name="Google Shape;173;p24"/>
          <p:cNvSpPr txBox="1"/>
          <p:nvPr/>
        </p:nvSpPr>
        <p:spPr>
          <a:xfrm>
            <a:off x="1415480" y="188640"/>
            <a:ext cx="9144000" cy="68608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rgbClr val="2F5496"/>
              </a:buClr>
              <a:buSzPts val="3600"/>
              <a:buFont typeface="Arial Black"/>
              <a:buNone/>
            </a:pPr>
            <a:r>
              <a:rPr lang="en-IN" sz="4800" b="1" i="0" u="none" strike="noStrike" cap="none" dirty="0" smtClean="0">
                <a:solidFill>
                  <a:srgbClr val="C00000"/>
                </a:solidFill>
                <a:latin typeface="Montserrat"/>
                <a:ea typeface="Arial Black"/>
                <a:cs typeface="Arial Black"/>
                <a:sym typeface="Arial Black"/>
              </a:rPr>
              <a:t>Models</a:t>
            </a:r>
            <a:endParaRPr sz="4800" b="1" i="0" u="none" strike="noStrike" cap="none" dirty="0">
              <a:solidFill>
                <a:srgbClr val="C00000"/>
              </a:solidFill>
              <a:latin typeface="Montserrat"/>
              <a:ea typeface="Arial Black"/>
              <a:cs typeface="Arial Black"/>
              <a:sym typeface="Arial Black"/>
            </a:endParaRPr>
          </a:p>
        </p:txBody>
      </p:sp>
      <p:sp>
        <p:nvSpPr>
          <p:cNvPr id="8" name="Text Placeholder 7"/>
          <p:cNvSpPr txBox="1">
            <a:spLocks/>
          </p:cNvSpPr>
          <p:nvPr/>
        </p:nvSpPr>
        <p:spPr>
          <a:xfrm>
            <a:off x="839416" y="908720"/>
            <a:ext cx="10515600" cy="5124227"/>
          </a:xfrm>
          <a:prstGeom prst="rect">
            <a:avLst/>
          </a:prstGeom>
          <a:noFill/>
          <a:ln>
            <a:noFill/>
          </a:ln>
        </p:spPr>
        <p:txBody>
          <a:bodyPr spcFirstLastPara="1" wrap="square" lIns="91425" tIns="45700" rIns="91425" bIns="45700" anchor="t" anchorCtr="0">
            <a:normAutofit/>
          </a:bodyPr>
          <a:lstStyle/>
          <a:p>
            <a:pPr marL="457200" indent="-406400">
              <a:lnSpc>
                <a:spcPct val="90000"/>
              </a:lnSpc>
              <a:spcBef>
                <a:spcPts val="1000"/>
              </a:spcBef>
              <a:buClr>
                <a:schemeClr val="dk1"/>
              </a:buClr>
              <a:buSzPts val="2400"/>
              <a:buFont typeface="Arial" pitchFamily="34" charset="0"/>
              <a:buChar char="•"/>
            </a:pPr>
            <a:r>
              <a:rPr lang="en-IN" sz="2200" b="1" dirty="0" smtClean="0">
                <a:solidFill>
                  <a:schemeClr val="dk1"/>
                </a:solidFill>
                <a:latin typeface="Calibri"/>
                <a:ea typeface="Calibri"/>
                <a:cs typeface="Calibri"/>
                <a:sym typeface="Calibri"/>
              </a:rPr>
              <a:t>Basic Inception</a:t>
            </a:r>
            <a:r>
              <a:rPr lang="en-IN" sz="2200" b="1" noProof="0" dirty="0" smtClean="0">
                <a:solidFill>
                  <a:schemeClr val="dk1"/>
                </a:solidFill>
                <a:latin typeface="Calibri"/>
                <a:ea typeface="Calibri"/>
                <a:cs typeface="Calibri"/>
                <a:sym typeface="Calibri"/>
              </a:rPr>
              <a:t> Model : </a:t>
            </a:r>
            <a:r>
              <a:rPr lang="en-IN" sz="2200" dirty="0" smtClean="0">
                <a:solidFill>
                  <a:schemeClr val="dk1"/>
                </a:solidFill>
                <a:latin typeface="Calibri"/>
                <a:ea typeface="Calibri"/>
                <a:cs typeface="Calibri"/>
                <a:sym typeface="Calibri"/>
              </a:rPr>
              <a:t>An inception network is a deep neural network with an architectural design that consists of repeating components referred to as Inception modules. Inception Modules are used in </a:t>
            </a:r>
            <a:r>
              <a:rPr lang="en-IN" sz="2200" dirty="0" smtClean="0">
                <a:solidFill>
                  <a:schemeClr val="dk1"/>
                </a:solidFill>
                <a:latin typeface="Calibri"/>
                <a:ea typeface="Calibri"/>
                <a:cs typeface="Calibri"/>
                <a:sym typeface="Calibri"/>
              </a:rPr>
              <a:t>Convolutional</a:t>
            </a:r>
            <a:r>
              <a:rPr lang="en-IN" sz="2200" dirty="0" smtClean="0">
                <a:solidFill>
                  <a:schemeClr val="dk1"/>
                </a:solidFill>
                <a:latin typeface="Calibri"/>
                <a:ea typeface="Calibri"/>
                <a:cs typeface="Calibri"/>
                <a:sym typeface="Calibri"/>
              </a:rPr>
              <a:t> Neural Networks to allow for more efficient computation and deeper Networks through a dimensionality reduction with stacked 1×1 convolutions. The modules were designed to solve the problem of computational expense, as well as </a:t>
            </a:r>
            <a:r>
              <a:rPr lang="en-IN" sz="2200" dirty="0" smtClean="0">
                <a:solidFill>
                  <a:schemeClr val="dk1"/>
                </a:solidFill>
                <a:latin typeface="Calibri"/>
                <a:ea typeface="Calibri"/>
                <a:cs typeface="Calibri"/>
                <a:sym typeface="Calibri"/>
              </a:rPr>
              <a:t>overfitting</a:t>
            </a:r>
            <a:r>
              <a:rPr lang="en-IN" sz="2200" dirty="0" smtClean="0">
                <a:solidFill>
                  <a:schemeClr val="dk1"/>
                </a:solidFill>
                <a:latin typeface="Calibri"/>
                <a:ea typeface="Calibri"/>
                <a:cs typeface="Calibri"/>
                <a:sym typeface="Calibri"/>
              </a:rPr>
              <a:t>, among other </a:t>
            </a:r>
            <a:r>
              <a:rPr lang="en-IN" sz="2200" dirty="0" smtClean="0">
                <a:solidFill>
                  <a:schemeClr val="dk1"/>
                </a:solidFill>
                <a:latin typeface="Calibri"/>
                <a:ea typeface="Calibri"/>
                <a:cs typeface="Calibri"/>
                <a:sym typeface="Calibri"/>
              </a:rPr>
              <a:t>issues. Its giving test accuracy of 57%.</a:t>
            </a:r>
            <a:endParaRPr kumimoji="0" lang="en-IN" sz="2200" i="0" u="none" strike="noStrike" kern="0" cap="none" spc="0" normalizeH="0" baseline="0" noProof="0" dirty="0" smtClean="0">
              <a:ln>
                <a:noFill/>
              </a:ln>
              <a:solidFill>
                <a:schemeClr val="dk1"/>
              </a:solidFill>
              <a:effectLst/>
              <a:uLnTx/>
              <a:uFillTx/>
              <a:latin typeface="Calibri"/>
              <a:ea typeface="Calibri"/>
              <a:cs typeface="Calibri"/>
              <a:sym typeface="Calibri"/>
            </a:endParaRPr>
          </a:p>
        </p:txBody>
      </p:sp>
      <p:pic>
        <p:nvPicPr>
          <p:cNvPr id="11" name="Picture 10" descr="download (13).png"/>
          <p:cNvPicPr>
            <a:picLocks noChangeAspect="1"/>
          </p:cNvPicPr>
          <p:nvPr/>
        </p:nvPicPr>
        <p:blipFill>
          <a:blip r:embed="rId4"/>
          <a:stretch>
            <a:fillRect/>
          </a:stretch>
        </p:blipFill>
        <p:spPr>
          <a:xfrm>
            <a:off x="263352" y="3284984"/>
            <a:ext cx="11593288" cy="3290311"/>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ctrTitle"/>
          </p:nvPr>
        </p:nvSpPr>
        <p:spPr>
          <a:xfrm>
            <a:off x="1055440" y="188640"/>
            <a:ext cx="9144000" cy="62809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002060"/>
              </a:buClr>
              <a:buSzPts val="3600"/>
              <a:buFont typeface="Arial Black"/>
              <a:buNone/>
            </a:pPr>
            <a:r>
              <a:rPr lang="en-US" sz="3600" b="1" dirty="0">
                <a:solidFill>
                  <a:srgbClr val="C00000"/>
                </a:solidFill>
                <a:latin typeface="Montserrat"/>
                <a:ea typeface="Arial Black"/>
                <a:cs typeface="Arial Black"/>
                <a:sym typeface="Arial Black"/>
              </a:rPr>
              <a:t>INTRODUCTION</a:t>
            </a:r>
            <a:endParaRPr sz="3600" b="1" dirty="0">
              <a:solidFill>
                <a:srgbClr val="C00000"/>
              </a:solidFill>
              <a:latin typeface="Montserrat"/>
              <a:ea typeface="Arial Black"/>
              <a:cs typeface="Arial Black"/>
              <a:sym typeface="Arial Black"/>
            </a:endParaRPr>
          </a:p>
        </p:txBody>
      </p:sp>
      <p:sp>
        <p:nvSpPr>
          <p:cNvPr id="96" name="Google Shape;96;p14"/>
          <p:cNvSpPr txBox="1">
            <a:spLocks noGrp="1"/>
          </p:cNvSpPr>
          <p:nvPr>
            <p:ph type="subTitle" idx="1"/>
          </p:nvPr>
        </p:nvSpPr>
        <p:spPr>
          <a:xfrm>
            <a:off x="767408" y="908720"/>
            <a:ext cx="9944100" cy="5112568"/>
          </a:xfrm>
          <a:prstGeom prst="rect">
            <a:avLst/>
          </a:prstGeom>
          <a:noFill/>
          <a:ln>
            <a:noFill/>
          </a:ln>
        </p:spPr>
        <p:txBody>
          <a:bodyPr spcFirstLastPara="1" wrap="square" lIns="91425" tIns="45700" rIns="91425" bIns="45700" anchor="t" anchorCtr="0">
            <a:noAutofit/>
          </a:bodyPr>
          <a:lstStyle/>
          <a:p>
            <a:pPr algn="l">
              <a:lnSpc>
                <a:spcPct val="100000"/>
              </a:lnSpc>
            </a:pPr>
            <a:r>
              <a:rPr lang="en-IN" dirty="0" smtClean="0"/>
              <a:t>The Indian education landscape has been undergoing rapid changes for the past 10 years owing to the advancement of web-based learning services, specifically, eLearning </a:t>
            </a:r>
            <a:r>
              <a:rPr lang="en-IN" dirty="0" smtClean="0"/>
              <a:t>platforms.</a:t>
            </a:r>
          </a:p>
          <a:p>
            <a:pPr algn="l">
              <a:lnSpc>
                <a:spcPct val="100000"/>
              </a:lnSpc>
            </a:pPr>
            <a:r>
              <a:rPr lang="en-IN" dirty="0" smtClean="0"/>
              <a:t>Global </a:t>
            </a:r>
            <a:r>
              <a:rPr lang="en-IN" dirty="0" smtClean="0"/>
              <a:t>E-learning is estimated to witness an 8X over the next 5 years to reach USD 2B in 2021. India is expected to grow with a CAGR of 44% crossing the 10M users mark in 2021. Although the market is growing on a rapid scale, there are major challenges associated with digital learning when compared with brick and mortar classrooms. One of many challenges is how to ensure quality learning for students. Digital platforms might overpower physical classrooms in terms of content quality but when it comes to understanding whether students are able to grasp the content in a live class scenario is yet an open-end challenge</a:t>
            </a:r>
            <a:r>
              <a:rPr lang="en-IN" dirty="0" smtClean="0"/>
              <a:t>.</a:t>
            </a:r>
            <a:r>
              <a:rPr lang="en-IN" sz="2200" b="1" dirty="0" smtClean="0"/>
              <a:t/>
            </a:r>
            <a:br>
              <a:rPr lang="en-IN" sz="2200" b="1" dirty="0" smtClean="0"/>
            </a:br>
            <a:endParaRPr sz="2200" dirty="0"/>
          </a:p>
        </p:txBody>
      </p:sp>
      <p:pic>
        <p:nvPicPr>
          <p:cNvPr id="97" name="Google Shape;97;p14"/>
          <p:cNvPicPr preferRelativeResize="0"/>
          <p:nvPr/>
        </p:nvPicPr>
        <p:blipFill rotWithShape="1">
          <a:blip r:embed="rId3">
            <a:alphaModFix/>
          </a:blip>
          <a:srcRect/>
          <a:stretch/>
        </p:blipFill>
        <p:spPr>
          <a:xfrm>
            <a:off x="11268636" y="130212"/>
            <a:ext cx="685296" cy="631788"/>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Google Shape;234;p32"/>
          <p:cNvPicPr preferRelativeResize="0"/>
          <p:nvPr/>
        </p:nvPicPr>
        <p:blipFill rotWithShape="1">
          <a:blip r:embed="rId3">
            <a:alphaModFix/>
          </a:blip>
          <a:srcRect/>
          <a:stretch/>
        </p:blipFill>
        <p:spPr>
          <a:xfrm>
            <a:off x="11268636" y="22635"/>
            <a:ext cx="685296" cy="631788"/>
          </a:xfrm>
          <a:prstGeom prst="rect">
            <a:avLst/>
          </a:prstGeom>
          <a:noFill/>
          <a:ln>
            <a:noFill/>
          </a:ln>
        </p:spPr>
      </p:pic>
      <p:sp>
        <p:nvSpPr>
          <p:cNvPr id="6" name="Google Shape;173;p24"/>
          <p:cNvSpPr txBox="1"/>
          <p:nvPr/>
        </p:nvSpPr>
        <p:spPr>
          <a:xfrm>
            <a:off x="1415480" y="188640"/>
            <a:ext cx="9144000" cy="68608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rgbClr val="2F5496"/>
              </a:buClr>
              <a:buSzPts val="3600"/>
              <a:buFont typeface="Arial Black"/>
              <a:buNone/>
            </a:pPr>
            <a:r>
              <a:rPr lang="en-IN" sz="4800" b="1" i="0" u="none" strike="noStrike" cap="none" dirty="0" smtClean="0">
                <a:solidFill>
                  <a:srgbClr val="C00000"/>
                </a:solidFill>
                <a:latin typeface="Montserrat"/>
                <a:ea typeface="Arial Black"/>
                <a:cs typeface="Arial Black"/>
                <a:sym typeface="Arial Black"/>
              </a:rPr>
              <a:t>Models</a:t>
            </a:r>
            <a:endParaRPr sz="4800" b="1" i="0" u="none" strike="noStrike" cap="none" dirty="0">
              <a:solidFill>
                <a:srgbClr val="C00000"/>
              </a:solidFill>
              <a:latin typeface="Montserrat"/>
              <a:ea typeface="Arial Black"/>
              <a:cs typeface="Arial Black"/>
              <a:sym typeface="Arial Black"/>
            </a:endParaRPr>
          </a:p>
        </p:txBody>
      </p:sp>
      <p:sp>
        <p:nvSpPr>
          <p:cNvPr id="7" name="Text Placeholder 7"/>
          <p:cNvSpPr txBox="1">
            <a:spLocks/>
          </p:cNvSpPr>
          <p:nvPr/>
        </p:nvSpPr>
        <p:spPr>
          <a:xfrm>
            <a:off x="839416" y="908720"/>
            <a:ext cx="10515600" cy="5124227"/>
          </a:xfrm>
          <a:prstGeom prst="rect">
            <a:avLst/>
          </a:prstGeom>
          <a:noFill/>
          <a:ln>
            <a:noFill/>
          </a:ln>
        </p:spPr>
        <p:txBody>
          <a:bodyPr spcFirstLastPara="1" wrap="square" lIns="91425" tIns="45700" rIns="91425" bIns="45700" anchor="t" anchorCtr="0">
            <a:normAutofit/>
          </a:bodyPr>
          <a:lstStyle/>
          <a:p>
            <a:pPr marL="457200" indent="-406400">
              <a:lnSpc>
                <a:spcPct val="90000"/>
              </a:lnSpc>
              <a:spcBef>
                <a:spcPts val="1000"/>
              </a:spcBef>
              <a:buClr>
                <a:schemeClr val="dk1"/>
              </a:buClr>
              <a:buSzPts val="2400"/>
              <a:buFont typeface="Arial" pitchFamily="34" charset="0"/>
              <a:buChar char="•"/>
            </a:pPr>
            <a:r>
              <a:rPr lang="en-IN" sz="2200" b="1" noProof="0" dirty="0" smtClean="0">
                <a:solidFill>
                  <a:schemeClr val="dk1"/>
                </a:solidFill>
                <a:latin typeface="Calibri"/>
                <a:ea typeface="Calibri"/>
                <a:cs typeface="Calibri"/>
                <a:sym typeface="Calibri"/>
              </a:rPr>
              <a:t>ResNet</a:t>
            </a:r>
            <a:r>
              <a:rPr lang="en-IN" sz="2200" b="1" noProof="0" dirty="0" smtClean="0">
                <a:solidFill>
                  <a:schemeClr val="dk1"/>
                </a:solidFill>
                <a:latin typeface="Calibri"/>
                <a:ea typeface="Calibri"/>
                <a:cs typeface="Calibri"/>
                <a:sym typeface="Calibri"/>
              </a:rPr>
              <a:t> : </a:t>
            </a:r>
            <a:r>
              <a:rPr lang="en-IN" sz="2200" dirty="0" smtClean="0">
                <a:solidFill>
                  <a:schemeClr val="dk1"/>
                </a:solidFill>
                <a:latin typeface="Calibri"/>
                <a:ea typeface="Calibri"/>
                <a:cs typeface="Calibri"/>
                <a:sym typeface="Calibri"/>
              </a:rPr>
              <a:t>ResNet</a:t>
            </a:r>
            <a:r>
              <a:rPr lang="en-IN" sz="2200" dirty="0" smtClean="0">
                <a:solidFill>
                  <a:schemeClr val="dk1"/>
                </a:solidFill>
                <a:latin typeface="Calibri"/>
                <a:ea typeface="Calibri"/>
                <a:cs typeface="Calibri"/>
                <a:sym typeface="Calibri"/>
              </a:rPr>
              <a:t>, short for Residual Networks is a classic neural network used as a backbone for many computer vision tasks. These skip connections technique in </a:t>
            </a:r>
            <a:r>
              <a:rPr lang="en-IN" sz="2200" dirty="0" err="1" smtClean="0">
                <a:solidFill>
                  <a:schemeClr val="dk1"/>
                </a:solidFill>
                <a:latin typeface="Calibri"/>
                <a:ea typeface="Calibri"/>
                <a:cs typeface="Calibri"/>
                <a:sym typeface="Calibri"/>
              </a:rPr>
              <a:t>ResNet</a:t>
            </a:r>
            <a:r>
              <a:rPr lang="en-IN" sz="2200" dirty="0" smtClean="0">
                <a:solidFill>
                  <a:schemeClr val="dk1"/>
                </a:solidFill>
                <a:latin typeface="Calibri"/>
                <a:ea typeface="Calibri"/>
                <a:cs typeface="Calibri"/>
                <a:sym typeface="Calibri"/>
              </a:rPr>
              <a:t> solves the problem of vanishing gradient in deep CNNs by allowing alternate shortcut path for the gradient to flow through Networks with large number (even thousands) of layers can be trained easily without increasing the training error </a:t>
            </a:r>
            <a:r>
              <a:rPr lang="en-IN" sz="2200" dirty="0" smtClean="0">
                <a:solidFill>
                  <a:schemeClr val="dk1"/>
                </a:solidFill>
                <a:latin typeface="Calibri"/>
                <a:ea typeface="Calibri"/>
                <a:cs typeface="Calibri"/>
                <a:sym typeface="Calibri"/>
              </a:rPr>
              <a:t>percentage. Its giving test accuracy of 64%.</a:t>
            </a:r>
            <a:endParaRPr kumimoji="0" lang="en-IN" sz="2200" i="0" u="none" strike="noStrike" kern="0" cap="none" spc="0" normalizeH="0" baseline="0" noProof="0" dirty="0" smtClean="0">
              <a:ln>
                <a:noFill/>
              </a:ln>
              <a:solidFill>
                <a:schemeClr val="dk1"/>
              </a:solidFill>
              <a:effectLst/>
              <a:uLnTx/>
              <a:uFillTx/>
              <a:latin typeface="Calibri"/>
              <a:ea typeface="Calibri"/>
              <a:cs typeface="Calibri"/>
              <a:sym typeface="Calibri"/>
            </a:endParaRPr>
          </a:p>
        </p:txBody>
      </p:sp>
      <p:pic>
        <p:nvPicPr>
          <p:cNvPr id="8" name="Picture 7" descr="download (14).png"/>
          <p:cNvPicPr>
            <a:picLocks noChangeAspect="1"/>
          </p:cNvPicPr>
          <p:nvPr/>
        </p:nvPicPr>
        <p:blipFill>
          <a:blip r:embed="rId4"/>
          <a:stretch>
            <a:fillRect/>
          </a:stretch>
        </p:blipFill>
        <p:spPr>
          <a:xfrm>
            <a:off x="407368" y="3212976"/>
            <a:ext cx="11377264" cy="3472999"/>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pic>
        <p:nvPicPr>
          <p:cNvPr id="243" name="Google Shape;243;p33"/>
          <p:cNvPicPr preferRelativeResize="0"/>
          <p:nvPr/>
        </p:nvPicPr>
        <p:blipFill rotWithShape="1">
          <a:blip r:embed="rId3">
            <a:alphaModFix/>
          </a:blip>
          <a:srcRect/>
          <a:stretch/>
        </p:blipFill>
        <p:spPr>
          <a:xfrm>
            <a:off x="11268636" y="22635"/>
            <a:ext cx="685296" cy="631788"/>
          </a:xfrm>
          <a:prstGeom prst="rect">
            <a:avLst/>
          </a:prstGeom>
          <a:noFill/>
          <a:ln>
            <a:noFill/>
          </a:ln>
        </p:spPr>
      </p:pic>
      <p:sp>
        <p:nvSpPr>
          <p:cNvPr id="6" name="Google Shape;173;p24"/>
          <p:cNvSpPr txBox="1"/>
          <p:nvPr/>
        </p:nvSpPr>
        <p:spPr>
          <a:xfrm>
            <a:off x="1415480" y="188640"/>
            <a:ext cx="9144000" cy="68608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rgbClr val="2F5496"/>
              </a:buClr>
              <a:buSzPts val="3600"/>
              <a:buFont typeface="Arial Black"/>
              <a:buNone/>
            </a:pPr>
            <a:r>
              <a:rPr lang="en-IN" sz="4800" b="1" i="0" u="none" strike="noStrike" cap="none" dirty="0" smtClean="0">
                <a:solidFill>
                  <a:srgbClr val="C00000"/>
                </a:solidFill>
                <a:latin typeface="Montserrat"/>
                <a:ea typeface="Arial Black"/>
                <a:cs typeface="Arial Black"/>
                <a:sym typeface="Arial Black"/>
              </a:rPr>
              <a:t>Result</a:t>
            </a:r>
            <a:endParaRPr sz="4800" b="1" i="0" u="none" strike="noStrike" cap="none" dirty="0">
              <a:solidFill>
                <a:srgbClr val="C00000"/>
              </a:solidFill>
              <a:latin typeface="Montserrat"/>
              <a:ea typeface="Arial Black"/>
              <a:cs typeface="Arial Black"/>
              <a:sym typeface="Arial Black"/>
            </a:endParaRPr>
          </a:p>
        </p:txBody>
      </p:sp>
      <p:graphicFrame>
        <p:nvGraphicFramePr>
          <p:cNvPr id="7" name="Table 6"/>
          <p:cNvGraphicFramePr>
            <a:graphicFrameLocks noGrp="1"/>
          </p:cNvGraphicFramePr>
          <p:nvPr/>
        </p:nvGraphicFramePr>
        <p:xfrm>
          <a:off x="1343472" y="1052736"/>
          <a:ext cx="9721080" cy="5505300"/>
        </p:xfrm>
        <a:graphic>
          <a:graphicData uri="http://schemas.openxmlformats.org/drawingml/2006/table">
            <a:tbl>
              <a:tblPr firstRow="1" bandRow="1">
                <a:tableStyleId>{DBBC7CA9-4E99-4539-9BD0-BEA0D722A1CB}</a:tableStyleId>
              </a:tblPr>
              <a:tblGrid>
                <a:gridCol w="3216357"/>
                <a:gridCol w="3216357"/>
                <a:gridCol w="3288366"/>
              </a:tblGrid>
              <a:tr h="635228">
                <a:tc>
                  <a:txBody>
                    <a:bodyPr/>
                    <a:lstStyle/>
                    <a:p>
                      <a:pPr algn="ctr"/>
                      <a:r>
                        <a:rPr lang="en-IN" sz="3200" dirty="0" smtClean="0"/>
                        <a:t>Model</a:t>
                      </a:r>
                      <a:endParaRPr lang="en-IN" sz="3200" dirty="0"/>
                    </a:p>
                  </a:txBody>
                  <a:tcPr/>
                </a:tc>
                <a:tc>
                  <a:txBody>
                    <a:bodyPr/>
                    <a:lstStyle/>
                    <a:p>
                      <a:pPr algn="ctr"/>
                      <a:r>
                        <a:rPr lang="en-IN" sz="3200" dirty="0" smtClean="0"/>
                        <a:t>Training accuracy</a:t>
                      </a:r>
                      <a:endParaRPr lang="en-IN" sz="3200" dirty="0"/>
                    </a:p>
                  </a:txBody>
                  <a:tcPr/>
                </a:tc>
                <a:tc>
                  <a:txBody>
                    <a:bodyPr/>
                    <a:lstStyle/>
                    <a:p>
                      <a:pPr algn="ctr"/>
                      <a:r>
                        <a:rPr lang="en-IN" sz="2800" dirty="0" smtClean="0"/>
                        <a:t>Validation accuracy</a:t>
                      </a:r>
                      <a:endParaRPr lang="en-IN" sz="2800" dirty="0"/>
                    </a:p>
                  </a:txBody>
                  <a:tcPr/>
                </a:tc>
              </a:tr>
              <a:tr h="608759">
                <a:tc>
                  <a:txBody>
                    <a:bodyPr/>
                    <a:lstStyle/>
                    <a:p>
                      <a:pPr algn="ctr"/>
                      <a:r>
                        <a:rPr lang="en-IN" sz="2800" dirty="0" err="1" smtClean="0"/>
                        <a:t>LeNet</a:t>
                      </a:r>
                      <a:endParaRPr lang="en-IN" sz="2800" dirty="0"/>
                    </a:p>
                  </a:txBody>
                  <a:tcPr/>
                </a:tc>
                <a:tc>
                  <a:txBody>
                    <a:bodyPr/>
                    <a:lstStyle/>
                    <a:p>
                      <a:pPr algn="ctr"/>
                      <a:r>
                        <a:rPr lang="en-IN" sz="2800" dirty="0" smtClean="0"/>
                        <a:t>44 %</a:t>
                      </a:r>
                      <a:endParaRPr lang="en-IN" sz="2800" dirty="0"/>
                    </a:p>
                  </a:txBody>
                  <a:tcPr/>
                </a:tc>
                <a:tc>
                  <a:txBody>
                    <a:bodyPr/>
                    <a:lstStyle/>
                    <a:p>
                      <a:pPr algn="ctr"/>
                      <a:r>
                        <a:rPr lang="en-IN" sz="2800" dirty="0" smtClean="0"/>
                        <a:t>48 %</a:t>
                      </a:r>
                      <a:endParaRPr lang="en-IN" sz="2800" dirty="0"/>
                    </a:p>
                  </a:txBody>
                  <a:tcPr/>
                </a:tc>
              </a:tr>
              <a:tr h="608759">
                <a:tc>
                  <a:txBody>
                    <a:bodyPr/>
                    <a:lstStyle/>
                    <a:p>
                      <a:pPr algn="ctr"/>
                      <a:r>
                        <a:rPr lang="en-IN" sz="2800" dirty="0" err="1" smtClean="0"/>
                        <a:t>AlexNet</a:t>
                      </a:r>
                      <a:endParaRPr lang="en-IN" sz="2800" dirty="0"/>
                    </a:p>
                  </a:txBody>
                  <a:tcPr/>
                </a:tc>
                <a:tc>
                  <a:txBody>
                    <a:bodyPr/>
                    <a:lstStyle/>
                    <a:p>
                      <a:pPr algn="ctr"/>
                      <a:r>
                        <a:rPr lang="en-IN" sz="2800" dirty="0" smtClean="0"/>
                        <a:t>69 %</a:t>
                      </a:r>
                      <a:endParaRPr lang="en-IN" sz="2800" dirty="0"/>
                    </a:p>
                  </a:txBody>
                  <a:tcPr/>
                </a:tc>
                <a:tc>
                  <a:txBody>
                    <a:bodyPr/>
                    <a:lstStyle/>
                    <a:p>
                      <a:pPr algn="ctr"/>
                      <a:r>
                        <a:rPr lang="en-IN" sz="2800" dirty="0" smtClean="0"/>
                        <a:t>65 %</a:t>
                      </a:r>
                      <a:endParaRPr lang="en-IN" sz="2800" dirty="0"/>
                    </a:p>
                  </a:txBody>
                  <a:tcPr/>
                </a:tc>
              </a:tr>
              <a:tr h="608759">
                <a:tc>
                  <a:txBody>
                    <a:bodyPr/>
                    <a:lstStyle/>
                    <a:p>
                      <a:pPr algn="ctr"/>
                      <a:r>
                        <a:rPr lang="en-IN" sz="2800" dirty="0" err="1" smtClean="0"/>
                        <a:t>MobileNet</a:t>
                      </a:r>
                      <a:endParaRPr lang="en-IN" sz="2800" dirty="0"/>
                    </a:p>
                  </a:txBody>
                  <a:tcPr/>
                </a:tc>
                <a:tc>
                  <a:txBody>
                    <a:bodyPr/>
                    <a:lstStyle/>
                    <a:p>
                      <a:pPr algn="ctr"/>
                      <a:r>
                        <a:rPr lang="en-IN" sz="2800" dirty="0" smtClean="0"/>
                        <a:t>65 %</a:t>
                      </a:r>
                      <a:endParaRPr lang="en-IN" sz="2800" dirty="0"/>
                    </a:p>
                  </a:txBody>
                  <a:tcPr/>
                </a:tc>
                <a:tc>
                  <a:txBody>
                    <a:bodyPr/>
                    <a:lstStyle/>
                    <a:p>
                      <a:pPr algn="ctr"/>
                      <a:r>
                        <a:rPr lang="en-IN" sz="2800" dirty="0" smtClean="0"/>
                        <a:t>60 %</a:t>
                      </a:r>
                      <a:endParaRPr lang="en-IN" sz="2800" dirty="0"/>
                    </a:p>
                  </a:txBody>
                  <a:tcPr/>
                </a:tc>
              </a:tr>
              <a:tr h="608759">
                <a:tc>
                  <a:txBody>
                    <a:bodyPr/>
                    <a:lstStyle/>
                    <a:p>
                      <a:pPr algn="ctr"/>
                      <a:r>
                        <a:rPr lang="en-IN" sz="2800" dirty="0" smtClean="0"/>
                        <a:t>VGG-16</a:t>
                      </a:r>
                      <a:endParaRPr lang="en-IN" sz="2800" dirty="0"/>
                    </a:p>
                  </a:txBody>
                  <a:tcPr/>
                </a:tc>
                <a:tc>
                  <a:txBody>
                    <a:bodyPr/>
                    <a:lstStyle/>
                    <a:p>
                      <a:pPr algn="ctr"/>
                      <a:r>
                        <a:rPr lang="en-IN" sz="2800" dirty="0" smtClean="0"/>
                        <a:t>72 %</a:t>
                      </a:r>
                      <a:endParaRPr lang="en-IN" sz="2800" dirty="0"/>
                    </a:p>
                  </a:txBody>
                  <a:tcPr/>
                </a:tc>
                <a:tc>
                  <a:txBody>
                    <a:bodyPr/>
                    <a:lstStyle/>
                    <a:p>
                      <a:pPr algn="ctr"/>
                      <a:r>
                        <a:rPr lang="en-IN" sz="2800" dirty="0" smtClean="0"/>
                        <a:t>67 %</a:t>
                      </a:r>
                      <a:endParaRPr lang="en-IN" sz="2800" dirty="0"/>
                    </a:p>
                  </a:txBody>
                  <a:tcPr/>
                </a:tc>
              </a:tr>
              <a:tr h="608759">
                <a:tc>
                  <a:txBody>
                    <a:bodyPr/>
                    <a:lstStyle/>
                    <a:p>
                      <a:pPr algn="ctr"/>
                      <a:r>
                        <a:rPr lang="en-IN" sz="2800" dirty="0" smtClean="0"/>
                        <a:t>VGG-19</a:t>
                      </a:r>
                      <a:endParaRPr lang="en-IN" sz="2800" dirty="0"/>
                    </a:p>
                  </a:txBody>
                  <a:tcPr/>
                </a:tc>
                <a:tc>
                  <a:txBody>
                    <a:bodyPr/>
                    <a:lstStyle/>
                    <a:p>
                      <a:pPr algn="ctr"/>
                      <a:r>
                        <a:rPr lang="en-IN" sz="2800" dirty="0" smtClean="0"/>
                        <a:t>69 %</a:t>
                      </a:r>
                      <a:endParaRPr lang="en-IN" sz="2800" dirty="0"/>
                    </a:p>
                  </a:txBody>
                  <a:tcPr/>
                </a:tc>
                <a:tc>
                  <a:txBody>
                    <a:bodyPr/>
                    <a:lstStyle/>
                    <a:p>
                      <a:pPr algn="ctr"/>
                      <a:r>
                        <a:rPr lang="en-IN" sz="2800" dirty="0" smtClean="0"/>
                        <a:t>66 %</a:t>
                      </a:r>
                      <a:endParaRPr lang="en-IN" sz="2800" dirty="0"/>
                    </a:p>
                  </a:txBody>
                  <a:tcPr/>
                </a:tc>
              </a:tr>
              <a:tr h="608759">
                <a:tc>
                  <a:txBody>
                    <a:bodyPr/>
                    <a:lstStyle/>
                    <a:p>
                      <a:pPr algn="ctr"/>
                      <a:r>
                        <a:rPr lang="en-IN" sz="2800" dirty="0" smtClean="0"/>
                        <a:t>Custom</a:t>
                      </a:r>
                      <a:endParaRPr lang="en-IN" sz="2800" dirty="0"/>
                    </a:p>
                  </a:txBody>
                  <a:tcPr/>
                </a:tc>
                <a:tc>
                  <a:txBody>
                    <a:bodyPr/>
                    <a:lstStyle/>
                    <a:p>
                      <a:pPr algn="ctr"/>
                      <a:r>
                        <a:rPr lang="en-IN" sz="2800" dirty="0" smtClean="0"/>
                        <a:t>60 %</a:t>
                      </a:r>
                      <a:endParaRPr lang="en-IN" sz="2800" dirty="0"/>
                    </a:p>
                  </a:txBody>
                  <a:tcPr/>
                </a:tc>
                <a:tc>
                  <a:txBody>
                    <a:bodyPr/>
                    <a:lstStyle/>
                    <a:p>
                      <a:pPr algn="ctr"/>
                      <a:r>
                        <a:rPr lang="en-IN" sz="2800" dirty="0" smtClean="0"/>
                        <a:t>62 %</a:t>
                      </a:r>
                      <a:endParaRPr lang="en-IN" sz="2800" dirty="0"/>
                    </a:p>
                  </a:txBody>
                  <a:tcPr/>
                </a:tc>
              </a:tr>
              <a:tr h="608759">
                <a:tc>
                  <a:txBody>
                    <a:bodyPr/>
                    <a:lstStyle/>
                    <a:p>
                      <a:pPr algn="ctr"/>
                      <a:r>
                        <a:rPr lang="en-IN" sz="2800" dirty="0" smtClean="0"/>
                        <a:t>Inception</a:t>
                      </a:r>
                      <a:endParaRPr lang="en-IN" sz="2800" dirty="0"/>
                    </a:p>
                  </a:txBody>
                  <a:tcPr/>
                </a:tc>
                <a:tc>
                  <a:txBody>
                    <a:bodyPr/>
                    <a:lstStyle/>
                    <a:p>
                      <a:pPr algn="ctr"/>
                      <a:r>
                        <a:rPr lang="en-IN" sz="2800" dirty="0" smtClean="0"/>
                        <a:t>57 %</a:t>
                      </a:r>
                      <a:endParaRPr lang="en-IN" sz="2800" dirty="0"/>
                    </a:p>
                  </a:txBody>
                  <a:tcPr/>
                </a:tc>
                <a:tc>
                  <a:txBody>
                    <a:bodyPr/>
                    <a:lstStyle/>
                    <a:p>
                      <a:pPr algn="ctr"/>
                      <a:r>
                        <a:rPr lang="en-IN" sz="2800" dirty="0" smtClean="0"/>
                        <a:t>56 %</a:t>
                      </a:r>
                      <a:endParaRPr lang="en-IN" sz="2800" dirty="0"/>
                    </a:p>
                  </a:txBody>
                  <a:tcPr/>
                </a:tc>
              </a:tr>
              <a:tr h="608759">
                <a:tc>
                  <a:txBody>
                    <a:bodyPr/>
                    <a:lstStyle/>
                    <a:p>
                      <a:pPr algn="ctr"/>
                      <a:r>
                        <a:rPr lang="en-IN" sz="2800" dirty="0" err="1" smtClean="0"/>
                        <a:t>ResNet</a:t>
                      </a:r>
                      <a:endParaRPr lang="en-IN" sz="2800" dirty="0"/>
                    </a:p>
                  </a:txBody>
                  <a:tcPr/>
                </a:tc>
                <a:tc>
                  <a:txBody>
                    <a:bodyPr/>
                    <a:lstStyle/>
                    <a:p>
                      <a:pPr algn="ctr"/>
                      <a:r>
                        <a:rPr lang="en-IN" sz="2800" dirty="0" smtClean="0"/>
                        <a:t>73 %</a:t>
                      </a:r>
                      <a:endParaRPr lang="en-IN" sz="2800" dirty="0"/>
                    </a:p>
                  </a:txBody>
                  <a:tcPr/>
                </a:tc>
                <a:tc>
                  <a:txBody>
                    <a:bodyPr/>
                    <a:lstStyle/>
                    <a:p>
                      <a:pPr algn="ctr"/>
                      <a:r>
                        <a:rPr lang="en-IN" sz="2800" dirty="0" smtClean="0"/>
                        <a:t>64 %</a:t>
                      </a:r>
                      <a:endParaRPr lang="en-IN" sz="2800" dirty="0"/>
                    </a:p>
                  </a:txBody>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pic>
        <p:nvPicPr>
          <p:cNvPr id="251" name="Google Shape;251;p34"/>
          <p:cNvPicPr preferRelativeResize="0"/>
          <p:nvPr/>
        </p:nvPicPr>
        <p:blipFill rotWithShape="1">
          <a:blip r:embed="rId3">
            <a:alphaModFix/>
          </a:blip>
          <a:srcRect/>
          <a:stretch/>
        </p:blipFill>
        <p:spPr>
          <a:xfrm>
            <a:off x="11268636" y="22635"/>
            <a:ext cx="685296" cy="631788"/>
          </a:xfrm>
          <a:prstGeom prst="rect">
            <a:avLst/>
          </a:prstGeom>
          <a:noFill/>
          <a:ln>
            <a:noFill/>
          </a:ln>
        </p:spPr>
      </p:pic>
      <p:sp>
        <p:nvSpPr>
          <p:cNvPr id="6" name="Google Shape;173;p24"/>
          <p:cNvSpPr txBox="1"/>
          <p:nvPr/>
        </p:nvSpPr>
        <p:spPr>
          <a:xfrm>
            <a:off x="1415480" y="188640"/>
            <a:ext cx="9144000" cy="68608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rgbClr val="2F5496"/>
              </a:buClr>
              <a:buSzPts val="3600"/>
              <a:buFont typeface="Arial Black"/>
              <a:buNone/>
            </a:pPr>
            <a:r>
              <a:rPr lang="en-IN" sz="4800" b="1" dirty="0" smtClean="0">
                <a:solidFill>
                  <a:srgbClr val="C00000"/>
                </a:solidFill>
                <a:latin typeface="Montserrat"/>
                <a:ea typeface="Arial Black"/>
                <a:cs typeface="Arial Black"/>
                <a:sym typeface="Arial Black"/>
              </a:rPr>
              <a:t>Web App Using </a:t>
            </a:r>
            <a:endParaRPr sz="4800" b="1" i="0" u="none" strike="noStrike" cap="none" dirty="0">
              <a:solidFill>
                <a:srgbClr val="C00000"/>
              </a:solidFill>
              <a:latin typeface="Montserrat"/>
              <a:ea typeface="Arial Black"/>
              <a:cs typeface="Arial Black"/>
              <a:sym typeface="Arial Black"/>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pic>
        <p:nvPicPr>
          <p:cNvPr id="258" name="Google Shape;258;p35"/>
          <p:cNvPicPr preferRelativeResize="0"/>
          <p:nvPr/>
        </p:nvPicPr>
        <p:blipFill rotWithShape="1">
          <a:blip r:embed="rId3">
            <a:alphaModFix/>
          </a:blip>
          <a:srcRect/>
          <a:stretch/>
        </p:blipFill>
        <p:spPr>
          <a:xfrm>
            <a:off x="11268636" y="22635"/>
            <a:ext cx="685296" cy="631788"/>
          </a:xfrm>
          <a:prstGeom prst="rect">
            <a:avLst/>
          </a:prstGeom>
          <a:noFill/>
          <a:ln>
            <a:noFill/>
          </a:ln>
        </p:spPr>
      </p:pic>
      <p:sp>
        <p:nvSpPr>
          <p:cNvPr id="6" name="Google Shape;173;p24"/>
          <p:cNvSpPr txBox="1"/>
          <p:nvPr/>
        </p:nvSpPr>
        <p:spPr>
          <a:xfrm>
            <a:off x="1415480" y="188640"/>
            <a:ext cx="9144000" cy="68608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rgbClr val="2F5496"/>
              </a:buClr>
              <a:buSzPts val="3600"/>
              <a:buFont typeface="Arial Black"/>
              <a:buNone/>
            </a:pPr>
            <a:r>
              <a:rPr lang="en-IN" sz="4800" b="1" dirty="0" smtClean="0">
                <a:solidFill>
                  <a:srgbClr val="C00000"/>
                </a:solidFill>
                <a:latin typeface="Montserrat"/>
                <a:ea typeface="Arial Black"/>
                <a:cs typeface="Arial Black"/>
                <a:sym typeface="Arial Black"/>
              </a:rPr>
              <a:t>Webcam Live </a:t>
            </a:r>
            <a:endParaRPr sz="4800" b="1" i="0" u="none" strike="noStrike" cap="none" dirty="0">
              <a:solidFill>
                <a:srgbClr val="C00000"/>
              </a:solidFill>
              <a:latin typeface="Montserrat"/>
              <a:ea typeface="Arial Black"/>
              <a:cs typeface="Arial Black"/>
              <a:sym typeface="Arial Black"/>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266" name="Google Shape;266;p36"/>
          <p:cNvPicPr preferRelativeResize="0"/>
          <p:nvPr/>
        </p:nvPicPr>
        <p:blipFill rotWithShape="1">
          <a:blip r:embed="rId3">
            <a:alphaModFix/>
          </a:blip>
          <a:srcRect/>
          <a:stretch/>
        </p:blipFill>
        <p:spPr>
          <a:xfrm>
            <a:off x="11268636" y="22635"/>
            <a:ext cx="685296" cy="631788"/>
          </a:xfrm>
          <a:prstGeom prst="rect">
            <a:avLst/>
          </a:prstGeom>
          <a:noFill/>
          <a:ln>
            <a:noFill/>
          </a:ln>
        </p:spPr>
      </p:pic>
      <p:sp>
        <p:nvSpPr>
          <p:cNvPr id="7" name="Google Shape;173;p24"/>
          <p:cNvSpPr txBox="1"/>
          <p:nvPr/>
        </p:nvSpPr>
        <p:spPr>
          <a:xfrm>
            <a:off x="1415480" y="260648"/>
            <a:ext cx="9144000" cy="68608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rgbClr val="2F5496"/>
              </a:buClr>
              <a:buSzPts val="3600"/>
              <a:buFont typeface="Arial Black"/>
              <a:buNone/>
            </a:pPr>
            <a:r>
              <a:rPr lang="en-IN" sz="4800" b="1" dirty="0" smtClean="0">
                <a:solidFill>
                  <a:srgbClr val="C00000"/>
                </a:solidFill>
                <a:latin typeface="Montserrat"/>
                <a:ea typeface="Arial Black"/>
                <a:cs typeface="Arial Black"/>
                <a:sym typeface="Arial Black"/>
              </a:rPr>
              <a:t>Conclusion </a:t>
            </a:r>
            <a:endParaRPr sz="4800" b="1" i="0" u="none" strike="noStrike" cap="none" dirty="0">
              <a:solidFill>
                <a:srgbClr val="C00000"/>
              </a:solidFill>
              <a:latin typeface="Montserrat"/>
              <a:ea typeface="Arial Black"/>
              <a:cs typeface="Arial Black"/>
              <a:sym typeface="Arial Black"/>
            </a:endParaRPr>
          </a:p>
        </p:txBody>
      </p:sp>
      <p:sp>
        <p:nvSpPr>
          <p:cNvPr id="8" name="Text Placeholder 7"/>
          <p:cNvSpPr txBox="1">
            <a:spLocks/>
          </p:cNvSpPr>
          <p:nvPr/>
        </p:nvSpPr>
        <p:spPr>
          <a:xfrm>
            <a:off x="839416" y="908720"/>
            <a:ext cx="10515600" cy="5124227"/>
          </a:xfrm>
          <a:prstGeom prst="rect">
            <a:avLst/>
          </a:prstGeom>
          <a:noFill/>
          <a:ln>
            <a:noFill/>
          </a:ln>
        </p:spPr>
        <p:txBody>
          <a:bodyPr spcFirstLastPara="1" wrap="square" lIns="91425" tIns="45700" rIns="91425" bIns="45700" anchor="t" anchorCtr="0">
            <a:normAutofit/>
          </a:bodyPr>
          <a:lstStyle/>
          <a:p>
            <a:pPr marL="457200" indent="-406400">
              <a:lnSpc>
                <a:spcPct val="90000"/>
              </a:lnSpc>
              <a:spcBef>
                <a:spcPts val="1000"/>
              </a:spcBef>
              <a:buClr>
                <a:schemeClr val="dk1"/>
              </a:buClr>
              <a:buSzPts val="2400"/>
              <a:buFont typeface="Arial" pitchFamily="34" charset="0"/>
              <a:buChar char="•"/>
            </a:pPr>
            <a:endParaRPr kumimoji="0" lang="en-IN" sz="2200" i="0" u="none" strike="noStrike" kern="0" cap="none" spc="0" normalizeH="0" baseline="0" noProof="0" dirty="0" smtClean="0">
              <a:ln>
                <a:noFill/>
              </a:ln>
              <a:solidFill>
                <a:schemeClr val="dk1"/>
              </a:solidFill>
              <a:effectLst/>
              <a:uLnTx/>
              <a:uFillTx/>
              <a:latin typeface="Calibri"/>
              <a:ea typeface="Calibri"/>
              <a:cs typeface="Calibri"/>
              <a:sym typeface="Calibri"/>
            </a:endParaRPr>
          </a:p>
        </p:txBody>
      </p:sp>
      <p:sp>
        <p:nvSpPr>
          <p:cNvPr id="9" name="Text Placeholder 7"/>
          <p:cNvSpPr txBox="1">
            <a:spLocks/>
          </p:cNvSpPr>
          <p:nvPr/>
        </p:nvSpPr>
        <p:spPr>
          <a:xfrm>
            <a:off x="991816" y="1061120"/>
            <a:ext cx="10515600" cy="5124227"/>
          </a:xfrm>
          <a:prstGeom prst="rect">
            <a:avLst/>
          </a:prstGeom>
          <a:noFill/>
          <a:ln>
            <a:noFill/>
          </a:ln>
        </p:spPr>
        <p:txBody>
          <a:bodyPr spcFirstLastPara="1" wrap="square" lIns="91425" tIns="45700" rIns="91425" bIns="45700" anchor="t" anchorCtr="0">
            <a:normAutofit/>
          </a:bodyPr>
          <a:lstStyle/>
          <a:p>
            <a:pPr marL="457200" indent="-406400">
              <a:lnSpc>
                <a:spcPct val="90000"/>
              </a:lnSpc>
              <a:spcBef>
                <a:spcPts val="1000"/>
              </a:spcBef>
              <a:buClr>
                <a:schemeClr val="dk1"/>
              </a:buClr>
              <a:buSzPts val="2400"/>
              <a:buFont typeface="Arial" pitchFamily="34" charset="0"/>
              <a:buChar char="•"/>
            </a:pPr>
            <a:r>
              <a:rPr kumimoji="0" lang="en-IN" sz="2200" i="0" u="none" strike="noStrike" kern="0" cap="none" spc="0" normalizeH="0" baseline="0" noProof="0" dirty="0" smtClean="0">
                <a:ln>
                  <a:noFill/>
                </a:ln>
                <a:solidFill>
                  <a:schemeClr val="dk1"/>
                </a:solidFill>
                <a:effectLst/>
                <a:uLnTx/>
                <a:uFillTx/>
                <a:latin typeface="Calibri"/>
                <a:ea typeface="Calibri"/>
                <a:cs typeface="Calibri"/>
                <a:sym typeface="Calibri"/>
              </a:rPr>
              <a:t>After</a:t>
            </a:r>
            <a:r>
              <a:rPr kumimoji="0" lang="en-IN" sz="2200" i="0" u="none" strike="noStrike" kern="0" cap="none" spc="0" normalizeH="0" noProof="0" dirty="0" smtClean="0">
                <a:ln>
                  <a:noFill/>
                </a:ln>
                <a:solidFill>
                  <a:schemeClr val="dk1"/>
                </a:solidFill>
                <a:effectLst/>
                <a:uLnTx/>
                <a:uFillTx/>
                <a:latin typeface="Calibri"/>
                <a:ea typeface="Calibri"/>
                <a:cs typeface="Calibri"/>
                <a:sym typeface="Calibri"/>
              </a:rPr>
              <a:t> applying various models, The </a:t>
            </a:r>
            <a:r>
              <a:rPr lang="en-IN" sz="2200" dirty="0" smtClean="0">
                <a:solidFill>
                  <a:schemeClr val="dk1"/>
                </a:solidFill>
                <a:latin typeface="Calibri"/>
                <a:ea typeface="Calibri"/>
                <a:cs typeface="Calibri"/>
                <a:sym typeface="Calibri"/>
              </a:rPr>
              <a:t>B</a:t>
            </a:r>
            <a:r>
              <a:rPr kumimoji="0" lang="en-IN" sz="2200" i="0" u="none" strike="noStrike" kern="0" cap="none" spc="0" normalizeH="0" noProof="0" dirty="0" err="1" smtClean="0">
                <a:ln>
                  <a:noFill/>
                </a:ln>
                <a:solidFill>
                  <a:schemeClr val="dk1"/>
                </a:solidFill>
                <a:effectLst/>
                <a:uLnTx/>
                <a:uFillTx/>
                <a:latin typeface="Calibri"/>
                <a:ea typeface="Calibri"/>
                <a:cs typeface="Calibri"/>
                <a:sym typeface="Calibri"/>
              </a:rPr>
              <a:t>est</a:t>
            </a:r>
            <a:r>
              <a:rPr kumimoji="0" lang="en-IN" sz="2200" i="0" u="none" strike="noStrike" kern="0" cap="none" spc="0" normalizeH="0" noProof="0" dirty="0" smtClean="0">
                <a:ln>
                  <a:noFill/>
                </a:ln>
                <a:solidFill>
                  <a:schemeClr val="dk1"/>
                </a:solidFill>
                <a:effectLst/>
                <a:uLnTx/>
                <a:uFillTx/>
                <a:latin typeface="Calibri"/>
                <a:ea typeface="Calibri"/>
                <a:cs typeface="Calibri"/>
                <a:sym typeface="Calibri"/>
              </a:rPr>
              <a:t> Training and Validation accuracy we achieved are 72% and 67% respectively from VGG-16 Model.</a:t>
            </a:r>
          </a:p>
          <a:p>
            <a:pPr marL="457200" indent="-406400">
              <a:lnSpc>
                <a:spcPct val="90000"/>
              </a:lnSpc>
              <a:spcBef>
                <a:spcPts val="1000"/>
              </a:spcBef>
              <a:buClr>
                <a:schemeClr val="dk1"/>
              </a:buClr>
              <a:buSzPts val="2400"/>
              <a:buFont typeface="Arial" pitchFamily="34" charset="0"/>
              <a:buChar char="•"/>
            </a:pPr>
            <a:r>
              <a:rPr kumimoji="0" lang="en-IN" sz="2200" i="0" u="none" strike="noStrike" kern="0" cap="none" spc="0" normalizeH="0" baseline="0" noProof="0" dirty="0" smtClean="0">
                <a:ln>
                  <a:noFill/>
                </a:ln>
                <a:solidFill>
                  <a:schemeClr val="dk1"/>
                </a:solidFill>
                <a:effectLst/>
                <a:uLnTx/>
                <a:uFillTx/>
                <a:latin typeface="Calibri"/>
                <a:ea typeface="Calibri"/>
                <a:cs typeface="Calibri"/>
                <a:sym typeface="Calibri"/>
              </a:rPr>
              <a:t>Our Model is Robust in</a:t>
            </a:r>
            <a:r>
              <a:rPr kumimoji="0" lang="en-IN" sz="2200" i="0" u="none" strike="noStrike" kern="0" cap="none" spc="0" normalizeH="0" noProof="0" dirty="0" smtClean="0">
                <a:ln>
                  <a:noFill/>
                </a:ln>
                <a:solidFill>
                  <a:schemeClr val="dk1"/>
                </a:solidFill>
                <a:effectLst/>
                <a:uLnTx/>
                <a:uFillTx/>
                <a:latin typeface="Calibri"/>
                <a:ea typeface="Calibri"/>
                <a:cs typeface="Calibri"/>
                <a:sym typeface="Calibri"/>
              </a:rPr>
              <a:t> nature and works well even in low light environment.</a:t>
            </a:r>
          </a:p>
          <a:p>
            <a:pPr marL="457200" indent="-406400">
              <a:lnSpc>
                <a:spcPct val="90000"/>
              </a:lnSpc>
              <a:spcBef>
                <a:spcPts val="1000"/>
              </a:spcBef>
              <a:buClr>
                <a:schemeClr val="dk1"/>
              </a:buClr>
              <a:buSzPts val="2400"/>
              <a:buFont typeface="Arial" pitchFamily="34" charset="0"/>
              <a:buChar char="•"/>
            </a:pPr>
            <a:r>
              <a:rPr lang="en-IN" sz="2200" baseline="0" dirty="0" smtClean="0">
                <a:solidFill>
                  <a:schemeClr val="dk1"/>
                </a:solidFill>
                <a:latin typeface="Calibri"/>
                <a:ea typeface="Calibri"/>
                <a:cs typeface="Calibri"/>
                <a:sym typeface="Calibri"/>
              </a:rPr>
              <a:t>The</a:t>
            </a:r>
            <a:r>
              <a:rPr lang="en-IN" sz="2200" dirty="0" smtClean="0">
                <a:solidFill>
                  <a:schemeClr val="dk1"/>
                </a:solidFill>
                <a:latin typeface="Calibri"/>
                <a:ea typeface="Calibri"/>
                <a:cs typeface="Calibri"/>
                <a:sym typeface="Calibri"/>
              </a:rPr>
              <a:t> Model is able to detect Face area and predict accurate expression while observing on a local webcam.</a:t>
            </a:r>
          </a:p>
          <a:p>
            <a:pPr marL="457200" indent="-406400">
              <a:lnSpc>
                <a:spcPct val="90000"/>
              </a:lnSpc>
              <a:spcBef>
                <a:spcPts val="1000"/>
              </a:spcBef>
              <a:buClr>
                <a:schemeClr val="dk1"/>
              </a:buClr>
              <a:buSzPts val="2400"/>
              <a:buFont typeface="Arial" pitchFamily="34" charset="0"/>
              <a:buChar char="•"/>
            </a:pPr>
            <a:r>
              <a:rPr kumimoji="0" lang="en-IN" sz="2200" i="0" u="none" strike="noStrike" kern="0" cap="none" spc="0" normalizeH="0" baseline="0" noProof="0" dirty="0" smtClean="0">
                <a:ln>
                  <a:noFill/>
                </a:ln>
                <a:solidFill>
                  <a:schemeClr val="dk1"/>
                </a:solidFill>
                <a:effectLst/>
                <a:uLnTx/>
                <a:uFillTx/>
                <a:latin typeface="Calibri"/>
                <a:ea typeface="Calibri"/>
                <a:cs typeface="Calibri"/>
                <a:sym typeface="Calibri"/>
              </a:rPr>
              <a:t>The Front-end of the model was made using </a:t>
            </a:r>
            <a:r>
              <a:rPr kumimoji="0" lang="en-IN" sz="2200" i="0" u="none" strike="noStrike" kern="0" cap="none" spc="0" normalizeH="0" baseline="0" noProof="0" dirty="0" err="1" smtClean="0">
                <a:ln>
                  <a:noFill/>
                </a:ln>
                <a:solidFill>
                  <a:schemeClr val="dk1"/>
                </a:solidFill>
                <a:effectLst/>
                <a:uLnTx/>
                <a:uFillTx/>
                <a:latin typeface="Calibri"/>
                <a:ea typeface="Calibri"/>
                <a:cs typeface="Calibri"/>
                <a:sym typeface="Calibri"/>
              </a:rPr>
              <a:t>streamlit</a:t>
            </a:r>
            <a:r>
              <a:rPr kumimoji="0" lang="en-IN" sz="2200" i="0" u="none" strike="noStrike" kern="0" cap="none" spc="0" normalizeH="0" baseline="0" noProof="0" dirty="0" smtClean="0">
                <a:ln>
                  <a:noFill/>
                </a:ln>
                <a:solidFill>
                  <a:schemeClr val="dk1"/>
                </a:solidFill>
                <a:effectLst/>
                <a:uLnTx/>
                <a:uFillTx/>
                <a:latin typeface="Calibri"/>
                <a:ea typeface="Calibri"/>
                <a:cs typeface="Calibri"/>
                <a:sym typeface="Calibri"/>
              </a:rPr>
              <a:t> for </a:t>
            </a:r>
            <a:r>
              <a:rPr lang="en-IN" sz="2200" dirty="0" smtClean="0">
                <a:solidFill>
                  <a:schemeClr val="dk1"/>
                </a:solidFill>
                <a:latin typeface="Calibri"/>
                <a:ea typeface="Calibri"/>
                <a:cs typeface="Calibri"/>
                <a:sym typeface="Calibri"/>
              </a:rPr>
              <a:t>W</a:t>
            </a:r>
            <a:r>
              <a:rPr kumimoji="0" lang="en-IN" sz="2200" i="0" u="none" strike="noStrike" kern="0" cap="none" spc="0" normalizeH="0" baseline="0" noProof="0" dirty="0" err="1" smtClean="0">
                <a:ln>
                  <a:noFill/>
                </a:ln>
                <a:solidFill>
                  <a:schemeClr val="dk1"/>
                </a:solidFill>
                <a:effectLst/>
                <a:uLnTx/>
                <a:uFillTx/>
                <a:latin typeface="Calibri"/>
                <a:ea typeface="Calibri"/>
                <a:cs typeface="Calibri"/>
                <a:sym typeface="Calibri"/>
              </a:rPr>
              <a:t>ebapp</a:t>
            </a:r>
            <a:r>
              <a:rPr kumimoji="0" lang="en-IN" sz="2200" i="0" u="none" strike="noStrike" kern="0" cap="none" spc="0" normalizeH="0" baseline="0" noProof="0" dirty="0" smtClean="0">
                <a:ln>
                  <a:noFill/>
                </a:ln>
                <a:solidFill>
                  <a:schemeClr val="dk1"/>
                </a:solidFill>
                <a:effectLst/>
                <a:uLnTx/>
                <a:uFillTx/>
                <a:latin typeface="Calibri"/>
                <a:ea typeface="Calibri"/>
                <a:cs typeface="Calibri"/>
                <a:sym typeface="Calibri"/>
              </a:rPr>
              <a:t> and running</a:t>
            </a:r>
            <a:r>
              <a:rPr kumimoji="0" lang="en-IN" sz="2200" i="0" u="none" strike="noStrike" kern="0" cap="none" spc="0" normalizeH="0" noProof="0" dirty="0" smtClean="0">
                <a:ln>
                  <a:noFill/>
                </a:ln>
                <a:solidFill>
                  <a:schemeClr val="dk1"/>
                </a:solidFill>
                <a:effectLst/>
                <a:uLnTx/>
                <a:uFillTx/>
                <a:latin typeface="Calibri"/>
                <a:ea typeface="Calibri"/>
                <a:cs typeface="Calibri"/>
                <a:sym typeface="Calibri"/>
              </a:rPr>
              <a:t> well on local </a:t>
            </a:r>
            <a:r>
              <a:rPr kumimoji="0" lang="en-IN" sz="2200" i="0" u="none" strike="noStrike" kern="0" cap="none" spc="0" normalizeH="0" noProof="0" dirty="0" err="1" smtClean="0">
                <a:ln>
                  <a:noFill/>
                </a:ln>
                <a:solidFill>
                  <a:schemeClr val="dk1"/>
                </a:solidFill>
                <a:effectLst/>
                <a:uLnTx/>
                <a:uFillTx/>
                <a:latin typeface="Calibri"/>
                <a:ea typeface="Calibri"/>
                <a:cs typeface="Calibri"/>
                <a:sym typeface="Calibri"/>
              </a:rPr>
              <a:t>webapp</a:t>
            </a:r>
            <a:r>
              <a:rPr kumimoji="0" lang="en-IN" sz="2200" i="0" u="none" strike="noStrike" kern="0" cap="none" spc="0" normalizeH="0" noProof="0" dirty="0" smtClean="0">
                <a:ln>
                  <a:noFill/>
                </a:ln>
                <a:solidFill>
                  <a:schemeClr val="dk1"/>
                </a:solidFill>
                <a:effectLst/>
                <a:uLnTx/>
                <a:uFillTx/>
                <a:latin typeface="Calibri"/>
                <a:ea typeface="Calibri"/>
                <a:cs typeface="Calibri"/>
                <a:sym typeface="Calibri"/>
              </a:rPr>
              <a:t> link.</a:t>
            </a:r>
          </a:p>
          <a:p>
            <a:pPr marL="457200" indent="-406400">
              <a:lnSpc>
                <a:spcPct val="90000"/>
              </a:lnSpc>
              <a:spcBef>
                <a:spcPts val="1000"/>
              </a:spcBef>
              <a:buClr>
                <a:schemeClr val="dk1"/>
              </a:buClr>
              <a:buSzPts val="2400"/>
              <a:buFont typeface="Arial" pitchFamily="34" charset="0"/>
              <a:buChar char="•"/>
            </a:pPr>
            <a:r>
              <a:rPr lang="en-IN" sz="2200" noProof="0" dirty="0" smtClean="0">
                <a:solidFill>
                  <a:schemeClr val="dk1"/>
                </a:solidFill>
                <a:latin typeface="Calibri"/>
                <a:ea typeface="Calibri"/>
                <a:cs typeface="Calibri"/>
                <a:sym typeface="Calibri"/>
              </a:rPr>
              <a:t>We successfully deployed the </a:t>
            </a:r>
            <a:r>
              <a:rPr lang="en-IN" sz="2200" dirty="0" smtClean="0">
                <a:solidFill>
                  <a:schemeClr val="dk1"/>
                </a:solidFill>
                <a:latin typeface="Calibri"/>
                <a:ea typeface="Calibri"/>
                <a:cs typeface="Calibri"/>
                <a:sym typeface="Calibri"/>
              </a:rPr>
              <a:t>S</a:t>
            </a:r>
            <a:r>
              <a:rPr lang="en-IN" sz="2200" noProof="0" dirty="0" err="1" smtClean="0">
                <a:solidFill>
                  <a:schemeClr val="dk1"/>
                </a:solidFill>
                <a:latin typeface="Calibri"/>
                <a:ea typeface="Calibri"/>
                <a:cs typeface="Calibri"/>
                <a:sym typeface="Calibri"/>
              </a:rPr>
              <a:t>treamlit</a:t>
            </a:r>
            <a:r>
              <a:rPr lang="en-IN" sz="2200" noProof="0" dirty="0" smtClean="0">
                <a:solidFill>
                  <a:schemeClr val="dk1"/>
                </a:solidFill>
                <a:latin typeface="Calibri"/>
                <a:ea typeface="Calibri"/>
                <a:cs typeface="Calibri"/>
                <a:sym typeface="Calibri"/>
              </a:rPr>
              <a:t> </a:t>
            </a:r>
            <a:r>
              <a:rPr lang="en-IN" sz="2200" dirty="0" smtClean="0">
                <a:solidFill>
                  <a:schemeClr val="dk1"/>
                </a:solidFill>
                <a:latin typeface="Calibri"/>
                <a:ea typeface="Calibri"/>
                <a:cs typeface="Calibri"/>
                <a:sym typeface="Calibri"/>
              </a:rPr>
              <a:t>W</a:t>
            </a:r>
            <a:r>
              <a:rPr lang="en-IN" sz="2200" noProof="0" dirty="0" err="1" smtClean="0">
                <a:solidFill>
                  <a:schemeClr val="dk1"/>
                </a:solidFill>
                <a:latin typeface="Calibri"/>
                <a:ea typeface="Calibri"/>
                <a:cs typeface="Calibri"/>
                <a:sym typeface="Calibri"/>
              </a:rPr>
              <a:t>ebapp</a:t>
            </a:r>
            <a:r>
              <a:rPr lang="en-IN" sz="2200" noProof="0" dirty="0" smtClean="0">
                <a:solidFill>
                  <a:schemeClr val="dk1"/>
                </a:solidFill>
                <a:latin typeface="Calibri"/>
                <a:ea typeface="Calibri"/>
                <a:cs typeface="Calibri"/>
                <a:sym typeface="Calibri"/>
              </a:rPr>
              <a:t> on </a:t>
            </a:r>
            <a:r>
              <a:rPr lang="en-IN" sz="2200" noProof="0" dirty="0" err="1" smtClean="0">
                <a:solidFill>
                  <a:schemeClr val="dk1"/>
                </a:solidFill>
                <a:latin typeface="Calibri"/>
                <a:ea typeface="Calibri"/>
                <a:cs typeface="Calibri"/>
                <a:sym typeface="Calibri"/>
              </a:rPr>
              <a:t>Heroku</a:t>
            </a:r>
            <a:r>
              <a:rPr lang="en-IN" sz="2200" noProof="0" dirty="0" smtClean="0">
                <a:solidFill>
                  <a:schemeClr val="dk1"/>
                </a:solidFill>
                <a:latin typeface="Calibri"/>
                <a:ea typeface="Calibri"/>
                <a:cs typeface="Calibri"/>
                <a:sym typeface="Calibri"/>
              </a:rPr>
              <a:t> and </a:t>
            </a:r>
            <a:r>
              <a:rPr lang="en-IN" sz="2200" noProof="0" dirty="0" err="1" smtClean="0">
                <a:solidFill>
                  <a:schemeClr val="dk1"/>
                </a:solidFill>
                <a:latin typeface="Calibri"/>
                <a:ea typeface="Calibri"/>
                <a:cs typeface="Calibri"/>
                <a:sym typeface="Calibri"/>
              </a:rPr>
              <a:t>Streamlit</a:t>
            </a:r>
            <a:r>
              <a:rPr lang="en-IN" sz="2200" noProof="0" dirty="0" smtClean="0">
                <a:solidFill>
                  <a:schemeClr val="dk1"/>
                </a:solidFill>
                <a:latin typeface="Calibri"/>
                <a:ea typeface="Calibri"/>
                <a:cs typeface="Calibri"/>
                <a:sym typeface="Calibri"/>
              </a:rPr>
              <a:t> Cloud, that runs on a web server.</a:t>
            </a:r>
          </a:p>
          <a:p>
            <a:pPr marL="457200" indent="-406400">
              <a:lnSpc>
                <a:spcPct val="90000"/>
              </a:lnSpc>
              <a:spcBef>
                <a:spcPts val="1000"/>
              </a:spcBef>
              <a:buClr>
                <a:schemeClr val="dk1"/>
              </a:buClr>
              <a:buSzPts val="2400"/>
              <a:buFont typeface="Arial" pitchFamily="34" charset="0"/>
              <a:buChar char="•"/>
            </a:pPr>
            <a:r>
              <a:rPr kumimoji="0" lang="en-IN" sz="2200" i="0" u="none" strike="noStrike" kern="0" cap="none" spc="0" normalizeH="0" baseline="0" dirty="0" smtClean="0">
                <a:ln>
                  <a:noFill/>
                </a:ln>
                <a:solidFill>
                  <a:schemeClr val="dk1"/>
                </a:solidFill>
                <a:effectLst/>
                <a:uLnTx/>
                <a:uFillTx/>
                <a:latin typeface="Calibri"/>
                <a:ea typeface="Calibri"/>
                <a:cs typeface="Calibri"/>
                <a:sym typeface="Calibri"/>
              </a:rPr>
              <a:t>We also believe</a:t>
            </a:r>
            <a:r>
              <a:rPr kumimoji="0" lang="en-IN" sz="2200" i="0" u="none" strike="noStrike" kern="0" cap="none" spc="0" normalizeH="0" dirty="0" smtClean="0">
                <a:ln>
                  <a:noFill/>
                </a:ln>
                <a:solidFill>
                  <a:schemeClr val="dk1"/>
                </a:solidFill>
                <a:effectLst/>
                <a:uLnTx/>
                <a:uFillTx/>
                <a:latin typeface="Calibri"/>
                <a:ea typeface="Calibri"/>
                <a:cs typeface="Calibri"/>
                <a:sym typeface="Calibri"/>
              </a:rPr>
              <a:t> that through this model Teachers will be able to understand students Point of view and mood during online classes and modify the way of teaching as required.</a:t>
            </a:r>
            <a:endParaRPr kumimoji="0" lang="en-IN" sz="2200" i="0" u="none" strike="noStrike" kern="0" cap="none" spc="0" normalizeH="0" baseline="0" noProof="0" dirty="0" smtClean="0">
              <a:ln>
                <a:noFill/>
              </a:ln>
              <a:solidFill>
                <a:schemeClr val="dk1"/>
              </a:solidFill>
              <a:effectLst/>
              <a:uLnTx/>
              <a:uFillTx/>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5"/>
          <p:cNvSpPr txBox="1">
            <a:spLocks noGrp="1"/>
          </p:cNvSpPr>
          <p:nvPr>
            <p:ph type="ctrTitle"/>
          </p:nvPr>
        </p:nvSpPr>
        <p:spPr>
          <a:xfrm>
            <a:off x="1524000" y="1410013"/>
            <a:ext cx="9144000" cy="2387700"/>
          </a:xfrm>
          <a:prstGeom prst="rect">
            <a:avLst/>
          </a:prstGeom>
          <a:effectLst>
            <a:outerShdw blurRad="57150" dist="85725" algn="bl" rotWithShape="0">
              <a:srgbClr val="000000">
                <a:alpha val="50000"/>
              </a:srgbClr>
            </a:outerShdw>
          </a:effectLst>
        </p:spPr>
        <p:txBody>
          <a:bodyPr spcFirstLastPara="1" wrap="square" lIns="91425" tIns="45700" rIns="91425" bIns="45700" anchor="b" anchorCtr="0">
            <a:normAutofit/>
          </a:bodyPr>
          <a:lstStyle/>
          <a:p>
            <a:pPr marL="0" lvl="0" indent="0" algn="ctr" rtl="0">
              <a:spcBef>
                <a:spcPts val="0"/>
              </a:spcBef>
              <a:spcAft>
                <a:spcPts val="0"/>
              </a:spcAft>
              <a:buNone/>
            </a:pPr>
            <a:r>
              <a:rPr lang="en-US" sz="10500" b="1">
                <a:solidFill>
                  <a:srgbClr val="FF0000"/>
                </a:solidFill>
                <a:latin typeface="EB Garamond"/>
                <a:ea typeface="EB Garamond"/>
                <a:cs typeface="EB Garamond"/>
                <a:sym typeface="EB Garamond"/>
              </a:rPr>
              <a:t>Thank you.</a:t>
            </a:r>
            <a:endParaRPr sz="10500" b="1">
              <a:solidFill>
                <a:srgbClr val="FF0000"/>
              </a:solidFill>
              <a:latin typeface="EB Garamond"/>
              <a:ea typeface="EB Garamond"/>
              <a:cs typeface="EB Garamond"/>
              <a:sym typeface="EB Garamond"/>
            </a:endParaRPr>
          </a:p>
        </p:txBody>
      </p:sp>
      <p:pic>
        <p:nvPicPr>
          <p:cNvPr id="3" name="Google Shape;266;p36"/>
          <p:cNvPicPr preferRelativeResize="0"/>
          <p:nvPr/>
        </p:nvPicPr>
        <p:blipFill rotWithShape="1">
          <a:blip r:embed="rId3">
            <a:alphaModFix/>
          </a:blip>
          <a:srcRect/>
          <a:stretch/>
        </p:blipFill>
        <p:spPr>
          <a:xfrm>
            <a:off x="11280576" y="188640"/>
            <a:ext cx="685296" cy="631788"/>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subTitle" idx="1"/>
          </p:nvPr>
        </p:nvSpPr>
        <p:spPr>
          <a:xfrm>
            <a:off x="654424" y="941294"/>
            <a:ext cx="10721788" cy="5818094"/>
          </a:xfrm>
          <a:prstGeom prst="rect">
            <a:avLst/>
          </a:prstGeom>
          <a:noFill/>
          <a:ln>
            <a:noFill/>
          </a:ln>
        </p:spPr>
        <p:txBody>
          <a:bodyPr spcFirstLastPara="1" wrap="square" lIns="91425" tIns="45700" rIns="91425" bIns="45700" anchor="t" anchorCtr="0">
            <a:normAutofit fontScale="92500" lnSpcReduction="10000"/>
          </a:bodyPr>
          <a:lstStyle/>
          <a:p>
            <a:pPr algn="l"/>
            <a:r>
              <a:rPr lang="en-IN" dirty="0" smtClean="0"/>
              <a:t>   Machine </a:t>
            </a:r>
            <a:r>
              <a:rPr lang="en-IN" dirty="0" smtClean="0"/>
              <a:t>learning-based facial expression recognition finds extensive applications, and we have discussed a few of them below.</a:t>
            </a:r>
          </a:p>
          <a:p>
            <a:pPr algn="l">
              <a:buFont typeface="Arial" pitchFamily="34" charset="0"/>
              <a:buChar char="•"/>
            </a:pPr>
            <a:r>
              <a:rPr lang="en-IN" dirty="0" smtClean="0"/>
              <a:t>Facial Expression Recognition Technology is used for medical research in autism therapy and </a:t>
            </a:r>
            <a:r>
              <a:rPr lang="en-IN" dirty="0" smtClean="0"/>
              <a:t>deep fake </a:t>
            </a:r>
            <a:r>
              <a:rPr lang="en-IN" dirty="0" smtClean="0"/>
              <a:t>detection.</a:t>
            </a:r>
          </a:p>
          <a:p>
            <a:pPr algn="l">
              <a:buFont typeface="Arial" pitchFamily="34" charset="0"/>
              <a:buChar char="•"/>
            </a:pPr>
            <a:r>
              <a:rPr lang="en-IN" dirty="0" smtClean="0"/>
              <a:t>FER technology can be leveraged to ensure safe driving on roads. So, if a driver is feeling drowsy and is about to faint, the ride-hailing service can deploy a system to raise the alarm after reading their facial expressions. </a:t>
            </a:r>
          </a:p>
          <a:p>
            <a:pPr algn="l">
              <a:buFont typeface="Arial" pitchFamily="34" charset="0"/>
              <a:buChar char="•"/>
            </a:pPr>
            <a:r>
              <a:rPr lang="en-IN" dirty="0" smtClean="0"/>
              <a:t>The facial emotion recognition project solution codes are widely used to automate clicking </a:t>
            </a:r>
            <a:r>
              <a:rPr lang="en-IN" dirty="0" smtClean="0"/>
              <a:t>selfies</a:t>
            </a:r>
            <a:r>
              <a:rPr lang="en-IN" dirty="0" smtClean="0"/>
              <a:t>. An individual must look at the camera with beautiful smiles, and the device will click the image without any external push.</a:t>
            </a:r>
          </a:p>
          <a:p>
            <a:pPr algn="l">
              <a:buFont typeface="Arial" pitchFamily="34" charset="0"/>
              <a:buChar char="•"/>
            </a:pPr>
            <a:r>
              <a:rPr lang="en-IN" dirty="0" smtClean="0"/>
              <a:t>Another everyday use case is for businesses. They can use this technology to analyze the feedback emotions of their customers for their service. They can leverage that information to plan their next course of action in </a:t>
            </a:r>
            <a:r>
              <a:rPr lang="en-IN" dirty="0" smtClean="0"/>
              <a:t>up scaling </a:t>
            </a:r>
            <a:r>
              <a:rPr lang="en-IN" dirty="0" smtClean="0"/>
              <a:t>their business growth. For example, serving a sad customer can be prioritized. </a:t>
            </a:r>
          </a:p>
          <a:p>
            <a:pPr algn="l"/>
            <a:r>
              <a:rPr lang="en-IN" dirty="0" smtClean="0"/>
              <a:t>    Such </a:t>
            </a:r>
            <a:r>
              <a:rPr lang="en-IN" dirty="0" smtClean="0"/>
              <a:t>interesting applications have made facial expression recognition a hot research topic among deep learning engineers. Let us explore what models they are using to build </a:t>
            </a:r>
            <a:r>
              <a:rPr lang="en-IN" dirty="0" smtClean="0"/>
              <a:t>the Facial </a:t>
            </a:r>
            <a:r>
              <a:rPr lang="en-IN" dirty="0" smtClean="0"/>
              <a:t>Emotion Recognition Project.</a:t>
            </a:r>
            <a:endParaRPr lang="en-IN" dirty="0"/>
          </a:p>
        </p:txBody>
      </p:sp>
      <p:pic>
        <p:nvPicPr>
          <p:cNvPr id="117" name="Google Shape;117;p17"/>
          <p:cNvPicPr preferRelativeResize="0"/>
          <p:nvPr/>
        </p:nvPicPr>
        <p:blipFill rotWithShape="1">
          <a:blip r:embed="rId3">
            <a:alphaModFix/>
          </a:blip>
          <a:srcRect/>
          <a:stretch/>
        </p:blipFill>
        <p:spPr>
          <a:xfrm>
            <a:off x="11268636" y="103318"/>
            <a:ext cx="685296" cy="631788"/>
          </a:xfrm>
          <a:prstGeom prst="rect">
            <a:avLst/>
          </a:prstGeom>
          <a:noFill/>
          <a:ln>
            <a:noFill/>
          </a:ln>
        </p:spPr>
      </p:pic>
      <p:sp>
        <p:nvSpPr>
          <p:cNvPr id="118" name="Google Shape;118;p17"/>
          <p:cNvSpPr txBox="1"/>
          <p:nvPr/>
        </p:nvSpPr>
        <p:spPr>
          <a:xfrm>
            <a:off x="1524000" y="188258"/>
            <a:ext cx="9144000" cy="686081"/>
          </a:xfrm>
          <a:prstGeom prst="rect">
            <a:avLst/>
          </a:prstGeom>
          <a:noFill/>
          <a:ln>
            <a:noFill/>
          </a:ln>
        </p:spPr>
        <p:txBody>
          <a:bodyPr spcFirstLastPara="1" wrap="square" lIns="91425" tIns="45700" rIns="91425" bIns="45700" anchor="b" anchorCtr="0">
            <a:noAutofit/>
          </a:bodyPr>
          <a:lstStyle/>
          <a:p>
            <a:r>
              <a:rPr lang="en-IN" sz="3200" b="1" dirty="0" smtClean="0">
                <a:solidFill>
                  <a:srgbClr val="C00000"/>
                </a:solidFill>
                <a:latin typeface="Montserrat"/>
              </a:rPr>
              <a:t>Applications of Face Emotion Recognition</a:t>
            </a:r>
            <a:endParaRPr lang="en-IN" sz="3200" b="1" dirty="0" smtClean="0">
              <a:solidFill>
                <a:srgbClr val="C00000"/>
              </a:solidFill>
              <a:latin typeface="Montserra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ctrTitle"/>
          </p:nvPr>
        </p:nvSpPr>
        <p:spPr>
          <a:xfrm>
            <a:off x="1524000" y="188258"/>
            <a:ext cx="9144000" cy="686081"/>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2F5496"/>
              </a:buClr>
              <a:buSzPts val="3600"/>
              <a:buFont typeface="Arial Black"/>
              <a:buNone/>
            </a:pPr>
            <a:r>
              <a:rPr lang="en-US" sz="3600" b="1" dirty="0" smtClean="0">
                <a:solidFill>
                  <a:srgbClr val="C00000"/>
                </a:solidFill>
                <a:latin typeface="Montserrat"/>
                <a:ea typeface="Arial Black"/>
                <a:cs typeface="Arial Black"/>
                <a:sym typeface="Arial Black"/>
              </a:rPr>
              <a:t>PROBLEM STATEMENT</a:t>
            </a:r>
            <a:endParaRPr sz="3600" b="1" dirty="0">
              <a:solidFill>
                <a:srgbClr val="C00000"/>
              </a:solidFill>
              <a:latin typeface="Montserrat"/>
              <a:ea typeface="Arial Black"/>
              <a:cs typeface="Arial Black"/>
              <a:sym typeface="Arial Black"/>
            </a:endParaRPr>
          </a:p>
        </p:txBody>
      </p:sp>
      <p:sp>
        <p:nvSpPr>
          <p:cNvPr id="103" name="Google Shape;103;p15"/>
          <p:cNvSpPr txBox="1">
            <a:spLocks noGrp="1"/>
          </p:cNvSpPr>
          <p:nvPr>
            <p:ph type="subTitle" idx="1"/>
          </p:nvPr>
        </p:nvSpPr>
        <p:spPr>
          <a:xfrm>
            <a:off x="546848" y="1039906"/>
            <a:ext cx="10721788" cy="5629454"/>
          </a:xfrm>
          <a:prstGeom prst="rect">
            <a:avLst/>
          </a:prstGeom>
          <a:noFill/>
          <a:ln>
            <a:noFill/>
          </a:ln>
        </p:spPr>
        <p:txBody>
          <a:bodyPr spcFirstLastPara="1" wrap="square" lIns="91425" tIns="45700" rIns="91425" bIns="45700" anchor="t" anchorCtr="0">
            <a:noAutofit/>
          </a:bodyPr>
          <a:lstStyle/>
          <a:p>
            <a:pPr algn="l"/>
            <a:r>
              <a:rPr lang="en-IN" sz="2100" dirty="0" smtClean="0"/>
              <a:t>In a physical classroom during a lecturing teacher can see the faces and assess the emotion of the class and tune their lecture accordingly, whether he is going fast or slow. He can identify students who need special attention. Digital classrooms are conducted via video telephony software program (ex- Zoom) where it’s not possible for medium scale class (25-50) to see all students and access the mood. Because of this drawback, students are not focusing on content due to lack of surveillance. While digital platforms have limitations in terms of physical surveillance but it comes with the power of data and machines which can work for you. It provides data in the form of video, audio, and texts which can be analysed using deep learning algorithms. Deep learning backed system not only solves the surveillance issue, but it also removes the human bias from the system, and all information is no longer in the teacher’s brain rather translated in numbers that can be analysed and tracked</a:t>
            </a:r>
            <a:r>
              <a:rPr lang="en-IN" sz="2100" dirty="0" smtClean="0"/>
              <a:t>.</a:t>
            </a:r>
            <a:endParaRPr lang="en-IN" sz="2100" dirty="0" smtClean="0"/>
          </a:p>
          <a:p>
            <a:pPr algn="l"/>
            <a:r>
              <a:rPr lang="en-IN" sz="2100" dirty="0" smtClean="0"/>
              <a:t>We </a:t>
            </a:r>
            <a:r>
              <a:rPr lang="en-IN" sz="2100" dirty="0" smtClean="0"/>
              <a:t>will solve the above-mentioned challenge by applying deep learning algorithms to live video data. The solution to this problem is by recognizing facial emotions.</a:t>
            </a:r>
          </a:p>
          <a:p>
            <a:pPr algn="l"/>
            <a:r>
              <a:rPr lang="en-IN" sz="2100" b="1" dirty="0" smtClean="0"/>
              <a:t>Face Emotion Recognition:</a:t>
            </a:r>
            <a:r>
              <a:rPr lang="en-IN" sz="2100" dirty="0" smtClean="0"/>
              <a:t> This is a few shot learning live face emotion detection system. The model should be able to real-time identify the emotions of students in a live class.</a:t>
            </a:r>
            <a:endParaRPr lang="en-IN" sz="2100" dirty="0"/>
          </a:p>
        </p:txBody>
      </p:sp>
      <p:pic>
        <p:nvPicPr>
          <p:cNvPr id="104" name="Google Shape;104;p15"/>
          <p:cNvPicPr preferRelativeResize="0"/>
          <p:nvPr/>
        </p:nvPicPr>
        <p:blipFill rotWithShape="1">
          <a:blip r:embed="rId3">
            <a:alphaModFix/>
          </a:blip>
          <a:srcRect/>
          <a:stretch/>
        </p:blipFill>
        <p:spPr>
          <a:xfrm>
            <a:off x="11268636" y="103318"/>
            <a:ext cx="685296" cy="631788"/>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ctrTitle"/>
          </p:nvPr>
        </p:nvSpPr>
        <p:spPr>
          <a:xfrm>
            <a:off x="1524000" y="188258"/>
            <a:ext cx="9144000" cy="686081"/>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2F5496"/>
              </a:buClr>
              <a:buSzPts val="3600"/>
              <a:buFont typeface="Arial Black"/>
              <a:buNone/>
            </a:pPr>
            <a:r>
              <a:rPr lang="en-US" sz="3600" b="1" dirty="0" smtClean="0">
                <a:solidFill>
                  <a:srgbClr val="C00000"/>
                </a:solidFill>
                <a:latin typeface="Montserrat"/>
                <a:ea typeface="Arial Black"/>
                <a:cs typeface="Arial Black"/>
                <a:sym typeface="Arial Black"/>
              </a:rPr>
              <a:t>ABOUT DATASET</a:t>
            </a:r>
            <a:endParaRPr sz="3600" b="1" dirty="0">
              <a:solidFill>
                <a:srgbClr val="C00000"/>
              </a:solidFill>
              <a:latin typeface="Montserrat"/>
              <a:ea typeface="Arial Black"/>
              <a:cs typeface="Arial Black"/>
              <a:sym typeface="Arial Black"/>
            </a:endParaRPr>
          </a:p>
        </p:txBody>
      </p:sp>
      <p:sp>
        <p:nvSpPr>
          <p:cNvPr id="110" name="Google Shape;110;p16"/>
          <p:cNvSpPr txBox="1">
            <a:spLocks noGrp="1"/>
          </p:cNvSpPr>
          <p:nvPr>
            <p:ph type="subTitle" idx="1"/>
          </p:nvPr>
        </p:nvSpPr>
        <p:spPr>
          <a:xfrm>
            <a:off x="546848" y="1039906"/>
            <a:ext cx="10721788" cy="5629836"/>
          </a:xfrm>
          <a:prstGeom prst="rect">
            <a:avLst/>
          </a:prstGeom>
          <a:noFill/>
          <a:ln>
            <a:noFill/>
          </a:ln>
        </p:spPr>
        <p:txBody>
          <a:bodyPr spcFirstLastPara="1" wrap="square" lIns="91425" tIns="45700" rIns="91425" bIns="45700" anchor="t" anchorCtr="0">
            <a:noAutofit/>
          </a:bodyPr>
          <a:lstStyle/>
          <a:p>
            <a:pPr algn="l" fontAlgn="base"/>
            <a:r>
              <a:rPr lang="en-IN" sz="2200" dirty="0" smtClean="0"/>
              <a:t>The </a:t>
            </a:r>
            <a:r>
              <a:rPr lang="en-IN" sz="2200" dirty="0" smtClean="0"/>
              <a:t>data consists of 48x48 pixel </a:t>
            </a:r>
            <a:r>
              <a:rPr lang="en-IN" sz="2200" dirty="0" smtClean="0"/>
              <a:t>grayscale</a:t>
            </a:r>
            <a:r>
              <a:rPr lang="en-IN" sz="2200" dirty="0" smtClean="0"/>
              <a:t> images of faces. The faces have been automatically registered so that the face is more or less centred and occupies about the same amount of space in each image.</a:t>
            </a:r>
          </a:p>
          <a:p>
            <a:pPr algn="l" fontAlgn="base"/>
            <a:r>
              <a:rPr lang="en-IN" sz="2200" dirty="0" smtClean="0"/>
              <a:t>The task is to categorize each face based on the emotion shown in the facial expression into one of seven categories (0=Angry, 1=Disgust, 2=Fear, 3=Happy, 4=Sad, 5=Surprise, 6=Neutral). The training set consists of 28,709 examples and the public test set consists of 3,589 examples.</a:t>
            </a:r>
            <a:endParaRPr lang="en-IN" sz="2200" dirty="0"/>
          </a:p>
        </p:txBody>
      </p:sp>
      <p:pic>
        <p:nvPicPr>
          <p:cNvPr id="111" name="Google Shape;111;p16"/>
          <p:cNvPicPr preferRelativeResize="0"/>
          <p:nvPr/>
        </p:nvPicPr>
        <p:blipFill rotWithShape="1">
          <a:blip r:embed="rId3">
            <a:alphaModFix/>
          </a:blip>
          <a:srcRect/>
          <a:stretch/>
        </p:blipFill>
        <p:spPr>
          <a:xfrm>
            <a:off x="11268636" y="103318"/>
            <a:ext cx="685296" cy="631788"/>
          </a:xfrm>
          <a:prstGeom prst="rect">
            <a:avLst/>
          </a:prstGeom>
          <a:noFill/>
          <a:ln>
            <a:noFill/>
          </a:ln>
        </p:spPr>
      </p:pic>
      <p:pic>
        <p:nvPicPr>
          <p:cNvPr id="1026" name="Picture 2"/>
          <p:cNvPicPr>
            <a:picLocks noChangeAspect="1" noChangeArrowheads="1"/>
          </p:cNvPicPr>
          <p:nvPr/>
        </p:nvPicPr>
        <p:blipFill>
          <a:blip r:embed="rId4"/>
          <a:srcRect/>
          <a:stretch>
            <a:fillRect/>
          </a:stretch>
        </p:blipFill>
        <p:spPr bwMode="auto">
          <a:xfrm>
            <a:off x="2063552" y="3429000"/>
            <a:ext cx="7704856" cy="32403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4" name="Google Shape;124;p18"/>
          <p:cNvPicPr preferRelativeResize="0"/>
          <p:nvPr/>
        </p:nvPicPr>
        <p:blipFill rotWithShape="1">
          <a:blip r:embed="rId3">
            <a:alphaModFix/>
          </a:blip>
          <a:srcRect/>
          <a:stretch/>
        </p:blipFill>
        <p:spPr>
          <a:xfrm>
            <a:off x="11268636" y="103318"/>
            <a:ext cx="685296" cy="631788"/>
          </a:xfrm>
          <a:prstGeom prst="rect">
            <a:avLst/>
          </a:prstGeom>
          <a:noFill/>
          <a:ln>
            <a:noFill/>
          </a:ln>
        </p:spPr>
      </p:pic>
      <p:sp>
        <p:nvSpPr>
          <p:cNvPr id="125" name="Google Shape;125;p18"/>
          <p:cNvSpPr txBox="1"/>
          <p:nvPr/>
        </p:nvSpPr>
        <p:spPr>
          <a:xfrm>
            <a:off x="1524000" y="188258"/>
            <a:ext cx="9144000" cy="68608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rgbClr val="2F5496"/>
              </a:buClr>
              <a:buSzPts val="3600"/>
              <a:buFont typeface="Arial Black"/>
              <a:buNone/>
            </a:pPr>
            <a:r>
              <a:rPr lang="en-US" sz="4400" b="1" i="0" u="none" strike="noStrike" cap="none" dirty="0" smtClean="0">
                <a:solidFill>
                  <a:srgbClr val="C00000"/>
                </a:solidFill>
                <a:latin typeface="Montserrat"/>
                <a:ea typeface="Arial Black"/>
                <a:cs typeface="Arial Black"/>
                <a:sym typeface="Arial Black"/>
              </a:rPr>
              <a:t>Importing Dependencies</a:t>
            </a:r>
            <a:endParaRPr sz="4400" b="1" i="0" u="none" strike="noStrike" cap="none" dirty="0">
              <a:solidFill>
                <a:srgbClr val="C00000"/>
              </a:solidFill>
              <a:latin typeface="Montserrat"/>
              <a:ea typeface="Arial Black"/>
              <a:cs typeface="Arial Black"/>
              <a:sym typeface="Arial Black"/>
            </a:endParaRPr>
          </a:p>
        </p:txBody>
      </p:sp>
      <p:sp>
        <p:nvSpPr>
          <p:cNvPr id="9" name="Google Shape;116;p17"/>
          <p:cNvSpPr txBox="1">
            <a:spLocks/>
          </p:cNvSpPr>
          <p:nvPr/>
        </p:nvSpPr>
        <p:spPr>
          <a:xfrm>
            <a:off x="335360" y="908720"/>
            <a:ext cx="10937812" cy="5472608"/>
          </a:xfrm>
          <a:prstGeom prst="rect">
            <a:avLst/>
          </a:prstGeom>
          <a:noFill/>
          <a:ln>
            <a:noFill/>
          </a:ln>
        </p:spPr>
        <p:txBody>
          <a:bodyPr spcFirstLastPara="1" wrap="square" lIns="91425" tIns="45700" rIns="91425" bIns="45700" anchor="t" anchorCtr="0">
            <a:normAutofit/>
          </a:bodyPr>
          <a:lstStyle/>
          <a:p>
            <a:pPr marL="457200" lvl="0" indent="-406400">
              <a:lnSpc>
                <a:spcPct val="90000"/>
              </a:lnSpc>
              <a:spcBef>
                <a:spcPts val="1000"/>
              </a:spcBef>
              <a:buClr>
                <a:schemeClr val="dk1"/>
              </a:buClr>
              <a:buSzPts val="2400"/>
              <a:buFont typeface="Arial" pitchFamily="34" charset="0"/>
              <a:buChar char="•"/>
            </a:pPr>
            <a:r>
              <a:rPr lang="en-IN" sz="2400" dirty="0" smtClean="0">
                <a:solidFill>
                  <a:schemeClr val="dk1"/>
                </a:solidFill>
                <a:latin typeface="Calibri"/>
                <a:ea typeface="Calibri"/>
                <a:cs typeface="Calibri"/>
                <a:sym typeface="Calibri"/>
              </a:rPr>
              <a:t>Firstly we </a:t>
            </a:r>
            <a:r>
              <a:rPr lang="en-IN" sz="2400" dirty="0" smtClean="0">
                <a:solidFill>
                  <a:schemeClr val="dk1"/>
                </a:solidFill>
                <a:latin typeface="Calibri"/>
                <a:ea typeface="Calibri"/>
                <a:cs typeface="Calibri"/>
                <a:sym typeface="Calibri"/>
              </a:rPr>
              <a:t>Imported </a:t>
            </a:r>
            <a:r>
              <a:rPr lang="en-IN" sz="2400" dirty="0" smtClean="0">
                <a:solidFill>
                  <a:schemeClr val="dk1"/>
                </a:solidFill>
                <a:latin typeface="Calibri"/>
                <a:ea typeface="Calibri"/>
                <a:cs typeface="Calibri"/>
                <a:sym typeface="Calibri"/>
              </a:rPr>
              <a:t>important libraries such </a:t>
            </a:r>
            <a:r>
              <a:rPr lang="en-IN" sz="2400" dirty="0" smtClean="0">
                <a:solidFill>
                  <a:schemeClr val="dk1"/>
                </a:solidFill>
                <a:latin typeface="Calibri"/>
                <a:ea typeface="Calibri"/>
                <a:cs typeface="Calibri"/>
                <a:sym typeface="Calibri"/>
              </a:rPr>
              <a:t>as     </a:t>
            </a:r>
            <a:r>
              <a:rPr lang="en-IN" sz="2400" dirty="0" smtClean="0">
                <a:solidFill>
                  <a:schemeClr val="dk1"/>
                </a:solidFill>
                <a:latin typeface="Calibri"/>
                <a:ea typeface="Calibri"/>
                <a:cs typeface="Calibri"/>
                <a:sym typeface="Calibri"/>
              </a:rPr>
              <a:t>Pandas,Numpy,Matplotlib,Seaborn,Tensorflow</a:t>
            </a:r>
            <a:r>
              <a:rPr lang="en-IN" sz="2400" dirty="0" smtClean="0">
                <a:solidFill>
                  <a:schemeClr val="dk1"/>
                </a:solidFill>
                <a:latin typeface="Calibri"/>
                <a:ea typeface="Calibri"/>
                <a:cs typeface="Calibri"/>
                <a:sym typeface="Calibri"/>
              </a:rPr>
              <a:t> </a:t>
            </a:r>
            <a:r>
              <a:rPr lang="en-IN" sz="2400" dirty="0" smtClean="0">
                <a:solidFill>
                  <a:schemeClr val="dk1"/>
                </a:solidFill>
                <a:latin typeface="Calibri"/>
                <a:ea typeface="Calibri"/>
                <a:cs typeface="Calibri"/>
                <a:sym typeface="Calibri"/>
              </a:rPr>
              <a:t>and </a:t>
            </a:r>
            <a:r>
              <a:rPr lang="en-IN" sz="2400" dirty="0" smtClean="0">
                <a:solidFill>
                  <a:schemeClr val="dk1"/>
                </a:solidFill>
                <a:latin typeface="Calibri"/>
                <a:ea typeface="Calibri"/>
                <a:cs typeface="Calibri"/>
                <a:sym typeface="Calibri"/>
              </a:rPr>
              <a:t>Keras</a:t>
            </a:r>
            <a:r>
              <a:rPr lang="en-IN" sz="2400" dirty="0" smtClean="0">
                <a:solidFill>
                  <a:schemeClr val="dk1"/>
                </a:solidFill>
                <a:latin typeface="Calibri"/>
                <a:ea typeface="Calibri"/>
                <a:cs typeface="Calibri"/>
                <a:sym typeface="Calibri"/>
              </a:rPr>
              <a:t>.</a:t>
            </a:r>
          </a:p>
          <a:p>
            <a:pPr marL="457200" lvl="0" indent="-406400">
              <a:lnSpc>
                <a:spcPct val="90000"/>
              </a:lnSpc>
              <a:spcBef>
                <a:spcPts val="1000"/>
              </a:spcBef>
              <a:buClr>
                <a:schemeClr val="dk1"/>
              </a:buClr>
              <a:buSzPts val="2400"/>
              <a:buFont typeface="Arial" pitchFamily="34" charset="0"/>
              <a:buChar char="•"/>
            </a:pPr>
            <a:r>
              <a:rPr lang="en-IN" sz="2400" dirty="0" smtClean="0">
                <a:solidFill>
                  <a:schemeClr val="dk1"/>
                </a:solidFill>
                <a:latin typeface="Calibri"/>
                <a:ea typeface="Calibri"/>
                <a:cs typeface="Calibri"/>
                <a:sym typeface="Calibri"/>
              </a:rPr>
              <a:t>Then we </a:t>
            </a:r>
            <a:r>
              <a:rPr lang="en-IN" sz="2400" dirty="0" smtClean="0">
                <a:solidFill>
                  <a:schemeClr val="dk1"/>
                </a:solidFill>
                <a:latin typeface="Calibri"/>
                <a:ea typeface="Calibri"/>
                <a:cs typeface="Calibri"/>
                <a:sym typeface="Calibri"/>
              </a:rPr>
              <a:t>Imported </a:t>
            </a:r>
            <a:r>
              <a:rPr lang="en-IN" sz="2400" dirty="0" smtClean="0">
                <a:solidFill>
                  <a:schemeClr val="dk1"/>
                </a:solidFill>
                <a:latin typeface="Calibri"/>
                <a:ea typeface="Calibri"/>
                <a:cs typeface="Calibri"/>
                <a:sym typeface="Calibri"/>
              </a:rPr>
              <a:t>our </a:t>
            </a:r>
            <a:r>
              <a:rPr lang="en-IN" sz="2400" i="1" dirty="0" smtClean="0">
                <a:solidFill>
                  <a:schemeClr val="dk1"/>
                </a:solidFill>
                <a:latin typeface="Calibri"/>
                <a:ea typeface="Calibri"/>
                <a:cs typeface="Calibri"/>
                <a:sym typeface="Calibri"/>
              </a:rPr>
              <a:t>FER dataset</a:t>
            </a:r>
          </a:p>
          <a:p>
            <a:pPr marL="457200" lvl="0" indent="-406400">
              <a:lnSpc>
                <a:spcPct val="90000"/>
              </a:lnSpc>
              <a:spcBef>
                <a:spcPts val="1000"/>
              </a:spcBef>
              <a:buClr>
                <a:schemeClr val="dk1"/>
              </a:buClr>
              <a:buSzPts val="2400"/>
              <a:buFont typeface="Arial" pitchFamily="34" charset="0"/>
              <a:buChar char="•"/>
            </a:pPr>
            <a:r>
              <a:rPr lang="en-IN" sz="2400" dirty="0" smtClean="0">
                <a:solidFill>
                  <a:schemeClr val="dk1"/>
                </a:solidFill>
                <a:latin typeface="Calibri"/>
                <a:ea typeface="Calibri"/>
                <a:cs typeface="Calibri"/>
                <a:sym typeface="Calibri"/>
              </a:rPr>
              <a:t>After that we Generated batches of tensor image data with real-time data </a:t>
            </a:r>
            <a:r>
              <a:rPr lang="en-IN" sz="2400" dirty="0" smtClean="0">
                <a:solidFill>
                  <a:schemeClr val="dk1"/>
                </a:solidFill>
                <a:latin typeface="Calibri"/>
                <a:ea typeface="Calibri"/>
                <a:cs typeface="Calibri"/>
                <a:sym typeface="Calibri"/>
              </a:rPr>
              <a:t>augmentation, And did some Data Augmentation.</a:t>
            </a:r>
          </a:p>
          <a:p>
            <a:pPr marL="457200" indent="-406400">
              <a:lnSpc>
                <a:spcPct val="90000"/>
              </a:lnSpc>
              <a:spcBef>
                <a:spcPts val="1000"/>
              </a:spcBef>
              <a:buClr>
                <a:schemeClr val="dk1"/>
              </a:buClr>
              <a:buSzPts val="2400"/>
              <a:buFont typeface="Wingdings" pitchFamily="2" charset="2"/>
              <a:buChar char="v"/>
            </a:pPr>
            <a:r>
              <a:rPr lang="en-IN" sz="2400" b="1" dirty="0" smtClean="0">
                <a:solidFill>
                  <a:schemeClr val="dk1"/>
                </a:solidFill>
                <a:latin typeface="Calibri"/>
                <a:ea typeface="Calibri"/>
                <a:cs typeface="Calibri"/>
                <a:sym typeface="Calibri"/>
              </a:rPr>
              <a:t>Data Augmentation </a:t>
            </a:r>
            <a:r>
              <a:rPr lang="en-IN" sz="2400" dirty="0" smtClean="0">
                <a:solidFill>
                  <a:schemeClr val="dk1"/>
                </a:solidFill>
                <a:latin typeface="Calibri"/>
                <a:ea typeface="Calibri"/>
                <a:cs typeface="Calibri"/>
                <a:sym typeface="Calibri"/>
              </a:rPr>
              <a:t>–  </a:t>
            </a:r>
            <a:r>
              <a:rPr lang="en-IN" sz="2400" dirty="0" smtClean="0">
                <a:solidFill>
                  <a:schemeClr val="dk1"/>
                </a:solidFill>
                <a:latin typeface="Calibri"/>
                <a:ea typeface="Calibri"/>
                <a:cs typeface="Calibri"/>
                <a:sym typeface="Calibri"/>
              </a:rPr>
              <a:t>It applies </a:t>
            </a:r>
            <a:r>
              <a:rPr lang="en-IN" sz="2400" dirty="0" smtClean="0">
                <a:solidFill>
                  <a:schemeClr val="dk1"/>
                </a:solidFill>
                <a:latin typeface="Calibri"/>
                <a:ea typeface="Calibri"/>
                <a:cs typeface="Calibri"/>
                <a:sym typeface="Calibri"/>
              </a:rPr>
              <a:t>transformations to your training </a:t>
            </a:r>
            <a:r>
              <a:rPr lang="en-IN" sz="2400" dirty="0" smtClean="0">
                <a:solidFill>
                  <a:schemeClr val="dk1"/>
                </a:solidFill>
                <a:latin typeface="Calibri"/>
                <a:ea typeface="Calibri"/>
                <a:cs typeface="Calibri"/>
                <a:sym typeface="Calibri"/>
              </a:rPr>
              <a:t>examples they </a:t>
            </a:r>
            <a:r>
              <a:rPr lang="en-IN" sz="2400" dirty="0" smtClean="0">
                <a:solidFill>
                  <a:schemeClr val="dk1"/>
                </a:solidFill>
                <a:latin typeface="Calibri"/>
                <a:ea typeface="Calibri"/>
                <a:cs typeface="Calibri"/>
                <a:sym typeface="Calibri"/>
              </a:rPr>
              <a:t>can be as simple as flipping an image, or as complicated as applying neural style transfer. The idea is that by changing the makeup of your data, you can improve your performance and increase your training set size.</a:t>
            </a:r>
          </a:p>
          <a:p>
            <a:pPr marL="457200" lvl="0" indent="-406400">
              <a:lnSpc>
                <a:spcPct val="90000"/>
              </a:lnSpc>
              <a:spcBef>
                <a:spcPts val="1000"/>
              </a:spcBef>
              <a:buClr>
                <a:schemeClr val="dk1"/>
              </a:buClr>
              <a:buSzPts val="2400"/>
            </a:pPr>
            <a:r>
              <a:rPr lang="en-IN" sz="2400" dirty="0" smtClean="0">
                <a:solidFill>
                  <a:schemeClr val="dk1"/>
                </a:solidFill>
                <a:latin typeface="Calibri"/>
                <a:ea typeface="Calibri"/>
                <a:cs typeface="Calibri"/>
                <a:sym typeface="Calibri"/>
              </a:rPr>
              <a:t>We researched and experimented with commonly used techniques in existing FER papers and by using </a:t>
            </a:r>
            <a:r>
              <a:rPr lang="en-IN" sz="2400" dirty="0" smtClean="0">
                <a:solidFill>
                  <a:schemeClr val="dk1"/>
                </a:solidFill>
                <a:latin typeface="Calibri"/>
                <a:ea typeface="Calibri"/>
                <a:cs typeface="Calibri"/>
                <a:sym typeface="Calibri"/>
              </a:rPr>
              <a:t>ImageDataGenerator</a:t>
            </a:r>
            <a:r>
              <a:rPr lang="en-IN" sz="2400" dirty="0" smtClean="0">
                <a:solidFill>
                  <a:schemeClr val="dk1"/>
                </a:solidFill>
                <a:latin typeface="Calibri"/>
                <a:ea typeface="Calibri"/>
                <a:cs typeface="Calibri"/>
                <a:sym typeface="Calibri"/>
              </a:rPr>
              <a:t> achieved our best results with rotation of 20, Zoom of 0.2 and height and width shifting by 0.1.</a:t>
            </a:r>
          </a:p>
          <a:p>
            <a:pPr marL="457200" indent="-406400">
              <a:lnSpc>
                <a:spcPct val="90000"/>
              </a:lnSpc>
              <a:spcBef>
                <a:spcPts val="1000"/>
              </a:spcBef>
              <a:buClr>
                <a:schemeClr val="dk1"/>
              </a:buClr>
              <a:buSzPts val="2400"/>
            </a:pPr>
            <a:r>
              <a:rPr lang="en-IN" sz="2400" dirty="0" smtClean="0">
                <a:solidFill>
                  <a:schemeClr val="dk1"/>
                </a:solidFill>
                <a:latin typeface="Calibri"/>
                <a:ea typeface="Calibri"/>
                <a:cs typeface="Calibri"/>
                <a:sym typeface="Calibri"/>
              </a:rPr>
              <a:t>We got our Image </a:t>
            </a:r>
            <a:r>
              <a:rPr lang="en-IN" sz="2400" dirty="0" smtClean="0">
                <a:solidFill>
                  <a:schemeClr val="dk1"/>
                </a:solidFill>
                <a:latin typeface="Calibri"/>
                <a:ea typeface="Calibri"/>
                <a:cs typeface="Calibri"/>
                <a:sym typeface="Calibri"/>
              </a:rPr>
              <a:t>shape (48, 48, </a:t>
            </a:r>
            <a:r>
              <a:rPr lang="en-IN" sz="2400" dirty="0" smtClean="0">
                <a:solidFill>
                  <a:schemeClr val="dk1"/>
                </a:solidFill>
                <a:latin typeface="Calibri"/>
                <a:ea typeface="Calibri"/>
                <a:cs typeface="Calibri"/>
                <a:sym typeface="Calibri"/>
              </a:rPr>
              <a:t>1) as this after Data Augmentation.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1" name="Google Shape;131;p19"/>
          <p:cNvPicPr preferRelativeResize="0"/>
          <p:nvPr/>
        </p:nvPicPr>
        <p:blipFill rotWithShape="1">
          <a:blip r:embed="rId3">
            <a:alphaModFix/>
          </a:blip>
          <a:srcRect/>
          <a:stretch/>
        </p:blipFill>
        <p:spPr>
          <a:xfrm>
            <a:off x="11268636" y="103318"/>
            <a:ext cx="685296" cy="631788"/>
          </a:xfrm>
          <a:prstGeom prst="rect">
            <a:avLst/>
          </a:prstGeom>
          <a:noFill/>
          <a:ln>
            <a:noFill/>
          </a:ln>
        </p:spPr>
      </p:pic>
      <p:sp>
        <p:nvSpPr>
          <p:cNvPr id="132" name="Google Shape;132;p19"/>
          <p:cNvSpPr txBox="1"/>
          <p:nvPr/>
        </p:nvSpPr>
        <p:spPr>
          <a:xfrm>
            <a:off x="1524000" y="188258"/>
            <a:ext cx="9144000" cy="68608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rgbClr val="2F5496"/>
              </a:buClr>
              <a:buSzPts val="3600"/>
              <a:buFont typeface="Arial Black"/>
              <a:buNone/>
            </a:pPr>
            <a:r>
              <a:rPr lang="en-IN" sz="4800" b="1" i="0" u="none" strike="noStrike" cap="none" dirty="0" smtClean="0">
                <a:solidFill>
                  <a:srgbClr val="C00000"/>
                </a:solidFill>
                <a:latin typeface="Montserrat"/>
                <a:ea typeface="Arial Black"/>
                <a:cs typeface="Arial Black"/>
                <a:sym typeface="Arial Black"/>
              </a:rPr>
              <a:t>Callback</a:t>
            </a:r>
            <a:r>
              <a:rPr lang="en-IN" sz="4800" b="1" i="0" u="none" strike="noStrike" cap="none" dirty="0" smtClean="0">
                <a:solidFill>
                  <a:srgbClr val="C00000"/>
                </a:solidFill>
                <a:latin typeface="Montserrat"/>
                <a:ea typeface="Arial Black"/>
                <a:cs typeface="Arial Black"/>
                <a:sym typeface="Arial Black"/>
              </a:rPr>
              <a:t> Functions</a:t>
            </a:r>
            <a:endParaRPr sz="4800" b="1" i="0" u="none" strike="noStrike" cap="none" dirty="0">
              <a:solidFill>
                <a:srgbClr val="C00000"/>
              </a:solidFill>
              <a:latin typeface="Montserrat"/>
              <a:ea typeface="Arial Black"/>
              <a:cs typeface="Arial Black"/>
              <a:sym typeface="Arial Black"/>
            </a:endParaRPr>
          </a:p>
        </p:txBody>
      </p:sp>
      <p:sp>
        <p:nvSpPr>
          <p:cNvPr id="7" name="Google Shape;116;p17"/>
          <p:cNvSpPr txBox="1">
            <a:spLocks/>
          </p:cNvSpPr>
          <p:nvPr/>
        </p:nvSpPr>
        <p:spPr>
          <a:xfrm>
            <a:off x="335360" y="908720"/>
            <a:ext cx="10937812" cy="5472608"/>
          </a:xfrm>
          <a:prstGeom prst="rect">
            <a:avLst/>
          </a:prstGeom>
          <a:noFill/>
          <a:ln>
            <a:noFill/>
          </a:ln>
        </p:spPr>
        <p:txBody>
          <a:bodyPr spcFirstLastPara="1" wrap="square" lIns="91425" tIns="45700" rIns="91425" bIns="45700" anchor="t" anchorCtr="0">
            <a:normAutofit lnSpcReduction="10000"/>
          </a:bodyPr>
          <a:lstStyle/>
          <a:p>
            <a:pPr marL="457200" lvl="0" indent="-406400">
              <a:lnSpc>
                <a:spcPct val="90000"/>
              </a:lnSpc>
              <a:spcBef>
                <a:spcPts val="1000"/>
              </a:spcBef>
              <a:buClr>
                <a:schemeClr val="dk1"/>
              </a:buClr>
              <a:buSzPts val="2400"/>
            </a:pPr>
            <a:r>
              <a:rPr lang="en-IN" sz="2400" b="1" dirty="0" smtClean="0">
                <a:solidFill>
                  <a:schemeClr val="dk1"/>
                </a:solidFill>
                <a:latin typeface="Calibri"/>
                <a:ea typeface="Calibri"/>
                <a:cs typeface="Calibri"/>
                <a:sym typeface="Calibri"/>
              </a:rPr>
              <a:t>    </a:t>
            </a:r>
            <a:r>
              <a:rPr lang="en-IN" sz="2400" b="1" dirty="0" smtClean="0">
                <a:solidFill>
                  <a:schemeClr val="dk1"/>
                </a:solidFill>
                <a:latin typeface="Calibri"/>
                <a:ea typeface="Calibri"/>
                <a:cs typeface="Calibri"/>
                <a:sym typeface="Calibri"/>
              </a:rPr>
              <a:t>Callback</a:t>
            </a:r>
            <a:r>
              <a:rPr lang="en-IN" sz="2400" b="1" dirty="0" smtClean="0">
                <a:solidFill>
                  <a:schemeClr val="dk1"/>
                </a:solidFill>
                <a:latin typeface="Calibri"/>
                <a:ea typeface="Calibri"/>
                <a:cs typeface="Calibri"/>
                <a:sym typeface="Calibri"/>
              </a:rPr>
              <a:t> functions </a:t>
            </a:r>
            <a:r>
              <a:rPr lang="en-IN" sz="2400" dirty="0" smtClean="0">
                <a:solidFill>
                  <a:schemeClr val="dk1"/>
                </a:solidFill>
                <a:latin typeface="Calibri"/>
                <a:ea typeface="Calibri"/>
                <a:cs typeface="Calibri"/>
                <a:sym typeface="Calibri"/>
              </a:rPr>
              <a:t>are those functions which are called at the end of every epoch it </a:t>
            </a:r>
            <a:r>
              <a:rPr lang="en-IN" sz="2400" dirty="0" smtClean="0">
                <a:solidFill>
                  <a:schemeClr val="dk1"/>
                </a:solidFill>
                <a:latin typeface="Calibri"/>
                <a:ea typeface="Calibri"/>
                <a:cs typeface="Calibri"/>
                <a:sym typeface="Calibri"/>
              </a:rPr>
              <a:t>can help you prevent </a:t>
            </a:r>
            <a:r>
              <a:rPr lang="en-IN" sz="2400" dirty="0" smtClean="0">
                <a:solidFill>
                  <a:schemeClr val="dk1"/>
                </a:solidFill>
                <a:latin typeface="Calibri"/>
                <a:ea typeface="Calibri"/>
                <a:cs typeface="Calibri"/>
                <a:sym typeface="Calibri"/>
              </a:rPr>
              <a:t>overfitting</a:t>
            </a:r>
            <a:r>
              <a:rPr lang="en-IN" sz="2400" dirty="0" smtClean="0">
                <a:solidFill>
                  <a:schemeClr val="dk1"/>
                </a:solidFill>
                <a:latin typeface="Calibri"/>
                <a:ea typeface="Calibri"/>
                <a:cs typeface="Calibri"/>
                <a:sym typeface="Calibri"/>
              </a:rPr>
              <a:t>, visualize training progress, debug </a:t>
            </a:r>
            <a:r>
              <a:rPr lang="en-IN" sz="2400" dirty="0" smtClean="0">
                <a:solidFill>
                  <a:schemeClr val="dk1"/>
                </a:solidFill>
                <a:latin typeface="Calibri"/>
                <a:ea typeface="Calibri"/>
                <a:cs typeface="Calibri"/>
                <a:sym typeface="Calibri"/>
              </a:rPr>
              <a:t>your code</a:t>
            </a:r>
            <a:r>
              <a:rPr lang="en-IN" sz="2400" dirty="0" smtClean="0">
                <a:solidFill>
                  <a:schemeClr val="dk1"/>
                </a:solidFill>
                <a:latin typeface="Calibri"/>
                <a:ea typeface="Calibri"/>
                <a:cs typeface="Calibri"/>
                <a:sym typeface="Calibri"/>
              </a:rPr>
              <a:t>, save checkpoints, generate logs, create a </a:t>
            </a:r>
            <a:r>
              <a:rPr lang="en-IN" sz="2400" dirty="0" smtClean="0">
                <a:solidFill>
                  <a:schemeClr val="dk1"/>
                </a:solidFill>
                <a:latin typeface="Calibri"/>
                <a:ea typeface="Calibri"/>
                <a:cs typeface="Calibri"/>
                <a:sym typeface="Calibri"/>
              </a:rPr>
              <a:t>TensorBoard,etc.,In</a:t>
            </a:r>
            <a:r>
              <a:rPr lang="en-IN" sz="2400" dirty="0" smtClean="0">
                <a:solidFill>
                  <a:schemeClr val="dk1"/>
                </a:solidFill>
                <a:latin typeface="Calibri"/>
                <a:ea typeface="Calibri"/>
                <a:cs typeface="Calibri"/>
                <a:sym typeface="Calibri"/>
              </a:rPr>
              <a:t> this model we used three </a:t>
            </a:r>
            <a:r>
              <a:rPr lang="en-IN" sz="2400" dirty="0" smtClean="0">
                <a:solidFill>
                  <a:schemeClr val="dk1"/>
                </a:solidFill>
                <a:latin typeface="Calibri"/>
                <a:ea typeface="Calibri"/>
                <a:cs typeface="Calibri"/>
                <a:sym typeface="Calibri"/>
              </a:rPr>
              <a:t>callback</a:t>
            </a:r>
            <a:r>
              <a:rPr lang="en-IN" sz="2400" dirty="0" smtClean="0">
                <a:solidFill>
                  <a:schemeClr val="dk1"/>
                </a:solidFill>
                <a:latin typeface="Calibri"/>
                <a:ea typeface="Calibri"/>
                <a:cs typeface="Calibri"/>
                <a:sym typeface="Calibri"/>
              </a:rPr>
              <a:t> functions.</a:t>
            </a:r>
          </a:p>
          <a:p>
            <a:pPr marL="457200" lvl="0" indent="-406400">
              <a:lnSpc>
                <a:spcPct val="90000"/>
              </a:lnSpc>
              <a:spcBef>
                <a:spcPts val="1000"/>
              </a:spcBef>
              <a:buClr>
                <a:schemeClr val="dk1"/>
              </a:buClr>
              <a:buSzPts val="2400"/>
              <a:buFont typeface="Wingdings" pitchFamily="2" charset="2"/>
              <a:buChar char="q"/>
            </a:pPr>
            <a:r>
              <a:rPr lang="en-IN" sz="2400" b="1" dirty="0" smtClean="0">
                <a:solidFill>
                  <a:schemeClr val="dk1"/>
                </a:solidFill>
                <a:latin typeface="Calibri"/>
                <a:ea typeface="Calibri"/>
                <a:cs typeface="Calibri"/>
                <a:sym typeface="Calibri"/>
              </a:rPr>
              <a:t>ReduceLROnPlateau</a:t>
            </a:r>
            <a:r>
              <a:rPr lang="en-IN" sz="2400" dirty="0" smtClean="0">
                <a:solidFill>
                  <a:schemeClr val="dk1"/>
                </a:solidFill>
                <a:latin typeface="Calibri"/>
                <a:ea typeface="Calibri"/>
                <a:cs typeface="Calibri"/>
                <a:sym typeface="Calibri"/>
              </a:rPr>
              <a:t>: Reduce learning rate when a metric has stopped improving. Models often benefit from reducing the learning rate by a factor of 2-10 once learning stagnates. This </a:t>
            </a:r>
            <a:r>
              <a:rPr lang="en-IN" sz="2400" dirty="0" smtClean="0">
                <a:solidFill>
                  <a:schemeClr val="dk1"/>
                </a:solidFill>
                <a:latin typeface="Calibri"/>
                <a:ea typeface="Calibri"/>
                <a:cs typeface="Calibri"/>
                <a:sym typeface="Calibri"/>
              </a:rPr>
              <a:t>callback</a:t>
            </a:r>
            <a:r>
              <a:rPr lang="en-IN" sz="2400" dirty="0" smtClean="0">
                <a:solidFill>
                  <a:schemeClr val="dk1"/>
                </a:solidFill>
                <a:latin typeface="Calibri"/>
                <a:ea typeface="Calibri"/>
                <a:cs typeface="Calibri"/>
                <a:sym typeface="Calibri"/>
              </a:rPr>
              <a:t> monitors a quantity and if no improvement is seen for a 'patience' number of epochs, the learning rate is reduced</a:t>
            </a:r>
            <a:r>
              <a:rPr lang="en-IN" sz="2400" dirty="0" smtClean="0">
                <a:solidFill>
                  <a:schemeClr val="dk1"/>
                </a:solidFill>
                <a:latin typeface="Calibri"/>
                <a:ea typeface="Calibri"/>
                <a:cs typeface="Calibri"/>
                <a:sym typeface="Calibri"/>
              </a:rPr>
              <a:t>.</a:t>
            </a:r>
          </a:p>
          <a:p>
            <a:pPr marL="457200" indent="-406400">
              <a:lnSpc>
                <a:spcPct val="90000"/>
              </a:lnSpc>
              <a:spcBef>
                <a:spcPts val="1000"/>
              </a:spcBef>
              <a:buClr>
                <a:schemeClr val="dk1"/>
              </a:buClr>
              <a:buSzPts val="2400"/>
              <a:buFont typeface="Wingdings" pitchFamily="2" charset="2"/>
              <a:buChar char="q"/>
            </a:pPr>
            <a:r>
              <a:rPr lang="en-IN" sz="2400" b="1" dirty="0" smtClean="0">
                <a:solidFill>
                  <a:schemeClr val="dk1"/>
                </a:solidFill>
                <a:latin typeface="Calibri"/>
                <a:ea typeface="Calibri"/>
                <a:cs typeface="Calibri"/>
                <a:sym typeface="Calibri"/>
              </a:rPr>
              <a:t>EarlyStopping</a:t>
            </a:r>
            <a:r>
              <a:rPr lang="en-IN" sz="2400" dirty="0" smtClean="0">
                <a:solidFill>
                  <a:schemeClr val="dk1"/>
                </a:solidFill>
                <a:latin typeface="Calibri"/>
                <a:ea typeface="Calibri"/>
                <a:cs typeface="Calibri"/>
                <a:sym typeface="Calibri"/>
              </a:rPr>
              <a:t>: Early stopping is a method that allows you to specify an arbitrary large number of training epochs and stop training once the model performance stops improving on a hold out validation dataset</a:t>
            </a:r>
            <a:r>
              <a:rPr lang="en-IN" sz="2400" dirty="0" smtClean="0">
                <a:solidFill>
                  <a:schemeClr val="dk1"/>
                </a:solidFill>
                <a:latin typeface="Calibri"/>
                <a:ea typeface="Calibri"/>
                <a:cs typeface="Calibri"/>
                <a:sym typeface="Calibri"/>
              </a:rPr>
              <a:t>.</a:t>
            </a:r>
          </a:p>
          <a:p>
            <a:pPr marL="457200" indent="-406400">
              <a:lnSpc>
                <a:spcPct val="90000"/>
              </a:lnSpc>
              <a:spcBef>
                <a:spcPts val="1000"/>
              </a:spcBef>
              <a:buClr>
                <a:schemeClr val="dk1"/>
              </a:buClr>
              <a:buSzPts val="2400"/>
              <a:buFont typeface="Wingdings" pitchFamily="2" charset="2"/>
              <a:buChar char="q"/>
            </a:pPr>
            <a:r>
              <a:rPr lang="en-IN" sz="2400" b="1" dirty="0" smtClean="0">
                <a:solidFill>
                  <a:schemeClr val="dk1"/>
                </a:solidFill>
                <a:latin typeface="Calibri"/>
                <a:ea typeface="Calibri"/>
                <a:cs typeface="Calibri"/>
                <a:sym typeface="Calibri"/>
              </a:rPr>
              <a:t>ModelCheckpoin</a:t>
            </a:r>
            <a:r>
              <a:rPr lang="en-IN" sz="2400" dirty="0" smtClean="0">
                <a:solidFill>
                  <a:schemeClr val="dk1"/>
                </a:solidFill>
                <a:latin typeface="Calibri"/>
                <a:ea typeface="Calibri"/>
                <a:cs typeface="Calibri"/>
                <a:sym typeface="Calibri"/>
              </a:rPr>
              <a:t>t</a:t>
            </a:r>
            <a:r>
              <a:rPr lang="en-IN" sz="2400" dirty="0" smtClean="0">
                <a:solidFill>
                  <a:schemeClr val="dk1"/>
                </a:solidFill>
                <a:latin typeface="Calibri"/>
                <a:ea typeface="Calibri"/>
                <a:cs typeface="Calibri"/>
                <a:sym typeface="Calibri"/>
              </a:rPr>
              <a:t>: It is </a:t>
            </a:r>
            <a:r>
              <a:rPr lang="en-IN" sz="2400" dirty="0" smtClean="0">
                <a:solidFill>
                  <a:schemeClr val="dk1"/>
                </a:solidFill>
                <a:latin typeface="Calibri"/>
                <a:ea typeface="Calibri"/>
                <a:cs typeface="Calibri"/>
                <a:sym typeface="Calibri"/>
              </a:rPr>
              <a:t>used in conjunction with training using model. fit() to save a model or weights (in a checkpoint file) at some interval, so the model or weights can be loaded later to continue the training from the state saved</a:t>
            </a:r>
            <a:r>
              <a:rPr lang="en-IN" sz="2400" dirty="0" smtClean="0">
                <a:solidFill>
                  <a:schemeClr val="dk1"/>
                </a:solidFill>
                <a:latin typeface="Calibri"/>
                <a:ea typeface="Calibri"/>
                <a:cs typeface="Calibri"/>
                <a:sym typeface="Calibri"/>
              </a:rPr>
              <a:t>.</a:t>
            </a:r>
          </a:p>
          <a:p>
            <a:pPr marL="457200" indent="-406400">
              <a:lnSpc>
                <a:spcPct val="90000"/>
              </a:lnSpc>
              <a:spcBef>
                <a:spcPts val="1000"/>
              </a:spcBef>
              <a:buClr>
                <a:schemeClr val="dk1"/>
              </a:buClr>
              <a:buSzPts val="2400"/>
              <a:buFont typeface="Wingdings" pitchFamily="2" charset="2"/>
              <a:buChar char="q"/>
            </a:pPr>
            <a:r>
              <a:rPr lang="en-IN" sz="2400" b="1" dirty="0" smtClean="0">
                <a:solidFill>
                  <a:schemeClr val="dk1"/>
                </a:solidFill>
                <a:latin typeface="Calibri"/>
                <a:ea typeface="Calibri"/>
                <a:cs typeface="Calibri"/>
                <a:sym typeface="Calibri"/>
              </a:rPr>
              <a:t>Plotting</a:t>
            </a:r>
            <a:r>
              <a:rPr lang="en-IN" sz="2400" dirty="0" smtClean="0">
                <a:solidFill>
                  <a:schemeClr val="dk1"/>
                </a:solidFill>
                <a:latin typeface="Calibri"/>
                <a:ea typeface="Calibri"/>
                <a:cs typeface="Calibri"/>
                <a:sym typeface="Calibri"/>
              </a:rPr>
              <a:t> Function is defined to plot the accuracy and loss by taking ‘history’ of the model as input.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8" name="Google Shape;138;p20"/>
          <p:cNvSpPr txBox="1"/>
          <p:nvPr/>
        </p:nvSpPr>
        <p:spPr>
          <a:xfrm>
            <a:off x="1524000" y="188258"/>
            <a:ext cx="9144000" cy="68608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rgbClr val="2F5496"/>
              </a:buClr>
              <a:buSzPts val="3600"/>
              <a:buFont typeface="Arial Black"/>
              <a:buNone/>
            </a:pPr>
            <a:r>
              <a:rPr lang="en-US" sz="4800" b="1" i="0" u="none" strike="noStrike" cap="none" dirty="0" smtClean="0">
                <a:solidFill>
                  <a:srgbClr val="C00000"/>
                </a:solidFill>
                <a:latin typeface="Montserrat"/>
                <a:ea typeface="Arial Black"/>
                <a:cs typeface="Arial Black"/>
                <a:sym typeface="Arial Black"/>
              </a:rPr>
              <a:t>Techniques Used </a:t>
            </a:r>
            <a:endParaRPr sz="4800" b="1" i="0" u="none" strike="noStrike" cap="none" dirty="0">
              <a:solidFill>
                <a:srgbClr val="C00000"/>
              </a:solidFill>
              <a:latin typeface="Montserrat"/>
              <a:ea typeface="Arial Black"/>
              <a:cs typeface="Arial Black"/>
              <a:sym typeface="Arial Black"/>
            </a:endParaRPr>
          </a:p>
        </p:txBody>
      </p:sp>
      <p:sp>
        <p:nvSpPr>
          <p:cNvPr id="4" name="Text Placeholder 3"/>
          <p:cNvSpPr>
            <a:spLocks noGrp="1"/>
          </p:cNvSpPr>
          <p:nvPr>
            <p:ph type="body" idx="1"/>
          </p:nvPr>
        </p:nvSpPr>
        <p:spPr>
          <a:xfrm>
            <a:off x="335360" y="1052736"/>
            <a:ext cx="11018440" cy="5544616"/>
          </a:xfrm>
        </p:spPr>
        <p:txBody>
          <a:bodyPr>
            <a:normAutofit/>
          </a:bodyPr>
          <a:lstStyle/>
          <a:p>
            <a:r>
              <a:rPr lang="en-IN" sz="2700" b="1" dirty="0" smtClean="0"/>
              <a:t>Maximum Pooling </a:t>
            </a:r>
            <a:r>
              <a:rPr lang="en-IN" sz="2700" dirty="0" smtClean="0"/>
              <a:t>: is a pooling operation that calculates the maximum, or largest, value in each patch of each feature map. The results are down sampled or pooled feature maps that highlight the most present feature in the patch, reducing its dimensionality and allowing for assumptions to </a:t>
            </a:r>
            <a:r>
              <a:rPr lang="en-IN" sz="2700" dirty="0" smtClean="0"/>
              <a:t>be made about features contained in the sub-regions binned</a:t>
            </a:r>
            <a:r>
              <a:rPr lang="en-IN" sz="2700" dirty="0" smtClean="0"/>
              <a:t>.</a:t>
            </a:r>
            <a:endParaRPr lang="en-IN" sz="2700" dirty="0" smtClean="0"/>
          </a:p>
        </p:txBody>
      </p:sp>
      <p:pic>
        <p:nvPicPr>
          <p:cNvPr id="5" name="Picture 4" descr="download.png"/>
          <p:cNvPicPr>
            <a:picLocks noChangeAspect="1"/>
          </p:cNvPicPr>
          <p:nvPr/>
        </p:nvPicPr>
        <p:blipFill>
          <a:blip r:embed="rId3"/>
          <a:stretch>
            <a:fillRect/>
          </a:stretch>
        </p:blipFill>
        <p:spPr>
          <a:xfrm>
            <a:off x="2783632" y="3861048"/>
            <a:ext cx="5544616" cy="2376264"/>
          </a:xfrm>
          <a:prstGeom prst="rect">
            <a:avLst/>
          </a:prstGeom>
        </p:spPr>
      </p:pic>
      <p:pic>
        <p:nvPicPr>
          <p:cNvPr id="6" name="Google Shape;144;p21"/>
          <p:cNvPicPr preferRelativeResize="0"/>
          <p:nvPr/>
        </p:nvPicPr>
        <p:blipFill rotWithShape="1">
          <a:blip r:embed="rId4">
            <a:alphaModFix/>
          </a:blip>
          <a:srcRect/>
          <a:stretch/>
        </p:blipFill>
        <p:spPr>
          <a:xfrm>
            <a:off x="11268636" y="76424"/>
            <a:ext cx="685296" cy="631788"/>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1"/>
          <p:cNvSpPr txBox="1">
            <a:spLocks noGrp="1"/>
          </p:cNvSpPr>
          <p:nvPr>
            <p:ph type="subTitle" idx="1"/>
          </p:nvPr>
        </p:nvSpPr>
        <p:spPr>
          <a:xfrm>
            <a:off x="407368" y="1052736"/>
            <a:ext cx="10841355" cy="5256584"/>
          </a:xfrm>
          <a:prstGeom prst="rect">
            <a:avLst/>
          </a:prstGeom>
          <a:noFill/>
          <a:ln>
            <a:noFill/>
          </a:ln>
        </p:spPr>
        <p:txBody>
          <a:bodyPr spcFirstLastPara="1" wrap="square" lIns="91425" tIns="45700" rIns="91425" bIns="45700" anchor="t" anchorCtr="0">
            <a:normAutofit/>
          </a:bodyPr>
          <a:lstStyle/>
          <a:p>
            <a:pPr marL="342900" indent="-342900" algn="l">
              <a:spcBef>
                <a:spcPts val="0"/>
              </a:spcBef>
              <a:buFont typeface="Arial" pitchFamily="34" charset="0"/>
              <a:buChar char="•"/>
            </a:pPr>
            <a:r>
              <a:rPr lang="en-IN" sz="2300" b="1" dirty="0" smtClean="0"/>
              <a:t>Activation Function</a:t>
            </a:r>
            <a:r>
              <a:rPr lang="en-IN" sz="2300" dirty="0" smtClean="0"/>
              <a:t>: An activation function is a very important feature of an artificial neural network , they basically decide whether the neuron should be activated or </a:t>
            </a:r>
            <a:r>
              <a:rPr lang="en-IN" sz="2300" dirty="0" smtClean="0"/>
              <a:t>not, </a:t>
            </a:r>
            <a:r>
              <a:rPr lang="en-IN" sz="2300" dirty="0" smtClean="0"/>
              <a:t>This means that it will decide whether the neuron's input to the network is important or not in the process of prediction using simpler mathematical operations.</a:t>
            </a:r>
            <a:r>
              <a:rPr lang="en-IN" sz="2300" dirty="0" smtClean="0"/>
              <a:t>. </a:t>
            </a:r>
            <a:r>
              <a:rPr lang="en-IN" sz="2300" dirty="0" smtClean="0"/>
              <a:t>activation functions are necessary </a:t>
            </a:r>
            <a:r>
              <a:rPr lang="en-IN" sz="2300" b="1" dirty="0" smtClean="0"/>
              <a:t>to prevent linearity</a:t>
            </a:r>
            <a:r>
              <a:rPr lang="en-IN" sz="2300" dirty="0" smtClean="0"/>
              <a:t>. Without them, the data would pass through the nodes and layers of the network only going through linear functions (</a:t>
            </a:r>
            <a:r>
              <a:rPr lang="en-IN" sz="2300" dirty="0" smtClean="0"/>
              <a:t>a*</a:t>
            </a:r>
            <a:r>
              <a:rPr lang="en-IN" sz="2300" dirty="0" smtClean="0"/>
              <a:t>x+b</a:t>
            </a:r>
            <a:r>
              <a:rPr lang="en-IN" sz="2300" dirty="0" smtClean="0"/>
              <a:t>).We have different types of Activation Functions but for our project we used </a:t>
            </a:r>
            <a:r>
              <a:rPr lang="en-IN" sz="2300" b="1" dirty="0" smtClean="0"/>
              <a:t>Rectified Linear Unit (</a:t>
            </a:r>
            <a:r>
              <a:rPr lang="en-IN" sz="2300" b="1" dirty="0" smtClean="0"/>
              <a:t>ReLU</a:t>
            </a:r>
            <a:r>
              <a:rPr lang="en-IN" sz="2300" b="1" dirty="0" smtClean="0"/>
              <a:t>).</a:t>
            </a:r>
            <a:r>
              <a:rPr lang="en-IN" sz="2300" dirty="0" smtClean="0"/>
              <a:t> </a:t>
            </a:r>
            <a:r>
              <a:rPr lang="en-IN" sz="2300" dirty="0" smtClean="0"/>
              <a:t>The advantage of using </a:t>
            </a:r>
            <a:r>
              <a:rPr lang="en-IN" sz="2300" dirty="0" smtClean="0"/>
              <a:t>ReLU</a:t>
            </a:r>
            <a:r>
              <a:rPr lang="en-IN" sz="2300" dirty="0" smtClean="0"/>
              <a:t> over other functions is that it does not activate all the neurons at the same </a:t>
            </a:r>
            <a:r>
              <a:rPr lang="en-IN" sz="2300" dirty="0" smtClean="0"/>
              <a:t>time,it</a:t>
            </a:r>
            <a:r>
              <a:rPr lang="en-IN" sz="2300" dirty="0" smtClean="0"/>
              <a:t> converts all the negative inputs to zero and neuron doesn't get activated.</a:t>
            </a:r>
            <a:endParaRPr sz="2300" b="1" dirty="0"/>
          </a:p>
        </p:txBody>
      </p:sp>
      <p:pic>
        <p:nvPicPr>
          <p:cNvPr id="144" name="Google Shape;144;p21"/>
          <p:cNvPicPr preferRelativeResize="0"/>
          <p:nvPr/>
        </p:nvPicPr>
        <p:blipFill rotWithShape="1">
          <a:blip r:embed="rId3">
            <a:alphaModFix/>
          </a:blip>
          <a:srcRect/>
          <a:stretch/>
        </p:blipFill>
        <p:spPr>
          <a:xfrm>
            <a:off x="11268636" y="76424"/>
            <a:ext cx="685296" cy="631788"/>
          </a:xfrm>
          <a:prstGeom prst="rect">
            <a:avLst/>
          </a:prstGeom>
          <a:noFill/>
          <a:ln>
            <a:noFill/>
          </a:ln>
        </p:spPr>
      </p:pic>
      <p:sp>
        <p:nvSpPr>
          <p:cNvPr id="6" name="Google Shape;138;p20"/>
          <p:cNvSpPr txBox="1"/>
          <p:nvPr/>
        </p:nvSpPr>
        <p:spPr>
          <a:xfrm>
            <a:off x="1271464" y="188640"/>
            <a:ext cx="9144000" cy="68608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rgbClr val="2F5496"/>
              </a:buClr>
              <a:buSzPts val="3600"/>
              <a:buFont typeface="Arial Black"/>
              <a:buNone/>
            </a:pPr>
            <a:r>
              <a:rPr lang="en-US" sz="4800" b="1" i="0" u="none" strike="noStrike" cap="none" dirty="0" smtClean="0">
                <a:solidFill>
                  <a:srgbClr val="C00000"/>
                </a:solidFill>
                <a:latin typeface="Montserrat"/>
                <a:ea typeface="Arial Black"/>
                <a:cs typeface="Arial Black"/>
                <a:sym typeface="Arial Black"/>
              </a:rPr>
              <a:t>Techniques Used </a:t>
            </a:r>
            <a:endParaRPr sz="4800" b="1" i="0" u="none" strike="noStrike" cap="none" dirty="0">
              <a:solidFill>
                <a:srgbClr val="C00000"/>
              </a:solidFill>
              <a:latin typeface="Montserrat"/>
              <a:ea typeface="Arial Black"/>
              <a:cs typeface="Arial Black"/>
              <a:sym typeface="Arial Black"/>
            </a:endParaRPr>
          </a:p>
        </p:txBody>
      </p:sp>
      <p:pic>
        <p:nvPicPr>
          <p:cNvPr id="7" name="Picture 6" descr="download (1).png"/>
          <p:cNvPicPr>
            <a:picLocks noChangeAspect="1"/>
          </p:cNvPicPr>
          <p:nvPr/>
        </p:nvPicPr>
        <p:blipFill>
          <a:blip r:embed="rId4"/>
          <a:stretch>
            <a:fillRect/>
          </a:stretch>
        </p:blipFill>
        <p:spPr>
          <a:xfrm>
            <a:off x="3287688" y="4437112"/>
            <a:ext cx="6048672" cy="2232248"/>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912</TotalTime>
  <Words>1029</Words>
  <Application>Microsoft Office PowerPoint</Application>
  <PresentationFormat>Custom</PresentationFormat>
  <Paragraphs>98</Paragraphs>
  <Slides>25</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Montserrat</vt:lpstr>
      <vt:lpstr>Arial Black</vt:lpstr>
      <vt:lpstr>Perpetua Titling MT</vt:lpstr>
      <vt:lpstr>Calibri</vt:lpstr>
      <vt:lpstr>Wingdings</vt:lpstr>
      <vt:lpstr>EB Garamond</vt:lpstr>
      <vt:lpstr>Office Theme</vt:lpstr>
      <vt:lpstr>Slide 1</vt:lpstr>
      <vt:lpstr>INTRODUCTION</vt:lpstr>
      <vt:lpstr>Slide 3</vt:lpstr>
      <vt:lpstr>PROBLEM STATEMENT</vt:lpstr>
      <vt:lpstr>ABOUT DATASET</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77</cp:revision>
  <dcterms:modified xsi:type="dcterms:W3CDTF">2022-06-24T20:05:13Z</dcterms:modified>
</cp:coreProperties>
</file>