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2" r:id="rId1"/>
  </p:sldMasterIdLst>
  <p:sldIdLst>
    <p:sldId id="256" r:id="rId2"/>
    <p:sldId id="293" r:id="rId3"/>
    <p:sldId id="265" r:id="rId4"/>
    <p:sldId id="257" r:id="rId5"/>
    <p:sldId id="258" r:id="rId6"/>
    <p:sldId id="259" r:id="rId7"/>
    <p:sldId id="263" r:id="rId8"/>
    <p:sldId id="264" r:id="rId9"/>
    <p:sldId id="260" r:id="rId10"/>
    <p:sldId id="262" r:id="rId11"/>
    <p:sldId id="266" r:id="rId12"/>
    <p:sldId id="267" r:id="rId13"/>
    <p:sldId id="268" r:id="rId14"/>
    <p:sldId id="269" r:id="rId15"/>
    <p:sldId id="277" r:id="rId16"/>
    <p:sldId id="278" r:id="rId17"/>
    <p:sldId id="279" r:id="rId18"/>
    <p:sldId id="270" r:id="rId19"/>
    <p:sldId id="289" r:id="rId20"/>
    <p:sldId id="280" r:id="rId21"/>
    <p:sldId id="281" r:id="rId22"/>
    <p:sldId id="282" r:id="rId23"/>
    <p:sldId id="283" r:id="rId24"/>
    <p:sldId id="287" r:id="rId25"/>
    <p:sldId id="288" r:id="rId26"/>
    <p:sldId id="271" r:id="rId27"/>
    <p:sldId id="272" r:id="rId28"/>
    <p:sldId id="284" r:id="rId29"/>
    <p:sldId id="273" r:id="rId30"/>
    <p:sldId id="274" r:id="rId31"/>
    <p:sldId id="285" r:id="rId32"/>
    <p:sldId id="286" r:id="rId33"/>
    <p:sldId id="275" r:id="rId34"/>
    <p:sldId id="276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C2F07B-9BC6-40E8-85AB-EC1333367AD2}">
          <p14:sldIdLst>
            <p14:sldId id="256"/>
            <p14:sldId id="293"/>
            <p14:sldId id="265"/>
            <p14:sldId id="257"/>
          </p14:sldIdLst>
        </p14:section>
        <p14:section name="Untitled Section" id="{26C2F657-CB8A-42F9-A80D-30A0AB09870D}">
          <p14:sldIdLst>
            <p14:sldId id="258"/>
            <p14:sldId id="259"/>
            <p14:sldId id="263"/>
            <p14:sldId id="264"/>
            <p14:sldId id="260"/>
          </p14:sldIdLst>
        </p14:section>
        <p14:section name="Untitled Section" id="{3797741A-38CA-4361-8019-58ABFA8E639E}">
          <p14:sldIdLst>
            <p14:sldId id="262"/>
            <p14:sldId id="266"/>
            <p14:sldId id="267"/>
            <p14:sldId id="268"/>
            <p14:sldId id="269"/>
            <p14:sldId id="277"/>
            <p14:sldId id="278"/>
            <p14:sldId id="279"/>
            <p14:sldId id="270"/>
            <p14:sldId id="289"/>
            <p14:sldId id="280"/>
            <p14:sldId id="281"/>
            <p14:sldId id="282"/>
            <p14:sldId id="283"/>
            <p14:sldId id="287"/>
            <p14:sldId id="288"/>
            <p14:sldId id="271"/>
            <p14:sldId id="272"/>
            <p14:sldId id="284"/>
            <p14:sldId id="273"/>
            <p14:sldId id="274"/>
            <p14:sldId id="285"/>
            <p14:sldId id="286"/>
            <p14:sldId id="275"/>
            <p14:sldId id="276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is-PC\AppData\Roaming\Microsoft\Excel\Superstore_Sales_Insights_Project.xlx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is-PC\AppData\Roaming\Microsoft\Excel\Superstore_Sales_Insights_Project.xlx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is-PC\AppData\Roaming\Microsoft\Excel\Superstore_Sales_Insights_Project.xlx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is-PC\AppData\Roaming\Microsoft\Excel\Superstore_Sales_Insights_Project.xlx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is-PC\AppData\Roaming\Microsoft\Excel\Superstore_Sales_Insights_Project.xlx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is-PC\AppData\Roaming\Microsoft\Excel\Superstore_Sales_Insights_Project.xlx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is-PC\AppData\Roaming\Microsoft\Excel\Superstore_Sales_Insights_Project.xlx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is-PC\AppData\Roaming\Microsoft\Excel\Superstore_Sales_Insights_Project.xlx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is-PC\AppData\Roaming\Microsoft\Excel\Superstore_Sales_Insights_Project.xlx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[Superstore_Sales_Insights_Project.xlxs.xlsx]Analysis1_Pivot1!PivotTable1</c:name>
    <c:fmtId val="1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0.13167996592111791"/>
          <c:y val="5.5648292973276899E-2"/>
          <c:w val="0.75879606248380593"/>
          <c:h val="0.694188530457406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Analysis1_Pivot1!$C$35</c:f>
              <c:strCache>
                <c:ptCount val="1"/>
                <c:pt idx="0">
                  <c:v>Total Sales ($)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Analysis1_Pivot1!$B$36:$B$56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Analysis1_Pivot1!$C$36:$C$56</c:f>
              <c:numCache>
                <c:formatCode>"$"#,##0.00_);[Red]\("$"#,##0.00\)</c:formatCode>
                <c:ptCount val="17"/>
                <c:pt idx="0">
                  <c:v>114879.99629999997</c:v>
                </c:pt>
                <c:pt idx="1">
                  <c:v>328449.10300000076</c:v>
                </c:pt>
                <c:pt idx="2">
                  <c:v>91705.164000000048</c:v>
                </c:pt>
                <c:pt idx="3">
                  <c:v>206965.53200000009</c:v>
                </c:pt>
                <c:pt idx="4">
                  <c:v>107532.16099999999</c:v>
                </c:pt>
                <c:pt idx="5">
                  <c:v>27118.791999999954</c:v>
                </c:pt>
                <c:pt idx="6">
                  <c:v>203412.73300000009</c:v>
                </c:pt>
                <c:pt idx="7">
                  <c:v>16476.401999999998</c:v>
                </c:pt>
                <c:pt idx="8">
                  <c:v>3024.2799999999997</c:v>
                </c:pt>
                <c:pt idx="9">
                  <c:v>12486.312</c:v>
                </c:pt>
                <c:pt idx="10">
                  <c:v>78479.20600000002</c:v>
                </c:pt>
                <c:pt idx="11">
                  <c:v>223843.60800000012</c:v>
                </c:pt>
                <c:pt idx="12">
                  <c:v>46673.538000000015</c:v>
                </c:pt>
                <c:pt idx="13">
                  <c:v>167380.31800000009</c:v>
                </c:pt>
                <c:pt idx="14">
                  <c:v>149528.02999999994</c:v>
                </c:pt>
                <c:pt idx="15">
                  <c:v>189238.63099999996</c:v>
                </c:pt>
                <c:pt idx="16">
                  <c:v>330007.05400000012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24-411A-8594-451AF5EEFF62}"/>
            </c:ext>
          </c:extLst>
        </c:ser>
        <c:ser>
          <c:idx val="1"/>
          <c:order val="1"/>
          <c:tx>
            <c:strRef>
              <c:f>Analysis1_Pivot1!$D$35</c:f>
              <c:strCache>
                <c:ptCount val="1"/>
                <c:pt idx="0">
                  <c:v>Total Profit ($)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Analysis1_Pivot1!$B$36:$B$56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Analysis1_Pivot1!$D$36:$D$56</c:f>
              <c:numCache>
                <c:formatCode>"$"#,##0.00_);[Red]\("$"#,##0.00\)</c:formatCode>
                <c:ptCount val="17"/>
                <c:pt idx="0">
                  <c:v>-3472.5559999999978</c:v>
                </c:pt>
                <c:pt idx="1">
                  <c:v>26590.166300000026</c:v>
                </c:pt>
                <c:pt idx="2">
                  <c:v>13059.143599999983</c:v>
                </c:pt>
                <c:pt idx="3">
                  <c:v>-17725.481100000008</c:v>
                </c:pt>
                <c:pt idx="4">
                  <c:v>18138.005399999995</c:v>
                </c:pt>
                <c:pt idx="5">
                  <c:v>6527.7869999999984</c:v>
                </c:pt>
                <c:pt idx="6">
                  <c:v>30221.763299999995</c:v>
                </c:pt>
                <c:pt idx="7">
                  <c:v>6964.1767000000027</c:v>
                </c:pt>
                <c:pt idx="8">
                  <c:v>949.51819999999975</c:v>
                </c:pt>
                <c:pt idx="9">
                  <c:v>5546.2539999999981</c:v>
                </c:pt>
                <c:pt idx="10">
                  <c:v>34053.569299999966</c:v>
                </c:pt>
                <c:pt idx="11">
                  <c:v>21278.826399999998</c:v>
                </c:pt>
                <c:pt idx="12">
                  <c:v>-1189.0994999999984</c:v>
                </c:pt>
                <c:pt idx="13">
                  <c:v>41936.635699999933</c:v>
                </c:pt>
                <c:pt idx="14">
                  <c:v>55617.824900000007</c:v>
                </c:pt>
                <c:pt idx="15">
                  <c:v>3384.7568999999999</c:v>
                </c:pt>
                <c:pt idx="16">
                  <c:v>44515.730600000003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24-411A-8594-451AF5EEF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2314800"/>
        <c:axId val="442318408"/>
      </c:barChart>
      <c:lineChart>
        <c:grouping val="standard"/>
        <c:varyColors val="0"/>
        <c:ser>
          <c:idx val="2"/>
          <c:order val="2"/>
          <c:tx>
            <c:strRef>
              <c:f>Analysis1_Pivot1!$E$35</c:f>
              <c:strCache>
                <c:ptCount val="1"/>
                <c:pt idx="0">
                  <c:v>Avg Profit Margin (%)</c:v>
                </c:pt>
              </c:strCache>
            </c:strRef>
          </c:tx>
          <c:spPr>
            <a:ln w="34925" cap="rnd">
              <a:solidFill>
                <a:schemeClr val="accent4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>
                    <a:shade val="6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multiLvlStrRef>
              <c:f>Analysis1_Pivot1!$B$36:$B$56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Analysis1_Pivot1!$E$36:$E$56</c:f>
              <c:numCache>
                <c:formatCode>0.00%</c:formatCode>
                <c:ptCount val="17"/>
                <c:pt idx="0">
                  <c:v>-3.0227682032054511E-2</c:v>
                </c:pt>
                <c:pt idx="1">
                  <c:v>8.0956732891427519E-2</c:v>
                </c:pt>
                <c:pt idx="2">
                  <c:v>0.1424035793665881</c:v>
                </c:pt>
                <c:pt idx="3">
                  <c:v>-8.5644604339238484E-2</c:v>
                </c:pt>
                <c:pt idx="4">
                  <c:v>0.16867516872463853</c:v>
                </c:pt>
                <c:pt idx="5">
                  <c:v>0.2407108325474088</c:v>
                </c:pt>
                <c:pt idx="6">
                  <c:v>0.14857360625502231</c:v>
                </c:pt>
                <c:pt idx="7">
                  <c:v>0.42267581842200763</c:v>
                </c:pt>
                <c:pt idx="8">
                  <c:v>0.31396504291930638</c:v>
                </c:pt>
                <c:pt idx="9">
                  <c:v>0.44418672222830874</c:v>
                </c:pt>
                <c:pt idx="10">
                  <c:v>0.4339183719570246</c:v>
                </c:pt>
                <c:pt idx="11">
                  <c:v>9.5061130358477727E-2</c:v>
                </c:pt>
                <c:pt idx="12">
                  <c:v>-2.5476952272184682E-2</c:v>
                </c:pt>
                <c:pt idx="13">
                  <c:v>0.25054699501765743</c:v>
                </c:pt>
                <c:pt idx="14">
                  <c:v>0.37195584600425774</c:v>
                </c:pt>
                <c:pt idx="15">
                  <c:v>1.788618360909618E-2</c:v>
                </c:pt>
                <c:pt idx="16">
                  <c:v>0.13489326988749759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24-411A-8594-451AF5EEF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4268208"/>
        <c:axId val="444274768"/>
      </c:lineChart>
      <c:catAx>
        <c:axId val="44231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318408"/>
        <c:crosses val="autoZero"/>
        <c:auto val="1"/>
        <c:lblAlgn val="ctr"/>
        <c:lblOffset val="100"/>
        <c:noMultiLvlLbl val="0"/>
      </c:catAx>
      <c:valAx>
        <c:axId val="442318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Total Profit &amp; Sales ( $ )</a:t>
                </a:r>
                <a:r>
                  <a:rPr lang="en-US" sz="1100" baseline="0"/>
                  <a:t> </a:t>
                </a:r>
                <a:endParaRPr lang="en-US" sz="1100"/>
              </a:p>
            </c:rich>
          </c:tx>
          <c:layout>
            <c:manualLayout>
              <c:xMode val="edge"/>
              <c:yMode val="edge"/>
              <c:x val="1.6132464087621375E-2"/>
              <c:y val="0.257244443758943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314800"/>
        <c:crosses val="autoZero"/>
        <c:crossBetween val="between"/>
      </c:valAx>
      <c:valAx>
        <c:axId val="444274768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 err="1"/>
                  <a:t>Avg</a:t>
                </a:r>
                <a:r>
                  <a:rPr lang="en-US" sz="1100" dirty="0"/>
                  <a:t> Profit Margin ( </a:t>
                </a:r>
                <a:r>
                  <a:rPr lang="en-US" sz="1100" dirty="0" smtClean="0"/>
                  <a:t>% </a:t>
                </a:r>
                <a:r>
                  <a:rPr lang="en-US" sz="1100" dirty="0"/>
                  <a:t>)</a:t>
                </a:r>
              </a:p>
            </c:rich>
          </c:tx>
          <c:layout>
            <c:manualLayout>
              <c:xMode val="edge"/>
              <c:yMode val="edge"/>
              <c:x val="0.95956426460319622"/>
              <c:y val="0.265163152031486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68208"/>
        <c:crosses val="max"/>
        <c:crossBetween val="between"/>
      </c:valAx>
      <c:catAx>
        <c:axId val="444268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42747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87836122736675"/>
          <c:y val="0.89497125217948514"/>
          <c:w val="0.42522144685934116"/>
          <c:h val="7.8808323792791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[Superstore_Sales_Insights_Project.xlxs.xlsx]Analysis1_Pivot2!PivotTable1</c:name>
    <c:fmtId val="15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Analysis1_Pivot2!$C$35</c:f>
              <c:strCache>
                <c:ptCount val="1"/>
                <c:pt idx="0">
                  <c:v>Avg Profit ($)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Analysis1_Pivot2!$B$36:$B$53</c:f>
              <c:strCache>
                <c:ptCount val="17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  <c:pt idx="11">
                  <c:v>Machines</c:v>
                </c:pt>
                <c:pt idx="12">
                  <c:v>Paper</c:v>
                </c:pt>
                <c:pt idx="13">
                  <c:v>Phones</c:v>
                </c:pt>
                <c:pt idx="14">
                  <c:v>Storage</c:v>
                </c:pt>
                <c:pt idx="15">
                  <c:v>Supplies</c:v>
                </c:pt>
                <c:pt idx="16">
                  <c:v>Tables</c:v>
                </c:pt>
              </c:strCache>
            </c:strRef>
          </c:cat>
          <c:val>
            <c:numRef>
              <c:f>Analysis1_Pivot2!$C$36:$C$53</c:f>
              <c:numCache>
                <c:formatCode>"$"#,##0.00_);[Red]\("$"#,##0.00\)</c:formatCode>
                <c:ptCount val="17"/>
                <c:pt idx="0">
                  <c:v>54.111787999999912</c:v>
                </c:pt>
                <c:pt idx="1">
                  <c:v>38.922758369098702</c:v>
                </c:pt>
                <c:pt idx="2">
                  <c:v>8.2007374371859285</c:v>
                </c:pt>
                <c:pt idx="3">
                  <c:v>19.843574064346679</c:v>
                </c:pt>
                <c:pt idx="4">
                  <c:v>-15.230508771929815</c:v>
                </c:pt>
                <c:pt idx="5">
                  <c:v>43.095893517017871</c:v>
                </c:pt>
                <c:pt idx="6">
                  <c:v>817.90918970588245</c:v>
                </c:pt>
                <c:pt idx="7">
                  <c:v>27.41801850393702</c:v>
                </c:pt>
                <c:pt idx="8">
                  <c:v>4.3756599078341001</c:v>
                </c:pt>
                <c:pt idx="9">
                  <c:v>13.645918077324955</c:v>
                </c:pt>
                <c:pt idx="10">
                  <c:v>15.236961538461534</c:v>
                </c:pt>
                <c:pt idx="11">
                  <c:v>29.432668695652172</c:v>
                </c:pt>
                <c:pt idx="12">
                  <c:v>24.856619927007277</c:v>
                </c:pt>
                <c:pt idx="13">
                  <c:v>50.073937682789655</c:v>
                </c:pt>
                <c:pt idx="14">
                  <c:v>25.152277068557918</c:v>
                </c:pt>
                <c:pt idx="15">
                  <c:v>-6.2584184210526237</c:v>
                </c:pt>
                <c:pt idx="16">
                  <c:v>-55.56577147335426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0-457B-91A4-788A76439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187928"/>
        <c:axId val="439195144"/>
      </c:barChart>
      <c:lineChart>
        <c:grouping val="standard"/>
        <c:varyColors val="0"/>
        <c:ser>
          <c:idx val="1"/>
          <c:order val="1"/>
          <c:tx>
            <c:strRef>
              <c:f>Analysis1_Pivot2!$D$35</c:f>
              <c:strCache>
                <c:ptCount val="1"/>
                <c:pt idx="0">
                  <c:v>Avg Discount (%)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Analysis1_Pivot2!$B$36:$B$53</c:f>
              <c:strCache>
                <c:ptCount val="17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  <c:pt idx="11">
                  <c:v>Machines</c:v>
                </c:pt>
                <c:pt idx="12">
                  <c:v>Paper</c:v>
                </c:pt>
                <c:pt idx="13">
                  <c:v>Phones</c:v>
                </c:pt>
                <c:pt idx="14">
                  <c:v>Storage</c:v>
                </c:pt>
                <c:pt idx="15">
                  <c:v>Supplies</c:v>
                </c:pt>
                <c:pt idx="16">
                  <c:v>Tables</c:v>
                </c:pt>
              </c:strCache>
            </c:strRef>
          </c:cat>
          <c:val>
            <c:numRef>
              <c:f>Analysis1_Pivot2!$D$36:$D$53</c:f>
              <c:numCache>
                <c:formatCode>0.00%</c:formatCode>
                <c:ptCount val="17"/>
                <c:pt idx="0">
                  <c:v>7.845161290322622E-2</c:v>
                </c:pt>
                <c:pt idx="1">
                  <c:v>0.16652360515021464</c:v>
                </c:pt>
                <c:pt idx="2">
                  <c:v>7.4874371859296865E-2</c:v>
                </c:pt>
                <c:pt idx="3">
                  <c:v>0.37229152987524472</c:v>
                </c:pt>
                <c:pt idx="4">
                  <c:v>0.21114035087719299</c:v>
                </c:pt>
                <c:pt idx="5">
                  <c:v>0.17017828200972449</c:v>
                </c:pt>
                <c:pt idx="6">
                  <c:v>0.16176470588235295</c:v>
                </c:pt>
                <c:pt idx="7">
                  <c:v>8.0314960629921106E-2</c:v>
                </c:pt>
                <c:pt idx="8">
                  <c:v>8.2027649769585112E-2</c:v>
                </c:pt>
                <c:pt idx="9">
                  <c:v>0.13834900731452457</c:v>
                </c:pt>
                <c:pt idx="10">
                  <c:v>6.8681318681318521E-2</c:v>
                </c:pt>
                <c:pt idx="11">
                  <c:v>0.30608695652173884</c:v>
                </c:pt>
                <c:pt idx="12">
                  <c:v>7.4890510948905781E-2</c:v>
                </c:pt>
                <c:pt idx="13">
                  <c:v>0.15455568053993343</c:v>
                </c:pt>
                <c:pt idx="14">
                  <c:v>7.4704491725768749E-2</c:v>
                </c:pt>
                <c:pt idx="15">
                  <c:v>7.6842105263157795E-2</c:v>
                </c:pt>
                <c:pt idx="16">
                  <c:v>0.26128526645768047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00-457B-91A4-788A76439C92}"/>
            </c:ext>
          </c:extLst>
        </c:ser>
        <c:ser>
          <c:idx val="2"/>
          <c:order val="2"/>
          <c:tx>
            <c:strRef>
              <c:f>Analysis1_Pivot2!$E$35</c:f>
              <c:strCache>
                <c:ptCount val="1"/>
                <c:pt idx="0">
                  <c:v>Avg Profit Margin (%)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Analysis1_Pivot2!$B$36:$B$53</c:f>
              <c:strCache>
                <c:ptCount val="17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  <c:pt idx="11">
                  <c:v>Machines</c:v>
                </c:pt>
                <c:pt idx="12">
                  <c:v>Paper</c:v>
                </c:pt>
                <c:pt idx="13">
                  <c:v>Phones</c:v>
                </c:pt>
                <c:pt idx="14">
                  <c:v>Storage</c:v>
                </c:pt>
                <c:pt idx="15">
                  <c:v>Supplies</c:v>
                </c:pt>
                <c:pt idx="16">
                  <c:v>Tables</c:v>
                </c:pt>
              </c:strCache>
            </c:strRef>
          </c:cat>
          <c:val>
            <c:numRef>
              <c:f>Analysis1_Pivot2!$E$36:$E$53</c:f>
              <c:numCache>
                <c:formatCode>0.00%</c:formatCode>
                <c:ptCount val="17"/>
                <c:pt idx="0">
                  <c:v>0.25054699501765743</c:v>
                </c:pt>
                <c:pt idx="1">
                  <c:v>0.16867516872463853</c:v>
                </c:pt>
                <c:pt idx="2">
                  <c:v>0.2407108325474088</c:v>
                </c:pt>
                <c:pt idx="3">
                  <c:v>0.14857360625502231</c:v>
                </c:pt>
                <c:pt idx="4">
                  <c:v>-3.0227682032054511E-2</c:v>
                </c:pt>
                <c:pt idx="5">
                  <c:v>8.0956732891427519E-2</c:v>
                </c:pt>
                <c:pt idx="6">
                  <c:v>0.37195584600425774</c:v>
                </c:pt>
                <c:pt idx="7">
                  <c:v>0.42267581842200763</c:v>
                </c:pt>
                <c:pt idx="8">
                  <c:v>0.31396504291930638</c:v>
                </c:pt>
                <c:pt idx="9">
                  <c:v>0.1424035793665881</c:v>
                </c:pt>
                <c:pt idx="10">
                  <c:v>0.44418672222830874</c:v>
                </c:pt>
                <c:pt idx="11">
                  <c:v>1.788618360909618E-2</c:v>
                </c:pt>
                <c:pt idx="12">
                  <c:v>0.4339183719570246</c:v>
                </c:pt>
                <c:pt idx="13">
                  <c:v>0.13489326988749759</c:v>
                </c:pt>
                <c:pt idx="14">
                  <c:v>9.5061130358477727E-2</c:v>
                </c:pt>
                <c:pt idx="15">
                  <c:v>-2.5476952272184682E-2</c:v>
                </c:pt>
                <c:pt idx="16">
                  <c:v>-8.5644604339238484E-2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00-457B-91A4-788A76439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9048"/>
        <c:axId val="441318720"/>
      </c:lineChart>
      <c:catAx>
        <c:axId val="43918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95144"/>
        <c:crosses val="autoZero"/>
        <c:auto val="1"/>
        <c:lblAlgn val="ctr"/>
        <c:lblOffset val="100"/>
        <c:noMultiLvlLbl val="0"/>
      </c:catAx>
      <c:valAx>
        <c:axId val="439195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Profit ( $ 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87928"/>
        <c:crosses val="autoZero"/>
        <c:crossBetween val="between"/>
      </c:valAx>
      <c:valAx>
        <c:axId val="441318720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Discount &amp; Avg Profit Margin ( % 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319048"/>
        <c:crosses val="max"/>
        <c:crossBetween val="between"/>
      </c:valAx>
      <c:catAx>
        <c:axId val="441319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318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[Superstore_Sales_Insights_Project.xlxs.xlsx]Analysis1_Pivot3!PivotTable2</c:name>
    <c:fmtId val="11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0.11254996552222248"/>
          <c:y val="2.2277911152883658E-2"/>
          <c:w val="0.79809835297067622"/>
          <c:h val="0.803111154146656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Analysis1_Pivot3!$C$35</c:f>
              <c:strCache>
                <c:ptCount val="1"/>
                <c:pt idx="0">
                  <c:v>Total Profit ($)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Analysis1_Pivot3!$B$36:$B$53</c:f>
              <c:strCache>
                <c:ptCount val="17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  <c:pt idx="11">
                  <c:v>Machines</c:v>
                </c:pt>
                <c:pt idx="12">
                  <c:v>Paper</c:v>
                </c:pt>
                <c:pt idx="13">
                  <c:v>Phones</c:v>
                </c:pt>
                <c:pt idx="14">
                  <c:v>Storage</c:v>
                </c:pt>
                <c:pt idx="15">
                  <c:v>Supplies</c:v>
                </c:pt>
                <c:pt idx="16">
                  <c:v>Tables</c:v>
                </c:pt>
              </c:strCache>
            </c:strRef>
          </c:cat>
          <c:val>
            <c:numRef>
              <c:f>Analysis1_Pivot3!$C$36:$C$53</c:f>
              <c:numCache>
                <c:formatCode>"$"#,##0.00_);[Red]\("$"#,##0.00\)</c:formatCode>
                <c:ptCount val="17"/>
                <c:pt idx="0">
                  <c:v>41936.635699999933</c:v>
                </c:pt>
                <c:pt idx="1">
                  <c:v>18138.005399999995</c:v>
                </c:pt>
                <c:pt idx="2">
                  <c:v>6527.7869999999984</c:v>
                </c:pt>
                <c:pt idx="3">
                  <c:v>30221.763299999995</c:v>
                </c:pt>
                <c:pt idx="4">
                  <c:v>-3472.5559999999978</c:v>
                </c:pt>
                <c:pt idx="5">
                  <c:v>26590.166300000026</c:v>
                </c:pt>
                <c:pt idx="6">
                  <c:v>55617.824900000007</c:v>
                </c:pt>
                <c:pt idx="7">
                  <c:v>6964.1767000000027</c:v>
                </c:pt>
                <c:pt idx="8">
                  <c:v>949.51819999999975</c:v>
                </c:pt>
                <c:pt idx="9">
                  <c:v>13059.143599999983</c:v>
                </c:pt>
                <c:pt idx="10">
                  <c:v>5546.2539999999981</c:v>
                </c:pt>
                <c:pt idx="11">
                  <c:v>3384.7568999999999</c:v>
                </c:pt>
                <c:pt idx="12">
                  <c:v>34053.569299999966</c:v>
                </c:pt>
                <c:pt idx="13">
                  <c:v>44515.730600000003</c:v>
                </c:pt>
                <c:pt idx="14">
                  <c:v>21278.826399999998</c:v>
                </c:pt>
                <c:pt idx="15">
                  <c:v>-1189.0994999999984</c:v>
                </c:pt>
                <c:pt idx="16">
                  <c:v>-17725.481100000008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7A-42BE-AD66-EA0956EF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2612432"/>
        <c:axId val="442616368"/>
      </c:barChart>
      <c:lineChart>
        <c:grouping val="standard"/>
        <c:varyColors val="0"/>
        <c:ser>
          <c:idx val="1"/>
          <c:order val="1"/>
          <c:tx>
            <c:strRef>
              <c:f>Analysis1_Pivot3!$D$35</c:f>
              <c:strCache>
                <c:ptCount val="1"/>
                <c:pt idx="0">
                  <c:v>Avg Discount (%)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Analysis1_Pivot3!$B$36:$B$53</c:f>
              <c:strCache>
                <c:ptCount val="17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  <c:pt idx="11">
                  <c:v>Machines</c:v>
                </c:pt>
                <c:pt idx="12">
                  <c:v>Paper</c:v>
                </c:pt>
                <c:pt idx="13">
                  <c:v>Phones</c:v>
                </c:pt>
                <c:pt idx="14">
                  <c:v>Storage</c:v>
                </c:pt>
                <c:pt idx="15">
                  <c:v>Supplies</c:v>
                </c:pt>
                <c:pt idx="16">
                  <c:v>Tables</c:v>
                </c:pt>
              </c:strCache>
            </c:strRef>
          </c:cat>
          <c:val>
            <c:numRef>
              <c:f>Analysis1_Pivot3!$D$36:$D$53</c:f>
              <c:numCache>
                <c:formatCode>0.00%</c:formatCode>
                <c:ptCount val="17"/>
                <c:pt idx="0">
                  <c:v>7.845161290322622E-2</c:v>
                </c:pt>
                <c:pt idx="1">
                  <c:v>0.16652360515021464</c:v>
                </c:pt>
                <c:pt idx="2">
                  <c:v>7.4874371859296865E-2</c:v>
                </c:pt>
                <c:pt idx="3">
                  <c:v>0.37229152987524472</c:v>
                </c:pt>
                <c:pt idx="4">
                  <c:v>0.21114035087719299</c:v>
                </c:pt>
                <c:pt idx="5">
                  <c:v>0.17017828200972449</c:v>
                </c:pt>
                <c:pt idx="6">
                  <c:v>0.16176470588235295</c:v>
                </c:pt>
                <c:pt idx="7">
                  <c:v>8.0314960629921106E-2</c:v>
                </c:pt>
                <c:pt idx="8">
                  <c:v>8.2027649769585112E-2</c:v>
                </c:pt>
                <c:pt idx="9">
                  <c:v>0.13834900731452457</c:v>
                </c:pt>
                <c:pt idx="10">
                  <c:v>6.8681318681318521E-2</c:v>
                </c:pt>
                <c:pt idx="11">
                  <c:v>0.30608695652173884</c:v>
                </c:pt>
                <c:pt idx="12">
                  <c:v>7.4890510948905781E-2</c:v>
                </c:pt>
                <c:pt idx="13">
                  <c:v>0.15455568053993343</c:v>
                </c:pt>
                <c:pt idx="14">
                  <c:v>7.4704491725768749E-2</c:v>
                </c:pt>
                <c:pt idx="15">
                  <c:v>7.6842105263157795E-2</c:v>
                </c:pt>
                <c:pt idx="16">
                  <c:v>0.26128526645768047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7A-42BE-AD66-EA0956EF5A4A}"/>
            </c:ext>
          </c:extLst>
        </c:ser>
        <c:ser>
          <c:idx val="2"/>
          <c:order val="2"/>
          <c:tx>
            <c:strRef>
              <c:f>Analysis1_Pivot3!$E$35</c:f>
              <c:strCache>
                <c:ptCount val="1"/>
                <c:pt idx="0">
                  <c:v>Avg Profit Margin (%)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Analysis1_Pivot3!$B$36:$B$53</c:f>
              <c:strCache>
                <c:ptCount val="17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  <c:pt idx="11">
                  <c:v>Machines</c:v>
                </c:pt>
                <c:pt idx="12">
                  <c:v>Paper</c:v>
                </c:pt>
                <c:pt idx="13">
                  <c:v>Phones</c:v>
                </c:pt>
                <c:pt idx="14">
                  <c:v>Storage</c:v>
                </c:pt>
                <c:pt idx="15">
                  <c:v>Supplies</c:v>
                </c:pt>
                <c:pt idx="16">
                  <c:v>Tables</c:v>
                </c:pt>
              </c:strCache>
            </c:strRef>
          </c:cat>
          <c:val>
            <c:numRef>
              <c:f>Analysis1_Pivot3!$E$36:$E$53</c:f>
              <c:numCache>
                <c:formatCode>0.00%</c:formatCode>
                <c:ptCount val="17"/>
                <c:pt idx="0">
                  <c:v>0.25054699501765743</c:v>
                </c:pt>
                <c:pt idx="1">
                  <c:v>0.16867516872463853</c:v>
                </c:pt>
                <c:pt idx="2">
                  <c:v>0.2407108325474088</c:v>
                </c:pt>
                <c:pt idx="3">
                  <c:v>0.14857360625502231</c:v>
                </c:pt>
                <c:pt idx="4">
                  <c:v>-3.0227682032054511E-2</c:v>
                </c:pt>
                <c:pt idx="5">
                  <c:v>8.0956732891427519E-2</c:v>
                </c:pt>
                <c:pt idx="6">
                  <c:v>0.37195584600425774</c:v>
                </c:pt>
                <c:pt idx="7">
                  <c:v>0.42267581842200763</c:v>
                </c:pt>
                <c:pt idx="8">
                  <c:v>0.31396504291930638</c:v>
                </c:pt>
                <c:pt idx="9">
                  <c:v>0.1424035793665881</c:v>
                </c:pt>
                <c:pt idx="10">
                  <c:v>0.44418672222830874</c:v>
                </c:pt>
                <c:pt idx="11">
                  <c:v>1.788618360909618E-2</c:v>
                </c:pt>
                <c:pt idx="12">
                  <c:v>0.4339183719570246</c:v>
                </c:pt>
                <c:pt idx="13">
                  <c:v>0.13489326988749759</c:v>
                </c:pt>
                <c:pt idx="14">
                  <c:v>9.5061130358477727E-2</c:v>
                </c:pt>
                <c:pt idx="15">
                  <c:v>-2.5476952272184682E-2</c:v>
                </c:pt>
                <c:pt idx="16">
                  <c:v>-8.5644604339238484E-2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7A-42BE-AD66-EA0956EF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613744"/>
        <c:axId val="442611120"/>
      </c:lineChart>
      <c:catAx>
        <c:axId val="44261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616368"/>
        <c:crosses val="autoZero"/>
        <c:auto val="1"/>
        <c:lblAlgn val="ctr"/>
        <c:lblOffset val="100"/>
        <c:noMultiLvlLbl val="0"/>
      </c:catAx>
      <c:valAx>
        <c:axId val="44261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Profit ( $ 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612432"/>
        <c:crosses val="autoZero"/>
        <c:crossBetween val="between"/>
      </c:valAx>
      <c:valAx>
        <c:axId val="442611120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Discount &amp; Avg Profit Margi ( % 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613744"/>
        <c:crosses val="max"/>
        <c:crossBetween val="between"/>
      </c:valAx>
      <c:catAx>
        <c:axId val="442613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26111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</c:pivotFmt>
      <c:pivotFmt>
        <c:idx val="1"/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spPr>
          <a:solidFill>
            <a:schemeClr val="accent4"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accent4">
                <a:alpha val="30000"/>
              </a:schemeClr>
            </a:solidFill>
            <a:ln>
              <a:solidFill>
                <a:schemeClr val="lt1">
                  <a:alpha val="50000"/>
                </a:scheme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accent4">
                <a:alpha val="30000"/>
              </a:schemeClr>
            </a:solidFill>
            <a:ln>
              <a:solidFill>
                <a:schemeClr val="lt1">
                  <a:alpha val="50000"/>
                </a:scheme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chemeClr val="accent4">
                <a:alpha val="30000"/>
              </a:schemeClr>
            </a:solidFill>
            <a:ln>
              <a:solidFill>
                <a:schemeClr val="lt1">
                  <a:alpha val="50000"/>
                </a:scheme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</c:pivotFmt>
      <c:pivotFmt>
        <c:idx val="14"/>
        <c:spPr>
          <a:solidFill>
            <a:schemeClr val="accent4"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c:spPr>
        <c:marker>
          <c:symbol val="none"/>
        </c:marker>
      </c:pivotFmt>
      <c:pivotFmt>
        <c:idx val="15"/>
        <c:spPr>
          <a:solidFill>
            <a:schemeClr val="accent4"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c:spPr>
        <c:marker>
          <c:symbol val="none"/>
        </c:marker>
      </c:pivotFmt>
      <c:pivotFmt>
        <c:idx val="16"/>
        <c:spPr>
          <a:solidFill>
            <a:schemeClr val="accent4">
              <a:alpha val="88000"/>
            </a:schemeClr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/>
          </c:spPr>
        </c:marker>
      </c:pivotFmt>
      <c:pivotFmt>
        <c:idx val="17"/>
        <c:marker>
          <c:symbol val="none"/>
        </c:marker>
      </c:pivotFmt>
      <c:pivotFmt>
        <c:idx val="18"/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pPr>
            <a:solidFill>
              <a:srgbClr val="ED7D31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pPr>
            <a:solidFill>
              <a:srgbClr val="A5A5A5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</c:pivotFmt>
      <c:pivotFmt>
        <c:idx val="22"/>
      </c:pivotFmt>
      <c:pivotFmt>
        <c:idx val="23"/>
      </c:pivotFmt>
      <c:pivotFmt>
        <c:idx val="24"/>
        <c:spPr>
          <a:solidFill>
            <a:schemeClr val="accent4"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c:spPr>
        <c:marker>
          <c:symbol val="none"/>
        </c:marker>
      </c:pivotFmt>
      <c:pivotFmt>
        <c:idx val="25"/>
        <c:spPr>
          <a:solidFill>
            <a:schemeClr val="accent4"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c:spPr>
        <c:marker>
          <c:symbol val="none"/>
        </c:marker>
      </c:pivotFmt>
      <c:pivotFmt>
        <c:idx val="26"/>
        <c:spPr>
          <a:solidFill>
            <a:schemeClr val="accent4">
              <a:alpha val="88000"/>
            </a:schemeClr>
          </a:solidFill>
          <a:ln w="28575" cap="rnd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bg1">
                <a:lumMod val="95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  <a:effectLst/>
          </c:spPr>
        </c:marker>
      </c:pivotFmt>
      <c:pivotFmt>
        <c:idx val="27"/>
        <c:spPr>
          <a:solidFill>
            <a:schemeClr val="accent4">
              <a:alpha val="88000"/>
            </a:schemeClr>
          </a:solidFill>
          <a:ln w="28575" cap="rnd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bg1">
                <a:lumMod val="95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  <a:effectLst/>
          </c:spPr>
        </c:marker>
      </c:pivotFmt>
      <c:pivotFmt>
        <c:idx val="28"/>
        <c:spPr>
          <a:solidFill>
            <a:schemeClr val="accent4"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c:spPr>
        <c:marker>
          <c:symbol val="none"/>
        </c:marker>
      </c:pivotFmt>
      <c:pivotFmt>
        <c:idx val="29"/>
        <c:spPr>
          <a:solidFill>
            <a:schemeClr val="accent4"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c:spPr>
        <c:marker>
          <c:symbol val="none"/>
        </c:marker>
      </c:pivotFmt>
      <c:pivotFmt>
        <c:idx val="30"/>
        <c:spPr>
          <a:solidFill>
            <a:schemeClr val="accent4">
              <a:alpha val="88000"/>
            </a:schemeClr>
          </a:solidFill>
          <a:ln w="28575" cap="rnd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bg1">
                <a:lumMod val="95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  <a:effectLst/>
          </c:spPr>
        </c:marker>
      </c:pivotFmt>
      <c:pivotFmt>
        <c:idx val="31"/>
        <c:spPr>
          <a:solidFill>
            <a:schemeClr val="accent4"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c:spPr>
        <c:marker>
          <c:symbol val="none"/>
        </c:marker>
      </c:pivotFmt>
      <c:pivotFmt>
        <c:idx val="32"/>
        <c:spPr>
          <a:solidFill>
            <a:schemeClr val="accent4"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c:spPr>
        <c:marker>
          <c:symbol val="none"/>
        </c:marker>
      </c:pivotFmt>
      <c:pivotFmt>
        <c:idx val="33"/>
        <c:spPr>
          <a:solidFill>
            <a:schemeClr val="accent4">
              <a:alpha val="88000"/>
            </a:schemeClr>
          </a:solidFill>
          <a:ln w="28575" cap="rnd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bg1">
                <a:lumMod val="95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  <a:effectLst/>
          </c:spPr>
        </c:marker>
      </c:pivotFmt>
    </c:pivotFmts>
    <c:plotArea>
      <c:layout>
        <c:manualLayout>
          <c:layoutTarget val="inner"/>
          <c:xMode val="edge"/>
          <c:yMode val="edge"/>
          <c:x val="0.14888211511226435"/>
          <c:y val="8.7790924786913707E-2"/>
          <c:w val="0.73260792684321241"/>
          <c:h val="0.74133129606659087"/>
        </c:manualLayout>
      </c:layout>
      <c:barChart>
        <c:barDir val="col"/>
        <c:grouping val="clustered"/>
        <c:varyColors val="0"/>
        <c:ser>
          <c:idx val="0"/>
          <c:order val="0"/>
          <c:tx>
            <c:v>Series1</c:v>
          </c:tx>
          <c:spPr>
            <a:solidFill>
              <a:schemeClr val="accent4">
                <a:tint val="65000"/>
                <a:alpha val="88000"/>
              </a:schemeClr>
            </a:solidFill>
            <a:ln>
              <a:solidFill>
                <a:schemeClr val="accent4">
                  <a:tint val="65000"/>
                  <a:lumMod val="50000"/>
                </a:schemeClr>
              </a:solidFill>
            </a:ln>
            <a:effectLst/>
          </c:spPr>
          <c:invertIfNegative val="0"/>
          <c:cat>
            <c:numLit>
              <c:formatCode>General</c:formatCode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numLit>
          </c:cat>
          <c:val>
            <c:numLit>
              <c:formatCode>General</c:formatCode>
              <c:ptCount val="4"/>
              <c:pt idx="0">
                <c:v>501239.89080000052</c:v>
              </c:pt>
              <c:pt idx="1">
                <c:v>678781.2399999979</c:v>
              </c:pt>
              <c:pt idx="2">
                <c:v>391721.90500000032</c:v>
              </c:pt>
              <c:pt idx="3">
                <c:v>725457.82450000057</c:v>
              </c:pt>
            </c:numLit>
          </c:val>
          <c:extLst>
            <c:ext xmlns:c16="http://schemas.microsoft.com/office/drawing/2014/chart" uri="{C3380CC4-5D6E-409C-BE32-E72D297353CC}">
              <c16:uniqueId val="{00000000-11FD-4C82-9467-6FE1556D9B81}"/>
            </c:ext>
          </c:extLst>
        </c:ser>
        <c:ser>
          <c:idx val="1"/>
          <c:order val="1"/>
          <c:tx>
            <c:v>Series2</c:v>
          </c:tx>
          <c:spPr>
            <a:solidFill>
              <a:schemeClr val="accent4">
                <a:alpha val="88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cat>
            <c:numLit>
              <c:formatCode>General</c:formatCode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numLit>
          </c:cat>
          <c:val>
            <c:numLit>
              <c:formatCode>General</c:formatCode>
              <c:ptCount val="4"/>
              <c:pt idx="0">
                <c:v>39706.362499999981</c:v>
              </c:pt>
              <c:pt idx="1">
                <c:v>91522.780000000261</c:v>
              </c:pt>
              <c:pt idx="2">
                <c:v>46749.430300000065</c:v>
              </c:pt>
              <c:pt idx="3">
                <c:v>108418.44890000018</c:v>
              </c:pt>
            </c:numLit>
          </c:val>
          <c:extLst>
            <c:ext xmlns:c16="http://schemas.microsoft.com/office/drawing/2014/chart" uri="{C3380CC4-5D6E-409C-BE32-E72D297353CC}">
              <c16:uniqueId val="{00000001-11FD-4C82-9467-6FE1556D9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2438072"/>
        <c:axId val="462437416"/>
      </c:barChart>
      <c:lineChart>
        <c:grouping val="standard"/>
        <c:varyColors val="0"/>
        <c:ser>
          <c:idx val="2"/>
          <c:order val="2"/>
          <c:tx>
            <c:v>Series3</c:v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>
                  <a:lumMod val="95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numLit>
          </c:cat>
          <c:val>
            <c:numLit>
              <c:formatCode>General</c:formatCode>
              <c:ptCount val="4"/>
              <c:pt idx="0">
                <c:v>7.9216285911775514E-2</c:v>
              </c:pt>
              <c:pt idx="1">
                <c:v>0.13483398568882154</c:v>
              </c:pt>
              <c:pt idx="2">
                <c:v>0.11934341609004487</c:v>
              </c:pt>
              <c:pt idx="3">
                <c:v>0.14944831420727214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11FD-4C82-9467-6FE1556D9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4958704"/>
        <c:axId val="444958376"/>
      </c:lineChart>
      <c:catAx>
        <c:axId val="462438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437416"/>
        <c:crosses val="autoZero"/>
        <c:auto val="1"/>
        <c:lblAlgn val="ctr"/>
        <c:lblOffset val="100"/>
        <c:noMultiLvlLbl val="0"/>
      </c:catAx>
      <c:valAx>
        <c:axId val="462437416"/>
        <c:scaling>
          <c:orientation val="minMax"/>
        </c:scaling>
        <c:delete val="0"/>
        <c:axPos val="l"/>
        <c:majorGridlines>
          <c:spPr>
            <a:ln w="9525">
              <a:solidFill>
                <a:schemeClr val="lt1">
                  <a:lumMod val="50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Sale</a:t>
                </a:r>
                <a:r>
                  <a:rPr lang="en-US" sz="1000" baseline="0"/>
                  <a:t>s and Profit ( $ )</a:t>
                </a:r>
                <a:endParaRPr lang="en-US" sz="1000"/>
              </a:p>
            </c:rich>
          </c:tx>
          <c:layout>
            <c:manualLayout>
              <c:xMode val="edge"/>
              <c:yMode val="edge"/>
              <c:x val="1.3524521314276963E-2"/>
              <c:y val="0.368698564668946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438072"/>
        <c:crosses val="autoZero"/>
        <c:crossBetween val="between"/>
      </c:valAx>
      <c:valAx>
        <c:axId val="444958376"/>
        <c:scaling>
          <c:orientation val="minMax"/>
          <c:max val="0.5"/>
          <c:min val="0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Profit</a:t>
                </a:r>
                <a:r>
                  <a:rPr lang="en-US" sz="1000" baseline="0"/>
                  <a:t> Margin ( % )</a:t>
                </a:r>
                <a:endParaRPr lang="en-US" sz="1000"/>
              </a:p>
            </c:rich>
          </c:tx>
          <c:layout>
            <c:manualLayout>
              <c:xMode val="edge"/>
              <c:yMode val="edge"/>
              <c:x val="0.96801662364370555"/>
              <c:y val="0.332340529129052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958704"/>
        <c:crosses val="max"/>
        <c:crossBetween val="between"/>
      </c:valAx>
      <c:catAx>
        <c:axId val="44495870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444958376"/>
        <c:crosses val="max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[Superstore_Sales_Insights_Project.xlxs.xlsx]Analysis2_Pivot4_Insights!PivotTable2</c:name>
    <c:fmtId val="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0235713262510596E-16"/>
              <c:y val="6.2229887986201625E-2"/>
            </c:manualLayout>
          </c:layout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0"/>
              <c:y val="4.6096213323112312E-2"/>
            </c:manualLayout>
          </c:layout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shade val="65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tint val="65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tint val="65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tint val="65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4.1873856162313915E-3"/>
              <c:y val="0"/>
            </c:manualLayout>
          </c:layout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65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tint val="65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tint val="65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65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tint val="65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tint val="65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tint val="65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tint val="65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tint val="65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4.1873856162313915E-3"/>
              <c:y val="0"/>
            </c:manualLayout>
          </c:layout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shade val="65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0"/>
              <c:y val="4.6096213323112312E-2"/>
            </c:manualLayout>
          </c:layout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0235713262510596E-16"/>
              <c:y val="6.2229887986201625E-2"/>
            </c:manualLayout>
          </c:layout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4.1873856162313915E-3"/>
              <c:y val="0"/>
            </c:manualLayout>
          </c:layout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>
                <a:shade val="65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0"/>
              <c:y val="4.6096213323112312E-2"/>
            </c:manualLayout>
          </c:layout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1.0235713262510596E-16"/>
              <c:y val="6.2229887986201625E-2"/>
            </c:manualLayout>
          </c:layout>
          <c:spPr>
            <a:solidFill>
              <a:schemeClr val="lt1"/>
            </a:solidFill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Analysis2_Pivot4_Insights!$D$143</c:f>
              <c:strCache>
                <c:ptCount val="1"/>
                <c:pt idx="0">
                  <c:v>Total Sales ($)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BB8-4361-BDB5-93A1062A5F77}"/>
              </c:ext>
            </c:extLst>
          </c:dPt>
          <c:dLbls>
            <c:dLbl>
              <c:idx val="2"/>
              <c:layout>
                <c:manualLayout>
                  <c:x val="4.1873856162313915E-3"/>
                  <c:y val="0"/>
                </c:manualLayout>
              </c:layout>
              <c:spPr>
                <a:solidFill>
                  <a:schemeClr val="lt1"/>
                </a:solidFill>
                <a:ln w="1270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B8-4361-BDB5-93A1062A5F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Analysis2_Pivot4_Insights!$B$144:$B$148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Analysis2_Pivot4_Insights!$D$144:$D$148</c:f>
              <c:numCache>
                <c:formatCode>"$"#,##0.00_);[Red]\("$"#,##0.00\)</c:formatCode>
                <c:ptCount val="4"/>
                <c:pt idx="0">
                  <c:v>501239.89080000052</c:v>
                </c:pt>
                <c:pt idx="1">
                  <c:v>678781.2399999979</c:v>
                </c:pt>
                <c:pt idx="2">
                  <c:v>391721.90500000032</c:v>
                </c:pt>
                <c:pt idx="3">
                  <c:v>725457.82450000057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B8-4361-BDB5-93A1062A5F77}"/>
            </c:ext>
          </c:extLst>
        </c:ser>
        <c:ser>
          <c:idx val="2"/>
          <c:order val="2"/>
          <c:tx>
            <c:strRef>
              <c:f>Analysis2_Pivot4_Insights!$E$143</c:f>
              <c:strCache>
                <c:ptCount val="1"/>
                <c:pt idx="0">
                  <c:v>Total Profit ($)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Analysis2_Pivot4_Insights!$B$144:$B$148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Analysis2_Pivot4_Insights!$E$144:$E$148</c:f>
              <c:numCache>
                <c:formatCode>"$"#,##0.00_);[Red]\("$"#,##0.00\)</c:formatCode>
                <c:ptCount val="4"/>
                <c:pt idx="0">
                  <c:v>39706.362499999981</c:v>
                </c:pt>
                <c:pt idx="1">
                  <c:v>91522.780000000261</c:v>
                </c:pt>
                <c:pt idx="2">
                  <c:v>46749.430300000065</c:v>
                </c:pt>
                <c:pt idx="3">
                  <c:v>108418.44890000018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B8-4361-BDB5-93A1062A5F7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50"/>
        <c:axId val="466957584"/>
        <c:axId val="466952992"/>
      </c:barChart>
      <c:lineChart>
        <c:grouping val="standard"/>
        <c:varyColors val="0"/>
        <c:ser>
          <c:idx val="0"/>
          <c:order val="0"/>
          <c:tx>
            <c:strRef>
              <c:f>Analysis2_Pivot4_Insights!$C$143</c:f>
              <c:strCache>
                <c:ptCount val="1"/>
                <c:pt idx="0">
                  <c:v>Avg Discount (%)</c:v>
                </c:pt>
              </c:strCache>
            </c:strRef>
          </c:tx>
          <c:spPr>
            <a:ln w="34925" cap="rnd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shade val="6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Pt>
            <c:idx val="0"/>
            <c:marker>
              <c:symbol val="circle"/>
              <c:size val="6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accent1">
                      <a:shade val="65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1">
                    <a:shade val="6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BB8-4361-BDB5-93A1062A5F77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BB8-4361-BDB5-93A1062A5F77}"/>
              </c:ext>
            </c:extLst>
          </c:dPt>
          <c:dPt>
            <c:idx val="2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hade val="65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hade val="65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shade val="65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BB8-4361-BDB5-93A1062A5F77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BB8-4361-BDB5-93A1062A5F77}"/>
              </c:ext>
            </c:extLst>
          </c:dPt>
          <c:dLbls>
            <c:dLbl>
              <c:idx val="1"/>
              <c:layout>
                <c:manualLayout>
                  <c:x val="0"/>
                  <c:y val="4.6096213323112312E-2"/>
                </c:manualLayout>
              </c:layout>
              <c:spPr>
                <a:solidFill>
                  <a:schemeClr val="lt1"/>
                </a:solidFill>
                <a:ln w="1270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BB8-4361-BDB5-93A1062A5F77}"/>
                </c:ext>
              </c:extLst>
            </c:dLbl>
            <c:dLbl>
              <c:idx val="2"/>
              <c:layout>
                <c:manualLayout>
                  <c:x val="-1.0235713262510596E-16"/>
                  <c:y val="6.2229887986201625E-2"/>
                </c:manualLayout>
              </c:layout>
              <c:spPr>
                <a:solidFill>
                  <a:schemeClr val="lt1"/>
                </a:solidFill>
                <a:ln w="1270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BB8-4361-BDB5-93A1062A5F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Analysis2_Pivot4_Insights!$B$144:$B$148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Analysis2_Pivot4_Insights!$C$144:$C$148</c:f>
              <c:numCache>
                <c:formatCode>0.0%</c:formatCode>
                <c:ptCount val="4"/>
                <c:pt idx="0">
                  <c:v>0.24035299182092129</c:v>
                </c:pt>
                <c:pt idx="1">
                  <c:v>0.14536516853932327</c:v>
                </c:pt>
                <c:pt idx="2">
                  <c:v>0.14725308641975116</c:v>
                </c:pt>
                <c:pt idx="3">
                  <c:v>0.10933499843896052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BB8-4361-BDB5-93A1062A5F7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6029440"/>
        <c:axId val="446036328"/>
      </c:lineChart>
      <c:catAx>
        <c:axId val="466957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952992"/>
        <c:crosses val="autoZero"/>
        <c:auto val="1"/>
        <c:lblAlgn val="ctr"/>
        <c:lblOffset val="100"/>
        <c:noMultiLvlLbl val="0"/>
      </c:catAx>
      <c:valAx>
        <c:axId val="46695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and</a:t>
                </a:r>
                <a:r>
                  <a:rPr lang="en-US" baseline="0"/>
                  <a:t> profit ( $ 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957584"/>
        <c:crosses val="autoZero"/>
        <c:crossBetween val="between"/>
      </c:valAx>
      <c:valAx>
        <c:axId val="446036328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Discount ( %</a:t>
                </a:r>
                <a:r>
                  <a:rPr lang="en-US" baseline="0"/>
                  <a:t> 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29440"/>
        <c:crosses val="max"/>
        <c:crossBetween val="between"/>
      </c:valAx>
      <c:catAx>
        <c:axId val="44602944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446036328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287511117008886"/>
          <c:y val="0.9109556678418973"/>
          <c:w val="0.51679779081887678"/>
          <c:h val="7.23817623054204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[Superstore_Sales_Insights_Project.xlxs.xlsx]Analysis2_Pivot4_Insights!PivotTable4</c:name>
    <c:fmtId val="3"/>
  </c:pivotSource>
  <c:chart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0.14287728352165735"/>
          <c:y val="3.200990076446944E-2"/>
          <c:w val="0.76275677813208254"/>
          <c:h val="0.692732661030619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Analysis2_Pivot4_Insights!$C$211</c:f>
              <c:strCache>
                <c:ptCount val="1"/>
                <c:pt idx="0">
                  <c:v>Total Sales ($)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Analysis2_Pivot4_Insights!$B$212:$B$232</c:f>
              <c:multiLvlStrCache>
                <c:ptCount val="16"/>
                <c:lvl>
                  <c:pt idx="0">
                    <c:v>First Class</c:v>
                  </c:pt>
                  <c:pt idx="1">
                    <c:v>Same Day</c:v>
                  </c:pt>
                  <c:pt idx="2">
                    <c:v>Second Class</c:v>
                  </c:pt>
                  <c:pt idx="3">
                    <c:v>Standard Class</c:v>
                  </c:pt>
                  <c:pt idx="4">
                    <c:v>First Class</c:v>
                  </c:pt>
                  <c:pt idx="5">
                    <c:v>Same Day</c:v>
                  </c:pt>
                  <c:pt idx="6">
                    <c:v>Second Class</c:v>
                  </c:pt>
                  <c:pt idx="7">
                    <c:v>Standard Class</c:v>
                  </c:pt>
                  <c:pt idx="8">
                    <c:v>First Class</c:v>
                  </c:pt>
                  <c:pt idx="9">
                    <c:v>Same Day</c:v>
                  </c:pt>
                  <c:pt idx="10">
                    <c:v>Second Class</c:v>
                  </c:pt>
                  <c:pt idx="11">
                    <c:v>Standard Class</c:v>
                  </c:pt>
                  <c:pt idx="12">
                    <c:v>First Class</c:v>
                  </c:pt>
                  <c:pt idx="13">
                    <c:v>Same Day</c:v>
                  </c:pt>
                  <c:pt idx="14">
                    <c:v>Second Class</c:v>
                  </c:pt>
                  <c:pt idx="15">
                    <c:v>Standard Class</c:v>
                  </c:pt>
                </c:lvl>
                <c:lvl>
                  <c:pt idx="0">
                    <c:v>Central</c:v>
                  </c:pt>
                  <c:pt idx="4">
                    <c:v>East</c:v>
                  </c:pt>
                  <c:pt idx="8">
                    <c:v>South</c:v>
                  </c:pt>
                  <c:pt idx="12">
                    <c:v>West</c:v>
                  </c:pt>
                </c:lvl>
              </c:multiLvlStrCache>
            </c:multiLvlStrRef>
          </c:cat>
          <c:val>
            <c:numRef>
              <c:f>Analysis2_Pivot4_Insights!$C$212:$C$232</c:f>
              <c:numCache>
                <c:formatCode>"$"#,##0.00_);[Red]\("$"#,##0.00\)</c:formatCode>
                <c:ptCount val="16"/>
                <c:pt idx="0">
                  <c:v>58746.915400000013</c:v>
                </c:pt>
                <c:pt idx="1">
                  <c:v>20415.41</c:v>
                </c:pt>
                <c:pt idx="2">
                  <c:v>103550.00539999983</c:v>
                </c:pt>
                <c:pt idx="3">
                  <c:v>318527.55999999982</c:v>
                </c:pt>
                <c:pt idx="4">
                  <c:v>113587.05299999997</c:v>
                </c:pt>
                <c:pt idx="5">
                  <c:v>43326.832000000002</c:v>
                </c:pt>
                <c:pt idx="6">
                  <c:v>116545.52400000005</c:v>
                </c:pt>
                <c:pt idx="7">
                  <c:v>405321.83100000053</c:v>
                </c:pt>
                <c:pt idx="8">
                  <c:v>49332.565999999963</c:v>
                </c:pt>
                <c:pt idx="9">
                  <c:v>21017.173000000006</c:v>
                </c:pt>
                <c:pt idx="10">
                  <c:v>93758.612500000047</c:v>
                </c:pt>
                <c:pt idx="11">
                  <c:v>227613.55350000007</c:v>
                </c:pt>
                <c:pt idx="12">
                  <c:v>129761.88849999988</c:v>
                </c:pt>
                <c:pt idx="13">
                  <c:v>43603.710000000014</c:v>
                </c:pt>
                <c:pt idx="14">
                  <c:v>145339.42750000002</c:v>
                </c:pt>
                <c:pt idx="15">
                  <c:v>406752.79850000056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7-4ABE-9CE6-46C184A04535}"/>
            </c:ext>
          </c:extLst>
        </c:ser>
        <c:ser>
          <c:idx val="1"/>
          <c:order val="1"/>
          <c:tx>
            <c:strRef>
              <c:f>Analysis2_Pivot4_Insights!$D$211</c:f>
              <c:strCache>
                <c:ptCount val="1"/>
                <c:pt idx="0">
                  <c:v>Toatal Profit ($)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Analysis2_Pivot4_Insights!$B$212:$B$232</c:f>
              <c:multiLvlStrCache>
                <c:ptCount val="16"/>
                <c:lvl>
                  <c:pt idx="0">
                    <c:v>First Class</c:v>
                  </c:pt>
                  <c:pt idx="1">
                    <c:v>Same Day</c:v>
                  </c:pt>
                  <c:pt idx="2">
                    <c:v>Second Class</c:v>
                  </c:pt>
                  <c:pt idx="3">
                    <c:v>Standard Class</c:v>
                  </c:pt>
                  <c:pt idx="4">
                    <c:v>First Class</c:v>
                  </c:pt>
                  <c:pt idx="5">
                    <c:v>Same Day</c:v>
                  </c:pt>
                  <c:pt idx="6">
                    <c:v>Second Class</c:v>
                  </c:pt>
                  <c:pt idx="7">
                    <c:v>Standard Class</c:v>
                  </c:pt>
                  <c:pt idx="8">
                    <c:v>First Class</c:v>
                  </c:pt>
                  <c:pt idx="9">
                    <c:v>Same Day</c:v>
                  </c:pt>
                  <c:pt idx="10">
                    <c:v>Second Class</c:v>
                  </c:pt>
                  <c:pt idx="11">
                    <c:v>Standard Class</c:v>
                  </c:pt>
                  <c:pt idx="12">
                    <c:v>First Class</c:v>
                  </c:pt>
                  <c:pt idx="13">
                    <c:v>Same Day</c:v>
                  </c:pt>
                  <c:pt idx="14">
                    <c:v>Second Class</c:v>
                  </c:pt>
                  <c:pt idx="15">
                    <c:v>Standard Class</c:v>
                  </c:pt>
                </c:lvl>
                <c:lvl>
                  <c:pt idx="0">
                    <c:v>Central</c:v>
                  </c:pt>
                  <c:pt idx="4">
                    <c:v>East</c:v>
                  </c:pt>
                  <c:pt idx="8">
                    <c:v>South</c:v>
                  </c:pt>
                  <c:pt idx="12">
                    <c:v>West</c:v>
                  </c:pt>
                </c:lvl>
              </c:multiLvlStrCache>
            </c:multiLvlStrRef>
          </c:cat>
          <c:val>
            <c:numRef>
              <c:f>Analysis2_Pivot4_Insights!$D$212:$D$232</c:f>
              <c:numCache>
                <c:formatCode>"$"#,##0.00_);[Red]\("$"#,##0.00\)</c:formatCode>
                <c:ptCount val="16"/>
                <c:pt idx="0">
                  <c:v>3707.2671999999975</c:v>
                </c:pt>
                <c:pt idx="1">
                  <c:v>1531.8796999999995</c:v>
                </c:pt>
                <c:pt idx="2">
                  <c:v>9114.8348999999998</c:v>
                </c:pt>
                <c:pt idx="3">
                  <c:v>25352.380699999991</c:v>
                </c:pt>
                <c:pt idx="4">
                  <c:v>15732.014099999993</c:v>
                </c:pt>
                <c:pt idx="5">
                  <c:v>7980.2669999999971</c:v>
                </c:pt>
                <c:pt idx="6">
                  <c:v>10787.290799999992</c:v>
                </c:pt>
                <c:pt idx="7">
                  <c:v>57023.208099999982</c:v>
                </c:pt>
                <c:pt idx="8">
                  <c:v>6892.385400000001</c:v>
                </c:pt>
                <c:pt idx="9">
                  <c:v>-1762.3350000000005</c:v>
                </c:pt>
                <c:pt idx="10">
                  <c:v>14667.146899999996</c:v>
                </c:pt>
                <c:pt idx="11">
                  <c:v>26952.233000000029</c:v>
                </c:pt>
                <c:pt idx="12">
                  <c:v>22638.173200000001</c:v>
                </c:pt>
                <c:pt idx="13">
                  <c:v>8141.9471999999969</c:v>
                </c:pt>
                <c:pt idx="14">
                  <c:v>22877.362800000014</c:v>
                </c:pt>
                <c:pt idx="15">
                  <c:v>54760.965700000183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87-4ABE-9CE6-46C184A04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75089256"/>
        <c:axId val="475083352"/>
      </c:barChart>
      <c:lineChart>
        <c:grouping val="standard"/>
        <c:varyColors val="0"/>
        <c:ser>
          <c:idx val="2"/>
          <c:order val="2"/>
          <c:tx>
            <c:strRef>
              <c:f>Analysis2_Pivot4_Insights!$E$211</c:f>
              <c:strCache>
                <c:ptCount val="1"/>
                <c:pt idx="0">
                  <c:v>Profit_Margin (%)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multiLvlStrRef>
              <c:f>Analysis2_Pivot4_Insights!$B$212:$B$232</c:f>
              <c:multiLvlStrCache>
                <c:ptCount val="16"/>
                <c:lvl>
                  <c:pt idx="0">
                    <c:v>First Class</c:v>
                  </c:pt>
                  <c:pt idx="1">
                    <c:v>Same Day</c:v>
                  </c:pt>
                  <c:pt idx="2">
                    <c:v>Second Class</c:v>
                  </c:pt>
                  <c:pt idx="3">
                    <c:v>Standard Class</c:v>
                  </c:pt>
                  <c:pt idx="4">
                    <c:v>First Class</c:v>
                  </c:pt>
                  <c:pt idx="5">
                    <c:v>Same Day</c:v>
                  </c:pt>
                  <c:pt idx="6">
                    <c:v>Second Class</c:v>
                  </c:pt>
                  <c:pt idx="7">
                    <c:v>Standard Class</c:v>
                  </c:pt>
                  <c:pt idx="8">
                    <c:v>First Class</c:v>
                  </c:pt>
                  <c:pt idx="9">
                    <c:v>Same Day</c:v>
                  </c:pt>
                  <c:pt idx="10">
                    <c:v>Second Class</c:v>
                  </c:pt>
                  <c:pt idx="11">
                    <c:v>Standard Class</c:v>
                  </c:pt>
                  <c:pt idx="12">
                    <c:v>First Class</c:v>
                  </c:pt>
                  <c:pt idx="13">
                    <c:v>Same Day</c:v>
                  </c:pt>
                  <c:pt idx="14">
                    <c:v>Second Class</c:v>
                  </c:pt>
                  <c:pt idx="15">
                    <c:v>Standard Class</c:v>
                  </c:pt>
                </c:lvl>
                <c:lvl>
                  <c:pt idx="0">
                    <c:v>Central</c:v>
                  </c:pt>
                  <c:pt idx="4">
                    <c:v>East</c:v>
                  </c:pt>
                  <c:pt idx="8">
                    <c:v>South</c:v>
                  </c:pt>
                  <c:pt idx="12">
                    <c:v>West</c:v>
                  </c:pt>
                </c:lvl>
              </c:multiLvlStrCache>
            </c:multiLvlStrRef>
          </c:cat>
          <c:val>
            <c:numRef>
              <c:f>Analysis2_Pivot4_Insights!$E$212:$E$232</c:f>
              <c:numCache>
                <c:formatCode>0.00%</c:formatCode>
                <c:ptCount val="16"/>
                <c:pt idx="0">
                  <c:v>6.3105733718233595E-2</c:v>
                </c:pt>
                <c:pt idx="1">
                  <c:v>7.5035460958168335E-2</c:v>
                </c:pt>
                <c:pt idx="2">
                  <c:v>8.8023509654013149E-2</c:v>
                </c:pt>
                <c:pt idx="3">
                  <c:v>7.9592424278765714E-2</c:v>
                </c:pt>
                <c:pt idx="4">
                  <c:v>0.13850182467538794</c:v>
                </c:pt>
                <c:pt idx="5">
                  <c:v>0.18418764150584555</c:v>
                </c:pt>
                <c:pt idx="6">
                  <c:v>9.2558602250567654E-2</c:v>
                </c:pt>
                <c:pt idx="7">
                  <c:v>0.14068624914506495</c:v>
                </c:pt>
                <c:pt idx="8">
                  <c:v>0.13971268796356562</c:v>
                </c:pt>
                <c:pt idx="9">
                  <c:v>-8.3852143197374829E-2</c:v>
                </c:pt>
                <c:pt idx="10">
                  <c:v>0.15643519575334999</c:v>
                </c:pt>
                <c:pt idx="11">
                  <c:v>0.11841224999810927</c:v>
                </c:pt>
                <c:pt idx="12">
                  <c:v>0.17445933826710622</c:v>
                </c:pt>
                <c:pt idx="13">
                  <c:v>0.18672601941440292</c:v>
                </c:pt>
                <c:pt idx="14">
                  <c:v>0.15740644636845022</c:v>
                </c:pt>
                <c:pt idx="15">
                  <c:v>0.13462959788339382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87-4ABE-9CE6-46C184A04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1772744"/>
        <c:axId val="451904152"/>
      </c:lineChart>
      <c:catAx>
        <c:axId val="475089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5400000" spcFirstLastPara="1" vertOverflow="ellipsis" wrap="square" anchor="t" anchorCtr="0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083352"/>
        <c:crosses val="autoZero"/>
        <c:auto val="1"/>
        <c:lblAlgn val="ctr"/>
        <c:lblOffset val="100"/>
        <c:noMultiLvlLbl val="0"/>
      </c:catAx>
      <c:valAx>
        <c:axId val="475083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 &amp; sales ($)</a:t>
                </a:r>
              </a:p>
            </c:rich>
          </c:tx>
          <c:layout>
            <c:manualLayout>
              <c:xMode val="edge"/>
              <c:yMode val="edge"/>
              <c:x val="1.5680705094429943E-2"/>
              <c:y val="0.322641476590287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089256"/>
        <c:crosses val="autoZero"/>
        <c:crossBetween val="between"/>
      </c:valAx>
      <c:valAx>
        <c:axId val="451904152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 margin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772744"/>
        <c:crosses val="max"/>
        <c:crossBetween val="between"/>
      </c:valAx>
      <c:catAx>
        <c:axId val="481772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1904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5649431098073289"/>
          <c:y val="0.90191761487266675"/>
          <c:w val="0.57795615944370626"/>
          <c:h val="8.55610251069089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[Superstore_Sales_Insights_Project.xlxs.xlsx]Analysis2_Pivot4_Insights!PivotTable3</c:name>
    <c:fmtId val="13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0.11386983814698537"/>
          <c:y val="2.5314217022388494E-2"/>
          <c:w val="0.80327519864085628"/>
          <c:h val="0.689707315464431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Analysis2_Pivot4_Insights!$C$292</c:f>
              <c:strCache>
                <c:ptCount val="1"/>
                <c:pt idx="0">
                  <c:v>Total Sales ($)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Analysis2_Pivot4_Insights!$B$293:$B$377</c:f>
              <c:multiLvlStrCache>
                <c:ptCount val="68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  <c:pt idx="17">
                    <c:v>Bookcases</c:v>
                  </c:pt>
                  <c:pt idx="18">
                    <c:v>Chairs</c:v>
                  </c:pt>
                  <c:pt idx="19">
                    <c:v>Furnishings</c:v>
                  </c:pt>
                  <c:pt idx="20">
                    <c:v>Tables</c:v>
                  </c:pt>
                  <c:pt idx="21">
                    <c:v>Appliances</c:v>
                  </c:pt>
                  <c:pt idx="22">
                    <c:v>Art</c:v>
                  </c:pt>
                  <c:pt idx="23">
                    <c:v>Binders</c:v>
                  </c:pt>
                  <c:pt idx="24">
                    <c:v>Envelopes</c:v>
                  </c:pt>
                  <c:pt idx="25">
                    <c:v>Fasteners</c:v>
                  </c:pt>
                  <c:pt idx="26">
                    <c:v>Labels</c:v>
                  </c:pt>
                  <c:pt idx="27">
                    <c:v>Paper</c:v>
                  </c:pt>
                  <c:pt idx="28">
                    <c:v>Storage</c:v>
                  </c:pt>
                  <c:pt idx="29">
                    <c:v>Supplies</c:v>
                  </c:pt>
                  <c:pt idx="30">
                    <c:v>Accessories</c:v>
                  </c:pt>
                  <c:pt idx="31">
                    <c:v>Copiers</c:v>
                  </c:pt>
                  <c:pt idx="32">
                    <c:v>Machines</c:v>
                  </c:pt>
                  <c:pt idx="33">
                    <c:v>Phones</c:v>
                  </c:pt>
                  <c:pt idx="34">
                    <c:v>Bookcases</c:v>
                  </c:pt>
                  <c:pt idx="35">
                    <c:v>Chairs</c:v>
                  </c:pt>
                  <c:pt idx="36">
                    <c:v>Furnishings</c:v>
                  </c:pt>
                  <c:pt idx="37">
                    <c:v>Tables</c:v>
                  </c:pt>
                  <c:pt idx="38">
                    <c:v>Appliances</c:v>
                  </c:pt>
                  <c:pt idx="39">
                    <c:v>Art</c:v>
                  </c:pt>
                  <c:pt idx="40">
                    <c:v>Binders</c:v>
                  </c:pt>
                  <c:pt idx="41">
                    <c:v>Envelopes</c:v>
                  </c:pt>
                  <c:pt idx="42">
                    <c:v>Fasteners</c:v>
                  </c:pt>
                  <c:pt idx="43">
                    <c:v>Labels</c:v>
                  </c:pt>
                  <c:pt idx="44">
                    <c:v>Paper</c:v>
                  </c:pt>
                  <c:pt idx="45">
                    <c:v>Storage</c:v>
                  </c:pt>
                  <c:pt idx="46">
                    <c:v>Supplies</c:v>
                  </c:pt>
                  <c:pt idx="47">
                    <c:v>Accessories</c:v>
                  </c:pt>
                  <c:pt idx="48">
                    <c:v>Copiers</c:v>
                  </c:pt>
                  <c:pt idx="49">
                    <c:v>Machines</c:v>
                  </c:pt>
                  <c:pt idx="50">
                    <c:v>Phones</c:v>
                  </c:pt>
                  <c:pt idx="51">
                    <c:v>Bookcases</c:v>
                  </c:pt>
                  <c:pt idx="52">
                    <c:v>Chairs</c:v>
                  </c:pt>
                  <c:pt idx="53">
                    <c:v>Furnishings</c:v>
                  </c:pt>
                  <c:pt idx="54">
                    <c:v>Tables</c:v>
                  </c:pt>
                  <c:pt idx="55">
                    <c:v>Appliances</c:v>
                  </c:pt>
                  <c:pt idx="56">
                    <c:v>Art</c:v>
                  </c:pt>
                  <c:pt idx="57">
                    <c:v>Binders</c:v>
                  </c:pt>
                  <c:pt idx="58">
                    <c:v>Envelopes</c:v>
                  </c:pt>
                  <c:pt idx="59">
                    <c:v>Fasteners</c:v>
                  </c:pt>
                  <c:pt idx="60">
                    <c:v>Labels</c:v>
                  </c:pt>
                  <c:pt idx="61">
                    <c:v>Paper</c:v>
                  </c:pt>
                  <c:pt idx="62">
                    <c:v>Storage</c:v>
                  </c:pt>
                  <c:pt idx="63">
                    <c:v>Supplies</c:v>
                  </c:pt>
                  <c:pt idx="64">
                    <c:v>Accessories</c:v>
                  </c:pt>
                  <c:pt idx="65">
                    <c:v>Copiers</c:v>
                  </c:pt>
                  <c:pt idx="66">
                    <c:v>Machines</c:v>
                  </c:pt>
                  <c:pt idx="67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  <c:pt idx="17">
                    <c:v>Furniture</c:v>
                  </c:pt>
                  <c:pt idx="21">
                    <c:v>Office Supplies</c:v>
                  </c:pt>
                  <c:pt idx="30">
                    <c:v>Technology</c:v>
                  </c:pt>
                  <c:pt idx="34">
                    <c:v>Furniture</c:v>
                  </c:pt>
                  <c:pt idx="38">
                    <c:v>Office Supplies</c:v>
                  </c:pt>
                  <c:pt idx="47">
                    <c:v>Technology</c:v>
                  </c:pt>
                  <c:pt idx="51">
                    <c:v>Furniture</c:v>
                  </c:pt>
                  <c:pt idx="55">
                    <c:v>Office Supplies</c:v>
                  </c:pt>
                  <c:pt idx="64">
                    <c:v>Technology</c:v>
                  </c:pt>
                </c:lvl>
                <c:lvl>
                  <c:pt idx="0">
                    <c:v>Central</c:v>
                  </c:pt>
                  <c:pt idx="17">
                    <c:v>East</c:v>
                  </c:pt>
                  <c:pt idx="34">
                    <c:v>South</c:v>
                  </c:pt>
                  <c:pt idx="51">
                    <c:v>West</c:v>
                  </c:pt>
                </c:lvl>
              </c:multiLvlStrCache>
            </c:multiLvlStrRef>
          </c:cat>
          <c:val>
            <c:numRef>
              <c:f>Analysis2_Pivot4_Insights!$C$293:$C$377</c:f>
              <c:numCache>
                <c:formatCode>"$"#,##0.00_);[Red]\("$"#,##0.00\)</c:formatCode>
                <c:ptCount val="68"/>
                <c:pt idx="0">
                  <c:v>24157.176799999994</c:v>
                </c:pt>
                <c:pt idx="1">
                  <c:v>85230.64599999995</c:v>
                </c:pt>
                <c:pt idx="2">
                  <c:v>15254.369999999986</c:v>
                </c:pt>
                <c:pt idx="3">
                  <c:v>39154.970999999998</c:v>
                </c:pt>
                <c:pt idx="4">
                  <c:v>23582.032999999989</c:v>
                </c:pt>
                <c:pt idx="5">
                  <c:v>5765.340000000002</c:v>
                </c:pt>
                <c:pt idx="6">
                  <c:v>56923.282000000028</c:v>
                </c:pt>
                <c:pt idx="7">
                  <c:v>4636.8720000000012</c:v>
                </c:pt>
                <c:pt idx="8">
                  <c:v>778.03000000000031</c:v>
                </c:pt>
                <c:pt idx="9">
                  <c:v>2451.4720000000002</c:v>
                </c:pt>
                <c:pt idx="10">
                  <c:v>17491.902000000002</c:v>
                </c:pt>
                <c:pt idx="11">
                  <c:v>45930.112000000037</c:v>
                </c:pt>
                <c:pt idx="12">
                  <c:v>9467.3720000000012</c:v>
                </c:pt>
                <c:pt idx="13">
                  <c:v>33956.076000000008</c:v>
                </c:pt>
                <c:pt idx="14">
                  <c:v>37259.57</c:v>
                </c:pt>
                <c:pt idx="15">
                  <c:v>26797.384000000005</c:v>
                </c:pt>
                <c:pt idx="16">
                  <c:v>72403.281999999977</c:v>
                </c:pt>
                <c:pt idx="17">
                  <c:v>43819.333999999995</c:v>
                </c:pt>
                <c:pt idx="18">
                  <c:v>96260.682999999946</c:v>
                </c:pt>
                <c:pt idx="19">
                  <c:v>29071.38</c:v>
                </c:pt>
                <c:pt idx="20">
                  <c:v>39139.807000000008</c:v>
                </c:pt>
                <c:pt idx="21">
                  <c:v>34188.465999999993</c:v>
                </c:pt>
                <c:pt idx="22">
                  <c:v>7485.7640000000001</c:v>
                </c:pt>
                <c:pt idx="23">
                  <c:v>53497.996999999952</c:v>
                </c:pt>
                <c:pt idx="24">
                  <c:v>4375.8739999999998</c:v>
                </c:pt>
                <c:pt idx="25">
                  <c:v>819.71799999999973</c:v>
                </c:pt>
                <c:pt idx="26">
                  <c:v>2602.9340000000002</c:v>
                </c:pt>
                <c:pt idx="27">
                  <c:v>20172.601999999973</c:v>
                </c:pt>
                <c:pt idx="28">
                  <c:v>71612.584000000017</c:v>
                </c:pt>
                <c:pt idx="29">
                  <c:v>10760.116000000005</c:v>
                </c:pt>
                <c:pt idx="30">
                  <c:v>45033.37200000001</c:v>
                </c:pt>
                <c:pt idx="31">
                  <c:v>53219.462000000014</c:v>
                </c:pt>
                <c:pt idx="32">
                  <c:v>66106.165000000008</c:v>
                </c:pt>
                <c:pt idx="33">
                  <c:v>100614.98200000003</c:v>
                </c:pt>
                <c:pt idx="34">
                  <c:v>10899.361999999999</c:v>
                </c:pt>
                <c:pt idx="35">
                  <c:v>45176.445999999974</c:v>
                </c:pt>
                <c:pt idx="36">
                  <c:v>17306.683999999997</c:v>
                </c:pt>
                <c:pt idx="37">
                  <c:v>43916.191999999995</c:v>
                </c:pt>
                <c:pt idx="38">
                  <c:v>19525.326000000005</c:v>
                </c:pt>
                <c:pt idx="39">
                  <c:v>4655.6220000000021</c:v>
                </c:pt>
                <c:pt idx="40">
                  <c:v>37030.341</c:v>
                </c:pt>
                <c:pt idx="41">
                  <c:v>3345.556</c:v>
                </c:pt>
                <c:pt idx="42">
                  <c:v>503.31600000000003</c:v>
                </c:pt>
                <c:pt idx="43">
                  <c:v>2353.1800000000003</c:v>
                </c:pt>
                <c:pt idx="44">
                  <c:v>14150.984</c:v>
                </c:pt>
                <c:pt idx="45">
                  <c:v>35768.059999999969</c:v>
                </c:pt>
                <c:pt idx="46">
                  <c:v>8318.9280000000017</c:v>
                </c:pt>
                <c:pt idx="47">
                  <c:v>27276.753999999997</c:v>
                </c:pt>
                <c:pt idx="48">
                  <c:v>9299.7560000000012</c:v>
                </c:pt>
                <c:pt idx="49">
                  <c:v>53890.96</c:v>
                </c:pt>
                <c:pt idx="50">
                  <c:v>58304.437999999995</c:v>
                </c:pt>
                <c:pt idx="51">
                  <c:v>36004.123500000016</c:v>
                </c:pt>
                <c:pt idx="52">
                  <c:v>101781.32799999989</c:v>
                </c:pt>
                <c:pt idx="53">
                  <c:v>30072.729999999978</c:v>
                </c:pt>
                <c:pt idx="54">
                  <c:v>84754.561999999976</c:v>
                </c:pt>
                <c:pt idx="55">
                  <c:v>30236.335999999988</c:v>
                </c:pt>
                <c:pt idx="56">
                  <c:v>9212.0660000000025</c:v>
                </c:pt>
                <c:pt idx="57">
                  <c:v>55961.113000000012</c:v>
                </c:pt>
                <c:pt idx="58">
                  <c:v>4118.1000000000013</c:v>
                </c:pt>
                <c:pt idx="59">
                  <c:v>923.21600000000012</c:v>
                </c:pt>
                <c:pt idx="60">
                  <c:v>5078.7260000000006</c:v>
                </c:pt>
                <c:pt idx="61">
                  <c:v>26663.717999999983</c:v>
                </c:pt>
                <c:pt idx="62">
                  <c:v>70532.851999999984</c:v>
                </c:pt>
                <c:pt idx="63">
                  <c:v>18127.121999999992</c:v>
                </c:pt>
                <c:pt idx="64">
                  <c:v>61114.116000000024</c:v>
                </c:pt>
                <c:pt idx="65">
                  <c:v>49749.241999999998</c:v>
                </c:pt>
                <c:pt idx="66">
                  <c:v>42444.122000000003</c:v>
                </c:pt>
                <c:pt idx="67">
                  <c:v>98684.352000000014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C-4C1E-B98E-BCC4ADEADC25}"/>
            </c:ext>
          </c:extLst>
        </c:ser>
        <c:ser>
          <c:idx val="1"/>
          <c:order val="1"/>
          <c:tx>
            <c:strRef>
              <c:f>Analysis2_Pivot4_Insights!$D$292</c:f>
              <c:strCache>
                <c:ptCount val="1"/>
                <c:pt idx="0">
                  <c:v>Total Profit ($)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Analysis2_Pivot4_Insights!$B$293:$B$377</c:f>
              <c:multiLvlStrCache>
                <c:ptCount val="68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  <c:pt idx="17">
                    <c:v>Bookcases</c:v>
                  </c:pt>
                  <c:pt idx="18">
                    <c:v>Chairs</c:v>
                  </c:pt>
                  <c:pt idx="19">
                    <c:v>Furnishings</c:v>
                  </c:pt>
                  <c:pt idx="20">
                    <c:v>Tables</c:v>
                  </c:pt>
                  <c:pt idx="21">
                    <c:v>Appliances</c:v>
                  </c:pt>
                  <c:pt idx="22">
                    <c:v>Art</c:v>
                  </c:pt>
                  <c:pt idx="23">
                    <c:v>Binders</c:v>
                  </c:pt>
                  <c:pt idx="24">
                    <c:v>Envelopes</c:v>
                  </c:pt>
                  <c:pt idx="25">
                    <c:v>Fasteners</c:v>
                  </c:pt>
                  <c:pt idx="26">
                    <c:v>Labels</c:v>
                  </c:pt>
                  <c:pt idx="27">
                    <c:v>Paper</c:v>
                  </c:pt>
                  <c:pt idx="28">
                    <c:v>Storage</c:v>
                  </c:pt>
                  <c:pt idx="29">
                    <c:v>Supplies</c:v>
                  </c:pt>
                  <c:pt idx="30">
                    <c:v>Accessories</c:v>
                  </c:pt>
                  <c:pt idx="31">
                    <c:v>Copiers</c:v>
                  </c:pt>
                  <c:pt idx="32">
                    <c:v>Machines</c:v>
                  </c:pt>
                  <c:pt idx="33">
                    <c:v>Phones</c:v>
                  </c:pt>
                  <c:pt idx="34">
                    <c:v>Bookcases</c:v>
                  </c:pt>
                  <c:pt idx="35">
                    <c:v>Chairs</c:v>
                  </c:pt>
                  <c:pt idx="36">
                    <c:v>Furnishings</c:v>
                  </c:pt>
                  <c:pt idx="37">
                    <c:v>Tables</c:v>
                  </c:pt>
                  <c:pt idx="38">
                    <c:v>Appliances</c:v>
                  </c:pt>
                  <c:pt idx="39">
                    <c:v>Art</c:v>
                  </c:pt>
                  <c:pt idx="40">
                    <c:v>Binders</c:v>
                  </c:pt>
                  <c:pt idx="41">
                    <c:v>Envelopes</c:v>
                  </c:pt>
                  <c:pt idx="42">
                    <c:v>Fasteners</c:v>
                  </c:pt>
                  <c:pt idx="43">
                    <c:v>Labels</c:v>
                  </c:pt>
                  <c:pt idx="44">
                    <c:v>Paper</c:v>
                  </c:pt>
                  <c:pt idx="45">
                    <c:v>Storage</c:v>
                  </c:pt>
                  <c:pt idx="46">
                    <c:v>Supplies</c:v>
                  </c:pt>
                  <c:pt idx="47">
                    <c:v>Accessories</c:v>
                  </c:pt>
                  <c:pt idx="48">
                    <c:v>Copiers</c:v>
                  </c:pt>
                  <c:pt idx="49">
                    <c:v>Machines</c:v>
                  </c:pt>
                  <c:pt idx="50">
                    <c:v>Phones</c:v>
                  </c:pt>
                  <c:pt idx="51">
                    <c:v>Bookcases</c:v>
                  </c:pt>
                  <c:pt idx="52">
                    <c:v>Chairs</c:v>
                  </c:pt>
                  <c:pt idx="53">
                    <c:v>Furnishings</c:v>
                  </c:pt>
                  <c:pt idx="54">
                    <c:v>Tables</c:v>
                  </c:pt>
                  <c:pt idx="55">
                    <c:v>Appliances</c:v>
                  </c:pt>
                  <c:pt idx="56">
                    <c:v>Art</c:v>
                  </c:pt>
                  <c:pt idx="57">
                    <c:v>Binders</c:v>
                  </c:pt>
                  <c:pt idx="58">
                    <c:v>Envelopes</c:v>
                  </c:pt>
                  <c:pt idx="59">
                    <c:v>Fasteners</c:v>
                  </c:pt>
                  <c:pt idx="60">
                    <c:v>Labels</c:v>
                  </c:pt>
                  <c:pt idx="61">
                    <c:v>Paper</c:v>
                  </c:pt>
                  <c:pt idx="62">
                    <c:v>Storage</c:v>
                  </c:pt>
                  <c:pt idx="63">
                    <c:v>Supplies</c:v>
                  </c:pt>
                  <c:pt idx="64">
                    <c:v>Accessories</c:v>
                  </c:pt>
                  <c:pt idx="65">
                    <c:v>Copiers</c:v>
                  </c:pt>
                  <c:pt idx="66">
                    <c:v>Machines</c:v>
                  </c:pt>
                  <c:pt idx="67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  <c:pt idx="17">
                    <c:v>Furniture</c:v>
                  </c:pt>
                  <c:pt idx="21">
                    <c:v>Office Supplies</c:v>
                  </c:pt>
                  <c:pt idx="30">
                    <c:v>Technology</c:v>
                  </c:pt>
                  <c:pt idx="34">
                    <c:v>Furniture</c:v>
                  </c:pt>
                  <c:pt idx="38">
                    <c:v>Office Supplies</c:v>
                  </c:pt>
                  <c:pt idx="47">
                    <c:v>Technology</c:v>
                  </c:pt>
                  <c:pt idx="51">
                    <c:v>Furniture</c:v>
                  </c:pt>
                  <c:pt idx="55">
                    <c:v>Office Supplies</c:v>
                  </c:pt>
                  <c:pt idx="64">
                    <c:v>Technology</c:v>
                  </c:pt>
                </c:lvl>
                <c:lvl>
                  <c:pt idx="0">
                    <c:v>Central</c:v>
                  </c:pt>
                  <c:pt idx="17">
                    <c:v>East</c:v>
                  </c:pt>
                  <c:pt idx="34">
                    <c:v>South</c:v>
                  </c:pt>
                  <c:pt idx="51">
                    <c:v>West</c:v>
                  </c:pt>
                </c:lvl>
              </c:multiLvlStrCache>
            </c:multiLvlStrRef>
          </c:cat>
          <c:val>
            <c:numRef>
              <c:f>Analysis2_Pivot4_Insights!$D$293:$D$377</c:f>
              <c:numCache>
                <c:formatCode>"$"#,##0.00_);[Red]\("$"#,##0.00\)</c:formatCode>
                <c:ptCount val="68"/>
                <c:pt idx="0">
                  <c:v>-1997.9042999999999</c:v>
                </c:pt>
                <c:pt idx="1">
                  <c:v>6592.7221000000036</c:v>
                </c:pt>
                <c:pt idx="2">
                  <c:v>-3906.2168000000011</c:v>
                </c:pt>
                <c:pt idx="3">
                  <c:v>-3559.6503999999991</c:v>
                </c:pt>
                <c:pt idx="4">
                  <c:v>-2638.6175000000007</c:v>
                </c:pt>
                <c:pt idx="5">
                  <c:v>1195.1590999999992</c:v>
                </c:pt>
                <c:pt idx="6">
                  <c:v>-1043.6369000000018</c:v>
                </c:pt>
                <c:pt idx="7">
                  <c:v>1777.5283000000002</c:v>
                </c:pt>
                <c:pt idx="8">
                  <c:v>236.61859999999996</c:v>
                </c:pt>
                <c:pt idx="9">
                  <c:v>1073.0794000000003</c:v>
                </c:pt>
                <c:pt idx="10">
                  <c:v>6971.9004999999943</c:v>
                </c:pt>
                <c:pt idx="11">
                  <c:v>1969.8365000000003</c:v>
                </c:pt>
                <c:pt idx="12">
                  <c:v>-661.88810000000001</c:v>
                </c:pt>
                <c:pt idx="13">
                  <c:v>7251.6306000000022</c:v>
                </c:pt>
                <c:pt idx="14">
                  <c:v>15608.841300000002</c:v>
                </c:pt>
                <c:pt idx="15">
                  <c:v>-1486.0666000000001</c:v>
                </c:pt>
                <c:pt idx="16">
                  <c:v>12323.026700000009</c:v>
                </c:pt>
                <c:pt idx="17">
                  <c:v>-1167.6317999999992</c:v>
                </c:pt>
                <c:pt idx="18">
                  <c:v>9357.770599999998</c:v>
                </c:pt>
                <c:pt idx="19">
                  <c:v>5881.4071000000022</c:v>
                </c:pt>
                <c:pt idx="20">
                  <c:v>-11025.3801</c:v>
                </c:pt>
                <c:pt idx="21">
                  <c:v>8391.4133999999976</c:v>
                </c:pt>
                <c:pt idx="22">
                  <c:v>1899.9443000000001</c:v>
                </c:pt>
                <c:pt idx="23">
                  <c:v>11267.934599999995</c:v>
                </c:pt>
                <c:pt idx="24">
                  <c:v>1812.4090000000001</c:v>
                </c:pt>
                <c:pt idx="25">
                  <c:v>263.99080000000009</c:v>
                </c:pt>
                <c:pt idx="26">
                  <c:v>1129.2799999999995</c:v>
                </c:pt>
                <c:pt idx="27">
                  <c:v>9015.3709999999974</c:v>
                </c:pt>
                <c:pt idx="28">
                  <c:v>8389.3712000000014</c:v>
                </c:pt>
                <c:pt idx="29">
                  <c:v>-1155.1351999999997</c:v>
                </c:pt>
                <c:pt idx="30">
                  <c:v>11195.8644</c:v>
                </c:pt>
                <c:pt idx="31">
                  <c:v>17022.841799999998</c:v>
                </c:pt>
                <c:pt idx="32">
                  <c:v>6928.6429000000007</c:v>
                </c:pt>
                <c:pt idx="33">
                  <c:v>12314.686000000007</c:v>
                </c:pt>
                <c:pt idx="34">
                  <c:v>1339.4918000000002</c:v>
                </c:pt>
                <c:pt idx="35">
                  <c:v>6612.0892999999987</c:v>
                </c:pt>
                <c:pt idx="36">
                  <c:v>3442.6828999999989</c:v>
                </c:pt>
                <c:pt idx="37">
                  <c:v>-4623.0578999999998</c:v>
                </c:pt>
                <c:pt idx="38">
                  <c:v>4123.9396000000006</c:v>
                </c:pt>
                <c:pt idx="39">
                  <c:v>1058.5865999999996</c:v>
                </c:pt>
                <c:pt idx="40">
                  <c:v>3900.6639999999993</c:v>
                </c:pt>
                <c:pt idx="41">
                  <c:v>1465.4770000000001</c:v>
                </c:pt>
                <c:pt idx="42">
                  <c:v>173.71810000000002</c:v>
                </c:pt>
                <c:pt idx="43">
                  <c:v>1040.7722999999999</c:v>
                </c:pt>
                <c:pt idx="44">
                  <c:v>5947.0613999999996</c:v>
                </c:pt>
                <c:pt idx="45">
                  <c:v>2274.2965000000004</c:v>
                </c:pt>
                <c:pt idx="46">
                  <c:v>1.8772999999999822</c:v>
                </c:pt>
                <c:pt idx="47">
                  <c:v>7004.5423999999994</c:v>
                </c:pt>
                <c:pt idx="48">
                  <c:v>3658.9067</c:v>
                </c:pt>
                <c:pt idx="49">
                  <c:v>-1438.8930000000009</c:v>
                </c:pt>
                <c:pt idx="50">
                  <c:v>10767.275300000001</c:v>
                </c:pt>
                <c:pt idx="51">
                  <c:v>-1646.5117000000002</c:v>
                </c:pt>
                <c:pt idx="52">
                  <c:v>4027.5843</c:v>
                </c:pt>
                <c:pt idx="53">
                  <c:v>7641.2703999999985</c:v>
                </c:pt>
                <c:pt idx="54">
                  <c:v>1482.6073000000004</c:v>
                </c:pt>
                <c:pt idx="55">
                  <c:v>8261.2698999999993</c:v>
                </c:pt>
                <c:pt idx="56">
                  <c:v>2374.0969999999998</c:v>
                </c:pt>
                <c:pt idx="57">
                  <c:v>16096.801600000013</c:v>
                </c:pt>
                <c:pt idx="58">
                  <c:v>1908.7624000000003</c:v>
                </c:pt>
                <c:pt idx="59">
                  <c:v>275.19070000000005</c:v>
                </c:pt>
                <c:pt idx="60">
                  <c:v>2303.1222999999995</c:v>
                </c:pt>
                <c:pt idx="61">
                  <c:v>12119.236399999991</c:v>
                </c:pt>
                <c:pt idx="62">
                  <c:v>8645.3221999999932</c:v>
                </c:pt>
                <c:pt idx="63">
                  <c:v>626.04649999999981</c:v>
                </c:pt>
                <c:pt idx="64">
                  <c:v>16484.598300000005</c:v>
                </c:pt>
                <c:pt idx="65">
                  <c:v>19327.235100000002</c:v>
                </c:pt>
                <c:pt idx="66">
                  <c:v>-618.92640000000017</c:v>
                </c:pt>
                <c:pt idx="67">
                  <c:v>9110.7426000000123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C-4C1E-B98E-BCC4ADEADC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466520"/>
        <c:axId val="429469144"/>
      </c:barChart>
      <c:lineChart>
        <c:grouping val="standard"/>
        <c:varyColors val="0"/>
        <c:ser>
          <c:idx val="2"/>
          <c:order val="2"/>
          <c:tx>
            <c:strRef>
              <c:f>Analysis2_Pivot4_Insights!$E$292</c:f>
              <c:strCache>
                <c:ptCount val="1"/>
                <c:pt idx="0">
                  <c:v>Profit Margin (%)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multiLvlStrRef>
              <c:f>Analysis2_Pivot4_Insights!$B$293:$B$377</c:f>
              <c:multiLvlStrCache>
                <c:ptCount val="68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  <c:pt idx="17">
                    <c:v>Bookcases</c:v>
                  </c:pt>
                  <c:pt idx="18">
                    <c:v>Chairs</c:v>
                  </c:pt>
                  <c:pt idx="19">
                    <c:v>Furnishings</c:v>
                  </c:pt>
                  <c:pt idx="20">
                    <c:v>Tables</c:v>
                  </c:pt>
                  <c:pt idx="21">
                    <c:v>Appliances</c:v>
                  </c:pt>
                  <c:pt idx="22">
                    <c:v>Art</c:v>
                  </c:pt>
                  <c:pt idx="23">
                    <c:v>Binders</c:v>
                  </c:pt>
                  <c:pt idx="24">
                    <c:v>Envelopes</c:v>
                  </c:pt>
                  <c:pt idx="25">
                    <c:v>Fasteners</c:v>
                  </c:pt>
                  <c:pt idx="26">
                    <c:v>Labels</c:v>
                  </c:pt>
                  <c:pt idx="27">
                    <c:v>Paper</c:v>
                  </c:pt>
                  <c:pt idx="28">
                    <c:v>Storage</c:v>
                  </c:pt>
                  <c:pt idx="29">
                    <c:v>Supplies</c:v>
                  </c:pt>
                  <c:pt idx="30">
                    <c:v>Accessories</c:v>
                  </c:pt>
                  <c:pt idx="31">
                    <c:v>Copiers</c:v>
                  </c:pt>
                  <c:pt idx="32">
                    <c:v>Machines</c:v>
                  </c:pt>
                  <c:pt idx="33">
                    <c:v>Phones</c:v>
                  </c:pt>
                  <c:pt idx="34">
                    <c:v>Bookcases</c:v>
                  </c:pt>
                  <c:pt idx="35">
                    <c:v>Chairs</c:v>
                  </c:pt>
                  <c:pt idx="36">
                    <c:v>Furnishings</c:v>
                  </c:pt>
                  <c:pt idx="37">
                    <c:v>Tables</c:v>
                  </c:pt>
                  <c:pt idx="38">
                    <c:v>Appliances</c:v>
                  </c:pt>
                  <c:pt idx="39">
                    <c:v>Art</c:v>
                  </c:pt>
                  <c:pt idx="40">
                    <c:v>Binders</c:v>
                  </c:pt>
                  <c:pt idx="41">
                    <c:v>Envelopes</c:v>
                  </c:pt>
                  <c:pt idx="42">
                    <c:v>Fasteners</c:v>
                  </c:pt>
                  <c:pt idx="43">
                    <c:v>Labels</c:v>
                  </c:pt>
                  <c:pt idx="44">
                    <c:v>Paper</c:v>
                  </c:pt>
                  <c:pt idx="45">
                    <c:v>Storage</c:v>
                  </c:pt>
                  <c:pt idx="46">
                    <c:v>Supplies</c:v>
                  </c:pt>
                  <c:pt idx="47">
                    <c:v>Accessories</c:v>
                  </c:pt>
                  <c:pt idx="48">
                    <c:v>Copiers</c:v>
                  </c:pt>
                  <c:pt idx="49">
                    <c:v>Machines</c:v>
                  </c:pt>
                  <c:pt idx="50">
                    <c:v>Phones</c:v>
                  </c:pt>
                  <c:pt idx="51">
                    <c:v>Bookcases</c:v>
                  </c:pt>
                  <c:pt idx="52">
                    <c:v>Chairs</c:v>
                  </c:pt>
                  <c:pt idx="53">
                    <c:v>Furnishings</c:v>
                  </c:pt>
                  <c:pt idx="54">
                    <c:v>Tables</c:v>
                  </c:pt>
                  <c:pt idx="55">
                    <c:v>Appliances</c:v>
                  </c:pt>
                  <c:pt idx="56">
                    <c:v>Art</c:v>
                  </c:pt>
                  <c:pt idx="57">
                    <c:v>Binders</c:v>
                  </c:pt>
                  <c:pt idx="58">
                    <c:v>Envelopes</c:v>
                  </c:pt>
                  <c:pt idx="59">
                    <c:v>Fasteners</c:v>
                  </c:pt>
                  <c:pt idx="60">
                    <c:v>Labels</c:v>
                  </c:pt>
                  <c:pt idx="61">
                    <c:v>Paper</c:v>
                  </c:pt>
                  <c:pt idx="62">
                    <c:v>Storage</c:v>
                  </c:pt>
                  <c:pt idx="63">
                    <c:v>Supplies</c:v>
                  </c:pt>
                  <c:pt idx="64">
                    <c:v>Accessories</c:v>
                  </c:pt>
                  <c:pt idx="65">
                    <c:v>Copiers</c:v>
                  </c:pt>
                  <c:pt idx="66">
                    <c:v>Machines</c:v>
                  </c:pt>
                  <c:pt idx="67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  <c:pt idx="17">
                    <c:v>Furniture</c:v>
                  </c:pt>
                  <c:pt idx="21">
                    <c:v>Office Supplies</c:v>
                  </c:pt>
                  <c:pt idx="30">
                    <c:v>Technology</c:v>
                  </c:pt>
                  <c:pt idx="34">
                    <c:v>Furniture</c:v>
                  </c:pt>
                  <c:pt idx="38">
                    <c:v>Office Supplies</c:v>
                  </c:pt>
                  <c:pt idx="47">
                    <c:v>Technology</c:v>
                  </c:pt>
                  <c:pt idx="51">
                    <c:v>Furniture</c:v>
                  </c:pt>
                  <c:pt idx="55">
                    <c:v>Office Supplies</c:v>
                  </c:pt>
                  <c:pt idx="64">
                    <c:v>Technology</c:v>
                  </c:pt>
                </c:lvl>
                <c:lvl>
                  <c:pt idx="0">
                    <c:v>Central</c:v>
                  </c:pt>
                  <c:pt idx="17">
                    <c:v>East</c:v>
                  </c:pt>
                  <c:pt idx="34">
                    <c:v>South</c:v>
                  </c:pt>
                  <c:pt idx="51">
                    <c:v>West</c:v>
                  </c:pt>
                </c:lvl>
              </c:multiLvlStrCache>
            </c:multiLvlStrRef>
          </c:cat>
          <c:val>
            <c:numRef>
              <c:f>Analysis2_Pivot4_Insights!$E$293:$E$377</c:f>
              <c:numCache>
                <c:formatCode>0.0%</c:formatCode>
                <c:ptCount val="68"/>
                <c:pt idx="0">
                  <c:v>-8.2704378766644632E-2</c:v>
                </c:pt>
                <c:pt idx="1">
                  <c:v>7.7351544419832358E-2</c:v>
                </c:pt>
                <c:pt idx="2">
                  <c:v>-0.25607198461817859</c:v>
                </c:pt>
                <c:pt idx="3">
                  <c:v>-9.091183849938235E-2</c:v>
                </c:pt>
                <c:pt idx="4">
                  <c:v>-0.1118910104145814</c:v>
                </c:pt>
                <c:pt idx="5">
                  <c:v>0.20730071426836905</c:v>
                </c:pt>
                <c:pt idx="6">
                  <c:v>-1.8334095704460634E-2</c:v>
                </c:pt>
                <c:pt idx="7">
                  <c:v>0.38334642405483693</c:v>
                </c:pt>
                <c:pt idx="8">
                  <c:v>0.30412529079855516</c:v>
                </c:pt>
                <c:pt idx="9">
                  <c:v>0.43772859734885822</c:v>
                </c:pt>
                <c:pt idx="10">
                  <c:v>0.3985787537570239</c:v>
                </c:pt>
                <c:pt idx="11">
                  <c:v>4.2887692065719296E-2</c:v>
                </c:pt>
                <c:pt idx="12">
                  <c:v>-6.9912548065080779E-2</c:v>
                </c:pt>
                <c:pt idx="13">
                  <c:v>0.21355914623350472</c:v>
                </c:pt>
                <c:pt idx="14">
                  <c:v>0.41892167032523464</c:v>
                </c:pt>
                <c:pt idx="15">
                  <c:v>-5.5455659403171584E-2</c:v>
                </c:pt>
                <c:pt idx="16">
                  <c:v>0.17019983569253136</c:v>
                </c:pt>
                <c:pt idx="17">
                  <c:v>-2.6646498096023079E-2</c:v>
                </c:pt>
                <c:pt idx="18">
                  <c:v>9.7212800785965781E-2</c:v>
                </c:pt>
                <c:pt idx="19">
                  <c:v>0.20230918174507032</c:v>
                </c:pt>
                <c:pt idx="20">
                  <c:v>-0.2816922449311004</c:v>
                </c:pt>
                <c:pt idx="21">
                  <c:v>0.24544574184755757</c:v>
                </c:pt>
                <c:pt idx="22">
                  <c:v>0.25380766746052907</c:v>
                </c:pt>
                <c:pt idx="23">
                  <c:v>0.21062348558582492</c:v>
                </c:pt>
                <c:pt idx="24">
                  <c:v>0.41418217252142092</c:v>
                </c:pt>
                <c:pt idx="25">
                  <c:v>0.32205075403980415</c:v>
                </c:pt>
                <c:pt idx="26">
                  <c:v>0.43384887976414288</c:v>
                </c:pt>
                <c:pt idx="27">
                  <c:v>0.44691165770285901</c:v>
                </c:pt>
                <c:pt idx="28">
                  <c:v>0.11714939932903412</c:v>
                </c:pt>
                <c:pt idx="29">
                  <c:v>-0.10735341514905593</c:v>
                </c:pt>
                <c:pt idx="30">
                  <c:v>0.24861261555097403</c:v>
                </c:pt>
                <c:pt idx="31">
                  <c:v>0.31986121543280527</c:v>
                </c:pt>
                <c:pt idx="32">
                  <c:v>0.10481084328519133</c:v>
                </c:pt>
                <c:pt idx="33">
                  <c:v>0.12239415795949755</c:v>
                </c:pt>
                <c:pt idx="34">
                  <c:v>0.12289634934595257</c:v>
                </c:pt>
                <c:pt idx="35">
                  <c:v>0.14636143135296659</c:v>
                </c:pt>
                <c:pt idx="36">
                  <c:v>0.19892215631833338</c:v>
                </c:pt>
                <c:pt idx="37">
                  <c:v>-0.10527000838324052</c:v>
                </c:pt>
                <c:pt idx="38">
                  <c:v>0.21120976930167515</c:v>
                </c:pt>
                <c:pt idx="39">
                  <c:v>0.22737812477043864</c:v>
                </c:pt>
                <c:pt idx="40">
                  <c:v>0.10533697218721262</c:v>
                </c:pt>
                <c:pt idx="41">
                  <c:v>0.43803690627208153</c:v>
                </c:pt>
                <c:pt idx="42">
                  <c:v>0.34514718387653087</c:v>
                </c:pt>
                <c:pt idx="43">
                  <c:v>0.44228333574142215</c:v>
                </c:pt>
                <c:pt idx="44">
                  <c:v>0.4202577997402866</c:v>
                </c:pt>
                <c:pt idx="45">
                  <c:v>6.3584563993686047E-2</c:v>
                </c:pt>
                <c:pt idx="46">
                  <c:v>2.2566609543921788E-4</c:v>
                </c:pt>
                <c:pt idx="47">
                  <c:v>0.25679530636233328</c:v>
                </c:pt>
                <c:pt idx="48">
                  <c:v>0.3934411504990023</c:v>
                </c:pt>
                <c:pt idx="49">
                  <c:v>-2.670008105255503E-2</c:v>
                </c:pt>
                <c:pt idx="50">
                  <c:v>0.18467333996084487</c:v>
                </c:pt>
                <c:pt idx="51">
                  <c:v>-4.5731197983475406E-2</c:v>
                </c:pt>
                <c:pt idx="52">
                  <c:v>3.9570954507490846E-2</c:v>
                </c:pt>
                <c:pt idx="53">
                  <c:v>0.25409300718624495</c:v>
                </c:pt>
                <c:pt idx="54">
                  <c:v>1.7492949819031579E-2</c:v>
                </c:pt>
                <c:pt idx="55">
                  <c:v>0.27322324702305206</c:v>
                </c:pt>
                <c:pt idx="56">
                  <c:v>0.25771602157431339</c:v>
                </c:pt>
                <c:pt idx="57">
                  <c:v>0.28764262783694117</c:v>
                </c:pt>
                <c:pt idx="58">
                  <c:v>0.46350559724144624</c:v>
                </c:pt>
                <c:pt idx="59">
                  <c:v>0.29807834786225545</c:v>
                </c:pt>
                <c:pt idx="60">
                  <c:v>0.45348425963519184</c:v>
                </c:pt>
                <c:pt idx="61">
                  <c:v>0.45452162372854371</c:v>
                </c:pt>
                <c:pt idx="62">
                  <c:v>0.12257156707628943</c:v>
                </c:pt>
                <c:pt idx="63">
                  <c:v>3.4536453166696846E-2</c:v>
                </c:pt>
                <c:pt idx="64">
                  <c:v>0.26973470908095926</c:v>
                </c:pt>
                <c:pt idx="65">
                  <c:v>0.38849305683893642</c:v>
                </c:pt>
                <c:pt idx="66">
                  <c:v>-1.4582146380598947E-2</c:v>
                </c:pt>
                <c:pt idx="67">
                  <c:v>9.2322059327095862E-2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4C-4C1E-B98E-BCC4ADEADC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457960"/>
        <c:axId val="429457632"/>
      </c:lineChart>
      <c:catAx>
        <c:axId val="429466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469144"/>
        <c:crosses val="autoZero"/>
        <c:auto val="1"/>
        <c:lblAlgn val="ctr"/>
        <c:lblOffset val="100"/>
        <c:noMultiLvlLbl val="0"/>
      </c:catAx>
      <c:valAx>
        <c:axId val="429469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 &amp; Sales ( $ 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466520"/>
        <c:crosses val="autoZero"/>
        <c:crossBetween val="between"/>
      </c:valAx>
      <c:valAx>
        <c:axId val="429457632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 Margin ( % 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457960"/>
        <c:crosses val="max"/>
        <c:crossBetween val="between"/>
      </c:valAx>
      <c:catAx>
        <c:axId val="429457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94576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255996537307755"/>
          <c:y val="0.92937333977679049"/>
          <c:w val="0.59309460931961555"/>
          <c:h val="6.07648118974283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[Superstore_Sales_Insights_Project.xlxs.xlsx]Analysis3_Pivot5!PivotTable1</c:name>
    <c:fmtId val="12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6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0.14980692858418876"/>
          <c:y val="5.1249911834711753E-2"/>
          <c:w val="0.74656420826977776"/>
          <c:h val="0.76963734853554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Analysis3_Pivot5!$C$35</c:f>
              <c:strCache>
                <c:ptCount val="1"/>
                <c:pt idx="0">
                  <c:v>Total Profit ($)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Analysis3_Pivot5!$B$36:$B$40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Analysis3_Pivot5!$C$36:$C$40</c:f>
              <c:numCache>
                <c:formatCode>"$"#,##0.00_);[Red]\("$"#,##0.00\)</c:formatCode>
                <c:ptCount val="4"/>
                <c:pt idx="0">
                  <c:v>48969.839900000021</c:v>
                </c:pt>
                <c:pt idx="1">
                  <c:v>15891.758899999984</c:v>
                </c:pt>
                <c:pt idx="2">
                  <c:v>57446.63539999997</c:v>
                </c:pt>
                <c:pt idx="3">
                  <c:v>164088.78749999969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72-422D-AC67-221A5E699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123160"/>
        <c:axId val="494126768"/>
      </c:barChart>
      <c:lineChart>
        <c:grouping val="standard"/>
        <c:varyColors val="0"/>
        <c:ser>
          <c:idx val="2"/>
          <c:order val="2"/>
          <c:tx>
            <c:strRef>
              <c:f>Analysis3_Pivot5!$E$35</c:f>
              <c:strCache>
                <c:ptCount val="1"/>
                <c:pt idx="0">
                  <c:v>Count of Orders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Analysis3_Pivot5!$B$36:$B$40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Analysis3_Pivot5!$E$36:$E$40</c:f>
              <c:numCache>
                <c:formatCode>#,##0_);[Red]\(#,##0\)</c:formatCode>
                <c:ptCount val="4"/>
                <c:pt idx="0">
                  <c:v>1538</c:v>
                </c:pt>
                <c:pt idx="1">
                  <c:v>543</c:v>
                </c:pt>
                <c:pt idx="2">
                  <c:v>1945</c:v>
                </c:pt>
                <c:pt idx="3">
                  <c:v>5968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72-422D-AC67-221A5E699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4123160"/>
        <c:axId val="494126768"/>
      </c:lineChart>
      <c:lineChart>
        <c:grouping val="standard"/>
        <c:varyColors val="0"/>
        <c:ser>
          <c:idx val="1"/>
          <c:order val="1"/>
          <c:tx>
            <c:strRef>
              <c:f>Analysis3_Pivot5!$D$35</c:f>
              <c:strCache>
                <c:ptCount val="1"/>
                <c:pt idx="0">
                  <c:v>Avg Profit Margin (%)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Analysis3_Pivot5!$B$36:$B$40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Analysis3_Pivot5!$D$36:$D$40</c:f>
              <c:numCache>
                <c:formatCode>0.00%</c:formatCode>
                <c:ptCount val="4"/>
                <c:pt idx="0">
                  <c:v>0.11594780955294981</c:v>
                </c:pt>
                <c:pt idx="1">
                  <c:v>0.13815134648088814</c:v>
                </c:pt>
                <c:pt idx="2">
                  <c:v>0.15020878286657854</c:v>
                </c:pt>
                <c:pt idx="3">
                  <c:v>0.11007329402229714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72-422D-AC67-221A5E699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4127096"/>
        <c:axId val="494124472"/>
      </c:lineChart>
      <c:catAx>
        <c:axId val="494123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126768"/>
        <c:crosses val="autoZero"/>
        <c:auto val="1"/>
        <c:lblAlgn val="ctr"/>
        <c:lblOffset val="100"/>
        <c:noMultiLvlLbl val="0"/>
      </c:catAx>
      <c:valAx>
        <c:axId val="49412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Total Profit ( $ ) </a:t>
                </a:r>
              </a:p>
              <a:p>
                <a:pPr>
                  <a:defRPr/>
                </a:pPr>
                <a:r>
                  <a:rPr lang="en-US" sz="1100"/>
                  <a:t>&amp;</a:t>
                </a:r>
                <a:r>
                  <a:rPr lang="en-US" sz="1100" baseline="0"/>
                  <a:t> Count of Orders</a:t>
                </a:r>
                <a:endParaRPr lang="en-US" sz="1100"/>
              </a:p>
            </c:rich>
          </c:tx>
          <c:layout>
            <c:manualLayout>
              <c:xMode val="edge"/>
              <c:yMode val="edge"/>
              <c:x val="1.3961605584642234E-2"/>
              <c:y val="0.306656944213918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123160"/>
        <c:crosses val="autoZero"/>
        <c:crossBetween val="between"/>
      </c:valAx>
      <c:valAx>
        <c:axId val="494124472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Avg</a:t>
                </a:r>
                <a:r>
                  <a:rPr lang="en-US" sz="1100" baseline="0"/>
                  <a:t> Profit margin ( % )</a:t>
                </a:r>
                <a:endParaRPr lang="en-US" sz="1100"/>
              </a:p>
            </c:rich>
          </c:tx>
          <c:layout>
            <c:manualLayout>
              <c:xMode val="edge"/>
              <c:yMode val="edge"/>
              <c:x val="0.9617033158813264"/>
              <c:y val="0.28002365812431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127096"/>
        <c:crosses val="max"/>
        <c:crossBetween val="between"/>
      </c:valAx>
      <c:catAx>
        <c:axId val="494127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4124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[Superstore_Sales_Insights_Project.xlxs.xlsx]Analysis4_Pivot6!PivotTable2</c:name>
    <c:fmtId val="13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0.12355271423917731"/>
          <c:y val="4.8888897443376628E-2"/>
          <c:w val="0.76629351987935812"/>
          <c:h val="0.667383143899062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Analysis4_Pivot6!$C$36</c:f>
              <c:strCache>
                <c:ptCount val="1"/>
                <c:pt idx="0">
                  <c:v>Total Sales ($)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2251301166884782"/>
                  <c:y val="-7.7059681025316018E-2"/>
                </c:manualLayout>
              </c:layout>
              <c:numFmt formatCode="General" sourceLinked="0"/>
              <c:spPr>
                <a:solidFill>
                  <a:schemeClr val="accent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Analysis4_Pivot6!$B$37:$B$85</c:f>
              <c:strCache>
                <c:ptCount val="48"/>
                <c:pt idx="0">
                  <c:v>Apr-2014</c:v>
                </c:pt>
                <c:pt idx="1">
                  <c:v>Apr-2015</c:v>
                </c:pt>
                <c:pt idx="2">
                  <c:v>Apr-2016</c:v>
                </c:pt>
                <c:pt idx="3">
                  <c:v>Apr-2017</c:v>
                </c:pt>
                <c:pt idx="4">
                  <c:v>Aug-2014</c:v>
                </c:pt>
                <c:pt idx="5">
                  <c:v>Aug-2015</c:v>
                </c:pt>
                <c:pt idx="6">
                  <c:v>Aug-2016</c:v>
                </c:pt>
                <c:pt idx="7">
                  <c:v>Aug-2017</c:v>
                </c:pt>
                <c:pt idx="8">
                  <c:v>Dec-2014</c:v>
                </c:pt>
                <c:pt idx="9">
                  <c:v>Dec-2015</c:v>
                </c:pt>
                <c:pt idx="10">
                  <c:v>Dec-2016</c:v>
                </c:pt>
                <c:pt idx="11">
                  <c:v>Dec-2017</c:v>
                </c:pt>
                <c:pt idx="12">
                  <c:v>Feb-2014</c:v>
                </c:pt>
                <c:pt idx="13">
                  <c:v>Feb-2015</c:v>
                </c:pt>
                <c:pt idx="14">
                  <c:v>Feb-2016</c:v>
                </c:pt>
                <c:pt idx="15">
                  <c:v>Feb-2017</c:v>
                </c:pt>
                <c:pt idx="16">
                  <c:v>Jan-2014</c:v>
                </c:pt>
                <c:pt idx="17">
                  <c:v>Jan-2015</c:v>
                </c:pt>
                <c:pt idx="18">
                  <c:v>Jan-2016</c:v>
                </c:pt>
                <c:pt idx="19">
                  <c:v>Jan-2017</c:v>
                </c:pt>
                <c:pt idx="20">
                  <c:v>Jul-2014</c:v>
                </c:pt>
                <c:pt idx="21">
                  <c:v>Jul-2015</c:v>
                </c:pt>
                <c:pt idx="22">
                  <c:v>Jul-2016</c:v>
                </c:pt>
                <c:pt idx="23">
                  <c:v>Jul-2017</c:v>
                </c:pt>
                <c:pt idx="24">
                  <c:v>Jun-2014</c:v>
                </c:pt>
                <c:pt idx="25">
                  <c:v>Jun-2015</c:v>
                </c:pt>
                <c:pt idx="26">
                  <c:v>Jun-2016</c:v>
                </c:pt>
                <c:pt idx="27">
                  <c:v>Jun-2017</c:v>
                </c:pt>
                <c:pt idx="28">
                  <c:v>Mar-2014</c:v>
                </c:pt>
                <c:pt idx="29">
                  <c:v>Mar-2015</c:v>
                </c:pt>
                <c:pt idx="30">
                  <c:v>Mar-2016</c:v>
                </c:pt>
                <c:pt idx="31">
                  <c:v>Mar-2017</c:v>
                </c:pt>
                <c:pt idx="32">
                  <c:v>May-2014</c:v>
                </c:pt>
                <c:pt idx="33">
                  <c:v>May-2015</c:v>
                </c:pt>
                <c:pt idx="34">
                  <c:v>May-2016</c:v>
                </c:pt>
                <c:pt idx="35">
                  <c:v>May-2017</c:v>
                </c:pt>
                <c:pt idx="36">
                  <c:v>Nov-2014</c:v>
                </c:pt>
                <c:pt idx="37">
                  <c:v>Nov-2015</c:v>
                </c:pt>
                <c:pt idx="38">
                  <c:v>Nov-2016</c:v>
                </c:pt>
                <c:pt idx="39">
                  <c:v>Nov-2017</c:v>
                </c:pt>
                <c:pt idx="40">
                  <c:v>Oct-2014</c:v>
                </c:pt>
                <c:pt idx="41">
                  <c:v>Oct-2015</c:v>
                </c:pt>
                <c:pt idx="42">
                  <c:v>Oct-2016</c:v>
                </c:pt>
                <c:pt idx="43">
                  <c:v>Oct-2017</c:v>
                </c:pt>
                <c:pt idx="44">
                  <c:v>Sep-2014</c:v>
                </c:pt>
                <c:pt idx="45">
                  <c:v>Sep-2015</c:v>
                </c:pt>
                <c:pt idx="46">
                  <c:v>Sep-2016</c:v>
                </c:pt>
                <c:pt idx="47">
                  <c:v>Sep-2017</c:v>
                </c:pt>
              </c:strCache>
            </c:strRef>
          </c:cat>
          <c:val>
            <c:numRef>
              <c:f>Analysis4_Pivot6!$C$37:$C$85</c:f>
              <c:numCache>
                <c:formatCode>"$"#,##0.00_);[Red]\("$"#,##0.00\)</c:formatCode>
                <c:ptCount val="48"/>
                <c:pt idx="0">
                  <c:v>24710.015999999981</c:v>
                </c:pt>
                <c:pt idx="1">
                  <c:v>38056.968500000017</c:v>
                </c:pt>
                <c:pt idx="2">
                  <c:v>45192.277999999977</c:v>
                </c:pt>
                <c:pt idx="3">
                  <c:v>39072.001599999989</c:v>
                </c:pt>
                <c:pt idx="4">
                  <c:v>37854.547499999979</c:v>
                </c:pt>
                <c:pt idx="5">
                  <c:v>50094.527999999998</c:v>
                </c:pt>
                <c:pt idx="6">
                  <c:v>46339.988399999995</c:v>
                </c:pt>
                <c:pt idx="7">
                  <c:v>75675.303999999975</c:v>
                </c:pt>
                <c:pt idx="8">
                  <c:v>65426.314700000024</c:v>
                </c:pt>
                <c:pt idx="9">
                  <c:v>53415.661200000024</c:v>
                </c:pt>
                <c:pt idx="10">
                  <c:v>72954.155500000052</c:v>
                </c:pt>
                <c:pt idx="11">
                  <c:v>56969.195799999994</c:v>
                </c:pt>
                <c:pt idx="12">
                  <c:v>12743.107999999998</c:v>
                </c:pt>
                <c:pt idx="13">
                  <c:v>20728.351999999999</c:v>
                </c:pt>
                <c:pt idx="14">
                  <c:v>49238.410000000011</c:v>
                </c:pt>
                <c:pt idx="15">
                  <c:v>50011.489399999999</c:v>
                </c:pt>
                <c:pt idx="16">
                  <c:v>28953.706000000006</c:v>
                </c:pt>
                <c:pt idx="17">
                  <c:v>29347.386399999992</c:v>
                </c:pt>
                <c:pt idx="18">
                  <c:v>38048.184000000016</c:v>
                </c:pt>
                <c:pt idx="19">
                  <c:v>64734.311000000002</c:v>
                </c:pt>
                <c:pt idx="20">
                  <c:v>35341.245999999992</c:v>
                </c:pt>
                <c:pt idx="21">
                  <c:v>28730.375999999997</c:v>
                </c:pt>
                <c:pt idx="22">
                  <c:v>42773.394999999982</c:v>
                </c:pt>
                <c:pt idx="23">
                  <c:v>54382.087499999987</c:v>
                </c:pt>
                <c:pt idx="24">
                  <c:v>29287.030599999991</c:v>
                </c:pt>
                <c:pt idx="25">
                  <c:v>28862.198199999977</c:v>
                </c:pt>
                <c:pt idx="26">
                  <c:v>38991.942999999985</c:v>
                </c:pt>
                <c:pt idx="27">
                  <c:v>47742.325499999992</c:v>
                </c:pt>
                <c:pt idx="28">
                  <c:v>54801.906000000003</c:v>
                </c:pt>
                <c:pt idx="29">
                  <c:v>40876.611200000007</c:v>
                </c:pt>
                <c:pt idx="30">
                  <c:v>49612.044999999984</c:v>
                </c:pt>
                <c:pt idx="31">
                  <c:v>74774.083799999964</c:v>
                </c:pt>
                <c:pt idx="32">
                  <c:v>29639.833999999995</c:v>
                </c:pt>
                <c:pt idx="33">
                  <c:v>30933.714500000002</c:v>
                </c:pt>
                <c:pt idx="34">
                  <c:v>64964.321800000005</c:v>
                </c:pt>
                <c:pt idx="35">
                  <c:v>40882.446399999993</c:v>
                </c:pt>
                <c:pt idx="36">
                  <c:v>64817.618500000011</c:v>
                </c:pt>
                <c:pt idx="37">
                  <c:v>50732.30900000003</c:v>
                </c:pt>
                <c:pt idx="38">
                  <c:v>66837.584999999977</c:v>
                </c:pt>
                <c:pt idx="39">
                  <c:v>89306.239999999976</c:v>
                </c:pt>
                <c:pt idx="40">
                  <c:v>34561.946999999993</c:v>
                </c:pt>
                <c:pt idx="41">
                  <c:v>32025.075000000004</c:v>
                </c:pt>
                <c:pt idx="42">
                  <c:v>52268.149999999972</c:v>
                </c:pt>
                <c:pt idx="43">
                  <c:v>65501.162199999948</c:v>
                </c:pt>
                <c:pt idx="44">
                  <c:v>66110.223800000007</c:v>
                </c:pt>
                <c:pt idx="45">
                  <c:v>66729.329000000012</c:v>
                </c:pt>
                <c:pt idx="46">
                  <c:v>41985.142300000007</c:v>
                </c:pt>
                <c:pt idx="47">
                  <c:v>74164.608000000051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5-4852-BC35-0655156E9407}"/>
            </c:ext>
          </c:extLst>
        </c:ser>
        <c:ser>
          <c:idx val="1"/>
          <c:order val="1"/>
          <c:tx>
            <c:strRef>
              <c:f>Analysis4_Pivot6!$D$36</c:f>
              <c:strCache>
                <c:ptCount val="1"/>
                <c:pt idx="0">
                  <c:v>Total Profit ($)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2392727093681817"/>
                  <c:y val="-1.7100440437522388E-2"/>
                </c:manualLayout>
              </c:layout>
              <c:numFmt formatCode="General" sourceLinked="0"/>
              <c:spPr>
                <a:solidFill>
                  <a:schemeClr val="accent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Analysis4_Pivot6!$B$37:$B$85</c:f>
              <c:strCache>
                <c:ptCount val="48"/>
                <c:pt idx="0">
                  <c:v>Apr-2014</c:v>
                </c:pt>
                <c:pt idx="1">
                  <c:v>Apr-2015</c:v>
                </c:pt>
                <c:pt idx="2">
                  <c:v>Apr-2016</c:v>
                </c:pt>
                <c:pt idx="3">
                  <c:v>Apr-2017</c:v>
                </c:pt>
                <c:pt idx="4">
                  <c:v>Aug-2014</c:v>
                </c:pt>
                <c:pt idx="5">
                  <c:v>Aug-2015</c:v>
                </c:pt>
                <c:pt idx="6">
                  <c:v>Aug-2016</c:v>
                </c:pt>
                <c:pt idx="7">
                  <c:v>Aug-2017</c:v>
                </c:pt>
                <c:pt idx="8">
                  <c:v>Dec-2014</c:v>
                </c:pt>
                <c:pt idx="9">
                  <c:v>Dec-2015</c:v>
                </c:pt>
                <c:pt idx="10">
                  <c:v>Dec-2016</c:v>
                </c:pt>
                <c:pt idx="11">
                  <c:v>Dec-2017</c:v>
                </c:pt>
                <c:pt idx="12">
                  <c:v>Feb-2014</c:v>
                </c:pt>
                <c:pt idx="13">
                  <c:v>Feb-2015</c:v>
                </c:pt>
                <c:pt idx="14">
                  <c:v>Feb-2016</c:v>
                </c:pt>
                <c:pt idx="15">
                  <c:v>Feb-2017</c:v>
                </c:pt>
                <c:pt idx="16">
                  <c:v>Jan-2014</c:v>
                </c:pt>
                <c:pt idx="17">
                  <c:v>Jan-2015</c:v>
                </c:pt>
                <c:pt idx="18">
                  <c:v>Jan-2016</c:v>
                </c:pt>
                <c:pt idx="19">
                  <c:v>Jan-2017</c:v>
                </c:pt>
                <c:pt idx="20">
                  <c:v>Jul-2014</c:v>
                </c:pt>
                <c:pt idx="21">
                  <c:v>Jul-2015</c:v>
                </c:pt>
                <c:pt idx="22">
                  <c:v>Jul-2016</c:v>
                </c:pt>
                <c:pt idx="23">
                  <c:v>Jul-2017</c:v>
                </c:pt>
                <c:pt idx="24">
                  <c:v>Jun-2014</c:v>
                </c:pt>
                <c:pt idx="25">
                  <c:v>Jun-2015</c:v>
                </c:pt>
                <c:pt idx="26">
                  <c:v>Jun-2016</c:v>
                </c:pt>
                <c:pt idx="27">
                  <c:v>Jun-2017</c:v>
                </c:pt>
                <c:pt idx="28">
                  <c:v>Mar-2014</c:v>
                </c:pt>
                <c:pt idx="29">
                  <c:v>Mar-2015</c:v>
                </c:pt>
                <c:pt idx="30">
                  <c:v>Mar-2016</c:v>
                </c:pt>
                <c:pt idx="31">
                  <c:v>Mar-2017</c:v>
                </c:pt>
                <c:pt idx="32">
                  <c:v>May-2014</c:v>
                </c:pt>
                <c:pt idx="33">
                  <c:v>May-2015</c:v>
                </c:pt>
                <c:pt idx="34">
                  <c:v>May-2016</c:v>
                </c:pt>
                <c:pt idx="35">
                  <c:v>May-2017</c:v>
                </c:pt>
                <c:pt idx="36">
                  <c:v>Nov-2014</c:v>
                </c:pt>
                <c:pt idx="37">
                  <c:v>Nov-2015</c:v>
                </c:pt>
                <c:pt idx="38">
                  <c:v>Nov-2016</c:v>
                </c:pt>
                <c:pt idx="39">
                  <c:v>Nov-2017</c:v>
                </c:pt>
                <c:pt idx="40">
                  <c:v>Oct-2014</c:v>
                </c:pt>
                <c:pt idx="41">
                  <c:v>Oct-2015</c:v>
                </c:pt>
                <c:pt idx="42">
                  <c:v>Oct-2016</c:v>
                </c:pt>
                <c:pt idx="43">
                  <c:v>Oct-2017</c:v>
                </c:pt>
                <c:pt idx="44">
                  <c:v>Sep-2014</c:v>
                </c:pt>
                <c:pt idx="45">
                  <c:v>Sep-2015</c:v>
                </c:pt>
                <c:pt idx="46">
                  <c:v>Sep-2016</c:v>
                </c:pt>
                <c:pt idx="47">
                  <c:v>Sep-2017</c:v>
                </c:pt>
              </c:strCache>
            </c:strRef>
          </c:cat>
          <c:val>
            <c:numRef>
              <c:f>Analysis4_Pivot6!$D$37:$D$85</c:f>
              <c:numCache>
                <c:formatCode>"$"#,##0.00_);[Red]\("$"#,##0.00\)</c:formatCode>
                <c:ptCount val="48"/>
                <c:pt idx="0">
                  <c:v>4601.0713999999989</c:v>
                </c:pt>
                <c:pt idx="1">
                  <c:v>6132.8818999999985</c:v>
                </c:pt>
                <c:pt idx="2">
                  <c:v>7423.2803000000004</c:v>
                </c:pt>
                <c:pt idx="3">
                  <c:v>-5890.0373999999974</c:v>
                </c:pt>
                <c:pt idx="4">
                  <c:v>2081.2676000000006</c:v>
                </c:pt>
                <c:pt idx="5">
                  <c:v>10112.277100000001</c:v>
                </c:pt>
                <c:pt idx="6">
                  <c:v>859.44910000000027</c:v>
                </c:pt>
                <c:pt idx="7">
                  <c:v>11767.351200000005</c:v>
                </c:pt>
                <c:pt idx="8">
                  <c:v>7975.783900000004</c:v>
                </c:pt>
                <c:pt idx="9">
                  <c:v>5614.7122999999983</c:v>
                </c:pt>
                <c:pt idx="10">
                  <c:v>11313.170799999996</c:v>
                </c:pt>
                <c:pt idx="11">
                  <c:v>7413.6314999999959</c:v>
                </c:pt>
                <c:pt idx="12">
                  <c:v>2654.5569000000005</c:v>
                </c:pt>
                <c:pt idx="13">
                  <c:v>2171.4036000000001</c:v>
                </c:pt>
                <c:pt idx="14">
                  <c:v>14683.715199999995</c:v>
                </c:pt>
                <c:pt idx="15">
                  <c:v>4243.9720000000016</c:v>
                </c:pt>
                <c:pt idx="16">
                  <c:v>4549.4546000000009</c:v>
                </c:pt>
                <c:pt idx="17">
                  <c:v>1237.0630000000008</c:v>
                </c:pt>
                <c:pt idx="18">
                  <c:v>8501.1689999999962</c:v>
                </c:pt>
                <c:pt idx="19">
                  <c:v>10879.415099999991</c:v>
                </c:pt>
                <c:pt idx="20">
                  <c:v>-1783.5424999999991</c:v>
                </c:pt>
                <c:pt idx="21">
                  <c:v>671.79600000000039</c:v>
                </c:pt>
                <c:pt idx="22">
                  <c:v>6122.4544999999989</c:v>
                </c:pt>
                <c:pt idx="23">
                  <c:v>4997.9408000000003</c:v>
                </c:pt>
                <c:pt idx="24">
                  <c:v>4499.7445999999991</c:v>
                </c:pt>
                <c:pt idx="25">
                  <c:v>4788.4460999999992</c:v>
                </c:pt>
                <c:pt idx="26">
                  <c:v>4480.3349999999991</c:v>
                </c:pt>
                <c:pt idx="27">
                  <c:v>7396.3758999999973</c:v>
                </c:pt>
                <c:pt idx="28">
                  <c:v>92.698999999999785</c:v>
                </c:pt>
                <c:pt idx="29">
                  <c:v>9165.6802000000007</c:v>
                </c:pt>
                <c:pt idx="30">
                  <c:v>1950.3495999999998</c:v>
                </c:pt>
                <c:pt idx="31">
                  <c:v>18127.860499999984</c:v>
                </c:pt>
                <c:pt idx="32">
                  <c:v>3912.2498999999989</c:v>
                </c:pt>
                <c:pt idx="33">
                  <c:v>2779.3997999999983</c:v>
                </c:pt>
                <c:pt idx="34">
                  <c:v>9975.3694000000032</c:v>
                </c:pt>
                <c:pt idx="35">
                  <c:v>7567.3914000000004</c:v>
                </c:pt>
                <c:pt idx="36">
                  <c:v>6653.2762000000021</c:v>
                </c:pt>
                <c:pt idx="37">
                  <c:v>5582.4023000000007</c:v>
                </c:pt>
                <c:pt idx="38">
                  <c:v>3057.5166000000095</c:v>
                </c:pt>
                <c:pt idx="39">
                  <c:v>11141.884499999989</c:v>
                </c:pt>
                <c:pt idx="40">
                  <c:v>4075.1499000000003</c:v>
                </c:pt>
                <c:pt idx="41">
                  <c:v>3433.2404999999994</c:v>
                </c:pt>
                <c:pt idx="42">
                  <c:v>8256.4675000000061</c:v>
                </c:pt>
                <c:pt idx="43">
                  <c:v>6572.0675000000056</c:v>
                </c:pt>
                <c:pt idx="44">
                  <c:v>10232.262600000004</c:v>
                </c:pt>
                <c:pt idx="45">
                  <c:v>9929.3008999999965</c:v>
                </c:pt>
                <c:pt idx="46">
                  <c:v>5171.8972999999978</c:v>
                </c:pt>
                <c:pt idx="47">
                  <c:v>9221.4165999999987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75-4852-BC35-0655156E9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346768"/>
        <c:axId val="494347096"/>
      </c:barChart>
      <c:lineChart>
        <c:grouping val="standard"/>
        <c:varyColors val="0"/>
        <c:ser>
          <c:idx val="2"/>
          <c:order val="2"/>
          <c:tx>
            <c:strRef>
              <c:f>Analysis4_Pivot6!$E$36</c:f>
              <c:strCache>
                <c:ptCount val="1"/>
                <c:pt idx="0">
                  <c:v>Avg Profit Margin (%)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Analysis4_Pivot6!$B$37:$B$85</c:f>
              <c:strCache>
                <c:ptCount val="48"/>
                <c:pt idx="0">
                  <c:v>Apr-2014</c:v>
                </c:pt>
                <c:pt idx="1">
                  <c:v>Apr-2015</c:v>
                </c:pt>
                <c:pt idx="2">
                  <c:v>Apr-2016</c:v>
                </c:pt>
                <c:pt idx="3">
                  <c:v>Apr-2017</c:v>
                </c:pt>
                <c:pt idx="4">
                  <c:v>Aug-2014</c:v>
                </c:pt>
                <c:pt idx="5">
                  <c:v>Aug-2015</c:v>
                </c:pt>
                <c:pt idx="6">
                  <c:v>Aug-2016</c:v>
                </c:pt>
                <c:pt idx="7">
                  <c:v>Aug-2017</c:v>
                </c:pt>
                <c:pt idx="8">
                  <c:v>Dec-2014</c:v>
                </c:pt>
                <c:pt idx="9">
                  <c:v>Dec-2015</c:v>
                </c:pt>
                <c:pt idx="10">
                  <c:v>Dec-2016</c:v>
                </c:pt>
                <c:pt idx="11">
                  <c:v>Dec-2017</c:v>
                </c:pt>
                <c:pt idx="12">
                  <c:v>Feb-2014</c:v>
                </c:pt>
                <c:pt idx="13">
                  <c:v>Feb-2015</c:v>
                </c:pt>
                <c:pt idx="14">
                  <c:v>Feb-2016</c:v>
                </c:pt>
                <c:pt idx="15">
                  <c:v>Feb-2017</c:v>
                </c:pt>
                <c:pt idx="16">
                  <c:v>Jan-2014</c:v>
                </c:pt>
                <c:pt idx="17">
                  <c:v>Jan-2015</c:v>
                </c:pt>
                <c:pt idx="18">
                  <c:v>Jan-2016</c:v>
                </c:pt>
                <c:pt idx="19">
                  <c:v>Jan-2017</c:v>
                </c:pt>
                <c:pt idx="20">
                  <c:v>Jul-2014</c:v>
                </c:pt>
                <c:pt idx="21">
                  <c:v>Jul-2015</c:v>
                </c:pt>
                <c:pt idx="22">
                  <c:v>Jul-2016</c:v>
                </c:pt>
                <c:pt idx="23">
                  <c:v>Jul-2017</c:v>
                </c:pt>
                <c:pt idx="24">
                  <c:v>Jun-2014</c:v>
                </c:pt>
                <c:pt idx="25">
                  <c:v>Jun-2015</c:v>
                </c:pt>
                <c:pt idx="26">
                  <c:v>Jun-2016</c:v>
                </c:pt>
                <c:pt idx="27">
                  <c:v>Jun-2017</c:v>
                </c:pt>
                <c:pt idx="28">
                  <c:v>Mar-2014</c:v>
                </c:pt>
                <c:pt idx="29">
                  <c:v>Mar-2015</c:v>
                </c:pt>
                <c:pt idx="30">
                  <c:v>Mar-2016</c:v>
                </c:pt>
                <c:pt idx="31">
                  <c:v>Mar-2017</c:v>
                </c:pt>
                <c:pt idx="32">
                  <c:v>May-2014</c:v>
                </c:pt>
                <c:pt idx="33">
                  <c:v>May-2015</c:v>
                </c:pt>
                <c:pt idx="34">
                  <c:v>May-2016</c:v>
                </c:pt>
                <c:pt idx="35">
                  <c:v>May-2017</c:v>
                </c:pt>
                <c:pt idx="36">
                  <c:v>Nov-2014</c:v>
                </c:pt>
                <c:pt idx="37">
                  <c:v>Nov-2015</c:v>
                </c:pt>
                <c:pt idx="38">
                  <c:v>Nov-2016</c:v>
                </c:pt>
                <c:pt idx="39">
                  <c:v>Nov-2017</c:v>
                </c:pt>
                <c:pt idx="40">
                  <c:v>Oct-2014</c:v>
                </c:pt>
                <c:pt idx="41">
                  <c:v>Oct-2015</c:v>
                </c:pt>
                <c:pt idx="42">
                  <c:v>Oct-2016</c:v>
                </c:pt>
                <c:pt idx="43">
                  <c:v>Oct-2017</c:v>
                </c:pt>
                <c:pt idx="44">
                  <c:v>Sep-2014</c:v>
                </c:pt>
                <c:pt idx="45">
                  <c:v>Sep-2015</c:v>
                </c:pt>
                <c:pt idx="46">
                  <c:v>Sep-2016</c:v>
                </c:pt>
                <c:pt idx="47">
                  <c:v>Sep-2017</c:v>
                </c:pt>
              </c:strCache>
            </c:strRef>
          </c:cat>
          <c:val>
            <c:numRef>
              <c:f>Analysis4_Pivot6!$E$37:$E$85</c:f>
              <c:numCache>
                <c:formatCode>0.00%</c:formatCode>
                <c:ptCount val="48"/>
                <c:pt idx="0">
                  <c:v>0.23170110192837468</c:v>
                </c:pt>
                <c:pt idx="1">
                  <c:v>0.12245133273435159</c:v>
                </c:pt>
                <c:pt idx="2">
                  <c:v>0.12765214951228721</c:v>
                </c:pt>
                <c:pt idx="3">
                  <c:v>2.7520091005834579E-3</c:v>
                </c:pt>
                <c:pt idx="4">
                  <c:v>0.13804408369408366</c:v>
                </c:pt>
                <c:pt idx="5">
                  <c:v>0.11463601170805399</c:v>
                </c:pt>
                <c:pt idx="6">
                  <c:v>7.6763307291974475E-2</c:v>
                </c:pt>
                <c:pt idx="7">
                  <c:v>0.1427543328088208</c:v>
                </c:pt>
                <c:pt idx="8">
                  <c:v>6.517337323148803E-2</c:v>
                </c:pt>
                <c:pt idx="9">
                  <c:v>0.17938346998718499</c:v>
                </c:pt>
                <c:pt idx="10">
                  <c:v>0.13202328258508034</c:v>
                </c:pt>
                <c:pt idx="11">
                  <c:v>0.14677879847591199</c:v>
                </c:pt>
                <c:pt idx="12">
                  <c:v>9.4583333333333297E-2</c:v>
                </c:pt>
                <c:pt idx="13">
                  <c:v>8.0873656652203363E-2</c:v>
                </c:pt>
                <c:pt idx="14">
                  <c:v>0.15643170231055387</c:v>
                </c:pt>
                <c:pt idx="15">
                  <c:v>5.5160825013766263E-2</c:v>
                </c:pt>
                <c:pt idx="16">
                  <c:v>0.15859746188551743</c:v>
                </c:pt>
                <c:pt idx="17">
                  <c:v>0.15924410461859165</c:v>
                </c:pt>
                <c:pt idx="18">
                  <c:v>0.22053210678210686</c:v>
                </c:pt>
                <c:pt idx="19">
                  <c:v>0.14845925511529368</c:v>
                </c:pt>
                <c:pt idx="20">
                  <c:v>-6.0271672771673047E-3</c:v>
                </c:pt>
                <c:pt idx="21">
                  <c:v>9.5882087683558326E-2</c:v>
                </c:pt>
                <c:pt idx="22">
                  <c:v>0.16460107600732599</c:v>
                </c:pt>
                <c:pt idx="23">
                  <c:v>0.15776847723689574</c:v>
                </c:pt>
                <c:pt idx="24">
                  <c:v>5.9292052587458344E-2</c:v>
                </c:pt>
                <c:pt idx="25">
                  <c:v>0.10834263968745403</c:v>
                </c:pt>
                <c:pt idx="26">
                  <c:v>0.11998482108892938</c:v>
                </c:pt>
                <c:pt idx="27">
                  <c:v>9.5155386754410584E-2</c:v>
                </c:pt>
                <c:pt idx="28">
                  <c:v>0.105307067271353</c:v>
                </c:pt>
                <c:pt idx="29">
                  <c:v>0.19088688505705317</c:v>
                </c:pt>
                <c:pt idx="30">
                  <c:v>6.1025227016540638E-2</c:v>
                </c:pt>
                <c:pt idx="31">
                  <c:v>0.15074758741215796</c:v>
                </c:pt>
                <c:pt idx="32">
                  <c:v>0.14332898024074486</c:v>
                </c:pt>
                <c:pt idx="33">
                  <c:v>1.6219621558604611E-2</c:v>
                </c:pt>
                <c:pt idx="34">
                  <c:v>0.11001306291747472</c:v>
                </c:pt>
                <c:pt idx="35">
                  <c:v>0.13513531968804129</c:v>
                </c:pt>
                <c:pt idx="36">
                  <c:v>0.14603760388819667</c:v>
                </c:pt>
                <c:pt idx="37">
                  <c:v>7.8316015961510332E-2</c:v>
                </c:pt>
                <c:pt idx="38">
                  <c:v>0.12087524077787083</c:v>
                </c:pt>
                <c:pt idx="39">
                  <c:v>0.10538453215629684</c:v>
                </c:pt>
                <c:pt idx="40">
                  <c:v>0.12712880324543618</c:v>
                </c:pt>
                <c:pt idx="41">
                  <c:v>0.10830053311647249</c:v>
                </c:pt>
                <c:pt idx="42">
                  <c:v>0.18115618422510249</c:v>
                </c:pt>
                <c:pt idx="43">
                  <c:v>9.771551635360029E-2</c:v>
                </c:pt>
                <c:pt idx="44">
                  <c:v>0.16145250987424259</c:v>
                </c:pt>
                <c:pt idx="45">
                  <c:v>0.14652863423546864</c:v>
                </c:pt>
                <c:pt idx="46">
                  <c:v>0.12367109799749382</c:v>
                </c:pt>
                <c:pt idx="47">
                  <c:v>0.1277077133883856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5-4852-BC35-0655156E9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4346112"/>
        <c:axId val="454591920"/>
      </c:lineChart>
      <c:catAx>
        <c:axId val="49434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347096"/>
        <c:crosses val="autoZero"/>
        <c:auto val="1"/>
        <c:lblAlgn val="ctr"/>
        <c:lblOffset val="100"/>
        <c:noMultiLvlLbl val="0"/>
      </c:catAx>
      <c:valAx>
        <c:axId val="49434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SALES &amp; PROFIT ( $ )</a:t>
                </a:r>
              </a:p>
            </c:rich>
          </c:tx>
          <c:layout>
            <c:manualLayout>
              <c:xMode val="edge"/>
              <c:yMode val="edge"/>
              <c:x val="1.5293708724365659E-2"/>
              <c:y val="0.240074757668374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346768"/>
        <c:crosses val="autoZero"/>
        <c:crossBetween val="between"/>
      </c:valAx>
      <c:valAx>
        <c:axId val="454591920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PROFIT MARGIN ( % )</a:t>
                </a:r>
              </a:p>
            </c:rich>
          </c:tx>
          <c:layout>
            <c:manualLayout>
              <c:xMode val="edge"/>
              <c:yMode val="edge"/>
              <c:x val="0.96186305179005904"/>
              <c:y val="0.247924802786492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346112"/>
        <c:crosses val="max"/>
        <c:crossBetween val="between"/>
      </c:valAx>
      <c:catAx>
        <c:axId val="494346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45919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1BAE-135C-4231-9274-AC99BAE7B7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40F-D9F3-4A5A-BDBF-867B969D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1BAE-135C-4231-9274-AC99BAE7B7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40F-D9F3-4A5A-BDBF-867B969D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1BAE-135C-4231-9274-AC99BAE7B7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40F-D9F3-4A5A-BDBF-867B969D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1BAE-135C-4231-9274-AC99BAE7B7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40F-D9F3-4A5A-BDBF-867B969D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1BAE-135C-4231-9274-AC99BAE7B7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40F-D9F3-4A5A-BDBF-867B969D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7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1BAE-135C-4231-9274-AC99BAE7B7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40F-D9F3-4A5A-BDBF-867B969D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1BAE-135C-4231-9274-AC99BAE7B7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40F-D9F3-4A5A-BDBF-867B969D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8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1BAE-135C-4231-9274-AC99BAE7B7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40F-D9F3-4A5A-BDBF-867B969D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5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1BAE-135C-4231-9274-AC99BAE7B7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40F-D9F3-4A5A-BDBF-867B969D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1BAE-135C-4231-9274-AC99BAE7B7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40F-D9F3-4A5A-BDBF-867B969D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2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1BAE-135C-4231-9274-AC99BAE7B7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40F-D9F3-4A5A-BDBF-867B969D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1BAE-135C-4231-9274-AC99BAE7B7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AB40F-D9F3-4A5A-BDBF-867B969D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0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70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Superstore</a:t>
            </a:r>
            <a:br>
              <a:rPr lang="en-US" sz="4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1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11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Sales &amp; Profitability Analysis</a:t>
            </a:r>
            <a:br>
              <a:rPr lang="en-US" sz="48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0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10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1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85611" y="3256812"/>
            <a:ext cx="10439400" cy="3601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A Business Analyst’s Approach to </a:t>
            </a:r>
          </a:p>
          <a:p>
            <a:pPr marL="0" indent="0" algn="ctr">
              <a:buNone/>
            </a:pPr>
            <a:r>
              <a:rPr lang="en-US" sz="3600" b="1" dirty="0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Retail Performance Insights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3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Prepared By: </a:t>
            </a:r>
            <a:r>
              <a:rPr lang="en-US" sz="32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Shatakshi</a:t>
            </a:r>
            <a:r>
              <a:rPr lang="en-US" sz="3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Sharma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1" y="489397"/>
            <a:ext cx="10515600" cy="60224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Data Quality Check</a:t>
            </a:r>
          </a:p>
          <a:p>
            <a:pPr marL="0" indent="0">
              <a:buNone/>
            </a:pPr>
            <a:endParaRPr lang="en-US" sz="8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20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Invalid Values in Shipping Time</a:t>
            </a:r>
          </a:p>
          <a:p>
            <a:pPr marL="0" indent="0">
              <a:buNone/>
            </a:pPr>
            <a:endParaRPr lang="en-US" sz="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Found some negative values – Data Inaccuracy (e.g., Ship date before Order date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Filtered to include only valid entries ( &gt;= 0 )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Ensures invalid / inaccurate data is not included in our analysis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0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9563" y="107549"/>
            <a:ext cx="10515600" cy="9227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Workbook Sheet Structure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5320" y="1081826"/>
            <a:ext cx="10515600" cy="54606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Instructions Guide</a:t>
            </a:r>
          </a:p>
          <a:p>
            <a:pPr marL="0" indent="0">
              <a:buNone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Workbook navigation help, sheet descriptions.</a:t>
            </a:r>
          </a:p>
          <a:p>
            <a:pPr marL="0" indent="0"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Cleaned Data Sheet</a:t>
            </a:r>
          </a:p>
          <a:p>
            <a:pPr marL="0" indent="0">
              <a:buNone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Structured, enriched, and validated dataset prepared for analysis.</a:t>
            </a:r>
          </a:p>
          <a:p>
            <a:pPr marL="0" indent="0"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Analysis Domain Overview</a:t>
            </a:r>
          </a:p>
          <a:p>
            <a:pPr marL="0" indent="0"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Describes the four key business themes guiding the analysis.</a:t>
            </a:r>
          </a:p>
          <a:p>
            <a:pPr marL="0" indent="0"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 Excel Sheets 4 – 12 contains Pivot Analysis Sheets [ 1-6 ]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{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Each contains: Analysis Objective, Pivot Table, Chart, Key Insights, Identified Issues, Business Recommendations, and Expected Impact. }</a:t>
            </a: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Analysis Domain 1 – Pivot 1 ( Category–wise Sales &amp; Profitability Overview )</a:t>
            </a:r>
          </a:p>
          <a:p>
            <a:pPr marL="0" indent="0">
              <a:buNone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Broad-level product view revealing underperforming categories.</a:t>
            </a: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2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06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670773" y="585988"/>
            <a:ext cx="10515600" cy="6272012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6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6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Analysis Domain 1 – Pivot 2 ( Sub-Category Performance Efficiency Matrix ) </a:t>
            </a:r>
          </a:p>
          <a:p>
            <a:pPr marL="0" indent="0">
              <a:buNone/>
            </a:pP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</a:t>
            </a:r>
            <a:r>
              <a:rPr lang="en-US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US" sz="5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</a:t>
            </a:r>
            <a:r>
              <a:rPr lang="en-US" sz="5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analyze performance efficiency across sub-categories</a:t>
            </a:r>
            <a:endParaRPr lang="en-US" sz="50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1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6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6.   Analysis </a:t>
            </a:r>
            <a:r>
              <a:rPr lang="en-US" sz="6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 1 – Pivot 3 ( Discount Efficiency vs Profitability Analysis )</a:t>
            </a:r>
          </a:p>
          <a:p>
            <a:pPr marL="0" indent="0">
              <a:buNone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          </a:t>
            </a:r>
            <a:r>
              <a:rPr lang="en-US" sz="5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</a:t>
            </a:r>
            <a:r>
              <a:rPr lang="en-US" sz="5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evaluate discount efficiency at the sub-category level.</a:t>
            </a:r>
          </a:p>
          <a:p>
            <a:pPr marL="0" indent="0">
              <a:buNone/>
            </a:pPr>
            <a:endParaRPr lang="en-US" sz="1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6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7.   Analysis </a:t>
            </a:r>
            <a:r>
              <a:rPr lang="en-US" sz="6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 2 – Pivot 4 ( Sales &amp; Profitability Performance by Region )</a:t>
            </a:r>
          </a:p>
          <a:p>
            <a:pPr marL="0" indent="0">
              <a:buNone/>
            </a:pPr>
            <a:r>
              <a:rPr lang="en-US" sz="5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Contains multiple regional insights plus three deep-dive pivots, </a:t>
            </a:r>
          </a:p>
          <a:p>
            <a:pPr marL="0" indent="0">
              <a:buNone/>
            </a:pPr>
            <a:r>
              <a:rPr lang="en-US" sz="5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 ( [a] Regional Sales, Profitability, &amp; Discount Analysis, </a:t>
            </a:r>
          </a:p>
          <a:p>
            <a:pPr marL="0" indent="0">
              <a:buNone/>
            </a:pPr>
            <a:r>
              <a:rPr lang="en-US" sz="5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   [b] Regional Sales &amp; Profitability by Shipping Mode, </a:t>
            </a:r>
          </a:p>
          <a:p>
            <a:pPr marL="0" indent="0">
              <a:buNone/>
            </a:pPr>
            <a:r>
              <a:rPr lang="en-US" sz="5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   [c] Category &amp; Sub-Category Profitability Analysis ) </a:t>
            </a:r>
          </a:p>
          <a:p>
            <a:pPr marL="0" indent="0">
              <a:buNone/>
            </a:pPr>
            <a:r>
              <a:rPr lang="en-US" sz="5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based on this core analysis.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6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8.   Analysis </a:t>
            </a:r>
            <a:r>
              <a:rPr lang="en-US" sz="6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 2 – Pivot 4 ( Central Region Recommendations )</a:t>
            </a:r>
          </a:p>
          <a:p>
            <a:pPr marL="0" indent="0">
              <a:buNone/>
            </a:pPr>
            <a:r>
              <a:rPr lang="en-US" sz="5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Focused recovery strategy for Central Region based on in-depth findings.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5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5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2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5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>
            <a:spLocks/>
          </p:cNvSpPr>
          <p:nvPr/>
        </p:nvSpPr>
        <p:spPr>
          <a:xfrm>
            <a:off x="709411" y="437882"/>
            <a:ext cx="10515600" cy="58727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600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Analysis </a:t>
            </a:r>
            <a:r>
              <a:rPr 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 2 – Pivot 4 ( Action Plan – Quarterly Implementation )</a:t>
            </a:r>
          </a:p>
          <a:p>
            <a:pPr marL="0" indent="0">
              <a:buNone/>
            </a:pP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Stepwise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strategy deployment across 4 quarters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0" indent="0">
              <a:buNone/>
            </a:pPr>
            <a:endParaRPr lang="en-US" sz="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14350" indent="-514350">
              <a:buFont typeface="+mj-lt"/>
              <a:buAutoNum type="arabicPeriod" startAt="10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Analysis </a:t>
            </a:r>
            <a:r>
              <a:rPr 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 2 – Pivot 4 ( Simulation &amp; Financial Impact Analysis ) </a:t>
            </a:r>
          </a:p>
          <a:p>
            <a:pPr marL="0" indent="0">
              <a:buNone/>
            </a:pP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</a:t>
            </a: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Estimates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profit improvements from recommended actions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0" indent="0">
              <a:buNone/>
            </a:pPr>
            <a:endParaRPr lang="en-US" sz="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514350" indent="-514350">
              <a:buFont typeface="+mj-lt"/>
              <a:buAutoNum type="arabicPeriod" startAt="11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Analysis Domain 3 – Pivot 5 ( Shipping Mode Performance Analysis )</a:t>
            </a:r>
          </a:p>
          <a:p>
            <a:pPr marL="0" indent="0">
              <a:buNone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most cost-effective and profitable Shipping mode.</a:t>
            </a:r>
          </a:p>
          <a:p>
            <a:pPr marL="0" indent="0">
              <a:buNone/>
            </a:pPr>
            <a:r>
              <a:rPr lang="en-US" sz="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Analysis Domain 4 – Pivot 6 ( Revenue &amp; Profitability Trend Analysis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 seasonal strategy and long-term planning with </a:t>
            </a:r>
            <a:r>
              <a:rPr lang="en-US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Trendline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Interpretation.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buFont typeface="+mj-lt"/>
              <a:buAutoNum type="arabicPeriod" startAt="13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Business Recommendations Summary</a:t>
            </a:r>
          </a:p>
          <a:p>
            <a:pPr marL="0" indent="0"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   Final consolidated view of Key Issues, Strategic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ixes, Metrics, and Outcomes.</a:t>
            </a:r>
          </a:p>
          <a:p>
            <a:pPr marL="0" indent="0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9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146185"/>
            <a:ext cx="10515600" cy="79397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Analysis Framework-Thematic Domains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901522"/>
            <a:ext cx="10606825" cy="56795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Rationale </a:t>
            </a: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behind Thematic Grouping </a:t>
            </a: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</a:t>
            </a: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Pivot Analyses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ensure strategic clarity, the six pivot analyses were grouped into </a:t>
            </a:r>
            <a:r>
              <a:rPr lang="en-US" sz="22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four Thematic Analysis Domains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each targeting a specific business area to mirror real-world focus areas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domain reflects a distinct area of business performance-Product level profitability, Regional Optimization, Shipping efficiency, and Revenue trends-allowing targeted, actionable insights rather than fragmented observations.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Why Central Region Deep Dive?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While analyzing regional sales and profitability, the Central Region emerged as a critical concern area. Despite contributing significantly to overall sales volume, its profit margins were consistently lower, and discounting patterns appeared disproportionately high compared to other regions.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8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0"/>
            <a:ext cx="10515600" cy="65811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 1 : Sub-Category Profitability Optimization</a:t>
            </a: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Pivot 1 : 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Category wise Sales &amp; Profitability Overview</a:t>
            </a:r>
            <a:endParaRPr lang="en-US" sz="2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33448"/>
              </p:ext>
            </p:extLst>
          </p:nvPr>
        </p:nvGraphicFramePr>
        <p:xfrm>
          <a:off x="128792" y="1365155"/>
          <a:ext cx="3528808" cy="5293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103">
                  <a:extLst>
                    <a:ext uri="{9D8B030D-6E8A-4147-A177-3AD203B41FA5}">
                      <a16:colId xmlns:a16="http://schemas.microsoft.com/office/drawing/2014/main" val="3632385026"/>
                    </a:ext>
                  </a:extLst>
                </a:gridCol>
                <a:gridCol w="847227">
                  <a:extLst>
                    <a:ext uri="{9D8B030D-6E8A-4147-A177-3AD203B41FA5}">
                      <a16:colId xmlns:a16="http://schemas.microsoft.com/office/drawing/2014/main" val="1182038033"/>
                    </a:ext>
                  </a:extLst>
                </a:gridCol>
                <a:gridCol w="818887">
                  <a:extLst>
                    <a:ext uri="{9D8B030D-6E8A-4147-A177-3AD203B41FA5}">
                      <a16:colId xmlns:a16="http://schemas.microsoft.com/office/drawing/2014/main" val="636927692"/>
                    </a:ext>
                  </a:extLst>
                </a:gridCol>
                <a:gridCol w="1030591">
                  <a:extLst>
                    <a:ext uri="{9D8B030D-6E8A-4147-A177-3AD203B41FA5}">
                      <a16:colId xmlns:a16="http://schemas.microsoft.com/office/drawing/2014/main" val="2800824986"/>
                    </a:ext>
                  </a:extLst>
                </a:gridCol>
              </a:tblGrid>
              <a:tr h="3992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Row Labels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Sales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</a:t>
                      </a:r>
                      <a:r>
                        <a:rPr lang="en-US" sz="1100" u="none" strike="noStrike" dirty="0" smtClean="0">
                          <a:effectLst/>
                        </a:rPr>
                        <a:t>Profit</a:t>
                      </a: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Avg Profit Margin (%)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15877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Furniture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$741,999.80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$18,451.27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2.49%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4767348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Bookcases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$114,880.00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($3,472.56)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-3.02%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299734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Chairs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$328,449.10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$26,590.17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8.10%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484563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Furnishings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$91,705.16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$13,059.14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14.24%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6450364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$206,965.53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($17,725.48)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-8.56%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2576267"/>
                  </a:ext>
                </a:extLst>
              </a:tr>
              <a:tr h="396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Office Supplies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$719,047.03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$122,490.80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17.04%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6482596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Appliances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$107,532.16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$18,138.01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16.87%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29729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$27,118.79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$6,527.79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24.07%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3122665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Binders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$203,412.73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$30,221.76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14.86%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922160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Envelopes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$16,476.40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$6,964.18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42.27%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956530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Fasteners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$3,024.28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$949.52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31.40%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0661572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Labels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$12,486.31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$5,546.25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44.42%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147212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$78,479.21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$34,053.57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43.39%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6839445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$223,843.61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$21,278.83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9.51%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6967909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$46,673.54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($1,189.10)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-2.55%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936941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Technology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$836,154.03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$145,454.95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17.40%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68892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$167,380.32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$41,936.64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25.05%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4265638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Copiers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$149,528.03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$55,617.82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37.20%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4531979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Machines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$189,238.63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$3,384.76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1.79%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545364"/>
                  </a:ext>
                </a:extLst>
              </a:tr>
              <a:tr h="215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Phones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$330,007.05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$44,515.73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13.49%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880561"/>
                  </a:ext>
                </a:extLst>
              </a:tr>
              <a:tr h="3992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$2,297,200.86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$286,397.02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12.47%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515593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71346"/>
              </p:ext>
            </p:extLst>
          </p:nvPr>
        </p:nvGraphicFramePr>
        <p:xfrm>
          <a:off x="3760631" y="1378039"/>
          <a:ext cx="8216721" cy="5161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62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0"/>
            <a:ext cx="10515600" cy="65811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 1 : Sub-Category Profitability Optimization</a:t>
            </a: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Pivot 2 : 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Sub-Category Performance Efficiency Matrix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66898"/>
              </p:ext>
            </p:extLst>
          </p:nvPr>
        </p:nvGraphicFramePr>
        <p:xfrm>
          <a:off x="119847" y="1339408"/>
          <a:ext cx="3473361" cy="5280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841">
                  <a:extLst>
                    <a:ext uri="{9D8B030D-6E8A-4147-A177-3AD203B41FA5}">
                      <a16:colId xmlns:a16="http://schemas.microsoft.com/office/drawing/2014/main" val="1732092474"/>
                    </a:ext>
                  </a:extLst>
                </a:gridCol>
                <a:gridCol w="714149">
                  <a:extLst>
                    <a:ext uri="{9D8B030D-6E8A-4147-A177-3AD203B41FA5}">
                      <a16:colId xmlns:a16="http://schemas.microsoft.com/office/drawing/2014/main" val="763912576"/>
                    </a:ext>
                  </a:extLst>
                </a:gridCol>
                <a:gridCol w="900802">
                  <a:extLst>
                    <a:ext uri="{9D8B030D-6E8A-4147-A177-3AD203B41FA5}">
                      <a16:colId xmlns:a16="http://schemas.microsoft.com/office/drawing/2014/main" val="3275001446"/>
                    </a:ext>
                  </a:extLst>
                </a:gridCol>
                <a:gridCol w="1095569">
                  <a:extLst>
                    <a:ext uri="{9D8B030D-6E8A-4147-A177-3AD203B41FA5}">
                      <a16:colId xmlns:a16="http://schemas.microsoft.com/office/drawing/2014/main" val="545501697"/>
                    </a:ext>
                  </a:extLst>
                </a:gridCol>
              </a:tblGrid>
              <a:tr h="360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Avg Profit ($)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Avg Discount (%)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Avg Profit Margin (%)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6835504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$54.11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7.85%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25.05%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897847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Appliances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$38.92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16.65%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16.87%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7179252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$8.20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7.49%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24.07%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208624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Binders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$19.84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37.23%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14.86%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546342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Bookcases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($15.23)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21.11%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-3.02%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614046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Chairs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$43.10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17.02%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8.10%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7945929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Copiers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$817.91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16.18%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37.20%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421453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Envelopes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$27.42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8.03%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42.27%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8389465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Fasteners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$4.38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8.20%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31.40%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0782065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Furnishings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$13.65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13.83%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14.24%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1556073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Labels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$15.24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6.87%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44.42%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661276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Machines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$29.43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30.61%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1.79%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2529534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$24.86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7.49%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43.39%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291487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Phones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$50.07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15.46%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13.49%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5799702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$25.15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7.47%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9.51%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3762052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($6.26)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-2.55%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6708311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($55.57)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26.13%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-8.56%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555724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$28.66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15.62%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12.47%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2264313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658855"/>
              </p:ext>
            </p:extLst>
          </p:nvPr>
        </p:nvGraphicFramePr>
        <p:xfrm>
          <a:off x="3657600" y="1326524"/>
          <a:ext cx="8384146" cy="5293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065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8200" y="0"/>
            <a:ext cx="10515600" cy="65811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 1 : Sub-Category Profitability Optimization</a:t>
            </a: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Pivot 3 : 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Discount Efficiency vs Profitability Analysis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54412"/>
              </p:ext>
            </p:extLst>
          </p:nvPr>
        </p:nvGraphicFramePr>
        <p:xfrm>
          <a:off x="137017" y="1326520"/>
          <a:ext cx="3507704" cy="5396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011">
                  <a:extLst>
                    <a:ext uri="{9D8B030D-6E8A-4147-A177-3AD203B41FA5}">
                      <a16:colId xmlns:a16="http://schemas.microsoft.com/office/drawing/2014/main" val="3706083105"/>
                    </a:ext>
                  </a:extLst>
                </a:gridCol>
                <a:gridCol w="771272">
                  <a:extLst>
                    <a:ext uri="{9D8B030D-6E8A-4147-A177-3AD203B41FA5}">
                      <a16:colId xmlns:a16="http://schemas.microsoft.com/office/drawing/2014/main" val="579338479"/>
                    </a:ext>
                  </a:extLst>
                </a:gridCol>
                <a:gridCol w="887491">
                  <a:extLst>
                    <a:ext uri="{9D8B030D-6E8A-4147-A177-3AD203B41FA5}">
                      <a16:colId xmlns:a16="http://schemas.microsoft.com/office/drawing/2014/main" val="2782270223"/>
                    </a:ext>
                  </a:extLst>
                </a:gridCol>
                <a:gridCol w="1119930">
                  <a:extLst>
                    <a:ext uri="{9D8B030D-6E8A-4147-A177-3AD203B41FA5}">
                      <a16:colId xmlns:a16="http://schemas.microsoft.com/office/drawing/2014/main" val="3906546599"/>
                    </a:ext>
                  </a:extLst>
                </a:gridCol>
              </a:tblGrid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Total Profit ($)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Avg Discount (%)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Avg Profit Margin (%)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7404527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$41,936.64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7.85%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25.05%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8901935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Appliances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$18,138.01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16.65%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16.87%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7736962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$6,527.79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7.49%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24.07%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4038727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Binders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$30,221.76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37.23%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14.86%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1406252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Bookcases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($3,472.56)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21.11%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-3.02%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8296887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Chairs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$26,590.17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17.02%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8.10%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5158073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Copiers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$55,617.82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16.18%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37.20%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8895824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Envelopes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$6,964.18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8.03%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42.27%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9570299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Fasteners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$949.52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8.20%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31.40%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7475036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Furnishings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$13,059.14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13.83%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14.24%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1866560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Labels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$5,546.25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6.87%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44.42%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4963972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Machines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$3,384.76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30.61%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1.79%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021132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$34,053.57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7.49%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43.39%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2603249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Phones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$44,515.73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15.46%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13.49%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101177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$21,278.83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7.47%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9.51%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5296011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($1,189.10)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-2.55%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2634654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($17,725.48)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26.13%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-8.56%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778229"/>
                  </a:ext>
                </a:extLst>
              </a:tr>
              <a:tr h="280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$286,397.02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15.62%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12.47%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1236091"/>
                  </a:ext>
                </a:extLst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540934"/>
              </p:ext>
            </p:extLst>
          </p:nvPr>
        </p:nvGraphicFramePr>
        <p:xfrm>
          <a:off x="3696237" y="1275007"/>
          <a:ext cx="8364090" cy="5442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315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8" y="450761"/>
            <a:ext cx="10515600" cy="66277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Objective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Evaluate category and sub-category performance to identify profitability gaps.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Key Issues Identified :</a:t>
            </a:r>
            <a:endParaRPr lang="en-US" sz="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Furniture category contributes high sales but shows a low average profit margin of only 2.49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%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Certain sub-categories like Tables consistently report negative profits.</a:t>
            </a:r>
          </a:p>
          <a:p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Binders and Appliances deliver high-sales but below-average profit margins.</a:t>
            </a:r>
          </a:p>
          <a:p>
            <a:pPr marL="0" indent="0"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Recommendations : </a:t>
            </a:r>
          </a:p>
          <a:p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Reassess product pricing and sourcing strategy for Furniture and underperforming sub-categories.</a:t>
            </a:r>
          </a:p>
          <a:p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Discontinue or reposition products with consistent losses.</a:t>
            </a:r>
          </a:p>
          <a:p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Emphasize marketing and bundling of high-margin sub-categories.</a:t>
            </a:r>
            <a:endParaRPr lang="en-US" sz="8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51079" y="502277"/>
            <a:ext cx="10515600" cy="62462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Quantifiable Measures :</a:t>
            </a:r>
          </a:p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Target at least a 5% profit margin for the Furniture category.</a:t>
            </a:r>
          </a:p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Reduce net losses in Tables by eliminating products with &lt;-5%.</a:t>
            </a:r>
          </a:p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Increase Binders’ and Appliances’ margins by 3-4 percentage points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endParaRPr lang="en-US" sz="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Expected Business Impact :</a:t>
            </a:r>
          </a:p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Improved profitability of the overall product mix.</a:t>
            </a:r>
          </a:p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Better inventory utilization and reduced losses from unprofitable SKUs.</a:t>
            </a:r>
          </a:p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Increased net profit contribution from core sales-driving categories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0" indent="0"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Summary 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analysis revealed imbalances in sub-category performance, including low-profit-margin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products and un-optimized discounting in certain regions. A product-level profitability lens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helped pinpoint underperformers and identify high-margin opportunities, laying the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groundwork for a more data-driven and profitable portfolio strategy.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3105732" y="561109"/>
            <a:ext cx="5219280" cy="71697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600" spc="-1" dirty="0" smtClean="0">
                <a:solidFill>
                  <a:schemeClr val="dk1"/>
                </a:solidFill>
                <a:latin typeface="Segoe UI" panose="020B0502040204020203" pitchFamily="34" charset="0"/>
                <a:ea typeface="Golos Text"/>
                <a:cs typeface="Segoe UI" panose="020B0502040204020203" pitchFamily="34" charset="0"/>
              </a:rPr>
              <a:t>Introduction</a:t>
            </a:r>
            <a:endParaRPr lang="fr-FR" sz="3600" spc="-1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PlaceHolder 2"/>
          <p:cNvSpPr txBox="1">
            <a:spLocks/>
          </p:cNvSpPr>
          <p:nvPr/>
        </p:nvSpPr>
        <p:spPr>
          <a:xfrm>
            <a:off x="1223493" y="2218092"/>
            <a:ext cx="9362941" cy="292057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2400" spc="-1" dirty="0" smtClean="0">
                <a:solidFill>
                  <a:schemeClr val="dk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This project analyzes Superstore’s sales data to uncover insights that improve profitability and guide strategic decisions. Using Excel tools like Pivot tables, charts, and </a:t>
            </a:r>
            <a:r>
              <a:rPr lang="en-US" sz="2400" spc="-1" dirty="0" err="1" smtClean="0">
                <a:solidFill>
                  <a:schemeClr val="dk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trendlines</a:t>
            </a:r>
            <a:r>
              <a:rPr lang="en-US" sz="2400" spc="-1" dirty="0" smtClean="0">
                <a:solidFill>
                  <a:schemeClr val="dk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, it evaluates product performance, regional strategies, shipping efficiency, and sales trends-highlighting key issues and providing actionable, data-driven recommendations.</a:t>
            </a:r>
            <a:endParaRPr lang="en-US" sz="2400" spc="-1" dirty="0">
              <a:solidFill>
                <a:srgbClr val="00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66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8200" y="0"/>
            <a:ext cx="10515600" cy="65811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 2 : Regional Performance &amp; Strategic Realignment</a:t>
            </a: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Pivot 4 : 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Sales and Profitability performance by Region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71420"/>
              </p:ext>
            </p:extLst>
          </p:nvPr>
        </p:nvGraphicFramePr>
        <p:xfrm>
          <a:off x="104465" y="2575776"/>
          <a:ext cx="3269800" cy="2408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922">
                  <a:extLst>
                    <a:ext uri="{9D8B030D-6E8A-4147-A177-3AD203B41FA5}">
                      <a16:colId xmlns:a16="http://schemas.microsoft.com/office/drawing/2014/main" val="2457742698"/>
                    </a:ext>
                  </a:extLst>
                </a:gridCol>
                <a:gridCol w="841449">
                  <a:extLst>
                    <a:ext uri="{9D8B030D-6E8A-4147-A177-3AD203B41FA5}">
                      <a16:colId xmlns:a16="http://schemas.microsoft.com/office/drawing/2014/main" val="2254038888"/>
                    </a:ext>
                  </a:extLst>
                </a:gridCol>
                <a:gridCol w="778134">
                  <a:extLst>
                    <a:ext uri="{9D8B030D-6E8A-4147-A177-3AD203B41FA5}">
                      <a16:colId xmlns:a16="http://schemas.microsoft.com/office/drawing/2014/main" val="1040552983"/>
                    </a:ext>
                  </a:extLst>
                </a:gridCol>
                <a:gridCol w="882295">
                  <a:extLst>
                    <a:ext uri="{9D8B030D-6E8A-4147-A177-3AD203B41FA5}">
                      <a16:colId xmlns:a16="http://schemas.microsoft.com/office/drawing/2014/main" val="124950820"/>
                    </a:ext>
                  </a:extLst>
                </a:gridCol>
              </a:tblGrid>
              <a:tr h="4491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Sales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Profit </a:t>
                      </a:r>
                      <a:r>
                        <a:rPr lang="en-US" sz="1100" u="none" strike="noStrike" dirty="0" smtClean="0">
                          <a:effectLst/>
                        </a:rPr>
                        <a:t> 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Profit Margin </a:t>
                      </a:r>
                      <a:r>
                        <a:rPr lang="en-US" sz="1100" u="none" strike="noStrike" dirty="0" smtClean="0">
                          <a:effectLst/>
                        </a:rPr>
                        <a:t>     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2852860"/>
                  </a:ext>
                </a:extLst>
              </a:tr>
              <a:tr h="3879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Central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$501,239.89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$39,706.36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4179785"/>
                  </a:ext>
                </a:extLst>
              </a:tr>
              <a:tr h="3879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$678,781.24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$91,522.78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13.48%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0450811"/>
                  </a:ext>
                </a:extLst>
              </a:tr>
              <a:tr h="3879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South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$391,721.91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$46,749.43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11.93%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0388158"/>
                  </a:ext>
                </a:extLst>
              </a:tr>
              <a:tr h="3879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$725,457.82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$108,418.45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14.94%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1567769"/>
                  </a:ext>
                </a:extLst>
              </a:tr>
              <a:tr h="407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$2,297,200.86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$286,397.02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12.47%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151754"/>
                  </a:ext>
                </a:extLst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902318"/>
              </p:ext>
            </p:extLst>
          </p:nvPr>
        </p:nvGraphicFramePr>
        <p:xfrm>
          <a:off x="3451538" y="1262130"/>
          <a:ext cx="8500056" cy="5396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146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8200" y="0"/>
            <a:ext cx="10515600" cy="65811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 2 : Regional Performance &amp; Strategic Realignment</a:t>
            </a: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Pivot 4 : 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Sales and Profitability performance by Region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  <a:r>
              <a:rPr lang="en-US" sz="2000" b="1" dirty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Pivot Table ( a ) 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000" dirty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Regional Sales, Profitability, &amp; Discount Analysis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18355"/>
              </p:ext>
            </p:extLst>
          </p:nvPr>
        </p:nvGraphicFramePr>
        <p:xfrm>
          <a:off x="115908" y="2498503"/>
          <a:ext cx="3618965" cy="2485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9925">
                  <a:extLst>
                    <a:ext uri="{9D8B030D-6E8A-4147-A177-3AD203B41FA5}">
                      <a16:colId xmlns:a16="http://schemas.microsoft.com/office/drawing/2014/main" val="2318605170"/>
                    </a:ext>
                  </a:extLst>
                </a:gridCol>
                <a:gridCol w="931301">
                  <a:extLst>
                    <a:ext uri="{9D8B030D-6E8A-4147-A177-3AD203B41FA5}">
                      <a16:colId xmlns:a16="http://schemas.microsoft.com/office/drawing/2014/main" val="3811229446"/>
                    </a:ext>
                  </a:extLst>
                </a:gridCol>
                <a:gridCol w="861229">
                  <a:extLst>
                    <a:ext uri="{9D8B030D-6E8A-4147-A177-3AD203B41FA5}">
                      <a16:colId xmlns:a16="http://schemas.microsoft.com/office/drawing/2014/main" val="2176618713"/>
                    </a:ext>
                  </a:extLst>
                </a:gridCol>
                <a:gridCol w="976510">
                  <a:extLst>
                    <a:ext uri="{9D8B030D-6E8A-4147-A177-3AD203B41FA5}">
                      <a16:colId xmlns:a16="http://schemas.microsoft.com/office/drawing/2014/main" val="907250816"/>
                    </a:ext>
                  </a:extLst>
                </a:gridCol>
              </a:tblGrid>
              <a:tr h="420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r>
                        <a:rPr lang="en-US" sz="1100" u="none" strike="noStrike" dirty="0">
                          <a:effectLst/>
                        </a:rPr>
                        <a:t> Discount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Sales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Profit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187449"/>
                  </a:ext>
                </a:extLst>
              </a:tr>
              <a:tr h="4131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Central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24.0%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$501,239.89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$39,706.36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1122281"/>
                  </a:ext>
                </a:extLst>
              </a:tr>
              <a:tr h="4131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$678,781.24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$91,522.78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9530197"/>
                  </a:ext>
                </a:extLst>
              </a:tr>
              <a:tr h="4131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South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$391,721.91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$46,749.43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7616936"/>
                  </a:ext>
                </a:extLst>
              </a:tr>
              <a:tr h="4131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$725,457.82 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$108,418.45 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0456787"/>
                  </a:ext>
                </a:extLst>
              </a:tr>
              <a:tr h="4131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15.6%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$2,297,200.86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$286,397.02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834610"/>
                  </a:ext>
                </a:extLst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871503"/>
              </p:ext>
            </p:extLst>
          </p:nvPr>
        </p:nvGraphicFramePr>
        <p:xfrm>
          <a:off x="3928056" y="1661375"/>
          <a:ext cx="8093454" cy="5049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799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8200" y="0"/>
            <a:ext cx="10515600" cy="65811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 2 : Regional Performance &amp; Strategic Realignment</a:t>
            </a: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Pivot 4 : 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Sales and Profitability performance by Region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sz="2000" b="1" dirty="0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Pivot </a:t>
            </a:r>
            <a:r>
              <a:rPr lang="en-US" sz="2000" b="1" dirty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Table ( b ) : </a:t>
            </a:r>
            <a:r>
              <a:rPr lang="en-US" sz="2000" dirty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Regional Sales and Profitability by Shipping Mode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57629"/>
              </p:ext>
            </p:extLst>
          </p:nvPr>
        </p:nvGraphicFramePr>
        <p:xfrm>
          <a:off x="117342" y="1712886"/>
          <a:ext cx="4519052" cy="5077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1314">
                  <a:extLst>
                    <a:ext uri="{9D8B030D-6E8A-4147-A177-3AD203B41FA5}">
                      <a16:colId xmlns:a16="http://schemas.microsoft.com/office/drawing/2014/main" val="2056053850"/>
                    </a:ext>
                  </a:extLst>
                </a:gridCol>
                <a:gridCol w="1162929">
                  <a:extLst>
                    <a:ext uri="{9D8B030D-6E8A-4147-A177-3AD203B41FA5}">
                      <a16:colId xmlns:a16="http://schemas.microsoft.com/office/drawing/2014/main" val="4219613212"/>
                    </a:ext>
                  </a:extLst>
                </a:gridCol>
                <a:gridCol w="1075427">
                  <a:extLst>
                    <a:ext uri="{9D8B030D-6E8A-4147-A177-3AD203B41FA5}">
                      <a16:colId xmlns:a16="http://schemas.microsoft.com/office/drawing/2014/main" val="4038354262"/>
                    </a:ext>
                  </a:extLst>
                </a:gridCol>
                <a:gridCol w="1219382">
                  <a:extLst>
                    <a:ext uri="{9D8B030D-6E8A-4147-A177-3AD203B41FA5}">
                      <a16:colId xmlns:a16="http://schemas.microsoft.com/office/drawing/2014/main" val="2185365838"/>
                    </a:ext>
                  </a:extLst>
                </a:gridCol>
              </a:tblGrid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Sales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Toatal</a:t>
                      </a:r>
                      <a:r>
                        <a:rPr lang="en-US" sz="1100" u="none" strike="noStrike" dirty="0">
                          <a:effectLst/>
                        </a:rPr>
                        <a:t> Profit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Profit_Margin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3255907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Central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$501,239.89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$39,706.36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7.92%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2152818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First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$58,746.92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$3,707.27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6.31%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5832431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Same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$20,415.41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$1,531.88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7379510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Second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$103,550.01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$9,114.83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8.80%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6876612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Standard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$318,527.56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$25,352.38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7.96%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3124879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East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$678,781.24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$91,522.78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13.48%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5697632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First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$113,587.05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$15,732.01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13.85%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3517456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Same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$43,326.83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$7,980.27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18.42%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768199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Second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$116,545.52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$10,787.29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9.26%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2479852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Standard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$405,321.83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$57,023.21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14.07%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0707495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South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$391,721.91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$46,749.43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11.93%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615873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First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$49,332.57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$6,892.39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13.97%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760364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Same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$21,017.17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($1,762.34)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-8.39%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519046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Second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$93,758.61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$14,667.15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15.64%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1487626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Standard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$227,613.55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$26,952.23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11.84%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7470841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West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$725,457.82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$108,418.45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14.94%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352664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First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$129,761.89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$22,638.17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17.45%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8031137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Same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$43,603.71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$8,141.95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18.67%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058415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Second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$145,339.43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$22,877.36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15.74%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658193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Standard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$406,752.80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$54,760.97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13.46%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136160"/>
                  </a:ext>
                </a:extLst>
              </a:tr>
              <a:tr h="225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$2,297,200.86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$286,397.02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12.47%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388535"/>
                  </a:ext>
                </a:extLst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658182"/>
              </p:ext>
            </p:extLst>
          </p:nvPr>
        </p:nvGraphicFramePr>
        <p:xfrm>
          <a:off x="4417453" y="1596980"/>
          <a:ext cx="7639951" cy="5147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681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8200" y="0"/>
            <a:ext cx="10515600" cy="65811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 2 : Regional Performance &amp; Strategic Realignment</a:t>
            </a: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Pivot 4 : 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Sales and Profitability performance by Region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  <a:r>
              <a:rPr lang="en-US" sz="2000" b="1" dirty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Pivot Table ( c ) 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000" dirty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Category &amp; Sub-Category Profitability </a:t>
            </a:r>
            <a:r>
              <a:rPr lang="en-US" sz="2000" dirty="0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Analysis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22123"/>
              </p:ext>
            </p:extLst>
          </p:nvPr>
        </p:nvGraphicFramePr>
        <p:xfrm>
          <a:off x="592430" y="1731512"/>
          <a:ext cx="5215942" cy="4924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978">
                  <a:extLst>
                    <a:ext uri="{9D8B030D-6E8A-4147-A177-3AD203B41FA5}">
                      <a16:colId xmlns:a16="http://schemas.microsoft.com/office/drawing/2014/main" val="2207610198"/>
                    </a:ext>
                  </a:extLst>
                </a:gridCol>
                <a:gridCol w="1342268">
                  <a:extLst>
                    <a:ext uri="{9D8B030D-6E8A-4147-A177-3AD203B41FA5}">
                      <a16:colId xmlns:a16="http://schemas.microsoft.com/office/drawing/2014/main" val="2784669833"/>
                    </a:ext>
                  </a:extLst>
                </a:gridCol>
                <a:gridCol w="1241271">
                  <a:extLst>
                    <a:ext uri="{9D8B030D-6E8A-4147-A177-3AD203B41FA5}">
                      <a16:colId xmlns:a16="http://schemas.microsoft.com/office/drawing/2014/main" val="1268643744"/>
                    </a:ext>
                  </a:extLst>
                </a:gridCol>
                <a:gridCol w="1407425">
                  <a:extLst>
                    <a:ext uri="{9D8B030D-6E8A-4147-A177-3AD203B41FA5}">
                      <a16:colId xmlns:a16="http://schemas.microsoft.com/office/drawing/2014/main" val="2862476738"/>
                    </a:ext>
                  </a:extLst>
                </a:gridCol>
              </a:tblGrid>
              <a:tr h="341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Row Labels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</a:t>
                      </a:r>
                      <a:r>
                        <a:rPr lang="en-US" sz="1100" u="none" strike="noStrike" dirty="0" smtClean="0">
                          <a:effectLst/>
                        </a:rPr>
                        <a:t>Sales</a:t>
                      </a: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Profit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Profit </a:t>
                      </a:r>
                      <a:r>
                        <a:rPr lang="en-US" sz="1100" u="none" strike="noStrike" dirty="0" smtClean="0">
                          <a:effectLst/>
                        </a:rPr>
                        <a:t>Margin</a:t>
                      </a: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931356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Central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$501,239.89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$39,706.36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7.9%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9890659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Furniture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$163,797.16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($2,871.05)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-1.8%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1097671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Bookcases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$24,157.18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($1,997.90)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-8.3%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058998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Chairs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$85,230.65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$6,592.72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6344818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Furnishings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$15,254.37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($3,906.22)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-25.6%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2646957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$39,154.97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($3,559.65)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-9.1%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5882618"/>
                  </a:ext>
                </a:extLst>
              </a:tr>
              <a:tr h="341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Office Supplies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$167,026.42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$8,879.98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5.3%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7070469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Appliances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$23,582.03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($2,638.62)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-11.2%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566607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$5,765.34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$1,195.16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7931101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Binders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$56,923.28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($1,043.64)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-1.8%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657999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Envelopes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$4,636.87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$1,777.53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38.3%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8696147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Fasteners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$778.03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$236.62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30.4%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5817498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Labels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$2,451.47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$1,073.08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43.8%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3112589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$17,491.90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$6,971.90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39.9%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4367136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$45,930.11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$1,969.84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009722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$9,467.37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($661.89)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-7.0%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4368926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$170,416.31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$33,697.43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19.8%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885660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$33,956.08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$7,251.63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8801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Copiers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$37,259.57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$15,608.84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41.9%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9999740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Machines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$26,797.38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($1,486.07)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-5.5%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5722914"/>
                  </a:ext>
                </a:extLst>
              </a:tr>
              <a:tr h="211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Phones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$72,403.28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$12,323.03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17.0%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975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07620"/>
              </p:ext>
            </p:extLst>
          </p:nvPr>
        </p:nvGraphicFramePr>
        <p:xfrm>
          <a:off x="6362164" y="2008292"/>
          <a:ext cx="4868213" cy="4643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206">
                  <a:extLst>
                    <a:ext uri="{9D8B030D-6E8A-4147-A177-3AD203B41FA5}">
                      <a16:colId xmlns:a16="http://schemas.microsoft.com/office/drawing/2014/main" val="570285470"/>
                    </a:ext>
                  </a:extLst>
                </a:gridCol>
                <a:gridCol w="1106414">
                  <a:extLst>
                    <a:ext uri="{9D8B030D-6E8A-4147-A177-3AD203B41FA5}">
                      <a16:colId xmlns:a16="http://schemas.microsoft.com/office/drawing/2014/main" val="3500576970"/>
                    </a:ext>
                  </a:extLst>
                </a:gridCol>
                <a:gridCol w="1076908">
                  <a:extLst>
                    <a:ext uri="{9D8B030D-6E8A-4147-A177-3AD203B41FA5}">
                      <a16:colId xmlns:a16="http://schemas.microsoft.com/office/drawing/2014/main" val="2903642214"/>
                    </a:ext>
                  </a:extLst>
                </a:gridCol>
                <a:gridCol w="1268685">
                  <a:extLst>
                    <a:ext uri="{9D8B030D-6E8A-4147-A177-3AD203B41FA5}">
                      <a16:colId xmlns:a16="http://schemas.microsoft.com/office/drawing/2014/main" val="2850345568"/>
                    </a:ext>
                  </a:extLst>
                </a:gridCol>
              </a:tblGrid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East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$678,781.24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$91,522.78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13.5%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3929597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Furniture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$208,291.20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$3,046.17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1.5%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7077616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Bookcases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$43,819.33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($1,167.63)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-2.7%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0282553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Chairs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$96,260.68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$9,357.77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9.7%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82161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Furnishings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$29,071.38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$5,881.41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255192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$39,139.81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($11,025.38)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-28.2%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9410235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Office Supplies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$205,516.06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$41,014.58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20.0%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666133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Appliances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$34,188.47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$8,391.41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24.5%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0330023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$7,485.76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$1,899.94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25.4%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7111230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Binders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$53,498.00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$11,267.93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21.1%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2467741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Envelopes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$4,375.87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$1,812.41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6942454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Fasteners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$819.72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$263.99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0798351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Labels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$2,602.93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$1,129.28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43.4%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3595153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$20,172.60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$9,015.37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44.7%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461081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$71,612.58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$8,389.37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11.7%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483043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$10,760.12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($1,155.14)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-10.7%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7943598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$264,973.98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$47,462.04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17.9%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7572360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$45,033.37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$11,195.86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24.9%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0650243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Copiers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$53,219.46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$17,022.84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7178051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Machines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$66,106.17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$6,928.64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6092034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Phones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$100,614.98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$12,314.69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12.2%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01720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31403"/>
              </p:ext>
            </p:extLst>
          </p:nvPr>
        </p:nvGraphicFramePr>
        <p:xfrm>
          <a:off x="6349286" y="1683958"/>
          <a:ext cx="4842455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5311">
                  <a:extLst>
                    <a:ext uri="{9D8B030D-6E8A-4147-A177-3AD203B41FA5}">
                      <a16:colId xmlns:a16="http://schemas.microsoft.com/office/drawing/2014/main" val="2741533007"/>
                    </a:ext>
                  </a:extLst>
                </a:gridCol>
                <a:gridCol w="1094704">
                  <a:extLst>
                    <a:ext uri="{9D8B030D-6E8A-4147-A177-3AD203B41FA5}">
                      <a16:colId xmlns:a16="http://schemas.microsoft.com/office/drawing/2014/main" val="159998743"/>
                    </a:ext>
                  </a:extLst>
                </a:gridCol>
                <a:gridCol w="985793">
                  <a:extLst>
                    <a:ext uri="{9D8B030D-6E8A-4147-A177-3AD203B41FA5}">
                      <a16:colId xmlns:a16="http://schemas.microsoft.com/office/drawing/2014/main" val="3777981971"/>
                    </a:ext>
                  </a:extLst>
                </a:gridCol>
                <a:gridCol w="1306647">
                  <a:extLst>
                    <a:ext uri="{9D8B030D-6E8A-4147-A177-3AD203B41FA5}">
                      <a16:colId xmlns:a16="http://schemas.microsoft.com/office/drawing/2014/main" val="3607775751"/>
                    </a:ext>
                  </a:extLst>
                </a:gridCol>
              </a:tblGrid>
              <a:tr h="341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Row Labels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</a:t>
                      </a:r>
                      <a:r>
                        <a:rPr lang="en-US" sz="1100" u="none" strike="noStrike" dirty="0" smtClean="0">
                          <a:effectLst/>
                        </a:rPr>
                        <a:t>Sales</a:t>
                      </a: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</a:t>
                      </a:r>
                      <a:r>
                        <a:rPr lang="en-US" sz="1100" u="none" strike="noStrike" dirty="0" smtClean="0">
                          <a:effectLst/>
                        </a:rPr>
                        <a:t>Profit</a:t>
                      </a: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Profit </a:t>
                      </a:r>
                      <a:r>
                        <a:rPr lang="en-US" sz="1100" u="none" strike="noStrike" dirty="0" smtClean="0">
                          <a:effectLst/>
                        </a:rPr>
                        <a:t>Margin</a:t>
                      </a: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51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7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83081"/>
              </p:ext>
            </p:extLst>
          </p:nvPr>
        </p:nvGraphicFramePr>
        <p:xfrm>
          <a:off x="6503833" y="1954414"/>
          <a:ext cx="4842455" cy="415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5311">
                  <a:extLst>
                    <a:ext uri="{9D8B030D-6E8A-4147-A177-3AD203B41FA5}">
                      <a16:colId xmlns:a16="http://schemas.microsoft.com/office/drawing/2014/main" val="2741533007"/>
                    </a:ext>
                  </a:extLst>
                </a:gridCol>
                <a:gridCol w="1094704">
                  <a:extLst>
                    <a:ext uri="{9D8B030D-6E8A-4147-A177-3AD203B41FA5}">
                      <a16:colId xmlns:a16="http://schemas.microsoft.com/office/drawing/2014/main" val="159998743"/>
                    </a:ext>
                  </a:extLst>
                </a:gridCol>
                <a:gridCol w="985793">
                  <a:extLst>
                    <a:ext uri="{9D8B030D-6E8A-4147-A177-3AD203B41FA5}">
                      <a16:colId xmlns:a16="http://schemas.microsoft.com/office/drawing/2014/main" val="3777981971"/>
                    </a:ext>
                  </a:extLst>
                </a:gridCol>
                <a:gridCol w="1306647">
                  <a:extLst>
                    <a:ext uri="{9D8B030D-6E8A-4147-A177-3AD203B41FA5}">
                      <a16:colId xmlns:a16="http://schemas.microsoft.com/office/drawing/2014/main" val="3607775751"/>
                    </a:ext>
                  </a:extLst>
                </a:gridCol>
              </a:tblGrid>
              <a:tr h="4152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Row Labels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</a:t>
                      </a:r>
                      <a:r>
                        <a:rPr lang="en-US" sz="1100" u="none" strike="noStrike" dirty="0" smtClean="0">
                          <a:effectLst/>
                        </a:rPr>
                        <a:t>Sales</a:t>
                      </a: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</a:t>
                      </a:r>
                      <a:r>
                        <a:rPr lang="en-US" sz="1100" u="none" strike="noStrike" dirty="0" smtClean="0">
                          <a:effectLst/>
                        </a:rPr>
                        <a:t>Profit</a:t>
                      </a: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Profit </a:t>
                      </a:r>
                      <a:r>
                        <a:rPr lang="en-US" sz="1100" u="none" strike="noStrike" dirty="0" smtClean="0">
                          <a:effectLst/>
                        </a:rPr>
                        <a:t>Margin</a:t>
                      </a: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5132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59923"/>
              </p:ext>
            </p:extLst>
          </p:nvPr>
        </p:nvGraphicFramePr>
        <p:xfrm>
          <a:off x="667556" y="2016663"/>
          <a:ext cx="4908996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4579">
                  <a:extLst>
                    <a:ext uri="{9D8B030D-6E8A-4147-A177-3AD203B41FA5}">
                      <a16:colId xmlns:a16="http://schemas.microsoft.com/office/drawing/2014/main" val="2741533007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159998743"/>
                    </a:ext>
                  </a:extLst>
                </a:gridCol>
                <a:gridCol w="1187907">
                  <a:extLst>
                    <a:ext uri="{9D8B030D-6E8A-4147-A177-3AD203B41FA5}">
                      <a16:colId xmlns:a16="http://schemas.microsoft.com/office/drawing/2014/main" val="3777981971"/>
                    </a:ext>
                  </a:extLst>
                </a:gridCol>
                <a:gridCol w="1130290">
                  <a:extLst>
                    <a:ext uri="{9D8B030D-6E8A-4147-A177-3AD203B41FA5}">
                      <a16:colId xmlns:a16="http://schemas.microsoft.com/office/drawing/2014/main" val="3607775751"/>
                    </a:ext>
                  </a:extLst>
                </a:gridCol>
              </a:tblGrid>
              <a:tr h="341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Row Labels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</a:t>
                      </a:r>
                      <a:r>
                        <a:rPr lang="en-US" sz="1100" u="none" strike="noStrike" dirty="0" smtClean="0">
                          <a:effectLst/>
                        </a:rPr>
                        <a:t>Sales</a:t>
                      </a: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</a:t>
                      </a:r>
                      <a:r>
                        <a:rPr lang="en-US" sz="1100" u="none" strike="noStrike" dirty="0" smtClean="0">
                          <a:effectLst/>
                        </a:rPr>
                        <a:t>Profit</a:t>
                      </a: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Profit </a:t>
                      </a:r>
                      <a:r>
                        <a:rPr lang="en-US" sz="1100" u="none" strike="noStrike" dirty="0" smtClean="0">
                          <a:effectLst/>
                        </a:rPr>
                        <a:t>Margin</a:t>
                      </a: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5132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73487" y="0"/>
            <a:ext cx="10980312" cy="65811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 2 : Regional Performance &amp; Strategic Realignment</a:t>
            </a: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Pivot 4 : 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Sales and Profitability performance by Region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  <a:r>
              <a:rPr lang="en-US" sz="2000" b="1" dirty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Pivot Table ( c ) 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000" dirty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Category &amp; Sub-Category Profitability </a:t>
            </a:r>
            <a:r>
              <a:rPr lang="en-US" sz="2000" dirty="0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Analysis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18825"/>
              </p:ext>
            </p:extLst>
          </p:nvPr>
        </p:nvGraphicFramePr>
        <p:xfrm>
          <a:off x="656823" y="2382599"/>
          <a:ext cx="4932608" cy="4076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4940">
                  <a:extLst>
                    <a:ext uri="{9D8B030D-6E8A-4147-A177-3AD203B41FA5}">
                      <a16:colId xmlns:a16="http://schemas.microsoft.com/office/drawing/2014/main" val="1193870491"/>
                    </a:ext>
                  </a:extLst>
                </a:gridCol>
                <a:gridCol w="1121047">
                  <a:extLst>
                    <a:ext uri="{9D8B030D-6E8A-4147-A177-3AD203B41FA5}">
                      <a16:colId xmlns:a16="http://schemas.microsoft.com/office/drawing/2014/main" val="3624527741"/>
                    </a:ext>
                  </a:extLst>
                </a:gridCol>
                <a:gridCol w="1091153">
                  <a:extLst>
                    <a:ext uri="{9D8B030D-6E8A-4147-A177-3AD203B41FA5}">
                      <a16:colId xmlns:a16="http://schemas.microsoft.com/office/drawing/2014/main" val="1379270112"/>
                    </a:ext>
                  </a:extLst>
                </a:gridCol>
                <a:gridCol w="1285468">
                  <a:extLst>
                    <a:ext uri="{9D8B030D-6E8A-4147-A177-3AD203B41FA5}">
                      <a16:colId xmlns:a16="http://schemas.microsoft.com/office/drawing/2014/main" val="176127612"/>
                    </a:ext>
                  </a:extLst>
                </a:gridCol>
              </a:tblGrid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South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$391,721.91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$46,749.43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11.9%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2345225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Furniture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$117,298.68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$6,771.21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5.8%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1422806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Bookcases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$10,899.36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$1,339.49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12.3%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57832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Chairs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$45,176.45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$6,612.09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0163240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Furnishings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$17,306.68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$3,442.68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19.9%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4779400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$43,916.19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($4,623.06)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-10.5%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0974323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Office Supplies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$125,651.31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$19,986.39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15.9%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2369574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Appliances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$19,525.33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$4,123.94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21.1%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548485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$4,655.62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$1,058.59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22.7%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525143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Binders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$37,030.34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$3,900.66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3947602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Envelopes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$3,345.56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$1,465.48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43.8%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7931703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Fasteners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$503.32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$173.72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34.5%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128751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Labels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$2,353.18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$1,040.77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44.2%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9800121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$14,150.98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$5,947.06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42.0%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1890296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$35,768.06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$2,274.30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2311511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$8,318.93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$1.88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1680142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$148,771.91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$19,991.83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13.4%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6081467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$27,276.75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$7,004.54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25.7%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863278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Copiers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$9,299.76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$3,658.91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39.3%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9323135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Machines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$53,890.96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($1,438.89)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-2.7%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6971239"/>
                  </a:ext>
                </a:extLst>
              </a:tr>
              <a:tr h="194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Phones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$58,304.44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$10,767.28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18.5%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983112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523630"/>
              </p:ext>
            </p:extLst>
          </p:nvPr>
        </p:nvGraphicFramePr>
        <p:xfrm>
          <a:off x="6473244" y="2421227"/>
          <a:ext cx="4911680" cy="4120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853">
                  <a:extLst>
                    <a:ext uri="{9D8B030D-6E8A-4147-A177-3AD203B41FA5}">
                      <a16:colId xmlns:a16="http://schemas.microsoft.com/office/drawing/2014/main" val="2367934871"/>
                    </a:ext>
                  </a:extLst>
                </a:gridCol>
                <a:gridCol w="1116291">
                  <a:extLst>
                    <a:ext uri="{9D8B030D-6E8A-4147-A177-3AD203B41FA5}">
                      <a16:colId xmlns:a16="http://schemas.microsoft.com/office/drawing/2014/main" val="3722749598"/>
                    </a:ext>
                  </a:extLst>
                </a:gridCol>
                <a:gridCol w="1086523">
                  <a:extLst>
                    <a:ext uri="{9D8B030D-6E8A-4147-A177-3AD203B41FA5}">
                      <a16:colId xmlns:a16="http://schemas.microsoft.com/office/drawing/2014/main" val="874844942"/>
                    </a:ext>
                  </a:extLst>
                </a:gridCol>
                <a:gridCol w="1280013">
                  <a:extLst>
                    <a:ext uri="{9D8B030D-6E8A-4147-A177-3AD203B41FA5}">
                      <a16:colId xmlns:a16="http://schemas.microsoft.com/office/drawing/2014/main" val="1829029902"/>
                    </a:ext>
                  </a:extLst>
                </a:gridCol>
              </a:tblGrid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West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$725,457.82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$108,418.45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14.9%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1513259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Furniture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$252,612.74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$11,504.95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4.6%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3981629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Bookcases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$36,004.12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($1,646.51)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-4.6%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3662146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Chairs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$101,781.33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$4,027.58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5788118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Furnishings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$30,072.73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$7,641.27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25.4%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1009816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$84,754.56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$1,482.61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6218838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Office Supplies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$220,853.25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$52,609.85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23.8%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227497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Appliances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$30,236.34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$8,261.27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27.3%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825216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$9,212.07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$2,374.10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25.8%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187660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Binders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$55,961.11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$16,096.80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28.8%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9845374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Envelopes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$4,118.10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$1,908.76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46.4%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683142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Fasteners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$923.22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$275.19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29.8%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2794782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Labels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$5,078.73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$2,303.12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45.3%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1242471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$26,663.72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$12,119.24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45.5%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3091563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$70,532.85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$8,645.32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12.3%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5844986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$18,127.12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$626.05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2622466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$251,991.83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$44,303.65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17.6%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5652378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$61,114.12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$16,484.60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27.0%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1400666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Copiers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$49,749.24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$19,327.24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38.8%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428533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Machines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$42,444.12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($618.93)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-1.5%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7638115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Phones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$98,684.35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$9,110.74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9.2%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584837"/>
                  </a:ext>
                </a:extLst>
              </a:tr>
              <a:tr h="187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$2,297,200.86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$286,397.02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12.5%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73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73487" y="0"/>
            <a:ext cx="10980312" cy="65811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 2 : Regional Performance &amp; Strategic Realignment</a:t>
            </a: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Pivot 4 : 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Sales and Profitability performance by Region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  <a:r>
              <a:rPr lang="en-US" sz="2000" b="1" dirty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Pivot Table ( c ) 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000" dirty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Category &amp; Sub-Category Profitability </a:t>
            </a:r>
            <a:r>
              <a:rPr lang="en-US" sz="2000" dirty="0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Analysis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850769"/>
              </p:ext>
            </p:extLst>
          </p:nvPr>
        </p:nvGraphicFramePr>
        <p:xfrm>
          <a:off x="1628364" y="1609860"/>
          <a:ext cx="9192847" cy="509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808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99563" y="180305"/>
            <a:ext cx="10515600" cy="62462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Objective :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Understand and improve regional profitability with a focus on the Central Region.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Key Issues Identified :</a:t>
            </a: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Central region shows significantly lower total profit compared to others.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Overuse of unprofitable sub-categories, excessive discounting, and reliance on low-margin shipping methods.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Lack of regional differentiation in business strategy.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Recommendations : 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 a quarter-wise regional strategy focusing on product mix, discount policy, and shipping optimization.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Restrict deep discounting and shift to more profitable logistics in Central.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Reallocate marketing budget to promote higher-margin sub-categories.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0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8200" y="334852"/>
            <a:ext cx="10515600" cy="62462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Quantifiable Measures : 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Limit discounts to a maximum of 20% for Central.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Shift 10-15% of sales volume to higher margin shipping methods.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Increase Central’s profit margin by 4-6 percentage points over two quarters.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Expected Business Impact :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Significant improvement in Central’s net profitability.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More controlled discounting with better margin protection.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Strong regional performance aligning with business goals.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Summary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Significant regional disparities in profitability, especially within the Central region, were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identified. This prompted a deep dive to uncover root causes such as excessive discounting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underperforming product segments, enabling focused corrective strategies at the regional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level.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5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8200" y="1"/>
            <a:ext cx="10515600" cy="65811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 3 : Shipping Mode Profitability Optimization</a:t>
            </a: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Pivot 5 : 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Shipping Mode Performance Analysis</a:t>
            </a:r>
          </a:p>
          <a:p>
            <a:pPr>
              <a:lnSpc>
                <a:spcPct val="100000"/>
              </a:lnSpc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90915"/>
              </p:ext>
            </p:extLst>
          </p:nvPr>
        </p:nvGraphicFramePr>
        <p:xfrm>
          <a:off x="94088" y="2099253"/>
          <a:ext cx="3615027" cy="2949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3491">
                  <a:extLst>
                    <a:ext uri="{9D8B030D-6E8A-4147-A177-3AD203B41FA5}">
                      <a16:colId xmlns:a16="http://schemas.microsoft.com/office/drawing/2014/main" val="2500106830"/>
                    </a:ext>
                  </a:extLst>
                </a:gridCol>
                <a:gridCol w="804043">
                  <a:extLst>
                    <a:ext uri="{9D8B030D-6E8A-4147-A177-3AD203B41FA5}">
                      <a16:colId xmlns:a16="http://schemas.microsoft.com/office/drawing/2014/main" val="1029788543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4001823034"/>
                    </a:ext>
                  </a:extLst>
                </a:gridCol>
                <a:gridCol w="877905">
                  <a:extLst>
                    <a:ext uri="{9D8B030D-6E8A-4147-A177-3AD203B41FA5}">
                      <a16:colId xmlns:a16="http://schemas.microsoft.com/office/drawing/2014/main" val="2589122686"/>
                    </a:ext>
                  </a:extLst>
                </a:gridCol>
              </a:tblGrid>
              <a:tr h="4915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Total Profit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($)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r>
                        <a:rPr lang="en-US" sz="1100" u="none" strike="noStrike" dirty="0">
                          <a:effectLst/>
                        </a:rPr>
                        <a:t> Profit </a:t>
                      </a:r>
                      <a:r>
                        <a:rPr lang="en-US" sz="1100" u="none" strike="noStrike" dirty="0" smtClean="0">
                          <a:effectLst/>
                        </a:rPr>
                        <a:t>Margin</a:t>
                      </a:r>
                    </a:p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Count of Orders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9804306"/>
                  </a:ext>
                </a:extLst>
              </a:tr>
              <a:tr h="4915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First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$48,969.84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11.59%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1,538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7769252"/>
                  </a:ext>
                </a:extLst>
              </a:tr>
              <a:tr h="4915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Same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$15,891.76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13.82%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1826826"/>
                  </a:ext>
                </a:extLst>
              </a:tr>
              <a:tr h="4915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Second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$57,446.64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15.02%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1,945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9684700"/>
                  </a:ext>
                </a:extLst>
              </a:tr>
              <a:tr h="4915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Standard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$164,088.79 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11.01%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5,968 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3681986"/>
                  </a:ext>
                </a:extLst>
              </a:tr>
              <a:tr h="4915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$286,397.02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12.03%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9,994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058687"/>
                  </a:ext>
                </a:extLst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639185"/>
              </p:ext>
            </p:extLst>
          </p:nvPr>
        </p:nvGraphicFramePr>
        <p:xfrm>
          <a:off x="4056845" y="1262130"/>
          <a:ext cx="7909857" cy="5390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44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8200" y="334852"/>
            <a:ext cx="10515600" cy="62462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Objective :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Assess shipping mode impact on profit margins.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Key Issues Identified :</a:t>
            </a: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Class is overused despite being the least profitable shipping method.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 cost modes ( e.g., Same Day ) show better margins but are underutilized 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Recommendations : 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Rebalance shipping mix to reduce overdependence on Standard Class.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Introduce incentives on pricing models to shift volume to more efficient modes.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Quantifiable Measures  : 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Reduce Standard Class usage by 10-15%.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Increase higher-margin shipping modes by 8-10%.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8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51079" y="184821"/>
            <a:ext cx="10546724" cy="13992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b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 A structured view of what the presentation covers )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8801"/>
            <a:ext cx="10515600" cy="4348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Executive Summary </a:t>
            </a: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Key Business Questions</a:t>
            </a: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Data overview and Preparation Summary</a:t>
            </a: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Workbook Sheet Structure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Analysis Framework-Thematic Domains</a:t>
            </a: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Assumptions &amp; Limitations</a:t>
            </a: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Conclusion &amp; Way Forward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51078" y="611748"/>
            <a:ext cx="10515600" cy="62462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Expected Business Impact :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Improved overall shipping profitability.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Reduced operational costs and better delivery time alignment.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Summary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While Standard Class is the dominant shipping method. It contributes the least to profit. This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analysis provided insights into how shifting towards more profitable shipping modes can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enhance overall shipping efficiency and margin contribution without sacrificing customer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6311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8200" y="0"/>
            <a:ext cx="10515600" cy="65811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 4 : Time-Based Sales and Profitability Analysis</a:t>
            </a: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Pivot 6 : 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Time-Base Profitability Trends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1225"/>
              </p:ext>
            </p:extLst>
          </p:nvPr>
        </p:nvGraphicFramePr>
        <p:xfrm>
          <a:off x="206823" y="1287881"/>
          <a:ext cx="5408367" cy="5394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476">
                  <a:extLst>
                    <a:ext uri="{9D8B030D-6E8A-4147-A177-3AD203B41FA5}">
                      <a16:colId xmlns:a16="http://schemas.microsoft.com/office/drawing/2014/main" val="2585245814"/>
                    </a:ext>
                  </a:extLst>
                </a:gridCol>
                <a:gridCol w="1187133">
                  <a:extLst>
                    <a:ext uri="{9D8B030D-6E8A-4147-A177-3AD203B41FA5}">
                      <a16:colId xmlns:a16="http://schemas.microsoft.com/office/drawing/2014/main" val="274116917"/>
                    </a:ext>
                  </a:extLst>
                </a:gridCol>
                <a:gridCol w="1097809">
                  <a:extLst>
                    <a:ext uri="{9D8B030D-6E8A-4147-A177-3AD203B41FA5}">
                      <a16:colId xmlns:a16="http://schemas.microsoft.com/office/drawing/2014/main" val="2001633753"/>
                    </a:ext>
                  </a:extLst>
                </a:gridCol>
                <a:gridCol w="1555949">
                  <a:extLst>
                    <a:ext uri="{9D8B030D-6E8A-4147-A177-3AD203B41FA5}">
                      <a16:colId xmlns:a16="http://schemas.microsoft.com/office/drawing/2014/main" val="177216213"/>
                    </a:ext>
                  </a:extLst>
                </a:gridCol>
              </a:tblGrid>
              <a:tr h="313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Order Month-Year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Total </a:t>
                      </a:r>
                      <a:r>
                        <a:rPr lang="en-US" sz="1000" u="none" strike="noStrike" dirty="0" smtClean="0">
                          <a:effectLst/>
                        </a:rPr>
                        <a:t>Sales</a:t>
                      </a:r>
                    </a:p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($)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Total </a:t>
                      </a:r>
                      <a:r>
                        <a:rPr lang="en-US" sz="1000" u="none" strike="noStrike" dirty="0" smtClean="0">
                          <a:effectLst/>
                        </a:rPr>
                        <a:t>Profit</a:t>
                      </a:r>
                    </a:p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($)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Avg</a:t>
                      </a:r>
                      <a:r>
                        <a:rPr lang="en-US" sz="1000" u="none" strike="noStrike" dirty="0">
                          <a:effectLst/>
                        </a:rPr>
                        <a:t> Profit Margin </a:t>
                      </a: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(%)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4059896715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Apr-2014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$24,710.02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$4,601.07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23.17%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010127775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Apr-2015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$38,056.97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$6,132.88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12.25%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125508438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Apr-2016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$45,192.28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$7,423.28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12.77%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760292084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Apr-2017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$39,072.00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($5,890.04)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0.28%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501864594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Aug-2014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$37,854.55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$2,081.27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13.80%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67954930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Aug-2015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$50,094.53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$10,112.28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11.46%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110373551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Aug-2016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$46,339.99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$859.45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7.68%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264146290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Aug-2017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$75,675.30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$11,767.35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14.28%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052986531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Dec-2014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$65,426.31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$7,975.78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6.52%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712263272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Dec-2015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$53,415.66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$5,614.71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17.94%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959764111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Dec-2016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$72,954.16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$11,313.17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13.20%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93204751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Dec-2017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$56,969.20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$7,413.63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14.68%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39751440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Feb-2014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$12,743.11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$2,654.56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9.46%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940711051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Feb-2015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$20,728.35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$2,171.40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8.09%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857191376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Feb-2016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$49,238.41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$14,683.72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15.64%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328182180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Feb-2017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$50,011.49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$4,243.97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5.52%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155287683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Jan-2014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$28,953.71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$4,549.45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15.86%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265804291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Jan-2015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$29,347.39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$1,237.06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15.92%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581555995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Jan-2016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$38,048.18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$8,501.17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22.05%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785703780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Jan-2017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$64,734.31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$10,879.42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14.85%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799902301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Jul-2014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$35,341.25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($1,783.54)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-0.60%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984137596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Jul-2015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$28,730.38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$671.80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9.59%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907373775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Jul-2016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$42,773.40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$6,122.45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16.46%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363312437"/>
                  </a:ext>
                </a:extLst>
              </a:tr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Jul-2017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$54,382.09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$4,997.94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15.78%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26073966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39112"/>
              </p:ext>
            </p:extLst>
          </p:nvPr>
        </p:nvGraphicFramePr>
        <p:xfrm>
          <a:off x="6310649" y="1532579"/>
          <a:ext cx="5370490" cy="51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6498">
                  <a:extLst>
                    <a:ext uri="{9D8B030D-6E8A-4147-A177-3AD203B41FA5}">
                      <a16:colId xmlns:a16="http://schemas.microsoft.com/office/drawing/2014/main" val="1694599043"/>
                    </a:ext>
                  </a:extLst>
                </a:gridCol>
                <a:gridCol w="1178819">
                  <a:extLst>
                    <a:ext uri="{9D8B030D-6E8A-4147-A177-3AD203B41FA5}">
                      <a16:colId xmlns:a16="http://schemas.microsoft.com/office/drawing/2014/main" val="2627673279"/>
                    </a:ext>
                  </a:extLst>
                </a:gridCol>
                <a:gridCol w="1090120">
                  <a:extLst>
                    <a:ext uri="{9D8B030D-6E8A-4147-A177-3AD203B41FA5}">
                      <a16:colId xmlns:a16="http://schemas.microsoft.com/office/drawing/2014/main" val="1110592270"/>
                    </a:ext>
                  </a:extLst>
                </a:gridCol>
                <a:gridCol w="1545053">
                  <a:extLst>
                    <a:ext uri="{9D8B030D-6E8A-4147-A177-3AD203B41FA5}">
                      <a16:colId xmlns:a16="http://schemas.microsoft.com/office/drawing/2014/main" val="1842725040"/>
                    </a:ext>
                  </a:extLst>
                </a:gridCol>
              </a:tblGrid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Jun-2014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$29,287.03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$4,499.74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5.93%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391210012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Jun-2015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$28,862.20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$4,788.45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10.83%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105575960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Jun-2016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$38,991.94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$4,480.34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12.00%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949698224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Jun-2017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$47,742.33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$7,396.38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9.52%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299294735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Mar-2014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$54,801.91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$92.70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10.53%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976081191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Mar-2015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$40,876.61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$9,165.68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19.09%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570613299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Mar-2016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$49,612.05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$1,950.35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6.10%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552002658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$74,774.08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$18,127.86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15.07%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099845772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May-2014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$29,639.83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$3,912.25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14.33%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407773735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May-2015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$30,933.71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$2,779.40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1.62%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848948703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May-2016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$64,964.32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$9,975.37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11.00%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150476275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May-2017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$40,882.45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$7,567.39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13.51%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687141846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Nov-2014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$64,817.62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$6,653.28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14.60%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609981788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Nov-2015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$50,732.31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$5,582.40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7.83%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664580418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Nov-2016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$66,837.59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$3,057.52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12.09%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30324430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Nov-2017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$89,306.24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$11,141.88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10.54%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726235553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Oct-2014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$34,561.95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$4,075.15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12.71%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480907498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Oct-2015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$32,025.08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$3,433.24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10.83%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942347474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Oct-2016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$52,268.15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$8,256.47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18.12%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421318230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Oct-2017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$65,501.16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$6,572.07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9.77%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624683632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Sep-2014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$66,110.22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$10,232.26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16.15%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210711437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Sep-2015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$66,729.33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$9,929.30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14.65%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87466894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Sep-2016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$41,985.14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$5,171.90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12.37%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4220982993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Sep-2017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$74,164.61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$9,221.42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12.77%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3827259761"/>
                  </a:ext>
                </a:extLst>
              </a:tr>
              <a:tr h="204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$2,297,200.86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$286,397.02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12.03%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132812765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48895"/>
              </p:ext>
            </p:extLst>
          </p:nvPr>
        </p:nvGraphicFramePr>
        <p:xfrm>
          <a:off x="6298843" y="1220317"/>
          <a:ext cx="5408367" cy="313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476">
                  <a:extLst>
                    <a:ext uri="{9D8B030D-6E8A-4147-A177-3AD203B41FA5}">
                      <a16:colId xmlns:a16="http://schemas.microsoft.com/office/drawing/2014/main" val="2884884975"/>
                    </a:ext>
                  </a:extLst>
                </a:gridCol>
                <a:gridCol w="1187133">
                  <a:extLst>
                    <a:ext uri="{9D8B030D-6E8A-4147-A177-3AD203B41FA5}">
                      <a16:colId xmlns:a16="http://schemas.microsoft.com/office/drawing/2014/main" val="1966185969"/>
                    </a:ext>
                  </a:extLst>
                </a:gridCol>
                <a:gridCol w="1097809">
                  <a:extLst>
                    <a:ext uri="{9D8B030D-6E8A-4147-A177-3AD203B41FA5}">
                      <a16:colId xmlns:a16="http://schemas.microsoft.com/office/drawing/2014/main" val="386869267"/>
                    </a:ext>
                  </a:extLst>
                </a:gridCol>
                <a:gridCol w="1555949">
                  <a:extLst>
                    <a:ext uri="{9D8B030D-6E8A-4147-A177-3AD203B41FA5}">
                      <a16:colId xmlns:a16="http://schemas.microsoft.com/office/drawing/2014/main" val="1962049479"/>
                    </a:ext>
                  </a:extLst>
                </a:gridCol>
              </a:tblGrid>
              <a:tr h="2117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Order Month-Year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Total </a:t>
                      </a:r>
                      <a:r>
                        <a:rPr lang="en-US" sz="1000" u="none" strike="noStrike" dirty="0" smtClean="0">
                          <a:effectLst/>
                        </a:rPr>
                        <a:t>Sales</a:t>
                      </a:r>
                    </a:p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($)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Total </a:t>
                      </a:r>
                      <a:r>
                        <a:rPr lang="en-US" sz="1000" u="none" strike="noStrike" dirty="0" smtClean="0">
                          <a:effectLst/>
                        </a:rPr>
                        <a:t>Profit</a:t>
                      </a:r>
                    </a:p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($)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Avg</a:t>
                      </a:r>
                      <a:r>
                        <a:rPr lang="en-US" sz="1000" u="none" strike="noStrike" dirty="0">
                          <a:effectLst/>
                        </a:rPr>
                        <a:t> Profit Margin </a:t>
                      </a: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(%)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/>
                </a:tc>
                <a:extLst>
                  <a:ext uri="{0D108BD9-81ED-4DB2-BD59-A6C34878D82A}">
                    <a16:rowId xmlns:a16="http://schemas.microsoft.com/office/drawing/2014/main" val="4272262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5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595876"/>
              </p:ext>
            </p:extLst>
          </p:nvPr>
        </p:nvGraphicFramePr>
        <p:xfrm>
          <a:off x="1528762" y="571500"/>
          <a:ext cx="9134475" cy="571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4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8200" y="334852"/>
            <a:ext cx="10515600" cy="62462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Objective :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Analyze monthly sales and profit trends to identify performance patterns and gaps.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Key Issues Identified :</a:t>
            </a: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Sales are fairly consistent, but monthly profits show volatility, with multiple months underperforming.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Lack of targeted strategies for historically low-performing months.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Recommendations : 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Launch seasonal campaigns and promotions in underperforming months.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Optimize product and shipping combinations during peak and dip periods.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Quantifiable Measures  :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Increase profit in low months ( e.g., January, February ) by 8-10%.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Maintain a rolling average profit margin of &gt;10% monthly.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0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8200" y="334852"/>
            <a:ext cx="10515600" cy="62462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Expected Business Impact :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Smoothed monthly profitability trend.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More predictable revenue and profit cycles to support forecasting.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Summary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monthly </a:t>
            </a:r>
            <a:r>
              <a:rPr lang="en-US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trendline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analysis showed erratic fluctuations in both sales and profit, with low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R^2 values indicating inconsistent growth. These findings highlight the need for stronger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forecasting, demand planning, and sales optimization strategies to ensure long-term stability.</a:t>
            </a:r>
          </a:p>
        </p:txBody>
      </p:sp>
    </p:spTree>
    <p:extLst>
      <p:ext uri="{BB962C8B-B14F-4D97-AF65-F5344CB8AC3E}">
        <p14:creationId xmlns:p14="http://schemas.microsoft.com/office/powerpoint/2010/main" val="297533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4" y="146184"/>
            <a:ext cx="10515600" cy="84548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Assumptions &amp; Limitations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4220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Assumptions :</a:t>
            </a:r>
          </a:p>
          <a:p>
            <a:pPr marL="0" indent="0">
              <a:buNone/>
            </a:pP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dataset is assumed to be clean, complete, and accurately reflective of business operations during the recorded period.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Discount levels, shipping modes, and delivery timelines are treated as consistent and comparable across all regions and categories.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Customer behavior and market dynamics are assumed to remain stable during the analysis period.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calculated fields, ( e.g., profit margin, shipping time ) are assumed to represent the intended business metrics.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Limitations :</a:t>
            </a:r>
          </a:p>
          <a:p>
            <a:pPr marL="0" indent="0">
              <a:buNone/>
            </a:pP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analysis is confined to internal transactional data; external factors such as market trends, seasonality, or competitor influence were not considered.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4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8200" y="334852"/>
            <a:ext cx="10515600" cy="62462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4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Lack of customer demographic , marketing expenditure, and operational cost data limits deeper segmentation and cost-efficiency evaluations.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Certain assumptions, such as shipping delays being solely derived from order and ship dates, may oversimplify real-world logistics variability.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Findings and recommendations are based on historical performance and may require revaluation under different business conditions.</a:t>
            </a:r>
          </a:p>
        </p:txBody>
      </p:sp>
    </p:spTree>
    <p:extLst>
      <p:ext uri="{BB962C8B-B14F-4D97-AF65-F5344CB8AC3E}">
        <p14:creationId xmlns:p14="http://schemas.microsoft.com/office/powerpoint/2010/main" val="384769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2" y="1"/>
            <a:ext cx="10515600" cy="74697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Conclusion &amp; Way Forward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797"/>
            <a:ext cx="10515600" cy="51000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project demonstrates a structured approach to extracting actionable business insights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using Excel as a business analysis tool.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Through focused domain-level recommendations, the analysis identifies key areas for profit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optimization, and targeted regional strategies.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Central region, due to its scale and underperformance in profit margins, was prioritized for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 deep dive-leading to actionable simulations and corrective recommendations.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Thank you for your time.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6" y="0"/>
            <a:ext cx="10515600" cy="101291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Executive Summary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09"/>
            <a:ext cx="10515600" cy="5563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Objective 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analyze Superstore’s sales, profit, discounting, and shipping data using Excel to identify key performance issues and provide data-driven, quantifiable business recommendations to enhance profitability and operational efficiency.</a:t>
            </a:r>
          </a:p>
          <a:p>
            <a:pPr marL="0" indent="0">
              <a:buNone/>
            </a:pP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Dataset : </a:t>
            </a:r>
          </a:p>
          <a:p>
            <a:pPr marL="0" indent="0">
              <a:buNone/>
            </a:pP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U.S. Superstore sales dataset consisting of 9,994 records from 2014 to 2017.   </a:t>
            </a:r>
          </a:p>
          <a:p>
            <a:pPr marL="0" indent="0">
              <a:buNone/>
            </a:pPr>
            <a:endParaRPr lang="en-US" sz="900" dirty="0"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Skills Demonstrated :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cleaning, Preparation &amp; Transformation</a:t>
            </a:r>
          </a:p>
          <a:p>
            <a:pPr>
              <a:lnSpc>
                <a:spcPct val="120000"/>
              </a:lnSpc>
            </a:pP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Advanced Excel Pivot Tables and Visualizations</a:t>
            </a:r>
          </a:p>
          <a:p>
            <a:pPr>
              <a:lnSpc>
                <a:spcPct val="120000"/>
              </a:lnSpc>
            </a:pP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Multidimensional Trend and Profitability Analysis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Forecasting with </a:t>
            </a:r>
            <a:r>
              <a:rPr lang="en-US" sz="22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Trendlines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(R^2 interpretation)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Actionable Business Insights and Dashboard Reporting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4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120427"/>
            <a:ext cx="10515600" cy="81973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 Business Questions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0927" y="1133341"/>
            <a:ext cx="10515600" cy="53140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800" dirty="0" smtClean="0"/>
          </a:p>
          <a:p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Which product categories are generating the highest sales but lowest profits, and why?</a:t>
            </a:r>
          </a:p>
          <a:p>
            <a:pPr marL="0" indent="0">
              <a:buNone/>
            </a:pP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  Identifies profitability gaps across product categories.</a:t>
            </a:r>
          </a:p>
          <a:p>
            <a:pPr marL="0" indent="0"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do discounts impact profitability across different sub-categories?</a:t>
            </a:r>
          </a:p>
          <a:p>
            <a:pPr marL="0" indent="0">
              <a:buNone/>
            </a:pP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  Reveals whether discounts are improving sales or harming margins. </a:t>
            </a:r>
          </a:p>
          <a:p>
            <a:pPr marL="0" indent="0"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do different sub-categories compare in terms of average profit vs average discount?</a:t>
            </a:r>
          </a:p>
          <a:p>
            <a:pPr marL="0" indent="0">
              <a:buNone/>
            </a:pP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  Assess discount sensitivity across product lines.</a:t>
            </a:r>
          </a:p>
          <a:p>
            <a:pPr marL="0" indent="0"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Which regions are underperforming in terms of profit despite strong sales? </a:t>
            </a:r>
          </a:p>
          <a:p>
            <a:pPr marL="0" indent="0">
              <a:buNone/>
            </a:pP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  Highlights geographical imbalances in performance.</a:t>
            </a:r>
          </a:p>
          <a:p>
            <a:pPr marL="0" indent="0"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is shipping mode affecting overall profit and delivery time?</a:t>
            </a:r>
          </a:p>
          <a:p>
            <a:pPr marL="0" indent="0">
              <a:buNone/>
            </a:pP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  Assess the impact of logistics choices on cost efficiency.</a:t>
            </a:r>
          </a:p>
          <a:p>
            <a:pPr marL="0" indent="0">
              <a:buNone/>
            </a:pPr>
            <a:endParaRPr lang="en-US" sz="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monthly trends can we observe in sales and profit over time? </a:t>
            </a:r>
          </a:p>
          <a:p>
            <a:pPr marL="0" indent="0">
              <a:buNone/>
            </a:pP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  Helps in planning inventory and budgeting based on seasonality.</a:t>
            </a:r>
            <a:endParaRPr lang="en-US" sz="2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6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Overview and Preparation Summary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7" y="1249250"/>
            <a:ext cx="11101589" cy="6516710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Original Dataset Summary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Source : </a:t>
            </a:r>
            <a:r>
              <a:rPr lang="en-US" sz="22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Kaggle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- Superstore Sales Dataset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Time Period :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January 2104-December 2017                                             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Total Records :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9,994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Original Columns : 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21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00" dirty="0">
              <a:latin typeface="+mj-lt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Data Fields Summary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Order Information 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Row ID, Order ID, Order Date, Ship Date, Order Month-Year (Added), Shipping Time (Added),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Ship Mode</a:t>
            </a:r>
            <a:endParaRPr lang="en-US" sz="22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endParaRPr lang="en-US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709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5" y="412124"/>
            <a:ext cx="11947301" cy="6639059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Customer Information : </a:t>
            </a:r>
          </a:p>
          <a:p>
            <a:pPr marL="0" indent="0">
              <a:buNone/>
            </a:pP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Customer ID, Customer Name, Segment</a:t>
            </a:r>
          </a:p>
          <a:p>
            <a:pPr marL="0" indent="0">
              <a:buNone/>
            </a:pPr>
            <a:endParaRPr lang="en-US" sz="9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Location Information : </a:t>
            </a:r>
          </a:p>
          <a:p>
            <a:pPr marL="0" indent="0">
              <a:buNone/>
            </a:pP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Country, City, State, Postal Code, Region</a:t>
            </a:r>
          </a:p>
          <a:p>
            <a:pPr marL="0" indent="0">
              <a:buNone/>
            </a:pPr>
            <a:endParaRPr lang="en-US" sz="9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Product Information : </a:t>
            </a:r>
          </a:p>
          <a:p>
            <a:pPr marL="0" indent="0">
              <a:buNone/>
            </a:pP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Product ID, Category, Sub-Category, Product Name</a:t>
            </a:r>
          </a:p>
          <a:p>
            <a:pPr marL="0" indent="0">
              <a:buNone/>
            </a:pPr>
            <a:endParaRPr lang="en-US" sz="9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Sales performance Metrics : </a:t>
            </a:r>
          </a:p>
          <a:p>
            <a:pPr marL="0" indent="0">
              <a:buNone/>
            </a:pP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Sales, Quantity, Discount, Profit, Profit Margin (Added)</a:t>
            </a:r>
          </a:p>
          <a:p>
            <a:pPr marL="0" indent="0">
              <a:buNone/>
            </a:pPr>
            <a:endParaRPr lang="en-US" sz="9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Cleaning and Preparation</a:t>
            </a:r>
          </a:p>
          <a:p>
            <a:pPr marL="0" indent="0">
              <a:buNone/>
            </a:pPr>
            <a:endParaRPr lang="en-US" sz="9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  <a:r>
              <a:rPr lang="en-US" sz="22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Hidden Columns :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</a:p>
          <a:p>
            <a:pPr marL="0" indent="0">
              <a:buNone/>
            </a:pP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Row Data, Order ID, Customer ID, Customer Name, Segment, Country, City, State, Postal Code, </a:t>
            </a:r>
          </a:p>
          <a:p>
            <a:pPr marL="0" indent="0">
              <a:buNone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Product ID, Product Name.</a:t>
            </a:r>
          </a:p>
          <a:p>
            <a:pPr marL="0" indent="0">
              <a:buNone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( Columns not relevant for analysis were hidden to avoid clutter )</a:t>
            </a:r>
          </a:p>
          <a:p>
            <a:pPr marL="0" indent="0">
              <a:buNone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</a:t>
            </a:r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40" y="669701"/>
            <a:ext cx="11140225" cy="671633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Data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Enrichment </a:t>
            </a:r>
            <a:endParaRPr lang="en-US" sz="24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800" b="1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Dataset Converted into Excel Table </a:t>
            </a:r>
            <a:endParaRPr lang="en-US" sz="800" b="1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</a:t>
            </a:r>
            <a:r>
              <a:rPr lang="en-US" sz="20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Purpose: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enable structured referencing, easier formatting, and dynamic range handling</a:t>
            </a:r>
          </a:p>
          <a:p>
            <a:pPr marL="0" indent="0">
              <a:buNone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</a:t>
            </a:r>
            <a:r>
              <a:rPr lang="en-US" sz="20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Table Name: </a:t>
            </a:r>
            <a:r>
              <a:rPr lang="en-US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Superstore_Sales_Insights</a:t>
            </a: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8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Addition of Custom 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Columns 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en-US" sz="2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 </a:t>
            </a:r>
            <a:endParaRPr lang="en-US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Order Month-Year </a:t>
            </a:r>
          </a:p>
          <a:p>
            <a:pPr marL="0" indent="0">
              <a:buNone/>
            </a:pP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</a:t>
            </a:r>
            <a:r>
              <a:rPr lang="en-US" sz="20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Formula Used: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=TEXT([@[Order Date]],"mmm-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yyyy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</a:t>
            </a:r>
            <a:r>
              <a:rPr lang="en-US" sz="20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Purpose:</a:t>
            </a:r>
            <a:r>
              <a:rPr lang="en-US" sz="2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Convert daily dates into a Month-Year format</a:t>
            </a:r>
          </a:p>
          <a:p>
            <a:pPr marL="0" indent="0">
              <a:buNone/>
            </a:pP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</a:t>
            </a:r>
            <a:r>
              <a:rPr lang="en-US" sz="20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Used to: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Group orders by month for trend analysis</a:t>
            </a:r>
          </a:p>
          <a:p>
            <a:pPr marL="0" indent="0">
              <a:buNone/>
            </a:pP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 </a:t>
            </a:r>
            <a:r>
              <a:rPr lang="en-US" sz="20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Insight: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Identified monthly sales and profit trends, highlighting peak and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low-performance</a:t>
            </a:r>
          </a:p>
          <a:p>
            <a:pPr marL="0" indent="0">
              <a:buNone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periods.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20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2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7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463640"/>
            <a:ext cx="11526592" cy="6684135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endParaRPr lang="en-US" sz="20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Profit Margin </a:t>
            </a:r>
          </a:p>
          <a:p>
            <a:pPr marL="0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24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Calculated as</a:t>
            </a:r>
            <a:r>
              <a:rPr lang="en-US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=[@Profit]/[@Sales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( formatted as a percentage )</a:t>
            </a:r>
          </a:p>
          <a:p>
            <a:pPr marL="0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24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Purpose: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assess product-level profitability with better precision</a:t>
            </a:r>
          </a:p>
          <a:p>
            <a:pPr marL="0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24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Used to: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items with high sales but low profit efficiency</a:t>
            </a:r>
          </a:p>
          <a:p>
            <a:pPr marL="0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24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Insight: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Supported margin-focused pricing strategy</a:t>
            </a:r>
          </a:p>
          <a:p>
            <a:pPr marL="0" indent="0">
              <a:buNone/>
            </a:pPr>
            <a:endParaRPr lang="en-US" sz="9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Shipping </a:t>
            </a:r>
            <a:r>
              <a:rPr 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</a:p>
          <a:p>
            <a:pPr marL="0" indent="0">
              <a:buNone/>
            </a:pPr>
            <a:r>
              <a:rPr 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US" sz="24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Calculated </a:t>
            </a:r>
            <a:r>
              <a:rPr lang="en-US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as: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=[@[Ship Date]]-[@[Order Date]]</a:t>
            </a:r>
          </a:p>
          <a:p>
            <a:pPr marL="0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US" sz="24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Purpose</a:t>
            </a:r>
            <a:r>
              <a:rPr lang="en-US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Measured delivery speed to assess shipping performance and delivery efficiency</a:t>
            </a:r>
          </a:p>
          <a:p>
            <a:pPr marL="0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US" sz="24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Used </a:t>
            </a:r>
            <a:r>
              <a:rPr lang="en-US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to: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Enabled filtering of unreliable and inaccurate data</a:t>
            </a:r>
          </a:p>
          <a:p>
            <a:pPr marL="0" indent="0">
              <a:buNone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US" sz="24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Insight</a:t>
            </a:r>
            <a:r>
              <a:rPr lang="en-US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Identified patterns in shipping delays affecting customer satisfaction &amp;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profitability </a:t>
            </a:r>
          </a:p>
          <a:p>
            <a:pPr marL="0" indent="0">
              <a:buNone/>
            </a:pP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Created Named Ranges</a:t>
            </a:r>
          </a:p>
          <a:p>
            <a:pPr marL="0" indent="0">
              <a:buNone/>
            </a:pPr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sz="2400" b="1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Purpose: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simplify formula writing and improve clarity across sheets</a:t>
            </a:r>
          </a:p>
          <a:p>
            <a:pPr marL="0" indent="0">
              <a:buNone/>
            </a:pPr>
            <a:r>
              <a:rPr 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  <a:r>
              <a:rPr lang="en-US" sz="2400" b="1" i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Method: 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Used header-based named range creation after selecting the visible data</a:t>
            </a:r>
            <a:endParaRPr lang="en-US" sz="2400" b="1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</a:t>
            </a:r>
          </a:p>
          <a:p>
            <a:pPr marL="0" indent="0">
              <a:buNone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4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push/>
      </p:transition>
    </mc:Choice>
    <mc:Fallback xmlns="">
      <p:transition spd="slow" advClick="0" advTm="10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</TotalTime>
  <Words>4402</Words>
  <Application>Microsoft Office PowerPoint</Application>
  <PresentationFormat>Widescreen</PresentationFormat>
  <Paragraphs>1385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Golos Text</vt:lpstr>
      <vt:lpstr>Segoe UI</vt:lpstr>
      <vt:lpstr>Segoe UI Semibold</vt:lpstr>
      <vt:lpstr>Segoe UI Semilight</vt:lpstr>
      <vt:lpstr>Segoe UI Symbol</vt:lpstr>
      <vt:lpstr>Wingdings</vt:lpstr>
      <vt:lpstr>Office Theme</vt:lpstr>
      <vt:lpstr>Superstore  Sales &amp; Profitability Analysis  </vt:lpstr>
      <vt:lpstr>PowerPoint Presentation</vt:lpstr>
      <vt:lpstr>Agenda  ( A structured view of what the presentation covers )</vt:lpstr>
      <vt:lpstr>Executive Summary</vt:lpstr>
      <vt:lpstr>Key Business Questions</vt:lpstr>
      <vt:lpstr>Data Overview and Preparation Summary</vt:lpstr>
      <vt:lpstr>PowerPoint Presentation</vt:lpstr>
      <vt:lpstr>PowerPoint Presentation</vt:lpstr>
      <vt:lpstr>PowerPoint Presentation</vt:lpstr>
      <vt:lpstr>PowerPoint Presentation</vt:lpstr>
      <vt:lpstr>Workbook Sheet Structure</vt:lpstr>
      <vt:lpstr>PowerPoint Presentation</vt:lpstr>
      <vt:lpstr>PowerPoint Presentation</vt:lpstr>
      <vt:lpstr>Analysis Framework-Thematic Domains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 &amp; Limitations</vt:lpstr>
      <vt:lpstr>PowerPoint Presentation</vt:lpstr>
      <vt:lpstr>Conclusion &amp; Way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This-PC</dc:creator>
  <cp:lastModifiedBy>This-PC</cp:lastModifiedBy>
  <cp:revision>144</cp:revision>
  <dcterms:created xsi:type="dcterms:W3CDTF">2025-04-21T14:52:53Z</dcterms:created>
  <dcterms:modified xsi:type="dcterms:W3CDTF">2025-05-06T18:29:53Z</dcterms:modified>
</cp:coreProperties>
</file>