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3" r:id="rId4"/>
    <p:sldId id="266" r:id="rId5"/>
    <p:sldId id="258" r:id="rId6"/>
    <p:sldId id="259" r:id="rId7"/>
    <p:sldId id="260"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C7A6C-5D9F-4CE9-85A4-5C1610C7568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63357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27764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31669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1015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746573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EC7A6C-5D9F-4CE9-85A4-5C1610C75680}"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6346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EC7A6C-5D9F-4CE9-85A4-5C1610C75680}"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07735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C7A6C-5D9F-4CE9-85A4-5C1610C7568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758108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C7A6C-5D9F-4CE9-85A4-5C1610C7568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3637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C7A6C-5D9F-4CE9-85A4-5C1610C7568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353298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C7A6C-5D9F-4CE9-85A4-5C1610C7568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728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23123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EC7A6C-5D9F-4CE9-85A4-5C1610C75680}"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297600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C7A6C-5D9F-4CE9-85A4-5C1610C75680}"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14138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C7A6C-5D9F-4CE9-85A4-5C1610C75680}"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85895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340878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C7A6C-5D9F-4CE9-85A4-5C1610C7568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2F1D-8166-4193-A37F-ACB76EA41890}" type="slidenum">
              <a:rPr lang="en-IN" smtClean="0"/>
              <a:t>‹#›</a:t>
            </a:fld>
            <a:endParaRPr lang="en-IN"/>
          </a:p>
        </p:txBody>
      </p:sp>
    </p:spTree>
    <p:extLst>
      <p:ext uri="{BB962C8B-B14F-4D97-AF65-F5344CB8AC3E}">
        <p14:creationId xmlns:p14="http://schemas.microsoft.com/office/powerpoint/2010/main" val="59998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EC7A6C-5D9F-4CE9-85A4-5C1610C75680}" type="datetimeFigureOut">
              <a:rPr lang="en-IN" smtClean="0"/>
              <a:t>02-04-2023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882F1D-8166-4193-A37F-ACB76EA41890}" type="slidenum">
              <a:rPr lang="en-IN" smtClean="0"/>
              <a:t>‹#›</a:t>
            </a:fld>
            <a:endParaRPr lang="en-IN"/>
          </a:p>
        </p:txBody>
      </p:sp>
    </p:spTree>
    <p:extLst>
      <p:ext uri="{BB962C8B-B14F-4D97-AF65-F5344CB8AC3E}">
        <p14:creationId xmlns:p14="http://schemas.microsoft.com/office/powerpoint/2010/main" val="395874893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432E-A150-489B-9505-DE045E387869}"/>
              </a:ext>
            </a:extLst>
          </p:cNvPr>
          <p:cNvSpPr>
            <a:spLocks noGrp="1"/>
          </p:cNvSpPr>
          <p:nvPr>
            <p:ph type="ctrTitle"/>
          </p:nvPr>
        </p:nvSpPr>
        <p:spPr/>
        <p:txBody>
          <a:bodyPr/>
          <a:lstStyle/>
          <a:p>
            <a:r>
              <a:rPr lang="en-US" dirty="0"/>
              <a:t>AIM: ALL IN 1 MEDICOS</a:t>
            </a:r>
            <a:endParaRPr lang="en-IN" dirty="0"/>
          </a:p>
        </p:txBody>
      </p:sp>
      <p:sp>
        <p:nvSpPr>
          <p:cNvPr id="3" name="Subtitle 2">
            <a:extLst>
              <a:ext uri="{FF2B5EF4-FFF2-40B4-BE49-F238E27FC236}">
                <a16:creationId xmlns:a16="http://schemas.microsoft.com/office/drawing/2014/main" id="{365A620E-D494-4117-B5AA-990B505328FC}"/>
              </a:ext>
            </a:extLst>
          </p:cNvPr>
          <p:cNvSpPr>
            <a:spLocks noGrp="1"/>
          </p:cNvSpPr>
          <p:nvPr>
            <p:ph type="subTitle" idx="1"/>
          </p:nvPr>
        </p:nvSpPr>
        <p:spPr/>
        <p:txBody>
          <a:bodyPr/>
          <a:lstStyle/>
          <a:p>
            <a:r>
              <a:rPr lang="en-US" dirty="0"/>
              <a:t>By – Shatakshi Saxena</a:t>
            </a:r>
            <a:endParaRPr lang="en-IN" dirty="0"/>
          </a:p>
        </p:txBody>
      </p:sp>
    </p:spTree>
    <p:extLst>
      <p:ext uri="{BB962C8B-B14F-4D97-AF65-F5344CB8AC3E}">
        <p14:creationId xmlns:p14="http://schemas.microsoft.com/office/powerpoint/2010/main" val="125619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F81F-F899-4E7D-A285-B01E320A50D5}"/>
              </a:ext>
            </a:extLst>
          </p:cNvPr>
          <p:cNvSpPr>
            <a:spLocks noGrp="1"/>
          </p:cNvSpPr>
          <p:nvPr>
            <p:ph type="title"/>
          </p:nvPr>
        </p:nvSpPr>
        <p:spPr/>
        <p:txBody>
          <a:bodyPr/>
          <a:lstStyle/>
          <a:p>
            <a:r>
              <a:rPr lang="en-US" dirty="0"/>
              <a:t>Tech </a:t>
            </a:r>
            <a:r>
              <a:rPr lang="en-US" dirty="0" err="1"/>
              <a:t>stackS</a:t>
            </a:r>
            <a:endParaRPr lang="en-IN" dirty="0"/>
          </a:p>
        </p:txBody>
      </p:sp>
      <p:sp>
        <p:nvSpPr>
          <p:cNvPr id="3" name="Content Placeholder 2">
            <a:extLst>
              <a:ext uri="{FF2B5EF4-FFF2-40B4-BE49-F238E27FC236}">
                <a16:creationId xmlns:a16="http://schemas.microsoft.com/office/drawing/2014/main" id="{E184F393-90B9-47D9-8162-BF274F2F90EE}"/>
              </a:ext>
            </a:extLst>
          </p:cNvPr>
          <p:cNvSpPr>
            <a:spLocks noGrp="1"/>
          </p:cNvSpPr>
          <p:nvPr>
            <p:ph idx="1"/>
          </p:nvPr>
        </p:nvSpPr>
        <p:spPr>
          <a:xfrm>
            <a:off x="913795" y="2096064"/>
            <a:ext cx="10353762" cy="4152336"/>
          </a:xfrm>
        </p:spPr>
        <p:txBody>
          <a:bodyPr>
            <a:normAutofit fontScale="70000" lnSpcReduction="20000"/>
          </a:bodyPr>
          <a:lstStyle/>
          <a:p>
            <a:r>
              <a:rPr lang="en-US" sz="2400" b="1" dirty="0"/>
              <a:t>Node JS</a:t>
            </a:r>
            <a:r>
              <a:rPr lang="en-US" sz="2400" dirty="0"/>
              <a:t>: Would be used to create a backend for the entire application, providing the basic </a:t>
            </a:r>
            <a:r>
              <a:rPr lang="en-US" sz="2400" dirty="0" err="1"/>
              <a:t>apis</a:t>
            </a:r>
            <a:r>
              <a:rPr lang="en-US" sz="2400" dirty="0"/>
              <a:t>.</a:t>
            </a:r>
          </a:p>
          <a:p>
            <a:r>
              <a:rPr lang="en-US" sz="2400" b="1" dirty="0"/>
              <a:t>Azure Cloud Services</a:t>
            </a:r>
            <a:r>
              <a:rPr lang="en-US" sz="2400" dirty="0"/>
              <a:t>: Cloud service to be used to implement a central system for data collection. (To host our database and fleet management dashboard)</a:t>
            </a:r>
          </a:p>
          <a:p>
            <a:r>
              <a:rPr lang="en-US" sz="2400" b="1" dirty="0"/>
              <a:t>React-Native</a:t>
            </a:r>
            <a:r>
              <a:rPr lang="en-US" sz="2400" dirty="0"/>
              <a:t>: To create the mobile application for data collection and data transfer to the cloud.</a:t>
            </a:r>
          </a:p>
          <a:p>
            <a:r>
              <a:rPr lang="en-US" sz="2400" b="1" dirty="0"/>
              <a:t>Mongo DB</a:t>
            </a:r>
            <a:r>
              <a:rPr lang="en-US" sz="2400" dirty="0"/>
              <a:t>: To create a database to store vehicle information.</a:t>
            </a:r>
          </a:p>
          <a:p>
            <a:r>
              <a:rPr lang="en-US" sz="2400" b="1" dirty="0"/>
              <a:t>Basic web Development tools (HTML, CSS, JS) </a:t>
            </a:r>
            <a:r>
              <a:rPr lang="en-US" sz="2400" dirty="0"/>
              <a:t>: to be used to develop the Fleet management and analysis dashboard.</a:t>
            </a:r>
          </a:p>
          <a:p>
            <a:r>
              <a:rPr lang="en-US" sz="2400" b="1" dirty="0"/>
              <a:t>Figma</a:t>
            </a:r>
            <a:r>
              <a:rPr lang="en-US" sz="2400" dirty="0"/>
              <a:t>: To design the UI/UX for the mobile application and the Fleet Management Dashboard.</a:t>
            </a:r>
          </a:p>
          <a:p>
            <a:r>
              <a:rPr lang="en-US" sz="2400" b="1" dirty="0"/>
              <a:t>Electron JS: </a:t>
            </a:r>
            <a:r>
              <a:rPr lang="en-US" sz="2400" dirty="0"/>
              <a:t>Used to make the GUI to transfer data from machine to app.</a:t>
            </a:r>
          </a:p>
          <a:p>
            <a:r>
              <a:rPr lang="en-US" sz="2400" b="1" dirty="0"/>
              <a:t>AI/ML Modules</a:t>
            </a:r>
          </a:p>
          <a:p>
            <a:endParaRPr lang="en-IN" dirty="0"/>
          </a:p>
        </p:txBody>
      </p:sp>
    </p:spTree>
    <p:extLst>
      <p:ext uri="{BB962C8B-B14F-4D97-AF65-F5344CB8AC3E}">
        <p14:creationId xmlns:p14="http://schemas.microsoft.com/office/powerpoint/2010/main" val="152194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32EB-2F99-45FB-B73C-8A3B86C2F85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9025132-8CAD-405F-AC01-ED8FFA00288E}"/>
              </a:ext>
            </a:extLst>
          </p:cNvPr>
          <p:cNvSpPr>
            <a:spLocks noGrp="1"/>
          </p:cNvSpPr>
          <p:nvPr>
            <p:ph idx="1"/>
          </p:nvPr>
        </p:nvSpPr>
        <p:spPr>
          <a:xfrm>
            <a:off x="913794" y="2312881"/>
            <a:ext cx="10166581" cy="3695136"/>
          </a:xfrm>
        </p:spPr>
        <p:txBody>
          <a:bodyPr>
            <a:normAutofit/>
          </a:bodyPr>
          <a:lstStyle/>
          <a:p>
            <a:pPr algn="just"/>
            <a:r>
              <a:rPr lang="en-US" b="1" dirty="0">
                <a:effectLst/>
                <a:ea typeface="Calibri" panose="020F0502020204030204" pitchFamily="34" charset="0"/>
                <a:cs typeface="Times New Roman" panose="02020603050405020304" pitchFamily="18" charset="0"/>
              </a:rPr>
              <a:t>Health is a major issue today, due to the monotonous lifestyle of people and lack of proper nutrition and exercise. Physical, mental as well as emotional health are suffering. Health care helps prevent diseases and improves the quality of life. Hence I have devised a solution to promote healthcare and make our community healthy, thus wealthy. A website is to be designed integrated with various AI modules making the web application a complete Medical AI suite.</a:t>
            </a:r>
          </a:p>
          <a:p>
            <a:endParaRPr lang="en-IN" sz="2400" dirty="0"/>
          </a:p>
        </p:txBody>
      </p:sp>
    </p:spTree>
    <p:extLst>
      <p:ext uri="{BB962C8B-B14F-4D97-AF65-F5344CB8AC3E}">
        <p14:creationId xmlns:p14="http://schemas.microsoft.com/office/powerpoint/2010/main" val="341406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0D6D-7540-4D7D-B655-D3E36DBE9616}"/>
              </a:ext>
            </a:extLst>
          </p:cNvPr>
          <p:cNvSpPr>
            <a:spLocks noGrp="1"/>
          </p:cNvSpPr>
          <p:nvPr>
            <p:ph type="title"/>
          </p:nvPr>
        </p:nvSpPr>
        <p:spPr/>
        <p:txBody>
          <a:bodyPr/>
          <a:lstStyle/>
          <a:p>
            <a:r>
              <a:rPr lang="en-US" dirty="0"/>
              <a:t>Features of the solution</a:t>
            </a:r>
            <a:endParaRPr lang="en-IN" dirty="0"/>
          </a:p>
        </p:txBody>
      </p:sp>
      <p:sp>
        <p:nvSpPr>
          <p:cNvPr id="3" name="Content Placeholder 2">
            <a:extLst>
              <a:ext uri="{FF2B5EF4-FFF2-40B4-BE49-F238E27FC236}">
                <a16:creationId xmlns:a16="http://schemas.microsoft.com/office/drawing/2014/main" id="{B0299826-F78A-4BF9-B0B0-EC58E0FC5877}"/>
              </a:ext>
            </a:extLst>
          </p:cNvPr>
          <p:cNvSpPr>
            <a:spLocks noGrp="1"/>
          </p:cNvSpPr>
          <p:nvPr>
            <p:ph idx="1"/>
          </p:nvPr>
        </p:nvSpPr>
        <p:spPr>
          <a:xfrm>
            <a:off x="770965" y="1853906"/>
            <a:ext cx="10582835" cy="4351338"/>
          </a:xfrm>
        </p:spPr>
        <p:txBody>
          <a:bodyPr>
            <a:normAutofit fontScale="32500" lnSpcReduction="20000"/>
          </a:bodyPr>
          <a:lstStyle/>
          <a:p>
            <a:pPr algn="just">
              <a:spcBef>
                <a:spcPts val="0"/>
              </a:spcBef>
            </a:pPr>
            <a:r>
              <a:rPr lang="en-IN" sz="4900" b="1" u="sng" dirty="0">
                <a:effectLst/>
                <a:latin typeface="Times New Roman" panose="02020603050405020304" pitchFamily="18" charset="0"/>
                <a:ea typeface="Calibri" panose="020F0502020204030204" pitchFamily="34" charset="0"/>
                <a:cs typeface="Times New Roman" panose="02020603050405020304" pitchFamily="18" charset="0"/>
              </a:rPr>
              <a:t>A- From patient’s point of view-</a:t>
            </a:r>
          </a:p>
          <a:p>
            <a:pPr algn="just">
              <a:spcBef>
                <a:spcPts val="0"/>
              </a:spcBef>
            </a:pP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1. Smart Healthcare History Wallet</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2. Smart Tracker [Disease or Emotions]</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3. Smart Detector [Detects the issues of the patient and automatically calls hospital]</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4. Screening Mental Health Issues</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5. Smart Search System [Search Diseases &amp; get results]</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6. Smart Awareness System [Regular Check-up, Reminder]</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7. Smart </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application that can calculate SpO2, BP, Stress or any other possible body vitals.</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8. Smart Doctor Consultation with video conferencing feature</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9. Smart Ambulance Tracker just like ola/uber.</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10. A portal about health schemes </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11. Smart Chatbot [Book appointments, or anything]</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12. Smart Diet Follower</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Font typeface="Arial" panose="020B0604020202020204" pitchFamily="34" charset="0"/>
              <a:buChar char="•"/>
              <a:tabLst>
                <a:tab pos="457200" algn="l"/>
              </a:tabLst>
            </a:pPr>
            <a:r>
              <a:rPr lang="en-IN" sz="4900" dirty="0">
                <a:effectLst/>
                <a:latin typeface="Times New Roman" panose="02020603050405020304" pitchFamily="18" charset="0"/>
                <a:ea typeface="Calibri" panose="020F0502020204030204" pitchFamily="34" charset="0"/>
                <a:cs typeface="Times New Roman" panose="02020603050405020304" pitchFamily="18" charset="0"/>
              </a:rPr>
              <a:t>13. Medicine Reminder</a:t>
            </a:r>
            <a:endParaRPr lang="en-US" sz="4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944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CC3A-41EE-E974-B8DC-FADD8D61E6E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1A507031-132E-9976-27DE-4490F16FB7E7}"/>
              </a:ext>
            </a:extLst>
          </p:cNvPr>
          <p:cNvSpPr>
            <a:spLocks noGrp="1"/>
          </p:cNvSpPr>
          <p:nvPr>
            <p:ph idx="1"/>
          </p:nvPr>
        </p:nvSpPr>
        <p:spPr>
          <a:xfrm>
            <a:off x="913794" y="1935921"/>
            <a:ext cx="10353762" cy="4430243"/>
          </a:xfrm>
        </p:spPr>
        <p:txBody>
          <a:bodyPr>
            <a:noAutofit/>
          </a:bodyPr>
          <a:lstStyle/>
          <a:p>
            <a:pPr algn="just">
              <a:lnSpc>
                <a:spcPct val="107000"/>
              </a:lnSpc>
              <a:spcAft>
                <a:spcPts val="800"/>
              </a:spcAf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B- From doctor and medical staff’s point of view-</a:t>
            </a:r>
            <a:endParaRPr lang="en-US" sz="1600" u="sng"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It’s a future goal in which I am planning to include-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Gain real-time access to a patient’s vital signs from anywhere in the world. The solution should allow doctors to gauge a patient’s condition to determine whether hospitalization is necessary. The solution can also provide general medical assistance and will be especially useful in cases of emergencies.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lot of data, records, and reports are handled by hospitals and other big medical facilities; these include transactional records, patients' medical records, consultation records, etc. It is possible to create a Safe Data Management Solution For Hospitals and Patients that maintains a record of everything without being impacted by a change in physicians, various health issues, or anything else. With a single login, patients and physicians can view all of the records.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Electronic health records (EHR) systems that allow for seamless sharing of patient information across different healthcare providers, reducing the risk of medical errors and improving patient outcomes. They may also work on developing mobile health apps and wearable devices that enable patients to track their health and wellness, and provide real-time data to their healthcare providers.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90905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803F-CCB3-47D9-BC2E-29BFA5C66202}"/>
              </a:ext>
            </a:extLst>
          </p:cNvPr>
          <p:cNvSpPr>
            <a:spLocks noGrp="1"/>
          </p:cNvSpPr>
          <p:nvPr>
            <p:ph type="title"/>
          </p:nvPr>
        </p:nvSpPr>
        <p:spPr/>
        <p:txBody>
          <a:bodyPr/>
          <a:lstStyle/>
          <a:p>
            <a:r>
              <a:rPr lang="en-IN" dirty="0"/>
              <a:t>JUSTIFICATION OF CHOSEN CATEGORY</a:t>
            </a:r>
          </a:p>
        </p:txBody>
      </p:sp>
      <p:sp>
        <p:nvSpPr>
          <p:cNvPr id="3" name="Content Placeholder 2">
            <a:extLst>
              <a:ext uri="{FF2B5EF4-FFF2-40B4-BE49-F238E27FC236}">
                <a16:creationId xmlns:a16="http://schemas.microsoft.com/office/drawing/2014/main" id="{9370F511-2364-461D-8CDD-733EAF46CC2A}"/>
              </a:ext>
            </a:extLst>
          </p:cNvPr>
          <p:cNvSpPr>
            <a:spLocks noGrp="1"/>
          </p:cNvSpPr>
          <p:nvPr>
            <p:ph idx="1"/>
          </p:nvPr>
        </p:nvSpPr>
        <p:spPr>
          <a:xfrm>
            <a:off x="913795" y="2736993"/>
            <a:ext cx="6939287" cy="3695136"/>
          </a:xfrm>
        </p:spPr>
        <p:txBody>
          <a:bodyPr/>
          <a:lstStyle/>
          <a:p>
            <a:pPr marL="0" indent="0" algn="just">
              <a:buNone/>
            </a:pPr>
            <a:r>
              <a:rPr lang="en-IN" sz="1800" b="1" dirty="0">
                <a:effectLst/>
                <a:ea typeface="Calibri" panose="020F0502020204030204" pitchFamily="34" charset="0"/>
                <a:cs typeface="Times New Roman" panose="02020603050405020304" pitchFamily="18" charset="0"/>
              </a:rPr>
              <a:t>Artificial intelligence (AI) is increasingly being used in the healthcare industry to improve patient outcomes and streamline healthcare processes. AI can help healthcare providers diagnose diseases more accurately, personalize treatments, and improve patient outcomes.</a:t>
            </a:r>
            <a:endParaRPr lang="en-US" sz="1800" b="1" dirty="0">
              <a:effectLst/>
              <a:ea typeface="Calibri" panose="020F0502020204030204" pitchFamily="34" charset="0"/>
              <a:cs typeface="Times New Roman" panose="02020603050405020304" pitchFamily="18" charset="0"/>
            </a:endParaRPr>
          </a:p>
          <a:p>
            <a:endParaRPr lang="en-IN" dirty="0"/>
          </a:p>
        </p:txBody>
      </p:sp>
      <p:pic>
        <p:nvPicPr>
          <p:cNvPr id="3074" name="Picture 2">
            <a:extLst>
              <a:ext uri="{FF2B5EF4-FFF2-40B4-BE49-F238E27FC236}">
                <a16:creationId xmlns:a16="http://schemas.microsoft.com/office/drawing/2014/main" id="{86B9BB4B-009A-4526-959C-4328D9047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825" y="2243579"/>
            <a:ext cx="2915561" cy="300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0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CEDA-664A-4DE6-A9BE-9BC700EE58A2}"/>
              </a:ext>
            </a:extLst>
          </p:cNvPr>
          <p:cNvSpPr>
            <a:spLocks noGrp="1"/>
          </p:cNvSpPr>
          <p:nvPr>
            <p:ph type="title"/>
          </p:nvPr>
        </p:nvSpPr>
        <p:spPr/>
        <p:txBody>
          <a:bodyPr>
            <a:normAutofit/>
          </a:bodyPr>
          <a:lstStyle/>
          <a:p>
            <a:r>
              <a:rPr lang="en-US" dirty="0"/>
              <a:t>FEASIBILITY &amp; SCOPE OF THE PROJECT</a:t>
            </a:r>
            <a:endParaRPr lang="en-IN" dirty="0"/>
          </a:p>
        </p:txBody>
      </p:sp>
      <p:sp>
        <p:nvSpPr>
          <p:cNvPr id="5" name="TextBox 4">
            <a:extLst>
              <a:ext uri="{FF2B5EF4-FFF2-40B4-BE49-F238E27FC236}">
                <a16:creationId xmlns:a16="http://schemas.microsoft.com/office/drawing/2014/main" id="{F9007125-1517-4922-B940-7DE126CAC569}"/>
              </a:ext>
            </a:extLst>
          </p:cNvPr>
          <p:cNvSpPr txBox="1"/>
          <p:nvPr/>
        </p:nvSpPr>
        <p:spPr>
          <a:xfrm>
            <a:off x="3047215" y="3246690"/>
            <a:ext cx="6094428"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C264AB66-3D11-49EC-A651-ED9CA39713DE}"/>
              </a:ext>
            </a:extLst>
          </p:cNvPr>
          <p:cNvSpPr txBox="1"/>
          <p:nvPr/>
        </p:nvSpPr>
        <p:spPr>
          <a:xfrm>
            <a:off x="3480848" y="3272614"/>
            <a:ext cx="6094428" cy="369332"/>
          </a:xfrm>
          <a:prstGeom prst="rect">
            <a:avLst/>
          </a:prstGeom>
          <a:noFill/>
        </p:spPr>
        <p:txBody>
          <a:bodyPr wrap="square">
            <a:spAutoFit/>
          </a:bodyPr>
          <a:lstStyle/>
          <a:p>
            <a:endParaRPr lang="en-IN" dirty="0"/>
          </a:p>
        </p:txBody>
      </p:sp>
      <p:pic>
        <p:nvPicPr>
          <p:cNvPr id="2050" name="Picture 2">
            <a:extLst>
              <a:ext uri="{FF2B5EF4-FFF2-40B4-BE49-F238E27FC236}">
                <a16:creationId xmlns:a16="http://schemas.microsoft.com/office/drawing/2014/main" id="{9A9EA4E8-800C-4B33-BB57-4F5AA710C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54" y="2463771"/>
            <a:ext cx="4440984" cy="235634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44DDBE9A-96C4-C9F6-786E-9655EA9A7A64}"/>
              </a:ext>
            </a:extLst>
          </p:cNvPr>
          <p:cNvSpPr>
            <a:spLocks noGrp="1"/>
          </p:cNvSpPr>
          <p:nvPr>
            <p:ph idx="1"/>
          </p:nvPr>
        </p:nvSpPr>
        <p:spPr>
          <a:xfrm>
            <a:off x="5531222" y="2248464"/>
            <a:ext cx="5906663" cy="3695136"/>
          </a:xfrm>
        </p:spPr>
        <p:txBody>
          <a:bodyPr>
            <a:normAutofit fontScale="92500" lnSpcReduction="10000"/>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is highly feasible and relevant in today's world due to the ongoing COVID-19 pandemic and the increasing need for accessible and affordable healthcare services. The scope of healthcare projects can range from developing new medical technologies, improving healthcare infrastructure, increasing access to healthcare in underserved areas, to researching and developing new treatments and cures for various diseases. Additionally, there is a growing demand for telemedicine and other digital healthcare solutions that can provide remote healthcare services. Overall, healthcare projects have the potential to significantly improve health outcomes and quality of life for individuals and communities around the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177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CBC1-5EE3-4F24-94AE-44C4AB6D804C}"/>
              </a:ext>
            </a:extLst>
          </p:cNvPr>
          <p:cNvSpPr>
            <a:spLocks noGrp="1"/>
          </p:cNvSpPr>
          <p:nvPr>
            <p:ph type="title"/>
          </p:nvPr>
        </p:nvSpPr>
        <p:spPr>
          <a:xfrm>
            <a:off x="922760" y="609600"/>
            <a:ext cx="10353761" cy="1326321"/>
          </a:xfrm>
        </p:spPr>
        <p:txBody>
          <a:bodyPr>
            <a:normAutofit/>
          </a:bodyPr>
          <a:lstStyle/>
          <a:p>
            <a:r>
              <a:rPr lang="en-US" dirty="0"/>
              <a:t>TENTATIVE TIMELINE</a:t>
            </a:r>
            <a:endParaRPr lang="en-IN" dirty="0"/>
          </a:p>
        </p:txBody>
      </p:sp>
      <p:pic>
        <p:nvPicPr>
          <p:cNvPr id="8" name="Picture 7">
            <a:extLst>
              <a:ext uri="{FF2B5EF4-FFF2-40B4-BE49-F238E27FC236}">
                <a16:creationId xmlns:a16="http://schemas.microsoft.com/office/drawing/2014/main" id="{DDCCBF85-B5A0-299A-E224-F78F901EDE2A}"/>
              </a:ext>
            </a:extLst>
          </p:cNvPr>
          <p:cNvPicPr>
            <a:picLocks noChangeAspect="1"/>
          </p:cNvPicPr>
          <p:nvPr/>
        </p:nvPicPr>
        <p:blipFill>
          <a:blip r:embed="rId2"/>
          <a:stretch>
            <a:fillRect/>
          </a:stretch>
        </p:blipFill>
        <p:spPr>
          <a:xfrm>
            <a:off x="4275118" y="1935921"/>
            <a:ext cx="3909657" cy="4506486"/>
          </a:xfrm>
          <a:prstGeom prst="rect">
            <a:avLst/>
          </a:prstGeom>
        </p:spPr>
      </p:pic>
    </p:spTree>
    <p:extLst>
      <p:ext uri="{BB962C8B-B14F-4D97-AF65-F5344CB8AC3E}">
        <p14:creationId xmlns:p14="http://schemas.microsoft.com/office/powerpoint/2010/main" val="305190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4546-6E69-496A-84A0-439CDFEA3F77}"/>
              </a:ext>
            </a:extLst>
          </p:cNvPr>
          <p:cNvSpPr>
            <a:spLocks noGrp="1"/>
          </p:cNvSpPr>
          <p:nvPr>
            <p:ph type="title"/>
          </p:nvPr>
        </p:nvSpPr>
        <p:spPr>
          <a:xfrm>
            <a:off x="833113" y="170329"/>
            <a:ext cx="10353761" cy="1326321"/>
          </a:xfrm>
        </p:spPr>
        <p:txBody>
          <a:bodyPr>
            <a:normAutofit/>
          </a:bodyPr>
          <a:lstStyle/>
          <a:p>
            <a:r>
              <a:rPr lang="en-US" dirty="0"/>
              <a:t>BASIC PROTOTYPE</a:t>
            </a:r>
            <a:endParaRPr lang="en-IN" dirty="0"/>
          </a:p>
        </p:txBody>
      </p:sp>
      <p:pic>
        <p:nvPicPr>
          <p:cNvPr id="7" name="Picture 6">
            <a:extLst>
              <a:ext uri="{FF2B5EF4-FFF2-40B4-BE49-F238E27FC236}">
                <a16:creationId xmlns:a16="http://schemas.microsoft.com/office/drawing/2014/main" id="{DF6C9C26-05A7-67B8-E823-6368BAEC2FF2}"/>
              </a:ext>
            </a:extLst>
          </p:cNvPr>
          <p:cNvPicPr>
            <a:picLocks noChangeAspect="1"/>
          </p:cNvPicPr>
          <p:nvPr/>
        </p:nvPicPr>
        <p:blipFill>
          <a:blip r:embed="rId2"/>
          <a:stretch>
            <a:fillRect/>
          </a:stretch>
        </p:blipFill>
        <p:spPr>
          <a:xfrm>
            <a:off x="3236157" y="2003667"/>
            <a:ext cx="5889914" cy="2935505"/>
          </a:xfrm>
          <a:prstGeom prst="rect">
            <a:avLst/>
          </a:prstGeom>
        </p:spPr>
      </p:pic>
    </p:spTree>
    <p:extLst>
      <p:ext uri="{BB962C8B-B14F-4D97-AF65-F5344CB8AC3E}">
        <p14:creationId xmlns:p14="http://schemas.microsoft.com/office/powerpoint/2010/main" val="173850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91C7CE-3EF9-9CA6-9E07-0569BE5167DA}"/>
              </a:ext>
            </a:extLst>
          </p:cNvPr>
          <p:cNvPicPr>
            <a:picLocks noChangeAspect="1"/>
          </p:cNvPicPr>
          <p:nvPr/>
        </p:nvPicPr>
        <p:blipFill>
          <a:blip r:embed="rId2"/>
          <a:stretch>
            <a:fillRect/>
          </a:stretch>
        </p:blipFill>
        <p:spPr>
          <a:xfrm>
            <a:off x="3019647" y="2377457"/>
            <a:ext cx="4912525" cy="1982178"/>
          </a:xfrm>
          <a:prstGeom prst="rect">
            <a:avLst/>
          </a:prstGeom>
        </p:spPr>
      </p:pic>
      <p:pic>
        <p:nvPicPr>
          <p:cNvPr id="10" name="Picture 9">
            <a:extLst>
              <a:ext uri="{FF2B5EF4-FFF2-40B4-BE49-F238E27FC236}">
                <a16:creationId xmlns:a16="http://schemas.microsoft.com/office/drawing/2014/main" id="{54577DE5-E288-7B86-9F00-88DF7AE4F361}"/>
              </a:ext>
            </a:extLst>
          </p:cNvPr>
          <p:cNvPicPr>
            <a:picLocks noChangeAspect="1"/>
          </p:cNvPicPr>
          <p:nvPr/>
        </p:nvPicPr>
        <p:blipFill>
          <a:blip r:embed="rId3"/>
          <a:stretch>
            <a:fillRect/>
          </a:stretch>
        </p:blipFill>
        <p:spPr>
          <a:xfrm>
            <a:off x="3019647" y="4359635"/>
            <a:ext cx="4912525" cy="2106704"/>
          </a:xfrm>
          <a:prstGeom prst="rect">
            <a:avLst/>
          </a:prstGeom>
        </p:spPr>
      </p:pic>
      <p:pic>
        <p:nvPicPr>
          <p:cNvPr id="11" name="Picture 10">
            <a:extLst>
              <a:ext uri="{FF2B5EF4-FFF2-40B4-BE49-F238E27FC236}">
                <a16:creationId xmlns:a16="http://schemas.microsoft.com/office/drawing/2014/main" id="{C531E7E8-31D9-4CDD-0658-A3FFBCA41CB8}"/>
              </a:ext>
            </a:extLst>
          </p:cNvPr>
          <p:cNvPicPr>
            <a:picLocks noChangeAspect="1"/>
          </p:cNvPicPr>
          <p:nvPr/>
        </p:nvPicPr>
        <p:blipFill>
          <a:blip r:embed="rId4"/>
          <a:stretch>
            <a:fillRect/>
          </a:stretch>
        </p:blipFill>
        <p:spPr>
          <a:xfrm>
            <a:off x="3019647" y="138955"/>
            <a:ext cx="4912525" cy="2238502"/>
          </a:xfrm>
          <a:prstGeom prst="rect">
            <a:avLst/>
          </a:prstGeom>
        </p:spPr>
      </p:pic>
    </p:spTree>
    <p:extLst>
      <p:ext uri="{BB962C8B-B14F-4D97-AF65-F5344CB8AC3E}">
        <p14:creationId xmlns:p14="http://schemas.microsoft.com/office/powerpoint/2010/main" val="3132720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537</TotalTime>
  <Words>755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Times New Roman</vt:lpstr>
      <vt:lpstr>Damask</vt:lpstr>
      <vt:lpstr>AIM: ALL IN 1 MEDICOS</vt:lpstr>
      <vt:lpstr>Problem Statement</vt:lpstr>
      <vt:lpstr>Features of the solution</vt:lpstr>
      <vt:lpstr>…FEATURES</vt:lpstr>
      <vt:lpstr>JUSTIFICATION OF CHOSEN CATEGORY</vt:lpstr>
      <vt:lpstr>FEASIBILITY &amp; SCOPE OF THE PROJECT</vt:lpstr>
      <vt:lpstr>TENTATIVE TIMELINE</vt:lpstr>
      <vt:lpstr>BASIC PROTOTYPE</vt:lpstr>
      <vt:lpstr>PowerPoint Presentation</vt:lpstr>
      <vt:lpstr>Tech stackS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PROJECT</dc:title>
  <dc:creator>Harsiddak Bedi</dc:creator>
  <cp:lastModifiedBy>Shatakshi Saxena</cp:lastModifiedBy>
  <cp:revision>13</cp:revision>
  <dcterms:created xsi:type="dcterms:W3CDTF">2022-03-06T03:02:45Z</dcterms:created>
  <dcterms:modified xsi:type="dcterms:W3CDTF">2023-04-02T08:27:08Z</dcterms:modified>
</cp:coreProperties>
</file>