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Condensed"/>
      <p:regular r:id="rId19"/>
      <p:bold r:id="rId20"/>
      <p:italic r:id="rId21"/>
      <p:boldItalic r:id="rId22"/>
    </p:embeddedFon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0C1F1F-F143-4A97-A578-28909602C806}">
  <a:tblStyle styleId="{F90C1F1F-F143-4A97-A578-28909602C8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Condensed-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b9b616422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b9b616422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7887066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e78870661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b9b616422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6b9b616422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b9b616422_5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6b9b616422_5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98329a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6b98329ab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b9b616422_5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6b9b616422_5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9b616422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6b9b616422_5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b98329a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6b98329ab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b98329a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6b98329ab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b98329a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b98329abf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7887066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e78870661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8" name="Shape 128"/>
        <p:cNvGrpSpPr/>
        <p:nvPr/>
      </p:nvGrpSpPr>
      <p:grpSpPr>
        <a:xfrm>
          <a:off x="0" y="0"/>
          <a:ext cx="0" cy="0"/>
          <a:chOff x="0" y="0"/>
          <a:chExt cx="0" cy="0"/>
        </a:xfrm>
      </p:grpSpPr>
      <p:grpSp>
        <p:nvGrpSpPr>
          <p:cNvPr id="129" name="Google Shape;129;p25"/>
          <p:cNvGrpSpPr/>
          <p:nvPr/>
        </p:nvGrpSpPr>
        <p:grpSpPr>
          <a:xfrm rot="1060987">
            <a:off x="4185484" y="-774219"/>
            <a:ext cx="6123686" cy="7721848"/>
            <a:chOff x="0" y="-38100"/>
            <a:chExt cx="3225645" cy="4067476"/>
          </a:xfrm>
        </p:grpSpPr>
        <p:sp>
          <p:nvSpPr>
            <p:cNvPr id="130" name="Google Shape;130;p25"/>
            <p:cNvSpPr/>
            <p:nvPr/>
          </p:nvSpPr>
          <p:spPr>
            <a:xfrm>
              <a:off x="0" y="0"/>
              <a:ext cx="3225645" cy="4029376"/>
            </a:xfrm>
            <a:custGeom>
              <a:rect b="b" l="l" r="r" t="t"/>
              <a:pathLst>
                <a:path extrusionOk="0" h="4029376" w="3225645">
                  <a:moveTo>
                    <a:pt x="0" y="0"/>
                  </a:moveTo>
                  <a:lnTo>
                    <a:pt x="3225645" y="0"/>
                  </a:lnTo>
                  <a:lnTo>
                    <a:pt x="3225645" y="4029376"/>
                  </a:lnTo>
                  <a:lnTo>
                    <a:pt x="0" y="4029376"/>
                  </a:lnTo>
                  <a:close/>
                </a:path>
              </a:pathLst>
            </a:custGeom>
            <a:solidFill>
              <a:srgbClr val="072227">
                <a:alpha val="92549"/>
              </a:srgbClr>
            </a:solidFill>
            <a:ln>
              <a:noFill/>
            </a:ln>
          </p:spPr>
        </p:sp>
        <p:sp>
          <p:nvSpPr>
            <p:cNvPr id="131" name="Google Shape;131;p25"/>
            <p:cNvSpPr txBox="1"/>
            <p:nvPr/>
          </p:nvSpPr>
          <p:spPr>
            <a:xfrm>
              <a:off x="0" y="-38100"/>
              <a:ext cx="3225645" cy="406747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2" name="Google Shape;132;p25"/>
          <p:cNvSpPr txBox="1"/>
          <p:nvPr/>
        </p:nvSpPr>
        <p:spPr>
          <a:xfrm>
            <a:off x="204175" y="1937250"/>
            <a:ext cx="8739900" cy="634500"/>
          </a:xfrm>
          <a:prstGeom prst="rect">
            <a:avLst/>
          </a:prstGeom>
          <a:noFill/>
          <a:ln>
            <a:noFill/>
          </a:ln>
        </p:spPr>
        <p:txBody>
          <a:bodyPr anchorCtr="0" anchor="t" bIns="0" lIns="0" spcFirstLastPara="1" rIns="0" wrap="square" tIns="0">
            <a:spAutoFit/>
          </a:bodyPr>
          <a:lstStyle/>
          <a:p>
            <a:pPr indent="0" lvl="0" marL="0" marR="0" rtl="0" algn="ctr">
              <a:lnSpc>
                <a:spcPct val="116996"/>
              </a:lnSpc>
              <a:spcBef>
                <a:spcPts val="0"/>
              </a:spcBef>
              <a:spcAft>
                <a:spcPts val="0"/>
              </a:spcAft>
              <a:buNone/>
            </a:pPr>
            <a:r>
              <a:rPr lang="en" sz="1900">
                <a:solidFill>
                  <a:srgbClr val="AEFEFF"/>
                </a:solidFill>
                <a:latin typeface="Times New Roman"/>
                <a:ea typeface="Times New Roman"/>
                <a:cs typeface="Times New Roman"/>
                <a:sym typeface="Times New Roman"/>
              </a:rPr>
              <a:t>A Multimodal Deep Learning Approach for EEG-EMG Correlation-Based Brain-Computer Interface Development</a:t>
            </a:r>
            <a:endParaRPr sz="100">
              <a:latin typeface="Times New Roman"/>
              <a:ea typeface="Times New Roman"/>
              <a:cs typeface="Times New Roman"/>
              <a:sym typeface="Times New Roman"/>
            </a:endParaRPr>
          </a:p>
        </p:txBody>
      </p:sp>
      <p:sp>
        <p:nvSpPr>
          <p:cNvPr id="133" name="Google Shape;133;p25"/>
          <p:cNvSpPr txBox="1"/>
          <p:nvPr/>
        </p:nvSpPr>
        <p:spPr>
          <a:xfrm>
            <a:off x="942275" y="180650"/>
            <a:ext cx="8118600" cy="78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100" u="sng">
                <a:solidFill>
                  <a:srgbClr val="FFFBF0"/>
                </a:solidFill>
                <a:latin typeface="Old Standard TT"/>
                <a:ea typeface="Old Standard TT"/>
                <a:cs typeface="Old Standard TT"/>
                <a:sym typeface="Old Standard TT"/>
              </a:rPr>
              <a:t>Project Progress Presentation</a:t>
            </a:r>
            <a:endParaRPr b="1" sz="3100" u="sng">
              <a:solidFill>
                <a:srgbClr val="FFFBF0"/>
              </a:solidFill>
              <a:latin typeface="Old Standard TT"/>
              <a:ea typeface="Old Standard TT"/>
              <a:cs typeface="Old Standard TT"/>
              <a:sym typeface="Old Standard TT"/>
            </a:endParaRPr>
          </a:p>
        </p:txBody>
      </p:sp>
      <p:sp>
        <p:nvSpPr>
          <p:cNvPr id="134" name="Google Shape;134;p25"/>
          <p:cNvSpPr txBox="1"/>
          <p:nvPr/>
        </p:nvSpPr>
        <p:spPr>
          <a:xfrm>
            <a:off x="752900" y="3918475"/>
            <a:ext cx="8118600" cy="111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B7B7B7"/>
                </a:solidFill>
                <a:latin typeface="Old Standard TT"/>
                <a:ea typeface="Old Standard TT"/>
                <a:cs typeface="Old Standard TT"/>
                <a:sym typeface="Old Standard TT"/>
              </a:rPr>
              <a:t>Shatakshi Saxena</a:t>
            </a:r>
            <a:endParaRPr>
              <a:solidFill>
                <a:srgbClr val="B7B7B7"/>
              </a:solidFill>
              <a:latin typeface="Old Standard TT"/>
              <a:ea typeface="Old Standard TT"/>
              <a:cs typeface="Old Standard TT"/>
              <a:sym typeface="Old Standard TT"/>
            </a:endParaRPr>
          </a:p>
          <a:p>
            <a:pPr indent="0" lvl="0" marL="0" rtl="0" algn="r">
              <a:spcBef>
                <a:spcPts val="0"/>
              </a:spcBef>
              <a:spcAft>
                <a:spcPts val="0"/>
              </a:spcAft>
              <a:buNone/>
            </a:pPr>
            <a:r>
              <a:rPr lang="en">
                <a:solidFill>
                  <a:srgbClr val="B7B7B7"/>
                </a:solidFill>
                <a:latin typeface="Old Standard TT"/>
                <a:ea typeface="Old Standard TT"/>
                <a:cs typeface="Old Standard TT"/>
                <a:sym typeface="Old Standard TT"/>
              </a:rPr>
              <a:t>Computer Science Engineering</a:t>
            </a:r>
            <a:endParaRPr>
              <a:solidFill>
                <a:srgbClr val="B7B7B7"/>
              </a:solidFill>
              <a:latin typeface="Old Standard TT"/>
              <a:ea typeface="Old Standard TT"/>
              <a:cs typeface="Old Standard TT"/>
              <a:sym typeface="Old Standard TT"/>
            </a:endParaRPr>
          </a:p>
          <a:p>
            <a:pPr indent="0" lvl="0" marL="0" rtl="0" algn="r">
              <a:spcBef>
                <a:spcPts val="0"/>
              </a:spcBef>
              <a:spcAft>
                <a:spcPts val="0"/>
              </a:spcAft>
              <a:buNone/>
            </a:pPr>
            <a:r>
              <a:rPr lang="en">
                <a:solidFill>
                  <a:srgbClr val="B7B7B7"/>
                </a:solidFill>
                <a:latin typeface="Old Standard TT"/>
                <a:ea typeface="Old Standard TT"/>
                <a:cs typeface="Old Standard TT"/>
                <a:sym typeface="Old Standard TT"/>
              </a:rPr>
              <a:t>Thapar Institute of Engineering and Technology</a:t>
            </a:r>
            <a:endParaRPr>
              <a:solidFill>
                <a:srgbClr val="B7B7B7"/>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203" name="Shape 203"/>
        <p:cNvGrpSpPr/>
        <p:nvPr/>
      </p:nvGrpSpPr>
      <p:grpSpPr>
        <a:xfrm>
          <a:off x="0" y="0"/>
          <a:ext cx="0" cy="0"/>
          <a:chOff x="0" y="0"/>
          <a:chExt cx="0" cy="0"/>
        </a:xfrm>
      </p:grpSpPr>
      <p:sp>
        <p:nvSpPr>
          <p:cNvPr id="204" name="Google Shape;204;p34"/>
          <p:cNvSpPr/>
          <p:nvPr/>
        </p:nvSpPr>
        <p:spPr>
          <a:xfrm rot="10800000">
            <a:off x="6807385" y="4194743"/>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205" name="Google Shape;205;p34"/>
          <p:cNvSpPr/>
          <p:nvPr/>
        </p:nvSpPr>
        <p:spPr>
          <a:xfrm rot="10800000">
            <a:off x="8443985" y="-434408"/>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206" name="Google Shape;206;p34"/>
          <p:cNvSpPr txBox="1"/>
          <p:nvPr/>
        </p:nvSpPr>
        <p:spPr>
          <a:xfrm>
            <a:off x="615800" y="1830998"/>
            <a:ext cx="7874400" cy="261600"/>
          </a:xfrm>
          <a:prstGeom prst="rect">
            <a:avLst/>
          </a:prstGeom>
          <a:noFill/>
          <a:ln>
            <a:noFill/>
          </a:ln>
        </p:spPr>
        <p:txBody>
          <a:bodyPr anchorCtr="0" anchor="t" bIns="0" lIns="0" spcFirstLastPara="1" rIns="0" wrap="square" tIns="0">
            <a:spAutoFit/>
          </a:bodyPr>
          <a:lstStyle/>
          <a:p>
            <a:pPr indent="0" lvl="0" marL="0" marR="0" rtl="0" algn="just">
              <a:lnSpc>
                <a:spcPct val="145012"/>
              </a:lnSpc>
              <a:spcBef>
                <a:spcPts val="0"/>
              </a:spcBef>
              <a:spcAft>
                <a:spcPts val="0"/>
              </a:spcAft>
              <a:buNone/>
            </a:pPr>
            <a:r>
              <a:t/>
            </a:r>
            <a:endParaRPr b="0" i="0" sz="1700" u="none" cap="none" strike="noStrike">
              <a:solidFill>
                <a:srgbClr val="FFFFFF"/>
              </a:solidFill>
              <a:latin typeface="Arial"/>
              <a:ea typeface="Arial"/>
              <a:cs typeface="Arial"/>
              <a:sym typeface="Arial"/>
            </a:endParaRPr>
          </a:p>
        </p:txBody>
      </p:sp>
      <p:sp>
        <p:nvSpPr>
          <p:cNvPr id="207" name="Google Shape;207;p34"/>
          <p:cNvSpPr txBox="1"/>
          <p:nvPr/>
        </p:nvSpPr>
        <p:spPr>
          <a:xfrm>
            <a:off x="512700" y="157075"/>
            <a:ext cx="8118600" cy="78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100">
                <a:solidFill>
                  <a:srgbClr val="FFF2CC"/>
                </a:solidFill>
                <a:latin typeface="Roboto Condensed"/>
                <a:ea typeface="Roboto Condensed"/>
                <a:cs typeface="Roboto Condensed"/>
                <a:sym typeface="Roboto Condensed"/>
              </a:rPr>
              <a:t>RESULTS</a:t>
            </a:r>
            <a:endParaRPr b="1" sz="3100">
              <a:solidFill>
                <a:srgbClr val="FFF2CC"/>
              </a:solidFill>
              <a:latin typeface="Roboto Condensed"/>
              <a:ea typeface="Roboto Condensed"/>
              <a:cs typeface="Roboto Condensed"/>
              <a:sym typeface="Roboto Condensed"/>
            </a:endParaRPr>
          </a:p>
        </p:txBody>
      </p:sp>
      <p:sp>
        <p:nvSpPr>
          <p:cNvPr id="208" name="Google Shape;208;p34"/>
          <p:cNvSpPr txBox="1"/>
          <p:nvPr/>
        </p:nvSpPr>
        <p:spPr>
          <a:xfrm>
            <a:off x="517400" y="1379175"/>
            <a:ext cx="8426100" cy="288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rgbClr val="AEFEFF"/>
                </a:solidFill>
                <a:latin typeface="Times New Roman"/>
                <a:ea typeface="Times New Roman"/>
                <a:cs typeface="Times New Roman"/>
                <a:sym typeface="Times New Roman"/>
              </a:rPr>
              <a:t>The analysis of EEG and EMG data reveals insights into their correlations and predictive relationships. The EEG data, comprising 16 measurement columns, focuses primarily on its potential correlation with EMG data, specifically concerning facial muscles. </a:t>
            </a:r>
            <a:endParaRPr sz="1300">
              <a:solidFill>
                <a:srgbClr val="AEFEF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rgbClr val="AEFEF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rgbClr val="AEFEFF"/>
                </a:solidFill>
                <a:latin typeface="Times New Roman"/>
                <a:ea typeface="Times New Roman"/>
                <a:cs typeface="Times New Roman"/>
                <a:sym typeface="Times New Roman"/>
              </a:rPr>
              <a:t>EMG data, which includes measurements for facial and leg muscles, shows a very weak linear correlation (Pearson coefficient of approximately 0.0348) between different muscle activities. Moreover, attempts to predict muscle activity through linear regression yielded a notably low R-squared value of approximately 0.0013, indicating minimal explanatory power of the model. </a:t>
            </a:r>
            <a:endParaRPr>
              <a:solidFill>
                <a:srgbClr val="F3F3F3"/>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F3F3F3"/>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212" name="Shape 212"/>
        <p:cNvGrpSpPr/>
        <p:nvPr/>
      </p:nvGrpSpPr>
      <p:grpSpPr>
        <a:xfrm>
          <a:off x="0" y="0"/>
          <a:ext cx="0" cy="0"/>
          <a:chOff x="0" y="0"/>
          <a:chExt cx="0" cy="0"/>
        </a:xfrm>
      </p:grpSpPr>
      <p:grpSp>
        <p:nvGrpSpPr>
          <p:cNvPr id="213" name="Google Shape;213;p35"/>
          <p:cNvGrpSpPr/>
          <p:nvPr/>
        </p:nvGrpSpPr>
        <p:grpSpPr>
          <a:xfrm>
            <a:off x="-2853855" y="-329505"/>
            <a:ext cx="13744487" cy="1615380"/>
            <a:chOff x="0" y="-38100"/>
            <a:chExt cx="7239895" cy="850900"/>
          </a:xfrm>
        </p:grpSpPr>
        <p:sp>
          <p:nvSpPr>
            <p:cNvPr id="214" name="Google Shape;214;p35"/>
            <p:cNvSpPr/>
            <p:nvPr/>
          </p:nvSpPr>
          <p:spPr>
            <a:xfrm>
              <a:off x="0" y="0"/>
              <a:ext cx="7239895" cy="812800"/>
            </a:xfrm>
            <a:custGeom>
              <a:rect b="b" l="l" r="r" t="t"/>
              <a:pathLst>
                <a:path extrusionOk="0" h="812800" w="7239895">
                  <a:moveTo>
                    <a:pt x="0" y="0"/>
                  </a:moveTo>
                  <a:lnTo>
                    <a:pt x="7239895" y="0"/>
                  </a:lnTo>
                  <a:lnTo>
                    <a:pt x="7239895" y="812800"/>
                  </a:lnTo>
                  <a:lnTo>
                    <a:pt x="0" y="812800"/>
                  </a:lnTo>
                  <a:close/>
                </a:path>
              </a:pathLst>
            </a:custGeom>
            <a:solidFill>
              <a:srgbClr val="35858B"/>
            </a:solidFill>
            <a:ln>
              <a:noFill/>
            </a:ln>
          </p:spPr>
        </p:sp>
        <p:sp>
          <p:nvSpPr>
            <p:cNvPr id="215" name="Google Shape;215;p35"/>
            <p:cNvSpPr txBox="1"/>
            <p:nvPr/>
          </p:nvSpPr>
          <p:spPr>
            <a:xfrm>
              <a:off x="0" y="-38100"/>
              <a:ext cx="7239895"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6" name="Google Shape;216;p35"/>
          <p:cNvSpPr/>
          <p:nvPr/>
        </p:nvSpPr>
        <p:spPr>
          <a:xfrm>
            <a:off x="0" y="514350"/>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217" name="Google Shape;217;p35"/>
          <p:cNvSpPr/>
          <p:nvPr/>
        </p:nvSpPr>
        <p:spPr>
          <a:xfrm rot="10800000">
            <a:off x="6540821" y="514350"/>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218" name="Google Shape;218;p35"/>
          <p:cNvSpPr txBox="1"/>
          <p:nvPr/>
        </p:nvSpPr>
        <p:spPr>
          <a:xfrm>
            <a:off x="1872686" y="2333625"/>
            <a:ext cx="5398628" cy="561976"/>
          </a:xfrm>
          <a:prstGeom prst="rect">
            <a:avLst/>
          </a:prstGeom>
          <a:noFill/>
          <a:ln>
            <a:noFill/>
          </a:ln>
        </p:spPr>
        <p:txBody>
          <a:bodyPr anchorCtr="0" anchor="t" bIns="0" lIns="0" spcFirstLastPara="1" rIns="0" wrap="square" tIns="0">
            <a:spAutoFit/>
          </a:bodyPr>
          <a:lstStyle/>
          <a:p>
            <a:pPr indent="0" lvl="0" marL="0" marR="0" rtl="0" algn="ctr">
              <a:lnSpc>
                <a:spcPct val="116999"/>
              </a:lnSpc>
              <a:spcBef>
                <a:spcPts val="0"/>
              </a:spcBef>
              <a:spcAft>
                <a:spcPts val="0"/>
              </a:spcAft>
              <a:buNone/>
            </a:pPr>
            <a:r>
              <a:rPr b="1" i="0" lang="en" sz="3800" u="none" cap="none" strike="noStrike">
                <a:solidFill>
                  <a:srgbClr val="FFFFFF"/>
                </a:solidFill>
                <a:latin typeface="Roboto Condensed"/>
                <a:ea typeface="Roboto Condensed"/>
                <a:cs typeface="Roboto Condensed"/>
                <a:sym typeface="Roboto Condensed"/>
              </a:rPr>
              <a:t>THANK YOU</a:t>
            </a:r>
            <a:endParaRPr sz="700"/>
          </a:p>
        </p:txBody>
      </p:sp>
      <p:sp>
        <p:nvSpPr>
          <p:cNvPr id="219" name="Google Shape;219;p35"/>
          <p:cNvSpPr/>
          <p:nvPr/>
        </p:nvSpPr>
        <p:spPr>
          <a:xfrm rot="10800000">
            <a:off x="-750618" y="4939460"/>
            <a:ext cx="10202003" cy="408080"/>
          </a:xfrm>
          <a:custGeom>
            <a:rect b="b" l="l" r="r" t="t"/>
            <a:pathLst>
              <a:path extrusionOk="0" h="816160" w="20404005">
                <a:moveTo>
                  <a:pt x="0" y="0"/>
                </a:moveTo>
                <a:lnTo>
                  <a:pt x="20404005" y="0"/>
                </a:lnTo>
                <a:lnTo>
                  <a:pt x="20404005" y="816160"/>
                </a:lnTo>
                <a:lnTo>
                  <a:pt x="0" y="81616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38" name="Shape 138"/>
        <p:cNvGrpSpPr/>
        <p:nvPr/>
      </p:nvGrpSpPr>
      <p:grpSpPr>
        <a:xfrm>
          <a:off x="0" y="0"/>
          <a:ext cx="0" cy="0"/>
          <a:chOff x="0" y="0"/>
          <a:chExt cx="0" cy="0"/>
        </a:xfrm>
      </p:grpSpPr>
      <p:sp>
        <p:nvSpPr>
          <p:cNvPr id="139" name="Google Shape;139;p26"/>
          <p:cNvSpPr/>
          <p:nvPr/>
        </p:nvSpPr>
        <p:spPr>
          <a:xfrm rot="10800000">
            <a:off x="6807385" y="4194743"/>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40" name="Google Shape;140;p26"/>
          <p:cNvSpPr/>
          <p:nvPr/>
        </p:nvSpPr>
        <p:spPr>
          <a:xfrm rot="10800000">
            <a:off x="8443985" y="-434408"/>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41" name="Google Shape;141;p26"/>
          <p:cNvSpPr txBox="1"/>
          <p:nvPr/>
        </p:nvSpPr>
        <p:spPr>
          <a:xfrm>
            <a:off x="615800" y="1830998"/>
            <a:ext cx="7874400" cy="261600"/>
          </a:xfrm>
          <a:prstGeom prst="rect">
            <a:avLst/>
          </a:prstGeom>
          <a:noFill/>
          <a:ln>
            <a:noFill/>
          </a:ln>
        </p:spPr>
        <p:txBody>
          <a:bodyPr anchorCtr="0" anchor="t" bIns="0" lIns="0" spcFirstLastPara="1" rIns="0" wrap="square" tIns="0">
            <a:spAutoFit/>
          </a:bodyPr>
          <a:lstStyle/>
          <a:p>
            <a:pPr indent="0" lvl="0" marL="0" marR="0" rtl="0" algn="just">
              <a:lnSpc>
                <a:spcPct val="145011"/>
              </a:lnSpc>
              <a:spcBef>
                <a:spcPts val="0"/>
              </a:spcBef>
              <a:spcAft>
                <a:spcPts val="0"/>
              </a:spcAft>
              <a:buNone/>
            </a:pPr>
            <a:r>
              <a:t/>
            </a:r>
            <a:endParaRPr b="0" i="0" sz="1700" u="none" cap="none" strike="noStrike">
              <a:solidFill>
                <a:srgbClr val="FFFFFF"/>
              </a:solidFill>
              <a:latin typeface="Arial"/>
              <a:ea typeface="Arial"/>
              <a:cs typeface="Arial"/>
              <a:sym typeface="Arial"/>
            </a:endParaRPr>
          </a:p>
        </p:txBody>
      </p:sp>
      <p:sp>
        <p:nvSpPr>
          <p:cNvPr id="142" name="Google Shape;142;p26"/>
          <p:cNvSpPr txBox="1"/>
          <p:nvPr/>
        </p:nvSpPr>
        <p:spPr>
          <a:xfrm>
            <a:off x="512700" y="157075"/>
            <a:ext cx="8118600" cy="78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100">
                <a:solidFill>
                  <a:srgbClr val="FFF2CC"/>
                </a:solidFill>
                <a:latin typeface="Roboto Condensed"/>
                <a:ea typeface="Roboto Condensed"/>
                <a:cs typeface="Roboto Condensed"/>
                <a:sym typeface="Roboto Condensed"/>
              </a:rPr>
              <a:t>INTRODUCTION</a:t>
            </a:r>
            <a:endParaRPr b="1" sz="3100">
              <a:solidFill>
                <a:srgbClr val="FFF2CC"/>
              </a:solidFill>
              <a:latin typeface="Roboto Condensed"/>
              <a:ea typeface="Roboto Condensed"/>
              <a:cs typeface="Roboto Condensed"/>
              <a:sym typeface="Roboto Condensed"/>
            </a:endParaRPr>
          </a:p>
        </p:txBody>
      </p:sp>
      <p:sp>
        <p:nvSpPr>
          <p:cNvPr id="143" name="Google Shape;143;p26"/>
          <p:cNvSpPr txBox="1"/>
          <p:nvPr/>
        </p:nvSpPr>
        <p:spPr>
          <a:xfrm>
            <a:off x="517400" y="1379175"/>
            <a:ext cx="8426100" cy="288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rgbClr val="AEFEFF"/>
                </a:solidFill>
                <a:latin typeface="Times New Roman"/>
                <a:ea typeface="Times New Roman"/>
                <a:cs typeface="Times New Roman"/>
                <a:sym typeface="Times New Roman"/>
              </a:rPr>
              <a:t>Every year, a significant portion of India's population is impacted by stroke, a leading cause of disability. Traditionally, Brain-Computer Interface (BCI) systems have relied on Electroencephalogram (EEG) signals for communication and control tasks. However, to address the challenge of lower accuracy rates in BCIs, recent advancements have seen the integration of various biological signals with EEG, resulting in hybrid BCI devices. By combining EEG and Electromyogram (EMG) signals through correlation factors, a hybrid BCI device can be developed to control a hand exoskeleton, offering new possibilities in neuro-rehabilitation. Brain-computer interfaces (BCIs) have the potential to provide neurofeedback for stroke patients to improve motor rehabilitation. However, current BCIs often only detect general motor intentions and lack the precise information needed for complex movement execution, mainly due to insufficient movement execution features in EEG signals. Therefore, leveraging a corticomuscular coactivation-based hybrid BCI approach, we aim to introduce a Multimodal Deep Learning Approach for EEG-EMG Correlation-Based Brain-Computer Interface Development.</a:t>
            </a:r>
            <a:endParaRPr sz="1300">
              <a:solidFill>
                <a:srgbClr val="AEFEF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rgbClr val="F3F3F3"/>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F3F3F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47" name="Shape 147"/>
        <p:cNvGrpSpPr/>
        <p:nvPr/>
      </p:nvGrpSpPr>
      <p:grpSpPr>
        <a:xfrm>
          <a:off x="0" y="0"/>
          <a:ext cx="0" cy="0"/>
          <a:chOff x="0" y="0"/>
          <a:chExt cx="0" cy="0"/>
        </a:xfrm>
      </p:grpSpPr>
      <p:sp>
        <p:nvSpPr>
          <p:cNvPr id="148" name="Google Shape;148;p27"/>
          <p:cNvSpPr/>
          <p:nvPr/>
        </p:nvSpPr>
        <p:spPr>
          <a:xfrm rot="10800000">
            <a:off x="6807385" y="4194743"/>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49" name="Google Shape;149;p27"/>
          <p:cNvSpPr/>
          <p:nvPr/>
        </p:nvSpPr>
        <p:spPr>
          <a:xfrm rot="10800000">
            <a:off x="8443985" y="-434408"/>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50" name="Google Shape;150;p27"/>
          <p:cNvSpPr txBox="1"/>
          <p:nvPr/>
        </p:nvSpPr>
        <p:spPr>
          <a:xfrm>
            <a:off x="615800" y="1830998"/>
            <a:ext cx="7874400" cy="261600"/>
          </a:xfrm>
          <a:prstGeom prst="rect">
            <a:avLst/>
          </a:prstGeom>
          <a:noFill/>
          <a:ln>
            <a:noFill/>
          </a:ln>
        </p:spPr>
        <p:txBody>
          <a:bodyPr anchorCtr="0" anchor="t" bIns="0" lIns="0" spcFirstLastPara="1" rIns="0" wrap="square" tIns="0">
            <a:spAutoFit/>
          </a:bodyPr>
          <a:lstStyle/>
          <a:p>
            <a:pPr indent="0" lvl="0" marL="0" marR="0" rtl="0" algn="just">
              <a:lnSpc>
                <a:spcPct val="145012"/>
              </a:lnSpc>
              <a:spcBef>
                <a:spcPts val="0"/>
              </a:spcBef>
              <a:spcAft>
                <a:spcPts val="0"/>
              </a:spcAft>
              <a:buNone/>
            </a:pPr>
            <a:r>
              <a:t/>
            </a:r>
            <a:endParaRPr b="0" i="0" sz="1700" u="none" cap="none" strike="noStrike">
              <a:solidFill>
                <a:srgbClr val="FFFFFF"/>
              </a:solidFill>
              <a:latin typeface="Arial"/>
              <a:ea typeface="Arial"/>
              <a:cs typeface="Arial"/>
              <a:sym typeface="Arial"/>
            </a:endParaRPr>
          </a:p>
        </p:txBody>
      </p:sp>
      <p:sp>
        <p:nvSpPr>
          <p:cNvPr id="151" name="Google Shape;151;p27"/>
          <p:cNvSpPr txBox="1"/>
          <p:nvPr/>
        </p:nvSpPr>
        <p:spPr>
          <a:xfrm>
            <a:off x="512700" y="157075"/>
            <a:ext cx="8118600" cy="78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FFF2CC"/>
                </a:solidFill>
                <a:latin typeface="Roboto Condensed"/>
                <a:ea typeface="Roboto Condensed"/>
                <a:cs typeface="Roboto Condensed"/>
                <a:sym typeface="Roboto Condensed"/>
              </a:rPr>
              <a:t>OBJECTIVES</a:t>
            </a:r>
            <a:endParaRPr b="1" sz="3400">
              <a:solidFill>
                <a:srgbClr val="FFF2CC"/>
              </a:solidFill>
              <a:latin typeface="Roboto Condensed"/>
              <a:ea typeface="Roboto Condensed"/>
              <a:cs typeface="Roboto Condensed"/>
              <a:sym typeface="Roboto Condensed"/>
            </a:endParaRPr>
          </a:p>
        </p:txBody>
      </p:sp>
      <p:sp>
        <p:nvSpPr>
          <p:cNvPr id="152" name="Google Shape;152;p27"/>
          <p:cNvSpPr txBox="1"/>
          <p:nvPr/>
        </p:nvSpPr>
        <p:spPr>
          <a:xfrm>
            <a:off x="242225" y="1265050"/>
            <a:ext cx="8247900" cy="32355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Develop a novel Brain-Computer Interface (BCI) system integrating Electroencephalogram (EEG) and Electromyogram (EMG) signals through correlation factors.</a:t>
            </a:r>
            <a:endParaRPr sz="1300">
              <a:solidFill>
                <a:srgbClr val="AEFE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just">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Utilize a multimodal deep learning approach to analyze and interpret EEG-EMG correlation.</a:t>
            </a:r>
            <a:endParaRPr sz="1300">
              <a:solidFill>
                <a:srgbClr val="AEFE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just">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Improve neuro-rehabilitation outcomes by providing patients (</a:t>
            </a:r>
            <a:r>
              <a:rPr lang="en" sz="1300">
                <a:solidFill>
                  <a:srgbClr val="AEFEFF"/>
                </a:solidFill>
                <a:latin typeface="Times New Roman"/>
                <a:ea typeface="Times New Roman"/>
                <a:cs typeface="Times New Roman"/>
                <a:sym typeface="Times New Roman"/>
              </a:rPr>
              <a:t>stroke) </a:t>
            </a:r>
            <a:r>
              <a:rPr lang="en" sz="1300">
                <a:solidFill>
                  <a:srgbClr val="AEFEFF"/>
                </a:solidFill>
                <a:latin typeface="Times New Roman"/>
                <a:ea typeface="Times New Roman"/>
                <a:cs typeface="Times New Roman"/>
                <a:sym typeface="Times New Roman"/>
              </a:rPr>
              <a:t>with accurate and real-time neurofeedback through the developed BCI system.</a:t>
            </a:r>
            <a:endParaRPr sz="1300">
              <a:solidFill>
                <a:srgbClr val="AEFE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just">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Address the limitations of current BCIs by enhancing detection and execution of complex movement intentions using corticomuscular coactivation-based techniques.</a:t>
            </a:r>
            <a:endParaRPr sz="1300">
              <a:solidFill>
                <a:srgbClr val="AEFE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just">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Explore the potential of synergistic integration of diverse neural and muscular signals to revolutionize rehabilitative technology and improve quality of life for stroke survivors.</a:t>
            </a:r>
            <a:endParaRPr sz="1300">
              <a:solidFill>
                <a:srgbClr val="AEFEF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AEFE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56" name="Shape 156"/>
        <p:cNvGrpSpPr/>
        <p:nvPr/>
      </p:nvGrpSpPr>
      <p:grpSpPr>
        <a:xfrm>
          <a:off x="0" y="0"/>
          <a:ext cx="0" cy="0"/>
          <a:chOff x="0" y="0"/>
          <a:chExt cx="0" cy="0"/>
        </a:xfrm>
      </p:grpSpPr>
      <p:sp>
        <p:nvSpPr>
          <p:cNvPr id="157" name="Google Shape;157;p28"/>
          <p:cNvSpPr/>
          <p:nvPr/>
        </p:nvSpPr>
        <p:spPr>
          <a:xfrm>
            <a:off x="-887350" y="-629569"/>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58" name="Google Shape;158;p28"/>
          <p:cNvSpPr/>
          <p:nvPr/>
        </p:nvSpPr>
        <p:spPr>
          <a:xfrm rot="10800000">
            <a:off x="7198363" y="-727994"/>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59" name="Google Shape;159;p28"/>
          <p:cNvSpPr txBox="1"/>
          <p:nvPr/>
        </p:nvSpPr>
        <p:spPr>
          <a:xfrm>
            <a:off x="1697336" y="588769"/>
            <a:ext cx="5749200" cy="461700"/>
          </a:xfrm>
          <a:prstGeom prst="rect">
            <a:avLst/>
          </a:prstGeom>
          <a:noFill/>
          <a:ln>
            <a:noFill/>
          </a:ln>
        </p:spPr>
        <p:txBody>
          <a:bodyPr anchorCtr="0" anchor="t" bIns="0" lIns="0" spcFirstLastPara="1" rIns="0" wrap="square" tIns="0">
            <a:spAutoFit/>
          </a:bodyPr>
          <a:lstStyle/>
          <a:p>
            <a:pPr indent="0" lvl="0" marL="0" marR="0" rtl="0" algn="ctr">
              <a:lnSpc>
                <a:spcPct val="116999"/>
              </a:lnSpc>
              <a:spcBef>
                <a:spcPts val="0"/>
              </a:spcBef>
              <a:spcAft>
                <a:spcPts val="0"/>
              </a:spcAft>
              <a:buNone/>
            </a:pPr>
            <a:r>
              <a:rPr b="1" lang="en" sz="3000">
                <a:solidFill>
                  <a:srgbClr val="FFF2CC"/>
                </a:solidFill>
                <a:latin typeface="Roboto Condensed"/>
                <a:ea typeface="Roboto Condensed"/>
                <a:cs typeface="Roboto Condensed"/>
                <a:sym typeface="Roboto Condensed"/>
              </a:rPr>
              <a:t>Challenges in BCI Development</a:t>
            </a:r>
            <a:endParaRPr b="1" sz="700">
              <a:solidFill>
                <a:srgbClr val="FFF2CC"/>
              </a:solidFill>
              <a:latin typeface="Roboto Condensed"/>
              <a:ea typeface="Roboto Condensed"/>
              <a:cs typeface="Roboto Condensed"/>
              <a:sym typeface="Roboto Condensed"/>
            </a:endParaRPr>
          </a:p>
        </p:txBody>
      </p:sp>
      <p:sp>
        <p:nvSpPr>
          <p:cNvPr id="160" name="Google Shape;160;p28"/>
          <p:cNvSpPr txBox="1"/>
          <p:nvPr/>
        </p:nvSpPr>
        <p:spPr>
          <a:xfrm>
            <a:off x="574400" y="1564875"/>
            <a:ext cx="8478000" cy="27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AEFEFF"/>
                </a:solidFill>
                <a:latin typeface="Times New Roman"/>
                <a:ea typeface="Times New Roman"/>
                <a:cs typeface="Times New Roman"/>
                <a:sym typeface="Times New Roman"/>
              </a:rPr>
              <a:t>Traditional BCIs often </a:t>
            </a:r>
            <a:r>
              <a:rPr lang="en" sz="1300">
                <a:solidFill>
                  <a:srgbClr val="AEFEFF"/>
                </a:solidFill>
                <a:latin typeface="Times New Roman"/>
                <a:ea typeface="Times New Roman"/>
                <a:cs typeface="Times New Roman"/>
                <a:sym typeface="Times New Roman"/>
              </a:rPr>
              <a:t>struggle</a:t>
            </a:r>
            <a:r>
              <a:rPr lang="en" sz="1300">
                <a:solidFill>
                  <a:srgbClr val="AEFEFF"/>
                </a:solidFill>
                <a:latin typeface="Times New Roman"/>
                <a:ea typeface="Times New Roman"/>
                <a:cs typeface="Times New Roman"/>
                <a:sym typeface="Times New Roman"/>
              </a:rPr>
              <a:t> with the following challenges:</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Limited Accuracy and Reliability</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Signal Variability and Adaptability</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Invasive vs. Non-invasive Approaches</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User Training and Feedback</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Integration with Rehabilitation Protocols</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a:solidFill>
                  <a:srgbClr val="AEFEFF"/>
                </a:solidFill>
                <a:latin typeface="Times New Roman"/>
                <a:ea typeface="Times New Roman"/>
                <a:cs typeface="Times New Roman"/>
                <a:sym typeface="Times New Roman"/>
              </a:rPr>
              <a:t>Ethical and Privacy Concerns</a:t>
            </a:r>
            <a:endParaRPr sz="1300">
              <a:solidFill>
                <a:srgbClr val="AEFE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64" name="Shape 164"/>
        <p:cNvGrpSpPr/>
        <p:nvPr/>
      </p:nvGrpSpPr>
      <p:grpSpPr>
        <a:xfrm>
          <a:off x="0" y="0"/>
          <a:ext cx="0" cy="0"/>
          <a:chOff x="0" y="0"/>
          <a:chExt cx="0" cy="0"/>
        </a:xfrm>
      </p:grpSpPr>
      <p:sp>
        <p:nvSpPr>
          <p:cNvPr id="165" name="Google Shape;165;p29"/>
          <p:cNvSpPr/>
          <p:nvPr/>
        </p:nvSpPr>
        <p:spPr>
          <a:xfrm rot="10800000">
            <a:off x="-1307232" y="4629150"/>
            <a:ext cx="2966863" cy="462336"/>
          </a:xfrm>
          <a:custGeom>
            <a:rect b="b" l="l" r="r" t="t"/>
            <a:pathLst>
              <a:path extrusionOk="0" h="924672" w="5933725">
                <a:moveTo>
                  <a:pt x="0" y="0"/>
                </a:moveTo>
                <a:lnTo>
                  <a:pt x="5933725" y="0"/>
                </a:lnTo>
                <a:lnTo>
                  <a:pt x="5933725" y="924672"/>
                </a:lnTo>
                <a:lnTo>
                  <a:pt x="0" y="924672"/>
                </a:lnTo>
                <a:lnTo>
                  <a:pt x="0" y="0"/>
                </a:lnTo>
                <a:close/>
              </a:path>
            </a:pathLst>
          </a:custGeom>
          <a:blipFill rotWithShape="1">
            <a:blip r:embed="rId3">
              <a:alphaModFix amt="33000"/>
            </a:blip>
            <a:stretch>
              <a:fillRect b="0" l="0" r="0" t="0"/>
            </a:stretch>
          </a:blipFill>
          <a:ln>
            <a:noFill/>
          </a:ln>
        </p:spPr>
      </p:sp>
      <p:sp>
        <p:nvSpPr>
          <p:cNvPr id="166" name="Google Shape;166;p29"/>
          <p:cNvSpPr/>
          <p:nvPr/>
        </p:nvSpPr>
        <p:spPr>
          <a:xfrm rot="10800000">
            <a:off x="6529116" y="-115159"/>
            <a:ext cx="2614884" cy="1797733"/>
          </a:xfrm>
          <a:custGeom>
            <a:rect b="b" l="l" r="r" t="t"/>
            <a:pathLst>
              <a:path extrusionOk="0" h="3595466" w="5229768">
                <a:moveTo>
                  <a:pt x="0" y="0"/>
                </a:moveTo>
                <a:lnTo>
                  <a:pt x="5229768" y="0"/>
                </a:lnTo>
                <a:lnTo>
                  <a:pt x="5229768" y="3595465"/>
                </a:lnTo>
                <a:lnTo>
                  <a:pt x="0" y="3595465"/>
                </a:lnTo>
                <a:lnTo>
                  <a:pt x="0" y="0"/>
                </a:lnTo>
                <a:close/>
              </a:path>
            </a:pathLst>
          </a:custGeom>
          <a:blipFill rotWithShape="1">
            <a:blip r:embed="rId4">
              <a:alphaModFix amt="32999"/>
            </a:blip>
            <a:stretch>
              <a:fillRect b="0" l="0" r="0" t="0"/>
            </a:stretch>
          </a:blipFill>
          <a:ln>
            <a:noFill/>
          </a:ln>
        </p:spPr>
      </p:sp>
      <p:graphicFrame>
        <p:nvGraphicFramePr>
          <p:cNvPr id="167" name="Google Shape;167;p29"/>
          <p:cNvGraphicFramePr/>
          <p:nvPr/>
        </p:nvGraphicFramePr>
        <p:xfrm>
          <a:off x="0" y="709739"/>
          <a:ext cx="3000000" cy="3000000"/>
        </p:xfrm>
        <a:graphic>
          <a:graphicData uri="http://schemas.openxmlformats.org/drawingml/2006/table">
            <a:tbl>
              <a:tblPr>
                <a:noFill/>
                <a:tableStyleId>{F90C1F1F-F143-4A97-A578-28909602C806}</a:tableStyleId>
              </a:tblPr>
              <a:tblGrid>
                <a:gridCol w="472225"/>
                <a:gridCol w="2253425"/>
                <a:gridCol w="3744200"/>
                <a:gridCol w="2674150"/>
              </a:tblGrid>
              <a:tr h="705200">
                <a:tc>
                  <a:txBody>
                    <a:bodyPr/>
                    <a:lstStyle/>
                    <a:p>
                      <a:pPr indent="0" lvl="0" marL="0" marR="0" rtl="0" algn="ctr">
                        <a:lnSpc>
                          <a:spcPct val="140021"/>
                        </a:lnSpc>
                        <a:spcBef>
                          <a:spcPts val="0"/>
                        </a:spcBef>
                        <a:spcAft>
                          <a:spcPts val="0"/>
                        </a:spcAft>
                        <a:buNone/>
                      </a:pPr>
                      <a:r>
                        <a:rPr lang="en" sz="900">
                          <a:solidFill>
                            <a:srgbClr val="CEE1F1"/>
                          </a:solidFill>
                        </a:rPr>
                        <a:t>S.No</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Paper</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Summary</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Limitation</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r h="689100">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[1]</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An EEG-EMG correlation-based brain-computer interface for hand orthosis supported neuro-rehabilitation</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Introduces a new method based on EEG-EMG correlation for BCI control, showing improved performance for hand orthosis triggering tasks in healthy individuals and hemiplegic patients.</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Limited sample size and lack of long-term evaluation in clinical settings may restrict generalizability to broader neuro-rehabilitation populations and contexts.</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r h="705200">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[2]</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Investigating the feasibility of combining EEG and EMG for controlling a hybrid human computer interface in patients with spinal cord injury</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Examines the feasibility of combining EEG and EMG for controlling a hybrid HCI in individuals with spinal cord injury, showing superior performance compared to EEG alone.</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The study primarily focuses on offline classification and does not address real-time control challenges or long-term usability in real-world rehabilitation scenarios.</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r h="854275">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[3]</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Corticomuscular Co-Activation Based Hybrid Brain-Computer Interface for Motor Recovery Monitoring</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Evaluates a corticomuscular co-activation based BCI for motor recovery monitoring in stroke patients, demonstrating its potential as a biomarker for neurorehabilitation.</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The study lacks a control group and larger sample size, limiting the ability to draw definitive conclusions about the clinical effectiveness and generalizability of the proposed BCI approach.</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r h="705200">
                <a:tc>
                  <a:txBody>
                    <a:bodyPr/>
                    <a:lstStyle/>
                    <a:p>
                      <a:pPr indent="0" lvl="0" marL="0" marR="0" rtl="0" algn="ctr">
                        <a:lnSpc>
                          <a:spcPct val="140021"/>
                        </a:lnSpc>
                        <a:spcBef>
                          <a:spcPts val="0"/>
                        </a:spcBef>
                        <a:spcAft>
                          <a:spcPts val="0"/>
                        </a:spcAft>
                        <a:buNone/>
                      </a:pPr>
                      <a:r>
                        <a:rPr lang="en" sz="900" u="none" cap="none" strike="noStrike">
                          <a:solidFill>
                            <a:srgbClr val="CEE1F1"/>
                          </a:solidFill>
                          <a:latin typeface="Arial"/>
                          <a:ea typeface="Arial"/>
                          <a:cs typeface="Arial"/>
                          <a:sym typeface="Arial"/>
                        </a:rPr>
                        <a:t>[4]</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A sequential learning model with GNN for EEG-EMG-based stroke rehabilitation BCI</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Proposes a sequential learning model incorporating Graph Isomorphic Networks for EEG-EMG-based stroke rehabilitation BCIs, achieving more accurate prediction results and execution quality scores for complex movements.</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marR="0" rtl="0" algn="ctr">
                        <a:lnSpc>
                          <a:spcPct val="140021"/>
                        </a:lnSpc>
                        <a:spcBef>
                          <a:spcPts val="0"/>
                        </a:spcBef>
                        <a:spcAft>
                          <a:spcPts val="0"/>
                        </a:spcAft>
                        <a:buNone/>
                      </a:pPr>
                      <a:r>
                        <a:rPr lang="en" sz="900">
                          <a:solidFill>
                            <a:srgbClr val="CEE1F1"/>
                          </a:solidFill>
                        </a:rPr>
                        <a:t>The study primarily focuses on model performance and does not address real-world implementation challenges or user feedback, limiting its applicability to practical neurorehabilitation settings</a:t>
                      </a:r>
                      <a:endParaRPr sz="600" u="none" cap="none" strike="noStrike"/>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r h="854275">
                <a:tc>
                  <a:txBody>
                    <a:bodyPr/>
                    <a:lstStyle/>
                    <a:p>
                      <a:pPr indent="0" lvl="0" marL="0" rtl="0" algn="l">
                        <a:spcBef>
                          <a:spcPts val="0"/>
                        </a:spcBef>
                        <a:spcAft>
                          <a:spcPts val="0"/>
                        </a:spcAft>
                        <a:buNone/>
                      </a:pPr>
                      <a:r>
                        <a:t/>
                      </a:r>
                      <a:endParaRPr/>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6675" marB="66675" marR="66675" marL="66675" anchor="ctr">
                    <a:lnL cap="flat" cmpd="sng" w="19050">
                      <a:solidFill>
                        <a:srgbClr val="3DEDE8"/>
                      </a:solidFill>
                      <a:prstDash val="solid"/>
                      <a:round/>
                      <a:headEnd len="sm" w="sm" type="none"/>
                      <a:tailEnd len="sm" w="sm" type="none"/>
                    </a:lnL>
                    <a:lnR cap="flat" cmpd="sng" w="19050">
                      <a:solidFill>
                        <a:srgbClr val="3DEDE8"/>
                      </a:solidFill>
                      <a:prstDash val="solid"/>
                      <a:round/>
                      <a:headEnd len="sm" w="sm" type="none"/>
                      <a:tailEnd len="sm" w="sm" type="none"/>
                    </a:lnR>
                    <a:lnT cap="flat" cmpd="sng" w="19050">
                      <a:solidFill>
                        <a:srgbClr val="3DEDE8"/>
                      </a:solidFill>
                      <a:prstDash val="solid"/>
                      <a:round/>
                      <a:headEnd len="sm" w="sm" type="none"/>
                      <a:tailEnd len="sm" w="sm" type="none"/>
                    </a:lnT>
                    <a:lnB cap="flat" cmpd="sng" w="19050">
                      <a:solidFill>
                        <a:srgbClr val="3DEDE8"/>
                      </a:solidFill>
                      <a:prstDash val="solid"/>
                      <a:round/>
                      <a:headEnd len="sm" w="sm" type="none"/>
                      <a:tailEnd len="sm" w="sm" type="none"/>
                    </a:lnB>
                  </a:tcPr>
                </a:tc>
              </a:tr>
            </a:tbl>
          </a:graphicData>
        </a:graphic>
      </p:graphicFrame>
      <p:sp>
        <p:nvSpPr>
          <p:cNvPr id="168" name="Google Shape;168;p29"/>
          <p:cNvSpPr txBox="1"/>
          <p:nvPr/>
        </p:nvSpPr>
        <p:spPr>
          <a:xfrm>
            <a:off x="2576560" y="86723"/>
            <a:ext cx="3525900" cy="492600"/>
          </a:xfrm>
          <a:prstGeom prst="rect">
            <a:avLst/>
          </a:prstGeom>
          <a:noFill/>
          <a:ln>
            <a:noFill/>
          </a:ln>
        </p:spPr>
        <p:txBody>
          <a:bodyPr anchorCtr="0" anchor="t" bIns="0" lIns="0" spcFirstLastPara="1" rIns="0" wrap="square" tIns="0">
            <a:spAutoFit/>
          </a:bodyPr>
          <a:lstStyle/>
          <a:p>
            <a:pPr indent="0" lvl="0" marL="0" marR="0" rtl="0" algn="l">
              <a:lnSpc>
                <a:spcPct val="117002"/>
              </a:lnSpc>
              <a:spcBef>
                <a:spcPts val="0"/>
              </a:spcBef>
              <a:spcAft>
                <a:spcPts val="0"/>
              </a:spcAft>
              <a:buNone/>
            </a:pPr>
            <a:r>
              <a:rPr b="1" i="0" lang="en" sz="3200" u="none" cap="none" strike="noStrike">
                <a:solidFill>
                  <a:srgbClr val="FFF2CC"/>
                </a:solidFill>
                <a:latin typeface="Roboto Condensed"/>
                <a:ea typeface="Roboto Condensed"/>
                <a:cs typeface="Roboto Condensed"/>
                <a:sym typeface="Roboto Condensed"/>
              </a:rPr>
              <a:t>LITERATURE SURVEY </a:t>
            </a:r>
            <a:endParaRPr sz="700">
              <a:solidFill>
                <a:srgbClr val="FFF2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72" name="Shape 172"/>
        <p:cNvGrpSpPr/>
        <p:nvPr/>
      </p:nvGrpSpPr>
      <p:grpSpPr>
        <a:xfrm>
          <a:off x="0" y="0"/>
          <a:ext cx="0" cy="0"/>
          <a:chOff x="0" y="0"/>
          <a:chExt cx="0" cy="0"/>
        </a:xfrm>
      </p:grpSpPr>
      <p:sp>
        <p:nvSpPr>
          <p:cNvPr id="173" name="Google Shape;173;p30"/>
          <p:cNvSpPr/>
          <p:nvPr/>
        </p:nvSpPr>
        <p:spPr>
          <a:xfrm>
            <a:off x="-887350" y="-629569"/>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74" name="Google Shape;174;p30"/>
          <p:cNvSpPr/>
          <p:nvPr/>
        </p:nvSpPr>
        <p:spPr>
          <a:xfrm rot="10800000">
            <a:off x="7198363" y="-727994"/>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75" name="Google Shape;175;p30"/>
          <p:cNvSpPr txBox="1"/>
          <p:nvPr/>
        </p:nvSpPr>
        <p:spPr>
          <a:xfrm>
            <a:off x="1697336" y="436368"/>
            <a:ext cx="5749200" cy="461700"/>
          </a:xfrm>
          <a:prstGeom prst="rect">
            <a:avLst/>
          </a:prstGeom>
          <a:noFill/>
          <a:ln>
            <a:noFill/>
          </a:ln>
        </p:spPr>
        <p:txBody>
          <a:bodyPr anchorCtr="0" anchor="t" bIns="0" lIns="0" spcFirstLastPara="1" rIns="0" wrap="square" tIns="0">
            <a:spAutoFit/>
          </a:bodyPr>
          <a:lstStyle/>
          <a:p>
            <a:pPr indent="0" lvl="0" marL="0" marR="0" rtl="0" algn="ctr">
              <a:lnSpc>
                <a:spcPct val="117000"/>
              </a:lnSpc>
              <a:spcBef>
                <a:spcPts val="0"/>
              </a:spcBef>
              <a:spcAft>
                <a:spcPts val="0"/>
              </a:spcAft>
              <a:buNone/>
            </a:pPr>
            <a:r>
              <a:rPr b="1" lang="en" sz="3000">
                <a:solidFill>
                  <a:srgbClr val="FFF2CC"/>
                </a:solidFill>
                <a:latin typeface="Roboto Condensed"/>
                <a:ea typeface="Roboto Condensed"/>
                <a:cs typeface="Roboto Condensed"/>
                <a:sym typeface="Roboto Condensed"/>
              </a:rPr>
              <a:t>Our Solution</a:t>
            </a:r>
            <a:endParaRPr b="1" sz="700">
              <a:solidFill>
                <a:srgbClr val="FFF2CC"/>
              </a:solidFill>
              <a:latin typeface="Roboto Condensed"/>
              <a:ea typeface="Roboto Condensed"/>
              <a:cs typeface="Roboto Condensed"/>
              <a:sym typeface="Roboto Condensed"/>
            </a:endParaRPr>
          </a:p>
        </p:txBody>
      </p:sp>
      <p:sp>
        <p:nvSpPr>
          <p:cNvPr id="176" name="Google Shape;176;p30"/>
          <p:cNvSpPr txBox="1"/>
          <p:nvPr/>
        </p:nvSpPr>
        <p:spPr>
          <a:xfrm>
            <a:off x="413250" y="1039350"/>
            <a:ext cx="8341500" cy="3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AEFEFF"/>
                </a:solidFill>
                <a:latin typeface="Times New Roman"/>
                <a:ea typeface="Times New Roman"/>
                <a:cs typeface="Times New Roman"/>
                <a:sym typeface="Times New Roman"/>
              </a:rPr>
              <a:t>By leveraging both EEG and EMG signals, the multimodal approach can curtail the challenges in traditional BCIs by:</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u="sng">
                <a:solidFill>
                  <a:srgbClr val="AEFEFF"/>
                </a:solidFill>
                <a:latin typeface="Times New Roman"/>
                <a:ea typeface="Times New Roman"/>
                <a:cs typeface="Times New Roman"/>
                <a:sym typeface="Times New Roman"/>
              </a:rPr>
              <a:t>Enhanced Accuracy and Reliability:</a:t>
            </a:r>
            <a:r>
              <a:rPr lang="en" sz="1300">
                <a:solidFill>
                  <a:srgbClr val="AEFEFF"/>
                </a:solidFill>
                <a:latin typeface="Times New Roman"/>
                <a:ea typeface="Times New Roman"/>
                <a:cs typeface="Times New Roman"/>
                <a:sym typeface="Times New Roman"/>
              </a:rPr>
              <a:t> Deep learning algorithms can effectively learn complex patterns from multimodal data, reducing errors and increasing the robustness of the BCI system.</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u="sng">
                <a:solidFill>
                  <a:srgbClr val="AEFEFF"/>
                </a:solidFill>
                <a:latin typeface="Times New Roman"/>
                <a:ea typeface="Times New Roman"/>
                <a:cs typeface="Times New Roman"/>
                <a:sym typeface="Times New Roman"/>
              </a:rPr>
              <a:t>Adaptability and Personalization:</a:t>
            </a:r>
            <a:r>
              <a:rPr lang="en" sz="1300">
                <a:solidFill>
                  <a:srgbClr val="AEFEFF"/>
                </a:solidFill>
                <a:latin typeface="Times New Roman"/>
                <a:ea typeface="Times New Roman"/>
                <a:cs typeface="Times New Roman"/>
                <a:sym typeface="Times New Roman"/>
              </a:rPr>
              <a:t> Deep learning models are capable of adapting to individual user characteristics and learning user-specific patterns over time. This adaptability allows the BCI system to adjust to changes in user behavior, mental states, and physiological conditions, thereby enhancing usability and effectiveness. </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u="sng">
                <a:solidFill>
                  <a:srgbClr val="AEFEFF"/>
                </a:solidFill>
                <a:latin typeface="Times New Roman"/>
                <a:ea typeface="Times New Roman"/>
                <a:cs typeface="Times New Roman"/>
                <a:sym typeface="Times New Roman"/>
              </a:rPr>
              <a:t>Non-invasive Nature</a:t>
            </a:r>
            <a:r>
              <a:rPr lang="en" sz="1300">
                <a:solidFill>
                  <a:srgbClr val="AEFEFF"/>
                </a:solidFill>
                <a:latin typeface="Times New Roman"/>
                <a:ea typeface="Times New Roman"/>
                <a:cs typeface="Times New Roman"/>
                <a:sym typeface="Times New Roman"/>
              </a:rPr>
              <a:t>: EEG and EMG signals are non-invasive and readily accessible, making them suitable for widespread use in neuro-rehabilitation settings. The multimodal deep learning approach preserves the non-invasive nature of BCIs.</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u="sng">
                <a:solidFill>
                  <a:srgbClr val="AEFEFF"/>
                </a:solidFill>
                <a:latin typeface="Times New Roman"/>
                <a:ea typeface="Times New Roman"/>
                <a:cs typeface="Times New Roman"/>
                <a:sym typeface="Times New Roman"/>
              </a:rPr>
              <a:t>Seamless Integration with Rehabilitation Protocols:</a:t>
            </a:r>
            <a:r>
              <a:rPr lang="en" sz="1300">
                <a:solidFill>
                  <a:srgbClr val="AEFEFF"/>
                </a:solidFill>
                <a:latin typeface="Times New Roman"/>
                <a:ea typeface="Times New Roman"/>
                <a:cs typeface="Times New Roman"/>
                <a:sym typeface="Times New Roman"/>
              </a:rPr>
              <a:t>The EEG-EMG correlation-based BCI can seamlessly integrate with existing rehabilitation protocols and therapeutic interventions.</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u="sng">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AutoNum type="arabicPeriod"/>
            </a:pPr>
            <a:r>
              <a:rPr lang="en" sz="1300" u="sng">
                <a:solidFill>
                  <a:srgbClr val="AEFEFF"/>
                </a:solidFill>
                <a:latin typeface="Times New Roman"/>
                <a:ea typeface="Times New Roman"/>
                <a:cs typeface="Times New Roman"/>
                <a:sym typeface="Times New Roman"/>
              </a:rPr>
              <a:t>Addressing Ethical and Privacy Concerns: </a:t>
            </a:r>
            <a:r>
              <a:rPr lang="en" sz="1300">
                <a:solidFill>
                  <a:srgbClr val="AEFEFF"/>
                </a:solidFill>
                <a:latin typeface="Times New Roman"/>
                <a:ea typeface="Times New Roman"/>
                <a:cs typeface="Times New Roman"/>
                <a:sym typeface="Times New Roman"/>
              </a:rPr>
              <a:t>The multimodal deep learning approach prioritizes user privacy and data security by employing encryption techniques and adhering to ethical guidelines.</a:t>
            </a:r>
            <a:endParaRPr sz="1300">
              <a:solidFill>
                <a:srgbClr val="AEFE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80" name="Shape 180"/>
        <p:cNvGrpSpPr/>
        <p:nvPr/>
      </p:nvGrpSpPr>
      <p:grpSpPr>
        <a:xfrm>
          <a:off x="0" y="0"/>
          <a:ext cx="0" cy="0"/>
          <a:chOff x="0" y="0"/>
          <a:chExt cx="0" cy="0"/>
        </a:xfrm>
      </p:grpSpPr>
      <p:sp>
        <p:nvSpPr>
          <p:cNvPr id="181" name="Google Shape;181;p31"/>
          <p:cNvSpPr/>
          <p:nvPr/>
        </p:nvSpPr>
        <p:spPr>
          <a:xfrm>
            <a:off x="-887350" y="-629569"/>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82" name="Google Shape;182;p31"/>
          <p:cNvSpPr/>
          <p:nvPr/>
        </p:nvSpPr>
        <p:spPr>
          <a:xfrm rot="10800000">
            <a:off x="7198363" y="-727994"/>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83" name="Google Shape;183;p31"/>
          <p:cNvSpPr txBox="1"/>
          <p:nvPr/>
        </p:nvSpPr>
        <p:spPr>
          <a:xfrm>
            <a:off x="1697336" y="436368"/>
            <a:ext cx="5749200" cy="461700"/>
          </a:xfrm>
          <a:prstGeom prst="rect">
            <a:avLst/>
          </a:prstGeom>
          <a:noFill/>
          <a:ln>
            <a:noFill/>
          </a:ln>
        </p:spPr>
        <p:txBody>
          <a:bodyPr anchorCtr="0" anchor="t" bIns="0" lIns="0" spcFirstLastPara="1" rIns="0" wrap="square" tIns="0">
            <a:spAutoFit/>
          </a:bodyPr>
          <a:lstStyle/>
          <a:p>
            <a:pPr indent="0" lvl="0" marL="0" marR="0" rtl="0" algn="ctr">
              <a:lnSpc>
                <a:spcPct val="117000"/>
              </a:lnSpc>
              <a:spcBef>
                <a:spcPts val="0"/>
              </a:spcBef>
              <a:spcAft>
                <a:spcPts val="0"/>
              </a:spcAft>
              <a:buNone/>
            </a:pPr>
            <a:r>
              <a:rPr b="1" lang="en" sz="3000">
                <a:solidFill>
                  <a:srgbClr val="FFF2CC"/>
                </a:solidFill>
                <a:latin typeface="Roboto Condensed"/>
                <a:ea typeface="Roboto Condensed"/>
                <a:cs typeface="Roboto Condensed"/>
                <a:sym typeface="Roboto Condensed"/>
              </a:rPr>
              <a:t>MULTIMODAL TECHNIQUES</a:t>
            </a:r>
            <a:endParaRPr b="1" sz="700">
              <a:solidFill>
                <a:srgbClr val="FFF2CC"/>
              </a:solidFill>
              <a:latin typeface="Roboto Condensed"/>
              <a:ea typeface="Roboto Condensed"/>
              <a:cs typeface="Roboto Condensed"/>
              <a:sym typeface="Roboto Condensed"/>
            </a:endParaRPr>
          </a:p>
        </p:txBody>
      </p:sp>
      <p:sp>
        <p:nvSpPr>
          <p:cNvPr id="184" name="Google Shape;184;p31"/>
          <p:cNvSpPr txBox="1"/>
          <p:nvPr/>
        </p:nvSpPr>
        <p:spPr>
          <a:xfrm>
            <a:off x="401250" y="1108575"/>
            <a:ext cx="8341500" cy="365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Convolutional Neural Networks (CNNs): CNNs can be used to extract spatial features from EEG and EMG data, capturing relevant patterns in the signals.</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Recurrent Neural Networks (RNNs): RNNs can model temporal dependencies in EEG and EMG signals, enabling the system to learn dynamic patterns over time.</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Long Short-Term Memory (LSTM) networks: LSTMs are well-suited for processing sequential data and can effectively capture long-term dependencies in EEG and EMG signals.</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Gated Recurrent Units (GRUs): Similar to LSTMs, GRUs can model temporal dynamics in EEG and EMG data, facilitating the learning of complex patterns.</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Deep Belief Networks (DBNs): DBNs can be used for unsupervised feature learning, enabling the system to automatically discover informative representations from multimodal data.</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Transfer Learning: Pre-trained deep learning models can be fine-tuned on multimodal EEG-EMG data to leverage knowledge learned from related tasks and domains.</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88" name="Shape 188"/>
        <p:cNvGrpSpPr/>
        <p:nvPr/>
      </p:nvGrpSpPr>
      <p:grpSpPr>
        <a:xfrm>
          <a:off x="0" y="0"/>
          <a:ext cx="0" cy="0"/>
          <a:chOff x="0" y="0"/>
          <a:chExt cx="0" cy="0"/>
        </a:xfrm>
      </p:grpSpPr>
      <p:sp>
        <p:nvSpPr>
          <p:cNvPr id="189" name="Google Shape;189;p32"/>
          <p:cNvSpPr/>
          <p:nvPr/>
        </p:nvSpPr>
        <p:spPr>
          <a:xfrm>
            <a:off x="-887350" y="-629569"/>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90" name="Google Shape;190;p32"/>
          <p:cNvSpPr/>
          <p:nvPr/>
        </p:nvSpPr>
        <p:spPr>
          <a:xfrm rot="10800000">
            <a:off x="7198363" y="-727994"/>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91" name="Google Shape;191;p32"/>
          <p:cNvSpPr txBox="1"/>
          <p:nvPr/>
        </p:nvSpPr>
        <p:spPr>
          <a:xfrm>
            <a:off x="1697336" y="283968"/>
            <a:ext cx="5749200" cy="461700"/>
          </a:xfrm>
          <a:prstGeom prst="rect">
            <a:avLst/>
          </a:prstGeom>
          <a:noFill/>
          <a:ln>
            <a:noFill/>
          </a:ln>
        </p:spPr>
        <p:txBody>
          <a:bodyPr anchorCtr="0" anchor="t" bIns="0" lIns="0" spcFirstLastPara="1" rIns="0" wrap="square" tIns="0">
            <a:spAutoFit/>
          </a:bodyPr>
          <a:lstStyle/>
          <a:p>
            <a:pPr indent="0" lvl="0" marL="0" marR="0" rtl="0" algn="ctr">
              <a:lnSpc>
                <a:spcPct val="117000"/>
              </a:lnSpc>
              <a:spcBef>
                <a:spcPts val="0"/>
              </a:spcBef>
              <a:spcAft>
                <a:spcPts val="0"/>
              </a:spcAft>
              <a:buNone/>
            </a:pPr>
            <a:r>
              <a:rPr b="1" lang="en" sz="3000">
                <a:solidFill>
                  <a:srgbClr val="FFF2CC"/>
                </a:solidFill>
                <a:latin typeface="Roboto Condensed"/>
                <a:ea typeface="Roboto Condensed"/>
                <a:cs typeface="Roboto Condensed"/>
                <a:sym typeface="Roboto Condensed"/>
              </a:rPr>
              <a:t>…OTHER </a:t>
            </a:r>
            <a:r>
              <a:rPr b="1" lang="en" sz="3000">
                <a:solidFill>
                  <a:srgbClr val="FFF2CC"/>
                </a:solidFill>
                <a:latin typeface="Roboto Condensed"/>
                <a:ea typeface="Roboto Condensed"/>
                <a:cs typeface="Roboto Condensed"/>
                <a:sym typeface="Roboto Condensed"/>
              </a:rPr>
              <a:t>TECHNIQUES</a:t>
            </a:r>
            <a:endParaRPr b="1" sz="700">
              <a:solidFill>
                <a:srgbClr val="FFF2CC"/>
              </a:solidFill>
              <a:latin typeface="Roboto Condensed"/>
              <a:ea typeface="Roboto Condensed"/>
              <a:cs typeface="Roboto Condensed"/>
              <a:sym typeface="Roboto Condensed"/>
            </a:endParaRPr>
          </a:p>
        </p:txBody>
      </p:sp>
      <p:sp>
        <p:nvSpPr>
          <p:cNvPr id="192" name="Google Shape;192;p32"/>
          <p:cNvSpPr txBox="1"/>
          <p:nvPr/>
        </p:nvSpPr>
        <p:spPr>
          <a:xfrm>
            <a:off x="401250" y="727575"/>
            <a:ext cx="8341500" cy="365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Data Augmentation: Augmenting the training data with variations of EEG and EMG signals can increase the diversity of samples and improve the model's generalization ability.</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Ensemble Learning: Combining predictions from multiple models trained on different subsets of data can enhance the overall accuracy and reliability of the BCI system.</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Autoencoders: Autoencoders can be used for unsupervised feature learning and dimensionality reduction, facilitating the extraction of meaningful representations from EEG and EMG data.</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Generative Adversarial Networks (GANs): GANs can generate synthetic EEG-EMG samples, which can be used for data augmentation and improving the model's robustness to variations in input signals.</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Reinforcement Learning: Reinforcement learning techniques can be employed to optimize the BCI's decision-making process, enhancing its adaptability and personalization.</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Attention Mechanisms: Attention mechanisms can selectively focus on relevant parts of EEG and EMG signals, improving the model's interpretability and performance.</a:t>
            </a:r>
            <a:endParaRPr sz="1300">
              <a:solidFill>
                <a:srgbClr val="AEFE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311150" lvl="0" marL="457200" rtl="0" algn="l">
              <a:spcBef>
                <a:spcPts val="0"/>
              </a:spcBef>
              <a:spcAft>
                <a:spcPts val="0"/>
              </a:spcAft>
              <a:buClr>
                <a:srgbClr val="AEFEFF"/>
              </a:buClr>
              <a:buSzPts val="1300"/>
              <a:buFont typeface="Times New Roman"/>
              <a:buChar char="●"/>
            </a:pPr>
            <a:r>
              <a:rPr lang="en" sz="1300">
                <a:solidFill>
                  <a:srgbClr val="AEFEFF"/>
                </a:solidFill>
                <a:latin typeface="Times New Roman"/>
                <a:ea typeface="Times New Roman"/>
                <a:cs typeface="Times New Roman"/>
                <a:sym typeface="Times New Roman"/>
              </a:rPr>
              <a:t>Graph Neural Networks: Graph neural networks can capture dependencies between EEG and EMG channels, enabling the system to leverage the spatial relationships between different signal sources.</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AEFE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227"/>
        </a:solidFill>
      </p:bgPr>
    </p:bg>
    <p:spTree>
      <p:nvGrpSpPr>
        <p:cNvPr id="196" name="Shape 196"/>
        <p:cNvGrpSpPr/>
        <p:nvPr/>
      </p:nvGrpSpPr>
      <p:grpSpPr>
        <a:xfrm>
          <a:off x="0" y="0"/>
          <a:ext cx="0" cy="0"/>
          <a:chOff x="0" y="0"/>
          <a:chExt cx="0" cy="0"/>
        </a:xfrm>
      </p:grpSpPr>
      <p:sp>
        <p:nvSpPr>
          <p:cNvPr id="197" name="Google Shape;197;p33"/>
          <p:cNvSpPr/>
          <p:nvPr/>
        </p:nvSpPr>
        <p:spPr>
          <a:xfrm>
            <a:off x="-887350" y="-629569"/>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sp>
        <p:nvSpPr>
          <p:cNvPr id="198" name="Google Shape;198;p33"/>
          <p:cNvSpPr/>
          <p:nvPr/>
        </p:nvSpPr>
        <p:spPr>
          <a:xfrm rot="10800000">
            <a:off x="7198363" y="-727994"/>
            <a:ext cx="2760022" cy="1897515"/>
          </a:xfrm>
          <a:custGeom>
            <a:rect b="b" l="l" r="r" t="t"/>
            <a:pathLst>
              <a:path extrusionOk="0" h="3795030" w="5520044">
                <a:moveTo>
                  <a:pt x="0" y="0"/>
                </a:moveTo>
                <a:lnTo>
                  <a:pt x="5520044" y="0"/>
                </a:lnTo>
                <a:lnTo>
                  <a:pt x="5520044" y="3795030"/>
                </a:lnTo>
                <a:lnTo>
                  <a:pt x="0" y="3795030"/>
                </a:lnTo>
                <a:lnTo>
                  <a:pt x="0" y="0"/>
                </a:lnTo>
                <a:close/>
              </a:path>
            </a:pathLst>
          </a:custGeom>
          <a:blipFill rotWithShape="1">
            <a:blip r:embed="rId3">
              <a:alphaModFix/>
            </a:blip>
            <a:stretch>
              <a:fillRect b="0" l="0" r="0" t="0"/>
            </a:stretch>
          </a:blipFill>
          <a:ln>
            <a:noFill/>
          </a:ln>
        </p:spPr>
      </p:sp>
      <p:pic>
        <p:nvPicPr>
          <p:cNvPr id="199" name="Google Shape;199;p33"/>
          <p:cNvPicPr preferRelativeResize="0"/>
          <p:nvPr/>
        </p:nvPicPr>
        <p:blipFill>
          <a:blip r:embed="rId4">
            <a:alphaModFix/>
          </a:blip>
          <a:stretch>
            <a:fillRect/>
          </a:stretch>
        </p:blipFill>
        <p:spPr>
          <a:xfrm>
            <a:off x="2286000" y="152400"/>
            <a:ext cx="4371975" cy="940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