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1" r:id="rId3"/>
    <p:sldId id="257" r:id="rId4"/>
    <p:sldId id="262" r:id="rId5"/>
    <p:sldId id="263" r:id="rId6"/>
    <p:sldId id="264" r:id="rId7"/>
    <p:sldId id="270" r:id="rId8"/>
    <p:sldId id="265" r:id="rId9"/>
    <p:sldId id="266" r:id="rId10"/>
    <p:sldId id="267" r:id="rId11"/>
    <p:sldId id="268" r:id="rId12"/>
    <p:sldId id="259" r:id="rId13"/>
    <p:sldId id="26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B751A-ACB5-485D-80DB-D9F71A8A34EE}"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9A8AB-CD93-4FA8-BD59-4609BFB11C1D}" type="slidenum">
              <a:rPr lang="en-IN" smtClean="0"/>
              <a:t>‹#›</a:t>
            </a:fld>
            <a:endParaRPr lang="en-IN"/>
          </a:p>
        </p:txBody>
      </p:sp>
    </p:spTree>
    <p:extLst>
      <p:ext uri="{BB962C8B-B14F-4D97-AF65-F5344CB8AC3E}">
        <p14:creationId xmlns:p14="http://schemas.microsoft.com/office/powerpoint/2010/main" val="28018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59A8AB-CD93-4FA8-BD59-4609BFB11C1D}" type="slidenum">
              <a:rPr lang="en-IN" smtClean="0"/>
              <a:t>10</a:t>
            </a:fld>
            <a:endParaRPr lang="en-IN"/>
          </a:p>
        </p:txBody>
      </p:sp>
    </p:spTree>
    <p:extLst>
      <p:ext uri="{BB962C8B-B14F-4D97-AF65-F5344CB8AC3E}">
        <p14:creationId xmlns:p14="http://schemas.microsoft.com/office/powerpoint/2010/main" val="236966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8417BB-57B3-4367-B3BF-D656ED537245}"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DD13C-8CE3-4C39-A5AF-5630D67C00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77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417BB-57B3-4367-B3BF-D656ED537245}"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DD13C-8CE3-4C39-A5AF-5630D67C001B}" type="slidenum">
              <a:rPr lang="en-IN" smtClean="0"/>
              <a:t>‹#›</a:t>
            </a:fld>
            <a:endParaRPr lang="en-IN"/>
          </a:p>
        </p:txBody>
      </p:sp>
    </p:spTree>
    <p:extLst>
      <p:ext uri="{BB962C8B-B14F-4D97-AF65-F5344CB8AC3E}">
        <p14:creationId xmlns:p14="http://schemas.microsoft.com/office/powerpoint/2010/main" val="404458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417BB-57B3-4367-B3BF-D656ED537245}"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DD13C-8CE3-4C39-A5AF-5630D67C001B}" type="slidenum">
              <a:rPr lang="en-IN" smtClean="0"/>
              <a:t>‹#›</a:t>
            </a:fld>
            <a:endParaRPr lang="en-IN"/>
          </a:p>
        </p:txBody>
      </p:sp>
    </p:spTree>
    <p:extLst>
      <p:ext uri="{BB962C8B-B14F-4D97-AF65-F5344CB8AC3E}">
        <p14:creationId xmlns:p14="http://schemas.microsoft.com/office/powerpoint/2010/main" val="341264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417BB-57B3-4367-B3BF-D656ED537245}"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DD13C-8CE3-4C39-A5AF-5630D67C001B}" type="slidenum">
              <a:rPr lang="en-IN" smtClean="0"/>
              <a:t>‹#›</a:t>
            </a:fld>
            <a:endParaRPr lang="en-IN"/>
          </a:p>
        </p:txBody>
      </p:sp>
    </p:spTree>
    <p:extLst>
      <p:ext uri="{BB962C8B-B14F-4D97-AF65-F5344CB8AC3E}">
        <p14:creationId xmlns:p14="http://schemas.microsoft.com/office/powerpoint/2010/main" val="62219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8417BB-57B3-4367-B3BF-D656ED537245}"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EDD13C-8CE3-4C39-A5AF-5630D67C00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63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8417BB-57B3-4367-B3BF-D656ED537245}"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DD13C-8CE3-4C39-A5AF-5630D67C001B}" type="slidenum">
              <a:rPr lang="en-IN" smtClean="0"/>
              <a:t>‹#›</a:t>
            </a:fld>
            <a:endParaRPr lang="en-IN"/>
          </a:p>
        </p:txBody>
      </p:sp>
    </p:spTree>
    <p:extLst>
      <p:ext uri="{BB962C8B-B14F-4D97-AF65-F5344CB8AC3E}">
        <p14:creationId xmlns:p14="http://schemas.microsoft.com/office/powerpoint/2010/main" val="19308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8417BB-57B3-4367-B3BF-D656ED537245}" type="datetimeFigureOut">
              <a:rPr lang="en-IN" smtClean="0"/>
              <a:t>19-12-2024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EDD13C-8CE3-4C39-A5AF-5630D67C001B}" type="slidenum">
              <a:rPr lang="en-IN" smtClean="0"/>
              <a:t>‹#›</a:t>
            </a:fld>
            <a:endParaRPr lang="en-IN"/>
          </a:p>
        </p:txBody>
      </p:sp>
    </p:spTree>
    <p:extLst>
      <p:ext uri="{BB962C8B-B14F-4D97-AF65-F5344CB8AC3E}">
        <p14:creationId xmlns:p14="http://schemas.microsoft.com/office/powerpoint/2010/main" val="1304261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417BB-57B3-4367-B3BF-D656ED537245}" type="datetimeFigureOut">
              <a:rPr lang="en-IN" smtClean="0"/>
              <a:t>19-12-2024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EDD13C-8CE3-4C39-A5AF-5630D67C001B}" type="slidenum">
              <a:rPr lang="en-IN" smtClean="0"/>
              <a:t>‹#›</a:t>
            </a:fld>
            <a:endParaRPr lang="en-IN"/>
          </a:p>
        </p:txBody>
      </p:sp>
    </p:spTree>
    <p:extLst>
      <p:ext uri="{BB962C8B-B14F-4D97-AF65-F5344CB8AC3E}">
        <p14:creationId xmlns:p14="http://schemas.microsoft.com/office/powerpoint/2010/main" val="423985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8417BB-57B3-4367-B3BF-D656ED537245}" type="datetimeFigureOut">
              <a:rPr lang="en-IN" smtClean="0"/>
              <a:t>19-12-2024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EEDD13C-8CE3-4C39-A5AF-5630D67C001B}" type="slidenum">
              <a:rPr lang="en-IN" smtClean="0"/>
              <a:t>‹#›</a:t>
            </a:fld>
            <a:endParaRPr lang="en-IN"/>
          </a:p>
        </p:txBody>
      </p:sp>
    </p:spTree>
    <p:extLst>
      <p:ext uri="{BB962C8B-B14F-4D97-AF65-F5344CB8AC3E}">
        <p14:creationId xmlns:p14="http://schemas.microsoft.com/office/powerpoint/2010/main" val="251775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8417BB-57B3-4367-B3BF-D656ED537245}" type="datetimeFigureOut">
              <a:rPr lang="en-IN" smtClean="0"/>
              <a:t>19-12-2024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EDD13C-8CE3-4C39-A5AF-5630D67C001B}" type="slidenum">
              <a:rPr lang="en-IN" smtClean="0"/>
              <a:t>‹#›</a:t>
            </a:fld>
            <a:endParaRPr lang="en-IN"/>
          </a:p>
        </p:txBody>
      </p:sp>
    </p:spTree>
    <p:extLst>
      <p:ext uri="{BB962C8B-B14F-4D97-AF65-F5344CB8AC3E}">
        <p14:creationId xmlns:p14="http://schemas.microsoft.com/office/powerpoint/2010/main" val="328356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417BB-57B3-4367-B3BF-D656ED537245}"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EDD13C-8CE3-4C39-A5AF-5630D67C001B}" type="slidenum">
              <a:rPr lang="en-IN" smtClean="0"/>
              <a:t>‹#›</a:t>
            </a:fld>
            <a:endParaRPr lang="en-IN"/>
          </a:p>
        </p:txBody>
      </p:sp>
    </p:spTree>
    <p:extLst>
      <p:ext uri="{BB962C8B-B14F-4D97-AF65-F5344CB8AC3E}">
        <p14:creationId xmlns:p14="http://schemas.microsoft.com/office/powerpoint/2010/main" val="4152265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8417BB-57B3-4367-B3BF-D656ED537245}" type="datetimeFigureOut">
              <a:rPr lang="en-IN" smtClean="0"/>
              <a:t>19-12-2024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EDD13C-8CE3-4C39-A5AF-5630D67C001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349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36FB-EBE9-C986-5A40-3B9E22BE88CD}"/>
              </a:ext>
            </a:extLst>
          </p:cNvPr>
          <p:cNvSpPr>
            <a:spLocks noGrp="1"/>
          </p:cNvSpPr>
          <p:nvPr>
            <p:ph type="ctrTitle"/>
          </p:nvPr>
        </p:nvSpPr>
        <p:spPr/>
        <p:txBody>
          <a:bodyPr>
            <a:normAutofit fontScale="90000"/>
          </a:bodyPr>
          <a:lstStyle/>
          <a:p>
            <a:pPr>
              <a:lnSpc>
                <a:spcPct val="107000"/>
              </a:lnSpc>
              <a:spcAft>
                <a:spcPts val="800"/>
              </a:spcAft>
            </a:pPr>
            <a:r>
              <a:rPr lang="en-US" sz="3600" dirty="0">
                <a:latin typeface="Times New Roman" panose="02020603050405020304" pitchFamily="18" charset="0"/>
                <a:cs typeface="Times New Roman" panose="02020603050405020304" pitchFamily="18" charset="0"/>
              </a:rPr>
              <a:t>"An Empirical Analysis of Returns and Volatility: A Case Study of Apple Stock Using OLS, ARIMA, and GARCH“</a:t>
            </a:r>
            <a:br>
              <a:rPr lang="en-US" sz="3600" dirty="0">
                <a:latin typeface="Times New Roman" panose="02020603050405020304" pitchFamily="18" charset="0"/>
                <a:cs typeface="Times New Roman" panose="02020603050405020304" pitchFamily="18" charset="0"/>
              </a:rPr>
            </a:br>
            <a:r>
              <a:rPr lang="en-US" sz="800" dirty="0">
                <a:latin typeface="Times New Roman" panose="02020603050405020304" pitchFamily="18" charset="0"/>
                <a:cs typeface="Times New Roman" panose="02020603050405020304" pitchFamily="18" charset="0"/>
              </a:rPr>
              <a:t>.</a:t>
            </a:r>
            <a:br>
              <a:rPr lang="en-US" sz="3600" dirty="0">
                <a:latin typeface="Times New Roman" panose="02020603050405020304" pitchFamily="18" charset="0"/>
                <a:cs typeface="Times New Roman" panose="02020603050405020304" pitchFamily="18" charset="0"/>
              </a:rPr>
            </a:br>
            <a:r>
              <a:rPr lang="en-IN" sz="1800" kern="1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Replication of “Forecasting Apple Inc. Stock Prices Using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S&amp;P500– An OLS Regression Approach with Structural Break”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Trishit</a:t>
            </a:r>
            <a:r>
              <a:rPr lang="en-IN" sz="1800" kern="1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Banerjee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i="1" kern="1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Department of Basic Engineering and Sciences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i="1" kern="1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Netaji Subhash Engineering College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Kolkata, India trishit.banerjee@nsec.ac.in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600" dirty="0"/>
          </a:p>
        </p:txBody>
      </p:sp>
      <p:sp>
        <p:nvSpPr>
          <p:cNvPr id="3" name="Subtitle 2">
            <a:extLst>
              <a:ext uri="{FF2B5EF4-FFF2-40B4-BE49-F238E27FC236}">
                <a16:creationId xmlns:a16="http://schemas.microsoft.com/office/drawing/2014/main" id="{9766DE92-CF35-95B8-B2AF-734D855F734A}"/>
              </a:ext>
            </a:extLst>
          </p:cNvPr>
          <p:cNvSpPr>
            <a:spLocks noGrp="1"/>
          </p:cNvSpPr>
          <p:nvPr>
            <p:ph type="subTitle" idx="1"/>
          </p:nvPr>
        </p:nvSpPr>
        <p:spPr>
          <a:xfrm>
            <a:off x="628454" y="4443287"/>
            <a:ext cx="4311191" cy="977126"/>
          </a:xfrm>
        </p:spPr>
        <p:txBody>
          <a:bodyPr>
            <a:normAutofit/>
          </a:bodyPr>
          <a:lstStyle/>
          <a:p>
            <a:pPr>
              <a:lnSpc>
                <a:spcPct val="100000"/>
              </a:lnSpc>
              <a:spcAft>
                <a:spcPts val="800"/>
              </a:spcAft>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By Shatakshi Bansode</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Student number</a:t>
            </a:r>
            <a:r>
              <a:rPr lang="en-IN" sz="17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24201471</a:t>
            </a:r>
            <a:endParaRPr lang="en-IN"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ubtitle 2">
            <a:extLst>
              <a:ext uri="{FF2B5EF4-FFF2-40B4-BE49-F238E27FC236}">
                <a16:creationId xmlns:a16="http://schemas.microsoft.com/office/drawing/2014/main" id="{76386671-836F-EA8B-6F53-CD7CD0A8449A}"/>
              </a:ext>
            </a:extLst>
          </p:cNvPr>
          <p:cNvSpPr txBox="1">
            <a:spLocks/>
          </p:cNvSpPr>
          <p:nvPr/>
        </p:nvSpPr>
        <p:spPr>
          <a:xfrm>
            <a:off x="5975023" y="4518700"/>
            <a:ext cx="6355237" cy="1127955"/>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1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Module: Financial Econometrics FIN41660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Academic Year: 2024/2025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0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1631-29EC-BA59-6F40-7E542EA5769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8. GARCH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EE0179-A212-EB48-BE31-0BAA6A6592B5}"/>
              </a:ext>
            </a:extLst>
          </p:cNvPr>
          <p:cNvSpPr>
            <a:spLocks noGrp="1"/>
          </p:cNvSpPr>
          <p:nvPr>
            <p:ph idx="1"/>
          </p:nvPr>
        </p:nvSpPr>
        <p:spPr/>
        <p:txBody>
          <a:bodyPr>
            <a:normAutofit fontScale="92500" lnSpcReduction="10000"/>
          </a:bodyPr>
          <a:lstStyle/>
          <a:p>
            <a:pPr marL="0" indent="0">
              <a:buNone/>
            </a:pPr>
            <a:r>
              <a:rPr lang="en-IN" b="1" dirty="0">
                <a:latin typeface="Times New Roman" panose="02020603050405020304" pitchFamily="18" charset="0"/>
                <a:cs typeface="Times New Roman" panose="02020603050405020304" pitchFamily="18" charset="0"/>
              </a:rPr>
              <a:t>Why GARCH?</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Financial returns exhibit </a:t>
            </a:r>
            <a:r>
              <a:rPr lang="en-IN" b="1" dirty="0">
                <a:latin typeface="Times New Roman" panose="02020603050405020304" pitchFamily="18" charset="0"/>
                <a:cs typeface="Times New Roman" panose="02020603050405020304" pitchFamily="18" charset="0"/>
              </a:rPr>
              <a:t>volatility clustering</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Large shocks are often followed by more large shocks.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GARCH(1,1) Model</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σ²</a:t>
            </a:r>
            <a:r>
              <a:rPr lang="en-IN" dirty="0">
                <a:latin typeface="Times New Roman" panose="02020603050405020304" pitchFamily="18" charset="0"/>
                <a:cs typeface="Times New Roman" panose="02020603050405020304" pitchFamily="18" charset="0"/>
              </a:rPr>
              <a:t>ₐₐ = </a:t>
            </a:r>
            <a:r>
              <a:rPr lang="el-GR" dirty="0">
                <a:latin typeface="Times New Roman" panose="02020603050405020304" pitchFamily="18" charset="0"/>
                <a:cs typeface="Times New Roman" panose="02020603050405020304" pitchFamily="18" charset="0"/>
              </a:rPr>
              <a:t>ω + αε²</a:t>
            </a:r>
            <a:r>
              <a:rPr lang="en-IN" dirty="0">
                <a:latin typeface="Times New Roman" panose="02020603050405020304" pitchFamily="18" charset="0"/>
                <a:cs typeface="Times New Roman" panose="02020603050405020304" pitchFamily="18" charset="0"/>
              </a:rPr>
              <a:t>ₐₑₛₐ + </a:t>
            </a:r>
            <a:r>
              <a:rPr lang="el-GR" dirty="0">
                <a:latin typeface="Times New Roman" panose="02020603050405020304" pitchFamily="18" charset="0"/>
                <a:cs typeface="Times New Roman" panose="02020603050405020304" pitchFamily="18" charset="0"/>
              </a:rPr>
              <a:t>βσ²</a:t>
            </a:r>
            <a:r>
              <a:rPr lang="en-IN" dirty="0">
                <a:latin typeface="Times New Roman" panose="02020603050405020304" pitchFamily="18" charset="0"/>
                <a:cs typeface="Times New Roman" panose="02020603050405020304" pitchFamily="18" charset="0"/>
              </a:rPr>
              <a:t>ₐₑ</a:t>
            </a:r>
          </a:p>
          <a:p>
            <a:pPr marL="0" indent="0">
              <a:buNone/>
            </a:pPr>
            <a:r>
              <a:rPr lang="en-IN" b="1" dirty="0">
                <a:latin typeface="Times New Roman" panose="02020603050405020304" pitchFamily="18" charset="0"/>
                <a:cs typeface="Times New Roman" panose="02020603050405020304" pitchFamily="18" charset="0"/>
              </a:rPr>
              <a:t>Results</a:t>
            </a:r>
            <a:r>
              <a:rPr lang="en-IN"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l-GR" b="1" dirty="0">
                <a:latin typeface="Times New Roman" panose="02020603050405020304" pitchFamily="18" charset="0"/>
                <a:cs typeface="Times New Roman" panose="02020603050405020304" pitchFamily="18" charset="0"/>
              </a:rPr>
              <a:t>ω (</a:t>
            </a:r>
            <a:r>
              <a:rPr lang="en-IN" b="1" dirty="0">
                <a:latin typeface="Times New Roman" panose="02020603050405020304" pitchFamily="18" charset="0"/>
                <a:cs typeface="Times New Roman" panose="02020603050405020304" pitchFamily="18" charset="0"/>
              </a:rPr>
              <a:t>constant variance)</a:t>
            </a:r>
            <a:r>
              <a:rPr lang="en-IN" dirty="0">
                <a:latin typeface="Times New Roman" panose="02020603050405020304" pitchFamily="18" charset="0"/>
                <a:cs typeface="Times New Roman" panose="02020603050405020304" pitchFamily="18" charset="0"/>
              </a:rPr>
              <a:t> = 0.0257 (significant, p &lt; 0.05).</a:t>
            </a:r>
          </a:p>
          <a:p>
            <a:pPr>
              <a:buFont typeface="Arial" panose="020B0604020202020204" pitchFamily="34" charset="0"/>
              <a:buChar char="•"/>
            </a:pPr>
            <a:r>
              <a:rPr lang="el-GR" b="1" dirty="0">
                <a:latin typeface="Times New Roman" panose="02020603050405020304" pitchFamily="18" charset="0"/>
                <a:cs typeface="Times New Roman" panose="02020603050405020304" pitchFamily="18" charset="0"/>
              </a:rPr>
              <a:t>α (</a:t>
            </a:r>
            <a:r>
              <a:rPr lang="en-IN" b="1" dirty="0">
                <a:latin typeface="Times New Roman" panose="02020603050405020304" pitchFamily="18" charset="0"/>
                <a:cs typeface="Times New Roman" panose="02020603050405020304" pitchFamily="18" charset="0"/>
              </a:rPr>
              <a:t>ARCH effect)</a:t>
            </a:r>
            <a:r>
              <a:rPr lang="en-IN" dirty="0">
                <a:latin typeface="Times New Roman" panose="02020603050405020304" pitchFamily="18" charset="0"/>
                <a:cs typeface="Times New Roman" panose="02020603050405020304" pitchFamily="18" charset="0"/>
              </a:rPr>
              <a:t> = 0.0018 (not significant).</a:t>
            </a:r>
          </a:p>
          <a:p>
            <a:pPr>
              <a:buFont typeface="Arial" panose="020B0604020202020204" pitchFamily="34" charset="0"/>
              <a:buChar char="•"/>
            </a:pPr>
            <a:r>
              <a:rPr lang="el-GR" b="1" dirty="0">
                <a:latin typeface="Times New Roman" panose="02020603050405020304" pitchFamily="18" charset="0"/>
                <a:cs typeface="Times New Roman" panose="02020603050405020304" pitchFamily="18" charset="0"/>
              </a:rPr>
              <a:t>β (</a:t>
            </a:r>
            <a:r>
              <a:rPr lang="en-IN" b="1" dirty="0">
                <a:latin typeface="Times New Roman" panose="02020603050405020304" pitchFamily="18" charset="0"/>
                <a:cs typeface="Times New Roman" panose="02020603050405020304" pitchFamily="18" charset="0"/>
              </a:rPr>
              <a:t>GARCH effect)</a:t>
            </a:r>
            <a:r>
              <a:rPr lang="en-IN" dirty="0">
                <a:latin typeface="Times New Roman" panose="02020603050405020304" pitchFamily="18" charset="0"/>
                <a:cs typeface="Times New Roman" panose="02020603050405020304" pitchFamily="18" charset="0"/>
              </a:rPr>
              <a:t> = 0.9599 (significant, large persistence).</a:t>
            </a:r>
          </a:p>
          <a:p>
            <a:pPr marL="0" indent="0">
              <a:buNone/>
            </a:pPr>
            <a:r>
              <a:rPr lang="en-IN" b="1"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Strong volatility persistence as </a:t>
            </a:r>
            <a:r>
              <a:rPr lang="el-GR" dirty="0">
                <a:latin typeface="Times New Roman" panose="02020603050405020304" pitchFamily="18" charset="0"/>
                <a:cs typeface="Times New Roman" panose="02020603050405020304" pitchFamily="18" charset="0"/>
              </a:rPr>
              <a:t>β </a:t>
            </a:r>
            <a:r>
              <a:rPr lang="en-IN" dirty="0">
                <a:latin typeface="Times New Roman" panose="02020603050405020304" pitchFamily="18" charset="0"/>
                <a:cs typeface="Times New Roman" panose="02020603050405020304" pitchFamily="18" charset="0"/>
              </a:rPr>
              <a:t>is close to 1.</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308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2609-59A5-4348-A9D2-36D8B8E77DE3}"/>
              </a:ext>
            </a:extLst>
          </p:cNvPr>
          <p:cNvSpPr>
            <a:spLocks noGrp="1"/>
          </p:cNvSpPr>
          <p:nvPr>
            <p:ph type="title"/>
          </p:nvPr>
        </p:nvSpPr>
        <p:spPr/>
        <p:txBody>
          <a:bodyPr/>
          <a:lstStyle/>
          <a:p>
            <a:r>
              <a:rPr lang="en-US" b="1" dirty="0"/>
              <a:t>9. Conditional Volatility Plot</a:t>
            </a:r>
            <a:endParaRPr lang="en-IN" dirty="0"/>
          </a:p>
        </p:txBody>
      </p:sp>
      <p:sp>
        <p:nvSpPr>
          <p:cNvPr id="3" name="Content Placeholder 2">
            <a:extLst>
              <a:ext uri="{FF2B5EF4-FFF2-40B4-BE49-F238E27FC236}">
                <a16:creationId xmlns:a16="http://schemas.microsoft.com/office/drawing/2014/main" id="{652F8512-E25F-9D94-6D1B-60ACA5D9FDAB}"/>
              </a:ext>
            </a:extLst>
          </p:cNvPr>
          <p:cNvSpPr>
            <a:spLocks noGrp="1"/>
          </p:cNvSpPr>
          <p:nvPr>
            <p:ph idx="1"/>
          </p:nvPr>
        </p:nvSpPr>
        <p:spPr/>
        <p:txBody>
          <a:bodyPr>
            <a:normAutofit/>
          </a:bodyPr>
          <a:lstStyle/>
          <a:p>
            <a:pPr>
              <a:buFont typeface="Arial" panose="020B0604020202020204" pitchFamily="34" charset="0"/>
              <a:buChar char="•"/>
            </a:pPr>
            <a:r>
              <a:rPr lang="en-US" b="1" dirty="0"/>
              <a:t>Graph</a:t>
            </a:r>
            <a:r>
              <a:rPr lang="en-US" dirty="0"/>
              <a:t>: conditional volatility from GARCH(1,1).</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sz="2000" b="1" dirty="0"/>
          </a:p>
          <a:p>
            <a:pPr marL="0" indent="0">
              <a:buNone/>
            </a:pPr>
            <a:endParaRPr lang="en-US" sz="2000" b="1" dirty="0"/>
          </a:p>
          <a:p>
            <a:endParaRPr lang="en-IN" dirty="0"/>
          </a:p>
        </p:txBody>
      </p:sp>
      <p:pic>
        <p:nvPicPr>
          <p:cNvPr id="4" name="Picture 3">
            <a:extLst>
              <a:ext uri="{FF2B5EF4-FFF2-40B4-BE49-F238E27FC236}">
                <a16:creationId xmlns:a16="http://schemas.microsoft.com/office/drawing/2014/main" id="{AF3B1000-F13E-3C9C-0951-0E1E0FD1FC8C}"/>
              </a:ext>
            </a:extLst>
          </p:cNvPr>
          <p:cNvPicPr>
            <a:picLocks noChangeAspect="1"/>
          </p:cNvPicPr>
          <p:nvPr/>
        </p:nvPicPr>
        <p:blipFill>
          <a:blip r:embed="rId2"/>
          <a:stretch>
            <a:fillRect/>
          </a:stretch>
        </p:blipFill>
        <p:spPr>
          <a:xfrm>
            <a:off x="656728" y="2640013"/>
            <a:ext cx="5731510" cy="3536950"/>
          </a:xfrm>
          <a:prstGeom prst="rect">
            <a:avLst/>
          </a:prstGeom>
        </p:spPr>
      </p:pic>
      <p:sp>
        <p:nvSpPr>
          <p:cNvPr id="5" name="TextBox 4">
            <a:extLst>
              <a:ext uri="{FF2B5EF4-FFF2-40B4-BE49-F238E27FC236}">
                <a16:creationId xmlns:a16="http://schemas.microsoft.com/office/drawing/2014/main" id="{D761AA3A-C1A5-AFC7-3F8A-DA806386295B}"/>
              </a:ext>
            </a:extLst>
          </p:cNvPr>
          <p:cNvSpPr txBox="1"/>
          <p:nvPr/>
        </p:nvSpPr>
        <p:spPr>
          <a:xfrm>
            <a:off x="6569710" y="3485158"/>
            <a:ext cx="5125140" cy="923330"/>
          </a:xfrm>
          <a:prstGeom prst="rect">
            <a:avLst/>
          </a:prstGeom>
          <a:noFill/>
        </p:spPr>
        <p:txBody>
          <a:bodyPr wrap="square" rtlCol="0">
            <a:spAutoFit/>
          </a:bodyPr>
          <a:lstStyle/>
          <a:p>
            <a:r>
              <a:rPr lang="en-US" sz="1800" dirty="0"/>
              <a:t> High volatility is seen in 2022 due to market turbulence from inflation and interest rate hikes.</a:t>
            </a:r>
          </a:p>
          <a:p>
            <a:endParaRPr lang="en-IN" dirty="0"/>
          </a:p>
        </p:txBody>
      </p:sp>
    </p:spTree>
    <p:extLst>
      <p:ext uri="{BB962C8B-B14F-4D97-AF65-F5344CB8AC3E}">
        <p14:creationId xmlns:p14="http://schemas.microsoft.com/office/powerpoint/2010/main" val="60597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9B5F-4E68-F51C-7C2F-23572B59BE19}"/>
              </a:ext>
            </a:extLst>
          </p:cNvPr>
          <p:cNvSpPr>
            <a:spLocks noGrp="1"/>
          </p:cNvSpPr>
          <p:nvPr>
            <p:ph type="title"/>
          </p:nvPr>
        </p:nvSpPr>
        <p:spPr>
          <a:xfrm>
            <a:off x="1097280" y="867266"/>
            <a:ext cx="10058400" cy="870094"/>
          </a:xfrm>
        </p:spPr>
        <p:txBody>
          <a:bodyPr/>
          <a:lstStyle/>
          <a:p>
            <a:r>
              <a:rPr lang="en-IN" b="1" dirty="0"/>
              <a:t>10. Results</a:t>
            </a:r>
          </a:p>
        </p:txBody>
      </p:sp>
      <p:sp>
        <p:nvSpPr>
          <p:cNvPr id="3" name="Content Placeholder 2">
            <a:extLst>
              <a:ext uri="{FF2B5EF4-FFF2-40B4-BE49-F238E27FC236}">
                <a16:creationId xmlns:a16="http://schemas.microsoft.com/office/drawing/2014/main" id="{A698A751-3C61-D7EB-A491-D7FAD4F148B5}"/>
              </a:ext>
            </a:extLst>
          </p:cNvPr>
          <p:cNvSpPr>
            <a:spLocks noGrp="1"/>
          </p:cNvSpPr>
          <p:nvPr>
            <p:ph idx="1"/>
          </p:nvPr>
        </p:nvSpPr>
        <p:spPr>
          <a:xfrm>
            <a:off x="1097280" y="1845734"/>
            <a:ext cx="10058400" cy="3499264"/>
          </a:xfrm>
        </p:spPr>
        <p:txBody>
          <a:bodyPr>
            <a:normAutofit/>
          </a:bodyPr>
          <a:lstStyle/>
          <a:p>
            <a:pPr marL="0" indent="0">
              <a:buNone/>
            </a:pPr>
            <a:r>
              <a:rPr lang="en-US" sz="1400" dirty="0"/>
              <a:t>Dominant positive influence on Apple’s returns, while the broader S&amp;P 500 index shows a weaker and statistically insignificant effect. The ARIMA model validated that no autocorrelation remained in the residuals, confirming the robustness of the OLS results. The GARCH(1,1) model highlighted volatility clustering and persistent volatility, with periods of high volatility aligning with market shocks. These findings emphasize the importance of sector-specific trends in explaining Apple’s returns and the need for robust risk management strategies in volatile market conditions.</a:t>
            </a:r>
            <a:endParaRPr lang="en-IN" sz="2000" dirty="0"/>
          </a:p>
        </p:txBody>
      </p:sp>
      <p:graphicFrame>
        <p:nvGraphicFramePr>
          <p:cNvPr id="5" name="Table 4">
            <a:extLst>
              <a:ext uri="{FF2B5EF4-FFF2-40B4-BE49-F238E27FC236}">
                <a16:creationId xmlns:a16="http://schemas.microsoft.com/office/drawing/2014/main" id="{2C5C5394-4496-7C10-E410-1A2376C76585}"/>
              </a:ext>
            </a:extLst>
          </p:cNvPr>
          <p:cNvGraphicFramePr>
            <a:graphicFrameLocks noGrp="1"/>
          </p:cNvGraphicFramePr>
          <p:nvPr>
            <p:extLst>
              <p:ext uri="{D42A27DB-BD31-4B8C-83A1-F6EECF244321}">
                <p14:modId xmlns:p14="http://schemas.microsoft.com/office/powerpoint/2010/main" val="31326210"/>
              </p:ext>
            </p:extLst>
          </p:nvPr>
        </p:nvGraphicFramePr>
        <p:xfrm>
          <a:off x="1186625" y="2974156"/>
          <a:ext cx="9908095" cy="2286000"/>
        </p:xfrm>
        <a:graphic>
          <a:graphicData uri="http://schemas.openxmlformats.org/drawingml/2006/table">
            <a:tbl>
              <a:tblPr firstRow="1" bandRow="1">
                <a:tableStyleId>{5C22544A-7EE6-4342-B048-85BDC9FD1C3A}</a:tableStyleId>
              </a:tblPr>
              <a:tblGrid>
                <a:gridCol w="1981619">
                  <a:extLst>
                    <a:ext uri="{9D8B030D-6E8A-4147-A177-3AD203B41FA5}">
                      <a16:colId xmlns:a16="http://schemas.microsoft.com/office/drawing/2014/main" val="966200401"/>
                    </a:ext>
                  </a:extLst>
                </a:gridCol>
                <a:gridCol w="1981619">
                  <a:extLst>
                    <a:ext uri="{9D8B030D-6E8A-4147-A177-3AD203B41FA5}">
                      <a16:colId xmlns:a16="http://schemas.microsoft.com/office/drawing/2014/main" val="951516493"/>
                    </a:ext>
                  </a:extLst>
                </a:gridCol>
                <a:gridCol w="1981619">
                  <a:extLst>
                    <a:ext uri="{9D8B030D-6E8A-4147-A177-3AD203B41FA5}">
                      <a16:colId xmlns:a16="http://schemas.microsoft.com/office/drawing/2014/main" val="2971277172"/>
                    </a:ext>
                  </a:extLst>
                </a:gridCol>
                <a:gridCol w="1981619">
                  <a:extLst>
                    <a:ext uri="{9D8B030D-6E8A-4147-A177-3AD203B41FA5}">
                      <a16:colId xmlns:a16="http://schemas.microsoft.com/office/drawing/2014/main" val="1622395705"/>
                    </a:ext>
                  </a:extLst>
                </a:gridCol>
                <a:gridCol w="1981619">
                  <a:extLst>
                    <a:ext uri="{9D8B030D-6E8A-4147-A177-3AD203B41FA5}">
                      <a16:colId xmlns:a16="http://schemas.microsoft.com/office/drawing/2014/main" val="4246966335"/>
                    </a:ext>
                  </a:extLst>
                </a:gridCol>
              </a:tblGrid>
              <a:tr h="269230">
                <a:tc>
                  <a:txBody>
                    <a:bodyPr/>
                    <a:lstStyle/>
                    <a:p>
                      <a:r>
                        <a:rPr lang="en-IN" dirty="0"/>
                        <a:t>Model</a:t>
                      </a:r>
                    </a:p>
                  </a:txBody>
                  <a:tcPr/>
                </a:tc>
                <a:tc>
                  <a:txBody>
                    <a:bodyPr/>
                    <a:lstStyle/>
                    <a:p>
                      <a:r>
                        <a:rPr lang="en-IN" dirty="0"/>
                        <a:t>R-squared</a:t>
                      </a:r>
                    </a:p>
                  </a:txBody>
                  <a:tcPr/>
                </a:tc>
                <a:tc>
                  <a:txBody>
                    <a:bodyPr/>
                    <a:lstStyle/>
                    <a:p>
                      <a:r>
                        <a:rPr lang="en-IN" dirty="0"/>
                        <a:t>AIC</a:t>
                      </a:r>
                    </a:p>
                  </a:txBody>
                  <a:tcPr/>
                </a:tc>
                <a:tc>
                  <a:txBody>
                    <a:bodyPr/>
                    <a:lstStyle/>
                    <a:p>
                      <a:r>
                        <a:rPr lang="en-IN" dirty="0"/>
                        <a:t>BIC</a:t>
                      </a:r>
                    </a:p>
                  </a:txBody>
                  <a:tcPr/>
                </a:tc>
                <a:tc>
                  <a:txBody>
                    <a:bodyPr/>
                    <a:lstStyle/>
                    <a:p>
                      <a:r>
                        <a:rPr lang="en-IN" dirty="0"/>
                        <a:t>Volatility Insights</a:t>
                      </a:r>
                    </a:p>
                  </a:txBody>
                  <a:tcPr/>
                </a:tc>
                <a:extLst>
                  <a:ext uri="{0D108BD9-81ED-4DB2-BD59-A6C34878D82A}">
                    <a16:rowId xmlns:a16="http://schemas.microsoft.com/office/drawing/2014/main" val="356565477"/>
                  </a:ext>
                </a:extLst>
              </a:tr>
              <a:tr h="471152">
                <a:tc>
                  <a:txBody>
                    <a:bodyPr/>
                    <a:lstStyle/>
                    <a:p>
                      <a:r>
                        <a:rPr lang="en-IN" dirty="0"/>
                        <a:t>OLS</a:t>
                      </a:r>
                    </a:p>
                  </a:txBody>
                  <a:tcPr/>
                </a:tc>
                <a:tc>
                  <a:txBody>
                    <a:bodyPr/>
                    <a:lstStyle/>
                    <a:p>
                      <a:r>
                        <a:rPr lang="en-IN" dirty="0"/>
                        <a:t>0.650</a:t>
                      </a:r>
                    </a:p>
                  </a:txBody>
                  <a:tcPr/>
                </a:tc>
                <a:tc>
                  <a:txBody>
                    <a:bodyPr/>
                    <a:lstStyle/>
                    <a:p>
                      <a:r>
                        <a:rPr lang="en-IN" dirty="0"/>
                        <a:t>-5044.76</a:t>
                      </a:r>
                    </a:p>
                  </a:txBody>
                  <a:tcPr/>
                </a:tc>
                <a:tc>
                  <a:txBody>
                    <a:bodyPr/>
                    <a:lstStyle/>
                    <a:p>
                      <a:r>
                        <a:rPr lang="en-IN" dirty="0"/>
                        <a:t>-5030.90</a:t>
                      </a:r>
                    </a:p>
                  </a:txBody>
                  <a:tcPr/>
                </a:tc>
                <a:tc>
                  <a:txBody>
                    <a:bodyPr/>
                    <a:lstStyle/>
                    <a:p>
                      <a:r>
                        <a:rPr lang="en-IN" dirty="0"/>
                        <a:t>No volatility captured</a:t>
                      </a:r>
                    </a:p>
                  </a:txBody>
                  <a:tcPr/>
                </a:tc>
                <a:extLst>
                  <a:ext uri="{0D108BD9-81ED-4DB2-BD59-A6C34878D82A}">
                    <a16:rowId xmlns:a16="http://schemas.microsoft.com/office/drawing/2014/main" val="2816290958"/>
                  </a:ext>
                </a:extLst>
              </a:tr>
              <a:tr h="471152">
                <a:tc>
                  <a:txBody>
                    <a:bodyPr/>
                    <a:lstStyle/>
                    <a:p>
                      <a:r>
                        <a:rPr lang="en-IN" dirty="0"/>
                        <a:t>ARIMA</a:t>
                      </a:r>
                    </a:p>
                  </a:txBody>
                  <a:tcPr/>
                </a:tc>
                <a:tc>
                  <a:txBody>
                    <a:bodyPr/>
                    <a:lstStyle/>
                    <a:p>
                      <a:r>
                        <a:rPr lang="en-IN" dirty="0"/>
                        <a:t>-</a:t>
                      </a:r>
                    </a:p>
                  </a:txBody>
                  <a:tcPr/>
                </a:tc>
                <a:tc>
                  <a:txBody>
                    <a:bodyPr/>
                    <a:lstStyle/>
                    <a:p>
                      <a:r>
                        <a:rPr lang="en-IN" sz="1800" kern="1200" dirty="0">
                          <a:solidFill>
                            <a:schemeClr val="dk1"/>
                          </a:solidFill>
                          <a:effectLst/>
                          <a:latin typeface="+mn-lt"/>
                          <a:ea typeface="+mn-ea"/>
                          <a:cs typeface="+mn-cs"/>
                        </a:rPr>
                        <a:t>-5044.563</a:t>
                      </a:r>
                      <a:endParaRPr lang="en-IN" dirty="0"/>
                    </a:p>
                  </a:txBody>
                  <a:tcPr/>
                </a:tc>
                <a:tc>
                  <a:txBody>
                    <a:bodyPr/>
                    <a:lstStyle/>
                    <a:p>
                      <a:r>
                        <a:rPr lang="en-IN" sz="1800" kern="1200" dirty="0">
                          <a:solidFill>
                            <a:schemeClr val="dk1"/>
                          </a:solidFill>
                          <a:effectLst/>
                          <a:latin typeface="+mn-lt"/>
                          <a:ea typeface="+mn-ea"/>
                          <a:cs typeface="+mn-cs"/>
                        </a:rPr>
                        <a:t>-5026.072</a:t>
                      </a:r>
                      <a:endParaRPr lang="en-IN" dirty="0"/>
                    </a:p>
                  </a:txBody>
                  <a:tcPr/>
                </a:tc>
                <a:tc>
                  <a:txBody>
                    <a:bodyPr/>
                    <a:lstStyle/>
                    <a:p>
                      <a:r>
                        <a:rPr lang="en-IN" dirty="0"/>
                        <a:t>Residuals = white noise</a:t>
                      </a:r>
                    </a:p>
                  </a:txBody>
                  <a:tcPr/>
                </a:tc>
                <a:extLst>
                  <a:ext uri="{0D108BD9-81ED-4DB2-BD59-A6C34878D82A}">
                    <a16:rowId xmlns:a16="http://schemas.microsoft.com/office/drawing/2014/main" val="4273850331"/>
                  </a:ext>
                </a:extLst>
              </a:tr>
              <a:tr h="471152">
                <a:tc>
                  <a:txBody>
                    <a:bodyPr/>
                    <a:lstStyle/>
                    <a:p>
                      <a:r>
                        <a:rPr lang="en-IN" dirty="0"/>
                        <a:t>GARCH(1,1)</a:t>
                      </a:r>
                    </a:p>
                  </a:txBody>
                  <a:tcPr/>
                </a:tc>
                <a:tc>
                  <a:txBody>
                    <a:bodyPr/>
                    <a:lstStyle/>
                    <a:p>
                      <a:r>
                        <a:rPr lang="en-IN" dirty="0"/>
                        <a:t>-</a:t>
                      </a:r>
                    </a:p>
                  </a:txBody>
                  <a:tcPr anchor="ctr"/>
                </a:tc>
                <a:tc>
                  <a:txBody>
                    <a:bodyPr/>
                    <a:lstStyle/>
                    <a:p>
                      <a:r>
                        <a:rPr lang="en-IN" dirty="0"/>
                        <a:t>1872</a:t>
                      </a:r>
                    </a:p>
                  </a:txBody>
                  <a:tcPr/>
                </a:tc>
                <a:tc>
                  <a:txBody>
                    <a:bodyPr/>
                    <a:lstStyle/>
                    <a:p>
                      <a:r>
                        <a:rPr lang="en-IN" dirty="0"/>
                        <a:t>1891</a:t>
                      </a:r>
                    </a:p>
                  </a:txBody>
                  <a:tcPr/>
                </a:tc>
                <a:tc>
                  <a:txBody>
                    <a:bodyPr/>
                    <a:lstStyle/>
                    <a:p>
                      <a:r>
                        <a:rPr lang="en-IN" dirty="0"/>
                        <a:t>Volatility persistence</a:t>
                      </a:r>
                    </a:p>
                  </a:txBody>
                  <a:tcPr/>
                </a:tc>
                <a:extLst>
                  <a:ext uri="{0D108BD9-81ED-4DB2-BD59-A6C34878D82A}">
                    <a16:rowId xmlns:a16="http://schemas.microsoft.com/office/drawing/2014/main" val="413624072"/>
                  </a:ext>
                </a:extLst>
              </a:tr>
            </a:tbl>
          </a:graphicData>
        </a:graphic>
      </p:graphicFrame>
      <p:sp>
        <p:nvSpPr>
          <p:cNvPr id="4" name="TextBox 3">
            <a:extLst>
              <a:ext uri="{FF2B5EF4-FFF2-40B4-BE49-F238E27FC236}">
                <a16:creationId xmlns:a16="http://schemas.microsoft.com/office/drawing/2014/main" id="{659534E6-3202-0065-1E78-C0B95AE1806E}"/>
              </a:ext>
            </a:extLst>
          </p:cNvPr>
          <p:cNvSpPr txBox="1"/>
          <p:nvPr/>
        </p:nvSpPr>
        <p:spPr>
          <a:xfrm>
            <a:off x="828406" y="5453372"/>
            <a:ext cx="10917391" cy="830997"/>
          </a:xfrm>
          <a:prstGeom prst="rect">
            <a:avLst/>
          </a:prstGeom>
          <a:noFill/>
        </p:spPr>
        <p:txBody>
          <a:bodyPr wrap="square" rtlCol="0">
            <a:spAutoFit/>
          </a:bodyPr>
          <a:lstStyle/>
          <a:p>
            <a:r>
              <a:rPr lang="en-US" sz="1600"/>
              <a:t>Although the GARCH model has higher AIC and BIC values than other models, with an AIC of 1872 and a BIC of 1891, this is not necessarily a weakness. GARCH is explicitly designed to model volatility clustering, which neither OLS nor ARIMA can achieve. The higher AIC and BIC are simply a natural result of the model's complexity and the nature of volatility modeling.</a:t>
            </a:r>
            <a:endParaRPr lang="en-IN" sz="1600" dirty="0"/>
          </a:p>
        </p:txBody>
      </p:sp>
    </p:spTree>
    <p:extLst>
      <p:ext uri="{BB962C8B-B14F-4D97-AF65-F5344CB8AC3E}">
        <p14:creationId xmlns:p14="http://schemas.microsoft.com/office/powerpoint/2010/main" val="14301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E5B8-83AA-9CBE-0370-910EE6231C3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11. Conclusion</a:t>
            </a:r>
          </a:p>
        </p:txBody>
      </p:sp>
      <p:sp>
        <p:nvSpPr>
          <p:cNvPr id="3" name="Content Placeholder 2">
            <a:extLst>
              <a:ext uri="{FF2B5EF4-FFF2-40B4-BE49-F238E27FC236}">
                <a16:creationId xmlns:a16="http://schemas.microsoft.com/office/drawing/2014/main" id="{8DA31295-BF54-AC99-0093-C21CC0BB0928}"/>
              </a:ext>
            </a:extLst>
          </p:cNvPr>
          <p:cNvSpPr>
            <a:spLocks noGrp="1"/>
          </p:cNvSpPr>
          <p:nvPr>
            <p:ph idx="1"/>
          </p:nvPr>
        </p:nvSpPr>
        <p:spPr/>
        <p:txBody>
          <a:bodyPr>
            <a:normAutofit/>
          </a:bodyPr>
          <a:lstStyle/>
          <a:p>
            <a:pPr>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results proved that this IT sector index had a significant positive influence on the return of Apple, underlining that sector-specific performance is of relevance to driving individual stock behaviours. However, S&amp;P 500 index returns did show insignificant or a little negative relationship in multiple regression. High R-square values suggested that the selected independent variables explained a significant portion of the variability in the returns of Apple.</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OLS</a:t>
            </a:r>
            <a:r>
              <a:rPr lang="en-US" dirty="0">
                <a:latin typeface="Times New Roman" panose="02020603050405020304" pitchFamily="18" charset="0"/>
                <a:cs typeface="Times New Roman" panose="02020603050405020304" pitchFamily="18" charset="0"/>
              </a:rPr>
              <a:t>: S&amp;P 500 IT returns are the most influential on Apple’s returns.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ARIMA</a:t>
            </a:r>
            <a:r>
              <a:rPr lang="en-US" dirty="0">
                <a:latin typeface="Times New Roman" panose="02020603050405020304" pitchFamily="18" charset="0"/>
                <a:cs typeface="Times New Roman" panose="02020603050405020304" pitchFamily="18" charset="0"/>
              </a:rPr>
              <a:t>: Validates that no further pattern exists in residuals.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GARCH</a:t>
            </a:r>
            <a:r>
              <a:rPr lang="en-US" dirty="0">
                <a:latin typeface="Times New Roman" panose="02020603050405020304" pitchFamily="18" charset="0"/>
                <a:cs typeface="Times New Roman" panose="02020603050405020304" pitchFamily="18" charset="0"/>
              </a:rPr>
              <a:t>: Captures volatility clustering, showing persistent periods of high and low volatility.</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753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3F159E-A6C3-AA1B-6BCF-C633466C9215}"/>
              </a:ext>
            </a:extLst>
          </p:cNvPr>
          <p:cNvSpPr txBox="1"/>
          <p:nvPr/>
        </p:nvSpPr>
        <p:spPr>
          <a:xfrm>
            <a:off x="4477731" y="2598003"/>
            <a:ext cx="4864231" cy="830997"/>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04976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5340-52A9-5B81-BD77-8F706CA6CC7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CEE76776-7C99-CDE4-4D34-8A6543D939B5}"/>
              </a:ext>
            </a:extLst>
          </p:cNvPr>
          <p:cNvSpPr>
            <a:spLocks noGrp="1"/>
          </p:cNvSpPr>
          <p:nvPr>
            <p:ph idx="1"/>
          </p:nvPr>
        </p:nvSpPr>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Analyze Apple’s daily stock returns from 2021 to 2023 using OLS, ARIMA, and GARCH models.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Understand how sector-specific and market-wide factors impact Apple’s returns.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Research Focus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Role of sector-specific drivers (S&amp;P 500 IT index) on Apple's returns.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Modeling volatility clustering using GARCH(1,1).</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39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26AE0-AC8F-2920-8C25-E2785822A32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Data Collection and Preparation</a:t>
            </a:r>
            <a:endParaRPr lang="en-IN"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4941FC0-3D9A-701C-102D-D1F1DD238B67}"/>
              </a:ext>
            </a:extLst>
          </p:cNvPr>
          <p:cNvSpPr>
            <a:spLocks noGrp="1"/>
          </p:cNvSpPr>
          <p:nvPr>
            <p:ph idx="1"/>
          </p:nvPr>
        </p:nvSpPr>
        <p:spPr>
          <a:xfrm>
            <a:off x="838200" y="1853905"/>
            <a:ext cx="10515600" cy="4351338"/>
          </a:xfrm>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Sources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Yahoo Finance</a:t>
            </a:r>
            <a:r>
              <a:rPr lang="en-US" dirty="0">
                <a:latin typeface="Times New Roman" panose="02020603050405020304" pitchFamily="18" charset="0"/>
                <a:cs typeface="Times New Roman" panose="02020603050405020304" pitchFamily="18" charset="0"/>
              </a:rPr>
              <a:t>: AAPL, S&amp;P 500 (^GSPC), and S&amp;P 500 IT index (XLK) daily data.</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 Period</a:t>
            </a:r>
            <a:r>
              <a:rPr lang="en-US" dirty="0">
                <a:latin typeface="Times New Roman" panose="02020603050405020304" pitchFamily="18" charset="0"/>
                <a:cs typeface="Times New Roman" panose="02020603050405020304" pitchFamily="18" charset="0"/>
              </a:rPr>
              <a:t>: January 2021 to December 2023.</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Preparation</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Daily returns calculated for Apple, S&amp;P 500, and S&amp;P 500 IT index.</a:t>
            </a:r>
          </a:p>
          <a:p>
            <a:pPr marL="742950"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Sample Size</a:t>
            </a:r>
            <a:r>
              <a:rPr lang="en-US" dirty="0">
                <a:latin typeface="Times New Roman" panose="02020603050405020304" pitchFamily="18" charset="0"/>
                <a:cs typeface="Times New Roman" panose="02020603050405020304" pitchFamily="18" charset="0"/>
              </a:rPr>
              <a:t>: 752 observations.</a:t>
            </a:r>
          </a:p>
        </p:txBody>
      </p:sp>
    </p:spTree>
    <p:extLst>
      <p:ext uri="{BB962C8B-B14F-4D97-AF65-F5344CB8AC3E}">
        <p14:creationId xmlns:p14="http://schemas.microsoft.com/office/powerpoint/2010/main" val="262182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240F-292B-8CEF-D1D8-83FE8FFA295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3. Exploratory Data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4370FD-250D-5785-5BD9-779DAAD9A4C1}"/>
              </a:ext>
            </a:extLst>
          </p:cNvPr>
          <p:cNvSpPr>
            <a:spLocks noGrp="1"/>
          </p:cNvSpPr>
          <p:nvPr>
            <p:ph idx="1"/>
          </p:nvPr>
        </p:nvSpPr>
        <p:spPr/>
        <p:txBody>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Graph</a:t>
            </a:r>
            <a:r>
              <a:rPr lang="en-US" sz="2000" dirty="0">
                <a:latin typeface="Times New Roman" panose="02020603050405020304" pitchFamily="18" charset="0"/>
                <a:cs typeface="Times New Roman" panose="02020603050405020304" pitchFamily="18" charset="0"/>
              </a:rPr>
              <a:t>: Show stock price trends for AAPL (2021–2023).</a:t>
            </a:r>
          </a:p>
          <a:p>
            <a:pPr marL="0" indent="0">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FD9F86F-1BFE-F5A9-CB49-36803E22DA41}"/>
              </a:ext>
            </a:extLst>
          </p:cNvPr>
          <p:cNvPicPr>
            <a:picLocks noChangeAspect="1"/>
          </p:cNvPicPr>
          <p:nvPr/>
        </p:nvPicPr>
        <p:blipFill>
          <a:blip r:embed="rId2"/>
          <a:stretch>
            <a:fillRect/>
          </a:stretch>
        </p:blipFill>
        <p:spPr>
          <a:xfrm>
            <a:off x="765151" y="2232974"/>
            <a:ext cx="7129737" cy="3793160"/>
          </a:xfrm>
          <a:prstGeom prst="rect">
            <a:avLst/>
          </a:prstGeom>
        </p:spPr>
      </p:pic>
      <p:sp>
        <p:nvSpPr>
          <p:cNvPr id="5" name="TextBox 4">
            <a:extLst>
              <a:ext uri="{FF2B5EF4-FFF2-40B4-BE49-F238E27FC236}">
                <a16:creationId xmlns:a16="http://schemas.microsoft.com/office/drawing/2014/main" id="{6BB8E488-3CDF-C85E-C694-494EDDB423A9}"/>
              </a:ext>
            </a:extLst>
          </p:cNvPr>
          <p:cNvSpPr txBox="1"/>
          <p:nvPr/>
        </p:nvSpPr>
        <p:spPr>
          <a:xfrm>
            <a:off x="7894888" y="2098229"/>
            <a:ext cx="4004263" cy="646331"/>
          </a:xfrm>
          <a:prstGeom prst="rect">
            <a:avLst/>
          </a:prstGeom>
          <a:noFill/>
        </p:spPr>
        <p:txBody>
          <a:bodyPr wrap="square" rtlCol="0">
            <a:spAutoFit/>
          </a:bodyPr>
          <a:lstStyle/>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Insight</a:t>
            </a:r>
            <a:r>
              <a:rPr lang="en-US" sz="1800" dirty="0">
                <a:latin typeface="Times New Roman" panose="02020603050405020304" pitchFamily="18" charset="0"/>
                <a:cs typeface="Times New Roman" panose="02020603050405020304" pitchFamily="18" charset="0"/>
              </a:rPr>
              <a:t>: Large fluctuations in 2022 due to global factors (inflation, interest rates).</a:t>
            </a:r>
          </a:p>
        </p:txBody>
      </p:sp>
    </p:spTree>
    <p:extLst>
      <p:ext uri="{BB962C8B-B14F-4D97-AF65-F5344CB8AC3E}">
        <p14:creationId xmlns:p14="http://schemas.microsoft.com/office/powerpoint/2010/main" val="249183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0D06-BFE5-F41D-271C-75F3273E4D2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4. Methodology Overview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D2C853-B580-9593-B772-5DADAB4CC397}"/>
              </a:ext>
            </a:extLst>
          </p:cNvPr>
          <p:cNvSpPr>
            <a:spLocks noGrp="1"/>
          </p:cNvSpPr>
          <p:nvPr>
            <p:ph idx="1"/>
          </p:nvPr>
        </p:nvSpPr>
        <p:spPr/>
        <p:txBody>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OLS (Ordinary Least Squares)</a:t>
            </a:r>
            <a:r>
              <a:rPr lang="en-US" sz="2000" dirty="0">
                <a:latin typeface="Times New Roman" panose="02020603050405020304" pitchFamily="18" charset="0"/>
                <a:cs typeface="Times New Roman" panose="02020603050405020304" pitchFamily="18" charset="0"/>
              </a:rPr>
              <a:t>: Identify relationships between Apple’s returns, S&amp;P 500, and S&amp;P 500 IT returns.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ARIMA (Autoregressive Integrated Moving Average)</a:t>
            </a:r>
            <a:r>
              <a:rPr lang="en-US" sz="2000" dirty="0">
                <a:latin typeface="Times New Roman" panose="02020603050405020304" pitchFamily="18" charset="0"/>
                <a:cs typeface="Times New Roman" panose="02020603050405020304" pitchFamily="18" charset="0"/>
              </a:rPr>
              <a:t>: Ensure residuals are white noise.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GARCH (Generalized Autoregressive Conditional Heteroskedasticity)</a:t>
            </a:r>
            <a:r>
              <a:rPr lang="en-US" sz="2000" dirty="0">
                <a:latin typeface="Times New Roman" panose="02020603050405020304" pitchFamily="18" charset="0"/>
                <a:cs typeface="Times New Roman" panose="02020603050405020304" pitchFamily="18" charset="0"/>
              </a:rPr>
              <a:t>: Model volatility clustering in returns.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773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0B67-C475-C6AB-6662-DBF2DBBCA7F8}"/>
              </a:ext>
            </a:extLst>
          </p:cNvPr>
          <p:cNvSpPr>
            <a:spLocks noGrp="1"/>
          </p:cNvSpPr>
          <p:nvPr>
            <p:ph type="title"/>
          </p:nvPr>
        </p:nvSpPr>
        <p:spPr>
          <a:xfrm>
            <a:off x="1138916" y="1124098"/>
            <a:ext cx="7184010" cy="681250"/>
          </a:xfrm>
        </p:spPr>
        <p:txBody>
          <a:bodyPr>
            <a:normAutofit fontScale="90000"/>
          </a:bodyPr>
          <a:lstStyle/>
          <a:p>
            <a:r>
              <a:rPr lang="en-IN" b="1" dirty="0">
                <a:latin typeface="Times New Roman" panose="02020603050405020304" pitchFamily="18" charset="0"/>
                <a:cs typeface="Times New Roman" panose="02020603050405020304" pitchFamily="18" charset="0"/>
              </a:rPr>
              <a:t>5. OLS Regression Model</a:t>
            </a:r>
          </a:p>
        </p:txBody>
      </p:sp>
      <p:sp>
        <p:nvSpPr>
          <p:cNvPr id="3" name="Content Placeholder 2">
            <a:extLst>
              <a:ext uri="{FF2B5EF4-FFF2-40B4-BE49-F238E27FC236}">
                <a16:creationId xmlns:a16="http://schemas.microsoft.com/office/drawing/2014/main" id="{DFCFDE94-19C5-094B-F5AA-FA124270AE63}"/>
              </a:ext>
            </a:extLst>
          </p:cNvPr>
          <p:cNvSpPr>
            <a:spLocks noGrp="1"/>
          </p:cNvSpPr>
          <p:nvPr>
            <p:ph idx="1"/>
          </p:nvPr>
        </p:nvSpPr>
        <p:spPr>
          <a:xfrm>
            <a:off x="906859" y="1338605"/>
            <a:ext cx="10515600" cy="4329309"/>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Simple regression equation:</a:t>
            </a:r>
          </a:p>
          <a:p>
            <a:pPr marL="0" indent="0">
              <a:buNone/>
            </a:pPr>
            <a:r>
              <a:rPr lang="en-US" sz="2000" dirty="0">
                <a:latin typeface="Times New Roman" panose="02020603050405020304" pitchFamily="18" charset="0"/>
                <a:cs typeface="Times New Roman" panose="02020603050405020304" pitchFamily="18" charset="0"/>
              </a:rPr>
              <a:t>Apple Returns = α + β₁(SP500 Returns) + β₂(SP500 IT Returns) + ϵ</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289CD6E-2458-AF9C-C6EA-FA5642850A33}"/>
              </a:ext>
            </a:extLst>
          </p:cNvPr>
          <p:cNvPicPr>
            <a:picLocks noChangeAspect="1"/>
          </p:cNvPicPr>
          <p:nvPr/>
        </p:nvPicPr>
        <p:blipFill>
          <a:blip r:embed="rId2"/>
          <a:stretch>
            <a:fillRect/>
          </a:stretch>
        </p:blipFill>
        <p:spPr>
          <a:xfrm>
            <a:off x="922099" y="2818614"/>
            <a:ext cx="5242560" cy="3412490"/>
          </a:xfrm>
          <a:prstGeom prst="rect">
            <a:avLst/>
          </a:prstGeom>
        </p:spPr>
      </p:pic>
      <p:sp>
        <p:nvSpPr>
          <p:cNvPr id="6" name="TextBox 5">
            <a:extLst>
              <a:ext uri="{FF2B5EF4-FFF2-40B4-BE49-F238E27FC236}">
                <a16:creationId xmlns:a16="http://schemas.microsoft.com/office/drawing/2014/main" id="{EE7844E5-802A-0E27-A833-A6A59B09CE0B}"/>
              </a:ext>
            </a:extLst>
          </p:cNvPr>
          <p:cNvSpPr txBox="1"/>
          <p:nvPr/>
        </p:nvSpPr>
        <p:spPr>
          <a:xfrm>
            <a:off x="6928701" y="2818614"/>
            <a:ext cx="4760537" cy="2031325"/>
          </a:xfrm>
          <a:prstGeom prst="rect">
            <a:avLst/>
          </a:prstGeom>
          <a:noFill/>
        </p:spPr>
        <p:txBody>
          <a:bodyPr wrap="square" rtlCol="0">
            <a:spAutoFit/>
          </a:bodyPr>
          <a:lstStyle/>
          <a:p>
            <a:pPr marL="0" indent="0">
              <a:buNone/>
            </a:pPr>
            <a:r>
              <a:rPr lang="en-US" sz="1800" dirty="0">
                <a:latin typeface="Times New Roman" panose="02020603050405020304" pitchFamily="18" charset="0"/>
                <a:cs typeface="Times New Roman" panose="02020603050405020304" pitchFamily="18" charset="0"/>
              </a:rPr>
              <a:t>Key Results:SP500 Coefficient: −0.1446 (not significant, p = 0.062).</a:t>
            </a:r>
          </a:p>
          <a:p>
            <a:pPr marL="0" indent="0">
              <a:buNone/>
            </a:pPr>
            <a:r>
              <a:rPr lang="en-US" sz="1800" dirty="0">
                <a:latin typeface="Times New Roman" panose="02020603050405020304" pitchFamily="18" charset="0"/>
                <a:cs typeface="Times New Roman" panose="02020603050405020304" pitchFamily="18" charset="0"/>
              </a:rPr>
              <a:t>SP500 IT Coefficient: 1.0908 (significant, p &lt; 0.001).</a:t>
            </a:r>
          </a:p>
          <a:p>
            <a:pPr marL="0" indent="0">
              <a:buNone/>
            </a:pPr>
            <a:r>
              <a:rPr lang="en-US" sz="1800" dirty="0">
                <a:latin typeface="Times New Roman" panose="02020603050405020304" pitchFamily="18" charset="0"/>
                <a:cs typeface="Times New Roman" panose="02020603050405020304" pitchFamily="18" charset="0"/>
              </a:rPr>
              <a:t>R-squared = 0.768 (76.8% of Apple’s returns explained).</a:t>
            </a:r>
            <a:endParaRPr 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04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CF37-64BD-DC79-D820-FD666122242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5.1 Multiple OLS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A4818F-5777-540F-6F18-C4E107DA8B0E}"/>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Simple regression equation:</a:t>
                </a:r>
              </a:p>
              <a:p>
                <a14:m>
                  <m:oMath xmlns:m="http://schemas.openxmlformats.org/officeDocument/2006/math">
                    <m:r>
                      <a:rPr lang="en-IN" sz="1800" i="1" kern="100" smtClean="0">
                        <a:effectLst/>
                        <a:latin typeface="Cambria Math" panose="02040503050406030204" pitchFamily="18" charset="0"/>
                        <a:ea typeface="Calibri" panose="020F0502020204030204" pitchFamily="34" charset="0"/>
                        <a:cs typeface="Times New Roman" panose="02020603050405020304" pitchFamily="18" charset="0"/>
                      </a:rPr>
                      <m:t>𝐴𝑝𝑝𝑙</m:t>
                    </m:r>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𝑒</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𝑅𝑒𝑡𝑢𝑟𝑛𝑠</m:t>
                        </m:r>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𝛽</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0​+</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𝛽</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1​⋅</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𝑆𝑃</m:t>
                    </m:r>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500</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𝑅𝑒𝑡𝑢𝑟𝑛𝑠</m:t>
                        </m:r>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𝛽</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2​⋅</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𝑆𝑃</m:t>
                    </m:r>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500</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𝐼</m:t>
                        </m:r>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𝑇</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𝑅𝑒𝑡𝑢𝑟𝑛𝑠</m:t>
                            </m:r>
                          </m:sub>
                        </m:sSub>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𝜖</m:t>
                    </m:r>
                  </m:oMath>
                </a14:m>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56A4818F-5777-540F-6F18-C4E107DA8B0E}"/>
                  </a:ext>
                </a:extLst>
              </p:cNvPr>
              <p:cNvSpPr>
                <a:spLocks noGrp="1" noRot="1" noChangeAspect="1" noMove="1" noResize="1" noEditPoints="1" noAdjustHandles="1" noChangeArrowheads="1" noChangeShapeType="1" noTextEdit="1"/>
              </p:cNvSpPr>
              <p:nvPr>
                <p:ph idx="1"/>
              </p:nvPr>
            </p:nvSpPr>
            <p:spPr>
              <a:blipFill>
                <a:blip r:embed="rId2"/>
                <a:stretch>
                  <a:fillRect l="-1394" t="-151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7B105EE-E5F2-EEF4-58AB-BE39896DCA37}"/>
              </a:ext>
            </a:extLst>
          </p:cNvPr>
          <p:cNvPicPr>
            <a:picLocks noChangeAspect="1"/>
          </p:cNvPicPr>
          <p:nvPr/>
        </p:nvPicPr>
        <p:blipFill>
          <a:blip r:embed="rId3"/>
          <a:stretch>
            <a:fillRect/>
          </a:stretch>
        </p:blipFill>
        <p:spPr>
          <a:xfrm>
            <a:off x="703862" y="2801502"/>
            <a:ext cx="5819486" cy="3837940"/>
          </a:xfrm>
          <a:prstGeom prst="rect">
            <a:avLst/>
          </a:prstGeom>
        </p:spPr>
      </p:pic>
      <p:sp>
        <p:nvSpPr>
          <p:cNvPr id="6" name="TextBox 5">
            <a:extLst>
              <a:ext uri="{FF2B5EF4-FFF2-40B4-BE49-F238E27FC236}">
                <a16:creationId xmlns:a16="http://schemas.microsoft.com/office/drawing/2014/main" id="{AD99894E-25A3-E443-D8FD-695E856BC878}"/>
              </a:ext>
            </a:extLst>
          </p:cNvPr>
          <p:cNvSpPr txBox="1"/>
          <p:nvPr/>
        </p:nvSpPr>
        <p:spPr>
          <a:xfrm>
            <a:off x="7204436" y="3116153"/>
            <a:ext cx="4475375" cy="2152256"/>
          </a:xfrm>
          <a:prstGeom prst="rect">
            <a:avLst/>
          </a:prstGeom>
          <a:noFill/>
        </p:spPr>
        <p:txBody>
          <a:bodyPr wrap="square">
            <a:spAutoFit/>
          </a:bodyPr>
          <a:lstStyle/>
          <a:p>
            <a:pPr lvl="0">
              <a:lnSpc>
                <a:spcPct val="107000"/>
              </a:lnSpc>
              <a:spcAft>
                <a:spcPts val="800"/>
              </a:spcAft>
              <a:buSzPts val="1000"/>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S&amp;P 500 Returns Coefficient: This variable's coefficient was found to be insignificant (p &gt; 0.05) in the multiple regression model, unlike in the simple regression. This suggests that when the influence of the S&amp;P 500 IT sector is considered, the direct impact of the overall S&amp;P 500 index on Apple’s returns diminishes.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004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F7FA-E346-2882-D8A2-C9E2D2A4C84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6. Residual Diagnostics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1B5580-88D7-136D-A5B2-23EBCDB1D40F}"/>
              </a:ext>
            </a:extLst>
          </p:cNvPr>
          <p:cNvSpPr>
            <a:spLocks noGrp="1"/>
          </p:cNvSpPr>
          <p:nvPr>
            <p:ph idx="1"/>
          </p:nvPr>
        </p:nvSpPr>
        <p:spPr/>
        <p:txBody>
          <a:bodyPr>
            <a:normAutofit/>
          </a:bodyPr>
          <a:lstStyle/>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Tests Conducted</a:t>
            </a:r>
            <a:r>
              <a:rPr lang="en-IN"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Jarque-Bera Test</a:t>
            </a:r>
            <a:r>
              <a:rPr lang="en-IN" sz="2000" dirty="0">
                <a:latin typeface="Times New Roman" panose="02020603050405020304" pitchFamily="18" charset="0"/>
                <a:cs typeface="Times New Roman" panose="02020603050405020304" pitchFamily="18" charset="0"/>
              </a:rPr>
              <a:t>: Residuals are not normally distributed (p &lt; 0.05).</a:t>
            </a:r>
          </a:p>
          <a:p>
            <a:pPr marL="742950" lvl="1"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Breusch-Pagan Test</a:t>
            </a:r>
            <a:r>
              <a:rPr lang="en-IN" sz="2000" dirty="0">
                <a:latin typeface="Times New Roman" panose="02020603050405020304" pitchFamily="18" charset="0"/>
                <a:cs typeface="Times New Roman" panose="02020603050405020304" pitchFamily="18" charset="0"/>
              </a:rPr>
              <a:t>: Detected heteroskedasticity (variance of residuals is not constant).</a:t>
            </a:r>
          </a:p>
          <a:p>
            <a:pPr marL="742950" lvl="1"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Durbin-Watson Test</a:t>
            </a:r>
            <a:r>
              <a:rPr lang="en-IN" sz="2000" dirty="0">
                <a:latin typeface="Times New Roman" panose="02020603050405020304" pitchFamily="18" charset="0"/>
                <a:cs typeface="Times New Roman" panose="02020603050405020304" pitchFamily="18" charset="0"/>
              </a:rPr>
              <a:t>: No autocorrelation (DW = 1.92, close to 2).</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Action Taken</a:t>
            </a:r>
            <a:r>
              <a:rPr lang="en-IN" sz="2000" dirty="0">
                <a:latin typeface="Times New Roman" panose="02020603050405020304" pitchFamily="18" charset="0"/>
                <a:cs typeface="Times New Roman" panose="02020603050405020304" pitchFamily="18" charset="0"/>
              </a:rPr>
              <a:t>: Applied HAC (heteroskedasticity and autocorrelation consistent) robust standard errors.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47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7051-2600-71E0-9FF4-BE5ABF5EC0C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7. ARIMA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A37C98-8C4E-0DB5-DAA6-9C2D7A1AE849}"/>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Purpose:</a:t>
            </a:r>
            <a:r>
              <a:rPr lang="en-IN" sz="2000" dirty="0">
                <a:latin typeface="Times New Roman" panose="02020603050405020304" pitchFamily="18" charset="0"/>
                <a:cs typeface="Times New Roman" panose="02020603050405020304" pitchFamily="18" charset="0"/>
              </a:rPr>
              <a:t> Check for autocorrelation and white noise in residuals.</a:t>
            </a:r>
          </a:p>
          <a:p>
            <a:r>
              <a:rPr lang="en-IN" sz="2000" b="1" dirty="0">
                <a:latin typeface="Times New Roman" panose="02020603050405020304" pitchFamily="18" charset="0"/>
                <a:cs typeface="Times New Roman" panose="02020603050405020304" pitchFamily="18" charset="0"/>
              </a:rPr>
              <a:t>Model Used: </a:t>
            </a:r>
            <a:r>
              <a:rPr lang="en-IN" sz="2000" dirty="0">
                <a:latin typeface="Times New Roman" panose="02020603050405020304" pitchFamily="18" charset="0"/>
                <a:cs typeface="Times New Roman" panose="02020603050405020304" pitchFamily="18" charset="0"/>
              </a:rPr>
              <a:t>ARIMA(1,0,1) based on AIC and BIC criteria.</a:t>
            </a:r>
          </a:p>
          <a:p>
            <a:r>
              <a:rPr lang="en-IN" sz="2000" b="1" dirty="0">
                <a:latin typeface="Times New Roman" panose="02020603050405020304" pitchFamily="18" charset="0"/>
                <a:cs typeface="Times New Roman" panose="02020603050405020304" pitchFamily="18" charset="0"/>
              </a:rPr>
              <a:t>Key Parameters: </a:t>
            </a:r>
          </a:p>
          <a:p>
            <a:r>
              <a:rPr lang="en-IN" sz="2000" dirty="0">
                <a:latin typeface="Times New Roman" panose="02020603050405020304" pitchFamily="18" charset="0"/>
                <a:cs typeface="Times New Roman" panose="02020603050405020304" pitchFamily="18" charset="0"/>
              </a:rPr>
              <a:t>AR(1) Coefficient = -0.4508 (not significant).</a:t>
            </a:r>
          </a:p>
          <a:p>
            <a:r>
              <a:rPr lang="en-IN" sz="2000" dirty="0">
                <a:latin typeface="Times New Roman" panose="02020603050405020304" pitchFamily="18" charset="0"/>
                <a:cs typeface="Times New Roman" panose="02020603050405020304" pitchFamily="18" charset="0"/>
              </a:rPr>
              <a:t>MA(1) Coefficient = 0.4976 (not significant).</a:t>
            </a:r>
          </a:p>
          <a:p>
            <a:r>
              <a:rPr lang="en-IN" sz="2000" b="1" dirty="0">
                <a:latin typeface="Times New Roman" panose="02020603050405020304" pitchFamily="18" charset="0"/>
                <a:cs typeface="Times New Roman" panose="02020603050405020304" pitchFamily="18" charset="0"/>
              </a:rPr>
              <a:t>Diagnostic Tests: </a:t>
            </a:r>
            <a:r>
              <a:rPr lang="en-IN" sz="2000" dirty="0" err="1">
                <a:latin typeface="Times New Roman" panose="02020603050405020304" pitchFamily="18" charset="0"/>
                <a:cs typeface="Times New Roman" panose="02020603050405020304" pitchFamily="18" charset="0"/>
              </a:rPr>
              <a:t>Ljung</a:t>
            </a:r>
            <a:r>
              <a:rPr lang="en-IN" sz="2000" dirty="0">
                <a:latin typeface="Times New Roman" panose="02020603050405020304" pitchFamily="18" charset="0"/>
                <a:cs typeface="Times New Roman" panose="02020603050405020304" pitchFamily="18" charset="0"/>
              </a:rPr>
              <a:t>-Box Q-statistic: Residuals are white noise (p &gt; 0.05).</a:t>
            </a:r>
          </a:p>
          <a:p>
            <a:r>
              <a:rPr lang="en-IN" sz="2000" b="1" dirty="0">
                <a:latin typeface="Times New Roman" panose="02020603050405020304" pitchFamily="18" charset="0"/>
                <a:cs typeface="Times New Roman" panose="02020603050405020304" pitchFamily="18" charset="0"/>
              </a:rPr>
              <a:t>Conclusion: </a:t>
            </a:r>
            <a:r>
              <a:rPr lang="en-IN" sz="2000" dirty="0">
                <a:latin typeface="Times New Roman" panose="02020603050405020304" pitchFamily="18" charset="0"/>
                <a:cs typeface="Times New Roman" panose="02020603050405020304" pitchFamily="18" charset="0"/>
              </a:rPr>
              <a:t>ARIMA confirms no further pattern in residuals.</a:t>
            </a:r>
          </a:p>
        </p:txBody>
      </p:sp>
    </p:spTree>
    <p:extLst>
      <p:ext uri="{BB962C8B-B14F-4D97-AF65-F5344CB8AC3E}">
        <p14:creationId xmlns:p14="http://schemas.microsoft.com/office/powerpoint/2010/main" val="18225162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1233</TotalTime>
  <Words>1066</Words>
  <Application>Microsoft Office PowerPoint</Application>
  <PresentationFormat>Widescreen</PresentationFormat>
  <Paragraphs>111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Times New Roman</vt:lpstr>
      <vt:lpstr>Retrospect</vt:lpstr>
      <vt:lpstr>"An Empirical Analysis of Returns and Volatility: A Case Study of Apple Stock Using OLS, ARIMA, and GARCH“ . Replication of “Forecasting Apple Inc. Stock Prices Using  S&amp;P500– An OLS Regression Approach with Structural Break”  Trishit Banerjee  Department of Basic Engineering and Sciences       Netaji Subhash Engineering College   Kolkata, India trishit.banerjee@nsec.ac.in  </vt:lpstr>
      <vt:lpstr>1. Introduction</vt:lpstr>
      <vt:lpstr>2. Data Collection and Preparation</vt:lpstr>
      <vt:lpstr>3. Exploratory Data Analysis</vt:lpstr>
      <vt:lpstr>4. Methodology Overview</vt:lpstr>
      <vt:lpstr>5. OLS Regression Model</vt:lpstr>
      <vt:lpstr>5.1 Multiple OLS regression</vt:lpstr>
      <vt:lpstr>6. Residual Diagnostics</vt:lpstr>
      <vt:lpstr>7. ARIMA Model</vt:lpstr>
      <vt:lpstr>8. GARCH Model</vt:lpstr>
      <vt:lpstr>9. Conditional Volatility Plot</vt:lpstr>
      <vt:lpstr>10. Results</vt:lpstr>
      <vt:lpstr>11.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Shatakshi bansode</dc:creator>
  <cp:lastModifiedBy>Shatakshi bansode</cp:lastModifiedBy>
  <cp:revision>3</cp:revision>
  <dcterms:created xsi:type="dcterms:W3CDTF">2024-12-17T18:55:49Z</dcterms:created>
  <dcterms:modified xsi:type="dcterms:W3CDTF">2024-12-19T13:47:11Z</dcterms:modified>
</cp:coreProperties>
</file>