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57"/>
  </p:notesMasterIdLst>
  <p:handoutMasterIdLst>
    <p:handoutMasterId r:id="rId58"/>
  </p:handoutMasterIdLst>
  <p:sldIdLst>
    <p:sldId id="256" r:id="rId2"/>
    <p:sldId id="324" r:id="rId3"/>
    <p:sldId id="257" r:id="rId4"/>
    <p:sldId id="258" r:id="rId5"/>
    <p:sldId id="289" r:id="rId6"/>
    <p:sldId id="260" r:id="rId7"/>
    <p:sldId id="292" r:id="rId8"/>
    <p:sldId id="261" r:id="rId9"/>
    <p:sldId id="262" r:id="rId10"/>
    <p:sldId id="291" r:id="rId11"/>
    <p:sldId id="263" r:id="rId12"/>
    <p:sldId id="293" r:id="rId13"/>
    <p:sldId id="264" r:id="rId14"/>
    <p:sldId id="266" r:id="rId15"/>
    <p:sldId id="267" r:id="rId16"/>
    <p:sldId id="268" r:id="rId17"/>
    <p:sldId id="302" r:id="rId18"/>
    <p:sldId id="269" r:id="rId19"/>
    <p:sldId id="270" r:id="rId20"/>
    <p:sldId id="306" r:id="rId21"/>
    <p:sldId id="271" r:id="rId22"/>
    <p:sldId id="272" r:id="rId23"/>
    <p:sldId id="273" r:id="rId24"/>
    <p:sldId id="321" r:id="rId25"/>
    <p:sldId id="320" r:id="rId26"/>
    <p:sldId id="274" r:id="rId27"/>
    <p:sldId id="322" r:id="rId28"/>
    <p:sldId id="275" r:id="rId29"/>
    <p:sldId id="308" r:id="rId30"/>
    <p:sldId id="276" r:id="rId31"/>
    <p:sldId id="277" r:id="rId32"/>
    <p:sldId id="309" r:id="rId33"/>
    <p:sldId id="278" r:id="rId34"/>
    <p:sldId id="279" r:id="rId35"/>
    <p:sldId id="303" r:id="rId36"/>
    <p:sldId id="280" r:id="rId37"/>
    <p:sldId id="281" r:id="rId38"/>
    <p:sldId id="282" r:id="rId39"/>
    <p:sldId id="283" r:id="rId40"/>
    <p:sldId id="285" r:id="rId41"/>
    <p:sldId id="286" r:id="rId42"/>
    <p:sldId id="305" r:id="rId43"/>
    <p:sldId id="304" r:id="rId44"/>
    <p:sldId id="327" r:id="rId45"/>
    <p:sldId id="328" r:id="rId46"/>
    <p:sldId id="330" r:id="rId47"/>
    <p:sldId id="329" r:id="rId48"/>
    <p:sldId id="287" r:id="rId49"/>
    <p:sldId id="288" r:id="rId50"/>
    <p:sldId id="310" r:id="rId51"/>
    <p:sldId id="294" r:id="rId52"/>
    <p:sldId id="311" r:id="rId53"/>
    <p:sldId id="295" r:id="rId54"/>
    <p:sldId id="312" r:id="rId55"/>
    <p:sldId id="323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6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5C4C60-1EF3-4FD4-87FC-FFD0C8C0B5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3CBE6-0CF8-47D0-9A42-DE375B5023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62A4F-2A47-4D74-9C2B-404E0C6A672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018A9-4D12-4C87-A2BE-6CD4540920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46E41-4CA7-4967-8296-3D208982C3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87A16-69B5-4A7F-9C9D-DFB3E023B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EFA79-94F4-4F83-9074-800ADCDB8B57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91815-308D-49B9-AEAC-D8DD9644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41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0D1E156-D42A-4ADE-A673-51A80034F297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صورة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591" y="5333436"/>
            <a:ext cx="828649" cy="828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9235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96CD-BEB1-426C-9EC5-1E22E1E5BDEF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4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BE90-35D6-406F-A7A7-ED27BBF57379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D9E9-5EA4-4A2A-B2C5-681A82CF0593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6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47C9-74F0-431B-AC79-99109FF38A49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06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928EA129-4B05-4CB6-BF54-CC9BAEAF7763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5F4E9-4FF0-4A41-B59B-B3C77178F1D4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751D-D9A9-42CB-96CB-D852143C3E1D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1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B091-B052-476A-9A01-E714381DD6A0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6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BA0DD-DD03-4EAA-BD7E-1C4F8F5EEC84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4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B681-E53D-4D2F-8C26-907E76CAE5DA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5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A0F167-ED44-4106-A92C-2C523A34F8CD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38" y="5491597"/>
            <a:ext cx="680603" cy="6806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687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" TargetMode="External"/><Relationship Id="rId2" Type="http://schemas.openxmlformats.org/officeDocument/2006/relationships/hyperlink" Target="http://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kevinzakka/numpy-ml/blob/master/numpy-ml.ipynb" TargetMode="External"/><Relationship Id="rId5" Type="http://schemas.openxmlformats.org/officeDocument/2006/relationships/hyperlink" Target="https://www.kaggle.com/learn/numpy" TargetMode="External"/><Relationship Id="rId4" Type="http://schemas.openxmlformats.org/officeDocument/2006/relationships/hyperlink" Target="https://www.w3resource.com/python-exercises/numpy/index.ph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51B3-790C-4AF4-90BB-C64D2C39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Numpy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DB5C7-874F-48D9-9B33-AA443C0E0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Computing in </a:t>
            </a:r>
            <a:r>
              <a:rPr lang="en-US" dirty="0" smtClean="0"/>
              <a:t>Python</a:t>
            </a:r>
          </a:p>
          <a:p>
            <a:endParaRPr lang="en-US" dirty="0" smtClean="0"/>
          </a:p>
          <a:p>
            <a:pPr algn="ctr"/>
            <a:r>
              <a:rPr lang="en-US" dirty="0" err="1" smtClean="0"/>
              <a:t>Shatha</a:t>
            </a:r>
            <a:r>
              <a:rPr lang="en-US" dirty="0" smtClean="0"/>
              <a:t> </a:t>
            </a:r>
            <a:r>
              <a:rPr lang="en-US" dirty="0" err="1" smtClean="0"/>
              <a:t>Zahi</a:t>
            </a:r>
            <a:r>
              <a:rPr lang="en-US" dirty="0" smtClean="0"/>
              <a:t> </a:t>
            </a:r>
            <a:r>
              <a:rPr lang="en-US" dirty="0" err="1" smtClean="0"/>
              <a:t>Melhem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1A6B-4A65-4CE4-9B16-26E07DD0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b="1" dirty="0"/>
              <a:t>Tensors</a:t>
            </a:r>
          </a:p>
          <a:p>
            <a:r>
              <a:rPr lang="en-US" b="1" dirty="0" err="1"/>
              <a:t>ConvNets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5122" name="Picture 2" descr="Image result for tensor">
            <a:extLst>
              <a:ext uri="{FF2B5EF4-FFF2-40B4-BE49-F238E27FC236}">
                <a16:creationId xmlns:a16="http://schemas.microsoft.com/office/drawing/2014/main" id="{FD6E0BA3-D62D-489E-922B-40B46390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072" y="1028541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i.gyazo.com/10b67bfe29096e8ad7b31c72efc7c05c.png">
            <a:extLst>
              <a:ext uri="{FF2B5EF4-FFF2-40B4-BE49-F238E27FC236}">
                <a16:creationId xmlns:a16="http://schemas.microsoft.com/office/drawing/2014/main" id="{C6C76311-1AD5-4C0F-BA90-97250D0A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12" y="3638391"/>
            <a:ext cx="2741794" cy="219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077C-6D1F-4716-B905-7377759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EBED2F-C47F-4C87-81AB-5CB8BB38B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908" y="643374"/>
            <a:ext cx="3946924" cy="55335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4FC7A-BEB4-4C6D-8B9E-4F1AA45A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CD2-5531-413A-800D-06D65B87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Basic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E614-9946-4668-B9D5-7DD0CC6D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([[1,2,3],[4,5,6]],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=np.float32)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a.ndim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a.dtype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can have any number of dimensions, including zero (a scalar).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typed: np.uint8, np.int64, np.float32, np.float64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Arrays are dense. Each element of the array exists and has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32C77-5F41-4963-9EC3-296EF533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52" y="5481424"/>
            <a:ext cx="4480948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DAD6-95E3-4304-9D59-B68617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عنصر نائب للمحتوى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76" y="1910106"/>
            <a:ext cx="5457036" cy="9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53" y="3316084"/>
            <a:ext cx="5400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6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53" y="2949556"/>
            <a:ext cx="6478646" cy="95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98" y="1691321"/>
            <a:ext cx="535361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74726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9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20" y="1985030"/>
            <a:ext cx="6515002" cy="32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1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33" y="2766219"/>
            <a:ext cx="5214707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261872" y="121920"/>
            <a:ext cx="9692640" cy="1325562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261872" y="1602377"/>
            <a:ext cx="8595360" cy="4569823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Overview.</a:t>
            </a:r>
          </a:p>
          <a:p>
            <a:r>
              <a:rPr lang="en-US" dirty="0" smtClean="0"/>
              <a:t>Arrays.</a:t>
            </a:r>
          </a:p>
          <a:p>
            <a:r>
              <a:rPr lang="en-US" dirty="0" smtClean="0"/>
              <a:t>Arrays, Basic Operations.</a:t>
            </a:r>
          </a:p>
          <a:p>
            <a:r>
              <a:rPr lang="en-US" dirty="0" smtClean="0"/>
              <a:t>Transposition.</a:t>
            </a:r>
          </a:p>
          <a:p>
            <a:r>
              <a:rPr lang="en-US" dirty="0" smtClean="0"/>
              <a:t>Saving and loading arrays.</a:t>
            </a:r>
          </a:p>
          <a:p>
            <a:r>
              <a:rPr lang="en-US" dirty="0" smtClean="0"/>
              <a:t>Images array.</a:t>
            </a:r>
          </a:p>
          <a:p>
            <a:r>
              <a:rPr lang="en-US" dirty="0" err="1" smtClean="0"/>
              <a:t>Mathmitical</a:t>
            </a:r>
            <a:r>
              <a:rPr lang="en-US" dirty="0" smtClean="0"/>
              <a:t> Operations.</a:t>
            </a:r>
          </a:p>
          <a:p>
            <a:r>
              <a:rPr lang="en-US" dirty="0"/>
              <a:t>Iteration over </a:t>
            </a:r>
            <a:r>
              <a:rPr lang="en-US" dirty="0" smtClean="0"/>
              <a:t>arrays.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Slicing.</a:t>
            </a:r>
          </a:p>
          <a:p>
            <a:r>
              <a:rPr lang="en-US" dirty="0" smtClean="0"/>
              <a:t>Axis</a:t>
            </a:r>
          </a:p>
          <a:p>
            <a:r>
              <a:rPr lang="en-US" dirty="0" smtClean="0"/>
              <a:t>Library of Links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7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24" y="1795462"/>
            <a:ext cx="5477256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86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31" y="2118351"/>
            <a:ext cx="6219288" cy="301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5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dense, no holes.</a:t>
            </a:r>
          </a:p>
          <a:p>
            <a:r>
              <a:rPr lang="en-US" dirty="0"/>
              <a:t>Must be one type</a:t>
            </a:r>
          </a:p>
          <a:p>
            <a:r>
              <a:rPr lang="en-US" dirty="0"/>
              <a:t>Cannot combine arrays of different shape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64" y="4180989"/>
            <a:ext cx="84105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688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shape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235067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66057" y="583474"/>
            <a:ext cx="9291175" cy="5596663"/>
          </a:xfrm>
        </p:spPr>
        <p:txBody>
          <a:bodyPr/>
          <a:lstStyle/>
          <a:p>
            <a:r>
              <a:rPr lang="en-US" dirty="0" smtClean="0"/>
              <a:t>Example: An </a:t>
            </a:r>
            <a:r>
              <a:rPr lang="en-US" dirty="0"/>
              <a:t>array has a shape given by the number of elements along each axis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/>
              <a:t>The shape of an array can be changed with various commands. Note that the following three commands all return a modified array, but do not change the original array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08" y="1447121"/>
            <a:ext cx="4657725" cy="1226412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88" y="3813992"/>
            <a:ext cx="5514975" cy="28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9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Example</a:t>
            </a:r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عنصر نائب للمحتوى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955" y="1820861"/>
            <a:ext cx="3596640" cy="4780235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411" y="1820860"/>
            <a:ext cx="3677058" cy="46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12EE-4FB3-45AE-91CE-DB38D47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16D2B-27C0-4CA9-B0F3-CB2D60BE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functions return either </a:t>
            </a:r>
            <a:r>
              <a:rPr lang="en-US" b="1" dirty="0"/>
              <a:t>views </a:t>
            </a:r>
            <a:r>
              <a:rPr lang="en-US" dirty="0"/>
              <a:t>or </a:t>
            </a:r>
            <a:r>
              <a:rPr lang="en-US" b="1" dirty="0"/>
              <a:t>copies</a:t>
            </a:r>
            <a:r>
              <a:rPr lang="en-US" dirty="0"/>
              <a:t>.</a:t>
            </a:r>
          </a:p>
          <a:p>
            <a:r>
              <a:rPr lang="en-US" dirty="0"/>
              <a:t>Views share data with the original array, like references in Java/C++. Altering entries of a view, changes the same entries in the original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View: </a:t>
            </a:r>
            <a:r>
              <a:rPr lang="en-US" dirty="0" smtClean="0"/>
              <a:t>It </a:t>
            </a:r>
            <a:r>
              <a:rPr lang="en-US" dirty="0"/>
              <a:t>is possible to access the array differently by just changing certain metadata like </a:t>
            </a:r>
            <a:r>
              <a:rPr lang="en-US" dirty="0">
                <a:solidFill>
                  <a:schemeClr val="accent1"/>
                </a:solidFill>
              </a:rPr>
              <a:t>stride and </a:t>
            </a:r>
            <a:r>
              <a:rPr lang="en-US" dirty="0" err="1">
                <a:solidFill>
                  <a:schemeClr val="accent1"/>
                </a:solidFill>
              </a:rPr>
              <a:t>dtype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without changing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data </a:t>
            </a:r>
            <a:r>
              <a:rPr lang="en-US" dirty="0">
                <a:solidFill>
                  <a:schemeClr val="accent1"/>
                </a:solidFill>
              </a:rPr>
              <a:t>buffer</a:t>
            </a:r>
            <a:r>
              <a:rPr lang="en-US" dirty="0"/>
              <a:t>. This creates a new </a:t>
            </a:r>
            <a:r>
              <a:rPr lang="en-US" dirty="0">
                <a:solidFill>
                  <a:schemeClr val="accent1"/>
                </a:solidFill>
              </a:rPr>
              <a:t>way of looking</a:t>
            </a:r>
            <a:r>
              <a:rPr lang="en-US" dirty="0"/>
              <a:t> at the data and these new arrays are called </a:t>
            </a:r>
            <a:r>
              <a:rPr lang="en-US" dirty="0">
                <a:solidFill>
                  <a:schemeClr val="accent1"/>
                </a:solidFill>
              </a:rPr>
              <a:t>views</a:t>
            </a:r>
            <a:r>
              <a:rPr lang="en-US" dirty="0"/>
              <a:t>. The data buffer </a:t>
            </a:r>
            <a:r>
              <a:rPr lang="en-US" dirty="0" smtClean="0"/>
              <a:t>remains the </a:t>
            </a:r>
            <a:r>
              <a:rPr lang="en-US" dirty="0"/>
              <a:t>same, so any changes made to a view reflects in the original copy. </a:t>
            </a:r>
            <a:endParaRPr lang="en-US" dirty="0" smtClean="0"/>
          </a:p>
          <a:p>
            <a:r>
              <a:rPr lang="en-US" b="1" u="sng" dirty="0"/>
              <a:t>Copy: </a:t>
            </a:r>
            <a:r>
              <a:rPr lang="en-US" dirty="0"/>
              <a:t>When a new array is created by </a:t>
            </a:r>
            <a:r>
              <a:rPr lang="en-US" dirty="0">
                <a:solidFill>
                  <a:schemeClr val="accent1"/>
                </a:solidFill>
              </a:rPr>
              <a:t>duplicating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data buffer </a:t>
            </a:r>
            <a:r>
              <a:rPr lang="en-US" dirty="0"/>
              <a:t>as well as the </a:t>
            </a:r>
            <a:r>
              <a:rPr lang="en-US" dirty="0">
                <a:solidFill>
                  <a:schemeClr val="accent1"/>
                </a:solidFill>
              </a:rPr>
              <a:t>metadata</a:t>
            </a:r>
            <a:r>
              <a:rPr lang="en-US" dirty="0"/>
              <a:t>, it is called a copy. </a:t>
            </a:r>
            <a:r>
              <a:rPr lang="en-US" dirty="0">
                <a:solidFill>
                  <a:schemeClr val="accent1"/>
                </a:solidFill>
              </a:rPr>
              <a:t>Changes made </a:t>
            </a:r>
            <a:r>
              <a:rPr lang="en-US" dirty="0" smtClean="0">
                <a:solidFill>
                  <a:schemeClr val="accent1"/>
                </a:solidFill>
              </a:rPr>
              <a:t>to the </a:t>
            </a:r>
            <a:r>
              <a:rPr lang="en-US" dirty="0">
                <a:solidFill>
                  <a:schemeClr val="accent1"/>
                </a:solidFill>
              </a:rPr>
              <a:t>copy do not reflect on the original array</a:t>
            </a:r>
            <a:r>
              <a:rPr lang="en-US" dirty="0"/>
              <a:t>. Making a copy </a:t>
            </a:r>
            <a:r>
              <a:rPr lang="en-US" i="1" u="sng" dirty="0"/>
              <a:t>is slower </a:t>
            </a:r>
            <a:r>
              <a:rPr lang="en-US" dirty="0"/>
              <a:t>and </a:t>
            </a:r>
            <a:r>
              <a:rPr lang="en-US" i="1" dirty="0"/>
              <a:t>memory-consuming </a:t>
            </a:r>
            <a:r>
              <a:rPr lang="en-US" dirty="0"/>
              <a:t>but sometimes necessary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Np.copy</a:t>
            </a:r>
            <a:r>
              <a:rPr lang="en-US" dirty="0"/>
              <a:t>, </a:t>
            </a:r>
            <a:r>
              <a:rPr lang="en-US" dirty="0" err="1"/>
              <a:t>np.view</a:t>
            </a:r>
            <a:r>
              <a:rPr lang="en-US" dirty="0"/>
              <a:t> make explicit copies and views.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028D-73BC-4B58-A635-5352A484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61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873" y="773724"/>
            <a:ext cx="3476625" cy="4162425"/>
          </a:xfrm>
          <a:prstGeom prst="rect">
            <a:avLst/>
          </a:prstGeom>
        </p:spPr>
      </p:pic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23" y="1548084"/>
            <a:ext cx="19335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0D98-DD27-4ACB-A354-CE3E9AC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A501-3E9A-4215-B15A-E787209F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(10).reshape(5,2)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a.transpose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((1,0))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np.transpose</a:t>
            </a:r>
            <a:r>
              <a:rPr lang="en-US" dirty="0"/>
              <a:t> permutes axes.</a:t>
            </a:r>
          </a:p>
          <a:p>
            <a:pPr marL="0" indent="0">
              <a:buNone/>
            </a:pPr>
            <a:r>
              <a:rPr lang="en-US" dirty="0" err="1"/>
              <a:t>a.T</a:t>
            </a:r>
            <a:r>
              <a:rPr lang="en-US" dirty="0"/>
              <a:t> transposes the first two axes.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EDE9-F5EC-47DA-B6AE-94270770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24" y="1204912"/>
            <a:ext cx="4078224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0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3BDB-0C3D-456A-A3B0-C67B80FC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Numpy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84-339C-4CC1-A5D4-568AF07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Open-source library for: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Working </a:t>
            </a:r>
            <a:r>
              <a:rPr lang="en-US" dirty="0"/>
              <a:t>with arrays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Performing </a:t>
            </a:r>
            <a:r>
              <a:rPr lang="en-US" dirty="0"/>
              <a:t>mathematical operations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Efficient </a:t>
            </a:r>
            <a:r>
              <a:rPr lang="en-US" dirty="0"/>
              <a:t>numerical computations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Widely used in data science and machine </a:t>
            </a:r>
            <a:r>
              <a:rPr lang="en-US" dirty="0" smtClean="0"/>
              <a:t>learning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Features:</a:t>
            </a:r>
          </a:p>
          <a:p>
            <a:pPr lvl="2"/>
            <a:r>
              <a:rPr lang="en-US" dirty="0"/>
              <a:t>Typed </a:t>
            </a:r>
            <a:r>
              <a:rPr lang="en-US" dirty="0" err="1"/>
              <a:t>multidimentional</a:t>
            </a:r>
            <a:r>
              <a:rPr lang="en-US" dirty="0"/>
              <a:t> arrays (matrices)</a:t>
            </a:r>
          </a:p>
          <a:p>
            <a:pPr lvl="2"/>
            <a:r>
              <a:rPr lang="en-US" dirty="0"/>
              <a:t>Fast numerical computations (matrix math)</a:t>
            </a:r>
          </a:p>
          <a:p>
            <a:pPr lvl="2"/>
            <a:r>
              <a:rPr lang="en-US" dirty="0"/>
              <a:t>High-level math functions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6DDD-477A-4C46-88AF-4FBF2F9F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2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833" y="344495"/>
            <a:ext cx="9692640" cy="1325562"/>
          </a:xfrm>
        </p:spPr>
        <p:txBody>
          <a:bodyPr/>
          <a:lstStyle/>
          <a:p>
            <a:r>
              <a:rPr lang="en-US" dirty="0"/>
              <a:t>Saving and loading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362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Now the file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lvl="0" indent="0">
              <a:buClr>
                <a:srgbClr val="0F6FC6"/>
              </a:buCl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data[‘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’] </a:t>
            </a:r>
            <a:r>
              <a:rPr lang="en-US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 stored array –</a:t>
            </a:r>
            <a:r>
              <a:rPr lang="en-US" sz="11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1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NPZ files can hold multiple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np.savez_compressed</a:t>
            </a:r>
            <a:r>
              <a:rPr lang="en-US" dirty="0"/>
              <a:t> </a:t>
            </a:r>
            <a:r>
              <a:rPr lang="en-US" dirty="0" smtClean="0"/>
              <a:t>similar, but </a:t>
            </a:r>
            <a:r>
              <a:rPr lang="en-US" dirty="0"/>
              <a:t>compresses the file to reduce size.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مربع نص 4"/>
          <p:cNvSpPr txBox="1"/>
          <p:nvPr/>
        </p:nvSpPr>
        <p:spPr>
          <a:xfrm>
            <a:off x="6815421" y="2259862"/>
            <a:ext cx="2725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 used to retrieve it later</a:t>
            </a:r>
          </a:p>
        </p:txBody>
      </p:sp>
      <p:cxnSp>
        <p:nvCxnSpPr>
          <p:cNvPr id="9" name="رابط كسهم مستقيم 8"/>
          <p:cNvCxnSpPr>
            <a:stCxn id="5" idx="1"/>
          </p:cNvCxnSpPr>
          <p:nvPr/>
        </p:nvCxnSpPr>
        <p:spPr>
          <a:xfrm flipH="1" flipV="1">
            <a:off x="6052457" y="2198306"/>
            <a:ext cx="762964" cy="27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مستقيم 11"/>
          <p:cNvCxnSpPr/>
          <p:nvPr/>
        </p:nvCxnSpPr>
        <p:spPr>
          <a:xfrm flipH="1">
            <a:off x="5425440" y="2238103"/>
            <a:ext cx="627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مستقيم 13"/>
          <p:cNvCxnSpPr/>
          <p:nvPr/>
        </p:nvCxnSpPr>
        <p:spPr>
          <a:xfrm flipH="1">
            <a:off x="5425440" y="1942011"/>
            <a:ext cx="61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مستقيم 15"/>
          <p:cNvCxnSpPr/>
          <p:nvPr/>
        </p:nvCxnSpPr>
        <p:spPr>
          <a:xfrm>
            <a:off x="5425440" y="1942011"/>
            <a:ext cx="0" cy="29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/>
          <p:cNvCxnSpPr/>
          <p:nvPr/>
        </p:nvCxnSpPr>
        <p:spPr>
          <a:xfrm>
            <a:off x="6043750" y="1942011"/>
            <a:ext cx="8707" cy="29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D92-3D20-4121-85D7-EEBA2650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/>
          <a:lstStyle/>
          <a:p>
            <a:r>
              <a:rPr lang="en-US" dirty="0"/>
              <a:t>Image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671-E2AF-4AC2-B5A9-BE5A46A6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6"/>
            <a:ext cx="10515600" cy="4806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Images are 3D arrays: width, height, and channels</a:t>
            </a:r>
          </a:p>
          <a:p>
            <a:pPr marL="0" indent="0">
              <a:buNone/>
            </a:pPr>
            <a:r>
              <a:rPr lang="en-US" sz="2400" dirty="0"/>
              <a:t>Common image formats:</a:t>
            </a:r>
          </a:p>
          <a:p>
            <a:pPr marL="0" indent="0">
              <a:buNone/>
            </a:pPr>
            <a:r>
              <a:rPr lang="en-US" sz="2400" dirty="0"/>
              <a:t>    height x width x RGB (band-interleaved)</a:t>
            </a:r>
          </a:p>
          <a:p>
            <a:pPr marL="0" indent="0">
              <a:buNone/>
            </a:pPr>
            <a:r>
              <a:rPr lang="en-US" sz="2400" dirty="0"/>
              <a:t>    height x width (band-sequential)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Gotchas:</a:t>
            </a:r>
          </a:p>
          <a:p>
            <a:pPr marL="0" indent="0">
              <a:buNone/>
            </a:pPr>
            <a:r>
              <a:rPr lang="en-US" sz="2400" dirty="0"/>
              <a:t>    Channels may also be BGR (OpenCV does this)</a:t>
            </a:r>
          </a:p>
          <a:p>
            <a:pPr marL="0" indent="0">
              <a:buNone/>
            </a:pPr>
            <a:r>
              <a:rPr lang="en-US" sz="2400" dirty="0"/>
              <a:t>    May be [width x height], not [height x width]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DF06-38F5-45B0-968E-C16E64E6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53" y="1868156"/>
            <a:ext cx="2890145" cy="34681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7DDB-3A1E-4730-BC10-6E4093C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RGB</a:t>
            </a:r>
            <a:r>
              <a:rPr lang="en-US" dirty="0"/>
              <a:t> stands for Red Green Blue.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Most </a:t>
            </a:r>
            <a:r>
              <a:rPr lang="en-US" dirty="0"/>
              <a:t>often, an </a:t>
            </a:r>
            <a:r>
              <a:rPr lang="en-US" b="1" dirty="0"/>
              <a:t>RGB</a:t>
            </a:r>
            <a:r>
              <a:rPr lang="en-US" dirty="0"/>
              <a:t> color is stored in a structure or unsigned integer with Blue occupying the least significant “area” (a byte in 32-bit and 24-bit formats), Green the second least, and Red the third least.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BGR</a:t>
            </a:r>
            <a:r>
              <a:rPr lang="en-US" dirty="0" smtClean="0"/>
              <a:t> </a:t>
            </a:r>
            <a:r>
              <a:rPr lang="en-US" dirty="0"/>
              <a:t>is the same, except the order of areas is reversed.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C33E-D6EE-4B5F-BC93-89D9A4CC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C65-0263-45DD-B96C-A8A78C2E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SciPy: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skimage.io.imread,skimage.io.imsave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height x width x RGB</a:t>
            </a:r>
          </a:p>
          <a:p>
            <a:pPr marL="0" indent="0">
              <a:buNone/>
            </a:pPr>
            <a:r>
              <a:rPr lang="en-US" dirty="0"/>
              <a:t>PIL / Pillow: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PIL.Image.open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Image.save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	width x height x RGB</a:t>
            </a:r>
          </a:p>
          <a:p>
            <a:pPr marL="0" indent="0">
              <a:buNone/>
            </a:pPr>
            <a:r>
              <a:rPr lang="en-US" dirty="0"/>
              <a:t>OpenCV: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cv2.imread, cv2.imwrite</a:t>
            </a:r>
          </a:p>
          <a:p>
            <a:pPr marL="0" indent="0">
              <a:buNone/>
            </a:pPr>
            <a:r>
              <a:rPr lang="en-US" dirty="0"/>
              <a:t>	height x width x BGR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97223-22B5-43EA-AFF3-35387A4B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7A9-8F00-479C-BC99-8F6D58DE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43F9-F277-431F-909A-74B37ACD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just saw how to create arrays, reshape them, and permute axes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Now: let’s do some math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6461-9290-42F0-AA57-3953570E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134D-2521-43BD-B944-88D1CA6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https://i.gyazo.com/509018a5a2bcc538b7cca770d10583f2.png">
            <a:extLst>
              <a:ext uri="{FF2B5EF4-FFF2-40B4-BE49-F238E27FC236}">
                <a16:creationId xmlns:a16="http://schemas.microsoft.com/office/drawing/2014/main" id="{9CDF5429-6E48-473C-AA7B-B98FDC023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2" y="3853433"/>
            <a:ext cx="8595360" cy="261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F6569-12B9-4B6C-B423-E50954A3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b="1" dirty="0"/>
              <a:t>Logical operator return a bool array</a:t>
            </a:r>
          </a:p>
          <a:p>
            <a:r>
              <a:rPr lang="en-US" dirty="0"/>
              <a:t>In place operations modify the array</a:t>
            </a:r>
          </a:p>
        </p:txBody>
      </p:sp>
      <p:pic>
        <p:nvPicPr>
          <p:cNvPr id="4" name="Picture 4" descr="https://i.gyazo.com/00fecd0f78c51b89cbfbebc8345213ec.png">
            <a:extLst>
              <a:ext uri="{FF2B5EF4-FFF2-40B4-BE49-F238E27FC236}">
                <a16:creationId xmlns:a16="http://schemas.microsoft.com/office/drawing/2014/main" id="{9E39EEA0-9085-42AC-81BC-2CE42C8C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06" y="3863354"/>
            <a:ext cx="7316492" cy="260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47E8-DF0A-45CF-A95B-EA0D5C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09A9-6098-436C-87F7-40617062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5249-2309-4EA0-9074-788F2CF5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operations are element-wise</a:t>
            </a:r>
          </a:p>
          <a:p>
            <a:r>
              <a:rPr lang="en-US" dirty="0"/>
              <a:t>Logical operator return a bool array</a:t>
            </a:r>
          </a:p>
          <a:p>
            <a:r>
              <a:rPr lang="en-US" b="1" dirty="0"/>
              <a:t>In place operations modify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47B5-FD0F-442D-9FCE-3C7EFE08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pic>
        <p:nvPicPr>
          <p:cNvPr id="5122" name="Picture 2" descr="https://i.gyazo.com/fc48869a67d3070f755bec760d3ae81b.png">
            <a:extLst>
              <a:ext uri="{FF2B5EF4-FFF2-40B4-BE49-F238E27FC236}">
                <a16:creationId xmlns:a16="http://schemas.microsoft.com/office/drawing/2014/main" id="{FA609B51-C12F-403D-9490-4AE54437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61" y="3553442"/>
            <a:ext cx="2671762" cy="31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23F4-2CD7-4725-927B-9B6C6CB5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8C65-5C46-4F2B-A0C7-54F9548E3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see for ourselves!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C0748-FB0C-4E27-AF6A-2B327B8C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6CF-D0DF-42EA-B65D-12D9C73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A564-FD33-44FC-9B91-EBDFC381D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Just as in Python and Java, the result of a math operator is cast to the more general or precise datatype.</a:t>
            </a:r>
          </a:p>
          <a:p>
            <a:pPr marL="0" indent="0">
              <a:buNone/>
            </a:pPr>
            <a:r>
              <a:rPr lang="en-US" dirty="0"/>
              <a:t>	uint64 + uint16 =&gt; uint64</a:t>
            </a:r>
          </a:p>
          <a:p>
            <a:pPr marL="0" indent="0">
              <a:buNone/>
            </a:pPr>
            <a:r>
              <a:rPr lang="en-US" dirty="0"/>
              <a:t>	float32 / int32 =&gt; float32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Warning: upcasting does not prevent overflow/underflow. You must manually cast first.</a:t>
            </a:r>
          </a:p>
          <a:p>
            <a:pPr marL="0" indent="0">
              <a:buNone/>
            </a:pPr>
            <a:r>
              <a:rPr lang="en-US" dirty="0"/>
              <a:t>Use case: images often stored as uint8. You should convert to float32 or float64 before doing math.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C1733-E4F5-4078-B89B-43BB5C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pic>
        <p:nvPicPr>
          <p:cNvPr id="6146" name="Picture 2" descr="https://socialnewsdaily.com/wp-content/uploads/2015/02/Mark-Ronson-ft-Bruno-Mars-Uptown-Funk-by-Cameron-Duddy-Bruno-Mars.jpg">
            <a:extLst>
              <a:ext uri="{FF2B5EF4-FFF2-40B4-BE49-F238E27FC236}">
                <a16:creationId xmlns:a16="http://schemas.microsoft.com/office/drawing/2014/main" id="{9C41F8C0-B989-403D-8BC3-336D30AF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288" y="2341894"/>
            <a:ext cx="5379748" cy="30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2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955-94F5-41E5-8028-CC785B43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Math, universal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80DA-1E40-4761-A5C5-2CAE24C0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Also called </a:t>
            </a:r>
            <a:r>
              <a:rPr lang="en-US" dirty="0" err="1"/>
              <a:t>ufuncs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Element-wise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 err="1"/>
              <a:t>np.exp</a:t>
            </a:r>
            <a:endParaRPr lang="en-US" dirty="0"/>
          </a:p>
          <a:p>
            <a:pPr lvl="1"/>
            <a:r>
              <a:rPr lang="en-US" dirty="0" err="1"/>
              <a:t>np.sqrt</a:t>
            </a:r>
            <a:endParaRPr lang="en-US" dirty="0"/>
          </a:p>
          <a:p>
            <a:pPr lvl="1"/>
            <a:r>
              <a:rPr lang="en-US" dirty="0" err="1"/>
              <a:t>np.sin</a:t>
            </a:r>
            <a:endParaRPr lang="en-US" dirty="0"/>
          </a:p>
          <a:p>
            <a:pPr lvl="1"/>
            <a:r>
              <a:rPr lang="en-US" dirty="0" err="1"/>
              <a:t>np.cos</a:t>
            </a:r>
            <a:endParaRPr lang="en-US" dirty="0"/>
          </a:p>
          <a:p>
            <a:pPr lvl="1"/>
            <a:r>
              <a:rPr lang="en-US" dirty="0" err="1"/>
              <a:t>np.isnan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1EE73-906F-4E48-A791-795B9DD2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  <p:pic>
        <p:nvPicPr>
          <p:cNvPr id="8196" name="Picture 4" descr="https://i.gyazo.com/3c8048a319756e9d63a33dfc2a734f9b.png">
            <a:extLst>
              <a:ext uri="{FF2B5EF4-FFF2-40B4-BE49-F238E27FC236}">
                <a16:creationId xmlns:a16="http://schemas.microsoft.com/office/drawing/2014/main" id="{9A891E8F-E138-44A8-8ABA-46E70381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16" y="2347396"/>
            <a:ext cx="3620915" cy="32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5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over arrays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Iteration over 1Darray</a:t>
            </a:r>
            <a:r>
              <a:rPr lang="en-US" dirty="0"/>
              <a:t>,2D </a:t>
            </a:r>
            <a:r>
              <a:rPr lang="en-US" dirty="0" smtClean="0"/>
              <a:t>array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66" y="2754886"/>
            <a:ext cx="2341067" cy="1609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724" y="2754886"/>
            <a:ext cx="647700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0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over arrays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Iteration over </a:t>
            </a:r>
            <a:r>
              <a:rPr lang="en-US" dirty="0"/>
              <a:t>1Darray,</a:t>
            </a:r>
            <a:r>
              <a:rPr lang="en-US" b="1" dirty="0"/>
              <a:t>2D </a:t>
            </a:r>
            <a:r>
              <a:rPr lang="en-US" b="1" dirty="0" smtClean="0"/>
              <a:t>array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48" y="2754886"/>
            <a:ext cx="2400300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628" y="3159698"/>
            <a:ext cx="1133475" cy="6572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630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over arrays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Iteration over </a:t>
            </a:r>
            <a:r>
              <a:rPr lang="en-US" dirty="0"/>
              <a:t>1Darray,</a:t>
            </a:r>
            <a:r>
              <a:rPr lang="en-US" b="1" dirty="0"/>
              <a:t>2D </a:t>
            </a:r>
            <a:r>
              <a:rPr lang="en-US" b="1" dirty="0" smtClean="0"/>
              <a:t>array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46</a:t>
            </a:fld>
            <a:endParaRPr lang="en-US" dirty="0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36" y="2842260"/>
            <a:ext cx="2924175" cy="2171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315" y="4646613"/>
            <a:ext cx="1104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</a:t>
            </a:r>
            <a:r>
              <a:rPr lang="en-US" dirty="0" smtClean="0"/>
              <a:t>over arrays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 over 1Darray,2D </a:t>
            </a:r>
            <a:r>
              <a:rPr lang="en-US" dirty="0" smtClean="0"/>
              <a:t>array</a:t>
            </a:r>
          </a:p>
          <a:p>
            <a:r>
              <a:rPr lang="en-US" b="1" dirty="0"/>
              <a:t>Use .flat or </a:t>
            </a:r>
            <a:r>
              <a:rPr lang="en-US" b="1" dirty="0" err="1"/>
              <a:t>np.nditer</a:t>
            </a:r>
            <a:r>
              <a:rPr lang="en-US" b="1" dirty="0"/>
              <a:t> for element-by-element iteration: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520" y="3070544"/>
            <a:ext cx="2797980" cy="359151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4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E1B-1298-4975-968C-25E92DB0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slices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1472-89C9-448B-9324-71314AF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0863"/>
            <a:ext cx="9944844" cy="43513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I[1:-1,1:-1] 		# select all but one-pixel border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 = I[:,:,::-1] 	# swap channel order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I[I&lt;10] = 0		# set dark pixels to black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I[[1,3], :]		# select 2nd and 4th row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Slices are </a:t>
            </a:r>
            <a:r>
              <a:rPr lang="en-US" b="1" dirty="0"/>
              <a:t>views</a:t>
            </a:r>
            <a:r>
              <a:rPr lang="en-US" dirty="0"/>
              <a:t>. Writing to a slice overwrites the original array.</a:t>
            </a:r>
          </a:p>
          <a:p>
            <a:pPr marL="514350" indent="-514350">
              <a:buAutoNum type="arabicPeriod"/>
            </a:pPr>
            <a:r>
              <a:rPr lang="en-US" dirty="0"/>
              <a:t>Can also index by a list or </a:t>
            </a:r>
            <a:r>
              <a:rPr lang="en-US" dirty="0" err="1"/>
              <a:t>boolean</a:t>
            </a:r>
            <a:r>
              <a:rPr lang="en-US" dirty="0"/>
              <a:t>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A8B62-B657-4206-A0E8-1E178D6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37F6-5CF7-4B32-A1C6-65C50A98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94CE-5002-4591-8979-8EC0CB4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numerical computations slowly.</a:t>
            </a:r>
          </a:p>
          <a:p>
            <a:r>
              <a:rPr lang="en-US" dirty="0"/>
              <a:t>1000 x 1000 matrix multiply</a:t>
            </a:r>
          </a:p>
          <a:p>
            <a:pPr lvl="1"/>
            <a:r>
              <a:rPr lang="en-US" dirty="0"/>
              <a:t>Python triple loop takes &gt; 10 min.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takes ~0.03 seconds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CF1E-16BA-47A7-8C5B-097487F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37" y="1179576"/>
            <a:ext cx="10491837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7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19542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6" y="454342"/>
            <a:ext cx="5035456" cy="4126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04" y="1141380"/>
            <a:ext cx="6663129" cy="43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6200-7B6F-4224-AFAA-543BD098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F8E2-764C-4799-9045-BA2E656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columns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keepdims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axis parameter to control which axis NumPy operates 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Typically, the axis specified will disappear, </a:t>
            </a:r>
            <a:r>
              <a:rPr lang="en-US" dirty="0" err="1"/>
              <a:t>keepdims</a:t>
            </a:r>
            <a:r>
              <a:rPr lang="en-US" dirty="0"/>
              <a:t> keeps all dimensions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AD18-4618-46CD-A602-65A6BD3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3" y="283273"/>
            <a:ext cx="11044437" cy="24965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0" y="3202114"/>
            <a:ext cx="9554337" cy="35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</a:t>
            </a:r>
            <a:r>
              <a:rPr lang="en-US" dirty="0"/>
              <a:t>of Links for Further </a:t>
            </a:r>
            <a:r>
              <a:rPr lang="en-US" dirty="0" smtClean="0"/>
              <a:t>Reading &amp; Practicing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http://numpy.org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numpy.org/doc/stable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www.w3resource.com/python-exercises/numpy/index.php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www.kaggle.com/learn/numpy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colab.research.google.com/github/kevinzakka/numpy-ml/blob/master/numpy-ml.ipynb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Indexing and </a:t>
            </a:r>
            <a:r>
              <a:rPr lang="en-US" dirty="0" smtClean="0"/>
              <a:t>slicing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5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Structured lists of numbers.</a:t>
            </a:r>
          </a:p>
          <a:p>
            <a:r>
              <a:rPr lang="en-US" dirty="0"/>
              <a:t>Vectors </a:t>
            </a:r>
          </a:p>
          <a:p>
            <a:r>
              <a:rPr lang="en-US" dirty="0"/>
              <a:t>Matrices</a:t>
            </a:r>
          </a:p>
          <a:p>
            <a:r>
              <a:rPr lang="en-US" b="1" dirty="0"/>
              <a:t>Images</a:t>
            </a:r>
          </a:p>
          <a:p>
            <a:r>
              <a:rPr lang="en-US" dirty="0"/>
              <a:t>Tensors</a:t>
            </a:r>
          </a:p>
          <a:p>
            <a:r>
              <a:rPr lang="en-US" dirty="0" err="1"/>
              <a:t>ConvNets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0A6C-444A-4107-8DD7-8F9162F28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  <p:pic>
        <p:nvPicPr>
          <p:cNvPr id="6146" name="Picture 2" descr="Image result for bulldog puppy english">
            <a:extLst>
              <a:ext uri="{FF2B5EF4-FFF2-40B4-BE49-F238E27FC236}">
                <a16:creationId xmlns:a16="http://schemas.microsoft.com/office/drawing/2014/main" id="{DE755B79-94EA-4005-91FD-BAA44C6D9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06" y="1691322"/>
            <a:ext cx="3850401" cy="38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56E8-A42F-4C29-88CA-4890286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</TotalTime>
  <Words>1274</Words>
  <Application>Microsoft Office PowerPoint</Application>
  <PresentationFormat>شاشة عريضة</PresentationFormat>
  <Paragraphs>365</Paragraphs>
  <Slides>55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55</vt:i4>
      </vt:variant>
    </vt:vector>
  </HeadingPairs>
  <TitlesOfParts>
    <vt:vector size="62" baseType="lpstr">
      <vt:lpstr>Arial</vt:lpstr>
      <vt:lpstr>Calibri</vt:lpstr>
      <vt:lpstr>Cambria Math</vt:lpstr>
      <vt:lpstr>Century Schoolbook</vt:lpstr>
      <vt:lpstr>Courier New</vt:lpstr>
      <vt:lpstr>Wingdings 2</vt:lpstr>
      <vt:lpstr>View</vt:lpstr>
      <vt:lpstr>Numpy</vt:lpstr>
      <vt:lpstr>Agenda</vt:lpstr>
      <vt:lpstr>What is Numpy?</vt:lpstr>
      <vt:lpstr>Why do we need NumPy</vt:lpstr>
      <vt:lpstr>Why do we need NumPy</vt:lpstr>
      <vt:lpstr>NumPy Overview</vt:lpstr>
      <vt:lpstr>Arrays</vt:lpstr>
      <vt:lpstr>Arrays</vt:lpstr>
      <vt:lpstr>Arrays</vt:lpstr>
      <vt:lpstr>Arrays</vt:lpstr>
      <vt:lpstr>Arrays</vt:lpstr>
      <vt:lpstr>Arrays, Basic Properties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Arrays, creation</vt:lpstr>
      <vt:lpstr>عرض تقديمي في PowerPoint</vt:lpstr>
      <vt:lpstr>Arrays, creation</vt:lpstr>
      <vt:lpstr>Arrays, danger zone</vt:lpstr>
      <vt:lpstr>Changing the shape of an array</vt:lpstr>
      <vt:lpstr>عرض تقديمي في PowerPoint</vt:lpstr>
      <vt:lpstr>Extra Example</vt:lpstr>
      <vt:lpstr>Return values</vt:lpstr>
      <vt:lpstr>عرض تقديمي في PowerPoint</vt:lpstr>
      <vt:lpstr>Transposition</vt:lpstr>
      <vt:lpstr>عرض تقديمي في PowerPoint</vt:lpstr>
      <vt:lpstr>Saving and loading arrays</vt:lpstr>
      <vt:lpstr>Image arrays</vt:lpstr>
      <vt:lpstr>عرض تقديمي في PowerPoint</vt:lpstr>
      <vt:lpstr>Saving and Loading Images</vt:lpstr>
      <vt:lpstr>Recap</vt:lpstr>
      <vt:lpstr>Recap</vt:lpstr>
      <vt:lpstr>Mathematical operators</vt:lpstr>
      <vt:lpstr>Mathematical operators</vt:lpstr>
      <vt:lpstr>Mathematical operators</vt:lpstr>
      <vt:lpstr>Mathematical operators</vt:lpstr>
      <vt:lpstr>Math, upcasting</vt:lpstr>
      <vt:lpstr>Math, universal functions</vt:lpstr>
      <vt:lpstr>Math, universal functions</vt:lpstr>
      <vt:lpstr>Math, universal functions</vt:lpstr>
      <vt:lpstr>Iteration over arrays </vt:lpstr>
      <vt:lpstr>Iteration over arrays </vt:lpstr>
      <vt:lpstr>Iteration over arrays </vt:lpstr>
      <vt:lpstr>Iteration over arrays </vt:lpstr>
      <vt:lpstr>Indexing</vt:lpstr>
      <vt:lpstr>Indexing, slices and arrays</vt:lpstr>
      <vt:lpstr>عرض تقديمي في PowerPoint</vt:lpstr>
      <vt:lpstr>Python Slicing</vt:lpstr>
      <vt:lpstr>عرض تقديمي في PowerPoint</vt:lpstr>
      <vt:lpstr>Axes</vt:lpstr>
      <vt:lpstr>عرض تقديمي في PowerPoint</vt:lpstr>
      <vt:lpstr>Library of Links for Further Reading &amp; Practicing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and Scipy</dc:title>
  <dc:creator>Jimmy Briggs</dc:creator>
  <cp:lastModifiedBy>jaf</cp:lastModifiedBy>
  <cp:revision>83</cp:revision>
  <dcterms:created xsi:type="dcterms:W3CDTF">2018-02-04T03:42:23Z</dcterms:created>
  <dcterms:modified xsi:type="dcterms:W3CDTF">2025-05-11T14:34:09Z</dcterms:modified>
</cp:coreProperties>
</file>