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09" r:id="rId54"/>
    <p:sldId id="311" r:id="rId55"/>
    <p:sldId id="314" r:id="rId56"/>
    <p:sldId id="313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7" r:id="rId89"/>
    <p:sldId id="346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نمط ذو نسُق 1 - تميي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نمط متوسط 4 - تميي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نمط متوسط 2 - تميي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4F101A47-261E-4DC9-BE14-24A59384D3A7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1E75A786-E265-4D01-8F2C-DD529934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64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E8A57312-6BB1-4FE6-88D0-69494C8C0B3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CACB2CAF-F62E-4E72-92AF-052C5D7A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 dirty="0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8" name="عنوان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12" name="عنصر نائب لرقم الشريحة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3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6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1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4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5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7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C5F9B-B9AF-4A4B-A616-4902B1299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dirty="0" smtClean="0"/>
              <a:t>تحرير أنماط النص الرئيسي</a:t>
            </a:r>
          </a:p>
          <a:p>
            <a:pPr lvl="1"/>
            <a:r>
              <a:rPr lang="ar-SA" dirty="0" smtClean="0"/>
              <a:t>المستوى الثاني</a:t>
            </a:r>
          </a:p>
          <a:p>
            <a:pPr lvl="2"/>
            <a:r>
              <a:rPr lang="ar-SA" dirty="0" smtClean="0"/>
              <a:t>المستوى الثالث</a:t>
            </a:r>
          </a:p>
          <a:p>
            <a:pPr lvl="3"/>
            <a:r>
              <a:rPr lang="ar-SA" dirty="0" smtClean="0"/>
              <a:t>المستوى الرابع</a:t>
            </a:r>
          </a:p>
          <a:p>
            <a:pPr lvl="4"/>
            <a:r>
              <a:rPr lang="ar-SA" dirty="0" smtClean="0"/>
              <a:t>المستوى الخامس</a:t>
            </a:r>
            <a:endParaRPr lang="en-US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70A1-81F8-4054-A4D7-F09E2EC2807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93829" y="6087436"/>
            <a:ext cx="1609817" cy="634039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070" y="5275684"/>
            <a:ext cx="901279" cy="9012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580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andas-tutorial/" TargetMode="External"/><Relationship Id="rId2" Type="http://schemas.openxmlformats.org/officeDocument/2006/relationships/hyperlink" Target="https://pandas.pydata.org/doc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andas/default.asp" TargetMode="External"/><Relationship Id="rId5" Type="http://schemas.openxmlformats.org/officeDocument/2006/relationships/hyperlink" Target="https://medium.com/pythoneers/pandas-tutorial-from-beginner-to-advanced-d78f20ee530b" TargetMode="External"/><Relationship Id="rId4" Type="http://schemas.openxmlformats.org/officeDocument/2006/relationships/hyperlink" Target="https://medium.com/@pankaj_pandey/the-power-of-pandas-library-a-beginners-guide-970531fff3c2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eg"/><Relationship Id="rId4" Type="http://schemas.openxmlformats.org/officeDocument/2006/relationships/image" Target="../media/image11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jpeg"/><Relationship Id="rId4" Type="http://schemas.openxmlformats.org/officeDocument/2006/relationships/image" Target="../media/image12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09303" y="1837509"/>
            <a:ext cx="11512730" cy="1176066"/>
          </a:xfrm>
        </p:spPr>
        <p:txBody>
          <a:bodyPr>
            <a:normAutofit/>
          </a:bodyPr>
          <a:lstStyle/>
          <a:p>
            <a:pPr algn="ctr" rtl="0"/>
            <a:r>
              <a:rPr lang="en-US" sz="6600" dirty="0" smtClean="0"/>
              <a:t>Pandas</a:t>
            </a:r>
            <a:endParaRPr lang="en-US" sz="6600" dirty="0"/>
          </a:p>
        </p:txBody>
      </p:sp>
      <p:sp>
        <p:nvSpPr>
          <p:cNvPr id="4" name="مستطيل 3"/>
          <p:cNvSpPr/>
          <p:nvPr/>
        </p:nvSpPr>
        <p:spPr>
          <a:xfrm>
            <a:off x="3849189" y="3612680"/>
            <a:ext cx="5077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i="1" dirty="0"/>
              <a:t>Powerful Python Data </a:t>
            </a:r>
            <a:r>
              <a:rPr lang="en-US" sz="2400" i="1" dirty="0" smtClean="0"/>
              <a:t>Analysis Toolkit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138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0762"/>
            <a:ext cx="5648325" cy="241935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525" y="2835185"/>
            <a:ext cx="4210050" cy="1866900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6486525" y="2460717"/>
            <a:ext cx="2065292" cy="37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9" y="95476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smtClean="0"/>
              <a:t>Transform</a:t>
            </a:r>
          </a:p>
          <a:p>
            <a:pPr marL="457200" lvl="1" indent="0" algn="l" rtl="0">
              <a:buNone/>
            </a:pPr>
            <a:r>
              <a:rPr lang="en-US" dirty="0" smtClean="0"/>
              <a:t>What does .transform() do?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.transform() returns a </a:t>
            </a:r>
            <a:r>
              <a:rPr lang="en-US" dirty="0" err="1"/>
              <a:t>DataFrame</a:t>
            </a:r>
            <a:r>
              <a:rPr lang="en-US" dirty="0"/>
              <a:t>/Series of the same shape as the original, but with transformed </a:t>
            </a:r>
            <a:r>
              <a:rPr lang="en-US" dirty="0" smtClean="0"/>
              <a:t>values.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Unlike </a:t>
            </a:r>
            <a:r>
              <a:rPr lang="en-US" dirty="0"/>
              <a:t>.</a:t>
            </a:r>
            <a:r>
              <a:rPr lang="en-US" dirty="0" err="1"/>
              <a:t>agg</a:t>
            </a:r>
            <a:r>
              <a:rPr lang="en-US" dirty="0"/>
              <a:t>() (which summarizes data into fewer rows), .transform() broadcasts the result back to the original </a:t>
            </a:r>
            <a:r>
              <a:rPr lang="en-US" dirty="0" smtClean="0"/>
              <a:t>shape.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dirty="0"/>
              <a:t>When to use .transform</a:t>
            </a:r>
            <a:r>
              <a:rPr lang="en-US" dirty="0" smtClean="0"/>
              <a:t>()?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/>
              <a:t>You want group-level calculations, but keep the original </a:t>
            </a:r>
            <a:r>
              <a:rPr lang="en-US" dirty="0" err="1"/>
              <a:t>DataFrame</a:t>
            </a:r>
            <a:r>
              <a:rPr lang="en-US" dirty="0"/>
              <a:t> shape</a:t>
            </a:r>
            <a:r>
              <a:rPr lang="en-US" dirty="0" smtClean="0"/>
              <a:t>.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Typical </a:t>
            </a:r>
            <a:r>
              <a:rPr lang="en-US" dirty="0"/>
              <a:t>use: adding normalized columns, percentage of total, z-scores, etc.</a:t>
            </a:r>
          </a:p>
          <a:p>
            <a:pPr marL="457200" lvl="1" indent="0" algn="l" rtl="0">
              <a:buNone/>
            </a:pPr>
            <a:endParaRPr lang="en-US" dirty="0" smtClean="0"/>
          </a:p>
        </p:txBody>
      </p:sp>
      <p:pic>
        <p:nvPicPr>
          <p:cNvPr id="2" name="صورة 1" descr="&lt;strong&gt;Question mark&lt;/strong&gt;. Red hand drawn Doodle FAQ symbol. 13995977 Vector Art a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7131">
            <a:off x="10248209" y="478342"/>
            <a:ext cx="1365290" cy="11722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6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20484" y="623842"/>
            <a:ext cx="11049001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err="1" smtClean="0"/>
              <a:t>df</a:t>
            </a:r>
            <a:r>
              <a:rPr lang="en-US" dirty="0"/>
              <a:t>["</a:t>
            </a:r>
            <a:r>
              <a:rPr lang="en-US" dirty="0" err="1"/>
              <a:t>User_Mean</a:t>
            </a:r>
            <a:r>
              <a:rPr lang="en-US" dirty="0"/>
              <a:t>"] =</a:t>
            </a:r>
            <a:r>
              <a:rPr lang="en-US" dirty="0" err="1" smtClean="0"/>
              <a:t>df.groupby</a:t>
            </a:r>
            <a:r>
              <a:rPr lang="en-US" dirty="0"/>
              <a:t>('</a:t>
            </a:r>
            <a:r>
              <a:rPr lang="en-US" dirty="0" err="1"/>
              <a:t>User_ID</a:t>
            </a:r>
            <a:r>
              <a:rPr lang="en-US" dirty="0"/>
              <a:t>')["Purchase"].transform('mean')</a:t>
            </a:r>
          </a:p>
          <a:p>
            <a:pPr marL="0" indent="0" algn="l" rtl="0">
              <a:buNone/>
            </a:pP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77" y="1271451"/>
            <a:ext cx="7191549" cy="46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20484" y="623842"/>
            <a:ext cx="11049001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dirty="0" smtClean="0"/>
              <a:t>Example:</a:t>
            </a:r>
          </a:p>
          <a:p>
            <a:pPr marL="0" indent="0" algn="l" rtl="0">
              <a:buNone/>
            </a:pPr>
            <a:r>
              <a:rPr lang="en-US" dirty="0" smtClean="0"/>
              <a:t>The original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endParaRPr lang="en-US" dirty="0" smtClean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98" y="1742259"/>
            <a:ext cx="4162425" cy="27813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88" y="977918"/>
            <a:ext cx="4661058" cy="274041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296" y="3909594"/>
            <a:ext cx="4433642" cy="21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14.Data Integration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Data integration in pandas involves combining data from multiple sources into a unified format for analysis. </a:t>
            </a:r>
            <a:endParaRPr lang="en-US" dirty="0" smtClean="0"/>
          </a:p>
          <a:p>
            <a:pPr lvl="1" algn="l" rtl="0"/>
            <a:r>
              <a:rPr lang="en-US" dirty="0" smtClean="0"/>
              <a:t>Pandas </a:t>
            </a:r>
            <a:r>
              <a:rPr lang="en-US" dirty="0"/>
              <a:t>provides several tools to achieve this, such as </a:t>
            </a:r>
            <a:endParaRPr lang="en-US" dirty="0" smtClean="0"/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 smtClean="0"/>
              <a:t>merge(),</a:t>
            </a:r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join(), and </a:t>
            </a:r>
            <a:endParaRPr lang="en-US" dirty="0" smtClean="0"/>
          </a:p>
          <a:p>
            <a:pPr lvl="2" algn="l" rtl="0">
              <a:buFont typeface="Wingdings" panose="05000000000000000000" pitchFamily="2" charset="2"/>
              <a:buChar char="Ø"/>
            </a:pPr>
            <a:r>
              <a:rPr lang="en-US" dirty="0" err="1" smtClean="0"/>
              <a:t>concat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5276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414836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Merging: 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merge() function combines </a:t>
            </a:r>
            <a:r>
              <a:rPr lang="en-US" dirty="0" err="1"/>
              <a:t>DataFrames</a:t>
            </a:r>
            <a:r>
              <a:rPr lang="en-US" dirty="0"/>
              <a:t> based on common columns or indices, similar to SQL joins. Different types of joins (inner, left, right, outer) can be specified.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50" y="2151017"/>
            <a:ext cx="4930820" cy="411861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70" y="2151017"/>
            <a:ext cx="2324397" cy="41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414836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Joining: 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join() method is a simplified version of merge() </a:t>
            </a:r>
            <a:endParaRPr lang="en-US" dirty="0" smtClean="0"/>
          </a:p>
          <a:p>
            <a:pPr lvl="1" algn="l" rtl="0"/>
            <a:r>
              <a:rPr lang="en-US" dirty="0" smtClean="0"/>
              <a:t>for </a:t>
            </a:r>
            <a:r>
              <a:rPr lang="en-US" dirty="0"/>
              <a:t>joining </a:t>
            </a:r>
            <a:r>
              <a:rPr lang="en-US" dirty="0" err="1"/>
              <a:t>DataFrames</a:t>
            </a:r>
            <a:r>
              <a:rPr lang="en-US" dirty="0"/>
              <a:t> based on index or a key column</a:t>
            </a:r>
            <a:r>
              <a:rPr lang="en-US" dirty="0" smtClean="0"/>
              <a:t>.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61" y="1899149"/>
            <a:ext cx="72866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7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414836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Concatenating: 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 err="1"/>
              <a:t>concat</a:t>
            </a:r>
            <a:r>
              <a:rPr lang="en-US" dirty="0"/>
              <a:t>() function combines </a:t>
            </a:r>
            <a:r>
              <a:rPr lang="en-US" dirty="0" err="1"/>
              <a:t>DataFrames</a:t>
            </a:r>
            <a:r>
              <a:rPr lang="en-US" dirty="0"/>
              <a:t> vertically or horizontally..</a:t>
            </a: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758" y="1515291"/>
            <a:ext cx="4855917" cy="460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4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Library of Links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pandas.pydata.org/docs/index.html</a:t>
            </a:r>
            <a:endParaRPr lang="en-US" dirty="0" smtClean="0"/>
          </a:p>
          <a:p>
            <a:pPr algn="l" rtl="0"/>
            <a:r>
              <a:rPr lang="en-US" dirty="0">
                <a:hlinkClick r:id="rId3"/>
              </a:rPr>
              <a:t>https://www.geeksforgeeks.org/pandas-tutorial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algn="l" rtl="0"/>
            <a:r>
              <a:rPr lang="en-US" dirty="0">
                <a:hlinkClick r:id="rId4"/>
              </a:rPr>
              <a:t>https://medium.com/@</a:t>
            </a:r>
            <a:r>
              <a:rPr lang="en-US" dirty="0" smtClean="0">
                <a:hlinkClick r:id="rId4"/>
              </a:rPr>
              <a:t>pankaj_pandey/the-power-of-pandas-library-a-beginners-guide-970531fff3c2</a:t>
            </a:r>
            <a:endParaRPr lang="en-US" dirty="0" smtClean="0"/>
          </a:p>
          <a:p>
            <a:pPr algn="l" rtl="0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medium.com/pythoneers/pandas-tutorial-from-beginner-to-advanced-d78f20ee530b</a:t>
            </a:r>
            <a:endParaRPr lang="en-US" dirty="0" smtClean="0"/>
          </a:p>
          <a:p>
            <a:pPr algn="l" rtl="0"/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www.w3schools.com/python/pandas/default.asp</a:t>
            </a:r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3. Descriptive statistics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29193" y="1816916"/>
            <a:ext cx="11458304" cy="4351338"/>
          </a:xfrm>
        </p:spPr>
        <p:txBody>
          <a:bodyPr/>
          <a:lstStyle/>
          <a:p>
            <a:pPr algn="l" rtl="0"/>
            <a:r>
              <a:rPr lang="en-US" dirty="0" err="1"/>
              <a:t>Series</a:t>
            </a:r>
            <a:r>
              <a:rPr lang="en-US" dirty="0" err="1" smtClean="0"/>
              <a:t>.sum</a:t>
            </a:r>
            <a:r>
              <a:rPr lang="en-US" dirty="0"/>
              <a:t>(): Returns the sum of all values.</a:t>
            </a:r>
            <a:endParaRPr lang="en-US" dirty="0" smtClean="0"/>
          </a:p>
          <a:p>
            <a:pPr algn="l" rtl="0"/>
            <a:r>
              <a:rPr lang="en-US" dirty="0" err="1"/>
              <a:t>Series</a:t>
            </a:r>
            <a:r>
              <a:rPr lang="en-US" dirty="0" err="1" smtClean="0"/>
              <a:t>.mean</a:t>
            </a:r>
            <a:r>
              <a:rPr lang="en-US" dirty="0"/>
              <a:t>(): Returns the average (arithmetic mean</a:t>
            </a:r>
            <a:r>
              <a:rPr lang="en-US" dirty="0" smtClean="0"/>
              <a:t>).</a:t>
            </a:r>
            <a:endParaRPr lang="en-US" dirty="0"/>
          </a:p>
          <a:p>
            <a:pPr algn="l" rtl="0"/>
            <a:r>
              <a:rPr lang="en-US" dirty="0" err="1"/>
              <a:t>Series</a:t>
            </a:r>
            <a:r>
              <a:rPr lang="en-US" dirty="0" err="1" smtClean="0"/>
              <a:t>.max</a:t>
            </a:r>
            <a:r>
              <a:rPr lang="en-US" dirty="0"/>
              <a:t>():Returns the maximum value.</a:t>
            </a:r>
          </a:p>
          <a:p>
            <a:pPr algn="l" rtl="0"/>
            <a:r>
              <a:rPr lang="en-US" dirty="0" err="1"/>
              <a:t>Series</a:t>
            </a:r>
            <a:r>
              <a:rPr lang="en-US" dirty="0" err="1" smtClean="0"/>
              <a:t>.min</a:t>
            </a:r>
            <a:r>
              <a:rPr lang="en-US" dirty="0"/>
              <a:t>():Returns the minimum </a:t>
            </a:r>
            <a:r>
              <a:rPr lang="en-US" dirty="0" smtClean="0"/>
              <a:t>value.</a:t>
            </a:r>
          </a:p>
          <a:p>
            <a:pPr algn="l" rtl="0"/>
            <a:r>
              <a:rPr lang="en-US" dirty="0" err="1" smtClean="0"/>
              <a:t>Series.std</a:t>
            </a:r>
            <a:r>
              <a:rPr lang="en-US" dirty="0"/>
              <a:t>(): Returns the standard deviation (</a:t>
            </a:r>
            <a:r>
              <a:rPr lang="en-US" dirty="0" smtClean="0"/>
              <a:t>how spread </a:t>
            </a:r>
            <a:r>
              <a:rPr lang="en-US" dirty="0"/>
              <a:t>out the values are).</a:t>
            </a:r>
          </a:p>
        </p:txBody>
      </p:sp>
    </p:spTree>
    <p:extLst>
      <p:ext uri="{BB962C8B-B14F-4D97-AF65-F5344CB8AC3E}">
        <p14:creationId xmlns:p14="http://schemas.microsoft.com/office/powerpoint/2010/main" val="23377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0104"/>
            <a:ext cx="2895600" cy="253365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989" y="2719115"/>
            <a:ext cx="1247775" cy="2238375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4534989" y="233322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700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4. Missing values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pPr algn="l" rtl="0"/>
            <a:r>
              <a:rPr lang="en-US" dirty="0" err="1" smtClean="0"/>
              <a:t>Series.isna</a:t>
            </a:r>
            <a:r>
              <a:rPr lang="en-US" dirty="0"/>
              <a:t>():Returns a Boolean Series where True indicates a missing value (</a:t>
            </a:r>
            <a:r>
              <a:rPr lang="en-US" dirty="0" err="1"/>
              <a:t>NaN</a:t>
            </a:r>
            <a:r>
              <a:rPr lang="en-US" dirty="0" smtClean="0"/>
              <a:t>).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err="1" smtClean="0"/>
              <a:t>Series.notna</a:t>
            </a:r>
            <a:r>
              <a:rPr lang="en-US" dirty="0"/>
              <a:t>():Returns a Boolean Series where True indicates a non-missing value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86" y="1690688"/>
            <a:ext cx="3133725" cy="227647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148" y="3016251"/>
            <a:ext cx="1332412" cy="2543175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9134611" y="2580560"/>
            <a:ext cx="116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9" name="مربع نص 8"/>
          <p:cNvSpPr txBox="1"/>
          <p:nvPr/>
        </p:nvSpPr>
        <p:spPr>
          <a:xfrm>
            <a:off x="10478929" y="3257747"/>
            <a:ext cx="155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err="1"/>
              <a:t>s.Isna</a:t>
            </a:r>
            <a:r>
              <a:rPr lang="en-US" dirty="0"/>
              <a:t> output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10487438" y="4643784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err="1" smtClean="0"/>
              <a:t>s.notna</a:t>
            </a:r>
            <a:r>
              <a:rPr lang="en-US" dirty="0" smtClean="0"/>
              <a:t> </a:t>
            </a:r>
            <a:r>
              <a:rPr lang="en-US" dirty="0"/>
              <a:t>output</a:t>
            </a:r>
          </a:p>
        </p:txBody>
      </p:sp>
      <p:sp>
        <p:nvSpPr>
          <p:cNvPr id="11" name="قوس كبير أيمن 10"/>
          <p:cNvSpPr/>
          <p:nvPr/>
        </p:nvSpPr>
        <p:spPr>
          <a:xfrm>
            <a:off x="10124191" y="2949892"/>
            <a:ext cx="354738" cy="985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قوس كبير أيمن 11"/>
          <p:cNvSpPr/>
          <p:nvPr/>
        </p:nvSpPr>
        <p:spPr>
          <a:xfrm>
            <a:off x="10124191" y="4352123"/>
            <a:ext cx="354738" cy="9850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5. Fill missing values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Series.fillna</a:t>
            </a:r>
            <a:r>
              <a:rPr lang="en-US" dirty="0" smtClean="0"/>
              <a:t>():is method </a:t>
            </a:r>
            <a:r>
              <a:rPr lang="en-US" dirty="0"/>
              <a:t>in </a:t>
            </a:r>
            <a:r>
              <a:rPr lang="en-US" dirty="0" smtClean="0"/>
              <a:t>pandas </a:t>
            </a:r>
            <a:r>
              <a:rPr lang="en-US" dirty="0"/>
              <a:t>used to replace missing values (</a:t>
            </a:r>
            <a:r>
              <a:rPr lang="en-US" dirty="0" err="1"/>
              <a:t>NaN</a:t>
            </a:r>
            <a:r>
              <a:rPr lang="en-US" dirty="0"/>
              <a:t>) with a specified value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65" y="2743994"/>
            <a:ext cx="3209925" cy="25146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90" y="4069556"/>
            <a:ext cx="1733550" cy="1323975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4299855" y="370022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23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6. </a:t>
            </a:r>
            <a:r>
              <a:rPr lang="en-US" dirty="0" smtClean="0"/>
              <a:t>Filtering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Filtering means selecting specific elements from a Series based on a condition</a:t>
            </a:r>
            <a:r>
              <a:rPr lang="en-US" dirty="0" smtClean="0"/>
              <a:t>.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07" y="2886869"/>
            <a:ext cx="3467100" cy="1114425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966107" y="3766899"/>
            <a:ext cx="96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s[s &gt; 20]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457" y="3951565"/>
            <a:ext cx="14573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5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7. Apply and map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10779034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 err="1"/>
              <a:t>Series.map</a:t>
            </a:r>
            <a:r>
              <a:rPr lang="en-US" dirty="0" smtClean="0"/>
              <a:t>()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Used only on Series</a:t>
            </a:r>
            <a:r>
              <a:rPr lang="en-US" dirty="0" smtClean="0"/>
              <a:t>.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 smtClean="0"/>
              <a:t>Applies </a:t>
            </a:r>
            <a:r>
              <a:rPr lang="en-US" dirty="0"/>
              <a:t>a function or mapping (e.g., </a:t>
            </a:r>
            <a:r>
              <a:rPr lang="en-US" dirty="0" err="1"/>
              <a:t>dict</a:t>
            </a:r>
            <a:r>
              <a:rPr lang="en-US" dirty="0"/>
              <a:t>) to each element</a:t>
            </a:r>
            <a:r>
              <a:rPr lang="en-US" dirty="0" smtClean="0"/>
              <a:t>.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lvl="1" algn="l" rtl="0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algn="l" rtl="0"/>
            <a:r>
              <a:rPr lang="en-US" dirty="0" err="1" smtClean="0"/>
              <a:t>Series.apply</a:t>
            </a:r>
            <a:r>
              <a:rPr lang="en-US" dirty="0" smtClean="0"/>
              <a:t>()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Also used on Series, but slightly more general than map</a:t>
            </a:r>
            <a:r>
              <a:rPr lang="en-US" dirty="0" smtClean="0"/>
              <a:t>().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 smtClean="0"/>
              <a:t>Can </a:t>
            </a:r>
            <a:r>
              <a:rPr lang="en-US" dirty="0"/>
              <a:t>apply more complex functions, often returns the same result as map() for element-wise ops</a:t>
            </a: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5746" y="1432108"/>
            <a:ext cx="2563179" cy="140877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335" y="5848350"/>
            <a:ext cx="2847975" cy="65722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575" y="2757671"/>
            <a:ext cx="13239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8. Sort values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Series.sort_values</a:t>
            </a:r>
            <a:r>
              <a:rPr lang="en-US" dirty="0"/>
              <a:t>():This method sorts the values in a pandas Series in ascending or descending order</a:t>
            </a:r>
            <a:r>
              <a:rPr lang="en-US" dirty="0" smtClean="0"/>
              <a:t>.</a:t>
            </a:r>
          </a:p>
          <a:p>
            <a:pPr marL="457200" lvl="1" indent="0" algn="l" rtl="0">
              <a:buNone/>
            </a:pPr>
            <a:r>
              <a:rPr lang="en-US" sz="1600" b="1" dirty="0" err="1"/>
              <a:t>Series.sort_values</a:t>
            </a:r>
            <a:r>
              <a:rPr lang="en-US" sz="1600" b="1" dirty="0"/>
              <a:t>(ascending=True, </a:t>
            </a:r>
            <a:r>
              <a:rPr lang="en-US" sz="1600" b="1" dirty="0" err="1"/>
              <a:t>inplace</a:t>
            </a:r>
            <a:r>
              <a:rPr lang="en-US" sz="1600" b="1" dirty="0"/>
              <a:t>=False)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2848" r="15499" b="4447"/>
          <a:stretch/>
        </p:blipFill>
        <p:spPr>
          <a:xfrm>
            <a:off x="1262743" y="3117669"/>
            <a:ext cx="3543582" cy="296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8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9. Rename Series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9" y="1515291"/>
            <a:ext cx="10883537" cy="4661672"/>
          </a:xfrm>
        </p:spPr>
        <p:txBody>
          <a:bodyPr/>
          <a:lstStyle/>
          <a:p>
            <a:pPr algn="l" rtl="0"/>
            <a:r>
              <a:rPr lang="en-US" dirty="0" err="1" smtClean="0"/>
              <a:t>Series.rename</a:t>
            </a:r>
            <a:r>
              <a:rPr lang="en-US" dirty="0" smtClean="0"/>
              <a:t>(“</a:t>
            </a:r>
            <a:r>
              <a:rPr lang="en-US" dirty="0" err="1" smtClean="0"/>
              <a:t>new_name</a:t>
            </a:r>
            <a:r>
              <a:rPr lang="en-US" dirty="0"/>
              <a:t>"):is used to rename the index labels or assign a new name to the </a:t>
            </a:r>
            <a:r>
              <a:rPr lang="en-US" dirty="0" smtClean="0"/>
              <a:t>Series </a:t>
            </a:r>
            <a:r>
              <a:rPr lang="en-US" dirty="0"/>
              <a:t>itself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t="7458"/>
          <a:stretch/>
        </p:blipFill>
        <p:spPr>
          <a:xfrm>
            <a:off x="752340" y="2286817"/>
            <a:ext cx="3967706" cy="3890146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276" y="3541327"/>
            <a:ext cx="2019300" cy="609600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6766559" y="3636220"/>
            <a:ext cx="280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 rtl="0"/>
            <a:r>
              <a:rPr lang="en-US" dirty="0" smtClean="0"/>
              <a:t>#Rename “s” </a:t>
            </a:r>
            <a:r>
              <a:rPr lang="en-US" dirty="0"/>
              <a:t>to </a:t>
            </a:r>
            <a:r>
              <a:rPr lang="en-US" dirty="0" smtClean="0"/>
              <a:t>“Sales”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10. Convert to list and </a:t>
            </a:r>
            <a:r>
              <a:rPr lang="en-US" dirty="0" err="1" smtClean="0"/>
              <a:t>dict</a:t>
            </a:r>
            <a:r>
              <a:rPr lang="en-US" dirty="0" smtClean="0"/>
              <a:t>-Convert </a:t>
            </a:r>
            <a:r>
              <a:rPr lang="en-US" dirty="0"/>
              <a:t>a Series to Python objects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Series.tolist</a:t>
            </a:r>
            <a:r>
              <a:rPr lang="en-US" dirty="0" smtClean="0"/>
              <a:t>()</a:t>
            </a:r>
          </a:p>
          <a:p>
            <a:pPr marL="1828800" lvl="4" indent="0" algn="ctr" rtl="0">
              <a:buNone/>
            </a:pPr>
            <a:r>
              <a:rPr lang="en-US" dirty="0" smtClean="0"/>
              <a:t>#[10, 20, 30]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err="1" smtClean="0"/>
              <a:t>Series.todict</a:t>
            </a:r>
            <a:r>
              <a:rPr lang="en-US" dirty="0" smtClean="0"/>
              <a:t>()</a:t>
            </a:r>
          </a:p>
          <a:p>
            <a:pPr marL="914400" lvl="2" indent="0" algn="ctr" rtl="0">
              <a:buNone/>
            </a:pPr>
            <a:r>
              <a:rPr lang="en-US" sz="1800" dirty="0" smtClean="0"/>
              <a:t>#{</a:t>
            </a:r>
            <a:r>
              <a:rPr lang="en-US" sz="1800" dirty="0"/>
              <a:t>0: 10, 1: 20, 2: 30}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080" y="2091283"/>
            <a:ext cx="2876550" cy="142875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30" y="4062685"/>
            <a:ext cx="1304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Introduction to </a:t>
            </a:r>
            <a:r>
              <a:rPr lang="en-US" dirty="0" smtClean="0"/>
              <a:t>Pandas.</a:t>
            </a:r>
          </a:p>
          <a:p>
            <a:pPr algn="l" rtl="0"/>
            <a:r>
              <a:rPr lang="en-US" dirty="0"/>
              <a:t>Core Data </a:t>
            </a:r>
            <a:r>
              <a:rPr lang="en-US" dirty="0" smtClean="0"/>
              <a:t>Structures.</a:t>
            </a:r>
          </a:p>
          <a:p>
            <a:pPr algn="l" rtl="0"/>
            <a:r>
              <a:rPr lang="en-US" dirty="0" smtClean="0"/>
              <a:t>Data Manipulation.</a:t>
            </a:r>
          </a:p>
          <a:p>
            <a:pPr algn="l" rtl="0"/>
            <a:r>
              <a:rPr lang="en-US" dirty="0" smtClean="0"/>
              <a:t>Handling Missing Data.</a:t>
            </a:r>
          </a:p>
          <a:p>
            <a:pPr algn="l" rtl="0"/>
            <a:r>
              <a:rPr lang="en-US" dirty="0" smtClean="0"/>
              <a:t>Data </a:t>
            </a:r>
            <a:r>
              <a:rPr lang="en-US" dirty="0"/>
              <a:t>Aggregation and </a:t>
            </a:r>
            <a:r>
              <a:rPr lang="en-US" dirty="0" smtClean="0"/>
              <a:t>Grouping.</a:t>
            </a:r>
          </a:p>
          <a:p>
            <a:pPr algn="l" rtl="0"/>
            <a:r>
              <a:rPr lang="en-US" dirty="0" smtClean="0"/>
              <a:t>Data Integration.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11. Unique values, count, value counts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9" y="1825625"/>
            <a:ext cx="4735287" cy="4351338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/>
              <a:t>Series.unique</a:t>
            </a:r>
            <a:r>
              <a:rPr lang="en-US" dirty="0" smtClean="0"/>
              <a:t>():Returns </a:t>
            </a:r>
            <a:r>
              <a:rPr lang="en-US" dirty="0"/>
              <a:t>the unique values in the Series (as a </a:t>
            </a:r>
            <a:r>
              <a:rPr lang="en-US" dirty="0" err="1"/>
              <a:t>NumPy</a:t>
            </a:r>
            <a:r>
              <a:rPr lang="en-US" dirty="0"/>
              <a:t> array</a:t>
            </a:r>
            <a:r>
              <a:rPr lang="en-US" dirty="0" smtClean="0"/>
              <a:t>).</a:t>
            </a:r>
          </a:p>
          <a:p>
            <a:pPr algn="l" rtl="0"/>
            <a:r>
              <a:rPr lang="en-US" dirty="0" err="1"/>
              <a:t>Series.nunique</a:t>
            </a:r>
            <a:r>
              <a:rPr lang="en-US" dirty="0"/>
              <a:t>():Returns the number of unique values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err="1"/>
              <a:t>Series.value_counts</a:t>
            </a:r>
            <a:r>
              <a:rPr lang="en-US" dirty="0" smtClean="0"/>
              <a:t>():Returns </a:t>
            </a:r>
            <a:r>
              <a:rPr lang="en-US" dirty="0"/>
              <a:t>a Series with counts of each unique value, sorted by default in descending </a:t>
            </a:r>
            <a:r>
              <a:rPr lang="en-US" dirty="0" err="1"/>
              <a:t>orde</a:t>
            </a:r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2" y="1892304"/>
            <a:ext cx="3492137" cy="2270079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53" y="4001294"/>
            <a:ext cx="1400582" cy="1972084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39" y="4372955"/>
            <a:ext cx="1619462" cy="210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0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DataFrame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is a 2D table of data — like an Excel sheet — made up of rows and columns</a:t>
            </a:r>
            <a:r>
              <a:rPr lang="en-US" dirty="0" smtClean="0"/>
              <a:t>.</a:t>
            </a:r>
          </a:p>
          <a:p>
            <a:pPr lvl="2" algn="l" rtl="0"/>
            <a:r>
              <a:rPr lang="en-US" dirty="0" smtClean="0"/>
              <a:t>It's </a:t>
            </a:r>
            <a:r>
              <a:rPr lang="en-US" dirty="0"/>
              <a:t>one of the most powerful and flexible structures for handling structured data in Python.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974" y="3152502"/>
            <a:ext cx="5397555" cy="333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3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1.Create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Creating </a:t>
            </a:r>
            <a:r>
              <a:rPr lang="en-US" dirty="0" err="1" smtClean="0"/>
              <a:t>DataFrame</a:t>
            </a:r>
            <a:r>
              <a:rPr lang="en-US" dirty="0" smtClean="0"/>
              <a:t> from List :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5492"/>
            <a:ext cx="3574197" cy="391640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57" y="2482578"/>
            <a:ext cx="3810544" cy="40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98863" y="1427139"/>
            <a:ext cx="10515600" cy="488315"/>
          </a:xfrm>
        </p:spPr>
        <p:txBody>
          <a:bodyPr>
            <a:normAutofit fontScale="90000"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smtClean="0"/>
              <a:t>Create </a:t>
            </a:r>
            <a:r>
              <a:rPr lang="en-US" sz="2800" dirty="0"/>
              <a:t>a </a:t>
            </a:r>
            <a:r>
              <a:rPr lang="en-US" sz="2800" dirty="0" err="1" smtClean="0"/>
              <a:t>DataFrame</a:t>
            </a:r>
            <a:r>
              <a:rPr lang="en-US" sz="2800" dirty="0" smtClean="0"/>
              <a:t> from Dictionaries: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325" y="2252799"/>
            <a:ext cx="4048125" cy="284797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017" y="4598570"/>
            <a:ext cx="2895600" cy="1428750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1302611" y="1671296"/>
            <a:ext cx="683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Each dictionary becomes a row; keys become column names.</a:t>
            </a:r>
          </a:p>
        </p:txBody>
      </p:sp>
    </p:spTree>
    <p:extLst>
      <p:ext uri="{BB962C8B-B14F-4D97-AF65-F5344CB8AC3E}">
        <p14:creationId xmlns:p14="http://schemas.microsoft.com/office/powerpoint/2010/main" val="309004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954" cy="1325563"/>
          </a:xfrm>
        </p:spPr>
        <p:txBody>
          <a:bodyPr/>
          <a:lstStyle/>
          <a:p>
            <a:pPr algn="l" rtl="0"/>
            <a:r>
              <a:rPr lang="en-US" dirty="0" smtClean="0"/>
              <a:t>2.Create </a:t>
            </a:r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from a 2D list and set custom columns and index: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110" y="1907970"/>
            <a:ext cx="52471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3.DataFrame Attributes</a:t>
            </a:r>
            <a:endParaRPr lang="en-US" dirty="0"/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328559"/>
              </p:ext>
            </p:extLst>
          </p:nvPr>
        </p:nvGraphicFramePr>
        <p:xfrm>
          <a:off x="968829" y="1690688"/>
          <a:ext cx="10515600" cy="417576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283992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81278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18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Returns a tuple: (rows, columns)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7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df.columns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Returns the column labels as an Index object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790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Returns the row index labels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011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df.dtypes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 types of each column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3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Total number of elements (rows × columns)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24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Number of dimensions (2 for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DataFrame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3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Numpy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array of the data (without labels)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370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df.axes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List of row and column axes: [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df.index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,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df.columns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]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398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True if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DataFrame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is empty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83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Transposed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DataFrame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(swap rows and columns)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6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704" y="1364071"/>
            <a:ext cx="5257800" cy="435133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504" y="2429692"/>
            <a:ext cx="5532763" cy="37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7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4. Data Summary and Inspection</a:t>
            </a:r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183790"/>
              </p:ext>
            </p:extLst>
          </p:nvPr>
        </p:nvGraphicFramePr>
        <p:xfrm>
          <a:off x="1021080" y="1690688"/>
          <a:ext cx="8932818" cy="1920240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{69CF1AB2-1976-4502-BF36-3FF5EA218861}</a:tableStyleId>
              </a:tblPr>
              <a:tblGrid>
                <a:gridCol w="4466409">
                  <a:extLst>
                    <a:ext uri="{9D8B030D-6E8A-4147-A177-3AD203B41FA5}">
                      <a16:colId xmlns:a16="http://schemas.microsoft.com/office/drawing/2014/main" val="3728363137"/>
                    </a:ext>
                  </a:extLst>
                </a:gridCol>
                <a:gridCol w="4466409">
                  <a:extLst>
                    <a:ext uri="{9D8B030D-6E8A-4147-A177-3AD203B41FA5}">
                      <a16:colId xmlns:a16="http://schemas.microsoft.com/office/drawing/2014/main" val="904160647"/>
                    </a:ext>
                  </a:extLst>
                </a:gridCol>
              </a:tblGrid>
              <a:tr h="414624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Attribute/Method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372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df.head</a:t>
                      </a:r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First n rows (default 5)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19016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df.tail(n)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Last n rows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599159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df.info()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Summary: columns, non-null counts, </a:t>
                      </a:r>
                      <a:r>
                        <a:rPr lang="en-US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dtypes</a:t>
                      </a:r>
                      <a:endParaRPr lang="en-US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6767"/>
                  </a:ext>
                </a:extLst>
              </a:tr>
              <a:tr h="331699"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df.describe()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Statistical summary of numeric columns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9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3077"/>
            <a:ext cx="4290337" cy="435133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24" y="2208576"/>
            <a:ext cx="2587317" cy="282688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07" y="2585698"/>
            <a:ext cx="2310627" cy="3883455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5490348" y="1853537"/>
            <a:ext cx="171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5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5. </a:t>
            </a:r>
            <a:r>
              <a:rPr lang="en-US" dirty="0" smtClean="0"/>
              <a:t>Descriptive Statistics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algn="l" rtl="0"/>
            <a:r>
              <a:rPr lang="en-US" dirty="0" err="1"/>
              <a:t>DataFrame.describe</a:t>
            </a:r>
            <a:r>
              <a:rPr lang="en-US" dirty="0" smtClean="0"/>
              <a:t>():provides </a:t>
            </a:r>
            <a:r>
              <a:rPr lang="en-US" dirty="0"/>
              <a:t>a summary of statistical measures for numeric columns by default — very useful for exploring data</a:t>
            </a:r>
            <a:r>
              <a:rPr lang="en-US" dirty="0" smtClean="0"/>
              <a:t>.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40" y="2933813"/>
            <a:ext cx="4829175" cy="265747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2" y="3140664"/>
            <a:ext cx="36671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0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Introduction to Pandas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581785"/>
            <a:ext cx="10369731" cy="4583884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Pandas is a popular Python library for data analysis, manipulation, and visualization. It provides a rich set of tools and functionalities that enable you to easily and effectively work with data in a variety of formats, including structured and unstructured </a:t>
            </a:r>
            <a:r>
              <a:rPr lang="en-US" dirty="0" smtClean="0"/>
              <a:t>data.</a:t>
            </a:r>
          </a:p>
          <a:p>
            <a:pPr algn="l" rtl="0"/>
            <a:r>
              <a:rPr lang="en-US" dirty="0" smtClean="0"/>
              <a:t>Pandas provide essential data structures </a:t>
            </a:r>
            <a:r>
              <a:rPr lang="en-US" dirty="0"/>
              <a:t>that which help in manipulating data sets and time series</a:t>
            </a:r>
            <a:r>
              <a:rPr lang="en-US" dirty="0" smtClean="0"/>
              <a:t>.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Series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err="1" smtClean="0"/>
              <a:t>DataFrames</a:t>
            </a:r>
            <a:endParaRPr lang="en-US" dirty="0" smtClean="0"/>
          </a:p>
          <a:p>
            <a:pPr algn="l" rtl="0"/>
            <a:r>
              <a:rPr lang="en-US" dirty="0" smtClean="0"/>
              <a:t>To </a:t>
            </a:r>
            <a:r>
              <a:rPr lang="en-US" dirty="0"/>
              <a:t>use Pandas for data analysis, you will need to import the Pandas library using the </a:t>
            </a:r>
            <a:r>
              <a:rPr lang="en-US" b="1" dirty="0"/>
              <a:t>import</a:t>
            </a:r>
            <a:r>
              <a:rPr lang="en-US" dirty="0"/>
              <a:t> statement, as follows</a:t>
            </a:r>
            <a:r>
              <a:rPr lang="en-US" dirty="0" smtClean="0"/>
              <a:t>:</a:t>
            </a:r>
          </a:p>
          <a:p>
            <a:pPr marL="457200" lvl="1" indent="0" algn="l" rtl="0">
              <a:buNone/>
            </a:pPr>
            <a:r>
              <a:rPr lang="en-US" dirty="0" smtClean="0"/>
              <a:t>    &gt;&gt;&gt; import </a:t>
            </a:r>
            <a:r>
              <a:rPr lang="en-US" dirty="0"/>
              <a:t>pandas as </a:t>
            </a:r>
            <a:r>
              <a:rPr lang="en-US" dirty="0" err="1"/>
              <a:t>pd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16280" y="806722"/>
            <a:ext cx="10515600" cy="4351338"/>
          </a:xfrm>
        </p:spPr>
        <p:txBody>
          <a:bodyPr/>
          <a:lstStyle/>
          <a:p>
            <a:pPr algn="l" rtl="0"/>
            <a:r>
              <a:rPr lang="en-US" dirty="0" err="1" smtClean="0"/>
              <a:t>DataFrame.describe</a:t>
            </a:r>
            <a:r>
              <a:rPr lang="en-US" dirty="0" smtClean="0"/>
              <a:t>(include</a:t>
            </a:r>
            <a:r>
              <a:rPr lang="en-US" dirty="0"/>
              <a:t>='all</a:t>
            </a:r>
            <a:r>
              <a:rPr lang="en-US" dirty="0" smtClean="0"/>
              <a:t>'):</a:t>
            </a:r>
          </a:p>
          <a:p>
            <a:pPr marL="457200" lvl="1" indent="0" algn="l" rtl="0">
              <a:buNone/>
            </a:pPr>
            <a:r>
              <a:rPr lang="en-US" dirty="0" smtClean="0"/>
              <a:t>Full </a:t>
            </a:r>
            <a:r>
              <a:rPr lang="en-US" dirty="0"/>
              <a:t>Summary of All Column </a:t>
            </a:r>
            <a:r>
              <a:rPr lang="en-US" dirty="0" err="1"/>
              <a:t>TypesBy</a:t>
            </a:r>
            <a:r>
              <a:rPr lang="en-US" dirty="0"/>
              <a:t> default, </a:t>
            </a:r>
            <a:endParaRPr lang="en-US" dirty="0" smtClean="0"/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 smtClean="0"/>
              <a:t>describe</a:t>
            </a:r>
            <a:r>
              <a:rPr lang="en-US" dirty="0"/>
              <a:t>() in pandas only shows numeric columns</a:t>
            </a:r>
            <a:r>
              <a:rPr lang="en-US" dirty="0" smtClean="0"/>
              <a:t>.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 smtClean="0"/>
              <a:t>Using </a:t>
            </a:r>
            <a:r>
              <a:rPr lang="en-US" dirty="0"/>
              <a:t>include='all' forces it to return descriptive statistics for all columns, including</a:t>
            </a:r>
            <a:r>
              <a:rPr lang="en-US" dirty="0" smtClean="0"/>
              <a:t>:</a:t>
            </a:r>
          </a:p>
          <a:p>
            <a:pPr lvl="2" algn="l" rtl="0">
              <a:buFont typeface="Wingdings" panose="05000000000000000000" pitchFamily="2" charset="2"/>
              <a:buChar char="q"/>
            </a:pPr>
            <a:r>
              <a:rPr lang="en-US" dirty="0" smtClean="0"/>
              <a:t>Numeric</a:t>
            </a:r>
          </a:p>
          <a:p>
            <a:pPr lvl="2" algn="l" rtl="0">
              <a:buFont typeface="Wingdings" panose="05000000000000000000" pitchFamily="2" charset="2"/>
              <a:buChar char="q"/>
            </a:pPr>
            <a:r>
              <a:rPr lang="en-US" dirty="0" smtClean="0"/>
              <a:t>Object </a:t>
            </a:r>
            <a:r>
              <a:rPr lang="en-US" dirty="0"/>
              <a:t>(string</a:t>
            </a:r>
            <a:r>
              <a:rPr lang="en-US" dirty="0" smtClean="0"/>
              <a:t>)</a:t>
            </a:r>
          </a:p>
          <a:p>
            <a:pPr lvl="2" algn="l" rtl="0">
              <a:buFont typeface="Wingdings" panose="05000000000000000000" pitchFamily="2" charset="2"/>
              <a:buChar char="q"/>
            </a:pPr>
            <a:r>
              <a:rPr lang="en-US" dirty="0" err="1" smtClean="0"/>
              <a:t>CategoricalDatetime</a:t>
            </a:r>
            <a:r>
              <a:rPr lang="en-US" dirty="0"/>
              <a:t>, etc.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494" y="3903480"/>
            <a:ext cx="5391150" cy="284797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4" y="3903480"/>
            <a:ext cx="3318345" cy="27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7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888274"/>
            <a:ext cx="10515600" cy="5288689"/>
          </a:xfrm>
        </p:spPr>
        <p:txBody>
          <a:bodyPr/>
          <a:lstStyle/>
          <a:p>
            <a:pPr algn="l" rtl="0"/>
            <a:r>
              <a:rPr lang="en-US" dirty="0" err="1" smtClean="0"/>
              <a:t>DataFrame.describe</a:t>
            </a:r>
            <a:r>
              <a:rPr lang="en-US" dirty="0" smtClean="0"/>
              <a:t>(include</a:t>
            </a:r>
            <a:r>
              <a:rPr lang="en-US" dirty="0"/>
              <a:t>='object</a:t>
            </a:r>
            <a:r>
              <a:rPr lang="en-US" dirty="0" smtClean="0"/>
              <a:t>')</a:t>
            </a:r>
          </a:p>
          <a:p>
            <a:pPr lvl="1" algn="l" rtl="0"/>
            <a:r>
              <a:rPr lang="en-US" dirty="0"/>
              <a:t>This returns descriptive stats only for columns with object (string) </a:t>
            </a:r>
            <a:r>
              <a:rPr lang="en-US" dirty="0" err="1"/>
              <a:t>dtype</a:t>
            </a:r>
            <a:r>
              <a:rPr lang="en-US" dirty="0" smtClean="0"/>
              <a:t>.</a:t>
            </a:r>
          </a:p>
          <a:p>
            <a:pPr lvl="2" algn="l" rtl="0"/>
            <a:r>
              <a:rPr lang="en-US" dirty="0" smtClean="0"/>
              <a:t>count</a:t>
            </a:r>
          </a:p>
          <a:p>
            <a:pPr lvl="2" algn="l" rtl="0"/>
            <a:r>
              <a:rPr lang="en-US" dirty="0" smtClean="0"/>
              <a:t>Unique</a:t>
            </a:r>
          </a:p>
          <a:p>
            <a:pPr lvl="2" algn="l" rtl="0"/>
            <a:r>
              <a:rPr lang="en-US" dirty="0" smtClean="0"/>
              <a:t>top </a:t>
            </a:r>
            <a:r>
              <a:rPr lang="en-US" dirty="0"/>
              <a:t>(most frequent value</a:t>
            </a:r>
            <a:r>
              <a:rPr lang="en-US" dirty="0" smtClean="0"/>
              <a:t>)</a:t>
            </a:r>
          </a:p>
          <a:p>
            <a:pPr lvl="2" algn="l" rtl="0"/>
            <a:r>
              <a:rPr lang="en-US" dirty="0" err="1" smtClean="0"/>
              <a:t>freq</a:t>
            </a:r>
            <a:r>
              <a:rPr lang="en-US" dirty="0" smtClean="0"/>
              <a:t> </a:t>
            </a:r>
            <a:r>
              <a:rPr lang="en-US" dirty="0"/>
              <a:t>(frequency of top)</a:t>
            </a: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93" y="3225093"/>
            <a:ext cx="5483815" cy="255182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462" y="4176713"/>
            <a:ext cx="28765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77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29492" y="862148"/>
            <a:ext cx="10515600" cy="5288689"/>
          </a:xfrm>
        </p:spPr>
        <p:txBody>
          <a:bodyPr/>
          <a:lstStyle/>
          <a:p>
            <a:pPr algn="l" rtl="0"/>
            <a:r>
              <a:rPr lang="en-US" dirty="0" err="1" smtClean="0"/>
              <a:t>DataFrame.describe</a:t>
            </a:r>
            <a:r>
              <a:rPr lang="en-US" dirty="0" smtClean="0"/>
              <a:t>(include=‘number')</a:t>
            </a:r>
          </a:p>
          <a:p>
            <a:pPr lvl="1" algn="l" rtl="0"/>
            <a:r>
              <a:rPr lang="en-US" dirty="0"/>
              <a:t>include='number' makes describe() return statistics only for numeric columns (integers, floats, etc.), </a:t>
            </a:r>
          </a:p>
          <a:p>
            <a:pPr lvl="2" algn="l" rtl="0"/>
            <a:r>
              <a:rPr lang="en-US" dirty="0" smtClean="0"/>
              <a:t>Count</a:t>
            </a:r>
          </a:p>
          <a:p>
            <a:pPr lvl="2" algn="l" rtl="0"/>
            <a:r>
              <a:rPr lang="en-US" dirty="0" smtClean="0"/>
              <a:t>Mean</a:t>
            </a:r>
          </a:p>
          <a:p>
            <a:pPr lvl="2" algn="l" rtl="0"/>
            <a:r>
              <a:rPr lang="en-US" dirty="0" err="1" smtClean="0"/>
              <a:t>Std</a:t>
            </a:r>
            <a:endParaRPr lang="en-US" dirty="0" smtClean="0"/>
          </a:p>
          <a:p>
            <a:pPr lvl="2" algn="l" rtl="0"/>
            <a:r>
              <a:rPr lang="en-US" dirty="0" smtClean="0"/>
              <a:t>Min</a:t>
            </a:r>
          </a:p>
          <a:p>
            <a:pPr lvl="2" algn="l" rtl="0"/>
            <a:r>
              <a:rPr lang="en-US" dirty="0" smtClean="0"/>
              <a:t>Quartiles </a:t>
            </a:r>
          </a:p>
          <a:p>
            <a:pPr lvl="2" algn="l" rtl="0"/>
            <a:r>
              <a:rPr lang="en-US" dirty="0" smtClean="0"/>
              <a:t>and </a:t>
            </a:r>
            <a:r>
              <a:rPr lang="en-US" dirty="0"/>
              <a:t>max..</a:t>
            </a: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407" y="2720952"/>
            <a:ext cx="3933825" cy="25812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476" y="2781980"/>
            <a:ext cx="30384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6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6. IQR (Interquartile Range) and Range for numeric columns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Range </a:t>
            </a:r>
            <a:r>
              <a:rPr lang="en-US" dirty="0"/>
              <a:t>= </a:t>
            </a:r>
            <a:r>
              <a:rPr lang="en-US" dirty="0" smtClean="0"/>
              <a:t>Maximum </a:t>
            </a:r>
            <a:r>
              <a:rPr lang="en-US" dirty="0"/>
              <a:t>value − Minimum </a:t>
            </a:r>
            <a:r>
              <a:rPr lang="en-US" dirty="0" smtClean="0"/>
              <a:t>value</a:t>
            </a:r>
          </a:p>
          <a:p>
            <a:pPr algn="l" rtl="0"/>
            <a:r>
              <a:rPr lang="en-US" dirty="0" smtClean="0"/>
              <a:t>IQR </a:t>
            </a:r>
            <a:r>
              <a:rPr lang="en-US" dirty="0"/>
              <a:t>= Q3 (75th percentile) − Q1 (25th percentile)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08" y="2900363"/>
            <a:ext cx="4867275" cy="327660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83" y="5112567"/>
            <a:ext cx="14859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67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7. </a:t>
            </a:r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485991"/>
            <a:ext cx="10515600" cy="4784180"/>
          </a:xfrm>
        </p:spPr>
        <p:txBody>
          <a:bodyPr>
            <a:normAutofit/>
          </a:bodyPr>
          <a:lstStyle/>
          <a:p>
            <a:pPr algn="l" rtl="0"/>
            <a:r>
              <a:rPr lang="en-US" dirty="0" err="1" smtClean="0"/>
              <a:t>DataFrame.reindex</a:t>
            </a:r>
            <a:r>
              <a:rPr lang="en-US" dirty="0" smtClean="0"/>
              <a:t>(</a:t>
            </a:r>
            <a:r>
              <a:rPr lang="en-US" dirty="0" err="1" smtClean="0"/>
              <a:t>new_index</a:t>
            </a:r>
            <a:r>
              <a:rPr lang="en-US" dirty="0" smtClean="0"/>
              <a:t>):</a:t>
            </a:r>
          </a:p>
          <a:p>
            <a:pPr lvl="1" algn="l" rtl="0"/>
            <a:r>
              <a:rPr lang="en-US" dirty="0" err="1" smtClean="0"/>
              <a:t>Reindexing</a:t>
            </a:r>
            <a:r>
              <a:rPr lang="en-US" dirty="0" smtClean="0"/>
              <a:t> </a:t>
            </a:r>
            <a:r>
              <a:rPr lang="en-US" dirty="0"/>
              <a:t>changes the row (or column) labels of a </a:t>
            </a:r>
            <a:r>
              <a:rPr lang="en-US" dirty="0" err="1"/>
              <a:t>DataFrame</a:t>
            </a:r>
            <a:r>
              <a:rPr lang="en-US" dirty="0"/>
              <a:t> or Series to a new specified order or structure</a:t>
            </a:r>
            <a:r>
              <a:rPr lang="en-US" dirty="0" smtClean="0"/>
              <a:t>.</a:t>
            </a:r>
          </a:p>
          <a:p>
            <a:pPr marL="457200" lvl="1" indent="0" algn="l" rtl="0">
              <a:buNone/>
            </a:pPr>
            <a:r>
              <a:rPr lang="en-US" dirty="0"/>
              <a:t>Example – </a:t>
            </a:r>
            <a:r>
              <a:rPr lang="en-US" dirty="0" err="1"/>
              <a:t>Reindexing</a:t>
            </a:r>
            <a:r>
              <a:rPr lang="en-US" dirty="0"/>
              <a:t> Rows</a:t>
            </a:r>
            <a:r>
              <a:rPr lang="en-US" dirty="0" smtClean="0"/>
              <a:t>:</a:t>
            </a:r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r>
              <a:rPr lang="en-US" sz="2000" dirty="0" smtClean="0"/>
              <a:t>                                                                    Note</a:t>
            </a:r>
            <a:r>
              <a:rPr lang="en-US" sz="2000" dirty="0"/>
              <a:t>: Row 3 is added with </a:t>
            </a:r>
            <a:r>
              <a:rPr lang="en-US" sz="2000" dirty="0" err="1"/>
              <a:t>NaN</a:t>
            </a:r>
            <a:r>
              <a:rPr lang="en-US" sz="2000" dirty="0"/>
              <a:t> values since it didn't exist.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510" y="3273743"/>
            <a:ext cx="5422719" cy="262312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4357551"/>
            <a:ext cx="19621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15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98863" y="632550"/>
            <a:ext cx="10515600" cy="5402490"/>
          </a:xfrm>
        </p:spPr>
        <p:txBody>
          <a:bodyPr/>
          <a:lstStyle/>
          <a:p>
            <a:pPr algn="l" rtl="0"/>
            <a:r>
              <a:rPr lang="en-US" dirty="0" err="1"/>
              <a:t>Reindex</a:t>
            </a:r>
            <a:r>
              <a:rPr lang="en-US" dirty="0"/>
              <a:t> and Fill Missing Values</a:t>
            </a:r>
            <a:r>
              <a:rPr lang="en-US" dirty="0" smtClean="0"/>
              <a:t>: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04" y="1827031"/>
            <a:ext cx="8172450" cy="334327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121" y="4711065"/>
            <a:ext cx="315277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68532" y="815431"/>
            <a:ext cx="10515600" cy="4351338"/>
          </a:xfrm>
        </p:spPr>
        <p:txBody>
          <a:bodyPr/>
          <a:lstStyle/>
          <a:p>
            <a:pPr algn="l" rtl="0"/>
            <a:r>
              <a:rPr lang="en-US" dirty="0" err="1"/>
              <a:t>Reindexing</a:t>
            </a:r>
            <a:r>
              <a:rPr lang="en-US" dirty="0"/>
              <a:t> Columns: </a:t>
            </a:r>
            <a:r>
              <a:rPr lang="en-US" dirty="0" err="1" smtClean="0"/>
              <a:t>DataFrame.reindex</a:t>
            </a:r>
            <a:r>
              <a:rPr lang="en-US" dirty="0" smtClean="0"/>
              <a:t>(columns=...)</a:t>
            </a:r>
          </a:p>
          <a:p>
            <a:pPr lvl="1" algn="l" rtl="0"/>
            <a:endParaRPr lang="en-US" dirty="0" smtClean="0"/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42" y="1744162"/>
            <a:ext cx="6481899" cy="375285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663" y="2267902"/>
            <a:ext cx="3609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0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740229"/>
            <a:ext cx="10515600" cy="5436734"/>
          </a:xfrm>
        </p:spPr>
        <p:txBody>
          <a:bodyPr/>
          <a:lstStyle/>
          <a:p>
            <a:pPr algn="l" rtl="0"/>
            <a:r>
              <a:rPr lang="en-US" dirty="0" err="1"/>
              <a:t>Reindexing</a:t>
            </a:r>
            <a:r>
              <a:rPr lang="en-US" dirty="0"/>
              <a:t> with </a:t>
            </a:r>
            <a:r>
              <a:rPr lang="en-US" dirty="0" smtClean="0"/>
              <a:t>Methods:</a:t>
            </a:r>
          </a:p>
          <a:p>
            <a:pPr lvl="1" algn="l" rtl="0"/>
            <a:r>
              <a:rPr lang="en-US" dirty="0"/>
              <a:t>When you </a:t>
            </a:r>
            <a:r>
              <a:rPr lang="en-US" dirty="0" err="1"/>
              <a:t>reindex</a:t>
            </a:r>
            <a:r>
              <a:rPr lang="en-US" dirty="0"/>
              <a:t> to add missing labels, you can fill the gaps using</a:t>
            </a:r>
            <a:r>
              <a:rPr lang="en-US" dirty="0" smtClean="0"/>
              <a:t>:</a:t>
            </a:r>
          </a:p>
          <a:p>
            <a:pPr lvl="2" algn="l" rtl="0"/>
            <a:r>
              <a:rPr lang="en-US" dirty="0" smtClean="0"/>
              <a:t>method</a:t>
            </a:r>
            <a:r>
              <a:rPr lang="en-US" dirty="0"/>
              <a:t>='</a:t>
            </a:r>
            <a:r>
              <a:rPr lang="en-US" dirty="0" err="1"/>
              <a:t>ffill</a:t>
            </a:r>
            <a:r>
              <a:rPr lang="en-US" dirty="0"/>
              <a:t>' → forward </a:t>
            </a:r>
            <a:r>
              <a:rPr lang="en-US" dirty="0" smtClean="0"/>
              <a:t>fill</a:t>
            </a:r>
          </a:p>
          <a:p>
            <a:pPr lvl="2" algn="l" rtl="0"/>
            <a:r>
              <a:rPr lang="en-US" dirty="0" smtClean="0"/>
              <a:t>method</a:t>
            </a:r>
            <a:r>
              <a:rPr lang="en-US" dirty="0"/>
              <a:t>='</a:t>
            </a:r>
            <a:r>
              <a:rPr lang="en-US" dirty="0" err="1"/>
              <a:t>bfill</a:t>
            </a:r>
            <a:r>
              <a:rPr lang="en-US" dirty="0"/>
              <a:t>' → backward </a:t>
            </a:r>
            <a:r>
              <a:rPr lang="en-US" dirty="0" smtClean="0"/>
              <a:t>fill</a:t>
            </a:r>
          </a:p>
          <a:p>
            <a:pPr lvl="2" algn="l" rtl="0"/>
            <a:r>
              <a:rPr lang="en-US" dirty="0" smtClean="0"/>
              <a:t>method=‘nearest’</a:t>
            </a:r>
            <a:r>
              <a:rPr lang="en-US" dirty="0"/>
              <a:t> → </a:t>
            </a:r>
            <a:r>
              <a:rPr lang="en-US" dirty="0" smtClean="0"/>
              <a:t>Fill </a:t>
            </a:r>
            <a:r>
              <a:rPr lang="en-US" dirty="0"/>
              <a:t>missing index by picking the nearest existing index.</a:t>
            </a:r>
            <a:endParaRPr lang="en-US" dirty="0" smtClean="0"/>
          </a:p>
          <a:p>
            <a:pPr marL="914400" lvl="2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15" y="2798552"/>
            <a:ext cx="5023485" cy="3137564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39" y="3004456"/>
            <a:ext cx="1835223" cy="33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88" y="1164090"/>
            <a:ext cx="5219700" cy="17430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510" y="2426970"/>
            <a:ext cx="21050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52" y="1112656"/>
            <a:ext cx="5505450" cy="3552825"/>
          </a:xfrm>
          <a:prstGeom prst="rect">
            <a:avLst/>
          </a:prstGeom>
        </p:spPr>
      </p:pic>
      <p:pic>
        <p:nvPicPr>
          <p:cNvPr id="4" name="صورة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122" y="1112656"/>
            <a:ext cx="2495550" cy="4057650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6912157" y="5265560"/>
            <a:ext cx="32072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What happened </a:t>
            </a:r>
            <a:r>
              <a:rPr lang="en-US" dirty="0" smtClean="0"/>
              <a:t>here?</a:t>
            </a:r>
          </a:p>
          <a:p>
            <a:pPr algn="l"/>
            <a:r>
              <a:rPr lang="en-US" dirty="0" smtClean="0"/>
              <a:t>Index </a:t>
            </a:r>
            <a:r>
              <a:rPr lang="en-US" dirty="0"/>
              <a:t>1: Nearest is 0 → value </a:t>
            </a:r>
            <a:r>
              <a:rPr lang="en-US" dirty="0" smtClean="0"/>
              <a:t>10</a:t>
            </a:r>
          </a:p>
          <a:p>
            <a:pPr algn="l"/>
            <a:r>
              <a:rPr lang="en-US" dirty="0" smtClean="0"/>
              <a:t>Index </a:t>
            </a:r>
            <a:r>
              <a:rPr lang="en-US" dirty="0"/>
              <a:t>3: Nearest is 2 → value 20</a:t>
            </a:r>
          </a:p>
        </p:txBody>
      </p:sp>
      <p:pic>
        <p:nvPicPr>
          <p:cNvPr id="8" name="صورة 7" descr="line icon for &lt;strong&gt;happen&lt;/strong&gt; 23051585 Vector Art at Vecteez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147" y="5392670"/>
            <a:ext cx="669110" cy="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6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07274" y="423545"/>
            <a:ext cx="6337663" cy="4351338"/>
          </a:xfrm>
        </p:spPr>
        <p:txBody>
          <a:bodyPr/>
          <a:lstStyle/>
          <a:p>
            <a:pPr algn="l" rtl="0"/>
            <a:r>
              <a:rPr lang="en-US" dirty="0"/>
              <a:t>We will first get familiar with </a:t>
            </a:r>
            <a:r>
              <a:rPr lang="en-US" b="1" dirty="0" smtClean="0"/>
              <a:t>pandas data </a:t>
            </a:r>
            <a:r>
              <a:rPr lang="en-US" b="1" dirty="0"/>
              <a:t>structures</a:t>
            </a:r>
            <a:r>
              <a:rPr lang="en-US" dirty="0"/>
              <a:t>: </a:t>
            </a:r>
            <a:r>
              <a:rPr lang="en-US" i="1" dirty="0" err="1"/>
              <a:t>DataFrame</a:t>
            </a:r>
            <a:r>
              <a:rPr lang="en-US" dirty="0"/>
              <a:t> and </a:t>
            </a:r>
            <a:r>
              <a:rPr lang="en-US" i="1" dirty="0"/>
              <a:t>Series</a:t>
            </a:r>
            <a:r>
              <a:rPr lang="en-US" dirty="0"/>
              <a:t>: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63" y="1419497"/>
            <a:ext cx="8429897" cy="474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77240" y="693511"/>
            <a:ext cx="10515600" cy="4351338"/>
          </a:xfrm>
        </p:spPr>
        <p:txBody>
          <a:bodyPr/>
          <a:lstStyle/>
          <a:p>
            <a:pPr algn="l" rtl="0"/>
            <a:r>
              <a:rPr lang="en-US" dirty="0" err="1"/>
              <a:t>reindex_like</a:t>
            </a:r>
            <a:r>
              <a:rPr lang="en-US" dirty="0"/>
              <a:t> is used to </a:t>
            </a:r>
            <a:r>
              <a:rPr lang="en-US" dirty="0" err="1"/>
              <a:t>reindex</a:t>
            </a:r>
            <a:r>
              <a:rPr lang="en-US" dirty="0"/>
              <a:t> a </a:t>
            </a:r>
            <a:r>
              <a:rPr lang="en-US" dirty="0" err="1"/>
              <a:t>DataFrame</a:t>
            </a:r>
            <a:r>
              <a:rPr lang="en-US" dirty="0"/>
              <a:t> or Series to match the index and/or columns of another </a:t>
            </a:r>
            <a:r>
              <a:rPr lang="en-US" dirty="0" err="1"/>
              <a:t>DataFrame</a:t>
            </a:r>
            <a:r>
              <a:rPr lang="en-US" dirty="0"/>
              <a:t>/Series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 algn="l" rtl="0">
              <a:buNone/>
            </a:pPr>
            <a:r>
              <a:rPr lang="en-US" dirty="0" smtClean="0"/>
              <a:t>df1.reindex_like(df2)</a:t>
            </a: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59" y="2020388"/>
            <a:ext cx="4115619" cy="3948657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159" y="2941049"/>
            <a:ext cx="2438400" cy="1657350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6210978" y="4693920"/>
            <a:ext cx="5005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What happened</a:t>
            </a:r>
            <a:r>
              <a:rPr lang="en-US" dirty="0" smtClean="0"/>
              <a:t>?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Rows </a:t>
            </a:r>
            <a:r>
              <a:rPr lang="en-US" dirty="0"/>
              <a:t>aligned to df2’s index: 'y', 'z', </a:t>
            </a:r>
            <a:r>
              <a:rPr lang="en-US" dirty="0" smtClean="0"/>
              <a:t>'w‘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Columns </a:t>
            </a:r>
            <a:r>
              <a:rPr lang="en-US" dirty="0"/>
              <a:t>aligned to df2’s columns: 'B', </a:t>
            </a:r>
            <a:r>
              <a:rPr lang="en-US" dirty="0" smtClean="0"/>
              <a:t>'C‘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Missing </a:t>
            </a:r>
            <a:r>
              <a:rPr lang="en-US" dirty="0"/>
              <a:t>data filled with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7" name="صورة 6" descr="line icon for &lt;strong&gt;happen&lt;/strong&gt; 23051585 Vector Art at Vecteez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423" y="5134994"/>
            <a:ext cx="669110" cy="6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8.Rename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It’s a super useful function for renaming columns, index labels, or both</a:t>
            </a:r>
            <a:r>
              <a:rPr lang="en-US" dirty="0" smtClean="0"/>
              <a:t>.</a:t>
            </a:r>
          </a:p>
          <a:p>
            <a:pPr marL="914400" lvl="2" indent="0" algn="l" rtl="0">
              <a:buNone/>
            </a:pPr>
            <a:r>
              <a:rPr lang="en-US" dirty="0" err="1"/>
              <a:t>df.rename</a:t>
            </a:r>
            <a:r>
              <a:rPr lang="en-US" dirty="0"/>
              <a:t>(columns={'</a:t>
            </a:r>
            <a:r>
              <a:rPr lang="en-US" dirty="0" err="1"/>
              <a:t>old_name</a:t>
            </a:r>
            <a:r>
              <a:rPr lang="en-US" dirty="0"/>
              <a:t>': </a:t>
            </a:r>
            <a:r>
              <a:rPr lang="en-US" dirty="0" smtClean="0"/>
              <a:t>'</a:t>
            </a:r>
            <a:r>
              <a:rPr lang="en-US" dirty="0" err="1" smtClean="0"/>
              <a:t>new_name</a:t>
            </a:r>
            <a:r>
              <a:rPr lang="en-US" dirty="0"/>
              <a:t>'}, index={'</a:t>
            </a:r>
            <a:r>
              <a:rPr lang="en-US" dirty="0" err="1"/>
              <a:t>old_index</a:t>
            </a:r>
            <a:r>
              <a:rPr lang="en-US" dirty="0"/>
              <a:t>': '</a:t>
            </a:r>
            <a:r>
              <a:rPr lang="en-US" dirty="0" err="1"/>
              <a:t>new_index</a:t>
            </a:r>
            <a:r>
              <a:rPr lang="en-US" dirty="0" smtClean="0"/>
              <a:t>'})</a:t>
            </a:r>
          </a:p>
          <a:p>
            <a:pPr marL="914400" lvl="2" indent="0" algn="l" rtl="0">
              <a:buNone/>
            </a:pP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58" y="3298462"/>
            <a:ext cx="5442773" cy="30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9.Selection and Filtering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5032375"/>
          </a:xfrm>
        </p:spPr>
        <p:txBody>
          <a:bodyPr/>
          <a:lstStyle/>
          <a:p>
            <a:pPr algn="l" rtl="0"/>
            <a:r>
              <a:rPr lang="en-US" dirty="0" smtClean="0"/>
              <a:t>Selection:</a:t>
            </a:r>
          </a:p>
          <a:p>
            <a:pPr lvl="1" algn="l" rtl="0"/>
            <a:r>
              <a:rPr lang="en-US" dirty="0"/>
              <a:t>Selecting </a:t>
            </a:r>
            <a:r>
              <a:rPr lang="en-US" dirty="0" smtClean="0"/>
              <a:t>Columns </a:t>
            </a:r>
            <a:r>
              <a:rPr lang="en-US" dirty="0"/>
              <a:t>(returns </a:t>
            </a:r>
            <a:r>
              <a:rPr lang="en-US" dirty="0" smtClean="0"/>
              <a:t>Series)</a:t>
            </a:r>
            <a:endParaRPr lang="en-US" dirty="0"/>
          </a:p>
          <a:p>
            <a:pPr lvl="1" algn="l" rtl="0"/>
            <a:r>
              <a:rPr lang="en-US" dirty="0" smtClean="0"/>
              <a:t>Selecting </a:t>
            </a:r>
            <a:r>
              <a:rPr lang="en-US" dirty="0"/>
              <a:t>Rows by Label: .</a:t>
            </a:r>
            <a:r>
              <a:rPr lang="en-US" dirty="0" err="1" smtClean="0"/>
              <a:t>loc</a:t>
            </a:r>
            <a:r>
              <a:rPr lang="en-US" dirty="0" smtClean="0"/>
              <a:t>[]</a:t>
            </a:r>
          </a:p>
          <a:p>
            <a:pPr lvl="1" algn="l" rtl="0"/>
            <a:r>
              <a:rPr lang="en-US" dirty="0" smtClean="0"/>
              <a:t>Selecting Rows by Position: .</a:t>
            </a:r>
            <a:r>
              <a:rPr lang="en-US" dirty="0" err="1" smtClean="0"/>
              <a:t>iloc</a:t>
            </a:r>
            <a:r>
              <a:rPr lang="en-US" dirty="0" smtClean="0"/>
              <a:t>[]</a:t>
            </a:r>
          </a:p>
          <a:p>
            <a:pPr lvl="1"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71" y="3467145"/>
            <a:ext cx="4563710" cy="163825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19" y="3439885"/>
            <a:ext cx="4237401" cy="157753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4365" y="5143236"/>
            <a:ext cx="3850683" cy="14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7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46612" y="728345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.</a:t>
            </a:r>
            <a:r>
              <a:rPr lang="en-US" dirty="0" err="1"/>
              <a:t>loc</a:t>
            </a:r>
            <a:r>
              <a:rPr lang="en-US" dirty="0"/>
              <a:t>[] is used to select rows &amp; columns by their labels (names), not by number positions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Very </a:t>
            </a:r>
            <a:r>
              <a:rPr lang="en-US" dirty="0"/>
              <a:t>powerful for readable and intuitive selection</a:t>
            </a:r>
            <a:r>
              <a:rPr lang="en-US" dirty="0" smtClean="0"/>
              <a:t>.</a:t>
            </a:r>
          </a:p>
          <a:p>
            <a:pPr marL="914400" lvl="2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row_label</a:t>
            </a:r>
            <a:r>
              <a:rPr lang="en-US" dirty="0"/>
              <a:t>, </a:t>
            </a:r>
            <a:r>
              <a:rPr lang="en-US" dirty="0" err="1" smtClean="0"/>
              <a:t>column_label</a:t>
            </a:r>
            <a:r>
              <a:rPr lang="en-US" dirty="0" smtClean="0"/>
              <a:t>]</a:t>
            </a:r>
          </a:p>
          <a:p>
            <a:pPr marL="914400" lvl="2" indent="0" algn="l" rtl="0">
              <a:buNone/>
            </a:pPr>
            <a:r>
              <a:rPr lang="en-US" dirty="0" smtClean="0"/>
              <a:t>Or:</a:t>
            </a:r>
            <a:endParaRPr lang="en-US" dirty="0"/>
          </a:p>
          <a:p>
            <a:pPr marL="914400" lvl="2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rows_labels</a:t>
            </a:r>
            <a:r>
              <a:rPr lang="en-US" dirty="0"/>
              <a:t>, </a:t>
            </a:r>
            <a:r>
              <a:rPr lang="en-US" dirty="0" err="1"/>
              <a:t>columns_labels</a:t>
            </a:r>
            <a:r>
              <a:rPr lang="en-US" dirty="0" smtClean="0"/>
              <a:t>]</a:t>
            </a:r>
          </a:p>
          <a:p>
            <a:pPr marL="914400" lvl="2" indent="0" algn="l" rtl="0">
              <a:buNone/>
            </a:pP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62" y="3343411"/>
            <a:ext cx="4514850" cy="3114675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694" y="3803333"/>
            <a:ext cx="3124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9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76943" y="667385"/>
            <a:ext cx="10515600" cy="4351338"/>
          </a:xfrm>
        </p:spPr>
        <p:txBody>
          <a:bodyPr numCol="1"/>
          <a:lstStyle/>
          <a:p>
            <a:pPr algn="l" rtl="0"/>
            <a:r>
              <a:rPr lang="en-US" dirty="0" smtClean="0"/>
              <a:t> Select </a:t>
            </a:r>
            <a:r>
              <a:rPr lang="en-US" dirty="0"/>
              <a:t>Single Row by Label</a:t>
            </a:r>
            <a:r>
              <a:rPr lang="en-US" dirty="0" smtClean="0"/>
              <a:t>:             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4" y="1316469"/>
            <a:ext cx="2876550" cy="3105150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6069874" y="667385"/>
            <a:ext cx="5294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Select Multiple Rows by Labels: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930" y="1316468"/>
            <a:ext cx="28575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Select Specific Rows &amp; Columns:</a:t>
            </a:r>
            <a:endParaRPr lang="en-US" dirty="0" smtClean="0"/>
          </a:p>
          <a:p>
            <a:pPr algn="l" rtl="0"/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6069874" y="667385"/>
            <a:ext cx="4850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Using Conditions with .</a:t>
            </a:r>
            <a:r>
              <a:rPr lang="en-US" sz="2800" dirty="0" err="1"/>
              <a:t>loc</a:t>
            </a:r>
            <a:r>
              <a:rPr lang="en-US" sz="2800" dirty="0" smtClean="0"/>
              <a:t>[]:</a:t>
            </a:r>
            <a:endParaRPr lang="en-US" sz="2800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29" y="1306943"/>
            <a:ext cx="3385185" cy="311467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03" y="1306943"/>
            <a:ext cx="374727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Update Value with .</a:t>
            </a:r>
            <a:r>
              <a:rPr lang="en-US" dirty="0" err="1"/>
              <a:t>loc</a:t>
            </a:r>
            <a:r>
              <a:rPr lang="en-US" dirty="0"/>
              <a:t>[]: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6069873" y="667385"/>
            <a:ext cx="534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Select Entire Column with .</a:t>
            </a:r>
            <a:r>
              <a:rPr lang="en-US" sz="2800" dirty="0" err="1"/>
              <a:t>loc</a:t>
            </a:r>
            <a:r>
              <a:rPr lang="en-US" sz="2800" dirty="0"/>
              <a:t>[]: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6" y="1547812"/>
            <a:ext cx="2809875" cy="71437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75" y="1547812"/>
            <a:ext cx="2085975" cy="685800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2756262" y="2881004"/>
            <a:ext cx="5347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Select All Rows, Some Columns: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840" y="3582823"/>
            <a:ext cx="26765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9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76943" y="667385"/>
            <a:ext cx="10465526" cy="5498284"/>
          </a:xfrm>
        </p:spPr>
        <p:txBody>
          <a:bodyPr/>
          <a:lstStyle/>
          <a:p>
            <a:pPr algn="l" rtl="0"/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[] — Selection by Integer </a:t>
            </a:r>
            <a:r>
              <a:rPr lang="en-US" dirty="0" smtClean="0"/>
              <a:t>Position</a:t>
            </a:r>
          </a:p>
          <a:p>
            <a:pPr lvl="1" algn="l" rtl="0"/>
            <a:r>
              <a:rPr lang="en-US" dirty="0" smtClean="0"/>
              <a:t>Think </a:t>
            </a:r>
            <a:r>
              <a:rPr lang="en-US" dirty="0"/>
              <a:t>of .</a:t>
            </a:r>
            <a:r>
              <a:rPr lang="en-US" dirty="0" err="1"/>
              <a:t>iloc</a:t>
            </a:r>
            <a:r>
              <a:rPr lang="en-US" dirty="0"/>
              <a:t>[] as “I want the thing at position X</a:t>
            </a:r>
            <a:r>
              <a:rPr lang="en-US" dirty="0" smtClean="0"/>
              <a:t>”.</a:t>
            </a:r>
          </a:p>
          <a:p>
            <a:pPr lvl="1" algn="l" rtl="0"/>
            <a:r>
              <a:rPr lang="en-US" dirty="0" smtClean="0"/>
              <a:t>Rows </a:t>
            </a:r>
            <a:r>
              <a:rPr lang="en-US" dirty="0"/>
              <a:t>&amp; columns are selected using zero-based numeric indices</a:t>
            </a:r>
            <a:r>
              <a:rPr lang="en-US" dirty="0" smtClean="0"/>
              <a:t>.</a:t>
            </a:r>
            <a:endParaRPr lang="en-US" dirty="0"/>
          </a:p>
          <a:p>
            <a:pPr marL="914400" lvl="2" indent="0" algn="l" rtl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df.iloc</a:t>
            </a:r>
            <a:r>
              <a:rPr lang="en-US" dirty="0" smtClean="0"/>
              <a:t>[</a:t>
            </a:r>
            <a:r>
              <a:rPr lang="en-US" dirty="0" err="1" smtClean="0"/>
              <a:t>row_position</a:t>
            </a:r>
            <a:r>
              <a:rPr lang="en-US" dirty="0"/>
              <a:t>, </a:t>
            </a:r>
            <a:r>
              <a:rPr lang="en-US" dirty="0" err="1"/>
              <a:t>column_position</a:t>
            </a:r>
            <a:r>
              <a:rPr lang="en-US" dirty="0"/>
              <a:t>]</a:t>
            </a:r>
          </a:p>
          <a:p>
            <a:pPr marL="914400" lvl="2" indent="0" algn="l" rtl="0">
              <a:buNone/>
            </a:pPr>
            <a:r>
              <a:rPr lang="en-US" dirty="0"/>
              <a:t>Or</a:t>
            </a:r>
            <a:r>
              <a:rPr lang="en-US" dirty="0" smtClean="0"/>
              <a:t>:</a:t>
            </a:r>
            <a:endParaRPr lang="en-US" dirty="0"/>
          </a:p>
          <a:p>
            <a:pPr marL="914400" lvl="2" indent="0" algn="l" rtl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df.iloc</a:t>
            </a:r>
            <a:r>
              <a:rPr lang="en-US" dirty="0" smtClean="0"/>
              <a:t>[</a:t>
            </a:r>
            <a:r>
              <a:rPr lang="en-US" dirty="0" err="1" smtClean="0"/>
              <a:t>rows_slice</a:t>
            </a:r>
            <a:r>
              <a:rPr lang="en-US" dirty="0"/>
              <a:t>, </a:t>
            </a:r>
            <a:r>
              <a:rPr lang="en-US" dirty="0" err="1"/>
              <a:t>columns_slice</a:t>
            </a:r>
            <a:r>
              <a:rPr lang="en-US" dirty="0"/>
              <a:t>]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265" y="2229394"/>
            <a:ext cx="3010789" cy="414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Select Single Row by Position: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6220368" y="667385"/>
            <a:ext cx="5640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Select Multiple Rows by </a:t>
            </a:r>
            <a:r>
              <a:rPr lang="en-US" sz="2800" dirty="0" smtClean="0"/>
              <a:t>Position:</a:t>
            </a:r>
            <a:endParaRPr lang="en-US" sz="2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49" y="1306943"/>
            <a:ext cx="2390775" cy="336232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45" y="1306943"/>
            <a:ext cx="2800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Select Specific Row &amp;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 smtClean="0"/>
              <a:t>        Column </a:t>
            </a:r>
            <a:r>
              <a:rPr lang="en-US" dirty="0"/>
              <a:t>by Position: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6139543" y="667385"/>
            <a:ext cx="5721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Select Rows 0 to 1, </a:t>
            </a:r>
            <a:endParaRPr lang="en-US" sz="2800" dirty="0" smtClean="0"/>
          </a:p>
          <a:p>
            <a:pPr algn="l" rtl="0"/>
            <a:r>
              <a:rPr lang="en-US" sz="2800" dirty="0"/>
              <a:t> </a:t>
            </a:r>
            <a:r>
              <a:rPr lang="en-US" sz="2800" dirty="0" smtClean="0"/>
              <a:t>                Columns </a:t>
            </a:r>
            <a:r>
              <a:rPr lang="en-US" sz="2800" dirty="0"/>
              <a:t>0 to 1:</a:t>
            </a: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" y="1899420"/>
            <a:ext cx="3400425" cy="246697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780" y="1899420"/>
            <a:ext cx="2209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Is </a:t>
            </a:r>
            <a:r>
              <a:rPr lang="en-US" dirty="0"/>
              <a:t>a one-dimensional labeled array capable of holding any data type (integers, strings, floating point </a:t>
            </a:r>
            <a:r>
              <a:rPr lang="en-US" dirty="0" err="1" smtClean="0"/>
              <a:t>numbers,Python</a:t>
            </a:r>
            <a:r>
              <a:rPr lang="en-US" dirty="0" smtClean="0"/>
              <a:t> </a:t>
            </a:r>
            <a:r>
              <a:rPr lang="en-US" dirty="0"/>
              <a:t>objects, etc.). </a:t>
            </a:r>
            <a:endParaRPr lang="en-US" dirty="0" smtClean="0"/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axis labels are collectively referred to as the index. The basic method </a:t>
            </a:r>
            <a:r>
              <a:rPr lang="en-US" dirty="0" smtClean="0"/>
              <a:t>to </a:t>
            </a:r>
            <a:r>
              <a:rPr lang="en-US" dirty="0"/>
              <a:t>create a Series is </a:t>
            </a:r>
            <a:r>
              <a:rPr lang="en-US" dirty="0" smtClean="0"/>
              <a:t>to call:</a:t>
            </a:r>
          </a:p>
          <a:p>
            <a:pPr algn="l" rtl="0"/>
            <a:r>
              <a:rPr lang="en-US" dirty="0"/>
              <a:t>Here, data can be many different things: 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• Python </a:t>
            </a:r>
            <a:r>
              <a:rPr lang="en-US" dirty="0" err="1"/>
              <a:t>dict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• </a:t>
            </a:r>
            <a:r>
              <a:rPr lang="en-US" dirty="0" err="1" smtClean="0"/>
              <a:t>ndarray</a:t>
            </a:r>
            <a:r>
              <a:rPr lang="en-US" dirty="0" smtClean="0"/>
              <a:t> </a:t>
            </a:r>
          </a:p>
          <a:p>
            <a:pPr marL="457200" lvl="1" indent="0" algn="l" rtl="0">
              <a:buNone/>
            </a:pPr>
            <a:r>
              <a:rPr lang="en-US" dirty="0" smtClean="0"/>
              <a:t>• </a:t>
            </a:r>
            <a:r>
              <a:rPr lang="en-US" dirty="0" err="1"/>
              <a:t>ascalar</a:t>
            </a:r>
            <a:r>
              <a:rPr lang="en-US" dirty="0"/>
              <a:t> value (like 5) </a:t>
            </a: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15" y="3140936"/>
            <a:ext cx="33718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Select All Rows, 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            First </a:t>
            </a:r>
            <a:r>
              <a:rPr lang="en-US" dirty="0"/>
              <a:t>Column Only:</a:t>
            </a:r>
          </a:p>
        </p:txBody>
      </p:sp>
      <p:sp>
        <p:nvSpPr>
          <p:cNvPr id="5" name="مربع نص 4"/>
          <p:cNvSpPr txBox="1"/>
          <p:nvPr/>
        </p:nvSpPr>
        <p:spPr>
          <a:xfrm>
            <a:off x="6139543" y="667385"/>
            <a:ext cx="5721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Updating Values using </a:t>
            </a:r>
            <a:r>
              <a:rPr lang="en-US" sz="2800" dirty="0" err="1"/>
              <a:t>iloc</a:t>
            </a:r>
            <a:r>
              <a:rPr lang="en-US" sz="2800" dirty="0"/>
              <a:t>: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3" y="1899420"/>
            <a:ext cx="3048000" cy="3286125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61" y="1899420"/>
            <a:ext cx="4076700" cy="581025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6256105" y="3173150"/>
            <a:ext cx="4155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dirty="0"/>
              <a:t>Negative Indexing Works Too: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61" y="3881965"/>
            <a:ext cx="28670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7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818606"/>
            <a:ext cx="10515600" cy="5358357"/>
          </a:xfrm>
        </p:spPr>
        <p:txBody>
          <a:bodyPr/>
          <a:lstStyle/>
          <a:p>
            <a:pPr algn="l" rtl="0"/>
            <a:r>
              <a:rPr lang="en-US" dirty="0"/>
              <a:t>.at[] in pandas — Quick </a:t>
            </a:r>
            <a:r>
              <a:rPr lang="en-US" dirty="0" smtClean="0"/>
              <a:t>Recap</a:t>
            </a:r>
          </a:p>
          <a:p>
            <a:pPr lvl="1" algn="l" rtl="0"/>
            <a:r>
              <a:rPr lang="en-US" dirty="0" smtClean="0"/>
              <a:t>Label-based </a:t>
            </a:r>
            <a:r>
              <a:rPr lang="en-US" dirty="0"/>
              <a:t>scalar </a:t>
            </a:r>
            <a:r>
              <a:rPr lang="en-US" dirty="0" err="1"/>
              <a:t>accessor</a:t>
            </a:r>
            <a:r>
              <a:rPr lang="en-US" dirty="0"/>
              <a:t> → used to get or set a single value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Much </a:t>
            </a:r>
            <a:r>
              <a:rPr lang="en-US" dirty="0"/>
              <a:t>faster than .</a:t>
            </a:r>
            <a:r>
              <a:rPr lang="en-US" dirty="0" err="1"/>
              <a:t>loc</a:t>
            </a:r>
            <a:r>
              <a:rPr lang="en-US" dirty="0"/>
              <a:t>[] when you're working with just one </a:t>
            </a:r>
            <a:r>
              <a:rPr lang="en-US" dirty="0" smtClean="0"/>
              <a:t>cell</a:t>
            </a:r>
          </a:p>
          <a:p>
            <a:pPr marL="914400" lvl="2" indent="0" algn="l" rtl="0">
              <a:buNone/>
            </a:pPr>
            <a:r>
              <a:rPr lang="en-US" dirty="0" smtClean="0"/>
              <a:t>&gt;&gt;&gt; df.at[</a:t>
            </a:r>
            <a:r>
              <a:rPr lang="en-US" dirty="0" err="1" smtClean="0"/>
              <a:t>row_label</a:t>
            </a:r>
            <a:r>
              <a:rPr lang="en-US" dirty="0"/>
              <a:t>, </a:t>
            </a:r>
            <a:r>
              <a:rPr lang="en-US" dirty="0" err="1"/>
              <a:t>column_label</a:t>
            </a:r>
            <a:r>
              <a:rPr lang="en-US" dirty="0" smtClean="0"/>
              <a:t>]</a:t>
            </a:r>
          </a:p>
          <a:p>
            <a:pPr marL="914400" lvl="2" indent="0" algn="l" rtl="0">
              <a:buNone/>
            </a:pPr>
            <a:endParaRPr lang="en-US" dirty="0" smtClean="0"/>
          </a:p>
          <a:p>
            <a:pPr marL="914400" lvl="2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 smtClean="0"/>
              <a:t>Why </a:t>
            </a:r>
            <a:r>
              <a:rPr lang="en-US" dirty="0"/>
              <a:t>Use .at</a:t>
            </a:r>
            <a:r>
              <a:rPr lang="en-US" dirty="0" smtClean="0"/>
              <a:t>[]:</a:t>
            </a:r>
          </a:p>
          <a:p>
            <a:pPr lvl="1" algn="l" rtl="0"/>
            <a:r>
              <a:rPr lang="en-US" dirty="0" smtClean="0"/>
              <a:t>Faster </a:t>
            </a:r>
            <a:r>
              <a:rPr lang="en-US" dirty="0"/>
              <a:t>than .</a:t>
            </a:r>
            <a:r>
              <a:rPr lang="en-US" dirty="0" err="1"/>
              <a:t>loc</a:t>
            </a:r>
            <a:r>
              <a:rPr lang="en-US" dirty="0"/>
              <a:t>[] when accessing/updating a single </a:t>
            </a:r>
            <a:r>
              <a:rPr lang="en-US" dirty="0" smtClean="0"/>
              <a:t>cell.</a:t>
            </a:r>
          </a:p>
          <a:p>
            <a:pPr lvl="1" algn="l" rtl="0"/>
            <a:r>
              <a:rPr lang="en-US" dirty="0" smtClean="0"/>
              <a:t>Works </a:t>
            </a:r>
            <a:r>
              <a:rPr lang="en-US" dirty="0"/>
              <a:t>only with labels (not positions).</a:t>
            </a:r>
          </a:p>
        </p:txBody>
      </p:sp>
      <p:pic>
        <p:nvPicPr>
          <p:cNvPr id="5" name="صورة 4" descr="Magnifying glass and word &lt;strong&gt;why&lt;/strong&gt; Stock Photo by ©orlaimagen 874699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6970"/>
            <a:ext cx="1510914" cy="10043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062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3177" y="667385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5737860" y="1321185"/>
            <a:ext cx="5869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Accessing a Single Value with .at</a:t>
            </a:r>
            <a:r>
              <a:rPr lang="en-US" sz="2800" dirty="0" smtClean="0"/>
              <a:t>[]:</a:t>
            </a:r>
            <a:endParaRPr lang="en-US" sz="2800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6" y="1190605"/>
            <a:ext cx="3476693" cy="4675279"/>
          </a:xfrm>
          <a:prstGeom prst="rect">
            <a:avLst/>
          </a:prstGeom>
        </p:spPr>
      </p:pic>
      <p:pic>
        <p:nvPicPr>
          <p:cNvPr id="2" name="صورة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55" y="2026783"/>
            <a:ext cx="3000375" cy="2543175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6087291" y="4695557"/>
            <a:ext cx="5860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/>
              <a:t>You’re getting the value at index label 'b' and column 'Department'.</a:t>
            </a:r>
          </a:p>
        </p:txBody>
      </p:sp>
      <p:pic>
        <p:nvPicPr>
          <p:cNvPr id="6" name="صورة 5" descr="&lt;strong&gt;Attention&lt;/strong&gt; Students: Scholarships, Summer Programs, and More - News and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536" y="4752835"/>
            <a:ext cx="981755" cy="589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546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18803" y="658676"/>
            <a:ext cx="10709366" cy="4351338"/>
          </a:xfrm>
        </p:spPr>
        <p:txBody>
          <a:bodyPr numCol="1"/>
          <a:lstStyle/>
          <a:p>
            <a:pPr algn="l" rtl="0"/>
            <a:r>
              <a:rPr lang="en-US" dirty="0"/>
              <a:t> Updating a Value with .at[]: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9" y="1430518"/>
            <a:ext cx="4276725" cy="3248025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6350726" y="3459283"/>
            <a:ext cx="42759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If you pass a position index (like numbers) into .at[], you'll get a </a:t>
            </a:r>
            <a:r>
              <a:rPr lang="en-US" dirty="0" err="1"/>
              <a:t>KeyError.For</a:t>
            </a:r>
            <a:r>
              <a:rPr lang="en-US" dirty="0"/>
              <a:t> that, </a:t>
            </a:r>
            <a:r>
              <a:rPr lang="en-US" b="1" dirty="0"/>
              <a:t>you'd want .</a:t>
            </a:r>
            <a:r>
              <a:rPr lang="en-US" b="1" dirty="0" err="1"/>
              <a:t>iat</a:t>
            </a:r>
            <a:r>
              <a:rPr lang="en-US" b="1" dirty="0"/>
              <a:t>[].</a:t>
            </a:r>
          </a:p>
        </p:txBody>
      </p:sp>
      <p:pic>
        <p:nvPicPr>
          <p:cNvPr id="2" name="صورة 1" descr="&lt;strong&gt;Warning&lt;/strong&gt; Vector Sign, &lt;strong&gt;Warning&lt;/strong&gt;, Sign, Notice PNG and Vector with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2" y="2669226"/>
            <a:ext cx="1173480" cy="108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92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818606"/>
            <a:ext cx="10515600" cy="5358357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.</a:t>
            </a:r>
            <a:r>
              <a:rPr lang="en-US" sz="3200" dirty="0" err="1"/>
              <a:t>iat</a:t>
            </a:r>
            <a:r>
              <a:rPr lang="en-US" sz="3200" dirty="0"/>
              <a:t>[] </a:t>
            </a:r>
            <a:r>
              <a:rPr lang="en-US" dirty="0"/>
              <a:t>in pandas — Quick Recap </a:t>
            </a:r>
            <a:r>
              <a:rPr lang="en-US" dirty="0" smtClean="0"/>
              <a:t>to Access </a:t>
            </a:r>
            <a:r>
              <a:rPr lang="en-US" dirty="0"/>
              <a:t>a single value for a row/column pair by integer position.</a:t>
            </a:r>
          </a:p>
          <a:p>
            <a:pPr lvl="1" algn="l" rtl="0"/>
            <a:r>
              <a:rPr lang="en-US" dirty="0"/>
              <a:t>Integer position-based scalar </a:t>
            </a:r>
            <a:r>
              <a:rPr lang="en-US" dirty="0" err="1"/>
              <a:t>accessor</a:t>
            </a:r>
            <a:r>
              <a:rPr lang="en-US" dirty="0"/>
              <a:t> → used to get or set a single value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 smtClean="0"/>
              <a:t>Think </a:t>
            </a:r>
            <a:r>
              <a:rPr lang="en-US" dirty="0"/>
              <a:t>of it as: "I want the value at this (row, column) position</a:t>
            </a:r>
            <a:r>
              <a:rPr lang="en-US" dirty="0" smtClean="0"/>
              <a:t>.“</a:t>
            </a:r>
          </a:p>
          <a:p>
            <a:pPr lvl="1" algn="l" rtl="0"/>
            <a:r>
              <a:rPr lang="en-US" dirty="0"/>
              <a:t>Similar to </a:t>
            </a:r>
            <a:r>
              <a:rPr lang="en-US" dirty="0" err="1"/>
              <a:t>iloc</a:t>
            </a:r>
            <a:r>
              <a:rPr lang="en-US" dirty="0"/>
              <a:t>, in that both provide integer-based lookups. Use </a:t>
            </a:r>
            <a:r>
              <a:rPr lang="en-US" b="1" dirty="0" err="1"/>
              <a:t>iat</a:t>
            </a:r>
            <a:r>
              <a:rPr lang="en-US" b="1" dirty="0"/>
              <a:t> if you only need to get or set a single </a:t>
            </a:r>
            <a:r>
              <a:rPr lang="en-US" b="1" dirty="0" smtClean="0"/>
              <a:t>value</a:t>
            </a:r>
            <a:r>
              <a:rPr lang="en-US" dirty="0" smtClean="0"/>
              <a:t>. Faster when </a:t>
            </a:r>
            <a:r>
              <a:rPr lang="en-US" dirty="0"/>
              <a:t>you're after just one value</a:t>
            </a:r>
            <a:r>
              <a:rPr lang="en-US" dirty="0" smtClean="0"/>
              <a:t>.</a:t>
            </a:r>
          </a:p>
          <a:p>
            <a:pPr lvl="1" algn="l" rtl="0"/>
            <a:r>
              <a:rPr lang="en-US" dirty="0"/>
              <a:t>&gt;&gt;&gt;</a:t>
            </a:r>
            <a:r>
              <a:rPr lang="en-US" dirty="0" err="1"/>
              <a:t>df.iat</a:t>
            </a:r>
            <a:r>
              <a:rPr lang="en-US" dirty="0"/>
              <a:t>[</a:t>
            </a:r>
            <a:r>
              <a:rPr lang="en-US" dirty="0" err="1"/>
              <a:t>row_position</a:t>
            </a:r>
            <a:r>
              <a:rPr lang="en-US" dirty="0"/>
              <a:t>, </a:t>
            </a:r>
            <a:r>
              <a:rPr lang="en-US" dirty="0" err="1"/>
              <a:t>column_position</a:t>
            </a:r>
            <a:r>
              <a:rPr lang="en-US" dirty="0" smtClean="0"/>
              <a:t>]</a:t>
            </a:r>
          </a:p>
          <a:p>
            <a:pPr marL="0" indent="0" algn="l" rtl="0">
              <a:buNone/>
            </a:pPr>
            <a:endParaRPr lang="en-US" dirty="0" smtClean="0"/>
          </a:p>
          <a:p>
            <a:pPr algn="l" rtl="0"/>
            <a:r>
              <a:rPr lang="en-US" dirty="0"/>
              <a:t>When to use .</a:t>
            </a:r>
            <a:r>
              <a:rPr lang="en-US" dirty="0" err="1"/>
              <a:t>iat</a:t>
            </a:r>
            <a:r>
              <a:rPr lang="en-US" dirty="0" smtClean="0"/>
              <a:t>[]:</a:t>
            </a:r>
          </a:p>
        </p:txBody>
      </p:sp>
      <p:graphicFrame>
        <p:nvGraphicFramePr>
          <p:cNvPr id="2" name="جدول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803"/>
              </p:ext>
            </p:extLst>
          </p:nvPr>
        </p:nvGraphicFramePr>
        <p:xfrm>
          <a:off x="1325880" y="4824549"/>
          <a:ext cx="8253550" cy="12059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126775">
                  <a:extLst>
                    <a:ext uri="{9D8B030D-6E8A-4147-A177-3AD203B41FA5}">
                      <a16:colId xmlns:a16="http://schemas.microsoft.com/office/drawing/2014/main" val="3273934910"/>
                    </a:ext>
                  </a:extLst>
                </a:gridCol>
                <a:gridCol w="4126775">
                  <a:extLst>
                    <a:ext uri="{9D8B030D-6E8A-4147-A177-3AD203B41FA5}">
                      <a16:colId xmlns:a16="http://schemas.microsoft.com/office/drawing/2014/main" val="2988475517"/>
                    </a:ext>
                  </a:extLst>
                </a:gridCol>
              </a:tblGrid>
              <a:tr h="474380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✅ Use Case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53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Get/set a single value by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df.iat</a:t>
                      </a:r>
                      <a:r>
                        <a:rPr lang="en-US" dirty="0"/>
                        <a:t>[0,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29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Much faster than .iloc[] for scalars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⚡ Optimized for one-cell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358649"/>
                  </a:ext>
                </a:extLst>
              </a:tr>
            </a:tbl>
          </a:graphicData>
        </a:graphic>
      </p:graphicFrame>
      <p:pic>
        <p:nvPicPr>
          <p:cNvPr id="4" name="صورة 3" descr="&lt;strong&gt;When&lt;/strong&gt; Royalty Free Vector Image - VectorStock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 b="14652"/>
          <a:stretch/>
        </p:blipFill>
        <p:spPr>
          <a:xfrm>
            <a:off x="3817983" y="3761865"/>
            <a:ext cx="1467041" cy="11321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7967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86839" y="1235000"/>
            <a:ext cx="9777549" cy="3513755"/>
          </a:xfrm>
        </p:spPr>
        <p:txBody>
          <a:bodyPr/>
          <a:lstStyle/>
          <a:p>
            <a:pPr algn="l" rtl="0"/>
            <a:r>
              <a:rPr lang="en-US" dirty="0"/>
              <a:t> Difference from .</a:t>
            </a:r>
            <a:r>
              <a:rPr lang="en-US" dirty="0" err="1"/>
              <a:t>iloc</a:t>
            </a:r>
            <a:r>
              <a:rPr lang="en-US" dirty="0" smtClean="0"/>
              <a:t>[]:</a:t>
            </a:r>
          </a:p>
          <a:p>
            <a:pPr lvl="1" algn="l" rtl="0"/>
            <a:r>
              <a:rPr lang="en-US" dirty="0"/>
              <a:t>.</a:t>
            </a:r>
            <a:r>
              <a:rPr lang="en-US" dirty="0" err="1"/>
              <a:t>iloc</a:t>
            </a:r>
            <a:r>
              <a:rPr lang="en-US" dirty="0"/>
              <a:t>[1, 2] → works for single values, slices, lists (more flexible but slower</a:t>
            </a:r>
            <a:r>
              <a:rPr lang="en-US" dirty="0" smtClean="0"/>
              <a:t>).</a:t>
            </a:r>
          </a:p>
          <a:p>
            <a:pPr lvl="1" algn="l" rtl="0"/>
            <a:r>
              <a:rPr lang="en-US" dirty="0"/>
              <a:t>.</a:t>
            </a:r>
            <a:r>
              <a:rPr lang="en-US" dirty="0" err="1" smtClean="0"/>
              <a:t>iat</a:t>
            </a:r>
            <a:r>
              <a:rPr lang="en-US" dirty="0" smtClean="0"/>
              <a:t>[1</a:t>
            </a:r>
            <a:r>
              <a:rPr lang="en-US" dirty="0"/>
              <a:t>, 2] → only works for a single scalar value (faster</a:t>
            </a:r>
            <a:r>
              <a:rPr lang="en-US" dirty="0" smtClean="0"/>
              <a:t>).</a:t>
            </a:r>
          </a:p>
          <a:p>
            <a:pPr lvl="1" algn="l" rtl="0"/>
            <a:endParaRPr lang="en-US" dirty="0"/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صورة 3" descr="&lt;strong&gt;Difference&lt;/strong&gt; Rubber Stamp Stock Photo | CartoonDealer.com #849632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8" t="3301" r="8088" b="9841"/>
          <a:stretch/>
        </p:blipFill>
        <p:spPr>
          <a:xfrm rot="20800894">
            <a:off x="263973" y="1759133"/>
            <a:ext cx="1339668" cy="992777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3227613" y="4425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dirty="0"/>
              <a:t>.</a:t>
            </a:r>
            <a:r>
              <a:rPr lang="en-US" b="1" i="1" dirty="0" err="1"/>
              <a:t>iat</a:t>
            </a:r>
            <a:r>
              <a:rPr lang="en-US" b="1" i="1" dirty="0"/>
              <a:t> expects integers → will error out if you give labels</a:t>
            </a:r>
            <a:r>
              <a:rPr lang="en-US" b="1" i="1" dirty="0" smtClean="0"/>
              <a:t>.</a:t>
            </a:r>
          </a:p>
          <a:p>
            <a:pPr marL="742950" lvl="1" indent="-285750" algn="l" rtl="0">
              <a:buFont typeface="Wingdings" panose="05000000000000000000" pitchFamily="2" charset="2"/>
              <a:buChar char="§"/>
            </a:pPr>
            <a:r>
              <a:rPr lang="en-US" b="1" i="1" dirty="0" smtClean="0"/>
              <a:t>For </a:t>
            </a:r>
            <a:r>
              <a:rPr lang="en-US" b="1" i="1" dirty="0"/>
              <a:t>labels, use .at[].</a:t>
            </a:r>
          </a:p>
        </p:txBody>
      </p:sp>
      <p:pic>
        <p:nvPicPr>
          <p:cNvPr id="6" name="صورة 5" descr="&lt;strong&gt;Warning&lt;/strong&gt; Vector Sign, &lt;strong&gt;Warning&lt;/strong&gt;, Sign, Notice PNG and Vector with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874" y="3660322"/>
            <a:ext cx="1173480" cy="108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9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70560" y="670560"/>
            <a:ext cx="11190513" cy="5521233"/>
          </a:xfrm>
        </p:spPr>
        <p:txBody>
          <a:bodyPr numCol="1"/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مربع نص 4"/>
          <p:cNvSpPr txBox="1"/>
          <p:nvPr/>
        </p:nvSpPr>
        <p:spPr>
          <a:xfrm>
            <a:off x="5793450" y="1751415"/>
            <a:ext cx="5721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Get value </a:t>
            </a:r>
            <a:r>
              <a:rPr lang="en-US" sz="2400" dirty="0"/>
              <a:t>at specified row/column pair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6256105" y="3779039"/>
            <a:ext cx="529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400" b="1" dirty="0"/>
              <a:t>Set value </a:t>
            </a:r>
            <a:r>
              <a:rPr lang="en-US" sz="2400" dirty="0"/>
              <a:t>at specified row/column pair</a:t>
            </a:r>
          </a:p>
        </p:txBody>
      </p:sp>
      <p:sp>
        <p:nvSpPr>
          <p:cNvPr id="2" name="مستطيل 1"/>
          <p:cNvSpPr/>
          <p:nvPr/>
        </p:nvSpPr>
        <p:spPr>
          <a:xfrm>
            <a:off x="733967" y="1170592"/>
            <a:ext cx="5388157" cy="203132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sx="1000" sy="1000" algn="ctr" rotWithShape="0">
              <a:srgbClr val="000000"/>
            </a:outerShdw>
          </a:effectLst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&gt;&gt;&gt;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([[0, 2, 3], [0, 4, 1], [10, 20, 30]],</a:t>
            </a:r>
          </a:p>
          <a:p>
            <a:pPr algn="l" rtl="0"/>
            <a:r>
              <a:rPr lang="en-US" dirty="0"/>
              <a:t>...                   columns=['A', 'B', 'C'])</a:t>
            </a:r>
          </a:p>
          <a:p>
            <a:pPr algn="l" rtl="0"/>
            <a:r>
              <a:rPr lang="en-US" dirty="0"/>
              <a:t>&gt;&gt;&gt; </a:t>
            </a:r>
            <a:r>
              <a:rPr lang="en-US" dirty="0" err="1"/>
              <a:t>df</a:t>
            </a:r>
            <a:endParaRPr lang="en-US" dirty="0"/>
          </a:p>
          <a:p>
            <a:pPr algn="l" rtl="0"/>
            <a:r>
              <a:rPr lang="en-US" dirty="0"/>
              <a:t>    A   B   C</a:t>
            </a:r>
          </a:p>
          <a:p>
            <a:pPr algn="l" rtl="0"/>
            <a:r>
              <a:rPr lang="en-US" dirty="0"/>
              <a:t>0   0   2   3</a:t>
            </a:r>
          </a:p>
          <a:p>
            <a:pPr algn="l" rtl="0"/>
            <a:r>
              <a:rPr lang="en-US" dirty="0"/>
              <a:t>1   0   4   1</a:t>
            </a:r>
          </a:p>
          <a:p>
            <a:pPr algn="l" rtl="0"/>
            <a:r>
              <a:rPr lang="en-US" dirty="0"/>
              <a:t>2  10  20  30</a:t>
            </a:r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57" y="2778055"/>
            <a:ext cx="2200275" cy="847725"/>
          </a:xfrm>
          <a:prstGeom prst="rect">
            <a:avLst/>
          </a:prstGeom>
        </p:spPr>
      </p:pic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33" y="4393963"/>
            <a:ext cx="2600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 pandas </a:t>
            </a:r>
            <a:r>
              <a:rPr lang="en-US" b="1" dirty="0" err="1"/>
              <a:t>loc</a:t>
            </a:r>
            <a:r>
              <a:rPr lang="en-US" dirty="0"/>
              <a:t> vs </a:t>
            </a:r>
            <a:r>
              <a:rPr lang="en-US" b="1" dirty="0" err="1"/>
              <a:t>iloc</a:t>
            </a:r>
            <a:r>
              <a:rPr lang="en-US" dirty="0"/>
              <a:t> vs </a:t>
            </a:r>
            <a:r>
              <a:rPr lang="en-US" b="1" dirty="0"/>
              <a:t>at</a:t>
            </a:r>
            <a:r>
              <a:rPr lang="en-US" dirty="0"/>
              <a:t> vs </a:t>
            </a:r>
            <a:r>
              <a:rPr lang="en-US" b="1" dirty="0" err="1"/>
              <a:t>iat</a:t>
            </a:r>
            <a:r>
              <a:rPr lang="en-US" dirty="0"/>
              <a:t> Cheat Sheet</a:t>
            </a:r>
          </a:p>
        </p:txBody>
      </p:sp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114460"/>
              </p:ext>
            </p:extLst>
          </p:nvPr>
        </p:nvGraphicFramePr>
        <p:xfrm>
          <a:off x="935209" y="1690688"/>
          <a:ext cx="9915670" cy="4460488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983134">
                  <a:extLst>
                    <a:ext uri="{9D8B030D-6E8A-4147-A177-3AD203B41FA5}">
                      <a16:colId xmlns:a16="http://schemas.microsoft.com/office/drawing/2014/main" val="1224598748"/>
                    </a:ext>
                  </a:extLst>
                </a:gridCol>
                <a:gridCol w="1983134">
                  <a:extLst>
                    <a:ext uri="{9D8B030D-6E8A-4147-A177-3AD203B41FA5}">
                      <a16:colId xmlns:a16="http://schemas.microsoft.com/office/drawing/2014/main" val="4111707841"/>
                    </a:ext>
                  </a:extLst>
                </a:gridCol>
                <a:gridCol w="1983134">
                  <a:extLst>
                    <a:ext uri="{9D8B030D-6E8A-4147-A177-3AD203B41FA5}">
                      <a16:colId xmlns:a16="http://schemas.microsoft.com/office/drawing/2014/main" val="1160371995"/>
                    </a:ext>
                  </a:extLst>
                </a:gridCol>
                <a:gridCol w="1983134">
                  <a:extLst>
                    <a:ext uri="{9D8B030D-6E8A-4147-A177-3AD203B41FA5}">
                      <a16:colId xmlns:a16="http://schemas.microsoft.com/office/drawing/2014/main" val="1574937256"/>
                    </a:ext>
                  </a:extLst>
                </a:gridCol>
                <a:gridCol w="1983134">
                  <a:extLst>
                    <a:ext uri="{9D8B030D-6E8A-4147-A177-3AD203B41FA5}">
                      <a16:colId xmlns:a16="http://schemas.microsoft.com/office/drawing/2014/main" val="513682355"/>
                    </a:ext>
                  </a:extLst>
                </a:gridCol>
              </a:tblGrid>
              <a:tr h="378228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Feature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.</a:t>
                      </a:r>
                      <a:r>
                        <a:rPr lang="en-US" sz="2000" b="1" cap="none" spc="0" dirty="0" err="1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loc</a:t>
                      </a:r>
                      <a:endParaRPr lang="en-US" sz="20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.</a:t>
                      </a:r>
                      <a:r>
                        <a:rPr lang="en-US" sz="2000" b="1" cap="none" spc="0" dirty="0" err="1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iloc</a:t>
                      </a:r>
                      <a:endParaRPr lang="en-US" sz="20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.at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000" b="1" cap="none" spc="0" dirty="0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.</a:t>
                      </a:r>
                      <a:r>
                        <a:rPr lang="en-US" sz="2000" b="1" cap="none" spc="0" dirty="0" err="1">
                          <a:ln w="12700">
                            <a:solidFill>
                              <a:schemeClr val="accent1"/>
                            </a:solidFill>
                            <a:prstDash val="solid"/>
                          </a:ln>
                          <a:pattFill prst="pct50">
                            <a:fgClr>
                              <a:schemeClr val="accent1"/>
                            </a:fgClr>
                            <a:bgClr>
                              <a:schemeClr val="accent1">
                                <a:lumMod val="20000"/>
                                <a:lumOff val="80000"/>
                              </a:schemeClr>
                            </a:bgClr>
                          </a:pattFill>
                          <a:effectLst>
                            <a:outerShdw dist="38100" dir="2640000" algn="bl" rotWithShape="0">
                              <a:schemeClr val="accent1"/>
                            </a:outerShdw>
                          </a:effectLst>
                        </a:rPr>
                        <a:t>iat</a:t>
                      </a:r>
                      <a:endParaRPr lang="en-US" sz="2000" b="1" cap="none" spc="0" dirty="0">
                        <a:ln w="12700">
                          <a:solidFill>
                            <a:schemeClr val="accent1"/>
                          </a:solidFill>
                          <a:prstDash val="solid"/>
                        </a:ln>
                        <a:pattFill prst="pct50">
                          <a:fgClr>
                            <a:schemeClr val="accent1"/>
                          </a:fgClr>
                          <a:bgClr>
                            <a:schemeClr val="accent1">
                              <a:lumMod val="20000"/>
                              <a:lumOff val="80000"/>
                            </a:schemeClr>
                          </a:bgClr>
                        </a:pattFill>
                        <a:effectLst>
                          <a:outerShdw dist="38100" dir="2640000" algn="bl" rotWithShape="0">
                            <a:schemeClr val="accent1"/>
                          </a:outerShdw>
                        </a:effectLst>
                      </a:endParaRP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506409157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Type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Label-based selection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Position-based selection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Label-based scalar accessor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Position-based scalar accessor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925130816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Used For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Rows/Columns by names (labels)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Rows/Columns by integer positions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Get/set single scalar value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Get/set single scalar value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911785617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Flexibility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Can select multiple rows/cols, slices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Can select multiple rows/cols, slices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Only works for one cell at a time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Only works for one cell at a time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853847823"/>
                  </a:ext>
                </a:extLst>
              </a:tr>
              <a:tr h="588046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Syntax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 err="1"/>
                        <a:t>df.loc</a:t>
                      </a:r>
                      <a:r>
                        <a:rPr lang="en-US" sz="1700" dirty="0"/>
                        <a:t>[</a:t>
                      </a:r>
                      <a:r>
                        <a:rPr lang="en-US" sz="1700" dirty="0" err="1"/>
                        <a:t>row_label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column_label</a:t>
                      </a:r>
                      <a:r>
                        <a:rPr lang="en-US" sz="1700" dirty="0"/>
                        <a:t>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 err="1"/>
                        <a:t>df.iloc</a:t>
                      </a:r>
                      <a:r>
                        <a:rPr lang="en-US" sz="1700" dirty="0"/>
                        <a:t>[</a:t>
                      </a:r>
                      <a:r>
                        <a:rPr lang="en-US" sz="1700" dirty="0" err="1"/>
                        <a:t>row_pos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col_pos</a:t>
                      </a:r>
                      <a:r>
                        <a:rPr lang="en-US" sz="1700" dirty="0"/>
                        <a:t>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df.at[</a:t>
                      </a:r>
                      <a:r>
                        <a:rPr lang="en-US" sz="1700" dirty="0" err="1"/>
                        <a:t>row_label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column_label</a:t>
                      </a:r>
                      <a:r>
                        <a:rPr lang="en-US" sz="1700" dirty="0"/>
                        <a:t>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 err="1"/>
                        <a:t>df.iat</a:t>
                      </a:r>
                      <a:r>
                        <a:rPr lang="en-US" sz="1700" dirty="0"/>
                        <a:t>[</a:t>
                      </a:r>
                      <a:r>
                        <a:rPr lang="en-US" sz="1700" dirty="0" err="1"/>
                        <a:t>row_pos</a:t>
                      </a:r>
                      <a:r>
                        <a:rPr lang="en-US" sz="1700" dirty="0"/>
                        <a:t>, </a:t>
                      </a:r>
                      <a:r>
                        <a:rPr lang="en-US" sz="1700" dirty="0" err="1"/>
                        <a:t>col_pos</a:t>
                      </a:r>
                      <a:r>
                        <a:rPr lang="en-US" sz="1700" dirty="0"/>
                        <a:t>]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974448351"/>
                  </a:ext>
                </a:extLst>
              </a:tr>
              <a:tr h="840067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Performance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Slower for scalars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Slower for scalars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⚡ Fastest for label-based scalar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⚡ Fastest for position-based scalar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1252391405"/>
                  </a:ext>
                </a:extLst>
              </a:tr>
              <a:tr h="378228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Example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df.loc['a', 'Age']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df.iloc[0, 1]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df.at['a', 'Age']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df.iat[0, 1]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3536585410"/>
                  </a:ext>
                </a:extLst>
              </a:tr>
              <a:tr h="378228">
                <a:tc>
                  <a:txBody>
                    <a:bodyPr/>
                    <a:lstStyle/>
                    <a:p>
                      <a:pPr algn="l" rtl="0"/>
                      <a:r>
                        <a:rPr lang="en-US" sz="2000" dirty="0">
                          <a:ln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a:ln>
                        </a:rPr>
                        <a:t>Slicing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✅ Yes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✅ Yes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/>
                        <a:t>❌ No</a:t>
                      </a:r>
                    </a:p>
                  </a:txBody>
                  <a:tcPr marL="87027" marR="87027" marT="43513" marB="43513"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700" dirty="0"/>
                        <a:t>❌ No</a:t>
                      </a:r>
                    </a:p>
                  </a:txBody>
                  <a:tcPr marL="87027" marR="87027" marT="43513" marB="43513" anchor="ctr"/>
                </a:tc>
                <a:extLst>
                  <a:ext uri="{0D108BD9-81ED-4DB2-BD59-A6C34878D82A}">
                    <a16:rowId xmlns:a16="http://schemas.microsoft.com/office/drawing/2014/main" val="562222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0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When to use what</a:t>
            </a:r>
            <a:r>
              <a:rPr lang="en-US" dirty="0" smtClean="0"/>
              <a:t>?</a:t>
            </a:r>
          </a:p>
          <a:p>
            <a:pPr lvl="1" algn="l" rtl="0"/>
            <a:endParaRPr lang="en-US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084799"/>
              </p:ext>
            </p:extLst>
          </p:nvPr>
        </p:nvGraphicFramePr>
        <p:xfrm>
          <a:off x="1134291" y="2865119"/>
          <a:ext cx="8741230" cy="211358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4370615">
                  <a:extLst>
                    <a:ext uri="{9D8B030D-6E8A-4147-A177-3AD203B41FA5}">
                      <a16:colId xmlns:a16="http://schemas.microsoft.com/office/drawing/2014/main" val="91214693"/>
                    </a:ext>
                  </a:extLst>
                </a:gridCol>
                <a:gridCol w="4370615">
                  <a:extLst>
                    <a:ext uri="{9D8B030D-6E8A-4147-A177-3AD203B41FA5}">
                      <a16:colId xmlns:a16="http://schemas.microsoft.com/office/drawing/2014/main" val="3728402084"/>
                    </a:ext>
                  </a:extLst>
                </a:gridCol>
              </a:tblGrid>
              <a:tr h="650542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i="0" dirty="0"/>
                        <a:t>Situation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i="0" dirty="0"/>
                        <a:t>Use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251567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Select rows/cols by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loc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463030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Select rows/cols by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iloc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129853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Get/Set a single value by label (fast)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.at[]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527204"/>
                  </a:ext>
                </a:extLst>
              </a:tr>
              <a:tr h="329325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Get/Set a single value by position (fast)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.</a:t>
                      </a:r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iat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020497"/>
                  </a:ext>
                </a:extLst>
              </a:tr>
            </a:tbl>
          </a:graphicData>
        </a:graphic>
      </p:graphicFrame>
      <p:pic>
        <p:nvPicPr>
          <p:cNvPr id="5" name="صورة 4" descr="&lt;strong&gt;When&lt;/strong&gt; Royalty Free Vector Image - VectorStock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 b="14652"/>
          <a:stretch/>
        </p:blipFill>
        <p:spPr>
          <a:xfrm>
            <a:off x="3905068" y="1340882"/>
            <a:ext cx="1467041" cy="113211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4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pandas .query() — The Cool Way to Filter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DataFrame</a:t>
            </a:r>
            <a:r>
              <a:rPr lang="en-US" dirty="0"/>
              <a:t> </a:t>
            </a:r>
            <a:r>
              <a:rPr lang="en-US" dirty="0" smtClean="0"/>
              <a:t>objects Have a query() method that allows selection using an expression</a:t>
            </a:r>
            <a:r>
              <a:rPr lang="en-US" dirty="0"/>
              <a:t>. </a:t>
            </a:r>
            <a:endParaRPr lang="en-US" dirty="0" smtClean="0"/>
          </a:p>
          <a:p>
            <a:pPr algn="l" rtl="0"/>
            <a:r>
              <a:rPr lang="en-US" dirty="0" smtClean="0"/>
              <a:t>Feels </a:t>
            </a:r>
            <a:r>
              <a:rPr lang="en-US" dirty="0"/>
              <a:t>like writing SQL WHERE clauses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Cleaner </a:t>
            </a:r>
            <a:r>
              <a:rPr lang="en-US" dirty="0"/>
              <a:t>than complex </a:t>
            </a:r>
            <a:r>
              <a:rPr lang="en-US" dirty="0" err="1"/>
              <a:t>boolean</a:t>
            </a:r>
            <a:r>
              <a:rPr lang="en-US" dirty="0"/>
              <a:t> indexing</a:t>
            </a:r>
            <a:r>
              <a:rPr lang="en-US" dirty="0" smtClean="0"/>
              <a:t>.</a:t>
            </a:r>
          </a:p>
          <a:p>
            <a:pPr marL="457200" lvl="1" indent="0" algn="l" rtl="0">
              <a:buNone/>
            </a:pPr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('condition')</a:t>
            </a:r>
            <a:endParaRPr lang="en-US" dirty="0" smtClean="0"/>
          </a:p>
          <a:p>
            <a:pPr marL="0" indent="0" algn="l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653" y="1402080"/>
            <a:ext cx="4193446" cy="458197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859" y="2401163"/>
            <a:ext cx="3008541" cy="2415232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715008" y="1524000"/>
            <a:ext cx="34476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dirty="0" smtClean="0"/>
              <a:t>Series cab be created from: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Lists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Lists with custom index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 smtClean="0"/>
              <a:t>Dictionry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 smtClean="0"/>
              <a:t>Numpy</a:t>
            </a:r>
            <a:r>
              <a:rPr lang="en-US" dirty="0" smtClean="0"/>
              <a:t> array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12074" y="902516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You can get the value of the frame where column b has values between the values of columns a and c. For example</a:t>
            </a:r>
          </a:p>
          <a:p>
            <a:pPr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21" y="1936024"/>
            <a:ext cx="5884979" cy="331783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232" y="2778034"/>
            <a:ext cx="4431059" cy="33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1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989602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Example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69" y="1706064"/>
            <a:ext cx="4591050" cy="2609850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69" y="4452304"/>
            <a:ext cx="3648075" cy="1647825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6596524" y="1158344"/>
            <a:ext cx="3443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('Department == "IT"')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6997679" y="1612253"/>
            <a:ext cx="322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Name  Age Department  Salary</a:t>
            </a:r>
          </a:p>
          <a:p>
            <a:pPr algn="l"/>
            <a:r>
              <a:rPr lang="en-US" dirty="0"/>
              <a:t>1    Bob   30         IT   60000</a:t>
            </a:r>
          </a:p>
          <a:p>
            <a:pPr algn="l"/>
            <a:r>
              <a:rPr lang="en-US" dirty="0"/>
              <a:t>3  David   35         IT   70000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6482870" y="2795939"/>
            <a:ext cx="471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('Department == "IT" and Age &gt; 30')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6870490" y="3334013"/>
            <a:ext cx="362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  Name  Age  </a:t>
            </a:r>
            <a:r>
              <a:rPr lang="en-US" dirty="0"/>
              <a:t>Department  Salary</a:t>
            </a:r>
          </a:p>
          <a:p>
            <a:pPr algn="l" rtl="0"/>
            <a:r>
              <a:rPr lang="en-US" dirty="0"/>
              <a:t>3  David   35         IT   </a:t>
            </a:r>
            <a:r>
              <a:rPr lang="en-US" dirty="0" smtClean="0"/>
              <a:t>          70000</a:t>
            </a:r>
            <a:endParaRPr lang="en-US" dirty="0"/>
          </a:p>
        </p:txBody>
      </p:sp>
      <p:sp>
        <p:nvSpPr>
          <p:cNvPr id="11" name="مستطيل 10"/>
          <p:cNvSpPr/>
          <p:nvPr/>
        </p:nvSpPr>
        <p:spPr>
          <a:xfrm>
            <a:off x="6471038" y="4149086"/>
            <a:ext cx="5069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</a:t>
            </a:r>
            <a:r>
              <a:rPr lang="en-US" dirty="0" err="1" smtClean="0"/>
              <a:t>df.query</a:t>
            </a:r>
            <a:r>
              <a:rPr lang="en-US" dirty="0"/>
              <a:t>('Department == "IT" or Salary &gt; 60000')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6819734" y="4586352"/>
            <a:ext cx="3912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 smtClean="0"/>
              <a:t>     </a:t>
            </a:r>
            <a:r>
              <a:rPr lang="en-US" dirty="0"/>
              <a:t>Name  Age Department  </a:t>
            </a:r>
            <a:r>
              <a:rPr lang="en-US" dirty="0" smtClean="0"/>
              <a:t>   Salary</a:t>
            </a:r>
            <a:endParaRPr lang="en-US" dirty="0"/>
          </a:p>
          <a:p>
            <a:pPr algn="l" rtl="0"/>
            <a:r>
              <a:rPr lang="en-US" dirty="0"/>
              <a:t>1    Bob   </a:t>
            </a:r>
            <a:r>
              <a:rPr lang="en-US" dirty="0" smtClean="0"/>
              <a:t>  30          </a:t>
            </a:r>
            <a:r>
              <a:rPr lang="en-US" dirty="0"/>
              <a:t>IT   </a:t>
            </a:r>
            <a:r>
              <a:rPr lang="en-US" dirty="0" smtClean="0"/>
              <a:t>             60000</a:t>
            </a:r>
            <a:endParaRPr lang="en-US" dirty="0"/>
          </a:p>
          <a:p>
            <a:pPr algn="l" rtl="0"/>
            <a:r>
              <a:rPr lang="en-US" dirty="0"/>
              <a:t>3  David  </a:t>
            </a:r>
            <a:r>
              <a:rPr lang="en-US" dirty="0" smtClean="0"/>
              <a:t>  </a:t>
            </a:r>
            <a:r>
              <a:rPr lang="en-US" dirty="0"/>
              <a:t>35       </a:t>
            </a:r>
            <a:r>
              <a:rPr lang="en-US" dirty="0" smtClean="0"/>
              <a:t>   </a:t>
            </a:r>
            <a:r>
              <a:rPr lang="en-US" dirty="0"/>
              <a:t>IT   </a:t>
            </a:r>
            <a:r>
              <a:rPr lang="en-US" dirty="0" smtClean="0"/>
              <a:t>             70000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5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989602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Extra Example</a:t>
            </a:r>
          </a:p>
          <a:p>
            <a:pPr marL="0" indent="0" algn="l" rtl="0">
              <a:buNone/>
            </a:pP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6596524" y="1158344"/>
            <a:ext cx="465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('Department in ["HR", "Finance"]')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6997679" y="1612253"/>
            <a:ext cx="3644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 Name Department  Salary</a:t>
            </a:r>
          </a:p>
          <a:p>
            <a:pPr algn="l"/>
            <a:r>
              <a:rPr lang="en-US" dirty="0"/>
              <a:t>0    Alice         HR   </a:t>
            </a:r>
            <a:r>
              <a:rPr lang="en-US" dirty="0" smtClean="0"/>
              <a:t>      50000</a:t>
            </a:r>
            <a:endParaRPr lang="en-US" dirty="0"/>
          </a:p>
          <a:p>
            <a:pPr algn="l"/>
            <a:r>
              <a:rPr lang="en-US" dirty="0"/>
              <a:t>2  Charlie    Finance   </a:t>
            </a:r>
            <a:r>
              <a:rPr lang="en-US" dirty="0" smtClean="0"/>
              <a:t> 55000</a:t>
            </a:r>
            <a:endParaRPr lang="en-US" dirty="0"/>
          </a:p>
          <a:p>
            <a:pPr algn="l"/>
            <a:r>
              <a:rPr lang="en-US" dirty="0"/>
              <a:t>4      Eva         HR  </a:t>
            </a:r>
            <a:r>
              <a:rPr lang="en-US" dirty="0" smtClean="0"/>
              <a:t>         </a:t>
            </a:r>
            <a:r>
              <a:rPr lang="en-US" dirty="0"/>
              <a:t>52000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6482870" y="2906467"/>
            <a:ext cx="4001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('Department not in ["HR"]')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6870490" y="3334013"/>
            <a:ext cx="3629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   Name </a:t>
            </a:r>
            <a:r>
              <a:rPr lang="en-US" dirty="0" smtClean="0"/>
              <a:t>  Department  </a:t>
            </a:r>
            <a:r>
              <a:rPr lang="en-US" dirty="0"/>
              <a:t>Salary</a:t>
            </a:r>
          </a:p>
          <a:p>
            <a:pPr algn="l" rtl="0"/>
            <a:r>
              <a:rPr lang="en-US" dirty="0"/>
              <a:t>1      Bob         IT  </a:t>
            </a:r>
            <a:r>
              <a:rPr lang="en-US" dirty="0" smtClean="0"/>
              <a:t>          60000</a:t>
            </a:r>
            <a:endParaRPr lang="en-US" dirty="0"/>
          </a:p>
          <a:p>
            <a:pPr algn="l" rtl="0"/>
            <a:r>
              <a:rPr lang="en-US" dirty="0"/>
              <a:t>2  Charlie    Finance   </a:t>
            </a:r>
            <a:r>
              <a:rPr lang="en-US" dirty="0" smtClean="0"/>
              <a:t>  55000</a:t>
            </a:r>
            <a:endParaRPr lang="en-US" dirty="0"/>
          </a:p>
          <a:p>
            <a:pPr algn="l" rtl="0"/>
            <a:r>
              <a:rPr lang="en-US" dirty="0"/>
              <a:t>3    David         IT   </a:t>
            </a:r>
            <a:r>
              <a:rPr lang="en-US" dirty="0" smtClean="0"/>
              <a:t>       70000</a:t>
            </a:r>
            <a:endParaRPr lang="en-US" dirty="0"/>
          </a:p>
        </p:txBody>
      </p:sp>
      <p:sp>
        <p:nvSpPr>
          <p:cNvPr id="11" name="مستطيل 10"/>
          <p:cNvSpPr/>
          <p:nvPr/>
        </p:nvSpPr>
        <p:spPr>
          <a:xfrm>
            <a:off x="6482870" y="4625617"/>
            <a:ext cx="3726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</a:t>
            </a:r>
            <a:r>
              <a:rPr lang="en-US" dirty="0" err="1"/>
              <a:t>Name.str.contains</a:t>
            </a:r>
            <a:r>
              <a:rPr lang="en-US" dirty="0"/>
              <a:t>("a</a:t>
            </a:r>
            <a:r>
              <a:rPr lang="en-US" dirty="0" smtClean="0"/>
              <a:t>")')</a:t>
            </a:r>
            <a:endParaRPr lang="en-US" dirty="0"/>
          </a:p>
        </p:txBody>
      </p:sp>
      <p:sp>
        <p:nvSpPr>
          <p:cNvPr id="12" name="مستطيل 11"/>
          <p:cNvSpPr/>
          <p:nvPr/>
        </p:nvSpPr>
        <p:spPr>
          <a:xfrm>
            <a:off x="6729085" y="5055773"/>
            <a:ext cx="39127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     Name    Department   Salary</a:t>
            </a:r>
            <a:endParaRPr lang="en-US" dirty="0"/>
          </a:p>
          <a:p>
            <a:pPr algn="l" rtl="0"/>
            <a:r>
              <a:rPr lang="en-US" dirty="0"/>
              <a:t>0    Alice         HR   </a:t>
            </a:r>
            <a:r>
              <a:rPr lang="en-US" dirty="0" smtClean="0"/>
              <a:t>              50000</a:t>
            </a:r>
            <a:endParaRPr lang="en-US" dirty="0"/>
          </a:p>
          <a:p>
            <a:pPr algn="l" rtl="0"/>
            <a:r>
              <a:rPr lang="en-US" dirty="0"/>
              <a:t>3    David         IT   </a:t>
            </a:r>
            <a:r>
              <a:rPr lang="en-US" dirty="0" smtClean="0"/>
              <a:t>              70000</a:t>
            </a:r>
            <a:endParaRPr lang="en-US" dirty="0"/>
          </a:p>
          <a:p>
            <a:pPr algn="l" rtl="0"/>
            <a:r>
              <a:rPr lang="en-US" dirty="0"/>
              <a:t>4      Eva         HR   </a:t>
            </a:r>
            <a:r>
              <a:rPr lang="en-US" dirty="0" smtClean="0"/>
              <a:t>               52000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04" y="1577336"/>
            <a:ext cx="5372100" cy="257175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0" y="4036289"/>
            <a:ext cx="3276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989602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Extra Example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6596524" y="1158344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</a:t>
            </a:r>
            <a:r>
              <a:rPr lang="en-US" dirty="0" err="1"/>
              <a:t>Name.str.startswith</a:t>
            </a:r>
            <a:r>
              <a:rPr lang="en-US" dirty="0"/>
              <a:t>("A</a:t>
            </a:r>
            <a:r>
              <a:rPr lang="en-US" dirty="0" smtClean="0"/>
              <a:t>")')</a:t>
            </a:r>
            <a:endParaRPr lang="en-US" dirty="0"/>
          </a:p>
        </p:txBody>
      </p:sp>
      <p:sp>
        <p:nvSpPr>
          <p:cNvPr id="7" name="مستطيل 6"/>
          <p:cNvSpPr/>
          <p:nvPr/>
        </p:nvSpPr>
        <p:spPr>
          <a:xfrm>
            <a:off x="6997679" y="1612253"/>
            <a:ext cx="3644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Name </a:t>
            </a:r>
            <a:r>
              <a:rPr lang="en-US" dirty="0"/>
              <a:t>Department  Salary</a:t>
            </a:r>
          </a:p>
          <a:p>
            <a:pPr algn="l"/>
            <a:r>
              <a:rPr lang="en-US" dirty="0"/>
              <a:t>0    Alice         HR   </a:t>
            </a:r>
            <a:r>
              <a:rPr lang="en-US" dirty="0" smtClean="0"/>
              <a:t>    50000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6482870" y="2906467"/>
            <a:ext cx="3804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</a:t>
            </a:r>
            <a:r>
              <a:rPr lang="en-US" dirty="0" err="1"/>
              <a:t>Name.str.endswith</a:t>
            </a:r>
            <a:r>
              <a:rPr lang="en-US" dirty="0"/>
              <a:t>("a</a:t>
            </a:r>
            <a:r>
              <a:rPr lang="en-US" dirty="0" smtClean="0"/>
              <a:t>")')</a:t>
            </a:r>
            <a:endParaRPr lang="en-US" dirty="0"/>
          </a:p>
        </p:txBody>
      </p:sp>
      <p:sp>
        <p:nvSpPr>
          <p:cNvPr id="10" name="مستطيل 9"/>
          <p:cNvSpPr/>
          <p:nvPr/>
        </p:nvSpPr>
        <p:spPr>
          <a:xfrm>
            <a:off x="6870490" y="3334013"/>
            <a:ext cx="362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    Name </a:t>
            </a:r>
            <a:r>
              <a:rPr lang="en-US" dirty="0"/>
              <a:t>Department  Salary</a:t>
            </a:r>
          </a:p>
          <a:p>
            <a:pPr algn="l" rtl="0"/>
            <a:r>
              <a:rPr lang="en-US" dirty="0"/>
              <a:t>4      Eva         HR   </a:t>
            </a:r>
            <a:r>
              <a:rPr lang="en-US" dirty="0" smtClean="0"/>
              <a:t>         52000</a:t>
            </a:r>
            <a:endParaRPr lang="en-US" dirty="0"/>
          </a:p>
        </p:txBody>
      </p:sp>
      <p:sp>
        <p:nvSpPr>
          <p:cNvPr id="11" name="مستطيل 10"/>
          <p:cNvSpPr/>
          <p:nvPr/>
        </p:nvSpPr>
        <p:spPr>
          <a:xfrm>
            <a:off x="6482870" y="4625617"/>
            <a:ext cx="3278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</a:t>
            </a:r>
            <a:r>
              <a:rPr lang="en-US" dirty="0" err="1"/>
              <a:t>Name.str.len</a:t>
            </a:r>
            <a:r>
              <a:rPr lang="en-US" dirty="0"/>
              <a:t>() &gt; </a:t>
            </a:r>
            <a:r>
              <a:rPr lang="en-US" dirty="0" smtClean="0"/>
              <a:t>4‘)</a:t>
            </a:r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2" name="مستطيل 11"/>
          <p:cNvSpPr/>
          <p:nvPr/>
        </p:nvSpPr>
        <p:spPr>
          <a:xfrm>
            <a:off x="6729085" y="5055773"/>
            <a:ext cx="3912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    Name  Department  </a:t>
            </a:r>
            <a:r>
              <a:rPr lang="en-US" dirty="0"/>
              <a:t>Salary</a:t>
            </a:r>
          </a:p>
          <a:p>
            <a:pPr algn="l" rtl="0"/>
            <a:r>
              <a:rPr lang="en-US" dirty="0"/>
              <a:t>2  </a:t>
            </a:r>
            <a:r>
              <a:rPr lang="en-US" dirty="0" smtClean="0"/>
              <a:t> Charlie    </a:t>
            </a:r>
            <a:r>
              <a:rPr lang="en-US" dirty="0"/>
              <a:t>Finance   </a:t>
            </a:r>
            <a:r>
              <a:rPr lang="en-US" dirty="0" smtClean="0"/>
              <a:t>  55000</a:t>
            </a:r>
            <a:endParaRPr lang="en-US" dirty="0"/>
          </a:p>
          <a:p>
            <a:pPr algn="l" rtl="0"/>
            <a:r>
              <a:rPr lang="en-US" dirty="0"/>
              <a:t>3    David         IT   </a:t>
            </a:r>
            <a:r>
              <a:rPr lang="en-US" dirty="0" smtClean="0"/>
              <a:t>         70000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04" y="1577336"/>
            <a:ext cx="5372100" cy="257175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0" y="4036289"/>
            <a:ext cx="3276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3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81446" y="989602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Extra Example</a:t>
            </a:r>
          </a:p>
          <a:p>
            <a:pPr marL="0" indent="0" algn="l" rtl="0"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sp>
        <p:nvSpPr>
          <p:cNvPr id="6" name="مستطيل 5"/>
          <p:cNvSpPr/>
          <p:nvPr/>
        </p:nvSpPr>
        <p:spPr>
          <a:xfrm>
            <a:off x="6729085" y="907708"/>
            <a:ext cx="5116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depts</a:t>
            </a:r>
            <a:r>
              <a:rPr lang="en-US" dirty="0"/>
              <a:t> = ['IT', 'Finance</a:t>
            </a:r>
            <a:r>
              <a:rPr lang="en-US" dirty="0" smtClean="0"/>
              <a:t>'] </a:t>
            </a:r>
          </a:p>
          <a:p>
            <a:pPr algn="l"/>
            <a:r>
              <a:rPr lang="en-US" dirty="0" err="1" smtClean="0"/>
              <a:t>df.query</a:t>
            </a:r>
            <a:r>
              <a:rPr lang="en-US" dirty="0"/>
              <a:t>('Department in @</a:t>
            </a:r>
            <a:r>
              <a:rPr lang="en-US" dirty="0" err="1"/>
              <a:t>depts</a:t>
            </a:r>
            <a:r>
              <a:rPr lang="en-US" dirty="0"/>
              <a:t>')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6870490" y="1612253"/>
            <a:ext cx="36441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Name Department  Salary</a:t>
            </a:r>
          </a:p>
          <a:p>
            <a:pPr algn="l"/>
            <a:r>
              <a:rPr lang="en-US" dirty="0"/>
              <a:t>1      Bob         IT   </a:t>
            </a:r>
            <a:r>
              <a:rPr lang="en-US" dirty="0" smtClean="0"/>
              <a:t>     60000</a:t>
            </a:r>
            <a:endParaRPr lang="en-US" dirty="0"/>
          </a:p>
          <a:p>
            <a:pPr algn="l"/>
            <a:r>
              <a:rPr lang="en-US" dirty="0"/>
              <a:t>2  Charlie    Finance   55000</a:t>
            </a:r>
          </a:p>
          <a:p>
            <a:pPr algn="l"/>
            <a:r>
              <a:rPr lang="en-US" dirty="0"/>
              <a:t>3    David         IT   </a:t>
            </a:r>
            <a:r>
              <a:rPr lang="en-US" dirty="0" smtClean="0"/>
              <a:t>     70000</a:t>
            </a:r>
            <a:endParaRPr lang="en-US" dirty="0"/>
          </a:p>
        </p:txBody>
      </p:sp>
      <p:sp>
        <p:nvSpPr>
          <p:cNvPr id="8" name="مستطيل 7"/>
          <p:cNvSpPr/>
          <p:nvPr/>
        </p:nvSpPr>
        <p:spPr>
          <a:xfrm>
            <a:off x="6482870" y="3058072"/>
            <a:ext cx="3804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df.query</a:t>
            </a:r>
            <a:r>
              <a:rPr lang="en-US" dirty="0"/>
              <a:t>('</a:t>
            </a:r>
            <a:r>
              <a:rPr lang="en-US" dirty="0" err="1"/>
              <a:t>Name.str.endswith</a:t>
            </a:r>
            <a:r>
              <a:rPr lang="en-US" dirty="0"/>
              <a:t>("a</a:t>
            </a:r>
            <a:r>
              <a:rPr lang="en-US" dirty="0" smtClean="0"/>
              <a:t>")')</a:t>
            </a:r>
            <a:endParaRPr lang="en-US" dirty="0"/>
          </a:p>
        </p:txBody>
      </p:sp>
      <p:sp>
        <p:nvSpPr>
          <p:cNvPr id="10" name="مستطيل 9"/>
          <p:cNvSpPr/>
          <p:nvPr/>
        </p:nvSpPr>
        <p:spPr>
          <a:xfrm>
            <a:off x="6842284" y="3483131"/>
            <a:ext cx="3629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 </a:t>
            </a:r>
            <a:r>
              <a:rPr lang="en-US" dirty="0" smtClean="0"/>
              <a:t>    Name </a:t>
            </a:r>
            <a:r>
              <a:rPr lang="en-US" dirty="0"/>
              <a:t>Department  Salary</a:t>
            </a:r>
          </a:p>
          <a:p>
            <a:pPr algn="l" rtl="0"/>
            <a:r>
              <a:rPr lang="en-US" dirty="0"/>
              <a:t>4      Eva         HR   </a:t>
            </a:r>
            <a:r>
              <a:rPr lang="en-US" dirty="0" smtClean="0"/>
              <a:t>         52000</a:t>
            </a:r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04" y="1577336"/>
            <a:ext cx="5372100" cy="257175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0" y="4036289"/>
            <a:ext cx="3276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3200" dirty="0" err="1"/>
              <a:t>DataFrame.truncate</a:t>
            </a:r>
            <a:r>
              <a:rPr lang="en-US" sz="3200" dirty="0"/>
              <a:t>()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390197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Used to trim rows (or columns) between two index labels</a:t>
            </a:r>
            <a:r>
              <a:rPr lang="en-US" sz="2000" dirty="0" smtClean="0"/>
              <a:t>.</a:t>
            </a:r>
          </a:p>
          <a:p>
            <a:pPr algn="l" rtl="0"/>
            <a:r>
              <a:rPr lang="en-US" sz="2000" dirty="0" smtClean="0"/>
              <a:t>Keeps </a:t>
            </a:r>
            <a:r>
              <a:rPr lang="en-US" sz="2000" dirty="0"/>
              <a:t>data between before and after</a:t>
            </a:r>
            <a:r>
              <a:rPr lang="en-US" sz="2000" dirty="0" smtClean="0"/>
              <a:t>.</a:t>
            </a:r>
          </a:p>
          <a:p>
            <a:pPr algn="l" rtl="0"/>
            <a:r>
              <a:rPr lang="en-US" sz="2000" dirty="0" smtClean="0"/>
              <a:t>Can </a:t>
            </a:r>
            <a:r>
              <a:rPr lang="en-US" sz="2000" dirty="0"/>
              <a:t>work on rows (default) or columns (axis=1).</a:t>
            </a:r>
          </a:p>
        </p:txBody>
      </p:sp>
      <p:sp>
        <p:nvSpPr>
          <p:cNvPr id="4" name="مستطيل 3"/>
          <p:cNvSpPr/>
          <p:nvPr/>
        </p:nvSpPr>
        <p:spPr>
          <a:xfrm>
            <a:off x="1799183" y="2611256"/>
            <a:ext cx="42968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600" dirty="0" smtClean="0"/>
              <a:t>&gt;&gt;&gt;</a:t>
            </a:r>
            <a:r>
              <a:rPr lang="en-US" sz="1600" dirty="0" err="1" smtClean="0"/>
              <a:t>df.truncate</a:t>
            </a:r>
            <a:r>
              <a:rPr lang="en-US" sz="1600" dirty="0" smtClean="0"/>
              <a:t>(before=None</a:t>
            </a:r>
            <a:r>
              <a:rPr lang="en-US" sz="1600" dirty="0"/>
              <a:t>, after=None, axis=0)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2002971" y="3014322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before:</a:t>
            </a:r>
            <a:r>
              <a:rPr lang="en-US" sz="1400" dirty="0"/>
              <a:t> start index label (inclusive by default</a:t>
            </a:r>
            <a:r>
              <a:rPr lang="en-US" sz="1400" dirty="0" smtClean="0"/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400" dirty="0"/>
              <a:t> end index label (inclusive by default</a:t>
            </a:r>
            <a:r>
              <a:rPr lang="en-US" sz="1400" dirty="0" smtClean="0"/>
              <a:t>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axis=</a:t>
            </a:r>
            <a:r>
              <a:rPr lang="en-US" sz="1400" dirty="0" smtClean="0"/>
              <a:t>0</a:t>
            </a:r>
            <a:r>
              <a:rPr lang="en-US" sz="1400" dirty="0"/>
              <a:t>: rows (default), use axis=1 for columns.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838200" y="4088778"/>
            <a:ext cx="179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Important Notes: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1038630" y="4522622"/>
            <a:ext cx="4652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Index </a:t>
            </a:r>
            <a:r>
              <a:rPr lang="en-US" dirty="0"/>
              <a:t>must be </a:t>
            </a:r>
            <a:r>
              <a:rPr lang="en-US" dirty="0" smtClean="0"/>
              <a:t>sorted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works </a:t>
            </a:r>
            <a:r>
              <a:rPr lang="en-US" dirty="0"/>
              <a:t>with axis=0 (rows) or axis=1 (columns)</a:t>
            </a:r>
          </a:p>
        </p:txBody>
      </p:sp>
      <p:pic>
        <p:nvPicPr>
          <p:cNvPr id="9" name="صورة 8" descr="Free &lt;strong&gt;important&lt;/strong&gt; in trendy illustration for stickers design element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09" b="33931"/>
          <a:stretch/>
        </p:blipFill>
        <p:spPr>
          <a:xfrm>
            <a:off x="620666" y="3798138"/>
            <a:ext cx="1116465" cy="4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3200" dirty="0" err="1"/>
              <a:t>DataFrame.truncate</a:t>
            </a:r>
            <a:r>
              <a:rPr lang="en-US" sz="3200" dirty="0"/>
              <a:t>()</a:t>
            </a:r>
            <a:endParaRPr lang="en-US" dirty="0"/>
          </a:p>
        </p:txBody>
      </p:sp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841" y="1442924"/>
            <a:ext cx="5372100" cy="250507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89" y="3850957"/>
            <a:ext cx="2466975" cy="1838325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7038090" y="1258258"/>
            <a:ext cx="35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&gt;&gt;&gt;</a:t>
            </a:r>
            <a:r>
              <a:rPr lang="en-US" dirty="0" err="1" smtClean="0"/>
              <a:t>df.truncate</a:t>
            </a:r>
            <a:r>
              <a:rPr lang="en-US" dirty="0" smtClean="0"/>
              <a:t>(before</a:t>
            </a:r>
            <a:r>
              <a:rPr lang="en-US" dirty="0"/>
              <a:t>='b', after='d')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7419702" y="1766390"/>
            <a:ext cx="29086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 </a:t>
            </a:r>
            <a:r>
              <a:rPr lang="en-US" dirty="0" smtClean="0"/>
              <a:t>     Name     </a:t>
            </a:r>
            <a:r>
              <a:rPr lang="en-US" dirty="0"/>
              <a:t>Age  Salary</a:t>
            </a:r>
          </a:p>
          <a:p>
            <a:pPr algn="l"/>
            <a:r>
              <a:rPr lang="en-US" dirty="0"/>
              <a:t>b      Bob   </a:t>
            </a:r>
            <a:r>
              <a:rPr lang="en-US" dirty="0" smtClean="0"/>
              <a:t>       30   </a:t>
            </a:r>
            <a:r>
              <a:rPr lang="en-US" dirty="0"/>
              <a:t>60000</a:t>
            </a:r>
          </a:p>
          <a:p>
            <a:pPr algn="l"/>
            <a:r>
              <a:rPr lang="en-US" dirty="0"/>
              <a:t>c  </a:t>
            </a:r>
            <a:r>
              <a:rPr lang="en-US" dirty="0" smtClean="0"/>
              <a:t>   Charlie      28   </a:t>
            </a:r>
            <a:r>
              <a:rPr lang="en-US" dirty="0"/>
              <a:t>55000</a:t>
            </a:r>
          </a:p>
          <a:p>
            <a:pPr algn="l"/>
            <a:r>
              <a:rPr lang="en-US" dirty="0"/>
              <a:t>d  </a:t>
            </a:r>
            <a:r>
              <a:rPr lang="en-US" dirty="0" smtClean="0"/>
              <a:t>   </a:t>
            </a:r>
            <a:r>
              <a:rPr lang="en-US" dirty="0"/>
              <a:t>David   </a:t>
            </a:r>
            <a:r>
              <a:rPr lang="en-US" dirty="0" smtClean="0"/>
              <a:t>     35   </a:t>
            </a:r>
            <a:r>
              <a:rPr lang="en-US" dirty="0"/>
              <a:t>70000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6960153" y="3165957"/>
            <a:ext cx="4922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&gt;&gt;&gt;</a:t>
            </a:r>
            <a:r>
              <a:rPr lang="en-US" dirty="0" err="1" smtClean="0"/>
              <a:t>df.truncate</a:t>
            </a:r>
            <a:r>
              <a:rPr lang="en-US" dirty="0" smtClean="0"/>
              <a:t>(before</a:t>
            </a:r>
            <a:r>
              <a:rPr lang="en-US" dirty="0"/>
              <a:t>='Age', after='Salary', axis=1)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7741919" y="3734527"/>
            <a:ext cx="19370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smtClean="0"/>
              <a:t>      </a:t>
            </a:r>
            <a:r>
              <a:rPr lang="en-US" dirty="0"/>
              <a:t>Age  Salary</a:t>
            </a:r>
          </a:p>
          <a:p>
            <a:pPr algn="l"/>
            <a:r>
              <a:rPr lang="en-US" dirty="0"/>
              <a:t>a     25   50000</a:t>
            </a:r>
          </a:p>
          <a:p>
            <a:pPr algn="l"/>
            <a:r>
              <a:rPr lang="en-US" dirty="0"/>
              <a:t>b     30   60000</a:t>
            </a:r>
          </a:p>
          <a:p>
            <a:pPr algn="l"/>
            <a:r>
              <a:rPr lang="en-US" dirty="0"/>
              <a:t>c     28   55000</a:t>
            </a:r>
          </a:p>
          <a:p>
            <a:pPr algn="l"/>
            <a:r>
              <a:rPr lang="en-US" dirty="0"/>
              <a:t>d     35   70000</a:t>
            </a:r>
          </a:p>
          <a:p>
            <a:pPr algn="l"/>
            <a:r>
              <a:rPr lang="en-US" dirty="0"/>
              <a:t>e     26   52000</a:t>
            </a:r>
          </a:p>
        </p:txBody>
      </p:sp>
    </p:spTree>
    <p:extLst>
      <p:ext uri="{BB962C8B-B14F-4D97-AF65-F5344CB8AC3E}">
        <p14:creationId xmlns:p14="http://schemas.microsoft.com/office/powerpoint/2010/main" val="307881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DataFrame.Filter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07869" y="1529533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Used to select specific rows or columns by labels, patterns, or like wildcards</a:t>
            </a:r>
            <a:r>
              <a:rPr lang="en-US" sz="2400" dirty="0" smtClean="0"/>
              <a:t>.</a:t>
            </a:r>
          </a:p>
          <a:p>
            <a:pPr algn="l" rtl="0"/>
            <a:r>
              <a:rPr lang="en-US" sz="2400" dirty="0"/>
              <a:t>Does NOT filter by condition/values (like </a:t>
            </a:r>
            <a:r>
              <a:rPr lang="en-US" sz="2400" dirty="0" err="1"/>
              <a:t>df</a:t>
            </a:r>
            <a:r>
              <a:rPr lang="en-US" sz="2400" dirty="0"/>
              <a:t>[</a:t>
            </a:r>
            <a:r>
              <a:rPr lang="en-US" sz="2400" dirty="0" err="1"/>
              <a:t>df</a:t>
            </a:r>
            <a:r>
              <a:rPr lang="en-US" sz="2400" dirty="0"/>
              <a:t>[‘Salary’]&gt;</a:t>
            </a:r>
            <a:r>
              <a:rPr lang="en-US" sz="2400" dirty="0" smtClean="0"/>
              <a:t>50000])</a:t>
            </a:r>
          </a:p>
          <a:p>
            <a:pPr algn="l" rtl="0"/>
            <a:r>
              <a:rPr lang="en-US" sz="2400" dirty="0" smtClean="0"/>
              <a:t>Think</a:t>
            </a:r>
            <a:r>
              <a:rPr lang="en-US" sz="2400" dirty="0"/>
              <a:t>: "filter by name / match </a:t>
            </a:r>
            <a:r>
              <a:rPr lang="en-US" sz="2400" dirty="0" smtClean="0"/>
              <a:t>pattern“</a:t>
            </a:r>
            <a:endParaRPr lang="en-US" sz="2400" dirty="0"/>
          </a:p>
          <a:p>
            <a:pPr lvl="1" algn="l" rtl="0"/>
            <a:r>
              <a:rPr lang="en-US" sz="2000" dirty="0" smtClean="0"/>
              <a:t>&gt;&gt;&gt;</a:t>
            </a:r>
            <a:r>
              <a:rPr lang="en-US" sz="2000" dirty="0" err="1" smtClean="0"/>
              <a:t>DataFrame.filter</a:t>
            </a:r>
            <a:r>
              <a:rPr lang="en-US" sz="2000" dirty="0" smtClean="0"/>
              <a:t>(items=None</a:t>
            </a:r>
            <a:r>
              <a:rPr lang="en-US" sz="2000" dirty="0"/>
              <a:t>, like=None, regex=None, axis=None)</a:t>
            </a:r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53048"/>
              </p:ext>
            </p:extLst>
          </p:nvPr>
        </p:nvGraphicFramePr>
        <p:xfrm>
          <a:off x="1682932" y="3370217"/>
          <a:ext cx="8210006" cy="192024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105003">
                  <a:extLst>
                    <a:ext uri="{9D8B030D-6E8A-4147-A177-3AD203B41FA5}">
                      <a16:colId xmlns:a16="http://schemas.microsoft.com/office/drawing/2014/main" val="3457543063"/>
                    </a:ext>
                  </a:extLst>
                </a:gridCol>
                <a:gridCol w="4105003">
                  <a:extLst>
                    <a:ext uri="{9D8B030D-6E8A-4147-A177-3AD203B41FA5}">
                      <a16:colId xmlns:a16="http://schemas.microsoft.com/office/drawing/2014/main" val="4256273043"/>
                    </a:ext>
                  </a:extLst>
                </a:gridCol>
              </a:tblGrid>
              <a:tr h="447799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68200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Exact names (list of labels)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051496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Substring matching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3499371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regex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Regular expression pattern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262652"/>
                  </a:ext>
                </a:extLst>
              </a:tr>
              <a:tr h="358239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 = index (rows), 1 =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89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6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94360" y="406128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Example </a:t>
            </a:r>
          </a:p>
          <a:p>
            <a:pPr algn="l" rtl="0"/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70" y="574765"/>
            <a:ext cx="4353066" cy="54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DataFrame.Sample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199" y="1825625"/>
            <a:ext cx="11275423" cy="4351338"/>
          </a:xfrm>
        </p:spPr>
        <p:txBody>
          <a:bodyPr/>
          <a:lstStyle/>
          <a:p>
            <a:pPr algn="l" rtl="0"/>
            <a:r>
              <a:rPr lang="en-US" dirty="0"/>
              <a:t>Used to randomly sample rows (or columns) from a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marL="914400" lvl="2" indent="0" algn="l" rtl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DataFrame.sample</a:t>
            </a:r>
            <a:r>
              <a:rPr lang="en-US" dirty="0" smtClean="0"/>
              <a:t>(n=None, </a:t>
            </a:r>
            <a:r>
              <a:rPr lang="en-US" dirty="0" err="1" smtClean="0"/>
              <a:t>frac</a:t>
            </a:r>
            <a:r>
              <a:rPr lang="en-US" dirty="0" smtClean="0"/>
              <a:t>=None, replace=False, </a:t>
            </a:r>
            <a:r>
              <a:rPr lang="en-US" dirty="0" err="1" smtClean="0"/>
              <a:t>random_state</a:t>
            </a:r>
            <a:r>
              <a:rPr lang="en-US" dirty="0" smtClean="0"/>
              <a:t>=None, axis=None)</a:t>
            </a:r>
          </a:p>
          <a:p>
            <a:pPr lvl="1" algn="l" rtl="0"/>
            <a:endParaRPr lang="en-US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31400"/>
              </p:ext>
            </p:extLst>
          </p:nvPr>
        </p:nvGraphicFramePr>
        <p:xfrm>
          <a:off x="1334588" y="2908662"/>
          <a:ext cx="8671560" cy="236195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335780">
                  <a:extLst>
                    <a:ext uri="{9D8B030D-6E8A-4147-A177-3AD203B41FA5}">
                      <a16:colId xmlns:a16="http://schemas.microsoft.com/office/drawing/2014/main" val="2729455039"/>
                    </a:ext>
                  </a:extLst>
                </a:gridCol>
                <a:gridCol w="4335780">
                  <a:extLst>
                    <a:ext uri="{9D8B030D-6E8A-4147-A177-3AD203B41FA5}">
                      <a16:colId xmlns:a16="http://schemas.microsoft.com/office/drawing/2014/main" val="2796947215"/>
                    </a:ext>
                  </a:extLst>
                </a:gridCol>
              </a:tblGrid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000017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Number of items to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15153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Fraction (e.g., 0.2 means 20%)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938445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replace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Sample with replacement (True/False)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805628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random_state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For reproducibility (random seed)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225490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 = rows (default), 1 =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224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5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224451" cy="1325563"/>
          </a:xfrm>
        </p:spPr>
        <p:txBody>
          <a:bodyPr/>
          <a:lstStyle/>
          <a:p>
            <a:pPr algn="l" rtl="0"/>
            <a:r>
              <a:rPr lang="en-US" dirty="0" smtClean="0"/>
              <a:t>Accessing data and Slicing </a:t>
            </a:r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135" b="845"/>
          <a:stretch/>
        </p:blipFill>
        <p:spPr>
          <a:xfrm>
            <a:off x="6574522" y="2430806"/>
            <a:ext cx="5153296" cy="4049893"/>
          </a:xfrm>
          <a:prstGeom prst="rect">
            <a:avLst/>
          </a:prstGeom>
        </p:spPr>
      </p:pic>
      <p:sp>
        <p:nvSpPr>
          <p:cNvPr id="5" name="عنوان 1"/>
          <p:cNvSpPr txBox="1">
            <a:spLocks/>
          </p:cNvSpPr>
          <p:nvPr/>
        </p:nvSpPr>
        <p:spPr>
          <a:xfrm>
            <a:off x="724987" y="1516064"/>
            <a:ext cx="5353595" cy="2209596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2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l" rtl="0"/>
            <a:endParaRPr lang="en-US" sz="2000" dirty="0" smtClean="0"/>
          </a:p>
          <a:p>
            <a:pPr algn="l" rtl="0"/>
            <a:r>
              <a:rPr lang="en-US" sz="2900" dirty="0" smtClean="0">
                <a:latin typeface="+mn-lt"/>
              </a:rPr>
              <a:t>Definitions</a:t>
            </a:r>
            <a:r>
              <a:rPr lang="en-US" sz="2900" dirty="0" smtClean="0"/>
              <a:t>:</a:t>
            </a:r>
          </a:p>
          <a:p>
            <a:pPr algn="l" rtl="0"/>
            <a:endParaRPr lang="en-US" sz="2200" dirty="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b="1" i="1" dirty="0" smtClean="0"/>
              <a:t>Index </a:t>
            </a:r>
            <a:r>
              <a:rPr lang="en-US" sz="2200" b="1" i="1" dirty="0"/>
              <a:t>(or labels): </a:t>
            </a:r>
            <a:r>
              <a:rPr lang="en-US" sz="2200" dirty="0"/>
              <a:t>The row identifiers that allow you to access data by name instead of position</a:t>
            </a:r>
            <a:r>
              <a:rPr lang="en-US" sz="2200" dirty="0" smtClean="0"/>
              <a:t>.</a:t>
            </a:r>
          </a:p>
          <a:p>
            <a:pPr algn="l" rtl="0"/>
            <a:endParaRPr lang="en-US" sz="2200" dirty="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b="1" dirty="0" smtClean="0"/>
              <a:t>Values</a:t>
            </a:r>
            <a:r>
              <a:rPr lang="en-US" sz="2200" b="1" dirty="0"/>
              <a:t>: </a:t>
            </a:r>
            <a:r>
              <a:rPr lang="en-US" sz="2200" dirty="0"/>
              <a:t>The actual data stored in the Series.</a:t>
            </a:r>
            <a:endParaRPr lang="en-US" sz="2200" dirty="0" smtClean="0"/>
          </a:p>
          <a:p>
            <a:pPr marL="1028700" lvl="1" indent="-571500" algn="l" rtl="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l" rtl="0"/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7" y="3257735"/>
            <a:ext cx="3942943" cy="1245691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7" y="4503426"/>
            <a:ext cx="1434739" cy="1012168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724987" y="5547253"/>
            <a:ext cx="440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/>
              <a:t>Here, 'a', 'b', and 'c' are labels or index </a:t>
            </a:r>
            <a:endParaRPr lang="en-US" sz="1400" dirty="0" smtClean="0"/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sz="1400" dirty="0" smtClean="0"/>
              <a:t>values10</a:t>
            </a:r>
            <a:r>
              <a:rPr lang="en-US" sz="1400" dirty="0"/>
              <a:t>, 20, 30 are the values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6487436" y="1476699"/>
            <a:ext cx="58003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400" dirty="0" smtClean="0"/>
              <a:t>Data </a:t>
            </a:r>
            <a:r>
              <a:rPr lang="en-US" sz="2400" dirty="0"/>
              <a:t>can be retrieved from series using</a:t>
            </a:r>
            <a:r>
              <a:rPr lang="en-US" sz="2400" dirty="0" smtClean="0"/>
              <a:t>:</a:t>
            </a:r>
            <a:endParaRPr lang="en-US" sz="2400" dirty="0"/>
          </a:p>
          <a:p>
            <a:pPr marL="1028700" lvl="1" indent="-571500" algn="l" rtl="0">
              <a:buFont typeface="Arial" panose="020B0604020202020204" pitchFamily="34" charset="0"/>
              <a:buChar char="•"/>
            </a:pPr>
            <a:r>
              <a:rPr lang="en-US" sz="1600" b="1" i="1" dirty="0"/>
              <a:t>Label :</a:t>
            </a:r>
            <a:r>
              <a:rPr lang="en-US" sz="1600" dirty="0"/>
              <a:t> name of column</a:t>
            </a:r>
          </a:p>
          <a:p>
            <a:pPr marL="1028700" lvl="1" indent="-571500" algn="l" rtl="0">
              <a:buFont typeface="Arial" panose="020B0604020202020204" pitchFamily="34" charset="0"/>
              <a:buChar char="•"/>
            </a:pPr>
            <a:r>
              <a:rPr lang="en-US" sz="1600" b="1" i="1" dirty="0"/>
              <a:t>Position: </a:t>
            </a:r>
            <a:r>
              <a:rPr lang="en-US" sz="1600" dirty="0"/>
              <a:t>using index</a:t>
            </a:r>
          </a:p>
        </p:txBody>
      </p:sp>
    </p:spTree>
    <p:extLst>
      <p:ext uri="{BB962C8B-B14F-4D97-AF65-F5344CB8AC3E}">
        <p14:creationId xmlns:p14="http://schemas.microsoft.com/office/powerpoint/2010/main" val="20630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94360" y="406128"/>
            <a:ext cx="10515600" cy="4351338"/>
          </a:xfrm>
        </p:spPr>
        <p:txBody>
          <a:bodyPr/>
          <a:lstStyle/>
          <a:p>
            <a:pPr algn="l" rtl="0"/>
            <a:r>
              <a:rPr lang="en-US" dirty="0" smtClean="0"/>
              <a:t>Example </a:t>
            </a:r>
          </a:p>
          <a:p>
            <a:pPr algn="l" rtl="0"/>
            <a:endParaRPr lang="en-US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8" y="1007317"/>
            <a:ext cx="5533345" cy="2174714"/>
          </a:xfrm>
          <a:prstGeom prst="rect">
            <a:avLst/>
          </a:prstGeom>
        </p:spPr>
      </p:pic>
      <p:sp>
        <p:nvSpPr>
          <p:cNvPr id="4" name="مستطيل 3"/>
          <p:cNvSpPr/>
          <p:nvPr/>
        </p:nvSpPr>
        <p:spPr>
          <a:xfrm>
            <a:off x="6783977" y="775063"/>
            <a:ext cx="462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Extract 3 random elements from the Series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num_legs</a:t>
            </a:r>
            <a:r>
              <a:rPr lang="en-US" dirty="0" smtClean="0"/>
              <a:t>']:</a:t>
            </a:r>
            <a:endParaRPr lang="en-US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19" y="1642525"/>
            <a:ext cx="3350079" cy="1065934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6803100" y="3409797"/>
            <a:ext cx="3756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 random 50% sample of the </a:t>
            </a:r>
            <a:r>
              <a:rPr lang="en-US" dirty="0" err="1"/>
              <a:t>DataFrame</a:t>
            </a:r>
            <a:r>
              <a:rPr lang="en-US" dirty="0"/>
              <a:t> with replacement:</a:t>
            </a:r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319" y="4209852"/>
            <a:ext cx="3589292" cy="842647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6803100" y="5505363"/>
            <a:ext cx="38159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Note</a:t>
            </a:r>
            <a:r>
              <a:rPr lang="en-US" dirty="0"/>
              <a:t> that we use </a:t>
            </a:r>
            <a:r>
              <a:rPr lang="en-US" dirty="0" err="1"/>
              <a:t>random_state</a:t>
            </a:r>
            <a:r>
              <a:rPr lang="en-US" dirty="0"/>
              <a:t> to ensure the reproducibility of the examples.</a:t>
            </a:r>
          </a:p>
        </p:txBody>
      </p:sp>
      <p:pic>
        <p:nvPicPr>
          <p:cNvPr id="10" name="صورة 9" descr="&lt;strong&gt;Attention&lt;/strong&gt; Students: Scholarships, Summer Programs, and More - News and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45" y="5672501"/>
            <a:ext cx="981755" cy="589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663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10.Modifying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Adding new column</a:t>
            </a:r>
          </a:p>
          <a:p>
            <a:pPr lvl="1" algn="l" rtl="0"/>
            <a:r>
              <a:rPr lang="en-US" dirty="0" smtClean="0"/>
              <a:t>You can add new column using:</a:t>
            </a:r>
          </a:p>
          <a:p>
            <a:pPr lvl="2" algn="l" rtl="0"/>
            <a:r>
              <a:rPr lang="en-US" dirty="0"/>
              <a:t>Simple </a:t>
            </a:r>
            <a:r>
              <a:rPr lang="en-US" dirty="0" smtClean="0"/>
              <a:t>assignment</a:t>
            </a:r>
          </a:p>
          <a:p>
            <a:pPr lvl="2" algn="l" rtl="0"/>
            <a:r>
              <a:rPr lang="en-US" dirty="0" smtClean="0"/>
              <a:t>Using expressions</a:t>
            </a:r>
          </a:p>
          <a:p>
            <a:pPr lvl="2" algn="l" rtl="0"/>
            <a:r>
              <a:rPr lang="en-US" dirty="0" smtClean="0"/>
              <a:t>Using functions</a:t>
            </a:r>
          </a:p>
          <a:p>
            <a:pPr lvl="2" algn="l" rtl="0"/>
            <a:r>
              <a:rPr lang="en-US" dirty="0" smtClean="0"/>
              <a:t>Using </a:t>
            </a:r>
            <a:r>
              <a:rPr lang="en-US" dirty="0"/>
              <a:t>apply(), map</a:t>
            </a:r>
            <a:r>
              <a:rPr lang="en-US" dirty="0" smtClean="0"/>
              <a:t>()</a:t>
            </a:r>
            <a:endParaRPr lang="en-US" dirty="0"/>
          </a:p>
          <a:p>
            <a:pPr lvl="1" algn="l" rtl="0"/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742" y="2246812"/>
            <a:ext cx="4399717" cy="2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409303"/>
            <a:ext cx="10515600" cy="5767660"/>
          </a:xfrm>
        </p:spPr>
        <p:txBody>
          <a:bodyPr/>
          <a:lstStyle/>
          <a:p>
            <a:pPr algn="l" rtl="0"/>
            <a:r>
              <a:rPr lang="en-US" dirty="0" smtClean="0"/>
              <a:t>Suppose we have this </a:t>
            </a:r>
            <a:r>
              <a:rPr lang="en-US" dirty="0" err="1" smtClean="0"/>
              <a:t>DataFrame</a:t>
            </a:r>
            <a:r>
              <a:rPr lang="en-US" dirty="0" smtClean="0"/>
              <a:t> and I </a:t>
            </a:r>
            <a:r>
              <a:rPr lang="en-US" dirty="0"/>
              <a:t>want to add new column “Address” </a:t>
            </a:r>
            <a:r>
              <a:rPr lang="en-US" dirty="0" smtClean="0"/>
              <a:t>: 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/>
          </a:p>
          <a:p>
            <a:pPr algn="l" rtl="0"/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1350006"/>
            <a:ext cx="2984863" cy="1655322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6" y="4101088"/>
            <a:ext cx="3516086" cy="2418341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182" y="4101088"/>
            <a:ext cx="3749695" cy="2513522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364671" y="3091543"/>
            <a:ext cx="58532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I </a:t>
            </a:r>
            <a:r>
              <a:rPr lang="en-US" dirty="0"/>
              <a:t>can add it with simple assignment </a:t>
            </a:r>
            <a:r>
              <a:rPr lang="en-US" dirty="0" smtClean="0"/>
              <a:t>with: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fixed </a:t>
            </a:r>
            <a:r>
              <a:rPr lang="en-US" dirty="0"/>
              <a:t>value, in the example I assign address value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     to </a:t>
            </a:r>
            <a:r>
              <a:rPr lang="en-US" dirty="0"/>
              <a:t>all rows in column Address</a:t>
            </a:r>
          </a:p>
        </p:txBody>
      </p:sp>
      <p:sp>
        <p:nvSpPr>
          <p:cNvPr id="8" name="مربع نص 7"/>
          <p:cNvSpPr txBox="1"/>
          <p:nvPr/>
        </p:nvSpPr>
        <p:spPr>
          <a:xfrm>
            <a:off x="6618514" y="3478775"/>
            <a:ext cx="585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Declared list then convert it to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298" y="1035537"/>
            <a:ext cx="3783874" cy="2762250"/>
          </a:xfrm>
          <a:prstGeom prst="rect">
            <a:avLst/>
          </a:prstGeom>
        </p:spPr>
      </p:pic>
      <p:sp>
        <p:nvSpPr>
          <p:cNvPr id="6" name="مربع نص 5"/>
          <p:cNvSpPr txBox="1"/>
          <p:nvPr/>
        </p:nvSpPr>
        <p:spPr>
          <a:xfrm>
            <a:off x="7410994" y="368328"/>
            <a:ext cx="45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Using apply() function</a:t>
            </a:r>
            <a:endParaRPr lang="en-US" dirty="0"/>
          </a:p>
        </p:txBody>
      </p:sp>
      <p:sp>
        <p:nvSpPr>
          <p:cNvPr id="7" name="مربع نص 6"/>
          <p:cNvSpPr txBox="1"/>
          <p:nvPr/>
        </p:nvSpPr>
        <p:spPr>
          <a:xfrm>
            <a:off x="962297" y="552994"/>
            <a:ext cx="45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Using expression</a:t>
            </a:r>
            <a:endParaRPr lang="en-US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149" y="922327"/>
            <a:ext cx="3864298" cy="3103420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234" y="4297500"/>
            <a:ext cx="4174536" cy="172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/>
          <p:cNvSpPr txBox="1"/>
          <p:nvPr/>
        </p:nvSpPr>
        <p:spPr>
          <a:xfrm>
            <a:off x="1262742" y="478770"/>
            <a:ext cx="453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smtClean="0"/>
              <a:t>Using map() function</a:t>
            </a:r>
            <a:endParaRPr lang="en-US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2" y="1097280"/>
            <a:ext cx="7365309" cy="47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64029" y="562881"/>
            <a:ext cx="10515600" cy="5733415"/>
          </a:xfrm>
        </p:spPr>
        <p:txBody>
          <a:bodyPr/>
          <a:lstStyle/>
          <a:p>
            <a:pPr algn="l" rtl="0"/>
            <a:r>
              <a:rPr lang="en-US" dirty="0"/>
              <a:t>Updating Values by Condition using </a:t>
            </a:r>
            <a:r>
              <a:rPr lang="en-US" dirty="0" err="1"/>
              <a:t>loc</a:t>
            </a:r>
            <a:r>
              <a:rPr lang="en-US" dirty="0"/>
              <a:t>[]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6" y="1676943"/>
            <a:ext cx="3305175" cy="1257300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70013" y="1155211"/>
            <a:ext cx="103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26" y="4242429"/>
            <a:ext cx="3486150" cy="1285875"/>
          </a:xfrm>
          <a:prstGeom prst="rect">
            <a:avLst/>
          </a:prstGeom>
        </p:spPr>
      </p:pic>
      <p:sp>
        <p:nvSpPr>
          <p:cNvPr id="8" name="مستطيل 7"/>
          <p:cNvSpPr/>
          <p:nvPr/>
        </p:nvSpPr>
        <p:spPr>
          <a:xfrm>
            <a:off x="1284513" y="5681002"/>
            <a:ext cx="274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200" dirty="0"/>
              <a:t> This will update only Bob's Salary.</a:t>
            </a:r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50" y="2219913"/>
            <a:ext cx="3333750" cy="1209675"/>
          </a:xfrm>
          <a:prstGeom prst="rect">
            <a:avLst/>
          </a:prstGeom>
        </p:spPr>
      </p:pic>
      <p:sp>
        <p:nvSpPr>
          <p:cNvPr id="13" name="مستطيل 12"/>
          <p:cNvSpPr/>
          <p:nvPr/>
        </p:nvSpPr>
        <p:spPr>
          <a:xfrm>
            <a:off x="6313713" y="1276833"/>
            <a:ext cx="415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update Salary for all employees.</a:t>
            </a:r>
            <a:endParaRPr lang="en-US" sz="2000" dirty="0"/>
          </a:p>
        </p:txBody>
      </p:sp>
      <p:sp>
        <p:nvSpPr>
          <p:cNvPr id="15" name="مستطيل 14"/>
          <p:cNvSpPr/>
          <p:nvPr/>
        </p:nvSpPr>
        <p:spPr>
          <a:xfrm>
            <a:off x="774058" y="3448140"/>
            <a:ext cx="6355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Increase Salary by 10% where Department == </a:t>
            </a:r>
            <a:r>
              <a:rPr lang="en-US" dirty="0" smtClean="0"/>
              <a:t>'IT‘</a:t>
            </a:r>
          </a:p>
          <a:p>
            <a:pPr algn="l" rtl="0"/>
            <a:r>
              <a:rPr lang="en-US" dirty="0" smtClean="0"/>
              <a:t>  &gt;&gt;&gt;</a:t>
            </a:r>
            <a:r>
              <a:rPr lang="en-US" dirty="0" err="1" smtClean="0"/>
              <a:t>df.loc</a:t>
            </a:r>
            <a:r>
              <a:rPr lang="en-US" dirty="0" smtClean="0"/>
              <a:t>[</a:t>
            </a:r>
            <a:r>
              <a:rPr lang="en-US" dirty="0" err="1" smtClean="0"/>
              <a:t>df</a:t>
            </a:r>
            <a:r>
              <a:rPr lang="en-US" dirty="0"/>
              <a:t>['Department'] == 'IT', 'Salary'] = </a:t>
            </a:r>
            <a:r>
              <a:rPr lang="en-US" dirty="0" err="1"/>
              <a:t>df</a:t>
            </a:r>
            <a:r>
              <a:rPr lang="en-US" dirty="0"/>
              <a:t>['Salary'] * 1.10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مستطيل 15"/>
          <p:cNvSpPr/>
          <p:nvPr/>
        </p:nvSpPr>
        <p:spPr>
          <a:xfrm>
            <a:off x="7129543" y="1676943"/>
            <a:ext cx="2285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/>
              <a:t>['Salary']=30000</a:t>
            </a:r>
          </a:p>
        </p:txBody>
      </p:sp>
    </p:spTree>
    <p:extLst>
      <p:ext uri="{BB962C8B-B14F-4D97-AF65-F5344CB8AC3E}">
        <p14:creationId xmlns:p14="http://schemas.microsoft.com/office/powerpoint/2010/main" val="408572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64029" y="562881"/>
            <a:ext cx="10515600" cy="5733415"/>
          </a:xfrm>
        </p:spPr>
        <p:txBody>
          <a:bodyPr/>
          <a:lstStyle/>
          <a:p>
            <a:pPr algn="l" rtl="0"/>
            <a:r>
              <a:rPr lang="en-US" dirty="0"/>
              <a:t>Updating Values by </a:t>
            </a:r>
            <a:r>
              <a:rPr lang="en-US" dirty="0" smtClean="0"/>
              <a:t>fixed value</a:t>
            </a:r>
            <a:endParaRPr lang="en-US" dirty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26" y="1676943"/>
            <a:ext cx="3305175" cy="1257300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1070013" y="1155211"/>
            <a:ext cx="1039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1" name="صورة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13" y="4358132"/>
            <a:ext cx="3333750" cy="1209675"/>
          </a:xfrm>
          <a:prstGeom prst="rect">
            <a:avLst/>
          </a:prstGeom>
        </p:spPr>
      </p:pic>
      <p:sp>
        <p:nvSpPr>
          <p:cNvPr id="13" name="مستطيل 12"/>
          <p:cNvSpPr/>
          <p:nvPr/>
        </p:nvSpPr>
        <p:spPr>
          <a:xfrm>
            <a:off x="888273" y="3229533"/>
            <a:ext cx="41550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update Salary for all employees.</a:t>
            </a:r>
            <a:endParaRPr lang="en-US" sz="2000" dirty="0"/>
          </a:p>
        </p:txBody>
      </p:sp>
      <p:sp>
        <p:nvSpPr>
          <p:cNvPr id="16" name="مستطيل 15"/>
          <p:cNvSpPr/>
          <p:nvPr/>
        </p:nvSpPr>
        <p:spPr>
          <a:xfrm>
            <a:off x="1381885" y="3629643"/>
            <a:ext cx="2285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 </a:t>
            </a:r>
            <a:r>
              <a:rPr lang="en-US" dirty="0" err="1" smtClean="0"/>
              <a:t>df</a:t>
            </a:r>
            <a:r>
              <a:rPr lang="en-US" dirty="0"/>
              <a:t>['Salary']=30000</a:t>
            </a:r>
          </a:p>
        </p:txBody>
      </p:sp>
    </p:spTree>
    <p:extLst>
      <p:ext uri="{BB962C8B-B14F-4D97-AF65-F5344CB8AC3E}">
        <p14:creationId xmlns:p14="http://schemas.microsoft.com/office/powerpoint/2010/main" val="286593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err="1"/>
              <a:t>DataFrame.replace</a:t>
            </a:r>
            <a:r>
              <a:rPr lang="en-US" dirty="0"/>
              <a:t>()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07869" y="1503408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Used to replace values in a </a:t>
            </a:r>
            <a:r>
              <a:rPr lang="en-US" dirty="0" err="1"/>
              <a:t>DataFrame</a:t>
            </a:r>
            <a:r>
              <a:rPr lang="en-US" dirty="0"/>
              <a:t> (or Series</a:t>
            </a:r>
            <a:r>
              <a:rPr lang="en-US" dirty="0" smtClean="0"/>
              <a:t>)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Can replace single values, multiple values, with </a:t>
            </a:r>
            <a:r>
              <a:rPr lang="en-US" dirty="0" err="1"/>
              <a:t>dicts</a:t>
            </a:r>
            <a:r>
              <a:rPr lang="en-US" dirty="0"/>
              <a:t>, regex patterns, etc</a:t>
            </a:r>
            <a:r>
              <a:rPr lang="en-US" dirty="0" smtClean="0"/>
              <a:t>.</a:t>
            </a:r>
          </a:p>
          <a:p>
            <a:pPr marL="914400" lvl="2" indent="0" algn="l" rtl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DataFrame.replace</a:t>
            </a:r>
            <a:r>
              <a:rPr lang="en-US" dirty="0" smtClean="0"/>
              <a:t>(</a:t>
            </a:r>
            <a:r>
              <a:rPr lang="en-US" dirty="0" err="1" smtClean="0"/>
              <a:t>to_replace</a:t>
            </a:r>
            <a:r>
              <a:rPr lang="en-US" dirty="0" smtClean="0"/>
              <a:t>=None</a:t>
            </a:r>
            <a:r>
              <a:rPr lang="en-US" dirty="0"/>
              <a:t>, value=None, </a:t>
            </a:r>
            <a:r>
              <a:rPr lang="en-US" dirty="0" err="1"/>
              <a:t>inplace</a:t>
            </a:r>
            <a:r>
              <a:rPr lang="en-US" dirty="0"/>
              <a:t>=False, regex=False</a:t>
            </a:r>
            <a:r>
              <a:rPr lang="en-US" dirty="0" smtClean="0"/>
              <a:t>)</a:t>
            </a:r>
          </a:p>
          <a:p>
            <a:pPr marL="914400" lvl="2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 smtClean="0"/>
              <a:t>Example:</a:t>
            </a:r>
          </a:p>
          <a:p>
            <a:pPr lvl="1" algn="l" rtl="0"/>
            <a:r>
              <a:rPr lang="en-US" sz="1400" dirty="0" smtClean="0"/>
              <a:t>This is the </a:t>
            </a:r>
            <a:r>
              <a:rPr lang="en-US" sz="1400" dirty="0"/>
              <a:t>original </a:t>
            </a:r>
            <a:r>
              <a:rPr lang="en-US" sz="1400" dirty="0" err="1"/>
              <a:t>dataframe</a:t>
            </a:r>
            <a:r>
              <a:rPr lang="en-US" sz="1400" dirty="0" smtClean="0"/>
              <a:t>:                         Replace </a:t>
            </a:r>
            <a:r>
              <a:rPr lang="en-US" sz="1400" dirty="0"/>
              <a:t>Specific </a:t>
            </a:r>
            <a:r>
              <a:rPr lang="en-US" sz="1400" dirty="0" smtClean="0"/>
              <a:t>Value</a:t>
            </a:r>
          </a:p>
          <a:p>
            <a:pPr marL="457200" lvl="1" indent="0" algn="l" rtl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Example</a:t>
            </a:r>
            <a:r>
              <a:rPr lang="en-US" sz="1400" dirty="0"/>
              <a:t>: Change 'HR' to 'Human </a:t>
            </a:r>
            <a:r>
              <a:rPr lang="en-US" sz="1400" dirty="0" smtClean="0"/>
              <a:t>Resources‘</a:t>
            </a:r>
          </a:p>
          <a:p>
            <a:pPr marL="457200" lvl="1" indent="0" algn="l" rtl="0">
              <a:buNone/>
            </a:pPr>
            <a:r>
              <a:rPr lang="en-US" sz="1400" dirty="0"/>
              <a:t>                                                                                      </a:t>
            </a:r>
            <a:r>
              <a:rPr lang="en-US" sz="1400" dirty="0" smtClean="0"/>
              <a:t>&gt;&gt;&gt; </a:t>
            </a:r>
            <a:r>
              <a:rPr lang="en-US" sz="1400" dirty="0" err="1" smtClean="0"/>
              <a:t>df.replace</a:t>
            </a:r>
            <a:r>
              <a:rPr lang="en-US" sz="1400" dirty="0"/>
              <a:t>('HR', 'Human Resources', </a:t>
            </a:r>
            <a:r>
              <a:rPr lang="en-US" sz="1400" dirty="0" err="1"/>
              <a:t>inplace</a:t>
            </a:r>
            <a:r>
              <a:rPr lang="en-US" sz="1400" dirty="0"/>
              <a:t>=True</a:t>
            </a:r>
            <a:r>
              <a:rPr lang="en-US" sz="1400" dirty="0" smtClean="0"/>
              <a:t>)</a:t>
            </a:r>
          </a:p>
          <a:p>
            <a:pPr marL="457200" lvl="1" indent="0" algn="l" rtl="0">
              <a:buNone/>
            </a:pPr>
            <a:endParaRPr lang="en-US" sz="1400" dirty="0"/>
          </a:p>
          <a:p>
            <a:pPr marL="457200" lvl="1" indent="0" algn="l" rtl="0">
              <a:buNone/>
            </a:pPr>
            <a:endParaRPr lang="en-US" sz="1400" dirty="0"/>
          </a:p>
          <a:p>
            <a:pPr marL="914400" lvl="2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14" y="4284587"/>
            <a:ext cx="2678295" cy="113472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112" y="4772296"/>
            <a:ext cx="3777791" cy="13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3600" dirty="0" err="1"/>
              <a:t>DataFrame.replace</a:t>
            </a:r>
            <a:r>
              <a:rPr lang="en-US" dirty="0"/>
              <a:t>() 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07869" y="1503408"/>
            <a:ext cx="10515600" cy="4351338"/>
          </a:xfrm>
        </p:spPr>
        <p:txBody>
          <a:bodyPr/>
          <a:lstStyle/>
          <a:p>
            <a:pPr marL="914400" lvl="2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r>
              <a:rPr lang="en-US" dirty="0" smtClean="0"/>
              <a:t>Example:</a:t>
            </a:r>
          </a:p>
          <a:p>
            <a:pPr lvl="1" algn="l" rtl="0"/>
            <a:r>
              <a:rPr lang="en-US" sz="1400" dirty="0" smtClean="0"/>
              <a:t>This is the </a:t>
            </a:r>
            <a:r>
              <a:rPr lang="en-US" sz="1400" dirty="0"/>
              <a:t>original </a:t>
            </a:r>
            <a:r>
              <a:rPr lang="en-US" sz="1400" dirty="0" err="1"/>
              <a:t>dataframe</a:t>
            </a:r>
            <a:r>
              <a:rPr lang="en-US" sz="1400" dirty="0" smtClean="0"/>
              <a:t>:</a:t>
            </a:r>
            <a:endParaRPr lang="en-US" sz="1400" dirty="0"/>
          </a:p>
          <a:p>
            <a:pPr marL="457200" lvl="1" indent="0" algn="l" rtl="0">
              <a:buNone/>
            </a:pPr>
            <a:endParaRPr lang="en-US" sz="1400" dirty="0"/>
          </a:p>
          <a:p>
            <a:pPr marL="914400" lvl="2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22" y="2664127"/>
            <a:ext cx="2678295" cy="1134729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8" y="2574449"/>
            <a:ext cx="3849204" cy="1104628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5251268" y="1662528"/>
            <a:ext cx="64095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Replace Multiple Values (List</a:t>
            </a:r>
            <a:r>
              <a:rPr lang="en-US" sz="1600" dirty="0" smtClean="0"/>
              <a:t>)</a:t>
            </a:r>
          </a:p>
          <a:p>
            <a:pPr algn="l" rtl="0"/>
            <a:r>
              <a:rPr lang="en-US" sz="1400" dirty="0" smtClean="0"/>
              <a:t>Example</a:t>
            </a:r>
            <a:r>
              <a:rPr lang="en-US" sz="1400" dirty="0"/>
              <a:t>: Replace 'IT' with 'Information Technology' and 'Finance' with </a:t>
            </a:r>
            <a:r>
              <a:rPr lang="en-US" sz="1400" dirty="0" smtClean="0"/>
              <a:t>'Accounting‘</a:t>
            </a:r>
          </a:p>
          <a:p>
            <a:pPr algn="l" rtl="0"/>
            <a:r>
              <a:rPr lang="en-US" sz="1400" dirty="0" smtClean="0"/>
              <a:t>&gt;&gt;&gt; </a:t>
            </a:r>
            <a:r>
              <a:rPr lang="en-US" sz="1400" dirty="0" err="1" smtClean="0"/>
              <a:t>df.replace</a:t>
            </a:r>
            <a:r>
              <a:rPr lang="en-US" sz="1400" dirty="0"/>
              <a:t>(['IT', 'Finance'], ['Information Technology', 'Accounting'], </a:t>
            </a:r>
            <a:r>
              <a:rPr lang="en-US" sz="1400" dirty="0" err="1"/>
              <a:t>inplace</a:t>
            </a:r>
            <a:r>
              <a:rPr lang="en-US" sz="1400" dirty="0"/>
              <a:t>=True)</a:t>
            </a:r>
          </a:p>
          <a:p>
            <a:pPr algn="l" rtl="0"/>
            <a:endParaRPr lang="en-US" sz="1400" dirty="0"/>
          </a:p>
        </p:txBody>
      </p:sp>
      <p:sp>
        <p:nvSpPr>
          <p:cNvPr id="9" name="مستطيل 8"/>
          <p:cNvSpPr/>
          <p:nvPr/>
        </p:nvSpPr>
        <p:spPr>
          <a:xfrm>
            <a:off x="5329423" y="3821557"/>
            <a:ext cx="6575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Replace Using a Dictionary (Column-wise Mapping</a:t>
            </a:r>
            <a:r>
              <a:rPr lang="en-US" sz="1600" dirty="0" smtClean="0"/>
              <a:t>)</a:t>
            </a:r>
          </a:p>
          <a:p>
            <a:pPr algn="l" rtl="0"/>
            <a:r>
              <a:rPr lang="en-US" sz="1600" dirty="0" smtClean="0"/>
              <a:t>&gt;&gt;&gt; </a:t>
            </a:r>
            <a:r>
              <a:rPr lang="en-US" sz="1400" dirty="0" err="1" smtClean="0"/>
              <a:t>df.replace</a:t>
            </a:r>
            <a:r>
              <a:rPr lang="en-US" sz="1400" dirty="0"/>
              <a:t>({'Department': {'Accounting': 'Finance',  '</a:t>
            </a:r>
            <a:r>
              <a:rPr lang="en-US" sz="1400" dirty="0" err="1"/>
              <a:t>IT':'Information</a:t>
            </a:r>
            <a:r>
              <a:rPr lang="en-US" sz="1400" dirty="0"/>
              <a:t> Technology'}}, </a:t>
            </a:r>
            <a:r>
              <a:rPr lang="en-US" sz="1400" dirty="0" err="1"/>
              <a:t>inplace</a:t>
            </a:r>
            <a:r>
              <a:rPr lang="en-US" sz="1400" dirty="0"/>
              <a:t>=True)</a:t>
            </a: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52" y="4853221"/>
            <a:ext cx="4075834" cy="1121863"/>
          </a:xfrm>
          <a:prstGeom prst="rect">
            <a:avLst/>
          </a:prstGeom>
        </p:spPr>
      </p:pic>
      <p:sp>
        <p:nvSpPr>
          <p:cNvPr id="11" name="مستطيل 10"/>
          <p:cNvSpPr/>
          <p:nvPr/>
        </p:nvSpPr>
        <p:spPr>
          <a:xfrm>
            <a:off x="5869354" y="6021862"/>
            <a:ext cx="40721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400" b="1" dirty="0"/>
              <a:t> Mapping replacements only in Department column.</a:t>
            </a:r>
          </a:p>
        </p:txBody>
      </p:sp>
      <p:pic>
        <p:nvPicPr>
          <p:cNvPr id="12" name="صورة 11" descr="&lt;strong&gt;Attention&lt;/strong&gt; Students: Scholarships, Summer Programs, and More - News and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74" y="6008446"/>
            <a:ext cx="981755" cy="589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89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30258" y="155143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3600" dirty="0" err="1" smtClean="0"/>
              <a:t>DataFrame.drop</a:t>
            </a:r>
            <a:r>
              <a:rPr lang="en-US" sz="3600" dirty="0" smtClean="0"/>
              <a:t>() </a:t>
            </a:r>
            <a:endParaRPr lang="en-US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0258" y="1216026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000" dirty="0"/>
              <a:t>✅ Used to remove rows or columns from a </a:t>
            </a:r>
            <a:r>
              <a:rPr lang="en-US" sz="2000" dirty="0" err="1"/>
              <a:t>DataFrame</a:t>
            </a:r>
            <a:r>
              <a:rPr lang="en-US" sz="2000" dirty="0" smtClean="0"/>
              <a:t>.</a:t>
            </a:r>
          </a:p>
          <a:p>
            <a:pPr marL="0" indent="0" algn="l" rtl="0">
              <a:buNone/>
            </a:pPr>
            <a:r>
              <a:rPr lang="en-US" sz="2000" dirty="0" smtClean="0"/>
              <a:t>      &gt;&gt;&gt;</a:t>
            </a:r>
            <a:r>
              <a:rPr lang="en-US" sz="1400" dirty="0" err="1" smtClean="0"/>
              <a:t>DataFrame.drop</a:t>
            </a:r>
            <a:r>
              <a:rPr lang="en-US" sz="1400" dirty="0" smtClean="0"/>
              <a:t>(labels=None</a:t>
            </a:r>
            <a:r>
              <a:rPr lang="en-US" sz="1400" dirty="0"/>
              <a:t>, axis=0, index=None, columns=None, </a:t>
            </a:r>
            <a:r>
              <a:rPr lang="en-US" sz="1400" dirty="0" err="1"/>
              <a:t>inplace</a:t>
            </a:r>
            <a:r>
              <a:rPr lang="en-US" sz="1400" dirty="0"/>
              <a:t>=False</a:t>
            </a:r>
            <a:r>
              <a:rPr lang="en-US" sz="1400" dirty="0" smtClean="0"/>
              <a:t>)</a:t>
            </a:r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dirty="0"/>
          </a:p>
          <a:p>
            <a:pPr marL="457200" lvl="1" indent="0" algn="l" rtl="0">
              <a:buNone/>
            </a:pPr>
            <a:endParaRPr lang="en-US" dirty="0" smtClean="0"/>
          </a:p>
          <a:p>
            <a:pPr marL="457200" lvl="1" indent="0" algn="l" rtl="0">
              <a:buNone/>
            </a:pPr>
            <a:endParaRPr lang="en-US" sz="1400" dirty="0"/>
          </a:p>
          <a:p>
            <a:pPr marL="914400" lvl="2" indent="0" algn="l" rtl="0">
              <a:buNone/>
            </a:pPr>
            <a:endParaRPr lang="en-US" dirty="0"/>
          </a:p>
        </p:txBody>
      </p:sp>
      <p:sp>
        <p:nvSpPr>
          <p:cNvPr id="8" name="مربع نص 7"/>
          <p:cNvSpPr txBox="1"/>
          <p:nvPr/>
        </p:nvSpPr>
        <p:spPr>
          <a:xfrm>
            <a:off x="8329749" y="3976087"/>
            <a:ext cx="2418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400" b="1" dirty="0" smtClean="0"/>
              <a:t>&gt;&gt;&gt; </a:t>
            </a:r>
            <a:r>
              <a:rPr lang="en-US" sz="1400" b="1" dirty="0" err="1" smtClean="0"/>
              <a:t>df.drop</a:t>
            </a:r>
            <a:r>
              <a:rPr lang="en-US" sz="1400" b="1" dirty="0"/>
              <a:t>(['status'],axis=1)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018" y="2070745"/>
            <a:ext cx="2010839" cy="1782694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312" y="4402623"/>
            <a:ext cx="1238250" cy="2111074"/>
          </a:xfrm>
          <a:prstGeom prst="rect">
            <a:avLst/>
          </a:prstGeom>
        </p:spPr>
      </p:pic>
      <p:graphicFrame>
        <p:nvGraphicFramePr>
          <p:cNvPr id="13" name="جدول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960583"/>
              </p:ext>
            </p:extLst>
          </p:nvPr>
        </p:nvGraphicFramePr>
        <p:xfrm>
          <a:off x="644027" y="2198155"/>
          <a:ext cx="6340248" cy="265176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3170124">
                  <a:extLst>
                    <a:ext uri="{9D8B030D-6E8A-4147-A177-3AD203B41FA5}">
                      <a16:colId xmlns:a16="http://schemas.microsoft.com/office/drawing/2014/main" val="3248010994"/>
                    </a:ext>
                  </a:extLst>
                </a:gridCol>
                <a:gridCol w="3170124">
                  <a:extLst>
                    <a:ext uri="{9D8B030D-6E8A-4147-A177-3AD203B41FA5}">
                      <a16:colId xmlns:a16="http://schemas.microsoft.com/office/drawing/2014/main" val="946660702"/>
                    </a:ext>
                  </a:extLst>
                </a:gridCol>
              </a:tblGrid>
              <a:tr h="450279"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400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345061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Drop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('</a:t>
                      </a:r>
                      <a:r>
                        <a:rPr lang="en-US" dirty="0" err="1"/>
                        <a:t>col_name</a:t>
                      </a:r>
                      <a:r>
                        <a:rPr lang="en-US" dirty="0"/>
                        <a:t>', axis=1)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745179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Drop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index_label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930886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Drop multiple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(['col1', 'col2'], axis=1)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624260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Drop multiple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([row1, row2])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758606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inplace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(..., </a:t>
                      </a:r>
                      <a:r>
                        <a:rPr lang="en-US" dirty="0" err="1"/>
                        <a:t>inplace</a:t>
                      </a:r>
                      <a:r>
                        <a:rPr lang="en-US" dirty="0"/>
                        <a:t>=True)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006458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Drop with columns=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/>
                        <a:t>df.drop</a:t>
                      </a:r>
                      <a:r>
                        <a:rPr lang="en-US" dirty="0"/>
                        <a:t>(columns='</a:t>
                      </a:r>
                      <a:r>
                        <a:rPr lang="en-US" dirty="0" err="1"/>
                        <a:t>col_name</a:t>
                      </a:r>
                      <a:r>
                        <a:rPr lang="en-US" dirty="0"/>
                        <a:t>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2086627"/>
                  </a:ext>
                </a:extLst>
              </a:tr>
            </a:tbl>
          </a:graphicData>
        </a:graphic>
      </p:graphicFrame>
      <p:sp>
        <p:nvSpPr>
          <p:cNvPr id="14" name="مربع نص 13"/>
          <p:cNvSpPr txBox="1"/>
          <p:nvPr/>
        </p:nvSpPr>
        <p:spPr>
          <a:xfrm>
            <a:off x="8247018" y="1308517"/>
            <a:ext cx="2873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b="1" dirty="0" smtClean="0"/>
              <a:t>Example</a:t>
            </a:r>
          </a:p>
          <a:p>
            <a:pPr marL="0" lvl="1" algn="l" rtl="0"/>
            <a:r>
              <a:rPr lang="en-US" sz="1600" b="1" dirty="0"/>
              <a:t>This is the original </a:t>
            </a:r>
            <a:r>
              <a:rPr lang="en-US" sz="1600" b="1" dirty="0" err="1"/>
              <a:t>dataframe</a:t>
            </a:r>
            <a:r>
              <a:rPr lang="en-US" sz="1600" b="1" dirty="0"/>
              <a:t>:</a:t>
            </a:r>
          </a:p>
          <a:p>
            <a:pPr algn="l" rtl="0"/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405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1. head() and tail()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are used to quickly view the beginning or end of a </a:t>
            </a:r>
            <a:r>
              <a:rPr lang="en-US" dirty="0" err="1"/>
              <a:t>DataFrame</a:t>
            </a:r>
            <a:r>
              <a:rPr lang="en-US" dirty="0"/>
              <a:t> or Series.</a:t>
            </a:r>
          </a:p>
          <a:p>
            <a:pPr algn="l" rtl="0"/>
            <a:r>
              <a:rPr lang="en-US" dirty="0"/>
              <a:t>.head() – Show Top </a:t>
            </a:r>
            <a:r>
              <a:rPr lang="en-US" dirty="0" smtClean="0"/>
              <a:t>Rows 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 smtClean="0"/>
              <a:t>Shows </a:t>
            </a:r>
            <a:r>
              <a:rPr lang="en-US" dirty="0"/>
              <a:t>the first n rows (default is 5</a:t>
            </a:r>
            <a:r>
              <a:rPr lang="en-US" dirty="0" smtClean="0"/>
              <a:t>).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 smtClean="0"/>
              <a:t>Useful </a:t>
            </a:r>
            <a:r>
              <a:rPr lang="en-US" dirty="0"/>
              <a:t>to preview data</a:t>
            </a:r>
            <a:r>
              <a:rPr lang="en-US" dirty="0" smtClean="0"/>
              <a:t>.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endParaRPr lang="en-US" dirty="0"/>
          </a:p>
          <a:p>
            <a:pPr algn="l" rtl="0"/>
            <a:r>
              <a:rPr lang="en-US" dirty="0"/>
              <a:t>.tail() – Show Bottom </a:t>
            </a:r>
            <a:r>
              <a:rPr lang="en-US" dirty="0" smtClean="0"/>
              <a:t>Rows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/>
              <a:t>Shows the last n rows (default is 5</a:t>
            </a:r>
            <a:r>
              <a:rPr lang="en-US" dirty="0" smtClean="0"/>
              <a:t>).</a:t>
            </a:r>
          </a:p>
          <a:p>
            <a:pPr lvl="2" algn="l" rtl="0">
              <a:buFont typeface="Wingdings" panose="05000000000000000000" pitchFamily="2" charset="2"/>
              <a:buChar char="§"/>
            </a:pPr>
            <a:r>
              <a:rPr lang="en-US" dirty="0" smtClean="0"/>
              <a:t>Useful </a:t>
            </a:r>
            <a:r>
              <a:rPr lang="en-US" dirty="0"/>
              <a:t>for checking recent or bottom entries.</a:t>
            </a:r>
            <a:endParaRPr lang="en-US" dirty="0" smtClean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2"/>
          <a:srcRect t="16950"/>
          <a:stretch/>
        </p:blipFill>
        <p:spPr>
          <a:xfrm>
            <a:off x="6456045" y="2891246"/>
            <a:ext cx="1352550" cy="585378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5" y="4497160"/>
            <a:ext cx="1266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Sorting in pandas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18878" y="1425031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There are 2 main ways</a:t>
            </a:r>
            <a:r>
              <a:rPr lang="en-US" dirty="0" smtClean="0"/>
              <a:t>:</a:t>
            </a:r>
          </a:p>
          <a:p>
            <a:pPr lvl="1" algn="l" rtl="0"/>
            <a:r>
              <a:rPr lang="en-US" dirty="0" err="1" smtClean="0"/>
              <a:t>sort_values</a:t>
            </a:r>
            <a:r>
              <a:rPr lang="en-US" dirty="0"/>
              <a:t>() ➡️ Sort by column </a:t>
            </a:r>
            <a:r>
              <a:rPr lang="en-US" dirty="0" smtClean="0"/>
              <a:t>values</a:t>
            </a:r>
          </a:p>
          <a:p>
            <a:pPr lvl="1" algn="l" rtl="0"/>
            <a:r>
              <a:rPr lang="en-US" dirty="0" err="1" smtClean="0"/>
              <a:t>sort_index</a:t>
            </a:r>
            <a:r>
              <a:rPr lang="en-US" dirty="0"/>
              <a:t>() ➡️ Sort by index (rows or columns index)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1367" t="9206" r="3078" b="318"/>
          <a:stretch/>
        </p:blipFill>
        <p:spPr>
          <a:xfrm>
            <a:off x="388333" y="2952205"/>
            <a:ext cx="5416731" cy="248194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 rotWithShape="1">
          <a:blip r:embed="rId3"/>
          <a:srcRect l="1094" t="10838"/>
          <a:stretch/>
        </p:blipFill>
        <p:spPr>
          <a:xfrm>
            <a:off x="6096000" y="2847703"/>
            <a:ext cx="5485834" cy="28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2577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/>
              <a:t>DataFrame.sort_values</a:t>
            </a:r>
            <a:endParaRPr lang="en-US" sz="2800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186658"/>
            <a:ext cx="3962400" cy="3306966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04" y="1186658"/>
            <a:ext cx="2672345" cy="2255042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45" y="3562386"/>
            <a:ext cx="3076558" cy="190679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2235" y="1246472"/>
            <a:ext cx="3182965" cy="2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0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112577"/>
            <a:ext cx="10515600" cy="1325563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 err="1" smtClean="0"/>
              <a:t>DataFrame.sort_index</a:t>
            </a:r>
            <a:endParaRPr lang="en-US" sz="2800" dirty="0"/>
          </a:p>
        </p:txBody>
      </p:sp>
      <p:pic>
        <p:nvPicPr>
          <p:cNvPr id="8" name="صورة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08281"/>
            <a:ext cx="5651863" cy="2668768"/>
          </a:xfrm>
          <a:prstGeom prst="rect">
            <a:avLst/>
          </a:prstGeom>
        </p:spPr>
      </p:pic>
      <p:pic>
        <p:nvPicPr>
          <p:cNvPr id="9" name="صورة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928" y="3452859"/>
            <a:ext cx="6055289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11.Handling Missing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9585960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2000" i="1" u="sng" dirty="0"/>
              <a:t>How Does Missing Data Affect Your Algorithm</a:t>
            </a:r>
            <a:r>
              <a:rPr lang="en-US" sz="2000" i="1" u="sng" dirty="0" smtClean="0"/>
              <a:t>?</a:t>
            </a:r>
          </a:p>
          <a:p>
            <a:pPr marL="457200" lvl="1" indent="0" algn="l" rtl="0">
              <a:buNone/>
            </a:pPr>
            <a:r>
              <a:rPr lang="en-US" sz="1800" dirty="0"/>
              <a:t>There are three ways missing data affects your algorithm and research</a:t>
            </a:r>
            <a:r>
              <a:rPr lang="en-US" sz="1800" dirty="0" smtClean="0"/>
              <a:t>:</a:t>
            </a:r>
            <a:endParaRPr lang="en-US" sz="1800" dirty="0"/>
          </a:p>
          <a:p>
            <a:pPr lvl="1" algn="l" rtl="0"/>
            <a:r>
              <a:rPr lang="en-US" sz="1600" b="1" dirty="0"/>
              <a:t>Missing values provide a wrong idea about the data itself, </a:t>
            </a:r>
            <a:r>
              <a:rPr lang="en-US" sz="1600" dirty="0"/>
              <a:t>causing ambiguity. For example, calculating an average for a column with half of the information unavailable or set to zero gives the wrong metric.</a:t>
            </a:r>
          </a:p>
          <a:p>
            <a:pPr lvl="1" algn="l" rtl="0"/>
            <a:r>
              <a:rPr lang="en-US" sz="1600" dirty="0"/>
              <a:t>When data is unavailable, some algorithms do not work. </a:t>
            </a:r>
            <a:r>
              <a:rPr lang="en-US" sz="1600" b="1" dirty="0"/>
              <a:t>Some machine learning algorithms with datasets containing </a:t>
            </a:r>
            <a:r>
              <a:rPr lang="en-US" sz="1600" b="1" dirty="0" err="1"/>
              <a:t>NaN</a:t>
            </a:r>
            <a:r>
              <a:rPr lang="en-US" sz="1600" b="1" dirty="0"/>
              <a:t> (Not a Number) values throw an error.</a:t>
            </a:r>
          </a:p>
          <a:p>
            <a:pPr lvl="1" algn="l" rtl="0"/>
            <a:r>
              <a:rPr lang="en-US" sz="1600" dirty="0"/>
              <a:t>The pattern of missing data is an essential factor. If data from a dataset is missing at random, then the information is still </a:t>
            </a:r>
            <a:r>
              <a:rPr lang="en-US" sz="1600" dirty="0" smtClean="0"/>
              <a:t>helpful </a:t>
            </a:r>
            <a:r>
              <a:rPr lang="en-US" sz="1600" dirty="0"/>
              <a:t>in most </a:t>
            </a:r>
            <a:r>
              <a:rPr lang="en-US" sz="1600" dirty="0" smtClean="0"/>
              <a:t>cases</a:t>
            </a:r>
            <a:r>
              <a:rPr lang="en-US" sz="1600" dirty="0"/>
              <a:t>. However, if there is missing information systematically, </a:t>
            </a:r>
            <a:r>
              <a:rPr lang="en-US" sz="1600" b="1" dirty="0"/>
              <a:t>all analysis is biased</a:t>
            </a:r>
            <a:r>
              <a:rPr lang="en-US" sz="1600" dirty="0" smtClean="0"/>
              <a:t>.</a:t>
            </a:r>
          </a:p>
          <a:p>
            <a:pPr algn="l" rtl="0"/>
            <a:r>
              <a:rPr lang="en-US" sz="2000" i="1" u="sng" dirty="0"/>
              <a:t>What Can Cause Missing Data</a:t>
            </a:r>
            <a:r>
              <a:rPr lang="en-US" sz="2000" i="1" u="sng" dirty="0" smtClean="0"/>
              <a:t>?</a:t>
            </a:r>
          </a:p>
          <a:p>
            <a:pPr lvl="1" algn="l" rtl="0"/>
            <a:r>
              <a:rPr lang="en-US" sz="1600" b="1" dirty="0"/>
              <a:t>Surveys. </a:t>
            </a:r>
            <a:r>
              <a:rPr lang="en-US" sz="1600" dirty="0"/>
              <a:t>Data gathered through surveys often has missing information. </a:t>
            </a:r>
          </a:p>
          <a:p>
            <a:pPr lvl="1" algn="l" rtl="0"/>
            <a:r>
              <a:rPr lang="en-US" sz="1600" b="1" dirty="0" err="1"/>
              <a:t>IoT</a:t>
            </a:r>
            <a:r>
              <a:rPr lang="en-US" sz="1600" b="1" dirty="0"/>
              <a:t>. </a:t>
            </a:r>
            <a:r>
              <a:rPr lang="en-US" sz="1600" dirty="0"/>
              <a:t>Many problems arise when working with </a:t>
            </a:r>
            <a:r>
              <a:rPr lang="en-US" sz="1600" dirty="0" err="1"/>
              <a:t>IoT</a:t>
            </a:r>
            <a:r>
              <a:rPr lang="en-US" sz="1600" dirty="0"/>
              <a:t> devices and collecting data from sensor systems to edge computing </a:t>
            </a:r>
            <a:r>
              <a:rPr lang="en-US" sz="1600" dirty="0" smtClean="0"/>
              <a:t>servers.</a:t>
            </a:r>
            <a:endParaRPr lang="en-US" sz="1600" dirty="0"/>
          </a:p>
          <a:p>
            <a:pPr lvl="1" algn="l" rtl="0"/>
            <a:r>
              <a:rPr lang="en-US" sz="1600" b="1" dirty="0"/>
              <a:t>Restricted access. </a:t>
            </a:r>
            <a:r>
              <a:rPr lang="en-US" sz="1600" dirty="0"/>
              <a:t>Some data has limited access, especially data protected by HIPAA, GDPR, and other regulations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 algn="l" rtl="0"/>
            <a:r>
              <a:rPr lang="en-US" sz="1600" b="1" dirty="0"/>
              <a:t>Manual error. </a:t>
            </a:r>
            <a:r>
              <a:rPr lang="en-US" sz="1600" dirty="0"/>
              <a:t>Manually entered data usually has inconsistencies because of the nature of the job or the vast amount of information.</a:t>
            </a:r>
          </a:p>
        </p:txBody>
      </p:sp>
      <p:pic>
        <p:nvPicPr>
          <p:cNvPr id="4" name="صورة 3" descr="Fresno Body Works » &lt;strong&gt;Good to Know&lt;/strong&gt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30126">
            <a:off x="9596847" y="3546928"/>
            <a:ext cx="1502326" cy="115824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66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85355" y="615133"/>
            <a:ext cx="4526280" cy="4351338"/>
          </a:xfrm>
        </p:spPr>
        <p:txBody>
          <a:bodyPr/>
          <a:lstStyle/>
          <a:p>
            <a:pPr algn="l" rtl="0"/>
            <a:r>
              <a:rPr lang="en-US" dirty="0"/>
              <a:t>Find Missing </a:t>
            </a:r>
            <a:r>
              <a:rPr lang="en-US" dirty="0" smtClean="0"/>
              <a:t>Values:</a:t>
            </a:r>
          </a:p>
          <a:p>
            <a:pPr lvl="1" algn="l" rtl="0"/>
            <a:r>
              <a:rPr lang="en-US" dirty="0"/>
              <a:t>Detect missing values (True for missing)</a:t>
            </a:r>
            <a:endParaRPr lang="en-US" dirty="0" smtClean="0"/>
          </a:p>
          <a:p>
            <a:pPr marL="914400" lvl="2" indent="0" algn="l" rtl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df.isna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/>
              <a:t>Find how many missing values there are per column by running:</a:t>
            </a:r>
            <a:endParaRPr lang="en-US" dirty="0" smtClean="0"/>
          </a:p>
          <a:p>
            <a:pPr marL="914400" lvl="2" indent="0" algn="l" rtl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df.isnull</a:t>
            </a:r>
            <a:r>
              <a:rPr lang="en-US" dirty="0"/>
              <a:t>().sum</a:t>
            </a:r>
            <a:r>
              <a:rPr lang="en-US" dirty="0" smtClean="0"/>
              <a:t>()</a:t>
            </a:r>
          </a:p>
          <a:p>
            <a:pPr lvl="1" algn="l" rtl="0"/>
            <a:r>
              <a:rPr lang="en-US" dirty="0"/>
              <a:t>Total number of missing </a:t>
            </a:r>
            <a:r>
              <a:rPr lang="en-US" dirty="0" smtClean="0"/>
              <a:t>values</a:t>
            </a:r>
          </a:p>
          <a:p>
            <a:pPr marL="914400" lvl="2" indent="0" algn="l" rtl="0">
              <a:buNone/>
            </a:pPr>
            <a:r>
              <a:rPr lang="en-US" dirty="0"/>
              <a:t>&gt;&gt;&gt;</a:t>
            </a:r>
            <a:r>
              <a:rPr lang="en-US" dirty="0" err="1"/>
              <a:t>df.isnull</a:t>
            </a:r>
            <a:r>
              <a:rPr lang="en-US" dirty="0"/>
              <a:t>().sum</a:t>
            </a:r>
            <a:r>
              <a:rPr lang="en-US" dirty="0" smtClean="0"/>
              <a:t>().sum()</a:t>
            </a:r>
          </a:p>
          <a:p>
            <a:pPr marL="457200" lvl="1" indent="0" algn="l" rtl="0">
              <a:buNone/>
            </a:pPr>
            <a:endParaRPr lang="en-US" dirty="0"/>
          </a:p>
          <a:p>
            <a:pPr lvl="2" algn="l" rtl="0"/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5" y="548641"/>
            <a:ext cx="4310663" cy="426719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914" y="2682240"/>
            <a:ext cx="2354273" cy="30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Drop Missing Values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933995" y="1268276"/>
            <a:ext cx="5118462" cy="5158650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The easiest way to handle missing values in Python is to get rid of the rows or columns where there is </a:t>
            </a:r>
            <a:r>
              <a:rPr lang="en-US" sz="2000" dirty="0" smtClean="0"/>
              <a:t>missing </a:t>
            </a:r>
            <a:r>
              <a:rPr lang="en-US" sz="2000" dirty="0"/>
              <a:t>information</a:t>
            </a:r>
            <a:r>
              <a:rPr lang="en-US" sz="2000" dirty="0" smtClean="0"/>
              <a:t>.</a:t>
            </a:r>
          </a:p>
          <a:p>
            <a:pPr lvl="1" algn="l" rtl="0"/>
            <a:r>
              <a:rPr lang="en-US" sz="1600" dirty="0"/>
              <a:t>Drop Rows with Missing </a:t>
            </a:r>
            <a:r>
              <a:rPr lang="en-US" sz="1600" dirty="0" smtClean="0"/>
              <a:t>Values: To </a:t>
            </a:r>
            <a:r>
              <a:rPr lang="en-US" sz="1600" dirty="0"/>
              <a:t>remove rows with missing </a:t>
            </a:r>
            <a:r>
              <a:rPr lang="en-US" sz="1600" dirty="0" smtClean="0"/>
              <a:t>values, use the </a:t>
            </a:r>
            <a:r>
              <a:rPr lang="en-US" sz="1600" dirty="0" err="1" smtClean="0"/>
              <a:t>dropna</a:t>
            </a:r>
            <a:r>
              <a:rPr lang="en-US" sz="1600" dirty="0" smtClean="0"/>
              <a:t> function:</a:t>
            </a:r>
          </a:p>
          <a:p>
            <a:pPr marL="914400" lvl="2" indent="0" algn="l" rtl="0">
              <a:buNone/>
            </a:pPr>
            <a:r>
              <a:rPr lang="en-US" sz="1600" dirty="0" smtClean="0"/>
              <a:t>&gt;&gt;&gt;</a:t>
            </a:r>
            <a:r>
              <a:rPr lang="en-US" sz="1600" dirty="0" err="1" smtClean="0"/>
              <a:t>df.dropna</a:t>
            </a:r>
            <a:r>
              <a:rPr lang="en-US" sz="1600" dirty="0" smtClean="0"/>
              <a:t>()</a:t>
            </a:r>
          </a:p>
          <a:p>
            <a:pPr marL="914400" lvl="2" indent="0" algn="l" rtl="0">
              <a:buNone/>
            </a:pPr>
            <a:endParaRPr lang="en-US" sz="1600" dirty="0" smtClean="0"/>
          </a:p>
          <a:p>
            <a:pPr lvl="1" algn="l" rtl="0"/>
            <a:r>
              <a:rPr lang="en-US" sz="1600" dirty="0"/>
              <a:t>Drop Columns with Missing </a:t>
            </a:r>
            <a:r>
              <a:rPr lang="en-US" sz="1600" dirty="0" smtClean="0"/>
              <a:t>Values: To </a:t>
            </a:r>
            <a:r>
              <a:rPr lang="en-US" sz="1600" dirty="0"/>
              <a:t>remove columns with missing values, use the </a:t>
            </a:r>
            <a:r>
              <a:rPr lang="en-US" sz="1600" dirty="0" err="1"/>
              <a:t>dropna</a:t>
            </a:r>
            <a:r>
              <a:rPr lang="en-US" sz="1600" dirty="0"/>
              <a:t> function and provide the axis</a:t>
            </a:r>
            <a:r>
              <a:rPr lang="en-US" sz="1600" dirty="0" smtClean="0"/>
              <a:t>:</a:t>
            </a:r>
          </a:p>
          <a:p>
            <a:pPr marL="457200" lvl="1" indent="0" algn="l" rtl="0">
              <a:buNone/>
            </a:pPr>
            <a:r>
              <a:rPr lang="en-US" sz="1600" dirty="0"/>
              <a:t>     &gt;&gt;&gt;</a:t>
            </a:r>
            <a:r>
              <a:rPr lang="en-US" sz="1600" dirty="0" err="1" smtClean="0"/>
              <a:t>df.dropna</a:t>
            </a:r>
            <a:r>
              <a:rPr lang="en-US" sz="1600" dirty="0" smtClean="0"/>
              <a:t>(axis </a:t>
            </a:r>
            <a:r>
              <a:rPr lang="en-US" sz="1600" dirty="0"/>
              <a:t>= 1</a:t>
            </a:r>
            <a:r>
              <a:rPr lang="en-US" sz="1600" dirty="0" smtClean="0"/>
              <a:t>)</a:t>
            </a:r>
          </a:p>
          <a:p>
            <a:pPr marL="457200" lvl="1" indent="0" algn="l" rtl="0">
              <a:buNone/>
            </a:pPr>
            <a:endParaRPr lang="en-US" sz="1600" dirty="0" smtClean="0"/>
          </a:p>
          <a:p>
            <a:pPr lvl="1" algn="l" rtl="0"/>
            <a:r>
              <a:rPr lang="en-US" sz="1600" dirty="0" smtClean="0"/>
              <a:t>Drops </a:t>
            </a:r>
            <a:r>
              <a:rPr lang="en-US" sz="1600" dirty="0"/>
              <a:t>rows (or columns) where all values are </a:t>
            </a:r>
            <a:r>
              <a:rPr lang="en-US" sz="1600" dirty="0" err="1" smtClean="0"/>
              <a:t>NaN</a:t>
            </a:r>
            <a:endParaRPr lang="en-US" sz="1600" dirty="0"/>
          </a:p>
          <a:p>
            <a:pPr marL="457200" lvl="1" indent="0" algn="l" rtl="0">
              <a:buNone/>
            </a:pPr>
            <a:r>
              <a:rPr lang="en-US" sz="1600" dirty="0"/>
              <a:t>      </a:t>
            </a:r>
            <a:r>
              <a:rPr lang="en-US" sz="1600" dirty="0" smtClean="0"/>
              <a:t>&gt;&gt;&gt;</a:t>
            </a:r>
            <a:r>
              <a:rPr lang="en-US" sz="1600" dirty="0" err="1" smtClean="0"/>
              <a:t>df.dropna</a:t>
            </a:r>
            <a:r>
              <a:rPr lang="en-US" sz="1600" dirty="0" smtClean="0"/>
              <a:t>(how</a:t>
            </a:r>
            <a:r>
              <a:rPr lang="en-US" sz="1600" dirty="0"/>
              <a:t>='all</a:t>
            </a:r>
            <a:r>
              <a:rPr lang="en-US" sz="1600" dirty="0" smtClean="0"/>
              <a:t>')</a:t>
            </a:r>
            <a:endParaRPr lang="en-US" sz="1600" dirty="0"/>
          </a:p>
          <a:p>
            <a:pPr marL="457200" lvl="1" indent="0" algn="l" rtl="0">
              <a:buNone/>
            </a:pPr>
            <a:endParaRPr lang="en-US" sz="1200" dirty="0" smtClean="0"/>
          </a:p>
          <a:p>
            <a:pPr lvl="1" algn="l" rtl="0"/>
            <a:r>
              <a:rPr lang="en-US" sz="1600" dirty="0"/>
              <a:t>Keeps rows (or columns) with at least </a:t>
            </a:r>
            <a:r>
              <a:rPr lang="en-US" sz="1600" b="1" dirty="0"/>
              <a:t>n non-</a:t>
            </a:r>
            <a:r>
              <a:rPr lang="en-US" sz="1600" b="1" dirty="0" err="1"/>
              <a:t>NaN</a:t>
            </a:r>
            <a:r>
              <a:rPr lang="en-US" sz="1600" b="1" dirty="0"/>
              <a:t> </a:t>
            </a:r>
            <a:r>
              <a:rPr lang="en-US" sz="1600" b="1" dirty="0" smtClean="0"/>
              <a:t>values</a:t>
            </a:r>
          </a:p>
          <a:p>
            <a:pPr marL="457200" lvl="1" indent="0" algn="l" rtl="0">
              <a:buNone/>
            </a:pPr>
            <a:r>
              <a:rPr lang="en-US" sz="1600" dirty="0" smtClean="0"/>
              <a:t>    &gt;&gt;&gt; </a:t>
            </a:r>
            <a:r>
              <a:rPr lang="en-US" sz="1600" dirty="0" err="1" smtClean="0"/>
              <a:t>df.dropna</a:t>
            </a:r>
            <a:r>
              <a:rPr lang="en-US" sz="1600" dirty="0" smtClean="0"/>
              <a:t>(thresh=n)</a:t>
            </a:r>
            <a:endParaRPr lang="en-US" sz="1600" dirty="0"/>
          </a:p>
          <a:p>
            <a:pPr marL="457200" lvl="1" indent="0" algn="l" rtl="0">
              <a:buNone/>
            </a:pPr>
            <a:endParaRPr lang="en-US" sz="16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13206" t="3314" r="13297" b="10240"/>
          <a:stretch/>
        </p:blipFill>
        <p:spPr>
          <a:xfrm>
            <a:off x="6651172" y="801190"/>
            <a:ext cx="4798423" cy="249935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047" y="4023361"/>
            <a:ext cx="1812417" cy="2612570"/>
          </a:xfrm>
          <a:prstGeom prst="rect">
            <a:avLst/>
          </a:prstGeom>
        </p:spPr>
      </p:pic>
      <p:sp>
        <p:nvSpPr>
          <p:cNvPr id="6" name="مستطيل 5"/>
          <p:cNvSpPr/>
          <p:nvPr/>
        </p:nvSpPr>
        <p:spPr>
          <a:xfrm>
            <a:off x="7960669" y="4150554"/>
            <a:ext cx="242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i="1" dirty="0" smtClean="0"/>
              <a:t>&gt;&gt;&gt;</a:t>
            </a:r>
            <a:r>
              <a:rPr lang="en-US" i="1" dirty="0" err="1" smtClean="0"/>
              <a:t>df.dropna</a:t>
            </a:r>
            <a:r>
              <a:rPr lang="en-US" i="1" dirty="0" smtClean="0"/>
              <a:t>(how</a:t>
            </a:r>
            <a:r>
              <a:rPr lang="en-US" i="1" dirty="0"/>
              <a:t>='all')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8056464" y="4505455"/>
            <a:ext cx="3651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➡️ </a:t>
            </a:r>
            <a:r>
              <a:rPr lang="en-US" b="1" dirty="0"/>
              <a:t>Row 3 will be dropped</a:t>
            </a:r>
            <a:r>
              <a:rPr lang="en-US" dirty="0"/>
              <a:t> (all values are </a:t>
            </a:r>
            <a:r>
              <a:rPr lang="en-US" dirty="0" err="1"/>
              <a:t>NaN</a:t>
            </a:r>
            <a:r>
              <a:rPr lang="en-US" dirty="0"/>
              <a:t>).</a:t>
            </a:r>
          </a:p>
        </p:txBody>
      </p:sp>
      <p:sp>
        <p:nvSpPr>
          <p:cNvPr id="8" name="مستطيل 7"/>
          <p:cNvSpPr/>
          <p:nvPr/>
        </p:nvSpPr>
        <p:spPr>
          <a:xfrm>
            <a:off x="7967594" y="5304135"/>
            <a:ext cx="2416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i="1" dirty="0" smtClean="0"/>
              <a:t>&gt;&gt;&gt;</a:t>
            </a:r>
            <a:r>
              <a:rPr lang="en-US" i="1" dirty="0" err="1" smtClean="0"/>
              <a:t>df.dropna</a:t>
            </a:r>
            <a:r>
              <a:rPr lang="en-US" i="1" dirty="0" smtClean="0"/>
              <a:t>(thresh=3</a:t>
            </a:r>
            <a:r>
              <a:rPr lang="en-US" i="1" dirty="0"/>
              <a:t>)</a:t>
            </a:r>
          </a:p>
        </p:txBody>
      </p:sp>
      <p:sp>
        <p:nvSpPr>
          <p:cNvPr id="9" name="مستطيل 8"/>
          <p:cNvSpPr/>
          <p:nvPr/>
        </p:nvSpPr>
        <p:spPr>
          <a:xfrm>
            <a:off x="8056464" y="5590975"/>
            <a:ext cx="3221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➡️ </a:t>
            </a:r>
            <a:r>
              <a:rPr lang="en-US" dirty="0" smtClean="0"/>
              <a:t>Keeps </a:t>
            </a:r>
            <a:r>
              <a:rPr lang="en-US" dirty="0"/>
              <a:t>only rows with at least </a:t>
            </a:r>
            <a:r>
              <a:rPr lang="en-US" b="1" dirty="0"/>
              <a:t>3</a:t>
            </a:r>
            <a:r>
              <a:rPr lang="en-US" dirty="0"/>
              <a:t> non-</a:t>
            </a:r>
            <a:r>
              <a:rPr lang="en-US" dirty="0" err="1"/>
              <a:t>NaN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So it will keep </a:t>
            </a:r>
            <a:r>
              <a:rPr lang="en-US" b="1" dirty="0" smtClean="0"/>
              <a:t>only Row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563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Impute Missing </a:t>
            </a:r>
            <a:r>
              <a:rPr lang="en-US" sz="3600" dirty="0" smtClean="0"/>
              <a:t>Values</a:t>
            </a:r>
            <a:endParaRPr lang="en-US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33697" y="1529533"/>
            <a:ext cx="10515600" cy="4351338"/>
          </a:xfrm>
        </p:spPr>
        <p:txBody>
          <a:bodyPr/>
          <a:lstStyle/>
          <a:p>
            <a:pPr algn="l" rtl="0"/>
            <a:r>
              <a:rPr lang="en-US" dirty="0"/>
              <a:t>Imputation is a method of filling missing values with numbers using a specific strategy. Some options to consider for imputation are</a:t>
            </a:r>
            <a:r>
              <a:rPr lang="en-US" dirty="0" smtClean="0"/>
              <a:t>:</a:t>
            </a:r>
            <a:endParaRPr lang="en-US" dirty="0"/>
          </a:p>
          <a:p>
            <a:pPr lvl="1" algn="l" rtl="0"/>
            <a:r>
              <a:rPr lang="en-US" dirty="0"/>
              <a:t>A mean, median, or mode value from that column.</a:t>
            </a:r>
          </a:p>
          <a:p>
            <a:pPr lvl="1" algn="l" rtl="0"/>
            <a:r>
              <a:rPr lang="en-US" dirty="0"/>
              <a:t>A distinct value, such as 0 or -1.</a:t>
            </a:r>
          </a:p>
          <a:p>
            <a:pPr lvl="1" algn="l" rtl="0"/>
            <a:r>
              <a:rPr lang="en-US" dirty="0"/>
              <a:t>A randomly selected value from the existing set.</a:t>
            </a:r>
          </a:p>
          <a:p>
            <a:pPr lvl="1" algn="l" rtl="0"/>
            <a:r>
              <a:rPr lang="en-US" dirty="0"/>
              <a:t>Values estimated using a predictive </a:t>
            </a:r>
            <a:r>
              <a:rPr lang="en-US" dirty="0" smtClean="0"/>
              <a:t>model. Like(K-nearest neighbors –KNN-)</a:t>
            </a:r>
          </a:p>
          <a:p>
            <a:pPr algn="l" rtl="0"/>
            <a:endParaRPr lang="en-US" dirty="0"/>
          </a:p>
          <a:p>
            <a:pPr algn="l" rtl="0"/>
            <a:r>
              <a:rPr lang="en-US" sz="1800" dirty="0"/>
              <a:t>For example, to replace all </a:t>
            </a:r>
            <a:r>
              <a:rPr lang="en-US" sz="1800" dirty="0" err="1"/>
              <a:t>NaN</a:t>
            </a:r>
            <a:r>
              <a:rPr lang="en-US" sz="1800" dirty="0"/>
              <a:t> values with 0</a:t>
            </a:r>
            <a:r>
              <a:rPr lang="en-US" sz="1800" dirty="0" smtClean="0"/>
              <a:t>:</a:t>
            </a:r>
          </a:p>
          <a:p>
            <a:pPr marL="457200" lvl="1" indent="0" algn="l" rtl="0">
              <a:buNone/>
            </a:pPr>
            <a:r>
              <a:rPr lang="en-US" sz="1600" dirty="0"/>
              <a:t>&gt;&gt;&gt;</a:t>
            </a:r>
            <a:r>
              <a:rPr lang="en-US" sz="1600" dirty="0" err="1" smtClean="0"/>
              <a:t>df.fillna</a:t>
            </a:r>
            <a:r>
              <a:rPr lang="en-US" sz="1600" dirty="0" smtClean="0"/>
              <a:t>(0)</a:t>
            </a:r>
          </a:p>
          <a:p>
            <a:pPr marL="457200" lvl="1" indent="0" algn="l" rtl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71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Impute Missing </a:t>
            </a:r>
            <a:r>
              <a:rPr lang="en-US" sz="3600" dirty="0" smtClean="0"/>
              <a:t>Values</a:t>
            </a:r>
            <a:endParaRPr lang="en-US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33697" y="1529533"/>
            <a:ext cx="10515600" cy="4351338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400" dirty="0"/>
              <a:t>The </a:t>
            </a:r>
            <a:r>
              <a:rPr lang="en-US" sz="2400" dirty="0" err="1"/>
              <a:t>fillna</a:t>
            </a:r>
            <a:r>
              <a:rPr lang="en-US" sz="2400" dirty="0"/>
              <a:t> function provides different methods for replacing missing values. Backfilling is a common method that fills the missing piece of information with whatever value comes after it</a:t>
            </a:r>
            <a:r>
              <a:rPr lang="en-US" sz="2400" dirty="0" smtClean="0"/>
              <a:t>:</a:t>
            </a:r>
          </a:p>
          <a:p>
            <a:pPr marL="457200" lvl="1" indent="0" algn="l" rtl="0">
              <a:buNone/>
            </a:pPr>
            <a:r>
              <a:rPr lang="en-US" sz="2000" dirty="0"/>
              <a:t>&gt;&gt;&gt;</a:t>
            </a:r>
            <a:r>
              <a:rPr lang="en-US" sz="2000" dirty="0" err="1" smtClean="0"/>
              <a:t>df.fillna</a:t>
            </a:r>
            <a:r>
              <a:rPr lang="en-US" sz="2000" dirty="0" smtClean="0"/>
              <a:t>(method </a:t>
            </a:r>
            <a:r>
              <a:rPr lang="en-US" sz="2000" dirty="0"/>
              <a:t>= '</a:t>
            </a:r>
            <a:r>
              <a:rPr lang="en-US" sz="2000" dirty="0" err="1"/>
              <a:t>bfill</a:t>
            </a:r>
            <a:r>
              <a:rPr lang="en-US" sz="2000" dirty="0" smtClean="0"/>
              <a:t>')</a:t>
            </a:r>
          </a:p>
          <a:p>
            <a:pPr marL="457200" lvl="1" indent="0" algn="l" rtl="0">
              <a:buNone/>
            </a:pPr>
            <a:r>
              <a:rPr lang="en-US" sz="2000" dirty="0"/>
              <a:t>&gt;&gt;&gt;</a:t>
            </a:r>
            <a:r>
              <a:rPr lang="en-US" sz="2000" dirty="0" err="1"/>
              <a:t>df.fillna</a:t>
            </a:r>
            <a:r>
              <a:rPr lang="en-US" sz="2000" dirty="0"/>
              <a:t>(method = </a:t>
            </a:r>
            <a:r>
              <a:rPr lang="en-US" sz="2000" dirty="0" smtClean="0"/>
              <a:t>‘</a:t>
            </a:r>
            <a:r>
              <a:rPr lang="en-US" sz="2000" dirty="0" err="1" smtClean="0"/>
              <a:t>ffill</a:t>
            </a:r>
            <a:r>
              <a:rPr lang="en-US" sz="2000" dirty="0"/>
              <a:t>')</a:t>
            </a:r>
          </a:p>
          <a:p>
            <a:pPr marL="457200" lvl="1" indent="0" algn="l" rtl="0">
              <a:buNone/>
            </a:pPr>
            <a:endParaRPr lang="en-US" sz="20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t="8487"/>
          <a:stretch/>
        </p:blipFill>
        <p:spPr>
          <a:xfrm>
            <a:off x="1388473" y="3483428"/>
            <a:ext cx="7433310" cy="209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Impute Missing </a:t>
            </a:r>
            <a:r>
              <a:rPr lang="en-US" sz="3600" dirty="0" smtClean="0"/>
              <a:t>Values</a:t>
            </a:r>
            <a:endParaRPr lang="en-US" sz="36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33697" y="1461089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/>
              <a:t>Filling </a:t>
            </a:r>
            <a:r>
              <a:rPr lang="en-US" sz="2400" dirty="0"/>
              <a:t>using statistics </a:t>
            </a:r>
            <a:r>
              <a:rPr lang="en-US" sz="2400" dirty="0" smtClean="0"/>
              <a:t>values( mean, median, mode).</a:t>
            </a:r>
          </a:p>
          <a:p>
            <a:pPr marL="0" indent="0" algn="l" rtl="0">
              <a:buNone/>
            </a:pPr>
            <a:endParaRPr lang="en-US" sz="2400" dirty="0" smtClean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42" y="2229394"/>
            <a:ext cx="3280275" cy="4066903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57" y="2229394"/>
            <a:ext cx="4406234" cy="423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28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12.Rshaping Data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Methods for Reshaping </a:t>
            </a:r>
            <a:r>
              <a:rPr lang="en-US" dirty="0" smtClean="0"/>
              <a:t>Data:</a:t>
            </a:r>
          </a:p>
          <a:p>
            <a:pPr algn="l" rtl="0"/>
            <a:endParaRPr lang="en-US" dirty="0" smtClean="0"/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97283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85414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3630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5530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.melt()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Unpivot DataFrame (wide ➡️ long)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499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.pivot() / .pivot_table()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Pivot DataFrame (long ➡️ wide)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232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.stack()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Convert columns ➡️ index (MultiIndex)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771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.unstack()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Convert index ➡️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270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.transpose() or .T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Transpose rows &amp; columns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956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/>
                        <a:t>.explode()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Flatten lists in cells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70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2. Attributes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1825625"/>
            <a:ext cx="10439400" cy="4351338"/>
          </a:xfrm>
        </p:spPr>
        <p:txBody>
          <a:bodyPr/>
          <a:lstStyle/>
          <a:p>
            <a:pPr algn="l" rtl="0"/>
            <a:r>
              <a:rPr lang="en-US" dirty="0" err="1" smtClean="0"/>
              <a:t>Series.index</a:t>
            </a:r>
            <a:r>
              <a:rPr lang="en-US" dirty="0"/>
              <a:t>: Returns the index labels (row identifiers) of the Series.</a:t>
            </a:r>
          </a:p>
          <a:p>
            <a:pPr algn="l" rtl="0"/>
            <a:r>
              <a:rPr lang="en-US" dirty="0" err="1"/>
              <a:t>Series.values:Returns</a:t>
            </a:r>
            <a:r>
              <a:rPr lang="en-US" dirty="0"/>
              <a:t> the data values in the Series as a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array.pythonCopyEdit</a:t>
            </a:r>
            <a:endParaRPr lang="en-US" dirty="0"/>
          </a:p>
          <a:p>
            <a:pPr algn="l" rtl="0"/>
            <a:r>
              <a:rPr lang="en-US" dirty="0" err="1" smtClean="0"/>
              <a:t>Series.dtype</a:t>
            </a:r>
            <a:r>
              <a:rPr lang="en-US" dirty="0"/>
              <a:t>: Shows the data type (</a:t>
            </a:r>
            <a:r>
              <a:rPr lang="en-US" dirty="0" err="1"/>
              <a:t>dtype</a:t>
            </a:r>
            <a:r>
              <a:rPr lang="en-US" dirty="0"/>
              <a:t>) of the elements in the Series.</a:t>
            </a:r>
          </a:p>
          <a:p>
            <a:pPr algn="l" rtl="0"/>
            <a:r>
              <a:rPr lang="en-US" dirty="0" err="1" smtClean="0"/>
              <a:t>Series.shape</a:t>
            </a:r>
            <a:r>
              <a:rPr lang="en-US" dirty="0"/>
              <a:t>: Returns a tuple representing the shape of the Series (number of elements).</a:t>
            </a:r>
          </a:p>
        </p:txBody>
      </p:sp>
    </p:spTree>
    <p:extLst>
      <p:ext uri="{BB962C8B-B14F-4D97-AF65-F5344CB8AC3E}">
        <p14:creationId xmlns:p14="http://schemas.microsoft.com/office/powerpoint/2010/main" val="31840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/>
              <a:t>1. melt() — Wide to </a:t>
            </a:r>
            <a:r>
              <a:rPr lang="en-US" dirty="0" smtClean="0"/>
              <a:t>Long</a:t>
            </a:r>
          </a:p>
          <a:p>
            <a:pPr marL="914400" lvl="2" indent="0" algn="l" rtl="0">
              <a:buNone/>
            </a:pP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/>
              <a:t>is often stored in so-called “stacked” or “record” format. In a “record” or “wide” format, typically there is one row for each subject. In the “stacked” or “long” format there are multiple rows for each subject where applicable.</a:t>
            </a: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94" y="2177143"/>
            <a:ext cx="6822238" cy="406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 smtClean="0"/>
              <a:t>2. </a:t>
            </a:r>
            <a:r>
              <a:rPr lang="en-US" dirty="0"/>
              <a:t>pivot() — Long to </a:t>
            </a:r>
            <a:r>
              <a:rPr lang="en-US" dirty="0" smtClean="0"/>
              <a:t>Wide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2" y="1324384"/>
            <a:ext cx="5564732" cy="485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/>
              <a:t>3. </a:t>
            </a:r>
            <a:r>
              <a:rPr lang="en-US" dirty="0" err="1"/>
              <a:t>pivot_table</a:t>
            </a:r>
            <a:r>
              <a:rPr lang="en-US" dirty="0"/>
              <a:t>() — Aggregated </a:t>
            </a:r>
            <a:r>
              <a:rPr lang="en-US" dirty="0" smtClean="0"/>
              <a:t>Pivot</a:t>
            </a:r>
          </a:p>
          <a:p>
            <a:pPr lvl="2" algn="l" rtl="0"/>
            <a:r>
              <a:rPr lang="en-US" dirty="0" smtClean="0"/>
              <a:t>like </a:t>
            </a:r>
            <a:r>
              <a:rPr lang="en-US" dirty="0"/>
              <a:t>pivot, but with aggregation.</a:t>
            </a:r>
            <a:endParaRPr lang="en-US" dirty="0" smtClean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53" y="1575968"/>
            <a:ext cx="8250010" cy="416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/>
              <a:t>4. stack() — Columns to </a:t>
            </a:r>
            <a:r>
              <a:rPr lang="en-US" dirty="0" smtClean="0"/>
              <a:t>Index</a:t>
            </a:r>
          </a:p>
          <a:p>
            <a:pPr lvl="2" algn="l" rtl="0"/>
            <a:r>
              <a:rPr lang="en-US" dirty="0" smtClean="0"/>
              <a:t>Stacks columns into a </a:t>
            </a:r>
            <a:r>
              <a:rPr lang="en-US" dirty="0" err="1" smtClean="0"/>
              <a:t>MultiIndex</a:t>
            </a:r>
            <a:r>
              <a:rPr lang="en-US" dirty="0" smtClean="0"/>
              <a:t> row format.</a:t>
            </a:r>
          </a:p>
          <a:p>
            <a:pPr lvl="2" algn="l" rtl="0"/>
            <a:endParaRPr lang="en-US" dirty="0"/>
          </a:p>
          <a:p>
            <a:pPr lvl="2" algn="l" rtl="0"/>
            <a:endParaRPr lang="en-US" dirty="0" smtClean="0"/>
          </a:p>
          <a:p>
            <a:pPr lvl="2" algn="l" rtl="0"/>
            <a:endParaRPr lang="en-US" dirty="0"/>
          </a:p>
          <a:p>
            <a:pPr lvl="2" algn="l" rtl="0"/>
            <a:endParaRPr lang="en-US" dirty="0" smtClean="0"/>
          </a:p>
          <a:p>
            <a:pPr lvl="2" algn="l" rtl="0"/>
            <a:endParaRPr lang="en-US" dirty="0"/>
          </a:p>
          <a:p>
            <a:pPr lvl="2" algn="l" rtl="0"/>
            <a:endParaRPr lang="en-US" dirty="0" smtClean="0"/>
          </a:p>
          <a:p>
            <a:pPr lvl="2" algn="l" rtl="0"/>
            <a:endParaRPr lang="en-US" dirty="0"/>
          </a:p>
          <a:p>
            <a:pPr lvl="2" algn="l" rtl="0"/>
            <a:endParaRPr lang="en-US" dirty="0" smtClean="0"/>
          </a:p>
          <a:p>
            <a:pPr marL="914400" lvl="2" indent="0" algn="l" rtl="0">
              <a:buNone/>
            </a:pP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t="525" r="18282" b="-525"/>
          <a:stretch/>
        </p:blipFill>
        <p:spPr>
          <a:xfrm>
            <a:off x="534761" y="1658575"/>
            <a:ext cx="1985146" cy="1657760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2433494" y="2195067"/>
            <a:ext cx="2417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/>
              <a:t>&gt;&gt;&gt; stacked </a:t>
            </a:r>
            <a:r>
              <a:rPr lang="en-US" sz="1600" dirty="0"/>
              <a:t>= </a:t>
            </a:r>
            <a:r>
              <a:rPr lang="en-US" sz="1600" dirty="0" err="1"/>
              <a:t>df.stack</a:t>
            </a:r>
            <a:r>
              <a:rPr lang="en-US" sz="1600" dirty="0"/>
              <a:t>()</a:t>
            </a:r>
          </a:p>
          <a:p>
            <a:pPr algn="l" rtl="0"/>
            <a:r>
              <a:rPr lang="en-US" sz="1600" dirty="0" smtClean="0"/>
              <a:t>&gt;&gt;&gt;print(stacked)</a:t>
            </a:r>
            <a:endParaRPr lang="en-US" sz="1600" dirty="0"/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3"/>
          <a:srcRect r="15419"/>
          <a:stretch/>
        </p:blipFill>
        <p:spPr>
          <a:xfrm>
            <a:off x="4456068" y="1710158"/>
            <a:ext cx="2293076" cy="1781312"/>
          </a:xfrm>
          <a:prstGeom prst="rect">
            <a:avLst/>
          </a:prstGeom>
        </p:spPr>
      </p:pic>
      <p:sp>
        <p:nvSpPr>
          <p:cNvPr id="7" name="مستطيل 6"/>
          <p:cNvSpPr/>
          <p:nvPr/>
        </p:nvSpPr>
        <p:spPr>
          <a:xfrm>
            <a:off x="4456068" y="3435416"/>
            <a:ext cx="3082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400" b="1" dirty="0"/>
              <a:t>Now</a:t>
            </a:r>
            <a:r>
              <a:rPr lang="en-US" sz="1400" dirty="0"/>
              <a:t> </a:t>
            </a:r>
            <a:r>
              <a:rPr lang="en-US" sz="1400" b="1" dirty="0"/>
              <a:t>we have a </a:t>
            </a:r>
            <a:r>
              <a:rPr lang="en-US" sz="1400" b="1" dirty="0" err="1"/>
              <a:t>MultiIndex</a:t>
            </a:r>
            <a:r>
              <a:rPr lang="en-US" sz="1400" b="1" dirty="0"/>
              <a:t> Series with Department &amp; Gender as index.</a:t>
            </a: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 rotWithShape="1">
          <a:blip r:embed="rId4"/>
          <a:srcRect r="12216"/>
          <a:stretch/>
        </p:blipFill>
        <p:spPr>
          <a:xfrm>
            <a:off x="9537244" y="1848338"/>
            <a:ext cx="2119995" cy="1504950"/>
          </a:xfrm>
          <a:prstGeom prst="rect">
            <a:avLst/>
          </a:prstGeom>
        </p:spPr>
      </p:pic>
      <p:sp>
        <p:nvSpPr>
          <p:cNvPr id="11" name="مستطيل 10"/>
          <p:cNvSpPr/>
          <p:nvPr/>
        </p:nvSpPr>
        <p:spPr>
          <a:xfrm>
            <a:off x="6622324" y="2308426"/>
            <a:ext cx="30877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/>
              <a:t>&gt;&gt;&gt; unstacked </a:t>
            </a:r>
            <a:r>
              <a:rPr lang="en-US" sz="1600" dirty="0"/>
              <a:t>= </a:t>
            </a:r>
            <a:r>
              <a:rPr lang="en-US" sz="1600" dirty="0" err="1" smtClean="0"/>
              <a:t>stacked.unstack</a:t>
            </a:r>
            <a:r>
              <a:rPr lang="en-US" sz="1600" dirty="0"/>
              <a:t>()</a:t>
            </a:r>
          </a:p>
          <a:p>
            <a:pPr algn="l" rtl="0"/>
            <a:r>
              <a:rPr lang="en-US" sz="1600" dirty="0" smtClean="0"/>
              <a:t>&gt;&gt;&gt;print(unstacked</a:t>
            </a:r>
            <a:r>
              <a:rPr lang="en-US" sz="1600" dirty="0"/>
              <a:t>)</a:t>
            </a:r>
          </a:p>
        </p:txBody>
      </p:sp>
      <p:sp>
        <p:nvSpPr>
          <p:cNvPr id="12" name="مربع نص 11"/>
          <p:cNvSpPr txBox="1"/>
          <p:nvPr/>
        </p:nvSpPr>
        <p:spPr>
          <a:xfrm>
            <a:off x="6991624" y="581357"/>
            <a:ext cx="5200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800" dirty="0"/>
              <a:t>5. unstack() — Index to Columns</a:t>
            </a:r>
          </a:p>
          <a:p>
            <a:pPr lvl="2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13" name="مستطيل 12"/>
          <p:cNvSpPr/>
          <p:nvPr/>
        </p:nvSpPr>
        <p:spPr>
          <a:xfrm>
            <a:off x="8685305" y="3316335"/>
            <a:ext cx="3417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600" b="1" dirty="0"/>
              <a:t>➡️ Back to original </a:t>
            </a:r>
            <a:r>
              <a:rPr lang="en-US" sz="1600" b="1" dirty="0" err="1"/>
              <a:t>DataFrame</a:t>
            </a:r>
            <a:r>
              <a:rPr lang="en-US" sz="1600" b="1" dirty="0"/>
              <a:t> shape</a:t>
            </a:r>
          </a:p>
        </p:txBody>
      </p:sp>
    </p:spTree>
    <p:extLst>
      <p:ext uri="{BB962C8B-B14F-4D97-AF65-F5344CB8AC3E}">
        <p14:creationId xmlns:p14="http://schemas.microsoft.com/office/powerpoint/2010/main" val="124043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/>
              <a:t>6. transpose() / </a:t>
            </a:r>
            <a:r>
              <a:rPr lang="en-US" dirty="0" smtClean="0"/>
              <a:t>.T.</a:t>
            </a:r>
          </a:p>
          <a:p>
            <a:pPr lvl="2" algn="l" rtl="0"/>
            <a:r>
              <a:rPr lang="en-US" dirty="0" smtClean="0"/>
              <a:t>Swap rows with columns</a:t>
            </a:r>
          </a:p>
          <a:p>
            <a:pPr marL="1371600" lvl="3" indent="0" algn="l" rtl="0">
              <a:buNone/>
            </a:pPr>
            <a:r>
              <a:rPr lang="en-US" dirty="0" smtClean="0"/>
              <a:t>&gt;&gt;&gt;</a:t>
            </a:r>
            <a:r>
              <a:rPr lang="en-US" dirty="0" err="1" smtClean="0"/>
              <a:t>df.T</a:t>
            </a:r>
            <a:endParaRPr lang="en-US" dirty="0" smtClean="0"/>
          </a:p>
          <a:p>
            <a:pPr marL="1371600" lvl="3" indent="0" algn="l" rtl="0">
              <a:buNone/>
            </a:pPr>
            <a:endParaRPr lang="en-US" dirty="0" smtClean="0"/>
          </a:p>
          <a:p>
            <a:pPr marL="1371600" lvl="3" indent="0" algn="l" rtl="0">
              <a:buNone/>
            </a:pPr>
            <a:endParaRPr lang="en-US" dirty="0"/>
          </a:p>
          <a:p>
            <a:pPr marL="1371600" lvl="3" indent="0" algn="l" rtl="0">
              <a:buNone/>
            </a:pPr>
            <a:endParaRPr lang="en-US" dirty="0"/>
          </a:p>
          <a:p>
            <a:pPr lvl="2" algn="l" rtl="0"/>
            <a:endParaRPr lang="en-US" dirty="0" smtClean="0"/>
          </a:p>
          <a:p>
            <a:pPr algn="l" rtl="0"/>
            <a:r>
              <a:rPr lang="en-US" dirty="0"/>
              <a:t>7. explode() — Flatten Lists</a:t>
            </a:r>
            <a:endParaRPr lang="en-US" dirty="0" smtClean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41" y="3058869"/>
            <a:ext cx="3595007" cy="2998334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5859972" y="6057203"/>
            <a:ext cx="37790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1600" b="1" dirty="0"/>
              <a:t>Flattens list-like values into separate rows.</a:t>
            </a:r>
          </a:p>
        </p:txBody>
      </p:sp>
      <p:sp>
        <p:nvSpPr>
          <p:cNvPr id="6" name="مستطيل 5"/>
          <p:cNvSpPr/>
          <p:nvPr/>
        </p:nvSpPr>
        <p:spPr>
          <a:xfrm>
            <a:off x="1773730" y="3636220"/>
            <a:ext cx="2668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dirty="0" smtClean="0"/>
              <a:t>&gt;&gt;&gt;</a:t>
            </a:r>
            <a:r>
              <a:rPr lang="en-US" dirty="0" err="1" smtClean="0"/>
              <a:t>df.explode</a:t>
            </a:r>
            <a:r>
              <a:rPr lang="en-US" dirty="0" smtClean="0"/>
              <a:t>(‘</a:t>
            </a:r>
            <a:r>
              <a:rPr lang="en-US" dirty="0" err="1" smtClean="0"/>
              <a:t>col_name</a:t>
            </a:r>
            <a:r>
              <a:rPr lang="en-US" dirty="0" smtClean="0"/>
              <a:t>')</a:t>
            </a:r>
            <a:endParaRPr lang="en-US" dirty="0"/>
          </a:p>
        </p:txBody>
      </p:sp>
      <p:pic>
        <p:nvPicPr>
          <p:cNvPr id="7" name="صورة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41" y="753257"/>
            <a:ext cx="3619491" cy="18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635726"/>
            <a:ext cx="10515600" cy="5541237"/>
          </a:xfrm>
        </p:spPr>
        <p:txBody>
          <a:bodyPr/>
          <a:lstStyle/>
          <a:p>
            <a:pPr algn="l" rtl="0"/>
            <a:r>
              <a:rPr lang="en-US" dirty="0" smtClean="0"/>
              <a:t>8. </a:t>
            </a:r>
            <a:r>
              <a:rPr lang="en-US" dirty="0" err="1" smtClean="0"/>
              <a:t>Multi_Index</a:t>
            </a:r>
            <a:endParaRPr lang="en-US" dirty="0" smtClean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20" y="1085714"/>
            <a:ext cx="3769043" cy="2462349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1" y="3621133"/>
            <a:ext cx="3028814" cy="2628900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086" y="1085714"/>
            <a:ext cx="3971108" cy="2798309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413" y="3884023"/>
            <a:ext cx="4710673" cy="20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1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 smtClean="0"/>
              <a:t>13.Grouping and Aggregation</a:t>
            </a: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Used for </a:t>
            </a:r>
            <a:r>
              <a:rPr lang="en-US" dirty="0"/>
              <a:t>summarizing and </a:t>
            </a:r>
            <a:r>
              <a:rPr lang="en-US" dirty="0" smtClean="0"/>
              <a:t>analyzing data</a:t>
            </a:r>
          </a:p>
          <a:p>
            <a:pPr marL="0" indent="0" algn="l" rtl="0">
              <a:buNone/>
            </a:pPr>
            <a:endParaRPr lang="en-US" dirty="0" smtClean="0"/>
          </a:p>
          <a:p>
            <a:pPr marL="514350" indent="-514350" algn="l" rtl="0">
              <a:buAutoNum type="arabicPeriod"/>
            </a:pPr>
            <a:r>
              <a:rPr lang="en-US" dirty="0" smtClean="0"/>
              <a:t>Grouping </a:t>
            </a:r>
            <a:r>
              <a:rPr lang="en-US" dirty="0"/>
              <a:t>with </a:t>
            </a:r>
            <a:r>
              <a:rPr lang="en-US" dirty="0" err="1"/>
              <a:t>groupby</a:t>
            </a:r>
            <a:r>
              <a:rPr lang="en-US" dirty="0" smtClean="0"/>
              <a:t>()</a:t>
            </a:r>
          </a:p>
          <a:p>
            <a:pPr lvl="1" algn="l" rtl="0">
              <a:buFont typeface="Wingdings" panose="05000000000000000000" pitchFamily="2" charset="2"/>
              <a:buChar char="§"/>
            </a:pPr>
            <a:r>
              <a:rPr lang="en-US" dirty="0"/>
              <a:t>You use </a:t>
            </a:r>
            <a:r>
              <a:rPr lang="en-US" dirty="0" err="1"/>
              <a:t>groupby</a:t>
            </a:r>
            <a:r>
              <a:rPr lang="en-US" dirty="0"/>
              <a:t>() to split data into groups based on values in columns</a:t>
            </a:r>
            <a:r>
              <a:rPr lang="en-US" dirty="0" smtClean="0"/>
              <a:t>.</a:t>
            </a:r>
          </a:p>
          <a:p>
            <a:pPr marL="457200" lvl="1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11" y="3754030"/>
            <a:ext cx="4717189" cy="25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3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8200" y="789305"/>
            <a:ext cx="10515600" cy="4351338"/>
          </a:xfrm>
        </p:spPr>
        <p:txBody>
          <a:bodyPr/>
          <a:lstStyle/>
          <a:p>
            <a:pPr marL="0" indent="0" algn="l" rtl="0">
              <a:buNone/>
            </a:pPr>
            <a:endParaRPr lang="en-US" dirty="0" smtClean="0"/>
          </a:p>
          <a:p>
            <a:pPr marL="0" indent="0" algn="l" rtl="0">
              <a:buNone/>
            </a:pPr>
            <a:r>
              <a:rPr lang="en-US" dirty="0"/>
              <a:t>2. Aggregation </a:t>
            </a:r>
            <a:r>
              <a:rPr lang="en-US" dirty="0" smtClean="0"/>
              <a:t>Functions</a:t>
            </a:r>
          </a:p>
          <a:p>
            <a:pPr marL="457200" lvl="1" indent="0" algn="l" rtl="0">
              <a:buNone/>
            </a:pPr>
            <a:r>
              <a:rPr lang="en-US" dirty="0" smtClean="0"/>
              <a:t>You </a:t>
            </a:r>
            <a:r>
              <a:rPr lang="en-US" dirty="0"/>
              <a:t>can aggregate grouped data using </a:t>
            </a:r>
            <a:r>
              <a:rPr lang="en-US" dirty="0" smtClean="0"/>
              <a:t>functions like: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.sum()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.mean()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.</a:t>
            </a:r>
            <a:r>
              <a:rPr lang="en-US" dirty="0"/>
              <a:t>count</a:t>
            </a:r>
            <a:r>
              <a:rPr lang="en-US" dirty="0" smtClean="0"/>
              <a:t>()</a:t>
            </a:r>
          </a:p>
          <a:p>
            <a:pPr lvl="1" algn="l" rtl="0">
              <a:buFont typeface="Wingdings" panose="05000000000000000000" pitchFamily="2" charset="2"/>
              <a:buChar char="Ø"/>
            </a:pPr>
            <a:r>
              <a:rPr lang="en-US" dirty="0" smtClean="0"/>
              <a:t>.</a:t>
            </a:r>
            <a:r>
              <a:rPr lang="en-US" dirty="0" err="1"/>
              <a:t>agg</a:t>
            </a:r>
            <a:r>
              <a:rPr lang="en-US" dirty="0"/>
              <a:t>()</a:t>
            </a: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387" y="2947223"/>
            <a:ext cx="5658290" cy="3329395"/>
          </a:xfrm>
          <a:prstGeom prst="rect">
            <a:avLst/>
          </a:prstGeom>
        </p:spPr>
      </p:pic>
      <p:sp>
        <p:nvSpPr>
          <p:cNvPr id="7" name="مربع نص 6"/>
          <p:cNvSpPr txBox="1"/>
          <p:nvPr/>
        </p:nvSpPr>
        <p:spPr>
          <a:xfrm>
            <a:off x="4580708" y="2577891"/>
            <a:ext cx="14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 smtClean="0"/>
              <a:t>1.avrage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6" y="858168"/>
            <a:ext cx="4960892" cy="3187508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6" y="4202701"/>
            <a:ext cx="4333875" cy="1657350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760" y="985854"/>
            <a:ext cx="5077096" cy="2932135"/>
          </a:xfrm>
          <a:prstGeom prst="rect">
            <a:avLst/>
          </a:prstGeom>
        </p:spPr>
      </p:pic>
      <p:pic>
        <p:nvPicPr>
          <p:cNvPr id="8" name="صورة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863339"/>
            <a:ext cx="3366218" cy="2336074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6227912" y="488836"/>
            <a:ext cx="3297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3. Group by Multiple Columns</a:t>
            </a:r>
          </a:p>
        </p:txBody>
      </p:sp>
      <p:sp>
        <p:nvSpPr>
          <p:cNvPr id="10" name="مستطيل 9"/>
          <p:cNvSpPr/>
          <p:nvPr/>
        </p:nvSpPr>
        <p:spPr>
          <a:xfrm>
            <a:off x="798532" y="410324"/>
            <a:ext cx="26515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2.Multiple </a:t>
            </a:r>
            <a:r>
              <a:rPr lang="en-US" sz="2000" dirty="0"/>
              <a:t>aggregations</a:t>
            </a:r>
          </a:p>
        </p:txBody>
      </p:sp>
    </p:spTree>
    <p:extLst>
      <p:ext uri="{BB962C8B-B14F-4D97-AF65-F5344CB8AC3E}">
        <p14:creationId xmlns:p14="http://schemas.microsoft.com/office/powerpoint/2010/main" val="34785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09" y="1067195"/>
            <a:ext cx="4592370" cy="3435136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6" y="4720589"/>
            <a:ext cx="4333875" cy="1562100"/>
          </a:xfrm>
          <a:prstGeom prst="rect">
            <a:avLst/>
          </a:prstGeom>
        </p:spPr>
      </p:pic>
      <p:sp>
        <p:nvSpPr>
          <p:cNvPr id="9" name="مستطيل 8"/>
          <p:cNvSpPr/>
          <p:nvPr/>
        </p:nvSpPr>
        <p:spPr>
          <a:xfrm>
            <a:off x="627756" y="546241"/>
            <a:ext cx="3647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4. Custom Aggregation with </a:t>
            </a:r>
            <a:r>
              <a:rPr lang="en-US" sz="2000" dirty="0" err="1"/>
              <a:t>agg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832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4298</Words>
  <Application>Microsoft Office PowerPoint</Application>
  <PresentationFormat>شاشة عريضة</PresentationFormat>
  <Paragraphs>681</Paragraphs>
  <Slides>107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Calibri Light</vt:lpstr>
      <vt:lpstr>Times New Roman</vt:lpstr>
      <vt:lpstr>Wingdings</vt:lpstr>
      <vt:lpstr>نسق Office</vt:lpstr>
      <vt:lpstr>Pandas</vt:lpstr>
      <vt:lpstr>Agenda</vt:lpstr>
      <vt:lpstr>Introduction to Pandas</vt:lpstr>
      <vt:lpstr>عرض تقديمي في PowerPoint</vt:lpstr>
      <vt:lpstr>Series</vt:lpstr>
      <vt:lpstr>عرض تقديمي في PowerPoint</vt:lpstr>
      <vt:lpstr>Accessing data and Slicing </vt:lpstr>
      <vt:lpstr>1. head() and tail()</vt:lpstr>
      <vt:lpstr>2. Attributes</vt:lpstr>
      <vt:lpstr>Example</vt:lpstr>
      <vt:lpstr>3. Descriptive statistics</vt:lpstr>
      <vt:lpstr>Example</vt:lpstr>
      <vt:lpstr>4. Missing values</vt:lpstr>
      <vt:lpstr>5. Fill missing values</vt:lpstr>
      <vt:lpstr>6. Filtering</vt:lpstr>
      <vt:lpstr>7. Apply and map</vt:lpstr>
      <vt:lpstr>8. Sort values</vt:lpstr>
      <vt:lpstr>9. Rename Series</vt:lpstr>
      <vt:lpstr>10. Convert to list and dict-Convert a Series to Python objects</vt:lpstr>
      <vt:lpstr>11. Unique values, count, value counts</vt:lpstr>
      <vt:lpstr>DataFrame</vt:lpstr>
      <vt:lpstr>1.Create a DataFrame</vt:lpstr>
      <vt:lpstr>Create a DataFrame from Dictionaries: </vt:lpstr>
      <vt:lpstr>2.Create a DataFrame from a 2D list and set custom columns and index:</vt:lpstr>
      <vt:lpstr>3.DataFrame Attributes</vt:lpstr>
      <vt:lpstr>Example</vt:lpstr>
      <vt:lpstr>4. Data Summary and Inspection</vt:lpstr>
      <vt:lpstr>Example</vt:lpstr>
      <vt:lpstr>5. Descriptive Statistics</vt:lpstr>
      <vt:lpstr>عرض تقديمي في PowerPoint</vt:lpstr>
      <vt:lpstr>عرض تقديمي في PowerPoint</vt:lpstr>
      <vt:lpstr>عرض تقديمي في PowerPoint</vt:lpstr>
      <vt:lpstr>6. IQR (Interquartile Range) and Range for numeric columns </vt:lpstr>
      <vt:lpstr>7. Reindexing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8.Rename</vt:lpstr>
      <vt:lpstr>9.Selection and Filtering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 pandas loc vs iloc vs at vs iat Cheat Sheet</vt:lpstr>
      <vt:lpstr>عرض تقديمي في PowerPoint</vt:lpstr>
      <vt:lpstr>pandas .query() — The Cool Way to Filter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DataFrame.truncate()</vt:lpstr>
      <vt:lpstr>DataFrame.truncate()</vt:lpstr>
      <vt:lpstr>DataFrame.Filter()</vt:lpstr>
      <vt:lpstr>عرض تقديمي في PowerPoint</vt:lpstr>
      <vt:lpstr>DataFrame.Sample()</vt:lpstr>
      <vt:lpstr>عرض تقديمي في PowerPoint</vt:lpstr>
      <vt:lpstr>10.Modifying Data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DataFrame.replace() </vt:lpstr>
      <vt:lpstr>DataFrame.replace() </vt:lpstr>
      <vt:lpstr>DataFrame.drop() </vt:lpstr>
      <vt:lpstr>Sorting in pandas</vt:lpstr>
      <vt:lpstr>DataFrame.sort_values</vt:lpstr>
      <vt:lpstr>DataFrame.sort_index</vt:lpstr>
      <vt:lpstr>11.Handling Missing Data</vt:lpstr>
      <vt:lpstr>عرض تقديمي في PowerPoint</vt:lpstr>
      <vt:lpstr>Drop Missing Values </vt:lpstr>
      <vt:lpstr>Impute Missing Values</vt:lpstr>
      <vt:lpstr>Impute Missing Values</vt:lpstr>
      <vt:lpstr>Impute Missing Values</vt:lpstr>
      <vt:lpstr>12.Rshaping Data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13.Grouping and Aggregation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14.Data Integration</vt:lpstr>
      <vt:lpstr>عرض تقديمي في PowerPoint</vt:lpstr>
      <vt:lpstr>عرض تقديمي في PowerPoint</vt:lpstr>
      <vt:lpstr>عرض تقديمي في PowerPoint</vt:lpstr>
      <vt:lpstr>Library of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jaf</dc:creator>
  <cp:lastModifiedBy>jaf</cp:lastModifiedBy>
  <cp:revision>92</cp:revision>
  <dcterms:created xsi:type="dcterms:W3CDTF">2025-05-13T18:29:02Z</dcterms:created>
  <dcterms:modified xsi:type="dcterms:W3CDTF">2025-05-17T15:34:38Z</dcterms:modified>
</cp:coreProperties>
</file>