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1"/>
  </p:notesMasterIdLst>
  <p:sldIdLst>
    <p:sldId id="275" r:id="rId4"/>
    <p:sldId id="272" r:id="rId5"/>
    <p:sldId id="261" r:id="rId6"/>
    <p:sldId id="279" r:id="rId7"/>
    <p:sldId id="277" r:id="rId8"/>
    <p:sldId id="274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مقطع افتراضي" id="{56C1DC81-A32B-4845-AE66-5906C8AC54D6}">
          <p14:sldIdLst>
            <p14:sldId id="275"/>
            <p14:sldId id="272"/>
            <p14:sldId id="261"/>
            <p14:sldId id="279"/>
            <p14:sldId id="277"/>
            <p14:sldId id="274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488"/>
    <a:srgbClr val="87A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>
        <p:scale>
          <a:sx n="56" d="100"/>
          <a:sy n="56" d="100"/>
        </p:scale>
        <p:origin x="1282" y="100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3B77F-9768-4944-8BCF-EF593F78DDA6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AFCC-C032-4A60-9D98-9508DBFB4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2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1395046" y="1136223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95488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rgbClr val="295488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95488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295488"/>
                  </a:solidFill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rgbClr val="295488"/>
                    </a:solidFill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95488"/>
                    </a:solidFill>
                  </a:endParaRPr>
                </a:p>
              </p:txBody>
            </p:sp>
          </p:grp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95488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95488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02F4B8E-9B3E-4F0F-A7A3-4E4CCE2F61D7}"/>
              </a:ext>
            </a:extLst>
          </p:cNvPr>
          <p:cNvSpPr txBox="1"/>
          <p:nvPr/>
        </p:nvSpPr>
        <p:spPr>
          <a:xfrm>
            <a:off x="3191608" y="4848677"/>
            <a:ext cx="580878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AI </a:t>
            </a:r>
            <a:r>
              <a:rPr lang="en-US" sz="2800" dirty="0" err="1">
                <a:solidFill>
                  <a:schemeClr val="bg1"/>
                </a:solidFill>
              </a:rPr>
              <a:t>ChatBot</a:t>
            </a:r>
            <a:r>
              <a:rPr lang="en-US" sz="2800" dirty="0">
                <a:solidFill>
                  <a:schemeClr val="bg1"/>
                </a:solidFill>
              </a:rPr>
              <a:t> for YouTube Video Q/A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A13B11-B0D6-4969-8E29-77296F24B51F}"/>
              </a:ext>
            </a:extLst>
          </p:cNvPr>
          <p:cNvSpPr txBox="1"/>
          <p:nvPr/>
        </p:nvSpPr>
        <p:spPr>
          <a:xfrm>
            <a:off x="1878147" y="5329455"/>
            <a:ext cx="8435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Presented by: SHATHA KAMAL</a:t>
            </a:r>
          </a:p>
        </p:txBody>
      </p:sp>
      <p:pic>
        <p:nvPicPr>
          <p:cNvPr id="2" name="رسم 1">
            <a:extLst>
              <a:ext uri="{FF2B5EF4-FFF2-40B4-BE49-F238E27FC236}">
                <a16:creationId xmlns:a16="http://schemas.microsoft.com/office/drawing/2014/main" id="{517D3033-208B-67A4-D0B4-2D21005E9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27" y="299146"/>
            <a:ext cx="3737114" cy="4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749" y="479885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710847" y="1671823"/>
            <a:ext cx="5491847" cy="1161199"/>
            <a:chOff x="1848112" y="1575921"/>
            <a:chExt cx="5491847" cy="1161199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Build a chatbot that understands and answers questions about YouTube videos using AI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2267" y="1632992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/>
                <a:t>Project Overview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1161199"/>
            <a:chOff x="1848112" y="1575921"/>
            <a:chExt cx="5383988" cy="11611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Overview of tools used: Whisper, GPT, </a:t>
              </a:r>
              <a:r>
                <a:rPr lang="en-US" sz="1400" dirty="0" err="1"/>
                <a:t>LangChain</a:t>
              </a:r>
              <a:r>
                <a:rPr lang="en-US" sz="1400" dirty="0"/>
                <a:t>, </a:t>
              </a:r>
              <a:r>
                <a:rPr lang="en-US" sz="1400" dirty="0" err="1"/>
                <a:t>ChromaDB</a:t>
              </a:r>
              <a:r>
                <a:rPr lang="en-US" sz="1400" dirty="0"/>
                <a:t>, </a:t>
              </a:r>
              <a:r>
                <a:rPr lang="en-US" sz="1400" dirty="0" err="1"/>
                <a:t>yt-dlp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/>
                <a:t>Technical Architecture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1161199"/>
            <a:chOff x="1848112" y="1575921"/>
            <a:chExt cx="5383988" cy="11611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Why Whisper, GPT-3.5, OpenAI Embeddings, and how they support the project.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/>
                <a:t>Model Rationale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83988" cy="1161199"/>
            <a:chOff x="1848112" y="1575921"/>
            <a:chExt cx="5383988" cy="116119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How </a:t>
              </a:r>
              <a:r>
                <a:rPr lang="en-US" sz="1400" dirty="0" err="1"/>
                <a:t>LangChain</a:t>
              </a:r>
              <a:r>
                <a:rPr lang="en-US" sz="1400" dirty="0"/>
                <a:t> agents dynamically decide which tool to use for each query.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/>
                <a:t>Agent &amp; Tools Logic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94105" y="456568"/>
            <a:ext cx="607494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rgbClr val="295488"/>
                </a:solidFill>
                <a:cs typeface="Arial" pitchFamily="34" charset="0"/>
              </a:rPr>
              <a:t>Why This Project?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72154" y="1380034"/>
            <a:ext cx="6397758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• Makes YouTube videos easier to search and understand  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• Helps people with hearing loss access video content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• Uses AI to answer questions from video and audio  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• The bot thinks before it answers — not just random replies  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• Fits today’s need for smart, useful video tools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7254635" y="4011524"/>
            <a:ext cx="4748844" cy="27859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72324" y="449529"/>
            <a:ext cx="12192000" cy="792605"/>
          </a:xfrm>
        </p:spPr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0249F-63B3-4739-AEB1-560499F62BE2}"/>
              </a:ext>
            </a:extLst>
          </p:cNvPr>
          <p:cNvGrpSpPr/>
          <p:nvPr/>
        </p:nvGrpSpPr>
        <p:grpSpPr>
          <a:xfrm>
            <a:off x="7908136" y="2007581"/>
            <a:ext cx="3139396" cy="708834"/>
            <a:chOff x="1724503" y="1765759"/>
            <a:chExt cx="1780544" cy="7088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911A16-F9D2-4278-9CFD-6A83E02B457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GPT-3.5 selects relevant chunks and answers the user's question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5CAC-D092-4CFE-9191-F023ACE1131B}"/>
                </a:ext>
              </a:extLst>
            </p:cNvPr>
            <p:cNvSpPr txBox="1"/>
            <p:nvPr/>
          </p:nvSpPr>
          <p:spPr>
            <a:xfrm>
              <a:off x="1724503" y="1765759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Question Answering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600FB-C8D8-4ED2-9078-D2BBB1208DE7}"/>
              </a:ext>
            </a:extLst>
          </p:cNvPr>
          <p:cNvGrpSpPr/>
          <p:nvPr/>
        </p:nvGrpSpPr>
        <p:grpSpPr>
          <a:xfrm>
            <a:off x="7908136" y="3759808"/>
            <a:ext cx="3139396" cy="517719"/>
            <a:chOff x="1724503" y="1772208"/>
            <a:chExt cx="1780544" cy="5177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25AB48-676B-4769-B094-46877DCF24E2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Whisper converts audio into accurate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9BCD8-07ED-4606-AECB-C695DCAD60BD}"/>
                </a:ext>
              </a:extLst>
            </p:cNvPr>
            <p:cNvSpPr txBox="1"/>
            <p:nvPr/>
          </p:nvSpPr>
          <p:spPr>
            <a:xfrm>
              <a:off x="1724503" y="1772208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Speech Transcription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9E7F90-764B-441A-9885-49E4C592EC88}"/>
              </a:ext>
            </a:extLst>
          </p:cNvPr>
          <p:cNvGrpSpPr/>
          <p:nvPr/>
        </p:nvGrpSpPr>
        <p:grpSpPr>
          <a:xfrm>
            <a:off x="1118989" y="2882869"/>
            <a:ext cx="3707920" cy="801010"/>
            <a:chOff x="1715369" y="1766707"/>
            <a:chExt cx="2102989" cy="8010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030EC4-4F6F-4AEB-9470-F1926A2C7C51}"/>
                </a:ext>
              </a:extLst>
            </p:cNvPr>
            <p:cNvSpPr txBox="1"/>
            <p:nvPr/>
          </p:nvSpPr>
          <p:spPr>
            <a:xfrm>
              <a:off x="2044178" y="2106052"/>
              <a:ext cx="177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Text is split and stored as vectors in </a:t>
              </a:r>
              <a:r>
                <a:rPr lang="en-US" sz="1200" dirty="0" err="1"/>
                <a:t>ChromaDB</a:t>
              </a:r>
              <a:r>
                <a:rPr lang="en-US" sz="1200" dirty="0"/>
                <a:t> using OpenAI embeddings.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182F2E-65B0-4930-941F-426492AAE8B7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Embedding &amp; Storage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4242DD-B241-4F2A-B4E9-BCA13FEAC4D7}"/>
              </a:ext>
            </a:extLst>
          </p:cNvPr>
          <p:cNvGrpSpPr/>
          <p:nvPr/>
        </p:nvGrpSpPr>
        <p:grpSpPr>
          <a:xfrm>
            <a:off x="1135094" y="4874868"/>
            <a:ext cx="3216482" cy="654160"/>
            <a:chOff x="1724503" y="2012928"/>
            <a:chExt cx="1824264" cy="6541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C36E76-EF3C-499B-AE03-B2A2D36C5208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0E023-AA01-44F1-BE6F-FCA574206449}"/>
                </a:ext>
              </a:extLst>
            </p:cNvPr>
            <p:cNvSpPr txBox="1"/>
            <p:nvPr/>
          </p:nvSpPr>
          <p:spPr>
            <a:xfrm>
              <a:off x="1768223" y="2359311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Downloader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BF27EBD3-3206-4C8A-9B24-1300017ECF40}"/>
              </a:ext>
            </a:extLst>
          </p:cNvPr>
          <p:cNvSpPr/>
          <p:nvPr/>
        </p:nvSpPr>
        <p:spPr>
          <a:xfrm rot="2700000">
            <a:off x="5322035" y="3533895"/>
            <a:ext cx="28895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C6EE5F0-BAF3-465E-964F-2CA5A51C8604}"/>
              </a:ext>
            </a:extLst>
          </p:cNvPr>
          <p:cNvSpPr/>
          <p:nvPr/>
        </p:nvSpPr>
        <p:spPr>
          <a:xfrm flipH="1">
            <a:off x="6619562" y="27682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260841" y="1856755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53CB992F-824E-F75B-DE75-E4E328B42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5556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65B70019-048B-5358-1DD1-06DC62B7B030}"/>
              </a:ext>
            </a:extLst>
          </p:cNvPr>
          <p:cNvSpPr txBox="1"/>
          <p:nvPr/>
        </p:nvSpPr>
        <p:spPr>
          <a:xfrm>
            <a:off x="1135094" y="5587594"/>
            <a:ext cx="4686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Using </a:t>
            </a:r>
            <a:r>
              <a:rPr lang="en-US" sz="1200" dirty="0" err="1"/>
              <a:t>yt-dlp</a:t>
            </a:r>
            <a:r>
              <a:rPr lang="en-US" sz="1200" dirty="0"/>
              <a:t> to extract video audio from YouTube</a:t>
            </a:r>
            <a:endParaRPr lang="ar-SA" sz="1200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DA10A77E-F135-0EA9-1F54-27A7168A1A87}"/>
              </a:ext>
            </a:extLst>
          </p:cNvPr>
          <p:cNvSpPr/>
          <p:nvPr/>
        </p:nvSpPr>
        <p:spPr>
          <a:xfrm>
            <a:off x="6116094" y="5587594"/>
            <a:ext cx="699309" cy="20441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22312551-86E1-A1A5-E5D0-162FF86B8580}"/>
              </a:ext>
            </a:extLst>
          </p:cNvPr>
          <p:cNvSpPr/>
          <p:nvPr/>
        </p:nvSpPr>
        <p:spPr>
          <a:xfrm>
            <a:off x="5290422" y="5338140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87ADDB"/>
          </a:solidFill>
          <a:ln>
            <a:solidFill>
              <a:srgbClr val="87A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Chord 15">
            <a:extLst>
              <a:ext uri="{FF2B5EF4-FFF2-40B4-BE49-F238E27FC236}">
                <a16:creationId xmlns:a16="http://schemas.microsoft.com/office/drawing/2014/main" id="{8C3E18AE-8A6D-37D2-FB6D-BB89BC2AC3CC}"/>
              </a:ext>
            </a:extLst>
          </p:cNvPr>
          <p:cNvSpPr/>
          <p:nvPr/>
        </p:nvSpPr>
        <p:spPr>
          <a:xfrm flipH="1">
            <a:off x="6654452" y="4396203"/>
            <a:ext cx="249145" cy="48549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95488"/>
                </a:solidFill>
              </a:rPr>
              <a:t>Project Pipeline</a:t>
            </a:r>
          </a:p>
        </p:txBody>
      </p:sp>
      <p:grpSp>
        <p:nvGrpSpPr>
          <p:cNvPr id="63" name="그룹 2">
            <a:extLst>
              <a:ext uri="{FF2B5EF4-FFF2-40B4-BE49-F238E27FC236}">
                <a16:creationId xmlns:a16="http://schemas.microsoft.com/office/drawing/2014/main" id="{E0F511DD-509E-4981-AE49-52C68B68922E}"/>
              </a:ext>
            </a:extLst>
          </p:cNvPr>
          <p:cNvGrpSpPr/>
          <p:nvPr/>
        </p:nvGrpSpPr>
        <p:grpSpPr>
          <a:xfrm>
            <a:off x="903713" y="3288464"/>
            <a:ext cx="10384574" cy="936104"/>
            <a:chOff x="891037" y="3385183"/>
            <a:chExt cx="10384574" cy="936104"/>
          </a:xfrm>
          <a:solidFill>
            <a:schemeClr val="accent1"/>
          </a:solidFill>
        </p:grpSpPr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A01469E-6546-492E-8F6F-40BFF95DFC74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72F58C56-3513-45CA-BD12-A42BA474ABEB}"/>
                </a:ext>
              </a:extLst>
            </p:cNvPr>
            <p:cNvSpPr/>
            <p:nvPr/>
          </p:nvSpPr>
          <p:spPr>
            <a:xfrm>
              <a:off x="2839789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881209D7-319D-42BD-BDA7-A0D1F0C0EAEE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9F56E4E-3EF0-49A1-9ED9-F0A8B693C485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76082D78-BE29-479E-B0F2-F91FC8DAC27A}"/>
                </a:ext>
              </a:extLst>
            </p:cNvPr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C0D5D5F-9935-42E5-B441-322D0E63B4C7}"/>
                </a:ext>
              </a:extLst>
            </p:cNvPr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73C8711-C0BC-4D75-9871-465704685B63}"/>
                </a:ext>
              </a:extLst>
            </p:cNvPr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F229F6-858E-4336-9F4F-805B607B857B}"/>
              </a:ext>
            </a:extLst>
          </p:cNvPr>
          <p:cNvGrpSpPr/>
          <p:nvPr/>
        </p:nvGrpSpPr>
        <p:grpSpPr>
          <a:xfrm>
            <a:off x="-126903" y="2521982"/>
            <a:ext cx="2804323" cy="868666"/>
            <a:chOff x="751322" y="4490594"/>
            <a:chExt cx="1885417" cy="86866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CCA43B-693C-42A6-95DC-E73BF954CF87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GPT-3.5 generates a final answer with context.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D3EBB0-C8C4-4007-876A-1D2AAC9F879F}"/>
                </a:ext>
              </a:extLst>
            </p:cNvPr>
            <p:cNvSpPr txBox="1"/>
            <p:nvPr/>
          </p:nvSpPr>
          <p:spPr>
            <a:xfrm>
              <a:off x="812265" y="4490594"/>
              <a:ext cx="1824474" cy="307777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Step 5: Answer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9276F9-2464-427B-8797-18583A740472}"/>
              </a:ext>
            </a:extLst>
          </p:cNvPr>
          <p:cNvGrpSpPr/>
          <p:nvPr/>
        </p:nvGrpSpPr>
        <p:grpSpPr>
          <a:xfrm>
            <a:off x="4803110" y="1982144"/>
            <a:ext cx="3541396" cy="992927"/>
            <a:chOff x="731302" y="4442906"/>
            <a:chExt cx="2702733" cy="99292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16E5E0F-664B-45AA-9A5A-AF69FF8DBA55}"/>
                </a:ext>
              </a:extLst>
            </p:cNvPr>
            <p:cNvSpPr txBox="1"/>
            <p:nvPr/>
          </p:nvSpPr>
          <p:spPr>
            <a:xfrm>
              <a:off x="850291" y="4974168"/>
              <a:ext cx="2583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Split text + store in </a:t>
              </a:r>
              <a:r>
                <a:rPr lang="en-US" sz="1200" dirty="0" err="1"/>
                <a:t>ChromaDB</a:t>
              </a:r>
              <a:r>
                <a:rPr lang="en-US" sz="1200" dirty="0"/>
                <a:t> using OpenAI embeddings.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1B7A509-906D-498C-86F8-C545A5CFE54A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BD466-0F65-4475-AE02-88CA95D3B52F}"/>
                </a:ext>
              </a:extLst>
            </p:cNvPr>
            <p:cNvSpPr txBox="1"/>
            <p:nvPr/>
          </p:nvSpPr>
          <p:spPr>
            <a:xfrm>
              <a:off x="774810" y="4442906"/>
              <a:ext cx="2438943" cy="61555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Step 3: Embed &amp; Store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28C085-9289-4873-BAAD-F43595F520AF}"/>
              </a:ext>
            </a:extLst>
          </p:cNvPr>
          <p:cNvGrpSpPr/>
          <p:nvPr/>
        </p:nvGrpSpPr>
        <p:grpSpPr>
          <a:xfrm>
            <a:off x="7815562" y="4187931"/>
            <a:ext cx="2568527" cy="945512"/>
            <a:chOff x="-199234" y="3935624"/>
            <a:chExt cx="2699420" cy="94551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380179-6E10-4D33-86E1-3F3407701D88}"/>
                </a:ext>
              </a:extLst>
            </p:cNvPr>
            <p:cNvSpPr txBox="1"/>
            <p:nvPr/>
          </p:nvSpPr>
          <p:spPr>
            <a:xfrm>
              <a:off x="-113108" y="4604137"/>
              <a:ext cx="2566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Whisper converts speech to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122F41-A8DF-43C9-A219-D66A180E50D3}"/>
                </a:ext>
              </a:extLst>
            </p:cNvPr>
            <p:cNvSpPr txBox="1"/>
            <p:nvPr/>
          </p:nvSpPr>
          <p:spPr>
            <a:xfrm>
              <a:off x="-199234" y="3935624"/>
              <a:ext cx="2699420" cy="307777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Step 2: Transcribe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BE62D5A-FC98-4435-A898-77D1D9F64783}"/>
              </a:ext>
            </a:extLst>
          </p:cNvPr>
          <p:cNvGrpSpPr/>
          <p:nvPr/>
        </p:nvGrpSpPr>
        <p:grpSpPr>
          <a:xfrm>
            <a:off x="8633139" y="1924955"/>
            <a:ext cx="3205470" cy="819284"/>
            <a:chOff x="624440" y="4324074"/>
            <a:chExt cx="2937806" cy="81928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75B41A-1F2E-45DE-AB5E-47F2FDFE294A}"/>
                </a:ext>
              </a:extLst>
            </p:cNvPr>
            <p:cNvSpPr txBox="1"/>
            <p:nvPr/>
          </p:nvSpPr>
          <p:spPr>
            <a:xfrm>
              <a:off x="751322" y="4866359"/>
              <a:ext cx="2038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0D68CF-7813-4F4F-A721-25AD1B92AE8C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ACF341-B048-46E5-8FA1-44FF1596C873}"/>
                </a:ext>
              </a:extLst>
            </p:cNvPr>
            <p:cNvSpPr txBox="1"/>
            <p:nvPr/>
          </p:nvSpPr>
          <p:spPr>
            <a:xfrm>
              <a:off x="624440" y="4324074"/>
              <a:ext cx="2937806" cy="307777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Step 1: Get Audio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36">
            <a:extLst>
              <a:ext uri="{FF2B5EF4-FFF2-40B4-BE49-F238E27FC236}">
                <a16:creationId xmlns:a16="http://schemas.microsoft.com/office/drawing/2014/main" id="{E0DC37C7-0130-47C8-A182-D4BB86758467}"/>
              </a:ext>
            </a:extLst>
          </p:cNvPr>
          <p:cNvGrpSpPr/>
          <p:nvPr/>
        </p:nvGrpSpPr>
        <p:grpSpPr>
          <a:xfrm>
            <a:off x="3282916" y="4264196"/>
            <a:ext cx="3270284" cy="807712"/>
            <a:chOff x="-1551957" y="3861381"/>
            <a:chExt cx="2687780" cy="80771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98B9D09-C535-4FE8-8C82-AD6D4942B1ED}"/>
                </a:ext>
              </a:extLst>
            </p:cNvPr>
            <p:cNvSpPr txBox="1"/>
            <p:nvPr/>
          </p:nvSpPr>
          <p:spPr>
            <a:xfrm>
              <a:off x="-1551957" y="4207428"/>
              <a:ext cx="2626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User asks </a:t>
              </a:r>
              <a:r>
                <a:rPr lang="en-US" sz="1200" dirty="0" err="1"/>
                <a:t>aquestion</a:t>
              </a:r>
              <a:r>
                <a:rPr lang="en-US" sz="1200" dirty="0"/>
                <a:t> → relevant parts are retrieved.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EB3CCB-F19A-4874-A3B8-9A40845D57E5}"/>
                </a:ext>
              </a:extLst>
            </p:cNvPr>
            <p:cNvSpPr txBox="1"/>
            <p:nvPr/>
          </p:nvSpPr>
          <p:spPr>
            <a:xfrm>
              <a:off x="-1551957" y="3861381"/>
              <a:ext cx="2687780" cy="307777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Step 4: Ask &amp; Retrieve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AD9FC822-8E53-1466-0088-14B16101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85056"/>
            <a:ext cx="21352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494D25E6-52B9-EED7-912A-83F05E91FFE5}"/>
              </a:ext>
            </a:extLst>
          </p:cNvPr>
          <p:cNvSpPr txBox="1"/>
          <p:nvPr/>
        </p:nvSpPr>
        <p:spPr>
          <a:xfrm>
            <a:off x="9099826" y="2437115"/>
            <a:ext cx="2610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yt-dlp</a:t>
            </a:r>
            <a:r>
              <a:rPr lang="en-US" sz="1200" dirty="0"/>
              <a:t> to extract audio from YouTube.</a:t>
            </a:r>
            <a:endParaRPr lang="ar-SA" sz="1200" dirty="0"/>
          </a:p>
        </p:txBody>
      </p:sp>
    </p:spTree>
    <p:extLst>
      <p:ext uri="{BB962C8B-B14F-4D97-AF65-F5344CB8AC3E}">
        <p14:creationId xmlns:p14="http://schemas.microsoft.com/office/powerpoint/2010/main" val="347721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8160872" y="1150604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922607" y="2745717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9013721" y="2061364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6458346" y="1052225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6473485" y="1730482"/>
            <a:ext cx="311096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rgbClr val="295488"/>
                </a:solidFill>
              </a:rPr>
              <a:t>   </a:t>
            </a:r>
            <a:r>
              <a:rPr lang="en-US" sz="3200" dirty="0" err="1">
                <a:solidFill>
                  <a:srgbClr val="295488"/>
                </a:solidFill>
              </a:rPr>
              <a:t>LangChain</a:t>
            </a:r>
            <a:r>
              <a:rPr lang="en-US" sz="3200" dirty="0">
                <a:solidFill>
                  <a:srgbClr val="295488"/>
                </a:solidFill>
              </a:rPr>
              <a:t> Agent &amp; Tools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245907" y="296188"/>
            <a:ext cx="55943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🤖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Agent chooses the best tool for each query  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🔍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Transcript Search Tool – used for direct answers  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🧾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Summarizer Tool – shortens long video sections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🌐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Fallback Web Search Tool – helps when transcript is not enough  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🧪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LangSmith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– tracked model responses and helped reduce errors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4B1F7383-DFB9-83E9-2536-47F3032A401F}"/>
              </a:ext>
            </a:extLst>
          </p:cNvPr>
          <p:cNvSpPr txBox="1"/>
          <p:nvPr/>
        </p:nvSpPr>
        <p:spPr>
          <a:xfrm>
            <a:off x="236652" y="5650598"/>
            <a:ext cx="61083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295488"/>
                </a:solidFill>
              </a:rPr>
              <a:t>LangSmith</a:t>
            </a:r>
            <a:r>
              <a:rPr lang="en-US" sz="2000" dirty="0">
                <a:solidFill>
                  <a:srgbClr val="295488"/>
                </a:solidFill>
              </a:rPr>
              <a:t> helped me test and debug model responses, especially to reduce hallucinations and improve accuracy.</a:t>
            </a:r>
            <a:endParaRPr lang="ar-SA" sz="2000" dirty="0">
              <a:solidFill>
                <a:srgbClr val="2954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734" y="339509"/>
            <a:ext cx="9775991" cy="724247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76195-E054-4432-A774-7E2BB9D10397}"/>
              </a:ext>
            </a:extLst>
          </p:cNvPr>
          <p:cNvGrpSpPr/>
          <p:nvPr/>
        </p:nvGrpSpPr>
        <p:grpSpPr>
          <a:xfrm>
            <a:off x="8445420" y="2652327"/>
            <a:ext cx="3500427" cy="3866163"/>
            <a:chOff x="5369718" y="2683668"/>
            <a:chExt cx="1452563" cy="15953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241BD8-6556-4E2C-B895-FCE53BD2AED0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2A1169D-927F-46FE-BC59-386CC21D789D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2DD6F4-9229-4F09-89D2-AE61AA686A8C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2C28B7F-E812-4E85-9254-D8AFCE57AD4F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DF585F-51B6-460C-9639-6F654869D21E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BFF45F-3123-46B5-8BAB-66EEFF74854D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E4215C-F238-4074-8566-066F4BB5499A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52315B-BF12-46F9-9CB7-88BF733DBDBC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7FEAB0-01AF-4BB5-B68D-C312D06F619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0F6227-1FD1-49E1-BC0D-7F773CAFA52B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3492B7-4E2F-44BE-BED4-66FBF7CB9E5B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536104-7164-4358-9D90-8A4E16515F29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AB1D94-074A-4C6B-93C2-777DAD2C5FEA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9FCD37-8F8E-4B06-A3A4-7C68D84421DD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9526B5-9BE8-4E09-A91A-B72E56E25927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6E10C0-13B9-41B9-B50A-27F0F16144E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1AE99C5-BD87-45B9-9CB8-68ECDF4356F9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25DCB3-D5B0-4BC1-B216-EBDAD79759CB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FB5E71-AD5B-4955-9ABD-C527A3BC5124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7EB1D-CDB7-4B0F-959B-463731427B20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D3780D-7D85-4A55-9081-7CAA313564B1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A00F5A-29BF-4BE8-9981-002BC0FA48C8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25F13D-DA21-40A9-8EC5-76362F59C6F9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7D241EF-D072-477B-847D-B9D7812A2062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D90D11-4718-49AA-A45E-BB32DCB8285E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E17D256-B342-4E37-9406-2AA05E8DA6E7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62CA624-AB1F-4E16-8088-65DF56B74DFD}"/>
              </a:ext>
            </a:extLst>
          </p:cNvPr>
          <p:cNvSpPr/>
          <p:nvPr/>
        </p:nvSpPr>
        <p:spPr>
          <a:xfrm>
            <a:off x="8386211" y="6021077"/>
            <a:ext cx="2807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777559" y="2449363"/>
            <a:ext cx="28122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6F62B6-290D-4E60-B66B-DE1374267077}"/>
              </a:ext>
            </a:extLst>
          </p:cNvPr>
          <p:cNvSpPr txBox="1"/>
          <p:nvPr/>
        </p:nvSpPr>
        <p:spPr>
          <a:xfrm>
            <a:off x="600850" y="2124353"/>
            <a:ext cx="77246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295488"/>
                </a:solidFill>
                <a:cs typeface="Arial" pitchFamily="34" charset="0"/>
              </a:rPr>
              <a:t>Let me show you how the bot works in real time.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1EFC178-AEA8-3BA1-83CE-4511D4DD3885}"/>
              </a:ext>
            </a:extLst>
          </p:cNvPr>
          <p:cNvSpPr txBox="1"/>
          <p:nvPr/>
        </p:nvSpPr>
        <p:spPr>
          <a:xfrm>
            <a:off x="829207" y="5735541"/>
            <a:ext cx="343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5488"/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653521615"/>
      </p:ext>
    </p:extLst>
  </p:cSld>
  <p:clrMapOvr>
    <a:masterClrMapping/>
  </p:clrMapOvr>
</p:sld>
</file>

<file path=ppt/theme/theme1.xml><?xml version="1.0" encoding="utf-8"?>
<a:theme xmlns:a="http://schemas.openxmlformats.org/drawingml/2006/main" name="https://www.freeppt7.com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ttps://freeppt7.com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ww.freeppt7.com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344</Words>
  <Application>Microsoft Office PowerPoint</Application>
  <PresentationFormat>شاشة عريضة</PresentationFormat>
  <Paragraphs>60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3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等线</vt:lpstr>
      <vt:lpstr>Arial</vt:lpstr>
      <vt:lpstr>https://www.freeppt7.com</vt:lpstr>
      <vt:lpstr>https://freeppt7.com</vt:lpstr>
      <vt:lpstr>www.freeppt7.com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https://www.freeppt7.com; freeppt7.com</dc:creator>
  <cp:lastModifiedBy>Duha</cp:lastModifiedBy>
  <cp:revision>115</cp:revision>
  <dcterms:created xsi:type="dcterms:W3CDTF">2018-04-24T17:14:44Z</dcterms:created>
  <dcterms:modified xsi:type="dcterms:W3CDTF">2025-05-07T02:49:04Z</dcterms:modified>
</cp:coreProperties>
</file>