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5a7ad264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5a7ad264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08b140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808b140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5a7ad264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5a7ad264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5a7ad264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5a7ad264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5a7ad264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5a7ad264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5a7ad264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5a7ad264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5a7ad264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5a7ad264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5a7ad264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5a7ad264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5a7ad264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5a7ad264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5a7ad264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5a7ad264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Notion Clone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Sai Kalyan</a:t>
            </a:r>
            <a:endParaRPr/>
          </a:p>
          <a:p>
            <a:pPr indent="0" lvl="0" marL="0" rtl="0" algn="l">
              <a:spcBef>
                <a:spcPts val="0"/>
              </a:spcBef>
              <a:spcAft>
                <a:spcPts val="0"/>
              </a:spcAft>
              <a:buNone/>
            </a:pPr>
            <a:r>
              <a:rPr lang="en"/>
              <a:t>Shatrugna Rao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2472950" y="1137675"/>
            <a:ext cx="3876000" cy="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Permission</a:t>
            </a:r>
            <a:endParaRPr sz="2800"/>
          </a:p>
        </p:txBody>
      </p:sp>
      <p:sp>
        <p:nvSpPr>
          <p:cNvPr id="195" name="Google Shape;195;p22"/>
          <p:cNvSpPr txBox="1"/>
          <p:nvPr>
            <p:ph idx="1" type="body"/>
          </p:nvPr>
        </p:nvSpPr>
        <p:spPr>
          <a:xfrm>
            <a:off x="2345650" y="2069175"/>
            <a:ext cx="3786000" cy="66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405"/>
              <a:t>External storage access for importing images.</a:t>
            </a:r>
            <a:endParaRPr sz="1405"/>
          </a:p>
          <a:p>
            <a:pPr indent="0" lvl="0" marL="0" rtl="0" algn="l">
              <a:lnSpc>
                <a:spcPct val="95000"/>
              </a:lnSpc>
              <a:spcBef>
                <a:spcPts val="1200"/>
              </a:spcBef>
              <a:spcAft>
                <a:spcPts val="1200"/>
              </a:spcAft>
              <a:buSzPts val="935"/>
              <a:buNone/>
            </a:pPr>
            <a:r>
              <a:t/>
            </a:r>
            <a:endParaRPr sz="140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Would like to improve on UI</a:t>
            </a:r>
            <a:endParaRPr/>
          </a:p>
          <a:p>
            <a:pPr indent="-311150" lvl="0" marL="457200" rtl="0" algn="l">
              <a:spcBef>
                <a:spcPts val="0"/>
              </a:spcBef>
              <a:spcAft>
                <a:spcPts val="0"/>
              </a:spcAft>
              <a:buSzPts val="1300"/>
              <a:buChar char="●"/>
            </a:pPr>
            <a:r>
              <a:rPr lang="en"/>
              <a:t>Drag capability</a:t>
            </a:r>
            <a:endParaRPr/>
          </a:p>
          <a:p>
            <a:pPr indent="-311150" lvl="0" marL="457200" rtl="0" algn="l">
              <a:spcBef>
                <a:spcPts val="0"/>
              </a:spcBef>
              <a:spcAft>
                <a:spcPts val="0"/>
              </a:spcAft>
              <a:buSzPts val="1300"/>
              <a:buChar char="●"/>
            </a:pPr>
            <a:r>
              <a:rPr lang="en"/>
              <a:t>Firebase Integration</a:t>
            </a:r>
            <a:endParaRPr/>
          </a:p>
          <a:p>
            <a:pPr indent="-311150" lvl="0" marL="457200" rtl="0" algn="l">
              <a:spcBef>
                <a:spcPts val="0"/>
              </a:spcBef>
              <a:spcAft>
                <a:spcPts val="0"/>
              </a:spcAft>
              <a:buSzPts val="1300"/>
              <a:buChar char="●"/>
            </a:pPr>
            <a:r>
              <a:rPr lang="en"/>
              <a:t>Notification System</a:t>
            </a:r>
            <a:endParaRPr/>
          </a:p>
          <a:p>
            <a:pPr indent="-311150" lvl="0" marL="457200" rtl="0" algn="l">
              <a:spcBef>
                <a:spcPts val="0"/>
              </a:spcBef>
              <a:spcAft>
                <a:spcPts val="0"/>
              </a:spcAft>
              <a:buSzPts val="1300"/>
              <a:buChar char="●"/>
            </a:pPr>
            <a:r>
              <a:rPr lang="en"/>
              <a:t>Complex components like kanban 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131725"/>
            <a:ext cx="7038900" cy="5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Introduction</a:t>
            </a:r>
            <a:endParaRPr sz="3300"/>
          </a:p>
        </p:txBody>
      </p:sp>
      <p:sp>
        <p:nvSpPr>
          <p:cNvPr id="141" name="Google Shape;141;p14"/>
          <p:cNvSpPr txBox="1"/>
          <p:nvPr>
            <p:ph idx="1" type="body"/>
          </p:nvPr>
        </p:nvSpPr>
        <p:spPr>
          <a:xfrm>
            <a:off x="1297500" y="756200"/>
            <a:ext cx="7038900" cy="3722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This app is made using android Jetpack Compose framework.</a:t>
            </a:r>
            <a:endParaRPr sz="2100"/>
          </a:p>
          <a:p>
            <a:pPr indent="-361950" lvl="0" marL="457200" rtl="0" algn="l">
              <a:spcBef>
                <a:spcPts val="0"/>
              </a:spcBef>
              <a:spcAft>
                <a:spcPts val="0"/>
              </a:spcAft>
              <a:buSzPts val="2100"/>
              <a:buChar char="●"/>
            </a:pPr>
            <a:r>
              <a:rPr lang="en" sz="2100"/>
              <a:t>It is a note taking app, with advanced components like</a:t>
            </a:r>
            <a:endParaRPr sz="2100"/>
          </a:p>
          <a:p>
            <a:pPr indent="-349250" lvl="1" marL="914400" rtl="0" algn="l">
              <a:spcBef>
                <a:spcPts val="0"/>
              </a:spcBef>
              <a:spcAft>
                <a:spcPts val="0"/>
              </a:spcAft>
              <a:buSzPts val="1900"/>
              <a:buChar char="○"/>
            </a:pPr>
            <a:r>
              <a:rPr lang="en" sz="1900"/>
              <a:t>A checkbox component</a:t>
            </a:r>
            <a:endParaRPr sz="1900"/>
          </a:p>
          <a:p>
            <a:pPr indent="-349250" lvl="1" marL="914400" rtl="0" algn="l">
              <a:spcBef>
                <a:spcPts val="0"/>
              </a:spcBef>
              <a:spcAft>
                <a:spcPts val="0"/>
              </a:spcAft>
              <a:buSzPts val="1900"/>
              <a:buChar char="○"/>
            </a:pPr>
            <a:r>
              <a:rPr lang="en" sz="1900"/>
              <a:t>A table component</a:t>
            </a:r>
            <a:endParaRPr sz="1900"/>
          </a:p>
          <a:p>
            <a:pPr indent="-349250" lvl="1" marL="914400" rtl="0" algn="l">
              <a:spcBef>
                <a:spcPts val="0"/>
              </a:spcBef>
              <a:spcAft>
                <a:spcPts val="0"/>
              </a:spcAft>
              <a:buSzPts val="1900"/>
              <a:buChar char="○"/>
            </a:pPr>
            <a:r>
              <a:rPr lang="en" sz="1900"/>
              <a:t>A redirect component</a:t>
            </a:r>
            <a:endParaRPr sz="1900"/>
          </a:p>
          <a:p>
            <a:pPr indent="-349250" lvl="1" marL="914400" rtl="0" algn="l">
              <a:spcBef>
                <a:spcPts val="0"/>
              </a:spcBef>
              <a:spcAft>
                <a:spcPts val="0"/>
              </a:spcAft>
              <a:buSzPts val="1900"/>
              <a:buChar char="○"/>
            </a:pPr>
            <a:r>
              <a:rPr lang="en" sz="1900"/>
              <a:t>An Image component</a:t>
            </a:r>
            <a:endParaRPr sz="1900"/>
          </a:p>
          <a:p>
            <a:pPr indent="-349250" lvl="0" marL="457200" rtl="0" algn="l">
              <a:spcBef>
                <a:spcPts val="0"/>
              </a:spcBef>
              <a:spcAft>
                <a:spcPts val="0"/>
              </a:spcAft>
              <a:buSzPts val="1900"/>
              <a:buChar char="●"/>
            </a:pPr>
            <a:r>
              <a:rPr lang="en" sz="1900"/>
              <a:t>The motivation behind the app is to learn the latest Jetpack compose framework and utilize its feature to develop a dynamic app.</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86775"/>
            <a:ext cx="7038900" cy="50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147" name="Google Shape;147;p15"/>
          <p:cNvSpPr txBox="1"/>
          <p:nvPr>
            <p:ph idx="1" type="body"/>
          </p:nvPr>
        </p:nvSpPr>
        <p:spPr>
          <a:xfrm>
            <a:off x="1297500" y="549350"/>
            <a:ext cx="7038900" cy="243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Our app is similar to the notion app which also a note taking application but with most advanced ui features.</a:t>
            </a:r>
            <a:endParaRPr/>
          </a:p>
          <a:p>
            <a:pPr indent="0" lvl="0" marL="0" rtl="0" algn="l">
              <a:spcBef>
                <a:spcPts val="1200"/>
              </a:spcBef>
              <a:spcAft>
                <a:spcPts val="0"/>
              </a:spcAft>
              <a:buNone/>
            </a:pPr>
            <a:r>
              <a:rPr lang="en"/>
              <a:t>The diff between our app and Notion is</a:t>
            </a:r>
            <a:endParaRPr/>
          </a:p>
          <a:p>
            <a:pPr indent="-311150" lvl="0" marL="457200" rtl="0" algn="l">
              <a:spcBef>
                <a:spcPts val="1200"/>
              </a:spcBef>
              <a:spcAft>
                <a:spcPts val="0"/>
              </a:spcAft>
              <a:buSzPts val="1300"/>
              <a:buChar char="●"/>
            </a:pPr>
            <a:r>
              <a:rPr lang="en"/>
              <a:t>Notion app is built on top off frontend technology like html, css, </a:t>
            </a:r>
            <a:r>
              <a:rPr lang="en"/>
              <a:t>React and Capacitor.</a:t>
            </a:r>
            <a:endParaRPr/>
          </a:p>
          <a:p>
            <a:pPr indent="-311150" lvl="0" marL="457200" rtl="0" algn="l">
              <a:spcBef>
                <a:spcPts val="0"/>
              </a:spcBef>
              <a:spcAft>
                <a:spcPts val="0"/>
              </a:spcAft>
              <a:buSzPts val="1300"/>
              <a:buChar char="●"/>
            </a:pPr>
            <a:r>
              <a:rPr lang="en"/>
              <a:t>Our app is built using jetpack compose which lacks community unlike react community.</a:t>
            </a:r>
            <a:endParaRPr/>
          </a:p>
          <a:p>
            <a:pPr indent="-311150" lvl="0" marL="457200" rtl="0" algn="l">
              <a:spcBef>
                <a:spcPts val="0"/>
              </a:spcBef>
              <a:spcAft>
                <a:spcPts val="0"/>
              </a:spcAft>
              <a:buSzPts val="1300"/>
              <a:buChar char="●"/>
            </a:pPr>
            <a:r>
              <a:rPr lang="en"/>
              <a:t>Our app is lacking the ui and animations which could be done easily using a frontend tech.</a:t>
            </a:r>
            <a:endParaRPr/>
          </a:p>
          <a:p>
            <a:pPr indent="-311150" lvl="0" marL="457200" rtl="0" algn="l">
              <a:spcBef>
                <a:spcPts val="0"/>
              </a:spcBef>
              <a:spcAft>
                <a:spcPts val="0"/>
              </a:spcAft>
              <a:buSzPts val="1300"/>
              <a:buChar char="●"/>
            </a:pPr>
            <a:r>
              <a:rPr lang="en"/>
              <a:t>But our app is built using native android, which boost in performance when compared to notion.</a:t>
            </a:r>
            <a:endParaRPr/>
          </a:p>
          <a:p>
            <a:pPr indent="0" lvl="0" marL="0" rtl="0" algn="l">
              <a:spcBef>
                <a:spcPts val="120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1575425" y="2313475"/>
            <a:ext cx="1256650" cy="2792600"/>
          </a:xfrm>
          <a:prstGeom prst="rect">
            <a:avLst/>
          </a:prstGeom>
          <a:noFill/>
          <a:ln>
            <a:noFill/>
          </a:ln>
        </p:spPr>
      </p:pic>
      <p:pic>
        <p:nvPicPr>
          <p:cNvPr id="149" name="Google Shape;149;p15"/>
          <p:cNvPicPr preferRelativeResize="0"/>
          <p:nvPr/>
        </p:nvPicPr>
        <p:blipFill>
          <a:blip r:embed="rId4">
            <a:alphaModFix/>
          </a:blip>
          <a:stretch>
            <a:fillRect/>
          </a:stretch>
        </p:blipFill>
        <p:spPr>
          <a:xfrm>
            <a:off x="3943675" y="2313500"/>
            <a:ext cx="1256650" cy="27925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6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Jetpack Compose</a:t>
            </a:r>
            <a:endParaRPr/>
          </a:p>
        </p:txBody>
      </p:sp>
      <p:sp>
        <p:nvSpPr>
          <p:cNvPr id="155" name="Google Shape;155;p16"/>
          <p:cNvSpPr txBox="1"/>
          <p:nvPr>
            <p:ph idx="1" type="body"/>
          </p:nvPr>
        </p:nvSpPr>
        <p:spPr>
          <a:xfrm>
            <a:off x="1297500" y="1034150"/>
            <a:ext cx="7038900" cy="34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rial"/>
                <a:ea typeface="Arial"/>
                <a:cs typeface="Arial"/>
                <a:sym typeface="Arial"/>
              </a:rPr>
              <a:t>Jetpack Compose is a modern UI toolkit recently launched by Google which is used for building native Android UI. It simplifies and accelerates the UI development with less code, Kotlin APIs, and powerful tools. </a:t>
            </a:r>
            <a:endParaRPr sz="1500">
              <a:solidFill>
                <a:srgbClr val="FFFFFF"/>
              </a:solidFill>
              <a:latin typeface="Arial"/>
              <a:ea typeface="Arial"/>
              <a:cs typeface="Arial"/>
              <a:sym typeface="Arial"/>
            </a:endParaRPr>
          </a:p>
          <a:p>
            <a:pPr indent="-323850" lvl="0" marL="457200" rtl="0" algn="l">
              <a:lnSpc>
                <a:spcPct val="100000"/>
              </a:lnSpc>
              <a:spcBef>
                <a:spcPts val="1200"/>
              </a:spcBef>
              <a:spcAft>
                <a:spcPts val="0"/>
              </a:spcAft>
              <a:buClr>
                <a:srgbClr val="FFFFFF"/>
              </a:buClr>
              <a:buSzPts val="1500"/>
              <a:buFont typeface="Arial"/>
              <a:buChar char="●"/>
            </a:pPr>
            <a:r>
              <a:rPr b="1" lang="en" sz="1500">
                <a:solidFill>
                  <a:srgbClr val="FFFFFF"/>
                </a:solidFill>
                <a:latin typeface="Arial"/>
                <a:ea typeface="Arial"/>
                <a:cs typeface="Arial"/>
                <a:sym typeface="Arial"/>
              </a:rPr>
              <a:t>Declarative:</a:t>
            </a:r>
            <a:r>
              <a:rPr lang="en" sz="1500">
                <a:solidFill>
                  <a:srgbClr val="FFFFFF"/>
                </a:solidFill>
                <a:latin typeface="Arial"/>
                <a:ea typeface="Arial"/>
                <a:cs typeface="Arial"/>
                <a:sym typeface="Arial"/>
              </a:rPr>
              <a:t> It is fully declarative so that you can describe your UI components by calling some predefined functions.</a:t>
            </a:r>
            <a:endParaRPr sz="1500">
              <a:solidFill>
                <a:srgbClr val="FFFFFF"/>
              </a:solidFill>
              <a:latin typeface="Arial"/>
              <a:ea typeface="Arial"/>
              <a:cs typeface="Arial"/>
              <a:sym typeface="Arial"/>
            </a:endParaRPr>
          </a:p>
          <a:p>
            <a:pPr indent="-323850" lvl="0" marL="457200" rtl="0" algn="l">
              <a:lnSpc>
                <a:spcPct val="100000"/>
              </a:lnSpc>
              <a:spcBef>
                <a:spcPts val="0"/>
              </a:spcBef>
              <a:spcAft>
                <a:spcPts val="0"/>
              </a:spcAft>
              <a:buClr>
                <a:srgbClr val="FFFFFF"/>
              </a:buClr>
              <a:buSzPts val="1500"/>
              <a:buFont typeface="Arial"/>
              <a:buChar char="●"/>
            </a:pPr>
            <a:r>
              <a:rPr b="1" lang="en" sz="1500">
                <a:solidFill>
                  <a:srgbClr val="FFFFFF"/>
                </a:solidFill>
                <a:latin typeface="Arial"/>
                <a:ea typeface="Arial"/>
                <a:cs typeface="Arial"/>
                <a:sym typeface="Arial"/>
              </a:rPr>
              <a:t>Increase development speed:</a:t>
            </a:r>
            <a:r>
              <a:rPr lang="en" sz="1500">
                <a:solidFill>
                  <a:srgbClr val="FFFFFF"/>
                </a:solidFill>
                <a:latin typeface="Arial"/>
                <a:ea typeface="Arial"/>
                <a:cs typeface="Arial"/>
                <a:sym typeface="Arial"/>
              </a:rPr>
              <a:t> Previously developers have to work on the XML file and Kotlin file. But with the help of jetpack compose this becomes easy and developers only have to work on the Kotlin files that’s why it will help developers in increasing development speed.</a:t>
            </a:r>
            <a:endParaRPr sz="15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500">
                <a:solidFill>
                  <a:srgbClr val="FFFFFF"/>
                </a:solidFill>
                <a:latin typeface="Arial"/>
                <a:ea typeface="Arial"/>
                <a:cs typeface="Arial"/>
                <a:sym typeface="Arial"/>
              </a:rPr>
              <a:t>Drawbacks</a:t>
            </a:r>
            <a:endParaRPr sz="1500">
              <a:solidFill>
                <a:srgbClr val="FFFFFF"/>
              </a:solidFill>
              <a:latin typeface="Arial"/>
              <a:ea typeface="Arial"/>
              <a:cs typeface="Arial"/>
              <a:sym typeface="Arial"/>
            </a:endParaRPr>
          </a:p>
          <a:p>
            <a:pPr indent="-323850" lvl="0" marL="4572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Does not have a huge community.</a:t>
            </a:r>
            <a:endParaRPr sz="1500">
              <a:solidFill>
                <a:srgbClr val="FFFFFF"/>
              </a:solidFill>
              <a:latin typeface="Arial"/>
              <a:ea typeface="Arial"/>
              <a:cs typeface="Arial"/>
              <a:sym typeface="Arial"/>
            </a:endParaRPr>
          </a:p>
          <a:p>
            <a:pPr indent="-323850" lvl="0" marL="4572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Styling is lacking flexibility</a:t>
            </a:r>
            <a:endParaRPr sz="1500">
              <a:solidFill>
                <a:srgbClr val="FFFFFF"/>
              </a:solidFill>
              <a:latin typeface="Arial"/>
              <a:ea typeface="Arial"/>
              <a:cs typeface="Arial"/>
              <a:sym typeface="Arial"/>
            </a:endParaRPr>
          </a:p>
          <a:p>
            <a:pPr indent="0" lvl="0" marL="0" rtl="0" algn="l">
              <a:spcBef>
                <a:spcPts val="0"/>
              </a:spcBef>
              <a:spcAft>
                <a:spcPts val="1200"/>
              </a:spcAft>
              <a:buNone/>
            </a:pPr>
            <a:r>
              <a:t/>
            </a:r>
            <a:endParaRPr sz="15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001375" y="56800"/>
            <a:ext cx="7234200" cy="82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Implemented Requirements</a:t>
            </a:r>
            <a:endParaRPr sz="3000"/>
          </a:p>
        </p:txBody>
      </p:sp>
      <p:sp>
        <p:nvSpPr>
          <p:cNvPr id="161" name="Google Shape;161;p17"/>
          <p:cNvSpPr txBox="1"/>
          <p:nvPr>
            <p:ph idx="1" type="body"/>
          </p:nvPr>
        </p:nvSpPr>
        <p:spPr>
          <a:xfrm>
            <a:off x="1068750" y="883600"/>
            <a:ext cx="4494000" cy="38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Following features were implemented : </a:t>
            </a:r>
            <a:endParaRPr sz="1900"/>
          </a:p>
          <a:p>
            <a:pPr indent="-349250" lvl="0" marL="457200" rtl="0" algn="l">
              <a:spcBef>
                <a:spcPts val="1200"/>
              </a:spcBef>
              <a:spcAft>
                <a:spcPts val="0"/>
              </a:spcAft>
              <a:buSzPts val="1900"/>
              <a:buChar char="●"/>
            </a:pPr>
            <a:r>
              <a:rPr lang="en" sz="1900"/>
              <a:t>CRUD operation on </a:t>
            </a:r>
            <a:r>
              <a:rPr lang="en" sz="1900"/>
              <a:t>most of the components.</a:t>
            </a:r>
            <a:endParaRPr sz="1900"/>
          </a:p>
          <a:p>
            <a:pPr indent="-349250" lvl="0" marL="457200" rtl="0" algn="l">
              <a:spcBef>
                <a:spcPts val="0"/>
              </a:spcBef>
              <a:spcAft>
                <a:spcPts val="0"/>
              </a:spcAft>
              <a:buSzPts val="1900"/>
              <a:buChar char="●"/>
            </a:pPr>
            <a:r>
              <a:rPr lang="en" sz="1900"/>
              <a:t>Dynamic creation of components, enhancing </a:t>
            </a:r>
            <a:r>
              <a:rPr lang="en" sz="1900"/>
              <a:t>reusability</a:t>
            </a:r>
            <a:endParaRPr sz="1900"/>
          </a:p>
          <a:p>
            <a:pPr indent="-349250" lvl="0" marL="457200" rtl="0" algn="l">
              <a:spcBef>
                <a:spcPts val="0"/>
              </a:spcBef>
              <a:spcAft>
                <a:spcPts val="0"/>
              </a:spcAft>
              <a:buSzPts val="1900"/>
              <a:buChar char="●"/>
            </a:pPr>
            <a:r>
              <a:rPr lang="en" sz="1900"/>
              <a:t>Room DB api implemented to store the app data.</a:t>
            </a:r>
            <a:endParaRPr sz="1900"/>
          </a:p>
          <a:p>
            <a:pPr indent="-349250" lvl="0" marL="457200" rtl="0" algn="l">
              <a:spcBef>
                <a:spcPts val="0"/>
              </a:spcBef>
              <a:spcAft>
                <a:spcPts val="0"/>
              </a:spcAft>
              <a:buSzPts val="1900"/>
              <a:buChar char="●"/>
            </a:pPr>
            <a:r>
              <a:rPr lang="en" sz="1900"/>
              <a:t>Recursive page creation.</a:t>
            </a:r>
            <a:endParaRPr sz="1900"/>
          </a:p>
          <a:p>
            <a:pPr indent="-349250" lvl="0" marL="457200" rtl="0" algn="l">
              <a:spcBef>
                <a:spcPts val="0"/>
              </a:spcBef>
              <a:spcAft>
                <a:spcPts val="0"/>
              </a:spcAft>
              <a:buSzPts val="1900"/>
              <a:buChar char="●"/>
            </a:pPr>
            <a:r>
              <a:rPr lang="en" sz="1900"/>
              <a:t>Serialization and deserialization of ui data.</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sz="1900"/>
          </a:p>
        </p:txBody>
      </p:sp>
      <p:pic>
        <p:nvPicPr>
          <p:cNvPr id="162" name="Google Shape;162;p17"/>
          <p:cNvPicPr preferRelativeResize="0"/>
          <p:nvPr/>
        </p:nvPicPr>
        <p:blipFill>
          <a:blip r:embed="rId3">
            <a:alphaModFix/>
          </a:blip>
          <a:stretch>
            <a:fillRect/>
          </a:stretch>
        </p:blipFill>
        <p:spPr>
          <a:xfrm>
            <a:off x="6050000" y="676175"/>
            <a:ext cx="1873699" cy="416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140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Screenshot</a:t>
            </a:r>
            <a:endParaRPr/>
          </a:p>
        </p:txBody>
      </p:sp>
      <p:pic>
        <p:nvPicPr>
          <p:cNvPr id="168" name="Google Shape;168;p18"/>
          <p:cNvPicPr preferRelativeResize="0"/>
          <p:nvPr/>
        </p:nvPicPr>
        <p:blipFill>
          <a:blip r:embed="rId3">
            <a:alphaModFix/>
          </a:blip>
          <a:stretch>
            <a:fillRect/>
          </a:stretch>
        </p:blipFill>
        <p:spPr>
          <a:xfrm>
            <a:off x="1297497" y="947050"/>
            <a:ext cx="1803901" cy="4008676"/>
          </a:xfrm>
          <a:prstGeom prst="rect">
            <a:avLst/>
          </a:prstGeom>
          <a:noFill/>
          <a:ln>
            <a:noFill/>
          </a:ln>
        </p:spPr>
      </p:pic>
      <p:pic>
        <p:nvPicPr>
          <p:cNvPr id="169" name="Google Shape;169;p18"/>
          <p:cNvPicPr preferRelativeResize="0"/>
          <p:nvPr/>
        </p:nvPicPr>
        <p:blipFill>
          <a:blip r:embed="rId4">
            <a:alphaModFix/>
          </a:blip>
          <a:stretch>
            <a:fillRect/>
          </a:stretch>
        </p:blipFill>
        <p:spPr>
          <a:xfrm>
            <a:off x="3670050" y="947061"/>
            <a:ext cx="1803901" cy="4008648"/>
          </a:xfrm>
          <a:prstGeom prst="rect">
            <a:avLst/>
          </a:prstGeom>
          <a:noFill/>
          <a:ln>
            <a:noFill/>
          </a:ln>
        </p:spPr>
      </p:pic>
      <p:pic>
        <p:nvPicPr>
          <p:cNvPr id="170" name="Google Shape;170;p18"/>
          <p:cNvPicPr preferRelativeResize="0"/>
          <p:nvPr/>
        </p:nvPicPr>
        <p:blipFill>
          <a:blip r:embed="rId5">
            <a:alphaModFix/>
          </a:blip>
          <a:stretch>
            <a:fillRect/>
          </a:stretch>
        </p:blipFill>
        <p:spPr>
          <a:xfrm>
            <a:off x="6255873" y="749600"/>
            <a:ext cx="1892750" cy="42061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2439300" y="1778850"/>
            <a:ext cx="4265400" cy="15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9640"/>
              <a:t>DEMO</a:t>
            </a:r>
            <a:endParaRPr sz="96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86775"/>
            <a:ext cx="7038900" cy="50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Structure</a:t>
            </a:r>
            <a:endParaRPr/>
          </a:p>
        </p:txBody>
      </p:sp>
      <p:sp>
        <p:nvSpPr>
          <p:cNvPr id="181" name="Google Shape;181;p20"/>
          <p:cNvSpPr txBox="1"/>
          <p:nvPr>
            <p:ph idx="1" type="body"/>
          </p:nvPr>
        </p:nvSpPr>
        <p:spPr>
          <a:xfrm>
            <a:off x="1297500" y="549350"/>
            <a:ext cx="4160400" cy="4474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Components - contains kotlin classes with composable render function and state </a:t>
            </a:r>
            <a:r>
              <a:rPr lang="en"/>
              <a:t>variables</a:t>
            </a:r>
            <a:r>
              <a:rPr lang="en"/>
              <a:t>. They implement Node interface. It handles deserialization and serialization of room DB</a:t>
            </a:r>
            <a:endParaRPr/>
          </a:p>
          <a:p>
            <a:pPr indent="-298767" lvl="0" marL="457200" rtl="0" algn="l">
              <a:spcBef>
                <a:spcPts val="1200"/>
              </a:spcBef>
              <a:spcAft>
                <a:spcPts val="0"/>
              </a:spcAft>
              <a:buSzPct val="100000"/>
              <a:buChar char="●"/>
            </a:pPr>
            <a:r>
              <a:rPr lang="en"/>
              <a:t>NodeImage - responsible for adding image</a:t>
            </a:r>
            <a:endParaRPr/>
          </a:p>
          <a:p>
            <a:pPr indent="-298767" lvl="0" marL="457200" rtl="0" algn="l">
              <a:spcBef>
                <a:spcPts val="0"/>
              </a:spcBef>
              <a:spcAft>
                <a:spcPts val="0"/>
              </a:spcAft>
              <a:buSzPct val="100000"/>
              <a:buChar char="●"/>
            </a:pPr>
            <a:r>
              <a:rPr lang="en"/>
              <a:t>NodePageLink - responsible for redirecting</a:t>
            </a:r>
            <a:endParaRPr/>
          </a:p>
          <a:p>
            <a:pPr indent="-298767" lvl="0" marL="457200" rtl="0" algn="l">
              <a:spcBef>
                <a:spcPts val="0"/>
              </a:spcBef>
              <a:spcAft>
                <a:spcPts val="0"/>
              </a:spcAft>
              <a:buSzPct val="100000"/>
              <a:buChar char="●"/>
            </a:pPr>
            <a:r>
              <a:rPr lang="en"/>
              <a:t>NodeTable - </a:t>
            </a:r>
            <a:r>
              <a:rPr lang="en"/>
              <a:t>responsible</a:t>
            </a:r>
            <a:r>
              <a:rPr lang="en"/>
              <a:t> for table</a:t>
            </a:r>
            <a:endParaRPr/>
          </a:p>
          <a:p>
            <a:pPr indent="-298767" lvl="0" marL="457200" rtl="0" algn="l">
              <a:spcBef>
                <a:spcPts val="0"/>
              </a:spcBef>
              <a:spcAft>
                <a:spcPts val="0"/>
              </a:spcAft>
              <a:buSzPct val="100000"/>
              <a:buChar char="●"/>
            </a:pPr>
            <a:r>
              <a:rPr lang="en"/>
              <a:t>NodeTextField - </a:t>
            </a:r>
            <a:r>
              <a:rPr lang="en"/>
              <a:t>responsible</a:t>
            </a:r>
            <a:r>
              <a:rPr lang="en"/>
              <a:t> for </a:t>
            </a:r>
            <a:r>
              <a:rPr lang="en"/>
              <a:t>basictextfield</a:t>
            </a:r>
            <a:endParaRPr/>
          </a:p>
          <a:p>
            <a:pPr indent="-298767" lvl="0" marL="457200" rtl="0" algn="l">
              <a:spcBef>
                <a:spcPts val="0"/>
              </a:spcBef>
              <a:spcAft>
                <a:spcPts val="0"/>
              </a:spcAft>
              <a:buSzPct val="100000"/>
              <a:buChar char="●"/>
            </a:pPr>
            <a:r>
              <a:rPr lang="en"/>
              <a:t>NodeToDo - responsible for checkbox textfield</a:t>
            </a:r>
            <a:endParaRPr/>
          </a:p>
          <a:p>
            <a:pPr indent="0" lvl="0" marL="0" rtl="0" algn="l">
              <a:spcBef>
                <a:spcPts val="1200"/>
              </a:spcBef>
              <a:spcAft>
                <a:spcPts val="0"/>
              </a:spcAft>
              <a:buNone/>
            </a:pPr>
            <a:r>
              <a:rPr lang="en"/>
              <a:t>Constant - contain constants variables</a:t>
            </a:r>
            <a:endParaRPr/>
          </a:p>
          <a:p>
            <a:pPr indent="0" lvl="0" marL="0" rtl="0" algn="l">
              <a:spcBef>
                <a:spcPts val="1200"/>
              </a:spcBef>
              <a:spcAft>
                <a:spcPts val="0"/>
              </a:spcAft>
              <a:buNone/>
            </a:pPr>
            <a:r>
              <a:rPr lang="en"/>
              <a:t>Datalayer - contains code for instantiation of Room DB and related classes</a:t>
            </a:r>
            <a:endParaRPr/>
          </a:p>
          <a:p>
            <a:pPr indent="-298767" lvl="0" marL="457200" rtl="0" algn="l">
              <a:spcBef>
                <a:spcPts val="1200"/>
              </a:spcBef>
              <a:spcAft>
                <a:spcPts val="0"/>
              </a:spcAft>
              <a:buSzPct val="100000"/>
              <a:buChar char="●"/>
            </a:pPr>
            <a:r>
              <a:rPr lang="en"/>
              <a:t>MyDatabase - initiates room db object</a:t>
            </a:r>
            <a:endParaRPr/>
          </a:p>
          <a:p>
            <a:pPr indent="-298767" lvl="0" marL="457200" rtl="0" algn="l">
              <a:spcBef>
                <a:spcPts val="0"/>
              </a:spcBef>
              <a:spcAft>
                <a:spcPts val="0"/>
              </a:spcAft>
              <a:buSzPct val="100000"/>
              <a:buChar char="●"/>
            </a:pPr>
            <a:r>
              <a:rPr lang="en"/>
              <a:t>Note - Data model class to store pages</a:t>
            </a:r>
            <a:endParaRPr/>
          </a:p>
          <a:p>
            <a:pPr indent="-298767" lvl="0" marL="457200" rtl="0" algn="l">
              <a:spcBef>
                <a:spcPts val="0"/>
              </a:spcBef>
              <a:spcAft>
                <a:spcPts val="0"/>
              </a:spcAft>
              <a:buSzPct val="100000"/>
              <a:buChar char="●"/>
            </a:pPr>
            <a:r>
              <a:rPr lang="en"/>
              <a:t>Pages - Data model class to store components data</a:t>
            </a:r>
            <a:endParaRPr/>
          </a:p>
          <a:p>
            <a:pPr indent="-298767" lvl="0" marL="457200" rtl="0" algn="l">
              <a:spcBef>
                <a:spcPts val="0"/>
              </a:spcBef>
              <a:spcAft>
                <a:spcPts val="0"/>
              </a:spcAft>
              <a:buSzPct val="100000"/>
              <a:buChar char="●"/>
            </a:pPr>
            <a:r>
              <a:rPr lang="en"/>
              <a:t>NoteDao - A Dao layer which contains operations for both Note and Pages data models.</a:t>
            </a:r>
            <a:endParaRPr/>
          </a:p>
          <a:p>
            <a:pPr indent="0" lvl="0" marL="0" rtl="0" algn="l">
              <a:spcBef>
                <a:spcPts val="1200"/>
              </a:spcBef>
              <a:spcAft>
                <a:spcPts val="0"/>
              </a:spcAft>
              <a:buNone/>
            </a:pPr>
            <a:r>
              <a:rPr lang="en"/>
              <a:t>Model - </a:t>
            </a:r>
            <a:r>
              <a:rPr lang="en"/>
              <a:t>contain model classes or interfaces</a:t>
            </a:r>
            <a:endParaRPr/>
          </a:p>
          <a:p>
            <a:pPr indent="-298767" lvl="0" marL="457200" rtl="0" algn="l">
              <a:spcBef>
                <a:spcPts val="1200"/>
              </a:spcBef>
              <a:spcAft>
                <a:spcPts val="0"/>
              </a:spcAft>
              <a:buSzPct val="72032"/>
              <a:buChar char="●"/>
            </a:pPr>
            <a:r>
              <a:rPr lang="en"/>
              <a:t>Node - Interface for the components. Contains functions for serialization and deserialization.</a:t>
            </a:r>
            <a:endParaRPr sz="1804"/>
          </a:p>
        </p:txBody>
      </p:sp>
      <p:pic>
        <p:nvPicPr>
          <p:cNvPr id="182" name="Google Shape;182;p20"/>
          <p:cNvPicPr preferRelativeResize="0"/>
          <p:nvPr/>
        </p:nvPicPr>
        <p:blipFill>
          <a:blip r:embed="rId3">
            <a:alphaModFix/>
          </a:blip>
          <a:stretch>
            <a:fillRect/>
          </a:stretch>
        </p:blipFill>
        <p:spPr>
          <a:xfrm>
            <a:off x="5795425" y="155237"/>
            <a:ext cx="3226301" cy="483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86775"/>
            <a:ext cx="7038900" cy="50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Structure</a:t>
            </a:r>
            <a:endParaRPr/>
          </a:p>
        </p:txBody>
      </p:sp>
      <p:sp>
        <p:nvSpPr>
          <p:cNvPr id="188" name="Google Shape;188;p21"/>
          <p:cNvSpPr txBox="1"/>
          <p:nvPr>
            <p:ph idx="1" type="body"/>
          </p:nvPr>
        </p:nvSpPr>
        <p:spPr>
          <a:xfrm>
            <a:off x="1297500" y="549350"/>
            <a:ext cx="4160400" cy="44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Navigation - contains navigation codes.</a:t>
            </a:r>
            <a:endParaRPr/>
          </a:p>
          <a:p>
            <a:pPr indent="-311150" lvl="0" marL="457200" rtl="0" algn="l">
              <a:spcBef>
                <a:spcPts val="1200"/>
              </a:spcBef>
              <a:spcAft>
                <a:spcPts val="0"/>
              </a:spcAft>
              <a:buSzPts val="1300"/>
              <a:buChar char="●"/>
            </a:pPr>
            <a:r>
              <a:rPr lang="en"/>
              <a:t>Nav - initialises navcontroller</a:t>
            </a:r>
            <a:endParaRPr/>
          </a:p>
          <a:p>
            <a:pPr indent="-311150" lvl="0" marL="457200" rtl="0" algn="l">
              <a:spcBef>
                <a:spcPts val="0"/>
              </a:spcBef>
              <a:spcAft>
                <a:spcPts val="0"/>
              </a:spcAft>
              <a:buSzPts val="1300"/>
              <a:buChar char="●"/>
            </a:pPr>
            <a:r>
              <a:rPr lang="en"/>
              <a:t>navData - stores info of the url path </a:t>
            </a:r>
            <a:endParaRPr/>
          </a:p>
          <a:p>
            <a:pPr indent="0" lvl="0" marL="0" rtl="0" algn="l">
              <a:spcBef>
                <a:spcPts val="1200"/>
              </a:spcBef>
              <a:spcAft>
                <a:spcPts val="0"/>
              </a:spcAft>
              <a:buNone/>
            </a:pPr>
            <a:r>
              <a:rPr lang="en"/>
              <a:t>Page - contain ui which spans across the entire screen and are mapped to the navigation</a:t>
            </a:r>
            <a:endParaRPr/>
          </a:p>
          <a:p>
            <a:pPr indent="-311150" lvl="0" marL="457200" rtl="0" algn="l">
              <a:spcBef>
                <a:spcPts val="1200"/>
              </a:spcBef>
              <a:spcAft>
                <a:spcPts val="0"/>
              </a:spcAft>
              <a:buSzPts val="1300"/>
              <a:buChar char="●"/>
            </a:pPr>
            <a:r>
              <a:rPr lang="en"/>
              <a:t>MainPage - First viewable screen to contain only redirect component</a:t>
            </a:r>
            <a:endParaRPr/>
          </a:p>
          <a:p>
            <a:pPr indent="-311150" lvl="0" marL="457200" rtl="0" algn="l">
              <a:spcBef>
                <a:spcPts val="0"/>
              </a:spcBef>
              <a:spcAft>
                <a:spcPts val="0"/>
              </a:spcAft>
              <a:buSzPts val="1300"/>
              <a:buChar char="●"/>
            </a:pPr>
            <a:r>
              <a:rPr lang="en"/>
              <a:t>Page - composable function </a:t>
            </a:r>
            <a:r>
              <a:rPr lang="en"/>
              <a:t>which</a:t>
            </a:r>
            <a:r>
              <a:rPr lang="en"/>
              <a:t> </a:t>
            </a:r>
            <a:r>
              <a:rPr lang="en"/>
              <a:t>can hold all the components.</a:t>
            </a:r>
            <a:endParaRPr/>
          </a:p>
          <a:p>
            <a:pPr indent="0" lvl="0" marL="0" rtl="0" algn="l">
              <a:spcBef>
                <a:spcPts val="1200"/>
              </a:spcBef>
              <a:spcAft>
                <a:spcPts val="0"/>
              </a:spcAft>
              <a:buNone/>
            </a:pPr>
            <a:r>
              <a:rPr lang="en"/>
              <a:t>Singleton - contain statically declared objects so as to avoid redeclaring them</a:t>
            </a:r>
            <a:endParaRPr/>
          </a:p>
          <a:p>
            <a:pPr indent="0" lvl="0" marL="0" rtl="0" algn="l">
              <a:spcBef>
                <a:spcPts val="1200"/>
              </a:spcBef>
              <a:spcAft>
                <a:spcPts val="0"/>
              </a:spcAft>
              <a:buNone/>
            </a:pPr>
            <a:r>
              <a:rPr lang="en"/>
              <a:t>Ui.theme - default package</a:t>
            </a:r>
            <a:endParaRPr/>
          </a:p>
          <a:p>
            <a:pPr indent="0" lvl="0" marL="0" rtl="0" algn="l">
              <a:spcBef>
                <a:spcPts val="1200"/>
              </a:spcBef>
              <a:spcAft>
                <a:spcPts val="1200"/>
              </a:spcAft>
              <a:buNone/>
            </a:pPr>
            <a:r>
              <a:rPr lang="en"/>
              <a:t>MainActivity - the app starts from here and it has only one activity.</a:t>
            </a:r>
            <a:endParaRPr/>
          </a:p>
        </p:txBody>
      </p:sp>
      <p:pic>
        <p:nvPicPr>
          <p:cNvPr id="189" name="Google Shape;189;p21"/>
          <p:cNvPicPr preferRelativeResize="0"/>
          <p:nvPr/>
        </p:nvPicPr>
        <p:blipFill>
          <a:blip r:embed="rId3">
            <a:alphaModFix/>
          </a:blip>
          <a:stretch>
            <a:fillRect/>
          </a:stretch>
        </p:blipFill>
        <p:spPr>
          <a:xfrm>
            <a:off x="5795425" y="155237"/>
            <a:ext cx="3226301" cy="483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