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2E6F7A-6BEF-456E-9572-C05793EF1DD7}" type="datetimeFigureOut">
              <a:rPr lang="en-US" smtClean="0"/>
              <a:t>2021-06-21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3DE6EB-2202-4908-8E16-BA2A8346BC7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audio to video</a:t>
            </a:r>
            <a:endParaRPr lang="en-US" dirty="0"/>
          </a:p>
        </p:txBody>
      </p:sp>
      <p:sp>
        <p:nvSpPr>
          <p:cNvPr id="4" name="Slide Number Placeholder 3"/>
          <p:cNvSpPr>
            <a:spLocks noGrp="1"/>
          </p:cNvSpPr>
          <p:nvPr>
            <p:ph type="sldNum" sz="quarter" idx="10"/>
          </p:nvPr>
        </p:nvSpPr>
        <p:spPr/>
        <p:txBody>
          <a:bodyPr/>
          <a:lstStyle/>
          <a:p>
            <a:fld id="{A33DE6EB-2202-4908-8E16-BA2A8346BC7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Test based image and video</a:t>
            </a:r>
            <a:endParaRPr lang="en-US" dirty="0"/>
          </a:p>
        </p:txBody>
      </p:sp>
      <p:sp>
        <p:nvSpPr>
          <p:cNvPr id="4" name="Slide Number Placeholder 3"/>
          <p:cNvSpPr>
            <a:spLocks noGrp="1"/>
          </p:cNvSpPr>
          <p:nvPr>
            <p:ph type="sldNum" sz="quarter" idx="10"/>
          </p:nvPr>
        </p:nvSpPr>
        <p:spPr/>
        <p:txBody>
          <a:bodyPr/>
          <a:lstStyle/>
          <a:p>
            <a:fld id="{A33DE6EB-2202-4908-8E16-BA2A8346BC7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Panda3D</a:t>
            </a:r>
            <a:r>
              <a:rPr lang="en-US" baseline="0" dirty="0" smtClean="0"/>
              <a:t> model from media</a:t>
            </a:r>
            <a:endParaRPr lang="en-US" dirty="0"/>
          </a:p>
        </p:txBody>
      </p:sp>
      <p:sp>
        <p:nvSpPr>
          <p:cNvPr id="4" name="Slide Number Placeholder 3"/>
          <p:cNvSpPr>
            <a:spLocks noGrp="1"/>
          </p:cNvSpPr>
          <p:nvPr>
            <p:ph type="sldNum" sz="quarter" idx="10"/>
          </p:nvPr>
        </p:nvSpPr>
        <p:spPr/>
        <p:txBody>
          <a:bodyPr/>
          <a:lstStyle/>
          <a:p>
            <a:fld id="{A33DE6EB-2202-4908-8E16-BA2A8346BC7B}"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Basic image manipulation</a:t>
            </a:r>
            <a:endParaRPr lang="en-US" dirty="0"/>
          </a:p>
        </p:txBody>
      </p:sp>
      <p:sp>
        <p:nvSpPr>
          <p:cNvPr id="4" name="Slide Number Placeholder 3"/>
          <p:cNvSpPr>
            <a:spLocks noGrp="1"/>
          </p:cNvSpPr>
          <p:nvPr>
            <p:ph type="sldNum" sz="quarter" idx="10"/>
          </p:nvPr>
        </p:nvSpPr>
        <p:spPr/>
        <p:txBody>
          <a:bodyPr/>
          <a:lstStyle/>
          <a:p>
            <a:fld id="{A33DE6EB-2202-4908-8E16-BA2A8346BC7B}"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Image Background removal</a:t>
            </a:r>
            <a:endParaRPr lang="en-US" dirty="0"/>
          </a:p>
        </p:txBody>
      </p:sp>
      <p:sp>
        <p:nvSpPr>
          <p:cNvPr id="4" name="Slide Number Placeholder 3"/>
          <p:cNvSpPr>
            <a:spLocks noGrp="1"/>
          </p:cNvSpPr>
          <p:nvPr>
            <p:ph type="sldNum" sz="quarter" idx="10"/>
          </p:nvPr>
        </p:nvSpPr>
        <p:spPr/>
        <p:txBody>
          <a:bodyPr/>
          <a:lstStyle/>
          <a:p>
            <a:fld id="{A33DE6EB-2202-4908-8E16-BA2A8346BC7B}"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Prepare stage</a:t>
            </a:r>
            <a:r>
              <a:rPr lang="en-US" baseline="0" dirty="0" smtClean="0"/>
              <a:t> for release</a:t>
            </a:r>
            <a:endParaRPr lang="en-US" dirty="0"/>
          </a:p>
        </p:txBody>
      </p:sp>
      <p:sp>
        <p:nvSpPr>
          <p:cNvPr id="4" name="Slide Number Placeholder 3"/>
          <p:cNvSpPr>
            <a:spLocks noGrp="1"/>
          </p:cNvSpPr>
          <p:nvPr>
            <p:ph type="sldNum" sz="quarter" idx="10"/>
          </p:nvPr>
        </p:nvSpPr>
        <p:spPr/>
        <p:txBody>
          <a:bodyPr/>
          <a:lstStyle/>
          <a:p>
            <a:fld id="{A33DE6EB-2202-4908-8E16-BA2A8346BC7B}"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Panda3d model for a </a:t>
            </a:r>
            <a:r>
              <a:rPr lang="en-US" dirty="0" err="1" smtClean="0"/>
              <a:t>framset</a:t>
            </a:r>
            <a:r>
              <a:rPr lang="en-US" baseline="0" dirty="0" smtClean="0"/>
              <a:t> or image</a:t>
            </a:r>
            <a:endParaRPr lang="en-US" dirty="0"/>
          </a:p>
        </p:txBody>
      </p:sp>
      <p:sp>
        <p:nvSpPr>
          <p:cNvPr id="4" name="Slide Number Placeholder 3"/>
          <p:cNvSpPr>
            <a:spLocks noGrp="1"/>
          </p:cNvSpPr>
          <p:nvPr>
            <p:ph type="sldNum" sz="quarter" idx="10"/>
          </p:nvPr>
        </p:nvSpPr>
        <p:spPr/>
        <p:txBody>
          <a:bodyPr/>
          <a:lstStyle/>
          <a:p>
            <a:fld id="{A33DE6EB-2202-4908-8E16-BA2A8346BC7B}"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Transparent movie from Rush frames</a:t>
            </a:r>
            <a:endParaRPr lang="en-US" dirty="0"/>
          </a:p>
        </p:txBody>
      </p:sp>
      <p:sp>
        <p:nvSpPr>
          <p:cNvPr id="4" name="Slide Number Placeholder 3"/>
          <p:cNvSpPr>
            <a:spLocks noGrp="1"/>
          </p:cNvSpPr>
          <p:nvPr>
            <p:ph type="sldNum" sz="quarter" idx="10"/>
          </p:nvPr>
        </p:nvSpPr>
        <p:spPr/>
        <p:txBody>
          <a:bodyPr/>
          <a:lstStyle/>
          <a:p>
            <a:fld id="{A33DE6EB-2202-4908-8E16-BA2A8346BC7B}"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EAD051-1CF5-4D43-B9CA-DAE5EB54BB5E}" type="datetimeFigureOut">
              <a:rPr lang="en-US" smtClean="0"/>
              <a:t>2021-06-21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AD051-1CF5-4D43-B9CA-DAE5EB54BB5E}" type="datetimeFigureOut">
              <a:rPr lang="en-US" smtClean="0"/>
              <a:t>2021-06-21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AD051-1CF5-4D43-B9CA-DAE5EB54BB5E}" type="datetimeFigureOut">
              <a:rPr lang="en-US" smtClean="0"/>
              <a:t>2021-06-21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AD051-1CF5-4D43-B9CA-DAE5EB54BB5E}" type="datetimeFigureOut">
              <a:rPr lang="en-US" smtClean="0"/>
              <a:t>2021-06-21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EAD051-1CF5-4D43-B9CA-DAE5EB54BB5E}" type="datetimeFigureOut">
              <a:rPr lang="en-US" smtClean="0"/>
              <a:t>2021-06-21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EAD051-1CF5-4D43-B9CA-DAE5EB54BB5E}" type="datetimeFigureOut">
              <a:rPr lang="en-US" smtClean="0"/>
              <a:t>2021-06-21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EAD051-1CF5-4D43-B9CA-DAE5EB54BB5E}" type="datetimeFigureOut">
              <a:rPr lang="en-US" smtClean="0"/>
              <a:t>2021-06-21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EAD051-1CF5-4D43-B9CA-DAE5EB54BB5E}" type="datetimeFigureOut">
              <a:rPr lang="en-US" smtClean="0"/>
              <a:t>2021-06-21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AD051-1CF5-4D43-B9CA-DAE5EB54BB5E}" type="datetimeFigureOut">
              <a:rPr lang="en-US" smtClean="0"/>
              <a:t>2021-06-21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AD051-1CF5-4D43-B9CA-DAE5EB54BB5E}" type="datetimeFigureOut">
              <a:rPr lang="en-US" smtClean="0"/>
              <a:t>2021-06-21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EAD051-1CF5-4D43-B9CA-DAE5EB54BB5E}" type="datetimeFigureOut">
              <a:rPr lang="en-US" smtClean="0"/>
              <a:t>2021-06-21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5A978-BFF0-452F-AC4A-434C8AB592A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AD051-1CF5-4D43-B9CA-DAE5EB54BB5E}" type="datetimeFigureOut">
              <a:rPr lang="en-US" smtClean="0"/>
              <a:t>2021-06-21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5A978-BFF0-452F-AC4A-434C8AB592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spect="1"/>
          </p:cNvSpPr>
          <p:nvPr/>
        </p:nvSpPr>
        <p:spPr>
          <a:xfrm>
            <a:off x="1066800" y="457200"/>
            <a:ext cx="6324600" cy="63246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b="1" dirty="0" smtClean="0"/>
              <a:t>Parameters</a:t>
            </a:r>
            <a:r>
              <a:rPr lang="en-US" sz="2000" dirty="0" smtClean="0"/>
              <a:t>:</a:t>
            </a:r>
          </a:p>
          <a:p>
            <a:pPr marL="342900" indent="-342900" algn="just">
              <a:buFont typeface="+mj-lt"/>
              <a:buAutoNum type="arabicPeriod"/>
            </a:pPr>
            <a:r>
              <a:rPr lang="en-US" sz="1600" b="1" dirty="0" smtClean="0">
                <a:solidFill>
                  <a:srgbClr val="002060"/>
                </a:solidFill>
              </a:rPr>
              <a:t>Video File: </a:t>
            </a:r>
            <a:r>
              <a:rPr lang="en-US" sz="1600" dirty="0" smtClean="0">
                <a:solidFill>
                  <a:srgbClr val="002060"/>
                </a:solidFill>
              </a:rPr>
              <a:t>Name of the movie in which the audio has to be added</a:t>
            </a:r>
          </a:p>
          <a:p>
            <a:pPr marL="342900" indent="-342900" algn="just">
              <a:buFont typeface="+mj-lt"/>
              <a:buAutoNum type="arabicPeriod"/>
            </a:pPr>
            <a:r>
              <a:rPr lang="en-US" sz="1600" b="1" dirty="0" smtClean="0">
                <a:solidFill>
                  <a:srgbClr val="002060"/>
                </a:solidFill>
              </a:rPr>
              <a:t>Audio File: </a:t>
            </a:r>
            <a:r>
              <a:rPr lang="en-US" sz="1600" dirty="0" smtClean="0">
                <a:solidFill>
                  <a:srgbClr val="002060"/>
                </a:solidFill>
              </a:rPr>
              <a:t>Name of the audio file which needs to be included in the video</a:t>
            </a:r>
          </a:p>
          <a:p>
            <a:pPr marL="342900" indent="-342900" algn="just">
              <a:buFont typeface="+mj-lt"/>
              <a:buAutoNum type="arabicPeriod"/>
            </a:pPr>
            <a:r>
              <a:rPr lang="en-US" sz="1600" b="1" dirty="0" smtClean="0">
                <a:solidFill>
                  <a:srgbClr val="002060"/>
                </a:solidFill>
              </a:rPr>
              <a:t>Starting time within video: </a:t>
            </a:r>
            <a:r>
              <a:rPr lang="en-US" sz="1600" dirty="0" smtClean="0">
                <a:solidFill>
                  <a:srgbClr val="002060"/>
                </a:solidFill>
              </a:rPr>
              <a:t>Specifies after how much duration the audio will start in the video file (in seconds)</a:t>
            </a:r>
          </a:p>
          <a:p>
            <a:pPr marL="342900" indent="-342900" algn="just">
              <a:buFont typeface="+mj-lt"/>
              <a:buAutoNum type="arabicPeriod"/>
            </a:pPr>
            <a:r>
              <a:rPr lang="en-US" sz="1600" b="1" dirty="0" smtClean="0">
                <a:solidFill>
                  <a:srgbClr val="002060"/>
                </a:solidFill>
              </a:rPr>
              <a:t>Starting time of audio: </a:t>
            </a:r>
            <a:r>
              <a:rPr lang="en-US" sz="1600" dirty="0" smtClean="0">
                <a:solidFill>
                  <a:srgbClr val="002060"/>
                </a:solidFill>
              </a:rPr>
              <a:t>Specifies the starting point of audio from where the sound will be included in video</a:t>
            </a:r>
            <a:r>
              <a:rPr lang="en-US" sz="1600" dirty="0" smtClean="0">
                <a:solidFill>
                  <a:srgbClr val="002060"/>
                </a:solidFill>
              </a:rPr>
              <a:t> (in seconds)</a:t>
            </a:r>
            <a:endParaRPr lang="en-US" sz="1600" dirty="0" smtClean="0">
              <a:solidFill>
                <a:srgbClr val="002060"/>
              </a:solidFill>
            </a:endParaRPr>
          </a:p>
          <a:p>
            <a:pPr marL="342900" indent="-342900" algn="just">
              <a:buFont typeface="+mj-lt"/>
              <a:buAutoNum type="arabicPeriod"/>
            </a:pPr>
            <a:r>
              <a:rPr lang="en-US" sz="1600" b="1" dirty="0" smtClean="0">
                <a:solidFill>
                  <a:srgbClr val="002060"/>
                </a:solidFill>
              </a:rPr>
              <a:t>Length of audio file to add: </a:t>
            </a:r>
            <a:r>
              <a:rPr lang="en-US" sz="1600" dirty="0" smtClean="0">
                <a:solidFill>
                  <a:srgbClr val="002060"/>
                </a:solidFill>
              </a:rPr>
              <a:t>The total duration of the audio to be taken from audio file and included in video</a:t>
            </a:r>
            <a:r>
              <a:rPr lang="en-US" sz="1600" dirty="0" smtClean="0">
                <a:solidFill>
                  <a:srgbClr val="002060"/>
                </a:solidFill>
              </a:rPr>
              <a:t> (in seconds)</a:t>
            </a:r>
            <a:endParaRPr lang="en-US" sz="1600" dirty="0" smtClean="0">
              <a:solidFill>
                <a:srgbClr val="002060"/>
              </a:solidFill>
            </a:endParaRPr>
          </a:p>
          <a:p>
            <a:pPr marL="342900" indent="-342900" algn="just">
              <a:buFont typeface="+mj-lt"/>
              <a:buAutoNum type="arabicPeriod"/>
            </a:pPr>
            <a:r>
              <a:rPr lang="en-US" sz="1600" b="1" dirty="0" smtClean="0">
                <a:solidFill>
                  <a:srgbClr val="002060"/>
                </a:solidFill>
              </a:rPr>
              <a:t>Output file name: </a:t>
            </a:r>
            <a:r>
              <a:rPr lang="en-US" sz="1600" dirty="0" smtClean="0">
                <a:solidFill>
                  <a:srgbClr val="002060"/>
                </a:solidFill>
              </a:rPr>
              <a:t>Name of the output video file</a:t>
            </a:r>
          </a:p>
          <a:p>
            <a:pPr marL="342900" indent="-342900" algn="just">
              <a:buFont typeface="+mj-lt"/>
              <a:buAutoNum type="arabicPeriod"/>
            </a:pPr>
            <a:endParaRPr lang="en-US" sz="1600" dirty="0"/>
          </a:p>
          <a:p>
            <a:pPr marL="342900" indent="-342900" algn="just"/>
            <a:r>
              <a:rPr lang="en-US" sz="2000" b="1" dirty="0" smtClean="0"/>
              <a:t>Example </a:t>
            </a:r>
          </a:p>
          <a:p>
            <a:pPr marL="342900" indent="-342900" algn="just"/>
            <a:r>
              <a:rPr lang="en-US" sz="1600" b="1" dirty="0" smtClean="0">
                <a:solidFill>
                  <a:srgbClr val="002060"/>
                </a:solidFill>
              </a:rPr>
              <a:t>Parameters list: </a:t>
            </a:r>
          </a:p>
          <a:p>
            <a:pPr marL="342900" indent="-342900" algn="just">
              <a:buAutoNum type="arabicPeriod"/>
            </a:pPr>
            <a:r>
              <a:rPr lang="en-US" sz="1600" b="1" dirty="0" smtClean="0">
                <a:solidFill>
                  <a:srgbClr val="002060"/>
                </a:solidFill>
              </a:rPr>
              <a:t>video/vid.mp4, </a:t>
            </a:r>
          </a:p>
          <a:p>
            <a:pPr marL="342900" indent="-342900" algn="just">
              <a:buAutoNum type="arabicPeriod"/>
            </a:pPr>
            <a:r>
              <a:rPr lang="en-US" sz="1600" b="1" dirty="0" smtClean="0">
                <a:solidFill>
                  <a:srgbClr val="002060"/>
                </a:solidFill>
              </a:rPr>
              <a:t>audio/aud.mp3, </a:t>
            </a:r>
          </a:p>
          <a:p>
            <a:pPr marL="342900" indent="-342900" algn="just">
              <a:buAutoNum type="arabicPeriod"/>
            </a:pPr>
            <a:r>
              <a:rPr lang="en-US" sz="1600" b="1" dirty="0" smtClean="0">
                <a:solidFill>
                  <a:srgbClr val="002060"/>
                </a:solidFill>
              </a:rPr>
              <a:t>2, </a:t>
            </a:r>
          </a:p>
          <a:p>
            <a:pPr marL="342900" indent="-342900" algn="just">
              <a:buAutoNum type="arabicPeriod"/>
            </a:pPr>
            <a:r>
              <a:rPr lang="en-US" sz="1600" b="1" dirty="0" smtClean="0">
                <a:solidFill>
                  <a:srgbClr val="002060"/>
                </a:solidFill>
              </a:rPr>
              <a:t>4, </a:t>
            </a:r>
          </a:p>
          <a:p>
            <a:pPr marL="342900" indent="-342900" algn="just">
              <a:buAutoNum type="arabicPeriod"/>
            </a:pPr>
            <a:r>
              <a:rPr lang="en-US" sz="1600" b="1" dirty="0" smtClean="0">
                <a:solidFill>
                  <a:srgbClr val="002060"/>
                </a:solidFill>
              </a:rPr>
              <a:t>8, </a:t>
            </a:r>
          </a:p>
          <a:p>
            <a:pPr marL="342900" indent="-342900" algn="just">
              <a:buAutoNum type="arabicPeriod"/>
            </a:pPr>
            <a:r>
              <a:rPr lang="en-US" sz="1600" b="1" dirty="0" smtClean="0">
                <a:solidFill>
                  <a:srgbClr val="002060"/>
                </a:solidFill>
              </a:rPr>
              <a:t>video/vidout.mp4</a:t>
            </a:r>
          </a:p>
          <a:p>
            <a:pPr marL="342900" indent="-342900" algn="just"/>
            <a:endParaRPr lang="en-US" sz="1600" b="1" dirty="0">
              <a:solidFill>
                <a:srgbClr val="002060"/>
              </a:solidFill>
            </a:endParaRPr>
          </a:p>
          <a:p>
            <a:pPr marL="342900" indent="-342900" algn="just"/>
            <a:r>
              <a:rPr lang="en-US" sz="1600" b="1" dirty="0" smtClean="0">
                <a:solidFill>
                  <a:srgbClr val="002060"/>
                </a:solidFill>
              </a:rPr>
              <a:t>In above list, total of 8 seconds of audio </a:t>
            </a:r>
            <a:r>
              <a:rPr lang="en-US" sz="1600" b="1" dirty="0" err="1" smtClean="0">
                <a:solidFill>
                  <a:srgbClr val="002060"/>
                </a:solidFill>
              </a:rPr>
              <a:t>wil</a:t>
            </a:r>
            <a:r>
              <a:rPr lang="en-US" sz="1600" b="1" dirty="0" smtClean="0">
                <a:solidFill>
                  <a:srgbClr val="002060"/>
                </a:solidFill>
              </a:rPr>
              <a:t> be added to video, from 2</a:t>
            </a:r>
            <a:r>
              <a:rPr lang="en-US" sz="1600" b="1" baseline="30000" dirty="0" smtClean="0">
                <a:solidFill>
                  <a:srgbClr val="002060"/>
                </a:solidFill>
              </a:rPr>
              <a:t>nd</a:t>
            </a:r>
            <a:r>
              <a:rPr lang="en-US" sz="1600" b="1" dirty="0" smtClean="0">
                <a:solidFill>
                  <a:srgbClr val="002060"/>
                </a:solidFill>
              </a:rPr>
              <a:t> second to  10</a:t>
            </a:r>
            <a:r>
              <a:rPr lang="en-US" sz="1600" b="1" baseline="30000" dirty="0" smtClean="0">
                <a:solidFill>
                  <a:srgbClr val="002060"/>
                </a:solidFill>
              </a:rPr>
              <a:t>th</a:t>
            </a:r>
            <a:r>
              <a:rPr lang="en-US" sz="1600" b="1" dirty="0" smtClean="0">
                <a:solidFill>
                  <a:srgbClr val="002060"/>
                </a:solidFill>
              </a:rPr>
              <a:t> second. The audio will be from 4</a:t>
            </a:r>
            <a:r>
              <a:rPr lang="en-US" sz="1600" b="1" baseline="30000" dirty="0" smtClean="0">
                <a:solidFill>
                  <a:srgbClr val="002060"/>
                </a:solidFill>
              </a:rPr>
              <a:t>th</a:t>
            </a:r>
            <a:r>
              <a:rPr lang="en-US" sz="1600" b="1" dirty="0" smtClean="0">
                <a:solidFill>
                  <a:srgbClr val="002060"/>
                </a:solidFill>
              </a:rPr>
              <a:t> second to the 12</a:t>
            </a:r>
            <a:r>
              <a:rPr lang="en-US" sz="1600" b="1" baseline="30000" dirty="0" smtClean="0">
                <a:solidFill>
                  <a:srgbClr val="002060"/>
                </a:solidFill>
              </a:rPr>
              <a:t>th</a:t>
            </a:r>
            <a:r>
              <a:rPr lang="en-US" sz="1600" b="1" dirty="0" smtClean="0">
                <a:solidFill>
                  <a:srgbClr val="002060"/>
                </a:solidFill>
              </a:rPr>
              <a:t> second of the mp3.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spect="1"/>
          </p:cNvSpPr>
          <p:nvPr/>
        </p:nvSpPr>
        <p:spPr>
          <a:xfrm>
            <a:off x="1066800" y="457200"/>
            <a:ext cx="6324600" cy="63246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b="1" dirty="0" smtClean="0"/>
              <a:t>Parameters</a:t>
            </a:r>
            <a:r>
              <a:rPr lang="en-US" sz="2000" dirty="0" smtClean="0"/>
              <a:t>:</a:t>
            </a:r>
          </a:p>
          <a:p>
            <a:pPr marL="342900" indent="-342900" algn="just">
              <a:buFont typeface="+mj-lt"/>
              <a:buAutoNum type="arabicPeriod"/>
            </a:pPr>
            <a:r>
              <a:rPr lang="en-US" sz="1600" b="1" dirty="0" smtClean="0">
                <a:solidFill>
                  <a:srgbClr val="002060"/>
                </a:solidFill>
              </a:rPr>
              <a:t>Output File: </a:t>
            </a:r>
            <a:r>
              <a:rPr lang="en-US" sz="1600" dirty="0" smtClean="0">
                <a:solidFill>
                  <a:srgbClr val="002060"/>
                </a:solidFill>
              </a:rPr>
              <a:t>Name of the generated image</a:t>
            </a:r>
          </a:p>
          <a:p>
            <a:pPr marL="342900" indent="-342900" algn="just">
              <a:buFont typeface="+mj-lt"/>
              <a:buAutoNum type="arabicPeriod"/>
            </a:pPr>
            <a:r>
              <a:rPr lang="en-US" sz="1600" b="1" dirty="0" smtClean="0">
                <a:solidFill>
                  <a:srgbClr val="002060"/>
                </a:solidFill>
              </a:rPr>
              <a:t>Text for image: </a:t>
            </a:r>
            <a:r>
              <a:rPr lang="en-US" sz="1600" dirty="0" smtClean="0">
                <a:solidFill>
                  <a:srgbClr val="002060"/>
                </a:solidFill>
              </a:rPr>
              <a:t>Subtitle text which you wish to add</a:t>
            </a:r>
          </a:p>
          <a:p>
            <a:pPr marL="342900" indent="-342900" algn="just">
              <a:buFont typeface="+mj-lt"/>
              <a:buAutoNum type="arabicPeriod"/>
            </a:pPr>
            <a:r>
              <a:rPr lang="en-US" sz="1600" b="1" dirty="0" smtClean="0">
                <a:solidFill>
                  <a:srgbClr val="002060"/>
                </a:solidFill>
              </a:rPr>
              <a:t>Font Name: </a:t>
            </a:r>
            <a:r>
              <a:rPr lang="en-US" sz="1600" dirty="0" smtClean="0">
                <a:solidFill>
                  <a:srgbClr val="002060"/>
                </a:solidFill>
              </a:rPr>
              <a:t>Name of the font as named on your computer. </a:t>
            </a:r>
          </a:p>
          <a:p>
            <a:pPr marL="342900" indent="-342900" algn="just">
              <a:buFont typeface="+mj-lt"/>
              <a:buAutoNum type="arabicPeriod"/>
            </a:pPr>
            <a:r>
              <a:rPr lang="en-US" sz="1600" b="1" dirty="0" smtClean="0">
                <a:solidFill>
                  <a:srgbClr val="002060"/>
                </a:solidFill>
              </a:rPr>
              <a:t>Font size: </a:t>
            </a:r>
            <a:r>
              <a:rPr lang="en-US" sz="1600" dirty="0" smtClean="0">
                <a:solidFill>
                  <a:srgbClr val="002060"/>
                </a:solidFill>
              </a:rPr>
              <a:t>Valid number for size of the font</a:t>
            </a:r>
          </a:p>
          <a:p>
            <a:pPr marL="342900" indent="-342900" algn="just">
              <a:buFont typeface="+mj-lt"/>
              <a:buAutoNum type="arabicPeriod"/>
            </a:pPr>
            <a:r>
              <a:rPr lang="en-US" sz="1600" b="1" dirty="0" smtClean="0">
                <a:solidFill>
                  <a:srgbClr val="002060"/>
                </a:solidFill>
              </a:rPr>
              <a:t>As a movie: </a:t>
            </a:r>
            <a:r>
              <a:rPr lang="en-US" sz="1600" dirty="0" smtClean="0">
                <a:solidFill>
                  <a:srgbClr val="002060"/>
                </a:solidFill>
              </a:rPr>
              <a:t>If yes, then a movie will be generated with 1 character per frame</a:t>
            </a:r>
          </a:p>
          <a:p>
            <a:pPr marL="342900" indent="-342900" algn="just">
              <a:buFont typeface="+mj-lt"/>
              <a:buAutoNum type="arabicPeriod"/>
            </a:pPr>
            <a:r>
              <a:rPr lang="en-US" sz="1600" b="1" dirty="0" smtClean="0">
                <a:solidFill>
                  <a:srgbClr val="002060"/>
                </a:solidFill>
              </a:rPr>
              <a:t>Additional </a:t>
            </a:r>
            <a:r>
              <a:rPr lang="en-US" sz="1600" b="1" dirty="0" err="1" smtClean="0">
                <a:solidFill>
                  <a:srgbClr val="002060"/>
                </a:solidFill>
              </a:rPr>
              <a:t>params</a:t>
            </a:r>
            <a:r>
              <a:rPr lang="en-US" sz="1600" b="1" dirty="0" smtClean="0">
                <a:solidFill>
                  <a:srgbClr val="002060"/>
                </a:solidFill>
              </a:rPr>
              <a:t>: </a:t>
            </a:r>
            <a:r>
              <a:rPr lang="en-US" sz="1600" dirty="0" smtClean="0">
                <a:solidFill>
                  <a:srgbClr val="002060"/>
                </a:solidFill>
              </a:rPr>
              <a:t>This includes options like text color, spacing. Kindly leave blank unless you are sure how to use this. </a:t>
            </a:r>
          </a:p>
          <a:p>
            <a:pPr marL="800100" lvl="1" indent="-342900" algn="just">
              <a:buFont typeface="+mj-lt"/>
              <a:buAutoNum type="arabicPeriod"/>
            </a:pPr>
            <a:r>
              <a:rPr lang="en-US" sz="1600" dirty="0" smtClean="0">
                <a:solidFill>
                  <a:srgbClr val="002060"/>
                </a:solidFill>
              </a:rPr>
              <a:t>For white color use: 'fill': (255, 255, 255, 255)</a:t>
            </a:r>
          </a:p>
          <a:p>
            <a:pPr marL="800100" lvl="1" indent="-342900" algn="just">
              <a:buFont typeface="+mj-lt"/>
              <a:buAutoNum type="arabicPeriod"/>
            </a:pPr>
            <a:r>
              <a:rPr lang="en-US" sz="1600" dirty="0" smtClean="0">
                <a:solidFill>
                  <a:srgbClr val="002060"/>
                </a:solidFill>
              </a:rPr>
              <a:t>For white color use: 'fill': (1, 1, 1, 255)</a:t>
            </a:r>
          </a:p>
          <a:p>
            <a:pPr marL="800100" lvl="1" indent="-342900" algn="just"/>
            <a:r>
              <a:rPr lang="en-US" sz="1600" dirty="0" smtClean="0">
                <a:solidFill>
                  <a:srgbClr val="002060"/>
                </a:solidFill>
              </a:rPr>
              <a:t>(Refer to </a:t>
            </a:r>
            <a:r>
              <a:rPr lang="en-US" sz="1600" dirty="0" err="1" smtClean="0">
                <a:solidFill>
                  <a:srgbClr val="002060"/>
                </a:solidFill>
              </a:rPr>
              <a:t>memeer</a:t>
            </a:r>
            <a:r>
              <a:rPr lang="en-US" sz="1600" dirty="0" smtClean="0">
                <a:solidFill>
                  <a:srgbClr val="002060"/>
                </a:solidFill>
              </a:rPr>
              <a:t> documentation for details_</a:t>
            </a:r>
          </a:p>
          <a:p>
            <a:pPr marL="342900" indent="-342900" algn="just">
              <a:buFont typeface="+mj-lt"/>
              <a:buAutoNum type="arabicPeriod"/>
            </a:pPr>
            <a:endParaRPr lang="en-US" sz="1600" dirty="0"/>
          </a:p>
          <a:p>
            <a:pPr marL="342900" indent="-342900" algn="just"/>
            <a:r>
              <a:rPr lang="en-US" sz="2000" b="1" dirty="0" smtClean="0"/>
              <a:t>Example </a:t>
            </a:r>
          </a:p>
          <a:p>
            <a:pPr marL="342900" indent="-342900" algn="just"/>
            <a:r>
              <a:rPr lang="en-US" sz="1600" b="1" dirty="0" smtClean="0">
                <a:solidFill>
                  <a:srgbClr val="002060"/>
                </a:solidFill>
              </a:rPr>
              <a:t>Parameters list: </a:t>
            </a:r>
          </a:p>
          <a:p>
            <a:pPr marL="342900" indent="-342900" algn="just">
              <a:buAutoNum type="arabicPeriod"/>
            </a:pPr>
            <a:r>
              <a:rPr lang="en-US" sz="1600" b="1" dirty="0" smtClean="0">
                <a:solidFill>
                  <a:srgbClr val="002060"/>
                </a:solidFill>
              </a:rPr>
              <a:t>video/text3, </a:t>
            </a:r>
          </a:p>
          <a:p>
            <a:pPr marL="342900" indent="-342900" algn="just">
              <a:buAutoNum type="arabicPeriod"/>
            </a:pPr>
            <a:r>
              <a:rPr lang="en-US" sz="1600" b="1" dirty="0" smtClean="0">
                <a:solidFill>
                  <a:srgbClr val="002060"/>
                </a:solidFill>
              </a:rPr>
              <a:t>Return to MONKE, </a:t>
            </a:r>
          </a:p>
          <a:p>
            <a:pPr marL="342900" indent="-342900" algn="just">
              <a:buAutoNum type="arabicPeriod"/>
            </a:pPr>
            <a:r>
              <a:rPr lang="en-US" sz="1600" b="1" dirty="0" smtClean="0">
                <a:solidFill>
                  <a:srgbClr val="002060"/>
                </a:solidFill>
              </a:rPr>
              <a:t>Courier New, </a:t>
            </a:r>
          </a:p>
          <a:p>
            <a:pPr marL="342900" indent="-342900" algn="just">
              <a:buAutoNum type="arabicPeriod"/>
            </a:pPr>
            <a:r>
              <a:rPr lang="en-US" sz="1600" b="1" dirty="0" smtClean="0">
                <a:solidFill>
                  <a:srgbClr val="002060"/>
                </a:solidFill>
              </a:rPr>
              <a:t>24, </a:t>
            </a:r>
          </a:p>
          <a:p>
            <a:pPr marL="342900" indent="-342900" algn="just">
              <a:buAutoNum type="arabicPeriod"/>
            </a:pPr>
            <a:r>
              <a:rPr lang="en-US" sz="1600" b="1" dirty="0">
                <a:solidFill>
                  <a:srgbClr val="002060"/>
                </a:solidFill>
              </a:rPr>
              <a:t>y</a:t>
            </a:r>
            <a:r>
              <a:rPr lang="en-US" sz="1600" b="1" dirty="0" smtClean="0">
                <a:solidFill>
                  <a:srgbClr val="002060"/>
                </a:solidFill>
              </a:rPr>
              <a:t>, </a:t>
            </a:r>
          </a:p>
          <a:p>
            <a:pPr marL="342900" indent="-342900" algn="just">
              <a:buAutoNum type="arabicPeriod"/>
            </a:pPr>
            <a:r>
              <a:rPr lang="en-US" sz="1600" b="1" dirty="0" smtClean="0">
                <a:solidFill>
                  <a:srgbClr val="002060"/>
                </a:solidFill>
              </a:rPr>
              <a:t>'fill': (255, 1, 1, 255), 'spacing': 4</a:t>
            </a:r>
          </a:p>
          <a:p>
            <a:pPr marL="342900" indent="-342900" algn="just"/>
            <a:endParaRPr lang="en-US" sz="1600" b="1" dirty="0">
              <a:solidFill>
                <a:srgbClr val="002060"/>
              </a:solidFill>
            </a:endParaRPr>
          </a:p>
          <a:p>
            <a:pPr marL="342900" indent="-342900" algn="just"/>
            <a:r>
              <a:rPr lang="en-US" sz="1600" b="1" dirty="0" smtClean="0">
                <a:solidFill>
                  <a:srgbClr val="002060"/>
                </a:solidFill>
              </a:rPr>
              <a:t>In above list, frame wise image of the text “Return to MONKE” will be generated with courier fonts of size 24. The name of frame listing will be “text3”.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spect="1"/>
          </p:cNvSpPr>
          <p:nvPr/>
        </p:nvSpPr>
        <p:spPr>
          <a:xfrm>
            <a:off x="1066800" y="457200"/>
            <a:ext cx="6324600" cy="63246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b="1" dirty="0" smtClean="0"/>
              <a:t>Parameters</a:t>
            </a:r>
            <a:r>
              <a:rPr lang="en-US" sz="2000" dirty="0" smtClean="0"/>
              <a:t>:</a:t>
            </a:r>
          </a:p>
          <a:p>
            <a:pPr marL="342900" indent="-342900" algn="just">
              <a:buFont typeface="+mj-lt"/>
              <a:buAutoNum type="arabicPeriod"/>
            </a:pPr>
            <a:r>
              <a:rPr lang="en-US" sz="1600" b="1" dirty="0" smtClean="0">
                <a:solidFill>
                  <a:srgbClr val="002060"/>
                </a:solidFill>
              </a:rPr>
              <a:t>Output File: </a:t>
            </a:r>
            <a:r>
              <a:rPr lang="en-US" sz="1600" dirty="0" smtClean="0">
                <a:solidFill>
                  <a:srgbClr val="002060"/>
                </a:solidFill>
              </a:rPr>
              <a:t>Name of the generated image</a:t>
            </a:r>
          </a:p>
          <a:p>
            <a:pPr marL="342900" indent="-342900" algn="just">
              <a:buFont typeface="+mj-lt"/>
              <a:buAutoNum type="arabicPeriod"/>
            </a:pPr>
            <a:r>
              <a:rPr lang="en-US" sz="1600" b="1" dirty="0" smtClean="0">
                <a:solidFill>
                  <a:srgbClr val="002060"/>
                </a:solidFill>
              </a:rPr>
              <a:t>Text for image: </a:t>
            </a:r>
            <a:r>
              <a:rPr lang="en-US" sz="1600" dirty="0" smtClean="0">
                <a:solidFill>
                  <a:srgbClr val="002060"/>
                </a:solidFill>
              </a:rPr>
              <a:t>Subtitle text which you wish to add</a:t>
            </a:r>
          </a:p>
          <a:p>
            <a:pPr marL="342900" indent="-342900" algn="just">
              <a:buFont typeface="+mj-lt"/>
              <a:buAutoNum type="arabicPeriod"/>
            </a:pPr>
            <a:r>
              <a:rPr lang="en-US" sz="1600" b="1" dirty="0" smtClean="0">
                <a:solidFill>
                  <a:srgbClr val="002060"/>
                </a:solidFill>
              </a:rPr>
              <a:t>Font Name: </a:t>
            </a:r>
            <a:r>
              <a:rPr lang="en-US" sz="1600" dirty="0" smtClean="0">
                <a:solidFill>
                  <a:srgbClr val="002060"/>
                </a:solidFill>
              </a:rPr>
              <a:t>Name of the font as named on your computer. </a:t>
            </a:r>
          </a:p>
          <a:p>
            <a:pPr marL="342900" indent="-342900" algn="just">
              <a:buFont typeface="+mj-lt"/>
              <a:buAutoNum type="arabicPeriod"/>
            </a:pPr>
            <a:r>
              <a:rPr lang="en-US" sz="1600" b="1" dirty="0" smtClean="0">
                <a:solidFill>
                  <a:srgbClr val="002060"/>
                </a:solidFill>
              </a:rPr>
              <a:t>Font size: </a:t>
            </a:r>
            <a:r>
              <a:rPr lang="en-US" sz="1600" dirty="0" smtClean="0">
                <a:solidFill>
                  <a:srgbClr val="002060"/>
                </a:solidFill>
              </a:rPr>
              <a:t>Valid number for size of the font</a:t>
            </a:r>
          </a:p>
          <a:p>
            <a:pPr marL="342900" indent="-342900" algn="just">
              <a:buFont typeface="+mj-lt"/>
              <a:buAutoNum type="arabicPeriod"/>
            </a:pPr>
            <a:r>
              <a:rPr lang="en-US" sz="1600" b="1" dirty="0" smtClean="0">
                <a:solidFill>
                  <a:srgbClr val="002060"/>
                </a:solidFill>
              </a:rPr>
              <a:t>As a movie: </a:t>
            </a:r>
            <a:r>
              <a:rPr lang="en-US" sz="1600" dirty="0" smtClean="0">
                <a:solidFill>
                  <a:srgbClr val="002060"/>
                </a:solidFill>
              </a:rPr>
              <a:t>If yes, then a movie will be generated with 1 character per frame</a:t>
            </a:r>
          </a:p>
          <a:p>
            <a:pPr marL="342900" indent="-342900" algn="just">
              <a:buFont typeface="+mj-lt"/>
              <a:buAutoNum type="arabicPeriod"/>
            </a:pPr>
            <a:r>
              <a:rPr lang="en-US" sz="1600" b="1" dirty="0" smtClean="0">
                <a:solidFill>
                  <a:srgbClr val="002060"/>
                </a:solidFill>
              </a:rPr>
              <a:t>Additional </a:t>
            </a:r>
            <a:r>
              <a:rPr lang="en-US" sz="1600" b="1" dirty="0" err="1" smtClean="0">
                <a:solidFill>
                  <a:srgbClr val="002060"/>
                </a:solidFill>
              </a:rPr>
              <a:t>params</a:t>
            </a:r>
            <a:r>
              <a:rPr lang="en-US" sz="1600" b="1" dirty="0" smtClean="0">
                <a:solidFill>
                  <a:srgbClr val="002060"/>
                </a:solidFill>
              </a:rPr>
              <a:t>: </a:t>
            </a:r>
            <a:r>
              <a:rPr lang="en-US" sz="1600" dirty="0" smtClean="0">
                <a:solidFill>
                  <a:srgbClr val="002060"/>
                </a:solidFill>
              </a:rPr>
              <a:t>This includes options like text color, spacing. Kindly leave blank unless you are sure how to use this. </a:t>
            </a:r>
          </a:p>
          <a:p>
            <a:pPr marL="800100" lvl="1" indent="-342900" algn="just">
              <a:buFont typeface="+mj-lt"/>
              <a:buAutoNum type="arabicPeriod"/>
            </a:pPr>
            <a:r>
              <a:rPr lang="en-US" sz="1600" dirty="0" smtClean="0">
                <a:solidFill>
                  <a:srgbClr val="002060"/>
                </a:solidFill>
              </a:rPr>
              <a:t>For white color use: 'fill': (255, 255, 255, 255)</a:t>
            </a:r>
          </a:p>
          <a:p>
            <a:pPr marL="800100" lvl="1" indent="-342900" algn="just">
              <a:buFont typeface="+mj-lt"/>
              <a:buAutoNum type="arabicPeriod"/>
            </a:pPr>
            <a:r>
              <a:rPr lang="en-US" sz="1600" dirty="0" smtClean="0">
                <a:solidFill>
                  <a:srgbClr val="002060"/>
                </a:solidFill>
              </a:rPr>
              <a:t>For white color use: 'fill': (1, 1, 1, 255)</a:t>
            </a:r>
          </a:p>
          <a:p>
            <a:pPr marL="800100" lvl="1" indent="-342900" algn="just"/>
            <a:r>
              <a:rPr lang="en-US" sz="1600" dirty="0" smtClean="0">
                <a:solidFill>
                  <a:srgbClr val="002060"/>
                </a:solidFill>
              </a:rPr>
              <a:t>(Refer to </a:t>
            </a:r>
            <a:r>
              <a:rPr lang="en-US" sz="1600" dirty="0" err="1" smtClean="0">
                <a:solidFill>
                  <a:srgbClr val="002060"/>
                </a:solidFill>
              </a:rPr>
              <a:t>memeer</a:t>
            </a:r>
            <a:r>
              <a:rPr lang="en-US" sz="1600" dirty="0" smtClean="0">
                <a:solidFill>
                  <a:srgbClr val="002060"/>
                </a:solidFill>
              </a:rPr>
              <a:t> documentation for details_</a:t>
            </a:r>
          </a:p>
          <a:p>
            <a:pPr marL="342900" indent="-342900" algn="just">
              <a:buFont typeface="+mj-lt"/>
              <a:buAutoNum type="arabicPeriod"/>
            </a:pPr>
            <a:endParaRPr lang="en-US" sz="1600" dirty="0"/>
          </a:p>
          <a:p>
            <a:pPr marL="342900" indent="-342900" algn="just"/>
            <a:r>
              <a:rPr lang="en-US" sz="2000" b="1" dirty="0" smtClean="0"/>
              <a:t>Example </a:t>
            </a:r>
          </a:p>
          <a:p>
            <a:pPr marL="342900" indent="-342900" algn="just"/>
            <a:r>
              <a:rPr lang="en-US" sz="1600" b="1" dirty="0" smtClean="0">
                <a:solidFill>
                  <a:srgbClr val="002060"/>
                </a:solidFill>
              </a:rPr>
              <a:t>Parameters list: </a:t>
            </a:r>
          </a:p>
          <a:p>
            <a:pPr marL="342900" indent="-342900" algn="just">
              <a:buAutoNum type="arabicPeriod"/>
            </a:pPr>
            <a:r>
              <a:rPr lang="en-US" sz="1600" b="1" dirty="0" smtClean="0">
                <a:solidFill>
                  <a:srgbClr val="002060"/>
                </a:solidFill>
              </a:rPr>
              <a:t>video/text3, </a:t>
            </a:r>
          </a:p>
          <a:p>
            <a:pPr marL="342900" indent="-342900" algn="just">
              <a:buAutoNum type="arabicPeriod"/>
            </a:pPr>
            <a:r>
              <a:rPr lang="en-US" sz="1600" b="1" dirty="0" smtClean="0">
                <a:solidFill>
                  <a:srgbClr val="002060"/>
                </a:solidFill>
              </a:rPr>
              <a:t>Return to MONKE, </a:t>
            </a:r>
          </a:p>
          <a:p>
            <a:pPr marL="342900" indent="-342900" algn="just">
              <a:buAutoNum type="arabicPeriod"/>
            </a:pPr>
            <a:r>
              <a:rPr lang="en-US" sz="1600" b="1" dirty="0" smtClean="0">
                <a:solidFill>
                  <a:srgbClr val="002060"/>
                </a:solidFill>
              </a:rPr>
              <a:t>Courier New, </a:t>
            </a:r>
          </a:p>
          <a:p>
            <a:pPr marL="342900" indent="-342900" algn="just">
              <a:buAutoNum type="arabicPeriod"/>
            </a:pPr>
            <a:r>
              <a:rPr lang="en-US" sz="1600" b="1" dirty="0" smtClean="0">
                <a:solidFill>
                  <a:srgbClr val="002060"/>
                </a:solidFill>
              </a:rPr>
              <a:t>24, </a:t>
            </a:r>
          </a:p>
          <a:p>
            <a:pPr marL="342900" indent="-342900" algn="just">
              <a:buAutoNum type="arabicPeriod"/>
            </a:pPr>
            <a:r>
              <a:rPr lang="en-US" sz="1600" b="1" dirty="0">
                <a:solidFill>
                  <a:srgbClr val="002060"/>
                </a:solidFill>
              </a:rPr>
              <a:t>y</a:t>
            </a:r>
            <a:r>
              <a:rPr lang="en-US" sz="1600" b="1" dirty="0" smtClean="0">
                <a:solidFill>
                  <a:srgbClr val="002060"/>
                </a:solidFill>
              </a:rPr>
              <a:t>, </a:t>
            </a:r>
          </a:p>
          <a:p>
            <a:pPr marL="342900" indent="-342900" algn="just">
              <a:buAutoNum type="arabicPeriod"/>
            </a:pPr>
            <a:r>
              <a:rPr lang="en-US" sz="1600" b="1" dirty="0" smtClean="0">
                <a:solidFill>
                  <a:srgbClr val="002060"/>
                </a:solidFill>
              </a:rPr>
              <a:t>'fill': (255, 1, 1, 255), 'spacing': 4</a:t>
            </a:r>
          </a:p>
          <a:p>
            <a:pPr marL="342900" indent="-342900" algn="just"/>
            <a:endParaRPr lang="en-US" sz="1600" b="1" dirty="0">
              <a:solidFill>
                <a:srgbClr val="002060"/>
              </a:solidFill>
            </a:endParaRPr>
          </a:p>
          <a:p>
            <a:pPr marL="342900" indent="-342900" algn="just"/>
            <a:r>
              <a:rPr lang="en-US" sz="1600" b="1" dirty="0" smtClean="0">
                <a:solidFill>
                  <a:srgbClr val="002060"/>
                </a:solidFill>
              </a:rPr>
              <a:t>In above list, frame wise image of the text “Return to MONKE” will be generated with courier fonts of size 24. The name of frame listing will be “text3”.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spect="1"/>
          </p:cNvSpPr>
          <p:nvPr/>
        </p:nvSpPr>
        <p:spPr>
          <a:xfrm>
            <a:off x="1066800" y="457200"/>
            <a:ext cx="6324600" cy="63246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b="1" dirty="0" smtClean="0"/>
              <a:t>Parameters</a:t>
            </a:r>
            <a:r>
              <a:rPr lang="en-US" sz="2000" dirty="0" smtClean="0"/>
              <a:t>:</a:t>
            </a:r>
          </a:p>
          <a:p>
            <a:pPr marL="342900" indent="-342900" algn="just">
              <a:buFont typeface="+mj-lt"/>
              <a:buAutoNum type="arabicPeriod"/>
            </a:pPr>
            <a:r>
              <a:rPr lang="en-US" sz="1600" b="1" dirty="0" smtClean="0">
                <a:solidFill>
                  <a:srgbClr val="002060"/>
                </a:solidFill>
              </a:rPr>
              <a:t>Input file: </a:t>
            </a:r>
            <a:r>
              <a:rPr lang="en-US" sz="1600" dirty="0" smtClean="0">
                <a:solidFill>
                  <a:srgbClr val="002060"/>
                </a:solidFill>
              </a:rPr>
              <a:t>Could be a image or movie or frameset</a:t>
            </a:r>
          </a:p>
          <a:p>
            <a:pPr marL="342900" indent="-342900" algn="just">
              <a:buFont typeface="+mj-lt"/>
              <a:buAutoNum type="arabicPeriod"/>
            </a:pPr>
            <a:r>
              <a:rPr lang="en-US" sz="1600" b="1" dirty="0" smtClean="0">
                <a:solidFill>
                  <a:srgbClr val="002060"/>
                </a:solidFill>
              </a:rPr>
              <a:t>Output file name: </a:t>
            </a:r>
            <a:r>
              <a:rPr lang="en-US" sz="1600" dirty="0" smtClean="0">
                <a:solidFill>
                  <a:srgbClr val="002060"/>
                </a:solidFill>
              </a:rPr>
              <a:t>If input is image, this will be image. If input is movie or frameset, this will be a frameset directory</a:t>
            </a:r>
          </a:p>
          <a:p>
            <a:pPr marL="342900" indent="-342900" algn="just">
              <a:buFont typeface="+mj-lt"/>
              <a:buAutoNum type="arabicPeriod"/>
            </a:pPr>
            <a:r>
              <a:rPr lang="en-US" sz="1600" b="1" dirty="0" smtClean="0">
                <a:solidFill>
                  <a:srgbClr val="002060"/>
                </a:solidFill>
              </a:rPr>
              <a:t>Feature to change: </a:t>
            </a:r>
            <a:r>
              <a:rPr lang="en-US" sz="1600" dirty="0" smtClean="0">
                <a:solidFill>
                  <a:srgbClr val="002060"/>
                </a:solidFill>
              </a:rPr>
              <a:t>This should be one of:</a:t>
            </a:r>
          </a:p>
          <a:p>
            <a:pPr marL="800100" lvl="1" indent="-342900" algn="just">
              <a:buFont typeface="+mj-lt"/>
              <a:buAutoNum type="arabicPeriod"/>
            </a:pPr>
            <a:r>
              <a:rPr lang="en-US" sz="1600" dirty="0" smtClean="0">
                <a:solidFill>
                  <a:srgbClr val="002060"/>
                </a:solidFill>
              </a:rPr>
              <a:t>Contrast</a:t>
            </a:r>
          </a:p>
          <a:p>
            <a:pPr marL="800100" lvl="1" indent="-342900" algn="just">
              <a:buFont typeface="+mj-lt"/>
              <a:buAutoNum type="arabicPeriod"/>
            </a:pPr>
            <a:r>
              <a:rPr lang="en-US" sz="1600" dirty="0" smtClean="0">
                <a:solidFill>
                  <a:srgbClr val="002060"/>
                </a:solidFill>
              </a:rPr>
              <a:t>Color</a:t>
            </a:r>
          </a:p>
          <a:p>
            <a:pPr marL="800100" lvl="1" indent="-342900" algn="just">
              <a:buFont typeface="+mj-lt"/>
              <a:buAutoNum type="arabicPeriod"/>
            </a:pPr>
            <a:r>
              <a:rPr lang="en-US" sz="1600" dirty="0" smtClean="0">
                <a:solidFill>
                  <a:srgbClr val="002060"/>
                </a:solidFill>
              </a:rPr>
              <a:t>Brightness</a:t>
            </a:r>
          </a:p>
          <a:p>
            <a:pPr marL="800100" lvl="1" indent="-342900" algn="just">
              <a:buFont typeface="+mj-lt"/>
              <a:buAutoNum type="arabicPeriod"/>
            </a:pPr>
            <a:r>
              <a:rPr lang="en-US" sz="1600" dirty="0" smtClean="0">
                <a:solidFill>
                  <a:srgbClr val="002060"/>
                </a:solidFill>
              </a:rPr>
              <a:t>Sharpness</a:t>
            </a:r>
          </a:p>
          <a:p>
            <a:pPr marL="800100" lvl="1" indent="-342900" algn="just">
              <a:buFont typeface="+mj-lt"/>
              <a:buAutoNum type="arabicPeriod"/>
            </a:pPr>
            <a:r>
              <a:rPr lang="en-US" sz="1600" dirty="0" smtClean="0">
                <a:solidFill>
                  <a:srgbClr val="002060"/>
                </a:solidFill>
              </a:rPr>
              <a:t>Invert </a:t>
            </a:r>
          </a:p>
          <a:p>
            <a:pPr marL="342900" indent="-342900" algn="just">
              <a:buFont typeface="+mj-lt"/>
              <a:buAutoNum type="arabicPeriod"/>
            </a:pPr>
            <a:r>
              <a:rPr lang="en-US" sz="1600" b="1" dirty="0" smtClean="0">
                <a:solidFill>
                  <a:srgbClr val="002060"/>
                </a:solidFill>
              </a:rPr>
              <a:t>New Value</a:t>
            </a:r>
            <a:r>
              <a:rPr lang="en-US" sz="1600" dirty="0" smtClean="0">
                <a:solidFill>
                  <a:srgbClr val="002060"/>
                </a:solidFill>
              </a:rPr>
              <a:t>: This is the new value of the feature selected above. In case of image, additional option is to enter “range”, which will generate 100 images for value of feature between 0.1 to 10.0</a:t>
            </a:r>
          </a:p>
          <a:p>
            <a:pPr marL="342900" indent="-342900" algn="just">
              <a:buFont typeface="+mj-lt"/>
              <a:buAutoNum type="arabicPeriod"/>
            </a:pPr>
            <a:endParaRPr lang="en-US" sz="1600" dirty="0"/>
          </a:p>
          <a:p>
            <a:pPr marL="342900" indent="-342900" algn="just"/>
            <a:r>
              <a:rPr lang="en-US" sz="2000" b="1" dirty="0" smtClean="0"/>
              <a:t>Example </a:t>
            </a:r>
          </a:p>
          <a:p>
            <a:pPr marL="342900" indent="-342900" algn="just"/>
            <a:r>
              <a:rPr lang="en-US" sz="1600" b="1" dirty="0" smtClean="0">
                <a:solidFill>
                  <a:srgbClr val="002060"/>
                </a:solidFill>
              </a:rPr>
              <a:t>Parameters list: </a:t>
            </a:r>
          </a:p>
          <a:p>
            <a:pPr marL="342900" indent="-342900" algn="just">
              <a:buAutoNum type="arabicPeriod"/>
            </a:pPr>
            <a:r>
              <a:rPr lang="en-US" sz="1600" b="1" dirty="0" smtClean="0">
                <a:solidFill>
                  <a:srgbClr val="002060"/>
                </a:solidFill>
              </a:rPr>
              <a:t>video/doggie.mp4, </a:t>
            </a:r>
          </a:p>
          <a:p>
            <a:pPr marL="342900" indent="-342900" algn="just">
              <a:buAutoNum type="arabicPeriod"/>
            </a:pPr>
            <a:r>
              <a:rPr lang="en-US" sz="1600" b="1" dirty="0" smtClean="0">
                <a:solidFill>
                  <a:srgbClr val="002060"/>
                </a:solidFill>
              </a:rPr>
              <a:t>video/brightdoggie.mp4,</a:t>
            </a:r>
            <a:r>
              <a:rPr lang="en-US" sz="1600" b="1" dirty="0" smtClean="0">
                <a:solidFill>
                  <a:srgbClr val="002060"/>
                </a:solidFill>
              </a:rPr>
              <a:t>, </a:t>
            </a:r>
          </a:p>
          <a:p>
            <a:pPr marL="342900" indent="-342900" algn="just">
              <a:buAutoNum type="arabicPeriod"/>
            </a:pPr>
            <a:r>
              <a:rPr lang="en-US" sz="1600" b="1" dirty="0" smtClean="0">
                <a:solidFill>
                  <a:srgbClr val="002060"/>
                </a:solidFill>
              </a:rPr>
              <a:t>contrast, </a:t>
            </a:r>
          </a:p>
          <a:p>
            <a:pPr marL="342900" indent="-342900" algn="just">
              <a:buAutoNum type="arabicPeriod"/>
            </a:pPr>
            <a:r>
              <a:rPr lang="en-US" sz="1600" b="1" dirty="0" smtClean="0">
                <a:solidFill>
                  <a:srgbClr val="002060"/>
                </a:solidFill>
              </a:rPr>
              <a:t>4</a:t>
            </a:r>
          </a:p>
          <a:p>
            <a:pPr marL="342900" indent="-342900" algn="just">
              <a:buAutoNum type="arabicPeriod"/>
            </a:pPr>
            <a:endParaRPr lang="en-US" sz="1600" b="1" dirty="0">
              <a:solidFill>
                <a:srgbClr val="002060"/>
              </a:solidFill>
            </a:endParaRPr>
          </a:p>
          <a:p>
            <a:pPr marL="342900" indent="-342900" algn="just"/>
            <a:r>
              <a:rPr lang="en-US" sz="1600" b="1" dirty="0" smtClean="0">
                <a:solidFill>
                  <a:srgbClr val="002060"/>
                </a:solidFill>
              </a:rPr>
              <a:t>In above list, new frameset will be generated for the whole movie with new contrast parameter. This frameset could be later converted to movie (Please see set stage for release).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spect="1"/>
          </p:cNvSpPr>
          <p:nvPr/>
        </p:nvSpPr>
        <p:spPr>
          <a:xfrm>
            <a:off x="1066800" y="457200"/>
            <a:ext cx="6324600" cy="63246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b="1" dirty="0" smtClean="0"/>
              <a:t>Parameters</a:t>
            </a:r>
            <a:r>
              <a:rPr lang="en-US" sz="2000" dirty="0" smtClean="0"/>
              <a:t>:</a:t>
            </a:r>
          </a:p>
          <a:p>
            <a:pPr marL="342900" indent="-342900" algn="just">
              <a:buFont typeface="+mj-lt"/>
              <a:buAutoNum type="arabicPeriod"/>
            </a:pPr>
            <a:r>
              <a:rPr lang="en-US" sz="1600" b="1" dirty="0" smtClean="0">
                <a:solidFill>
                  <a:srgbClr val="002060"/>
                </a:solidFill>
              </a:rPr>
              <a:t>Input file: </a:t>
            </a:r>
            <a:r>
              <a:rPr lang="en-US" sz="1600" dirty="0" smtClean="0">
                <a:solidFill>
                  <a:srgbClr val="002060"/>
                </a:solidFill>
              </a:rPr>
              <a:t>Could be a image or movie or frameset</a:t>
            </a:r>
          </a:p>
          <a:p>
            <a:pPr marL="342900" indent="-342900" algn="just">
              <a:buFont typeface="+mj-lt"/>
              <a:buAutoNum type="arabicPeriod"/>
            </a:pPr>
            <a:r>
              <a:rPr lang="en-US" sz="1600" b="1" dirty="0" smtClean="0">
                <a:solidFill>
                  <a:srgbClr val="002060"/>
                </a:solidFill>
              </a:rPr>
              <a:t>Output file name: </a:t>
            </a:r>
            <a:r>
              <a:rPr lang="en-US" sz="1600" dirty="0" smtClean="0">
                <a:solidFill>
                  <a:srgbClr val="002060"/>
                </a:solidFill>
              </a:rPr>
              <a:t>If input is image, this will be image. If input is movie or frameset, this will be a frameset directory</a:t>
            </a:r>
          </a:p>
          <a:p>
            <a:pPr marL="342900" indent="-342900" algn="just">
              <a:buFont typeface="+mj-lt"/>
              <a:buAutoNum type="arabicPeriod"/>
            </a:pPr>
            <a:r>
              <a:rPr lang="en-US" sz="1600" b="1" dirty="0" smtClean="0">
                <a:solidFill>
                  <a:srgbClr val="002060"/>
                </a:solidFill>
              </a:rPr>
              <a:t>Removal Method: </a:t>
            </a:r>
            <a:r>
              <a:rPr lang="en-US" sz="1600" dirty="0" smtClean="0">
                <a:solidFill>
                  <a:srgbClr val="002060"/>
                </a:solidFill>
              </a:rPr>
              <a:t>This could be one of:</a:t>
            </a:r>
          </a:p>
          <a:p>
            <a:pPr marL="800100" lvl="1" indent="-342900" algn="just">
              <a:buFont typeface="+mj-lt"/>
              <a:buAutoNum type="arabicPeriod"/>
            </a:pPr>
            <a:r>
              <a:rPr lang="en-US" sz="1600" dirty="0" smtClean="0">
                <a:solidFill>
                  <a:srgbClr val="002060"/>
                </a:solidFill>
              </a:rPr>
              <a:t>IBRT – An Artificial Intelligence based tool  </a:t>
            </a:r>
            <a:r>
              <a:rPr lang="en-US" sz="1600" dirty="0">
                <a:solidFill>
                  <a:srgbClr val="002060"/>
                </a:solidFill>
              </a:rPr>
              <a:t>by </a:t>
            </a:r>
            <a:r>
              <a:rPr lang="en-US" sz="1600" b="1" i="1" dirty="0" err="1">
                <a:solidFill>
                  <a:srgbClr val="002060"/>
                </a:solidFill>
              </a:rPr>
              <a:t>OPHoperHPO</a:t>
            </a:r>
            <a:r>
              <a:rPr lang="en-US" sz="1600" dirty="0">
                <a:solidFill>
                  <a:srgbClr val="002060"/>
                </a:solidFill>
              </a:rPr>
              <a:t> on </a:t>
            </a:r>
            <a:r>
              <a:rPr lang="en-US" sz="1600" dirty="0" err="1" smtClean="0">
                <a:solidFill>
                  <a:srgbClr val="002060"/>
                </a:solidFill>
              </a:rPr>
              <a:t>GitHub</a:t>
            </a:r>
            <a:r>
              <a:rPr lang="en-US" sz="1600" dirty="0">
                <a:solidFill>
                  <a:srgbClr val="002060"/>
                </a:solidFill>
              </a:rPr>
              <a:t> </a:t>
            </a:r>
            <a:r>
              <a:rPr lang="en-US" sz="1600" dirty="0" smtClean="0">
                <a:solidFill>
                  <a:srgbClr val="002060"/>
                </a:solidFill>
              </a:rPr>
              <a:t>using Neural Networks. This is slow and might not be suitable for large videos, though works as object retriever.</a:t>
            </a:r>
            <a:endParaRPr lang="en-US" sz="1600" dirty="0">
              <a:solidFill>
                <a:srgbClr val="002060"/>
              </a:solidFill>
            </a:endParaRPr>
          </a:p>
          <a:p>
            <a:pPr marL="800100" lvl="1" indent="-342900" algn="just">
              <a:buFont typeface="+mj-lt"/>
              <a:buAutoNum type="arabicPeriod"/>
            </a:pPr>
            <a:r>
              <a:rPr lang="en-US" sz="1600" dirty="0" smtClean="0">
                <a:solidFill>
                  <a:srgbClr val="002060"/>
                </a:solidFill>
              </a:rPr>
              <a:t>Static – </a:t>
            </a:r>
            <a:r>
              <a:rPr lang="en-US" sz="1600" dirty="0">
                <a:solidFill>
                  <a:srgbClr val="002060"/>
                </a:solidFill>
              </a:rPr>
              <a:t>R</a:t>
            </a:r>
            <a:r>
              <a:rPr lang="en-US" sz="1600" dirty="0" smtClean="0">
                <a:solidFill>
                  <a:srgbClr val="002060"/>
                </a:solidFill>
              </a:rPr>
              <a:t>emoves background for a static  value of Hue, Saturation and Brightness (aka HSV value or range). This can remove only one color at a time and works as background remover.</a:t>
            </a:r>
          </a:p>
          <a:p>
            <a:pPr marL="342900" indent="-342900" algn="just">
              <a:buFont typeface="+mj-lt"/>
              <a:buAutoNum type="arabicPeriod"/>
            </a:pPr>
            <a:r>
              <a:rPr lang="en-US" sz="1600" b="1" dirty="0" smtClean="0">
                <a:solidFill>
                  <a:srgbClr val="002060"/>
                </a:solidFill>
              </a:rPr>
              <a:t>New Value</a:t>
            </a:r>
            <a:r>
              <a:rPr lang="en-US" sz="1600" dirty="0" smtClean="0">
                <a:solidFill>
                  <a:srgbClr val="002060"/>
                </a:solidFill>
              </a:rPr>
              <a:t>: This could be one of:</a:t>
            </a:r>
          </a:p>
          <a:p>
            <a:pPr marL="800100" lvl="1" indent="-342900" algn="just">
              <a:buFont typeface="+mj-lt"/>
              <a:buAutoNum type="arabicPeriod"/>
            </a:pPr>
            <a:r>
              <a:rPr lang="en-US" sz="1600" dirty="0" smtClean="0">
                <a:solidFill>
                  <a:srgbClr val="002060"/>
                </a:solidFill>
              </a:rPr>
              <a:t>Color Name: Red, Green, Blue, White, Black, Yellow</a:t>
            </a:r>
          </a:p>
          <a:p>
            <a:pPr marL="800100" lvl="1" indent="-342900" algn="just">
              <a:buFont typeface="+mj-lt"/>
              <a:buAutoNum type="arabicPeriod"/>
            </a:pPr>
            <a:r>
              <a:rPr lang="en-US" sz="1600" dirty="0">
                <a:solidFill>
                  <a:srgbClr val="002060"/>
                </a:solidFill>
              </a:rPr>
              <a:t>Range: </a:t>
            </a:r>
          </a:p>
          <a:p>
            <a:pPr marL="1257300" lvl="2" indent="-342900" algn="just">
              <a:buFont typeface="+mj-lt"/>
              <a:buAutoNum type="arabicPeriod"/>
            </a:pPr>
            <a:r>
              <a:rPr lang="en-US" sz="1600" dirty="0">
                <a:solidFill>
                  <a:srgbClr val="002060"/>
                </a:solidFill>
              </a:rPr>
              <a:t>The ranges could be provided as text. Valid values are:</a:t>
            </a:r>
          </a:p>
          <a:p>
            <a:pPr marL="1714500" lvl="3" indent="-342900" algn="just"/>
            <a:r>
              <a:rPr lang="en-US" sz="1600" dirty="0">
                <a:solidFill>
                  <a:srgbClr val="002060"/>
                </a:solidFill>
              </a:rPr>
              <a:t>All red/ All green/ All blue/ All white/ All black/ All Yellow</a:t>
            </a:r>
          </a:p>
          <a:p>
            <a:pPr marL="1257300" lvl="2" indent="-342900" algn="just">
              <a:buFont typeface="+mj-lt"/>
              <a:buAutoNum type="arabicPeriod"/>
            </a:pPr>
            <a:r>
              <a:rPr lang="en-US" sz="1600" dirty="0">
                <a:solidFill>
                  <a:srgbClr val="002060"/>
                </a:solidFill>
              </a:rPr>
              <a:t>The ranges </a:t>
            </a:r>
            <a:r>
              <a:rPr lang="en-US" sz="1600" dirty="0" smtClean="0">
                <a:solidFill>
                  <a:srgbClr val="002060"/>
                </a:solidFill>
              </a:rPr>
              <a:t>could also be provided as numbers. Example are:</a:t>
            </a:r>
          </a:p>
          <a:p>
            <a:pPr marL="1714500" lvl="3" indent="-342900" algn="just">
              <a:buFont typeface="+mj-lt"/>
              <a:buAutoNum type="arabicPeriod"/>
            </a:pPr>
            <a:r>
              <a:rPr lang="en-US" sz="1600" dirty="0" smtClean="0">
                <a:solidFill>
                  <a:srgbClr val="002060"/>
                </a:solidFill>
              </a:rPr>
              <a:t>For green screen, range “45,50,100; 75,250,250”</a:t>
            </a:r>
          </a:p>
          <a:p>
            <a:pPr marL="1714500" lvl="3" indent="-342900" algn="just">
              <a:buFont typeface="+mj-lt"/>
              <a:buAutoNum type="arabicPeriod"/>
            </a:pPr>
            <a:r>
              <a:rPr lang="en-US" sz="1600" dirty="0" smtClean="0">
                <a:solidFill>
                  <a:srgbClr val="002060"/>
                </a:solidFill>
              </a:rPr>
              <a:t>For blue screen, range “105,50,100;135,250,250”</a:t>
            </a:r>
          </a:p>
          <a:p>
            <a:pPr marL="1714500" lvl="3" indent="-342900" algn="just">
              <a:buFont typeface="+mj-lt"/>
              <a:buAutoNum type="arabicPeriod"/>
            </a:pPr>
            <a:r>
              <a:rPr lang="en-US" sz="1600" dirty="0" smtClean="0">
                <a:solidFill>
                  <a:srgbClr val="002060"/>
                </a:solidFill>
              </a:rPr>
              <a:t>For yellow </a:t>
            </a:r>
            <a:r>
              <a:rPr lang="en-US" sz="1600" dirty="0" err="1" smtClean="0">
                <a:solidFill>
                  <a:srgbClr val="002060"/>
                </a:solidFill>
              </a:rPr>
              <a:t>scree</a:t>
            </a:r>
            <a:r>
              <a:rPr lang="en-US" sz="1600" dirty="0" smtClean="0">
                <a:solidFill>
                  <a:srgbClr val="002060"/>
                </a:solidFill>
              </a:rPr>
              <a:t>, range “</a:t>
            </a:r>
            <a:r>
              <a:rPr lang="en-US" sz="1600" dirty="0">
                <a:solidFill>
                  <a:srgbClr val="002060"/>
                </a:solidFill>
              </a:rPr>
              <a:t>1</a:t>
            </a:r>
            <a:r>
              <a:rPr lang="en-US" sz="1600" dirty="0" smtClean="0">
                <a:solidFill>
                  <a:srgbClr val="002060"/>
                </a:solidFill>
              </a:rPr>
              <a:t>5,50,100; 45,250,250</a:t>
            </a:r>
            <a:r>
              <a:rPr lang="en-US" sz="1600" dirty="0" smtClean="0">
                <a:solidFill>
                  <a:srgbClr val="002060"/>
                </a:solidFill>
              </a:rPr>
              <a:t>”</a:t>
            </a:r>
          </a:p>
          <a:p>
            <a:pPr marL="1714500" lvl="3" indent="-342900" algn="just"/>
            <a:r>
              <a:rPr lang="en-US" sz="1600" dirty="0" smtClean="0">
                <a:solidFill>
                  <a:srgbClr val="002060"/>
                </a:solidFill>
              </a:rPr>
              <a:t>Depending on actual media footage quality, actual values</a:t>
            </a:r>
          </a:p>
          <a:p>
            <a:pPr marL="1714500" lvl="3" indent="-342900" algn="just"/>
            <a:r>
              <a:rPr lang="en-US" sz="1600" dirty="0" smtClean="0">
                <a:solidFill>
                  <a:srgbClr val="002060"/>
                </a:solidFill>
              </a:rPr>
              <a:t>to be used could vary and might involve trials.</a:t>
            </a:r>
          </a:p>
          <a:p>
            <a:pPr marL="1714500" lvl="3" indent="-342900" algn="just">
              <a:buFont typeface="+mj-lt"/>
              <a:buAutoNum type="arabicPeriod"/>
            </a:pPr>
            <a:endParaRPr lang="en-US" sz="1600" dirty="0" smtClean="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066800" y="457200"/>
            <a:ext cx="6324600" cy="6324600"/>
            <a:chOff x="1066800" y="457200"/>
            <a:chExt cx="6324600" cy="6324600"/>
          </a:xfrm>
        </p:grpSpPr>
        <p:sp>
          <p:nvSpPr>
            <p:cNvPr id="5" name="Rectangle 4"/>
            <p:cNvSpPr>
              <a:spLocks noChangeAspect="1"/>
            </p:cNvSpPr>
            <p:nvPr/>
          </p:nvSpPr>
          <p:spPr>
            <a:xfrm>
              <a:off x="1066800" y="457200"/>
              <a:ext cx="6324600" cy="63246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b="1" dirty="0" smtClean="0"/>
                <a:t>Parameters</a:t>
              </a:r>
              <a:r>
                <a:rPr lang="en-US" sz="2000" dirty="0" smtClean="0"/>
                <a:t>:</a:t>
              </a:r>
            </a:p>
            <a:p>
              <a:pPr marL="342900" indent="-342900" algn="just">
                <a:buFont typeface="+mj-lt"/>
                <a:buAutoNum type="arabicPeriod"/>
              </a:pPr>
              <a:r>
                <a:rPr lang="en-US" sz="1600" b="1" dirty="0" smtClean="0">
                  <a:solidFill>
                    <a:srgbClr val="002060"/>
                  </a:solidFill>
                </a:rPr>
                <a:t>Stage folder names: </a:t>
              </a:r>
              <a:r>
                <a:rPr lang="en-US" sz="1600" dirty="0" smtClean="0">
                  <a:solidFill>
                    <a:srgbClr val="002060"/>
                  </a:solidFill>
                </a:rPr>
                <a:t>Name of the folders from where to copy the frames for compiling the final movie. The conditions are:</a:t>
              </a:r>
            </a:p>
            <a:p>
              <a:pPr marL="800100" lvl="1" indent="-342900" algn="just">
                <a:buFont typeface="+mj-lt"/>
                <a:buAutoNum type="arabicPeriod"/>
              </a:pPr>
              <a:r>
                <a:rPr lang="en-US" sz="1600" dirty="0" smtClean="0">
                  <a:solidFill>
                    <a:srgbClr val="002060"/>
                  </a:solidFill>
                </a:rPr>
                <a:t>Folder name should be a valid folder</a:t>
              </a:r>
            </a:p>
            <a:p>
              <a:pPr marL="800100" lvl="1" indent="-342900" algn="just">
                <a:buFont typeface="+mj-lt"/>
                <a:buAutoNum type="arabicPeriod"/>
              </a:pPr>
              <a:r>
                <a:rPr lang="en-US" sz="1600" dirty="0" smtClean="0">
                  <a:solidFill>
                    <a:srgbClr val="002060"/>
                  </a:solidFill>
                </a:rPr>
                <a:t>It must contain images in name format frame__??????.</a:t>
              </a:r>
              <a:r>
                <a:rPr lang="en-US" sz="1600" dirty="0" err="1" smtClean="0">
                  <a:solidFill>
                    <a:srgbClr val="002060"/>
                  </a:solidFill>
                </a:rPr>
                <a:t>png</a:t>
              </a:r>
              <a:endParaRPr lang="en-US" sz="1600" dirty="0" smtClean="0">
                <a:solidFill>
                  <a:srgbClr val="002060"/>
                </a:solidFill>
              </a:endParaRPr>
            </a:p>
            <a:p>
              <a:pPr marL="800100" lvl="1" indent="-342900" algn="just">
                <a:buFont typeface="+mj-lt"/>
                <a:buAutoNum type="arabicPeriod"/>
              </a:pPr>
              <a:r>
                <a:rPr lang="en-US" sz="1600" dirty="0" smtClean="0">
                  <a:solidFill>
                    <a:srgbClr val="002060"/>
                  </a:solidFill>
                </a:rPr>
                <a:t>The frames will be copied under the sequence of name of folders entered</a:t>
              </a:r>
            </a:p>
            <a:p>
              <a:pPr marL="342900" indent="-342900" algn="just">
                <a:buFont typeface="+mj-lt"/>
                <a:buAutoNum type="arabicPeriod"/>
              </a:pPr>
              <a:r>
                <a:rPr lang="en-US" sz="1600" b="1" dirty="0" smtClean="0">
                  <a:solidFill>
                    <a:srgbClr val="002060"/>
                  </a:solidFill>
                </a:rPr>
                <a:t>Output stage name: </a:t>
              </a:r>
              <a:r>
                <a:rPr lang="en-US" sz="1600" dirty="0" smtClean="0">
                  <a:solidFill>
                    <a:srgbClr val="002060"/>
                  </a:solidFill>
                </a:rPr>
                <a:t>This is the name of the stage and the name of the movie also.</a:t>
              </a:r>
            </a:p>
            <a:p>
              <a:pPr marL="342900" indent="-342900" algn="just">
                <a:buFont typeface="+mj-lt"/>
                <a:buAutoNum type="arabicPeriod"/>
              </a:pPr>
              <a:r>
                <a:rPr lang="en-US" sz="1600" b="1" dirty="0" smtClean="0">
                  <a:solidFill>
                    <a:srgbClr val="002060"/>
                  </a:solidFill>
                </a:rPr>
                <a:t>Movie format: </a:t>
              </a:r>
              <a:r>
                <a:rPr lang="en-US" sz="1600" dirty="0" smtClean="0">
                  <a:solidFill>
                    <a:srgbClr val="002060"/>
                  </a:solidFill>
                </a:rPr>
                <a:t>Default is gif.</a:t>
              </a:r>
              <a:endParaRPr lang="en-US" sz="1600" dirty="0">
                <a:solidFill>
                  <a:srgbClr val="002060"/>
                </a:solidFill>
              </a:endParaRPr>
            </a:p>
            <a:p>
              <a:pPr marL="342900" indent="-342900" algn="just">
                <a:buFont typeface="+mj-lt"/>
                <a:buAutoNum type="arabicPeriod"/>
              </a:pPr>
              <a:endParaRPr lang="en-US" sz="1600" dirty="0" smtClean="0">
                <a:solidFill>
                  <a:srgbClr val="002060"/>
                </a:solidFill>
              </a:endParaRPr>
            </a:p>
            <a:p>
              <a:pPr marL="342900" indent="-342900" algn="just">
                <a:buFont typeface="+mj-lt"/>
                <a:buAutoNum type="arabicPeriod"/>
              </a:pPr>
              <a:endParaRPr lang="en-US" sz="1600" dirty="0">
                <a:solidFill>
                  <a:srgbClr val="002060"/>
                </a:solidFill>
              </a:endParaRPr>
            </a:p>
            <a:p>
              <a:pPr marL="342900" indent="-342900" algn="just"/>
              <a:r>
                <a:rPr lang="en-US" sz="1600" dirty="0" smtClean="0">
                  <a:solidFill>
                    <a:srgbClr val="002060"/>
                  </a:solidFill>
                </a:rPr>
                <a:t>The left example will create movie ibrt-1.mp4 in video folder from rushes directory. The right example will create stagefinal.mp4 from rushes in stage1 and stage2 directories.</a:t>
              </a:r>
            </a:p>
            <a:p>
              <a:pPr marL="342900" indent="-342900" algn="just"/>
              <a:endParaRPr lang="en-US" sz="1600" dirty="0" smtClean="0">
                <a:solidFill>
                  <a:srgbClr val="002060"/>
                </a:solidFill>
              </a:endParaRPr>
            </a:p>
          </p:txBody>
        </p:sp>
        <p:pic>
          <p:nvPicPr>
            <p:cNvPr id="1026" name="Picture 2"/>
            <p:cNvPicPr>
              <a:picLocks noChangeAspect="1" noChangeArrowheads="1"/>
            </p:cNvPicPr>
            <p:nvPr/>
          </p:nvPicPr>
          <p:blipFill>
            <a:blip r:embed="rId3" cstate="print"/>
            <a:srcRect/>
            <a:stretch>
              <a:fillRect/>
            </a:stretch>
          </p:blipFill>
          <p:spPr bwMode="auto">
            <a:xfrm>
              <a:off x="1219200" y="4343400"/>
              <a:ext cx="2971800" cy="2228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4343400" y="4343400"/>
              <a:ext cx="2981325" cy="2190750"/>
            </a:xfrm>
            <a:prstGeom prst="rect">
              <a:avLst/>
            </a:prstGeom>
            <a:noFill/>
            <a:ln w="9525">
              <a:noFill/>
              <a:miter lim="800000"/>
              <a:headEnd/>
              <a:tailEnd/>
            </a:ln>
            <a:effectLst/>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spect="1"/>
          </p:cNvSpPr>
          <p:nvPr/>
        </p:nvSpPr>
        <p:spPr>
          <a:xfrm>
            <a:off x="1066800" y="457200"/>
            <a:ext cx="6324600" cy="63246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b="1" dirty="0" smtClean="0"/>
              <a:t>Parameters</a:t>
            </a:r>
            <a:r>
              <a:rPr lang="en-US" sz="2000" dirty="0" smtClean="0"/>
              <a:t>:</a:t>
            </a:r>
          </a:p>
          <a:p>
            <a:pPr marL="342900" indent="-342900" algn="just">
              <a:buFont typeface="+mj-lt"/>
              <a:buAutoNum type="arabicPeriod"/>
            </a:pPr>
            <a:r>
              <a:rPr lang="en-US" sz="1600" b="1" dirty="0" smtClean="0">
                <a:solidFill>
                  <a:srgbClr val="002060"/>
                </a:solidFill>
              </a:rPr>
              <a:t>Stage file/ folder names: </a:t>
            </a:r>
            <a:r>
              <a:rPr lang="en-US" sz="1600" dirty="0" smtClean="0">
                <a:solidFill>
                  <a:srgbClr val="002060"/>
                </a:solidFill>
              </a:rPr>
              <a:t>Name of the image or movie file, or folder name of already extracted framesets.</a:t>
            </a:r>
          </a:p>
          <a:p>
            <a:pPr marL="342900" indent="-342900" algn="just">
              <a:buFont typeface="+mj-lt"/>
              <a:buAutoNum type="arabicPeriod"/>
            </a:pPr>
            <a:r>
              <a:rPr lang="en-US" sz="1600" b="1" dirty="0" smtClean="0">
                <a:solidFill>
                  <a:srgbClr val="002060"/>
                </a:solidFill>
              </a:rPr>
              <a:t>Output file name: </a:t>
            </a:r>
            <a:r>
              <a:rPr lang="en-US" sz="1600" dirty="0" smtClean="0">
                <a:solidFill>
                  <a:srgbClr val="002060"/>
                </a:solidFill>
              </a:rPr>
              <a:t>Here only the name of the file is to be provided, not the path or extension as by default all models are “.egg” in model directory.</a:t>
            </a:r>
          </a:p>
          <a:p>
            <a:pPr marL="342900" indent="-342900" algn="just">
              <a:buFont typeface="+mj-lt"/>
              <a:buAutoNum type="arabicPeriod"/>
            </a:pPr>
            <a:r>
              <a:rPr lang="en-US" sz="1600" b="1" dirty="0" smtClean="0">
                <a:solidFill>
                  <a:srgbClr val="002060"/>
                </a:solidFill>
              </a:rPr>
              <a:t>Frame Range: </a:t>
            </a:r>
            <a:r>
              <a:rPr lang="en-US" sz="1600" dirty="0" smtClean="0">
                <a:solidFill>
                  <a:srgbClr val="002060"/>
                </a:solidFill>
              </a:rPr>
              <a:t>In case of movie or folder name, kindly provide the starting and last frames to be included in the model</a:t>
            </a:r>
          </a:p>
          <a:p>
            <a:pPr marL="342900" indent="-342900" algn="just">
              <a:buFont typeface="+mj-lt"/>
              <a:buAutoNum type="arabicPeriod"/>
            </a:pPr>
            <a:r>
              <a:rPr lang="en-US" sz="1600" b="1" dirty="0" smtClean="0">
                <a:solidFill>
                  <a:srgbClr val="002060"/>
                </a:solidFill>
              </a:rPr>
              <a:t>FPS: </a:t>
            </a:r>
            <a:r>
              <a:rPr lang="en-US" sz="1600" dirty="0" smtClean="0">
                <a:solidFill>
                  <a:srgbClr val="002060"/>
                </a:solidFill>
              </a:rPr>
              <a:t>By default the FPS of the movie will be used, but for directory, or frameset, a FPS needs to be provided. If not, the active project default FPS will be considered. This is not needed for images.</a:t>
            </a:r>
            <a:endParaRPr lang="en-US" sz="1600" b="1" dirty="0" smtClean="0">
              <a:solidFill>
                <a:srgbClr val="002060"/>
              </a:solidFill>
            </a:endParaRPr>
          </a:p>
          <a:p>
            <a:pPr marL="342900" indent="-342900" algn="just"/>
            <a:endParaRPr lang="en-US" sz="1600" dirty="0" smtClean="0">
              <a:solidFill>
                <a:srgbClr val="002060"/>
              </a:solidFill>
            </a:endParaRPr>
          </a:p>
          <a:p>
            <a:pPr marL="342900" indent="-342900" algn="just"/>
            <a:endParaRPr lang="en-US" sz="1600" dirty="0" smtClean="0">
              <a:solidFill>
                <a:srgbClr val="002060"/>
              </a:solidFill>
            </a:endParaRPr>
          </a:p>
        </p:txBody>
      </p:sp>
      <p:pic>
        <p:nvPicPr>
          <p:cNvPr id="2050" name="Picture 2"/>
          <p:cNvPicPr>
            <a:picLocks noChangeAspect="1" noChangeArrowheads="1"/>
          </p:cNvPicPr>
          <p:nvPr/>
        </p:nvPicPr>
        <p:blipFill>
          <a:blip r:embed="rId3" cstate="print"/>
          <a:srcRect/>
          <a:stretch>
            <a:fillRect/>
          </a:stretch>
        </p:blipFill>
        <p:spPr bwMode="auto">
          <a:xfrm>
            <a:off x="4343400" y="3657600"/>
            <a:ext cx="2952750" cy="2790825"/>
          </a:xfrm>
          <a:prstGeom prst="rect">
            <a:avLst/>
          </a:prstGeom>
          <a:noFill/>
          <a:ln w="9525">
            <a:noFill/>
            <a:miter lim="800000"/>
            <a:headEnd/>
            <a:tailEnd/>
          </a:ln>
          <a:effectLst/>
        </p:spPr>
      </p:pic>
      <p:sp>
        <p:nvSpPr>
          <p:cNvPr id="7" name="Rectangle 6"/>
          <p:cNvSpPr/>
          <p:nvPr/>
        </p:nvSpPr>
        <p:spPr>
          <a:xfrm>
            <a:off x="1295400" y="3429000"/>
            <a:ext cx="2819400" cy="312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solidFill>
                  <a:srgbClr val="002060"/>
                </a:solidFill>
              </a:rPr>
              <a:t>The example here will create a Panda3d model as:</a:t>
            </a:r>
          </a:p>
          <a:p>
            <a:pPr algn="just"/>
            <a:endParaRPr lang="en-US" sz="1600" dirty="0" smtClean="0">
              <a:solidFill>
                <a:srgbClr val="002060"/>
              </a:solidFill>
            </a:endParaRPr>
          </a:p>
          <a:p>
            <a:pPr algn="just"/>
            <a:r>
              <a:rPr lang="en-US" sz="1600" dirty="0" smtClean="0">
                <a:solidFill>
                  <a:srgbClr val="002060"/>
                </a:solidFill>
              </a:rPr>
              <a:t>Name: dogs.egg</a:t>
            </a:r>
          </a:p>
          <a:p>
            <a:pPr algn="just"/>
            <a:r>
              <a:rPr lang="en-US" sz="1600" dirty="0" smtClean="0">
                <a:solidFill>
                  <a:srgbClr val="002060"/>
                </a:solidFill>
              </a:rPr>
              <a:t>Frame numbers from 1 to 126</a:t>
            </a:r>
          </a:p>
          <a:p>
            <a:pPr algn="just"/>
            <a:r>
              <a:rPr lang="en-US" sz="1600" dirty="0" smtClean="0">
                <a:solidFill>
                  <a:srgbClr val="002060"/>
                </a:solidFill>
              </a:rPr>
              <a:t>From movie Dogs.mp4</a:t>
            </a:r>
          </a:p>
          <a:p>
            <a:pPr algn="just"/>
            <a:r>
              <a:rPr lang="en-US" sz="1600" dirty="0" smtClean="0">
                <a:solidFill>
                  <a:srgbClr val="002060"/>
                </a:solidFill>
              </a:rPr>
              <a:t>Audio will be saved in audio/Dogs.aac</a:t>
            </a:r>
          </a:p>
          <a:p>
            <a:pPr algn="just"/>
            <a:r>
              <a:rPr lang="en-US" sz="1600" dirty="0" smtClean="0">
                <a:solidFill>
                  <a:srgbClr val="002060"/>
                </a:solidFill>
              </a:rPr>
              <a:t>FPS will be from video</a:t>
            </a:r>
          </a:p>
          <a:p>
            <a:pPr algn="just"/>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spect="1"/>
          </p:cNvSpPr>
          <p:nvPr/>
        </p:nvSpPr>
        <p:spPr>
          <a:xfrm>
            <a:off x="1066800" y="457200"/>
            <a:ext cx="6324600" cy="63246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000" b="1" dirty="0" smtClean="0"/>
              <a:t>Parameters</a:t>
            </a:r>
            <a:r>
              <a:rPr lang="en-US" sz="2000" dirty="0" smtClean="0"/>
              <a:t>:</a:t>
            </a:r>
          </a:p>
          <a:p>
            <a:pPr marL="342900" indent="-342900" algn="just">
              <a:buFont typeface="+mj-lt"/>
              <a:buAutoNum type="arabicPeriod"/>
            </a:pPr>
            <a:r>
              <a:rPr lang="en-US" sz="1600" b="1" dirty="0" smtClean="0">
                <a:solidFill>
                  <a:srgbClr val="002060"/>
                </a:solidFill>
              </a:rPr>
              <a:t>Final Image Frame: </a:t>
            </a:r>
            <a:r>
              <a:rPr lang="en-US" sz="1600" dirty="0" smtClean="0">
                <a:solidFill>
                  <a:srgbClr val="002060"/>
                </a:solidFill>
              </a:rPr>
              <a:t>This is the frame which is the final outcome after the series of frames processed</a:t>
            </a:r>
          </a:p>
          <a:p>
            <a:pPr marL="342900" indent="-342900" algn="just">
              <a:buFont typeface="+mj-lt"/>
              <a:buAutoNum type="arabicPeriod"/>
            </a:pPr>
            <a:r>
              <a:rPr lang="en-US" sz="1600" b="1" dirty="0" smtClean="0">
                <a:solidFill>
                  <a:srgbClr val="002060"/>
                </a:solidFill>
              </a:rPr>
              <a:t>Output file name: </a:t>
            </a:r>
            <a:r>
              <a:rPr lang="en-US" sz="1600" dirty="0" smtClean="0">
                <a:solidFill>
                  <a:srgbClr val="002060"/>
                </a:solidFill>
              </a:rPr>
              <a:t>This is the name of the output directory produced</a:t>
            </a:r>
          </a:p>
          <a:p>
            <a:pPr marL="342900" indent="-342900" algn="just">
              <a:buFont typeface="+mj-lt"/>
              <a:buAutoNum type="arabicPeriod"/>
            </a:pPr>
            <a:r>
              <a:rPr lang="en-US" sz="1600" b="1" dirty="0" smtClean="0">
                <a:solidFill>
                  <a:srgbClr val="002060"/>
                </a:solidFill>
              </a:rPr>
              <a:t>Color of Pen: </a:t>
            </a:r>
            <a:r>
              <a:rPr lang="en-US" sz="1600" dirty="0" smtClean="0">
                <a:solidFill>
                  <a:srgbClr val="002060"/>
                </a:solidFill>
              </a:rPr>
              <a:t>This could be one of: White, Black, Red, Blue, Green &amp; Yellow. Special provision for Panda3d default back screen is panda3d which is Dim Gray</a:t>
            </a:r>
          </a:p>
          <a:p>
            <a:pPr marL="342900" indent="-342900" algn="just"/>
            <a:endParaRPr lang="en-US" sz="1600" b="1" dirty="0" smtClean="0">
              <a:solidFill>
                <a:srgbClr val="002060"/>
              </a:solidFill>
            </a:endParaRPr>
          </a:p>
          <a:p>
            <a:pPr marL="342900" indent="-342900" algn="just"/>
            <a:r>
              <a:rPr lang="en-US" sz="1600" b="1" dirty="0" smtClean="0">
                <a:solidFill>
                  <a:srgbClr val="002060"/>
                </a:solidFill>
              </a:rPr>
              <a:t>Process steps for video creation:</a:t>
            </a:r>
          </a:p>
          <a:p>
            <a:pPr marL="342900" indent="-342900" algn="just">
              <a:buAutoNum type="arabicPeriod"/>
            </a:pPr>
            <a:r>
              <a:rPr lang="en-US" sz="1600" b="1" dirty="0" smtClean="0">
                <a:solidFill>
                  <a:srgbClr val="002060"/>
                </a:solidFill>
              </a:rPr>
              <a:t>[OPTIONAL] Get the doodle coordinates and draw them</a:t>
            </a:r>
          </a:p>
          <a:p>
            <a:pPr marL="342900" indent="-342900" algn="just">
              <a:buAutoNum type="arabicPeriod"/>
            </a:pPr>
            <a:r>
              <a:rPr lang="en-US" sz="1600" b="1" dirty="0" smtClean="0">
                <a:solidFill>
                  <a:srgbClr val="002060"/>
                </a:solidFill>
              </a:rPr>
              <a:t>[OPTIONAL] Create a animated model for doodle </a:t>
            </a:r>
            <a:r>
              <a:rPr lang="en-US" sz="1600" b="1" dirty="0" err="1" smtClean="0">
                <a:solidFill>
                  <a:srgbClr val="002060"/>
                </a:solidFill>
              </a:rPr>
              <a:t>drawup</a:t>
            </a:r>
            <a:endParaRPr lang="en-US" sz="1600" b="1" dirty="0" smtClean="0">
              <a:solidFill>
                <a:srgbClr val="002060"/>
              </a:solidFill>
            </a:endParaRPr>
          </a:p>
          <a:p>
            <a:pPr marL="342900" indent="-342900" algn="just">
              <a:buAutoNum type="arabicPeriod"/>
            </a:pPr>
            <a:r>
              <a:rPr lang="en-US" sz="1600" b="1" dirty="0" smtClean="0">
                <a:solidFill>
                  <a:srgbClr val="002060"/>
                </a:solidFill>
              </a:rPr>
              <a:t>[OPTIONAL] Load the doodle model like any other model with movie as JJRB</a:t>
            </a:r>
          </a:p>
          <a:p>
            <a:pPr marL="342900" indent="-342900" algn="just">
              <a:buAutoNum type="arabicPeriod"/>
            </a:pPr>
            <a:r>
              <a:rPr lang="en-US" sz="1600" b="1" dirty="0" smtClean="0">
                <a:solidFill>
                  <a:srgbClr val="002060"/>
                </a:solidFill>
              </a:rPr>
              <a:t>Load the picture in Panda3d</a:t>
            </a:r>
          </a:p>
          <a:p>
            <a:pPr marL="342900" indent="-342900" algn="just">
              <a:buAutoNum type="arabicPeriod"/>
            </a:pPr>
            <a:r>
              <a:rPr lang="en-US" sz="1600" b="1" dirty="0" smtClean="0">
                <a:solidFill>
                  <a:srgbClr val="002060"/>
                </a:solidFill>
              </a:rPr>
              <a:t>Next </a:t>
            </a:r>
            <a:r>
              <a:rPr lang="en-US" sz="1600" b="1" smtClean="0">
                <a:solidFill>
                  <a:srgbClr val="002060"/>
                </a:solidFill>
              </a:rPr>
              <a:t>we encompass </a:t>
            </a:r>
            <a:r>
              <a:rPr lang="en-US" sz="1600" b="1" dirty="0" smtClean="0">
                <a:solidFill>
                  <a:srgbClr val="002060"/>
                </a:solidFill>
              </a:rPr>
              <a:t>the picture with (default) black. The sequence of covering will be the sequence of drawing. Some methods are:</a:t>
            </a:r>
          </a:p>
          <a:p>
            <a:pPr marL="800100" lvl="1" indent="-342900" algn="just">
              <a:buAutoNum type="arabicPeriod"/>
            </a:pPr>
            <a:r>
              <a:rPr lang="en-US" sz="1600" b="1" dirty="0" smtClean="0">
                <a:solidFill>
                  <a:srgbClr val="002060"/>
                </a:solidFill>
              </a:rPr>
              <a:t>Completely custom loading</a:t>
            </a:r>
          </a:p>
          <a:p>
            <a:pPr marL="1257300" lvl="2" indent="-342900" algn="just">
              <a:buAutoNum type="arabicPeriod"/>
            </a:pPr>
            <a:r>
              <a:rPr lang="en-US" sz="1400" b="1" dirty="0" smtClean="0">
                <a:solidFill>
                  <a:srgbClr val="002060"/>
                </a:solidFill>
              </a:rPr>
              <a:t>Draw lines over it and save the coordinates</a:t>
            </a:r>
          </a:p>
          <a:p>
            <a:pPr marL="1257300" lvl="2" indent="-342900" algn="just">
              <a:buAutoNum type="arabicPeriod"/>
            </a:pPr>
            <a:r>
              <a:rPr lang="en-US" sz="1400" b="1" dirty="0" smtClean="0">
                <a:solidFill>
                  <a:srgbClr val="002060"/>
                </a:solidFill>
              </a:rPr>
              <a:t>Using “generate” keyword, create movie with blackening out the picture.</a:t>
            </a:r>
          </a:p>
          <a:p>
            <a:pPr marL="800100" lvl="1" indent="-342900" algn="just">
              <a:buAutoNum type="arabicPeriod"/>
            </a:pPr>
            <a:r>
              <a:rPr lang="en-US" sz="1400" b="1" dirty="0" err="1" smtClean="0">
                <a:solidFill>
                  <a:srgbClr val="002060"/>
                </a:solidFill>
              </a:rPr>
              <a:t>Balloning</a:t>
            </a:r>
            <a:r>
              <a:rPr lang="en-US" sz="1400" b="1" dirty="0" smtClean="0">
                <a:solidFill>
                  <a:srgbClr val="002060"/>
                </a:solidFill>
              </a:rPr>
              <a:t>: Gradually increase the size of a black circle</a:t>
            </a:r>
          </a:p>
          <a:p>
            <a:pPr marL="800100" lvl="1" indent="-342900" algn="just">
              <a:buAutoNum type="arabicPeriod"/>
            </a:pPr>
            <a:r>
              <a:rPr lang="en-US" sz="1400" b="1" dirty="0" smtClean="0">
                <a:solidFill>
                  <a:srgbClr val="002060"/>
                </a:solidFill>
              </a:rPr>
              <a:t>Curtain: Let a big black square come from above (or below) </a:t>
            </a:r>
          </a:p>
          <a:p>
            <a:pPr marL="800100" lvl="1" indent="-342900" algn="just">
              <a:buAutoNum type="arabicPeriod"/>
            </a:pPr>
            <a:r>
              <a:rPr lang="en-US" sz="1400" b="1" dirty="0" smtClean="0">
                <a:solidFill>
                  <a:srgbClr val="002060"/>
                </a:solidFill>
              </a:rPr>
              <a:t>… Any other manner of your choice</a:t>
            </a:r>
          </a:p>
          <a:p>
            <a:pPr marL="342900" indent="-342900" algn="just">
              <a:buAutoNum type="arabicPeriod"/>
            </a:pPr>
            <a:r>
              <a:rPr lang="en-US" sz="1600" b="1" dirty="0" smtClean="0">
                <a:solidFill>
                  <a:srgbClr val="002060"/>
                </a:solidFill>
              </a:rPr>
              <a:t>Use this function to create loading of movie type of effect</a:t>
            </a:r>
          </a:p>
          <a:p>
            <a:pPr marL="342900" indent="-342900" algn="just">
              <a:buAutoNum type="arabicPeriod"/>
            </a:pPr>
            <a:r>
              <a:rPr lang="en-US" sz="1600" b="1" dirty="0" smtClean="0">
                <a:solidFill>
                  <a:srgbClr val="002060"/>
                </a:solidFill>
              </a:rPr>
              <a:t>Convert this to model and use it accordingly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4634</TotalTime>
  <Words>1456</Words>
  <Application>Microsoft Office PowerPoint</Application>
  <PresentationFormat>On-screen Show (4:3)</PresentationFormat>
  <Paragraphs>153</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353</cp:revision>
  <dcterms:created xsi:type="dcterms:W3CDTF">2021-06-21T07:31:39Z</dcterms:created>
  <dcterms:modified xsi:type="dcterms:W3CDTF">2021-06-24T12:45:39Z</dcterms:modified>
</cp:coreProperties>
</file>