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2E6F7A-6BEF-456E-9572-C05793EF1DD7}" type="datetimeFigureOut">
              <a:rPr lang="en-US" smtClean="0"/>
              <a:t>2021-06-21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3DE6EB-2202-4908-8E16-BA2A8346BC7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audio to video</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 based image and video</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Panda3D</a:t>
            </a:r>
            <a:r>
              <a:rPr lang="en-US" baseline="0" dirty="0" smtClean="0"/>
              <a:t> model from media</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Basic image manipulation</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Image Background removal</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EAD051-1CF5-4D43-B9CA-DAE5EB54BB5E}" type="datetimeFigureOut">
              <a:rPr lang="en-US" smtClean="0"/>
              <a:t>2021-06-21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EAD051-1CF5-4D43-B9CA-DAE5EB54BB5E}" type="datetimeFigureOut">
              <a:rPr lang="en-US" smtClean="0"/>
              <a:t>2021-06-21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EAD051-1CF5-4D43-B9CA-DAE5EB54BB5E}" type="datetimeFigureOut">
              <a:rPr lang="en-US" smtClean="0"/>
              <a:t>2021-06-21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AD051-1CF5-4D43-B9CA-DAE5EB54BB5E}" type="datetimeFigureOut">
              <a:rPr lang="en-US" smtClean="0"/>
              <a:t>2021-06-21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AD051-1CF5-4D43-B9CA-DAE5EB54BB5E}" type="datetimeFigureOut">
              <a:rPr lang="en-US" smtClean="0"/>
              <a:t>2021-06-21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AD051-1CF5-4D43-B9CA-DAE5EB54BB5E}" type="datetimeFigureOut">
              <a:rPr lang="en-US" smtClean="0"/>
              <a:t>2021-06-21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AD051-1CF5-4D43-B9CA-DAE5EB54BB5E}" type="datetimeFigureOut">
              <a:rPr lang="en-US" smtClean="0"/>
              <a:t>2021-06-21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5A978-BFF0-452F-AC4A-434C8AB592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Video File: </a:t>
            </a:r>
            <a:r>
              <a:rPr lang="en-US" sz="1600" dirty="0" smtClean="0">
                <a:solidFill>
                  <a:srgbClr val="002060"/>
                </a:solidFill>
              </a:rPr>
              <a:t>Name of the movie in which the audio has to be added</a:t>
            </a:r>
          </a:p>
          <a:p>
            <a:pPr marL="342900" indent="-342900" algn="just">
              <a:buFont typeface="+mj-lt"/>
              <a:buAutoNum type="arabicPeriod"/>
            </a:pPr>
            <a:r>
              <a:rPr lang="en-US" sz="1600" b="1" dirty="0" smtClean="0">
                <a:solidFill>
                  <a:srgbClr val="002060"/>
                </a:solidFill>
              </a:rPr>
              <a:t>Audio File: </a:t>
            </a:r>
            <a:r>
              <a:rPr lang="en-US" sz="1600" dirty="0" smtClean="0">
                <a:solidFill>
                  <a:srgbClr val="002060"/>
                </a:solidFill>
              </a:rPr>
              <a:t>Name of the audio file which needs to be included in the video</a:t>
            </a:r>
          </a:p>
          <a:p>
            <a:pPr marL="342900" indent="-342900" algn="just">
              <a:buFont typeface="+mj-lt"/>
              <a:buAutoNum type="arabicPeriod"/>
            </a:pPr>
            <a:r>
              <a:rPr lang="en-US" sz="1600" b="1" dirty="0" smtClean="0">
                <a:solidFill>
                  <a:srgbClr val="002060"/>
                </a:solidFill>
              </a:rPr>
              <a:t>Starting time within video: </a:t>
            </a:r>
            <a:r>
              <a:rPr lang="en-US" sz="1600" dirty="0" smtClean="0">
                <a:solidFill>
                  <a:srgbClr val="002060"/>
                </a:solidFill>
              </a:rPr>
              <a:t>Specifies after how much duration the audio will start in the video file (in seconds)</a:t>
            </a:r>
          </a:p>
          <a:p>
            <a:pPr marL="342900" indent="-342900" algn="just">
              <a:buFont typeface="+mj-lt"/>
              <a:buAutoNum type="arabicPeriod"/>
            </a:pPr>
            <a:r>
              <a:rPr lang="en-US" sz="1600" b="1" dirty="0" smtClean="0">
                <a:solidFill>
                  <a:srgbClr val="002060"/>
                </a:solidFill>
              </a:rPr>
              <a:t>Starting time of audio: </a:t>
            </a:r>
            <a:r>
              <a:rPr lang="en-US" sz="1600" dirty="0" smtClean="0">
                <a:solidFill>
                  <a:srgbClr val="002060"/>
                </a:solidFill>
              </a:rPr>
              <a:t>Specifies the starting point of audio from where the sound will be included in video</a:t>
            </a:r>
            <a:r>
              <a:rPr lang="en-US" sz="1600" dirty="0" smtClean="0">
                <a:solidFill>
                  <a:srgbClr val="002060"/>
                </a:solidFill>
              </a:rPr>
              <a:t> (in seconds)</a:t>
            </a:r>
            <a:endParaRPr lang="en-US" sz="1600" dirty="0" smtClean="0">
              <a:solidFill>
                <a:srgbClr val="002060"/>
              </a:solidFill>
            </a:endParaRPr>
          </a:p>
          <a:p>
            <a:pPr marL="342900" indent="-342900" algn="just">
              <a:buFont typeface="+mj-lt"/>
              <a:buAutoNum type="arabicPeriod"/>
            </a:pPr>
            <a:r>
              <a:rPr lang="en-US" sz="1600" b="1" dirty="0" smtClean="0">
                <a:solidFill>
                  <a:srgbClr val="002060"/>
                </a:solidFill>
              </a:rPr>
              <a:t>Length of audio file to add: </a:t>
            </a:r>
            <a:r>
              <a:rPr lang="en-US" sz="1600" dirty="0" smtClean="0">
                <a:solidFill>
                  <a:srgbClr val="002060"/>
                </a:solidFill>
              </a:rPr>
              <a:t>The total duration of the audio to be taken from audio file and included in video</a:t>
            </a:r>
            <a:r>
              <a:rPr lang="en-US" sz="1600" dirty="0" smtClean="0">
                <a:solidFill>
                  <a:srgbClr val="002060"/>
                </a:solidFill>
              </a:rPr>
              <a:t> (in seconds)</a:t>
            </a:r>
            <a:endParaRPr lang="en-US" sz="1600" dirty="0" smtClean="0">
              <a:solidFill>
                <a:srgbClr val="002060"/>
              </a:solidFill>
            </a:endParaRPr>
          </a:p>
          <a:p>
            <a:pPr marL="342900" indent="-342900" algn="just">
              <a:buFont typeface="+mj-lt"/>
              <a:buAutoNum type="arabicPeriod"/>
            </a:pPr>
            <a:r>
              <a:rPr lang="en-US" sz="1600" b="1" dirty="0" smtClean="0">
                <a:solidFill>
                  <a:srgbClr val="002060"/>
                </a:solidFill>
              </a:rPr>
              <a:t>Output file name: </a:t>
            </a:r>
            <a:r>
              <a:rPr lang="en-US" sz="1600" dirty="0" smtClean="0">
                <a:solidFill>
                  <a:srgbClr val="002060"/>
                </a:solidFill>
              </a:rPr>
              <a:t>Name of the output video file</a:t>
            </a:r>
          </a:p>
          <a:p>
            <a:pPr marL="342900" indent="-342900" algn="just">
              <a:buFont typeface="+mj-lt"/>
              <a:buAutoNum type="arabicPeriod"/>
            </a:pPr>
            <a:endParaRPr lang="en-US" sz="1600" dirty="0"/>
          </a:p>
          <a:p>
            <a:pPr marL="342900" indent="-342900" algn="just"/>
            <a:r>
              <a:rPr lang="en-US" sz="2000" b="1" dirty="0" smtClean="0"/>
              <a:t>Example </a:t>
            </a:r>
          </a:p>
          <a:p>
            <a:pPr marL="342900" indent="-342900" algn="just"/>
            <a:r>
              <a:rPr lang="en-US" sz="1600" b="1" dirty="0" smtClean="0">
                <a:solidFill>
                  <a:srgbClr val="002060"/>
                </a:solidFill>
              </a:rPr>
              <a:t>Parameters list: </a:t>
            </a:r>
          </a:p>
          <a:p>
            <a:pPr marL="342900" indent="-342900" algn="just">
              <a:buAutoNum type="arabicPeriod"/>
            </a:pPr>
            <a:r>
              <a:rPr lang="en-US" sz="1600" b="1" dirty="0" smtClean="0">
                <a:solidFill>
                  <a:srgbClr val="002060"/>
                </a:solidFill>
              </a:rPr>
              <a:t>video/vid.mp4, </a:t>
            </a:r>
          </a:p>
          <a:p>
            <a:pPr marL="342900" indent="-342900" algn="just">
              <a:buAutoNum type="arabicPeriod"/>
            </a:pPr>
            <a:r>
              <a:rPr lang="en-US" sz="1600" b="1" dirty="0" smtClean="0">
                <a:solidFill>
                  <a:srgbClr val="002060"/>
                </a:solidFill>
              </a:rPr>
              <a:t>audio/aud.mp3, </a:t>
            </a:r>
          </a:p>
          <a:p>
            <a:pPr marL="342900" indent="-342900" algn="just">
              <a:buAutoNum type="arabicPeriod"/>
            </a:pPr>
            <a:r>
              <a:rPr lang="en-US" sz="1600" b="1" dirty="0" smtClean="0">
                <a:solidFill>
                  <a:srgbClr val="002060"/>
                </a:solidFill>
              </a:rPr>
              <a:t>2, </a:t>
            </a:r>
          </a:p>
          <a:p>
            <a:pPr marL="342900" indent="-342900" algn="just">
              <a:buAutoNum type="arabicPeriod"/>
            </a:pPr>
            <a:r>
              <a:rPr lang="en-US" sz="1600" b="1" dirty="0" smtClean="0">
                <a:solidFill>
                  <a:srgbClr val="002060"/>
                </a:solidFill>
              </a:rPr>
              <a:t>4, </a:t>
            </a:r>
          </a:p>
          <a:p>
            <a:pPr marL="342900" indent="-342900" algn="just">
              <a:buAutoNum type="arabicPeriod"/>
            </a:pPr>
            <a:r>
              <a:rPr lang="en-US" sz="1600" b="1" dirty="0" smtClean="0">
                <a:solidFill>
                  <a:srgbClr val="002060"/>
                </a:solidFill>
              </a:rPr>
              <a:t>8, </a:t>
            </a:r>
          </a:p>
          <a:p>
            <a:pPr marL="342900" indent="-342900" algn="just">
              <a:buAutoNum type="arabicPeriod"/>
            </a:pPr>
            <a:r>
              <a:rPr lang="en-US" sz="1600" b="1" dirty="0" smtClean="0">
                <a:solidFill>
                  <a:srgbClr val="002060"/>
                </a:solidFill>
              </a:rPr>
              <a:t>video/vidout.mp4</a:t>
            </a:r>
          </a:p>
          <a:p>
            <a:pPr marL="342900" indent="-342900" algn="just"/>
            <a:endParaRPr lang="en-US" sz="1600" b="1" dirty="0">
              <a:solidFill>
                <a:srgbClr val="002060"/>
              </a:solidFill>
            </a:endParaRPr>
          </a:p>
          <a:p>
            <a:pPr marL="342900" indent="-342900" algn="just"/>
            <a:r>
              <a:rPr lang="en-US" sz="1600" b="1" dirty="0" smtClean="0">
                <a:solidFill>
                  <a:srgbClr val="002060"/>
                </a:solidFill>
              </a:rPr>
              <a:t>In above list, total of 8 seconds of audio </a:t>
            </a:r>
            <a:r>
              <a:rPr lang="en-US" sz="1600" b="1" dirty="0" err="1" smtClean="0">
                <a:solidFill>
                  <a:srgbClr val="002060"/>
                </a:solidFill>
              </a:rPr>
              <a:t>wil</a:t>
            </a:r>
            <a:r>
              <a:rPr lang="en-US" sz="1600" b="1" dirty="0" smtClean="0">
                <a:solidFill>
                  <a:srgbClr val="002060"/>
                </a:solidFill>
              </a:rPr>
              <a:t> be added to video, from 2</a:t>
            </a:r>
            <a:r>
              <a:rPr lang="en-US" sz="1600" b="1" baseline="30000" dirty="0" smtClean="0">
                <a:solidFill>
                  <a:srgbClr val="002060"/>
                </a:solidFill>
              </a:rPr>
              <a:t>nd</a:t>
            </a:r>
            <a:r>
              <a:rPr lang="en-US" sz="1600" b="1" dirty="0" smtClean="0">
                <a:solidFill>
                  <a:srgbClr val="002060"/>
                </a:solidFill>
              </a:rPr>
              <a:t> second to  10</a:t>
            </a:r>
            <a:r>
              <a:rPr lang="en-US" sz="1600" b="1" baseline="30000" dirty="0" smtClean="0">
                <a:solidFill>
                  <a:srgbClr val="002060"/>
                </a:solidFill>
              </a:rPr>
              <a:t>th</a:t>
            </a:r>
            <a:r>
              <a:rPr lang="en-US" sz="1600" b="1" dirty="0" smtClean="0">
                <a:solidFill>
                  <a:srgbClr val="002060"/>
                </a:solidFill>
              </a:rPr>
              <a:t> second. The audio will be from 4</a:t>
            </a:r>
            <a:r>
              <a:rPr lang="en-US" sz="1600" b="1" baseline="30000" dirty="0" smtClean="0">
                <a:solidFill>
                  <a:srgbClr val="002060"/>
                </a:solidFill>
              </a:rPr>
              <a:t>th</a:t>
            </a:r>
            <a:r>
              <a:rPr lang="en-US" sz="1600" b="1" dirty="0" smtClean="0">
                <a:solidFill>
                  <a:srgbClr val="002060"/>
                </a:solidFill>
              </a:rPr>
              <a:t> second to the 12</a:t>
            </a:r>
            <a:r>
              <a:rPr lang="en-US" sz="1600" b="1" baseline="30000" dirty="0" smtClean="0">
                <a:solidFill>
                  <a:srgbClr val="002060"/>
                </a:solidFill>
              </a:rPr>
              <a:t>th</a:t>
            </a:r>
            <a:r>
              <a:rPr lang="en-US" sz="1600" b="1" dirty="0" smtClean="0">
                <a:solidFill>
                  <a:srgbClr val="002060"/>
                </a:solidFill>
              </a:rPr>
              <a:t> second of the mp3.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Output File: </a:t>
            </a:r>
            <a:r>
              <a:rPr lang="en-US" sz="1600" dirty="0" smtClean="0">
                <a:solidFill>
                  <a:srgbClr val="002060"/>
                </a:solidFill>
              </a:rPr>
              <a:t>Name of the generated image</a:t>
            </a:r>
          </a:p>
          <a:p>
            <a:pPr marL="342900" indent="-342900" algn="just">
              <a:buFont typeface="+mj-lt"/>
              <a:buAutoNum type="arabicPeriod"/>
            </a:pPr>
            <a:r>
              <a:rPr lang="en-US" sz="1600" b="1" dirty="0" smtClean="0">
                <a:solidFill>
                  <a:srgbClr val="002060"/>
                </a:solidFill>
              </a:rPr>
              <a:t>Text for image: </a:t>
            </a:r>
            <a:r>
              <a:rPr lang="en-US" sz="1600" dirty="0" smtClean="0">
                <a:solidFill>
                  <a:srgbClr val="002060"/>
                </a:solidFill>
              </a:rPr>
              <a:t>Subtitle text which you wish to add</a:t>
            </a:r>
          </a:p>
          <a:p>
            <a:pPr marL="342900" indent="-342900" algn="just">
              <a:buFont typeface="+mj-lt"/>
              <a:buAutoNum type="arabicPeriod"/>
            </a:pPr>
            <a:r>
              <a:rPr lang="en-US" sz="1600" b="1" dirty="0" smtClean="0">
                <a:solidFill>
                  <a:srgbClr val="002060"/>
                </a:solidFill>
              </a:rPr>
              <a:t>Font Name: </a:t>
            </a:r>
            <a:r>
              <a:rPr lang="en-US" sz="1600" dirty="0" smtClean="0">
                <a:solidFill>
                  <a:srgbClr val="002060"/>
                </a:solidFill>
              </a:rPr>
              <a:t>Name of the font as named on your computer. </a:t>
            </a:r>
          </a:p>
          <a:p>
            <a:pPr marL="342900" indent="-342900" algn="just">
              <a:buFont typeface="+mj-lt"/>
              <a:buAutoNum type="arabicPeriod"/>
            </a:pPr>
            <a:r>
              <a:rPr lang="en-US" sz="1600" b="1" dirty="0" smtClean="0">
                <a:solidFill>
                  <a:srgbClr val="002060"/>
                </a:solidFill>
              </a:rPr>
              <a:t>Font size: </a:t>
            </a:r>
            <a:r>
              <a:rPr lang="en-US" sz="1600" dirty="0" smtClean="0">
                <a:solidFill>
                  <a:srgbClr val="002060"/>
                </a:solidFill>
              </a:rPr>
              <a:t>Valid number for size of the font</a:t>
            </a:r>
          </a:p>
          <a:p>
            <a:pPr marL="342900" indent="-342900" algn="just">
              <a:buFont typeface="+mj-lt"/>
              <a:buAutoNum type="arabicPeriod"/>
            </a:pPr>
            <a:r>
              <a:rPr lang="en-US" sz="1600" b="1" dirty="0" smtClean="0">
                <a:solidFill>
                  <a:srgbClr val="002060"/>
                </a:solidFill>
              </a:rPr>
              <a:t>As a movie: </a:t>
            </a:r>
            <a:r>
              <a:rPr lang="en-US" sz="1600" dirty="0" smtClean="0">
                <a:solidFill>
                  <a:srgbClr val="002060"/>
                </a:solidFill>
              </a:rPr>
              <a:t>If yes, then a movie will be generated with 1 character per frame</a:t>
            </a:r>
          </a:p>
          <a:p>
            <a:pPr marL="342900" indent="-342900" algn="just">
              <a:buFont typeface="+mj-lt"/>
              <a:buAutoNum type="arabicPeriod"/>
            </a:pPr>
            <a:r>
              <a:rPr lang="en-US" sz="1600" b="1" dirty="0" smtClean="0">
                <a:solidFill>
                  <a:srgbClr val="002060"/>
                </a:solidFill>
              </a:rPr>
              <a:t>Additional </a:t>
            </a:r>
            <a:r>
              <a:rPr lang="en-US" sz="1600" b="1" dirty="0" err="1" smtClean="0">
                <a:solidFill>
                  <a:srgbClr val="002060"/>
                </a:solidFill>
              </a:rPr>
              <a:t>params</a:t>
            </a:r>
            <a:r>
              <a:rPr lang="en-US" sz="1600" b="1" dirty="0" smtClean="0">
                <a:solidFill>
                  <a:srgbClr val="002060"/>
                </a:solidFill>
              </a:rPr>
              <a:t>: </a:t>
            </a:r>
            <a:r>
              <a:rPr lang="en-US" sz="1600" dirty="0" smtClean="0">
                <a:solidFill>
                  <a:srgbClr val="002060"/>
                </a:solidFill>
              </a:rPr>
              <a:t>This includes options like text color, spacing. Kindly leave blank unless you are sure how to use this. </a:t>
            </a:r>
          </a:p>
          <a:p>
            <a:pPr marL="800100" lvl="1" indent="-342900" algn="just">
              <a:buFont typeface="+mj-lt"/>
              <a:buAutoNum type="arabicPeriod"/>
            </a:pPr>
            <a:r>
              <a:rPr lang="en-US" sz="1600" dirty="0" smtClean="0">
                <a:solidFill>
                  <a:srgbClr val="002060"/>
                </a:solidFill>
              </a:rPr>
              <a:t>For white color use: 'fill': (255, 255, 255, 255)</a:t>
            </a:r>
          </a:p>
          <a:p>
            <a:pPr marL="800100" lvl="1" indent="-342900" algn="just">
              <a:buFont typeface="+mj-lt"/>
              <a:buAutoNum type="arabicPeriod"/>
            </a:pPr>
            <a:r>
              <a:rPr lang="en-US" sz="1600" dirty="0" smtClean="0">
                <a:solidFill>
                  <a:srgbClr val="002060"/>
                </a:solidFill>
              </a:rPr>
              <a:t>For white color use: 'fill': (1, 1, 1, 255)</a:t>
            </a:r>
          </a:p>
          <a:p>
            <a:pPr marL="800100" lvl="1" indent="-342900" algn="just"/>
            <a:r>
              <a:rPr lang="en-US" sz="1600" dirty="0" smtClean="0">
                <a:solidFill>
                  <a:srgbClr val="002060"/>
                </a:solidFill>
              </a:rPr>
              <a:t>(Refer to </a:t>
            </a:r>
            <a:r>
              <a:rPr lang="en-US" sz="1600" dirty="0" err="1" smtClean="0">
                <a:solidFill>
                  <a:srgbClr val="002060"/>
                </a:solidFill>
              </a:rPr>
              <a:t>memeer</a:t>
            </a:r>
            <a:r>
              <a:rPr lang="en-US" sz="1600" dirty="0" smtClean="0">
                <a:solidFill>
                  <a:srgbClr val="002060"/>
                </a:solidFill>
              </a:rPr>
              <a:t> documentation for details_</a:t>
            </a:r>
          </a:p>
          <a:p>
            <a:pPr marL="342900" indent="-342900" algn="just">
              <a:buFont typeface="+mj-lt"/>
              <a:buAutoNum type="arabicPeriod"/>
            </a:pPr>
            <a:endParaRPr lang="en-US" sz="1600" dirty="0"/>
          </a:p>
          <a:p>
            <a:pPr marL="342900" indent="-342900" algn="just"/>
            <a:r>
              <a:rPr lang="en-US" sz="2000" b="1" dirty="0" smtClean="0"/>
              <a:t>Example </a:t>
            </a:r>
          </a:p>
          <a:p>
            <a:pPr marL="342900" indent="-342900" algn="just"/>
            <a:r>
              <a:rPr lang="en-US" sz="1600" b="1" dirty="0" smtClean="0">
                <a:solidFill>
                  <a:srgbClr val="002060"/>
                </a:solidFill>
              </a:rPr>
              <a:t>Parameters list: </a:t>
            </a:r>
          </a:p>
          <a:p>
            <a:pPr marL="342900" indent="-342900" algn="just">
              <a:buAutoNum type="arabicPeriod"/>
            </a:pPr>
            <a:r>
              <a:rPr lang="en-US" sz="1600" b="1" dirty="0" smtClean="0">
                <a:solidFill>
                  <a:srgbClr val="002060"/>
                </a:solidFill>
              </a:rPr>
              <a:t>video/text3, </a:t>
            </a:r>
          </a:p>
          <a:p>
            <a:pPr marL="342900" indent="-342900" algn="just">
              <a:buAutoNum type="arabicPeriod"/>
            </a:pPr>
            <a:r>
              <a:rPr lang="en-US" sz="1600" b="1" dirty="0" smtClean="0">
                <a:solidFill>
                  <a:srgbClr val="002060"/>
                </a:solidFill>
              </a:rPr>
              <a:t>Return to MONKE, </a:t>
            </a:r>
          </a:p>
          <a:p>
            <a:pPr marL="342900" indent="-342900" algn="just">
              <a:buAutoNum type="arabicPeriod"/>
            </a:pPr>
            <a:r>
              <a:rPr lang="en-US" sz="1600" b="1" dirty="0" smtClean="0">
                <a:solidFill>
                  <a:srgbClr val="002060"/>
                </a:solidFill>
              </a:rPr>
              <a:t>Courier New, </a:t>
            </a:r>
          </a:p>
          <a:p>
            <a:pPr marL="342900" indent="-342900" algn="just">
              <a:buAutoNum type="arabicPeriod"/>
            </a:pPr>
            <a:r>
              <a:rPr lang="en-US" sz="1600" b="1" dirty="0" smtClean="0">
                <a:solidFill>
                  <a:srgbClr val="002060"/>
                </a:solidFill>
              </a:rPr>
              <a:t>24, </a:t>
            </a:r>
          </a:p>
          <a:p>
            <a:pPr marL="342900" indent="-342900" algn="just">
              <a:buAutoNum type="arabicPeriod"/>
            </a:pPr>
            <a:r>
              <a:rPr lang="en-US" sz="1600" b="1" dirty="0">
                <a:solidFill>
                  <a:srgbClr val="002060"/>
                </a:solidFill>
              </a:rPr>
              <a:t>y</a:t>
            </a:r>
            <a:r>
              <a:rPr lang="en-US" sz="1600" b="1" dirty="0" smtClean="0">
                <a:solidFill>
                  <a:srgbClr val="002060"/>
                </a:solidFill>
              </a:rPr>
              <a:t>, </a:t>
            </a:r>
          </a:p>
          <a:p>
            <a:pPr marL="342900" indent="-342900" algn="just">
              <a:buAutoNum type="arabicPeriod"/>
            </a:pPr>
            <a:r>
              <a:rPr lang="en-US" sz="1600" b="1" dirty="0" smtClean="0">
                <a:solidFill>
                  <a:srgbClr val="002060"/>
                </a:solidFill>
              </a:rPr>
              <a:t>'fill': (255, 1, 1, 255), 'spacing': 4</a:t>
            </a:r>
          </a:p>
          <a:p>
            <a:pPr marL="342900" indent="-342900" algn="just"/>
            <a:endParaRPr lang="en-US" sz="1600" b="1" dirty="0">
              <a:solidFill>
                <a:srgbClr val="002060"/>
              </a:solidFill>
            </a:endParaRPr>
          </a:p>
          <a:p>
            <a:pPr marL="342900" indent="-342900" algn="just"/>
            <a:r>
              <a:rPr lang="en-US" sz="1600" b="1" dirty="0" smtClean="0">
                <a:solidFill>
                  <a:srgbClr val="002060"/>
                </a:solidFill>
              </a:rPr>
              <a:t>In above list, frame wise image of the text “Return to MONKE” will be generated with courier fonts of size 24. The name of frame listing will be “text3”.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Output File: </a:t>
            </a:r>
            <a:r>
              <a:rPr lang="en-US" sz="1600" dirty="0" smtClean="0">
                <a:solidFill>
                  <a:srgbClr val="002060"/>
                </a:solidFill>
              </a:rPr>
              <a:t>Name of the generated image</a:t>
            </a:r>
          </a:p>
          <a:p>
            <a:pPr marL="342900" indent="-342900" algn="just">
              <a:buFont typeface="+mj-lt"/>
              <a:buAutoNum type="arabicPeriod"/>
            </a:pPr>
            <a:r>
              <a:rPr lang="en-US" sz="1600" b="1" dirty="0" smtClean="0">
                <a:solidFill>
                  <a:srgbClr val="002060"/>
                </a:solidFill>
              </a:rPr>
              <a:t>Text for image: </a:t>
            </a:r>
            <a:r>
              <a:rPr lang="en-US" sz="1600" dirty="0" smtClean="0">
                <a:solidFill>
                  <a:srgbClr val="002060"/>
                </a:solidFill>
              </a:rPr>
              <a:t>Subtitle text which you wish to add</a:t>
            </a:r>
          </a:p>
          <a:p>
            <a:pPr marL="342900" indent="-342900" algn="just">
              <a:buFont typeface="+mj-lt"/>
              <a:buAutoNum type="arabicPeriod"/>
            </a:pPr>
            <a:r>
              <a:rPr lang="en-US" sz="1600" b="1" dirty="0" smtClean="0">
                <a:solidFill>
                  <a:srgbClr val="002060"/>
                </a:solidFill>
              </a:rPr>
              <a:t>Font Name: </a:t>
            </a:r>
            <a:r>
              <a:rPr lang="en-US" sz="1600" dirty="0" smtClean="0">
                <a:solidFill>
                  <a:srgbClr val="002060"/>
                </a:solidFill>
              </a:rPr>
              <a:t>Name of the font as named on your computer. </a:t>
            </a:r>
          </a:p>
          <a:p>
            <a:pPr marL="342900" indent="-342900" algn="just">
              <a:buFont typeface="+mj-lt"/>
              <a:buAutoNum type="arabicPeriod"/>
            </a:pPr>
            <a:r>
              <a:rPr lang="en-US" sz="1600" b="1" dirty="0" smtClean="0">
                <a:solidFill>
                  <a:srgbClr val="002060"/>
                </a:solidFill>
              </a:rPr>
              <a:t>Font size: </a:t>
            </a:r>
            <a:r>
              <a:rPr lang="en-US" sz="1600" dirty="0" smtClean="0">
                <a:solidFill>
                  <a:srgbClr val="002060"/>
                </a:solidFill>
              </a:rPr>
              <a:t>Valid number for size of the font</a:t>
            </a:r>
          </a:p>
          <a:p>
            <a:pPr marL="342900" indent="-342900" algn="just">
              <a:buFont typeface="+mj-lt"/>
              <a:buAutoNum type="arabicPeriod"/>
            </a:pPr>
            <a:r>
              <a:rPr lang="en-US" sz="1600" b="1" dirty="0" smtClean="0">
                <a:solidFill>
                  <a:srgbClr val="002060"/>
                </a:solidFill>
              </a:rPr>
              <a:t>As a movie: </a:t>
            </a:r>
            <a:r>
              <a:rPr lang="en-US" sz="1600" dirty="0" smtClean="0">
                <a:solidFill>
                  <a:srgbClr val="002060"/>
                </a:solidFill>
              </a:rPr>
              <a:t>If yes, then a movie will be generated with 1 character per frame</a:t>
            </a:r>
          </a:p>
          <a:p>
            <a:pPr marL="342900" indent="-342900" algn="just">
              <a:buFont typeface="+mj-lt"/>
              <a:buAutoNum type="arabicPeriod"/>
            </a:pPr>
            <a:r>
              <a:rPr lang="en-US" sz="1600" b="1" dirty="0" smtClean="0">
                <a:solidFill>
                  <a:srgbClr val="002060"/>
                </a:solidFill>
              </a:rPr>
              <a:t>Additional </a:t>
            </a:r>
            <a:r>
              <a:rPr lang="en-US" sz="1600" b="1" dirty="0" err="1" smtClean="0">
                <a:solidFill>
                  <a:srgbClr val="002060"/>
                </a:solidFill>
              </a:rPr>
              <a:t>params</a:t>
            </a:r>
            <a:r>
              <a:rPr lang="en-US" sz="1600" b="1" dirty="0" smtClean="0">
                <a:solidFill>
                  <a:srgbClr val="002060"/>
                </a:solidFill>
              </a:rPr>
              <a:t>: </a:t>
            </a:r>
            <a:r>
              <a:rPr lang="en-US" sz="1600" dirty="0" smtClean="0">
                <a:solidFill>
                  <a:srgbClr val="002060"/>
                </a:solidFill>
              </a:rPr>
              <a:t>This includes options like text color, spacing. Kindly leave blank unless you are sure how to use this. </a:t>
            </a:r>
          </a:p>
          <a:p>
            <a:pPr marL="800100" lvl="1" indent="-342900" algn="just">
              <a:buFont typeface="+mj-lt"/>
              <a:buAutoNum type="arabicPeriod"/>
            </a:pPr>
            <a:r>
              <a:rPr lang="en-US" sz="1600" dirty="0" smtClean="0">
                <a:solidFill>
                  <a:srgbClr val="002060"/>
                </a:solidFill>
              </a:rPr>
              <a:t>For white color use: 'fill': (255, 255, 255, 255)</a:t>
            </a:r>
          </a:p>
          <a:p>
            <a:pPr marL="800100" lvl="1" indent="-342900" algn="just">
              <a:buFont typeface="+mj-lt"/>
              <a:buAutoNum type="arabicPeriod"/>
            </a:pPr>
            <a:r>
              <a:rPr lang="en-US" sz="1600" dirty="0" smtClean="0">
                <a:solidFill>
                  <a:srgbClr val="002060"/>
                </a:solidFill>
              </a:rPr>
              <a:t>For white color use: 'fill': (1, 1, 1, 255)</a:t>
            </a:r>
          </a:p>
          <a:p>
            <a:pPr marL="800100" lvl="1" indent="-342900" algn="just"/>
            <a:r>
              <a:rPr lang="en-US" sz="1600" dirty="0" smtClean="0">
                <a:solidFill>
                  <a:srgbClr val="002060"/>
                </a:solidFill>
              </a:rPr>
              <a:t>(Refer to </a:t>
            </a:r>
            <a:r>
              <a:rPr lang="en-US" sz="1600" dirty="0" err="1" smtClean="0">
                <a:solidFill>
                  <a:srgbClr val="002060"/>
                </a:solidFill>
              </a:rPr>
              <a:t>memeer</a:t>
            </a:r>
            <a:r>
              <a:rPr lang="en-US" sz="1600" dirty="0" smtClean="0">
                <a:solidFill>
                  <a:srgbClr val="002060"/>
                </a:solidFill>
              </a:rPr>
              <a:t> documentation for details_</a:t>
            </a:r>
          </a:p>
          <a:p>
            <a:pPr marL="342900" indent="-342900" algn="just">
              <a:buFont typeface="+mj-lt"/>
              <a:buAutoNum type="arabicPeriod"/>
            </a:pPr>
            <a:endParaRPr lang="en-US" sz="1600" dirty="0"/>
          </a:p>
          <a:p>
            <a:pPr marL="342900" indent="-342900" algn="just"/>
            <a:r>
              <a:rPr lang="en-US" sz="2000" b="1" dirty="0" smtClean="0"/>
              <a:t>Example </a:t>
            </a:r>
          </a:p>
          <a:p>
            <a:pPr marL="342900" indent="-342900" algn="just"/>
            <a:r>
              <a:rPr lang="en-US" sz="1600" b="1" dirty="0" smtClean="0">
                <a:solidFill>
                  <a:srgbClr val="002060"/>
                </a:solidFill>
              </a:rPr>
              <a:t>Parameters list: </a:t>
            </a:r>
          </a:p>
          <a:p>
            <a:pPr marL="342900" indent="-342900" algn="just">
              <a:buAutoNum type="arabicPeriod"/>
            </a:pPr>
            <a:r>
              <a:rPr lang="en-US" sz="1600" b="1" dirty="0" smtClean="0">
                <a:solidFill>
                  <a:srgbClr val="002060"/>
                </a:solidFill>
              </a:rPr>
              <a:t>video/text3, </a:t>
            </a:r>
          </a:p>
          <a:p>
            <a:pPr marL="342900" indent="-342900" algn="just">
              <a:buAutoNum type="arabicPeriod"/>
            </a:pPr>
            <a:r>
              <a:rPr lang="en-US" sz="1600" b="1" dirty="0" smtClean="0">
                <a:solidFill>
                  <a:srgbClr val="002060"/>
                </a:solidFill>
              </a:rPr>
              <a:t>Return to MONKE, </a:t>
            </a:r>
          </a:p>
          <a:p>
            <a:pPr marL="342900" indent="-342900" algn="just">
              <a:buAutoNum type="arabicPeriod"/>
            </a:pPr>
            <a:r>
              <a:rPr lang="en-US" sz="1600" b="1" dirty="0" smtClean="0">
                <a:solidFill>
                  <a:srgbClr val="002060"/>
                </a:solidFill>
              </a:rPr>
              <a:t>Courier New, </a:t>
            </a:r>
          </a:p>
          <a:p>
            <a:pPr marL="342900" indent="-342900" algn="just">
              <a:buAutoNum type="arabicPeriod"/>
            </a:pPr>
            <a:r>
              <a:rPr lang="en-US" sz="1600" b="1" dirty="0" smtClean="0">
                <a:solidFill>
                  <a:srgbClr val="002060"/>
                </a:solidFill>
              </a:rPr>
              <a:t>24, </a:t>
            </a:r>
          </a:p>
          <a:p>
            <a:pPr marL="342900" indent="-342900" algn="just">
              <a:buAutoNum type="arabicPeriod"/>
            </a:pPr>
            <a:r>
              <a:rPr lang="en-US" sz="1600" b="1" dirty="0">
                <a:solidFill>
                  <a:srgbClr val="002060"/>
                </a:solidFill>
              </a:rPr>
              <a:t>y</a:t>
            </a:r>
            <a:r>
              <a:rPr lang="en-US" sz="1600" b="1" dirty="0" smtClean="0">
                <a:solidFill>
                  <a:srgbClr val="002060"/>
                </a:solidFill>
              </a:rPr>
              <a:t>, </a:t>
            </a:r>
          </a:p>
          <a:p>
            <a:pPr marL="342900" indent="-342900" algn="just">
              <a:buAutoNum type="arabicPeriod"/>
            </a:pPr>
            <a:r>
              <a:rPr lang="en-US" sz="1600" b="1" dirty="0" smtClean="0">
                <a:solidFill>
                  <a:srgbClr val="002060"/>
                </a:solidFill>
              </a:rPr>
              <a:t>'fill': (255, 1, 1, 255), 'spacing': 4</a:t>
            </a:r>
          </a:p>
          <a:p>
            <a:pPr marL="342900" indent="-342900" algn="just"/>
            <a:endParaRPr lang="en-US" sz="1600" b="1" dirty="0">
              <a:solidFill>
                <a:srgbClr val="002060"/>
              </a:solidFill>
            </a:endParaRPr>
          </a:p>
          <a:p>
            <a:pPr marL="342900" indent="-342900" algn="just"/>
            <a:r>
              <a:rPr lang="en-US" sz="1600" b="1" dirty="0" smtClean="0">
                <a:solidFill>
                  <a:srgbClr val="002060"/>
                </a:solidFill>
              </a:rPr>
              <a:t>In above list, frame wise image of the text “Return to MONKE” will be generated with courier fonts of size 24. The name of frame listing will be “text3”.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Input file: </a:t>
            </a:r>
            <a:r>
              <a:rPr lang="en-US" sz="1600" dirty="0" smtClean="0">
                <a:solidFill>
                  <a:srgbClr val="002060"/>
                </a:solidFill>
              </a:rPr>
              <a:t>Could be a image or movie or frameset</a:t>
            </a:r>
          </a:p>
          <a:p>
            <a:pPr marL="342900" indent="-342900" algn="just">
              <a:buFont typeface="+mj-lt"/>
              <a:buAutoNum type="arabicPeriod"/>
            </a:pPr>
            <a:r>
              <a:rPr lang="en-US" sz="1600" b="1" dirty="0" smtClean="0">
                <a:solidFill>
                  <a:srgbClr val="002060"/>
                </a:solidFill>
              </a:rPr>
              <a:t>Output file name: </a:t>
            </a:r>
            <a:r>
              <a:rPr lang="en-US" sz="1600" dirty="0" smtClean="0">
                <a:solidFill>
                  <a:srgbClr val="002060"/>
                </a:solidFill>
              </a:rPr>
              <a:t>If input is image, this will be image. If input is movie or frameset, this will be a frameset directory</a:t>
            </a:r>
          </a:p>
          <a:p>
            <a:pPr marL="342900" indent="-342900" algn="just">
              <a:buFont typeface="+mj-lt"/>
              <a:buAutoNum type="arabicPeriod"/>
            </a:pPr>
            <a:r>
              <a:rPr lang="en-US" sz="1600" b="1" dirty="0" smtClean="0">
                <a:solidFill>
                  <a:srgbClr val="002060"/>
                </a:solidFill>
              </a:rPr>
              <a:t>Feature to change: </a:t>
            </a:r>
            <a:r>
              <a:rPr lang="en-US" sz="1600" dirty="0" smtClean="0">
                <a:solidFill>
                  <a:srgbClr val="002060"/>
                </a:solidFill>
              </a:rPr>
              <a:t>This should be one of:</a:t>
            </a:r>
          </a:p>
          <a:p>
            <a:pPr marL="800100" lvl="1" indent="-342900" algn="just">
              <a:buFont typeface="+mj-lt"/>
              <a:buAutoNum type="arabicPeriod"/>
            </a:pPr>
            <a:r>
              <a:rPr lang="en-US" sz="1600" dirty="0" smtClean="0">
                <a:solidFill>
                  <a:srgbClr val="002060"/>
                </a:solidFill>
              </a:rPr>
              <a:t>Contrast</a:t>
            </a:r>
          </a:p>
          <a:p>
            <a:pPr marL="800100" lvl="1" indent="-342900" algn="just">
              <a:buFont typeface="+mj-lt"/>
              <a:buAutoNum type="arabicPeriod"/>
            </a:pPr>
            <a:r>
              <a:rPr lang="en-US" sz="1600" dirty="0" smtClean="0">
                <a:solidFill>
                  <a:srgbClr val="002060"/>
                </a:solidFill>
              </a:rPr>
              <a:t>Color</a:t>
            </a:r>
          </a:p>
          <a:p>
            <a:pPr marL="800100" lvl="1" indent="-342900" algn="just">
              <a:buFont typeface="+mj-lt"/>
              <a:buAutoNum type="arabicPeriod"/>
            </a:pPr>
            <a:r>
              <a:rPr lang="en-US" sz="1600" dirty="0" smtClean="0">
                <a:solidFill>
                  <a:srgbClr val="002060"/>
                </a:solidFill>
              </a:rPr>
              <a:t>Brightness</a:t>
            </a:r>
          </a:p>
          <a:p>
            <a:pPr marL="800100" lvl="1" indent="-342900" algn="just">
              <a:buFont typeface="+mj-lt"/>
              <a:buAutoNum type="arabicPeriod"/>
            </a:pPr>
            <a:r>
              <a:rPr lang="en-US" sz="1600" dirty="0" smtClean="0">
                <a:solidFill>
                  <a:srgbClr val="002060"/>
                </a:solidFill>
              </a:rPr>
              <a:t>Sharpness</a:t>
            </a:r>
          </a:p>
          <a:p>
            <a:pPr marL="800100" lvl="1" indent="-342900" algn="just">
              <a:buFont typeface="+mj-lt"/>
              <a:buAutoNum type="arabicPeriod"/>
            </a:pPr>
            <a:r>
              <a:rPr lang="en-US" sz="1600" dirty="0" smtClean="0">
                <a:solidFill>
                  <a:srgbClr val="002060"/>
                </a:solidFill>
              </a:rPr>
              <a:t>Invert </a:t>
            </a:r>
          </a:p>
          <a:p>
            <a:pPr marL="342900" indent="-342900" algn="just">
              <a:buFont typeface="+mj-lt"/>
              <a:buAutoNum type="arabicPeriod"/>
            </a:pPr>
            <a:r>
              <a:rPr lang="en-US" sz="1600" b="1" dirty="0" smtClean="0">
                <a:solidFill>
                  <a:srgbClr val="002060"/>
                </a:solidFill>
              </a:rPr>
              <a:t>New Value</a:t>
            </a:r>
            <a:r>
              <a:rPr lang="en-US" sz="1600" dirty="0" smtClean="0">
                <a:solidFill>
                  <a:srgbClr val="002060"/>
                </a:solidFill>
              </a:rPr>
              <a:t>: This is the new value of the feature selected above. In case of image, additional option is to enter “range”, which will generate 100 images for value of feature between 0.1 to 10.0</a:t>
            </a:r>
          </a:p>
          <a:p>
            <a:pPr marL="342900" indent="-342900" algn="just">
              <a:buFont typeface="+mj-lt"/>
              <a:buAutoNum type="arabicPeriod"/>
            </a:pPr>
            <a:endParaRPr lang="en-US" sz="1600" dirty="0"/>
          </a:p>
          <a:p>
            <a:pPr marL="342900" indent="-342900" algn="just"/>
            <a:r>
              <a:rPr lang="en-US" sz="2000" b="1" dirty="0" smtClean="0"/>
              <a:t>Example </a:t>
            </a:r>
          </a:p>
          <a:p>
            <a:pPr marL="342900" indent="-342900" algn="just"/>
            <a:r>
              <a:rPr lang="en-US" sz="1600" b="1" dirty="0" smtClean="0">
                <a:solidFill>
                  <a:srgbClr val="002060"/>
                </a:solidFill>
              </a:rPr>
              <a:t>Parameters list: </a:t>
            </a:r>
          </a:p>
          <a:p>
            <a:pPr marL="342900" indent="-342900" algn="just">
              <a:buAutoNum type="arabicPeriod"/>
            </a:pPr>
            <a:r>
              <a:rPr lang="en-US" sz="1600" b="1" dirty="0" smtClean="0">
                <a:solidFill>
                  <a:srgbClr val="002060"/>
                </a:solidFill>
              </a:rPr>
              <a:t>video/doggie.mp4, </a:t>
            </a:r>
          </a:p>
          <a:p>
            <a:pPr marL="342900" indent="-342900" algn="just">
              <a:buAutoNum type="arabicPeriod"/>
            </a:pPr>
            <a:r>
              <a:rPr lang="en-US" sz="1600" b="1" dirty="0" smtClean="0">
                <a:solidFill>
                  <a:srgbClr val="002060"/>
                </a:solidFill>
              </a:rPr>
              <a:t>video/brightdoggie.mp4,</a:t>
            </a:r>
            <a:r>
              <a:rPr lang="en-US" sz="1600" b="1" dirty="0" smtClean="0">
                <a:solidFill>
                  <a:srgbClr val="002060"/>
                </a:solidFill>
              </a:rPr>
              <a:t>, </a:t>
            </a:r>
          </a:p>
          <a:p>
            <a:pPr marL="342900" indent="-342900" algn="just">
              <a:buAutoNum type="arabicPeriod"/>
            </a:pPr>
            <a:r>
              <a:rPr lang="en-US" sz="1600" b="1" dirty="0" smtClean="0">
                <a:solidFill>
                  <a:srgbClr val="002060"/>
                </a:solidFill>
              </a:rPr>
              <a:t>contrast, </a:t>
            </a:r>
          </a:p>
          <a:p>
            <a:pPr marL="342900" indent="-342900" algn="just">
              <a:buAutoNum type="arabicPeriod"/>
            </a:pPr>
            <a:r>
              <a:rPr lang="en-US" sz="1600" b="1" dirty="0" smtClean="0">
                <a:solidFill>
                  <a:srgbClr val="002060"/>
                </a:solidFill>
              </a:rPr>
              <a:t>4</a:t>
            </a:r>
          </a:p>
          <a:p>
            <a:pPr marL="342900" indent="-342900" algn="just">
              <a:buAutoNum type="arabicPeriod"/>
            </a:pPr>
            <a:endParaRPr lang="en-US" sz="1600" b="1" dirty="0">
              <a:solidFill>
                <a:srgbClr val="002060"/>
              </a:solidFill>
            </a:endParaRPr>
          </a:p>
          <a:p>
            <a:pPr marL="342900" indent="-342900" algn="just"/>
            <a:r>
              <a:rPr lang="en-US" sz="1600" b="1" dirty="0" smtClean="0">
                <a:solidFill>
                  <a:srgbClr val="002060"/>
                </a:solidFill>
              </a:rPr>
              <a:t>In above list, new frameset will be generated for the whole movie with new contrast parameter. This frameset could be later converted to movie (Please see set stage for release).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Input file: </a:t>
            </a:r>
            <a:r>
              <a:rPr lang="en-US" sz="1600" dirty="0" smtClean="0">
                <a:solidFill>
                  <a:srgbClr val="002060"/>
                </a:solidFill>
              </a:rPr>
              <a:t>Could be a image or movie or frameset</a:t>
            </a:r>
          </a:p>
          <a:p>
            <a:pPr marL="342900" indent="-342900" algn="just">
              <a:buFont typeface="+mj-lt"/>
              <a:buAutoNum type="arabicPeriod"/>
            </a:pPr>
            <a:r>
              <a:rPr lang="en-US" sz="1600" b="1" dirty="0" smtClean="0">
                <a:solidFill>
                  <a:srgbClr val="002060"/>
                </a:solidFill>
              </a:rPr>
              <a:t>Output file name: </a:t>
            </a:r>
            <a:r>
              <a:rPr lang="en-US" sz="1600" dirty="0" smtClean="0">
                <a:solidFill>
                  <a:srgbClr val="002060"/>
                </a:solidFill>
              </a:rPr>
              <a:t>If input is image, this will be image. If input is movie or frameset, this will be a frameset directory</a:t>
            </a:r>
          </a:p>
          <a:p>
            <a:pPr marL="342900" indent="-342900" algn="just">
              <a:buFont typeface="+mj-lt"/>
              <a:buAutoNum type="arabicPeriod"/>
            </a:pPr>
            <a:r>
              <a:rPr lang="en-US" sz="1600" b="1" dirty="0" smtClean="0">
                <a:solidFill>
                  <a:srgbClr val="002060"/>
                </a:solidFill>
              </a:rPr>
              <a:t>Removal Method: </a:t>
            </a:r>
            <a:r>
              <a:rPr lang="en-US" sz="1600" dirty="0" smtClean="0">
                <a:solidFill>
                  <a:srgbClr val="002060"/>
                </a:solidFill>
              </a:rPr>
              <a:t>This could be one of:</a:t>
            </a:r>
          </a:p>
          <a:p>
            <a:pPr marL="800100" lvl="1" indent="-342900" algn="just">
              <a:buFont typeface="+mj-lt"/>
              <a:buAutoNum type="arabicPeriod"/>
            </a:pPr>
            <a:r>
              <a:rPr lang="en-US" sz="1600" dirty="0" smtClean="0">
                <a:solidFill>
                  <a:srgbClr val="002060"/>
                </a:solidFill>
              </a:rPr>
              <a:t>IBRT – An Artificial Intelligence based tool  </a:t>
            </a:r>
            <a:r>
              <a:rPr lang="en-US" sz="1600" dirty="0">
                <a:solidFill>
                  <a:srgbClr val="002060"/>
                </a:solidFill>
              </a:rPr>
              <a:t>by </a:t>
            </a:r>
            <a:r>
              <a:rPr lang="en-US" sz="1600" b="1" i="1" dirty="0" err="1">
                <a:solidFill>
                  <a:srgbClr val="002060"/>
                </a:solidFill>
              </a:rPr>
              <a:t>OPHoperHPO</a:t>
            </a:r>
            <a:r>
              <a:rPr lang="en-US" sz="1600" dirty="0">
                <a:solidFill>
                  <a:srgbClr val="002060"/>
                </a:solidFill>
              </a:rPr>
              <a:t> on </a:t>
            </a:r>
            <a:r>
              <a:rPr lang="en-US" sz="1600" dirty="0" err="1" smtClean="0">
                <a:solidFill>
                  <a:srgbClr val="002060"/>
                </a:solidFill>
              </a:rPr>
              <a:t>GitHub</a:t>
            </a:r>
            <a:r>
              <a:rPr lang="en-US" sz="1600" dirty="0">
                <a:solidFill>
                  <a:srgbClr val="002060"/>
                </a:solidFill>
              </a:rPr>
              <a:t> </a:t>
            </a:r>
            <a:r>
              <a:rPr lang="en-US" sz="1600" dirty="0" smtClean="0">
                <a:solidFill>
                  <a:srgbClr val="002060"/>
                </a:solidFill>
              </a:rPr>
              <a:t>using Neural Networks. This is slow and might not be suitable for large videos, though works as object retriever.</a:t>
            </a:r>
            <a:endParaRPr lang="en-US" sz="1600" dirty="0">
              <a:solidFill>
                <a:srgbClr val="002060"/>
              </a:solidFill>
            </a:endParaRPr>
          </a:p>
          <a:p>
            <a:pPr marL="800100" lvl="1" indent="-342900" algn="just">
              <a:buFont typeface="+mj-lt"/>
              <a:buAutoNum type="arabicPeriod"/>
            </a:pPr>
            <a:r>
              <a:rPr lang="en-US" sz="1600" dirty="0" smtClean="0">
                <a:solidFill>
                  <a:srgbClr val="002060"/>
                </a:solidFill>
              </a:rPr>
              <a:t>Static – </a:t>
            </a:r>
            <a:r>
              <a:rPr lang="en-US" sz="1600" dirty="0">
                <a:solidFill>
                  <a:srgbClr val="002060"/>
                </a:solidFill>
              </a:rPr>
              <a:t>R</a:t>
            </a:r>
            <a:r>
              <a:rPr lang="en-US" sz="1600" dirty="0" smtClean="0">
                <a:solidFill>
                  <a:srgbClr val="002060"/>
                </a:solidFill>
              </a:rPr>
              <a:t>emoves background for a static  value of Hue, Saturation and Brightness (aka HSV value or range). This can remove only one color at a time and works as background remover.</a:t>
            </a:r>
          </a:p>
          <a:p>
            <a:pPr marL="342900" indent="-342900" algn="just">
              <a:buFont typeface="+mj-lt"/>
              <a:buAutoNum type="arabicPeriod"/>
            </a:pPr>
            <a:r>
              <a:rPr lang="en-US" sz="1600" b="1" dirty="0" smtClean="0">
                <a:solidFill>
                  <a:srgbClr val="002060"/>
                </a:solidFill>
              </a:rPr>
              <a:t>New Value</a:t>
            </a:r>
            <a:r>
              <a:rPr lang="en-US" sz="1600" dirty="0" smtClean="0">
                <a:solidFill>
                  <a:srgbClr val="002060"/>
                </a:solidFill>
              </a:rPr>
              <a:t>: This could be one of:</a:t>
            </a:r>
          </a:p>
          <a:p>
            <a:pPr marL="800100" lvl="1" indent="-342900" algn="just">
              <a:buFont typeface="+mj-lt"/>
              <a:buAutoNum type="arabicPeriod"/>
            </a:pPr>
            <a:r>
              <a:rPr lang="en-US" sz="1600" dirty="0" smtClean="0">
                <a:solidFill>
                  <a:srgbClr val="002060"/>
                </a:solidFill>
              </a:rPr>
              <a:t>Color Name: Red, Green, Blue, White, Black, Yellow</a:t>
            </a:r>
          </a:p>
          <a:p>
            <a:pPr marL="800100" lvl="1" indent="-342900" algn="just">
              <a:buFont typeface="+mj-lt"/>
              <a:buAutoNum type="arabicPeriod"/>
            </a:pPr>
            <a:r>
              <a:rPr lang="en-US" sz="1600" dirty="0">
                <a:solidFill>
                  <a:srgbClr val="002060"/>
                </a:solidFill>
              </a:rPr>
              <a:t>Range: </a:t>
            </a:r>
          </a:p>
          <a:p>
            <a:pPr marL="1257300" lvl="2" indent="-342900" algn="just">
              <a:buFont typeface="+mj-lt"/>
              <a:buAutoNum type="arabicPeriod"/>
            </a:pPr>
            <a:r>
              <a:rPr lang="en-US" sz="1600" dirty="0">
                <a:solidFill>
                  <a:srgbClr val="002060"/>
                </a:solidFill>
              </a:rPr>
              <a:t>The ranges could be provided as text. Valid values are:</a:t>
            </a:r>
          </a:p>
          <a:p>
            <a:pPr marL="1714500" lvl="3" indent="-342900" algn="just"/>
            <a:r>
              <a:rPr lang="en-US" sz="1600" dirty="0">
                <a:solidFill>
                  <a:srgbClr val="002060"/>
                </a:solidFill>
              </a:rPr>
              <a:t>All red/ All green/ All blue/ All white/ All black/ All Yellow</a:t>
            </a:r>
          </a:p>
          <a:p>
            <a:pPr marL="1257300" lvl="2" indent="-342900" algn="just">
              <a:buFont typeface="+mj-lt"/>
              <a:buAutoNum type="arabicPeriod"/>
            </a:pPr>
            <a:r>
              <a:rPr lang="en-US" sz="1600" dirty="0">
                <a:solidFill>
                  <a:srgbClr val="002060"/>
                </a:solidFill>
              </a:rPr>
              <a:t>The ranges </a:t>
            </a:r>
            <a:r>
              <a:rPr lang="en-US" sz="1600" dirty="0" smtClean="0">
                <a:solidFill>
                  <a:srgbClr val="002060"/>
                </a:solidFill>
              </a:rPr>
              <a:t>could also be provided as numbers. Example are:</a:t>
            </a:r>
          </a:p>
          <a:p>
            <a:pPr marL="1714500" lvl="3" indent="-342900" algn="just">
              <a:buFont typeface="+mj-lt"/>
              <a:buAutoNum type="arabicPeriod"/>
            </a:pPr>
            <a:r>
              <a:rPr lang="en-US" sz="1600" dirty="0" smtClean="0">
                <a:solidFill>
                  <a:srgbClr val="002060"/>
                </a:solidFill>
              </a:rPr>
              <a:t>For green screen, range “45,50,100; 75,250,250”</a:t>
            </a:r>
          </a:p>
          <a:p>
            <a:pPr marL="1714500" lvl="3" indent="-342900" algn="just">
              <a:buFont typeface="+mj-lt"/>
              <a:buAutoNum type="arabicPeriod"/>
            </a:pPr>
            <a:r>
              <a:rPr lang="en-US" sz="1600" dirty="0" smtClean="0">
                <a:solidFill>
                  <a:srgbClr val="002060"/>
                </a:solidFill>
              </a:rPr>
              <a:t>For blue screen, range “105,50,100;135,250,250”</a:t>
            </a:r>
          </a:p>
          <a:p>
            <a:pPr marL="1714500" lvl="3" indent="-342900" algn="just">
              <a:buFont typeface="+mj-lt"/>
              <a:buAutoNum type="arabicPeriod"/>
            </a:pPr>
            <a:r>
              <a:rPr lang="en-US" sz="1600" dirty="0" smtClean="0">
                <a:solidFill>
                  <a:srgbClr val="002060"/>
                </a:solidFill>
              </a:rPr>
              <a:t>For yellow </a:t>
            </a:r>
            <a:r>
              <a:rPr lang="en-US" sz="1600" dirty="0" err="1" smtClean="0">
                <a:solidFill>
                  <a:srgbClr val="002060"/>
                </a:solidFill>
              </a:rPr>
              <a:t>scree</a:t>
            </a:r>
            <a:r>
              <a:rPr lang="en-US" sz="1600" dirty="0" smtClean="0">
                <a:solidFill>
                  <a:srgbClr val="002060"/>
                </a:solidFill>
              </a:rPr>
              <a:t>, range “</a:t>
            </a:r>
            <a:r>
              <a:rPr lang="en-US" sz="1600" dirty="0">
                <a:solidFill>
                  <a:srgbClr val="002060"/>
                </a:solidFill>
              </a:rPr>
              <a:t>1</a:t>
            </a:r>
            <a:r>
              <a:rPr lang="en-US" sz="1600" dirty="0" smtClean="0">
                <a:solidFill>
                  <a:srgbClr val="002060"/>
                </a:solidFill>
              </a:rPr>
              <a:t>5,50,100; 45,250,250</a:t>
            </a:r>
            <a:r>
              <a:rPr lang="en-US" sz="1600" dirty="0" smtClean="0">
                <a:solidFill>
                  <a:srgbClr val="002060"/>
                </a:solidFill>
              </a:rPr>
              <a:t>”</a:t>
            </a:r>
          </a:p>
          <a:p>
            <a:pPr marL="1714500" lvl="3" indent="-342900" algn="just"/>
            <a:r>
              <a:rPr lang="en-US" sz="1600" dirty="0" smtClean="0">
                <a:solidFill>
                  <a:srgbClr val="002060"/>
                </a:solidFill>
              </a:rPr>
              <a:t>Depending on actual media footage quality, actual values</a:t>
            </a:r>
          </a:p>
          <a:p>
            <a:pPr marL="1714500" lvl="3" indent="-342900" algn="just"/>
            <a:r>
              <a:rPr lang="en-US" sz="1600" dirty="0" smtClean="0">
                <a:solidFill>
                  <a:srgbClr val="002060"/>
                </a:solidFill>
              </a:rPr>
              <a:t>to be used could vary and might involve trials.</a:t>
            </a:r>
          </a:p>
          <a:p>
            <a:pPr marL="1714500" lvl="3" indent="-342900" algn="just">
              <a:buFont typeface="+mj-lt"/>
              <a:buAutoNum type="arabicPeriod"/>
            </a:pPr>
            <a:endParaRPr lang="en-US" sz="1600" dirty="0" smtClean="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2088</TotalTime>
  <Words>949</Words>
  <Application>Microsoft Office PowerPoint</Application>
  <PresentationFormat>On-screen Show (4:3)</PresentationFormat>
  <Paragraphs>106</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199</cp:revision>
  <dcterms:created xsi:type="dcterms:W3CDTF">2021-06-21T07:31:39Z</dcterms:created>
  <dcterms:modified xsi:type="dcterms:W3CDTF">2021-06-22T18:19:45Z</dcterms:modified>
</cp:coreProperties>
</file>